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56" r:id="rId3"/>
    <p:sldId id="257" r:id="rId4"/>
    <p:sldId id="258" r:id="rId5"/>
    <p:sldId id="269" r:id="rId6"/>
    <p:sldId id="270" r:id="rId7"/>
    <p:sldId id="271" r:id="rId8"/>
    <p:sldId id="272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281" autoAdjust="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26-Mar-18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26-Mar-18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26-Mar-18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26-Mar-18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26-Mar-18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26-Mar-18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26-Mar-18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26-Mar-18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26-Mar-18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26-Mar-18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26-Mar-18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26-Mar-18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11562"/>
          </a:xfrm>
        </p:spPr>
        <p:txBody>
          <a:bodyPr>
            <a:noAutofit/>
          </a:bodyPr>
          <a:lstStyle/>
          <a:p>
            <a:r>
              <a:rPr lang="en-GB" sz="8000" dirty="0" smtClean="0"/>
              <a:t>Physiotherapist as Administrator</a:t>
            </a:r>
            <a:endParaRPr lang="en-GB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APTA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General </a:t>
            </a:r>
            <a:r>
              <a:rPr lang="en-US" dirty="0" smtClean="0"/>
              <a:t>(presence, telecommunication</a:t>
            </a:r>
            <a:r>
              <a:rPr lang="en-US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Direct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Direct personal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SUPERVISION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8747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First-line managers in physical therapy may be assigned direct patient care tasks in addition to financial, operations, human resource, and information responsibilities.</a:t>
            </a:r>
          </a:p>
          <a:p>
            <a:r>
              <a:rPr lang="en-US" dirty="0" smtClean="0"/>
              <a:t>Their duties include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budgeting;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hiring,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firing, and evaluating staff members; and ensuring that the organization meets accreditation, certification, and other legal requirements.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FIRST-LINE MANAGEMENT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240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Budgeting is the process of making decisions about revenue and expenses to ensure </a:t>
            </a:r>
            <a:r>
              <a:rPr lang="en-US" dirty="0" smtClean="0"/>
              <a:t>that funds are available to meet the goals of the organization.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645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Less to do with day to day pt stuff.</a:t>
            </a:r>
          </a:p>
          <a:p>
            <a:r>
              <a:rPr lang="en-US" dirty="0" smtClean="0"/>
              <a:t>Interaction with other organization.</a:t>
            </a:r>
          </a:p>
          <a:p>
            <a:r>
              <a:rPr lang="en-US" dirty="0" smtClean="0"/>
              <a:t>Negotiate e 3</a:t>
            </a:r>
            <a:r>
              <a:rPr lang="en-US" baseline="30000" dirty="0" smtClean="0"/>
              <a:t>rd</a:t>
            </a:r>
            <a:r>
              <a:rPr lang="en-US" dirty="0" smtClean="0"/>
              <a:t> party</a:t>
            </a:r>
          </a:p>
          <a:p>
            <a:r>
              <a:rPr lang="en-US" dirty="0" smtClean="0"/>
              <a:t>Organizations goal setting</a:t>
            </a:r>
          </a:p>
          <a:p>
            <a:r>
              <a:rPr lang="en-US" dirty="0" smtClean="0"/>
              <a:t>Marketing organization.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MIDLEVEL MANAGERS AND CHIEF EXECUTIVE OFFICERS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863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PTs who hold these higher level management positions often have graduate degrees in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health care or business administration or have been trained through corporate staff development programs.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They may find themselves far removed from</a:t>
            </a:r>
          </a:p>
          <a:p>
            <a:pPr>
              <a:buNone/>
            </a:pPr>
            <a:r>
              <a:rPr lang="en-US" dirty="0" smtClean="0"/>
              <a:t>  the practice of physical therapy.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Private practice…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MPH,MBA?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20228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Principle . code states that </a:t>
            </a:r>
          </a:p>
          <a:p>
            <a:pPr>
              <a:buNone/>
            </a:pPr>
            <a:r>
              <a:rPr lang="en-US" dirty="0" smtClean="0"/>
              <a:t>“[a] physical therapist shall maintain and promote high standards for physical therapy practice, education, and research” </a:t>
            </a:r>
          </a:p>
          <a:p>
            <a:pPr>
              <a:buNone/>
            </a:pPr>
            <a:r>
              <a:rPr lang="en-US" dirty="0" smtClean="0"/>
              <a:t>but does not refer to the administrative or consultant roles…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397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principles of the code that most directly relate to the role of the administrator..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Principle 3“A physical therapist shall comply with laws and regulations governing physical therapy and shall strive to effect changes that benefit patients/clients.”</a:t>
            </a:r>
          </a:p>
          <a:p>
            <a:r>
              <a:rPr lang="en-US" b="1" i="1" dirty="0" smtClean="0"/>
              <a:t>Principle #5: Physical therapists shall fulfill their </a:t>
            </a:r>
            <a:r>
              <a:rPr lang="en-US" dirty="0" smtClean="0"/>
              <a:t>legal and professional obligations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9804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Principle #7:</a:t>
            </a:r>
          </a:p>
          <a:p>
            <a:r>
              <a:rPr lang="en-US" dirty="0" smtClean="0"/>
              <a:t> Physical therapists shall promote organizational behaviors and business practices that benefit patients/clients and society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4192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In the APTA’s </a:t>
            </a:r>
            <a:r>
              <a:rPr lang="en-US" b="1" i="1" dirty="0"/>
              <a:t>Guide for Professional Conduct </a:t>
            </a:r>
            <a:r>
              <a:rPr lang="en-US" b="1" dirty="0"/>
              <a:t>(GPC), Section 4.2 </a:t>
            </a:r>
            <a:r>
              <a:rPr lang="en-US" b="1" dirty="0" smtClean="0"/>
              <a:t>explicitly addresses </a:t>
            </a:r>
            <a:r>
              <a:rPr lang="en-US" b="1" dirty="0"/>
              <a:t>direction and supervision, stating that the supervising PT “has </a:t>
            </a:r>
            <a:r>
              <a:rPr lang="en-US" b="1" dirty="0" smtClean="0"/>
              <a:t>primary responsibility </a:t>
            </a:r>
            <a:r>
              <a:rPr lang="en-US" b="1" dirty="0"/>
              <a:t>for the physical therapy services rendered” (GPC 4.2A</a:t>
            </a:r>
            <a:r>
              <a:rPr lang="en-US" b="1" dirty="0" smtClean="0"/>
              <a:t>).</a:t>
            </a:r>
            <a:endParaRPr lang="en-US" b="1" dirty="0"/>
          </a:p>
          <a:p>
            <a:r>
              <a:rPr lang="en-US" b="1" dirty="0" smtClean="0"/>
              <a:t> </a:t>
            </a:r>
            <a:r>
              <a:rPr lang="en-US" b="1" dirty="0"/>
              <a:t>This </a:t>
            </a:r>
            <a:r>
              <a:rPr lang="en-US" b="1" dirty="0" smtClean="0"/>
              <a:t>section also </a:t>
            </a:r>
            <a:r>
              <a:rPr lang="en-US" b="1" dirty="0"/>
              <a:t>prohibits a PT from delegating “to a less qualified person any activity </a:t>
            </a:r>
            <a:r>
              <a:rPr lang="en-US" b="1" dirty="0" smtClean="0"/>
              <a:t>that requires </a:t>
            </a:r>
            <a:r>
              <a:rPr lang="en-US" b="1" dirty="0"/>
              <a:t>the professional skill, knowledge, and judgment of the physical therapist</a:t>
            </a:r>
            <a:r>
              <a:rPr lang="en-US" b="1" dirty="0" smtClean="0"/>
              <a:t>” (</a:t>
            </a:r>
            <a:r>
              <a:rPr lang="en-US" b="1" dirty="0"/>
              <a:t>GPC 4.2B).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2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Administration is the skilled process of planning, directing, organizing, and managing </a:t>
            </a:r>
          </a:p>
          <a:p>
            <a:pPr>
              <a:buFont typeface="Wingdings" pitchFamily="2" charset="2"/>
              <a:buChar char="ü"/>
            </a:pPr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</a:rPr>
              <a:t>human, technical, environmental, and financial resources </a:t>
            </a:r>
          </a:p>
          <a:p>
            <a:pPr>
              <a:buFont typeface="Wingdings" pitchFamily="2" charset="2"/>
              <a:buChar char="ü"/>
            </a:pPr>
            <a:r>
              <a:rPr lang="en-US" i="1" dirty="0" smtClean="0"/>
              <a:t>effectively and efficiently.</a:t>
            </a:r>
          </a:p>
          <a:p>
            <a:pPr>
              <a:buFont typeface="Wingdings" pitchFamily="2" charset="2"/>
              <a:buChar char="ü"/>
            </a:pPr>
            <a:r>
              <a:rPr lang="en-US" i="1" dirty="0" smtClean="0"/>
              <a:t> Administration includes the management,</a:t>
            </a:r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</a:rPr>
              <a:t> by individual physical therapists</a:t>
            </a:r>
            <a:r>
              <a:rPr lang="en-US" i="1" dirty="0" smtClean="0"/>
              <a:t>, of resources for patient/client management and for organizational operations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</a:rPr>
              <a:t>Administration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4243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Management is the process by which an organization meets its goals.</a:t>
            </a:r>
          </a:p>
          <a:p>
            <a:pPr>
              <a:buFont typeface="Wingdings" pitchFamily="2" charset="2"/>
              <a:buChar char="Ø"/>
            </a:pPr>
            <a:r>
              <a:rPr lang="en-US" sz="3900" i="1" dirty="0" smtClean="0"/>
              <a:t> Managers </a:t>
            </a:r>
            <a:r>
              <a:rPr lang="en-US" sz="3900" dirty="0" smtClean="0"/>
              <a:t>are responsible for </a:t>
            </a:r>
            <a:r>
              <a:rPr lang="en-US" sz="3900" dirty="0" smtClean="0">
                <a:solidFill>
                  <a:srgbClr val="C00000"/>
                </a:solidFill>
              </a:rPr>
              <a:t>selecting the procedures</a:t>
            </a:r>
            <a:r>
              <a:rPr lang="en-US" sz="3900" dirty="0" smtClean="0"/>
              <a:t> to be used and for</a:t>
            </a:r>
            <a:r>
              <a:rPr lang="en-US" sz="3900" dirty="0" smtClean="0">
                <a:solidFill>
                  <a:srgbClr val="C00000"/>
                </a:solidFill>
              </a:rPr>
              <a:t> evaluating the effectiveness and efficiency </a:t>
            </a:r>
            <a:r>
              <a:rPr lang="en-US" sz="3900" dirty="0" smtClean="0"/>
              <a:t>of these procedures in meeting the stated goals. </a:t>
            </a:r>
          </a:p>
          <a:p>
            <a:r>
              <a:rPr lang="en-US" sz="3800" dirty="0" smtClean="0"/>
              <a:t>The arrangement of the management system depends on the size and complexity of the organization and the number of management levels.</a:t>
            </a:r>
            <a:endParaRPr lang="en-US" sz="3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51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Billing</a:t>
            </a:r>
            <a:r>
              <a:rPr lang="en-US" dirty="0" smtClean="0"/>
              <a:t>….</a:t>
            </a:r>
            <a:endParaRPr lang="en-US" dirty="0" smtClean="0"/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Current procedural terminology,AMA.1966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799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457200"/>
            <a:ext cx="8690869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29982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73" y="1295400"/>
            <a:ext cx="8837652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3475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600"/>
            <a:ext cx="8801101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176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10258425" cy="5867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86078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According to the Guide,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“Direction and supervision are essential to the provision of high-quality physical therapy.</a:t>
            </a:r>
            <a:r>
              <a:rPr lang="en-US" dirty="0" smtClean="0"/>
              <a:t>”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  which</a:t>
            </a:r>
            <a:r>
              <a:rPr lang="en-US" dirty="0" smtClean="0">
                <a:solidFill>
                  <a:srgbClr val="FF0000"/>
                </a:solidFill>
              </a:rPr>
              <a:t> tasks</a:t>
            </a:r>
            <a:r>
              <a:rPr lang="en-US" dirty="0" smtClean="0"/>
              <a:t> should be delegated and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</a:t>
            </a:r>
            <a:r>
              <a:rPr lang="en-US" dirty="0" smtClean="0">
                <a:solidFill>
                  <a:srgbClr val="FF0000"/>
                </a:solidFill>
              </a:rPr>
              <a:t> extent of supervising </a:t>
            </a:r>
            <a:r>
              <a:rPr lang="en-US" dirty="0" smtClean="0"/>
              <a:t>support personnel:</a:t>
            </a:r>
          </a:p>
          <a:p>
            <a:pPr>
              <a:buNone/>
            </a:pPr>
            <a:r>
              <a:rPr lang="en-US" dirty="0" smtClean="0"/>
              <a:t>● The education and experience of the person supervised</a:t>
            </a:r>
          </a:p>
          <a:p>
            <a:pPr>
              <a:buNone/>
            </a:pPr>
            <a:r>
              <a:rPr lang="en-US" dirty="0" smtClean="0"/>
              <a:t>● The type of organization in which the work is performed</a:t>
            </a:r>
          </a:p>
          <a:p>
            <a:pPr>
              <a:buNone/>
            </a:pPr>
            <a:r>
              <a:rPr lang="en-US" dirty="0" smtClean="0"/>
              <a:t>● The applicable state law</a:t>
            </a:r>
          </a:p>
          <a:p>
            <a:pPr>
              <a:buNone/>
            </a:pPr>
            <a:r>
              <a:rPr lang="en-US" dirty="0" smtClean="0"/>
              <a:t>● The task to be performed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Direction and Supervision of Support Personnel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91264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99</TotalTime>
  <Words>543</Words>
  <Application>Microsoft Office PowerPoint</Application>
  <PresentationFormat>On-screen Show (4:3)</PresentationFormat>
  <Paragraphs>53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Physiotherapist as Administrator</vt:lpstr>
      <vt:lpstr>Administration</vt:lpstr>
      <vt:lpstr>Slide 3</vt:lpstr>
      <vt:lpstr>Slide 4</vt:lpstr>
      <vt:lpstr>Slide 5</vt:lpstr>
      <vt:lpstr>Slide 6</vt:lpstr>
      <vt:lpstr>Slide 7</vt:lpstr>
      <vt:lpstr>Slide 8</vt:lpstr>
      <vt:lpstr>Direction and Supervision of Support Personnel</vt:lpstr>
      <vt:lpstr>LEVELS OF SUPERVISION</vt:lpstr>
      <vt:lpstr>FIRST-LINE MANAGEMENT</vt:lpstr>
      <vt:lpstr>Slide 12</vt:lpstr>
      <vt:lpstr>MIDLEVEL MANAGERS AND CHIEF EXECUTIVE OFFICERS</vt:lpstr>
      <vt:lpstr>MPH,MBA?</vt:lpstr>
      <vt:lpstr>Slide 15</vt:lpstr>
      <vt:lpstr>Slide 16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Administration</dc:title>
  <dc:creator>Abdul Munem</dc:creator>
  <cp:lastModifiedBy>Windows User</cp:lastModifiedBy>
  <cp:revision>5</cp:revision>
  <dcterms:created xsi:type="dcterms:W3CDTF">2006-08-16T00:00:00Z</dcterms:created>
  <dcterms:modified xsi:type="dcterms:W3CDTF">2018-03-26T06:18:07Z</dcterms:modified>
</cp:coreProperties>
</file>