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44F4EF2-6672-4896-A27B-26B3AE81489B}" type="datetimeFigureOut">
              <a:rPr lang="en-US" smtClean="0"/>
              <a:t>22-Mar-21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4BD8508-10B7-45C5-8908-58ABA43B4D4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4F4EF2-6672-4896-A27B-26B3AE81489B}" type="datetimeFigureOut">
              <a:rPr lang="en-US" smtClean="0"/>
              <a:t>22-Mar-21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4F4EF2-6672-4896-A27B-26B3AE81489B}" type="datetimeFigureOut">
              <a:rPr lang="en-US" smtClean="0"/>
              <a:t>22-Mar-21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4F4EF2-6672-4896-A27B-26B3AE81489B}" type="datetimeFigureOut">
              <a:rPr lang="en-US" smtClean="0"/>
              <a:t>22-Mar-21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4F4EF2-6672-4896-A27B-26B3AE81489B}" type="datetimeFigureOut">
              <a:rPr lang="en-US" smtClean="0"/>
              <a:t>22-Mar-21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BD8508-10B7-45C5-8908-58ABA43B4D4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4F4EF2-6672-4896-A27B-26B3AE81489B}" type="datetimeFigureOut">
              <a:rPr lang="en-US" smtClean="0"/>
              <a:t>22-Mar-21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4F4EF2-6672-4896-A27B-26B3AE81489B}" type="datetimeFigureOut">
              <a:rPr lang="en-US" smtClean="0"/>
              <a:t>22-Mar-21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4F4EF2-6672-4896-A27B-26B3AE81489B}" type="datetimeFigureOut">
              <a:rPr lang="en-US" smtClean="0"/>
              <a:t>22-Mar-21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F4EF2-6672-4896-A27B-26B3AE81489B}" type="datetimeFigureOut">
              <a:rPr lang="en-US" smtClean="0"/>
              <a:t>22-Mar-21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4F4EF2-6672-4896-A27B-26B3AE81489B}" type="datetimeFigureOut">
              <a:rPr lang="en-US" smtClean="0"/>
              <a:t>22-Mar-21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BD8508-10B7-45C5-8908-58ABA43B4D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4F4EF2-6672-4896-A27B-26B3AE81489B}" type="datetimeFigureOut">
              <a:rPr lang="en-US" smtClean="0"/>
              <a:t>22-Mar-21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4BD8508-10B7-45C5-8908-58ABA43B4D4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4F4EF2-6672-4896-A27B-26B3AE81489B}" type="datetimeFigureOut">
              <a:rPr lang="en-US" smtClean="0"/>
              <a:t>22-Mar-21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4BD8508-10B7-45C5-8908-58ABA43B4D4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lvl="0"/>
            <a:r>
              <a:rPr lang="en-US" dirty="0" smtClean="0"/>
              <a:t>Subliminal messages (below the objective threshold) are used to change or form the </a:t>
            </a:r>
            <a:r>
              <a:rPr lang="en-US" dirty="0" err="1" smtClean="0"/>
              <a:t>unconscientious</a:t>
            </a:r>
            <a:r>
              <a:rPr lang="en-US" dirty="0" smtClean="0"/>
              <a:t> of customers. For example use of white color to show cleanliness motive in the ad of a medicine depicts a subliminal perception. These are hidden messages. </a:t>
            </a:r>
            <a:endParaRPr lang="en-US" dirty="0" smtClean="0"/>
          </a:p>
          <a:p>
            <a:pPr lvl="0"/>
            <a:endParaRPr lang="en-US" dirty="0" smtClean="0"/>
          </a:p>
          <a:p>
            <a:pPr lvl="0"/>
            <a:r>
              <a:rPr lang="en-US" dirty="0" smtClean="0"/>
              <a:t>Attractiveness is used for better recognition and inducing the feelings of familiarity which makes memorization an automatic processing. </a:t>
            </a:r>
            <a:endParaRPr lang="en-US" dirty="0" smtClean="0"/>
          </a:p>
          <a:p>
            <a:pPr lvl="0"/>
            <a:endParaRPr lang="en-US" dirty="0" smtClean="0"/>
          </a:p>
          <a:p>
            <a:pPr lvl="0"/>
            <a:r>
              <a:rPr lang="en-US" dirty="0" smtClean="0"/>
              <a:t>Music has attentional gaining value in ads. It can attract and hold attention.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lstStyle/>
          <a:p>
            <a:pPr>
              <a:buNone/>
            </a:pPr>
            <a:r>
              <a:rPr lang="en-US" b="1" dirty="0" smtClean="0"/>
              <a:t>Use of Persuasive Appeals</a:t>
            </a:r>
            <a:endParaRPr lang="en-US" dirty="0" smtClean="0"/>
          </a:p>
          <a:p>
            <a:pPr lvl="0"/>
            <a:r>
              <a:rPr lang="en-US" dirty="0" smtClean="0"/>
              <a:t>Rational Appeals: Use of logic, reasoning, facts to convince customers. </a:t>
            </a:r>
            <a:endParaRPr lang="en-US" dirty="0" smtClean="0"/>
          </a:p>
          <a:p>
            <a:pPr lvl="0"/>
            <a:endParaRPr lang="en-US" dirty="0" smtClean="0"/>
          </a:p>
          <a:p>
            <a:pPr lvl="0"/>
            <a:r>
              <a:rPr lang="en-US" dirty="0" smtClean="0"/>
              <a:t>Emotional Appeals: Use of feelings, emotions, relationships and emotional messages</a:t>
            </a:r>
            <a:r>
              <a:rPr lang="en-US" dirty="0" smtClean="0"/>
              <a:t>.</a:t>
            </a:r>
          </a:p>
          <a:p>
            <a:pPr lvl="0"/>
            <a:endParaRPr lang="en-US" dirty="0" smtClean="0"/>
          </a:p>
          <a:p>
            <a:pPr lvl="0"/>
            <a:r>
              <a:rPr lang="en-US" dirty="0" smtClean="0"/>
              <a:t>Humorous Appeals: Use of fun, excitement, humor and jokes to create positive impression of </a:t>
            </a:r>
            <a:r>
              <a:rPr lang="en-US" dirty="0" err="1" smtClean="0"/>
              <a:t>ad.</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lnSpcReduction="10000"/>
          </a:bodyPr>
          <a:lstStyle/>
          <a:p>
            <a:pPr>
              <a:buNone/>
            </a:pPr>
            <a:r>
              <a:rPr lang="en-US" b="1" dirty="0" smtClean="0"/>
              <a:t>Use of Gender</a:t>
            </a:r>
            <a:endParaRPr lang="en-US" dirty="0" smtClean="0"/>
          </a:p>
          <a:p>
            <a:pPr lvl="0"/>
            <a:r>
              <a:rPr lang="en-US" dirty="0" smtClean="0"/>
              <a:t>The selection of the models from men, women are both have importance in convincing customers</a:t>
            </a:r>
            <a:r>
              <a:rPr lang="en-US" dirty="0" smtClean="0"/>
              <a:t>.</a:t>
            </a:r>
          </a:p>
          <a:p>
            <a:pPr lvl="0">
              <a:buNone/>
            </a:pPr>
            <a:endParaRPr lang="en-US" dirty="0" smtClean="0"/>
          </a:p>
          <a:p>
            <a:pPr lvl="0"/>
            <a:r>
              <a:rPr lang="en-US" dirty="0" smtClean="0"/>
              <a:t>Consumers are more likely to believe in the health related messages from “male doctors” instead of female counterparts</a:t>
            </a:r>
            <a:r>
              <a:rPr lang="en-US" dirty="0" smtClean="0"/>
              <a:t>.</a:t>
            </a:r>
          </a:p>
          <a:p>
            <a:pPr lvl="0"/>
            <a:endParaRPr lang="en-US" dirty="0" smtClean="0"/>
          </a:p>
          <a:p>
            <a:pPr lvl="0"/>
            <a:r>
              <a:rPr lang="en-US" dirty="0" smtClean="0"/>
              <a:t>Ads of household products usually contain female models but the male are included to show relationship satisfactions in partners and happy families. </a:t>
            </a:r>
            <a:endParaRPr lang="en-US" dirty="0" smtClean="0"/>
          </a:p>
          <a:p>
            <a:pPr lvl="0"/>
            <a:endParaRPr lang="en-US" dirty="0" smtClean="0"/>
          </a:p>
          <a:p>
            <a:pPr lvl="0"/>
            <a:r>
              <a:rPr lang="en-US" dirty="0" smtClean="0"/>
              <a:t>The ultimate beneficiaries of the products and services are mostly included in the ads.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emotions </a:t>
            </a:r>
            <a:endParaRPr lang="en-US" dirty="0"/>
          </a:p>
        </p:txBody>
      </p:sp>
      <p:sp>
        <p:nvSpPr>
          <p:cNvPr id="3" name="Content Placeholder 2"/>
          <p:cNvSpPr>
            <a:spLocks noGrp="1"/>
          </p:cNvSpPr>
          <p:nvPr>
            <p:ph idx="1"/>
          </p:nvPr>
        </p:nvSpPr>
        <p:spPr/>
        <p:txBody>
          <a:bodyPr/>
          <a:lstStyle/>
          <a:p>
            <a:pPr lvl="0" fontAlgn="base"/>
            <a:r>
              <a:rPr lang="en-US" b="1" u="sng" dirty="0" smtClean="0"/>
              <a:t>Fear</a:t>
            </a:r>
            <a:r>
              <a:rPr lang="en-US" dirty="0" smtClean="0"/>
              <a:t> is a very powerful emotion and nothing makes people more uncomfortable than fear. Advertising can use fear tactics to create an uncomfortable position or situation, then provide a solution manifested through a given product or service. </a:t>
            </a:r>
            <a:endParaRPr lang="en-US" dirty="0" smtClean="0"/>
          </a:p>
          <a:p>
            <a:pPr lvl="0" fontAlgn="base"/>
            <a:endParaRPr lang="en-US" dirty="0" smtClean="0"/>
          </a:p>
          <a:p>
            <a:r>
              <a:rPr lang="en-US" dirty="0" smtClean="0"/>
              <a:t>Example: One approach where fear is used is “the fear of missing out.” This approach can be identified by phrases such as “one day only,” “limited time only,” “only a few left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a:bodyPr>
          <a:lstStyle/>
          <a:p>
            <a:pPr fontAlgn="base"/>
            <a:r>
              <a:rPr lang="en-US" dirty="0" smtClean="0"/>
              <a:t>Advertisements </a:t>
            </a:r>
            <a:r>
              <a:rPr lang="en-US" dirty="0" smtClean="0"/>
              <a:t>utilizing </a:t>
            </a:r>
            <a:r>
              <a:rPr lang="en-US" b="1" u="sng" dirty="0" smtClean="0"/>
              <a:t>fun and pleasure</a:t>
            </a:r>
            <a:r>
              <a:rPr lang="en-US" dirty="0" smtClean="0"/>
              <a:t> show consumers having a good time and enjoying themselves, all made possible by a given product or service. </a:t>
            </a:r>
            <a:endParaRPr lang="en-US" dirty="0" smtClean="0"/>
          </a:p>
          <a:p>
            <a:pPr lvl="0" fontAlgn="base">
              <a:buNone/>
            </a:pPr>
            <a:endParaRPr lang="en-US" dirty="0" smtClean="0"/>
          </a:p>
          <a:p>
            <a:pPr fontAlgn="base"/>
            <a:r>
              <a:rPr lang="en-US" dirty="0" smtClean="0"/>
              <a:t>Example: The individuals in the ad are having fun, and the consumer is led to believe that they too will have a good time, but only if they purchase the product or service. </a:t>
            </a:r>
            <a:endParaRPr lang="en-US" dirty="0" smtClean="0"/>
          </a:p>
          <a:p>
            <a:pPr fontAlgn="base"/>
            <a:endParaRPr lang="en-US" dirty="0" smtClean="0"/>
          </a:p>
          <a:p>
            <a:pPr lvl="0" fontAlgn="base"/>
            <a:r>
              <a:rPr lang="en-US" dirty="0" smtClean="0"/>
              <a:t>Ads that feature </a:t>
            </a:r>
            <a:r>
              <a:rPr lang="en-US" b="1" u="sng" dirty="0" smtClean="0"/>
              <a:t>love</a:t>
            </a:r>
            <a:r>
              <a:rPr lang="en-US" dirty="0" smtClean="0"/>
              <a:t> target consumers who want to provide for and take care of loved ones. </a:t>
            </a:r>
            <a:endParaRPr lang="en-US" dirty="0" smtClean="0"/>
          </a:p>
          <a:p>
            <a:pPr lvl="0" fontAlgn="base"/>
            <a:endParaRPr lang="en-US" dirty="0" smtClean="0"/>
          </a:p>
          <a:p>
            <a:pPr fontAlgn="base"/>
            <a:r>
              <a:rPr lang="en-US" dirty="0" smtClean="0"/>
              <a:t>Example: Subjects of these ads are typically families, pets, newborns and mothers, or happy couples. </a:t>
            </a:r>
          </a:p>
          <a:p>
            <a:pPr fontAlgn="base"/>
            <a:endParaRPr lang="en-US" dirty="0" smtClean="0"/>
          </a:p>
          <a:p>
            <a:pPr fontAlgn="base">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10000"/>
          </a:bodyPr>
          <a:lstStyle/>
          <a:p>
            <a:pPr>
              <a:buNone/>
            </a:pPr>
            <a:endParaRPr lang="en-US" dirty="0" smtClean="0"/>
          </a:p>
          <a:p>
            <a:pPr lvl="0" fontAlgn="base"/>
            <a:r>
              <a:rPr lang="en-US" dirty="0" smtClean="0"/>
              <a:t>Advertisements focused on </a:t>
            </a:r>
            <a:r>
              <a:rPr lang="en-US" b="1" u="sng" dirty="0" smtClean="0"/>
              <a:t>vanity</a:t>
            </a:r>
            <a:r>
              <a:rPr lang="en-US" dirty="0" smtClean="0"/>
              <a:t> appeal to the consumer’s sense of well-being, pride, importance and relevance. </a:t>
            </a:r>
            <a:endParaRPr lang="en-US" dirty="0" smtClean="0"/>
          </a:p>
          <a:p>
            <a:pPr lvl="0" fontAlgn="base"/>
            <a:endParaRPr lang="en-US" dirty="0" smtClean="0"/>
          </a:p>
          <a:p>
            <a:pPr lvl="0" fontAlgn="base"/>
            <a:r>
              <a:rPr lang="en-US" dirty="0" smtClean="0"/>
              <a:t>Themes </a:t>
            </a:r>
            <a:r>
              <a:rPr lang="en-US" dirty="0" smtClean="0"/>
              <a:t>such as “the latest and greatest,” “you deserve,” new fashion trends and luxury drive this advertising. Society places significant importance on appearance and status, and by leveraging these themes advertising will drive awareness, interest and action for advertised brands. </a:t>
            </a:r>
            <a:endParaRPr lang="en-US" dirty="0" smtClean="0"/>
          </a:p>
          <a:p>
            <a:pPr lvl="0" fontAlgn="base"/>
            <a:endParaRPr lang="en-US" dirty="0" smtClean="0"/>
          </a:p>
          <a:p>
            <a:pPr lvl="0" fontAlgn="base"/>
            <a:endParaRPr lang="en-US" dirty="0" smtClean="0"/>
          </a:p>
          <a:p>
            <a:pPr fontAlgn="base"/>
            <a:r>
              <a:rPr lang="en-US" dirty="0" smtClean="0"/>
              <a:t>Example: Industries that often use vanity include fashion, personal appearance, luxury goods, cars and more.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b="1" dirty="0" smtClean="0"/>
              <a:t>Use of Memories</a:t>
            </a:r>
            <a:endParaRPr lang="en-US" dirty="0" smtClean="0"/>
          </a:p>
          <a:p>
            <a:pPr lvl="0"/>
            <a:r>
              <a:rPr lang="en-US" dirty="0" smtClean="0"/>
              <a:t>The ads are repeated to form the long-term memory of customers. Reminder ads are used to keep the memories of ads alive in the mind of customers. </a:t>
            </a:r>
          </a:p>
          <a:p>
            <a:r>
              <a:rPr lang="en-US" dirty="0" smtClean="0"/>
              <a:t>Previous memories of a brand of a company are used to form new memories “relearning” of a new brand of the same </a:t>
            </a:r>
            <a:r>
              <a:rPr lang="en-US" dirty="0" smtClean="0"/>
              <a:t>company</a:t>
            </a:r>
          </a:p>
          <a:p>
            <a:endParaRPr lang="en-US" dirty="0" smtClean="0"/>
          </a:p>
          <a:p>
            <a:endParaRPr lang="en-US" dirty="0"/>
          </a:p>
        </p:txBody>
      </p:sp>
      <p:pic>
        <p:nvPicPr>
          <p:cNvPr id="9" name="Picture 8" descr="MoltyFoam™ Company Outlet RAWALPINDI Islamabad® - Mattress Store ..."/>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657600" y="3581400"/>
            <a:ext cx="5257800" cy="2133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buNone/>
            </a:pPr>
            <a:r>
              <a:rPr lang="en-US" b="1" dirty="0" smtClean="0"/>
              <a:t>Use of Colors </a:t>
            </a:r>
            <a:endParaRPr lang="en-US" b="1" dirty="0" smtClean="0"/>
          </a:p>
          <a:p>
            <a:endParaRPr lang="en-US" dirty="0" smtClean="0"/>
          </a:p>
          <a:p>
            <a:pPr lvl="0" fontAlgn="base"/>
            <a:r>
              <a:rPr lang="en-US" u="sng" dirty="0" smtClean="0"/>
              <a:t>Red</a:t>
            </a:r>
            <a:r>
              <a:rPr lang="en-US" dirty="0" smtClean="0"/>
              <a:t>: passion, energy, strength, love, power, determination, intensity, anger, excitement.</a:t>
            </a:r>
          </a:p>
          <a:p>
            <a:pPr lvl="0" fontAlgn="base"/>
            <a:r>
              <a:rPr lang="en-US" u="sng" dirty="0" smtClean="0"/>
              <a:t>Blue</a:t>
            </a:r>
            <a:r>
              <a:rPr lang="en-US" dirty="0" smtClean="0"/>
              <a:t>: depth, stability, wisdom, trust, confidence, calming.</a:t>
            </a:r>
          </a:p>
          <a:p>
            <a:pPr lvl="0" fontAlgn="base"/>
            <a:r>
              <a:rPr lang="en-US" u="sng" dirty="0" smtClean="0"/>
              <a:t>Yellow</a:t>
            </a:r>
            <a:r>
              <a:rPr lang="en-US" dirty="0" smtClean="0"/>
              <a:t>: energy, happy, warming, attention, aggravation, joy.</a:t>
            </a:r>
          </a:p>
          <a:p>
            <a:pPr lvl="0" fontAlgn="base"/>
            <a:r>
              <a:rPr lang="en-US" u="sng" dirty="0" smtClean="0"/>
              <a:t>Purple</a:t>
            </a:r>
            <a:r>
              <a:rPr lang="en-US" dirty="0" smtClean="0"/>
              <a:t>: wisdom, wealth, royalty, power, luxury, magic, powerful, calming, strength</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lvl="0" fontAlgn="base"/>
            <a:r>
              <a:rPr lang="en-US" u="sng" dirty="0" smtClean="0"/>
              <a:t>Green</a:t>
            </a:r>
            <a:r>
              <a:rPr lang="en-US" dirty="0" smtClean="0"/>
              <a:t>: growth, health, harmony, safety, nature, calm, refreshed.</a:t>
            </a:r>
          </a:p>
          <a:p>
            <a:pPr lvl="0" fontAlgn="base"/>
            <a:r>
              <a:rPr lang="en-US" u="sng" dirty="0" smtClean="0"/>
              <a:t>Orange</a:t>
            </a:r>
            <a:r>
              <a:rPr lang="en-US" dirty="0" smtClean="0"/>
              <a:t>: enthusiasm, heat, success, creativity, warmth, excitement</a:t>
            </a:r>
            <a:r>
              <a:rPr lang="en-US" dirty="0" smtClean="0"/>
              <a:t>.</a:t>
            </a:r>
          </a:p>
          <a:p>
            <a:pPr lvl="0" fontAlgn="base"/>
            <a:endParaRPr lang="en-US" dirty="0" smtClean="0"/>
          </a:p>
          <a:p>
            <a:pPr lvl="0" fontAlgn="base"/>
            <a:r>
              <a:rPr lang="en-US" u="sng" dirty="0" smtClean="0"/>
              <a:t>White</a:t>
            </a:r>
            <a:r>
              <a:rPr lang="en-US" dirty="0" smtClean="0"/>
              <a:t>: purity, light, clean, sterile</a:t>
            </a:r>
            <a:r>
              <a:rPr lang="en-US" dirty="0" smtClean="0"/>
              <a:t>,</a:t>
            </a:r>
          </a:p>
          <a:p>
            <a:pPr lvl="0" fontAlgn="base">
              <a:buNone/>
            </a:pPr>
            <a:r>
              <a:rPr lang="en-US" dirty="0" smtClean="0"/>
              <a:t> </a:t>
            </a:r>
            <a:r>
              <a:rPr lang="en-US" dirty="0" smtClean="0"/>
              <a:t>innocent, spacious, cold, unfriendly</a:t>
            </a:r>
            <a:r>
              <a:rPr lang="en-US" dirty="0" smtClean="0"/>
              <a:t>.</a:t>
            </a:r>
          </a:p>
          <a:p>
            <a:pPr lvl="0" fontAlgn="base">
              <a:buNone/>
            </a:pPr>
            <a:endParaRPr lang="en-US" dirty="0" smtClean="0"/>
          </a:p>
          <a:p>
            <a:r>
              <a:rPr lang="en-US" u="sng" dirty="0" smtClean="0"/>
              <a:t>Black</a:t>
            </a:r>
            <a:r>
              <a:rPr lang="en-US" dirty="0" smtClean="0"/>
              <a:t>: power, mystery, elegance, evil, </a:t>
            </a:r>
            <a:endParaRPr lang="en-US" dirty="0" smtClean="0"/>
          </a:p>
          <a:p>
            <a:pPr>
              <a:buNone/>
            </a:pPr>
            <a:r>
              <a:rPr lang="en-US" dirty="0" smtClean="0"/>
              <a:t>   mourning</a:t>
            </a:r>
            <a:r>
              <a:rPr lang="en-US" dirty="0" smtClean="0"/>
              <a:t>, death, confident, calm, </a:t>
            </a:r>
            <a:endParaRPr lang="en-US" dirty="0" smtClean="0"/>
          </a:p>
          <a:p>
            <a:pPr>
              <a:buNone/>
            </a:pPr>
            <a:r>
              <a:rPr lang="en-US" dirty="0" smtClean="0"/>
              <a:t> </a:t>
            </a:r>
            <a:r>
              <a:rPr lang="en-US" dirty="0" smtClean="0"/>
              <a:t>   stable</a:t>
            </a:r>
            <a:r>
              <a:rPr lang="en-US" dirty="0" smtClean="0"/>
              <a:t>, mysterious</a:t>
            </a:r>
          </a:p>
          <a:p>
            <a:endParaRPr lang="en-US" dirty="0"/>
          </a:p>
        </p:txBody>
      </p:sp>
      <p:pic>
        <p:nvPicPr>
          <p:cNvPr id="4" name="Picture 3" descr="Five Key Questions of Media Literacy | polnotcha"/>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096000" y="2743200"/>
            <a:ext cx="2895600" cy="3657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85000" lnSpcReduction="20000"/>
          </a:bodyPr>
          <a:lstStyle/>
          <a:p>
            <a:pPr>
              <a:buNone/>
            </a:pPr>
            <a:r>
              <a:rPr lang="en-US" b="1" dirty="0" smtClean="0"/>
              <a:t>Use of Personality and Authority </a:t>
            </a:r>
            <a:endParaRPr lang="en-US" b="1" dirty="0" smtClean="0"/>
          </a:p>
          <a:p>
            <a:pPr>
              <a:buNone/>
            </a:pPr>
            <a:endParaRPr lang="en-US" dirty="0" smtClean="0"/>
          </a:p>
          <a:p>
            <a:pPr lvl="0"/>
            <a:r>
              <a:rPr lang="en-US" dirty="0" smtClean="0"/>
              <a:t>Consumers feel they know these celebrities and believe if a product or service is good enough for the celebrity, then it is good enough for them. </a:t>
            </a:r>
            <a:endParaRPr lang="en-US" dirty="0" smtClean="0"/>
          </a:p>
          <a:p>
            <a:pPr lvl="0">
              <a:buNone/>
            </a:pPr>
            <a:endParaRPr lang="en-US" dirty="0" smtClean="0"/>
          </a:p>
          <a:p>
            <a:pPr lvl="0"/>
            <a:r>
              <a:rPr lang="en-US" dirty="0" smtClean="0"/>
              <a:t>“Experts” in a given field, or </a:t>
            </a:r>
            <a:endParaRPr lang="en-US" dirty="0" smtClean="0"/>
          </a:p>
          <a:p>
            <a:pPr lvl="0">
              <a:buNone/>
            </a:pPr>
            <a:r>
              <a:rPr lang="en-US" dirty="0" smtClean="0"/>
              <a:t> representations </a:t>
            </a:r>
            <a:r>
              <a:rPr lang="en-US" dirty="0" smtClean="0"/>
              <a:t>of a given consumer </a:t>
            </a:r>
            <a:endParaRPr lang="en-US" dirty="0" smtClean="0"/>
          </a:p>
          <a:p>
            <a:pPr lvl="0">
              <a:buNone/>
            </a:pPr>
            <a:r>
              <a:rPr lang="en-US" dirty="0" smtClean="0"/>
              <a:t> group</a:t>
            </a:r>
            <a:r>
              <a:rPr lang="en-US" dirty="0" smtClean="0"/>
              <a:t>, will be cited as a reason a </a:t>
            </a:r>
            <a:endParaRPr lang="en-US" dirty="0" smtClean="0"/>
          </a:p>
          <a:p>
            <a:pPr lvl="0">
              <a:buNone/>
            </a:pPr>
            <a:r>
              <a:rPr lang="en-US" dirty="0" smtClean="0"/>
              <a:t> consumer </a:t>
            </a:r>
            <a:r>
              <a:rPr lang="en-US" dirty="0" smtClean="0"/>
              <a:t>should trust or buy a </a:t>
            </a:r>
            <a:endParaRPr lang="en-US" dirty="0" smtClean="0"/>
          </a:p>
          <a:p>
            <a:pPr lvl="0">
              <a:buNone/>
            </a:pPr>
            <a:r>
              <a:rPr lang="en-US" dirty="0" smtClean="0"/>
              <a:t> product</a:t>
            </a:r>
            <a:r>
              <a:rPr lang="en-US" dirty="0" smtClean="0"/>
              <a:t>. Ads will use phrases </a:t>
            </a:r>
            <a:endParaRPr lang="en-US" dirty="0" smtClean="0"/>
          </a:p>
          <a:p>
            <a:pPr lvl="0">
              <a:buNone/>
            </a:pPr>
            <a:r>
              <a:rPr lang="en-US" dirty="0" smtClean="0"/>
              <a:t> </a:t>
            </a:r>
            <a:r>
              <a:rPr lang="en-US" dirty="0" smtClean="0"/>
              <a:t>like </a:t>
            </a:r>
            <a:r>
              <a:rPr lang="en-US" dirty="0" smtClean="0"/>
              <a:t>“9-out-of-10 </a:t>
            </a:r>
            <a:r>
              <a:rPr lang="en-US" dirty="0" smtClean="0"/>
              <a:t>doctors </a:t>
            </a:r>
          </a:p>
          <a:p>
            <a:pPr lvl="0">
              <a:buNone/>
            </a:pPr>
            <a:r>
              <a:rPr lang="en-US" dirty="0" smtClean="0"/>
              <a:t>recommend</a:t>
            </a:r>
            <a:r>
              <a:rPr lang="en-US" dirty="0" smtClean="0"/>
              <a:t>”, “4 out of 5 dentists </a:t>
            </a:r>
            <a:endParaRPr lang="en-US" dirty="0" smtClean="0"/>
          </a:p>
          <a:p>
            <a:pPr lvl="0">
              <a:buNone/>
            </a:pPr>
            <a:r>
              <a:rPr lang="en-US" dirty="0" smtClean="0"/>
              <a:t>suggest</a:t>
            </a:r>
            <a:r>
              <a:rPr lang="en-US" dirty="0" smtClean="0"/>
              <a:t>”, or even “3 out of 4 </a:t>
            </a:r>
            <a:endParaRPr lang="en-US" dirty="0" smtClean="0"/>
          </a:p>
          <a:p>
            <a:pPr lvl="0">
              <a:buNone/>
            </a:pPr>
            <a:r>
              <a:rPr lang="en-US" dirty="0" smtClean="0"/>
              <a:t>moms </a:t>
            </a:r>
            <a:r>
              <a:rPr lang="en-US" dirty="0" smtClean="0"/>
              <a:t>trust” to drive consumer </a:t>
            </a:r>
          </a:p>
          <a:p>
            <a:pPr lvl="0">
              <a:buNone/>
            </a:pPr>
            <a:r>
              <a:rPr lang="en-US" dirty="0" smtClean="0"/>
              <a:t>purchase </a:t>
            </a:r>
            <a:r>
              <a:rPr lang="en-US" dirty="0" smtClean="0"/>
              <a:t>behavior. </a:t>
            </a:r>
          </a:p>
          <a:p>
            <a:endParaRPr lang="en-US" dirty="0"/>
          </a:p>
        </p:txBody>
      </p:sp>
      <p:pic>
        <p:nvPicPr>
          <p:cNvPr id="4" name="Picture 3" descr="News magazine Advertising World: SENSODYNE Ad, Dentists ad ..."/>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410200" y="2514600"/>
            <a:ext cx="3371850" cy="3810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pPr>
              <a:buNone/>
            </a:pPr>
            <a:r>
              <a:rPr lang="en-US" b="1" dirty="0" smtClean="0"/>
              <a:t>Use of Attention and Perception</a:t>
            </a:r>
            <a:endParaRPr lang="en-US" dirty="0" smtClean="0"/>
          </a:p>
          <a:p>
            <a:pPr lvl="0"/>
            <a:r>
              <a:rPr lang="en-US" dirty="0" smtClean="0"/>
              <a:t>The ads are tested on the ability to catch “selective attention” instead of divided attention. Thus ads are made attractive, unique, attention seeking and adventurous. </a:t>
            </a:r>
            <a:endParaRPr lang="en-US" dirty="0" smtClean="0"/>
          </a:p>
          <a:p>
            <a:pPr lvl="0"/>
            <a:endParaRPr lang="en-US" dirty="0" smtClean="0"/>
          </a:p>
          <a:p>
            <a:pPr lvl="0"/>
            <a:r>
              <a:rPr lang="en-US" dirty="0" smtClean="0"/>
              <a:t>The content of the ad is tested on the merit of “true perceptions” in which the customers perceive that same thing which the marketers intended them to perceive.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518</Words>
  <Application>Microsoft Office PowerPoint</Application>
  <PresentationFormat>On-screen Show (4:3)</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Slide 1</vt:lpstr>
      <vt:lpstr>Use of emotions </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2</cp:revision>
  <dcterms:created xsi:type="dcterms:W3CDTF">2021-03-21T20:09:19Z</dcterms:created>
  <dcterms:modified xsi:type="dcterms:W3CDTF">2021-03-21T20:23:07Z</dcterms:modified>
</cp:coreProperties>
</file>