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65" r:id="rId4"/>
    <p:sldId id="266" r:id="rId5"/>
    <p:sldId id="268" r:id="rId6"/>
    <p:sldId id="267" r:id="rId7"/>
    <p:sldId id="262" r:id="rId8"/>
    <p:sldId id="263" r:id="rId9"/>
    <p:sldId id="264" r:id="rId10"/>
    <p:sldId id="286" r:id="rId11"/>
    <p:sldId id="289" r:id="rId12"/>
    <p:sldId id="288" r:id="rId13"/>
    <p:sldId id="293" r:id="rId14"/>
    <p:sldId id="294" r:id="rId15"/>
    <p:sldId id="295" r:id="rId16"/>
    <p:sldId id="269" r:id="rId17"/>
    <p:sldId id="257" r:id="rId18"/>
    <p:sldId id="258" r:id="rId19"/>
    <p:sldId id="261" r:id="rId20"/>
    <p:sldId id="270" r:id="rId21"/>
    <p:sldId id="271" r:id="rId22"/>
    <p:sldId id="272" r:id="rId23"/>
    <p:sldId id="273" r:id="rId24"/>
    <p:sldId id="274" r:id="rId25"/>
    <p:sldId id="275" r:id="rId26"/>
    <p:sldId id="259" r:id="rId27"/>
    <p:sldId id="260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0" r:id="rId39"/>
    <p:sldId id="291" r:id="rId40"/>
    <p:sldId id="292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F8913C-819D-4AC1-A460-495BB8B041A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73FFDD-21E0-46DE-928D-D5A5C63E94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bobsbaseballmuseum.com/yahoo_site_admin/assets/images/mark_mcgwire_jose_canseco.211221132_std.jpg&amp;imgrefurl=http://www.bobsbaseballmuseum.com/photos&amp;usg=__rnaKatEpaS4wZRyzuEAbU7gAZ0A=&amp;h=1077&amp;w=800&amp;sz=155&amp;hl=en&amp;start=12&amp;itbs=1&amp;tbnid=vQ4LEp-0wofqLM:&amp;tbnh=150&amp;tbnw=111&amp;prev=/images?q=Jose+Canseco+Red+Sox&amp;gbv=2&amp;hl=en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www.wardelab.com/img/reports/cushing_syndrome.gif&amp;imgrefurl=http://www.wardelab.com/edit_15_2.html&amp;usg=__fLdHLO_VZAhDRnyvI3WmAEdLBw8=&amp;h=243&amp;w=380&amp;sz=8&amp;hl=en&amp;start=89&amp;itbs=1&amp;tbnid=RbNk9C5QHaQTsM:&amp;tbnh=79&amp;tbnw=123&amp;prev=/images?q=cushing+syndrome+picture&amp;gbv=2&amp;ndsp=18&amp;hl=en&amp;sa=N&amp;start=72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neurosurgery.ucla.edu/images/Pituitary%20Program/Craniopharyngioma/Cranio_Sag_Preop_fullylabeled.jpg&amp;imgrefurl=http://neurosurgery.ucla.edu/body.cfm?id=135&amp;usg=__UfhM_YY7NGCTqJn9bKfLtvpH-hY=&amp;h=300&amp;w=312&amp;sz=61&amp;hl=en&amp;start=17&amp;itbs=1&amp;tbnid=1GNbLVjUkWNH-M:&amp;tbnh=113&amp;tbnw=117&amp;prev=/images?q=craniopharyngioma+head+CT&amp;gbv=2&amp;hl=en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cynical-c.com/archives/bloggraphics/1limbo1.jpg&amp;imgrefurl=http://www.cynical-c.com/archives/013034.html&amp;usg=__oGWY7TLLvVWhEKEx2lsFKZOhS6c=&amp;h=252&amp;w=355&amp;sz=20&amp;hl=en&amp;start=39&amp;itbs=1&amp;tbnid=39nBE9PbvMtw2M:&amp;tbnh=86&amp;tbnw=121&amp;prev=/images?q=Limbo&amp;gbv=2&amp;ndsp=18&amp;hl=en&amp;sa=N&amp;start=36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z.hubpages.com/u/615989_f260.jpg&amp;imgrefurl=http://hubpages.com/hub/HAIR-LOSS-FROM-HYPOTHYROID&amp;usg=__Os-3Bibop_gHtv7hPZW41c_6VZo=&amp;h=274&amp;w=260&amp;sz=11&amp;hl=en&amp;start=8&amp;itbs=1&amp;tbnid=r_u_GzF785HTCM:&amp;tbnh=113&amp;tbnw=107&amp;prev=/images?q=hypothyroid&amp;gbv=2&amp;hl=e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garymurning.files.wordpress.com/2009/02/coma.jpg&amp;imgrefurl=http://garymurning.wordpress.com/tag/cosmology/&amp;usg=__C5XhuhDUtm90xen_JpOLssUQeHQ=&amp;h=818&amp;w=800&amp;sz=104&amp;hl=en&amp;start=62&amp;itbs=1&amp;tbnid=_bkiEb7JYWABAM:&amp;tbnh=144&amp;tbnw=141&amp;prev=/images?q=coma&amp;gbv=2&amp;ndsp=18&amp;hl=en&amp;sa=N&amp;start=54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www.biography.com/animalographies/images/bush_millie.jpg&amp;imgrefurl=http://www.biography.com/animalographies/presidential-pets.jsp&amp;usg=__svXzHm2BVNTp9r10obzb6uARcCA=&amp;h=190&amp;w=207&amp;sz=12&amp;hl=en&amp;start=8&amp;itbs=1&amp;tbnid=NONHNrzH9hM4AM:&amp;tbnh=96&amp;tbnw=105&amp;prev=/images?q=George+and+Barbara+Bush+and+dog+Millie&amp;gbv=2&amp;hl=en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mtvblogs.co.uk/files/images/T-Pain.jpg&amp;imgrefurl=http://www.mtvblogs.co.uk/mtv-news?page=19&amp;usg=__d7vV_o3jVB_8_RMVrrdIHqghn7M=&amp;h=510&amp;w=444&amp;sz=77&amp;hl=en&amp;start=11&amp;itbs=1&amp;tbnid=MkjpI_wjWuR8rM:&amp;tbnh=131&amp;tbnw=114&amp;prev=/images?q=T+Pain&amp;gbv=2&amp;ndsp=18&amp;hl=e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img2.timeinc.net/people/i/2007/startracks/071001/britney_spears2.jpg&amp;imgrefurl=http://tv.ph.groups.yahoo.com/group/ABC_Greys_Anatomy/message/6965?l=1&amp;usg=__x4nmnvaeaIdu4WkAprZmJlK2Kpc=&amp;h=400&amp;w=300&amp;sz=38&amp;hl=en&amp;start=2&amp;itbs=1&amp;tbnid=sHNIc6t0T58d6M:&amp;tbnh=124&amp;tbnw=93&amp;prev=/images?q=Britney+Spears+with+baby&amp;gbv=2&amp;hl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www.visualposters.com.au/web%20images/britney-spears-drops-baby-04.jpg&amp;imgrefurl=http://www.visualposters.com.au/about.htm&amp;usg=__FJOCCLRy_m4y-i2o7Y1tp2-V-pM=&amp;h=360&amp;w=262&amp;sz=19&amp;hl=en&amp;start=5&amp;itbs=1&amp;tbnid=NiHW1VAU0thjOM:&amp;tbnh=121&amp;tbnw=88&amp;prev=/images?q=Britney+Spears+with+baby&amp;gbv=2&amp;hl=e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/imgres?imgurl=http://www.ewashtenaw.org/government/departments/public_health/ph_portal/sick_boy&amp;imgrefurl=http://www.ewashtenaw.org/government/departments/public_health/ph_portal/infectious_disease.html&amp;usg=__B7Zu4-Zqf3WQ_Yt6D2RQSunXcNY=&amp;h=346&amp;w=400&amp;sz=184&amp;hl=en&amp;start=27&amp;itbs=1&amp;tbnid=9duaQIx593cVlM:&amp;tbnh=107&amp;tbnw=124&amp;prev=/images?q=sick&amp;gbv=2&amp;ndsp=18&amp;hl=en&amp;sa=N&amp;start=18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www.life123.com/bm.pix/oral-contraceptives.s600x600.jpg&amp;imgrefurl=http://www.life123.com/health/womens-health/contraception/oral-contraceptives.shtml&amp;usg=__-vsvB7ZbxlSb49hnKOIC7IU1TRg=&amp;h=400&amp;w=300&amp;sz=46&amp;hl=en&amp;start=16&amp;itbs=1&amp;tbnid=uMvsM8TOaPj5zM:&amp;tbnh=124&amp;tbnw=93&amp;prev=/images?q=oral+contraceptives&amp;gbv=2&amp;hl=en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http://www.pynkcelebrity.com/wp-content/uploads/2009/07/pg2_a_vanillaIce_300.jpg&amp;imgrefurl=http://www.pynkcelebrity.com/archives/category/flashback-fridays&amp;usg=__lrHDg6rhauAizzDND561s196SCc=&amp;h=300&amp;w=300&amp;sz=24&amp;hl=en&amp;start=2&amp;itbs=1&amp;tbnid=P-or50qRkKnPNM:&amp;tbnh=116&amp;tbnw=116&amp;prev=/images?q=Vanilla+Ice&amp;gbv=2&amp;hl=en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www.fighttimes.com/magazine/images/Image/200811/andre-the-giant1.jpg&amp;imgrefurl=http://www.fighttimes.com/magazine/magazine.asp?article=1091&amp;usg=__a04Ln-UNXuJwYnCVgFjMAJ7Olhg=&amp;h=400&amp;w=274&amp;sz=36&amp;hl=en&amp;start=81&amp;itbs=1&amp;tbnid=KUVpZhE3ctkizM:&amp;tbnh=124&amp;tbnw=85&amp;prev=/images?q=Andre+the+Giant&amp;gbv=2&amp;ndsp=18&amp;hl=en&amp;sa=N&amp;start=72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/imgres?imgurl=http://image.lyricspond.com/image/t/artist-tony-orlando-dawn/album-the-definitive-collection/cd-cover.jpg&amp;imgrefurl=http://www.lyricspond.com/artist-tony-orlando-dawn/lyrics-knock-three-times&amp;usg=__-KET5XuDohMex4eLp1YV4GFuCng=&amp;h=300&amp;w=299&amp;sz=29&amp;hl=en&amp;start=4&amp;itbs=1&amp;tbnid=jh8rpv9S0KyLRM:&amp;tbnh=116&amp;tbnw=116&amp;prev=/images?q=Tony+Orlando+and+dawn&amp;gbv=2&amp;hl=en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/imgres?imgurl=http://techkosmos.com/images/stories/soundboards/chrisgriffin.jpg&amp;imgrefurl=http://techkosmos.com/home/soundboards&amp;usg=__WfnhjEDK1aU_KpUYHXEVHZ6qvws=&amp;h=1024&amp;w=838&amp;sz=94&amp;hl=en&amp;start=2&amp;itbs=1&amp;tbnid=w1GnCdFYptsS2M:&amp;tbnh=150&amp;tbnw=123&amp;prev=/images?q=chris+from+family+guy&amp;gbv=2&amp;hl=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ecx.images-amazon.com/images/I/512CR9RBTTL.jpg&amp;imgrefurl=http://www.sharereactor.ru/movies/10518&amp;usg=__5rsTqnvqB_u3QjofKurFdY2r-nQ=&amp;h=475&amp;w=347&amp;sz=53&amp;hl=en&amp;start=4&amp;itbs=1&amp;tbnid=_xzN3ZklcwbZ4M:&amp;tbnh=129&amp;tbnw=94&amp;prev=/images?q=gheorghe+muresan+my+giant&amp;gbv=2&amp;hl=e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sportige.com/wp-content/uploads/2009/04/76-7971-18_32265_mediafax_f.jpg&amp;imgrefurl=http://sportige.com/top-10-tallest-players-in-nba-history/&amp;usg=__H9yy52PZcUPjKdY8uQPBM-F61lY=&amp;h=768&amp;w=420&amp;sz=68&amp;hl=en&amp;start=21&amp;itbs=1&amp;tbnid=63WQUmi9TCtesM:&amp;tbnh=142&amp;tbnw=78&amp;prev=/images?q=gheorghe+muresan&amp;gbv=2&amp;ndsp=18&amp;hl=en&amp;sa=N&amp;start=18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1.bp.blogspot.com/_mlPoGU4VqSk/SQsQWz7YT0I/AAAAAAAADl4/Ngaq89OspRg/s400/rosie+ruiz2.jpg&amp;imgrefurl=http://theboweryboys.blogspot.com/2008/10/podcast-new-york-city-marathon.html&amp;usg=__RqD2EODQFag5_ubzfN5qaRlFyzg=&amp;h=400&amp;w=400&amp;sz=25&amp;hl=en&amp;start=2&amp;itbs=1&amp;tbnid=TAHuIDWzjRMbgM:&amp;tbnh=124&amp;tbnw=124&amp;prev=/images?q=Rosie+Ruiz&amp;gbv=2&amp;hl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allthingsmundane.files.wordpress.com/2009/10/rosie_ruiz.jpg&amp;imgrefurl=http://allthingsmundane.wordpress.com/2009/10/20/i-totally-knew-that-was-fake/&amp;usg=__ZjJjN-1_nr5dZeNffaZBa0X5M2k=&amp;h=300&amp;w=300&amp;sz=16&amp;hl=en&amp;start=3&amp;itbs=1&amp;tbnid=4_xQvSpTn5YHhM:&amp;tbnh=116&amp;tbnw=116&amp;prev=/images?q=Rosie+Ruiz&amp;gbv=2&amp;hl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uchsc.edu/safety/Images/RadiationSymbol.gif&amp;imgrefurl=http://www.uchsc.edu/safety/MovetoFitz/index-RadIssues.htm&amp;usg=__DE9iCMCuJPpnaPwnMC1zohd4Ykc=&amp;h=1093&amp;w=1171&amp;sz=17&amp;hl=en&amp;start=12&amp;itbs=1&amp;tbnid=WZVNuJhRHtmTpM:&amp;tbnh=140&amp;tbnw=150&amp;prev=/images?q=Radiation&amp;gbv=2&amp;hl=e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battleshipcove.org/Assets/Images%20-%20General/News/gallery-ballard/jfk-b.jpg&amp;imgrefurl=http://www.battleshipcove.org/news-ballard-lecture.htm&amp;usg=__v5O4raNTXoY43KR6Y5PzuQ5_9uE=&amp;h=400&amp;w=600&amp;sz=50&amp;hl=en&amp;start=3&amp;itbs=1&amp;tbnid=lGjGo3j2GCozFM:&amp;tbnh=90&amp;tbnw=135&amp;prev=/images?q=JFK+PT&amp;gbv=2&amp;hl=e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Endocrinology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Faryal</a:t>
            </a:r>
            <a:r>
              <a:rPr lang="en-US" sz="2000" dirty="0" smtClean="0"/>
              <a:t> </a:t>
            </a:r>
            <a:r>
              <a:rPr lang="en-US" sz="2000" smtClean="0"/>
              <a:t>Mazhar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Addison’s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Adrenal insufficiency.</a:t>
            </a:r>
          </a:p>
          <a:p>
            <a:r>
              <a:rPr lang="en-US" dirty="0" smtClean="0"/>
              <a:t>Fatigue, anorexia, weight loss, weakness with hypotension.</a:t>
            </a:r>
          </a:p>
          <a:p>
            <a:r>
              <a:rPr lang="en-US" dirty="0" smtClean="0"/>
              <a:t>Thin patient with </a:t>
            </a:r>
            <a:r>
              <a:rPr lang="en-US" dirty="0" err="1" smtClean="0"/>
              <a:t>hyperpigmented</a:t>
            </a:r>
            <a:r>
              <a:rPr lang="en-US" dirty="0" smtClean="0"/>
              <a:t> skin.</a:t>
            </a:r>
          </a:p>
          <a:p>
            <a:r>
              <a:rPr lang="en-US" dirty="0" smtClean="0"/>
              <a:t>Labs: </a:t>
            </a:r>
            <a:r>
              <a:rPr lang="en-US" dirty="0" err="1" smtClean="0"/>
              <a:t>Hyperkalemia</a:t>
            </a:r>
            <a:r>
              <a:rPr lang="en-US" dirty="0" smtClean="0"/>
              <a:t> with mild metabolic acidosis from inability to excrete H+ or K+ because of </a:t>
            </a:r>
            <a:r>
              <a:rPr lang="en-US" b="1" dirty="0" smtClean="0">
                <a:solidFill>
                  <a:srgbClr val="FF0000"/>
                </a:solidFill>
              </a:rPr>
              <a:t>loss of </a:t>
            </a:r>
            <a:r>
              <a:rPr lang="en-US" b="1" dirty="0" err="1" smtClean="0">
                <a:solidFill>
                  <a:srgbClr val="FF0000"/>
                </a:solidFill>
              </a:rPr>
              <a:t>aldosterone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dirty="0" err="1" smtClean="0"/>
              <a:t>Hyponatremia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May have hypoglycemia and </a:t>
            </a:r>
            <a:r>
              <a:rPr lang="en-US" dirty="0" err="1" smtClean="0"/>
              <a:t>neutropenia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Diagnosis:</a:t>
            </a:r>
          </a:p>
          <a:p>
            <a:r>
              <a:rPr lang="en-US" dirty="0" err="1" smtClean="0"/>
              <a:t>Cosyntropin</a:t>
            </a:r>
            <a:r>
              <a:rPr lang="en-US" dirty="0" smtClean="0"/>
              <a:t> (synthetic ACTH) stimulation test: measure </a:t>
            </a:r>
            <a:r>
              <a:rPr lang="en-US" dirty="0" err="1" smtClean="0"/>
              <a:t>cortisol</a:t>
            </a:r>
            <a:r>
              <a:rPr lang="en-US" dirty="0" smtClean="0"/>
              <a:t> before and after.  No rise in </a:t>
            </a:r>
            <a:r>
              <a:rPr lang="en-US" dirty="0" err="1" smtClean="0"/>
              <a:t>cortisol</a:t>
            </a:r>
            <a:r>
              <a:rPr lang="en-US" dirty="0" smtClean="0"/>
              <a:t> level if adrenal insufficiency.</a:t>
            </a:r>
          </a:p>
          <a:p>
            <a:r>
              <a:rPr lang="en-US" dirty="0" smtClean="0"/>
              <a:t>CT scan of adrenal gland.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Adrenal insufficiency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Autoimmune: may be associated with </a:t>
            </a:r>
            <a:r>
              <a:rPr lang="en-US" dirty="0" err="1" smtClean="0"/>
              <a:t>Vitiligo</a:t>
            </a:r>
            <a:r>
              <a:rPr lang="en-US" dirty="0" smtClean="0"/>
              <a:t>, Type I diabetes, hypothyroidism.</a:t>
            </a:r>
          </a:p>
          <a:p>
            <a:r>
              <a:rPr lang="en-US" dirty="0" smtClean="0"/>
              <a:t>Bilateral adrenal hemorrhage: patient on anticoagulation develops shock.</a:t>
            </a:r>
          </a:p>
          <a:p>
            <a:r>
              <a:rPr lang="en-US" dirty="0" smtClean="0"/>
              <a:t>Infection/sepsis.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TB: CT shows calcification of adrenal gland.</a:t>
            </a:r>
          </a:p>
          <a:p>
            <a:r>
              <a:rPr lang="en-US" dirty="0" smtClean="0"/>
              <a:t>Patient on chronic steroid went for surgery, went into shock (should have received stress dose of steroid).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Addison’s Disease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Steroid replacement: </a:t>
            </a:r>
          </a:p>
          <a:p>
            <a:r>
              <a:rPr lang="en-US" dirty="0" smtClean="0"/>
              <a:t>Prednisone</a:t>
            </a:r>
          </a:p>
          <a:p>
            <a:r>
              <a:rPr lang="en-US" dirty="0" err="1" smtClean="0"/>
              <a:t>Fludricortisone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8610" name="Picture 2" descr="http://t3.gstatic.com/images?q=tbn:vQ4LEp-0wofqLM:http://bobsbaseballmuseum.com/yahoo_site_admin/assets/images/mark_mcgwire_jose_canseco.211221132_st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962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 Syndrome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Hypercortisolism</a:t>
            </a:r>
            <a:endParaRPr lang="en-US" dirty="0" smtClean="0"/>
          </a:p>
          <a:p>
            <a:r>
              <a:rPr lang="en-US" dirty="0" smtClean="0"/>
              <a:t>Central obesity</a:t>
            </a:r>
          </a:p>
          <a:p>
            <a:r>
              <a:rPr lang="en-US" dirty="0" smtClean="0"/>
              <a:t>Muscle wasting</a:t>
            </a:r>
          </a:p>
          <a:p>
            <a:r>
              <a:rPr lang="en-US" dirty="0" smtClean="0"/>
              <a:t>Proximal muscle weakness (difficulty getting up from chair, going up stairs)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bruisability</a:t>
            </a:r>
            <a:endParaRPr lang="en-US" dirty="0" smtClean="0"/>
          </a:p>
          <a:p>
            <a:r>
              <a:rPr lang="en-US" dirty="0" smtClean="0"/>
              <a:t>Moon </a:t>
            </a:r>
            <a:r>
              <a:rPr lang="en-US" dirty="0" err="1" smtClean="0"/>
              <a:t>facies</a:t>
            </a:r>
            <a:endParaRPr lang="en-US" dirty="0" smtClean="0"/>
          </a:p>
          <a:p>
            <a:r>
              <a:rPr lang="en-US" dirty="0" smtClean="0"/>
              <a:t>Buffalo hump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err="1" smtClean="0"/>
              <a:t>Hirsutism</a:t>
            </a:r>
            <a:r>
              <a:rPr lang="en-US" dirty="0" smtClean="0"/>
              <a:t>, hyperglycemia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Screening: 24 hour urine free </a:t>
            </a:r>
            <a:r>
              <a:rPr lang="en-US" dirty="0" err="1" smtClean="0"/>
              <a:t>Cortisol</a:t>
            </a:r>
            <a:endParaRPr lang="en-US" dirty="0"/>
          </a:p>
        </p:txBody>
      </p:sp>
      <p:pic>
        <p:nvPicPr>
          <p:cNvPr id="75780" name="Picture 4" descr="http://t0.gstatic.com/images?q=tbn:RbNk9C5QHaQTsM:http://www.wardelab.com/img/reports/cushing_syndrom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419600" cy="402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Dexamethasone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Suppression Test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normal</a:t>
            </a:r>
            <a:r>
              <a:rPr lang="en-US" dirty="0" smtClean="0"/>
              <a:t> result: decrease in </a:t>
            </a:r>
            <a:r>
              <a:rPr lang="en-US" dirty="0" err="1" smtClean="0"/>
              <a:t>cortisol</a:t>
            </a:r>
            <a:r>
              <a:rPr lang="en-US" dirty="0" smtClean="0"/>
              <a:t> levels upon administration of low-dose </a:t>
            </a:r>
            <a:r>
              <a:rPr lang="en-US" dirty="0" err="1" smtClean="0"/>
              <a:t>dexamethasone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Results indicative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Cushing's Disease (Pituitary adenoma causing increased ACTH production) </a:t>
            </a:r>
            <a:r>
              <a:rPr lang="en-US" dirty="0" smtClean="0"/>
              <a:t>involve no change in </a:t>
            </a:r>
            <a:r>
              <a:rPr lang="en-US" dirty="0" err="1" smtClean="0"/>
              <a:t>cortisol</a:t>
            </a:r>
            <a:r>
              <a:rPr lang="en-US" dirty="0" smtClean="0"/>
              <a:t> on low-dose </a:t>
            </a:r>
            <a:r>
              <a:rPr lang="en-US" dirty="0" err="1" smtClean="0"/>
              <a:t>dexamethasone</a:t>
            </a:r>
            <a:r>
              <a:rPr lang="en-US" dirty="0" smtClean="0"/>
              <a:t>, but inhibition of </a:t>
            </a:r>
            <a:r>
              <a:rPr lang="en-US" dirty="0" err="1" smtClean="0"/>
              <a:t>cortisol</a:t>
            </a:r>
            <a:r>
              <a:rPr lang="en-US" dirty="0" smtClean="0"/>
              <a:t> on high-dose </a:t>
            </a:r>
            <a:r>
              <a:rPr lang="en-US" dirty="0" err="1" smtClean="0"/>
              <a:t>dexamethasone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the </a:t>
            </a:r>
            <a:r>
              <a:rPr lang="en-US" dirty="0" err="1" smtClean="0"/>
              <a:t>cortisol</a:t>
            </a:r>
            <a:r>
              <a:rPr lang="en-US" dirty="0" smtClean="0"/>
              <a:t> levels are unchanged by low- and high-dose </a:t>
            </a:r>
            <a:r>
              <a:rPr lang="en-US" dirty="0" err="1" smtClean="0"/>
              <a:t>dexamethasone</a:t>
            </a:r>
            <a:r>
              <a:rPr lang="en-US" dirty="0" smtClean="0"/>
              <a:t> then other causes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Cushing's Syndrome</a:t>
            </a:r>
            <a:r>
              <a:rPr lang="en-US" dirty="0" smtClean="0"/>
              <a:t> must be considered with further work-up needed.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Dexamethasone</a:t>
            </a:r>
            <a:r>
              <a:rPr lang="en-US" b="1" dirty="0" smtClean="0"/>
              <a:t> (continued)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Undetectable or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suppressed by low or high doses.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Cushing syndrome.  Adrenal mass requires surgery.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to 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suppressed by low or high doses.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Ectopic ACTH.  Chest/Abdominal CT.</a:t>
                      </a:r>
                      <a:r>
                        <a:rPr lang="en-US" baseline="0" dirty="0" smtClean="0"/>
                        <a:t>   Mostly small cell lung carcinoma. Surgery or </a:t>
                      </a:r>
                      <a:r>
                        <a:rPr lang="en-US" baseline="0" dirty="0" err="1" smtClean="0"/>
                        <a:t>Ketoconazole</a:t>
                      </a:r>
                      <a:r>
                        <a:rPr lang="en-US" baseline="0" dirty="0" smtClean="0"/>
                        <a:t> if not a surgical candidate.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to 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suppressed by low, suppressed by high dose.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Pituitary</a:t>
                      </a:r>
                      <a:r>
                        <a:rPr lang="en-US" baseline="0" dirty="0" smtClean="0"/>
                        <a:t> MRI to confirm Pituitary Cushing syndrome (Cushing’s Disease)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 year old complains of headaches, visual disturbance, poor sexual development.  Has increased </a:t>
            </a:r>
            <a:r>
              <a:rPr lang="en-US" dirty="0" err="1" smtClean="0"/>
              <a:t>prolactin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CT head shows dense </a:t>
            </a:r>
            <a:r>
              <a:rPr lang="en-US" dirty="0" err="1" smtClean="0"/>
              <a:t>suprasellar</a:t>
            </a:r>
            <a:r>
              <a:rPr lang="en-US" dirty="0" smtClean="0"/>
              <a:t> calcification.</a:t>
            </a:r>
          </a:p>
          <a:p>
            <a:r>
              <a:rPr lang="en-US" dirty="0" smtClean="0"/>
              <a:t>Most likely diagnosis: </a:t>
            </a:r>
          </a:p>
          <a:p>
            <a:r>
              <a:rPr lang="en-US" dirty="0" err="1" smtClean="0"/>
              <a:t>Craniopharyngioma</a:t>
            </a:r>
            <a:endParaRPr lang="en-US" dirty="0" smtClean="0"/>
          </a:p>
          <a:p>
            <a:r>
              <a:rPr lang="en-US" dirty="0" smtClean="0"/>
              <a:t>Treatment: surgery!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Brain MRI:</a:t>
            </a:r>
            <a:endParaRPr lang="en-US" dirty="0"/>
          </a:p>
        </p:txBody>
      </p:sp>
      <p:pic>
        <p:nvPicPr>
          <p:cNvPr id="51202" name="Picture 2" descr="http://t3.gstatic.com/images?q=tbn:1GNbLVjUkWNH-M:http://neurosurgery.ucla.edu/images/Pituitary%2520Program/Craniopharyngioma/Cranio_Sag_Preop_fullylabel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038600" cy="397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Hypothyroidism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S/</a:t>
            </a:r>
            <a:r>
              <a:rPr lang="en-US" dirty="0" err="1" smtClean="0"/>
              <a:t>Sx</a:t>
            </a:r>
            <a:r>
              <a:rPr lang="en-US" dirty="0" smtClean="0"/>
              <a:t>: cold intolerance, constipation, weakness, weight gain, amenorrhea, infertility, </a:t>
            </a:r>
            <a:r>
              <a:rPr lang="en-US" dirty="0" err="1" smtClean="0"/>
              <a:t>galactorrhea</a:t>
            </a:r>
            <a:r>
              <a:rPr lang="en-US" dirty="0" smtClean="0"/>
              <a:t>, depression.</a:t>
            </a:r>
          </a:p>
          <a:p>
            <a:r>
              <a:rPr lang="en-US" dirty="0" smtClean="0"/>
              <a:t>Exam: </a:t>
            </a:r>
            <a:r>
              <a:rPr lang="en-US" dirty="0" err="1" smtClean="0"/>
              <a:t>bradycardia</a:t>
            </a:r>
            <a:r>
              <a:rPr lang="en-US" dirty="0" smtClean="0"/>
              <a:t>, delayed relaxation of DTR’s, non-pitting edema (due to deposition of </a:t>
            </a:r>
            <a:r>
              <a:rPr lang="en-US" dirty="0" err="1" smtClean="0"/>
              <a:t>glycosaminoglycans</a:t>
            </a:r>
            <a:r>
              <a:rPr lang="en-US" dirty="0" smtClean="0"/>
              <a:t> in interstitial space), dry skin, loss of hair, </a:t>
            </a:r>
            <a:r>
              <a:rPr lang="en-US" dirty="0" err="1" smtClean="0"/>
              <a:t>periorbital</a:t>
            </a:r>
            <a:r>
              <a:rPr lang="en-US" dirty="0" smtClean="0"/>
              <a:t> edema.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Investigation: Increased TSH, decreased free T4.</a:t>
            </a:r>
          </a:p>
          <a:p>
            <a:r>
              <a:rPr lang="en-US" dirty="0" smtClean="0"/>
              <a:t>Treatment: </a:t>
            </a:r>
            <a:r>
              <a:rPr lang="en-US" dirty="0" err="1" smtClean="0"/>
              <a:t>Levothyroxine</a:t>
            </a:r>
            <a:r>
              <a:rPr lang="en-US" dirty="0" smtClean="0"/>
              <a:t>; in young patient start 50 micro grams per day.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Elderly and CAD patients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Elderly patient &gt; 60 and patient with CAD start 25 micro gram and increase 12.5 </a:t>
            </a:r>
            <a:r>
              <a:rPr lang="en-US" dirty="0" err="1" smtClean="0"/>
              <a:t>mcgm</a:t>
            </a:r>
            <a:r>
              <a:rPr lang="en-US" dirty="0" smtClean="0"/>
              <a:t> every 2-3 weeks by monitoring TSH.  Start low and go slow!</a:t>
            </a:r>
          </a:p>
          <a:p>
            <a:r>
              <a:rPr lang="en-US" dirty="0" smtClean="0"/>
              <a:t>These patients are at risk of ischemia, MI.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Start low and go slow.</a:t>
            </a:r>
          </a:p>
          <a:p>
            <a:endParaRPr lang="en-US" dirty="0"/>
          </a:p>
        </p:txBody>
      </p:sp>
      <p:pic>
        <p:nvPicPr>
          <p:cNvPr id="1028" name="Picture 4" descr="http://t1.gstatic.com/images?q=tbn:39nBE9PbvMtw2M:http://www.cynical-c.com/archives/bloggraphics/1limb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4419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26 year old patient with hypothyroidism initially presented with TSH of 30 and was started on </a:t>
            </a:r>
            <a:r>
              <a:rPr lang="en-US" dirty="0" err="1" smtClean="0"/>
              <a:t>synthroid</a:t>
            </a:r>
            <a:r>
              <a:rPr lang="en-US" dirty="0" smtClean="0"/>
              <a:t> 50 mcg/day.  After six weeks, TSH level is 20. What to do?</a:t>
            </a:r>
          </a:p>
          <a:p>
            <a:r>
              <a:rPr lang="en-US" dirty="0" smtClean="0"/>
              <a:t>Increase </a:t>
            </a:r>
            <a:r>
              <a:rPr lang="en-US" dirty="0" err="1" smtClean="0"/>
              <a:t>synthroid</a:t>
            </a:r>
            <a:r>
              <a:rPr lang="en-US" dirty="0" smtClean="0"/>
              <a:t> to 100 mcg/day.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t3.gstatic.com/images?q=tbn:r_u_GzF785HTCM:http://z.hubpages.com/u/615989_f2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81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Acromegaly</a:t>
            </a:r>
            <a:endParaRPr lang="en-US" dirty="0" smtClean="0"/>
          </a:p>
          <a:p>
            <a:r>
              <a:rPr lang="en-US" dirty="0" smtClean="0"/>
              <a:t>Addison’s Disease</a:t>
            </a:r>
          </a:p>
          <a:p>
            <a:r>
              <a:rPr lang="en-US" dirty="0" smtClean="0"/>
              <a:t>Cushing syndrome (</a:t>
            </a:r>
            <a:r>
              <a:rPr lang="en-US" dirty="0" err="1" smtClean="0"/>
              <a:t>Hypercortisolism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Hypothyroidism</a:t>
            </a:r>
          </a:p>
          <a:p>
            <a:r>
              <a:rPr lang="en-US" dirty="0" smtClean="0"/>
              <a:t>Hyperthyroidism</a:t>
            </a:r>
          </a:p>
          <a:p>
            <a:r>
              <a:rPr lang="en-US" dirty="0" smtClean="0"/>
              <a:t>Thyroid Cancer</a:t>
            </a:r>
          </a:p>
          <a:p>
            <a:r>
              <a:rPr lang="en-US" dirty="0" err="1" smtClean="0"/>
              <a:t>Somogyi</a:t>
            </a:r>
            <a:r>
              <a:rPr lang="en-US" dirty="0" smtClean="0"/>
              <a:t> effect/Dawn phenomenon</a:t>
            </a:r>
          </a:p>
          <a:p>
            <a:r>
              <a:rPr lang="en-US" dirty="0" smtClean="0"/>
              <a:t>Miscellaneous Endocrinology 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Emergency Situation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70 year old male brought to emergency room found in snow.  Patient is comatose, hypothermic, and </a:t>
            </a:r>
            <a:r>
              <a:rPr lang="en-US" dirty="0" err="1" smtClean="0"/>
              <a:t>bradycardic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Skin dry with loss of hair.</a:t>
            </a:r>
          </a:p>
          <a:p>
            <a:r>
              <a:rPr lang="en-US" dirty="0" smtClean="0"/>
              <a:t>Eyes puffy (</a:t>
            </a:r>
            <a:r>
              <a:rPr lang="en-US" dirty="0" err="1" smtClean="0"/>
              <a:t>periorbital</a:t>
            </a:r>
            <a:r>
              <a:rPr lang="en-US" dirty="0" smtClean="0"/>
              <a:t> edema).</a:t>
            </a:r>
          </a:p>
          <a:p>
            <a:r>
              <a:rPr lang="en-US" dirty="0" smtClean="0"/>
              <a:t>Most likely diagnosis?</a:t>
            </a:r>
          </a:p>
          <a:p>
            <a:r>
              <a:rPr lang="en-US" dirty="0" err="1" smtClean="0"/>
              <a:t>Myxedema</a:t>
            </a:r>
            <a:r>
              <a:rPr lang="en-US" dirty="0" smtClean="0"/>
              <a:t> coma (not hypothermia)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Treatment: IV Hydrocortisone, IV </a:t>
            </a:r>
            <a:r>
              <a:rPr lang="en-US" dirty="0" err="1" smtClean="0"/>
              <a:t>Levothyroxine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2226" name="Picture 2" descr="http://t2.gstatic.com/images?q=tbn:_bkiEb7JYWABAM:http://garymurning.files.wordpress.com/2009/02/co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1"/>
            <a:ext cx="4419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Clinical </a:t>
            </a:r>
            <a:r>
              <a:rPr lang="en-US" b="1" dirty="0" err="1" smtClean="0">
                <a:solidFill>
                  <a:srgbClr val="00B050"/>
                </a:solidFill>
              </a:rPr>
              <a:t>Scenarios:Hypothyroid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Pregnant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2209800"/>
            <a:ext cx="4041775" cy="30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Postmenopausal symptoms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err="1" smtClean="0"/>
              <a:t>Synthroid</a:t>
            </a:r>
            <a:r>
              <a:rPr lang="en-US" dirty="0" smtClean="0"/>
              <a:t> by 30% and check TSH after 4 weeks.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Check TSH after 12 weeks of starting estrogen therapy.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Surgery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Emergency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If pre-op  workup showed hypothyroidism: postpone surgery until patient is </a:t>
            </a:r>
            <a:r>
              <a:rPr lang="en-US" dirty="0" err="1" smtClean="0"/>
              <a:t>euthyroid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Start IV </a:t>
            </a:r>
            <a:r>
              <a:rPr lang="en-US" dirty="0" err="1" smtClean="0"/>
              <a:t>Levothyroxine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Hyperthyroidism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Weight loss, increased appetite, tremor, palpitation, diarrhea, A. fib.</a:t>
            </a:r>
          </a:p>
          <a:p>
            <a:r>
              <a:rPr lang="en-US" dirty="0" smtClean="0"/>
              <a:t>Lab: increased free T4 and decreased TSH.</a:t>
            </a:r>
          </a:p>
          <a:p>
            <a:r>
              <a:rPr lang="en-US" dirty="0" smtClean="0"/>
              <a:t>Causes: Graves disease, toxic adenoma, </a:t>
            </a:r>
            <a:r>
              <a:rPr lang="en-US" dirty="0" err="1" smtClean="0"/>
              <a:t>thyroiditis</a:t>
            </a:r>
            <a:r>
              <a:rPr lang="en-US" dirty="0" smtClean="0"/>
              <a:t>, factitious </a:t>
            </a:r>
            <a:r>
              <a:rPr lang="en-US" dirty="0" err="1" smtClean="0"/>
              <a:t>Thyrotoxicosis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sp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495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Graves disease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have </a:t>
            </a:r>
            <a:r>
              <a:rPr lang="en-US" dirty="0" err="1" smtClean="0"/>
              <a:t>Ophthalmopathy</a:t>
            </a:r>
            <a:r>
              <a:rPr lang="en-US" dirty="0" smtClean="0"/>
              <a:t> and </a:t>
            </a:r>
            <a:r>
              <a:rPr lang="en-US" dirty="0" err="1" smtClean="0"/>
              <a:t>Pretibial</a:t>
            </a:r>
            <a:r>
              <a:rPr lang="en-US" dirty="0" smtClean="0"/>
              <a:t> </a:t>
            </a:r>
            <a:r>
              <a:rPr lang="en-US" dirty="0" err="1" smtClean="0"/>
              <a:t>myxedema</a:t>
            </a:r>
            <a:r>
              <a:rPr lang="en-US" dirty="0" smtClean="0"/>
              <a:t> due to deposition of </a:t>
            </a:r>
            <a:r>
              <a:rPr lang="en-US" dirty="0" err="1" smtClean="0"/>
              <a:t>glycosaminoglycans</a:t>
            </a:r>
            <a:r>
              <a:rPr lang="en-US" dirty="0" smtClean="0"/>
              <a:t> and lymphocytic infiltration.</a:t>
            </a:r>
          </a:p>
          <a:p>
            <a:r>
              <a:rPr lang="en-US" dirty="0" smtClean="0"/>
              <a:t>Autoimmune disorder: antibodies form and bind to TSH receptor and stimulate the gland.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4" descr="http://t3.gstatic.com/images?q=tbn:NONHNrzH9hM4AM:http://www.biography.com/animalographies/images/bush_mill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Treatment of Graves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Prefer Radioactive iodine</a:t>
            </a:r>
          </a:p>
          <a:p>
            <a:r>
              <a:rPr lang="en-US" dirty="0" smtClean="0"/>
              <a:t>Drug of choice in Pregnancy: </a:t>
            </a:r>
            <a:r>
              <a:rPr lang="en-US" dirty="0" err="1" smtClean="0"/>
              <a:t>Propylthiouracil</a:t>
            </a:r>
            <a:r>
              <a:rPr lang="en-US" dirty="0" smtClean="0"/>
              <a:t> (</a:t>
            </a:r>
            <a:r>
              <a:rPr lang="en-US" dirty="0" err="1" smtClean="0"/>
              <a:t>Methimazole</a:t>
            </a:r>
            <a:r>
              <a:rPr lang="en-US" dirty="0" smtClean="0"/>
              <a:t> if not tolerated).  Breast feeding allowed on those two meds.</a:t>
            </a:r>
          </a:p>
          <a:p>
            <a:r>
              <a:rPr lang="en-US" dirty="0" smtClean="0"/>
              <a:t>Measure TSH receptor antibody level in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trimester (level &gt;5 fold normal associated with neonatal </a:t>
            </a:r>
            <a:r>
              <a:rPr lang="en-US" dirty="0" err="1" smtClean="0"/>
              <a:t>Thyroxicosis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Patients on </a:t>
            </a:r>
            <a:r>
              <a:rPr lang="en-US" dirty="0" err="1" smtClean="0"/>
              <a:t>Propylthiouracil</a:t>
            </a:r>
            <a:r>
              <a:rPr lang="en-US" dirty="0" smtClean="0"/>
              <a:t> may develop which condition?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Agranulocytosis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Case Scenario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Young female complains of insomnia, weight loss, palpitation, tremor.  On exam: thyroid gland not enlarged.</a:t>
            </a:r>
          </a:p>
          <a:p>
            <a:r>
              <a:rPr lang="en-US" dirty="0" smtClean="0"/>
              <a:t>TSH: 0.2 and T4 low at 3 (5-12), Radioactive iodine uptake low at 2% (normal is 5-30%).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is the most likely answer?</a:t>
            </a:r>
          </a:p>
          <a:p>
            <a:r>
              <a:rPr lang="en-US" dirty="0" smtClean="0"/>
              <a:t>A) Graves disease</a:t>
            </a:r>
          </a:p>
          <a:p>
            <a:r>
              <a:rPr lang="en-US" dirty="0" smtClean="0"/>
              <a:t>B) Toxic adenoma</a:t>
            </a:r>
          </a:p>
          <a:p>
            <a:r>
              <a:rPr lang="en-US" dirty="0" smtClean="0"/>
              <a:t>C) </a:t>
            </a:r>
            <a:r>
              <a:rPr lang="en-US" dirty="0" err="1" smtClean="0"/>
              <a:t>Thyroiditis</a:t>
            </a:r>
            <a:endParaRPr lang="en-US" dirty="0" smtClean="0"/>
          </a:p>
          <a:p>
            <a:r>
              <a:rPr lang="en-US" dirty="0" smtClean="0"/>
              <a:t>D) Factitious T3 </a:t>
            </a:r>
            <a:r>
              <a:rPr lang="en-US" dirty="0" err="1" smtClean="0"/>
              <a:t>toxicosis</a:t>
            </a:r>
            <a:endParaRPr lang="en-US" dirty="0" smtClean="0"/>
          </a:p>
          <a:p>
            <a:r>
              <a:rPr lang="en-US" dirty="0" smtClean="0"/>
              <a:t>E) </a:t>
            </a:r>
            <a:r>
              <a:rPr lang="en-US" dirty="0" err="1" smtClean="0"/>
              <a:t>Facticious</a:t>
            </a:r>
            <a:r>
              <a:rPr lang="en-US" dirty="0" smtClean="0"/>
              <a:t> T4 </a:t>
            </a:r>
            <a:r>
              <a:rPr lang="en-US" dirty="0" err="1" smtClean="0"/>
              <a:t>toxicosis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Case (continued)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Graves: radioactive iodine uptake is </a:t>
            </a:r>
            <a:r>
              <a:rPr lang="en-US" b="1" dirty="0" smtClean="0">
                <a:solidFill>
                  <a:srgbClr val="7030A0"/>
                </a:solidFill>
              </a:rPr>
              <a:t>DIFFUSELY increased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Toxic adenoma: uptake is </a:t>
            </a:r>
            <a:r>
              <a:rPr lang="en-US" b="1" dirty="0" smtClean="0">
                <a:solidFill>
                  <a:srgbClr val="7030A0"/>
                </a:solidFill>
              </a:rPr>
              <a:t>FOCALLY increased.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Thyroiditis</a:t>
            </a:r>
            <a:r>
              <a:rPr lang="en-US" dirty="0" smtClean="0"/>
              <a:t>:  Decreased Radioactive uptake and </a:t>
            </a:r>
            <a:r>
              <a:rPr lang="en-US" b="1" dirty="0" smtClean="0">
                <a:solidFill>
                  <a:srgbClr val="FF0000"/>
                </a:solidFill>
              </a:rPr>
              <a:t>gland large and tender.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Factitious: Decreased Radioactive uptake and </a:t>
            </a:r>
            <a:r>
              <a:rPr lang="en-US" b="1" dirty="0" smtClean="0">
                <a:solidFill>
                  <a:srgbClr val="FF0000"/>
                </a:solidFill>
              </a:rPr>
              <a:t>small non-tender atrophic gland.</a:t>
            </a:r>
          </a:p>
          <a:p>
            <a:r>
              <a:rPr lang="en-US" dirty="0" smtClean="0"/>
              <a:t>Factitious T4 </a:t>
            </a:r>
            <a:r>
              <a:rPr lang="en-US" dirty="0" err="1" smtClean="0"/>
              <a:t>toxicosis</a:t>
            </a:r>
            <a:r>
              <a:rPr lang="en-US" dirty="0" smtClean="0"/>
              <a:t>: T4 would be high (in this case T4 is low).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Case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Pregnant patient comes to ER complaining of fever/diarrhea/delirium/tachycardia/A-fib</a:t>
            </a:r>
          </a:p>
          <a:p>
            <a:r>
              <a:rPr lang="en-US" dirty="0" smtClean="0"/>
              <a:t>Most likely diagnosis:</a:t>
            </a:r>
          </a:p>
          <a:p>
            <a:r>
              <a:rPr lang="en-US" b="1" dirty="0" smtClean="0"/>
              <a:t>Thyroid Storm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</a:p>
          <a:p>
            <a:r>
              <a:rPr lang="en-US" dirty="0" err="1" smtClean="0"/>
              <a:t>Propylthiouracil</a:t>
            </a:r>
            <a:endParaRPr lang="en-US" dirty="0" smtClean="0"/>
          </a:p>
          <a:p>
            <a:r>
              <a:rPr lang="en-US" dirty="0" smtClean="0"/>
              <a:t>Hydrocortisone</a:t>
            </a:r>
          </a:p>
          <a:p>
            <a:r>
              <a:rPr lang="en-US" dirty="0" err="1" smtClean="0"/>
              <a:t>Propranolol</a:t>
            </a:r>
            <a:endParaRPr lang="en-US" dirty="0" smtClean="0"/>
          </a:p>
          <a:p>
            <a:r>
              <a:rPr lang="en-US" dirty="0" smtClean="0"/>
              <a:t>Iodine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b="1" dirty="0" err="1" smtClean="0"/>
              <a:t>Subacute</a:t>
            </a:r>
            <a:r>
              <a:rPr lang="en-US" b="1" dirty="0" smtClean="0"/>
              <a:t> </a:t>
            </a:r>
            <a:r>
              <a:rPr lang="en-US" b="1" dirty="0" err="1" smtClean="0"/>
              <a:t>Thyroiditis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patient with a recent history of URI comes with symptoms of </a:t>
            </a:r>
            <a:r>
              <a:rPr lang="en-US" dirty="0" err="1" smtClean="0"/>
              <a:t>Thyrotoxicosis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Painful </a:t>
            </a:r>
            <a:r>
              <a:rPr lang="en-US" dirty="0" smtClean="0"/>
              <a:t>enlargement of thyroid (large, tender).</a:t>
            </a:r>
          </a:p>
          <a:p>
            <a:r>
              <a:rPr lang="en-US" dirty="0" smtClean="0"/>
              <a:t>Confirmatory test: Radioactive Iodine uptake (low)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 is symptomatic: Aspirin and </a:t>
            </a:r>
            <a:r>
              <a:rPr lang="en-US" dirty="0" err="1" smtClean="0"/>
              <a:t>Propranolol</a:t>
            </a:r>
            <a:endParaRPr lang="en-US" dirty="0"/>
          </a:p>
        </p:txBody>
      </p:sp>
      <p:pic>
        <p:nvPicPr>
          <p:cNvPr id="57348" name="Picture 4" descr="http://t1.gstatic.com/images?q=tbn:MkjpI_wjWuR8rM:http://www.mtvblogs.co.uk/files/images/T-P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4267200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Acromegaly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production of growth hormone from a GH-secreting adenoma in the pituitary.  Presents with enlargement of the head (hat size), feet (shoe size), nose, and jaw.  There is intense sweating from enlargement of sweat glands.</a:t>
            </a:r>
          </a:p>
          <a:p>
            <a:r>
              <a:rPr lang="en-US" dirty="0" smtClean="0"/>
              <a:t>Joint abnormalities: arise from unusual growth of </a:t>
            </a:r>
            <a:r>
              <a:rPr lang="en-US" dirty="0" err="1" smtClean="0"/>
              <a:t>articular</a:t>
            </a:r>
            <a:r>
              <a:rPr lang="en-US" dirty="0" smtClean="0"/>
              <a:t> cartilage.</a:t>
            </a:r>
          </a:p>
          <a:p>
            <a:r>
              <a:rPr lang="en-US" dirty="0" smtClean="0"/>
              <a:t>Amenorrhea, </a:t>
            </a:r>
            <a:r>
              <a:rPr lang="en-US" dirty="0" err="1" smtClean="0"/>
              <a:t>cardiomegaly</a:t>
            </a:r>
            <a:r>
              <a:rPr lang="en-US" dirty="0" smtClean="0"/>
              <a:t>/HTN, Colonic polyps.</a:t>
            </a:r>
          </a:p>
          <a:p>
            <a:r>
              <a:rPr lang="en-US" dirty="0" smtClean="0"/>
              <a:t>Diabetes common as GH acts as anti-insulin.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Chronic Lymphocytic </a:t>
            </a:r>
            <a:r>
              <a:rPr lang="en-US" b="1" dirty="0" err="1" smtClean="0"/>
              <a:t>Thyroiditis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Autoimmune  destruction of thyroid gland </a:t>
            </a:r>
            <a:r>
              <a:rPr lang="en-US" b="1" dirty="0" smtClean="0">
                <a:solidFill>
                  <a:srgbClr val="002060"/>
                </a:solidFill>
              </a:rPr>
              <a:t>(Hashimoto’s)</a:t>
            </a:r>
          </a:p>
          <a:p>
            <a:r>
              <a:rPr lang="en-US" dirty="0" smtClean="0"/>
              <a:t>Gland large and non-tender</a:t>
            </a:r>
          </a:p>
          <a:p>
            <a:r>
              <a:rPr lang="en-US" dirty="0" smtClean="0"/>
              <a:t>Transient thyroid </a:t>
            </a:r>
            <a:r>
              <a:rPr lang="en-US" dirty="0" err="1" smtClean="0"/>
              <a:t>toxicosis</a:t>
            </a:r>
            <a:r>
              <a:rPr lang="en-US" dirty="0" smtClean="0"/>
              <a:t> then HYPOTHYROID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www.pathology.vcu.edu/education/endocrine/endocrine/newthyroid/newmicro/hashm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572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 partum </a:t>
            </a:r>
            <a:r>
              <a:rPr lang="en-US" b="1" dirty="0" err="1" smtClean="0"/>
              <a:t>Thyroiditis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Symptoms of transient </a:t>
            </a:r>
            <a:r>
              <a:rPr lang="en-US" dirty="0" err="1" smtClean="0"/>
              <a:t>Thyrotoxicosis</a:t>
            </a:r>
            <a:endParaRPr lang="en-US" dirty="0" smtClean="0"/>
          </a:p>
          <a:p>
            <a:r>
              <a:rPr lang="en-US" dirty="0" smtClean="0"/>
              <a:t>Hyperthyroid &gt; </a:t>
            </a:r>
            <a:r>
              <a:rPr lang="en-US" dirty="0" err="1" smtClean="0"/>
              <a:t>Euthyroid</a:t>
            </a:r>
            <a:endParaRPr lang="en-US" dirty="0" smtClean="0"/>
          </a:p>
          <a:p>
            <a:r>
              <a:rPr lang="en-US" dirty="0" smtClean="0"/>
              <a:t>Large, non-tender thyroid</a:t>
            </a:r>
          </a:p>
          <a:p>
            <a:r>
              <a:rPr lang="en-US" dirty="0" smtClean="0"/>
              <a:t>RAIU low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symptomatic with Beta Blocker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t0.gstatic.com/images?q=tbn:sHNIc6t0T58d6M:http://img2.timeinc.net/people/i/2007/startracks/071001/britney_spear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352800" cy="2209800"/>
          </a:xfrm>
          <a:prstGeom prst="rect">
            <a:avLst/>
          </a:prstGeom>
          <a:noFill/>
        </p:spPr>
      </p:pic>
      <p:pic>
        <p:nvPicPr>
          <p:cNvPr id="61444" name="Picture 4" descr="http://t2.gstatic.com/images?q=tbn:NiHW1VAU0thjOM:http://www.visualposters.com.au/web%2520images/britney-spears-drops-baby-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Sick </a:t>
            </a:r>
            <a:r>
              <a:rPr lang="en-US" b="1" dirty="0" err="1" smtClean="0">
                <a:solidFill>
                  <a:srgbClr val="C00000"/>
                </a:solidFill>
              </a:rPr>
              <a:t>Euthyroid</a:t>
            </a:r>
            <a:r>
              <a:rPr lang="en-US" b="1" dirty="0" smtClean="0">
                <a:solidFill>
                  <a:srgbClr val="C00000"/>
                </a:solidFill>
              </a:rPr>
              <a:t> Syndrome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Patient with pneumonia </a:t>
            </a:r>
            <a:r>
              <a:rPr lang="en-US" dirty="0" err="1" smtClean="0"/>
              <a:t>intubated</a:t>
            </a:r>
            <a:r>
              <a:rPr lang="en-US" dirty="0" smtClean="0"/>
              <a:t> with sepsis on </a:t>
            </a:r>
            <a:r>
              <a:rPr lang="en-US" dirty="0" err="1" smtClean="0"/>
              <a:t>vasopressors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TFT’s: low T4, free T4 and TSH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http://t2.gstatic.com/images?q=tbn:9duaQIx593cVlM:http://www.ewashtenaw.org/government/departments/public_health/ph_portal/sick_bo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Thyroid Binding Globulins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in pregnancy.</a:t>
            </a:r>
          </a:p>
          <a:p>
            <a:r>
              <a:rPr lang="en-US" dirty="0" smtClean="0"/>
              <a:t>Labs: Increased T4, normal free T4 and TSH.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Also high with Oral Contraceptives</a:t>
            </a:r>
            <a:endParaRPr lang="en-US" dirty="0"/>
          </a:p>
        </p:txBody>
      </p:sp>
      <p:pic>
        <p:nvPicPr>
          <p:cNvPr id="63490" name="Picture 2" descr="http://t0.gstatic.com/images?q=tbn:uMvsM8TOaPj5zM:http://www.life123.com/bm.pix/oral-contraceptives.s6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4196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Asymptomatic nodule, TSH </a:t>
            </a:r>
            <a:r>
              <a:rPr lang="en-US" b="1" dirty="0" err="1" smtClean="0">
                <a:solidFill>
                  <a:srgbClr val="FF0000"/>
                </a:solidFill>
              </a:rPr>
              <a:t>wnl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needle aspiration!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8956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Malignant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Non-diagnostic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Ultrasound Guided Biopsy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Low TSH, subclinical hypothyroid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Radioactive iodine scan!</a:t>
            </a:r>
          </a:p>
          <a:p>
            <a:r>
              <a:rPr lang="en-US" dirty="0" smtClean="0"/>
              <a:t>Hot nodule: If Free T4 or Free T3 normal: observation.  If high: treat!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Cold nodule: Biopsy!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t3.gstatic.com/images?q=tbn:P-or50qRkKnPNM:http://www.pynkcelebrity.com/wp-content/uploads/2009/07/pg2_a_vanillaIce_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962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Thyroid Cancer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Diagnosis: FNAC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Papillary:</a:t>
            </a:r>
            <a:r>
              <a:rPr lang="en-US" dirty="0" smtClean="0"/>
              <a:t> most common</a:t>
            </a:r>
          </a:p>
          <a:p>
            <a:r>
              <a:rPr lang="en-US" dirty="0" smtClean="0"/>
              <a:t>Follicular cells resemble normal thyroid cells and may present as hyperthyroidism due to increased T4 secretion.</a:t>
            </a:r>
          </a:p>
          <a:p>
            <a:r>
              <a:rPr lang="en-US" dirty="0" err="1" smtClean="0"/>
              <a:t>Anaplastic</a:t>
            </a:r>
            <a:r>
              <a:rPr lang="en-US" dirty="0" smtClean="0"/>
              <a:t>: most aggressive.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missinglink.ucsf.edu/lm/IDS_106_Endocrine/Assets/Pathology_Images/147ThyroidPapillCA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1"/>
            <a:ext cx="42862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Medullary</a:t>
            </a:r>
            <a:r>
              <a:rPr lang="en-US" b="1" dirty="0" smtClean="0"/>
              <a:t> Thyroid Cancer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present as flushing and diarrhea.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calcitonin</a:t>
            </a:r>
            <a:r>
              <a:rPr lang="en-US" dirty="0" smtClean="0"/>
              <a:t> level.</a:t>
            </a:r>
          </a:p>
          <a:p>
            <a:r>
              <a:rPr lang="en-US" dirty="0" smtClean="0"/>
              <a:t>Association with MEN Type 2 (along with </a:t>
            </a:r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Hyperparathyroid</a:t>
            </a:r>
            <a:r>
              <a:rPr lang="en-US" dirty="0" smtClean="0"/>
              <a:t>).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Screen family members with serum </a:t>
            </a:r>
            <a:r>
              <a:rPr lang="en-US" sz="3600" b="1" dirty="0" err="1" smtClean="0">
                <a:solidFill>
                  <a:srgbClr val="7030A0"/>
                </a:solidFill>
              </a:rPr>
              <a:t>calcitonin</a:t>
            </a:r>
            <a:r>
              <a:rPr lang="en-US" sz="3600" b="1" dirty="0" smtClean="0">
                <a:solidFill>
                  <a:srgbClr val="7030A0"/>
                </a:solidFill>
              </a:rPr>
              <a:t> level.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057400"/>
          <a:ext cx="8458200" cy="411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828"/>
                <a:gridCol w="4123372"/>
              </a:tblGrid>
              <a:tr h="718613">
                <a:tc>
                  <a:txBody>
                    <a:bodyPr/>
                    <a:lstStyle/>
                    <a:p>
                      <a:r>
                        <a:rPr lang="en-US" dirty="0" smtClean="0"/>
                        <a:t>Time of </a:t>
                      </a:r>
                      <a:r>
                        <a:rPr lang="en-US" dirty="0" err="1" smtClean="0"/>
                        <a:t>Fingerstick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Represents:</a:t>
                      </a:r>
                      <a:endParaRPr lang="en-US" dirty="0"/>
                    </a:p>
                  </a:txBody>
                  <a:tcPr/>
                </a:tc>
              </a:tr>
              <a:tr h="718613">
                <a:tc>
                  <a:txBody>
                    <a:bodyPr/>
                    <a:lstStyle/>
                    <a:p>
                      <a:r>
                        <a:rPr lang="en-US" dirty="0" smtClean="0"/>
                        <a:t>7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Night</a:t>
                      </a:r>
                      <a:r>
                        <a:rPr lang="en-US" baseline="0" dirty="0" smtClean="0"/>
                        <a:t> NPH</a:t>
                      </a:r>
                      <a:endParaRPr lang="en-US" dirty="0"/>
                    </a:p>
                  </a:txBody>
                  <a:tcPr/>
                </a:tc>
              </a:tr>
              <a:tr h="718613">
                <a:tc>
                  <a:txBody>
                    <a:bodyPr/>
                    <a:lstStyle/>
                    <a:p>
                      <a:r>
                        <a:rPr lang="en-US" dirty="0" smtClean="0"/>
                        <a:t>11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 Regular insulin</a:t>
                      </a:r>
                      <a:endParaRPr lang="en-US" dirty="0"/>
                    </a:p>
                  </a:txBody>
                  <a:tcPr/>
                </a:tc>
              </a:tr>
              <a:tr h="718613">
                <a:tc>
                  <a:txBody>
                    <a:bodyPr/>
                    <a:lstStyle/>
                    <a:p>
                      <a:r>
                        <a:rPr lang="en-US" dirty="0" smtClean="0"/>
                        <a:t>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 NPH</a:t>
                      </a:r>
                      <a:endParaRPr lang="en-US" dirty="0"/>
                    </a:p>
                  </a:txBody>
                  <a:tcPr/>
                </a:tc>
              </a:tr>
              <a:tr h="1240346">
                <a:tc>
                  <a:txBody>
                    <a:bodyPr/>
                    <a:lstStyle/>
                    <a:p>
                      <a:r>
                        <a:rPr lang="en-US" dirty="0" smtClean="0"/>
                        <a:t>10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Evening/dinner time regular insulin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Somogyi</a:t>
            </a:r>
            <a:r>
              <a:rPr lang="en-US" b="1" dirty="0" smtClean="0"/>
              <a:t> effect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hypoglycemic hyperglycemia</a:t>
            </a:r>
          </a:p>
          <a:p>
            <a:r>
              <a:rPr lang="en-US" dirty="0" smtClean="0"/>
              <a:t>7 am finger stick with high blood sugar</a:t>
            </a:r>
          </a:p>
          <a:p>
            <a:r>
              <a:rPr lang="en-US" dirty="0" smtClean="0"/>
              <a:t>3 am with low blood sugar</a:t>
            </a:r>
          </a:p>
          <a:p>
            <a:r>
              <a:rPr lang="en-US" dirty="0" smtClean="0"/>
              <a:t>To avoid this: Give NPH at bed time instead of dinner time and at lower dose.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Acromegaly</a:t>
            </a:r>
            <a:r>
              <a:rPr lang="en-US" b="1" dirty="0" smtClean="0"/>
              <a:t> (continued)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Best initial test: Insulin-like growth factor (IGF): longer half-life.</a:t>
            </a:r>
          </a:p>
          <a:p>
            <a:r>
              <a:rPr lang="en-US" dirty="0" smtClean="0"/>
              <a:t>Suppression of GH by giving glucose excludes </a:t>
            </a:r>
            <a:r>
              <a:rPr lang="en-US" dirty="0" err="1" smtClean="0"/>
              <a:t>acromegaly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MRI will show lesion in pituitary.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10" name="Picture 6" descr="http://t1.gstatic.com/images?q=tbn:KUVpZhE3ctkizM:http://www.fighttimes.com/magazine/images/Image/200811/andre-the-gian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Dawn phenomenon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Between 5 am to 8 am insulin resistance increases.</a:t>
            </a:r>
          </a:p>
          <a:p>
            <a:r>
              <a:rPr lang="en-US" dirty="0" smtClean="0"/>
              <a:t>Possibly secondary to growth hormone.</a:t>
            </a:r>
          </a:p>
          <a:p>
            <a:r>
              <a:rPr lang="en-US" dirty="0" smtClean="0"/>
              <a:t>7 am AND 3 am finger stick with HIGH blood sugar.</a:t>
            </a:r>
          </a:p>
          <a:p>
            <a:r>
              <a:rPr lang="en-US" dirty="0" smtClean="0"/>
              <a:t>To avoid: increase NPH dose at dinner time.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t3.gstatic.com/images?q=tbn:jh8rpv9S0KyLRM:http://image.lyricspond.com/image/t/artist-tony-orlando-dawn/album-the-definitive-collection/cd-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962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Thank you for your attention!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6802" name="Picture 2" descr="http://t3.gstatic.com/images?q=tbn:w1GnCdFYptsS2M:http://techkosmos.com/images/stories/soundboards/chrisgriff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724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 of </a:t>
            </a:r>
            <a:r>
              <a:rPr lang="en-US" b="1" dirty="0" err="1" smtClean="0"/>
              <a:t>Acromegaly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</a:p>
          <a:p>
            <a:r>
              <a:rPr lang="en-US" dirty="0" smtClean="0"/>
              <a:t>Sleep Apnea</a:t>
            </a:r>
          </a:p>
          <a:p>
            <a:r>
              <a:rPr lang="en-US" dirty="0" err="1" smtClean="0"/>
              <a:t>Pseudogout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Bad Billy Crystal movies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http://t1.gstatic.com/images?q=tbn:_xzN3ZklcwbZ4M:http://ecx.images-amazon.com/images/I/512CR9RBTT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</a:t>
            </a:r>
            <a:r>
              <a:rPr lang="en-US" b="1" dirty="0" err="1" smtClean="0"/>
              <a:t>Acromegaly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Surgical resection with </a:t>
            </a:r>
            <a:r>
              <a:rPr lang="en-US" dirty="0" err="1" smtClean="0"/>
              <a:t>transphenoidal</a:t>
            </a:r>
            <a:r>
              <a:rPr lang="en-US" dirty="0" smtClean="0"/>
              <a:t> removal cures 70% of cases.</a:t>
            </a:r>
          </a:p>
          <a:p>
            <a:r>
              <a:rPr lang="en-US" dirty="0" err="1" smtClean="0"/>
              <a:t>Cabergoline</a:t>
            </a:r>
            <a:r>
              <a:rPr lang="en-US" dirty="0" smtClean="0"/>
              <a:t> or </a:t>
            </a:r>
            <a:r>
              <a:rPr lang="en-US" dirty="0" err="1" smtClean="0"/>
              <a:t>bromocriptine</a:t>
            </a:r>
            <a:r>
              <a:rPr lang="en-US" dirty="0" smtClean="0"/>
              <a:t>: dopamine agonists inhibit GH release.</a:t>
            </a:r>
          </a:p>
          <a:p>
            <a:r>
              <a:rPr lang="en-US" dirty="0" err="1" smtClean="0"/>
              <a:t>Octreotide</a:t>
            </a:r>
            <a:r>
              <a:rPr lang="en-US" dirty="0" smtClean="0"/>
              <a:t>: </a:t>
            </a:r>
            <a:r>
              <a:rPr lang="en-US" dirty="0" err="1" smtClean="0"/>
              <a:t>somatostain</a:t>
            </a:r>
            <a:r>
              <a:rPr lang="en-US" dirty="0" smtClean="0"/>
              <a:t> has some effect in preventing GH release.</a:t>
            </a:r>
          </a:p>
          <a:p>
            <a:r>
              <a:rPr lang="en-US" dirty="0" err="1" smtClean="0"/>
              <a:t>Pegvisomant</a:t>
            </a:r>
            <a:r>
              <a:rPr lang="en-US" dirty="0" smtClean="0"/>
              <a:t>: GH receptor antagonist.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9156" name="Picture 4" descr="http://t0.gstatic.com/images?q=tbn:63WQUmi9TCtesM:http://sportige.com/wp-content/uploads/2009/04/76-7971-18_32265_mediafax_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886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Case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long distance marathon runner complains of amenorrhea.  UPT negative.  LH and FSH low and </a:t>
            </a:r>
            <a:r>
              <a:rPr lang="en-US" dirty="0" err="1" smtClean="0"/>
              <a:t>Prolactin</a:t>
            </a:r>
            <a:r>
              <a:rPr lang="en-US" dirty="0" smtClean="0"/>
              <a:t> level normal.</a:t>
            </a:r>
          </a:p>
          <a:p>
            <a:r>
              <a:rPr lang="en-US" dirty="0" smtClean="0"/>
              <a:t>Treatment: Run less!  This is acquired deficiency of </a:t>
            </a:r>
            <a:r>
              <a:rPr lang="en-US" dirty="0" err="1" smtClean="0"/>
              <a:t>GnRH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t2.gstatic.com/images?q=tbn:TAHuIDWzjRMbgM:http://1.bp.blogspot.com/_mlPoGU4VqSk/SQsQWz7YT0I/AAAAAAAADl4/Ngaq89OspRg/s400/rosie%2Bruiz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2781301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4_xQvSpTn5YHhM:http://allthingsmundane.files.wordpress.com/2009/10/rosie_rui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724400"/>
            <a:ext cx="4038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Clinical Case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 err="1" smtClean="0"/>
              <a:t>y.o</a:t>
            </a:r>
            <a:r>
              <a:rPr lang="en-US" dirty="0" smtClean="0"/>
              <a:t>. male complains of weakness, impotence.  Childhood </a:t>
            </a:r>
            <a:r>
              <a:rPr lang="en-US" dirty="0" err="1" smtClean="0"/>
              <a:t>hx</a:t>
            </a:r>
            <a:r>
              <a:rPr lang="en-US" dirty="0" smtClean="0"/>
              <a:t> of ALL and chemotherapy and intracranial irradiation.  Labs show normal TSH.  Free T4 low and </a:t>
            </a:r>
            <a:r>
              <a:rPr lang="en-US" dirty="0" err="1" smtClean="0"/>
              <a:t>cortisol</a:t>
            </a:r>
            <a:r>
              <a:rPr lang="en-US" dirty="0" smtClean="0"/>
              <a:t> low. LH/FSH normal.  Most likely diagnosis?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Radiation induced </a:t>
            </a:r>
            <a:r>
              <a:rPr lang="en-US" dirty="0" err="1" smtClean="0"/>
              <a:t>hypopituitarism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5058" name="Picture 2" descr="http://t1.gstatic.com/images?q=tbn:WZVNuJhRHtmTpM:http://www.uchsc.edu/safety/Images/RadiationSymbo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3657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Diabetic patient with difficult to control diabetes.</a:t>
            </a:r>
          </a:p>
          <a:p>
            <a:r>
              <a:rPr lang="en-US" dirty="0" smtClean="0"/>
              <a:t>Recently: frequent hypoglycemia.  As a result, all anti-diabetic medications have been slowly stopped.</a:t>
            </a:r>
          </a:p>
          <a:p>
            <a:r>
              <a:rPr lang="en-US" dirty="0" smtClean="0"/>
              <a:t>Most likely diagnosis?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Addison’s disease: Adrenal cortical insufficiency.</a:t>
            </a:r>
            <a:endParaRPr lang="en-US" dirty="0"/>
          </a:p>
        </p:txBody>
      </p:sp>
      <p:pic>
        <p:nvPicPr>
          <p:cNvPr id="46082" name="Picture 2" descr="http://t2.gstatic.com/images?q=tbn:lGjGo3j2GCozFM:http://www.battleshipcove.org/Assets/Images%2520-%2520General/News/gallery-ballard/jfk-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886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1587</Words>
  <Application>Microsoft Office PowerPoint</Application>
  <PresentationFormat>On-screen Show (4:3)</PresentationFormat>
  <Paragraphs>230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Endocrinology</vt:lpstr>
      <vt:lpstr>Outline</vt:lpstr>
      <vt:lpstr>Acromegaly</vt:lpstr>
      <vt:lpstr>Acromegaly (continued)</vt:lpstr>
      <vt:lpstr>Complications of Acromegaly</vt:lpstr>
      <vt:lpstr>Treatment of Acromegaly</vt:lpstr>
      <vt:lpstr>Clinical Case</vt:lpstr>
      <vt:lpstr>Clinical Case</vt:lpstr>
      <vt:lpstr>Clinical Case</vt:lpstr>
      <vt:lpstr>Addison’s Disease</vt:lpstr>
      <vt:lpstr>Adrenal insufficiency causes</vt:lpstr>
      <vt:lpstr>Addison’s Disease treatment</vt:lpstr>
      <vt:lpstr>Cushing Syndrome </vt:lpstr>
      <vt:lpstr>Dexamethasone Suppression Test</vt:lpstr>
      <vt:lpstr>Dexamethasone (continued)</vt:lpstr>
      <vt:lpstr>Clinical Case</vt:lpstr>
      <vt:lpstr>Hypothyroidism</vt:lpstr>
      <vt:lpstr>Elderly and CAD patients</vt:lpstr>
      <vt:lpstr>Clinical Case</vt:lpstr>
      <vt:lpstr>Emergency Situation</vt:lpstr>
      <vt:lpstr>Clinical Scenarios:Hypothyroid</vt:lpstr>
      <vt:lpstr>Surgery</vt:lpstr>
      <vt:lpstr>Hyperthyroidism</vt:lpstr>
      <vt:lpstr>Graves disease</vt:lpstr>
      <vt:lpstr>Treatment of Graves</vt:lpstr>
      <vt:lpstr>Clinical Case Scenario</vt:lpstr>
      <vt:lpstr>Clinical Case (continued)</vt:lpstr>
      <vt:lpstr>Clinical Case</vt:lpstr>
      <vt:lpstr>Subacute Thyroiditis</vt:lpstr>
      <vt:lpstr>Chronic Lymphocytic Thyroiditis</vt:lpstr>
      <vt:lpstr>Post partum Thyroiditis</vt:lpstr>
      <vt:lpstr>Sick Euthyroid Syndrome</vt:lpstr>
      <vt:lpstr>Thyroid Binding Globulins</vt:lpstr>
      <vt:lpstr>Asymptomatic nodule, TSH wnl</vt:lpstr>
      <vt:lpstr>Low TSH, subclinical hypothyroid</vt:lpstr>
      <vt:lpstr>Thyroid Cancer</vt:lpstr>
      <vt:lpstr>Medullary Thyroid Cancer</vt:lpstr>
      <vt:lpstr>Diabetes</vt:lpstr>
      <vt:lpstr>Somogyi effect</vt:lpstr>
      <vt:lpstr>Dawn phenomenon</vt:lpstr>
      <vt:lpstr>Thank you for your attention!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Endocrinology: STEP 3 review</dc:title>
  <dc:creator>james</dc:creator>
  <cp:lastModifiedBy>F C 4</cp:lastModifiedBy>
  <cp:revision>17</cp:revision>
  <dcterms:created xsi:type="dcterms:W3CDTF">2009-12-05T17:59:42Z</dcterms:created>
  <dcterms:modified xsi:type="dcterms:W3CDTF">2020-04-24T06:54:12Z</dcterms:modified>
</cp:coreProperties>
</file>