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7" r:id="rId2"/>
    <p:sldId id="293" r:id="rId3"/>
    <p:sldId id="258" r:id="rId4"/>
    <p:sldId id="260" r:id="rId5"/>
    <p:sldId id="261" r:id="rId6"/>
    <p:sldId id="262" r:id="rId7"/>
    <p:sldId id="263" r:id="rId8"/>
    <p:sldId id="266" r:id="rId9"/>
    <p:sldId id="267" r:id="rId10"/>
    <p:sldId id="268" r:id="rId11"/>
    <p:sldId id="286" r:id="rId12"/>
    <p:sldId id="287" r:id="rId13"/>
    <p:sldId id="269" r:id="rId14"/>
    <p:sldId id="270" r:id="rId15"/>
    <p:sldId id="271" r:id="rId16"/>
    <p:sldId id="294" r:id="rId17"/>
    <p:sldId id="272" r:id="rId18"/>
    <p:sldId id="273" r:id="rId19"/>
    <p:sldId id="295" r:id="rId20"/>
    <p:sldId id="274" r:id="rId21"/>
    <p:sldId id="296" r:id="rId22"/>
    <p:sldId id="279" r:id="rId23"/>
    <p:sldId id="275" r:id="rId24"/>
    <p:sldId id="276" r:id="rId25"/>
    <p:sldId id="278" r:id="rId26"/>
    <p:sldId id="281" r:id="rId27"/>
    <p:sldId id="282" r:id="rId28"/>
    <p:sldId id="283" r:id="rId29"/>
    <p:sldId id="284" r:id="rId30"/>
    <p:sldId id="297" r:id="rId31"/>
    <p:sldId id="298" r:id="rId32"/>
    <p:sldId id="288" r:id="rId33"/>
    <p:sldId id="289"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36D81-8793-43C8-808B-9F72AA906B9F}"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37E2D-3CE0-4873-BB1E-B58BA0C47A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53988F3-46DE-4C6E-A6B7-4D94F8796FEA}" type="datetimeFigureOut">
              <a:rPr lang="en-US" smtClean="0"/>
              <a:pPr/>
              <a:t>5/2/2020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5EE75F4-40B3-4397-8947-16D912C66F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3988F3-46DE-4C6E-A6B7-4D94F8796FEA}"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75F4-40B3-4397-8947-16D912C66F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3988F3-46DE-4C6E-A6B7-4D94F8796FEA}"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75F4-40B3-4397-8947-16D912C66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53988F3-46DE-4C6E-A6B7-4D94F8796FEA}" type="datetimeFigureOut">
              <a:rPr lang="en-US" smtClean="0"/>
              <a:pPr/>
              <a:t>5/2/2020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5EE75F4-40B3-4397-8947-16D912C66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53988F3-46DE-4C6E-A6B7-4D94F8796FEA}" type="datetimeFigureOut">
              <a:rPr lang="en-US" smtClean="0"/>
              <a:pPr/>
              <a:t>5/2/2020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5EE75F4-40B3-4397-8947-16D912C66FC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53988F3-46DE-4C6E-A6B7-4D94F8796FEA}" type="datetimeFigureOut">
              <a:rPr lang="en-US" smtClean="0"/>
              <a:pPr/>
              <a:t>5/2/2020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5EE75F4-40B3-4397-8947-16D912C66F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53988F3-46DE-4C6E-A6B7-4D94F8796FEA}" type="datetimeFigureOut">
              <a:rPr lang="en-US" smtClean="0"/>
              <a:pPr/>
              <a:t>5/2/2020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5EE75F4-40B3-4397-8947-16D912C66F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3988F3-46DE-4C6E-A6B7-4D94F8796FEA}"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E75F4-40B3-4397-8947-16D912C66F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53988F3-46DE-4C6E-A6B7-4D94F8796FEA}" type="datetimeFigureOut">
              <a:rPr lang="en-US" smtClean="0"/>
              <a:pPr/>
              <a:t>5/2/2020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5EE75F4-40B3-4397-8947-16D912C66F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53988F3-46DE-4C6E-A6B7-4D94F8796FEA}" type="datetimeFigureOut">
              <a:rPr lang="en-US" smtClean="0"/>
              <a:pPr/>
              <a:t>5/2/2020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5EE75F4-40B3-4397-8947-16D912C66F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53988F3-46DE-4C6E-A6B7-4D94F8796FEA}" type="datetimeFigureOut">
              <a:rPr lang="en-US" smtClean="0"/>
              <a:pPr/>
              <a:t>5/2/2020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5EE75F4-40B3-4397-8947-16D912C66F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53988F3-46DE-4C6E-A6B7-4D94F8796FEA}" type="datetimeFigureOut">
              <a:rPr lang="en-US" smtClean="0"/>
              <a:pPr/>
              <a:t>5/2/2020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5EE75F4-40B3-4397-8947-16D912C66F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Endomembrane system</a:t>
            </a:r>
            <a:endParaRPr lang="en-US" dirty="0"/>
          </a:p>
        </p:txBody>
      </p:sp>
      <p:sp>
        <p:nvSpPr>
          <p:cNvPr id="3" name="Content Placeholder 2"/>
          <p:cNvSpPr>
            <a:spLocks noGrp="1"/>
          </p:cNvSpPr>
          <p:nvPr>
            <p:ph idx="1"/>
          </p:nvPr>
        </p:nvSpPr>
        <p:spPr/>
        <p:txBody>
          <a:bodyPr>
            <a:normAutofit lnSpcReduction="10000"/>
          </a:bodyPr>
          <a:lstStyle/>
          <a:p>
            <a:pPr marL="514350" indent="-514350">
              <a:buNone/>
            </a:pPr>
            <a:r>
              <a:rPr lang="en-US" sz="3600" dirty="0"/>
              <a:t> </a:t>
            </a:r>
            <a:r>
              <a:rPr lang="en-US" sz="3600" dirty="0" smtClean="0"/>
              <a:t>                      </a:t>
            </a:r>
            <a:r>
              <a:rPr lang="en-US" sz="3600" b="1" dirty="0" smtClean="0"/>
              <a:t>Definition</a:t>
            </a:r>
          </a:p>
          <a:p>
            <a:pPr marL="514350" indent="-514350">
              <a:buFont typeface="Wingdings" pitchFamily="2" charset="2"/>
              <a:buChar char="q"/>
            </a:pPr>
            <a:r>
              <a:rPr lang="en-US" sz="3600" dirty="0" smtClean="0"/>
              <a:t>The </a:t>
            </a:r>
            <a:r>
              <a:rPr lang="en-US" sz="3600" dirty="0" err="1" smtClean="0"/>
              <a:t>endomembrane</a:t>
            </a:r>
            <a:r>
              <a:rPr lang="en-US" sz="3600" dirty="0" smtClean="0"/>
              <a:t> system is </a:t>
            </a:r>
            <a:r>
              <a:rPr lang="en-US" sz="3600" dirty="0" err="1" smtClean="0"/>
              <a:t>compsed</a:t>
            </a:r>
            <a:r>
              <a:rPr lang="en-US" sz="3600" dirty="0" smtClean="0"/>
              <a:t> of different membranes that are suspended in the cytoplasm within a eukaryotic </a:t>
            </a:r>
            <a:r>
              <a:rPr lang="en-US" sz="3600" dirty="0" err="1" smtClean="0"/>
              <a:t>cell.These</a:t>
            </a:r>
            <a:r>
              <a:rPr lang="en-US" sz="3600" dirty="0" smtClean="0"/>
              <a:t> membranes divide the cell into functional and </a:t>
            </a:r>
            <a:r>
              <a:rPr lang="en-US" sz="3600" dirty="0" err="1" smtClean="0"/>
              <a:t>strutural</a:t>
            </a:r>
            <a:r>
              <a:rPr lang="en-US" sz="3600" dirty="0" smtClean="0"/>
              <a:t> compartments or organelles.</a:t>
            </a:r>
          </a:p>
          <a:p>
            <a:pPr marL="514350" indent="-514350">
              <a:buNone/>
            </a:pPr>
            <a:endParaRPr lang="en-US" sz="3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Rough ER</a:t>
            </a:r>
            <a:endParaRPr lang="en-US" b="1" dirty="0"/>
          </a:p>
        </p:txBody>
      </p:sp>
      <p:sp>
        <p:nvSpPr>
          <p:cNvPr id="3" name="Content Placeholder 2"/>
          <p:cNvSpPr>
            <a:spLocks noGrp="1"/>
          </p:cNvSpPr>
          <p:nvPr>
            <p:ph idx="1"/>
          </p:nvPr>
        </p:nvSpPr>
        <p:spPr/>
        <p:txBody>
          <a:bodyPr/>
          <a:lstStyle/>
          <a:p>
            <a:r>
              <a:rPr lang="en-US" dirty="0" smtClean="0"/>
              <a:t>Has </a:t>
            </a:r>
            <a:r>
              <a:rPr lang="en-US" dirty="0" err="1" smtClean="0"/>
              <a:t>ribosomes</a:t>
            </a:r>
            <a:r>
              <a:rPr lang="en-US" dirty="0" smtClean="0"/>
              <a:t> on the outer surface of the membrane.</a:t>
            </a:r>
            <a:endParaRPr lang="en-US" b="1" dirty="0" smtClean="0">
              <a:solidFill>
                <a:schemeClr val="bg1"/>
              </a:solidFill>
            </a:endParaRPr>
          </a:p>
          <a:p>
            <a:pPr lvl="7"/>
            <a:r>
              <a:rPr lang="en-US" sz="2800" b="1" dirty="0" smtClean="0">
                <a:solidFill>
                  <a:schemeClr val="bg1"/>
                </a:solidFill>
              </a:rPr>
              <a:t>Functions</a:t>
            </a:r>
          </a:p>
          <a:p>
            <a:r>
              <a:rPr lang="en-US" dirty="0" smtClean="0"/>
              <a:t>Produce proteins for export out of cell</a:t>
            </a:r>
          </a:p>
          <a:p>
            <a:r>
              <a:rPr lang="en-US" dirty="0" smtClean="0"/>
              <a:t>Protein secreting cells </a:t>
            </a:r>
          </a:p>
          <a:p>
            <a:r>
              <a:rPr lang="en-US" dirty="0" smtClean="0"/>
              <a:t>Packaged into transport vesicles for export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Bio-medical  importance</a:t>
            </a:r>
            <a:br>
              <a:rPr lang="en-US" dirty="0" smtClean="0"/>
            </a:br>
            <a:endParaRPr lang="en-US" dirty="0"/>
          </a:p>
        </p:txBody>
      </p:sp>
      <p:sp>
        <p:nvSpPr>
          <p:cNvPr id="3" name="Subtitle 2"/>
          <p:cNvSpPr>
            <a:spLocks noGrp="1"/>
          </p:cNvSpPr>
          <p:nvPr>
            <p:ph type="subTitle" idx="1"/>
          </p:nvPr>
        </p:nvSpPr>
        <p:spPr>
          <a:xfrm>
            <a:off x="381000" y="1752600"/>
            <a:ext cx="8062912" cy="1752600"/>
          </a:xfrm>
        </p:spPr>
        <p:txBody>
          <a:bodyPr>
            <a:normAutofit fontScale="25000" lnSpcReduction="20000"/>
          </a:bodyPr>
          <a:lstStyle/>
          <a:p>
            <a:pPr algn="l">
              <a:buFont typeface="Wingdings" pitchFamily="2" charset="2"/>
              <a:buChar char="ü"/>
            </a:pPr>
            <a:r>
              <a:rPr lang="en-US" sz="11200" b="1" dirty="0" smtClean="0"/>
              <a:t>Rough endoplasmic reticulum:</a:t>
            </a:r>
          </a:p>
          <a:p>
            <a:pPr algn="l"/>
            <a:endParaRPr lang="en-US" sz="11200" b="1" dirty="0" smtClean="0"/>
          </a:p>
          <a:p>
            <a:pPr algn="l">
              <a:buFont typeface="Wingdings" pitchFamily="2" charset="2"/>
              <a:buChar char="Ø"/>
            </a:pPr>
            <a:r>
              <a:rPr lang="en-US" sz="11200" b="1" dirty="0" smtClean="0"/>
              <a:t> These membranes enclose a Lumen.</a:t>
            </a:r>
          </a:p>
          <a:p>
            <a:pPr algn="l">
              <a:lnSpc>
                <a:spcPct val="170000"/>
              </a:lnSpc>
              <a:buFont typeface="Wingdings" pitchFamily="2" charset="2"/>
              <a:buChar char="Ø"/>
            </a:pPr>
            <a:r>
              <a:rPr lang="en-US" sz="11200" b="1" dirty="0" smtClean="0"/>
              <a:t>In this lumen newly synthesized proteins are modified.</a:t>
            </a:r>
          </a:p>
          <a:p>
            <a:pPr algn="l">
              <a:lnSpc>
                <a:spcPct val="170000"/>
              </a:lnSpc>
              <a:buFont typeface="Wingdings" pitchFamily="2" charset="2"/>
              <a:buChar char="Ø"/>
            </a:pPr>
            <a:r>
              <a:rPr lang="en-US" sz="11200" b="1" dirty="0" smtClean="0"/>
              <a:t>Presence of </a:t>
            </a:r>
            <a:r>
              <a:rPr lang="en-US" sz="11200" b="1" dirty="0" err="1" smtClean="0"/>
              <a:t>ribosomes</a:t>
            </a:r>
            <a:r>
              <a:rPr lang="en-US" sz="11200" b="1" dirty="0" smtClean="0"/>
              <a:t> indicates biosynthesis of proteins.</a:t>
            </a:r>
          </a:p>
          <a:p>
            <a:pPr algn="l">
              <a:lnSpc>
                <a:spcPct val="170000"/>
              </a:lnSpc>
            </a:pPr>
            <a:endParaRPr lang="en-US" sz="11200" b="1" dirty="0" smtClean="0"/>
          </a:p>
          <a:p>
            <a:pPr algn="l">
              <a:lnSpc>
                <a:spcPct val="170000"/>
              </a:lnSpc>
            </a:pPr>
            <a:endParaRPr lang="en-US" sz="11200" b="1" dirty="0" smtClean="0"/>
          </a:p>
        </p:txBody>
      </p:sp>
      <p:pic>
        <p:nvPicPr>
          <p:cNvPr id="4" name="Picture 3" descr="Lumen"/>
          <p:cNvPicPr/>
          <p:nvPr/>
        </p:nvPicPr>
        <p:blipFill>
          <a:blip r:embed="rId2" cstate="print"/>
          <a:srcRect/>
          <a:stretch>
            <a:fillRect/>
          </a:stretch>
        </p:blipFill>
        <p:spPr bwMode="auto">
          <a:xfrm>
            <a:off x="4800600" y="4648200"/>
            <a:ext cx="4343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92808"/>
          </a:xfrm>
        </p:spPr>
        <p:txBody>
          <a:bodyPr/>
          <a:lstStyle/>
          <a:p>
            <a:r>
              <a:rPr lang="en-US" dirty="0" smtClean="0"/>
              <a:t>The synthesized proteins are either incorporated into the membranes or into the organelles.</a:t>
            </a:r>
          </a:p>
          <a:p>
            <a:r>
              <a:rPr lang="en-US" dirty="0" smtClean="0"/>
              <a:t>Special proteins are present that are called </a:t>
            </a:r>
            <a:r>
              <a:rPr lang="en-US" b="1" dirty="0" smtClean="0">
                <a:solidFill>
                  <a:schemeClr val="bg1"/>
                </a:solidFill>
              </a:rPr>
              <a:t>CHAPERONES.</a:t>
            </a:r>
          </a:p>
          <a:p>
            <a:r>
              <a:rPr lang="en-US" dirty="0" smtClean="0"/>
              <a:t>These proteins play a role in proper folding of newly synthesized proteins.</a:t>
            </a:r>
          </a:p>
          <a:p>
            <a:r>
              <a:rPr lang="en-US" b="1" dirty="0" smtClean="0">
                <a:solidFill>
                  <a:schemeClr val="bg1"/>
                </a:solidFill>
              </a:rPr>
              <a:t>Protein </a:t>
            </a:r>
            <a:r>
              <a:rPr lang="en-US" b="1" dirty="0" err="1" smtClean="0">
                <a:solidFill>
                  <a:schemeClr val="bg1"/>
                </a:solidFill>
              </a:rPr>
              <a:t>glycosylation</a:t>
            </a:r>
            <a:r>
              <a:rPr lang="en-US" b="1" dirty="0" smtClean="0">
                <a:solidFill>
                  <a:schemeClr val="bg1"/>
                </a:solidFill>
              </a:rPr>
              <a:t> </a:t>
            </a:r>
            <a:r>
              <a:rPr lang="en-US" dirty="0" smtClean="0"/>
              <a:t>also </a:t>
            </a:r>
            <a:r>
              <a:rPr lang="en-US" dirty="0" err="1" smtClean="0"/>
              <a:t>ocuurs</a:t>
            </a:r>
            <a:r>
              <a:rPr lang="en-US" dirty="0" smtClean="0"/>
              <a:t> in ER </a:t>
            </a:r>
            <a:r>
              <a:rPr lang="en-US" dirty="0" err="1" smtClean="0"/>
              <a:t>i.e.carbohydrates</a:t>
            </a:r>
            <a:r>
              <a:rPr lang="en-US" dirty="0" smtClean="0"/>
              <a:t> are attached to the newly synthesized proteins.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solidFill>
              </a:rPr>
              <a:t>Endoplasmic </a:t>
            </a:r>
            <a:r>
              <a:rPr lang="en-US" sz="2800" dirty="0" err="1" smtClean="0">
                <a:solidFill>
                  <a:schemeClr val="accent1"/>
                </a:solidFill>
              </a:rPr>
              <a:t>reticulum:Membrane</a:t>
            </a:r>
            <a:r>
              <a:rPr lang="en-US" sz="2800" dirty="0" smtClean="0">
                <a:solidFill>
                  <a:schemeClr val="accent1"/>
                </a:solidFill>
              </a:rPr>
              <a:t> factory</a:t>
            </a:r>
            <a:endParaRPr lang="en-US" sz="2800" dirty="0">
              <a:solidFill>
                <a:schemeClr val="accent1"/>
              </a:solidFill>
            </a:endParaRPr>
          </a:p>
        </p:txBody>
      </p:sp>
      <p:graphicFrame>
        <p:nvGraphicFramePr>
          <p:cNvPr id="4" name="Content Placeholder 3"/>
          <p:cNvGraphicFramePr>
            <a:graphicFrameLocks noGrp="1"/>
          </p:cNvGraphicFramePr>
          <p:nvPr>
            <p:ph idx="1"/>
          </p:nvPr>
        </p:nvGraphicFramePr>
        <p:xfrm>
          <a:off x="457200" y="1882775"/>
          <a:ext cx="8229600" cy="13817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r>
                        <a:rPr lang="en-US" dirty="0" smtClean="0">
                          <a:solidFill>
                            <a:schemeClr val="bg1"/>
                          </a:solidFill>
                        </a:rPr>
                        <a:t>Synthesize</a:t>
                      </a:r>
                      <a:r>
                        <a:rPr lang="en-US" baseline="0" dirty="0" smtClean="0">
                          <a:solidFill>
                            <a:schemeClr val="bg1"/>
                          </a:solidFill>
                        </a:rPr>
                        <a:t> membrane phospholipids </a:t>
                      </a:r>
                      <a:endParaRPr lang="en-US"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b="1" dirty="0" smtClean="0">
                          <a:solidFill>
                            <a:schemeClr val="bg1"/>
                          </a:solidFill>
                        </a:rPr>
                        <a:t>Build new membrane</a:t>
                      </a:r>
                      <a:r>
                        <a:rPr lang="en-US" b="1" baseline="0" dirty="0" smtClean="0">
                          <a:solidFill>
                            <a:schemeClr val="bg1"/>
                          </a:solidFill>
                        </a:rPr>
                        <a:t> as ER membrane </a:t>
                      </a:r>
                      <a:r>
                        <a:rPr lang="en-US" b="1" baseline="0" dirty="0" err="1" smtClean="0">
                          <a:solidFill>
                            <a:schemeClr val="bg1"/>
                          </a:solidFill>
                        </a:rPr>
                        <a:t>expands,bud</a:t>
                      </a:r>
                      <a:r>
                        <a:rPr lang="en-US" b="1" baseline="0" dirty="0" smtClean="0">
                          <a:solidFill>
                            <a:schemeClr val="bg1"/>
                          </a:solidFill>
                        </a:rPr>
                        <a:t> off and transfer to other parts of cell that need membranes.</a:t>
                      </a:r>
                      <a:endParaRPr lang="en-US" b="1"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b="1" dirty="0" smtClean="0">
                          <a:solidFill>
                            <a:schemeClr val="bg1"/>
                          </a:solidFill>
                        </a:rPr>
                        <a:t>Synthesize membrane proteins</a:t>
                      </a:r>
                      <a:endParaRPr lang="en-US" b="1" dirty="0">
                        <a:solidFill>
                          <a:schemeClr val="bg1"/>
                        </a:solidFill>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Golgi  Apparatus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Also called as shipping and receiving center.</a:t>
            </a:r>
          </a:p>
          <a:p>
            <a:endParaRPr lang="en-US" dirty="0" smtClean="0"/>
          </a:p>
          <a:p>
            <a:r>
              <a:rPr lang="en-US" dirty="0" smtClean="0"/>
              <a:t>Consists of flattened membranous sacs called </a:t>
            </a:r>
            <a:r>
              <a:rPr lang="en-US" dirty="0" err="1" smtClean="0"/>
              <a:t>cisternae</a:t>
            </a:r>
            <a:r>
              <a:rPr lang="en-US" dirty="0" smtClean="0"/>
              <a:t>.  </a:t>
            </a:r>
          </a:p>
          <a:p>
            <a:pPr>
              <a:buFont typeface="Courier New" pitchFamily="49" charset="0"/>
              <a:buChar char="o"/>
            </a:pPr>
            <a:r>
              <a:rPr lang="en-US" dirty="0" smtClean="0"/>
              <a:t>    The </a:t>
            </a:r>
            <a:r>
              <a:rPr lang="en-US" dirty="0" err="1" smtClean="0"/>
              <a:t>golgi</a:t>
            </a:r>
            <a:r>
              <a:rPr lang="en-US" dirty="0" smtClean="0"/>
              <a:t> apparatus functions as a factory in which proteins received from ER are further processed and sorted for transport to their eventual </a:t>
            </a:r>
            <a:r>
              <a:rPr lang="en-US" dirty="0" err="1" smtClean="0"/>
              <a:t>destination:lysosomes,plasma</a:t>
            </a:r>
            <a:r>
              <a:rPr lang="en-US" dirty="0" smtClean="0"/>
              <a:t> </a:t>
            </a:r>
            <a:r>
              <a:rPr lang="en-US" dirty="0" err="1" smtClean="0"/>
              <a:t>membrane,or</a:t>
            </a:r>
            <a:r>
              <a:rPr lang="en-US" dirty="0" smtClean="0"/>
              <a:t> secretion.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Flattened membranous sacs=</a:t>
            </a:r>
            <a:r>
              <a:rPr lang="en-US" dirty="0" err="1" smtClean="0"/>
              <a:t>cisternae</a:t>
            </a:r>
            <a:endParaRPr lang="en-US" dirty="0" smtClean="0"/>
          </a:p>
          <a:p>
            <a:pPr>
              <a:buFont typeface="Wingdings" pitchFamily="2" charset="2"/>
              <a:buChar char="q"/>
            </a:pPr>
            <a:r>
              <a:rPr lang="en-US" dirty="0" smtClean="0"/>
              <a:t>2 sides=2 functions </a:t>
            </a:r>
          </a:p>
          <a:p>
            <a:pPr>
              <a:buFont typeface="Wingdings" pitchFamily="2" charset="2"/>
              <a:buChar char="q"/>
            </a:pPr>
            <a:r>
              <a:rPr lang="en-US" dirty="0" err="1" smtClean="0">
                <a:solidFill>
                  <a:schemeClr val="bg1"/>
                </a:solidFill>
              </a:rPr>
              <a:t>Cis</a:t>
            </a:r>
            <a:r>
              <a:rPr lang="en-US" dirty="0" smtClean="0"/>
              <a:t> face receives material by fusing with vesicles=</a:t>
            </a:r>
            <a:r>
              <a:rPr lang="en-US" b="1" dirty="0" smtClean="0">
                <a:solidFill>
                  <a:schemeClr val="bg1"/>
                </a:solidFill>
              </a:rPr>
              <a:t>receiving</a:t>
            </a:r>
          </a:p>
          <a:p>
            <a:pPr>
              <a:buFont typeface="Wingdings" pitchFamily="2" charset="2"/>
              <a:buChar char="q"/>
            </a:pPr>
            <a:r>
              <a:rPr lang="en-US" dirty="0" smtClean="0">
                <a:solidFill>
                  <a:schemeClr val="bg1"/>
                </a:solidFill>
              </a:rPr>
              <a:t>Trans</a:t>
            </a:r>
            <a:r>
              <a:rPr lang="en-US" dirty="0" smtClean="0"/>
              <a:t> face buds off vesicles that travel to other sites=</a:t>
            </a:r>
            <a:r>
              <a:rPr lang="en-US" b="1" dirty="0" smtClean="0">
                <a:solidFill>
                  <a:schemeClr val="bg1"/>
                </a:solidFill>
              </a:rPr>
              <a:t>shipping</a:t>
            </a:r>
            <a:r>
              <a:rPr lang="en-US" dirty="0" smtClean="0"/>
              <a:t>(transport)</a:t>
            </a:r>
          </a:p>
          <a:p>
            <a:pPr>
              <a:buNone/>
            </a:pPr>
            <a:endParaRPr lang="en-US"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Golgi-apparatus-complex-modification-proteins-role-cell.jpg"/>
          <p:cNvPicPr>
            <a:picLocks noGrp="1" noChangeAspect="1"/>
          </p:cNvPicPr>
          <p:nvPr>
            <p:ph type="pic" idx="1"/>
          </p:nvPr>
        </p:nvPicPr>
        <p:blipFill>
          <a:blip r:embed="rId2" cstate="print"/>
          <a:stretch>
            <a:fillRect/>
          </a:stretch>
        </p:blipFill>
        <p:spPr>
          <a:xfrm>
            <a:off x="0" y="0"/>
            <a:ext cx="94488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Golgi processing</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path from </a:t>
            </a:r>
            <a:r>
              <a:rPr lang="en-US" dirty="0" err="1" smtClean="0"/>
              <a:t>cis</a:t>
            </a:r>
            <a:r>
              <a:rPr lang="en-US" dirty="0" smtClean="0"/>
              <a:t> to </a:t>
            </a:r>
            <a:r>
              <a:rPr lang="en-US" dirty="0" err="1" smtClean="0"/>
              <a:t>trans,products</a:t>
            </a:r>
            <a:r>
              <a:rPr lang="en-US" dirty="0" smtClean="0"/>
              <a:t> from ER are modified into final to form </a:t>
            </a:r>
            <a:r>
              <a:rPr lang="en-US" dirty="0" err="1" smtClean="0"/>
              <a:t>tags.sorts</a:t>
            </a:r>
            <a:r>
              <a:rPr lang="en-US" dirty="0" smtClean="0"/>
              <a:t> and packages materials into transport vesicles.</a:t>
            </a:r>
          </a:p>
          <a:p>
            <a:endParaRPr lang="en-US" dirty="0" smtClean="0"/>
          </a:p>
          <a:p>
            <a:r>
              <a:rPr lang="en-US" dirty="0" smtClean="0"/>
              <a:t>Golgi=UPS headquarters</a:t>
            </a:r>
          </a:p>
          <a:p>
            <a:endParaRPr lang="en-US" dirty="0" smtClean="0"/>
          </a:p>
          <a:p>
            <a:r>
              <a:rPr lang="en-US" dirty="0" smtClean="0"/>
              <a:t>Transport vesicles=UPS trucks delivering packages that have been tagged with their own barcodes.</a:t>
            </a:r>
            <a:endParaRPr lang="en-US"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Functions of Golgi apparatus</a:t>
            </a:r>
            <a:endParaRPr lang="en-US" dirty="0"/>
          </a:p>
        </p:txBody>
      </p:sp>
      <p:sp>
        <p:nvSpPr>
          <p:cNvPr id="3" name="Content Placeholder 2"/>
          <p:cNvSpPr>
            <a:spLocks noGrp="1"/>
          </p:cNvSpPr>
          <p:nvPr>
            <p:ph idx="1"/>
          </p:nvPr>
        </p:nvSpPr>
        <p:spPr/>
        <p:txBody>
          <a:bodyPr/>
          <a:lstStyle/>
          <a:p>
            <a:r>
              <a:rPr lang="en-US" dirty="0" err="1" smtClean="0"/>
              <a:t>Finishes,sorts</a:t>
            </a:r>
            <a:r>
              <a:rPr lang="en-US" dirty="0" smtClean="0"/>
              <a:t> and ships cell products  </a:t>
            </a:r>
          </a:p>
          <a:p>
            <a:endParaRPr lang="en-US" dirty="0" smtClean="0"/>
          </a:p>
          <a:p>
            <a:r>
              <a:rPr lang="en-US" dirty="0" smtClean="0"/>
              <a:t>“shipping and receiving department”</a:t>
            </a:r>
          </a:p>
          <a:p>
            <a:endParaRPr lang="en-US" dirty="0" smtClean="0"/>
          </a:p>
          <a:p>
            <a:r>
              <a:rPr lang="en-US" dirty="0" smtClean="0"/>
              <a:t>Center of </a:t>
            </a:r>
            <a:r>
              <a:rPr lang="en-US" dirty="0" err="1" smtClean="0"/>
              <a:t>manufacturing,warehousing</a:t>
            </a:r>
            <a:endParaRPr lang="en-US" dirty="0" smtClean="0"/>
          </a:p>
          <a:p>
            <a:endParaRPr lang="en-US" dirty="0" smtClean="0"/>
          </a:p>
          <a:p>
            <a:r>
              <a:rPr lang="en-US" dirty="0" smtClean="0"/>
              <a:t>Extensive in cells specialized for secretion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 of Proteins through </a:t>
            </a:r>
            <a:r>
              <a:rPr lang="en-US" dirty="0" err="1" smtClean="0"/>
              <a:t>golgi</a:t>
            </a:r>
            <a:r>
              <a:rPr lang="en-US" dirty="0" smtClean="0"/>
              <a:t> apparatus</a:t>
            </a:r>
            <a:endParaRPr lang="en-US" dirty="0"/>
          </a:p>
        </p:txBody>
      </p:sp>
      <p:pic>
        <p:nvPicPr>
          <p:cNvPr id="5" name="Picture Placeholder 4" descr="GOLGI BODY.jpg"/>
          <p:cNvPicPr>
            <a:picLocks noGrp="1" noChangeAspect="1"/>
          </p:cNvPicPr>
          <p:nvPr>
            <p:ph type="pic" idx="1"/>
          </p:nvPr>
        </p:nvPicPr>
        <p:blipFill>
          <a:blip r:embed="rId2" cstate="print"/>
          <a:stretch>
            <a:fillRect/>
          </a:stretch>
        </p:blipFill>
        <p:spPr>
          <a:xfrm>
            <a:off x="1143000" y="0"/>
            <a:ext cx="8001000" cy="5867400"/>
          </a:xfrm>
        </p:spPr>
      </p:pic>
      <p:sp>
        <p:nvSpPr>
          <p:cNvPr id="4" name="Text Placeholder 3"/>
          <p:cNvSpPr>
            <a:spLocks noGrp="1"/>
          </p:cNvSpPr>
          <p:nvPr>
            <p:ph type="body" sz="half" idx="2"/>
          </p:nvPr>
        </p:nvSpPr>
        <p:spPr/>
        <p:txBody>
          <a:bodyPr/>
          <a:lstStyle/>
          <a:p>
            <a:r>
              <a:rPr lang="en-US" sz="2000" b="1" dirty="0" smtClean="0"/>
              <a:t>Golgi </a:t>
            </a:r>
            <a:r>
              <a:rPr lang="en-US" sz="2000" b="1" dirty="0" err="1" smtClean="0"/>
              <a:t>Body,Proteins</a:t>
            </a:r>
            <a:r>
              <a:rPr lang="en-US" sz="2000" b="1" dirty="0" smtClean="0"/>
              <a:t> transport;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ENDOMEMBRANE  SYSTEM </a:t>
            </a:r>
            <a:endParaRPr lang="en-US" dirty="0"/>
          </a:p>
        </p:txBody>
      </p:sp>
      <p:pic>
        <p:nvPicPr>
          <p:cNvPr id="5" name="Picture Placeholder 4" descr="Endomembrane System"/>
          <p:cNvPicPr>
            <a:picLocks noGrp="1"/>
          </p:cNvPicPr>
          <p:nvPr>
            <p:ph type="pic" idx="1"/>
          </p:nvPr>
        </p:nvPicPr>
        <p:blipFill>
          <a:blip r:embed="rId2" cstate="print"/>
          <a:stretch>
            <a:fillRect/>
          </a:stretch>
        </p:blipFill>
        <p:spPr bwMode="auto">
          <a:xfrm>
            <a:off x="1066800" y="0"/>
            <a:ext cx="80772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q"/>
            </a:pPr>
            <a:r>
              <a:rPr lang="en-US" dirty="0" err="1" smtClean="0"/>
              <a:t>Lysosomes</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q"/>
            </a:pPr>
            <a:r>
              <a:rPr lang="en-US" dirty="0" smtClean="0"/>
              <a:t> called Digestive Compartments</a:t>
            </a:r>
          </a:p>
          <a:p>
            <a:pPr>
              <a:buFont typeface="Wingdings" pitchFamily="2" charset="2"/>
              <a:buChar char="q"/>
            </a:pPr>
            <a:endParaRPr lang="en-US" dirty="0" smtClean="0"/>
          </a:p>
          <a:p>
            <a:pPr>
              <a:buFont typeface="Wingdings" pitchFamily="2" charset="2"/>
              <a:buChar char="q"/>
            </a:pPr>
            <a:r>
              <a:rPr lang="en-US" dirty="0" smtClean="0"/>
              <a:t>These are membranous sac of hydrolytic enzymes that an animal cell uses to digest  macromolecules</a:t>
            </a:r>
          </a:p>
          <a:p>
            <a:pPr>
              <a:buFont typeface="Wingdings" pitchFamily="2" charset="2"/>
              <a:buChar char="q"/>
            </a:pPr>
            <a:endParaRPr lang="en-US" dirty="0" smtClean="0"/>
          </a:p>
          <a:p>
            <a:pPr>
              <a:buFont typeface="Wingdings" pitchFamily="2" charset="2"/>
              <a:buChar char="q"/>
            </a:pPr>
            <a:r>
              <a:rPr lang="en-US" dirty="0" smtClean="0"/>
              <a:t> carry out intra-cellular digestion in a variety of circumstances</a:t>
            </a:r>
          </a:p>
          <a:p>
            <a:pPr>
              <a:buFont typeface="Wingdings" pitchFamily="2" charset="2"/>
              <a:buChar char="q"/>
            </a:pPr>
            <a:endParaRPr lang="en-US" dirty="0" smtClean="0"/>
          </a:p>
          <a:p>
            <a:pPr>
              <a:buFont typeface="Wingdings" pitchFamily="2" charset="2"/>
              <a:buChar char="q"/>
            </a:pPr>
            <a:r>
              <a:rPr lang="en-US" dirty="0" smtClean="0"/>
              <a:t>made by ER going to </a:t>
            </a:r>
            <a:r>
              <a:rPr lang="en-US" dirty="0" err="1" smtClean="0"/>
              <a:t>golgi</a:t>
            </a:r>
            <a:r>
              <a:rPr lang="en-US" dirty="0" smtClean="0"/>
              <a:t>:</a:t>
            </a:r>
          </a:p>
          <a:p>
            <a:pPr>
              <a:buFont typeface="Wingdings" pitchFamily="2" charset="2"/>
              <a:buChar char="q"/>
            </a:pPr>
            <a:endParaRPr lang="en-US" dirty="0" smtClean="0"/>
          </a:p>
          <a:p>
            <a:pPr>
              <a:buFont typeface="Wingdings" pitchFamily="2" charset="2"/>
              <a:buChar char="q"/>
            </a:pPr>
            <a:r>
              <a:rPr lang="en-US" dirty="0" smtClean="0"/>
              <a:t>Hydrolytic enzymes:-works in acidic environment</a:t>
            </a:r>
          </a:p>
          <a:p>
            <a:pPr>
              <a:buFont typeface="Wingdings" pitchFamily="2" charset="2"/>
              <a:buChar char="q"/>
            </a:pPr>
            <a:endParaRPr lang="en-US" dirty="0" smtClean="0"/>
          </a:p>
          <a:p>
            <a:pPr>
              <a:buFont typeface="Wingdings" pitchFamily="2" charset="2"/>
              <a:buChar char="q"/>
            </a:pPr>
            <a:r>
              <a:rPr lang="en-US" dirty="0" err="1" smtClean="0"/>
              <a:t>Lysosomal</a:t>
            </a:r>
            <a:r>
              <a:rPr lang="en-US" dirty="0" smtClean="0"/>
              <a:t> membrane/enzymes</a:t>
            </a:r>
          </a:p>
          <a:p>
            <a:pPr>
              <a:buFont typeface="Wingdings" pitchFamily="2" charset="2"/>
              <a:buChar char="q"/>
            </a:pPr>
            <a:endParaRPr lang="en-US" dirty="0"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lysosomes</a:t>
            </a:r>
            <a:endParaRPr lang="en-US" dirty="0"/>
          </a:p>
        </p:txBody>
      </p:sp>
      <p:sp>
        <p:nvSpPr>
          <p:cNvPr id="4" name="Text Placeholder 3"/>
          <p:cNvSpPr>
            <a:spLocks noGrp="1"/>
          </p:cNvSpPr>
          <p:nvPr>
            <p:ph type="body" sz="half" idx="2"/>
          </p:nvPr>
        </p:nvSpPr>
        <p:spPr>
          <a:xfrm>
            <a:off x="1524000" y="5791200"/>
            <a:ext cx="7333488" cy="685800"/>
          </a:xfrm>
        </p:spPr>
        <p:txBody>
          <a:bodyPr/>
          <a:lstStyle/>
          <a:p>
            <a:r>
              <a:rPr lang="en-US" dirty="0" smtClean="0"/>
              <a:t>    </a:t>
            </a:r>
            <a:r>
              <a:rPr lang="en-US" sz="2000" b="1" dirty="0" err="1" smtClean="0"/>
              <a:t>Lysosomes</a:t>
            </a:r>
            <a:r>
              <a:rPr lang="en-US" sz="2000" b="1" dirty="0" smtClean="0"/>
              <a:t> biology </a:t>
            </a:r>
            <a:endParaRPr lang="en-US" sz="2000" b="1" dirty="0"/>
          </a:p>
        </p:txBody>
      </p:sp>
      <p:pic>
        <p:nvPicPr>
          <p:cNvPr id="67586" name="Picture 2" descr="Lysosomes - Biology for Everybody"/>
          <p:cNvPicPr>
            <a:picLocks noGrp="1" noChangeAspect="1" noChangeArrowheads="1"/>
          </p:cNvPicPr>
          <p:nvPr>
            <p:ph type="pic" idx="1"/>
          </p:nvPr>
        </p:nvPicPr>
        <p:blipFill>
          <a:blip r:embed="rId2" cstate="print"/>
          <a:srcRect t="4700" b="4700"/>
          <a:stretch>
            <a:fillRect/>
          </a:stretch>
        </p:blipFill>
        <p:spPr bwMode="auto">
          <a:xfrm>
            <a:off x="1524000" y="0"/>
            <a:ext cx="7620000" cy="57007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997608"/>
          </a:xfrm>
        </p:spPr>
        <p:txBody>
          <a:bodyPr/>
          <a:lstStyle/>
          <a:p>
            <a:pPr>
              <a:buFont typeface="Wingdings" pitchFamily="2" charset="2"/>
              <a:buChar char="q"/>
            </a:pPr>
            <a:r>
              <a:rPr lang="en-US" dirty="0" smtClean="0"/>
              <a:t>Hydrolytic enzymes:</a:t>
            </a:r>
          </a:p>
          <a:p>
            <a:pPr>
              <a:buNone/>
            </a:pPr>
            <a:r>
              <a:rPr lang="en-US" dirty="0" smtClean="0"/>
              <a:t>                                     </a:t>
            </a:r>
            <a:r>
              <a:rPr lang="en-US" dirty="0" err="1" smtClean="0"/>
              <a:t>lysosomes</a:t>
            </a:r>
            <a:r>
              <a:rPr lang="en-US" dirty="0" smtClean="0"/>
              <a:t> use their hydrolytic enzymes to recycle the cell’s own organic material by process called </a:t>
            </a:r>
            <a:r>
              <a:rPr lang="en-US" dirty="0" err="1" smtClean="0"/>
              <a:t>Autophagy</a:t>
            </a:r>
            <a:endParaRPr lang="en-US" dirty="0" smtClean="0"/>
          </a:p>
          <a:p>
            <a:pPr>
              <a:buNone/>
            </a:pPr>
            <a:endParaRPr lang="en-US" dirty="0" smtClean="0"/>
          </a:p>
          <a:p>
            <a:pPr>
              <a:buFont typeface="Wingdings" pitchFamily="2" charset="2"/>
              <a:buChar char="q"/>
            </a:pPr>
            <a:r>
              <a:rPr lang="en-US" dirty="0" err="1" smtClean="0"/>
              <a:t>Lysosomal</a:t>
            </a:r>
            <a:r>
              <a:rPr lang="en-US" dirty="0" smtClean="0"/>
              <a:t> enzymes:</a:t>
            </a:r>
          </a:p>
          <a:p>
            <a:pPr>
              <a:buNone/>
            </a:pPr>
            <a:r>
              <a:rPr lang="en-US" dirty="0" smtClean="0"/>
              <a:t>                                        dismantle the enclosed material and the organic monomers are return to </a:t>
            </a:r>
            <a:r>
              <a:rPr lang="en-US" dirty="0" err="1" smtClean="0"/>
              <a:t>cytosol</a:t>
            </a:r>
            <a:r>
              <a:rPr lang="en-US" dirty="0" smtClean="0"/>
              <a:t> </a:t>
            </a:r>
            <a:r>
              <a:rPr lang="en-US" smtClean="0"/>
              <a:t>for reuse. </a:t>
            </a:r>
            <a:endParaRPr lang="en-US" dirty="0" smtClean="0"/>
          </a:p>
          <a:p>
            <a:pPr>
              <a:buNone/>
            </a:pP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Functions</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A little “stomach” for the cell</a:t>
            </a:r>
          </a:p>
          <a:p>
            <a:pPr>
              <a:buFont typeface="Wingdings" pitchFamily="2" charset="2"/>
              <a:buChar char="q"/>
            </a:pPr>
            <a:endParaRPr lang="en-US" dirty="0" smtClean="0"/>
          </a:p>
          <a:p>
            <a:pPr>
              <a:buFont typeface="Wingdings" pitchFamily="2" charset="2"/>
              <a:buChar char="q"/>
            </a:pPr>
            <a:r>
              <a:rPr lang="en-US" dirty="0" err="1" smtClean="0"/>
              <a:t>Lyso</a:t>
            </a:r>
            <a:r>
              <a:rPr lang="en-US" dirty="0" smtClean="0"/>
              <a:t>=breaking things </a:t>
            </a:r>
            <a:r>
              <a:rPr lang="en-US" dirty="0" err="1" smtClean="0"/>
              <a:t>apart,some</a:t>
            </a:r>
            <a:r>
              <a:rPr lang="en-US" dirty="0" smtClean="0"/>
              <a:t>=body</a:t>
            </a:r>
          </a:p>
          <a:p>
            <a:pPr>
              <a:buFont typeface="Wingdings" pitchFamily="2" charset="2"/>
              <a:buChar char="q"/>
            </a:pPr>
            <a:endParaRPr lang="en-US" dirty="0" smtClean="0"/>
          </a:p>
          <a:p>
            <a:pPr>
              <a:buFont typeface="Wingdings" pitchFamily="2" charset="2"/>
              <a:buChar char="q"/>
            </a:pPr>
            <a:r>
              <a:rPr lang="en-US" dirty="0" smtClean="0"/>
              <a:t>It is also called the “</a:t>
            </a:r>
            <a:r>
              <a:rPr lang="en-US" b="1" dirty="0" smtClean="0">
                <a:solidFill>
                  <a:schemeClr val="bg1"/>
                </a:solidFill>
              </a:rPr>
              <a:t>clean up crew” </a:t>
            </a:r>
            <a:r>
              <a:rPr lang="en-US" dirty="0" smtClean="0"/>
              <a:t>of the cell </a:t>
            </a:r>
          </a:p>
          <a:p>
            <a:pPr>
              <a:buFont typeface="Wingdings" pitchFamily="2" charset="2"/>
              <a:buChar char="q"/>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q"/>
            </a:pPr>
            <a:r>
              <a:rPr lang="en-US" dirty="0" smtClean="0">
                <a:latin typeface="Arial Rounded MT Bold" pitchFamily="34" charset="0"/>
              </a:rPr>
              <a:t>In addition to degrading molecules taken up by </a:t>
            </a:r>
            <a:r>
              <a:rPr lang="en-US" dirty="0" err="1" smtClean="0">
                <a:latin typeface="Arial Rounded MT Bold" pitchFamily="34" charset="0"/>
              </a:rPr>
              <a:t>endocytosis,lysosomes</a:t>
            </a:r>
            <a:r>
              <a:rPr lang="en-US" dirty="0" smtClean="0">
                <a:latin typeface="Arial Rounded MT Bold" pitchFamily="34" charset="0"/>
              </a:rPr>
              <a:t> digest material derived from two other routes:</a:t>
            </a:r>
          </a:p>
          <a:p>
            <a:pPr>
              <a:buFont typeface="Wingdings" pitchFamily="2" charset="2"/>
              <a:buChar char="q"/>
            </a:pPr>
            <a:endParaRPr lang="en-US" dirty="0" smtClean="0"/>
          </a:p>
          <a:p>
            <a:pPr marL="578358" indent="-514350">
              <a:buFont typeface="+mj-lt"/>
              <a:buAutoNum type="arabicPeriod"/>
            </a:pPr>
            <a:r>
              <a:rPr lang="en-US" b="1" dirty="0" err="1" smtClean="0">
                <a:solidFill>
                  <a:schemeClr val="bg1"/>
                </a:solidFill>
              </a:rPr>
              <a:t>Phagocytosis</a:t>
            </a:r>
            <a:endParaRPr lang="en-US" b="1" dirty="0" smtClean="0">
              <a:solidFill>
                <a:schemeClr val="bg1"/>
              </a:solidFill>
            </a:endParaRPr>
          </a:p>
          <a:p>
            <a:pPr marL="578358" indent="-514350">
              <a:buFont typeface="+mj-lt"/>
              <a:buAutoNum type="arabicPeriod"/>
            </a:pPr>
            <a:r>
              <a:rPr lang="en-US" b="1" dirty="0" err="1" smtClean="0">
                <a:solidFill>
                  <a:schemeClr val="bg1"/>
                </a:solidFill>
              </a:rPr>
              <a:t>Autophagy</a:t>
            </a:r>
            <a:endParaRPr lang="en-US" b="1" dirty="0" smtClean="0">
              <a:solidFill>
                <a:schemeClr val="bg1"/>
              </a:solidFill>
            </a:endParaRPr>
          </a:p>
          <a:p>
            <a:pPr marL="578358" indent="-514350">
              <a:buFont typeface="+mj-lt"/>
              <a:buAutoNum type="arabicPeriod"/>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72000"/>
          </a:xfrm>
        </p:spPr>
        <p:txBody>
          <a:bodyPr>
            <a:normAutofit lnSpcReduction="10000"/>
          </a:bodyPr>
          <a:lstStyle/>
          <a:p>
            <a:pPr>
              <a:buFont typeface="Wingdings" pitchFamily="2" charset="2"/>
              <a:buChar char="q"/>
            </a:pPr>
            <a:r>
              <a:rPr lang="en-US" dirty="0" err="1" smtClean="0"/>
              <a:t>Phagocytosis</a:t>
            </a:r>
            <a:r>
              <a:rPr lang="en-US" dirty="0" smtClean="0"/>
              <a:t>: </a:t>
            </a:r>
          </a:p>
          <a:p>
            <a:pPr>
              <a:buNone/>
            </a:pPr>
            <a:r>
              <a:rPr lang="en-US" dirty="0" smtClean="0"/>
              <a:t>                              Greek word called “</a:t>
            </a:r>
            <a:r>
              <a:rPr lang="en-US" b="1" dirty="0" err="1" smtClean="0">
                <a:solidFill>
                  <a:schemeClr val="bg1"/>
                </a:solidFill>
              </a:rPr>
              <a:t>phagein”</a:t>
            </a:r>
            <a:r>
              <a:rPr lang="en-US" dirty="0" err="1" smtClean="0"/>
              <a:t>,to</a:t>
            </a:r>
            <a:r>
              <a:rPr lang="en-US" dirty="0" smtClean="0"/>
              <a:t> eat and </a:t>
            </a:r>
            <a:r>
              <a:rPr lang="en-US" b="1" dirty="0" smtClean="0">
                <a:solidFill>
                  <a:schemeClr val="bg1"/>
                </a:solidFill>
              </a:rPr>
              <a:t>“</a:t>
            </a:r>
            <a:r>
              <a:rPr lang="en-US" b="1" dirty="0" err="1" smtClean="0">
                <a:solidFill>
                  <a:schemeClr val="bg1"/>
                </a:solidFill>
              </a:rPr>
              <a:t>kytos”,</a:t>
            </a:r>
            <a:r>
              <a:rPr lang="en-US" dirty="0" err="1" smtClean="0"/>
              <a:t>vessel</a:t>
            </a:r>
            <a:endParaRPr lang="en-US" dirty="0" smtClean="0"/>
          </a:p>
          <a:p>
            <a:pPr>
              <a:buNone/>
            </a:pPr>
            <a:endParaRPr lang="en-US" dirty="0" smtClean="0"/>
          </a:p>
          <a:p>
            <a:pPr>
              <a:buFont typeface="Wingdings" pitchFamily="2" charset="2"/>
              <a:buChar char="q"/>
            </a:pPr>
            <a:r>
              <a:rPr lang="en-US" dirty="0" err="1" smtClean="0"/>
              <a:t>Autophagy</a:t>
            </a:r>
            <a:r>
              <a:rPr lang="en-US" dirty="0" smtClean="0"/>
              <a:t>:</a:t>
            </a:r>
          </a:p>
          <a:p>
            <a:pPr>
              <a:buNone/>
            </a:pPr>
            <a:r>
              <a:rPr lang="en-US" dirty="0" smtClean="0"/>
              <a:t>                           a damaged organelle or small amount of </a:t>
            </a:r>
            <a:r>
              <a:rPr lang="en-US" dirty="0" err="1" smtClean="0"/>
              <a:t>cytosol</a:t>
            </a:r>
            <a:r>
              <a:rPr lang="en-US" dirty="0" smtClean="0"/>
              <a:t> becomes surrounded by a double membrane</a:t>
            </a:r>
          </a:p>
          <a:p>
            <a:pPr>
              <a:buNone/>
            </a:pPr>
            <a:r>
              <a:rPr lang="en-US" dirty="0" smtClean="0"/>
              <a:t>   </a:t>
            </a:r>
          </a:p>
          <a:p>
            <a:pPr>
              <a:buFont typeface="Wingdings" pitchFamily="2" charset="2"/>
              <a:buChar char="q"/>
            </a:pPr>
            <a:endParaRPr lang="en-US" dirty="0" smtClean="0"/>
          </a:p>
          <a:p>
            <a:endParaRPr lang="en-US" dirty="0"/>
          </a:p>
        </p:txBody>
      </p:sp>
      <p:sp>
        <p:nvSpPr>
          <p:cNvPr id="4" name="Rectangle 3"/>
          <p:cNvSpPr/>
          <p:nvPr/>
        </p:nvSpPr>
        <p:spPr>
          <a:xfrm>
            <a:off x="1173163" y="94774"/>
            <a:ext cx="2286000" cy="1015663"/>
          </a:xfrm>
          <a:prstGeom prst="rect">
            <a:avLst/>
          </a:prstGeom>
        </p:spPr>
        <p:txBody>
          <a:bodyPr>
            <a:spAutoFit/>
          </a:bodyPr>
          <a:lstStyle/>
          <a:p>
            <a:pPr marL="1362456" lvl="2" indent="-384048">
              <a:spcBef>
                <a:spcPct val="20000"/>
              </a:spcBef>
              <a:buClr>
                <a:srgbClr val="FF388C"/>
              </a:buClr>
              <a:buSzPct val="80000"/>
            </a:pPr>
            <a:r>
              <a:rPr lang="en-US" sz="3000" dirty="0" smtClean="0">
                <a:solidFill>
                  <a:prstClr val="white"/>
                </a:solidFill>
              </a:rPr>
              <a:t/>
            </a:r>
            <a:br>
              <a:rPr lang="en-US" sz="3000" dirty="0" smtClean="0">
                <a:solidFill>
                  <a:prstClr val="white"/>
                </a:solidFill>
              </a:rPr>
            </a:br>
            <a:endParaRPr lang="en-US" sz="3000" dirty="0" smtClean="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381000" y="304800"/>
            <a:ext cx="8229600" cy="6019800"/>
          </a:xfrm>
        </p:spPr>
        <p:txBody>
          <a:bodyPr>
            <a:normAutofit fontScale="92500"/>
          </a:bodyPr>
          <a:lstStyle/>
          <a:p>
            <a:pPr fontAlgn="base"/>
            <a:endParaRPr lang="en-US" dirty="0" smtClean="0"/>
          </a:p>
          <a:p>
            <a:pPr algn="ctr" fontAlgn="base">
              <a:buNone/>
            </a:pPr>
            <a:r>
              <a:rPr lang="en-US" sz="3200" b="1" dirty="0" smtClean="0">
                <a:solidFill>
                  <a:schemeClr val="accent1">
                    <a:lumMod val="60000"/>
                    <a:lumOff val="40000"/>
                  </a:schemeClr>
                </a:solidFill>
              </a:rPr>
              <a:t>        </a:t>
            </a:r>
            <a:r>
              <a:rPr lang="en-US" sz="3200" b="1" dirty="0" err="1" smtClean="0">
                <a:solidFill>
                  <a:schemeClr val="accent1">
                    <a:lumMod val="60000"/>
                    <a:lumOff val="40000"/>
                  </a:schemeClr>
                </a:solidFill>
              </a:rPr>
              <a:t>Vacuoles:Diverse</a:t>
            </a:r>
            <a:r>
              <a:rPr lang="en-US" sz="3200" b="1" dirty="0" smtClean="0">
                <a:solidFill>
                  <a:schemeClr val="accent1">
                    <a:lumMod val="60000"/>
                    <a:lumOff val="40000"/>
                  </a:schemeClr>
                </a:solidFill>
              </a:rPr>
              <a:t> </a:t>
            </a:r>
            <a:r>
              <a:rPr lang="en-US" sz="3200" b="1" dirty="0" err="1" smtClean="0">
                <a:solidFill>
                  <a:schemeClr val="accent1">
                    <a:lumMod val="60000"/>
                    <a:lumOff val="40000"/>
                  </a:schemeClr>
                </a:solidFill>
              </a:rPr>
              <a:t>maintainance</a:t>
            </a:r>
            <a:r>
              <a:rPr lang="en-US" sz="3200" b="1" dirty="0" smtClean="0">
                <a:solidFill>
                  <a:schemeClr val="accent1">
                    <a:lumMod val="60000"/>
                    <a:lumOff val="40000"/>
                  </a:schemeClr>
                </a:solidFill>
              </a:rPr>
              <a:t> compartments</a:t>
            </a:r>
          </a:p>
          <a:p>
            <a:pPr fontAlgn="base"/>
            <a:r>
              <a:rPr lang="en-US" dirty="0" smtClean="0"/>
              <a:t>Plants cells are unique because they have a </a:t>
            </a:r>
            <a:r>
              <a:rPr lang="en-US" dirty="0" err="1" smtClean="0"/>
              <a:t>lysosome</a:t>
            </a:r>
            <a:r>
              <a:rPr lang="en-US" dirty="0" smtClean="0"/>
              <a:t>-like organelle called the </a:t>
            </a:r>
            <a:r>
              <a:rPr lang="en-US" b="1" dirty="0" smtClean="0">
                <a:solidFill>
                  <a:schemeClr val="bg1"/>
                </a:solidFill>
              </a:rPr>
              <a:t>vacuole</a:t>
            </a:r>
            <a:r>
              <a:rPr lang="en-US" dirty="0" smtClean="0"/>
              <a:t>. The large central vacuole stores water and wastes, isolates hazardous materials, and has enzymes that can break down macromolecules and cellular components, like those of a </a:t>
            </a:r>
            <a:r>
              <a:rPr lang="en-US" dirty="0" err="1" smtClean="0"/>
              <a:t>lysosome</a:t>
            </a:r>
            <a:endParaRPr lang="en-US" dirty="0" smtClean="0"/>
          </a:p>
          <a:p>
            <a:pPr fontAlgn="base"/>
            <a:r>
              <a:rPr lang="en-US" dirty="0" smtClean="0"/>
              <a:t>.  Vacuoles can be large organelles occupying between </a:t>
            </a:r>
            <a:r>
              <a:rPr lang="en-US" dirty="0" smtClean="0">
                <a:solidFill>
                  <a:schemeClr val="bg1"/>
                </a:solidFill>
              </a:rPr>
              <a:t>30% and 90% </a:t>
            </a:r>
            <a:r>
              <a:rPr lang="en-US" dirty="0" smtClean="0"/>
              <a:t>of a cell by volume.</a:t>
            </a:r>
          </a:p>
          <a:p>
            <a:pPr fontAlgn="base"/>
            <a:endParaRPr lang="en-US" dirty="0" smtClean="0"/>
          </a:p>
          <a:p>
            <a:pPr fontAlgn="base">
              <a:buNone/>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4616648"/>
          </a:xfrm>
          <a:prstGeom prst="rect">
            <a:avLst/>
          </a:prstGeom>
        </p:spPr>
        <p:txBody>
          <a:bodyPr wrap="square">
            <a:spAutoFit/>
          </a:bodyPr>
          <a:lstStyle/>
          <a:p>
            <a:endParaRPr lang="en-US" dirty="0" smtClean="0"/>
          </a:p>
          <a:p>
            <a:endParaRPr lang="en-US" dirty="0" smtClean="0"/>
          </a:p>
          <a:p>
            <a:endParaRPr lang="en-US" dirty="0" smtClean="0"/>
          </a:p>
          <a:p>
            <a:pPr>
              <a:buFont typeface="Wingdings" pitchFamily="2" charset="2"/>
              <a:buChar char="q"/>
            </a:pPr>
            <a:r>
              <a:rPr lang="en-US" sz="2000" dirty="0" smtClean="0"/>
              <a:t> Plant cells each have a large central vacuole that occupies most of the area of the cell. The </a:t>
            </a:r>
            <a:r>
              <a:rPr lang="en-US" sz="2000" b="1" dirty="0" smtClean="0"/>
              <a:t>central vacuole</a:t>
            </a:r>
            <a:r>
              <a:rPr lang="en-US" sz="2000" dirty="0" smtClean="0"/>
              <a:t> plays a key role in regulating the cell’s concentration of water in changing environmental conditions. Have you ever noticed that if you forget to water a plant for a few days, it wilts? That’s because as the water concentration in the soil becomes lower than the water concentration in the plant, water moves out of the central vacuoles and cytoplasm.</a:t>
            </a:r>
          </a:p>
          <a:p>
            <a:pPr>
              <a:buFont typeface="Wingdings" pitchFamily="2" charset="2"/>
              <a:buChar char="q"/>
            </a:pPr>
            <a:endParaRPr lang="en-US" sz="2000" dirty="0" smtClean="0"/>
          </a:p>
          <a:p>
            <a:pPr fontAlgn="base">
              <a:buFont typeface="Wingdings" pitchFamily="2" charset="2"/>
              <a:buChar char="q"/>
            </a:pPr>
            <a:r>
              <a:rPr lang="en-US" sz="2000" dirty="0" smtClean="0"/>
              <a:t>The central vacuole also supports the expansion of the cell. When the central vacuole holds more water, the cell gets larger without having to invest a lot of energy in synthesizing new cytoplasm</a:t>
            </a:r>
          </a:p>
          <a:p>
            <a:pPr>
              <a:buFont typeface="Wingdings" pitchFamily="2" charset="2"/>
              <a:buChar char="q"/>
            </a:pPr>
            <a:endParaRPr lang="en-US" sz="2000" dirty="0"/>
          </a:p>
        </p:txBody>
      </p:sp>
      <p:pic>
        <p:nvPicPr>
          <p:cNvPr id="10242" name="Picture 2" descr="Vacuoles in All Cell Organisms: 9 Function of Vacuoles | Bio-Science"/>
          <p:cNvPicPr>
            <a:picLocks noChangeAspect="1" noChangeArrowheads="1"/>
          </p:cNvPicPr>
          <p:nvPr/>
        </p:nvPicPr>
        <p:blipFill>
          <a:blip r:embed="rId2" cstate="print"/>
          <a:srcRect/>
          <a:stretch>
            <a:fillRect/>
          </a:stretch>
        </p:blipFill>
        <p:spPr bwMode="auto">
          <a:xfrm>
            <a:off x="5238750" y="4514849"/>
            <a:ext cx="3905250" cy="23431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302408"/>
          </a:xfrm>
        </p:spPr>
        <p:txBody>
          <a:bodyPr>
            <a:normAutofit fontScale="85000" lnSpcReduction="20000"/>
          </a:bodyPr>
          <a:lstStyle/>
          <a:p>
            <a:pPr>
              <a:buFont typeface="Wingdings" pitchFamily="2" charset="2"/>
              <a:buChar char="q"/>
            </a:pPr>
            <a:r>
              <a:rPr lang="en-US" dirty="0" smtClean="0"/>
              <a:t>Food vacuoles:</a:t>
            </a:r>
          </a:p>
          <a:p>
            <a:pPr>
              <a:buNone/>
            </a:pPr>
            <a:r>
              <a:rPr lang="en-US" dirty="0" smtClean="0"/>
              <a:t>                               formed by </a:t>
            </a:r>
            <a:r>
              <a:rPr lang="en-US" dirty="0" err="1" smtClean="0"/>
              <a:t>phagocytosis</a:t>
            </a:r>
            <a:endParaRPr lang="en-US" dirty="0" smtClean="0"/>
          </a:p>
          <a:p>
            <a:pPr>
              <a:buNone/>
            </a:pPr>
            <a:endParaRPr lang="en-US" dirty="0" smtClean="0"/>
          </a:p>
          <a:p>
            <a:pPr>
              <a:buFont typeface="Wingdings" pitchFamily="2" charset="2"/>
              <a:buChar char="q"/>
            </a:pPr>
            <a:r>
              <a:rPr lang="en-US" dirty="0" smtClean="0"/>
              <a:t>Contractile vacuoles:(freshwater </a:t>
            </a:r>
            <a:r>
              <a:rPr lang="en-US" dirty="0" err="1" smtClean="0"/>
              <a:t>protists</a:t>
            </a:r>
            <a:r>
              <a:rPr lang="en-US" dirty="0" smtClean="0"/>
              <a:t>)</a:t>
            </a:r>
          </a:p>
          <a:p>
            <a:pPr>
              <a:buNone/>
            </a:pPr>
            <a:r>
              <a:rPr lang="en-US" dirty="0" smtClean="0"/>
              <a:t>                                          vacuoles that pumps out of the </a:t>
            </a:r>
            <a:r>
              <a:rPr lang="en-US" dirty="0" err="1" smtClean="0"/>
              <a:t>cell,thereby,maintaining</a:t>
            </a:r>
            <a:r>
              <a:rPr lang="en-US" dirty="0" smtClean="0"/>
              <a:t> a suitable environment of ions and molecules inside the cell.</a:t>
            </a:r>
          </a:p>
          <a:p>
            <a:pPr>
              <a:buFont typeface="Wingdings" pitchFamily="2" charset="2"/>
              <a:buChar char="q"/>
            </a:pPr>
            <a:endParaRPr lang="en-US" dirty="0" smtClean="0"/>
          </a:p>
          <a:p>
            <a:pPr>
              <a:buFont typeface="Wingdings" pitchFamily="2" charset="2"/>
              <a:buChar char="q"/>
            </a:pPr>
            <a:r>
              <a:rPr lang="en-US" dirty="0" smtClean="0"/>
              <a:t>Central vacuoles:</a:t>
            </a:r>
          </a:p>
          <a:p>
            <a:pPr>
              <a:buNone/>
            </a:pPr>
            <a:r>
              <a:rPr lang="en-US" dirty="0" smtClean="0"/>
              <a:t>                                    large vacuoles in mature plants</a:t>
            </a:r>
          </a:p>
          <a:p>
            <a:pPr>
              <a:buNone/>
            </a:pPr>
            <a:endParaRPr lang="en-US" dirty="0" smtClean="0"/>
          </a:p>
          <a:p>
            <a:pPr>
              <a:buFont typeface="Wingdings" pitchFamily="2" charset="2"/>
              <a:buChar char="ü"/>
            </a:pPr>
            <a:r>
              <a:rPr lang="en-US" dirty="0" smtClean="0"/>
              <a:t>   </a:t>
            </a:r>
            <a:r>
              <a:rPr lang="en-US" b="1" dirty="0" smtClean="0"/>
              <a:t>cell </a:t>
            </a:r>
            <a:r>
              <a:rPr lang="en-US" b="1" dirty="0" err="1" smtClean="0"/>
              <a:t>sap</a:t>
            </a:r>
            <a:r>
              <a:rPr lang="en-US" dirty="0" err="1" smtClean="0"/>
              <a:t>,the</a:t>
            </a:r>
            <a:r>
              <a:rPr lang="en-US" dirty="0" smtClean="0"/>
              <a:t> solution inside the central vacuole that differs in  composition from the </a:t>
            </a:r>
            <a:r>
              <a:rPr lang="en-US" dirty="0" err="1" smtClean="0"/>
              <a:t>cytosol</a:t>
            </a:r>
            <a:r>
              <a:rPr lang="en-US" dirty="0" smtClean="0"/>
              <a:t>.</a:t>
            </a:r>
          </a:p>
          <a:p>
            <a:pPr>
              <a:buNone/>
            </a:pPr>
            <a:r>
              <a:rPr lang="en-US" dirty="0" smtClean="0"/>
              <a:t>                                         </a:t>
            </a:r>
          </a:p>
          <a:p>
            <a:pPr>
              <a:buFont typeface="Wingdings" pitchFamily="2" charset="2"/>
              <a:buChar char="q"/>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Vacuoles</a:t>
            </a:r>
            <a:endParaRPr lang="en-US" dirty="0"/>
          </a:p>
        </p:txBody>
      </p:sp>
      <p:sp>
        <p:nvSpPr>
          <p:cNvPr id="3" name="Content Placeholder 2"/>
          <p:cNvSpPr>
            <a:spLocks noGrp="1"/>
          </p:cNvSpPr>
          <p:nvPr>
            <p:ph idx="1"/>
          </p:nvPr>
        </p:nvSpPr>
        <p:spPr/>
        <p:txBody>
          <a:bodyPr/>
          <a:lstStyle/>
          <a:p>
            <a:pPr marL="578358" indent="-514350">
              <a:buNone/>
            </a:pPr>
            <a:r>
              <a:rPr lang="en-US" dirty="0" smtClean="0"/>
              <a:t>Vacuoles appear to have three main functions:</a:t>
            </a:r>
          </a:p>
          <a:p>
            <a:pPr marL="578358" indent="-514350">
              <a:buNone/>
            </a:pPr>
            <a:endParaRPr lang="en-US" dirty="0" smtClean="0"/>
          </a:p>
          <a:p>
            <a:pPr marL="578358" indent="-514350">
              <a:buFont typeface="+mj-lt"/>
              <a:buAutoNum type="arabicPeriod"/>
            </a:pPr>
            <a:r>
              <a:rPr lang="en-US" dirty="0" smtClean="0"/>
              <a:t> contribute to the rigidity of the plant using water to develop hydrostatic pressure</a:t>
            </a:r>
          </a:p>
          <a:p>
            <a:pPr marL="578358" indent="-514350">
              <a:buFont typeface="+mj-lt"/>
              <a:buAutoNum type="arabicPeriod"/>
            </a:pPr>
            <a:r>
              <a:rPr lang="en-US" dirty="0" smtClean="0"/>
              <a:t>Store nutrient and non-nutrient chemicals</a:t>
            </a:r>
          </a:p>
          <a:p>
            <a:pPr marL="578358" indent="-514350">
              <a:buFont typeface="+mj-lt"/>
              <a:buAutoNum type="arabicPeriod"/>
            </a:pPr>
            <a:r>
              <a:rPr lang="en-US" dirty="0" smtClean="0"/>
              <a:t>Break down complex molecules</a:t>
            </a:r>
          </a:p>
          <a:p>
            <a:pPr marL="578358" indent="-514350">
              <a:buFont typeface="+mj-lt"/>
              <a:buAutoNum type="arabicPeriod"/>
            </a:pPr>
            <a:endParaRPr lang="en-US" dirty="0" smtClean="0"/>
          </a:p>
          <a:p>
            <a:pPr marL="578358" indent="-514350">
              <a:buFont typeface="+mj-lt"/>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fontScale="90000"/>
          </a:bodyPr>
          <a:lstStyle/>
          <a:p>
            <a:r>
              <a:rPr lang="en-US" dirty="0" smtClean="0"/>
              <a:t>Tasks of </a:t>
            </a:r>
            <a:r>
              <a:rPr lang="en-US" dirty="0" err="1" smtClean="0"/>
              <a:t>Endomembrane</a:t>
            </a:r>
            <a:r>
              <a:rPr lang="en-US" dirty="0" smtClean="0"/>
              <a:t> system</a:t>
            </a:r>
            <a:endParaRPr lang="en-US" dirty="0"/>
          </a:p>
        </p:txBody>
      </p:sp>
      <p:sp>
        <p:nvSpPr>
          <p:cNvPr id="3" name="Content Placeholder 2"/>
          <p:cNvSpPr>
            <a:spLocks noGrp="1"/>
          </p:cNvSpPr>
          <p:nvPr>
            <p:ph idx="1"/>
          </p:nvPr>
        </p:nvSpPr>
        <p:spPr>
          <a:xfrm>
            <a:off x="457200" y="2133600"/>
            <a:ext cx="8229600" cy="4525963"/>
          </a:xfrm>
        </p:spPr>
        <p:txBody>
          <a:bodyPr/>
          <a:lstStyle/>
          <a:p>
            <a:pPr marL="514350" indent="-514350">
              <a:buFont typeface="+mj-lt"/>
              <a:buAutoNum type="arabicPeriod"/>
            </a:pPr>
            <a:r>
              <a:rPr lang="en-US" dirty="0" smtClean="0"/>
              <a:t>Synthesis of proteins and their transport into membranes and organelles or out of the cell.</a:t>
            </a:r>
          </a:p>
          <a:p>
            <a:pPr marL="514350" indent="-514350">
              <a:buFont typeface="+mj-lt"/>
              <a:buAutoNum type="arabicPeriod"/>
            </a:pPr>
            <a:r>
              <a:rPr lang="en-US" dirty="0" smtClean="0"/>
              <a:t>Metabolism and movement of lipids.</a:t>
            </a:r>
          </a:p>
          <a:p>
            <a:pPr marL="514350" indent="-514350">
              <a:buFont typeface="+mj-lt"/>
              <a:buAutoNum type="arabicPeriod"/>
            </a:pPr>
            <a:r>
              <a:rPr lang="en-US" dirty="0" smtClean="0"/>
              <a:t>Detoxification of poisons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err="1" smtClean="0"/>
              <a:t>Peroxisomes</a:t>
            </a:r>
            <a:endParaRPr lang="en-US" b="1" dirty="0"/>
          </a:p>
        </p:txBody>
      </p:sp>
      <p:sp>
        <p:nvSpPr>
          <p:cNvPr id="3" name="Subtitle 2"/>
          <p:cNvSpPr>
            <a:spLocks noGrp="1"/>
          </p:cNvSpPr>
          <p:nvPr>
            <p:ph type="subTitle" idx="1"/>
          </p:nvPr>
        </p:nvSpPr>
        <p:spPr>
          <a:xfrm>
            <a:off x="533400" y="2209800"/>
            <a:ext cx="8062912" cy="1752600"/>
          </a:xfrm>
        </p:spPr>
        <p:txBody>
          <a:bodyPr>
            <a:normAutofit fontScale="25000" lnSpcReduction="20000"/>
          </a:bodyPr>
          <a:lstStyle/>
          <a:p>
            <a:pPr algn="l" fontAlgn="base"/>
            <a:r>
              <a:rPr lang="en-US" sz="9600" b="1" dirty="0" err="1" smtClean="0"/>
              <a:t>Peroxisome</a:t>
            </a:r>
            <a:r>
              <a:rPr lang="en-US" sz="9600" b="1" dirty="0" smtClean="0"/>
              <a:t> is a different organelle with its own unique properties and role in the cell. It houses enzymes involved in oxidation reactions, which produce hydrogen peroxide  as a by-product. The enzymes break down fatty acids and amino acids, and they also detoxify some substances that enter the body. </a:t>
            </a:r>
          </a:p>
          <a:p>
            <a:pPr algn="l" fontAlgn="base"/>
            <a:endParaRPr lang="en-US" sz="9600" b="1" dirty="0" smtClean="0"/>
          </a:p>
          <a:p>
            <a:pPr algn="l" fontAlgn="base"/>
            <a:r>
              <a:rPr lang="en-US" sz="9600" b="1" dirty="0" smtClean="0"/>
              <a:t>For example, alcohol is detoxified by </a:t>
            </a:r>
            <a:r>
              <a:rPr lang="en-US" sz="9600" b="1" dirty="0" err="1" smtClean="0"/>
              <a:t>peroxisomes</a:t>
            </a:r>
            <a:r>
              <a:rPr lang="en-US" sz="9600" b="1" dirty="0" smtClean="0"/>
              <a:t> found in liver cells.</a:t>
            </a:r>
          </a:p>
          <a:p>
            <a:pPr algn="l" fontAlgn="base"/>
            <a:endParaRPr lang="en-US" sz="9600" b="1" dirty="0" smtClean="0"/>
          </a:p>
          <a:p>
            <a:pPr algn="l" fontAlgn="base"/>
            <a:r>
              <a:rPr lang="en-US" sz="9600" b="1" dirty="0" smtClean="0"/>
              <a:t>Importantly, </a:t>
            </a:r>
            <a:r>
              <a:rPr lang="en-US" sz="9600" b="1" dirty="0" err="1" smtClean="0"/>
              <a:t>peroxisomes</a:t>
            </a:r>
            <a:r>
              <a:rPr lang="en-US" sz="9600" b="1" dirty="0" smtClean="0"/>
              <a:t>—unlike </a:t>
            </a:r>
            <a:r>
              <a:rPr lang="en-US" sz="9600" b="1" dirty="0" err="1" smtClean="0"/>
              <a:t>lysosomes</a:t>
            </a:r>
            <a:r>
              <a:rPr lang="en-US" sz="9600" b="1" dirty="0" smtClean="0"/>
              <a:t>—are </a:t>
            </a:r>
            <a:r>
              <a:rPr lang="en-US" sz="9600" b="1" i="1" dirty="0" smtClean="0"/>
              <a:t>not</a:t>
            </a:r>
            <a:r>
              <a:rPr lang="en-US" sz="9600" b="1" dirty="0" smtClean="0"/>
              <a:t> part of the </a:t>
            </a:r>
            <a:r>
              <a:rPr lang="en-US" sz="9600" b="1" dirty="0" err="1" smtClean="0"/>
              <a:t>endomembrane</a:t>
            </a:r>
            <a:r>
              <a:rPr lang="en-US" sz="9600" b="1" dirty="0" smtClean="0"/>
              <a:t> system. That means they don't receive vesicles from the Golgi apparatus.  </a:t>
            </a:r>
          </a:p>
          <a:p>
            <a:pPr algn="l"/>
            <a:endParaRPr lang="en-US" dirty="0"/>
          </a:p>
        </p:txBody>
      </p:sp>
      <p:pic>
        <p:nvPicPr>
          <p:cNvPr id="69634" name="Picture 2" descr="Peroxisomes | structure and function of peroxisomes - YouTube"/>
          <p:cNvPicPr>
            <a:picLocks noChangeAspect="1" noChangeArrowheads="1"/>
          </p:cNvPicPr>
          <p:nvPr/>
        </p:nvPicPr>
        <p:blipFill>
          <a:blip r:embed="rId2" cstate="print"/>
          <a:srcRect/>
          <a:stretch>
            <a:fillRect/>
          </a:stretch>
        </p:blipFill>
        <p:spPr bwMode="auto">
          <a:xfrm>
            <a:off x="5181600" y="0"/>
            <a:ext cx="3962400" cy="2057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Glyoxysomes</a:t>
            </a:r>
            <a:endParaRPr lang="en-US" b="1"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Specialized </a:t>
            </a:r>
            <a:r>
              <a:rPr lang="en-US" dirty="0" err="1" smtClean="0"/>
              <a:t>peroxisomes</a:t>
            </a:r>
            <a:r>
              <a:rPr lang="en-US" dirty="0" smtClean="0"/>
              <a:t> that are found in the fat-storing tissues of plant seeds.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These organelles contain enzymes that initiate the conversion of fatty acids to sugar.</a:t>
            </a:r>
          </a:p>
          <a:p>
            <a:pPr>
              <a:buFont typeface="Arial" pitchFamily="34" charset="0"/>
              <a:buChar char="•"/>
            </a:pPr>
            <a:endParaRPr lang="en-US" dirty="0"/>
          </a:p>
        </p:txBody>
      </p:sp>
      <p:pic>
        <p:nvPicPr>
          <p:cNvPr id="70658" name="Picture 2" descr="Types of Micro-Bodies (With Diagram) | Cell Organelles"/>
          <p:cNvPicPr>
            <a:picLocks noChangeAspect="1" noChangeArrowheads="1"/>
          </p:cNvPicPr>
          <p:nvPr/>
        </p:nvPicPr>
        <p:blipFill>
          <a:blip r:embed="rId2" cstate="print"/>
          <a:srcRect/>
          <a:stretch>
            <a:fillRect/>
          </a:stretch>
        </p:blipFill>
        <p:spPr bwMode="auto">
          <a:xfrm>
            <a:off x="0" y="0"/>
            <a:ext cx="3048000" cy="2209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  </a:t>
            </a:r>
            <a:br>
              <a:rPr lang="en-US" sz="5300" b="1" dirty="0" smtClean="0"/>
            </a:br>
            <a:r>
              <a:rPr lang="en-US" sz="5300" b="1" dirty="0" smtClean="0"/>
              <a:t/>
            </a:r>
            <a:br>
              <a:rPr lang="en-US" sz="5300" b="1" dirty="0" smtClean="0"/>
            </a:br>
            <a:r>
              <a:rPr lang="en-US" sz="5300" b="1" dirty="0" smtClean="0"/>
              <a:t/>
            </a:r>
            <a:br>
              <a:rPr lang="en-US" sz="5300" b="1" dirty="0" smtClean="0"/>
            </a:br>
            <a:r>
              <a:rPr lang="en-US" sz="5300" b="1" dirty="0" smtClean="0"/>
              <a:t/>
            </a:r>
            <a:br>
              <a:rPr lang="en-US" sz="5300" b="1" dirty="0" smtClean="0"/>
            </a:br>
            <a:r>
              <a:rPr lang="en-US" sz="5300" b="1" dirty="0" smtClean="0"/>
              <a:t/>
            </a:r>
            <a:br>
              <a:rPr lang="en-US" sz="5300" b="1" dirty="0" smtClean="0"/>
            </a:br>
            <a:r>
              <a:rPr lang="en-US" sz="5300" b="1" dirty="0" smtClean="0"/>
              <a:t/>
            </a:r>
            <a:br>
              <a:rPr lang="en-US" sz="5300" b="1" dirty="0" smtClean="0"/>
            </a:br>
            <a:r>
              <a:rPr lang="en-US" sz="5300" b="1" dirty="0" smtClean="0"/>
              <a:t/>
            </a:r>
            <a:br>
              <a:rPr lang="en-US" sz="5300" b="1" dirty="0" smtClean="0"/>
            </a:br>
            <a:r>
              <a:rPr lang="en-US" sz="5300" dirty="0" smtClean="0">
                <a:latin typeface="Broadway" pitchFamily="82" charset="0"/>
              </a:rPr>
              <a:t> Energy budget for                       Glucose molecule</a:t>
            </a:r>
            <a:br>
              <a:rPr lang="en-US" sz="5300" dirty="0" smtClean="0">
                <a:latin typeface="Broadway" pitchFamily="82" charset="0"/>
              </a:rPr>
            </a:br>
            <a:endParaRPr lang="en-US" sz="5300" dirty="0">
              <a:latin typeface="Broadway" pitchFamily="82" charset="0"/>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bg1"/>
                </a:solidFill>
              </a:rPr>
              <a:t>Energy budget</a:t>
            </a:r>
            <a:endParaRPr lang="en-US" sz="4400" b="1" dirty="0">
              <a:solidFill>
                <a:schemeClr val="bg1"/>
              </a:solidFill>
            </a:endParaRPr>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pPr>
              <a:buFont typeface="Wingdings" pitchFamily="2" charset="2"/>
              <a:buChar char="q"/>
            </a:pPr>
            <a:r>
              <a:rPr lang="en-US" b="1" dirty="0" smtClean="0"/>
              <a:t>ATP production per molecule of glucose:</a:t>
            </a:r>
          </a:p>
          <a:p>
            <a:pPr>
              <a:buFont typeface="Wingdings" pitchFamily="2" charset="2"/>
              <a:buChar char="q"/>
            </a:pPr>
            <a:endParaRPr lang="en-US" b="1" dirty="0" smtClean="0">
              <a:solidFill>
                <a:schemeClr val="bg1"/>
              </a:solidFill>
            </a:endParaRPr>
          </a:p>
          <a:p>
            <a:pPr algn="ctr"/>
            <a:r>
              <a:rPr lang="en-US" b="1" dirty="0" err="1" smtClean="0"/>
              <a:t>Glycolysis</a:t>
            </a:r>
            <a:r>
              <a:rPr lang="en-US" b="1" dirty="0" smtClean="0"/>
              <a:t> : 2 ATP</a:t>
            </a:r>
          </a:p>
          <a:p>
            <a:pPr algn="ctr"/>
            <a:r>
              <a:rPr lang="en-US" b="1" dirty="0" smtClean="0"/>
              <a:t/>
            </a:r>
            <a:br>
              <a:rPr lang="en-US" b="1" dirty="0" smtClean="0"/>
            </a:br>
            <a:r>
              <a:rPr lang="en-US" b="1" dirty="0" smtClean="0"/>
              <a:t>Krebs Cycle: 2 ATP</a:t>
            </a:r>
          </a:p>
          <a:p>
            <a:pPr algn="ctr">
              <a:buNone/>
            </a:pPr>
            <a:endParaRPr lang="en-US" b="1" dirty="0" smtClean="0"/>
          </a:p>
          <a:p>
            <a:r>
              <a:rPr lang="en-US" b="1" dirty="0" smtClean="0"/>
              <a:t>Electron Transport Chain:</a:t>
            </a:r>
          </a:p>
          <a:p>
            <a:pPr algn="ctr"/>
            <a:r>
              <a:rPr lang="en-US" b="1" dirty="0" smtClean="0"/>
              <a:t>2 NADH from </a:t>
            </a:r>
            <a:r>
              <a:rPr lang="en-US" b="1" dirty="0" err="1" smtClean="0"/>
              <a:t>Glycolysis</a:t>
            </a:r>
            <a:r>
              <a:rPr lang="en-US" b="1" dirty="0" smtClean="0"/>
              <a:t> :6 (4) ATP</a:t>
            </a:r>
          </a:p>
          <a:p>
            <a:pPr algn="ctr"/>
            <a:r>
              <a:rPr lang="en-US" b="1" dirty="0" smtClean="0"/>
              <a:t>2 NADH from Oxidation of </a:t>
            </a:r>
            <a:r>
              <a:rPr lang="en-US" b="1" dirty="0" err="1" smtClean="0"/>
              <a:t>Pyruvate</a:t>
            </a:r>
            <a:r>
              <a:rPr lang="en-US" b="1" dirty="0" smtClean="0"/>
              <a:t>: 6 ATP</a:t>
            </a:r>
          </a:p>
          <a:p>
            <a:pPr algn="ctr"/>
            <a:r>
              <a:rPr lang="en-US" b="1" dirty="0" smtClean="0"/>
              <a:t>6 NADH from Krebs Cycle :18 ATP</a:t>
            </a:r>
          </a:p>
          <a:p>
            <a:pPr algn="ctr"/>
            <a:r>
              <a:rPr lang="en-US" b="1" dirty="0" smtClean="0"/>
              <a:t>2 FADH</a:t>
            </a:r>
            <a:r>
              <a:rPr lang="en-US" b="1" baseline="-25000" dirty="0" smtClean="0"/>
              <a:t>2</a:t>
            </a:r>
            <a:r>
              <a:rPr lang="en-US" b="1" dirty="0" smtClean="0"/>
              <a:t> from Krebs Cycle: 4 ATP</a:t>
            </a:r>
          </a:p>
          <a:p>
            <a:pPr>
              <a:buFont typeface="Wingdings" pitchFamily="2" charset="2"/>
              <a:buChar char="q"/>
            </a:pPr>
            <a:r>
              <a:rPr lang="en-US" b="1" dirty="0" smtClean="0"/>
              <a:t>Total ATP production: 36 - 38 molecules</a:t>
            </a:r>
          </a:p>
          <a:p>
            <a:pPr>
              <a:buNone/>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Energy budget </a:t>
            </a:r>
            <a:endParaRPr lang="en-US" b="1" dirty="0"/>
          </a:p>
        </p:txBody>
      </p:sp>
      <p:pic>
        <p:nvPicPr>
          <p:cNvPr id="9" name="Picture Placeholder 8" descr="main-qimg-a1412610bc359e30855b17c061ae893c.jpg"/>
          <p:cNvPicPr>
            <a:picLocks noGrp="1" noChangeAspect="1"/>
          </p:cNvPicPr>
          <p:nvPr>
            <p:ph type="pic" idx="1"/>
          </p:nvPr>
        </p:nvPicPr>
        <p:blipFill>
          <a:blip r:embed="rId2" cstate="print"/>
          <a:srcRect t="2973" b="2973"/>
          <a:stretch>
            <a:fillRect/>
          </a:stretch>
        </p:blipFill>
        <p:spPr>
          <a:prstGeom prst="rect">
            <a:avLst/>
          </a:prstGeom>
          <a:noFill/>
          <a:ln>
            <a:noFill/>
          </a:ln>
        </p:spPr>
      </p:pic>
      <p:sp>
        <p:nvSpPr>
          <p:cNvPr id="4" name="Text Placeholder 3"/>
          <p:cNvSpPr>
            <a:spLocks noGrp="1"/>
          </p:cNvSpPr>
          <p:nvPr>
            <p:ph type="body" sz="half" idx="2"/>
          </p:nvPr>
        </p:nvSpPr>
        <p:spPr>
          <a:xfrm>
            <a:off x="1143000" y="6096000"/>
            <a:ext cx="7333488" cy="457200"/>
          </a:xfrm>
        </p:spPr>
        <p:txBody>
          <a:bodyPr>
            <a:normAutofit fontScale="25000" lnSpcReduction="20000"/>
          </a:bodyPr>
          <a:lstStyle/>
          <a:p>
            <a:r>
              <a:rPr lang="en-US" sz="7200" u="sng" dirty="0" smtClean="0"/>
              <a:t> ATP molecules  produced during aerobic respiration ;</a:t>
            </a:r>
            <a:endParaRPr lang="en-US" sz="7200"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PPT - Unit 1 A Student of African Wildlife PowerPoint Presenta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PPT - Unit 1 A Student of African Wildlife PowerPoint Presenta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0" name="Picture 6" descr="PPT - Unit 1 A Student of African Wildlife PowerPoint Presentation ..."/>
          <p:cNvPicPr>
            <a:picLocks noChangeAspect="1" noChangeArrowheads="1"/>
          </p:cNvPicPr>
          <p:nvPr/>
        </p:nvPicPr>
        <p:blipFill>
          <a:blip r:embed="rId2" cstate="print"/>
          <a:srcRect/>
          <a:stretch>
            <a:fillRect/>
          </a:stretch>
        </p:blipFill>
        <p:spPr bwMode="auto">
          <a:xfrm>
            <a:off x="-381000" y="-38100"/>
            <a:ext cx="9525000" cy="6896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dirty="0" smtClean="0"/>
              <a:t>The membranes of this system are related either through direct physical continuity or by transfer of membrane segments as tiny vesicles</a:t>
            </a:r>
          </a:p>
          <a:p>
            <a:pPr>
              <a:buFont typeface="Wingdings" pitchFamily="2" charset="2"/>
              <a:buChar char="Ø"/>
            </a:pPr>
            <a:r>
              <a:rPr lang="en-US" b="1" dirty="0" smtClean="0"/>
              <a:t>Vesicles: </a:t>
            </a:r>
            <a:r>
              <a:rPr lang="en-US" dirty="0" smtClean="0"/>
              <a:t>sacs made of membrane</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Endomembrane</a:t>
            </a:r>
            <a:r>
              <a:rPr lang="en-US" dirty="0" smtClean="0"/>
              <a:t>  System Includes:</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Nuclear envelope </a:t>
            </a:r>
          </a:p>
          <a:p>
            <a:pPr>
              <a:buFont typeface="Wingdings" pitchFamily="2" charset="2"/>
              <a:buChar char="Ø"/>
            </a:pPr>
            <a:r>
              <a:rPr lang="en-US" dirty="0" smtClean="0"/>
              <a:t>Endoplasmic reticulum</a:t>
            </a:r>
          </a:p>
          <a:p>
            <a:pPr>
              <a:buFont typeface="Wingdings" pitchFamily="2" charset="2"/>
              <a:buChar char="Ø"/>
            </a:pPr>
            <a:r>
              <a:rPr lang="en-US" dirty="0" smtClean="0"/>
              <a:t>Golgi Apparatus</a:t>
            </a:r>
          </a:p>
          <a:p>
            <a:pPr>
              <a:buFont typeface="Wingdings" pitchFamily="2" charset="2"/>
              <a:buChar char="Ø"/>
            </a:pPr>
            <a:r>
              <a:rPr lang="en-US" dirty="0" err="1" smtClean="0"/>
              <a:t>Lysosomes</a:t>
            </a:r>
            <a:endParaRPr lang="en-US" dirty="0" smtClean="0"/>
          </a:p>
          <a:p>
            <a:pPr>
              <a:buFont typeface="Wingdings" pitchFamily="2" charset="2"/>
              <a:buChar char="Ø"/>
            </a:pPr>
            <a:r>
              <a:rPr lang="en-US" dirty="0" smtClean="0"/>
              <a:t>Various kinds of vacuoles</a:t>
            </a:r>
          </a:p>
          <a:p>
            <a:pPr>
              <a:buFont typeface="Wingdings" pitchFamily="2" charset="2"/>
              <a:buChar char="Ø"/>
            </a:pPr>
            <a:r>
              <a:rPr lang="en-US" dirty="0" err="1" smtClean="0"/>
              <a:t>Peroxisomes</a:t>
            </a:r>
            <a:endParaRPr lang="en-US" dirty="0" smtClean="0"/>
          </a:p>
          <a:p>
            <a:pPr>
              <a:buFont typeface="Wingdings" pitchFamily="2" charset="2"/>
              <a:buChar char="Ø"/>
            </a:pPr>
            <a:r>
              <a:rPr lang="en-US" dirty="0" smtClean="0"/>
              <a:t>Vesicles</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Endoplasmic Reticulum:</a:t>
            </a:r>
            <a:br>
              <a:rPr lang="en-US" dirty="0" smtClean="0"/>
            </a:br>
            <a:r>
              <a:rPr lang="en-US" dirty="0" smtClean="0"/>
              <a:t>biosynthetic factory</a:t>
            </a:r>
            <a:endParaRPr lang="en-US" dirty="0"/>
          </a:p>
        </p:txBody>
      </p:sp>
      <p:sp>
        <p:nvSpPr>
          <p:cNvPr id="3" name="Content Placeholder 2"/>
          <p:cNvSpPr>
            <a:spLocks noGrp="1"/>
          </p:cNvSpPr>
          <p:nvPr>
            <p:ph idx="1"/>
          </p:nvPr>
        </p:nvSpPr>
        <p:spPr/>
        <p:txBody>
          <a:bodyPr/>
          <a:lstStyle/>
          <a:p>
            <a:r>
              <a:rPr lang="en-US" dirty="0" smtClean="0"/>
              <a:t>Endoplasmic means </a:t>
            </a:r>
            <a:r>
              <a:rPr lang="en-US" b="1" dirty="0" smtClean="0">
                <a:solidFill>
                  <a:schemeClr val="bg1"/>
                </a:solidFill>
              </a:rPr>
              <a:t>within the cytoplasm </a:t>
            </a:r>
            <a:r>
              <a:rPr lang="en-US" dirty="0" smtClean="0"/>
              <a:t>and Reticulum is a Latin word </a:t>
            </a:r>
            <a:r>
              <a:rPr lang="en-US" b="1" dirty="0" smtClean="0">
                <a:solidFill>
                  <a:schemeClr val="bg1"/>
                </a:solidFill>
              </a:rPr>
              <a:t>for little net</a:t>
            </a:r>
            <a:r>
              <a:rPr lang="en-US" dirty="0" smtClean="0"/>
              <a:t>.</a:t>
            </a:r>
          </a:p>
          <a:p>
            <a:r>
              <a:rPr lang="en-US" dirty="0" smtClean="0"/>
              <a:t>It is a network of membrane connected to nuclear envelope and extends throughout cell.</a:t>
            </a:r>
          </a:p>
          <a:p>
            <a:r>
              <a:rPr lang="en-US" dirty="0" smtClean="0"/>
              <a:t>It accounts for 50% membranes in eukaryotic cell.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consists of a network of </a:t>
            </a:r>
            <a:r>
              <a:rPr lang="en-US" dirty="0" err="1" smtClean="0"/>
              <a:t>membraneous</a:t>
            </a:r>
            <a:r>
              <a:rPr lang="en-US" dirty="0" smtClean="0"/>
              <a:t> tubules and sacs called</a:t>
            </a:r>
            <a:r>
              <a:rPr lang="en-US" b="1" dirty="0" smtClean="0">
                <a:solidFill>
                  <a:schemeClr val="bg1"/>
                </a:solidFill>
              </a:rPr>
              <a:t> </a:t>
            </a:r>
            <a:r>
              <a:rPr lang="en-US" b="1" dirty="0" err="1" smtClean="0">
                <a:solidFill>
                  <a:schemeClr val="bg1"/>
                </a:solidFill>
              </a:rPr>
              <a:t>cisternae</a:t>
            </a:r>
            <a:r>
              <a:rPr lang="en-US" b="1" dirty="0" smtClean="0">
                <a:solidFill>
                  <a:schemeClr val="bg1"/>
                </a:solidFill>
              </a:rPr>
              <a:t>.</a:t>
            </a:r>
          </a:p>
          <a:p>
            <a:pPr>
              <a:buNone/>
            </a:pPr>
            <a:endParaRPr lang="en-US" b="1" dirty="0" smtClean="0">
              <a:solidFill>
                <a:schemeClr val="bg1"/>
              </a:solidFill>
            </a:endParaRPr>
          </a:p>
          <a:p>
            <a:r>
              <a:rPr lang="en-US" dirty="0" smtClean="0"/>
              <a:t>It is derived from Latin word </a:t>
            </a:r>
            <a:r>
              <a:rPr lang="en-US" b="1" dirty="0" err="1" smtClean="0">
                <a:solidFill>
                  <a:schemeClr val="bg1"/>
                </a:solidFill>
              </a:rPr>
              <a:t>cisternae</a:t>
            </a:r>
            <a:r>
              <a:rPr lang="en-US" dirty="0" smtClean="0"/>
              <a:t> </a:t>
            </a:r>
            <a:r>
              <a:rPr lang="en-US" dirty="0" err="1" smtClean="0"/>
              <a:t>meaning;a</a:t>
            </a:r>
            <a:r>
              <a:rPr lang="en-US" dirty="0" smtClean="0"/>
              <a:t> reservoir for a liquid.</a:t>
            </a:r>
          </a:p>
          <a:p>
            <a:endParaRPr lang="en-US" dirty="0" smtClean="0"/>
          </a:p>
          <a:p>
            <a:r>
              <a:rPr lang="en-US" dirty="0" smtClean="0"/>
              <a:t>Endoplasmic reticulum is called </a:t>
            </a:r>
            <a:r>
              <a:rPr lang="en-US" b="1" dirty="0" smtClean="0">
                <a:solidFill>
                  <a:schemeClr val="bg1"/>
                </a:solidFill>
              </a:rPr>
              <a:t>Membrane factory.</a:t>
            </a:r>
          </a:p>
          <a:p>
            <a:endParaRPr lang="en-US" dirty="0" smtClean="0"/>
          </a:p>
          <a:p>
            <a:endParaRPr lang="en-US" b="1" dirty="0" smtClean="0">
              <a:solidFill>
                <a:schemeClr val="bg1"/>
              </a:solidFill>
            </a:endParaRP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Distinct regions of ER</a:t>
            </a:r>
            <a:endParaRPr lang="en-US" dirty="0"/>
          </a:p>
        </p:txBody>
      </p:sp>
      <p:sp>
        <p:nvSpPr>
          <p:cNvPr id="3" name="Content Placeholder 2"/>
          <p:cNvSpPr>
            <a:spLocks noGrp="1"/>
          </p:cNvSpPr>
          <p:nvPr>
            <p:ph sz="half" idx="1"/>
          </p:nvPr>
        </p:nvSpPr>
        <p:spPr/>
        <p:txBody>
          <a:bodyPr/>
          <a:lstStyle/>
          <a:p>
            <a:r>
              <a:rPr lang="en-US" dirty="0" smtClean="0"/>
              <a:t>Smooth ER</a:t>
            </a:r>
          </a:p>
          <a:p>
            <a:endParaRPr lang="en-US" dirty="0" smtClean="0"/>
          </a:p>
          <a:p>
            <a:endParaRPr lang="en-US" dirty="0" smtClean="0"/>
          </a:p>
          <a:p>
            <a:pPr>
              <a:buNone/>
            </a:pPr>
            <a:r>
              <a:rPr lang="en-US" dirty="0" smtClean="0"/>
              <a:t>Doesn’t contain ribosome</a:t>
            </a:r>
          </a:p>
          <a:p>
            <a:endParaRPr lang="en-US" dirty="0" smtClean="0"/>
          </a:p>
        </p:txBody>
      </p:sp>
      <p:sp>
        <p:nvSpPr>
          <p:cNvPr id="4" name="Content Placeholder 3"/>
          <p:cNvSpPr>
            <a:spLocks noGrp="1"/>
          </p:cNvSpPr>
          <p:nvPr>
            <p:ph sz="half" idx="2"/>
          </p:nvPr>
        </p:nvSpPr>
        <p:spPr/>
        <p:txBody>
          <a:bodyPr/>
          <a:lstStyle/>
          <a:p>
            <a:r>
              <a:rPr lang="en-US" dirty="0" smtClean="0"/>
              <a:t>Rough ER</a:t>
            </a:r>
          </a:p>
          <a:p>
            <a:endParaRPr lang="en-US" dirty="0" smtClean="0"/>
          </a:p>
          <a:p>
            <a:endParaRPr lang="en-US" dirty="0" smtClean="0"/>
          </a:p>
          <a:p>
            <a:pPr>
              <a:buNone/>
            </a:pPr>
            <a:r>
              <a:rPr lang="en-US" dirty="0" smtClean="0"/>
              <a:t>Contain  ribosome that make it look rough</a:t>
            </a:r>
            <a:endParaRPr lang="en-US" dirty="0"/>
          </a:p>
        </p:txBody>
      </p:sp>
      <p:sp>
        <p:nvSpPr>
          <p:cNvPr id="5" name="Down Arrow 4"/>
          <p:cNvSpPr/>
          <p:nvPr/>
        </p:nvSpPr>
        <p:spPr>
          <a:xfrm>
            <a:off x="1752600" y="2286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791200" y="2286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Smooth ER</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Without </a:t>
            </a:r>
            <a:r>
              <a:rPr lang="en-US" b="1" dirty="0" err="1" smtClean="0"/>
              <a:t>ribosomes</a:t>
            </a:r>
            <a:endParaRPr lang="en-US" b="1" dirty="0" smtClean="0"/>
          </a:p>
          <a:p>
            <a:endParaRPr lang="en-US" b="1" dirty="0" smtClean="0"/>
          </a:p>
          <a:p>
            <a:pPr algn="ctr"/>
            <a:r>
              <a:rPr lang="en-US" b="1" dirty="0" smtClean="0">
                <a:solidFill>
                  <a:schemeClr val="bg1"/>
                </a:solidFill>
              </a:rPr>
              <a:t>Functions :-</a:t>
            </a:r>
          </a:p>
          <a:p>
            <a:pPr>
              <a:buFont typeface="Wingdings" pitchFamily="2" charset="2"/>
              <a:buChar char="§"/>
            </a:pPr>
            <a:r>
              <a:rPr lang="en-US" dirty="0" smtClean="0"/>
              <a:t>Factory processing operations like:</a:t>
            </a:r>
          </a:p>
          <a:p>
            <a:pPr>
              <a:buFont typeface="Wingdings" pitchFamily="2" charset="2"/>
              <a:buChar char="§"/>
            </a:pPr>
            <a:r>
              <a:rPr lang="en-US" dirty="0" smtClean="0"/>
              <a:t>Many metabolic processes </a:t>
            </a:r>
          </a:p>
          <a:p>
            <a:pPr>
              <a:buFont typeface="Wingdings" pitchFamily="2" charset="2"/>
              <a:buChar char="§"/>
            </a:pPr>
            <a:r>
              <a:rPr lang="en-US" dirty="0" smtClean="0"/>
              <a:t>Synthesis and hydrolysis</a:t>
            </a:r>
          </a:p>
          <a:p>
            <a:pPr algn="ctr">
              <a:buFont typeface="Arial" pitchFamily="34" charset="0"/>
              <a:buChar char="•"/>
            </a:pPr>
            <a:r>
              <a:rPr lang="en-US" b="1" dirty="0" smtClean="0">
                <a:solidFill>
                  <a:schemeClr val="bg1"/>
                </a:solidFill>
              </a:rPr>
              <a:t>Enzymes of smooth ER help in:</a:t>
            </a:r>
          </a:p>
          <a:p>
            <a:pPr>
              <a:buFont typeface="Wingdings" pitchFamily="2" charset="2"/>
              <a:buChar char="§"/>
            </a:pPr>
            <a:r>
              <a:rPr lang="en-US" dirty="0" smtClean="0"/>
              <a:t>Synthesize </a:t>
            </a:r>
            <a:r>
              <a:rPr lang="en-US" dirty="0" err="1" smtClean="0"/>
              <a:t>lipids,oils,phopholipids</a:t>
            </a:r>
            <a:endParaRPr lang="en-US" dirty="0" smtClean="0"/>
          </a:p>
          <a:p>
            <a:pPr>
              <a:buFont typeface="Wingdings" pitchFamily="2" charset="2"/>
              <a:buChar char="§"/>
            </a:pPr>
            <a:r>
              <a:rPr lang="en-US" dirty="0" smtClean="0"/>
              <a:t>Steroids and sex hormones </a:t>
            </a:r>
          </a:p>
          <a:p>
            <a:pPr>
              <a:buFont typeface="Wingdings" pitchFamily="2" charset="2"/>
              <a:buChar char="§"/>
            </a:pPr>
            <a:r>
              <a:rPr lang="en-US" dirty="0" smtClean="0"/>
              <a:t>Hydrolysis of glycogen into glucose</a:t>
            </a:r>
          </a:p>
          <a:p>
            <a:pPr>
              <a:buFont typeface="Wingdings" pitchFamily="2" charset="2"/>
              <a:buChar char="§"/>
            </a:pPr>
            <a:r>
              <a:rPr lang="en-US" dirty="0" smtClean="0"/>
              <a:t>Detoxify drugs and poisons, </a:t>
            </a:r>
            <a:r>
              <a:rPr lang="en-US" dirty="0" err="1" smtClean="0"/>
              <a:t>e.g;alcohol</a:t>
            </a:r>
            <a:r>
              <a:rPr lang="en-US" dirty="0" smtClean="0"/>
              <a:t> and barbiturates.</a:t>
            </a:r>
          </a:p>
          <a:p>
            <a:pPr>
              <a:buFont typeface="Wingdings" pitchFamily="2" charset="2"/>
              <a:buChar char="§"/>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531</TotalTime>
  <Words>854</Words>
  <Application>Microsoft Office PowerPoint</Application>
  <PresentationFormat>On-screen Show (4:3)</PresentationFormat>
  <Paragraphs>190</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Rounded MT Bold</vt:lpstr>
      <vt:lpstr>Broadway</vt:lpstr>
      <vt:lpstr>Calibri</vt:lpstr>
      <vt:lpstr>Century Gothic</vt:lpstr>
      <vt:lpstr>Courier New</vt:lpstr>
      <vt:lpstr>Verdana</vt:lpstr>
      <vt:lpstr>Wingdings</vt:lpstr>
      <vt:lpstr>Wingdings 2</vt:lpstr>
      <vt:lpstr>Verve</vt:lpstr>
      <vt:lpstr>Endomembrane system</vt:lpstr>
      <vt:lpstr>ENDOMEMBRANE  SYSTEM </vt:lpstr>
      <vt:lpstr>Tasks of Endomembrane system</vt:lpstr>
      <vt:lpstr>PowerPoint Presentation</vt:lpstr>
      <vt:lpstr> Endomembrane  System Includes: </vt:lpstr>
      <vt:lpstr>Endoplasmic Reticulum: biosynthetic factory</vt:lpstr>
      <vt:lpstr>PowerPoint Presentation</vt:lpstr>
      <vt:lpstr>Distinct regions of ER</vt:lpstr>
      <vt:lpstr>Smooth ER</vt:lpstr>
      <vt:lpstr>Rough ER</vt:lpstr>
      <vt:lpstr>Bio-medical  importance </vt:lpstr>
      <vt:lpstr>PowerPoint Presentation</vt:lpstr>
      <vt:lpstr>Endoplasmic reticulum:Membrane factory</vt:lpstr>
      <vt:lpstr>Golgi  Apparatus </vt:lpstr>
      <vt:lpstr>Structure </vt:lpstr>
      <vt:lpstr>PowerPoint Presentation</vt:lpstr>
      <vt:lpstr>Golgi processing</vt:lpstr>
      <vt:lpstr>Functions of Golgi apparatus</vt:lpstr>
      <vt:lpstr>Transport of Proteins through golgi apparatus</vt:lpstr>
      <vt:lpstr>Lysosomes </vt:lpstr>
      <vt:lpstr>lysosomes</vt:lpstr>
      <vt:lpstr>PowerPoint Presentation</vt:lpstr>
      <vt:lpstr>Functions </vt:lpstr>
      <vt:lpstr>PowerPoint Presentation</vt:lpstr>
      <vt:lpstr>PowerPoint Presentation</vt:lpstr>
      <vt:lpstr>PowerPoint Presentation</vt:lpstr>
      <vt:lpstr>PowerPoint Presentation</vt:lpstr>
      <vt:lpstr>PowerPoint Presentation</vt:lpstr>
      <vt:lpstr>Functions of Vacuoles</vt:lpstr>
      <vt:lpstr>Peroxisomes</vt:lpstr>
      <vt:lpstr>Glyoxysomes</vt:lpstr>
      <vt:lpstr>          Energy budget for                       Glucose molecule </vt:lpstr>
      <vt:lpstr>Energy budget</vt:lpstr>
      <vt:lpstr>Energy budget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Semester:BS 6th (self support) Department of Botany University of Sargodha</dc:title>
  <dc:creator>DIGITAT COMPUTER</dc:creator>
  <cp:lastModifiedBy>Shahid Iqbal</cp:lastModifiedBy>
  <cp:revision>16</cp:revision>
  <dcterms:created xsi:type="dcterms:W3CDTF">2020-04-12T11:09:09Z</dcterms:created>
  <dcterms:modified xsi:type="dcterms:W3CDTF">2020-05-02T05:47:07Z</dcterms:modified>
</cp:coreProperties>
</file>