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6400" y="393700"/>
            <a:ext cx="8509000" cy="610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39" y="2151379"/>
            <a:ext cx="715772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6400" y="393700"/>
            <a:ext cx="8509000" cy="6108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086600" y="2743200"/>
            <a:ext cx="1219200" cy="1016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9740" y="421640"/>
            <a:ext cx="211328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140" y="1419859"/>
            <a:ext cx="4632960" cy="4780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lu.com/odlis/odlis_o.cfm" TargetMode="External"/><Relationship Id="rId13" Type="http://schemas.openxmlformats.org/officeDocument/2006/relationships/image" Target="../media/image8.jpeg"/><Relationship Id="rId3" Type="http://schemas.openxmlformats.org/officeDocument/2006/relationships/hyperlink" Target="http://lu.com/odlis/odlis_t.cfm" TargetMode="External"/><Relationship Id="rId7" Type="http://schemas.openxmlformats.org/officeDocument/2006/relationships/hyperlink" Target="http://lu.com/odlis/odlis_p.cfm" TargetMode="External"/><Relationship Id="rId12" Type="http://schemas.openxmlformats.org/officeDocument/2006/relationships/hyperlink" Target="http://etext.lib.virginia.edu/images/modeng/public/CarSnar/CarSnaTi.jpg" TargetMode="External"/><Relationship Id="rId2" Type="http://schemas.openxmlformats.org/officeDocument/2006/relationships/hyperlink" Target="http://lu.com/showbook.cfm?isbn=159158075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u.com/odlis/odlis_a.cfm" TargetMode="External"/><Relationship Id="rId11" Type="http://schemas.openxmlformats.org/officeDocument/2006/relationships/hyperlink" Target="http://lu.com/odlis/odlis_u.cfm" TargetMode="External"/><Relationship Id="rId5" Type="http://schemas.openxmlformats.org/officeDocument/2006/relationships/hyperlink" Target="http://lu.com/odlis/odlis_c.cfm" TargetMode="External"/><Relationship Id="rId10" Type="http://schemas.openxmlformats.org/officeDocument/2006/relationships/hyperlink" Target="http://lu.com/odlis/odlis_m.cfm" TargetMode="External"/><Relationship Id="rId4" Type="http://schemas.openxmlformats.org/officeDocument/2006/relationships/hyperlink" Target="http://lu.com/odlis/odlis_b.cfm" TargetMode="External"/><Relationship Id="rId9" Type="http://schemas.openxmlformats.org/officeDocument/2006/relationships/hyperlink" Target="http://lu.com/odlis/odlis_f.cfm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lu.com/odlis/odlis_b.cfm" TargetMode="External"/><Relationship Id="rId13" Type="http://schemas.openxmlformats.org/officeDocument/2006/relationships/image" Target="../media/image8.jpeg"/><Relationship Id="rId3" Type="http://schemas.openxmlformats.org/officeDocument/2006/relationships/hyperlink" Target="http://lu.com/odlis/odlis_t.cfm" TargetMode="External"/><Relationship Id="rId7" Type="http://schemas.openxmlformats.org/officeDocument/2006/relationships/hyperlink" Target="http://lu.com/odlis/odlis_a.cfm" TargetMode="External"/><Relationship Id="rId12" Type="http://schemas.openxmlformats.org/officeDocument/2006/relationships/hyperlink" Target="http://etext.lib.virginia.edu/images/modeng/public/BalPere/BalTitl.jpg" TargetMode="External"/><Relationship Id="rId2" Type="http://schemas.openxmlformats.org/officeDocument/2006/relationships/hyperlink" Target="http://lu.com/odlis/odlis_p.cf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u.com/odlis/odlis_s.cfm" TargetMode="External"/><Relationship Id="rId11" Type="http://schemas.openxmlformats.org/officeDocument/2006/relationships/hyperlink" Target="http://lu.com/odlis/odlis_c.cfm" TargetMode="External"/><Relationship Id="rId5" Type="http://schemas.openxmlformats.org/officeDocument/2006/relationships/hyperlink" Target="http://lu.com/odlis/odlis_l.cfm" TargetMode="External"/><Relationship Id="rId10" Type="http://schemas.openxmlformats.org/officeDocument/2006/relationships/hyperlink" Target="http://lu.com/odlis/odlis_f.cfm" TargetMode="External"/><Relationship Id="rId4" Type="http://schemas.openxmlformats.org/officeDocument/2006/relationships/hyperlink" Target="http://lu.com/odlis/odlis_e.cfm" TargetMode="External"/><Relationship Id="rId9" Type="http://schemas.openxmlformats.org/officeDocument/2006/relationships/hyperlink" Target="http://lu.com/odlis/odlis_m.cf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u.com/odlis/odlis_t.cfm" TargetMode="External"/><Relationship Id="rId2" Type="http://schemas.openxmlformats.org/officeDocument/2006/relationships/hyperlink" Target="http://lu.com/odlis/odlis_a.cf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lu.com/odlis/odlis_s.cfm" TargetMode="External"/><Relationship Id="rId4" Type="http://schemas.openxmlformats.org/officeDocument/2006/relationships/hyperlink" Target="http://lu.com/odlis/odlis_l.cf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lu.com/odlis/odlis_r.cfm" TargetMode="External"/><Relationship Id="rId3" Type="http://schemas.openxmlformats.org/officeDocument/2006/relationships/hyperlink" Target="http://lu.com/odlis/odlis_a.cfm" TargetMode="External"/><Relationship Id="rId7" Type="http://schemas.openxmlformats.org/officeDocument/2006/relationships/hyperlink" Target="http://lu.com/odlis/odlis_p.cfm" TargetMode="External"/><Relationship Id="rId2" Type="http://schemas.openxmlformats.org/officeDocument/2006/relationships/hyperlink" Target="http://lu.com/odlis/odlis_s.cf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u.com/odlis/odlis_e.cfm" TargetMode="External"/><Relationship Id="rId11" Type="http://schemas.openxmlformats.org/officeDocument/2006/relationships/image" Target="../media/image8.jpeg"/><Relationship Id="rId5" Type="http://schemas.openxmlformats.org/officeDocument/2006/relationships/hyperlink" Target="http://lu.com/odlis/odlis_c.cfm" TargetMode="External"/><Relationship Id="rId10" Type="http://schemas.openxmlformats.org/officeDocument/2006/relationships/hyperlink" Target="http://lu.com/odlis/odlis_i.cfm" TargetMode="External"/><Relationship Id="rId4" Type="http://schemas.openxmlformats.org/officeDocument/2006/relationships/hyperlink" Target="http://lu.com/odlis/odlis_b.cfm" TargetMode="External"/><Relationship Id="rId9" Type="http://schemas.openxmlformats.org/officeDocument/2006/relationships/hyperlink" Target="http://lu.com/odlis/odlis_t.cf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ifla.org/VII/s13/pubs/isbdg0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etext.lib.virginia.edu/etcbin/t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lu.com/odlis" TargetMode="External"/><Relationship Id="rId3" Type="http://schemas.openxmlformats.org/officeDocument/2006/relationships/hyperlink" Target="http://lu.com/odlis/odlis_e.cfm" TargetMode="External"/><Relationship Id="rId7" Type="http://schemas.openxmlformats.org/officeDocument/2006/relationships/hyperlink" Target="http://lu.com/odlis/odlis_n.cfm" TargetMode="External"/><Relationship Id="rId2" Type="http://schemas.openxmlformats.org/officeDocument/2006/relationships/hyperlink" Target="http://lu.com/odlis/odlis_c.cf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u.com/odlis/odlis_s.cfm" TargetMode="External"/><Relationship Id="rId5" Type="http://schemas.openxmlformats.org/officeDocument/2006/relationships/hyperlink" Target="http://lu.com/odlis/odlis_b.cfm" TargetMode="External"/><Relationship Id="rId4" Type="http://schemas.openxmlformats.org/officeDocument/2006/relationships/hyperlink" Target="http://lu.com/odlis/odlis_l.cfm" TargetMode="External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u.com/odlis/odlis_b.cfm" TargetMode="External"/><Relationship Id="rId2" Type="http://schemas.openxmlformats.org/officeDocument/2006/relationships/hyperlink" Target="http://lu.com/odlis/odlis_c.cf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u.com/odlis/odlis_n.cfm" TargetMode="External"/><Relationship Id="rId4" Type="http://schemas.openxmlformats.org/officeDocument/2006/relationships/hyperlink" Target="http://lu.com/odlis/odlis_s.cfm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library.princeton.edu/departments/tsd/katmandu/series/whatser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lili.org/forlibs/ce/sable/course4/sec1-review-3.htm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marc.com/crs/rare0170.htm" TargetMode="External"/><Relationship Id="rId2" Type="http://schemas.openxmlformats.org/officeDocument/2006/relationships/hyperlink" Target="http://www.itsmarc.com/crs/rare0347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lu.com/odlis/odlis_n.cfm" TargetMode="External"/><Relationship Id="rId3" Type="http://schemas.openxmlformats.org/officeDocument/2006/relationships/hyperlink" Target="http://lu.com/odlis/odlis_t.cfm" TargetMode="External"/><Relationship Id="rId7" Type="http://schemas.openxmlformats.org/officeDocument/2006/relationships/hyperlink" Target="http://lu.com/odlis/odlis_v.cfm" TargetMode="External"/><Relationship Id="rId2" Type="http://schemas.openxmlformats.org/officeDocument/2006/relationships/hyperlink" Target="http://lu.com/odli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u.com/odlis/odlis_l.cfm" TargetMode="External"/><Relationship Id="rId5" Type="http://schemas.openxmlformats.org/officeDocument/2006/relationships/hyperlink" Target="http://lu.com/odlis/odlis_c.cfm" TargetMode="External"/><Relationship Id="rId4" Type="http://schemas.openxmlformats.org/officeDocument/2006/relationships/hyperlink" Target="http://lu.com/odlis/odlis_b.cfm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cls.org/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pubweb.org/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lu.com/odlis/odlis_t.cfm" TargetMode="External"/><Relationship Id="rId13" Type="http://schemas.openxmlformats.org/officeDocument/2006/relationships/hyperlink" Target="http://lu.com/odlis/odlis_i.cfm" TargetMode="External"/><Relationship Id="rId3" Type="http://schemas.openxmlformats.org/officeDocument/2006/relationships/hyperlink" Target="http://lu.com/odlis/odlis_l.cfm" TargetMode="External"/><Relationship Id="rId7" Type="http://schemas.openxmlformats.org/officeDocument/2006/relationships/hyperlink" Target="http://lu.com/odlis/odlis_a.cfm" TargetMode="External"/><Relationship Id="rId12" Type="http://schemas.openxmlformats.org/officeDocument/2006/relationships/hyperlink" Target="http://lu.com/odlis/odlis_n.cfm" TargetMode="External"/><Relationship Id="rId2" Type="http://schemas.openxmlformats.org/officeDocument/2006/relationships/hyperlink" Target="http://lu.com/odlis/odlis_b.cf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u.com/odlis/odlis_w.cfm" TargetMode="External"/><Relationship Id="rId11" Type="http://schemas.openxmlformats.org/officeDocument/2006/relationships/hyperlink" Target="http://lu.com/odlis/odlis_p.cfm" TargetMode="External"/><Relationship Id="rId5" Type="http://schemas.openxmlformats.org/officeDocument/2006/relationships/hyperlink" Target="http://lu.com/odlis/odlis_e.cfm" TargetMode="External"/><Relationship Id="rId10" Type="http://schemas.openxmlformats.org/officeDocument/2006/relationships/hyperlink" Target="http://lu.com/odlis/odlis_m.cfm" TargetMode="External"/><Relationship Id="rId4" Type="http://schemas.openxmlformats.org/officeDocument/2006/relationships/hyperlink" Target="http://lu.com/odlis/odlis_c.cfm" TargetMode="External"/><Relationship Id="rId9" Type="http://schemas.openxmlformats.org/officeDocument/2006/relationships/hyperlink" Target="http://lu.com/odlis/odlis_s.cfm" TargetMode="External"/><Relationship Id="rId1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cls.org/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2151379"/>
            <a:ext cx="4519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CC3300"/>
                </a:solidFill>
                <a:latin typeface="Times New Roman"/>
                <a:cs typeface="Times New Roman"/>
              </a:rPr>
              <a:t>Overview </a:t>
            </a:r>
            <a:r>
              <a:rPr sz="3600" b="1" dirty="0">
                <a:solidFill>
                  <a:srgbClr val="CC3300"/>
                </a:solidFill>
                <a:latin typeface="Times New Roman"/>
                <a:cs typeface="Times New Roman"/>
              </a:rPr>
              <a:t>of</a:t>
            </a:r>
            <a:r>
              <a:rPr sz="3600" b="1" spc="-40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CC3300"/>
                </a:solidFill>
                <a:latin typeface="Times New Roman"/>
                <a:cs typeface="Times New Roman"/>
              </a:rPr>
              <a:t>cataloging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1739" y="3309620"/>
            <a:ext cx="422783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i="1" dirty="0">
                <a:latin typeface="Times New Roman"/>
                <a:cs typeface="Times New Roman"/>
              </a:rPr>
              <a:t>First </a:t>
            </a:r>
            <a:r>
              <a:rPr sz="3600" b="1" i="1" spc="-5" dirty="0">
                <a:latin typeface="Times New Roman"/>
                <a:cs typeface="Times New Roman"/>
              </a:rPr>
              <a:t>element:  Descriptive cataloging  </a:t>
            </a:r>
            <a:r>
              <a:rPr sz="3600" b="1" i="1" dirty="0">
                <a:latin typeface="Times New Roman"/>
                <a:cs typeface="Times New Roman"/>
              </a:rPr>
              <a:t>(use of</a:t>
            </a:r>
            <a:r>
              <a:rPr sz="3600" b="1" i="1" spc="-165" dirty="0">
                <a:latin typeface="Times New Roman"/>
                <a:cs typeface="Times New Roman"/>
              </a:rPr>
              <a:t> </a:t>
            </a:r>
            <a:r>
              <a:rPr sz="3600" b="1" i="1" dirty="0">
                <a:latin typeface="Times New Roman"/>
                <a:cs typeface="Times New Roman"/>
              </a:rPr>
              <a:t>AACR2R)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81800" y="2286000"/>
            <a:ext cx="1828800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53000" y="4495800"/>
            <a:ext cx="1447800" cy="1733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8261350" cy="1371600"/>
            <a:chOff x="0" y="0"/>
            <a:chExt cx="8261350" cy="1371600"/>
          </a:xfrm>
        </p:grpSpPr>
        <p:sp>
          <p:nvSpPr>
            <p:cNvPr id="7" name="object 7"/>
            <p:cNvSpPr/>
            <p:nvPr/>
          </p:nvSpPr>
          <p:spPr>
            <a:xfrm>
              <a:off x="1022350" y="0"/>
              <a:ext cx="7239000" cy="13525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021080" cy="1371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562350" y="34290"/>
            <a:ext cx="29432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0919" marR="5715" indent="-998219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7F00"/>
                </a:solidFill>
                <a:latin typeface="Times New Roman"/>
                <a:cs typeface="Times New Roman"/>
              </a:rPr>
              <a:t>LIB 630 Classification and Cataloging  Spring 2009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66420"/>
            <a:ext cx="765873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 Simpler way of organizing </a:t>
            </a:r>
            <a:r>
              <a:rPr sz="3200" spc="-5" dirty="0"/>
              <a:t>this</a:t>
            </a:r>
            <a:r>
              <a:rPr sz="3200" spc="15" dirty="0"/>
              <a:t> </a:t>
            </a:r>
            <a:r>
              <a:rPr sz="3200" dirty="0"/>
              <a:t>information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60510" y="1365310"/>
          <a:ext cx="5562600" cy="4602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  <a:gridCol w="3124200"/>
                <a:gridCol w="1524000"/>
              </a:tblGrid>
              <a:tr h="13258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0" marR="252095" indent="-34290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Title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proper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= Parallel title :  Other title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information 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[GMD] /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Statement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responsibility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4279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Edition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7137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19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0" marR="111760" indent="-34290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Special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 for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serials, maps,  music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Publication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Physical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(Series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information)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4279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Notes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Standard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number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795020"/>
            <a:ext cx="43503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AACR2 Cataloging</a:t>
            </a:r>
            <a:r>
              <a:rPr sz="3200" spc="-45" dirty="0"/>
              <a:t> </a:t>
            </a:r>
            <a:r>
              <a:rPr sz="3200" dirty="0"/>
              <a:t>Areas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12140" y="1544108"/>
            <a:ext cx="7036434" cy="48850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55295" indent="-443230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455295" algn="l"/>
                <a:tab pos="455930" algn="l"/>
              </a:tabLst>
            </a:pPr>
            <a:r>
              <a:rPr sz="2800" b="1" i="1" dirty="0">
                <a:latin typeface="Times New Roman"/>
                <a:cs typeface="Times New Roman"/>
              </a:rPr>
              <a:t>Title and </a:t>
            </a:r>
            <a:r>
              <a:rPr sz="2800" b="1" i="1" spc="-5" dirty="0">
                <a:latin typeface="Times New Roman"/>
                <a:cs typeface="Times New Roman"/>
              </a:rPr>
              <a:t>Statement </a:t>
            </a:r>
            <a:r>
              <a:rPr sz="2800" b="1" i="1" dirty="0">
                <a:latin typeface="Times New Roman"/>
                <a:cs typeface="Times New Roman"/>
              </a:rPr>
              <a:t>of </a:t>
            </a:r>
            <a:r>
              <a:rPr sz="2800" b="1" i="1" spc="-5" dirty="0">
                <a:latin typeface="Times New Roman"/>
                <a:cs typeface="Times New Roman"/>
              </a:rPr>
              <a:t>Responsibility</a:t>
            </a:r>
            <a:r>
              <a:rPr sz="2800" b="1" i="1" spc="-30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Area</a:t>
            </a:r>
            <a:endParaRPr sz="2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310"/>
              </a:spcBef>
            </a:pPr>
            <a:r>
              <a:rPr sz="2400" b="1" spc="-5" dirty="0">
                <a:latin typeface="Times New Roman"/>
                <a:cs typeface="Times New Roman"/>
              </a:rPr>
              <a:t>Includes:</a:t>
            </a:r>
            <a:endParaRPr sz="2400">
              <a:latin typeface="Times New Roman"/>
              <a:cs typeface="Times New Roman"/>
            </a:endParaRPr>
          </a:p>
          <a:p>
            <a:pPr marL="927100" marR="931544">
              <a:lnSpc>
                <a:spcPct val="110800"/>
              </a:lnSpc>
            </a:pPr>
            <a:r>
              <a:rPr sz="2000" b="1" i="1" spc="-5" dirty="0">
                <a:latin typeface="Times New Roman"/>
                <a:cs typeface="Times New Roman"/>
              </a:rPr>
              <a:t>Title </a:t>
            </a:r>
            <a:r>
              <a:rPr sz="2000" b="1" i="1" dirty="0">
                <a:latin typeface="Times New Roman"/>
                <a:cs typeface="Times New Roman"/>
              </a:rPr>
              <a:t>Proper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[</a:t>
            </a:r>
            <a:r>
              <a:rPr sz="2000" b="1" i="1" dirty="0">
                <a:latin typeface="Times New Roman"/>
                <a:cs typeface="Times New Roman"/>
              </a:rPr>
              <a:t>GMD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] = </a:t>
            </a:r>
            <a:r>
              <a:rPr sz="2000" b="1" i="1" spc="-5" dirty="0">
                <a:latin typeface="Times New Roman"/>
                <a:cs typeface="Times New Roman"/>
              </a:rPr>
              <a:t>Parallel </a:t>
            </a:r>
            <a:r>
              <a:rPr sz="2000" b="1" i="1" spc="-10" dirty="0">
                <a:latin typeface="Times New Roman"/>
                <a:cs typeface="Times New Roman"/>
              </a:rPr>
              <a:t>title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; </a:t>
            </a:r>
            <a:r>
              <a:rPr sz="2000" b="1" i="1" dirty="0">
                <a:latin typeface="Times New Roman"/>
                <a:cs typeface="Times New Roman"/>
              </a:rPr>
              <a:t>Other </a:t>
            </a:r>
            <a:r>
              <a:rPr sz="2000" b="1" i="1" spc="-5" dirty="0">
                <a:latin typeface="Times New Roman"/>
                <a:cs typeface="Times New Roman"/>
              </a:rPr>
              <a:t>titles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/  </a:t>
            </a:r>
            <a:r>
              <a:rPr sz="2000" b="1" i="1" spc="-5" dirty="0">
                <a:latin typeface="Times New Roman"/>
                <a:cs typeface="Times New Roman"/>
              </a:rPr>
              <a:t>Statements </a:t>
            </a:r>
            <a:r>
              <a:rPr sz="2000" b="1" i="1" spc="5" dirty="0">
                <a:latin typeface="Times New Roman"/>
                <a:cs typeface="Times New Roman"/>
              </a:rPr>
              <a:t>of</a:t>
            </a:r>
            <a:r>
              <a:rPr sz="2000" b="1" i="1" spc="1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responsibility</a:t>
            </a:r>
            <a:endParaRPr sz="2000">
              <a:latin typeface="Times New Roman"/>
              <a:cs typeface="Times New Roman"/>
            </a:endParaRPr>
          </a:p>
          <a:p>
            <a:pPr marL="368300" indent="-355600">
              <a:lnSpc>
                <a:spcPct val="100000"/>
              </a:lnSpc>
              <a:spcBef>
                <a:spcPts val="360"/>
              </a:spcBef>
              <a:buAutoNum type="arabicPeriod" startAt="2"/>
              <a:tabLst>
                <a:tab pos="368300" algn="l"/>
              </a:tabLst>
            </a:pPr>
            <a:r>
              <a:rPr sz="2800" b="1" i="1" dirty="0">
                <a:latin typeface="Times New Roman"/>
                <a:cs typeface="Times New Roman"/>
              </a:rPr>
              <a:t>Edition</a:t>
            </a:r>
            <a:r>
              <a:rPr sz="2800" b="1" i="1" spc="-15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Area</a:t>
            </a:r>
            <a:endParaRPr sz="2800">
              <a:latin typeface="Times New Roman"/>
              <a:cs typeface="Times New Roman"/>
            </a:endParaRPr>
          </a:p>
          <a:p>
            <a:pPr marL="368300" indent="-355600">
              <a:lnSpc>
                <a:spcPct val="100000"/>
              </a:lnSpc>
              <a:spcBef>
                <a:spcPts val="360"/>
              </a:spcBef>
              <a:buAutoNum type="arabicPeriod" startAt="2"/>
              <a:tabLst>
                <a:tab pos="36830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Special Area </a:t>
            </a:r>
            <a:r>
              <a:rPr sz="2800" b="1" i="1" dirty="0">
                <a:latin typeface="Times New Roman"/>
                <a:cs typeface="Times New Roman"/>
              </a:rPr>
              <a:t>for </a:t>
            </a:r>
            <a:r>
              <a:rPr sz="2800" b="1" i="1" spc="-5" dirty="0">
                <a:latin typeface="Times New Roman"/>
                <a:cs typeface="Times New Roman"/>
              </a:rPr>
              <a:t>serials, maps, etc, </a:t>
            </a:r>
            <a:r>
              <a:rPr sz="2800" b="1" i="1" dirty="0">
                <a:latin typeface="Times New Roman"/>
                <a:cs typeface="Times New Roman"/>
              </a:rPr>
              <a:t>and </a:t>
            </a:r>
            <a:r>
              <a:rPr sz="2800" b="1" i="1" spc="-5" dirty="0">
                <a:latin typeface="Times New Roman"/>
                <a:cs typeface="Times New Roman"/>
              </a:rPr>
              <a:t>music</a:t>
            </a:r>
            <a:endParaRPr sz="2800">
              <a:latin typeface="Times New Roman"/>
              <a:cs typeface="Times New Roman"/>
            </a:endParaRPr>
          </a:p>
          <a:p>
            <a:pPr marL="368300" indent="-355600">
              <a:lnSpc>
                <a:spcPct val="100000"/>
              </a:lnSpc>
              <a:spcBef>
                <a:spcPts val="360"/>
              </a:spcBef>
              <a:buAutoNum type="arabicPeriod" startAt="2"/>
              <a:tabLst>
                <a:tab pos="36830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Publication, </a:t>
            </a:r>
            <a:r>
              <a:rPr sz="2800" b="1" i="1" dirty="0">
                <a:latin typeface="Times New Roman"/>
                <a:cs typeface="Times New Roman"/>
              </a:rPr>
              <a:t>Distribution, </a:t>
            </a:r>
            <a:r>
              <a:rPr sz="2800" b="1" i="1" spc="-5" dirty="0">
                <a:latin typeface="Times New Roman"/>
                <a:cs typeface="Times New Roman"/>
              </a:rPr>
              <a:t>etc.</a:t>
            </a:r>
            <a:r>
              <a:rPr sz="2800" b="1" i="1" spc="-30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Area</a:t>
            </a:r>
            <a:endParaRPr sz="2800">
              <a:latin typeface="Times New Roman"/>
              <a:cs typeface="Times New Roman"/>
            </a:endParaRPr>
          </a:p>
          <a:p>
            <a:pPr marL="368300" indent="-355600">
              <a:lnSpc>
                <a:spcPct val="100000"/>
              </a:lnSpc>
              <a:spcBef>
                <a:spcPts val="360"/>
              </a:spcBef>
              <a:buAutoNum type="arabicPeriod" startAt="2"/>
              <a:tabLst>
                <a:tab pos="36830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Physical </a:t>
            </a:r>
            <a:r>
              <a:rPr sz="2800" b="1" i="1" dirty="0">
                <a:latin typeface="Times New Roman"/>
                <a:cs typeface="Times New Roman"/>
              </a:rPr>
              <a:t>Distribution</a:t>
            </a:r>
            <a:r>
              <a:rPr sz="2800" b="1" i="1" spc="-10" dirty="0">
                <a:latin typeface="Times New Roman"/>
                <a:cs typeface="Times New Roman"/>
              </a:rPr>
              <a:t> Area</a:t>
            </a:r>
            <a:endParaRPr sz="2800">
              <a:latin typeface="Times New Roman"/>
              <a:cs typeface="Times New Roman"/>
            </a:endParaRPr>
          </a:p>
          <a:p>
            <a:pPr marL="368300" indent="-355600">
              <a:lnSpc>
                <a:spcPct val="100000"/>
              </a:lnSpc>
              <a:spcBef>
                <a:spcPts val="360"/>
              </a:spcBef>
              <a:buAutoNum type="arabicPeriod" startAt="2"/>
              <a:tabLst>
                <a:tab pos="36830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Series </a:t>
            </a:r>
            <a:r>
              <a:rPr sz="2800" b="1" i="1" spc="-10" dirty="0">
                <a:latin typeface="Times New Roman"/>
                <a:cs typeface="Times New Roman"/>
              </a:rPr>
              <a:t>Area</a:t>
            </a:r>
            <a:endParaRPr sz="2800">
              <a:latin typeface="Times New Roman"/>
              <a:cs typeface="Times New Roman"/>
            </a:endParaRPr>
          </a:p>
          <a:p>
            <a:pPr marL="368300" indent="-355600">
              <a:lnSpc>
                <a:spcPct val="100000"/>
              </a:lnSpc>
              <a:spcBef>
                <a:spcPts val="350"/>
              </a:spcBef>
              <a:buAutoNum type="arabicPeriod" startAt="2"/>
              <a:tabLst>
                <a:tab pos="36830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Notes</a:t>
            </a:r>
            <a:r>
              <a:rPr sz="2800" b="1" i="1" spc="-10" dirty="0">
                <a:latin typeface="Times New Roman"/>
                <a:cs typeface="Times New Roman"/>
              </a:rPr>
              <a:t> Area</a:t>
            </a:r>
            <a:endParaRPr sz="2800">
              <a:latin typeface="Times New Roman"/>
              <a:cs typeface="Times New Roman"/>
            </a:endParaRPr>
          </a:p>
          <a:p>
            <a:pPr marL="368300" indent="-355600">
              <a:lnSpc>
                <a:spcPct val="100000"/>
              </a:lnSpc>
              <a:spcBef>
                <a:spcPts val="360"/>
              </a:spcBef>
              <a:buAutoNum type="arabicPeriod" startAt="2"/>
              <a:tabLst>
                <a:tab pos="368300" algn="l"/>
              </a:tabLst>
            </a:pPr>
            <a:r>
              <a:rPr sz="2800" b="1" i="1" dirty="0">
                <a:latin typeface="Times New Roman"/>
                <a:cs typeface="Times New Roman"/>
              </a:rPr>
              <a:t>Standard </a:t>
            </a:r>
            <a:r>
              <a:rPr sz="2800" b="1" i="1" spc="-5" dirty="0">
                <a:latin typeface="Times New Roman"/>
                <a:cs typeface="Times New Roman"/>
              </a:rPr>
              <a:t>Number </a:t>
            </a:r>
            <a:r>
              <a:rPr sz="2800" b="1" i="1" spc="-10" dirty="0">
                <a:latin typeface="Times New Roman"/>
                <a:cs typeface="Times New Roman"/>
              </a:rPr>
              <a:t>Area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36180" y="0"/>
            <a:ext cx="1607820" cy="157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339" y="795020"/>
            <a:ext cx="12827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Area</a:t>
            </a:r>
            <a:r>
              <a:rPr sz="3200" spc="-70" dirty="0"/>
              <a:t> </a:t>
            </a:r>
            <a:r>
              <a:rPr sz="3200" dirty="0"/>
              <a:t>1: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987550" y="1709420"/>
            <a:ext cx="486600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marR="5080" indent="-28067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Times New Roman"/>
                <a:cs typeface="Times New Roman"/>
              </a:rPr>
              <a:t>Title and </a:t>
            </a:r>
            <a:r>
              <a:rPr sz="4000" b="1" spc="-5" dirty="0">
                <a:latin typeface="Times New Roman"/>
                <a:cs typeface="Times New Roman"/>
              </a:rPr>
              <a:t>Statement</a:t>
            </a:r>
            <a:r>
              <a:rPr sz="4000" b="1" spc="-75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of  </a:t>
            </a:r>
            <a:r>
              <a:rPr sz="4000" b="1" spc="-5" dirty="0">
                <a:latin typeface="Times New Roman"/>
                <a:cs typeface="Times New Roman"/>
              </a:rPr>
              <a:t>Responsibility</a:t>
            </a:r>
            <a:r>
              <a:rPr sz="4000" b="1" spc="-1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Area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2600" y="3276600"/>
            <a:ext cx="27432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92270" y="4099559"/>
            <a:ext cx="192341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Rules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1A-1G1,  </a:t>
            </a:r>
            <a:r>
              <a:rPr sz="2400" b="1" spc="-10" dirty="0">
                <a:latin typeface="Times New Roman"/>
                <a:cs typeface="Times New Roman"/>
              </a:rPr>
              <a:t>pp. </a:t>
            </a:r>
            <a:r>
              <a:rPr sz="2400" b="1" dirty="0">
                <a:latin typeface="Times New Roman"/>
                <a:cs typeface="Times New Roman"/>
              </a:rPr>
              <a:t>15-25.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97840"/>
            <a:ext cx="38176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are all </a:t>
            </a:r>
            <a:r>
              <a:rPr spc="-5" dirty="0"/>
              <a:t>these</a:t>
            </a:r>
            <a:r>
              <a:rPr spc="-100" dirty="0"/>
              <a:t> </a:t>
            </a:r>
            <a:r>
              <a:rPr spc="-5" dirty="0"/>
              <a:t>words?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90790" y="1647810"/>
            <a:ext cx="88900" cy="3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55"/>
              </a:lnSpc>
            </a:pPr>
            <a:r>
              <a:rPr sz="2800" b="1" dirty="0">
                <a:latin typeface="Times New Roman"/>
                <a:cs typeface="Times New Roman"/>
                <a:hlinkClick r:id="rId2"/>
              </a:rPr>
              <a:t>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1167129"/>
            <a:ext cx="8061959" cy="5546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 indent="-16764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180340" algn="l"/>
              </a:tabLst>
            </a:pPr>
            <a:r>
              <a:rPr sz="2800" b="1" i="1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Title </a:t>
            </a:r>
            <a:r>
              <a:rPr sz="2800" b="1" i="1" spc="-5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proper</a:t>
            </a:r>
            <a:r>
              <a:rPr sz="2800" b="1" i="1" spc="-5" dirty="0">
                <a:latin typeface="Times New Roman"/>
                <a:cs typeface="Times New Roman"/>
              </a:rPr>
              <a:t> (</a:t>
            </a:r>
            <a:r>
              <a:rPr sz="2800" b="1" spc="-5" dirty="0">
                <a:latin typeface="Times New Roman"/>
                <a:cs typeface="Times New Roman"/>
              </a:rPr>
              <a:t>Concise </a:t>
            </a:r>
            <a:r>
              <a:rPr sz="2800" b="1" spc="-10" dirty="0">
                <a:latin typeface="Times New Roman"/>
                <a:cs typeface="Times New Roman"/>
              </a:rPr>
              <a:t>AACR2 </a:t>
            </a:r>
            <a:r>
              <a:rPr sz="2800" b="1" i="1" spc="-5" dirty="0">
                <a:latin typeface="Times New Roman"/>
                <a:cs typeface="Times New Roman"/>
              </a:rPr>
              <a:t>Rule</a:t>
            </a:r>
            <a:r>
              <a:rPr sz="2800" b="1" i="1" spc="-4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1B)</a:t>
            </a:r>
            <a:endParaRPr sz="2800">
              <a:latin typeface="Times New Roman"/>
              <a:cs typeface="Times New Roman"/>
            </a:endParaRPr>
          </a:p>
          <a:p>
            <a:pPr marL="580390" marR="100965" indent="-285750">
              <a:lnSpc>
                <a:spcPts val="2690"/>
              </a:lnSpc>
              <a:spcBef>
                <a:spcPts val="665"/>
              </a:spcBef>
            </a:pPr>
            <a:r>
              <a:rPr sz="4200" baseline="3968" dirty="0">
                <a:latin typeface="Times New Roman"/>
                <a:cs typeface="Times New Roman"/>
              </a:rPr>
              <a:t>– </a:t>
            </a:r>
            <a:r>
              <a:rPr sz="2800" b="1" dirty="0">
                <a:latin typeface="Times New Roman"/>
                <a:cs typeface="Times New Roman"/>
              </a:rPr>
              <a:t>The </a:t>
            </a:r>
            <a:r>
              <a:rPr sz="2800" b="1" spc="-5" dirty="0">
                <a:latin typeface="Times New Roman"/>
                <a:cs typeface="Times New Roman"/>
              </a:rPr>
              <a:t>primary name </a:t>
            </a:r>
            <a:r>
              <a:rPr sz="2800" b="1" dirty="0">
                <a:latin typeface="Times New Roman"/>
                <a:cs typeface="Times New Roman"/>
              </a:rPr>
              <a:t>of a </a:t>
            </a:r>
            <a:r>
              <a:rPr sz="2800" b="1" dirty="0">
                <a:solidFill>
                  <a:srgbClr val="CC3300"/>
                </a:solidFill>
                <a:latin typeface="Times New Roman"/>
                <a:cs typeface="Times New Roman"/>
                <a:hlinkClick r:id="rId4"/>
              </a:rPr>
              <a:t>bibliographic </a:t>
            </a:r>
            <a:r>
              <a:rPr sz="2800" b="1" spc="-5" dirty="0">
                <a:solidFill>
                  <a:srgbClr val="CC3300"/>
                </a:solidFill>
                <a:latin typeface="Times New Roman"/>
                <a:cs typeface="Times New Roman"/>
                <a:hlinkClick r:id="rId4"/>
              </a:rPr>
              <a:t>item 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usually found </a:t>
            </a:r>
            <a:r>
              <a:rPr sz="2800" b="1" spc="5" dirty="0">
                <a:latin typeface="Times New Roman"/>
                <a:cs typeface="Times New Roman"/>
              </a:rPr>
              <a:t>on </a:t>
            </a:r>
            <a:r>
              <a:rPr sz="2800" b="1" spc="-5" dirty="0">
                <a:latin typeface="Times New Roman"/>
                <a:cs typeface="Times New Roman"/>
              </a:rPr>
              <a:t>the </a:t>
            </a:r>
            <a:r>
              <a:rPr sz="2800" b="1" spc="-5" dirty="0">
                <a:solidFill>
                  <a:srgbClr val="CC3300"/>
                </a:solidFill>
                <a:latin typeface="Times New Roman"/>
                <a:cs typeface="Times New Roman"/>
                <a:hlinkClick r:id="rId5"/>
              </a:rPr>
              <a:t>chief source </a:t>
            </a:r>
            <a:r>
              <a:rPr sz="2800" b="1" dirty="0">
                <a:solidFill>
                  <a:srgbClr val="CC3300"/>
                </a:solidFill>
                <a:latin typeface="Times New Roman"/>
                <a:cs typeface="Times New Roman"/>
                <a:hlinkClick r:id="rId5"/>
              </a:rPr>
              <a:t>of </a:t>
            </a:r>
            <a:r>
              <a:rPr sz="2800" b="1" spc="-5" dirty="0">
                <a:solidFill>
                  <a:srgbClr val="CC3300"/>
                </a:solidFill>
                <a:latin typeface="Times New Roman"/>
                <a:cs typeface="Times New Roman"/>
                <a:hlinkClick r:id="rId5"/>
              </a:rPr>
              <a:t>information</a:t>
            </a:r>
            <a:r>
              <a:rPr sz="2800" b="1" spc="-5" dirty="0">
                <a:latin typeface="Times New Roman"/>
                <a:cs typeface="Times New Roman"/>
              </a:rPr>
              <a:t>,  including </a:t>
            </a:r>
            <a:r>
              <a:rPr sz="2800" b="1" dirty="0">
                <a:latin typeface="Times New Roman"/>
                <a:cs typeface="Times New Roman"/>
              </a:rPr>
              <a:t>any </a:t>
            </a:r>
            <a:r>
              <a:rPr sz="2800" b="1" dirty="0">
                <a:solidFill>
                  <a:srgbClr val="CC3300"/>
                </a:solidFill>
                <a:latin typeface="Times New Roman"/>
                <a:cs typeface="Times New Roman"/>
                <a:hlinkClick r:id="rId6"/>
              </a:rPr>
              <a:t>alternative</a:t>
            </a:r>
            <a:r>
              <a:rPr sz="2800" b="1" spc="-20" dirty="0">
                <a:solidFill>
                  <a:srgbClr val="CC3300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2800" b="1" dirty="0">
                <a:solidFill>
                  <a:srgbClr val="CC3300"/>
                </a:solidFill>
                <a:latin typeface="Times New Roman"/>
                <a:cs typeface="Times New Roman"/>
                <a:hlinkClick r:id="rId6"/>
              </a:rPr>
              <a:t>title</a:t>
            </a:r>
            <a:endParaRPr sz="2800">
              <a:latin typeface="Times New Roman"/>
              <a:cs typeface="Times New Roman"/>
            </a:endParaRPr>
          </a:p>
          <a:p>
            <a:pPr marL="580390">
              <a:lnSpc>
                <a:spcPts val="2370"/>
              </a:lnSpc>
            </a:pPr>
            <a:r>
              <a:rPr sz="2800" b="1" dirty="0">
                <a:latin typeface="Times New Roman"/>
                <a:cs typeface="Times New Roman"/>
              </a:rPr>
              <a:t>but not </a:t>
            </a:r>
            <a:r>
              <a:rPr sz="2800" b="1" spc="-5" dirty="0">
                <a:solidFill>
                  <a:srgbClr val="CC3300"/>
                </a:solidFill>
                <a:latin typeface="Times New Roman"/>
                <a:cs typeface="Times New Roman"/>
                <a:hlinkClick r:id="rId7"/>
              </a:rPr>
              <a:t>parallel title</a:t>
            </a:r>
            <a:r>
              <a:rPr sz="2800" b="1" spc="-5" dirty="0">
                <a:latin typeface="Times New Roman"/>
                <a:cs typeface="Times New Roman"/>
              </a:rPr>
              <a:t>s </a:t>
            </a:r>
            <a:r>
              <a:rPr sz="2800" b="1" dirty="0">
                <a:latin typeface="Times New Roman"/>
                <a:cs typeface="Times New Roman"/>
              </a:rPr>
              <a:t>and </a:t>
            </a:r>
            <a:r>
              <a:rPr sz="2800" b="1" dirty="0">
                <a:solidFill>
                  <a:srgbClr val="CC3300"/>
                </a:solidFill>
                <a:latin typeface="Times New Roman"/>
                <a:cs typeface="Times New Roman"/>
                <a:hlinkClick r:id="rId8"/>
              </a:rPr>
              <a:t>other title</a:t>
            </a:r>
            <a:r>
              <a:rPr sz="2800" b="1" spc="-35" dirty="0">
                <a:solidFill>
                  <a:srgbClr val="CC3300"/>
                </a:solidFill>
                <a:latin typeface="Times New Roman"/>
                <a:cs typeface="Times New Roman"/>
                <a:hlinkClick r:id="rId8"/>
              </a:rPr>
              <a:t> </a:t>
            </a:r>
            <a:r>
              <a:rPr sz="2800" b="1" spc="-5" dirty="0">
                <a:solidFill>
                  <a:srgbClr val="CC3300"/>
                </a:solidFill>
                <a:latin typeface="Times New Roman"/>
                <a:cs typeface="Times New Roman"/>
                <a:hlinkClick r:id="rId8"/>
              </a:rPr>
              <a:t>information</a:t>
            </a:r>
            <a:r>
              <a:rPr sz="2800" b="1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580390" marR="3458210">
              <a:lnSpc>
                <a:spcPts val="2690"/>
              </a:lnSpc>
              <a:spcBef>
                <a:spcPts val="310"/>
              </a:spcBef>
            </a:pPr>
            <a:r>
              <a:rPr sz="2800" b="1" spc="5" dirty="0">
                <a:latin typeface="Times New Roman"/>
                <a:cs typeface="Times New Roman"/>
              </a:rPr>
              <a:t>In </a:t>
            </a:r>
            <a:r>
              <a:rPr sz="2800" b="1" i="1" spc="-5" dirty="0">
                <a:solidFill>
                  <a:srgbClr val="CC3300"/>
                </a:solidFill>
                <a:latin typeface="Times New Roman"/>
                <a:cs typeface="Times New Roman"/>
                <a:hlinkClick r:id="rId6"/>
              </a:rPr>
              <a:t>AACR2</a:t>
            </a:r>
            <a:r>
              <a:rPr sz="2800" b="1" spc="-5" dirty="0">
                <a:latin typeface="Times New Roman"/>
                <a:cs typeface="Times New Roman"/>
              </a:rPr>
              <a:t>, the </a:t>
            </a:r>
            <a:r>
              <a:rPr sz="2800" b="1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title</a:t>
            </a:r>
            <a:r>
              <a:rPr sz="2800" b="1" spc="-125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proper  </a:t>
            </a:r>
            <a:r>
              <a:rPr sz="2800" b="1" dirty="0">
                <a:latin typeface="Times New Roman"/>
                <a:cs typeface="Times New Roman"/>
              </a:rPr>
              <a:t>is </a:t>
            </a:r>
            <a:r>
              <a:rPr sz="2800" b="1" spc="-5" dirty="0">
                <a:latin typeface="Times New Roman"/>
                <a:cs typeface="Times New Roman"/>
              </a:rPr>
              <a:t>entered </a:t>
            </a:r>
            <a:r>
              <a:rPr sz="2800" b="1" dirty="0">
                <a:latin typeface="Times New Roman"/>
                <a:cs typeface="Times New Roman"/>
              </a:rPr>
              <a:t>in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endParaRPr sz="2800">
              <a:latin typeface="Times New Roman"/>
              <a:cs typeface="Times New Roman"/>
            </a:endParaRPr>
          </a:p>
          <a:p>
            <a:pPr marL="580390" marR="5080">
              <a:lnSpc>
                <a:spcPts val="2690"/>
              </a:lnSpc>
            </a:pPr>
            <a:r>
              <a:rPr sz="2800" b="1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title and </a:t>
            </a:r>
            <a:r>
              <a:rPr sz="2800" b="1" spc="-5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statement </a:t>
            </a:r>
            <a:r>
              <a:rPr sz="2800" b="1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of </a:t>
            </a:r>
            <a:r>
              <a:rPr sz="2800" b="1" spc="-5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responsibility </a:t>
            </a:r>
            <a:r>
              <a:rPr sz="2800" b="1" dirty="0">
                <a:solidFill>
                  <a:srgbClr val="CC3300"/>
                </a:solidFill>
                <a:latin typeface="Times New Roman"/>
                <a:cs typeface="Times New Roman"/>
                <a:hlinkClick r:id="rId6"/>
              </a:rPr>
              <a:t>area </a:t>
            </a:r>
            <a:r>
              <a:rPr sz="2800" b="1" dirty="0">
                <a:latin typeface="Times New Roman"/>
                <a:cs typeface="Times New Roman"/>
              </a:rPr>
              <a:t>of </a:t>
            </a:r>
            <a:r>
              <a:rPr sz="2800" b="1" spc="-5" dirty="0">
                <a:latin typeface="Times New Roman"/>
                <a:cs typeface="Times New Roman"/>
              </a:rPr>
              <a:t>the  </a:t>
            </a:r>
            <a:r>
              <a:rPr sz="2800" b="1" dirty="0">
                <a:solidFill>
                  <a:srgbClr val="CC3300"/>
                </a:solidFill>
                <a:latin typeface="Times New Roman"/>
                <a:cs typeface="Times New Roman"/>
                <a:hlinkClick r:id="rId4"/>
              </a:rPr>
              <a:t>bibliographic </a:t>
            </a:r>
            <a:r>
              <a:rPr sz="2800" b="1" spc="-5" dirty="0">
                <a:solidFill>
                  <a:srgbClr val="CC3300"/>
                </a:solidFill>
                <a:latin typeface="Times New Roman"/>
                <a:cs typeface="Times New Roman"/>
                <a:hlinkClick r:id="rId4"/>
              </a:rPr>
              <a:t>description </a:t>
            </a:r>
            <a:r>
              <a:rPr sz="2800" b="1" spc="-5" dirty="0">
                <a:latin typeface="Times New Roman"/>
                <a:cs typeface="Times New Roman"/>
              </a:rPr>
              <a:t>(</a:t>
            </a:r>
            <a:r>
              <a:rPr sz="2800" b="1" spc="-5" dirty="0">
                <a:solidFill>
                  <a:srgbClr val="CC3300"/>
                </a:solidFill>
                <a:latin typeface="Times New Roman"/>
                <a:cs typeface="Times New Roman"/>
                <a:hlinkClick r:id="rId9"/>
              </a:rPr>
              <a:t>field </a:t>
            </a:r>
            <a:r>
              <a:rPr sz="2800" b="1" dirty="0">
                <a:latin typeface="Times New Roman"/>
                <a:cs typeface="Times New Roman"/>
              </a:rPr>
              <a:t>245 </a:t>
            </a:r>
            <a:r>
              <a:rPr sz="2800" b="1" spc="5" dirty="0">
                <a:latin typeface="Times New Roman"/>
                <a:cs typeface="Times New Roman"/>
              </a:rPr>
              <a:t>of </a:t>
            </a:r>
            <a:r>
              <a:rPr sz="2800" b="1" dirty="0">
                <a:latin typeface="Times New Roman"/>
                <a:cs typeface="Times New Roman"/>
              </a:rPr>
              <a:t>the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C3300"/>
                </a:solidFill>
                <a:latin typeface="Times New Roman"/>
                <a:cs typeface="Times New Roman"/>
                <a:hlinkClick r:id="rId10"/>
              </a:rPr>
              <a:t>MARC</a:t>
            </a:r>
            <a:endParaRPr sz="2800">
              <a:latin typeface="Times New Roman"/>
              <a:cs typeface="Times New Roman"/>
            </a:endParaRPr>
          </a:p>
          <a:p>
            <a:pPr marL="580390">
              <a:lnSpc>
                <a:spcPts val="3025"/>
              </a:lnSpc>
              <a:spcBef>
                <a:spcPts val="2030"/>
              </a:spcBef>
            </a:pPr>
            <a:r>
              <a:rPr sz="2800" b="1" spc="-5" dirty="0">
                <a:solidFill>
                  <a:srgbClr val="CC3300"/>
                </a:solidFill>
                <a:latin typeface="Times New Roman"/>
                <a:cs typeface="Times New Roman"/>
                <a:hlinkClick r:id="rId4"/>
              </a:rPr>
              <a:t>record</a:t>
            </a:r>
            <a:r>
              <a:rPr sz="2800" b="1" spc="-5" dirty="0">
                <a:latin typeface="Times New Roman"/>
                <a:cs typeface="Times New Roman"/>
              </a:rPr>
              <a:t>).</a:t>
            </a:r>
            <a:endParaRPr sz="2800">
              <a:latin typeface="Times New Roman"/>
              <a:cs typeface="Times New Roman"/>
            </a:endParaRPr>
          </a:p>
          <a:p>
            <a:pPr marL="580390">
              <a:lnSpc>
                <a:spcPts val="3005"/>
              </a:lnSpc>
            </a:pPr>
            <a:r>
              <a:rPr sz="2800" b="1" i="1" spc="-5" dirty="0">
                <a:latin typeface="Times New Roman"/>
                <a:cs typeface="Times New Roman"/>
              </a:rPr>
              <a:t>See </a:t>
            </a:r>
            <a:r>
              <a:rPr sz="2800" b="1" i="1" dirty="0">
                <a:latin typeface="Times New Roman"/>
                <a:cs typeface="Times New Roman"/>
              </a:rPr>
              <a:t>also</a:t>
            </a:r>
            <a:r>
              <a:rPr sz="2800" b="1" dirty="0">
                <a:latin typeface="Times New Roman"/>
                <a:cs typeface="Times New Roman"/>
              </a:rPr>
              <a:t>: </a:t>
            </a:r>
            <a:r>
              <a:rPr sz="2800" b="1" dirty="0">
                <a:solidFill>
                  <a:srgbClr val="CC3300"/>
                </a:solidFill>
                <a:latin typeface="Times New Roman"/>
                <a:cs typeface="Times New Roman"/>
                <a:hlinkClick r:id="rId11"/>
              </a:rPr>
              <a:t>uniform</a:t>
            </a:r>
            <a:r>
              <a:rPr sz="2800" b="1" spc="-35" dirty="0">
                <a:solidFill>
                  <a:srgbClr val="CC3300"/>
                </a:solidFill>
                <a:latin typeface="Times New Roman"/>
                <a:cs typeface="Times New Roman"/>
                <a:hlinkClick r:id="rId11"/>
              </a:rPr>
              <a:t> </a:t>
            </a:r>
            <a:r>
              <a:rPr sz="2800" b="1" spc="-5" dirty="0">
                <a:solidFill>
                  <a:srgbClr val="CC3300"/>
                </a:solidFill>
                <a:latin typeface="Times New Roman"/>
                <a:cs typeface="Times New Roman"/>
                <a:hlinkClick r:id="rId11"/>
              </a:rPr>
              <a:t>title</a:t>
            </a:r>
            <a:r>
              <a:rPr sz="2800" b="1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294640">
              <a:lnSpc>
                <a:spcPts val="2140"/>
              </a:lnSpc>
              <a:tabLst>
                <a:tab pos="579755" algn="l"/>
              </a:tabLst>
            </a:pPr>
            <a:r>
              <a:rPr sz="3000" baseline="2777" dirty="0">
                <a:latin typeface="Times New Roman"/>
                <a:cs typeface="Times New Roman"/>
              </a:rPr>
              <a:t>–	</a:t>
            </a:r>
            <a:r>
              <a:rPr sz="2000" b="1" dirty="0">
                <a:latin typeface="Times New Roman"/>
                <a:cs typeface="Times New Roman"/>
              </a:rPr>
              <a:t>i.e. the </a:t>
            </a:r>
            <a:r>
              <a:rPr sz="2000" b="1" spc="-5" dirty="0">
                <a:latin typeface="Times New Roman"/>
                <a:cs typeface="Times New Roman"/>
              </a:rPr>
              <a:t>main </a:t>
            </a:r>
            <a:r>
              <a:rPr sz="2000" b="1" dirty="0">
                <a:latin typeface="Times New Roman"/>
                <a:cs typeface="Times New Roman"/>
              </a:rPr>
              <a:t>part </a:t>
            </a:r>
            <a:r>
              <a:rPr sz="2000" b="1" spc="5" dirty="0">
                <a:latin typeface="Times New Roman"/>
                <a:cs typeface="Times New Roman"/>
              </a:rPr>
              <a:t>of </a:t>
            </a:r>
            <a:r>
              <a:rPr sz="2000" b="1" dirty="0">
                <a:latin typeface="Times New Roman"/>
                <a:cs typeface="Times New Roman"/>
              </a:rPr>
              <a:t>a </a:t>
            </a:r>
            <a:r>
              <a:rPr sz="2000" b="1" spc="-5" dirty="0">
                <a:latin typeface="Times New Roman"/>
                <a:cs typeface="Times New Roman"/>
              </a:rPr>
              <a:t>title </a:t>
            </a:r>
            <a:r>
              <a:rPr sz="2000" b="1" dirty="0">
                <a:latin typeface="Times New Roman"/>
                <a:cs typeface="Times New Roman"/>
              </a:rPr>
              <a:t>e.g.</a:t>
            </a:r>
            <a:r>
              <a:rPr sz="2000" b="1" spc="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in</a:t>
            </a:r>
            <a:endParaRPr sz="2000">
              <a:latin typeface="Times New Roman"/>
              <a:cs typeface="Times New Roman"/>
            </a:endParaRPr>
          </a:p>
          <a:p>
            <a:pPr marL="580390" marR="2079625">
              <a:lnSpc>
                <a:spcPct val="80000"/>
              </a:lnSpc>
              <a:spcBef>
                <a:spcPts val="240"/>
              </a:spcBef>
            </a:pPr>
            <a:r>
              <a:rPr sz="2000" b="1" i="1" dirty="0">
                <a:solidFill>
                  <a:srgbClr val="CC3300"/>
                </a:solidFill>
                <a:latin typeface="Times New Roman"/>
                <a:cs typeface="Times New Roman"/>
              </a:rPr>
              <a:t>The </a:t>
            </a:r>
            <a:r>
              <a:rPr sz="2000" b="1" i="1" spc="-5" dirty="0">
                <a:solidFill>
                  <a:srgbClr val="CC3300"/>
                </a:solidFill>
                <a:latin typeface="Times New Roman"/>
                <a:cs typeface="Times New Roman"/>
              </a:rPr>
              <a:t>Hunting </a:t>
            </a:r>
            <a:r>
              <a:rPr sz="2000" b="1" i="1" spc="5" dirty="0">
                <a:solidFill>
                  <a:srgbClr val="CC3300"/>
                </a:solidFill>
                <a:latin typeface="Times New Roman"/>
                <a:cs typeface="Times New Roman"/>
              </a:rPr>
              <a:t>of </a:t>
            </a:r>
            <a:r>
              <a:rPr sz="2000" b="1" i="1" spc="-5" dirty="0">
                <a:solidFill>
                  <a:srgbClr val="CC3300"/>
                </a:solidFill>
                <a:latin typeface="Times New Roman"/>
                <a:cs typeface="Times New Roman"/>
              </a:rPr>
              <a:t>the </a:t>
            </a:r>
            <a:r>
              <a:rPr sz="2000" b="1" i="1" dirty="0">
                <a:solidFill>
                  <a:srgbClr val="CC3300"/>
                </a:solidFill>
                <a:latin typeface="Times New Roman"/>
                <a:cs typeface="Times New Roman"/>
              </a:rPr>
              <a:t>Snark: </a:t>
            </a:r>
            <a:r>
              <a:rPr sz="2000" b="1" i="1" spc="-5" dirty="0">
                <a:solidFill>
                  <a:srgbClr val="CC3300"/>
                </a:solidFill>
                <a:latin typeface="Times New Roman"/>
                <a:cs typeface="Times New Roman"/>
              </a:rPr>
              <a:t>An </a:t>
            </a:r>
            <a:r>
              <a:rPr sz="2000" b="1" i="1" dirty="0">
                <a:solidFill>
                  <a:srgbClr val="CC3300"/>
                </a:solidFill>
                <a:latin typeface="Times New Roman"/>
                <a:cs typeface="Times New Roman"/>
              </a:rPr>
              <a:t>Agony </a:t>
            </a:r>
            <a:r>
              <a:rPr sz="2000" b="1" i="1" spc="-5" dirty="0">
                <a:solidFill>
                  <a:srgbClr val="CC3300"/>
                </a:solidFill>
                <a:latin typeface="Times New Roman"/>
                <a:cs typeface="Times New Roman"/>
              </a:rPr>
              <a:t>in </a:t>
            </a:r>
            <a:r>
              <a:rPr sz="2000" b="1" i="1" dirty="0">
                <a:solidFill>
                  <a:srgbClr val="CC3300"/>
                </a:solidFill>
                <a:latin typeface="Times New Roman"/>
                <a:cs typeface="Times New Roman"/>
              </a:rPr>
              <a:t>Eight </a:t>
            </a:r>
            <a:r>
              <a:rPr sz="2000" b="1" i="1" spc="-5" dirty="0">
                <a:solidFill>
                  <a:srgbClr val="CC3300"/>
                </a:solidFill>
                <a:latin typeface="Times New Roman"/>
                <a:cs typeface="Times New Roman"/>
              </a:rPr>
              <a:t>Fits</a:t>
            </a:r>
            <a:r>
              <a:rPr sz="2000" b="1" spc="-5" dirty="0">
                <a:latin typeface="Times New Roman"/>
                <a:cs typeface="Times New Roman"/>
              </a:rPr>
              <a:t>.  Title </a:t>
            </a:r>
            <a:r>
              <a:rPr sz="2000" b="1" dirty="0">
                <a:latin typeface="Times New Roman"/>
                <a:cs typeface="Times New Roman"/>
              </a:rPr>
              <a:t>proper </a:t>
            </a:r>
            <a:r>
              <a:rPr sz="2000" b="1" spc="-5" dirty="0">
                <a:latin typeface="Times New Roman"/>
                <a:cs typeface="Times New Roman"/>
              </a:rPr>
              <a:t>is </a:t>
            </a:r>
            <a:r>
              <a:rPr sz="2000" b="1" i="1" spc="-5" dirty="0">
                <a:latin typeface="Times New Roman"/>
                <a:cs typeface="Times New Roman"/>
              </a:rPr>
              <a:t>Hunting </a:t>
            </a:r>
            <a:r>
              <a:rPr sz="2000" b="1" i="1" spc="5" dirty="0">
                <a:latin typeface="Times New Roman"/>
                <a:cs typeface="Times New Roman"/>
              </a:rPr>
              <a:t>of </a:t>
            </a:r>
            <a:r>
              <a:rPr sz="2000" b="1" i="1" spc="-5" dirty="0">
                <a:latin typeface="Times New Roman"/>
                <a:cs typeface="Times New Roman"/>
              </a:rPr>
              <a:t>the</a:t>
            </a:r>
            <a:r>
              <a:rPr sz="2000" b="1" i="1" spc="4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Snark</a:t>
            </a:r>
            <a:r>
              <a:rPr sz="2000" b="1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580390">
              <a:lnSpc>
                <a:spcPts val="1705"/>
              </a:lnSpc>
            </a:pPr>
            <a:r>
              <a:rPr sz="2000" b="1" dirty="0">
                <a:latin typeface="Times New Roman"/>
                <a:cs typeface="Times New Roman"/>
              </a:rPr>
              <a:t>See a </a:t>
            </a:r>
            <a:r>
              <a:rPr sz="2000" b="1" spc="-5" dirty="0">
                <a:latin typeface="Times New Roman"/>
                <a:cs typeface="Times New Roman"/>
              </a:rPr>
              <a:t>facsimile </a:t>
            </a:r>
            <a:r>
              <a:rPr sz="2000" b="1" dirty="0">
                <a:latin typeface="Times New Roman"/>
                <a:cs typeface="Times New Roman"/>
              </a:rPr>
              <a:t>of the </a:t>
            </a:r>
            <a:r>
              <a:rPr sz="2000" b="1" spc="-5" dirty="0">
                <a:latin typeface="Times New Roman"/>
                <a:cs typeface="Times New Roman"/>
              </a:rPr>
              <a:t>title </a:t>
            </a:r>
            <a:r>
              <a:rPr sz="2000" b="1" dirty="0">
                <a:latin typeface="Times New Roman"/>
                <a:cs typeface="Times New Roman"/>
              </a:rPr>
              <a:t>page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at</a:t>
            </a:r>
            <a:endParaRPr sz="2000">
              <a:latin typeface="Times New Roman"/>
              <a:cs typeface="Times New Roman"/>
            </a:endParaRPr>
          </a:p>
          <a:p>
            <a:pPr marL="580390">
              <a:lnSpc>
                <a:spcPts val="1945"/>
              </a:lnSpc>
            </a:pPr>
            <a:r>
              <a:rPr sz="1800" b="1" i="1" spc="-5" dirty="0">
                <a:solidFill>
                  <a:srgbClr val="CC3300"/>
                </a:solidFill>
                <a:latin typeface="Times New Roman"/>
                <a:cs typeface="Times New Roman"/>
                <a:hlinkClick r:id="rId12"/>
              </a:rPr>
              <a:t>http://etext.lib.virginia.edu/images/modeng/public/CarSnar/CarSnaTi.jpg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0000" y="304800"/>
            <a:ext cx="1144270" cy="17335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66420"/>
            <a:ext cx="24155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Next</a:t>
            </a:r>
            <a:r>
              <a:rPr sz="3200" spc="-50" dirty="0"/>
              <a:t> </a:t>
            </a:r>
            <a:r>
              <a:rPr sz="3200" dirty="0"/>
              <a:t>concept?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12140" y="947420"/>
            <a:ext cx="8305165" cy="474980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59"/>
              </a:spcBef>
              <a:buFont typeface="Times New Roman"/>
              <a:buChar char="•"/>
              <a:tabLst>
                <a:tab pos="241300" algn="l"/>
              </a:tabLst>
            </a:pPr>
            <a:r>
              <a:rPr sz="2800" b="1" i="1" dirty="0">
                <a:solidFill>
                  <a:srgbClr val="CC3300"/>
                </a:solidFill>
                <a:latin typeface="Times New Roman"/>
                <a:cs typeface="Times New Roman"/>
                <a:hlinkClick r:id="rId2"/>
              </a:rPr>
              <a:t>parallel title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(</a:t>
            </a:r>
            <a:r>
              <a:rPr sz="2800" b="1" spc="-5" dirty="0">
                <a:latin typeface="Times New Roman"/>
                <a:cs typeface="Times New Roman"/>
              </a:rPr>
              <a:t>Concise </a:t>
            </a:r>
            <a:r>
              <a:rPr sz="2800" b="1" spc="-10" dirty="0">
                <a:latin typeface="Times New Roman"/>
                <a:cs typeface="Times New Roman"/>
              </a:rPr>
              <a:t>AACR2 </a:t>
            </a:r>
            <a:r>
              <a:rPr sz="2800" b="1" i="1" spc="-5" dirty="0">
                <a:latin typeface="Times New Roman"/>
                <a:cs typeface="Times New Roman"/>
              </a:rPr>
              <a:t>Rule</a:t>
            </a:r>
            <a:r>
              <a:rPr sz="2800" b="1" i="1" spc="-4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1D)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ts val="3195"/>
              </a:lnSpc>
              <a:spcBef>
                <a:spcPts val="259"/>
              </a:spcBef>
            </a:pPr>
            <a:r>
              <a:rPr sz="4200" baseline="3968" dirty="0">
                <a:latin typeface="Times New Roman"/>
                <a:cs typeface="Times New Roman"/>
              </a:rPr>
              <a:t>– </a:t>
            </a:r>
            <a:r>
              <a:rPr sz="2800" b="1" spc="-5" dirty="0">
                <a:latin typeface="Times New Roman"/>
                <a:cs typeface="Times New Roman"/>
              </a:rPr>
              <a:t>The </a:t>
            </a:r>
            <a:r>
              <a:rPr sz="2800" b="1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title </a:t>
            </a:r>
            <a:r>
              <a:rPr sz="2800" b="1" spc="-5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proper </a:t>
            </a:r>
            <a:r>
              <a:rPr sz="2800" b="1" spc="5" dirty="0">
                <a:latin typeface="Times New Roman"/>
                <a:cs typeface="Times New Roman"/>
              </a:rPr>
              <a:t>of </a:t>
            </a:r>
            <a:r>
              <a:rPr sz="2800" b="1" dirty="0">
                <a:latin typeface="Times New Roman"/>
                <a:cs typeface="Times New Roman"/>
              </a:rPr>
              <a:t>an </a:t>
            </a:r>
            <a:r>
              <a:rPr sz="2800" b="1" dirty="0">
                <a:solidFill>
                  <a:srgbClr val="CC3300"/>
                </a:solidFill>
                <a:latin typeface="Times New Roman"/>
                <a:cs typeface="Times New Roman"/>
                <a:hlinkClick r:id="rId4"/>
              </a:rPr>
              <a:t>edition </a:t>
            </a:r>
            <a:r>
              <a:rPr sz="2800" b="1" dirty="0">
                <a:latin typeface="Times New Roman"/>
                <a:cs typeface="Times New Roman"/>
              </a:rPr>
              <a:t>in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  <a:p>
            <a:pPr marL="641350" marR="302895">
              <a:lnSpc>
                <a:spcPts val="3020"/>
              </a:lnSpc>
              <a:spcBef>
                <a:spcPts val="215"/>
              </a:spcBef>
            </a:pPr>
            <a:r>
              <a:rPr sz="2800" b="1" dirty="0">
                <a:solidFill>
                  <a:srgbClr val="CC3300"/>
                </a:solidFill>
                <a:latin typeface="Times New Roman"/>
                <a:cs typeface="Times New Roman"/>
                <a:hlinkClick r:id="rId5"/>
              </a:rPr>
              <a:t>language </a:t>
            </a:r>
            <a:r>
              <a:rPr sz="2800" b="1" dirty="0">
                <a:latin typeface="Times New Roman"/>
                <a:cs typeface="Times New Roman"/>
              </a:rPr>
              <a:t>or </a:t>
            </a:r>
            <a:r>
              <a:rPr sz="2800" b="1" spc="-5" dirty="0">
                <a:solidFill>
                  <a:srgbClr val="CC3300"/>
                </a:solidFill>
                <a:latin typeface="Times New Roman"/>
                <a:cs typeface="Times New Roman"/>
                <a:hlinkClick r:id="rId6"/>
              </a:rPr>
              <a:t>script </a:t>
            </a:r>
            <a:r>
              <a:rPr sz="2800" b="1" spc="-5" dirty="0">
                <a:latin typeface="Times New Roman"/>
                <a:cs typeface="Times New Roman"/>
              </a:rPr>
              <a:t>other </a:t>
            </a:r>
            <a:r>
              <a:rPr sz="2800" b="1" dirty="0">
                <a:latin typeface="Times New Roman"/>
                <a:cs typeface="Times New Roman"/>
              </a:rPr>
              <a:t>than that </a:t>
            </a:r>
            <a:r>
              <a:rPr sz="2800" b="1" spc="5" dirty="0">
                <a:latin typeface="Times New Roman"/>
                <a:cs typeface="Times New Roman"/>
              </a:rPr>
              <a:t>of </a:t>
            </a:r>
            <a:r>
              <a:rPr sz="2800" b="1" dirty="0">
                <a:latin typeface="Times New Roman"/>
                <a:cs typeface="Times New Roman"/>
              </a:rPr>
              <a:t>the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original  </a:t>
            </a:r>
            <a:r>
              <a:rPr sz="2800" b="1" spc="-5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title</a:t>
            </a:r>
            <a:r>
              <a:rPr sz="2800" b="1" spc="-5" dirty="0">
                <a:latin typeface="Times New Roman"/>
                <a:cs typeface="Times New Roman"/>
              </a:rPr>
              <a:t>. In </a:t>
            </a:r>
            <a:r>
              <a:rPr sz="2800" b="1" i="1" spc="-10" dirty="0">
                <a:solidFill>
                  <a:srgbClr val="CC3300"/>
                </a:solidFill>
                <a:latin typeface="Times New Roman"/>
                <a:cs typeface="Times New Roman"/>
                <a:hlinkClick r:id="rId7"/>
              </a:rPr>
              <a:t>AACR2</a:t>
            </a:r>
            <a:r>
              <a:rPr sz="2800" b="1" spc="-10" dirty="0">
                <a:latin typeface="Times New Roman"/>
                <a:cs typeface="Times New Roman"/>
              </a:rPr>
              <a:t>, </a:t>
            </a:r>
            <a:r>
              <a:rPr sz="2800" b="1" spc="-5" dirty="0">
                <a:latin typeface="Times New Roman"/>
                <a:cs typeface="Times New Roman"/>
              </a:rPr>
              <a:t>parallel </a:t>
            </a:r>
            <a:r>
              <a:rPr sz="2800" b="1" spc="-5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title</a:t>
            </a:r>
            <a:r>
              <a:rPr sz="2800" b="1" spc="-5" dirty="0">
                <a:latin typeface="Times New Roman"/>
                <a:cs typeface="Times New Roman"/>
              </a:rPr>
              <a:t>s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are</a:t>
            </a:r>
            <a:endParaRPr sz="2800">
              <a:latin typeface="Times New Roman"/>
              <a:cs typeface="Times New Roman"/>
            </a:endParaRPr>
          </a:p>
          <a:p>
            <a:pPr marL="641350" marR="5080">
              <a:lnSpc>
                <a:spcPts val="3020"/>
              </a:lnSpc>
            </a:pPr>
            <a:r>
              <a:rPr sz="2800" b="1" spc="-5" dirty="0">
                <a:latin typeface="Times New Roman"/>
                <a:cs typeface="Times New Roman"/>
              </a:rPr>
              <a:t>entered </a:t>
            </a:r>
            <a:r>
              <a:rPr sz="2800" b="1" dirty="0">
                <a:latin typeface="Times New Roman"/>
                <a:cs typeface="Times New Roman"/>
              </a:rPr>
              <a:t>in the </a:t>
            </a:r>
            <a:r>
              <a:rPr sz="2800" b="1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title and </a:t>
            </a:r>
            <a:r>
              <a:rPr sz="2800" b="1" spc="-5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statement </a:t>
            </a:r>
            <a:r>
              <a:rPr sz="2800" b="1" spc="5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of </a:t>
            </a:r>
            <a:r>
              <a:rPr sz="2800" b="1" spc="-5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responsibility </a:t>
            </a:r>
            <a:r>
              <a:rPr sz="2800" b="1" spc="-5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C3300"/>
                </a:solidFill>
                <a:latin typeface="Times New Roman"/>
                <a:cs typeface="Times New Roman"/>
                <a:hlinkClick r:id="rId7"/>
              </a:rPr>
              <a:t>area </a:t>
            </a:r>
            <a:r>
              <a:rPr sz="2800" b="1" dirty="0">
                <a:latin typeface="Times New Roman"/>
                <a:cs typeface="Times New Roman"/>
              </a:rPr>
              <a:t>of the </a:t>
            </a:r>
            <a:r>
              <a:rPr sz="2800" b="1" dirty="0">
                <a:solidFill>
                  <a:srgbClr val="CC3300"/>
                </a:solidFill>
                <a:latin typeface="Times New Roman"/>
                <a:cs typeface="Times New Roman"/>
                <a:hlinkClick r:id="rId8"/>
              </a:rPr>
              <a:t>bibliographic </a:t>
            </a:r>
            <a:r>
              <a:rPr sz="2800" b="1" spc="-5" dirty="0">
                <a:solidFill>
                  <a:srgbClr val="CC3300"/>
                </a:solidFill>
                <a:latin typeface="Times New Roman"/>
                <a:cs typeface="Times New Roman"/>
                <a:hlinkClick r:id="rId8"/>
              </a:rPr>
              <a:t>record </a:t>
            </a:r>
            <a:r>
              <a:rPr sz="2800" b="1" spc="-10" dirty="0">
                <a:latin typeface="Times New Roman"/>
                <a:cs typeface="Times New Roman"/>
              </a:rPr>
              <a:t>(</a:t>
            </a:r>
            <a:r>
              <a:rPr sz="2800" b="1" spc="-10" dirty="0">
                <a:solidFill>
                  <a:srgbClr val="CC3300"/>
                </a:solidFill>
                <a:latin typeface="Times New Roman"/>
                <a:cs typeface="Times New Roman"/>
                <a:hlinkClick r:id="rId9"/>
              </a:rPr>
              <a:t>MARC </a:t>
            </a:r>
            <a:r>
              <a:rPr sz="2800" b="1" spc="-5" dirty="0">
                <a:solidFill>
                  <a:srgbClr val="CC3300"/>
                </a:solidFill>
                <a:latin typeface="Times New Roman"/>
                <a:cs typeface="Times New Roman"/>
                <a:hlinkClick r:id="rId10"/>
              </a:rPr>
              <a:t>field </a:t>
            </a:r>
            <a:r>
              <a:rPr sz="2800" b="1" dirty="0">
                <a:latin typeface="Times New Roman"/>
                <a:cs typeface="Times New Roman"/>
              </a:rPr>
              <a:t>245)  in </a:t>
            </a:r>
            <a:r>
              <a:rPr sz="2800" b="1" spc="-5" dirty="0">
                <a:latin typeface="Times New Roman"/>
                <a:cs typeface="Times New Roman"/>
              </a:rPr>
              <a:t>the order </a:t>
            </a:r>
            <a:r>
              <a:rPr sz="2800" b="1" dirty="0">
                <a:latin typeface="Times New Roman"/>
                <a:cs typeface="Times New Roman"/>
              </a:rPr>
              <a:t>found in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the</a:t>
            </a:r>
            <a:endParaRPr sz="2800">
              <a:latin typeface="Times New Roman"/>
              <a:cs typeface="Times New Roman"/>
            </a:endParaRPr>
          </a:p>
          <a:p>
            <a:pPr marL="641350">
              <a:lnSpc>
                <a:spcPts val="2810"/>
              </a:lnSpc>
            </a:pPr>
            <a:r>
              <a:rPr sz="2800" b="1" spc="-5" dirty="0">
                <a:solidFill>
                  <a:srgbClr val="CC3300"/>
                </a:solidFill>
                <a:latin typeface="Times New Roman"/>
                <a:cs typeface="Times New Roman"/>
                <a:hlinkClick r:id="rId11"/>
              </a:rPr>
              <a:t>chief source </a:t>
            </a:r>
            <a:r>
              <a:rPr sz="2800" b="1" spc="5" dirty="0">
                <a:solidFill>
                  <a:srgbClr val="CC3300"/>
                </a:solidFill>
                <a:latin typeface="Times New Roman"/>
                <a:cs typeface="Times New Roman"/>
                <a:hlinkClick r:id="rId11"/>
              </a:rPr>
              <a:t>of</a:t>
            </a:r>
            <a:r>
              <a:rPr sz="2800" b="1" spc="-30" dirty="0">
                <a:solidFill>
                  <a:srgbClr val="CC3300"/>
                </a:solidFill>
                <a:latin typeface="Times New Roman"/>
                <a:cs typeface="Times New Roman"/>
                <a:hlinkClick r:id="rId11"/>
              </a:rPr>
              <a:t> </a:t>
            </a:r>
            <a:r>
              <a:rPr sz="2800" b="1" dirty="0">
                <a:solidFill>
                  <a:srgbClr val="CC3300"/>
                </a:solidFill>
                <a:latin typeface="Times New Roman"/>
                <a:cs typeface="Times New Roman"/>
                <a:hlinkClick r:id="rId11"/>
              </a:rPr>
              <a:t>information</a:t>
            </a:r>
            <a:r>
              <a:rPr sz="2800" b="1" dirty="0">
                <a:latin typeface="Times New Roman"/>
                <a:cs typeface="Times New Roman"/>
              </a:rPr>
              <a:t>,</a:t>
            </a:r>
            <a:endParaRPr sz="2800">
              <a:latin typeface="Times New Roman"/>
              <a:cs typeface="Times New Roman"/>
            </a:endParaRPr>
          </a:p>
          <a:p>
            <a:pPr marL="641350" marR="2155190">
              <a:lnSpc>
                <a:spcPts val="3020"/>
              </a:lnSpc>
              <a:spcBef>
                <a:spcPts val="220"/>
              </a:spcBef>
            </a:pPr>
            <a:r>
              <a:rPr sz="2800" b="1" spc="-5" dirty="0">
                <a:latin typeface="Times New Roman"/>
                <a:cs typeface="Times New Roman"/>
              </a:rPr>
              <a:t>separated </a:t>
            </a:r>
            <a:r>
              <a:rPr sz="2800" b="1" dirty="0">
                <a:latin typeface="Times New Roman"/>
                <a:cs typeface="Times New Roman"/>
              </a:rPr>
              <a:t>by an </a:t>
            </a:r>
            <a:r>
              <a:rPr sz="2800" b="1" spc="-5" dirty="0">
                <a:latin typeface="Times New Roman"/>
                <a:cs typeface="Times New Roman"/>
              </a:rPr>
              <a:t>equal </a:t>
            </a:r>
            <a:r>
              <a:rPr sz="2800" b="1" dirty="0">
                <a:latin typeface="Times New Roman"/>
                <a:cs typeface="Times New Roman"/>
              </a:rPr>
              <a:t>sign </a:t>
            </a:r>
            <a:r>
              <a:rPr sz="2800" b="1" spc="-10" dirty="0">
                <a:latin typeface="Times New Roman"/>
                <a:cs typeface="Times New Roman"/>
              </a:rPr>
              <a:t>preceded  </a:t>
            </a:r>
            <a:r>
              <a:rPr sz="2800" b="1" dirty="0">
                <a:latin typeface="Times New Roman"/>
                <a:cs typeface="Times New Roman"/>
              </a:rPr>
              <a:t>and followed by a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space.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tabLst>
                <a:tab pos="640715" algn="l"/>
              </a:tabLst>
            </a:pPr>
            <a:r>
              <a:rPr sz="3600" baseline="3472" dirty="0">
                <a:latin typeface="Times New Roman"/>
                <a:cs typeface="Times New Roman"/>
              </a:rPr>
              <a:t>–	</a:t>
            </a:r>
            <a:r>
              <a:rPr sz="2400" b="1" dirty="0">
                <a:latin typeface="Times New Roman"/>
                <a:cs typeface="Times New Roman"/>
              </a:rPr>
              <a:t>e.g. </a:t>
            </a: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12"/>
              </a:rPr>
              <a:t>Father Goriot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12"/>
              </a:rPr>
              <a:t>= </a:t>
            </a: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12"/>
              </a:rPr>
              <a:t>Le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12"/>
              </a:rPr>
              <a:t>Père Goriot / Honoré </a:t>
            </a: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12"/>
              </a:rPr>
              <a:t>de</a:t>
            </a:r>
            <a:r>
              <a:rPr sz="2400" b="1" spc="45" dirty="0">
                <a:solidFill>
                  <a:srgbClr val="CC3300"/>
                </a:solidFill>
                <a:latin typeface="Times New Roman"/>
                <a:cs typeface="Times New Roman"/>
                <a:hlinkClick r:id="rId12"/>
              </a:rPr>
              <a:t> </a:t>
            </a: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12"/>
              </a:rPr>
              <a:t>Balzac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0" y="228600"/>
            <a:ext cx="1144270" cy="17335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76370" y="6432550"/>
            <a:ext cx="1677670" cy="398780"/>
          </a:xfrm>
          <a:prstGeom prst="rect">
            <a:avLst/>
          </a:prstGeom>
          <a:ln w="28393">
            <a:solidFill>
              <a:srgbClr val="339866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370"/>
              </a:spcBef>
            </a:pPr>
            <a:r>
              <a:rPr sz="2000" b="1" spc="-5" dirty="0">
                <a:solidFill>
                  <a:srgbClr val="007F00"/>
                </a:solidFill>
                <a:latin typeface="Arial"/>
                <a:cs typeface="Arial"/>
              </a:rPr>
              <a:t>Parallel</a:t>
            </a:r>
            <a:r>
              <a:rPr sz="2000" b="1" spc="-35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7F00"/>
                </a:solidFill>
                <a:latin typeface="Arial"/>
                <a:cs typeface="Arial"/>
              </a:rPr>
              <a:t>Title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6570" y="6432550"/>
            <a:ext cx="1593850" cy="398780"/>
          </a:xfrm>
          <a:prstGeom prst="rect">
            <a:avLst/>
          </a:prstGeom>
          <a:ln w="28393">
            <a:solidFill>
              <a:srgbClr val="339866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2000" b="1" spc="-5" dirty="0">
                <a:solidFill>
                  <a:srgbClr val="007F00"/>
                </a:solidFill>
                <a:latin typeface="Arial"/>
                <a:cs typeface="Arial"/>
              </a:rPr>
              <a:t>Title</a:t>
            </a:r>
            <a:r>
              <a:rPr sz="2000" b="1" spc="-30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7F00"/>
                </a:solidFill>
                <a:latin typeface="Arial"/>
                <a:cs typeface="Arial"/>
              </a:rPr>
              <a:t>Proper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62250" y="6096000"/>
            <a:ext cx="114300" cy="304800"/>
          </a:xfrm>
          <a:custGeom>
            <a:avLst/>
            <a:gdLst/>
            <a:ahLst/>
            <a:cxnLst/>
            <a:rect l="l" t="t" r="r" b="b"/>
            <a:pathLst>
              <a:path w="114300" h="304800">
                <a:moveTo>
                  <a:pt x="114300" y="114300"/>
                </a:moveTo>
                <a:lnTo>
                  <a:pt x="57150" y="0"/>
                </a:lnTo>
                <a:lnTo>
                  <a:pt x="0" y="114300"/>
                </a:lnTo>
                <a:lnTo>
                  <a:pt x="38100" y="114300"/>
                </a:lnTo>
                <a:lnTo>
                  <a:pt x="38100" y="304800"/>
                </a:lnTo>
                <a:lnTo>
                  <a:pt x="76200" y="304800"/>
                </a:lnTo>
                <a:lnTo>
                  <a:pt x="76200" y="114300"/>
                </a:lnTo>
                <a:lnTo>
                  <a:pt x="114300" y="114300"/>
                </a:lnTo>
                <a:close/>
              </a:path>
            </a:pathLst>
          </a:custGeom>
          <a:solidFill>
            <a:srgbClr val="3398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10050" y="6096000"/>
            <a:ext cx="114300" cy="304800"/>
          </a:xfrm>
          <a:custGeom>
            <a:avLst/>
            <a:gdLst/>
            <a:ahLst/>
            <a:cxnLst/>
            <a:rect l="l" t="t" r="r" b="b"/>
            <a:pathLst>
              <a:path w="114300" h="304800">
                <a:moveTo>
                  <a:pt x="114300" y="114300"/>
                </a:moveTo>
                <a:lnTo>
                  <a:pt x="57150" y="0"/>
                </a:lnTo>
                <a:lnTo>
                  <a:pt x="0" y="114300"/>
                </a:lnTo>
                <a:lnTo>
                  <a:pt x="38100" y="114300"/>
                </a:lnTo>
                <a:lnTo>
                  <a:pt x="38100" y="304800"/>
                </a:lnTo>
                <a:lnTo>
                  <a:pt x="76200" y="304800"/>
                </a:lnTo>
                <a:lnTo>
                  <a:pt x="76200" y="114300"/>
                </a:lnTo>
                <a:lnTo>
                  <a:pt x="114300" y="114300"/>
                </a:lnTo>
                <a:close/>
              </a:path>
            </a:pathLst>
          </a:custGeom>
          <a:solidFill>
            <a:srgbClr val="33986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414020"/>
            <a:ext cx="18700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What</a:t>
            </a:r>
            <a:r>
              <a:rPr sz="3200" spc="-70" dirty="0"/>
              <a:t> </a:t>
            </a:r>
            <a:r>
              <a:rPr sz="3200" dirty="0"/>
              <a:t>else?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59740" y="947420"/>
            <a:ext cx="6740525" cy="55372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Other </a:t>
            </a:r>
            <a:r>
              <a:rPr sz="2400" b="1" i="1" dirty="0">
                <a:latin typeface="Times New Roman"/>
                <a:cs typeface="Times New Roman"/>
              </a:rPr>
              <a:t>title information (</a:t>
            </a:r>
            <a:r>
              <a:rPr sz="2400" b="1" dirty="0">
                <a:latin typeface="Times New Roman"/>
                <a:cs typeface="Times New Roman"/>
              </a:rPr>
              <a:t>Concise </a:t>
            </a:r>
            <a:r>
              <a:rPr sz="2400" b="1" spc="-10" dirty="0">
                <a:latin typeface="Times New Roman"/>
                <a:cs typeface="Times New Roman"/>
              </a:rPr>
              <a:t>AACR2 </a:t>
            </a:r>
            <a:r>
              <a:rPr sz="2400" b="1" i="1" spc="-5" dirty="0">
                <a:latin typeface="Times New Roman"/>
                <a:cs typeface="Times New Roman"/>
              </a:rPr>
              <a:t>Rule</a:t>
            </a:r>
            <a:r>
              <a:rPr sz="2400" b="1" i="1" spc="-3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1E)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sz="3600" spc="-7" baseline="3472" dirty="0">
                <a:latin typeface="Times New Roman"/>
                <a:cs typeface="Times New Roman"/>
              </a:rPr>
              <a:t>–</a:t>
            </a:r>
            <a:r>
              <a:rPr sz="2400" b="1" spc="-5" dirty="0">
                <a:latin typeface="Times New Roman"/>
                <a:cs typeface="Times New Roman"/>
              </a:rPr>
              <a:t>Essentially,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subtitle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sz="3600" spc="-7" baseline="3472" dirty="0">
                <a:latin typeface="Times New Roman"/>
                <a:cs typeface="Times New Roman"/>
              </a:rPr>
              <a:t>–</a:t>
            </a:r>
            <a:r>
              <a:rPr sz="2400" b="1" spc="-5" dirty="0">
                <a:latin typeface="Times New Roman"/>
                <a:cs typeface="Times New Roman"/>
              </a:rPr>
              <a:t>Includes </a:t>
            </a:r>
            <a:r>
              <a:rPr sz="2400" b="1" dirty="0">
                <a:latin typeface="Times New Roman"/>
                <a:cs typeface="Times New Roman"/>
              </a:rPr>
              <a:t>also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2"/>
              </a:rPr>
              <a:t>alternative</a:t>
            </a: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2"/>
              </a:rPr>
              <a:t>title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934719" marR="12700" lvl="1" indent="-228600">
              <a:lnSpc>
                <a:spcPct val="99900"/>
              </a:lnSpc>
              <a:spcBef>
                <a:spcPts val="600"/>
              </a:spcBef>
              <a:buFont typeface="Times New Roman"/>
              <a:buChar char="•"/>
              <a:tabLst>
                <a:tab pos="934719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The second </a:t>
            </a:r>
            <a:r>
              <a:rPr sz="2800" b="1" i="1" dirty="0">
                <a:latin typeface="Times New Roman"/>
                <a:cs typeface="Times New Roman"/>
              </a:rPr>
              <a:t>part </a:t>
            </a:r>
            <a:r>
              <a:rPr sz="2800" b="1" i="1" spc="5" dirty="0">
                <a:latin typeface="Times New Roman"/>
                <a:cs typeface="Times New Roman"/>
              </a:rPr>
              <a:t>of </a:t>
            </a:r>
            <a:r>
              <a:rPr sz="2800" b="1" i="1" dirty="0">
                <a:latin typeface="Times New Roman"/>
                <a:cs typeface="Times New Roman"/>
              </a:rPr>
              <a:t>a </a:t>
            </a:r>
            <a:r>
              <a:rPr sz="2800" b="1" i="1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title proper </a:t>
            </a:r>
            <a:r>
              <a:rPr sz="2800" b="1" i="1" dirty="0">
                <a:latin typeface="Times New Roman"/>
                <a:cs typeface="Times New Roman"/>
              </a:rPr>
              <a:t> consisting of </a:t>
            </a:r>
            <a:r>
              <a:rPr sz="2800" b="1" i="1" spc="-5" dirty="0">
                <a:latin typeface="Times New Roman"/>
                <a:cs typeface="Times New Roman"/>
              </a:rPr>
              <a:t>two </a:t>
            </a:r>
            <a:r>
              <a:rPr sz="2800" b="1" i="1" dirty="0">
                <a:latin typeface="Times New Roman"/>
                <a:cs typeface="Times New Roman"/>
              </a:rPr>
              <a:t>parts, </a:t>
            </a:r>
            <a:r>
              <a:rPr sz="2800" b="1" i="1" spc="-5" dirty="0">
                <a:latin typeface="Times New Roman"/>
                <a:cs typeface="Times New Roman"/>
              </a:rPr>
              <a:t>each </a:t>
            </a:r>
            <a:r>
              <a:rPr sz="2800" b="1" i="1" dirty="0">
                <a:latin typeface="Times New Roman"/>
                <a:cs typeface="Times New Roman"/>
              </a:rPr>
              <a:t>a title in  itself, </a:t>
            </a:r>
            <a:r>
              <a:rPr sz="2800" b="1" i="1" spc="-5" dirty="0">
                <a:latin typeface="Times New Roman"/>
                <a:cs typeface="Times New Roman"/>
              </a:rPr>
              <a:t>connected </a:t>
            </a:r>
            <a:r>
              <a:rPr sz="2800" b="1" i="1" dirty="0">
                <a:latin typeface="Times New Roman"/>
                <a:cs typeface="Times New Roman"/>
              </a:rPr>
              <a:t>by the </a:t>
            </a:r>
            <a:r>
              <a:rPr sz="2800" b="1" i="1" spc="-5" dirty="0">
                <a:latin typeface="Times New Roman"/>
                <a:cs typeface="Times New Roman"/>
              </a:rPr>
              <a:t>word "or" </a:t>
            </a:r>
            <a:r>
              <a:rPr sz="2800" b="1" i="1" dirty="0">
                <a:latin typeface="Times New Roman"/>
                <a:cs typeface="Times New Roman"/>
              </a:rPr>
              <a:t>or</a:t>
            </a:r>
            <a:r>
              <a:rPr sz="2800" b="1" i="1" spc="-10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its  </a:t>
            </a:r>
            <a:r>
              <a:rPr sz="2800" b="1" i="1" spc="-5" dirty="0">
                <a:latin typeface="Times New Roman"/>
                <a:cs typeface="Times New Roman"/>
              </a:rPr>
              <a:t>equivalent </a:t>
            </a:r>
            <a:r>
              <a:rPr sz="2800" b="1" i="1" dirty="0">
                <a:latin typeface="Times New Roman"/>
                <a:cs typeface="Times New Roman"/>
              </a:rPr>
              <a:t>in </a:t>
            </a:r>
            <a:r>
              <a:rPr sz="2800" b="1" i="1" spc="-5" dirty="0">
                <a:latin typeface="Times New Roman"/>
                <a:cs typeface="Times New Roman"/>
              </a:rPr>
              <a:t>another </a:t>
            </a:r>
            <a:r>
              <a:rPr sz="2800" b="1" i="1" dirty="0">
                <a:solidFill>
                  <a:srgbClr val="CC3300"/>
                </a:solidFill>
                <a:latin typeface="Times New Roman"/>
                <a:cs typeface="Times New Roman"/>
                <a:hlinkClick r:id="rId4"/>
              </a:rPr>
              <a:t>language 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(example: </a:t>
            </a:r>
            <a:r>
              <a:rPr sz="2800" b="1" i="1" dirty="0">
                <a:latin typeface="Times New Roman"/>
                <a:cs typeface="Times New Roman"/>
              </a:rPr>
              <a:t>The </a:t>
            </a:r>
            <a:r>
              <a:rPr sz="2800" b="1" i="1" spc="-5" dirty="0">
                <a:latin typeface="Times New Roman"/>
                <a:cs typeface="Times New Roman"/>
              </a:rPr>
              <a:t>Female Quixote,</a:t>
            </a:r>
            <a:r>
              <a:rPr sz="2800" b="1" i="1" spc="-3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or,</a:t>
            </a:r>
            <a:endParaRPr sz="2800">
              <a:latin typeface="Times New Roman"/>
              <a:cs typeface="Times New Roman"/>
            </a:endParaRPr>
          </a:p>
          <a:p>
            <a:pPr marL="934719" marR="545465">
              <a:lnSpc>
                <a:spcPct val="100000"/>
              </a:lnSpc>
            </a:pPr>
            <a:r>
              <a:rPr sz="2800" b="1" i="1" spc="-5" dirty="0">
                <a:latin typeface="Times New Roman"/>
                <a:cs typeface="Times New Roman"/>
              </a:rPr>
              <a:t>The Adventures </a:t>
            </a:r>
            <a:r>
              <a:rPr sz="2800" b="1" i="1" dirty="0">
                <a:latin typeface="Times New Roman"/>
                <a:cs typeface="Times New Roman"/>
              </a:rPr>
              <a:t>of </a:t>
            </a:r>
            <a:r>
              <a:rPr sz="2800" b="1" i="1" spc="-5" dirty="0">
                <a:latin typeface="Times New Roman"/>
                <a:cs typeface="Times New Roman"/>
              </a:rPr>
              <a:t>Arabella), </a:t>
            </a:r>
            <a:r>
              <a:rPr sz="2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Not </a:t>
            </a:r>
            <a:r>
              <a:rPr sz="2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to  be </a:t>
            </a:r>
            <a:r>
              <a:rPr sz="2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confused with </a:t>
            </a:r>
            <a:r>
              <a:rPr sz="2800" b="1" spc="-5" dirty="0">
                <a:latin typeface="Times New Roman"/>
                <a:cs typeface="Times New Roman"/>
              </a:rPr>
              <a:t>alternate title</a:t>
            </a:r>
            <a:r>
              <a:rPr sz="2800" b="1" i="1" spc="-5" dirty="0">
                <a:latin typeface="Times New Roman"/>
                <a:cs typeface="Times New Roman"/>
              </a:rPr>
              <a:t>.*  </a:t>
            </a:r>
            <a:r>
              <a:rPr sz="2800" b="1" i="1" dirty="0">
                <a:latin typeface="Times New Roman"/>
                <a:cs typeface="Times New Roman"/>
              </a:rPr>
              <a:t>Compare </a:t>
            </a:r>
            <a:r>
              <a:rPr sz="2800" b="1" i="1" spc="-5" dirty="0">
                <a:latin typeface="Times New Roman"/>
                <a:cs typeface="Times New Roman"/>
              </a:rPr>
              <a:t>with</a:t>
            </a:r>
            <a:r>
              <a:rPr sz="2800" b="1" i="1" spc="-40" dirty="0">
                <a:latin typeface="Times New Roman"/>
                <a:cs typeface="Times New Roman"/>
              </a:rPr>
              <a:t> </a:t>
            </a:r>
            <a:r>
              <a:rPr sz="2800" b="1" i="1" dirty="0">
                <a:solidFill>
                  <a:srgbClr val="CC3300"/>
                </a:solidFill>
                <a:latin typeface="Times New Roman"/>
                <a:cs typeface="Times New Roman"/>
                <a:hlinkClick r:id="rId5"/>
              </a:rPr>
              <a:t>subtitle</a:t>
            </a:r>
            <a:r>
              <a:rPr sz="2800" b="1" i="1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50">
              <a:latin typeface="Times New Roman"/>
              <a:cs typeface="Times New Roman"/>
            </a:endParaRPr>
          </a:p>
          <a:p>
            <a:pPr marL="705485">
              <a:lnSpc>
                <a:spcPct val="100000"/>
              </a:lnSpc>
            </a:pPr>
            <a:r>
              <a:rPr sz="1800" b="1" i="1" dirty="0">
                <a:latin typeface="Times New Roman"/>
                <a:cs typeface="Times New Roman"/>
              </a:rPr>
              <a:t>*This </a:t>
            </a:r>
            <a:r>
              <a:rPr sz="1800" b="1" i="1" spc="-5" dirty="0">
                <a:latin typeface="Times New Roman"/>
                <a:cs typeface="Times New Roman"/>
              </a:rPr>
              <a:t>information </a:t>
            </a:r>
            <a:r>
              <a:rPr sz="1800" b="1" i="1" dirty="0">
                <a:latin typeface="Times New Roman"/>
                <a:cs typeface="Times New Roman"/>
              </a:rPr>
              <a:t>goes in </a:t>
            </a:r>
            <a:r>
              <a:rPr sz="1800" b="1" i="1" spc="-5" dirty="0">
                <a:latin typeface="Times New Roman"/>
                <a:cs typeface="Times New Roman"/>
              </a:rPr>
              <a:t>the </a:t>
            </a:r>
            <a:r>
              <a:rPr sz="1800" b="1" i="1" dirty="0">
                <a:latin typeface="Times New Roman"/>
                <a:cs typeface="Times New Roman"/>
              </a:rPr>
              <a:t>Notes </a:t>
            </a:r>
            <a:r>
              <a:rPr sz="1800" b="1" i="1" spc="-5" dirty="0">
                <a:latin typeface="Times New Roman"/>
                <a:cs typeface="Times New Roman"/>
              </a:rPr>
              <a:t>area </a:t>
            </a:r>
            <a:r>
              <a:rPr sz="1800" b="1" i="1" dirty="0">
                <a:latin typeface="Times New Roman"/>
                <a:cs typeface="Times New Roman"/>
              </a:rPr>
              <a:t>(see</a:t>
            </a:r>
            <a:r>
              <a:rPr sz="1800" b="1" i="1" spc="3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later).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200" y="533400"/>
            <a:ext cx="1144270" cy="17335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74040"/>
            <a:ext cx="76695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When </a:t>
            </a:r>
            <a:r>
              <a:rPr dirty="0"/>
              <a:t>to </a:t>
            </a:r>
            <a:r>
              <a:rPr spc="-5" dirty="0"/>
              <a:t>use General Material Designation</a:t>
            </a:r>
            <a:r>
              <a:rPr spc="15" dirty="0"/>
              <a:t> </a:t>
            </a:r>
            <a:r>
              <a:rPr spc="-5" dirty="0"/>
              <a:t>[GMD]?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8950" y="1176020"/>
            <a:ext cx="8115300" cy="564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2590" marR="184150" indent="-3429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401955" algn="l"/>
                <a:tab pos="40259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When item </a:t>
            </a:r>
            <a:r>
              <a:rPr sz="2800" b="1" i="1" dirty="0">
                <a:latin typeface="Times New Roman"/>
                <a:cs typeface="Times New Roman"/>
              </a:rPr>
              <a:t>is </a:t>
            </a:r>
            <a:r>
              <a:rPr sz="2800" b="1" i="1" spc="-5" dirty="0">
                <a:latin typeface="Times New Roman"/>
                <a:cs typeface="Times New Roman"/>
              </a:rPr>
              <a:t>something other </a:t>
            </a:r>
            <a:r>
              <a:rPr sz="2800" b="1" i="1" dirty="0">
                <a:latin typeface="Times New Roman"/>
                <a:cs typeface="Times New Roman"/>
              </a:rPr>
              <a:t>than a book or serial  </a:t>
            </a:r>
            <a:r>
              <a:rPr sz="2800" b="1" i="1" spc="-5" dirty="0">
                <a:latin typeface="Times New Roman"/>
                <a:cs typeface="Times New Roman"/>
              </a:rPr>
              <a:t>[text]—see </a:t>
            </a:r>
            <a:r>
              <a:rPr sz="2800" b="1" spc="-5" dirty="0">
                <a:latin typeface="Times New Roman"/>
                <a:cs typeface="Times New Roman"/>
              </a:rPr>
              <a:t>Concise </a:t>
            </a:r>
            <a:r>
              <a:rPr sz="2800" b="1" spc="-10" dirty="0">
                <a:latin typeface="Times New Roman"/>
                <a:cs typeface="Times New Roman"/>
              </a:rPr>
              <a:t>AACR2 </a:t>
            </a:r>
            <a:r>
              <a:rPr sz="2800" b="1" i="1" spc="-5" dirty="0">
                <a:latin typeface="Times New Roman"/>
                <a:cs typeface="Times New Roman"/>
              </a:rPr>
              <a:t>Rule </a:t>
            </a:r>
            <a:r>
              <a:rPr sz="2800" b="1" i="1" spc="5" dirty="0">
                <a:latin typeface="Times New Roman"/>
                <a:cs typeface="Times New Roman"/>
              </a:rPr>
              <a:t>1C</a:t>
            </a:r>
            <a:r>
              <a:rPr sz="2800" b="1" i="1" spc="-4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(optional!)</a:t>
            </a:r>
            <a:endParaRPr sz="2800">
              <a:latin typeface="Times New Roman"/>
              <a:cs typeface="Times New Roman"/>
            </a:endParaRPr>
          </a:p>
          <a:p>
            <a:pPr marL="802640" lvl="1" indent="-285750">
              <a:lnSpc>
                <a:spcPct val="100000"/>
              </a:lnSpc>
              <a:spcBef>
                <a:spcPts val="700"/>
              </a:spcBef>
              <a:buFont typeface="Times New Roman"/>
              <a:buChar char="–"/>
              <a:tabLst>
                <a:tab pos="80264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Commonest:</a:t>
            </a:r>
            <a:endParaRPr sz="2800">
              <a:latin typeface="Times New Roman"/>
              <a:cs typeface="Times New Roman"/>
            </a:endParaRPr>
          </a:p>
          <a:p>
            <a:pPr marL="1202055" marR="1741170" lvl="2" indent="-228600">
              <a:lnSpc>
                <a:spcPct val="100000"/>
              </a:lnSpc>
              <a:spcBef>
                <a:spcPts val="590"/>
              </a:spcBef>
              <a:buFont typeface="Times New Roman"/>
              <a:buChar char="•"/>
              <a:tabLst>
                <a:tab pos="1202690" algn="l"/>
              </a:tabLst>
            </a:pPr>
            <a:r>
              <a:rPr sz="2400" b="1" i="1" dirty="0">
                <a:latin typeface="Times New Roman"/>
                <a:cs typeface="Times New Roman"/>
              </a:rPr>
              <a:t>electronic resource (used to be</a:t>
            </a:r>
            <a:r>
              <a:rPr sz="2400" b="1" i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computer  file</a:t>
            </a:r>
            <a:r>
              <a:rPr sz="2400" b="1" i="1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1202690" lvl="2" indent="-228600">
              <a:lnSpc>
                <a:spcPct val="100000"/>
              </a:lnSpc>
              <a:spcBef>
                <a:spcPts val="600"/>
              </a:spcBef>
              <a:buFont typeface="Times New Roman"/>
              <a:buChar char="•"/>
              <a:tabLst>
                <a:tab pos="1202690" algn="l"/>
              </a:tabLst>
            </a:pPr>
            <a:r>
              <a:rPr sz="2400" b="1" i="1" dirty="0">
                <a:latin typeface="Times New Roman"/>
                <a:cs typeface="Times New Roman"/>
              </a:rPr>
              <a:t>graphic (previously </a:t>
            </a:r>
            <a:r>
              <a:rPr sz="2400" b="1" dirty="0">
                <a:latin typeface="Times New Roman"/>
                <a:cs typeface="Times New Roman"/>
              </a:rPr>
              <a:t>film strip </a:t>
            </a:r>
            <a:r>
              <a:rPr sz="2400" b="1" i="1" dirty="0">
                <a:latin typeface="Times New Roman"/>
                <a:cs typeface="Times New Roman"/>
              </a:rPr>
              <a:t>or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slide</a:t>
            </a:r>
            <a:endParaRPr sz="2400">
              <a:latin typeface="Times New Roman"/>
              <a:cs typeface="Times New Roman"/>
            </a:endParaRPr>
          </a:p>
          <a:p>
            <a:pPr marL="1202055">
              <a:lnSpc>
                <a:spcPct val="100000"/>
              </a:lnSpc>
            </a:pPr>
            <a:r>
              <a:rPr sz="2400" b="1" i="1" dirty="0">
                <a:latin typeface="Times New Roman"/>
                <a:cs typeface="Times New Roman"/>
              </a:rPr>
              <a:t>or </a:t>
            </a:r>
            <a:r>
              <a:rPr sz="2400" b="1" spc="-5" dirty="0">
                <a:latin typeface="Times New Roman"/>
                <a:cs typeface="Times New Roman"/>
              </a:rPr>
              <a:t>transparency</a:t>
            </a:r>
            <a:r>
              <a:rPr sz="2400" b="1" i="1" spc="-5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1202690" lvl="2" indent="-228600">
              <a:lnSpc>
                <a:spcPct val="100000"/>
              </a:lnSpc>
              <a:spcBef>
                <a:spcPts val="600"/>
              </a:spcBef>
              <a:buFont typeface="Times New Roman"/>
              <a:buChar char="•"/>
              <a:tabLst>
                <a:tab pos="1202690" algn="l"/>
              </a:tabLst>
            </a:pPr>
            <a:r>
              <a:rPr sz="2400" b="1" i="1" dirty="0">
                <a:latin typeface="Times New Roman"/>
                <a:cs typeface="Times New Roman"/>
              </a:rPr>
              <a:t>microform</a:t>
            </a:r>
            <a:endParaRPr sz="2400">
              <a:latin typeface="Times New Roman"/>
              <a:cs typeface="Times New Roman"/>
            </a:endParaRPr>
          </a:p>
          <a:p>
            <a:pPr marL="1202690" lvl="2" indent="-228600">
              <a:lnSpc>
                <a:spcPct val="100000"/>
              </a:lnSpc>
              <a:spcBef>
                <a:spcPts val="600"/>
              </a:spcBef>
              <a:buFont typeface="Times New Roman"/>
              <a:buChar char="•"/>
              <a:tabLst>
                <a:tab pos="1202690" algn="l"/>
              </a:tabLst>
            </a:pPr>
            <a:r>
              <a:rPr sz="2400" b="1" i="1" dirty="0">
                <a:latin typeface="Times New Roman"/>
                <a:cs typeface="Times New Roman"/>
              </a:rPr>
              <a:t>motion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picture</a:t>
            </a:r>
            <a:endParaRPr sz="2400">
              <a:latin typeface="Times New Roman"/>
              <a:cs typeface="Times New Roman"/>
            </a:endParaRPr>
          </a:p>
          <a:p>
            <a:pPr marL="1202690" lvl="2" indent="-228600">
              <a:lnSpc>
                <a:spcPct val="100000"/>
              </a:lnSpc>
              <a:spcBef>
                <a:spcPts val="600"/>
              </a:spcBef>
              <a:buFont typeface="Times New Roman"/>
              <a:buChar char="•"/>
              <a:tabLst>
                <a:tab pos="1202690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sound </a:t>
            </a:r>
            <a:r>
              <a:rPr sz="2400" b="1" i="1" dirty="0">
                <a:latin typeface="Times New Roman"/>
                <a:cs typeface="Times New Roman"/>
              </a:rPr>
              <a:t>recording</a:t>
            </a:r>
            <a:endParaRPr sz="2400">
              <a:latin typeface="Times New Roman"/>
              <a:cs typeface="Times New Roman"/>
            </a:endParaRPr>
          </a:p>
          <a:p>
            <a:pPr marL="1202690" lvl="2" indent="-228600">
              <a:lnSpc>
                <a:spcPct val="100000"/>
              </a:lnSpc>
              <a:spcBef>
                <a:spcPts val="590"/>
              </a:spcBef>
              <a:buFont typeface="Times New Roman"/>
              <a:buChar char="•"/>
              <a:tabLst>
                <a:tab pos="1202690" algn="l"/>
              </a:tabLst>
            </a:pPr>
            <a:r>
              <a:rPr sz="2400" b="1" i="1" dirty="0">
                <a:latin typeface="Times New Roman"/>
                <a:cs typeface="Times New Roman"/>
              </a:rPr>
              <a:t>videorecording</a:t>
            </a:r>
            <a:endParaRPr sz="2400">
              <a:latin typeface="Times New Roman"/>
              <a:cs typeface="Times New Roman"/>
            </a:endParaRPr>
          </a:p>
          <a:p>
            <a:pPr marL="1202690" lvl="2" indent="-228600">
              <a:lnSpc>
                <a:spcPct val="100000"/>
              </a:lnSpc>
              <a:spcBef>
                <a:spcPts val="600"/>
              </a:spcBef>
              <a:buFont typeface="Times New Roman"/>
              <a:buChar char="•"/>
              <a:tabLst>
                <a:tab pos="1202690" algn="l"/>
              </a:tabLst>
            </a:pPr>
            <a:r>
              <a:rPr sz="2400" b="1" i="1" dirty="0">
                <a:latin typeface="Times New Roman"/>
                <a:cs typeface="Times New Roman"/>
              </a:rPr>
              <a:t>cartographic material </a:t>
            </a:r>
            <a:r>
              <a:rPr sz="2400" b="1" dirty="0">
                <a:latin typeface="Times New Roman"/>
                <a:cs typeface="Times New Roman"/>
              </a:rPr>
              <a:t>(i.e. map of some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kind)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sz="2400" b="1" spc="-5" dirty="0">
                <a:solidFill>
                  <a:srgbClr val="BF0000"/>
                </a:solidFill>
                <a:latin typeface="Times New Roman"/>
                <a:cs typeface="Times New Roman"/>
              </a:rPr>
              <a:t>If the </a:t>
            </a:r>
            <a:r>
              <a:rPr sz="2400" b="1" dirty="0">
                <a:solidFill>
                  <a:srgbClr val="BF0000"/>
                </a:solidFill>
                <a:latin typeface="Times New Roman"/>
                <a:cs typeface="Times New Roman"/>
              </a:rPr>
              <a:t>item to be cataloged is text, then the GMD is rarely</a:t>
            </a:r>
            <a:r>
              <a:rPr sz="2400" b="1" spc="-1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BF0000"/>
                </a:solidFill>
                <a:latin typeface="Times New Roman"/>
                <a:cs typeface="Times New Roman"/>
              </a:rPr>
              <a:t>used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42620"/>
            <a:ext cx="48983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What about </a:t>
            </a:r>
            <a:r>
              <a:rPr sz="3200" spc="-5" dirty="0"/>
              <a:t>the </a:t>
            </a:r>
            <a:r>
              <a:rPr sz="3200" dirty="0"/>
              <a:t>author</a:t>
            </a:r>
            <a:r>
              <a:rPr sz="3200" spc="-30" dirty="0"/>
              <a:t> </a:t>
            </a:r>
            <a:r>
              <a:rPr sz="3200" spc="5" dirty="0"/>
              <a:t>area?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12140" y="1243329"/>
            <a:ext cx="7884159" cy="4899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32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i="1" spc="-5" dirty="0">
                <a:solidFill>
                  <a:srgbClr val="CC3300"/>
                </a:solidFill>
                <a:latin typeface="Times New Roman"/>
                <a:cs typeface="Times New Roman"/>
                <a:hlinkClick r:id="rId2"/>
              </a:rPr>
              <a:t>Statement </a:t>
            </a:r>
            <a:r>
              <a:rPr sz="2800" b="1" i="1" spc="5" dirty="0">
                <a:solidFill>
                  <a:srgbClr val="CC3300"/>
                </a:solidFill>
                <a:latin typeface="Times New Roman"/>
                <a:cs typeface="Times New Roman"/>
                <a:hlinkClick r:id="rId2"/>
              </a:rPr>
              <a:t>of </a:t>
            </a:r>
            <a:r>
              <a:rPr sz="2800" b="1" i="1" spc="-5" dirty="0">
                <a:solidFill>
                  <a:srgbClr val="CC3300"/>
                </a:solidFill>
                <a:latin typeface="Times New Roman"/>
                <a:cs typeface="Times New Roman"/>
                <a:hlinkClick r:id="rId2"/>
              </a:rPr>
              <a:t>responsibility</a:t>
            </a:r>
            <a:r>
              <a:rPr sz="2800" b="1" i="1" spc="-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(</a:t>
            </a:r>
            <a:r>
              <a:rPr sz="2400" b="1" dirty="0">
                <a:latin typeface="Times New Roman"/>
                <a:cs typeface="Times New Roman"/>
              </a:rPr>
              <a:t>Concise </a:t>
            </a:r>
            <a:r>
              <a:rPr sz="2400" b="1" spc="-5" dirty="0">
                <a:latin typeface="Times New Roman"/>
                <a:cs typeface="Times New Roman"/>
              </a:rPr>
              <a:t>AACR2 </a:t>
            </a:r>
            <a:r>
              <a:rPr sz="2400" b="1" i="1" spc="-5" dirty="0">
                <a:latin typeface="Times New Roman"/>
                <a:cs typeface="Times New Roman"/>
              </a:rPr>
              <a:t>Rule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1F)</a:t>
            </a:r>
            <a:endParaRPr sz="2400">
              <a:latin typeface="Times New Roman"/>
              <a:cs typeface="Times New Roman"/>
            </a:endParaRPr>
          </a:p>
          <a:p>
            <a:pPr marL="755650" marR="5080" indent="-285750">
              <a:lnSpc>
                <a:spcPct val="79900"/>
              </a:lnSpc>
              <a:spcBef>
                <a:spcPts val="535"/>
              </a:spcBef>
              <a:tabLst>
                <a:tab pos="755015" algn="l"/>
              </a:tabLst>
            </a:pPr>
            <a:r>
              <a:rPr sz="3600" baseline="3472" dirty="0">
                <a:latin typeface="Times New Roman"/>
                <a:cs typeface="Times New Roman"/>
              </a:rPr>
              <a:t>–	</a:t>
            </a:r>
            <a:r>
              <a:rPr sz="2400" b="1" spc="-5" dirty="0">
                <a:latin typeface="Times New Roman"/>
                <a:cs typeface="Times New Roman"/>
              </a:rPr>
              <a:t>In </a:t>
            </a:r>
            <a:r>
              <a:rPr sz="2400" b="1" i="1" spc="-5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AACR2</a:t>
            </a:r>
            <a:r>
              <a:rPr sz="2400" b="1" spc="-5" dirty="0">
                <a:latin typeface="Times New Roman"/>
                <a:cs typeface="Times New Roman"/>
              </a:rPr>
              <a:t>, </a:t>
            </a:r>
            <a:r>
              <a:rPr sz="2400" b="1" dirty="0">
                <a:latin typeface="Times New Roman"/>
                <a:cs typeface="Times New Roman"/>
              </a:rPr>
              <a:t>the portion of </a:t>
            </a:r>
            <a:r>
              <a:rPr sz="2400" b="1" spc="-5" dirty="0">
                <a:latin typeface="Times New Roman"/>
                <a:cs typeface="Times New Roman"/>
              </a:rPr>
              <a:t>the </a:t>
            </a: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4"/>
              </a:rPr>
              <a:t>bibliographic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4"/>
              </a:rPr>
              <a:t>description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indicating </a:t>
            </a:r>
            <a:r>
              <a:rPr sz="2400" b="1" dirty="0">
                <a:latin typeface="Times New Roman"/>
                <a:cs typeface="Times New Roman"/>
              </a:rPr>
              <a:t>by </a:t>
            </a:r>
            <a:r>
              <a:rPr sz="2400" b="1" spc="-5" dirty="0">
                <a:latin typeface="Times New Roman"/>
                <a:cs typeface="Times New Roman"/>
              </a:rPr>
              <a:t>name </a:t>
            </a:r>
            <a:r>
              <a:rPr sz="2400" b="1" dirty="0">
                <a:latin typeface="Times New Roman"/>
                <a:cs typeface="Times New Roman"/>
              </a:rPr>
              <a:t>the person(s) </a:t>
            </a:r>
            <a:r>
              <a:rPr sz="2400" b="1" spc="-5" dirty="0">
                <a:latin typeface="Times New Roman"/>
                <a:cs typeface="Times New Roman"/>
              </a:rPr>
              <a:t>responsible </a:t>
            </a:r>
            <a:r>
              <a:rPr sz="2400" b="1" dirty="0">
                <a:latin typeface="Times New Roman"/>
                <a:cs typeface="Times New Roman"/>
              </a:rPr>
              <a:t>for  creating the intellectual or artistic </a:t>
            </a: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5"/>
              </a:rPr>
              <a:t>content </a:t>
            </a:r>
            <a:r>
              <a:rPr sz="2400" b="1" dirty="0">
                <a:latin typeface="Times New Roman"/>
                <a:cs typeface="Times New Roman"/>
              </a:rPr>
              <a:t>of the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4"/>
              </a:rPr>
              <a:t>item </a:t>
            </a:r>
            <a:r>
              <a:rPr sz="2400" b="1" dirty="0">
                <a:latin typeface="Times New Roman"/>
                <a:cs typeface="Times New Roman"/>
              </a:rPr>
              <a:t>(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author</a:t>
            </a:r>
            <a:r>
              <a:rPr sz="2400" b="1" spc="-5" dirty="0">
                <a:latin typeface="Times New Roman"/>
                <a:cs typeface="Times New Roman"/>
              </a:rPr>
              <a:t>,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6"/>
              </a:rPr>
              <a:t>editor</a:t>
            </a:r>
            <a:r>
              <a:rPr sz="2400" b="1" dirty="0">
                <a:latin typeface="Times New Roman"/>
                <a:cs typeface="Times New Roman"/>
              </a:rPr>
              <a:t>,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5"/>
              </a:rPr>
              <a:t>compiler</a:t>
            </a:r>
            <a:r>
              <a:rPr sz="2400" b="1" dirty="0">
                <a:latin typeface="Times New Roman"/>
                <a:cs typeface="Times New Roman"/>
              </a:rPr>
              <a:t>,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5"/>
              </a:rPr>
              <a:t>composer</a:t>
            </a:r>
            <a:r>
              <a:rPr sz="2400" b="1" dirty="0">
                <a:latin typeface="Times New Roman"/>
                <a:cs typeface="Times New Roman"/>
              </a:rPr>
              <a:t>,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arranger</a:t>
            </a:r>
            <a:r>
              <a:rPr sz="2400" b="1" dirty="0"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  <a:p>
            <a:pPr marL="755650">
              <a:lnSpc>
                <a:spcPts val="2014"/>
              </a:lnSpc>
            </a:pPr>
            <a:r>
              <a:rPr sz="2400" b="1" dirty="0">
                <a:latin typeface="Times New Roman"/>
                <a:cs typeface="Times New Roman"/>
              </a:rPr>
              <a:t>etc.), the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5"/>
              </a:rPr>
              <a:t>corporate </a:t>
            </a: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5"/>
              </a:rPr>
              <a:t>body </a:t>
            </a:r>
            <a:r>
              <a:rPr sz="2400" b="1" dirty="0">
                <a:latin typeface="Times New Roman"/>
                <a:cs typeface="Times New Roman"/>
              </a:rPr>
              <a:t>from </a:t>
            </a:r>
            <a:r>
              <a:rPr sz="2400" b="1" spc="-5" dirty="0">
                <a:latin typeface="Times New Roman"/>
                <a:cs typeface="Times New Roman"/>
              </a:rPr>
              <a:t>which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755650" marR="1543050">
              <a:lnSpc>
                <a:spcPct val="79900"/>
              </a:lnSpc>
              <a:spcBef>
                <a:spcPts val="295"/>
              </a:spcBef>
            </a:pPr>
            <a:r>
              <a:rPr sz="2400" b="1" spc="-5" dirty="0">
                <a:latin typeface="Times New Roman"/>
                <a:cs typeface="Times New Roman"/>
              </a:rPr>
              <a:t>content </a:t>
            </a:r>
            <a:r>
              <a:rPr sz="2400" b="1" dirty="0">
                <a:latin typeface="Times New Roman"/>
                <a:cs typeface="Times New Roman"/>
              </a:rPr>
              <a:t>emanates, or </a:t>
            </a:r>
            <a:r>
              <a:rPr sz="2400" b="1" spc="-5" dirty="0">
                <a:latin typeface="Times New Roman"/>
                <a:cs typeface="Times New Roman"/>
              </a:rPr>
              <a:t>the person(s) </a:t>
            </a:r>
            <a:r>
              <a:rPr sz="2400" b="1" dirty="0">
                <a:latin typeface="Times New Roman"/>
                <a:cs typeface="Times New Roman"/>
              </a:rPr>
              <a:t>or  corporate </a:t>
            </a:r>
            <a:r>
              <a:rPr sz="2400" b="1" spc="-5" dirty="0">
                <a:latin typeface="Times New Roman"/>
                <a:cs typeface="Times New Roman"/>
              </a:rPr>
              <a:t>body responsible </a:t>
            </a:r>
            <a:r>
              <a:rPr sz="2400" b="1" dirty="0">
                <a:latin typeface="Times New Roman"/>
                <a:cs typeface="Times New Roman"/>
              </a:rPr>
              <a:t>for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7"/>
              </a:rPr>
              <a:t>performing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 content. In most cases, the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statement</a:t>
            </a:r>
            <a:endParaRPr sz="2400">
              <a:latin typeface="Times New Roman"/>
              <a:cs typeface="Times New Roman"/>
            </a:endParaRPr>
          </a:p>
          <a:p>
            <a:pPr marL="755650">
              <a:lnSpc>
                <a:spcPts val="2010"/>
              </a:lnSpc>
            </a:pP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8"/>
              </a:rPr>
              <a:t>responsibility </a:t>
            </a:r>
            <a:r>
              <a:rPr sz="2400" b="1" dirty="0">
                <a:latin typeface="Times New Roman"/>
                <a:cs typeface="Times New Roman"/>
              </a:rPr>
              <a:t>is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9"/>
              </a:rPr>
              <a:t>transcribe</a:t>
            </a:r>
            <a:r>
              <a:rPr sz="2400" b="1" dirty="0">
                <a:latin typeface="Times New Roman"/>
                <a:cs typeface="Times New Roman"/>
              </a:rPr>
              <a:t>d from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755650" marR="1543685">
              <a:lnSpc>
                <a:spcPct val="79900"/>
              </a:lnSpc>
              <a:spcBef>
                <a:spcPts val="290"/>
              </a:spcBef>
            </a:pP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5"/>
              </a:rPr>
              <a:t>chief source of information </a:t>
            </a:r>
            <a:r>
              <a:rPr sz="2400" b="1" dirty="0">
                <a:latin typeface="Times New Roman"/>
                <a:cs typeface="Times New Roman"/>
              </a:rPr>
              <a:t>for the item.  When more than </a:t>
            </a:r>
            <a:r>
              <a:rPr sz="2400" b="1" spc="-5" dirty="0">
                <a:latin typeface="Times New Roman"/>
                <a:cs typeface="Times New Roman"/>
              </a:rPr>
              <a:t>one kind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responsibility  </a:t>
            </a:r>
            <a:r>
              <a:rPr sz="2400" b="1" dirty="0">
                <a:latin typeface="Times New Roman"/>
                <a:cs typeface="Times New Roman"/>
              </a:rPr>
              <a:t>is </a:t>
            </a:r>
            <a:r>
              <a:rPr sz="2400" b="1" spc="-5" dirty="0">
                <a:latin typeface="Times New Roman"/>
                <a:cs typeface="Times New Roman"/>
              </a:rPr>
              <a:t>indicated </a:t>
            </a:r>
            <a:r>
              <a:rPr sz="2400" b="1" dirty="0">
                <a:latin typeface="Times New Roman"/>
                <a:cs typeface="Times New Roman"/>
              </a:rPr>
              <a:t>(multiple statements of  responsibility), the names are transcribed  in the </a:t>
            </a:r>
            <a:r>
              <a:rPr sz="2400" b="1" spc="-5" dirty="0">
                <a:latin typeface="Times New Roman"/>
                <a:cs typeface="Times New Roman"/>
              </a:rPr>
              <a:t>order </a:t>
            </a:r>
            <a:r>
              <a:rPr sz="2400" b="1" spc="5" dirty="0">
                <a:latin typeface="Times New Roman"/>
                <a:cs typeface="Times New Roman"/>
              </a:rPr>
              <a:t>in </a:t>
            </a:r>
            <a:r>
              <a:rPr sz="2400" b="1" spc="-5" dirty="0">
                <a:latin typeface="Times New Roman"/>
                <a:cs typeface="Times New Roman"/>
              </a:rPr>
              <a:t>which they appear </a:t>
            </a:r>
            <a:r>
              <a:rPr sz="2400" b="1" dirty="0">
                <a:latin typeface="Times New Roman"/>
                <a:cs typeface="Times New Roman"/>
              </a:rPr>
              <a:t>on the  chief source of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10"/>
              </a:rPr>
              <a:t>information</a:t>
            </a:r>
            <a:r>
              <a:rPr sz="2400" b="1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5029200"/>
            <a:ext cx="755650" cy="1143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8600" y="1219200"/>
            <a:ext cx="4573270" cy="5182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66420"/>
            <a:ext cx="63087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Multiple statements of</a:t>
            </a:r>
            <a:r>
              <a:rPr sz="3200" spc="-10" dirty="0"/>
              <a:t> </a:t>
            </a:r>
            <a:r>
              <a:rPr sz="3200" dirty="0"/>
              <a:t>responsibility?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612140" y="1037378"/>
            <a:ext cx="3474085" cy="5316855"/>
          </a:xfrm>
          <a:prstGeom prst="rect">
            <a:avLst/>
          </a:prstGeom>
        </p:spPr>
        <p:txBody>
          <a:bodyPr vert="horz" wrap="square" lIns="0" tIns="22732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789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Example:</a:t>
            </a:r>
            <a:endParaRPr sz="2800">
              <a:latin typeface="Times New Roman"/>
              <a:cs typeface="Times New Roman"/>
            </a:endParaRPr>
          </a:p>
          <a:p>
            <a:pPr marL="677545" marR="154305" lvl="1" indent="-285750">
              <a:lnSpc>
                <a:spcPct val="100000"/>
              </a:lnSpc>
              <a:spcBef>
                <a:spcPts val="1450"/>
              </a:spcBef>
              <a:buFont typeface="Times New Roman"/>
              <a:buChar char="–"/>
              <a:tabLst>
                <a:tab pos="677545" algn="l"/>
                <a:tab pos="67818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The </a:t>
            </a:r>
            <a:r>
              <a:rPr sz="2400" b="1" spc="-5" dirty="0">
                <a:latin typeface="Times New Roman"/>
                <a:cs typeface="Times New Roman"/>
              </a:rPr>
              <a:t>hunting </a:t>
            </a:r>
            <a:r>
              <a:rPr sz="2400" b="1" dirty="0">
                <a:latin typeface="Times New Roman"/>
                <a:cs typeface="Times New Roman"/>
              </a:rPr>
              <a:t>of the  </a:t>
            </a:r>
            <a:r>
              <a:rPr sz="2400" b="1" spc="-5" dirty="0">
                <a:latin typeface="Times New Roman"/>
                <a:cs typeface="Times New Roman"/>
              </a:rPr>
              <a:t>Snark </a:t>
            </a:r>
            <a:r>
              <a:rPr sz="2400" b="1" dirty="0">
                <a:latin typeface="Times New Roman"/>
                <a:cs typeface="Times New Roman"/>
              </a:rPr>
              <a:t>: </a:t>
            </a:r>
            <a:r>
              <a:rPr sz="2400" b="1" spc="-5" dirty="0">
                <a:latin typeface="Times New Roman"/>
                <a:cs typeface="Times New Roman"/>
              </a:rPr>
              <a:t>an agony,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  eight fits / </a:t>
            </a:r>
            <a:r>
              <a:rPr sz="2400" b="1" spc="-5" dirty="0">
                <a:latin typeface="Times New Roman"/>
                <a:cs typeface="Times New Roman"/>
              </a:rPr>
              <a:t>by </a:t>
            </a:r>
            <a:r>
              <a:rPr sz="2400" b="1" dirty="0">
                <a:latin typeface="Times New Roman"/>
                <a:cs typeface="Times New Roman"/>
              </a:rPr>
              <a:t>Lewis  </a:t>
            </a:r>
            <a:r>
              <a:rPr sz="2400" b="1" spc="-5" dirty="0">
                <a:latin typeface="Times New Roman"/>
                <a:cs typeface="Times New Roman"/>
              </a:rPr>
              <a:t>Carroll </a:t>
            </a:r>
            <a:r>
              <a:rPr sz="2400" b="1" dirty="0">
                <a:latin typeface="Times New Roman"/>
                <a:cs typeface="Times New Roman"/>
              </a:rPr>
              <a:t>; </a:t>
            </a:r>
            <a:r>
              <a:rPr sz="2400" b="1" spc="-5" dirty="0">
                <a:latin typeface="Times New Roman"/>
                <a:cs typeface="Times New Roman"/>
              </a:rPr>
              <a:t>with nine  </a:t>
            </a:r>
            <a:r>
              <a:rPr sz="2400" b="1" dirty="0">
                <a:latin typeface="Times New Roman"/>
                <a:cs typeface="Times New Roman"/>
              </a:rPr>
              <a:t>illustrations </a:t>
            </a:r>
            <a:r>
              <a:rPr sz="2400" b="1" spc="-5" dirty="0">
                <a:latin typeface="Times New Roman"/>
                <a:cs typeface="Times New Roman"/>
              </a:rPr>
              <a:t>by  </a:t>
            </a:r>
            <a:r>
              <a:rPr sz="2400" b="1" dirty="0">
                <a:latin typeface="Times New Roman"/>
                <a:cs typeface="Times New Roman"/>
              </a:rPr>
              <a:t>Henry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Holiday.</a:t>
            </a:r>
            <a:endParaRPr sz="2400">
              <a:latin typeface="Times New Roman"/>
              <a:cs typeface="Times New Roman"/>
            </a:endParaRPr>
          </a:p>
          <a:p>
            <a:pPr marL="677545" marR="5080" lvl="1" indent="-285750">
              <a:lnSpc>
                <a:spcPct val="100000"/>
              </a:lnSpc>
              <a:spcBef>
                <a:spcPts val="600"/>
              </a:spcBef>
              <a:buFont typeface="Times New Roman"/>
              <a:buChar char="–"/>
              <a:tabLst>
                <a:tab pos="677545" algn="l"/>
                <a:tab pos="678180" algn="l"/>
              </a:tabLst>
            </a:pPr>
            <a:r>
              <a:rPr sz="2400" b="1" i="1" dirty="0">
                <a:latin typeface="Times New Roman"/>
                <a:cs typeface="Times New Roman"/>
              </a:rPr>
              <a:t>Notice the  capitalization may</a:t>
            </a:r>
            <a:r>
              <a:rPr sz="2400" b="1" i="1" spc="-80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not  </a:t>
            </a:r>
            <a:r>
              <a:rPr sz="2400" b="1" i="1" dirty="0">
                <a:latin typeface="Times New Roman"/>
                <a:cs typeface="Times New Roman"/>
              </a:rPr>
              <a:t>be exactly as in the  </a:t>
            </a:r>
            <a:r>
              <a:rPr sz="2400" b="1" i="1" spc="-5" dirty="0">
                <a:latin typeface="Times New Roman"/>
                <a:cs typeface="Times New Roman"/>
              </a:rPr>
              <a:t>original </a:t>
            </a:r>
            <a:r>
              <a:rPr sz="2400" b="1" i="1" dirty="0">
                <a:latin typeface="Times New Roman"/>
                <a:cs typeface="Times New Roman"/>
              </a:rPr>
              <a:t>(or </a:t>
            </a:r>
            <a:r>
              <a:rPr sz="2400" b="1" i="1" spc="-5" dirty="0">
                <a:latin typeface="Times New Roman"/>
                <a:cs typeface="Times New Roman"/>
              </a:rPr>
              <a:t>what </a:t>
            </a:r>
            <a:r>
              <a:rPr sz="2400" b="1" i="1" dirty="0">
                <a:latin typeface="Times New Roman"/>
                <a:cs typeface="Times New Roman"/>
              </a:rPr>
              <a:t>you  </a:t>
            </a:r>
            <a:r>
              <a:rPr sz="2400" b="1" i="1" spc="-5" dirty="0">
                <a:latin typeface="Times New Roman"/>
                <a:cs typeface="Times New Roman"/>
              </a:rPr>
              <a:t>might use </a:t>
            </a:r>
            <a:r>
              <a:rPr sz="2400" b="1" i="1" dirty="0">
                <a:latin typeface="Times New Roman"/>
                <a:cs typeface="Times New Roman"/>
              </a:rPr>
              <a:t>for a  bibliography,</a:t>
            </a:r>
            <a:r>
              <a:rPr sz="2400" b="1" i="1" spc="-4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either!)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48200" y="4267200"/>
            <a:ext cx="3276600" cy="1981200"/>
          </a:xfrm>
          <a:custGeom>
            <a:avLst/>
            <a:gdLst/>
            <a:ahLst/>
            <a:cxnLst/>
            <a:rect l="l" t="t" r="r" b="b"/>
            <a:pathLst>
              <a:path w="3276600" h="1981200">
                <a:moveTo>
                  <a:pt x="1638300" y="1066800"/>
                </a:moveTo>
                <a:lnTo>
                  <a:pt x="1568995" y="1066332"/>
                </a:lnTo>
                <a:lnTo>
                  <a:pt x="1500428" y="1064940"/>
                </a:lnTo>
                <a:lnTo>
                  <a:pt x="1432657" y="1062644"/>
                </a:lnTo>
                <a:lnTo>
                  <a:pt x="1365736" y="1059462"/>
                </a:lnTo>
                <a:lnTo>
                  <a:pt x="1299723" y="1055412"/>
                </a:lnTo>
                <a:lnTo>
                  <a:pt x="1234675" y="1050512"/>
                </a:lnTo>
                <a:lnTo>
                  <a:pt x="1170649" y="1044782"/>
                </a:lnTo>
                <a:lnTo>
                  <a:pt x="1107700" y="1038239"/>
                </a:lnTo>
                <a:lnTo>
                  <a:pt x="1045885" y="1030902"/>
                </a:lnTo>
                <a:lnTo>
                  <a:pt x="985262" y="1022790"/>
                </a:lnTo>
                <a:lnTo>
                  <a:pt x="925887" y="1013921"/>
                </a:lnTo>
                <a:lnTo>
                  <a:pt x="867816" y="1004313"/>
                </a:lnTo>
                <a:lnTo>
                  <a:pt x="811106" y="993986"/>
                </a:lnTo>
                <a:lnTo>
                  <a:pt x="755814" y="982958"/>
                </a:lnTo>
                <a:lnTo>
                  <a:pt x="701997" y="971246"/>
                </a:lnTo>
                <a:lnTo>
                  <a:pt x="649710" y="958870"/>
                </a:lnTo>
                <a:lnTo>
                  <a:pt x="599012" y="945848"/>
                </a:lnTo>
                <a:lnTo>
                  <a:pt x="549957" y="932199"/>
                </a:lnTo>
                <a:lnTo>
                  <a:pt x="502604" y="917941"/>
                </a:lnTo>
                <a:lnTo>
                  <a:pt x="457009" y="903093"/>
                </a:lnTo>
                <a:lnTo>
                  <a:pt x="413228" y="887672"/>
                </a:lnTo>
                <a:lnTo>
                  <a:pt x="371317" y="871699"/>
                </a:lnTo>
                <a:lnTo>
                  <a:pt x="331335" y="855190"/>
                </a:lnTo>
                <a:lnTo>
                  <a:pt x="293337" y="838165"/>
                </a:lnTo>
                <a:lnTo>
                  <a:pt x="257379" y="820642"/>
                </a:lnTo>
                <a:lnTo>
                  <a:pt x="223519" y="802639"/>
                </a:lnTo>
                <a:lnTo>
                  <a:pt x="162319" y="765271"/>
                </a:lnTo>
                <a:lnTo>
                  <a:pt x="110189" y="726206"/>
                </a:lnTo>
                <a:lnTo>
                  <a:pt x="67583" y="685594"/>
                </a:lnTo>
                <a:lnTo>
                  <a:pt x="34953" y="643582"/>
                </a:lnTo>
                <a:lnTo>
                  <a:pt x="12753" y="600318"/>
                </a:lnTo>
                <a:lnTo>
                  <a:pt x="1435" y="555951"/>
                </a:lnTo>
                <a:lnTo>
                  <a:pt x="0" y="533400"/>
                </a:lnTo>
                <a:lnTo>
                  <a:pt x="1435" y="510848"/>
                </a:lnTo>
                <a:lnTo>
                  <a:pt x="12753" y="466481"/>
                </a:lnTo>
                <a:lnTo>
                  <a:pt x="34953" y="423217"/>
                </a:lnTo>
                <a:lnTo>
                  <a:pt x="67583" y="381205"/>
                </a:lnTo>
                <a:lnTo>
                  <a:pt x="110189" y="340593"/>
                </a:lnTo>
                <a:lnTo>
                  <a:pt x="162319" y="301528"/>
                </a:lnTo>
                <a:lnTo>
                  <a:pt x="223519" y="264159"/>
                </a:lnTo>
                <a:lnTo>
                  <a:pt x="257379" y="246157"/>
                </a:lnTo>
                <a:lnTo>
                  <a:pt x="293337" y="228634"/>
                </a:lnTo>
                <a:lnTo>
                  <a:pt x="331335" y="211609"/>
                </a:lnTo>
                <a:lnTo>
                  <a:pt x="371317" y="195100"/>
                </a:lnTo>
                <a:lnTo>
                  <a:pt x="413228" y="179127"/>
                </a:lnTo>
                <a:lnTo>
                  <a:pt x="457009" y="163706"/>
                </a:lnTo>
                <a:lnTo>
                  <a:pt x="502604" y="148858"/>
                </a:lnTo>
                <a:lnTo>
                  <a:pt x="549957" y="134600"/>
                </a:lnTo>
                <a:lnTo>
                  <a:pt x="599012" y="120951"/>
                </a:lnTo>
                <a:lnTo>
                  <a:pt x="649710" y="107929"/>
                </a:lnTo>
                <a:lnTo>
                  <a:pt x="701997" y="95553"/>
                </a:lnTo>
                <a:lnTo>
                  <a:pt x="755814" y="83841"/>
                </a:lnTo>
                <a:lnTo>
                  <a:pt x="811106" y="72813"/>
                </a:lnTo>
                <a:lnTo>
                  <a:pt x="867816" y="62486"/>
                </a:lnTo>
                <a:lnTo>
                  <a:pt x="925887" y="52878"/>
                </a:lnTo>
                <a:lnTo>
                  <a:pt x="985262" y="44009"/>
                </a:lnTo>
                <a:lnTo>
                  <a:pt x="1045885" y="35897"/>
                </a:lnTo>
                <a:lnTo>
                  <a:pt x="1107700" y="28560"/>
                </a:lnTo>
                <a:lnTo>
                  <a:pt x="1170649" y="22017"/>
                </a:lnTo>
                <a:lnTo>
                  <a:pt x="1234675" y="16287"/>
                </a:lnTo>
                <a:lnTo>
                  <a:pt x="1299723" y="11387"/>
                </a:lnTo>
                <a:lnTo>
                  <a:pt x="1365736" y="7337"/>
                </a:lnTo>
                <a:lnTo>
                  <a:pt x="1432657" y="4155"/>
                </a:lnTo>
                <a:lnTo>
                  <a:pt x="1500428" y="1859"/>
                </a:lnTo>
                <a:lnTo>
                  <a:pt x="1568995" y="467"/>
                </a:lnTo>
                <a:lnTo>
                  <a:pt x="1638300" y="0"/>
                </a:lnTo>
                <a:lnTo>
                  <a:pt x="1707511" y="467"/>
                </a:lnTo>
                <a:lnTo>
                  <a:pt x="1775995" y="1859"/>
                </a:lnTo>
                <a:lnTo>
                  <a:pt x="1843693" y="4155"/>
                </a:lnTo>
                <a:lnTo>
                  <a:pt x="1910548" y="7337"/>
                </a:lnTo>
                <a:lnTo>
                  <a:pt x="1976504" y="11387"/>
                </a:lnTo>
                <a:lnTo>
                  <a:pt x="2041504" y="16287"/>
                </a:lnTo>
                <a:lnTo>
                  <a:pt x="2105490" y="22017"/>
                </a:lnTo>
                <a:lnTo>
                  <a:pt x="2168406" y="28560"/>
                </a:lnTo>
                <a:lnTo>
                  <a:pt x="2230193" y="35897"/>
                </a:lnTo>
                <a:lnTo>
                  <a:pt x="2290797" y="44009"/>
                </a:lnTo>
                <a:lnTo>
                  <a:pt x="2350158" y="52878"/>
                </a:lnTo>
                <a:lnTo>
                  <a:pt x="2408221" y="62486"/>
                </a:lnTo>
                <a:lnTo>
                  <a:pt x="2464928" y="72813"/>
                </a:lnTo>
                <a:lnTo>
                  <a:pt x="2520223" y="83841"/>
                </a:lnTo>
                <a:lnTo>
                  <a:pt x="2574047" y="95553"/>
                </a:lnTo>
                <a:lnTo>
                  <a:pt x="2626345" y="107929"/>
                </a:lnTo>
                <a:lnTo>
                  <a:pt x="2677059" y="120951"/>
                </a:lnTo>
                <a:lnTo>
                  <a:pt x="2726132" y="134600"/>
                </a:lnTo>
                <a:lnTo>
                  <a:pt x="2773507" y="148858"/>
                </a:lnTo>
                <a:lnTo>
                  <a:pt x="2819127" y="163706"/>
                </a:lnTo>
                <a:lnTo>
                  <a:pt x="2862934" y="179127"/>
                </a:lnTo>
                <a:lnTo>
                  <a:pt x="2904873" y="195100"/>
                </a:lnTo>
                <a:lnTo>
                  <a:pt x="2944886" y="211609"/>
                </a:lnTo>
                <a:lnTo>
                  <a:pt x="2982916" y="228634"/>
                </a:lnTo>
                <a:lnTo>
                  <a:pt x="3018905" y="246157"/>
                </a:lnTo>
                <a:lnTo>
                  <a:pt x="3052797" y="264159"/>
                </a:lnTo>
                <a:lnTo>
                  <a:pt x="3114062" y="301528"/>
                </a:lnTo>
                <a:lnTo>
                  <a:pt x="3166253" y="340593"/>
                </a:lnTo>
                <a:lnTo>
                  <a:pt x="3208915" y="381205"/>
                </a:lnTo>
                <a:lnTo>
                  <a:pt x="3241591" y="423217"/>
                </a:lnTo>
                <a:lnTo>
                  <a:pt x="3263826" y="466481"/>
                </a:lnTo>
                <a:lnTo>
                  <a:pt x="3275161" y="510848"/>
                </a:lnTo>
                <a:lnTo>
                  <a:pt x="3276600" y="533400"/>
                </a:lnTo>
                <a:lnTo>
                  <a:pt x="3275161" y="555951"/>
                </a:lnTo>
                <a:lnTo>
                  <a:pt x="3263826" y="600318"/>
                </a:lnTo>
                <a:lnTo>
                  <a:pt x="3241591" y="643582"/>
                </a:lnTo>
                <a:lnTo>
                  <a:pt x="3208915" y="685594"/>
                </a:lnTo>
                <a:lnTo>
                  <a:pt x="3166253" y="726206"/>
                </a:lnTo>
                <a:lnTo>
                  <a:pt x="3114062" y="765271"/>
                </a:lnTo>
                <a:lnTo>
                  <a:pt x="3052797" y="802640"/>
                </a:lnTo>
                <a:lnTo>
                  <a:pt x="3018905" y="820642"/>
                </a:lnTo>
                <a:lnTo>
                  <a:pt x="2982916" y="838165"/>
                </a:lnTo>
                <a:lnTo>
                  <a:pt x="2944886" y="855190"/>
                </a:lnTo>
                <a:lnTo>
                  <a:pt x="2904873" y="871699"/>
                </a:lnTo>
                <a:lnTo>
                  <a:pt x="2862934" y="887672"/>
                </a:lnTo>
                <a:lnTo>
                  <a:pt x="2819127" y="903093"/>
                </a:lnTo>
                <a:lnTo>
                  <a:pt x="2773507" y="917941"/>
                </a:lnTo>
                <a:lnTo>
                  <a:pt x="2726132" y="932199"/>
                </a:lnTo>
                <a:lnTo>
                  <a:pt x="2677059" y="945848"/>
                </a:lnTo>
                <a:lnTo>
                  <a:pt x="2626345" y="958870"/>
                </a:lnTo>
                <a:lnTo>
                  <a:pt x="2574047" y="971246"/>
                </a:lnTo>
                <a:lnTo>
                  <a:pt x="2520223" y="982958"/>
                </a:lnTo>
                <a:lnTo>
                  <a:pt x="2464928" y="993986"/>
                </a:lnTo>
                <a:lnTo>
                  <a:pt x="2408221" y="1004313"/>
                </a:lnTo>
                <a:lnTo>
                  <a:pt x="2350158" y="1013921"/>
                </a:lnTo>
                <a:lnTo>
                  <a:pt x="2290797" y="1022790"/>
                </a:lnTo>
                <a:lnTo>
                  <a:pt x="2230193" y="1030902"/>
                </a:lnTo>
                <a:lnTo>
                  <a:pt x="2168406" y="1038239"/>
                </a:lnTo>
                <a:lnTo>
                  <a:pt x="2105490" y="1044782"/>
                </a:lnTo>
                <a:lnTo>
                  <a:pt x="2041504" y="1050512"/>
                </a:lnTo>
                <a:lnTo>
                  <a:pt x="1976504" y="1055412"/>
                </a:lnTo>
                <a:lnTo>
                  <a:pt x="1910548" y="1059462"/>
                </a:lnTo>
                <a:lnTo>
                  <a:pt x="1843693" y="1062644"/>
                </a:lnTo>
                <a:lnTo>
                  <a:pt x="1775995" y="1064940"/>
                </a:lnTo>
                <a:lnTo>
                  <a:pt x="1707511" y="1066332"/>
                </a:lnTo>
                <a:lnTo>
                  <a:pt x="1638300" y="1066800"/>
                </a:lnTo>
                <a:close/>
              </a:path>
              <a:path w="3276600" h="1981200">
                <a:moveTo>
                  <a:pt x="1600200" y="1981200"/>
                </a:moveTo>
                <a:lnTo>
                  <a:pt x="1528909" y="1980755"/>
                </a:lnTo>
                <a:lnTo>
                  <a:pt x="1458417" y="1979432"/>
                </a:lnTo>
                <a:lnTo>
                  <a:pt x="1388791" y="1977250"/>
                </a:lnTo>
                <a:lnTo>
                  <a:pt x="1320094" y="1974228"/>
                </a:lnTo>
                <a:lnTo>
                  <a:pt x="1252392" y="1970383"/>
                </a:lnTo>
                <a:lnTo>
                  <a:pt x="1185749" y="1965735"/>
                </a:lnTo>
                <a:lnTo>
                  <a:pt x="1120231" y="1960302"/>
                </a:lnTo>
                <a:lnTo>
                  <a:pt x="1055903" y="1954102"/>
                </a:lnTo>
                <a:lnTo>
                  <a:pt x="992829" y="1947154"/>
                </a:lnTo>
                <a:lnTo>
                  <a:pt x="931075" y="1939476"/>
                </a:lnTo>
                <a:lnTo>
                  <a:pt x="870706" y="1931088"/>
                </a:lnTo>
                <a:lnTo>
                  <a:pt x="811786" y="1922006"/>
                </a:lnTo>
                <a:lnTo>
                  <a:pt x="754381" y="1912251"/>
                </a:lnTo>
                <a:lnTo>
                  <a:pt x="698555" y="1901840"/>
                </a:lnTo>
                <a:lnTo>
                  <a:pt x="644374" y="1890792"/>
                </a:lnTo>
                <a:lnTo>
                  <a:pt x="591903" y="1879125"/>
                </a:lnTo>
                <a:lnTo>
                  <a:pt x="541206" y="1866858"/>
                </a:lnTo>
                <a:lnTo>
                  <a:pt x="492348" y="1854010"/>
                </a:lnTo>
                <a:lnTo>
                  <a:pt x="445395" y="1840598"/>
                </a:lnTo>
                <a:lnTo>
                  <a:pt x="400412" y="1826642"/>
                </a:lnTo>
                <a:lnTo>
                  <a:pt x="357463" y="1812160"/>
                </a:lnTo>
                <a:lnTo>
                  <a:pt x="316613" y="1797170"/>
                </a:lnTo>
                <a:lnTo>
                  <a:pt x="277928" y="1781692"/>
                </a:lnTo>
                <a:lnTo>
                  <a:pt x="241473" y="1765742"/>
                </a:lnTo>
                <a:lnTo>
                  <a:pt x="175510" y="1732506"/>
                </a:lnTo>
                <a:lnTo>
                  <a:pt x="119244" y="1697610"/>
                </a:lnTo>
                <a:lnTo>
                  <a:pt x="73197" y="1661201"/>
                </a:lnTo>
                <a:lnTo>
                  <a:pt x="37887" y="1623428"/>
                </a:lnTo>
                <a:lnTo>
                  <a:pt x="13834" y="1584439"/>
                </a:lnTo>
                <a:lnTo>
                  <a:pt x="1558" y="1544382"/>
                </a:lnTo>
                <a:lnTo>
                  <a:pt x="0" y="1524000"/>
                </a:lnTo>
                <a:lnTo>
                  <a:pt x="1558" y="1503617"/>
                </a:lnTo>
                <a:lnTo>
                  <a:pt x="13834" y="1463560"/>
                </a:lnTo>
                <a:lnTo>
                  <a:pt x="37887" y="1424571"/>
                </a:lnTo>
                <a:lnTo>
                  <a:pt x="73197" y="1386798"/>
                </a:lnTo>
                <a:lnTo>
                  <a:pt x="119244" y="1350389"/>
                </a:lnTo>
                <a:lnTo>
                  <a:pt x="175510" y="1315493"/>
                </a:lnTo>
                <a:lnTo>
                  <a:pt x="241473" y="1282257"/>
                </a:lnTo>
                <a:lnTo>
                  <a:pt x="277928" y="1266307"/>
                </a:lnTo>
                <a:lnTo>
                  <a:pt x="316613" y="1250829"/>
                </a:lnTo>
                <a:lnTo>
                  <a:pt x="357463" y="1235839"/>
                </a:lnTo>
                <a:lnTo>
                  <a:pt x="400412" y="1221357"/>
                </a:lnTo>
                <a:lnTo>
                  <a:pt x="445395" y="1207401"/>
                </a:lnTo>
                <a:lnTo>
                  <a:pt x="492348" y="1193989"/>
                </a:lnTo>
                <a:lnTo>
                  <a:pt x="541206" y="1181141"/>
                </a:lnTo>
                <a:lnTo>
                  <a:pt x="591903" y="1168874"/>
                </a:lnTo>
                <a:lnTo>
                  <a:pt x="644374" y="1157207"/>
                </a:lnTo>
                <a:lnTo>
                  <a:pt x="698555" y="1146159"/>
                </a:lnTo>
                <a:lnTo>
                  <a:pt x="754381" y="1135748"/>
                </a:lnTo>
                <a:lnTo>
                  <a:pt x="811786" y="1125993"/>
                </a:lnTo>
                <a:lnTo>
                  <a:pt x="870706" y="1116911"/>
                </a:lnTo>
                <a:lnTo>
                  <a:pt x="931075" y="1108523"/>
                </a:lnTo>
                <a:lnTo>
                  <a:pt x="992829" y="1100845"/>
                </a:lnTo>
                <a:lnTo>
                  <a:pt x="1055903" y="1093897"/>
                </a:lnTo>
                <a:lnTo>
                  <a:pt x="1120231" y="1087697"/>
                </a:lnTo>
                <a:lnTo>
                  <a:pt x="1185749" y="1082264"/>
                </a:lnTo>
                <a:lnTo>
                  <a:pt x="1252392" y="1077616"/>
                </a:lnTo>
                <a:lnTo>
                  <a:pt x="1320094" y="1073771"/>
                </a:lnTo>
                <a:lnTo>
                  <a:pt x="1388791" y="1070749"/>
                </a:lnTo>
                <a:lnTo>
                  <a:pt x="1458417" y="1068567"/>
                </a:lnTo>
                <a:lnTo>
                  <a:pt x="1528909" y="1067244"/>
                </a:lnTo>
                <a:lnTo>
                  <a:pt x="1600200" y="1066800"/>
                </a:lnTo>
                <a:lnTo>
                  <a:pt x="1671490" y="1067244"/>
                </a:lnTo>
                <a:lnTo>
                  <a:pt x="1741982" y="1068567"/>
                </a:lnTo>
                <a:lnTo>
                  <a:pt x="1811608" y="1070749"/>
                </a:lnTo>
                <a:lnTo>
                  <a:pt x="1880305" y="1073771"/>
                </a:lnTo>
                <a:lnTo>
                  <a:pt x="1948007" y="1077616"/>
                </a:lnTo>
                <a:lnTo>
                  <a:pt x="2014650" y="1082264"/>
                </a:lnTo>
                <a:lnTo>
                  <a:pt x="2080168" y="1087697"/>
                </a:lnTo>
                <a:lnTo>
                  <a:pt x="2144496" y="1093897"/>
                </a:lnTo>
                <a:lnTo>
                  <a:pt x="2207570" y="1100845"/>
                </a:lnTo>
                <a:lnTo>
                  <a:pt x="2269324" y="1108523"/>
                </a:lnTo>
                <a:lnTo>
                  <a:pt x="2329693" y="1116911"/>
                </a:lnTo>
                <a:lnTo>
                  <a:pt x="2388613" y="1125993"/>
                </a:lnTo>
                <a:lnTo>
                  <a:pt x="2446018" y="1135748"/>
                </a:lnTo>
                <a:lnTo>
                  <a:pt x="2501844" y="1146159"/>
                </a:lnTo>
                <a:lnTo>
                  <a:pt x="2556025" y="1157207"/>
                </a:lnTo>
                <a:lnTo>
                  <a:pt x="2608496" y="1168874"/>
                </a:lnTo>
                <a:lnTo>
                  <a:pt x="2659193" y="1181141"/>
                </a:lnTo>
                <a:lnTo>
                  <a:pt x="2708051" y="1193989"/>
                </a:lnTo>
                <a:lnTo>
                  <a:pt x="2755004" y="1207401"/>
                </a:lnTo>
                <a:lnTo>
                  <a:pt x="2799987" y="1221357"/>
                </a:lnTo>
                <a:lnTo>
                  <a:pt x="2842936" y="1235839"/>
                </a:lnTo>
                <a:lnTo>
                  <a:pt x="2883786" y="1250829"/>
                </a:lnTo>
                <a:lnTo>
                  <a:pt x="2922471" y="1266307"/>
                </a:lnTo>
                <a:lnTo>
                  <a:pt x="2958926" y="1282257"/>
                </a:lnTo>
                <a:lnTo>
                  <a:pt x="3024889" y="1315493"/>
                </a:lnTo>
                <a:lnTo>
                  <a:pt x="3081155" y="1350389"/>
                </a:lnTo>
                <a:lnTo>
                  <a:pt x="3127202" y="1386798"/>
                </a:lnTo>
                <a:lnTo>
                  <a:pt x="3162512" y="1424571"/>
                </a:lnTo>
                <a:lnTo>
                  <a:pt x="3186565" y="1463560"/>
                </a:lnTo>
                <a:lnTo>
                  <a:pt x="3198841" y="1503617"/>
                </a:lnTo>
                <a:lnTo>
                  <a:pt x="3200400" y="1524000"/>
                </a:lnTo>
                <a:lnTo>
                  <a:pt x="3198841" y="1544382"/>
                </a:lnTo>
                <a:lnTo>
                  <a:pt x="3186565" y="1584439"/>
                </a:lnTo>
                <a:lnTo>
                  <a:pt x="3162512" y="1623428"/>
                </a:lnTo>
                <a:lnTo>
                  <a:pt x="3127202" y="1661201"/>
                </a:lnTo>
                <a:lnTo>
                  <a:pt x="3081155" y="1697610"/>
                </a:lnTo>
                <a:lnTo>
                  <a:pt x="3024889" y="1732506"/>
                </a:lnTo>
                <a:lnTo>
                  <a:pt x="2958926" y="1765742"/>
                </a:lnTo>
                <a:lnTo>
                  <a:pt x="2922471" y="1781692"/>
                </a:lnTo>
                <a:lnTo>
                  <a:pt x="2883786" y="1797170"/>
                </a:lnTo>
                <a:lnTo>
                  <a:pt x="2842936" y="1812160"/>
                </a:lnTo>
                <a:lnTo>
                  <a:pt x="2799987" y="1826642"/>
                </a:lnTo>
                <a:lnTo>
                  <a:pt x="2755004" y="1840598"/>
                </a:lnTo>
                <a:lnTo>
                  <a:pt x="2708051" y="1854010"/>
                </a:lnTo>
                <a:lnTo>
                  <a:pt x="2659193" y="1866858"/>
                </a:lnTo>
                <a:lnTo>
                  <a:pt x="2608496" y="1879125"/>
                </a:lnTo>
                <a:lnTo>
                  <a:pt x="2556025" y="1890792"/>
                </a:lnTo>
                <a:lnTo>
                  <a:pt x="2501844" y="1901840"/>
                </a:lnTo>
                <a:lnTo>
                  <a:pt x="2446018" y="1912251"/>
                </a:lnTo>
                <a:lnTo>
                  <a:pt x="2388613" y="1922006"/>
                </a:lnTo>
                <a:lnTo>
                  <a:pt x="2329693" y="1931088"/>
                </a:lnTo>
                <a:lnTo>
                  <a:pt x="2269324" y="1939476"/>
                </a:lnTo>
                <a:lnTo>
                  <a:pt x="2207570" y="1947154"/>
                </a:lnTo>
                <a:lnTo>
                  <a:pt x="2144496" y="1954102"/>
                </a:lnTo>
                <a:lnTo>
                  <a:pt x="2080168" y="1960302"/>
                </a:lnTo>
                <a:lnTo>
                  <a:pt x="2014650" y="1965735"/>
                </a:lnTo>
                <a:lnTo>
                  <a:pt x="1948007" y="1970383"/>
                </a:lnTo>
                <a:lnTo>
                  <a:pt x="1880305" y="1974228"/>
                </a:lnTo>
                <a:lnTo>
                  <a:pt x="1811608" y="1977250"/>
                </a:lnTo>
                <a:lnTo>
                  <a:pt x="1741982" y="1979432"/>
                </a:lnTo>
                <a:lnTo>
                  <a:pt x="1671490" y="1980755"/>
                </a:lnTo>
                <a:lnTo>
                  <a:pt x="1600200" y="19812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078469" y="4682490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Black"/>
                <a:cs typeface="Arial Black"/>
              </a:rPr>
              <a:t>1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01000" y="5671820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Black"/>
                <a:cs typeface="Arial Black"/>
              </a:rPr>
              <a:t>2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469" y="6499859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8609" y="6511290"/>
            <a:ext cx="846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Times New Roman"/>
                <a:cs typeface="Times New Roman"/>
              </a:rPr>
              <a:t>AACR2 </a:t>
            </a:r>
            <a:r>
              <a:rPr sz="1800" b="1" spc="-5" dirty="0">
                <a:latin typeface="Times New Roman"/>
                <a:cs typeface="Times New Roman"/>
              </a:rPr>
              <a:t>Rule </a:t>
            </a:r>
            <a:r>
              <a:rPr sz="1800" b="1" dirty="0">
                <a:latin typeface="Times New Roman"/>
                <a:cs typeface="Times New Roman"/>
              </a:rPr>
              <a:t>1F1 </a:t>
            </a:r>
            <a:r>
              <a:rPr sz="1800" b="1" spc="-5" dirty="0">
                <a:latin typeface="Times New Roman"/>
                <a:cs typeface="Times New Roman"/>
              </a:rPr>
              <a:t>and </a:t>
            </a:r>
            <a:r>
              <a:rPr sz="1800" b="1" dirty="0">
                <a:latin typeface="Times New Roman"/>
                <a:cs typeface="Times New Roman"/>
              </a:rPr>
              <a:t>2 </a:t>
            </a:r>
            <a:r>
              <a:rPr sz="1800" b="1" spc="-5" dirty="0">
                <a:latin typeface="Times New Roman"/>
                <a:cs typeface="Times New Roman"/>
              </a:rPr>
              <a:t>say </a:t>
            </a:r>
            <a:r>
              <a:rPr sz="1800" b="1" dirty="0">
                <a:latin typeface="Times New Roman"/>
                <a:cs typeface="Times New Roman"/>
              </a:rPr>
              <a:t>to record them in </a:t>
            </a:r>
            <a:r>
              <a:rPr sz="1800" b="1" spc="-5" dirty="0">
                <a:latin typeface="Times New Roman"/>
                <a:cs typeface="Times New Roman"/>
              </a:rPr>
              <a:t>the </a:t>
            </a:r>
            <a:r>
              <a:rPr sz="1800" b="1" dirty="0">
                <a:latin typeface="Times New Roman"/>
                <a:cs typeface="Times New Roman"/>
              </a:rPr>
              <a:t>order </a:t>
            </a:r>
            <a:r>
              <a:rPr sz="1800" b="1" spc="-5" dirty="0">
                <a:latin typeface="Times New Roman"/>
                <a:cs typeface="Times New Roman"/>
              </a:rPr>
              <a:t>and </a:t>
            </a:r>
            <a:r>
              <a:rPr sz="1800" b="1" dirty="0">
                <a:latin typeface="Times New Roman"/>
                <a:cs typeface="Times New Roman"/>
              </a:rPr>
              <a:t>form in </a:t>
            </a:r>
            <a:r>
              <a:rPr sz="1800" b="1" spc="-5" dirty="0">
                <a:latin typeface="Times New Roman"/>
                <a:cs typeface="Times New Roman"/>
              </a:rPr>
              <a:t>which </a:t>
            </a:r>
            <a:r>
              <a:rPr sz="1800" b="1" dirty="0">
                <a:latin typeface="Times New Roman"/>
                <a:cs typeface="Times New Roman"/>
              </a:rPr>
              <a:t>they</a:t>
            </a:r>
            <a:r>
              <a:rPr sz="1800" b="1" spc="8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appear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596900"/>
            <a:ext cx="75774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 would </a:t>
            </a:r>
            <a:r>
              <a:rPr spc="-5" dirty="0"/>
              <a:t>we </a:t>
            </a:r>
            <a:r>
              <a:rPr dirty="0"/>
              <a:t>do that in our </a:t>
            </a:r>
            <a:r>
              <a:rPr spc="-5" dirty="0"/>
              <a:t>simpler</a:t>
            </a:r>
            <a:r>
              <a:rPr spc="-105" dirty="0"/>
              <a:t> </a:t>
            </a:r>
            <a:r>
              <a:rPr dirty="0"/>
              <a:t>organization?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79510" y="1136710"/>
          <a:ext cx="7848600" cy="50444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3150"/>
                <a:gridCol w="2736850"/>
                <a:gridCol w="4038600"/>
              </a:tblGrid>
              <a:tr h="2209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432434" marR="235585" indent="-3429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Title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proper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= Parallel  title : Other title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information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[GMD]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/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Statement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responsibility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431800" marR="201930" indent="-227329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The hunting </a:t>
                      </a: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Snark : </a:t>
                      </a: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an  agony,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in eight fits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/ by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Lewis 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Carroll ;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nine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illustrations  by Henry</a:t>
                      </a:r>
                      <a:r>
                        <a:rPr sz="2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Holiday.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Edition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2434" marR="360045" indent="-34290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Special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 for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serials,  maps,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music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Publication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Physical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(Series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information)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Notes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Standard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number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764540"/>
            <a:ext cx="6971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Tell </a:t>
            </a:r>
            <a:r>
              <a:rPr sz="3600" spc="-10" dirty="0"/>
              <a:t>me </a:t>
            </a:r>
            <a:r>
              <a:rPr sz="3600" spc="-5" dirty="0"/>
              <a:t>why </a:t>
            </a:r>
            <a:r>
              <a:rPr sz="3600" dirty="0"/>
              <a:t>we’re </a:t>
            </a:r>
            <a:r>
              <a:rPr sz="3600" spc="-5" dirty="0"/>
              <a:t>doing this, again?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12140" y="2471420"/>
            <a:ext cx="6191885" cy="1686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1910" indent="-3429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i="1" dirty="0">
                <a:latin typeface="Times New Roman"/>
                <a:cs typeface="Times New Roman"/>
              </a:rPr>
              <a:t>“. . . to describe and </a:t>
            </a:r>
            <a:r>
              <a:rPr sz="2800" b="1" i="1" spc="-5" dirty="0">
                <a:latin typeface="Times New Roman"/>
                <a:cs typeface="Times New Roman"/>
              </a:rPr>
              <a:t>identify </a:t>
            </a:r>
            <a:r>
              <a:rPr sz="2800" b="1" i="1" dirty="0">
                <a:latin typeface="Times New Roman"/>
                <a:cs typeface="Times New Roman"/>
              </a:rPr>
              <a:t>all </a:t>
            </a:r>
            <a:r>
              <a:rPr sz="2800" b="1" i="1" spc="-5" dirty="0">
                <a:latin typeface="Times New Roman"/>
                <a:cs typeface="Times New Roman"/>
              </a:rPr>
              <a:t>types</a:t>
            </a:r>
            <a:r>
              <a:rPr sz="2800" b="1" i="1" spc="-9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of  </a:t>
            </a:r>
            <a:r>
              <a:rPr sz="2800" b="1" i="1" spc="-5" dirty="0">
                <a:latin typeface="Times New Roman"/>
                <a:cs typeface="Times New Roman"/>
              </a:rPr>
              <a:t>material which </a:t>
            </a:r>
            <a:r>
              <a:rPr sz="2800" b="1" i="1" dirty="0">
                <a:latin typeface="Times New Roman"/>
                <a:cs typeface="Times New Roman"/>
              </a:rPr>
              <a:t>are </a:t>
            </a:r>
            <a:r>
              <a:rPr sz="2800" b="1" i="1" spc="-5" dirty="0">
                <a:latin typeface="Times New Roman"/>
                <a:cs typeface="Times New Roman"/>
              </a:rPr>
              <a:t>likely </a:t>
            </a:r>
            <a:r>
              <a:rPr sz="2800" b="1" i="1" dirty="0">
                <a:latin typeface="Times New Roman"/>
                <a:cs typeface="Times New Roman"/>
              </a:rPr>
              <a:t>to appear in  library </a:t>
            </a:r>
            <a:r>
              <a:rPr sz="2800" b="1" i="1" spc="-5" dirty="0">
                <a:latin typeface="Times New Roman"/>
                <a:cs typeface="Times New Roman"/>
              </a:rPr>
              <a:t>collections, </a:t>
            </a:r>
            <a:r>
              <a:rPr sz="2800" b="1" i="1" dirty="0">
                <a:latin typeface="Times New Roman"/>
                <a:cs typeface="Times New Roman"/>
              </a:rPr>
              <a:t>. .</a:t>
            </a:r>
            <a:r>
              <a:rPr sz="2800" b="1" i="1" spc="-50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.”</a:t>
            </a:r>
            <a:endParaRPr sz="2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  <a:tabLst>
                <a:tab pos="755015" algn="l"/>
              </a:tabLst>
            </a:pPr>
            <a:r>
              <a:rPr sz="3000" baseline="4166" dirty="0">
                <a:solidFill>
                  <a:srgbClr val="CC3300"/>
                </a:solidFill>
                <a:latin typeface="Times New Roman"/>
                <a:cs typeface="Times New Roman"/>
              </a:rPr>
              <a:t>–	</a:t>
            </a:r>
            <a:r>
              <a:rPr sz="2000" b="1" dirty="0">
                <a:solidFill>
                  <a:srgbClr val="CC3300"/>
                </a:solidFill>
                <a:latin typeface="Times New Roman"/>
                <a:cs typeface="Times New Roman"/>
                <a:hlinkClick r:id="rId2"/>
              </a:rPr>
              <a:t>ISBD(G): General International Standard</a:t>
            </a:r>
            <a:r>
              <a:rPr sz="2000" b="1" spc="-30" dirty="0">
                <a:solidFill>
                  <a:srgbClr val="CC3300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2000" b="1" spc="-5" dirty="0">
                <a:solidFill>
                  <a:srgbClr val="CC3300"/>
                </a:solidFill>
                <a:latin typeface="Times New Roman"/>
                <a:cs typeface="Times New Roman"/>
                <a:hlinkClick r:id="rId2"/>
              </a:rPr>
              <a:t>Bibliog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14400" y="5105400"/>
            <a:ext cx="5570220" cy="610870"/>
            <a:chOff x="914400" y="5105400"/>
            <a:chExt cx="5570220" cy="610870"/>
          </a:xfrm>
        </p:grpSpPr>
        <p:sp>
          <p:nvSpPr>
            <p:cNvPr id="5" name="object 5"/>
            <p:cNvSpPr/>
            <p:nvPr/>
          </p:nvSpPr>
          <p:spPr>
            <a:xfrm>
              <a:off x="914400" y="5105400"/>
              <a:ext cx="2000250" cy="609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65120" y="5106670"/>
              <a:ext cx="3619500" cy="609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398779"/>
            <a:ext cx="6855459" cy="393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800" b="1" i="1" dirty="0">
                <a:latin typeface="Times New Roman"/>
                <a:cs typeface="Times New Roman"/>
              </a:rPr>
              <a:t>Write the </a:t>
            </a:r>
            <a:r>
              <a:rPr sz="2800" b="1" i="1" spc="-5" dirty="0">
                <a:latin typeface="Times New Roman"/>
                <a:cs typeface="Times New Roman"/>
              </a:rPr>
              <a:t>statement </a:t>
            </a:r>
            <a:r>
              <a:rPr sz="2800" b="1" i="1" dirty="0">
                <a:latin typeface="Times New Roman"/>
                <a:cs typeface="Times New Roman"/>
              </a:rPr>
              <a:t>of responsibility exactly </a:t>
            </a:r>
            <a:r>
              <a:rPr sz="2800" b="1" i="1" spc="5" dirty="0">
                <a:latin typeface="Times New Roman"/>
                <a:cs typeface="Times New Roman"/>
              </a:rPr>
              <a:t>as  </a:t>
            </a:r>
            <a:r>
              <a:rPr sz="2800" b="1" i="1" spc="-5" dirty="0">
                <a:latin typeface="Times New Roman"/>
                <a:cs typeface="Times New Roman"/>
              </a:rPr>
              <a:t>written </a:t>
            </a:r>
            <a:r>
              <a:rPr sz="2800" b="1" i="1" dirty="0">
                <a:latin typeface="Times New Roman"/>
                <a:cs typeface="Times New Roman"/>
              </a:rPr>
              <a:t>on </a:t>
            </a:r>
            <a:r>
              <a:rPr sz="2800" b="1" i="1" spc="-5" dirty="0">
                <a:latin typeface="Times New Roman"/>
                <a:cs typeface="Times New Roman"/>
              </a:rPr>
              <a:t>chief source </a:t>
            </a:r>
            <a:r>
              <a:rPr sz="2800" b="1" i="1" dirty="0">
                <a:latin typeface="Times New Roman"/>
                <a:cs typeface="Times New Roman"/>
              </a:rPr>
              <a:t>of information, though  </a:t>
            </a:r>
            <a:r>
              <a:rPr sz="2800" b="1" i="1" spc="-5" dirty="0">
                <a:latin typeface="Times New Roman"/>
                <a:cs typeface="Times New Roman"/>
              </a:rPr>
              <a:t>without </a:t>
            </a:r>
            <a:r>
              <a:rPr sz="2800" b="1" i="1" dirty="0">
                <a:latin typeface="Times New Roman"/>
                <a:cs typeface="Times New Roman"/>
              </a:rPr>
              <a:t>qualifications,</a:t>
            </a:r>
            <a:r>
              <a:rPr sz="2800" b="1" i="1" spc="-1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etc.!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355600" marR="480059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The man </a:t>
            </a:r>
            <a:r>
              <a:rPr sz="2800" b="1" dirty="0">
                <a:latin typeface="Times New Roman"/>
                <a:cs typeface="Times New Roman"/>
              </a:rPr>
              <a:t>of </a:t>
            </a:r>
            <a:r>
              <a:rPr sz="2800" b="1" spc="-5" dirty="0">
                <a:latin typeface="Times New Roman"/>
                <a:cs typeface="Times New Roman"/>
              </a:rPr>
              <a:t>the </a:t>
            </a:r>
            <a:r>
              <a:rPr sz="2800" b="1" dirty="0">
                <a:latin typeface="Times New Roman"/>
                <a:cs typeface="Times New Roman"/>
              </a:rPr>
              <a:t>forest / A </a:t>
            </a:r>
            <a:r>
              <a:rPr sz="2800" b="1" spc="-5" dirty="0">
                <a:latin typeface="Times New Roman"/>
                <a:cs typeface="Times New Roman"/>
              </a:rPr>
              <a:t>novel </a:t>
            </a:r>
            <a:r>
              <a:rPr sz="2800" b="1" dirty="0">
                <a:latin typeface="Times New Roman"/>
                <a:cs typeface="Times New Roman"/>
              </a:rPr>
              <a:t>by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Zane  </a:t>
            </a:r>
            <a:r>
              <a:rPr sz="2800" b="1" spc="-10" dirty="0">
                <a:latin typeface="Times New Roman"/>
                <a:cs typeface="Times New Roman"/>
              </a:rPr>
              <a:t>Grey </a:t>
            </a:r>
            <a:r>
              <a:rPr sz="2800" b="1" dirty="0">
                <a:latin typeface="Times New Roman"/>
                <a:cs typeface="Times New Roman"/>
              </a:rPr>
              <a:t>; </a:t>
            </a:r>
            <a:r>
              <a:rPr sz="2800" b="1" spc="-5" dirty="0">
                <a:latin typeface="Times New Roman"/>
                <a:cs typeface="Times New Roman"/>
              </a:rPr>
              <a:t>illustrations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by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800" b="1" spc="-5" dirty="0">
                <a:latin typeface="Times New Roman"/>
                <a:cs typeface="Times New Roman"/>
              </a:rPr>
              <a:t>Frank Tenney </a:t>
            </a:r>
            <a:r>
              <a:rPr sz="2800" b="1" dirty="0">
                <a:latin typeface="Times New Roman"/>
                <a:cs typeface="Times New Roman"/>
              </a:rPr>
              <a:t>Johnson.</a:t>
            </a:r>
            <a:endParaRPr sz="2800">
              <a:latin typeface="Times New Roman"/>
              <a:cs typeface="Times New Roman"/>
            </a:endParaRPr>
          </a:p>
          <a:p>
            <a:pPr marL="355600" marR="2806700" indent="-342900">
              <a:lnSpc>
                <a:spcPct val="100000"/>
              </a:lnSpc>
              <a:spcBef>
                <a:spcPts val="700"/>
              </a:spcBef>
              <a:buFont typeface="Times New Roman"/>
              <a:buChar char="•"/>
              <a:tabLst>
                <a:tab pos="354965" algn="l"/>
                <a:tab pos="355600" algn="l"/>
                <a:tab pos="159766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Notice:	you leave </a:t>
            </a:r>
            <a:r>
              <a:rPr sz="2800" b="1" i="1" dirty="0">
                <a:latin typeface="Times New Roman"/>
                <a:cs typeface="Times New Roman"/>
              </a:rPr>
              <a:t>out  the “Author of . . </a:t>
            </a:r>
            <a:r>
              <a:rPr sz="2800" b="1" i="1" spc="-10" dirty="0">
                <a:latin typeface="Times New Roman"/>
                <a:cs typeface="Times New Roman"/>
              </a:rPr>
              <a:t>.”</a:t>
            </a:r>
            <a:r>
              <a:rPr sz="2800" b="1" i="1" spc="-12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part!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38370" y="2667000"/>
            <a:ext cx="4405630" cy="3735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66420"/>
            <a:ext cx="33210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Put </a:t>
            </a:r>
            <a:r>
              <a:rPr sz="3200" spc="-5" dirty="0"/>
              <a:t>it </a:t>
            </a:r>
            <a:r>
              <a:rPr sz="3200" dirty="0"/>
              <a:t>another</a:t>
            </a:r>
            <a:r>
              <a:rPr sz="3200" spc="-35" dirty="0"/>
              <a:t> </a:t>
            </a:r>
            <a:r>
              <a:rPr sz="3200" dirty="0"/>
              <a:t>way?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27110" y="1212910"/>
          <a:ext cx="8077200" cy="50965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900"/>
                <a:gridCol w="2816860"/>
                <a:gridCol w="4155440"/>
              </a:tblGrid>
              <a:tr h="2037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432434" marR="315595" indent="-3429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Title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proper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= Parallel  title : Other title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information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[GMD]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/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Statement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responsibility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431800" marR="245745" indent="-227329">
                        <a:lnSpc>
                          <a:spcPct val="100000"/>
                        </a:lnSpc>
                        <a:spcBef>
                          <a:spcPts val="1880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The man </a:t>
                      </a: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the forest / A novel by  Zane Grey ;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illustrations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by  Frank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Tenney</a:t>
                      </a:r>
                      <a:r>
                        <a:rPr sz="20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Johnson.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949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Edition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90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4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8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2434" marR="440055" indent="-3429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Special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 for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serials,  maps,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music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949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Publication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Physical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949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(Series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information)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Notes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Standard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number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8800" y="1522730"/>
            <a:ext cx="2981959" cy="4963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80009"/>
            <a:ext cx="29908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AACR2 Rule</a:t>
            </a:r>
            <a:r>
              <a:rPr sz="3200" spc="-60" dirty="0"/>
              <a:t> </a:t>
            </a:r>
            <a:r>
              <a:rPr sz="3200" dirty="0"/>
              <a:t>1F3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914400" y="1905000"/>
            <a:ext cx="161036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2140" y="567690"/>
            <a:ext cx="7600315" cy="5160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Times New Roman"/>
                <a:cs typeface="Times New Roman"/>
              </a:rPr>
              <a:t>Give the </a:t>
            </a:r>
            <a:r>
              <a:rPr sz="2800" b="1" spc="-5" dirty="0">
                <a:latin typeface="Times New Roman"/>
                <a:cs typeface="Times New Roman"/>
              </a:rPr>
              <a:t>statements </a:t>
            </a:r>
            <a:r>
              <a:rPr sz="2800" b="1" dirty="0">
                <a:latin typeface="Times New Roman"/>
                <a:cs typeface="Times New Roman"/>
              </a:rPr>
              <a:t>of </a:t>
            </a:r>
            <a:r>
              <a:rPr sz="2800" b="1" spc="-5" dirty="0">
                <a:latin typeface="Times New Roman"/>
                <a:cs typeface="Times New Roman"/>
              </a:rPr>
              <a:t>responsibility after the </a:t>
            </a:r>
            <a:r>
              <a:rPr sz="2800" b="1" dirty="0">
                <a:latin typeface="Times New Roman"/>
                <a:cs typeface="Times New Roman"/>
              </a:rPr>
              <a:t>title  information </a:t>
            </a:r>
            <a:r>
              <a:rPr sz="2800" b="1" spc="-5" dirty="0">
                <a:latin typeface="Times New Roman"/>
                <a:cs typeface="Times New Roman"/>
              </a:rPr>
              <a:t>even </a:t>
            </a:r>
            <a:r>
              <a:rPr sz="2800" b="1" dirty="0">
                <a:latin typeface="Times New Roman"/>
                <a:cs typeface="Times New Roman"/>
              </a:rPr>
              <a:t>if </a:t>
            </a:r>
            <a:r>
              <a:rPr sz="2800" b="1" spc="-5" dirty="0">
                <a:latin typeface="Times New Roman"/>
                <a:cs typeface="Times New Roman"/>
              </a:rPr>
              <a:t>they </a:t>
            </a:r>
            <a:r>
              <a:rPr sz="2800" b="1" dirty="0">
                <a:latin typeface="Times New Roman"/>
                <a:cs typeface="Times New Roman"/>
              </a:rPr>
              <a:t>appear </a:t>
            </a:r>
            <a:r>
              <a:rPr sz="2800" b="1" spc="-5" dirty="0">
                <a:latin typeface="Times New Roman"/>
                <a:cs typeface="Times New Roman"/>
              </a:rPr>
              <a:t>before </a:t>
            </a:r>
            <a:r>
              <a:rPr sz="2800" b="1" dirty="0">
                <a:latin typeface="Times New Roman"/>
                <a:cs typeface="Times New Roman"/>
              </a:rPr>
              <a:t>the title in  the </a:t>
            </a:r>
            <a:r>
              <a:rPr sz="2800" b="1" spc="-5" dirty="0">
                <a:latin typeface="Times New Roman"/>
                <a:cs typeface="Times New Roman"/>
              </a:rPr>
              <a:t>chief source </a:t>
            </a:r>
            <a:r>
              <a:rPr sz="2800" b="1" spc="5" dirty="0">
                <a:latin typeface="Times New Roman"/>
                <a:cs typeface="Times New Roman"/>
              </a:rPr>
              <a:t>of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information</a:t>
            </a:r>
            <a:endParaRPr sz="2800">
              <a:latin typeface="Times New Roman"/>
              <a:cs typeface="Times New Roman"/>
            </a:endParaRPr>
          </a:p>
          <a:p>
            <a:pPr marL="2487295" marR="2815590" indent="-342900">
              <a:lnSpc>
                <a:spcPct val="100000"/>
              </a:lnSpc>
              <a:spcBef>
                <a:spcPts val="1920"/>
              </a:spcBef>
              <a:buFont typeface="Times New Roman"/>
              <a:buChar char="•"/>
              <a:tabLst>
                <a:tab pos="2487295" algn="l"/>
                <a:tab pos="248793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Chief source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of  </a:t>
            </a:r>
            <a:r>
              <a:rPr sz="2800" b="1" dirty="0">
                <a:latin typeface="Times New Roman"/>
                <a:cs typeface="Times New Roman"/>
              </a:rPr>
              <a:t>information:  </a:t>
            </a:r>
            <a:r>
              <a:rPr sz="2800" b="1" spc="-5" dirty="0">
                <a:latin typeface="Times New Roman"/>
                <a:cs typeface="Times New Roman"/>
              </a:rPr>
              <a:t>Cover </a:t>
            </a:r>
            <a:r>
              <a:rPr sz="2800" b="1" dirty="0">
                <a:latin typeface="Times New Roman"/>
                <a:cs typeface="Times New Roman"/>
              </a:rPr>
              <a:t>page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-</a:t>
            </a:r>
            <a:r>
              <a:rPr sz="2800" spc="-5" dirty="0">
                <a:latin typeface="Wingdings"/>
                <a:cs typeface="Wingdings"/>
              </a:rPr>
              <a:t></a:t>
            </a:r>
            <a:endParaRPr sz="2800">
              <a:latin typeface="Wingdings"/>
              <a:cs typeface="Wingdings"/>
            </a:endParaRPr>
          </a:p>
          <a:p>
            <a:pPr marL="2945130" marR="2924175" lvl="1" indent="-342900">
              <a:lnSpc>
                <a:spcPct val="100000"/>
              </a:lnSpc>
              <a:spcBef>
                <a:spcPts val="700"/>
              </a:spcBef>
              <a:buFont typeface="Times New Roman"/>
              <a:buChar char="•"/>
              <a:tabLst>
                <a:tab pos="2944495" algn="l"/>
                <a:tab pos="294513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See</a:t>
            </a:r>
            <a:r>
              <a:rPr sz="2800" b="1" i="1" spc="-95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AACR2  </a:t>
            </a:r>
            <a:r>
              <a:rPr sz="2800" b="1" i="1" spc="-5" dirty="0">
                <a:latin typeface="Times New Roman"/>
                <a:cs typeface="Times New Roman"/>
              </a:rPr>
              <a:t>Rule</a:t>
            </a:r>
            <a:r>
              <a:rPr sz="2800" b="1" i="1" spc="-3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0A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Area </a:t>
            </a:r>
            <a:r>
              <a:rPr sz="2800" b="1" i="1" dirty="0">
                <a:latin typeface="Times New Roman"/>
                <a:cs typeface="Times New Roman"/>
              </a:rPr>
              <a:t>1 </a:t>
            </a:r>
            <a:r>
              <a:rPr sz="2800" b="1" i="1" spc="-5" dirty="0">
                <a:latin typeface="Times New Roman"/>
                <a:cs typeface="Times New Roman"/>
              </a:rPr>
              <a:t>entry:</a:t>
            </a:r>
            <a:endParaRPr sz="2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  <a:tabLst>
                <a:tab pos="755015" algn="l"/>
              </a:tabLst>
            </a:pPr>
            <a:r>
              <a:rPr sz="3600" baseline="3472" dirty="0">
                <a:latin typeface="Times New Roman"/>
                <a:cs typeface="Times New Roman"/>
              </a:rPr>
              <a:t>–	</a:t>
            </a:r>
            <a:r>
              <a:rPr sz="2400" b="1" spc="-5" dirty="0">
                <a:latin typeface="Times New Roman"/>
                <a:cs typeface="Times New Roman"/>
              </a:rPr>
              <a:t>Midnight </a:t>
            </a:r>
            <a:r>
              <a:rPr sz="2400" b="1" dirty="0">
                <a:latin typeface="Times New Roman"/>
                <a:cs typeface="Times New Roman"/>
              </a:rPr>
              <a:t>pleasures / </a:t>
            </a:r>
            <a:r>
              <a:rPr sz="2400" b="1" spc="-5" dirty="0">
                <a:latin typeface="Times New Roman"/>
                <a:cs typeface="Times New Roman"/>
              </a:rPr>
              <a:t>Eloisa</a:t>
            </a:r>
            <a:r>
              <a:rPr sz="2400" b="1" dirty="0">
                <a:latin typeface="Times New Roman"/>
                <a:cs typeface="Times New Roman"/>
              </a:rPr>
              <a:t> James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3000" y="2667000"/>
            <a:ext cx="3658870" cy="3506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29259"/>
            <a:ext cx="698309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But we </a:t>
            </a:r>
            <a:r>
              <a:rPr dirty="0"/>
              <a:t>still use the </a:t>
            </a:r>
            <a:r>
              <a:rPr spc="-5" dirty="0"/>
              <a:t>exact </a:t>
            </a:r>
            <a:r>
              <a:rPr dirty="0"/>
              <a:t>form of the </a:t>
            </a:r>
            <a:r>
              <a:rPr spc="-5" dirty="0"/>
              <a:t>name </a:t>
            </a:r>
            <a:r>
              <a:rPr spc="5" dirty="0"/>
              <a:t>as </a:t>
            </a:r>
            <a:r>
              <a:rPr dirty="0"/>
              <a:t>it  </a:t>
            </a:r>
            <a:r>
              <a:rPr i="1" dirty="0"/>
              <a:t>appears </a:t>
            </a:r>
            <a:r>
              <a:rPr i="1" spc="5" dirty="0"/>
              <a:t>on </a:t>
            </a:r>
            <a:r>
              <a:rPr i="1" dirty="0"/>
              <a:t>the title page—the authority</a:t>
            </a:r>
            <a:r>
              <a:rPr i="1" spc="-160" dirty="0"/>
              <a:t> </a:t>
            </a:r>
            <a:r>
              <a:rPr i="1" dirty="0"/>
              <a:t>control  </a:t>
            </a:r>
            <a:r>
              <a:rPr i="1" spc="-5" dirty="0"/>
              <a:t>comes </a:t>
            </a:r>
            <a:r>
              <a:rPr i="1" spc="5" dirty="0"/>
              <a:t>in </a:t>
            </a:r>
            <a:r>
              <a:rPr i="1" dirty="0"/>
              <a:t>the </a:t>
            </a:r>
            <a:r>
              <a:rPr i="1" spc="-5" dirty="0"/>
              <a:t>notes </a:t>
            </a:r>
            <a:r>
              <a:rPr i="1" dirty="0"/>
              <a:t>and </a:t>
            </a:r>
            <a:r>
              <a:rPr i="1" spc="-5" dirty="0"/>
              <a:t>the subject</a:t>
            </a:r>
            <a:r>
              <a:rPr i="1" spc="-55" dirty="0"/>
              <a:t> </a:t>
            </a:r>
            <a:r>
              <a:rPr i="1" spc="-5" dirty="0"/>
              <a:t>headings*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340" y="2136140"/>
            <a:ext cx="47199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spc="-5" dirty="0">
                <a:latin typeface="Times New Roman"/>
                <a:cs typeface="Times New Roman"/>
              </a:rPr>
              <a:t>*Older </a:t>
            </a:r>
            <a:r>
              <a:rPr sz="2800" b="1" i="1" dirty="0">
                <a:latin typeface="Times New Roman"/>
                <a:cs typeface="Times New Roman"/>
              </a:rPr>
              <a:t>catalogs did </a:t>
            </a:r>
            <a:r>
              <a:rPr sz="2800" b="1" i="1" spc="-5" dirty="0">
                <a:latin typeface="Times New Roman"/>
                <a:cs typeface="Times New Roman"/>
              </a:rPr>
              <a:t>use</a:t>
            </a:r>
            <a:r>
              <a:rPr sz="2800" b="1" i="1" spc="-2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(pseud.)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413765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340" y="2702559"/>
            <a:ext cx="4149090" cy="36004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1046480" indent="-342900">
              <a:lnSpc>
                <a:spcPct val="79900"/>
              </a:lnSpc>
              <a:spcBef>
                <a:spcPts val="67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i="1" dirty="0">
                <a:latin typeface="Times New Roman"/>
                <a:cs typeface="Times New Roman"/>
              </a:rPr>
              <a:t>Title </a:t>
            </a:r>
            <a:r>
              <a:rPr sz="2400" b="1" i="1" spc="-5" dirty="0">
                <a:latin typeface="Times New Roman"/>
                <a:cs typeface="Times New Roman"/>
              </a:rPr>
              <a:t>and </a:t>
            </a:r>
            <a:r>
              <a:rPr sz="2400" b="1" i="1" dirty="0">
                <a:latin typeface="Times New Roman"/>
                <a:cs typeface="Times New Roman"/>
              </a:rPr>
              <a:t>statement</a:t>
            </a:r>
            <a:r>
              <a:rPr sz="2400" b="1" i="1" spc="-8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of  responsibility:</a:t>
            </a:r>
            <a:endParaRPr sz="2400">
              <a:latin typeface="Times New Roman"/>
              <a:cs typeface="Times New Roman"/>
            </a:endParaRPr>
          </a:p>
          <a:p>
            <a:pPr marL="755650" marR="144145" indent="-285750">
              <a:lnSpc>
                <a:spcPct val="80000"/>
              </a:lnSpc>
              <a:spcBef>
                <a:spcPts val="500"/>
              </a:spcBef>
              <a:tabLst>
                <a:tab pos="755015" algn="l"/>
              </a:tabLst>
            </a:pPr>
            <a:r>
              <a:rPr sz="3000" baseline="2777" dirty="0">
                <a:latin typeface="Times New Roman"/>
                <a:cs typeface="Times New Roman"/>
              </a:rPr>
              <a:t>–	</a:t>
            </a:r>
            <a:r>
              <a:rPr sz="2000" b="1" dirty="0">
                <a:latin typeface="Times New Roman"/>
                <a:cs typeface="Times New Roman"/>
              </a:rPr>
              <a:t>The </a:t>
            </a:r>
            <a:r>
              <a:rPr sz="2000" b="1" spc="-5" dirty="0">
                <a:latin typeface="Times New Roman"/>
                <a:cs typeface="Times New Roman"/>
              </a:rPr>
              <a:t>prince </a:t>
            </a:r>
            <a:r>
              <a:rPr sz="2000" b="1" dirty="0">
                <a:latin typeface="Times New Roman"/>
                <a:cs typeface="Times New Roman"/>
              </a:rPr>
              <a:t>and the pauper : a  tale for young people </a:t>
            </a:r>
            <a:r>
              <a:rPr sz="2000" b="1" spc="5" dirty="0">
                <a:latin typeface="Times New Roman"/>
                <a:cs typeface="Times New Roman"/>
              </a:rPr>
              <a:t>of </a:t>
            </a:r>
            <a:r>
              <a:rPr sz="2000" b="1" dirty="0">
                <a:latin typeface="Times New Roman"/>
                <a:cs typeface="Times New Roman"/>
              </a:rPr>
              <a:t>all  ages / by Mark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Twain.</a:t>
            </a:r>
            <a:endParaRPr sz="2000">
              <a:latin typeface="Times New Roman"/>
              <a:cs typeface="Times New Roman"/>
            </a:endParaRPr>
          </a:p>
          <a:p>
            <a:pPr marL="355600" marR="5080">
              <a:lnSpc>
                <a:spcPct val="79900"/>
              </a:lnSpc>
              <a:spcBef>
                <a:spcPts val="600"/>
              </a:spcBef>
            </a:pPr>
            <a:r>
              <a:rPr sz="2400" b="1" i="1" dirty="0">
                <a:latin typeface="Times New Roman"/>
                <a:cs typeface="Times New Roman"/>
              </a:rPr>
              <a:t>A note (down in the </a:t>
            </a:r>
            <a:r>
              <a:rPr sz="2400" b="1" dirty="0">
                <a:latin typeface="Times New Roman"/>
                <a:cs typeface="Times New Roman"/>
              </a:rPr>
              <a:t>Notes  </a:t>
            </a:r>
            <a:r>
              <a:rPr sz="2400" b="1" i="1" dirty="0">
                <a:latin typeface="Times New Roman"/>
                <a:cs typeface="Times New Roman"/>
              </a:rPr>
              <a:t>area) </a:t>
            </a:r>
            <a:r>
              <a:rPr sz="2400" b="1" i="1" spc="-5" dirty="0">
                <a:latin typeface="Times New Roman"/>
                <a:cs typeface="Times New Roman"/>
              </a:rPr>
              <a:t>might </a:t>
            </a:r>
            <a:r>
              <a:rPr sz="2400" b="1" i="1" dirty="0">
                <a:latin typeface="Times New Roman"/>
                <a:cs typeface="Times New Roman"/>
              </a:rPr>
              <a:t>say: </a:t>
            </a:r>
            <a:r>
              <a:rPr sz="2400" b="1" dirty="0">
                <a:latin typeface="Times New Roman"/>
                <a:cs typeface="Times New Roman"/>
              </a:rPr>
              <a:t>Mark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Twain  </a:t>
            </a:r>
            <a:r>
              <a:rPr sz="2400" b="1" dirty="0">
                <a:latin typeface="Times New Roman"/>
                <a:cs typeface="Times New Roman"/>
              </a:rPr>
              <a:t>is </a:t>
            </a:r>
            <a:r>
              <a:rPr sz="2400" b="1" spc="-5" dirty="0">
                <a:latin typeface="Times New Roman"/>
                <a:cs typeface="Times New Roman"/>
              </a:rPr>
              <a:t>the pseudonym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Samuel  Longhorne Clemens.  (Although </a:t>
            </a:r>
            <a:r>
              <a:rPr sz="2400" b="1" dirty="0">
                <a:latin typeface="Times New Roman"/>
                <a:cs typeface="Times New Roman"/>
              </a:rPr>
              <a:t>this </a:t>
            </a:r>
            <a:r>
              <a:rPr sz="2400" b="1" spc="5" dirty="0">
                <a:latin typeface="Times New Roman"/>
                <a:cs typeface="Times New Roman"/>
              </a:rPr>
              <a:t>is </a:t>
            </a:r>
            <a:r>
              <a:rPr sz="2400" b="1" dirty="0">
                <a:latin typeface="Times New Roman"/>
                <a:cs typeface="Times New Roman"/>
              </a:rPr>
              <a:t>so well  </a:t>
            </a:r>
            <a:r>
              <a:rPr sz="2400" b="1" spc="-10" dirty="0">
                <a:latin typeface="Times New Roman"/>
                <a:cs typeface="Times New Roman"/>
              </a:rPr>
              <a:t>known, </a:t>
            </a:r>
            <a:r>
              <a:rPr sz="2400" b="1" dirty="0">
                <a:latin typeface="Times New Roman"/>
                <a:cs typeface="Times New Roman"/>
              </a:rPr>
              <a:t>it may </a:t>
            </a:r>
            <a:r>
              <a:rPr sz="2400" b="1" spc="-5" dirty="0">
                <a:latin typeface="Times New Roman"/>
                <a:cs typeface="Times New Roman"/>
              </a:rPr>
              <a:t>not </a:t>
            </a:r>
            <a:r>
              <a:rPr sz="2400" b="1" dirty="0">
                <a:latin typeface="Times New Roman"/>
                <a:cs typeface="Times New Roman"/>
              </a:rPr>
              <a:t>mention  </a:t>
            </a:r>
            <a:r>
              <a:rPr sz="2400" b="1" spc="-5" dirty="0">
                <a:latin typeface="Times New Roman"/>
                <a:cs typeface="Times New Roman"/>
              </a:rPr>
              <a:t>his </a:t>
            </a:r>
            <a:r>
              <a:rPr sz="2400" b="1" dirty="0">
                <a:latin typeface="Times New Roman"/>
                <a:cs typeface="Times New Roman"/>
              </a:rPr>
              <a:t>real name at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all!)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05459"/>
            <a:ext cx="69913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Extract from Library of Congress</a:t>
            </a:r>
            <a:r>
              <a:rPr sz="3200" spc="20" dirty="0"/>
              <a:t> </a:t>
            </a:r>
            <a:r>
              <a:rPr sz="3200" dirty="0"/>
              <a:t>catalog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12140" y="1176020"/>
            <a:ext cx="6904355" cy="3331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0" marR="5080" indent="-12065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13335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Type </a:t>
            </a:r>
            <a:r>
              <a:rPr sz="2400" b="1" dirty="0">
                <a:latin typeface="Times New Roman"/>
                <a:cs typeface="Times New Roman"/>
              </a:rPr>
              <a:t>of Material: </a:t>
            </a:r>
            <a:r>
              <a:rPr sz="2400" spc="-5" dirty="0">
                <a:latin typeface="Times New Roman"/>
                <a:cs typeface="Times New Roman"/>
              </a:rPr>
              <a:t>Text </a:t>
            </a:r>
            <a:r>
              <a:rPr sz="2400" dirty="0">
                <a:latin typeface="Times New Roman"/>
                <a:cs typeface="Times New Roman"/>
              </a:rPr>
              <a:t>(Book, Microform, Electronic,  etc.)</a:t>
            </a:r>
            <a:endParaRPr sz="2400">
              <a:latin typeface="Times New Roman"/>
              <a:cs typeface="Times New Roman"/>
            </a:endParaRPr>
          </a:p>
          <a:p>
            <a:pPr marL="133350" indent="-120650">
              <a:lnSpc>
                <a:spcPct val="100000"/>
              </a:lnSpc>
              <a:spcBef>
                <a:spcPts val="600"/>
              </a:spcBef>
              <a:buFont typeface="Times New Roman"/>
              <a:buChar char="•"/>
              <a:tabLst>
                <a:tab pos="133350" algn="l"/>
              </a:tabLst>
            </a:pPr>
            <a:r>
              <a:rPr sz="2400" b="1" dirty="0">
                <a:latin typeface="Times New Roman"/>
                <a:cs typeface="Times New Roman"/>
              </a:rPr>
              <a:t>Personal Name: </a:t>
            </a:r>
            <a:r>
              <a:rPr sz="2400" dirty="0">
                <a:latin typeface="Times New Roman"/>
                <a:cs typeface="Times New Roman"/>
              </a:rPr>
              <a:t>James,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Eloisa.</a:t>
            </a:r>
            <a:endParaRPr sz="2400">
              <a:latin typeface="Times New Roman"/>
              <a:cs typeface="Times New Roman"/>
            </a:endParaRPr>
          </a:p>
          <a:p>
            <a:pPr marL="133350" indent="-120650">
              <a:lnSpc>
                <a:spcPct val="100000"/>
              </a:lnSpc>
              <a:spcBef>
                <a:spcPts val="600"/>
              </a:spcBef>
              <a:buFont typeface="Times New Roman"/>
              <a:buChar char="•"/>
              <a:tabLst>
                <a:tab pos="133350" algn="l"/>
                <a:tab pos="1769745" algn="l"/>
              </a:tabLst>
            </a:pPr>
            <a:r>
              <a:rPr sz="2400" b="1" dirty="0">
                <a:latin typeface="Times New Roman"/>
                <a:cs typeface="Times New Roman"/>
              </a:rPr>
              <a:t>Main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Title:	</a:t>
            </a:r>
            <a:r>
              <a:rPr sz="2400" dirty="0">
                <a:latin typeface="Times New Roman"/>
                <a:cs typeface="Times New Roman"/>
              </a:rPr>
              <a:t>Midnight pleasures / </a:t>
            </a:r>
            <a:r>
              <a:rPr sz="2400" spc="-5" dirty="0">
                <a:latin typeface="Times New Roman"/>
                <a:cs typeface="Times New Roman"/>
              </a:rPr>
              <a:t>Eloisa</a:t>
            </a:r>
            <a:r>
              <a:rPr sz="2400" dirty="0">
                <a:latin typeface="Times New Roman"/>
                <a:cs typeface="Times New Roman"/>
              </a:rPr>
              <a:t> James.</a:t>
            </a:r>
            <a:endParaRPr sz="2400">
              <a:latin typeface="Times New Roman"/>
              <a:cs typeface="Times New Roman"/>
            </a:endParaRPr>
          </a:p>
          <a:p>
            <a:pPr marL="133350" marR="1383665" indent="-120650">
              <a:lnSpc>
                <a:spcPct val="100000"/>
              </a:lnSpc>
              <a:spcBef>
                <a:spcPts val="600"/>
              </a:spcBef>
              <a:buFont typeface="Times New Roman"/>
              <a:buChar char="•"/>
              <a:tabLst>
                <a:tab pos="133350" algn="l"/>
                <a:tab pos="280987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Published/Created:	</a:t>
            </a:r>
            <a:r>
              <a:rPr sz="2400" dirty="0">
                <a:latin typeface="Times New Roman"/>
                <a:cs typeface="Times New Roman"/>
              </a:rPr>
              <a:t>New </a:t>
            </a:r>
            <a:r>
              <a:rPr sz="2400" spc="-5" dirty="0">
                <a:latin typeface="Times New Roman"/>
                <a:cs typeface="Times New Roman"/>
              </a:rPr>
              <a:t>York 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Delacorte  Press,</a:t>
            </a:r>
            <a:r>
              <a:rPr sz="2400" spc="-5" dirty="0">
                <a:latin typeface="Times New Roman"/>
                <a:cs typeface="Times New Roman"/>
              </a:rPr>
              <a:t> c2000.</a:t>
            </a:r>
            <a:endParaRPr sz="2400">
              <a:latin typeface="Times New Roman"/>
              <a:cs typeface="Times New Roman"/>
            </a:endParaRPr>
          </a:p>
          <a:p>
            <a:pPr marL="133350" indent="-120650">
              <a:lnSpc>
                <a:spcPct val="100000"/>
              </a:lnSpc>
              <a:spcBef>
                <a:spcPts val="590"/>
              </a:spcBef>
              <a:buFont typeface="Times New Roman"/>
              <a:buChar char="•"/>
              <a:tabLst>
                <a:tab pos="133350" algn="l"/>
                <a:tab pos="1895475" algn="l"/>
              </a:tabLst>
            </a:pPr>
            <a:r>
              <a:rPr sz="2400" b="1" dirty="0">
                <a:latin typeface="Times New Roman"/>
                <a:cs typeface="Times New Roman"/>
              </a:rPr>
              <a:t>Description:	</a:t>
            </a:r>
            <a:r>
              <a:rPr sz="2400" dirty="0">
                <a:latin typeface="Times New Roman"/>
                <a:cs typeface="Times New Roman"/>
              </a:rPr>
              <a:t>360 </a:t>
            </a:r>
            <a:r>
              <a:rPr sz="2400" spc="-5" dirty="0">
                <a:latin typeface="Times New Roman"/>
                <a:cs typeface="Times New Roman"/>
              </a:rPr>
              <a:t>p. </a:t>
            </a:r>
            <a:r>
              <a:rPr sz="2400" dirty="0">
                <a:latin typeface="Times New Roman"/>
                <a:cs typeface="Times New Roman"/>
              </a:rPr>
              <a:t>; 25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cm.</a:t>
            </a:r>
            <a:endParaRPr sz="2400">
              <a:latin typeface="Times New Roman"/>
              <a:cs typeface="Times New Roman"/>
            </a:endParaRPr>
          </a:p>
          <a:p>
            <a:pPr marL="133350" indent="-120650">
              <a:lnSpc>
                <a:spcPct val="100000"/>
              </a:lnSpc>
              <a:spcBef>
                <a:spcPts val="600"/>
              </a:spcBef>
              <a:buFont typeface="Times New Roman"/>
              <a:buChar char="•"/>
              <a:tabLst>
                <a:tab pos="133350" algn="l"/>
                <a:tab pos="109791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ISBN:	</a:t>
            </a:r>
            <a:r>
              <a:rPr sz="2400" dirty="0">
                <a:latin typeface="Times New Roman"/>
                <a:cs typeface="Times New Roman"/>
              </a:rPr>
              <a:t>0385333617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4558029"/>
            <a:ext cx="1876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0" indent="-12065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133350" algn="l"/>
              </a:tabLst>
            </a:pPr>
            <a:r>
              <a:rPr sz="2400" b="1" dirty="0">
                <a:latin typeface="Times New Roman"/>
                <a:cs typeface="Times New Roman"/>
              </a:rPr>
              <a:t>G</a:t>
            </a:r>
            <a:r>
              <a:rPr sz="2400" b="1" spc="5" dirty="0">
                <a:latin typeface="Times New Roman"/>
                <a:cs typeface="Times New Roman"/>
              </a:rPr>
              <a:t>e</a:t>
            </a:r>
            <a:r>
              <a:rPr sz="2400" b="1" spc="-10" dirty="0">
                <a:latin typeface="Times New Roman"/>
                <a:cs typeface="Times New Roman"/>
              </a:rPr>
              <a:t>n</a:t>
            </a:r>
            <a:r>
              <a:rPr sz="2400" b="1" spc="5" dirty="0">
                <a:latin typeface="Times New Roman"/>
                <a:cs typeface="Times New Roman"/>
              </a:rPr>
              <a:t>re</a:t>
            </a:r>
            <a:r>
              <a:rPr sz="2400" b="1" dirty="0">
                <a:latin typeface="Times New Roman"/>
                <a:cs typeface="Times New Roman"/>
              </a:rPr>
              <a:t>/</a:t>
            </a:r>
            <a:r>
              <a:rPr sz="2400" b="1" spc="-10" dirty="0">
                <a:latin typeface="Times New Roman"/>
                <a:cs typeface="Times New Roman"/>
              </a:rPr>
              <a:t>F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5" dirty="0">
                <a:latin typeface="Times New Roman"/>
                <a:cs typeface="Times New Roman"/>
              </a:rPr>
              <a:t>r</a:t>
            </a:r>
            <a:r>
              <a:rPr sz="2400" b="1" spc="10" dirty="0">
                <a:latin typeface="Times New Roman"/>
                <a:cs typeface="Times New Roman"/>
              </a:rPr>
              <a:t>m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5289550"/>
            <a:ext cx="2511425" cy="9093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33350" indent="-120650">
              <a:lnSpc>
                <a:spcPct val="100000"/>
              </a:lnSpc>
              <a:spcBef>
                <a:spcPts val="700"/>
              </a:spcBef>
              <a:buFont typeface="Times New Roman"/>
              <a:buChar char="•"/>
              <a:tabLst>
                <a:tab pos="133350" algn="l"/>
              </a:tabLst>
            </a:pPr>
            <a:r>
              <a:rPr sz="2400" b="1" dirty="0">
                <a:latin typeface="Times New Roman"/>
                <a:cs typeface="Times New Roman"/>
              </a:rPr>
              <a:t>LC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Classification:</a:t>
            </a:r>
            <a:endParaRPr sz="2400">
              <a:latin typeface="Times New Roman"/>
              <a:cs typeface="Times New Roman"/>
            </a:endParaRPr>
          </a:p>
          <a:p>
            <a:pPr marL="133350" indent="-120650">
              <a:lnSpc>
                <a:spcPct val="100000"/>
              </a:lnSpc>
              <a:spcBef>
                <a:spcPts val="600"/>
              </a:spcBef>
              <a:buFont typeface="Times New Roman"/>
              <a:buChar char="•"/>
              <a:tabLst>
                <a:tab pos="13335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Dewey </a:t>
            </a:r>
            <a:r>
              <a:rPr sz="2400" b="1" dirty="0">
                <a:latin typeface="Times New Roman"/>
                <a:cs typeface="Times New Roman"/>
              </a:rPr>
              <a:t>Class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No.: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55340" y="4558029"/>
            <a:ext cx="3217545" cy="1640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39494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Historical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fiction.  </a:t>
            </a:r>
            <a:r>
              <a:rPr sz="2400" spc="-5" dirty="0">
                <a:latin typeface="Times New Roman"/>
                <a:cs typeface="Times New Roman"/>
              </a:rPr>
              <a:t>Love </a:t>
            </a:r>
            <a:r>
              <a:rPr sz="2400" dirty="0">
                <a:latin typeface="Times New Roman"/>
                <a:cs typeface="Times New Roman"/>
              </a:rPr>
              <a:t>stories.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Times New Roman"/>
                <a:cs typeface="Times New Roman"/>
              </a:rPr>
              <a:t>PS3560.A3796 </a:t>
            </a:r>
            <a:r>
              <a:rPr sz="2400" dirty="0">
                <a:latin typeface="Times New Roman"/>
                <a:cs typeface="Times New Roman"/>
              </a:rPr>
              <a:t>M53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2000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Times New Roman"/>
                <a:cs typeface="Times New Roman"/>
              </a:rPr>
              <a:t>813/.54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57340" y="2743200"/>
            <a:ext cx="2486659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726440"/>
            <a:ext cx="19126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Another</a:t>
            </a:r>
            <a:r>
              <a:rPr spc="-60" dirty="0"/>
              <a:t> </a:t>
            </a:r>
            <a:r>
              <a:rPr spc="-5" dirty="0"/>
              <a:t>rule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633220"/>
            <a:ext cx="4580890" cy="2837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4765" indent="-3429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If the </a:t>
            </a:r>
            <a:r>
              <a:rPr sz="2400" b="1" i="1" dirty="0">
                <a:latin typeface="Times New Roman"/>
                <a:cs typeface="Times New Roman"/>
              </a:rPr>
              <a:t>author’s name </a:t>
            </a:r>
            <a:r>
              <a:rPr sz="2400" b="1" i="1" spc="5" dirty="0">
                <a:latin typeface="Times New Roman"/>
                <a:cs typeface="Times New Roman"/>
              </a:rPr>
              <a:t>is </a:t>
            </a:r>
            <a:r>
              <a:rPr sz="2400" b="1" i="1" dirty="0">
                <a:latin typeface="Times New Roman"/>
                <a:cs typeface="Times New Roman"/>
              </a:rPr>
              <a:t>given </a:t>
            </a:r>
            <a:r>
              <a:rPr sz="2400" b="1" i="1" spc="5" dirty="0">
                <a:latin typeface="Times New Roman"/>
                <a:cs typeface="Times New Roman"/>
              </a:rPr>
              <a:t>in  </a:t>
            </a:r>
            <a:r>
              <a:rPr sz="2400" b="1" i="1" spc="-5" dirty="0">
                <a:latin typeface="Times New Roman"/>
                <a:cs typeface="Times New Roman"/>
              </a:rPr>
              <a:t>the </a:t>
            </a:r>
            <a:r>
              <a:rPr sz="2400" b="1" i="1" dirty="0">
                <a:latin typeface="Times New Roman"/>
                <a:cs typeface="Times New Roman"/>
              </a:rPr>
              <a:t>title, </a:t>
            </a:r>
            <a:r>
              <a:rPr sz="2400" b="1" i="1" spc="-5" dirty="0">
                <a:latin typeface="Times New Roman"/>
                <a:cs typeface="Times New Roman"/>
              </a:rPr>
              <a:t>the name </a:t>
            </a:r>
            <a:r>
              <a:rPr sz="2400" b="1" i="1" dirty="0">
                <a:latin typeface="Times New Roman"/>
                <a:cs typeface="Times New Roman"/>
              </a:rPr>
              <a:t>is </a:t>
            </a:r>
            <a:r>
              <a:rPr sz="2400" b="1" i="1" spc="-5" dirty="0">
                <a:latin typeface="Times New Roman"/>
                <a:cs typeface="Times New Roman"/>
              </a:rPr>
              <a:t>not </a:t>
            </a:r>
            <a:r>
              <a:rPr sz="2400" b="1" i="1" dirty="0">
                <a:latin typeface="Times New Roman"/>
                <a:cs typeface="Times New Roman"/>
              </a:rPr>
              <a:t>repeated  in the statement of</a:t>
            </a:r>
            <a:r>
              <a:rPr sz="2400" b="1" i="1" spc="-8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responsibility:</a:t>
            </a:r>
            <a:endParaRPr sz="2400">
              <a:latin typeface="Times New Roman"/>
              <a:cs typeface="Times New Roman"/>
            </a:endParaRPr>
          </a:p>
          <a:p>
            <a:pPr marL="755650" marR="368935" lvl="1" indent="-285750">
              <a:lnSpc>
                <a:spcPct val="100000"/>
              </a:lnSpc>
              <a:spcBef>
                <a:spcPts val="500"/>
              </a:spcBef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sz="2000" b="1" dirty="0">
                <a:latin typeface="Times New Roman"/>
                <a:cs typeface="Times New Roman"/>
              </a:rPr>
              <a:t>The </a:t>
            </a:r>
            <a:r>
              <a:rPr sz="2000" b="1" spc="-5" dirty="0">
                <a:latin typeface="Times New Roman"/>
                <a:cs typeface="Times New Roman"/>
              </a:rPr>
              <a:t>Iliad </a:t>
            </a:r>
            <a:r>
              <a:rPr sz="2000" b="1" spc="5" dirty="0">
                <a:latin typeface="Times New Roman"/>
                <a:cs typeface="Times New Roman"/>
              </a:rPr>
              <a:t>of </a:t>
            </a:r>
            <a:r>
              <a:rPr sz="2000" b="1" dirty="0">
                <a:latin typeface="Times New Roman"/>
                <a:cs typeface="Times New Roman"/>
              </a:rPr>
              <a:t>Homer / Done </a:t>
            </a:r>
            <a:r>
              <a:rPr sz="2000" b="1" spc="-5" dirty="0">
                <a:latin typeface="Times New Roman"/>
                <a:cs typeface="Times New Roman"/>
              </a:rPr>
              <a:t>into  English </a:t>
            </a:r>
            <a:r>
              <a:rPr sz="2000" b="1" dirty="0">
                <a:latin typeface="Times New Roman"/>
                <a:cs typeface="Times New Roman"/>
              </a:rPr>
              <a:t>prose by Andrew Lang,  Walter </a:t>
            </a:r>
            <a:r>
              <a:rPr sz="2000" b="1" spc="-5" dirty="0">
                <a:latin typeface="Times New Roman"/>
                <a:cs typeface="Times New Roman"/>
              </a:rPr>
              <a:t>Leaf </a:t>
            </a:r>
            <a:r>
              <a:rPr sz="2000" b="1" dirty="0">
                <a:latin typeface="Times New Roman"/>
                <a:cs typeface="Times New Roman"/>
              </a:rPr>
              <a:t>and Ernest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Myers.</a:t>
            </a:r>
            <a:endParaRPr sz="20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500"/>
              </a:spcBef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sz="2000" b="1" spc="-5" dirty="0">
                <a:solidFill>
                  <a:srgbClr val="CC3300"/>
                </a:solidFill>
                <a:latin typeface="Times New Roman"/>
                <a:cs typeface="Times New Roman"/>
                <a:hlinkClick r:id="rId2"/>
              </a:rPr>
              <a:t>http://etext.lib.virginia.edu/etcbin/t</a:t>
            </a:r>
            <a:endParaRPr sz="20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500"/>
              </a:spcBef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sz="2000" b="1" dirty="0">
                <a:latin typeface="Times New Roman"/>
                <a:cs typeface="Times New Roman"/>
              </a:rPr>
              <a:t>Rules 1B2 </a:t>
            </a:r>
            <a:r>
              <a:rPr sz="2000" b="1" spc="5" dirty="0">
                <a:latin typeface="Times New Roman"/>
                <a:cs typeface="Times New Roman"/>
              </a:rPr>
              <a:t>and </a:t>
            </a:r>
            <a:r>
              <a:rPr sz="2000" b="1" dirty="0">
                <a:latin typeface="Times New Roman"/>
                <a:cs typeface="Times New Roman"/>
              </a:rPr>
              <a:t>1F1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0200" y="762000"/>
            <a:ext cx="3200400" cy="4973320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 vert="horz" wrap="square" lIns="0" tIns="469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Iliad of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Homer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234315" marR="226695"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Done </a:t>
            </a:r>
            <a:r>
              <a:rPr sz="2000" spc="-5" dirty="0">
                <a:latin typeface="Arial"/>
                <a:cs typeface="Arial"/>
              </a:rPr>
              <a:t>into </a:t>
            </a:r>
            <a:r>
              <a:rPr sz="2000" dirty="0">
                <a:latin typeface="Arial"/>
                <a:cs typeface="Arial"/>
              </a:rPr>
              <a:t>English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Prose  by</a:t>
            </a:r>
            <a:endParaRPr sz="2000">
              <a:latin typeface="Arial"/>
              <a:cs typeface="Arial"/>
            </a:endParaRPr>
          </a:p>
          <a:p>
            <a:pPr marL="376555" marR="368935"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Andrew Lang, </a:t>
            </a:r>
            <a:r>
              <a:rPr sz="2000" spc="-5" dirty="0">
                <a:latin typeface="Arial"/>
                <a:cs typeface="Arial"/>
              </a:rPr>
              <a:t>M.A.  </a:t>
            </a:r>
            <a:r>
              <a:rPr sz="2000" dirty="0">
                <a:latin typeface="Arial"/>
                <a:cs typeface="Arial"/>
              </a:rPr>
              <a:t>Late </a:t>
            </a:r>
            <a:r>
              <a:rPr sz="2000" spc="-5" dirty="0">
                <a:latin typeface="Arial"/>
                <a:cs typeface="Arial"/>
              </a:rPr>
              <a:t>Fellow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Merton  College,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Oxford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>
              <a:latin typeface="Arial"/>
              <a:cs typeface="Arial"/>
            </a:endParaRPr>
          </a:p>
          <a:p>
            <a:pPr marL="426720" marR="419100" indent="635"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Walter </a:t>
            </a:r>
            <a:r>
              <a:rPr sz="2000" spc="-5" dirty="0">
                <a:latin typeface="Arial"/>
                <a:cs typeface="Arial"/>
              </a:rPr>
              <a:t>Leaf, M.A.  </a:t>
            </a:r>
            <a:r>
              <a:rPr sz="2000" dirty="0">
                <a:latin typeface="Arial"/>
                <a:cs typeface="Arial"/>
              </a:rPr>
              <a:t>Late </a:t>
            </a:r>
            <a:r>
              <a:rPr sz="2000" spc="-5" dirty="0">
                <a:latin typeface="Arial"/>
                <a:cs typeface="Arial"/>
              </a:rPr>
              <a:t>Fellow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Trinity  College,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Cambridge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R="62865"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546100" marR="510540" indent="-26670" algn="just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Ernest Myers,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M.A.  </a:t>
            </a:r>
            <a:r>
              <a:rPr sz="2000" dirty="0">
                <a:latin typeface="Arial"/>
                <a:cs typeface="Arial"/>
              </a:rPr>
              <a:t>Fellow of Wadham  College,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Oxford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339" y="795020"/>
            <a:ext cx="12827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Area</a:t>
            </a:r>
            <a:r>
              <a:rPr sz="3200" spc="-70" dirty="0"/>
              <a:t> </a:t>
            </a:r>
            <a:r>
              <a:rPr sz="3200" dirty="0"/>
              <a:t>2: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003550" y="1709420"/>
            <a:ext cx="28333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Times New Roman"/>
                <a:cs typeface="Times New Roman"/>
              </a:rPr>
              <a:t>Edition</a:t>
            </a:r>
            <a:r>
              <a:rPr sz="4000" b="1" spc="-90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Area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2600" y="3276600"/>
            <a:ext cx="27432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92270" y="4099559"/>
            <a:ext cx="190436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Rules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2A-2C3,  </a:t>
            </a:r>
            <a:r>
              <a:rPr sz="2400" b="1" spc="-10" dirty="0">
                <a:latin typeface="Times New Roman"/>
                <a:cs typeface="Times New Roman"/>
              </a:rPr>
              <a:t>pp. </a:t>
            </a:r>
            <a:r>
              <a:rPr sz="2400" b="1" dirty="0">
                <a:latin typeface="Times New Roman"/>
                <a:cs typeface="Times New Roman"/>
              </a:rPr>
              <a:t>15-27.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66420"/>
            <a:ext cx="35814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73835" algn="l"/>
              </a:tabLst>
            </a:pPr>
            <a:r>
              <a:rPr sz="3200" dirty="0"/>
              <a:t>Area</a:t>
            </a:r>
            <a:r>
              <a:rPr sz="3200" spc="10" dirty="0"/>
              <a:t> </a:t>
            </a:r>
            <a:r>
              <a:rPr sz="3200" dirty="0"/>
              <a:t>2:	Edition</a:t>
            </a:r>
            <a:r>
              <a:rPr sz="3200" spc="-65" dirty="0"/>
              <a:t> </a:t>
            </a:r>
            <a:r>
              <a:rPr sz="3200" dirty="0"/>
              <a:t>area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99440" y="1176020"/>
            <a:ext cx="7123430" cy="5172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67665" algn="l"/>
                <a:tab pos="36830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Give </a:t>
            </a:r>
            <a:r>
              <a:rPr sz="2800" b="1" i="1" dirty="0">
                <a:latin typeface="Times New Roman"/>
                <a:cs typeface="Times New Roman"/>
              </a:rPr>
              <a:t>the </a:t>
            </a:r>
            <a:r>
              <a:rPr sz="2800" b="1" i="1" spc="-5" dirty="0">
                <a:latin typeface="Times New Roman"/>
                <a:cs typeface="Times New Roman"/>
              </a:rPr>
              <a:t>edition statement </a:t>
            </a:r>
            <a:r>
              <a:rPr sz="2800" b="1" i="1" spc="5" dirty="0">
                <a:latin typeface="Times New Roman"/>
                <a:cs typeface="Times New Roman"/>
              </a:rPr>
              <a:t>as</a:t>
            </a:r>
            <a:r>
              <a:rPr sz="2800" b="1" i="1" spc="-4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found,</a:t>
            </a:r>
            <a:endParaRPr sz="2800">
              <a:latin typeface="Times New Roman"/>
              <a:cs typeface="Times New Roman"/>
            </a:endParaRPr>
          </a:p>
          <a:p>
            <a:pPr marL="368300">
              <a:lnSpc>
                <a:spcPct val="100000"/>
              </a:lnSpc>
            </a:pPr>
            <a:r>
              <a:rPr sz="2800" b="1" i="1" dirty="0">
                <a:latin typeface="Times New Roman"/>
                <a:cs typeface="Times New Roman"/>
              </a:rPr>
              <a:t>but </a:t>
            </a:r>
            <a:r>
              <a:rPr sz="2800" b="1" i="1" spc="-5" dirty="0">
                <a:latin typeface="Times New Roman"/>
                <a:cs typeface="Times New Roman"/>
              </a:rPr>
              <a:t>with </a:t>
            </a:r>
            <a:r>
              <a:rPr sz="2800" b="1" i="1" dirty="0">
                <a:latin typeface="Times New Roman"/>
                <a:cs typeface="Times New Roman"/>
              </a:rPr>
              <a:t>standard abbreviations </a:t>
            </a:r>
            <a:r>
              <a:rPr sz="2800" b="1" dirty="0">
                <a:latin typeface="Times New Roman"/>
                <a:cs typeface="Times New Roman"/>
              </a:rPr>
              <a:t>(Rule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2B)</a:t>
            </a:r>
            <a:r>
              <a:rPr sz="2800" b="1" i="1" spc="-5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768350" lvl="1" indent="-285750">
              <a:lnSpc>
                <a:spcPct val="100000"/>
              </a:lnSpc>
              <a:spcBef>
                <a:spcPts val="600"/>
              </a:spcBef>
              <a:buFont typeface="Times New Roman"/>
              <a:buChar char="–"/>
              <a:tabLst>
                <a:tab pos="767715" algn="l"/>
                <a:tab pos="76835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New ed. </a:t>
            </a:r>
            <a:r>
              <a:rPr sz="2400" b="1" dirty="0">
                <a:latin typeface="Times New Roman"/>
                <a:cs typeface="Times New Roman"/>
              </a:rPr>
              <a:t>for </a:t>
            </a:r>
            <a:r>
              <a:rPr sz="2400" b="1" spc="-5" dirty="0">
                <a:latin typeface="Times New Roman"/>
                <a:cs typeface="Times New Roman"/>
              </a:rPr>
              <a:t>“new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edition”</a:t>
            </a:r>
            <a:endParaRPr sz="2400">
              <a:latin typeface="Times New Roman"/>
              <a:cs typeface="Times New Roman"/>
            </a:endParaRPr>
          </a:p>
          <a:p>
            <a:pPr marL="768350" lvl="1" indent="-285750">
              <a:lnSpc>
                <a:spcPct val="100000"/>
              </a:lnSpc>
              <a:spcBef>
                <a:spcPts val="600"/>
              </a:spcBef>
              <a:buFont typeface="Times New Roman"/>
              <a:buChar char="–"/>
              <a:tabLst>
                <a:tab pos="767715" algn="l"/>
                <a:tab pos="76835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Rev. </a:t>
            </a:r>
            <a:r>
              <a:rPr sz="2400" b="1" dirty="0">
                <a:latin typeface="Times New Roman"/>
                <a:cs typeface="Times New Roman"/>
              </a:rPr>
              <a:t>ed. for “revised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edition”</a:t>
            </a:r>
            <a:endParaRPr sz="2400">
              <a:latin typeface="Times New Roman"/>
              <a:cs typeface="Times New Roman"/>
            </a:endParaRPr>
          </a:p>
          <a:p>
            <a:pPr marL="768350" marR="1613535" lvl="1" indent="-285750">
              <a:lnSpc>
                <a:spcPct val="100000"/>
              </a:lnSpc>
              <a:spcBef>
                <a:spcPts val="590"/>
              </a:spcBef>
              <a:buFont typeface="Times New Roman"/>
              <a:buChar char="–"/>
              <a:tabLst>
                <a:tab pos="767715" algn="l"/>
                <a:tab pos="76835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Rev. </a:t>
            </a:r>
            <a:r>
              <a:rPr sz="2400" b="1" dirty="0">
                <a:latin typeface="Times New Roman"/>
                <a:cs typeface="Times New Roman"/>
              </a:rPr>
              <a:t>and </a:t>
            </a:r>
            <a:r>
              <a:rPr sz="2400" b="1" spc="-5" dirty="0">
                <a:latin typeface="Times New Roman"/>
                <a:cs typeface="Times New Roman"/>
              </a:rPr>
              <a:t>enl. 9</a:t>
            </a:r>
            <a:r>
              <a:rPr sz="2100" b="1" spc="-7" baseline="27777" dirty="0">
                <a:latin typeface="Times New Roman"/>
                <a:cs typeface="Times New Roman"/>
              </a:rPr>
              <a:t>th </a:t>
            </a:r>
            <a:r>
              <a:rPr sz="2400" b="1" spc="-5" dirty="0">
                <a:latin typeface="Times New Roman"/>
                <a:cs typeface="Times New Roman"/>
              </a:rPr>
              <a:t>ed. </a:t>
            </a:r>
            <a:r>
              <a:rPr sz="2400" b="1" dirty="0">
                <a:latin typeface="Times New Roman"/>
                <a:cs typeface="Times New Roman"/>
              </a:rPr>
              <a:t>for “revised and  enlarged </a:t>
            </a:r>
            <a:r>
              <a:rPr sz="2400" b="1" spc="-5" dirty="0">
                <a:latin typeface="Times New Roman"/>
                <a:cs typeface="Times New Roman"/>
              </a:rPr>
              <a:t>9</a:t>
            </a:r>
            <a:r>
              <a:rPr sz="2100" b="1" spc="-7" baseline="27777" dirty="0">
                <a:latin typeface="Times New Roman"/>
                <a:cs typeface="Times New Roman"/>
              </a:rPr>
              <a:t>th</a:t>
            </a:r>
            <a:r>
              <a:rPr sz="2100" b="1" spc="359" baseline="27777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edition”</a:t>
            </a:r>
            <a:endParaRPr sz="2400">
              <a:latin typeface="Times New Roman"/>
              <a:cs typeface="Times New Roman"/>
            </a:endParaRPr>
          </a:p>
          <a:p>
            <a:pPr marL="368300" marR="1437640" indent="-342900">
              <a:lnSpc>
                <a:spcPct val="100000"/>
              </a:lnSpc>
              <a:spcBef>
                <a:spcPts val="700"/>
              </a:spcBef>
              <a:buFont typeface="Times New Roman"/>
              <a:buChar char="•"/>
              <a:tabLst>
                <a:tab pos="367665" algn="l"/>
                <a:tab pos="36830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Any statements </a:t>
            </a:r>
            <a:r>
              <a:rPr sz="2800" b="1" i="1" dirty="0">
                <a:latin typeface="Times New Roman"/>
                <a:cs typeface="Times New Roman"/>
              </a:rPr>
              <a:t>of responsibility  </a:t>
            </a:r>
            <a:r>
              <a:rPr sz="2800" b="1" i="1" spc="-5" dirty="0">
                <a:latin typeface="Times New Roman"/>
                <a:cs typeface="Times New Roman"/>
              </a:rPr>
              <a:t>specific </a:t>
            </a:r>
            <a:r>
              <a:rPr sz="2800" b="1" i="1" dirty="0">
                <a:latin typeface="Times New Roman"/>
                <a:cs typeface="Times New Roman"/>
              </a:rPr>
              <a:t>to </a:t>
            </a:r>
            <a:r>
              <a:rPr sz="2800" b="1" i="1" spc="-5" dirty="0">
                <a:latin typeface="Times New Roman"/>
                <a:cs typeface="Times New Roman"/>
              </a:rPr>
              <a:t>this </a:t>
            </a:r>
            <a:r>
              <a:rPr sz="2800" b="1" i="1" dirty="0">
                <a:latin typeface="Times New Roman"/>
                <a:cs typeface="Times New Roman"/>
              </a:rPr>
              <a:t>particular edition</a:t>
            </a:r>
            <a:r>
              <a:rPr sz="2800" b="1" i="1" spc="-6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are</a:t>
            </a:r>
            <a:endParaRPr sz="2800">
              <a:latin typeface="Times New Roman"/>
              <a:cs typeface="Times New Roman"/>
            </a:endParaRPr>
          </a:p>
          <a:p>
            <a:pPr marL="368300" marR="821690">
              <a:lnSpc>
                <a:spcPct val="100000"/>
              </a:lnSpc>
            </a:pPr>
            <a:r>
              <a:rPr sz="2800" b="1" i="1" spc="-5" dirty="0">
                <a:latin typeface="Times New Roman"/>
                <a:cs typeface="Times New Roman"/>
              </a:rPr>
              <a:t>placed here (you </a:t>
            </a:r>
            <a:r>
              <a:rPr sz="2800" b="1" i="1" dirty="0">
                <a:latin typeface="Times New Roman"/>
                <a:cs typeface="Times New Roman"/>
              </a:rPr>
              <a:t>probably </a:t>
            </a:r>
            <a:r>
              <a:rPr sz="2800" b="1" i="1" spc="-5" dirty="0">
                <a:latin typeface="Times New Roman"/>
                <a:cs typeface="Times New Roman"/>
              </a:rPr>
              <a:t>won’t use this  </a:t>
            </a:r>
            <a:r>
              <a:rPr sz="2800" b="1" i="1" dirty="0">
                <a:latin typeface="Times New Roman"/>
                <a:cs typeface="Times New Roman"/>
              </a:rPr>
              <a:t>that </a:t>
            </a:r>
            <a:r>
              <a:rPr sz="2800" b="1" i="1" spc="-5" dirty="0">
                <a:latin typeface="Times New Roman"/>
                <a:cs typeface="Times New Roman"/>
              </a:rPr>
              <a:t>much) </a:t>
            </a:r>
            <a:r>
              <a:rPr sz="2800" b="1" spc="-5" dirty="0">
                <a:latin typeface="Times New Roman"/>
                <a:cs typeface="Times New Roman"/>
              </a:rPr>
              <a:t>(Rule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2C1)</a:t>
            </a:r>
            <a:r>
              <a:rPr sz="2800" b="1" i="1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768350" marR="17780" lvl="1" indent="-285750">
              <a:lnSpc>
                <a:spcPct val="100000"/>
              </a:lnSpc>
              <a:spcBef>
                <a:spcPts val="600"/>
              </a:spcBef>
              <a:buFont typeface="Times New Roman"/>
              <a:buChar char="–"/>
              <a:tabLst>
                <a:tab pos="767715" algn="l"/>
                <a:tab pos="768350" algn="l"/>
              </a:tabLst>
            </a:pPr>
            <a:r>
              <a:rPr sz="2400" b="1" dirty="0">
                <a:latin typeface="Times New Roman"/>
                <a:cs typeface="Times New Roman"/>
              </a:rPr>
              <a:t>A </a:t>
            </a:r>
            <a:r>
              <a:rPr sz="2400" b="1" spc="-5" dirty="0">
                <a:latin typeface="Times New Roman"/>
                <a:cs typeface="Times New Roman"/>
              </a:rPr>
              <a:t>dictionary </a:t>
            </a:r>
            <a:r>
              <a:rPr sz="2400" b="1" dirty="0">
                <a:latin typeface="Times New Roman"/>
                <a:cs typeface="Times New Roman"/>
              </a:rPr>
              <a:t>of modern </a:t>
            </a:r>
            <a:r>
              <a:rPr sz="2400" b="1" spc="-5" dirty="0">
                <a:latin typeface="Times New Roman"/>
                <a:cs typeface="Times New Roman"/>
              </a:rPr>
              <a:t>English usage </a:t>
            </a:r>
            <a:r>
              <a:rPr sz="2400" b="1" dirty="0">
                <a:latin typeface="Times New Roman"/>
                <a:cs typeface="Times New Roman"/>
              </a:rPr>
              <a:t>/ </a:t>
            </a:r>
            <a:r>
              <a:rPr sz="2400" b="1" spc="-5" dirty="0">
                <a:latin typeface="Times New Roman"/>
                <a:cs typeface="Times New Roman"/>
              </a:rPr>
              <a:t>by </a:t>
            </a:r>
            <a:r>
              <a:rPr sz="2400" b="1" dirty="0">
                <a:latin typeface="Times New Roman"/>
                <a:cs typeface="Times New Roman"/>
              </a:rPr>
              <a:t>H. </a:t>
            </a:r>
            <a:r>
              <a:rPr sz="2400" b="1" spc="-5" dirty="0">
                <a:latin typeface="Times New Roman"/>
                <a:cs typeface="Times New Roman"/>
              </a:rPr>
              <a:t>W.  Fowler. </a:t>
            </a:r>
            <a:r>
              <a:rPr sz="2400" b="1" dirty="0">
                <a:latin typeface="Times New Roman"/>
                <a:cs typeface="Times New Roman"/>
              </a:rPr>
              <a:t>– </a:t>
            </a:r>
            <a:r>
              <a:rPr sz="2400" b="1" spc="-5" dirty="0">
                <a:latin typeface="Times New Roman"/>
                <a:cs typeface="Times New Roman"/>
              </a:rPr>
              <a:t>2</a:t>
            </a:r>
            <a:r>
              <a:rPr sz="2100" b="1" spc="-7" baseline="27777" dirty="0">
                <a:latin typeface="Times New Roman"/>
                <a:cs typeface="Times New Roman"/>
              </a:rPr>
              <a:t>nd </a:t>
            </a:r>
            <a:r>
              <a:rPr sz="2400" b="1" spc="-5" dirty="0">
                <a:latin typeface="Times New Roman"/>
                <a:cs typeface="Times New Roman"/>
              </a:rPr>
              <a:t>ed. </a:t>
            </a:r>
            <a:r>
              <a:rPr sz="2400" b="1" dirty="0">
                <a:latin typeface="Times New Roman"/>
                <a:cs typeface="Times New Roman"/>
              </a:rPr>
              <a:t>/ revised </a:t>
            </a:r>
            <a:r>
              <a:rPr sz="2400" b="1" spc="-5" dirty="0">
                <a:latin typeface="Times New Roman"/>
                <a:cs typeface="Times New Roman"/>
              </a:rPr>
              <a:t>by Ernest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Gowers.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66420"/>
            <a:ext cx="65265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The </a:t>
            </a:r>
            <a:r>
              <a:rPr sz="3200" spc="-5" dirty="0"/>
              <a:t>Edition </a:t>
            </a:r>
            <a:r>
              <a:rPr sz="3200" spc="5" dirty="0"/>
              <a:t>area </a:t>
            </a:r>
            <a:r>
              <a:rPr sz="3200" dirty="0"/>
              <a:t>in </a:t>
            </a:r>
            <a:r>
              <a:rPr sz="3200" spc="-5" dirty="0"/>
              <a:t>the </a:t>
            </a:r>
            <a:r>
              <a:rPr sz="3200" dirty="0"/>
              <a:t>simpler</a:t>
            </a:r>
            <a:r>
              <a:rPr sz="3200" spc="35" dirty="0"/>
              <a:t> </a:t>
            </a:r>
            <a:r>
              <a:rPr sz="3200" dirty="0"/>
              <a:t>format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3310" y="1136710"/>
          <a:ext cx="8001000" cy="52349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4740"/>
                <a:gridCol w="2788920"/>
                <a:gridCol w="4117340"/>
              </a:tblGrid>
              <a:tr h="1866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19075">
                        <a:lnSpc>
                          <a:spcPct val="100000"/>
                        </a:lnSpc>
                        <a:spcBef>
                          <a:spcPts val="167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433070" marR="287655" indent="-3429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Title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proper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= Parallel  title : Other title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information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[GMD]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/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Statement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responsibility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432434" marR="578485" indent="-34290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A dictionary </a:t>
                      </a: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modern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English 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usage /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by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H. W.</a:t>
                      </a:r>
                      <a:r>
                        <a:rPr sz="2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Fowler.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216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8097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200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Edition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area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2434" marR="551815" indent="-1905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100" b="1" spc="-7" baseline="27777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nd </a:t>
                      </a:r>
                      <a:r>
                        <a:rPr sz="24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ed. </a:t>
                      </a: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/ revised by </a:t>
                      </a:r>
                      <a:r>
                        <a:rPr sz="24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Ernest  </a:t>
                      </a: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Gowers.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61670"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3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3070" marR="411480" indent="-34290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Special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 for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serials,  maps,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music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77189"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Publication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75919"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Physical description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78460"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(Series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information)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75919"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Notes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Standard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number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339" y="795020"/>
            <a:ext cx="12827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Area</a:t>
            </a:r>
            <a:r>
              <a:rPr sz="3200" spc="-70" dirty="0"/>
              <a:t> </a:t>
            </a:r>
            <a:r>
              <a:rPr sz="3200" dirty="0"/>
              <a:t>3: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053589" y="1709420"/>
            <a:ext cx="526542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/>
                <a:cs typeface="Times New Roman"/>
              </a:rPr>
              <a:t>Special area for serials, maps,  music (AKA Material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Specific  Details)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2600" y="3276600"/>
            <a:ext cx="27432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92270" y="4099559"/>
            <a:ext cx="190436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Rules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3A-3C2,  </a:t>
            </a:r>
            <a:r>
              <a:rPr sz="2400" b="1" spc="-10" dirty="0">
                <a:latin typeface="Times New Roman"/>
                <a:cs typeface="Times New Roman"/>
              </a:rPr>
              <a:t>pp. </a:t>
            </a:r>
            <a:r>
              <a:rPr sz="2400" b="1" dirty="0">
                <a:latin typeface="Times New Roman"/>
                <a:cs typeface="Times New Roman"/>
              </a:rPr>
              <a:t>27-30.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96900"/>
            <a:ext cx="43592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was </a:t>
            </a:r>
            <a:r>
              <a:rPr dirty="0"/>
              <a:t>Cataloging,</a:t>
            </a:r>
            <a:r>
              <a:rPr spc="-60" dirty="0"/>
              <a:t> </a:t>
            </a:r>
            <a:r>
              <a:rPr dirty="0"/>
              <a:t>again?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23619"/>
            <a:ext cx="6271895" cy="48272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i="1" dirty="0">
                <a:solidFill>
                  <a:srgbClr val="CC3300"/>
                </a:solidFill>
                <a:latin typeface="Times New Roman"/>
                <a:cs typeface="Times New Roman"/>
                <a:hlinkClick r:id="rId2"/>
              </a:rPr>
              <a:t>cataloging</a:t>
            </a:r>
            <a:endParaRPr sz="2800">
              <a:latin typeface="Times New Roman"/>
              <a:cs typeface="Times New Roman"/>
            </a:endParaRPr>
          </a:p>
          <a:p>
            <a:pPr marL="755650" marR="216535" lvl="1" indent="-285750">
              <a:lnSpc>
                <a:spcPct val="100000"/>
              </a:lnSpc>
              <a:spcBef>
                <a:spcPts val="600"/>
              </a:spcBef>
              <a:buFont typeface="Times New Roman"/>
              <a:buChar char="–"/>
              <a:tabLst>
                <a:tab pos="755650" algn="l"/>
              </a:tabLst>
            </a:pPr>
            <a:r>
              <a:rPr sz="2800" b="1" i="1" spc="-5" dirty="0">
                <a:solidFill>
                  <a:srgbClr val="007F00"/>
                </a:solidFill>
                <a:latin typeface="Times New Roman"/>
                <a:cs typeface="Times New Roman"/>
              </a:rPr>
              <a:t>The process </a:t>
            </a:r>
            <a:r>
              <a:rPr sz="2800" b="1" i="1" dirty="0">
                <a:solidFill>
                  <a:srgbClr val="007F00"/>
                </a:solidFill>
                <a:latin typeface="Times New Roman"/>
                <a:cs typeface="Times New Roman"/>
              </a:rPr>
              <a:t>of </a:t>
            </a:r>
            <a:r>
              <a:rPr sz="2800" b="1" i="1" spc="-5" dirty="0">
                <a:solidFill>
                  <a:srgbClr val="007F00"/>
                </a:solidFill>
                <a:latin typeface="Times New Roman"/>
                <a:cs typeface="Times New Roman"/>
              </a:rPr>
              <a:t>creating </a:t>
            </a:r>
            <a:r>
              <a:rPr sz="2800" b="1" i="1" spc="-5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entries </a:t>
            </a:r>
            <a:r>
              <a:rPr sz="2800" b="1" i="1" dirty="0">
                <a:solidFill>
                  <a:srgbClr val="007F00"/>
                </a:solidFill>
                <a:latin typeface="Times New Roman"/>
                <a:cs typeface="Times New Roman"/>
              </a:rPr>
              <a:t>for a </a:t>
            </a:r>
            <a:r>
              <a:rPr sz="2800" b="1" i="1" dirty="0">
                <a:solidFill>
                  <a:srgbClr val="CC3300"/>
                </a:solidFill>
                <a:latin typeface="Times New Roman"/>
                <a:cs typeface="Times New Roman"/>
                <a:hlinkClick r:id="rId2"/>
              </a:rPr>
              <a:t> catalog</a:t>
            </a:r>
            <a:r>
              <a:rPr sz="2800" b="1" i="1" dirty="0">
                <a:solidFill>
                  <a:srgbClr val="007F00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755650" marR="30480" lvl="1" indent="-285750">
              <a:lnSpc>
                <a:spcPct val="100000"/>
              </a:lnSpc>
              <a:spcBef>
                <a:spcPts val="590"/>
              </a:spcBef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In </a:t>
            </a: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4"/>
              </a:rPr>
              <a:t>libraries</a:t>
            </a:r>
            <a:r>
              <a:rPr sz="2400" b="1" spc="-5" dirty="0">
                <a:latin typeface="Times New Roman"/>
                <a:cs typeface="Times New Roman"/>
              </a:rPr>
              <a:t>, </a:t>
            </a:r>
            <a:r>
              <a:rPr sz="2400" b="1" dirty="0">
                <a:latin typeface="Times New Roman"/>
                <a:cs typeface="Times New Roman"/>
              </a:rPr>
              <a:t>this </a:t>
            </a:r>
            <a:r>
              <a:rPr sz="2400" b="1" spc="-5" dirty="0">
                <a:latin typeface="Times New Roman"/>
                <a:cs typeface="Times New Roman"/>
              </a:rPr>
              <a:t>usually includes </a:t>
            </a: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5"/>
              </a:rPr>
              <a:t> bibliographic description</a:t>
            </a:r>
            <a:r>
              <a:rPr sz="2400" b="1" spc="-5" dirty="0">
                <a:latin typeface="Times New Roman"/>
                <a:cs typeface="Times New Roman"/>
              </a:rPr>
              <a:t>, </a:t>
            </a: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6"/>
              </a:rPr>
              <a:t>subject</a:t>
            </a:r>
            <a:r>
              <a:rPr sz="2400" b="1" spc="30" dirty="0">
                <a:solidFill>
                  <a:srgbClr val="CC3300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6"/>
              </a:rPr>
              <a:t>analysis</a:t>
            </a:r>
            <a:endParaRPr sz="2400">
              <a:latin typeface="Times New Roman"/>
              <a:cs typeface="Times New Roman"/>
            </a:endParaRPr>
          </a:p>
          <a:p>
            <a:pPr marL="755650" marR="508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, assignment of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2"/>
              </a:rPr>
              <a:t>classification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7"/>
              </a:rPr>
              <a:t>notation</a:t>
            </a:r>
            <a:r>
              <a:rPr sz="2400" b="1" dirty="0">
                <a:latin typeface="Times New Roman"/>
                <a:cs typeface="Times New Roman"/>
              </a:rPr>
              <a:t>,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and  </a:t>
            </a:r>
            <a:r>
              <a:rPr sz="2400" b="1" dirty="0">
                <a:latin typeface="Times New Roman"/>
                <a:cs typeface="Times New Roman"/>
              </a:rPr>
              <a:t>activities </a:t>
            </a:r>
            <a:r>
              <a:rPr sz="2400" b="1" spc="-5" dirty="0">
                <a:latin typeface="Times New Roman"/>
                <a:cs typeface="Times New Roman"/>
              </a:rPr>
              <a:t>involved </a:t>
            </a:r>
            <a:r>
              <a:rPr sz="2400" b="1" dirty="0">
                <a:latin typeface="Times New Roman"/>
                <a:cs typeface="Times New Roman"/>
              </a:rPr>
              <a:t>in </a:t>
            </a:r>
            <a:r>
              <a:rPr sz="2400" b="1" spc="-5" dirty="0">
                <a:latin typeface="Times New Roman"/>
                <a:cs typeface="Times New Roman"/>
              </a:rPr>
              <a:t>physically preparing  </a:t>
            </a:r>
            <a:r>
              <a:rPr sz="2400" b="1" dirty="0">
                <a:latin typeface="Times New Roman"/>
                <a:cs typeface="Times New Roman"/>
              </a:rPr>
              <a:t>the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5"/>
              </a:rPr>
              <a:t>item </a:t>
            </a:r>
            <a:r>
              <a:rPr sz="2400" b="1" dirty="0">
                <a:latin typeface="Times New Roman"/>
                <a:cs typeface="Times New Roman"/>
              </a:rPr>
              <a:t>for the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5"/>
              </a:rPr>
              <a:t>shelf</a:t>
            </a:r>
            <a:r>
              <a:rPr sz="2400" b="1" dirty="0">
                <a:latin typeface="Times New Roman"/>
                <a:cs typeface="Times New Roman"/>
              </a:rPr>
              <a:t>, </a:t>
            </a:r>
            <a:r>
              <a:rPr sz="2400" b="1" spc="-5" dirty="0">
                <a:latin typeface="Times New Roman"/>
                <a:cs typeface="Times New Roman"/>
              </a:rPr>
              <a:t>tasks usually  </a:t>
            </a:r>
            <a:r>
              <a:rPr sz="2400" b="1" dirty="0">
                <a:latin typeface="Times New Roman"/>
                <a:cs typeface="Times New Roman"/>
              </a:rPr>
              <a:t>performed </a:t>
            </a:r>
            <a:r>
              <a:rPr sz="2400" b="1" spc="-5" dirty="0">
                <a:latin typeface="Times New Roman"/>
                <a:cs typeface="Times New Roman"/>
              </a:rPr>
              <a:t>under </a:t>
            </a:r>
            <a:r>
              <a:rPr sz="2400" b="1" dirty="0">
                <a:latin typeface="Times New Roman"/>
                <a:cs typeface="Times New Roman"/>
              </a:rPr>
              <a:t>the </a:t>
            </a:r>
            <a:r>
              <a:rPr sz="2400" b="1" spc="-5" dirty="0">
                <a:latin typeface="Times New Roman"/>
                <a:cs typeface="Times New Roman"/>
              </a:rPr>
              <a:t>supervision </a:t>
            </a:r>
            <a:r>
              <a:rPr sz="2400" b="1" dirty="0">
                <a:latin typeface="Times New Roman"/>
                <a:cs typeface="Times New Roman"/>
              </a:rPr>
              <a:t>of a 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4"/>
              </a:rPr>
              <a:t>librarian </a:t>
            </a:r>
            <a:r>
              <a:rPr sz="2400" b="1" dirty="0">
                <a:latin typeface="Times New Roman"/>
                <a:cs typeface="Times New Roman"/>
              </a:rPr>
              <a:t>trained as a </a:t>
            </a: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2"/>
              </a:rPr>
              <a:t>cataloger</a:t>
            </a:r>
            <a:r>
              <a:rPr sz="2400" b="1" spc="-5" dirty="0">
                <a:latin typeface="Times New Roman"/>
                <a:cs typeface="Times New Roman"/>
              </a:rPr>
              <a:t>. </a:t>
            </a:r>
            <a:r>
              <a:rPr sz="2400" b="1" dirty="0">
                <a:latin typeface="Times New Roman"/>
                <a:cs typeface="Times New Roman"/>
              </a:rPr>
              <a:t>British  </a:t>
            </a:r>
            <a:r>
              <a:rPr sz="2400" b="1" spc="-5" dirty="0">
                <a:latin typeface="Times New Roman"/>
                <a:cs typeface="Times New Roman"/>
              </a:rPr>
              <a:t>spelling </a:t>
            </a:r>
            <a:r>
              <a:rPr sz="2400" b="1" dirty="0">
                <a:latin typeface="Times New Roman"/>
                <a:cs typeface="Times New Roman"/>
              </a:rPr>
              <a:t>is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cataloguing</a:t>
            </a:r>
            <a:r>
              <a:rPr sz="2400" b="1" spc="-5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500"/>
              </a:spcBef>
              <a:buFont typeface="Times New Roman"/>
              <a:buChar char="•"/>
              <a:tabLst>
                <a:tab pos="1155065" algn="l"/>
                <a:tab pos="1155700" algn="l"/>
              </a:tabLst>
            </a:pPr>
            <a:r>
              <a:rPr sz="2000" b="1" spc="-5" dirty="0">
                <a:solidFill>
                  <a:srgbClr val="CC3300"/>
                </a:solidFill>
                <a:latin typeface="Times New Roman"/>
                <a:cs typeface="Times New Roman"/>
                <a:hlinkClick r:id="rId8"/>
              </a:rPr>
              <a:t>Online </a:t>
            </a:r>
            <a:r>
              <a:rPr sz="2000" b="1" dirty="0">
                <a:solidFill>
                  <a:srgbClr val="CC3300"/>
                </a:solidFill>
                <a:latin typeface="Times New Roman"/>
                <a:cs typeface="Times New Roman"/>
                <a:hlinkClick r:id="rId8"/>
              </a:rPr>
              <a:t>Dictionary of </a:t>
            </a:r>
            <a:r>
              <a:rPr sz="2000" b="1" spc="-5" dirty="0">
                <a:solidFill>
                  <a:srgbClr val="CC3300"/>
                </a:solidFill>
                <a:latin typeface="Times New Roman"/>
                <a:cs typeface="Times New Roman"/>
                <a:hlinkClick r:id="rId8"/>
              </a:rPr>
              <a:t>Library </a:t>
            </a:r>
            <a:r>
              <a:rPr sz="2000" b="1" dirty="0">
                <a:solidFill>
                  <a:srgbClr val="CC3300"/>
                </a:solidFill>
                <a:latin typeface="Times New Roman"/>
                <a:cs typeface="Times New Roman"/>
                <a:hlinkClick r:id="rId8"/>
              </a:rPr>
              <a:t>and</a:t>
            </a:r>
            <a:r>
              <a:rPr sz="2000" b="1" spc="35" dirty="0">
                <a:solidFill>
                  <a:srgbClr val="CC3300"/>
                </a:solidFill>
                <a:latin typeface="Times New Roman"/>
                <a:cs typeface="Times New Roman"/>
                <a:hlinkClick r:id="rId8"/>
              </a:rPr>
              <a:t> </a:t>
            </a:r>
            <a:r>
              <a:rPr sz="2000" b="1" dirty="0">
                <a:solidFill>
                  <a:srgbClr val="CC3300"/>
                </a:solidFill>
                <a:latin typeface="Times New Roman"/>
                <a:cs typeface="Times New Roman"/>
                <a:hlinkClick r:id="rId8"/>
              </a:rPr>
              <a:t>Information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10400" y="685800"/>
            <a:ext cx="1231900" cy="1866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322579"/>
            <a:ext cx="6823709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21155" algn="l"/>
              </a:tabLst>
            </a:pPr>
            <a:r>
              <a:rPr sz="3200" i="0" dirty="0">
                <a:latin typeface="Times New Roman"/>
                <a:cs typeface="Times New Roman"/>
              </a:rPr>
              <a:t>Area</a:t>
            </a:r>
            <a:r>
              <a:rPr sz="3200" i="0" spc="10" dirty="0">
                <a:latin typeface="Times New Roman"/>
                <a:cs typeface="Times New Roman"/>
              </a:rPr>
              <a:t> </a:t>
            </a:r>
            <a:r>
              <a:rPr sz="3200" i="0" dirty="0">
                <a:latin typeface="Times New Roman"/>
                <a:cs typeface="Times New Roman"/>
              </a:rPr>
              <a:t>3:	Special </a:t>
            </a:r>
            <a:r>
              <a:rPr sz="3200" i="0" spc="5" dirty="0">
                <a:latin typeface="Times New Roman"/>
                <a:cs typeface="Times New Roman"/>
              </a:rPr>
              <a:t>area </a:t>
            </a:r>
            <a:r>
              <a:rPr sz="3200" i="0" dirty="0">
                <a:latin typeface="Times New Roman"/>
                <a:cs typeface="Times New Roman"/>
              </a:rPr>
              <a:t>for serials, maps,  music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361440"/>
            <a:ext cx="6212840" cy="436626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55600" marR="1196340" indent="-342900">
              <a:lnSpc>
                <a:spcPts val="3030"/>
              </a:lnSpc>
              <a:spcBef>
                <a:spcPts val="47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i="1" spc="-10" dirty="0">
                <a:latin typeface="Times New Roman"/>
                <a:cs typeface="Times New Roman"/>
              </a:rPr>
              <a:t>Used </a:t>
            </a:r>
            <a:r>
              <a:rPr sz="2800" b="1" i="1" dirty="0">
                <a:latin typeface="Times New Roman"/>
                <a:cs typeface="Times New Roman"/>
              </a:rPr>
              <a:t>for </a:t>
            </a:r>
            <a:r>
              <a:rPr sz="2800" b="1" i="1" spc="-5" dirty="0">
                <a:latin typeface="Times New Roman"/>
                <a:cs typeface="Times New Roman"/>
              </a:rPr>
              <a:t>serials (i.e. </a:t>
            </a:r>
            <a:r>
              <a:rPr sz="2800" b="1" i="1" dirty="0">
                <a:latin typeface="Times New Roman"/>
                <a:cs typeface="Times New Roman"/>
              </a:rPr>
              <a:t>magazines,  journals,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etc.):</a:t>
            </a:r>
            <a:endParaRPr sz="2800">
              <a:latin typeface="Times New Roman"/>
              <a:cs typeface="Times New Roman"/>
            </a:endParaRPr>
          </a:p>
          <a:p>
            <a:pPr marL="755650" marR="137160" lvl="1" indent="-285750">
              <a:lnSpc>
                <a:spcPts val="2590"/>
              </a:lnSpc>
              <a:spcBef>
                <a:spcPts val="580"/>
              </a:spcBef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Indicates numbering and </a:t>
            </a:r>
            <a:r>
              <a:rPr sz="2400" b="1" dirty="0">
                <a:latin typeface="Times New Roman"/>
                <a:cs typeface="Times New Roman"/>
              </a:rPr>
              <a:t>year, </a:t>
            </a:r>
            <a:r>
              <a:rPr sz="2400" b="1" spc="-5" dirty="0">
                <a:latin typeface="Times New Roman"/>
                <a:cs typeface="Times New Roman"/>
              </a:rPr>
              <a:t>and </a:t>
            </a:r>
            <a:r>
              <a:rPr sz="2400" b="1" dirty="0">
                <a:latin typeface="Times New Roman"/>
                <a:cs typeface="Times New Roman"/>
              </a:rPr>
              <a:t>if the  serial </a:t>
            </a:r>
            <a:r>
              <a:rPr sz="2400" b="1" spc="-5" dirty="0">
                <a:latin typeface="Times New Roman"/>
                <a:cs typeface="Times New Roman"/>
              </a:rPr>
              <a:t>has </a:t>
            </a:r>
            <a:r>
              <a:rPr sz="2400" b="1" dirty="0">
                <a:latin typeface="Times New Roman"/>
                <a:cs typeface="Times New Roman"/>
              </a:rPr>
              <a:t>ceased</a:t>
            </a:r>
            <a:r>
              <a:rPr sz="2400" b="1" spc="-5" dirty="0">
                <a:latin typeface="Times New Roman"/>
                <a:cs typeface="Times New Roman"/>
              </a:rPr>
              <a:t> publication.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3195"/>
              </a:lnSpc>
              <a:spcBef>
                <a:spcPts val="32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For </a:t>
            </a:r>
            <a:r>
              <a:rPr sz="2800" b="1" i="1" dirty="0">
                <a:latin typeface="Times New Roman"/>
                <a:cs typeface="Times New Roman"/>
              </a:rPr>
              <a:t>maps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ts val="3195"/>
              </a:lnSpc>
            </a:pPr>
            <a:r>
              <a:rPr sz="2800" b="1" i="1" spc="-10" dirty="0">
                <a:latin typeface="Times New Roman"/>
                <a:cs typeface="Times New Roman"/>
              </a:rPr>
              <a:t>(</a:t>
            </a:r>
            <a:r>
              <a:rPr sz="2800" b="1" spc="-10" dirty="0">
                <a:latin typeface="Times New Roman"/>
                <a:cs typeface="Times New Roman"/>
              </a:rPr>
              <a:t>ONLY </a:t>
            </a:r>
            <a:r>
              <a:rPr sz="2800" b="1" i="1" dirty="0">
                <a:latin typeface="Times New Roman"/>
                <a:cs typeface="Times New Roman"/>
              </a:rPr>
              <a:t>if maps are the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main</a:t>
            </a:r>
            <a:r>
              <a:rPr sz="28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content!):</a:t>
            </a:r>
            <a:endParaRPr sz="2800">
              <a:latin typeface="Times New Roman"/>
              <a:cs typeface="Times New Roman"/>
            </a:endParaRPr>
          </a:p>
          <a:p>
            <a:pPr marL="755650" marR="1294765" lvl="1" indent="-285750">
              <a:lnSpc>
                <a:spcPts val="2590"/>
              </a:lnSpc>
              <a:spcBef>
                <a:spcPts val="625"/>
              </a:spcBef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To indicate </a:t>
            </a:r>
            <a:r>
              <a:rPr sz="2400" b="1" dirty="0">
                <a:latin typeface="Times New Roman"/>
                <a:cs typeface="Times New Roman"/>
              </a:rPr>
              <a:t>scale </a:t>
            </a:r>
            <a:r>
              <a:rPr sz="2400" b="1" spc="-5" dirty="0">
                <a:latin typeface="Times New Roman"/>
                <a:cs typeface="Times New Roman"/>
              </a:rPr>
              <a:t>and </a:t>
            </a:r>
            <a:r>
              <a:rPr sz="2400" b="1" dirty="0">
                <a:latin typeface="Times New Roman"/>
                <a:cs typeface="Times New Roman"/>
              </a:rPr>
              <a:t>projection  (Mercator,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etc.).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For music </a:t>
            </a:r>
            <a:r>
              <a:rPr sz="2800" b="1" i="1" dirty="0">
                <a:latin typeface="Times New Roman"/>
                <a:cs typeface="Times New Roman"/>
              </a:rPr>
              <a:t>(but </a:t>
            </a:r>
            <a:r>
              <a:rPr sz="2800" b="1" spc="-5" dirty="0">
                <a:latin typeface="Times New Roman"/>
                <a:cs typeface="Times New Roman"/>
              </a:rPr>
              <a:t>NOT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songbooks!):</a:t>
            </a:r>
            <a:endParaRPr sz="2800">
              <a:latin typeface="Times New Roman"/>
              <a:cs typeface="Times New Roman"/>
            </a:endParaRPr>
          </a:p>
          <a:p>
            <a:pPr marL="755650" marR="5080" lvl="1" indent="-285750">
              <a:lnSpc>
                <a:spcPts val="2590"/>
              </a:lnSpc>
              <a:spcBef>
                <a:spcPts val="635"/>
              </a:spcBef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To indicate </a:t>
            </a:r>
            <a:r>
              <a:rPr sz="2400" b="1" dirty="0">
                <a:latin typeface="Times New Roman"/>
                <a:cs typeface="Times New Roman"/>
              </a:rPr>
              <a:t>the </a:t>
            </a:r>
            <a:r>
              <a:rPr sz="2400" b="1" spc="-5" dirty="0">
                <a:latin typeface="Times New Roman"/>
                <a:cs typeface="Times New Roman"/>
              </a:rPr>
              <a:t>physical presentation </a:t>
            </a:r>
            <a:r>
              <a:rPr sz="2400" b="1" dirty="0">
                <a:latin typeface="Times New Roman"/>
                <a:cs typeface="Times New Roman"/>
              </a:rPr>
              <a:t>(e.g.  full score, miniature score, </a:t>
            </a:r>
            <a:r>
              <a:rPr sz="2400" b="1" spc="-5" dirty="0">
                <a:latin typeface="Times New Roman"/>
                <a:cs typeface="Times New Roman"/>
              </a:rPr>
              <a:t>playing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score).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895599"/>
            <a:ext cx="8153400" cy="3751579"/>
          </a:xfrm>
          <a:custGeom>
            <a:avLst/>
            <a:gdLst/>
            <a:ahLst/>
            <a:cxnLst/>
            <a:rect l="l" t="t" r="r" b="b"/>
            <a:pathLst>
              <a:path w="8153400" h="3751579">
                <a:moveTo>
                  <a:pt x="4114800" y="3384550"/>
                </a:moveTo>
                <a:lnTo>
                  <a:pt x="914400" y="3384550"/>
                </a:lnTo>
                <a:lnTo>
                  <a:pt x="0" y="3384550"/>
                </a:lnTo>
                <a:lnTo>
                  <a:pt x="0" y="3751580"/>
                </a:lnTo>
                <a:lnTo>
                  <a:pt x="914400" y="3751580"/>
                </a:lnTo>
                <a:lnTo>
                  <a:pt x="4114800" y="3751580"/>
                </a:lnTo>
                <a:lnTo>
                  <a:pt x="4114800" y="3384550"/>
                </a:lnTo>
                <a:close/>
              </a:path>
              <a:path w="8153400" h="3751579">
                <a:moveTo>
                  <a:pt x="8153400" y="3020060"/>
                </a:moveTo>
                <a:lnTo>
                  <a:pt x="4114800" y="3020060"/>
                </a:lnTo>
                <a:lnTo>
                  <a:pt x="4114800" y="3384550"/>
                </a:lnTo>
                <a:lnTo>
                  <a:pt x="8153400" y="3384550"/>
                </a:lnTo>
                <a:lnTo>
                  <a:pt x="8153400" y="3020060"/>
                </a:lnTo>
                <a:close/>
              </a:path>
              <a:path w="8153400" h="3751579">
                <a:moveTo>
                  <a:pt x="8153400" y="1738630"/>
                </a:moveTo>
                <a:lnTo>
                  <a:pt x="4114800" y="1738630"/>
                </a:lnTo>
                <a:lnTo>
                  <a:pt x="4114800" y="2651760"/>
                </a:lnTo>
                <a:lnTo>
                  <a:pt x="4114800" y="2653030"/>
                </a:lnTo>
                <a:lnTo>
                  <a:pt x="4114800" y="3018790"/>
                </a:lnTo>
                <a:lnTo>
                  <a:pt x="8153400" y="3018790"/>
                </a:lnTo>
                <a:lnTo>
                  <a:pt x="8153400" y="2653030"/>
                </a:lnTo>
                <a:lnTo>
                  <a:pt x="8153400" y="2651760"/>
                </a:lnTo>
                <a:lnTo>
                  <a:pt x="8153400" y="1738630"/>
                </a:lnTo>
                <a:close/>
              </a:path>
              <a:path w="8153400" h="3751579">
                <a:moveTo>
                  <a:pt x="8153400" y="0"/>
                </a:moveTo>
                <a:lnTo>
                  <a:pt x="4114800" y="0"/>
                </a:lnTo>
                <a:lnTo>
                  <a:pt x="4114800" y="396240"/>
                </a:lnTo>
                <a:lnTo>
                  <a:pt x="4114800" y="1098550"/>
                </a:lnTo>
                <a:lnTo>
                  <a:pt x="4114800" y="1737360"/>
                </a:lnTo>
                <a:lnTo>
                  <a:pt x="8153400" y="1737360"/>
                </a:lnTo>
                <a:lnTo>
                  <a:pt x="8153400" y="1098550"/>
                </a:lnTo>
                <a:lnTo>
                  <a:pt x="8153400" y="396240"/>
                </a:lnTo>
                <a:lnTo>
                  <a:pt x="8153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74040"/>
            <a:ext cx="77184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 example </a:t>
            </a:r>
            <a:r>
              <a:rPr dirty="0"/>
              <a:t>for a </a:t>
            </a:r>
            <a:r>
              <a:rPr spc="-5" dirty="0"/>
              <a:t>map </a:t>
            </a:r>
            <a:r>
              <a:rPr dirty="0"/>
              <a:t>(actually, in this </a:t>
            </a:r>
            <a:r>
              <a:rPr spc="-5" dirty="0"/>
              <a:t>case </a:t>
            </a:r>
            <a:r>
              <a:rPr dirty="0"/>
              <a:t>2</a:t>
            </a:r>
            <a:r>
              <a:rPr spc="-55" dirty="0"/>
              <a:t> </a:t>
            </a:r>
            <a:r>
              <a:rPr spc="-5" dirty="0"/>
              <a:t>maps)</a:t>
            </a:r>
          </a:p>
        </p:txBody>
      </p:sp>
      <p:sp>
        <p:nvSpPr>
          <p:cNvPr id="4" name="object 4"/>
          <p:cNvSpPr/>
          <p:nvPr/>
        </p:nvSpPr>
        <p:spPr>
          <a:xfrm>
            <a:off x="4648200" y="6280150"/>
            <a:ext cx="4038600" cy="367030"/>
          </a:xfrm>
          <a:custGeom>
            <a:avLst/>
            <a:gdLst/>
            <a:ahLst/>
            <a:cxnLst/>
            <a:rect l="l" t="t" r="r" b="b"/>
            <a:pathLst>
              <a:path w="4038600" h="367029">
                <a:moveTo>
                  <a:pt x="4038600" y="0"/>
                </a:moveTo>
                <a:lnTo>
                  <a:pt x="0" y="0"/>
                </a:lnTo>
                <a:lnTo>
                  <a:pt x="0" y="367030"/>
                </a:lnTo>
                <a:lnTo>
                  <a:pt x="4038600" y="367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27110" y="1136710"/>
          <a:ext cx="8153400" cy="55041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  <a:gridCol w="3200400"/>
                <a:gridCol w="4038600"/>
              </a:tblGrid>
              <a:tr h="1752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29539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432434" marR="327025" indent="-3429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Title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proper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= Parallel title :  Other title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information 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[GMD] /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Statement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responsibility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33070" marR="185420" indent="-342900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Central City and Muhlenberg County,  maps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for 1980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[cartographic 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material].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397510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Edition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13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2434" marR="187325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Special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area for serials,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maps,  music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marR="961390" indent="-34290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b="1" spc="75" dirty="0">
                          <a:solidFill>
                            <a:srgbClr val="CC3300"/>
                          </a:solidFill>
                          <a:latin typeface="Times New Roman"/>
                          <a:cs typeface="Times New Roman"/>
                        </a:rPr>
                        <a:t> </a:t>
                      </a:r>
                      <a:r>
                        <a:rPr sz="2000" b="1" spc="75" dirty="0">
                          <a:solidFill>
                            <a:srgbClr val="CC3300"/>
                          </a:solidFill>
                          <a:latin typeface="Times New Roman"/>
                          <a:cs typeface="Times New Roman"/>
                        </a:rPr>
                        <a:t>Scale </a:t>
                      </a:r>
                      <a:r>
                        <a:rPr sz="2000" b="1" dirty="0">
                          <a:solidFill>
                            <a:srgbClr val="CC3300"/>
                          </a:solidFill>
                          <a:latin typeface="Times New Roman"/>
                          <a:cs typeface="Times New Roman"/>
                        </a:rPr>
                        <a:t>[ca. </a:t>
                      </a:r>
                      <a:r>
                        <a:rPr sz="2000" b="1" spc="5" dirty="0">
                          <a:solidFill>
                            <a:srgbClr val="CC3300"/>
                          </a:solidFill>
                          <a:latin typeface="Times New Roman"/>
                          <a:cs typeface="Times New Roman"/>
                        </a:rPr>
                        <a:t>1:12,000] </a:t>
                      </a:r>
                      <a:r>
                        <a:rPr sz="2000" b="1" dirty="0">
                          <a:solidFill>
                            <a:srgbClr val="CC3300"/>
                          </a:solidFill>
                          <a:latin typeface="Times New Roman"/>
                          <a:cs typeface="Times New Roman"/>
                        </a:rPr>
                        <a:t>;</a:t>
                      </a:r>
                      <a:r>
                        <a:rPr sz="2000" b="1" spc="-114" dirty="0">
                          <a:solidFill>
                            <a:srgbClr val="CC33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CC3300"/>
                          </a:solidFill>
                          <a:latin typeface="Times New Roman"/>
                          <a:cs typeface="Times New Roman"/>
                        </a:rPr>
                        <a:t>Scale  </a:t>
                      </a:r>
                      <a:r>
                        <a:rPr sz="2000" b="1" spc="5" dirty="0">
                          <a:solidFill>
                            <a:srgbClr val="CC3300"/>
                          </a:solidFill>
                          <a:latin typeface="Times New Roman"/>
                          <a:cs typeface="Times New Roman"/>
                        </a:rPr>
                        <a:t>[1:125,000].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Publication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marR="1178560" indent="-2844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[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S.l.] :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Kentucky Associated  Publishers,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[1980]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29539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Physical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marR="123189" indent="-28448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2 maps on 1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sheet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: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both sides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; 46 x 47  cm.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47 x 49 cm., folded to 10 x  22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cm.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367029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(Series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information)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Notes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Standard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number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339" y="795020"/>
            <a:ext cx="12827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Area</a:t>
            </a:r>
            <a:r>
              <a:rPr sz="3200" spc="-70" dirty="0"/>
              <a:t> </a:t>
            </a:r>
            <a:r>
              <a:rPr sz="3200" dirty="0"/>
              <a:t>4: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626870" y="1709420"/>
            <a:ext cx="61175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/>
                <a:cs typeface="Times New Roman"/>
              </a:rPr>
              <a:t>Publication, Distribution, </a:t>
            </a:r>
            <a:r>
              <a:rPr sz="3200" b="1" spc="5" dirty="0">
                <a:latin typeface="Times New Roman"/>
                <a:cs typeface="Times New Roman"/>
              </a:rPr>
              <a:t>etc.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Area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2600" y="3276600"/>
            <a:ext cx="27432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92270" y="4099559"/>
            <a:ext cx="188848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Rules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4A-4E3,  </a:t>
            </a:r>
            <a:r>
              <a:rPr sz="2400" b="1" spc="-10" dirty="0">
                <a:latin typeface="Times New Roman"/>
                <a:cs typeface="Times New Roman"/>
              </a:rPr>
              <a:t>pp. </a:t>
            </a:r>
            <a:r>
              <a:rPr sz="2400" b="1" dirty="0">
                <a:latin typeface="Times New Roman"/>
                <a:cs typeface="Times New Roman"/>
              </a:rPr>
              <a:t>30-33.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66420"/>
            <a:ext cx="42964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0" dirty="0">
                <a:latin typeface="Times New Roman"/>
                <a:cs typeface="Times New Roman"/>
              </a:rPr>
              <a:t>Area 4: Publication</a:t>
            </a:r>
            <a:r>
              <a:rPr sz="3200" i="0" spc="-50" dirty="0">
                <a:latin typeface="Times New Roman"/>
                <a:cs typeface="Times New Roman"/>
              </a:rPr>
              <a:t> </a:t>
            </a:r>
            <a:r>
              <a:rPr sz="3200" i="0" spc="5" dirty="0">
                <a:latin typeface="Times New Roman"/>
                <a:cs typeface="Times New Roman"/>
              </a:rPr>
              <a:t>area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239308"/>
            <a:ext cx="6134100" cy="51136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Place </a:t>
            </a:r>
            <a:r>
              <a:rPr sz="2800" b="1" i="1" spc="5" dirty="0">
                <a:latin typeface="Times New Roman"/>
                <a:cs typeface="Times New Roman"/>
              </a:rPr>
              <a:t>of </a:t>
            </a:r>
            <a:r>
              <a:rPr sz="2800" b="1" i="1" dirty="0">
                <a:latin typeface="Times New Roman"/>
                <a:cs typeface="Times New Roman"/>
              </a:rPr>
              <a:t>publication </a:t>
            </a:r>
            <a:r>
              <a:rPr sz="2800" b="1" spc="-5" dirty="0">
                <a:latin typeface="Times New Roman"/>
                <a:cs typeface="Times New Roman"/>
              </a:rPr>
              <a:t>(Rule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4C)</a:t>
            </a:r>
            <a:endParaRPr sz="2800">
              <a:latin typeface="Times New Roman"/>
              <a:cs typeface="Times New Roman"/>
            </a:endParaRPr>
          </a:p>
          <a:p>
            <a:pPr marL="755650" marR="165100" lvl="1" indent="-285750">
              <a:lnSpc>
                <a:spcPts val="2590"/>
              </a:lnSpc>
              <a:spcBef>
                <a:spcPts val="640"/>
              </a:spcBef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As found </a:t>
            </a:r>
            <a:r>
              <a:rPr sz="2400" b="1" spc="5" dirty="0">
                <a:latin typeface="Times New Roman"/>
                <a:cs typeface="Times New Roman"/>
              </a:rPr>
              <a:t>in </a:t>
            </a:r>
            <a:r>
              <a:rPr sz="2400" b="1" spc="-5" dirty="0">
                <a:latin typeface="Times New Roman"/>
                <a:cs typeface="Times New Roman"/>
              </a:rPr>
              <a:t>original (including </a:t>
            </a:r>
            <a:r>
              <a:rPr sz="2400" b="1" dirty="0">
                <a:latin typeface="Times New Roman"/>
                <a:cs typeface="Times New Roman"/>
              </a:rPr>
              <a:t>multiple  </a:t>
            </a:r>
            <a:r>
              <a:rPr sz="2400" b="1" spc="-5" dirty="0">
                <a:latin typeface="Times New Roman"/>
                <a:cs typeface="Times New Roman"/>
              </a:rPr>
              <a:t>places; </a:t>
            </a:r>
            <a:r>
              <a:rPr sz="2400" b="1" dirty="0">
                <a:latin typeface="Times New Roman"/>
                <a:cs typeface="Times New Roman"/>
              </a:rPr>
              <a:t>give these in the order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provided)</a:t>
            </a:r>
            <a:endParaRPr sz="2400">
              <a:latin typeface="Times New Roman"/>
              <a:cs typeface="Times New Roman"/>
            </a:endParaRPr>
          </a:p>
          <a:p>
            <a:pPr marL="342265" marR="243840" indent="-342265" algn="r">
              <a:lnSpc>
                <a:spcPct val="100000"/>
              </a:lnSpc>
              <a:spcBef>
                <a:spcPts val="320"/>
              </a:spcBef>
              <a:buFont typeface="Times New Roman"/>
              <a:buChar char="•"/>
              <a:tabLst>
                <a:tab pos="342265" algn="l"/>
                <a:tab pos="35560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Name </a:t>
            </a:r>
            <a:r>
              <a:rPr sz="2800" b="1" i="1" spc="5" dirty="0">
                <a:latin typeface="Times New Roman"/>
                <a:cs typeface="Times New Roman"/>
              </a:rPr>
              <a:t>of </a:t>
            </a:r>
            <a:r>
              <a:rPr sz="2800" b="1" i="1" spc="-5" dirty="0">
                <a:latin typeface="Times New Roman"/>
                <a:cs typeface="Times New Roman"/>
              </a:rPr>
              <a:t>publisher </a:t>
            </a:r>
            <a:r>
              <a:rPr sz="2800" b="1" i="1" spc="5" dirty="0">
                <a:latin typeface="Times New Roman"/>
                <a:cs typeface="Times New Roman"/>
              </a:rPr>
              <a:t>or </a:t>
            </a:r>
            <a:r>
              <a:rPr sz="2800" b="1" i="1" dirty="0">
                <a:latin typeface="Times New Roman"/>
                <a:cs typeface="Times New Roman"/>
              </a:rPr>
              <a:t>distributor</a:t>
            </a:r>
            <a:r>
              <a:rPr sz="2800" b="1" i="1" spc="-9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(4D)</a:t>
            </a:r>
            <a:endParaRPr sz="2800">
              <a:latin typeface="Times New Roman"/>
              <a:cs typeface="Times New Roman"/>
            </a:endParaRPr>
          </a:p>
          <a:p>
            <a:pPr marL="285115" marR="183515" lvl="1" indent="-285115" algn="r">
              <a:lnSpc>
                <a:spcPct val="100000"/>
              </a:lnSpc>
              <a:spcBef>
                <a:spcPts val="310"/>
              </a:spcBef>
              <a:buFont typeface="Times New Roman"/>
              <a:buChar char="–"/>
              <a:tabLst>
                <a:tab pos="285115" algn="l"/>
                <a:tab pos="28575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In </a:t>
            </a:r>
            <a:r>
              <a:rPr sz="2400" b="1" dirty="0">
                <a:latin typeface="Times New Roman"/>
                <a:cs typeface="Times New Roman"/>
              </a:rPr>
              <a:t>shortest form that can </a:t>
            </a:r>
            <a:r>
              <a:rPr sz="2400" b="1" spc="-5" dirty="0">
                <a:latin typeface="Times New Roman"/>
                <a:cs typeface="Times New Roman"/>
              </a:rPr>
              <a:t>be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understood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Date </a:t>
            </a:r>
            <a:r>
              <a:rPr sz="2800" b="1" i="1" spc="5" dirty="0">
                <a:latin typeface="Times New Roman"/>
                <a:cs typeface="Times New Roman"/>
              </a:rPr>
              <a:t>of </a:t>
            </a:r>
            <a:r>
              <a:rPr sz="2800" b="1" i="1" dirty="0">
                <a:latin typeface="Times New Roman"/>
                <a:cs typeface="Times New Roman"/>
              </a:rPr>
              <a:t>publication </a:t>
            </a:r>
            <a:r>
              <a:rPr sz="2800" b="1" i="1" spc="5" dirty="0">
                <a:latin typeface="Times New Roman"/>
                <a:cs typeface="Times New Roman"/>
              </a:rPr>
              <a:t>or </a:t>
            </a:r>
            <a:r>
              <a:rPr sz="2800" b="1" i="1" dirty="0">
                <a:latin typeface="Times New Roman"/>
                <a:cs typeface="Times New Roman"/>
              </a:rPr>
              <a:t>distribution</a:t>
            </a:r>
            <a:r>
              <a:rPr sz="2800" b="1" i="1" spc="-10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(4E)</a:t>
            </a:r>
            <a:endParaRPr sz="2800">
              <a:latin typeface="Times New Roman"/>
              <a:cs typeface="Times New Roman"/>
            </a:endParaRPr>
          </a:p>
          <a:p>
            <a:pPr marL="755650" marR="38735" lvl="1" indent="-285750">
              <a:lnSpc>
                <a:spcPts val="2590"/>
              </a:lnSpc>
              <a:spcBef>
                <a:spcPts val="640"/>
              </a:spcBef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sz="2400" b="1" dirty="0">
                <a:latin typeface="Times New Roman"/>
                <a:cs typeface="Times New Roman"/>
              </a:rPr>
              <a:t>Give the actual date </a:t>
            </a:r>
            <a:r>
              <a:rPr sz="2400" b="1" spc="-5" dirty="0">
                <a:latin typeface="Times New Roman"/>
                <a:cs typeface="Times New Roman"/>
              </a:rPr>
              <a:t>provided, whether </a:t>
            </a:r>
            <a:r>
              <a:rPr sz="2400" b="1" dirty="0">
                <a:latin typeface="Times New Roman"/>
                <a:cs typeface="Times New Roman"/>
              </a:rPr>
              <a:t>it  is correct or </a:t>
            </a:r>
            <a:r>
              <a:rPr sz="2400" b="1" spc="-5" dirty="0">
                <a:latin typeface="Times New Roman"/>
                <a:cs typeface="Times New Roman"/>
              </a:rPr>
              <a:t>not </a:t>
            </a:r>
            <a:r>
              <a:rPr sz="2400" b="1" dirty="0">
                <a:latin typeface="Times New Roman"/>
                <a:cs typeface="Times New Roman"/>
              </a:rPr>
              <a:t>(if </a:t>
            </a:r>
            <a:r>
              <a:rPr sz="2400" b="1" spc="-5" dirty="0">
                <a:latin typeface="Times New Roman"/>
                <a:cs typeface="Times New Roman"/>
              </a:rPr>
              <a:t>wrong, provide  </a:t>
            </a:r>
            <a:r>
              <a:rPr sz="2400" b="1" dirty="0">
                <a:latin typeface="Times New Roman"/>
                <a:cs typeface="Times New Roman"/>
              </a:rPr>
              <a:t>correct </a:t>
            </a:r>
            <a:r>
              <a:rPr sz="2400" b="1" spc="-5" dirty="0">
                <a:latin typeface="Times New Roman"/>
                <a:cs typeface="Times New Roman"/>
              </a:rPr>
              <a:t>date </a:t>
            </a:r>
            <a:r>
              <a:rPr sz="2400" b="1" dirty="0">
                <a:latin typeface="Times New Roman"/>
                <a:cs typeface="Times New Roman"/>
              </a:rPr>
              <a:t>in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parentheses)</a:t>
            </a:r>
            <a:endParaRPr sz="2400">
              <a:latin typeface="Times New Roman"/>
              <a:cs typeface="Times New Roman"/>
            </a:endParaRPr>
          </a:p>
          <a:p>
            <a:pPr marL="755650" marR="25400" lvl="1" indent="-285750" algn="just">
              <a:lnSpc>
                <a:spcPts val="2590"/>
              </a:lnSpc>
              <a:spcBef>
                <a:spcPts val="600"/>
              </a:spcBef>
              <a:buFont typeface="Times New Roman"/>
              <a:buChar char="–"/>
              <a:tabLst>
                <a:tab pos="75565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Add </a:t>
            </a:r>
            <a:r>
              <a:rPr sz="2400" b="1" dirty="0">
                <a:latin typeface="Times New Roman"/>
                <a:cs typeface="Times New Roman"/>
              </a:rPr>
              <a:t>copyright </a:t>
            </a:r>
            <a:r>
              <a:rPr sz="2400" b="1" spc="-5" dirty="0">
                <a:latin typeface="Times New Roman"/>
                <a:cs typeface="Times New Roman"/>
              </a:rPr>
              <a:t>date </a:t>
            </a:r>
            <a:r>
              <a:rPr sz="2400" b="1" dirty="0">
                <a:latin typeface="Times New Roman"/>
                <a:cs typeface="Times New Roman"/>
              </a:rPr>
              <a:t>if different, </a:t>
            </a:r>
            <a:r>
              <a:rPr sz="2400" b="1" spc="-5" dirty="0">
                <a:latin typeface="Times New Roman"/>
                <a:cs typeface="Times New Roman"/>
              </a:rPr>
              <a:t>putting </a:t>
            </a:r>
            <a:r>
              <a:rPr sz="2400" b="1" dirty="0">
                <a:latin typeface="Times New Roman"/>
                <a:cs typeface="Times New Roman"/>
              </a:rPr>
              <a:t>c  before </a:t>
            </a:r>
            <a:r>
              <a:rPr sz="2400" b="1" spc="-5" dirty="0">
                <a:latin typeface="Times New Roman"/>
                <a:cs typeface="Times New Roman"/>
              </a:rPr>
              <a:t>the </a:t>
            </a:r>
            <a:r>
              <a:rPr sz="2400" b="1" dirty="0">
                <a:latin typeface="Times New Roman"/>
                <a:cs typeface="Times New Roman"/>
              </a:rPr>
              <a:t>year—use it, if that’s all that’s  given</a:t>
            </a:r>
            <a:endParaRPr sz="2400">
              <a:latin typeface="Times New Roman"/>
              <a:cs typeface="Times New Roman"/>
            </a:endParaRPr>
          </a:p>
          <a:p>
            <a:pPr marL="469900" algn="just">
              <a:lnSpc>
                <a:spcPct val="100000"/>
              </a:lnSpc>
              <a:spcBef>
                <a:spcPts val="270"/>
              </a:spcBef>
            </a:pPr>
            <a:r>
              <a:rPr sz="3600" baseline="3472" dirty="0">
                <a:latin typeface="Times New Roman"/>
                <a:cs typeface="Times New Roman"/>
              </a:rPr>
              <a:t>– </a:t>
            </a:r>
            <a:r>
              <a:rPr sz="2400" b="1" dirty="0">
                <a:latin typeface="Times New Roman"/>
                <a:cs typeface="Times New Roman"/>
              </a:rPr>
              <a:t>e. g.</a:t>
            </a:r>
            <a:r>
              <a:rPr sz="2400" b="1" spc="-1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c1976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8750" y="389890"/>
            <a:ext cx="3905250" cy="6468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97840"/>
            <a:ext cx="1329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Example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340" y="1252220"/>
            <a:ext cx="4309110" cy="5209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2065" indent="-3429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  <a:tab pos="3726179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The man between </a:t>
            </a:r>
            <a:r>
              <a:rPr sz="2800" b="1" dirty="0">
                <a:latin typeface="Times New Roman"/>
                <a:cs typeface="Times New Roman"/>
              </a:rPr>
              <a:t>: an  </a:t>
            </a:r>
            <a:r>
              <a:rPr sz="2800" b="1" spc="-5" dirty="0">
                <a:latin typeface="Times New Roman"/>
                <a:cs typeface="Times New Roman"/>
              </a:rPr>
              <a:t>international romance </a:t>
            </a:r>
            <a:r>
              <a:rPr sz="2800" b="1" dirty="0">
                <a:latin typeface="Times New Roman"/>
                <a:cs typeface="Times New Roman"/>
              </a:rPr>
              <a:t>/  by </a:t>
            </a:r>
            <a:r>
              <a:rPr sz="2800" b="1" spc="-5" dirty="0">
                <a:latin typeface="Times New Roman"/>
                <a:cs typeface="Times New Roman"/>
              </a:rPr>
              <a:t>Amelia E.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Barr.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--	Du  </a:t>
            </a:r>
            <a:r>
              <a:rPr sz="2800" b="1" spc="-10" dirty="0">
                <a:latin typeface="Times New Roman"/>
                <a:cs typeface="Times New Roman"/>
              </a:rPr>
              <a:t>Pre </a:t>
            </a:r>
            <a:r>
              <a:rPr sz="2800" b="1" dirty="0">
                <a:latin typeface="Times New Roman"/>
                <a:cs typeface="Times New Roman"/>
              </a:rPr>
              <a:t>Book Store </a:t>
            </a:r>
            <a:r>
              <a:rPr sz="2800" b="1" spc="-5" dirty="0">
                <a:latin typeface="Times New Roman"/>
                <a:cs typeface="Times New Roman"/>
              </a:rPr>
              <a:t>spec. ed.</a:t>
            </a:r>
            <a:r>
              <a:rPr sz="2800" b="1" spc="-1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–  </a:t>
            </a:r>
            <a:r>
              <a:rPr sz="2800" b="1" spc="-10" dirty="0">
                <a:latin typeface="Times New Roman"/>
                <a:cs typeface="Times New Roman"/>
              </a:rPr>
              <a:t>New </a:t>
            </a:r>
            <a:r>
              <a:rPr sz="2800" b="1" spc="-5" dirty="0">
                <a:latin typeface="Times New Roman"/>
                <a:cs typeface="Times New Roman"/>
              </a:rPr>
              <a:t>York </a:t>
            </a:r>
            <a:r>
              <a:rPr sz="2800" b="1" dirty="0">
                <a:latin typeface="Times New Roman"/>
                <a:cs typeface="Times New Roman"/>
              </a:rPr>
              <a:t>; </a:t>
            </a:r>
            <a:r>
              <a:rPr sz="2800" b="1" spc="-5" dirty="0">
                <a:latin typeface="Times New Roman"/>
                <a:cs typeface="Times New Roman"/>
              </a:rPr>
              <a:t>London </a:t>
            </a:r>
            <a:r>
              <a:rPr sz="2800" b="1" dirty="0">
                <a:latin typeface="Times New Roman"/>
                <a:cs typeface="Times New Roman"/>
              </a:rPr>
              <a:t>: </a:t>
            </a:r>
            <a:r>
              <a:rPr sz="2800" b="1" spc="-5" dirty="0">
                <a:latin typeface="Times New Roman"/>
                <a:cs typeface="Times New Roman"/>
              </a:rPr>
              <a:t>The  Authors </a:t>
            </a:r>
            <a:r>
              <a:rPr sz="2800" b="1" dirty="0">
                <a:latin typeface="Times New Roman"/>
                <a:cs typeface="Times New Roman"/>
              </a:rPr>
              <a:t>and </a:t>
            </a:r>
            <a:r>
              <a:rPr sz="2800" b="1" spc="-10" dirty="0">
                <a:latin typeface="Times New Roman"/>
                <a:cs typeface="Times New Roman"/>
              </a:rPr>
              <a:t>Newspapers  </a:t>
            </a:r>
            <a:r>
              <a:rPr sz="2800" b="1" dirty="0">
                <a:latin typeface="Times New Roman"/>
                <a:cs typeface="Times New Roman"/>
              </a:rPr>
              <a:t>Association,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1906.</a:t>
            </a:r>
            <a:endParaRPr sz="2800">
              <a:latin typeface="Times New Roman"/>
              <a:cs typeface="Times New Roman"/>
            </a:endParaRPr>
          </a:p>
          <a:p>
            <a:pPr marL="755650" marR="5080" indent="-285750">
              <a:lnSpc>
                <a:spcPct val="100099"/>
              </a:lnSpc>
              <a:spcBef>
                <a:spcPts val="484"/>
              </a:spcBef>
              <a:tabLst>
                <a:tab pos="755015" algn="l"/>
                <a:tab pos="1478915" algn="l"/>
              </a:tabLst>
            </a:pPr>
            <a:r>
              <a:rPr sz="3000" baseline="2777" dirty="0">
                <a:latin typeface="Times New Roman"/>
                <a:cs typeface="Times New Roman"/>
              </a:rPr>
              <a:t>–	</a:t>
            </a:r>
            <a:r>
              <a:rPr sz="2000" b="1" dirty="0">
                <a:latin typeface="Times New Roman"/>
                <a:cs typeface="Times New Roman"/>
              </a:rPr>
              <a:t>Note:	Leave </a:t>
            </a:r>
            <a:r>
              <a:rPr sz="2000" b="1" spc="5" dirty="0">
                <a:latin typeface="Times New Roman"/>
                <a:cs typeface="Times New Roman"/>
              </a:rPr>
              <a:t>out </a:t>
            </a:r>
            <a:r>
              <a:rPr sz="2000" b="1" dirty="0">
                <a:latin typeface="Times New Roman"/>
                <a:cs typeface="Times New Roman"/>
              </a:rPr>
              <a:t>the  </a:t>
            </a:r>
            <a:r>
              <a:rPr sz="2000" b="1" spc="-5" dirty="0">
                <a:latin typeface="Times New Roman"/>
                <a:cs typeface="Times New Roman"/>
              </a:rPr>
              <a:t>qualifications </a:t>
            </a:r>
            <a:r>
              <a:rPr sz="2000" b="1" i="1" dirty="0">
                <a:latin typeface="Times New Roman"/>
                <a:cs typeface="Times New Roman"/>
              </a:rPr>
              <a:t>(“Author </a:t>
            </a:r>
            <a:r>
              <a:rPr sz="2000" b="1" i="1" spc="5" dirty="0">
                <a:latin typeface="Times New Roman"/>
                <a:cs typeface="Times New Roman"/>
              </a:rPr>
              <a:t>of </a:t>
            </a:r>
            <a:r>
              <a:rPr sz="2000" b="1" i="1" dirty="0">
                <a:latin typeface="Times New Roman"/>
                <a:cs typeface="Times New Roman"/>
              </a:rPr>
              <a:t>, etc.”)  </a:t>
            </a:r>
            <a:r>
              <a:rPr sz="2000" b="1" dirty="0">
                <a:latin typeface="Times New Roman"/>
                <a:cs typeface="Times New Roman"/>
              </a:rPr>
              <a:t>(Rule 1F7) and the </a:t>
            </a:r>
            <a:r>
              <a:rPr sz="2000" b="1" spc="-5" dirty="0">
                <a:latin typeface="Times New Roman"/>
                <a:cs typeface="Times New Roman"/>
              </a:rPr>
              <a:t>bit </a:t>
            </a:r>
            <a:r>
              <a:rPr sz="2000" b="1" dirty="0">
                <a:latin typeface="Times New Roman"/>
                <a:cs typeface="Times New Roman"/>
              </a:rPr>
              <a:t>about  </a:t>
            </a:r>
            <a:r>
              <a:rPr sz="2000" b="1" i="1" dirty="0">
                <a:latin typeface="Times New Roman"/>
                <a:cs typeface="Times New Roman"/>
              </a:rPr>
              <a:t>“For sale </a:t>
            </a:r>
            <a:r>
              <a:rPr sz="2000" b="1" i="1" spc="-5" dirty="0">
                <a:latin typeface="Times New Roman"/>
                <a:cs typeface="Times New Roman"/>
              </a:rPr>
              <a:t>exclusively, etc.” </a:t>
            </a:r>
            <a:r>
              <a:rPr sz="2000" b="1" dirty="0">
                <a:latin typeface="Times New Roman"/>
                <a:cs typeface="Times New Roman"/>
              </a:rPr>
              <a:t>(this  information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might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go </a:t>
            </a:r>
            <a:r>
              <a:rPr sz="2000" b="1" spc="-5" dirty="0">
                <a:latin typeface="Times New Roman"/>
                <a:cs typeface="Times New Roman"/>
              </a:rPr>
              <a:t>in </a:t>
            </a:r>
            <a:r>
              <a:rPr sz="2000" b="1" dirty="0">
                <a:latin typeface="Times New Roman"/>
                <a:cs typeface="Times New Roman"/>
              </a:rPr>
              <a:t>Notes </a:t>
            </a:r>
            <a:r>
              <a:rPr sz="2000" b="1" spc="-5" dirty="0">
                <a:latin typeface="Times New Roman"/>
                <a:cs typeface="Times New Roman"/>
              </a:rPr>
              <a:t>if  it’s considered </a:t>
            </a:r>
            <a:r>
              <a:rPr sz="2000" b="1" dirty="0">
                <a:latin typeface="Times New Roman"/>
                <a:cs typeface="Times New Roman"/>
              </a:rPr>
              <a:t>important (see  Rule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7A1).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66420"/>
            <a:ext cx="40919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In our simplified</a:t>
            </a:r>
            <a:r>
              <a:rPr sz="3200" spc="-45" dirty="0"/>
              <a:t> </a:t>
            </a:r>
            <a:r>
              <a:rPr sz="3200" dirty="0"/>
              <a:t>format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27110" y="1136710"/>
          <a:ext cx="8172450" cy="5209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  <a:gridCol w="3276600"/>
                <a:gridCol w="304800"/>
                <a:gridCol w="3521709"/>
                <a:gridCol w="135890"/>
              </a:tblGrid>
              <a:tr h="1502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29539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2434" marR="403225" indent="-342900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Title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proper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= Parallel title :  Other title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information 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[GMD] /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Statement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responsibility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19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31800" marR="629285" indent="-34290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The man between : </a:t>
                      </a: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an 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international romance /</a:t>
                      </a:r>
                      <a:r>
                        <a:rPr sz="20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by 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Amelia E.</a:t>
                      </a:r>
                      <a:r>
                        <a:rPr sz="20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Barr.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67360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Edition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Du Pre Book Store spec.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ed.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60399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3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2434" marR="263525" indent="-34290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Special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 for serials,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maps,  music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35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129539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Publication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431800" marR="95885" indent="-34290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000" b="1" dirty="0">
                          <a:solidFill>
                            <a:srgbClr val="CC3300"/>
                          </a:solidFill>
                          <a:latin typeface="Times New Roman"/>
                          <a:cs typeface="Times New Roman"/>
                        </a:rPr>
                        <a:t>New York ; London : </a:t>
                      </a:r>
                      <a:r>
                        <a:rPr sz="2000" b="1" spc="-5" dirty="0">
                          <a:solidFill>
                            <a:srgbClr val="CC3300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2000" b="1" dirty="0">
                          <a:solidFill>
                            <a:srgbClr val="CC3300"/>
                          </a:solidFill>
                          <a:latin typeface="Times New Roman"/>
                          <a:cs typeface="Times New Roman"/>
                        </a:rPr>
                        <a:t>Authors  and Newspapers Association,  </a:t>
                      </a:r>
                      <a:r>
                        <a:rPr sz="2000" b="1" spc="5" dirty="0">
                          <a:solidFill>
                            <a:srgbClr val="CC3300"/>
                          </a:solidFill>
                          <a:latin typeface="Times New Roman"/>
                          <a:cs typeface="Times New Roman"/>
                        </a:rPr>
                        <a:t>1906.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4780">
                <a:tc rowSpan="2"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Physical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9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9525">
                      <a:solidFill>
                        <a:srgbClr val="CC3300"/>
                      </a:solidFill>
                      <a:prstDash val="solid"/>
                    </a:lnR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23825" marR="118110" indent="-5715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Note: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space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;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space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between  different cities—then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space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18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space 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for publisher—then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no space,</a:t>
                      </a:r>
                      <a:r>
                        <a:rPr sz="1800" b="1" spc="-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date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9525">
                      <a:solidFill>
                        <a:srgbClr val="CC3300"/>
                      </a:solidFill>
                      <a:prstDash val="solid"/>
                    </a:lnL>
                    <a:lnR w="9525">
                      <a:solidFill>
                        <a:srgbClr val="CC3300"/>
                      </a:solidFill>
                      <a:prstDash val="solid"/>
                    </a:lnR>
                    <a:lnT w="9525">
                      <a:solidFill>
                        <a:srgbClr val="CC3300"/>
                      </a:solidFill>
                      <a:prstDash val="solid"/>
                    </a:lnT>
                    <a:lnB w="9525">
                      <a:solidFill>
                        <a:srgbClr val="CC3300"/>
                      </a:solidFill>
                      <a:prstDash val="solid"/>
                    </a:lnB>
                    <a:solidFill>
                      <a:srgbClr val="FADE5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C33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75919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(Series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information)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9525">
                      <a:solidFill>
                        <a:srgbClr val="CC33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9525">
                      <a:solidFill>
                        <a:srgbClr val="CC3300"/>
                      </a:solidFill>
                      <a:prstDash val="solid"/>
                    </a:lnL>
                    <a:lnR w="9525">
                      <a:solidFill>
                        <a:srgbClr val="CC3300"/>
                      </a:solidFill>
                      <a:prstDash val="solid"/>
                    </a:lnR>
                    <a:lnT w="9525">
                      <a:solidFill>
                        <a:srgbClr val="CC3300"/>
                      </a:solidFill>
                      <a:prstDash val="solid"/>
                    </a:lnT>
                    <a:lnB w="9525">
                      <a:solidFill>
                        <a:srgbClr val="CC3300"/>
                      </a:solidFill>
                      <a:prstDash val="solid"/>
                    </a:lnB>
                    <a:solidFill>
                      <a:srgbClr val="FADE5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C33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81940">
                <a:tc rowSpan="2"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Notes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9525">
                      <a:solidFill>
                        <a:srgbClr val="CC33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9525">
                      <a:solidFill>
                        <a:srgbClr val="CC3300"/>
                      </a:solidFill>
                      <a:prstDash val="solid"/>
                    </a:lnL>
                    <a:lnR w="9525">
                      <a:solidFill>
                        <a:srgbClr val="CC3300"/>
                      </a:solidFill>
                      <a:prstDash val="solid"/>
                    </a:lnR>
                    <a:lnT w="9525">
                      <a:solidFill>
                        <a:srgbClr val="CC3300"/>
                      </a:solidFill>
                      <a:prstDash val="solid"/>
                    </a:lnT>
                    <a:lnB w="9525">
                      <a:solidFill>
                        <a:srgbClr val="CC3300"/>
                      </a:solidFill>
                      <a:prstDash val="solid"/>
                    </a:lnB>
                    <a:solidFill>
                      <a:srgbClr val="FADE5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C33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939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5920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Standard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number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339" y="795020"/>
            <a:ext cx="12827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Area</a:t>
            </a:r>
            <a:r>
              <a:rPr sz="3200" spc="-70" dirty="0"/>
              <a:t> </a:t>
            </a:r>
            <a:r>
              <a:rPr sz="3200" dirty="0"/>
              <a:t>5: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407920" y="1709420"/>
            <a:ext cx="45561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/>
                <a:cs typeface="Times New Roman"/>
              </a:rPr>
              <a:t>Physical Description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Area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2600" y="3276600"/>
            <a:ext cx="27432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92270" y="4099559"/>
            <a:ext cx="188848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Rules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5A-5E2,  </a:t>
            </a:r>
            <a:r>
              <a:rPr sz="2400" b="1" spc="-10" dirty="0">
                <a:latin typeface="Times New Roman"/>
                <a:cs typeface="Times New Roman"/>
              </a:rPr>
              <a:t>pp. </a:t>
            </a:r>
            <a:r>
              <a:rPr sz="2400" b="1" dirty="0">
                <a:latin typeface="Times New Roman"/>
                <a:cs typeface="Times New Roman"/>
              </a:rPr>
              <a:t>34-43.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66420"/>
            <a:ext cx="64033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0" dirty="0">
                <a:latin typeface="Times New Roman"/>
                <a:cs typeface="Times New Roman"/>
              </a:rPr>
              <a:t>Area 5: Physical description </a:t>
            </a:r>
            <a:r>
              <a:rPr sz="3200" dirty="0"/>
              <a:t>(Rule</a:t>
            </a:r>
            <a:r>
              <a:rPr sz="3200" spc="5" dirty="0"/>
              <a:t> </a:t>
            </a:r>
            <a:r>
              <a:rPr sz="3200" dirty="0"/>
              <a:t>5)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239519"/>
            <a:ext cx="6021705" cy="413639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Includes, where</a:t>
            </a:r>
            <a:r>
              <a:rPr sz="2800" b="1" i="1" spc="-30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applicable:</a:t>
            </a:r>
            <a:endParaRPr sz="2800">
              <a:latin typeface="Times New Roman"/>
              <a:cs typeface="Times New Roman"/>
            </a:endParaRPr>
          </a:p>
          <a:p>
            <a:pPr marL="755650" marR="281305" lvl="1" indent="-285750">
              <a:lnSpc>
                <a:spcPct val="100000"/>
              </a:lnSpc>
              <a:spcBef>
                <a:spcPts val="600"/>
              </a:spcBef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The </a:t>
            </a:r>
            <a:r>
              <a:rPr sz="2400" b="1" dirty="0">
                <a:latin typeface="Times New Roman"/>
                <a:cs typeface="Times New Roman"/>
              </a:rPr>
              <a:t>extent of </a:t>
            </a:r>
            <a:r>
              <a:rPr sz="2400" b="1" spc="-5" dirty="0">
                <a:latin typeface="Times New Roman"/>
                <a:cs typeface="Times New Roman"/>
              </a:rPr>
              <a:t>the </a:t>
            </a:r>
            <a:r>
              <a:rPr sz="2400" b="1" dirty="0">
                <a:latin typeface="Times New Roman"/>
                <a:cs typeface="Times New Roman"/>
              </a:rPr>
              <a:t>item </a:t>
            </a:r>
            <a:r>
              <a:rPr sz="2400" b="1" spc="-5" dirty="0">
                <a:latin typeface="Times New Roman"/>
                <a:cs typeface="Times New Roman"/>
              </a:rPr>
              <a:t>(no. </a:t>
            </a:r>
            <a:r>
              <a:rPr sz="2400" b="1" dirty="0">
                <a:latin typeface="Times New Roman"/>
                <a:cs typeface="Times New Roman"/>
              </a:rPr>
              <a:t>of volumes,  </a:t>
            </a:r>
            <a:r>
              <a:rPr sz="2400" b="1" spc="-5" dirty="0">
                <a:latin typeface="Times New Roman"/>
                <a:cs typeface="Times New Roman"/>
              </a:rPr>
              <a:t>no. </a:t>
            </a:r>
            <a:r>
              <a:rPr sz="2400" b="1" dirty="0">
                <a:latin typeface="Times New Roman"/>
                <a:cs typeface="Times New Roman"/>
              </a:rPr>
              <a:t>of pages,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etc)</a:t>
            </a:r>
            <a:endParaRPr sz="2400">
              <a:latin typeface="Times New Roman"/>
              <a:cs typeface="Times New Roman"/>
            </a:endParaRPr>
          </a:p>
          <a:p>
            <a:pPr marL="755650" marR="798195" lvl="1" indent="-285750">
              <a:lnSpc>
                <a:spcPct val="100000"/>
              </a:lnSpc>
              <a:spcBef>
                <a:spcPts val="600"/>
              </a:spcBef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sz="2400" b="1" dirty="0">
                <a:latin typeface="Times New Roman"/>
                <a:cs typeface="Times New Roman"/>
              </a:rPr>
              <a:t>Other </a:t>
            </a:r>
            <a:r>
              <a:rPr sz="2400" b="1" spc="-5" dirty="0">
                <a:latin typeface="Times New Roman"/>
                <a:cs typeface="Times New Roman"/>
              </a:rPr>
              <a:t>physical </a:t>
            </a:r>
            <a:r>
              <a:rPr sz="2400" b="1" dirty="0">
                <a:latin typeface="Times New Roman"/>
                <a:cs typeface="Times New Roman"/>
              </a:rPr>
              <a:t>data (color, type of  illustrations,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etc.)</a:t>
            </a:r>
            <a:endParaRPr sz="2400">
              <a:latin typeface="Times New Roman"/>
              <a:cs typeface="Times New Roman"/>
            </a:endParaRPr>
          </a:p>
          <a:p>
            <a:pPr marL="755650" marR="346710" lvl="1" indent="-285750">
              <a:lnSpc>
                <a:spcPct val="100000"/>
              </a:lnSpc>
              <a:spcBef>
                <a:spcPts val="590"/>
              </a:spcBef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Physical dimensions </a:t>
            </a:r>
            <a:r>
              <a:rPr sz="2400" b="1" dirty="0">
                <a:latin typeface="Times New Roman"/>
                <a:cs typeface="Times New Roman"/>
              </a:rPr>
              <a:t>(size-generally in  cm.)</a:t>
            </a:r>
            <a:endParaRPr sz="2400">
              <a:latin typeface="Times New Roman"/>
              <a:cs typeface="Times New Roman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600"/>
              </a:spcBef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Any accompanying </a:t>
            </a:r>
            <a:r>
              <a:rPr sz="2400" b="1" dirty="0">
                <a:latin typeface="Times New Roman"/>
                <a:cs typeface="Times New Roman"/>
              </a:rPr>
              <a:t>materials (e.g. </a:t>
            </a:r>
            <a:r>
              <a:rPr sz="2400" b="1" spc="5" dirty="0">
                <a:latin typeface="Times New Roman"/>
                <a:cs typeface="Times New Roman"/>
              </a:rPr>
              <a:t>if  </a:t>
            </a:r>
            <a:r>
              <a:rPr sz="2400" b="1" dirty="0">
                <a:latin typeface="Times New Roman"/>
                <a:cs typeface="Times New Roman"/>
              </a:rPr>
              <a:t>there’s a cd that comes </a:t>
            </a:r>
            <a:r>
              <a:rPr sz="2400" b="1" spc="-5" dirty="0">
                <a:latin typeface="Times New Roman"/>
                <a:cs typeface="Times New Roman"/>
              </a:rPr>
              <a:t>with </a:t>
            </a:r>
            <a:r>
              <a:rPr sz="2400" b="1" dirty="0">
                <a:latin typeface="Times New Roman"/>
                <a:cs typeface="Times New Roman"/>
              </a:rPr>
              <a:t>a </a:t>
            </a:r>
            <a:r>
              <a:rPr sz="2400" b="1" spc="-5" dirty="0">
                <a:latin typeface="Times New Roman"/>
                <a:cs typeface="Times New Roman"/>
              </a:rPr>
              <a:t>book, </a:t>
            </a:r>
            <a:r>
              <a:rPr sz="2400" b="1" dirty="0">
                <a:latin typeface="Times New Roman"/>
                <a:cs typeface="Times New Roman"/>
              </a:rPr>
              <a:t>or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  </a:t>
            </a:r>
            <a:r>
              <a:rPr sz="2400" b="1" spc="-5" dirty="0">
                <a:latin typeface="Times New Roman"/>
                <a:cs typeface="Times New Roman"/>
              </a:rPr>
              <a:t>booklet with </a:t>
            </a:r>
            <a:r>
              <a:rPr sz="2400" b="1" dirty="0">
                <a:latin typeface="Times New Roman"/>
                <a:cs typeface="Times New Roman"/>
              </a:rPr>
              <a:t>a </a:t>
            </a:r>
            <a:r>
              <a:rPr sz="2400" b="1" spc="-5" dirty="0">
                <a:latin typeface="Times New Roman"/>
                <a:cs typeface="Times New Roman"/>
              </a:rPr>
              <a:t>cd,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etc.)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24600" y="685800"/>
            <a:ext cx="2526029" cy="3554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642620"/>
            <a:ext cx="15195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" dirty="0"/>
              <a:t>Ex</a:t>
            </a:r>
            <a:r>
              <a:rPr sz="3200" dirty="0"/>
              <a:t>a</a:t>
            </a:r>
            <a:r>
              <a:rPr sz="3200" spc="10" dirty="0"/>
              <a:t>m</a:t>
            </a:r>
            <a:r>
              <a:rPr sz="3200" spc="5" dirty="0"/>
              <a:t>p</a:t>
            </a:r>
            <a:r>
              <a:rPr sz="3200" spc="-10" dirty="0"/>
              <a:t>l</a:t>
            </a:r>
            <a:r>
              <a:rPr sz="3200" dirty="0"/>
              <a:t>e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612140" y="43091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53721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140" y="1291590"/>
            <a:ext cx="5622290" cy="514985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22225" indent="-342900">
              <a:lnSpc>
                <a:spcPct val="90000"/>
              </a:lnSpc>
              <a:spcBef>
                <a:spcPts val="38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Edvard </a:t>
            </a:r>
            <a:r>
              <a:rPr sz="2400" b="1" dirty="0">
                <a:latin typeface="Times New Roman"/>
                <a:cs typeface="Times New Roman"/>
              </a:rPr>
              <a:t>Grieg : the man </a:t>
            </a:r>
            <a:r>
              <a:rPr sz="2400" b="1" spc="-5" dirty="0">
                <a:latin typeface="Times New Roman"/>
                <a:cs typeface="Times New Roman"/>
              </a:rPr>
              <a:t>and the </a:t>
            </a:r>
            <a:r>
              <a:rPr sz="2400" b="1" dirty="0">
                <a:latin typeface="Times New Roman"/>
                <a:cs typeface="Times New Roman"/>
              </a:rPr>
              <a:t>artist =  </a:t>
            </a:r>
            <a:r>
              <a:rPr sz="2400" b="1" spc="-5" dirty="0">
                <a:latin typeface="Times New Roman"/>
                <a:cs typeface="Times New Roman"/>
              </a:rPr>
              <a:t>Edvard </a:t>
            </a:r>
            <a:r>
              <a:rPr sz="2400" b="1" dirty="0">
                <a:latin typeface="Times New Roman"/>
                <a:cs typeface="Times New Roman"/>
              </a:rPr>
              <a:t>Grieg : </a:t>
            </a:r>
            <a:r>
              <a:rPr sz="2400" b="1" spc="-5" dirty="0">
                <a:latin typeface="Times New Roman"/>
                <a:cs typeface="Times New Roman"/>
              </a:rPr>
              <a:t>mennesket </a:t>
            </a:r>
            <a:r>
              <a:rPr sz="2400" b="1" dirty="0">
                <a:latin typeface="Times New Roman"/>
                <a:cs typeface="Times New Roman"/>
              </a:rPr>
              <a:t>og  </a:t>
            </a:r>
            <a:r>
              <a:rPr sz="2400" b="1" spc="-5" dirty="0">
                <a:latin typeface="Times New Roman"/>
                <a:cs typeface="Times New Roman"/>
              </a:rPr>
              <a:t>kunstneren </a:t>
            </a:r>
            <a:r>
              <a:rPr sz="2400" b="1" dirty="0">
                <a:latin typeface="Times New Roman"/>
                <a:cs typeface="Times New Roman"/>
              </a:rPr>
              <a:t>/ </a:t>
            </a:r>
            <a:r>
              <a:rPr sz="2400" b="1" spc="-5" dirty="0">
                <a:latin typeface="Times New Roman"/>
                <a:cs typeface="Times New Roman"/>
              </a:rPr>
              <a:t>Finn Benestad </a:t>
            </a:r>
            <a:r>
              <a:rPr sz="2400" b="1" dirty="0">
                <a:latin typeface="Times New Roman"/>
                <a:cs typeface="Times New Roman"/>
              </a:rPr>
              <a:t>; </a:t>
            </a:r>
            <a:r>
              <a:rPr sz="2400" b="1" spc="-5" dirty="0">
                <a:latin typeface="Times New Roman"/>
                <a:cs typeface="Times New Roman"/>
              </a:rPr>
              <a:t>Dag  Schjelderup-Ebbe </a:t>
            </a:r>
            <a:r>
              <a:rPr sz="2400" b="1" dirty="0">
                <a:latin typeface="Times New Roman"/>
                <a:cs typeface="Times New Roman"/>
              </a:rPr>
              <a:t>; Translated </a:t>
            </a:r>
            <a:r>
              <a:rPr sz="2400" b="1" spc="-5" dirty="0">
                <a:latin typeface="Times New Roman"/>
                <a:cs typeface="Times New Roman"/>
              </a:rPr>
              <a:t>by  </a:t>
            </a:r>
            <a:r>
              <a:rPr sz="2400" b="1" dirty="0">
                <a:latin typeface="Times New Roman"/>
                <a:cs typeface="Times New Roman"/>
              </a:rPr>
              <a:t>William H. Halverson </a:t>
            </a:r>
            <a:r>
              <a:rPr sz="2400" b="1" spc="-5" dirty="0">
                <a:latin typeface="Times New Roman"/>
                <a:cs typeface="Times New Roman"/>
              </a:rPr>
              <a:t>and </a:t>
            </a:r>
            <a:r>
              <a:rPr sz="2400" b="1" dirty="0">
                <a:latin typeface="Times New Roman"/>
                <a:cs typeface="Times New Roman"/>
              </a:rPr>
              <a:t>Leland </a:t>
            </a:r>
            <a:r>
              <a:rPr sz="2400" b="1" spc="-5" dirty="0">
                <a:latin typeface="Times New Roman"/>
                <a:cs typeface="Times New Roman"/>
              </a:rPr>
              <a:t>B.  </a:t>
            </a:r>
            <a:r>
              <a:rPr sz="2400" b="1" dirty="0">
                <a:latin typeface="Times New Roman"/>
                <a:cs typeface="Times New Roman"/>
              </a:rPr>
              <a:t>Sateren </a:t>
            </a:r>
            <a:r>
              <a:rPr sz="2400" b="1" i="1" dirty="0">
                <a:latin typeface="Times New Roman"/>
                <a:cs typeface="Times New Roman"/>
              </a:rPr>
              <a:t>. – </a:t>
            </a:r>
            <a:r>
              <a:rPr sz="2400" b="1" spc="-5" dirty="0">
                <a:latin typeface="Times New Roman"/>
                <a:cs typeface="Times New Roman"/>
              </a:rPr>
              <a:t>Lincoln </a:t>
            </a:r>
            <a:r>
              <a:rPr sz="2400" b="1" dirty="0">
                <a:latin typeface="Times New Roman"/>
                <a:cs typeface="Times New Roman"/>
              </a:rPr>
              <a:t>: University of  </a:t>
            </a:r>
            <a:r>
              <a:rPr sz="2400" b="1" spc="-5" dirty="0">
                <a:latin typeface="Times New Roman"/>
                <a:cs typeface="Times New Roman"/>
              </a:rPr>
              <a:t>Nebraska </a:t>
            </a:r>
            <a:r>
              <a:rPr sz="2400" b="1" dirty="0">
                <a:latin typeface="Times New Roman"/>
                <a:cs typeface="Times New Roman"/>
              </a:rPr>
              <a:t>Press, 1988. -- 366 </a:t>
            </a:r>
            <a:r>
              <a:rPr sz="2400" b="1" spc="-5" dirty="0">
                <a:latin typeface="Times New Roman"/>
                <a:cs typeface="Times New Roman"/>
              </a:rPr>
              <a:t>p., </a:t>
            </a:r>
            <a:r>
              <a:rPr sz="2400" b="1" dirty="0">
                <a:latin typeface="Times New Roman"/>
                <a:cs typeface="Times New Roman"/>
              </a:rPr>
              <a:t>[1] leaf :  ill., music ; 30 cm. + 1 </a:t>
            </a:r>
            <a:r>
              <a:rPr sz="2400" b="1" spc="-5" dirty="0">
                <a:latin typeface="Times New Roman"/>
                <a:cs typeface="Times New Roman"/>
              </a:rPr>
              <a:t>sound disc  </a:t>
            </a:r>
            <a:r>
              <a:rPr sz="2400" b="1" dirty="0">
                <a:latin typeface="Times New Roman"/>
                <a:cs typeface="Times New Roman"/>
              </a:rPr>
              <a:t>(analog, 33 1/3 </a:t>
            </a:r>
            <a:r>
              <a:rPr sz="2400" b="1" spc="-5" dirty="0">
                <a:latin typeface="Times New Roman"/>
                <a:cs typeface="Times New Roman"/>
              </a:rPr>
              <a:t>rpm, </a:t>
            </a:r>
            <a:r>
              <a:rPr sz="2400" b="1" dirty="0">
                <a:latin typeface="Times New Roman"/>
                <a:cs typeface="Times New Roman"/>
              </a:rPr>
              <a:t>stereo. ; 7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in.).</a:t>
            </a:r>
            <a:endParaRPr sz="2400">
              <a:latin typeface="Times New Roman"/>
              <a:cs typeface="Times New Roman"/>
            </a:endParaRPr>
          </a:p>
          <a:p>
            <a:pPr marL="355600" marR="364490">
              <a:lnSpc>
                <a:spcPts val="2590"/>
              </a:lnSpc>
              <a:spcBef>
                <a:spcPts val="640"/>
              </a:spcBef>
            </a:pPr>
            <a:r>
              <a:rPr sz="2400" b="1" i="1" dirty="0">
                <a:latin typeface="Times New Roman"/>
                <a:cs typeface="Times New Roman"/>
              </a:rPr>
              <a:t>A leaf is a page with </a:t>
            </a:r>
            <a:r>
              <a:rPr sz="2400" b="1" i="1" spc="-5" dirty="0">
                <a:latin typeface="Times New Roman"/>
                <a:cs typeface="Times New Roman"/>
              </a:rPr>
              <a:t>print </a:t>
            </a:r>
            <a:r>
              <a:rPr sz="2400" b="1" i="1" dirty="0">
                <a:latin typeface="Times New Roman"/>
                <a:cs typeface="Times New Roman"/>
              </a:rPr>
              <a:t>on </a:t>
            </a:r>
            <a:r>
              <a:rPr sz="2400" b="1" i="1" spc="-5" dirty="0">
                <a:latin typeface="Times New Roman"/>
                <a:cs typeface="Times New Roman"/>
              </a:rPr>
              <a:t>one </a:t>
            </a:r>
            <a:r>
              <a:rPr sz="2400" b="1" i="1" dirty="0">
                <a:latin typeface="Times New Roman"/>
                <a:cs typeface="Times New Roman"/>
              </a:rPr>
              <a:t>side  </a:t>
            </a:r>
            <a:r>
              <a:rPr sz="2400" b="1" i="1" spc="-5" dirty="0">
                <a:latin typeface="Times New Roman"/>
                <a:cs typeface="Times New Roman"/>
              </a:rPr>
              <a:t>only </a:t>
            </a:r>
            <a:r>
              <a:rPr sz="2400" b="1" i="1" dirty="0">
                <a:latin typeface="Times New Roman"/>
                <a:cs typeface="Times New Roman"/>
              </a:rPr>
              <a:t>(in this case, there is one, </a:t>
            </a:r>
            <a:r>
              <a:rPr sz="2400" b="1" i="1" spc="-5" dirty="0">
                <a:latin typeface="Times New Roman"/>
                <a:cs typeface="Times New Roman"/>
              </a:rPr>
              <a:t>and </a:t>
            </a:r>
            <a:r>
              <a:rPr sz="2400" b="1" i="1" dirty="0">
                <a:latin typeface="Times New Roman"/>
                <a:cs typeface="Times New Roman"/>
              </a:rPr>
              <a:t>it </a:t>
            </a:r>
            <a:r>
              <a:rPr sz="2400" b="1" i="1" spc="5" dirty="0">
                <a:latin typeface="Times New Roman"/>
                <a:cs typeface="Times New Roman"/>
              </a:rPr>
              <a:t>is  </a:t>
            </a:r>
            <a:r>
              <a:rPr sz="2400" b="1" i="1" spc="-5" dirty="0">
                <a:latin typeface="Times New Roman"/>
                <a:cs typeface="Times New Roman"/>
              </a:rPr>
              <a:t>not numbered).</a:t>
            </a:r>
            <a:endParaRPr sz="2400">
              <a:latin typeface="Times New Roman"/>
              <a:cs typeface="Times New Roman"/>
            </a:endParaRPr>
          </a:p>
          <a:p>
            <a:pPr marL="355600" marR="5080">
              <a:lnSpc>
                <a:spcPts val="2590"/>
              </a:lnSpc>
              <a:spcBef>
                <a:spcPts val="600"/>
              </a:spcBef>
              <a:tabLst>
                <a:tab pos="5219065" algn="l"/>
              </a:tabLst>
            </a:pPr>
            <a:r>
              <a:rPr sz="2400" b="1" i="1" dirty="0">
                <a:latin typeface="Times New Roman"/>
                <a:cs typeface="Times New Roman"/>
              </a:rPr>
              <a:t>[</a:t>
            </a:r>
            <a:r>
              <a:rPr sz="2400" b="1" i="1" spc="5" dirty="0">
                <a:latin typeface="Times New Roman"/>
                <a:cs typeface="Times New Roman"/>
              </a:rPr>
              <a:t>T</a:t>
            </a:r>
            <a:r>
              <a:rPr sz="2400" b="1" i="1" spc="-10" dirty="0">
                <a:latin typeface="Times New Roman"/>
                <a:cs typeface="Times New Roman"/>
              </a:rPr>
              <a:t>h</a:t>
            </a:r>
            <a:r>
              <a:rPr sz="2400" b="1" i="1" dirty="0">
                <a:latin typeface="Times New Roman"/>
                <a:cs typeface="Times New Roman"/>
              </a:rPr>
              <a:t>is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is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p</a:t>
            </a:r>
            <a:r>
              <a:rPr sz="2400" b="1" i="1" spc="5" dirty="0">
                <a:latin typeface="Times New Roman"/>
                <a:cs typeface="Times New Roman"/>
              </a:rPr>
              <a:t>a</a:t>
            </a:r>
            <a:r>
              <a:rPr sz="2400" b="1" i="1" spc="-5" dirty="0">
                <a:latin typeface="Times New Roman"/>
                <a:cs typeface="Times New Roman"/>
              </a:rPr>
              <a:t>r</a:t>
            </a:r>
            <a:r>
              <a:rPr sz="2400" b="1" i="1" dirty="0">
                <a:latin typeface="Times New Roman"/>
                <a:cs typeface="Times New Roman"/>
              </a:rPr>
              <a:t>t</a:t>
            </a:r>
            <a:r>
              <a:rPr sz="2400" b="1" i="1" spc="10" dirty="0">
                <a:latin typeface="Times New Roman"/>
                <a:cs typeface="Times New Roman"/>
              </a:rPr>
              <a:t>i</a:t>
            </a:r>
            <a:r>
              <a:rPr sz="2400" b="1" i="1" spc="-10" dirty="0">
                <a:latin typeface="Times New Roman"/>
                <a:cs typeface="Times New Roman"/>
              </a:rPr>
              <a:t>a</a:t>
            </a:r>
            <a:r>
              <a:rPr sz="2400" b="1" i="1" spc="10" dirty="0">
                <a:latin typeface="Times New Roman"/>
                <a:cs typeface="Times New Roman"/>
              </a:rPr>
              <a:t>l</a:t>
            </a:r>
            <a:r>
              <a:rPr sz="2400" b="1" i="1" dirty="0">
                <a:latin typeface="Times New Roman"/>
                <a:cs typeface="Times New Roman"/>
              </a:rPr>
              <a:t>ly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a fi</a:t>
            </a:r>
            <a:r>
              <a:rPr sz="2400" b="1" i="1" spc="5" dirty="0">
                <a:latin typeface="Times New Roman"/>
                <a:cs typeface="Times New Roman"/>
              </a:rPr>
              <a:t>c</a:t>
            </a:r>
            <a:r>
              <a:rPr sz="2400" b="1" i="1" dirty="0">
                <a:latin typeface="Times New Roman"/>
                <a:cs typeface="Times New Roman"/>
              </a:rPr>
              <a:t>ti</a:t>
            </a:r>
            <a:r>
              <a:rPr sz="2400" b="1" i="1" spc="10" dirty="0">
                <a:latin typeface="Times New Roman"/>
                <a:cs typeface="Times New Roman"/>
              </a:rPr>
              <a:t>t</a:t>
            </a:r>
            <a:r>
              <a:rPr sz="2400" b="1" i="1" dirty="0">
                <a:latin typeface="Times New Roman"/>
                <a:cs typeface="Times New Roman"/>
              </a:rPr>
              <a:t>io</a:t>
            </a:r>
            <a:r>
              <a:rPr sz="2400" b="1" i="1" spc="-5" dirty="0">
                <a:latin typeface="Times New Roman"/>
                <a:cs typeface="Times New Roman"/>
              </a:rPr>
              <a:t>u</a:t>
            </a:r>
            <a:r>
              <a:rPr sz="2400" b="1" i="1" dirty="0">
                <a:latin typeface="Times New Roman"/>
                <a:cs typeface="Times New Roman"/>
              </a:rPr>
              <a:t>s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e</a:t>
            </a:r>
            <a:r>
              <a:rPr sz="2400" b="1" i="1" spc="5" dirty="0">
                <a:latin typeface="Times New Roman"/>
                <a:cs typeface="Times New Roman"/>
              </a:rPr>
              <a:t>x</a:t>
            </a:r>
            <a:r>
              <a:rPr sz="2400" b="1" i="1" dirty="0">
                <a:latin typeface="Times New Roman"/>
                <a:cs typeface="Times New Roman"/>
              </a:rPr>
              <a:t>ampl</a:t>
            </a:r>
            <a:r>
              <a:rPr sz="2400" b="1" i="1" spc="5" dirty="0">
                <a:latin typeface="Times New Roman"/>
                <a:cs typeface="Times New Roman"/>
              </a:rPr>
              <a:t>e</a:t>
            </a:r>
            <a:r>
              <a:rPr sz="2400" b="1" i="1" dirty="0">
                <a:latin typeface="Times New Roman"/>
                <a:cs typeface="Times New Roman"/>
              </a:rPr>
              <a:t>:	the  </a:t>
            </a:r>
            <a:r>
              <a:rPr sz="2400" b="1" i="1" spc="-5" dirty="0">
                <a:latin typeface="Times New Roman"/>
                <a:cs typeface="Times New Roman"/>
              </a:rPr>
              <a:t>English </a:t>
            </a:r>
            <a:r>
              <a:rPr sz="2400" b="1" i="1" dirty="0">
                <a:latin typeface="Times New Roman"/>
                <a:cs typeface="Times New Roman"/>
              </a:rPr>
              <a:t>translation of </a:t>
            </a:r>
            <a:r>
              <a:rPr sz="2400" b="1" i="1" spc="-5" dirty="0">
                <a:latin typeface="Times New Roman"/>
                <a:cs typeface="Times New Roman"/>
              </a:rPr>
              <a:t>the Norwegian  original </a:t>
            </a:r>
            <a:r>
              <a:rPr sz="2400" b="1" i="1" dirty="0">
                <a:latin typeface="Times New Roman"/>
                <a:cs typeface="Times New Roman"/>
              </a:rPr>
              <a:t>did not </a:t>
            </a:r>
            <a:r>
              <a:rPr sz="2400" b="1" i="1" spc="-5" dirty="0">
                <a:latin typeface="Times New Roman"/>
                <a:cs typeface="Times New Roman"/>
              </a:rPr>
              <a:t>include </a:t>
            </a:r>
            <a:r>
              <a:rPr sz="2400" b="1" i="1" dirty="0">
                <a:latin typeface="Times New Roman"/>
                <a:cs typeface="Times New Roman"/>
              </a:rPr>
              <a:t>the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recording]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37820"/>
            <a:ext cx="17449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" dirty="0"/>
              <a:t>S</a:t>
            </a:r>
            <a:r>
              <a:rPr sz="3200" dirty="0"/>
              <a:t>im</a:t>
            </a:r>
            <a:r>
              <a:rPr sz="3200" spc="5" dirty="0"/>
              <a:t>p</a:t>
            </a:r>
            <a:r>
              <a:rPr sz="3200" dirty="0"/>
              <a:t>l</a:t>
            </a:r>
            <a:r>
              <a:rPr sz="3200" spc="-10" dirty="0"/>
              <a:t>i</a:t>
            </a:r>
            <a:r>
              <a:rPr sz="3200" dirty="0"/>
              <a:t>fi</a:t>
            </a:r>
            <a:r>
              <a:rPr sz="3200" spc="10" dirty="0"/>
              <a:t>e</a:t>
            </a:r>
            <a:r>
              <a:rPr sz="3200" dirty="0"/>
              <a:t>d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57200" y="6215379"/>
            <a:ext cx="8382000" cy="393700"/>
          </a:xfrm>
          <a:custGeom>
            <a:avLst/>
            <a:gdLst/>
            <a:ahLst/>
            <a:cxnLst/>
            <a:rect l="l" t="t" r="r" b="b"/>
            <a:pathLst>
              <a:path w="8382000" h="393700">
                <a:moveTo>
                  <a:pt x="8382000" y="0"/>
                </a:moveTo>
                <a:lnTo>
                  <a:pt x="4038600" y="0"/>
                </a:lnTo>
                <a:lnTo>
                  <a:pt x="939800" y="0"/>
                </a:lnTo>
                <a:lnTo>
                  <a:pt x="0" y="0"/>
                </a:lnTo>
                <a:lnTo>
                  <a:pt x="0" y="393700"/>
                </a:lnTo>
                <a:lnTo>
                  <a:pt x="939800" y="393700"/>
                </a:lnTo>
                <a:lnTo>
                  <a:pt x="4038600" y="393700"/>
                </a:lnTo>
                <a:lnTo>
                  <a:pt x="8382000" y="393700"/>
                </a:lnTo>
                <a:lnTo>
                  <a:pt x="8382000" y="264160"/>
                </a:lnTo>
                <a:lnTo>
                  <a:pt x="838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0910" y="831910"/>
          <a:ext cx="8401050" cy="5783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9800"/>
                <a:gridCol w="3098800"/>
                <a:gridCol w="76200"/>
                <a:gridCol w="4038600"/>
                <a:gridCol w="228600"/>
              </a:tblGrid>
              <a:tr h="1409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2434" marR="225425" indent="-34290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Title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proper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= Parallel title :  Other title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information 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[GMD] /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Statement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responsibility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431800" marR="92075" indent="-34290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Edvard Grieg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: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man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the artist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=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Edvard  Grieg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: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mennesket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og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kunstneren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/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Finn  Benestad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;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Dag Schjelderup-Ebbe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; 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Translated by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William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H. Halverson and  Leland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B.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Sateren</a:t>
                      </a:r>
                      <a:r>
                        <a:rPr sz="1600" b="1" i="1" spc="-5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914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Edition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896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39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82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2434" marR="85725" indent="-3429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Special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 for serials,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maps,  music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84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Publication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31800" marR="406400" indent="-3429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Lincoln :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University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Nebraska Press, 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1988.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Physical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431800" marR="544830" indent="-34290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b="1" dirty="0">
                          <a:solidFill>
                            <a:srgbClr val="CC3300"/>
                          </a:solidFill>
                          <a:latin typeface="Times New Roman"/>
                          <a:cs typeface="Times New Roman"/>
                        </a:rPr>
                        <a:t>366 p., [1] leaf : ill., </a:t>
                      </a:r>
                      <a:r>
                        <a:rPr sz="1800" b="1" spc="-5" dirty="0">
                          <a:solidFill>
                            <a:srgbClr val="CC3300"/>
                          </a:solidFill>
                          <a:latin typeface="Times New Roman"/>
                          <a:cs typeface="Times New Roman"/>
                        </a:rPr>
                        <a:t>music </a:t>
                      </a:r>
                      <a:r>
                        <a:rPr sz="1800" b="1" dirty="0">
                          <a:solidFill>
                            <a:srgbClr val="CC3300"/>
                          </a:solidFill>
                          <a:latin typeface="Times New Roman"/>
                          <a:cs typeface="Times New Roman"/>
                        </a:rPr>
                        <a:t>; 30 cm. + 1  </a:t>
                      </a:r>
                      <a:r>
                        <a:rPr sz="1800" b="1" spc="-10" dirty="0">
                          <a:solidFill>
                            <a:srgbClr val="CC3300"/>
                          </a:solidFill>
                          <a:latin typeface="Times New Roman"/>
                          <a:cs typeface="Times New Roman"/>
                        </a:rPr>
                        <a:t>sound disc </a:t>
                      </a:r>
                      <a:r>
                        <a:rPr sz="1800" b="1" spc="-5" dirty="0">
                          <a:solidFill>
                            <a:srgbClr val="CC3300"/>
                          </a:solidFill>
                          <a:latin typeface="Times New Roman"/>
                          <a:cs typeface="Times New Roman"/>
                        </a:rPr>
                        <a:t>(analog, </a:t>
                      </a:r>
                      <a:r>
                        <a:rPr sz="1800" b="1" dirty="0">
                          <a:solidFill>
                            <a:srgbClr val="CC3300"/>
                          </a:solidFill>
                          <a:latin typeface="Times New Roman"/>
                          <a:cs typeface="Times New Roman"/>
                        </a:rPr>
                        <a:t>33 1/3 </a:t>
                      </a:r>
                      <a:r>
                        <a:rPr sz="1800" b="1" spc="-5" dirty="0">
                          <a:solidFill>
                            <a:srgbClr val="CC3300"/>
                          </a:solidFill>
                          <a:latin typeface="Times New Roman"/>
                          <a:cs typeface="Times New Roman"/>
                        </a:rPr>
                        <a:t>rpm,  </a:t>
                      </a:r>
                      <a:r>
                        <a:rPr sz="1800" b="1" dirty="0">
                          <a:solidFill>
                            <a:srgbClr val="CC3300"/>
                          </a:solidFill>
                          <a:latin typeface="Times New Roman"/>
                          <a:cs typeface="Times New Roman"/>
                        </a:rPr>
                        <a:t>stereo. ; 7</a:t>
                      </a:r>
                      <a:r>
                        <a:rPr sz="1800" b="1" spc="10" dirty="0">
                          <a:solidFill>
                            <a:srgbClr val="CC33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CC3300"/>
                          </a:solidFill>
                          <a:latin typeface="Times New Roman"/>
                          <a:cs typeface="Times New Roman"/>
                        </a:rPr>
                        <a:t>in.).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4619">
                <a:tc rowSpan="2"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(Series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information)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9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9525">
                      <a:solidFill>
                        <a:srgbClr val="CC3300"/>
                      </a:solidFill>
                      <a:prstDash val="solid"/>
                    </a:lnR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ts val="157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Again, note that there are 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spaces</a:t>
                      </a:r>
                      <a:r>
                        <a:rPr sz="1800" spc="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before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9525">
                      <a:solidFill>
                        <a:srgbClr val="CC3300"/>
                      </a:solidFill>
                      <a:prstDash val="solid"/>
                    </a:lnL>
                    <a:lnR w="9525">
                      <a:solidFill>
                        <a:srgbClr val="CC3300"/>
                      </a:solidFill>
                      <a:prstDash val="solid"/>
                    </a:lnR>
                    <a:lnT w="9525">
                      <a:solidFill>
                        <a:srgbClr val="CC3300"/>
                      </a:solidFill>
                      <a:prstDash val="solid"/>
                    </a:lnT>
                    <a:solidFill>
                      <a:srgbClr val="FADE5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C33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936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Notes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CC33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21995" marR="356870" indent="-35687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800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after the punctuation marks that  denote the different</a:t>
                      </a:r>
                      <a:r>
                        <a:rPr sz="1800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sections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2229" marB="0">
                    <a:lnL w="9525">
                      <a:solidFill>
                        <a:srgbClr val="CC3300"/>
                      </a:solidFill>
                      <a:prstDash val="solid"/>
                    </a:lnL>
                    <a:lnR w="9525">
                      <a:solidFill>
                        <a:srgbClr val="CC3300"/>
                      </a:solidFill>
                      <a:prstDash val="solid"/>
                    </a:lnR>
                    <a:lnB w="9525">
                      <a:solidFill>
                        <a:srgbClr val="CC3300"/>
                      </a:solidFill>
                      <a:prstDash val="solid"/>
                    </a:lnB>
                    <a:solidFill>
                      <a:srgbClr val="FADE5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C33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64160">
                <a:tc rowSpan="2"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Standard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number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9525">
                      <a:solidFill>
                        <a:srgbClr val="CC33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2229" marB="0">
                    <a:lnL w="9525">
                      <a:solidFill>
                        <a:srgbClr val="CC3300"/>
                      </a:solidFill>
                      <a:prstDash val="solid"/>
                    </a:lnL>
                    <a:lnR w="9525">
                      <a:solidFill>
                        <a:srgbClr val="CC3300"/>
                      </a:solidFill>
                      <a:prstDash val="solid"/>
                    </a:lnR>
                    <a:lnB w="9525">
                      <a:solidFill>
                        <a:srgbClr val="CC3300"/>
                      </a:solidFill>
                      <a:prstDash val="solid"/>
                    </a:lnB>
                    <a:solidFill>
                      <a:srgbClr val="FADE5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C33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1295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535940"/>
            <a:ext cx="4368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Elements </a:t>
            </a:r>
            <a:r>
              <a:rPr sz="3600" dirty="0"/>
              <a:t>of</a:t>
            </a:r>
            <a:r>
              <a:rPr sz="3600" spc="-40" dirty="0"/>
              <a:t> </a:t>
            </a:r>
            <a:r>
              <a:rPr sz="3600" spc="-5" dirty="0"/>
              <a:t>cataloging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12140" y="1252220"/>
            <a:ext cx="6072505" cy="5205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621665" algn="l"/>
                <a:tab pos="62230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From </a:t>
            </a:r>
            <a:r>
              <a:rPr sz="2800" b="1" i="1" spc="-10" dirty="0">
                <a:latin typeface="Times New Roman"/>
                <a:cs typeface="Times New Roman"/>
              </a:rPr>
              <a:t>ODLIS</a:t>
            </a:r>
            <a:r>
              <a:rPr sz="2800" b="1" i="1" spc="-20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2800" b="1" i="1" dirty="0">
                <a:solidFill>
                  <a:srgbClr val="CC3300"/>
                </a:solidFill>
                <a:latin typeface="Times New Roman"/>
                <a:cs typeface="Times New Roman"/>
                <a:hlinkClick r:id="rId2"/>
              </a:rPr>
              <a:t>definition</a:t>
            </a:r>
            <a:r>
              <a:rPr sz="2800" b="1" i="1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imes New Roman"/>
              <a:buChar char="•"/>
            </a:pPr>
            <a:endParaRPr sz="3400">
              <a:latin typeface="Times New Roman"/>
              <a:cs typeface="Times New Roman"/>
            </a:endParaRPr>
          </a:p>
          <a:p>
            <a:pPr marL="1003300" lvl="1" indent="-533400">
              <a:lnSpc>
                <a:spcPct val="100000"/>
              </a:lnSpc>
              <a:buAutoNum type="arabicPeriod"/>
              <a:tabLst>
                <a:tab pos="1002665" algn="l"/>
                <a:tab pos="1003300" algn="l"/>
              </a:tabLst>
            </a:pP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bibliographic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 description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AutoNum type="arabicPeriod"/>
            </a:pPr>
            <a:endParaRPr sz="3000">
              <a:latin typeface="Times New Roman"/>
              <a:cs typeface="Times New Roman"/>
            </a:endParaRPr>
          </a:p>
          <a:p>
            <a:pPr marL="1003300" marR="627380" lvl="1" indent="-533400">
              <a:lnSpc>
                <a:spcPct val="100000"/>
              </a:lnSpc>
              <a:buAutoNum type="arabicPeriod"/>
              <a:tabLst>
                <a:tab pos="1002665" algn="l"/>
                <a:tab pos="1003300" algn="l"/>
              </a:tabLst>
            </a:pP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4"/>
              </a:rPr>
              <a:t>subject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4"/>
              </a:rPr>
              <a:t>analysis </a:t>
            </a:r>
            <a:r>
              <a:rPr sz="2400" b="1" spc="-5" dirty="0">
                <a:latin typeface="Times New Roman"/>
                <a:cs typeface="Times New Roman"/>
              </a:rPr>
              <a:t>(assigning subject  headings)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AutoNum type="arabicPeriod"/>
            </a:pPr>
            <a:endParaRPr sz="3000">
              <a:latin typeface="Times New Roman"/>
              <a:cs typeface="Times New Roman"/>
            </a:endParaRPr>
          </a:p>
          <a:p>
            <a:pPr marL="1003300" marR="5080" lvl="1" indent="-533400">
              <a:lnSpc>
                <a:spcPct val="100000"/>
              </a:lnSpc>
              <a:buAutoNum type="arabicPeriod"/>
              <a:tabLst>
                <a:tab pos="1002665" algn="l"/>
                <a:tab pos="1003300" algn="l"/>
              </a:tabLst>
            </a:pPr>
            <a:r>
              <a:rPr sz="2400" b="1" dirty="0">
                <a:latin typeface="Times New Roman"/>
                <a:cs typeface="Times New Roman"/>
              </a:rPr>
              <a:t>assignment of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2"/>
              </a:rPr>
              <a:t>classification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5"/>
              </a:rPr>
              <a:t>notation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(which </a:t>
            </a:r>
            <a:r>
              <a:rPr sz="2400" b="1" dirty="0">
                <a:latin typeface="Times New Roman"/>
                <a:cs typeface="Times New Roman"/>
              </a:rPr>
              <a:t>is essentially </a:t>
            </a:r>
            <a:r>
              <a:rPr sz="2400" b="1" spc="-5" dirty="0">
                <a:latin typeface="Times New Roman"/>
                <a:cs typeface="Times New Roman"/>
              </a:rPr>
              <a:t>what </a:t>
            </a:r>
            <a:r>
              <a:rPr sz="2400" b="1" dirty="0">
                <a:latin typeface="Times New Roman"/>
                <a:cs typeface="Times New Roman"/>
              </a:rPr>
              <a:t>classification  is)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AutoNum type="arabicPeriod"/>
            </a:pPr>
            <a:endParaRPr sz="3000">
              <a:latin typeface="Times New Roman"/>
              <a:cs typeface="Times New Roman"/>
            </a:endParaRPr>
          </a:p>
          <a:p>
            <a:pPr marL="1003300" marR="984250" lvl="1" indent="-533400">
              <a:lnSpc>
                <a:spcPct val="100000"/>
              </a:lnSpc>
              <a:buAutoNum type="arabicPeriod"/>
              <a:tabLst>
                <a:tab pos="1002665" algn="l"/>
                <a:tab pos="1003300" algn="l"/>
              </a:tabLst>
            </a:pPr>
            <a:r>
              <a:rPr sz="2400" b="1" dirty="0">
                <a:latin typeface="Times New Roman"/>
                <a:cs typeface="Times New Roman"/>
              </a:rPr>
              <a:t>activities </a:t>
            </a:r>
            <a:r>
              <a:rPr sz="2400" b="1" spc="-5" dirty="0">
                <a:latin typeface="Times New Roman"/>
                <a:cs typeface="Times New Roman"/>
              </a:rPr>
              <a:t>involved </a:t>
            </a:r>
            <a:r>
              <a:rPr sz="2400" b="1" dirty="0">
                <a:latin typeface="Times New Roman"/>
                <a:cs typeface="Times New Roman"/>
              </a:rPr>
              <a:t>in </a:t>
            </a:r>
            <a:r>
              <a:rPr sz="2400" b="1" spc="-5" dirty="0">
                <a:latin typeface="Times New Roman"/>
                <a:cs typeface="Times New Roman"/>
              </a:rPr>
              <a:t>physically  preparing </a:t>
            </a:r>
            <a:r>
              <a:rPr sz="2400" b="1" dirty="0">
                <a:latin typeface="Times New Roman"/>
                <a:cs typeface="Times New Roman"/>
              </a:rPr>
              <a:t>the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item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for the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shelf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339" y="795020"/>
            <a:ext cx="12827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Area</a:t>
            </a:r>
            <a:r>
              <a:rPr sz="3200" spc="-70" dirty="0"/>
              <a:t> </a:t>
            </a:r>
            <a:r>
              <a:rPr sz="3200" dirty="0"/>
              <a:t>6: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670300" y="1709420"/>
            <a:ext cx="203136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/>
                <a:cs typeface="Times New Roman"/>
              </a:rPr>
              <a:t>Series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Area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2600" y="3276600"/>
            <a:ext cx="27432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92270" y="4099559"/>
            <a:ext cx="17189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Rules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6A-6F,  </a:t>
            </a:r>
            <a:r>
              <a:rPr sz="2400" b="1" spc="-10" dirty="0">
                <a:latin typeface="Times New Roman"/>
                <a:cs typeface="Times New Roman"/>
              </a:rPr>
              <a:t>pp.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43-45.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66420"/>
            <a:ext cx="49288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0" dirty="0">
                <a:latin typeface="Times New Roman"/>
                <a:cs typeface="Times New Roman"/>
              </a:rPr>
              <a:t>Area 6: (Series</a:t>
            </a:r>
            <a:r>
              <a:rPr sz="3200" i="0" spc="-30" dirty="0">
                <a:latin typeface="Times New Roman"/>
                <a:cs typeface="Times New Roman"/>
              </a:rPr>
              <a:t> </a:t>
            </a:r>
            <a:r>
              <a:rPr sz="3200" i="0" dirty="0">
                <a:latin typeface="Times New Roman"/>
                <a:cs typeface="Times New Roman"/>
              </a:rPr>
              <a:t>information)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010919"/>
            <a:ext cx="7659370" cy="508254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i="1" dirty="0">
                <a:solidFill>
                  <a:srgbClr val="CC3300"/>
                </a:solidFill>
                <a:latin typeface="Times New Roman"/>
                <a:cs typeface="Times New Roman"/>
                <a:hlinkClick r:id="rId2"/>
              </a:rPr>
              <a:t>What is a</a:t>
            </a:r>
            <a:r>
              <a:rPr sz="2800" b="1" i="1" spc="-20" dirty="0">
                <a:solidFill>
                  <a:srgbClr val="CC3300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2800" b="1" i="1" spc="-5" dirty="0">
                <a:solidFill>
                  <a:srgbClr val="CC3300"/>
                </a:solidFill>
                <a:latin typeface="Times New Roman"/>
                <a:cs typeface="Times New Roman"/>
                <a:hlinkClick r:id="rId2"/>
              </a:rPr>
              <a:t>Series?</a:t>
            </a:r>
            <a:endParaRPr sz="2800">
              <a:latin typeface="Times New Roman"/>
              <a:cs typeface="Times New Roman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600"/>
              </a:spcBef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According </a:t>
            </a:r>
            <a:r>
              <a:rPr sz="2400" b="1" dirty="0">
                <a:latin typeface="Times New Roman"/>
                <a:cs typeface="Times New Roman"/>
              </a:rPr>
              <a:t>to the glossary of </a:t>
            </a:r>
            <a:r>
              <a:rPr sz="2400" b="1" spc="-10" dirty="0">
                <a:latin typeface="Times New Roman"/>
                <a:cs typeface="Times New Roman"/>
              </a:rPr>
              <a:t>AACR2 </a:t>
            </a:r>
            <a:r>
              <a:rPr sz="2400" b="1" dirty="0">
                <a:latin typeface="Times New Roman"/>
                <a:cs typeface="Times New Roman"/>
              </a:rPr>
              <a:t>a series is: “A  group of </a:t>
            </a:r>
            <a:r>
              <a:rPr sz="2400" b="1" spc="-5" dirty="0">
                <a:latin typeface="Times New Roman"/>
                <a:cs typeface="Times New Roman"/>
              </a:rPr>
              <a:t>separate </a:t>
            </a:r>
            <a:r>
              <a:rPr sz="2400" b="1" dirty="0">
                <a:latin typeface="Times New Roman"/>
                <a:cs typeface="Times New Roman"/>
              </a:rPr>
              <a:t>items related to </a:t>
            </a:r>
            <a:r>
              <a:rPr sz="2400" b="1" spc="-5" dirty="0">
                <a:latin typeface="Times New Roman"/>
                <a:cs typeface="Times New Roman"/>
              </a:rPr>
              <a:t>one </a:t>
            </a:r>
            <a:r>
              <a:rPr sz="2400" b="1" dirty="0">
                <a:latin typeface="Times New Roman"/>
                <a:cs typeface="Times New Roman"/>
              </a:rPr>
              <a:t>another </a:t>
            </a:r>
            <a:r>
              <a:rPr sz="2400" b="1" spc="-5" dirty="0">
                <a:latin typeface="Times New Roman"/>
                <a:cs typeface="Times New Roman"/>
              </a:rPr>
              <a:t>by the  </a:t>
            </a:r>
            <a:r>
              <a:rPr sz="2400" b="1" dirty="0">
                <a:latin typeface="Times New Roman"/>
                <a:cs typeface="Times New Roman"/>
              </a:rPr>
              <a:t>fact that each item bears, </a:t>
            </a:r>
            <a:r>
              <a:rPr sz="2400" b="1" spc="5" dirty="0">
                <a:latin typeface="Times New Roman"/>
                <a:cs typeface="Times New Roman"/>
              </a:rPr>
              <a:t>in </a:t>
            </a:r>
            <a:r>
              <a:rPr sz="2400" b="1" spc="-5" dirty="0">
                <a:latin typeface="Times New Roman"/>
                <a:cs typeface="Times New Roman"/>
              </a:rPr>
              <a:t>addition </a:t>
            </a:r>
            <a:r>
              <a:rPr sz="2400" b="1" spc="5" dirty="0">
                <a:latin typeface="Times New Roman"/>
                <a:cs typeface="Times New Roman"/>
              </a:rPr>
              <a:t>to </a:t>
            </a:r>
            <a:r>
              <a:rPr sz="2400" b="1" dirty="0">
                <a:latin typeface="Times New Roman"/>
                <a:cs typeface="Times New Roman"/>
              </a:rPr>
              <a:t>its </a:t>
            </a:r>
            <a:r>
              <a:rPr sz="2400" b="1" spc="-5" dirty="0">
                <a:latin typeface="Times New Roman"/>
                <a:cs typeface="Times New Roman"/>
              </a:rPr>
              <a:t>own </a:t>
            </a:r>
            <a:r>
              <a:rPr sz="2400" b="1" dirty="0">
                <a:latin typeface="Times New Roman"/>
                <a:cs typeface="Times New Roman"/>
              </a:rPr>
              <a:t>title  proper, a collective title </a:t>
            </a:r>
            <a:r>
              <a:rPr sz="2400" b="1" spc="-5" dirty="0">
                <a:latin typeface="Times New Roman"/>
                <a:cs typeface="Times New Roman"/>
              </a:rPr>
              <a:t>applying </a:t>
            </a:r>
            <a:r>
              <a:rPr sz="2400" b="1" dirty="0">
                <a:latin typeface="Times New Roman"/>
                <a:cs typeface="Times New Roman"/>
              </a:rPr>
              <a:t>to the</a:t>
            </a:r>
            <a:endParaRPr sz="2400">
              <a:latin typeface="Times New Roman"/>
              <a:cs typeface="Times New Roman"/>
            </a:endParaRPr>
          </a:p>
          <a:p>
            <a:pPr marL="75565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group as a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whole.”</a:t>
            </a:r>
            <a:endParaRPr sz="2400">
              <a:latin typeface="Times New Roman"/>
              <a:cs typeface="Times New Roman"/>
            </a:endParaRPr>
          </a:p>
          <a:p>
            <a:pPr marL="755650" marR="1588770" lvl="1" indent="-285750">
              <a:lnSpc>
                <a:spcPct val="100000"/>
              </a:lnSpc>
              <a:spcBef>
                <a:spcPts val="600"/>
              </a:spcBef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sz="2400" b="1" dirty="0">
                <a:latin typeface="Times New Roman"/>
                <a:cs typeface="Times New Roman"/>
              </a:rPr>
              <a:t>Series are titles </a:t>
            </a:r>
            <a:r>
              <a:rPr sz="2400" b="1" spc="-5" dirty="0">
                <a:latin typeface="Times New Roman"/>
                <a:cs typeface="Times New Roman"/>
              </a:rPr>
              <a:t>used </a:t>
            </a:r>
            <a:r>
              <a:rPr sz="2400" b="1" spc="5" dirty="0">
                <a:latin typeface="Times New Roman"/>
                <a:cs typeface="Times New Roman"/>
              </a:rPr>
              <a:t>to </a:t>
            </a:r>
            <a:r>
              <a:rPr sz="2400" b="1" spc="-5" dirty="0">
                <a:latin typeface="Times New Roman"/>
                <a:cs typeface="Times New Roman"/>
              </a:rPr>
              <a:t>group </a:t>
            </a:r>
            <a:r>
              <a:rPr sz="2400" b="1" dirty="0">
                <a:latin typeface="Times New Roman"/>
                <a:cs typeface="Times New Roman"/>
              </a:rPr>
              <a:t>together  items with similar characteristics. </a:t>
            </a:r>
            <a:r>
              <a:rPr sz="2400" b="1" spc="-5" dirty="0">
                <a:latin typeface="Times New Roman"/>
                <a:cs typeface="Times New Roman"/>
              </a:rPr>
              <a:t>They  </a:t>
            </a:r>
            <a:r>
              <a:rPr sz="2400" b="1" dirty="0">
                <a:latin typeface="Times New Roman"/>
                <a:cs typeface="Times New Roman"/>
              </a:rPr>
              <a:t>might </a:t>
            </a:r>
            <a:r>
              <a:rPr sz="2400" b="1" spc="-5" dirty="0">
                <a:latin typeface="Times New Roman"/>
                <a:cs typeface="Times New Roman"/>
              </a:rPr>
              <a:t>have </a:t>
            </a:r>
            <a:r>
              <a:rPr sz="2400" b="1" dirty="0">
                <a:latin typeface="Times New Roman"/>
                <a:cs typeface="Times New Roman"/>
              </a:rPr>
              <a:t>in common a </a:t>
            </a:r>
            <a:r>
              <a:rPr sz="2400" b="1" spc="-5" dirty="0">
                <a:latin typeface="Times New Roman"/>
                <a:cs typeface="Times New Roman"/>
              </a:rPr>
              <a:t>subject </a:t>
            </a:r>
            <a:r>
              <a:rPr sz="2400" b="1" dirty="0">
                <a:latin typeface="Times New Roman"/>
                <a:cs typeface="Times New Roman"/>
              </a:rPr>
              <a:t>(history  of monasteries in France), a format  (reprints), a </a:t>
            </a:r>
            <a:r>
              <a:rPr sz="2400" b="1" spc="-5" dirty="0">
                <a:latin typeface="Times New Roman"/>
                <a:cs typeface="Times New Roman"/>
              </a:rPr>
              <a:t>genre </a:t>
            </a:r>
            <a:r>
              <a:rPr sz="2400" b="1" dirty="0">
                <a:latin typeface="Times New Roman"/>
                <a:cs typeface="Times New Roman"/>
              </a:rPr>
              <a:t>(poetry), or merely  common </a:t>
            </a:r>
            <a:r>
              <a:rPr sz="2400" b="1" spc="-5" dirty="0">
                <a:latin typeface="Times New Roman"/>
                <a:cs typeface="Times New Roman"/>
              </a:rPr>
              <a:t>publishing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characteristics</a:t>
            </a:r>
            <a:endParaRPr sz="2400">
              <a:latin typeface="Times New Roman"/>
              <a:cs typeface="Times New Roman"/>
            </a:endParaRPr>
          </a:p>
          <a:p>
            <a:pPr marL="75565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(24 inch </a:t>
            </a:r>
            <a:r>
              <a:rPr sz="2400" b="1" spc="-5" dirty="0">
                <a:latin typeface="Times New Roman"/>
                <a:cs typeface="Times New Roman"/>
              </a:rPr>
              <a:t>guidebooks </a:t>
            </a:r>
            <a:r>
              <a:rPr sz="2400" b="1" dirty="0">
                <a:latin typeface="Times New Roman"/>
                <a:cs typeface="Times New Roman"/>
              </a:rPr>
              <a:t>with yellow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covers).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38600" y="1143000"/>
            <a:ext cx="4220209" cy="429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76850" y="152400"/>
            <a:ext cx="3867150" cy="6468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795020"/>
            <a:ext cx="15195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" dirty="0"/>
              <a:t>Ex</a:t>
            </a:r>
            <a:r>
              <a:rPr sz="3200" dirty="0"/>
              <a:t>a</a:t>
            </a:r>
            <a:r>
              <a:rPr sz="3200" spc="10" dirty="0"/>
              <a:t>m</a:t>
            </a:r>
            <a:r>
              <a:rPr sz="3200" spc="5" dirty="0"/>
              <a:t>p</a:t>
            </a:r>
            <a:r>
              <a:rPr sz="3200" spc="-10" dirty="0"/>
              <a:t>l</a:t>
            </a:r>
            <a:r>
              <a:rPr sz="3200" dirty="0"/>
              <a:t>e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35940" y="1633220"/>
            <a:ext cx="4669790" cy="352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dirty="0">
                <a:latin typeface="Times New Roman"/>
                <a:cs typeface="Times New Roman"/>
              </a:rPr>
              <a:t>David </a:t>
            </a:r>
            <a:r>
              <a:rPr sz="2800" b="1" spc="-10" dirty="0">
                <a:latin typeface="Times New Roman"/>
                <a:cs typeface="Times New Roman"/>
              </a:rPr>
              <a:t>Crockett </a:t>
            </a:r>
            <a:r>
              <a:rPr sz="2800" b="1" dirty="0">
                <a:latin typeface="Times New Roman"/>
                <a:cs typeface="Times New Roman"/>
              </a:rPr>
              <a:t>: his </a:t>
            </a:r>
            <a:r>
              <a:rPr sz="2800" b="1" spc="-5" dirty="0">
                <a:latin typeface="Times New Roman"/>
                <a:cs typeface="Times New Roman"/>
              </a:rPr>
              <a:t>life </a:t>
            </a:r>
            <a:r>
              <a:rPr sz="2800" b="1" dirty="0">
                <a:latin typeface="Times New Roman"/>
                <a:cs typeface="Times New Roman"/>
              </a:rPr>
              <a:t>and  </a:t>
            </a:r>
            <a:r>
              <a:rPr sz="2800" b="1" spc="-5" dirty="0">
                <a:latin typeface="Times New Roman"/>
                <a:cs typeface="Times New Roman"/>
              </a:rPr>
              <a:t>adventures </a:t>
            </a:r>
            <a:r>
              <a:rPr sz="2800" b="1" dirty="0">
                <a:latin typeface="Times New Roman"/>
                <a:cs typeface="Times New Roman"/>
              </a:rPr>
              <a:t>/ </a:t>
            </a:r>
            <a:r>
              <a:rPr sz="2800" b="1" spc="5" dirty="0">
                <a:latin typeface="Times New Roman"/>
                <a:cs typeface="Times New Roman"/>
              </a:rPr>
              <a:t>by </a:t>
            </a:r>
            <a:r>
              <a:rPr sz="2800" b="1" dirty="0">
                <a:latin typeface="Times New Roman"/>
                <a:cs typeface="Times New Roman"/>
              </a:rPr>
              <a:t>John S. </a:t>
            </a:r>
            <a:r>
              <a:rPr sz="2800" b="1" spc="-5" dirty="0">
                <a:latin typeface="Times New Roman"/>
                <a:cs typeface="Times New Roman"/>
              </a:rPr>
              <a:t>C.  Abbott. </a:t>
            </a:r>
            <a:r>
              <a:rPr sz="2800" b="1" dirty="0">
                <a:latin typeface="Times New Roman"/>
                <a:cs typeface="Times New Roman"/>
              </a:rPr>
              <a:t>– </a:t>
            </a:r>
            <a:r>
              <a:rPr sz="2800" b="1" spc="-5" dirty="0">
                <a:latin typeface="Times New Roman"/>
                <a:cs typeface="Times New Roman"/>
              </a:rPr>
              <a:t>New York </a:t>
            </a:r>
            <a:r>
              <a:rPr sz="2800" b="1" dirty="0">
                <a:latin typeface="Times New Roman"/>
                <a:cs typeface="Times New Roman"/>
              </a:rPr>
              <a:t>: </a:t>
            </a:r>
            <a:r>
              <a:rPr sz="2800" b="1" spc="-5" dirty="0">
                <a:latin typeface="Times New Roman"/>
                <a:cs typeface="Times New Roman"/>
              </a:rPr>
              <a:t>Dodd,  Mead, </a:t>
            </a:r>
            <a:r>
              <a:rPr sz="2800" b="1" dirty="0">
                <a:latin typeface="Times New Roman"/>
                <a:cs typeface="Times New Roman"/>
              </a:rPr>
              <a:t>1874. – viii, [7]-350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p.  </a:t>
            </a:r>
            <a:r>
              <a:rPr sz="2800" b="1" spc="-5" dirty="0">
                <a:latin typeface="Times New Roman"/>
                <a:cs typeface="Times New Roman"/>
              </a:rPr>
              <a:t>front., plates. </a:t>
            </a:r>
            <a:r>
              <a:rPr sz="2800" b="1" dirty="0">
                <a:latin typeface="Times New Roman"/>
                <a:cs typeface="Times New Roman"/>
              </a:rPr>
              <a:t>19 </a:t>
            </a:r>
            <a:r>
              <a:rPr sz="2800" b="1" spc="-5" dirty="0">
                <a:latin typeface="Times New Roman"/>
                <a:cs typeface="Times New Roman"/>
              </a:rPr>
              <a:t>cm. </a:t>
            </a:r>
            <a:r>
              <a:rPr sz="2800" b="1" i="1" dirty="0">
                <a:latin typeface="Times New Roman"/>
                <a:cs typeface="Times New Roman"/>
              </a:rPr>
              <a:t>–  </a:t>
            </a:r>
            <a:r>
              <a:rPr sz="2800" b="1" spc="-5" dirty="0">
                <a:latin typeface="Times New Roman"/>
                <a:cs typeface="Times New Roman"/>
              </a:rPr>
              <a:t>(American Pioneers </a:t>
            </a:r>
            <a:r>
              <a:rPr sz="2800" b="1" dirty="0">
                <a:latin typeface="Times New Roman"/>
                <a:cs typeface="Times New Roman"/>
              </a:rPr>
              <a:t>and  </a:t>
            </a:r>
            <a:r>
              <a:rPr sz="2800" b="1" spc="-5" dirty="0">
                <a:latin typeface="Times New Roman"/>
                <a:cs typeface="Times New Roman"/>
              </a:rPr>
              <a:t>Patriots).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front.=frontispiece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39439" y="5562600"/>
            <a:ext cx="1724660" cy="459740"/>
          </a:xfrm>
          <a:prstGeom prst="rect">
            <a:avLst/>
          </a:prstGeom>
          <a:ln w="28393">
            <a:solidFill>
              <a:srgbClr val="339866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370"/>
              </a:spcBef>
            </a:pPr>
            <a:r>
              <a:rPr sz="2400" b="1" spc="-5" dirty="0">
                <a:solidFill>
                  <a:srgbClr val="007F00"/>
                </a:solidFill>
                <a:latin typeface="Arial"/>
                <a:cs typeface="Arial"/>
              </a:rPr>
              <a:t>Series</a:t>
            </a:r>
            <a:r>
              <a:rPr sz="2400" b="1" spc="-45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F00"/>
                </a:solidFill>
                <a:latin typeface="Arial"/>
                <a:cs typeface="Arial"/>
              </a:rPr>
              <a:t>title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63340" y="4267200"/>
            <a:ext cx="341630" cy="1297940"/>
          </a:xfrm>
          <a:custGeom>
            <a:avLst/>
            <a:gdLst/>
            <a:ahLst/>
            <a:cxnLst/>
            <a:rect l="l" t="t" r="r" b="b"/>
            <a:pathLst>
              <a:path w="341629" h="1297939">
                <a:moveTo>
                  <a:pt x="341630" y="1291590"/>
                </a:moveTo>
                <a:lnTo>
                  <a:pt x="55765" y="79197"/>
                </a:lnTo>
                <a:lnTo>
                  <a:pt x="83820" y="72390"/>
                </a:lnTo>
                <a:lnTo>
                  <a:pt x="22860" y="0"/>
                </a:lnTo>
                <a:lnTo>
                  <a:pt x="0" y="92710"/>
                </a:lnTo>
                <a:lnTo>
                  <a:pt x="27914" y="85940"/>
                </a:lnTo>
                <a:lnTo>
                  <a:pt x="313690" y="1297940"/>
                </a:lnTo>
                <a:lnTo>
                  <a:pt x="341630" y="129159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81830" y="838199"/>
            <a:ext cx="1328420" cy="4728210"/>
          </a:xfrm>
          <a:custGeom>
            <a:avLst/>
            <a:gdLst/>
            <a:ahLst/>
            <a:cxnLst/>
            <a:rect l="l" t="t" r="r" b="b"/>
            <a:pathLst>
              <a:path w="1328420" h="4728210">
                <a:moveTo>
                  <a:pt x="1328420" y="93980"/>
                </a:moveTo>
                <a:lnTo>
                  <a:pt x="1309370" y="0"/>
                </a:lnTo>
                <a:lnTo>
                  <a:pt x="1245870" y="71120"/>
                </a:lnTo>
                <a:lnTo>
                  <a:pt x="1273111" y="78676"/>
                </a:lnTo>
                <a:lnTo>
                  <a:pt x="0" y="4720590"/>
                </a:lnTo>
                <a:lnTo>
                  <a:pt x="27940" y="4728210"/>
                </a:lnTo>
                <a:lnTo>
                  <a:pt x="1301013" y="86398"/>
                </a:lnTo>
                <a:lnTo>
                  <a:pt x="1328420" y="9398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21640"/>
            <a:ext cx="26650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Putting </a:t>
            </a:r>
            <a:r>
              <a:rPr dirty="0"/>
              <a:t>it our</a:t>
            </a:r>
            <a:r>
              <a:rPr spc="-80" dirty="0"/>
              <a:t> </a:t>
            </a:r>
            <a:r>
              <a:rPr dirty="0"/>
              <a:t>way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27110" y="1060510"/>
          <a:ext cx="8172450" cy="5270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  <a:gridCol w="3014979"/>
                <a:gridCol w="261620"/>
                <a:gridCol w="3520440"/>
                <a:gridCol w="441959"/>
              </a:tblGrid>
              <a:tr h="16027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129539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32434" marR="141605" indent="-3429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Title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proper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= Parallel title :  Other title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information 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[GMD] /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Statement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responsibility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433070" marR="926465" indent="-34290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David Crockett :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his life </a:t>
                      </a: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and 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adventures /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by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John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S. </a:t>
                      </a: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C. 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Abbott.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72439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Edition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81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29539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2434" marR="636905" indent="-34290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Special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 for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serials,  maps,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music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10869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Publication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New York : Dodd, Mead,</a:t>
                      </a:r>
                      <a:r>
                        <a:rPr sz="20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1874.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240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49580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Physical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viii,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[7]-350 p. front.,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plates. </a:t>
                      </a: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19</a:t>
                      </a:r>
                      <a:r>
                        <a:rPr sz="20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cm.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48309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(Series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information)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2000" b="1" spc="-5" dirty="0">
                          <a:solidFill>
                            <a:srgbClr val="CC3300"/>
                          </a:solidFill>
                          <a:latin typeface="Times New Roman"/>
                          <a:cs typeface="Times New Roman"/>
                        </a:rPr>
                        <a:t>(American </a:t>
                      </a:r>
                      <a:r>
                        <a:rPr sz="2000" b="1" dirty="0">
                          <a:solidFill>
                            <a:srgbClr val="CC3300"/>
                          </a:solidFill>
                          <a:latin typeface="Times New Roman"/>
                          <a:cs typeface="Times New Roman"/>
                        </a:rPr>
                        <a:t>Pioneers and</a:t>
                      </a:r>
                      <a:r>
                        <a:rPr sz="2000" b="1" spc="5" dirty="0">
                          <a:solidFill>
                            <a:srgbClr val="CC33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CC3300"/>
                          </a:solidFill>
                          <a:latin typeface="Times New Roman"/>
                          <a:cs typeface="Times New Roman"/>
                        </a:rPr>
                        <a:t>Patriots).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7009">
                <a:tc rowSpan="2"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Notes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00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9525">
                      <a:solidFill>
                        <a:srgbClr val="CC3300"/>
                      </a:solidFill>
                      <a:prstDash val="solid"/>
                    </a:lnR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82370" marR="311150" indent="-86360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Series titles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usually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put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in 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parentheses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9525">
                      <a:solidFill>
                        <a:srgbClr val="CC3300"/>
                      </a:solidFill>
                      <a:prstDash val="solid"/>
                    </a:lnL>
                    <a:lnR w="9525">
                      <a:solidFill>
                        <a:srgbClr val="CC3300"/>
                      </a:solidFill>
                      <a:prstDash val="solid"/>
                    </a:lnR>
                    <a:lnT w="9525">
                      <a:solidFill>
                        <a:srgbClr val="CC33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E5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C33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45769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Standard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number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9525">
                      <a:solidFill>
                        <a:srgbClr val="CC33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5719" marB="0">
                    <a:lnL w="9525">
                      <a:solidFill>
                        <a:srgbClr val="CC3300"/>
                      </a:solidFill>
                      <a:prstDash val="solid"/>
                    </a:lnL>
                    <a:lnR w="9525">
                      <a:solidFill>
                        <a:srgbClr val="CC3300"/>
                      </a:solidFill>
                      <a:prstDash val="solid"/>
                    </a:lnR>
                    <a:lnT w="9525">
                      <a:solidFill>
                        <a:srgbClr val="CC33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E5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C33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795020"/>
            <a:ext cx="71926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Putting it in </a:t>
            </a:r>
            <a:r>
              <a:rPr sz="3200" spc="-5" dirty="0"/>
              <a:t>the </a:t>
            </a:r>
            <a:r>
              <a:rPr sz="3200" dirty="0"/>
              <a:t>Library of Congress’s</a:t>
            </a:r>
            <a:r>
              <a:rPr sz="3200" spc="5" dirty="0"/>
              <a:t> </a:t>
            </a:r>
            <a:r>
              <a:rPr sz="3200" dirty="0"/>
              <a:t>way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685800" y="1295400"/>
            <a:ext cx="7696200" cy="4069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2600" y="6019800"/>
            <a:ext cx="4648200" cy="524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4669" y="5292090"/>
            <a:ext cx="5937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2620" marR="5080" indent="-62992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Notice that </a:t>
            </a:r>
            <a:r>
              <a:rPr sz="1800" spc="-10" dirty="0">
                <a:latin typeface="Arial"/>
                <a:cs typeface="Arial"/>
              </a:rPr>
              <a:t>LC does not </a:t>
            </a:r>
            <a:r>
              <a:rPr sz="1800" spc="-5" dirty="0">
                <a:latin typeface="Arial"/>
                <a:cs typeface="Arial"/>
              </a:rPr>
              <a:t>put parentheses </a:t>
            </a:r>
            <a:r>
              <a:rPr sz="1800" spc="-10" dirty="0">
                <a:latin typeface="Arial"/>
                <a:cs typeface="Arial"/>
              </a:rPr>
              <a:t>around </a:t>
            </a:r>
            <a:r>
              <a:rPr sz="1800" spc="-5" dirty="0">
                <a:latin typeface="Arial"/>
                <a:cs typeface="Arial"/>
              </a:rPr>
              <a:t>the series  Statement—this is common in computer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catalogs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3400" y="1294130"/>
            <a:ext cx="8077200" cy="5125720"/>
            <a:chOff x="533400" y="1294130"/>
            <a:chExt cx="8077200" cy="5125720"/>
          </a:xfrm>
        </p:grpSpPr>
        <p:sp>
          <p:nvSpPr>
            <p:cNvPr id="3" name="object 3"/>
            <p:cNvSpPr/>
            <p:nvPr/>
          </p:nvSpPr>
          <p:spPr>
            <a:xfrm>
              <a:off x="533400" y="1294130"/>
              <a:ext cx="8077200" cy="29552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71800" y="4191000"/>
              <a:ext cx="3333750" cy="2228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2140" y="718820"/>
            <a:ext cx="39681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Another series</a:t>
            </a:r>
            <a:r>
              <a:rPr sz="3200" spc="-25" dirty="0"/>
              <a:t> </a:t>
            </a:r>
            <a:r>
              <a:rPr sz="3200" dirty="0"/>
              <a:t>example</a:t>
            </a:r>
            <a:endParaRPr sz="3200"/>
          </a:p>
        </p:txBody>
      </p:sp>
    </p:spTree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339" y="795020"/>
            <a:ext cx="12827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Area</a:t>
            </a:r>
            <a:r>
              <a:rPr sz="3200" spc="-70" dirty="0"/>
              <a:t> </a:t>
            </a:r>
            <a:r>
              <a:rPr sz="3200" dirty="0"/>
              <a:t>7: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453129" y="1709420"/>
            <a:ext cx="24644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latin typeface="Times New Roman"/>
                <a:cs typeface="Times New Roman"/>
              </a:rPr>
              <a:t>Note</a:t>
            </a:r>
            <a:r>
              <a:rPr sz="4400" b="1" spc="-85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Area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2600" y="3276600"/>
            <a:ext cx="27432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92270" y="4099559"/>
            <a:ext cx="204088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Rules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7A-7B17,  </a:t>
            </a:r>
            <a:r>
              <a:rPr sz="2400" b="1" spc="-10" dirty="0">
                <a:latin typeface="Times New Roman"/>
                <a:cs typeface="Times New Roman"/>
              </a:rPr>
              <a:t>pp. </a:t>
            </a:r>
            <a:r>
              <a:rPr sz="2400" b="1" dirty="0">
                <a:latin typeface="Times New Roman"/>
                <a:cs typeface="Times New Roman"/>
              </a:rPr>
              <a:t>46-55.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66420"/>
            <a:ext cx="31178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0" dirty="0">
                <a:latin typeface="Times New Roman"/>
                <a:cs typeface="Times New Roman"/>
              </a:rPr>
              <a:t>Area 7: Note</a:t>
            </a:r>
            <a:r>
              <a:rPr sz="3200" i="0" spc="-40" dirty="0">
                <a:latin typeface="Times New Roman"/>
                <a:cs typeface="Times New Roman"/>
              </a:rPr>
              <a:t> </a:t>
            </a:r>
            <a:r>
              <a:rPr sz="3200" i="0" dirty="0">
                <a:latin typeface="Times New Roman"/>
                <a:cs typeface="Times New Roman"/>
              </a:rPr>
              <a:t>area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086908"/>
            <a:ext cx="8323580" cy="55949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Why</a:t>
            </a:r>
            <a:r>
              <a:rPr sz="2800" b="1" i="1" spc="-2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notes?</a:t>
            </a:r>
            <a:endParaRPr sz="2800">
              <a:latin typeface="Times New Roman"/>
              <a:cs typeface="Times New Roman"/>
            </a:endParaRPr>
          </a:p>
          <a:p>
            <a:pPr marL="755650" marR="5080" lvl="1" indent="-285750">
              <a:lnSpc>
                <a:spcPts val="2590"/>
              </a:lnSpc>
              <a:spcBef>
                <a:spcPts val="640"/>
              </a:spcBef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sz="2400" b="1" dirty="0">
                <a:latin typeface="Times New Roman"/>
                <a:cs typeface="Times New Roman"/>
              </a:rPr>
              <a:t>Several </a:t>
            </a:r>
            <a:r>
              <a:rPr sz="2400" b="1" spc="-5" dirty="0">
                <a:latin typeface="Times New Roman"/>
                <a:cs typeface="Times New Roman"/>
              </a:rPr>
              <a:t>notes </a:t>
            </a:r>
            <a:r>
              <a:rPr sz="2400" b="1" dirty="0">
                <a:latin typeface="Times New Roman"/>
                <a:cs typeface="Times New Roman"/>
              </a:rPr>
              <a:t>[may be] </a:t>
            </a:r>
            <a:r>
              <a:rPr sz="2400" b="1" spc="-5" dirty="0">
                <a:latin typeface="Times New Roman"/>
                <a:cs typeface="Times New Roman"/>
              </a:rPr>
              <a:t>included </a:t>
            </a:r>
            <a:r>
              <a:rPr sz="2400" b="1" dirty="0">
                <a:latin typeface="Times New Roman"/>
                <a:cs typeface="Times New Roman"/>
              </a:rPr>
              <a:t>in [a] cataloging record,  </a:t>
            </a:r>
            <a:r>
              <a:rPr sz="2400" b="1" spc="-5" dirty="0">
                <a:latin typeface="Times New Roman"/>
                <a:cs typeface="Times New Roman"/>
              </a:rPr>
              <a:t>not </a:t>
            </a:r>
            <a:r>
              <a:rPr sz="2400" b="1" dirty="0">
                <a:latin typeface="Times New Roman"/>
                <a:cs typeface="Times New Roman"/>
              </a:rPr>
              <a:t>necessarily </a:t>
            </a:r>
            <a:r>
              <a:rPr sz="2400" b="1" spc="5" dirty="0">
                <a:latin typeface="Times New Roman"/>
                <a:cs typeface="Times New Roman"/>
              </a:rPr>
              <a:t>to </a:t>
            </a:r>
            <a:r>
              <a:rPr sz="2400" b="1" dirty="0">
                <a:latin typeface="Times New Roman"/>
                <a:cs typeface="Times New Roman"/>
              </a:rPr>
              <a:t>further describe </a:t>
            </a:r>
            <a:r>
              <a:rPr sz="2400" b="1" spc="-5" dirty="0">
                <a:latin typeface="Times New Roman"/>
                <a:cs typeface="Times New Roman"/>
              </a:rPr>
              <a:t>the </a:t>
            </a:r>
            <a:r>
              <a:rPr sz="2400" b="1" dirty="0">
                <a:latin typeface="Times New Roman"/>
                <a:cs typeface="Times New Roman"/>
              </a:rPr>
              <a:t>item physically, </a:t>
            </a:r>
            <a:r>
              <a:rPr sz="2400" b="1" spc="-5" dirty="0">
                <a:latin typeface="Times New Roman"/>
                <a:cs typeface="Times New Roman"/>
              </a:rPr>
              <a:t>but  </a:t>
            </a:r>
            <a:r>
              <a:rPr sz="2400" b="1" dirty="0">
                <a:latin typeface="Times New Roman"/>
                <a:cs typeface="Times New Roman"/>
              </a:rPr>
              <a:t>to </a:t>
            </a:r>
            <a:r>
              <a:rPr sz="2400" b="1" spc="-5" dirty="0">
                <a:latin typeface="Times New Roman"/>
                <a:cs typeface="Times New Roman"/>
              </a:rPr>
              <a:t>indicate </a:t>
            </a:r>
            <a:r>
              <a:rPr sz="2400" b="1" dirty="0">
                <a:latin typeface="Times New Roman"/>
                <a:cs typeface="Times New Roman"/>
              </a:rPr>
              <a:t>further details that might </a:t>
            </a:r>
            <a:r>
              <a:rPr sz="2400" b="1" spc="-5" dirty="0">
                <a:latin typeface="Times New Roman"/>
                <a:cs typeface="Times New Roman"/>
              </a:rPr>
              <a:t>be helpful </a:t>
            </a:r>
            <a:r>
              <a:rPr sz="2400" b="1" spc="5" dirty="0">
                <a:latin typeface="Times New Roman"/>
                <a:cs typeface="Times New Roman"/>
              </a:rPr>
              <a:t>in  </a:t>
            </a:r>
            <a:r>
              <a:rPr sz="2400" b="1" spc="-5" dirty="0">
                <a:latin typeface="Times New Roman"/>
                <a:cs typeface="Times New Roman"/>
              </a:rPr>
              <a:t>identifying the </a:t>
            </a:r>
            <a:r>
              <a:rPr sz="2400" b="1" dirty="0">
                <a:latin typeface="Times New Roman"/>
                <a:cs typeface="Times New Roman"/>
              </a:rPr>
              <a:t>item, or information of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interest</a:t>
            </a:r>
            <a:endParaRPr sz="2400">
              <a:latin typeface="Times New Roman"/>
              <a:cs typeface="Times New Roman"/>
            </a:endParaRPr>
          </a:p>
          <a:p>
            <a:pPr marL="755650">
              <a:lnSpc>
                <a:spcPts val="2560"/>
              </a:lnSpc>
            </a:pPr>
            <a:r>
              <a:rPr sz="2400" b="1" dirty="0">
                <a:latin typeface="Times New Roman"/>
                <a:cs typeface="Times New Roman"/>
              </a:rPr>
              <a:t>to someone </a:t>
            </a:r>
            <a:r>
              <a:rPr sz="2400" b="1" spc="-5" dirty="0">
                <a:latin typeface="Times New Roman"/>
                <a:cs typeface="Times New Roman"/>
              </a:rPr>
              <a:t>looking </a:t>
            </a:r>
            <a:r>
              <a:rPr sz="2400" b="1" dirty="0">
                <a:latin typeface="Times New Roman"/>
                <a:cs typeface="Times New Roman"/>
              </a:rPr>
              <a:t>for this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95" dirty="0">
                <a:latin typeface="Times New Roman"/>
                <a:cs typeface="Times New Roman"/>
              </a:rPr>
              <a:t>book. </a:t>
            </a:r>
            <a:endParaRPr sz="2400">
              <a:latin typeface="Times New Roman"/>
              <a:cs typeface="Times New Roman"/>
            </a:endParaRPr>
          </a:p>
          <a:p>
            <a:pPr marL="755650" marR="1879600" lvl="1" indent="-285750">
              <a:lnSpc>
                <a:spcPct val="90000"/>
              </a:lnSpc>
              <a:spcBef>
                <a:spcPts val="585"/>
              </a:spcBef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There </a:t>
            </a:r>
            <a:r>
              <a:rPr sz="2400" b="1" dirty="0">
                <a:latin typeface="Times New Roman"/>
                <a:cs typeface="Times New Roman"/>
              </a:rPr>
              <a:t>are </a:t>
            </a:r>
            <a:r>
              <a:rPr sz="2400" b="1" spc="-5" dirty="0">
                <a:latin typeface="Times New Roman"/>
                <a:cs typeface="Times New Roman"/>
              </a:rPr>
              <a:t>two </a:t>
            </a:r>
            <a:r>
              <a:rPr sz="2400" b="1" dirty="0">
                <a:latin typeface="Times New Roman"/>
                <a:cs typeface="Times New Roman"/>
              </a:rPr>
              <a:t>categories of notes, formal  </a:t>
            </a:r>
            <a:r>
              <a:rPr sz="2400" b="1" spc="-5" dirty="0">
                <a:latin typeface="Times New Roman"/>
                <a:cs typeface="Times New Roman"/>
              </a:rPr>
              <a:t>and </a:t>
            </a:r>
            <a:r>
              <a:rPr sz="2400" b="1" spc="60" dirty="0">
                <a:latin typeface="Times New Roman"/>
                <a:cs typeface="Times New Roman"/>
              </a:rPr>
              <a:t>informal.  </a:t>
            </a:r>
            <a:r>
              <a:rPr sz="2400" b="1" spc="-5" dirty="0">
                <a:latin typeface="Times New Roman"/>
                <a:cs typeface="Times New Roman"/>
              </a:rPr>
              <a:t>Formal </a:t>
            </a:r>
            <a:r>
              <a:rPr sz="2400" b="1" dirty="0">
                <a:latin typeface="Times New Roman"/>
                <a:cs typeface="Times New Roman"/>
              </a:rPr>
              <a:t>notes are </a:t>
            </a:r>
            <a:r>
              <a:rPr sz="2400" b="1" spc="-5" dirty="0">
                <a:latin typeface="Times New Roman"/>
                <a:cs typeface="Times New Roman"/>
              </a:rPr>
              <a:t>those  always done </a:t>
            </a:r>
            <a:r>
              <a:rPr sz="2400" b="1" dirty="0">
                <a:latin typeface="Times New Roman"/>
                <a:cs typeface="Times New Roman"/>
              </a:rPr>
              <a:t>in a particular style, often with  </a:t>
            </a:r>
            <a:r>
              <a:rPr sz="2400" b="1" spc="-5" dirty="0">
                <a:latin typeface="Times New Roman"/>
                <a:cs typeface="Times New Roman"/>
              </a:rPr>
              <a:t>punctuation that divides </a:t>
            </a:r>
            <a:r>
              <a:rPr sz="2400" b="1" dirty="0">
                <a:latin typeface="Times New Roman"/>
                <a:cs typeface="Times New Roman"/>
              </a:rPr>
              <a:t>titles or  performers or other pieces of </a:t>
            </a:r>
            <a:r>
              <a:rPr sz="2400" b="1" spc="-409" dirty="0">
                <a:latin typeface="Times New Roman"/>
                <a:cs typeface="Times New Roman"/>
              </a:rPr>
              <a:t>information. Informal  </a:t>
            </a:r>
            <a:r>
              <a:rPr sz="2400" b="1" spc="-5" dirty="0">
                <a:latin typeface="Times New Roman"/>
                <a:cs typeface="Times New Roman"/>
              </a:rPr>
              <a:t>notes </a:t>
            </a:r>
            <a:r>
              <a:rPr sz="2400" b="1" dirty="0">
                <a:latin typeface="Times New Roman"/>
                <a:cs typeface="Times New Roman"/>
              </a:rPr>
              <a:t>are </a:t>
            </a:r>
            <a:r>
              <a:rPr sz="2400" b="1" spc="-5" dirty="0">
                <a:latin typeface="Times New Roman"/>
                <a:cs typeface="Times New Roman"/>
              </a:rPr>
              <a:t>any </a:t>
            </a:r>
            <a:r>
              <a:rPr sz="2400" b="1" dirty="0">
                <a:latin typeface="Times New Roman"/>
                <a:cs typeface="Times New Roman"/>
              </a:rPr>
              <a:t>notes that the  cataloger felt </a:t>
            </a:r>
            <a:r>
              <a:rPr sz="2400" b="1" spc="-5" dirty="0">
                <a:latin typeface="Times New Roman"/>
                <a:cs typeface="Times New Roman"/>
              </a:rPr>
              <a:t>might be useful </a:t>
            </a:r>
            <a:r>
              <a:rPr sz="2400" b="1" spc="5" dirty="0">
                <a:latin typeface="Times New Roman"/>
                <a:cs typeface="Times New Roman"/>
              </a:rPr>
              <a:t>to </a:t>
            </a:r>
            <a:r>
              <a:rPr sz="2400" b="1" spc="-5" dirty="0">
                <a:latin typeface="Times New Roman"/>
                <a:cs typeface="Times New Roman"/>
              </a:rPr>
              <a:t>include,  </a:t>
            </a:r>
            <a:r>
              <a:rPr sz="2400" b="1" dirty="0">
                <a:latin typeface="Times New Roman"/>
                <a:cs typeface="Times New Roman"/>
              </a:rPr>
              <a:t>either for the library staff </a:t>
            </a:r>
            <a:r>
              <a:rPr sz="2400" b="1" spc="-5" dirty="0">
                <a:latin typeface="Times New Roman"/>
                <a:cs typeface="Times New Roman"/>
              </a:rPr>
              <a:t>looking </a:t>
            </a:r>
            <a:r>
              <a:rPr sz="2400" b="1" dirty="0">
                <a:latin typeface="Times New Roman"/>
                <a:cs typeface="Times New Roman"/>
              </a:rPr>
              <a:t>at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755650">
              <a:lnSpc>
                <a:spcPts val="2590"/>
              </a:lnSpc>
            </a:pPr>
            <a:r>
              <a:rPr sz="2400" b="1" dirty="0">
                <a:latin typeface="Times New Roman"/>
                <a:cs typeface="Times New Roman"/>
              </a:rPr>
              <a:t>record, or for the </a:t>
            </a:r>
            <a:r>
              <a:rPr sz="2400" b="1" spc="-5" dirty="0">
                <a:latin typeface="Times New Roman"/>
                <a:cs typeface="Times New Roman"/>
              </a:rPr>
              <a:t>patron </a:t>
            </a:r>
            <a:r>
              <a:rPr sz="2400" b="1" dirty="0">
                <a:latin typeface="Times New Roman"/>
                <a:cs typeface="Times New Roman"/>
              </a:rPr>
              <a:t>accessing the </a:t>
            </a:r>
            <a:r>
              <a:rPr sz="2400" b="1" spc="100" dirty="0">
                <a:latin typeface="Times New Roman"/>
                <a:cs typeface="Times New Roman"/>
              </a:rPr>
              <a:t>item. 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260"/>
              </a:spcBef>
              <a:buFont typeface="Times New Roman"/>
              <a:buChar char="•"/>
              <a:tabLst>
                <a:tab pos="1155065" algn="l"/>
                <a:tab pos="1155700" algn="l"/>
              </a:tabLst>
            </a:pPr>
            <a:r>
              <a:rPr sz="2000" b="1" i="1" dirty="0">
                <a:latin typeface="Times New Roman"/>
                <a:cs typeface="Times New Roman"/>
              </a:rPr>
              <a:t>Adapted from </a:t>
            </a:r>
            <a:r>
              <a:rPr sz="2000" b="1" spc="-5" dirty="0">
                <a:solidFill>
                  <a:srgbClr val="CC3300"/>
                </a:solidFill>
                <a:latin typeface="Times New Roman"/>
                <a:cs typeface="Times New Roman"/>
                <a:hlinkClick r:id="rId2"/>
              </a:rPr>
              <a:t>Brief </a:t>
            </a:r>
            <a:r>
              <a:rPr sz="2000" b="1" dirty="0">
                <a:solidFill>
                  <a:srgbClr val="CC3300"/>
                </a:solidFill>
                <a:latin typeface="Times New Roman"/>
                <a:cs typeface="Times New Roman"/>
                <a:hlinkClick r:id="rId2"/>
              </a:rPr>
              <a:t>Review </a:t>
            </a:r>
            <a:r>
              <a:rPr sz="2000" b="1" spc="5" dirty="0">
                <a:solidFill>
                  <a:srgbClr val="CC3300"/>
                </a:solidFill>
                <a:latin typeface="Times New Roman"/>
                <a:cs typeface="Times New Roman"/>
                <a:hlinkClick r:id="rId2"/>
              </a:rPr>
              <a:t>of</a:t>
            </a:r>
            <a:r>
              <a:rPr sz="2000" b="1" spc="35" dirty="0">
                <a:solidFill>
                  <a:srgbClr val="CC3300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2000" b="1" dirty="0">
                <a:solidFill>
                  <a:srgbClr val="CC3300"/>
                </a:solidFill>
                <a:latin typeface="Times New Roman"/>
                <a:cs typeface="Times New Roman"/>
                <a:hlinkClick r:id="rId2"/>
              </a:rPr>
              <a:t>Cataloging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53200" y="533400"/>
            <a:ext cx="1019809" cy="1038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795020"/>
            <a:ext cx="44329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Commonest </a:t>
            </a:r>
            <a:r>
              <a:rPr sz="3200" spc="5" dirty="0"/>
              <a:t>uses </a:t>
            </a:r>
            <a:r>
              <a:rPr sz="3200" spc="-5" dirty="0"/>
              <a:t>for</a:t>
            </a:r>
            <a:r>
              <a:rPr sz="3200" spc="-25" dirty="0"/>
              <a:t> </a:t>
            </a:r>
            <a:r>
              <a:rPr sz="3200" dirty="0"/>
              <a:t>notes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12140" y="1633220"/>
            <a:ext cx="6144895" cy="4645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47675" indent="-3429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i="1" spc="-10" dirty="0">
                <a:latin typeface="Times New Roman"/>
                <a:cs typeface="Times New Roman"/>
              </a:rPr>
              <a:t>To </a:t>
            </a:r>
            <a:r>
              <a:rPr sz="2800" b="1" i="1" dirty="0">
                <a:latin typeface="Times New Roman"/>
                <a:cs typeface="Times New Roman"/>
              </a:rPr>
              <a:t>indicate that the </a:t>
            </a:r>
            <a:r>
              <a:rPr sz="2800" b="1" i="1" spc="-5" dirty="0">
                <a:latin typeface="Times New Roman"/>
                <a:cs typeface="Times New Roman"/>
              </a:rPr>
              <a:t>item includes  </a:t>
            </a:r>
            <a:r>
              <a:rPr sz="2800" b="1" i="1" dirty="0">
                <a:latin typeface="Times New Roman"/>
                <a:cs typeface="Times New Roman"/>
              </a:rPr>
              <a:t>bibliography, </a:t>
            </a:r>
            <a:r>
              <a:rPr sz="2800" b="1" i="1" spc="-5" dirty="0">
                <a:latin typeface="Times New Roman"/>
                <a:cs typeface="Times New Roman"/>
              </a:rPr>
              <a:t>index etc. </a:t>
            </a:r>
            <a:r>
              <a:rPr sz="2800" b="1" spc="-5" dirty="0">
                <a:latin typeface="Times New Roman"/>
                <a:cs typeface="Times New Roman"/>
              </a:rPr>
              <a:t>(Rule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7B14)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41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Times New Roman"/>
              <a:buChar char="•"/>
              <a:tabLst>
                <a:tab pos="355600" algn="l"/>
              </a:tabLst>
            </a:pPr>
            <a:r>
              <a:rPr sz="2800" b="1" i="1" spc="-10" dirty="0">
                <a:latin typeface="Times New Roman"/>
                <a:cs typeface="Times New Roman"/>
              </a:rPr>
              <a:t>To </a:t>
            </a:r>
            <a:r>
              <a:rPr sz="2800" b="1" i="1" dirty="0">
                <a:latin typeface="Times New Roman"/>
                <a:cs typeface="Times New Roman"/>
              </a:rPr>
              <a:t>provide a </a:t>
            </a:r>
            <a:r>
              <a:rPr sz="2800" b="1" i="1" spc="-5" dirty="0">
                <a:latin typeface="Times New Roman"/>
                <a:cs typeface="Times New Roman"/>
              </a:rPr>
              <a:t>summary </a:t>
            </a:r>
            <a:r>
              <a:rPr sz="2800" b="1" i="1" dirty="0">
                <a:latin typeface="Times New Roman"/>
                <a:cs typeface="Times New Roman"/>
              </a:rPr>
              <a:t>of </a:t>
            </a:r>
            <a:r>
              <a:rPr sz="2800" b="1" i="1" spc="-5" dirty="0">
                <a:latin typeface="Times New Roman"/>
                <a:cs typeface="Times New Roman"/>
              </a:rPr>
              <a:t>the content </a:t>
            </a:r>
            <a:r>
              <a:rPr sz="2800" b="1" i="1" dirty="0">
                <a:latin typeface="Times New Roman"/>
                <a:cs typeface="Times New Roman"/>
              </a:rPr>
              <a:t>of  a book </a:t>
            </a:r>
            <a:r>
              <a:rPr sz="2800" b="1" i="1" spc="-5" dirty="0">
                <a:latin typeface="Times New Roman"/>
                <a:cs typeface="Times New Roman"/>
              </a:rPr>
              <a:t>(especially </a:t>
            </a:r>
            <a:r>
              <a:rPr sz="2800" b="1" i="1" dirty="0">
                <a:latin typeface="Times New Roman"/>
                <a:cs typeface="Times New Roman"/>
              </a:rPr>
              <a:t>for </a:t>
            </a:r>
            <a:r>
              <a:rPr sz="2800" b="1" i="1" spc="-5" dirty="0">
                <a:latin typeface="Times New Roman"/>
                <a:cs typeface="Times New Roman"/>
              </a:rPr>
              <a:t>children’s </a:t>
            </a:r>
            <a:r>
              <a:rPr sz="2800" b="1" i="1" dirty="0">
                <a:latin typeface="Times New Roman"/>
                <a:cs typeface="Times New Roman"/>
              </a:rPr>
              <a:t>books)  </a:t>
            </a:r>
            <a:r>
              <a:rPr sz="2800" b="1" spc="-5" dirty="0">
                <a:latin typeface="Times New Roman"/>
                <a:cs typeface="Times New Roman"/>
              </a:rPr>
              <a:t>(Rule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7B13)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4100">
              <a:latin typeface="Times New Roman"/>
              <a:cs typeface="Times New Roman"/>
            </a:endParaRPr>
          </a:p>
          <a:p>
            <a:pPr marL="355600" marR="53467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i="1" spc="-10" dirty="0">
                <a:latin typeface="Times New Roman"/>
                <a:cs typeface="Times New Roman"/>
              </a:rPr>
              <a:t>To </a:t>
            </a:r>
            <a:r>
              <a:rPr sz="2800" b="1" i="1" dirty="0">
                <a:latin typeface="Times New Roman"/>
                <a:cs typeface="Times New Roman"/>
              </a:rPr>
              <a:t>provide information about the  grade </a:t>
            </a:r>
            <a:r>
              <a:rPr sz="2800" b="1" i="1" spc="-10" dirty="0">
                <a:latin typeface="Times New Roman"/>
                <a:cs typeface="Times New Roman"/>
              </a:rPr>
              <a:t>level, </a:t>
            </a:r>
            <a:r>
              <a:rPr sz="2800" b="1" i="1" dirty="0">
                <a:latin typeface="Times New Roman"/>
                <a:cs typeface="Times New Roman"/>
              </a:rPr>
              <a:t>reading </a:t>
            </a:r>
            <a:r>
              <a:rPr sz="2800" b="1" i="1" spc="-5" dirty="0">
                <a:latin typeface="Times New Roman"/>
                <a:cs typeface="Times New Roman"/>
              </a:rPr>
              <a:t>level, etc. </a:t>
            </a:r>
            <a:r>
              <a:rPr sz="2800" b="1" spc="-5" dirty="0">
                <a:latin typeface="Times New Roman"/>
                <a:cs typeface="Times New Roman"/>
              </a:rPr>
              <a:t>(Rule  </a:t>
            </a:r>
            <a:r>
              <a:rPr sz="2800" b="1" dirty="0">
                <a:latin typeface="Times New Roman"/>
                <a:cs typeface="Times New Roman"/>
              </a:rPr>
              <a:t>7b11)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66420"/>
            <a:ext cx="172338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" dirty="0"/>
              <a:t>E</a:t>
            </a:r>
            <a:r>
              <a:rPr sz="3200" dirty="0"/>
              <a:t>x</a:t>
            </a:r>
            <a:r>
              <a:rPr sz="3200" spc="5" dirty="0"/>
              <a:t>a</a:t>
            </a:r>
            <a:r>
              <a:rPr sz="3200" spc="10" dirty="0"/>
              <a:t>m</a:t>
            </a:r>
            <a:r>
              <a:rPr sz="3200" spc="5" dirty="0"/>
              <a:t>p</a:t>
            </a:r>
            <a:r>
              <a:rPr sz="3200" spc="-10" dirty="0"/>
              <a:t>l</a:t>
            </a:r>
            <a:r>
              <a:rPr sz="3200" spc="10" dirty="0"/>
              <a:t>e</a:t>
            </a:r>
            <a:r>
              <a:rPr sz="3200" dirty="0"/>
              <a:t>?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27110" y="1289110"/>
          <a:ext cx="8096250" cy="5041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4240"/>
                <a:gridCol w="2988310"/>
                <a:gridCol w="4184650"/>
              </a:tblGrid>
              <a:tr h="13449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3070" marR="114935" indent="-34290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Title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proper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= Parallel title :  Other title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information 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[GMD] /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Statement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responsibility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689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Building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effective</a:t>
                      </a:r>
                      <a:r>
                        <a:rPr sz="18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learning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33070" marR="76835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communities : strategies for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leadership, learning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&amp;  collaboration /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Susan</a:t>
                      </a: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Sullivan,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33070">
                        <a:lnSpc>
                          <a:spcPts val="1720"/>
                        </a:lnSpc>
                        <a:spcBef>
                          <a:spcPts val="6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Jeffrey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Glanz.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39751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Edition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7437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9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3070" marR="610235" indent="-34290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Special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 for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serials,  maps,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music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9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Publication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9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marR="323850" indent="-34290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Thousand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Oaks, Calif.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: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Corwin Press, 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c2006.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1401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Physical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8353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(Series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information)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56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Notes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Includes bibliographical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references</a:t>
                      </a:r>
                      <a:r>
                        <a:rPr sz="18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(p.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3307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171-175)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index.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8480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Standard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number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795020"/>
            <a:ext cx="18497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Our</a:t>
            </a:r>
            <a:r>
              <a:rPr sz="3200" spc="-65" dirty="0"/>
              <a:t> </a:t>
            </a:r>
            <a:r>
              <a:rPr sz="3200" dirty="0"/>
              <a:t>focus: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12140" y="1772920"/>
            <a:ext cx="6160770" cy="281432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i="1" dirty="0">
                <a:solidFill>
                  <a:srgbClr val="CC3300"/>
                </a:solidFill>
                <a:latin typeface="Times New Roman"/>
                <a:cs typeface="Times New Roman"/>
                <a:hlinkClick r:id="rId2"/>
              </a:rPr>
              <a:t>Bibliographic</a:t>
            </a:r>
            <a:r>
              <a:rPr sz="2800" b="1" i="1" spc="-25" dirty="0">
                <a:solidFill>
                  <a:srgbClr val="CC3300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2800" b="1" i="1" spc="-5" dirty="0">
                <a:solidFill>
                  <a:srgbClr val="CC3300"/>
                </a:solidFill>
                <a:latin typeface="Times New Roman"/>
                <a:cs typeface="Times New Roman"/>
                <a:hlinkClick r:id="rId2"/>
              </a:rPr>
              <a:t>description</a:t>
            </a:r>
            <a:r>
              <a:rPr sz="2800" b="1" i="1" spc="-5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755650" marR="23495" lvl="1" indent="-285750">
              <a:lnSpc>
                <a:spcPct val="100000"/>
              </a:lnSpc>
              <a:spcBef>
                <a:spcPts val="600"/>
              </a:spcBef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sz="2400" b="1" dirty="0">
                <a:latin typeface="Times New Roman"/>
                <a:cs typeface="Times New Roman"/>
              </a:rPr>
              <a:t>A set of </a:t>
            </a:r>
            <a:r>
              <a:rPr sz="2400" b="1" spc="-5" dirty="0">
                <a:latin typeface="Times New Roman"/>
                <a:cs typeface="Times New Roman"/>
              </a:rPr>
              <a:t>bibliographic </a:t>
            </a:r>
            <a:r>
              <a:rPr sz="2400" b="1" dirty="0">
                <a:latin typeface="Times New Roman"/>
                <a:cs typeface="Times New Roman"/>
              </a:rPr>
              <a:t>data </a:t>
            </a:r>
            <a:r>
              <a:rPr sz="2400" b="1" spc="-5" dirty="0">
                <a:latin typeface="Times New Roman"/>
                <a:cs typeface="Times New Roman"/>
              </a:rPr>
              <a:t>recording and  identifying </a:t>
            </a:r>
            <a:r>
              <a:rPr sz="2400" b="1" dirty="0">
                <a:latin typeface="Times New Roman"/>
                <a:cs typeface="Times New Roman"/>
              </a:rPr>
              <a:t>a </a:t>
            </a:r>
            <a:r>
              <a:rPr sz="2400" b="1" spc="-5" dirty="0">
                <a:latin typeface="Times New Roman"/>
                <a:cs typeface="Times New Roman"/>
              </a:rPr>
              <a:t>publication, excluding  </a:t>
            </a:r>
            <a:r>
              <a:rPr sz="2400" b="1" dirty="0">
                <a:latin typeface="Times New Roman"/>
                <a:cs typeface="Times New Roman"/>
              </a:rPr>
              <a:t>access </a:t>
            </a:r>
            <a:r>
              <a:rPr sz="2400" b="1" spc="-5" dirty="0">
                <a:latin typeface="Times New Roman"/>
                <a:cs typeface="Times New Roman"/>
              </a:rPr>
              <a:t>points, </a:t>
            </a:r>
            <a:r>
              <a:rPr sz="2400" b="1" dirty="0">
                <a:latin typeface="Times New Roman"/>
                <a:cs typeface="Times New Roman"/>
              </a:rPr>
              <a:t>i.e., the description </a:t>
            </a:r>
            <a:r>
              <a:rPr sz="2400" b="1" spc="-5" dirty="0">
                <a:latin typeface="Times New Roman"/>
                <a:cs typeface="Times New Roman"/>
              </a:rPr>
              <a:t>that  begins with the </a:t>
            </a:r>
            <a:r>
              <a:rPr sz="2400" b="1" dirty="0">
                <a:latin typeface="Times New Roman"/>
                <a:cs typeface="Times New Roman"/>
              </a:rPr>
              <a:t>title </a:t>
            </a:r>
            <a:r>
              <a:rPr sz="2400" b="1" spc="-5" dirty="0">
                <a:latin typeface="Times New Roman"/>
                <a:cs typeface="Times New Roman"/>
              </a:rPr>
              <a:t>proper and ends  with the </a:t>
            </a:r>
            <a:r>
              <a:rPr sz="2400" b="1" dirty="0">
                <a:latin typeface="Times New Roman"/>
                <a:cs typeface="Times New Roman"/>
              </a:rPr>
              <a:t>last note </a:t>
            </a:r>
            <a:r>
              <a:rPr sz="2400" b="1" spc="5" dirty="0">
                <a:latin typeface="Times New Roman"/>
                <a:cs typeface="Times New Roman"/>
              </a:rPr>
              <a:t>in </a:t>
            </a:r>
            <a:r>
              <a:rPr sz="2400" b="1" spc="-5" dirty="0">
                <a:latin typeface="Times New Roman"/>
                <a:cs typeface="Times New Roman"/>
              </a:rPr>
              <a:t>the </a:t>
            </a:r>
            <a:r>
              <a:rPr sz="2400" b="1" dirty="0">
                <a:latin typeface="Times New Roman"/>
                <a:cs typeface="Times New Roman"/>
              </a:rPr>
              <a:t>note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area.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500"/>
              </a:spcBef>
              <a:buFont typeface="Times New Roman"/>
              <a:buChar char="•"/>
              <a:tabLst>
                <a:tab pos="1155065" algn="l"/>
                <a:tab pos="1155700" algn="l"/>
              </a:tabLst>
            </a:pPr>
            <a:r>
              <a:rPr sz="2000" b="1" i="1" spc="-5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Descriptive </a:t>
            </a:r>
            <a:r>
              <a:rPr sz="2000" b="1" i="1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Cataloging </a:t>
            </a:r>
            <a:r>
              <a:rPr sz="2000" b="1" i="1" spc="5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of </a:t>
            </a:r>
            <a:r>
              <a:rPr sz="2000" b="1" i="1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Rare Books, </a:t>
            </a:r>
            <a:r>
              <a:rPr sz="2000" b="1" i="1" spc="5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2nd</a:t>
            </a:r>
            <a:r>
              <a:rPr sz="2000" b="1" i="1" spc="25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2000" b="1" i="1" spc="-5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Edit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6800" y="762000"/>
            <a:ext cx="3619500" cy="1485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4200" y="4800600"/>
            <a:ext cx="914400" cy="30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0" y="5562600"/>
            <a:ext cx="867410" cy="4381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490220"/>
            <a:ext cx="45681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Another example for</a:t>
            </a:r>
            <a:r>
              <a:rPr sz="3200" spc="-25" dirty="0"/>
              <a:t> </a:t>
            </a:r>
            <a:r>
              <a:rPr sz="3200" dirty="0"/>
              <a:t>Notes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74710" y="1060510"/>
          <a:ext cx="7943850" cy="5116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9000"/>
                <a:gridCol w="2692400"/>
                <a:gridCol w="4343400"/>
              </a:tblGrid>
              <a:tr h="1219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2434" marR="142240" indent="-34290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Title proper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= Parallel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title</a:t>
                      </a:r>
                      <a:r>
                        <a:rPr sz="16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: 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Other title information  [GMD]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/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Statement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responsibility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lion,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the witch,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6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wardrobe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33070" marR="155448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/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C.S. Lewis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;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illustrated</a:t>
                      </a:r>
                      <a:r>
                        <a:rPr sz="16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by 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Christian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Birmingham.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Edition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1st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American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ed.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2434" marR="575310" indent="-34290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Special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area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serials,  maps,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music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48386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Publication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[New York]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: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HarperCollinsPublishers,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2000.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Physical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33908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(Series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information)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1327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Notes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120" marR="103505" indent="49530">
                        <a:lnSpc>
                          <a:spcPct val="99700"/>
                        </a:lnSpc>
                        <a:spcBef>
                          <a:spcPts val="434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Four 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English schoolchildren find their way  through the back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of a 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wardrobe into the magic  land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Narnia and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assist 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its ruler, the golden  lion Aslan, to triumph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over 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the White Witch,  who has cursed the land with eternal</a:t>
                      </a:r>
                      <a:r>
                        <a:rPr sz="1600" b="1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winter.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Standard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number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315200" y="227329"/>
            <a:ext cx="1657350" cy="2137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05459"/>
            <a:ext cx="37503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Alternate title in</a:t>
            </a:r>
            <a:r>
              <a:rPr sz="3200" spc="-45" dirty="0"/>
              <a:t> </a:t>
            </a:r>
            <a:r>
              <a:rPr sz="3200" dirty="0"/>
              <a:t>notes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934719"/>
            <a:ext cx="8110220" cy="581406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i="1" dirty="0">
                <a:solidFill>
                  <a:srgbClr val="CC3300"/>
                </a:solidFill>
                <a:latin typeface="Times New Roman"/>
                <a:cs typeface="Times New Roman"/>
                <a:hlinkClick r:id="rId2"/>
              </a:rPr>
              <a:t>alternate title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(Rule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7B5)</a:t>
            </a:r>
            <a:endParaRPr sz="2800">
              <a:latin typeface="Times New Roman"/>
              <a:cs typeface="Times New Roman"/>
            </a:endParaRPr>
          </a:p>
          <a:p>
            <a:pPr marL="755650" marR="369570" indent="-285750">
              <a:lnSpc>
                <a:spcPct val="100000"/>
              </a:lnSpc>
              <a:spcBef>
                <a:spcPts val="600"/>
              </a:spcBef>
              <a:tabLst>
                <a:tab pos="755015" algn="l"/>
              </a:tabLst>
            </a:pPr>
            <a:r>
              <a:rPr sz="3600" baseline="3472" dirty="0">
                <a:latin typeface="Times New Roman"/>
                <a:cs typeface="Times New Roman"/>
              </a:rPr>
              <a:t>–	</a:t>
            </a:r>
            <a:r>
              <a:rPr sz="2400" b="1" dirty="0">
                <a:latin typeface="Times New Roman"/>
                <a:cs typeface="Times New Roman"/>
              </a:rPr>
              <a:t>A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title </a:t>
            </a:r>
            <a:r>
              <a:rPr sz="2400" b="1" spc="-5" dirty="0">
                <a:latin typeface="Times New Roman"/>
                <a:cs typeface="Times New Roman"/>
              </a:rPr>
              <a:t>found </a:t>
            </a:r>
            <a:r>
              <a:rPr sz="2400" b="1" spc="5" dirty="0">
                <a:latin typeface="Times New Roman"/>
                <a:cs typeface="Times New Roman"/>
              </a:rPr>
              <a:t>in </a:t>
            </a:r>
            <a:r>
              <a:rPr sz="2400" b="1" dirty="0">
                <a:latin typeface="Times New Roman"/>
                <a:cs typeface="Times New Roman"/>
              </a:rPr>
              <a:t>or on a </a:t>
            </a: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4"/>
              </a:rPr>
              <a:t>bibliographic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4"/>
              </a:rPr>
              <a:t>item</a:t>
            </a:r>
            <a:r>
              <a:rPr sz="2400" b="1" dirty="0">
                <a:latin typeface="Times New Roman"/>
                <a:cs typeface="Times New Roman"/>
              </a:rPr>
              <a:t>, </a:t>
            </a:r>
            <a:r>
              <a:rPr sz="2400" b="1" spc="-5" dirty="0">
                <a:latin typeface="Times New Roman"/>
                <a:cs typeface="Times New Roman"/>
              </a:rPr>
              <a:t>that </a:t>
            </a:r>
            <a:r>
              <a:rPr sz="2400" b="1" dirty="0">
                <a:latin typeface="Times New Roman"/>
                <a:cs typeface="Times New Roman"/>
              </a:rPr>
              <a:t>varies  from the </a:t>
            </a:r>
            <a:r>
              <a:rPr sz="2400" b="1" spc="-5" dirty="0">
                <a:latin typeface="Times New Roman"/>
                <a:cs typeface="Times New Roman"/>
              </a:rPr>
              <a:t>one </a:t>
            </a:r>
            <a:r>
              <a:rPr sz="2400" b="1" dirty="0">
                <a:latin typeface="Times New Roman"/>
                <a:cs typeface="Times New Roman"/>
              </a:rPr>
              <a:t>given in or on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755650" marR="1231900">
              <a:lnSpc>
                <a:spcPct val="100000"/>
              </a:lnSpc>
            </a:pP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5"/>
              </a:rPr>
              <a:t>chief source of information</a:t>
            </a:r>
            <a:r>
              <a:rPr sz="2400" b="1" dirty="0">
                <a:latin typeface="Times New Roman"/>
                <a:cs typeface="Times New Roman"/>
              </a:rPr>
              <a:t>, for example, a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title  </a:t>
            </a:r>
            <a:r>
              <a:rPr sz="2400" b="1" spc="-5" dirty="0">
                <a:latin typeface="Times New Roman"/>
                <a:cs typeface="Times New Roman"/>
              </a:rPr>
              <a:t>appearing</a:t>
            </a:r>
            <a:endParaRPr sz="2400">
              <a:latin typeface="Times New Roman"/>
              <a:cs typeface="Times New Roman"/>
            </a:endParaRPr>
          </a:p>
          <a:p>
            <a:pPr marL="755650" marR="1828164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on </a:t>
            </a:r>
            <a:r>
              <a:rPr sz="2400" b="1" spc="-5" dirty="0">
                <a:latin typeface="Times New Roman"/>
                <a:cs typeface="Times New Roman"/>
              </a:rPr>
              <a:t>the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6"/>
              </a:rPr>
              <a:t>label </a:t>
            </a:r>
            <a:r>
              <a:rPr sz="2400" b="1" dirty="0">
                <a:latin typeface="Times New Roman"/>
                <a:cs typeface="Times New Roman"/>
              </a:rPr>
              <a:t>or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5"/>
              </a:rPr>
              <a:t>container </a:t>
            </a:r>
            <a:r>
              <a:rPr sz="2400" b="1" dirty="0">
                <a:latin typeface="Times New Roman"/>
                <a:cs typeface="Times New Roman"/>
              </a:rPr>
              <a:t>of a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7"/>
              </a:rPr>
              <a:t>videocassette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that </a:t>
            </a:r>
            <a:r>
              <a:rPr sz="2400" b="1" dirty="0">
                <a:latin typeface="Times New Roman"/>
                <a:cs typeface="Times New Roman"/>
              </a:rPr>
              <a:t>differs from </a:t>
            </a:r>
            <a:r>
              <a:rPr sz="2400" b="1" spc="-5" dirty="0">
                <a:latin typeface="Times New Roman"/>
                <a:cs typeface="Times New Roman"/>
              </a:rPr>
              <a:t>the one </a:t>
            </a:r>
            <a:r>
              <a:rPr sz="2400" b="1" dirty="0">
                <a:latin typeface="Times New Roman"/>
                <a:cs typeface="Times New Roman"/>
              </a:rPr>
              <a:t>given </a:t>
            </a:r>
            <a:r>
              <a:rPr sz="2400" b="1" spc="5" dirty="0">
                <a:latin typeface="Times New Roman"/>
                <a:cs typeface="Times New Roman"/>
              </a:rPr>
              <a:t>in </a:t>
            </a:r>
            <a:r>
              <a:rPr sz="2400" b="1" spc="-5" dirty="0">
                <a:latin typeface="Times New Roman"/>
                <a:cs typeface="Times New Roman"/>
              </a:rPr>
              <a:t>the  </a:t>
            </a: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7"/>
              </a:rPr>
              <a:t>videorecording </a:t>
            </a:r>
            <a:r>
              <a:rPr sz="2400" b="1" dirty="0">
                <a:latin typeface="Times New Roman"/>
                <a:cs typeface="Times New Roman"/>
              </a:rPr>
              <a:t>itself. In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6"/>
              </a:rPr>
              <a:t>library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5"/>
              </a:rPr>
              <a:t>cataloging</a:t>
            </a:r>
            <a:r>
              <a:rPr sz="2400" b="1" dirty="0">
                <a:latin typeface="Times New Roman"/>
                <a:cs typeface="Times New Roman"/>
              </a:rPr>
              <a:t>, </a:t>
            </a:r>
            <a:r>
              <a:rPr sz="2400" b="1" spc="-5" dirty="0">
                <a:latin typeface="Times New Roman"/>
                <a:cs typeface="Times New Roman"/>
              </a:rPr>
              <a:t>any </a:t>
            </a:r>
            <a:r>
              <a:rPr sz="2400" b="1" dirty="0">
                <a:latin typeface="Times New Roman"/>
                <a:cs typeface="Times New Roman"/>
              </a:rPr>
              <a:t>alternate titles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are</a:t>
            </a:r>
            <a:endParaRPr sz="2400">
              <a:latin typeface="Times New Roman"/>
              <a:cs typeface="Times New Roman"/>
            </a:endParaRPr>
          </a:p>
          <a:p>
            <a:pPr marL="755650" marR="344805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entered in the </a:t>
            </a: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8"/>
              </a:rPr>
              <a:t>note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8"/>
              </a:rPr>
              <a:t>area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  </a:t>
            </a: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4"/>
              </a:rPr>
              <a:t>bibliographic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4"/>
              </a:rPr>
              <a:t> record</a:t>
            </a:r>
            <a:r>
              <a:rPr sz="2400" b="1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755650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Compare with </a:t>
            </a:r>
            <a:r>
              <a:rPr sz="2400" b="1" dirty="0">
                <a:latin typeface="Times New Roman"/>
                <a:cs typeface="Times New Roman"/>
              </a:rPr>
              <a:t>alternative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title.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tabLst>
                <a:tab pos="755015" algn="l"/>
              </a:tabLst>
            </a:pPr>
            <a:r>
              <a:rPr sz="3600" baseline="3472" dirty="0">
                <a:latin typeface="Times New Roman"/>
                <a:cs typeface="Times New Roman"/>
              </a:rPr>
              <a:t>–	</a:t>
            </a:r>
            <a:r>
              <a:rPr sz="2400" b="1" dirty="0">
                <a:latin typeface="Times New Roman"/>
                <a:cs typeface="Times New Roman"/>
              </a:rPr>
              <a:t>e.g. 4:50 from </a:t>
            </a:r>
            <a:r>
              <a:rPr sz="2400" b="1" spc="-5" dirty="0">
                <a:latin typeface="Times New Roman"/>
                <a:cs typeface="Times New Roman"/>
              </a:rPr>
              <a:t>Paddington </a:t>
            </a:r>
            <a:r>
              <a:rPr sz="2400" b="1" dirty="0">
                <a:latin typeface="Times New Roman"/>
                <a:cs typeface="Times New Roman"/>
              </a:rPr>
              <a:t>/ </a:t>
            </a:r>
            <a:r>
              <a:rPr sz="2400" b="1" spc="-5" dirty="0">
                <a:latin typeface="Times New Roman"/>
                <a:cs typeface="Times New Roman"/>
              </a:rPr>
              <a:t>Agatha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Christie</a:t>
            </a:r>
            <a:endParaRPr sz="2400">
              <a:latin typeface="Times New Roman"/>
              <a:cs typeface="Times New Roman"/>
            </a:endParaRPr>
          </a:p>
          <a:p>
            <a:pPr marL="755650">
              <a:lnSpc>
                <a:spcPct val="100000"/>
              </a:lnSpc>
              <a:tabLst>
                <a:tab pos="1619250" algn="l"/>
              </a:tabLst>
            </a:pPr>
            <a:r>
              <a:rPr sz="2400" b="1" dirty="0">
                <a:latin typeface="Times New Roman"/>
                <a:cs typeface="Times New Roman"/>
              </a:rPr>
              <a:t>Note:	“Previously titled </a:t>
            </a:r>
            <a:r>
              <a:rPr sz="2400" b="1" spc="-5" dirty="0">
                <a:latin typeface="Times New Roman"/>
                <a:cs typeface="Times New Roman"/>
              </a:rPr>
              <a:t>What </a:t>
            </a:r>
            <a:r>
              <a:rPr sz="2400" b="1" dirty="0">
                <a:latin typeface="Times New Roman"/>
                <a:cs typeface="Times New Roman"/>
              </a:rPr>
              <a:t>Mrs. </a:t>
            </a:r>
            <a:r>
              <a:rPr sz="2400" b="1" spc="-5" dirty="0">
                <a:latin typeface="Times New Roman"/>
                <a:cs typeface="Times New Roman"/>
              </a:rPr>
              <a:t>McGillicuddy </a:t>
            </a:r>
            <a:r>
              <a:rPr sz="2400" b="1" dirty="0">
                <a:latin typeface="Times New Roman"/>
                <a:cs typeface="Times New Roman"/>
              </a:rPr>
              <a:t>saw!”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650240"/>
            <a:ext cx="50952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Alternate </a:t>
            </a:r>
            <a:r>
              <a:rPr dirty="0"/>
              <a:t>title in our </a:t>
            </a:r>
            <a:r>
              <a:rPr spc="-5" dirty="0"/>
              <a:t>easier</a:t>
            </a:r>
            <a:r>
              <a:rPr spc="-75" dirty="0"/>
              <a:t> </a:t>
            </a:r>
            <a:r>
              <a:rPr dirty="0"/>
              <a:t>display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3310" y="1517710"/>
          <a:ext cx="8020050" cy="4850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6619"/>
                <a:gridCol w="2959100"/>
                <a:gridCol w="4145279"/>
              </a:tblGrid>
              <a:tr h="1303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2434" marR="85725" indent="-34290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Title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proper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= Parallel title :  Other title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information 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[GMD] /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Statement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responsibility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432434" marR="657860" indent="-342900">
                        <a:lnSpc>
                          <a:spcPct val="100000"/>
                        </a:lnSpc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4:50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from Paddington /</a:t>
                      </a:r>
                      <a:r>
                        <a:rPr sz="20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Agatha 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Christie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Edition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673099"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9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2434" marR="582295" indent="-34290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Special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 for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serials,  maps,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music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Publication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Physical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386080"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(Series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information)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Notes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 marR="851535" indent="57150">
                        <a:lnSpc>
                          <a:spcPts val="2800"/>
                        </a:lnSpc>
                        <a:spcBef>
                          <a:spcPts val="12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Previously </a:t>
                      </a:r>
                      <a:r>
                        <a:rPr sz="20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titled 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What Mrs.  </a:t>
                      </a:r>
                      <a:r>
                        <a:rPr sz="20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McGillicuddy</a:t>
                      </a:r>
                      <a:r>
                        <a:rPr sz="20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saw!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384810"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Standard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number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6477000" y="2514600"/>
            <a:ext cx="1579879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339" y="795020"/>
            <a:ext cx="12827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Area</a:t>
            </a:r>
            <a:r>
              <a:rPr sz="3200" spc="-70" dirty="0"/>
              <a:t> </a:t>
            </a:r>
            <a:r>
              <a:rPr sz="3200" dirty="0"/>
              <a:t>8: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349500" y="1709420"/>
            <a:ext cx="4676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imes New Roman"/>
                <a:cs typeface="Times New Roman"/>
              </a:rPr>
              <a:t>Standard Number</a:t>
            </a:r>
            <a:r>
              <a:rPr sz="3600" b="1" spc="-5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Area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2600" y="3276600"/>
            <a:ext cx="27432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92270" y="4099559"/>
            <a:ext cx="188848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Rules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8A-8B2,  </a:t>
            </a:r>
            <a:r>
              <a:rPr sz="2400" b="1" spc="-10" dirty="0">
                <a:latin typeface="Times New Roman"/>
                <a:cs typeface="Times New Roman"/>
              </a:rPr>
              <a:t>pp. </a:t>
            </a:r>
            <a:r>
              <a:rPr sz="2400" b="1" dirty="0">
                <a:latin typeface="Times New Roman"/>
                <a:cs typeface="Times New Roman"/>
              </a:rPr>
              <a:t>55-56.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66420"/>
            <a:ext cx="45466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0" dirty="0">
                <a:latin typeface="Times New Roman"/>
                <a:cs typeface="Times New Roman"/>
              </a:rPr>
              <a:t>Area 8: Standard</a:t>
            </a:r>
            <a:r>
              <a:rPr sz="3200" i="0" spc="-30" dirty="0">
                <a:latin typeface="Times New Roman"/>
                <a:cs typeface="Times New Roman"/>
              </a:rPr>
              <a:t> </a:t>
            </a:r>
            <a:r>
              <a:rPr sz="3200" i="0" dirty="0">
                <a:latin typeface="Times New Roman"/>
                <a:cs typeface="Times New Roman"/>
              </a:rPr>
              <a:t>number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740" y="1544319"/>
            <a:ext cx="5910580" cy="427736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800"/>
              </a:spcBef>
              <a:buFont typeface="Times New Roman"/>
              <a:buChar char="•"/>
              <a:tabLst>
                <a:tab pos="380365" algn="l"/>
                <a:tab pos="38100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Rule:</a:t>
            </a:r>
            <a:endParaRPr sz="2800">
              <a:latin typeface="Times New Roman"/>
              <a:cs typeface="Times New Roman"/>
            </a:endParaRPr>
          </a:p>
          <a:p>
            <a:pPr marL="781050" marR="30480" lvl="1" indent="-285750">
              <a:lnSpc>
                <a:spcPct val="100000"/>
              </a:lnSpc>
              <a:spcBef>
                <a:spcPts val="600"/>
              </a:spcBef>
              <a:buFont typeface="Times New Roman"/>
              <a:buChar char="–"/>
              <a:tabLst>
                <a:tab pos="780415" algn="l"/>
                <a:tab pos="781050" algn="l"/>
                <a:tab pos="3051175" algn="l"/>
              </a:tabLst>
            </a:pPr>
            <a:r>
              <a:rPr sz="2400" b="1" dirty="0">
                <a:latin typeface="Times New Roman"/>
                <a:cs typeface="Times New Roman"/>
              </a:rPr>
              <a:t>“Give the International </a:t>
            </a:r>
            <a:r>
              <a:rPr sz="2400" b="1" spc="-5" dirty="0">
                <a:latin typeface="Times New Roman"/>
                <a:cs typeface="Times New Roman"/>
              </a:rPr>
              <a:t>Standard  Book Number (ISBN) </a:t>
            </a:r>
            <a:r>
              <a:rPr sz="2400" b="1" dirty="0">
                <a:latin typeface="Times New Roman"/>
                <a:cs typeface="Times New Roman"/>
              </a:rPr>
              <a:t>or </a:t>
            </a:r>
            <a:r>
              <a:rPr sz="2400" b="1" spc="-5" dirty="0">
                <a:latin typeface="Times New Roman"/>
                <a:cs typeface="Times New Roman"/>
              </a:rPr>
              <a:t>International  Standard </a:t>
            </a:r>
            <a:r>
              <a:rPr sz="2400" b="1" dirty="0">
                <a:latin typeface="Times New Roman"/>
                <a:cs typeface="Times New Roman"/>
              </a:rPr>
              <a:t>Serial </a:t>
            </a:r>
            <a:r>
              <a:rPr sz="2400" b="1" spc="-5" dirty="0">
                <a:latin typeface="Times New Roman"/>
                <a:cs typeface="Times New Roman"/>
              </a:rPr>
              <a:t>Number (ISSN) </a:t>
            </a:r>
            <a:r>
              <a:rPr sz="2400" b="1" dirty="0">
                <a:latin typeface="Times New Roman"/>
                <a:cs typeface="Times New Roman"/>
              </a:rPr>
              <a:t>or </a:t>
            </a:r>
            <a:r>
              <a:rPr sz="2400" b="1" spc="-5" dirty="0">
                <a:latin typeface="Times New Roman"/>
                <a:cs typeface="Times New Roman"/>
              </a:rPr>
              <a:t>any  other </a:t>
            </a:r>
            <a:r>
              <a:rPr sz="2400" b="1" dirty="0">
                <a:latin typeface="Times New Roman"/>
                <a:cs typeface="Times New Roman"/>
              </a:rPr>
              <a:t>internationally agreed </a:t>
            </a:r>
            <a:r>
              <a:rPr sz="2400" b="1" spc="-5" dirty="0">
                <a:latin typeface="Times New Roman"/>
                <a:cs typeface="Times New Roman"/>
              </a:rPr>
              <a:t>standard  number of the bibliographic </a:t>
            </a:r>
            <a:r>
              <a:rPr sz="2400" b="1" dirty="0">
                <a:latin typeface="Times New Roman"/>
                <a:cs typeface="Times New Roman"/>
              </a:rPr>
              <a:t>resource  </a:t>
            </a:r>
            <a:r>
              <a:rPr sz="2400" b="1" spc="-5" dirty="0">
                <a:latin typeface="Times New Roman"/>
                <a:cs typeface="Times New Roman"/>
              </a:rPr>
              <a:t>being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described.	</a:t>
            </a:r>
            <a:r>
              <a:rPr sz="2400" b="1" dirty="0">
                <a:latin typeface="Times New Roman"/>
                <a:cs typeface="Times New Roman"/>
              </a:rPr>
              <a:t>Precede </a:t>
            </a:r>
            <a:r>
              <a:rPr sz="2400" b="1" spc="-5" dirty="0">
                <a:latin typeface="Times New Roman"/>
                <a:cs typeface="Times New Roman"/>
              </a:rPr>
              <a:t>that number  with the standards </a:t>
            </a:r>
            <a:r>
              <a:rPr sz="2400" b="1" dirty="0">
                <a:latin typeface="Times New Roman"/>
                <a:cs typeface="Times New Roman"/>
              </a:rPr>
              <a:t>abbreviation </a:t>
            </a:r>
            <a:r>
              <a:rPr sz="2400" b="1" spc="-5" dirty="0">
                <a:latin typeface="Times New Roman"/>
                <a:cs typeface="Times New Roman"/>
              </a:rPr>
              <a:t>ISBN,  ISSN, </a:t>
            </a:r>
            <a:r>
              <a:rPr sz="2400" b="1" dirty="0">
                <a:latin typeface="Times New Roman"/>
                <a:cs typeface="Times New Roman"/>
              </a:rPr>
              <a:t>etc.) </a:t>
            </a:r>
            <a:r>
              <a:rPr sz="2400" b="1" spc="-5" dirty="0">
                <a:latin typeface="Times New Roman"/>
                <a:cs typeface="Times New Roman"/>
              </a:rPr>
              <a:t>and use standard  hyphenation.”</a:t>
            </a:r>
            <a:endParaRPr sz="2400">
              <a:latin typeface="Times New Roman"/>
              <a:cs typeface="Times New Roman"/>
            </a:endParaRPr>
          </a:p>
          <a:p>
            <a:pPr marL="1181100" lvl="2" indent="-228600">
              <a:lnSpc>
                <a:spcPct val="100000"/>
              </a:lnSpc>
              <a:spcBef>
                <a:spcPts val="500"/>
              </a:spcBef>
              <a:buFont typeface="Times New Roman"/>
              <a:buChar char="•"/>
              <a:tabLst>
                <a:tab pos="1180465" algn="l"/>
                <a:tab pos="1181100" algn="l"/>
              </a:tabLst>
            </a:pPr>
            <a:r>
              <a:rPr sz="2000" b="1" i="1" dirty="0">
                <a:latin typeface="Times New Roman"/>
                <a:cs typeface="Times New Roman"/>
              </a:rPr>
              <a:t>Concise AACR2, 4</a:t>
            </a:r>
            <a:r>
              <a:rPr sz="1725" b="1" i="1" baseline="28985" dirty="0">
                <a:latin typeface="Times New Roman"/>
                <a:cs typeface="Times New Roman"/>
              </a:rPr>
              <a:t>th </a:t>
            </a:r>
            <a:r>
              <a:rPr sz="2000" b="1" i="1" dirty="0">
                <a:latin typeface="Times New Roman"/>
                <a:cs typeface="Times New Roman"/>
              </a:rPr>
              <a:t>ed., </a:t>
            </a:r>
            <a:r>
              <a:rPr sz="2000" b="1" i="1" spc="-5" dirty="0">
                <a:latin typeface="Times New Roman"/>
                <a:cs typeface="Times New Roman"/>
              </a:rPr>
              <a:t>Rule</a:t>
            </a:r>
            <a:r>
              <a:rPr sz="2000" b="1" i="1" spc="-6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8B1.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3600" y="1065530"/>
            <a:ext cx="2143759" cy="734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19800" y="5181600"/>
            <a:ext cx="2696209" cy="113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3960" y="1023620"/>
            <a:ext cx="55918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92325" algn="l"/>
                <a:tab pos="2615565" algn="l"/>
              </a:tabLst>
            </a:pPr>
            <a:r>
              <a:rPr sz="4800" i="0" spc="-5" dirty="0">
                <a:latin typeface="Times New Roman"/>
                <a:cs typeface="Times New Roman"/>
              </a:rPr>
              <a:t>Putting	</a:t>
            </a:r>
            <a:r>
              <a:rPr sz="4800" i="0" spc="-10" dirty="0">
                <a:latin typeface="Times New Roman"/>
                <a:cs typeface="Times New Roman"/>
              </a:rPr>
              <a:t>it	</a:t>
            </a:r>
            <a:r>
              <a:rPr sz="4800" i="0" dirty="0">
                <a:latin typeface="Times New Roman"/>
                <a:cs typeface="Times New Roman"/>
              </a:rPr>
              <a:t>all</a:t>
            </a:r>
            <a:r>
              <a:rPr sz="4800" i="0" spc="-60" dirty="0">
                <a:latin typeface="Times New Roman"/>
                <a:cs typeface="Times New Roman"/>
              </a:rPr>
              <a:t> </a:t>
            </a:r>
            <a:r>
              <a:rPr sz="4800" i="0" spc="-5" dirty="0">
                <a:latin typeface="Times New Roman"/>
                <a:cs typeface="Times New Roman"/>
              </a:rPr>
              <a:t>together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2270" y="4099559"/>
            <a:ext cx="15544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Chapter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4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2600" y="2362200"/>
            <a:ext cx="2133600" cy="3072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44290" y="0"/>
            <a:ext cx="529971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79119"/>
            <a:ext cx="4114800" cy="944880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 vert="horz" wrap="square" lIns="0" tIns="45720" rIns="0" bIns="0" rtlCol="0">
            <a:spAutoFit/>
          </a:bodyPr>
          <a:lstStyle/>
          <a:p>
            <a:pPr marL="91440" marR="342900">
              <a:lnSpc>
                <a:spcPct val="100000"/>
              </a:lnSpc>
              <a:spcBef>
                <a:spcPts val="360"/>
              </a:spcBef>
            </a:pPr>
            <a:r>
              <a:rPr spc="-5" dirty="0"/>
              <a:t>Example </a:t>
            </a:r>
            <a:r>
              <a:rPr dirty="0"/>
              <a:t>of a </a:t>
            </a:r>
            <a:r>
              <a:rPr spc="-5" dirty="0"/>
              <a:t>complete  </a:t>
            </a:r>
            <a:r>
              <a:rPr i="1" dirty="0"/>
              <a:t>bibliographic</a:t>
            </a:r>
            <a:r>
              <a:rPr i="1" spc="-70" dirty="0"/>
              <a:t> </a:t>
            </a:r>
            <a:r>
              <a:rPr i="1" dirty="0"/>
              <a:t>description</a:t>
            </a:r>
          </a:p>
        </p:txBody>
      </p:sp>
      <p:sp>
        <p:nvSpPr>
          <p:cNvPr id="4" name="object 4"/>
          <p:cNvSpPr/>
          <p:nvPr/>
        </p:nvSpPr>
        <p:spPr>
          <a:xfrm>
            <a:off x="533400" y="1828800"/>
            <a:ext cx="4495800" cy="4876800"/>
          </a:xfrm>
          <a:custGeom>
            <a:avLst/>
            <a:gdLst/>
            <a:ahLst/>
            <a:cxnLst/>
            <a:rect l="l" t="t" r="r" b="b"/>
            <a:pathLst>
              <a:path w="4495800" h="4876800">
                <a:moveTo>
                  <a:pt x="4495800" y="0"/>
                </a:moveTo>
                <a:lnTo>
                  <a:pt x="0" y="0"/>
                </a:lnTo>
                <a:lnTo>
                  <a:pt x="0" y="4876800"/>
                </a:lnTo>
                <a:lnTo>
                  <a:pt x="4495800" y="4876800"/>
                </a:lnTo>
                <a:lnTo>
                  <a:pt x="449580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2140" y="1788159"/>
            <a:ext cx="4227195" cy="38989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>
              <a:lnSpc>
                <a:spcPct val="79900"/>
              </a:lnSpc>
              <a:spcBef>
                <a:spcPts val="67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The Annotated Hobbit </a:t>
            </a:r>
            <a:r>
              <a:rPr sz="2400" b="1" dirty="0">
                <a:latin typeface="Times New Roman"/>
                <a:cs typeface="Times New Roman"/>
              </a:rPr>
              <a:t>/  </a:t>
            </a:r>
            <a:r>
              <a:rPr sz="2400" b="1" spc="-5" dirty="0">
                <a:latin typeface="Times New Roman"/>
                <a:cs typeface="Times New Roman"/>
              </a:rPr>
              <a:t>Annotated by Douglas A.  Anderson. </a:t>
            </a:r>
            <a:r>
              <a:rPr sz="2400" b="1" spc="-10" dirty="0">
                <a:latin typeface="Times New Roman"/>
                <a:cs typeface="Times New Roman"/>
              </a:rPr>
              <a:t>The </a:t>
            </a:r>
            <a:r>
              <a:rPr sz="2400" b="1" spc="-5" dirty="0">
                <a:latin typeface="Times New Roman"/>
                <a:cs typeface="Times New Roman"/>
              </a:rPr>
              <a:t>Hobbit </a:t>
            </a:r>
            <a:r>
              <a:rPr sz="2400" b="1" dirty="0">
                <a:latin typeface="Times New Roman"/>
                <a:cs typeface="Times New Roman"/>
              </a:rPr>
              <a:t>: </a:t>
            </a:r>
            <a:r>
              <a:rPr sz="2400" b="1" spc="-5" dirty="0">
                <a:latin typeface="Times New Roman"/>
                <a:cs typeface="Times New Roman"/>
              </a:rPr>
              <a:t>or,  </a:t>
            </a:r>
            <a:r>
              <a:rPr sz="2400" b="1" dirty="0">
                <a:latin typeface="Times New Roman"/>
                <a:cs typeface="Times New Roman"/>
              </a:rPr>
              <a:t>there </a:t>
            </a:r>
            <a:r>
              <a:rPr sz="2400" b="1" spc="-5" dirty="0">
                <a:latin typeface="Times New Roman"/>
                <a:cs typeface="Times New Roman"/>
              </a:rPr>
              <a:t>and back again </a:t>
            </a:r>
            <a:r>
              <a:rPr sz="2400" b="1" dirty="0">
                <a:latin typeface="Times New Roman"/>
                <a:cs typeface="Times New Roman"/>
              </a:rPr>
              <a:t>/ </a:t>
            </a:r>
            <a:r>
              <a:rPr sz="2400" b="1" spc="-5" dirty="0">
                <a:latin typeface="Times New Roman"/>
                <a:cs typeface="Times New Roman"/>
              </a:rPr>
              <a:t>J.R.R.  Tolkien </a:t>
            </a:r>
            <a:r>
              <a:rPr sz="2400" b="1" dirty="0">
                <a:latin typeface="Times New Roman"/>
                <a:cs typeface="Times New Roman"/>
              </a:rPr>
              <a:t>; illustrated </a:t>
            </a:r>
            <a:r>
              <a:rPr sz="2400" b="1" spc="-5" dirty="0">
                <a:latin typeface="Times New Roman"/>
                <a:cs typeface="Times New Roman"/>
              </a:rPr>
              <a:t>by the  </a:t>
            </a:r>
            <a:r>
              <a:rPr sz="2400" b="1" dirty="0">
                <a:latin typeface="Times New Roman"/>
                <a:cs typeface="Times New Roman"/>
              </a:rPr>
              <a:t>author. – Rev. </a:t>
            </a:r>
            <a:r>
              <a:rPr sz="2400" b="1" spc="-5" dirty="0">
                <a:latin typeface="Times New Roman"/>
                <a:cs typeface="Times New Roman"/>
              </a:rPr>
              <a:t>and exp. </a:t>
            </a:r>
            <a:r>
              <a:rPr sz="2400" b="1" dirty="0">
                <a:latin typeface="Times New Roman"/>
                <a:cs typeface="Times New Roman"/>
              </a:rPr>
              <a:t>ed. –  Boston ; New </a:t>
            </a:r>
            <a:r>
              <a:rPr sz="2400" b="1" spc="-5" dirty="0">
                <a:latin typeface="Times New Roman"/>
                <a:cs typeface="Times New Roman"/>
              </a:rPr>
              <a:t>York </a:t>
            </a:r>
            <a:r>
              <a:rPr sz="2400" b="1" dirty="0">
                <a:latin typeface="Times New Roman"/>
                <a:cs typeface="Times New Roman"/>
              </a:rPr>
              <a:t>:  </a:t>
            </a:r>
            <a:r>
              <a:rPr sz="2400" b="1" spc="-5" dirty="0">
                <a:latin typeface="Times New Roman"/>
                <a:cs typeface="Times New Roman"/>
              </a:rPr>
              <a:t>Houghton </a:t>
            </a:r>
            <a:r>
              <a:rPr sz="2400" b="1" dirty="0">
                <a:latin typeface="Times New Roman"/>
                <a:cs typeface="Times New Roman"/>
              </a:rPr>
              <a:t>Mifflin, 2002. – xii,  398 </a:t>
            </a:r>
            <a:r>
              <a:rPr sz="2400" b="1" spc="-5" dirty="0">
                <a:latin typeface="Times New Roman"/>
                <a:cs typeface="Times New Roman"/>
              </a:rPr>
              <a:t>p. </a:t>
            </a:r>
            <a:r>
              <a:rPr sz="2400" b="1" dirty="0">
                <a:latin typeface="Times New Roman"/>
                <a:cs typeface="Times New Roman"/>
              </a:rPr>
              <a:t>: ill. (some col.), </a:t>
            </a:r>
            <a:r>
              <a:rPr sz="2400" b="1" spc="-5" dirty="0">
                <a:latin typeface="Times New Roman"/>
                <a:cs typeface="Times New Roman"/>
              </a:rPr>
              <a:t>maps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:  25 cm. – </a:t>
            </a:r>
            <a:r>
              <a:rPr sz="2400" b="1" spc="-5" dirty="0">
                <a:latin typeface="Times New Roman"/>
                <a:cs typeface="Times New Roman"/>
              </a:rPr>
              <a:t>Full </a:t>
            </a:r>
            <a:r>
              <a:rPr sz="2400" b="1" dirty="0">
                <a:latin typeface="Times New Roman"/>
                <a:cs typeface="Times New Roman"/>
              </a:rPr>
              <a:t>text of </a:t>
            </a:r>
            <a:r>
              <a:rPr sz="2400" b="1" spc="-5" dirty="0">
                <a:latin typeface="Times New Roman"/>
                <a:cs typeface="Times New Roman"/>
              </a:rPr>
              <a:t>novel  with added annotations and  </a:t>
            </a:r>
            <a:r>
              <a:rPr sz="2400" b="1" dirty="0">
                <a:latin typeface="Times New Roman"/>
                <a:cs typeface="Times New Roman"/>
              </a:rPr>
              <a:t>illustrations. –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ISBN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300"/>
              </a:lnSpc>
            </a:pPr>
            <a:r>
              <a:rPr sz="2400" b="1" dirty="0">
                <a:latin typeface="Times New Roman"/>
                <a:cs typeface="Times New Roman"/>
              </a:rPr>
              <a:t>0-618-13470-0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47800"/>
            <a:ext cx="824484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795020"/>
            <a:ext cx="68338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C3300"/>
                </a:solidFill>
                <a:hlinkClick r:id="rId3"/>
              </a:rPr>
              <a:t>BCCLS </a:t>
            </a:r>
            <a:r>
              <a:rPr sz="3200" dirty="0"/>
              <a:t>entry for </a:t>
            </a:r>
            <a:r>
              <a:rPr sz="3200" i="0" dirty="0">
                <a:latin typeface="Times New Roman"/>
                <a:cs typeface="Times New Roman"/>
              </a:rPr>
              <a:t>The annotated</a:t>
            </a:r>
            <a:r>
              <a:rPr sz="3200" i="0" spc="5" dirty="0">
                <a:latin typeface="Times New Roman"/>
                <a:cs typeface="Times New Roman"/>
              </a:rPr>
              <a:t> </a:t>
            </a:r>
            <a:r>
              <a:rPr sz="3200" i="0" dirty="0">
                <a:latin typeface="Times New Roman"/>
                <a:cs typeface="Times New Roman"/>
              </a:rPr>
              <a:t>Hobbit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99109"/>
            <a:ext cx="20320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Simpler</a:t>
            </a:r>
            <a:r>
              <a:rPr spc="-60" dirty="0"/>
              <a:t> </a:t>
            </a:r>
            <a:r>
              <a:rPr spc="-5" dirty="0"/>
              <a:t>setup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27110" y="984310"/>
          <a:ext cx="8172450" cy="5402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8870"/>
                <a:gridCol w="2639060"/>
                <a:gridCol w="4395470"/>
              </a:tblGrid>
              <a:tr h="14630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2434" marR="137795" indent="-3429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Title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proper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= Parallel  title : Other title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information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[GMD]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/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Statement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responsibility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0" marR="164465" indent="-34290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The Annotated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Hobbit /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Annotated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by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Douglas A. Anderson.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Hobbit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: or,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there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back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again / J.R.R.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Tolkien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;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illustrated by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author.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467360"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Edition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Rev. and exp.</a:t>
                      </a:r>
                      <a:r>
                        <a:rPr sz="18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ed.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78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2434" marR="260985" indent="-34290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Special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 for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serials,  maps,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music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38809"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81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Publication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81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0" marR="407670" indent="-2844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Boston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;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New York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: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Houghton Mifflin, 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2002.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68630"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Physical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xii, 398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p.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: ill.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(some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col.), maps : 25</a:t>
                      </a:r>
                      <a:r>
                        <a:rPr sz="18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cm.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66090"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(Series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information)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Notes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0" marR="188595" indent="-22732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Full text of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novel with added annotations  and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illustrations.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67360"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Standard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number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ISBN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0-618-13470-0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00" y="914400"/>
            <a:ext cx="3658870" cy="5259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795020"/>
            <a:ext cx="29146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Another</a:t>
            </a:r>
            <a:r>
              <a:rPr sz="3200" spc="-40" dirty="0"/>
              <a:t> </a:t>
            </a:r>
            <a:r>
              <a:rPr sz="3200" dirty="0"/>
              <a:t>example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612140" y="494284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1596390"/>
            <a:ext cx="4376420" cy="44157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38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The </a:t>
            </a:r>
            <a:r>
              <a:rPr sz="2400" b="1" dirty="0">
                <a:latin typeface="Times New Roman"/>
                <a:cs typeface="Times New Roman"/>
              </a:rPr>
              <a:t>dark-thirty : southern  tales of the </a:t>
            </a:r>
            <a:r>
              <a:rPr sz="2400" b="1" spc="-5" dirty="0">
                <a:latin typeface="Times New Roman"/>
                <a:cs typeface="Times New Roman"/>
              </a:rPr>
              <a:t>supernatural </a:t>
            </a:r>
            <a:r>
              <a:rPr sz="2400" b="1" dirty="0">
                <a:latin typeface="Times New Roman"/>
                <a:cs typeface="Times New Roman"/>
              </a:rPr>
              <a:t>/  Patricia </a:t>
            </a:r>
            <a:r>
              <a:rPr sz="2400" b="1" spc="-5" dirty="0">
                <a:latin typeface="Times New Roman"/>
                <a:cs typeface="Times New Roman"/>
              </a:rPr>
              <a:t>C. </a:t>
            </a:r>
            <a:r>
              <a:rPr sz="2400" b="1" dirty="0">
                <a:latin typeface="Times New Roman"/>
                <a:cs typeface="Times New Roman"/>
              </a:rPr>
              <a:t>McKissack ;  illustrated </a:t>
            </a:r>
            <a:r>
              <a:rPr sz="2400" b="1" spc="-5" dirty="0">
                <a:latin typeface="Times New Roman"/>
                <a:cs typeface="Times New Roman"/>
              </a:rPr>
              <a:t>by </a:t>
            </a:r>
            <a:r>
              <a:rPr sz="2400" b="1" dirty="0">
                <a:latin typeface="Times New Roman"/>
                <a:cs typeface="Times New Roman"/>
              </a:rPr>
              <a:t>Brian </a:t>
            </a:r>
            <a:r>
              <a:rPr sz="2400" b="1" spc="-5" dirty="0">
                <a:latin typeface="Times New Roman"/>
                <a:cs typeface="Times New Roman"/>
              </a:rPr>
              <a:t>Pinkney.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–  </a:t>
            </a:r>
            <a:r>
              <a:rPr sz="2400" b="1" spc="-5" dirty="0">
                <a:latin typeface="Times New Roman"/>
                <a:cs typeface="Times New Roman"/>
              </a:rPr>
              <a:t>New </a:t>
            </a:r>
            <a:r>
              <a:rPr sz="2400" b="1" dirty="0">
                <a:latin typeface="Times New Roman"/>
                <a:cs typeface="Times New Roman"/>
              </a:rPr>
              <a:t>York : Dell </a:t>
            </a:r>
            <a:r>
              <a:rPr sz="2400" b="1" spc="-5" dirty="0">
                <a:latin typeface="Times New Roman"/>
                <a:cs typeface="Times New Roman"/>
              </a:rPr>
              <a:t>Yearling,  </a:t>
            </a:r>
            <a:r>
              <a:rPr sz="2400" b="1" dirty="0">
                <a:latin typeface="Times New Roman"/>
                <a:cs typeface="Times New Roman"/>
              </a:rPr>
              <a:t>2001, c1992. -- </a:t>
            </a:r>
            <a:r>
              <a:rPr sz="2400" b="1" spc="-5" dirty="0">
                <a:latin typeface="Times New Roman"/>
                <a:cs typeface="Times New Roman"/>
              </a:rPr>
              <a:t>166 p. </a:t>
            </a:r>
            <a:r>
              <a:rPr sz="2400" b="1" dirty="0">
                <a:latin typeface="Times New Roman"/>
                <a:cs typeface="Times New Roman"/>
              </a:rPr>
              <a:t>: ill. ; 20  cm. </a:t>
            </a:r>
            <a:r>
              <a:rPr sz="2400" b="1" i="1" dirty="0">
                <a:latin typeface="Times New Roman"/>
                <a:cs typeface="Times New Roman"/>
              </a:rPr>
              <a:t>– </a:t>
            </a:r>
            <a:r>
              <a:rPr sz="2400" b="1" dirty="0">
                <a:latin typeface="Times New Roman"/>
                <a:cs typeface="Times New Roman"/>
              </a:rPr>
              <a:t>“A </a:t>
            </a:r>
            <a:r>
              <a:rPr sz="2400" b="1" spc="-5" dirty="0">
                <a:latin typeface="Times New Roman"/>
                <a:cs typeface="Times New Roman"/>
              </a:rPr>
              <a:t>Yearling Book.” </a:t>
            </a:r>
            <a:r>
              <a:rPr sz="2400" b="1" dirty="0">
                <a:latin typeface="Times New Roman"/>
                <a:cs typeface="Times New Roman"/>
              </a:rPr>
              <a:t>–  </a:t>
            </a:r>
            <a:r>
              <a:rPr sz="2400" b="1" spc="-5" dirty="0">
                <a:latin typeface="Times New Roman"/>
                <a:cs typeface="Times New Roman"/>
              </a:rPr>
              <a:t>Newbery Honor Book, </a:t>
            </a:r>
            <a:r>
              <a:rPr sz="2400" b="1" dirty="0">
                <a:latin typeface="Times New Roman"/>
                <a:cs typeface="Times New Roman"/>
              </a:rPr>
              <a:t>1993. –  Coretta </a:t>
            </a:r>
            <a:r>
              <a:rPr sz="2400" b="1" spc="-5" dirty="0">
                <a:latin typeface="Times New Roman"/>
                <a:cs typeface="Times New Roman"/>
              </a:rPr>
              <a:t>Scott </a:t>
            </a:r>
            <a:r>
              <a:rPr sz="2400" b="1" dirty="0">
                <a:latin typeface="Times New Roman"/>
                <a:cs typeface="Times New Roman"/>
              </a:rPr>
              <a:t>King </a:t>
            </a:r>
            <a:r>
              <a:rPr sz="2400" b="1" spc="-5" dirty="0">
                <a:latin typeface="Times New Roman"/>
                <a:cs typeface="Times New Roman"/>
              </a:rPr>
              <a:t>Award,  </a:t>
            </a:r>
            <a:r>
              <a:rPr sz="2400" b="1" dirty="0">
                <a:latin typeface="Times New Roman"/>
                <a:cs typeface="Times New Roman"/>
              </a:rPr>
              <a:t>1993. – </a:t>
            </a:r>
            <a:r>
              <a:rPr sz="2400" b="1" spc="-5" dirty="0">
                <a:latin typeface="Times New Roman"/>
                <a:cs typeface="Times New Roman"/>
              </a:rPr>
              <a:t>ISBN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0-679-89006-8</a:t>
            </a:r>
            <a:endParaRPr sz="2400">
              <a:latin typeface="Times New Roman"/>
              <a:cs typeface="Times New Roman"/>
            </a:endParaRPr>
          </a:p>
          <a:p>
            <a:pPr marL="355600" marR="325120">
              <a:lnSpc>
                <a:spcPts val="2590"/>
              </a:lnSpc>
              <a:spcBef>
                <a:spcPts val="640"/>
              </a:spcBef>
            </a:pPr>
            <a:r>
              <a:rPr sz="2400" b="1" i="1" spc="-5" dirty="0">
                <a:latin typeface="Times New Roman"/>
                <a:cs typeface="Times New Roman"/>
              </a:rPr>
              <a:t>Compare </a:t>
            </a:r>
            <a:r>
              <a:rPr sz="2400" b="1" i="1" dirty="0">
                <a:latin typeface="Times New Roman"/>
                <a:cs typeface="Times New Roman"/>
              </a:rPr>
              <a:t>entry from </a:t>
            </a:r>
            <a:r>
              <a:rPr sz="2400" b="1" i="1" spc="-5" dirty="0">
                <a:latin typeface="Times New Roman"/>
                <a:cs typeface="Times New Roman"/>
              </a:rPr>
              <a:t>Chicago  Public </a:t>
            </a:r>
            <a:r>
              <a:rPr sz="2400" b="1" i="1" dirty="0">
                <a:latin typeface="Times New Roman"/>
                <a:cs typeface="Times New Roman"/>
              </a:rPr>
              <a:t>Library’s catalog </a:t>
            </a:r>
            <a:r>
              <a:rPr sz="2400" b="1" i="1" spc="-5" dirty="0">
                <a:latin typeface="Times New Roman"/>
                <a:cs typeface="Times New Roman"/>
              </a:rPr>
              <a:t>at  </a:t>
            </a: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http://www.chipubweb.org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642620"/>
            <a:ext cx="63582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So, what is bibliographic</a:t>
            </a:r>
            <a:r>
              <a:rPr sz="3200" spc="-15" dirty="0"/>
              <a:t> </a:t>
            </a:r>
            <a:r>
              <a:rPr sz="3200" dirty="0"/>
              <a:t>description?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12140" y="1167129"/>
            <a:ext cx="6387465" cy="5485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320"/>
              </a:lnSpc>
              <a:spcBef>
                <a:spcPts val="100"/>
              </a:spcBef>
              <a:buFont typeface="Times New Roman"/>
              <a:buChar char="•"/>
              <a:tabLst>
                <a:tab pos="241300" algn="l"/>
              </a:tabLst>
            </a:pPr>
            <a:r>
              <a:rPr sz="2800" b="1" i="1" dirty="0">
                <a:solidFill>
                  <a:srgbClr val="CC3300"/>
                </a:solidFill>
                <a:latin typeface="Times New Roman"/>
                <a:cs typeface="Times New Roman"/>
                <a:hlinkClick r:id="rId2"/>
              </a:rPr>
              <a:t>Bibliographic</a:t>
            </a:r>
            <a:r>
              <a:rPr sz="2800" b="1" i="1" spc="-25" dirty="0">
                <a:solidFill>
                  <a:srgbClr val="CC3300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2800" b="1" i="1" spc="-5" dirty="0">
                <a:solidFill>
                  <a:srgbClr val="CC3300"/>
                </a:solidFill>
                <a:latin typeface="Times New Roman"/>
                <a:cs typeface="Times New Roman"/>
                <a:hlinkClick r:id="rId2"/>
              </a:rPr>
              <a:t>description</a:t>
            </a:r>
            <a:endParaRPr sz="2800">
              <a:latin typeface="Times New Roman"/>
              <a:cs typeface="Times New Roman"/>
            </a:endParaRPr>
          </a:p>
          <a:p>
            <a:pPr marL="641350" marR="5080" indent="-285750">
              <a:lnSpc>
                <a:spcPct val="79900"/>
              </a:lnSpc>
              <a:spcBef>
                <a:spcPts val="535"/>
              </a:spcBef>
              <a:tabLst>
                <a:tab pos="640715" algn="l"/>
              </a:tabLst>
            </a:pPr>
            <a:r>
              <a:rPr sz="3600" baseline="3472" dirty="0">
                <a:latin typeface="Times New Roman"/>
                <a:cs typeface="Times New Roman"/>
              </a:rPr>
              <a:t>–	</a:t>
            </a:r>
            <a:r>
              <a:rPr sz="2400" b="1" dirty="0">
                <a:latin typeface="Times New Roman"/>
                <a:cs typeface="Times New Roman"/>
              </a:rPr>
              <a:t>In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library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4"/>
              </a:rPr>
              <a:t>cataloging</a:t>
            </a:r>
            <a:r>
              <a:rPr sz="2400" b="1" dirty="0">
                <a:latin typeface="Times New Roman"/>
                <a:cs typeface="Times New Roman"/>
              </a:rPr>
              <a:t>, the detailed  description of a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4"/>
              </a:rPr>
              <a:t>copy </a:t>
            </a:r>
            <a:r>
              <a:rPr sz="2400" b="1" dirty="0">
                <a:latin typeface="Times New Roman"/>
                <a:cs typeface="Times New Roman"/>
              </a:rPr>
              <a:t>of a specific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5"/>
              </a:rPr>
              <a:t>edition </a:t>
            </a:r>
            <a:r>
              <a:rPr sz="2400" b="1" dirty="0">
                <a:latin typeface="Times New Roman"/>
                <a:cs typeface="Times New Roman"/>
              </a:rPr>
              <a:t>of  a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6"/>
              </a:rPr>
              <a:t>work </a:t>
            </a:r>
            <a:r>
              <a:rPr sz="2400" b="1" spc="-5" dirty="0">
                <a:latin typeface="Times New Roman"/>
                <a:cs typeface="Times New Roman"/>
              </a:rPr>
              <a:t>intended </a:t>
            </a:r>
            <a:r>
              <a:rPr sz="2400" b="1" dirty="0">
                <a:latin typeface="Times New Roman"/>
                <a:cs typeface="Times New Roman"/>
              </a:rPr>
              <a:t>to identify </a:t>
            </a:r>
            <a:r>
              <a:rPr sz="2400" b="1" spc="-5" dirty="0">
                <a:latin typeface="Times New Roman"/>
                <a:cs typeface="Times New Roman"/>
              </a:rPr>
              <a:t>and distinguish  </a:t>
            </a:r>
            <a:r>
              <a:rPr sz="2400" b="1" dirty="0">
                <a:latin typeface="Times New Roman"/>
                <a:cs typeface="Times New Roman"/>
              </a:rPr>
              <a:t>it from other </a:t>
            </a:r>
            <a:r>
              <a:rPr sz="2400" b="1" spc="-5" dirty="0">
                <a:latin typeface="Times New Roman"/>
                <a:cs typeface="Times New Roman"/>
              </a:rPr>
              <a:t>works by </a:t>
            </a:r>
            <a:r>
              <a:rPr sz="2400" b="1" dirty="0">
                <a:latin typeface="Times New Roman"/>
                <a:cs typeface="Times New Roman"/>
              </a:rPr>
              <a:t>the same </a:t>
            </a: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7"/>
              </a:rPr>
              <a:t>author</a:t>
            </a:r>
            <a:r>
              <a:rPr sz="2400" b="1" spc="-5" dirty="0">
                <a:latin typeface="Times New Roman"/>
                <a:cs typeface="Times New Roman"/>
              </a:rPr>
              <a:t>, </a:t>
            </a:r>
            <a:r>
              <a:rPr sz="2400" b="1" dirty="0">
                <a:latin typeface="Times New Roman"/>
                <a:cs typeface="Times New Roman"/>
              </a:rPr>
              <a:t>of  the same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8"/>
              </a:rPr>
              <a:t>title</a:t>
            </a:r>
            <a:r>
              <a:rPr sz="2400" b="1" dirty="0">
                <a:latin typeface="Times New Roman"/>
                <a:cs typeface="Times New Roman"/>
              </a:rPr>
              <a:t>, or on the </a:t>
            </a:r>
            <a:r>
              <a:rPr sz="2400" b="1" spc="-5" dirty="0">
                <a:latin typeface="Times New Roman"/>
                <a:cs typeface="Times New Roman"/>
              </a:rPr>
              <a:t>same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9"/>
              </a:rPr>
              <a:t>subject</a:t>
            </a:r>
            <a:r>
              <a:rPr sz="2400" b="1" dirty="0">
                <a:latin typeface="Times New Roman"/>
                <a:cs typeface="Times New Roman"/>
              </a:rPr>
              <a:t>. In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7"/>
              </a:rPr>
              <a:t> </a:t>
            </a:r>
            <a:r>
              <a:rPr sz="2400" b="1" i="1" spc="-5" dirty="0">
                <a:solidFill>
                  <a:srgbClr val="CC3300"/>
                </a:solidFill>
                <a:latin typeface="Times New Roman"/>
                <a:cs typeface="Times New Roman"/>
                <a:hlinkClick r:id="rId7"/>
              </a:rPr>
              <a:t>AACR2</a:t>
            </a:r>
            <a:r>
              <a:rPr sz="2400" b="1" spc="-5" dirty="0">
                <a:latin typeface="Times New Roman"/>
                <a:cs typeface="Times New Roman"/>
              </a:rPr>
              <a:t>, </a:t>
            </a:r>
            <a:r>
              <a:rPr sz="2400" b="1" dirty="0">
                <a:latin typeface="Times New Roman"/>
                <a:cs typeface="Times New Roman"/>
              </a:rPr>
              <a:t>the </a:t>
            </a:r>
            <a:r>
              <a:rPr sz="2400" b="1" spc="-5" dirty="0">
                <a:latin typeface="Times New Roman"/>
                <a:cs typeface="Times New Roman"/>
              </a:rPr>
              <a:t>bibliographic </a:t>
            </a:r>
            <a:r>
              <a:rPr sz="2400" b="1" dirty="0">
                <a:latin typeface="Times New Roman"/>
                <a:cs typeface="Times New Roman"/>
              </a:rPr>
              <a:t>record  representing an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2"/>
              </a:rPr>
              <a:t>item </a:t>
            </a:r>
            <a:r>
              <a:rPr sz="2400" b="1" dirty="0">
                <a:latin typeface="Times New Roman"/>
                <a:cs typeface="Times New Roman"/>
              </a:rPr>
              <a:t>in the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4"/>
              </a:rPr>
              <a:t>catalog </a:t>
            </a:r>
            <a:r>
              <a:rPr sz="2400" b="1" spc="-5" dirty="0">
                <a:latin typeface="Times New Roman"/>
                <a:cs typeface="Times New Roman"/>
              </a:rPr>
              <a:t>includes  </a:t>
            </a:r>
            <a:r>
              <a:rPr sz="2400" b="1" dirty="0">
                <a:latin typeface="Times New Roman"/>
                <a:cs typeface="Times New Roman"/>
              </a:rPr>
              <a:t>the </a:t>
            </a:r>
            <a:r>
              <a:rPr sz="2400" b="1" spc="-5" dirty="0">
                <a:latin typeface="Times New Roman"/>
                <a:cs typeface="Times New Roman"/>
              </a:rPr>
              <a:t>following </a:t>
            </a:r>
            <a:r>
              <a:rPr sz="2400" b="1" dirty="0">
                <a:latin typeface="Times New Roman"/>
                <a:cs typeface="Times New Roman"/>
              </a:rPr>
              <a:t>standard </a:t>
            </a: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7"/>
              </a:rPr>
              <a:t>area</a:t>
            </a:r>
            <a:r>
              <a:rPr sz="2400" b="1" spc="-5" dirty="0">
                <a:latin typeface="Times New Roman"/>
                <a:cs typeface="Times New Roman"/>
              </a:rPr>
              <a:t>s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description: </a:t>
            </a: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8"/>
              </a:rPr>
              <a:t>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8"/>
              </a:rPr>
              <a:t>title </a:t>
            </a: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8"/>
              </a:rPr>
              <a:t>and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8"/>
              </a:rPr>
              <a:t>statement of responsibility </a:t>
            </a:r>
            <a:r>
              <a:rPr sz="2400" b="1" spc="-5" dirty="0">
                <a:latin typeface="Times New Roman"/>
                <a:cs typeface="Times New Roman"/>
              </a:rPr>
              <a:t>(author, </a:t>
            </a: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5"/>
              </a:rPr>
              <a:t> editor</a:t>
            </a:r>
            <a:r>
              <a:rPr sz="2400" b="1" spc="-5" dirty="0">
                <a:latin typeface="Times New Roman"/>
                <a:cs typeface="Times New Roman"/>
              </a:rPr>
              <a:t>,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4"/>
              </a:rPr>
              <a:t>composer</a:t>
            </a:r>
            <a:r>
              <a:rPr sz="2400" b="1" dirty="0">
                <a:latin typeface="Times New Roman"/>
                <a:cs typeface="Times New Roman"/>
              </a:rPr>
              <a:t>, etc.),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5"/>
              </a:rPr>
              <a:t>edition</a:t>
            </a:r>
            <a:r>
              <a:rPr sz="2400" b="1" spc="-5" dirty="0"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  <a:p>
            <a:pPr marL="641350">
              <a:lnSpc>
                <a:spcPts val="2010"/>
              </a:lnSpc>
            </a:pP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10"/>
              </a:rPr>
              <a:t>material specific </a:t>
            </a: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10"/>
              </a:rPr>
              <a:t>details</a:t>
            </a:r>
            <a:r>
              <a:rPr sz="2400" b="1" spc="-5" dirty="0">
                <a:latin typeface="Times New Roman"/>
                <a:cs typeface="Times New Roman"/>
              </a:rPr>
              <a:t>, </a:t>
            </a:r>
            <a:r>
              <a:rPr sz="2400" b="1" dirty="0">
                <a:latin typeface="Times New Roman"/>
                <a:cs typeface="Times New Roman"/>
              </a:rPr>
              <a:t>details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  <a:p>
            <a:pPr marL="641350">
              <a:lnSpc>
                <a:spcPts val="2300"/>
              </a:lnSpc>
            </a:pP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11"/>
              </a:rPr>
              <a:t>publication and</a:t>
            </a:r>
            <a:r>
              <a:rPr sz="2400" b="1" spc="5" dirty="0">
                <a:solidFill>
                  <a:srgbClr val="CC3300"/>
                </a:solidFill>
                <a:latin typeface="Times New Roman"/>
                <a:cs typeface="Times New Roman"/>
                <a:hlinkClick r:id="rId11"/>
              </a:rPr>
              <a:t> </a:t>
            </a: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11"/>
              </a:rPr>
              <a:t>distribution</a:t>
            </a:r>
            <a:r>
              <a:rPr sz="2400" b="1" spc="-5" dirty="0"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  <a:p>
            <a:pPr marL="641350" marR="25400">
              <a:lnSpc>
                <a:spcPct val="79900"/>
              </a:lnSpc>
              <a:spcBef>
                <a:spcPts val="290"/>
              </a:spcBef>
            </a:pP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11"/>
              </a:rPr>
              <a:t>physical description</a:t>
            </a:r>
            <a:r>
              <a:rPr sz="2400" b="1" spc="-5" dirty="0">
                <a:latin typeface="Times New Roman"/>
                <a:cs typeface="Times New Roman"/>
              </a:rPr>
              <a:t>,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9"/>
              </a:rPr>
              <a:t>series</a:t>
            </a:r>
            <a:r>
              <a:rPr sz="2400" b="1" dirty="0">
                <a:latin typeface="Times New Roman"/>
                <a:cs typeface="Times New Roman"/>
              </a:rPr>
              <a:t>,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12"/>
              </a:rPr>
              <a:t>notes</a:t>
            </a:r>
            <a:r>
              <a:rPr sz="2400" b="1" dirty="0">
                <a:latin typeface="Times New Roman"/>
                <a:cs typeface="Times New Roman"/>
              </a:rPr>
              <a:t>, </a:t>
            </a:r>
            <a:r>
              <a:rPr sz="2400" b="1" spc="-5" dirty="0">
                <a:latin typeface="Times New Roman"/>
                <a:cs typeface="Times New Roman"/>
              </a:rPr>
              <a:t>and  </a:t>
            </a: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9"/>
              </a:rPr>
              <a:t>standard number and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9"/>
              </a:rPr>
              <a:t>terms of availability </a:t>
            </a:r>
            <a:r>
              <a:rPr sz="2400" b="1" dirty="0">
                <a:latin typeface="Times New Roman"/>
                <a:cs typeface="Times New Roman"/>
              </a:rPr>
              <a:t>(  </a:t>
            </a: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13"/>
              </a:rPr>
              <a:t>ISBN</a:t>
            </a:r>
            <a:r>
              <a:rPr sz="2400" b="1" spc="-5" dirty="0">
                <a:latin typeface="Times New Roman"/>
                <a:cs typeface="Times New Roman"/>
              </a:rPr>
              <a:t>, </a:t>
            </a:r>
            <a:r>
              <a:rPr sz="2400" b="1" spc="-5" dirty="0">
                <a:solidFill>
                  <a:srgbClr val="CC3300"/>
                </a:solidFill>
                <a:latin typeface="Times New Roman"/>
                <a:cs typeface="Times New Roman"/>
                <a:hlinkClick r:id="rId13"/>
              </a:rPr>
              <a:t>ISSN</a:t>
            </a:r>
            <a:r>
              <a:rPr sz="2400" b="1" spc="-5" dirty="0">
                <a:latin typeface="Times New Roman"/>
                <a:cs typeface="Times New Roman"/>
              </a:rPr>
              <a:t>,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11"/>
              </a:rPr>
              <a:t>price</a:t>
            </a:r>
            <a:r>
              <a:rPr sz="2400" b="1" dirty="0">
                <a:latin typeface="Times New Roman"/>
                <a:cs typeface="Times New Roman"/>
              </a:rPr>
              <a:t>). </a:t>
            </a:r>
            <a:r>
              <a:rPr sz="2400" b="1" i="1" spc="-5" dirty="0">
                <a:latin typeface="Times New Roman"/>
                <a:cs typeface="Times New Roman"/>
              </a:rPr>
              <a:t>See</a:t>
            </a:r>
            <a:r>
              <a:rPr sz="2400" b="1" i="1" dirty="0">
                <a:latin typeface="Times New Roman"/>
                <a:cs typeface="Times New Roman"/>
              </a:rPr>
              <a:t> also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641350" marR="1651635">
              <a:lnSpc>
                <a:spcPct val="79900"/>
              </a:lnSpc>
              <a:spcBef>
                <a:spcPts val="10"/>
              </a:spcBef>
            </a:pP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4"/>
              </a:rPr>
              <a:t>chief source of information</a:t>
            </a:r>
            <a:r>
              <a:rPr sz="2400" b="1" spc="-70" dirty="0">
                <a:solidFill>
                  <a:srgbClr val="CC3300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and 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level of</a:t>
            </a:r>
            <a:r>
              <a:rPr sz="2400" b="1" spc="-10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2400" b="1" dirty="0">
                <a:solidFill>
                  <a:srgbClr val="CC3300"/>
                </a:solidFill>
                <a:latin typeface="Times New Roman"/>
                <a:cs typeface="Times New Roman"/>
                <a:hlinkClick r:id="rId3"/>
              </a:rPr>
              <a:t>description</a:t>
            </a:r>
            <a:r>
              <a:rPr sz="2400" b="1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200" y="609600"/>
            <a:ext cx="1144270" cy="17335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295400"/>
            <a:ext cx="8093709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695959"/>
            <a:ext cx="21189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From</a:t>
            </a:r>
            <a:r>
              <a:rPr sz="3200" spc="-70" dirty="0"/>
              <a:t> </a:t>
            </a:r>
            <a:r>
              <a:rPr sz="3200" dirty="0">
                <a:solidFill>
                  <a:srgbClr val="CC3300"/>
                </a:solidFill>
                <a:hlinkClick r:id="rId3"/>
              </a:rPr>
              <a:t>BCCS</a:t>
            </a:r>
            <a:endParaRPr sz="3200"/>
          </a:p>
        </p:txBody>
      </p:sp>
    </p:spTree>
  </p:cSld>
  <p:clrMapOvr>
    <a:masterClrMapping/>
  </p:clrMapOvr>
  <p:transition>
    <p:dissolv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66420"/>
            <a:ext cx="41363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In our simplified</a:t>
            </a:r>
            <a:r>
              <a:rPr sz="3200" spc="-50" dirty="0"/>
              <a:t> </a:t>
            </a:r>
            <a:r>
              <a:rPr sz="3200" dirty="0"/>
              <a:t>display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910" y="1212910"/>
          <a:ext cx="8248650" cy="4870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260"/>
                <a:gridCol w="2687319"/>
                <a:gridCol w="4478020"/>
              </a:tblGrid>
              <a:tr h="14630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1800" marR="187325" indent="-3429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Title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proper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= Parallel  title : Other title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information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[GMD]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/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Statement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responsibility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433070" marR="256540" indent="-34290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The dark-thirty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: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southern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tales of the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supernatural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/ Patricia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C. McKissack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;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illustrated by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Brian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Pinkney.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3924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Edition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540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1800" marR="311785" indent="-34290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Special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 for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serials,  maps,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music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67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Publication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New York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: Dell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Yearling, 2001,</a:t>
                      </a:r>
                      <a:r>
                        <a:rPr sz="18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c1992.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Physical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166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p.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: ill. ; 20</a:t>
                      </a:r>
                      <a:r>
                        <a:rPr sz="18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cm.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91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(Series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information)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Notes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44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“A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Yearling Book.”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Newbery</a:t>
                      </a: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Honor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33070" marR="82423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Book, 1993. – Coretta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Scott King  Award,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1993.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924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Standard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number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ISBN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0-679-89006-8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3400" y="1141730"/>
            <a:ext cx="8610600" cy="5394960"/>
            <a:chOff x="533400" y="1141730"/>
            <a:chExt cx="8610600" cy="5394960"/>
          </a:xfrm>
        </p:grpSpPr>
        <p:sp>
          <p:nvSpPr>
            <p:cNvPr id="3" name="object 3"/>
            <p:cNvSpPr/>
            <p:nvPr/>
          </p:nvSpPr>
          <p:spPr>
            <a:xfrm>
              <a:off x="4250690" y="1141730"/>
              <a:ext cx="4893310" cy="53949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400" y="1447800"/>
              <a:ext cx="4800600" cy="4953000"/>
            </a:xfrm>
            <a:custGeom>
              <a:avLst/>
              <a:gdLst/>
              <a:ahLst/>
              <a:cxnLst/>
              <a:rect l="l" t="t" r="r" b="b"/>
              <a:pathLst>
                <a:path w="4800600" h="4953000">
                  <a:moveTo>
                    <a:pt x="4800600" y="0"/>
                  </a:moveTo>
                  <a:lnTo>
                    <a:pt x="0" y="0"/>
                  </a:lnTo>
                  <a:lnTo>
                    <a:pt x="0" y="4953000"/>
                  </a:lnTo>
                  <a:lnTo>
                    <a:pt x="4800600" y="4953000"/>
                  </a:lnTo>
                  <a:lnTo>
                    <a:pt x="4800600" y="0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2140" y="574040"/>
            <a:ext cx="46075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Example </a:t>
            </a:r>
            <a:r>
              <a:rPr dirty="0"/>
              <a:t>in a </a:t>
            </a:r>
            <a:r>
              <a:rPr spc="-5" dirty="0"/>
              <a:t>different</a:t>
            </a:r>
            <a:r>
              <a:rPr spc="-40" dirty="0"/>
              <a:t> </a:t>
            </a:r>
            <a:r>
              <a:rPr spc="-5" dirty="0"/>
              <a:t>medium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2140" y="5123179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•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5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000" dirty="0"/>
              <a:t>The </a:t>
            </a:r>
            <a:r>
              <a:rPr sz="2000" spc="-5" dirty="0"/>
              <a:t>lion, the witch </a:t>
            </a:r>
            <a:r>
              <a:rPr sz="2000" dirty="0"/>
              <a:t>and the wardrobe  [sound recording] / C. S. </a:t>
            </a:r>
            <a:r>
              <a:rPr sz="2000" spc="-5" dirty="0"/>
              <a:t>Lewis </a:t>
            </a:r>
            <a:r>
              <a:rPr sz="2000" dirty="0"/>
              <a:t>; Paul  </a:t>
            </a:r>
            <a:r>
              <a:rPr sz="2000" spc="45" dirty="0"/>
              <a:t>Scofield;  </a:t>
            </a:r>
            <a:r>
              <a:rPr sz="2000" spc="-5" dirty="0"/>
              <a:t>Elizabeth </a:t>
            </a:r>
            <a:r>
              <a:rPr sz="2000" spc="50" dirty="0"/>
              <a:t>Counsell;  </a:t>
            </a:r>
            <a:r>
              <a:rPr sz="2000" dirty="0"/>
              <a:t>David  </a:t>
            </a:r>
            <a:r>
              <a:rPr sz="2000" spc="60" dirty="0"/>
              <a:t>Suchet;  </a:t>
            </a:r>
            <a:r>
              <a:rPr sz="2000" dirty="0"/>
              <a:t>Paul McCusker</a:t>
            </a:r>
            <a:r>
              <a:rPr sz="2000" i="1" dirty="0">
                <a:latin typeface="Times New Roman"/>
                <a:cs typeface="Times New Roman"/>
              </a:rPr>
              <a:t>. – </a:t>
            </a:r>
            <a:r>
              <a:rPr sz="2000" dirty="0"/>
              <a:t>[S.l.] :  Tyndale Entertainment, cp1998 -- 2  sound </a:t>
            </a:r>
            <a:r>
              <a:rPr sz="2000" spc="-5" dirty="0"/>
              <a:t>discs </a:t>
            </a:r>
            <a:r>
              <a:rPr sz="2000" dirty="0"/>
              <a:t>; digital ; 4 3/4 </a:t>
            </a:r>
            <a:r>
              <a:rPr sz="2000" spc="-5" dirty="0"/>
              <a:t>in. </a:t>
            </a:r>
            <a:r>
              <a:rPr sz="2000" i="1" dirty="0">
                <a:latin typeface="Times New Roman"/>
                <a:cs typeface="Times New Roman"/>
              </a:rPr>
              <a:t>– </a:t>
            </a:r>
            <a:r>
              <a:rPr sz="2000" spc="-5" dirty="0"/>
              <a:t>(Focus  </a:t>
            </a:r>
            <a:r>
              <a:rPr sz="2000" spc="5" dirty="0"/>
              <a:t>on </a:t>
            </a:r>
            <a:r>
              <a:rPr sz="2000" dirty="0"/>
              <a:t>the </a:t>
            </a:r>
            <a:r>
              <a:rPr sz="2000" spc="-5" dirty="0"/>
              <a:t>family radio </a:t>
            </a:r>
            <a:r>
              <a:rPr sz="2000" dirty="0"/>
              <a:t>theatre. The  </a:t>
            </a:r>
            <a:r>
              <a:rPr sz="2000" spc="-5" dirty="0"/>
              <a:t>Chronicles </a:t>
            </a:r>
            <a:r>
              <a:rPr sz="2000" spc="5" dirty="0"/>
              <a:t>of </a:t>
            </a:r>
            <a:r>
              <a:rPr sz="2000" dirty="0"/>
              <a:t>Narnia 2). –  “Dramatization based on The Lion, the  Witch and the Wardrobe </a:t>
            </a:r>
            <a:r>
              <a:rPr sz="2000" spc="5" dirty="0"/>
              <a:t>c1950, </a:t>
            </a:r>
            <a:r>
              <a:rPr sz="2000" dirty="0"/>
              <a:t>C.S.  </a:t>
            </a:r>
            <a:r>
              <a:rPr sz="2000" spc="-5" dirty="0"/>
              <a:t>Lewis Pte. </a:t>
            </a:r>
            <a:r>
              <a:rPr sz="2000" dirty="0"/>
              <a:t>Ltd.” – </a:t>
            </a:r>
            <a:r>
              <a:rPr sz="2000" spc="5" dirty="0"/>
              <a:t>“Not </a:t>
            </a:r>
            <a:r>
              <a:rPr sz="2000" dirty="0"/>
              <a:t>recommended  for </a:t>
            </a:r>
            <a:r>
              <a:rPr sz="2000" spc="-5" dirty="0"/>
              <a:t>children </a:t>
            </a:r>
            <a:r>
              <a:rPr sz="2000" dirty="0"/>
              <a:t>under the age </a:t>
            </a:r>
            <a:r>
              <a:rPr sz="2000" spc="5" dirty="0"/>
              <a:t>of </a:t>
            </a:r>
            <a:r>
              <a:rPr sz="2000" dirty="0"/>
              <a:t>8.” –  “Douglas </a:t>
            </a:r>
            <a:r>
              <a:rPr sz="2000" spc="-5" dirty="0"/>
              <a:t>Gresham </a:t>
            </a:r>
            <a:r>
              <a:rPr sz="2000" dirty="0"/>
              <a:t>as your host.” –  </a:t>
            </a:r>
            <a:r>
              <a:rPr sz="2000" spc="-5" dirty="0"/>
              <a:t>Title </a:t>
            </a:r>
            <a:r>
              <a:rPr sz="2000" dirty="0"/>
              <a:t>from CD cover. – Approx.  </a:t>
            </a:r>
            <a:r>
              <a:rPr sz="2000" spc="-5" dirty="0"/>
              <a:t>running </a:t>
            </a:r>
            <a:r>
              <a:rPr sz="2000" dirty="0"/>
              <a:t>time </a:t>
            </a:r>
            <a:r>
              <a:rPr sz="2000" spc="5" dirty="0"/>
              <a:t>149</a:t>
            </a:r>
            <a:r>
              <a:rPr sz="2000" spc="15" dirty="0"/>
              <a:t> </a:t>
            </a:r>
            <a:r>
              <a:rPr sz="2000" spc="-5" dirty="0"/>
              <a:t>mins.</a:t>
            </a:r>
            <a:endParaRPr sz="2000">
              <a:latin typeface="Times New Roman"/>
              <a:cs typeface="Times New Roman"/>
            </a:endParaRPr>
          </a:p>
          <a:p>
            <a:pPr marL="355600" marR="1260475">
              <a:lnSpc>
                <a:spcPct val="79600"/>
              </a:lnSpc>
              <a:spcBef>
                <a:spcPts val="509"/>
              </a:spcBef>
            </a:pPr>
            <a:r>
              <a:rPr i="1" dirty="0">
                <a:latin typeface="Times New Roman"/>
                <a:cs typeface="Times New Roman"/>
              </a:rPr>
              <a:t>C=copyright p=copyright</a:t>
            </a:r>
            <a:r>
              <a:rPr i="1" spc="-6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for  phonographic</a:t>
            </a:r>
            <a:r>
              <a:rPr i="1" spc="-1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recording</a:t>
            </a:r>
          </a:p>
          <a:p>
            <a:pPr marL="355600" marR="174625">
              <a:lnSpc>
                <a:spcPct val="80000"/>
              </a:lnSpc>
            </a:pPr>
            <a:r>
              <a:rPr i="1" dirty="0">
                <a:latin typeface="Times New Roman"/>
                <a:cs typeface="Times New Roman"/>
              </a:rPr>
              <a:t>[S.l.]=sine </a:t>
            </a:r>
            <a:r>
              <a:rPr i="1" spc="-5" dirty="0">
                <a:latin typeface="Times New Roman"/>
                <a:cs typeface="Times New Roman"/>
              </a:rPr>
              <a:t>locus i.e. without </a:t>
            </a:r>
            <a:r>
              <a:rPr i="1" dirty="0">
                <a:latin typeface="Times New Roman"/>
                <a:cs typeface="Times New Roman"/>
              </a:rPr>
              <a:t>a place [of  publication]</a:t>
            </a:r>
          </a:p>
        </p:txBody>
      </p:sp>
    </p:spTree>
  </p:cSld>
  <p:clrMapOvr>
    <a:masterClrMapping/>
  </p:clrMapOvr>
  <p:transition>
    <p:dissolv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447800"/>
            <a:ext cx="834898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795020"/>
            <a:ext cx="62210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Display from a public library</a:t>
            </a:r>
            <a:r>
              <a:rPr sz="3200" spc="-5" dirty="0"/>
              <a:t> </a:t>
            </a:r>
            <a:r>
              <a:rPr sz="3200" dirty="0"/>
              <a:t>catalog</a:t>
            </a:r>
            <a:endParaRPr sz="3200"/>
          </a:p>
        </p:txBody>
      </p:sp>
    </p:spTree>
  </p:cSld>
  <p:clrMapOvr>
    <a:masterClrMapping/>
  </p:clrMapOvr>
  <p:transition>
    <p:dissolv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Matrix</a:t>
            </a:r>
            <a:r>
              <a:rPr spc="-85" dirty="0"/>
              <a:t> </a:t>
            </a:r>
            <a:r>
              <a:rPr dirty="0"/>
              <a:t>format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838199"/>
            <a:ext cx="8382000" cy="5819140"/>
          </a:xfrm>
          <a:custGeom>
            <a:avLst/>
            <a:gdLst/>
            <a:ahLst/>
            <a:cxnLst/>
            <a:rect l="l" t="t" r="r" b="b"/>
            <a:pathLst>
              <a:path w="8382000" h="5819140">
                <a:moveTo>
                  <a:pt x="1084580" y="0"/>
                </a:moveTo>
                <a:lnTo>
                  <a:pt x="0" y="0"/>
                </a:lnTo>
                <a:lnTo>
                  <a:pt x="0" y="1463040"/>
                </a:lnTo>
                <a:lnTo>
                  <a:pt x="0" y="1828800"/>
                </a:lnTo>
                <a:lnTo>
                  <a:pt x="0" y="2467610"/>
                </a:lnTo>
                <a:lnTo>
                  <a:pt x="1084580" y="2467610"/>
                </a:lnTo>
                <a:lnTo>
                  <a:pt x="1084580" y="1828800"/>
                </a:lnTo>
                <a:lnTo>
                  <a:pt x="1084580" y="1463040"/>
                </a:lnTo>
                <a:lnTo>
                  <a:pt x="1084580" y="0"/>
                </a:lnTo>
                <a:close/>
              </a:path>
              <a:path w="8382000" h="5819140">
                <a:moveTo>
                  <a:pt x="3810000" y="5453380"/>
                </a:moveTo>
                <a:lnTo>
                  <a:pt x="1084580" y="5453380"/>
                </a:lnTo>
                <a:lnTo>
                  <a:pt x="1084580" y="3898900"/>
                </a:lnTo>
                <a:lnTo>
                  <a:pt x="1084580" y="3319780"/>
                </a:lnTo>
                <a:lnTo>
                  <a:pt x="1084580" y="2926080"/>
                </a:lnTo>
                <a:lnTo>
                  <a:pt x="1084580" y="2468880"/>
                </a:lnTo>
                <a:lnTo>
                  <a:pt x="0" y="2468880"/>
                </a:lnTo>
                <a:lnTo>
                  <a:pt x="0" y="5819140"/>
                </a:lnTo>
                <a:lnTo>
                  <a:pt x="1084580" y="5819140"/>
                </a:lnTo>
                <a:lnTo>
                  <a:pt x="3810000" y="5819140"/>
                </a:lnTo>
                <a:lnTo>
                  <a:pt x="3810000" y="5453380"/>
                </a:lnTo>
                <a:close/>
              </a:path>
              <a:path w="8382000" h="5819140">
                <a:moveTo>
                  <a:pt x="8382000" y="2468880"/>
                </a:moveTo>
                <a:lnTo>
                  <a:pt x="3810000" y="2468880"/>
                </a:lnTo>
                <a:lnTo>
                  <a:pt x="3810000" y="2926080"/>
                </a:lnTo>
                <a:lnTo>
                  <a:pt x="3810000" y="3319780"/>
                </a:lnTo>
                <a:lnTo>
                  <a:pt x="3810000" y="3898900"/>
                </a:lnTo>
                <a:lnTo>
                  <a:pt x="3810000" y="5453380"/>
                </a:lnTo>
                <a:lnTo>
                  <a:pt x="8382000" y="5453380"/>
                </a:lnTo>
                <a:lnTo>
                  <a:pt x="8382000" y="3898900"/>
                </a:lnTo>
                <a:lnTo>
                  <a:pt x="8382000" y="3319780"/>
                </a:lnTo>
                <a:lnTo>
                  <a:pt x="8382000" y="2926080"/>
                </a:lnTo>
                <a:lnTo>
                  <a:pt x="8382000" y="2468880"/>
                </a:lnTo>
                <a:close/>
              </a:path>
              <a:path w="8382000" h="5819140">
                <a:moveTo>
                  <a:pt x="8382000" y="1828800"/>
                </a:moveTo>
                <a:lnTo>
                  <a:pt x="3810000" y="1828800"/>
                </a:lnTo>
                <a:lnTo>
                  <a:pt x="3810000" y="2467610"/>
                </a:lnTo>
                <a:lnTo>
                  <a:pt x="8382000" y="2467610"/>
                </a:lnTo>
                <a:lnTo>
                  <a:pt x="8382000" y="1828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67200" y="6291579"/>
            <a:ext cx="4572000" cy="365760"/>
          </a:xfrm>
          <a:custGeom>
            <a:avLst/>
            <a:gdLst/>
            <a:ahLst/>
            <a:cxnLst/>
            <a:rect l="l" t="t" r="r" b="b"/>
            <a:pathLst>
              <a:path w="4572000" h="365759">
                <a:moveTo>
                  <a:pt x="4572000" y="0"/>
                </a:moveTo>
                <a:lnTo>
                  <a:pt x="0" y="0"/>
                </a:lnTo>
                <a:lnTo>
                  <a:pt x="0" y="365760"/>
                </a:lnTo>
                <a:lnTo>
                  <a:pt x="4572000" y="365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50910" y="831910"/>
          <a:ext cx="8401050" cy="583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4580"/>
                <a:gridCol w="2725420"/>
                <a:gridCol w="4572000"/>
              </a:tblGrid>
              <a:tr h="14630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0" marR="225425" indent="-3429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Title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proper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= Parallel  title : Other title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information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[GMD]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/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Statement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responsibility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433070" marR="513080" indent="-34290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lion,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the witch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the wardrobe [sound  recording]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/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C. S. Lewis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; Paul </a:t>
                      </a:r>
                      <a:r>
                        <a:rPr sz="1600" b="1" spc="35" dirty="0">
                          <a:latin typeface="Times New Roman"/>
                          <a:cs typeface="Times New Roman"/>
                        </a:rPr>
                        <a:t>Scofield;  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Elizabeth </a:t>
                      </a:r>
                      <a:r>
                        <a:rPr sz="1600" b="1" spc="35" dirty="0">
                          <a:latin typeface="Times New Roman"/>
                          <a:cs typeface="Times New Roman"/>
                        </a:rPr>
                        <a:t>Counsell; 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David </a:t>
                      </a:r>
                      <a:r>
                        <a:rPr sz="1600" b="1" spc="45" dirty="0">
                          <a:latin typeface="Times New Roman"/>
                          <a:cs typeface="Times New Roman"/>
                        </a:rPr>
                        <a:t>Suchet; </a:t>
                      </a:r>
                      <a:r>
                        <a:rPr sz="16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Paul  McCusker</a:t>
                      </a:r>
                      <a:r>
                        <a:rPr sz="1600" b="1" i="1" spc="-5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Edition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0" marR="349250" indent="-3429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Special area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serials,  maps,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music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Publication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[S.I.]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: Tyndale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Entertainment,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cp1998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Physical description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sound discs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;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digital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; 4 3/4</a:t>
                      </a:r>
                      <a:r>
                        <a:rPr sz="16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in.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52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(Series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information)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52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marR="102870" indent="-342900">
                        <a:lnSpc>
                          <a:spcPts val="1910"/>
                        </a:lnSpc>
                        <a:spcBef>
                          <a:spcPts val="44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(Focus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on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the family radio theatre. The Chronicles 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Narnia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2).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1554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Notes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marR="120650" indent="-3429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“Dramatization based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on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The Lion, the Witch and  the Wardrobe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c1950,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C.S.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Lewis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Pte.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Ltd.”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–  “Not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recommended for children under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age  of 8.” –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“Douglas Gresham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as your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host.”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– 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Title from CD cover.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Approx. running time 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149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 mins.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B5B5B5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Standard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number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5B5B5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5B5B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5B5B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42620"/>
            <a:ext cx="63341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Elements of bibliographic</a:t>
            </a:r>
            <a:r>
              <a:rPr sz="3200" spc="-10" dirty="0"/>
              <a:t> </a:t>
            </a:r>
            <a:r>
              <a:rPr sz="3200" dirty="0"/>
              <a:t>description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221739" y="1437640"/>
            <a:ext cx="5760720" cy="48514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37490" marR="5080" indent="-224790">
              <a:lnSpc>
                <a:spcPct val="90000"/>
              </a:lnSpc>
              <a:spcBef>
                <a:spcPts val="434"/>
              </a:spcBef>
            </a:pPr>
            <a:r>
              <a:rPr sz="2800" b="1" spc="-5" dirty="0">
                <a:latin typeface="Times New Roman"/>
                <a:cs typeface="Times New Roman"/>
              </a:rPr>
              <a:t>Title proper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= </a:t>
            </a:r>
            <a:r>
              <a:rPr sz="2800" b="1" spc="-5" dirty="0">
                <a:latin typeface="Times New Roman"/>
                <a:cs typeface="Times New Roman"/>
              </a:rPr>
              <a:t>Parallel </a:t>
            </a:r>
            <a:r>
              <a:rPr sz="2800" b="1" dirty="0">
                <a:latin typeface="Times New Roman"/>
                <a:cs typeface="Times New Roman"/>
              </a:rPr>
              <a:t>title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sz="2800" b="1" spc="-5" dirty="0">
                <a:latin typeface="Times New Roman"/>
                <a:cs typeface="Times New Roman"/>
              </a:rPr>
              <a:t>Other  </a:t>
            </a:r>
            <a:r>
              <a:rPr sz="2800" b="1" dirty="0">
                <a:latin typeface="Times New Roman"/>
                <a:cs typeface="Times New Roman"/>
              </a:rPr>
              <a:t>title information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[</a:t>
            </a:r>
            <a:r>
              <a:rPr sz="2800" b="1" spc="-5" dirty="0">
                <a:latin typeface="Times New Roman"/>
                <a:cs typeface="Times New Roman"/>
              </a:rPr>
              <a:t>GMD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]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sz="28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Statement  </a:t>
            </a:r>
            <a:r>
              <a:rPr sz="2800" b="1" spc="5" dirty="0">
                <a:latin typeface="Times New Roman"/>
                <a:cs typeface="Times New Roman"/>
              </a:rPr>
              <a:t>of </a:t>
            </a:r>
            <a:r>
              <a:rPr sz="2800" b="1" spc="-5" dirty="0">
                <a:latin typeface="Times New Roman"/>
                <a:cs typeface="Times New Roman"/>
              </a:rPr>
              <a:t>responsibility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; </a:t>
            </a:r>
            <a:r>
              <a:rPr sz="2800" b="1" spc="-5" dirty="0">
                <a:latin typeface="Times New Roman"/>
                <a:cs typeface="Times New Roman"/>
              </a:rPr>
              <a:t>Other statements  </a:t>
            </a:r>
            <a:r>
              <a:rPr sz="2800" b="1" spc="5" dirty="0">
                <a:latin typeface="Times New Roman"/>
                <a:cs typeface="Times New Roman"/>
              </a:rPr>
              <a:t>of </a:t>
            </a:r>
            <a:r>
              <a:rPr sz="2800" b="1" spc="-5" dirty="0">
                <a:latin typeface="Times New Roman"/>
                <a:cs typeface="Times New Roman"/>
              </a:rPr>
              <a:t>responsibility.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– </a:t>
            </a:r>
            <a:r>
              <a:rPr sz="2800" b="1" spc="-5" dirty="0">
                <a:latin typeface="Times New Roman"/>
                <a:cs typeface="Times New Roman"/>
              </a:rPr>
              <a:t>Edition area.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–  </a:t>
            </a:r>
            <a:r>
              <a:rPr sz="2800" b="1" spc="-5" dirty="0">
                <a:latin typeface="Times New Roman"/>
                <a:cs typeface="Times New Roman"/>
              </a:rPr>
              <a:t>Special area </a:t>
            </a:r>
            <a:r>
              <a:rPr sz="2800" b="1" dirty="0">
                <a:latin typeface="Times New Roman"/>
                <a:cs typeface="Times New Roman"/>
              </a:rPr>
              <a:t>for </a:t>
            </a:r>
            <a:r>
              <a:rPr sz="2800" b="1" spc="-5" dirty="0">
                <a:latin typeface="Times New Roman"/>
                <a:cs typeface="Times New Roman"/>
              </a:rPr>
              <a:t>serials, maps,  music.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– </a:t>
            </a:r>
            <a:r>
              <a:rPr sz="2800" b="1" dirty="0">
                <a:latin typeface="Times New Roman"/>
                <a:cs typeface="Times New Roman"/>
              </a:rPr>
              <a:t>Publication </a:t>
            </a:r>
            <a:r>
              <a:rPr sz="2800" b="1" spc="-5" dirty="0">
                <a:latin typeface="Times New Roman"/>
                <a:cs typeface="Times New Roman"/>
              </a:rPr>
              <a:t>area.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–  </a:t>
            </a:r>
            <a:r>
              <a:rPr sz="2800" b="1" dirty="0">
                <a:latin typeface="Times New Roman"/>
                <a:cs typeface="Times New Roman"/>
              </a:rPr>
              <a:t>Physical </a:t>
            </a:r>
            <a:r>
              <a:rPr sz="2800" b="1" spc="-5" dirty="0">
                <a:latin typeface="Times New Roman"/>
                <a:cs typeface="Times New Roman"/>
              </a:rPr>
              <a:t>description.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–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2800" b="1" spc="-5" dirty="0">
                <a:latin typeface="Times New Roman"/>
                <a:cs typeface="Times New Roman"/>
              </a:rPr>
              <a:t>Series  </a:t>
            </a:r>
            <a:r>
              <a:rPr sz="2800" b="1" dirty="0">
                <a:latin typeface="Times New Roman"/>
                <a:cs typeface="Times New Roman"/>
              </a:rPr>
              <a:t>information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2800" b="1" dirty="0">
                <a:latin typeface="Times New Roman"/>
                <a:cs typeface="Times New Roman"/>
              </a:rPr>
              <a:t>.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– </a:t>
            </a:r>
            <a:r>
              <a:rPr sz="2800" b="1" spc="-5" dirty="0">
                <a:latin typeface="Times New Roman"/>
                <a:cs typeface="Times New Roman"/>
              </a:rPr>
              <a:t>Notes area.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–  </a:t>
            </a:r>
            <a:r>
              <a:rPr sz="2800" b="1" dirty="0">
                <a:latin typeface="Times New Roman"/>
                <a:cs typeface="Times New Roman"/>
              </a:rPr>
              <a:t>Standard</a:t>
            </a:r>
            <a:r>
              <a:rPr sz="2800" b="1" spc="-5" dirty="0">
                <a:latin typeface="Times New Roman"/>
                <a:cs typeface="Times New Roman"/>
              </a:rPr>
              <a:t> number.</a:t>
            </a:r>
            <a:endParaRPr sz="2800">
              <a:latin typeface="Times New Roman"/>
              <a:cs typeface="Times New Roman"/>
            </a:endParaRPr>
          </a:p>
          <a:p>
            <a:pPr marL="237490" indent="-224790">
              <a:lnSpc>
                <a:spcPct val="100000"/>
              </a:lnSpc>
              <a:spcBef>
                <a:spcPts val="360"/>
              </a:spcBef>
              <a:buFont typeface="Times New Roman"/>
              <a:buChar char="•"/>
              <a:tabLst>
                <a:tab pos="237490" algn="l"/>
              </a:tabLst>
            </a:pPr>
            <a:r>
              <a:rPr sz="2800" b="1" i="1" dirty="0">
                <a:latin typeface="Times New Roman"/>
                <a:cs typeface="Times New Roman"/>
              </a:rPr>
              <a:t>Note the </a:t>
            </a:r>
            <a:r>
              <a:rPr sz="2800" b="1" i="1" spc="-5" dirty="0">
                <a:latin typeface="Times New Roman"/>
                <a:cs typeface="Times New Roman"/>
              </a:rPr>
              <a:t>special </a:t>
            </a:r>
            <a:r>
              <a:rPr sz="2800" b="1" i="1" dirty="0">
                <a:latin typeface="Times New Roman"/>
                <a:cs typeface="Times New Roman"/>
              </a:rPr>
              <a:t>punctuation (in</a:t>
            </a:r>
            <a:r>
              <a:rPr sz="2800" b="1" i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red</a:t>
            </a:r>
            <a:r>
              <a:rPr sz="2800" b="1" i="1" spc="-5" dirty="0">
                <a:latin typeface="Times New Roman"/>
                <a:cs typeface="Times New Roman"/>
              </a:rPr>
              <a:t>).</a:t>
            </a:r>
            <a:endParaRPr sz="2800">
              <a:latin typeface="Times New Roman"/>
              <a:cs typeface="Times New Roman"/>
            </a:endParaRPr>
          </a:p>
          <a:p>
            <a:pPr marL="237490" marR="569595" indent="-224790">
              <a:lnSpc>
                <a:spcPts val="3020"/>
              </a:lnSpc>
              <a:spcBef>
                <a:spcPts val="745"/>
              </a:spcBef>
              <a:buFont typeface="Times New Roman"/>
              <a:buChar char="•"/>
              <a:tabLst>
                <a:tab pos="237490" algn="l"/>
              </a:tabLst>
            </a:pPr>
            <a:r>
              <a:rPr sz="2800" b="1" i="1" dirty="0">
                <a:latin typeface="Times New Roman"/>
                <a:cs typeface="Times New Roman"/>
              </a:rPr>
              <a:t>This is the traditional layout for</a:t>
            </a:r>
            <a:r>
              <a:rPr sz="2800" b="1" i="1" spc="-114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a  catalog</a:t>
            </a:r>
            <a:r>
              <a:rPr sz="2800" b="1" i="1" spc="-5" dirty="0">
                <a:latin typeface="Times New Roman"/>
                <a:cs typeface="Times New Roman"/>
              </a:rPr>
              <a:t> card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795020"/>
            <a:ext cx="34480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Sample catalog</a:t>
            </a:r>
            <a:r>
              <a:rPr sz="3200" spc="-45" dirty="0"/>
              <a:t> </a:t>
            </a:r>
            <a:r>
              <a:rPr sz="3200" spc="5" dirty="0"/>
              <a:t>card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685800" y="1828800"/>
            <a:ext cx="619633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3400" y="1676400"/>
            <a:ext cx="7772400" cy="4438650"/>
            <a:chOff x="533400" y="1676400"/>
            <a:chExt cx="7772400" cy="4438650"/>
          </a:xfrm>
        </p:grpSpPr>
        <p:sp>
          <p:nvSpPr>
            <p:cNvPr id="3" name="object 3"/>
            <p:cNvSpPr/>
            <p:nvPr/>
          </p:nvSpPr>
          <p:spPr>
            <a:xfrm>
              <a:off x="533400" y="1676400"/>
              <a:ext cx="6791959" cy="23533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19400" y="3886200"/>
              <a:ext cx="3333750" cy="2228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2140" y="795020"/>
            <a:ext cx="42735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 computer catalog</a:t>
            </a:r>
            <a:r>
              <a:rPr sz="3200" spc="-25" dirty="0"/>
              <a:t> </a:t>
            </a:r>
            <a:r>
              <a:rPr sz="3200" dirty="0"/>
              <a:t>entry</a:t>
            </a:r>
            <a:endParaRPr sz="3200"/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3741</Words>
  <Application>Microsoft Office PowerPoint</Application>
  <PresentationFormat>On-screen Show (4:3)</PresentationFormat>
  <Paragraphs>637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Slide 1</vt:lpstr>
      <vt:lpstr>Tell me why we’re doing this, again?</vt:lpstr>
      <vt:lpstr>What was Cataloging, again?</vt:lpstr>
      <vt:lpstr>Elements of cataloging</vt:lpstr>
      <vt:lpstr>Our focus:</vt:lpstr>
      <vt:lpstr>So, what is bibliographic description?</vt:lpstr>
      <vt:lpstr>Elements of bibliographic description</vt:lpstr>
      <vt:lpstr>Sample catalog card</vt:lpstr>
      <vt:lpstr>A computer catalog entry</vt:lpstr>
      <vt:lpstr>A Simpler way of organizing this information</vt:lpstr>
      <vt:lpstr>AACR2 Cataloging Areas</vt:lpstr>
      <vt:lpstr>Area 1:</vt:lpstr>
      <vt:lpstr>What are all these words?</vt:lpstr>
      <vt:lpstr>Next concept?</vt:lpstr>
      <vt:lpstr>What else?</vt:lpstr>
      <vt:lpstr>When to use General Material Designation [GMD]?</vt:lpstr>
      <vt:lpstr>What about the author area?</vt:lpstr>
      <vt:lpstr>Multiple statements of responsibility?</vt:lpstr>
      <vt:lpstr>How would we do that in our simpler organization?</vt:lpstr>
      <vt:lpstr>Slide 20</vt:lpstr>
      <vt:lpstr>Put it another way?</vt:lpstr>
      <vt:lpstr>AACR2 Rule 1F3</vt:lpstr>
      <vt:lpstr>But we still use the exact form of the name as it  appears on the title page—the authority control  comes in the notes and the subject headings*</vt:lpstr>
      <vt:lpstr>Extract from Library of Congress catalog</vt:lpstr>
      <vt:lpstr>Another rule</vt:lpstr>
      <vt:lpstr>Area 2:</vt:lpstr>
      <vt:lpstr>Area 2: Edition area</vt:lpstr>
      <vt:lpstr>The Edition area in the simpler format</vt:lpstr>
      <vt:lpstr>Area 3:</vt:lpstr>
      <vt:lpstr>Area 3: Special area for serials, maps,  music</vt:lpstr>
      <vt:lpstr>An example for a map (actually, in this case 2 maps)</vt:lpstr>
      <vt:lpstr>Area 4:</vt:lpstr>
      <vt:lpstr>Area 4: Publication area</vt:lpstr>
      <vt:lpstr>Example</vt:lpstr>
      <vt:lpstr>In our simplified format</vt:lpstr>
      <vt:lpstr>Area 5:</vt:lpstr>
      <vt:lpstr>Area 5: Physical description (Rule 5)</vt:lpstr>
      <vt:lpstr>Example</vt:lpstr>
      <vt:lpstr>Simplified</vt:lpstr>
      <vt:lpstr>Area 6:</vt:lpstr>
      <vt:lpstr>Area 6: (Series information)</vt:lpstr>
      <vt:lpstr>Example</vt:lpstr>
      <vt:lpstr>Putting it our way</vt:lpstr>
      <vt:lpstr>Putting it in the Library of Congress’s way</vt:lpstr>
      <vt:lpstr>Another series example</vt:lpstr>
      <vt:lpstr>Area 7:</vt:lpstr>
      <vt:lpstr>Area 7: Note area</vt:lpstr>
      <vt:lpstr>Commonest uses for notes</vt:lpstr>
      <vt:lpstr>Example?</vt:lpstr>
      <vt:lpstr>Another example for Notes</vt:lpstr>
      <vt:lpstr>Alternate title in notes</vt:lpstr>
      <vt:lpstr>Alternate title in our easier display</vt:lpstr>
      <vt:lpstr>Area 8:</vt:lpstr>
      <vt:lpstr>Area 8: Standard number</vt:lpstr>
      <vt:lpstr>Putting it all together</vt:lpstr>
      <vt:lpstr>Example of a complete  bibliographic description</vt:lpstr>
      <vt:lpstr>BCCLS entry for The annotated Hobbit</vt:lpstr>
      <vt:lpstr>Simpler setup</vt:lpstr>
      <vt:lpstr>Another example</vt:lpstr>
      <vt:lpstr>From BCCS</vt:lpstr>
      <vt:lpstr>In our simplified display</vt:lpstr>
      <vt:lpstr>Example in a different medium</vt:lpstr>
      <vt:lpstr>Display from a public library catalog</vt:lpstr>
      <vt:lpstr>Matrix format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Bibliographic Description</dc:title>
  <dc:creator>Johan Koren</dc:creator>
  <cp:lastModifiedBy>Tariq Rasheed</cp:lastModifiedBy>
  <cp:revision>1</cp:revision>
  <dcterms:created xsi:type="dcterms:W3CDTF">2020-04-12T14:51:22Z</dcterms:created>
  <dcterms:modified xsi:type="dcterms:W3CDTF">2020-04-15T10:53:30Z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2009-12-07T00:00:00Z</vt:filetime>
  </property>
  <property fmtid="{D5CDD505-2E9C-101B-9397-08002B2CF9AE}" pid="3" name="Creator">
    <vt:lpwstr>Impress</vt:lpwstr>
  </property>
  <property fmtid="{D5CDD505-2E9C-101B-9397-08002B2CF9AE}" pid="4" name="LastSaved">
    <vt:filetime>2020-04-12T00:00:00Z</vt:filetime>
  </property>
</Properties>
</file>