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7" r:id="rId4"/>
    <p:sldId id="259" r:id="rId5"/>
    <p:sldId id="260" r:id="rId6"/>
    <p:sldId id="262" r:id="rId7"/>
    <p:sldId id="263" r:id="rId8"/>
    <p:sldId id="264" r:id="rId9"/>
    <p:sldId id="265" r:id="rId10"/>
    <p:sldId id="266"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969C16-3354-45DE-AD9C-B093ACC16BDA}"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1258647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969C16-3354-45DE-AD9C-B093ACC16BDA}"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3911008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969C16-3354-45DE-AD9C-B093ACC16BDA}"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1669953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969C16-3354-45DE-AD9C-B093ACC16BDA}"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1788989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969C16-3354-45DE-AD9C-B093ACC16BDA}"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157433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969C16-3354-45DE-AD9C-B093ACC16BDA}"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2284790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969C16-3354-45DE-AD9C-B093ACC16BDA}" type="datetimeFigureOut">
              <a:rPr lang="en-US" smtClean="0"/>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3433735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969C16-3354-45DE-AD9C-B093ACC16BDA}" type="datetimeFigureOut">
              <a:rPr lang="en-US" smtClean="0"/>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2013237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969C16-3354-45DE-AD9C-B093ACC16BDA}" type="datetimeFigureOut">
              <a:rPr lang="en-US" smtClean="0"/>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258630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69C16-3354-45DE-AD9C-B093ACC16BDA}"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188554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69C16-3354-45DE-AD9C-B093ACC16BDA}"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4563B-611C-4EEE-87E2-68A5ABF12A1A}" type="slidenum">
              <a:rPr lang="en-US" smtClean="0"/>
              <a:t>‹#›</a:t>
            </a:fld>
            <a:endParaRPr lang="en-US"/>
          </a:p>
        </p:txBody>
      </p:sp>
    </p:spTree>
    <p:extLst>
      <p:ext uri="{BB962C8B-B14F-4D97-AF65-F5344CB8AC3E}">
        <p14:creationId xmlns:p14="http://schemas.microsoft.com/office/powerpoint/2010/main" val="2626374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969C16-3354-45DE-AD9C-B093ACC16BDA}" type="datetimeFigureOut">
              <a:rPr lang="en-US" smtClean="0"/>
              <a:t>5/5/2020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4563B-611C-4EEE-87E2-68A5ABF12A1A}" type="slidenum">
              <a:rPr lang="en-US" smtClean="0"/>
              <a:t>‹#›</a:t>
            </a:fld>
            <a:endParaRPr lang="en-US"/>
          </a:p>
        </p:txBody>
      </p:sp>
    </p:spTree>
    <p:extLst>
      <p:ext uri="{BB962C8B-B14F-4D97-AF65-F5344CB8AC3E}">
        <p14:creationId xmlns:p14="http://schemas.microsoft.com/office/powerpoint/2010/main" val="2002468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7</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Population Projection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82084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5632311"/>
          </a:xfrm>
          <a:prstGeom prst="rect">
            <a:avLst/>
          </a:prstGeom>
          <a:noFill/>
        </p:spPr>
        <p:txBody>
          <a:bodyPr wrap="square" rtlCol="0">
            <a:spAutoFit/>
          </a:bodyPr>
          <a:lstStyle/>
          <a:p>
            <a:pPr algn="just" fontAlgn="base"/>
            <a:r>
              <a:rPr lang="en-US" sz="2000" b="1" dirty="0">
                <a:latin typeface="Times New Roman" pitchFamily="18" charset="0"/>
                <a:cs typeface="Times New Roman" pitchFamily="18" charset="0"/>
              </a:rPr>
              <a:t>4. Conditions Likely to Change:</a:t>
            </a:r>
          </a:p>
          <a:p>
            <a:pPr algn="just" fontAlgn="base"/>
            <a:r>
              <a:rPr lang="en-US" sz="2000" dirty="0" smtClean="0">
                <a:latin typeface="Times New Roman" pitchFamily="18" charset="0"/>
                <a:cs typeface="Times New Roman" pitchFamily="18" charset="0"/>
              </a:rPr>
              <a:t>	According </a:t>
            </a:r>
            <a:r>
              <a:rPr lang="en-US" sz="2000" dirty="0">
                <a:latin typeface="Times New Roman" pitchFamily="18" charset="0"/>
                <a:cs typeface="Times New Roman" pitchFamily="18" charset="0"/>
              </a:rPr>
              <a:t>to Gauman, “Demographic projections are like weather </a:t>
            </a:r>
            <a:r>
              <a:rPr lang="en-US" sz="2000" dirty="0" smtClean="0">
                <a:latin typeface="Times New Roman" pitchFamily="18" charset="0"/>
                <a:cs typeface="Times New Roman" pitchFamily="18" charset="0"/>
              </a:rPr>
              <a:t>forecasting.” </a:t>
            </a:r>
            <a:r>
              <a:rPr lang="en-US" sz="2000" dirty="0">
                <a:latin typeface="Times New Roman" pitchFamily="18" charset="0"/>
                <a:cs typeface="Times New Roman" pitchFamily="18" charset="0"/>
              </a:rPr>
              <a:t>Like weather, they are based on conditions and if conditions change during the calculation of projections, they may be incorrect.</a:t>
            </a:r>
          </a:p>
          <a:p>
            <a:pPr algn="just" fontAlgn="base"/>
            <a:r>
              <a:rPr lang="en-US" sz="2000" b="1" dirty="0">
                <a:latin typeface="Times New Roman" pitchFamily="18" charset="0"/>
                <a:cs typeface="Times New Roman" pitchFamily="18" charset="0"/>
              </a:rPr>
              <a:t>5. Based on Hypothesis:</a:t>
            </a:r>
          </a:p>
          <a:p>
            <a:pPr algn="just" fontAlgn="base"/>
            <a:r>
              <a:rPr lang="en-US" sz="2000"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population projections are based on hypothesis, they are many a time turn out to be untrue. W.G. Barclay opines: “Any calculations of future population are by their nature hypothetical.”</a:t>
            </a:r>
          </a:p>
          <a:p>
            <a:pPr algn="just" fontAlgn="base"/>
            <a:r>
              <a:rPr lang="en-US" sz="2000" b="1" dirty="0">
                <a:latin typeface="Times New Roman" pitchFamily="18" charset="0"/>
                <a:cs typeface="Times New Roman" pitchFamily="18" charset="0"/>
              </a:rPr>
              <a:t>6. Artificial and Undependable:</a:t>
            </a:r>
          </a:p>
          <a:p>
            <a:pPr algn="just" fontAlgn="base"/>
            <a:r>
              <a:rPr lang="en-US" sz="2000" dirty="0" smtClean="0">
                <a:latin typeface="Times New Roman" pitchFamily="18" charset="0"/>
                <a:cs typeface="Times New Roman" pitchFamily="18" charset="0"/>
              </a:rPr>
              <a:t>	J.J</a:t>
            </a:r>
            <a:r>
              <a:rPr lang="en-US" sz="2000" dirty="0">
                <a:latin typeface="Times New Roman" pitchFamily="18" charset="0"/>
                <a:cs typeface="Times New Roman" pitchFamily="18" charset="0"/>
              </a:rPr>
              <a:t>. Spengler </a:t>
            </a:r>
            <a:r>
              <a:rPr lang="en-US" sz="2000" dirty="0" smtClean="0">
                <a:latin typeface="Times New Roman" pitchFamily="18" charset="0"/>
                <a:cs typeface="Times New Roman" pitchFamily="18" charset="0"/>
              </a:rPr>
              <a:t>quotes </a:t>
            </a:r>
            <a:r>
              <a:rPr lang="en-US" sz="2000" dirty="0">
                <a:latin typeface="Times New Roman" pitchFamily="18" charset="0"/>
                <a:cs typeface="Times New Roman" pitchFamily="18" charset="0"/>
              </a:rPr>
              <a:t>Schoeffler that, “economists have become accustomed to committing a considerable variety of artificialities in their collection, treatment, and interpretation of data. They artificially mechanize, simplify, generalize, systematize, fixate, factorize, close, semi-close, and isolate. Unavoidably, therefore, predictions about economic reality which are produced with the aid of those techniques are quite undependable.”</a:t>
            </a:r>
          </a:p>
          <a:p>
            <a:pPr algn="just" fontAlgn="base"/>
            <a:r>
              <a:rPr lang="en-US" sz="2000" dirty="0">
                <a:latin typeface="Times New Roman" pitchFamily="18" charset="0"/>
                <a:cs typeface="Times New Roman" pitchFamily="18" charset="0"/>
              </a:rPr>
              <a:t>Despite these limitations, demographers and institutes continue to make population projections.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81446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1077218"/>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Task</a:t>
            </a:r>
          </a:p>
          <a:p>
            <a:r>
              <a:rPr lang="en-US" sz="2000" smtClean="0">
                <a:latin typeface="Times New Roman" pitchFamily="18" charset="0"/>
                <a:cs typeface="Times New Roman" pitchFamily="18" charset="0"/>
              </a:rPr>
              <a:t>	Write </a:t>
            </a:r>
            <a:r>
              <a:rPr lang="en-US" sz="2000" dirty="0" smtClean="0">
                <a:latin typeface="Times New Roman" pitchFamily="18" charset="0"/>
                <a:cs typeface="Times New Roman" pitchFamily="18" charset="0"/>
              </a:rPr>
              <a:t>a note on population doubling time</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545469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686800" cy="477053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Population Projection</a:t>
            </a:r>
          </a:p>
          <a:p>
            <a:pPr algn="just"/>
            <a:r>
              <a:rPr lang="en-US" sz="2000" b="1" dirty="0" smtClean="0">
                <a:latin typeface="Times New Roman" pitchFamily="18" charset="0"/>
                <a:cs typeface="Times New Roman" pitchFamily="18" charset="0"/>
              </a:rPr>
              <a:t>	Population </a:t>
            </a:r>
            <a:r>
              <a:rPr lang="en-US" sz="2000" b="1" dirty="0">
                <a:latin typeface="Times New Roman" pitchFamily="18" charset="0"/>
                <a:cs typeface="Times New Roman" pitchFamily="18" charset="0"/>
              </a:rPr>
              <a:t>projection</a:t>
            </a:r>
            <a:r>
              <a:rPr lang="en-US" sz="2000" dirty="0">
                <a:latin typeface="Times New Roman" pitchFamily="18" charset="0"/>
                <a:cs typeface="Times New Roman" pitchFamily="18" charset="0"/>
              </a:rPr>
              <a:t>, in the field of demography, is an estimate of a future population.</a:t>
            </a:r>
          </a:p>
          <a:p>
            <a:pPr algn="just"/>
            <a:r>
              <a:rPr lang="en-US" sz="2000" dirty="0">
                <a:latin typeface="Times New Roman" pitchFamily="18" charset="0"/>
                <a:cs typeface="Times New Roman" pitchFamily="18" charset="0"/>
              </a:rPr>
              <a:t>In contrast with intercensal estimates and censuses, which usually involve some sort of field data gathering, projections usually involve mathematical models based only on pre-existing data may be made by a governmental organization, or by those unaffiliated with a government</a:t>
            </a:r>
          </a:p>
          <a:p>
            <a:pPr algn="ctr"/>
            <a:r>
              <a:rPr lang="en-US" sz="2000" b="1" dirty="0" smtClean="0">
                <a:latin typeface="Times New Roman" pitchFamily="18" charset="0"/>
                <a:cs typeface="Times New Roman" pitchFamily="18" charset="0"/>
              </a:rPr>
              <a:t>OR</a:t>
            </a:r>
          </a:p>
          <a:p>
            <a:pPr algn="just" fontAlgn="base"/>
            <a:r>
              <a:rPr lang="en-US" sz="2000" dirty="0">
                <a:latin typeface="Times New Roman" pitchFamily="18" charset="0"/>
                <a:cs typeface="Times New Roman" pitchFamily="18" charset="0"/>
              </a:rPr>
              <a:t>A population projection gives a picture of what the future size and structure of the population by sex and age might look like.</a:t>
            </a:r>
          </a:p>
          <a:p>
            <a:pPr algn="just" fontAlgn="base"/>
            <a:r>
              <a:rPr lang="en-US" sz="2000" dirty="0">
                <a:latin typeface="Times New Roman" pitchFamily="18" charset="0"/>
                <a:cs typeface="Times New Roman" pitchFamily="18" charset="0"/>
              </a:rPr>
              <a:t>It is based on knowledge of the past trends, and, for the future, on assumptions made for three components: fertility, mortality and migration.</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453873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534400" cy="5047536"/>
          </a:xfrm>
          <a:prstGeom prst="rect">
            <a:avLst/>
          </a:prstGeom>
          <a:noFill/>
        </p:spPr>
        <p:txBody>
          <a:bodyPr wrap="square" rtlCol="0">
            <a:spAutoFit/>
          </a:bodyPr>
          <a:lstStyle/>
          <a:p>
            <a:pPr fontAlgn="base"/>
            <a:r>
              <a:rPr lang="en-US" sz="2400" b="1" dirty="0" smtClean="0">
                <a:latin typeface="Times New Roman" pitchFamily="18" charset="0"/>
                <a:cs typeface="Times New Roman" pitchFamily="18" charset="0"/>
              </a:rPr>
              <a:t>UN definition of Population Projection</a:t>
            </a:r>
          </a:p>
          <a:p>
            <a:pPr algn="just" fontAlgn="base"/>
            <a:r>
              <a:rPr lang="en-US" sz="2000" dirty="0" smtClean="0">
                <a:latin typeface="Times New Roman" pitchFamily="18" charset="0"/>
                <a:cs typeface="Times New Roman" pitchFamily="18" charset="0"/>
              </a:rPr>
              <a:t>	Population </a:t>
            </a:r>
            <a:r>
              <a:rPr lang="en-US" sz="2000" dirty="0">
                <a:latin typeface="Times New Roman" pitchFamily="18" charset="0"/>
                <a:cs typeface="Times New Roman" pitchFamily="18" charset="0"/>
              </a:rPr>
              <a:t>projections are calculations of future birth rate, death rate and migration of population based on their past and present conditions. They are neither predictions, nor forecasts, nor estimates. Rather they are in between predictions and forecasts.</a:t>
            </a:r>
          </a:p>
          <a:p>
            <a:pPr algn="just" fontAlgn="base"/>
            <a:r>
              <a:rPr lang="en-US" sz="2000" dirty="0" smtClean="0">
                <a:latin typeface="Times New Roman" pitchFamily="18" charset="0"/>
                <a:cs typeface="Times New Roman" pitchFamily="18" charset="0"/>
              </a:rPr>
              <a:t>	According </a:t>
            </a:r>
            <a:r>
              <a:rPr lang="en-US" sz="2000" dirty="0">
                <a:latin typeface="Times New Roman" pitchFamily="18" charset="0"/>
                <a:cs typeface="Times New Roman" pitchFamily="18" charset="0"/>
              </a:rPr>
              <a:t>to a UN Study, “Population projections are calculations which show the future course of fertility, mortality and migration. They are in general purely formal calculations, developing the implications of the assumptions that are made</a:t>
            </a:r>
            <a:r>
              <a:rPr lang="en-US" sz="2000" dirty="0" smtClean="0">
                <a:latin typeface="Times New Roman" pitchFamily="18" charset="0"/>
                <a:cs typeface="Times New Roman" pitchFamily="18" charset="0"/>
              </a:rPr>
              <a:t>.”</a:t>
            </a:r>
            <a:endParaRPr lang="en-US" sz="2000" cap="all" dirty="0">
              <a:latin typeface="Times New Roman" pitchFamily="18" charset="0"/>
              <a:cs typeface="Times New Roman" pitchFamily="18" charset="0"/>
            </a:endParaRPr>
          </a:p>
          <a:p>
            <a:pPr algn="just" fontAlgn="base"/>
            <a:r>
              <a:rPr lang="en-US" sz="2000" smtClean="0">
                <a:latin typeface="Times New Roman" pitchFamily="18" charset="0"/>
                <a:cs typeface="Times New Roman" pitchFamily="18" charset="0"/>
              </a:rPr>
              <a:t>	In </a:t>
            </a:r>
            <a:r>
              <a:rPr lang="en-US" sz="2000" dirty="0">
                <a:latin typeface="Times New Roman" pitchFamily="18" charset="0"/>
                <a:cs typeface="Times New Roman" pitchFamily="18" charset="0"/>
              </a:rPr>
              <a:t>fact, they are only statements about birth rate, death rate and migration of population at some future date, based on certain assumptions. On the other hand, a “population forecast is a projection in which the assumptions are considered to yield a realistic picture of the probable future development of a population.” Generally, forecasts are for short term while projections are for long term</a:t>
            </a:r>
            <a:r>
              <a:rPr lang="en-US" dirty="0"/>
              <a:t>.</a:t>
            </a:r>
          </a:p>
          <a:p>
            <a:endParaRPr lang="en-US" dirty="0"/>
          </a:p>
        </p:txBody>
      </p:sp>
    </p:spTree>
    <p:extLst>
      <p:ext uri="{BB962C8B-B14F-4D97-AF65-F5344CB8AC3E}">
        <p14:creationId xmlns:p14="http://schemas.microsoft.com/office/powerpoint/2010/main" val="211523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1618" y="228600"/>
            <a:ext cx="8839200" cy="477053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Population Projection</a:t>
            </a:r>
          </a:p>
          <a:p>
            <a:pPr algn="just" fontAlgn="base"/>
            <a:r>
              <a:rPr lang="en-US" sz="2000" b="1" dirty="0">
                <a:latin typeface="Times New Roman" pitchFamily="18" charset="0"/>
                <a:cs typeface="Times New Roman" pitchFamily="18" charset="0"/>
              </a:rPr>
              <a:t>(1) Total Projections and Regional Projections:</a:t>
            </a:r>
          </a:p>
          <a:p>
            <a:pPr algn="just" fontAlgn="base"/>
            <a:r>
              <a:rPr lang="en-US" sz="2000" dirty="0">
                <a:latin typeface="Times New Roman" pitchFamily="18" charset="0"/>
                <a:cs typeface="Times New Roman" pitchFamily="18" charset="0"/>
              </a:rPr>
              <a:t>Projections made for the whole country are called total projections. But when projections are made for a region, state or province, district or ethnic group, they are called regional or sectoral projections. Total projections are easy to make as compared with regional projections. This is because present and past data about birth and death rates and internal migration are not easily and accurately available for a region.</a:t>
            </a:r>
          </a:p>
          <a:p>
            <a:pPr algn="just" fontAlgn="base"/>
            <a:r>
              <a:rPr lang="en-US" sz="2000" b="1" dirty="0">
                <a:latin typeface="Times New Roman" pitchFamily="18" charset="0"/>
                <a:cs typeface="Times New Roman" pitchFamily="18" charset="0"/>
              </a:rPr>
              <a:t>(2) Forward Projections and Backward Projections</a:t>
            </a:r>
            <a:r>
              <a:rPr lang="en-US" sz="2000" b="1" dirty="0" smtClean="0">
                <a:latin typeface="Times New Roman" pitchFamily="18" charset="0"/>
                <a:cs typeface="Times New Roman" pitchFamily="18" charset="0"/>
              </a:rPr>
              <a:t>:</a:t>
            </a:r>
          </a:p>
          <a:p>
            <a:pPr algn="just" fontAlgn="base"/>
            <a:r>
              <a:rPr lang="en-US" sz="2000" dirty="0">
                <a:latin typeface="Times New Roman" pitchFamily="18" charset="0"/>
                <a:cs typeface="Times New Roman" pitchFamily="18" charset="0"/>
              </a:rPr>
              <a:t>As a matter of fact, all projections are based on past data for the future population. They are called forward projections. However, in certain exceptional cases, projections are made about the past population. These are known as backward projections. Backward projections are made where population census has not been done or to check the correctness of past population data</a:t>
            </a:r>
            <a:r>
              <a:rPr lang="en-US" sz="2000"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809876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60152"/>
            <a:ext cx="8458200" cy="5632311"/>
          </a:xfrm>
          <a:prstGeom prst="rect">
            <a:avLst/>
          </a:prstGeom>
        </p:spPr>
        <p:txBody>
          <a:bodyPr wrap="square">
            <a:spAutoFit/>
          </a:bodyPr>
          <a:lstStyle/>
          <a:p>
            <a:pPr algn="just" fontAlgn="base"/>
            <a:r>
              <a:rPr lang="en-US" sz="2000" b="1" dirty="0" smtClean="0">
                <a:latin typeface="Times New Roman" pitchFamily="18" charset="0"/>
                <a:cs typeface="Times New Roman" pitchFamily="18" charset="0"/>
              </a:rPr>
              <a:t>(3) High, Medium and Low Projections of Population:</a:t>
            </a:r>
          </a:p>
          <a:p>
            <a:pPr algn="just" fontAlgn="base"/>
            <a:r>
              <a:rPr lang="en-US" sz="2000" dirty="0" smtClean="0">
                <a:latin typeface="Times New Roman" pitchFamily="18" charset="0"/>
                <a:cs typeface="Times New Roman" pitchFamily="18" charset="0"/>
              </a:rPr>
              <a:t>	Population projections are made on the basis of certain assumptions relating to birth rate, death rate and migration. If it is assumed that the birth rate is high, death rate is low, immigration rate is high and emigration rate is low, there is high projection of population. Such a projection is for less developed countries that are passing through the demographic transition stage.</a:t>
            </a:r>
          </a:p>
          <a:p>
            <a:pPr algn="just" fontAlgn="base"/>
            <a:r>
              <a:rPr lang="en-US" sz="2000" dirty="0" smtClean="0">
                <a:latin typeface="Times New Roman" pitchFamily="18" charset="0"/>
                <a:cs typeface="Times New Roman" pitchFamily="18" charset="0"/>
              </a:rPr>
              <a:t>	If </a:t>
            </a:r>
            <a:r>
              <a:rPr lang="en-US" sz="2000" dirty="0">
                <a:latin typeface="Times New Roman" pitchFamily="18" charset="0"/>
                <a:cs typeface="Times New Roman" pitchFamily="18" charset="0"/>
              </a:rPr>
              <a:t>it is assumed that there is medium increase in birth rate and death rate and medium increase in immigration rate and emigration rate, it is known as medium projection of population. Such a projection shows a medium increase in the growth rate of population due to the success of family planning and health services. Projection of this type is useful in fast developing countries.</a:t>
            </a:r>
          </a:p>
          <a:p>
            <a:pPr algn="just" fontAlgn="base"/>
            <a:r>
              <a:rPr lang="en-US" sz="2000" dirty="0" smtClean="0">
                <a:latin typeface="Times New Roman" pitchFamily="18" charset="0"/>
                <a:cs typeface="Times New Roman" pitchFamily="18" charset="0"/>
              </a:rPr>
              <a:t>	If </a:t>
            </a:r>
            <a:r>
              <a:rPr lang="en-US" sz="2000" dirty="0">
                <a:latin typeface="Times New Roman" pitchFamily="18" charset="0"/>
                <a:cs typeface="Times New Roman" pitchFamily="18" charset="0"/>
              </a:rPr>
              <a:t>it is assumed that both birth rate and death rate are high and both immigration and emigration rates are also high, there is low projection of population. Such a situation exists in very backward poor countries of Africa.</a:t>
            </a:r>
          </a:p>
          <a:p>
            <a:pPr algn="just" fontAlgn="base"/>
            <a:r>
              <a:rPr lang="en-US" sz="2000" dirty="0" smtClean="0">
                <a:latin typeface="Times New Roman" pitchFamily="18" charset="0"/>
                <a:cs typeface="Times New Roman" pitchFamily="18" charset="0"/>
              </a:rPr>
              <a:t>	Low </a:t>
            </a:r>
            <a:r>
              <a:rPr lang="en-US" sz="2000" dirty="0">
                <a:latin typeface="Times New Roman" pitchFamily="18" charset="0"/>
                <a:cs typeface="Times New Roman" pitchFamily="18" charset="0"/>
              </a:rPr>
              <a:t>projection of population is also suitable for developed countries on the assumptions that there are low birth and death rates and both immigration and emigration rates are also low.</a:t>
            </a:r>
          </a:p>
          <a:p>
            <a:pPr algn="just" fontAlgn="base"/>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85202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5078313"/>
          </a:xfrm>
          <a:prstGeom prst="rect">
            <a:avLst/>
          </a:prstGeom>
          <a:noFill/>
        </p:spPr>
        <p:txBody>
          <a:bodyPr wrap="square" rtlCol="0">
            <a:spAutoFit/>
          </a:bodyPr>
          <a:lstStyle/>
          <a:p>
            <a:pPr algn="just" fontAlgn="base"/>
            <a:r>
              <a:rPr lang="en-US" sz="2400" b="1" dirty="0">
                <a:latin typeface="Times New Roman" pitchFamily="18" charset="0"/>
                <a:cs typeface="Times New Roman" pitchFamily="18" charset="0"/>
              </a:rPr>
              <a:t>Importance of Population Projections:</a:t>
            </a:r>
          </a:p>
          <a:p>
            <a:pPr algn="just" fontAlgn="base"/>
            <a:r>
              <a:rPr lang="en-US" sz="2000" dirty="0" smtClean="0">
                <a:latin typeface="Times New Roman" pitchFamily="18" charset="0"/>
                <a:cs typeface="Times New Roman" pitchFamily="18" charset="0"/>
              </a:rPr>
              <a:t>	Population </a:t>
            </a:r>
            <a:r>
              <a:rPr lang="en-US" sz="2000" dirty="0">
                <a:latin typeface="Times New Roman" pitchFamily="18" charset="0"/>
                <a:cs typeface="Times New Roman" pitchFamily="18" charset="0"/>
              </a:rPr>
              <a:t>projections have become very important in recent times in every field of the economy.</a:t>
            </a:r>
          </a:p>
          <a:p>
            <a:pPr algn="just" fontAlgn="base"/>
            <a:r>
              <a:rPr lang="en-US" sz="2000" b="1" dirty="0">
                <a:latin typeface="Times New Roman" pitchFamily="18" charset="0"/>
                <a:cs typeface="Times New Roman" pitchFamily="18" charset="0"/>
              </a:rPr>
              <a:t>1. For Economic Development:</a:t>
            </a:r>
          </a:p>
          <a:p>
            <a:pPr algn="just" fontAlgn="base"/>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process of </a:t>
            </a:r>
            <a:r>
              <a:rPr lang="en-US" sz="2000" dirty="0" smtClean="0">
                <a:latin typeface="Times New Roman" pitchFamily="18" charset="0"/>
                <a:cs typeface="Times New Roman" pitchFamily="18" charset="0"/>
              </a:rPr>
              <a:t>industrialization </a:t>
            </a:r>
            <a:r>
              <a:rPr lang="en-US" sz="2000" dirty="0">
                <a:latin typeface="Times New Roman" pitchFamily="18" charset="0"/>
                <a:cs typeface="Times New Roman" pitchFamily="18" charset="0"/>
              </a:rPr>
              <a:t>and </a:t>
            </a:r>
            <a:r>
              <a:rPr lang="en-US" sz="2000" dirty="0" smtClean="0">
                <a:latin typeface="Times New Roman" pitchFamily="18" charset="0"/>
                <a:cs typeface="Times New Roman" pitchFamily="18" charset="0"/>
              </a:rPr>
              <a:t>urbanization, </a:t>
            </a:r>
            <a:r>
              <a:rPr lang="en-US" sz="2000" dirty="0">
                <a:latin typeface="Times New Roman" pitchFamily="18" charset="0"/>
                <a:cs typeface="Times New Roman" pitchFamily="18" charset="0"/>
              </a:rPr>
              <a:t>the knowledge regarding the future conditions is not only limited to planners, economists or administrators but today entrepreneurs, traders and customers, too are worried about the future conditions.</a:t>
            </a:r>
          </a:p>
          <a:p>
            <a:pPr algn="just" fontAlgn="base"/>
            <a:r>
              <a:rPr lang="en-US" sz="2000" dirty="0" smtClean="0">
                <a:latin typeface="Times New Roman" pitchFamily="18" charset="0"/>
                <a:cs typeface="Times New Roman" pitchFamily="18" charset="0"/>
              </a:rPr>
              <a:t>	On </a:t>
            </a:r>
            <a:r>
              <a:rPr lang="en-US" sz="2000" dirty="0">
                <a:latin typeface="Times New Roman" pitchFamily="18" charset="0"/>
                <a:cs typeface="Times New Roman" pitchFamily="18" charset="0"/>
              </a:rPr>
              <a:t>the prevailing growth rate of population in developing countries that are passing through the stage of demographic transition, it is essential for the planners to know that how many houses, schools, teachers, job opportunities and how many quintals of food grains, and how many </a:t>
            </a:r>
            <a:r>
              <a:rPr lang="en-US" sz="2000" dirty="0" smtClean="0">
                <a:latin typeface="Times New Roman" pitchFamily="18" charset="0"/>
                <a:cs typeface="Times New Roman" pitchFamily="18" charset="0"/>
              </a:rPr>
              <a:t>meters </a:t>
            </a:r>
            <a:r>
              <a:rPr lang="en-US" sz="2000" dirty="0">
                <a:latin typeface="Times New Roman" pitchFamily="18" charset="0"/>
                <a:cs typeface="Times New Roman" pitchFamily="18" charset="0"/>
              </a:rPr>
              <a:t>of cloth are to be increased.</a:t>
            </a:r>
          </a:p>
          <a:p>
            <a:pPr algn="just" fontAlgn="base"/>
            <a:r>
              <a:rPr lang="en-US" sz="2000" dirty="0" smtClean="0">
                <a:latin typeface="Times New Roman" pitchFamily="18" charset="0"/>
                <a:cs typeface="Times New Roman" pitchFamily="18" charset="0"/>
              </a:rPr>
              <a:t>	All </a:t>
            </a:r>
            <a:r>
              <a:rPr lang="en-US" sz="2000" dirty="0">
                <a:latin typeface="Times New Roman" pitchFamily="18" charset="0"/>
                <a:cs typeface="Times New Roman" pitchFamily="18" charset="0"/>
              </a:rPr>
              <a:t>these can be ascertained with the help of projections. Moreover, what should be the trends of export and import and how much foreign investment is required can be roughly estimated through population projections.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00123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228600"/>
            <a:ext cx="8839200" cy="5324535"/>
          </a:xfrm>
          <a:prstGeom prst="rect">
            <a:avLst/>
          </a:prstGeom>
          <a:noFill/>
        </p:spPr>
        <p:txBody>
          <a:bodyPr wrap="square" rtlCol="0">
            <a:spAutoFit/>
          </a:bodyPr>
          <a:lstStyle/>
          <a:p>
            <a:pPr algn="just" fontAlgn="base"/>
            <a:r>
              <a:rPr lang="en-US" sz="2000" b="1" dirty="0">
                <a:latin typeface="Times New Roman" pitchFamily="18" charset="0"/>
                <a:cs typeface="Times New Roman" pitchFamily="18" charset="0"/>
              </a:rPr>
              <a:t>2. For Social Development:</a:t>
            </a:r>
          </a:p>
          <a:p>
            <a:pPr algn="just" fontAlgn="base"/>
            <a:r>
              <a:rPr lang="en-US" sz="2000" dirty="0" smtClean="0">
                <a:latin typeface="Times New Roman" pitchFamily="18" charset="0"/>
                <a:cs typeface="Times New Roman" pitchFamily="18" charset="0"/>
              </a:rPr>
              <a:t>	For </a:t>
            </a:r>
            <a:r>
              <a:rPr lang="en-US" sz="2000" dirty="0">
                <a:latin typeface="Times New Roman" pitchFamily="18" charset="0"/>
                <a:cs typeface="Times New Roman" pitchFamily="18" charset="0"/>
              </a:rPr>
              <a:t>looking into the future birth rate it becomes necessary to project the factors like level of education, development of education, female education and size of the family, propaganda of family planning, effects of family planning on people, and by how much will the birth rate decline and how many years it will take to achieve any particular growth rate and what will be the changes in the age composition of the population. The birth rate can be projected on the basis of these factors.</a:t>
            </a:r>
          </a:p>
          <a:p>
            <a:pPr algn="just" fontAlgn="base"/>
            <a:r>
              <a:rPr lang="en-US" sz="2000" b="1" dirty="0">
                <a:latin typeface="Times New Roman" pitchFamily="18" charset="0"/>
                <a:cs typeface="Times New Roman" pitchFamily="18" charset="0"/>
              </a:rPr>
              <a:t>3. For Business Classes:</a:t>
            </a:r>
          </a:p>
          <a:p>
            <a:pPr algn="just" fontAlgn="base"/>
            <a:r>
              <a:rPr lang="en-US" sz="2000" dirty="0" smtClean="0">
                <a:latin typeface="Times New Roman" pitchFamily="18" charset="0"/>
                <a:cs typeface="Times New Roman" pitchFamily="18" charset="0"/>
              </a:rPr>
              <a:t>	Population </a:t>
            </a:r>
            <a:r>
              <a:rPr lang="en-US" sz="2000" dirty="0">
                <a:latin typeface="Times New Roman" pitchFamily="18" charset="0"/>
                <a:cs typeface="Times New Roman" pitchFamily="18" charset="0"/>
              </a:rPr>
              <a:t>projections are also necessary for entrepreneurs or business classes. If they know at what rate and of what size the population will increase in future, they will engage their productive resources in accordance with the demand estimated for the future, based on the projected figures.</a:t>
            </a:r>
          </a:p>
          <a:p>
            <a:pPr algn="just" fontAlgn="base"/>
            <a:r>
              <a:rPr lang="en-US" sz="2000" dirty="0" smtClean="0">
                <a:latin typeface="Times New Roman" pitchFamily="18" charset="0"/>
                <a:cs typeface="Times New Roman" pitchFamily="18" charset="0"/>
              </a:rPr>
              <a:t>	On </a:t>
            </a:r>
            <a:r>
              <a:rPr lang="en-US" sz="2000" dirty="0">
                <a:latin typeface="Times New Roman" pitchFamily="18" charset="0"/>
                <a:cs typeface="Times New Roman" pitchFamily="18" charset="0"/>
              </a:rPr>
              <a:t>the basis of age and sex-wise population projections they can estimate the future demand for their products and plan and produce accordingly. Thus projections play an important role in market mechanism.</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8689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6247864"/>
          </a:xfrm>
          <a:prstGeom prst="rect">
            <a:avLst/>
          </a:prstGeom>
          <a:noFill/>
        </p:spPr>
        <p:txBody>
          <a:bodyPr wrap="square" rtlCol="0">
            <a:spAutoFit/>
          </a:bodyPr>
          <a:lstStyle/>
          <a:p>
            <a:pPr algn="just" fontAlgn="base"/>
            <a:r>
              <a:rPr lang="en-US" sz="2000" b="1" dirty="0">
                <a:latin typeface="Times New Roman" pitchFamily="18" charset="0"/>
                <a:cs typeface="Times New Roman" pitchFamily="18" charset="0"/>
              </a:rPr>
              <a:t>4. For Demographic Theory:</a:t>
            </a:r>
          </a:p>
          <a:p>
            <a:pPr algn="just" fontAlgn="base"/>
            <a:r>
              <a:rPr lang="en-US" sz="2000" dirty="0" smtClean="0">
                <a:latin typeface="Times New Roman" pitchFamily="18" charset="0"/>
                <a:cs typeface="Times New Roman" pitchFamily="18" charset="0"/>
              </a:rPr>
              <a:t>	In </a:t>
            </a:r>
            <a:r>
              <a:rPr lang="en-US" sz="2000" dirty="0">
                <a:latin typeface="Times New Roman" pitchFamily="18" charset="0"/>
                <a:cs typeface="Times New Roman" pitchFamily="18" charset="0"/>
              </a:rPr>
              <a:t>the 1930s, the popularity of the theory of demographic transition created the environment for population projections and its importance. With the help of the theory of demographic transition, the particular stage of demographic transition of any country can be known and after how many years it will reach the stage of economic development or what time will it take to pass from one stage to another, can be known by population projections.</a:t>
            </a:r>
          </a:p>
          <a:p>
            <a:pPr algn="just" fontAlgn="base"/>
            <a:r>
              <a:rPr lang="en-US" sz="2000" b="1" dirty="0">
                <a:latin typeface="Times New Roman" pitchFamily="18" charset="0"/>
                <a:cs typeface="Times New Roman" pitchFamily="18" charset="0"/>
              </a:rPr>
              <a:t>5. For Planners:</a:t>
            </a:r>
          </a:p>
          <a:p>
            <a:pPr algn="just" fontAlgn="base"/>
            <a:r>
              <a:rPr lang="en-US" sz="2000" dirty="0" smtClean="0">
                <a:latin typeface="Times New Roman" pitchFamily="18" charset="0"/>
                <a:cs typeface="Times New Roman" pitchFamily="18" charset="0"/>
              </a:rPr>
              <a:t>	Population </a:t>
            </a:r>
            <a:r>
              <a:rPr lang="en-US" sz="2000" dirty="0">
                <a:latin typeface="Times New Roman" pitchFamily="18" charset="0"/>
                <a:cs typeface="Times New Roman" pitchFamily="18" charset="0"/>
              </a:rPr>
              <a:t>projections help the planners to find out the trends in the growth of population between two censuses.</a:t>
            </a:r>
          </a:p>
          <a:p>
            <a:pPr algn="just" fontAlgn="base"/>
            <a:r>
              <a:rPr lang="en-US" sz="2000" b="1" dirty="0">
                <a:latin typeface="Times New Roman" pitchFamily="18" charset="0"/>
                <a:cs typeface="Times New Roman" pitchFamily="18" charset="0"/>
              </a:rPr>
              <a:t>6. For Migration:</a:t>
            </a:r>
          </a:p>
          <a:p>
            <a:pPr algn="just" fontAlgn="base"/>
            <a:r>
              <a:rPr lang="en-US" sz="2000" dirty="0" smtClean="0">
                <a:latin typeface="Times New Roman" pitchFamily="18" charset="0"/>
                <a:cs typeface="Times New Roman" pitchFamily="18" charset="0"/>
              </a:rPr>
              <a:t>	They </a:t>
            </a:r>
            <a:r>
              <a:rPr lang="en-US" sz="2000" dirty="0">
                <a:latin typeface="Times New Roman" pitchFamily="18" charset="0"/>
                <a:cs typeface="Times New Roman" pitchFamily="18" charset="0"/>
              </a:rPr>
              <a:t>provide estimates of future trends relating to migration at the national and international levels.</a:t>
            </a:r>
          </a:p>
          <a:p>
            <a:pPr algn="just" fontAlgn="base"/>
            <a:r>
              <a:rPr lang="en-US" sz="2000" b="1" dirty="0">
                <a:latin typeface="Times New Roman" pitchFamily="18" charset="0"/>
                <a:cs typeface="Times New Roman" pitchFamily="18" charset="0"/>
              </a:rPr>
              <a:t>7. For Planning Adequate Investments:</a:t>
            </a:r>
          </a:p>
          <a:p>
            <a:pPr algn="just" fontAlgn="base"/>
            <a:r>
              <a:rPr lang="en-US" sz="2000" dirty="0" smtClean="0">
                <a:latin typeface="Times New Roman" pitchFamily="18" charset="0"/>
                <a:cs typeface="Times New Roman" pitchFamily="18" charset="0"/>
              </a:rPr>
              <a:t>	According </a:t>
            </a:r>
            <a:r>
              <a:rPr lang="en-US" sz="2000" dirty="0">
                <a:latin typeface="Times New Roman" pitchFamily="18" charset="0"/>
                <a:cs typeface="Times New Roman" pitchFamily="18" charset="0"/>
              </a:rPr>
              <a:t>to the Indian Ninth Five Year Plan, population projections are required for planning adequate investments for: (i) essential necessities such as food, shelter and clothing; (ii) essential prerequisites for human development such as education, employment and health care; and (iii) optimal </a:t>
            </a:r>
            <a:r>
              <a:rPr lang="en-US" sz="2000" dirty="0" err="1">
                <a:latin typeface="Times New Roman" pitchFamily="18" charset="0"/>
                <a:cs typeface="Times New Roman" pitchFamily="18" charset="0"/>
              </a:rPr>
              <a:t>utilisation</a:t>
            </a:r>
            <a:r>
              <a:rPr lang="en-US" sz="2000" dirty="0">
                <a:latin typeface="Times New Roman" pitchFamily="18" charset="0"/>
                <a:cs typeface="Times New Roman" pitchFamily="18" charset="0"/>
              </a:rPr>
              <a:t> of the available human resources for economic and social development.</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02596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04800"/>
            <a:ext cx="8915400" cy="6617196"/>
          </a:xfrm>
          <a:prstGeom prst="rect">
            <a:avLst/>
          </a:prstGeom>
          <a:noFill/>
        </p:spPr>
        <p:txBody>
          <a:bodyPr wrap="square" rtlCol="0">
            <a:spAutoFit/>
          </a:bodyPr>
          <a:lstStyle/>
          <a:p>
            <a:pPr algn="just" fontAlgn="base"/>
            <a:r>
              <a:rPr lang="en-US" sz="2400" b="1" dirty="0">
                <a:latin typeface="Times New Roman" pitchFamily="18" charset="0"/>
                <a:cs typeface="Times New Roman" pitchFamily="18" charset="0"/>
              </a:rPr>
              <a:t>Limitations of Population Projections:</a:t>
            </a:r>
          </a:p>
          <a:p>
            <a:pPr algn="just" fontAlgn="base"/>
            <a:r>
              <a:rPr lang="en-US" sz="2000" dirty="0" smtClean="0">
                <a:latin typeface="Times New Roman" pitchFamily="18" charset="0"/>
                <a:cs typeface="Times New Roman" pitchFamily="18" charset="0"/>
              </a:rPr>
              <a:t>	Population </a:t>
            </a:r>
            <a:r>
              <a:rPr lang="en-US" sz="2000" dirty="0">
                <a:latin typeface="Times New Roman" pitchFamily="18" charset="0"/>
                <a:cs typeface="Times New Roman" pitchFamily="18" charset="0"/>
              </a:rPr>
              <a:t>projections are made by institutions and demographers but they are often incorrect.</a:t>
            </a:r>
          </a:p>
          <a:p>
            <a:pPr algn="just" fontAlgn="base"/>
            <a:r>
              <a:rPr lang="en-US" sz="2000" b="1" dirty="0">
                <a:latin typeface="Times New Roman" pitchFamily="18" charset="0"/>
                <a:cs typeface="Times New Roman" pitchFamily="18" charset="0"/>
              </a:rPr>
              <a:t>The following are the limitations of population projections:</a:t>
            </a:r>
            <a:endParaRPr lang="en-US" sz="2000" dirty="0">
              <a:latin typeface="Times New Roman" pitchFamily="18" charset="0"/>
              <a:cs typeface="Times New Roman" pitchFamily="18" charset="0"/>
            </a:endParaRPr>
          </a:p>
          <a:p>
            <a:pPr algn="just" fontAlgn="base"/>
            <a:r>
              <a:rPr lang="en-US" sz="2000" b="1" dirty="0">
                <a:latin typeface="Times New Roman" pitchFamily="18" charset="0"/>
                <a:cs typeface="Times New Roman" pitchFamily="18" charset="0"/>
              </a:rPr>
              <a:t>1. Wrong Assumptions:</a:t>
            </a:r>
          </a:p>
          <a:p>
            <a:pPr algn="just" fontAlgn="base"/>
            <a:r>
              <a:rPr lang="en-US" sz="2000" dirty="0" smtClean="0">
                <a:latin typeface="Times New Roman" pitchFamily="18" charset="0"/>
                <a:cs typeface="Times New Roman" pitchFamily="18" charset="0"/>
              </a:rPr>
              <a:t>	Demographers </a:t>
            </a:r>
            <a:r>
              <a:rPr lang="en-US" sz="2000" dirty="0">
                <a:latin typeface="Times New Roman" pitchFamily="18" charset="0"/>
                <a:cs typeface="Times New Roman" pitchFamily="18" charset="0"/>
              </a:rPr>
              <a:t>do not use a uniform method for making population projections. The projections are bound to be incorrect because the mathematical and growth component methods are based on different assumptions. As pointed out by J.S. Davis, “It is not calculation of projection that is wrong but assumptions make a projection wrong.”</a:t>
            </a:r>
          </a:p>
          <a:p>
            <a:pPr algn="just" fontAlgn="base"/>
            <a:r>
              <a:rPr lang="en-US" sz="2000" b="1" dirty="0">
                <a:latin typeface="Times New Roman" pitchFamily="18" charset="0"/>
                <a:cs typeface="Times New Roman" pitchFamily="18" charset="0"/>
              </a:rPr>
              <a:t>2. Estimation of Mobility of </a:t>
            </a:r>
            <a:r>
              <a:rPr lang="en-US" sz="2000" b="1" dirty="0" smtClean="0">
                <a:latin typeface="Times New Roman" pitchFamily="18" charset="0"/>
                <a:cs typeface="Times New Roman" pitchFamily="18" charset="0"/>
              </a:rPr>
              <a:t>Labor </a:t>
            </a:r>
            <a:r>
              <a:rPr lang="en-US" sz="2000" b="1" dirty="0">
                <a:latin typeface="Times New Roman" pitchFamily="18" charset="0"/>
                <a:cs typeface="Times New Roman" pitchFamily="18" charset="0"/>
              </a:rPr>
              <a:t>Difficult:</a:t>
            </a:r>
          </a:p>
          <a:p>
            <a:pPr algn="just" fontAlgn="base"/>
            <a:r>
              <a:rPr lang="en-US" sz="2000" dirty="0" smtClean="0">
                <a:latin typeface="Times New Roman" pitchFamily="18" charset="0"/>
                <a:cs typeface="Times New Roman" pitchFamily="18" charset="0"/>
              </a:rPr>
              <a:t>	It </a:t>
            </a:r>
            <a:r>
              <a:rPr lang="en-US" sz="2000" dirty="0">
                <a:latin typeface="Times New Roman" pitchFamily="18" charset="0"/>
                <a:cs typeface="Times New Roman" pitchFamily="18" charset="0"/>
              </a:rPr>
              <a:t>is not possible to estimate correctly birth rate, death rate and migration rate due to the mobility of </a:t>
            </a:r>
            <a:r>
              <a:rPr lang="en-US" sz="2000" dirty="0" smtClean="0">
                <a:latin typeface="Times New Roman" pitchFamily="18" charset="0"/>
                <a:cs typeface="Times New Roman" pitchFamily="18" charset="0"/>
              </a:rPr>
              <a:t>labor, </a:t>
            </a:r>
            <a:r>
              <a:rPr lang="en-US" sz="2000" dirty="0">
                <a:latin typeface="Times New Roman" pitchFamily="18" charset="0"/>
                <a:cs typeface="Times New Roman" pitchFamily="18" charset="0"/>
              </a:rPr>
              <a:t>especially in a developing economy. With development and structural transformation, there is large scale mobility of </a:t>
            </a:r>
            <a:r>
              <a:rPr lang="en-US" sz="2000" dirty="0" err="1">
                <a:latin typeface="Times New Roman" pitchFamily="18" charset="0"/>
                <a:cs typeface="Times New Roman" pitchFamily="18" charset="0"/>
              </a:rPr>
              <a:t>labour</a:t>
            </a:r>
            <a:r>
              <a:rPr lang="en-US" sz="2000" dirty="0">
                <a:latin typeface="Times New Roman" pitchFamily="18" charset="0"/>
                <a:cs typeface="Times New Roman" pitchFamily="18" charset="0"/>
              </a:rPr>
              <a:t> within and outside the country which cannot be projected correctly even for a short period.</a:t>
            </a:r>
          </a:p>
          <a:p>
            <a:pPr algn="just" fontAlgn="base"/>
            <a:r>
              <a:rPr lang="en-US" sz="2000" b="1" dirty="0">
                <a:latin typeface="Times New Roman" pitchFamily="18" charset="0"/>
                <a:cs typeface="Times New Roman" pitchFamily="18" charset="0"/>
              </a:rPr>
              <a:t>3. Difficult to Estimate Age-Sex Structure:</a:t>
            </a:r>
          </a:p>
          <a:p>
            <a:pPr algn="just" fontAlgn="base"/>
            <a:r>
              <a:rPr lang="en-US" sz="2000" dirty="0" smtClean="0">
                <a:latin typeface="Times New Roman" pitchFamily="18" charset="0"/>
                <a:cs typeface="Times New Roman" pitchFamily="18" charset="0"/>
              </a:rPr>
              <a:t>	Population </a:t>
            </a:r>
            <a:r>
              <a:rPr lang="en-US" sz="2000" dirty="0">
                <a:latin typeface="Times New Roman" pitchFamily="18" charset="0"/>
                <a:cs typeface="Times New Roman" pitchFamily="18" charset="0"/>
              </a:rPr>
              <a:t>projections may turn out to be wrong during the demographic transition stage because it is difficult to estimate correctly the age-sex structure of the population.</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649270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45</Words>
  <Application>Microsoft Office PowerPoint</Application>
  <PresentationFormat>On-screen Show (4:3)</PresentationFormat>
  <Paragraphs>62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6</cp:revision>
  <dcterms:created xsi:type="dcterms:W3CDTF">2020-05-04T11:37:20Z</dcterms:created>
  <dcterms:modified xsi:type="dcterms:W3CDTF">2020-05-05T04:52:19Z</dcterms:modified>
</cp:coreProperties>
</file>