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9" r:id="rId2"/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1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6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9415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35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106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40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1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8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1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5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5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1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1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9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83BE7-C89E-442C-974D-FCBD537836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AFDEDA-290E-441A-BE3E-3BA24647B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9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17431"/>
            <a:ext cx="7766936" cy="3033405"/>
          </a:xfrm>
        </p:spPr>
        <p:txBody>
          <a:bodyPr/>
          <a:lstStyle/>
          <a:p>
            <a:pPr algn="ctr"/>
            <a:r>
              <a:rPr lang="en-US" sz="4400" dirty="0" smtClean="0"/>
              <a:t>Enhanced Elimination of poisons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7800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DOSE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4499945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When administering MDAC, an initial dose of 1 g/kg of activated charcoal with </a:t>
            </a:r>
            <a:r>
              <a:rPr lang="en-US" sz="2800" b="1" i="1" dirty="0" err="1" smtClean="0"/>
              <a:t>sorbitol</a:t>
            </a:r>
            <a:r>
              <a:rPr lang="en-US" sz="2800" b="1" i="1" dirty="0" smtClean="0"/>
              <a:t> followed by 0.5 to 1 g/kg of activated charcoal in aqueous suspension every two to four hours is recommended.</a:t>
            </a:r>
          </a:p>
          <a:p>
            <a:r>
              <a:rPr lang="en-US" sz="2800" dirty="0" smtClean="0"/>
              <a:t>Only the first dose of activated charcoal should be given with </a:t>
            </a:r>
            <a:r>
              <a:rPr lang="en-US" sz="2800" dirty="0" err="1" smtClean="0"/>
              <a:t>sorbitol</a:t>
            </a:r>
            <a:endParaRPr lang="en-US" sz="2800" dirty="0" smtClean="0"/>
          </a:p>
          <a:p>
            <a:r>
              <a:rPr lang="en-US" sz="2800" dirty="0" smtClean="0"/>
              <a:t> multiple doses of </a:t>
            </a:r>
            <a:r>
              <a:rPr lang="en-US" sz="2800" dirty="0" err="1" smtClean="0"/>
              <a:t>sorbitol</a:t>
            </a:r>
            <a:r>
              <a:rPr lang="en-US" sz="2800" dirty="0" smtClean="0"/>
              <a:t> may produce profound dehydration and life-threatening </a:t>
            </a:r>
            <a:r>
              <a:rPr lang="en-US" sz="2800" dirty="0" err="1" smtClean="0"/>
              <a:t>hypernatremia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2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CONTRAINDICATIONS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/>
          <a:lstStyle/>
          <a:p>
            <a:r>
              <a:rPr lang="en-US" sz="2800" dirty="0" smtClean="0"/>
              <a:t>Contraindications to MDAC are identical to those for single-dose activated charcoal. Neither should be employed in patients with gastrointestinal </a:t>
            </a:r>
            <a:r>
              <a:rPr lang="en-US" sz="2800" dirty="0" err="1" smtClean="0"/>
              <a:t>ileus</a:t>
            </a:r>
            <a:r>
              <a:rPr lang="en-US" sz="2800" dirty="0" smtClean="0"/>
              <a:t>, perforation, or obstruction, or in patients with depressed mental status and </a:t>
            </a:r>
            <a:r>
              <a:rPr lang="en-US" sz="2800" dirty="0" err="1" smtClean="0"/>
              <a:t>anunprotected</a:t>
            </a:r>
            <a:r>
              <a:rPr lang="en-US" sz="2800" dirty="0" smtClean="0"/>
              <a:t> airway.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b="1" dirty="0" smtClean="0"/>
              <a:t>FORCED DIURESIS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41417"/>
            <a:ext cx="9145935" cy="44999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the past,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was commonly used in many patients and for most forms of poisoning.</a:t>
            </a:r>
          </a:p>
          <a:p>
            <a:r>
              <a:rPr lang="en-US" sz="2800" dirty="0" smtClean="0"/>
              <a:t> However, it has been shown that the clinical course of most poisonings is not affected by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. In addition, the procedure carries with it the dangers of volume overload and electrolyte disturbances.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55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Theoretical Basis: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8355"/>
            <a:ext cx="8596668" cy="4513008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is based on the principle that for drugs that are excreted by the kidneys, the amount excreted can be increased by increasing the urine output. </a:t>
            </a:r>
          </a:p>
          <a:p>
            <a:r>
              <a:rPr lang="en-US" sz="2800" dirty="0" smtClean="0"/>
              <a:t>This is, however, useful only for drugs that are excreted either unchanged or as active metabolites</a:t>
            </a:r>
          </a:p>
          <a:p>
            <a:r>
              <a:rPr lang="en-US" sz="2800" dirty="0" smtClean="0"/>
              <a:t>Generally, this method is not useful for drugs that are </a:t>
            </a:r>
            <a:r>
              <a:rPr lang="en-US" sz="2800" dirty="0" err="1" smtClean="0"/>
              <a:t>metabolised</a:t>
            </a:r>
            <a:r>
              <a:rPr lang="en-US" sz="2800" dirty="0" smtClean="0"/>
              <a:t> by the liver and </a:t>
            </a:r>
            <a:r>
              <a:rPr lang="en-US" sz="2800" dirty="0" err="1" smtClean="0"/>
              <a:t>thenexcreted</a:t>
            </a:r>
            <a:r>
              <a:rPr lang="en-US" sz="2800" dirty="0" smtClean="0"/>
              <a:t> as inactive metabolites.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988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0891"/>
            <a:ext cx="8596668" cy="544047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drugs are partially reabsorbed in the renal tubules. This will reduce the amount of drug excreted despite any increase in urine output. However, this </a:t>
            </a:r>
            <a:r>
              <a:rPr lang="en-US" sz="2400" dirty="0" err="1" smtClean="0"/>
              <a:t>reabsorption</a:t>
            </a:r>
            <a:r>
              <a:rPr lang="en-US" sz="2400" dirty="0" smtClean="0"/>
              <a:t> primarily affects un-</a:t>
            </a:r>
            <a:r>
              <a:rPr lang="en-US" sz="2400" dirty="0" err="1" smtClean="0"/>
              <a:t>ionised</a:t>
            </a:r>
            <a:r>
              <a:rPr lang="en-US" sz="2400" dirty="0" smtClean="0"/>
              <a:t>, lipid-soluble molecules. </a:t>
            </a:r>
          </a:p>
          <a:p>
            <a:r>
              <a:rPr lang="en-US" sz="2400" dirty="0" smtClean="0"/>
              <a:t>By increasing the concentration of the drug that is in the </a:t>
            </a:r>
            <a:r>
              <a:rPr lang="en-US" sz="2400" dirty="0" err="1" smtClean="0"/>
              <a:t>ionised</a:t>
            </a:r>
            <a:r>
              <a:rPr lang="en-US" sz="2400" dirty="0" smtClean="0"/>
              <a:t> form, reduced re-absorption can be brought about. This will result in increased excretion.</a:t>
            </a:r>
          </a:p>
          <a:p>
            <a:r>
              <a:rPr lang="en-US" sz="2400" dirty="0" smtClean="0"/>
              <a:t> An increase in the concentration of the </a:t>
            </a:r>
            <a:r>
              <a:rPr lang="en-US" sz="2400" dirty="0" err="1" smtClean="0"/>
              <a:t>ionised</a:t>
            </a:r>
            <a:r>
              <a:rPr lang="en-US" sz="2400" dirty="0" smtClean="0"/>
              <a:t> drug can be achieved by manipulating the urine </a:t>
            </a:r>
            <a:r>
              <a:rPr lang="en-US" sz="2400" dirty="0" err="1" smtClean="0"/>
              <a:t>pH.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Acidic drugs tend to remain </a:t>
            </a:r>
            <a:r>
              <a:rPr lang="en-US" sz="2400" dirty="0" err="1" smtClean="0"/>
              <a:t>ionised</a:t>
            </a:r>
            <a:r>
              <a:rPr lang="en-US" sz="2400" dirty="0" smtClean="0"/>
              <a:t> when in alkaline urine and basic drugs tend to remain </a:t>
            </a:r>
            <a:r>
              <a:rPr lang="en-US" sz="2400" dirty="0" err="1" smtClean="0"/>
              <a:t>ionised</a:t>
            </a:r>
            <a:r>
              <a:rPr lang="en-US" sz="2400" dirty="0" smtClean="0"/>
              <a:t> when in acidic urine.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819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46175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indications for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are:</a:t>
            </a:r>
          </a:p>
          <a:p>
            <a:r>
              <a:rPr lang="en-US" sz="2800" dirty="0" smtClean="0"/>
              <a:t>The substance or its active metabolites are excreted in the urine.</a:t>
            </a:r>
          </a:p>
          <a:p>
            <a:r>
              <a:rPr lang="en-US" sz="2800" dirty="0" smtClean="0"/>
              <a:t>There is a high plasma concentration of the substance.</a:t>
            </a:r>
          </a:p>
          <a:p>
            <a:r>
              <a:rPr lang="en-US" sz="2800" dirty="0" smtClean="0"/>
              <a:t>There is a high probability that supportive therapy alone will be insufficient.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9275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Contraindications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789"/>
            <a:ext cx="8596668" cy="52512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i="1" dirty="0" smtClean="0"/>
              <a:t>The contraindications for forced </a:t>
            </a:r>
            <a:r>
              <a:rPr lang="en-US" sz="2400" i="1" dirty="0" err="1" smtClean="0"/>
              <a:t>diuresis</a:t>
            </a:r>
            <a:r>
              <a:rPr lang="en-US" sz="2400" i="1" dirty="0" smtClean="0"/>
              <a:t> are:</a:t>
            </a:r>
          </a:p>
          <a:p>
            <a:r>
              <a:rPr lang="en-US" sz="2400" dirty="0" smtClean="0"/>
              <a:t>Impaired renal function.</a:t>
            </a:r>
          </a:p>
          <a:p>
            <a:r>
              <a:rPr lang="en-US" sz="2400" dirty="0" smtClean="0"/>
              <a:t>Cardiac disease, in particular, cardiac failure.</a:t>
            </a:r>
          </a:p>
          <a:p>
            <a:r>
              <a:rPr lang="en-US" sz="2400" dirty="0" smtClean="0"/>
              <a:t>Shock.</a:t>
            </a:r>
          </a:p>
          <a:p>
            <a:r>
              <a:rPr lang="en-US" sz="2400" dirty="0" smtClean="0"/>
              <a:t>Hypotension despite administration of IV fluids.</a:t>
            </a:r>
          </a:p>
          <a:p>
            <a:pPr>
              <a:buNone/>
            </a:pPr>
            <a:r>
              <a:rPr lang="en-US" sz="2400" dirty="0" smtClean="0"/>
              <a:t>Care should also be taken when attempting forced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 in:</a:t>
            </a:r>
          </a:p>
          <a:p>
            <a:r>
              <a:rPr lang="en-US" sz="2400" dirty="0" smtClean="0"/>
              <a:t>Elderly patients.</a:t>
            </a:r>
          </a:p>
          <a:p>
            <a:r>
              <a:rPr lang="en-US" sz="2400" dirty="0" smtClean="0"/>
              <a:t>Poisoning by </a:t>
            </a:r>
            <a:r>
              <a:rPr lang="en-US" sz="2400" dirty="0" err="1" smtClean="0"/>
              <a:t>cardiotoxic</a:t>
            </a:r>
            <a:r>
              <a:rPr lang="en-US" sz="2400" dirty="0" smtClean="0"/>
              <a:t> agents.</a:t>
            </a:r>
          </a:p>
          <a:p>
            <a:r>
              <a:rPr lang="en-US" sz="2400" dirty="0" smtClean="0"/>
              <a:t>Poisoning by </a:t>
            </a:r>
            <a:r>
              <a:rPr lang="en-US" sz="2400" dirty="0" err="1" smtClean="0"/>
              <a:t>nephrotoxic</a:t>
            </a:r>
            <a:r>
              <a:rPr lang="en-US" sz="2400" dirty="0" smtClean="0"/>
              <a:t> agents.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9777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Potential Complications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6103"/>
            <a:ext cx="8596668" cy="45652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complications that may result from forced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 include:</a:t>
            </a:r>
          </a:p>
          <a:p>
            <a:r>
              <a:rPr lang="en-US" sz="2400" dirty="0" smtClean="0"/>
              <a:t>Electrolyte and acid-base disturbances.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Hypokalaemia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Hypocalcaemia.</a:t>
            </a:r>
          </a:p>
          <a:p>
            <a:r>
              <a:rPr lang="en-US" sz="2400" dirty="0" smtClean="0"/>
              <a:t> Hypomagnesaemia.</a:t>
            </a:r>
          </a:p>
          <a:p>
            <a:r>
              <a:rPr lang="en-US" sz="2400" dirty="0" smtClean="0"/>
              <a:t> Cerebral edema.</a:t>
            </a:r>
          </a:p>
          <a:p>
            <a:r>
              <a:rPr lang="en-US" sz="2400" dirty="0" smtClean="0"/>
              <a:t> Pulmonary edema.</a:t>
            </a:r>
          </a:p>
          <a:p>
            <a:r>
              <a:rPr lang="en-US" sz="2400" dirty="0" smtClean="0"/>
              <a:t> Water intoxication.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38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FORCED DIURESIS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There are two forms of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(A)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without manipulation of urinary </a:t>
            </a:r>
            <a:r>
              <a:rPr lang="en-US" sz="2800" dirty="0" err="1" smtClean="0"/>
              <a:t>pH.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(B)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with manipulation of urinary </a:t>
            </a:r>
            <a:r>
              <a:rPr lang="en-US" sz="2800" dirty="0" err="1" smtClean="0"/>
              <a:t>pH.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80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(A) Forced </a:t>
            </a:r>
            <a:r>
              <a:rPr lang="en-US" dirty="0" err="1" smtClean="0"/>
              <a:t>diuresis</a:t>
            </a:r>
            <a:r>
              <a:rPr lang="en-US" dirty="0" smtClean="0"/>
              <a:t> without manipulation of urinary </a:t>
            </a:r>
            <a:r>
              <a:rPr lang="en-US" dirty="0" err="1" smtClean="0"/>
              <a:t>pH.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7361"/>
            <a:ext cx="8596668" cy="47418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Drugs that can be removed by simple forced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 include the following:</a:t>
            </a:r>
          </a:p>
          <a:p>
            <a:r>
              <a:rPr lang="en-US" sz="2400" dirty="0" smtClean="0"/>
              <a:t>• Alcohol • </a:t>
            </a:r>
            <a:r>
              <a:rPr lang="en-US" sz="2400" dirty="0" err="1" smtClean="0"/>
              <a:t>Isoniazid</a:t>
            </a:r>
            <a:endParaRPr lang="en-US" sz="2400" dirty="0" smtClean="0"/>
          </a:p>
          <a:p>
            <a:r>
              <a:rPr lang="en-US" sz="2400" dirty="0" smtClean="0"/>
              <a:t>• Amphetamines • Aniline</a:t>
            </a:r>
          </a:p>
          <a:p>
            <a:r>
              <a:rPr lang="en-US" sz="2400" dirty="0" smtClean="0"/>
              <a:t>• Barbiturates (long-acting) • Bromide</a:t>
            </a:r>
          </a:p>
          <a:p>
            <a:r>
              <a:rPr lang="en-US" sz="2400" dirty="0" smtClean="0"/>
              <a:t>• Ethylene glycol • Lithium</a:t>
            </a:r>
          </a:p>
          <a:p>
            <a:r>
              <a:rPr lang="en-US" sz="2400" dirty="0" smtClean="0"/>
              <a:t>• Methanol • Penicillin</a:t>
            </a:r>
          </a:p>
          <a:p>
            <a:r>
              <a:rPr lang="en-US" sz="2400" dirty="0" smtClean="0"/>
              <a:t>• Phencyclidine • Quinine</a:t>
            </a:r>
          </a:p>
          <a:p>
            <a:r>
              <a:rPr lang="en-US" sz="2400" dirty="0" smtClean="0"/>
              <a:t>• </a:t>
            </a:r>
            <a:r>
              <a:rPr lang="en-US" sz="2400" dirty="0" err="1" smtClean="0"/>
              <a:t>Salicylates</a:t>
            </a:r>
            <a:r>
              <a:rPr lang="en-US" sz="2400" dirty="0" smtClean="0"/>
              <a:t> • Strychnine</a:t>
            </a:r>
          </a:p>
          <a:p>
            <a:r>
              <a:rPr lang="en-US" sz="2400" dirty="0" smtClean="0"/>
              <a:t>• </a:t>
            </a:r>
            <a:r>
              <a:rPr lang="en-US" sz="2400" dirty="0" err="1" smtClean="0"/>
              <a:t>Sulphonamides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62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3.ENHANCED ELIMINATION OF</a:t>
            </a:r>
            <a:br>
              <a:rPr lang="en-US" b="1" dirty="0" smtClean="0"/>
            </a:br>
            <a:r>
              <a:rPr lang="en-US" b="1" dirty="0" smtClean="0"/>
              <a:t>POISONS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2047"/>
            <a:ext cx="8596668" cy="43693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Methods to enhance the rate of elimination of poisons following a toxic ingestion are reviewed here. Enhanced elimination techniques can accelerate removal of a toxin, but few studies have investigated whether they actually shorten the duration of clinical toxicity and/or improve clinical outcomes</a:t>
            </a:r>
          </a:p>
          <a:p>
            <a:pPr>
              <a:buNone/>
            </a:pPr>
            <a:r>
              <a:rPr lang="en-US" sz="2800" dirty="0" smtClean="0"/>
              <a:t>General indications for enhanced elimination techniques include: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61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44999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procedure involves a cycle of 1.5 L of fluid every 3 hours, consisting of:</a:t>
            </a:r>
          </a:p>
          <a:p>
            <a:r>
              <a:rPr lang="en-US" sz="2800" dirty="0" smtClean="0"/>
              <a:t>500 ml of normal saline</a:t>
            </a:r>
          </a:p>
          <a:p>
            <a:r>
              <a:rPr lang="en-US" sz="2800" dirty="0" smtClean="0"/>
              <a:t>500 ml of 5% dextrose + 20 ml of 7.45% potassium chloride</a:t>
            </a:r>
          </a:p>
          <a:p>
            <a:r>
              <a:rPr lang="en-US" sz="2800" dirty="0" smtClean="0"/>
              <a:t>500 ml of normal saline</a:t>
            </a:r>
          </a:p>
          <a:p>
            <a:r>
              <a:rPr lang="en-US" sz="2800" dirty="0" smtClean="0"/>
              <a:t>IV </a:t>
            </a:r>
            <a:r>
              <a:rPr lang="en-US" sz="2800" dirty="0" err="1" smtClean="0"/>
              <a:t>frusemide</a:t>
            </a:r>
            <a:r>
              <a:rPr lang="en-US" sz="2800" dirty="0" smtClean="0"/>
              <a:t> 20 mg is given at the end of each cycle.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971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Monitoring: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The following should be monitored when attempting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Plasma electrolyte levels.</a:t>
            </a:r>
          </a:p>
          <a:p>
            <a:r>
              <a:rPr lang="en-US" sz="2800" dirty="0" smtClean="0"/>
              <a:t> Patient’s input and output.</a:t>
            </a:r>
          </a:p>
          <a:p>
            <a:r>
              <a:rPr lang="en-US" sz="2800" dirty="0" smtClean="0"/>
              <a:t> Patient’s condition and vital signs.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5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(B) Forced </a:t>
            </a:r>
            <a:r>
              <a:rPr lang="en-US" b="1" dirty="0" err="1" smtClean="0"/>
              <a:t>diuresis</a:t>
            </a:r>
            <a:r>
              <a:rPr lang="en-US" b="1" dirty="0" smtClean="0"/>
              <a:t> with manipulation of urinary </a:t>
            </a:r>
            <a:r>
              <a:rPr lang="en-US" b="1" dirty="0" err="1" smtClean="0"/>
              <a:t>pH.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with manipulation of the urinary pH is further sub-divided into:</a:t>
            </a:r>
          </a:p>
          <a:p>
            <a:r>
              <a:rPr lang="en-US" sz="2800" dirty="0" smtClean="0"/>
              <a:t>1. Forced alkaline </a:t>
            </a:r>
            <a:r>
              <a:rPr lang="en-US" sz="2800" dirty="0" err="1" smtClean="0"/>
              <a:t>diuresis</a:t>
            </a:r>
            <a:endParaRPr lang="en-US" sz="2800" dirty="0" smtClean="0"/>
          </a:p>
          <a:p>
            <a:r>
              <a:rPr lang="en-US" sz="2800" dirty="0" smtClean="0"/>
              <a:t>2. Forced acid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2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Forced alkaline </a:t>
            </a:r>
            <a:r>
              <a:rPr lang="en-US" dirty="0" err="1" smtClean="0"/>
              <a:t>diuresis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this method is theoretically useful for a number of weakly acidic drugs, in practice</a:t>
            </a:r>
          </a:p>
          <a:p>
            <a:r>
              <a:rPr lang="en-US" dirty="0" smtClean="0"/>
              <a:t>it is used primarily for </a:t>
            </a:r>
            <a:r>
              <a:rPr lang="en-US" dirty="0" err="1" smtClean="0"/>
              <a:t>salicylates</a:t>
            </a:r>
            <a:r>
              <a:rPr lang="en-US" dirty="0" smtClean="0"/>
              <a:t> and sometimes, </a:t>
            </a:r>
            <a:r>
              <a:rPr lang="en-US" dirty="0" err="1" smtClean="0"/>
              <a:t>phenobarbitone</a:t>
            </a:r>
            <a:r>
              <a:rPr lang="en-US" dirty="0" smtClean="0"/>
              <a:t>, </a:t>
            </a:r>
            <a:r>
              <a:rPr lang="en-US" dirty="0" err="1" smtClean="0"/>
              <a:t>barbitone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phenoxyacetate</a:t>
            </a:r>
            <a:r>
              <a:rPr lang="en-US" dirty="0" smtClean="0"/>
              <a:t> herbicides and </a:t>
            </a:r>
            <a:r>
              <a:rPr lang="en-US" dirty="0" err="1" smtClean="0"/>
              <a:t>tricyclic</a:t>
            </a:r>
            <a:r>
              <a:rPr lang="en-US" dirty="0" smtClean="0"/>
              <a:t> antidepressants.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30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Indications: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5290458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The indications for forced alkaline </a:t>
            </a:r>
            <a:r>
              <a:rPr lang="en-US" sz="2600" dirty="0" err="1" smtClean="0"/>
              <a:t>diuresis</a:t>
            </a:r>
            <a:r>
              <a:rPr lang="en-US" sz="2600" dirty="0" smtClean="0"/>
              <a:t> are;</a:t>
            </a:r>
          </a:p>
          <a:p>
            <a:pPr>
              <a:buNone/>
            </a:pPr>
            <a:r>
              <a:rPr lang="en-US" sz="2600" dirty="0" smtClean="0"/>
              <a:t>1. They are predominantly eliminated unchanged by the kidney.</a:t>
            </a:r>
          </a:p>
          <a:p>
            <a:pPr>
              <a:buNone/>
            </a:pPr>
            <a:r>
              <a:rPr lang="en-US" sz="2600" dirty="0" smtClean="0"/>
              <a:t>2. They are distributed primarily in the extra-cellular fluid compartment.</a:t>
            </a:r>
          </a:p>
          <a:p>
            <a:pPr>
              <a:buNone/>
            </a:pPr>
            <a:r>
              <a:rPr lang="en-US" sz="2600" dirty="0" smtClean="0"/>
              <a:t>3. They are minimally protein-bound.</a:t>
            </a:r>
          </a:p>
          <a:p>
            <a:pPr>
              <a:buNone/>
            </a:pPr>
            <a:r>
              <a:rPr lang="en-US" sz="2600" dirty="0" smtClean="0"/>
              <a:t>4. They are weak acids with </a:t>
            </a:r>
            <a:r>
              <a:rPr lang="en-US" sz="2600" dirty="0" err="1" smtClean="0"/>
              <a:t>pKa</a:t>
            </a:r>
            <a:r>
              <a:rPr lang="en-US" sz="2600" dirty="0" smtClean="0"/>
              <a:t> ranging from 3.0 to 7.5</a:t>
            </a:r>
          </a:p>
          <a:p>
            <a:pPr>
              <a:buNone/>
            </a:pPr>
            <a:r>
              <a:rPr lang="en-US" sz="2600" dirty="0" smtClean="0"/>
              <a:t>In addition, the plasma level of the drug should be:</a:t>
            </a:r>
          </a:p>
          <a:p>
            <a:r>
              <a:rPr lang="en-US" sz="2600" dirty="0" smtClean="0"/>
              <a:t> </a:t>
            </a:r>
            <a:r>
              <a:rPr lang="en-US" sz="2600" dirty="0" err="1" smtClean="0"/>
              <a:t>Phenobarbitone</a:t>
            </a:r>
            <a:r>
              <a:rPr lang="en-US" sz="2600" dirty="0" smtClean="0"/>
              <a:t> plasma level &gt; 10 mg / </a:t>
            </a:r>
            <a:r>
              <a:rPr lang="en-US" sz="2600" dirty="0" err="1" smtClean="0"/>
              <a:t>dL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 </a:t>
            </a:r>
            <a:r>
              <a:rPr lang="en-US" sz="2600" dirty="0" err="1" smtClean="0"/>
              <a:t>Barbitone</a:t>
            </a:r>
            <a:r>
              <a:rPr lang="en-US" sz="2600" dirty="0" smtClean="0"/>
              <a:t> plasma level &gt; 10 mg / </a:t>
            </a:r>
            <a:r>
              <a:rPr lang="en-US" sz="2600" dirty="0" err="1" smtClean="0"/>
              <a:t>dL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 </a:t>
            </a:r>
            <a:r>
              <a:rPr lang="en-US" sz="2600" dirty="0" err="1" smtClean="0"/>
              <a:t>Salicylate</a:t>
            </a:r>
            <a:r>
              <a:rPr lang="en-US" sz="2600" dirty="0" smtClean="0"/>
              <a:t> plasma level &gt; 50 mg / </a:t>
            </a:r>
            <a:r>
              <a:rPr lang="en-US" sz="2600" dirty="0" err="1" smtClean="0"/>
              <a:t>dL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Respiratory alkalosis is not a contraindication to forced alkaline </a:t>
            </a:r>
            <a:r>
              <a:rPr lang="en-US" sz="2600" dirty="0" err="1" smtClean="0"/>
              <a:t>diuresis</a:t>
            </a:r>
            <a:r>
              <a:rPr lang="en-US" sz="2600" dirty="0" smtClean="0"/>
              <a:t> as there is a significant base deficit still.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95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Preliminary Investigations: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Before commencing forced alkaline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, the following investigations should be carried out:</a:t>
            </a:r>
          </a:p>
          <a:p>
            <a:r>
              <a:rPr lang="en-US" sz="2400" dirty="0" smtClean="0"/>
              <a:t> Baseline electrolyte levels</a:t>
            </a:r>
          </a:p>
          <a:p>
            <a:r>
              <a:rPr lang="en-US" sz="2400" dirty="0" smtClean="0"/>
              <a:t> Blood sugar level</a:t>
            </a:r>
          </a:p>
          <a:p>
            <a:r>
              <a:rPr lang="en-US" sz="2400" dirty="0" smtClean="0"/>
              <a:t> Plasma drug level</a:t>
            </a:r>
          </a:p>
          <a:p>
            <a:r>
              <a:rPr lang="en-US" sz="2400" dirty="0" smtClean="0"/>
              <a:t> Arterial pH</a:t>
            </a:r>
          </a:p>
          <a:p>
            <a:r>
              <a:rPr lang="en-US" sz="2400" dirty="0" smtClean="0"/>
              <a:t>Urinary </a:t>
            </a:r>
            <a:r>
              <a:rPr lang="en-US" sz="2400" dirty="0" err="1" smtClean="0"/>
              <a:t>pH.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It is also important to have the following in place:</a:t>
            </a:r>
          </a:p>
          <a:p>
            <a:r>
              <a:rPr lang="en-US" sz="2400" dirty="0" smtClean="0"/>
              <a:t>• CVP line.</a:t>
            </a:r>
          </a:p>
          <a:p>
            <a:r>
              <a:rPr lang="en-US" sz="2400" dirty="0" smtClean="0"/>
              <a:t>• Urinary catheter.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70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TECHNIQUE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4035"/>
            <a:ext cx="8596668" cy="538189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goal of urinary </a:t>
            </a:r>
            <a:r>
              <a:rPr lang="en-US" sz="2400" dirty="0" err="1" smtClean="0"/>
              <a:t>alkalinization</a:t>
            </a:r>
            <a:r>
              <a:rPr lang="en-US" sz="2400" dirty="0" smtClean="0"/>
              <a:t> is to achieve a urine pH of 7.5 or higher while maintaining a serum pH no higher than 7.55 to 7.60.</a:t>
            </a:r>
          </a:p>
          <a:p>
            <a:r>
              <a:rPr lang="en-US" sz="2400" dirty="0" smtClean="0"/>
              <a:t> This is generally done by administering an IV bolus of 1-2 </a:t>
            </a:r>
            <a:r>
              <a:rPr lang="en-US" sz="2400" dirty="0" err="1" smtClean="0"/>
              <a:t>mEq</a:t>
            </a:r>
            <a:r>
              <a:rPr lang="en-US" sz="2400" dirty="0" smtClean="0"/>
              <a:t>/kg of 8.4 percent sodium bicarbonate, followed by continuous infusion of sodium bicarbonate.</a:t>
            </a:r>
          </a:p>
          <a:p>
            <a:r>
              <a:rPr lang="en-US" sz="2400" dirty="0" smtClean="0"/>
              <a:t> The fluid for continuous infusion is mixed by placing 150 </a:t>
            </a:r>
            <a:r>
              <a:rPr lang="en-US" sz="2400" dirty="0" err="1" smtClean="0"/>
              <a:t>mEq</a:t>
            </a:r>
            <a:r>
              <a:rPr lang="en-US" sz="2400" dirty="0" smtClean="0"/>
              <a:t> of sodium bicarbonate into one liter of 5 percent dextrose in water. </a:t>
            </a:r>
          </a:p>
          <a:p>
            <a:r>
              <a:rPr lang="en-US" sz="2400" dirty="0" smtClean="0"/>
              <a:t>Prior to the initiation of therapy, baseline measurements of </a:t>
            </a:r>
            <a:r>
              <a:rPr lang="en-US" sz="2400" dirty="0" err="1" smtClean="0"/>
              <a:t>electrolytes,blood</a:t>
            </a:r>
            <a:r>
              <a:rPr lang="en-US" sz="2400" dirty="0" smtClean="0"/>
              <a:t> urea nitrogen, serum </a:t>
            </a:r>
            <a:r>
              <a:rPr lang="en-US" sz="2400" dirty="0" err="1" smtClean="0"/>
              <a:t>creatinine</a:t>
            </a:r>
            <a:r>
              <a:rPr lang="en-US" sz="2400" dirty="0" smtClean="0"/>
              <a:t>, glucose, systemic pH, urinary pH, and serum drug concentrations should be performed.</a:t>
            </a:r>
          </a:p>
          <a:p>
            <a:r>
              <a:rPr lang="en-US" sz="2400" dirty="0" smtClean="0"/>
              <a:t>Placement of a Foley catheter is recommended to accurately measure urine output.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04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after initial fluid resuscitation and intravenous bolus of sodium bicarbonate, the sodium bicarbonate continuous infusion should be administered at approximately 200 to 250 cc/h.</a:t>
            </a:r>
          </a:p>
          <a:p>
            <a:r>
              <a:rPr lang="en-US" sz="2400" dirty="0" smtClean="0"/>
              <a:t> The rate should be titrated based on the urinary and systemic pH, which should be monitored throughout treatment.</a:t>
            </a:r>
          </a:p>
          <a:p>
            <a:r>
              <a:rPr lang="en-US" sz="2400" dirty="0" smtClean="0"/>
              <a:t> Intravenous fluid should be adjusted to maintain a urine pH 7.5 and serum pH &lt;7.60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54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Children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after initial fluid resuscitation and intravenous bolus of sodium bicarbonate, the sodium bicarbonate continuous infusion should be administered at approximately 1.5 times maintenance fluids. </a:t>
            </a:r>
          </a:p>
          <a:p>
            <a:r>
              <a:rPr lang="en-US" sz="2400" dirty="0" smtClean="0"/>
              <a:t>The rate should be titrated to maintain a urine pH 7.5. Increases in serum pH up to 7.60 are well tolerated in patients with normal renal function. </a:t>
            </a:r>
          </a:p>
          <a:p>
            <a:r>
              <a:rPr lang="en-US" sz="2400" dirty="0" smtClean="0"/>
              <a:t>Subsequent fluid administration should be based on urine output and ongoing losses.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42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Acetazolamide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 smtClean="0"/>
              <a:t>should not be used to alkalinize the urine. </a:t>
            </a:r>
            <a:r>
              <a:rPr lang="en-US" sz="2400" b="1" i="1" dirty="0" err="1" smtClean="0"/>
              <a:t>Acetazolamide</a:t>
            </a:r>
            <a:r>
              <a:rPr lang="en-US" sz="2400" b="1" i="1" dirty="0" smtClean="0"/>
              <a:t> </a:t>
            </a:r>
            <a:r>
              <a:rPr lang="en-US" sz="2400" dirty="0" smtClean="0"/>
              <a:t>raises urine pH by lowering systemic pH, which may cause deterioration in some cases.</a:t>
            </a:r>
          </a:p>
          <a:p>
            <a:r>
              <a:rPr lang="en-US" sz="2400" dirty="0" smtClean="0"/>
              <a:t> Close monitoring of blood and urine pH, electrolytes, respiratory status, and urine output is important when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 and urinary </a:t>
            </a:r>
            <a:r>
              <a:rPr lang="en-US" sz="2400" dirty="0" err="1" smtClean="0"/>
              <a:t>alkalinization</a:t>
            </a:r>
            <a:r>
              <a:rPr lang="en-US" sz="2400" dirty="0" smtClean="0"/>
              <a:t> procedures are performed.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3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92331"/>
            <a:ext cx="8596668" cy="5349031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Ingestion of a poison whose elimination can be enhanced.</a:t>
            </a:r>
          </a:p>
          <a:p>
            <a:r>
              <a:rPr lang="en-US" sz="3200" dirty="0" smtClean="0"/>
              <a:t>Failure of a patient to respond to maximal supportive care.</a:t>
            </a:r>
          </a:p>
          <a:p>
            <a:r>
              <a:rPr lang="en-US" sz="3200" dirty="0" smtClean="0"/>
              <a:t>The clinical course is predicted to be complicated based on the nature and/or</a:t>
            </a:r>
          </a:p>
          <a:p>
            <a:r>
              <a:rPr lang="en-US" sz="3200" dirty="0" smtClean="0"/>
              <a:t>concentration of the toxin, impaired clearance of the toxin, co-morbid illness,</a:t>
            </a:r>
          </a:p>
          <a:p>
            <a:r>
              <a:rPr lang="en-US" sz="3200" dirty="0" smtClean="0"/>
              <a:t>or some combination of these three elements.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1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main methods for elimination of toxic substances from the body are: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1) Multiple dose activated charcoal</a:t>
            </a:r>
          </a:p>
          <a:p>
            <a:pPr>
              <a:buNone/>
            </a:pPr>
            <a:r>
              <a:rPr lang="en-US" sz="2800" dirty="0" smtClean="0"/>
              <a:t>2) Forced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 &amp; alkaline </a:t>
            </a:r>
            <a:r>
              <a:rPr lang="en-US" sz="2800" dirty="0" err="1" smtClean="0"/>
              <a:t>diuresis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Hemodialysis</a:t>
            </a:r>
            <a:r>
              <a:rPr lang="en-US" sz="2800" dirty="0" smtClean="0"/>
              <a:t> &amp; </a:t>
            </a:r>
            <a:r>
              <a:rPr lang="en-US" sz="2800" dirty="0" err="1" smtClean="0"/>
              <a:t>Hemoperfusion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4) </a:t>
            </a:r>
            <a:r>
              <a:rPr lang="en-US" sz="2800" dirty="0" err="1" smtClean="0"/>
              <a:t>Hemofiltration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5) Exchange Transfusion.</a:t>
            </a:r>
          </a:p>
          <a:p>
            <a:pPr>
              <a:buNone/>
            </a:pPr>
            <a:r>
              <a:rPr lang="en-US" sz="2800" dirty="0" smtClean="0"/>
              <a:t>5) Hyperbaric oxygen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600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1.MULTIPLE-DOSE ACTIVATED CHARCOAL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Multiple-dose activated charcoal (MDAC) is the most commonly used method for enhancing the elimination of toxins. MDAC can be beneficial in both the</a:t>
            </a:r>
          </a:p>
          <a:p>
            <a:r>
              <a:rPr lang="en-US" sz="2800" dirty="0" smtClean="0"/>
              <a:t>pre-absorptive and post-absorptive phases of poisoning.</a:t>
            </a:r>
          </a:p>
          <a:p>
            <a:r>
              <a:rPr lang="en-US" sz="2800" dirty="0" smtClean="0"/>
              <a:t>MDAC </a:t>
            </a:r>
            <a:r>
              <a:rPr lang="en-US" sz="2800" dirty="0" err="1" smtClean="0"/>
              <a:t>enhanceselimination</a:t>
            </a:r>
            <a:r>
              <a:rPr lang="en-US" sz="2800" dirty="0" smtClean="0"/>
              <a:t> by one of two mechanisms: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7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1.Interruption of enteric recirculation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several toxins are cycled </a:t>
            </a:r>
            <a:r>
              <a:rPr lang="en-US" sz="2800" dirty="0" err="1" smtClean="0"/>
              <a:t>entero-hepatically</a:t>
            </a:r>
            <a:r>
              <a:rPr lang="en-US" sz="2800" dirty="0" smtClean="0"/>
              <a:t> or </a:t>
            </a:r>
            <a:r>
              <a:rPr lang="en-US" sz="2800" dirty="0" err="1" smtClean="0"/>
              <a:t>entero-enterically</a:t>
            </a:r>
            <a:r>
              <a:rPr lang="en-US" sz="2800" dirty="0" smtClean="0"/>
              <a:t>, and MDAC increases the amount of charcoal available to adsorb toxin as it reenters the GI tract.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7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2.Gastrointestinal dialysis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93669"/>
            <a:ext cx="9093683" cy="4447693"/>
          </a:xfrm>
        </p:spPr>
        <p:txBody>
          <a:bodyPr/>
          <a:lstStyle/>
          <a:p>
            <a:r>
              <a:rPr lang="en-US" sz="2800" dirty="0" smtClean="0"/>
              <a:t> large amounts of charcoal in the GI tract promote passive diffusion of drugs down a concentration gradient from the intestinal mucosal capillaries into the intraluminal space. </a:t>
            </a:r>
          </a:p>
          <a:p>
            <a:r>
              <a:rPr lang="en-US" sz="2800" dirty="0" smtClean="0"/>
              <a:t>The intestinal mucosa serves as a semi-permeable dialysis membrane, and the intraluminal binding of free drug by activated charcoal drives further drug diffusion into the lumen.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2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EFFICACY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The effectiveness of MDAC in producing significant acceleration of drug elimination is largely dependent upon the characteristics of the ingested drug. MDAC is most effective in removing drugs with;</a:t>
            </a:r>
          </a:p>
          <a:p>
            <a:r>
              <a:rPr lang="en-US" sz="2800" dirty="0" smtClean="0"/>
              <a:t> A high charcoal binding capacity.</a:t>
            </a:r>
          </a:p>
          <a:p>
            <a:r>
              <a:rPr lang="en-US" sz="2800" dirty="0" smtClean="0"/>
              <a:t> A low intrinsic clearance (i.e. a prolonged elimination half-life).</a:t>
            </a:r>
          </a:p>
          <a:p>
            <a:r>
              <a:rPr lang="en-US" sz="2800" dirty="0" smtClean="0"/>
              <a:t> A small volume of distribution.</a:t>
            </a:r>
          </a:p>
          <a:p>
            <a:r>
              <a:rPr lang="en-US" sz="2800" dirty="0" smtClean="0"/>
              <a:t> Low protein-binding.</a:t>
            </a:r>
          </a:p>
          <a:p>
            <a:r>
              <a:rPr lang="en-US" sz="2800" dirty="0" smtClean="0"/>
              <a:t> Non-ionized state at physiologic pH (low </a:t>
            </a:r>
            <a:r>
              <a:rPr lang="en-US" sz="2800" dirty="0" err="1" smtClean="0"/>
              <a:t>pKa</a:t>
            </a:r>
            <a:r>
              <a:rPr lang="en-US" sz="2800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00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INDICATIONS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Experimental models suggest that MDAC is probably beneficial for a small</a:t>
            </a:r>
          </a:p>
          <a:p>
            <a:r>
              <a:rPr lang="en-US" sz="2800" dirty="0" smtClean="0"/>
              <a:t>number of drugs .For some agents (e.g. Phenobarbital, </a:t>
            </a:r>
            <a:r>
              <a:rPr lang="en-US" sz="2800" dirty="0" err="1" smtClean="0"/>
              <a:t>theophylline</a:t>
            </a:r>
            <a:r>
              <a:rPr lang="en-US" sz="2800" dirty="0" smtClean="0"/>
              <a:t>, </a:t>
            </a:r>
            <a:r>
              <a:rPr lang="en-US" sz="2800" dirty="0" err="1" smtClean="0"/>
              <a:t>dapsone</a:t>
            </a:r>
            <a:r>
              <a:rPr lang="en-US" sz="2800" dirty="0" smtClean="0"/>
              <a:t>, and </a:t>
            </a:r>
            <a:r>
              <a:rPr lang="en-US" sz="2800" dirty="0" err="1" smtClean="0"/>
              <a:t>carbamazepine</a:t>
            </a:r>
            <a:r>
              <a:rPr lang="en-US" sz="2800" dirty="0" smtClean="0"/>
              <a:t>). </a:t>
            </a:r>
          </a:p>
          <a:p>
            <a:r>
              <a:rPr lang="en-US" sz="2800" dirty="0" smtClean="0"/>
              <a:t>MDAC produces clearance rates that approximate those of </a:t>
            </a:r>
            <a:r>
              <a:rPr lang="en-US" sz="2800" dirty="0" err="1" smtClean="0"/>
              <a:t>Hemodialysis</a:t>
            </a:r>
            <a:r>
              <a:rPr lang="en-US" sz="2800" dirty="0" smtClean="0"/>
              <a:t> or </a:t>
            </a:r>
            <a:r>
              <a:rPr lang="en-US" sz="2800" dirty="0" err="1" smtClean="0"/>
              <a:t>Hemoperfusion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153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753</TotalTime>
  <Words>1614</Words>
  <Application>Microsoft Office PowerPoint</Application>
  <PresentationFormat>Widescreen</PresentationFormat>
  <Paragraphs>149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Trebuchet MS</vt:lpstr>
      <vt:lpstr>Wingdings 3</vt:lpstr>
      <vt:lpstr>Facet</vt:lpstr>
      <vt:lpstr>Enhanced Elimination of poisons</vt:lpstr>
      <vt:lpstr>3.ENHANCED ELIMINATION OF POISONS </vt:lpstr>
      <vt:lpstr>PowerPoint Presentation</vt:lpstr>
      <vt:lpstr>The main methods for elimination of toxic substances from the body are: </vt:lpstr>
      <vt:lpstr>1.MULTIPLE-DOSE ACTIVATED CHARCOAL </vt:lpstr>
      <vt:lpstr>  1.Interruption of enteric recirculation  </vt:lpstr>
      <vt:lpstr>2.Gastrointestinal dialysis</vt:lpstr>
      <vt:lpstr>EFFICACY </vt:lpstr>
      <vt:lpstr>INDICATIONS  </vt:lpstr>
      <vt:lpstr>DOSE  </vt:lpstr>
      <vt:lpstr>CONTRAINDICATIONS  </vt:lpstr>
      <vt:lpstr>2. FORCED DIURESIS </vt:lpstr>
      <vt:lpstr>Theoretical Basis: </vt:lpstr>
      <vt:lpstr>PowerPoint Presentation</vt:lpstr>
      <vt:lpstr>Indications </vt:lpstr>
      <vt:lpstr>Contraindications </vt:lpstr>
      <vt:lpstr>Potential Complications </vt:lpstr>
      <vt:lpstr>TYPES OF FORCED DIURESIS </vt:lpstr>
      <vt:lpstr>(A) Forced diuresis without manipulation of urinary pH. </vt:lpstr>
      <vt:lpstr>Procedure: </vt:lpstr>
      <vt:lpstr>Monitoring: </vt:lpstr>
      <vt:lpstr>(B) Forced diuresis with manipulation of urinary pH. </vt:lpstr>
      <vt:lpstr>1. Forced alkaline diuresis</vt:lpstr>
      <vt:lpstr>Indications: </vt:lpstr>
      <vt:lpstr>Preliminary Investigations: </vt:lpstr>
      <vt:lpstr>TECHNIQUE </vt:lpstr>
      <vt:lpstr>Adults </vt:lpstr>
      <vt:lpstr>Children </vt:lpstr>
      <vt:lpstr>Acetazolamide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TOXICOLOGY </dc:title>
  <dc:creator>AB</dc:creator>
  <cp:lastModifiedBy>Rashid</cp:lastModifiedBy>
  <cp:revision>158</cp:revision>
  <dcterms:created xsi:type="dcterms:W3CDTF">2020-04-01T06:13:17Z</dcterms:created>
  <dcterms:modified xsi:type="dcterms:W3CDTF">2020-05-07T04:57:04Z</dcterms:modified>
</cp:coreProperties>
</file>