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335" r:id="rId2"/>
    <p:sldId id="33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94" autoAdjust="0"/>
  </p:normalViewPr>
  <p:slideViewPr>
    <p:cSldViewPr snapToGrid="0">
      <p:cViewPr varScale="1">
        <p:scale>
          <a:sx n="64" d="100"/>
          <a:sy n="64" d="100"/>
        </p:scale>
        <p:origin x="-9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15638-9DC7-4052-8BD8-03F686BE94B0}" type="datetimeFigureOut">
              <a:rPr lang="en-US" smtClean="0"/>
              <a:t>4/19/2020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83CB4-5339-4F4C-89EA-391762F5DBF9}" type="slidenum">
              <a:rPr lang="en-US" smtClean="0"/>
              <a:t>‹#›</a:t>
            </a:fld>
            <a:endParaRPr lang="en-US"/>
          </a:p>
        </p:txBody>
      </p:sp>
    </p:spTree>
    <p:extLst>
      <p:ext uri="{BB962C8B-B14F-4D97-AF65-F5344CB8AC3E}">
        <p14:creationId xmlns:p14="http://schemas.microsoft.com/office/powerpoint/2010/main" val="298767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83CB4-5339-4F4C-89EA-391762F5DBF9}" type="slidenum">
              <a:rPr lang="en-US" smtClean="0"/>
              <a:t>2</a:t>
            </a:fld>
            <a:endParaRPr lang="en-US"/>
          </a:p>
        </p:txBody>
      </p:sp>
    </p:spTree>
    <p:extLst>
      <p:ext uri="{BB962C8B-B14F-4D97-AF65-F5344CB8AC3E}">
        <p14:creationId xmlns:p14="http://schemas.microsoft.com/office/powerpoint/2010/main" val="290520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81480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38CEE-F498-4A86-9040-45B1993179E6}"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1797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79076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00016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93820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638CEE-F498-4A86-9040-45B1993179E6}"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70687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638CEE-F498-4A86-9040-45B1993179E6}" type="datetimeFigureOut">
              <a:rPr lang="en-US" smtClean="0"/>
              <a:t>4/19/2020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30723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12587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14646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19381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38CEE-F498-4A86-9040-45B1993179E6}"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98687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638CEE-F498-4A86-9040-45B1993179E6}"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8873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638CEE-F498-4A86-9040-45B1993179E6}"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52446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38CEE-F498-4A86-9040-45B1993179E6}"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36512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38CEE-F498-4A86-9040-45B1993179E6}"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7375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38CEE-F498-4A86-9040-45B1993179E6}"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147395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38CEE-F498-4A86-9040-45B1993179E6}"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4BB889-C4D4-4ABE-BA93-3EBACC5171BF}" type="slidenum">
              <a:rPr lang="en-US" smtClean="0"/>
              <a:t>‹#›</a:t>
            </a:fld>
            <a:endParaRPr lang="en-US"/>
          </a:p>
        </p:txBody>
      </p:sp>
    </p:spTree>
    <p:extLst>
      <p:ext uri="{BB962C8B-B14F-4D97-AF65-F5344CB8AC3E}">
        <p14:creationId xmlns:p14="http://schemas.microsoft.com/office/powerpoint/2010/main" val="23790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638CEE-F498-4A86-9040-45B1993179E6}" type="datetimeFigureOut">
              <a:rPr lang="en-US" smtClean="0"/>
              <a:t>4/19/2020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B4BB889-C4D4-4ABE-BA93-3EBACC5171BF}" type="slidenum">
              <a:rPr lang="en-US" smtClean="0"/>
              <a:t>‹#›</a:t>
            </a:fld>
            <a:endParaRPr lang="en-US"/>
          </a:p>
        </p:txBody>
      </p:sp>
    </p:spTree>
    <p:extLst>
      <p:ext uri="{BB962C8B-B14F-4D97-AF65-F5344CB8AC3E}">
        <p14:creationId xmlns:p14="http://schemas.microsoft.com/office/powerpoint/2010/main" val="88131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59148" cy="6857999"/>
          </a:xfrm>
          <a:prstGeom prst="rect">
            <a:avLst/>
          </a:prstGeom>
        </p:spPr>
      </p:pic>
    </p:spTree>
    <p:extLst>
      <p:ext uri="{BB962C8B-B14F-4D97-AF65-F5344CB8AC3E}">
        <p14:creationId xmlns:p14="http://schemas.microsoft.com/office/powerpoint/2010/main" val="3853533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Times New Roman" panose="02020603050405020304" pitchFamily="18" charset="0"/>
                <a:cs typeface="Times New Roman" panose="02020603050405020304" pitchFamily="18" charset="0"/>
              </a:rPr>
              <a:t>Qualitative feed restriction</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By modifying the “quality” of the diet, growth rate can theoretically be controlled</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iets </a:t>
            </a:r>
            <a:r>
              <a:rPr lang="en-US" sz="2800" dirty="0">
                <a:latin typeface="Times New Roman" panose="02020603050405020304" pitchFamily="18" charset="0"/>
                <a:cs typeface="Times New Roman" panose="02020603050405020304" pitchFamily="18" charset="0"/>
              </a:rPr>
              <a:t>that are deficient in protein or an essential nutrient should limit </a:t>
            </a:r>
            <a:r>
              <a:rPr lang="en-US" sz="2800" dirty="0" smtClean="0">
                <a:latin typeface="Times New Roman" panose="02020603050405020304" pitchFamily="18" charset="0"/>
                <a:cs typeface="Times New Roman" panose="02020603050405020304" pitchFamily="18" charset="0"/>
              </a:rPr>
              <a:t>growth</a:t>
            </a:r>
          </a:p>
          <a:p>
            <a:r>
              <a:rPr lang="en-US" sz="2800" dirty="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opefully </a:t>
            </a:r>
            <a:r>
              <a:rPr lang="en-US" sz="2800" dirty="0">
                <a:latin typeface="Times New Roman" panose="02020603050405020304" pitchFamily="18" charset="0"/>
                <a:cs typeface="Times New Roman" panose="02020603050405020304" pitchFamily="18" charset="0"/>
              </a:rPr>
              <a:t>formulation can be adjusted to manipulate growth up to mature body size.</a:t>
            </a:r>
          </a:p>
        </p:txBody>
      </p:sp>
    </p:spTree>
    <p:extLst>
      <p:ext uri="{BB962C8B-B14F-4D97-AF65-F5344CB8AC3E}">
        <p14:creationId xmlns:p14="http://schemas.microsoft.com/office/powerpoint/2010/main" val="392204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91319"/>
            <a:ext cx="8761413" cy="1542197"/>
          </a:xfrm>
        </p:spPr>
        <p:txBody>
          <a:bodyPr/>
          <a:lstStyle/>
          <a:p>
            <a:r>
              <a:rPr lang="en-US" sz="5400" b="1" dirty="0">
                <a:latin typeface="Times New Roman" panose="02020603050405020304" pitchFamily="18" charset="0"/>
                <a:cs typeface="Times New Roman" panose="02020603050405020304" pitchFamily="18" charset="0"/>
              </a:rPr>
              <a:t>Qualitative feed restriction</a:t>
            </a: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For example, reducing the methionine content of the diet by 25% may well lead to a 15-20% reduction in mean flock weight</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irds </a:t>
            </a:r>
            <a:r>
              <a:rPr lang="en-US" sz="2800" dirty="0">
                <a:latin typeface="Times New Roman" panose="02020603050405020304" pitchFamily="18" charset="0"/>
                <a:cs typeface="Times New Roman" panose="02020603050405020304" pitchFamily="18" charset="0"/>
              </a:rPr>
              <a:t>with a high inherent methionine requirement will be very light weight, while those birds with an inherently low methionine requirement will be little affected by the diet and grow at a normal rate.</a:t>
            </a:r>
          </a:p>
        </p:txBody>
      </p:sp>
    </p:spTree>
    <p:extLst>
      <p:ext uri="{BB962C8B-B14F-4D97-AF65-F5344CB8AC3E}">
        <p14:creationId xmlns:p14="http://schemas.microsoft.com/office/powerpoint/2010/main" val="3878558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1332804"/>
          </a:xfrm>
        </p:spPr>
        <p:txBody>
          <a:bodyPr/>
          <a:lstStyle/>
          <a:p>
            <a:r>
              <a:rPr lang="en-US" sz="5400" b="1" dirty="0">
                <a:latin typeface="Times New Roman" panose="02020603050405020304" pitchFamily="18" charset="0"/>
                <a:cs typeface="Times New Roman" panose="02020603050405020304" pitchFamily="18" charset="0"/>
              </a:rPr>
              <a:t>Qualitative feed restriction</a:t>
            </a:r>
            <a:endParaRPr lang="en-US" sz="5400" dirty="0"/>
          </a:p>
        </p:txBody>
      </p:sp>
      <p:sp>
        <p:nvSpPr>
          <p:cNvPr id="3" name="Content Placeholder 2"/>
          <p:cNvSpPr>
            <a:spLocks noGrp="1"/>
          </p:cNvSpPr>
          <p:nvPr>
            <p:ph idx="1"/>
          </p:nvPr>
        </p:nvSpPr>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Adding </a:t>
            </a:r>
            <a:r>
              <a:rPr lang="en-US" sz="2800" dirty="0">
                <a:latin typeface="Times New Roman" panose="02020603050405020304" pitchFamily="18" charset="0"/>
                <a:cs typeface="Times New Roman" panose="02020603050405020304" pitchFamily="18" charset="0"/>
              </a:rPr>
              <a:t>30 kg propionic </a:t>
            </a:r>
            <a:r>
              <a:rPr lang="en-US" sz="2800" dirty="0" smtClean="0">
                <a:latin typeface="Times New Roman" panose="02020603050405020304" pitchFamily="18" charset="0"/>
                <a:cs typeface="Times New Roman" panose="02020603050405020304" pitchFamily="18" charset="0"/>
              </a:rPr>
              <a:t>acid/tone </a:t>
            </a:r>
            <a:r>
              <a:rPr lang="en-US" sz="2800" dirty="0">
                <a:latin typeface="Times New Roman" panose="02020603050405020304" pitchFamily="18" charset="0"/>
                <a:cs typeface="Times New Roman" panose="02020603050405020304" pitchFamily="18" charset="0"/>
              </a:rPr>
              <a:t>feed also controls feed intake, yet this is very expensive and the acidic diet is very corrosive</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80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Physical feed restriction</a:t>
            </a:r>
          </a:p>
        </p:txBody>
      </p:sp>
      <p:sp>
        <p:nvSpPr>
          <p:cNvPr id="3" name="Content Placeholder 2"/>
          <p:cNvSpPr>
            <a:spLocks noGrp="1"/>
          </p:cNvSpPr>
          <p:nvPr>
            <p:ph idx="1"/>
          </p:nvPr>
        </p:nvSpPr>
        <p:spPr>
          <a:xfrm>
            <a:off x="1154954" y="2306472"/>
            <a:ext cx="8825659" cy="4435522"/>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Physical </a:t>
            </a:r>
            <a:r>
              <a:rPr lang="en-US" sz="2800" dirty="0">
                <a:latin typeface="Times New Roman" panose="02020603050405020304" pitchFamily="18" charset="0"/>
                <a:cs typeface="Times New Roman" panose="02020603050405020304" pitchFamily="18" charset="0"/>
              </a:rPr>
              <a:t>feed restriction is now universal with broiler breeders of all ages.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Different </a:t>
            </a:r>
            <a:r>
              <a:rPr lang="en-US" sz="2800" dirty="0">
                <a:latin typeface="Times New Roman" panose="02020603050405020304" pitchFamily="18" charset="0"/>
                <a:cs typeface="Times New Roman" panose="02020603050405020304" pitchFamily="18" charset="0"/>
              </a:rPr>
              <a:t>strains of birds have different growth characteristics, then initiation of controlled and restricted feeding must be flexible in order to control body weight</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strains with inherently fast initial growth rate, true restricted feeding on a daily basis may be necessary as early as 7-10 d of age.  For other strains, ad-lib feeding to 3-4 weeks is possible since they have a slow initial growth rate. </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9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Times New Roman" panose="02020603050405020304" pitchFamily="18" charset="0"/>
                <a:cs typeface="Times New Roman" panose="02020603050405020304" pitchFamily="18" charset="0"/>
              </a:rPr>
              <a:t>Physical feed restriction</a:t>
            </a:r>
            <a:endParaRPr lang="en-US" sz="5400" b="1"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Digested feed is not utilized with 100% efficiency, and a consequence of such inefficiency is heat production in the </a:t>
            </a:r>
            <a:r>
              <a:rPr lang="en-US" sz="2800" dirty="0" smtClean="0">
                <a:latin typeface="Times New Roman" panose="02020603050405020304" pitchFamily="18" charset="0"/>
                <a:cs typeface="Times New Roman" panose="02020603050405020304" pitchFamily="18" charset="0"/>
              </a:rPr>
              <a:t>birds </a:t>
            </a:r>
            <a:r>
              <a:rPr lang="en-US" sz="2800" dirty="0">
                <a:latin typeface="Times New Roman" panose="02020603050405020304" pitchFamily="18" charset="0"/>
                <a:cs typeface="Times New Roman" panose="02020603050405020304" pitchFamily="18" charset="0"/>
              </a:rPr>
              <a:t>body</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a:solidFill>
                  <a:schemeClr val="accent2"/>
                </a:solidFill>
                <a:latin typeface="Times New Roman" panose="02020603050405020304" pitchFamily="18" charset="0"/>
                <a:cs typeface="Times New Roman" panose="02020603050405020304" pitchFamily="18" charset="0"/>
              </a:rPr>
              <a:t>a</a:t>
            </a:r>
            <a:r>
              <a:rPr lang="en-US" sz="2800" dirty="0" smtClean="0">
                <a:solidFill>
                  <a:schemeClr val="accent2"/>
                </a:solidFill>
                <a:latin typeface="Times New Roman" panose="02020603050405020304" pitchFamily="18" charset="0"/>
                <a:cs typeface="Times New Roman" panose="02020603050405020304" pitchFamily="18" charset="0"/>
              </a:rPr>
              <a:t>lso called </a:t>
            </a:r>
            <a:r>
              <a:rPr lang="en-US" sz="2800" dirty="0">
                <a:solidFill>
                  <a:schemeClr val="accent2"/>
                </a:solidFill>
                <a:latin typeface="Times New Roman" panose="02020603050405020304" pitchFamily="18" charset="0"/>
                <a:cs typeface="Times New Roman" panose="02020603050405020304" pitchFamily="18" charset="0"/>
              </a:rPr>
              <a:t>heat of metabolism, specific dynamic action, or heat </a:t>
            </a:r>
            <a:r>
              <a:rPr lang="en-US" sz="2800" dirty="0" smtClean="0">
                <a:solidFill>
                  <a:schemeClr val="accent2"/>
                </a:solidFill>
                <a:latin typeface="Times New Roman" panose="02020603050405020304" pitchFamily="18" charset="0"/>
                <a:cs typeface="Times New Roman" panose="02020603050405020304" pitchFamily="18" charset="0"/>
              </a:rPr>
              <a:t>increment</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499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18615"/>
            <a:ext cx="8761413" cy="1514901"/>
          </a:xfrm>
        </p:spPr>
        <p:txBody>
          <a:bodyPr/>
          <a:lstStyle/>
          <a:p>
            <a:r>
              <a:rPr lang="en-US" sz="5400" dirty="0">
                <a:latin typeface="Times New Roman" panose="02020603050405020304" pitchFamily="18" charset="0"/>
                <a:cs typeface="Times New Roman" panose="02020603050405020304" pitchFamily="18" charset="0"/>
              </a:rPr>
              <a:t>Model predicted nutrient requirements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exact nutrient requirements of the growing pullet have not been clearly </a:t>
            </a:r>
            <a:r>
              <a:rPr lang="en-US" sz="2800" dirty="0" smtClean="0">
                <a:latin typeface="Times New Roman" panose="02020603050405020304" pitchFamily="18" charset="0"/>
                <a:cs typeface="Times New Roman" panose="02020603050405020304" pitchFamily="18" charset="0"/>
              </a:rPr>
              <a:t>established.</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his </a:t>
            </a:r>
            <a:r>
              <a:rPr lang="en-US" sz="2800" dirty="0">
                <a:latin typeface="Times New Roman" panose="02020603050405020304" pitchFamily="18" charset="0"/>
                <a:cs typeface="Times New Roman" panose="02020603050405020304" pitchFamily="18" charset="0"/>
              </a:rPr>
              <a:t>situation is due to a lack of experimentation aimed at clearly establishing nutrient needs</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nvironmental</a:t>
            </a:r>
            <a:r>
              <a:rPr lang="en-US" sz="2800" dirty="0">
                <a:latin typeface="Times New Roman" panose="02020603050405020304" pitchFamily="18" charset="0"/>
                <a:cs typeface="Times New Roman" panose="02020603050405020304" pitchFamily="18" charset="0"/>
              </a:rPr>
              <a:t> treatments are time consuming and very expensive to perform.</a:t>
            </a:r>
          </a:p>
        </p:txBody>
      </p:sp>
    </p:spTree>
    <p:extLst>
      <p:ext uri="{BB962C8B-B14F-4D97-AF65-F5344CB8AC3E}">
        <p14:creationId xmlns:p14="http://schemas.microsoft.com/office/powerpoint/2010/main" val="375477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77673"/>
            <a:ext cx="8761413" cy="1433014"/>
          </a:xfrm>
        </p:spPr>
        <p:txBody>
          <a:bodyPr/>
          <a:lstStyle/>
          <a:p>
            <a:r>
              <a:rPr lang="en-US" sz="5400" dirty="0">
                <a:latin typeface="Times New Roman" panose="02020603050405020304" pitchFamily="18" charset="0"/>
                <a:cs typeface="Times New Roman" panose="02020603050405020304" pitchFamily="18" charset="0"/>
              </a:rPr>
              <a:t>Model predicted nutrient requirements</a:t>
            </a:r>
            <a:endParaRPr lang="en-US" sz="5400" dirty="0"/>
          </a:p>
        </p:txBody>
      </p:sp>
      <p:sp>
        <p:nvSpPr>
          <p:cNvPr id="3" name="Content Placeholder 2"/>
          <p:cNvSpPr>
            <a:spLocks noGrp="1"/>
          </p:cNvSpPr>
          <p:nvPr>
            <p:ph idx="1"/>
          </p:nvPr>
        </p:nvSpPr>
        <p:spPr>
          <a:xfrm>
            <a:off x="1154954" y="2306472"/>
            <a:ext cx="8825659" cy="4551528"/>
          </a:xfrm>
        </p:spPr>
        <p:txBody>
          <a:bodyPr>
            <a:normAutofit/>
          </a:bodyPr>
          <a:lstStyle/>
          <a:p>
            <a:r>
              <a:rPr lang="en-US" sz="2800" dirty="0">
                <a:latin typeface="Times New Roman" panose="02020603050405020304" pitchFamily="18" charset="0"/>
                <a:cs typeface="Times New Roman" panose="02020603050405020304" pitchFamily="18" charset="0"/>
              </a:rPr>
              <a:t>An alternative approach, that is gaining in popularity, is the development </a:t>
            </a:r>
            <a:r>
              <a:rPr lang="en-US" sz="2800" dirty="0" smtClean="0">
                <a:latin typeface="Times New Roman" panose="02020603050405020304" pitchFamily="18" charset="0"/>
                <a:cs typeface="Times New Roman" panose="02020603050405020304" pitchFamily="18" charset="0"/>
              </a:rPr>
              <a:t>of “</a:t>
            </a:r>
            <a:r>
              <a:rPr lang="en-US" sz="2800" dirty="0">
                <a:latin typeface="Times New Roman" panose="02020603050405020304" pitchFamily="18" charset="0"/>
                <a:cs typeface="Times New Roman" panose="02020603050405020304" pitchFamily="18" charset="0"/>
              </a:rPr>
              <a:t>models” that mathematically describe nutrient needs in terms of growth and maintenance. </a:t>
            </a:r>
            <a:endParaRPr lang="en-US" sz="2800" dirty="0" smtClean="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Coccidiosis</a:t>
            </a:r>
            <a:r>
              <a:rPr lang="en-US" sz="2800" dirty="0">
                <a:latin typeface="Times New Roman" panose="02020603050405020304" pitchFamily="18" charset="0"/>
                <a:cs typeface="Times New Roman" panose="02020603050405020304" pitchFamily="18" charset="0"/>
              </a:rPr>
              <a:t> is an ever present problem for those involved with rearing breeder pullets on litter</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a:t>
            </a:r>
            <a:r>
              <a:rPr lang="en-US" sz="2800" dirty="0" err="1" smtClean="0">
                <a:latin typeface="Times New Roman" panose="02020603050405020304" pitchFamily="18" charset="0"/>
                <a:cs typeface="Times New Roman" panose="02020603050405020304" pitchFamily="18" charset="0"/>
              </a:rPr>
              <a:t>nticoccidials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not usually allowed in adult breeder diets, the bird must develop a degree of immunity during rearing.</a:t>
            </a:r>
          </a:p>
        </p:txBody>
      </p:sp>
    </p:spTree>
    <p:extLst>
      <p:ext uri="{BB962C8B-B14F-4D97-AF65-F5344CB8AC3E}">
        <p14:creationId xmlns:p14="http://schemas.microsoft.com/office/powerpoint/2010/main" val="97328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73" y="382138"/>
            <a:ext cx="8761413" cy="1801504"/>
          </a:xfrm>
        </p:spPr>
        <p:txBody>
          <a:bodyPr/>
          <a:lstStyle/>
          <a:p>
            <a:r>
              <a:rPr lang="en-US" sz="5400" dirty="0">
                <a:latin typeface="Times New Roman" panose="02020603050405020304" pitchFamily="18" charset="0"/>
                <a:cs typeface="Times New Roman" panose="02020603050405020304" pitchFamily="18" charset="0"/>
              </a:rPr>
              <a:t>Model predicted nutrient requirements</a:t>
            </a:r>
            <a:endParaRPr lang="en-US" sz="5400" dirty="0"/>
          </a:p>
        </p:txBody>
      </p:sp>
      <p:sp>
        <p:nvSpPr>
          <p:cNvPr id="3" name="Content Placeholder 2"/>
          <p:cNvSpPr>
            <a:spLocks noGrp="1"/>
          </p:cNvSpPr>
          <p:nvPr>
            <p:ph idx="1"/>
          </p:nvPr>
        </p:nvSpPr>
        <p:spPr/>
        <p:txBody>
          <a:bodyPr>
            <a:normAutofit/>
          </a:bodyPr>
          <a:lstStyle/>
          <a:p>
            <a:r>
              <a:rPr lang="en-US" sz="2800" dirty="0" err="1">
                <a:latin typeface="Times New Roman" panose="02020603050405020304" pitchFamily="18" charset="0"/>
                <a:cs typeface="Times New Roman" panose="02020603050405020304" pitchFamily="18" charset="0"/>
              </a:rPr>
              <a:t>ionophores</a:t>
            </a:r>
            <a:r>
              <a:rPr lang="en-US" sz="2800" dirty="0">
                <a:latin typeface="Times New Roman" panose="02020603050405020304" pitchFamily="18" charset="0"/>
                <a:cs typeface="Times New Roman" panose="02020603050405020304" pitchFamily="18" charset="0"/>
              </a:rPr>
              <a:t> are used during rearing of breeder pullets, they will most likely prevent clinical </a:t>
            </a:r>
            <a:r>
              <a:rPr lang="en-US" sz="2800" dirty="0" err="1" smtClean="0">
                <a:latin typeface="Times New Roman" panose="02020603050405020304" pitchFamily="18" charset="0"/>
                <a:cs typeface="Times New Roman" panose="02020603050405020304" pitchFamily="18" charset="0"/>
              </a:rPr>
              <a:t>coccidioisis</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hese </a:t>
            </a:r>
            <a:r>
              <a:rPr lang="en-US" sz="2800" dirty="0">
                <a:latin typeface="Times New Roman" panose="02020603050405020304" pitchFamily="18" charset="0"/>
                <a:cs typeface="Times New Roman" panose="02020603050405020304" pitchFamily="18" charset="0"/>
              </a:rPr>
              <a:t>birds may develop symptoms as soon as they are transferred to the breeder </a:t>
            </a:r>
            <a:r>
              <a:rPr lang="en-US" sz="2800" dirty="0" smtClean="0">
                <a:latin typeface="Times New Roman" panose="02020603050405020304" pitchFamily="18" charset="0"/>
                <a:cs typeface="Times New Roman" panose="02020603050405020304" pitchFamily="18" charset="0"/>
              </a:rPr>
              <a:t>house.</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an </a:t>
            </a:r>
            <a:r>
              <a:rPr lang="en-US" sz="2800" dirty="0" err="1">
                <a:latin typeface="Times New Roman" panose="02020603050405020304" pitchFamily="18" charset="0"/>
                <a:cs typeface="Times New Roman" panose="02020603050405020304" pitchFamily="18" charset="0"/>
              </a:rPr>
              <a:t>anticoccidial</a:t>
            </a:r>
            <a:r>
              <a:rPr lang="en-US" sz="2800" dirty="0">
                <a:latin typeface="Times New Roman" panose="02020603050405020304" pitchFamily="18" charset="0"/>
                <a:cs typeface="Times New Roman" panose="02020603050405020304" pitchFamily="18" charset="0"/>
              </a:rPr>
              <a:t> is used during rearing, then products such as </a:t>
            </a:r>
            <a:r>
              <a:rPr lang="en-US" sz="2800" dirty="0" err="1">
                <a:latin typeface="Times New Roman" panose="02020603050405020304" pitchFamily="18" charset="0"/>
                <a:cs typeface="Times New Roman" panose="02020603050405020304" pitchFamily="18" charset="0"/>
              </a:rPr>
              <a:t>amprolium</a:t>
            </a:r>
            <a:r>
              <a:rPr lang="en-US" sz="2800" dirty="0">
                <a:latin typeface="Times New Roman" panose="02020603050405020304" pitchFamily="18" charset="0"/>
                <a:cs typeface="Times New Roman" panose="02020603050405020304" pitchFamily="18" charset="0"/>
              </a:rPr>
              <a:t> are more advantageous.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60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Continued…</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Compounds such as </a:t>
            </a:r>
            <a:r>
              <a:rPr lang="en-US" sz="2800" dirty="0" err="1">
                <a:latin typeface="Times New Roman" panose="02020603050405020304" pitchFamily="18" charset="0"/>
                <a:cs typeface="Times New Roman" panose="02020603050405020304" pitchFamily="18" charset="0"/>
              </a:rPr>
              <a:t>amprolium</a:t>
            </a:r>
            <a:r>
              <a:rPr lang="en-US" sz="2800" dirty="0">
                <a:latin typeface="Times New Roman" panose="02020603050405020304" pitchFamily="18" charset="0"/>
                <a:cs typeface="Times New Roman" panose="02020603050405020304" pitchFamily="18" charset="0"/>
              </a:rPr>
              <a:t> usually prevent acute clinical symptoms, while at the same time allowing some build up of immunity.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The latest idea is a vaccine within a gel puck placed in the chick box at the hatchery or spraying chicks at the hatchery such that chicks arrive at the farm already vaccinated.</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843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36730"/>
            <a:ext cx="8761413" cy="1624082"/>
          </a:xfrm>
        </p:spPr>
        <p:txBody>
          <a:bodyPr/>
          <a:lstStyle/>
          <a:p>
            <a:r>
              <a:rPr lang="en-US" sz="5400" dirty="0">
                <a:latin typeface="Times New Roman" panose="02020603050405020304" pitchFamily="18" charset="0"/>
                <a:cs typeface="Times New Roman" panose="02020603050405020304" pitchFamily="18" charset="0"/>
              </a:rPr>
              <a:t>Controlling water intake</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it is common to implement some form of water </a:t>
            </a:r>
            <a:r>
              <a:rPr lang="en-US" sz="2800" dirty="0" smtClean="0">
                <a:latin typeface="Times New Roman" panose="02020603050405020304" pitchFamily="18" charset="0"/>
                <a:cs typeface="Times New Roman" panose="02020603050405020304" pitchFamily="18" charset="0"/>
              </a:rPr>
              <a:t>restriction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when there is restricted feeding is being practiced</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thought that given the opportunity, these birds will consume excessive quantities of water simply out of boredom or to satisfy physical hunger.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When birds consuming more water will cause wetter litter </a:t>
            </a:r>
          </a:p>
          <a:p>
            <a:pPr marL="0" indent="0">
              <a:buNone/>
            </a:pP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26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NUTRITION &amp; FEEDING</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145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Continued…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water restriction program is necessary in order to maintain good litter quality and to help prevent build-up of intestinal parasites and maintain foot pad condition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It is </a:t>
            </a:r>
            <a:r>
              <a:rPr lang="en-US" sz="2800" dirty="0">
                <a:latin typeface="Times New Roman" panose="02020603050405020304" pitchFamily="18" charset="0"/>
                <a:cs typeface="Times New Roman" panose="02020603050405020304" pitchFamily="18" charset="0"/>
              </a:rPr>
              <a:t>advisable to give birds ½ </a:t>
            </a:r>
            <a:r>
              <a:rPr lang="en-US" sz="2800" dirty="0" err="1">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to 1 </a:t>
            </a:r>
            <a:r>
              <a:rPr lang="en-US" sz="2800" dirty="0" err="1">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access to water prior to feed </a:t>
            </a:r>
            <a:r>
              <a:rPr lang="en-US" sz="2800" dirty="0" smtClean="0">
                <a:latin typeface="Times New Roman" panose="02020603050405020304" pitchFamily="18" charset="0"/>
                <a:cs typeface="Times New Roman" panose="02020603050405020304" pitchFamily="18" charset="0"/>
              </a:rPr>
              <a:t>delivery.</a:t>
            </a:r>
          </a:p>
          <a:p>
            <a:r>
              <a:rPr lang="en-US" sz="2800" dirty="0">
                <a:latin typeface="Times New Roman" panose="02020603050405020304" pitchFamily="18" charset="0"/>
                <a:cs typeface="Times New Roman" panose="02020603050405020304" pitchFamily="18" charset="0"/>
              </a:rPr>
              <a:t>he exact cause of death is unknown </a:t>
            </a:r>
            <a:r>
              <a:rPr lang="en-US" sz="2800" dirty="0" smtClean="0">
                <a:latin typeface="Times New Roman" panose="02020603050405020304" pitchFamily="18" charset="0"/>
                <a:cs typeface="Times New Roman" panose="02020603050405020304" pitchFamily="18" charset="0"/>
              </a:rPr>
              <a:t>but the dry feed with excessive water can act as sponge to fluids of body and  will disturb the electrolyte balance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82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Feeding the immature </a:t>
            </a:r>
            <a:r>
              <a:rPr lang="en-US" dirty="0" smtClean="0">
                <a:latin typeface="Times New Roman" panose="02020603050405020304" pitchFamily="18" charset="0"/>
                <a:cs typeface="Times New Roman" panose="02020603050405020304" pitchFamily="18" charset="0"/>
              </a:rPr>
              <a:t>rooster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Times New Roman" panose="02020603050405020304" pitchFamily="18" charset="0"/>
                <a:cs typeface="Times New Roman" panose="02020603050405020304" pitchFamily="18" charset="0"/>
              </a:rPr>
              <a:t>For starter and grower hens and roosters we can use same ration because there is no difference in requirements till maturity</a:t>
            </a:r>
          </a:p>
          <a:p>
            <a:r>
              <a:rPr lang="en-US" sz="2800" dirty="0" smtClean="0">
                <a:latin typeface="Times New Roman" panose="02020603050405020304" pitchFamily="18" charset="0"/>
                <a:cs typeface="Times New Roman" panose="02020603050405020304" pitchFamily="18" charset="0"/>
              </a:rPr>
              <a:t>But growing </a:t>
            </a:r>
            <a:r>
              <a:rPr lang="en-US" sz="2800" dirty="0">
                <a:latin typeface="Times New Roman" panose="02020603050405020304" pitchFamily="18" charset="0"/>
                <a:cs typeface="Times New Roman" panose="02020603050405020304" pitchFamily="18" charset="0"/>
              </a:rPr>
              <a:t>males separately provides the best opportunity to dictate and control their development.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under </a:t>
            </a:r>
            <a:r>
              <a:rPr lang="en-US" sz="2800" dirty="0">
                <a:latin typeface="Times New Roman" panose="02020603050405020304" pitchFamily="18" charset="0"/>
                <a:cs typeface="Times New Roman" panose="02020603050405020304" pitchFamily="18" charset="0"/>
              </a:rPr>
              <a:t>ideal </a:t>
            </a:r>
            <a:r>
              <a:rPr lang="en-US" sz="2800" dirty="0" smtClean="0">
                <a:latin typeface="Times New Roman" panose="02020603050405020304" pitchFamily="18" charset="0"/>
                <a:cs typeface="Times New Roman" panose="02020603050405020304" pitchFamily="18" charset="0"/>
              </a:rPr>
              <a:t>conditions a diet having 15% CP  will be best for female but for males it will cause poor early feeding and uneven growth</a:t>
            </a:r>
          </a:p>
        </p:txBody>
      </p:sp>
    </p:spTree>
    <p:extLst>
      <p:ext uri="{BB962C8B-B14F-4D97-AF65-F5344CB8AC3E}">
        <p14:creationId xmlns:p14="http://schemas.microsoft.com/office/powerpoint/2010/main" val="1228264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Feeding the immature rooster</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These problems resolve themselves over time, but as a general rule it is better to start male breeder chicks on a 17-18% CP diet.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Male chicks will usually be started on a controlled feeding program at around 3 weeks of age</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 starting time for a skip-a-day program is based upon body weight.</a:t>
            </a:r>
          </a:p>
        </p:txBody>
      </p:sp>
    </p:spTree>
    <p:extLst>
      <p:ext uri="{BB962C8B-B14F-4D97-AF65-F5344CB8AC3E}">
        <p14:creationId xmlns:p14="http://schemas.microsoft.com/office/powerpoint/2010/main" val="2039712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Feeding the immature rooster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important not to have birds overweight early, because this is costly on feed, and subsequent attempts at bringing birds back “on to standard” are usually associated with loss of uniformity</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770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PREBREEDER NUTRITION</a:t>
            </a:r>
          </a:p>
        </p:txBody>
      </p:sp>
      <p:sp>
        <p:nvSpPr>
          <p:cNvPr id="3" name="Content Placeholder 2"/>
          <p:cNvSpPr>
            <a:spLocks noGrp="1"/>
          </p:cNvSpPr>
          <p:nvPr>
            <p:ph idx="1"/>
          </p:nvPr>
        </p:nvSpPr>
        <p:spPr/>
        <p:txBody>
          <a:bodyPr>
            <a:normAutofit/>
          </a:bodyPr>
          <a:lstStyle/>
          <a:p>
            <a:pPr>
              <a:buFont typeface="+mj-lt"/>
              <a:buAutoNum type="arabicPeriod"/>
            </a:pPr>
            <a:r>
              <a:rPr lang="en-US" sz="2800" dirty="0">
                <a:latin typeface="Times New Roman" panose="02020603050405020304" pitchFamily="18" charset="0"/>
                <a:cs typeface="Times New Roman" panose="02020603050405020304" pitchFamily="18" charset="0"/>
              </a:rPr>
              <a:t>Calcium </a:t>
            </a:r>
            <a:r>
              <a:rPr lang="en-US" sz="2800" dirty="0" smtClean="0">
                <a:latin typeface="Times New Roman" panose="02020603050405020304" pitchFamily="18" charset="0"/>
                <a:cs typeface="Times New Roman" panose="02020603050405020304" pitchFamily="18" charset="0"/>
              </a:rPr>
              <a:t>metabolism</a:t>
            </a:r>
          </a:p>
          <a:p>
            <a:pPr>
              <a:buFont typeface="+mj-lt"/>
              <a:buAutoNum type="arabicPeriod"/>
            </a:pPr>
            <a:r>
              <a:rPr lang="en-US" sz="2800" dirty="0">
                <a:latin typeface="Times New Roman" panose="02020603050405020304" pitchFamily="18" charset="0"/>
                <a:cs typeface="Times New Roman" panose="02020603050405020304" pitchFamily="18" charset="0"/>
              </a:rPr>
              <a:t>Body weight and </a:t>
            </a:r>
            <a:r>
              <a:rPr lang="en-US" sz="2800" dirty="0" smtClean="0">
                <a:latin typeface="Times New Roman" panose="02020603050405020304" pitchFamily="18" charset="0"/>
                <a:cs typeface="Times New Roman" panose="02020603050405020304" pitchFamily="18" charset="0"/>
              </a:rPr>
              <a:t>size</a:t>
            </a:r>
          </a:p>
          <a:p>
            <a:pPr>
              <a:buFont typeface="+mj-lt"/>
              <a:buAutoNum type="arabicPeriod"/>
            </a:pPr>
            <a:r>
              <a:rPr lang="en-US" sz="2800" dirty="0">
                <a:latin typeface="Times New Roman" panose="02020603050405020304" pitchFamily="18" charset="0"/>
                <a:cs typeface="Times New Roman" panose="02020603050405020304" pitchFamily="18" charset="0"/>
              </a:rPr>
              <a:t>Body </a:t>
            </a:r>
            <a:r>
              <a:rPr lang="en-US" sz="2800" dirty="0" smtClean="0">
                <a:latin typeface="Times New Roman" panose="02020603050405020304" pitchFamily="18" charset="0"/>
                <a:cs typeface="Times New Roman" panose="02020603050405020304" pitchFamily="18" charset="0"/>
              </a:rPr>
              <a:t>composition</a:t>
            </a:r>
          </a:p>
          <a:p>
            <a:pPr>
              <a:buFont typeface="+mj-lt"/>
              <a:buAutoNum type="arabicPeriod"/>
            </a:pPr>
            <a:r>
              <a:rPr lang="en-US" sz="2800" dirty="0">
                <a:latin typeface="Times New Roman" panose="02020603050405020304" pitchFamily="18" charset="0"/>
                <a:cs typeface="Times New Roman" panose="02020603050405020304" pitchFamily="18" charset="0"/>
              </a:rPr>
              <a:t>Egg weight and hatchability</a:t>
            </a:r>
          </a:p>
        </p:txBody>
      </p:sp>
    </p:spTree>
    <p:extLst>
      <p:ext uri="{BB962C8B-B14F-4D97-AF65-F5344CB8AC3E}">
        <p14:creationId xmlns:p14="http://schemas.microsoft.com/office/powerpoint/2010/main" val="1357436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746" y="586854"/>
            <a:ext cx="8761413" cy="1787856"/>
          </a:xfrm>
        </p:spPr>
        <p:txBody>
          <a:bodyPr/>
          <a:lstStyle/>
          <a:p>
            <a:r>
              <a:rPr lang="en-US" sz="5400" dirty="0">
                <a:latin typeface="Times New Roman" panose="02020603050405020304" pitchFamily="18" charset="0"/>
                <a:cs typeface="Times New Roman" panose="02020603050405020304" pitchFamily="18" charset="0"/>
              </a:rPr>
              <a:t>Calcium metabolism</a:t>
            </a:r>
            <a:br>
              <a:rPr lang="en-US" sz="5400" dirty="0">
                <a:latin typeface="Times New Roman" panose="02020603050405020304" pitchFamily="18" charset="0"/>
                <a:cs typeface="Times New Roman" panose="02020603050405020304" pitchFamily="18" charset="0"/>
              </a:rPr>
            </a:br>
            <a:endParaRPr lang="en-US" sz="5400" dirty="0"/>
          </a:p>
        </p:txBody>
      </p:sp>
      <p:sp>
        <p:nvSpPr>
          <p:cNvPr id="3" name="Content Placeholder 2"/>
          <p:cNvSpPr>
            <a:spLocks noGrp="1"/>
          </p:cNvSpPr>
          <p:nvPr>
            <p:ph idx="1"/>
          </p:nvPr>
        </p:nvSpPr>
        <p:spPr/>
        <p:txBody>
          <a:bodyPr>
            <a:normAutofit lnSpcReduction="10000"/>
          </a:bodyPr>
          <a:lstStyle/>
          <a:p>
            <a:r>
              <a:rPr lang="en-US" sz="2800" dirty="0" err="1">
                <a:latin typeface="Times New Roman" panose="02020603050405020304" pitchFamily="18" charset="0"/>
                <a:cs typeface="Times New Roman" panose="02020603050405020304" pitchFamily="18" charset="0"/>
              </a:rPr>
              <a:t>Prebreeder</a:t>
            </a:r>
            <a:r>
              <a:rPr lang="en-US" sz="2800" dirty="0">
                <a:latin typeface="Times New Roman" panose="02020603050405020304" pitchFamily="18" charset="0"/>
                <a:cs typeface="Times New Roman" panose="02020603050405020304" pitchFamily="18" charset="0"/>
              </a:rPr>
              <a:t> diets can be used to pre-condition the pullet for impending </a:t>
            </a:r>
            <a:r>
              <a:rPr lang="en-US" sz="2800" dirty="0" smtClean="0">
                <a:latin typeface="Times New Roman" panose="02020603050405020304" pitchFamily="18" charset="0"/>
                <a:cs typeface="Times New Roman" panose="02020603050405020304" pitchFamily="18" charset="0"/>
              </a:rPr>
              <a:t>egg shell </a:t>
            </a:r>
            <a:r>
              <a:rPr lang="en-US" sz="2800" dirty="0">
                <a:latin typeface="Times New Roman" panose="02020603050405020304" pitchFamily="18" charset="0"/>
                <a:cs typeface="Times New Roman" panose="02020603050405020304" pitchFamily="18" charset="0"/>
              </a:rPr>
              <a:t>production.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solidFill>
                  <a:schemeClr val="accent2"/>
                </a:solidFill>
                <a:latin typeface="Times New Roman" panose="02020603050405020304" pitchFamily="18" charset="0"/>
                <a:cs typeface="Times New Roman" panose="02020603050405020304" pitchFamily="18" charset="0"/>
              </a:rPr>
              <a:t>The very first egg represents a 1.5-2.0 g loss in calcium from the </a:t>
            </a:r>
            <a:r>
              <a:rPr lang="en-US" sz="2800" dirty="0" smtClean="0">
                <a:solidFill>
                  <a:schemeClr val="accent2"/>
                </a:solidFill>
                <a:latin typeface="Times New Roman" panose="02020603050405020304" pitchFamily="18" charset="0"/>
                <a:cs typeface="Times New Roman" panose="02020603050405020304" pitchFamily="18" charset="0"/>
              </a:rPr>
              <a:t>body</a:t>
            </a:r>
          </a:p>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source</a:t>
            </a:r>
          </a:p>
          <a:p>
            <a:pPr marL="571500" indent="-571500">
              <a:buFont typeface="+mj-lt"/>
              <a:buAutoNum type="romanUcPeriod"/>
            </a:pPr>
            <a:r>
              <a:rPr lang="en-US" sz="2800" dirty="0" smtClean="0">
                <a:latin typeface="Times New Roman" panose="02020603050405020304" pitchFamily="18" charset="0"/>
                <a:cs typeface="Times New Roman" panose="02020603050405020304" pitchFamily="18" charset="0"/>
              </a:rPr>
              <a:t>Feed </a:t>
            </a:r>
          </a:p>
          <a:p>
            <a:pPr marL="571500" indent="-571500">
              <a:buFont typeface="+mj-lt"/>
              <a:buAutoNum type="romanUcPeriod"/>
            </a:pPr>
            <a:r>
              <a:rPr lang="en-US" sz="2800" dirty="0" smtClean="0">
                <a:latin typeface="Times New Roman" panose="02020603050405020304" pitchFamily="18" charset="0"/>
                <a:cs typeface="Times New Roman" panose="02020603050405020304" pitchFamily="18" charset="0"/>
              </a:rPr>
              <a:t> Medullary </a:t>
            </a:r>
            <a:r>
              <a:rPr lang="en-US" sz="2800" dirty="0">
                <a:latin typeface="Times New Roman" panose="02020603050405020304" pitchFamily="18" charset="0"/>
                <a:cs typeface="Times New Roman" panose="02020603050405020304" pitchFamily="18" charset="0"/>
              </a:rPr>
              <a:t>bone reserve</a:t>
            </a:r>
          </a:p>
        </p:txBody>
      </p:sp>
    </p:spTree>
    <p:extLst>
      <p:ext uri="{BB962C8B-B14F-4D97-AF65-F5344CB8AC3E}">
        <p14:creationId xmlns:p14="http://schemas.microsoft.com/office/powerpoint/2010/main" val="29998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Continued…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Long clutch length </a:t>
            </a:r>
            <a:r>
              <a:rPr lang="en-US" sz="2800" dirty="0">
                <a:latin typeface="Times New Roman" panose="02020603050405020304" pitchFamily="18" charset="0"/>
                <a:cs typeface="Times New Roman" panose="02020603050405020304" pitchFamily="18" charset="0"/>
              </a:rPr>
              <a:t>is necessary to achieve potential peak production at 85-87</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With Leghorn hens the consequence of inadequate early calcium balance is </a:t>
            </a:r>
            <a:r>
              <a:rPr lang="en-US" sz="2800" dirty="0">
                <a:solidFill>
                  <a:schemeClr val="accent2"/>
                </a:solidFill>
                <a:latin typeface="Times New Roman" panose="02020603050405020304" pitchFamily="18" charset="0"/>
                <a:cs typeface="Times New Roman" panose="02020603050405020304" pitchFamily="18" charset="0"/>
              </a:rPr>
              <a:t>cage layer fatigue</a:t>
            </a:r>
            <a:r>
              <a:rPr lang="en-US" sz="2800" dirty="0" smtClean="0">
                <a:latin typeface="Times New Roman" panose="02020603050405020304" pitchFamily="18" charset="0"/>
                <a:cs typeface="Times New Roman" panose="02020603050405020304" pitchFamily="18" charset="0"/>
              </a:rPr>
              <a:t>.</a:t>
            </a:r>
          </a:p>
          <a:p>
            <a:r>
              <a:rPr lang="en-US" sz="2800" dirty="0">
                <a:solidFill>
                  <a:schemeClr val="tx2"/>
                </a:solidFill>
                <a:latin typeface="Times New Roman" panose="02020603050405020304" pitchFamily="18" charset="0"/>
                <a:cs typeface="Times New Roman" panose="02020603050405020304" pitchFamily="18" charset="0"/>
              </a:rPr>
              <a:t> inadequate calcium in the diet does lead to disruption of ovulation, and so these birds stop laying until their meager calcium reserves are replenished.</a:t>
            </a:r>
          </a:p>
        </p:txBody>
      </p:sp>
    </p:spTree>
    <p:extLst>
      <p:ext uri="{BB962C8B-B14F-4D97-AF65-F5344CB8AC3E}">
        <p14:creationId xmlns:p14="http://schemas.microsoft.com/office/powerpoint/2010/main" val="296558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Continued…</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Commercially, three different approaches are used in </a:t>
            </a:r>
            <a:r>
              <a:rPr lang="en-US" sz="2800" dirty="0" smtClean="0">
                <a:latin typeface="Times New Roman" panose="02020603050405020304" pitchFamily="18" charset="0"/>
                <a:cs typeface="Times New Roman" panose="02020603050405020304" pitchFamily="18" charset="0"/>
              </a:rPr>
              <a:t>pre breeder </a:t>
            </a:r>
            <a:r>
              <a:rPr lang="en-US" sz="2800" dirty="0">
                <a:latin typeface="Times New Roman" panose="02020603050405020304" pitchFamily="18" charset="0"/>
                <a:cs typeface="Times New Roman" panose="02020603050405020304" pitchFamily="18" charset="0"/>
              </a:rPr>
              <a:t>calcium nutrition. </a:t>
            </a:r>
            <a:endParaRPr lang="en-US" sz="2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use of grower diets that contain just 0.9-1.0% calcium being fed up to 5% egg </a:t>
            </a:r>
            <a:r>
              <a:rPr lang="en-US" sz="2800" dirty="0" smtClean="0">
                <a:latin typeface="Times New Roman" panose="02020603050405020304" pitchFamily="18" charset="0"/>
                <a:cs typeface="Times New Roman" panose="02020603050405020304" pitchFamily="18" charset="0"/>
              </a:rPr>
              <a:t>production</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the classical </a:t>
            </a:r>
            <a:r>
              <a:rPr lang="en-US" sz="2800" dirty="0" smtClean="0">
                <a:latin typeface="Times New Roman" panose="02020603050405020304" pitchFamily="18" charset="0"/>
                <a:cs typeface="Times New Roman" panose="02020603050405020304" pitchFamily="18" charset="0"/>
              </a:rPr>
              <a:t>pre breeder </a:t>
            </a:r>
            <a:r>
              <a:rPr lang="en-US" sz="2800" dirty="0">
                <a:latin typeface="Times New Roman" panose="02020603050405020304" pitchFamily="18" charset="0"/>
                <a:cs typeface="Times New Roman" panose="02020603050405020304" pitchFamily="18" charset="0"/>
              </a:rPr>
              <a:t>diet containing around 1.5% calcium, which is really a compromise situation.</a:t>
            </a:r>
          </a:p>
        </p:txBody>
      </p:sp>
    </p:spTree>
    <p:extLst>
      <p:ext uri="{BB962C8B-B14F-4D97-AF65-F5344CB8AC3E}">
        <p14:creationId xmlns:p14="http://schemas.microsoft.com/office/powerpoint/2010/main" val="992375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Continued…</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It allows for greater medullary bone reserves to develop, without having to resort to the 3.0% calcium as used in a breeder diet</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However 1.5% calcium is still inadequate for sustained </a:t>
            </a:r>
            <a:r>
              <a:rPr lang="en-US" sz="2800" dirty="0" smtClean="0">
                <a:latin typeface="Times New Roman" panose="02020603050405020304" pitchFamily="18" charset="0"/>
                <a:cs typeface="Times New Roman" panose="02020603050405020304" pitchFamily="18" charset="0"/>
              </a:rPr>
              <a:t>egg shell production.</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95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Continued…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3</a:t>
            </a:r>
            <a:r>
              <a:rPr lang="en-US" sz="2800" baseline="30000" dirty="0" smtClean="0">
                <a:latin typeface="Times New Roman" panose="02020603050405020304" pitchFamily="18" charset="0"/>
                <a:cs typeface="Times New Roman" panose="02020603050405020304" pitchFamily="18" charset="0"/>
              </a:rPr>
              <a:t>rd</a:t>
            </a:r>
            <a:r>
              <a:rPr lang="en-US" sz="2800" dirty="0" smtClean="0">
                <a:latin typeface="Times New Roman" panose="02020603050405020304" pitchFamily="18" charset="0"/>
                <a:cs typeface="Times New Roman" panose="02020603050405020304" pitchFamily="18" charset="0"/>
              </a:rPr>
              <a:t> step involves </a:t>
            </a:r>
            <a:r>
              <a:rPr lang="en-US" sz="2800" dirty="0">
                <a:latin typeface="Times New Roman" panose="02020603050405020304" pitchFamily="18" charset="0"/>
                <a:cs typeface="Times New Roman" panose="02020603050405020304" pitchFamily="18" charset="0"/>
              </a:rPr>
              <a:t>changing from grower to breeder at first egg (10 days before 1% production). </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 Breeder </a:t>
            </a:r>
            <a:r>
              <a:rPr lang="en-US" sz="2800" dirty="0">
                <a:latin typeface="Times New Roman" panose="02020603050405020304" pitchFamily="18" charset="0"/>
                <a:cs typeface="Times New Roman" panose="02020603050405020304" pitchFamily="18" charset="0"/>
              </a:rPr>
              <a:t>diet in place before maturity, ensures that even the earliest maturing birds have adequate calcium for sustained early egg </a:t>
            </a:r>
            <a:r>
              <a:rPr lang="en-US" sz="2800" dirty="0" smtClean="0">
                <a:latin typeface="Times New Roman" panose="02020603050405020304" pitchFamily="18" charset="0"/>
                <a:cs typeface="Times New Roman" panose="02020603050405020304" pitchFamily="18" charset="0"/>
              </a:rPr>
              <a:t>production</a:t>
            </a:r>
          </a:p>
          <a:p>
            <a:pPr marL="0" indent="0">
              <a:buNone/>
            </a:pP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76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Diet specifications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important for the nutritionist to provide well balanced diets that can be part of a comprehensive feed management </a:t>
            </a:r>
            <a:r>
              <a:rPr lang="en-US" sz="2800" dirty="0" smtClean="0">
                <a:latin typeface="Times New Roman" panose="02020603050405020304" pitchFamily="18" charset="0"/>
                <a:cs typeface="Times New Roman" panose="02020603050405020304" pitchFamily="18" charset="0"/>
              </a:rPr>
              <a:t>program </a:t>
            </a:r>
            <a:r>
              <a:rPr lang="en-US" sz="2800" dirty="0">
                <a:latin typeface="Times New Roman" panose="02020603050405020304" pitchFamily="18" charset="0"/>
                <a:cs typeface="Times New Roman" panose="02020603050405020304" pitchFamily="18" charset="0"/>
              </a:rPr>
              <a:t>and so it is important to critically review the feed specifications.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Reviewing the management guides from the various commercial breeding companies shows a fairly consistent pattern of diet specifications</a:t>
            </a:r>
          </a:p>
        </p:txBody>
      </p:sp>
    </p:spTree>
    <p:extLst>
      <p:ext uri="{BB962C8B-B14F-4D97-AF65-F5344CB8AC3E}">
        <p14:creationId xmlns:p14="http://schemas.microsoft.com/office/powerpoint/2010/main" val="3729429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55093"/>
            <a:ext cx="8761413" cy="1433013"/>
          </a:xfrm>
        </p:spPr>
        <p:txBody>
          <a:bodyPr/>
          <a:lstStyle/>
          <a:p>
            <a:r>
              <a:rPr lang="en-US" sz="5400" dirty="0">
                <a:latin typeface="Times New Roman" panose="02020603050405020304" pitchFamily="18" charset="0"/>
                <a:cs typeface="Times New Roman" panose="02020603050405020304" pitchFamily="18" charset="0"/>
              </a:rPr>
              <a:t>Body weight and size</a:t>
            </a:r>
          </a:p>
        </p:txBody>
      </p:sp>
      <p:sp>
        <p:nvSpPr>
          <p:cNvPr id="3" name="Content Placeholder 2"/>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breeder </a:t>
            </a:r>
            <a:r>
              <a:rPr lang="en-US" sz="2800" dirty="0" smtClean="0">
                <a:latin typeface="Times New Roman" panose="02020603050405020304" pitchFamily="18" charset="0"/>
                <a:cs typeface="Times New Roman" panose="02020603050405020304" pitchFamily="18" charset="0"/>
              </a:rPr>
              <a:t>performance is influenced by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Body weight </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body condition</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These should not be considered in isolation</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birds are underweight when placed in the breeder house, then there is perhaps a need to manipulate body weight prior to maturity</a:t>
            </a:r>
          </a:p>
        </p:txBody>
      </p:sp>
    </p:spTree>
    <p:extLst>
      <p:ext uri="{BB962C8B-B14F-4D97-AF65-F5344CB8AC3E}">
        <p14:creationId xmlns:p14="http://schemas.microsoft.com/office/powerpoint/2010/main" val="3291557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Body weight and size</a:t>
            </a:r>
            <a:endParaRPr lang="en-US" dirty="0"/>
          </a:p>
        </p:txBody>
      </p:sp>
      <p:sp>
        <p:nvSpPr>
          <p:cNvPr id="3" name="Content Placeholder 2"/>
          <p:cNvSpPr>
            <a:spLocks noGrp="1"/>
          </p:cNvSpPr>
          <p:nvPr>
            <p:ph idx="1"/>
          </p:nvPr>
        </p:nvSpPr>
        <p:spPr/>
        <p:txBody>
          <a:bodyPr>
            <a:normAutofit fontScale="92500"/>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Higher </a:t>
            </a:r>
            <a:r>
              <a:rPr lang="en-US" sz="2800" dirty="0">
                <a:latin typeface="Times New Roman" panose="02020603050405020304" pitchFamily="18" charset="0"/>
                <a:cs typeface="Times New Roman" panose="02020603050405020304" pitchFamily="18" charset="0"/>
              </a:rPr>
              <a:t>nutrient density </a:t>
            </a:r>
            <a:r>
              <a:rPr lang="en-US" sz="2800" dirty="0" smtClean="0">
                <a:latin typeface="Times New Roman" panose="02020603050405020304" pitchFamily="18" charset="0"/>
                <a:cs typeface="Times New Roman" panose="02020603050405020304" pitchFamily="18" charset="0"/>
              </a:rPr>
              <a:t>pre breeder </a:t>
            </a:r>
            <a:r>
              <a:rPr lang="en-US" sz="2800" dirty="0">
                <a:latin typeface="Times New Roman" panose="02020603050405020304" pitchFamily="18" charset="0"/>
                <a:cs typeface="Times New Roman" panose="02020603050405020304" pitchFamily="18" charset="0"/>
              </a:rPr>
              <a:t>diets may be useful in manipulating body </a:t>
            </a:r>
            <a:r>
              <a:rPr lang="en-US" sz="2800" dirty="0" smtClean="0">
                <a:latin typeface="Times New Roman" panose="02020603050405020304" pitchFamily="18" charset="0"/>
                <a:cs typeface="Times New Roman" panose="02020603050405020304" pitchFamily="18" charset="0"/>
              </a:rPr>
              <a:t>weight</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It </a:t>
            </a:r>
            <a:r>
              <a:rPr lang="en-US" sz="2800" dirty="0">
                <a:latin typeface="Times New Roman" panose="02020603050405020304" pitchFamily="18" charset="0"/>
                <a:cs typeface="Times New Roman" panose="02020603050405020304" pitchFamily="18" charset="0"/>
              </a:rPr>
              <a:t>must be remembered that this late growth </a:t>
            </a:r>
            <a:r>
              <a:rPr lang="en-US" sz="2800" dirty="0" smtClean="0">
                <a:latin typeface="Times New Roman" panose="02020603050405020304" pitchFamily="18" charset="0"/>
                <a:cs typeface="Times New Roman" panose="02020603050405020304" pitchFamily="18" charset="0"/>
              </a:rPr>
              <a:t>spurt </a:t>
            </a:r>
            <a:r>
              <a:rPr lang="en-US" sz="2800" dirty="0">
                <a:latin typeface="Times New Roman" panose="02020603050405020304" pitchFamily="18" charset="0"/>
                <a:cs typeface="Times New Roman" panose="02020603050405020304" pitchFamily="18" charset="0"/>
              </a:rPr>
              <a:t>will not be accompanied by any meaningful change in skeletal growth</a:t>
            </a:r>
            <a:r>
              <a:rPr lang="en-US" sz="2800" dirty="0" smtClean="0">
                <a:latin typeface="Times New Roman" panose="02020603050405020304" pitchFamily="18" charset="0"/>
                <a:cs typeface="Times New Roman" panose="02020603050405020304" pitchFamily="18" charset="0"/>
              </a:rPr>
              <a:t>.</a:t>
            </a:r>
          </a:p>
          <a:p>
            <a:r>
              <a:rPr lang="en-US" sz="2800" dirty="0" smtClean="0">
                <a:solidFill>
                  <a:schemeClr val="accent2"/>
                </a:solidFill>
                <a:latin typeface="Times New Roman" panose="02020603050405020304" pitchFamily="18" charset="0"/>
                <a:cs typeface="Times New Roman" panose="02020603050405020304" pitchFamily="18" charset="0"/>
              </a:rPr>
              <a:t>If there is use </a:t>
            </a:r>
            <a:r>
              <a:rPr lang="en-US" sz="2800" dirty="0">
                <a:solidFill>
                  <a:schemeClr val="accent2"/>
                </a:solidFill>
                <a:latin typeface="Times New Roman" panose="02020603050405020304" pitchFamily="18" charset="0"/>
                <a:cs typeface="Times New Roman" panose="02020603050405020304" pitchFamily="18" charset="0"/>
              </a:rPr>
              <a:t>of high nutrient dense </a:t>
            </a:r>
            <a:r>
              <a:rPr lang="en-US" sz="2800" dirty="0" smtClean="0">
                <a:solidFill>
                  <a:schemeClr val="accent2"/>
                </a:solidFill>
                <a:latin typeface="Times New Roman" panose="02020603050405020304" pitchFamily="18" charset="0"/>
                <a:cs typeface="Times New Roman" panose="02020603050405020304" pitchFamily="18" charset="0"/>
              </a:rPr>
              <a:t>pre breeder </a:t>
            </a:r>
            <a:r>
              <a:rPr lang="en-US" sz="2800" dirty="0">
                <a:solidFill>
                  <a:schemeClr val="accent2"/>
                </a:solidFill>
                <a:latin typeface="Times New Roman" panose="02020603050405020304" pitchFamily="18" charset="0"/>
                <a:cs typeface="Times New Roman" panose="02020603050405020304" pitchFamily="18" charset="0"/>
              </a:rPr>
              <a:t>diets to manipulate late growth of broiler breeder </a:t>
            </a:r>
            <a:r>
              <a:rPr lang="en-US" sz="2800" dirty="0" smtClean="0">
                <a:solidFill>
                  <a:schemeClr val="accent2"/>
                </a:solidFill>
                <a:latin typeface="Times New Roman" panose="02020603050405020304" pitchFamily="18" charset="0"/>
                <a:cs typeface="Times New Roman" panose="02020603050405020304" pitchFamily="18" charset="0"/>
              </a:rPr>
              <a:t>pullets will be victim of prolapse.</a:t>
            </a:r>
            <a:endParaRPr lang="en-US" sz="28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973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18865"/>
            <a:ext cx="8761413" cy="1175665"/>
          </a:xfrm>
        </p:spPr>
        <p:txBody>
          <a:bodyPr/>
          <a:lstStyle/>
          <a:p>
            <a:r>
              <a:rPr lang="en-US" sz="5400" dirty="0">
                <a:latin typeface="Times New Roman" panose="02020603050405020304" pitchFamily="18" charset="0"/>
                <a:cs typeface="Times New Roman" panose="02020603050405020304" pitchFamily="18" charset="0"/>
              </a:rPr>
              <a:t>Body composition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ody </a:t>
            </a:r>
            <a:r>
              <a:rPr lang="en-US" sz="2800" dirty="0">
                <a:latin typeface="Times New Roman" panose="02020603050405020304" pitchFamily="18" charset="0"/>
                <a:cs typeface="Times New Roman" panose="02020603050405020304" pitchFamily="18" charset="0"/>
              </a:rPr>
              <a:t>composition at maturity may well be as important as body weight at this </a:t>
            </a:r>
            <a:r>
              <a:rPr lang="en-US" sz="2800" dirty="0" smtClean="0">
                <a:latin typeface="Times New Roman" panose="02020603050405020304" pitchFamily="18" charset="0"/>
                <a:cs typeface="Times New Roman" panose="02020603050405020304" pitchFamily="18" charset="0"/>
              </a:rPr>
              <a:t>age</a:t>
            </a:r>
          </a:p>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t </a:t>
            </a:r>
            <a:r>
              <a:rPr lang="en-US" sz="2800" dirty="0">
                <a:latin typeface="Times New Roman" panose="02020603050405020304" pitchFamily="18" charset="0"/>
                <a:cs typeface="Times New Roman" panose="02020603050405020304" pitchFamily="18" charset="0"/>
              </a:rPr>
              <a:t>is obviously a parameter that is difficult to measure. There is little doubt that energy is likely the limiting nutrient for egg </a:t>
            </a:r>
            <a:r>
              <a:rPr lang="en-US" sz="2800" dirty="0" smtClean="0">
                <a:latin typeface="Times New Roman" panose="02020603050405020304" pitchFamily="18" charset="0"/>
                <a:cs typeface="Times New Roman" panose="02020603050405020304" pitchFamily="18" charset="0"/>
              </a:rPr>
              <a:t>production</a:t>
            </a:r>
          </a:p>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hat </a:t>
            </a:r>
            <a:r>
              <a:rPr lang="en-US" sz="2800" dirty="0">
                <a:latin typeface="Times New Roman" panose="02020603050405020304" pitchFamily="18" charset="0"/>
                <a:cs typeface="Times New Roman" panose="02020603050405020304" pitchFamily="18" charset="0"/>
              </a:rPr>
              <a:t>at around peak production, feed may not be the sole source of such energy. </a:t>
            </a:r>
          </a:p>
        </p:txBody>
      </p:sp>
    </p:spTree>
    <p:extLst>
      <p:ext uri="{BB962C8B-B14F-4D97-AF65-F5344CB8AC3E}">
        <p14:creationId xmlns:p14="http://schemas.microsoft.com/office/powerpoint/2010/main" val="66931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Body composition</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Labile fat reserves at this time are, therefore, essential to augment feed </a:t>
            </a:r>
            <a:r>
              <a:rPr lang="en-US" sz="2800" dirty="0" smtClean="0">
                <a:latin typeface="Times New Roman" panose="02020603050405020304" pitchFamily="18" charset="0"/>
                <a:cs typeface="Times New Roman" panose="02020603050405020304" pitchFamily="18" charset="0"/>
              </a:rPr>
              <a:t>sources.</a:t>
            </a:r>
          </a:p>
          <a:p>
            <a:r>
              <a:rPr lang="en-US" sz="2800" dirty="0" smtClean="0">
                <a:latin typeface="Times New Roman" panose="02020603050405020304" pitchFamily="18" charset="0"/>
                <a:cs typeface="Times New Roman" panose="02020603050405020304" pitchFamily="18" charset="0"/>
              </a:rPr>
              <a:t>These </a:t>
            </a:r>
            <a:r>
              <a:rPr lang="en-US" sz="2800" dirty="0">
                <a:latin typeface="Times New Roman" panose="02020603050405020304" pitchFamily="18" charset="0"/>
                <a:cs typeface="Times New Roman" panose="02020603050405020304" pitchFamily="18" charset="0"/>
              </a:rPr>
              <a:t>labile fat reserves become critical during situations of heat stress or general hot weather conditions</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If labile </a:t>
            </a:r>
            <a:r>
              <a:rPr lang="en-US" sz="2800" dirty="0">
                <a:latin typeface="Times New Roman" panose="02020603050405020304" pitchFamily="18" charset="0"/>
                <a:cs typeface="Times New Roman" panose="02020603050405020304" pitchFamily="18" charset="0"/>
              </a:rPr>
              <a:t>fat reserves are to be of significance, then they must be deposited prior to maturity.</a:t>
            </a:r>
          </a:p>
        </p:txBody>
      </p:sp>
    </p:spTree>
    <p:extLst>
      <p:ext uri="{BB962C8B-B14F-4D97-AF65-F5344CB8AC3E}">
        <p14:creationId xmlns:p14="http://schemas.microsoft.com/office/powerpoint/2010/main" val="3892955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weight and hatchability</a:t>
            </a:r>
          </a:p>
        </p:txBody>
      </p:sp>
      <p:sp>
        <p:nvSpPr>
          <p:cNvPr id="3" name="Content Placeholder 2"/>
          <p:cNvSpPr>
            <a:spLocks noGrp="1"/>
          </p:cNvSpPr>
          <p:nvPr>
            <p:ph idx="1"/>
          </p:nvPr>
        </p:nvSpPr>
        <p:spPr/>
        <p:txBody>
          <a:bodyPr>
            <a:normAutofit fontScale="92500" lnSpcReduction="10000"/>
          </a:bodyPr>
          <a:lstStyle/>
          <a:p>
            <a:r>
              <a:rPr lang="en-US" sz="2800" dirty="0" smtClean="0">
                <a:latin typeface="Times New Roman" panose="02020603050405020304" pitchFamily="18" charset="0"/>
                <a:cs typeface="Times New Roman" panose="02020603050405020304" pitchFamily="18" charset="0"/>
              </a:rPr>
              <a:t>Egg </a:t>
            </a:r>
            <a:r>
              <a:rPr lang="en-US" sz="2800" dirty="0">
                <a:latin typeface="Times New Roman" panose="02020603050405020304" pitchFamily="18" charset="0"/>
                <a:cs typeface="Times New Roman" panose="02020603050405020304" pitchFamily="18" charset="0"/>
              </a:rPr>
              <a:t>size is ultimately controlled by the size of the yolk that enters the oviduct. In large part this is influenced by body weight of the </a:t>
            </a:r>
            <a:r>
              <a:rPr lang="en-US" sz="2800" dirty="0" smtClean="0">
                <a:latin typeface="Times New Roman" panose="02020603050405020304" pitchFamily="18" charset="0"/>
                <a:cs typeface="Times New Roman" panose="02020603050405020304" pitchFamily="18" charset="0"/>
              </a:rPr>
              <a:t>bird</a:t>
            </a:r>
          </a:p>
          <a:p>
            <a:r>
              <a:rPr lang="en-US" sz="2800" dirty="0">
                <a:latin typeface="Times New Roman" panose="02020603050405020304" pitchFamily="18" charset="0"/>
                <a:cs typeface="Times New Roman" panose="02020603050405020304" pitchFamily="18" charset="0"/>
              </a:rPr>
              <a:t>Increased levels of linoleic acid in </a:t>
            </a:r>
            <a:r>
              <a:rPr lang="en-US" sz="2800" dirty="0" err="1">
                <a:latin typeface="Times New Roman" panose="02020603050405020304" pitchFamily="18" charset="0"/>
                <a:cs typeface="Times New Roman" panose="02020603050405020304" pitchFamily="18" charset="0"/>
              </a:rPr>
              <a:t>prebreeder</a:t>
            </a:r>
            <a:r>
              <a:rPr lang="en-US" sz="2800" dirty="0">
                <a:latin typeface="Times New Roman" panose="02020603050405020304" pitchFamily="18" charset="0"/>
                <a:cs typeface="Times New Roman" panose="02020603050405020304" pitchFamily="18" charset="0"/>
              </a:rPr>
              <a:t> diets may be of some </a:t>
            </a:r>
            <a:r>
              <a:rPr lang="en-US" sz="2800" dirty="0" smtClean="0">
                <a:latin typeface="Times New Roman" panose="02020603050405020304" pitchFamily="18" charset="0"/>
                <a:cs typeface="Times New Roman" panose="02020603050405020304" pitchFamily="18" charset="0"/>
              </a:rPr>
              <a:t>use</a:t>
            </a:r>
          </a:p>
          <a:p>
            <a:r>
              <a:rPr lang="en-US" sz="2800" dirty="0">
                <a:latin typeface="Times New Roman" panose="02020603050405020304" pitchFamily="18" charset="0"/>
                <a:cs typeface="Times New Roman" panose="02020603050405020304" pitchFamily="18" charset="0"/>
              </a:rPr>
              <a:t>From a nutritional standpoint, egg size can best be manipulated with diet protein, and especially methionine concentration</a:t>
            </a:r>
          </a:p>
        </p:txBody>
      </p:sp>
    </p:spTree>
    <p:extLst>
      <p:ext uri="{BB962C8B-B14F-4D97-AF65-F5344CB8AC3E}">
        <p14:creationId xmlns:p14="http://schemas.microsoft.com/office/powerpoint/2010/main" val="2417783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weight and hatchability</a:t>
            </a:r>
          </a:p>
        </p:txBody>
      </p:sp>
      <p:sp>
        <p:nvSpPr>
          <p:cNvPr id="3" name="Content Placeholder 2"/>
          <p:cNvSpPr>
            <a:spLocks noGrp="1"/>
          </p:cNvSpPr>
          <p:nvPr>
            <p:ph idx="1"/>
          </p:nvPr>
        </p:nvSpPr>
        <p:spPr>
          <a:xfrm>
            <a:off x="1154954" y="2603500"/>
            <a:ext cx="8825659" cy="4254500"/>
          </a:xfrm>
        </p:spPr>
        <p:txBody>
          <a:bodyPr>
            <a:normAutofit/>
          </a:bodyPr>
          <a:lstStyle/>
          <a:p>
            <a:r>
              <a:rPr lang="en-US" sz="2800" dirty="0">
                <a:latin typeface="Times New Roman" panose="02020603050405020304" pitchFamily="18" charset="0"/>
                <a:cs typeface="Times New Roman" panose="02020603050405020304" pitchFamily="18" charset="0"/>
              </a:rPr>
              <a:t> therefore, to consider increasing the methionine levels in </a:t>
            </a:r>
            <a:r>
              <a:rPr lang="en-US" sz="2800" dirty="0" smtClean="0">
                <a:latin typeface="Times New Roman" panose="02020603050405020304" pitchFamily="18" charset="0"/>
                <a:cs typeface="Times New Roman" panose="02020603050405020304" pitchFamily="18" charset="0"/>
              </a:rPr>
              <a:t>pre breeder </a:t>
            </a:r>
            <a:r>
              <a:rPr lang="en-US" sz="2800" dirty="0">
                <a:latin typeface="Times New Roman" panose="02020603050405020304" pitchFamily="18" charset="0"/>
                <a:cs typeface="Times New Roman" panose="02020603050405020304" pitchFamily="18" charset="0"/>
              </a:rPr>
              <a:t>diets.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these diets, DL-methionine and analogue products such as </a:t>
            </a:r>
            <a:r>
              <a:rPr lang="en-US" sz="2800" dirty="0" err="1">
                <a:latin typeface="Times New Roman" panose="02020603050405020304" pitchFamily="18" charset="0"/>
                <a:cs typeface="Times New Roman" panose="02020603050405020304" pitchFamily="18" charset="0"/>
              </a:rPr>
              <a:t>Alimet</a:t>
            </a:r>
            <a:r>
              <a:rPr lang="en-US" sz="2800" dirty="0">
                <a:latin typeface="Times New Roman" panose="02020603050405020304" pitchFamily="18" charset="0"/>
                <a:cs typeface="Times New Roman" panose="02020603050405020304" pitchFamily="18" charset="0"/>
              </a:rPr>
              <a:t>® are comparable and both promote maximum early egg size</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Eggs from young breeders seem inherently to have a hatchability problem and perhaps this is one of the reasons that we wait for egg size to increase before shipping eggs to the hatchery.</a:t>
            </a:r>
          </a:p>
        </p:txBody>
      </p:sp>
    </p:spTree>
    <p:extLst>
      <p:ext uri="{BB962C8B-B14F-4D97-AF65-F5344CB8AC3E}">
        <p14:creationId xmlns:p14="http://schemas.microsoft.com/office/powerpoint/2010/main" val="1525521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weight and hatchability</a:t>
            </a:r>
            <a:endParaRPr lang="en-US" sz="5400" dirty="0"/>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nadequate </a:t>
            </a:r>
            <a:r>
              <a:rPr lang="en-US" sz="2800" dirty="0">
                <a:latin typeface="Times New Roman" panose="02020603050405020304" pitchFamily="18" charset="0"/>
                <a:cs typeface="Times New Roman" panose="02020603050405020304" pitchFamily="18" charset="0"/>
              </a:rPr>
              <a:t>transfer of vitamins into the egg </a:t>
            </a:r>
            <a:r>
              <a:rPr lang="en-US" sz="2800" dirty="0" smtClean="0">
                <a:latin typeface="Times New Roman" panose="02020603050405020304" pitchFamily="18" charset="0"/>
                <a:cs typeface="Times New Roman" panose="02020603050405020304" pitchFamily="18" charset="0"/>
              </a:rPr>
              <a:t>is a problem simply </a:t>
            </a:r>
            <a:r>
              <a:rPr lang="en-US" sz="2800" dirty="0">
                <a:latin typeface="Times New Roman" panose="02020603050405020304" pitchFamily="18" charset="0"/>
                <a:cs typeface="Times New Roman" panose="02020603050405020304" pitchFamily="18" charset="0"/>
              </a:rPr>
              <a:t>increasing vitamin levels in </a:t>
            </a:r>
            <a:r>
              <a:rPr lang="en-US" sz="2800" dirty="0" smtClean="0">
                <a:latin typeface="Times New Roman" panose="02020603050405020304" pitchFamily="18" charset="0"/>
                <a:cs typeface="Times New Roman" panose="02020603050405020304" pitchFamily="18" charset="0"/>
              </a:rPr>
              <a:t>pre breeder </a:t>
            </a:r>
            <a:r>
              <a:rPr lang="en-US" sz="2800" dirty="0">
                <a:latin typeface="Times New Roman" panose="02020603050405020304" pitchFamily="18" charset="0"/>
                <a:cs typeface="Times New Roman" panose="02020603050405020304" pitchFamily="18" charset="0"/>
              </a:rPr>
              <a:t>diets does not seem to resolve this problem</a:t>
            </a:r>
            <a:r>
              <a:rPr lang="en-US" dirty="0" smtClean="0"/>
              <a:t>.</a:t>
            </a:r>
          </a:p>
          <a:p>
            <a:r>
              <a:rPr lang="en-US" dirty="0"/>
              <a:t>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number of critical B-vitamins, their concentration in successive eggs does not plateau until after 7-10 eggs have been laid. </a:t>
            </a:r>
            <a:endParaRPr lang="en-US" sz="2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0108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FEEDING PROGRAMS FOR ADULT HENS</a:t>
            </a:r>
          </a:p>
        </p:txBody>
      </p:sp>
      <p:sp>
        <p:nvSpPr>
          <p:cNvPr id="3" name="Content Placeholder 2"/>
          <p:cNvSpPr>
            <a:spLocks noGrp="1"/>
          </p:cNvSpPr>
          <p:nvPr>
            <p:ph idx="1"/>
          </p:nvPr>
        </p:nvSpPr>
        <p:spPr>
          <a:xfrm>
            <a:off x="1154954" y="2603499"/>
            <a:ext cx="8825659" cy="4083903"/>
          </a:xfrm>
        </p:spPr>
        <p:txBody>
          <a:bodyPr>
            <a:normAutofit/>
          </a:bodyPr>
          <a:lstStyle/>
          <a:p>
            <a:r>
              <a:rPr lang="en-US" sz="2800" dirty="0" smtClean="0">
                <a:latin typeface="Times New Roman" panose="02020603050405020304" pitchFamily="18" charset="0"/>
                <a:cs typeface="Times New Roman" panose="02020603050405020304" pitchFamily="18" charset="0"/>
              </a:rPr>
              <a:t>Energy</a:t>
            </a:r>
          </a:p>
          <a:p>
            <a:r>
              <a:rPr lang="en-US" sz="2800" dirty="0">
                <a:latin typeface="Times New Roman" panose="02020603050405020304" pitchFamily="18" charset="0"/>
                <a:cs typeface="Times New Roman" panose="02020603050405020304" pitchFamily="18" charset="0"/>
              </a:rPr>
              <a:t>Protein/amino </a:t>
            </a:r>
            <a:r>
              <a:rPr lang="en-US" sz="2800" dirty="0" smtClean="0">
                <a:latin typeface="Times New Roman" panose="02020603050405020304" pitchFamily="18" charset="0"/>
                <a:cs typeface="Times New Roman" panose="02020603050405020304" pitchFamily="18" charset="0"/>
              </a:rPr>
              <a:t>acids</a:t>
            </a:r>
          </a:p>
          <a:p>
            <a:r>
              <a:rPr lang="en-US" sz="2800" dirty="0">
                <a:latin typeface="Times New Roman" panose="02020603050405020304" pitchFamily="18" charset="0"/>
                <a:cs typeface="Times New Roman" panose="02020603050405020304" pitchFamily="18" charset="0"/>
              </a:rPr>
              <a:t>Feeding to egg </a:t>
            </a:r>
            <a:r>
              <a:rPr lang="en-US" sz="2800" dirty="0" smtClean="0">
                <a:latin typeface="Times New Roman" panose="02020603050405020304" pitchFamily="18" charset="0"/>
                <a:cs typeface="Times New Roman" panose="02020603050405020304" pitchFamily="18" charset="0"/>
              </a:rPr>
              <a:t>production</a:t>
            </a:r>
          </a:p>
          <a:p>
            <a:r>
              <a:rPr lang="en-US" sz="2800" dirty="0">
                <a:latin typeface="Times New Roman" panose="02020603050405020304" pitchFamily="18" charset="0"/>
                <a:cs typeface="Times New Roman" panose="02020603050405020304" pitchFamily="18" charset="0"/>
              </a:rPr>
              <a:t>Feeding to body </a:t>
            </a:r>
            <a:r>
              <a:rPr lang="en-US" sz="2800" dirty="0" smtClean="0">
                <a:latin typeface="Times New Roman" panose="02020603050405020304" pitchFamily="18" charset="0"/>
                <a:cs typeface="Times New Roman" panose="02020603050405020304" pitchFamily="18" charset="0"/>
              </a:rPr>
              <a:t>weight</a:t>
            </a:r>
          </a:p>
          <a:p>
            <a:r>
              <a:rPr lang="en-US" sz="2800" dirty="0">
                <a:latin typeface="Times New Roman" panose="02020603050405020304" pitchFamily="18" charset="0"/>
                <a:cs typeface="Times New Roman" panose="02020603050405020304" pitchFamily="18" charset="0"/>
              </a:rPr>
              <a:t>Feeding according to feed clean-up </a:t>
            </a:r>
            <a:r>
              <a:rPr lang="en-US" sz="2800" dirty="0" smtClean="0">
                <a:latin typeface="Times New Roman" panose="02020603050405020304" pitchFamily="18" charset="0"/>
                <a:cs typeface="Times New Roman" panose="02020603050405020304" pitchFamily="18" charset="0"/>
              </a:rPr>
              <a:t>time</a:t>
            </a:r>
          </a:p>
          <a:p>
            <a:r>
              <a:rPr lang="en-US" sz="2800" dirty="0">
                <a:latin typeface="Times New Roman" panose="02020603050405020304" pitchFamily="18" charset="0"/>
                <a:cs typeface="Times New Roman" panose="02020603050405020304" pitchFamily="18" charset="0"/>
              </a:rPr>
              <a:t>Time of feeding</a:t>
            </a:r>
          </a:p>
        </p:txBody>
      </p:sp>
    </p:spTree>
    <p:extLst>
      <p:ext uri="{BB962C8B-B14F-4D97-AF65-F5344CB8AC3E}">
        <p14:creationId xmlns:p14="http://schemas.microsoft.com/office/powerpoint/2010/main" val="1410972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Continued…</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Eggshell </a:t>
            </a:r>
            <a:r>
              <a:rPr lang="en-US" sz="2800" dirty="0" smtClean="0">
                <a:latin typeface="Times New Roman" panose="02020603050405020304" pitchFamily="18" charset="0"/>
                <a:cs typeface="Times New Roman" panose="02020603050405020304" pitchFamily="18" charset="0"/>
              </a:rPr>
              <a:t>quality</a:t>
            </a:r>
          </a:p>
          <a:p>
            <a:r>
              <a:rPr lang="en-US" sz="2800" dirty="0">
                <a:latin typeface="Times New Roman" panose="02020603050405020304" pitchFamily="18" charset="0"/>
                <a:cs typeface="Times New Roman" panose="02020603050405020304" pitchFamily="18" charset="0"/>
              </a:rPr>
              <a:t>Feed </a:t>
            </a:r>
            <a:r>
              <a:rPr lang="en-US" sz="2800" dirty="0" smtClean="0">
                <a:latin typeface="Times New Roman" panose="02020603050405020304" pitchFamily="18" charset="0"/>
                <a:cs typeface="Times New Roman" panose="02020603050405020304" pitchFamily="18" charset="0"/>
              </a:rPr>
              <a:t>efficiency</a:t>
            </a:r>
          </a:p>
          <a:p>
            <a:r>
              <a:rPr lang="en-US" sz="2800" dirty="0">
                <a:latin typeface="Times New Roman" panose="02020603050405020304" pitchFamily="18" charset="0"/>
                <a:cs typeface="Times New Roman" panose="02020603050405020304" pitchFamily="18" charset="0"/>
              </a:rPr>
              <a:t>Separate sex feeding</a:t>
            </a:r>
          </a:p>
        </p:txBody>
      </p:sp>
    </p:spTree>
    <p:extLst>
      <p:ext uri="{BB962C8B-B14F-4D97-AF65-F5344CB8AC3E}">
        <p14:creationId xmlns:p14="http://schemas.microsoft.com/office/powerpoint/2010/main" val="1742046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Energy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30" y="2374710"/>
            <a:ext cx="11423176" cy="4483290"/>
          </a:xfrm>
        </p:spPr>
      </p:pic>
    </p:spTree>
    <p:extLst>
      <p:ext uri="{BB962C8B-B14F-4D97-AF65-F5344CB8AC3E}">
        <p14:creationId xmlns:p14="http://schemas.microsoft.com/office/powerpoint/2010/main" val="985118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Diet specifications </a:t>
            </a:r>
            <a:endParaRPr lang="en-US" sz="5400" dirty="0"/>
          </a:p>
        </p:txBody>
      </p:sp>
      <p:sp>
        <p:nvSpPr>
          <p:cNvPr id="3" name="Content Placeholder 2"/>
          <p:cNvSpPr>
            <a:spLocks noGrp="1"/>
          </p:cNvSpPr>
          <p:nvPr>
            <p:ph idx="1"/>
          </p:nvPr>
        </p:nvSpPr>
        <p:spPr/>
        <p:txBody>
          <a:bodyPr>
            <a:normAutofit lnSpcReduction="10000"/>
          </a:bodyPr>
          <a:lstStyle/>
          <a:p>
            <a:r>
              <a:rPr lang="en-US" sz="2800" dirty="0" smtClean="0">
                <a:latin typeface="Times New Roman" panose="02020603050405020304" pitchFamily="18" charset="0"/>
                <a:cs typeface="Times New Roman" panose="02020603050405020304" pitchFamily="18" charset="0"/>
              </a:rPr>
              <a:t>When small farmers are using different strains at a time then it becomes more difficult for the nutritionists to formulate the ration that can meet the needs of all strains at its maximum</a:t>
            </a:r>
          </a:p>
          <a:p>
            <a:r>
              <a:rPr lang="en-US" sz="2800" dirty="0" smtClean="0">
                <a:latin typeface="Times New Roman" panose="02020603050405020304" pitchFamily="18" charset="0"/>
                <a:cs typeface="Times New Roman" panose="02020603050405020304" pitchFamily="18" charset="0"/>
              </a:rPr>
              <a:t>These type of </a:t>
            </a:r>
            <a:r>
              <a:rPr lang="en-US" sz="2800" dirty="0" err="1" smtClean="0">
                <a:latin typeface="Times New Roman" panose="02020603050405020304" pitchFamily="18" charset="0"/>
                <a:cs typeface="Times New Roman" panose="02020603050405020304" pitchFamily="18" charset="0"/>
              </a:rPr>
              <a:t>compromisable</a:t>
            </a:r>
            <a:r>
              <a:rPr lang="en-US" sz="2800" dirty="0" smtClean="0">
                <a:latin typeface="Times New Roman" panose="02020603050405020304" pitchFamily="18" charset="0"/>
                <a:cs typeface="Times New Roman" panose="02020603050405020304" pitchFamily="18" charset="0"/>
              </a:rPr>
              <a:t> calculation can be made for</a:t>
            </a:r>
          </a:p>
          <a:p>
            <a:pPr marL="571500" indent="-571500">
              <a:buFont typeface="+mj-lt"/>
              <a:buAutoNum type="romanUcPeriod"/>
            </a:pPr>
            <a:r>
              <a:rPr lang="en-US" sz="2800" dirty="0" smtClean="0">
                <a:latin typeface="Times New Roman" panose="02020603050405020304" pitchFamily="18" charset="0"/>
                <a:cs typeface="Times New Roman" panose="02020603050405020304" pitchFamily="18" charset="0"/>
              </a:rPr>
              <a:t>Trace minerals</a:t>
            </a:r>
          </a:p>
          <a:p>
            <a:pPr marL="571500" indent="-571500">
              <a:buFont typeface="+mj-lt"/>
              <a:buAutoNum type="romanUcPeriod"/>
            </a:pPr>
            <a:r>
              <a:rPr lang="en-US" sz="2800" dirty="0" smtClean="0">
                <a:latin typeface="Times New Roman" panose="02020603050405020304" pitchFamily="18" charset="0"/>
                <a:cs typeface="Times New Roman" panose="02020603050405020304" pitchFamily="18" charset="0"/>
              </a:rPr>
              <a:t>vitamins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203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Energy </a:t>
            </a:r>
            <a:endParaRPr lang="en-US" dirty="0"/>
          </a:p>
        </p:txBody>
      </p:sp>
      <p:pic>
        <p:nvPicPr>
          <p:cNvPr id="4" name="Content Placeholder 3"/>
          <p:cNvPicPr>
            <a:picLocks noGrp="1" noChangeAspect="1"/>
          </p:cNvPicPr>
          <p:nvPr>
            <p:ph idx="1"/>
          </p:nvPr>
        </p:nvPicPr>
        <p:blipFill>
          <a:blip r:embed="rId2"/>
          <a:stretch>
            <a:fillRect/>
          </a:stretch>
        </p:blipFill>
        <p:spPr>
          <a:xfrm>
            <a:off x="218364" y="2333767"/>
            <a:ext cx="11791665" cy="4394579"/>
          </a:xfrm>
          <a:prstGeom prst="rect">
            <a:avLst/>
          </a:prstGeom>
        </p:spPr>
      </p:pic>
    </p:spTree>
    <p:extLst>
      <p:ext uri="{BB962C8B-B14F-4D97-AF65-F5344CB8AC3E}">
        <p14:creationId xmlns:p14="http://schemas.microsoft.com/office/powerpoint/2010/main" val="2821065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Energy </a:t>
            </a:r>
            <a:endParaRPr lang="en-US" sz="5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20119"/>
            <a:ext cx="11436824" cy="4708478"/>
          </a:xfrm>
        </p:spPr>
      </p:pic>
    </p:spTree>
    <p:extLst>
      <p:ext uri="{BB962C8B-B14F-4D97-AF65-F5344CB8AC3E}">
        <p14:creationId xmlns:p14="http://schemas.microsoft.com/office/powerpoint/2010/main" val="3198815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Energy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It is concluded that optimum breeder performance will occur when </a:t>
            </a:r>
            <a:r>
              <a:rPr lang="en-US" sz="2800" dirty="0" smtClean="0">
                <a:latin typeface="Times New Roman" panose="02020603050405020304" pitchFamily="18" charset="0"/>
                <a:cs typeface="Times New Roman" panose="02020603050405020304" pitchFamily="18" charset="0"/>
              </a:rPr>
              <a:t>the bird </a:t>
            </a:r>
            <a:r>
              <a:rPr lang="en-US" sz="2800" dirty="0">
                <a:latin typeface="Times New Roman" panose="02020603050405020304" pitchFamily="18" charset="0"/>
                <a:cs typeface="Times New Roman" panose="02020603050405020304" pitchFamily="18" charset="0"/>
              </a:rPr>
              <a:t>is in positive energy balance, and sufficient energy is available </a:t>
            </a:r>
            <a:r>
              <a:rPr lang="en-US" sz="2800" dirty="0" smtClean="0">
                <a:latin typeface="Times New Roman" panose="02020603050405020304" pitchFamily="18" charset="0"/>
                <a:cs typeface="Times New Roman" panose="02020603050405020304" pitchFamily="18" charset="0"/>
              </a:rPr>
              <a:t>for production</a:t>
            </a:r>
            <a:r>
              <a:rPr lang="en-US" sz="2800" dirty="0">
                <a:latin typeface="Times New Roman" panose="02020603050405020304" pitchFamily="18" charset="0"/>
                <a:cs typeface="Times New Roman" panose="02020603050405020304" pitchFamily="18" charset="0"/>
              </a:rPr>
              <a:t>. With energy intakes of 325, 385, or 450 kcal </a:t>
            </a:r>
            <a:r>
              <a:rPr lang="en-US" sz="2800" dirty="0" smtClean="0">
                <a:latin typeface="Times New Roman" panose="02020603050405020304" pitchFamily="18" charset="0"/>
                <a:cs typeface="Times New Roman" panose="02020603050405020304" pitchFamily="18" charset="0"/>
              </a:rPr>
              <a:t>ME/bird/day</a:t>
            </a:r>
            <a:r>
              <a:rPr lang="en-US" sz="2800" dirty="0">
                <a:latin typeface="Times New Roman" panose="02020603050405020304" pitchFamily="18" charset="0"/>
                <a:cs typeface="Times New Roman" panose="02020603050405020304" pitchFamily="18" charset="0"/>
              </a:rPr>
              <a:t>, the following partitioning of diet energy intake during a </a:t>
            </a:r>
            <a:r>
              <a:rPr lang="en-US" sz="2800" dirty="0" smtClean="0">
                <a:latin typeface="Times New Roman" panose="02020603050405020304" pitchFamily="18" charset="0"/>
                <a:cs typeface="Times New Roman" panose="02020603050405020304" pitchFamily="18" charset="0"/>
              </a:rPr>
              <a:t>24-40 week </a:t>
            </a:r>
            <a:r>
              <a:rPr lang="en-US" sz="2800" dirty="0">
                <a:latin typeface="Times New Roman" panose="02020603050405020304" pitchFamily="18" charset="0"/>
                <a:cs typeface="Times New Roman" panose="02020603050405020304" pitchFamily="18" charset="0"/>
              </a:rPr>
              <a:t>laying period was </a:t>
            </a:r>
            <a:r>
              <a:rPr lang="en-US" sz="2800" dirty="0" smtClean="0">
                <a:latin typeface="Times New Roman" panose="02020603050405020304" pitchFamily="18" charset="0"/>
                <a:cs typeface="Times New Roman" panose="02020603050405020304" pitchFamily="18" charset="0"/>
              </a:rPr>
              <a:t>observed</a:t>
            </a:r>
          </a:p>
          <a:p>
            <a:r>
              <a:rPr lang="en-US" sz="3000" dirty="0">
                <a:latin typeface="Times New Roman" panose="02020603050405020304" pitchFamily="18" charset="0"/>
                <a:cs typeface="Times New Roman" panose="02020603050405020304" pitchFamily="18" charset="0"/>
              </a:rPr>
              <a:t>Energy intake and energy balance are therefore critical to breeders </a:t>
            </a:r>
            <a:r>
              <a:rPr lang="en-US" sz="3000" dirty="0" smtClean="0">
                <a:latin typeface="Times New Roman" panose="02020603050405020304" pitchFamily="18" charset="0"/>
                <a:cs typeface="Times New Roman" panose="02020603050405020304" pitchFamily="18" charset="0"/>
              </a:rPr>
              <a:t>that are </a:t>
            </a:r>
            <a:r>
              <a:rPr lang="en-US" sz="3000" dirty="0">
                <a:latin typeface="Times New Roman" panose="02020603050405020304" pitchFamily="18" charset="0"/>
                <a:cs typeface="Times New Roman" panose="02020603050405020304" pitchFamily="18" charset="0"/>
              </a:rPr>
              <a:t>expected to consistently peak at 82-85% production</a:t>
            </a:r>
          </a:p>
        </p:txBody>
      </p:sp>
    </p:spTree>
    <p:extLst>
      <p:ext uri="{BB962C8B-B14F-4D97-AF65-F5344CB8AC3E}">
        <p14:creationId xmlns:p14="http://schemas.microsoft.com/office/powerpoint/2010/main" val="2894125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Protein/amino acids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Protein and amino acid needs of the breeder hen have not been clearly </a:t>
            </a:r>
            <a:r>
              <a:rPr lang="en-US" sz="2800" dirty="0" smtClean="0">
                <a:latin typeface="Times New Roman" panose="02020603050405020304" pitchFamily="18" charset="0"/>
                <a:cs typeface="Times New Roman" panose="02020603050405020304" pitchFamily="18" charset="0"/>
              </a:rPr>
              <a:t>established.</a:t>
            </a:r>
          </a:p>
          <a:p>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ost </a:t>
            </a:r>
            <a:r>
              <a:rPr lang="en-US" sz="2800" dirty="0">
                <a:latin typeface="Times New Roman" panose="02020603050405020304" pitchFamily="18" charset="0"/>
                <a:cs typeface="Times New Roman" panose="02020603050405020304" pitchFamily="18" charset="0"/>
              </a:rPr>
              <a:t>breeder flocks will be over fed, rather than under fed crude protein, because it is difficult to justify much more than 23-25 g protein per day.  With a feed intake of 165 g daily, this means a maximum protein need of only about 15% </a:t>
            </a:r>
          </a:p>
        </p:txBody>
      </p:sp>
    </p:spTree>
    <p:extLst>
      <p:ext uri="{BB962C8B-B14F-4D97-AF65-F5344CB8AC3E}">
        <p14:creationId xmlns:p14="http://schemas.microsoft.com/office/powerpoint/2010/main" val="2668215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Protein/amino acids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9176"/>
            <a:ext cx="12192000" cy="4578824"/>
          </a:xfrm>
        </p:spPr>
      </p:pic>
    </p:spTree>
    <p:extLst>
      <p:ext uri="{BB962C8B-B14F-4D97-AF65-F5344CB8AC3E}">
        <p14:creationId xmlns:p14="http://schemas.microsoft.com/office/powerpoint/2010/main" val="2564840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Protein/amino acids</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One of the most surprising results from the study, was better fertility with the lower protein diets.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example, overall fertility to 64 weeks for birds fed 10 </a:t>
            </a:r>
            <a:r>
              <a:rPr lang="en-US" sz="2800" dirty="0" err="1">
                <a:latin typeface="Times New Roman" panose="02020603050405020304" pitchFamily="18" charset="0"/>
                <a:cs typeface="Times New Roman" panose="02020603050405020304" pitchFamily="18" charset="0"/>
              </a:rPr>
              <a:t>vs</a:t>
            </a:r>
            <a:r>
              <a:rPr lang="en-US" sz="2800" dirty="0">
                <a:latin typeface="Times New Roman" panose="02020603050405020304" pitchFamily="18" charset="0"/>
                <a:cs typeface="Times New Roman" panose="02020603050405020304" pitchFamily="18" charset="0"/>
              </a:rPr>
              <a:t> 16% CP was 95.4 </a:t>
            </a:r>
            <a:r>
              <a:rPr lang="en-US" sz="2800" dirty="0" err="1">
                <a:latin typeface="Times New Roman" panose="02020603050405020304" pitchFamily="18" charset="0"/>
                <a:cs typeface="Times New Roman" panose="02020603050405020304" pitchFamily="18" charset="0"/>
              </a:rPr>
              <a:t>vs</a:t>
            </a:r>
            <a:r>
              <a:rPr lang="en-US" sz="2800" dirty="0">
                <a:latin typeface="Times New Roman" panose="02020603050405020304" pitchFamily="18" charset="0"/>
                <a:cs typeface="Times New Roman" panose="02020603050405020304" pitchFamily="18" charset="0"/>
              </a:rPr>
              <a:t> 90.6</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10% CP diets for breeder hens are not advocated</a:t>
            </a:r>
          </a:p>
        </p:txBody>
      </p:sp>
    </p:spTree>
    <p:extLst>
      <p:ext uri="{BB962C8B-B14F-4D97-AF65-F5344CB8AC3E}">
        <p14:creationId xmlns:p14="http://schemas.microsoft.com/office/powerpoint/2010/main" val="2467017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Feeding to body weight</a:t>
            </a:r>
          </a:p>
        </p:txBody>
      </p:sp>
      <p:sp>
        <p:nvSpPr>
          <p:cNvPr id="3" name="Content Placeholder 2"/>
          <p:cNvSpPr>
            <a:spLocks noGrp="1"/>
          </p:cNvSpPr>
          <p:nvPr>
            <p:ph idx="1"/>
          </p:nvPr>
        </p:nvSpPr>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It is essential that producers continue to monitor body weight throughout the adult life of the breeder</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Loss of weight or a stall out in weight usually implies that birds are not getting enough nutrients, and so loss in egg production will occur within 7-10 </a:t>
            </a:r>
            <a:r>
              <a:rPr lang="en-US" sz="2800" dirty="0" smtClean="0">
                <a:latin typeface="Times New Roman" panose="02020603050405020304" pitchFamily="18" charset="0"/>
                <a:cs typeface="Times New Roman" panose="02020603050405020304" pitchFamily="18" charset="0"/>
              </a:rPr>
              <a:t>d.</a:t>
            </a:r>
          </a:p>
          <a:p>
            <a:r>
              <a:rPr lang="en-US" sz="2800" dirty="0" smtClean="0">
                <a:latin typeface="Times New Roman" panose="02020603050405020304" pitchFamily="18" charset="0"/>
                <a:cs typeface="Times New Roman" panose="02020603050405020304" pitchFamily="18" charset="0"/>
              </a:rPr>
              <a:t>Monitoring </a:t>
            </a:r>
            <a:r>
              <a:rPr lang="en-US" sz="2800" dirty="0">
                <a:latin typeface="Times New Roman" panose="02020603050405020304" pitchFamily="18" charset="0"/>
                <a:cs typeface="Times New Roman" panose="02020603050405020304" pitchFamily="18" charset="0"/>
              </a:rPr>
              <a:t>of body weight will give an earlier indication of impending problems.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20-32 weeks of age, pullets should ideally be weighed weekly</a:t>
            </a:r>
          </a:p>
        </p:txBody>
      </p:sp>
    </p:spTree>
    <p:extLst>
      <p:ext uri="{BB962C8B-B14F-4D97-AF65-F5344CB8AC3E}">
        <p14:creationId xmlns:p14="http://schemas.microsoft.com/office/powerpoint/2010/main" val="1255270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Feeding to body weight</a:t>
            </a:r>
            <a:endParaRPr lang="en-US" sz="5400" dirty="0"/>
          </a:p>
        </p:txBody>
      </p:sp>
      <p:pic>
        <p:nvPicPr>
          <p:cNvPr id="4" name="Content Placeholder 3"/>
          <p:cNvPicPr>
            <a:picLocks noGrp="1" noChangeAspect="1"/>
          </p:cNvPicPr>
          <p:nvPr>
            <p:ph idx="1"/>
          </p:nvPr>
        </p:nvPicPr>
        <p:blipFill>
          <a:blip r:embed="rId2"/>
          <a:stretch>
            <a:fillRect/>
          </a:stretch>
        </p:blipFill>
        <p:spPr>
          <a:xfrm>
            <a:off x="1" y="2320118"/>
            <a:ext cx="12192000" cy="4537881"/>
          </a:xfrm>
          <a:prstGeom prst="rect">
            <a:avLst/>
          </a:prstGeom>
        </p:spPr>
      </p:pic>
    </p:spTree>
    <p:extLst>
      <p:ext uri="{BB962C8B-B14F-4D97-AF65-F5344CB8AC3E}">
        <p14:creationId xmlns:p14="http://schemas.microsoft.com/office/powerpoint/2010/main" val="124562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04716"/>
            <a:ext cx="8761413" cy="2074460"/>
          </a:xfrm>
        </p:spPr>
        <p:txBody>
          <a:bodyPr/>
          <a:lstStyle/>
          <a:p>
            <a:r>
              <a:rPr lang="en-US" sz="5400" dirty="0">
                <a:latin typeface="Times New Roman" panose="02020603050405020304" pitchFamily="18" charset="0"/>
                <a:cs typeface="Times New Roman" panose="02020603050405020304" pitchFamily="18" charset="0"/>
              </a:rPr>
              <a:t>Feeding according to feed clean-up time</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Feed clean up time should be used as an indication of adequacy of feed allocation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Major changes in clean up time are an </a:t>
            </a:r>
            <a:r>
              <a:rPr lang="en-US" sz="2800" dirty="0" smtClean="0">
                <a:latin typeface="Times New Roman" panose="02020603050405020304" pitchFamily="18" charset="0"/>
                <a:cs typeface="Times New Roman" panose="02020603050405020304" pitchFamily="18" charset="0"/>
              </a:rPr>
              <a:t>indication of</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over or under </a:t>
            </a:r>
            <a:r>
              <a:rPr lang="en-US" sz="2800" dirty="0" smtClean="0">
                <a:latin typeface="Times New Roman" panose="02020603050405020304" pitchFamily="18" charset="0"/>
                <a:cs typeface="Times New Roman" panose="02020603050405020304" pitchFamily="18" charset="0"/>
              </a:rPr>
              <a:t>feeding</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early warning of subsequent changes in body weight and egg production. </a:t>
            </a:r>
          </a:p>
        </p:txBody>
      </p:sp>
    </p:spTree>
    <p:extLst>
      <p:ext uri="{BB962C8B-B14F-4D97-AF65-F5344CB8AC3E}">
        <p14:creationId xmlns:p14="http://schemas.microsoft.com/office/powerpoint/2010/main" val="669812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Feeding according to feed clean-up time</a:t>
            </a:r>
            <a:endParaRPr lang="en-US" sz="5400" dirty="0"/>
          </a:p>
        </p:txBody>
      </p:sp>
      <p:sp>
        <p:nvSpPr>
          <p:cNvPr id="3" name="Content Placeholder 2"/>
          <p:cNvSpPr>
            <a:spLocks noGrp="1"/>
          </p:cNvSpPr>
          <p:nvPr>
            <p:ph idx="1"/>
          </p:nvPr>
        </p:nvSpPr>
        <p:spPr>
          <a:xfrm>
            <a:off x="1154954" y="2603500"/>
            <a:ext cx="8825659" cy="4254500"/>
          </a:xfrm>
        </p:spPr>
        <p:txBody>
          <a:bodyPr>
            <a:normAutofit/>
          </a:bodyPr>
          <a:lstStyle/>
          <a:p>
            <a:r>
              <a:rPr lang="en-US" sz="2800" dirty="0" smtClean="0">
                <a:latin typeface="Times New Roman" panose="02020603050405020304" pitchFamily="18" charset="0"/>
                <a:cs typeface="Times New Roman" panose="02020603050405020304" pitchFamily="18" charset="0"/>
              </a:rPr>
              <a:t>Time taken to consume the allocated feed should be near to 30 minutes</a:t>
            </a:r>
          </a:p>
          <a:p>
            <a:r>
              <a:rPr lang="en-US" sz="2800" dirty="0" smtClean="0">
                <a:latin typeface="Times New Roman" panose="02020603050405020304" pitchFamily="18" charset="0"/>
                <a:cs typeface="Times New Roman" panose="02020603050405020304" pitchFamily="18" charset="0"/>
              </a:rPr>
              <a:t>If it increases to 60 minutes then weigh should be done immediately</a:t>
            </a:r>
          </a:p>
          <a:p>
            <a:r>
              <a:rPr lang="en-US" sz="2800" dirty="0">
                <a:latin typeface="Times New Roman" panose="02020603050405020304" pitchFamily="18" charset="0"/>
                <a:cs typeface="Times New Roman" panose="02020603050405020304" pitchFamily="18" charset="0"/>
              </a:rPr>
              <a:t> Clean up time is slightly delayed for a non- egg laying day, but there is a dramatic decrease in rate of eating when temperature is cycling between 25-35oC compared to 10-25oC.</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791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Diet specifications </a:t>
            </a:r>
            <a:endParaRPr lang="en-US" sz="5400" dirty="0"/>
          </a:p>
        </p:txBody>
      </p:sp>
      <p:sp>
        <p:nvSpPr>
          <p:cNvPr id="3" name="Content Placeholder 2"/>
          <p:cNvSpPr>
            <a:spLocks noGrp="1"/>
          </p:cNvSpPr>
          <p:nvPr>
            <p:ph idx="1"/>
          </p:nvPr>
        </p:nvSpPr>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 For amino acids the situation is a little more complex, because in reality the quantity of amino acid per unit of protein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per unit of energy should be considered, rather than simple percentage levels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quantity of amino acid per unit of crude protein is perhaps the least important of these numbers, because unless crude protein levels are very low (&lt;14% CP) then protein per se is not likely to be an issue in the nutrition of the </a:t>
            </a:r>
            <a:r>
              <a:rPr lang="en-US" sz="2800" dirty="0" smtClean="0">
                <a:latin typeface="Times New Roman" panose="02020603050405020304" pitchFamily="18" charset="0"/>
                <a:cs typeface="Times New Roman" panose="02020603050405020304" pitchFamily="18" charset="0"/>
              </a:rPr>
              <a:t>bird.</a:t>
            </a:r>
          </a:p>
          <a:p>
            <a:r>
              <a:rPr lang="en-US" sz="2800" dirty="0" smtClean="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high CP diets are in fact </a:t>
            </a:r>
            <a:r>
              <a:rPr lang="en-US" sz="2800" dirty="0" smtClean="0">
                <a:solidFill>
                  <a:srgbClr val="FF0000"/>
                </a:solidFill>
                <a:latin typeface="Times New Roman" panose="02020603050405020304" pitchFamily="18" charset="0"/>
                <a:cs typeface="Times New Roman" panose="02020603050405020304" pitchFamily="18" charset="0"/>
              </a:rPr>
              <a:t>detrimental.</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627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Time of feeding</a:t>
            </a: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It influences</a:t>
            </a:r>
          </a:p>
          <a:p>
            <a:pPr marL="514350" indent="-514350">
              <a:buFont typeface="+mj-lt"/>
              <a:buAutoNum type="alphaLcParenR"/>
            </a:pPr>
            <a:r>
              <a:rPr lang="en-US" sz="2800" dirty="0">
                <a:latin typeface="Times New Roman" panose="02020603050405020304" pitchFamily="18" charset="0"/>
                <a:cs typeface="Times New Roman" panose="02020603050405020304" pitchFamily="18" charset="0"/>
              </a:rPr>
              <a:t> production of settable </a:t>
            </a:r>
            <a:r>
              <a:rPr lang="en-US" sz="2800" dirty="0" smtClean="0">
                <a:latin typeface="Times New Roman" panose="02020603050405020304" pitchFamily="18" charset="0"/>
                <a:cs typeface="Times New Roman" panose="02020603050405020304" pitchFamily="18" charset="0"/>
              </a:rPr>
              <a:t>eggs</a:t>
            </a:r>
          </a:p>
          <a:p>
            <a:pPr marL="514350" indent="-514350">
              <a:buFont typeface="+mj-lt"/>
              <a:buAutoNum type="alphaLcParenR"/>
            </a:pPr>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gg </a:t>
            </a:r>
            <a:r>
              <a:rPr lang="en-US" sz="2800" dirty="0">
                <a:latin typeface="Times New Roman" panose="02020603050405020304" pitchFamily="18" charset="0"/>
                <a:cs typeface="Times New Roman" panose="02020603050405020304" pitchFamily="18" charset="0"/>
              </a:rPr>
              <a:t>shell </a:t>
            </a:r>
            <a:r>
              <a:rPr lang="en-US" sz="2800" dirty="0" smtClean="0">
                <a:latin typeface="Times New Roman" panose="02020603050405020304" pitchFamily="18" charset="0"/>
                <a:cs typeface="Times New Roman" panose="02020603050405020304" pitchFamily="18" charset="0"/>
              </a:rPr>
              <a:t>quality</a:t>
            </a:r>
          </a:p>
          <a:p>
            <a:pPr marL="514350" indent="-514350">
              <a:buFont typeface="+mj-lt"/>
              <a:buAutoNum type="alphaLcParenR"/>
            </a:pPr>
            <a:r>
              <a:rPr lang="en-US"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ertility </a:t>
            </a:r>
          </a:p>
          <a:p>
            <a:pPr marL="514350" indent="-514350">
              <a:buFont typeface="+mj-lt"/>
              <a:buAutoNum type="alphaLcParenR"/>
            </a:pPr>
            <a:r>
              <a:rPr lang="en-US" sz="2800" dirty="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atch </a:t>
            </a:r>
            <a:r>
              <a:rPr lang="en-US" sz="2800" dirty="0">
                <a:latin typeface="Times New Roman" panose="02020603050405020304" pitchFamily="18" charset="0"/>
                <a:cs typeface="Times New Roman" panose="02020603050405020304" pitchFamily="18" charset="0"/>
              </a:rPr>
              <a:t>of fertiles</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Breeder hens consume their feed in 2-6 hours each day</a:t>
            </a:r>
          </a:p>
        </p:txBody>
      </p:sp>
    </p:spTree>
    <p:extLst>
      <p:ext uri="{BB962C8B-B14F-4D97-AF65-F5344CB8AC3E}">
        <p14:creationId xmlns:p14="http://schemas.microsoft.com/office/powerpoint/2010/main" val="2728580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Time of feeding</a:t>
            </a: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If breeders are fed early in the morning, then most intense feeding activity will be over by 9 a.m. </a:t>
            </a:r>
          </a:p>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his </a:t>
            </a:r>
            <a:r>
              <a:rPr lang="en-US" sz="2800" dirty="0">
                <a:latin typeface="Times New Roman" panose="02020603050405020304" pitchFamily="18" charset="0"/>
                <a:cs typeface="Times New Roman" panose="02020603050405020304" pitchFamily="18" charset="0"/>
              </a:rPr>
              <a:t>is ideal in terms of reducing heat load in the early afternoon </a:t>
            </a:r>
            <a:r>
              <a:rPr lang="en-US" sz="2800" dirty="0" smtClean="0">
                <a:latin typeface="Times New Roman" panose="02020603050405020304" pitchFamily="18" charset="0"/>
                <a:cs typeface="Times New Roman" panose="02020603050405020304" pitchFamily="18" charset="0"/>
              </a:rPr>
              <a:t>period.</a:t>
            </a:r>
          </a:p>
          <a:p>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timing is also ideal in terms of differentiating the main feeding time from nesting activity. </a:t>
            </a:r>
          </a:p>
        </p:txBody>
      </p:sp>
    </p:spTree>
    <p:extLst>
      <p:ext uri="{BB962C8B-B14F-4D97-AF65-F5344CB8AC3E}">
        <p14:creationId xmlns:p14="http://schemas.microsoft.com/office/powerpoint/2010/main" val="4241003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Time of feeding</a:t>
            </a:r>
            <a:endParaRPr lang="en-US" sz="5400" dirty="0"/>
          </a:p>
        </p:txBody>
      </p:sp>
      <p:sp>
        <p:nvSpPr>
          <p:cNvPr id="3" name="Content Placeholder 2"/>
          <p:cNvSpPr>
            <a:spLocks noGrp="1"/>
          </p:cNvSpPr>
          <p:nvPr>
            <p:ph idx="1"/>
          </p:nvPr>
        </p:nvSpPr>
        <p:spPr>
          <a:xfrm>
            <a:off x="1154954" y="2388358"/>
            <a:ext cx="8825659" cy="4469642"/>
          </a:xfrm>
        </p:spPr>
        <p:txBody>
          <a:bodyPr>
            <a:normAutofit/>
          </a:bodyPr>
          <a:lstStyle/>
          <a:p>
            <a:r>
              <a:rPr lang="en-US" sz="2800" dirty="0">
                <a:latin typeface="Times New Roman" panose="02020603050405020304" pitchFamily="18" charset="0"/>
                <a:cs typeface="Times New Roman" panose="02020603050405020304" pitchFamily="18" charset="0"/>
              </a:rPr>
              <a:t> late afternoon feeding has a number of potential disadvantages.  Firstly there is an increase in shell thickness</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In most situations </a:t>
            </a:r>
            <a:r>
              <a:rPr lang="en-US" sz="2800" dirty="0" smtClean="0">
                <a:latin typeface="Times New Roman" panose="02020603050405020304" pitchFamily="18" charset="0"/>
                <a:cs typeface="Times New Roman" panose="02020603050405020304" pitchFamily="18" charset="0"/>
              </a:rPr>
              <a:t>reduction </a:t>
            </a:r>
            <a:r>
              <a:rPr lang="en-US" sz="2800" dirty="0">
                <a:latin typeface="Times New Roman" panose="02020603050405020304" pitchFamily="18" charset="0"/>
                <a:cs typeface="Times New Roman" panose="02020603050405020304" pitchFamily="18" charset="0"/>
              </a:rPr>
              <a:t>in setter humidity to account for less moisture loss through a thicker shell</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greater concern with late afternoon feeding is potential loss of mating activity, and increase in incidence of body checked eggs.  Mating activity is usually greatest in late afternoon. </a:t>
            </a:r>
          </a:p>
        </p:txBody>
      </p:sp>
    </p:spTree>
    <p:extLst>
      <p:ext uri="{BB962C8B-B14F-4D97-AF65-F5344CB8AC3E}">
        <p14:creationId xmlns:p14="http://schemas.microsoft.com/office/powerpoint/2010/main" val="1089236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Time of feeding</a:t>
            </a:r>
            <a:endParaRPr lang="en-US" sz="5400" dirty="0"/>
          </a:p>
        </p:txBody>
      </p:sp>
      <p:sp>
        <p:nvSpPr>
          <p:cNvPr id="3" name="Content Placeholder 2"/>
          <p:cNvSpPr>
            <a:spLocks noGrp="1"/>
          </p:cNvSpPr>
          <p:nvPr>
            <p:ph idx="1"/>
          </p:nvPr>
        </p:nvSpPr>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If hens are more interested in feeding at this time, then there can be reduced mating activity and also more aggression between males. </a:t>
            </a:r>
          </a:p>
        </p:txBody>
      </p:sp>
    </p:spTree>
    <p:extLst>
      <p:ext uri="{BB962C8B-B14F-4D97-AF65-F5344CB8AC3E}">
        <p14:creationId xmlns:p14="http://schemas.microsoft.com/office/powerpoint/2010/main" val="1253063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Separate sex feeding</a:t>
            </a:r>
          </a:p>
        </p:txBody>
      </p:sp>
      <p:sp>
        <p:nvSpPr>
          <p:cNvPr id="3" name="Content Placeholder 2"/>
          <p:cNvSpPr>
            <a:spLocks noGrp="1"/>
          </p:cNvSpPr>
          <p:nvPr>
            <p:ph idx="1"/>
          </p:nvPr>
        </p:nvSpPr>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the idea was developed mainly for better control over male feed intake and growth, excluding the males from the hen feeder means that one now has more confidence in all hens receiving the desired allocation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There is issue of design of male and female feeders due to difference in width of heads of both male and female </a:t>
            </a:r>
          </a:p>
          <a:p>
            <a:r>
              <a:rPr lang="en-US" sz="2800" dirty="0">
                <a:latin typeface="Times New Roman" panose="02020603050405020304" pitchFamily="18" charset="0"/>
                <a:cs typeface="Times New Roman" panose="02020603050405020304" pitchFamily="18" charset="0"/>
              </a:rPr>
              <a:t> On average, pullets at 20 weeks will have head widths of around 36 mm, and this increases to about 38 mm by the end of the breeder cycle.  Birds with head widths greater than 39 mm almost always have more head lesions.</a:t>
            </a:r>
          </a:p>
          <a:p>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422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Separate sex feeding</a:t>
            </a:r>
            <a:endParaRPr lang="en-US" sz="5400" dirty="0"/>
          </a:p>
        </p:txBody>
      </p:sp>
      <p:sp>
        <p:nvSpPr>
          <p:cNvPr id="3" name="Content Placeholder 2"/>
          <p:cNvSpPr>
            <a:spLocks noGrp="1"/>
          </p:cNvSpPr>
          <p:nvPr>
            <p:ph idx="1"/>
          </p:nvPr>
        </p:nvSpPr>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Hocking </a:t>
            </a:r>
            <a:r>
              <a:rPr lang="en-US" sz="2800" dirty="0">
                <a:latin typeface="Times New Roman" panose="02020603050405020304" pitchFamily="18" charset="0"/>
                <a:cs typeface="Times New Roman" panose="02020603050405020304" pitchFamily="18" charset="0"/>
              </a:rPr>
              <a:t>(1993) suggests the optimum size of the grill to be 4 mm wider than head width, and that injury is avoided when grill width is 2 mm wider than the head.</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0" y="2967335"/>
            <a:ext cx="6096000" cy="369332"/>
          </a:xfrm>
          <a:prstGeom prst="rect">
            <a:avLst/>
          </a:prstGeom>
        </p:spPr>
        <p:txBody>
          <a:bodyPr>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722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Egg shell </a:t>
            </a:r>
            <a:r>
              <a:rPr lang="en-US" sz="5400" dirty="0">
                <a:latin typeface="Times New Roman" panose="02020603050405020304" pitchFamily="18" charset="0"/>
                <a:cs typeface="Times New Roman" panose="02020603050405020304" pitchFamily="18" charset="0"/>
              </a:rPr>
              <a:t>quality</a:t>
            </a:r>
          </a:p>
        </p:txBody>
      </p:sp>
      <p:sp>
        <p:nvSpPr>
          <p:cNvPr id="3" name="Content Placeholder 2"/>
          <p:cNvSpPr>
            <a:spLocks noGrp="1"/>
          </p:cNvSpPr>
          <p:nvPr>
            <p:ph idx="1"/>
          </p:nvPr>
        </p:nvSpPr>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When there is peak production there will be mostly the problem of egg shell quality</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Leghorns</a:t>
            </a:r>
            <a:r>
              <a:rPr lang="en-US" sz="2800" dirty="0">
                <a:latin typeface="Times New Roman" panose="02020603050405020304" pitchFamily="18" charset="0"/>
                <a:cs typeface="Times New Roman" panose="02020603050405020304" pitchFamily="18" charset="0"/>
              </a:rPr>
              <a:t>, there is frequent loss of shell quality after 25-­30 weeks of production.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Poor shell </a:t>
            </a:r>
            <a:r>
              <a:rPr lang="en-US" sz="2800" dirty="0" smtClean="0">
                <a:latin typeface="Times New Roman" panose="02020603050405020304" pitchFamily="18" charset="0"/>
                <a:cs typeface="Times New Roman" panose="02020603050405020304" pitchFamily="18" charset="0"/>
              </a:rPr>
              <a:t>quality</a:t>
            </a:r>
          </a:p>
          <a:p>
            <a:r>
              <a:rPr lang="en-US" sz="2800" dirty="0" smtClean="0">
                <a:latin typeface="Times New Roman" panose="02020603050405020304" pitchFamily="18" charset="0"/>
                <a:cs typeface="Times New Roman" panose="02020603050405020304" pitchFamily="18" charset="0"/>
              </a:rPr>
              <a:t> potential </a:t>
            </a:r>
            <a:r>
              <a:rPr lang="en-US" sz="2800" dirty="0">
                <a:latin typeface="Times New Roman" panose="02020603050405020304" pitchFamily="18" charset="0"/>
                <a:cs typeface="Times New Roman" panose="02020603050405020304" pitchFamily="18" charset="0"/>
              </a:rPr>
              <a:t>loss of settable </a:t>
            </a:r>
            <a:r>
              <a:rPr lang="en-US" sz="2800" dirty="0" smtClean="0">
                <a:latin typeface="Times New Roman" panose="02020603050405020304" pitchFamily="18" charset="0"/>
                <a:cs typeface="Times New Roman" panose="02020603050405020304" pitchFamily="18" charset="0"/>
              </a:rPr>
              <a:t>eggs</a:t>
            </a:r>
          </a:p>
          <a:p>
            <a:r>
              <a:rPr lang="en-US" sz="2800" dirty="0" smtClean="0">
                <a:latin typeface="Times New Roman" panose="02020603050405020304" pitchFamily="18" charset="0"/>
                <a:cs typeface="Times New Roman" panose="02020603050405020304" pitchFamily="18" charset="0"/>
              </a:rPr>
              <a:t> reduced </a:t>
            </a:r>
            <a:r>
              <a:rPr lang="en-US" sz="2800" dirty="0">
                <a:latin typeface="Times New Roman" panose="02020603050405020304" pitchFamily="18" charset="0"/>
                <a:cs typeface="Times New Roman" panose="02020603050405020304" pitchFamily="18" charset="0"/>
              </a:rPr>
              <a:t>hatch of fertile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due </a:t>
            </a:r>
            <a:r>
              <a:rPr lang="en-US" sz="2800" dirty="0">
                <a:latin typeface="Times New Roman" panose="02020603050405020304" pitchFamily="18" charset="0"/>
                <a:cs typeface="Times New Roman" panose="02020603050405020304" pitchFamily="18" charset="0"/>
              </a:rPr>
              <a:t>to change in moisture loss from the thinner shelled eggs.</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745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shell quality</a:t>
            </a:r>
            <a:endParaRPr lang="en-US" sz="5400" dirty="0"/>
          </a:p>
        </p:txBody>
      </p:sp>
      <p:sp>
        <p:nvSpPr>
          <p:cNvPr id="3" name="Content Placeholder 2"/>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the major nutrients of concern </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 Calcium</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Available phosphorus</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Vitamin D3</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may be an advantage to phase feeding both calcium and phosphorus, and providing extra vitamin D3 as a water supplement. </a:t>
            </a:r>
          </a:p>
        </p:txBody>
      </p:sp>
    </p:spTree>
    <p:extLst>
      <p:ext uri="{BB962C8B-B14F-4D97-AF65-F5344CB8AC3E}">
        <p14:creationId xmlns:p14="http://schemas.microsoft.com/office/powerpoint/2010/main" val="776982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shell quality</a:t>
            </a: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Calcium level can be increased over time by adding an </a:t>
            </a:r>
            <a:r>
              <a:rPr lang="en-US" sz="2800" dirty="0">
                <a:solidFill>
                  <a:srgbClr val="FF0000"/>
                </a:solidFill>
                <a:latin typeface="Times New Roman" panose="02020603050405020304" pitchFamily="18" charset="0"/>
                <a:cs typeface="Times New Roman" panose="02020603050405020304" pitchFamily="18" charset="0"/>
              </a:rPr>
              <a:t>extra 5 kg limestone to the die</a:t>
            </a:r>
            <a:r>
              <a:rPr lang="en-US" sz="2800" dirty="0">
                <a:latin typeface="Times New Roman" panose="02020603050405020304" pitchFamily="18" charset="0"/>
                <a:cs typeface="Times New Roman" panose="02020603050405020304" pitchFamily="18" charset="0"/>
              </a:rPr>
              <a:t>t </a:t>
            </a:r>
            <a:r>
              <a:rPr lang="en-US" sz="2800" dirty="0">
                <a:solidFill>
                  <a:srgbClr val="FF0000"/>
                </a:solidFill>
                <a:latin typeface="Times New Roman" panose="02020603050405020304" pitchFamily="18" charset="0"/>
                <a:cs typeface="Times New Roman" panose="02020603050405020304" pitchFamily="18" charset="0"/>
              </a:rPr>
              <a:t>at 45 and 55 </a:t>
            </a:r>
            <a:r>
              <a:rPr lang="en-US" sz="2800" dirty="0">
                <a:latin typeface="Times New Roman" panose="02020603050405020304" pitchFamily="18" charset="0"/>
                <a:cs typeface="Times New Roman" panose="02020603050405020304" pitchFamily="18" charset="0"/>
              </a:rPr>
              <a:t>weeks of age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the same time available phosphorus levels can be reduced by at least </a:t>
            </a:r>
            <a:r>
              <a:rPr lang="en-US" sz="2800" dirty="0">
                <a:solidFill>
                  <a:srgbClr val="FF0000"/>
                </a:solidFill>
                <a:latin typeface="Times New Roman" panose="02020603050405020304" pitchFamily="18" charset="0"/>
                <a:cs typeface="Times New Roman" panose="02020603050405020304" pitchFamily="18" charset="0"/>
              </a:rPr>
              <a:t>0.05%.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If shell quality is problematic, breeders sometimes respond to vitamin D3 given in the drinking water - 300 IU/bird 2x per week is recommended.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353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Egg shell quality</a:t>
            </a:r>
            <a:endParaRPr lang="en-US" sz="5400" dirty="0"/>
          </a:p>
        </p:txBody>
      </p:sp>
      <p:pic>
        <p:nvPicPr>
          <p:cNvPr id="4" name="Content Placeholder 3"/>
          <p:cNvPicPr>
            <a:picLocks noGrp="1" noChangeAspect="1"/>
          </p:cNvPicPr>
          <p:nvPr>
            <p:ph idx="1"/>
          </p:nvPr>
        </p:nvPicPr>
        <p:blipFill>
          <a:blip r:embed="rId2"/>
          <a:stretch>
            <a:fillRect/>
          </a:stretch>
        </p:blipFill>
        <p:spPr>
          <a:xfrm>
            <a:off x="0" y="2279176"/>
            <a:ext cx="12192000" cy="4476466"/>
          </a:xfrm>
          <a:prstGeom prst="rect">
            <a:avLst/>
          </a:prstGeom>
        </p:spPr>
      </p:pic>
    </p:spTree>
    <p:extLst>
      <p:ext uri="{BB962C8B-B14F-4D97-AF65-F5344CB8AC3E}">
        <p14:creationId xmlns:p14="http://schemas.microsoft.com/office/powerpoint/2010/main" val="257125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Diet specifications </a:t>
            </a:r>
            <a:endParaRPr lang="en-US" sz="5400" dirty="0"/>
          </a:p>
        </p:txBody>
      </p:sp>
      <p:sp>
        <p:nvSpPr>
          <p:cNvPr id="3" name="Content Placeholder 2"/>
          <p:cNvSpPr>
            <a:spLocks noGrp="1"/>
          </p:cNvSpPr>
          <p:nvPr>
            <p:ph idx="1"/>
          </p:nvPr>
        </p:nvSpPr>
        <p:spPr/>
        <p:txBody>
          <a:bodyPr>
            <a:normAutofit/>
          </a:bodyPr>
          <a:lstStyle/>
          <a:p>
            <a:r>
              <a:rPr lang="en-US" sz="2800" dirty="0" smtClean="0">
                <a:solidFill>
                  <a:srgbClr val="FF0000"/>
                </a:solidFill>
                <a:latin typeface="Times New Roman" panose="02020603050405020304" pitchFamily="18" charset="0"/>
                <a:cs typeface="Times New Roman" panose="02020603050405020304" pitchFamily="18" charset="0"/>
              </a:rPr>
              <a:t>At normal protein levels the quantity of amino acids per unit of energy is best criteria</a:t>
            </a:r>
          </a:p>
          <a:p>
            <a:r>
              <a:rPr lang="en-US" sz="2800" dirty="0" smtClean="0">
                <a:solidFill>
                  <a:schemeClr val="tx1"/>
                </a:solidFill>
                <a:latin typeface="Times New Roman" panose="02020603050405020304" pitchFamily="18" charset="0"/>
                <a:cs typeface="Times New Roman" panose="02020603050405020304" pitchFamily="18" charset="0"/>
              </a:rPr>
              <a:t>When there are 2 strains at farm one strain have high nutrients specifications and the other have low specs. Then we should offer feed according to the strain which is having high specs. At the farm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904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Diet </a:t>
            </a:r>
            <a:r>
              <a:rPr lang="en-US" dirty="0" smtClean="0">
                <a:latin typeface="Times New Roman" panose="02020603050405020304" pitchFamily="18" charset="0"/>
                <a:cs typeface="Times New Roman" panose="02020603050405020304" pitchFamily="18" charset="0"/>
              </a:rPr>
              <a:t>speciﬁcation </a:t>
            </a:r>
            <a:r>
              <a:rPr lang="en-US" dirty="0">
                <a:latin typeface="Times New Roman" panose="02020603050405020304" pitchFamily="18" charset="0"/>
                <a:cs typeface="Times New Roman" panose="02020603050405020304" pitchFamily="18" charset="0"/>
              </a:rPr>
              <a:t>aimed at optimizing shell quality</a:t>
            </a:r>
          </a:p>
        </p:txBody>
      </p:sp>
      <p:pic>
        <p:nvPicPr>
          <p:cNvPr id="4" name="Content Placeholder 3"/>
          <p:cNvPicPr>
            <a:picLocks noGrp="1" noChangeAspect="1"/>
          </p:cNvPicPr>
          <p:nvPr>
            <p:ph idx="1"/>
          </p:nvPr>
        </p:nvPicPr>
        <p:blipFill>
          <a:blip r:embed="rId2"/>
          <a:stretch>
            <a:fillRect/>
          </a:stretch>
        </p:blipFill>
        <p:spPr>
          <a:xfrm>
            <a:off x="0" y="2330544"/>
            <a:ext cx="12192000" cy="4254500"/>
          </a:xfrm>
          <a:prstGeom prst="rect">
            <a:avLst/>
          </a:prstGeom>
        </p:spPr>
      </p:pic>
    </p:spTree>
    <p:extLst>
      <p:ext uri="{BB962C8B-B14F-4D97-AF65-F5344CB8AC3E}">
        <p14:creationId xmlns:p14="http://schemas.microsoft.com/office/powerpoint/2010/main" val="1046638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latin typeface="Times New Roman" panose="02020603050405020304" pitchFamily="18" charset="0"/>
                <a:cs typeface="Times New Roman" panose="02020603050405020304" pitchFamily="18" charset="0"/>
              </a:rPr>
              <a:t>FEEDING PROGRAMS FOR ADULT ROOSTERS</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ea typeface="Tahoma" panose="020B0604030504040204" pitchFamily="34" charset="0"/>
                <a:cs typeface="Times New Roman" panose="02020603050405020304" pitchFamily="18" charset="0"/>
              </a:rPr>
              <a:t>Young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breeder</a:t>
            </a:r>
          </a:p>
          <a:p>
            <a:r>
              <a:rPr lang="en-US" sz="2800" dirty="0">
                <a:latin typeface="Times New Roman" panose="02020603050405020304" pitchFamily="18" charset="0"/>
                <a:ea typeface="Tahoma" panose="020B0604030504040204" pitchFamily="34" charset="0"/>
                <a:cs typeface="Times New Roman" panose="02020603050405020304" pitchFamily="18" charset="0"/>
              </a:rPr>
              <a:t>Older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breeder</a:t>
            </a:r>
          </a:p>
          <a:p>
            <a:r>
              <a:rPr lang="en-US" sz="2800" dirty="0">
                <a:latin typeface="Times New Roman" panose="02020603050405020304" pitchFamily="18" charset="0"/>
                <a:ea typeface="Tahoma" panose="020B0604030504040204" pitchFamily="34" charset="0"/>
                <a:cs typeface="Times New Roman" panose="02020603050405020304" pitchFamily="18" charset="0"/>
              </a:rPr>
              <a:t>Separate male feeds </a:t>
            </a:r>
            <a:endParaRPr lang="en-US" sz="28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70830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18615"/>
            <a:ext cx="8761413" cy="1162017"/>
          </a:xfrm>
        </p:spPr>
        <p:txBody>
          <a:bodyPr/>
          <a:lstStyle/>
          <a:p>
            <a:r>
              <a:rPr lang="en-US" sz="5400" dirty="0" smtClean="0">
                <a:latin typeface="Times New Roman" panose="02020603050405020304" pitchFamily="18" charset="0"/>
                <a:ea typeface="Tahoma" panose="020B0604030504040204" pitchFamily="34" charset="0"/>
                <a:cs typeface="Times New Roman" panose="02020603050405020304" pitchFamily="18" charset="0"/>
              </a:rPr>
              <a:t/>
            </a:r>
            <a:br>
              <a:rPr lang="en-US" sz="5400" dirty="0" smtClean="0">
                <a:latin typeface="Times New Roman" panose="02020603050405020304" pitchFamily="18" charset="0"/>
                <a:ea typeface="Tahoma" panose="020B0604030504040204" pitchFamily="34" charset="0"/>
                <a:cs typeface="Times New Roman" panose="02020603050405020304" pitchFamily="18" charset="0"/>
              </a:rPr>
            </a:br>
            <a:r>
              <a:rPr lang="en-US" sz="5400" dirty="0" smtClean="0">
                <a:latin typeface="Times New Roman" panose="02020603050405020304" pitchFamily="18" charset="0"/>
                <a:ea typeface="Tahoma" panose="020B0604030504040204" pitchFamily="34" charset="0"/>
                <a:cs typeface="Times New Roman" panose="02020603050405020304" pitchFamily="18" charset="0"/>
              </a:rPr>
              <a:t>Young </a:t>
            </a:r>
            <a:r>
              <a:rPr lang="en-US" sz="5400" dirty="0">
                <a:latin typeface="Times New Roman" panose="02020603050405020304" pitchFamily="18" charset="0"/>
                <a:ea typeface="Tahoma" panose="020B0604030504040204" pitchFamily="34" charset="0"/>
                <a:cs typeface="Times New Roman" panose="02020603050405020304" pitchFamily="18" charset="0"/>
              </a:rPr>
              <a:t>breeder</a:t>
            </a:r>
            <a:br>
              <a:rPr lang="en-US" sz="5400" dirty="0">
                <a:latin typeface="Times New Roman" panose="02020603050405020304" pitchFamily="18" charset="0"/>
                <a:ea typeface="Tahoma" panose="020B0604030504040204" pitchFamily="34" charset="0"/>
                <a:cs typeface="Times New Roman" panose="02020603050405020304" pitchFamily="18" charset="0"/>
              </a:rPr>
            </a:b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The period during early maturity is probably the most critical in the adult life of the breeder male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Up to </a:t>
            </a:r>
            <a:r>
              <a:rPr lang="en-US" sz="2800" dirty="0">
                <a:latin typeface="Times New Roman" panose="02020603050405020304" pitchFamily="18" charset="0"/>
                <a:cs typeface="Times New Roman" panose="02020603050405020304" pitchFamily="18" charset="0"/>
              </a:rPr>
              <a:t>30 weeks of age the breeder male is still expected to grow quite fast</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 major complication of feeding the breeder male at this time relates to the  separate male/female feeding systems now commonly used</a:t>
            </a:r>
          </a:p>
        </p:txBody>
      </p:sp>
    </p:spTree>
    <p:extLst>
      <p:ext uri="{BB962C8B-B14F-4D97-AF65-F5344CB8AC3E}">
        <p14:creationId xmlns:p14="http://schemas.microsoft.com/office/powerpoint/2010/main" val="1245752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ea typeface="Tahoma" panose="020B0604030504040204" pitchFamily="34" charset="0"/>
                <a:cs typeface="Times New Roman" panose="02020603050405020304" pitchFamily="18" charset="0"/>
              </a:rPr>
              <a:t/>
            </a:r>
            <a:br>
              <a:rPr lang="en-US" sz="5400" dirty="0">
                <a:latin typeface="Times New Roman" panose="02020603050405020304" pitchFamily="18" charset="0"/>
                <a:ea typeface="Tahoma" panose="020B0604030504040204" pitchFamily="34" charset="0"/>
                <a:cs typeface="Times New Roman" panose="02020603050405020304" pitchFamily="18" charset="0"/>
              </a:rPr>
            </a:br>
            <a:r>
              <a:rPr lang="en-US" sz="5400" dirty="0">
                <a:latin typeface="Times New Roman" panose="02020603050405020304" pitchFamily="18" charset="0"/>
                <a:ea typeface="Tahoma" panose="020B0604030504040204" pitchFamily="34" charset="0"/>
                <a:cs typeface="Times New Roman" panose="02020603050405020304" pitchFamily="18" charset="0"/>
              </a:rPr>
              <a:t>Young breeder</a:t>
            </a:r>
            <a:br>
              <a:rPr lang="en-US" sz="5400" dirty="0">
                <a:latin typeface="Times New Roman" panose="02020603050405020304" pitchFamily="18" charset="0"/>
                <a:ea typeface="Tahoma" panose="020B0604030504040204" pitchFamily="34" charset="0"/>
                <a:cs typeface="Times New Roman" panose="02020603050405020304" pitchFamily="18" charset="0"/>
              </a:rPr>
            </a:b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Grills on the female feeders are usually around 43 mm in width.  Unfortunately 19- 21 week old male breeders, when first moved to the breeder facilities, will have a head width slightly less than this.  The males will, therefore, eat from the female feeders while they still have a smaller head size. </a:t>
            </a:r>
          </a:p>
        </p:txBody>
      </p:sp>
    </p:spTree>
    <p:extLst>
      <p:ext uri="{BB962C8B-B14F-4D97-AF65-F5344CB8AC3E}">
        <p14:creationId xmlns:p14="http://schemas.microsoft.com/office/powerpoint/2010/main" val="1376282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ea typeface="Tahoma" panose="020B0604030504040204" pitchFamily="34" charset="0"/>
                <a:cs typeface="Times New Roman" panose="02020603050405020304" pitchFamily="18" charset="0"/>
              </a:rPr>
              <a:t/>
            </a:r>
            <a:br>
              <a:rPr lang="en-US" sz="5400" dirty="0">
                <a:latin typeface="Times New Roman" panose="02020603050405020304" pitchFamily="18" charset="0"/>
                <a:ea typeface="Tahoma" panose="020B0604030504040204" pitchFamily="34" charset="0"/>
                <a:cs typeface="Times New Roman" panose="02020603050405020304" pitchFamily="18" charset="0"/>
              </a:rPr>
            </a:br>
            <a:r>
              <a:rPr lang="en-US" sz="5400" dirty="0">
                <a:latin typeface="Times New Roman" panose="02020603050405020304" pitchFamily="18" charset="0"/>
                <a:ea typeface="Tahoma" panose="020B0604030504040204" pitchFamily="34" charset="0"/>
                <a:cs typeface="Times New Roman" panose="02020603050405020304" pitchFamily="18" charset="0"/>
              </a:rPr>
              <a:t>Young breeder</a:t>
            </a:r>
            <a:br>
              <a:rPr lang="en-US" sz="5400" dirty="0">
                <a:latin typeface="Times New Roman" panose="02020603050405020304" pitchFamily="18" charset="0"/>
                <a:ea typeface="Tahoma" panose="020B0604030504040204" pitchFamily="34" charset="0"/>
                <a:cs typeface="Times New Roman" panose="02020603050405020304" pitchFamily="18" charset="0"/>
              </a:rPr>
            </a:b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other major variable affecting breeder male feed intake, is environmental temperature.  Because maintenance plays such a major role in nutrient needs, then environmental temperature can greatly influence the amount of energy needed to maintain body temperature.  Birds will need more energy in cooler environments, and less energy under warmer conditions.</a:t>
            </a:r>
          </a:p>
        </p:txBody>
      </p:sp>
    </p:spTree>
    <p:extLst>
      <p:ext uri="{BB962C8B-B14F-4D97-AF65-F5344CB8AC3E}">
        <p14:creationId xmlns:p14="http://schemas.microsoft.com/office/powerpoint/2010/main" val="3140708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Older breeder</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After 30-35 weeks of age, a slow down in the male’s growth is </a:t>
            </a:r>
            <a:r>
              <a:rPr lang="en-US" sz="2800" dirty="0" smtClean="0">
                <a:latin typeface="Times New Roman" panose="02020603050405020304" pitchFamily="18" charset="0"/>
                <a:cs typeface="Times New Roman" panose="02020603050405020304" pitchFamily="18" charset="0"/>
              </a:rPr>
              <a:t>expected</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There </a:t>
            </a:r>
            <a:r>
              <a:rPr lang="en-US" sz="2800" dirty="0">
                <a:latin typeface="Times New Roman" panose="02020603050405020304" pitchFamily="18" charset="0"/>
                <a:cs typeface="Times New Roman" panose="02020603050405020304" pitchFamily="18" charset="0"/>
              </a:rPr>
              <a:t>can be a corresponding reduction in feed </a:t>
            </a:r>
            <a:r>
              <a:rPr lang="en-US" sz="2800" dirty="0" smtClean="0">
                <a:latin typeface="Times New Roman" panose="02020603050405020304" pitchFamily="18" charset="0"/>
                <a:cs typeface="Times New Roman" panose="02020603050405020304" pitchFamily="18" charset="0"/>
              </a:rPr>
              <a:t>intake  </a:t>
            </a:r>
            <a:r>
              <a:rPr lang="en-US" sz="2800" dirty="0">
                <a:latin typeface="Times New Roman" panose="02020603050405020304" pitchFamily="18" charset="0"/>
                <a:cs typeface="Times New Roman" panose="02020603050405020304" pitchFamily="18" charset="0"/>
              </a:rPr>
              <a:t>Because maintenance requirement assumes almost the entire nutrient needs of this slower growing older </a:t>
            </a:r>
            <a:r>
              <a:rPr lang="en-US" sz="2800" dirty="0" smtClean="0">
                <a:latin typeface="Times New Roman" panose="02020603050405020304" pitchFamily="18" charset="0"/>
                <a:cs typeface="Times New Roman" panose="02020603050405020304" pitchFamily="18" charset="0"/>
              </a:rPr>
              <a:t>bird</a:t>
            </a:r>
          </a:p>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mature male’s feeding needs are greatly affected by environmental temperature.</a:t>
            </a:r>
          </a:p>
        </p:txBody>
      </p:sp>
    </p:spTree>
    <p:extLst>
      <p:ext uri="{BB962C8B-B14F-4D97-AF65-F5344CB8AC3E}">
        <p14:creationId xmlns:p14="http://schemas.microsoft.com/office/powerpoint/2010/main" val="39460390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Older breeder</a:t>
            </a: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usual problem encountered in this period is roosters becoming overweight, and especially overly fat.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simple reason for this is excessive nutrient intake in relation to needs for maintenance.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Extra </a:t>
            </a:r>
            <a:r>
              <a:rPr lang="en-US" sz="2800" dirty="0">
                <a:latin typeface="Times New Roman" panose="02020603050405020304" pitchFamily="18" charset="0"/>
                <a:cs typeface="Times New Roman" panose="02020603050405020304" pitchFamily="18" charset="0"/>
              </a:rPr>
              <a:t>growth will only occur if extra nutrients are available.</a:t>
            </a:r>
          </a:p>
        </p:txBody>
      </p:sp>
    </p:spTree>
    <p:extLst>
      <p:ext uri="{BB962C8B-B14F-4D97-AF65-F5344CB8AC3E}">
        <p14:creationId xmlns:p14="http://schemas.microsoft.com/office/powerpoint/2010/main" val="29954314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Older breeder</a:t>
            </a:r>
            <a:endParaRPr lang="en-US" sz="5400" dirty="0"/>
          </a:p>
        </p:txBody>
      </p:sp>
      <p:sp>
        <p:nvSpPr>
          <p:cNvPr id="3" name="Content Placeholder 2"/>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The most important nutrients at this time are energy and protein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After 35 weeks of age, the rooster needs only the equivalent of around </a:t>
            </a:r>
            <a:r>
              <a:rPr lang="en-US" sz="2800" dirty="0">
                <a:solidFill>
                  <a:srgbClr val="FF0000"/>
                </a:solidFill>
                <a:latin typeface="Times New Roman" panose="02020603050405020304" pitchFamily="18" charset="0"/>
                <a:cs typeface="Times New Roman" panose="02020603050405020304" pitchFamily="18" charset="0"/>
              </a:rPr>
              <a:t>10% crude </a:t>
            </a:r>
            <a:r>
              <a:rPr lang="en-US" sz="2800" dirty="0" smtClean="0">
                <a:solidFill>
                  <a:srgbClr val="FF0000"/>
                </a:solidFill>
                <a:latin typeface="Times New Roman" panose="02020603050405020304" pitchFamily="18" charset="0"/>
                <a:cs typeface="Times New Roman" panose="02020603050405020304" pitchFamily="18" charset="0"/>
              </a:rPr>
              <a:t>protein</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ell-</a:t>
            </a:r>
            <a:r>
              <a:rPr lang="en-US" sz="2800" dirty="0">
                <a:latin typeface="Times New Roman" panose="02020603050405020304" pitchFamily="18" charset="0"/>
                <a:cs typeface="Times New Roman" panose="02020603050405020304" pitchFamily="18" charset="0"/>
              </a:rPr>
              <a:t>­balanced in the important amino acids</a:t>
            </a:r>
            <a:r>
              <a:rPr lang="en-US" sz="2800" dirty="0" smtClean="0">
                <a:latin typeface="Times New Roman" panose="02020603050405020304" pitchFamily="18" charset="0"/>
                <a:cs typeface="Times New Roman" panose="02020603050405020304" pitchFamily="18" charset="0"/>
              </a:rPr>
              <a:t>.</a:t>
            </a:r>
          </a:p>
          <a:p>
            <a:r>
              <a:rPr lang="en-US" sz="2800" dirty="0" smtClean="0">
                <a:solidFill>
                  <a:srgbClr val="FF0000"/>
                </a:solidFill>
                <a:latin typeface="Times New Roman" panose="02020603050405020304" pitchFamily="18" charset="0"/>
                <a:cs typeface="Times New Roman" panose="02020603050405020304" pitchFamily="18" charset="0"/>
              </a:rPr>
              <a:t>If rooster is over weight 200-400g then reduce feed 5g/b/d each week</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7648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Separate male feeds</a:t>
            </a:r>
          </a:p>
        </p:txBody>
      </p:sp>
      <p:pic>
        <p:nvPicPr>
          <p:cNvPr id="4" name="Content Placeholder 3"/>
          <p:cNvPicPr>
            <a:picLocks noGrp="1" noChangeAspect="1"/>
          </p:cNvPicPr>
          <p:nvPr>
            <p:ph idx="1"/>
          </p:nvPr>
        </p:nvPicPr>
        <p:blipFill>
          <a:blip r:embed="rId2"/>
          <a:stretch>
            <a:fillRect/>
          </a:stretch>
        </p:blipFill>
        <p:spPr>
          <a:xfrm>
            <a:off x="191069" y="2320119"/>
            <a:ext cx="11586949" cy="4537881"/>
          </a:xfrm>
          <a:prstGeom prst="rect">
            <a:avLst/>
          </a:prstGeom>
        </p:spPr>
      </p:pic>
    </p:spTree>
    <p:extLst>
      <p:ext uri="{BB962C8B-B14F-4D97-AF65-F5344CB8AC3E}">
        <p14:creationId xmlns:p14="http://schemas.microsoft.com/office/powerpoint/2010/main" val="3161364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NUTRITION AND HATCHABILITY</a:t>
            </a: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Successful </a:t>
            </a:r>
            <a:r>
              <a:rPr lang="en-US" sz="2800" dirty="0">
                <a:latin typeface="Times New Roman" panose="02020603050405020304" pitchFamily="18" charset="0"/>
                <a:cs typeface="Times New Roman" panose="02020603050405020304" pitchFamily="18" charset="0"/>
              </a:rPr>
              <a:t>hatching of an egg depends upon a fertile egg having adequate nutrients and environmental conditions such that the embryo can develop into a viable chick</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V</a:t>
            </a:r>
            <a:r>
              <a:rPr lang="en-US" sz="2800" dirty="0" smtClean="0">
                <a:latin typeface="Times New Roman" panose="02020603050405020304" pitchFamily="18" charset="0"/>
                <a:cs typeface="Times New Roman" panose="02020603050405020304" pitchFamily="18" charset="0"/>
              </a:rPr>
              <a:t>itamin </a:t>
            </a:r>
            <a:r>
              <a:rPr lang="en-US" sz="2800" dirty="0">
                <a:latin typeface="Times New Roman" panose="02020603050405020304" pitchFamily="18" charset="0"/>
                <a:cs typeface="Times New Roman" panose="02020603050405020304" pitchFamily="18" charset="0"/>
              </a:rPr>
              <a:t>status of breeders is often considered the major nutritional factor influencing hatchability </a:t>
            </a:r>
          </a:p>
        </p:txBody>
      </p:sp>
    </p:spTree>
    <p:extLst>
      <p:ext uri="{BB962C8B-B14F-4D97-AF65-F5344CB8AC3E}">
        <p14:creationId xmlns:p14="http://schemas.microsoft.com/office/powerpoint/2010/main" val="1814024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Diet specifications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In comparing nutrient specifications for the different breeds, it is also important to consider feed intake, because daily nutrient intake is merely a factor of feed </a:t>
            </a:r>
            <a:r>
              <a:rPr lang="en-US" sz="2800" dirty="0" smtClean="0">
                <a:solidFill>
                  <a:schemeClr val="tx1"/>
                </a:solidFill>
                <a:latin typeface="Times New Roman" panose="02020603050405020304" pitchFamily="18" charset="0"/>
                <a:cs typeface="Times New Roman" panose="02020603050405020304" pitchFamily="18" charset="0"/>
              </a:rPr>
              <a:t>intake of different </a:t>
            </a:r>
            <a:r>
              <a:rPr lang="en-US" sz="2800" dirty="0">
                <a:solidFill>
                  <a:schemeClr val="tx1"/>
                </a:solidFill>
                <a:latin typeface="Times New Roman" panose="02020603050405020304" pitchFamily="18" charset="0"/>
                <a:cs typeface="Times New Roman" panose="02020603050405020304" pitchFamily="18" charset="0"/>
              </a:rPr>
              <a:t>diet concentration</a:t>
            </a:r>
            <a:r>
              <a:rPr lang="en-US" sz="2800" dirty="0" smtClean="0">
                <a:solidFill>
                  <a:schemeClr val="tx1"/>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5058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Fertility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H</a:t>
            </a:r>
            <a:r>
              <a:rPr lang="en-US" sz="2800" dirty="0" smtClean="0">
                <a:latin typeface="Times New Roman" panose="02020603050405020304" pitchFamily="18" charset="0"/>
                <a:cs typeface="Times New Roman" panose="02020603050405020304" pitchFamily="18" charset="0"/>
              </a:rPr>
              <a:t>en is </a:t>
            </a:r>
            <a:r>
              <a:rPr lang="en-US" sz="2800" dirty="0">
                <a:latin typeface="Times New Roman" panose="02020603050405020304" pitchFamily="18" charset="0"/>
                <a:cs typeface="Times New Roman" panose="02020603050405020304" pitchFamily="18" charset="0"/>
              </a:rPr>
              <a:t>capable of producing eggs, and if viable sperm are available, fertility will occur</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3539105"/>
            <a:ext cx="12191999" cy="3318895"/>
          </a:xfrm>
          <a:prstGeom prst="rect">
            <a:avLst/>
          </a:prstGeom>
        </p:spPr>
      </p:pic>
    </p:spTree>
    <p:extLst>
      <p:ext uri="{BB962C8B-B14F-4D97-AF65-F5344CB8AC3E}">
        <p14:creationId xmlns:p14="http://schemas.microsoft.com/office/powerpoint/2010/main" val="2475471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Fertility </a:t>
            </a:r>
            <a:endParaRPr lang="en-US" sz="5400"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In these diets, methionine and lysine levels were kept constant, as was energy level, and only diet crude protein varied.  All roosters were fed a separate male diet at 12% CP</a:t>
            </a:r>
          </a:p>
        </p:txBody>
      </p:sp>
    </p:spTree>
    <p:extLst>
      <p:ext uri="{BB962C8B-B14F-4D97-AF65-F5344CB8AC3E}">
        <p14:creationId xmlns:p14="http://schemas.microsoft.com/office/powerpoint/2010/main" val="1223095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Hatchability</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Nutritional effects on hatchability of fertile eggs are not easily quantified, apart from the effect of gross deficiencies of vitamins and some other nutrients. </a:t>
            </a:r>
          </a:p>
        </p:txBody>
      </p:sp>
    </p:spTree>
    <p:extLst>
      <p:ext uri="{BB962C8B-B14F-4D97-AF65-F5344CB8AC3E}">
        <p14:creationId xmlns:p14="http://schemas.microsoft.com/office/powerpoint/2010/main" val="3399394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74825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63950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Continued …</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In situations of complex vitamin deficiency, caused for example by accidentally failing to add the vitamin </a:t>
            </a:r>
            <a:r>
              <a:rPr lang="en-US" sz="2800" dirty="0" smtClean="0">
                <a:latin typeface="Times New Roman" panose="02020603050405020304" pitchFamily="18" charset="0"/>
                <a:cs typeface="Times New Roman" panose="02020603050405020304" pitchFamily="18" charset="0"/>
              </a:rPr>
              <a:t>premix</a:t>
            </a:r>
          </a:p>
          <a:p>
            <a:r>
              <a:rPr lang="en-US" sz="2800" dirty="0" smtClean="0">
                <a:latin typeface="Times New Roman" panose="02020603050405020304" pitchFamily="18" charset="0"/>
                <a:cs typeface="Times New Roman" panose="02020603050405020304" pitchFamily="18" charset="0"/>
              </a:rPr>
              <a:t>then </a:t>
            </a:r>
            <a:r>
              <a:rPr lang="en-US" sz="2800" dirty="0">
                <a:solidFill>
                  <a:srgbClr val="FF0000"/>
                </a:solidFill>
                <a:latin typeface="Times New Roman" panose="02020603050405020304" pitchFamily="18" charset="0"/>
                <a:cs typeface="Times New Roman" panose="02020603050405020304" pitchFamily="18" charset="0"/>
              </a:rPr>
              <a:t>riboflavin deficiency is often the first to appear</a:t>
            </a:r>
            <a:r>
              <a:rPr lang="en-US" sz="2800" dirty="0">
                <a:latin typeface="Times New Roman" panose="02020603050405020304" pitchFamily="18" charset="0"/>
                <a:cs typeface="Times New Roman" panose="02020603050405020304" pitchFamily="18" charset="0"/>
              </a:rPr>
              <a:t>, and this has the most dramatic effect on breeders with hatchability reaching very low levels within 3-4 weeks </a:t>
            </a:r>
          </a:p>
        </p:txBody>
      </p:sp>
    </p:spTree>
    <p:extLst>
      <p:ext uri="{BB962C8B-B14F-4D97-AF65-F5344CB8AC3E}">
        <p14:creationId xmlns:p14="http://schemas.microsoft.com/office/powerpoint/2010/main" val="37954909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Effect of biotin on hatchability </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9182" y="2101755"/>
            <a:ext cx="12301182" cy="4922402"/>
          </a:xfrm>
          <a:prstGeom prst="rect">
            <a:avLst/>
          </a:prstGeom>
        </p:spPr>
      </p:pic>
    </p:spTree>
    <p:extLst>
      <p:ext uri="{BB962C8B-B14F-4D97-AF65-F5344CB8AC3E}">
        <p14:creationId xmlns:p14="http://schemas.microsoft.com/office/powerpoint/2010/main" val="38836399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1386960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262041"/>
          </a:xfrm>
          <a:prstGeom prst="rect">
            <a:avLst/>
          </a:prstGeom>
        </p:spPr>
      </p:pic>
    </p:spTree>
    <p:extLst>
      <p:ext uri="{BB962C8B-B14F-4D97-AF65-F5344CB8AC3E}">
        <p14:creationId xmlns:p14="http://schemas.microsoft.com/office/powerpoint/2010/main" val="3418747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18615"/>
            <a:ext cx="8761413" cy="1637731"/>
          </a:xfrm>
        </p:spPr>
        <p:txBody>
          <a:bodyPr/>
          <a:lstStyle/>
          <a:p>
            <a:r>
              <a:rPr lang="en-US" b="1" dirty="0">
                <a:latin typeface="Times New Roman" panose="02020603050405020304" pitchFamily="18" charset="0"/>
                <a:cs typeface="Times New Roman" panose="02020603050405020304" pitchFamily="18" charset="0"/>
              </a:rPr>
              <a:t>FEEDING PROGRAMS FOR GROWING PULLETS AND ROOSTERS</a:t>
            </a:r>
          </a:p>
        </p:txBody>
      </p:sp>
      <p:sp>
        <p:nvSpPr>
          <p:cNvPr id="3" name="Content Placeholder 2"/>
          <p:cNvSpPr>
            <a:spLocks noGrp="1"/>
          </p:cNvSpPr>
          <p:nvPr>
            <p:ph idx="1"/>
          </p:nvPr>
        </p:nvSpPr>
        <p:spPr/>
        <p:txBody>
          <a:bodyPr>
            <a:normAutofit fontScale="92500" lnSpcReduction="10000"/>
          </a:bodyPr>
          <a:lstStyle/>
          <a:p>
            <a:r>
              <a:rPr lang="en-US" sz="2800" dirty="0" smtClean="0">
                <a:solidFill>
                  <a:schemeClr val="tx1"/>
                </a:solidFill>
                <a:latin typeface="Times New Roman" panose="02020603050405020304" pitchFamily="18" charset="0"/>
                <a:cs typeface="Times New Roman" panose="02020603050405020304" pitchFamily="18" charset="0"/>
              </a:rPr>
              <a:t>Feed </a:t>
            </a:r>
            <a:r>
              <a:rPr lang="en-US" sz="2800" dirty="0">
                <a:solidFill>
                  <a:schemeClr val="tx1"/>
                </a:solidFill>
                <a:latin typeface="Times New Roman" panose="02020603050405020304" pitchFamily="18" charset="0"/>
                <a:cs typeface="Times New Roman" panose="02020603050405020304" pitchFamily="18" charset="0"/>
              </a:rPr>
              <a:t>represents about </a:t>
            </a:r>
            <a:r>
              <a:rPr lang="en-US" sz="2800" dirty="0">
                <a:solidFill>
                  <a:schemeClr val="accent1"/>
                </a:solidFill>
                <a:latin typeface="Times New Roman" panose="02020603050405020304" pitchFamily="18" charset="0"/>
                <a:cs typeface="Times New Roman" panose="02020603050405020304" pitchFamily="18" charset="0"/>
              </a:rPr>
              <a:t>55% of the cost of placing birds into the breeder house </a:t>
            </a:r>
            <a:r>
              <a:rPr lang="en-US" sz="2800" dirty="0">
                <a:solidFill>
                  <a:schemeClr val="tx1"/>
                </a:solidFill>
                <a:latin typeface="Times New Roman" panose="02020603050405020304" pitchFamily="18" charset="0"/>
                <a:cs typeface="Times New Roman" panose="02020603050405020304" pitchFamily="18" charset="0"/>
              </a:rPr>
              <a:t>and so feed efficiency must be optimized over this period</a:t>
            </a:r>
            <a:r>
              <a:rPr lang="en-US" sz="2800" dirty="0" smtClean="0">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It is important to provide optimum nutrition because any inadequacy can be detrimental for flock</a:t>
            </a:r>
          </a:p>
          <a:p>
            <a:r>
              <a:rPr lang="en-US" sz="2800" dirty="0">
                <a:solidFill>
                  <a:schemeClr val="tx1"/>
                </a:solidFill>
                <a:latin typeface="Times New Roman" panose="02020603050405020304" pitchFamily="18" charset="0"/>
                <a:cs typeface="Times New Roman" panose="02020603050405020304" pitchFamily="18" charset="0"/>
              </a:rPr>
              <a:t> Monitoring body weight and its uniformity within the flock should be used to dictate needs for regular changes in feed allocation.</a:t>
            </a:r>
          </a:p>
        </p:txBody>
      </p:sp>
    </p:spTree>
    <p:extLst>
      <p:ext uri="{BB962C8B-B14F-4D97-AF65-F5344CB8AC3E}">
        <p14:creationId xmlns:p14="http://schemas.microsoft.com/office/powerpoint/2010/main" val="291459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32263"/>
            <a:ext cx="8761413" cy="1473958"/>
          </a:xfrm>
        </p:spPr>
        <p:txBody>
          <a:bodyPr/>
          <a:lstStyle/>
          <a:p>
            <a:r>
              <a:rPr lang="en-US" b="1" dirty="0">
                <a:latin typeface="Times New Roman" panose="02020603050405020304" pitchFamily="18" charset="0"/>
                <a:cs typeface="Times New Roman" panose="02020603050405020304" pitchFamily="18" charset="0"/>
              </a:rPr>
              <a:t>FEEDING PROGRAMS FOR GROWING PULLETS AND ROOSTERS</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optimum weight approaching </a:t>
            </a:r>
            <a:r>
              <a:rPr lang="en-US" sz="2800" dirty="0">
                <a:latin typeface="Times New Roman" panose="02020603050405020304" pitchFamily="18" charset="0"/>
                <a:cs typeface="Times New Roman" panose="02020603050405020304" pitchFamily="18" charset="0"/>
              </a:rPr>
              <a:t>sexual </a:t>
            </a:r>
            <a:r>
              <a:rPr lang="en-US" sz="2800" dirty="0" smtClean="0">
                <a:latin typeface="Times New Roman" panose="02020603050405020304" pitchFamily="18" charset="0"/>
                <a:cs typeface="Times New Roman" panose="02020603050405020304" pitchFamily="18" charset="0"/>
              </a:rPr>
              <a:t>maturity </a:t>
            </a:r>
            <a:r>
              <a:rPr lang="en-US" sz="2800" dirty="0">
                <a:latin typeface="Times New Roman" panose="02020603050405020304" pitchFamily="18" charset="0"/>
                <a:cs typeface="Times New Roman" panose="02020603050405020304" pitchFamily="18" charset="0"/>
              </a:rPr>
              <a:t>for most </a:t>
            </a:r>
            <a:r>
              <a:rPr lang="en-US" sz="2800" dirty="0" smtClean="0">
                <a:latin typeface="Times New Roman" panose="02020603050405020304" pitchFamily="18" charset="0"/>
                <a:cs typeface="Times New Roman" panose="02020603050405020304" pitchFamily="18" charset="0"/>
              </a:rPr>
              <a:t>strains </a:t>
            </a:r>
            <a:r>
              <a:rPr lang="en-US" sz="2800" dirty="0">
                <a:latin typeface="Times New Roman" panose="02020603050405020304" pitchFamily="18" charset="0"/>
                <a:cs typeface="Times New Roman" panose="02020603050405020304" pitchFamily="18" charset="0"/>
              </a:rPr>
              <a:t>is around 2.2 kg at 22 weeks of </a:t>
            </a:r>
            <a:r>
              <a:rPr lang="en-US" sz="2800" dirty="0" smtClean="0">
                <a:latin typeface="Times New Roman" panose="02020603050405020304" pitchFamily="18" charset="0"/>
                <a:cs typeface="Times New Roman" panose="02020603050405020304" pitchFamily="18" charset="0"/>
              </a:rPr>
              <a:t>age.</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192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655</TotalTime>
  <Words>3343</Words>
  <Application>Microsoft Office PowerPoint</Application>
  <PresentationFormat>Custom</PresentationFormat>
  <Paragraphs>259</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Ion Boardroom</vt:lpstr>
      <vt:lpstr>PowerPoint Presentation</vt:lpstr>
      <vt:lpstr>NUTRITION &amp; FEEDING</vt:lpstr>
      <vt:lpstr>Diet specifications </vt:lpstr>
      <vt:lpstr>Diet specifications </vt:lpstr>
      <vt:lpstr>Diet specifications </vt:lpstr>
      <vt:lpstr>Diet specifications </vt:lpstr>
      <vt:lpstr>Diet specifications </vt:lpstr>
      <vt:lpstr>FEEDING PROGRAMS FOR GROWING PULLETS AND ROOSTERS</vt:lpstr>
      <vt:lpstr>FEEDING PROGRAMS FOR GROWING PULLETS AND ROOSTERS</vt:lpstr>
      <vt:lpstr>Qualitative feed restriction</vt:lpstr>
      <vt:lpstr>Qualitative feed restriction</vt:lpstr>
      <vt:lpstr>Qualitative feed restriction</vt:lpstr>
      <vt:lpstr>Physical feed restriction</vt:lpstr>
      <vt:lpstr>Physical feed restriction</vt:lpstr>
      <vt:lpstr>Model predicted nutrient requirements</vt:lpstr>
      <vt:lpstr>Model predicted nutrient requirements</vt:lpstr>
      <vt:lpstr>Model predicted nutrient requirements</vt:lpstr>
      <vt:lpstr>Continued…</vt:lpstr>
      <vt:lpstr>Controlling water intake</vt:lpstr>
      <vt:lpstr>Continued…</vt:lpstr>
      <vt:lpstr>Feeding the immature rooster</vt:lpstr>
      <vt:lpstr>Feeding the immature rooster</vt:lpstr>
      <vt:lpstr>Feeding the immature rooster</vt:lpstr>
      <vt:lpstr>PREBREEDER NUTRITION</vt:lpstr>
      <vt:lpstr>Calcium metabolism </vt:lpstr>
      <vt:lpstr>Continued…</vt:lpstr>
      <vt:lpstr>Continued…</vt:lpstr>
      <vt:lpstr>Continued…</vt:lpstr>
      <vt:lpstr>Continued…</vt:lpstr>
      <vt:lpstr>Body weight and size</vt:lpstr>
      <vt:lpstr>Body weight and size</vt:lpstr>
      <vt:lpstr>Body composition </vt:lpstr>
      <vt:lpstr>Body composition</vt:lpstr>
      <vt:lpstr>Egg weight and hatchability</vt:lpstr>
      <vt:lpstr>Egg weight and hatchability</vt:lpstr>
      <vt:lpstr>Egg weight and hatchability</vt:lpstr>
      <vt:lpstr>FEEDING PROGRAMS FOR ADULT HENS</vt:lpstr>
      <vt:lpstr>Continued…</vt:lpstr>
      <vt:lpstr>Energy </vt:lpstr>
      <vt:lpstr>Energy </vt:lpstr>
      <vt:lpstr>Energy </vt:lpstr>
      <vt:lpstr>Energy </vt:lpstr>
      <vt:lpstr>Protein/amino acids</vt:lpstr>
      <vt:lpstr>Protein/amino acids</vt:lpstr>
      <vt:lpstr>Protein/amino acids</vt:lpstr>
      <vt:lpstr>Feeding to body weight</vt:lpstr>
      <vt:lpstr>Feeding to body weight</vt:lpstr>
      <vt:lpstr>Feeding according to feed clean-up time</vt:lpstr>
      <vt:lpstr>Feeding according to feed clean-up time</vt:lpstr>
      <vt:lpstr>Time of feeding</vt:lpstr>
      <vt:lpstr>Time of feeding</vt:lpstr>
      <vt:lpstr>Time of feeding</vt:lpstr>
      <vt:lpstr>Time of feeding</vt:lpstr>
      <vt:lpstr>Separate sex feeding</vt:lpstr>
      <vt:lpstr>Separate sex feeding</vt:lpstr>
      <vt:lpstr>Egg shell quality</vt:lpstr>
      <vt:lpstr>Egg shell quality</vt:lpstr>
      <vt:lpstr>Egg shell quality</vt:lpstr>
      <vt:lpstr>Egg shell quality</vt:lpstr>
      <vt:lpstr>Diet speciﬁcation aimed at optimizing shell quality</vt:lpstr>
      <vt:lpstr>FEEDING PROGRAMS FOR ADULT ROOSTERS</vt:lpstr>
      <vt:lpstr> Young breeder </vt:lpstr>
      <vt:lpstr> Young breeder </vt:lpstr>
      <vt:lpstr> Young breeder </vt:lpstr>
      <vt:lpstr>Older breeder</vt:lpstr>
      <vt:lpstr>Older breeder</vt:lpstr>
      <vt:lpstr>Older breeder</vt:lpstr>
      <vt:lpstr>Separate male feeds</vt:lpstr>
      <vt:lpstr>NUTRITION AND HATCHABILITY</vt:lpstr>
      <vt:lpstr>Fertility </vt:lpstr>
      <vt:lpstr>Fertility </vt:lpstr>
      <vt:lpstr>Hatchability</vt:lpstr>
      <vt:lpstr>PowerPoint Presentation</vt:lpstr>
      <vt:lpstr>PowerPoint Presentation</vt:lpstr>
      <vt:lpstr>Continued …</vt:lpstr>
      <vt:lpstr>Effect of biotin on hatchability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FEEDING</dc:title>
  <dc:creator>Ijaz Maaan</dc:creator>
  <cp:lastModifiedBy>Dr.Muhammad Arif</cp:lastModifiedBy>
  <cp:revision>49</cp:revision>
  <dcterms:created xsi:type="dcterms:W3CDTF">2020-04-16T12:07:37Z</dcterms:created>
  <dcterms:modified xsi:type="dcterms:W3CDTF">2020-04-19T13:15:56Z</dcterms:modified>
</cp:coreProperties>
</file>