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326" r:id="rId3"/>
    <p:sldId id="342" r:id="rId4"/>
    <p:sldId id="343" r:id="rId5"/>
    <p:sldId id="344" r:id="rId6"/>
    <p:sldId id="328" r:id="rId7"/>
    <p:sldId id="327"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29" r:id="rId24"/>
    <p:sldId id="360" r:id="rId25"/>
    <p:sldId id="330" r:id="rId26"/>
    <p:sldId id="331" r:id="rId27"/>
    <p:sldId id="332" r:id="rId28"/>
    <p:sldId id="33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335" r:id="rId63"/>
    <p:sldId id="336" r:id="rId64"/>
    <p:sldId id="337" r:id="rId65"/>
    <p:sldId id="338" r:id="rId66"/>
    <p:sldId id="339" r:id="rId67"/>
    <p:sldId id="340" r:id="rId68"/>
    <p:sldId id="341" r:id="rId69"/>
    <p:sldId id="256" r:id="rId70"/>
    <p:sldId id="311" r:id="rId71"/>
    <p:sldId id="313" r:id="rId72"/>
    <p:sldId id="314" r:id="rId73"/>
    <p:sldId id="257" r:id="rId74"/>
    <p:sldId id="258" r:id="rId75"/>
    <p:sldId id="260" r:id="rId76"/>
    <p:sldId id="261" r:id="rId77"/>
    <p:sldId id="262" r:id="rId78"/>
    <p:sldId id="263" r:id="rId79"/>
    <p:sldId id="264" r:id="rId80"/>
    <p:sldId id="265" r:id="rId81"/>
    <p:sldId id="266" r:id="rId82"/>
    <p:sldId id="267" r:id="rId83"/>
    <p:sldId id="268" r:id="rId84"/>
    <p:sldId id="270" r:id="rId85"/>
    <p:sldId id="271" r:id="rId86"/>
    <p:sldId id="272" r:id="rId87"/>
    <p:sldId id="273" r:id="rId88"/>
    <p:sldId id="274" r:id="rId89"/>
    <p:sldId id="275" r:id="rId90"/>
    <p:sldId id="276" r:id="rId91"/>
    <p:sldId id="277" r:id="rId92"/>
    <p:sldId id="279" r:id="rId93"/>
    <p:sldId id="280" r:id="rId94"/>
    <p:sldId id="281" r:id="rId95"/>
    <p:sldId id="282" r:id="rId96"/>
    <p:sldId id="283" r:id="rId97"/>
    <p:sldId id="284" r:id="rId98"/>
    <p:sldId id="285" r:id="rId99"/>
    <p:sldId id="286" r:id="rId100"/>
    <p:sldId id="287" r:id="rId101"/>
    <p:sldId id="288" r:id="rId102"/>
    <p:sldId id="289" r:id="rId103"/>
    <p:sldId id="290" r:id="rId104"/>
    <p:sldId id="408" r:id="rId105"/>
    <p:sldId id="291" r:id="rId106"/>
    <p:sldId id="292" r:id="rId107"/>
    <p:sldId id="409" r:id="rId108"/>
    <p:sldId id="293" r:id="rId109"/>
    <p:sldId id="294" r:id="rId110"/>
    <p:sldId id="295" r:id="rId111"/>
    <p:sldId id="296" r:id="rId112"/>
    <p:sldId id="297" r:id="rId113"/>
    <p:sldId id="298" r:id="rId114"/>
    <p:sldId id="299" r:id="rId115"/>
    <p:sldId id="300" r:id="rId116"/>
    <p:sldId id="301" r:id="rId117"/>
    <p:sldId id="303" r:id="rId118"/>
    <p:sldId id="304" r:id="rId119"/>
    <p:sldId id="410" r:id="rId120"/>
    <p:sldId id="305" r:id="rId121"/>
    <p:sldId id="306" r:id="rId122"/>
    <p:sldId id="307" r:id="rId123"/>
    <p:sldId id="309" r:id="rId124"/>
    <p:sldId id="310" r:id="rId125"/>
    <p:sldId id="320" r:id="rId126"/>
    <p:sldId id="321"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302BE8-E23B-4B50-8003-B7780E517847}">
          <p14:sldIdLst>
            <p14:sldId id="325"/>
            <p14:sldId id="326"/>
            <p14:sldId id="342"/>
            <p14:sldId id="343"/>
            <p14:sldId id="344"/>
            <p14:sldId id="328"/>
            <p14:sldId id="327"/>
            <p14:sldId id="345"/>
            <p14:sldId id="346"/>
            <p14:sldId id="347"/>
            <p14:sldId id="348"/>
            <p14:sldId id="349"/>
            <p14:sldId id="350"/>
            <p14:sldId id="351"/>
            <p14:sldId id="352"/>
            <p14:sldId id="353"/>
            <p14:sldId id="354"/>
            <p14:sldId id="355"/>
            <p14:sldId id="356"/>
            <p14:sldId id="357"/>
            <p14:sldId id="358"/>
            <p14:sldId id="359"/>
            <p14:sldId id="329"/>
            <p14:sldId id="360"/>
            <p14:sldId id="330"/>
            <p14:sldId id="331"/>
            <p14:sldId id="332"/>
            <p14:sldId id="33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335"/>
            <p14:sldId id="336"/>
            <p14:sldId id="337"/>
            <p14:sldId id="338"/>
            <p14:sldId id="339"/>
            <p14:sldId id="340"/>
            <p14:sldId id="341"/>
            <p14:sldId id="256"/>
            <p14:sldId id="311"/>
            <p14:sldId id="313"/>
            <p14:sldId id="314"/>
            <p14:sldId id="257"/>
            <p14:sldId id="258"/>
            <p14:sldId id="260"/>
            <p14:sldId id="261"/>
            <p14:sldId id="262"/>
            <p14:sldId id="263"/>
            <p14:sldId id="264"/>
            <p14:sldId id="265"/>
            <p14:sldId id="266"/>
            <p14:sldId id="267"/>
            <p14:sldId id="268"/>
            <p14:sldId id="270"/>
            <p14:sldId id="271"/>
            <p14:sldId id="272"/>
            <p14:sldId id="273"/>
            <p14:sldId id="274"/>
            <p14:sldId id="275"/>
            <p14:sldId id="276"/>
            <p14:sldId id="277"/>
            <p14:sldId id="279"/>
            <p14:sldId id="280"/>
            <p14:sldId id="281"/>
            <p14:sldId id="282"/>
            <p14:sldId id="283"/>
            <p14:sldId id="284"/>
            <p14:sldId id="285"/>
            <p14:sldId id="286"/>
            <p14:sldId id="287"/>
            <p14:sldId id="288"/>
            <p14:sldId id="289"/>
            <p14:sldId id="290"/>
            <p14:sldId id="408"/>
            <p14:sldId id="291"/>
            <p14:sldId id="292"/>
            <p14:sldId id="409"/>
            <p14:sldId id="293"/>
            <p14:sldId id="294"/>
            <p14:sldId id="295"/>
            <p14:sldId id="296"/>
            <p14:sldId id="297"/>
            <p14:sldId id="298"/>
            <p14:sldId id="299"/>
            <p14:sldId id="300"/>
            <p14:sldId id="301"/>
            <p14:sldId id="303"/>
            <p14:sldId id="304"/>
            <p14:sldId id="410"/>
            <p14:sldId id="305"/>
            <p14:sldId id="306"/>
            <p14:sldId id="307"/>
            <p14:sldId id="309"/>
            <p14:sldId id="310"/>
            <p14:sldId id="320"/>
            <p14:sldId id="32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C1118-03FF-4832-AE15-8A2D2CC3AD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5AF006E-9829-4F1C-B05C-663A3D73B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D53EF2A-84B5-4A3B-BA44-CF13CBCC8BBF}"/>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5" name="Footer Placeholder 4">
            <a:extLst>
              <a:ext uri="{FF2B5EF4-FFF2-40B4-BE49-F238E27FC236}">
                <a16:creationId xmlns:a16="http://schemas.microsoft.com/office/drawing/2014/main" xmlns="" id="{75300A44-8686-4E4E-B4C5-1E29EE4B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23CCEB-FC33-4863-B8E0-ADBDBAA11D28}"/>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402725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5E5D77-3EE0-42C8-B741-CD5A3B7B09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EF1BAD7-E616-47EF-AA72-54F64D7268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9902E1-F55D-445C-AE53-9619CC1A9BAC}"/>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5" name="Footer Placeholder 4">
            <a:extLst>
              <a:ext uri="{FF2B5EF4-FFF2-40B4-BE49-F238E27FC236}">
                <a16:creationId xmlns:a16="http://schemas.microsoft.com/office/drawing/2014/main" xmlns="" id="{C5D5DDC4-BFD0-4EEB-B6F0-6606F5750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4C936D-6B70-4D31-A0BD-845691F3ED82}"/>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356933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A00EE84-477D-47C5-A3E0-115F63BF64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BA5E27D-7E6D-4B42-8B09-4520E35F06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138713-3C64-4059-BD6A-4A85DC53AA01}"/>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5" name="Footer Placeholder 4">
            <a:extLst>
              <a:ext uri="{FF2B5EF4-FFF2-40B4-BE49-F238E27FC236}">
                <a16:creationId xmlns:a16="http://schemas.microsoft.com/office/drawing/2014/main" xmlns="" id="{457B48B5-2A97-47FF-8A64-2DEBA76A7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BBF7D7C-588D-47FF-8335-500A69EA2AFE}"/>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3026160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1F5F"/>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24-Apr-20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402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09600" y="328078"/>
            <a:ext cx="10972800" cy="6093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24-Apr-20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5318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C5F33-54C1-4B8A-912B-88D80173C1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D6D51E-C06F-4F01-A70A-6A076EA30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A1514D-8934-458B-995B-817CE1935919}"/>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5" name="Footer Placeholder 4">
            <a:extLst>
              <a:ext uri="{FF2B5EF4-FFF2-40B4-BE49-F238E27FC236}">
                <a16:creationId xmlns:a16="http://schemas.microsoft.com/office/drawing/2014/main" xmlns="" id="{993A9D4B-1F97-45A9-B34F-C480AA6CF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7FBD4A1-8557-42BD-B232-4422DBD2B25A}"/>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321330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0CABF-D3DD-467C-A45E-1CDEAF5A6B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BF932FB-2DB6-432A-B811-FD486813CE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29259C2-ECC4-408D-B462-18FEDF853B17}"/>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5" name="Footer Placeholder 4">
            <a:extLst>
              <a:ext uri="{FF2B5EF4-FFF2-40B4-BE49-F238E27FC236}">
                <a16:creationId xmlns:a16="http://schemas.microsoft.com/office/drawing/2014/main" xmlns="" id="{F191730F-1A1E-494A-84E1-E625C166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FE24E3-1DA0-4D59-A70E-A0C2A8DAD4A8}"/>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3265046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967431-186B-4215-985D-EEF32C4A44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A8444F4-65F7-44A1-83FE-5775028F2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6531C30-8396-4FE0-B5AB-AC0BF12614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AEC6A89-545F-4557-8AFE-ABD483ACABFA}"/>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6" name="Footer Placeholder 5">
            <a:extLst>
              <a:ext uri="{FF2B5EF4-FFF2-40B4-BE49-F238E27FC236}">
                <a16:creationId xmlns:a16="http://schemas.microsoft.com/office/drawing/2014/main" xmlns="" id="{4C1DF4A6-7DFD-47A7-AD1F-373469962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998301-9B5D-46FE-9741-62617499B34A}"/>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119847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07091C-4ED5-49BB-B085-4C18B67740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AE4409-2C37-44A2-B403-65756CFBDD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D6A5D4-B40B-41E4-80D9-04E5BF913C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686DBA-A2FE-4612-AB82-87F675703E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3C7FA38-9AD3-44F0-875C-7F30285003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0C2B93D-6437-4FB2-A1E8-56EC85C2AAC6}"/>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8" name="Footer Placeholder 7">
            <a:extLst>
              <a:ext uri="{FF2B5EF4-FFF2-40B4-BE49-F238E27FC236}">
                <a16:creationId xmlns:a16="http://schemas.microsoft.com/office/drawing/2014/main" xmlns="" id="{CBBC8F2E-05B2-491A-B9C1-1E4D20A1B5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FA120D4-012B-48F2-9126-FF0D2BF7F5BF}"/>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2548131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0EBC5-79F2-4521-9C86-EF6B4A7D53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7DB3D85-0B78-40D4-8CAE-047ACD607B83}"/>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4" name="Footer Placeholder 3">
            <a:extLst>
              <a:ext uri="{FF2B5EF4-FFF2-40B4-BE49-F238E27FC236}">
                <a16:creationId xmlns:a16="http://schemas.microsoft.com/office/drawing/2014/main" xmlns="" id="{DE9C11A0-D283-4DB4-AC1E-1047B8CD2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3871BD0-78B2-4EC4-8573-DC9320803E54}"/>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9289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4C16672-AF27-43F1-A850-B45C70244039}"/>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3" name="Footer Placeholder 2">
            <a:extLst>
              <a:ext uri="{FF2B5EF4-FFF2-40B4-BE49-F238E27FC236}">
                <a16:creationId xmlns:a16="http://schemas.microsoft.com/office/drawing/2014/main" xmlns="" id="{319C63EF-D723-43BD-BA4A-EB5A0A1E5E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B1ED982-5A61-4765-94EF-064B9D418A53}"/>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227850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B2D64A-2383-4121-8A0A-E8FDEF9E6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B542822-6C6A-40B6-A224-CCABA69179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2F5F65B-FCC2-4D4F-ACCE-DA51B28DF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B43F1A-BFE7-45DF-A8DA-9CC470D554AA}"/>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6" name="Footer Placeholder 5">
            <a:extLst>
              <a:ext uri="{FF2B5EF4-FFF2-40B4-BE49-F238E27FC236}">
                <a16:creationId xmlns:a16="http://schemas.microsoft.com/office/drawing/2014/main" xmlns="" id="{A5327698-D7F6-45FF-ABAE-53FC8895D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24494B3-E5EB-4FAC-A78C-553EF1BF3D66}"/>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357551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6ACEA5-ABF4-45A6-B5D5-5793D3462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FA5B825-6A1E-4B6D-AE34-375889FD7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89C592A-67EC-4996-8CD9-FEF2A8AA0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A4E414E-8FD6-43C7-99A3-EFBCA8BC2B65}"/>
              </a:ext>
            </a:extLst>
          </p:cNvPr>
          <p:cNvSpPr>
            <a:spLocks noGrp="1"/>
          </p:cNvSpPr>
          <p:nvPr>
            <p:ph type="dt" sz="half" idx="10"/>
          </p:nvPr>
        </p:nvSpPr>
        <p:spPr/>
        <p:txBody>
          <a:bodyPr/>
          <a:lstStyle/>
          <a:p>
            <a:fld id="{25643C94-07A9-43B2-A966-ED643983A200}" type="datetimeFigureOut">
              <a:rPr lang="en-US" smtClean="0"/>
              <a:t>24-Apr-20</a:t>
            </a:fld>
            <a:endParaRPr lang="en-US"/>
          </a:p>
        </p:txBody>
      </p:sp>
      <p:sp>
        <p:nvSpPr>
          <p:cNvPr id="6" name="Footer Placeholder 5">
            <a:extLst>
              <a:ext uri="{FF2B5EF4-FFF2-40B4-BE49-F238E27FC236}">
                <a16:creationId xmlns:a16="http://schemas.microsoft.com/office/drawing/2014/main" xmlns="" id="{E49E9E4B-4B81-4FC1-9474-C9DBA8A43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9D03C20-14D4-4E1C-9BF2-4180CB48EA6A}"/>
              </a:ext>
            </a:extLst>
          </p:cNvPr>
          <p:cNvSpPr>
            <a:spLocks noGrp="1"/>
          </p:cNvSpPr>
          <p:nvPr>
            <p:ph type="sldNum" sz="quarter" idx="12"/>
          </p:nvPr>
        </p:nvSpPr>
        <p:spPr/>
        <p:txBody>
          <a:bodyPr/>
          <a:lstStyle/>
          <a:p>
            <a:fld id="{4A70E6BB-604B-4244-9951-8A385E535D15}" type="slidenum">
              <a:rPr lang="en-US" smtClean="0"/>
              <a:t>‹#›</a:t>
            </a:fld>
            <a:endParaRPr lang="en-US"/>
          </a:p>
        </p:txBody>
      </p:sp>
    </p:spTree>
    <p:extLst>
      <p:ext uri="{BB962C8B-B14F-4D97-AF65-F5344CB8AC3E}">
        <p14:creationId xmlns:p14="http://schemas.microsoft.com/office/powerpoint/2010/main" val="259883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A5125FA-3211-48D3-8E9E-16525948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42EBE0E-8CF8-4870-B736-A5C937A372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904C8F-3EDF-4297-A7E2-3137AF5EB7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43C94-07A9-43B2-A966-ED643983A200}" type="datetimeFigureOut">
              <a:rPr lang="en-US" smtClean="0"/>
              <a:t>24-Apr-20</a:t>
            </a:fld>
            <a:endParaRPr lang="en-US"/>
          </a:p>
        </p:txBody>
      </p:sp>
      <p:sp>
        <p:nvSpPr>
          <p:cNvPr id="5" name="Footer Placeholder 4">
            <a:extLst>
              <a:ext uri="{FF2B5EF4-FFF2-40B4-BE49-F238E27FC236}">
                <a16:creationId xmlns:a16="http://schemas.microsoft.com/office/drawing/2014/main" xmlns="" id="{66C130D5-A85D-4C9A-85E3-B8F6F2CD1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071D045-DEC0-434D-98BC-4CB8FB208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0E6BB-604B-4244-9951-8A385E535D15}" type="slidenum">
              <a:rPr lang="en-US" smtClean="0"/>
              <a:t>‹#›</a:t>
            </a:fld>
            <a:endParaRPr lang="en-US"/>
          </a:p>
        </p:txBody>
      </p:sp>
    </p:spTree>
    <p:extLst>
      <p:ext uri="{BB962C8B-B14F-4D97-AF65-F5344CB8AC3E}">
        <p14:creationId xmlns:p14="http://schemas.microsoft.com/office/powerpoint/2010/main" val="3582368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9.png"/><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2.png"/><Relationship Id="rId16" Type="http://schemas.openxmlformats.org/officeDocument/2006/relationships/image" Target="../media/image66.png"/><Relationship Id="rId1" Type="http://schemas.openxmlformats.org/officeDocument/2006/relationships/slideLayout" Target="../slideLayouts/slideLayout1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3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6.png"/><Relationship Id="rId1" Type="http://schemas.openxmlformats.org/officeDocument/2006/relationships/slideLayout" Target="../slideLayouts/slideLayout12.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3.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4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6.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9.png"/><Relationship Id="rId7" Type="http://schemas.openxmlformats.org/officeDocument/2006/relationships/image" Target="../media/image132.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 Id="rId9" Type="http://schemas.openxmlformats.org/officeDocument/2006/relationships/image" Target="../media/image134.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ccdc.cam.ac.uk/Solutions/GoldSuite/Pages/GOLD.aspx)" TargetMode="External"/><Relationship Id="rId2" Type="http://schemas.openxmlformats.org/officeDocument/2006/relationships/hyperlink" Target="http://www.scfbio-iitd.res.in/sanjeevini/sanjeevini.jsp)"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hyperlink" Target="http://www.bioinformatics.ku.edu/files/vakser/gramm/)"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ncbi.nlm.nih.gov/pubmed/18446297"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24201" y="110745"/>
            <a:ext cx="4809109" cy="1367041"/>
          </a:xfrm>
          <a:prstGeom prst="rect">
            <a:avLst/>
          </a:prstGeom>
        </p:spPr>
        <p:txBody>
          <a:bodyPr vert="horz" wrap="square" lIns="0" tIns="12700" rIns="0" bIns="0" rtlCol="0" anchor="ctr">
            <a:spAutoFit/>
          </a:bodyPr>
          <a:lstStyle/>
          <a:p>
            <a:pPr marL="12700">
              <a:lnSpc>
                <a:spcPct val="100000"/>
              </a:lnSpc>
              <a:spcBef>
                <a:spcPts val="100"/>
              </a:spcBef>
            </a:pPr>
            <a:r>
              <a:rPr lang="en-US" i="1" dirty="0">
                <a:latin typeface="Chancery Uralic"/>
                <a:cs typeface="Chancery Uralic"/>
              </a:rPr>
              <a:t>Docking Studies and Herbal Medicines</a:t>
            </a:r>
            <a:endParaRPr dirty="0">
              <a:latin typeface="Chancery Uralic"/>
              <a:cs typeface="Chancery Uralic"/>
            </a:endParaRPr>
          </a:p>
        </p:txBody>
      </p:sp>
      <p:sp>
        <p:nvSpPr>
          <p:cNvPr id="3" name="object 3"/>
          <p:cNvSpPr txBox="1"/>
          <p:nvPr/>
        </p:nvSpPr>
        <p:spPr>
          <a:xfrm>
            <a:off x="2123643" y="5075377"/>
            <a:ext cx="3002280" cy="514350"/>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Lst>
            </a:pPr>
            <a:r>
              <a:rPr sz="3200" spc="-5" dirty="0">
                <a:latin typeface="Carlito"/>
                <a:cs typeface="Carlito"/>
              </a:rPr>
              <a:t>S. Shahriar</a:t>
            </a:r>
            <a:r>
              <a:rPr sz="3200" spc="-50" dirty="0">
                <a:latin typeface="Carlito"/>
                <a:cs typeface="Carlito"/>
              </a:rPr>
              <a:t> </a:t>
            </a:r>
            <a:r>
              <a:rPr sz="3200" spc="-15" dirty="0">
                <a:latin typeface="Carlito"/>
                <a:cs typeface="Carlito"/>
              </a:rPr>
              <a:t>Arab</a:t>
            </a:r>
            <a:endParaRPr sz="3200">
              <a:latin typeface="Carlito"/>
              <a:cs typeface="Carlito"/>
            </a:endParaRPr>
          </a:p>
        </p:txBody>
      </p:sp>
      <p:sp>
        <p:nvSpPr>
          <p:cNvPr id="4" name="object 4"/>
          <p:cNvSpPr/>
          <p:nvPr/>
        </p:nvSpPr>
        <p:spPr>
          <a:xfrm>
            <a:off x="1524001" y="1477785"/>
            <a:ext cx="9045575" cy="51151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89987" y="1638855"/>
            <a:ext cx="190500" cy="19396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20189" y="1542034"/>
            <a:ext cx="6414135" cy="391160"/>
          </a:xfrm>
          <a:prstGeom prst="rect">
            <a:avLst/>
          </a:prstGeom>
        </p:spPr>
        <p:txBody>
          <a:bodyPr vert="horz" wrap="square" lIns="0" tIns="12700" rIns="0" bIns="0" rtlCol="0">
            <a:spAutoFit/>
          </a:bodyPr>
          <a:lstStyle/>
          <a:p>
            <a:pPr marL="12700">
              <a:spcBef>
                <a:spcPts val="100"/>
              </a:spcBef>
            </a:pPr>
            <a:r>
              <a:rPr sz="2400" spc="-5" dirty="0">
                <a:latin typeface="Comic Sans MS"/>
                <a:cs typeface="Comic Sans MS"/>
              </a:rPr>
              <a:t>It is of </a:t>
            </a:r>
            <a:r>
              <a:rPr sz="2400" dirty="0">
                <a:latin typeface="Comic Sans MS"/>
                <a:cs typeface="Comic Sans MS"/>
              </a:rPr>
              <a:t>extreme </a:t>
            </a:r>
            <a:r>
              <a:rPr sz="2400" spc="-5" dirty="0">
                <a:latin typeface="Comic Sans MS"/>
                <a:cs typeface="Comic Sans MS"/>
              </a:rPr>
              <a:t>relevance in </a:t>
            </a:r>
            <a:r>
              <a:rPr sz="2400" b="1" dirty="0">
                <a:latin typeface="Comic Sans MS"/>
                <a:cs typeface="Comic Sans MS"/>
              </a:rPr>
              <a:t>cellular</a:t>
            </a:r>
            <a:r>
              <a:rPr sz="2400" b="1" spc="-95" dirty="0">
                <a:latin typeface="Comic Sans MS"/>
                <a:cs typeface="Comic Sans MS"/>
              </a:rPr>
              <a:t> </a:t>
            </a:r>
            <a:r>
              <a:rPr sz="2400" b="1" spc="-5" dirty="0">
                <a:latin typeface="Comic Sans MS"/>
                <a:cs typeface="Comic Sans MS"/>
              </a:rPr>
              <a:t>biology</a:t>
            </a:r>
            <a:endParaRPr sz="2400">
              <a:latin typeface="Comic Sans MS"/>
              <a:cs typeface="Comic Sans MS"/>
            </a:endParaRPr>
          </a:p>
        </p:txBody>
      </p:sp>
      <p:sp>
        <p:nvSpPr>
          <p:cNvPr id="4" name="object 4"/>
          <p:cNvSpPr/>
          <p:nvPr/>
        </p:nvSpPr>
        <p:spPr>
          <a:xfrm>
            <a:off x="2189987" y="2955591"/>
            <a:ext cx="190500" cy="19396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2520189" y="2859151"/>
            <a:ext cx="5161915" cy="391160"/>
          </a:xfrm>
          <a:prstGeom prst="rect">
            <a:avLst/>
          </a:prstGeom>
        </p:spPr>
        <p:txBody>
          <a:bodyPr vert="horz" wrap="square" lIns="0" tIns="12700" rIns="0" bIns="0" rtlCol="0">
            <a:spAutoFit/>
          </a:bodyPr>
          <a:lstStyle/>
          <a:p>
            <a:pPr marL="12700">
              <a:spcBef>
                <a:spcPts val="100"/>
              </a:spcBef>
            </a:pPr>
            <a:r>
              <a:rPr sz="2400" spc="-5" dirty="0">
                <a:latin typeface="Comic Sans MS"/>
                <a:cs typeface="Comic Sans MS"/>
              </a:rPr>
              <a:t>It is the key to </a:t>
            </a:r>
            <a:r>
              <a:rPr sz="2400" spc="-10" dirty="0">
                <a:latin typeface="Comic Sans MS"/>
                <a:cs typeface="Comic Sans MS"/>
              </a:rPr>
              <a:t>rational </a:t>
            </a:r>
            <a:r>
              <a:rPr sz="2400" b="1" spc="-5" dirty="0">
                <a:latin typeface="Comic Sans MS"/>
                <a:cs typeface="Comic Sans MS"/>
              </a:rPr>
              <a:t>drug</a:t>
            </a:r>
            <a:r>
              <a:rPr sz="2400" b="1" spc="-25" dirty="0">
                <a:latin typeface="Comic Sans MS"/>
                <a:cs typeface="Comic Sans MS"/>
              </a:rPr>
              <a:t> </a:t>
            </a:r>
            <a:r>
              <a:rPr sz="2400" b="1" spc="-10" dirty="0">
                <a:latin typeface="Comic Sans MS"/>
                <a:cs typeface="Comic Sans MS"/>
              </a:rPr>
              <a:t>design</a:t>
            </a:r>
            <a:endParaRPr sz="2400">
              <a:latin typeface="Comic Sans MS"/>
              <a:cs typeface="Comic Sans MS"/>
            </a:endParaRPr>
          </a:p>
        </p:txBody>
      </p:sp>
      <p:grpSp>
        <p:nvGrpSpPr>
          <p:cNvPr id="6" name="object 6"/>
          <p:cNvGrpSpPr/>
          <p:nvPr/>
        </p:nvGrpSpPr>
        <p:grpSpPr>
          <a:xfrm>
            <a:off x="1941959" y="243841"/>
            <a:ext cx="8308340" cy="805815"/>
            <a:chOff x="417959" y="243840"/>
            <a:chExt cx="8308340" cy="805815"/>
          </a:xfrm>
        </p:grpSpPr>
        <p:sp>
          <p:nvSpPr>
            <p:cNvPr id="7" name="object 7"/>
            <p:cNvSpPr/>
            <p:nvPr/>
          </p:nvSpPr>
          <p:spPr>
            <a:xfrm>
              <a:off x="417959" y="254938"/>
              <a:ext cx="8308080" cy="79466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656587" y="243840"/>
              <a:ext cx="5829300" cy="694943"/>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57200" y="274637"/>
              <a:ext cx="8229600" cy="715962"/>
            </a:xfrm>
            <a:prstGeom prst="rect">
              <a:avLst/>
            </a:prstGeom>
            <a:blipFill>
              <a:blip r:embed="rId5" cstate="print"/>
              <a:stretch>
                <a:fillRect/>
              </a:stretch>
            </a:blipFill>
          </p:spPr>
          <p:txBody>
            <a:bodyPr wrap="square" lIns="0" tIns="0" rIns="0" bIns="0" rtlCol="0"/>
            <a:lstStyle/>
            <a:p>
              <a:endParaRPr/>
            </a:p>
          </p:txBody>
        </p:sp>
      </p:grpSp>
      <p:sp>
        <p:nvSpPr>
          <p:cNvPr id="10" name="object 10"/>
          <p:cNvSpPr txBox="1">
            <a:spLocks noGrp="1"/>
          </p:cNvSpPr>
          <p:nvPr>
            <p:ph type="title"/>
          </p:nvPr>
        </p:nvSpPr>
        <p:spPr>
          <a:xfrm>
            <a:off x="1981200" y="339428"/>
            <a:ext cx="8229600" cy="586699"/>
          </a:xfrm>
          <a:prstGeom prst="rect">
            <a:avLst/>
          </a:prstGeom>
          <a:ln w="12700">
            <a:solidFill>
              <a:srgbClr val="497DBA"/>
            </a:solidFill>
          </a:ln>
        </p:spPr>
        <p:txBody>
          <a:bodyPr vert="horz" wrap="square" lIns="0" tIns="93345" rIns="0" bIns="0" rtlCol="0" anchor="ctr">
            <a:spAutoFit/>
          </a:bodyPr>
          <a:lstStyle/>
          <a:p>
            <a:pPr algn="ctr">
              <a:lnSpc>
                <a:spcPct val="100000"/>
              </a:lnSpc>
              <a:spcBef>
                <a:spcPts val="735"/>
              </a:spcBef>
            </a:pPr>
            <a:r>
              <a:rPr sz="3200" dirty="0">
                <a:latin typeface="Comic Sans MS"/>
                <a:cs typeface="Comic Sans MS"/>
              </a:rPr>
              <a:t>Why </a:t>
            </a:r>
            <a:r>
              <a:rPr sz="3200" spc="-5" dirty="0">
                <a:latin typeface="Comic Sans MS"/>
                <a:cs typeface="Comic Sans MS"/>
              </a:rPr>
              <a:t>is docking</a:t>
            </a:r>
            <a:r>
              <a:rPr sz="3200" spc="-25" dirty="0">
                <a:latin typeface="Comic Sans MS"/>
                <a:cs typeface="Comic Sans MS"/>
              </a:rPr>
              <a:t> </a:t>
            </a:r>
            <a:r>
              <a:rPr sz="3200" spc="-5" dirty="0">
                <a:latin typeface="Comic Sans MS"/>
                <a:cs typeface="Comic Sans MS"/>
              </a:rPr>
              <a:t>important?</a:t>
            </a:r>
            <a:endParaRPr sz="3200">
              <a:latin typeface="Comic Sans MS"/>
              <a:cs typeface="Comic Sans MS"/>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C38D80-CCEA-425B-A425-139691EF34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A1580E9-477C-4C26-8BBD-0F5788A72B60}"/>
              </a:ext>
            </a:extLst>
          </p:cNvPr>
          <p:cNvSpPr>
            <a:spLocks noGrp="1"/>
          </p:cNvSpPr>
          <p:nvPr>
            <p:ph idx="1"/>
          </p:nvPr>
        </p:nvSpPr>
        <p:spPr/>
        <p:txBody>
          <a:bodyPr>
            <a:normAutofit fontScale="85000" lnSpcReduction="10000"/>
          </a:bodyPr>
          <a:lstStyle/>
          <a:p>
            <a:r>
              <a:rPr lang="en-US" dirty="0"/>
              <a:t>The </a:t>
            </a:r>
            <a:r>
              <a:rPr lang="en-US" dirty="0" err="1"/>
              <a:t>DevR</a:t>
            </a:r>
            <a:r>
              <a:rPr lang="en-US" dirty="0"/>
              <a:t> response regulator in Mycobacterium tuberculosis is believed to play a key role in bacterial dormancy adaptation during hypoxia and also shares a homologous genetic system with Mycobacterium smegmatis. </a:t>
            </a:r>
          </a:p>
          <a:p>
            <a:r>
              <a:rPr lang="en-US" dirty="0"/>
              <a:t>Thus </a:t>
            </a:r>
            <a:r>
              <a:rPr lang="en-US" dirty="0" err="1"/>
              <a:t>DevR</a:t>
            </a:r>
            <a:r>
              <a:rPr lang="en-US" dirty="0"/>
              <a:t> is proposed to be an attractive target for the development of inhibitors against tuberculosis. </a:t>
            </a:r>
          </a:p>
          <a:p>
            <a:r>
              <a:rPr lang="en-US" dirty="0"/>
              <a:t>The present study is to deduce the structure of the </a:t>
            </a:r>
            <a:r>
              <a:rPr lang="en-US" dirty="0" err="1"/>
              <a:t>DevR</a:t>
            </a:r>
            <a:r>
              <a:rPr lang="en-US" dirty="0"/>
              <a:t> (</a:t>
            </a:r>
            <a:r>
              <a:rPr lang="en-US" dirty="0" err="1"/>
              <a:t>UniprotID</a:t>
            </a:r>
            <a:r>
              <a:rPr lang="en-US" dirty="0"/>
              <a:t>: A0R2V2) protein using prime module (Schrodinger) and to validate the same with Ramachandran plot. </a:t>
            </a:r>
          </a:p>
          <a:p>
            <a:r>
              <a:rPr lang="en-US" dirty="0"/>
              <a:t>143  natural compounds were computationally analyzed using glide module for their bioactivity against </a:t>
            </a:r>
            <a:r>
              <a:rPr lang="en-US" dirty="0" err="1"/>
              <a:t>DevR</a:t>
            </a:r>
            <a:r>
              <a:rPr lang="en-US" dirty="0"/>
              <a:t> protein using virtual screening approach. The best ligand that exhibited high docking score with </a:t>
            </a:r>
            <a:r>
              <a:rPr lang="en-US" dirty="0" err="1"/>
              <a:t>DevR</a:t>
            </a:r>
            <a:r>
              <a:rPr lang="en-US" dirty="0"/>
              <a:t> was finally reported. Further, structure optimization and in vitro validation of above inhibitors will prove its efficacy as a better candidate in the drug designing pipeline. </a:t>
            </a:r>
          </a:p>
        </p:txBody>
      </p:sp>
    </p:spTree>
    <p:extLst>
      <p:ext uri="{BB962C8B-B14F-4D97-AF65-F5344CB8AC3E}">
        <p14:creationId xmlns:p14="http://schemas.microsoft.com/office/powerpoint/2010/main" val="34092344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741B71-7DAF-4F11-B7A1-4C379B32D4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C4FBB16-FA11-4C14-A653-0B569B446E95}"/>
              </a:ext>
            </a:extLst>
          </p:cNvPr>
          <p:cNvSpPr>
            <a:spLocks noGrp="1"/>
          </p:cNvSpPr>
          <p:nvPr>
            <p:ph idx="1"/>
          </p:nvPr>
        </p:nvSpPr>
        <p:spPr/>
        <p:txBody>
          <a:bodyPr>
            <a:normAutofit fontScale="62500" lnSpcReduction="20000"/>
          </a:bodyPr>
          <a:lstStyle/>
          <a:p>
            <a:r>
              <a:rPr lang="en-US" b="1" dirty="0"/>
              <a:t>Ligand Preparation </a:t>
            </a:r>
          </a:p>
          <a:p>
            <a:r>
              <a:rPr lang="en-US" dirty="0"/>
              <a:t>The 143 antitubercular inhibitors were retrieved from the PUBMED literature search. </a:t>
            </a:r>
          </a:p>
          <a:p>
            <a:r>
              <a:rPr lang="en-US" dirty="0"/>
              <a:t>The chemical structures of these molecules were downloaded from PubChem (http:// pubchem.ncbi.nlm.nih.gov/), few of these structures are not available in PubChem, hence we used </a:t>
            </a:r>
            <a:r>
              <a:rPr lang="en-US" dirty="0" err="1"/>
              <a:t>ChemSketch</a:t>
            </a:r>
            <a:r>
              <a:rPr lang="en-US" dirty="0"/>
              <a:t> version 11.01 (http:// www.acdlabs.com) to draw those structures.</a:t>
            </a:r>
          </a:p>
          <a:p>
            <a:r>
              <a:rPr lang="en-US" dirty="0"/>
              <a:t> These ligands were prepared using </a:t>
            </a:r>
            <a:r>
              <a:rPr lang="en-US" dirty="0" err="1"/>
              <a:t>LigPrep</a:t>
            </a:r>
            <a:r>
              <a:rPr lang="en-US" dirty="0"/>
              <a:t> 2.3 module of Schrodinger 9.0suite which utilizes Optimized Potentials for Liquid Simulations-2005 (OPLS2005) forcefield for ligand geometry optimization.</a:t>
            </a:r>
          </a:p>
          <a:p>
            <a:r>
              <a:rPr lang="en-US" dirty="0"/>
              <a:t> </a:t>
            </a:r>
            <a:r>
              <a:rPr lang="en-US" dirty="0" err="1"/>
              <a:t>Tautomers</a:t>
            </a:r>
            <a:r>
              <a:rPr lang="en-US" dirty="0"/>
              <a:t> were generated for the ligand datasets and then, neutralized. It generated the corresponding low energy 3D conformers among 32 stereoisomers per ligand. </a:t>
            </a:r>
          </a:p>
          <a:p>
            <a:r>
              <a:rPr lang="en-US" dirty="0"/>
              <a:t>Structure-Based Virtual Screening All the ligands which were prepared using </a:t>
            </a:r>
            <a:r>
              <a:rPr lang="en-US" dirty="0" err="1"/>
              <a:t>LigPrep</a:t>
            </a:r>
            <a:r>
              <a:rPr lang="en-US" dirty="0"/>
              <a:t> were then subjected for docking against the molecular target </a:t>
            </a:r>
            <a:r>
              <a:rPr lang="en-US" dirty="0" err="1"/>
              <a:t>DevR</a:t>
            </a:r>
            <a:r>
              <a:rPr lang="en-US" dirty="0"/>
              <a:t> using Glide, version 5.5 [27] mode. </a:t>
            </a:r>
          </a:p>
          <a:p>
            <a:r>
              <a:rPr lang="en-US" dirty="0"/>
              <a:t>Glide used a series of hierarchical filters to search for possible locations for the ligands in the active site region of the receptor. For the grid-based ligand docking, the receptor grid generation file was used. Glide Extra Precision (XP) was selected in order to get a good correlation between good poses and good scores. After removing the duplicates, top 4 ligands from XP docking were considered for visual inspection. </a:t>
            </a:r>
          </a:p>
        </p:txBody>
      </p:sp>
    </p:spTree>
    <p:extLst>
      <p:ext uri="{BB962C8B-B14F-4D97-AF65-F5344CB8AC3E}">
        <p14:creationId xmlns:p14="http://schemas.microsoft.com/office/powerpoint/2010/main" val="26931572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37966-D611-4E2B-ABF5-49D88AA73E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EEA8264-879A-4D02-9E0E-C5DF31707774}"/>
              </a:ext>
            </a:extLst>
          </p:cNvPr>
          <p:cNvSpPr>
            <a:spLocks noGrp="1"/>
          </p:cNvSpPr>
          <p:nvPr>
            <p:ph idx="1"/>
          </p:nvPr>
        </p:nvSpPr>
        <p:spPr/>
        <p:txBody>
          <a:bodyPr/>
          <a:lstStyle/>
          <a:p>
            <a:r>
              <a:rPr lang="en-US" b="1" dirty="0"/>
              <a:t>Potential Inhibitor of COVID-19 Main Protease (</a:t>
            </a:r>
            <a:r>
              <a:rPr lang="en-US" b="1" dirty="0" err="1"/>
              <a:t>Mpro</a:t>
            </a:r>
            <a:r>
              <a:rPr lang="en-US" b="1" dirty="0"/>
              <a:t>) from Several Medicinal Plant Compounds by Molecular Docking Study </a:t>
            </a:r>
          </a:p>
          <a:p>
            <a:r>
              <a:rPr lang="en-US" sz="1000" dirty="0"/>
              <a:t>Siti </a:t>
            </a:r>
            <a:r>
              <a:rPr lang="en-US" sz="1000" dirty="0" err="1"/>
              <a:t>Khaerunnisa</a:t>
            </a:r>
            <a:r>
              <a:rPr lang="en-US" sz="1000" dirty="0"/>
              <a:t> 1,*, Hendra Kurniawan 2,3*, </a:t>
            </a:r>
            <a:r>
              <a:rPr lang="en-US" sz="1000" dirty="0" err="1"/>
              <a:t>Rizki</a:t>
            </a:r>
            <a:r>
              <a:rPr lang="en-US" sz="1000" dirty="0"/>
              <a:t> </a:t>
            </a:r>
            <a:r>
              <a:rPr lang="en-US" sz="1000" dirty="0" err="1"/>
              <a:t>Awaluddin</a:t>
            </a:r>
            <a:r>
              <a:rPr lang="en-US" sz="1000" dirty="0"/>
              <a:t> 4, </a:t>
            </a:r>
            <a:r>
              <a:rPr lang="en-US" sz="1000" dirty="0" err="1"/>
              <a:t>Suhartati</a:t>
            </a:r>
            <a:r>
              <a:rPr lang="en-US" sz="1000" dirty="0"/>
              <a:t> Suhartati5, </a:t>
            </a:r>
            <a:r>
              <a:rPr lang="en-US" sz="1000" dirty="0" err="1"/>
              <a:t>Soetjipto</a:t>
            </a:r>
            <a:r>
              <a:rPr lang="en-US" sz="1000" dirty="0"/>
              <a:t> </a:t>
            </a:r>
            <a:r>
              <a:rPr lang="en-US" sz="1000" dirty="0" err="1"/>
              <a:t>Soetjipto</a:t>
            </a:r>
            <a:r>
              <a:rPr lang="en-US" sz="1000" dirty="0"/>
              <a:t> 1,*</a:t>
            </a:r>
          </a:p>
        </p:txBody>
      </p:sp>
    </p:spTree>
    <p:extLst>
      <p:ext uri="{BB962C8B-B14F-4D97-AF65-F5344CB8AC3E}">
        <p14:creationId xmlns:p14="http://schemas.microsoft.com/office/powerpoint/2010/main" val="22415917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F1AA6E-72DF-4E67-9791-02ABC5CBCF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CF0F5B9-BB35-4B1A-A82E-08E9B341BFB4}"/>
              </a:ext>
            </a:extLst>
          </p:cNvPr>
          <p:cNvSpPr>
            <a:spLocks noGrp="1"/>
          </p:cNvSpPr>
          <p:nvPr>
            <p:ph idx="1"/>
          </p:nvPr>
        </p:nvSpPr>
        <p:spPr/>
        <p:txBody>
          <a:bodyPr>
            <a:normAutofit fontScale="85000" lnSpcReduction="10000"/>
          </a:bodyPr>
          <a:lstStyle/>
          <a:p>
            <a:r>
              <a:rPr lang="en-US" dirty="0"/>
              <a:t>COVID-19, a new strain of coronavirus (</a:t>
            </a:r>
            <a:r>
              <a:rPr lang="en-US" dirty="0" err="1"/>
              <a:t>CoV</a:t>
            </a:r>
            <a:r>
              <a:rPr lang="en-US" dirty="0"/>
              <a:t>), was identified in Wuhan, China, in 2019. </a:t>
            </a:r>
          </a:p>
          <a:p>
            <a:r>
              <a:rPr lang="en-US" dirty="0"/>
              <a:t>No specific therapies are available and investigations regarding COVID-19 treatment are lacking.</a:t>
            </a:r>
          </a:p>
          <a:p>
            <a:r>
              <a:rPr lang="en-US" dirty="0"/>
              <a:t> Liu et al. (2020) successfully </a:t>
            </a:r>
            <a:r>
              <a:rPr lang="en-US" dirty="0" err="1"/>
              <a:t>crystallised</a:t>
            </a:r>
            <a:r>
              <a:rPr lang="en-US" dirty="0"/>
              <a:t> the COVID-19 main protease (</a:t>
            </a:r>
            <a:r>
              <a:rPr lang="en-US" dirty="0" err="1"/>
              <a:t>Mpro</a:t>
            </a:r>
            <a:r>
              <a:rPr lang="en-US" dirty="0"/>
              <a:t>), which is a potential drug target. </a:t>
            </a:r>
          </a:p>
          <a:p>
            <a:r>
              <a:rPr lang="en-US" dirty="0"/>
              <a:t>The present study aimed to assess bioactive compounds found in medicinal plants as potential COVID-19 </a:t>
            </a:r>
            <a:r>
              <a:rPr lang="en-US" dirty="0" err="1"/>
              <a:t>Mpro</a:t>
            </a:r>
            <a:r>
              <a:rPr lang="en-US" dirty="0"/>
              <a:t> inhibitors, using a molecular docking study. </a:t>
            </a:r>
          </a:p>
          <a:p>
            <a:r>
              <a:rPr lang="en-US" dirty="0"/>
              <a:t>Molecular docking was performed using </a:t>
            </a:r>
            <a:r>
              <a:rPr lang="en-US" dirty="0" err="1"/>
              <a:t>Autodock</a:t>
            </a:r>
            <a:r>
              <a:rPr lang="en-US" dirty="0"/>
              <a:t> 4.2, with the Lamarckian Genetic Algorithm, to </a:t>
            </a:r>
            <a:r>
              <a:rPr lang="en-US" dirty="0" err="1"/>
              <a:t>analyse</a:t>
            </a:r>
            <a:r>
              <a:rPr lang="en-US" dirty="0"/>
              <a:t> the probability of docking. </a:t>
            </a:r>
          </a:p>
          <a:p>
            <a:r>
              <a:rPr lang="en-US" dirty="0"/>
              <a:t>COVID-19 </a:t>
            </a:r>
            <a:r>
              <a:rPr lang="en-US" dirty="0" err="1"/>
              <a:t>Mpro</a:t>
            </a:r>
            <a:r>
              <a:rPr lang="en-US" dirty="0"/>
              <a:t> was docked with several compounds, and docking was </a:t>
            </a:r>
            <a:r>
              <a:rPr lang="en-US" dirty="0" err="1"/>
              <a:t>analysed</a:t>
            </a:r>
            <a:r>
              <a:rPr lang="en-US" dirty="0"/>
              <a:t> by </a:t>
            </a:r>
            <a:r>
              <a:rPr lang="en-US" dirty="0" err="1"/>
              <a:t>Autodock</a:t>
            </a:r>
            <a:r>
              <a:rPr lang="en-US" dirty="0"/>
              <a:t> 4.2, </a:t>
            </a:r>
            <a:r>
              <a:rPr lang="en-US" dirty="0" err="1"/>
              <a:t>Pymol</a:t>
            </a:r>
            <a:r>
              <a:rPr lang="en-US" dirty="0"/>
              <a:t> version 1.7.4.5 Edu, and </a:t>
            </a:r>
            <a:r>
              <a:rPr lang="en-US" dirty="0" err="1"/>
              <a:t>Biovia</a:t>
            </a:r>
            <a:r>
              <a:rPr lang="en-US" dirty="0"/>
              <a:t> Discovery Studio 4.5. </a:t>
            </a:r>
          </a:p>
        </p:txBody>
      </p:sp>
    </p:spTree>
    <p:extLst>
      <p:ext uri="{BB962C8B-B14F-4D97-AF65-F5344CB8AC3E}">
        <p14:creationId xmlns:p14="http://schemas.microsoft.com/office/powerpoint/2010/main" val="11063964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F082C-8736-474A-B7CF-A7F3B80C98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1777CB0-C8CD-46DE-BA58-FAFA11A4D472}"/>
              </a:ext>
            </a:extLst>
          </p:cNvPr>
          <p:cNvSpPr>
            <a:spLocks noGrp="1"/>
          </p:cNvSpPr>
          <p:nvPr>
            <p:ph idx="1"/>
          </p:nvPr>
        </p:nvSpPr>
        <p:spPr>
          <a:xfrm>
            <a:off x="838200" y="1064302"/>
            <a:ext cx="10515600" cy="5112661"/>
          </a:xfrm>
        </p:spPr>
        <p:txBody>
          <a:bodyPr>
            <a:normAutofit fontScale="92500" lnSpcReduction="10000"/>
          </a:bodyPr>
          <a:lstStyle/>
          <a:p>
            <a:r>
              <a:rPr lang="en-US" dirty="0"/>
              <a:t>Nelfinavir and lopinavir were used as standards for comparison. </a:t>
            </a:r>
          </a:p>
          <a:p>
            <a:r>
              <a:rPr lang="en-US" dirty="0"/>
              <a:t>The binding energies obtained from the docking of 6LU7 with native ligand, nelfinavir, lopinavir, kaempferol, quercetin, luteolin-7-glucoside, </a:t>
            </a:r>
            <a:r>
              <a:rPr lang="en-US" dirty="0" err="1"/>
              <a:t>demethoxycurcumin</a:t>
            </a:r>
            <a:r>
              <a:rPr lang="en-US" dirty="0"/>
              <a:t>, naringenin, apigenin-7-glucoside, oleuropein, curcumin, catechin, epicatechin-gallate, </a:t>
            </a:r>
            <a:r>
              <a:rPr lang="en-US" dirty="0" err="1"/>
              <a:t>zingerol</a:t>
            </a:r>
            <a:r>
              <a:rPr lang="en-US" dirty="0"/>
              <a:t>, gingerol, and allicin were -8.37, -10.72, -9.41, -8.58, -8.47, -8.17, -7.99, 7.89, -7.83, -7.31, -7.05, -7.24, -6.67, -5.40, -5.38, and -4.03 kcal/mol, respectively. </a:t>
            </a:r>
          </a:p>
          <a:p>
            <a:r>
              <a:rPr lang="en-US" dirty="0"/>
              <a:t>Therefore, nelfinavir and lopinavir may represent potential treatment options, and kaempferol, quercetin, luteolin-7glucoside, </a:t>
            </a:r>
            <a:r>
              <a:rPr lang="en-US" dirty="0" err="1"/>
              <a:t>demethoxycurcumin</a:t>
            </a:r>
            <a:r>
              <a:rPr lang="en-US" dirty="0"/>
              <a:t>, naringenin, apigenin-7-glucoside, oleuropein, curcumin, catechin, and epicatechin-gallate appeared to have the best potential to act as COVID-19 </a:t>
            </a:r>
            <a:r>
              <a:rPr lang="en-US" dirty="0" err="1"/>
              <a:t>Mpro</a:t>
            </a:r>
            <a:r>
              <a:rPr lang="en-US" dirty="0"/>
              <a:t> inhibitors. </a:t>
            </a:r>
          </a:p>
          <a:p>
            <a:r>
              <a:rPr lang="en-US" dirty="0"/>
              <a:t>However, further research is necessary to investigate their potential medicinal use</a:t>
            </a:r>
          </a:p>
          <a:p>
            <a:endParaRPr lang="en-US" dirty="0"/>
          </a:p>
        </p:txBody>
      </p:sp>
    </p:spTree>
    <p:extLst>
      <p:ext uri="{BB962C8B-B14F-4D97-AF65-F5344CB8AC3E}">
        <p14:creationId xmlns:p14="http://schemas.microsoft.com/office/powerpoint/2010/main" val="4076749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6D6CC0-64BB-4156-8995-76BC935960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6F7AAE7-5029-4213-A301-D49ED3703AE6}"/>
              </a:ext>
            </a:extLst>
          </p:cNvPr>
          <p:cNvSpPr>
            <a:spLocks noGrp="1"/>
          </p:cNvSpPr>
          <p:nvPr>
            <p:ph idx="1"/>
          </p:nvPr>
        </p:nvSpPr>
        <p:spPr/>
        <p:txBody>
          <a:bodyPr>
            <a:normAutofit lnSpcReduction="10000"/>
          </a:bodyPr>
          <a:lstStyle/>
          <a:p>
            <a:r>
              <a:rPr lang="en-US" b="1" dirty="0"/>
              <a:t>Proteins/Macromolecules </a:t>
            </a:r>
          </a:p>
          <a:p>
            <a:r>
              <a:rPr lang="en-US" dirty="0"/>
              <a:t>COVID-19 3clpro/</a:t>
            </a:r>
            <a:r>
              <a:rPr lang="en-US" dirty="0" err="1"/>
              <a:t>Mpro</a:t>
            </a:r>
            <a:r>
              <a:rPr lang="en-US" dirty="0"/>
              <a:t> (PDB ID: 6LU7) [13] and 3clpro/</a:t>
            </a:r>
            <a:r>
              <a:rPr lang="en-US" dirty="0" err="1"/>
              <a:t>Mpro</a:t>
            </a:r>
            <a:r>
              <a:rPr lang="en-US" dirty="0"/>
              <a:t> (PDB ID: 2GTB) [6] structures were obtained from PDB (https://www.rcsb.org/), in .</a:t>
            </a:r>
            <a:r>
              <a:rPr lang="en-US" dirty="0" err="1"/>
              <a:t>pdb</a:t>
            </a:r>
            <a:r>
              <a:rPr lang="en-US" dirty="0"/>
              <a:t> format. PDB is an archive for the crystal structures of biological macromolecules, worldwide.  </a:t>
            </a:r>
          </a:p>
          <a:p>
            <a:r>
              <a:rPr lang="en-US" dirty="0"/>
              <a:t>The 6LU7 protein contains two chains, A and B, which form a homodimer. Chain A was used for macromolecule preparation. The native ligand for 6LU7 is n-[(5-methylisoxazol-3yl)carbonyl]alanyl-l-valyl-n~1~-((1r,2z)-4-(benzyloxy)-4-oxo-1-{[(3r)-2-oxopyrrolidin-3yl]methyl}but-2-enyl)-l-leucinamide. </a:t>
            </a:r>
          </a:p>
          <a:p>
            <a:r>
              <a:rPr lang="en-US" dirty="0"/>
              <a:t> </a:t>
            </a:r>
          </a:p>
        </p:txBody>
      </p:sp>
    </p:spTree>
    <p:extLst>
      <p:ext uri="{BB962C8B-B14F-4D97-AF65-F5344CB8AC3E}">
        <p14:creationId xmlns:p14="http://schemas.microsoft.com/office/powerpoint/2010/main" val="41552172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9A2CDA-948D-467F-AA9B-58DCEE8234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C606E65-F5ED-43D3-8BA7-0F6ADF51271B}"/>
              </a:ext>
            </a:extLst>
          </p:cNvPr>
          <p:cNvSpPr>
            <a:spLocks noGrp="1"/>
          </p:cNvSpPr>
          <p:nvPr>
            <p:ph idx="1"/>
          </p:nvPr>
        </p:nvSpPr>
        <p:spPr>
          <a:xfrm>
            <a:off x="838200" y="689548"/>
            <a:ext cx="10515600" cy="5487415"/>
          </a:xfrm>
        </p:spPr>
        <p:txBody>
          <a:bodyPr>
            <a:normAutofit fontScale="85000" lnSpcReduction="20000"/>
          </a:bodyPr>
          <a:lstStyle/>
          <a:p>
            <a:r>
              <a:rPr lang="en-US" b="1" dirty="0"/>
              <a:t>Ligand and Drug Scan </a:t>
            </a:r>
          </a:p>
          <a:p>
            <a:r>
              <a:rPr lang="en-US" dirty="0"/>
              <a:t>The 3-dimensional (3D) structures were obtained from PubChem (https://pubchem.ncbi.nlm.nih.gov/), in .</a:t>
            </a:r>
            <a:r>
              <a:rPr lang="en-US" dirty="0" err="1"/>
              <a:t>sdf</a:t>
            </a:r>
            <a:r>
              <a:rPr lang="en-US" dirty="0"/>
              <a:t> format. PubChem is a chemical substance and biological activities repository consisting of three databases, including substance, compound, and bioassay databases]. </a:t>
            </a:r>
          </a:p>
          <a:p>
            <a:r>
              <a:rPr lang="en-US" dirty="0"/>
              <a:t>Several ligands for which the active compound can be found in herbal medicine were downloaded from Dr. Duke’s Phytochemical and Ethnobotanical Databases (https://phytochem.nal.usda.gov/phytochem/search/list). The compounds used in the present study were nelfinavir (CID_64143), lopinavir (CID_92727), luteolin-7-glucoside (CID_5280637), </a:t>
            </a:r>
            <a:r>
              <a:rPr lang="en-US" dirty="0" err="1"/>
              <a:t>demethoxycurcumin</a:t>
            </a:r>
            <a:r>
              <a:rPr lang="en-US" dirty="0"/>
              <a:t> (CID_5469424), apigenin-7-glucoside (CID_5280704), oleuropein (CID_56842347), curcumin (CID_969516), epicatechin-gallate (CID_107905), </a:t>
            </a:r>
            <a:r>
              <a:rPr lang="en-US" dirty="0" err="1"/>
              <a:t>zingerol</a:t>
            </a:r>
            <a:r>
              <a:rPr lang="en-US" dirty="0"/>
              <a:t> (CID_3016110), gingerol (CID_442793), catechin (CID_9064), and allicin (CID_65036), quercetin (CID_5280343), kaempferol (CID_5280863) and naringenin (CID_439246).  </a:t>
            </a:r>
          </a:p>
          <a:p>
            <a:r>
              <a:rPr lang="en-US" dirty="0"/>
              <a:t> Drug-like properties were calculated using Lipinski’s rule of five, which proposes that molecules with poor permeation and oral absorption have molecular weights &gt; 500, C </a:t>
            </a:r>
            <a:r>
              <a:rPr lang="en-US" dirty="0" err="1"/>
              <a:t>logP</a:t>
            </a:r>
            <a:r>
              <a:rPr lang="en-US" dirty="0"/>
              <a:t> &gt; 5, more than 5 hydrogen-bond donors, and more than 10 acceptor groups [16, 17] Adherence with Lipinski’s rule of five as calculated using SWISSADME prediction (http://www.swissadme.ch/).  </a:t>
            </a:r>
          </a:p>
        </p:txBody>
      </p:sp>
    </p:spTree>
    <p:extLst>
      <p:ext uri="{BB962C8B-B14F-4D97-AF65-F5344CB8AC3E}">
        <p14:creationId xmlns:p14="http://schemas.microsoft.com/office/powerpoint/2010/main" val="1788474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37CFA-76F7-4FC6-A017-665E1BEA66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A15B6C4-247C-421C-9174-76A398BDD9F8}"/>
              </a:ext>
            </a:extLst>
          </p:cNvPr>
          <p:cNvSpPr>
            <a:spLocks noGrp="1"/>
          </p:cNvSpPr>
          <p:nvPr>
            <p:ph idx="1"/>
          </p:nvPr>
        </p:nvSpPr>
        <p:spPr/>
        <p:txBody>
          <a:bodyPr/>
          <a:lstStyle/>
          <a:p>
            <a:r>
              <a:rPr lang="en-US" dirty="0"/>
              <a:t>Determination of Active Sites </a:t>
            </a:r>
          </a:p>
          <a:p>
            <a:r>
              <a:rPr lang="en-US" dirty="0"/>
              <a:t>The amino acids in the active site of a protein were determined using the Computed Atlas for Surface Topography of Proteins (</a:t>
            </a:r>
            <a:r>
              <a:rPr lang="en-US" dirty="0" err="1"/>
              <a:t>CASTp</a:t>
            </a:r>
            <a:r>
              <a:rPr lang="en-US" dirty="0"/>
              <a:t>) (http://sts.bioe.uic.edu/castp/index.html?201l) and </a:t>
            </a:r>
            <a:r>
              <a:rPr lang="en-US" dirty="0" err="1"/>
              <a:t>Biovia</a:t>
            </a:r>
            <a:r>
              <a:rPr lang="en-US" dirty="0"/>
              <a:t> Discovery Studio 4.5. The determination of the amino acids in the active site was used to </a:t>
            </a:r>
            <a:r>
              <a:rPr lang="en-US" dirty="0" err="1"/>
              <a:t>analyse</a:t>
            </a:r>
            <a:r>
              <a:rPr lang="en-US" dirty="0"/>
              <a:t> the Grid box and docking evaluation results. Discovery Studio is an offline life sciences software that provides tools for protein, ligand, and pharmacophore modelling . </a:t>
            </a:r>
          </a:p>
          <a:p>
            <a:r>
              <a:rPr lang="en-US" dirty="0"/>
              <a:t> </a:t>
            </a:r>
          </a:p>
          <a:p>
            <a:endParaRPr lang="en-US" dirty="0"/>
          </a:p>
        </p:txBody>
      </p:sp>
    </p:spTree>
    <p:extLst>
      <p:ext uri="{BB962C8B-B14F-4D97-AF65-F5344CB8AC3E}">
        <p14:creationId xmlns:p14="http://schemas.microsoft.com/office/powerpoint/2010/main" val="9851203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2D7C1-D7CF-443A-B907-C8F6E32650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1DA146B-6E8A-4222-BF07-39E3EFB13E57}"/>
              </a:ext>
            </a:extLst>
          </p:cNvPr>
          <p:cNvSpPr>
            <a:spLocks noGrp="1"/>
          </p:cNvSpPr>
          <p:nvPr>
            <p:ph idx="1"/>
          </p:nvPr>
        </p:nvSpPr>
        <p:spPr/>
        <p:txBody>
          <a:bodyPr>
            <a:normAutofit fontScale="92500"/>
          </a:bodyPr>
          <a:lstStyle/>
          <a:p>
            <a:r>
              <a:rPr lang="en-US" b="1" dirty="0"/>
              <a:t>Molecular Docking  </a:t>
            </a:r>
          </a:p>
          <a:p>
            <a:r>
              <a:rPr lang="en-US" dirty="0"/>
              <a:t>Ligand </a:t>
            </a:r>
            <a:r>
              <a:rPr lang="en-US" dirty="0" err="1"/>
              <a:t>optimisation</a:t>
            </a:r>
            <a:r>
              <a:rPr lang="en-US" dirty="0"/>
              <a:t> was performed by Avogadro version 1.2, with Force Field type MMFF94, and saved in .mol2 format. </a:t>
            </a:r>
          </a:p>
          <a:p>
            <a:r>
              <a:rPr lang="en-US" dirty="0" err="1"/>
              <a:t>Autodock</a:t>
            </a:r>
            <a:r>
              <a:rPr lang="en-US" dirty="0"/>
              <a:t> version 4.2 used for protein </a:t>
            </a:r>
            <a:r>
              <a:rPr lang="en-US" dirty="0" err="1"/>
              <a:t>optimisation</a:t>
            </a:r>
            <a:r>
              <a:rPr lang="en-US" dirty="0"/>
              <a:t>, by removing water and other atoms, and then adding a polar hydrogen group. </a:t>
            </a:r>
            <a:r>
              <a:rPr lang="en-US" dirty="0" err="1"/>
              <a:t>Autodock</a:t>
            </a:r>
            <a:r>
              <a:rPr lang="en-US" dirty="0"/>
              <a:t> 4.2 was supported by </a:t>
            </a:r>
            <a:r>
              <a:rPr lang="en-US" dirty="0" err="1"/>
              <a:t>Autodock</a:t>
            </a:r>
            <a:r>
              <a:rPr lang="en-US" dirty="0"/>
              <a:t> tools, MGL tools, and </a:t>
            </a:r>
            <a:r>
              <a:rPr lang="en-US" dirty="0" err="1"/>
              <a:t>Rasmol</a:t>
            </a:r>
            <a:r>
              <a:rPr lang="en-US" dirty="0"/>
              <a:t>. </a:t>
            </a:r>
            <a:r>
              <a:rPr lang="en-US" dirty="0" err="1"/>
              <a:t>Autogrid</a:t>
            </a:r>
            <a:r>
              <a:rPr lang="en-US" dirty="0"/>
              <a:t> then determined the native ligand position on the binding site by arranging the grid coordinates (X, Y, and Z). Ligand tethering of the protein was performed by regulating the genetic algorithm (GA) parameters, using 10 runs of the GA criteria. The docking analyses were performed by both </a:t>
            </a:r>
            <a:r>
              <a:rPr lang="en-US" dirty="0" err="1"/>
              <a:t>Autodock</a:t>
            </a:r>
            <a:r>
              <a:rPr lang="en-US" dirty="0"/>
              <a:t> 4.2, </a:t>
            </a:r>
            <a:r>
              <a:rPr lang="en-US" dirty="0" err="1"/>
              <a:t>Pymol</a:t>
            </a:r>
            <a:r>
              <a:rPr lang="en-US" dirty="0"/>
              <a:t> version 1.7.4.5 Edu and </a:t>
            </a:r>
            <a:r>
              <a:rPr lang="en-US" dirty="0" err="1"/>
              <a:t>Biovia</a:t>
            </a:r>
            <a:r>
              <a:rPr lang="en-US" dirty="0"/>
              <a:t> Discovery Studio 4.5. </a:t>
            </a:r>
          </a:p>
        </p:txBody>
      </p:sp>
    </p:spTree>
    <p:extLst>
      <p:ext uri="{BB962C8B-B14F-4D97-AF65-F5344CB8AC3E}">
        <p14:creationId xmlns:p14="http://schemas.microsoft.com/office/powerpoint/2010/main" val="3225244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8B63E-EC14-4C92-9F44-D5B01C7D2A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1E369B2-DA5D-4311-9FCB-4C4D4B0BDF04}"/>
              </a:ext>
            </a:extLst>
          </p:cNvPr>
          <p:cNvSpPr>
            <a:spLocks noGrp="1"/>
          </p:cNvSpPr>
          <p:nvPr>
            <p:ph idx="1"/>
          </p:nvPr>
        </p:nvSpPr>
        <p:spPr/>
        <p:txBody>
          <a:bodyPr/>
          <a:lstStyle/>
          <a:p>
            <a:r>
              <a:rPr lang="en-US" b="1" dirty="0"/>
              <a:t>COMPARATIVE MOLECULAR DOCKING STUDIES AND STRUCTURAL PREDICTION OF PLANT COMPOUNDS ON LRRK2 </a:t>
            </a:r>
            <a:r>
              <a:rPr lang="en-US" sz="1000" dirty="0"/>
              <a:t>P. Jayanthi * and K. Vijayalakshmi </a:t>
            </a:r>
          </a:p>
          <a:p>
            <a:r>
              <a:rPr lang="en-US" dirty="0"/>
              <a:t>To investigate the structural changes in silico docking was performed with target protein LRRK2 with the following compounds theaflavin, baicalein, </a:t>
            </a:r>
            <a:r>
              <a:rPr lang="en-US" dirty="0" err="1"/>
              <a:t>sesamol</a:t>
            </a:r>
            <a:r>
              <a:rPr lang="en-US" dirty="0"/>
              <a:t>, </a:t>
            </a:r>
            <a:r>
              <a:rPr lang="en-US" dirty="0" err="1"/>
              <a:t>tenuigenin</a:t>
            </a:r>
            <a:r>
              <a:rPr lang="en-US" dirty="0"/>
              <a:t>, </a:t>
            </a:r>
            <a:r>
              <a:rPr lang="en-US" dirty="0" err="1"/>
              <a:t>gastrodin</a:t>
            </a:r>
            <a:r>
              <a:rPr lang="en-US" dirty="0"/>
              <a:t>, phloroglucinol and L-DOPA. Methods: The in silico docking was carried out using </a:t>
            </a:r>
            <a:r>
              <a:rPr lang="en-US" dirty="0" err="1"/>
              <a:t>autodock</a:t>
            </a:r>
            <a:r>
              <a:rPr lang="en-US" dirty="0"/>
              <a:t> version 4.2. </a:t>
            </a:r>
            <a:r>
              <a:rPr lang="en-US" dirty="0" err="1"/>
              <a:t>Rasmol</a:t>
            </a:r>
            <a:r>
              <a:rPr lang="en-US" dirty="0"/>
              <a:t> tool was used to visualize the protein structures.</a:t>
            </a:r>
          </a:p>
        </p:txBody>
      </p:sp>
    </p:spTree>
    <p:extLst>
      <p:ext uri="{BB962C8B-B14F-4D97-AF65-F5344CB8AC3E}">
        <p14:creationId xmlns:p14="http://schemas.microsoft.com/office/powerpoint/2010/main" val="289149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1612138"/>
            <a:ext cx="8072755" cy="1935210"/>
          </a:xfrm>
          <a:prstGeom prst="rect">
            <a:avLst/>
          </a:prstGeom>
        </p:spPr>
        <p:txBody>
          <a:bodyPr vert="horz" wrap="square" lIns="0" tIns="6985" rIns="0" bIns="0" rtlCol="0">
            <a:spAutoFit/>
          </a:bodyPr>
          <a:lstStyle/>
          <a:p>
            <a:pPr marL="527685" marR="5080" indent="-515620">
              <a:lnSpc>
                <a:spcPct val="101200"/>
              </a:lnSpc>
              <a:spcBef>
                <a:spcPts val="55"/>
              </a:spcBef>
              <a:buSzPct val="133333"/>
              <a:buFont typeface="Comic Sans MS"/>
              <a:buAutoNum type="romanLcPeriod"/>
              <a:tabLst>
                <a:tab pos="599440" algn="l"/>
                <a:tab pos="600075" algn="l"/>
                <a:tab pos="7036434" algn="l"/>
              </a:tabLst>
            </a:pPr>
            <a:r>
              <a:rPr dirty="0"/>
              <a:t>	</a:t>
            </a:r>
            <a:r>
              <a:rPr sz="2400" dirty="0">
                <a:latin typeface="Comic Sans MS"/>
                <a:cs typeface="Comic Sans MS"/>
              </a:rPr>
              <a:t>U</a:t>
            </a:r>
            <a:r>
              <a:rPr sz="2400" spc="-10" dirty="0">
                <a:latin typeface="Comic Sans MS"/>
                <a:cs typeface="Comic Sans MS"/>
              </a:rPr>
              <a:t>s</a:t>
            </a:r>
            <a:r>
              <a:rPr sz="2400" dirty="0">
                <a:latin typeface="Comic Sans MS"/>
                <a:cs typeface="Comic Sans MS"/>
              </a:rPr>
              <a:t>es</a:t>
            </a:r>
            <a:r>
              <a:rPr sz="2400" spc="335" dirty="0">
                <a:latin typeface="Comic Sans MS"/>
                <a:cs typeface="Comic Sans MS"/>
              </a:rPr>
              <a:t> </a:t>
            </a:r>
            <a:r>
              <a:rPr sz="2400" dirty="0">
                <a:latin typeface="Comic Sans MS"/>
                <a:cs typeface="Comic Sans MS"/>
              </a:rPr>
              <a:t>a</a:t>
            </a:r>
            <a:r>
              <a:rPr sz="2400" spc="345" dirty="0">
                <a:latin typeface="Comic Sans MS"/>
                <a:cs typeface="Comic Sans MS"/>
              </a:rPr>
              <a:t> </a:t>
            </a:r>
            <a:r>
              <a:rPr sz="2400" dirty="0">
                <a:latin typeface="Comic Sans MS"/>
                <a:cs typeface="Comic Sans MS"/>
              </a:rPr>
              <a:t>m</a:t>
            </a:r>
            <a:r>
              <a:rPr sz="2400" spc="-10" dirty="0">
                <a:latin typeface="Comic Sans MS"/>
                <a:cs typeface="Comic Sans MS"/>
              </a:rPr>
              <a:t>a</a:t>
            </a:r>
            <a:r>
              <a:rPr sz="2400" spc="-5" dirty="0">
                <a:latin typeface="Comic Sans MS"/>
                <a:cs typeface="Comic Sans MS"/>
              </a:rPr>
              <a:t>tchi</a:t>
            </a:r>
            <a:r>
              <a:rPr sz="2400" spc="5" dirty="0">
                <a:latin typeface="Comic Sans MS"/>
                <a:cs typeface="Comic Sans MS"/>
              </a:rPr>
              <a:t>n</a:t>
            </a:r>
            <a:r>
              <a:rPr sz="2400" dirty="0">
                <a:latin typeface="Comic Sans MS"/>
                <a:cs typeface="Comic Sans MS"/>
              </a:rPr>
              <a:t>g</a:t>
            </a:r>
            <a:r>
              <a:rPr sz="2400" spc="355" dirty="0">
                <a:latin typeface="Comic Sans MS"/>
                <a:cs typeface="Comic Sans MS"/>
              </a:rPr>
              <a:t> </a:t>
            </a:r>
            <a:r>
              <a:rPr sz="2400" spc="-5" dirty="0">
                <a:latin typeface="Comic Sans MS"/>
                <a:cs typeface="Comic Sans MS"/>
              </a:rPr>
              <a:t>tec</a:t>
            </a:r>
            <a:r>
              <a:rPr sz="2400" spc="5" dirty="0">
                <a:latin typeface="Comic Sans MS"/>
                <a:cs typeface="Comic Sans MS"/>
              </a:rPr>
              <a:t>h</a:t>
            </a:r>
            <a:r>
              <a:rPr sz="2400" spc="-5" dirty="0">
                <a:latin typeface="Comic Sans MS"/>
                <a:cs typeface="Comic Sans MS"/>
              </a:rPr>
              <a:t>niqu</a:t>
            </a:r>
            <a:r>
              <a:rPr sz="2400" dirty="0">
                <a:latin typeface="Comic Sans MS"/>
                <a:cs typeface="Comic Sans MS"/>
              </a:rPr>
              <a:t>e</a:t>
            </a:r>
            <a:r>
              <a:rPr sz="2400" spc="355" dirty="0">
                <a:latin typeface="Comic Sans MS"/>
                <a:cs typeface="Comic Sans MS"/>
              </a:rPr>
              <a:t> </a:t>
            </a:r>
            <a:r>
              <a:rPr sz="2400" dirty="0">
                <a:latin typeface="Comic Sans MS"/>
                <a:cs typeface="Comic Sans MS"/>
              </a:rPr>
              <a:t>–</a:t>
            </a:r>
            <a:r>
              <a:rPr sz="2400" spc="345" dirty="0">
                <a:latin typeface="Comic Sans MS"/>
                <a:cs typeface="Comic Sans MS"/>
              </a:rPr>
              <a:t> </a:t>
            </a:r>
            <a:r>
              <a:rPr sz="2400" spc="-5" dirty="0">
                <a:latin typeface="Comic Sans MS"/>
                <a:cs typeface="Comic Sans MS"/>
              </a:rPr>
              <a:t>descr</a:t>
            </a:r>
            <a:r>
              <a:rPr sz="2400" spc="-20" dirty="0">
                <a:latin typeface="Comic Sans MS"/>
                <a:cs typeface="Comic Sans MS"/>
              </a:rPr>
              <a:t>i</a:t>
            </a:r>
            <a:r>
              <a:rPr sz="2400" spc="-5" dirty="0">
                <a:latin typeface="Comic Sans MS"/>
                <a:cs typeface="Comic Sans MS"/>
              </a:rPr>
              <a:t>b</a:t>
            </a:r>
            <a:r>
              <a:rPr sz="2400" spc="5" dirty="0">
                <a:latin typeface="Comic Sans MS"/>
                <a:cs typeface="Comic Sans MS"/>
              </a:rPr>
              <a:t>e</a:t>
            </a:r>
            <a:r>
              <a:rPr sz="2400" dirty="0">
                <a:latin typeface="Comic Sans MS"/>
                <a:cs typeface="Comic Sans MS"/>
              </a:rPr>
              <a:t>s</a:t>
            </a:r>
            <a:r>
              <a:rPr sz="2400" spc="340" dirty="0">
                <a:latin typeface="Comic Sans MS"/>
                <a:cs typeface="Comic Sans MS"/>
              </a:rPr>
              <a:t> </a:t>
            </a:r>
            <a:r>
              <a:rPr sz="2400" spc="-5" dirty="0">
                <a:latin typeface="Comic Sans MS"/>
                <a:cs typeface="Comic Sans MS"/>
              </a:rPr>
              <a:t>t</a:t>
            </a:r>
            <a:r>
              <a:rPr sz="2400" spc="-15" dirty="0">
                <a:latin typeface="Comic Sans MS"/>
                <a:cs typeface="Comic Sans MS"/>
              </a:rPr>
              <a:t>h</a:t>
            </a:r>
            <a:r>
              <a:rPr sz="2400" dirty="0">
                <a:latin typeface="Comic Sans MS"/>
                <a:cs typeface="Comic Sans MS"/>
              </a:rPr>
              <a:t>e	</a:t>
            </a:r>
            <a:r>
              <a:rPr sz="2400" spc="-15" dirty="0">
                <a:latin typeface="Comic Sans MS"/>
                <a:cs typeface="Comic Sans MS"/>
              </a:rPr>
              <a:t>p</a:t>
            </a:r>
            <a:r>
              <a:rPr sz="2400" spc="-5" dirty="0">
                <a:latin typeface="Comic Sans MS"/>
                <a:cs typeface="Comic Sans MS"/>
              </a:rPr>
              <a:t>rotein  </a:t>
            </a:r>
            <a:r>
              <a:rPr sz="2400" dirty="0">
                <a:latin typeface="Comic Sans MS"/>
                <a:cs typeface="Comic Sans MS"/>
              </a:rPr>
              <a:t>and </a:t>
            </a:r>
            <a:r>
              <a:rPr sz="2400" spc="-5" dirty="0">
                <a:latin typeface="Comic Sans MS"/>
                <a:cs typeface="Comic Sans MS"/>
              </a:rPr>
              <a:t>ligand as </a:t>
            </a:r>
            <a:r>
              <a:rPr sz="2400" dirty="0">
                <a:latin typeface="Comic Sans MS"/>
                <a:cs typeface="Comic Sans MS"/>
              </a:rPr>
              <a:t>complementary</a:t>
            </a:r>
            <a:r>
              <a:rPr sz="2400" spc="-45" dirty="0">
                <a:latin typeface="Comic Sans MS"/>
                <a:cs typeface="Comic Sans MS"/>
              </a:rPr>
              <a:t> </a:t>
            </a:r>
            <a:r>
              <a:rPr sz="2400" spc="-5" dirty="0">
                <a:latin typeface="Comic Sans MS"/>
                <a:cs typeface="Comic Sans MS"/>
              </a:rPr>
              <a:t>surfaces.</a:t>
            </a:r>
            <a:endParaRPr sz="2400">
              <a:latin typeface="Comic Sans MS"/>
              <a:cs typeface="Comic Sans MS"/>
            </a:endParaRPr>
          </a:p>
          <a:p>
            <a:pPr>
              <a:spcBef>
                <a:spcPts val="35"/>
              </a:spcBef>
              <a:buAutoNum type="romanLcPeriod"/>
            </a:pPr>
            <a:endParaRPr sz="2950">
              <a:latin typeface="Comic Sans MS"/>
              <a:cs typeface="Comic Sans MS"/>
            </a:endParaRPr>
          </a:p>
          <a:p>
            <a:pPr marL="461645" marR="6350" indent="-461645">
              <a:lnSpc>
                <a:spcPts val="2860"/>
              </a:lnSpc>
              <a:buAutoNum type="romanLcPeriod"/>
              <a:tabLst>
                <a:tab pos="461645" algn="l"/>
                <a:tab pos="462280" algn="l"/>
              </a:tabLst>
            </a:pPr>
            <a:r>
              <a:rPr sz="2400" spc="-5" dirty="0">
                <a:latin typeface="Comic Sans MS"/>
                <a:cs typeface="Comic Sans MS"/>
              </a:rPr>
              <a:t>Simulates </a:t>
            </a:r>
            <a:r>
              <a:rPr sz="2400" spc="-10" dirty="0">
                <a:latin typeface="Comic Sans MS"/>
                <a:cs typeface="Comic Sans MS"/>
              </a:rPr>
              <a:t>the </a:t>
            </a:r>
            <a:r>
              <a:rPr sz="2400" spc="-5" dirty="0">
                <a:latin typeface="Comic Sans MS"/>
                <a:cs typeface="Comic Sans MS"/>
              </a:rPr>
              <a:t>actual </a:t>
            </a:r>
            <a:r>
              <a:rPr sz="2400" dirty="0">
                <a:latin typeface="Comic Sans MS"/>
                <a:cs typeface="Comic Sans MS"/>
              </a:rPr>
              <a:t>docking process </a:t>
            </a:r>
            <a:r>
              <a:rPr sz="2400" spc="-10" dirty="0">
                <a:latin typeface="Comic Sans MS"/>
                <a:cs typeface="Comic Sans MS"/>
              </a:rPr>
              <a:t>in </a:t>
            </a:r>
            <a:r>
              <a:rPr sz="2400" spc="-5" dirty="0">
                <a:latin typeface="Comic Sans MS"/>
                <a:cs typeface="Comic Sans MS"/>
              </a:rPr>
              <a:t>which </a:t>
            </a:r>
            <a:r>
              <a:rPr sz="2400" dirty="0">
                <a:latin typeface="Comic Sans MS"/>
                <a:cs typeface="Comic Sans MS"/>
              </a:rPr>
              <a:t>ligand-  protein </a:t>
            </a:r>
            <a:r>
              <a:rPr sz="2400" spc="-5" dirty="0">
                <a:latin typeface="Comic Sans MS"/>
                <a:cs typeface="Comic Sans MS"/>
              </a:rPr>
              <a:t>pairwise interaction </a:t>
            </a:r>
            <a:r>
              <a:rPr sz="2400" dirty="0">
                <a:latin typeface="Comic Sans MS"/>
                <a:cs typeface="Comic Sans MS"/>
              </a:rPr>
              <a:t>energies are</a:t>
            </a:r>
            <a:r>
              <a:rPr sz="2400" spc="-105" dirty="0">
                <a:latin typeface="Comic Sans MS"/>
                <a:cs typeface="Comic Sans MS"/>
              </a:rPr>
              <a:t> </a:t>
            </a:r>
            <a:r>
              <a:rPr sz="2400" dirty="0">
                <a:latin typeface="Comic Sans MS"/>
                <a:cs typeface="Comic Sans MS"/>
              </a:rPr>
              <a:t>calculated</a:t>
            </a:r>
            <a:endParaRPr sz="2400">
              <a:latin typeface="Comic Sans MS"/>
              <a:cs typeface="Comic Sans MS"/>
            </a:endParaRPr>
          </a:p>
        </p:txBody>
      </p:sp>
      <p:grpSp>
        <p:nvGrpSpPr>
          <p:cNvPr id="3" name="object 3"/>
          <p:cNvGrpSpPr/>
          <p:nvPr/>
        </p:nvGrpSpPr>
        <p:grpSpPr>
          <a:xfrm>
            <a:off x="1941959" y="243841"/>
            <a:ext cx="8308340" cy="805815"/>
            <a:chOff x="417959" y="243840"/>
            <a:chExt cx="8308340" cy="805815"/>
          </a:xfrm>
        </p:grpSpPr>
        <p:sp>
          <p:nvSpPr>
            <p:cNvPr id="4" name="object 4"/>
            <p:cNvSpPr/>
            <p:nvPr/>
          </p:nvSpPr>
          <p:spPr>
            <a:xfrm>
              <a:off x="417959" y="254938"/>
              <a:ext cx="8308080" cy="79466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375916" y="243840"/>
              <a:ext cx="4390644" cy="69494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274637"/>
              <a:ext cx="8229600" cy="715962"/>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981200" y="339428"/>
            <a:ext cx="8229600" cy="586699"/>
          </a:xfrm>
          <a:prstGeom prst="rect">
            <a:avLst/>
          </a:prstGeom>
          <a:ln w="12700">
            <a:solidFill>
              <a:srgbClr val="497DBA"/>
            </a:solidFill>
          </a:ln>
        </p:spPr>
        <p:txBody>
          <a:bodyPr vert="horz" wrap="square" lIns="0" tIns="93345" rIns="0" bIns="0" rtlCol="0" anchor="ctr">
            <a:spAutoFit/>
          </a:bodyPr>
          <a:lstStyle/>
          <a:p>
            <a:pPr marL="6350" algn="ctr">
              <a:lnSpc>
                <a:spcPct val="100000"/>
              </a:lnSpc>
              <a:spcBef>
                <a:spcPts val="735"/>
              </a:spcBef>
            </a:pPr>
            <a:r>
              <a:rPr sz="3200" dirty="0">
                <a:latin typeface="Comic Sans MS"/>
                <a:cs typeface="Comic Sans MS"/>
              </a:rPr>
              <a:t>Docking</a:t>
            </a:r>
            <a:r>
              <a:rPr sz="3200" spc="-20" dirty="0">
                <a:latin typeface="Comic Sans MS"/>
                <a:cs typeface="Comic Sans MS"/>
              </a:rPr>
              <a:t> </a:t>
            </a:r>
            <a:r>
              <a:rPr sz="3200" dirty="0">
                <a:latin typeface="Comic Sans MS"/>
                <a:cs typeface="Comic Sans MS"/>
              </a:rPr>
              <a:t>approaches</a:t>
            </a:r>
            <a:endParaRPr sz="3200">
              <a:latin typeface="Comic Sans MS"/>
              <a:cs typeface="Comic Sans MS"/>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1BEE78-AE9A-45CA-BA6B-9761E23537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2041423-49F7-430E-AE40-A3D8A0C58C2C}"/>
              </a:ext>
            </a:extLst>
          </p:cNvPr>
          <p:cNvSpPr>
            <a:spLocks noGrp="1"/>
          </p:cNvSpPr>
          <p:nvPr>
            <p:ph idx="1"/>
          </p:nvPr>
        </p:nvSpPr>
        <p:spPr/>
        <p:txBody>
          <a:bodyPr>
            <a:normAutofit fontScale="85000" lnSpcReduction="20000"/>
          </a:bodyPr>
          <a:lstStyle/>
          <a:p>
            <a:r>
              <a:rPr lang="en-US" b="1" dirty="0"/>
              <a:t>MATERIALS AND METHODS: </a:t>
            </a:r>
          </a:p>
          <a:p>
            <a:endParaRPr lang="en-US" b="1" dirty="0"/>
          </a:p>
          <a:p>
            <a:r>
              <a:rPr lang="en-US" b="1" dirty="0"/>
              <a:t>Preparation of Target Protein: </a:t>
            </a:r>
            <a:r>
              <a:rPr lang="en-US" dirty="0"/>
              <a:t>The sequence of LRRK2 protein was taken from PDB files. </a:t>
            </a:r>
          </a:p>
          <a:p>
            <a:r>
              <a:rPr lang="en-US" b="1" dirty="0"/>
              <a:t>Preparation of Ligand Structure</a:t>
            </a:r>
            <a:r>
              <a:rPr lang="en-US" dirty="0"/>
              <a:t>: Before docking partial atomic charges are laid to each atom of the ligand. We also distinguish between aliphatic and aromatic carbons, names for aromatic carbons start with ‘A’ instead of ‘C’. </a:t>
            </a:r>
          </a:p>
          <a:p>
            <a:r>
              <a:rPr lang="en-US" dirty="0"/>
              <a:t>Auto Dock ligands are written in files with special keywords recognized by Auto Dock. The root is a rigid set of atoms, while the branches are rotatable groups of atoms connected to the rigid root. The TORSDOF for a ligand is the total number of possible torsions in the ligand minus the number of torsions that only rotate hydrogens. TORSDOF is used in calculating the change in free energy caused by the loss of torsional degrees of freedom upon binding. After all the above conditions are set the ligand is saved in “</a:t>
            </a:r>
            <a:r>
              <a:rPr lang="en-US" dirty="0" err="1"/>
              <a:t>pdbq</a:t>
            </a:r>
            <a:r>
              <a:rPr lang="en-US" dirty="0"/>
              <a:t>” format. </a:t>
            </a:r>
          </a:p>
        </p:txBody>
      </p:sp>
    </p:spTree>
    <p:extLst>
      <p:ext uri="{BB962C8B-B14F-4D97-AF65-F5344CB8AC3E}">
        <p14:creationId xmlns:p14="http://schemas.microsoft.com/office/powerpoint/2010/main" val="33629697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1825C-434B-4D9B-AB7E-24534F0019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8370093-65D6-4BB9-86C8-594158F47FB9}"/>
              </a:ext>
            </a:extLst>
          </p:cNvPr>
          <p:cNvSpPr>
            <a:spLocks noGrp="1"/>
          </p:cNvSpPr>
          <p:nvPr>
            <p:ph idx="1"/>
          </p:nvPr>
        </p:nvSpPr>
        <p:spPr/>
        <p:txBody>
          <a:bodyPr>
            <a:normAutofit fontScale="85000" lnSpcReduction="10000"/>
          </a:bodyPr>
          <a:lstStyle/>
          <a:p>
            <a:r>
              <a:rPr lang="en-US" b="1" dirty="0" err="1"/>
              <a:t>AutoDock</a:t>
            </a:r>
            <a:r>
              <a:rPr lang="en-US" b="1" dirty="0"/>
              <a:t> 4.0-Running</a:t>
            </a:r>
            <a:r>
              <a:rPr lang="en-US" dirty="0"/>
              <a:t>: </a:t>
            </a:r>
            <a:r>
              <a:rPr lang="en-US" dirty="0" err="1"/>
              <a:t>AutoDock</a:t>
            </a:r>
            <a:r>
              <a:rPr lang="en-US" dirty="0"/>
              <a:t> Tool was used for creating PDBQT files from traditional PDB files. The preparation of the target protein (unbound target) with the Auto Dock Tools software involved adding all hydrogen atoms to the macromolecule, which is a step necessary for correct calculation of partial atomic charges. </a:t>
            </a:r>
            <a:r>
              <a:rPr lang="en-US" dirty="0" err="1"/>
              <a:t>Gasteiger</a:t>
            </a:r>
            <a:r>
              <a:rPr lang="en-US" dirty="0"/>
              <a:t> charges are calculated for each atom of the macromolecule in Auto Dock 4.2 instead of </a:t>
            </a:r>
            <a:r>
              <a:rPr lang="en-US" dirty="0" err="1"/>
              <a:t>Kollman</a:t>
            </a:r>
            <a:r>
              <a:rPr lang="en-US" dirty="0"/>
              <a:t> charges which were used in the previous versions of this program.  </a:t>
            </a:r>
          </a:p>
          <a:p>
            <a:r>
              <a:rPr lang="en-US" dirty="0"/>
              <a:t>Auto Dock was run several times to get various docked conformations, and used to analyze the predicted docking energy. The binding sites for these molecules were selected based on the ligand binding pocket of the templates </a:t>
            </a:r>
          </a:p>
          <a:p>
            <a:endParaRPr lang="en-US" dirty="0"/>
          </a:p>
          <a:p>
            <a:r>
              <a:rPr lang="en-US" dirty="0"/>
              <a:t>Molecular visualization is a key aspect of the analysis and communication of modeling studies. </a:t>
            </a:r>
          </a:p>
        </p:txBody>
      </p:sp>
    </p:spTree>
    <p:extLst>
      <p:ext uri="{BB962C8B-B14F-4D97-AF65-F5344CB8AC3E}">
        <p14:creationId xmlns:p14="http://schemas.microsoft.com/office/powerpoint/2010/main" val="38189490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CD7F34-6EA3-4785-93E3-3C32900A05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21D88EE-6E41-4ACF-AB46-7AAA35658590}"/>
              </a:ext>
            </a:extLst>
          </p:cNvPr>
          <p:cNvSpPr>
            <a:spLocks noGrp="1"/>
          </p:cNvSpPr>
          <p:nvPr>
            <p:ph idx="1"/>
          </p:nvPr>
        </p:nvSpPr>
        <p:spPr/>
        <p:txBody>
          <a:bodyPr/>
          <a:lstStyle/>
          <a:p>
            <a:r>
              <a:rPr lang="en-US" b="1" dirty="0"/>
              <a:t>GC-MS and molecular docking studies of </a:t>
            </a:r>
            <a:r>
              <a:rPr lang="en-US" b="1" dirty="0" err="1"/>
              <a:t>Hunteria</a:t>
            </a:r>
            <a:r>
              <a:rPr lang="en-US" b="1" dirty="0"/>
              <a:t> </a:t>
            </a:r>
            <a:r>
              <a:rPr lang="en-US" b="1" dirty="0" err="1"/>
              <a:t>umbellata</a:t>
            </a:r>
            <a:r>
              <a:rPr lang="en-US" b="1" dirty="0"/>
              <a:t> methanolic extract as a potent anti-diabetic Olusola </a:t>
            </a:r>
            <a:r>
              <a:rPr lang="en-US" b="1" dirty="0" err="1"/>
              <a:t>Abiola</a:t>
            </a:r>
            <a:r>
              <a:rPr lang="en-US" b="1" dirty="0"/>
              <a:t> </a:t>
            </a:r>
            <a:r>
              <a:rPr lang="en-US" sz="1800" dirty="0" err="1"/>
              <a:t>Ladokuna</a:t>
            </a:r>
            <a:r>
              <a:rPr lang="en-US" sz="1800" dirty="0"/>
              <a:t>,∗, Aminu </a:t>
            </a:r>
            <a:r>
              <a:rPr lang="en-US" sz="1800" dirty="0" err="1"/>
              <a:t>Abiolaa</a:t>
            </a:r>
            <a:r>
              <a:rPr lang="en-US" sz="1800" dirty="0"/>
              <a:t>, </a:t>
            </a:r>
            <a:r>
              <a:rPr lang="en-US" sz="1800" dirty="0" err="1"/>
              <a:t>Durosinlorun</a:t>
            </a:r>
            <a:r>
              <a:rPr lang="en-US" sz="1800" dirty="0"/>
              <a:t> </a:t>
            </a:r>
            <a:r>
              <a:rPr lang="en-US" sz="1800" dirty="0" err="1"/>
              <a:t>Okikiolaa</a:t>
            </a:r>
            <a:r>
              <a:rPr lang="en-US" sz="1800" dirty="0"/>
              <a:t>, </a:t>
            </a:r>
            <a:r>
              <a:rPr lang="en-US" sz="1800" dirty="0" err="1"/>
              <a:t>Famuti</a:t>
            </a:r>
            <a:r>
              <a:rPr lang="en-US" sz="1800" dirty="0"/>
              <a:t> </a:t>
            </a:r>
            <a:r>
              <a:rPr lang="en-US" sz="1800" dirty="0" err="1"/>
              <a:t>Ayodejib</a:t>
            </a:r>
            <a:r>
              <a:rPr lang="en-US" sz="1800" dirty="0"/>
              <a:t> </a:t>
            </a:r>
          </a:p>
          <a:p>
            <a:r>
              <a:rPr lang="en-US" dirty="0"/>
              <a:t> Molecular docking of </a:t>
            </a:r>
            <a:r>
              <a:rPr lang="en-US" dirty="0" err="1"/>
              <a:t>Hunteria</a:t>
            </a:r>
            <a:r>
              <a:rPr lang="en-US" dirty="0"/>
              <a:t> </a:t>
            </a:r>
            <a:r>
              <a:rPr lang="en-US" dirty="0" err="1"/>
              <a:t>umbellata</a:t>
            </a:r>
            <a:r>
              <a:rPr lang="en-US" dirty="0"/>
              <a:t> on human PPAR-γ protein was determined by Auto/Vina in </a:t>
            </a:r>
            <a:r>
              <a:rPr lang="en-US" dirty="0" err="1"/>
              <a:t>Pymol</a:t>
            </a:r>
            <a:r>
              <a:rPr lang="en-US" dirty="0"/>
              <a:t> 4.2 and compared with </a:t>
            </a:r>
            <a:r>
              <a:rPr lang="en-US" dirty="0" err="1"/>
              <a:t>Gilbenclamide</a:t>
            </a:r>
            <a:r>
              <a:rPr lang="en-US" dirty="0"/>
              <a:t>, a known agonist of PPAR-γ. </a:t>
            </a:r>
          </a:p>
          <a:p>
            <a:endParaRPr lang="en-US" dirty="0"/>
          </a:p>
        </p:txBody>
      </p:sp>
    </p:spTree>
    <p:extLst>
      <p:ext uri="{BB962C8B-B14F-4D97-AF65-F5344CB8AC3E}">
        <p14:creationId xmlns:p14="http://schemas.microsoft.com/office/powerpoint/2010/main" val="2253351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9BCBE9-46D3-4B07-A9A7-D793128D01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4680919-6B17-4C60-9758-5CD5149AC713}"/>
              </a:ext>
            </a:extLst>
          </p:cNvPr>
          <p:cNvSpPr>
            <a:spLocks noGrp="1"/>
          </p:cNvSpPr>
          <p:nvPr>
            <p:ph idx="1"/>
          </p:nvPr>
        </p:nvSpPr>
        <p:spPr/>
        <p:txBody>
          <a:bodyPr>
            <a:normAutofit fontScale="92500" lnSpcReduction="10000"/>
          </a:bodyPr>
          <a:lstStyle/>
          <a:p>
            <a:r>
              <a:rPr lang="en-US" b="1" dirty="0"/>
              <a:t> Molecular docking</a:t>
            </a:r>
          </a:p>
          <a:p>
            <a:r>
              <a:rPr lang="en-US" dirty="0"/>
              <a:t>Molecular Docking is the process by which two molecules ﬁt together in 3D space; it is a key tool in structural biology and </a:t>
            </a:r>
            <a:r>
              <a:rPr lang="en-US" dirty="0" err="1"/>
              <a:t>computeraided</a:t>
            </a:r>
            <a:r>
              <a:rPr lang="en-US" dirty="0"/>
              <a:t> drug design. </a:t>
            </a:r>
          </a:p>
          <a:p>
            <a:r>
              <a:rPr lang="en-US" dirty="0" err="1"/>
              <a:t>AutoDock</a:t>
            </a:r>
            <a:r>
              <a:rPr lang="en-US" dirty="0"/>
              <a:t> vina 4.0 [18] was used to carry out the molecular docking. The </a:t>
            </a:r>
            <a:r>
              <a:rPr lang="en-US" dirty="0" err="1"/>
              <a:t>AutoDock</a:t>
            </a:r>
            <a:r>
              <a:rPr lang="en-US" dirty="0"/>
              <a:t> tool was used to calculate the ligand binding to PPAR gamma model using a grid spacing of 0.375Å and the grid points in X, Y and Z axis were set at 60×60×60. The grid center coordinates was placed at X: 19.92, Y: 7.12, Z: 15.48. </a:t>
            </a:r>
          </a:p>
          <a:p>
            <a:r>
              <a:rPr lang="en-US" dirty="0"/>
              <a:t>The grid boxes were placed at the binding site of the enzyme, which gives suﬃcient space for the ligand rotation and translation. The results obtained from </a:t>
            </a:r>
            <a:r>
              <a:rPr lang="en-US" dirty="0" err="1"/>
              <a:t>AutoDock</a:t>
            </a:r>
            <a:r>
              <a:rPr lang="en-US" dirty="0"/>
              <a:t> were </a:t>
            </a:r>
            <a:r>
              <a:rPr lang="en-US" dirty="0" err="1"/>
              <a:t>analysed</a:t>
            </a:r>
            <a:r>
              <a:rPr lang="en-US" dirty="0"/>
              <a:t> to study the binding energy and the interaction of the docked structure.</a:t>
            </a:r>
          </a:p>
        </p:txBody>
      </p:sp>
    </p:spTree>
    <p:extLst>
      <p:ext uri="{BB962C8B-B14F-4D97-AF65-F5344CB8AC3E}">
        <p14:creationId xmlns:p14="http://schemas.microsoft.com/office/powerpoint/2010/main" val="4751141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5CA63-F316-44E2-9895-A5B7548705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B36B8BA-B4D3-485D-A3B8-FCFE7873AEB5}"/>
              </a:ext>
            </a:extLst>
          </p:cNvPr>
          <p:cNvSpPr>
            <a:spLocks noGrp="1"/>
          </p:cNvSpPr>
          <p:nvPr>
            <p:ph idx="1"/>
          </p:nvPr>
        </p:nvSpPr>
        <p:spPr/>
        <p:txBody>
          <a:bodyPr>
            <a:normAutofit fontScale="62500" lnSpcReduction="20000"/>
          </a:bodyPr>
          <a:lstStyle/>
          <a:p>
            <a:r>
              <a:rPr lang="en-US" b="1" dirty="0"/>
              <a:t>Protein preparation</a:t>
            </a:r>
          </a:p>
          <a:p>
            <a:r>
              <a:rPr lang="en-US" dirty="0"/>
              <a:t>The 3D structure of PPAR gamma (PDB ID: 4EM9) was downloaded from the Protein Data Bank (PDB) (http://www.pdb.org/pdb/home/ home.do) before initiating the docking simulations</a:t>
            </a:r>
          </a:p>
          <a:p>
            <a:r>
              <a:rPr lang="en-US" dirty="0"/>
              <a:t> All the docking calculations were performed using </a:t>
            </a:r>
            <a:r>
              <a:rPr lang="en-US" dirty="0" err="1"/>
              <a:t>AutoDock</a:t>
            </a:r>
            <a:r>
              <a:rPr lang="en-US" dirty="0"/>
              <a:t> 4.0. PPAR gamma was modiﬁed by adding polar hydrogen and then kept rigid in the docking process, whereas all the torsional bonds of ligands were set free by the Ligand module in </a:t>
            </a:r>
            <a:r>
              <a:rPr lang="en-US" dirty="0" err="1"/>
              <a:t>AutoDock</a:t>
            </a:r>
            <a:r>
              <a:rPr lang="en-US" dirty="0"/>
              <a:t> Tools.</a:t>
            </a:r>
          </a:p>
          <a:p>
            <a:pPr marL="0" indent="0">
              <a:buNone/>
            </a:pPr>
            <a:r>
              <a:rPr lang="en-US" b="1" dirty="0"/>
              <a:t>Ligand preparation</a:t>
            </a:r>
          </a:p>
          <a:p>
            <a:r>
              <a:rPr lang="en-US" dirty="0"/>
              <a:t>The 2D structure of the ligand isolated from the seeds and leaves of the plants was drawn using the </a:t>
            </a:r>
            <a:r>
              <a:rPr lang="en-US" dirty="0" err="1"/>
              <a:t>ChemAxon</a:t>
            </a:r>
            <a:r>
              <a:rPr lang="en-US" dirty="0"/>
              <a:t> software called </a:t>
            </a:r>
            <a:r>
              <a:rPr lang="en-US" dirty="0" err="1"/>
              <a:t>MarvinSketch</a:t>
            </a:r>
            <a:r>
              <a:rPr lang="en-US" dirty="0"/>
              <a:t> (https://www.chemaxon.com/). To prepare the ligand for docking, it was then converted to a 3-Dimensional structure with a force ﬁeld of MMFF94.</a:t>
            </a:r>
          </a:p>
          <a:p>
            <a:r>
              <a:rPr lang="en-US" b="1" dirty="0"/>
              <a:t>2.7. Docking conﬁrmation using </a:t>
            </a:r>
            <a:r>
              <a:rPr lang="en-US" b="1" dirty="0" err="1"/>
              <a:t>mcule</a:t>
            </a:r>
            <a:endParaRPr lang="en-US" b="1" dirty="0"/>
          </a:p>
          <a:p>
            <a:r>
              <a:rPr lang="en-US" dirty="0" err="1"/>
              <a:t>Mcule</a:t>
            </a:r>
            <a:r>
              <a:rPr lang="en-US" dirty="0"/>
              <a:t> accelerates early-phase drug discovery by its integrated molecular modelling tools, computational capacity and high-quality compound database (https://mcule.com/dashboard/). Molecular docking using </a:t>
            </a:r>
            <a:r>
              <a:rPr lang="en-US" dirty="0" err="1"/>
              <a:t>Mcule</a:t>
            </a:r>
            <a:r>
              <a:rPr lang="en-US" dirty="0"/>
              <a:t> was done in the Structure-based virtual screen Workﬂow builder. The ligand was uploaded in 2D. The protein which </a:t>
            </a:r>
            <a:r>
              <a:rPr lang="en-US" dirty="0" err="1"/>
              <a:t>isthe</a:t>
            </a:r>
            <a:r>
              <a:rPr lang="en-US" dirty="0"/>
              <a:t> target was uploaded in 3D with a binding site center X: 19.92, Y: 7.12, Z: 15.48. The simulation was RUN with a maximum hit of 1000.</a:t>
            </a:r>
          </a:p>
          <a:p>
            <a:pPr marL="0" indent="0">
              <a:buNone/>
            </a:pPr>
            <a:endParaRPr lang="en-US" dirty="0"/>
          </a:p>
          <a:p>
            <a:endParaRPr lang="en-US" dirty="0"/>
          </a:p>
        </p:txBody>
      </p:sp>
    </p:spTree>
    <p:extLst>
      <p:ext uri="{BB962C8B-B14F-4D97-AF65-F5344CB8AC3E}">
        <p14:creationId xmlns:p14="http://schemas.microsoft.com/office/powerpoint/2010/main" val="15824947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78F87-7955-4104-B13D-AB915F50EC2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EE59486-2175-4488-91B4-09258B9F3672}"/>
              </a:ext>
            </a:extLst>
          </p:cNvPr>
          <p:cNvSpPr>
            <a:spLocks noGrp="1"/>
          </p:cNvSpPr>
          <p:nvPr>
            <p:ph idx="1"/>
          </p:nvPr>
        </p:nvSpPr>
        <p:spPr/>
        <p:txBody>
          <a:bodyPr/>
          <a:lstStyle/>
          <a:p>
            <a:r>
              <a:rPr lang="en-US" b="1" dirty="0"/>
              <a:t>Molecular Docking Studies of Phytochemicals of </a:t>
            </a:r>
            <a:r>
              <a:rPr lang="en-US" b="1" dirty="0" err="1"/>
              <a:t>Allophylus</a:t>
            </a:r>
            <a:r>
              <a:rPr lang="en-US" b="1" dirty="0"/>
              <a:t> serratus Against Cyclooxygenase-2 Enzyme</a:t>
            </a:r>
          </a:p>
        </p:txBody>
      </p:sp>
    </p:spTree>
    <p:extLst>
      <p:ext uri="{BB962C8B-B14F-4D97-AF65-F5344CB8AC3E}">
        <p14:creationId xmlns:p14="http://schemas.microsoft.com/office/powerpoint/2010/main" val="36849705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F3D9E-91E4-438E-B9FB-D1E7708042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1AC6C0D-63F7-4484-BFF6-26F834EB40F3}"/>
              </a:ext>
            </a:extLst>
          </p:cNvPr>
          <p:cNvSpPr>
            <a:spLocks noGrp="1"/>
          </p:cNvSpPr>
          <p:nvPr>
            <p:ph idx="1"/>
          </p:nvPr>
        </p:nvSpPr>
        <p:spPr>
          <a:xfrm>
            <a:off x="838200" y="365126"/>
            <a:ext cx="10515600" cy="6492874"/>
          </a:xfrm>
        </p:spPr>
        <p:txBody>
          <a:bodyPr>
            <a:normAutofit fontScale="92500" lnSpcReduction="20000"/>
          </a:bodyPr>
          <a:lstStyle/>
          <a:p>
            <a:r>
              <a:rPr lang="en-US" dirty="0"/>
              <a:t>From the GC-MS analysis of leaf extracts of this plant, various phytochemicals were identified. </a:t>
            </a:r>
          </a:p>
          <a:p>
            <a:r>
              <a:rPr lang="en-US" dirty="0"/>
              <a:t>About 10of these phytochemical compounds  were analyzed for their  drug likeliness based on Lipinski’s rule of five and inhibitor property against the cyclooxygenase (COX-2) enzyme, a protein responsible for inflammation </a:t>
            </a:r>
          </a:p>
          <a:p>
            <a:r>
              <a:rPr lang="en-US" dirty="0"/>
              <a:t>The phytochemical compounds which satisfy the Lipinski’s rule such as 1H-Benzocycloheptene, 2,4a,5,6,7,8-hexahydro-3,5,5,9-tetramethyl-,(R) and Sulfurous acid, dipentyl ester were subjected to docking experiments using </a:t>
            </a:r>
            <a:r>
              <a:rPr lang="en-US" dirty="0" err="1"/>
              <a:t>AutoDock</a:t>
            </a:r>
            <a:r>
              <a:rPr lang="en-US" dirty="0"/>
              <a:t> Vina. </a:t>
            </a:r>
          </a:p>
          <a:p>
            <a:r>
              <a:rPr lang="en-US" dirty="0"/>
              <a:t>The results from molecular docking study   revealed that 1H-Benzocycloheptene, 2,4a,5,6,7,8-hexahydro-3,5,5,9-tetramethyl-, (R)-, Sulfurous acid, dipentyl ester and 1,2-Benzenedicarboxylic acid, bis(2-methylpropyl) ester bind effectively to the active site region of COX-2 with a binding energy of -8.9, -8.4, and -7.9, respectively. </a:t>
            </a:r>
          </a:p>
          <a:p>
            <a:r>
              <a:rPr lang="en-US" dirty="0"/>
              <a:t>The binding energy of the </a:t>
            </a:r>
            <a:r>
              <a:rPr lang="en-US" dirty="0" err="1"/>
              <a:t>phyto</a:t>
            </a:r>
            <a:r>
              <a:rPr lang="en-US" dirty="0"/>
              <a:t>-compounds were compared with the known </a:t>
            </a:r>
            <a:r>
              <a:rPr lang="en-US" dirty="0" err="1"/>
              <a:t>antiinflammatory</a:t>
            </a:r>
            <a:r>
              <a:rPr lang="en-US" dirty="0"/>
              <a:t> drug Diclofenac that inhibit   COX-2  enzyme. It was found that the phytochemical compounds from leaf extracts of </a:t>
            </a:r>
            <a:r>
              <a:rPr lang="en-US" dirty="0" err="1"/>
              <a:t>Allophylus</a:t>
            </a:r>
            <a:r>
              <a:rPr lang="en-US" dirty="0"/>
              <a:t> serratus have strong inhibitory effect on COX-2 enzyme and as a result they have potential anti-inflammatory medicinal values. </a:t>
            </a:r>
          </a:p>
        </p:txBody>
      </p:sp>
    </p:spTree>
    <p:extLst>
      <p:ext uri="{BB962C8B-B14F-4D97-AF65-F5344CB8AC3E}">
        <p14:creationId xmlns:p14="http://schemas.microsoft.com/office/powerpoint/2010/main" val="1217520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4AD51-EC4F-4DB3-A1DE-FF398C196A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B60E4DB-683F-4150-AAD5-91334493B518}"/>
              </a:ext>
            </a:extLst>
          </p:cNvPr>
          <p:cNvSpPr>
            <a:spLocks noGrp="1"/>
          </p:cNvSpPr>
          <p:nvPr>
            <p:ph idx="1"/>
          </p:nvPr>
        </p:nvSpPr>
        <p:spPr/>
        <p:txBody>
          <a:bodyPr>
            <a:normAutofit fontScale="92500" lnSpcReduction="20000"/>
          </a:bodyPr>
          <a:lstStyle/>
          <a:p>
            <a:r>
              <a:rPr lang="en-US" dirty="0"/>
              <a:t> </a:t>
            </a:r>
            <a:r>
              <a:rPr lang="en-US" b="1" dirty="0"/>
              <a:t>Molecular Docking Studies </a:t>
            </a:r>
          </a:p>
          <a:p>
            <a:r>
              <a:rPr lang="en-US" dirty="0"/>
              <a:t>Molecular docking is considered as the “key and lock” hypothesis used to find the best fit orientation of ligand and protein. </a:t>
            </a:r>
          </a:p>
          <a:p>
            <a:r>
              <a:rPr lang="en-US" dirty="0"/>
              <a:t>Phytochemicals isolated from </a:t>
            </a:r>
            <a:r>
              <a:rPr lang="en-US" dirty="0" err="1"/>
              <a:t>Allophylus</a:t>
            </a:r>
            <a:r>
              <a:rPr lang="en-US" dirty="0"/>
              <a:t> serratus leaf extracts were selected for molecular docking study. Target protein Cyclooxygenase (COX-2) was docked with selected phytochemical compounds using UCSF Chimera (version 1.11.2) and </a:t>
            </a:r>
            <a:r>
              <a:rPr lang="en-US" dirty="0" err="1"/>
              <a:t>AutoDock</a:t>
            </a:r>
            <a:r>
              <a:rPr lang="en-US" dirty="0"/>
              <a:t> Vina software and binding energies were calculated. </a:t>
            </a:r>
          </a:p>
          <a:p>
            <a:r>
              <a:rPr lang="en-US" dirty="0"/>
              <a:t>The ligands and the target protein were prepared following the standard procedure of ligand and protein preparation and the prepared files of the protein and ligands were submitted to </a:t>
            </a:r>
            <a:r>
              <a:rPr lang="en-US" dirty="0" err="1"/>
              <a:t>AutoDock</a:t>
            </a:r>
            <a:r>
              <a:rPr lang="en-US" dirty="0"/>
              <a:t> vina.  The binding energy and the binding contacts of each ligand were obtained and the docked complexes were analyzed using Discovery Studio 3.1 visualizer.</a:t>
            </a:r>
          </a:p>
          <a:p>
            <a:endParaRPr lang="en-US" dirty="0"/>
          </a:p>
        </p:txBody>
      </p:sp>
    </p:spTree>
    <p:extLst>
      <p:ext uri="{BB962C8B-B14F-4D97-AF65-F5344CB8AC3E}">
        <p14:creationId xmlns:p14="http://schemas.microsoft.com/office/powerpoint/2010/main" val="16474317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CFA22-9EB4-4326-B64D-C349DA555D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DA555CC-F8B3-4F8F-94C0-8BBBE9ADB1F7}"/>
              </a:ext>
            </a:extLst>
          </p:cNvPr>
          <p:cNvSpPr>
            <a:spLocks noGrp="1"/>
          </p:cNvSpPr>
          <p:nvPr>
            <p:ph idx="1"/>
          </p:nvPr>
        </p:nvSpPr>
        <p:spPr/>
        <p:txBody>
          <a:bodyPr>
            <a:normAutofit fontScale="92500" lnSpcReduction="20000"/>
          </a:bodyPr>
          <a:lstStyle/>
          <a:p>
            <a:r>
              <a:rPr lang="en-US" b="1" dirty="0"/>
              <a:t>Ligand preparation </a:t>
            </a:r>
          </a:p>
          <a:p>
            <a:r>
              <a:rPr lang="en-US" dirty="0"/>
              <a:t>For the present study, from 42 phytochemical compounds or bioactive compounds identified from </a:t>
            </a:r>
            <a:r>
              <a:rPr lang="en-US" dirty="0" err="1"/>
              <a:t>Allophylus</a:t>
            </a:r>
            <a:r>
              <a:rPr lang="en-US" dirty="0"/>
              <a:t> serratus leaf extract by GC-MS analysis only ten of them were selected for the docking study. The chemical structures of all the </a:t>
            </a:r>
            <a:r>
              <a:rPr lang="en-US" dirty="0" err="1"/>
              <a:t>phyto</a:t>
            </a:r>
            <a:r>
              <a:rPr lang="en-US" dirty="0"/>
              <a:t>-compounds obtained from the result of GC-MS and selected for docking, were retrieved through the PubChem compound database at NCBI [http://pubchem.ncbi.nlm.nih.gov/].</a:t>
            </a:r>
          </a:p>
          <a:p>
            <a:r>
              <a:rPr lang="en-US" dirty="0"/>
              <a:t>The 2D structures were obtained from PubChem compound database at NCBI and the 3D structure of the ligands was drawn by using UCSF Chimera. Ligands were prepared (minimization of energy done, hydrogen atoms added and charges added where required) using UCSF Chimera structure build module. The prepared 3D structures of the compounds were   saved in the </a:t>
            </a:r>
            <a:r>
              <a:rPr lang="en-US" dirty="0" err="1"/>
              <a:t>pdb</a:t>
            </a:r>
            <a:r>
              <a:rPr lang="en-US" dirty="0"/>
              <a:t> format and were finally optimized for docking using UCSF Chimera tools.</a:t>
            </a:r>
          </a:p>
        </p:txBody>
      </p:sp>
    </p:spTree>
    <p:extLst>
      <p:ext uri="{BB962C8B-B14F-4D97-AF65-F5344CB8AC3E}">
        <p14:creationId xmlns:p14="http://schemas.microsoft.com/office/powerpoint/2010/main" val="18189066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4E478A-9D65-4ABE-8086-90BF5A1296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C21258B-B502-427A-968B-2E8EAF1B7591}"/>
              </a:ext>
            </a:extLst>
          </p:cNvPr>
          <p:cNvSpPr>
            <a:spLocks noGrp="1"/>
          </p:cNvSpPr>
          <p:nvPr>
            <p:ph idx="1"/>
          </p:nvPr>
        </p:nvSpPr>
        <p:spPr/>
        <p:txBody>
          <a:bodyPr/>
          <a:lstStyle/>
          <a:p>
            <a:r>
              <a:rPr lang="en-US" b="1" dirty="0"/>
              <a:t>Retrieval of target protein </a:t>
            </a:r>
            <a:r>
              <a:rPr lang="en-US" dirty="0"/>
              <a:t>Cyclooxygenase-2 (COX-2) protein which plays a crucial role in modulation of inflammation was selected for its interaction with the </a:t>
            </a:r>
            <a:r>
              <a:rPr lang="en-US" dirty="0" err="1"/>
              <a:t>phyto</a:t>
            </a:r>
            <a:r>
              <a:rPr lang="en-US" dirty="0"/>
              <a:t>-constituents isolated from </a:t>
            </a:r>
            <a:r>
              <a:rPr lang="en-US" dirty="0" err="1"/>
              <a:t>Allophylus</a:t>
            </a:r>
            <a:r>
              <a:rPr lang="en-US" dirty="0"/>
              <a:t> serratus leaf extracts.  The 3DX-ray crystal structure of the Cyclooxygenase-2 (COX-2)protein with details resolution was retrieved from Protein Data Bank (PDB) with PDB ID 6COX_A.  The 6COX_A is a complex of COX-2 with an inhibitor SC-558 (http://www.rcsb.org/pdb).</a:t>
            </a:r>
          </a:p>
          <a:p>
            <a:endParaRPr lang="en-US" dirty="0"/>
          </a:p>
        </p:txBody>
      </p:sp>
    </p:spTree>
    <p:extLst>
      <p:ext uri="{BB962C8B-B14F-4D97-AF65-F5344CB8AC3E}">
        <p14:creationId xmlns:p14="http://schemas.microsoft.com/office/powerpoint/2010/main" val="178319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2341" y="1314959"/>
            <a:ext cx="8114665" cy="4072269"/>
          </a:xfrm>
          <a:prstGeom prst="rect">
            <a:avLst/>
          </a:prstGeom>
        </p:spPr>
        <p:txBody>
          <a:bodyPr vert="horz" wrap="square" lIns="0" tIns="12065" rIns="0" bIns="0" rtlCol="0">
            <a:spAutoFit/>
          </a:bodyPr>
          <a:lstStyle/>
          <a:p>
            <a:pPr marL="527685" marR="94615" indent="-515620">
              <a:spcBef>
                <a:spcPts val="95"/>
              </a:spcBef>
              <a:buFont typeface="Wingdings"/>
              <a:buChar char=""/>
              <a:tabLst>
                <a:tab pos="527685" algn="l"/>
                <a:tab pos="528320" algn="l"/>
              </a:tabLst>
            </a:pPr>
            <a:r>
              <a:rPr sz="2200" spc="-5" dirty="0">
                <a:latin typeface="Comic Sans MS"/>
                <a:cs typeface="Comic Sans MS"/>
              </a:rPr>
              <a:t>Receptor’s molecular surface – solvent accessible surface  area.</a:t>
            </a:r>
            <a:endParaRPr sz="2200">
              <a:latin typeface="Comic Sans MS"/>
              <a:cs typeface="Comic Sans MS"/>
            </a:endParaRPr>
          </a:p>
          <a:p>
            <a:pPr>
              <a:spcBef>
                <a:spcPts val="5"/>
              </a:spcBef>
              <a:buFont typeface="Wingdings"/>
              <a:buChar char=""/>
            </a:pPr>
            <a:endParaRPr sz="2650">
              <a:latin typeface="Comic Sans MS"/>
              <a:cs typeface="Comic Sans MS"/>
            </a:endParaRPr>
          </a:p>
          <a:p>
            <a:pPr marL="527685" indent="-515620">
              <a:buFont typeface="Wingdings"/>
              <a:buChar char=""/>
              <a:tabLst>
                <a:tab pos="527685" algn="l"/>
                <a:tab pos="528320" algn="l"/>
              </a:tabLst>
            </a:pPr>
            <a:r>
              <a:rPr sz="2200" spc="-5" dirty="0">
                <a:latin typeface="Comic Sans MS"/>
                <a:cs typeface="Comic Sans MS"/>
              </a:rPr>
              <a:t>Ligand’s molecular surface – matching surface</a:t>
            </a:r>
            <a:r>
              <a:rPr sz="2200" spc="114" dirty="0">
                <a:latin typeface="Comic Sans MS"/>
                <a:cs typeface="Comic Sans MS"/>
              </a:rPr>
              <a:t> </a:t>
            </a:r>
            <a:r>
              <a:rPr sz="2200" spc="-5" dirty="0">
                <a:latin typeface="Comic Sans MS"/>
                <a:cs typeface="Comic Sans MS"/>
              </a:rPr>
              <a:t>description.</a:t>
            </a:r>
            <a:endParaRPr sz="2200">
              <a:latin typeface="Comic Sans MS"/>
              <a:cs typeface="Comic Sans MS"/>
            </a:endParaRPr>
          </a:p>
          <a:p>
            <a:pPr>
              <a:spcBef>
                <a:spcPts val="5"/>
              </a:spcBef>
              <a:buFont typeface="Wingdings"/>
              <a:buChar char=""/>
            </a:pPr>
            <a:endParaRPr sz="2650">
              <a:latin typeface="Comic Sans MS"/>
              <a:cs typeface="Comic Sans MS"/>
            </a:endParaRPr>
          </a:p>
          <a:p>
            <a:pPr marL="12700"/>
            <a:r>
              <a:rPr sz="2200" spc="-10" dirty="0">
                <a:solidFill>
                  <a:srgbClr val="C00000"/>
                </a:solidFill>
                <a:latin typeface="Comic Sans MS"/>
                <a:cs typeface="Comic Sans MS"/>
              </a:rPr>
              <a:t>Advantage</a:t>
            </a:r>
            <a:endParaRPr sz="2200">
              <a:latin typeface="Comic Sans MS"/>
              <a:cs typeface="Comic Sans MS"/>
            </a:endParaRPr>
          </a:p>
          <a:p>
            <a:pPr marL="527685" indent="-515620">
              <a:spcBef>
                <a:spcPts val="530"/>
              </a:spcBef>
              <a:buFont typeface="Wingdings"/>
              <a:buChar char=""/>
              <a:tabLst>
                <a:tab pos="527685" algn="l"/>
                <a:tab pos="528320" algn="l"/>
              </a:tabLst>
            </a:pPr>
            <a:r>
              <a:rPr sz="2200" spc="-5" dirty="0">
                <a:latin typeface="Comic Sans MS"/>
                <a:cs typeface="Comic Sans MS"/>
              </a:rPr>
              <a:t>Fast &amp; </a:t>
            </a:r>
            <a:r>
              <a:rPr sz="2200" spc="-10" dirty="0">
                <a:latin typeface="Comic Sans MS"/>
                <a:cs typeface="Comic Sans MS"/>
              </a:rPr>
              <a:t>robust</a:t>
            </a:r>
            <a:endParaRPr sz="2200">
              <a:latin typeface="Comic Sans MS"/>
              <a:cs typeface="Comic Sans MS"/>
            </a:endParaRPr>
          </a:p>
          <a:p>
            <a:pPr>
              <a:lnSpc>
                <a:spcPct val="100000"/>
              </a:lnSpc>
              <a:buFont typeface="Wingdings"/>
              <a:buChar char=""/>
            </a:pPr>
            <a:endParaRPr sz="2650">
              <a:latin typeface="Comic Sans MS"/>
              <a:cs typeface="Comic Sans MS"/>
            </a:endParaRPr>
          </a:p>
          <a:p>
            <a:pPr marL="12700"/>
            <a:r>
              <a:rPr sz="2200" spc="-5" dirty="0">
                <a:solidFill>
                  <a:srgbClr val="C00000"/>
                </a:solidFill>
                <a:latin typeface="Comic Sans MS"/>
                <a:cs typeface="Comic Sans MS"/>
              </a:rPr>
              <a:t>Disadvantage</a:t>
            </a:r>
            <a:endParaRPr sz="2200">
              <a:latin typeface="Comic Sans MS"/>
              <a:cs typeface="Comic Sans MS"/>
            </a:endParaRPr>
          </a:p>
          <a:p>
            <a:pPr marL="527685" indent="-515620">
              <a:spcBef>
                <a:spcPts val="530"/>
              </a:spcBef>
              <a:buFont typeface="Wingdings"/>
              <a:buChar char=""/>
              <a:tabLst>
                <a:tab pos="527685" algn="l"/>
                <a:tab pos="528320" algn="l"/>
              </a:tabLst>
            </a:pPr>
            <a:r>
              <a:rPr sz="2200" spc="-5" dirty="0">
                <a:latin typeface="Comic Sans MS"/>
                <a:cs typeface="Comic Sans MS"/>
              </a:rPr>
              <a:t>Can't </a:t>
            </a:r>
            <a:r>
              <a:rPr sz="2200" spc="-10" dirty="0">
                <a:latin typeface="Comic Sans MS"/>
                <a:cs typeface="Comic Sans MS"/>
              </a:rPr>
              <a:t>model the </a:t>
            </a:r>
            <a:r>
              <a:rPr sz="2200" spc="-5" dirty="0">
                <a:latin typeface="Comic Sans MS"/>
                <a:cs typeface="Comic Sans MS"/>
              </a:rPr>
              <a:t>dynamic changes in </a:t>
            </a:r>
            <a:r>
              <a:rPr sz="2200" spc="-10" dirty="0">
                <a:latin typeface="Comic Sans MS"/>
                <a:cs typeface="Comic Sans MS"/>
              </a:rPr>
              <a:t>the </a:t>
            </a:r>
            <a:r>
              <a:rPr sz="2200" spc="-5" dirty="0">
                <a:latin typeface="Comic Sans MS"/>
                <a:cs typeface="Comic Sans MS"/>
              </a:rPr>
              <a:t>ligand /</a:t>
            </a:r>
            <a:r>
              <a:rPr sz="2200" spc="105" dirty="0">
                <a:latin typeface="Comic Sans MS"/>
                <a:cs typeface="Comic Sans MS"/>
              </a:rPr>
              <a:t> </a:t>
            </a:r>
            <a:r>
              <a:rPr sz="2200" spc="-5" dirty="0">
                <a:latin typeface="Comic Sans MS"/>
                <a:cs typeface="Comic Sans MS"/>
              </a:rPr>
              <a:t>protein</a:t>
            </a:r>
            <a:endParaRPr sz="2200">
              <a:latin typeface="Comic Sans MS"/>
              <a:cs typeface="Comic Sans MS"/>
            </a:endParaRPr>
          </a:p>
          <a:p>
            <a:pPr marL="527685">
              <a:spcBef>
                <a:spcPts val="5"/>
              </a:spcBef>
            </a:pPr>
            <a:r>
              <a:rPr sz="2200" spc="-5" dirty="0">
                <a:latin typeface="Comic Sans MS"/>
                <a:cs typeface="Comic Sans MS"/>
              </a:rPr>
              <a:t>conformations</a:t>
            </a:r>
            <a:r>
              <a:rPr sz="2200" spc="25" dirty="0">
                <a:latin typeface="Comic Sans MS"/>
                <a:cs typeface="Comic Sans MS"/>
              </a:rPr>
              <a:t> </a:t>
            </a:r>
            <a:r>
              <a:rPr sz="2200" spc="-5" dirty="0">
                <a:latin typeface="Comic Sans MS"/>
                <a:cs typeface="Comic Sans MS"/>
              </a:rPr>
              <a:t>accurately.</a:t>
            </a:r>
            <a:endParaRPr sz="2200">
              <a:latin typeface="Comic Sans MS"/>
              <a:cs typeface="Comic Sans MS"/>
            </a:endParaRPr>
          </a:p>
        </p:txBody>
      </p:sp>
      <p:grpSp>
        <p:nvGrpSpPr>
          <p:cNvPr id="3" name="object 3"/>
          <p:cNvGrpSpPr/>
          <p:nvPr/>
        </p:nvGrpSpPr>
        <p:grpSpPr>
          <a:xfrm>
            <a:off x="1941959" y="118871"/>
            <a:ext cx="8536940" cy="778510"/>
            <a:chOff x="417959" y="118871"/>
            <a:chExt cx="8536940" cy="778510"/>
          </a:xfrm>
        </p:grpSpPr>
        <p:sp>
          <p:nvSpPr>
            <p:cNvPr id="4" name="object 4"/>
            <p:cNvSpPr/>
            <p:nvPr/>
          </p:nvSpPr>
          <p:spPr>
            <a:xfrm>
              <a:off x="417959" y="209199"/>
              <a:ext cx="8536680" cy="6880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197608" y="118871"/>
              <a:ext cx="4942332" cy="69037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228600"/>
              <a:ext cx="8458200" cy="60960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981200" y="-180257"/>
            <a:ext cx="8458200" cy="1427314"/>
          </a:xfrm>
          <a:prstGeom prst="rect">
            <a:avLst/>
          </a:prstGeom>
          <a:ln w="12700">
            <a:solidFill>
              <a:srgbClr val="497DBA"/>
            </a:solidFill>
          </a:ln>
        </p:spPr>
        <p:txBody>
          <a:bodyPr vert="horz" wrap="square" lIns="0" tIns="72390" rIns="0" bIns="0" rtlCol="0" anchor="ctr">
            <a:spAutoFit/>
          </a:bodyPr>
          <a:lstStyle/>
          <a:p>
            <a:pPr marL="2030730">
              <a:lnSpc>
                <a:spcPct val="100000"/>
              </a:lnSpc>
              <a:spcBef>
                <a:spcPts val="570"/>
              </a:spcBef>
              <a:tabLst>
                <a:tab pos="2545715" algn="l"/>
              </a:tabLst>
            </a:pPr>
            <a:r>
              <a:rPr spc="-5" dirty="0">
                <a:latin typeface="Comic Sans MS"/>
                <a:cs typeface="Comic Sans MS"/>
              </a:rPr>
              <a:t>a)	Shape</a:t>
            </a:r>
            <a:r>
              <a:rPr spc="-15" dirty="0">
                <a:latin typeface="Comic Sans MS"/>
                <a:cs typeface="Comic Sans MS"/>
              </a:rPr>
              <a:t> </a:t>
            </a:r>
            <a:r>
              <a:rPr spc="-5" dirty="0">
                <a:latin typeface="Comic Sans MS"/>
                <a:cs typeface="Comic Sans MS"/>
              </a:rPr>
              <a:t>complementarity</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D46752-92EE-48F9-A851-6C3DA6A2E8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A70146B-1408-4215-9BC2-056A19973B93}"/>
              </a:ext>
            </a:extLst>
          </p:cNvPr>
          <p:cNvSpPr>
            <a:spLocks noGrp="1"/>
          </p:cNvSpPr>
          <p:nvPr>
            <p:ph idx="1"/>
          </p:nvPr>
        </p:nvSpPr>
        <p:spPr/>
        <p:txBody>
          <a:bodyPr>
            <a:normAutofit fontScale="85000" lnSpcReduction="20000"/>
          </a:bodyPr>
          <a:lstStyle/>
          <a:p>
            <a:r>
              <a:rPr lang="en-US" b="1" dirty="0"/>
              <a:t>2.5.3. Preparation of the target protein</a:t>
            </a:r>
          </a:p>
          <a:p>
            <a:r>
              <a:rPr lang="en-US" dirty="0"/>
              <a:t>The raw PDB protein structure could not be used for molecular docking studies. PDB structure consists only of heavy atoms, waters, cofactors, metal ions and can be of multimeric. These structures do not have the information about bond orders, topologies or formal atomic charges. The terminal amide groups may be misaligned because the X-ray structure analysis cannot distinguish between O and NH2 Ionization and tautomeric states are also unassigned. So, the raw PDB structure retrieved from PDB should be prepared in a suitable manner for docking.</a:t>
            </a:r>
          </a:p>
          <a:p>
            <a:r>
              <a:rPr lang="en-US" dirty="0"/>
              <a:t>Before proceeding to docking analysis, theCOX-2 enzyme protein was subject to refinement and energy optimization. Protein Preparation Wizard of UCSF Chimera (</a:t>
            </a:r>
            <a:r>
              <a:rPr lang="en-US" dirty="0" err="1"/>
              <a:t>Dockprep</a:t>
            </a:r>
            <a:r>
              <a:rPr lang="en-US" dirty="0"/>
              <a:t>) software was used to process and prepare the protein. This Wizard allows one to properly prepare a protein for docking. This tool can convert a raw PDB structure into all-atom fully prepared protein models.</a:t>
            </a:r>
          </a:p>
        </p:txBody>
      </p:sp>
    </p:spTree>
    <p:extLst>
      <p:ext uri="{BB962C8B-B14F-4D97-AF65-F5344CB8AC3E}">
        <p14:creationId xmlns:p14="http://schemas.microsoft.com/office/powerpoint/2010/main" val="40000670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FCED0-A82F-424C-814A-8ADA86BF1A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38103D9-C572-4E65-81F1-F5626ED09C7C}"/>
              </a:ext>
            </a:extLst>
          </p:cNvPr>
          <p:cNvSpPr>
            <a:spLocks noGrp="1"/>
          </p:cNvSpPr>
          <p:nvPr>
            <p:ph idx="1"/>
          </p:nvPr>
        </p:nvSpPr>
        <p:spPr/>
        <p:txBody>
          <a:bodyPr/>
          <a:lstStyle/>
          <a:p>
            <a:r>
              <a:rPr lang="en-US" dirty="0"/>
              <a:t>. Docking </a:t>
            </a:r>
          </a:p>
          <a:p>
            <a:pPr marL="0" indent="0">
              <a:buNone/>
            </a:pPr>
            <a:r>
              <a:rPr lang="en-US" dirty="0"/>
              <a:t>After the ligands and the target protein prepared for docking, </a:t>
            </a:r>
            <a:r>
              <a:rPr lang="en-US" dirty="0" err="1"/>
              <a:t>AutoDock</a:t>
            </a:r>
            <a:r>
              <a:rPr lang="en-US" dirty="0"/>
              <a:t> Vina was used to perform docking process by bringing the ligand with the target protein. Individual ligand compound was given as input in the parameter meant for “ligand” and the protocol was run for each of the ligands. The various conformations for ligand in this docking procedure were generated  and the final energy refinement of the ligand pose occurred  The Dock score of the best poses docked into the target protein for all the tested  compounds was calculated</a:t>
            </a:r>
          </a:p>
        </p:txBody>
      </p:sp>
    </p:spTree>
    <p:extLst>
      <p:ext uri="{BB962C8B-B14F-4D97-AF65-F5344CB8AC3E}">
        <p14:creationId xmlns:p14="http://schemas.microsoft.com/office/powerpoint/2010/main" val="40993430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5EDDAD-43F7-4326-8666-3975FDA81E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605F2ED-70D0-433D-8567-48E4CA2821DF}"/>
              </a:ext>
            </a:extLst>
          </p:cNvPr>
          <p:cNvSpPr>
            <a:spLocks noGrp="1"/>
          </p:cNvSpPr>
          <p:nvPr>
            <p:ph idx="1"/>
          </p:nvPr>
        </p:nvSpPr>
        <p:spPr/>
        <p:txBody>
          <a:bodyPr/>
          <a:lstStyle/>
          <a:p>
            <a:r>
              <a:rPr lang="en-US" b="1" dirty="0"/>
              <a:t>Docking studies of biologically active substances from plant extracts with anticonvulsant activity</a:t>
            </a:r>
          </a:p>
          <a:p>
            <a:r>
              <a:rPr lang="en-US" sz="1200" dirty="0"/>
              <a:t>Yuliya S. Prokopenko1*, Lina O. Perekhoda2, </a:t>
            </a:r>
            <a:r>
              <a:rPr lang="en-US" sz="1200" dirty="0" err="1"/>
              <a:t>Victoriya</a:t>
            </a:r>
            <a:r>
              <a:rPr lang="en-US" sz="1200" dirty="0"/>
              <a:t> A. </a:t>
            </a:r>
            <a:r>
              <a:rPr lang="en-US" sz="1200" dirty="0" err="1"/>
              <a:t>Georgiyants</a:t>
            </a:r>
            <a:endParaRPr lang="en-US" sz="1200" dirty="0"/>
          </a:p>
          <a:p>
            <a:endParaRPr lang="en-US" dirty="0"/>
          </a:p>
        </p:txBody>
      </p:sp>
    </p:spTree>
    <p:extLst>
      <p:ext uri="{BB962C8B-B14F-4D97-AF65-F5344CB8AC3E}">
        <p14:creationId xmlns:p14="http://schemas.microsoft.com/office/powerpoint/2010/main" val="9532975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818FD-9903-4B6F-ADAC-F3D2C61277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765986A-BCC5-4131-B70B-50CB2A68B859}"/>
              </a:ext>
            </a:extLst>
          </p:cNvPr>
          <p:cNvSpPr>
            <a:spLocks noGrp="1"/>
          </p:cNvSpPr>
          <p:nvPr>
            <p:ph idx="1"/>
          </p:nvPr>
        </p:nvSpPr>
        <p:spPr/>
        <p:txBody>
          <a:bodyPr/>
          <a:lstStyle/>
          <a:p>
            <a:r>
              <a:rPr lang="en-US" dirty="0"/>
              <a:t>Docking Studies reveal Phytochemicals as the long searched anticancer drugs for Breast Cancer</a:t>
            </a:r>
          </a:p>
          <a:p>
            <a:endParaRPr lang="en-US" dirty="0"/>
          </a:p>
        </p:txBody>
      </p:sp>
    </p:spTree>
    <p:extLst>
      <p:ext uri="{BB962C8B-B14F-4D97-AF65-F5344CB8AC3E}">
        <p14:creationId xmlns:p14="http://schemas.microsoft.com/office/powerpoint/2010/main" val="35959233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5C7A8E-37D8-48DA-8D37-3FE764BFF7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F3D43D7-6549-48C2-BF1C-10225ADEB63D}"/>
              </a:ext>
            </a:extLst>
          </p:cNvPr>
          <p:cNvSpPr>
            <a:spLocks noGrp="1"/>
          </p:cNvSpPr>
          <p:nvPr>
            <p:ph idx="1"/>
          </p:nvPr>
        </p:nvSpPr>
        <p:spPr/>
        <p:txBody>
          <a:bodyPr>
            <a:normAutofit fontScale="32500" lnSpcReduction="20000"/>
          </a:bodyPr>
          <a:lstStyle/>
          <a:p>
            <a:r>
              <a:rPr lang="en-US" dirty="0"/>
              <a:t> </a:t>
            </a:r>
            <a:r>
              <a:rPr lang="en-US" sz="6400" b="1" dirty="0"/>
              <a:t>MATERIALSANDMETHODS </a:t>
            </a:r>
          </a:p>
          <a:p>
            <a:r>
              <a:rPr lang="en-US" sz="6400" b="1" dirty="0"/>
              <a:t>Retrieval  of protein  and ligands from database </a:t>
            </a:r>
          </a:p>
          <a:p>
            <a:r>
              <a:rPr lang="en-US" sz="6400" dirty="0"/>
              <a:t>The three dimensional structure of Human estrogen receptor was obtained from the protein data bank (PDB ID: 2IOK, Res: 2.40 ˚A</a:t>
            </a:r>
          </a:p>
          <a:p>
            <a:endParaRPr lang="en-US" sz="6400" dirty="0"/>
          </a:p>
          <a:p>
            <a:pPr marL="0" indent="0">
              <a:buNone/>
            </a:pPr>
            <a:r>
              <a:rPr lang="en-US" sz="6400" b="1" dirty="0"/>
              <a:t>Protein and Ligand preparation</a:t>
            </a:r>
            <a:endParaRPr lang="en-US" sz="6400" dirty="0"/>
          </a:p>
          <a:p>
            <a:pPr marL="0" indent="0">
              <a:buNone/>
            </a:pPr>
            <a:r>
              <a:rPr lang="en-US" sz="6400" dirty="0"/>
              <a:t> The raw protein from protein data bank with PDB ID 2IOK named Human estrogen receptor is further prepared for docking studies. The protein receptor was initially prepared by removing all the </a:t>
            </a:r>
            <a:r>
              <a:rPr lang="en-US" sz="6400" dirty="0" err="1"/>
              <a:t>Hetatms</a:t>
            </a:r>
            <a:r>
              <a:rPr lang="en-US" sz="6400" dirty="0"/>
              <a:t> and water molecules followed by subsequent energy minimization to remove the bad steric clashes using the software Chimera </a:t>
            </a:r>
          </a:p>
          <a:p>
            <a:r>
              <a:rPr lang="en-US" sz="6400" b="1" dirty="0"/>
              <a:t>Determination of binding site</a:t>
            </a:r>
          </a:p>
          <a:p>
            <a:r>
              <a:rPr lang="en-US" sz="6400" dirty="0"/>
              <a:t> Binding and active sites of proteins are often associated with structural pockets and cavities having high afﬁnity for candidate drugs. </a:t>
            </a:r>
          </a:p>
        </p:txBody>
      </p:sp>
    </p:spTree>
    <p:extLst>
      <p:ext uri="{BB962C8B-B14F-4D97-AF65-F5344CB8AC3E}">
        <p14:creationId xmlns:p14="http://schemas.microsoft.com/office/powerpoint/2010/main" val="41209835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1F531-A941-41A1-B953-48980734E8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8C680F9-5BFD-41A2-80A1-0BC9BB8611A1}"/>
              </a:ext>
            </a:extLst>
          </p:cNvPr>
          <p:cNvSpPr>
            <a:spLocks noGrp="1"/>
          </p:cNvSpPr>
          <p:nvPr>
            <p:ph idx="1"/>
          </p:nvPr>
        </p:nvSpPr>
        <p:spPr/>
        <p:txBody>
          <a:bodyPr/>
          <a:lstStyle/>
          <a:p>
            <a:r>
              <a:rPr lang="en-US" dirty="0"/>
              <a:t>Software and database of medicinal plant compounds Many commercial or access-restricted software programs or websites can satisfy the needs of constructing a medicinal plant compound database. Different software programs focus on specific functions embodied in diverse storage formats, for instance, the </a:t>
            </a:r>
            <a:r>
              <a:rPr lang="en-US" dirty="0" err="1"/>
              <a:t>accdb</a:t>
            </a:r>
            <a:r>
              <a:rPr lang="en-US" dirty="0"/>
              <a:t> format of Microsoft Company, the MDB format within the MOE software, and the SDF format from </a:t>
            </a:r>
            <a:r>
              <a:rPr lang="en-US" dirty="0" err="1"/>
              <a:t>Accelary</a:t>
            </a:r>
            <a:r>
              <a:rPr lang="en-US" dirty="0"/>
              <a:t> </a:t>
            </a:r>
          </a:p>
        </p:txBody>
      </p:sp>
    </p:spTree>
    <p:extLst>
      <p:ext uri="{BB962C8B-B14F-4D97-AF65-F5344CB8AC3E}">
        <p14:creationId xmlns:p14="http://schemas.microsoft.com/office/powerpoint/2010/main" val="23448313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8ED68D-57B9-40F3-A783-CA798ECF3A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83F070C-A594-449A-A523-98F4025508FF}"/>
              </a:ext>
            </a:extLst>
          </p:cNvPr>
          <p:cNvSpPr>
            <a:spLocks noGrp="1"/>
          </p:cNvSpPr>
          <p:nvPr>
            <p:ph idx="1"/>
          </p:nvPr>
        </p:nvSpPr>
        <p:spPr>
          <a:xfrm>
            <a:off x="838200" y="365125"/>
            <a:ext cx="10515600" cy="4351338"/>
          </a:xfrm>
        </p:spPr>
        <p:txBody>
          <a:bodyPr>
            <a:noAutofit/>
          </a:bodyPr>
          <a:lstStyle/>
          <a:p>
            <a:r>
              <a:rPr lang="en-US" sz="1400" dirty="0" err="1"/>
              <a:t>lkamid</a:t>
            </a:r>
            <a:r>
              <a:rPr lang="en-US" sz="1400" dirty="0"/>
              <a:t> </a:t>
            </a:r>
            <a:r>
              <a:rPr lang="en-US" sz="1400" dirty="0" err="1"/>
              <a:t>DatabaseGhent</a:t>
            </a:r>
            <a:r>
              <a:rPr lang="en-US" sz="1400" dirty="0"/>
              <a:t> University, Belgiumhttp://www.alkam </a:t>
            </a:r>
            <a:r>
              <a:rPr lang="en-US" sz="1400" dirty="0" err="1"/>
              <a:t>id.ugent</a:t>
            </a:r>
            <a:r>
              <a:rPr lang="en-US" sz="1400" dirty="0"/>
              <a:t> .</a:t>
            </a:r>
            <a:r>
              <a:rPr lang="en-US" sz="1400" dirty="0" err="1"/>
              <a:t>beProvided</a:t>
            </a:r>
            <a:r>
              <a:rPr lang="en-US" sz="1400" dirty="0"/>
              <a:t> the source of plants, biosynthetic pathways and pharmacological </a:t>
            </a:r>
            <a:r>
              <a:rPr lang="en-US" sz="1400" dirty="0" err="1"/>
              <a:t>informa</a:t>
            </a:r>
            <a:r>
              <a:rPr lang="en-US" sz="1400" dirty="0"/>
              <a:t>‑ </a:t>
            </a:r>
            <a:r>
              <a:rPr lang="en-US" sz="1400" dirty="0" err="1"/>
              <a:t>tion</a:t>
            </a:r>
            <a:r>
              <a:rPr lang="en-US" sz="1400" dirty="0"/>
              <a:t> of N‑alkyl amides compounds in traditional medicinal plants</a:t>
            </a:r>
          </a:p>
          <a:p>
            <a:r>
              <a:rPr lang="en-US" sz="1400" dirty="0"/>
              <a:t>[18]</a:t>
            </a:r>
          </a:p>
          <a:p>
            <a:r>
              <a:rPr lang="en-US" sz="1400" dirty="0"/>
              <a:t>Asian Anti‑Cancer Materia </a:t>
            </a:r>
            <a:r>
              <a:rPr lang="en-US" sz="1400" dirty="0" err="1"/>
              <a:t>DatabaseInstitute</a:t>
            </a:r>
            <a:r>
              <a:rPr lang="en-US" sz="1400" dirty="0"/>
              <a:t> of East‑West Medicine, USAhttp://www.asian </a:t>
            </a:r>
            <a:r>
              <a:rPr lang="en-US" sz="1400" dirty="0" err="1"/>
              <a:t>cance</a:t>
            </a:r>
            <a:r>
              <a:rPr lang="en-US" sz="1400" dirty="0"/>
              <a:t> </a:t>
            </a:r>
            <a:r>
              <a:rPr lang="en-US" sz="1400" dirty="0" err="1"/>
              <a:t>rherb</a:t>
            </a:r>
            <a:r>
              <a:rPr lang="en-US" sz="1400" dirty="0"/>
              <a:t> .info/</a:t>
            </a:r>
            <a:r>
              <a:rPr lang="en-US" sz="1400" dirty="0" err="1"/>
              <a:t>herbL</a:t>
            </a:r>
            <a:r>
              <a:rPr lang="en-US" sz="1400" dirty="0"/>
              <a:t> </a:t>
            </a:r>
            <a:r>
              <a:rPr lang="en-US" sz="1400" dirty="0" err="1"/>
              <a:t>ist</a:t>
            </a:r>
            <a:r>
              <a:rPr lang="en-US" sz="1400" dirty="0"/>
              <a:t>/ list_s.htm</a:t>
            </a:r>
          </a:p>
          <a:p>
            <a:r>
              <a:rPr lang="en-US" sz="1400" dirty="0"/>
              <a:t>Summarizes 700 kinds of anti‑cancer drug information from Asia, which 80% is derived from medicinal plants. Afford the commonly used Chinese medicine name, Latin name, medicinal properties, the major compounds and other information</a:t>
            </a:r>
          </a:p>
          <a:p>
            <a:r>
              <a:rPr lang="en-US" sz="1400" dirty="0"/>
              <a:t>[19]</a:t>
            </a:r>
          </a:p>
          <a:p>
            <a:r>
              <a:rPr lang="en-US" sz="1400" dirty="0"/>
              <a:t>Chem‑</a:t>
            </a:r>
            <a:r>
              <a:rPr lang="en-US" sz="1400" dirty="0" err="1"/>
              <a:t>TCMInstitute</a:t>
            </a:r>
            <a:r>
              <a:rPr lang="en-US" sz="1400" dirty="0"/>
              <a:t> of Pharmaceutical Science at King’s College, UK</a:t>
            </a:r>
          </a:p>
          <a:p>
            <a:r>
              <a:rPr lang="en-US" sz="1400" dirty="0"/>
              <a:t>http://www.chemt </a:t>
            </a:r>
            <a:r>
              <a:rPr lang="en-US" sz="1400" dirty="0" err="1"/>
              <a:t>cm.comContains</a:t>
            </a:r>
            <a:r>
              <a:rPr lang="en-US" sz="1400" dirty="0"/>
              <a:t> more than 350 TCMs and their more than 9500 compounds. Record their compounds related plants, chemical properties, common target activities and other information</a:t>
            </a:r>
          </a:p>
          <a:p>
            <a:r>
              <a:rPr lang="en-US" sz="1400" dirty="0"/>
              <a:t>[20]</a:t>
            </a:r>
          </a:p>
          <a:p>
            <a:r>
              <a:rPr lang="en-US" sz="1400" dirty="0"/>
              <a:t>Chinese National Compound </a:t>
            </a:r>
            <a:r>
              <a:rPr lang="en-US" sz="1400" dirty="0" err="1"/>
              <a:t>LibraryNational</a:t>
            </a:r>
            <a:r>
              <a:rPr lang="en-US" sz="1400" dirty="0"/>
              <a:t> Health and Family Planning Com‑ mission of the People’s Republic of China</a:t>
            </a:r>
          </a:p>
          <a:p>
            <a:r>
              <a:rPr lang="en-US" sz="1400" dirty="0"/>
              <a:t>http://www.app.cncl.org.cnA library of small molecule compounds consisting of core libraries and satellite libraries. Contains nearly 2 million small molecules of the physical and chemical information</a:t>
            </a:r>
          </a:p>
          <a:p>
            <a:r>
              <a:rPr lang="en-US" sz="1400" dirty="0"/>
              <a:t>[20]</a:t>
            </a:r>
          </a:p>
          <a:p>
            <a:r>
              <a:rPr lang="en-US" sz="1400" dirty="0"/>
              <a:t>CHMIS‑C (A Comprehensive Herbal Medicine Information System for Cancer)</a:t>
            </a:r>
          </a:p>
          <a:p>
            <a:r>
              <a:rPr lang="en-US" sz="1400" dirty="0"/>
              <a:t>University of Michigan Medical School, USAhttp://www.sw16.im.med.umich .</a:t>
            </a:r>
            <a:r>
              <a:rPr lang="en-US" sz="1400" dirty="0" err="1"/>
              <a:t>edu</a:t>
            </a:r>
            <a:r>
              <a:rPr lang="en-US" sz="1400" dirty="0"/>
              <a:t>/</a:t>
            </a:r>
            <a:r>
              <a:rPr lang="en-US" sz="1400" dirty="0" err="1"/>
              <a:t>chmis</a:t>
            </a:r>
            <a:r>
              <a:rPr lang="en-US" sz="1400" dirty="0"/>
              <a:t> ‑c</a:t>
            </a:r>
          </a:p>
          <a:p>
            <a:r>
              <a:rPr lang="en-US" sz="1400" dirty="0"/>
              <a:t>Provided 527 anti‑cancer herb prescriptions, 937 components and 9366 small molecule structures for the clinical treatment of different types of cancer, combined a reference database and a molecular target aided database</a:t>
            </a:r>
          </a:p>
          <a:p>
            <a:r>
              <a:rPr lang="en-US" sz="1400" dirty="0"/>
              <a:t>[21]</a:t>
            </a:r>
          </a:p>
          <a:p>
            <a:r>
              <a:rPr lang="en-US" sz="1400" dirty="0"/>
              <a:t>CNPD (Chinese Natural Products Database)Shanghai Institute of Materia Medica, Chi‑ </a:t>
            </a:r>
            <a:r>
              <a:rPr lang="en-US" sz="1400" dirty="0" err="1"/>
              <a:t>nese</a:t>
            </a:r>
            <a:r>
              <a:rPr lang="en-US" sz="1400" dirty="0"/>
              <a:t> Academy of Sciences, China</a:t>
            </a:r>
          </a:p>
          <a:p>
            <a:r>
              <a:rPr lang="en-US" sz="1400" dirty="0"/>
              <a:t>http://www.neotr ident .com/</a:t>
            </a:r>
            <a:r>
              <a:rPr lang="en-US" sz="1400" dirty="0" err="1"/>
              <a:t>produ</a:t>
            </a:r>
            <a:r>
              <a:rPr lang="en-US" sz="1400" dirty="0"/>
              <a:t> </a:t>
            </a:r>
            <a:r>
              <a:rPr lang="en-US" sz="1400" dirty="0" err="1"/>
              <a:t>ct</a:t>
            </a:r>
            <a:r>
              <a:rPr lang="en-US" sz="1400" dirty="0"/>
              <a:t>/</a:t>
            </a:r>
            <a:r>
              <a:rPr lang="en-US" sz="1400" dirty="0" err="1"/>
              <a:t>detai</a:t>
            </a:r>
            <a:r>
              <a:rPr lang="en-US" sz="1400" dirty="0"/>
              <a:t> </a:t>
            </a:r>
            <a:r>
              <a:rPr lang="en-US" sz="1400" dirty="0" err="1"/>
              <a:t>l.aspx?id</a:t>
            </a:r>
            <a:r>
              <a:rPr lang="en-US" sz="1400" dirty="0"/>
              <a:t>=16</a:t>
            </a:r>
          </a:p>
          <a:p>
            <a:r>
              <a:rPr lang="en-US" sz="1400" dirty="0"/>
              <a:t>The CNPD database currently collects more than 57,000 natural products from 37 categories, of which 70% of the molecules are drug‑like molecules. The relevant data include the CAS number, name, molecular formula, molecular weight, melting point and other physical and chemical proper‑ ties of natural products</a:t>
            </a:r>
          </a:p>
          <a:p>
            <a:r>
              <a:rPr lang="en-US" sz="1400" dirty="0"/>
              <a:t>[21]</a:t>
            </a:r>
          </a:p>
          <a:p>
            <a:r>
              <a:rPr lang="en-US" sz="1400" dirty="0"/>
              <a:t>KEGG Compound </a:t>
            </a:r>
            <a:r>
              <a:rPr lang="en-US" sz="1400" dirty="0" err="1"/>
              <a:t>DatabaseKyoto</a:t>
            </a:r>
            <a:r>
              <a:rPr lang="en-US" sz="1400" dirty="0"/>
              <a:t> University, </a:t>
            </a:r>
            <a:r>
              <a:rPr lang="en-US" sz="1400" dirty="0" err="1"/>
              <a:t>Japanhttp</a:t>
            </a:r>
            <a:endParaRPr lang="en-US" sz="1400" dirty="0"/>
          </a:p>
        </p:txBody>
      </p:sp>
    </p:spTree>
    <p:extLst>
      <p:ext uri="{BB962C8B-B14F-4D97-AF65-F5344CB8AC3E}">
        <p14:creationId xmlns:p14="http://schemas.microsoft.com/office/powerpoint/2010/main" val="286748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1238759"/>
            <a:ext cx="7914640" cy="4078937"/>
          </a:xfrm>
          <a:prstGeom prst="rect">
            <a:avLst/>
          </a:prstGeom>
        </p:spPr>
        <p:txBody>
          <a:bodyPr vert="horz" wrap="square" lIns="0" tIns="12065" rIns="0" bIns="0" rtlCol="0">
            <a:spAutoFit/>
          </a:bodyPr>
          <a:lstStyle/>
          <a:p>
            <a:pPr marL="355600" indent="-342900">
              <a:spcBef>
                <a:spcPts val="95"/>
              </a:spcBef>
              <a:buFont typeface="Wingdings"/>
              <a:buChar char=""/>
              <a:tabLst>
                <a:tab pos="355600" algn="l"/>
              </a:tabLst>
            </a:pPr>
            <a:r>
              <a:rPr sz="2200" spc="-5" dirty="0">
                <a:latin typeface="Comic Sans MS"/>
                <a:cs typeface="Comic Sans MS"/>
              </a:rPr>
              <a:t>Protein and ligands are separated by a physical</a:t>
            </a:r>
            <a:r>
              <a:rPr sz="2200" spc="80" dirty="0">
                <a:latin typeface="Comic Sans MS"/>
                <a:cs typeface="Comic Sans MS"/>
              </a:rPr>
              <a:t> </a:t>
            </a:r>
            <a:r>
              <a:rPr sz="2200" spc="-5" dirty="0">
                <a:latin typeface="Comic Sans MS"/>
                <a:cs typeface="Comic Sans MS"/>
              </a:rPr>
              <a:t>distance</a:t>
            </a:r>
            <a:endParaRPr sz="2200">
              <a:latin typeface="Comic Sans MS"/>
              <a:cs typeface="Comic Sans MS"/>
            </a:endParaRPr>
          </a:p>
          <a:p>
            <a:pPr>
              <a:spcBef>
                <a:spcPts val="20"/>
              </a:spcBef>
              <a:buFont typeface="Wingdings"/>
              <a:buChar char=""/>
            </a:pPr>
            <a:endParaRPr sz="2450">
              <a:latin typeface="Comic Sans MS"/>
              <a:cs typeface="Comic Sans MS"/>
            </a:endParaRPr>
          </a:p>
          <a:p>
            <a:pPr marL="347345" marR="321945" indent="-335280">
              <a:lnSpc>
                <a:spcPct val="110000"/>
              </a:lnSpc>
              <a:buFont typeface="Wingdings"/>
              <a:buChar char=""/>
              <a:tabLst>
                <a:tab pos="355600" algn="l"/>
                <a:tab pos="2561590" algn="l"/>
              </a:tabLst>
            </a:pPr>
            <a:r>
              <a:rPr sz="2200" spc="-10" dirty="0">
                <a:latin typeface="Comic Sans MS"/>
                <a:cs typeface="Comic Sans MS"/>
              </a:rPr>
              <a:t>Binding takes </a:t>
            </a:r>
            <a:r>
              <a:rPr sz="2200" spc="-5" dirty="0">
                <a:latin typeface="Comic Sans MS"/>
                <a:cs typeface="Comic Sans MS"/>
              </a:rPr>
              <a:t>place only after certain moves  (</a:t>
            </a:r>
            <a:r>
              <a:rPr sz="2200" spc="-5" dirty="0">
                <a:solidFill>
                  <a:srgbClr val="C00000"/>
                </a:solidFill>
                <a:latin typeface="Comic Sans MS"/>
                <a:cs typeface="Comic Sans MS"/>
              </a:rPr>
              <a:t>translations, </a:t>
            </a:r>
            <a:r>
              <a:rPr sz="2200" spc="-10" dirty="0">
                <a:solidFill>
                  <a:srgbClr val="C00000"/>
                </a:solidFill>
                <a:latin typeface="Comic Sans MS"/>
                <a:cs typeface="Comic Sans MS"/>
              </a:rPr>
              <a:t>rotations,&amp; internal </a:t>
            </a:r>
            <a:r>
              <a:rPr sz="2200" spc="-5" dirty="0">
                <a:solidFill>
                  <a:srgbClr val="C00000"/>
                </a:solidFill>
                <a:latin typeface="Comic Sans MS"/>
                <a:cs typeface="Comic Sans MS"/>
              </a:rPr>
              <a:t>changes like </a:t>
            </a:r>
            <a:r>
              <a:rPr sz="2200" spc="-10" dirty="0">
                <a:solidFill>
                  <a:srgbClr val="C00000"/>
                </a:solidFill>
                <a:latin typeface="Comic Sans MS"/>
                <a:cs typeface="Comic Sans MS"/>
              </a:rPr>
              <a:t>torsional  </a:t>
            </a:r>
            <a:r>
              <a:rPr sz="2200" spc="-5" dirty="0">
                <a:solidFill>
                  <a:srgbClr val="C00000"/>
                </a:solidFill>
                <a:latin typeface="Comic Sans MS"/>
                <a:cs typeface="Comic Sans MS"/>
              </a:rPr>
              <a:t>angle</a:t>
            </a:r>
            <a:r>
              <a:rPr sz="2200" spc="30" dirty="0">
                <a:solidFill>
                  <a:srgbClr val="C00000"/>
                </a:solidFill>
                <a:latin typeface="Comic Sans MS"/>
                <a:cs typeface="Comic Sans MS"/>
              </a:rPr>
              <a:t> </a:t>
            </a:r>
            <a:r>
              <a:rPr sz="2200" spc="-10" dirty="0">
                <a:solidFill>
                  <a:srgbClr val="C00000"/>
                </a:solidFill>
                <a:latin typeface="Comic Sans MS"/>
                <a:cs typeface="Comic Sans MS"/>
              </a:rPr>
              <a:t>rotations</a:t>
            </a:r>
            <a:r>
              <a:rPr sz="2200" spc="-10" dirty="0">
                <a:latin typeface="Comic Sans MS"/>
                <a:cs typeface="Comic Sans MS"/>
              </a:rPr>
              <a:t>)	</a:t>
            </a:r>
            <a:r>
              <a:rPr sz="2200" spc="-5" dirty="0">
                <a:latin typeface="Comic Sans MS"/>
                <a:cs typeface="Comic Sans MS"/>
              </a:rPr>
              <a:t>in its conformational</a:t>
            </a:r>
            <a:r>
              <a:rPr sz="2200" spc="50" dirty="0">
                <a:latin typeface="Comic Sans MS"/>
                <a:cs typeface="Comic Sans MS"/>
              </a:rPr>
              <a:t> </a:t>
            </a:r>
            <a:r>
              <a:rPr sz="2200" spc="-5" dirty="0">
                <a:latin typeface="Comic Sans MS"/>
                <a:cs typeface="Comic Sans MS"/>
              </a:rPr>
              <a:t>space.</a:t>
            </a:r>
            <a:endParaRPr sz="2200">
              <a:latin typeface="Comic Sans MS"/>
              <a:cs typeface="Comic Sans MS"/>
            </a:endParaRPr>
          </a:p>
          <a:p>
            <a:pPr>
              <a:lnSpc>
                <a:spcPct val="100000"/>
              </a:lnSpc>
              <a:buFont typeface="Wingdings"/>
              <a:buChar char=""/>
            </a:pPr>
            <a:endParaRPr sz="2650">
              <a:latin typeface="Comic Sans MS"/>
              <a:cs typeface="Comic Sans MS"/>
            </a:endParaRPr>
          </a:p>
          <a:p>
            <a:pPr marL="355600" indent="-342900">
              <a:spcBef>
                <a:spcPts val="5"/>
              </a:spcBef>
              <a:buFont typeface="Wingdings"/>
              <a:buChar char=""/>
              <a:tabLst>
                <a:tab pos="355600" algn="l"/>
              </a:tabLst>
            </a:pPr>
            <a:r>
              <a:rPr sz="2200" spc="-5" dirty="0">
                <a:latin typeface="Comic Sans MS"/>
                <a:cs typeface="Comic Sans MS"/>
              </a:rPr>
              <a:t>In </a:t>
            </a:r>
            <a:r>
              <a:rPr sz="2200" spc="-10" dirty="0">
                <a:latin typeface="Comic Sans MS"/>
                <a:cs typeface="Comic Sans MS"/>
              </a:rPr>
              <a:t>every </a:t>
            </a:r>
            <a:r>
              <a:rPr sz="2200" spc="-5" dirty="0">
                <a:latin typeface="Comic Sans MS"/>
                <a:cs typeface="Comic Sans MS"/>
              </a:rPr>
              <a:t>move </a:t>
            </a:r>
            <a:r>
              <a:rPr sz="2200" spc="-10" dirty="0">
                <a:latin typeface="Comic Sans MS"/>
                <a:cs typeface="Comic Sans MS"/>
              </a:rPr>
              <a:t>total </a:t>
            </a:r>
            <a:r>
              <a:rPr sz="2200" spc="-5" dirty="0">
                <a:latin typeface="Comic Sans MS"/>
                <a:cs typeface="Comic Sans MS"/>
              </a:rPr>
              <a:t>energy of </a:t>
            </a:r>
            <a:r>
              <a:rPr sz="2200" spc="-10" dirty="0">
                <a:latin typeface="Comic Sans MS"/>
                <a:cs typeface="Comic Sans MS"/>
              </a:rPr>
              <a:t>the system </a:t>
            </a:r>
            <a:r>
              <a:rPr sz="2200" spc="-5" dirty="0">
                <a:latin typeface="Comic Sans MS"/>
                <a:cs typeface="Comic Sans MS"/>
              </a:rPr>
              <a:t>is</a:t>
            </a:r>
            <a:r>
              <a:rPr sz="2200" spc="185" dirty="0">
                <a:latin typeface="Comic Sans MS"/>
                <a:cs typeface="Comic Sans MS"/>
              </a:rPr>
              <a:t> </a:t>
            </a:r>
            <a:r>
              <a:rPr sz="2200" spc="-5" dirty="0">
                <a:latin typeface="Comic Sans MS"/>
                <a:cs typeface="Comic Sans MS"/>
              </a:rPr>
              <a:t>calculated.</a:t>
            </a:r>
            <a:endParaRPr sz="2200">
              <a:latin typeface="Comic Sans MS"/>
              <a:cs typeface="Comic Sans MS"/>
            </a:endParaRPr>
          </a:p>
          <a:p>
            <a:pPr>
              <a:spcBef>
                <a:spcPts val="5"/>
              </a:spcBef>
              <a:buFont typeface="Wingdings"/>
              <a:buChar char=""/>
            </a:pPr>
            <a:endParaRPr sz="2650">
              <a:latin typeface="Comic Sans MS"/>
              <a:cs typeface="Comic Sans MS"/>
            </a:endParaRPr>
          </a:p>
          <a:p>
            <a:pPr marL="12700"/>
            <a:r>
              <a:rPr sz="2200" spc="-5" dirty="0">
                <a:solidFill>
                  <a:srgbClr val="C00000"/>
                </a:solidFill>
                <a:latin typeface="Comic Sans MS"/>
                <a:cs typeface="Comic Sans MS"/>
              </a:rPr>
              <a:t>Disadvantage</a:t>
            </a:r>
            <a:endParaRPr sz="2200">
              <a:latin typeface="Comic Sans MS"/>
              <a:cs typeface="Comic Sans MS"/>
            </a:endParaRPr>
          </a:p>
          <a:p>
            <a:pPr marL="355600" marR="5080" indent="-342900">
              <a:spcBef>
                <a:spcPts val="525"/>
              </a:spcBef>
              <a:buFont typeface="Wingdings"/>
              <a:buChar char=""/>
              <a:tabLst>
                <a:tab pos="355600" algn="l"/>
              </a:tabLst>
            </a:pPr>
            <a:r>
              <a:rPr sz="2200" spc="-5" dirty="0">
                <a:latin typeface="Comic Sans MS"/>
                <a:cs typeface="Comic Sans MS"/>
              </a:rPr>
              <a:t>It </a:t>
            </a:r>
            <a:r>
              <a:rPr sz="2200" spc="-10" dirty="0">
                <a:latin typeface="Comic Sans MS"/>
                <a:cs typeface="Comic Sans MS"/>
              </a:rPr>
              <a:t>take </a:t>
            </a:r>
            <a:r>
              <a:rPr sz="2200" spc="-5" dirty="0">
                <a:latin typeface="Comic Sans MS"/>
                <a:cs typeface="Comic Sans MS"/>
              </a:rPr>
              <a:t>longer </a:t>
            </a:r>
            <a:r>
              <a:rPr sz="2200" spc="-10" dirty="0">
                <a:latin typeface="Comic Sans MS"/>
                <a:cs typeface="Comic Sans MS"/>
              </a:rPr>
              <a:t>time for </a:t>
            </a:r>
            <a:r>
              <a:rPr sz="2200" spc="-5" dirty="0">
                <a:latin typeface="Comic Sans MS"/>
                <a:cs typeface="Comic Sans MS"/>
              </a:rPr>
              <a:t>evaluation </a:t>
            </a:r>
            <a:r>
              <a:rPr sz="2200" spc="-10" dirty="0">
                <a:latin typeface="Comic Sans MS"/>
                <a:cs typeface="Comic Sans MS"/>
              </a:rPr>
              <a:t>(overcome </a:t>
            </a:r>
            <a:r>
              <a:rPr sz="2200" spc="-5" dirty="0">
                <a:latin typeface="Comic Sans MS"/>
                <a:cs typeface="Comic Sans MS"/>
              </a:rPr>
              <a:t>by </a:t>
            </a:r>
            <a:r>
              <a:rPr sz="2200" spc="-10" dirty="0">
                <a:latin typeface="Comic Sans MS"/>
                <a:cs typeface="Comic Sans MS"/>
              </a:rPr>
              <a:t>using </a:t>
            </a:r>
            <a:r>
              <a:rPr sz="2200" spc="-5" dirty="0">
                <a:latin typeface="Comic Sans MS"/>
                <a:cs typeface="Comic Sans MS"/>
              </a:rPr>
              <a:t>grid  based </a:t>
            </a:r>
            <a:r>
              <a:rPr sz="2200" spc="-10" dirty="0">
                <a:latin typeface="Comic Sans MS"/>
                <a:cs typeface="Comic Sans MS"/>
              </a:rPr>
              <a:t>technique </a:t>
            </a:r>
            <a:r>
              <a:rPr sz="2200" spc="-5" dirty="0">
                <a:latin typeface="Comic Sans MS"/>
                <a:cs typeface="Comic Sans MS"/>
              </a:rPr>
              <a:t>&amp; </a:t>
            </a:r>
            <a:r>
              <a:rPr sz="2200" spc="-10" dirty="0">
                <a:latin typeface="Comic Sans MS"/>
                <a:cs typeface="Comic Sans MS"/>
              </a:rPr>
              <a:t>fast </a:t>
            </a:r>
            <a:r>
              <a:rPr sz="2200" spc="-5" dirty="0">
                <a:latin typeface="Comic Sans MS"/>
                <a:cs typeface="Comic Sans MS"/>
              </a:rPr>
              <a:t>optimization</a:t>
            </a:r>
            <a:r>
              <a:rPr sz="2200" spc="70" dirty="0">
                <a:latin typeface="Comic Sans MS"/>
                <a:cs typeface="Comic Sans MS"/>
              </a:rPr>
              <a:t> </a:t>
            </a:r>
            <a:r>
              <a:rPr sz="2200" spc="-5" dirty="0">
                <a:latin typeface="Comic Sans MS"/>
                <a:cs typeface="Comic Sans MS"/>
              </a:rPr>
              <a:t>methods)</a:t>
            </a:r>
            <a:endParaRPr sz="2200">
              <a:latin typeface="Comic Sans MS"/>
              <a:cs typeface="Comic Sans MS"/>
            </a:endParaRPr>
          </a:p>
        </p:txBody>
      </p:sp>
      <p:grpSp>
        <p:nvGrpSpPr>
          <p:cNvPr id="3" name="object 3"/>
          <p:cNvGrpSpPr/>
          <p:nvPr/>
        </p:nvGrpSpPr>
        <p:grpSpPr>
          <a:xfrm>
            <a:off x="1941959" y="213360"/>
            <a:ext cx="8308340" cy="683895"/>
            <a:chOff x="417959" y="213359"/>
            <a:chExt cx="8308340" cy="683895"/>
          </a:xfrm>
        </p:grpSpPr>
        <p:sp>
          <p:nvSpPr>
            <p:cNvPr id="4" name="object 4"/>
            <p:cNvSpPr/>
            <p:nvPr/>
          </p:nvSpPr>
          <p:spPr>
            <a:xfrm>
              <a:off x="417959" y="254949"/>
              <a:ext cx="8308080" cy="6422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229356" y="213359"/>
              <a:ext cx="2683764" cy="6187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274637"/>
              <a:ext cx="8229600" cy="563562"/>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981200" y="193016"/>
            <a:ext cx="8229600" cy="727122"/>
          </a:xfrm>
          <a:prstGeom prst="rect">
            <a:avLst/>
          </a:prstGeom>
          <a:ln w="12700">
            <a:solidFill>
              <a:srgbClr val="497DBA"/>
            </a:solidFill>
          </a:ln>
        </p:spPr>
        <p:txBody>
          <a:bodyPr vert="horz" wrap="square" lIns="0" tIns="49530" rIns="0" bIns="0" rtlCol="0" anchor="ctr">
            <a:spAutoFit/>
          </a:bodyPr>
          <a:lstStyle/>
          <a:p>
            <a:pPr marL="3028950">
              <a:lnSpc>
                <a:spcPct val="100000"/>
              </a:lnSpc>
              <a:spcBef>
                <a:spcPts val="390"/>
              </a:spcBef>
            </a:pPr>
            <a:r>
              <a:rPr spc="-5" dirty="0">
                <a:latin typeface="Comic Sans MS"/>
                <a:cs typeface="Comic Sans MS"/>
              </a:rPr>
              <a:t>b)</a:t>
            </a:r>
            <a:r>
              <a:rPr spc="-10" dirty="0">
                <a:latin typeface="Comic Sans MS"/>
                <a:cs typeface="Comic Sans MS"/>
              </a:rPr>
              <a:t> Simulation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1240283"/>
            <a:ext cx="3754120" cy="4854575"/>
          </a:xfrm>
          <a:prstGeom prst="rect">
            <a:avLst/>
          </a:prstGeom>
        </p:spPr>
        <p:txBody>
          <a:bodyPr vert="horz" wrap="square" lIns="0" tIns="12700" rIns="0" bIns="0" rtlCol="0">
            <a:spAutoFit/>
          </a:bodyPr>
          <a:lstStyle/>
          <a:p>
            <a:pPr marL="736600" marR="13970" indent="-724535">
              <a:lnSpc>
                <a:spcPct val="120000"/>
              </a:lnSpc>
              <a:spcBef>
                <a:spcPts val="100"/>
              </a:spcBef>
            </a:pPr>
            <a:r>
              <a:rPr sz="2400" spc="-5" dirty="0">
                <a:solidFill>
                  <a:srgbClr val="C00000"/>
                </a:solidFill>
                <a:latin typeface="Comic Sans MS"/>
                <a:cs typeface="Comic Sans MS"/>
              </a:rPr>
              <a:t>Intramolecular forces. </a:t>
            </a:r>
            <a:r>
              <a:rPr sz="2400" dirty="0">
                <a:solidFill>
                  <a:srgbClr val="C00000"/>
                </a:solidFill>
                <a:latin typeface="Comic Sans MS"/>
                <a:cs typeface="Comic Sans MS"/>
              </a:rPr>
              <a:t>. . .  </a:t>
            </a:r>
            <a:r>
              <a:rPr sz="2400" spc="-5" dirty="0">
                <a:latin typeface="Comic Sans MS"/>
                <a:cs typeface="Comic Sans MS"/>
              </a:rPr>
              <a:t>bond</a:t>
            </a:r>
            <a:r>
              <a:rPr sz="2400" spc="-25" dirty="0">
                <a:latin typeface="Comic Sans MS"/>
                <a:cs typeface="Comic Sans MS"/>
              </a:rPr>
              <a:t> </a:t>
            </a:r>
            <a:r>
              <a:rPr sz="2400" spc="-5" dirty="0">
                <a:latin typeface="Comic Sans MS"/>
                <a:cs typeface="Comic Sans MS"/>
              </a:rPr>
              <a:t>length</a:t>
            </a:r>
            <a:endParaRPr sz="2400">
              <a:latin typeface="Comic Sans MS"/>
              <a:cs typeface="Comic Sans MS"/>
            </a:endParaRPr>
          </a:p>
          <a:p>
            <a:pPr marL="736600">
              <a:spcBef>
                <a:spcPts val="575"/>
              </a:spcBef>
            </a:pPr>
            <a:r>
              <a:rPr sz="2400" spc="-5" dirty="0">
                <a:latin typeface="Comic Sans MS"/>
                <a:cs typeface="Comic Sans MS"/>
              </a:rPr>
              <a:t>bond</a:t>
            </a:r>
            <a:r>
              <a:rPr sz="2400" spc="-20" dirty="0">
                <a:latin typeface="Comic Sans MS"/>
                <a:cs typeface="Comic Sans MS"/>
              </a:rPr>
              <a:t> </a:t>
            </a:r>
            <a:r>
              <a:rPr sz="2400" dirty="0">
                <a:latin typeface="Comic Sans MS"/>
                <a:cs typeface="Comic Sans MS"/>
              </a:rPr>
              <a:t>angle</a:t>
            </a:r>
            <a:endParaRPr sz="2400">
              <a:latin typeface="Comic Sans MS"/>
              <a:cs typeface="Comic Sans MS"/>
            </a:endParaRPr>
          </a:p>
          <a:p>
            <a:pPr marL="736600">
              <a:spcBef>
                <a:spcPts val="580"/>
              </a:spcBef>
            </a:pPr>
            <a:r>
              <a:rPr sz="2400" spc="-5" dirty="0">
                <a:latin typeface="Comic Sans MS"/>
                <a:cs typeface="Comic Sans MS"/>
              </a:rPr>
              <a:t>dihedral</a:t>
            </a:r>
            <a:r>
              <a:rPr sz="2400" spc="-25" dirty="0">
                <a:latin typeface="Comic Sans MS"/>
                <a:cs typeface="Comic Sans MS"/>
              </a:rPr>
              <a:t> </a:t>
            </a:r>
            <a:r>
              <a:rPr sz="2400" dirty="0">
                <a:latin typeface="Comic Sans MS"/>
                <a:cs typeface="Comic Sans MS"/>
              </a:rPr>
              <a:t>angle</a:t>
            </a:r>
            <a:endParaRPr sz="2400">
              <a:latin typeface="Comic Sans MS"/>
              <a:cs typeface="Comic Sans MS"/>
            </a:endParaRPr>
          </a:p>
          <a:p>
            <a:pPr>
              <a:spcBef>
                <a:spcPts val="40"/>
              </a:spcBef>
            </a:pPr>
            <a:endParaRPr sz="2450">
              <a:latin typeface="Comic Sans MS"/>
              <a:cs typeface="Comic Sans MS"/>
            </a:endParaRPr>
          </a:p>
          <a:p>
            <a:pPr marL="824865" marR="5080" indent="-812800">
              <a:lnSpc>
                <a:spcPct val="120000"/>
              </a:lnSpc>
            </a:pPr>
            <a:r>
              <a:rPr sz="2400" spc="-5" dirty="0">
                <a:solidFill>
                  <a:srgbClr val="C00000"/>
                </a:solidFill>
                <a:latin typeface="Comic Sans MS"/>
                <a:cs typeface="Comic Sans MS"/>
              </a:rPr>
              <a:t>Intermolecular forces. </a:t>
            </a:r>
            <a:r>
              <a:rPr sz="2400" dirty="0">
                <a:solidFill>
                  <a:srgbClr val="C00000"/>
                </a:solidFill>
                <a:latin typeface="Comic Sans MS"/>
                <a:cs typeface="Comic Sans MS"/>
              </a:rPr>
              <a:t>. .</a:t>
            </a:r>
            <a:r>
              <a:rPr sz="2400" spc="-105" dirty="0">
                <a:solidFill>
                  <a:srgbClr val="C00000"/>
                </a:solidFill>
                <a:latin typeface="Comic Sans MS"/>
                <a:cs typeface="Comic Sans MS"/>
              </a:rPr>
              <a:t> </a:t>
            </a:r>
            <a:r>
              <a:rPr sz="2400" dirty="0">
                <a:solidFill>
                  <a:srgbClr val="C00000"/>
                </a:solidFill>
                <a:latin typeface="Comic Sans MS"/>
                <a:cs typeface="Comic Sans MS"/>
              </a:rPr>
              <a:t>.  </a:t>
            </a:r>
            <a:r>
              <a:rPr sz="2400" spc="-5" dirty="0">
                <a:latin typeface="Comic Sans MS"/>
                <a:cs typeface="Comic Sans MS"/>
              </a:rPr>
              <a:t>electrostatic  dipolar</a:t>
            </a:r>
            <a:endParaRPr sz="2400">
              <a:latin typeface="Comic Sans MS"/>
              <a:cs typeface="Comic Sans MS"/>
            </a:endParaRPr>
          </a:p>
          <a:p>
            <a:pPr marL="824865" marR="47625">
              <a:lnSpc>
                <a:spcPct val="120000"/>
              </a:lnSpc>
            </a:pPr>
            <a:r>
              <a:rPr sz="2400" spc="-5" dirty="0">
                <a:latin typeface="Comic Sans MS"/>
                <a:cs typeface="Comic Sans MS"/>
              </a:rPr>
              <a:t>H-bonding  </a:t>
            </a:r>
            <a:r>
              <a:rPr sz="2400" dirty="0">
                <a:latin typeface="Comic Sans MS"/>
                <a:cs typeface="Comic Sans MS"/>
              </a:rPr>
              <a:t>hydrophobicity  Vander </a:t>
            </a:r>
            <a:r>
              <a:rPr sz="2400" spc="-5" dirty="0">
                <a:latin typeface="Comic Sans MS"/>
                <a:cs typeface="Comic Sans MS"/>
              </a:rPr>
              <a:t>waals</a:t>
            </a:r>
            <a:r>
              <a:rPr sz="2400" spc="-100" dirty="0">
                <a:latin typeface="Comic Sans MS"/>
                <a:cs typeface="Comic Sans MS"/>
              </a:rPr>
              <a:t> </a:t>
            </a:r>
            <a:r>
              <a:rPr sz="2400" spc="-5" dirty="0">
                <a:latin typeface="Comic Sans MS"/>
                <a:cs typeface="Comic Sans MS"/>
              </a:rPr>
              <a:t>forces</a:t>
            </a:r>
            <a:endParaRPr sz="2400">
              <a:latin typeface="Comic Sans MS"/>
              <a:cs typeface="Comic Sans MS"/>
            </a:endParaRPr>
          </a:p>
        </p:txBody>
      </p:sp>
      <p:grpSp>
        <p:nvGrpSpPr>
          <p:cNvPr id="3" name="object 3"/>
          <p:cNvGrpSpPr/>
          <p:nvPr/>
        </p:nvGrpSpPr>
        <p:grpSpPr>
          <a:xfrm>
            <a:off x="1941959" y="254938"/>
            <a:ext cx="8308340" cy="795020"/>
            <a:chOff x="417959" y="254938"/>
            <a:chExt cx="8308340" cy="795020"/>
          </a:xfrm>
        </p:grpSpPr>
        <p:sp>
          <p:nvSpPr>
            <p:cNvPr id="4" name="object 4"/>
            <p:cNvSpPr/>
            <p:nvPr/>
          </p:nvSpPr>
          <p:spPr>
            <a:xfrm>
              <a:off x="417959" y="254938"/>
              <a:ext cx="8308080" cy="79466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200" y="274637"/>
              <a:ext cx="8229600" cy="715962"/>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981200" y="230744"/>
            <a:ext cx="8229600" cy="804066"/>
          </a:xfrm>
          <a:prstGeom prst="rect">
            <a:avLst/>
          </a:prstGeom>
          <a:ln w="12700">
            <a:solidFill>
              <a:srgbClr val="497DBA"/>
            </a:solidFill>
          </a:ln>
        </p:spPr>
        <p:txBody>
          <a:bodyPr vert="horz" wrap="square" lIns="0" tIns="125730" rIns="0" bIns="0" rtlCol="0" anchor="ctr">
            <a:spAutoFit/>
          </a:bodyPr>
          <a:lstStyle/>
          <a:p>
            <a:pPr algn="ctr">
              <a:lnSpc>
                <a:spcPct val="100000"/>
              </a:lnSpc>
              <a:spcBef>
                <a:spcPts val="990"/>
              </a:spcBef>
            </a:pPr>
            <a:r>
              <a:rPr spc="-5" dirty="0">
                <a:latin typeface="Comic Sans MS"/>
                <a:cs typeface="Comic Sans MS"/>
              </a:rPr>
              <a:t>Factors affecting</a:t>
            </a:r>
            <a:r>
              <a:rPr spc="35" dirty="0">
                <a:latin typeface="Comic Sans MS"/>
                <a:cs typeface="Comic Sans MS"/>
              </a:rPr>
              <a:t> </a:t>
            </a:r>
            <a:r>
              <a:rPr spc="-10" dirty="0">
                <a:latin typeface="Comic Sans MS"/>
                <a:cs typeface="Comic Sans MS"/>
              </a:rPr>
              <a:t>docking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6036" y="1129030"/>
            <a:ext cx="7696834" cy="4596765"/>
          </a:xfrm>
          <a:prstGeom prst="rect">
            <a:avLst/>
          </a:prstGeom>
        </p:spPr>
        <p:txBody>
          <a:bodyPr vert="horz" wrap="square" lIns="0" tIns="49530" rIns="0" bIns="0" rtlCol="0">
            <a:spAutoFit/>
          </a:bodyPr>
          <a:lstStyle/>
          <a:p>
            <a:pPr marL="349250" marR="106680" indent="160020">
              <a:lnSpc>
                <a:spcPts val="2380"/>
              </a:lnSpc>
              <a:spcBef>
                <a:spcPts val="390"/>
              </a:spcBef>
            </a:pPr>
            <a:r>
              <a:rPr sz="2200" spc="-10" dirty="0">
                <a:latin typeface="Comic Sans MS"/>
                <a:cs typeface="Comic Sans MS"/>
              </a:rPr>
              <a:t>Interactions between </a:t>
            </a:r>
            <a:r>
              <a:rPr sz="2200" spc="-5" dirty="0">
                <a:latin typeface="Comic Sans MS"/>
                <a:cs typeface="Comic Sans MS"/>
              </a:rPr>
              <a:t>particles can be </a:t>
            </a:r>
            <a:r>
              <a:rPr sz="2200" spc="-10" dirty="0">
                <a:latin typeface="Comic Sans MS"/>
                <a:cs typeface="Comic Sans MS"/>
              </a:rPr>
              <a:t>defined </a:t>
            </a:r>
            <a:r>
              <a:rPr sz="2200" spc="-5" dirty="0">
                <a:latin typeface="Comic Sans MS"/>
                <a:cs typeface="Comic Sans MS"/>
              </a:rPr>
              <a:t>as a  consequence of </a:t>
            </a:r>
            <a:r>
              <a:rPr sz="2200" spc="-10" dirty="0">
                <a:latin typeface="Comic Sans MS"/>
                <a:cs typeface="Comic Sans MS"/>
              </a:rPr>
              <a:t>forces between </a:t>
            </a:r>
            <a:r>
              <a:rPr sz="2200" spc="-5" dirty="0">
                <a:latin typeface="Comic Sans MS"/>
                <a:cs typeface="Comic Sans MS"/>
              </a:rPr>
              <a:t>molecules connected </a:t>
            </a:r>
            <a:r>
              <a:rPr sz="2200" spc="-10" dirty="0">
                <a:latin typeface="Comic Sans MS"/>
                <a:cs typeface="Comic Sans MS"/>
              </a:rPr>
              <a:t>by  </a:t>
            </a:r>
            <a:r>
              <a:rPr sz="2200" spc="-5" dirty="0">
                <a:latin typeface="Comic Sans MS"/>
                <a:cs typeface="Comic Sans MS"/>
              </a:rPr>
              <a:t>particles.</a:t>
            </a:r>
            <a:endParaRPr sz="2200">
              <a:latin typeface="Comic Sans MS"/>
              <a:cs typeface="Comic Sans MS"/>
            </a:endParaRPr>
          </a:p>
          <a:p>
            <a:pPr marR="691515" algn="ctr">
              <a:spcBef>
                <a:spcPts val="240"/>
              </a:spcBef>
            </a:pPr>
            <a:r>
              <a:rPr sz="2400" spc="-5" dirty="0">
                <a:solidFill>
                  <a:srgbClr val="C00000"/>
                </a:solidFill>
                <a:latin typeface="Comic Sans MS"/>
                <a:cs typeface="Comic Sans MS"/>
              </a:rPr>
              <a:t>K</a:t>
            </a:r>
            <a:r>
              <a:rPr sz="2400" spc="-7" baseline="-20833" dirty="0">
                <a:solidFill>
                  <a:srgbClr val="C00000"/>
                </a:solidFill>
                <a:latin typeface="Comic Sans MS"/>
                <a:cs typeface="Comic Sans MS"/>
              </a:rPr>
              <a:t>f</a:t>
            </a:r>
            <a:endParaRPr sz="2400" baseline="-20833">
              <a:latin typeface="Comic Sans MS"/>
              <a:cs typeface="Comic Sans MS"/>
            </a:endParaRPr>
          </a:p>
          <a:p>
            <a:pPr marL="3444875" marR="1709420" indent="-3077845">
              <a:lnSpc>
                <a:spcPct val="110000"/>
              </a:lnSpc>
              <a:tabLst>
                <a:tab pos="4803775" algn="l"/>
              </a:tabLst>
            </a:pPr>
            <a:r>
              <a:rPr sz="2400" dirty="0">
                <a:latin typeface="Comic Sans MS"/>
                <a:cs typeface="Comic Sans MS"/>
              </a:rPr>
              <a:t>Drug</a:t>
            </a:r>
            <a:r>
              <a:rPr sz="2400" spc="-10" dirty="0">
                <a:latin typeface="Comic Sans MS"/>
                <a:cs typeface="Comic Sans MS"/>
              </a:rPr>
              <a:t> </a:t>
            </a:r>
            <a:r>
              <a:rPr sz="2400" dirty="0">
                <a:latin typeface="Comic Sans MS"/>
                <a:cs typeface="Comic Sans MS"/>
              </a:rPr>
              <a:t>+</a:t>
            </a:r>
            <a:r>
              <a:rPr sz="2400" spc="-10" dirty="0">
                <a:latin typeface="Comic Sans MS"/>
                <a:cs typeface="Comic Sans MS"/>
              </a:rPr>
              <a:t> </a:t>
            </a:r>
            <a:r>
              <a:rPr sz="2400" spc="-5" dirty="0">
                <a:latin typeface="Comic Sans MS"/>
                <a:cs typeface="Comic Sans MS"/>
              </a:rPr>
              <a:t>rec</a:t>
            </a:r>
            <a:r>
              <a:rPr sz="2400" spc="5" dirty="0">
                <a:latin typeface="Comic Sans MS"/>
                <a:cs typeface="Comic Sans MS"/>
              </a:rPr>
              <a:t>e</a:t>
            </a:r>
            <a:r>
              <a:rPr sz="2400" dirty="0">
                <a:latin typeface="Comic Sans MS"/>
                <a:cs typeface="Comic Sans MS"/>
              </a:rPr>
              <a:t>ptor		</a:t>
            </a:r>
            <a:r>
              <a:rPr sz="2400" spc="5" dirty="0">
                <a:latin typeface="Comic Sans MS"/>
                <a:cs typeface="Comic Sans MS"/>
              </a:rPr>
              <a:t>C</a:t>
            </a:r>
            <a:r>
              <a:rPr sz="2400" dirty="0">
                <a:latin typeface="Comic Sans MS"/>
                <a:cs typeface="Comic Sans MS"/>
              </a:rPr>
              <a:t>om</a:t>
            </a:r>
            <a:r>
              <a:rPr sz="2400" spc="-10" dirty="0">
                <a:latin typeface="Comic Sans MS"/>
                <a:cs typeface="Comic Sans MS"/>
              </a:rPr>
              <a:t>p</a:t>
            </a:r>
            <a:r>
              <a:rPr sz="2400" dirty="0">
                <a:latin typeface="Comic Sans MS"/>
                <a:cs typeface="Comic Sans MS"/>
              </a:rPr>
              <a:t>l</a:t>
            </a:r>
            <a:r>
              <a:rPr sz="2400" spc="5" dirty="0">
                <a:latin typeface="Comic Sans MS"/>
                <a:cs typeface="Comic Sans MS"/>
              </a:rPr>
              <a:t>e</a:t>
            </a:r>
            <a:r>
              <a:rPr sz="2400" dirty="0">
                <a:latin typeface="Comic Sans MS"/>
                <a:cs typeface="Comic Sans MS"/>
              </a:rPr>
              <a:t>x  </a:t>
            </a:r>
            <a:r>
              <a:rPr sz="2400" spc="-5" dirty="0">
                <a:solidFill>
                  <a:srgbClr val="C00000"/>
                </a:solidFill>
                <a:latin typeface="Comic Sans MS"/>
                <a:cs typeface="Comic Sans MS"/>
              </a:rPr>
              <a:t>K</a:t>
            </a:r>
            <a:r>
              <a:rPr sz="2400" spc="-7" baseline="-20833" dirty="0">
                <a:solidFill>
                  <a:srgbClr val="C00000"/>
                </a:solidFill>
                <a:latin typeface="Comic Sans MS"/>
                <a:cs typeface="Comic Sans MS"/>
              </a:rPr>
              <a:t>r</a:t>
            </a:r>
            <a:endParaRPr sz="2400" baseline="-20833">
              <a:latin typeface="Comic Sans MS"/>
              <a:cs typeface="Comic Sans MS"/>
            </a:endParaRPr>
          </a:p>
          <a:p>
            <a:pPr marL="94615">
              <a:spcBef>
                <a:spcPts val="489"/>
              </a:spcBef>
            </a:pPr>
            <a:r>
              <a:rPr sz="2200" dirty="0">
                <a:latin typeface="Comic Sans MS"/>
                <a:cs typeface="Comic Sans MS"/>
              </a:rPr>
              <a:t>K</a:t>
            </a:r>
            <a:r>
              <a:rPr sz="2175" baseline="-21072" dirty="0">
                <a:latin typeface="Comic Sans MS"/>
                <a:cs typeface="Comic Sans MS"/>
              </a:rPr>
              <a:t>f </a:t>
            </a:r>
            <a:r>
              <a:rPr sz="2200" spc="-5" dirty="0">
                <a:latin typeface="Comic Sans MS"/>
                <a:cs typeface="Comic Sans MS"/>
              </a:rPr>
              <a:t>– </a:t>
            </a:r>
            <a:r>
              <a:rPr sz="2200" spc="-10" dirty="0">
                <a:latin typeface="Comic Sans MS"/>
                <a:cs typeface="Comic Sans MS"/>
              </a:rPr>
              <a:t>rate </a:t>
            </a:r>
            <a:r>
              <a:rPr sz="2200" spc="-5" dirty="0">
                <a:latin typeface="Comic Sans MS"/>
                <a:cs typeface="Comic Sans MS"/>
              </a:rPr>
              <a:t>constant </a:t>
            </a:r>
            <a:r>
              <a:rPr sz="2200" spc="-10" dirty="0">
                <a:latin typeface="Comic Sans MS"/>
                <a:cs typeface="Comic Sans MS"/>
              </a:rPr>
              <a:t>for </a:t>
            </a:r>
            <a:r>
              <a:rPr sz="2200" spc="-5" dirty="0">
                <a:latin typeface="Comic Sans MS"/>
                <a:cs typeface="Comic Sans MS"/>
              </a:rPr>
              <a:t>association of </a:t>
            </a:r>
            <a:r>
              <a:rPr sz="2200" spc="-10" dirty="0">
                <a:latin typeface="Comic Sans MS"/>
                <a:cs typeface="Comic Sans MS"/>
              </a:rPr>
              <a:t>the</a:t>
            </a:r>
            <a:r>
              <a:rPr sz="2200" spc="-40" dirty="0">
                <a:latin typeface="Comic Sans MS"/>
                <a:cs typeface="Comic Sans MS"/>
              </a:rPr>
              <a:t> </a:t>
            </a:r>
            <a:r>
              <a:rPr sz="2200" spc="-5" dirty="0">
                <a:latin typeface="Comic Sans MS"/>
                <a:cs typeface="Comic Sans MS"/>
              </a:rPr>
              <a:t>complex</a:t>
            </a:r>
            <a:endParaRPr sz="2200">
              <a:latin typeface="Comic Sans MS"/>
              <a:cs typeface="Comic Sans MS"/>
            </a:endParaRPr>
          </a:p>
          <a:p>
            <a:pPr marL="88900">
              <a:spcBef>
                <a:spcPts val="310"/>
              </a:spcBef>
            </a:pPr>
            <a:r>
              <a:rPr sz="2200" dirty="0">
                <a:latin typeface="Comic Sans MS"/>
                <a:cs typeface="Comic Sans MS"/>
              </a:rPr>
              <a:t>K</a:t>
            </a:r>
            <a:r>
              <a:rPr sz="2175" baseline="-21072" dirty="0">
                <a:latin typeface="Comic Sans MS"/>
                <a:cs typeface="Comic Sans MS"/>
              </a:rPr>
              <a:t>r </a:t>
            </a:r>
            <a:r>
              <a:rPr sz="2200" spc="-5" dirty="0">
                <a:latin typeface="Comic Sans MS"/>
                <a:cs typeface="Comic Sans MS"/>
              </a:rPr>
              <a:t>– rate constant of dissociation of the</a:t>
            </a:r>
            <a:r>
              <a:rPr sz="2200" spc="-120" dirty="0">
                <a:latin typeface="Comic Sans MS"/>
                <a:cs typeface="Comic Sans MS"/>
              </a:rPr>
              <a:t> </a:t>
            </a:r>
            <a:r>
              <a:rPr sz="2200" spc="-5" dirty="0">
                <a:latin typeface="Comic Sans MS"/>
                <a:cs typeface="Comic Sans MS"/>
              </a:rPr>
              <a:t>complex</a:t>
            </a:r>
            <a:endParaRPr sz="2200">
              <a:latin typeface="Comic Sans MS"/>
              <a:cs typeface="Comic Sans MS"/>
            </a:endParaRPr>
          </a:p>
          <a:p>
            <a:pPr>
              <a:spcBef>
                <a:spcPts val="35"/>
              </a:spcBef>
            </a:pPr>
            <a:endParaRPr sz="2250">
              <a:latin typeface="Comic Sans MS"/>
              <a:cs typeface="Comic Sans MS"/>
            </a:endParaRPr>
          </a:p>
          <a:p>
            <a:pPr marR="764540" algn="ctr"/>
            <a:r>
              <a:rPr sz="2200" spc="-10" dirty="0">
                <a:latin typeface="Comic Sans MS"/>
                <a:cs typeface="Comic Sans MS"/>
              </a:rPr>
              <a:t>Affinity, </a:t>
            </a:r>
            <a:r>
              <a:rPr sz="2200" spc="5" dirty="0">
                <a:latin typeface="Comic Sans MS"/>
                <a:cs typeface="Comic Sans MS"/>
              </a:rPr>
              <a:t>K</a:t>
            </a:r>
            <a:r>
              <a:rPr sz="2175" spc="7" baseline="-21072" dirty="0">
                <a:latin typeface="Comic Sans MS"/>
                <a:cs typeface="Comic Sans MS"/>
              </a:rPr>
              <a:t>as </a:t>
            </a:r>
            <a:r>
              <a:rPr sz="2200" spc="-5" dirty="0">
                <a:latin typeface="Comic Sans MS"/>
                <a:cs typeface="Comic Sans MS"/>
              </a:rPr>
              <a:t>= </a:t>
            </a:r>
            <a:r>
              <a:rPr sz="2200" dirty="0">
                <a:latin typeface="Comic Sans MS"/>
                <a:cs typeface="Comic Sans MS"/>
              </a:rPr>
              <a:t>K</a:t>
            </a:r>
            <a:r>
              <a:rPr sz="2175" baseline="-21072" dirty="0">
                <a:latin typeface="Comic Sans MS"/>
                <a:cs typeface="Comic Sans MS"/>
              </a:rPr>
              <a:t>f </a:t>
            </a:r>
            <a:r>
              <a:rPr sz="2200" spc="-5" dirty="0">
                <a:latin typeface="Comic Sans MS"/>
                <a:cs typeface="Comic Sans MS"/>
              </a:rPr>
              <a:t>/</a:t>
            </a:r>
            <a:r>
              <a:rPr sz="2200" spc="-165" dirty="0">
                <a:latin typeface="Comic Sans MS"/>
                <a:cs typeface="Comic Sans MS"/>
              </a:rPr>
              <a:t> </a:t>
            </a:r>
            <a:r>
              <a:rPr sz="2200" dirty="0">
                <a:latin typeface="Comic Sans MS"/>
                <a:cs typeface="Comic Sans MS"/>
              </a:rPr>
              <a:t>K</a:t>
            </a:r>
            <a:r>
              <a:rPr sz="2175" baseline="-21072" dirty="0">
                <a:latin typeface="Comic Sans MS"/>
                <a:cs typeface="Comic Sans MS"/>
              </a:rPr>
              <a:t>r</a:t>
            </a:r>
            <a:endParaRPr sz="2175" baseline="-21072">
              <a:latin typeface="Comic Sans MS"/>
              <a:cs typeface="Comic Sans MS"/>
            </a:endParaRPr>
          </a:p>
          <a:p>
            <a:pPr marL="349250" marR="125730" indent="-7620">
              <a:lnSpc>
                <a:spcPts val="2380"/>
              </a:lnSpc>
              <a:spcBef>
                <a:spcPts val="2490"/>
              </a:spcBef>
            </a:pPr>
            <a:r>
              <a:rPr sz="2200" spc="-10" dirty="0">
                <a:latin typeface="Comic Sans MS"/>
                <a:cs typeface="Comic Sans MS"/>
              </a:rPr>
              <a:t>Biological </a:t>
            </a:r>
            <a:r>
              <a:rPr sz="2200" spc="-5" dirty="0">
                <a:latin typeface="Comic Sans MS"/>
                <a:cs typeface="Comic Sans MS"/>
              </a:rPr>
              <a:t>activity of a </a:t>
            </a:r>
            <a:r>
              <a:rPr sz="2200" spc="-10" dirty="0">
                <a:latin typeface="Comic Sans MS"/>
                <a:cs typeface="Comic Sans MS"/>
              </a:rPr>
              <a:t>drug </a:t>
            </a:r>
            <a:r>
              <a:rPr sz="2200" spc="-5" dirty="0">
                <a:latin typeface="Comic Sans MS"/>
                <a:cs typeface="Comic Sans MS"/>
              </a:rPr>
              <a:t>is </a:t>
            </a:r>
            <a:r>
              <a:rPr sz="2200" spc="-10" dirty="0">
                <a:latin typeface="Comic Sans MS"/>
                <a:cs typeface="Comic Sans MS"/>
              </a:rPr>
              <a:t>related </a:t>
            </a:r>
            <a:r>
              <a:rPr sz="2200" spc="-5" dirty="0">
                <a:latin typeface="Comic Sans MS"/>
                <a:cs typeface="Comic Sans MS"/>
              </a:rPr>
              <a:t>to its affinity </a:t>
            </a:r>
            <a:r>
              <a:rPr sz="2200" spc="5" dirty="0">
                <a:latin typeface="Comic Sans MS"/>
                <a:cs typeface="Comic Sans MS"/>
              </a:rPr>
              <a:t>K</a:t>
            </a:r>
            <a:r>
              <a:rPr sz="2175" spc="7" baseline="-21072" dirty="0">
                <a:latin typeface="Comic Sans MS"/>
                <a:cs typeface="Comic Sans MS"/>
              </a:rPr>
              <a:t>as  </a:t>
            </a:r>
            <a:r>
              <a:rPr sz="2200" spc="-10" dirty="0">
                <a:latin typeface="Comic Sans MS"/>
                <a:cs typeface="Comic Sans MS"/>
              </a:rPr>
              <a:t>for the</a:t>
            </a:r>
            <a:r>
              <a:rPr sz="2200" spc="10" dirty="0">
                <a:latin typeface="Comic Sans MS"/>
                <a:cs typeface="Comic Sans MS"/>
              </a:rPr>
              <a:t> </a:t>
            </a:r>
            <a:r>
              <a:rPr sz="2200" spc="-10" dirty="0">
                <a:latin typeface="Comic Sans MS"/>
                <a:cs typeface="Comic Sans MS"/>
              </a:rPr>
              <a:t>receptor</a:t>
            </a:r>
            <a:endParaRPr sz="2200">
              <a:latin typeface="Comic Sans MS"/>
              <a:cs typeface="Comic Sans MS"/>
            </a:endParaRPr>
          </a:p>
        </p:txBody>
      </p:sp>
      <p:grpSp>
        <p:nvGrpSpPr>
          <p:cNvPr id="3" name="object 3"/>
          <p:cNvGrpSpPr/>
          <p:nvPr/>
        </p:nvGrpSpPr>
        <p:grpSpPr>
          <a:xfrm>
            <a:off x="1941959" y="251460"/>
            <a:ext cx="8308340" cy="721995"/>
            <a:chOff x="417959" y="251459"/>
            <a:chExt cx="8308340" cy="721995"/>
          </a:xfrm>
        </p:grpSpPr>
        <p:sp>
          <p:nvSpPr>
            <p:cNvPr id="4" name="object 4"/>
            <p:cNvSpPr/>
            <p:nvPr/>
          </p:nvSpPr>
          <p:spPr>
            <a:xfrm>
              <a:off x="417959" y="254943"/>
              <a:ext cx="8308080" cy="71845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787651" y="251459"/>
              <a:ext cx="5567172" cy="6187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274637"/>
              <a:ext cx="8229600" cy="639762"/>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981200" y="211880"/>
            <a:ext cx="8229600" cy="765594"/>
          </a:xfrm>
          <a:prstGeom prst="rect">
            <a:avLst/>
          </a:prstGeom>
          <a:ln w="12700">
            <a:solidFill>
              <a:srgbClr val="497DBA"/>
            </a:solidFill>
          </a:ln>
        </p:spPr>
        <p:txBody>
          <a:bodyPr vert="horz" wrap="square" lIns="0" tIns="87630" rIns="0" bIns="0" rtlCol="0" anchor="ctr">
            <a:spAutoFit/>
          </a:bodyPr>
          <a:lstStyle/>
          <a:p>
            <a:pPr marL="3175" algn="ctr">
              <a:lnSpc>
                <a:spcPct val="100000"/>
              </a:lnSpc>
              <a:spcBef>
                <a:spcPts val="690"/>
              </a:spcBef>
            </a:pPr>
            <a:r>
              <a:rPr spc="-5" dirty="0">
                <a:latin typeface="Comic Sans MS"/>
                <a:cs typeface="Comic Sans MS"/>
              </a:rPr>
              <a:t>Different type of</a:t>
            </a:r>
            <a:r>
              <a:rPr spc="60" dirty="0">
                <a:latin typeface="Comic Sans MS"/>
                <a:cs typeface="Comic Sans MS"/>
              </a:rPr>
              <a:t> </a:t>
            </a:r>
            <a:r>
              <a:rPr spc="-5" dirty="0">
                <a:latin typeface="Comic Sans MS"/>
                <a:cs typeface="Comic Sans MS"/>
              </a:rPr>
              <a:t>interactions</a:t>
            </a:r>
          </a:p>
        </p:txBody>
      </p:sp>
      <p:sp>
        <p:nvSpPr>
          <p:cNvPr id="8" name="object 8"/>
          <p:cNvSpPr/>
          <p:nvPr/>
        </p:nvSpPr>
        <p:spPr>
          <a:xfrm>
            <a:off x="4800600" y="2920111"/>
            <a:ext cx="1981200" cy="103505"/>
          </a:xfrm>
          <a:custGeom>
            <a:avLst/>
            <a:gdLst/>
            <a:ahLst/>
            <a:cxnLst/>
            <a:rect l="l" t="t" r="r" b="b"/>
            <a:pathLst>
              <a:path w="1981200" h="103505">
                <a:moveTo>
                  <a:pt x="88646" y="0"/>
                </a:moveTo>
                <a:lnTo>
                  <a:pt x="0" y="51688"/>
                </a:lnTo>
                <a:lnTo>
                  <a:pt x="88646" y="103377"/>
                </a:lnTo>
                <a:lnTo>
                  <a:pt x="92455" y="102362"/>
                </a:lnTo>
                <a:lnTo>
                  <a:pt x="96012" y="96265"/>
                </a:lnTo>
                <a:lnTo>
                  <a:pt x="94996" y="92455"/>
                </a:lnTo>
                <a:lnTo>
                  <a:pt x="35995" y="58038"/>
                </a:lnTo>
                <a:lnTo>
                  <a:pt x="12573" y="58038"/>
                </a:lnTo>
                <a:lnTo>
                  <a:pt x="12573" y="45338"/>
                </a:lnTo>
                <a:lnTo>
                  <a:pt x="35995" y="45338"/>
                </a:lnTo>
                <a:lnTo>
                  <a:pt x="94996" y="10922"/>
                </a:lnTo>
                <a:lnTo>
                  <a:pt x="96012" y="7112"/>
                </a:lnTo>
                <a:lnTo>
                  <a:pt x="92455" y="1015"/>
                </a:lnTo>
                <a:lnTo>
                  <a:pt x="88646" y="0"/>
                </a:lnTo>
                <a:close/>
              </a:path>
              <a:path w="1981200" h="103505">
                <a:moveTo>
                  <a:pt x="1956090" y="51688"/>
                </a:moveTo>
                <a:lnTo>
                  <a:pt x="1886203" y="92455"/>
                </a:lnTo>
                <a:lnTo>
                  <a:pt x="1885188" y="96265"/>
                </a:lnTo>
                <a:lnTo>
                  <a:pt x="1888744" y="102362"/>
                </a:lnTo>
                <a:lnTo>
                  <a:pt x="1892553" y="103377"/>
                </a:lnTo>
                <a:lnTo>
                  <a:pt x="1970309" y="58038"/>
                </a:lnTo>
                <a:lnTo>
                  <a:pt x="1968627" y="58038"/>
                </a:lnTo>
                <a:lnTo>
                  <a:pt x="1968627" y="57150"/>
                </a:lnTo>
                <a:lnTo>
                  <a:pt x="1965452" y="57150"/>
                </a:lnTo>
                <a:lnTo>
                  <a:pt x="1956090" y="51688"/>
                </a:lnTo>
                <a:close/>
              </a:path>
              <a:path w="1981200" h="103505">
                <a:moveTo>
                  <a:pt x="35995" y="45338"/>
                </a:moveTo>
                <a:lnTo>
                  <a:pt x="12573" y="45338"/>
                </a:lnTo>
                <a:lnTo>
                  <a:pt x="12573" y="58038"/>
                </a:lnTo>
                <a:lnTo>
                  <a:pt x="35995" y="58038"/>
                </a:lnTo>
                <a:lnTo>
                  <a:pt x="34471" y="57150"/>
                </a:lnTo>
                <a:lnTo>
                  <a:pt x="15748" y="57150"/>
                </a:lnTo>
                <a:lnTo>
                  <a:pt x="15748" y="46227"/>
                </a:lnTo>
                <a:lnTo>
                  <a:pt x="34471" y="46227"/>
                </a:lnTo>
                <a:lnTo>
                  <a:pt x="35995" y="45338"/>
                </a:lnTo>
                <a:close/>
              </a:path>
              <a:path w="1981200" h="103505">
                <a:moveTo>
                  <a:pt x="1945204" y="45338"/>
                </a:moveTo>
                <a:lnTo>
                  <a:pt x="35995" y="45338"/>
                </a:lnTo>
                <a:lnTo>
                  <a:pt x="25109" y="51688"/>
                </a:lnTo>
                <a:lnTo>
                  <a:pt x="35995" y="58038"/>
                </a:lnTo>
                <a:lnTo>
                  <a:pt x="1945204" y="58038"/>
                </a:lnTo>
                <a:lnTo>
                  <a:pt x="1956090" y="51688"/>
                </a:lnTo>
                <a:lnTo>
                  <a:pt x="1945204" y="45338"/>
                </a:lnTo>
                <a:close/>
              </a:path>
              <a:path w="1981200" h="103505">
                <a:moveTo>
                  <a:pt x="1970309" y="45338"/>
                </a:moveTo>
                <a:lnTo>
                  <a:pt x="1968627" y="45338"/>
                </a:lnTo>
                <a:lnTo>
                  <a:pt x="1968627" y="58038"/>
                </a:lnTo>
                <a:lnTo>
                  <a:pt x="1970309" y="58038"/>
                </a:lnTo>
                <a:lnTo>
                  <a:pt x="1981200" y="51688"/>
                </a:lnTo>
                <a:lnTo>
                  <a:pt x="1970309" y="45338"/>
                </a:lnTo>
                <a:close/>
              </a:path>
              <a:path w="1981200" h="103505">
                <a:moveTo>
                  <a:pt x="15748" y="46227"/>
                </a:moveTo>
                <a:lnTo>
                  <a:pt x="15748" y="57150"/>
                </a:lnTo>
                <a:lnTo>
                  <a:pt x="25109" y="51688"/>
                </a:lnTo>
                <a:lnTo>
                  <a:pt x="15748" y="46227"/>
                </a:lnTo>
                <a:close/>
              </a:path>
              <a:path w="1981200" h="103505">
                <a:moveTo>
                  <a:pt x="25109" y="51688"/>
                </a:moveTo>
                <a:lnTo>
                  <a:pt x="15748" y="57150"/>
                </a:lnTo>
                <a:lnTo>
                  <a:pt x="34471" y="57150"/>
                </a:lnTo>
                <a:lnTo>
                  <a:pt x="25109" y="51688"/>
                </a:lnTo>
                <a:close/>
              </a:path>
              <a:path w="1981200" h="103505">
                <a:moveTo>
                  <a:pt x="1965452" y="46227"/>
                </a:moveTo>
                <a:lnTo>
                  <a:pt x="1956090" y="51688"/>
                </a:lnTo>
                <a:lnTo>
                  <a:pt x="1965452" y="57150"/>
                </a:lnTo>
                <a:lnTo>
                  <a:pt x="1965452" y="46227"/>
                </a:lnTo>
                <a:close/>
              </a:path>
              <a:path w="1981200" h="103505">
                <a:moveTo>
                  <a:pt x="1968627" y="46227"/>
                </a:moveTo>
                <a:lnTo>
                  <a:pt x="1965452" y="46227"/>
                </a:lnTo>
                <a:lnTo>
                  <a:pt x="1965452" y="57150"/>
                </a:lnTo>
                <a:lnTo>
                  <a:pt x="1968627" y="57150"/>
                </a:lnTo>
                <a:lnTo>
                  <a:pt x="1968627" y="46227"/>
                </a:lnTo>
                <a:close/>
              </a:path>
              <a:path w="1981200" h="103505">
                <a:moveTo>
                  <a:pt x="34471" y="46227"/>
                </a:moveTo>
                <a:lnTo>
                  <a:pt x="15748" y="46227"/>
                </a:lnTo>
                <a:lnTo>
                  <a:pt x="25109" y="51688"/>
                </a:lnTo>
                <a:lnTo>
                  <a:pt x="34471" y="46227"/>
                </a:lnTo>
                <a:close/>
              </a:path>
              <a:path w="1981200" h="103505">
                <a:moveTo>
                  <a:pt x="1892553" y="0"/>
                </a:moveTo>
                <a:lnTo>
                  <a:pt x="1888744" y="1015"/>
                </a:lnTo>
                <a:lnTo>
                  <a:pt x="1885188" y="7112"/>
                </a:lnTo>
                <a:lnTo>
                  <a:pt x="1886203" y="10922"/>
                </a:lnTo>
                <a:lnTo>
                  <a:pt x="1956090" y="51688"/>
                </a:lnTo>
                <a:lnTo>
                  <a:pt x="1965452" y="46227"/>
                </a:lnTo>
                <a:lnTo>
                  <a:pt x="1968627" y="46227"/>
                </a:lnTo>
                <a:lnTo>
                  <a:pt x="1968627" y="45338"/>
                </a:lnTo>
                <a:lnTo>
                  <a:pt x="1970309" y="45338"/>
                </a:lnTo>
                <a:lnTo>
                  <a:pt x="1892553" y="0"/>
                </a:lnTo>
                <a:close/>
              </a:path>
            </a:pathLst>
          </a:custGeom>
          <a:solidFill>
            <a:srgbClr val="000000"/>
          </a:solidFill>
        </p:spPr>
        <p:txBody>
          <a:bodyPr wrap="square" lIns="0" tIns="0" rIns="0" bIns="0" rtlCol="0"/>
          <a:lstStyle/>
          <a:p>
            <a:endParaRPr/>
          </a:p>
        </p:txBody>
      </p:sp>
      <p:grpSp>
        <p:nvGrpSpPr>
          <p:cNvPr id="9" name="object 9"/>
          <p:cNvGrpSpPr/>
          <p:nvPr/>
        </p:nvGrpSpPr>
        <p:grpSpPr>
          <a:xfrm>
            <a:off x="4102100" y="4711700"/>
            <a:ext cx="2844800" cy="635000"/>
            <a:chOff x="2578100" y="4711700"/>
            <a:chExt cx="2844800" cy="635000"/>
          </a:xfrm>
        </p:grpSpPr>
        <p:sp>
          <p:nvSpPr>
            <p:cNvPr id="10" name="object 10"/>
            <p:cNvSpPr/>
            <p:nvPr/>
          </p:nvSpPr>
          <p:spPr>
            <a:xfrm>
              <a:off x="2590800" y="4724400"/>
              <a:ext cx="2819400" cy="609600"/>
            </a:xfrm>
            <a:custGeom>
              <a:avLst/>
              <a:gdLst/>
              <a:ahLst/>
              <a:cxnLst/>
              <a:rect l="l" t="t" r="r" b="b"/>
              <a:pathLst>
                <a:path w="2819400" h="609600">
                  <a:moveTo>
                    <a:pt x="2717800" y="0"/>
                  </a:moveTo>
                  <a:lnTo>
                    <a:pt x="101600" y="0"/>
                  </a:lnTo>
                  <a:lnTo>
                    <a:pt x="62043" y="7981"/>
                  </a:lnTo>
                  <a:lnTo>
                    <a:pt x="29749" y="29749"/>
                  </a:lnTo>
                  <a:lnTo>
                    <a:pt x="7981" y="62043"/>
                  </a:lnTo>
                  <a:lnTo>
                    <a:pt x="0" y="101600"/>
                  </a:lnTo>
                  <a:lnTo>
                    <a:pt x="0" y="508000"/>
                  </a:lnTo>
                  <a:lnTo>
                    <a:pt x="7981" y="547556"/>
                  </a:lnTo>
                  <a:lnTo>
                    <a:pt x="29749" y="579850"/>
                  </a:lnTo>
                  <a:lnTo>
                    <a:pt x="62043" y="601618"/>
                  </a:lnTo>
                  <a:lnTo>
                    <a:pt x="101600" y="609600"/>
                  </a:lnTo>
                  <a:lnTo>
                    <a:pt x="2717800" y="609600"/>
                  </a:lnTo>
                  <a:lnTo>
                    <a:pt x="2757356" y="601618"/>
                  </a:lnTo>
                  <a:lnTo>
                    <a:pt x="2789650" y="579850"/>
                  </a:lnTo>
                  <a:lnTo>
                    <a:pt x="2811418" y="547556"/>
                  </a:lnTo>
                  <a:lnTo>
                    <a:pt x="2819400" y="508000"/>
                  </a:lnTo>
                  <a:lnTo>
                    <a:pt x="2819400" y="101600"/>
                  </a:lnTo>
                  <a:lnTo>
                    <a:pt x="2811418" y="62043"/>
                  </a:lnTo>
                  <a:lnTo>
                    <a:pt x="2789650" y="29749"/>
                  </a:lnTo>
                  <a:lnTo>
                    <a:pt x="2757356" y="7981"/>
                  </a:lnTo>
                  <a:lnTo>
                    <a:pt x="2717800" y="0"/>
                  </a:lnTo>
                  <a:close/>
                </a:path>
              </a:pathLst>
            </a:custGeom>
            <a:solidFill>
              <a:srgbClr val="C00000">
                <a:alpha val="38822"/>
              </a:srgbClr>
            </a:solidFill>
          </p:spPr>
          <p:txBody>
            <a:bodyPr wrap="square" lIns="0" tIns="0" rIns="0" bIns="0" rtlCol="0"/>
            <a:lstStyle/>
            <a:p>
              <a:endParaRPr/>
            </a:p>
          </p:txBody>
        </p:sp>
        <p:sp>
          <p:nvSpPr>
            <p:cNvPr id="11" name="object 11"/>
            <p:cNvSpPr/>
            <p:nvPr/>
          </p:nvSpPr>
          <p:spPr>
            <a:xfrm>
              <a:off x="2590800" y="4724400"/>
              <a:ext cx="2819400" cy="609600"/>
            </a:xfrm>
            <a:custGeom>
              <a:avLst/>
              <a:gdLst/>
              <a:ahLst/>
              <a:cxnLst/>
              <a:rect l="l" t="t" r="r" b="b"/>
              <a:pathLst>
                <a:path w="2819400" h="609600">
                  <a:moveTo>
                    <a:pt x="0" y="101600"/>
                  </a:moveTo>
                  <a:lnTo>
                    <a:pt x="7981" y="62043"/>
                  </a:lnTo>
                  <a:lnTo>
                    <a:pt x="29749" y="29749"/>
                  </a:lnTo>
                  <a:lnTo>
                    <a:pt x="62043" y="7981"/>
                  </a:lnTo>
                  <a:lnTo>
                    <a:pt x="101600" y="0"/>
                  </a:lnTo>
                  <a:lnTo>
                    <a:pt x="2717800" y="0"/>
                  </a:lnTo>
                  <a:lnTo>
                    <a:pt x="2757356" y="7981"/>
                  </a:lnTo>
                  <a:lnTo>
                    <a:pt x="2789650" y="29749"/>
                  </a:lnTo>
                  <a:lnTo>
                    <a:pt x="2811418" y="62043"/>
                  </a:lnTo>
                  <a:lnTo>
                    <a:pt x="2819400" y="101600"/>
                  </a:lnTo>
                  <a:lnTo>
                    <a:pt x="2819400" y="508000"/>
                  </a:lnTo>
                  <a:lnTo>
                    <a:pt x="2811418" y="547556"/>
                  </a:lnTo>
                  <a:lnTo>
                    <a:pt x="2789650" y="579850"/>
                  </a:lnTo>
                  <a:lnTo>
                    <a:pt x="2757356" y="601618"/>
                  </a:lnTo>
                  <a:lnTo>
                    <a:pt x="2717800" y="609600"/>
                  </a:lnTo>
                  <a:lnTo>
                    <a:pt x="101600" y="609600"/>
                  </a:lnTo>
                  <a:lnTo>
                    <a:pt x="62043" y="601618"/>
                  </a:lnTo>
                  <a:lnTo>
                    <a:pt x="29749" y="579850"/>
                  </a:lnTo>
                  <a:lnTo>
                    <a:pt x="7981" y="547556"/>
                  </a:lnTo>
                  <a:lnTo>
                    <a:pt x="0" y="508000"/>
                  </a:lnTo>
                  <a:lnTo>
                    <a:pt x="0" y="101600"/>
                  </a:lnTo>
                  <a:close/>
                </a:path>
              </a:pathLst>
            </a:custGeom>
            <a:ln w="25400">
              <a:solidFill>
                <a:srgbClr val="385D89"/>
              </a:solidFill>
            </a:ln>
          </p:spPr>
          <p:txBody>
            <a:bodyPr wrap="square" lIns="0" tIns="0" rIns="0" bIns="0" rtlCol="0"/>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1357630"/>
            <a:ext cx="7983855" cy="3626377"/>
          </a:xfrm>
          <a:prstGeom prst="rect">
            <a:avLst/>
          </a:prstGeom>
        </p:spPr>
        <p:txBody>
          <a:bodyPr vert="horz" wrap="square" lIns="0" tIns="49530" rIns="0" bIns="0" rtlCol="0">
            <a:spAutoFit/>
          </a:bodyPr>
          <a:lstStyle/>
          <a:p>
            <a:pPr marL="355600" marR="5080" indent="-342900">
              <a:lnSpc>
                <a:spcPts val="2380"/>
              </a:lnSpc>
              <a:spcBef>
                <a:spcPts val="390"/>
              </a:spcBef>
              <a:buFont typeface="Wingdings"/>
              <a:buChar char=""/>
              <a:tabLst>
                <a:tab pos="355600" algn="l"/>
              </a:tabLst>
            </a:pPr>
            <a:r>
              <a:rPr sz="2200" spc="-10" dirty="0">
                <a:latin typeface="Comic Sans MS"/>
                <a:cs typeface="Comic Sans MS"/>
              </a:rPr>
              <a:t>Attractive forces </a:t>
            </a:r>
            <a:r>
              <a:rPr sz="2200" spc="-5" dirty="0">
                <a:latin typeface="Comic Sans MS"/>
                <a:cs typeface="Comic Sans MS"/>
              </a:rPr>
              <a:t>existing </a:t>
            </a:r>
            <a:r>
              <a:rPr sz="2200" spc="-10" dirty="0">
                <a:latin typeface="Comic Sans MS"/>
                <a:cs typeface="Comic Sans MS"/>
              </a:rPr>
              <a:t>between </a:t>
            </a:r>
            <a:r>
              <a:rPr sz="2200" spc="-5" dirty="0">
                <a:latin typeface="Comic Sans MS"/>
                <a:cs typeface="Comic Sans MS"/>
              </a:rPr>
              <a:t>all pairs of atoms,even  </a:t>
            </a:r>
            <a:r>
              <a:rPr sz="2200" spc="-10" dirty="0">
                <a:latin typeface="Comic Sans MS"/>
                <a:cs typeface="Comic Sans MS"/>
              </a:rPr>
              <a:t>between rare </a:t>
            </a:r>
            <a:r>
              <a:rPr sz="2200" spc="-5" dirty="0">
                <a:latin typeface="Comic Sans MS"/>
                <a:cs typeface="Comic Sans MS"/>
              </a:rPr>
              <a:t>gas</a:t>
            </a:r>
            <a:r>
              <a:rPr sz="2200" spc="20" dirty="0">
                <a:latin typeface="Comic Sans MS"/>
                <a:cs typeface="Comic Sans MS"/>
              </a:rPr>
              <a:t> </a:t>
            </a:r>
            <a:r>
              <a:rPr sz="2200" spc="-5" dirty="0">
                <a:latin typeface="Comic Sans MS"/>
                <a:cs typeface="Comic Sans MS"/>
              </a:rPr>
              <a:t>atoms.</a:t>
            </a:r>
            <a:endParaRPr sz="2200">
              <a:latin typeface="Comic Sans MS"/>
              <a:cs typeface="Comic Sans MS"/>
            </a:endParaRPr>
          </a:p>
          <a:p>
            <a:pPr>
              <a:spcBef>
                <a:spcPts val="10"/>
              </a:spcBef>
              <a:buFont typeface="Wingdings"/>
              <a:buChar char=""/>
            </a:pPr>
            <a:endParaRPr sz="2450">
              <a:latin typeface="Comic Sans MS"/>
              <a:cs typeface="Comic Sans MS"/>
            </a:endParaRPr>
          </a:p>
          <a:p>
            <a:pPr marL="355600" marR="258445" indent="-342900">
              <a:lnSpc>
                <a:spcPts val="2380"/>
              </a:lnSpc>
              <a:spcBef>
                <a:spcPts val="5"/>
              </a:spcBef>
              <a:buFont typeface="Wingdings"/>
              <a:buChar char=""/>
              <a:tabLst>
                <a:tab pos="355600" algn="l"/>
                <a:tab pos="1622425" algn="l"/>
              </a:tabLst>
            </a:pPr>
            <a:r>
              <a:rPr sz="2200" spc="-10" dirty="0">
                <a:latin typeface="Comic Sans MS"/>
                <a:cs typeface="Comic Sans MS"/>
              </a:rPr>
              <a:t>Depends	</a:t>
            </a:r>
            <a:r>
              <a:rPr sz="2200" spc="-5" dirty="0">
                <a:latin typeface="Comic Sans MS"/>
                <a:cs typeface="Comic Sans MS"/>
              </a:rPr>
              <a:t>on polarizability &amp; </a:t>
            </a:r>
            <a:r>
              <a:rPr sz="2200" spc="-10" dirty="0">
                <a:latin typeface="Comic Sans MS"/>
                <a:cs typeface="Comic Sans MS"/>
              </a:rPr>
              <a:t>number </a:t>
            </a:r>
            <a:r>
              <a:rPr sz="2200" spc="-5" dirty="0">
                <a:latin typeface="Comic Sans MS"/>
                <a:cs typeface="Comic Sans MS"/>
              </a:rPr>
              <a:t>of </a:t>
            </a:r>
            <a:r>
              <a:rPr sz="2200" spc="-10" dirty="0">
                <a:latin typeface="Comic Sans MS"/>
                <a:cs typeface="Comic Sans MS"/>
              </a:rPr>
              <a:t>valence electrons  </a:t>
            </a:r>
            <a:r>
              <a:rPr sz="2200" spc="-5" dirty="0">
                <a:latin typeface="Comic Sans MS"/>
                <a:cs typeface="Comic Sans MS"/>
              </a:rPr>
              <a:t>of </a:t>
            </a:r>
            <a:r>
              <a:rPr sz="2200" spc="-10" dirty="0">
                <a:latin typeface="Comic Sans MS"/>
                <a:cs typeface="Comic Sans MS"/>
              </a:rPr>
              <a:t>interacting</a:t>
            </a:r>
            <a:r>
              <a:rPr sz="2200" dirty="0">
                <a:latin typeface="Comic Sans MS"/>
                <a:cs typeface="Comic Sans MS"/>
              </a:rPr>
              <a:t> </a:t>
            </a:r>
            <a:r>
              <a:rPr sz="2200" spc="-5" dirty="0">
                <a:latin typeface="Comic Sans MS"/>
                <a:cs typeface="Comic Sans MS"/>
              </a:rPr>
              <a:t>molecule.</a:t>
            </a:r>
            <a:endParaRPr sz="2200">
              <a:latin typeface="Comic Sans MS"/>
              <a:cs typeface="Comic Sans MS"/>
            </a:endParaRPr>
          </a:p>
          <a:p>
            <a:pPr>
              <a:spcBef>
                <a:spcPts val="45"/>
              </a:spcBef>
              <a:buFont typeface="Wingdings"/>
              <a:buChar char=""/>
            </a:pPr>
            <a:endParaRPr sz="2400">
              <a:latin typeface="Comic Sans MS"/>
              <a:cs typeface="Comic Sans MS"/>
            </a:endParaRPr>
          </a:p>
          <a:p>
            <a:pPr marL="355600" marR="204470" indent="-342900">
              <a:lnSpc>
                <a:spcPct val="90000"/>
              </a:lnSpc>
              <a:buFont typeface="Wingdings"/>
              <a:buChar char=""/>
              <a:tabLst>
                <a:tab pos="355600" algn="l"/>
              </a:tabLst>
            </a:pPr>
            <a:r>
              <a:rPr sz="2200" spc="-5" dirty="0">
                <a:latin typeface="Comic Sans MS"/>
                <a:cs typeface="Comic Sans MS"/>
              </a:rPr>
              <a:t>Polarization energy </a:t>
            </a:r>
            <a:r>
              <a:rPr sz="2200" spc="-10" dirty="0">
                <a:latin typeface="Comic Sans MS"/>
                <a:cs typeface="Comic Sans MS"/>
              </a:rPr>
              <a:t>involves the interaction </a:t>
            </a:r>
            <a:r>
              <a:rPr sz="2200" spc="-5" dirty="0">
                <a:latin typeface="Comic Sans MS"/>
                <a:cs typeface="Comic Sans MS"/>
              </a:rPr>
              <a:t>of a molecule  that is already polar </a:t>
            </a:r>
            <a:r>
              <a:rPr sz="2200" spc="-10" dirty="0">
                <a:latin typeface="Comic Sans MS"/>
                <a:cs typeface="Comic Sans MS"/>
              </a:rPr>
              <a:t>with </a:t>
            </a:r>
            <a:r>
              <a:rPr sz="2200" spc="-5" dirty="0">
                <a:latin typeface="Comic Sans MS"/>
                <a:cs typeface="Comic Sans MS"/>
              </a:rPr>
              <a:t>another polar/non polar  molecule.</a:t>
            </a:r>
            <a:endParaRPr sz="2200">
              <a:latin typeface="Comic Sans MS"/>
              <a:cs typeface="Comic Sans MS"/>
            </a:endParaRPr>
          </a:p>
          <a:p>
            <a:pPr>
              <a:spcBef>
                <a:spcPts val="30"/>
              </a:spcBef>
              <a:buFont typeface="Wingdings"/>
              <a:buChar char=""/>
            </a:pPr>
            <a:endParaRPr sz="2250">
              <a:latin typeface="Comic Sans MS"/>
              <a:cs typeface="Comic Sans MS"/>
            </a:endParaRPr>
          </a:p>
          <a:p>
            <a:pPr marL="355600" indent="-342900">
              <a:spcBef>
                <a:spcPts val="5"/>
              </a:spcBef>
              <a:buFont typeface="Wingdings"/>
              <a:buChar char=""/>
              <a:tabLst>
                <a:tab pos="355600" algn="l"/>
              </a:tabLst>
            </a:pPr>
            <a:r>
              <a:rPr sz="2200" spc="-5" dirty="0">
                <a:latin typeface="Comic Sans MS"/>
                <a:cs typeface="Comic Sans MS"/>
              </a:rPr>
              <a:t>Eg. London or Vander waals</a:t>
            </a:r>
            <a:r>
              <a:rPr sz="2200" spc="50" dirty="0">
                <a:latin typeface="Comic Sans MS"/>
                <a:cs typeface="Comic Sans MS"/>
              </a:rPr>
              <a:t> </a:t>
            </a:r>
            <a:r>
              <a:rPr sz="2200" spc="-10" dirty="0">
                <a:latin typeface="Comic Sans MS"/>
                <a:cs typeface="Comic Sans MS"/>
              </a:rPr>
              <a:t>forces.</a:t>
            </a:r>
            <a:endParaRPr sz="2200">
              <a:latin typeface="Comic Sans MS"/>
              <a:cs typeface="Comic Sans MS"/>
            </a:endParaRPr>
          </a:p>
        </p:txBody>
      </p:sp>
      <p:grpSp>
        <p:nvGrpSpPr>
          <p:cNvPr id="3" name="object 3"/>
          <p:cNvGrpSpPr/>
          <p:nvPr/>
        </p:nvGrpSpPr>
        <p:grpSpPr>
          <a:xfrm>
            <a:off x="1941959" y="254938"/>
            <a:ext cx="8308340" cy="795020"/>
            <a:chOff x="417959" y="254938"/>
            <a:chExt cx="8308340" cy="795020"/>
          </a:xfrm>
        </p:grpSpPr>
        <p:sp>
          <p:nvSpPr>
            <p:cNvPr id="4" name="object 4"/>
            <p:cNvSpPr/>
            <p:nvPr/>
          </p:nvSpPr>
          <p:spPr>
            <a:xfrm>
              <a:off x="417959" y="254938"/>
              <a:ext cx="8308080" cy="79466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200" y="274637"/>
              <a:ext cx="8229600" cy="715962"/>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981200" y="230744"/>
            <a:ext cx="8229600" cy="804066"/>
          </a:xfrm>
          <a:prstGeom prst="rect">
            <a:avLst/>
          </a:prstGeom>
          <a:ln w="12700">
            <a:solidFill>
              <a:srgbClr val="497DBA"/>
            </a:solidFill>
          </a:ln>
        </p:spPr>
        <p:txBody>
          <a:bodyPr vert="horz" wrap="square" lIns="0" tIns="125730" rIns="0" bIns="0" rtlCol="0" anchor="ctr">
            <a:spAutoFit/>
          </a:bodyPr>
          <a:lstStyle/>
          <a:p>
            <a:pPr algn="ctr">
              <a:lnSpc>
                <a:spcPct val="100000"/>
              </a:lnSpc>
              <a:spcBef>
                <a:spcPts val="990"/>
              </a:spcBef>
            </a:pPr>
            <a:r>
              <a:rPr spc="-5" dirty="0">
                <a:latin typeface="Comic Sans MS"/>
                <a:cs typeface="Comic Sans MS"/>
              </a:rPr>
              <a:t>Electrodynamic</a:t>
            </a:r>
            <a:r>
              <a:rPr spc="25" dirty="0">
                <a:latin typeface="Comic Sans MS"/>
                <a:cs typeface="Comic Sans MS"/>
              </a:rPr>
              <a:t> </a:t>
            </a:r>
            <a:r>
              <a:rPr spc="-10" dirty="0">
                <a:latin typeface="Comic Sans MS"/>
                <a:cs typeface="Comic Sans MS"/>
              </a:rPr>
              <a:t>forces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1084834"/>
            <a:ext cx="4745990" cy="391160"/>
          </a:xfrm>
          <a:prstGeom prst="rect">
            <a:avLst/>
          </a:prstGeom>
        </p:spPr>
        <p:txBody>
          <a:bodyPr vert="horz" wrap="square" lIns="0" tIns="12700" rIns="0" bIns="0" rtlCol="0">
            <a:spAutoFit/>
          </a:bodyPr>
          <a:lstStyle/>
          <a:p>
            <a:pPr marL="12700">
              <a:spcBef>
                <a:spcPts val="100"/>
              </a:spcBef>
            </a:pPr>
            <a:r>
              <a:rPr sz="2400" u="heavy" spc="-5" dirty="0">
                <a:uFill>
                  <a:solidFill>
                    <a:srgbClr val="000000"/>
                  </a:solidFill>
                </a:uFill>
                <a:latin typeface="Comic Sans MS"/>
                <a:cs typeface="Comic Sans MS"/>
              </a:rPr>
              <a:t>Methods to derive 3D</a:t>
            </a:r>
            <a:r>
              <a:rPr sz="2400" u="heavy" spc="-120" dirty="0">
                <a:uFill>
                  <a:solidFill>
                    <a:srgbClr val="000000"/>
                  </a:solidFill>
                </a:uFill>
                <a:latin typeface="Comic Sans MS"/>
                <a:cs typeface="Comic Sans MS"/>
              </a:rPr>
              <a:t> </a:t>
            </a:r>
            <a:r>
              <a:rPr sz="2400" u="heavy" dirty="0">
                <a:uFill>
                  <a:solidFill>
                    <a:srgbClr val="000000"/>
                  </a:solidFill>
                </a:uFill>
                <a:latin typeface="Comic Sans MS"/>
                <a:cs typeface="Comic Sans MS"/>
              </a:rPr>
              <a:t>structures</a:t>
            </a:r>
            <a:endParaRPr sz="2400">
              <a:latin typeface="Comic Sans MS"/>
              <a:cs typeface="Comic Sans MS"/>
            </a:endParaRPr>
          </a:p>
        </p:txBody>
      </p:sp>
      <p:grpSp>
        <p:nvGrpSpPr>
          <p:cNvPr id="3" name="object 3"/>
          <p:cNvGrpSpPr/>
          <p:nvPr/>
        </p:nvGrpSpPr>
        <p:grpSpPr>
          <a:xfrm>
            <a:off x="1941959" y="254938"/>
            <a:ext cx="8308340" cy="795020"/>
            <a:chOff x="417959" y="254938"/>
            <a:chExt cx="8308340" cy="795020"/>
          </a:xfrm>
        </p:grpSpPr>
        <p:sp>
          <p:nvSpPr>
            <p:cNvPr id="4" name="object 4"/>
            <p:cNvSpPr/>
            <p:nvPr/>
          </p:nvSpPr>
          <p:spPr>
            <a:xfrm>
              <a:off x="417959" y="254938"/>
              <a:ext cx="8308080" cy="79466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200" y="274637"/>
              <a:ext cx="8229600" cy="715962"/>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1981200" y="274638"/>
            <a:ext cx="8229600" cy="557845"/>
          </a:xfrm>
          <a:prstGeom prst="rect">
            <a:avLst/>
          </a:prstGeom>
          <a:ln w="12700">
            <a:solidFill>
              <a:srgbClr val="497DBA"/>
            </a:solidFill>
          </a:ln>
        </p:spPr>
        <p:txBody>
          <a:bodyPr vert="horz" wrap="square" lIns="0" tIns="125730" rIns="0" bIns="0" rtlCol="0">
            <a:spAutoFit/>
          </a:bodyPr>
          <a:lstStyle/>
          <a:p>
            <a:pPr marL="1905" algn="ctr">
              <a:spcBef>
                <a:spcPts val="990"/>
              </a:spcBef>
            </a:pPr>
            <a:r>
              <a:rPr sz="2800" spc="-5" dirty="0">
                <a:latin typeface="Comic Sans MS"/>
                <a:cs typeface="Comic Sans MS"/>
              </a:rPr>
              <a:t>Mechanics </a:t>
            </a:r>
            <a:r>
              <a:rPr sz="2800" dirty="0">
                <a:latin typeface="Comic Sans MS"/>
                <a:cs typeface="Comic Sans MS"/>
              </a:rPr>
              <a:t>of</a:t>
            </a:r>
            <a:r>
              <a:rPr sz="2800" spc="-5" dirty="0">
                <a:latin typeface="Comic Sans MS"/>
                <a:cs typeface="Comic Sans MS"/>
              </a:rPr>
              <a:t> docking</a:t>
            </a:r>
            <a:endParaRPr sz="2800">
              <a:latin typeface="Comic Sans MS"/>
              <a:cs typeface="Comic Sans MS"/>
            </a:endParaRPr>
          </a:p>
        </p:txBody>
      </p:sp>
      <p:sp>
        <p:nvSpPr>
          <p:cNvPr id="7" name="object 7"/>
          <p:cNvSpPr/>
          <p:nvPr/>
        </p:nvSpPr>
        <p:spPr>
          <a:xfrm>
            <a:off x="4000501" y="2171700"/>
            <a:ext cx="3990975" cy="379095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1208278"/>
            <a:ext cx="3630929" cy="330835"/>
          </a:xfrm>
          <a:prstGeom prst="rect">
            <a:avLst/>
          </a:prstGeom>
        </p:spPr>
        <p:txBody>
          <a:bodyPr vert="horz" wrap="square" lIns="0" tIns="13335" rIns="0" bIns="0" rtlCol="0">
            <a:spAutoFit/>
          </a:bodyPr>
          <a:lstStyle/>
          <a:p>
            <a:pPr marL="12700">
              <a:spcBef>
                <a:spcPts val="105"/>
              </a:spcBef>
            </a:pPr>
            <a:r>
              <a:rPr sz="2000" dirty="0">
                <a:latin typeface="Comic Sans MS"/>
                <a:cs typeface="Comic Sans MS"/>
              </a:rPr>
              <a:t>Protein + </a:t>
            </a:r>
            <a:r>
              <a:rPr sz="2000" spc="-5" dirty="0">
                <a:latin typeface="Comic Sans MS"/>
                <a:cs typeface="Comic Sans MS"/>
              </a:rPr>
              <a:t>precipitating</a:t>
            </a:r>
            <a:r>
              <a:rPr sz="2000" spc="-55" dirty="0">
                <a:latin typeface="Comic Sans MS"/>
                <a:cs typeface="Comic Sans MS"/>
              </a:rPr>
              <a:t> </a:t>
            </a:r>
            <a:r>
              <a:rPr sz="2000" dirty="0">
                <a:latin typeface="Comic Sans MS"/>
                <a:cs typeface="Comic Sans MS"/>
              </a:rPr>
              <a:t>medium</a:t>
            </a:r>
            <a:endParaRPr sz="2000">
              <a:latin typeface="Comic Sans MS"/>
              <a:cs typeface="Comic Sans MS"/>
            </a:endParaRPr>
          </a:p>
        </p:txBody>
      </p:sp>
      <p:sp>
        <p:nvSpPr>
          <p:cNvPr id="3" name="object 3"/>
          <p:cNvSpPr txBox="1"/>
          <p:nvPr/>
        </p:nvSpPr>
        <p:spPr>
          <a:xfrm>
            <a:off x="7111180" y="1178407"/>
            <a:ext cx="2059939" cy="695960"/>
          </a:xfrm>
          <a:prstGeom prst="rect">
            <a:avLst/>
          </a:prstGeom>
        </p:spPr>
        <p:txBody>
          <a:bodyPr vert="horz" wrap="square" lIns="0" tIns="12700" rIns="0" bIns="0" rtlCol="0">
            <a:spAutoFit/>
          </a:bodyPr>
          <a:lstStyle/>
          <a:p>
            <a:pPr marL="523240" marR="5080" indent="-511175">
              <a:lnSpc>
                <a:spcPct val="110000"/>
              </a:lnSpc>
              <a:spcBef>
                <a:spcPts val="100"/>
              </a:spcBef>
            </a:pPr>
            <a:r>
              <a:rPr sz="2000" spc="-5" dirty="0">
                <a:latin typeface="Comic Sans MS"/>
                <a:cs typeface="Comic Sans MS"/>
              </a:rPr>
              <a:t>individual</a:t>
            </a:r>
            <a:r>
              <a:rPr sz="2000" spc="-60" dirty="0">
                <a:latin typeface="Comic Sans MS"/>
                <a:cs typeface="Comic Sans MS"/>
              </a:rPr>
              <a:t> </a:t>
            </a:r>
            <a:r>
              <a:rPr sz="2000" dirty="0">
                <a:latin typeface="Comic Sans MS"/>
                <a:cs typeface="Comic Sans MS"/>
              </a:rPr>
              <a:t>protein  molecule</a:t>
            </a:r>
            <a:endParaRPr sz="2000">
              <a:latin typeface="Comic Sans MS"/>
              <a:cs typeface="Comic Sans MS"/>
            </a:endParaRPr>
          </a:p>
        </p:txBody>
      </p:sp>
      <p:sp>
        <p:nvSpPr>
          <p:cNvPr id="4" name="object 4"/>
          <p:cNvSpPr txBox="1"/>
          <p:nvPr/>
        </p:nvSpPr>
        <p:spPr>
          <a:xfrm>
            <a:off x="2059941" y="2184350"/>
            <a:ext cx="2508885" cy="1031875"/>
          </a:xfrm>
          <a:prstGeom prst="rect">
            <a:avLst/>
          </a:prstGeom>
        </p:spPr>
        <p:txBody>
          <a:bodyPr vert="horz" wrap="square" lIns="0" tIns="12700" rIns="0" bIns="0" rtlCol="0">
            <a:spAutoFit/>
          </a:bodyPr>
          <a:lstStyle/>
          <a:p>
            <a:pPr marL="12700" marR="5080" indent="74295" algn="just">
              <a:lnSpc>
                <a:spcPct val="110000"/>
              </a:lnSpc>
              <a:spcBef>
                <a:spcPts val="100"/>
              </a:spcBef>
            </a:pPr>
            <a:r>
              <a:rPr sz="2000" spc="-5" dirty="0">
                <a:latin typeface="Comic Sans MS"/>
                <a:cs typeface="Comic Sans MS"/>
              </a:rPr>
              <a:t>data </a:t>
            </a:r>
            <a:r>
              <a:rPr sz="2000" dirty="0">
                <a:latin typeface="Comic Sans MS"/>
                <a:cs typeface="Comic Sans MS"/>
              </a:rPr>
              <a:t>collection</a:t>
            </a:r>
            <a:r>
              <a:rPr sz="2000" spc="-80" dirty="0">
                <a:latin typeface="Comic Sans MS"/>
                <a:cs typeface="Comic Sans MS"/>
              </a:rPr>
              <a:t> </a:t>
            </a:r>
            <a:r>
              <a:rPr sz="2000" dirty="0">
                <a:latin typeface="Comic Sans MS"/>
                <a:cs typeface="Comic Sans MS"/>
              </a:rPr>
              <a:t>using  Computer controlled  </a:t>
            </a:r>
            <a:r>
              <a:rPr sz="2000" spc="-5" dirty="0">
                <a:latin typeface="Comic Sans MS"/>
                <a:cs typeface="Comic Sans MS"/>
              </a:rPr>
              <a:t>detector</a:t>
            </a:r>
            <a:endParaRPr sz="2000">
              <a:latin typeface="Comic Sans MS"/>
              <a:cs typeface="Comic Sans MS"/>
            </a:endParaRPr>
          </a:p>
        </p:txBody>
      </p:sp>
      <p:sp>
        <p:nvSpPr>
          <p:cNvPr id="5" name="object 5"/>
          <p:cNvSpPr txBox="1"/>
          <p:nvPr/>
        </p:nvSpPr>
        <p:spPr>
          <a:xfrm>
            <a:off x="6690053" y="2184350"/>
            <a:ext cx="2795270" cy="1367155"/>
          </a:xfrm>
          <a:prstGeom prst="rect">
            <a:avLst/>
          </a:prstGeom>
        </p:spPr>
        <p:txBody>
          <a:bodyPr vert="horz" wrap="square" lIns="0" tIns="12700" rIns="0" bIns="0" rtlCol="0">
            <a:spAutoFit/>
          </a:bodyPr>
          <a:lstStyle/>
          <a:p>
            <a:pPr marL="12700" marR="5080" indent="-84455" algn="ctr">
              <a:lnSpc>
                <a:spcPct val="110000"/>
              </a:lnSpc>
              <a:spcBef>
                <a:spcPts val="100"/>
              </a:spcBef>
            </a:pPr>
            <a:r>
              <a:rPr sz="2000" spc="-5" dirty="0">
                <a:latin typeface="Comic Sans MS"/>
                <a:cs typeface="Comic Sans MS"/>
              </a:rPr>
              <a:t>arrange </a:t>
            </a:r>
            <a:r>
              <a:rPr sz="2000" dirty="0">
                <a:latin typeface="Comic Sans MS"/>
                <a:cs typeface="Comic Sans MS"/>
              </a:rPr>
              <a:t>to </a:t>
            </a:r>
            <a:r>
              <a:rPr sz="2000" spc="-5" dirty="0">
                <a:latin typeface="Comic Sans MS"/>
                <a:cs typeface="Comic Sans MS"/>
              </a:rPr>
              <a:t>form </a:t>
            </a:r>
            <a:r>
              <a:rPr sz="2000" dirty="0">
                <a:latin typeface="Comic Sans MS"/>
                <a:cs typeface="Comic Sans MS"/>
              </a:rPr>
              <a:t>a  crystalline </a:t>
            </a:r>
            <a:r>
              <a:rPr sz="2000" spc="-5" dirty="0">
                <a:latin typeface="Comic Sans MS"/>
                <a:cs typeface="Comic Sans MS"/>
              </a:rPr>
              <a:t>entity </a:t>
            </a:r>
            <a:r>
              <a:rPr sz="2000" dirty="0">
                <a:latin typeface="Comic Sans MS"/>
                <a:cs typeface="Comic Sans MS"/>
              </a:rPr>
              <a:t>-  </a:t>
            </a:r>
            <a:r>
              <a:rPr sz="2000" spc="-5" dirty="0">
                <a:latin typeface="Comic Sans MS"/>
                <a:cs typeface="Comic Sans MS"/>
              </a:rPr>
              <a:t>(single </a:t>
            </a:r>
            <a:r>
              <a:rPr sz="2000" dirty="0">
                <a:latin typeface="Comic Sans MS"/>
                <a:cs typeface="Comic Sans MS"/>
              </a:rPr>
              <a:t>crystalline x</a:t>
            </a:r>
            <a:r>
              <a:rPr sz="2000" spc="-65" dirty="0">
                <a:latin typeface="Comic Sans MS"/>
                <a:cs typeface="Comic Sans MS"/>
              </a:rPr>
              <a:t> </a:t>
            </a:r>
            <a:r>
              <a:rPr sz="2000" spc="-5" dirty="0">
                <a:latin typeface="Comic Sans MS"/>
                <a:cs typeface="Comic Sans MS"/>
              </a:rPr>
              <a:t>ray</a:t>
            </a:r>
            <a:endParaRPr sz="2000">
              <a:latin typeface="Comic Sans MS"/>
              <a:cs typeface="Comic Sans MS"/>
            </a:endParaRPr>
          </a:p>
          <a:p>
            <a:pPr marR="246379" algn="ctr">
              <a:spcBef>
                <a:spcPts val="240"/>
              </a:spcBef>
            </a:pPr>
            <a:r>
              <a:rPr sz="2000" spc="-5" dirty="0">
                <a:latin typeface="Comic Sans MS"/>
                <a:cs typeface="Comic Sans MS"/>
              </a:rPr>
              <a:t>diffraction)</a:t>
            </a:r>
            <a:endParaRPr sz="2000">
              <a:latin typeface="Comic Sans MS"/>
              <a:cs typeface="Comic Sans MS"/>
            </a:endParaRPr>
          </a:p>
        </p:txBody>
      </p:sp>
      <p:sp>
        <p:nvSpPr>
          <p:cNvPr id="6" name="object 6"/>
          <p:cNvSpPr txBox="1"/>
          <p:nvPr/>
        </p:nvSpPr>
        <p:spPr>
          <a:xfrm>
            <a:off x="2059941" y="3525495"/>
            <a:ext cx="4210685" cy="1367155"/>
          </a:xfrm>
          <a:prstGeom prst="rect">
            <a:avLst/>
          </a:prstGeom>
        </p:spPr>
        <p:txBody>
          <a:bodyPr vert="horz" wrap="square" lIns="0" tIns="12700" rIns="0" bIns="0" rtlCol="0">
            <a:spAutoFit/>
          </a:bodyPr>
          <a:lstStyle/>
          <a:p>
            <a:pPr marL="12700" marR="5080" indent="150495">
              <a:lnSpc>
                <a:spcPct val="110000"/>
              </a:lnSpc>
              <a:spcBef>
                <a:spcPts val="100"/>
              </a:spcBef>
            </a:pPr>
            <a:r>
              <a:rPr sz="2000" spc="-5" dirty="0">
                <a:latin typeface="Comic Sans MS"/>
                <a:cs typeface="Comic Sans MS"/>
              </a:rPr>
              <a:t>phase </a:t>
            </a:r>
            <a:r>
              <a:rPr sz="2000" dirty="0">
                <a:latin typeface="Comic Sans MS"/>
                <a:cs typeface="Comic Sans MS"/>
              </a:rPr>
              <a:t>&amp; amplitude of </a:t>
            </a:r>
            <a:r>
              <a:rPr sz="2000" spc="-5" dirty="0">
                <a:latin typeface="Comic Sans MS"/>
                <a:cs typeface="Comic Sans MS"/>
              </a:rPr>
              <a:t>diffracted  waves </a:t>
            </a:r>
            <a:r>
              <a:rPr sz="2000" dirty="0">
                <a:latin typeface="Comic Sans MS"/>
                <a:cs typeface="Comic Sans MS"/>
              </a:rPr>
              <a:t>calculated &amp; combined </a:t>
            </a:r>
            <a:r>
              <a:rPr sz="2000" spc="-5" dirty="0">
                <a:latin typeface="Comic Sans MS"/>
                <a:cs typeface="Comic Sans MS"/>
              </a:rPr>
              <a:t>with  experimentally observed </a:t>
            </a:r>
            <a:r>
              <a:rPr sz="2000" dirty="0">
                <a:latin typeface="Comic Sans MS"/>
                <a:cs typeface="Comic Sans MS"/>
              </a:rPr>
              <a:t>structural  </a:t>
            </a:r>
            <a:r>
              <a:rPr sz="2000" spc="-5" dirty="0">
                <a:latin typeface="Comic Sans MS"/>
                <a:cs typeface="Comic Sans MS"/>
              </a:rPr>
              <a:t>functions</a:t>
            </a:r>
            <a:endParaRPr sz="2000">
              <a:latin typeface="Comic Sans MS"/>
              <a:cs typeface="Comic Sans MS"/>
            </a:endParaRPr>
          </a:p>
        </p:txBody>
      </p:sp>
      <p:sp>
        <p:nvSpPr>
          <p:cNvPr id="7" name="object 7"/>
          <p:cNvSpPr txBox="1"/>
          <p:nvPr/>
        </p:nvSpPr>
        <p:spPr>
          <a:xfrm>
            <a:off x="7199115" y="3861282"/>
            <a:ext cx="2682875" cy="1031240"/>
          </a:xfrm>
          <a:prstGeom prst="rect">
            <a:avLst/>
          </a:prstGeom>
        </p:spPr>
        <p:txBody>
          <a:bodyPr vert="horz" wrap="square" lIns="0" tIns="12700" rIns="0" bIns="0" rtlCol="0">
            <a:spAutoFit/>
          </a:bodyPr>
          <a:lstStyle/>
          <a:p>
            <a:pPr marL="12700" marR="5080" indent="205104">
              <a:lnSpc>
                <a:spcPct val="110000"/>
              </a:lnSpc>
              <a:spcBef>
                <a:spcPts val="100"/>
              </a:spcBef>
            </a:pPr>
            <a:r>
              <a:rPr sz="2000" spc="-5" dirty="0">
                <a:latin typeface="Comic Sans MS"/>
                <a:cs typeface="Comic Sans MS"/>
              </a:rPr>
              <a:t>image </a:t>
            </a:r>
            <a:r>
              <a:rPr sz="2000" dirty="0">
                <a:latin typeface="Comic Sans MS"/>
                <a:cs typeface="Comic Sans MS"/>
              </a:rPr>
              <a:t>of electron  </a:t>
            </a:r>
            <a:r>
              <a:rPr sz="2000" spc="-5" dirty="0">
                <a:latin typeface="Comic Sans MS"/>
                <a:cs typeface="Comic Sans MS"/>
              </a:rPr>
              <a:t>diffracting </a:t>
            </a:r>
            <a:r>
              <a:rPr sz="2000" dirty="0">
                <a:latin typeface="Comic Sans MS"/>
                <a:cs typeface="Comic Sans MS"/>
              </a:rPr>
              <a:t>cloud  </a:t>
            </a:r>
            <a:r>
              <a:rPr sz="2000" spc="-5" dirty="0">
                <a:latin typeface="Comic Sans MS"/>
                <a:cs typeface="Comic Sans MS"/>
              </a:rPr>
              <a:t>(electron density</a:t>
            </a:r>
            <a:r>
              <a:rPr sz="2000" spc="-45" dirty="0">
                <a:latin typeface="Comic Sans MS"/>
                <a:cs typeface="Comic Sans MS"/>
              </a:rPr>
              <a:t> </a:t>
            </a:r>
            <a:r>
              <a:rPr sz="2000" spc="-5" dirty="0">
                <a:latin typeface="Comic Sans MS"/>
                <a:cs typeface="Comic Sans MS"/>
              </a:rPr>
              <a:t>map)</a:t>
            </a:r>
            <a:endParaRPr sz="2000">
              <a:latin typeface="Comic Sans MS"/>
              <a:cs typeface="Comic Sans MS"/>
            </a:endParaRPr>
          </a:p>
        </p:txBody>
      </p:sp>
      <p:sp>
        <p:nvSpPr>
          <p:cNvPr id="8" name="object 8"/>
          <p:cNvSpPr txBox="1"/>
          <p:nvPr/>
        </p:nvSpPr>
        <p:spPr>
          <a:xfrm>
            <a:off x="2059940" y="5567884"/>
            <a:ext cx="2096770" cy="330835"/>
          </a:xfrm>
          <a:prstGeom prst="rect">
            <a:avLst/>
          </a:prstGeom>
        </p:spPr>
        <p:txBody>
          <a:bodyPr vert="horz" wrap="square" lIns="0" tIns="12700" rIns="0" bIns="0" rtlCol="0">
            <a:spAutoFit/>
          </a:bodyPr>
          <a:lstStyle/>
          <a:p>
            <a:pPr marL="12700">
              <a:spcBef>
                <a:spcPts val="100"/>
              </a:spcBef>
            </a:pPr>
            <a:r>
              <a:rPr sz="2000" dirty="0">
                <a:latin typeface="Comic Sans MS"/>
                <a:cs typeface="Comic Sans MS"/>
              </a:rPr>
              <a:t>Protein</a:t>
            </a:r>
            <a:r>
              <a:rPr sz="2000" spc="-85" dirty="0">
                <a:latin typeface="Comic Sans MS"/>
                <a:cs typeface="Comic Sans MS"/>
              </a:rPr>
              <a:t> </a:t>
            </a:r>
            <a:r>
              <a:rPr sz="2000" dirty="0">
                <a:latin typeface="Comic Sans MS"/>
                <a:cs typeface="Comic Sans MS"/>
              </a:rPr>
              <a:t>structure</a:t>
            </a:r>
            <a:endParaRPr sz="2000">
              <a:latin typeface="Comic Sans MS"/>
              <a:cs typeface="Comic Sans MS"/>
            </a:endParaRPr>
          </a:p>
        </p:txBody>
      </p:sp>
      <p:sp>
        <p:nvSpPr>
          <p:cNvPr id="9" name="object 9"/>
          <p:cNvSpPr txBox="1"/>
          <p:nvPr/>
        </p:nvSpPr>
        <p:spPr>
          <a:xfrm>
            <a:off x="6107188" y="5202555"/>
            <a:ext cx="3957954" cy="1031875"/>
          </a:xfrm>
          <a:prstGeom prst="rect">
            <a:avLst/>
          </a:prstGeom>
        </p:spPr>
        <p:txBody>
          <a:bodyPr vert="horz" wrap="square" lIns="0" tIns="43180" rIns="0" bIns="0" rtlCol="0">
            <a:spAutoFit/>
          </a:bodyPr>
          <a:lstStyle/>
          <a:p>
            <a:pPr marL="383540">
              <a:spcBef>
                <a:spcPts val="340"/>
              </a:spcBef>
            </a:pPr>
            <a:r>
              <a:rPr sz="2000" dirty="0">
                <a:latin typeface="Comic Sans MS"/>
                <a:cs typeface="Comic Sans MS"/>
              </a:rPr>
              <a:t>model </a:t>
            </a:r>
            <a:r>
              <a:rPr sz="2000" spc="-5" dirty="0">
                <a:latin typeface="Comic Sans MS"/>
                <a:cs typeface="Comic Sans MS"/>
              </a:rPr>
              <a:t>building </a:t>
            </a:r>
            <a:r>
              <a:rPr sz="2000" dirty="0">
                <a:latin typeface="Comic Sans MS"/>
                <a:cs typeface="Comic Sans MS"/>
              </a:rPr>
              <a:t>&amp;</a:t>
            </a:r>
            <a:r>
              <a:rPr sz="2000" spc="-40" dirty="0">
                <a:latin typeface="Comic Sans MS"/>
                <a:cs typeface="Comic Sans MS"/>
              </a:rPr>
              <a:t> </a:t>
            </a:r>
            <a:r>
              <a:rPr sz="2000" spc="-5" dirty="0">
                <a:latin typeface="Comic Sans MS"/>
                <a:cs typeface="Comic Sans MS"/>
              </a:rPr>
              <a:t>refinement</a:t>
            </a:r>
            <a:endParaRPr sz="2000">
              <a:latin typeface="Comic Sans MS"/>
              <a:cs typeface="Comic Sans MS"/>
            </a:endParaRPr>
          </a:p>
          <a:p>
            <a:pPr marL="12700">
              <a:spcBef>
                <a:spcPts val="240"/>
              </a:spcBef>
            </a:pPr>
            <a:r>
              <a:rPr sz="2000" dirty="0">
                <a:latin typeface="Comic Sans MS"/>
                <a:cs typeface="Comic Sans MS"/>
              </a:rPr>
              <a:t>(electron </a:t>
            </a:r>
            <a:r>
              <a:rPr sz="2000" spc="-5" dirty="0">
                <a:latin typeface="Comic Sans MS"/>
                <a:cs typeface="Comic Sans MS"/>
              </a:rPr>
              <a:t>density fitting</a:t>
            </a:r>
            <a:r>
              <a:rPr sz="2000" spc="-65" dirty="0">
                <a:latin typeface="Comic Sans MS"/>
                <a:cs typeface="Comic Sans MS"/>
              </a:rPr>
              <a:t> </a:t>
            </a:r>
            <a:r>
              <a:rPr sz="2000" dirty="0">
                <a:latin typeface="Comic Sans MS"/>
                <a:cs typeface="Comic Sans MS"/>
              </a:rPr>
              <a:t>program</a:t>
            </a:r>
            <a:endParaRPr sz="2000">
              <a:latin typeface="Comic Sans MS"/>
              <a:cs typeface="Comic Sans MS"/>
            </a:endParaRPr>
          </a:p>
          <a:p>
            <a:pPr marL="485775" algn="ctr">
              <a:spcBef>
                <a:spcPts val="240"/>
              </a:spcBef>
            </a:pPr>
            <a:r>
              <a:rPr sz="2000" dirty="0">
                <a:latin typeface="Comic Sans MS"/>
                <a:cs typeface="Comic Sans MS"/>
              </a:rPr>
              <a:t>FRODO,</a:t>
            </a:r>
            <a:r>
              <a:rPr sz="2000" spc="-10" dirty="0">
                <a:latin typeface="Comic Sans MS"/>
                <a:cs typeface="Comic Sans MS"/>
              </a:rPr>
              <a:t> </a:t>
            </a:r>
            <a:r>
              <a:rPr sz="2000" dirty="0">
                <a:latin typeface="Comic Sans MS"/>
                <a:cs typeface="Comic Sans MS"/>
              </a:rPr>
              <a:t>TNT)</a:t>
            </a:r>
            <a:endParaRPr sz="2000">
              <a:latin typeface="Comic Sans MS"/>
              <a:cs typeface="Comic Sans MS"/>
            </a:endParaRPr>
          </a:p>
        </p:txBody>
      </p:sp>
      <p:grpSp>
        <p:nvGrpSpPr>
          <p:cNvPr id="10" name="object 10"/>
          <p:cNvGrpSpPr/>
          <p:nvPr/>
        </p:nvGrpSpPr>
        <p:grpSpPr>
          <a:xfrm>
            <a:off x="1941959" y="213360"/>
            <a:ext cx="8308340" cy="683895"/>
            <a:chOff x="417959" y="213359"/>
            <a:chExt cx="8308340" cy="683895"/>
          </a:xfrm>
        </p:grpSpPr>
        <p:sp>
          <p:nvSpPr>
            <p:cNvPr id="11" name="object 11"/>
            <p:cNvSpPr/>
            <p:nvPr/>
          </p:nvSpPr>
          <p:spPr>
            <a:xfrm>
              <a:off x="417959" y="254949"/>
              <a:ext cx="8308080" cy="642244"/>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397251" y="213359"/>
              <a:ext cx="4346448" cy="618744"/>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457200" y="274637"/>
              <a:ext cx="8229600" cy="563562"/>
            </a:xfrm>
            <a:prstGeom prst="rect">
              <a:avLst/>
            </a:prstGeom>
            <a:blipFill>
              <a:blip r:embed="rId4" cstate="print"/>
              <a:stretch>
                <a:fillRect/>
              </a:stretch>
            </a:blipFill>
          </p:spPr>
          <p:txBody>
            <a:bodyPr wrap="square" lIns="0" tIns="0" rIns="0" bIns="0" rtlCol="0"/>
            <a:lstStyle/>
            <a:p>
              <a:endParaRPr/>
            </a:p>
          </p:txBody>
        </p:sp>
      </p:grpSp>
      <p:sp>
        <p:nvSpPr>
          <p:cNvPr id="14" name="object 14"/>
          <p:cNvSpPr txBox="1">
            <a:spLocks noGrp="1"/>
          </p:cNvSpPr>
          <p:nvPr>
            <p:ph type="title"/>
          </p:nvPr>
        </p:nvSpPr>
        <p:spPr>
          <a:xfrm>
            <a:off x="1981200" y="193016"/>
            <a:ext cx="8229600" cy="727122"/>
          </a:xfrm>
          <a:prstGeom prst="rect">
            <a:avLst/>
          </a:prstGeom>
          <a:ln w="12700">
            <a:solidFill>
              <a:srgbClr val="497DBA"/>
            </a:solidFill>
          </a:ln>
        </p:spPr>
        <p:txBody>
          <a:bodyPr vert="horz" wrap="square" lIns="0" tIns="49530" rIns="0" bIns="0" rtlCol="0" anchor="ctr">
            <a:spAutoFit/>
          </a:bodyPr>
          <a:lstStyle/>
          <a:p>
            <a:pPr algn="ctr">
              <a:lnSpc>
                <a:spcPct val="100000"/>
              </a:lnSpc>
              <a:spcBef>
                <a:spcPts val="390"/>
              </a:spcBef>
            </a:pPr>
            <a:r>
              <a:rPr spc="-5" dirty="0">
                <a:latin typeface="Comic Sans MS"/>
                <a:cs typeface="Comic Sans MS"/>
              </a:rPr>
              <a:t>X – </a:t>
            </a:r>
            <a:r>
              <a:rPr spc="-10" dirty="0">
                <a:latin typeface="Comic Sans MS"/>
                <a:cs typeface="Comic Sans MS"/>
              </a:rPr>
              <a:t>ray</a:t>
            </a:r>
            <a:r>
              <a:rPr spc="5" dirty="0">
                <a:latin typeface="Comic Sans MS"/>
                <a:cs typeface="Comic Sans MS"/>
              </a:rPr>
              <a:t> </a:t>
            </a:r>
            <a:r>
              <a:rPr spc="-5" dirty="0">
                <a:latin typeface="Comic Sans MS"/>
                <a:cs typeface="Comic Sans MS"/>
              </a:rPr>
              <a:t>crystallography</a:t>
            </a:r>
          </a:p>
        </p:txBody>
      </p:sp>
      <p:sp>
        <p:nvSpPr>
          <p:cNvPr id="15" name="object 15"/>
          <p:cNvSpPr/>
          <p:nvPr/>
        </p:nvSpPr>
        <p:spPr>
          <a:xfrm>
            <a:off x="6019801" y="1362221"/>
            <a:ext cx="686435" cy="171450"/>
          </a:xfrm>
          <a:custGeom>
            <a:avLst/>
            <a:gdLst/>
            <a:ahLst/>
            <a:cxnLst/>
            <a:rect l="l" t="t" r="r" b="b"/>
            <a:pathLst>
              <a:path w="686435" h="171450">
                <a:moveTo>
                  <a:pt x="610126" y="85578"/>
                </a:moveTo>
                <a:lnTo>
                  <a:pt x="524128" y="135743"/>
                </a:lnTo>
                <a:lnTo>
                  <a:pt x="518521" y="140795"/>
                </a:lnTo>
                <a:lnTo>
                  <a:pt x="515365" y="147395"/>
                </a:lnTo>
                <a:lnTo>
                  <a:pt x="514877" y="154709"/>
                </a:lnTo>
                <a:lnTo>
                  <a:pt x="517271" y="161905"/>
                </a:lnTo>
                <a:lnTo>
                  <a:pt x="522323" y="167512"/>
                </a:lnTo>
                <a:lnTo>
                  <a:pt x="528923" y="170668"/>
                </a:lnTo>
                <a:lnTo>
                  <a:pt x="536237" y="171156"/>
                </a:lnTo>
                <a:lnTo>
                  <a:pt x="543433" y="168763"/>
                </a:lnTo>
                <a:lnTo>
                  <a:pt x="653294" y="104628"/>
                </a:lnTo>
                <a:lnTo>
                  <a:pt x="648080" y="104628"/>
                </a:lnTo>
                <a:lnTo>
                  <a:pt x="648080" y="102088"/>
                </a:lnTo>
                <a:lnTo>
                  <a:pt x="638428" y="102088"/>
                </a:lnTo>
                <a:lnTo>
                  <a:pt x="610126" y="85578"/>
                </a:lnTo>
                <a:close/>
              </a:path>
              <a:path w="686435" h="171450">
                <a:moveTo>
                  <a:pt x="577468" y="66528"/>
                </a:moveTo>
                <a:lnTo>
                  <a:pt x="0" y="66528"/>
                </a:lnTo>
                <a:lnTo>
                  <a:pt x="0" y="104628"/>
                </a:lnTo>
                <a:lnTo>
                  <a:pt x="577468" y="104628"/>
                </a:lnTo>
                <a:lnTo>
                  <a:pt x="610126" y="85578"/>
                </a:lnTo>
                <a:lnTo>
                  <a:pt x="577468" y="66528"/>
                </a:lnTo>
                <a:close/>
              </a:path>
              <a:path w="686435" h="171450">
                <a:moveTo>
                  <a:pt x="653294" y="66528"/>
                </a:moveTo>
                <a:lnTo>
                  <a:pt x="648080" y="66528"/>
                </a:lnTo>
                <a:lnTo>
                  <a:pt x="648080" y="104628"/>
                </a:lnTo>
                <a:lnTo>
                  <a:pt x="653294" y="104628"/>
                </a:lnTo>
                <a:lnTo>
                  <a:pt x="685926" y="85578"/>
                </a:lnTo>
                <a:lnTo>
                  <a:pt x="653294" y="66528"/>
                </a:lnTo>
                <a:close/>
              </a:path>
              <a:path w="686435" h="171450">
                <a:moveTo>
                  <a:pt x="638428" y="69068"/>
                </a:moveTo>
                <a:lnTo>
                  <a:pt x="610126" y="85578"/>
                </a:lnTo>
                <a:lnTo>
                  <a:pt x="638428" y="102088"/>
                </a:lnTo>
                <a:lnTo>
                  <a:pt x="638428" y="69068"/>
                </a:lnTo>
                <a:close/>
              </a:path>
              <a:path w="686435" h="171450">
                <a:moveTo>
                  <a:pt x="648080" y="69068"/>
                </a:moveTo>
                <a:lnTo>
                  <a:pt x="638428" y="69068"/>
                </a:lnTo>
                <a:lnTo>
                  <a:pt x="638428" y="102088"/>
                </a:lnTo>
                <a:lnTo>
                  <a:pt x="648080" y="102088"/>
                </a:lnTo>
                <a:lnTo>
                  <a:pt x="648080" y="69068"/>
                </a:lnTo>
                <a:close/>
              </a:path>
              <a:path w="686435" h="171450">
                <a:moveTo>
                  <a:pt x="536237" y="0"/>
                </a:moveTo>
                <a:lnTo>
                  <a:pt x="528923" y="488"/>
                </a:lnTo>
                <a:lnTo>
                  <a:pt x="522323" y="3643"/>
                </a:lnTo>
                <a:lnTo>
                  <a:pt x="517271" y="9251"/>
                </a:lnTo>
                <a:lnTo>
                  <a:pt x="514877" y="16446"/>
                </a:lnTo>
                <a:lnTo>
                  <a:pt x="515366" y="23760"/>
                </a:lnTo>
                <a:lnTo>
                  <a:pt x="518521" y="30360"/>
                </a:lnTo>
                <a:lnTo>
                  <a:pt x="524128" y="35413"/>
                </a:lnTo>
                <a:lnTo>
                  <a:pt x="610126" y="85578"/>
                </a:lnTo>
                <a:lnTo>
                  <a:pt x="638428" y="69068"/>
                </a:lnTo>
                <a:lnTo>
                  <a:pt x="648080" y="69068"/>
                </a:lnTo>
                <a:lnTo>
                  <a:pt x="648080" y="66528"/>
                </a:lnTo>
                <a:lnTo>
                  <a:pt x="653294" y="66528"/>
                </a:lnTo>
                <a:lnTo>
                  <a:pt x="543433" y="2393"/>
                </a:lnTo>
                <a:lnTo>
                  <a:pt x="536237" y="0"/>
                </a:lnTo>
                <a:close/>
              </a:path>
            </a:pathLst>
          </a:custGeom>
          <a:solidFill>
            <a:srgbClr val="C00000"/>
          </a:solidFill>
        </p:spPr>
        <p:txBody>
          <a:bodyPr wrap="square" lIns="0" tIns="0" rIns="0" bIns="0" rtlCol="0"/>
          <a:lstStyle/>
          <a:p>
            <a:endParaRPr/>
          </a:p>
        </p:txBody>
      </p:sp>
      <p:sp>
        <p:nvSpPr>
          <p:cNvPr id="16" name="object 16"/>
          <p:cNvSpPr/>
          <p:nvPr/>
        </p:nvSpPr>
        <p:spPr>
          <a:xfrm>
            <a:off x="4724274" y="5705624"/>
            <a:ext cx="915035" cy="171450"/>
          </a:xfrm>
          <a:custGeom>
            <a:avLst/>
            <a:gdLst/>
            <a:ahLst/>
            <a:cxnLst/>
            <a:rect l="l" t="t" r="r" b="b"/>
            <a:pathLst>
              <a:path w="915035" h="171450">
                <a:moveTo>
                  <a:pt x="149689" y="0"/>
                </a:moveTo>
                <a:lnTo>
                  <a:pt x="142493" y="2441"/>
                </a:lnTo>
                <a:lnTo>
                  <a:pt x="0" y="85575"/>
                </a:lnTo>
                <a:lnTo>
                  <a:pt x="142493" y="168697"/>
                </a:lnTo>
                <a:lnTo>
                  <a:pt x="149689" y="171144"/>
                </a:lnTo>
                <a:lnTo>
                  <a:pt x="157003" y="170670"/>
                </a:lnTo>
                <a:lnTo>
                  <a:pt x="163603" y="167498"/>
                </a:lnTo>
                <a:lnTo>
                  <a:pt x="168655" y="161851"/>
                </a:lnTo>
                <a:lnTo>
                  <a:pt x="171049" y="154690"/>
                </a:lnTo>
                <a:lnTo>
                  <a:pt x="170560" y="147402"/>
                </a:lnTo>
                <a:lnTo>
                  <a:pt x="167405" y="140824"/>
                </a:lnTo>
                <a:lnTo>
                  <a:pt x="161798" y="135791"/>
                </a:lnTo>
                <a:lnTo>
                  <a:pt x="108370" y="104625"/>
                </a:lnTo>
                <a:lnTo>
                  <a:pt x="37845" y="104625"/>
                </a:lnTo>
                <a:lnTo>
                  <a:pt x="37845" y="66525"/>
                </a:lnTo>
                <a:lnTo>
                  <a:pt x="108349" y="66525"/>
                </a:lnTo>
                <a:lnTo>
                  <a:pt x="161798" y="35347"/>
                </a:lnTo>
                <a:lnTo>
                  <a:pt x="167405" y="30321"/>
                </a:lnTo>
                <a:lnTo>
                  <a:pt x="170561" y="23747"/>
                </a:lnTo>
                <a:lnTo>
                  <a:pt x="171049" y="16460"/>
                </a:lnTo>
                <a:lnTo>
                  <a:pt x="168655" y="9299"/>
                </a:lnTo>
                <a:lnTo>
                  <a:pt x="163603" y="3646"/>
                </a:lnTo>
                <a:lnTo>
                  <a:pt x="157003" y="474"/>
                </a:lnTo>
                <a:lnTo>
                  <a:pt x="149689" y="0"/>
                </a:lnTo>
                <a:close/>
              </a:path>
              <a:path w="915035" h="171450">
                <a:moveTo>
                  <a:pt x="108349" y="66525"/>
                </a:moveTo>
                <a:lnTo>
                  <a:pt x="37845" y="66525"/>
                </a:lnTo>
                <a:lnTo>
                  <a:pt x="37845" y="104625"/>
                </a:lnTo>
                <a:lnTo>
                  <a:pt x="108370" y="104625"/>
                </a:lnTo>
                <a:lnTo>
                  <a:pt x="103907" y="102022"/>
                </a:lnTo>
                <a:lnTo>
                  <a:pt x="47497" y="102022"/>
                </a:lnTo>
                <a:lnTo>
                  <a:pt x="47497" y="69116"/>
                </a:lnTo>
                <a:lnTo>
                  <a:pt x="103907" y="69116"/>
                </a:lnTo>
                <a:lnTo>
                  <a:pt x="108349" y="66525"/>
                </a:lnTo>
                <a:close/>
              </a:path>
              <a:path w="915035" h="171450">
                <a:moveTo>
                  <a:pt x="914526" y="66525"/>
                </a:moveTo>
                <a:lnTo>
                  <a:pt x="108349" y="66525"/>
                </a:lnTo>
                <a:lnTo>
                  <a:pt x="75702" y="85569"/>
                </a:lnTo>
                <a:lnTo>
                  <a:pt x="108370" y="104625"/>
                </a:lnTo>
                <a:lnTo>
                  <a:pt x="914526" y="104625"/>
                </a:lnTo>
                <a:lnTo>
                  <a:pt x="914526" y="66525"/>
                </a:lnTo>
                <a:close/>
              </a:path>
              <a:path w="915035" h="171450">
                <a:moveTo>
                  <a:pt x="47497" y="69116"/>
                </a:moveTo>
                <a:lnTo>
                  <a:pt x="47497" y="102022"/>
                </a:lnTo>
                <a:lnTo>
                  <a:pt x="75702" y="85569"/>
                </a:lnTo>
                <a:lnTo>
                  <a:pt x="47497" y="69116"/>
                </a:lnTo>
                <a:close/>
              </a:path>
              <a:path w="915035" h="171450">
                <a:moveTo>
                  <a:pt x="75702" y="85569"/>
                </a:moveTo>
                <a:lnTo>
                  <a:pt x="47497" y="102022"/>
                </a:lnTo>
                <a:lnTo>
                  <a:pt x="103907" y="102022"/>
                </a:lnTo>
                <a:lnTo>
                  <a:pt x="75702" y="85569"/>
                </a:lnTo>
                <a:close/>
              </a:path>
              <a:path w="915035" h="171450">
                <a:moveTo>
                  <a:pt x="103907" y="69116"/>
                </a:moveTo>
                <a:lnTo>
                  <a:pt x="47497" y="69116"/>
                </a:lnTo>
                <a:lnTo>
                  <a:pt x="75702" y="85569"/>
                </a:lnTo>
                <a:lnTo>
                  <a:pt x="103907" y="69116"/>
                </a:lnTo>
                <a:close/>
              </a:path>
            </a:pathLst>
          </a:custGeom>
          <a:solidFill>
            <a:srgbClr val="C00000"/>
          </a:solidFill>
        </p:spPr>
        <p:txBody>
          <a:bodyPr wrap="square" lIns="0" tIns="0" rIns="0" bIns="0" rtlCol="0"/>
          <a:lstStyle/>
          <a:p>
            <a:endParaRPr/>
          </a:p>
        </p:txBody>
      </p:sp>
      <p:grpSp>
        <p:nvGrpSpPr>
          <p:cNvPr id="17" name="object 17"/>
          <p:cNvGrpSpPr/>
          <p:nvPr/>
        </p:nvGrpSpPr>
        <p:grpSpPr>
          <a:xfrm>
            <a:off x="1816100" y="1905000"/>
            <a:ext cx="8331200" cy="4432300"/>
            <a:chOff x="292100" y="1905000"/>
            <a:chExt cx="8331200" cy="4432300"/>
          </a:xfrm>
        </p:grpSpPr>
        <p:sp>
          <p:nvSpPr>
            <p:cNvPr id="18" name="object 18"/>
            <p:cNvSpPr/>
            <p:nvPr/>
          </p:nvSpPr>
          <p:spPr>
            <a:xfrm>
              <a:off x="4800600" y="4105427"/>
              <a:ext cx="2066925" cy="1152525"/>
            </a:xfrm>
            <a:custGeom>
              <a:avLst/>
              <a:gdLst/>
              <a:ahLst/>
              <a:cxnLst/>
              <a:rect l="l" t="t" r="r" b="b"/>
              <a:pathLst>
                <a:path w="2066925" h="1152525">
                  <a:moveTo>
                    <a:pt x="685927" y="85572"/>
                  </a:moveTo>
                  <a:lnTo>
                    <a:pt x="653288" y="66522"/>
                  </a:lnTo>
                  <a:lnTo>
                    <a:pt x="543433" y="2387"/>
                  </a:lnTo>
                  <a:lnTo>
                    <a:pt x="536232" y="0"/>
                  </a:lnTo>
                  <a:lnTo>
                    <a:pt x="528916" y="482"/>
                  </a:lnTo>
                  <a:lnTo>
                    <a:pt x="522312" y="3644"/>
                  </a:lnTo>
                  <a:lnTo>
                    <a:pt x="517271" y="9245"/>
                  </a:lnTo>
                  <a:lnTo>
                    <a:pt x="514870" y="16446"/>
                  </a:lnTo>
                  <a:lnTo>
                    <a:pt x="515366" y="23761"/>
                  </a:lnTo>
                  <a:lnTo>
                    <a:pt x="518515" y="30365"/>
                  </a:lnTo>
                  <a:lnTo>
                    <a:pt x="524129" y="35407"/>
                  </a:lnTo>
                  <a:lnTo>
                    <a:pt x="577456" y="66522"/>
                  </a:lnTo>
                  <a:lnTo>
                    <a:pt x="0" y="66522"/>
                  </a:lnTo>
                  <a:lnTo>
                    <a:pt x="0" y="104622"/>
                  </a:lnTo>
                  <a:lnTo>
                    <a:pt x="577456" y="104622"/>
                  </a:lnTo>
                  <a:lnTo>
                    <a:pt x="524129" y="135737"/>
                  </a:lnTo>
                  <a:lnTo>
                    <a:pt x="518515" y="140792"/>
                  </a:lnTo>
                  <a:lnTo>
                    <a:pt x="515366" y="147396"/>
                  </a:lnTo>
                  <a:lnTo>
                    <a:pt x="514870" y="154711"/>
                  </a:lnTo>
                  <a:lnTo>
                    <a:pt x="517271" y="161899"/>
                  </a:lnTo>
                  <a:lnTo>
                    <a:pt x="522312" y="167513"/>
                  </a:lnTo>
                  <a:lnTo>
                    <a:pt x="528916" y="170662"/>
                  </a:lnTo>
                  <a:lnTo>
                    <a:pt x="536232" y="171157"/>
                  </a:lnTo>
                  <a:lnTo>
                    <a:pt x="543433" y="168757"/>
                  </a:lnTo>
                  <a:lnTo>
                    <a:pt x="653288" y="104622"/>
                  </a:lnTo>
                  <a:lnTo>
                    <a:pt x="685927" y="85572"/>
                  </a:lnTo>
                  <a:close/>
                </a:path>
                <a:path w="2066925" h="1152525">
                  <a:moveTo>
                    <a:pt x="2066772" y="1002817"/>
                  </a:moveTo>
                  <a:lnTo>
                    <a:pt x="2066290" y="995502"/>
                  </a:lnTo>
                  <a:lnTo>
                    <a:pt x="2063127" y="988898"/>
                  </a:lnTo>
                  <a:lnTo>
                    <a:pt x="2057527" y="983843"/>
                  </a:lnTo>
                  <a:lnTo>
                    <a:pt x="2050326" y="981456"/>
                  </a:lnTo>
                  <a:lnTo>
                    <a:pt x="2043010" y="981938"/>
                  </a:lnTo>
                  <a:lnTo>
                    <a:pt x="2036406" y="985100"/>
                  </a:lnTo>
                  <a:lnTo>
                    <a:pt x="2031365" y="990701"/>
                  </a:lnTo>
                  <a:lnTo>
                    <a:pt x="2000250" y="1044054"/>
                  </a:lnTo>
                  <a:lnTo>
                    <a:pt x="2000250" y="771372"/>
                  </a:lnTo>
                  <a:lnTo>
                    <a:pt x="1962150" y="771372"/>
                  </a:lnTo>
                  <a:lnTo>
                    <a:pt x="1962150" y="1044054"/>
                  </a:lnTo>
                  <a:lnTo>
                    <a:pt x="1931035" y="990701"/>
                  </a:lnTo>
                  <a:lnTo>
                    <a:pt x="1925980" y="985100"/>
                  </a:lnTo>
                  <a:lnTo>
                    <a:pt x="1919376" y="981938"/>
                  </a:lnTo>
                  <a:lnTo>
                    <a:pt x="1912061" y="981456"/>
                  </a:lnTo>
                  <a:lnTo>
                    <a:pt x="1904873" y="983843"/>
                  </a:lnTo>
                  <a:lnTo>
                    <a:pt x="1899259" y="988898"/>
                  </a:lnTo>
                  <a:lnTo>
                    <a:pt x="1896110" y="995502"/>
                  </a:lnTo>
                  <a:lnTo>
                    <a:pt x="1895614" y="1002817"/>
                  </a:lnTo>
                  <a:lnTo>
                    <a:pt x="1898015" y="1010005"/>
                  </a:lnTo>
                  <a:lnTo>
                    <a:pt x="1981200" y="1152499"/>
                  </a:lnTo>
                  <a:lnTo>
                    <a:pt x="2003285" y="1114653"/>
                  </a:lnTo>
                  <a:lnTo>
                    <a:pt x="2064385" y="1010005"/>
                  </a:lnTo>
                  <a:lnTo>
                    <a:pt x="2066772" y="1002817"/>
                  </a:lnTo>
                  <a:close/>
                </a:path>
              </a:pathLst>
            </a:custGeom>
            <a:solidFill>
              <a:srgbClr val="C00000"/>
            </a:solidFill>
          </p:spPr>
          <p:txBody>
            <a:bodyPr wrap="square" lIns="0" tIns="0" rIns="0" bIns="0" rtlCol="0"/>
            <a:lstStyle/>
            <a:p>
              <a:endParaRPr/>
            </a:p>
          </p:txBody>
        </p:sp>
        <p:sp>
          <p:nvSpPr>
            <p:cNvPr id="19" name="object 19"/>
            <p:cNvSpPr/>
            <p:nvPr/>
          </p:nvSpPr>
          <p:spPr>
            <a:xfrm>
              <a:off x="5486400" y="3962400"/>
              <a:ext cx="2895600" cy="990600"/>
            </a:xfrm>
            <a:custGeom>
              <a:avLst/>
              <a:gdLst/>
              <a:ahLst/>
              <a:cxnLst/>
              <a:rect l="l" t="t" r="r" b="b"/>
              <a:pathLst>
                <a:path w="2895600" h="990600">
                  <a:moveTo>
                    <a:pt x="2730500" y="0"/>
                  </a:moveTo>
                  <a:lnTo>
                    <a:pt x="0" y="0"/>
                  </a:lnTo>
                  <a:lnTo>
                    <a:pt x="0" y="825500"/>
                  </a:lnTo>
                  <a:lnTo>
                    <a:pt x="165100" y="990600"/>
                  </a:lnTo>
                  <a:lnTo>
                    <a:pt x="2895600" y="990600"/>
                  </a:lnTo>
                  <a:lnTo>
                    <a:pt x="2895600" y="165100"/>
                  </a:lnTo>
                  <a:lnTo>
                    <a:pt x="2730500" y="0"/>
                  </a:lnTo>
                  <a:close/>
                </a:path>
              </a:pathLst>
            </a:custGeom>
            <a:solidFill>
              <a:srgbClr val="6F2F9F">
                <a:alpha val="38038"/>
              </a:srgbClr>
            </a:solidFill>
          </p:spPr>
          <p:txBody>
            <a:bodyPr wrap="square" lIns="0" tIns="0" rIns="0" bIns="0" rtlCol="0"/>
            <a:lstStyle/>
            <a:p>
              <a:endParaRPr/>
            </a:p>
          </p:txBody>
        </p:sp>
        <p:sp>
          <p:nvSpPr>
            <p:cNvPr id="20" name="object 20"/>
            <p:cNvSpPr/>
            <p:nvPr/>
          </p:nvSpPr>
          <p:spPr>
            <a:xfrm>
              <a:off x="5486400" y="3962400"/>
              <a:ext cx="2895600" cy="990600"/>
            </a:xfrm>
            <a:custGeom>
              <a:avLst/>
              <a:gdLst/>
              <a:ahLst/>
              <a:cxnLst/>
              <a:rect l="l" t="t" r="r" b="b"/>
              <a:pathLst>
                <a:path w="2895600" h="990600">
                  <a:moveTo>
                    <a:pt x="0" y="0"/>
                  </a:moveTo>
                  <a:lnTo>
                    <a:pt x="2730500" y="0"/>
                  </a:lnTo>
                  <a:lnTo>
                    <a:pt x="2895600" y="165100"/>
                  </a:lnTo>
                  <a:lnTo>
                    <a:pt x="2895600" y="990600"/>
                  </a:lnTo>
                  <a:lnTo>
                    <a:pt x="165100" y="990600"/>
                  </a:lnTo>
                  <a:lnTo>
                    <a:pt x="0" y="825500"/>
                  </a:lnTo>
                  <a:lnTo>
                    <a:pt x="0" y="0"/>
                  </a:lnTo>
                  <a:close/>
                </a:path>
              </a:pathLst>
            </a:custGeom>
            <a:ln w="25400">
              <a:solidFill>
                <a:srgbClr val="6F2F9F"/>
              </a:solidFill>
            </a:ln>
          </p:spPr>
          <p:txBody>
            <a:bodyPr wrap="square" lIns="0" tIns="0" rIns="0" bIns="0" rtlCol="0"/>
            <a:lstStyle/>
            <a:p>
              <a:endParaRPr/>
            </a:p>
          </p:txBody>
        </p:sp>
        <p:sp>
          <p:nvSpPr>
            <p:cNvPr id="21" name="object 21"/>
            <p:cNvSpPr/>
            <p:nvPr/>
          </p:nvSpPr>
          <p:spPr>
            <a:xfrm>
              <a:off x="4419600" y="5257800"/>
              <a:ext cx="4191000" cy="1066800"/>
            </a:xfrm>
            <a:custGeom>
              <a:avLst/>
              <a:gdLst/>
              <a:ahLst/>
              <a:cxnLst/>
              <a:rect l="l" t="t" r="r" b="b"/>
              <a:pathLst>
                <a:path w="4191000" h="1066800">
                  <a:moveTo>
                    <a:pt x="4013200" y="0"/>
                  </a:moveTo>
                  <a:lnTo>
                    <a:pt x="177800" y="0"/>
                  </a:lnTo>
                  <a:lnTo>
                    <a:pt x="0" y="177800"/>
                  </a:lnTo>
                  <a:lnTo>
                    <a:pt x="0" y="1066800"/>
                  </a:lnTo>
                  <a:lnTo>
                    <a:pt x="4191000" y="1066800"/>
                  </a:lnTo>
                  <a:lnTo>
                    <a:pt x="4191000" y="177800"/>
                  </a:lnTo>
                  <a:lnTo>
                    <a:pt x="4013200" y="0"/>
                  </a:lnTo>
                  <a:close/>
                </a:path>
              </a:pathLst>
            </a:custGeom>
            <a:solidFill>
              <a:srgbClr val="6F2F9F">
                <a:alpha val="38038"/>
              </a:srgbClr>
            </a:solidFill>
          </p:spPr>
          <p:txBody>
            <a:bodyPr wrap="square" lIns="0" tIns="0" rIns="0" bIns="0" rtlCol="0"/>
            <a:lstStyle/>
            <a:p>
              <a:endParaRPr/>
            </a:p>
          </p:txBody>
        </p:sp>
        <p:sp>
          <p:nvSpPr>
            <p:cNvPr id="22" name="object 22"/>
            <p:cNvSpPr/>
            <p:nvPr/>
          </p:nvSpPr>
          <p:spPr>
            <a:xfrm>
              <a:off x="1667021" y="3048000"/>
              <a:ext cx="171450" cy="534035"/>
            </a:xfrm>
            <a:custGeom>
              <a:avLst/>
              <a:gdLst/>
              <a:ahLst/>
              <a:cxnLst/>
              <a:rect l="l" t="t" r="r" b="b"/>
              <a:pathLst>
                <a:path w="171450" h="534035">
                  <a:moveTo>
                    <a:pt x="16446" y="362477"/>
                  </a:moveTo>
                  <a:lnTo>
                    <a:pt x="9251" y="364871"/>
                  </a:lnTo>
                  <a:lnTo>
                    <a:pt x="3643" y="369923"/>
                  </a:lnTo>
                  <a:lnTo>
                    <a:pt x="488" y="376523"/>
                  </a:lnTo>
                  <a:lnTo>
                    <a:pt x="0" y="383837"/>
                  </a:lnTo>
                  <a:lnTo>
                    <a:pt x="2393" y="391033"/>
                  </a:lnTo>
                  <a:lnTo>
                    <a:pt x="85578" y="533526"/>
                  </a:lnTo>
                  <a:lnTo>
                    <a:pt x="107671" y="495680"/>
                  </a:lnTo>
                  <a:lnTo>
                    <a:pt x="66528" y="495680"/>
                  </a:lnTo>
                  <a:lnTo>
                    <a:pt x="66528" y="425068"/>
                  </a:lnTo>
                  <a:lnTo>
                    <a:pt x="35413" y="371728"/>
                  </a:lnTo>
                  <a:lnTo>
                    <a:pt x="30360" y="366121"/>
                  </a:lnTo>
                  <a:lnTo>
                    <a:pt x="23760" y="362966"/>
                  </a:lnTo>
                  <a:lnTo>
                    <a:pt x="16446" y="362477"/>
                  </a:lnTo>
                  <a:close/>
                </a:path>
                <a:path w="171450" h="534035">
                  <a:moveTo>
                    <a:pt x="66528" y="425068"/>
                  </a:moveTo>
                  <a:lnTo>
                    <a:pt x="66528" y="495680"/>
                  </a:lnTo>
                  <a:lnTo>
                    <a:pt x="104628" y="495680"/>
                  </a:lnTo>
                  <a:lnTo>
                    <a:pt x="104628" y="486028"/>
                  </a:lnTo>
                  <a:lnTo>
                    <a:pt x="69068" y="486028"/>
                  </a:lnTo>
                  <a:lnTo>
                    <a:pt x="85578" y="457726"/>
                  </a:lnTo>
                  <a:lnTo>
                    <a:pt x="66528" y="425068"/>
                  </a:lnTo>
                  <a:close/>
                </a:path>
                <a:path w="171450" h="534035">
                  <a:moveTo>
                    <a:pt x="154709" y="362477"/>
                  </a:moveTo>
                  <a:lnTo>
                    <a:pt x="147395" y="362966"/>
                  </a:lnTo>
                  <a:lnTo>
                    <a:pt x="140795" y="366121"/>
                  </a:lnTo>
                  <a:lnTo>
                    <a:pt x="135743" y="371728"/>
                  </a:lnTo>
                  <a:lnTo>
                    <a:pt x="104628" y="425068"/>
                  </a:lnTo>
                  <a:lnTo>
                    <a:pt x="104628" y="495680"/>
                  </a:lnTo>
                  <a:lnTo>
                    <a:pt x="107671" y="495680"/>
                  </a:lnTo>
                  <a:lnTo>
                    <a:pt x="168763" y="391033"/>
                  </a:lnTo>
                  <a:lnTo>
                    <a:pt x="171156" y="383837"/>
                  </a:lnTo>
                  <a:lnTo>
                    <a:pt x="170668" y="376523"/>
                  </a:lnTo>
                  <a:lnTo>
                    <a:pt x="167512" y="369923"/>
                  </a:lnTo>
                  <a:lnTo>
                    <a:pt x="161905" y="364871"/>
                  </a:lnTo>
                  <a:lnTo>
                    <a:pt x="154709" y="362477"/>
                  </a:lnTo>
                  <a:close/>
                </a:path>
                <a:path w="171450" h="534035">
                  <a:moveTo>
                    <a:pt x="85578" y="457726"/>
                  </a:moveTo>
                  <a:lnTo>
                    <a:pt x="69068" y="486028"/>
                  </a:lnTo>
                  <a:lnTo>
                    <a:pt x="102088" y="486028"/>
                  </a:lnTo>
                  <a:lnTo>
                    <a:pt x="85578" y="457726"/>
                  </a:lnTo>
                  <a:close/>
                </a:path>
                <a:path w="171450" h="534035">
                  <a:moveTo>
                    <a:pt x="104628" y="425068"/>
                  </a:moveTo>
                  <a:lnTo>
                    <a:pt x="85578" y="457726"/>
                  </a:lnTo>
                  <a:lnTo>
                    <a:pt x="102088" y="486028"/>
                  </a:lnTo>
                  <a:lnTo>
                    <a:pt x="104628" y="486028"/>
                  </a:lnTo>
                  <a:lnTo>
                    <a:pt x="104628" y="425068"/>
                  </a:lnTo>
                  <a:close/>
                </a:path>
                <a:path w="171450" h="534035">
                  <a:moveTo>
                    <a:pt x="104628" y="0"/>
                  </a:moveTo>
                  <a:lnTo>
                    <a:pt x="66528" y="0"/>
                  </a:lnTo>
                  <a:lnTo>
                    <a:pt x="66528" y="425068"/>
                  </a:lnTo>
                  <a:lnTo>
                    <a:pt x="85578" y="457726"/>
                  </a:lnTo>
                  <a:lnTo>
                    <a:pt x="104628" y="425068"/>
                  </a:lnTo>
                  <a:lnTo>
                    <a:pt x="104628" y="0"/>
                  </a:lnTo>
                  <a:close/>
                </a:path>
              </a:pathLst>
            </a:custGeom>
            <a:solidFill>
              <a:srgbClr val="C00000"/>
            </a:solidFill>
          </p:spPr>
          <p:txBody>
            <a:bodyPr wrap="square" lIns="0" tIns="0" rIns="0" bIns="0" rtlCol="0"/>
            <a:lstStyle/>
            <a:p>
              <a:endParaRPr/>
            </a:p>
          </p:txBody>
        </p:sp>
        <p:sp>
          <p:nvSpPr>
            <p:cNvPr id="23" name="object 23"/>
            <p:cNvSpPr/>
            <p:nvPr/>
          </p:nvSpPr>
          <p:spPr>
            <a:xfrm>
              <a:off x="533400" y="2209800"/>
              <a:ext cx="2514600" cy="990600"/>
            </a:xfrm>
            <a:custGeom>
              <a:avLst/>
              <a:gdLst/>
              <a:ahLst/>
              <a:cxnLst/>
              <a:rect l="l" t="t" r="r" b="b"/>
              <a:pathLst>
                <a:path w="2514600" h="990600">
                  <a:moveTo>
                    <a:pt x="2349500" y="0"/>
                  </a:moveTo>
                  <a:lnTo>
                    <a:pt x="165100" y="0"/>
                  </a:lnTo>
                  <a:lnTo>
                    <a:pt x="121208" y="5897"/>
                  </a:lnTo>
                  <a:lnTo>
                    <a:pt x="81769" y="22540"/>
                  </a:lnTo>
                  <a:lnTo>
                    <a:pt x="48355" y="48355"/>
                  </a:lnTo>
                  <a:lnTo>
                    <a:pt x="22540" y="81769"/>
                  </a:lnTo>
                  <a:lnTo>
                    <a:pt x="5897" y="121208"/>
                  </a:lnTo>
                  <a:lnTo>
                    <a:pt x="0" y="165100"/>
                  </a:lnTo>
                  <a:lnTo>
                    <a:pt x="0" y="825500"/>
                  </a:lnTo>
                  <a:lnTo>
                    <a:pt x="5897" y="869391"/>
                  </a:lnTo>
                  <a:lnTo>
                    <a:pt x="22540" y="908830"/>
                  </a:lnTo>
                  <a:lnTo>
                    <a:pt x="48355" y="942244"/>
                  </a:lnTo>
                  <a:lnTo>
                    <a:pt x="81769" y="968059"/>
                  </a:lnTo>
                  <a:lnTo>
                    <a:pt x="121208" y="984702"/>
                  </a:lnTo>
                  <a:lnTo>
                    <a:pt x="165100" y="990600"/>
                  </a:lnTo>
                  <a:lnTo>
                    <a:pt x="2349500" y="990600"/>
                  </a:lnTo>
                  <a:lnTo>
                    <a:pt x="2393391" y="984702"/>
                  </a:lnTo>
                  <a:lnTo>
                    <a:pt x="2432830" y="968059"/>
                  </a:lnTo>
                  <a:lnTo>
                    <a:pt x="2466244" y="942244"/>
                  </a:lnTo>
                  <a:lnTo>
                    <a:pt x="2492059" y="908830"/>
                  </a:lnTo>
                  <a:lnTo>
                    <a:pt x="2508702" y="869391"/>
                  </a:lnTo>
                  <a:lnTo>
                    <a:pt x="2514600" y="825500"/>
                  </a:lnTo>
                  <a:lnTo>
                    <a:pt x="2514600" y="165100"/>
                  </a:lnTo>
                  <a:lnTo>
                    <a:pt x="2508702" y="121208"/>
                  </a:lnTo>
                  <a:lnTo>
                    <a:pt x="2492059" y="81769"/>
                  </a:lnTo>
                  <a:lnTo>
                    <a:pt x="2466244" y="48355"/>
                  </a:lnTo>
                  <a:lnTo>
                    <a:pt x="2432830" y="22540"/>
                  </a:lnTo>
                  <a:lnTo>
                    <a:pt x="2393391" y="5897"/>
                  </a:lnTo>
                  <a:lnTo>
                    <a:pt x="2349500" y="0"/>
                  </a:lnTo>
                  <a:close/>
                </a:path>
              </a:pathLst>
            </a:custGeom>
            <a:solidFill>
              <a:srgbClr val="6F2F9F">
                <a:alpha val="38038"/>
              </a:srgbClr>
            </a:solidFill>
          </p:spPr>
          <p:txBody>
            <a:bodyPr wrap="square" lIns="0" tIns="0" rIns="0" bIns="0" rtlCol="0"/>
            <a:lstStyle/>
            <a:p>
              <a:endParaRPr/>
            </a:p>
          </p:txBody>
        </p:sp>
        <p:sp>
          <p:nvSpPr>
            <p:cNvPr id="24" name="object 24"/>
            <p:cNvSpPr/>
            <p:nvPr/>
          </p:nvSpPr>
          <p:spPr>
            <a:xfrm>
              <a:off x="533400" y="2209800"/>
              <a:ext cx="2514600" cy="990600"/>
            </a:xfrm>
            <a:custGeom>
              <a:avLst/>
              <a:gdLst/>
              <a:ahLst/>
              <a:cxnLst/>
              <a:rect l="l" t="t" r="r" b="b"/>
              <a:pathLst>
                <a:path w="2514600" h="990600">
                  <a:moveTo>
                    <a:pt x="0" y="165100"/>
                  </a:moveTo>
                  <a:lnTo>
                    <a:pt x="5897" y="121208"/>
                  </a:lnTo>
                  <a:lnTo>
                    <a:pt x="22540" y="81769"/>
                  </a:lnTo>
                  <a:lnTo>
                    <a:pt x="48355" y="48355"/>
                  </a:lnTo>
                  <a:lnTo>
                    <a:pt x="81769" y="22540"/>
                  </a:lnTo>
                  <a:lnTo>
                    <a:pt x="121208" y="5897"/>
                  </a:lnTo>
                  <a:lnTo>
                    <a:pt x="165100" y="0"/>
                  </a:lnTo>
                  <a:lnTo>
                    <a:pt x="2349500" y="0"/>
                  </a:lnTo>
                  <a:lnTo>
                    <a:pt x="2393391" y="5897"/>
                  </a:lnTo>
                  <a:lnTo>
                    <a:pt x="2432830" y="22540"/>
                  </a:lnTo>
                  <a:lnTo>
                    <a:pt x="2466244" y="48355"/>
                  </a:lnTo>
                  <a:lnTo>
                    <a:pt x="2492059" y="81769"/>
                  </a:lnTo>
                  <a:lnTo>
                    <a:pt x="2508702" y="121208"/>
                  </a:lnTo>
                  <a:lnTo>
                    <a:pt x="2514600" y="165100"/>
                  </a:lnTo>
                  <a:lnTo>
                    <a:pt x="2514600" y="825500"/>
                  </a:lnTo>
                  <a:lnTo>
                    <a:pt x="2508702" y="869391"/>
                  </a:lnTo>
                  <a:lnTo>
                    <a:pt x="2492059" y="908830"/>
                  </a:lnTo>
                  <a:lnTo>
                    <a:pt x="2466244" y="942244"/>
                  </a:lnTo>
                  <a:lnTo>
                    <a:pt x="2432830" y="968059"/>
                  </a:lnTo>
                  <a:lnTo>
                    <a:pt x="2393391" y="984702"/>
                  </a:lnTo>
                  <a:lnTo>
                    <a:pt x="2349500" y="990600"/>
                  </a:lnTo>
                  <a:lnTo>
                    <a:pt x="165100" y="990600"/>
                  </a:lnTo>
                  <a:lnTo>
                    <a:pt x="121208" y="984702"/>
                  </a:lnTo>
                  <a:lnTo>
                    <a:pt x="81769" y="968059"/>
                  </a:lnTo>
                  <a:lnTo>
                    <a:pt x="48355" y="942244"/>
                  </a:lnTo>
                  <a:lnTo>
                    <a:pt x="22540" y="908830"/>
                  </a:lnTo>
                  <a:lnTo>
                    <a:pt x="5897" y="869391"/>
                  </a:lnTo>
                  <a:lnTo>
                    <a:pt x="0" y="825500"/>
                  </a:lnTo>
                  <a:lnTo>
                    <a:pt x="0" y="165100"/>
                  </a:lnTo>
                  <a:close/>
                </a:path>
              </a:pathLst>
            </a:custGeom>
            <a:ln w="25400">
              <a:solidFill>
                <a:srgbClr val="6F2F9F"/>
              </a:solidFill>
            </a:ln>
          </p:spPr>
          <p:txBody>
            <a:bodyPr wrap="square" lIns="0" tIns="0" rIns="0" bIns="0" rtlCol="0"/>
            <a:lstStyle/>
            <a:p>
              <a:endParaRPr/>
            </a:p>
          </p:txBody>
        </p:sp>
        <p:sp>
          <p:nvSpPr>
            <p:cNvPr id="25" name="object 25"/>
            <p:cNvSpPr/>
            <p:nvPr/>
          </p:nvSpPr>
          <p:spPr>
            <a:xfrm>
              <a:off x="533400" y="3581400"/>
              <a:ext cx="4191000" cy="1295400"/>
            </a:xfrm>
            <a:custGeom>
              <a:avLst/>
              <a:gdLst/>
              <a:ahLst/>
              <a:cxnLst/>
              <a:rect l="l" t="t" r="r" b="b"/>
              <a:pathLst>
                <a:path w="4191000" h="1295400">
                  <a:moveTo>
                    <a:pt x="3975100" y="0"/>
                  </a:moveTo>
                  <a:lnTo>
                    <a:pt x="215900" y="0"/>
                  </a:lnTo>
                  <a:lnTo>
                    <a:pt x="166395" y="5701"/>
                  </a:lnTo>
                  <a:lnTo>
                    <a:pt x="120951" y="21941"/>
                  </a:lnTo>
                  <a:lnTo>
                    <a:pt x="80864" y="47426"/>
                  </a:lnTo>
                  <a:lnTo>
                    <a:pt x="47430" y="80859"/>
                  </a:lnTo>
                  <a:lnTo>
                    <a:pt x="21943" y="120946"/>
                  </a:lnTo>
                  <a:lnTo>
                    <a:pt x="5701" y="166391"/>
                  </a:lnTo>
                  <a:lnTo>
                    <a:pt x="0" y="215900"/>
                  </a:lnTo>
                  <a:lnTo>
                    <a:pt x="0" y="1295400"/>
                  </a:lnTo>
                  <a:lnTo>
                    <a:pt x="4191000" y="1295400"/>
                  </a:lnTo>
                  <a:lnTo>
                    <a:pt x="4191000" y="215900"/>
                  </a:lnTo>
                  <a:lnTo>
                    <a:pt x="3975100" y="0"/>
                  </a:lnTo>
                  <a:close/>
                </a:path>
              </a:pathLst>
            </a:custGeom>
            <a:solidFill>
              <a:srgbClr val="6F2F9F">
                <a:alpha val="39999"/>
              </a:srgbClr>
            </a:solidFill>
          </p:spPr>
          <p:txBody>
            <a:bodyPr wrap="square" lIns="0" tIns="0" rIns="0" bIns="0" rtlCol="0"/>
            <a:lstStyle/>
            <a:p>
              <a:endParaRPr/>
            </a:p>
          </p:txBody>
        </p:sp>
        <p:sp>
          <p:nvSpPr>
            <p:cNvPr id="26" name="object 26"/>
            <p:cNvSpPr/>
            <p:nvPr/>
          </p:nvSpPr>
          <p:spPr>
            <a:xfrm>
              <a:off x="3657472" y="2657621"/>
              <a:ext cx="915035" cy="171450"/>
            </a:xfrm>
            <a:custGeom>
              <a:avLst/>
              <a:gdLst/>
              <a:ahLst/>
              <a:cxnLst/>
              <a:rect l="l" t="t" r="r" b="b"/>
              <a:pathLst>
                <a:path w="915035" h="171450">
                  <a:moveTo>
                    <a:pt x="149689" y="0"/>
                  </a:moveTo>
                  <a:lnTo>
                    <a:pt x="142493" y="2393"/>
                  </a:lnTo>
                  <a:lnTo>
                    <a:pt x="0" y="85578"/>
                  </a:lnTo>
                  <a:lnTo>
                    <a:pt x="142493" y="168763"/>
                  </a:lnTo>
                  <a:lnTo>
                    <a:pt x="149689" y="171156"/>
                  </a:lnTo>
                  <a:lnTo>
                    <a:pt x="157003" y="170668"/>
                  </a:lnTo>
                  <a:lnTo>
                    <a:pt x="163603" y="167512"/>
                  </a:lnTo>
                  <a:lnTo>
                    <a:pt x="168655" y="161905"/>
                  </a:lnTo>
                  <a:lnTo>
                    <a:pt x="171049" y="154709"/>
                  </a:lnTo>
                  <a:lnTo>
                    <a:pt x="170560" y="147395"/>
                  </a:lnTo>
                  <a:lnTo>
                    <a:pt x="167405" y="140795"/>
                  </a:lnTo>
                  <a:lnTo>
                    <a:pt x="161798" y="135743"/>
                  </a:lnTo>
                  <a:lnTo>
                    <a:pt x="108458" y="104628"/>
                  </a:lnTo>
                  <a:lnTo>
                    <a:pt x="37846" y="104628"/>
                  </a:lnTo>
                  <a:lnTo>
                    <a:pt x="37846" y="66528"/>
                  </a:lnTo>
                  <a:lnTo>
                    <a:pt x="108458" y="66528"/>
                  </a:lnTo>
                  <a:lnTo>
                    <a:pt x="161798" y="35413"/>
                  </a:lnTo>
                  <a:lnTo>
                    <a:pt x="167405" y="30360"/>
                  </a:lnTo>
                  <a:lnTo>
                    <a:pt x="170561" y="23760"/>
                  </a:lnTo>
                  <a:lnTo>
                    <a:pt x="171049" y="16446"/>
                  </a:lnTo>
                  <a:lnTo>
                    <a:pt x="168655" y="9251"/>
                  </a:lnTo>
                  <a:lnTo>
                    <a:pt x="163603" y="3643"/>
                  </a:lnTo>
                  <a:lnTo>
                    <a:pt x="157003" y="488"/>
                  </a:lnTo>
                  <a:lnTo>
                    <a:pt x="149689" y="0"/>
                  </a:lnTo>
                  <a:close/>
                </a:path>
                <a:path w="915035" h="171450">
                  <a:moveTo>
                    <a:pt x="108458" y="66528"/>
                  </a:moveTo>
                  <a:lnTo>
                    <a:pt x="37846" y="66528"/>
                  </a:lnTo>
                  <a:lnTo>
                    <a:pt x="37846" y="104628"/>
                  </a:lnTo>
                  <a:lnTo>
                    <a:pt x="108458" y="104628"/>
                  </a:lnTo>
                  <a:lnTo>
                    <a:pt x="104103" y="102088"/>
                  </a:lnTo>
                  <a:lnTo>
                    <a:pt x="47498" y="102088"/>
                  </a:lnTo>
                  <a:lnTo>
                    <a:pt x="47498" y="69068"/>
                  </a:lnTo>
                  <a:lnTo>
                    <a:pt x="104103" y="69068"/>
                  </a:lnTo>
                  <a:lnTo>
                    <a:pt x="108458" y="66528"/>
                  </a:lnTo>
                  <a:close/>
                </a:path>
                <a:path w="915035" h="171450">
                  <a:moveTo>
                    <a:pt x="914526" y="66528"/>
                  </a:moveTo>
                  <a:lnTo>
                    <a:pt x="108458" y="66528"/>
                  </a:lnTo>
                  <a:lnTo>
                    <a:pt x="75800" y="85578"/>
                  </a:lnTo>
                  <a:lnTo>
                    <a:pt x="108458" y="104628"/>
                  </a:lnTo>
                  <a:lnTo>
                    <a:pt x="914526" y="104628"/>
                  </a:lnTo>
                  <a:lnTo>
                    <a:pt x="914526" y="66528"/>
                  </a:lnTo>
                  <a:close/>
                </a:path>
                <a:path w="915035" h="171450">
                  <a:moveTo>
                    <a:pt x="47498" y="69068"/>
                  </a:moveTo>
                  <a:lnTo>
                    <a:pt x="47498" y="102088"/>
                  </a:lnTo>
                  <a:lnTo>
                    <a:pt x="75800" y="85578"/>
                  </a:lnTo>
                  <a:lnTo>
                    <a:pt x="47498" y="69068"/>
                  </a:lnTo>
                  <a:close/>
                </a:path>
                <a:path w="915035" h="171450">
                  <a:moveTo>
                    <a:pt x="75800" y="85578"/>
                  </a:moveTo>
                  <a:lnTo>
                    <a:pt x="47498" y="102088"/>
                  </a:lnTo>
                  <a:lnTo>
                    <a:pt x="104103" y="102088"/>
                  </a:lnTo>
                  <a:lnTo>
                    <a:pt x="75800" y="85578"/>
                  </a:lnTo>
                  <a:close/>
                </a:path>
                <a:path w="915035" h="171450">
                  <a:moveTo>
                    <a:pt x="104103" y="69068"/>
                  </a:moveTo>
                  <a:lnTo>
                    <a:pt x="47498" y="69068"/>
                  </a:lnTo>
                  <a:lnTo>
                    <a:pt x="75800" y="85578"/>
                  </a:lnTo>
                  <a:lnTo>
                    <a:pt x="104103" y="69068"/>
                  </a:lnTo>
                  <a:close/>
                </a:path>
              </a:pathLst>
            </a:custGeom>
            <a:solidFill>
              <a:srgbClr val="C00000"/>
            </a:solidFill>
          </p:spPr>
          <p:txBody>
            <a:bodyPr wrap="square" lIns="0" tIns="0" rIns="0" bIns="0" rtlCol="0"/>
            <a:lstStyle/>
            <a:p>
              <a:endParaRPr/>
            </a:p>
          </p:txBody>
        </p:sp>
        <p:sp>
          <p:nvSpPr>
            <p:cNvPr id="27" name="object 27"/>
            <p:cNvSpPr/>
            <p:nvPr/>
          </p:nvSpPr>
          <p:spPr>
            <a:xfrm>
              <a:off x="533400" y="3581400"/>
              <a:ext cx="4191000" cy="1295400"/>
            </a:xfrm>
            <a:custGeom>
              <a:avLst/>
              <a:gdLst/>
              <a:ahLst/>
              <a:cxnLst/>
              <a:rect l="l" t="t" r="r" b="b"/>
              <a:pathLst>
                <a:path w="4191000" h="1295400">
                  <a:moveTo>
                    <a:pt x="215900" y="0"/>
                  </a:moveTo>
                  <a:lnTo>
                    <a:pt x="3975100" y="0"/>
                  </a:lnTo>
                  <a:lnTo>
                    <a:pt x="4191000" y="215900"/>
                  </a:lnTo>
                  <a:lnTo>
                    <a:pt x="4191000" y="1295400"/>
                  </a:lnTo>
                  <a:lnTo>
                    <a:pt x="0" y="1295400"/>
                  </a:lnTo>
                  <a:lnTo>
                    <a:pt x="0" y="215900"/>
                  </a:lnTo>
                  <a:lnTo>
                    <a:pt x="5701" y="166391"/>
                  </a:lnTo>
                  <a:lnTo>
                    <a:pt x="21943" y="120946"/>
                  </a:lnTo>
                  <a:lnTo>
                    <a:pt x="47430" y="80859"/>
                  </a:lnTo>
                  <a:lnTo>
                    <a:pt x="80864" y="47426"/>
                  </a:lnTo>
                  <a:lnTo>
                    <a:pt x="120951" y="21941"/>
                  </a:lnTo>
                  <a:lnTo>
                    <a:pt x="166395" y="5701"/>
                  </a:lnTo>
                  <a:lnTo>
                    <a:pt x="215900" y="0"/>
                  </a:lnTo>
                  <a:close/>
                </a:path>
              </a:pathLst>
            </a:custGeom>
            <a:ln w="25400">
              <a:solidFill>
                <a:srgbClr val="6F2F9F"/>
              </a:solidFill>
            </a:ln>
          </p:spPr>
          <p:txBody>
            <a:bodyPr wrap="square" lIns="0" tIns="0" rIns="0" bIns="0" rtlCol="0"/>
            <a:lstStyle/>
            <a:p>
              <a:endParaRPr/>
            </a:p>
          </p:txBody>
        </p:sp>
        <p:sp>
          <p:nvSpPr>
            <p:cNvPr id="28" name="object 28"/>
            <p:cNvSpPr/>
            <p:nvPr/>
          </p:nvSpPr>
          <p:spPr>
            <a:xfrm>
              <a:off x="304800" y="5410200"/>
              <a:ext cx="2514600" cy="685800"/>
            </a:xfrm>
            <a:custGeom>
              <a:avLst/>
              <a:gdLst/>
              <a:ahLst/>
              <a:cxnLst/>
              <a:rect l="l" t="t" r="r" b="b"/>
              <a:pathLst>
                <a:path w="2514600" h="685800">
                  <a:moveTo>
                    <a:pt x="1257300" y="0"/>
                  </a:moveTo>
                  <a:lnTo>
                    <a:pt x="0" y="342900"/>
                  </a:lnTo>
                  <a:lnTo>
                    <a:pt x="1257300" y="685800"/>
                  </a:lnTo>
                  <a:lnTo>
                    <a:pt x="2514600" y="342900"/>
                  </a:lnTo>
                  <a:lnTo>
                    <a:pt x="1257300" y="0"/>
                  </a:lnTo>
                  <a:close/>
                </a:path>
              </a:pathLst>
            </a:custGeom>
            <a:solidFill>
              <a:srgbClr val="6F2F9F">
                <a:alpha val="45097"/>
              </a:srgbClr>
            </a:solidFill>
          </p:spPr>
          <p:txBody>
            <a:bodyPr wrap="square" lIns="0" tIns="0" rIns="0" bIns="0" rtlCol="0"/>
            <a:lstStyle/>
            <a:p>
              <a:endParaRPr/>
            </a:p>
          </p:txBody>
        </p:sp>
        <p:sp>
          <p:nvSpPr>
            <p:cNvPr id="29" name="object 29"/>
            <p:cNvSpPr/>
            <p:nvPr/>
          </p:nvSpPr>
          <p:spPr>
            <a:xfrm>
              <a:off x="304800" y="5410200"/>
              <a:ext cx="2514600" cy="685800"/>
            </a:xfrm>
            <a:custGeom>
              <a:avLst/>
              <a:gdLst/>
              <a:ahLst/>
              <a:cxnLst/>
              <a:rect l="l" t="t" r="r" b="b"/>
              <a:pathLst>
                <a:path w="2514600" h="685800">
                  <a:moveTo>
                    <a:pt x="0" y="342900"/>
                  </a:moveTo>
                  <a:lnTo>
                    <a:pt x="1257300" y="0"/>
                  </a:lnTo>
                  <a:lnTo>
                    <a:pt x="2514600" y="342900"/>
                  </a:lnTo>
                  <a:lnTo>
                    <a:pt x="1257300" y="685800"/>
                  </a:lnTo>
                  <a:lnTo>
                    <a:pt x="0" y="342900"/>
                  </a:lnTo>
                  <a:close/>
                </a:path>
              </a:pathLst>
            </a:custGeom>
            <a:ln w="25400">
              <a:solidFill>
                <a:srgbClr val="6F2F9F"/>
              </a:solidFill>
            </a:ln>
          </p:spPr>
          <p:txBody>
            <a:bodyPr wrap="square" lIns="0" tIns="0" rIns="0" bIns="0" rtlCol="0"/>
            <a:lstStyle/>
            <a:p>
              <a:endParaRPr/>
            </a:p>
          </p:txBody>
        </p:sp>
        <p:sp>
          <p:nvSpPr>
            <p:cNvPr id="30" name="object 30"/>
            <p:cNvSpPr/>
            <p:nvPr/>
          </p:nvSpPr>
          <p:spPr>
            <a:xfrm>
              <a:off x="6391421" y="1905000"/>
              <a:ext cx="171450" cy="381635"/>
            </a:xfrm>
            <a:custGeom>
              <a:avLst/>
              <a:gdLst/>
              <a:ahLst/>
              <a:cxnLst/>
              <a:rect l="l" t="t" r="r" b="b"/>
              <a:pathLst>
                <a:path w="171450" h="381635">
                  <a:moveTo>
                    <a:pt x="23760" y="210566"/>
                  </a:moveTo>
                  <a:lnTo>
                    <a:pt x="14978" y="210566"/>
                  </a:lnTo>
                  <a:lnTo>
                    <a:pt x="9251" y="212471"/>
                  </a:lnTo>
                  <a:lnTo>
                    <a:pt x="3643" y="217523"/>
                  </a:lnTo>
                  <a:lnTo>
                    <a:pt x="488" y="224123"/>
                  </a:lnTo>
                  <a:lnTo>
                    <a:pt x="0" y="231437"/>
                  </a:lnTo>
                  <a:lnTo>
                    <a:pt x="2393" y="238633"/>
                  </a:lnTo>
                  <a:lnTo>
                    <a:pt x="85578" y="381126"/>
                  </a:lnTo>
                  <a:lnTo>
                    <a:pt x="107671" y="343280"/>
                  </a:lnTo>
                  <a:lnTo>
                    <a:pt x="66528" y="343280"/>
                  </a:lnTo>
                  <a:lnTo>
                    <a:pt x="66528" y="272669"/>
                  </a:lnTo>
                  <a:lnTo>
                    <a:pt x="35413" y="219328"/>
                  </a:lnTo>
                  <a:lnTo>
                    <a:pt x="30360" y="213721"/>
                  </a:lnTo>
                  <a:lnTo>
                    <a:pt x="23760" y="210566"/>
                  </a:lnTo>
                  <a:close/>
                </a:path>
                <a:path w="171450" h="381635">
                  <a:moveTo>
                    <a:pt x="66528" y="272669"/>
                  </a:moveTo>
                  <a:lnTo>
                    <a:pt x="66528" y="343280"/>
                  </a:lnTo>
                  <a:lnTo>
                    <a:pt x="104628" y="343280"/>
                  </a:lnTo>
                  <a:lnTo>
                    <a:pt x="104628" y="333628"/>
                  </a:lnTo>
                  <a:lnTo>
                    <a:pt x="69068" y="333628"/>
                  </a:lnTo>
                  <a:lnTo>
                    <a:pt x="85578" y="305326"/>
                  </a:lnTo>
                  <a:lnTo>
                    <a:pt x="66528" y="272669"/>
                  </a:lnTo>
                  <a:close/>
                </a:path>
                <a:path w="171450" h="381635">
                  <a:moveTo>
                    <a:pt x="154709" y="210077"/>
                  </a:moveTo>
                  <a:lnTo>
                    <a:pt x="147395" y="210566"/>
                  </a:lnTo>
                  <a:lnTo>
                    <a:pt x="140795" y="213721"/>
                  </a:lnTo>
                  <a:lnTo>
                    <a:pt x="135743" y="219328"/>
                  </a:lnTo>
                  <a:lnTo>
                    <a:pt x="104628" y="272669"/>
                  </a:lnTo>
                  <a:lnTo>
                    <a:pt x="104628" y="343280"/>
                  </a:lnTo>
                  <a:lnTo>
                    <a:pt x="107671" y="343280"/>
                  </a:lnTo>
                  <a:lnTo>
                    <a:pt x="168763" y="238633"/>
                  </a:lnTo>
                  <a:lnTo>
                    <a:pt x="171156" y="231437"/>
                  </a:lnTo>
                  <a:lnTo>
                    <a:pt x="170668" y="224123"/>
                  </a:lnTo>
                  <a:lnTo>
                    <a:pt x="167512" y="217523"/>
                  </a:lnTo>
                  <a:lnTo>
                    <a:pt x="161905" y="212471"/>
                  </a:lnTo>
                  <a:lnTo>
                    <a:pt x="154709" y="210077"/>
                  </a:lnTo>
                  <a:close/>
                </a:path>
                <a:path w="171450" h="381635">
                  <a:moveTo>
                    <a:pt x="85578" y="305326"/>
                  </a:moveTo>
                  <a:lnTo>
                    <a:pt x="69068" y="333628"/>
                  </a:lnTo>
                  <a:lnTo>
                    <a:pt x="102088" y="333628"/>
                  </a:lnTo>
                  <a:lnTo>
                    <a:pt x="85578" y="305326"/>
                  </a:lnTo>
                  <a:close/>
                </a:path>
                <a:path w="171450" h="381635">
                  <a:moveTo>
                    <a:pt x="104628" y="272669"/>
                  </a:moveTo>
                  <a:lnTo>
                    <a:pt x="85578" y="305326"/>
                  </a:lnTo>
                  <a:lnTo>
                    <a:pt x="102088" y="333628"/>
                  </a:lnTo>
                  <a:lnTo>
                    <a:pt x="104628" y="333628"/>
                  </a:lnTo>
                  <a:lnTo>
                    <a:pt x="104628" y="272669"/>
                  </a:lnTo>
                  <a:close/>
                </a:path>
                <a:path w="171450" h="381635">
                  <a:moveTo>
                    <a:pt x="104628" y="0"/>
                  </a:moveTo>
                  <a:lnTo>
                    <a:pt x="66528" y="0"/>
                  </a:lnTo>
                  <a:lnTo>
                    <a:pt x="66528" y="272669"/>
                  </a:lnTo>
                  <a:lnTo>
                    <a:pt x="85578" y="305326"/>
                  </a:lnTo>
                  <a:lnTo>
                    <a:pt x="104628" y="272669"/>
                  </a:lnTo>
                  <a:lnTo>
                    <a:pt x="104628" y="0"/>
                  </a:lnTo>
                  <a:close/>
                </a:path>
                <a:path w="171450" h="381635">
                  <a:moveTo>
                    <a:pt x="16446" y="210077"/>
                  </a:moveTo>
                  <a:lnTo>
                    <a:pt x="23760" y="210566"/>
                  </a:lnTo>
                  <a:lnTo>
                    <a:pt x="14978" y="210566"/>
                  </a:lnTo>
                  <a:lnTo>
                    <a:pt x="16446" y="210077"/>
                  </a:lnTo>
                  <a:close/>
                </a:path>
              </a:pathLst>
            </a:custGeom>
            <a:solidFill>
              <a:srgbClr val="C00000"/>
            </a:solidFill>
          </p:spPr>
          <p:txBody>
            <a:bodyPr wrap="square" lIns="0" tIns="0" rIns="0" bIns="0" rtlCol="0"/>
            <a:lstStyle/>
            <a:p>
              <a:endParaRPr/>
            </a:p>
          </p:txBody>
        </p:sp>
        <p:sp>
          <p:nvSpPr>
            <p:cNvPr id="31" name="object 31"/>
            <p:cNvSpPr/>
            <p:nvPr/>
          </p:nvSpPr>
          <p:spPr>
            <a:xfrm>
              <a:off x="4800600" y="2286000"/>
              <a:ext cx="3124200" cy="1447800"/>
            </a:xfrm>
            <a:custGeom>
              <a:avLst/>
              <a:gdLst/>
              <a:ahLst/>
              <a:cxnLst/>
              <a:rect l="l" t="t" r="r" b="b"/>
              <a:pathLst>
                <a:path w="3124200" h="1447800">
                  <a:moveTo>
                    <a:pt x="2882900" y="0"/>
                  </a:moveTo>
                  <a:lnTo>
                    <a:pt x="241300" y="0"/>
                  </a:lnTo>
                  <a:lnTo>
                    <a:pt x="192682" y="4904"/>
                  </a:lnTo>
                  <a:lnTo>
                    <a:pt x="147393" y="18968"/>
                  </a:lnTo>
                  <a:lnTo>
                    <a:pt x="106405" y="41221"/>
                  </a:lnTo>
                  <a:lnTo>
                    <a:pt x="70691" y="70691"/>
                  </a:lnTo>
                  <a:lnTo>
                    <a:pt x="41221" y="106405"/>
                  </a:lnTo>
                  <a:lnTo>
                    <a:pt x="18968" y="147393"/>
                  </a:lnTo>
                  <a:lnTo>
                    <a:pt x="4904" y="192682"/>
                  </a:lnTo>
                  <a:lnTo>
                    <a:pt x="0" y="241300"/>
                  </a:lnTo>
                  <a:lnTo>
                    <a:pt x="0" y="1206500"/>
                  </a:lnTo>
                  <a:lnTo>
                    <a:pt x="4904" y="1255117"/>
                  </a:lnTo>
                  <a:lnTo>
                    <a:pt x="18968" y="1300406"/>
                  </a:lnTo>
                  <a:lnTo>
                    <a:pt x="41221" y="1341394"/>
                  </a:lnTo>
                  <a:lnTo>
                    <a:pt x="70691" y="1377108"/>
                  </a:lnTo>
                  <a:lnTo>
                    <a:pt x="106405" y="1406578"/>
                  </a:lnTo>
                  <a:lnTo>
                    <a:pt x="147393" y="1428831"/>
                  </a:lnTo>
                  <a:lnTo>
                    <a:pt x="192682" y="1442895"/>
                  </a:lnTo>
                  <a:lnTo>
                    <a:pt x="241300" y="1447800"/>
                  </a:lnTo>
                  <a:lnTo>
                    <a:pt x="2882900" y="1447800"/>
                  </a:lnTo>
                  <a:lnTo>
                    <a:pt x="2931517" y="1442895"/>
                  </a:lnTo>
                  <a:lnTo>
                    <a:pt x="2976806" y="1428831"/>
                  </a:lnTo>
                  <a:lnTo>
                    <a:pt x="3017794" y="1406578"/>
                  </a:lnTo>
                  <a:lnTo>
                    <a:pt x="3053508" y="1377108"/>
                  </a:lnTo>
                  <a:lnTo>
                    <a:pt x="3082978" y="1341394"/>
                  </a:lnTo>
                  <a:lnTo>
                    <a:pt x="3105231" y="1300406"/>
                  </a:lnTo>
                  <a:lnTo>
                    <a:pt x="3119295" y="1255117"/>
                  </a:lnTo>
                  <a:lnTo>
                    <a:pt x="3124200" y="1206500"/>
                  </a:lnTo>
                  <a:lnTo>
                    <a:pt x="3124200" y="241300"/>
                  </a:lnTo>
                  <a:lnTo>
                    <a:pt x="3119295" y="192682"/>
                  </a:lnTo>
                  <a:lnTo>
                    <a:pt x="3105231" y="147393"/>
                  </a:lnTo>
                  <a:lnTo>
                    <a:pt x="3082978" y="106405"/>
                  </a:lnTo>
                  <a:lnTo>
                    <a:pt x="3053508" y="70691"/>
                  </a:lnTo>
                  <a:lnTo>
                    <a:pt x="3017794" y="41221"/>
                  </a:lnTo>
                  <a:lnTo>
                    <a:pt x="2976806" y="18968"/>
                  </a:lnTo>
                  <a:lnTo>
                    <a:pt x="2931517" y="4904"/>
                  </a:lnTo>
                  <a:lnTo>
                    <a:pt x="2882900" y="0"/>
                  </a:lnTo>
                  <a:close/>
                </a:path>
              </a:pathLst>
            </a:custGeom>
            <a:solidFill>
              <a:srgbClr val="6F2F9F">
                <a:alpha val="41175"/>
              </a:srgbClr>
            </a:solidFill>
          </p:spPr>
          <p:txBody>
            <a:bodyPr wrap="square" lIns="0" tIns="0" rIns="0" bIns="0" rtlCol="0"/>
            <a:lstStyle/>
            <a:p>
              <a:endParaRPr/>
            </a:p>
          </p:txBody>
        </p:sp>
        <p:sp>
          <p:nvSpPr>
            <p:cNvPr id="32" name="object 32"/>
            <p:cNvSpPr/>
            <p:nvPr/>
          </p:nvSpPr>
          <p:spPr>
            <a:xfrm>
              <a:off x="4419600" y="2286000"/>
              <a:ext cx="4191000" cy="4038600"/>
            </a:xfrm>
            <a:custGeom>
              <a:avLst/>
              <a:gdLst/>
              <a:ahLst/>
              <a:cxnLst/>
              <a:rect l="l" t="t" r="r" b="b"/>
              <a:pathLst>
                <a:path w="4191000" h="4038600">
                  <a:moveTo>
                    <a:pt x="381000" y="241300"/>
                  </a:moveTo>
                  <a:lnTo>
                    <a:pt x="385904" y="192682"/>
                  </a:lnTo>
                  <a:lnTo>
                    <a:pt x="399968" y="147393"/>
                  </a:lnTo>
                  <a:lnTo>
                    <a:pt x="422221" y="106405"/>
                  </a:lnTo>
                  <a:lnTo>
                    <a:pt x="451691" y="70691"/>
                  </a:lnTo>
                  <a:lnTo>
                    <a:pt x="487405" y="41221"/>
                  </a:lnTo>
                  <a:lnTo>
                    <a:pt x="528393" y="18968"/>
                  </a:lnTo>
                  <a:lnTo>
                    <a:pt x="573682" y="4904"/>
                  </a:lnTo>
                  <a:lnTo>
                    <a:pt x="622300" y="0"/>
                  </a:lnTo>
                  <a:lnTo>
                    <a:pt x="3263900" y="0"/>
                  </a:lnTo>
                  <a:lnTo>
                    <a:pt x="3312517" y="4904"/>
                  </a:lnTo>
                  <a:lnTo>
                    <a:pt x="3357806" y="18968"/>
                  </a:lnTo>
                  <a:lnTo>
                    <a:pt x="3398794" y="41221"/>
                  </a:lnTo>
                  <a:lnTo>
                    <a:pt x="3434508" y="70691"/>
                  </a:lnTo>
                  <a:lnTo>
                    <a:pt x="3463978" y="106405"/>
                  </a:lnTo>
                  <a:lnTo>
                    <a:pt x="3486231" y="147393"/>
                  </a:lnTo>
                  <a:lnTo>
                    <a:pt x="3500295" y="192682"/>
                  </a:lnTo>
                  <a:lnTo>
                    <a:pt x="3505200" y="241300"/>
                  </a:lnTo>
                  <a:lnTo>
                    <a:pt x="3505200" y="1206500"/>
                  </a:lnTo>
                  <a:lnTo>
                    <a:pt x="3500295" y="1255117"/>
                  </a:lnTo>
                  <a:lnTo>
                    <a:pt x="3486231" y="1300406"/>
                  </a:lnTo>
                  <a:lnTo>
                    <a:pt x="3463978" y="1341394"/>
                  </a:lnTo>
                  <a:lnTo>
                    <a:pt x="3434508" y="1377108"/>
                  </a:lnTo>
                  <a:lnTo>
                    <a:pt x="3398794" y="1406578"/>
                  </a:lnTo>
                  <a:lnTo>
                    <a:pt x="3357806" y="1428831"/>
                  </a:lnTo>
                  <a:lnTo>
                    <a:pt x="3312517" y="1442895"/>
                  </a:lnTo>
                  <a:lnTo>
                    <a:pt x="3263900" y="1447800"/>
                  </a:lnTo>
                  <a:lnTo>
                    <a:pt x="622300" y="1447800"/>
                  </a:lnTo>
                  <a:lnTo>
                    <a:pt x="573682" y="1442895"/>
                  </a:lnTo>
                  <a:lnTo>
                    <a:pt x="528393" y="1428831"/>
                  </a:lnTo>
                  <a:lnTo>
                    <a:pt x="487405" y="1406578"/>
                  </a:lnTo>
                  <a:lnTo>
                    <a:pt x="451691" y="1377108"/>
                  </a:lnTo>
                  <a:lnTo>
                    <a:pt x="422221" y="1341394"/>
                  </a:lnTo>
                  <a:lnTo>
                    <a:pt x="399968" y="1300406"/>
                  </a:lnTo>
                  <a:lnTo>
                    <a:pt x="385904" y="1255117"/>
                  </a:lnTo>
                  <a:lnTo>
                    <a:pt x="381000" y="1206500"/>
                  </a:lnTo>
                  <a:lnTo>
                    <a:pt x="381000" y="241300"/>
                  </a:lnTo>
                  <a:close/>
                </a:path>
                <a:path w="4191000" h="4038600">
                  <a:moveTo>
                    <a:pt x="177800" y="2971800"/>
                  </a:moveTo>
                  <a:lnTo>
                    <a:pt x="4013200" y="2971800"/>
                  </a:lnTo>
                  <a:lnTo>
                    <a:pt x="4191000" y="3149600"/>
                  </a:lnTo>
                  <a:lnTo>
                    <a:pt x="4191000" y="4038600"/>
                  </a:lnTo>
                  <a:lnTo>
                    <a:pt x="0" y="4038600"/>
                  </a:lnTo>
                  <a:lnTo>
                    <a:pt x="0" y="3149600"/>
                  </a:lnTo>
                  <a:lnTo>
                    <a:pt x="177800" y="2971800"/>
                  </a:lnTo>
                  <a:close/>
                </a:path>
              </a:pathLst>
            </a:custGeom>
            <a:ln w="25400">
              <a:solidFill>
                <a:srgbClr val="6F2F9F"/>
              </a:solidFill>
            </a:ln>
          </p:spPr>
          <p:txBody>
            <a:bodyPr wrap="square" lIns="0" tIns="0" rIns="0" bIns="0" rtlCol="0"/>
            <a:lstStyle/>
            <a:p>
              <a:endParaRPr/>
            </a:p>
          </p:txBody>
        </p:sp>
      </p:grpSp>
      <p:grpSp>
        <p:nvGrpSpPr>
          <p:cNvPr id="33" name="object 33"/>
          <p:cNvGrpSpPr/>
          <p:nvPr/>
        </p:nvGrpSpPr>
        <p:grpSpPr>
          <a:xfrm>
            <a:off x="1892300" y="1130300"/>
            <a:ext cx="3835400" cy="558800"/>
            <a:chOff x="368300" y="1130300"/>
            <a:chExt cx="3835400" cy="558800"/>
          </a:xfrm>
        </p:grpSpPr>
        <p:sp>
          <p:nvSpPr>
            <p:cNvPr id="34" name="object 34"/>
            <p:cNvSpPr/>
            <p:nvPr/>
          </p:nvSpPr>
          <p:spPr>
            <a:xfrm>
              <a:off x="381000" y="1143000"/>
              <a:ext cx="3810000" cy="533400"/>
            </a:xfrm>
            <a:custGeom>
              <a:avLst/>
              <a:gdLst/>
              <a:ahLst/>
              <a:cxnLst/>
              <a:rect l="l" t="t" r="r" b="b"/>
              <a:pathLst>
                <a:path w="3810000" h="533400">
                  <a:moveTo>
                    <a:pt x="1905000" y="0"/>
                  </a:moveTo>
                  <a:lnTo>
                    <a:pt x="1677508" y="1881"/>
                  </a:lnTo>
                  <a:lnTo>
                    <a:pt x="1457952" y="7383"/>
                  </a:lnTo>
                  <a:lnTo>
                    <a:pt x="1247867" y="16290"/>
                  </a:lnTo>
                  <a:lnTo>
                    <a:pt x="1048792" y="28386"/>
                  </a:lnTo>
                  <a:lnTo>
                    <a:pt x="922949" y="38117"/>
                  </a:lnTo>
                  <a:lnTo>
                    <a:pt x="803137" y="49106"/>
                  </a:lnTo>
                  <a:lnTo>
                    <a:pt x="689812" y="61291"/>
                  </a:lnTo>
                  <a:lnTo>
                    <a:pt x="583427" y="74606"/>
                  </a:lnTo>
                  <a:lnTo>
                    <a:pt x="532980" y="81668"/>
                  </a:lnTo>
                  <a:lnTo>
                    <a:pt x="484440" y="88989"/>
                  </a:lnTo>
                  <a:lnTo>
                    <a:pt x="437862" y="96561"/>
                  </a:lnTo>
                  <a:lnTo>
                    <a:pt x="393304" y="104377"/>
                  </a:lnTo>
                  <a:lnTo>
                    <a:pt x="350822" y="112427"/>
                  </a:lnTo>
                  <a:lnTo>
                    <a:pt x="310475" y="120704"/>
                  </a:lnTo>
                  <a:lnTo>
                    <a:pt x="272318" y="129200"/>
                  </a:lnTo>
                  <a:lnTo>
                    <a:pt x="202803" y="146818"/>
                  </a:lnTo>
                  <a:lnTo>
                    <a:pt x="142734" y="165217"/>
                  </a:lnTo>
                  <a:lnTo>
                    <a:pt x="92565" y="184334"/>
                  </a:lnTo>
                  <a:lnTo>
                    <a:pt x="52752" y="204104"/>
                  </a:lnTo>
                  <a:lnTo>
                    <a:pt x="13445" y="234846"/>
                  </a:lnTo>
                  <a:lnTo>
                    <a:pt x="0" y="266700"/>
                  </a:lnTo>
                  <a:lnTo>
                    <a:pt x="1512" y="277428"/>
                  </a:lnTo>
                  <a:lnTo>
                    <a:pt x="23746" y="308935"/>
                  </a:lnTo>
                  <a:lnTo>
                    <a:pt x="71330" y="339258"/>
                  </a:lnTo>
                  <a:lnTo>
                    <a:pt x="116377" y="358709"/>
                  </a:lnTo>
                  <a:lnTo>
                    <a:pt x="171552" y="377475"/>
                  </a:lnTo>
                  <a:lnTo>
                    <a:pt x="236400" y="395491"/>
                  </a:lnTo>
                  <a:lnTo>
                    <a:pt x="310466" y="412695"/>
                  </a:lnTo>
                  <a:lnTo>
                    <a:pt x="350813" y="420972"/>
                  </a:lnTo>
                  <a:lnTo>
                    <a:pt x="393294" y="429022"/>
                  </a:lnTo>
                  <a:lnTo>
                    <a:pt x="437852" y="436838"/>
                  </a:lnTo>
                  <a:lnTo>
                    <a:pt x="484430" y="444410"/>
                  </a:lnTo>
                  <a:lnTo>
                    <a:pt x="532971" y="451731"/>
                  </a:lnTo>
                  <a:lnTo>
                    <a:pt x="583418" y="458793"/>
                  </a:lnTo>
                  <a:lnTo>
                    <a:pt x="689802" y="472108"/>
                  </a:lnTo>
                  <a:lnTo>
                    <a:pt x="803128" y="484293"/>
                  </a:lnTo>
                  <a:lnTo>
                    <a:pt x="922941" y="495282"/>
                  </a:lnTo>
                  <a:lnTo>
                    <a:pt x="1048784" y="505013"/>
                  </a:lnTo>
                  <a:lnTo>
                    <a:pt x="1247861" y="517109"/>
                  </a:lnTo>
                  <a:lnTo>
                    <a:pt x="1457947" y="526016"/>
                  </a:lnTo>
                  <a:lnTo>
                    <a:pt x="1677505" y="531518"/>
                  </a:lnTo>
                  <a:lnTo>
                    <a:pt x="1905000" y="533400"/>
                  </a:lnTo>
                  <a:lnTo>
                    <a:pt x="1981615" y="533188"/>
                  </a:lnTo>
                  <a:lnTo>
                    <a:pt x="2057463" y="532558"/>
                  </a:lnTo>
                  <a:lnTo>
                    <a:pt x="2132487" y="531518"/>
                  </a:lnTo>
                  <a:lnTo>
                    <a:pt x="2352040" y="526016"/>
                  </a:lnTo>
                  <a:lnTo>
                    <a:pt x="2562123" y="517109"/>
                  </a:lnTo>
                  <a:lnTo>
                    <a:pt x="2761198" y="505013"/>
                  </a:lnTo>
                  <a:lnTo>
                    <a:pt x="2887042" y="495282"/>
                  </a:lnTo>
                  <a:lnTo>
                    <a:pt x="3006854" y="484293"/>
                  </a:lnTo>
                  <a:lnTo>
                    <a:pt x="3120181" y="472108"/>
                  </a:lnTo>
                  <a:lnTo>
                    <a:pt x="3226567" y="458793"/>
                  </a:lnTo>
                  <a:lnTo>
                    <a:pt x="3277014" y="451731"/>
                  </a:lnTo>
                  <a:lnTo>
                    <a:pt x="3325556" y="444410"/>
                  </a:lnTo>
                  <a:lnTo>
                    <a:pt x="3372134" y="436838"/>
                  </a:lnTo>
                  <a:lnTo>
                    <a:pt x="3416693" y="429022"/>
                  </a:lnTo>
                  <a:lnTo>
                    <a:pt x="3459175" y="420972"/>
                  </a:lnTo>
                  <a:lnTo>
                    <a:pt x="3499523" y="412695"/>
                  </a:lnTo>
                  <a:lnTo>
                    <a:pt x="3537681" y="404199"/>
                  </a:lnTo>
                  <a:lnTo>
                    <a:pt x="3607197" y="386581"/>
                  </a:lnTo>
                  <a:lnTo>
                    <a:pt x="3667267" y="368182"/>
                  </a:lnTo>
                  <a:lnTo>
                    <a:pt x="3717436" y="349065"/>
                  </a:lnTo>
                  <a:lnTo>
                    <a:pt x="3757250" y="329295"/>
                  </a:lnTo>
                  <a:lnTo>
                    <a:pt x="3796556" y="298553"/>
                  </a:lnTo>
                  <a:lnTo>
                    <a:pt x="3810000" y="266700"/>
                  </a:lnTo>
                  <a:lnTo>
                    <a:pt x="3808487" y="255971"/>
                  </a:lnTo>
                  <a:lnTo>
                    <a:pt x="3786252" y="224464"/>
                  </a:lnTo>
                  <a:lnTo>
                    <a:pt x="3738666" y="194141"/>
                  </a:lnTo>
                  <a:lnTo>
                    <a:pt x="3693618" y="174690"/>
                  </a:lnTo>
                  <a:lnTo>
                    <a:pt x="3638441" y="155924"/>
                  </a:lnTo>
                  <a:lnTo>
                    <a:pt x="3573591" y="137908"/>
                  </a:lnTo>
                  <a:lnTo>
                    <a:pt x="3499523" y="120704"/>
                  </a:lnTo>
                  <a:lnTo>
                    <a:pt x="3459175" y="112427"/>
                  </a:lnTo>
                  <a:lnTo>
                    <a:pt x="3416693" y="104377"/>
                  </a:lnTo>
                  <a:lnTo>
                    <a:pt x="3372134" y="96561"/>
                  </a:lnTo>
                  <a:lnTo>
                    <a:pt x="3325556" y="88989"/>
                  </a:lnTo>
                  <a:lnTo>
                    <a:pt x="3277014" y="81668"/>
                  </a:lnTo>
                  <a:lnTo>
                    <a:pt x="3226567" y="74606"/>
                  </a:lnTo>
                  <a:lnTo>
                    <a:pt x="3120181" y="61291"/>
                  </a:lnTo>
                  <a:lnTo>
                    <a:pt x="3006854" y="49106"/>
                  </a:lnTo>
                  <a:lnTo>
                    <a:pt x="2887042" y="38117"/>
                  </a:lnTo>
                  <a:lnTo>
                    <a:pt x="2761198" y="28386"/>
                  </a:lnTo>
                  <a:lnTo>
                    <a:pt x="2562123" y="16290"/>
                  </a:lnTo>
                  <a:lnTo>
                    <a:pt x="2352040" y="7383"/>
                  </a:lnTo>
                  <a:lnTo>
                    <a:pt x="2132487" y="1881"/>
                  </a:lnTo>
                  <a:lnTo>
                    <a:pt x="2057463" y="841"/>
                  </a:lnTo>
                  <a:lnTo>
                    <a:pt x="1981615" y="211"/>
                  </a:lnTo>
                  <a:lnTo>
                    <a:pt x="1905000" y="0"/>
                  </a:lnTo>
                  <a:close/>
                </a:path>
              </a:pathLst>
            </a:custGeom>
            <a:solidFill>
              <a:srgbClr val="6F2F9F">
                <a:alpha val="41960"/>
              </a:srgbClr>
            </a:solidFill>
          </p:spPr>
          <p:txBody>
            <a:bodyPr wrap="square" lIns="0" tIns="0" rIns="0" bIns="0" rtlCol="0"/>
            <a:lstStyle/>
            <a:p>
              <a:endParaRPr/>
            </a:p>
          </p:txBody>
        </p:sp>
        <p:sp>
          <p:nvSpPr>
            <p:cNvPr id="35" name="object 35"/>
            <p:cNvSpPr/>
            <p:nvPr/>
          </p:nvSpPr>
          <p:spPr>
            <a:xfrm>
              <a:off x="381000" y="1143000"/>
              <a:ext cx="3810000" cy="533400"/>
            </a:xfrm>
            <a:custGeom>
              <a:avLst/>
              <a:gdLst/>
              <a:ahLst/>
              <a:cxnLst/>
              <a:rect l="l" t="t" r="r" b="b"/>
              <a:pathLst>
                <a:path w="3810000" h="533400">
                  <a:moveTo>
                    <a:pt x="0" y="266700"/>
                  </a:moveTo>
                  <a:lnTo>
                    <a:pt x="23750" y="224464"/>
                  </a:lnTo>
                  <a:lnTo>
                    <a:pt x="71336" y="194141"/>
                  </a:lnTo>
                  <a:lnTo>
                    <a:pt x="116383" y="174690"/>
                  </a:lnTo>
                  <a:lnTo>
                    <a:pt x="171559" y="155924"/>
                  </a:lnTo>
                  <a:lnTo>
                    <a:pt x="236408" y="137908"/>
                  </a:lnTo>
                  <a:lnTo>
                    <a:pt x="310475" y="120704"/>
                  </a:lnTo>
                  <a:lnTo>
                    <a:pt x="350822" y="112427"/>
                  </a:lnTo>
                  <a:lnTo>
                    <a:pt x="393304" y="104377"/>
                  </a:lnTo>
                  <a:lnTo>
                    <a:pt x="437862" y="96561"/>
                  </a:lnTo>
                  <a:lnTo>
                    <a:pt x="484440" y="88989"/>
                  </a:lnTo>
                  <a:lnTo>
                    <a:pt x="532980" y="81668"/>
                  </a:lnTo>
                  <a:lnTo>
                    <a:pt x="583427" y="74606"/>
                  </a:lnTo>
                  <a:lnTo>
                    <a:pt x="635723" y="67811"/>
                  </a:lnTo>
                  <a:lnTo>
                    <a:pt x="689812" y="61291"/>
                  </a:lnTo>
                  <a:lnTo>
                    <a:pt x="745635" y="55053"/>
                  </a:lnTo>
                  <a:lnTo>
                    <a:pt x="803137" y="49106"/>
                  </a:lnTo>
                  <a:lnTo>
                    <a:pt x="862261" y="43458"/>
                  </a:lnTo>
                  <a:lnTo>
                    <a:pt x="922949" y="38117"/>
                  </a:lnTo>
                  <a:lnTo>
                    <a:pt x="985145" y="33090"/>
                  </a:lnTo>
                  <a:lnTo>
                    <a:pt x="1048792" y="28386"/>
                  </a:lnTo>
                  <a:lnTo>
                    <a:pt x="1113832" y="24013"/>
                  </a:lnTo>
                  <a:lnTo>
                    <a:pt x="1180210" y="19978"/>
                  </a:lnTo>
                  <a:lnTo>
                    <a:pt x="1247867" y="16290"/>
                  </a:lnTo>
                  <a:lnTo>
                    <a:pt x="1316748" y="12956"/>
                  </a:lnTo>
                  <a:lnTo>
                    <a:pt x="1386795" y="9984"/>
                  </a:lnTo>
                  <a:lnTo>
                    <a:pt x="1457952" y="7383"/>
                  </a:lnTo>
                  <a:lnTo>
                    <a:pt x="1530160" y="5160"/>
                  </a:lnTo>
                  <a:lnTo>
                    <a:pt x="1603365" y="3323"/>
                  </a:lnTo>
                  <a:lnTo>
                    <a:pt x="1677508" y="1881"/>
                  </a:lnTo>
                  <a:lnTo>
                    <a:pt x="1752532" y="841"/>
                  </a:lnTo>
                  <a:lnTo>
                    <a:pt x="1828382" y="211"/>
                  </a:lnTo>
                  <a:lnTo>
                    <a:pt x="1905000" y="0"/>
                  </a:lnTo>
                  <a:lnTo>
                    <a:pt x="1981615" y="211"/>
                  </a:lnTo>
                  <a:lnTo>
                    <a:pt x="2057463" y="841"/>
                  </a:lnTo>
                  <a:lnTo>
                    <a:pt x="2132487" y="1881"/>
                  </a:lnTo>
                  <a:lnTo>
                    <a:pt x="2206629" y="3323"/>
                  </a:lnTo>
                  <a:lnTo>
                    <a:pt x="2279832" y="5160"/>
                  </a:lnTo>
                  <a:lnTo>
                    <a:pt x="2352040" y="7383"/>
                  </a:lnTo>
                  <a:lnTo>
                    <a:pt x="2423196" y="9984"/>
                  </a:lnTo>
                  <a:lnTo>
                    <a:pt x="2493242" y="12956"/>
                  </a:lnTo>
                  <a:lnTo>
                    <a:pt x="2562123" y="16290"/>
                  </a:lnTo>
                  <a:lnTo>
                    <a:pt x="2629780" y="19978"/>
                  </a:lnTo>
                  <a:lnTo>
                    <a:pt x="2696158" y="24013"/>
                  </a:lnTo>
                  <a:lnTo>
                    <a:pt x="2761198" y="28386"/>
                  </a:lnTo>
                  <a:lnTo>
                    <a:pt x="2824845" y="33090"/>
                  </a:lnTo>
                  <a:lnTo>
                    <a:pt x="2887042" y="38117"/>
                  </a:lnTo>
                  <a:lnTo>
                    <a:pt x="2947730" y="43458"/>
                  </a:lnTo>
                  <a:lnTo>
                    <a:pt x="3006854" y="49106"/>
                  </a:lnTo>
                  <a:lnTo>
                    <a:pt x="3064357" y="55053"/>
                  </a:lnTo>
                  <a:lnTo>
                    <a:pt x="3120181" y="61291"/>
                  </a:lnTo>
                  <a:lnTo>
                    <a:pt x="3174270" y="67811"/>
                  </a:lnTo>
                  <a:lnTo>
                    <a:pt x="3226567" y="74606"/>
                  </a:lnTo>
                  <a:lnTo>
                    <a:pt x="3277014" y="81668"/>
                  </a:lnTo>
                  <a:lnTo>
                    <a:pt x="3325556" y="88989"/>
                  </a:lnTo>
                  <a:lnTo>
                    <a:pt x="3372134" y="96561"/>
                  </a:lnTo>
                  <a:lnTo>
                    <a:pt x="3416693" y="104377"/>
                  </a:lnTo>
                  <a:lnTo>
                    <a:pt x="3459175" y="112427"/>
                  </a:lnTo>
                  <a:lnTo>
                    <a:pt x="3499523" y="120704"/>
                  </a:lnTo>
                  <a:lnTo>
                    <a:pt x="3537681" y="129200"/>
                  </a:lnTo>
                  <a:lnTo>
                    <a:pt x="3607197" y="146818"/>
                  </a:lnTo>
                  <a:lnTo>
                    <a:pt x="3667267" y="165217"/>
                  </a:lnTo>
                  <a:lnTo>
                    <a:pt x="3717436" y="184334"/>
                  </a:lnTo>
                  <a:lnTo>
                    <a:pt x="3757250" y="204104"/>
                  </a:lnTo>
                  <a:lnTo>
                    <a:pt x="3796556" y="234846"/>
                  </a:lnTo>
                  <a:lnTo>
                    <a:pt x="3810000" y="266700"/>
                  </a:lnTo>
                  <a:lnTo>
                    <a:pt x="3808487" y="277428"/>
                  </a:lnTo>
                  <a:lnTo>
                    <a:pt x="3803987" y="288048"/>
                  </a:lnTo>
                  <a:lnTo>
                    <a:pt x="3773131" y="319185"/>
                  </a:lnTo>
                  <a:lnTo>
                    <a:pt x="3738666" y="339258"/>
                  </a:lnTo>
                  <a:lnTo>
                    <a:pt x="3693618" y="358709"/>
                  </a:lnTo>
                  <a:lnTo>
                    <a:pt x="3638441" y="377475"/>
                  </a:lnTo>
                  <a:lnTo>
                    <a:pt x="3573591" y="395491"/>
                  </a:lnTo>
                  <a:lnTo>
                    <a:pt x="3499523" y="412695"/>
                  </a:lnTo>
                  <a:lnTo>
                    <a:pt x="3459175" y="420972"/>
                  </a:lnTo>
                  <a:lnTo>
                    <a:pt x="3416693" y="429022"/>
                  </a:lnTo>
                  <a:lnTo>
                    <a:pt x="3372134" y="436838"/>
                  </a:lnTo>
                  <a:lnTo>
                    <a:pt x="3325556" y="444410"/>
                  </a:lnTo>
                  <a:lnTo>
                    <a:pt x="3277014" y="451731"/>
                  </a:lnTo>
                  <a:lnTo>
                    <a:pt x="3226567" y="458793"/>
                  </a:lnTo>
                  <a:lnTo>
                    <a:pt x="3174270" y="465588"/>
                  </a:lnTo>
                  <a:lnTo>
                    <a:pt x="3120181" y="472108"/>
                  </a:lnTo>
                  <a:lnTo>
                    <a:pt x="3064357" y="478346"/>
                  </a:lnTo>
                  <a:lnTo>
                    <a:pt x="3006854" y="484293"/>
                  </a:lnTo>
                  <a:lnTo>
                    <a:pt x="2947730" y="489941"/>
                  </a:lnTo>
                  <a:lnTo>
                    <a:pt x="2887042" y="495282"/>
                  </a:lnTo>
                  <a:lnTo>
                    <a:pt x="2824845" y="500309"/>
                  </a:lnTo>
                  <a:lnTo>
                    <a:pt x="2761198" y="505013"/>
                  </a:lnTo>
                  <a:lnTo>
                    <a:pt x="2696158" y="509386"/>
                  </a:lnTo>
                  <a:lnTo>
                    <a:pt x="2629780" y="513421"/>
                  </a:lnTo>
                  <a:lnTo>
                    <a:pt x="2562123" y="517109"/>
                  </a:lnTo>
                  <a:lnTo>
                    <a:pt x="2493242" y="520443"/>
                  </a:lnTo>
                  <a:lnTo>
                    <a:pt x="2423196" y="523415"/>
                  </a:lnTo>
                  <a:lnTo>
                    <a:pt x="2352040" y="526016"/>
                  </a:lnTo>
                  <a:lnTo>
                    <a:pt x="2279832" y="528239"/>
                  </a:lnTo>
                  <a:lnTo>
                    <a:pt x="2206629" y="530076"/>
                  </a:lnTo>
                  <a:lnTo>
                    <a:pt x="2132487" y="531518"/>
                  </a:lnTo>
                  <a:lnTo>
                    <a:pt x="2057463" y="532558"/>
                  </a:lnTo>
                  <a:lnTo>
                    <a:pt x="1981615" y="533188"/>
                  </a:lnTo>
                  <a:lnTo>
                    <a:pt x="1905000" y="533400"/>
                  </a:lnTo>
                  <a:lnTo>
                    <a:pt x="1828381" y="533188"/>
                  </a:lnTo>
                  <a:lnTo>
                    <a:pt x="1752531" y="532558"/>
                  </a:lnTo>
                  <a:lnTo>
                    <a:pt x="1677505" y="531518"/>
                  </a:lnTo>
                  <a:lnTo>
                    <a:pt x="1603361" y="530076"/>
                  </a:lnTo>
                  <a:lnTo>
                    <a:pt x="1530156" y="528239"/>
                  </a:lnTo>
                  <a:lnTo>
                    <a:pt x="1457947" y="526016"/>
                  </a:lnTo>
                  <a:lnTo>
                    <a:pt x="1386790" y="523415"/>
                  </a:lnTo>
                  <a:lnTo>
                    <a:pt x="1316742" y="520443"/>
                  </a:lnTo>
                  <a:lnTo>
                    <a:pt x="1247861" y="517109"/>
                  </a:lnTo>
                  <a:lnTo>
                    <a:pt x="1180203" y="513421"/>
                  </a:lnTo>
                  <a:lnTo>
                    <a:pt x="1113825" y="509386"/>
                  </a:lnTo>
                  <a:lnTo>
                    <a:pt x="1048784" y="505013"/>
                  </a:lnTo>
                  <a:lnTo>
                    <a:pt x="985137" y="500309"/>
                  </a:lnTo>
                  <a:lnTo>
                    <a:pt x="922941" y="495282"/>
                  </a:lnTo>
                  <a:lnTo>
                    <a:pt x="862252" y="489941"/>
                  </a:lnTo>
                  <a:lnTo>
                    <a:pt x="803128" y="484293"/>
                  </a:lnTo>
                  <a:lnTo>
                    <a:pt x="745626" y="478346"/>
                  </a:lnTo>
                  <a:lnTo>
                    <a:pt x="689802" y="472108"/>
                  </a:lnTo>
                  <a:lnTo>
                    <a:pt x="635714" y="465588"/>
                  </a:lnTo>
                  <a:lnTo>
                    <a:pt x="583418" y="458793"/>
                  </a:lnTo>
                  <a:lnTo>
                    <a:pt x="532971" y="451731"/>
                  </a:lnTo>
                  <a:lnTo>
                    <a:pt x="484430" y="444410"/>
                  </a:lnTo>
                  <a:lnTo>
                    <a:pt x="437852" y="436838"/>
                  </a:lnTo>
                  <a:lnTo>
                    <a:pt x="393294" y="429022"/>
                  </a:lnTo>
                  <a:lnTo>
                    <a:pt x="350813" y="420972"/>
                  </a:lnTo>
                  <a:lnTo>
                    <a:pt x="310466" y="412695"/>
                  </a:lnTo>
                  <a:lnTo>
                    <a:pt x="272309" y="404199"/>
                  </a:lnTo>
                  <a:lnTo>
                    <a:pt x="202795" y="386581"/>
                  </a:lnTo>
                  <a:lnTo>
                    <a:pt x="142727" y="368182"/>
                  </a:lnTo>
                  <a:lnTo>
                    <a:pt x="92559" y="349065"/>
                  </a:lnTo>
                  <a:lnTo>
                    <a:pt x="52747" y="329295"/>
                  </a:lnTo>
                  <a:lnTo>
                    <a:pt x="13442" y="298553"/>
                  </a:lnTo>
                  <a:lnTo>
                    <a:pt x="0" y="266700"/>
                  </a:lnTo>
                  <a:close/>
                </a:path>
              </a:pathLst>
            </a:custGeom>
            <a:ln w="25400">
              <a:solidFill>
                <a:srgbClr val="6F2F9F"/>
              </a:solidFill>
            </a:ln>
          </p:spPr>
          <p:txBody>
            <a:bodyPr wrap="square" lIns="0" tIns="0" rIns="0" bIns="0" rtlCol="0"/>
            <a:lstStyle/>
            <a:p>
              <a:endParaRPr/>
            </a:p>
          </p:txBody>
        </p:sp>
      </p:grpSp>
      <p:grpSp>
        <p:nvGrpSpPr>
          <p:cNvPr id="36" name="object 36"/>
          <p:cNvGrpSpPr/>
          <p:nvPr/>
        </p:nvGrpSpPr>
        <p:grpSpPr>
          <a:xfrm>
            <a:off x="6997700" y="1054100"/>
            <a:ext cx="2235200" cy="787400"/>
            <a:chOff x="5473700" y="1054100"/>
            <a:chExt cx="2235200" cy="787400"/>
          </a:xfrm>
        </p:grpSpPr>
        <p:sp>
          <p:nvSpPr>
            <p:cNvPr id="37" name="object 37"/>
            <p:cNvSpPr/>
            <p:nvPr/>
          </p:nvSpPr>
          <p:spPr>
            <a:xfrm>
              <a:off x="5486400" y="1066800"/>
              <a:ext cx="2209800" cy="762000"/>
            </a:xfrm>
            <a:custGeom>
              <a:avLst/>
              <a:gdLst/>
              <a:ahLst/>
              <a:cxnLst/>
              <a:rect l="l" t="t" r="r" b="b"/>
              <a:pathLst>
                <a:path w="2209800" h="762000">
                  <a:moveTo>
                    <a:pt x="1104900" y="0"/>
                  </a:moveTo>
                  <a:lnTo>
                    <a:pt x="1035022" y="749"/>
                  </a:lnTo>
                  <a:lnTo>
                    <a:pt x="966300" y="2968"/>
                  </a:lnTo>
                  <a:lnTo>
                    <a:pt x="898863" y="6611"/>
                  </a:lnTo>
                  <a:lnTo>
                    <a:pt x="832839" y="11634"/>
                  </a:lnTo>
                  <a:lnTo>
                    <a:pt x="768359" y="17993"/>
                  </a:lnTo>
                  <a:lnTo>
                    <a:pt x="705552" y="25643"/>
                  </a:lnTo>
                  <a:lnTo>
                    <a:pt x="644547" y="34539"/>
                  </a:lnTo>
                  <a:lnTo>
                    <a:pt x="585474" y="44636"/>
                  </a:lnTo>
                  <a:lnTo>
                    <a:pt x="528461" y="55890"/>
                  </a:lnTo>
                  <a:lnTo>
                    <a:pt x="473640" y="68257"/>
                  </a:lnTo>
                  <a:lnTo>
                    <a:pt x="421138" y="81691"/>
                  </a:lnTo>
                  <a:lnTo>
                    <a:pt x="371085" y="96149"/>
                  </a:lnTo>
                  <a:lnTo>
                    <a:pt x="323611" y="111585"/>
                  </a:lnTo>
                  <a:lnTo>
                    <a:pt x="278846" y="127955"/>
                  </a:lnTo>
                  <a:lnTo>
                    <a:pt x="236918" y="145214"/>
                  </a:lnTo>
                  <a:lnTo>
                    <a:pt x="197956" y="163318"/>
                  </a:lnTo>
                  <a:lnTo>
                    <a:pt x="162092" y="182222"/>
                  </a:lnTo>
                  <a:lnTo>
                    <a:pt x="129453" y="201881"/>
                  </a:lnTo>
                  <a:lnTo>
                    <a:pt x="74370" y="243288"/>
                  </a:lnTo>
                  <a:lnTo>
                    <a:pt x="33743" y="287181"/>
                  </a:lnTo>
                  <a:lnTo>
                    <a:pt x="8608" y="333204"/>
                  </a:lnTo>
                  <a:lnTo>
                    <a:pt x="0" y="381000"/>
                  </a:lnTo>
                  <a:lnTo>
                    <a:pt x="2173" y="405097"/>
                  </a:lnTo>
                  <a:lnTo>
                    <a:pt x="19174" y="452050"/>
                  </a:lnTo>
                  <a:lnTo>
                    <a:pt x="52185" y="497053"/>
                  </a:lnTo>
                  <a:lnTo>
                    <a:pt x="100169" y="539747"/>
                  </a:lnTo>
                  <a:lnTo>
                    <a:pt x="162092" y="579777"/>
                  </a:lnTo>
                  <a:lnTo>
                    <a:pt x="197956" y="598681"/>
                  </a:lnTo>
                  <a:lnTo>
                    <a:pt x="236918" y="616785"/>
                  </a:lnTo>
                  <a:lnTo>
                    <a:pt x="278846" y="634044"/>
                  </a:lnTo>
                  <a:lnTo>
                    <a:pt x="323611" y="650414"/>
                  </a:lnTo>
                  <a:lnTo>
                    <a:pt x="371085" y="665850"/>
                  </a:lnTo>
                  <a:lnTo>
                    <a:pt x="421138" y="680308"/>
                  </a:lnTo>
                  <a:lnTo>
                    <a:pt x="473640" y="693742"/>
                  </a:lnTo>
                  <a:lnTo>
                    <a:pt x="528461" y="706109"/>
                  </a:lnTo>
                  <a:lnTo>
                    <a:pt x="585474" y="717363"/>
                  </a:lnTo>
                  <a:lnTo>
                    <a:pt x="644547" y="727460"/>
                  </a:lnTo>
                  <a:lnTo>
                    <a:pt x="705552" y="736356"/>
                  </a:lnTo>
                  <a:lnTo>
                    <a:pt x="768359" y="744006"/>
                  </a:lnTo>
                  <a:lnTo>
                    <a:pt x="832839" y="750365"/>
                  </a:lnTo>
                  <a:lnTo>
                    <a:pt x="898863" y="755388"/>
                  </a:lnTo>
                  <a:lnTo>
                    <a:pt x="966300" y="759031"/>
                  </a:lnTo>
                  <a:lnTo>
                    <a:pt x="1035022" y="761250"/>
                  </a:lnTo>
                  <a:lnTo>
                    <a:pt x="1104900" y="762000"/>
                  </a:lnTo>
                  <a:lnTo>
                    <a:pt x="1174777" y="761250"/>
                  </a:lnTo>
                  <a:lnTo>
                    <a:pt x="1243499" y="759031"/>
                  </a:lnTo>
                  <a:lnTo>
                    <a:pt x="1310936" y="755388"/>
                  </a:lnTo>
                  <a:lnTo>
                    <a:pt x="1376960" y="750365"/>
                  </a:lnTo>
                  <a:lnTo>
                    <a:pt x="1441440" y="744006"/>
                  </a:lnTo>
                  <a:lnTo>
                    <a:pt x="1504247" y="736356"/>
                  </a:lnTo>
                  <a:lnTo>
                    <a:pt x="1565252" y="727460"/>
                  </a:lnTo>
                  <a:lnTo>
                    <a:pt x="1624325" y="717363"/>
                  </a:lnTo>
                  <a:lnTo>
                    <a:pt x="1681338" y="706109"/>
                  </a:lnTo>
                  <a:lnTo>
                    <a:pt x="1736159" y="693742"/>
                  </a:lnTo>
                  <a:lnTo>
                    <a:pt x="1788661" y="680308"/>
                  </a:lnTo>
                  <a:lnTo>
                    <a:pt x="1838714" y="665850"/>
                  </a:lnTo>
                  <a:lnTo>
                    <a:pt x="1886188" y="650414"/>
                  </a:lnTo>
                  <a:lnTo>
                    <a:pt x="1930953" y="634044"/>
                  </a:lnTo>
                  <a:lnTo>
                    <a:pt x="1972881" y="616785"/>
                  </a:lnTo>
                  <a:lnTo>
                    <a:pt x="2011843" y="598681"/>
                  </a:lnTo>
                  <a:lnTo>
                    <a:pt x="2047707" y="579777"/>
                  </a:lnTo>
                  <a:lnTo>
                    <a:pt x="2080346" y="560118"/>
                  </a:lnTo>
                  <a:lnTo>
                    <a:pt x="2135429" y="518711"/>
                  </a:lnTo>
                  <a:lnTo>
                    <a:pt x="2176056" y="474818"/>
                  </a:lnTo>
                  <a:lnTo>
                    <a:pt x="2201191" y="428795"/>
                  </a:lnTo>
                  <a:lnTo>
                    <a:pt x="2209800" y="381000"/>
                  </a:lnTo>
                  <a:lnTo>
                    <a:pt x="2207626" y="356902"/>
                  </a:lnTo>
                  <a:lnTo>
                    <a:pt x="2190625" y="309949"/>
                  </a:lnTo>
                  <a:lnTo>
                    <a:pt x="2157614" y="264946"/>
                  </a:lnTo>
                  <a:lnTo>
                    <a:pt x="2109630" y="222252"/>
                  </a:lnTo>
                  <a:lnTo>
                    <a:pt x="2047707" y="182222"/>
                  </a:lnTo>
                  <a:lnTo>
                    <a:pt x="2011843" y="163318"/>
                  </a:lnTo>
                  <a:lnTo>
                    <a:pt x="1972881" y="145214"/>
                  </a:lnTo>
                  <a:lnTo>
                    <a:pt x="1930953" y="127955"/>
                  </a:lnTo>
                  <a:lnTo>
                    <a:pt x="1886188" y="111585"/>
                  </a:lnTo>
                  <a:lnTo>
                    <a:pt x="1838714" y="96149"/>
                  </a:lnTo>
                  <a:lnTo>
                    <a:pt x="1788661" y="81691"/>
                  </a:lnTo>
                  <a:lnTo>
                    <a:pt x="1736159" y="68257"/>
                  </a:lnTo>
                  <a:lnTo>
                    <a:pt x="1681338" y="55890"/>
                  </a:lnTo>
                  <a:lnTo>
                    <a:pt x="1624325" y="44636"/>
                  </a:lnTo>
                  <a:lnTo>
                    <a:pt x="1565252" y="34539"/>
                  </a:lnTo>
                  <a:lnTo>
                    <a:pt x="1504247" y="25643"/>
                  </a:lnTo>
                  <a:lnTo>
                    <a:pt x="1441440" y="17993"/>
                  </a:lnTo>
                  <a:lnTo>
                    <a:pt x="1376960" y="11634"/>
                  </a:lnTo>
                  <a:lnTo>
                    <a:pt x="1310936" y="6611"/>
                  </a:lnTo>
                  <a:lnTo>
                    <a:pt x="1243499" y="2968"/>
                  </a:lnTo>
                  <a:lnTo>
                    <a:pt x="1174777" y="749"/>
                  </a:lnTo>
                  <a:lnTo>
                    <a:pt x="1104900" y="0"/>
                  </a:lnTo>
                  <a:close/>
                </a:path>
              </a:pathLst>
            </a:custGeom>
            <a:solidFill>
              <a:srgbClr val="6F2F9F">
                <a:alpha val="36077"/>
              </a:srgbClr>
            </a:solidFill>
          </p:spPr>
          <p:txBody>
            <a:bodyPr wrap="square" lIns="0" tIns="0" rIns="0" bIns="0" rtlCol="0"/>
            <a:lstStyle/>
            <a:p>
              <a:endParaRPr/>
            </a:p>
          </p:txBody>
        </p:sp>
        <p:sp>
          <p:nvSpPr>
            <p:cNvPr id="38" name="object 38"/>
            <p:cNvSpPr/>
            <p:nvPr/>
          </p:nvSpPr>
          <p:spPr>
            <a:xfrm>
              <a:off x="5486400" y="1066800"/>
              <a:ext cx="2209800" cy="762000"/>
            </a:xfrm>
            <a:custGeom>
              <a:avLst/>
              <a:gdLst/>
              <a:ahLst/>
              <a:cxnLst/>
              <a:rect l="l" t="t" r="r" b="b"/>
              <a:pathLst>
                <a:path w="2209800" h="762000">
                  <a:moveTo>
                    <a:pt x="0" y="381000"/>
                  </a:moveTo>
                  <a:lnTo>
                    <a:pt x="8608" y="333204"/>
                  </a:lnTo>
                  <a:lnTo>
                    <a:pt x="33743" y="287181"/>
                  </a:lnTo>
                  <a:lnTo>
                    <a:pt x="74370" y="243288"/>
                  </a:lnTo>
                  <a:lnTo>
                    <a:pt x="129453" y="201881"/>
                  </a:lnTo>
                  <a:lnTo>
                    <a:pt x="162092" y="182222"/>
                  </a:lnTo>
                  <a:lnTo>
                    <a:pt x="197956" y="163318"/>
                  </a:lnTo>
                  <a:lnTo>
                    <a:pt x="236918" y="145214"/>
                  </a:lnTo>
                  <a:lnTo>
                    <a:pt x="278846" y="127955"/>
                  </a:lnTo>
                  <a:lnTo>
                    <a:pt x="323611" y="111585"/>
                  </a:lnTo>
                  <a:lnTo>
                    <a:pt x="371085" y="96149"/>
                  </a:lnTo>
                  <a:lnTo>
                    <a:pt x="421138" y="81691"/>
                  </a:lnTo>
                  <a:lnTo>
                    <a:pt x="473640" y="68257"/>
                  </a:lnTo>
                  <a:lnTo>
                    <a:pt x="528461" y="55890"/>
                  </a:lnTo>
                  <a:lnTo>
                    <a:pt x="585474" y="44636"/>
                  </a:lnTo>
                  <a:lnTo>
                    <a:pt x="644547" y="34539"/>
                  </a:lnTo>
                  <a:lnTo>
                    <a:pt x="705552" y="25643"/>
                  </a:lnTo>
                  <a:lnTo>
                    <a:pt x="768359" y="17993"/>
                  </a:lnTo>
                  <a:lnTo>
                    <a:pt x="832839" y="11634"/>
                  </a:lnTo>
                  <a:lnTo>
                    <a:pt x="898863" y="6611"/>
                  </a:lnTo>
                  <a:lnTo>
                    <a:pt x="966300" y="2968"/>
                  </a:lnTo>
                  <a:lnTo>
                    <a:pt x="1035022" y="749"/>
                  </a:lnTo>
                  <a:lnTo>
                    <a:pt x="1104900" y="0"/>
                  </a:lnTo>
                  <a:lnTo>
                    <a:pt x="1174777" y="749"/>
                  </a:lnTo>
                  <a:lnTo>
                    <a:pt x="1243499" y="2968"/>
                  </a:lnTo>
                  <a:lnTo>
                    <a:pt x="1310936" y="6611"/>
                  </a:lnTo>
                  <a:lnTo>
                    <a:pt x="1376960" y="11634"/>
                  </a:lnTo>
                  <a:lnTo>
                    <a:pt x="1441440" y="17993"/>
                  </a:lnTo>
                  <a:lnTo>
                    <a:pt x="1504247" y="25643"/>
                  </a:lnTo>
                  <a:lnTo>
                    <a:pt x="1565252" y="34539"/>
                  </a:lnTo>
                  <a:lnTo>
                    <a:pt x="1624325" y="44636"/>
                  </a:lnTo>
                  <a:lnTo>
                    <a:pt x="1681338" y="55890"/>
                  </a:lnTo>
                  <a:lnTo>
                    <a:pt x="1736159" y="68257"/>
                  </a:lnTo>
                  <a:lnTo>
                    <a:pt x="1788661" y="81691"/>
                  </a:lnTo>
                  <a:lnTo>
                    <a:pt x="1838714" y="96149"/>
                  </a:lnTo>
                  <a:lnTo>
                    <a:pt x="1886188" y="111585"/>
                  </a:lnTo>
                  <a:lnTo>
                    <a:pt x="1930953" y="127955"/>
                  </a:lnTo>
                  <a:lnTo>
                    <a:pt x="1972881" y="145214"/>
                  </a:lnTo>
                  <a:lnTo>
                    <a:pt x="2011843" y="163318"/>
                  </a:lnTo>
                  <a:lnTo>
                    <a:pt x="2047707" y="182222"/>
                  </a:lnTo>
                  <a:lnTo>
                    <a:pt x="2080346" y="201881"/>
                  </a:lnTo>
                  <a:lnTo>
                    <a:pt x="2135429" y="243288"/>
                  </a:lnTo>
                  <a:lnTo>
                    <a:pt x="2176056" y="287181"/>
                  </a:lnTo>
                  <a:lnTo>
                    <a:pt x="2201191" y="333204"/>
                  </a:lnTo>
                  <a:lnTo>
                    <a:pt x="2209800" y="381000"/>
                  </a:lnTo>
                  <a:lnTo>
                    <a:pt x="2207626" y="405097"/>
                  </a:lnTo>
                  <a:lnTo>
                    <a:pt x="2201191" y="428795"/>
                  </a:lnTo>
                  <a:lnTo>
                    <a:pt x="2176056" y="474818"/>
                  </a:lnTo>
                  <a:lnTo>
                    <a:pt x="2135429" y="518711"/>
                  </a:lnTo>
                  <a:lnTo>
                    <a:pt x="2080346" y="560118"/>
                  </a:lnTo>
                  <a:lnTo>
                    <a:pt x="2047707" y="579777"/>
                  </a:lnTo>
                  <a:lnTo>
                    <a:pt x="2011843" y="598681"/>
                  </a:lnTo>
                  <a:lnTo>
                    <a:pt x="1972881" y="616785"/>
                  </a:lnTo>
                  <a:lnTo>
                    <a:pt x="1930953" y="634044"/>
                  </a:lnTo>
                  <a:lnTo>
                    <a:pt x="1886188" y="650414"/>
                  </a:lnTo>
                  <a:lnTo>
                    <a:pt x="1838714" y="665850"/>
                  </a:lnTo>
                  <a:lnTo>
                    <a:pt x="1788661" y="680308"/>
                  </a:lnTo>
                  <a:lnTo>
                    <a:pt x="1736159" y="693742"/>
                  </a:lnTo>
                  <a:lnTo>
                    <a:pt x="1681338" y="706109"/>
                  </a:lnTo>
                  <a:lnTo>
                    <a:pt x="1624325" y="717363"/>
                  </a:lnTo>
                  <a:lnTo>
                    <a:pt x="1565252" y="727460"/>
                  </a:lnTo>
                  <a:lnTo>
                    <a:pt x="1504247" y="736356"/>
                  </a:lnTo>
                  <a:lnTo>
                    <a:pt x="1441440" y="744006"/>
                  </a:lnTo>
                  <a:lnTo>
                    <a:pt x="1376960" y="750365"/>
                  </a:lnTo>
                  <a:lnTo>
                    <a:pt x="1310936" y="755388"/>
                  </a:lnTo>
                  <a:lnTo>
                    <a:pt x="1243499" y="759031"/>
                  </a:lnTo>
                  <a:lnTo>
                    <a:pt x="1174777" y="761250"/>
                  </a:lnTo>
                  <a:lnTo>
                    <a:pt x="1104900" y="762000"/>
                  </a:lnTo>
                  <a:lnTo>
                    <a:pt x="1035022" y="761250"/>
                  </a:lnTo>
                  <a:lnTo>
                    <a:pt x="966300" y="759031"/>
                  </a:lnTo>
                  <a:lnTo>
                    <a:pt x="898863" y="755388"/>
                  </a:lnTo>
                  <a:lnTo>
                    <a:pt x="832839" y="750365"/>
                  </a:lnTo>
                  <a:lnTo>
                    <a:pt x="768359" y="744006"/>
                  </a:lnTo>
                  <a:lnTo>
                    <a:pt x="705552" y="736356"/>
                  </a:lnTo>
                  <a:lnTo>
                    <a:pt x="644547" y="727460"/>
                  </a:lnTo>
                  <a:lnTo>
                    <a:pt x="585474" y="717363"/>
                  </a:lnTo>
                  <a:lnTo>
                    <a:pt x="528461" y="706109"/>
                  </a:lnTo>
                  <a:lnTo>
                    <a:pt x="473640" y="693742"/>
                  </a:lnTo>
                  <a:lnTo>
                    <a:pt x="421138" y="680308"/>
                  </a:lnTo>
                  <a:lnTo>
                    <a:pt x="371085" y="665850"/>
                  </a:lnTo>
                  <a:lnTo>
                    <a:pt x="323611" y="650414"/>
                  </a:lnTo>
                  <a:lnTo>
                    <a:pt x="278846" y="634044"/>
                  </a:lnTo>
                  <a:lnTo>
                    <a:pt x="236918" y="616785"/>
                  </a:lnTo>
                  <a:lnTo>
                    <a:pt x="197956" y="598681"/>
                  </a:lnTo>
                  <a:lnTo>
                    <a:pt x="162092" y="579777"/>
                  </a:lnTo>
                  <a:lnTo>
                    <a:pt x="129453" y="560118"/>
                  </a:lnTo>
                  <a:lnTo>
                    <a:pt x="74370" y="518711"/>
                  </a:lnTo>
                  <a:lnTo>
                    <a:pt x="33743" y="474818"/>
                  </a:lnTo>
                  <a:lnTo>
                    <a:pt x="8608" y="428795"/>
                  </a:lnTo>
                  <a:lnTo>
                    <a:pt x="0" y="381000"/>
                  </a:lnTo>
                  <a:close/>
                </a:path>
              </a:pathLst>
            </a:custGeom>
            <a:ln w="25400">
              <a:solidFill>
                <a:srgbClr val="6F2F9F"/>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1391159"/>
            <a:ext cx="8005445" cy="2238375"/>
          </a:xfrm>
          <a:prstGeom prst="rect">
            <a:avLst/>
          </a:prstGeom>
        </p:spPr>
        <p:txBody>
          <a:bodyPr vert="horz" wrap="square" lIns="0" tIns="12065" rIns="0" bIns="0" rtlCol="0">
            <a:spAutoFit/>
          </a:bodyPr>
          <a:lstStyle/>
          <a:p>
            <a:pPr marL="355600" marR="465455" indent="-342900">
              <a:spcBef>
                <a:spcPts val="95"/>
              </a:spcBef>
              <a:buFont typeface="Wingdings"/>
              <a:buChar char=""/>
              <a:tabLst>
                <a:tab pos="355600" algn="l"/>
              </a:tabLst>
            </a:pPr>
            <a:r>
              <a:rPr sz="2200" spc="-10" dirty="0">
                <a:latin typeface="Comic Sans MS"/>
                <a:cs typeface="Comic Sans MS"/>
              </a:rPr>
              <a:t>Align the </a:t>
            </a:r>
            <a:r>
              <a:rPr sz="2200" spc="-5" dirty="0">
                <a:latin typeface="Comic Sans MS"/>
                <a:cs typeface="Comic Sans MS"/>
              </a:rPr>
              <a:t>amino acid </a:t>
            </a:r>
            <a:r>
              <a:rPr sz="2200" spc="-10" dirty="0">
                <a:latin typeface="Comic Sans MS"/>
                <a:cs typeface="Comic Sans MS"/>
              </a:rPr>
              <a:t>sequence </a:t>
            </a:r>
            <a:r>
              <a:rPr sz="2200" spc="-5" dirty="0">
                <a:latin typeface="Comic Sans MS"/>
                <a:cs typeface="Comic Sans MS"/>
              </a:rPr>
              <a:t>of protein </a:t>
            </a:r>
            <a:r>
              <a:rPr sz="2200" spc="-10" dirty="0">
                <a:latin typeface="Comic Sans MS"/>
                <a:cs typeface="Comic Sans MS"/>
              </a:rPr>
              <a:t>with </a:t>
            </a:r>
            <a:r>
              <a:rPr sz="2200" spc="-5" dirty="0">
                <a:latin typeface="Comic Sans MS"/>
                <a:cs typeface="Comic Sans MS"/>
              </a:rPr>
              <a:t>unknown  structural agent, the </a:t>
            </a:r>
            <a:r>
              <a:rPr sz="2200" spc="-10" dirty="0">
                <a:latin typeface="Comic Sans MS"/>
                <a:cs typeface="Comic Sans MS"/>
              </a:rPr>
              <a:t>sequence </a:t>
            </a:r>
            <a:r>
              <a:rPr sz="2200" spc="-5" dirty="0">
                <a:latin typeface="Comic Sans MS"/>
                <a:cs typeface="Comic Sans MS"/>
              </a:rPr>
              <a:t>of a homologous protein  </a:t>
            </a:r>
            <a:r>
              <a:rPr sz="2200" spc="-10" dirty="0">
                <a:latin typeface="Comic Sans MS"/>
                <a:cs typeface="Comic Sans MS"/>
              </a:rPr>
              <a:t>whose 3D </a:t>
            </a:r>
            <a:r>
              <a:rPr sz="2200" spc="-5" dirty="0">
                <a:latin typeface="Comic Sans MS"/>
                <a:cs typeface="Comic Sans MS"/>
              </a:rPr>
              <a:t>structure has already </a:t>
            </a:r>
            <a:r>
              <a:rPr sz="2200" spc="-10" dirty="0">
                <a:latin typeface="Comic Sans MS"/>
                <a:cs typeface="Comic Sans MS"/>
              </a:rPr>
              <a:t>been</a:t>
            </a:r>
            <a:r>
              <a:rPr sz="2200" spc="110" dirty="0">
                <a:latin typeface="Comic Sans MS"/>
                <a:cs typeface="Comic Sans MS"/>
              </a:rPr>
              <a:t> </a:t>
            </a:r>
            <a:r>
              <a:rPr sz="2200" spc="-10" dirty="0">
                <a:latin typeface="Comic Sans MS"/>
                <a:cs typeface="Comic Sans MS"/>
              </a:rPr>
              <a:t>determined</a:t>
            </a:r>
            <a:r>
              <a:rPr sz="2400" spc="-10" dirty="0">
                <a:latin typeface="Comic Sans MS"/>
                <a:cs typeface="Comic Sans MS"/>
              </a:rPr>
              <a:t>.</a:t>
            </a:r>
            <a:endParaRPr sz="2400">
              <a:latin typeface="Comic Sans MS"/>
              <a:cs typeface="Comic Sans MS"/>
            </a:endParaRPr>
          </a:p>
          <a:p>
            <a:pPr>
              <a:spcBef>
                <a:spcPts val="15"/>
              </a:spcBef>
              <a:buFont typeface="Wingdings"/>
              <a:buChar char=""/>
            </a:pPr>
            <a:endParaRPr sz="2850">
              <a:latin typeface="Comic Sans MS"/>
              <a:cs typeface="Comic Sans MS"/>
            </a:endParaRPr>
          </a:p>
          <a:p>
            <a:pPr marL="355600" marR="5080" indent="-342900">
              <a:buFont typeface="Wingdings"/>
              <a:buChar char=""/>
              <a:tabLst>
                <a:tab pos="355600" algn="l"/>
              </a:tabLst>
            </a:pPr>
            <a:r>
              <a:rPr sz="2200" spc="-5" dirty="0">
                <a:latin typeface="Comic Sans MS"/>
                <a:cs typeface="Comic Sans MS"/>
              </a:rPr>
              <a:t>By converting structurally conserved </a:t>
            </a:r>
            <a:r>
              <a:rPr sz="2200" spc="-10" dirty="0">
                <a:latin typeface="Comic Sans MS"/>
                <a:cs typeface="Comic Sans MS"/>
              </a:rPr>
              <a:t>region </a:t>
            </a:r>
            <a:r>
              <a:rPr sz="2200" spc="-5" dirty="0">
                <a:latin typeface="Comic Sans MS"/>
                <a:cs typeface="Comic Sans MS"/>
              </a:rPr>
              <a:t>&amp; structural  </a:t>
            </a:r>
            <a:r>
              <a:rPr sz="2200" spc="-10" dirty="0">
                <a:latin typeface="Comic Sans MS"/>
                <a:cs typeface="Comic Sans MS"/>
              </a:rPr>
              <a:t>variable region, the </a:t>
            </a:r>
            <a:r>
              <a:rPr sz="2200" spc="-5" dirty="0">
                <a:latin typeface="Comic Sans MS"/>
                <a:cs typeface="Comic Sans MS"/>
              </a:rPr>
              <a:t>core of </a:t>
            </a:r>
            <a:r>
              <a:rPr sz="2200" spc="-10" dirty="0">
                <a:latin typeface="Comic Sans MS"/>
                <a:cs typeface="Comic Sans MS"/>
              </a:rPr>
              <a:t>the </a:t>
            </a:r>
            <a:r>
              <a:rPr sz="2200" spc="-5" dirty="0">
                <a:latin typeface="Comic Sans MS"/>
                <a:cs typeface="Comic Sans MS"/>
              </a:rPr>
              <a:t>molecule can be</a:t>
            </a:r>
            <a:r>
              <a:rPr sz="2200" spc="150" dirty="0">
                <a:latin typeface="Comic Sans MS"/>
                <a:cs typeface="Comic Sans MS"/>
              </a:rPr>
              <a:t> </a:t>
            </a:r>
            <a:r>
              <a:rPr sz="2200" spc="-10" dirty="0">
                <a:latin typeface="Comic Sans MS"/>
                <a:cs typeface="Comic Sans MS"/>
              </a:rPr>
              <a:t>identified.</a:t>
            </a:r>
            <a:endParaRPr sz="2200">
              <a:latin typeface="Comic Sans MS"/>
              <a:cs typeface="Comic Sans MS"/>
            </a:endParaRPr>
          </a:p>
        </p:txBody>
      </p:sp>
      <p:grpSp>
        <p:nvGrpSpPr>
          <p:cNvPr id="3" name="object 3"/>
          <p:cNvGrpSpPr/>
          <p:nvPr/>
        </p:nvGrpSpPr>
        <p:grpSpPr>
          <a:xfrm>
            <a:off x="1941959" y="213360"/>
            <a:ext cx="8308340" cy="683895"/>
            <a:chOff x="417959" y="213359"/>
            <a:chExt cx="8308340" cy="683895"/>
          </a:xfrm>
        </p:grpSpPr>
        <p:sp>
          <p:nvSpPr>
            <p:cNvPr id="4" name="object 4"/>
            <p:cNvSpPr/>
            <p:nvPr/>
          </p:nvSpPr>
          <p:spPr>
            <a:xfrm>
              <a:off x="417959" y="254949"/>
              <a:ext cx="8308080" cy="6422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523744" y="213359"/>
              <a:ext cx="4094987" cy="6187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274637"/>
              <a:ext cx="8229600" cy="563562"/>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981200" y="193016"/>
            <a:ext cx="8229600" cy="727122"/>
          </a:xfrm>
          <a:prstGeom prst="rect">
            <a:avLst/>
          </a:prstGeom>
          <a:ln w="12700">
            <a:solidFill>
              <a:srgbClr val="497DBA"/>
            </a:solidFill>
          </a:ln>
        </p:spPr>
        <p:txBody>
          <a:bodyPr vert="horz" wrap="square" lIns="0" tIns="49530" rIns="0" bIns="0" rtlCol="0" anchor="ctr">
            <a:spAutoFit/>
          </a:bodyPr>
          <a:lstStyle/>
          <a:p>
            <a:pPr algn="ctr">
              <a:lnSpc>
                <a:spcPct val="100000"/>
              </a:lnSpc>
              <a:spcBef>
                <a:spcPts val="390"/>
              </a:spcBef>
            </a:pPr>
            <a:r>
              <a:rPr spc="-5" dirty="0">
                <a:latin typeface="Comic Sans MS"/>
                <a:cs typeface="Comic Sans MS"/>
              </a:rPr>
              <a:t>Homologous</a:t>
            </a:r>
            <a:r>
              <a:rPr spc="-15" dirty="0">
                <a:latin typeface="Comic Sans MS"/>
                <a:cs typeface="Comic Sans MS"/>
              </a:rPr>
              <a:t> </a:t>
            </a:r>
            <a:r>
              <a:rPr spc="-5" dirty="0">
                <a:latin typeface="Comic Sans MS"/>
                <a:cs typeface="Comic Sans MS"/>
              </a:rPr>
              <a:t>modelling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5876" y="1455808"/>
            <a:ext cx="3098292" cy="455598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718176" y="4718913"/>
            <a:ext cx="3936365" cy="1270220"/>
          </a:xfrm>
          <a:prstGeom prst="rect">
            <a:avLst/>
          </a:prstGeom>
        </p:spPr>
        <p:txBody>
          <a:bodyPr vert="horz" wrap="square" lIns="0" tIns="114935" rIns="0" bIns="0" rtlCol="0">
            <a:spAutoFit/>
          </a:bodyPr>
          <a:lstStyle/>
          <a:p>
            <a:pPr marL="12700">
              <a:spcBef>
                <a:spcPts val="905"/>
              </a:spcBef>
            </a:pPr>
            <a:r>
              <a:rPr sz="2000" b="1" spc="-5" dirty="0">
                <a:latin typeface="Comic Sans MS"/>
                <a:cs typeface="Comic Sans MS"/>
              </a:rPr>
              <a:t>Presented</a:t>
            </a:r>
            <a:r>
              <a:rPr sz="2000" b="1" spc="-40" dirty="0">
                <a:latin typeface="Comic Sans MS"/>
                <a:cs typeface="Comic Sans MS"/>
              </a:rPr>
              <a:t> </a:t>
            </a:r>
            <a:r>
              <a:rPr sz="2000" b="1" spc="-5" dirty="0">
                <a:latin typeface="Comic Sans MS"/>
                <a:cs typeface="Comic Sans MS"/>
              </a:rPr>
              <a:t>by</a:t>
            </a:r>
            <a:r>
              <a:rPr lang="en-US" sz="2000" b="1" spc="-5" dirty="0">
                <a:latin typeface="Comic Sans MS"/>
                <a:cs typeface="Comic Sans MS"/>
              </a:rPr>
              <a:t> </a:t>
            </a:r>
          </a:p>
          <a:p>
            <a:pPr marL="12700">
              <a:spcBef>
                <a:spcPts val="905"/>
              </a:spcBef>
            </a:pPr>
            <a:r>
              <a:rPr lang="en-US" sz="2000" b="1" spc="-5" dirty="0">
                <a:latin typeface="Comic Sans MS"/>
                <a:cs typeface="Comic Sans MS"/>
              </a:rPr>
              <a:t>    </a:t>
            </a:r>
          </a:p>
          <a:p>
            <a:pPr marL="12700">
              <a:spcBef>
                <a:spcPts val="905"/>
              </a:spcBef>
            </a:pPr>
            <a:r>
              <a:rPr lang="en-US" sz="2000" b="1" spc="-5" dirty="0">
                <a:latin typeface="Comic Sans MS"/>
                <a:cs typeface="Comic Sans MS"/>
              </a:rPr>
              <a:t>USMAN SABIR</a:t>
            </a:r>
            <a:endParaRPr sz="2000" dirty="0">
              <a:latin typeface="Comic Sans MS"/>
              <a:cs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19301" y="4248150"/>
            <a:ext cx="1952625" cy="17907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96135" y="4742815"/>
            <a:ext cx="1208405" cy="698500"/>
          </a:xfrm>
          <a:prstGeom prst="rect">
            <a:avLst/>
          </a:prstGeom>
        </p:spPr>
        <p:txBody>
          <a:bodyPr vert="horz" wrap="square" lIns="0" tIns="12700" rIns="0" bIns="0" rtlCol="0">
            <a:spAutoFit/>
          </a:bodyPr>
          <a:lstStyle/>
          <a:p>
            <a:pPr algn="ctr">
              <a:lnSpc>
                <a:spcPts val="2645"/>
              </a:lnSpc>
              <a:spcBef>
                <a:spcPts val="100"/>
              </a:spcBef>
            </a:pPr>
            <a:r>
              <a:rPr sz="2300" b="1" spc="-10" dirty="0">
                <a:solidFill>
                  <a:srgbClr val="FFFFFF"/>
                </a:solidFill>
                <a:latin typeface="Carlito"/>
                <a:cs typeface="Carlito"/>
              </a:rPr>
              <a:t>Search</a:t>
            </a:r>
            <a:endParaRPr sz="2300">
              <a:latin typeface="Carlito"/>
              <a:cs typeface="Carlito"/>
            </a:endParaRPr>
          </a:p>
          <a:p>
            <a:pPr algn="ctr">
              <a:lnSpc>
                <a:spcPts val="2645"/>
              </a:lnSpc>
            </a:pPr>
            <a:r>
              <a:rPr sz="2300" b="1" spc="-5" dirty="0">
                <a:solidFill>
                  <a:srgbClr val="FFFFFF"/>
                </a:solidFill>
                <a:latin typeface="Carlito"/>
                <a:cs typeface="Carlito"/>
              </a:rPr>
              <a:t>algorithm</a:t>
            </a:r>
            <a:endParaRPr sz="2300">
              <a:latin typeface="Carlito"/>
              <a:cs typeface="Carlito"/>
            </a:endParaRPr>
          </a:p>
        </p:txBody>
      </p:sp>
      <p:sp>
        <p:nvSpPr>
          <p:cNvPr id="4" name="object 4"/>
          <p:cNvSpPr/>
          <p:nvPr/>
        </p:nvSpPr>
        <p:spPr>
          <a:xfrm>
            <a:off x="4219575" y="4619625"/>
            <a:ext cx="876300" cy="8763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153026" y="4248150"/>
            <a:ext cx="1952625" cy="196215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611495" y="4826889"/>
            <a:ext cx="1041400" cy="698500"/>
          </a:xfrm>
          <a:prstGeom prst="rect">
            <a:avLst/>
          </a:prstGeom>
        </p:spPr>
        <p:txBody>
          <a:bodyPr vert="horz" wrap="square" lIns="0" tIns="48260" rIns="0" bIns="0" rtlCol="0">
            <a:spAutoFit/>
          </a:bodyPr>
          <a:lstStyle/>
          <a:p>
            <a:pPr marL="12700" marR="5080" indent="65405">
              <a:lnSpc>
                <a:spcPts val="2530"/>
              </a:lnSpc>
              <a:spcBef>
                <a:spcPts val="380"/>
              </a:spcBef>
            </a:pPr>
            <a:r>
              <a:rPr sz="2300" b="1" spc="-5" dirty="0">
                <a:solidFill>
                  <a:srgbClr val="FFFFFF"/>
                </a:solidFill>
                <a:latin typeface="Carlito"/>
                <a:cs typeface="Carlito"/>
              </a:rPr>
              <a:t>Scoring  function</a:t>
            </a:r>
            <a:endParaRPr sz="2300">
              <a:latin typeface="Carlito"/>
              <a:cs typeface="Carlito"/>
            </a:endParaRPr>
          </a:p>
        </p:txBody>
      </p:sp>
      <p:sp>
        <p:nvSpPr>
          <p:cNvPr id="7" name="object 7"/>
          <p:cNvSpPr/>
          <p:nvPr/>
        </p:nvSpPr>
        <p:spPr>
          <a:xfrm>
            <a:off x="7267575" y="4781551"/>
            <a:ext cx="876300" cy="71437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286751" y="4248150"/>
            <a:ext cx="1952625" cy="1962150"/>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8636254" y="4666310"/>
            <a:ext cx="1261110" cy="1018540"/>
          </a:xfrm>
          <a:prstGeom prst="rect">
            <a:avLst/>
          </a:prstGeom>
        </p:spPr>
        <p:txBody>
          <a:bodyPr vert="horz" wrap="square" lIns="0" tIns="43180" rIns="0" bIns="0" rtlCol="0">
            <a:spAutoFit/>
          </a:bodyPr>
          <a:lstStyle/>
          <a:p>
            <a:pPr marL="12700" marR="5080" algn="ctr">
              <a:lnSpc>
                <a:spcPct val="91500"/>
              </a:lnSpc>
              <a:spcBef>
                <a:spcPts val="340"/>
              </a:spcBef>
            </a:pPr>
            <a:r>
              <a:rPr sz="2300" b="1" dirty="0">
                <a:solidFill>
                  <a:srgbClr val="FFFFFF"/>
                </a:solidFill>
                <a:latin typeface="Carlito"/>
                <a:cs typeface="Carlito"/>
              </a:rPr>
              <a:t>Success</a:t>
            </a:r>
            <a:r>
              <a:rPr sz="2300" b="1" spc="-114" dirty="0">
                <a:solidFill>
                  <a:srgbClr val="FFFFFF"/>
                </a:solidFill>
                <a:latin typeface="Carlito"/>
                <a:cs typeface="Carlito"/>
              </a:rPr>
              <a:t> </a:t>
            </a:r>
            <a:r>
              <a:rPr sz="2300" b="1" dirty="0">
                <a:solidFill>
                  <a:srgbClr val="FFFFFF"/>
                </a:solidFill>
                <a:latin typeface="Carlito"/>
                <a:cs typeface="Carlito"/>
              </a:rPr>
              <a:t>of  docking  </a:t>
            </a:r>
            <a:r>
              <a:rPr sz="2300" b="1" spc="-15" dirty="0">
                <a:solidFill>
                  <a:srgbClr val="FFFFFF"/>
                </a:solidFill>
                <a:latin typeface="Carlito"/>
                <a:cs typeface="Carlito"/>
              </a:rPr>
              <a:t>program</a:t>
            </a:r>
            <a:endParaRPr sz="2300">
              <a:latin typeface="Carlito"/>
              <a:cs typeface="Carlito"/>
            </a:endParaRPr>
          </a:p>
        </p:txBody>
      </p:sp>
      <p:sp>
        <p:nvSpPr>
          <p:cNvPr id="10" name="object 10"/>
          <p:cNvSpPr/>
          <p:nvPr/>
        </p:nvSpPr>
        <p:spPr>
          <a:xfrm>
            <a:off x="4248150" y="200025"/>
            <a:ext cx="1638300" cy="150495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4629658" y="558166"/>
            <a:ext cx="883919" cy="733425"/>
          </a:xfrm>
          <a:prstGeom prst="rect">
            <a:avLst/>
          </a:prstGeom>
        </p:spPr>
        <p:txBody>
          <a:bodyPr vert="horz" wrap="square" lIns="0" tIns="1905" rIns="0" bIns="0" rtlCol="0">
            <a:spAutoFit/>
          </a:bodyPr>
          <a:lstStyle/>
          <a:p>
            <a:pPr marL="12700" marR="5080" indent="-1905" algn="ctr">
              <a:lnSpc>
                <a:spcPct val="104700"/>
              </a:lnSpc>
              <a:spcBef>
                <a:spcPts val="15"/>
              </a:spcBef>
            </a:pPr>
            <a:r>
              <a:rPr sz="1500" b="1" spc="-5" dirty="0">
                <a:solidFill>
                  <a:srgbClr val="FFFFFF"/>
                </a:solidFill>
                <a:latin typeface="Comic Sans MS"/>
                <a:cs typeface="Comic Sans MS"/>
              </a:rPr>
              <a:t>Prepared  </a:t>
            </a:r>
            <a:r>
              <a:rPr sz="1500" b="1" dirty="0">
                <a:solidFill>
                  <a:srgbClr val="FFFFFF"/>
                </a:solidFill>
                <a:latin typeface="Comic Sans MS"/>
                <a:cs typeface="Comic Sans MS"/>
              </a:rPr>
              <a:t>protein  structure</a:t>
            </a:r>
            <a:endParaRPr sz="1500">
              <a:latin typeface="Comic Sans MS"/>
              <a:cs typeface="Comic Sans MS"/>
            </a:endParaRPr>
          </a:p>
        </p:txBody>
      </p:sp>
      <p:grpSp>
        <p:nvGrpSpPr>
          <p:cNvPr id="12" name="object 12"/>
          <p:cNvGrpSpPr/>
          <p:nvPr/>
        </p:nvGrpSpPr>
        <p:grpSpPr>
          <a:xfrm>
            <a:off x="4210050" y="1876425"/>
            <a:ext cx="1714500" cy="1866900"/>
            <a:chOff x="2686050" y="1876425"/>
            <a:chExt cx="1714500" cy="1866900"/>
          </a:xfrm>
        </p:grpSpPr>
        <p:sp>
          <p:nvSpPr>
            <p:cNvPr id="13" name="object 13"/>
            <p:cNvSpPr/>
            <p:nvPr/>
          </p:nvSpPr>
          <p:spPr>
            <a:xfrm>
              <a:off x="3333750" y="1876425"/>
              <a:ext cx="485775" cy="485775"/>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2686050" y="2314575"/>
              <a:ext cx="1714500" cy="1428750"/>
            </a:xfrm>
            <a:prstGeom prst="rect">
              <a:avLst/>
            </a:prstGeom>
            <a:blipFill>
              <a:blip r:embed="rId9" cstate="print"/>
              <a:stretch>
                <a:fillRect/>
              </a:stretch>
            </a:blipFill>
          </p:spPr>
          <p:txBody>
            <a:bodyPr wrap="square" lIns="0" tIns="0" rIns="0" bIns="0" rtlCol="0"/>
            <a:lstStyle/>
            <a:p>
              <a:endParaRPr/>
            </a:p>
          </p:txBody>
        </p:sp>
      </p:grpSp>
      <p:sp>
        <p:nvSpPr>
          <p:cNvPr id="15" name="object 15"/>
          <p:cNvSpPr txBox="1"/>
          <p:nvPr/>
        </p:nvSpPr>
        <p:spPr>
          <a:xfrm>
            <a:off x="4520311" y="2631185"/>
            <a:ext cx="1101725" cy="732790"/>
          </a:xfrm>
          <a:prstGeom prst="rect">
            <a:avLst/>
          </a:prstGeom>
        </p:spPr>
        <p:txBody>
          <a:bodyPr vert="horz" wrap="square" lIns="0" tIns="1905" rIns="0" bIns="0" rtlCol="0">
            <a:spAutoFit/>
          </a:bodyPr>
          <a:lstStyle/>
          <a:p>
            <a:pPr marL="12065" marR="5080" indent="-1905" algn="ctr">
              <a:lnSpc>
                <a:spcPct val="104700"/>
              </a:lnSpc>
              <a:spcBef>
                <a:spcPts val="15"/>
              </a:spcBef>
            </a:pPr>
            <a:r>
              <a:rPr sz="1500" b="1" spc="-5" dirty="0">
                <a:solidFill>
                  <a:srgbClr val="FFFFFF"/>
                </a:solidFill>
                <a:latin typeface="Comic Sans MS"/>
                <a:cs typeface="Comic Sans MS"/>
              </a:rPr>
              <a:t>Database  </a:t>
            </a:r>
            <a:r>
              <a:rPr sz="1500" b="1" dirty="0">
                <a:solidFill>
                  <a:srgbClr val="FFFFFF"/>
                </a:solidFill>
                <a:latin typeface="Comic Sans MS"/>
                <a:cs typeface="Comic Sans MS"/>
              </a:rPr>
              <a:t>of</a:t>
            </a:r>
            <a:r>
              <a:rPr sz="1500" b="1" spc="-100" dirty="0">
                <a:solidFill>
                  <a:srgbClr val="FFFFFF"/>
                </a:solidFill>
                <a:latin typeface="Comic Sans MS"/>
                <a:cs typeface="Comic Sans MS"/>
              </a:rPr>
              <a:t> </a:t>
            </a:r>
            <a:r>
              <a:rPr sz="1500" b="1" spc="-5" dirty="0">
                <a:solidFill>
                  <a:srgbClr val="FFFFFF"/>
                </a:solidFill>
                <a:latin typeface="Comic Sans MS"/>
                <a:cs typeface="Comic Sans MS"/>
              </a:rPr>
              <a:t>potential  ligands</a:t>
            </a:r>
            <a:endParaRPr sz="1500">
              <a:latin typeface="Comic Sans MS"/>
              <a:cs typeface="Comic Sans MS"/>
            </a:endParaRPr>
          </a:p>
        </p:txBody>
      </p:sp>
      <p:grpSp>
        <p:nvGrpSpPr>
          <p:cNvPr id="16" name="object 16"/>
          <p:cNvGrpSpPr/>
          <p:nvPr/>
        </p:nvGrpSpPr>
        <p:grpSpPr>
          <a:xfrm>
            <a:off x="5524501" y="933450"/>
            <a:ext cx="2905125" cy="2057400"/>
            <a:chOff x="4000500" y="933450"/>
            <a:chExt cx="2905125" cy="2057400"/>
          </a:xfrm>
        </p:grpSpPr>
        <p:sp>
          <p:nvSpPr>
            <p:cNvPr id="17" name="object 17"/>
            <p:cNvSpPr/>
            <p:nvPr/>
          </p:nvSpPr>
          <p:spPr>
            <a:xfrm>
              <a:off x="4000500" y="1743075"/>
              <a:ext cx="857250" cy="409575"/>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848225" y="933450"/>
              <a:ext cx="2057400" cy="2057400"/>
            </a:xfrm>
            <a:prstGeom prst="rect">
              <a:avLst/>
            </a:prstGeom>
            <a:blipFill>
              <a:blip r:embed="rId11" cstate="print"/>
              <a:stretch>
                <a:fillRect/>
              </a:stretch>
            </a:blipFill>
          </p:spPr>
          <p:txBody>
            <a:bodyPr wrap="square" lIns="0" tIns="0" rIns="0" bIns="0" rtlCol="0"/>
            <a:lstStyle/>
            <a:p>
              <a:endParaRPr/>
            </a:p>
          </p:txBody>
        </p:sp>
      </p:grpSp>
      <p:sp>
        <p:nvSpPr>
          <p:cNvPr id="19" name="object 19"/>
          <p:cNvSpPr txBox="1">
            <a:spLocks noGrp="1"/>
          </p:cNvSpPr>
          <p:nvPr>
            <p:ph type="title"/>
          </p:nvPr>
        </p:nvSpPr>
        <p:spPr>
          <a:xfrm>
            <a:off x="6754748" y="1261363"/>
            <a:ext cx="1300480" cy="1277620"/>
          </a:xfrm>
          <a:prstGeom prst="rect">
            <a:avLst/>
          </a:prstGeom>
        </p:spPr>
        <p:txBody>
          <a:bodyPr vert="horz" wrap="square" lIns="0" tIns="50165" rIns="0" bIns="0" rtlCol="0" anchor="ctr">
            <a:spAutoFit/>
          </a:bodyPr>
          <a:lstStyle/>
          <a:p>
            <a:pPr marL="12700" marR="5080" indent="40640" algn="just">
              <a:lnSpc>
                <a:spcPct val="91600"/>
              </a:lnSpc>
              <a:spcBef>
                <a:spcPts val="395"/>
              </a:spcBef>
            </a:pPr>
            <a:r>
              <a:rPr sz="2900" dirty="0">
                <a:solidFill>
                  <a:srgbClr val="FFFFFF"/>
                </a:solidFill>
                <a:latin typeface="Carlito"/>
                <a:cs typeface="Carlito"/>
              </a:rPr>
              <a:t>Input </a:t>
            </a:r>
            <a:r>
              <a:rPr sz="2900" spc="-15" dirty="0">
                <a:solidFill>
                  <a:srgbClr val="FFFFFF"/>
                </a:solidFill>
                <a:latin typeface="Carlito"/>
                <a:cs typeface="Carlito"/>
              </a:rPr>
              <a:t>to  </a:t>
            </a:r>
            <a:r>
              <a:rPr sz="2900" spc="-5" dirty="0">
                <a:solidFill>
                  <a:srgbClr val="FFFFFF"/>
                </a:solidFill>
                <a:latin typeface="Carlito"/>
                <a:cs typeface="Carlito"/>
              </a:rPr>
              <a:t>docking  p</a:t>
            </a:r>
            <a:r>
              <a:rPr sz="2900" spc="-60" dirty="0">
                <a:solidFill>
                  <a:srgbClr val="FFFFFF"/>
                </a:solidFill>
                <a:latin typeface="Carlito"/>
                <a:cs typeface="Carlito"/>
              </a:rPr>
              <a:t>r</a:t>
            </a:r>
            <a:r>
              <a:rPr sz="2900" spc="-5" dirty="0">
                <a:solidFill>
                  <a:srgbClr val="FFFFFF"/>
                </a:solidFill>
                <a:latin typeface="Carlito"/>
                <a:cs typeface="Carlito"/>
              </a:rPr>
              <a:t>og</a:t>
            </a:r>
            <a:r>
              <a:rPr sz="2900" spc="-65" dirty="0">
                <a:solidFill>
                  <a:srgbClr val="FFFFFF"/>
                </a:solidFill>
                <a:latin typeface="Carlito"/>
                <a:cs typeface="Carlito"/>
              </a:rPr>
              <a:t>r</a:t>
            </a:r>
            <a:r>
              <a:rPr sz="2900" dirty="0">
                <a:solidFill>
                  <a:srgbClr val="FFFFFF"/>
                </a:solidFill>
                <a:latin typeface="Carlito"/>
                <a:cs typeface="Carlito"/>
              </a:rPr>
              <a:t>am</a:t>
            </a:r>
            <a:endParaRPr sz="29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1205229"/>
            <a:ext cx="8041005" cy="4723088"/>
          </a:xfrm>
          <a:prstGeom prst="rect">
            <a:avLst/>
          </a:prstGeom>
        </p:spPr>
        <p:txBody>
          <a:bodyPr vert="horz" wrap="square" lIns="0" tIns="49530" rIns="0" bIns="0" rtlCol="0">
            <a:spAutoFit/>
          </a:bodyPr>
          <a:lstStyle/>
          <a:p>
            <a:pPr marL="355600" marR="492125" indent="-342900">
              <a:lnSpc>
                <a:spcPts val="2380"/>
              </a:lnSpc>
              <a:spcBef>
                <a:spcPts val="390"/>
              </a:spcBef>
              <a:buFont typeface="Wingdings"/>
              <a:buChar char=""/>
              <a:tabLst>
                <a:tab pos="355600" algn="l"/>
              </a:tabLst>
            </a:pPr>
            <a:r>
              <a:rPr sz="2200" spc="-5" dirty="0">
                <a:latin typeface="Comic Sans MS"/>
                <a:cs typeface="Comic Sans MS"/>
              </a:rPr>
              <a:t>Determine all possible optimal conformation </a:t>
            </a:r>
            <a:r>
              <a:rPr sz="2200" spc="-10" dirty="0">
                <a:latin typeface="Comic Sans MS"/>
                <a:cs typeface="Comic Sans MS"/>
              </a:rPr>
              <a:t>for </a:t>
            </a:r>
            <a:r>
              <a:rPr sz="2200" spc="-5" dirty="0">
                <a:latin typeface="Comic Sans MS"/>
                <a:cs typeface="Comic Sans MS"/>
              </a:rPr>
              <a:t>a given  complex (protein-ligand/</a:t>
            </a:r>
            <a:r>
              <a:rPr sz="2200" spc="10" dirty="0">
                <a:latin typeface="Comic Sans MS"/>
                <a:cs typeface="Comic Sans MS"/>
              </a:rPr>
              <a:t> </a:t>
            </a:r>
            <a:r>
              <a:rPr sz="2200" spc="-5" dirty="0">
                <a:latin typeface="Comic Sans MS"/>
                <a:cs typeface="Comic Sans MS"/>
              </a:rPr>
              <a:t>protein-protein)</a:t>
            </a:r>
            <a:endParaRPr sz="2200">
              <a:latin typeface="Comic Sans MS"/>
              <a:cs typeface="Comic Sans MS"/>
            </a:endParaRPr>
          </a:p>
          <a:p>
            <a:pPr>
              <a:spcBef>
                <a:spcPts val="65"/>
              </a:spcBef>
              <a:buFont typeface="Wingdings"/>
              <a:buChar char=""/>
            </a:pPr>
            <a:endParaRPr sz="2200">
              <a:latin typeface="Comic Sans MS"/>
              <a:cs typeface="Comic Sans MS"/>
            </a:endParaRPr>
          </a:p>
          <a:p>
            <a:pPr marL="355600" indent="-342900">
              <a:lnSpc>
                <a:spcPts val="2510"/>
              </a:lnSpc>
              <a:buFont typeface="Wingdings"/>
              <a:buChar char=""/>
              <a:tabLst>
                <a:tab pos="355600" algn="l"/>
              </a:tabLst>
            </a:pPr>
            <a:r>
              <a:rPr sz="2200" spc="-5" dirty="0">
                <a:latin typeface="Comic Sans MS"/>
                <a:cs typeface="Comic Sans MS"/>
              </a:rPr>
              <a:t>Calculate the energy of </a:t>
            </a:r>
            <a:r>
              <a:rPr sz="2200" spc="-10" dirty="0">
                <a:latin typeface="Comic Sans MS"/>
                <a:cs typeface="Comic Sans MS"/>
              </a:rPr>
              <a:t>resulting </a:t>
            </a:r>
            <a:r>
              <a:rPr sz="2200" spc="-5" dirty="0">
                <a:latin typeface="Comic Sans MS"/>
                <a:cs typeface="Comic Sans MS"/>
              </a:rPr>
              <a:t>complex &amp; of</a:t>
            </a:r>
            <a:r>
              <a:rPr sz="2200" spc="80" dirty="0">
                <a:latin typeface="Comic Sans MS"/>
                <a:cs typeface="Comic Sans MS"/>
              </a:rPr>
              <a:t> </a:t>
            </a:r>
            <a:r>
              <a:rPr sz="2200" spc="-5" dirty="0">
                <a:latin typeface="Comic Sans MS"/>
                <a:cs typeface="Comic Sans MS"/>
              </a:rPr>
              <a:t>each</a:t>
            </a:r>
            <a:endParaRPr sz="2200">
              <a:latin typeface="Comic Sans MS"/>
              <a:cs typeface="Comic Sans MS"/>
            </a:endParaRPr>
          </a:p>
          <a:p>
            <a:pPr marL="355600">
              <a:lnSpc>
                <a:spcPts val="2510"/>
              </a:lnSpc>
            </a:pPr>
            <a:r>
              <a:rPr sz="2200" spc="-10" dirty="0">
                <a:latin typeface="Comic Sans MS"/>
                <a:cs typeface="Comic Sans MS"/>
              </a:rPr>
              <a:t>individual</a:t>
            </a:r>
            <a:r>
              <a:rPr sz="2200" spc="5" dirty="0">
                <a:latin typeface="Comic Sans MS"/>
                <a:cs typeface="Comic Sans MS"/>
              </a:rPr>
              <a:t> </a:t>
            </a:r>
            <a:r>
              <a:rPr sz="2200" spc="-10" dirty="0">
                <a:latin typeface="Comic Sans MS"/>
                <a:cs typeface="Comic Sans MS"/>
              </a:rPr>
              <a:t>interactions.</a:t>
            </a:r>
            <a:endParaRPr sz="2200">
              <a:latin typeface="Comic Sans MS"/>
              <a:cs typeface="Comic Sans MS"/>
            </a:endParaRPr>
          </a:p>
          <a:p>
            <a:pPr>
              <a:spcBef>
                <a:spcPts val="30"/>
              </a:spcBef>
            </a:pPr>
            <a:endParaRPr sz="2250">
              <a:latin typeface="Comic Sans MS"/>
              <a:cs typeface="Comic Sans MS"/>
            </a:endParaRPr>
          </a:p>
          <a:p>
            <a:pPr marL="347345">
              <a:spcBef>
                <a:spcPts val="5"/>
              </a:spcBef>
            </a:pPr>
            <a:r>
              <a:rPr sz="2200" spc="-10" dirty="0">
                <a:latin typeface="Comic Sans MS"/>
                <a:cs typeface="Comic Sans MS"/>
              </a:rPr>
              <a:t>Conformational </a:t>
            </a:r>
            <a:r>
              <a:rPr sz="2200" spc="-5" dirty="0">
                <a:latin typeface="Comic Sans MS"/>
                <a:cs typeface="Comic Sans MS"/>
              </a:rPr>
              <a:t>search strategies</a:t>
            </a:r>
            <a:r>
              <a:rPr sz="2200" spc="90" dirty="0">
                <a:latin typeface="Comic Sans MS"/>
                <a:cs typeface="Comic Sans MS"/>
              </a:rPr>
              <a:t> </a:t>
            </a:r>
            <a:r>
              <a:rPr sz="2200" spc="-10" dirty="0">
                <a:latin typeface="Comic Sans MS"/>
                <a:cs typeface="Comic Sans MS"/>
              </a:rPr>
              <a:t>include</a:t>
            </a:r>
            <a:endParaRPr sz="2200">
              <a:latin typeface="Comic Sans MS"/>
              <a:cs typeface="Comic Sans MS"/>
            </a:endParaRPr>
          </a:p>
          <a:p>
            <a:pPr>
              <a:spcBef>
                <a:spcPts val="50"/>
              </a:spcBef>
            </a:pPr>
            <a:endParaRPr sz="2450">
              <a:latin typeface="Comic Sans MS"/>
              <a:cs typeface="Comic Sans MS"/>
            </a:endParaRPr>
          </a:p>
          <a:p>
            <a:pPr marL="355600" marR="30480" indent="-342900">
              <a:lnSpc>
                <a:spcPts val="2380"/>
              </a:lnSpc>
              <a:buSzPct val="122727"/>
              <a:buFont typeface="Arial"/>
              <a:buChar char="•"/>
              <a:tabLst>
                <a:tab pos="354965" algn="l"/>
                <a:tab pos="355600" algn="l"/>
              </a:tabLst>
            </a:pPr>
            <a:r>
              <a:rPr sz="2200" spc="-5" dirty="0">
                <a:latin typeface="Comic Sans MS"/>
                <a:cs typeface="Comic Sans MS"/>
              </a:rPr>
              <a:t>Systematic/ stochastic </a:t>
            </a:r>
            <a:r>
              <a:rPr sz="2200" spc="-10" dirty="0">
                <a:latin typeface="Comic Sans MS"/>
                <a:cs typeface="Comic Sans MS"/>
              </a:rPr>
              <a:t>torsional </a:t>
            </a:r>
            <a:r>
              <a:rPr sz="2200" spc="-5" dirty="0">
                <a:latin typeface="Comic Sans MS"/>
                <a:cs typeface="Comic Sans MS"/>
              </a:rPr>
              <a:t>searches about </a:t>
            </a:r>
            <a:r>
              <a:rPr sz="2200" spc="-10" dirty="0">
                <a:latin typeface="Comic Sans MS"/>
                <a:cs typeface="Comic Sans MS"/>
              </a:rPr>
              <a:t>rotatable  bonds.</a:t>
            </a:r>
            <a:endParaRPr sz="2200">
              <a:latin typeface="Comic Sans MS"/>
              <a:cs typeface="Comic Sans MS"/>
            </a:endParaRPr>
          </a:p>
          <a:p>
            <a:pPr>
              <a:spcBef>
                <a:spcPts val="60"/>
              </a:spcBef>
              <a:buFont typeface="Arial"/>
              <a:buChar char="•"/>
            </a:pPr>
            <a:endParaRPr sz="2200">
              <a:latin typeface="Comic Sans MS"/>
              <a:cs typeface="Comic Sans MS"/>
            </a:endParaRPr>
          </a:p>
          <a:p>
            <a:pPr marL="355600" indent="-342900">
              <a:buSzPct val="122727"/>
              <a:buFont typeface="Arial"/>
              <a:buChar char="•"/>
              <a:tabLst>
                <a:tab pos="354965" algn="l"/>
                <a:tab pos="355600" algn="l"/>
              </a:tabLst>
            </a:pPr>
            <a:r>
              <a:rPr sz="2200" spc="-5" dirty="0">
                <a:latin typeface="Comic Sans MS"/>
                <a:cs typeface="Comic Sans MS"/>
              </a:rPr>
              <a:t>Molecular dynamic</a:t>
            </a:r>
            <a:r>
              <a:rPr sz="2200" spc="20" dirty="0">
                <a:latin typeface="Comic Sans MS"/>
                <a:cs typeface="Comic Sans MS"/>
              </a:rPr>
              <a:t> </a:t>
            </a:r>
            <a:r>
              <a:rPr sz="2200" spc="-5" dirty="0">
                <a:latin typeface="Comic Sans MS"/>
                <a:cs typeface="Comic Sans MS"/>
              </a:rPr>
              <a:t>simulations</a:t>
            </a:r>
            <a:endParaRPr sz="2200">
              <a:latin typeface="Comic Sans MS"/>
              <a:cs typeface="Comic Sans MS"/>
            </a:endParaRPr>
          </a:p>
          <a:p>
            <a:pPr>
              <a:spcBef>
                <a:spcPts val="35"/>
              </a:spcBef>
              <a:buFont typeface="Arial"/>
              <a:buChar char="•"/>
            </a:pPr>
            <a:endParaRPr sz="2250">
              <a:latin typeface="Comic Sans MS"/>
              <a:cs typeface="Comic Sans MS"/>
            </a:endParaRPr>
          </a:p>
          <a:p>
            <a:pPr marL="355600" indent="-342900">
              <a:buSzPct val="122727"/>
              <a:buFont typeface="Arial"/>
              <a:buChar char="•"/>
              <a:tabLst>
                <a:tab pos="354965" algn="l"/>
                <a:tab pos="355600" algn="l"/>
              </a:tabLst>
            </a:pPr>
            <a:r>
              <a:rPr sz="2200" spc="-10" dirty="0">
                <a:latin typeface="Comic Sans MS"/>
                <a:cs typeface="Comic Sans MS"/>
              </a:rPr>
              <a:t>Genetic </a:t>
            </a:r>
            <a:r>
              <a:rPr sz="2200" spc="-5" dirty="0">
                <a:latin typeface="Comic Sans MS"/>
                <a:cs typeface="Comic Sans MS"/>
              </a:rPr>
              <a:t>algorithms to evolve </a:t>
            </a:r>
            <a:r>
              <a:rPr sz="2200" spc="-10" dirty="0">
                <a:latin typeface="Comic Sans MS"/>
                <a:cs typeface="Comic Sans MS"/>
              </a:rPr>
              <a:t>new </a:t>
            </a:r>
            <a:r>
              <a:rPr sz="2200" spc="-5" dirty="0">
                <a:latin typeface="Comic Sans MS"/>
                <a:cs typeface="Comic Sans MS"/>
              </a:rPr>
              <a:t>low energy</a:t>
            </a:r>
            <a:r>
              <a:rPr sz="2200" spc="100" dirty="0">
                <a:latin typeface="Comic Sans MS"/>
                <a:cs typeface="Comic Sans MS"/>
              </a:rPr>
              <a:t> </a:t>
            </a:r>
            <a:r>
              <a:rPr sz="2200" spc="-5" dirty="0">
                <a:latin typeface="Comic Sans MS"/>
                <a:cs typeface="Comic Sans MS"/>
              </a:rPr>
              <a:t>conformations</a:t>
            </a:r>
            <a:endParaRPr sz="2200">
              <a:latin typeface="Comic Sans MS"/>
              <a:cs typeface="Comic Sans MS"/>
            </a:endParaRPr>
          </a:p>
        </p:txBody>
      </p:sp>
      <p:grpSp>
        <p:nvGrpSpPr>
          <p:cNvPr id="3" name="object 3"/>
          <p:cNvGrpSpPr/>
          <p:nvPr/>
        </p:nvGrpSpPr>
        <p:grpSpPr>
          <a:xfrm>
            <a:off x="1941959" y="254935"/>
            <a:ext cx="8308340" cy="871219"/>
            <a:chOff x="417959" y="254934"/>
            <a:chExt cx="8308340" cy="871219"/>
          </a:xfrm>
        </p:grpSpPr>
        <p:sp>
          <p:nvSpPr>
            <p:cNvPr id="4" name="object 4"/>
            <p:cNvSpPr/>
            <p:nvPr/>
          </p:nvSpPr>
          <p:spPr>
            <a:xfrm>
              <a:off x="417959" y="254934"/>
              <a:ext cx="8308080" cy="8708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200" y="274637"/>
              <a:ext cx="8229600" cy="792162"/>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981200" y="249608"/>
            <a:ext cx="8229600" cy="842538"/>
          </a:xfrm>
          <a:prstGeom prst="rect">
            <a:avLst/>
          </a:prstGeom>
          <a:ln w="12700">
            <a:solidFill>
              <a:srgbClr val="497DBA"/>
            </a:solidFill>
          </a:ln>
        </p:spPr>
        <p:txBody>
          <a:bodyPr vert="horz" wrap="square" lIns="0" tIns="163830" rIns="0" bIns="0" rtlCol="0" anchor="ctr">
            <a:spAutoFit/>
          </a:bodyPr>
          <a:lstStyle/>
          <a:p>
            <a:pPr marL="2474595">
              <a:lnSpc>
                <a:spcPct val="100000"/>
              </a:lnSpc>
              <a:spcBef>
                <a:spcPts val="1290"/>
              </a:spcBef>
            </a:pPr>
            <a:r>
              <a:rPr spc="-5" dirty="0">
                <a:latin typeface="Comic Sans MS"/>
                <a:cs typeface="Comic Sans MS"/>
              </a:rPr>
              <a:t>a) Search</a:t>
            </a:r>
            <a:r>
              <a:rPr spc="5" dirty="0">
                <a:latin typeface="Comic Sans MS"/>
                <a:cs typeface="Comic Sans MS"/>
              </a:rPr>
              <a:t> </a:t>
            </a:r>
            <a:r>
              <a:rPr spc="-5" dirty="0">
                <a:latin typeface="Comic Sans MS"/>
                <a:cs typeface="Comic Sans MS"/>
              </a:rPr>
              <a:t>algorithm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0" y="438100"/>
            <a:ext cx="2505710" cy="391795"/>
          </a:xfrm>
          <a:prstGeom prst="rect">
            <a:avLst/>
          </a:prstGeom>
        </p:spPr>
        <p:txBody>
          <a:bodyPr vert="horz" wrap="square" lIns="0" tIns="12700" rIns="0" bIns="0" rtlCol="0" anchor="ctr">
            <a:spAutoFit/>
          </a:bodyPr>
          <a:lstStyle/>
          <a:p>
            <a:pPr marL="12700">
              <a:lnSpc>
                <a:spcPct val="100000"/>
              </a:lnSpc>
              <a:spcBef>
                <a:spcPts val="100"/>
              </a:spcBef>
            </a:pPr>
            <a:r>
              <a:rPr sz="2400" spc="-5" dirty="0">
                <a:latin typeface="Comic Sans MS"/>
                <a:cs typeface="Comic Sans MS"/>
              </a:rPr>
              <a:t>Ligand</a:t>
            </a:r>
            <a:r>
              <a:rPr sz="2400" spc="-55" dirty="0">
                <a:latin typeface="Comic Sans MS"/>
                <a:cs typeface="Comic Sans MS"/>
              </a:rPr>
              <a:t> </a:t>
            </a:r>
            <a:r>
              <a:rPr sz="2400" dirty="0">
                <a:latin typeface="Comic Sans MS"/>
                <a:cs typeface="Comic Sans MS"/>
              </a:rPr>
              <a:t>flexibility</a:t>
            </a:r>
            <a:endParaRPr sz="2400">
              <a:latin typeface="Comic Sans MS"/>
              <a:cs typeface="Comic Sans MS"/>
            </a:endParaRPr>
          </a:p>
        </p:txBody>
      </p:sp>
      <p:sp>
        <p:nvSpPr>
          <p:cNvPr id="3" name="object 3"/>
          <p:cNvSpPr txBox="1"/>
          <p:nvPr/>
        </p:nvSpPr>
        <p:spPr>
          <a:xfrm>
            <a:off x="2059941" y="839469"/>
            <a:ext cx="7092315" cy="963930"/>
          </a:xfrm>
          <a:prstGeom prst="rect">
            <a:avLst/>
          </a:prstGeom>
        </p:spPr>
        <p:txBody>
          <a:bodyPr vert="horz" wrap="square" lIns="0" tIns="49530" rIns="0" bIns="0" rtlCol="0">
            <a:spAutoFit/>
          </a:bodyPr>
          <a:lstStyle/>
          <a:p>
            <a:pPr marL="355600" marR="5080" indent="-342900" algn="just">
              <a:lnSpc>
                <a:spcPts val="2380"/>
              </a:lnSpc>
              <a:spcBef>
                <a:spcPts val="390"/>
              </a:spcBef>
              <a:buFont typeface="Wingdings"/>
              <a:buChar char=""/>
              <a:tabLst>
                <a:tab pos="355600" algn="l"/>
              </a:tabLst>
            </a:pPr>
            <a:r>
              <a:rPr sz="2200" spc="-10" dirty="0">
                <a:latin typeface="Comic Sans MS"/>
                <a:cs typeface="Comic Sans MS"/>
              </a:rPr>
              <a:t>Conformation </a:t>
            </a:r>
            <a:r>
              <a:rPr sz="2200" spc="-5" dirty="0">
                <a:latin typeface="Comic Sans MS"/>
                <a:cs typeface="Comic Sans MS"/>
              </a:rPr>
              <a:t>of </a:t>
            </a:r>
            <a:r>
              <a:rPr sz="2200" spc="-10" dirty="0">
                <a:latin typeface="Comic Sans MS"/>
                <a:cs typeface="Comic Sans MS"/>
              </a:rPr>
              <a:t>the </a:t>
            </a:r>
            <a:r>
              <a:rPr sz="2200" spc="-5" dirty="0">
                <a:latin typeface="Comic Sans MS"/>
                <a:cs typeface="Comic Sans MS"/>
              </a:rPr>
              <a:t>ligand may be generated in </a:t>
            </a:r>
            <a:r>
              <a:rPr sz="2200" spc="-10" dirty="0">
                <a:latin typeface="Comic Sans MS"/>
                <a:cs typeface="Comic Sans MS"/>
              </a:rPr>
              <a:t>the  </a:t>
            </a:r>
            <a:r>
              <a:rPr sz="2200" spc="-5" dirty="0">
                <a:latin typeface="Comic Sans MS"/>
                <a:cs typeface="Comic Sans MS"/>
              </a:rPr>
              <a:t>absence of </a:t>
            </a:r>
            <a:r>
              <a:rPr sz="2200" spc="-10" dirty="0">
                <a:latin typeface="Comic Sans MS"/>
                <a:cs typeface="Comic Sans MS"/>
              </a:rPr>
              <a:t>receptor </a:t>
            </a:r>
            <a:r>
              <a:rPr sz="2200" spc="-5" dirty="0">
                <a:latin typeface="Comic Sans MS"/>
                <a:cs typeface="Comic Sans MS"/>
              </a:rPr>
              <a:t>or in </a:t>
            </a:r>
            <a:r>
              <a:rPr sz="2200" spc="-10" dirty="0">
                <a:latin typeface="Comic Sans MS"/>
                <a:cs typeface="Comic Sans MS"/>
              </a:rPr>
              <a:t>the </a:t>
            </a:r>
            <a:r>
              <a:rPr sz="2200" spc="-5" dirty="0">
                <a:latin typeface="Comic Sans MS"/>
                <a:cs typeface="Comic Sans MS"/>
              </a:rPr>
              <a:t>presence of </a:t>
            </a:r>
            <a:r>
              <a:rPr sz="2200" spc="-10" dirty="0">
                <a:latin typeface="Comic Sans MS"/>
                <a:cs typeface="Comic Sans MS"/>
              </a:rPr>
              <a:t>receptor  binding</a:t>
            </a:r>
            <a:r>
              <a:rPr sz="2200" spc="-30" dirty="0">
                <a:latin typeface="Comic Sans MS"/>
                <a:cs typeface="Comic Sans MS"/>
              </a:rPr>
              <a:t> </a:t>
            </a:r>
            <a:r>
              <a:rPr sz="2200" spc="-5" dirty="0">
                <a:latin typeface="Comic Sans MS"/>
                <a:cs typeface="Comic Sans MS"/>
              </a:rPr>
              <a:t>activity.</a:t>
            </a:r>
            <a:endParaRPr sz="2200">
              <a:latin typeface="Comic Sans MS"/>
              <a:cs typeface="Comic Sans MS"/>
            </a:endParaRPr>
          </a:p>
        </p:txBody>
      </p:sp>
      <p:sp>
        <p:nvSpPr>
          <p:cNvPr id="4" name="object 4"/>
          <p:cNvSpPr txBox="1"/>
          <p:nvPr/>
        </p:nvSpPr>
        <p:spPr>
          <a:xfrm>
            <a:off x="2059941" y="3654652"/>
            <a:ext cx="5643245" cy="830580"/>
          </a:xfrm>
          <a:prstGeom prst="rect">
            <a:avLst/>
          </a:prstGeom>
        </p:spPr>
        <p:txBody>
          <a:bodyPr vert="horz" wrap="square" lIns="0" tIns="49530" rIns="0" bIns="0" rtlCol="0">
            <a:spAutoFit/>
          </a:bodyPr>
          <a:lstStyle/>
          <a:p>
            <a:pPr marL="12700">
              <a:spcBef>
                <a:spcPts val="390"/>
              </a:spcBef>
            </a:pPr>
            <a:r>
              <a:rPr sz="2400" b="1" spc="-5" dirty="0">
                <a:latin typeface="Comic Sans MS"/>
                <a:cs typeface="Comic Sans MS"/>
              </a:rPr>
              <a:t>Receptor</a:t>
            </a:r>
            <a:r>
              <a:rPr sz="2400" b="1" spc="-35" dirty="0">
                <a:latin typeface="Comic Sans MS"/>
                <a:cs typeface="Comic Sans MS"/>
              </a:rPr>
              <a:t> </a:t>
            </a:r>
            <a:r>
              <a:rPr sz="2400" b="1" spc="-5" dirty="0">
                <a:latin typeface="Comic Sans MS"/>
                <a:cs typeface="Comic Sans MS"/>
              </a:rPr>
              <a:t>flexibility</a:t>
            </a:r>
            <a:endParaRPr sz="2400">
              <a:latin typeface="Comic Sans MS"/>
              <a:cs typeface="Comic Sans MS"/>
            </a:endParaRPr>
          </a:p>
          <a:p>
            <a:pPr marL="355600" indent="-342900">
              <a:spcBef>
                <a:spcPts val="285"/>
              </a:spcBef>
              <a:buFont typeface="Wingdings"/>
              <a:buChar char=""/>
              <a:tabLst>
                <a:tab pos="355600" algn="l"/>
              </a:tabLst>
            </a:pPr>
            <a:r>
              <a:rPr sz="2400" spc="-5" dirty="0">
                <a:latin typeface="Comic Sans MS"/>
                <a:cs typeface="Comic Sans MS"/>
              </a:rPr>
              <a:t>Large number </a:t>
            </a:r>
            <a:r>
              <a:rPr sz="2400" dirty="0">
                <a:latin typeface="Comic Sans MS"/>
                <a:cs typeface="Comic Sans MS"/>
              </a:rPr>
              <a:t>of </a:t>
            </a:r>
            <a:r>
              <a:rPr sz="2400" spc="-5" dirty="0">
                <a:latin typeface="Comic Sans MS"/>
                <a:cs typeface="Comic Sans MS"/>
              </a:rPr>
              <a:t>degrees </a:t>
            </a:r>
            <a:r>
              <a:rPr sz="2400" dirty="0">
                <a:latin typeface="Comic Sans MS"/>
                <a:cs typeface="Comic Sans MS"/>
              </a:rPr>
              <a:t>of</a:t>
            </a:r>
            <a:r>
              <a:rPr sz="2400" spc="-95" dirty="0">
                <a:latin typeface="Comic Sans MS"/>
                <a:cs typeface="Comic Sans MS"/>
              </a:rPr>
              <a:t> </a:t>
            </a:r>
            <a:r>
              <a:rPr sz="2400" spc="-5" dirty="0">
                <a:latin typeface="Comic Sans MS"/>
                <a:cs typeface="Comic Sans MS"/>
              </a:rPr>
              <a:t>freedom</a:t>
            </a:r>
            <a:endParaRPr sz="2400">
              <a:latin typeface="Comic Sans MS"/>
              <a:cs typeface="Comic Sans MS"/>
            </a:endParaRPr>
          </a:p>
        </p:txBody>
      </p:sp>
      <p:grpSp>
        <p:nvGrpSpPr>
          <p:cNvPr id="5" name="object 5"/>
          <p:cNvGrpSpPr/>
          <p:nvPr/>
        </p:nvGrpSpPr>
        <p:grpSpPr>
          <a:xfrm>
            <a:off x="3514726" y="1628776"/>
            <a:ext cx="5457825" cy="2257425"/>
            <a:chOff x="1990725" y="1628775"/>
            <a:chExt cx="5457825" cy="2257425"/>
          </a:xfrm>
        </p:grpSpPr>
        <p:sp>
          <p:nvSpPr>
            <p:cNvPr id="6" name="object 6"/>
            <p:cNvSpPr/>
            <p:nvPr/>
          </p:nvSpPr>
          <p:spPr>
            <a:xfrm>
              <a:off x="1990725" y="1628775"/>
              <a:ext cx="5457825" cy="225742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628900" y="1971675"/>
              <a:ext cx="1885950" cy="1200150"/>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4505070" y="2072385"/>
            <a:ext cx="1193800" cy="932180"/>
          </a:xfrm>
          <a:prstGeom prst="rect">
            <a:avLst/>
          </a:prstGeom>
        </p:spPr>
        <p:txBody>
          <a:bodyPr vert="horz" wrap="square" lIns="0" tIns="39369" rIns="0" bIns="0" rtlCol="0">
            <a:spAutoFit/>
          </a:bodyPr>
          <a:lstStyle/>
          <a:p>
            <a:pPr marL="12700" marR="5080" indent="1905" algn="ctr">
              <a:lnSpc>
                <a:spcPct val="91700"/>
              </a:lnSpc>
              <a:spcBef>
                <a:spcPts val="309"/>
              </a:spcBef>
            </a:pPr>
            <a:r>
              <a:rPr sz="2100" b="1" spc="-15" dirty="0">
                <a:latin typeface="Carlito"/>
                <a:cs typeface="Carlito"/>
              </a:rPr>
              <a:t>Force</a:t>
            </a:r>
            <a:r>
              <a:rPr sz="2100" b="1" spc="-70" dirty="0">
                <a:latin typeface="Carlito"/>
                <a:cs typeface="Carlito"/>
              </a:rPr>
              <a:t> </a:t>
            </a:r>
            <a:r>
              <a:rPr sz="2100" b="1" spc="-5" dirty="0">
                <a:latin typeface="Carlito"/>
                <a:cs typeface="Carlito"/>
              </a:rPr>
              <a:t>field  </a:t>
            </a:r>
            <a:r>
              <a:rPr sz="2100" b="1" spc="-10" dirty="0">
                <a:latin typeface="Carlito"/>
                <a:cs typeface="Carlito"/>
              </a:rPr>
              <a:t>energy  </a:t>
            </a:r>
            <a:r>
              <a:rPr sz="2100" b="1" spc="-15" dirty="0">
                <a:latin typeface="Carlito"/>
                <a:cs typeface="Carlito"/>
              </a:rPr>
              <a:t>e</a:t>
            </a:r>
            <a:r>
              <a:rPr sz="2100" b="1" spc="-35" dirty="0">
                <a:latin typeface="Carlito"/>
                <a:cs typeface="Carlito"/>
              </a:rPr>
              <a:t>v</a:t>
            </a:r>
            <a:r>
              <a:rPr sz="2100" b="1" dirty="0">
                <a:latin typeface="Carlito"/>
                <a:cs typeface="Carlito"/>
              </a:rPr>
              <a:t>alu</a:t>
            </a:r>
            <a:r>
              <a:rPr sz="2100" b="1" spc="-30" dirty="0">
                <a:latin typeface="Carlito"/>
                <a:cs typeface="Carlito"/>
              </a:rPr>
              <a:t>a</a:t>
            </a:r>
            <a:r>
              <a:rPr sz="2100" b="1" dirty="0">
                <a:latin typeface="Carlito"/>
                <a:cs typeface="Carlito"/>
              </a:rPr>
              <a:t>tion</a:t>
            </a:r>
            <a:endParaRPr sz="2100">
              <a:latin typeface="Carlito"/>
              <a:cs typeface="Carlito"/>
            </a:endParaRPr>
          </a:p>
        </p:txBody>
      </p:sp>
      <p:sp>
        <p:nvSpPr>
          <p:cNvPr id="9" name="object 9"/>
          <p:cNvSpPr/>
          <p:nvPr/>
        </p:nvSpPr>
        <p:spPr>
          <a:xfrm>
            <a:off x="6086475" y="2343151"/>
            <a:ext cx="2457450" cy="1171575"/>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6303391" y="2560446"/>
            <a:ext cx="1972945" cy="640080"/>
          </a:xfrm>
          <a:prstGeom prst="rect">
            <a:avLst/>
          </a:prstGeom>
        </p:spPr>
        <p:txBody>
          <a:bodyPr vert="horz" wrap="square" lIns="0" tIns="43180" rIns="0" bIns="0" rtlCol="0">
            <a:spAutoFit/>
          </a:bodyPr>
          <a:lstStyle/>
          <a:p>
            <a:pPr marL="549275" marR="5080" indent="-537210">
              <a:lnSpc>
                <a:spcPts val="2320"/>
              </a:lnSpc>
              <a:spcBef>
                <a:spcPts val="340"/>
              </a:spcBef>
            </a:pPr>
            <a:r>
              <a:rPr sz="2100" b="1" spc="-10" dirty="0">
                <a:latin typeface="Carlito"/>
                <a:cs typeface="Carlito"/>
              </a:rPr>
              <a:t>Knowledge</a:t>
            </a:r>
            <a:r>
              <a:rPr sz="2100" b="1" spc="-85" dirty="0">
                <a:latin typeface="Carlito"/>
                <a:cs typeface="Carlito"/>
              </a:rPr>
              <a:t> </a:t>
            </a:r>
            <a:r>
              <a:rPr sz="2100" b="1" dirty="0">
                <a:latin typeface="Carlito"/>
                <a:cs typeface="Carlito"/>
              </a:rPr>
              <a:t>based  </a:t>
            </a:r>
            <a:r>
              <a:rPr sz="2100" b="1" spc="-5" dirty="0">
                <a:latin typeface="Carlito"/>
                <a:cs typeface="Carlito"/>
              </a:rPr>
              <a:t>method</a:t>
            </a:r>
            <a:endParaRPr sz="2100">
              <a:latin typeface="Carlito"/>
              <a:cs typeface="Carlito"/>
            </a:endParaRPr>
          </a:p>
        </p:txBody>
      </p:sp>
      <p:sp>
        <p:nvSpPr>
          <p:cNvPr id="11" name="object 11"/>
          <p:cNvSpPr/>
          <p:nvPr/>
        </p:nvSpPr>
        <p:spPr>
          <a:xfrm>
            <a:off x="2628901" y="4562476"/>
            <a:ext cx="2047875" cy="2028825"/>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2896362" y="5100321"/>
            <a:ext cx="1212215" cy="882015"/>
          </a:xfrm>
          <a:prstGeom prst="rect">
            <a:avLst/>
          </a:prstGeom>
        </p:spPr>
        <p:txBody>
          <a:bodyPr vert="horz" wrap="square" lIns="0" tIns="31750" rIns="0" bIns="0" rtlCol="0">
            <a:spAutoFit/>
          </a:bodyPr>
          <a:lstStyle/>
          <a:p>
            <a:pPr marL="12700" marR="5080" algn="ctr">
              <a:lnSpc>
                <a:spcPct val="91600"/>
              </a:lnSpc>
              <a:spcBef>
                <a:spcPts val="250"/>
              </a:spcBef>
            </a:pPr>
            <a:r>
              <a:rPr sz="1500" b="1" spc="-25" dirty="0">
                <a:solidFill>
                  <a:srgbClr val="FFFFFF"/>
                </a:solidFill>
                <a:latin typeface="Carlito"/>
                <a:cs typeface="Carlito"/>
              </a:rPr>
              <a:t>e</a:t>
            </a:r>
            <a:r>
              <a:rPr sz="1500" b="1" spc="-5" dirty="0">
                <a:solidFill>
                  <a:srgbClr val="FFFFFF"/>
                </a:solidFill>
                <a:latin typeface="Carlito"/>
                <a:cs typeface="Carlito"/>
              </a:rPr>
              <a:t>x</a:t>
            </a:r>
            <a:r>
              <a:rPr sz="1500" b="1" spc="-10" dirty="0">
                <a:solidFill>
                  <a:srgbClr val="FFFFFF"/>
                </a:solidFill>
                <a:latin typeface="Carlito"/>
                <a:cs typeface="Carlito"/>
              </a:rPr>
              <a:t>p</a:t>
            </a:r>
            <a:r>
              <a:rPr sz="1500" b="1" spc="-5" dirty="0">
                <a:solidFill>
                  <a:srgbClr val="FFFFFF"/>
                </a:solidFill>
                <a:latin typeface="Carlito"/>
                <a:cs typeface="Carlito"/>
              </a:rPr>
              <a:t>erim</a:t>
            </a:r>
            <a:r>
              <a:rPr sz="1500" b="1" dirty="0">
                <a:solidFill>
                  <a:srgbClr val="FFFFFF"/>
                </a:solidFill>
                <a:latin typeface="Carlito"/>
                <a:cs typeface="Carlito"/>
              </a:rPr>
              <a:t>e</a:t>
            </a:r>
            <a:r>
              <a:rPr sz="1500" b="1" spc="-15" dirty="0">
                <a:solidFill>
                  <a:srgbClr val="FFFFFF"/>
                </a:solidFill>
                <a:latin typeface="Carlito"/>
                <a:cs typeface="Carlito"/>
              </a:rPr>
              <a:t>n</a:t>
            </a:r>
            <a:r>
              <a:rPr sz="1500" b="1" spc="-20" dirty="0">
                <a:solidFill>
                  <a:srgbClr val="FFFFFF"/>
                </a:solidFill>
                <a:latin typeface="Carlito"/>
                <a:cs typeface="Carlito"/>
              </a:rPr>
              <a:t>t</a:t>
            </a:r>
            <a:r>
              <a:rPr sz="1500" b="1" dirty="0">
                <a:solidFill>
                  <a:srgbClr val="FFFFFF"/>
                </a:solidFill>
                <a:latin typeface="Carlito"/>
                <a:cs typeface="Carlito"/>
              </a:rPr>
              <a:t>a</a:t>
            </a:r>
            <a:r>
              <a:rPr sz="1500" b="1" spc="5" dirty="0">
                <a:solidFill>
                  <a:srgbClr val="FFFFFF"/>
                </a:solidFill>
                <a:latin typeface="Carlito"/>
                <a:cs typeface="Carlito"/>
              </a:rPr>
              <a:t>l</a:t>
            </a:r>
            <a:r>
              <a:rPr sz="1500" b="1" dirty="0">
                <a:solidFill>
                  <a:srgbClr val="FFFFFF"/>
                </a:solidFill>
                <a:latin typeface="Carlito"/>
                <a:cs typeface="Carlito"/>
              </a:rPr>
              <a:t>ly  </a:t>
            </a:r>
            <a:r>
              <a:rPr sz="1500" b="1" spc="-10" dirty="0">
                <a:solidFill>
                  <a:srgbClr val="FFFFFF"/>
                </a:solidFill>
                <a:latin typeface="Carlito"/>
                <a:cs typeface="Carlito"/>
              </a:rPr>
              <a:t>determined  </a:t>
            </a:r>
            <a:r>
              <a:rPr sz="1500" b="1" spc="-5" dirty="0">
                <a:solidFill>
                  <a:srgbClr val="FFFFFF"/>
                </a:solidFill>
                <a:latin typeface="Carlito"/>
                <a:cs typeface="Carlito"/>
              </a:rPr>
              <a:t>multiple </a:t>
            </a:r>
            <a:r>
              <a:rPr sz="1500" b="1" spc="-15" dirty="0">
                <a:solidFill>
                  <a:srgbClr val="FFFFFF"/>
                </a:solidFill>
                <a:latin typeface="Carlito"/>
                <a:cs typeface="Carlito"/>
              </a:rPr>
              <a:t>steric  </a:t>
            </a:r>
            <a:r>
              <a:rPr sz="1500" b="1" spc="-10" dirty="0">
                <a:solidFill>
                  <a:srgbClr val="FFFFFF"/>
                </a:solidFill>
                <a:latin typeface="Carlito"/>
                <a:cs typeface="Carlito"/>
              </a:rPr>
              <a:t>structures</a:t>
            </a:r>
            <a:endParaRPr sz="1500">
              <a:latin typeface="Carlito"/>
              <a:cs typeface="Carlito"/>
            </a:endParaRPr>
          </a:p>
        </p:txBody>
      </p:sp>
      <p:sp>
        <p:nvSpPr>
          <p:cNvPr id="13" name="object 13"/>
          <p:cNvSpPr/>
          <p:nvPr/>
        </p:nvSpPr>
        <p:spPr>
          <a:xfrm>
            <a:off x="8039101" y="4562476"/>
            <a:ext cx="2047875" cy="2028825"/>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8528685" y="5100321"/>
            <a:ext cx="1430655" cy="882015"/>
          </a:xfrm>
          <a:prstGeom prst="rect">
            <a:avLst/>
          </a:prstGeom>
        </p:spPr>
        <p:txBody>
          <a:bodyPr vert="horz" wrap="square" lIns="0" tIns="31750" rIns="0" bIns="0" rtlCol="0">
            <a:spAutoFit/>
          </a:bodyPr>
          <a:lstStyle/>
          <a:p>
            <a:pPr marL="12700" marR="5080" indent="-1270" algn="ctr">
              <a:lnSpc>
                <a:spcPct val="91600"/>
              </a:lnSpc>
              <a:spcBef>
                <a:spcPts val="250"/>
              </a:spcBef>
            </a:pPr>
            <a:r>
              <a:rPr sz="1500" b="1" spc="-10" dirty="0">
                <a:solidFill>
                  <a:srgbClr val="FFFFFF"/>
                </a:solidFill>
                <a:latin typeface="Carlito"/>
                <a:cs typeface="Carlito"/>
              </a:rPr>
              <a:t>Rotamer </a:t>
            </a:r>
            <a:r>
              <a:rPr sz="1500" b="1" spc="-5" dirty="0">
                <a:solidFill>
                  <a:srgbClr val="FFFFFF"/>
                </a:solidFill>
                <a:latin typeface="Carlito"/>
                <a:cs typeface="Carlito"/>
              </a:rPr>
              <a:t>libraries  </a:t>
            </a:r>
            <a:r>
              <a:rPr sz="1500" b="1" dirty="0">
                <a:solidFill>
                  <a:srgbClr val="FFFFFF"/>
                </a:solidFill>
                <a:latin typeface="Carlito"/>
                <a:cs typeface="Carlito"/>
              </a:rPr>
              <a:t>of aminoacid</a:t>
            </a:r>
            <a:r>
              <a:rPr sz="1500" b="1" spc="-125" dirty="0">
                <a:solidFill>
                  <a:srgbClr val="FFFFFF"/>
                </a:solidFill>
                <a:latin typeface="Carlito"/>
                <a:cs typeface="Carlito"/>
              </a:rPr>
              <a:t> </a:t>
            </a:r>
            <a:r>
              <a:rPr sz="1500" b="1" dirty="0">
                <a:solidFill>
                  <a:srgbClr val="FFFFFF"/>
                </a:solidFill>
                <a:latin typeface="Carlito"/>
                <a:cs typeface="Carlito"/>
              </a:rPr>
              <a:t>side  </a:t>
            </a:r>
            <a:r>
              <a:rPr sz="1500" b="1" spc="-5" dirty="0">
                <a:solidFill>
                  <a:srgbClr val="FFFFFF"/>
                </a:solidFill>
                <a:latin typeface="Carlito"/>
                <a:cs typeface="Carlito"/>
              </a:rPr>
              <a:t>chain surrounds  the binding</a:t>
            </a:r>
            <a:r>
              <a:rPr sz="1500" b="1" spc="-35" dirty="0">
                <a:solidFill>
                  <a:srgbClr val="FFFFFF"/>
                </a:solidFill>
                <a:latin typeface="Carlito"/>
                <a:cs typeface="Carlito"/>
              </a:rPr>
              <a:t> </a:t>
            </a:r>
            <a:r>
              <a:rPr sz="1500" b="1" spc="-15" dirty="0">
                <a:solidFill>
                  <a:srgbClr val="FFFFFF"/>
                </a:solidFill>
                <a:latin typeface="Carlito"/>
                <a:cs typeface="Carlito"/>
              </a:rPr>
              <a:t>cavity</a:t>
            </a:r>
            <a:endParaRPr sz="1500">
              <a:latin typeface="Carlito"/>
              <a:cs typeface="Carli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123" y="2348483"/>
              <a:ext cx="2808731" cy="223266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1"/>
              <a:ext cx="76200" cy="3048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624824" y="0"/>
              <a:ext cx="519174" cy="1524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428744" y="2276855"/>
              <a:ext cx="3311652" cy="2232660"/>
            </a:xfrm>
            <a:prstGeom prst="rect">
              <a:avLst/>
            </a:prstGeom>
            <a:blipFill>
              <a:blip r:embed="rId6" cstate="print"/>
              <a:stretch>
                <a:fillRect/>
              </a:stretch>
            </a:blipFill>
          </p:spPr>
          <p:txBody>
            <a:bodyPr wrap="square" lIns="0" tIns="0" rIns="0" bIns="0" rtlCol="0"/>
            <a:lstStyle/>
            <a:p>
              <a:endParaRPr/>
            </a:p>
          </p:txBody>
        </p:sp>
      </p:grpSp>
      <p:sp>
        <p:nvSpPr>
          <p:cNvPr id="8" name="object 8"/>
          <p:cNvSpPr txBox="1"/>
          <p:nvPr/>
        </p:nvSpPr>
        <p:spPr>
          <a:xfrm>
            <a:off x="2286406" y="1352803"/>
            <a:ext cx="7523480" cy="756920"/>
          </a:xfrm>
          <a:prstGeom prst="rect">
            <a:avLst/>
          </a:prstGeom>
        </p:spPr>
        <p:txBody>
          <a:bodyPr vert="horz" wrap="square" lIns="0" tIns="12700" rIns="0" bIns="0" rtlCol="0">
            <a:spAutoFit/>
          </a:bodyPr>
          <a:lstStyle/>
          <a:p>
            <a:pPr marL="12700" marR="5080">
              <a:spcBef>
                <a:spcPts val="100"/>
              </a:spcBef>
              <a:buFont typeface="Arial"/>
              <a:buChar char="•"/>
              <a:tabLst>
                <a:tab pos="324485" algn="l"/>
                <a:tab pos="325120" algn="l"/>
              </a:tabLst>
            </a:pPr>
            <a:r>
              <a:rPr sz="2400" dirty="0">
                <a:latin typeface="Liberation Sans Narrow"/>
                <a:cs typeface="Liberation Sans Narrow"/>
              </a:rPr>
              <a:t>The </a:t>
            </a:r>
            <a:r>
              <a:rPr sz="2400" spc="-5" dirty="0">
                <a:latin typeface="Liberation Sans Narrow"/>
                <a:cs typeface="Liberation Sans Narrow"/>
              </a:rPr>
              <a:t>protein can be thought of as the </a:t>
            </a:r>
            <a:r>
              <a:rPr sz="2400" dirty="0">
                <a:latin typeface="Liberation Sans Narrow"/>
                <a:cs typeface="Liberation Sans Narrow"/>
              </a:rPr>
              <a:t>“lock” </a:t>
            </a:r>
            <a:r>
              <a:rPr sz="2400" spc="-5" dirty="0">
                <a:latin typeface="Liberation Sans Narrow"/>
                <a:cs typeface="Liberation Sans Narrow"/>
              </a:rPr>
              <a:t>and the </a:t>
            </a:r>
            <a:r>
              <a:rPr sz="2400" spc="-10" dirty="0">
                <a:latin typeface="Liberation Sans Narrow"/>
                <a:cs typeface="Liberation Sans Narrow"/>
              </a:rPr>
              <a:t>ligand </a:t>
            </a:r>
            <a:r>
              <a:rPr sz="2400" spc="-5" dirty="0">
                <a:latin typeface="Liberation Sans Narrow"/>
                <a:cs typeface="Liberation Sans Narrow"/>
              </a:rPr>
              <a:t>can be  thought of as </a:t>
            </a:r>
            <a:r>
              <a:rPr sz="2400" dirty="0">
                <a:latin typeface="Liberation Sans Narrow"/>
                <a:cs typeface="Liberation Sans Narrow"/>
              </a:rPr>
              <a:t>a</a:t>
            </a:r>
            <a:r>
              <a:rPr sz="2400" spc="55" dirty="0">
                <a:latin typeface="Liberation Sans Narrow"/>
                <a:cs typeface="Liberation Sans Narrow"/>
              </a:rPr>
              <a:t> </a:t>
            </a:r>
            <a:r>
              <a:rPr sz="2400" spc="-5" dirty="0">
                <a:latin typeface="Liberation Sans Narrow"/>
                <a:cs typeface="Liberation Sans Narrow"/>
              </a:rPr>
              <a:t>“key”.</a:t>
            </a:r>
            <a:endParaRPr sz="2400">
              <a:latin typeface="Liberation Sans Narrow"/>
              <a:cs typeface="Liberation Sans Narrow"/>
            </a:endParaRPr>
          </a:p>
        </p:txBody>
      </p:sp>
      <p:sp>
        <p:nvSpPr>
          <p:cNvPr id="9" name="object 9"/>
          <p:cNvSpPr txBox="1"/>
          <p:nvPr/>
        </p:nvSpPr>
        <p:spPr>
          <a:xfrm>
            <a:off x="2502510" y="4811396"/>
            <a:ext cx="1566545" cy="628377"/>
          </a:xfrm>
          <a:prstGeom prst="rect">
            <a:avLst/>
          </a:prstGeom>
        </p:spPr>
        <p:txBody>
          <a:bodyPr vert="horz" wrap="square" lIns="0" tIns="12700" rIns="0" bIns="0" rtlCol="0">
            <a:spAutoFit/>
          </a:bodyPr>
          <a:lstStyle/>
          <a:p>
            <a:pPr marL="12700">
              <a:spcBef>
                <a:spcPts val="100"/>
              </a:spcBef>
            </a:pPr>
            <a:r>
              <a:rPr sz="2000" spc="-5" dirty="0">
                <a:solidFill>
                  <a:srgbClr val="001F5F"/>
                </a:solidFill>
                <a:latin typeface="Liberation Sans Narrow"/>
                <a:cs typeface="Liberation Sans Narrow"/>
              </a:rPr>
              <a:t>NVP:</a:t>
            </a:r>
            <a:r>
              <a:rPr sz="2000" spc="-70" dirty="0">
                <a:solidFill>
                  <a:srgbClr val="001F5F"/>
                </a:solidFill>
                <a:latin typeface="Liberation Sans Narrow"/>
                <a:cs typeface="Liberation Sans Narrow"/>
              </a:rPr>
              <a:t> </a:t>
            </a:r>
            <a:r>
              <a:rPr sz="2000" dirty="0">
                <a:solidFill>
                  <a:srgbClr val="001F5F"/>
                </a:solidFill>
                <a:latin typeface="Liberation Sans Narrow"/>
                <a:cs typeface="Liberation Sans Narrow"/>
              </a:rPr>
              <a:t>Nevirapine</a:t>
            </a:r>
            <a:endParaRPr sz="2000">
              <a:latin typeface="Liberation Sans Narrow"/>
              <a:cs typeface="Liberation Sans Narrow"/>
            </a:endParaRPr>
          </a:p>
        </p:txBody>
      </p:sp>
      <p:sp>
        <p:nvSpPr>
          <p:cNvPr id="10" name="object 10"/>
          <p:cNvSpPr txBox="1"/>
          <p:nvPr/>
        </p:nvSpPr>
        <p:spPr>
          <a:xfrm>
            <a:off x="6031484" y="4680661"/>
            <a:ext cx="4041140" cy="1552348"/>
          </a:xfrm>
          <a:prstGeom prst="rect">
            <a:avLst/>
          </a:prstGeom>
        </p:spPr>
        <p:txBody>
          <a:bodyPr vert="horz" wrap="square" lIns="0" tIns="13335" rIns="0" bIns="0" rtlCol="0">
            <a:spAutoFit/>
          </a:bodyPr>
          <a:lstStyle/>
          <a:p>
            <a:pPr marL="12700">
              <a:spcBef>
                <a:spcPts val="105"/>
              </a:spcBef>
            </a:pPr>
            <a:r>
              <a:rPr sz="2000" spc="-5" dirty="0">
                <a:solidFill>
                  <a:srgbClr val="001F5F"/>
                </a:solidFill>
                <a:latin typeface="Liberation Sans Narrow"/>
                <a:cs typeface="Liberation Sans Narrow"/>
              </a:rPr>
              <a:t>Crystallographic structure of </a:t>
            </a:r>
            <a:r>
              <a:rPr sz="2000" spc="-20" dirty="0">
                <a:solidFill>
                  <a:srgbClr val="001F5F"/>
                </a:solidFill>
                <a:latin typeface="Liberation Sans Narrow"/>
                <a:cs typeface="Liberation Sans Narrow"/>
              </a:rPr>
              <a:t>HIV-1</a:t>
            </a:r>
            <a:r>
              <a:rPr sz="2000" spc="-25" dirty="0">
                <a:solidFill>
                  <a:srgbClr val="001F5F"/>
                </a:solidFill>
                <a:latin typeface="Liberation Sans Narrow"/>
                <a:cs typeface="Liberation Sans Narrow"/>
              </a:rPr>
              <a:t> </a:t>
            </a:r>
            <a:r>
              <a:rPr sz="2000" dirty="0">
                <a:solidFill>
                  <a:srgbClr val="001F5F"/>
                </a:solidFill>
                <a:latin typeface="Liberation Sans Narrow"/>
                <a:cs typeface="Liberation Sans Narrow"/>
              </a:rPr>
              <a:t>reverse</a:t>
            </a:r>
            <a:endParaRPr sz="2000">
              <a:latin typeface="Liberation Sans Narrow"/>
              <a:cs typeface="Liberation Sans Narrow"/>
            </a:endParaRPr>
          </a:p>
          <a:p>
            <a:pPr marL="12700"/>
            <a:r>
              <a:rPr sz="2000" spc="-5" dirty="0">
                <a:solidFill>
                  <a:srgbClr val="001F5F"/>
                </a:solidFill>
                <a:latin typeface="Liberation Sans Narrow"/>
                <a:cs typeface="Liberation Sans Narrow"/>
              </a:rPr>
              <a:t>transcriptase:</a:t>
            </a:r>
            <a:endParaRPr sz="2000">
              <a:latin typeface="Liberation Sans Narrow"/>
              <a:cs typeface="Liberation Sans Narrow"/>
            </a:endParaRPr>
          </a:p>
          <a:p>
            <a:pPr marL="12700" marR="5080" indent="55880"/>
            <a:r>
              <a:rPr sz="2000" spc="-5" dirty="0">
                <a:solidFill>
                  <a:srgbClr val="001F5F"/>
                </a:solidFill>
                <a:latin typeface="Liberation Sans Narrow"/>
                <a:cs typeface="Liberation Sans Narrow"/>
              </a:rPr>
              <a:t>green coloured P51 subunit </a:t>
            </a:r>
            <a:r>
              <a:rPr sz="2000" dirty="0">
                <a:solidFill>
                  <a:srgbClr val="001F5F"/>
                </a:solidFill>
                <a:latin typeface="Liberation Sans Narrow"/>
                <a:cs typeface="Liberation Sans Narrow"/>
              </a:rPr>
              <a:t>&amp; red </a:t>
            </a:r>
            <a:r>
              <a:rPr sz="2000" spc="-5" dirty="0">
                <a:solidFill>
                  <a:srgbClr val="001F5F"/>
                </a:solidFill>
                <a:latin typeface="Liberation Sans Narrow"/>
                <a:cs typeface="Liberation Sans Narrow"/>
              </a:rPr>
              <a:t>coloured  P66 subunit</a:t>
            </a:r>
            <a:endParaRPr sz="2000">
              <a:latin typeface="Liberation Sans Narrow"/>
              <a:cs typeface="Liberation Sans Narrow"/>
            </a:endParaRPr>
          </a:p>
        </p:txBody>
      </p:sp>
    </p:spTree>
    <p:extLst>
      <p:ext uri="{BB962C8B-B14F-4D97-AF65-F5344CB8AC3E}">
        <p14:creationId xmlns:p14="http://schemas.microsoft.com/office/powerpoint/2010/main" val="3172694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1200" y="325808"/>
            <a:ext cx="8229600" cy="842538"/>
          </a:xfrm>
          <a:prstGeom prst="rect">
            <a:avLst/>
          </a:prstGeom>
          <a:ln w="12700">
            <a:solidFill>
              <a:srgbClr val="497DBA"/>
            </a:solidFill>
          </a:ln>
        </p:spPr>
        <p:txBody>
          <a:bodyPr vert="horz" wrap="square" lIns="0" tIns="163830" rIns="0" bIns="0" rtlCol="0" anchor="ctr">
            <a:spAutoFit/>
          </a:bodyPr>
          <a:lstStyle/>
          <a:p>
            <a:pPr marL="2520315">
              <a:lnSpc>
                <a:spcPct val="100000"/>
              </a:lnSpc>
              <a:spcBef>
                <a:spcPts val="1290"/>
              </a:spcBef>
            </a:pPr>
            <a:r>
              <a:rPr spc="-5" dirty="0">
                <a:latin typeface="Comic Sans MS"/>
                <a:cs typeface="Comic Sans MS"/>
              </a:rPr>
              <a:t>b) Scoring</a:t>
            </a:r>
            <a:r>
              <a:rPr spc="-10" dirty="0">
                <a:latin typeface="Comic Sans MS"/>
                <a:cs typeface="Comic Sans MS"/>
              </a:rPr>
              <a:t> function</a:t>
            </a:r>
          </a:p>
        </p:txBody>
      </p:sp>
      <p:sp>
        <p:nvSpPr>
          <p:cNvPr id="3" name="object 3"/>
          <p:cNvSpPr/>
          <p:nvPr/>
        </p:nvSpPr>
        <p:spPr>
          <a:xfrm>
            <a:off x="3152776" y="1543050"/>
            <a:ext cx="6657975" cy="38671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9776" y="470661"/>
            <a:ext cx="5087620" cy="635000"/>
          </a:xfrm>
          <a:prstGeom prst="rect">
            <a:avLst/>
          </a:prstGeom>
        </p:spPr>
        <p:txBody>
          <a:bodyPr vert="horz" wrap="square" lIns="0" tIns="12065" rIns="0" bIns="0" rtlCol="0" anchor="ctr">
            <a:spAutoFit/>
          </a:bodyPr>
          <a:lstStyle/>
          <a:p>
            <a:pPr marL="12700">
              <a:lnSpc>
                <a:spcPct val="100000"/>
              </a:lnSpc>
              <a:spcBef>
                <a:spcPts val="95"/>
              </a:spcBef>
            </a:pPr>
            <a:r>
              <a:rPr sz="4000" spc="-260" dirty="0"/>
              <a:t>MOLECULAR</a:t>
            </a:r>
            <a:r>
              <a:rPr sz="4000" spc="-70" dirty="0"/>
              <a:t> </a:t>
            </a:r>
            <a:r>
              <a:rPr sz="4000" spc="-310" dirty="0"/>
              <a:t>DOCKING</a:t>
            </a:r>
            <a:endParaRPr sz="4000"/>
          </a:p>
        </p:txBody>
      </p:sp>
      <p:sp>
        <p:nvSpPr>
          <p:cNvPr id="3" name="object 3"/>
          <p:cNvSpPr txBox="1"/>
          <p:nvPr/>
        </p:nvSpPr>
        <p:spPr>
          <a:xfrm>
            <a:off x="1854201" y="1235812"/>
            <a:ext cx="8231505" cy="2739211"/>
          </a:xfrm>
          <a:prstGeom prst="rect">
            <a:avLst/>
          </a:prstGeom>
        </p:spPr>
        <p:txBody>
          <a:bodyPr vert="horz" wrap="square" lIns="0" tIns="73660" rIns="0" bIns="0" rtlCol="0">
            <a:spAutoFit/>
          </a:bodyPr>
          <a:lstStyle/>
          <a:p>
            <a:pPr marL="355600" indent="-343535">
              <a:spcBef>
                <a:spcPts val="580"/>
              </a:spcBef>
              <a:buFont typeface="Arial"/>
              <a:buChar char="•"/>
              <a:tabLst>
                <a:tab pos="355600" algn="l"/>
                <a:tab pos="356235" algn="l"/>
              </a:tabLst>
            </a:pPr>
            <a:r>
              <a:rPr sz="2000" spc="-5" dirty="0">
                <a:latin typeface="Liberation Sans Narrow"/>
                <a:cs typeface="Liberation Sans Narrow"/>
              </a:rPr>
              <a:t>Aim:</a:t>
            </a:r>
            <a:endParaRPr sz="2000">
              <a:latin typeface="Liberation Sans Narrow"/>
              <a:cs typeface="Liberation Sans Narrow"/>
            </a:endParaRPr>
          </a:p>
          <a:p>
            <a:pPr marL="355600" marR="5080" indent="571500">
              <a:spcBef>
                <a:spcPts val="480"/>
              </a:spcBef>
            </a:pPr>
            <a:r>
              <a:rPr sz="2000" spc="-90" dirty="0">
                <a:latin typeface="Liberation Sans Narrow"/>
                <a:cs typeface="Liberation Sans Narrow"/>
              </a:rPr>
              <a:t>To </a:t>
            </a:r>
            <a:r>
              <a:rPr sz="2000" spc="-5" dirty="0">
                <a:latin typeface="Liberation Sans Narrow"/>
                <a:cs typeface="Liberation Sans Narrow"/>
              </a:rPr>
              <a:t>achieve an </a:t>
            </a:r>
            <a:r>
              <a:rPr sz="2000" spc="-10" dirty="0">
                <a:latin typeface="Liberation Sans Narrow"/>
                <a:cs typeface="Liberation Sans Narrow"/>
              </a:rPr>
              <a:t>optimized </a:t>
            </a:r>
            <a:r>
              <a:rPr sz="2000" spc="-5" dirty="0">
                <a:latin typeface="Liberation Sans Narrow"/>
                <a:cs typeface="Liberation Sans Narrow"/>
              </a:rPr>
              <a:t>conformation for both receptor and ligand </a:t>
            </a:r>
            <a:r>
              <a:rPr sz="2000" dirty="0">
                <a:latin typeface="Liberation Sans Narrow"/>
                <a:cs typeface="Liberation Sans Narrow"/>
              </a:rPr>
              <a:t>&amp; </a:t>
            </a:r>
            <a:r>
              <a:rPr sz="2000" spc="-5" dirty="0">
                <a:latin typeface="Liberation Sans Narrow"/>
                <a:cs typeface="Liberation Sans Narrow"/>
              </a:rPr>
              <a:t>the  relative orientation between protein and ligand such that the free energy of the overall  system is </a:t>
            </a:r>
            <a:r>
              <a:rPr sz="2000" spc="-10" dirty="0">
                <a:latin typeface="Liberation Sans Narrow"/>
                <a:cs typeface="Liberation Sans Narrow"/>
              </a:rPr>
              <a:t>minimized</a:t>
            </a:r>
            <a:endParaRPr sz="2000">
              <a:latin typeface="Liberation Sans Narrow"/>
              <a:cs typeface="Liberation Sans Narrow"/>
            </a:endParaRPr>
          </a:p>
          <a:p>
            <a:pPr>
              <a:spcBef>
                <a:spcPts val="30"/>
              </a:spcBef>
            </a:pPr>
            <a:endParaRPr sz="2900">
              <a:latin typeface="Liberation Sans Narrow"/>
              <a:cs typeface="Liberation Sans Narrow"/>
            </a:endParaRPr>
          </a:p>
          <a:p>
            <a:pPr marL="355600" marR="175260" indent="-343535">
              <a:buFont typeface="Arial"/>
              <a:buChar char="•"/>
              <a:tabLst>
                <a:tab pos="412115" algn="l"/>
                <a:tab pos="412750" algn="l"/>
              </a:tabLst>
            </a:pPr>
            <a:r>
              <a:rPr dirty="0"/>
              <a:t>	</a:t>
            </a:r>
            <a:r>
              <a:rPr sz="2000" spc="-5" dirty="0">
                <a:latin typeface="Liberation Sans Narrow"/>
                <a:cs typeface="Liberation Sans Narrow"/>
              </a:rPr>
              <a:t>Successful </a:t>
            </a:r>
            <a:r>
              <a:rPr sz="2000" spc="-10" dirty="0">
                <a:latin typeface="Liberation Sans Narrow"/>
                <a:cs typeface="Liberation Sans Narrow"/>
              </a:rPr>
              <a:t>docking </a:t>
            </a:r>
            <a:r>
              <a:rPr sz="2000" spc="-5" dirty="0">
                <a:latin typeface="Liberation Sans Narrow"/>
                <a:cs typeface="Liberation Sans Narrow"/>
              </a:rPr>
              <a:t>methods search high-dimensional spaces </a:t>
            </a:r>
            <a:r>
              <a:rPr sz="2000" spc="-10" dirty="0">
                <a:latin typeface="Liberation Sans Narrow"/>
                <a:cs typeface="Liberation Sans Narrow"/>
              </a:rPr>
              <a:t>effectively </a:t>
            </a:r>
            <a:r>
              <a:rPr sz="2000" spc="-5" dirty="0">
                <a:latin typeface="Liberation Sans Narrow"/>
                <a:cs typeface="Liberation Sans Narrow"/>
              </a:rPr>
              <a:t>and use </a:t>
            </a:r>
            <a:r>
              <a:rPr sz="2000" dirty="0">
                <a:latin typeface="Liberation Sans Narrow"/>
                <a:cs typeface="Liberation Sans Narrow"/>
              </a:rPr>
              <a:t>a  </a:t>
            </a:r>
            <a:r>
              <a:rPr sz="2000" spc="-5" dirty="0">
                <a:latin typeface="Liberation Sans Narrow"/>
                <a:cs typeface="Liberation Sans Narrow"/>
              </a:rPr>
              <a:t>scoring function that correctly </a:t>
            </a:r>
            <a:r>
              <a:rPr sz="2000" dirty="0">
                <a:latin typeface="Liberation Sans Narrow"/>
                <a:cs typeface="Liberation Sans Narrow"/>
              </a:rPr>
              <a:t>ranks </a:t>
            </a:r>
            <a:r>
              <a:rPr sz="2000" spc="-5" dirty="0">
                <a:latin typeface="Liberation Sans Narrow"/>
                <a:cs typeface="Liberation Sans Narrow"/>
              </a:rPr>
              <a:t>candidate</a:t>
            </a:r>
            <a:r>
              <a:rPr sz="2000" spc="-15" dirty="0">
                <a:latin typeface="Liberation Sans Narrow"/>
                <a:cs typeface="Liberation Sans Narrow"/>
              </a:rPr>
              <a:t> </a:t>
            </a:r>
            <a:r>
              <a:rPr sz="2000" spc="-10" dirty="0">
                <a:latin typeface="Liberation Sans Narrow"/>
                <a:cs typeface="Liberation Sans Narrow"/>
              </a:rPr>
              <a:t>dockings.</a:t>
            </a:r>
            <a:endParaRPr sz="2000">
              <a:latin typeface="Liberation Sans Narrow"/>
              <a:cs typeface="Liberation Sans Narrow"/>
            </a:endParaRPr>
          </a:p>
        </p:txBody>
      </p:sp>
      <p:grpSp>
        <p:nvGrpSpPr>
          <p:cNvPr id="4" name="object 4"/>
          <p:cNvGrpSpPr/>
          <p:nvPr/>
        </p:nvGrpSpPr>
        <p:grpSpPr>
          <a:xfrm>
            <a:off x="1524000" y="-50104"/>
            <a:ext cx="9143998" cy="6380988"/>
            <a:chOff x="0" y="0"/>
            <a:chExt cx="9143998" cy="6380988"/>
          </a:xfrm>
        </p:grpSpPr>
        <p:sp>
          <p:nvSpPr>
            <p:cNvPr id="5" name="object 5"/>
            <p:cNvSpPr/>
            <p:nvPr/>
          </p:nvSpPr>
          <p:spPr>
            <a:xfrm>
              <a:off x="0" y="1"/>
              <a:ext cx="723900" cy="50104"/>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8276843" y="0"/>
              <a:ext cx="867155" cy="126304"/>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755904" y="4076700"/>
              <a:ext cx="7272528" cy="2304288"/>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2951" y="297306"/>
            <a:ext cx="3085465" cy="635000"/>
          </a:xfrm>
          <a:prstGeom prst="rect">
            <a:avLst/>
          </a:prstGeom>
        </p:spPr>
        <p:txBody>
          <a:bodyPr vert="horz" wrap="square" lIns="0" tIns="12065" rIns="0" bIns="0" rtlCol="0" anchor="ctr">
            <a:spAutoFit/>
          </a:bodyPr>
          <a:lstStyle/>
          <a:p>
            <a:pPr marL="12700">
              <a:lnSpc>
                <a:spcPct val="100000"/>
              </a:lnSpc>
              <a:spcBef>
                <a:spcPts val="95"/>
              </a:spcBef>
            </a:pPr>
            <a:r>
              <a:rPr sz="4000" spc="-240" dirty="0"/>
              <a:t>IMP</a:t>
            </a:r>
            <a:r>
              <a:rPr sz="4000" spc="-285" dirty="0"/>
              <a:t>O</a:t>
            </a:r>
            <a:r>
              <a:rPr sz="4000" spc="-160" dirty="0"/>
              <a:t>RTANCE</a:t>
            </a:r>
            <a:endParaRPr sz="4000"/>
          </a:p>
        </p:txBody>
      </p:sp>
      <p:grpSp>
        <p:nvGrpSpPr>
          <p:cNvPr id="3" name="object 3"/>
          <p:cNvGrpSpPr/>
          <p:nvPr/>
        </p:nvGrpSpPr>
        <p:grpSpPr>
          <a:xfrm>
            <a:off x="5003229" y="2264601"/>
            <a:ext cx="2187575" cy="3482975"/>
            <a:chOff x="3479228" y="2264600"/>
            <a:chExt cx="2187575" cy="3482975"/>
          </a:xfrm>
        </p:grpSpPr>
        <p:sp>
          <p:nvSpPr>
            <p:cNvPr id="4" name="object 4"/>
            <p:cNvSpPr/>
            <p:nvPr/>
          </p:nvSpPr>
          <p:spPr>
            <a:xfrm>
              <a:off x="4068317" y="2277618"/>
              <a:ext cx="1009015" cy="3456940"/>
            </a:xfrm>
            <a:custGeom>
              <a:avLst/>
              <a:gdLst/>
              <a:ahLst/>
              <a:cxnLst/>
              <a:rect l="l" t="t" r="r" b="b"/>
              <a:pathLst>
                <a:path w="1009014" h="3456940">
                  <a:moveTo>
                    <a:pt x="756666" y="0"/>
                  </a:moveTo>
                  <a:lnTo>
                    <a:pt x="252222" y="0"/>
                  </a:lnTo>
                  <a:lnTo>
                    <a:pt x="252222" y="2951988"/>
                  </a:lnTo>
                  <a:lnTo>
                    <a:pt x="0" y="2951988"/>
                  </a:lnTo>
                  <a:lnTo>
                    <a:pt x="504444" y="3456432"/>
                  </a:lnTo>
                  <a:lnTo>
                    <a:pt x="1008888" y="2951988"/>
                  </a:lnTo>
                  <a:lnTo>
                    <a:pt x="756666" y="2951988"/>
                  </a:lnTo>
                  <a:lnTo>
                    <a:pt x="756666" y="0"/>
                  </a:lnTo>
                  <a:close/>
                </a:path>
              </a:pathLst>
            </a:custGeom>
            <a:solidFill>
              <a:srgbClr val="4F81BC"/>
            </a:solidFill>
          </p:spPr>
          <p:txBody>
            <a:bodyPr wrap="square" lIns="0" tIns="0" rIns="0" bIns="0" rtlCol="0"/>
            <a:lstStyle/>
            <a:p>
              <a:endParaRPr/>
            </a:p>
          </p:txBody>
        </p:sp>
        <p:sp>
          <p:nvSpPr>
            <p:cNvPr id="5" name="object 5"/>
            <p:cNvSpPr/>
            <p:nvPr/>
          </p:nvSpPr>
          <p:spPr>
            <a:xfrm>
              <a:off x="4068317" y="2277618"/>
              <a:ext cx="1009015" cy="3456940"/>
            </a:xfrm>
            <a:custGeom>
              <a:avLst/>
              <a:gdLst/>
              <a:ahLst/>
              <a:cxnLst/>
              <a:rect l="l" t="t" r="r" b="b"/>
              <a:pathLst>
                <a:path w="1009014" h="3456940">
                  <a:moveTo>
                    <a:pt x="0" y="2951988"/>
                  </a:moveTo>
                  <a:lnTo>
                    <a:pt x="252222" y="2951988"/>
                  </a:lnTo>
                  <a:lnTo>
                    <a:pt x="252222" y="0"/>
                  </a:lnTo>
                  <a:lnTo>
                    <a:pt x="756666" y="0"/>
                  </a:lnTo>
                  <a:lnTo>
                    <a:pt x="756666" y="2951988"/>
                  </a:lnTo>
                  <a:lnTo>
                    <a:pt x="1008888" y="2951988"/>
                  </a:lnTo>
                  <a:lnTo>
                    <a:pt x="504444" y="3456432"/>
                  </a:lnTo>
                  <a:lnTo>
                    <a:pt x="0" y="2951988"/>
                  </a:lnTo>
                  <a:close/>
                </a:path>
              </a:pathLst>
            </a:custGeom>
            <a:ln w="25908">
              <a:solidFill>
                <a:srgbClr val="385D89"/>
              </a:solidFill>
            </a:ln>
          </p:spPr>
          <p:txBody>
            <a:bodyPr wrap="square" lIns="0" tIns="0" rIns="0" bIns="0" rtlCol="0"/>
            <a:lstStyle/>
            <a:p>
              <a:endParaRPr/>
            </a:p>
          </p:txBody>
        </p:sp>
        <p:sp>
          <p:nvSpPr>
            <p:cNvPr id="6" name="object 6"/>
            <p:cNvSpPr/>
            <p:nvPr/>
          </p:nvSpPr>
          <p:spPr>
            <a:xfrm>
              <a:off x="4860797" y="2853690"/>
              <a:ext cx="792480" cy="719455"/>
            </a:xfrm>
            <a:custGeom>
              <a:avLst/>
              <a:gdLst/>
              <a:ahLst/>
              <a:cxnLst/>
              <a:rect l="l" t="t" r="r" b="b"/>
              <a:pathLst>
                <a:path w="792479" h="719454">
                  <a:moveTo>
                    <a:pt x="432815" y="0"/>
                  </a:moveTo>
                  <a:lnTo>
                    <a:pt x="432815" y="179832"/>
                  </a:lnTo>
                  <a:lnTo>
                    <a:pt x="0" y="179832"/>
                  </a:lnTo>
                  <a:lnTo>
                    <a:pt x="0" y="539496"/>
                  </a:lnTo>
                  <a:lnTo>
                    <a:pt x="432815" y="539496"/>
                  </a:lnTo>
                  <a:lnTo>
                    <a:pt x="432815" y="719327"/>
                  </a:lnTo>
                  <a:lnTo>
                    <a:pt x="792479" y="359663"/>
                  </a:lnTo>
                  <a:lnTo>
                    <a:pt x="432815" y="0"/>
                  </a:lnTo>
                  <a:close/>
                </a:path>
              </a:pathLst>
            </a:custGeom>
            <a:solidFill>
              <a:srgbClr val="4F81BC"/>
            </a:solidFill>
          </p:spPr>
          <p:txBody>
            <a:bodyPr wrap="square" lIns="0" tIns="0" rIns="0" bIns="0" rtlCol="0"/>
            <a:lstStyle/>
            <a:p>
              <a:endParaRPr/>
            </a:p>
          </p:txBody>
        </p:sp>
        <p:sp>
          <p:nvSpPr>
            <p:cNvPr id="7" name="object 7"/>
            <p:cNvSpPr/>
            <p:nvPr/>
          </p:nvSpPr>
          <p:spPr>
            <a:xfrm>
              <a:off x="4860797" y="2853690"/>
              <a:ext cx="792480" cy="719455"/>
            </a:xfrm>
            <a:custGeom>
              <a:avLst/>
              <a:gdLst/>
              <a:ahLst/>
              <a:cxnLst/>
              <a:rect l="l" t="t" r="r" b="b"/>
              <a:pathLst>
                <a:path w="792479" h="719454">
                  <a:moveTo>
                    <a:pt x="0" y="179832"/>
                  </a:moveTo>
                  <a:lnTo>
                    <a:pt x="432815" y="179832"/>
                  </a:lnTo>
                  <a:lnTo>
                    <a:pt x="432815" y="0"/>
                  </a:lnTo>
                  <a:lnTo>
                    <a:pt x="792479" y="359663"/>
                  </a:lnTo>
                  <a:lnTo>
                    <a:pt x="432815" y="719327"/>
                  </a:lnTo>
                  <a:lnTo>
                    <a:pt x="432815" y="539496"/>
                  </a:lnTo>
                  <a:lnTo>
                    <a:pt x="0" y="539496"/>
                  </a:lnTo>
                  <a:lnTo>
                    <a:pt x="0" y="179832"/>
                  </a:lnTo>
                  <a:close/>
                </a:path>
              </a:pathLst>
            </a:custGeom>
            <a:ln w="25908">
              <a:solidFill>
                <a:srgbClr val="385D89"/>
              </a:solidFill>
            </a:ln>
          </p:spPr>
          <p:txBody>
            <a:bodyPr wrap="square" lIns="0" tIns="0" rIns="0" bIns="0" rtlCol="0"/>
            <a:lstStyle/>
            <a:p>
              <a:endParaRPr/>
            </a:p>
          </p:txBody>
        </p:sp>
        <p:sp>
          <p:nvSpPr>
            <p:cNvPr id="8" name="object 8"/>
            <p:cNvSpPr/>
            <p:nvPr/>
          </p:nvSpPr>
          <p:spPr>
            <a:xfrm>
              <a:off x="3492245" y="3213354"/>
              <a:ext cx="792480" cy="721360"/>
            </a:xfrm>
            <a:custGeom>
              <a:avLst/>
              <a:gdLst/>
              <a:ahLst/>
              <a:cxnLst/>
              <a:rect l="l" t="t" r="r" b="b"/>
              <a:pathLst>
                <a:path w="792479" h="721360">
                  <a:moveTo>
                    <a:pt x="360425" y="0"/>
                  </a:moveTo>
                  <a:lnTo>
                    <a:pt x="0" y="360425"/>
                  </a:lnTo>
                  <a:lnTo>
                    <a:pt x="360425" y="720852"/>
                  </a:lnTo>
                  <a:lnTo>
                    <a:pt x="360425" y="540639"/>
                  </a:lnTo>
                  <a:lnTo>
                    <a:pt x="792479" y="540639"/>
                  </a:lnTo>
                  <a:lnTo>
                    <a:pt x="792479" y="180212"/>
                  </a:lnTo>
                  <a:lnTo>
                    <a:pt x="360425" y="180212"/>
                  </a:lnTo>
                  <a:lnTo>
                    <a:pt x="360425" y="0"/>
                  </a:lnTo>
                  <a:close/>
                </a:path>
              </a:pathLst>
            </a:custGeom>
            <a:solidFill>
              <a:srgbClr val="4F81BC"/>
            </a:solidFill>
          </p:spPr>
          <p:txBody>
            <a:bodyPr wrap="square" lIns="0" tIns="0" rIns="0" bIns="0" rtlCol="0"/>
            <a:lstStyle/>
            <a:p>
              <a:endParaRPr/>
            </a:p>
          </p:txBody>
        </p:sp>
        <p:sp>
          <p:nvSpPr>
            <p:cNvPr id="9" name="object 9"/>
            <p:cNvSpPr/>
            <p:nvPr/>
          </p:nvSpPr>
          <p:spPr>
            <a:xfrm>
              <a:off x="3492245" y="3213354"/>
              <a:ext cx="792480" cy="721360"/>
            </a:xfrm>
            <a:custGeom>
              <a:avLst/>
              <a:gdLst/>
              <a:ahLst/>
              <a:cxnLst/>
              <a:rect l="l" t="t" r="r" b="b"/>
              <a:pathLst>
                <a:path w="792479" h="721360">
                  <a:moveTo>
                    <a:pt x="0" y="360425"/>
                  </a:moveTo>
                  <a:lnTo>
                    <a:pt x="360425" y="0"/>
                  </a:lnTo>
                  <a:lnTo>
                    <a:pt x="360425" y="180212"/>
                  </a:lnTo>
                  <a:lnTo>
                    <a:pt x="792479" y="180212"/>
                  </a:lnTo>
                  <a:lnTo>
                    <a:pt x="792479" y="540639"/>
                  </a:lnTo>
                  <a:lnTo>
                    <a:pt x="360425" y="540639"/>
                  </a:lnTo>
                  <a:lnTo>
                    <a:pt x="360425" y="720852"/>
                  </a:lnTo>
                  <a:lnTo>
                    <a:pt x="0" y="360425"/>
                  </a:lnTo>
                  <a:close/>
                </a:path>
              </a:pathLst>
            </a:custGeom>
            <a:ln w="25908">
              <a:solidFill>
                <a:srgbClr val="385D89"/>
              </a:solidFill>
            </a:ln>
          </p:spPr>
          <p:txBody>
            <a:bodyPr wrap="square" lIns="0" tIns="0" rIns="0" bIns="0" rtlCol="0"/>
            <a:lstStyle/>
            <a:p>
              <a:endParaRPr/>
            </a:p>
          </p:txBody>
        </p:sp>
      </p:grpSp>
      <p:sp>
        <p:nvSpPr>
          <p:cNvPr id="10" name="object 10"/>
          <p:cNvSpPr txBox="1"/>
          <p:nvPr/>
        </p:nvSpPr>
        <p:spPr>
          <a:xfrm>
            <a:off x="4571239" y="1728596"/>
            <a:ext cx="5086985" cy="2025650"/>
          </a:xfrm>
          <a:prstGeom prst="rect">
            <a:avLst/>
          </a:prstGeom>
        </p:spPr>
        <p:txBody>
          <a:bodyPr vert="horz" wrap="square" lIns="0" tIns="12700" rIns="0" bIns="0" rtlCol="0">
            <a:spAutoFit/>
          </a:bodyPr>
          <a:lstStyle/>
          <a:p>
            <a:pPr marL="12700">
              <a:spcBef>
                <a:spcPts val="100"/>
              </a:spcBef>
            </a:pPr>
            <a:r>
              <a:rPr sz="3000" spc="-45" dirty="0">
                <a:latin typeface="Arial"/>
                <a:cs typeface="Arial"/>
              </a:rPr>
              <a:t>Molecular</a:t>
            </a:r>
            <a:r>
              <a:rPr sz="3000" spc="-90" dirty="0">
                <a:latin typeface="Arial"/>
                <a:cs typeface="Arial"/>
              </a:rPr>
              <a:t> </a:t>
            </a:r>
            <a:r>
              <a:rPr sz="3000" spc="-70" dirty="0">
                <a:latin typeface="Arial"/>
                <a:cs typeface="Arial"/>
              </a:rPr>
              <a:t>Docking</a:t>
            </a:r>
            <a:endParaRPr sz="3000">
              <a:latin typeface="Arial"/>
              <a:cs typeface="Arial"/>
            </a:endParaRPr>
          </a:p>
          <a:p>
            <a:pPr marL="2769235" marR="5080">
              <a:spcBef>
                <a:spcPts val="3504"/>
              </a:spcBef>
            </a:pPr>
            <a:r>
              <a:rPr sz="2400" spc="-70" dirty="0">
                <a:latin typeface="Arial"/>
                <a:cs typeface="Arial"/>
              </a:rPr>
              <a:t>Prediction </a:t>
            </a:r>
            <a:r>
              <a:rPr sz="2400" spc="-40" dirty="0">
                <a:latin typeface="Arial"/>
                <a:cs typeface="Arial"/>
              </a:rPr>
              <a:t>of </a:t>
            </a:r>
            <a:r>
              <a:rPr sz="2400" spc="-95" dirty="0">
                <a:latin typeface="Arial"/>
                <a:cs typeface="Arial"/>
              </a:rPr>
              <a:t>the  </a:t>
            </a:r>
            <a:r>
              <a:rPr sz="2400" spc="-25" dirty="0">
                <a:latin typeface="Arial"/>
                <a:cs typeface="Arial"/>
              </a:rPr>
              <a:t>binding </a:t>
            </a:r>
            <a:r>
              <a:rPr sz="2400" spc="15" dirty="0">
                <a:latin typeface="Arial"/>
                <a:cs typeface="Arial"/>
              </a:rPr>
              <a:t>affinity  </a:t>
            </a:r>
            <a:r>
              <a:rPr sz="2400" spc="-90" dirty="0">
                <a:latin typeface="Arial"/>
                <a:cs typeface="Arial"/>
              </a:rPr>
              <a:t>(Scoring</a:t>
            </a:r>
            <a:r>
              <a:rPr sz="2400" spc="-150" dirty="0">
                <a:latin typeface="Arial"/>
                <a:cs typeface="Arial"/>
              </a:rPr>
              <a:t> </a:t>
            </a:r>
            <a:r>
              <a:rPr sz="2400" spc="-80" dirty="0">
                <a:latin typeface="Arial"/>
                <a:cs typeface="Arial"/>
              </a:rPr>
              <a:t>Function)</a:t>
            </a:r>
            <a:endParaRPr sz="2400">
              <a:latin typeface="Arial"/>
              <a:cs typeface="Arial"/>
            </a:endParaRPr>
          </a:p>
        </p:txBody>
      </p:sp>
      <p:sp>
        <p:nvSpPr>
          <p:cNvPr id="11" name="object 11"/>
          <p:cNvSpPr txBox="1"/>
          <p:nvPr/>
        </p:nvSpPr>
        <p:spPr>
          <a:xfrm>
            <a:off x="1899920" y="2342769"/>
            <a:ext cx="2607310" cy="2228815"/>
          </a:xfrm>
          <a:prstGeom prst="rect">
            <a:avLst/>
          </a:prstGeom>
        </p:spPr>
        <p:txBody>
          <a:bodyPr vert="horz" wrap="square" lIns="0" tIns="12700" rIns="0" bIns="0" rtlCol="0">
            <a:spAutoFit/>
          </a:bodyPr>
          <a:lstStyle/>
          <a:p>
            <a:pPr marR="6350" algn="r">
              <a:spcBef>
                <a:spcPts val="100"/>
              </a:spcBef>
            </a:pPr>
            <a:r>
              <a:rPr sz="2400" spc="-25" dirty="0">
                <a:latin typeface="Arial"/>
                <a:cs typeface="Arial"/>
              </a:rPr>
              <a:t>Identification </a:t>
            </a:r>
            <a:r>
              <a:rPr sz="2400" spc="-40" dirty="0">
                <a:latin typeface="Arial"/>
                <a:cs typeface="Arial"/>
              </a:rPr>
              <a:t>of</a:t>
            </a:r>
            <a:r>
              <a:rPr sz="2400" spc="-225" dirty="0">
                <a:latin typeface="Arial"/>
                <a:cs typeface="Arial"/>
              </a:rPr>
              <a:t> </a:t>
            </a:r>
            <a:r>
              <a:rPr sz="2400" spc="-95" dirty="0">
                <a:latin typeface="Arial"/>
                <a:cs typeface="Arial"/>
              </a:rPr>
              <a:t>the</a:t>
            </a:r>
            <a:endParaRPr sz="2400" dirty="0">
              <a:latin typeface="Arial"/>
              <a:cs typeface="Arial"/>
            </a:endParaRPr>
          </a:p>
          <a:p>
            <a:pPr marL="666750" marR="5715" indent="955040" algn="r"/>
            <a:r>
              <a:rPr sz="2400" spc="25" dirty="0">
                <a:latin typeface="Times New Roman"/>
                <a:cs typeface="Times New Roman"/>
              </a:rPr>
              <a:t>ligan</a:t>
            </a:r>
            <a:r>
              <a:rPr sz="2400" spc="-70" dirty="0">
                <a:latin typeface="Times New Roman"/>
                <a:cs typeface="Times New Roman"/>
              </a:rPr>
              <a:t>d’s  </a:t>
            </a:r>
            <a:r>
              <a:rPr sz="2400" spc="-55" dirty="0">
                <a:latin typeface="Arial"/>
                <a:cs typeface="Arial"/>
              </a:rPr>
              <a:t>correct</a:t>
            </a:r>
            <a:r>
              <a:rPr sz="2400" spc="-135" dirty="0">
                <a:latin typeface="Arial"/>
                <a:cs typeface="Arial"/>
              </a:rPr>
              <a:t> </a:t>
            </a:r>
            <a:r>
              <a:rPr sz="2400" spc="-25" dirty="0">
                <a:latin typeface="Arial"/>
                <a:cs typeface="Arial"/>
              </a:rPr>
              <a:t>binding</a:t>
            </a:r>
            <a:endParaRPr sz="2400" dirty="0">
              <a:latin typeface="Arial"/>
              <a:cs typeface="Arial"/>
            </a:endParaRPr>
          </a:p>
          <a:p>
            <a:pPr marL="12700" marR="5080" indent="1414145" algn="r"/>
            <a:r>
              <a:rPr sz="2400" spc="-95" dirty="0" err="1">
                <a:latin typeface="Arial"/>
                <a:cs typeface="Arial"/>
              </a:rPr>
              <a:t>geomety</a:t>
            </a:r>
            <a:r>
              <a:rPr sz="2400" spc="-95" dirty="0">
                <a:latin typeface="Arial"/>
                <a:cs typeface="Arial"/>
              </a:rPr>
              <a:t>  </a:t>
            </a:r>
            <a:r>
              <a:rPr sz="2400" spc="-150" dirty="0">
                <a:latin typeface="Arial"/>
                <a:cs typeface="Arial"/>
              </a:rPr>
              <a:t>(pose) </a:t>
            </a:r>
            <a:r>
              <a:rPr sz="2400" spc="50" dirty="0">
                <a:latin typeface="Arial"/>
                <a:cs typeface="Arial"/>
              </a:rPr>
              <a:t>in </a:t>
            </a:r>
            <a:r>
              <a:rPr sz="2400" spc="-95" dirty="0">
                <a:latin typeface="Arial"/>
                <a:cs typeface="Arial"/>
              </a:rPr>
              <a:t>the</a:t>
            </a:r>
            <a:r>
              <a:rPr sz="2400" spc="-220" dirty="0">
                <a:latin typeface="Arial"/>
                <a:cs typeface="Arial"/>
              </a:rPr>
              <a:t> </a:t>
            </a:r>
            <a:r>
              <a:rPr sz="2400" spc="-20" dirty="0">
                <a:latin typeface="Arial"/>
                <a:cs typeface="Arial"/>
              </a:rPr>
              <a:t>binding</a:t>
            </a:r>
            <a:r>
              <a:rPr lang="en-US" sz="2400" dirty="0">
                <a:latin typeface="Arial"/>
                <a:cs typeface="Arial"/>
              </a:rPr>
              <a:t> </a:t>
            </a:r>
            <a:r>
              <a:rPr sz="2400" spc="-65" dirty="0">
                <a:latin typeface="Arial"/>
                <a:cs typeface="Arial"/>
              </a:rPr>
              <a:t>si</a:t>
            </a:r>
            <a:r>
              <a:rPr lang="en-US" sz="2400" spc="-60" dirty="0">
                <a:latin typeface="Arial"/>
                <a:cs typeface="Arial"/>
              </a:rPr>
              <a:t>t</a:t>
            </a:r>
            <a:r>
              <a:rPr sz="2400" spc="-190" dirty="0">
                <a:latin typeface="Arial"/>
                <a:cs typeface="Arial"/>
              </a:rPr>
              <a:t>e  </a:t>
            </a:r>
            <a:r>
              <a:rPr sz="2400" spc="-50" dirty="0">
                <a:latin typeface="Arial"/>
                <a:cs typeface="Arial"/>
              </a:rPr>
              <a:t>(Binding</a:t>
            </a:r>
            <a:r>
              <a:rPr sz="2400" spc="-130" dirty="0">
                <a:latin typeface="Arial"/>
                <a:cs typeface="Arial"/>
              </a:rPr>
              <a:t> </a:t>
            </a:r>
            <a:r>
              <a:rPr sz="2400" spc="-95" dirty="0">
                <a:latin typeface="Arial"/>
                <a:cs typeface="Arial"/>
              </a:rPr>
              <a:t>Mode)</a:t>
            </a:r>
            <a:endParaRPr sz="2400" dirty="0">
              <a:latin typeface="Arial"/>
              <a:cs typeface="Arial"/>
            </a:endParaRPr>
          </a:p>
        </p:txBody>
      </p:sp>
      <p:sp>
        <p:nvSpPr>
          <p:cNvPr id="12" name="object 12"/>
          <p:cNvSpPr txBox="1"/>
          <p:nvPr/>
        </p:nvSpPr>
        <p:spPr>
          <a:xfrm>
            <a:off x="4682489" y="5641644"/>
            <a:ext cx="2973070" cy="939800"/>
          </a:xfrm>
          <a:prstGeom prst="rect">
            <a:avLst/>
          </a:prstGeom>
        </p:spPr>
        <p:txBody>
          <a:bodyPr vert="horz" wrap="square" lIns="0" tIns="12700" rIns="0" bIns="0" rtlCol="0">
            <a:spAutoFit/>
          </a:bodyPr>
          <a:lstStyle/>
          <a:p>
            <a:pPr marL="1005840" marR="5080" indent="-993775">
              <a:spcBef>
                <a:spcPts val="100"/>
              </a:spcBef>
            </a:pPr>
            <a:r>
              <a:rPr sz="3000" spc="-120" dirty="0">
                <a:latin typeface="Arial"/>
                <a:cs typeface="Arial"/>
              </a:rPr>
              <a:t>Rational </a:t>
            </a:r>
            <a:r>
              <a:rPr sz="3000" spc="-145" dirty="0">
                <a:latin typeface="Arial"/>
                <a:cs typeface="Arial"/>
              </a:rPr>
              <a:t>Design </a:t>
            </a:r>
            <a:r>
              <a:rPr sz="3000" spc="-25" dirty="0">
                <a:latin typeface="Arial"/>
                <a:cs typeface="Arial"/>
              </a:rPr>
              <a:t>Of  </a:t>
            </a:r>
            <a:r>
              <a:rPr sz="3000" spc="-95" dirty="0">
                <a:latin typeface="Arial"/>
                <a:cs typeface="Arial"/>
              </a:rPr>
              <a:t>Drugs</a:t>
            </a:r>
            <a:endParaRPr sz="3000">
              <a:latin typeface="Arial"/>
              <a:cs typeface="Arial"/>
            </a:endParaRPr>
          </a:p>
        </p:txBody>
      </p:sp>
      <p:grpSp>
        <p:nvGrpSpPr>
          <p:cNvPr id="13" name="object 13"/>
          <p:cNvGrpSpPr/>
          <p:nvPr/>
        </p:nvGrpSpPr>
        <p:grpSpPr>
          <a:xfrm>
            <a:off x="1524000" y="1"/>
            <a:ext cx="9143998" cy="45719"/>
            <a:chOff x="0" y="0"/>
            <a:chExt cx="9143998" cy="45719"/>
          </a:xfrm>
        </p:grpSpPr>
        <p:sp>
          <p:nvSpPr>
            <p:cNvPr id="14" name="object 14"/>
            <p:cNvSpPr/>
            <p:nvPr/>
          </p:nvSpPr>
          <p:spPr>
            <a:xfrm>
              <a:off x="0" y="0"/>
              <a:ext cx="723900" cy="45719"/>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8276843" y="0"/>
              <a:ext cx="867155" cy="45719"/>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03651" y="566115"/>
            <a:ext cx="4464685" cy="635000"/>
          </a:xfrm>
          <a:prstGeom prst="rect">
            <a:avLst/>
          </a:prstGeom>
        </p:spPr>
        <p:txBody>
          <a:bodyPr vert="horz" wrap="square" lIns="0" tIns="12065" rIns="0" bIns="0" rtlCol="0" anchor="ctr">
            <a:spAutoFit/>
          </a:bodyPr>
          <a:lstStyle/>
          <a:p>
            <a:pPr marL="12700">
              <a:lnSpc>
                <a:spcPct val="100000"/>
              </a:lnSpc>
              <a:spcBef>
                <a:spcPts val="95"/>
              </a:spcBef>
            </a:pPr>
            <a:r>
              <a:rPr sz="4000" spc="700" dirty="0"/>
              <a:t>types</a:t>
            </a:r>
            <a:r>
              <a:rPr sz="4000" spc="-40" dirty="0"/>
              <a:t> </a:t>
            </a:r>
            <a:r>
              <a:rPr sz="4000" spc="680" dirty="0"/>
              <a:t>of</a:t>
            </a:r>
            <a:r>
              <a:rPr sz="4000" spc="-45" dirty="0"/>
              <a:t> </a:t>
            </a:r>
            <a:r>
              <a:rPr sz="4000" spc="484" dirty="0"/>
              <a:t>docking</a:t>
            </a:r>
            <a:endParaRPr sz="4000"/>
          </a:p>
        </p:txBody>
      </p:sp>
      <p:sp>
        <p:nvSpPr>
          <p:cNvPr id="3" name="object 3"/>
          <p:cNvSpPr txBox="1"/>
          <p:nvPr/>
        </p:nvSpPr>
        <p:spPr>
          <a:xfrm>
            <a:off x="2701545" y="1967332"/>
            <a:ext cx="6840855" cy="3803605"/>
          </a:xfrm>
          <a:prstGeom prst="rect">
            <a:avLst/>
          </a:prstGeom>
        </p:spPr>
        <p:txBody>
          <a:bodyPr vert="horz" wrap="square" lIns="0" tIns="73660" rIns="0" bIns="0" rtlCol="0">
            <a:spAutoFit/>
          </a:bodyPr>
          <a:lstStyle/>
          <a:p>
            <a:pPr marL="584200">
              <a:spcBef>
                <a:spcPts val="580"/>
              </a:spcBef>
            </a:pPr>
            <a:r>
              <a:rPr sz="2000" b="1" dirty="0">
                <a:latin typeface="Liberation Sans Narrow"/>
                <a:cs typeface="Liberation Sans Narrow"/>
              </a:rPr>
              <a:t>Rigid Docking (Lock </a:t>
            </a:r>
            <a:r>
              <a:rPr sz="2000" b="1" spc="-5" dirty="0">
                <a:latin typeface="Liberation Sans Narrow"/>
                <a:cs typeface="Liberation Sans Narrow"/>
              </a:rPr>
              <a:t>and</a:t>
            </a:r>
            <a:r>
              <a:rPr sz="2000" b="1" spc="-110" dirty="0">
                <a:latin typeface="Liberation Sans Narrow"/>
                <a:cs typeface="Liberation Sans Narrow"/>
              </a:rPr>
              <a:t> </a:t>
            </a:r>
            <a:r>
              <a:rPr sz="2000" b="1" dirty="0">
                <a:latin typeface="Liberation Sans Narrow"/>
                <a:cs typeface="Liberation Sans Narrow"/>
              </a:rPr>
              <a:t>Key)</a:t>
            </a:r>
            <a:endParaRPr sz="2000">
              <a:latin typeface="Liberation Sans Narrow"/>
              <a:cs typeface="Liberation Sans Narrow"/>
            </a:endParaRPr>
          </a:p>
          <a:p>
            <a:pPr marL="1498600">
              <a:spcBef>
                <a:spcPts val="480"/>
              </a:spcBef>
            </a:pPr>
            <a:r>
              <a:rPr sz="2000" spc="-5" dirty="0">
                <a:latin typeface="Liberation Sans Narrow"/>
                <a:cs typeface="Liberation Sans Narrow"/>
              </a:rPr>
              <a:t>In rigid </a:t>
            </a:r>
            <a:r>
              <a:rPr sz="2000" spc="-10" dirty="0">
                <a:latin typeface="Liberation Sans Narrow"/>
                <a:cs typeface="Liberation Sans Narrow"/>
              </a:rPr>
              <a:t>docking, </a:t>
            </a:r>
            <a:r>
              <a:rPr sz="2000" spc="-5" dirty="0">
                <a:latin typeface="Liberation Sans Narrow"/>
                <a:cs typeface="Liberation Sans Narrow"/>
              </a:rPr>
              <a:t>the internal geometry of both the</a:t>
            </a:r>
            <a:r>
              <a:rPr sz="2000" spc="-20" dirty="0">
                <a:latin typeface="Liberation Sans Narrow"/>
                <a:cs typeface="Liberation Sans Narrow"/>
              </a:rPr>
              <a:t> </a:t>
            </a:r>
            <a:r>
              <a:rPr sz="2000" spc="-5" dirty="0">
                <a:latin typeface="Liberation Sans Narrow"/>
                <a:cs typeface="Liberation Sans Narrow"/>
              </a:rPr>
              <a:t>receptor</a:t>
            </a:r>
            <a:endParaRPr sz="2000">
              <a:latin typeface="Liberation Sans Narrow"/>
              <a:cs typeface="Liberation Sans Narrow"/>
            </a:endParaRPr>
          </a:p>
          <a:p>
            <a:pPr marL="12700"/>
            <a:r>
              <a:rPr sz="2000" spc="-5" dirty="0">
                <a:latin typeface="Liberation Sans Narrow"/>
                <a:cs typeface="Liberation Sans Narrow"/>
              </a:rPr>
              <a:t>and ligand are treated </a:t>
            </a:r>
            <a:r>
              <a:rPr sz="2000" dirty="0">
                <a:latin typeface="Liberation Sans Narrow"/>
                <a:cs typeface="Liberation Sans Narrow"/>
              </a:rPr>
              <a:t>as</a:t>
            </a:r>
            <a:r>
              <a:rPr sz="2000" spc="-35" dirty="0">
                <a:latin typeface="Liberation Sans Narrow"/>
                <a:cs typeface="Liberation Sans Narrow"/>
              </a:rPr>
              <a:t> </a:t>
            </a:r>
            <a:r>
              <a:rPr sz="2000" spc="-5" dirty="0">
                <a:latin typeface="Liberation Sans Narrow"/>
                <a:cs typeface="Liberation Sans Narrow"/>
              </a:rPr>
              <a:t>rigid.</a:t>
            </a:r>
            <a:endParaRPr sz="2000">
              <a:latin typeface="Liberation Sans Narrow"/>
              <a:cs typeface="Liberation Sans Narrow"/>
            </a:endParaRPr>
          </a:p>
          <a:p>
            <a:pPr>
              <a:lnSpc>
                <a:spcPct val="100000"/>
              </a:lnSpc>
            </a:pPr>
            <a:endParaRPr sz="2300">
              <a:latin typeface="Liberation Sans Narrow"/>
              <a:cs typeface="Liberation Sans Narrow"/>
            </a:endParaRPr>
          </a:p>
          <a:p>
            <a:pPr>
              <a:spcBef>
                <a:spcPts val="40"/>
              </a:spcBef>
            </a:pPr>
            <a:endParaRPr sz="3100">
              <a:latin typeface="Liberation Sans Narrow"/>
              <a:cs typeface="Liberation Sans Narrow"/>
            </a:endParaRPr>
          </a:p>
          <a:p>
            <a:pPr marL="584200">
              <a:spcBef>
                <a:spcPts val="5"/>
              </a:spcBef>
            </a:pPr>
            <a:r>
              <a:rPr sz="2000" b="1" dirty="0">
                <a:latin typeface="Liberation Sans Narrow"/>
                <a:cs typeface="Liberation Sans Narrow"/>
              </a:rPr>
              <a:t>Flexible Docking </a:t>
            </a:r>
            <a:r>
              <a:rPr sz="2000" dirty="0">
                <a:latin typeface="Liberation Sans Narrow"/>
                <a:cs typeface="Liberation Sans Narrow"/>
              </a:rPr>
              <a:t>(</a:t>
            </a:r>
            <a:r>
              <a:rPr sz="2000" b="1" dirty="0">
                <a:latin typeface="Liberation Sans Narrow"/>
                <a:cs typeface="Liberation Sans Narrow"/>
              </a:rPr>
              <a:t>Induced</a:t>
            </a:r>
            <a:r>
              <a:rPr sz="2000" b="1" spc="-120" dirty="0">
                <a:latin typeface="Liberation Sans Narrow"/>
                <a:cs typeface="Liberation Sans Narrow"/>
              </a:rPr>
              <a:t> </a:t>
            </a:r>
            <a:r>
              <a:rPr sz="2000" b="1" dirty="0">
                <a:latin typeface="Liberation Sans Narrow"/>
                <a:cs typeface="Liberation Sans Narrow"/>
              </a:rPr>
              <a:t>fit</a:t>
            </a:r>
            <a:r>
              <a:rPr sz="2000" dirty="0">
                <a:latin typeface="Liberation Sans Narrow"/>
                <a:cs typeface="Liberation Sans Narrow"/>
              </a:rPr>
              <a:t>)</a:t>
            </a:r>
            <a:endParaRPr sz="2000">
              <a:latin typeface="Liberation Sans Narrow"/>
              <a:cs typeface="Liberation Sans Narrow"/>
            </a:endParaRPr>
          </a:p>
          <a:p>
            <a:pPr marL="12700" marR="168275" indent="1485900">
              <a:spcBef>
                <a:spcPts val="480"/>
              </a:spcBef>
            </a:pPr>
            <a:r>
              <a:rPr sz="2000" dirty="0">
                <a:latin typeface="Liberation Sans Narrow"/>
                <a:cs typeface="Liberation Sans Narrow"/>
              </a:rPr>
              <a:t>An </a:t>
            </a:r>
            <a:r>
              <a:rPr sz="2000" spc="-5" dirty="0">
                <a:latin typeface="Liberation Sans Narrow"/>
                <a:cs typeface="Liberation Sans Narrow"/>
              </a:rPr>
              <a:t>enumeration </a:t>
            </a:r>
            <a:r>
              <a:rPr sz="2000" dirty="0">
                <a:latin typeface="Liberation Sans Narrow"/>
                <a:cs typeface="Liberation Sans Narrow"/>
              </a:rPr>
              <a:t>on </a:t>
            </a:r>
            <a:r>
              <a:rPr sz="2000" spc="-5" dirty="0">
                <a:latin typeface="Liberation Sans Narrow"/>
                <a:cs typeface="Liberation Sans Narrow"/>
              </a:rPr>
              <a:t>the </a:t>
            </a:r>
            <a:r>
              <a:rPr sz="2000" dirty="0">
                <a:latin typeface="Liberation Sans Narrow"/>
                <a:cs typeface="Liberation Sans Narrow"/>
              </a:rPr>
              <a:t>rotations </a:t>
            </a:r>
            <a:r>
              <a:rPr sz="2000" spc="-5" dirty="0">
                <a:latin typeface="Liberation Sans Narrow"/>
                <a:cs typeface="Liberation Sans Narrow"/>
              </a:rPr>
              <a:t>of one of the </a:t>
            </a:r>
            <a:r>
              <a:rPr sz="2000" spc="-10" dirty="0">
                <a:latin typeface="Liberation Sans Narrow"/>
                <a:cs typeface="Liberation Sans Narrow"/>
              </a:rPr>
              <a:t>molecules  </a:t>
            </a:r>
            <a:r>
              <a:rPr sz="2000" spc="-5" dirty="0">
                <a:latin typeface="Liberation Sans Narrow"/>
                <a:cs typeface="Liberation Sans Narrow"/>
              </a:rPr>
              <a:t>(usually smaller one) is performed. Every </a:t>
            </a:r>
            <a:r>
              <a:rPr sz="2000" dirty="0">
                <a:latin typeface="Liberation Sans Narrow"/>
                <a:cs typeface="Liberation Sans Narrow"/>
              </a:rPr>
              <a:t>rotation </a:t>
            </a:r>
            <a:r>
              <a:rPr sz="2000" spc="-5" dirty="0">
                <a:latin typeface="Liberation Sans Narrow"/>
                <a:cs typeface="Liberation Sans Narrow"/>
              </a:rPr>
              <a:t>the energy is  </a:t>
            </a:r>
            <a:r>
              <a:rPr sz="2000" spc="-10" dirty="0">
                <a:latin typeface="Liberation Sans Narrow"/>
                <a:cs typeface="Liberation Sans Narrow"/>
              </a:rPr>
              <a:t>calculated; </a:t>
            </a:r>
            <a:r>
              <a:rPr sz="2000" spc="-5" dirty="0">
                <a:latin typeface="Liberation Sans Narrow"/>
                <a:cs typeface="Liberation Sans Narrow"/>
              </a:rPr>
              <a:t>later the most optimum pose is</a:t>
            </a:r>
            <a:r>
              <a:rPr sz="2000" spc="-30" dirty="0">
                <a:latin typeface="Liberation Sans Narrow"/>
                <a:cs typeface="Liberation Sans Narrow"/>
              </a:rPr>
              <a:t> </a:t>
            </a:r>
            <a:r>
              <a:rPr sz="2000" spc="-10" dirty="0">
                <a:latin typeface="Liberation Sans Narrow"/>
                <a:cs typeface="Liberation Sans Narrow"/>
              </a:rPr>
              <a:t>selected.</a:t>
            </a:r>
            <a:endParaRPr sz="2000">
              <a:latin typeface="Liberation Sans Narrow"/>
              <a:cs typeface="Liberation Sans Narrow"/>
            </a:endParaRPr>
          </a:p>
        </p:txBody>
      </p:sp>
      <p:grpSp>
        <p:nvGrpSpPr>
          <p:cNvPr id="4" name="object 4"/>
          <p:cNvGrpSpPr/>
          <p:nvPr/>
        </p:nvGrpSpPr>
        <p:grpSpPr>
          <a:xfrm>
            <a:off x="1524000" y="0"/>
            <a:ext cx="9144000" cy="943610"/>
            <a:chOff x="0" y="0"/>
            <a:chExt cx="9144000" cy="943610"/>
          </a:xfrm>
        </p:grpSpPr>
        <p:sp>
          <p:nvSpPr>
            <p:cNvPr id="5" name="object 5"/>
            <p:cNvSpPr/>
            <p:nvPr/>
          </p:nvSpPr>
          <p:spPr>
            <a:xfrm>
              <a:off x="0" y="0"/>
              <a:ext cx="723900" cy="94335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276843" y="0"/>
              <a:ext cx="867155" cy="894588"/>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7192" y="1089340"/>
            <a:ext cx="4749165" cy="1090683"/>
          </a:xfrm>
          <a:prstGeom prst="rect">
            <a:avLst/>
          </a:prstGeom>
        </p:spPr>
        <p:txBody>
          <a:bodyPr vert="horz" wrap="square" lIns="0" tIns="13335" rIns="0" bIns="0" rtlCol="0" anchor="ctr">
            <a:spAutoFit/>
          </a:bodyPr>
          <a:lstStyle/>
          <a:p>
            <a:pPr marL="12700">
              <a:lnSpc>
                <a:spcPct val="100000"/>
              </a:lnSpc>
              <a:spcBef>
                <a:spcPts val="105"/>
              </a:spcBef>
            </a:pPr>
            <a:r>
              <a:rPr sz="3500" b="1" dirty="0">
                <a:solidFill>
                  <a:srgbClr val="000000"/>
                </a:solidFill>
                <a:latin typeface="Liberation Sans Narrow"/>
                <a:cs typeface="Liberation Sans Narrow"/>
              </a:rPr>
              <a:t>Docking </a:t>
            </a:r>
            <a:r>
              <a:rPr sz="3500" b="1" spc="-5" dirty="0">
                <a:solidFill>
                  <a:srgbClr val="000000"/>
                </a:solidFill>
                <a:latin typeface="Liberation Sans Narrow"/>
                <a:cs typeface="Liberation Sans Narrow"/>
              </a:rPr>
              <a:t>can </a:t>
            </a:r>
            <a:r>
              <a:rPr sz="3500" b="1" dirty="0">
                <a:solidFill>
                  <a:srgbClr val="000000"/>
                </a:solidFill>
                <a:latin typeface="Liberation Sans Narrow"/>
                <a:cs typeface="Liberation Sans Narrow"/>
              </a:rPr>
              <a:t>be</a:t>
            </a:r>
            <a:r>
              <a:rPr sz="3500" b="1" spc="-80" dirty="0">
                <a:solidFill>
                  <a:srgbClr val="000000"/>
                </a:solidFill>
                <a:latin typeface="Liberation Sans Narrow"/>
                <a:cs typeface="Liberation Sans Narrow"/>
              </a:rPr>
              <a:t> </a:t>
            </a:r>
            <a:r>
              <a:rPr sz="3500" b="1" dirty="0">
                <a:solidFill>
                  <a:srgbClr val="000000"/>
                </a:solidFill>
                <a:latin typeface="Liberation Sans Narrow"/>
                <a:cs typeface="Liberation Sans Narrow"/>
              </a:rPr>
              <a:t>between….</a:t>
            </a:r>
            <a:endParaRPr sz="3500">
              <a:latin typeface="Liberation Sans Narrow"/>
              <a:cs typeface="Liberation Sans Narrow"/>
            </a:endParaRPr>
          </a:p>
        </p:txBody>
      </p:sp>
      <p:sp>
        <p:nvSpPr>
          <p:cNvPr id="3" name="object 3"/>
          <p:cNvSpPr txBox="1"/>
          <p:nvPr/>
        </p:nvSpPr>
        <p:spPr>
          <a:xfrm>
            <a:off x="2460143" y="2221815"/>
            <a:ext cx="3762375" cy="2855595"/>
          </a:xfrm>
          <a:prstGeom prst="rect">
            <a:avLst/>
          </a:prstGeom>
        </p:spPr>
        <p:txBody>
          <a:bodyPr vert="horz" wrap="square" lIns="0" tIns="13335" rIns="0" bIns="0" rtlCol="0">
            <a:spAutoFit/>
          </a:bodyPr>
          <a:lstStyle/>
          <a:p>
            <a:pPr marL="446405" indent="-434340">
              <a:spcBef>
                <a:spcPts val="105"/>
              </a:spcBef>
              <a:buFont typeface="Arial"/>
              <a:buChar char="•"/>
              <a:tabLst>
                <a:tab pos="446405" algn="l"/>
                <a:tab pos="447040" algn="l"/>
              </a:tabLst>
            </a:pPr>
            <a:r>
              <a:rPr sz="3200" spc="-15" dirty="0">
                <a:latin typeface="Carlito"/>
                <a:cs typeface="Carlito"/>
              </a:rPr>
              <a:t>Protein </a:t>
            </a:r>
            <a:r>
              <a:rPr sz="3200" dirty="0">
                <a:latin typeface="Carlito"/>
                <a:cs typeface="Carlito"/>
              </a:rPr>
              <a:t>-</a:t>
            </a:r>
            <a:r>
              <a:rPr sz="3200" spc="-15" dirty="0">
                <a:latin typeface="Carlito"/>
                <a:cs typeface="Carlito"/>
              </a:rPr>
              <a:t> Ligand</a:t>
            </a:r>
            <a:endParaRPr sz="3200">
              <a:latin typeface="Carlito"/>
              <a:cs typeface="Carlito"/>
            </a:endParaRPr>
          </a:p>
          <a:p>
            <a:pPr>
              <a:spcBef>
                <a:spcPts val="5"/>
              </a:spcBef>
              <a:buFont typeface="Arial"/>
              <a:buChar char="•"/>
            </a:pPr>
            <a:endParaRPr sz="4400">
              <a:latin typeface="Carlito"/>
              <a:cs typeface="Carlito"/>
            </a:endParaRPr>
          </a:p>
          <a:p>
            <a:pPr marL="354965" indent="-342900">
              <a:buFont typeface="Arial"/>
              <a:buChar char="•"/>
              <a:tabLst>
                <a:tab pos="354965" algn="l"/>
                <a:tab pos="355600" algn="l"/>
              </a:tabLst>
            </a:pPr>
            <a:r>
              <a:rPr sz="3200" spc="-15" dirty="0">
                <a:latin typeface="Carlito"/>
                <a:cs typeface="Carlito"/>
              </a:rPr>
              <a:t>Protein </a:t>
            </a:r>
            <a:r>
              <a:rPr sz="3200" dirty="0">
                <a:latin typeface="Carlito"/>
                <a:cs typeface="Carlito"/>
              </a:rPr>
              <a:t>–</a:t>
            </a:r>
            <a:r>
              <a:rPr sz="3200" spc="-5" dirty="0">
                <a:latin typeface="Carlito"/>
                <a:cs typeface="Carlito"/>
              </a:rPr>
              <a:t> </a:t>
            </a:r>
            <a:r>
              <a:rPr sz="3200" spc="-15" dirty="0">
                <a:latin typeface="Carlito"/>
                <a:cs typeface="Carlito"/>
              </a:rPr>
              <a:t>Protein</a:t>
            </a:r>
            <a:endParaRPr sz="3200">
              <a:latin typeface="Carlito"/>
              <a:cs typeface="Carlito"/>
            </a:endParaRPr>
          </a:p>
          <a:p>
            <a:pPr>
              <a:spcBef>
                <a:spcPts val="10"/>
              </a:spcBef>
              <a:buFont typeface="Arial"/>
              <a:buChar char="•"/>
            </a:pPr>
            <a:endParaRPr sz="4400">
              <a:latin typeface="Carlito"/>
              <a:cs typeface="Carlito"/>
            </a:endParaRPr>
          </a:p>
          <a:p>
            <a:pPr marL="354965" indent="-342900">
              <a:buFont typeface="Arial"/>
              <a:buChar char="•"/>
              <a:tabLst>
                <a:tab pos="354965" algn="l"/>
                <a:tab pos="355600" algn="l"/>
              </a:tabLst>
            </a:pPr>
            <a:r>
              <a:rPr sz="3200" spc="-15" dirty="0">
                <a:latin typeface="Carlito"/>
                <a:cs typeface="Carlito"/>
              </a:rPr>
              <a:t>Protein </a:t>
            </a:r>
            <a:r>
              <a:rPr sz="3200" dirty="0">
                <a:latin typeface="Carlito"/>
                <a:cs typeface="Carlito"/>
              </a:rPr>
              <a:t>–</a:t>
            </a:r>
            <a:r>
              <a:rPr sz="3200" spc="-60" dirty="0">
                <a:latin typeface="Carlito"/>
                <a:cs typeface="Carlito"/>
              </a:rPr>
              <a:t> </a:t>
            </a:r>
            <a:r>
              <a:rPr sz="3200" dirty="0">
                <a:latin typeface="Carlito"/>
                <a:cs typeface="Carlito"/>
              </a:rPr>
              <a:t>Nucleotide</a:t>
            </a:r>
            <a:endParaRPr sz="3200">
              <a:latin typeface="Carlito"/>
              <a:cs typeface="Carlito"/>
            </a:endParaRPr>
          </a:p>
        </p:txBody>
      </p:sp>
      <p:grpSp>
        <p:nvGrpSpPr>
          <p:cNvPr id="4" name="object 4"/>
          <p:cNvGrpSpPr/>
          <p:nvPr/>
        </p:nvGrpSpPr>
        <p:grpSpPr>
          <a:xfrm>
            <a:off x="1524000" y="1"/>
            <a:ext cx="9144000" cy="5930265"/>
            <a:chOff x="0" y="0"/>
            <a:chExt cx="9144000" cy="5930265"/>
          </a:xfrm>
        </p:grpSpPr>
        <p:sp>
          <p:nvSpPr>
            <p:cNvPr id="5" name="object 5"/>
            <p:cNvSpPr/>
            <p:nvPr/>
          </p:nvSpPr>
          <p:spPr>
            <a:xfrm>
              <a:off x="0" y="0"/>
              <a:ext cx="723900" cy="94335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276843" y="0"/>
              <a:ext cx="867155" cy="89458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358384" y="2286000"/>
              <a:ext cx="3785616" cy="3643884"/>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1343914"/>
            <a:ext cx="5735955" cy="1128514"/>
          </a:xfrm>
          <a:prstGeom prst="rect">
            <a:avLst/>
          </a:prstGeom>
        </p:spPr>
        <p:txBody>
          <a:bodyPr vert="horz" wrap="square" lIns="0" tIns="12700" rIns="0" bIns="0" rtlCol="0">
            <a:spAutoFit/>
          </a:bodyPr>
          <a:lstStyle/>
          <a:p>
            <a:pPr marL="469900" indent="-457200">
              <a:spcBef>
                <a:spcPts val="100"/>
              </a:spcBef>
              <a:buAutoNum type="alphaLcParenR"/>
              <a:tabLst>
                <a:tab pos="469900" algn="l"/>
              </a:tabLst>
            </a:pPr>
            <a:r>
              <a:rPr sz="2400" b="1" dirty="0">
                <a:latin typeface="Comic Sans MS"/>
                <a:cs typeface="Comic Sans MS"/>
              </a:rPr>
              <a:t>Lock and </a:t>
            </a:r>
            <a:r>
              <a:rPr sz="2400" b="1" spc="-5" dirty="0">
                <a:latin typeface="Comic Sans MS"/>
                <a:cs typeface="Comic Sans MS"/>
              </a:rPr>
              <a:t>key/ rigid</a:t>
            </a:r>
            <a:r>
              <a:rPr sz="2400" b="1" spc="-30" dirty="0">
                <a:latin typeface="Comic Sans MS"/>
                <a:cs typeface="Comic Sans MS"/>
              </a:rPr>
              <a:t> </a:t>
            </a:r>
            <a:r>
              <a:rPr sz="2400" b="1" spc="-5" dirty="0">
                <a:latin typeface="Comic Sans MS"/>
                <a:cs typeface="Comic Sans MS"/>
              </a:rPr>
              <a:t>docking</a:t>
            </a:r>
            <a:endParaRPr sz="2400">
              <a:latin typeface="Comic Sans MS"/>
              <a:cs typeface="Comic Sans MS"/>
            </a:endParaRPr>
          </a:p>
          <a:p>
            <a:pPr>
              <a:spcBef>
                <a:spcPts val="40"/>
              </a:spcBef>
              <a:buFont typeface="Comic Sans MS"/>
              <a:buAutoNum type="alphaLcParenR"/>
            </a:pPr>
            <a:endParaRPr sz="2450">
              <a:latin typeface="Comic Sans MS"/>
              <a:cs typeface="Comic Sans MS"/>
            </a:endParaRPr>
          </a:p>
          <a:p>
            <a:pPr marL="469900" indent="-457200">
              <a:spcBef>
                <a:spcPts val="5"/>
              </a:spcBef>
              <a:buAutoNum type="alphaLcParenR"/>
              <a:tabLst>
                <a:tab pos="469900" algn="l"/>
              </a:tabLst>
            </a:pPr>
            <a:r>
              <a:rPr sz="2400" b="1" spc="-5" dirty="0">
                <a:latin typeface="Comic Sans MS"/>
                <a:cs typeface="Comic Sans MS"/>
              </a:rPr>
              <a:t>b) Induced fitting/ flexible</a:t>
            </a:r>
            <a:r>
              <a:rPr sz="2400" b="1" spc="-50" dirty="0">
                <a:latin typeface="Comic Sans MS"/>
                <a:cs typeface="Comic Sans MS"/>
              </a:rPr>
              <a:t> </a:t>
            </a:r>
            <a:r>
              <a:rPr sz="2400" b="1" spc="-5" dirty="0">
                <a:latin typeface="Comic Sans MS"/>
                <a:cs typeface="Comic Sans MS"/>
              </a:rPr>
              <a:t>docking</a:t>
            </a:r>
            <a:endParaRPr sz="2400">
              <a:latin typeface="Comic Sans MS"/>
              <a:cs typeface="Comic Sans MS"/>
            </a:endParaRPr>
          </a:p>
        </p:txBody>
      </p:sp>
      <p:grpSp>
        <p:nvGrpSpPr>
          <p:cNvPr id="3" name="object 3"/>
          <p:cNvGrpSpPr/>
          <p:nvPr/>
        </p:nvGrpSpPr>
        <p:grpSpPr>
          <a:xfrm>
            <a:off x="1941959" y="213360"/>
            <a:ext cx="8308340" cy="683895"/>
            <a:chOff x="417959" y="213359"/>
            <a:chExt cx="8308340" cy="683895"/>
          </a:xfrm>
        </p:grpSpPr>
        <p:sp>
          <p:nvSpPr>
            <p:cNvPr id="4" name="object 4"/>
            <p:cNvSpPr/>
            <p:nvPr/>
          </p:nvSpPr>
          <p:spPr>
            <a:xfrm>
              <a:off x="417959" y="254949"/>
              <a:ext cx="8308080" cy="6422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909316" y="213359"/>
              <a:ext cx="3322320" cy="6187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274637"/>
              <a:ext cx="8229600" cy="563562"/>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981200" y="193016"/>
            <a:ext cx="8229600" cy="727122"/>
          </a:xfrm>
          <a:prstGeom prst="rect">
            <a:avLst/>
          </a:prstGeom>
          <a:ln w="12700">
            <a:solidFill>
              <a:srgbClr val="497DBA"/>
            </a:solidFill>
          </a:ln>
        </p:spPr>
        <p:txBody>
          <a:bodyPr vert="horz" wrap="square" lIns="0" tIns="49530" rIns="0" bIns="0" rtlCol="0" anchor="ctr">
            <a:spAutoFit/>
          </a:bodyPr>
          <a:lstStyle/>
          <a:p>
            <a:pPr algn="ctr">
              <a:lnSpc>
                <a:spcPct val="100000"/>
              </a:lnSpc>
              <a:spcBef>
                <a:spcPts val="390"/>
              </a:spcBef>
            </a:pPr>
            <a:r>
              <a:rPr spc="-10" dirty="0">
                <a:latin typeface="Comic Sans MS"/>
                <a:cs typeface="Comic Sans MS"/>
              </a:rPr>
              <a:t>Types </a:t>
            </a:r>
            <a:r>
              <a:rPr spc="-5" dirty="0">
                <a:latin typeface="Comic Sans MS"/>
                <a:cs typeface="Comic Sans MS"/>
              </a:rPr>
              <a:t>of</a:t>
            </a:r>
            <a:r>
              <a:rPr spc="20" dirty="0">
                <a:latin typeface="Comic Sans MS"/>
                <a:cs typeface="Comic Sans MS"/>
              </a:rPr>
              <a:t> </a:t>
            </a:r>
            <a:r>
              <a:rPr spc="-5" dirty="0">
                <a:latin typeface="Comic Sans MS"/>
                <a:cs typeface="Comic Sans MS"/>
              </a:rPr>
              <a:t>docking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06800" y="167418"/>
            <a:ext cx="3606037" cy="689291"/>
          </a:xfrm>
          <a:prstGeom prst="rect">
            <a:avLst/>
          </a:prstGeom>
        </p:spPr>
        <p:txBody>
          <a:bodyPr vert="horz" wrap="square" lIns="0" tIns="12065" rIns="0" bIns="0" rtlCol="0" anchor="ctr">
            <a:spAutoFit/>
          </a:bodyPr>
          <a:lstStyle/>
          <a:p>
            <a:pPr marL="12700">
              <a:lnSpc>
                <a:spcPct val="100000"/>
              </a:lnSpc>
              <a:spcBef>
                <a:spcPts val="95"/>
              </a:spcBef>
            </a:pPr>
            <a:r>
              <a:rPr spc="-5" dirty="0"/>
              <a:t>Drug</a:t>
            </a:r>
            <a:r>
              <a:rPr lang="en-US" spc="-50" dirty="0"/>
              <a:t> </a:t>
            </a:r>
            <a:r>
              <a:rPr spc="-5" dirty="0"/>
              <a:t>discovery</a:t>
            </a:r>
          </a:p>
        </p:txBody>
      </p:sp>
      <p:sp>
        <p:nvSpPr>
          <p:cNvPr id="3" name="object 3"/>
          <p:cNvSpPr txBox="1"/>
          <p:nvPr/>
        </p:nvSpPr>
        <p:spPr>
          <a:xfrm>
            <a:off x="2059941" y="975105"/>
            <a:ext cx="7691755" cy="4964430"/>
          </a:xfrm>
          <a:prstGeom prst="rect">
            <a:avLst/>
          </a:prstGeom>
        </p:spPr>
        <p:txBody>
          <a:bodyPr vert="horz" wrap="square" lIns="0" tIns="12700" rIns="0" bIns="0" rtlCol="0">
            <a:spAutoFit/>
          </a:bodyPr>
          <a:lstStyle/>
          <a:p>
            <a:pPr marL="12700" marR="6350" algn="just">
              <a:lnSpc>
                <a:spcPct val="150000"/>
              </a:lnSpc>
              <a:spcBef>
                <a:spcPts val="100"/>
              </a:spcBef>
              <a:buSzPct val="95833"/>
              <a:buFont typeface="Wingdings"/>
              <a:buChar char=""/>
              <a:tabLst>
                <a:tab pos="285115" algn="l"/>
              </a:tabLst>
            </a:pPr>
            <a:r>
              <a:rPr sz="2400" spc="-70" dirty="0">
                <a:latin typeface="Arial"/>
                <a:cs typeface="Arial"/>
              </a:rPr>
              <a:t>Take </a:t>
            </a:r>
            <a:r>
              <a:rPr sz="2400" spc="-5" dirty="0">
                <a:latin typeface="Arial"/>
                <a:cs typeface="Arial"/>
              </a:rPr>
              <a:t>years </a:t>
            </a:r>
            <a:r>
              <a:rPr sz="2400" dirty="0">
                <a:latin typeface="Arial"/>
                <a:cs typeface="Arial"/>
              </a:rPr>
              <a:t>to </a:t>
            </a:r>
            <a:r>
              <a:rPr sz="2400" spc="-5" dirty="0">
                <a:latin typeface="Arial"/>
                <a:cs typeface="Arial"/>
              </a:rPr>
              <a:t>decade </a:t>
            </a:r>
            <a:r>
              <a:rPr sz="2400" dirty="0">
                <a:latin typeface="Arial"/>
                <a:cs typeface="Arial"/>
              </a:rPr>
              <a:t>for </a:t>
            </a:r>
            <a:r>
              <a:rPr sz="2400" spc="-5" dirty="0">
                <a:latin typeface="Arial"/>
                <a:cs typeface="Arial"/>
              </a:rPr>
              <a:t>discovering a new drug and  very</a:t>
            </a:r>
            <a:r>
              <a:rPr sz="2400" spc="-20" dirty="0">
                <a:latin typeface="Arial"/>
                <a:cs typeface="Arial"/>
              </a:rPr>
              <a:t> </a:t>
            </a:r>
            <a:r>
              <a:rPr sz="2400" spc="-5" dirty="0">
                <a:latin typeface="Arial"/>
                <a:cs typeface="Arial"/>
              </a:rPr>
              <a:t>costly</a:t>
            </a:r>
            <a:endParaRPr sz="2400" dirty="0">
              <a:latin typeface="Arial"/>
              <a:cs typeface="Arial"/>
            </a:endParaRPr>
          </a:p>
          <a:p>
            <a:pPr marL="12700" marR="5715" algn="just">
              <a:lnSpc>
                <a:spcPct val="150000"/>
              </a:lnSpc>
              <a:buSzPct val="95833"/>
              <a:buFont typeface="Wingdings"/>
              <a:buChar char=""/>
              <a:tabLst>
                <a:tab pos="363220" algn="l"/>
              </a:tabLst>
            </a:pPr>
            <a:r>
              <a:rPr sz="2400" spc="-135" dirty="0">
                <a:latin typeface="Arial"/>
                <a:cs typeface="Arial"/>
              </a:rPr>
              <a:t>To </a:t>
            </a:r>
            <a:r>
              <a:rPr sz="2400" spc="-10" dirty="0">
                <a:latin typeface="Arial"/>
                <a:cs typeface="Arial"/>
              </a:rPr>
              <a:t>cut </a:t>
            </a:r>
            <a:r>
              <a:rPr sz="2400" spc="-5" dirty="0">
                <a:latin typeface="Arial"/>
                <a:cs typeface="Arial"/>
              </a:rPr>
              <a:t>down </a:t>
            </a:r>
            <a:r>
              <a:rPr sz="2400" dirty="0">
                <a:latin typeface="Arial"/>
                <a:cs typeface="Arial"/>
              </a:rPr>
              <a:t>the </a:t>
            </a:r>
            <a:r>
              <a:rPr sz="2400" spc="-5" dirty="0">
                <a:latin typeface="Arial"/>
                <a:cs typeface="Arial"/>
              </a:rPr>
              <a:t>research </a:t>
            </a:r>
            <a:r>
              <a:rPr sz="2400" dirty="0">
                <a:latin typeface="Arial"/>
                <a:cs typeface="Arial"/>
              </a:rPr>
              <a:t>timeline </a:t>
            </a:r>
            <a:r>
              <a:rPr sz="2400" spc="-5" dirty="0">
                <a:latin typeface="Arial"/>
                <a:cs typeface="Arial"/>
              </a:rPr>
              <a:t>and </a:t>
            </a:r>
            <a:r>
              <a:rPr sz="2400" dirty="0">
                <a:latin typeface="Arial"/>
                <a:cs typeface="Arial"/>
              </a:rPr>
              <a:t>cost </a:t>
            </a:r>
            <a:r>
              <a:rPr sz="2400" spc="-5" dirty="0">
                <a:latin typeface="Arial"/>
                <a:cs typeface="Arial"/>
              </a:rPr>
              <a:t>by  </a:t>
            </a:r>
            <a:r>
              <a:rPr sz="2400" dirty="0">
                <a:latin typeface="Arial"/>
                <a:cs typeface="Arial"/>
              </a:rPr>
              <a:t>reducing </a:t>
            </a:r>
            <a:r>
              <a:rPr sz="2400" spc="-5" dirty="0">
                <a:latin typeface="Arial"/>
                <a:cs typeface="Arial"/>
              </a:rPr>
              <a:t>wet-lab experiment use computer </a:t>
            </a:r>
            <a:r>
              <a:rPr sz="2400" dirty="0">
                <a:latin typeface="Arial"/>
                <a:cs typeface="Arial"/>
              </a:rPr>
              <a:t>modeling  </a:t>
            </a:r>
            <a:r>
              <a:rPr sz="2400" spc="-5" dirty="0">
                <a:latin typeface="Arial"/>
                <a:cs typeface="Arial"/>
              </a:rPr>
              <a:t>softwares</a:t>
            </a:r>
            <a:endParaRPr sz="2400" dirty="0">
              <a:latin typeface="Arial"/>
              <a:cs typeface="Arial"/>
            </a:endParaRPr>
          </a:p>
          <a:p>
            <a:pPr marL="285115" indent="-273050" algn="just">
              <a:spcBef>
                <a:spcPts val="1445"/>
              </a:spcBef>
              <a:buSzPct val="95833"/>
              <a:buFont typeface="Wingdings"/>
              <a:buChar char=""/>
              <a:tabLst>
                <a:tab pos="285750" algn="l"/>
              </a:tabLst>
            </a:pPr>
            <a:r>
              <a:rPr sz="2400" spc="-5" dirty="0">
                <a:latin typeface="Arial"/>
                <a:cs typeface="Arial"/>
              </a:rPr>
              <a:t>Drugs </a:t>
            </a:r>
            <a:r>
              <a:rPr sz="2400" dirty="0">
                <a:latin typeface="Arial"/>
                <a:cs typeface="Arial"/>
              </a:rPr>
              <a:t>interact </a:t>
            </a:r>
            <a:r>
              <a:rPr sz="2400" spc="-5" dirty="0">
                <a:latin typeface="Arial"/>
                <a:cs typeface="Arial"/>
              </a:rPr>
              <a:t>with their </a:t>
            </a:r>
            <a:r>
              <a:rPr sz="2400" dirty="0">
                <a:latin typeface="Arial"/>
                <a:cs typeface="Arial"/>
              </a:rPr>
              <a:t>receptors </a:t>
            </a:r>
            <a:r>
              <a:rPr sz="2400" spc="-5" dirty="0">
                <a:latin typeface="Arial"/>
                <a:cs typeface="Arial"/>
              </a:rPr>
              <a:t>in </a:t>
            </a:r>
            <a:r>
              <a:rPr sz="2400" dirty="0">
                <a:latin typeface="Arial"/>
                <a:cs typeface="Arial"/>
              </a:rPr>
              <a:t>a </a:t>
            </a:r>
            <a:r>
              <a:rPr sz="2400" spc="-5" dirty="0">
                <a:latin typeface="Arial"/>
                <a:cs typeface="Arial"/>
              </a:rPr>
              <a:t>highly</a:t>
            </a:r>
            <a:r>
              <a:rPr sz="2400" spc="204" dirty="0">
                <a:latin typeface="Arial"/>
                <a:cs typeface="Arial"/>
              </a:rPr>
              <a:t> </a:t>
            </a:r>
            <a:r>
              <a:rPr sz="2400" dirty="0">
                <a:latin typeface="Arial"/>
                <a:cs typeface="Arial"/>
              </a:rPr>
              <a:t>specific</a:t>
            </a:r>
          </a:p>
          <a:p>
            <a:pPr marL="12700">
              <a:spcBef>
                <a:spcPts val="1440"/>
              </a:spcBef>
            </a:pPr>
            <a:r>
              <a:rPr sz="2400" spc="-5" dirty="0">
                <a:latin typeface="Arial"/>
                <a:cs typeface="Arial"/>
              </a:rPr>
              <a:t>and complementary</a:t>
            </a:r>
            <a:r>
              <a:rPr sz="2400" spc="20" dirty="0">
                <a:latin typeface="Arial"/>
                <a:cs typeface="Arial"/>
              </a:rPr>
              <a:t> </a:t>
            </a:r>
            <a:r>
              <a:rPr sz="2400" spc="-20" dirty="0">
                <a:latin typeface="Arial"/>
                <a:cs typeface="Arial"/>
              </a:rPr>
              <a:t>manner.</a:t>
            </a:r>
            <a:endParaRPr sz="2400" dirty="0">
              <a:latin typeface="Arial"/>
              <a:cs typeface="Arial"/>
            </a:endParaRPr>
          </a:p>
          <a:p>
            <a:pPr marL="12700" marR="6985" algn="just">
              <a:lnSpc>
                <a:spcPts val="4320"/>
              </a:lnSpc>
              <a:spcBef>
                <a:spcPts val="380"/>
              </a:spcBef>
              <a:buSzPct val="95833"/>
              <a:buFont typeface="Wingdings"/>
              <a:buChar char=""/>
              <a:tabLst>
                <a:tab pos="285115" algn="l"/>
              </a:tabLst>
            </a:pPr>
            <a:r>
              <a:rPr sz="2400" spc="-5" dirty="0">
                <a:latin typeface="Arial"/>
                <a:cs typeface="Arial"/>
              </a:rPr>
              <a:t>Core of </a:t>
            </a:r>
            <a:r>
              <a:rPr sz="2400" dirty="0">
                <a:latin typeface="Arial"/>
                <a:cs typeface="Arial"/>
              </a:rPr>
              <a:t>the </a:t>
            </a:r>
            <a:r>
              <a:rPr sz="2400" spc="-5" dirty="0">
                <a:latin typeface="Arial"/>
                <a:cs typeface="Arial"/>
              </a:rPr>
              <a:t>(target-based) structure-based drug design  (SBDD) is lead generation and</a:t>
            </a:r>
            <a:r>
              <a:rPr sz="2400" spc="75" dirty="0">
                <a:latin typeface="Arial"/>
                <a:cs typeface="Arial"/>
              </a:rPr>
              <a:t> </a:t>
            </a:r>
            <a:r>
              <a:rPr sz="2400" spc="-5" dirty="0">
                <a:latin typeface="Arial"/>
                <a:cs typeface="Arial"/>
              </a:rPr>
              <a:t>optimization</a:t>
            </a:r>
            <a:endParaRPr sz="24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0317" y="153806"/>
            <a:ext cx="4072254" cy="1366400"/>
          </a:xfrm>
          <a:prstGeom prst="rect">
            <a:avLst/>
          </a:prstGeom>
        </p:spPr>
        <p:txBody>
          <a:bodyPr vert="horz" wrap="square" lIns="0" tIns="12065" rIns="0" bIns="0" rtlCol="0" anchor="ctr">
            <a:spAutoFit/>
          </a:bodyPr>
          <a:lstStyle/>
          <a:p>
            <a:pPr marL="12700">
              <a:lnSpc>
                <a:spcPct val="100000"/>
              </a:lnSpc>
              <a:spcBef>
                <a:spcPts val="95"/>
              </a:spcBef>
            </a:pPr>
            <a:r>
              <a:rPr spc="-10" dirty="0"/>
              <a:t>MOLECULAR</a:t>
            </a:r>
            <a:r>
              <a:rPr spc="-15" dirty="0"/>
              <a:t> </a:t>
            </a:r>
            <a:r>
              <a:rPr spc="-5" dirty="0"/>
              <a:t>DOCKING</a:t>
            </a:r>
          </a:p>
        </p:txBody>
      </p:sp>
      <p:sp>
        <p:nvSpPr>
          <p:cNvPr id="3" name="object 3"/>
          <p:cNvSpPr txBox="1"/>
          <p:nvPr/>
        </p:nvSpPr>
        <p:spPr>
          <a:xfrm>
            <a:off x="2059941" y="1557380"/>
            <a:ext cx="7977505" cy="4013200"/>
          </a:xfrm>
          <a:prstGeom prst="rect">
            <a:avLst/>
          </a:prstGeom>
        </p:spPr>
        <p:txBody>
          <a:bodyPr vert="horz" wrap="square" lIns="0" tIns="12065" rIns="0" bIns="0" rtlCol="0">
            <a:spAutoFit/>
          </a:bodyPr>
          <a:lstStyle/>
          <a:p>
            <a:pPr marL="355600" marR="751205" indent="-342900">
              <a:lnSpc>
                <a:spcPct val="150100"/>
              </a:lnSpc>
              <a:spcBef>
                <a:spcPts val="95"/>
              </a:spcBef>
              <a:buChar char="•"/>
              <a:tabLst>
                <a:tab pos="354965" algn="l"/>
                <a:tab pos="355600" algn="l"/>
              </a:tabLst>
            </a:pPr>
            <a:r>
              <a:rPr sz="2400" spc="-5" dirty="0">
                <a:solidFill>
                  <a:srgbClr val="FF0000"/>
                </a:solidFill>
                <a:latin typeface="Arial"/>
                <a:cs typeface="Arial"/>
              </a:rPr>
              <a:t>Docking- </a:t>
            </a:r>
            <a:r>
              <a:rPr sz="2400" dirty="0">
                <a:solidFill>
                  <a:srgbClr val="6F2F9F"/>
                </a:solidFill>
                <a:latin typeface="Arial"/>
                <a:cs typeface="Arial"/>
              </a:rPr>
              <a:t>the </a:t>
            </a:r>
            <a:r>
              <a:rPr sz="2400" spc="-5" dirty="0">
                <a:solidFill>
                  <a:srgbClr val="6F2F9F"/>
                </a:solidFill>
                <a:latin typeface="Arial"/>
                <a:cs typeface="Arial"/>
              </a:rPr>
              <a:t>process by which molecular modeling  </a:t>
            </a:r>
            <a:r>
              <a:rPr sz="2400" dirty="0">
                <a:solidFill>
                  <a:srgbClr val="6F2F9F"/>
                </a:solidFill>
                <a:latin typeface="Arial"/>
                <a:cs typeface="Arial"/>
              </a:rPr>
              <a:t>software fits a </a:t>
            </a:r>
            <a:r>
              <a:rPr sz="2400" spc="-5" dirty="0">
                <a:solidFill>
                  <a:srgbClr val="6F2F9F"/>
                </a:solidFill>
                <a:latin typeface="Arial"/>
                <a:cs typeface="Arial"/>
              </a:rPr>
              <a:t>molecule into </a:t>
            </a:r>
            <a:r>
              <a:rPr sz="2400" dirty="0">
                <a:solidFill>
                  <a:srgbClr val="6F2F9F"/>
                </a:solidFill>
                <a:latin typeface="Arial"/>
                <a:cs typeface="Arial"/>
              </a:rPr>
              <a:t>target </a:t>
            </a:r>
            <a:r>
              <a:rPr sz="2400" spc="-5" dirty="0">
                <a:solidFill>
                  <a:srgbClr val="6F2F9F"/>
                </a:solidFill>
                <a:latin typeface="Arial"/>
                <a:cs typeface="Arial"/>
              </a:rPr>
              <a:t>binding</a:t>
            </a:r>
            <a:r>
              <a:rPr sz="2400" spc="5" dirty="0">
                <a:solidFill>
                  <a:srgbClr val="6F2F9F"/>
                </a:solidFill>
                <a:latin typeface="Arial"/>
                <a:cs typeface="Arial"/>
              </a:rPr>
              <a:t> </a:t>
            </a:r>
            <a:r>
              <a:rPr sz="2400" spc="-5" dirty="0">
                <a:solidFill>
                  <a:srgbClr val="6F2F9F"/>
                </a:solidFill>
                <a:latin typeface="Arial"/>
                <a:cs typeface="Arial"/>
              </a:rPr>
              <a:t>sites.</a:t>
            </a:r>
            <a:endParaRPr sz="2400">
              <a:latin typeface="Arial"/>
              <a:cs typeface="Arial"/>
            </a:endParaRPr>
          </a:p>
          <a:p>
            <a:pPr marL="355600" marR="1429385" indent="-342900">
              <a:lnSpc>
                <a:spcPct val="150000"/>
              </a:lnSpc>
              <a:spcBef>
                <a:spcPts val="575"/>
              </a:spcBef>
              <a:buChar char="•"/>
              <a:tabLst>
                <a:tab pos="354965" algn="l"/>
                <a:tab pos="355600" algn="l"/>
              </a:tabLst>
            </a:pPr>
            <a:r>
              <a:rPr sz="2400" spc="-5" dirty="0">
                <a:solidFill>
                  <a:srgbClr val="6F2F9F"/>
                </a:solidFill>
                <a:latin typeface="Arial"/>
                <a:cs typeface="Arial"/>
              </a:rPr>
              <a:t>Used </a:t>
            </a:r>
            <a:r>
              <a:rPr sz="2400" dirty="0">
                <a:solidFill>
                  <a:srgbClr val="6F2F9F"/>
                </a:solidFill>
                <a:latin typeface="Arial"/>
                <a:cs typeface="Arial"/>
              </a:rPr>
              <a:t>for </a:t>
            </a:r>
            <a:r>
              <a:rPr sz="2400" spc="-5" dirty="0">
                <a:solidFill>
                  <a:srgbClr val="6F2F9F"/>
                </a:solidFill>
                <a:latin typeface="Arial"/>
                <a:cs typeface="Arial"/>
              </a:rPr>
              <a:t>finding binding modes </a:t>
            </a:r>
            <a:r>
              <a:rPr sz="2400" dirty="0">
                <a:solidFill>
                  <a:srgbClr val="6F2F9F"/>
                </a:solidFill>
                <a:latin typeface="Arial"/>
                <a:cs typeface="Arial"/>
              </a:rPr>
              <a:t>of </a:t>
            </a:r>
            <a:r>
              <a:rPr sz="2400" spc="-5" dirty="0">
                <a:solidFill>
                  <a:srgbClr val="6F2F9F"/>
                </a:solidFill>
                <a:latin typeface="Arial"/>
                <a:cs typeface="Arial"/>
              </a:rPr>
              <a:t>protein with  ligands/inhibitors</a:t>
            </a:r>
            <a:endParaRPr sz="2400">
              <a:latin typeface="Arial"/>
              <a:cs typeface="Arial"/>
            </a:endParaRPr>
          </a:p>
          <a:p>
            <a:pPr marL="355600" marR="5080" indent="-342900">
              <a:lnSpc>
                <a:spcPct val="150100"/>
              </a:lnSpc>
              <a:spcBef>
                <a:spcPts val="575"/>
              </a:spcBef>
              <a:buChar char="•"/>
              <a:tabLst>
                <a:tab pos="354965" algn="l"/>
                <a:tab pos="355600" algn="l"/>
              </a:tabLst>
            </a:pPr>
            <a:r>
              <a:rPr sz="2400" dirty="0">
                <a:solidFill>
                  <a:srgbClr val="6F2F9F"/>
                </a:solidFill>
                <a:latin typeface="Arial"/>
                <a:cs typeface="Arial"/>
              </a:rPr>
              <a:t>In </a:t>
            </a:r>
            <a:r>
              <a:rPr sz="2400" spc="-5" dirty="0">
                <a:solidFill>
                  <a:srgbClr val="6F2F9F"/>
                </a:solidFill>
                <a:latin typeface="Arial"/>
                <a:cs typeface="Arial"/>
              </a:rPr>
              <a:t>molecular docking, </a:t>
            </a:r>
            <a:r>
              <a:rPr sz="2400" dirty="0">
                <a:solidFill>
                  <a:srgbClr val="6F2F9F"/>
                </a:solidFill>
                <a:latin typeface="Arial"/>
                <a:cs typeface="Arial"/>
              </a:rPr>
              <a:t>attempt </a:t>
            </a:r>
            <a:r>
              <a:rPr sz="2400" spc="-5" dirty="0">
                <a:solidFill>
                  <a:srgbClr val="6F2F9F"/>
                </a:solidFill>
                <a:latin typeface="Arial"/>
                <a:cs typeface="Arial"/>
              </a:rPr>
              <a:t>to predict </a:t>
            </a:r>
            <a:r>
              <a:rPr sz="2400" dirty="0">
                <a:solidFill>
                  <a:srgbClr val="6F2F9F"/>
                </a:solidFill>
                <a:latin typeface="Arial"/>
                <a:cs typeface="Arial"/>
              </a:rPr>
              <a:t>the structure </a:t>
            </a:r>
            <a:r>
              <a:rPr sz="2400" spc="-5" dirty="0">
                <a:solidFill>
                  <a:srgbClr val="6F2F9F"/>
                </a:solidFill>
                <a:latin typeface="Arial"/>
                <a:cs typeface="Arial"/>
              </a:rPr>
              <a:t>of  the intermolecular complex </a:t>
            </a:r>
            <a:r>
              <a:rPr sz="2400" dirty="0">
                <a:solidFill>
                  <a:srgbClr val="6F2F9F"/>
                </a:solidFill>
                <a:latin typeface="Arial"/>
                <a:cs typeface="Arial"/>
              </a:rPr>
              <a:t>formed </a:t>
            </a:r>
            <a:r>
              <a:rPr sz="2400" spc="-5" dirty="0">
                <a:solidFill>
                  <a:srgbClr val="6F2F9F"/>
                </a:solidFill>
                <a:latin typeface="Arial"/>
                <a:cs typeface="Arial"/>
              </a:rPr>
              <a:t>between </a:t>
            </a:r>
            <a:r>
              <a:rPr sz="2400" dirty="0">
                <a:solidFill>
                  <a:srgbClr val="6F2F9F"/>
                </a:solidFill>
                <a:latin typeface="Arial"/>
                <a:cs typeface="Arial"/>
              </a:rPr>
              <a:t>two </a:t>
            </a:r>
            <a:r>
              <a:rPr sz="2400" spc="-5" dirty="0">
                <a:solidFill>
                  <a:srgbClr val="6F2F9F"/>
                </a:solidFill>
                <a:latin typeface="Arial"/>
                <a:cs typeface="Arial"/>
              </a:rPr>
              <a:t>or </a:t>
            </a:r>
            <a:r>
              <a:rPr sz="2400" dirty="0">
                <a:solidFill>
                  <a:srgbClr val="6F2F9F"/>
                </a:solidFill>
                <a:latin typeface="Arial"/>
                <a:cs typeface="Arial"/>
              </a:rPr>
              <a:t>more  </a:t>
            </a:r>
            <a:r>
              <a:rPr sz="2400" spc="-5" dirty="0">
                <a:solidFill>
                  <a:srgbClr val="6F2F9F"/>
                </a:solidFill>
                <a:latin typeface="Arial"/>
                <a:cs typeface="Arial"/>
              </a:rPr>
              <a:t>molecules</a:t>
            </a:r>
            <a:endParaRPr sz="24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09900" y="971550"/>
            <a:ext cx="2514600" cy="14097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94126" y="1091947"/>
            <a:ext cx="1941830" cy="1061085"/>
          </a:xfrm>
          <a:prstGeom prst="rect">
            <a:avLst/>
          </a:prstGeom>
        </p:spPr>
        <p:txBody>
          <a:bodyPr vert="horz" wrap="square" lIns="0" tIns="43815" rIns="0" bIns="0" rtlCol="0">
            <a:spAutoFit/>
          </a:bodyPr>
          <a:lstStyle/>
          <a:p>
            <a:pPr marL="12700" marR="5080" indent="-1270" algn="ctr">
              <a:lnSpc>
                <a:spcPct val="91500"/>
              </a:lnSpc>
              <a:spcBef>
                <a:spcPts val="345"/>
              </a:spcBef>
            </a:pPr>
            <a:r>
              <a:rPr sz="2400" spc="-5" dirty="0">
                <a:latin typeface="Carlito"/>
                <a:cs typeface="Carlito"/>
              </a:rPr>
              <a:t>Dock or fit </a:t>
            </a:r>
            <a:r>
              <a:rPr sz="2400" dirty="0">
                <a:latin typeface="Carlito"/>
                <a:cs typeface="Carlito"/>
              </a:rPr>
              <a:t>a  </a:t>
            </a:r>
            <a:r>
              <a:rPr sz="2400" spc="-5" dirty="0">
                <a:latin typeface="Carlito"/>
                <a:cs typeface="Carlito"/>
              </a:rPr>
              <a:t>molecule </a:t>
            </a:r>
            <a:r>
              <a:rPr sz="2400" dirty="0">
                <a:latin typeface="Carlito"/>
                <a:cs typeface="Carlito"/>
              </a:rPr>
              <a:t>in</a:t>
            </a:r>
            <a:r>
              <a:rPr sz="2400" spc="-85" dirty="0">
                <a:latin typeface="Carlito"/>
                <a:cs typeface="Carlito"/>
              </a:rPr>
              <a:t> </a:t>
            </a:r>
            <a:r>
              <a:rPr sz="2400" dirty="0">
                <a:latin typeface="Carlito"/>
                <a:cs typeface="Carlito"/>
              </a:rPr>
              <a:t>the  </a:t>
            </a:r>
            <a:r>
              <a:rPr sz="2400" spc="-5" dirty="0">
                <a:latin typeface="Carlito"/>
                <a:cs typeface="Carlito"/>
              </a:rPr>
              <a:t>binding</a:t>
            </a:r>
            <a:r>
              <a:rPr sz="2400" spc="-45" dirty="0">
                <a:latin typeface="Carlito"/>
                <a:cs typeface="Carlito"/>
              </a:rPr>
              <a:t> </a:t>
            </a:r>
            <a:r>
              <a:rPr sz="2400" spc="-10" dirty="0">
                <a:latin typeface="Carlito"/>
                <a:cs typeface="Carlito"/>
              </a:rPr>
              <a:t>site</a:t>
            </a:r>
            <a:endParaRPr sz="2400">
              <a:latin typeface="Carlito"/>
              <a:cs typeface="Carlito"/>
            </a:endParaRPr>
          </a:p>
        </p:txBody>
      </p:sp>
      <p:grpSp>
        <p:nvGrpSpPr>
          <p:cNvPr id="4" name="object 4"/>
          <p:cNvGrpSpPr/>
          <p:nvPr/>
        </p:nvGrpSpPr>
        <p:grpSpPr>
          <a:xfrm>
            <a:off x="5754970" y="1341847"/>
            <a:ext cx="816610" cy="599440"/>
            <a:chOff x="4230970" y="1341847"/>
            <a:chExt cx="816610" cy="599440"/>
          </a:xfrm>
        </p:grpSpPr>
        <p:sp>
          <p:nvSpPr>
            <p:cNvPr id="5" name="object 5"/>
            <p:cNvSpPr/>
            <p:nvPr/>
          </p:nvSpPr>
          <p:spPr>
            <a:xfrm>
              <a:off x="4230970" y="1341847"/>
              <a:ext cx="816171" cy="5990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264787" y="1345310"/>
              <a:ext cx="748538" cy="551941"/>
            </a:xfrm>
            <a:prstGeom prst="rect">
              <a:avLst/>
            </a:prstGeom>
            <a:blipFill>
              <a:blip r:embed="rId4" cstate="print"/>
              <a:stretch>
                <a:fillRect/>
              </a:stretch>
            </a:blipFill>
          </p:spPr>
          <p:txBody>
            <a:bodyPr wrap="square" lIns="0" tIns="0" rIns="0" bIns="0" rtlCol="0"/>
            <a:lstStyle/>
            <a:p>
              <a:endParaRPr/>
            </a:p>
          </p:txBody>
        </p:sp>
      </p:grpSp>
      <p:sp>
        <p:nvSpPr>
          <p:cNvPr id="7" name="object 7"/>
          <p:cNvSpPr/>
          <p:nvPr/>
        </p:nvSpPr>
        <p:spPr>
          <a:xfrm>
            <a:off x="6848476" y="895350"/>
            <a:ext cx="2828925" cy="14097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7097395" y="969009"/>
            <a:ext cx="2340610" cy="1169670"/>
          </a:xfrm>
          <a:prstGeom prst="rect">
            <a:avLst/>
          </a:prstGeom>
        </p:spPr>
        <p:txBody>
          <a:bodyPr vert="horz" wrap="square" lIns="0" tIns="38100" rIns="0" bIns="0" rtlCol="0">
            <a:spAutoFit/>
          </a:bodyPr>
          <a:lstStyle/>
          <a:p>
            <a:pPr marL="12065" marR="5080" indent="1270" algn="ctr">
              <a:lnSpc>
                <a:spcPct val="91700"/>
              </a:lnSpc>
              <a:spcBef>
                <a:spcPts val="300"/>
              </a:spcBef>
            </a:pPr>
            <a:r>
              <a:rPr sz="2000" dirty="0">
                <a:latin typeface="Carlito"/>
                <a:cs typeface="Carlito"/>
              </a:rPr>
              <a:t>Binding </a:t>
            </a:r>
            <a:r>
              <a:rPr sz="2000" spc="-10" dirty="0">
                <a:latin typeface="Carlito"/>
                <a:cs typeface="Carlito"/>
              </a:rPr>
              <a:t>group </a:t>
            </a:r>
            <a:r>
              <a:rPr sz="2000" spc="-5" dirty="0">
                <a:latin typeface="Carlito"/>
                <a:cs typeface="Carlito"/>
              </a:rPr>
              <a:t>on </a:t>
            </a:r>
            <a:r>
              <a:rPr sz="2000" dirty="0">
                <a:latin typeface="Carlito"/>
                <a:cs typeface="Carlito"/>
              </a:rPr>
              <a:t>the  </a:t>
            </a:r>
            <a:r>
              <a:rPr sz="2000" spc="-10" dirty="0">
                <a:latin typeface="Carlito"/>
                <a:cs typeface="Carlito"/>
              </a:rPr>
              <a:t>ligand </a:t>
            </a:r>
            <a:r>
              <a:rPr sz="2000" dirty="0">
                <a:latin typeface="Carlito"/>
                <a:cs typeface="Carlito"/>
              </a:rPr>
              <a:t>and </a:t>
            </a:r>
            <a:r>
              <a:rPr sz="2000" spc="-5" dirty="0">
                <a:latin typeface="Carlito"/>
                <a:cs typeface="Carlito"/>
              </a:rPr>
              <a:t>binding</a:t>
            </a:r>
            <a:r>
              <a:rPr sz="2000" spc="-75" dirty="0">
                <a:latin typeface="Carlito"/>
                <a:cs typeface="Carlito"/>
              </a:rPr>
              <a:t> </a:t>
            </a:r>
            <a:r>
              <a:rPr sz="2000" spc="-10" dirty="0">
                <a:latin typeface="Carlito"/>
                <a:cs typeface="Carlito"/>
              </a:rPr>
              <a:t>site  are </a:t>
            </a:r>
            <a:r>
              <a:rPr sz="2000" spc="-5" dirty="0">
                <a:latin typeface="Carlito"/>
                <a:cs typeface="Carlito"/>
              </a:rPr>
              <a:t>known, defined</a:t>
            </a:r>
            <a:r>
              <a:rPr sz="2000" spc="-105" dirty="0">
                <a:latin typeface="Carlito"/>
                <a:cs typeface="Carlito"/>
              </a:rPr>
              <a:t> </a:t>
            </a:r>
            <a:r>
              <a:rPr sz="2000" spc="-5" dirty="0">
                <a:latin typeface="Carlito"/>
                <a:cs typeface="Carlito"/>
              </a:rPr>
              <a:t>by  </a:t>
            </a:r>
            <a:r>
              <a:rPr sz="2000" dirty="0">
                <a:latin typeface="Carlito"/>
                <a:cs typeface="Carlito"/>
              </a:rPr>
              <a:t>the</a:t>
            </a:r>
            <a:r>
              <a:rPr sz="2000" spc="-30" dirty="0">
                <a:latin typeface="Carlito"/>
                <a:cs typeface="Carlito"/>
              </a:rPr>
              <a:t> </a:t>
            </a:r>
            <a:r>
              <a:rPr sz="2000" spc="-35" dirty="0">
                <a:latin typeface="Carlito"/>
                <a:cs typeface="Carlito"/>
              </a:rPr>
              <a:t>operator.</a:t>
            </a:r>
            <a:endParaRPr sz="2000">
              <a:latin typeface="Carlito"/>
              <a:cs typeface="Carlito"/>
            </a:endParaRPr>
          </a:p>
        </p:txBody>
      </p:sp>
      <p:grpSp>
        <p:nvGrpSpPr>
          <p:cNvPr id="9" name="object 9"/>
          <p:cNvGrpSpPr/>
          <p:nvPr/>
        </p:nvGrpSpPr>
        <p:grpSpPr>
          <a:xfrm>
            <a:off x="7893478" y="2423490"/>
            <a:ext cx="598170" cy="549910"/>
            <a:chOff x="6369478" y="2423490"/>
            <a:chExt cx="598170" cy="549910"/>
          </a:xfrm>
        </p:grpSpPr>
        <p:sp>
          <p:nvSpPr>
            <p:cNvPr id="10" name="object 10"/>
            <p:cNvSpPr/>
            <p:nvPr/>
          </p:nvSpPr>
          <p:spPr>
            <a:xfrm>
              <a:off x="6369478" y="2423490"/>
              <a:ext cx="597567" cy="549503"/>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392798" y="2436241"/>
              <a:ext cx="550799" cy="483362"/>
            </a:xfrm>
            <a:prstGeom prst="rect">
              <a:avLst/>
            </a:prstGeom>
            <a:blipFill>
              <a:blip r:embed="rId7" cstate="print"/>
              <a:stretch>
                <a:fillRect/>
              </a:stretch>
            </a:blipFill>
          </p:spPr>
          <p:txBody>
            <a:bodyPr wrap="square" lIns="0" tIns="0" rIns="0" bIns="0" rtlCol="0"/>
            <a:lstStyle/>
            <a:p>
              <a:endParaRPr/>
            </a:p>
          </p:txBody>
        </p:sp>
      </p:grpSp>
      <p:sp>
        <p:nvSpPr>
          <p:cNvPr id="12" name="object 12"/>
          <p:cNvSpPr/>
          <p:nvPr/>
        </p:nvSpPr>
        <p:spPr>
          <a:xfrm>
            <a:off x="6515101" y="3124201"/>
            <a:ext cx="3190875" cy="1400175"/>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6686804" y="3226688"/>
            <a:ext cx="2856865" cy="1109980"/>
          </a:xfrm>
          <a:prstGeom prst="rect">
            <a:avLst/>
          </a:prstGeom>
        </p:spPr>
        <p:txBody>
          <a:bodyPr vert="horz" wrap="square" lIns="0" tIns="40640" rIns="0" bIns="0" rtlCol="0">
            <a:spAutoFit/>
          </a:bodyPr>
          <a:lstStyle/>
          <a:p>
            <a:pPr marL="12700" marR="5080" algn="ctr">
              <a:lnSpc>
                <a:spcPts val="2090"/>
              </a:lnSpc>
              <a:spcBef>
                <a:spcPts val="320"/>
              </a:spcBef>
            </a:pPr>
            <a:r>
              <a:rPr sz="1900" spc="-5" dirty="0">
                <a:latin typeface="Carlito"/>
                <a:cs typeface="Carlito"/>
              </a:rPr>
              <a:t>Binding </a:t>
            </a:r>
            <a:r>
              <a:rPr sz="1900" spc="-15" dirty="0">
                <a:latin typeface="Carlito"/>
                <a:cs typeface="Carlito"/>
              </a:rPr>
              <a:t>group </a:t>
            </a:r>
            <a:r>
              <a:rPr sz="1900" spc="-5" dirty="0">
                <a:latin typeface="Carlito"/>
                <a:cs typeface="Carlito"/>
              </a:rPr>
              <a:t>in the </a:t>
            </a:r>
            <a:r>
              <a:rPr sz="1900" spc="-15" dirty="0">
                <a:latin typeface="Carlito"/>
                <a:cs typeface="Carlito"/>
              </a:rPr>
              <a:t>ligand </a:t>
            </a:r>
            <a:r>
              <a:rPr sz="1900" spc="-5" dirty="0">
                <a:latin typeface="Carlito"/>
                <a:cs typeface="Carlito"/>
              </a:rPr>
              <a:t>is  </a:t>
            </a:r>
            <a:r>
              <a:rPr sz="1900" spc="-10" dirty="0">
                <a:latin typeface="Carlito"/>
                <a:cs typeface="Carlito"/>
              </a:rPr>
              <a:t>paired </a:t>
            </a:r>
            <a:r>
              <a:rPr sz="1900" spc="-5" dirty="0">
                <a:latin typeface="Carlito"/>
                <a:cs typeface="Carlito"/>
              </a:rPr>
              <a:t>with its  </a:t>
            </a:r>
            <a:r>
              <a:rPr sz="1900" spc="-10" dirty="0">
                <a:latin typeface="Carlito"/>
                <a:cs typeface="Carlito"/>
              </a:rPr>
              <a:t>complementary </a:t>
            </a:r>
            <a:r>
              <a:rPr sz="1900" spc="-15" dirty="0">
                <a:latin typeface="Carlito"/>
                <a:cs typeface="Carlito"/>
              </a:rPr>
              <a:t>group </a:t>
            </a:r>
            <a:r>
              <a:rPr sz="1900" spc="-5" dirty="0">
                <a:latin typeface="Carlito"/>
                <a:cs typeface="Carlito"/>
              </a:rPr>
              <a:t>in the  </a:t>
            </a:r>
            <a:r>
              <a:rPr sz="1900" spc="-10" dirty="0">
                <a:latin typeface="Carlito"/>
                <a:cs typeface="Carlito"/>
              </a:rPr>
              <a:t>binding</a:t>
            </a:r>
            <a:r>
              <a:rPr sz="1900" dirty="0">
                <a:latin typeface="Carlito"/>
                <a:cs typeface="Carlito"/>
              </a:rPr>
              <a:t> </a:t>
            </a:r>
            <a:r>
              <a:rPr sz="1900" spc="-15" dirty="0">
                <a:latin typeface="Carlito"/>
                <a:cs typeface="Carlito"/>
              </a:rPr>
              <a:t>site</a:t>
            </a:r>
            <a:endParaRPr sz="1900">
              <a:latin typeface="Carlito"/>
              <a:cs typeface="Carlito"/>
            </a:endParaRPr>
          </a:p>
        </p:txBody>
      </p:sp>
      <p:grpSp>
        <p:nvGrpSpPr>
          <p:cNvPr id="14" name="object 14"/>
          <p:cNvGrpSpPr/>
          <p:nvPr/>
        </p:nvGrpSpPr>
        <p:grpSpPr>
          <a:xfrm>
            <a:off x="5543569" y="3530312"/>
            <a:ext cx="753745" cy="599440"/>
            <a:chOff x="4019568" y="3530312"/>
            <a:chExt cx="753745" cy="599440"/>
          </a:xfrm>
        </p:grpSpPr>
        <p:sp>
          <p:nvSpPr>
            <p:cNvPr id="15" name="object 15"/>
            <p:cNvSpPr/>
            <p:nvPr/>
          </p:nvSpPr>
          <p:spPr>
            <a:xfrm>
              <a:off x="4019568" y="3530312"/>
              <a:ext cx="753209" cy="599000"/>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4043553" y="3534029"/>
              <a:ext cx="695833" cy="551942"/>
            </a:xfrm>
            <a:prstGeom prst="rect">
              <a:avLst/>
            </a:prstGeom>
            <a:blipFill>
              <a:blip r:embed="rId10" cstate="print"/>
              <a:stretch>
                <a:fillRect/>
              </a:stretch>
            </a:blipFill>
          </p:spPr>
          <p:txBody>
            <a:bodyPr wrap="square" lIns="0" tIns="0" rIns="0" bIns="0" rtlCol="0"/>
            <a:lstStyle/>
            <a:p>
              <a:endParaRPr/>
            </a:p>
          </p:txBody>
        </p:sp>
      </p:grpSp>
      <p:sp>
        <p:nvSpPr>
          <p:cNvPr id="17" name="object 17"/>
          <p:cNvSpPr/>
          <p:nvPr/>
        </p:nvSpPr>
        <p:spPr>
          <a:xfrm>
            <a:off x="2962276" y="3114676"/>
            <a:ext cx="2314575" cy="1419225"/>
          </a:xfrm>
          <a:prstGeom prst="rect">
            <a:avLst/>
          </a:prstGeom>
          <a:blipFill>
            <a:blip r:embed="rId11" cstate="print"/>
            <a:stretch>
              <a:fillRect/>
            </a:stretch>
          </a:blipFill>
        </p:spPr>
        <p:txBody>
          <a:bodyPr wrap="square" lIns="0" tIns="0" rIns="0" bIns="0" rtlCol="0"/>
          <a:lstStyle/>
          <a:p>
            <a:endParaRPr/>
          </a:p>
        </p:txBody>
      </p:sp>
      <p:sp>
        <p:nvSpPr>
          <p:cNvPr id="18" name="object 18"/>
          <p:cNvSpPr txBox="1"/>
          <p:nvPr/>
        </p:nvSpPr>
        <p:spPr>
          <a:xfrm>
            <a:off x="3408933" y="3056002"/>
            <a:ext cx="1432560" cy="1448435"/>
          </a:xfrm>
          <a:prstGeom prst="rect">
            <a:avLst/>
          </a:prstGeom>
        </p:spPr>
        <p:txBody>
          <a:bodyPr vert="horz" wrap="square" lIns="0" tIns="38100" rIns="0" bIns="0" rtlCol="0">
            <a:spAutoFit/>
          </a:bodyPr>
          <a:lstStyle/>
          <a:p>
            <a:pPr marL="12065" marR="5080" algn="ctr">
              <a:lnSpc>
                <a:spcPct val="91700"/>
              </a:lnSpc>
              <a:spcBef>
                <a:spcPts val="300"/>
              </a:spcBef>
            </a:pPr>
            <a:r>
              <a:rPr sz="2000" dirty="0">
                <a:latin typeface="Carlito"/>
                <a:cs typeface="Carlito"/>
              </a:rPr>
              <a:t>Ideal</a:t>
            </a:r>
            <a:r>
              <a:rPr sz="2000" spc="-95" dirty="0">
                <a:latin typeface="Carlito"/>
                <a:cs typeface="Carlito"/>
              </a:rPr>
              <a:t> </a:t>
            </a:r>
            <a:r>
              <a:rPr sz="2000" spc="-5" dirty="0">
                <a:latin typeface="Carlito"/>
                <a:cs typeface="Carlito"/>
              </a:rPr>
              <a:t>bonding  </a:t>
            </a:r>
            <a:r>
              <a:rPr sz="2000" spc="-10" dirty="0">
                <a:latin typeface="Carlito"/>
                <a:cs typeface="Carlito"/>
              </a:rPr>
              <a:t>distance </a:t>
            </a:r>
            <a:r>
              <a:rPr sz="2000" spc="-20" dirty="0">
                <a:latin typeface="Carlito"/>
                <a:cs typeface="Carlito"/>
              </a:rPr>
              <a:t>for  </a:t>
            </a:r>
            <a:r>
              <a:rPr sz="2000" spc="-5" dirty="0">
                <a:latin typeface="Carlito"/>
                <a:cs typeface="Carlito"/>
              </a:rPr>
              <a:t>potential  </a:t>
            </a:r>
            <a:r>
              <a:rPr sz="2000" spc="-10" dirty="0">
                <a:latin typeface="Carlito"/>
                <a:cs typeface="Carlito"/>
              </a:rPr>
              <a:t>interaction </a:t>
            </a:r>
            <a:r>
              <a:rPr sz="2000" dirty="0">
                <a:latin typeface="Carlito"/>
                <a:cs typeface="Carlito"/>
              </a:rPr>
              <a:t>is  </a:t>
            </a:r>
            <a:r>
              <a:rPr sz="2000" spc="-5" dirty="0">
                <a:latin typeface="Carlito"/>
                <a:cs typeface="Carlito"/>
              </a:rPr>
              <a:t>defined.</a:t>
            </a:r>
            <a:endParaRPr sz="2000">
              <a:latin typeface="Carlito"/>
              <a:cs typeface="Carlito"/>
            </a:endParaRPr>
          </a:p>
        </p:txBody>
      </p:sp>
      <p:grpSp>
        <p:nvGrpSpPr>
          <p:cNvPr id="19" name="object 19"/>
          <p:cNvGrpSpPr/>
          <p:nvPr/>
        </p:nvGrpSpPr>
        <p:grpSpPr>
          <a:xfrm>
            <a:off x="3826013" y="4660702"/>
            <a:ext cx="600710" cy="539115"/>
            <a:chOff x="2302013" y="4660701"/>
            <a:chExt cx="600710" cy="539115"/>
          </a:xfrm>
        </p:grpSpPr>
        <p:sp>
          <p:nvSpPr>
            <p:cNvPr id="20" name="object 20"/>
            <p:cNvSpPr/>
            <p:nvPr/>
          </p:nvSpPr>
          <p:spPr>
            <a:xfrm>
              <a:off x="2302013" y="4660701"/>
              <a:ext cx="600433" cy="538876"/>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2326258" y="4673726"/>
              <a:ext cx="552069" cy="471931"/>
            </a:xfrm>
            <a:prstGeom prst="rect">
              <a:avLst/>
            </a:prstGeom>
            <a:blipFill>
              <a:blip r:embed="rId13" cstate="print"/>
              <a:stretch>
                <a:fillRect/>
              </a:stretch>
            </a:blipFill>
          </p:spPr>
          <p:txBody>
            <a:bodyPr wrap="square" lIns="0" tIns="0" rIns="0" bIns="0" rtlCol="0"/>
            <a:lstStyle/>
            <a:p>
              <a:endParaRPr/>
            </a:p>
          </p:txBody>
        </p:sp>
      </p:grpSp>
      <p:sp>
        <p:nvSpPr>
          <p:cNvPr id="22" name="object 22"/>
          <p:cNvSpPr/>
          <p:nvPr/>
        </p:nvSpPr>
        <p:spPr>
          <a:xfrm>
            <a:off x="2962276" y="5343523"/>
            <a:ext cx="2314575" cy="1409700"/>
          </a:xfrm>
          <a:prstGeom prst="rect">
            <a:avLst/>
          </a:prstGeom>
          <a:blipFill>
            <a:blip r:embed="rId14" cstate="print"/>
            <a:stretch>
              <a:fillRect/>
            </a:stretch>
          </a:blipFill>
        </p:spPr>
        <p:txBody>
          <a:bodyPr wrap="square" lIns="0" tIns="0" rIns="0" bIns="0" rtlCol="0"/>
          <a:lstStyle/>
          <a:p>
            <a:endParaRPr/>
          </a:p>
        </p:txBody>
      </p:sp>
      <p:sp>
        <p:nvSpPr>
          <p:cNvPr id="23" name="object 23"/>
          <p:cNvSpPr txBox="1"/>
          <p:nvPr/>
        </p:nvSpPr>
        <p:spPr>
          <a:xfrm>
            <a:off x="3346451" y="5470348"/>
            <a:ext cx="1558925" cy="1061085"/>
          </a:xfrm>
          <a:prstGeom prst="rect">
            <a:avLst/>
          </a:prstGeom>
        </p:spPr>
        <p:txBody>
          <a:bodyPr vert="horz" wrap="square" lIns="0" tIns="43815" rIns="0" bIns="0" rtlCol="0">
            <a:spAutoFit/>
          </a:bodyPr>
          <a:lstStyle/>
          <a:p>
            <a:pPr marL="12700" marR="5080" algn="ctr">
              <a:lnSpc>
                <a:spcPct val="91500"/>
              </a:lnSpc>
              <a:spcBef>
                <a:spcPts val="345"/>
              </a:spcBef>
            </a:pPr>
            <a:r>
              <a:rPr sz="2400" spc="-5" dirty="0">
                <a:latin typeface="Carlito"/>
                <a:cs typeface="Carlito"/>
              </a:rPr>
              <a:t>Docking  </a:t>
            </a:r>
            <a:r>
              <a:rPr sz="2400" spc="-15" dirty="0">
                <a:latin typeface="Carlito"/>
                <a:cs typeface="Carlito"/>
              </a:rPr>
              <a:t>procedure</a:t>
            </a:r>
            <a:r>
              <a:rPr sz="2400" spc="-90" dirty="0">
                <a:latin typeface="Carlito"/>
                <a:cs typeface="Carlito"/>
              </a:rPr>
              <a:t> </a:t>
            </a:r>
            <a:r>
              <a:rPr sz="2400" dirty="0">
                <a:latin typeface="Carlito"/>
                <a:cs typeface="Carlito"/>
              </a:rPr>
              <a:t>is  </a:t>
            </a:r>
            <a:r>
              <a:rPr sz="2400" spc="-15" dirty="0">
                <a:latin typeface="Carlito"/>
                <a:cs typeface="Carlito"/>
              </a:rPr>
              <a:t>started</a:t>
            </a:r>
            <a:endParaRPr sz="2400">
              <a:latin typeface="Carlito"/>
              <a:cs typeface="Carlito"/>
            </a:endParaRPr>
          </a:p>
        </p:txBody>
      </p:sp>
      <p:grpSp>
        <p:nvGrpSpPr>
          <p:cNvPr id="24" name="object 24"/>
          <p:cNvGrpSpPr/>
          <p:nvPr/>
        </p:nvGrpSpPr>
        <p:grpSpPr>
          <a:xfrm>
            <a:off x="5681890" y="5756875"/>
            <a:ext cx="842010" cy="599440"/>
            <a:chOff x="4157890" y="5756875"/>
            <a:chExt cx="842010" cy="599440"/>
          </a:xfrm>
        </p:grpSpPr>
        <p:sp>
          <p:nvSpPr>
            <p:cNvPr id="25" name="object 25"/>
            <p:cNvSpPr/>
            <p:nvPr/>
          </p:nvSpPr>
          <p:spPr>
            <a:xfrm>
              <a:off x="4157890" y="5756875"/>
              <a:ext cx="841515" cy="599000"/>
            </a:xfrm>
            <a:prstGeom prst="rect">
              <a:avLst/>
            </a:prstGeom>
            <a:blipFill>
              <a:blip r:embed="rId15" cstate="print"/>
              <a:stretch>
                <a:fillRect/>
              </a:stretch>
            </a:blipFill>
          </p:spPr>
          <p:txBody>
            <a:bodyPr wrap="square" lIns="0" tIns="0" rIns="0" bIns="0" rtlCol="0"/>
            <a:lstStyle/>
            <a:p>
              <a:endParaRPr/>
            </a:p>
          </p:txBody>
        </p:sp>
        <p:sp>
          <p:nvSpPr>
            <p:cNvPr id="26" name="object 26"/>
            <p:cNvSpPr/>
            <p:nvPr/>
          </p:nvSpPr>
          <p:spPr>
            <a:xfrm>
              <a:off x="4191000" y="5760021"/>
              <a:ext cx="784351" cy="552069"/>
            </a:xfrm>
            <a:prstGeom prst="rect">
              <a:avLst/>
            </a:prstGeom>
            <a:blipFill>
              <a:blip r:embed="rId16" cstate="print"/>
              <a:stretch>
                <a:fillRect/>
              </a:stretch>
            </a:blipFill>
          </p:spPr>
          <p:txBody>
            <a:bodyPr wrap="square" lIns="0" tIns="0" rIns="0" bIns="0" rtlCol="0"/>
            <a:lstStyle/>
            <a:p>
              <a:endParaRPr/>
            </a:p>
          </p:txBody>
        </p:sp>
      </p:grpSp>
      <p:sp>
        <p:nvSpPr>
          <p:cNvPr id="27" name="object 27"/>
          <p:cNvSpPr/>
          <p:nvPr/>
        </p:nvSpPr>
        <p:spPr>
          <a:xfrm>
            <a:off x="6991351" y="5343523"/>
            <a:ext cx="2790825" cy="1409700"/>
          </a:xfrm>
          <a:prstGeom prst="rect">
            <a:avLst/>
          </a:prstGeom>
          <a:blipFill>
            <a:blip r:embed="rId17" cstate="print"/>
            <a:stretch>
              <a:fillRect/>
            </a:stretch>
          </a:blipFill>
        </p:spPr>
        <p:txBody>
          <a:bodyPr wrap="square" lIns="0" tIns="0" rIns="0" bIns="0" rtlCol="0"/>
          <a:lstStyle/>
          <a:p>
            <a:endParaRPr/>
          </a:p>
        </p:txBody>
      </p:sp>
      <p:sp>
        <p:nvSpPr>
          <p:cNvPr id="28" name="object 28"/>
          <p:cNvSpPr txBox="1"/>
          <p:nvPr/>
        </p:nvSpPr>
        <p:spPr>
          <a:xfrm>
            <a:off x="7215885" y="5561788"/>
            <a:ext cx="2352040" cy="890269"/>
          </a:xfrm>
          <a:prstGeom prst="rect">
            <a:avLst/>
          </a:prstGeom>
        </p:spPr>
        <p:txBody>
          <a:bodyPr vert="horz" wrap="square" lIns="0" tIns="38100" rIns="0" bIns="0" rtlCol="0">
            <a:spAutoFit/>
          </a:bodyPr>
          <a:lstStyle/>
          <a:p>
            <a:pPr marL="12065" marR="5080" algn="ctr">
              <a:lnSpc>
                <a:spcPct val="91800"/>
              </a:lnSpc>
              <a:spcBef>
                <a:spcPts val="300"/>
              </a:spcBef>
            </a:pPr>
            <a:r>
              <a:rPr sz="2000" spc="-5" dirty="0">
                <a:latin typeface="Carlito"/>
                <a:cs typeface="Carlito"/>
              </a:rPr>
              <a:t>The </a:t>
            </a:r>
            <a:r>
              <a:rPr sz="2000" spc="-15" dirty="0">
                <a:latin typeface="Carlito"/>
                <a:cs typeface="Carlito"/>
              </a:rPr>
              <a:t>program </a:t>
            </a:r>
            <a:r>
              <a:rPr sz="2000" dirty="0">
                <a:latin typeface="Carlito"/>
                <a:cs typeface="Carlito"/>
              </a:rPr>
              <a:t>try </a:t>
            </a:r>
            <a:r>
              <a:rPr sz="2000" spc="-15" dirty="0">
                <a:latin typeface="Carlito"/>
                <a:cs typeface="Carlito"/>
              </a:rPr>
              <a:t>to</a:t>
            </a:r>
            <a:r>
              <a:rPr sz="2000" spc="-75" dirty="0">
                <a:latin typeface="Carlito"/>
                <a:cs typeface="Carlito"/>
              </a:rPr>
              <a:t> </a:t>
            </a:r>
            <a:r>
              <a:rPr sz="2000" spc="-5" dirty="0">
                <a:latin typeface="Carlito"/>
                <a:cs typeface="Carlito"/>
              </a:rPr>
              <a:t>get  </a:t>
            </a:r>
            <a:r>
              <a:rPr sz="2000" spc="-10" dirty="0">
                <a:latin typeface="Carlito"/>
                <a:cs typeface="Carlito"/>
              </a:rPr>
              <a:t>best </a:t>
            </a:r>
            <a:r>
              <a:rPr sz="2000" spc="-5" dirty="0">
                <a:latin typeface="Carlito"/>
                <a:cs typeface="Carlito"/>
              </a:rPr>
              <a:t>fit, </a:t>
            </a:r>
            <a:r>
              <a:rPr sz="2000" dirty="0">
                <a:latin typeface="Carlito"/>
                <a:cs typeface="Carlito"/>
              </a:rPr>
              <a:t>as </a:t>
            </a:r>
            <a:r>
              <a:rPr sz="2000" spc="-5" dirty="0">
                <a:latin typeface="Carlito"/>
                <a:cs typeface="Carlito"/>
              </a:rPr>
              <a:t>defined by  </a:t>
            </a:r>
            <a:r>
              <a:rPr sz="2000" dirty="0">
                <a:latin typeface="Carlito"/>
                <a:cs typeface="Carlito"/>
              </a:rPr>
              <a:t>the</a:t>
            </a:r>
            <a:r>
              <a:rPr sz="2000" spc="-30" dirty="0">
                <a:latin typeface="Carlito"/>
                <a:cs typeface="Carlito"/>
              </a:rPr>
              <a:t> </a:t>
            </a:r>
            <a:r>
              <a:rPr sz="2000" spc="-15" dirty="0">
                <a:latin typeface="Carlito"/>
                <a:cs typeface="Carlito"/>
              </a:rPr>
              <a:t>operator</a:t>
            </a:r>
            <a:endParaRPr sz="2000">
              <a:latin typeface="Carlito"/>
              <a:cs typeface="Carlito"/>
            </a:endParaRPr>
          </a:p>
        </p:txBody>
      </p:sp>
      <p:sp>
        <p:nvSpPr>
          <p:cNvPr id="29" name="object 29"/>
          <p:cNvSpPr txBox="1">
            <a:spLocks noGrp="1"/>
          </p:cNvSpPr>
          <p:nvPr>
            <p:ph type="title"/>
          </p:nvPr>
        </p:nvSpPr>
        <p:spPr>
          <a:xfrm>
            <a:off x="2059941" y="-204665"/>
            <a:ext cx="3334385" cy="1366400"/>
          </a:xfrm>
          <a:prstGeom prst="rect">
            <a:avLst/>
          </a:prstGeom>
        </p:spPr>
        <p:txBody>
          <a:bodyPr vert="horz" wrap="square" lIns="0" tIns="12065" rIns="0" bIns="0" rtlCol="0" anchor="ctr">
            <a:spAutoFit/>
          </a:bodyPr>
          <a:lstStyle/>
          <a:p>
            <a:pPr marL="12700">
              <a:lnSpc>
                <a:spcPct val="100000"/>
              </a:lnSpc>
              <a:spcBef>
                <a:spcPts val="95"/>
              </a:spcBef>
            </a:pPr>
            <a:r>
              <a:rPr spc="-5" dirty="0"/>
              <a:t>MANUAL</a:t>
            </a:r>
            <a:r>
              <a:rPr spc="-110" dirty="0"/>
              <a:t> </a:t>
            </a:r>
            <a:r>
              <a:rPr spc="-5" dirty="0"/>
              <a:t>DOCKING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0276" y="590551"/>
            <a:ext cx="2905125" cy="162877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260688" y="656462"/>
            <a:ext cx="2794000" cy="1322798"/>
          </a:xfrm>
          <a:prstGeom prst="rect">
            <a:avLst/>
          </a:prstGeom>
          <a:solidFill>
            <a:srgbClr val="B3A1C6"/>
          </a:solidFill>
        </p:spPr>
        <p:txBody>
          <a:bodyPr vert="horz" wrap="square" lIns="0" tIns="192405" rIns="0" bIns="0" rtlCol="0">
            <a:spAutoFit/>
          </a:bodyPr>
          <a:lstStyle/>
          <a:p>
            <a:pPr marL="65405" marR="59690" algn="ctr">
              <a:lnSpc>
                <a:spcPts val="2160"/>
              </a:lnSpc>
              <a:spcBef>
                <a:spcPts val="1515"/>
              </a:spcBef>
            </a:pPr>
            <a:r>
              <a:rPr sz="2000" spc="-5" dirty="0">
                <a:latin typeface="Carlito"/>
                <a:cs typeface="Carlito"/>
              </a:rPr>
              <a:t>The </a:t>
            </a:r>
            <a:r>
              <a:rPr sz="2000" spc="-10" dirty="0">
                <a:latin typeface="Carlito"/>
                <a:cs typeface="Carlito"/>
              </a:rPr>
              <a:t>paired groups are</a:t>
            </a:r>
            <a:r>
              <a:rPr sz="2000" spc="-55" dirty="0">
                <a:latin typeface="Carlito"/>
                <a:cs typeface="Carlito"/>
              </a:rPr>
              <a:t> </a:t>
            </a:r>
            <a:r>
              <a:rPr sz="2000" spc="-5" dirty="0">
                <a:latin typeface="Carlito"/>
                <a:cs typeface="Carlito"/>
              </a:rPr>
              <a:t>not  directly overlaid, they </a:t>
            </a:r>
            <a:r>
              <a:rPr sz="2000" spc="-10" dirty="0">
                <a:latin typeface="Carlito"/>
                <a:cs typeface="Carlito"/>
              </a:rPr>
              <a:t>are  fitted </a:t>
            </a:r>
            <a:r>
              <a:rPr sz="2000" dirty="0">
                <a:latin typeface="Carlito"/>
                <a:cs typeface="Carlito"/>
              </a:rPr>
              <a:t>within </a:t>
            </a:r>
            <a:r>
              <a:rPr sz="2000" spc="-15" dirty="0">
                <a:latin typeface="Carlito"/>
                <a:cs typeface="Carlito"/>
              </a:rPr>
              <a:t>preferred  </a:t>
            </a:r>
            <a:r>
              <a:rPr sz="2000" spc="-5" dirty="0">
                <a:latin typeface="Carlito"/>
                <a:cs typeface="Carlito"/>
              </a:rPr>
              <a:t>bonding</a:t>
            </a:r>
            <a:r>
              <a:rPr sz="2000" spc="-55" dirty="0">
                <a:latin typeface="Carlito"/>
                <a:cs typeface="Carlito"/>
              </a:rPr>
              <a:t> </a:t>
            </a:r>
            <a:r>
              <a:rPr sz="2000" spc="-5" dirty="0">
                <a:latin typeface="Carlito"/>
                <a:cs typeface="Carlito"/>
              </a:rPr>
              <a:t>distance</a:t>
            </a:r>
            <a:r>
              <a:rPr sz="1600" spc="-5" dirty="0">
                <a:solidFill>
                  <a:srgbClr val="FFFFFF"/>
                </a:solidFill>
                <a:latin typeface="Carlito"/>
                <a:cs typeface="Carlito"/>
              </a:rPr>
              <a:t>.</a:t>
            </a:r>
            <a:endParaRPr sz="1600">
              <a:latin typeface="Carlito"/>
              <a:cs typeface="Carlito"/>
            </a:endParaRPr>
          </a:p>
        </p:txBody>
      </p:sp>
      <p:sp>
        <p:nvSpPr>
          <p:cNvPr id="4" name="object 4"/>
          <p:cNvSpPr/>
          <p:nvPr/>
        </p:nvSpPr>
        <p:spPr>
          <a:xfrm>
            <a:off x="5372101" y="1057275"/>
            <a:ext cx="523875" cy="590550"/>
          </a:xfrm>
          <a:prstGeom prst="rect">
            <a:avLst/>
          </a:prstGeom>
          <a:blipFill>
            <a:blip r:embed="rId3" cstate="print"/>
            <a:stretch>
              <a:fillRect/>
            </a:stretch>
          </a:blipFill>
        </p:spPr>
        <p:txBody>
          <a:bodyPr wrap="square" lIns="0" tIns="0" rIns="0" bIns="0" rtlCol="0"/>
          <a:lstStyle/>
          <a:p>
            <a:endParaRPr/>
          </a:p>
        </p:txBody>
      </p:sp>
      <p:grpSp>
        <p:nvGrpSpPr>
          <p:cNvPr id="5" name="object 5"/>
          <p:cNvGrpSpPr/>
          <p:nvPr/>
        </p:nvGrpSpPr>
        <p:grpSpPr>
          <a:xfrm>
            <a:off x="6467476" y="666751"/>
            <a:ext cx="2828925" cy="1323975"/>
            <a:chOff x="4943475" y="666750"/>
            <a:chExt cx="2828925" cy="1323975"/>
          </a:xfrm>
        </p:grpSpPr>
        <p:sp>
          <p:nvSpPr>
            <p:cNvPr id="6" name="object 6"/>
            <p:cNvSpPr/>
            <p:nvPr/>
          </p:nvSpPr>
          <p:spPr>
            <a:xfrm>
              <a:off x="4943475" y="666750"/>
              <a:ext cx="2828925" cy="132397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989194" y="723912"/>
              <a:ext cx="2783204" cy="1224775"/>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6513196" y="723913"/>
            <a:ext cx="2783205" cy="1224915"/>
          </a:xfrm>
          <a:prstGeom prst="rect">
            <a:avLst/>
          </a:prstGeom>
        </p:spPr>
        <p:txBody>
          <a:bodyPr vert="horz" wrap="square" lIns="0" tIns="51435" rIns="0" bIns="0" rtlCol="0" anchor="ctr">
            <a:spAutoFit/>
          </a:bodyPr>
          <a:lstStyle/>
          <a:p>
            <a:pPr marL="73660" marR="67310" indent="1905" algn="ctr">
              <a:lnSpc>
                <a:spcPts val="2160"/>
              </a:lnSpc>
              <a:spcBef>
                <a:spcPts val="405"/>
              </a:spcBef>
            </a:pPr>
            <a:r>
              <a:rPr sz="2000" dirty="0">
                <a:latin typeface="Carlito"/>
                <a:cs typeface="Carlito"/>
              </a:rPr>
              <a:t>Both </a:t>
            </a:r>
            <a:r>
              <a:rPr sz="2000" spc="-10" dirty="0">
                <a:latin typeface="Carlito"/>
                <a:cs typeface="Carlito"/>
              </a:rPr>
              <a:t>ligand </a:t>
            </a:r>
            <a:r>
              <a:rPr sz="2000" dirty="0">
                <a:latin typeface="Carlito"/>
                <a:cs typeface="Carlito"/>
              </a:rPr>
              <a:t>and </a:t>
            </a:r>
            <a:r>
              <a:rPr sz="2000" spc="-15" dirty="0">
                <a:latin typeface="Carlito"/>
                <a:cs typeface="Carlito"/>
              </a:rPr>
              <a:t>protein  </a:t>
            </a:r>
            <a:r>
              <a:rPr sz="2000" spc="-5" dirty="0">
                <a:latin typeface="Carlito"/>
                <a:cs typeface="Carlito"/>
              </a:rPr>
              <a:t>remain same  </a:t>
            </a:r>
            <a:r>
              <a:rPr sz="2000" spc="-10" dirty="0">
                <a:latin typeface="Carlito"/>
                <a:cs typeface="Carlito"/>
              </a:rPr>
              <a:t>conformation</a:t>
            </a:r>
            <a:r>
              <a:rPr sz="2000" spc="-80" dirty="0">
                <a:latin typeface="Carlito"/>
                <a:cs typeface="Carlito"/>
              </a:rPr>
              <a:t> </a:t>
            </a:r>
            <a:r>
              <a:rPr sz="2000" spc="-5" dirty="0">
                <a:latin typeface="Carlito"/>
                <a:cs typeface="Carlito"/>
              </a:rPr>
              <a:t>throughout  </a:t>
            </a:r>
            <a:r>
              <a:rPr sz="2000" dirty="0">
                <a:latin typeface="Carlito"/>
                <a:cs typeface="Carlito"/>
              </a:rPr>
              <a:t>the</a:t>
            </a:r>
            <a:r>
              <a:rPr sz="2000" spc="-20" dirty="0">
                <a:latin typeface="Carlito"/>
                <a:cs typeface="Carlito"/>
              </a:rPr>
              <a:t> </a:t>
            </a:r>
            <a:r>
              <a:rPr sz="2000" spc="-10" dirty="0">
                <a:latin typeface="Carlito"/>
                <a:cs typeface="Carlito"/>
              </a:rPr>
              <a:t>process</a:t>
            </a:r>
            <a:endParaRPr sz="2000">
              <a:latin typeface="Carlito"/>
              <a:cs typeface="Carlito"/>
            </a:endParaRPr>
          </a:p>
        </p:txBody>
      </p:sp>
      <p:grpSp>
        <p:nvGrpSpPr>
          <p:cNvPr id="9" name="object 9"/>
          <p:cNvGrpSpPr/>
          <p:nvPr/>
        </p:nvGrpSpPr>
        <p:grpSpPr>
          <a:xfrm>
            <a:off x="6400800" y="2819400"/>
            <a:ext cx="3048000" cy="1524000"/>
            <a:chOff x="4876800" y="2819400"/>
            <a:chExt cx="3048000" cy="1524000"/>
          </a:xfrm>
        </p:grpSpPr>
        <p:sp>
          <p:nvSpPr>
            <p:cNvPr id="10" name="object 10"/>
            <p:cNvSpPr/>
            <p:nvPr/>
          </p:nvSpPr>
          <p:spPr>
            <a:xfrm>
              <a:off x="4943475" y="2952750"/>
              <a:ext cx="2828925" cy="1323975"/>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876800" y="2819400"/>
              <a:ext cx="3048000" cy="1524000"/>
            </a:xfrm>
            <a:prstGeom prst="rect">
              <a:avLst/>
            </a:prstGeom>
            <a:blipFill>
              <a:blip r:embed="rId7" cstate="print"/>
              <a:stretch>
                <a:fillRect/>
              </a:stretch>
            </a:blipFill>
          </p:spPr>
          <p:txBody>
            <a:bodyPr wrap="square" lIns="0" tIns="0" rIns="0" bIns="0" rtlCol="0"/>
            <a:lstStyle/>
            <a:p>
              <a:endParaRPr/>
            </a:p>
          </p:txBody>
        </p:sp>
      </p:grpSp>
      <p:sp>
        <p:nvSpPr>
          <p:cNvPr id="12" name="object 12"/>
          <p:cNvSpPr txBox="1"/>
          <p:nvPr/>
        </p:nvSpPr>
        <p:spPr>
          <a:xfrm>
            <a:off x="6574916" y="2973451"/>
            <a:ext cx="2701290" cy="1154430"/>
          </a:xfrm>
          <a:prstGeom prst="rect">
            <a:avLst/>
          </a:prstGeom>
        </p:spPr>
        <p:txBody>
          <a:bodyPr vert="horz" wrap="square" lIns="0" tIns="43180" rIns="0" bIns="0" rtlCol="0">
            <a:spAutoFit/>
          </a:bodyPr>
          <a:lstStyle/>
          <a:p>
            <a:pPr marL="12700" marR="5080" algn="ctr">
              <a:lnSpc>
                <a:spcPct val="90000"/>
              </a:lnSpc>
              <a:spcBef>
                <a:spcPts val="340"/>
              </a:spcBef>
            </a:pPr>
            <a:r>
              <a:rPr sz="2000" spc="-5" dirty="0">
                <a:latin typeface="Carlito"/>
                <a:cs typeface="Carlito"/>
              </a:rPr>
              <a:t>So </a:t>
            </a:r>
            <a:r>
              <a:rPr sz="2000" dirty="0">
                <a:latin typeface="Carlito"/>
                <a:cs typeface="Carlito"/>
              </a:rPr>
              <a:t>this is a rigid </a:t>
            </a:r>
            <a:r>
              <a:rPr sz="2000" spc="-5" dirty="0">
                <a:latin typeface="Carlito"/>
                <a:cs typeface="Carlito"/>
              </a:rPr>
              <a:t>fit, </a:t>
            </a:r>
            <a:r>
              <a:rPr sz="2000" dirty="0">
                <a:latin typeface="Carlito"/>
                <a:cs typeface="Carlito"/>
              </a:rPr>
              <a:t>once</a:t>
            </a:r>
            <a:r>
              <a:rPr sz="2000" spc="-80" dirty="0">
                <a:latin typeface="Carlito"/>
                <a:cs typeface="Carlito"/>
              </a:rPr>
              <a:t> </a:t>
            </a:r>
            <a:r>
              <a:rPr sz="2000" dirty="0">
                <a:latin typeface="Carlito"/>
                <a:cs typeface="Carlito"/>
              </a:rPr>
              <a:t>a  molecule </a:t>
            </a:r>
            <a:r>
              <a:rPr sz="2000" spc="-5" dirty="0">
                <a:latin typeface="Carlito"/>
                <a:cs typeface="Carlito"/>
              </a:rPr>
              <a:t>successfully  </a:t>
            </a:r>
            <a:r>
              <a:rPr sz="2000" spc="-10" dirty="0">
                <a:latin typeface="Carlito"/>
                <a:cs typeface="Carlito"/>
              </a:rPr>
              <a:t>docked </a:t>
            </a:r>
            <a:r>
              <a:rPr sz="2000" spc="-5" dirty="0">
                <a:latin typeface="Carlito"/>
                <a:cs typeface="Carlito"/>
              </a:rPr>
              <a:t>fit </a:t>
            </a:r>
            <a:r>
              <a:rPr sz="2000" spc="-10" dirty="0">
                <a:latin typeface="Carlito"/>
                <a:cs typeface="Carlito"/>
              </a:rPr>
              <a:t>optimization </a:t>
            </a:r>
            <a:r>
              <a:rPr sz="2000" dirty="0">
                <a:latin typeface="Carlito"/>
                <a:cs typeface="Carlito"/>
              </a:rPr>
              <a:t>is  </a:t>
            </a:r>
            <a:r>
              <a:rPr sz="2000" spc="-5" dirty="0">
                <a:latin typeface="Carlito"/>
                <a:cs typeface="Carlito"/>
              </a:rPr>
              <a:t>carried</a:t>
            </a:r>
            <a:r>
              <a:rPr sz="2000" spc="-15" dirty="0">
                <a:latin typeface="Carlito"/>
                <a:cs typeface="Carlito"/>
              </a:rPr>
              <a:t> </a:t>
            </a:r>
            <a:r>
              <a:rPr sz="2000" spc="-5" dirty="0">
                <a:latin typeface="Carlito"/>
                <a:cs typeface="Carlito"/>
              </a:rPr>
              <a:t>out.</a:t>
            </a:r>
            <a:endParaRPr sz="2000">
              <a:latin typeface="Carlito"/>
              <a:cs typeface="Carlito"/>
            </a:endParaRPr>
          </a:p>
        </p:txBody>
      </p:sp>
      <p:sp>
        <p:nvSpPr>
          <p:cNvPr id="13" name="object 13"/>
          <p:cNvSpPr/>
          <p:nvPr/>
        </p:nvSpPr>
        <p:spPr>
          <a:xfrm>
            <a:off x="7172325" y="2238375"/>
            <a:ext cx="666750" cy="59055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5295901" y="3190875"/>
            <a:ext cx="523875" cy="59055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2276476" y="2800351"/>
            <a:ext cx="2752725" cy="1552575"/>
          </a:xfrm>
          <a:prstGeom prst="rect">
            <a:avLst/>
          </a:prstGeom>
          <a:blipFill>
            <a:blip r:embed="rId10" cstate="print"/>
            <a:stretch>
              <a:fillRect/>
            </a:stretch>
          </a:blipFill>
        </p:spPr>
        <p:txBody>
          <a:bodyPr wrap="square" lIns="0" tIns="0" rIns="0" bIns="0" rtlCol="0"/>
          <a:lstStyle/>
          <a:p>
            <a:endParaRPr/>
          </a:p>
        </p:txBody>
      </p:sp>
      <p:sp>
        <p:nvSpPr>
          <p:cNvPr id="16" name="object 16"/>
          <p:cNvSpPr txBox="1"/>
          <p:nvPr/>
        </p:nvSpPr>
        <p:spPr>
          <a:xfrm>
            <a:off x="2334210" y="2864105"/>
            <a:ext cx="2647315" cy="1018227"/>
          </a:xfrm>
          <a:prstGeom prst="rect">
            <a:avLst/>
          </a:prstGeom>
          <a:solidFill>
            <a:srgbClr val="B3A1C6"/>
          </a:solidFill>
        </p:spPr>
        <p:txBody>
          <a:bodyPr vert="horz" wrap="square" lIns="0" tIns="0" rIns="0" bIns="0" rtlCol="0">
            <a:spAutoFit/>
          </a:bodyPr>
          <a:lstStyle/>
          <a:p>
            <a:pPr>
              <a:lnSpc>
                <a:spcPct val="100000"/>
              </a:lnSpc>
            </a:pPr>
            <a:endParaRPr sz="2950">
              <a:latin typeface="Times New Roman"/>
              <a:cs typeface="Times New Roman"/>
            </a:endParaRPr>
          </a:p>
          <a:p>
            <a:pPr marL="620395" marR="386080" indent="-228600">
              <a:lnSpc>
                <a:spcPts val="2160"/>
              </a:lnSpc>
              <a:spcBef>
                <a:spcPts val="5"/>
              </a:spcBef>
            </a:pPr>
            <a:r>
              <a:rPr sz="2000" spc="-5" dirty="0">
                <a:latin typeface="Carlito"/>
                <a:cs typeface="Carlito"/>
              </a:rPr>
              <a:t>Same </a:t>
            </a:r>
            <a:r>
              <a:rPr sz="2000" dirty="0">
                <a:latin typeface="Carlito"/>
                <a:cs typeface="Carlito"/>
              </a:rPr>
              <a:t>as in</a:t>
            </a:r>
            <a:r>
              <a:rPr sz="2000" spc="-80" dirty="0">
                <a:latin typeface="Carlito"/>
                <a:cs typeface="Carlito"/>
              </a:rPr>
              <a:t> </a:t>
            </a:r>
            <a:r>
              <a:rPr sz="2000" spc="-5" dirty="0">
                <a:latin typeface="Carlito"/>
                <a:cs typeface="Carlito"/>
              </a:rPr>
              <a:t>energy  </a:t>
            </a:r>
            <a:r>
              <a:rPr sz="2000" spc="-10" dirty="0">
                <a:latin typeface="Carlito"/>
                <a:cs typeface="Carlito"/>
              </a:rPr>
              <a:t>minimization.</a:t>
            </a:r>
            <a:endParaRPr sz="2000">
              <a:latin typeface="Carlito"/>
              <a:cs typeface="Carlito"/>
            </a:endParaRPr>
          </a:p>
        </p:txBody>
      </p:sp>
      <p:grpSp>
        <p:nvGrpSpPr>
          <p:cNvPr id="17" name="object 17"/>
          <p:cNvGrpSpPr/>
          <p:nvPr/>
        </p:nvGrpSpPr>
        <p:grpSpPr>
          <a:xfrm>
            <a:off x="2276476" y="4857751"/>
            <a:ext cx="2752725" cy="1476375"/>
            <a:chOff x="752475" y="4857750"/>
            <a:chExt cx="2752725" cy="1476375"/>
          </a:xfrm>
        </p:grpSpPr>
        <p:sp>
          <p:nvSpPr>
            <p:cNvPr id="18" name="object 18"/>
            <p:cNvSpPr/>
            <p:nvPr/>
          </p:nvSpPr>
          <p:spPr>
            <a:xfrm>
              <a:off x="752475" y="4857750"/>
              <a:ext cx="2752725" cy="1476375"/>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810209" y="4919319"/>
              <a:ext cx="2647315" cy="1368425"/>
            </a:xfrm>
            <a:custGeom>
              <a:avLst/>
              <a:gdLst/>
              <a:ahLst/>
              <a:cxnLst/>
              <a:rect l="l" t="t" r="r" b="b"/>
              <a:pathLst>
                <a:path w="2647315" h="1368425">
                  <a:moveTo>
                    <a:pt x="2646807" y="0"/>
                  </a:moveTo>
                  <a:lnTo>
                    <a:pt x="0" y="0"/>
                  </a:lnTo>
                  <a:lnTo>
                    <a:pt x="0" y="1368297"/>
                  </a:lnTo>
                  <a:lnTo>
                    <a:pt x="2646807" y="1368297"/>
                  </a:lnTo>
                  <a:lnTo>
                    <a:pt x="2646807" y="0"/>
                  </a:lnTo>
                  <a:close/>
                </a:path>
              </a:pathLst>
            </a:custGeom>
            <a:solidFill>
              <a:srgbClr val="B3A1C6"/>
            </a:solidFill>
          </p:spPr>
          <p:txBody>
            <a:bodyPr wrap="square" lIns="0" tIns="0" rIns="0" bIns="0" rtlCol="0"/>
            <a:lstStyle/>
            <a:p>
              <a:endParaRPr/>
            </a:p>
          </p:txBody>
        </p:sp>
      </p:grpSp>
      <p:sp>
        <p:nvSpPr>
          <p:cNvPr id="20" name="object 20"/>
          <p:cNvSpPr txBox="1"/>
          <p:nvPr/>
        </p:nvSpPr>
        <p:spPr>
          <a:xfrm>
            <a:off x="2334210" y="4919320"/>
            <a:ext cx="2647315" cy="1121461"/>
          </a:xfrm>
          <a:prstGeom prst="rect">
            <a:avLst/>
          </a:prstGeom>
        </p:spPr>
        <p:txBody>
          <a:bodyPr vert="horz" wrap="square" lIns="0" tIns="5715" rIns="0" bIns="0" rtlCol="0">
            <a:spAutoFit/>
          </a:bodyPr>
          <a:lstStyle/>
          <a:p>
            <a:pPr>
              <a:spcBef>
                <a:spcPts val="45"/>
              </a:spcBef>
            </a:pPr>
            <a:endParaRPr sz="1750">
              <a:latin typeface="Times New Roman"/>
              <a:cs typeface="Times New Roman"/>
            </a:endParaRPr>
          </a:p>
          <a:p>
            <a:pPr marL="135890" marR="128270" algn="ctr">
              <a:lnSpc>
                <a:spcPts val="2160"/>
              </a:lnSpc>
            </a:pPr>
            <a:r>
              <a:rPr sz="2000" spc="-15" dirty="0">
                <a:latin typeface="Carlito"/>
                <a:cs typeface="Carlito"/>
              </a:rPr>
              <a:t>Different</a:t>
            </a:r>
            <a:r>
              <a:rPr sz="2000" spc="-65" dirty="0">
                <a:latin typeface="Carlito"/>
                <a:cs typeface="Carlito"/>
              </a:rPr>
              <a:t> </a:t>
            </a:r>
            <a:r>
              <a:rPr sz="2000" spc="-10" dirty="0">
                <a:latin typeface="Carlito"/>
                <a:cs typeface="Carlito"/>
              </a:rPr>
              <a:t>conformation  </a:t>
            </a:r>
            <a:r>
              <a:rPr sz="2000" spc="-5" dirty="0">
                <a:latin typeface="Carlito"/>
                <a:cs typeface="Carlito"/>
              </a:rPr>
              <a:t>of </a:t>
            </a:r>
            <a:r>
              <a:rPr sz="2000" dirty="0">
                <a:latin typeface="Carlito"/>
                <a:cs typeface="Carlito"/>
              </a:rPr>
              <a:t>molecule can </a:t>
            </a:r>
            <a:r>
              <a:rPr sz="2000" spc="-5" dirty="0">
                <a:latin typeface="Carlito"/>
                <a:cs typeface="Carlito"/>
              </a:rPr>
              <a:t>be  </a:t>
            </a:r>
            <a:r>
              <a:rPr sz="2000" spc="-10" dirty="0">
                <a:latin typeface="Carlito"/>
                <a:cs typeface="Carlito"/>
              </a:rPr>
              <a:t>docked </a:t>
            </a:r>
            <a:r>
              <a:rPr sz="2000" spc="-15" dirty="0">
                <a:latin typeface="Carlito"/>
                <a:cs typeface="Carlito"/>
              </a:rPr>
              <a:t>to </a:t>
            </a:r>
            <a:r>
              <a:rPr sz="2000" dirty="0">
                <a:latin typeface="Carlito"/>
                <a:cs typeface="Carlito"/>
              </a:rPr>
              <a:t>in </a:t>
            </a:r>
            <a:r>
              <a:rPr sz="2000" spc="-5" dirty="0">
                <a:latin typeface="Carlito"/>
                <a:cs typeface="Carlito"/>
              </a:rPr>
              <a:t>same</a:t>
            </a:r>
            <a:r>
              <a:rPr sz="2000" spc="-65" dirty="0">
                <a:latin typeface="Carlito"/>
                <a:cs typeface="Carlito"/>
              </a:rPr>
              <a:t> </a:t>
            </a:r>
            <a:r>
              <a:rPr sz="2000" spc="-25" dirty="0">
                <a:latin typeface="Carlito"/>
                <a:cs typeface="Carlito"/>
              </a:rPr>
              <a:t>way</a:t>
            </a:r>
            <a:endParaRPr sz="2000">
              <a:latin typeface="Carlito"/>
              <a:cs typeface="Carlito"/>
            </a:endParaRPr>
          </a:p>
        </p:txBody>
      </p:sp>
      <p:sp>
        <p:nvSpPr>
          <p:cNvPr id="21" name="object 21"/>
          <p:cNvSpPr/>
          <p:nvPr/>
        </p:nvSpPr>
        <p:spPr>
          <a:xfrm>
            <a:off x="6543676" y="4781551"/>
            <a:ext cx="2752725" cy="1476375"/>
          </a:xfrm>
          <a:prstGeom prst="rect">
            <a:avLst/>
          </a:prstGeom>
          <a:blipFill>
            <a:blip r:embed="rId12" cstate="print"/>
            <a:stretch>
              <a:fillRect/>
            </a:stretch>
          </a:blipFill>
        </p:spPr>
        <p:txBody>
          <a:bodyPr wrap="square" lIns="0" tIns="0" rIns="0" bIns="0" rtlCol="0"/>
          <a:lstStyle/>
          <a:p>
            <a:endParaRPr/>
          </a:p>
        </p:txBody>
      </p:sp>
      <p:sp>
        <p:nvSpPr>
          <p:cNvPr id="22" name="object 22"/>
          <p:cNvSpPr txBox="1"/>
          <p:nvPr/>
        </p:nvSpPr>
        <p:spPr>
          <a:xfrm>
            <a:off x="6601460" y="4837531"/>
            <a:ext cx="2647315" cy="820738"/>
          </a:xfrm>
          <a:prstGeom prst="rect">
            <a:avLst/>
          </a:prstGeom>
          <a:solidFill>
            <a:srgbClr val="B3A1C6"/>
          </a:solidFill>
        </p:spPr>
        <p:txBody>
          <a:bodyPr vert="horz" wrap="square" lIns="0" tIns="0" rIns="0" bIns="0" rtlCol="0">
            <a:spAutoFit/>
          </a:bodyPr>
          <a:lstStyle/>
          <a:p>
            <a:pPr>
              <a:lnSpc>
                <a:spcPct val="100000"/>
              </a:lnSpc>
            </a:pPr>
            <a:endParaRPr sz="2000">
              <a:latin typeface="Times New Roman"/>
              <a:cs typeface="Times New Roman"/>
            </a:endParaRPr>
          </a:p>
          <a:p>
            <a:pPr marL="308610">
              <a:spcBef>
                <a:spcPts val="1645"/>
              </a:spcBef>
            </a:pPr>
            <a:r>
              <a:rPr sz="2000" spc="-5" dirty="0">
                <a:latin typeface="Carlito"/>
                <a:cs typeface="Carlito"/>
              </a:rPr>
              <a:t>Identify </a:t>
            </a:r>
            <a:r>
              <a:rPr sz="2000" dirty="0">
                <a:latin typeface="Carlito"/>
                <a:cs typeface="Carlito"/>
              </a:rPr>
              <a:t>the </a:t>
            </a:r>
            <a:r>
              <a:rPr sz="2000" spc="-10" dirty="0">
                <a:latin typeface="Carlito"/>
                <a:cs typeface="Carlito"/>
              </a:rPr>
              <a:t>best</a:t>
            </a:r>
            <a:r>
              <a:rPr sz="2000" spc="-35" dirty="0">
                <a:latin typeface="Carlito"/>
                <a:cs typeface="Carlito"/>
              </a:rPr>
              <a:t> </a:t>
            </a:r>
            <a:r>
              <a:rPr sz="2000" spc="-5" dirty="0">
                <a:latin typeface="Carlito"/>
                <a:cs typeface="Carlito"/>
              </a:rPr>
              <a:t>fit</a:t>
            </a:r>
            <a:endParaRPr sz="2000">
              <a:latin typeface="Carlito"/>
              <a:cs typeface="Carlito"/>
            </a:endParaRPr>
          </a:p>
        </p:txBody>
      </p:sp>
      <p:sp>
        <p:nvSpPr>
          <p:cNvPr id="23" name="object 23"/>
          <p:cNvSpPr/>
          <p:nvPr/>
        </p:nvSpPr>
        <p:spPr>
          <a:xfrm>
            <a:off x="5524501" y="5400675"/>
            <a:ext cx="523875" cy="590550"/>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3057525" y="4371975"/>
            <a:ext cx="666750" cy="590550"/>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89451" y="-52265"/>
            <a:ext cx="3516629" cy="1366400"/>
          </a:xfrm>
          <a:prstGeom prst="rect">
            <a:avLst/>
          </a:prstGeom>
        </p:spPr>
        <p:txBody>
          <a:bodyPr vert="horz" wrap="square" lIns="0" tIns="12065" rIns="0" bIns="0" rtlCol="0" anchor="ctr">
            <a:spAutoFit/>
          </a:bodyPr>
          <a:lstStyle/>
          <a:p>
            <a:pPr marL="12700">
              <a:lnSpc>
                <a:spcPct val="100000"/>
              </a:lnSpc>
              <a:spcBef>
                <a:spcPts val="95"/>
              </a:spcBef>
            </a:pPr>
            <a:r>
              <a:rPr spc="-10" dirty="0"/>
              <a:t>FLEXIBLE</a:t>
            </a:r>
            <a:r>
              <a:rPr spc="-35" dirty="0"/>
              <a:t> </a:t>
            </a:r>
            <a:r>
              <a:rPr spc="-5" dirty="0"/>
              <a:t>DOCKING</a:t>
            </a:r>
          </a:p>
        </p:txBody>
      </p:sp>
      <p:sp>
        <p:nvSpPr>
          <p:cNvPr id="3" name="object 3"/>
          <p:cNvSpPr txBox="1"/>
          <p:nvPr/>
        </p:nvSpPr>
        <p:spPr>
          <a:xfrm>
            <a:off x="2212341" y="1374394"/>
            <a:ext cx="7621905" cy="391160"/>
          </a:xfrm>
          <a:prstGeom prst="rect">
            <a:avLst/>
          </a:prstGeom>
        </p:spPr>
        <p:txBody>
          <a:bodyPr vert="horz" wrap="square" lIns="0" tIns="12700" rIns="0" bIns="0" rtlCol="0">
            <a:spAutoFit/>
          </a:bodyPr>
          <a:lstStyle/>
          <a:p>
            <a:pPr marL="12700">
              <a:spcBef>
                <a:spcPts val="100"/>
              </a:spcBef>
            </a:pPr>
            <a:r>
              <a:rPr sz="2400" i="1" u="heavy" spc="-5" dirty="0">
                <a:solidFill>
                  <a:srgbClr val="C00000"/>
                </a:solidFill>
                <a:uFill>
                  <a:solidFill>
                    <a:srgbClr val="C00000"/>
                  </a:solidFill>
                </a:uFill>
                <a:latin typeface="Arial"/>
                <a:cs typeface="Arial"/>
              </a:rPr>
              <a:t>Rigid docking</a:t>
            </a:r>
            <a:r>
              <a:rPr sz="2400" spc="-5" dirty="0">
                <a:solidFill>
                  <a:srgbClr val="C00000"/>
                </a:solidFill>
                <a:latin typeface="Arial"/>
                <a:cs typeface="Arial"/>
              </a:rPr>
              <a:t>- </a:t>
            </a:r>
            <a:r>
              <a:rPr sz="2400" dirty="0">
                <a:latin typeface="Arial"/>
                <a:cs typeface="Arial"/>
              </a:rPr>
              <a:t>the </a:t>
            </a:r>
            <a:r>
              <a:rPr sz="2400" spc="-5" dirty="0">
                <a:latin typeface="Arial"/>
                <a:cs typeface="Arial"/>
              </a:rPr>
              <a:t>protein and </a:t>
            </a:r>
            <a:r>
              <a:rPr sz="2400" dirty="0">
                <a:latin typeface="Arial"/>
                <a:cs typeface="Arial"/>
              </a:rPr>
              <a:t>the </a:t>
            </a:r>
            <a:r>
              <a:rPr sz="2400" spc="-5" dirty="0">
                <a:latin typeface="Arial"/>
                <a:cs typeface="Arial"/>
              </a:rPr>
              <a:t>ligand as rigid</a:t>
            </a:r>
            <a:r>
              <a:rPr sz="2400" spc="135" dirty="0">
                <a:latin typeface="Arial"/>
                <a:cs typeface="Arial"/>
              </a:rPr>
              <a:t> </a:t>
            </a:r>
            <a:r>
              <a:rPr sz="2400" spc="-5" dirty="0">
                <a:latin typeface="Arial"/>
                <a:cs typeface="Arial"/>
              </a:rPr>
              <a:t>bodies.</a:t>
            </a:r>
            <a:endParaRPr sz="2400">
              <a:latin typeface="Arial"/>
              <a:cs typeface="Arial"/>
            </a:endParaRPr>
          </a:p>
        </p:txBody>
      </p:sp>
      <p:sp>
        <p:nvSpPr>
          <p:cNvPr id="4" name="object 4"/>
          <p:cNvSpPr txBox="1"/>
          <p:nvPr/>
        </p:nvSpPr>
        <p:spPr>
          <a:xfrm>
            <a:off x="2212340" y="2472054"/>
            <a:ext cx="4345940" cy="391160"/>
          </a:xfrm>
          <a:prstGeom prst="rect">
            <a:avLst/>
          </a:prstGeom>
        </p:spPr>
        <p:txBody>
          <a:bodyPr vert="horz" wrap="square" lIns="0" tIns="12700" rIns="0" bIns="0" rtlCol="0">
            <a:spAutoFit/>
          </a:bodyPr>
          <a:lstStyle/>
          <a:p>
            <a:pPr marL="12700">
              <a:spcBef>
                <a:spcPts val="100"/>
              </a:spcBef>
              <a:tabLst>
                <a:tab pos="1090295" algn="l"/>
                <a:tab pos="2949575" algn="l"/>
                <a:tab pos="3756025" algn="l"/>
              </a:tabLst>
            </a:pPr>
            <a:r>
              <a:rPr sz="2400" spc="-10" dirty="0">
                <a:latin typeface="Arial"/>
                <a:cs typeface="Arial"/>
              </a:rPr>
              <a:t>Th</a:t>
            </a:r>
            <a:r>
              <a:rPr sz="2400" spc="-5" dirty="0">
                <a:latin typeface="Arial"/>
                <a:cs typeface="Arial"/>
              </a:rPr>
              <a:t>e	</a:t>
            </a:r>
            <a:r>
              <a:rPr sz="2400" u="heavy" spc="-5" dirty="0">
                <a:uFill>
                  <a:solidFill>
                    <a:srgbClr val="000000"/>
                  </a:solidFill>
                </a:uFill>
                <a:latin typeface="Arial"/>
                <a:cs typeface="Arial"/>
              </a:rPr>
              <a:t>dr</a:t>
            </a:r>
            <a:r>
              <a:rPr sz="2400" u="heavy" dirty="0">
                <a:uFill>
                  <a:solidFill>
                    <a:srgbClr val="000000"/>
                  </a:solidFill>
                </a:uFill>
                <a:latin typeface="Arial"/>
                <a:cs typeface="Arial"/>
              </a:rPr>
              <a:t>a</a:t>
            </a:r>
            <a:r>
              <a:rPr sz="2400" u="heavy" spc="-5" dirty="0">
                <a:uFill>
                  <a:solidFill>
                    <a:srgbClr val="000000"/>
                  </a:solidFill>
                </a:uFill>
                <a:latin typeface="Arial"/>
                <a:cs typeface="Arial"/>
              </a:rPr>
              <a:t>wback</a:t>
            </a:r>
            <a:r>
              <a:rPr sz="2400" dirty="0">
                <a:latin typeface="Arial"/>
                <a:cs typeface="Arial"/>
              </a:rPr>
              <a:t>	</a:t>
            </a:r>
            <a:r>
              <a:rPr sz="2400" spc="-5" dirty="0">
                <a:latin typeface="Arial"/>
                <a:cs typeface="Arial"/>
              </a:rPr>
              <a:t>o</a:t>
            </a:r>
            <a:r>
              <a:rPr sz="2400" dirty="0">
                <a:latin typeface="Arial"/>
                <a:cs typeface="Arial"/>
              </a:rPr>
              <a:t>f	</a:t>
            </a:r>
            <a:r>
              <a:rPr sz="2400" spc="-5" dirty="0">
                <a:latin typeface="Arial"/>
                <a:cs typeface="Arial"/>
              </a:rPr>
              <a:t>ri</a:t>
            </a:r>
            <a:r>
              <a:rPr sz="2400" dirty="0">
                <a:latin typeface="Arial"/>
                <a:cs typeface="Arial"/>
              </a:rPr>
              <a:t>g</a:t>
            </a:r>
            <a:r>
              <a:rPr sz="2400" spc="-5" dirty="0">
                <a:latin typeface="Arial"/>
                <a:cs typeface="Arial"/>
              </a:rPr>
              <a:t>id</a:t>
            </a:r>
            <a:endParaRPr sz="2400">
              <a:latin typeface="Arial"/>
              <a:cs typeface="Arial"/>
            </a:endParaRPr>
          </a:p>
        </p:txBody>
      </p:sp>
      <p:sp>
        <p:nvSpPr>
          <p:cNvPr id="5" name="object 5"/>
          <p:cNvSpPr txBox="1"/>
          <p:nvPr/>
        </p:nvSpPr>
        <p:spPr>
          <a:xfrm>
            <a:off x="6910196" y="2289174"/>
            <a:ext cx="3374390" cy="1122680"/>
          </a:xfrm>
          <a:prstGeom prst="rect">
            <a:avLst/>
          </a:prstGeom>
        </p:spPr>
        <p:txBody>
          <a:bodyPr vert="horz" wrap="square" lIns="0" tIns="195580" rIns="0" bIns="0" rtlCol="0">
            <a:spAutoFit/>
          </a:bodyPr>
          <a:lstStyle/>
          <a:p>
            <a:pPr marR="5080" algn="r">
              <a:spcBef>
                <a:spcPts val="1540"/>
              </a:spcBef>
              <a:tabLst>
                <a:tab pos="1602740" algn="l"/>
                <a:tab pos="2461260" algn="l"/>
              </a:tabLst>
            </a:pPr>
            <a:r>
              <a:rPr sz="2400" spc="-5" dirty="0">
                <a:latin typeface="Arial"/>
                <a:cs typeface="Arial"/>
              </a:rPr>
              <a:t>dock</a:t>
            </a:r>
            <a:r>
              <a:rPr sz="2400" spc="-15" dirty="0">
                <a:latin typeface="Arial"/>
                <a:cs typeface="Arial"/>
              </a:rPr>
              <a:t>i</a:t>
            </a:r>
            <a:r>
              <a:rPr sz="2400" dirty="0">
                <a:latin typeface="Arial"/>
                <a:cs typeface="Arial"/>
              </a:rPr>
              <a:t>n</a:t>
            </a:r>
            <a:r>
              <a:rPr sz="2400" spc="-5" dirty="0">
                <a:latin typeface="Arial"/>
                <a:cs typeface="Arial"/>
              </a:rPr>
              <a:t>g</a:t>
            </a:r>
            <a:r>
              <a:rPr sz="2400" dirty="0">
                <a:latin typeface="Arial"/>
                <a:cs typeface="Arial"/>
              </a:rPr>
              <a:t>	is,	</a:t>
            </a:r>
            <a:r>
              <a:rPr sz="2400" spc="-5" dirty="0">
                <a:latin typeface="Arial"/>
                <a:cs typeface="Arial"/>
              </a:rPr>
              <a:t>si</a:t>
            </a:r>
            <a:r>
              <a:rPr sz="2400" spc="-15" dirty="0">
                <a:latin typeface="Arial"/>
                <a:cs typeface="Arial"/>
              </a:rPr>
              <a:t>n</a:t>
            </a:r>
            <a:r>
              <a:rPr sz="2400" spc="-5" dirty="0">
                <a:latin typeface="Arial"/>
                <a:cs typeface="Arial"/>
              </a:rPr>
              <a:t>ce</a:t>
            </a:r>
            <a:endParaRPr sz="2400">
              <a:latin typeface="Arial"/>
              <a:cs typeface="Arial"/>
            </a:endParaRPr>
          </a:p>
          <a:p>
            <a:pPr marR="88265" algn="r">
              <a:spcBef>
                <a:spcPts val="1440"/>
              </a:spcBef>
              <a:tabLst>
                <a:tab pos="1279525" algn="l"/>
                <a:tab pos="1712595" algn="l"/>
                <a:tab pos="3011170" algn="l"/>
              </a:tabLst>
            </a:pPr>
            <a:r>
              <a:rPr sz="2400" i="1" spc="-5" dirty="0">
                <a:latin typeface="Arial"/>
                <a:cs typeface="Arial"/>
              </a:rPr>
              <a:t>de</a:t>
            </a:r>
            <a:r>
              <a:rPr sz="2400" i="1" spc="-15" dirty="0">
                <a:latin typeface="Arial"/>
                <a:cs typeface="Arial"/>
              </a:rPr>
              <a:t>g</a:t>
            </a:r>
            <a:r>
              <a:rPr sz="2400" i="1" spc="-5" dirty="0">
                <a:latin typeface="Arial"/>
                <a:cs typeface="Arial"/>
              </a:rPr>
              <a:t>rees</a:t>
            </a:r>
            <a:r>
              <a:rPr sz="2400" i="1" dirty="0">
                <a:latin typeface="Arial"/>
                <a:cs typeface="Arial"/>
              </a:rPr>
              <a:t>	</a:t>
            </a:r>
            <a:r>
              <a:rPr sz="2400" i="1" spc="-10" dirty="0">
                <a:latin typeface="Arial"/>
                <a:cs typeface="Arial"/>
              </a:rPr>
              <a:t>o</a:t>
            </a:r>
            <a:r>
              <a:rPr sz="2400" i="1" spc="-5" dirty="0">
                <a:latin typeface="Arial"/>
                <a:cs typeface="Arial"/>
              </a:rPr>
              <a:t>f</a:t>
            </a:r>
            <a:r>
              <a:rPr sz="2400" i="1" dirty="0">
                <a:latin typeface="Arial"/>
                <a:cs typeface="Arial"/>
              </a:rPr>
              <a:t>	f</a:t>
            </a:r>
            <a:r>
              <a:rPr sz="2400" i="1" spc="5" dirty="0">
                <a:latin typeface="Arial"/>
                <a:cs typeface="Arial"/>
              </a:rPr>
              <a:t>r</a:t>
            </a:r>
            <a:r>
              <a:rPr sz="2400" i="1" spc="-5" dirty="0">
                <a:latin typeface="Arial"/>
                <a:cs typeface="Arial"/>
              </a:rPr>
              <a:t>ee</a:t>
            </a:r>
            <a:r>
              <a:rPr sz="2400" i="1" spc="-15" dirty="0">
                <a:latin typeface="Arial"/>
                <a:cs typeface="Arial"/>
              </a:rPr>
              <a:t>d</a:t>
            </a:r>
            <a:r>
              <a:rPr sz="2400" i="1" dirty="0">
                <a:latin typeface="Arial"/>
                <a:cs typeface="Arial"/>
              </a:rPr>
              <a:t>om	</a:t>
            </a:r>
            <a:r>
              <a:rPr sz="2400" i="1" spc="-10" dirty="0">
                <a:latin typeface="Arial"/>
                <a:cs typeface="Arial"/>
              </a:rPr>
              <a:t>of</a:t>
            </a:r>
            <a:endParaRPr sz="2400">
              <a:latin typeface="Arial"/>
              <a:cs typeface="Arial"/>
            </a:endParaRPr>
          </a:p>
        </p:txBody>
      </p:sp>
      <p:sp>
        <p:nvSpPr>
          <p:cNvPr id="6" name="object 6"/>
          <p:cNvSpPr txBox="1"/>
          <p:nvPr/>
        </p:nvSpPr>
        <p:spPr>
          <a:xfrm>
            <a:off x="2212340" y="2837562"/>
            <a:ext cx="4451350" cy="1123315"/>
          </a:xfrm>
          <a:prstGeom prst="rect">
            <a:avLst/>
          </a:prstGeom>
        </p:spPr>
        <p:txBody>
          <a:bodyPr vert="horz" wrap="square" lIns="0" tIns="195580" rIns="0" bIns="0" rtlCol="0">
            <a:spAutoFit/>
          </a:bodyPr>
          <a:lstStyle/>
          <a:p>
            <a:pPr marL="12700">
              <a:spcBef>
                <a:spcPts val="1540"/>
              </a:spcBef>
              <a:tabLst>
                <a:tab pos="433070" algn="l"/>
                <a:tab pos="1837055" algn="l"/>
                <a:tab pos="2440305" algn="l"/>
              </a:tabLst>
            </a:pPr>
            <a:r>
              <a:rPr sz="2400" spc="-5" dirty="0">
                <a:latin typeface="Arial"/>
                <a:cs typeface="Arial"/>
              </a:rPr>
              <a:t>it	neglects	</a:t>
            </a:r>
            <a:r>
              <a:rPr sz="2400" dirty="0">
                <a:latin typeface="Arial"/>
                <a:cs typeface="Arial"/>
              </a:rPr>
              <a:t>the	</a:t>
            </a:r>
            <a:r>
              <a:rPr sz="2400" spc="-5" dirty="0">
                <a:latin typeface="Arial"/>
                <a:cs typeface="Arial"/>
              </a:rPr>
              <a:t>conformational</a:t>
            </a:r>
            <a:endParaRPr sz="2400">
              <a:latin typeface="Arial"/>
              <a:cs typeface="Arial"/>
            </a:endParaRPr>
          </a:p>
          <a:p>
            <a:pPr marL="12700">
              <a:spcBef>
                <a:spcPts val="1445"/>
              </a:spcBef>
            </a:pPr>
            <a:r>
              <a:rPr sz="2400" i="1" spc="-5" dirty="0">
                <a:latin typeface="Arial"/>
                <a:cs typeface="Arial"/>
              </a:rPr>
              <a:t>ligands.</a:t>
            </a:r>
            <a:endParaRPr sz="2400">
              <a:latin typeface="Arial"/>
              <a:cs typeface="Arial"/>
            </a:endParaRPr>
          </a:p>
        </p:txBody>
      </p:sp>
      <p:sp>
        <p:nvSpPr>
          <p:cNvPr id="7" name="object 7"/>
          <p:cNvSpPr txBox="1"/>
          <p:nvPr/>
        </p:nvSpPr>
        <p:spPr>
          <a:xfrm>
            <a:off x="2212340" y="4484095"/>
            <a:ext cx="8070850" cy="1051698"/>
          </a:xfrm>
          <a:prstGeom prst="rect">
            <a:avLst/>
          </a:prstGeom>
        </p:spPr>
        <p:txBody>
          <a:bodyPr vert="horz" wrap="square" lIns="0" tIns="12065" rIns="0" bIns="0" rtlCol="0">
            <a:spAutoFit/>
          </a:bodyPr>
          <a:lstStyle/>
          <a:p>
            <a:pPr marL="12700" marR="5080">
              <a:lnSpc>
                <a:spcPct val="150100"/>
              </a:lnSpc>
              <a:spcBef>
                <a:spcPts val="95"/>
              </a:spcBef>
              <a:tabLst>
                <a:tab pos="332105" algn="l"/>
                <a:tab pos="1026160" algn="l"/>
                <a:tab pos="1431290" algn="l"/>
                <a:tab pos="2143125" algn="l"/>
                <a:tab pos="3837940" algn="l"/>
                <a:tab pos="4972050" algn="l"/>
                <a:tab pos="5480050" algn="l"/>
                <a:tab pos="6581775" algn="l"/>
                <a:tab pos="7635240" algn="l"/>
              </a:tabLst>
            </a:pPr>
            <a:r>
              <a:rPr sz="2400" spc="-10" dirty="0">
                <a:latin typeface="Arial"/>
                <a:cs typeface="Arial"/>
              </a:rPr>
              <a:t>I</a:t>
            </a:r>
            <a:r>
              <a:rPr sz="2400" dirty="0">
                <a:latin typeface="Arial"/>
                <a:cs typeface="Arial"/>
              </a:rPr>
              <a:t>t	</a:t>
            </a:r>
            <a:r>
              <a:rPr sz="2400" spc="-5" dirty="0">
                <a:latin typeface="Arial"/>
                <a:cs typeface="Arial"/>
              </a:rPr>
              <a:t>fai</a:t>
            </a:r>
            <a:r>
              <a:rPr sz="2400" spc="-15" dirty="0">
                <a:latin typeface="Arial"/>
                <a:cs typeface="Arial"/>
              </a:rPr>
              <a:t>l</a:t>
            </a:r>
            <a:r>
              <a:rPr sz="2400" dirty="0">
                <a:latin typeface="Arial"/>
                <a:cs typeface="Arial"/>
              </a:rPr>
              <a:t>s	to	</a:t>
            </a:r>
            <a:r>
              <a:rPr sz="2400" spc="-5" dirty="0">
                <a:latin typeface="Arial"/>
                <a:cs typeface="Arial"/>
              </a:rPr>
              <a:t>give</a:t>
            </a:r>
            <a:r>
              <a:rPr sz="2400" dirty="0">
                <a:latin typeface="Arial"/>
                <a:cs typeface="Arial"/>
              </a:rPr>
              <a:t>	satisfactory	</a:t>
            </a:r>
            <a:r>
              <a:rPr sz="2400" spc="-5" dirty="0">
                <a:latin typeface="Arial"/>
                <a:cs typeface="Arial"/>
              </a:rPr>
              <a:t>ans</a:t>
            </a:r>
            <a:r>
              <a:rPr sz="2400" spc="-15" dirty="0">
                <a:latin typeface="Arial"/>
                <a:cs typeface="Arial"/>
              </a:rPr>
              <a:t>w</a:t>
            </a:r>
            <a:r>
              <a:rPr sz="2400" spc="-5" dirty="0">
                <a:latin typeface="Arial"/>
                <a:cs typeface="Arial"/>
              </a:rPr>
              <a:t>er</a:t>
            </a:r>
            <a:r>
              <a:rPr sz="2400" dirty="0">
                <a:latin typeface="Arial"/>
                <a:cs typeface="Arial"/>
              </a:rPr>
              <a:t>	for	</a:t>
            </a:r>
            <a:r>
              <a:rPr sz="2400" i="1" spc="-5" dirty="0">
                <a:latin typeface="Arial"/>
                <a:cs typeface="Arial"/>
              </a:rPr>
              <a:t>flex</a:t>
            </a:r>
            <a:r>
              <a:rPr sz="2400" i="1" spc="-15" dirty="0">
                <a:latin typeface="Arial"/>
                <a:cs typeface="Arial"/>
              </a:rPr>
              <a:t>i</a:t>
            </a:r>
            <a:r>
              <a:rPr sz="2400" i="1" dirty="0">
                <a:latin typeface="Arial"/>
                <a:cs typeface="Arial"/>
              </a:rPr>
              <a:t>b</a:t>
            </a:r>
            <a:r>
              <a:rPr sz="2400" i="1" spc="-5" dirty="0">
                <a:latin typeface="Arial"/>
                <a:cs typeface="Arial"/>
              </a:rPr>
              <a:t>le</a:t>
            </a:r>
            <a:r>
              <a:rPr sz="2400" i="1" dirty="0">
                <a:latin typeface="Arial"/>
                <a:cs typeface="Arial"/>
              </a:rPr>
              <a:t>	</a:t>
            </a:r>
            <a:r>
              <a:rPr sz="2400" i="1" spc="-5" dirty="0">
                <a:latin typeface="Arial"/>
                <a:cs typeface="Arial"/>
              </a:rPr>
              <a:t>lig</a:t>
            </a:r>
            <a:r>
              <a:rPr sz="2400" i="1" dirty="0">
                <a:latin typeface="Arial"/>
                <a:cs typeface="Arial"/>
              </a:rPr>
              <a:t>an</a:t>
            </a:r>
            <a:r>
              <a:rPr sz="2400" i="1" spc="-5" dirty="0">
                <a:latin typeface="Arial"/>
                <a:cs typeface="Arial"/>
              </a:rPr>
              <a:t>d</a:t>
            </a:r>
            <a:r>
              <a:rPr sz="2400" dirty="0">
                <a:latin typeface="Arial"/>
                <a:cs typeface="Arial"/>
              </a:rPr>
              <a:t>,	</a:t>
            </a:r>
            <a:r>
              <a:rPr sz="2400" spc="-5" dirty="0">
                <a:latin typeface="Arial"/>
                <a:cs typeface="Arial"/>
              </a:rPr>
              <a:t>w</a:t>
            </a:r>
            <a:r>
              <a:rPr sz="2400" spc="-15" dirty="0">
                <a:latin typeface="Arial"/>
                <a:cs typeface="Arial"/>
              </a:rPr>
              <a:t>i</a:t>
            </a:r>
            <a:r>
              <a:rPr sz="2400" spc="-5" dirty="0">
                <a:latin typeface="Arial"/>
                <a:cs typeface="Arial"/>
              </a:rPr>
              <a:t>ll  </a:t>
            </a:r>
            <a:r>
              <a:rPr sz="2400" dirty="0">
                <a:latin typeface="Arial"/>
                <a:cs typeface="Arial"/>
              </a:rPr>
              <a:t>form </a:t>
            </a:r>
            <a:r>
              <a:rPr sz="2400" spc="-10" dirty="0">
                <a:latin typeface="Arial"/>
                <a:cs typeface="Arial"/>
              </a:rPr>
              <a:t>different</a:t>
            </a:r>
            <a:r>
              <a:rPr sz="2400" spc="-20" dirty="0">
                <a:latin typeface="Arial"/>
                <a:cs typeface="Arial"/>
              </a:rPr>
              <a:t> </a:t>
            </a:r>
            <a:r>
              <a:rPr sz="2400" spc="-5" dirty="0">
                <a:latin typeface="Arial"/>
                <a:cs typeface="Arial"/>
              </a:rPr>
              <a:t>conformations.</a:t>
            </a:r>
            <a:endParaRPr sz="24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1340" y="1287644"/>
            <a:ext cx="6342380" cy="1052339"/>
          </a:xfrm>
          <a:prstGeom prst="rect">
            <a:avLst/>
          </a:prstGeom>
        </p:spPr>
        <p:txBody>
          <a:bodyPr vert="horz" wrap="square" lIns="0" tIns="12700" rIns="0" bIns="0" rtlCol="0" anchor="ctr">
            <a:spAutoFit/>
          </a:bodyPr>
          <a:lstStyle/>
          <a:p>
            <a:pPr marL="12700" marR="5080">
              <a:lnSpc>
                <a:spcPct val="150000"/>
              </a:lnSpc>
              <a:spcBef>
                <a:spcPts val="100"/>
              </a:spcBef>
              <a:tabLst>
                <a:tab pos="548640" algn="l"/>
                <a:tab pos="1473835" algn="l"/>
                <a:tab pos="2246630" algn="l"/>
                <a:tab pos="3105150" algn="l"/>
                <a:tab pos="4415790" algn="l"/>
              </a:tabLst>
            </a:pPr>
            <a:r>
              <a:rPr sz="2400" spc="-270" dirty="0">
                <a:latin typeface="Arial"/>
                <a:cs typeface="Arial"/>
              </a:rPr>
              <a:t>T</a:t>
            </a:r>
            <a:r>
              <a:rPr sz="2400" dirty="0">
                <a:latin typeface="Arial"/>
                <a:cs typeface="Arial"/>
              </a:rPr>
              <a:t>o	</a:t>
            </a:r>
            <a:r>
              <a:rPr sz="2400" spc="-5" dirty="0">
                <a:latin typeface="Arial"/>
                <a:cs typeface="Arial"/>
              </a:rPr>
              <a:t>so</a:t>
            </a:r>
            <a:r>
              <a:rPr sz="2400" spc="-15" dirty="0">
                <a:latin typeface="Arial"/>
                <a:cs typeface="Arial"/>
              </a:rPr>
              <a:t>l</a:t>
            </a:r>
            <a:r>
              <a:rPr sz="2400" spc="-5" dirty="0">
                <a:latin typeface="Arial"/>
                <a:cs typeface="Arial"/>
              </a:rPr>
              <a:t>ve</a:t>
            </a:r>
            <a:r>
              <a:rPr sz="2400" dirty="0">
                <a:latin typeface="Arial"/>
                <a:cs typeface="Arial"/>
              </a:rPr>
              <a:t>	t</a:t>
            </a:r>
            <a:r>
              <a:rPr sz="2400" spc="-10" dirty="0">
                <a:latin typeface="Arial"/>
                <a:cs typeface="Arial"/>
              </a:rPr>
              <a:t>h</a:t>
            </a:r>
            <a:r>
              <a:rPr sz="2400" dirty="0">
                <a:latin typeface="Arial"/>
                <a:cs typeface="Arial"/>
              </a:rPr>
              <a:t>is,	</a:t>
            </a:r>
            <a:r>
              <a:rPr sz="2400" spc="-5" dirty="0">
                <a:latin typeface="Arial"/>
                <a:cs typeface="Arial"/>
              </a:rPr>
              <a:t>dock</a:t>
            </a:r>
            <a:r>
              <a:rPr sz="2400" dirty="0">
                <a:latin typeface="Arial"/>
                <a:cs typeface="Arial"/>
              </a:rPr>
              <a:t>	</a:t>
            </a:r>
            <a:r>
              <a:rPr sz="2400" spc="-5" dirty="0">
                <a:latin typeface="Arial"/>
                <a:cs typeface="Arial"/>
              </a:rPr>
              <a:t>di</a:t>
            </a:r>
            <a:r>
              <a:rPr sz="2400" spc="-60" dirty="0">
                <a:latin typeface="Arial"/>
                <a:cs typeface="Arial"/>
              </a:rPr>
              <a:t>f</a:t>
            </a:r>
            <a:r>
              <a:rPr sz="2400" spc="-5" dirty="0">
                <a:latin typeface="Arial"/>
                <a:cs typeface="Arial"/>
              </a:rPr>
              <a:t>ferent</a:t>
            </a:r>
            <a:r>
              <a:rPr sz="2400" dirty="0">
                <a:latin typeface="Arial"/>
                <a:cs typeface="Arial"/>
              </a:rPr>
              <a:t>	</a:t>
            </a:r>
            <a:r>
              <a:rPr sz="2400" spc="-15" dirty="0">
                <a:latin typeface="Arial"/>
                <a:cs typeface="Arial"/>
              </a:rPr>
              <a:t>c</a:t>
            </a:r>
            <a:r>
              <a:rPr sz="2400" dirty="0">
                <a:latin typeface="Arial"/>
                <a:cs typeface="Arial"/>
              </a:rPr>
              <a:t>onform</a:t>
            </a:r>
            <a:r>
              <a:rPr sz="2400" spc="-5" dirty="0">
                <a:latin typeface="Arial"/>
                <a:cs typeface="Arial"/>
              </a:rPr>
              <a:t>ations  possible in order </a:t>
            </a:r>
            <a:r>
              <a:rPr sz="2400" dirty="0">
                <a:latin typeface="Arial"/>
                <a:cs typeface="Arial"/>
              </a:rPr>
              <a:t>to </a:t>
            </a:r>
            <a:r>
              <a:rPr sz="2400" spc="-5" dirty="0">
                <a:latin typeface="Arial"/>
                <a:cs typeface="Arial"/>
              </a:rPr>
              <a:t>get </a:t>
            </a:r>
            <a:r>
              <a:rPr sz="2400" dirty="0">
                <a:latin typeface="Arial"/>
                <a:cs typeface="Arial"/>
              </a:rPr>
              <a:t>the best</a:t>
            </a:r>
            <a:r>
              <a:rPr sz="2400" spc="25" dirty="0">
                <a:latin typeface="Arial"/>
                <a:cs typeface="Arial"/>
              </a:rPr>
              <a:t> </a:t>
            </a:r>
            <a:r>
              <a:rPr sz="2400" spc="-5" dirty="0">
                <a:latin typeface="Arial"/>
                <a:cs typeface="Arial"/>
              </a:rPr>
              <a:t>result.</a:t>
            </a:r>
            <a:endParaRPr sz="2400">
              <a:latin typeface="Arial"/>
              <a:cs typeface="Arial"/>
            </a:endParaRPr>
          </a:p>
        </p:txBody>
      </p:sp>
      <p:sp>
        <p:nvSpPr>
          <p:cNvPr id="3" name="object 3"/>
          <p:cNvSpPr txBox="1"/>
          <p:nvPr/>
        </p:nvSpPr>
        <p:spPr>
          <a:xfrm>
            <a:off x="8364094" y="1435353"/>
            <a:ext cx="1844039" cy="391160"/>
          </a:xfrm>
          <a:prstGeom prst="rect">
            <a:avLst/>
          </a:prstGeom>
        </p:spPr>
        <p:txBody>
          <a:bodyPr vert="horz" wrap="square" lIns="0" tIns="12700" rIns="0" bIns="0" rtlCol="0">
            <a:spAutoFit/>
          </a:bodyPr>
          <a:lstStyle/>
          <a:p>
            <a:pPr marL="12700">
              <a:spcBef>
                <a:spcPts val="100"/>
              </a:spcBef>
              <a:tabLst>
                <a:tab pos="480695" algn="l"/>
                <a:tab pos="1509395" algn="l"/>
              </a:tabLst>
            </a:pPr>
            <a:r>
              <a:rPr sz="2400" spc="-5" dirty="0">
                <a:latin typeface="Arial"/>
                <a:cs typeface="Arial"/>
              </a:rPr>
              <a:t>o</a:t>
            </a:r>
            <a:r>
              <a:rPr sz="2400" dirty="0">
                <a:latin typeface="Arial"/>
                <a:cs typeface="Arial"/>
              </a:rPr>
              <a:t>f	</a:t>
            </a:r>
            <a:r>
              <a:rPr sz="2400" spc="-5" dirty="0">
                <a:latin typeface="Arial"/>
                <a:cs typeface="Arial"/>
              </a:rPr>
              <a:t>l</a:t>
            </a:r>
            <a:r>
              <a:rPr sz="2400" spc="-15" dirty="0">
                <a:latin typeface="Arial"/>
                <a:cs typeface="Arial"/>
              </a:rPr>
              <a:t>i</a:t>
            </a:r>
            <a:r>
              <a:rPr sz="2400" dirty="0">
                <a:latin typeface="Arial"/>
                <a:cs typeface="Arial"/>
              </a:rPr>
              <a:t>ga</a:t>
            </a:r>
            <a:r>
              <a:rPr sz="2400" spc="-5" dirty="0">
                <a:latin typeface="Arial"/>
                <a:cs typeface="Arial"/>
              </a:rPr>
              <a:t>nd</a:t>
            </a:r>
            <a:r>
              <a:rPr sz="2400" dirty="0">
                <a:latin typeface="Arial"/>
                <a:cs typeface="Arial"/>
              </a:rPr>
              <a:t>	</a:t>
            </a:r>
            <a:r>
              <a:rPr sz="2400" spc="-10" dirty="0">
                <a:latin typeface="Arial"/>
                <a:cs typeface="Arial"/>
              </a:rPr>
              <a:t>as</a:t>
            </a:r>
            <a:endParaRPr sz="2400">
              <a:latin typeface="Arial"/>
              <a:cs typeface="Arial"/>
            </a:endParaRPr>
          </a:p>
        </p:txBody>
      </p:sp>
      <p:sp>
        <p:nvSpPr>
          <p:cNvPr id="4" name="object 4"/>
          <p:cNvSpPr txBox="1"/>
          <p:nvPr/>
        </p:nvSpPr>
        <p:spPr>
          <a:xfrm>
            <a:off x="1831340" y="3447669"/>
            <a:ext cx="8378190" cy="1606337"/>
          </a:xfrm>
          <a:prstGeom prst="rect">
            <a:avLst/>
          </a:prstGeom>
        </p:spPr>
        <p:txBody>
          <a:bodyPr vert="horz" wrap="square" lIns="0" tIns="12700" rIns="0" bIns="0" rtlCol="0">
            <a:spAutoFit/>
          </a:bodyPr>
          <a:lstStyle/>
          <a:p>
            <a:pPr marL="12700" marR="5080" algn="just">
              <a:lnSpc>
                <a:spcPct val="150000"/>
              </a:lnSpc>
              <a:spcBef>
                <a:spcPts val="100"/>
              </a:spcBef>
            </a:pPr>
            <a:r>
              <a:rPr sz="2400" i="1" u="heavy" spc="-5" dirty="0">
                <a:uFill>
                  <a:solidFill>
                    <a:srgbClr val="000000"/>
                  </a:solidFill>
                </a:uFill>
                <a:latin typeface="Arial"/>
                <a:cs typeface="Arial"/>
              </a:rPr>
              <a:t>FLOG (flexible ligand oriented on grid) </a:t>
            </a:r>
            <a:r>
              <a:rPr sz="2400" spc="-5" dirty="0">
                <a:latin typeface="Arial"/>
                <a:cs typeface="Arial"/>
              </a:rPr>
              <a:t>is a </a:t>
            </a:r>
            <a:r>
              <a:rPr sz="2400" dirty="0">
                <a:latin typeface="Arial"/>
                <a:cs typeface="Arial"/>
              </a:rPr>
              <a:t>program that  </a:t>
            </a:r>
            <a:r>
              <a:rPr sz="2400" spc="-5" dirty="0">
                <a:latin typeface="Arial"/>
                <a:cs typeface="Arial"/>
              </a:rPr>
              <a:t>generates conformational </a:t>
            </a:r>
            <a:r>
              <a:rPr sz="2400" dirty="0">
                <a:latin typeface="Arial"/>
                <a:cs typeface="Arial"/>
              </a:rPr>
              <a:t>libraries called flexibose, </a:t>
            </a:r>
            <a:r>
              <a:rPr sz="2400" spc="-5" dirty="0">
                <a:latin typeface="Arial"/>
                <a:cs typeface="Arial"/>
              </a:rPr>
              <a:t>contain  10-20 conformations </a:t>
            </a:r>
            <a:r>
              <a:rPr sz="2400" dirty="0">
                <a:latin typeface="Arial"/>
                <a:cs typeface="Arial"/>
              </a:rPr>
              <a:t>for </a:t>
            </a:r>
            <a:r>
              <a:rPr sz="2400" spc="-5" dirty="0">
                <a:latin typeface="Arial"/>
                <a:cs typeface="Arial"/>
              </a:rPr>
              <a:t>each ligand</a:t>
            </a:r>
            <a:r>
              <a:rPr sz="2400" spc="65" dirty="0">
                <a:latin typeface="Arial"/>
                <a:cs typeface="Arial"/>
              </a:rPr>
              <a:t> </a:t>
            </a:r>
            <a:r>
              <a:rPr sz="2400" spc="-5" dirty="0">
                <a:latin typeface="Arial"/>
                <a:cs typeface="Arial"/>
              </a:rPr>
              <a:t>studied.</a:t>
            </a:r>
            <a:endParaRPr sz="24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0" y="-52265"/>
            <a:ext cx="5689600" cy="1366400"/>
          </a:xfrm>
          <a:prstGeom prst="rect">
            <a:avLst/>
          </a:prstGeom>
        </p:spPr>
        <p:txBody>
          <a:bodyPr vert="horz" wrap="square" lIns="0" tIns="12065" rIns="0" bIns="0" rtlCol="0" anchor="ctr">
            <a:spAutoFit/>
          </a:bodyPr>
          <a:lstStyle/>
          <a:p>
            <a:pPr marL="12700">
              <a:lnSpc>
                <a:spcPct val="100000"/>
              </a:lnSpc>
              <a:spcBef>
                <a:spcPts val="95"/>
              </a:spcBef>
            </a:pPr>
            <a:r>
              <a:rPr spc="-5" dirty="0">
                <a:solidFill>
                  <a:srgbClr val="C00000"/>
                </a:solidFill>
                <a:latin typeface="Arial"/>
                <a:cs typeface="Arial"/>
              </a:rPr>
              <a:t>DOCKING OF FLEXIBLE</a:t>
            </a:r>
            <a:r>
              <a:rPr spc="-35" dirty="0">
                <a:solidFill>
                  <a:srgbClr val="C00000"/>
                </a:solidFill>
                <a:latin typeface="Arial"/>
                <a:cs typeface="Arial"/>
              </a:rPr>
              <a:t> </a:t>
            </a:r>
            <a:r>
              <a:rPr spc="-5" dirty="0">
                <a:solidFill>
                  <a:srgbClr val="C00000"/>
                </a:solidFill>
                <a:latin typeface="Arial"/>
                <a:cs typeface="Arial"/>
              </a:rPr>
              <a:t>LIGANDS</a:t>
            </a:r>
          </a:p>
        </p:txBody>
      </p:sp>
      <p:sp>
        <p:nvSpPr>
          <p:cNvPr id="3" name="object 3"/>
          <p:cNvSpPr/>
          <p:nvPr/>
        </p:nvSpPr>
        <p:spPr>
          <a:xfrm>
            <a:off x="1933576" y="1162051"/>
            <a:ext cx="2676525" cy="429577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135836" y="2532380"/>
            <a:ext cx="2277745" cy="1453515"/>
          </a:xfrm>
          <a:prstGeom prst="rect">
            <a:avLst/>
          </a:prstGeom>
        </p:spPr>
        <p:txBody>
          <a:bodyPr vert="horz" wrap="square" lIns="0" tIns="43815" rIns="0" bIns="0" rtlCol="0">
            <a:spAutoFit/>
          </a:bodyPr>
          <a:lstStyle/>
          <a:p>
            <a:pPr marL="12700" marR="5080" algn="ctr">
              <a:lnSpc>
                <a:spcPct val="91600"/>
              </a:lnSpc>
              <a:spcBef>
                <a:spcPts val="345"/>
              </a:spcBef>
            </a:pPr>
            <a:r>
              <a:rPr sz="2500" spc="-25" dirty="0">
                <a:latin typeface="Carlito"/>
                <a:cs typeface="Carlito"/>
              </a:rPr>
              <a:t>Various</a:t>
            </a:r>
            <a:r>
              <a:rPr sz="2500" spc="-65" dirty="0">
                <a:latin typeface="Carlito"/>
                <a:cs typeface="Carlito"/>
              </a:rPr>
              <a:t> </a:t>
            </a:r>
            <a:r>
              <a:rPr sz="2500" spc="-15" dirty="0">
                <a:latin typeface="Carlito"/>
                <a:cs typeface="Carlito"/>
              </a:rPr>
              <a:t>programs  are </a:t>
            </a:r>
            <a:r>
              <a:rPr sz="2500" spc="-25" dirty="0">
                <a:latin typeface="Carlito"/>
                <a:cs typeface="Carlito"/>
              </a:rPr>
              <a:t>for </a:t>
            </a:r>
            <a:r>
              <a:rPr sz="2500" spc="-15" dirty="0">
                <a:latin typeface="Carlito"/>
                <a:cs typeface="Carlito"/>
              </a:rPr>
              <a:t>generate  </a:t>
            </a:r>
            <a:r>
              <a:rPr sz="2500" spc="-20" dirty="0">
                <a:latin typeface="Carlito"/>
                <a:cs typeface="Carlito"/>
              </a:rPr>
              <a:t>different </a:t>
            </a:r>
            <a:r>
              <a:rPr sz="2500" spc="-10" dirty="0">
                <a:latin typeface="Carlito"/>
                <a:cs typeface="Carlito"/>
              </a:rPr>
              <a:t>ligand  </a:t>
            </a:r>
            <a:r>
              <a:rPr sz="2500" spc="-15" dirty="0">
                <a:latin typeface="Carlito"/>
                <a:cs typeface="Carlito"/>
              </a:rPr>
              <a:t>conformations</a:t>
            </a:r>
            <a:endParaRPr sz="2500">
              <a:latin typeface="Carlito"/>
              <a:cs typeface="Carlito"/>
            </a:endParaRPr>
          </a:p>
        </p:txBody>
      </p:sp>
      <p:sp>
        <p:nvSpPr>
          <p:cNvPr id="5" name="object 5"/>
          <p:cNvSpPr/>
          <p:nvPr/>
        </p:nvSpPr>
        <p:spPr>
          <a:xfrm>
            <a:off x="4724400" y="1162051"/>
            <a:ext cx="2667000" cy="4295775"/>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942460" y="2009013"/>
            <a:ext cx="2229485" cy="2498725"/>
          </a:xfrm>
          <a:prstGeom prst="rect">
            <a:avLst/>
          </a:prstGeom>
        </p:spPr>
        <p:txBody>
          <a:bodyPr vert="horz" wrap="square" lIns="0" tIns="43815" rIns="0" bIns="0" rtlCol="0">
            <a:spAutoFit/>
          </a:bodyPr>
          <a:lstStyle/>
          <a:p>
            <a:pPr marL="12700" marR="5080" indent="-3175" algn="ctr">
              <a:lnSpc>
                <a:spcPct val="91600"/>
              </a:lnSpc>
              <a:spcBef>
                <a:spcPts val="345"/>
              </a:spcBef>
            </a:pPr>
            <a:r>
              <a:rPr sz="2500" spc="-10" dirty="0">
                <a:latin typeface="Carlito"/>
                <a:cs typeface="Carlito"/>
              </a:rPr>
              <a:t>The popular  </a:t>
            </a:r>
            <a:r>
              <a:rPr sz="2500" spc="-5" dirty="0">
                <a:latin typeface="Carlito"/>
                <a:cs typeface="Carlito"/>
              </a:rPr>
              <a:t>method is </a:t>
            </a:r>
            <a:r>
              <a:rPr sz="2500" spc="-15" dirty="0">
                <a:latin typeface="Carlito"/>
                <a:cs typeface="Carlito"/>
              </a:rPr>
              <a:t>to  fragment </a:t>
            </a:r>
            <a:r>
              <a:rPr sz="2500" spc="-5" dirty="0">
                <a:latin typeface="Carlito"/>
                <a:cs typeface="Carlito"/>
              </a:rPr>
              <a:t>the  </a:t>
            </a:r>
            <a:r>
              <a:rPr sz="2500" spc="-10" dirty="0">
                <a:latin typeface="Carlito"/>
                <a:cs typeface="Carlito"/>
              </a:rPr>
              <a:t>ligand </a:t>
            </a:r>
            <a:r>
              <a:rPr sz="2500" spc="-5" dirty="0">
                <a:latin typeface="Carlito"/>
                <a:cs typeface="Carlito"/>
              </a:rPr>
              <a:t>, identify</a:t>
            </a:r>
            <a:r>
              <a:rPr sz="2500" spc="-60" dirty="0">
                <a:latin typeface="Carlito"/>
                <a:cs typeface="Carlito"/>
              </a:rPr>
              <a:t> </a:t>
            </a:r>
            <a:r>
              <a:rPr sz="2500" spc="-5" dirty="0">
                <a:latin typeface="Carlito"/>
                <a:cs typeface="Carlito"/>
              </a:rPr>
              <a:t>a  rigid anchor  </a:t>
            </a:r>
            <a:r>
              <a:rPr sz="2500" spc="-15" dirty="0">
                <a:latin typeface="Carlito"/>
                <a:cs typeface="Carlito"/>
              </a:rPr>
              <a:t>fragment </a:t>
            </a:r>
            <a:r>
              <a:rPr sz="2500" spc="-5" dirty="0">
                <a:latin typeface="Carlito"/>
                <a:cs typeface="Carlito"/>
              </a:rPr>
              <a:t>which  </a:t>
            </a:r>
            <a:r>
              <a:rPr sz="2500" spc="-10" dirty="0">
                <a:latin typeface="Carlito"/>
                <a:cs typeface="Carlito"/>
              </a:rPr>
              <a:t>can </a:t>
            </a:r>
            <a:r>
              <a:rPr sz="2500" spc="-5" dirty="0">
                <a:latin typeface="Carlito"/>
                <a:cs typeface="Carlito"/>
              </a:rPr>
              <a:t>be</a:t>
            </a:r>
            <a:r>
              <a:rPr sz="2500" spc="-35" dirty="0">
                <a:latin typeface="Carlito"/>
                <a:cs typeface="Carlito"/>
              </a:rPr>
              <a:t> </a:t>
            </a:r>
            <a:r>
              <a:rPr sz="2500" spc="-20" dirty="0">
                <a:latin typeface="Carlito"/>
                <a:cs typeface="Carlito"/>
              </a:rPr>
              <a:t>docked</a:t>
            </a:r>
            <a:endParaRPr sz="2500">
              <a:latin typeface="Carlito"/>
              <a:cs typeface="Carlito"/>
            </a:endParaRPr>
          </a:p>
        </p:txBody>
      </p:sp>
      <p:sp>
        <p:nvSpPr>
          <p:cNvPr id="7" name="object 7"/>
          <p:cNvSpPr/>
          <p:nvPr/>
        </p:nvSpPr>
        <p:spPr>
          <a:xfrm>
            <a:off x="7505701" y="1162051"/>
            <a:ext cx="2657475" cy="4295775"/>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7730744" y="2532380"/>
            <a:ext cx="2214880" cy="1453515"/>
          </a:xfrm>
          <a:prstGeom prst="rect">
            <a:avLst/>
          </a:prstGeom>
        </p:spPr>
        <p:txBody>
          <a:bodyPr vert="horz" wrap="square" lIns="0" tIns="43815" rIns="0" bIns="0" rtlCol="0">
            <a:spAutoFit/>
          </a:bodyPr>
          <a:lstStyle/>
          <a:p>
            <a:pPr marL="12700" marR="5080" algn="ctr">
              <a:lnSpc>
                <a:spcPct val="91600"/>
              </a:lnSpc>
              <a:spcBef>
                <a:spcPts val="345"/>
              </a:spcBef>
            </a:pPr>
            <a:r>
              <a:rPr sz="2500" spc="-10" dirty="0">
                <a:latin typeface="Carlito"/>
                <a:cs typeface="Carlito"/>
              </a:rPr>
              <a:t>Then</a:t>
            </a:r>
            <a:r>
              <a:rPr sz="2500" spc="-50" dirty="0">
                <a:latin typeface="Carlito"/>
                <a:cs typeface="Carlito"/>
              </a:rPr>
              <a:t> </a:t>
            </a:r>
            <a:r>
              <a:rPr sz="2500" spc="-15" dirty="0">
                <a:latin typeface="Carlito"/>
                <a:cs typeface="Carlito"/>
              </a:rPr>
              <a:t>reconstruct  </a:t>
            </a:r>
            <a:r>
              <a:rPr sz="2500" spc="-5" dirty="0">
                <a:latin typeface="Carlito"/>
                <a:cs typeface="Carlito"/>
              </a:rPr>
              <a:t>or </a:t>
            </a:r>
            <a:r>
              <a:rPr sz="2500" spc="-15" dirty="0">
                <a:latin typeface="Carlito"/>
                <a:cs typeface="Carlito"/>
              </a:rPr>
              <a:t>grow </a:t>
            </a:r>
            <a:r>
              <a:rPr sz="2500" spc="-5" dirty="0">
                <a:latin typeface="Carlito"/>
                <a:cs typeface="Carlito"/>
              </a:rPr>
              <a:t>the  molecule </a:t>
            </a:r>
            <a:r>
              <a:rPr sz="2500" spc="-10" dirty="0">
                <a:latin typeface="Carlito"/>
                <a:cs typeface="Carlito"/>
              </a:rPr>
              <a:t>back  </a:t>
            </a:r>
            <a:r>
              <a:rPr sz="2500" spc="-15" dirty="0">
                <a:latin typeface="Carlito"/>
                <a:cs typeface="Carlito"/>
              </a:rPr>
              <a:t>onto </a:t>
            </a:r>
            <a:r>
              <a:rPr sz="2500" spc="-5" dirty="0">
                <a:latin typeface="Carlito"/>
                <a:cs typeface="Carlito"/>
              </a:rPr>
              <a:t>the</a:t>
            </a:r>
            <a:r>
              <a:rPr sz="2500" spc="-75" dirty="0">
                <a:latin typeface="Carlito"/>
                <a:cs typeface="Carlito"/>
              </a:rPr>
              <a:t> </a:t>
            </a:r>
            <a:r>
              <a:rPr sz="2500" spc="-40" dirty="0">
                <a:latin typeface="Carlito"/>
                <a:cs typeface="Carlito"/>
              </a:rPr>
              <a:t>anchor.</a:t>
            </a:r>
            <a:endParaRPr sz="2500">
              <a:latin typeface="Carlito"/>
              <a:cs typeface="Carlito"/>
            </a:endParaRPr>
          </a:p>
        </p:txBody>
      </p:sp>
      <p:sp>
        <p:nvSpPr>
          <p:cNvPr id="9" name="object 9"/>
          <p:cNvSpPr txBox="1"/>
          <p:nvPr/>
        </p:nvSpPr>
        <p:spPr>
          <a:xfrm>
            <a:off x="2212340" y="5587694"/>
            <a:ext cx="3583304" cy="452120"/>
          </a:xfrm>
          <a:prstGeom prst="rect">
            <a:avLst/>
          </a:prstGeom>
        </p:spPr>
        <p:txBody>
          <a:bodyPr vert="horz" wrap="square" lIns="0" tIns="12065" rIns="0" bIns="0" rtlCol="0">
            <a:spAutoFit/>
          </a:bodyPr>
          <a:lstStyle/>
          <a:p>
            <a:pPr marL="12700">
              <a:spcBef>
                <a:spcPts val="95"/>
              </a:spcBef>
            </a:pPr>
            <a:r>
              <a:rPr sz="2800" spc="-5" dirty="0">
                <a:latin typeface="Arial"/>
                <a:cs typeface="Arial"/>
              </a:rPr>
              <a:t>Examples of</a:t>
            </a:r>
            <a:r>
              <a:rPr sz="2800" spc="-20" dirty="0">
                <a:latin typeface="Arial"/>
                <a:cs typeface="Arial"/>
              </a:rPr>
              <a:t> </a:t>
            </a:r>
            <a:r>
              <a:rPr sz="2800" spc="-5" dirty="0">
                <a:latin typeface="Arial"/>
                <a:cs typeface="Arial"/>
              </a:rPr>
              <a:t>programs</a:t>
            </a:r>
            <a:endParaRPr sz="28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29054" y="838200"/>
            <a:ext cx="2591435" cy="1676400"/>
          </a:xfrm>
          <a:custGeom>
            <a:avLst/>
            <a:gdLst/>
            <a:ahLst/>
            <a:cxnLst/>
            <a:rect l="l" t="t" r="r" b="b"/>
            <a:pathLst>
              <a:path w="2591435" h="1676400">
                <a:moveTo>
                  <a:pt x="2423185" y="0"/>
                </a:moveTo>
                <a:lnTo>
                  <a:pt x="167640" y="0"/>
                </a:lnTo>
                <a:lnTo>
                  <a:pt x="123070" y="5988"/>
                </a:lnTo>
                <a:lnTo>
                  <a:pt x="83024" y="22888"/>
                </a:lnTo>
                <a:lnTo>
                  <a:pt x="49096" y="49101"/>
                </a:lnTo>
                <a:lnTo>
                  <a:pt x="22885" y="83029"/>
                </a:lnTo>
                <a:lnTo>
                  <a:pt x="5987" y="123075"/>
                </a:lnTo>
                <a:lnTo>
                  <a:pt x="0" y="167639"/>
                </a:lnTo>
                <a:lnTo>
                  <a:pt x="0" y="1508760"/>
                </a:lnTo>
                <a:lnTo>
                  <a:pt x="5987" y="1553324"/>
                </a:lnTo>
                <a:lnTo>
                  <a:pt x="22885" y="1593370"/>
                </a:lnTo>
                <a:lnTo>
                  <a:pt x="49096" y="1627298"/>
                </a:lnTo>
                <a:lnTo>
                  <a:pt x="83024" y="1653511"/>
                </a:lnTo>
                <a:lnTo>
                  <a:pt x="123070" y="1670411"/>
                </a:lnTo>
                <a:lnTo>
                  <a:pt x="167640" y="1676400"/>
                </a:lnTo>
                <a:lnTo>
                  <a:pt x="2423185" y="1676400"/>
                </a:lnTo>
                <a:lnTo>
                  <a:pt x="2467750" y="1670411"/>
                </a:lnTo>
                <a:lnTo>
                  <a:pt x="2507795" y="1653511"/>
                </a:lnTo>
                <a:lnTo>
                  <a:pt x="2541724" y="1627298"/>
                </a:lnTo>
                <a:lnTo>
                  <a:pt x="2567937" y="1593370"/>
                </a:lnTo>
                <a:lnTo>
                  <a:pt x="2584836" y="1553324"/>
                </a:lnTo>
                <a:lnTo>
                  <a:pt x="2590825" y="1508760"/>
                </a:lnTo>
                <a:lnTo>
                  <a:pt x="2590825" y="167639"/>
                </a:lnTo>
                <a:lnTo>
                  <a:pt x="2584836" y="123075"/>
                </a:lnTo>
                <a:lnTo>
                  <a:pt x="2567937" y="83029"/>
                </a:lnTo>
                <a:lnTo>
                  <a:pt x="2541724" y="49101"/>
                </a:lnTo>
                <a:lnTo>
                  <a:pt x="2507795" y="22888"/>
                </a:lnTo>
                <a:lnTo>
                  <a:pt x="2467750" y="5988"/>
                </a:lnTo>
                <a:lnTo>
                  <a:pt x="2423185" y="0"/>
                </a:lnTo>
                <a:close/>
              </a:path>
            </a:pathLst>
          </a:custGeom>
          <a:solidFill>
            <a:srgbClr val="D99593"/>
          </a:solidFill>
        </p:spPr>
        <p:txBody>
          <a:bodyPr wrap="square" lIns="0" tIns="0" rIns="0" bIns="0" rtlCol="0"/>
          <a:lstStyle/>
          <a:p>
            <a:endParaRPr/>
          </a:p>
        </p:txBody>
      </p:sp>
      <p:sp>
        <p:nvSpPr>
          <p:cNvPr id="3" name="object 3"/>
          <p:cNvSpPr txBox="1"/>
          <p:nvPr/>
        </p:nvSpPr>
        <p:spPr>
          <a:xfrm>
            <a:off x="2322982" y="806958"/>
            <a:ext cx="1980564" cy="1708150"/>
          </a:xfrm>
          <a:prstGeom prst="rect">
            <a:avLst/>
          </a:prstGeom>
        </p:spPr>
        <p:txBody>
          <a:bodyPr vert="horz" wrap="square" lIns="0" tIns="48895" rIns="0" bIns="0" rtlCol="0">
            <a:spAutoFit/>
          </a:bodyPr>
          <a:lstStyle/>
          <a:p>
            <a:pPr marL="12065" marR="5080" indent="-1905" algn="ctr">
              <a:lnSpc>
                <a:spcPct val="90000"/>
              </a:lnSpc>
              <a:spcBef>
                <a:spcPts val="385"/>
              </a:spcBef>
            </a:pPr>
            <a:r>
              <a:rPr sz="2400" spc="-5" dirty="0">
                <a:latin typeface="Carlito"/>
                <a:cs typeface="Carlito"/>
              </a:rPr>
              <a:t>The algorithm  identifies </a:t>
            </a:r>
            <a:r>
              <a:rPr sz="2400" dirty="0">
                <a:latin typeface="Carlito"/>
                <a:cs typeface="Carlito"/>
              </a:rPr>
              <a:t>the  </a:t>
            </a:r>
            <a:r>
              <a:rPr sz="2400" spc="-15" dirty="0">
                <a:latin typeface="Carlito"/>
                <a:cs typeface="Carlito"/>
              </a:rPr>
              <a:t>rotatable</a:t>
            </a:r>
            <a:r>
              <a:rPr sz="2400" spc="-120" dirty="0">
                <a:latin typeface="Carlito"/>
                <a:cs typeface="Carlito"/>
              </a:rPr>
              <a:t> </a:t>
            </a:r>
            <a:r>
              <a:rPr sz="2400" spc="-5" dirty="0">
                <a:latin typeface="Carlito"/>
                <a:cs typeface="Carlito"/>
              </a:rPr>
              <a:t>bonds  </a:t>
            </a:r>
            <a:r>
              <a:rPr sz="2400" spc="-10" dirty="0">
                <a:latin typeface="Carlito"/>
                <a:cs typeface="Carlito"/>
              </a:rPr>
              <a:t>present </a:t>
            </a:r>
            <a:r>
              <a:rPr sz="2400" dirty="0">
                <a:latin typeface="Carlito"/>
                <a:cs typeface="Carlito"/>
              </a:rPr>
              <a:t>In the  </a:t>
            </a:r>
            <a:r>
              <a:rPr sz="2400" spc="-10" dirty="0">
                <a:latin typeface="Carlito"/>
                <a:cs typeface="Carlito"/>
              </a:rPr>
              <a:t>ligand</a:t>
            </a:r>
            <a:endParaRPr sz="2400">
              <a:latin typeface="Carlito"/>
              <a:cs typeface="Carlito"/>
            </a:endParaRPr>
          </a:p>
        </p:txBody>
      </p:sp>
      <p:sp>
        <p:nvSpPr>
          <p:cNvPr id="4" name="object 4"/>
          <p:cNvSpPr/>
          <p:nvPr/>
        </p:nvSpPr>
        <p:spPr>
          <a:xfrm>
            <a:off x="5222240" y="914400"/>
            <a:ext cx="2514600" cy="14478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266436" y="956818"/>
            <a:ext cx="2470785" cy="1196481"/>
          </a:xfrm>
          <a:prstGeom prst="rect">
            <a:avLst/>
          </a:prstGeom>
        </p:spPr>
        <p:txBody>
          <a:bodyPr vert="horz" wrap="square" lIns="0" tIns="194310" rIns="0" bIns="0" rtlCol="0">
            <a:spAutoFit/>
          </a:bodyPr>
          <a:lstStyle/>
          <a:p>
            <a:pPr marL="212090" marR="203200" indent="-1270" algn="ctr">
              <a:lnSpc>
                <a:spcPts val="2590"/>
              </a:lnSpc>
              <a:spcBef>
                <a:spcPts val="1530"/>
              </a:spcBef>
            </a:pPr>
            <a:r>
              <a:rPr sz="2400" spc="-10" dirty="0">
                <a:latin typeface="Carlito"/>
                <a:cs typeface="Carlito"/>
              </a:rPr>
              <a:t>Identification </a:t>
            </a:r>
            <a:r>
              <a:rPr sz="2400" spc="-5" dirty="0">
                <a:latin typeface="Carlito"/>
                <a:cs typeface="Carlito"/>
              </a:rPr>
              <a:t>of  </a:t>
            </a:r>
            <a:r>
              <a:rPr sz="2400" spc="-10" dirty="0">
                <a:latin typeface="Carlito"/>
                <a:cs typeface="Carlito"/>
              </a:rPr>
              <a:t>flexible </a:t>
            </a:r>
            <a:r>
              <a:rPr sz="2400" dirty="0">
                <a:latin typeface="Carlito"/>
                <a:cs typeface="Carlito"/>
              </a:rPr>
              <a:t>and</a:t>
            </a:r>
            <a:r>
              <a:rPr sz="2400" spc="-100" dirty="0">
                <a:latin typeface="Carlito"/>
                <a:cs typeface="Carlito"/>
              </a:rPr>
              <a:t> </a:t>
            </a:r>
            <a:r>
              <a:rPr sz="2400" dirty="0">
                <a:latin typeface="Carlito"/>
                <a:cs typeface="Carlito"/>
              </a:rPr>
              <a:t>rigid  </a:t>
            </a:r>
            <a:r>
              <a:rPr sz="2400" spc="-10" dirty="0">
                <a:latin typeface="Carlito"/>
                <a:cs typeface="Carlito"/>
              </a:rPr>
              <a:t>region</a:t>
            </a:r>
            <a:endParaRPr sz="2400">
              <a:latin typeface="Carlito"/>
              <a:cs typeface="Carlito"/>
            </a:endParaRPr>
          </a:p>
        </p:txBody>
      </p:sp>
      <p:sp>
        <p:nvSpPr>
          <p:cNvPr id="6" name="object 6"/>
          <p:cNvSpPr/>
          <p:nvPr/>
        </p:nvSpPr>
        <p:spPr>
          <a:xfrm>
            <a:off x="8315706" y="1026795"/>
            <a:ext cx="1954530" cy="1310005"/>
          </a:xfrm>
          <a:custGeom>
            <a:avLst/>
            <a:gdLst/>
            <a:ahLst/>
            <a:cxnLst/>
            <a:rect l="l" t="t" r="r" b="b"/>
            <a:pathLst>
              <a:path w="1954529" h="1310005">
                <a:moveTo>
                  <a:pt x="1954022" y="130937"/>
                </a:moveTo>
                <a:lnTo>
                  <a:pt x="1943722" y="79997"/>
                </a:lnTo>
                <a:lnTo>
                  <a:pt x="1915629" y="38379"/>
                </a:lnTo>
                <a:lnTo>
                  <a:pt x="1873973" y="10299"/>
                </a:lnTo>
                <a:lnTo>
                  <a:pt x="1822958" y="0"/>
                </a:lnTo>
                <a:lnTo>
                  <a:pt x="130937" y="0"/>
                </a:lnTo>
                <a:lnTo>
                  <a:pt x="79984" y="10299"/>
                </a:lnTo>
                <a:lnTo>
                  <a:pt x="48323" y="31661"/>
                </a:lnTo>
                <a:lnTo>
                  <a:pt x="31623" y="31661"/>
                </a:lnTo>
                <a:lnTo>
                  <a:pt x="31623" y="48387"/>
                </a:lnTo>
                <a:lnTo>
                  <a:pt x="10287" y="79997"/>
                </a:lnTo>
                <a:lnTo>
                  <a:pt x="0" y="130937"/>
                </a:lnTo>
                <a:lnTo>
                  <a:pt x="0" y="1178687"/>
                </a:lnTo>
                <a:lnTo>
                  <a:pt x="10287" y="1229639"/>
                </a:lnTo>
                <a:lnTo>
                  <a:pt x="38366" y="1271257"/>
                </a:lnTo>
                <a:lnTo>
                  <a:pt x="79984" y="1299337"/>
                </a:lnTo>
                <a:lnTo>
                  <a:pt x="130937" y="1309624"/>
                </a:lnTo>
                <a:lnTo>
                  <a:pt x="1822958" y="1309624"/>
                </a:lnTo>
                <a:lnTo>
                  <a:pt x="1873973" y="1299337"/>
                </a:lnTo>
                <a:lnTo>
                  <a:pt x="1915629" y="1271257"/>
                </a:lnTo>
                <a:lnTo>
                  <a:pt x="1943722" y="1229639"/>
                </a:lnTo>
                <a:lnTo>
                  <a:pt x="1954022" y="1178687"/>
                </a:lnTo>
                <a:lnTo>
                  <a:pt x="1954022" y="130937"/>
                </a:lnTo>
                <a:close/>
              </a:path>
            </a:pathLst>
          </a:custGeom>
          <a:solidFill>
            <a:srgbClr val="B3A1C6"/>
          </a:solidFill>
        </p:spPr>
        <p:txBody>
          <a:bodyPr wrap="square" lIns="0" tIns="0" rIns="0" bIns="0" rtlCol="0"/>
          <a:lstStyle/>
          <a:p>
            <a:endParaRPr/>
          </a:p>
        </p:txBody>
      </p:sp>
      <p:sp>
        <p:nvSpPr>
          <p:cNvPr id="7" name="object 7"/>
          <p:cNvSpPr txBox="1"/>
          <p:nvPr/>
        </p:nvSpPr>
        <p:spPr>
          <a:xfrm>
            <a:off x="8498841" y="1004697"/>
            <a:ext cx="1435735" cy="1049655"/>
          </a:xfrm>
          <a:prstGeom prst="rect">
            <a:avLst/>
          </a:prstGeom>
        </p:spPr>
        <p:txBody>
          <a:bodyPr vert="horz" wrap="square" lIns="0" tIns="53975" rIns="0" bIns="0" rtlCol="0">
            <a:spAutoFit/>
          </a:bodyPr>
          <a:lstStyle/>
          <a:p>
            <a:pPr marL="12700" marR="5080" algn="ctr">
              <a:lnSpc>
                <a:spcPts val="2590"/>
              </a:lnSpc>
              <a:spcBef>
                <a:spcPts val="425"/>
              </a:spcBef>
            </a:pPr>
            <a:r>
              <a:rPr sz="2400" dirty="0">
                <a:latin typeface="Carlito"/>
                <a:cs typeface="Carlito"/>
              </a:rPr>
              <a:t>Molecule</a:t>
            </a:r>
            <a:r>
              <a:rPr sz="2400" spc="-120" dirty="0">
                <a:latin typeface="Carlito"/>
                <a:cs typeface="Carlito"/>
              </a:rPr>
              <a:t> </a:t>
            </a:r>
            <a:r>
              <a:rPr sz="2400" dirty="0">
                <a:latin typeface="Carlito"/>
                <a:cs typeface="Carlito"/>
              </a:rPr>
              <a:t>is  </a:t>
            </a:r>
            <a:r>
              <a:rPr sz="2400" spc="-5" dirty="0">
                <a:latin typeface="Carlito"/>
                <a:cs typeface="Carlito"/>
              </a:rPr>
              <a:t>split </a:t>
            </a:r>
            <a:r>
              <a:rPr sz="2400" spc="-15" dirty="0">
                <a:latin typeface="Carlito"/>
                <a:cs typeface="Carlito"/>
              </a:rPr>
              <a:t>into  </a:t>
            </a:r>
            <a:r>
              <a:rPr sz="2400" spc="-10" dirty="0">
                <a:latin typeface="Carlito"/>
                <a:cs typeface="Carlito"/>
              </a:rPr>
              <a:t>fragments</a:t>
            </a:r>
            <a:endParaRPr sz="2400">
              <a:latin typeface="Carlito"/>
              <a:cs typeface="Carlito"/>
            </a:endParaRPr>
          </a:p>
        </p:txBody>
      </p:sp>
      <p:sp>
        <p:nvSpPr>
          <p:cNvPr id="8" name="object 8"/>
          <p:cNvSpPr/>
          <p:nvPr/>
        </p:nvSpPr>
        <p:spPr>
          <a:xfrm>
            <a:off x="7771510" y="1447800"/>
            <a:ext cx="382270" cy="447040"/>
          </a:xfrm>
          <a:custGeom>
            <a:avLst/>
            <a:gdLst/>
            <a:ahLst/>
            <a:cxnLst/>
            <a:rect l="l" t="t" r="r" b="b"/>
            <a:pathLst>
              <a:path w="382270" h="447039">
                <a:moveTo>
                  <a:pt x="190880" y="0"/>
                </a:moveTo>
                <a:lnTo>
                  <a:pt x="190880" y="89408"/>
                </a:lnTo>
                <a:lnTo>
                  <a:pt x="0" y="89408"/>
                </a:lnTo>
                <a:lnTo>
                  <a:pt x="0" y="357377"/>
                </a:lnTo>
                <a:lnTo>
                  <a:pt x="190880" y="357377"/>
                </a:lnTo>
                <a:lnTo>
                  <a:pt x="190880" y="446786"/>
                </a:lnTo>
                <a:lnTo>
                  <a:pt x="381888" y="223392"/>
                </a:lnTo>
                <a:lnTo>
                  <a:pt x="190880" y="0"/>
                </a:lnTo>
                <a:close/>
              </a:path>
            </a:pathLst>
          </a:custGeom>
          <a:solidFill>
            <a:srgbClr val="B1C1DB"/>
          </a:solidFill>
        </p:spPr>
        <p:txBody>
          <a:bodyPr wrap="square" lIns="0" tIns="0" rIns="0" bIns="0" rtlCol="0"/>
          <a:lstStyle/>
          <a:p>
            <a:endParaRPr/>
          </a:p>
        </p:txBody>
      </p:sp>
      <p:sp>
        <p:nvSpPr>
          <p:cNvPr id="9" name="object 9"/>
          <p:cNvSpPr/>
          <p:nvPr/>
        </p:nvSpPr>
        <p:spPr>
          <a:xfrm>
            <a:off x="4648200" y="1458213"/>
            <a:ext cx="382270" cy="447040"/>
          </a:xfrm>
          <a:custGeom>
            <a:avLst/>
            <a:gdLst/>
            <a:ahLst/>
            <a:cxnLst/>
            <a:rect l="l" t="t" r="r" b="b"/>
            <a:pathLst>
              <a:path w="382270" h="447039">
                <a:moveTo>
                  <a:pt x="191008" y="0"/>
                </a:moveTo>
                <a:lnTo>
                  <a:pt x="191008" y="89408"/>
                </a:lnTo>
                <a:lnTo>
                  <a:pt x="0" y="89408"/>
                </a:lnTo>
                <a:lnTo>
                  <a:pt x="0" y="357377"/>
                </a:lnTo>
                <a:lnTo>
                  <a:pt x="191008" y="357377"/>
                </a:lnTo>
                <a:lnTo>
                  <a:pt x="191008" y="446786"/>
                </a:lnTo>
                <a:lnTo>
                  <a:pt x="381888" y="223393"/>
                </a:lnTo>
                <a:lnTo>
                  <a:pt x="191008" y="0"/>
                </a:lnTo>
                <a:close/>
              </a:path>
            </a:pathLst>
          </a:custGeom>
          <a:solidFill>
            <a:srgbClr val="B1C1DB"/>
          </a:solidFill>
        </p:spPr>
        <p:txBody>
          <a:bodyPr wrap="square" lIns="0" tIns="0" rIns="0" bIns="0" rtlCol="0"/>
          <a:lstStyle/>
          <a:p>
            <a:endParaRPr/>
          </a:p>
        </p:txBody>
      </p:sp>
      <p:sp>
        <p:nvSpPr>
          <p:cNvPr id="10" name="object 10"/>
          <p:cNvSpPr/>
          <p:nvPr/>
        </p:nvSpPr>
        <p:spPr>
          <a:xfrm>
            <a:off x="2528886" y="3244703"/>
            <a:ext cx="6902115" cy="3232297"/>
          </a:xfrm>
          <a:prstGeom prst="rect">
            <a:avLst/>
          </a:prstGeom>
          <a:blipFill>
            <a:blip r:embed="rId3" cstate="print"/>
            <a:stretch>
              <a:fillRect/>
            </a:stretch>
          </a:blipFill>
        </p:spPr>
        <p:txBody>
          <a:bodyPr wrap="square" lIns="0" tIns="0" rIns="0" bIns="0" rtlCol="0"/>
          <a:lstStyle/>
          <a:p>
            <a:endParaRPr/>
          </a:p>
        </p:txBody>
      </p:sp>
      <p:sp>
        <p:nvSpPr>
          <p:cNvPr id="11" name="object 11"/>
          <p:cNvSpPr txBox="1">
            <a:spLocks noGrp="1"/>
          </p:cNvSpPr>
          <p:nvPr>
            <p:ph type="title"/>
          </p:nvPr>
        </p:nvSpPr>
        <p:spPr>
          <a:xfrm>
            <a:off x="2288541" y="-204665"/>
            <a:ext cx="4215765" cy="1366400"/>
          </a:xfrm>
          <a:prstGeom prst="rect">
            <a:avLst/>
          </a:prstGeom>
        </p:spPr>
        <p:txBody>
          <a:bodyPr vert="horz" wrap="square" lIns="0" tIns="12065" rIns="0" bIns="0" rtlCol="0" anchor="ctr">
            <a:spAutoFit/>
          </a:bodyPr>
          <a:lstStyle/>
          <a:p>
            <a:pPr marL="12700">
              <a:lnSpc>
                <a:spcPct val="100000"/>
              </a:lnSpc>
              <a:spcBef>
                <a:spcPts val="95"/>
              </a:spcBef>
            </a:pPr>
            <a:r>
              <a:rPr spc="-5" dirty="0"/>
              <a:t>Direct dock and dock 4.0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57476" y="504825"/>
            <a:ext cx="2543175" cy="15621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839339" y="755397"/>
            <a:ext cx="2201545" cy="974725"/>
          </a:xfrm>
          <a:prstGeom prst="rect">
            <a:avLst/>
          </a:prstGeom>
        </p:spPr>
        <p:txBody>
          <a:bodyPr vert="horz" wrap="square" lIns="0" tIns="40005" rIns="0" bIns="0" rtlCol="0" anchor="ctr">
            <a:spAutoFit/>
          </a:bodyPr>
          <a:lstStyle/>
          <a:p>
            <a:pPr marL="12700" marR="5080" indent="-1270" algn="ctr">
              <a:lnSpc>
                <a:spcPct val="91600"/>
              </a:lnSpc>
              <a:spcBef>
                <a:spcPts val="315"/>
              </a:spcBef>
            </a:pPr>
            <a:r>
              <a:rPr sz="2200" spc="-10" dirty="0">
                <a:latin typeface="Carlito"/>
                <a:cs typeface="Carlito"/>
              </a:rPr>
              <a:t>The most </a:t>
            </a:r>
            <a:r>
              <a:rPr sz="2200" spc="-5" dirty="0">
                <a:latin typeface="Carlito"/>
                <a:cs typeface="Carlito"/>
              </a:rPr>
              <a:t>rigid  </a:t>
            </a:r>
            <a:r>
              <a:rPr sz="2200" spc="-15" dirty="0">
                <a:latin typeface="Carlito"/>
                <a:cs typeface="Carlito"/>
              </a:rPr>
              <a:t>fragment </a:t>
            </a:r>
            <a:r>
              <a:rPr sz="2200" spc="-5" dirty="0">
                <a:latin typeface="Carlito"/>
                <a:cs typeface="Carlito"/>
              </a:rPr>
              <a:t>is</a:t>
            </a:r>
            <a:r>
              <a:rPr sz="2200" spc="-30" dirty="0">
                <a:latin typeface="Carlito"/>
                <a:cs typeface="Carlito"/>
              </a:rPr>
              <a:t> </a:t>
            </a:r>
            <a:r>
              <a:rPr sz="2200" spc="-10" dirty="0">
                <a:latin typeface="Carlito"/>
                <a:cs typeface="Carlito"/>
              </a:rPr>
              <a:t>termed  </a:t>
            </a:r>
            <a:r>
              <a:rPr sz="2200" spc="-5" dirty="0">
                <a:latin typeface="Carlito"/>
                <a:cs typeface="Carlito"/>
              </a:rPr>
              <a:t>as</a:t>
            </a:r>
            <a:r>
              <a:rPr sz="2200" spc="-20" dirty="0">
                <a:latin typeface="Carlito"/>
                <a:cs typeface="Carlito"/>
              </a:rPr>
              <a:t> </a:t>
            </a:r>
            <a:r>
              <a:rPr sz="2200" spc="-5" dirty="0">
                <a:latin typeface="Carlito"/>
                <a:cs typeface="Carlito"/>
              </a:rPr>
              <a:t>anchor</a:t>
            </a:r>
            <a:endParaRPr sz="2200">
              <a:latin typeface="Carlito"/>
              <a:cs typeface="Carlito"/>
            </a:endParaRPr>
          </a:p>
        </p:txBody>
      </p:sp>
      <p:sp>
        <p:nvSpPr>
          <p:cNvPr id="4" name="object 4"/>
          <p:cNvSpPr/>
          <p:nvPr/>
        </p:nvSpPr>
        <p:spPr>
          <a:xfrm>
            <a:off x="5543551" y="981075"/>
            <a:ext cx="962025" cy="55245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96101" y="581026"/>
            <a:ext cx="2428875" cy="136207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148577" y="881887"/>
            <a:ext cx="1939289" cy="668020"/>
          </a:xfrm>
          <a:prstGeom prst="rect">
            <a:avLst/>
          </a:prstGeom>
        </p:spPr>
        <p:txBody>
          <a:bodyPr vert="horz" wrap="square" lIns="0" tIns="45719" rIns="0" bIns="0" rtlCol="0">
            <a:spAutoFit/>
          </a:bodyPr>
          <a:lstStyle/>
          <a:p>
            <a:pPr marL="33655" marR="5080" indent="-21590">
              <a:lnSpc>
                <a:spcPts val="2420"/>
              </a:lnSpc>
              <a:spcBef>
                <a:spcPts val="359"/>
              </a:spcBef>
            </a:pPr>
            <a:r>
              <a:rPr sz="2200" spc="-15" dirty="0">
                <a:latin typeface="Carlito"/>
                <a:cs typeface="Carlito"/>
              </a:rPr>
              <a:t>Docked </a:t>
            </a:r>
            <a:r>
              <a:rPr sz="2200" spc="-10" dirty="0">
                <a:latin typeface="Carlito"/>
                <a:cs typeface="Carlito"/>
              </a:rPr>
              <a:t>by</a:t>
            </a:r>
            <a:r>
              <a:rPr sz="2200" spc="-65" dirty="0">
                <a:latin typeface="Carlito"/>
                <a:cs typeface="Carlito"/>
              </a:rPr>
              <a:t> </a:t>
            </a:r>
            <a:r>
              <a:rPr sz="2200" spc="-5" dirty="0">
                <a:latin typeface="Carlito"/>
                <a:cs typeface="Carlito"/>
              </a:rPr>
              <a:t>shape  </a:t>
            </a:r>
            <a:r>
              <a:rPr sz="2200" spc="-10" dirty="0">
                <a:latin typeface="Carlito"/>
                <a:cs typeface="Carlito"/>
              </a:rPr>
              <a:t>complimentarity</a:t>
            </a:r>
            <a:endParaRPr sz="2200">
              <a:latin typeface="Carlito"/>
              <a:cs typeface="Carlito"/>
            </a:endParaRPr>
          </a:p>
        </p:txBody>
      </p:sp>
      <p:sp>
        <p:nvSpPr>
          <p:cNvPr id="7" name="object 7"/>
          <p:cNvSpPr/>
          <p:nvPr/>
        </p:nvSpPr>
        <p:spPr>
          <a:xfrm>
            <a:off x="7858126" y="2085975"/>
            <a:ext cx="561975" cy="5715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896101" y="2867026"/>
            <a:ext cx="2543175" cy="1343025"/>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7084314" y="3006090"/>
            <a:ext cx="2169160" cy="974725"/>
          </a:xfrm>
          <a:prstGeom prst="rect">
            <a:avLst/>
          </a:prstGeom>
        </p:spPr>
        <p:txBody>
          <a:bodyPr vert="horz" wrap="square" lIns="0" tIns="40005" rIns="0" bIns="0" rtlCol="0">
            <a:spAutoFit/>
          </a:bodyPr>
          <a:lstStyle/>
          <a:p>
            <a:pPr marL="12065" marR="5080" indent="-3810" algn="ctr">
              <a:lnSpc>
                <a:spcPct val="91600"/>
              </a:lnSpc>
              <a:spcBef>
                <a:spcPts val="315"/>
              </a:spcBef>
            </a:pPr>
            <a:r>
              <a:rPr sz="2200" spc="-15" dirty="0">
                <a:latin typeface="Carlito"/>
                <a:cs typeface="Carlito"/>
              </a:rPr>
              <a:t>Flexible </a:t>
            </a:r>
            <a:r>
              <a:rPr sz="2200" spc="-10" dirty="0">
                <a:latin typeface="Carlito"/>
                <a:cs typeface="Carlito"/>
              </a:rPr>
              <a:t>parts </a:t>
            </a:r>
            <a:r>
              <a:rPr sz="2200" spc="-5" dirty="0">
                <a:latin typeface="Carlito"/>
                <a:cs typeface="Carlito"/>
              </a:rPr>
              <a:t>then  added</a:t>
            </a:r>
            <a:r>
              <a:rPr sz="2200" spc="-45" dirty="0">
                <a:latin typeface="Carlito"/>
                <a:cs typeface="Carlito"/>
              </a:rPr>
              <a:t> </a:t>
            </a:r>
            <a:r>
              <a:rPr sz="2200" spc="-10" dirty="0">
                <a:latin typeface="Carlito"/>
                <a:cs typeface="Carlito"/>
              </a:rPr>
              <a:t>sequentially  </a:t>
            </a:r>
            <a:r>
              <a:rPr sz="2200" spc="-20" dirty="0">
                <a:latin typeface="Carlito"/>
                <a:cs typeface="Carlito"/>
              </a:rPr>
              <a:t>to </a:t>
            </a:r>
            <a:r>
              <a:rPr sz="2200" spc="-10" dirty="0">
                <a:latin typeface="Carlito"/>
                <a:cs typeface="Carlito"/>
              </a:rPr>
              <a:t>the </a:t>
            </a:r>
            <a:r>
              <a:rPr sz="2200" spc="-35" dirty="0">
                <a:latin typeface="Carlito"/>
                <a:cs typeface="Carlito"/>
              </a:rPr>
              <a:t>anchor.</a:t>
            </a:r>
            <a:endParaRPr sz="2200">
              <a:latin typeface="Carlito"/>
              <a:cs typeface="Carlito"/>
            </a:endParaRPr>
          </a:p>
        </p:txBody>
      </p:sp>
      <p:sp>
        <p:nvSpPr>
          <p:cNvPr id="10" name="object 10"/>
          <p:cNvSpPr/>
          <p:nvPr/>
        </p:nvSpPr>
        <p:spPr>
          <a:xfrm>
            <a:off x="5362576" y="3181350"/>
            <a:ext cx="1133475" cy="55245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714626" y="2752726"/>
            <a:ext cx="2181225" cy="1362075"/>
          </a:xfrm>
          <a:prstGeom prst="rect">
            <a:avLst/>
          </a:prstGeom>
          <a:blipFill>
            <a:blip r:embed="rId8" cstate="print"/>
            <a:stretch>
              <a:fillRect/>
            </a:stretch>
          </a:blipFill>
        </p:spPr>
        <p:txBody>
          <a:bodyPr wrap="square" lIns="0" tIns="0" rIns="0" bIns="0" rtlCol="0"/>
          <a:lstStyle/>
          <a:p>
            <a:endParaRPr/>
          </a:p>
        </p:txBody>
      </p:sp>
      <p:sp>
        <p:nvSpPr>
          <p:cNvPr id="12" name="object 12"/>
          <p:cNvSpPr txBox="1"/>
          <p:nvPr/>
        </p:nvSpPr>
        <p:spPr>
          <a:xfrm>
            <a:off x="2924048" y="2898394"/>
            <a:ext cx="1762125" cy="974725"/>
          </a:xfrm>
          <a:prstGeom prst="rect">
            <a:avLst/>
          </a:prstGeom>
        </p:spPr>
        <p:txBody>
          <a:bodyPr vert="horz" wrap="square" lIns="0" tIns="40005" rIns="0" bIns="0" rtlCol="0">
            <a:spAutoFit/>
          </a:bodyPr>
          <a:lstStyle/>
          <a:p>
            <a:pPr marL="12700" marR="5080" algn="ctr">
              <a:lnSpc>
                <a:spcPct val="91600"/>
              </a:lnSpc>
              <a:spcBef>
                <a:spcPts val="315"/>
              </a:spcBef>
            </a:pPr>
            <a:r>
              <a:rPr sz="2200" spc="-30" dirty="0">
                <a:latin typeface="Carlito"/>
                <a:cs typeface="Carlito"/>
              </a:rPr>
              <a:t>Torison </a:t>
            </a:r>
            <a:r>
              <a:rPr sz="2200" spc="-5" dirty="0">
                <a:latin typeface="Carlito"/>
                <a:cs typeface="Carlito"/>
              </a:rPr>
              <a:t>angle</a:t>
            </a:r>
            <a:r>
              <a:rPr sz="2200" spc="-60" dirty="0">
                <a:latin typeface="Carlito"/>
                <a:cs typeface="Carlito"/>
              </a:rPr>
              <a:t> </a:t>
            </a:r>
            <a:r>
              <a:rPr sz="2200" spc="-5" dirty="0">
                <a:latin typeface="Carlito"/>
                <a:cs typeface="Carlito"/>
              </a:rPr>
              <a:t>is  </a:t>
            </a:r>
            <a:r>
              <a:rPr sz="2200" spc="-10" dirty="0">
                <a:latin typeface="Carlito"/>
                <a:cs typeface="Carlito"/>
              </a:rPr>
              <a:t>varied </a:t>
            </a:r>
            <a:r>
              <a:rPr sz="2200" spc="-20" dirty="0">
                <a:latin typeface="Carlito"/>
                <a:cs typeface="Carlito"/>
              </a:rPr>
              <a:t>for </a:t>
            </a:r>
            <a:r>
              <a:rPr sz="2200" spc="-5" dirty="0">
                <a:latin typeface="Carlito"/>
                <a:cs typeface="Carlito"/>
              </a:rPr>
              <a:t>each  addition</a:t>
            </a:r>
            <a:endParaRPr sz="2200">
              <a:latin typeface="Carlito"/>
              <a:cs typeface="Carlito"/>
            </a:endParaRPr>
          </a:p>
        </p:txBody>
      </p:sp>
      <p:sp>
        <p:nvSpPr>
          <p:cNvPr id="13" name="object 13"/>
          <p:cNvSpPr/>
          <p:nvPr/>
        </p:nvSpPr>
        <p:spPr>
          <a:xfrm>
            <a:off x="3543300" y="4257675"/>
            <a:ext cx="552450" cy="571500"/>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2466975" y="5048250"/>
            <a:ext cx="2743200" cy="1428750"/>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2646681" y="5217667"/>
            <a:ext cx="2399665" cy="1041400"/>
          </a:xfrm>
          <a:prstGeom prst="rect">
            <a:avLst/>
          </a:prstGeom>
        </p:spPr>
        <p:txBody>
          <a:bodyPr vert="horz" wrap="square" lIns="0" tIns="6350" rIns="0" bIns="0" rtlCol="0">
            <a:spAutoFit/>
          </a:bodyPr>
          <a:lstStyle/>
          <a:p>
            <a:pPr marL="12700" marR="5080" indent="-635" algn="ctr">
              <a:lnSpc>
                <a:spcPct val="101600"/>
              </a:lnSpc>
              <a:spcBef>
                <a:spcPts val="50"/>
              </a:spcBef>
            </a:pPr>
            <a:r>
              <a:rPr sz="2200" spc="-10" dirty="0">
                <a:latin typeface="Carlito"/>
                <a:cs typeface="Carlito"/>
              </a:rPr>
              <a:t>This </a:t>
            </a:r>
            <a:r>
              <a:rPr sz="2200" spc="-5" dirty="0">
                <a:latin typeface="Carlito"/>
                <a:cs typeface="Carlito"/>
              </a:rPr>
              <a:t>increases the  </a:t>
            </a:r>
            <a:r>
              <a:rPr sz="2200" spc="-10" dirty="0">
                <a:latin typeface="Carlito"/>
                <a:cs typeface="Carlito"/>
              </a:rPr>
              <a:t>partially build  </a:t>
            </a:r>
            <a:r>
              <a:rPr sz="2200" spc="-25" dirty="0">
                <a:latin typeface="Carlito"/>
                <a:cs typeface="Carlito"/>
              </a:rPr>
              <a:t>s</a:t>
            </a:r>
            <a:r>
              <a:rPr sz="2200" spc="-5" dirty="0">
                <a:latin typeface="Carlito"/>
                <a:cs typeface="Carlito"/>
              </a:rPr>
              <a:t>tru</a:t>
            </a:r>
            <a:r>
              <a:rPr sz="2200" spc="-15" dirty="0">
                <a:latin typeface="Carlito"/>
                <a:cs typeface="Carlito"/>
              </a:rPr>
              <a:t>c</a:t>
            </a:r>
            <a:r>
              <a:rPr sz="2200" spc="-5" dirty="0">
                <a:latin typeface="Carlito"/>
                <a:cs typeface="Carlito"/>
              </a:rPr>
              <a:t>tu</a:t>
            </a:r>
            <a:r>
              <a:rPr sz="2200" spc="-35" dirty="0">
                <a:latin typeface="Carlito"/>
                <a:cs typeface="Carlito"/>
              </a:rPr>
              <a:t>r</a:t>
            </a:r>
            <a:r>
              <a:rPr sz="2200" spc="-5" dirty="0">
                <a:latin typeface="Carlito"/>
                <a:cs typeface="Carlito"/>
              </a:rPr>
              <a:t>es</a:t>
            </a:r>
            <a:r>
              <a:rPr sz="2200" spc="-10" dirty="0">
                <a:latin typeface="Carlito"/>
                <a:cs typeface="Carlito"/>
              </a:rPr>
              <a:t>(</a:t>
            </a:r>
            <a:r>
              <a:rPr sz="2200" spc="-35" dirty="0">
                <a:latin typeface="Carlito"/>
                <a:cs typeface="Carlito"/>
              </a:rPr>
              <a:t>c</a:t>
            </a:r>
            <a:r>
              <a:rPr sz="2200" spc="-5" dirty="0">
                <a:latin typeface="Carlito"/>
                <a:cs typeface="Carlito"/>
              </a:rPr>
              <a:t>o</a:t>
            </a:r>
            <a:r>
              <a:rPr sz="2200" spc="-30" dirty="0">
                <a:latin typeface="Carlito"/>
                <a:cs typeface="Carlito"/>
              </a:rPr>
              <a:t>n</a:t>
            </a:r>
            <a:r>
              <a:rPr sz="2200" spc="-5" dirty="0">
                <a:latin typeface="Carlito"/>
                <a:cs typeface="Carlito"/>
              </a:rPr>
              <a:t>tru</a:t>
            </a:r>
            <a:r>
              <a:rPr sz="2200" spc="-15" dirty="0">
                <a:latin typeface="Carlito"/>
                <a:cs typeface="Carlito"/>
              </a:rPr>
              <a:t>c</a:t>
            </a:r>
            <a:r>
              <a:rPr sz="2200" spc="-5" dirty="0">
                <a:latin typeface="Carlito"/>
                <a:cs typeface="Carlito"/>
              </a:rPr>
              <a:t>ts)</a:t>
            </a:r>
            <a:endParaRPr sz="2200">
              <a:latin typeface="Carlito"/>
              <a:cs typeface="Carlito"/>
            </a:endParaRPr>
          </a:p>
        </p:txBody>
      </p:sp>
      <p:sp>
        <p:nvSpPr>
          <p:cNvPr id="16" name="object 16"/>
          <p:cNvSpPr/>
          <p:nvPr/>
        </p:nvSpPr>
        <p:spPr>
          <a:xfrm>
            <a:off x="5562601" y="5448301"/>
            <a:ext cx="1019175" cy="561975"/>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7000875" y="4972050"/>
            <a:ext cx="2647950" cy="1524000"/>
          </a:xfrm>
          <a:prstGeom prst="rect">
            <a:avLst/>
          </a:prstGeom>
          <a:blipFill>
            <a:blip r:embed="rId12" cstate="print"/>
            <a:stretch>
              <a:fillRect/>
            </a:stretch>
          </a:blipFill>
        </p:spPr>
        <p:txBody>
          <a:bodyPr wrap="square" lIns="0" tIns="0" rIns="0" bIns="0" rtlCol="0"/>
          <a:lstStyle/>
          <a:p>
            <a:endParaRPr/>
          </a:p>
        </p:txBody>
      </p:sp>
      <p:sp>
        <p:nvSpPr>
          <p:cNvPr id="18" name="object 18"/>
          <p:cNvSpPr txBox="1"/>
          <p:nvPr/>
        </p:nvSpPr>
        <p:spPr>
          <a:xfrm>
            <a:off x="7205853" y="4963796"/>
            <a:ext cx="2236470" cy="1448435"/>
          </a:xfrm>
          <a:prstGeom prst="rect">
            <a:avLst/>
          </a:prstGeom>
        </p:spPr>
        <p:txBody>
          <a:bodyPr vert="horz" wrap="square" lIns="0" tIns="38735" rIns="0" bIns="0" rtlCol="0">
            <a:spAutoFit/>
          </a:bodyPr>
          <a:lstStyle/>
          <a:p>
            <a:pPr marL="12700" marR="5080" indent="-635" algn="ctr">
              <a:lnSpc>
                <a:spcPct val="91600"/>
              </a:lnSpc>
              <a:spcBef>
                <a:spcPts val="305"/>
              </a:spcBef>
            </a:pPr>
            <a:r>
              <a:rPr sz="2000" spc="-5" dirty="0">
                <a:latin typeface="Carlito"/>
                <a:cs typeface="Carlito"/>
              </a:rPr>
              <a:t>Selection of limited  </a:t>
            </a:r>
            <a:r>
              <a:rPr sz="2000" dirty="0">
                <a:latin typeface="Carlito"/>
                <a:cs typeface="Carlito"/>
              </a:rPr>
              <a:t>number </a:t>
            </a:r>
            <a:r>
              <a:rPr sz="2000" spc="-5" dirty="0">
                <a:latin typeface="Carlito"/>
                <a:cs typeface="Carlito"/>
              </a:rPr>
              <a:t>constructs  based </a:t>
            </a:r>
            <a:r>
              <a:rPr sz="2000" dirty="0">
                <a:latin typeface="Carlito"/>
                <a:cs typeface="Carlito"/>
              </a:rPr>
              <a:t>on </a:t>
            </a:r>
            <a:r>
              <a:rPr sz="2000" spc="-5" dirty="0">
                <a:latin typeface="Carlito"/>
                <a:cs typeface="Carlito"/>
              </a:rPr>
              <a:t>binding</a:t>
            </a:r>
            <a:r>
              <a:rPr sz="2000" spc="-95" dirty="0">
                <a:latin typeface="Carlito"/>
                <a:cs typeface="Carlito"/>
              </a:rPr>
              <a:t> </a:t>
            </a:r>
            <a:r>
              <a:rPr sz="2000" dirty="0">
                <a:latin typeface="Carlito"/>
                <a:cs typeface="Carlito"/>
              </a:rPr>
              <a:t>and  </a:t>
            </a:r>
            <a:r>
              <a:rPr sz="2000" spc="-10" dirty="0">
                <a:latin typeface="Carlito"/>
                <a:cs typeface="Carlito"/>
              </a:rPr>
              <a:t>difference </a:t>
            </a:r>
            <a:r>
              <a:rPr sz="2000" dirty="0">
                <a:latin typeface="Carlito"/>
                <a:cs typeface="Carlito"/>
              </a:rPr>
              <a:t>in </a:t>
            </a:r>
            <a:r>
              <a:rPr sz="2000" spc="-5" dirty="0">
                <a:latin typeface="Carlito"/>
                <a:cs typeface="Carlito"/>
              </a:rPr>
              <a:t>their  structures</a:t>
            </a:r>
            <a:endParaRPr sz="2000">
              <a:latin typeface="Carlito"/>
              <a:cs typeface="Carli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20900" y="444500"/>
            <a:ext cx="3378200" cy="2082800"/>
            <a:chOff x="596900" y="444500"/>
            <a:chExt cx="3378200" cy="2082800"/>
          </a:xfrm>
        </p:grpSpPr>
        <p:sp>
          <p:nvSpPr>
            <p:cNvPr id="3" name="object 3"/>
            <p:cNvSpPr/>
            <p:nvPr/>
          </p:nvSpPr>
          <p:spPr>
            <a:xfrm>
              <a:off x="609600" y="457200"/>
              <a:ext cx="3352800" cy="2057400"/>
            </a:xfrm>
            <a:custGeom>
              <a:avLst/>
              <a:gdLst/>
              <a:ahLst/>
              <a:cxnLst/>
              <a:rect l="l" t="t" r="r" b="b"/>
              <a:pathLst>
                <a:path w="3352800" h="2057400">
                  <a:moveTo>
                    <a:pt x="3147060" y="0"/>
                  </a:moveTo>
                  <a:lnTo>
                    <a:pt x="205740" y="0"/>
                  </a:lnTo>
                  <a:lnTo>
                    <a:pt x="158565" y="5431"/>
                  </a:lnTo>
                  <a:lnTo>
                    <a:pt x="115260" y="20905"/>
                  </a:lnTo>
                  <a:lnTo>
                    <a:pt x="77060" y="45186"/>
                  </a:lnTo>
                  <a:lnTo>
                    <a:pt x="45198" y="77044"/>
                  </a:lnTo>
                  <a:lnTo>
                    <a:pt x="20911" y="115244"/>
                  </a:lnTo>
                  <a:lnTo>
                    <a:pt x="5433" y="158553"/>
                  </a:lnTo>
                  <a:lnTo>
                    <a:pt x="0" y="205739"/>
                  </a:lnTo>
                  <a:lnTo>
                    <a:pt x="0" y="1851660"/>
                  </a:lnTo>
                  <a:lnTo>
                    <a:pt x="5433" y="1898846"/>
                  </a:lnTo>
                  <a:lnTo>
                    <a:pt x="20911" y="1942155"/>
                  </a:lnTo>
                  <a:lnTo>
                    <a:pt x="45198" y="1980355"/>
                  </a:lnTo>
                  <a:lnTo>
                    <a:pt x="77060" y="2012213"/>
                  </a:lnTo>
                  <a:lnTo>
                    <a:pt x="115260" y="2036494"/>
                  </a:lnTo>
                  <a:lnTo>
                    <a:pt x="158565" y="2051968"/>
                  </a:lnTo>
                  <a:lnTo>
                    <a:pt x="205740" y="2057400"/>
                  </a:lnTo>
                  <a:lnTo>
                    <a:pt x="3147060" y="2057400"/>
                  </a:lnTo>
                  <a:lnTo>
                    <a:pt x="3194246" y="2051968"/>
                  </a:lnTo>
                  <a:lnTo>
                    <a:pt x="3237555" y="2036494"/>
                  </a:lnTo>
                  <a:lnTo>
                    <a:pt x="3275755" y="2012213"/>
                  </a:lnTo>
                  <a:lnTo>
                    <a:pt x="3307613" y="1980355"/>
                  </a:lnTo>
                  <a:lnTo>
                    <a:pt x="3331894" y="1942155"/>
                  </a:lnTo>
                  <a:lnTo>
                    <a:pt x="3347368" y="1898846"/>
                  </a:lnTo>
                  <a:lnTo>
                    <a:pt x="3352800" y="1851660"/>
                  </a:lnTo>
                  <a:lnTo>
                    <a:pt x="3352800" y="205739"/>
                  </a:lnTo>
                  <a:lnTo>
                    <a:pt x="3347368" y="158553"/>
                  </a:lnTo>
                  <a:lnTo>
                    <a:pt x="3331894" y="115244"/>
                  </a:lnTo>
                  <a:lnTo>
                    <a:pt x="3307613" y="77044"/>
                  </a:lnTo>
                  <a:lnTo>
                    <a:pt x="3275755" y="45186"/>
                  </a:lnTo>
                  <a:lnTo>
                    <a:pt x="3237555" y="20905"/>
                  </a:lnTo>
                  <a:lnTo>
                    <a:pt x="3194246" y="5431"/>
                  </a:lnTo>
                  <a:lnTo>
                    <a:pt x="3147060" y="0"/>
                  </a:lnTo>
                  <a:close/>
                </a:path>
              </a:pathLst>
            </a:custGeom>
            <a:solidFill>
              <a:srgbClr val="C3D59B"/>
            </a:solidFill>
          </p:spPr>
          <p:txBody>
            <a:bodyPr wrap="square" lIns="0" tIns="0" rIns="0" bIns="0" rtlCol="0"/>
            <a:lstStyle/>
            <a:p>
              <a:endParaRPr/>
            </a:p>
          </p:txBody>
        </p:sp>
        <p:sp>
          <p:nvSpPr>
            <p:cNvPr id="4" name="object 4"/>
            <p:cNvSpPr/>
            <p:nvPr/>
          </p:nvSpPr>
          <p:spPr>
            <a:xfrm>
              <a:off x="609600" y="457200"/>
              <a:ext cx="3352800" cy="2057400"/>
            </a:xfrm>
            <a:custGeom>
              <a:avLst/>
              <a:gdLst/>
              <a:ahLst/>
              <a:cxnLst/>
              <a:rect l="l" t="t" r="r" b="b"/>
              <a:pathLst>
                <a:path w="3352800" h="2057400">
                  <a:moveTo>
                    <a:pt x="0" y="205739"/>
                  </a:moveTo>
                  <a:lnTo>
                    <a:pt x="5433" y="158553"/>
                  </a:lnTo>
                  <a:lnTo>
                    <a:pt x="20911" y="115244"/>
                  </a:lnTo>
                  <a:lnTo>
                    <a:pt x="45198" y="77044"/>
                  </a:lnTo>
                  <a:lnTo>
                    <a:pt x="77060" y="45186"/>
                  </a:lnTo>
                  <a:lnTo>
                    <a:pt x="115260" y="20905"/>
                  </a:lnTo>
                  <a:lnTo>
                    <a:pt x="158565" y="5431"/>
                  </a:lnTo>
                  <a:lnTo>
                    <a:pt x="205740" y="0"/>
                  </a:lnTo>
                  <a:lnTo>
                    <a:pt x="3147060" y="0"/>
                  </a:lnTo>
                  <a:lnTo>
                    <a:pt x="3194246" y="5431"/>
                  </a:lnTo>
                  <a:lnTo>
                    <a:pt x="3237555" y="20905"/>
                  </a:lnTo>
                  <a:lnTo>
                    <a:pt x="3275755" y="45186"/>
                  </a:lnTo>
                  <a:lnTo>
                    <a:pt x="3307613" y="77044"/>
                  </a:lnTo>
                  <a:lnTo>
                    <a:pt x="3331894" y="115244"/>
                  </a:lnTo>
                  <a:lnTo>
                    <a:pt x="3347368" y="158553"/>
                  </a:lnTo>
                  <a:lnTo>
                    <a:pt x="3352800" y="205739"/>
                  </a:lnTo>
                  <a:lnTo>
                    <a:pt x="3352800" y="1851660"/>
                  </a:lnTo>
                  <a:lnTo>
                    <a:pt x="3347368" y="1898846"/>
                  </a:lnTo>
                  <a:lnTo>
                    <a:pt x="3331894" y="1942155"/>
                  </a:lnTo>
                  <a:lnTo>
                    <a:pt x="3307613" y="1980355"/>
                  </a:lnTo>
                  <a:lnTo>
                    <a:pt x="3275755" y="2012213"/>
                  </a:lnTo>
                  <a:lnTo>
                    <a:pt x="3237555" y="2036494"/>
                  </a:lnTo>
                  <a:lnTo>
                    <a:pt x="3194246" y="2051968"/>
                  </a:lnTo>
                  <a:lnTo>
                    <a:pt x="3147060" y="2057400"/>
                  </a:lnTo>
                  <a:lnTo>
                    <a:pt x="205740" y="2057400"/>
                  </a:lnTo>
                  <a:lnTo>
                    <a:pt x="158565" y="2051968"/>
                  </a:lnTo>
                  <a:lnTo>
                    <a:pt x="115260" y="2036494"/>
                  </a:lnTo>
                  <a:lnTo>
                    <a:pt x="77060" y="2012213"/>
                  </a:lnTo>
                  <a:lnTo>
                    <a:pt x="45198" y="1980355"/>
                  </a:lnTo>
                  <a:lnTo>
                    <a:pt x="20911" y="1942155"/>
                  </a:lnTo>
                  <a:lnTo>
                    <a:pt x="5433" y="1898846"/>
                  </a:lnTo>
                  <a:lnTo>
                    <a:pt x="0" y="1851660"/>
                  </a:lnTo>
                  <a:lnTo>
                    <a:pt x="0" y="205739"/>
                  </a:lnTo>
                  <a:close/>
                </a:path>
              </a:pathLst>
            </a:custGeom>
            <a:ln w="25400">
              <a:solidFill>
                <a:srgbClr val="000000"/>
              </a:solidFill>
            </a:ln>
          </p:spPr>
          <p:txBody>
            <a:bodyPr wrap="square" lIns="0" tIns="0" rIns="0" bIns="0" rtlCol="0"/>
            <a:lstStyle/>
            <a:p>
              <a:endParaRPr/>
            </a:p>
          </p:txBody>
        </p:sp>
      </p:grpSp>
      <p:sp>
        <p:nvSpPr>
          <p:cNvPr id="5" name="object 5"/>
          <p:cNvSpPr txBox="1"/>
          <p:nvPr/>
        </p:nvSpPr>
        <p:spPr>
          <a:xfrm>
            <a:off x="2269642" y="1121411"/>
            <a:ext cx="3079750" cy="662305"/>
          </a:xfrm>
          <a:prstGeom prst="rect">
            <a:avLst/>
          </a:prstGeom>
        </p:spPr>
        <p:txBody>
          <a:bodyPr vert="horz" wrap="square" lIns="0" tIns="49530" rIns="0" bIns="0" rtlCol="0">
            <a:spAutoFit/>
          </a:bodyPr>
          <a:lstStyle/>
          <a:p>
            <a:pPr marL="160020" marR="5080" indent="-147955">
              <a:lnSpc>
                <a:spcPts val="2380"/>
              </a:lnSpc>
              <a:spcBef>
                <a:spcPts val="390"/>
              </a:spcBef>
            </a:pPr>
            <a:r>
              <a:rPr sz="2200" spc="-10" dirty="0">
                <a:latin typeface="Carlito"/>
                <a:cs typeface="Carlito"/>
              </a:rPr>
              <a:t>The segments are </a:t>
            </a:r>
            <a:r>
              <a:rPr sz="2200" spc="-5" dirty="0">
                <a:latin typeface="Carlito"/>
                <a:cs typeface="Carlito"/>
              </a:rPr>
              <a:t>added in  </a:t>
            </a:r>
            <a:r>
              <a:rPr sz="2200" spc="-20" dirty="0">
                <a:latin typeface="Carlito"/>
                <a:cs typeface="Carlito"/>
              </a:rPr>
              <a:t>layers </a:t>
            </a:r>
            <a:r>
              <a:rPr sz="2200" spc="-10" dirty="0">
                <a:latin typeface="Carlito"/>
                <a:cs typeface="Carlito"/>
              </a:rPr>
              <a:t>working</a:t>
            </a:r>
            <a:r>
              <a:rPr sz="2200" spc="-15" dirty="0">
                <a:latin typeface="Carlito"/>
                <a:cs typeface="Carlito"/>
              </a:rPr>
              <a:t> outwards</a:t>
            </a:r>
            <a:endParaRPr sz="2200">
              <a:latin typeface="Carlito"/>
              <a:cs typeface="Carlito"/>
            </a:endParaRPr>
          </a:p>
        </p:txBody>
      </p:sp>
      <p:grpSp>
        <p:nvGrpSpPr>
          <p:cNvPr id="6" name="object 6"/>
          <p:cNvGrpSpPr/>
          <p:nvPr/>
        </p:nvGrpSpPr>
        <p:grpSpPr>
          <a:xfrm>
            <a:off x="6567679" y="444500"/>
            <a:ext cx="3580129" cy="2082800"/>
            <a:chOff x="5043678" y="444500"/>
            <a:chExt cx="3580129" cy="2082800"/>
          </a:xfrm>
        </p:grpSpPr>
        <p:sp>
          <p:nvSpPr>
            <p:cNvPr id="7" name="object 7"/>
            <p:cNvSpPr/>
            <p:nvPr/>
          </p:nvSpPr>
          <p:spPr>
            <a:xfrm>
              <a:off x="5056378" y="457200"/>
              <a:ext cx="3554729" cy="2057400"/>
            </a:xfrm>
            <a:custGeom>
              <a:avLst/>
              <a:gdLst/>
              <a:ahLst/>
              <a:cxnLst/>
              <a:rect l="l" t="t" r="r" b="b"/>
              <a:pathLst>
                <a:path w="3554729" h="2057400">
                  <a:moveTo>
                    <a:pt x="3348481" y="0"/>
                  </a:moveTo>
                  <a:lnTo>
                    <a:pt x="205739" y="0"/>
                  </a:lnTo>
                  <a:lnTo>
                    <a:pt x="158593" y="5431"/>
                  </a:lnTo>
                  <a:lnTo>
                    <a:pt x="115299" y="20905"/>
                  </a:lnTo>
                  <a:lnTo>
                    <a:pt x="77097" y="45186"/>
                  </a:lnTo>
                  <a:lnTo>
                    <a:pt x="45226" y="77044"/>
                  </a:lnTo>
                  <a:lnTo>
                    <a:pt x="20927" y="115244"/>
                  </a:lnTo>
                  <a:lnTo>
                    <a:pt x="5438" y="158553"/>
                  </a:lnTo>
                  <a:lnTo>
                    <a:pt x="0" y="205739"/>
                  </a:lnTo>
                  <a:lnTo>
                    <a:pt x="0" y="1851660"/>
                  </a:lnTo>
                  <a:lnTo>
                    <a:pt x="5438" y="1898846"/>
                  </a:lnTo>
                  <a:lnTo>
                    <a:pt x="20927" y="1942155"/>
                  </a:lnTo>
                  <a:lnTo>
                    <a:pt x="45226" y="1980355"/>
                  </a:lnTo>
                  <a:lnTo>
                    <a:pt x="77097" y="2012213"/>
                  </a:lnTo>
                  <a:lnTo>
                    <a:pt x="115299" y="2036494"/>
                  </a:lnTo>
                  <a:lnTo>
                    <a:pt x="158593" y="2051968"/>
                  </a:lnTo>
                  <a:lnTo>
                    <a:pt x="205739" y="2057400"/>
                  </a:lnTo>
                  <a:lnTo>
                    <a:pt x="3348481" y="2057400"/>
                  </a:lnTo>
                  <a:lnTo>
                    <a:pt x="3395668" y="2051968"/>
                  </a:lnTo>
                  <a:lnTo>
                    <a:pt x="3438977" y="2036494"/>
                  </a:lnTo>
                  <a:lnTo>
                    <a:pt x="3477177" y="2012213"/>
                  </a:lnTo>
                  <a:lnTo>
                    <a:pt x="3509035" y="1980355"/>
                  </a:lnTo>
                  <a:lnTo>
                    <a:pt x="3533316" y="1942155"/>
                  </a:lnTo>
                  <a:lnTo>
                    <a:pt x="3548790" y="1898846"/>
                  </a:lnTo>
                  <a:lnTo>
                    <a:pt x="3554222" y="1851660"/>
                  </a:lnTo>
                  <a:lnTo>
                    <a:pt x="3554222" y="205739"/>
                  </a:lnTo>
                  <a:lnTo>
                    <a:pt x="3548790" y="158553"/>
                  </a:lnTo>
                  <a:lnTo>
                    <a:pt x="3533316" y="115244"/>
                  </a:lnTo>
                  <a:lnTo>
                    <a:pt x="3509035" y="77044"/>
                  </a:lnTo>
                  <a:lnTo>
                    <a:pt x="3477177" y="45186"/>
                  </a:lnTo>
                  <a:lnTo>
                    <a:pt x="3438977" y="20905"/>
                  </a:lnTo>
                  <a:lnTo>
                    <a:pt x="3395668" y="5431"/>
                  </a:lnTo>
                  <a:lnTo>
                    <a:pt x="3348481" y="0"/>
                  </a:lnTo>
                  <a:close/>
                </a:path>
              </a:pathLst>
            </a:custGeom>
            <a:solidFill>
              <a:srgbClr val="B3A1C6"/>
            </a:solidFill>
          </p:spPr>
          <p:txBody>
            <a:bodyPr wrap="square" lIns="0" tIns="0" rIns="0" bIns="0" rtlCol="0"/>
            <a:lstStyle/>
            <a:p>
              <a:endParaRPr/>
            </a:p>
          </p:txBody>
        </p:sp>
        <p:sp>
          <p:nvSpPr>
            <p:cNvPr id="8" name="object 8"/>
            <p:cNvSpPr/>
            <p:nvPr/>
          </p:nvSpPr>
          <p:spPr>
            <a:xfrm>
              <a:off x="5056378" y="457200"/>
              <a:ext cx="3554729" cy="2057400"/>
            </a:xfrm>
            <a:custGeom>
              <a:avLst/>
              <a:gdLst/>
              <a:ahLst/>
              <a:cxnLst/>
              <a:rect l="l" t="t" r="r" b="b"/>
              <a:pathLst>
                <a:path w="3554729" h="2057400">
                  <a:moveTo>
                    <a:pt x="0" y="205739"/>
                  </a:moveTo>
                  <a:lnTo>
                    <a:pt x="5438" y="158553"/>
                  </a:lnTo>
                  <a:lnTo>
                    <a:pt x="20927" y="115244"/>
                  </a:lnTo>
                  <a:lnTo>
                    <a:pt x="45226" y="77044"/>
                  </a:lnTo>
                  <a:lnTo>
                    <a:pt x="77097" y="45186"/>
                  </a:lnTo>
                  <a:lnTo>
                    <a:pt x="115299" y="20905"/>
                  </a:lnTo>
                  <a:lnTo>
                    <a:pt x="158593" y="5431"/>
                  </a:lnTo>
                  <a:lnTo>
                    <a:pt x="205739" y="0"/>
                  </a:lnTo>
                  <a:lnTo>
                    <a:pt x="3348481" y="0"/>
                  </a:lnTo>
                  <a:lnTo>
                    <a:pt x="3395668" y="5431"/>
                  </a:lnTo>
                  <a:lnTo>
                    <a:pt x="3438977" y="20905"/>
                  </a:lnTo>
                  <a:lnTo>
                    <a:pt x="3477177" y="45186"/>
                  </a:lnTo>
                  <a:lnTo>
                    <a:pt x="3509035" y="77044"/>
                  </a:lnTo>
                  <a:lnTo>
                    <a:pt x="3533316" y="115244"/>
                  </a:lnTo>
                  <a:lnTo>
                    <a:pt x="3548790" y="158553"/>
                  </a:lnTo>
                  <a:lnTo>
                    <a:pt x="3554222" y="205739"/>
                  </a:lnTo>
                  <a:lnTo>
                    <a:pt x="3554222" y="1851660"/>
                  </a:lnTo>
                  <a:lnTo>
                    <a:pt x="3548790" y="1898846"/>
                  </a:lnTo>
                  <a:lnTo>
                    <a:pt x="3533316" y="1942155"/>
                  </a:lnTo>
                  <a:lnTo>
                    <a:pt x="3509035" y="1980355"/>
                  </a:lnTo>
                  <a:lnTo>
                    <a:pt x="3477177" y="2012213"/>
                  </a:lnTo>
                  <a:lnTo>
                    <a:pt x="3438977" y="2036494"/>
                  </a:lnTo>
                  <a:lnTo>
                    <a:pt x="3395668" y="2051968"/>
                  </a:lnTo>
                  <a:lnTo>
                    <a:pt x="3348481" y="2057400"/>
                  </a:lnTo>
                  <a:lnTo>
                    <a:pt x="205739" y="2057400"/>
                  </a:lnTo>
                  <a:lnTo>
                    <a:pt x="158593" y="2051968"/>
                  </a:lnTo>
                  <a:lnTo>
                    <a:pt x="115299" y="2036494"/>
                  </a:lnTo>
                  <a:lnTo>
                    <a:pt x="77097" y="2012213"/>
                  </a:lnTo>
                  <a:lnTo>
                    <a:pt x="45226" y="1980355"/>
                  </a:lnTo>
                  <a:lnTo>
                    <a:pt x="20927" y="1942155"/>
                  </a:lnTo>
                  <a:lnTo>
                    <a:pt x="5438" y="1898846"/>
                  </a:lnTo>
                  <a:lnTo>
                    <a:pt x="0" y="1851660"/>
                  </a:lnTo>
                  <a:lnTo>
                    <a:pt x="0" y="205739"/>
                  </a:lnTo>
                  <a:close/>
                </a:path>
              </a:pathLst>
            </a:custGeom>
            <a:ln w="25400">
              <a:solidFill>
                <a:srgbClr val="000000"/>
              </a:solidFill>
            </a:ln>
          </p:spPr>
          <p:txBody>
            <a:bodyPr wrap="square" lIns="0" tIns="0" rIns="0" bIns="0" rtlCol="0"/>
            <a:lstStyle/>
            <a:p>
              <a:endParaRPr/>
            </a:p>
          </p:txBody>
        </p:sp>
      </p:grpSp>
      <p:sp>
        <p:nvSpPr>
          <p:cNvPr id="9" name="object 9"/>
          <p:cNvSpPr txBox="1"/>
          <p:nvPr/>
        </p:nvSpPr>
        <p:spPr>
          <a:xfrm>
            <a:off x="6676772" y="970534"/>
            <a:ext cx="3402329" cy="963930"/>
          </a:xfrm>
          <a:prstGeom prst="rect">
            <a:avLst/>
          </a:prstGeom>
        </p:spPr>
        <p:txBody>
          <a:bodyPr vert="horz" wrap="square" lIns="0" tIns="49530" rIns="0" bIns="0" rtlCol="0">
            <a:spAutoFit/>
          </a:bodyPr>
          <a:lstStyle/>
          <a:p>
            <a:pPr marL="12065" marR="5080" algn="ctr">
              <a:lnSpc>
                <a:spcPts val="2380"/>
              </a:lnSpc>
              <a:spcBef>
                <a:spcPts val="390"/>
              </a:spcBef>
            </a:pPr>
            <a:r>
              <a:rPr sz="2200" spc="-10" dirty="0">
                <a:latin typeface="Carlito"/>
                <a:cs typeface="Carlito"/>
              </a:rPr>
              <a:t>The segments </a:t>
            </a:r>
            <a:r>
              <a:rPr sz="2200" spc="-5" dirty="0">
                <a:latin typeface="Carlito"/>
                <a:cs typeface="Carlito"/>
              </a:rPr>
              <a:t>in the </a:t>
            </a:r>
            <a:r>
              <a:rPr sz="2200" spc="-15" dirty="0">
                <a:latin typeface="Carlito"/>
                <a:cs typeface="Carlito"/>
              </a:rPr>
              <a:t>layer </a:t>
            </a:r>
            <a:r>
              <a:rPr sz="2200" spc="-5" dirty="0">
                <a:latin typeface="Carlito"/>
                <a:cs typeface="Carlito"/>
              </a:rPr>
              <a:t>1  </a:t>
            </a:r>
            <a:r>
              <a:rPr sz="2200" spc="-10" dirty="0">
                <a:latin typeface="Carlito"/>
                <a:cs typeface="Carlito"/>
              </a:rPr>
              <a:t>are </a:t>
            </a:r>
            <a:r>
              <a:rPr sz="2200" spc="-5" dirty="0">
                <a:latin typeface="Carlito"/>
                <a:cs typeface="Carlito"/>
              </a:rPr>
              <a:t>added </a:t>
            </a:r>
            <a:r>
              <a:rPr sz="2200" spc="-10" dirty="0">
                <a:latin typeface="Carlito"/>
                <a:cs typeface="Carlito"/>
              </a:rPr>
              <a:t>sequentially</a:t>
            </a:r>
            <a:r>
              <a:rPr sz="2200" spc="-50" dirty="0">
                <a:latin typeface="Carlito"/>
                <a:cs typeface="Carlito"/>
              </a:rPr>
              <a:t> </a:t>
            </a:r>
            <a:r>
              <a:rPr sz="2200" spc="-20" dirty="0">
                <a:latin typeface="Carlito"/>
                <a:cs typeface="Carlito"/>
              </a:rPr>
              <a:t>before  </a:t>
            </a:r>
            <a:r>
              <a:rPr sz="2200" spc="-5" dirty="0">
                <a:latin typeface="Carlito"/>
                <a:cs typeface="Carlito"/>
              </a:rPr>
              <a:t>the </a:t>
            </a:r>
            <a:r>
              <a:rPr sz="2200" spc="-10" dirty="0">
                <a:latin typeface="Carlito"/>
                <a:cs typeface="Carlito"/>
              </a:rPr>
              <a:t>segments </a:t>
            </a:r>
            <a:r>
              <a:rPr sz="2200" spc="-5" dirty="0">
                <a:latin typeface="Carlito"/>
                <a:cs typeface="Carlito"/>
              </a:rPr>
              <a:t>in </a:t>
            </a:r>
            <a:r>
              <a:rPr sz="2200" spc="-20" dirty="0">
                <a:latin typeface="Carlito"/>
                <a:cs typeface="Carlito"/>
              </a:rPr>
              <a:t>layer </a:t>
            </a:r>
            <a:r>
              <a:rPr sz="2200" spc="-5" dirty="0">
                <a:latin typeface="Carlito"/>
                <a:cs typeface="Carlito"/>
              </a:rPr>
              <a:t>2</a:t>
            </a:r>
            <a:r>
              <a:rPr sz="2200" spc="40" dirty="0">
                <a:latin typeface="Carlito"/>
                <a:cs typeface="Carlito"/>
              </a:rPr>
              <a:t> </a:t>
            </a:r>
            <a:r>
              <a:rPr sz="2200" spc="-5" dirty="0">
                <a:latin typeface="Carlito"/>
                <a:cs typeface="Carlito"/>
              </a:rPr>
              <a:t>.</a:t>
            </a:r>
            <a:endParaRPr sz="2200">
              <a:latin typeface="Carlito"/>
              <a:cs typeface="Carlito"/>
            </a:endParaRPr>
          </a:p>
        </p:txBody>
      </p:sp>
      <p:sp>
        <p:nvSpPr>
          <p:cNvPr id="10" name="object 10"/>
          <p:cNvSpPr txBox="1"/>
          <p:nvPr/>
        </p:nvSpPr>
        <p:spPr>
          <a:xfrm>
            <a:off x="1907541" y="3393186"/>
            <a:ext cx="7451725" cy="2397125"/>
          </a:xfrm>
          <a:prstGeom prst="rect">
            <a:avLst/>
          </a:prstGeom>
        </p:spPr>
        <p:txBody>
          <a:bodyPr vert="horz" wrap="square" lIns="0" tIns="12065" rIns="0" bIns="0" rtlCol="0">
            <a:spAutoFit/>
          </a:bodyPr>
          <a:lstStyle/>
          <a:p>
            <a:pPr marL="12700">
              <a:spcBef>
                <a:spcPts val="95"/>
              </a:spcBef>
            </a:pPr>
            <a:r>
              <a:rPr sz="2800" u="heavy" spc="-5" dirty="0">
                <a:solidFill>
                  <a:srgbClr val="C00000"/>
                </a:solidFill>
                <a:uFill>
                  <a:solidFill>
                    <a:srgbClr val="C00000"/>
                  </a:solidFill>
                </a:uFill>
                <a:latin typeface="Arial"/>
                <a:cs typeface="Arial"/>
              </a:rPr>
              <a:t>FLEX</a:t>
            </a:r>
            <a:endParaRPr sz="2800">
              <a:latin typeface="Arial"/>
              <a:cs typeface="Arial"/>
            </a:endParaRPr>
          </a:p>
          <a:p>
            <a:pPr>
              <a:lnSpc>
                <a:spcPct val="100000"/>
              </a:lnSpc>
            </a:pPr>
            <a:endParaRPr sz="3300">
              <a:latin typeface="Arial"/>
              <a:cs typeface="Arial"/>
            </a:endParaRPr>
          </a:p>
          <a:p>
            <a:pPr marL="255270" indent="-243204">
              <a:buSzPct val="95833"/>
              <a:buFont typeface="Wingdings"/>
              <a:buChar char=""/>
              <a:tabLst>
                <a:tab pos="255904" algn="l"/>
                <a:tab pos="6421755" algn="l"/>
              </a:tabLst>
            </a:pPr>
            <a:r>
              <a:rPr sz="2400" dirty="0">
                <a:latin typeface="Arial"/>
                <a:cs typeface="Arial"/>
              </a:rPr>
              <a:t>The</a:t>
            </a:r>
            <a:r>
              <a:rPr sz="2400" spc="-10" dirty="0">
                <a:latin typeface="Arial"/>
                <a:cs typeface="Arial"/>
              </a:rPr>
              <a:t> s</a:t>
            </a:r>
            <a:r>
              <a:rPr sz="2400" dirty="0">
                <a:latin typeface="Arial"/>
                <a:cs typeface="Arial"/>
              </a:rPr>
              <a:t>oft</a:t>
            </a:r>
            <a:r>
              <a:rPr sz="2400" spc="-5" dirty="0">
                <a:latin typeface="Arial"/>
                <a:cs typeface="Arial"/>
              </a:rPr>
              <a:t>w</a:t>
            </a:r>
            <a:r>
              <a:rPr sz="2400" spc="-15" dirty="0">
                <a:latin typeface="Arial"/>
                <a:cs typeface="Arial"/>
              </a:rPr>
              <a:t>a</a:t>
            </a:r>
            <a:r>
              <a:rPr sz="2400" spc="-5" dirty="0">
                <a:latin typeface="Arial"/>
                <a:cs typeface="Arial"/>
              </a:rPr>
              <a:t>re</a:t>
            </a:r>
            <a:r>
              <a:rPr sz="2400" dirty="0">
                <a:latin typeface="Arial"/>
                <a:cs typeface="Arial"/>
              </a:rPr>
              <a:t> </a:t>
            </a:r>
            <a:r>
              <a:rPr sz="2400" spc="-15" dirty="0">
                <a:latin typeface="Arial"/>
                <a:cs typeface="Arial"/>
              </a:rPr>
              <a:t>a</a:t>
            </a:r>
            <a:r>
              <a:rPr sz="2400" spc="-5" dirty="0">
                <a:latin typeface="Arial"/>
                <a:cs typeface="Arial"/>
              </a:rPr>
              <a:t>lso</a:t>
            </a:r>
            <a:r>
              <a:rPr sz="2400" spc="5" dirty="0">
                <a:latin typeface="Arial"/>
                <a:cs typeface="Arial"/>
              </a:rPr>
              <a:t> </a:t>
            </a:r>
            <a:r>
              <a:rPr sz="2400" spc="-5" dirty="0">
                <a:latin typeface="Arial"/>
                <a:cs typeface="Arial"/>
              </a:rPr>
              <a:t>uses</a:t>
            </a:r>
            <a:r>
              <a:rPr sz="2400" spc="10" dirty="0">
                <a:latin typeface="Arial"/>
                <a:cs typeface="Arial"/>
              </a:rPr>
              <a:t> </a:t>
            </a:r>
            <a:r>
              <a:rPr sz="2400" dirty="0">
                <a:latin typeface="Arial"/>
                <a:cs typeface="Arial"/>
              </a:rPr>
              <a:t>the</a:t>
            </a:r>
            <a:r>
              <a:rPr sz="2400" spc="-10" dirty="0">
                <a:latin typeface="Arial"/>
                <a:cs typeface="Arial"/>
              </a:rPr>
              <a:t> </a:t>
            </a:r>
            <a:r>
              <a:rPr sz="2400" spc="-5" dirty="0">
                <a:latin typeface="Arial"/>
                <a:cs typeface="Arial"/>
              </a:rPr>
              <a:t>anc</a:t>
            </a:r>
            <a:r>
              <a:rPr sz="2400" spc="-15" dirty="0">
                <a:latin typeface="Arial"/>
                <a:cs typeface="Arial"/>
              </a:rPr>
              <a:t>h</a:t>
            </a:r>
            <a:r>
              <a:rPr sz="2400" spc="-5" dirty="0">
                <a:latin typeface="Arial"/>
                <a:cs typeface="Arial"/>
              </a:rPr>
              <a:t>or</a:t>
            </a:r>
            <a:r>
              <a:rPr sz="2400" spc="15" dirty="0">
                <a:latin typeface="Arial"/>
                <a:cs typeface="Arial"/>
              </a:rPr>
              <a:t> </a:t>
            </a:r>
            <a:r>
              <a:rPr sz="2400" spc="-5" dirty="0">
                <a:latin typeface="Arial"/>
                <a:cs typeface="Arial"/>
              </a:rPr>
              <a:t>and</a:t>
            </a:r>
            <a:r>
              <a:rPr sz="2400" spc="-10" dirty="0">
                <a:latin typeface="Arial"/>
                <a:cs typeface="Arial"/>
              </a:rPr>
              <a:t> </a:t>
            </a:r>
            <a:r>
              <a:rPr sz="2400" spc="-5" dirty="0">
                <a:latin typeface="Arial"/>
                <a:cs typeface="Arial"/>
              </a:rPr>
              <a:t>grow</a:t>
            </a:r>
            <a:r>
              <a:rPr sz="2400" dirty="0">
                <a:latin typeface="Arial"/>
                <a:cs typeface="Arial"/>
              </a:rPr>
              <a:t>	</a:t>
            </a:r>
            <a:r>
              <a:rPr sz="2400" spc="-5" dirty="0">
                <a:latin typeface="Arial"/>
                <a:cs typeface="Arial"/>
              </a:rPr>
              <a:t>method</a:t>
            </a:r>
            <a:endParaRPr sz="2400">
              <a:latin typeface="Arial"/>
              <a:cs typeface="Arial"/>
            </a:endParaRPr>
          </a:p>
          <a:p>
            <a:pPr marL="255270" indent="-243204">
              <a:spcBef>
                <a:spcPts val="1445"/>
              </a:spcBef>
              <a:buSzPct val="95833"/>
              <a:buFont typeface="Wingdings"/>
              <a:buChar char=""/>
              <a:tabLst>
                <a:tab pos="255904" algn="l"/>
              </a:tabLst>
            </a:pPr>
            <a:r>
              <a:rPr sz="2400" spc="-5" dirty="0">
                <a:latin typeface="Arial"/>
                <a:cs typeface="Arial"/>
              </a:rPr>
              <a:t>The anchor </a:t>
            </a:r>
            <a:r>
              <a:rPr sz="2400" dirty="0">
                <a:latin typeface="Arial"/>
                <a:cs typeface="Arial"/>
              </a:rPr>
              <a:t>is </a:t>
            </a:r>
            <a:r>
              <a:rPr sz="2400" spc="-5" dirty="0">
                <a:latin typeface="Arial"/>
                <a:cs typeface="Arial"/>
              </a:rPr>
              <a:t>docked according </a:t>
            </a:r>
            <a:r>
              <a:rPr sz="2400" dirty="0">
                <a:latin typeface="Arial"/>
                <a:cs typeface="Arial"/>
              </a:rPr>
              <a:t>to</a:t>
            </a:r>
            <a:r>
              <a:rPr sz="2400" spc="35" dirty="0">
                <a:latin typeface="Arial"/>
                <a:cs typeface="Arial"/>
              </a:rPr>
              <a:t> </a:t>
            </a:r>
            <a:r>
              <a:rPr sz="2400" spc="-5" dirty="0">
                <a:latin typeface="Arial"/>
                <a:cs typeface="Arial"/>
              </a:rPr>
              <a:t>chemical</a:t>
            </a:r>
            <a:endParaRPr sz="2400">
              <a:latin typeface="Arial"/>
              <a:cs typeface="Arial"/>
            </a:endParaRPr>
          </a:p>
          <a:p>
            <a:pPr marL="12700">
              <a:spcBef>
                <a:spcPts val="1440"/>
              </a:spcBef>
            </a:pPr>
            <a:r>
              <a:rPr sz="2400" spc="-15" dirty="0">
                <a:latin typeface="Arial"/>
                <a:cs typeface="Arial"/>
              </a:rPr>
              <a:t>complementarity.</a:t>
            </a:r>
            <a:endParaRPr sz="24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341" y="1299926"/>
            <a:ext cx="8453755" cy="4493538"/>
          </a:xfrm>
          <a:prstGeom prst="rect">
            <a:avLst/>
          </a:prstGeom>
        </p:spPr>
        <p:txBody>
          <a:bodyPr vert="horz" wrap="square" lIns="0" tIns="195580" rIns="0" bIns="0" rtlCol="0">
            <a:spAutoFit/>
          </a:bodyPr>
          <a:lstStyle/>
          <a:p>
            <a:pPr marL="255270" indent="-243204" algn="just">
              <a:spcBef>
                <a:spcPts val="1540"/>
              </a:spcBef>
              <a:buSzPct val="95833"/>
              <a:buFont typeface="Wingdings"/>
              <a:buChar char=""/>
              <a:tabLst>
                <a:tab pos="255904" algn="l"/>
              </a:tabLst>
            </a:pPr>
            <a:r>
              <a:rPr sz="2400" dirty="0">
                <a:latin typeface="Arial"/>
                <a:cs typeface="Arial"/>
              </a:rPr>
              <a:t>Docking </a:t>
            </a:r>
            <a:r>
              <a:rPr sz="2400" spc="-5" dirty="0">
                <a:latin typeface="Arial"/>
                <a:cs typeface="Arial"/>
              </a:rPr>
              <a:t>is </a:t>
            </a:r>
            <a:r>
              <a:rPr sz="2400" dirty="0">
                <a:latin typeface="Arial"/>
                <a:cs typeface="Arial"/>
              </a:rPr>
              <a:t>determined </a:t>
            </a:r>
            <a:r>
              <a:rPr sz="2400" spc="-5" dirty="0">
                <a:latin typeface="Arial"/>
                <a:cs typeface="Arial"/>
              </a:rPr>
              <a:t>by </a:t>
            </a:r>
            <a:r>
              <a:rPr sz="2400" dirty="0">
                <a:latin typeface="Arial"/>
                <a:cs typeface="Arial"/>
              </a:rPr>
              <a:t>the intermolecular</a:t>
            </a:r>
            <a:r>
              <a:rPr sz="2400" spc="50" dirty="0">
                <a:latin typeface="Arial"/>
                <a:cs typeface="Arial"/>
              </a:rPr>
              <a:t> </a:t>
            </a:r>
            <a:r>
              <a:rPr sz="2400" dirty="0">
                <a:latin typeface="Arial"/>
                <a:cs typeface="Arial"/>
              </a:rPr>
              <a:t>interactions</a:t>
            </a:r>
            <a:endParaRPr sz="2400">
              <a:latin typeface="Arial"/>
              <a:cs typeface="Arial"/>
            </a:endParaRPr>
          </a:p>
          <a:p>
            <a:pPr marL="12700">
              <a:spcBef>
                <a:spcPts val="1440"/>
              </a:spcBef>
            </a:pPr>
            <a:r>
              <a:rPr sz="2400" dirty="0">
                <a:latin typeface="Arial"/>
                <a:cs typeface="Arial"/>
              </a:rPr>
              <a:t>formed </a:t>
            </a:r>
            <a:r>
              <a:rPr sz="2400" spc="-5" dirty="0">
                <a:latin typeface="Arial"/>
                <a:cs typeface="Arial"/>
              </a:rPr>
              <a:t>between </a:t>
            </a:r>
            <a:r>
              <a:rPr sz="2400" dirty="0">
                <a:latin typeface="Arial"/>
                <a:cs typeface="Arial"/>
              </a:rPr>
              <a:t>the </a:t>
            </a:r>
            <a:r>
              <a:rPr sz="2400" spc="-5" dirty="0">
                <a:latin typeface="Arial"/>
                <a:cs typeface="Arial"/>
              </a:rPr>
              <a:t>anchor and binding</a:t>
            </a:r>
            <a:r>
              <a:rPr sz="2400" spc="65" dirty="0">
                <a:latin typeface="Arial"/>
                <a:cs typeface="Arial"/>
              </a:rPr>
              <a:t> </a:t>
            </a:r>
            <a:r>
              <a:rPr sz="2400" spc="-5" dirty="0">
                <a:latin typeface="Arial"/>
                <a:cs typeface="Arial"/>
              </a:rPr>
              <a:t>site.</a:t>
            </a:r>
            <a:endParaRPr sz="2400">
              <a:latin typeface="Arial"/>
              <a:cs typeface="Arial"/>
            </a:endParaRPr>
          </a:p>
          <a:p>
            <a:pPr>
              <a:spcBef>
                <a:spcPts val="10"/>
              </a:spcBef>
            </a:pPr>
            <a:endParaRPr sz="3750">
              <a:latin typeface="Arial"/>
              <a:cs typeface="Arial"/>
            </a:endParaRPr>
          </a:p>
          <a:p>
            <a:pPr marL="12700" marR="5080" algn="just">
              <a:lnSpc>
                <a:spcPct val="150000"/>
              </a:lnSpc>
              <a:spcBef>
                <a:spcPts val="5"/>
              </a:spcBef>
              <a:buSzPct val="95833"/>
              <a:buFont typeface="Wingdings"/>
              <a:buChar char=""/>
              <a:tabLst>
                <a:tab pos="255904" algn="l"/>
              </a:tabLst>
            </a:pPr>
            <a:r>
              <a:rPr sz="2400" dirty="0">
                <a:latin typeface="Arial"/>
                <a:cs typeface="Arial"/>
              </a:rPr>
              <a:t>Docking the </a:t>
            </a:r>
            <a:r>
              <a:rPr sz="2400" spc="-5" dirty="0">
                <a:latin typeface="Arial"/>
                <a:cs typeface="Arial"/>
              </a:rPr>
              <a:t>anchor by chemical </a:t>
            </a:r>
            <a:r>
              <a:rPr sz="2400" dirty="0">
                <a:latin typeface="Arial"/>
                <a:cs typeface="Arial"/>
              </a:rPr>
              <a:t>complementarity </a:t>
            </a:r>
            <a:r>
              <a:rPr sz="2400" spc="-5" dirty="0">
                <a:latin typeface="Arial"/>
                <a:cs typeface="Arial"/>
              </a:rPr>
              <a:t>rather  than </a:t>
            </a:r>
            <a:r>
              <a:rPr sz="2400" dirty="0">
                <a:latin typeface="Arial"/>
                <a:cs typeface="Arial"/>
              </a:rPr>
              <a:t>steric complementarity </a:t>
            </a:r>
            <a:r>
              <a:rPr sz="2400" spc="-5" dirty="0">
                <a:latin typeface="Arial"/>
                <a:cs typeface="Arial"/>
              </a:rPr>
              <a:t>has </a:t>
            </a:r>
            <a:r>
              <a:rPr sz="2400" dirty="0">
                <a:latin typeface="Arial"/>
                <a:cs typeface="Arial"/>
              </a:rPr>
              <a:t>the </a:t>
            </a:r>
            <a:r>
              <a:rPr sz="2400" spc="-5" dirty="0">
                <a:latin typeface="Arial"/>
                <a:cs typeface="Arial"/>
              </a:rPr>
              <a:t>advantage </a:t>
            </a:r>
            <a:r>
              <a:rPr sz="2400" dirty="0">
                <a:latin typeface="Arial"/>
                <a:cs typeface="Arial"/>
              </a:rPr>
              <a:t>to cut </a:t>
            </a:r>
            <a:r>
              <a:rPr sz="2400" spc="-5" dirty="0">
                <a:latin typeface="Arial"/>
                <a:cs typeface="Arial"/>
              </a:rPr>
              <a:t>down  the number of possible binding orientation </a:t>
            </a:r>
            <a:r>
              <a:rPr sz="2400" dirty="0">
                <a:latin typeface="Arial"/>
                <a:cs typeface="Arial"/>
              </a:rPr>
              <a:t>for the</a:t>
            </a:r>
            <a:r>
              <a:rPr sz="2400" spc="120" dirty="0">
                <a:latin typeface="Arial"/>
                <a:cs typeface="Arial"/>
              </a:rPr>
              <a:t> </a:t>
            </a:r>
            <a:r>
              <a:rPr sz="2400" spc="-25" dirty="0">
                <a:latin typeface="Arial"/>
                <a:cs typeface="Arial"/>
              </a:rPr>
              <a:t>anchor.</a:t>
            </a:r>
            <a:endParaRPr sz="2400">
              <a:latin typeface="Arial"/>
              <a:cs typeface="Arial"/>
            </a:endParaRPr>
          </a:p>
          <a:p>
            <a:pPr>
              <a:lnSpc>
                <a:spcPct val="100000"/>
              </a:lnSpc>
              <a:buFont typeface="Wingdings"/>
              <a:buChar char=""/>
            </a:pPr>
            <a:endParaRPr sz="2700">
              <a:latin typeface="Arial"/>
              <a:cs typeface="Arial"/>
            </a:endParaRPr>
          </a:p>
          <a:p>
            <a:pPr>
              <a:spcBef>
                <a:spcPts val="10"/>
              </a:spcBef>
              <a:buFont typeface="Wingdings"/>
              <a:buChar char=""/>
            </a:pPr>
            <a:endParaRPr sz="2300">
              <a:latin typeface="Arial"/>
              <a:cs typeface="Arial"/>
            </a:endParaRPr>
          </a:p>
          <a:p>
            <a:pPr marL="255270" indent="-243204" algn="just">
              <a:buSzPct val="95833"/>
              <a:buFont typeface="Wingdings"/>
              <a:buChar char=""/>
              <a:tabLst>
                <a:tab pos="255904" algn="l"/>
              </a:tabLst>
            </a:pPr>
            <a:r>
              <a:rPr sz="2400" spc="-5" dirty="0">
                <a:latin typeface="Arial"/>
                <a:cs typeface="Arial"/>
              </a:rPr>
              <a:t>An interaction surface consisting interaction</a:t>
            </a:r>
            <a:r>
              <a:rPr sz="2400" spc="85" dirty="0">
                <a:latin typeface="Arial"/>
                <a:cs typeface="Arial"/>
              </a:rPr>
              <a:t> </a:t>
            </a:r>
            <a:r>
              <a:rPr sz="2400" spc="-5" dirty="0">
                <a:latin typeface="Arial"/>
                <a:cs typeface="Arial"/>
              </a:rPr>
              <a:t>points</a:t>
            </a:r>
            <a:endParaRPr sz="2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541" y="1313179"/>
            <a:ext cx="8260715" cy="4966231"/>
          </a:xfrm>
          <a:prstGeom prst="rect">
            <a:avLst/>
          </a:prstGeom>
        </p:spPr>
        <p:txBody>
          <a:bodyPr vert="horz" wrap="square" lIns="0" tIns="12700" rIns="0" bIns="0" rtlCol="0">
            <a:spAutoFit/>
          </a:bodyPr>
          <a:lstStyle/>
          <a:p>
            <a:pPr marL="350520" marR="5080" indent="-338455">
              <a:lnSpc>
                <a:spcPct val="150000"/>
              </a:lnSpc>
              <a:spcBef>
                <a:spcPts val="100"/>
              </a:spcBef>
              <a:buFont typeface="Wingdings"/>
              <a:buChar char=""/>
              <a:tabLst>
                <a:tab pos="351155" algn="l"/>
              </a:tabLst>
            </a:pPr>
            <a:r>
              <a:rPr sz="2400" i="1" u="heavy" spc="-5" dirty="0">
                <a:uFill>
                  <a:solidFill>
                    <a:srgbClr val="000000"/>
                  </a:solidFill>
                </a:uFill>
                <a:latin typeface="Arial"/>
                <a:cs typeface="Arial"/>
              </a:rPr>
              <a:t>Pharmacophore</a:t>
            </a:r>
            <a:r>
              <a:rPr sz="2400" spc="-5" dirty="0">
                <a:latin typeface="Arial"/>
                <a:cs typeface="Arial"/>
              </a:rPr>
              <a:t>- </a:t>
            </a:r>
            <a:r>
              <a:rPr sz="2400" dirty="0">
                <a:latin typeface="Arial"/>
                <a:cs typeface="Arial"/>
              </a:rPr>
              <a:t>the atoms </a:t>
            </a:r>
            <a:r>
              <a:rPr sz="2400" spc="-5" dirty="0">
                <a:latin typeface="Arial"/>
                <a:cs typeface="Arial"/>
              </a:rPr>
              <a:t>and functional groups required  </a:t>
            </a:r>
            <a:r>
              <a:rPr sz="2400" dirty="0">
                <a:latin typeface="Arial"/>
                <a:cs typeface="Arial"/>
              </a:rPr>
              <a:t>for </a:t>
            </a:r>
            <a:r>
              <a:rPr sz="2400" spc="-5" dirty="0">
                <a:latin typeface="Arial"/>
                <a:cs typeface="Arial"/>
              </a:rPr>
              <a:t>a specific pharmacological </a:t>
            </a:r>
            <a:r>
              <a:rPr sz="2400" spc="-25" dirty="0">
                <a:latin typeface="Arial"/>
                <a:cs typeface="Arial"/>
              </a:rPr>
              <a:t>activity, </a:t>
            </a:r>
            <a:r>
              <a:rPr sz="2400" spc="-5" dirty="0">
                <a:latin typeface="Arial"/>
                <a:cs typeface="Arial"/>
              </a:rPr>
              <a:t>and their relative  position </a:t>
            </a:r>
            <a:r>
              <a:rPr sz="2400" dirty="0">
                <a:latin typeface="Arial"/>
                <a:cs typeface="Arial"/>
              </a:rPr>
              <a:t>in</a:t>
            </a:r>
            <a:r>
              <a:rPr sz="2400" spc="-5" dirty="0">
                <a:latin typeface="Arial"/>
                <a:cs typeface="Arial"/>
              </a:rPr>
              <a:t> space.</a:t>
            </a:r>
            <a:r>
              <a:rPr lang="en-US" sz="2400" b="1" spc="-5" dirty="0">
                <a:latin typeface="Comic Sans MS"/>
                <a:cs typeface="Comic Sans MS"/>
              </a:rPr>
              <a:t> </a:t>
            </a:r>
          </a:p>
          <a:p>
            <a:pPr marL="350520" marR="5080" indent="-338455">
              <a:lnSpc>
                <a:spcPct val="150000"/>
              </a:lnSpc>
              <a:spcBef>
                <a:spcPts val="100"/>
              </a:spcBef>
              <a:buFont typeface="Wingdings"/>
              <a:buChar char=""/>
              <a:tabLst>
                <a:tab pos="351155" algn="l"/>
              </a:tabLst>
            </a:pPr>
            <a:r>
              <a:rPr lang="en-US" sz="2400" b="1" spc="-5" dirty="0">
                <a:latin typeface="Comic Sans MS"/>
                <a:cs typeface="Comic Sans MS"/>
              </a:rPr>
              <a:t>Docking </a:t>
            </a:r>
            <a:r>
              <a:rPr lang="en-US" sz="2400" spc="-5" dirty="0">
                <a:latin typeface="Comic Sans MS"/>
                <a:cs typeface="Comic Sans MS"/>
              </a:rPr>
              <a:t>– Computational simulation of a candidate –</a:t>
            </a:r>
            <a:r>
              <a:rPr lang="en-US" sz="2400" spc="-150" dirty="0">
                <a:latin typeface="Comic Sans MS"/>
                <a:cs typeface="Comic Sans MS"/>
              </a:rPr>
              <a:t> </a:t>
            </a:r>
            <a:r>
              <a:rPr lang="en-US" sz="2400" spc="-5" dirty="0" err="1">
                <a:latin typeface="Comic Sans MS"/>
                <a:cs typeface="Comic Sans MS"/>
              </a:rPr>
              <a:t>preffered</a:t>
            </a:r>
            <a:r>
              <a:rPr lang="en-US" sz="2400" spc="-5" dirty="0">
                <a:latin typeface="Comic Sans MS"/>
                <a:cs typeface="Comic Sans MS"/>
              </a:rPr>
              <a:t>  </a:t>
            </a:r>
            <a:r>
              <a:rPr lang="en-US" sz="2400" spc="-10" dirty="0">
                <a:latin typeface="Comic Sans MS"/>
                <a:cs typeface="Comic Sans MS"/>
              </a:rPr>
              <a:t>orientation </a:t>
            </a:r>
            <a:r>
              <a:rPr lang="en-US" sz="2400" spc="-5" dirty="0">
                <a:latin typeface="Comic Sans MS"/>
                <a:cs typeface="Comic Sans MS"/>
              </a:rPr>
              <a:t>of ligand </a:t>
            </a:r>
            <a:r>
              <a:rPr lang="en-US" sz="2400" spc="-10" dirty="0">
                <a:latin typeface="Comic Sans MS"/>
                <a:cs typeface="Comic Sans MS"/>
              </a:rPr>
              <a:t>binding </a:t>
            </a:r>
            <a:r>
              <a:rPr lang="en-US" sz="2400" spc="-5" dirty="0">
                <a:latin typeface="Comic Sans MS"/>
                <a:cs typeface="Comic Sans MS"/>
              </a:rPr>
              <a:t>site to a</a:t>
            </a:r>
            <a:r>
              <a:rPr lang="en-US" sz="2400" spc="75" dirty="0">
                <a:latin typeface="Comic Sans MS"/>
                <a:cs typeface="Comic Sans MS"/>
              </a:rPr>
              <a:t> </a:t>
            </a:r>
            <a:r>
              <a:rPr lang="en-US" sz="2400" spc="-10" dirty="0">
                <a:latin typeface="Comic Sans MS"/>
                <a:cs typeface="Comic Sans MS"/>
              </a:rPr>
              <a:t>receptor.</a:t>
            </a:r>
            <a:endParaRPr lang="en-US" sz="2400" dirty="0">
              <a:latin typeface="Comic Sans MS"/>
              <a:cs typeface="Comic Sans MS"/>
            </a:endParaRPr>
          </a:p>
          <a:p>
            <a:pPr>
              <a:spcBef>
                <a:spcPts val="5"/>
              </a:spcBef>
            </a:pPr>
            <a:endParaRPr sz="3750" dirty="0">
              <a:latin typeface="Arial"/>
              <a:cs typeface="Arial"/>
            </a:endParaRPr>
          </a:p>
          <a:p>
            <a:pPr marL="350520" marR="1105535" indent="-338455">
              <a:lnSpc>
                <a:spcPct val="150100"/>
              </a:lnSpc>
              <a:buFont typeface="Wingdings"/>
              <a:buChar char=""/>
              <a:tabLst>
                <a:tab pos="351155" algn="l"/>
              </a:tabLst>
            </a:pPr>
            <a:r>
              <a:rPr sz="2400" i="1" u="heavy" spc="-5" dirty="0">
                <a:solidFill>
                  <a:srgbClr val="001F5F"/>
                </a:solidFill>
                <a:uFill>
                  <a:solidFill>
                    <a:srgbClr val="001F5F"/>
                  </a:solidFill>
                </a:uFill>
                <a:latin typeface="Arial"/>
                <a:cs typeface="Arial"/>
              </a:rPr>
              <a:t>3D arrangement of functional groups that enable a  </a:t>
            </a:r>
            <a:r>
              <a:rPr sz="2400" i="1" u="heavy" spc="-10" dirty="0">
                <a:solidFill>
                  <a:srgbClr val="001F5F"/>
                </a:solidFill>
                <a:uFill>
                  <a:solidFill>
                    <a:srgbClr val="001F5F"/>
                  </a:solidFill>
                </a:uFill>
                <a:latin typeface="Arial"/>
                <a:cs typeface="Arial"/>
              </a:rPr>
              <a:t>compound </a:t>
            </a:r>
            <a:r>
              <a:rPr sz="2400" i="1" u="heavy" dirty="0">
                <a:solidFill>
                  <a:srgbClr val="001F5F"/>
                </a:solidFill>
                <a:uFill>
                  <a:solidFill>
                    <a:srgbClr val="001F5F"/>
                  </a:solidFill>
                </a:uFill>
                <a:latin typeface="Arial"/>
                <a:cs typeface="Arial"/>
              </a:rPr>
              <a:t>to </a:t>
            </a:r>
            <a:r>
              <a:rPr sz="2400" i="1" u="heavy" spc="-5" dirty="0">
                <a:solidFill>
                  <a:srgbClr val="001F5F"/>
                </a:solidFill>
                <a:uFill>
                  <a:solidFill>
                    <a:srgbClr val="001F5F"/>
                  </a:solidFill>
                </a:uFill>
                <a:latin typeface="Arial"/>
                <a:cs typeface="Arial"/>
              </a:rPr>
              <a:t>exert </a:t>
            </a:r>
            <a:r>
              <a:rPr sz="2400" i="1" u="heavy" dirty="0">
                <a:solidFill>
                  <a:srgbClr val="001F5F"/>
                </a:solidFill>
                <a:uFill>
                  <a:solidFill>
                    <a:srgbClr val="001F5F"/>
                  </a:solidFill>
                </a:uFill>
                <a:latin typeface="Arial"/>
                <a:cs typeface="Arial"/>
              </a:rPr>
              <a:t>a </a:t>
            </a:r>
            <a:r>
              <a:rPr sz="2400" i="1" u="heavy" spc="-5" dirty="0">
                <a:solidFill>
                  <a:srgbClr val="001F5F"/>
                </a:solidFill>
                <a:uFill>
                  <a:solidFill>
                    <a:srgbClr val="001F5F"/>
                  </a:solidFill>
                </a:uFill>
                <a:latin typeface="Arial"/>
                <a:cs typeface="Arial"/>
              </a:rPr>
              <a:t>particular biological</a:t>
            </a:r>
            <a:r>
              <a:rPr sz="2400" i="1" u="heavy" spc="85" dirty="0">
                <a:solidFill>
                  <a:srgbClr val="001F5F"/>
                </a:solidFill>
                <a:uFill>
                  <a:solidFill>
                    <a:srgbClr val="001F5F"/>
                  </a:solidFill>
                </a:uFill>
                <a:latin typeface="Arial"/>
                <a:cs typeface="Arial"/>
              </a:rPr>
              <a:t> </a:t>
            </a:r>
            <a:r>
              <a:rPr sz="2400" i="1" u="heavy" dirty="0">
                <a:solidFill>
                  <a:srgbClr val="001F5F"/>
                </a:solidFill>
                <a:uFill>
                  <a:solidFill>
                    <a:srgbClr val="001F5F"/>
                  </a:solidFill>
                </a:uFill>
                <a:latin typeface="Arial"/>
                <a:cs typeface="Arial"/>
              </a:rPr>
              <a:t>effect.</a:t>
            </a:r>
            <a:endParaRPr sz="2400" dirty="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56179" y="981710"/>
            <a:ext cx="6728884" cy="482196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66901" y="666750"/>
            <a:ext cx="7191375" cy="131445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12695" y="786461"/>
            <a:ext cx="5247640" cy="974725"/>
          </a:xfrm>
          <a:prstGeom prst="rect">
            <a:avLst/>
          </a:prstGeom>
        </p:spPr>
        <p:txBody>
          <a:bodyPr vert="horz" wrap="square" lIns="0" tIns="40640" rIns="0" bIns="0" rtlCol="0" anchor="ctr">
            <a:spAutoFit/>
          </a:bodyPr>
          <a:lstStyle/>
          <a:p>
            <a:pPr marL="12700" marR="5080" algn="just">
              <a:lnSpc>
                <a:spcPct val="91600"/>
              </a:lnSpc>
              <a:spcBef>
                <a:spcPts val="320"/>
              </a:spcBef>
            </a:pPr>
            <a:r>
              <a:rPr sz="2200" spc="-15" dirty="0">
                <a:latin typeface="Carlito"/>
                <a:cs typeface="Carlito"/>
              </a:rPr>
              <a:t>Matching </a:t>
            </a:r>
            <a:r>
              <a:rPr sz="2200" spc="-10" dirty="0">
                <a:latin typeface="Carlito"/>
                <a:cs typeface="Carlito"/>
              </a:rPr>
              <a:t>process occurs, </a:t>
            </a:r>
            <a:r>
              <a:rPr sz="2200" spc="-5" dirty="0">
                <a:latin typeface="Carlito"/>
                <a:cs typeface="Carlito"/>
              </a:rPr>
              <a:t>it </a:t>
            </a:r>
            <a:r>
              <a:rPr sz="2200" spc="-15" dirty="0">
                <a:latin typeface="Carlito"/>
                <a:cs typeface="Carlito"/>
              </a:rPr>
              <a:t>matches atoms </a:t>
            </a:r>
            <a:r>
              <a:rPr sz="2200" spc="-10" dirty="0">
                <a:latin typeface="Carlito"/>
                <a:cs typeface="Carlito"/>
              </a:rPr>
              <a:t>on  </a:t>
            </a:r>
            <a:r>
              <a:rPr sz="2200" spc="-5" dirty="0">
                <a:latin typeface="Carlito"/>
                <a:cs typeface="Carlito"/>
              </a:rPr>
              <a:t>the anchor </a:t>
            </a:r>
            <a:r>
              <a:rPr sz="2200" spc="-20" dirty="0">
                <a:latin typeface="Carlito"/>
                <a:cs typeface="Carlito"/>
              </a:rPr>
              <a:t>to </a:t>
            </a:r>
            <a:r>
              <a:rPr sz="2200" spc="-15" dirty="0">
                <a:latin typeface="Carlito"/>
                <a:cs typeface="Carlito"/>
              </a:rPr>
              <a:t>interaction </a:t>
            </a:r>
            <a:r>
              <a:rPr sz="2200" spc="-10" dirty="0">
                <a:latin typeface="Carlito"/>
                <a:cs typeface="Carlito"/>
              </a:rPr>
              <a:t>points </a:t>
            </a:r>
            <a:r>
              <a:rPr sz="2200" spc="-5" dirty="0">
                <a:latin typeface="Carlito"/>
                <a:cs typeface="Carlito"/>
              </a:rPr>
              <a:t>in the </a:t>
            </a:r>
            <a:r>
              <a:rPr sz="2200" spc="-10" dirty="0">
                <a:latin typeface="Carlito"/>
                <a:cs typeface="Carlito"/>
              </a:rPr>
              <a:t>binding  sites</a:t>
            </a:r>
            <a:endParaRPr sz="2200">
              <a:latin typeface="Carlito"/>
              <a:cs typeface="Carlito"/>
            </a:endParaRPr>
          </a:p>
        </p:txBody>
      </p:sp>
      <p:grpSp>
        <p:nvGrpSpPr>
          <p:cNvPr id="4" name="object 4"/>
          <p:cNvGrpSpPr/>
          <p:nvPr/>
        </p:nvGrpSpPr>
        <p:grpSpPr>
          <a:xfrm>
            <a:off x="2495551" y="1621283"/>
            <a:ext cx="7820025" cy="3255645"/>
            <a:chOff x="971550" y="1621282"/>
            <a:chExt cx="7820025" cy="3255645"/>
          </a:xfrm>
        </p:grpSpPr>
        <p:sp>
          <p:nvSpPr>
            <p:cNvPr id="5" name="object 5"/>
            <p:cNvSpPr/>
            <p:nvPr/>
          </p:nvSpPr>
          <p:spPr>
            <a:xfrm>
              <a:off x="971550" y="2114550"/>
              <a:ext cx="7191375" cy="13144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698360" y="1627632"/>
              <a:ext cx="807720" cy="807720"/>
            </a:xfrm>
            <a:custGeom>
              <a:avLst/>
              <a:gdLst/>
              <a:ahLst/>
              <a:cxnLst/>
              <a:rect l="l" t="t" r="r" b="b"/>
              <a:pathLst>
                <a:path w="807720" h="807719">
                  <a:moveTo>
                    <a:pt x="625729" y="0"/>
                  </a:moveTo>
                  <a:lnTo>
                    <a:pt x="181610" y="0"/>
                  </a:lnTo>
                  <a:lnTo>
                    <a:pt x="181610" y="444118"/>
                  </a:lnTo>
                  <a:lnTo>
                    <a:pt x="0" y="444118"/>
                  </a:lnTo>
                  <a:lnTo>
                    <a:pt x="403606" y="807338"/>
                  </a:lnTo>
                  <a:lnTo>
                    <a:pt x="807339" y="444118"/>
                  </a:lnTo>
                  <a:lnTo>
                    <a:pt x="625729" y="444118"/>
                  </a:lnTo>
                  <a:lnTo>
                    <a:pt x="625729" y="0"/>
                  </a:lnTo>
                  <a:close/>
                </a:path>
              </a:pathLst>
            </a:custGeom>
            <a:solidFill>
              <a:srgbClr val="D0E2EA">
                <a:alpha val="90194"/>
              </a:srgbClr>
            </a:solidFill>
          </p:spPr>
          <p:txBody>
            <a:bodyPr wrap="square" lIns="0" tIns="0" rIns="0" bIns="0" rtlCol="0"/>
            <a:lstStyle/>
            <a:p>
              <a:endParaRPr/>
            </a:p>
          </p:txBody>
        </p:sp>
        <p:sp>
          <p:nvSpPr>
            <p:cNvPr id="7" name="object 7"/>
            <p:cNvSpPr/>
            <p:nvPr/>
          </p:nvSpPr>
          <p:spPr>
            <a:xfrm>
              <a:off x="6698360" y="1627632"/>
              <a:ext cx="807720" cy="807720"/>
            </a:xfrm>
            <a:custGeom>
              <a:avLst/>
              <a:gdLst/>
              <a:ahLst/>
              <a:cxnLst/>
              <a:rect l="l" t="t" r="r" b="b"/>
              <a:pathLst>
                <a:path w="807720" h="807719">
                  <a:moveTo>
                    <a:pt x="0" y="444118"/>
                  </a:moveTo>
                  <a:lnTo>
                    <a:pt x="181610" y="444118"/>
                  </a:lnTo>
                  <a:lnTo>
                    <a:pt x="181610" y="0"/>
                  </a:lnTo>
                  <a:lnTo>
                    <a:pt x="625729" y="0"/>
                  </a:lnTo>
                  <a:lnTo>
                    <a:pt x="625729" y="444118"/>
                  </a:lnTo>
                  <a:lnTo>
                    <a:pt x="807339" y="444118"/>
                  </a:lnTo>
                  <a:lnTo>
                    <a:pt x="403606" y="807338"/>
                  </a:lnTo>
                  <a:lnTo>
                    <a:pt x="0" y="444118"/>
                  </a:lnTo>
                  <a:close/>
                </a:path>
              </a:pathLst>
            </a:custGeom>
            <a:ln w="12700">
              <a:solidFill>
                <a:srgbClr val="D0E2EA"/>
              </a:solidFill>
            </a:ln>
          </p:spPr>
          <p:txBody>
            <a:bodyPr wrap="square" lIns="0" tIns="0" rIns="0" bIns="0" rtlCol="0"/>
            <a:lstStyle/>
            <a:p>
              <a:endParaRPr/>
            </a:p>
          </p:txBody>
        </p:sp>
        <p:sp>
          <p:nvSpPr>
            <p:cNvPr id="8" name="object 8"/>
            <p:cNvSpPr/>
            <p:nvPr/>
          </p:nvSpPr>
          <p:spPr>
            <a:xfrm>
              <a:off x="1600200" y="3562350"/>
              <a:ext cx="7191375" cy="131445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327010" y="3068447"/>
              <a:ext cx="807720" cy="807720"/>
            </a:xfrm>
            <a:custGeom>
              <a:avLst/>
              <a:gdLst/>
              <a:ahLst/>
              <a:cxnLst/>
              <a:rect l="l" t="t" r="r" b="b"/>
              <a:pathLst>
                <a:path w="807720" h="807720">
                  <a:moveTo>
                    <a:pt x="625729" y="0"/>
                  </a:moveTo>
                  <a:lnTo>
                    <a:pt x="181610" y="0"/>
                  </a:lnTo>
                  <a:lnTo>
                    <a:pt x="181610" y="444118"/>
                  </a:lnTo>
                  <a:lnTo>
                    <a:pt x="0" y="444118"/>
                  </a:lnTo>
                  <a:lnTo>
                    <a:pt x="403606" y="807338"/>
                  </a:lnTo>
                  <a:lnTo>
                    <a:pt x="807339" y="444118"/>
                  </a:lnTo>
                  <a:lnTo>
                    <a:pt x="625729" y="444118"/>
                  </a:lnTo>
                  <a:lnTo>
                    <a:pt x="625729" y="0"/>
                  </a:lnTo>
                  <a:close/>
                </a:path>
              </a:pathLst>
            </a:custGeom>
            <a:solidFill>
              <a:srgbClr val="FBDDCF">
                <a:alpha val="90194"/>
              </a:srgbClr>
            </a:solidFill>
          </p:spPr>
          <p:txBody>
            <a:bodyPr wrap="square" lIns="0" tIns="0" rIns="0" bIns="0" rtlCol="0"/>
            <a:lstStyle/>
            <a:p>
              <a:endParaRPr/>
            </a:p>
          </p:txBody>
        </p:sp>
        <p:sp>
          <p:nvSpPr>
            <p:cNvPr id="10" name="object 10"/>
            <p:cNvSpPr/>
            <p:nvPr/>
          </p:nvSpPr>
          <p:spPr>
            <a:xfrm>
              <a:off x="7327010" y="3068447"/>
              <a:ext cx="807720" cy="807720"/>
            </a:xfrm>
            <a:custGeom>
              <a:avLst/>
              <a:gdLst/>
              <a:ahLst/>
              <a:cxnLst/>
              <a:rect l="l" t="t" r="r" b="b"/>
              <a:pathLst>
                <a:path w="807720" h="807720">
                  <a:moveTo>
                    <a:pt x="0" y="444118"/>
                  </a:moveTo>
                  <a:lnTo>
                    <a:pt x="181610" y="444118"/>
                  </a:lnTo>
                  <a:lnTo>
                    <a:pt x="181610" y="0"/>
                  </a:lnTo>
                  <a:lnTo>
                    <a:pt x="625729" y="0"/>
                  </a:lnTo>
                  <a:lnTo>
                    <a:pt x="625729" y="444118"/>
                  </a:lnTo>
                  <a:lnTo>
                    <a:pt x="807339" y="444118"/>
                  </a:lnTo>
                  <a:lnTo>
                    <a:pt x="403606" y="807338"/>
                  </a:lnTo>
                  <a:lnTo>
                    <a:pt x="0" y="444118"/>
                  </a:lnTo>
                  <a:close/>
                </a:path>
              </a:pathLst>
            </a:custGeom>
            <a:ln w="12700">
              <a:solidFill>
                <a:srgbClr val="D0E2EA"/>
              </a:solidFill>
            </a:ln>
          </p:spPr>
          <p:txBody>
            <a:bodyPr wrap="square" lIns="0" tIns="0" rIns="0" bIns="0" rtlCol="0"/>
            <a:lstStyle/>
            <a:p>
              <a:endParaRPr/>
            </a:p>
          </p:txBody>
        </p:sp>
      </p:grpSp>
      <p:grpSp>
        <p:nvGrpSpPr>
          <p:cNvPr id="11" name="object 11"/>
          <p:cNvGrpSpPr/>
          <p:nvPr/>
        </p:nvGrpSpPr>
        <p:grpSpPr>
          <a:xfrm>
            <a:off x="3657600" y="5105400"/>
            <a:ext cx="6629400" cy="1295400"/>
            <a:chOff x="2133600" y="5105400"/>
            <a:chExt cx="6629400" cy="1295400"/>
          </a:xfrm>
        </p:grpSpPr>
        <p:sp>
          <p:nvSpPr>
            <p:cNvPr id="12" name="object 12"/>
            <p:cNvSpPr/>
            <p:nvPr/>
          </p:nvSpPr>
          <p:spPr>
            <a:xfrm>
              <a:off x="2133600" y="5105400"/>
              <a:ext cx="6629400" cy="1295400"/>
            </a:xfrm>
            <a:custGeom>
              <a:avLst/>
              <a:gdLst/>
              <a:ahLst/>
              <a:cxnLst/>
              <a:rect l="l" t="t" r="r" b="b"/>
              <a:pathLst>
                <a:path w="6629400" h="1295400">
                  <a:moveTo>
                    <a:pt x="6499859" y="0"/>
                  </a:moveTo>
                  <a:lnTo>
                    <a:pt x="129539" y="0"/>
                  </a:lnTo>
                  <a:lnTo>
                    <a:pt x="79134" y="10185"/>
                  </a:lnTo>
                  <a:lnTo>
                    <a:pt x="37957" y="37957"/>
                  </a:lnTo>
                  <a:lnTo>
                    <a:pt x="10185" y="79134"/>
                  </a:lnTo>
                  <a:lnTo>
                    <a:pt x="0" y="129540"/>
                  </a:lnTo>
                  <a:lnTo>
                    <a:pt x="0" y="1165860"/>
                  </a:lnTo>
                  <a:lnTo>
                    <a:pt x="10185" y="1216281"/>
                  </a:lnTo>
                  <a:lnTo>
                    <a:pt x="37957" y="1257457"/>
                  </a:lnTo>
                  <a:lnTo>
                    <a:pt x="79134" y="1285219"/>
                  </a:lnTo>
                  <a:lnTo>
                    <a:pt x="129539" y="1295400"/>
                  </a:lnTo>
                  <a:lnTo>
                    <a:pt x="6499859" y="1295400"/>
                  </a:lnTo>
                  <a:lnTo>
                    <a:pt x="6550265" y="1285219"/>
                  </a:lnTo>
                  <a:lnTo>
                    <a:pt x="6591442" y="1257457"/>
                  </a:lnTo>
                  <a:lnTo>
                    <a:pt x="6619214" y="1216281"/>
                  </a:lnTo>
                  <a:lnTo>
                    <a:pt x="6629400" y="1165860"/>
                  </a:lnTo>
                  <a:lnTo>
                    <a:pt x="6629400" y="129540"/>
                  </a:lnTo>
                  <a:lnTo>
                    <a:pt x="6619214" y="79134"/>
                  </a:lnTo>
                  <a:lnTo>
                    <a:pt x="6591442" y="37957"/>
                  </a:lnTo>
                  <a:lnTo>
                    <a:pt x="6550265" y="10185"/>
                  </a:lnTo>
                  <a:lnTo>
                    <a:pt x="6499859" y="0"/>
                  </a:lnTo>
                  <a:close/>
                </a:path>
              </a:pathLst>
            </a:custGeom>
            <a:solidFill>
              <a:srgbClr val="17375E">
                <a:alpha val="23921"/>
              </a:srgbClr>
            </a:solidFill>
          </p:spPr>
          <p:txBody>
            <a:bodyPr wrap="square" lIns="0" tIns="0" rIns="0" bIns="0" rtlCol="0"/>
            <a:lstStyle/>
            <a:p>
              <a:endParaRPr/>
            </a:p>
          </p:txBody>
        </p:sp>
        <p:sp>
          <p:nvSpPr>
            <p:cNvPr id="13" name="object 13"/>
            <p:cNvSpPr/>
            <p:nvPr/>
          </p:nvSpPr>
          <p:spPr>
            <a:xfrm>
              <a:off x="2209800" y="5143500"/>
              <a:ext cx="6553200" cy="1219200"/>
            </a:xfrm>
            <a:custGeom>
              <a:avLst/>
              <a:gdLst/>
              <a:ahLst/>
              <a:cxnLst/>
              <a:rect l="l" t="t" r="r" b="b"/>
              <a:pathLst>
                <a:path w="6553200" h="1219200">
                  <a:moveTo>
                    <a:pt x="6553200" y="0"/>
                  </a:moveTo>
                  <a:lnTo>
                    <a:pt x="0" y="0"/>
                  </a:lnTo>
                  <a:lnTo>
                    <a:pt x="0" y="1219200"/>
                  </a:lnTo>
                  <a:lnTo>
                    <a:pt x="6553200" y="1219200"/>
                  </a:lnTo>
                  <a:lnTo>
                    <a:pt x="6553200" y="0"/>
                  </a:lnTo>
                  <a:close/>
                </a:path>
              </a:pathLst>
            </a:custGeom>
            <a:solidFill>
              <a:srgbClr val="17375E">
                <a:alpha val="23921"/>
              </a:srgbClr>
            </a:solidFill>
          </p:spPr>
          <p:txBody>
            <a:bodyPr wrap="square" lIns="0" tIns="0" rIns="0" bIns="0" rtlCol="0"/>
            <a:lstStyle/>
            <a:p>
              <a:endParaRPr/>
            </a:p>
          </p:txBody>
        </p:sp>
      </p:grpSp>
      <p:sp>
        <p:nvSpPr>
          <p:cNvPr id="14" name="object 14"/>
          <p:cNvSpPr txBox="1"/>
          <p:nvPr/>
        </p:nvSpPr>
        <p:spPr>
          <a:xfrm>
            <a:off x="2641194" y="2236088"/>
            <a:ext cx="7336155" cy="3966210"/>
          </a:xfrm>
          <a:prstGeom prst="rect">
            <a:avLst/>
          </a:prstGeom>
        </p:spPr>
        <p:txBody>
          <a:bodyPr vert="horz" wrap="square" lIns="0" tIns="40005" rIns="0" bIns="0" rtlCol="0">
            <a:spAutoFit/>
          </a:bodyPr>
          <a:lstStyle/>
          <a:p>
            <a:pPr marL="12700" marR="2167890">
              <a:lnSpc>
                <a:spcPct val="91600"/>
              </a:lnSpc>
              <a:spcBef>
                <a:spcPts val="315"/>
              </a:spcBef>
            </a:pPr>
            <a:r>
              <a:rPr sz="2200" spc="-10" dirty="0">
                <a:latin typeface="Carlito"/>
                <a:cs typeface="Carlito"/>
              </a:rPr>
              <a:t>The distance between </a:t>
            </a:r>
            <a:r>
              <a:rPr sz="2200" spc="-15" dirty="0">
                <a:latin typeface="Carlito"/>
                <a:cs typeface="Carlito"/>
              </a:rPr>
              <a:t>atoms </a:t>
            </a:r>
            <a:r>
              <a:rPr sz="2200" spc="-5" dirty="0">
                <a:latin typeface="Carlito"/>
                <a:cs typeface="Carlito"/>
              </a:rPr>
              <a:t>on </a:t>
            </a:r>
            <a:r>
              <a:rPr sz="2200" spc="-10" dirty="0">
                <a:latin typeface="Carlito"/>
                <a:cs typeface="Carlito"/>
              </a:rPr>
              <a:t>the </a:t>
            </a:r>
            <a:r>
              <a:rPr sz="2200" spc="-5" dirty="0">
                <a:latin typeface="Carlito"/>
                <a:cs typeface="Carlito"/>
              </a:rPr>
              <a:t>anchor  </a:t>
            </a:r>
            <a:r>
              <a:rPr sz="2200" spc="-10" dirty="0">
                <a:latin typeface="Carlito"/>
                <a:cs typeface="Carlito"/>
              </a:rPr>
              <a:t>must </a:t>
            </a:r>
            <a:r>
              <a:rPr sz="2200" spc="-15" dirty="0">
                <a:latin typeface="Carlito"/>
                <a:cs typeface="Carlito"/>
              </a:rPr>
              <a:t>match </a:t>
            </a:r>
            <a:r>
              <a:rPr sz="2200" spc="-5" dirty="0">
                <a:latin typeface="Carlito"/>
                <a:cs typeface="Carlito"/>
              </a:rPr>
              <a:t>the </a:t>
            </a:r>
            <a:r>
              <a:rPr sz="2200" spc="-10" dirty="0">
                <a:latin typeface="Carlito"/>
                <a:cs typeface="Carlito"/>
              </a:rPr>
              <a:t>distance between </a:t>
            </a:r>
            <a:r>
              <a:rPr sz="2200" spc="-15" dirty="0">
                <a:latin typeface="Carlito"/>
                <a:cs typeface="Carlito"/>
              </a:rPr>
              <a:t>interaction  </a:t>
            </a:r>
            <a:r>
              <a:rPr sz="2200" spc="-10" dirty="0">
                <a:latin typeface="Carlito"/>
                <a:cs typeface="Carlito"/>
              </a:rPr>
              <a:t>points </a:t>
            </a:r>
            <a:r>
              <a:rPr sz="2200" spc="-5" dirty="0">
                <a:latin typeface="Carlito"/>
                <a:cs typeface="Carlito"/>
              </a:rPr>
              <a:t>in the </a:t>
            </a:r>
            <a:r>
              <a:rPr sz="2200" spc="-10" dirty="0">
                <a:latin typeface="Carlito"/>
                <a:cs typeface="Carlito"/>
              </a:rPr>
              <a:t>binding</a:t>
            </a:r>
            <a:r>
              <a:rPr sz="2200" spc="25" dirty="0">
                <a:latin typeface="Carlito"/>
                <a:cs typeface="Carlito"/>
              </a:rPr>
              <a:t> </a:t>
            </a:r>
            <a:r>
              <a:rPr sz="2200" spc="-15" dirty="0">
                <a:latin typeface="Carlito"/>
                <a:cs typeface="Carlito"/>
              </a:rPr>
              <a:t>site</a:t>
            </a:r>
            <a:endParaRPr sz="2200">
              <a:latin typeface="Carlito"/>
              <a:cs typeface="Carlito"/>
            </a:endParaRPr>
          </a:p>
          <a:p>
            <a:pPr>
              <a:lnSpc>
                <a:spcPct val="100000"/>
              </a:lnSpc>
            </a:pPr>
            <a:endParaRPr sz="2200">
              <a:latin typeface="Carlito"/>
              <a:cs typeface="Carlito"/>
            </a:endParaRPr>
          </a:p>
          <a:p>
            <a:pPr>
              <a:spcBef>
                <a:spcPts val="15"/>
              </a:spcBef>
            </a:pPr>
            <a:endParaRPr sz="2000">
              <a:latin typeface="Carlito"/>
              <a:cs typeface="Carlito"/>
            </a:endParaRPr>
          </a:p>
          <a:p>
            <a:pPr marL="641350">
              <a:lnSpc>
                <a:spcPts val="2535"/>
              </a:lnSpc>
            </a:pPr>
            <a:r>
              <a:rPr sz="2200" spc="-10" dirty="0">
                <a:latin typeface="Carlito"/>
                <a:cs typeface="Carlito"/>
              </a:rPr>
              <a:t>The </a:t>
            </a:r>
            <a:r>
              <a:rPr sz="2200" spc="-5" dirty="0">
                <a:latin typeface="Carlito"/>
                <a:cs typeface="Carlito"/>
              </a:rPr>
              <a:t>anchor </a:t>
            </a:r>
            <a:r>
              <a:rPr sz="2200" spc="-15" dirty="0">
                <a:latin typeface="Carlito"/>
                <a:cs typeface="Carlito"/>
              </a:rPr>
              <a:t>atom </a:t>
            </a:r>
            <a:r>
              <a:rPr sz="2200" spc="-5" dirty="0">
                <a:latin typeface="Carlito"/>
                <a:cs typeface="Carlito"/>
              </a:rPr>
              <a:t>and </a:t>
            </a:r>
            <a:r>
              <a:rPr sz="2200" spc="-10" dirty="0">
                <a:latin typeface="Carlito"/>
                <a:cs typeface="Carlito"/>
              </a:rPr>
              <a:t>corresponding</a:t>
            </a:r>
            <a:r>
              <a:rPr sz="2200" spc="50" dirty="0">
                <a:latin typeface="Carlito"/>
                <a:cs typeface="Carlito"/>
              </a:rPr>
              <a:t> </a:t>
            </a:r>
            <a:r>
              <a:rPr sz="2200" spc="-15" dirty="0">
                <a:latin typeface="Carlito"/>
                <a:cs typeface="Carlito"/>
              </a:rPr>
              <a:t>interaction</a:t>
            </a:r>
            <a:endParaRPr sz="2200">
              <a:latin typeface="Carlito"/>
              <a:cs typeface="Carlito"/>
            </a:endParaRPr>
          </a:p>
          <a:p>
            <a:pPr marL="641350">
              <a:lnSpc>
                <a:spcPts val="2535"/>
              </a:lnSpc>
            </a:pPr>
            <a:r>
              <a:rPr sz="2200" spc="-10" dirty="0">
                <a:latin typeface="Carlito"/>
                <a:cs typeface="Carlito"/>
              </a:rPr>
              <a:t>point must </a:t>
            </a:r>
            <a:r>
              <a:rPr sz="2200" spc="-20" dirty="0">
                <a:latin typeface="Carlito"/>
                <a:cs typeface="Carlito"/>
              </a:rPr>
              <a:t>have </a:t>
            </a:r>
            <a:r>
              <a:rPr sz="2200" spc="-10" dirty="0">
                <a:latin typeface="Carlito"/>
                <a:cs typeface="Carlito"/>
              </a:rPr>
              <a:t>binding</a:t>
            </a:r>
            <a:r>
              <a:rPr sz="2200" spc="35" dirty="0">
                <a:latin typeface="Carlito"/>
                <a:cs typeface="Carlito"/>
              </a:rPr>
              <a:t> </a:t>
            </a:r>
            <a:r>
              <a:rPr sz="2200" spc="-10" dirty="0">
                <a:latin typeface="Carlito"/>
                <a:cs typeface="Carlito"/>
              </a:rPr>
              <a:t>compatibility</a:t>
            </a:r>
            <a:endParaRPr sz="2200">
              <a:latin typeface="Carlito"/>
              <a:cs typeface="Carlito"/>
            </a:endParaRPr>
          </a:p>
          <a:p>
            <a:pPr>
              <a:lnSpc>
                <a:spcPct val="100000"/>
              </a:lnSpc>
            </a:pPr>
            <a:endParaRPr sz="2200">
              <a:latin typeface="Carlito"/>
              <a:cs typeface="Carlito"/>
            </a:endParaRPr>
          </a:p>
          <a:p>
            <a:pPr>
              <a:spcBef>
                <a:spcPts val="30"/>
              </a:spcBef>
            </a:pPr>
            <a:endParaRPr sz="2900">
              <a:latin typeface="Carlito"/>
              <a:cs typeface="Carlito"/>
            </a:endParaRPr>
          </a:p>
          <a:p>
            <a:pPr marL="1161415" marR="5080">
              <a:lnSpc>
                <a:spcPts val="2380"/>
              </a:lnSpc>
            </a:pPr>
            <a:r>
              <a:rPr sz="2200" spc="-5" dirty="0">
                <a:latin typeface="Carlito"/>
                <a:cs typeface="Carlito"/>
              </a:rPr>
              <a:t>Docking </a:t>
            </a:r>
            <a:r>
              <a:rPr sz="2200" spc="-10" dirty="0">
                <a:latin typeface="Carlito"/>
                <a:cs typeface="Carlito"/>
              </a:rPr>
              <a:t>requires identification </a:t>
            </a:r>
            <a:r>
              <a:rPr sz="2200" dirty="0">
                <a:latin typeface="Carlito"/>
                <a:cs typeface="Carlito"/>
              </a:rPr>
              <a:t>of </a:t>
            </a:r>
            <a:r>
              <a:rPr sz="2200" spc="-5" dirty="0">
                <a:latin typeface="Carlito"/>
                <a:cs typeface="Carlito"/>
              </a:rPr>
              <a:t>3 </a:t>
            </a:r>
            <a:r>
              <a:rPr sz="2200" spc="-15" dirty="0">
                <a:latin typeface="Carlito"/>
                <a:cs typeface="Carlito"/>
              </a:rPr>
              <a:t>matched pairs </a:t>
            </a:r>
            <a:r>
              <a:rPr sz="2200" spc="-10" dirty="0">
                <a:latin typeface="Carlito"/>
                <a:cs typeface="Carlito"/>
              </a:rPr>
              <a:t>of  </a:t>
            </a:r>
            <a:r>
              <a:rPr sz="2200" spc="-5" dirty="0">
                <a:latin typeface="Carlito"/>
                <a:cs typeface="Carlito"/>
              </a:rPr>
              <a:t>anchor </a:t>
            </a:r>
            <a:r>
              <a:rPr sz="2200" spc="-15" dirty="0">
                <a:latin typeface="Carlito"/>
                <a:cs typeface="Carlito"/>
              </a:rPr>
              <a:t>atoms, </a:t>
            </a:r>
            <a:r>
              <a:rPr sz="2200" spc="-5" dirty="0">
                <a:latin typeface="Carlito"/>
                <a:cs typeface="Carlito"/>
              </a:rPr>
              <a:t>equal </a:t>
            </a:r>
            <a:r>
              <a:rPr sz="2200" spc="-20" dirty="0">
                <a:latin typeface="Carlito"/>
                <a:cs typeface="Carlito"/>
              </a:rPr>
              <a:t>to </a:t>
            </a:r>
            <a:r>
              <a:rPr sz="2200" spc="-5" dirty="0">
                <a:latin typeface="Carlito"/>
                <a:cs typeface="Carlito"/>
              </a:rPr>
              <a:t>identifying </a:t>
            </a:r>
            <a:r>
              <a:rPr sz="2200" spc="-10" dirty="0">
                <a:latin typeface="Carlito"/>
                <a:cs typeface="Carlito"/>
              </a:rPr>
              <a:t>complimentary  pharmacophore </a:t>
            </a:r>
            <a:r>
              <a:rPr sz="2200" spc="-5" dirty="0">
                <a:latin typeface="Carlito"/>
                <a:cs typeface="Carlito"/>
              </a:rPr>
              <a:t>triangles </a:t>
            </a:r>
            <a:r>
              <a:rPr sz="2200" spc="-20" dirty="0">
                <a:latin typeface="Carlito"/>
                <a:cs typeface="Carlito"/>
              </a:rPr>
              <a:t>for </a:t>
            </a:r>
            <a:r>
              <a:rPr sz="2200" spc="-10" dirty="0">
                <a:latin typeface="Carlito"/>
                <a:cs typeface="Carlito"/>
              </a:rPr>
              <a:t>the </a:t>
            </a:r>
            <a:r>
              <a:rPr sz="2200" spc="-5" dirty="0">
                <a:latin typeface="Carlito"/>
                <a:cs typeface="Carlito"/>
              </a:rPr>
              <a:t>anchor &amp; </a:t>
            </a:r>
            <a:r>
              <a:rPr sz="2200" spc="-10" dirty="0">
                <a:latin typeface="Carlito"/>
                <a:cs typeface="Carlito"/>
              </a:rPr>
              <a:t>binding</a:t>
            </a:r>
            <a:r>
              <a:rPr sz="2200" spc="55" dirty="0">
                <a:latin typeface="Carlito"/>
                <a:cs typeface="Carlito"/>
              </a:rPr>
              <a:t> </a:t>
            </a:r>
            <a:r>
              <a:rPr sz="2200" spc="-15" dirty="0">
                <a:latin typeface="Carlito"/>
                <a:cs typeface="Carlito"/>
              </a:rPr>
              <a:t>site</a:t>
            </a:r>
            <a:endParaRPr sz="2200">
              <a:latin typeface="Carlito"/>
              <a:cs typeface="Carlito"/>
            </a:endParaRPr>
          </a:p>
        </p:txBody>
      </p:sp>
      <p:grpSp>
        <p:nvGrpSpPr>
          <p:cNvPr id="15" name="object 15"/>
          <p:cNvGrpSpPr/>
          <p:nvPr/>
        </p:nvGrpSpPr>
        <p:grpSpPr>
          <a:xfrm>
            <a:off x="9588500" y="4605020"/>
            <a:ext cx="817880" cy="817880"/>
            <a:chOff x="8064500" y="4605020"/>
            <a:chExt cx="817880" cy="817880"/>
          </a:xfrm>
        </p:grpSpPr>
        <p:sp>
          <p:nvSpPr>
            <p:cNvPr id="16" name="object 16"/>
            <p:cNvSpPr/>
            <p:nvPr/>
          </p:nvSpPr>
          <p:spPr>
            <a:xfrm>
              <a:off x="8077200" y="4617720"/>
              <a:ext cx="792480" cy="792480"/>
            </a:xfrm>
            <a:custGeom>
              <a:avLst/>
              <a:gdLst/>
              <a:ahLst/>
              <a:cxnLst/>
              <a:rect l="l" t="t" r="r" b="b"/>
              <a:pathLst>
                <a:path w="792479" h="792479">
                  <a:moveTo>
                    <a:pt x="614172" y="0"/>
                  </a:moveTo>
                  <a:lnTo>
                    <a:pt x="178307" y="0"/>
                  </a:lnTo>
                  <a:lnTo>
                    <a:pt x="178307" y="435863"/>
                  </a:lnTo>
                  <a:lnTo>
                    <a:pt x="0" y="435863"/>
                  </a:lnTo>
                  <a:lnTo>
                    <a:pt x="396240" y="792479"/>
                  </a:lnTo>
                  <a:lnTo>
                    <a:pt x="792479" y="435863"/>
                  </a:lnTo>
                  <a:lnTo>
                    <a:pt x="614172" y="435863"/>
                  </a:lnTo>
                  <a:lnTo>
                    <a:pt x="614172" y="0"/>
                  </a:lnTo>
                  <a:close/>
                </a:path>
              </a:pathLst>
            </a:custGeom>
            <a:solidFill>
              <a:srgbClr val="D0D7E8">
                <a:alpha val="90194"/>
              </a:srgbClr>
            </a:solidFill>
          </p:spPr>
          <p:txBody>
            <a:bodyPr wrap="square" lIns="0" tIns="0" rIns="0" bIns="0" rtlCol="0"/>
            <a:lstStyle/>
            <a:p>
              <a:endParaRPr/>
            </a:p>
          </p:txBody>
        </p:sp>
        <p:sp>
          <p:nvSpPr>
            <p:cNvPr id="17" name="object 17"/>
            <p:cNvSpPr/>
            <p:nvPr/>
          </p:nvSpPr>
          <p:spPr>
            <a:xfrm>
              <a:off x="8077200" y="4617720"/>
              <a:ext cx="792480" cy="792480"/>
            </a:xfrm>
            <a:custGeom>
              <a:avLst/>
              <a:gdLst/>
              <a:ahLst/>
              <a:cxnLst/>
              <a:rect l="l" t="t" r="r" b="b"/>
              <a:pathLst>
                <a:path w="792479" h="792479">
                  <a:moveTo>
                    <a:pt x="0" y="435863"/>
                  </a:moveTo>
                  <a:lnTo>
                    <a:pt x="178307" y="435863"/>
                  </a:lnTo>
                  <a:lnTo>
                    <a:pt x="178307" y="0"/>
                  </a:lnTo>
                  <a:lnTo>
                    <a:pt x="614172" y="0"/>
                  </a:lnTo>
                  <a:lnTo>
                    <a:pt x="614172" y="435863"/>
                  </a:lnTo>
                  <a:lnTo>
                    <a:pt x="792479" y="435863"/>
                  </a:lnTo>
                  <a:lnTo>
                    <a:pt x="396240" y="792479"/>
                  </a:lnTo>
                  <a:lnTo>
                    <a:pt x="0" y="435863"/>
                  </a:lnTo>
                  <a:close/>
                </a:path>
              </a:pathLst>
            </a:custGeom>
            <a:ln w="25400">
              <a:solidFill>
                <a:srgbClr val="D0D7E8"/>
              </a:solidFill>
            </a:ln>
          </p:spPr>
          <p:txBody>
            <a:bodyPr wrap="square" lIns="0" tIns="0" rIns="0" bIns="0" rtlCol="0"/>
            <a:lstStyle/>
            <a:p>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81175" y="438150"/>
            <a:ext cx="7200900" cy="18288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955393" y="793241"/>
            <a:ext cx="4663440" cy="1018540"/>
          </a:xfrm>
          <a:prstGeom prst="rect">
            <a:avLst/>
          </a:prstGeom>
        </p:spPr>
        <p:txBody>
          <a:bodyPr vert="horz" wrap="square" lIns="0" tIns="42545" rIns="0" bIns="0" rtlCol="0" anchor="ctr">
            <a:spAutoFit/>
          </a:bodyPr>
          <a:lstStyle/>
          <a:p>
            <a:pPr marL="12700" marR="5080">
              <a:lnSpc>
                <a:spcPct val="91500"/>
              </a:lnSpc>
              <a:spcBef>
                <a:spcPts val="335"/>
              </a:spcBef>
            </a:pPr>
            <a:r>
              <a:rPr sz="2300" spc="-10" dirty="0">
                <a:latin typeface="Carlito"/>
                <a:cs typeface="Carlito"/>
              </a:rPr>
              <a:t>Matching process </a:t>
            </a:r>
            <a:r>
              <a:rPr sz="2300" spc="-5" dirty="0">
                <a:latin typeface="Carlito"/>
                <a:cs typeface="Carlito"/>
              </a:rPr>
              <a:t>-Comparison of  </a:t>
            </a:r>
            <a:r>
              <a:rPr sz="2300" spc="-10" dirty="0">
                <a:latin typeface="Carlito"/>
                <a:cs typeface="Carlito"/>
              </a:rPr>
              <a:t>pharmacophore </a:t>
            </a:r>
            <a:r>
              <a:rPr sz="2300" dirty="0">
                <a:latin typeface="Carlito"/>
                <a:cs typeface="Carlito"/>
              </a:rPr>
              <a:t>triangles </a:t>
            </a:r>
            <a:r>
              <a:rPr sz="2300" spc="-20" dirty="0">
                <a:latin typeface="Carlito"/>
                <a:cs typeface="Carlito"/>
              </a:rPr>
              <a:t>for </a:t>
            </a:r>
            <a:r>
              <a:rPr sz="2300" dirty="0">
                <a:latin typeface="Carlito"/>
                <a:cs typeface="Carlito"/>
              </a:rPr>
              <a:t>the </a:t>
            </a:r>
            <a:r>
              <a:rPr sz="2300" spc="-10" dirty="0">
                <a:latin typeface="Carlito"/>
                <a:cs typeface="Carlito"/>
              </a:rPr>
              <a:t>ligand  </a:t>
            </a:r>
            <a:r>
              <a:rPr sz="2300" dirty="0">
                <a:latin typeface="Carlito"/>
                <a:cs typeface="Carlito"/>
              </a:rPr>
              <a:t>and </a:t>
            </a:r>
            <a:r>
              <a:rPr sz="2300" spc="-5" dirty="0">
                <a:latin typeface="Carlito"/>
                <a:cs typeface="Carlito"/>
              </a:rPr>
              <a:t>binding</a:t>
            </a:r>
            <a:r>
              <a:rPr sz="2300" spc="-40" dirty="0">
                <a:latin typeface="Carlito"/>
                <a:cs typeface="Carlito"/>
              </a:rPr>
              <a:t> </a:t>
            </a:r>
            <a:r>
              <a:rPr sz="2300" spc="-10" dirty="0">
                <a:latin typeface="Carlito"/>
                <a:cs typeface="Carlito"/>
              </a:rPr>
              <a:t>site</a:t>
            </a:r>
            <a:endParaRPr sz="2300">
              <a:latin typeface="Carlito"/>
              <a:cs typeface="Carlito"/>
            </a:endParaRPr>
          </a:p>
        </p:txBody>
      </p:sp>
      <p:grpSp>
        <p:nvGrpSpPr>
          <p:cNvPr id="4" name="object 4"/>
          <p:cNvGrpSpPr/>
          <p:nvPr/>
        </p:nvGrpSpPr>
        <p:grpSpPr>
          <a:xfrm>
            <a:off x="2409825" y="2495551"/>
            <a:ext cx="7829550" cy="3876675"/>
            <a:chOff x="885825" y="2495550"/>
            <a:chExt cx="7829550" cy="3876675"/>
          </a:xfrm>
        </p:grpSpPr>
        <p:sp>
          <p:nvSpPr>
            <p:cNvPr id="5" name="object 5"/>
            <p:cNvSpPr/>
            <p:nvPr/>
          </p:nvSpPr>
          <p:spPr>
            <a:xfrm>
              <a:off x="885825" y="2495550"/>
              <a:ext cx="7200900" cy="18288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14475" y="4543425"/>
              <a:ext cx="7200900" cy="1828800"/>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p:nvPr/>
        </p:nvSpPr>
        <p:spPr>
          <a:xfrm>
            <a:off x="2584196" y="2686557"/>
            <a:ext cx="5447030" cy="3394710"/>
          </a:xfrm>
          <a:prstGeom prst="rect">
            <a:avLst/>
          </a:prstGeom>
        </p:spPr>
        <p:txBody>
          <a:bodyPr vert="horz" wrap="square" lIns="0" tIns="42545" rIns="0" bIns="0" rtlCol="0">
            <a:spAutoFit/>
          </a:bodyPr>
          <a:lstStyle/>
          <a:p>
            <a:pPr marL="12700" marR="567690">
              <a:lnSpc>
                <a:spcPct val="91600"/>
              </a:lnSpc>
              <a:spcBef>
                <a:spcPts val="335"/>
              </a:spcBef>
            </a:pPr>
            <a:r>
              <a:rPr sz="2300" spc="-15" dirty="0">
                <a:latin typeface="Carlito"/>
                <a:cs typeface="Carlito"/>
              </a:rPr>
              <a:t>For </a:t>
            </a:r>
            <a:r>
              <a:rPr sz="2300" dirty="0">
                <a:latin typeface="Carlito"/>
                <a:cs typeface="Carlito"/>
              </a:rPr>
              <a:t>a </a:t>
            </a:r>
            <a:r>
              <a:rPr sz="2300" spc="-15" dirty="0">
                <a:latin typeface="Carlito"/>
                <a:cs typeface="Carlito"/>
              </a:rPr>
              <a:t>match </a:t>
            </a:r>
            <a:r>
              <a:rPr sz="2300" dirty="0">
                <a:latin typeface="Carlito"/>
                <a:cs typeface="Carlito"/>
              </a:rPr>
              <a:t>a triangle </a:t>
            </a:r>
            <a:r>
              <a:rPr sz="2300" spc="-20" dirty="0">
                <a:latin typeface="Carlito"/>
                <a:cs typeface="Carlito"/>
              </a:rPr>
              <a:t>for </a:t>
            </a:r>
            <a:r>
              <a:rPr sz="2300" dirty="0">
                <a:latin typeface="Carlito"/>
                <a:cs typeface="Carlito"/>
              </a:rPr>
              <a:t>the </a:t>
            </a:r>
            <a:r>
              <a:rPr sz="2300" spc="-10" dirty="0">
                <a:latin typeface="Carlito"/>
                <a:cs typeface="Carlito"/>
              </a:rPr>
              <a:t>ligand </a:t>
            </a:r>
            <a:r>
              <a:rPr sz="2300" spc="-15" dirty="0">
                <a:latin typeface="Carlito"/>
                <a:cs typeface="Carlito"/>
              </a:rPr>
              <a:t>have  </a:t>
            </a:r>
            <a:r>
              <a:rPr sz="2300" spc="-5" dirty="0">
                <a:latin typeface="Carlito"/>
                <a:cs typeface="Carlito"/>
              </a:rPr>
              <a:t>same dimensions </a:t>
            </a:r>
            <a:r>
              <a:rPr sz="2300" dirty="0">
                <a:latin typeface="Carlito"/>
                <a:cs typeface="Carlito"/>
              </a:rPr>
              <a:t>as a triangle </a:t>
            </a:r>
            <a:r>
              <a:rPr sz="2300" spc="-20" dirty="0">
                <a:latin typeface="Carlito"/>
                <a:cs typeface="Carlito"/>
              </a:rPr>
              <a:t>for </a:t>
            </a:r>
            <a:r>
              <a:rPr sz="2300" dirty="0">
                <a:latin typeface="Carlito"/>
                <a:cs typeface="Carlito"/>
              </a:rPr>
              <a:t>the  </a:t>
            </a:r>
            <a:r>
              <a:rPr sz="2300" spc="-5" dirty="0">
                <a:latin typeface="Carlito"/>
                <a:cs typeface="Carlito"/>
              </a:rPr>
              <a:t>binding </a:t>
            </a:r>
            <a:r>
              <a:rPr sz="2300" spc="-10" dirty="0">
                <a:latin typeface="Carlito"/>
                <a:cs typeface="Carlito"/>
              </a:rPr>
              <a:t>site, </a:t>
            </a:r>
            <a:r>
              <a:rPr sz="2300" spc="-5" dirty="0">
                <a:latin typeface="Carlito"/>
                <a:cs typeface="Carlito"/>
              </a:rPr>
              <a:t>but </a:t>
            </a:r>
            <a:r>
              <a:rPr sz="2300" dirty="0">
                <a:latin typeface="Carlito"/>
                <a:cs typeface="Carlito"/>
              </a:rPr>
              <a:t>also </a:t>
            </a:r>
            <a:r>
              <a:rPr sz="2300" spc="-5" dirty="0">
                <a:latin typeface="Carlito"/>
                <a:cs typeface="Carlito"/>
              </a:rPr>
              <a:t>the </a:t>
            </a:r>
            <a:r>
              <a:rPr sz="2300" spc="-15" dirty="0">
                <a:latin typeface="Carlito"/>
                <a:cs typeface="Carlito"/>
              </a:rPr>
              <a:t>corners </a:t>
            </a:r>
            <a:r>
              <a:rPr sz="2300" dirty="0">
                <a:latin typeface="Carlito"/>
                <a:cs typeface="Carlito"/>
              </a:rPr>
              <a:t>of </a:t>
            </a:r>
            <a:r>
              <a:rPr sz="2300" spc="-5" dirty="0">
                <a:latin typeface="Carlito"/>
                <a:cs typeface="Carlito"/>
              </a:rPr>
              <a:t>the  </a:t>
            </a:r>
            <a:r>
              <a:rPr sz="2300" dirty="0">
                <a:latin typeface="Carlito"/>
                <a:cs typeface="Carlito"/>
              </a:rPr>
              <a:t>triangle </a:t>
            </a:r>
            <a:r>
              <a:rPr sz="2300" spc="-10" dirty="0">
                <a:latin typeface="Carlito"/>
                <a:cs typeface="Carlito"/>
              </a:rPr>
              <a:t>must </a:t>
            </a:r>
            <a:r>
              <a:rPr sz="2300" spc="-15" dirty="0">
                <a:latin typeface="Carlito"/>
                <a:cs typeface="Carlito"/>
              </a:rPr>
              <a:t>have </a:t>
            </a:r>
            <a:r>
              <a:rPr sz="2300" spc="-5" dirty="0">
                <a:latin typeface="Carlito"/>
                <a:cs typeface="Carlito"/>
              </a:rPr>
              <a:t>binding</a:t>
            </a:r>
            <a:r>
              <a:rPr sz="2300" spc="-70" dirty="0">
                <a:latin typeface="Carlito"/>
                <a:cs typeface="Carlito"/>
              </a:rPr>
              <a:t> </a:t>
            </a:r>
            <a:r>
              <a:rPr sz="2300" spc="-5" dirty="0">
                <a:latin typeface="Carlito"/>
                <a:cs typeface="Carlito"/>
              </a:rPr>
              <a:t>compatibility</a:t>
            </a:r>
            <a:endParaRPr sz="2300">
              <a:latin typeface="Carlito"/>
              <a:cs typeface="Carlito"/>
            </a:endParaRPr>
          </a:p>
          <a:p>
            <a:pPr>
              <a:lnSpc>
                <a:spcPct val="100000"/>
              </a:lnSpc>
            </a:pPr>
            <a:endParaRPr sz="2300">
              <a:latin typeface="Carlito"/>
              <a:cs typeface="Carlito"/>
            </a:endParaRPr>
          </a:p>
          <a:p>
            <a:pPr>
              <a:spcBef>
                <a:spcPts val="15"/>
              </a:spcBef>
            </a:pPr>
            <a:endParaRPr sz="2650">
              <a:latin typeface="Carlito"/>
              <a:cs typeface="Carlito"/>
            </a:endParaRPr>
          </a:p>
          <a:p>
            <a:pPr marL="640715" marR="5080">
              <a:lnSpc>
                <a:spcPct val="91600"/>
              </a:lnSpc>
              <a:tabLst>
                <a:tab pos="2847975" algn="l"/>
              </a:tabLst>
            </a:pPr>
            <a:r>
              <a:rPr sz="2300" dirty="0">
                <a:latin typeface="Carlito"/>
                <a:cs typeface="Carlito"/>
              </a:rPr>
              <a:t>The </a:t>
            </a:r>
            <a:r>
              <a:rPr sz="2300" spc="-5" dirty="0">
                <a:latin typeface="Carlito"/>
                <a:cs typeface="Carlito"/>
              </a:rPr>
              <a:t>docking </a:t>
            </a:r>
            <a:r>
              <a:rPr sz="2300" dirty="0">
                <a:latin typeface="Carlito"/>
                <a:cs typeface="Carlito"/>
              </a:rPr>
              <a:t>is </a:t>
            </a:r>
            <a:r>
              <a:rPr sz="2300" spc="-5" dirty="0">
                <a:latin typeface="Carlito"/>
                <a:cs typeface="Carlito"/>
              </a:rPr>
              <a:t>now carried out such that  </a:t>
            </a:r>
            <a:r>
              <a:rPr sz="2300" dirty="0">
                <a:latin typeface="Carlito"/>
                <a:cs typeface="Carlito"/>
              </a:rPr>
              <a:t>anchor</a:t>
            </a:r>
            <a:r>
              <a:rPr sz="2300" spc="-15" dirty="0">
                <a:latin typeface="Carlito"/>
                <a:cs typeface="Carlito"/>
              </a:rPr>
              <a:t> atoms</a:t>
            </a:r>
            <a:r>
              <a:rPr sz="2300" spc="5" dirty="0">
                <a:latin typeface="Carlito"/>
                <a:cs typeface="Carlito"/>
              </a:rPr>
              <a:t> </a:t>
            </a:r>
            <a:r>
              <a:rPr sz="2300" spc="-15" dirty="0">
                <a:latin typeface="Carlito"/>
                <a:cs typeface="Carlito"/>
              </a:rPr>
              <a:t>are	</a:t>
            </a:r>
            <a:r>
              <a:rPr sz="2300" spc="-5" dirty="0">
                <a:latin typeface="Carlito"/>
                <a:cs typeface="Carlito"/>
              </a:rPr>
              <a:t>overlaid </a:t>
            </a:r>
            <a:r>
              <a:rPr sz="2300" dirty="0">
                <a:latin typeface="Carlito"/>
                <a:cs typeface="Carlito"/>
              </a:rPr>
              <a:t>with their  </a:t>
            </a:r>
            <a:r>
              <a:rPr sz="2300" spc="-10" dirty="0">
                <a:latin typeface="Carlito"/>
                <a:cs typeface="Carlito"/>
              </a:rPr>
              <a:t>matched interaction point </a:t>
            </a:r>
            <a:r>
              <a:rPr sz="2300" dirty="0">
                <a:latin typeface="Carlito"/>
                <a:cs typeface="Carlito"/>
              </a:rPr>
              <a:t>in the </a:t>
            </a:r>
            <a:r>
              <a:rPr sz="2300" spc="-5" dirty="0">
                <a:latin typeface="Carlito"/>
                <a:cs typeface="Carlito"/>
              </a:rPr>
              <a:t>binding  </a:t>
            </a:r>
            <a:r>
              <a:rPr sz="2300" spc="-10" dirty="0">
                <a:latin typeface="Carlito"/>
                <a:cs typeface="Carlito"/>
              </a:rPr>
              <a:t>site.</a:t>
            </a:r>
            <a:endParaRPr sz="2300">
              <a:latin typeface="Carlito"/>
              <a:cs typeface="Carlito"/>
            </a:endParaRPr>
          </a:p>
        </p:txBody>
      </p:sp>
      <p:grpSp>
        <p:nvGrpSpPr>
          <p:cNvPr id="8" name="object 8"/>
          <p:cNvGrpSpPr/>
          <p:nvPr/>
        </p:nvGrpSpPr>
        <p:grpSpPr>
          <a:xfrm>
            <a:off x="7803007" y="1785620"/>
            <a:ext cx="1785620" cy="3199130"/>
            <a:chOff x="6279007" y="1785620"/>
            <a:chExt cx="1785620" cy="3199130"/>
          </a:xfrm>
        </p:grpSpPr>
        <p:sp>
          <p:nvSpPr>
            <p:cNvPr id="9" name="object 9"/>
            <p:cNvSpPr/>
            <p:nvPr/>
          </p:nvSpPr>
          <p:spPr>
            <a:xfrm>
              <a:off x="6285357" y="1791970"/>
              <a:ext cx="1144270" cy="1144270"/>
            </a:xfrm>
            <a:custGeom>
              <a:avLst/>
              <a:gdLst/>
              <a:ahLst/>
              <a:cxnLst/>
              <a:rect l="l" t="t" r="r" b="b"/>
              <a:pathLst>
                <a:path w="1144270" h="1144270">
                  <a:moveTo>
                    <a:pt x="886713" y="0"/>
                  </a:moveTo>
                  <a:lnTo>
                    <a:pt x="257428" y="0"/>
                  </a:lnTo>
                  <a:lnTo>
                    <a:pt x="257428" y="629284"/>
                  </a:lnTo>
                  <a:lnTo>
                    <a:pt x="0" y="629284"/>
                  </a:lnTo>
                  <a:lnTo>
                    <a:pt x="572135" y="1144142"/>
                  </a:lnTo>
                  <a:lnTo>
                    <a:pt x="1144142" y="629284"/>
                  </a:lnTo>
                  <a:lnTo>
                    <a:pt x="886713" y="629284"/>
                  </a:lnTo>
                  <a:lnTo>
                    <a:pt x="886713" y="0"/>
                  </a:lnTo>
                  <a:close/>
                </a:path>
              </a:pathLst>
            </a:custGeom>
            <a:solidFill>
              <a:srgbClr val="D7D2DF">
                <a:alpha val="90194"/>
              </a:srgbClr>
            </a:solidFill>
          </p:spPr>
          <p:txBody>
            <a:bodyPr wrap="square" lIns="0" tIns="0" rIns="0" bIns="0" rtlCol="0"/>
            <a:lstStyle/>
            <a:p>
              <a:endParaRPr/>
            </a:p>
          </p:txBody>
        </p:sp>
        <p:sp>
          <p:nvSpPr>
            <p:cNvPr id="10" name="object 10"/>
            <p:cNvSpPr/>
            <p:nvPr/>
          </p:nvSpPr>
          <p:spPr>
            <a:xfrm>
              <a:off x="6285357" y="1791970"/>
              <a:ext cx="1144270" cy="1144270"/>
            </a:xfrm>
            <a:custGeom>
              <a:avLst/>
              <a:gdLst/>
              <a:ahLst/>
              <a:cxnLst/>
              <a:rect l="l" t="t" r="r" b="b"/>
              <a:pathLst>
                <a:path w="1144270" h="1144270">
                  <a:moveTo>
                    <a:pt x="0" y="629284"/>
                  </a:moveTo>
                  <a:lnTo>
                    <a:pt x="257428" y="629284"/>
                  </a:lnTo>
                  <a:lnTo>
                    <a:pt x="257428" y="0"/>
                  </a:lnTo>
                  <a:lnTo>
                    <a:pt x="886713" y="0"/>
                  </a:lnTo>
                  <a:lnTo>
                    <a:pt x="886713" y="629284"/>
                  </a:lnTo>
                  <a:lnTo>
                    <a:pt x="1144142" y="629284"/>
                  </a:lnTo>
                  <a:lnTo>
                    <a:pt x="572135" y="1144142"/>
                  </a:lnTo>
                  <a:lnTo>
                    <a:pt x="0" y="629284"/>
                  </a:lnTo>
                  <a:close/>
                </a:path>
              </a:pathLst>
            </a:custGeom>
            <a:ln w="12700">
              <a:solidFill>
                <a:srgbClr val="D7D2DF"/>
              </a:solidFill>
            </a:ln>
          </p:spPr>
          <p:txBody>
            <a:bodyPr wrap="square" lIns="0" tIns="0" rIns="0" bIns="0" rtlCol="0"/>
            <a:lstStyle/>
            <a:p>
              <a:endParaRPr/>
            </a:p>
          </p:txBody>
        </p:sp>
        <p:sp>
          <p:nvSpPr>
            <p:cNvPr id="11" name="object 11"/>
            <p:cNvSpPr/>
            <p:nvPr/>
          </p:nvSpPr>
          <p:spPr>
            <a:xfrm>
              <a:off x="6914007" y="3833876"/>
              <a:ext cx="1144270" cy="1144270"/>
            </a:xfrm>
            <a:custGeom>
              <a:avLst/>
              <a:gdLst/>
              <a:ahLst/>
              <a:cxnLst/>
              <a:rect l="l" t="t" r="r" b="b"/>
              <a:pathLst>
                <a:path w="1144270" h="1144270">
                  <a:moveTo>
                    <a:pt x="886714" y="0"/>
                  </a:moveTo>
                  <a:lnTo>
                    <a:pt x="257428" y="0"/>
                  </a:lnTo>
                  <a:lnTo>
                    <a:pt x="257428" y="629285"/>
                  </a:lnTo>
                  <a:lnTo>
                    <a:pt x="0" y="629285"/>
                  </a:lnTo>
                  <a:lnTo>
                    <a:pt x="572008" y="1144143"/>
                  </a:lnTo>
                  <a:lnTo>
                    <a:pt x="1144143" y="629285"/>
                  </a:lnTo>
                  <a:lnTo>
                    <a:pt x="886714" y="629285"/>
                  </a:lnTo>
                  <a:lnTo>
                    <a:pt x="886714" y="0"/>
                  </a:lnTo>
                  <a:close/>
                </a:path>
              </a:pathLst>
            </a:custGeom>
            <a:solidFill>
              <a:srgbClr val="D0E2EA">
                <a:alpha val="90194"/>
              </a:srgbClr>
            </a:solidFill>
          </p:spPr>
          <p:txBody>
            <a:bodyPr wrap="square" lIns="0" tIns="0" rIns="0" bIns="0" rtlCol="0"/>
            <a:lstStyle/>
            <a:p>
              <a:endParaRPr/>
            </a:p>
          </p:txBody>
        </p:sp>
        <p:sp>
          <p:nvSpPr>
            <p:cNvPr id="12" name="object 12"/>
            <p:cNvSpPr/>
            <p:nvPr/>
          </p:nvSpPr>
          <p:spPr>
            <a:xfrm>
              <a:off x="6914007" y="3833876"/>
              <a:ext cx="1144270" cy="1144270"/>
            </a:xfrm>
            <a:custGeom>
              <a:avLst/>
              <a:gdLst/>
              <a:ahLst/>
              <a:cxnLst/>
              <a:rect l="l" t="t" r="r" b="b"/>
              <a:pathLst>
                <a:path w="1144270" h="1144270">
                  <a:moveTo>
                    <a:pt x="0" y="629285"/>
                  </a:moveTo>
                  <a:lnTo>
                    <a:pt x="257428" y="629285"/>
                  </a:lnTo>
                  <a:lnTo>
                    <a:pt x="257428" y="0"/>
                  </a:lnTo>
                  <a:lnTo>
                    <a:pt x="886714" y="0"/>
                  </a:lnTo>
                  <a:lnTo>
                    <a:pt x="886714" y="629285"/>
                  </a:lnTo>
                  <a:lnTo>
                    <a:pt x="1144143" y="629285"/>
                  </a:lnTo>
                  <a:lnTo>
                    <a:pt x="572008" y="1144143"/>
                  </a:lnTo>
                  <a:lnTo>
                    <a:pt x="0" y="629285"/>
                  </a:lnTo>
                  <a:close/>
                </a:path>
              </a:pathLst>
            </a:custGeom>
            <a:ln w="12700">
              <a:solidFill>
                <a:srgbClr val="D0E2EA"/>
              </a:solidFill>
            </a:ln>
          </p:spPr>
          <p:txBody>
            <a:bodyPr wrap="square" lIns="0" tIns="0" rIns="0" bIns="0" rtlCol="0"/>
            <a:lstStyle/>
            <a:p>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90801" y="435490"/>
            <a:ext cx="6508527" cy="393409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981200" y="4930140"/>
            <a:ext cx="7772400" cy="1623060"/>
          </a:xfrm>
          <a:custGeom>
            <a:avLst/>
            <a:gdLst/>
            <a:ahLst/>
            <a:cxnLst/>
            <a:rect l="l" t="t" r="r" b="b"/>
            <a:pathLst>
              <a:path w="7772400" h="1623059">
                <a:moveTo>
                  <a:pt x="7610094" y="0"/>
                </a:moveTo>
                <a:lnTo>
                  <a:pt x="162306" y="0"/>
                </a:lnTo>
                <a:lnTo>
                  <a:pt x="119159" y="5796"/>
                </a:lnTo>
                <a:lnTo>
                  <a:pt x="80388" y="22154"/>
                </a:lnTo>
                <a:lnTo>
                  <a:pt x="47539" y="47529"/>
                </a:lnTo>
                <a:lnTo>
                  <a:pt x="22160" y="80376"/>
                </a:lnTo>
                <a:lnTo>
                  <a:pt x="5797" y="119150"/>
                </a:lnTo>
                <a:lnTo>
                  <a:pt x="0" y="162306"/>
                </a:lnTo>
                <a:lnTo>
                  <a:pt x="0" y="1460754"/>
                </a:lnTo>
                <a:lnTo>
                  <a:pt x="5797" y="1503900"/>
                </a:lnTo>
                <a:lnTo>
                  <a:pt x="22160" y="1542671"/>
                </a:lnTo>
                <a:lnTo>
                  <a:pt x="47539" y="1575520"/>
                </a:lnTo>
                <a:lnTo>
                  <a:pt x="80388" y="1600899"/>
                </a:lnTo>
                <a:lnTo>
                  <a:pt x="119159" y="1617262"/>
                </a:lnTo>
                <a:lnTo>
                  <a:pt x="162306" y="1623060"/>
                </a:lnTo>
                <a:lnTo>
                  <a:pt x="7610094" y="1623060"/>
                </a:lnTo>
                <a:lnTo>
                  <a:pt x="7653249" y="1617262"/>
                </a:lnTo>
                <a:lnTo>
                  <a:pt x="7692023" y="1600899"/>
                </a:lnTo>
                <a:lnTo>
                  <a:pt x="7724870" y="1575520"/>
                </a:lnTo>
                <a:lnTo>
                  <a:pt x="7750245" y="1542671"/>
                </a:lnTo>
                <a:lnTo>
                  <a:pt x="7766603" y="1503900"/>
                </a:lnTo>
                <a:lnTo>
                  <a:pt x="7772400" y="1460754"/>
                </a:lnTo>
                <a:lnTo>
                  <a:pt x="7772400" y="162306"/>
                </a:lnTo>
                <a:lnTo>
                  <a:pt x="7766603" y="119150"/>
                </a:lnTo>
                <a:lnTo>
                  <a:pt x="7750245" y="80376"/>
                </a:lnTo>
                <a:lnTo>
                  <a:pt x="7724870" y="47529"/>
                </a:lnTo>
                <a:lnTo>
                  <a:pt x="7692023" y="22154"/>
                </a:lnTo>
                <a:lnTo>
                  <a:pt x="7653249" y="5796"/>
                </a:lnTo>
                <a:lnTo>
                  <a:pt x="7610094" y="0"/>
                </a:lnTo>
                <a:close/>
              </a:path>
            </a:pathLst>
          </a:custGeom>
          <a:solidFill>
            <a:srgbClr val="006FC0">
              <a:alpha val="47842"/>
            </a:srgbClr>
          </a:solidFill>
        </p:spPr>
        <p:txBody>
          <a:bodyPr wrap="square" lIns="0" tIns="0" rIns="0" bIns="0" rtlCol="0"/>
          <a:lstStyle/>
          <a:p>
            <a:endParaRPr/>
          </a:p>
        </p:txBody>
      </p:sp>
      <p:sp>
        <p:nvSpPr>
          <p:cNvPr id="4" name="object 4"/>
          <p:cNvSpPr txBox="1"/>
          <p:nvPr/>
        </p:nvSpPr>
        <p:spPr>
          <a:xfrm>
            <a:off x="2108404" y="5227065"/>
            <a:ext cx="7384415" cy="963930"/>
          </a:xfrm>
          <a:prstGeom prst="rect">
            <a:avLst/>
          </a:prstGeom>
        </p:spPr>
        <p:txBody>
          <a:bodyPr vert="horz" wrap="square" lIns="0" tIns="49530" rIns="0" bIns="0" rtlCol="0">
            <a:spAutoFit/>
          </a:bodyPr>
          <a:lstStyle/>
          <a:p>
            <a:pPr marL="12700" marR="5080">
              <a:lnSpc>
                <a:spcPts val="2380"/>
              </a:lnSpc>
              <a:spcBef>
                <a:spcPts val="390"/>
              </a:spcBef>
              <a:tabLst>
                <a:tab pos="1446530" algn="l"/>
              </a:tabLst>
            </a:pPr>
            <a:r>
              <a:rPr sz="2200" spc="-10" dirty="0">
                <a:latin typeface="Carlito"/>
                <a:cs typeface="Carlito"/>
              </a:rPr>
              <a:t>The </a:t>
            </a:r>
            <a:r>
              <a:rPr sz="2200" spc="-15" dirty="0">
                <a:latin typeface="Carlito"/>
                <a:cs typeface="Carlito"/>
              </a:rPr>
              <a:t>procedure </a:t>
            </a:r>
            <a:r>
              <a:rPr sz="2200" spc="-10" dirty="0">
                <a:latin typeface="Carlito"/>
                <a:cs typeface="Carlito"/>
              </a:rPr>
              <a:t>ensures that </a:t>
            </a:r>
            <a:r>
              <a:rPr sz="2200" spc="-5" dirty="0">
                <a:latin typeface="Carlito"/>
                <a:cs typeface="Carlito"/>
              </a:rPr>
              <a:t>the angle </a:t>
            </a:r>
            <a:r>
              <a:rPr sz="2200" spc="-10" dirty="0">
                <a:latin typeface="Carlito"/>
                <a:cs typeface="Carlito"/>
              </a:rPr>
              <a:t>requirements </a:t>
            </a:r>
            <a:r>
              <a:rPr sz="2200" spc="-20" dirty="0">
                <a:latin typeface="Carlito"/>
                <a:cs typeface="Carlito"/>
              </a:rPr>
              <a:t>for </a:t>
            </a:r>
            <a:r>
              <a:rPr sz="2200" spc="-25" dirty="0">
                <a:latin typeface="Carlito"/>
                <a:cs typeface="Carlito"/>
              </a:rPr>
              <a:t>hydrogen  </a:t>
            </a:r>
            <a:r>
              <a:rPr sz="2200" spc="-10" dirty="0">
                <a:latin typeface="Carlito"/>
                <a:cs typeface="Carlito"/>
              </a:rPr>
              <a:t>bonding are fine </a:t>
            </a:r>
            <a:r>
              <a:rPr sz="2200" spc="-5" dirty="0">
                <a:latin typeface="Carlito"/>
                <a:cs typeface="Carlito"/>
              </a:rPr>
              <a:t>with respect </a:t>
            </a:r>
            <a:r>
              <a:rPr sz="2200" spc="-20" dirty="0">
                <a:latin typeface="Carlito"/>
                <a:cs typeface="Carlito"/>
              </a:rPr>
              <a:t>to </a:t>
            </a:r>
            <a:r>
              <a:rPr sz="2200" spc="-5" dirty="0">
                <a:latin typeface="Carlito"/>
                <a:cs typeface="Carlito"/>
              </a:rPr>
              <a:t>the </a:t>
            </a:r>
            <a:r>
              <a:rPr sz="2200" spc="-15" dirty="0">
                <a:latin typeface="Carlito"/>
                <a:cs typeface="Carlito"/>
              </a:rPr>
              <a:t>interaction </a:t>
            </a:r>
            <a:r>
              <a:rPr sz="2200" spc="-10" dirty="0">
                <a:latin typeface="Carlito"/>
                <a:cs typeface="Carlito"/>
              </a:rPr>
              <a:t>points </a:t>
            </a:r>
            <a:r>
              <a:rPr sz="2200" spc="-5" dirty="0">
                <a:latin typeface="Carlito"/>
                <a:cs typeface="Carlito"/>
              </a:rPr>
              <a:t>in the  </a:t>
            </a:r>
            <a:r>
              <a:rPr sz="2200" spc="-10" dirty="0">
                <a:latin typeface="Carlito"/>
                <a:cs typeface="Carlito"/>
              </a:rPr>
              <a:t>binding</a:t>
            </a:r>
            <a:r>
              <a:rPr sz="2200" spc="-20" dirty="0">
                <a:latin typeface="Carlito"/>
                <a:cs typeface="Carlito"/>
              </a:rPr>
              <a:t> </a:t>
            </a:r>
            <a:r>
              <a:rPr sz="2200" spc="-15" dirty="0">
                <a:latin typeface="Carlito"/>
                <a:cs typeface="Carlito"/>
              </a:rPr>
              <a:t>site	</a:t>
            </a:r>
            <a:r>
              <a:rPr sz="2200" spc="-5" dirty="0">
                <a:latin typeface="Carlito"/>
                <a:cs typeface="Carlito"/>
              </a:rPr>
              <a:t>.</a:t>
            </a:r>
            <a:endParaRPr sz="2200">
              <a:latin typeface="Carlito"/>
              <a:cs typeface="Carli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98650" y="638176"/>
            <a:ext cx="8013700" cy="991869"/>
            <a:chOff x="374650" y="638175"/>
            <a:chExt cx="8013700" cy="991869"/>
          </a:xfrm>
        </p:grpSpPr>
        <p:sp>
          <p:nvSpPr>
            <p:cNvPr id="3" name="object 3"/>
            <p:cNvSpPr/>
            <p:nvPr/>
          </p:nvSpPr>
          <p:spPr>
            <a:xfrm>
              <a:off x="381000" y="1094498"/>
              <a:ext cx="8001000" cy="529590"/>
            </a:xfrm>
            <a:custGeom>
              <a:avLst/>
              <a:gdLst/>
              <a:ahLst/>
              <a:cxnLst/>
              <a:rect l="l" t="t" r="r" b="b"/>
              <a:pathLst>
                <a:path w="8001000" h="529590">
                  <a:moveTo>
                    <a:pt x="0" y="529196"/>
                  </a:moveTo>
                  <a:lnTo>
                    <a:pt x="8001000" y="529196"/>
                  </a:lnTo>
                  <a:lnTo>
                    <a:pt x="8001000" y="0"/>
                  </a:lnTo>
                  <a:lnTo>
                    <a:pt x="0" y="0"/>
                  </a:lnTo>
                  <a:lnTo>
                    <a:pt x="0" y="529196"/>
                  </a:lnTo>
                  <a:close/>
                </a:path>
              </a:pathLst>
            </a:custGeom>
            <a:ln w="12699">
              <a:solidFill>
                <a:srgbClr val="C0504D"/>
              </a:solidFill>
            </a:ln>
          </p:spPr>
          <p:txBody>
            <a:bodyPr wrap="square" lIns="0" tIns="0" rIns="0" bIns="0" rtlCol="0"/>
            <a:lstStyle/>
            <a:p>
              <a:endParaRPr/>
            </a:p>
          </p:txBody>
        </p:sp>
        <p:sp>
          <p:nvSpPr>
            <p:cNvPr id="4" name="object 4"/>
            <p:cNvSpPr/>
            <p:nvPr/>
          </p:nvSpPr>
          <p:spPr>
            <a:xfrm>
              <a:off x="714375" y="638175"/>
              <a:ext cx="5724525" cy="742950"/>
            </a:xfrm>
            <a:prstGeom prst="rect">
              <a:avLst/>
            </a:prstGeom>
            <a:blipFill>
              <a:blip r:embed="rId2"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534513" y="763904"/>
            <a:ext cx="1188720" cy="391160"/>
          </a:xfrm>
          <a:prstGeom prst="rect">
            <a:avLst/>
          </a:prstGeom>
        </p:spPr>
        <p:txBody>
          <a:bodyPr vert="horz" wrap="square" lIns="0" tIns="12700" rIns="0" bIns="0" rtlCol="0" anchor="ctr">
            <a:spAutoFit/>
          </a:bodyPr>
          <a:lstStyle/>
          <a:p>
            <a:pPr marL="12700">
              <a:lnSpc>
                <a:spcPct val="100000"/>
              </a:lnSpc>
              <a:spcBef>
                <a:spcPts val="100"/>
              </a:spcBef>
            </a:pPr>
            <a:r>
              <a:rPr sz="2400" dirty="0">
                <a:latin typeface="Carlito"/>
                <a:cs typeface="Carlito"/>
              </a:rPr>
              <a:t>P</a:t>
            </a:r>
            <a:r>
              <a:rPr sz="2400" spc="-40" dirty="0">
                <a:latin typeface="Carlito"/>
                <a:cs typeface="Carlito"/>
              </a:rPr>
              <a:t>r</a:t>
            </a:r>
            <a:r>
              <a:rPr sz="2400" spc="-5" dirty="0">
                <a:latin typeface="Carlito"/>
                <a:cs typeface="Carlito"/>
              </a:rPr>
              <a:t>oblems</a:t>
            </a:r>
            <a:endParaRPr sz="2400">
              <a:latin typeface="Carlito"/>
              <a:cs typeface="Carlito"/>
            </a:endParaRPr>
          </a:p>
        </p:txBody>
      </p:sp>
      <p:grpSp>
        <p:nvGrpSpPr>
          <p:cNvPr id="6" name="object 6"/>
          <p:cNvGrpSpPr/>
          <p:nvPr/>
        </p:nvGrpSpPr>
        <p:grpSpPr>
          <a:xfrm>
            <a:off x="1898650" y="1381125"/>
            <a:ext cx="8013700" cy="2451100"/>
            <a:chOff x="374650" y="1381125"/>
            <a:chExt cx="8013700" cy="2451100"/>
          </a:xfrm>
        </p:grpSpPr>
        <p:sp>
          <p:nvSpPr>
            <p:cNvPr id="7" name="object 7"/>
            <p:cNvSpPr/>
            <p:nvPr/>
          </p:nvSpPr>
          <p:spPr>
            <a:xfrm>
              <a:off x="381000" y="3296424"/>
              <a:ext cx="8001000" cy="529590"/>
            </a:xfrm>
            <a:custGeom>
              <a:avLst/>
              <a:gdLst/>
              <a:ahLst/>
              <a:cxnLst/>
              <a:rect l="l" t="t" r="r" b="b"/>
              <a:pathLst>
                <a:path w="8001000" h="529589">
                  <a:moveTo>
                    <a:pt x="0" y="529196"/>
                  </a:moveTo>
                  <a:lnTo>
                    <a:pt x="8001000" y="529196"/>
                  </a:lnTo>
                  <a:lnTo>
                    <a:pt x="8001000" y="0"/>
                  </a:lnTo>
                  <a:lnTo>
                    <a:pt x="0" y="0"/>
                  </a:lnTo>
                  <a:lnTo>
                    <a:pt x="0" y="529196"/>
                  </a:lnTo>
                  <a:close/>
                </a:path>
              </a:pathLst>
            </a:custGeom>
            <a:ln w="12699">
              <a:solidFill>
                <a:srgbClr val="BC9B52"/>
              </a:solidFill>
            </a:ln>
          </p:spPr>
          <p:txBody>
            <a:bodyPr wrap="square" lIns="0" tIns="0" rIns="0" bIns="0" rtlCol="0"/>
            <a:lstStyle/>
            <a:p>
              <a:endParaRPr/>
            </a:p>
          </p:txBody>
        </p:sp>
        <p:sp>
          <p:nvSpPr>
            <p:cNvPr id="8" name="object 8"/>
            <p:cNvSpPr/>
            <p:nvPr/>
          </p:nvSpPr>
          <p:spPr>
            <a:xfrm>
              <a:off x="714375" y="1381125"/>
              <a:ext cx="7315200" cy="1990725"/>
            </a:xfrm>
            <a:prstGeom prst="rect">
              <a:avLst/>
            </a:prstGeom>
            <a:blipFill>
              <a:blip r:embed="rId3" cstate="print"/>
              <a:stretch>
                <a:fillRect/>
              </a:stretch>
            </a:blipFill>
          </p:spPr>
          <p:txBody>
            <a:bodyPr wrap="square" lIns="0" tIns="0" rIns="0" bIns="0" rtlCol="0"/>
            <a:lstStyle/>
            <a:p>
              <a:endParaRPr/>
            </a:p>
          </p:txBody>
        </p:sp>
      </p:grpSp>
      <p:sp>
        <p:nvSpPr>
          <p:cNvPr id="9" name="object 9"/>
          <p:cNvSpPr txBox="1"/>
          <p:nvPr/>
        </p:nvSpPr>
        <p:spPr>
          <a:xfrm>
            <a:off x="2595169" y="1962150"/>
            <a:ext cx="6006465" cy="726440"/>
          </a:xfrm>
          <a:prstGeom prst="rect">
            <a:avLst/>
          </a:prstGeom>
        </p:spPr>
        <p:txBody>
          <a:bodyPr vert="horz" wrap="square" lIns="0" tIns="48895" rIns="0" bIns="0" rtlCol="0">
            <a:spAutoFit/>
          </a:bodyPr>
          <a:lstStyle/>
          <a:p>
            <a:pPr marL="12700" marR="5080">
              <a:lnSpc>
                <a:spcPts val="2640"/>
              </a:lnSpc>
              <a:spcBef>
                <a:spcPts val="385"/>
              </a:spcBef>
            </a:pPr>
            <a:r>
              <a:rPr sz="2400" spc="-5" dirty="0">
                <a:latin typeface="Carlito"/>
                <a:cs typeface="Carlito"/>
              </a:rPr>
              <a:t>The anchor has </a:t>
            </a:r>
            <a:r>
              <a:rPr sz="2400" spc="-15" dirty="0">
                <a:latin typeface="Carlito"/>
                <a:cs typeface="Carlito"/>
              </a:rPr>
              <a:t>to </a:t>
            </a:r>
            <a:r>
              <a:rPr sz="2400" spc="-5" dirty="0">
                <a:latin typeface="Carlito"/>
                <a:cs typeface="Carlito"/>
              </a:rPr>
              <a:t>be </a:t>
            </a:r>
            <a:r>
              <a:rPr sz="2400" dirty="0">
                <a:latin typeface="Carlito"/>
                <a:cs typeface="Carlito"/>
              </a:rPr>
              <a:t>chosen </a:t>
            </a:r>
            <a:r>
              <a:rPr sz="2400" spc="-20" dirty="0">
                <a:latin typeface="Carlito"/>
                <a:cs typeface="Carlito"/>
              </a:rPr>
              <a:t>manually, </a:t>
            </a:r>
            <a:r>
              <a:rPr sz="2400" spc="-10" dirty="0">
                <a:latin typeface="Carlito"/>
                <a:cs typeface="Carlito"/>
              </a:rPr>
              <a:t>becomes  difficult </a:t>
            </a:r>
            <a:r>
              <a:rPr sz="2400" dirty="0">
                <a:latin typeface="Carlito"/>
                <a:cs typeface="Carlito"/>
              </a:rPr>
              <a:t>when </a:t>
            </a:r>
            <a:r>
              <a:rPr sz="2400" spc="-15" dirty="0">
                <a:latin typeface="Carlito"/>
                <a:cs typeface="Carlito"/>
              </a:rPr>
              <a:t>large </a:t>
            </a:r>
            <a:r>
              <a:rPr sz="2400" spc="-5" dirty="0">
                <a:latin typeface="Carlito"/>
                <a:cs typeface="Carlito"/>
              </a:rPr>
              <a:t>number of </a:t>
            </a:r>
            <a:r>
              <a:rPr sz="2400" spc="-10" dirty="0">
                <a:latin typeface="Carlito"/>
                <a:cs typeface="Carlito"/>
              </a:rPr>
              <a:t>structures</a:t>
            </a:r>
            <a:endParaRPr sz="2400">
              <a:latin typeface="Carlito"/>
              <a:cs typeface="Carlito"/>
            </a:endParaRPr>
          </a:p>
        </p:txBody>
      </p:sp>
      <p:grpSp>
        <p:nvGrpSpPr>
          <p:cNvPr id="10" name="object 10"/>
          <p:cNvGrpSpPr/>
          <p:nvPr/>
        </p:nvGrpSpPr>
        <p:grpSpPr>
          <a:xfrm>
            <a:off x="1898650" y="4210050"/>
            <a:ext cx="8013700" cy="2114550"/>
            <a:chOff x="374650" y="4210050"/>
            <a:chExt cx="8013700" cy="2114550"/>
          </a:xfrm>
        </p:grpSpPr>
        <p:sp>
          <p:nvSpPr>
            <p:cNvPr id="11" name="object 11"/>
            <p:cNvSpPr/>
            <p:nvPr/>
          </p:nvSpPr>
          <p:spPr>
            <a:xfrm>
              <a:off x="381000" y="5620524"/>
              <a:ext cx="8001000" cy="529590"/>
            </a:xfrm>
            <a:custGeom>
              <a:avLst/>
              <a:gdLst/>
              <a:ahLst/>
              <a:cxnLst/>
              <a:rect l="l" t="t" r="r" b="b"/>
              <a:pathLst>
                <a:path w="8001000" h="529589">
                  <a:moveTo>
                    <a:pt x="0" y="529196"/>
                  </a:moveTo>
                  <a:lnTo>
                    <a:pt x="8001000" y="529196"/>
                  </a:lnTo>
                  <a:lnTo>
                    <a:pt x="8001000" y="0"/>
                  </a:lnTo>
                  <a:lnTo>
                    <a:pt x="0" y="0"/>
                  </a:lnTo>
                  <a:lnTo>
                    <a:pt x="0" y="529196"/>
                  </a:lnTo>
                  <a:close/>
                </a:path>
              </a:pathLst>
            </a:custGeom>
            <a:ln w="12699">
              <a:solidFill>
                <a:srgbClr val="9BBA58"/>
              </a:solidFill>
            </a:ln>
          </p:spPr>
          <p:txBody>
            <a:bodyPr wrap="square" lIns="0" tIns="0" rIns="0" bIns="0" rtlCol="0"/>
            <a:lstStyle/>
            <a:p>
              <a:endParaRPr/>
            </a:p>
          </p:txBody>
        </p:sp>
        <p:sp>
          <p:nvSpPr>
            <p:cNvPr id="12" name="object 12"/>
            <p:cNvSpPr/>
            <p:nvPr/>
          </p:nvSpPr>
          <p:spPr>
            <a:xfrm>
              <a:off x="762000" y="4210050"/>
              <a:ext cx="7229475" cy="2114550"/>
            </a:xfrm>
            <a:prstGeom prst="rect">
              <a:avLst/>
            </a:prstGeom>
            <a:blipFill>
              <a:blip r:embed="rId4" cstate="print"/>
              <a:stretch>
                <a:fillRect/>
              </a:stretch>
            </a:blipFill>
          </p:spPr>
          <p:txBody>
            <a:bodyPr wrap="square" lIns="0" tIns="0" rIns="0" bIns="0" rtlCol="0"/>
            <a:lstStyle/>
            <a:p>
              <a:endParaRPr/>
            </a:p>
          </p:txBody>
        </p:sp>
      </p:grpSp>
      <p:sp>
        <p:nvSpPr>
          <p:cNvPr id="13" name="object 13"/>
          <p:cNvSpPr txBox="1"/>
          <p:nvPr/>
        </p:nvSpPr>
        <p:spPr>
          <a:xfrm>
            <a:off x="2649727" y="4854320"/>
            <a:ext cx="6316980" cy="726440"/>
          </a:xfrm>
          <a:prstGeom prst="rect">
            <a:avLst/>
          </a:prstGeom>
        </p:spPr>
        <p:txBody>
          <a:bodyPr vert="horz" wrap="square" lIns="0" tIns="48895" rIns="0" bIns="0" rtlCol="0">
            <a:spAutoFit/>
          </a:bodyPr>
          <a:lstStyle/>
          <a:p>
            <a:pPr marL="12700" marR="5080">
              <a:lnSpc>
                <a:spcPts val="2640"/>
              </a:lnSpc>
              <a:spcBef>
                <a:spcPts val="385"/>
              </a:spcBef>
              <a:tabLst>
                <a:tab pos="1947545" algn="l"/>
                <a:tab pos="5234305" algn="l"/>
              </a:tabLst>
            </a:pPr>
            <a:r>
              <a:rPr sz="2400" spc="-140" dirty="0">
                <a:latin typeface="Carlito"/>
                <a:cs typeface="Carlito"/>
              </a:rPr>
              <a:t>V</a:t>
            </a:r>
            <a:r>
              <a:rPr sz="2400" dirty="0">
                <a:latin typeface="Carlito"/>
                <a:cs typeface="Carlito"/>
              </a:rPr>
              <a:t>a</a:t>
            </a:r>
            <a:r>
              <a:rPr sz="2400" spc="-25" dirty="0">
                <a:latin typeface="Carlito"/>
                <a:cs typeface="Carlito"/>
              </a:rPr>
              <a:t>s</a:t>
            </a:r>
            <a:r>
              <a:rPr sz="2400" dirty="0">
                <a:latin typeface="Carlito"/>
                <a:cs typeface="Carlito"/>
              </a:rPr>
              <a:t>t</a:t>
            </a:r>
            <a:r>
              <a:rPr sz="2400" spc="-15" dirty="0">
                <a:latin typeface="Carlito"/>
                <a:cs typeface="Carlito"/>
              </a:rPr>
              <a:t> </a:t>
            </a:r>
            <a:r>
              <a:rPr sz="2400" spc="-5" dirty="0">
                <a:latin typeface="Carlito"/>
                <a:cs typeface="Carlito"/>
              </a:rPr>
              <a:t>numb</a:t>
            </a:r>
            <a:r>
              <a:rPr sz="2400" dirty="0">
                <a:latin typeface="Carlito"/>
                <a:cs typeface="Carlito"/>
              </a:rPr>
              <a:t>er </a:t>
            </a:r>
            <a:r>
              <a:rPr sz="2400" spc="-5" dirty="0">
                <a:latin typeface="Carlito"/>
                <a:cs typeface="Carlito"/>
              </a:rPr>
              <a:t>o</a:t>
            </a:r>
            <a:r>
              <a:rPr sz="2400" dirty="0">
                <a:latin typeface="Carlito"/>
                <a:cs typeface="Carlito"/>
              </a:rPr>
              <a:t>f</a:t>
            </a:r>
            <a:r>
              <a:rPr sz="2400" spc="-10" dirty="0">
                <a:latin typeface="Carlito"/>
                <a:cs typeface="Carlito"/>
              </a:rPr>
              <a:t> </a:t>
            </a:r>
            <a:r>
              <a:rPr sz="2400" spc="-5" dirty="0">
                <a:latin typeface="Carlito"/>
                <a:cs typeface="Carlito"/>
              </a:rPr>
              <a:t>di</a:t>
            </a:r>
            <a:r>
              <a:rPr sz="2400" spc="-25" dirty="0">
                <a:latin typeface="Carlito"/>
                <a:cs typeface="Carlito"/>
              </a:rPr>
              <a:t>f</a:t>
            </a:r>
            <a:r>
              <a:rPr sz="2400" spc="-65" dirty="0">
                <a:latin typeface="Carlito"/>
                <a:cs typeface="Carlito"/>
              </a:rPr>
              <a:t>f</a:t>
            </a:r>
            <a:r>
              <a:rPr sz="2400" dirty="0">
                <a:latin typeface="Carlito"/>
                <a:cs typeface="Carlito"/>
              </a:rPr>
              <a:t>e</a:t>
            </a:r>
            <a:r>
              <a:rPr sz="2400" spc="-30" dirty="0">
                <a:latin typeface="Carlito"/>
                <a:cs typeface="Carlito"/>
              </a:rPr>
              <a:t>r</a:t>
            </a:r>
            <a:r>
              <a:rPr sz="2400" dirty="0">
                <a:latin typeface="Carlito"/>
                <a:cs typeface="Carlito"/>
              </a:rPr>
              <a:t>e</a:t>
            </a:r>
            <a:r>
              <a:rPr sz="2400" spc="-20" dirty="0">
                <a:latin typeface="Carlito"/>
                <a:cs typeface="Carlito"/>
              </a:rPr>
              <a:t>n</a:t>
            </a:r>
            <a:r>
              <a:rPr sz="2400" dirty="0">
                <a:latin typeface="Carlito"/>
                <a:cs typeface="Carlito"/>
              </a:rPr>
              <a:t>t</a:t>
            </a:r>
            <a:r>
              <a:rPr sz="2400" spc="5" dirty="0">
                <a:latin typeface="Carlito"/>
                <a:cs typeface="Carlito"/>
              </a:rPr>
              <a:t> </a:t>
            </a:r>
            <a:r>
              <a:rPr sz="2400" spc="-5" dirty="0">
                <a:latin typeface="Carlito"/>
                <a:cs typeface="Carlito"/>
              </a:rPr>
              <a:t>phar</a:t>
            </a:r>
            <a:r>
              <a:rPr sz="2400" dirty="0">
                <a:latin typeface="Carlito"/>
                <a:cs typeface="Carlito"/>
              </a:rPr>
              <a:t>ma</a:t>
            </a:r>
            <a:r>
              <a:rPr sz="2400" spc="-20" dirty="0">
                <a:latin typeface="Carlito"/>
                <a:cs typeface="Carlito"/>
              </a:rPr>
              <a:t>c</a:t>
            </a:r>
            <a:r>
              <a:rPr sz="2400" spc="-5" dirty="0">
                <a:latin typeface="Carlito"/>
                <a:cs typeface="Carlito"/>
              </a:rPr>
              <a:t>oph</a:t>
            </a:r>
            <a:r>
              <a:rPr sz="2400" spc="-15" dirty="0">
                <a:latin typeface="Carlito"/>
                <a:cs typeface="Carlito"/>
              </a:rPr>
              <a:t>o</a:t>
            </a:r>
            <a:r>
              <a:rPr sz="2400" spc="-35" dirty="0">
                <a:latin typeface="Carlito"/>
                <a:cs typeface="Carlito"/>
              </a:rPr>
              <a:t>r</a:t>
            </a:r>
            <a:r>
              <a:rPr sz="2400" dirty="0">
                <a:latin typeface="Carlito"/>
                <a:cs typeface="Carlito"/>
              </a:rPr>
              <a:t>e	triangles  </a:t>
            </a:r>
            <a:r>
              <a:rPr sz="2400" spc="-10" dirty="0">
                <a:latin typeface="Carlito"/>
                <a:cs typeface="Carlito"/>
              </a:rPr>
              <a:t>constructed</a:t>
            </a:r>
            <a:r>
              <a:rPr sz="2400" spc="-15" dirty="0">
                <a:latin typeface="Carlito"/>
                <a:cs typeface="Carlito"/>
              </a:rPr>
              <a:t> to	</a:t>
            </a:r>
            <a:r>
              <a:rPr sz="2400" spc="-10" dirty="0">
                <a:latin typeface="Carlito"/>
                <a:cs typeface="Carlito"/>
              </a:rPr>
              <a:t>represent </a:t>
            </a:r>
            <a:r>
              <a:rPr sz="2400" dirty="0">
                <a:latin typeface="Carlito"/>
                <a:cs typeface="Carlito"/>
              </a:rPr>
              <a:t>the </a:t>
            </a:r>
            <a:r>
              <a:rPr sz="2400" spc="-5" dirty="0">
                <a:latin typeface="Carlito"/>
                <a:cs typeface="Carlito"/>
              </a:rPr>
              <a:t>binding </a:t>
            </a:r>
            <a:r>
              <a:rPr sz="2400" spc="-10" dirty="0">
                <a:latin typeface="Carlito"/>
                <a:cs typeface="Carlito"/>
              </a:rPr>
              <a:t>site.</a:t>
            </a:r>
            <a:endParaRPr sz="2400">
              <a:latin typeface="Carlito"/>
              <a:cs typeface="Carli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4740" y="100084"/>
            <a:ext cx="4528185" cy="1366400"/>
          </a:xfrm>
          <a:prstGeom prst="rect">
            <a:avLst/>
          </a:prstGeom>
        </p:spPr>
        <p:txBody>
          <a:bodyPr vert="horz" wrap="square" lIns="0" tIns="12065" rIns="0" bIns="0" rtlCol="0" anchor="ctr">
            <a:spAutoFit/>
          </a:bodyPr>
          <a:lstStyle/>
          <a:p>
            <a:pPr marL="12700">
              <a:lnSpc>
                <a:spcPct val="100000"/>
              </a:lnSpc>
              <a:spcBef>
                <a:spcPts val="95"/>
              </a:spcBef>
            </a:pPr>
            <a:r>
              <a:rPr spc="-5" dirty="0">
                <a:solidFill>
                  <a:srgbClr val="001F5F"/>
                </a:solidFill>
                <a:latin typeface="Arial"/>
                <a:cs typeface="Arial"/>
              </a:rPr>
              <a:t>HAMMERHEAD</a:t>
            </a:r>
            <a:r>
              <a:rPr spc="-40" dirty="0">
                <a:solidFill>
                  <a:srgbClr val="001F5F"/>
                </a:solidFill>
                <a:latin typeface="Arial"/>
                <a:cs typeface="Arial"/>
              </a:rPr>
              <a:t> </a:t>
            </a:r>
            <a:r>
              <a:rPr spc="-5" dirty="0">
                <a:solidFill>
                  <a:srgbClr val="001F5F"/>
                </a:solidFill>
                <a:latin typeface="Arial"/>
                <a:cs typeface="Arial"/>
              </a:rPr>
              <a:t>PROGRAM</a:t>
            </a:r>
          </a:p>
        </p:txBody>
      </p:sp>
      <p:sp>
        <p:nvSpPr>
          <p:cNvPr id="3" name="object 3"/>
          <p:cNvSpPr/>
          <p:nvPr/>
        </p:nvSpPr>
        <p:spPr>
          <a:xfrm>
            <a:off x="2447926" y="1266826"/>
            <a:ext cx="7362825" cy="140017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00117" y="1720977"/>
            <a:ext cx="3265804" cy="391160"/>
          </a:xfrm>
          <a:prstGeom prst="rect">
            <a:avLst/>
          </a:prstGeom>
        </p:spPr>
        <p:txBody>
          <a:bodyPr vert="horz" wrap="square" lIns="0" tIns="12700" rIns="0" bIns="0" rtlCol="0">
            <a:spAutoFit/>
          </a:bodyPr>
          <a:lstStyle/>
          <a:p>
            <a:pPr marL="12700">
              <a:spcBef>
                <a:spcPts val="100"/>
              </a:spcBef>
            </a:pPr>
            <a:r>
              <a:rPr sz="2400" spc="-5" dirty="0">
                <a:latin typeface="Carlito"/>
                <a:cs typeface="Carlito"/>
              </a:rPr>
              <a:t>Anchor </a:t>
            </a:r>
            <a:r>
              <a:rPr sz="2400" dirty="0">
                <a:latin typeface="Carlito"/>
                <a:cs typeface="Carlito"/>
              </a:rPr>
              <a:t>and </a:t>
            </a:r>
            <a:r>
              <a:rPr sz="2400" spc="-15" dirty="0">
                <a:latin typeface="Carlito"/>
                <a:cs typeface="Carlito"/>
              </a:rPr>
              <a:t>grow</a:t>
            </a:r>
            <a:r>
              <a:rPr sz="2400" spc="-90" dirty="0">
                <a:latin typeface="Carlito"/>
                <a:cs typeface="Carlito"/>
              </a:rPr>
              <a:t> </a:t>
            </a:r>
            <a:r>
              <a:rPr sz="2400" spc="-15" dirty="0">
                <a:latin typeface="Carlito"/>
                <a:cs typeface="Carlito"/>
              </a:rPr>
              <a:t>program</a:t>
            </a:r>
            <a:endParaRPr sz="2400">
              <a:latin typeface="Carlito"/>
              <a:cs typeface="Carlito"/>
            </a:endParaRPr>
          </a:p>
        </p:txBody>
      </p:sp>
      <p:grpSp>
        <p:nvGrpSpPr>
          <p:cNvPr id="5" name="object 5"/>
          <p:cNvGrpSpPr/>
          <p:nvPr/>
        </p:nvGrpSpPr>
        <p:grpSpPr>
          <a:xfrm>
            <a:off x="2533650" y="2657475"/>
            <a:ext cx="7181850" cy="1981200"/>
            <a:chOff x="1009650" y="2657475"/>
            <a:chExt cx="7181850" cy="1981200"/>
          </a:xfrm>
        </p:grpSpPr>
        <p:sp>
          <p:nvSpPr>
            <p:cNvPr id="6" name="object 6"/>
            <p:cNvSpPr/>
            <p:nvPr/>
          </p:nvSpPr>
          <p:spPr>
            <a:xfrm>
              <a:off x="4276725" y="2657475"/>
              <a:ext cx="657225" cy="55245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009650" y="3238500"/>
              <a:ext cx="7181850" cy="1400175"/>
            </a:xfrm>
            <a:prstGeom prst="rect">
              <a:avLst/>
            </a:prstGeom>
            <a:blipFill>
              <a:blip r:embed="rId4" cstate="print"/>
              <a:stretch>
                <a:fillRect/>
              </a:stretch>
            </a:blipFill>
          </p:spPr>
          <p:txBody>
            <a:bodyPr wrap="square" lIns="0" tIns="0" rIns="0" bIns="0" rtlCol="0"/>
            <a:lstStyle/>
            <a:p>
              <a:endParaRPr/>
            </a:p>
          </p:txBody>
        </p:sp>
      </p:grpSp>
      <p:sp>
        <p:nvSpPr>
          <p:cNvPr id="8" name="object 8"/>
          <p:cNvSpPr txBox="1"/>
          <p:nvPr/>
        </p:nvSpPr>
        <p:spPr>
          <a:xfrm>
            <a:off x="2701544" y="3540963"/>
            <a:ext cx="6863080" cy="698500"/>
          </a:xfrm>
          <a:prstGeom prst="rect">
            <a:avLst/>
          </a:prstGeom>
        </p:spPr>
        <p:txBody>
          <a:bodyPr vert="horz" wrap="square" lIns="0" tIns="13335" rIns="0" bIns="0" rtlCol="0">
            <a:spAutoFit/>
          </a:bodyPr>
          <a:lstStyle/>
          <a:p>
            <a:pPr algn="ctr">
              <a:lnSpc>
                <a:spcPts val="2645"/>
              </a:lnSpc>
              <a:spcBef>
                <a:spcPts val="105"/>
              </a:spcBef>
            </a:pPr>
            <a:r>
              <a:rPr sz="2300" spc="-10" dirty="0">
                <a:latin typeface="Carlito"/>
                <a:cs typeface="Carlito"/>
              </a:rPr>
              <a:t>Probes </a:t>
            </a:r>
            <a:r>
              <a:rPr sz="2300" spc="-15" dirty="0">
                <a:latin typeface="Carlito"/>
                <a:cs typeface="Carlito"/>
              </a:rPr>
              <a:t>are </a:t>
            </a:r>
            <a:r>
              <a:rPr sz="2300" spc="-5" dirty="0">
                <a:latin typeface="Carlito"/>
                <a:cs typeface="Carlito"/>
              </a:rPr>
              <a:t>placed </a:t>
            </a:r>
            <a:r>
              <a:rPr sz="2300" spc="-15" dirty="0">
                <a:latin typeface="Carlito"/>
                <a:cs typeface="Carlito"/>
              </a:rPr>
              <a:t>into </a:t>
            </a:r>
            <a:r>
              <a:rPr sz="2300" dirty="0">
                <a:latin typeface="Carlito"/>
                <a:cs typeface="Carlito"/>
              </a:rPr>
              <a:t>the </a:t>
            </a:r>
            <a:r>
              <a:rPr sz="2300" spc="-5" dirty="0">
                <a:latin typeface="Carlito"/>
                <a:cs typeface="Carlito"/>
              </a:rPr>
              <a:t>binding </a:t>
            </a:r>
            <a:r>
              <a:rPr sz="2300" spc="-10" dirty="0">
                <a:latin typeface="Carlito"/>
                <a:cs typeface="Carlito"/>
              </a:rPr>
              <a:t>site </a:t>
            </a:r>
            <a:r>
              <a:rPr sz="2300" dirty="0">
                <a:latin typeface="Carlito"/>
                <a:cs typeface="Carlito"/>
              </a:rPr>
              <a:t>in </a:t>
            </a:r>
            <a:r>
              <a:rPr sz="2300" spc="-10" dirty="0">
                <a:latin typeface="Carlito"/>
                <a:cs typeface="Carlito"/>
              </a:rPr>
              <a:t>order </a:t>
            </a:r>
            <a:r>
              <a:rPr sz="2300" spc="-15" dirty="0">
                <a:latin typeface="Carlito"/>
                <a:cs typeface="Carlito"/>
              </a:rPr>
              <a:t>to</a:t>
            </a:r>
            <a:r>
              <a:rPr sz="2300" spc="-30" dirty="0">
                <a:latin typeface="Carlito"/>
                <a:cs typeface="Carlito"/>
              </a:rPr>
              <a:t> </a:t>
            </a:r>
            <a:r>
              <a:rPr sz="2300" dirty="0">
                <a:latin typeface="Carlito"/>
                <a:cs typeface="Carlito"/>
              </a:rPr>
              <a:t>identify</a:t>
            </a:r>
            <a:endParaRPr sz="2300">
              <a:latin typeface="Carlito"/>
              <a:cs typeface="Carlito"/>
            </a:endParaRPr>
          </a:p>
          <a:p>
            <a:pPr algn="ctr">
              <a:lnSpc>
                <a:spcPts val="2645"/>
              </a:lnSpc>
            </a:pPr>
            <a:r>
              <a:rPr sz="2300" spc="-10" dirty="0">
                <a:latin typeface="Carlito"/>
                <a:cs typeface="Carlito"/>
              </a:rPr>
              <a:t>locations </a:t>
            </a:r>
            <a:r>
              <a:rPr sz="2300" spc="-5" dirty="0">
                <a:latin typeface="Carlito"/>
                <a:cs typeface="Carlito"/>
              </a:rPr>
              <a:t>of binding</a:t>
            </a:r>
            <a:r>
              <a:rPr sz="2300" spc="-25" dirty="0">
                <a:latin typeface="Carlito"/>
                <a:cs typeface="Carlito"/>
              </a:rPr>
              <a:t> </a:t>
            </a:r>
            <a:r>
              <a:rPr sz="2300" spc="-10" dirty="0">
                <a:latin typeface="Carlito"/>
                <a:cs typeface="Carlito"/>
              </a:rPr>
              <a:t>interactions</a:t>
            </a:r>
            <a:endParaRPr sz="2300">
              <a:latin typeface="Carlito"/>
              <a:cs typeface="Carlito"/>
            </a:endParaRPr>
          </a:p>
        </p:txBody>
      </p:sp>
      <p:grpSp>
        <p:nvGrpSpPr>
          <p:cNvPr id="9" name="object 9"/>
          <p:cNvGrpSpPr/>
          <p:nvPr/>
        </p:nvGrpSpPr>
        <p:grpSpPr>
          <a:xfrm>
            <a:off x="2447926" y="4629150"/>
            <a:ext cx="7362825" cy="1981200"/>
            <a:chOff x="923925" y="4629150"/>
            <a:chExt cx="7362825" cy="1981200"/>
          </a:xfrm>
        </p:grpSpPr>
        <p:sp>
          <p:nvSpPr>
            <p:cNvPr id="10" name="object 10"/>
            <p:cNvSpPr/>
            <p:nvPr/>
          </p:nvSpPr>
          <p:spPr>
            <a:xfrm>
              <a:off x="4276725" y="4629150"/>
              <a:ext cx="657225" cy="55245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923925" y="5210175"/>
              <a:ext cx="7362825" cy="1400175"/>
            </a:xfrm>
            <a:prstGeom prst="rect">
              <a:avLst/>
            </a:prstGeom>
            <a:blipFill>
              <a:blip r:embed="rId6" cstate="print"/>
              <a:stretch>
                <a:fillRect/>
              </a:stretch>
            </a:blipFill>
          </p:spPr>
          <p:txBody>
            <a:bodyPr wrap="square" lIns="0" tIns="0" rIns="0" bIns="0" rtlCol="0"/>
            <a:lstStyle/>
            <a:p>
              <a:endParaRPr/>
            </a:p>
          </p:txBody>
        </p:sp>
      </p:grpSp>
      <p:sp>
        <p:nvSpPr>
          <p:cNvPr id="12" name="object 12"/>
          <p:cNvSpPr txBox="1"/>
          <p:nvPr/>
        </p:nvSpPr>
        <p:spPr>
          <a:xfrm>
            <a:off x="2612237" y="5513019"/>
            <a:ext cx="7042150" cy="698500"/>
          </a:xfrm>
          <a:prstGeom prst="rect">
            <a:avLst/>
          </a:prstGeom>
        </p:spPr>
        <p:txBody>
          <a:bodyPr vert="horz" wrap="square" lIns="0" tIns="13335" rIns="0" bIns="0" rtlCol="0">
            <a:spAutoFit/>
          </a:bodyPr>
          <a:lstStyle/>
          <a:p>
            <a:pPr algn="ctr">
              <a:lnSpc>
                <a:spcPts val="2645"/>
              </a:lnSpc>
              <a:spcBef>
                <a:spcPts val="105"/>
              </a:spcBef>
            </a:pPr>
            <a:r>
              <a:rPr sz="2300" spc="-5" dirty="0">
                <a:latin typeface="Carlito"/>
                <a:cs typeface="Carlito"/>
              </a:rPr>
              <a:t>The </a:t>
            </a:r>
            <a:r>
              <a:rPr sz="2300" spc="-10" dirty="0">
                <a:latin typeface="Carlito"/>
                <a:cs typeface="Carlito"/>
              </a:rPr>
              <a:t>probes </a:t>
            </a:r>
            <a:r>
              <a:rPr sz="2300" spc="-5" dirty="0">
                <a:latin typeface="Carlito"/>
                <a:cs typeface="Carlito"/>
              </a:rPr>
              <a:t>used </a:t>
            </a:r>
            <a:r>
              <a:rPr sz="2300" spc="-15" dirty="0">
                <a:latin typeface="Carlito"/>
                <a:cs typeface="Carlito"/>
              </a:rPr>
              <a:t>are </a:t>
            </a:r>
            <a:r>
              <a:rPr sz="2300" spc="-20" dirty="0">
                <a:latin typeface="Carlito"/>
                <a:cs typeface="Carlito"/>
              </a:rPr>
              <a:t>hydrogen </a:t>
            </a:r>
            <a:r>
              <a:rPr sz="2300" spc="-15" dirty="0">
                <a:latin typeface="Carlito"/>
                <a:cs typeface="Carlito"/>
              </a:rPr>
              <a:t>atoms </a:t>
            </a:r>
            <a:r>
              <a:rPr sz="2300" dirty="0">
                <a:latin typeface="Carlito"/>
                <a:cs typeface="Carlito"/>
              </a:rPr>
              <a:t>as </a:t>
            </a:r>
            <a:r>
              <a:rPr sz="2300" spc="-10" dirty="0">
                <a:latin typeface="Carlito"/>
                <a:cs typeface="Carlito"/>
              </a:rPr>
              <a:t>well </a:t>
            </a:r>
            <a:r>
              <a:rPr sz="2300" spc="-5" dirty="0">
                <a:latin typeface="Carlito"/>
                <a:cs typeface="Carlito"/>
              </a:rPr>
              <a:t>as </a:t>
            </a:r>
            <a:r>
              <a:rPr sz="2300" dirty="0">
                <a:latin typeface="Carlito"/>
                <a:cs typeface="Carlito"/>
              </a:rPr>
              <a:t>c=o and</a:t>
            </a:r>
            <a:r>
              <a:rPr sz="2300" spc="25" dirty="0">
                <a:latin typeface="Carlito"/>
                <a:cs typeface="Carlito"/>
              </a:rPr>
              <a:t> </a:t>
            </a:r>
            <a:r>
              <a:rPr sz="2300" dirty="0">
                <a:latin typeface="Carlito"/>
                <a:cs typeface="Carlito"/>
              </a:rPr>
              <a:t>NH</a:t>
            </a:r>
            <a:endParaRPr sz="2300">
              <a:latin typeface="Carlito"/>
              <a:cs typeface="Carlito"/>
            </a:endParaRPr>
          </a:p>
          <a:p>
            <a:pPr marL="3175" algn="ctr">
              <a:lnSpc>
                <a:spcPts val="2645"/>
              </a:lnSpc>
            </a:pPr>
            <a:r>
              <a:rPr sz="2300" spc="-10" dirty="0">
                <a:latin typeface="Carlito"/>
                <a:cs typeface="Carlito"/>
              </a:rPr>
              <a:t>fragments</a:t>
            </a:r>
            <a:endParaRPr sz="2300">
              <a:latin typeface="Carlito"/>
              <a:cs typeface="Carli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00401" y="741953"/>
            <a:ext cx="5695061" cy="257464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33600" y="4013200"/>
            <a:ext cx="7848600" cy="1016000"/>
          </a:xfrm>
          <a:custGeom>
            <a:avLst/>
            <a:gdLst/>
            <a:ahLst/>
            <a:cxnLst/>
            <a:rect l="l" t="t" r="r" b="b"/>
            <a:pathLst>
              <a:path w="7848600" h="1016000">
                <a:moveTo>
                  <a:pt x="7747000" y="0"/>
                </a:moveTo>
                <a:lnTo>
                  <a:pt x="101600" y="0"/>
                </a:lnTo>
                <a:lnTo>
                  <a:pt x="62054" y="7981"/>
                </a:lnTo>
                <a:lnTo>
                  <a:pt x="29759" y="29749"/>
                </a:lnTo>
                <a:lnTo>
                  <a:pt x="7984" y="62043"/>
                </a:lnTo>
                <a:lnTo>
                  <a:pt x="0" y="101600"/>
                </a:lnTo>
                <a:lnTo>
                  <a:pt x="0" y="914400"/>
                </a:lnTo>
                <a:lnTo>
                  <a:pt x="7984" y="953956"/>
                </a:lnTo>
                <a:lnTo>
                  <a:pt x="29759" y="986250"/>
                </a:lnTo>
                <a:lnTo>
                  <a:pt x="62054" y="1008018"/>
                </a:lnTo>
                <a:lnTo>
                  <a:pt x="101600" y="1016000"/>
                </a:lnTo>
                <a:lnTo>
                  <a:pt x="7747000" y="1016000"/>
                </a:lnTo>
                <a:lnTo>
                  <a:pt x="7786556" y="1008018"/>
                </a:lnTo>
                <a:lnTo>
                  <a:pt x="7818850" y="986250"/>
                </a:lnTo>
                <a:lnTo>
                  <a:pt x="7840618" y="953956"/>
                </a:lnTo>
                <a:lnTo>
                  <a:pt x="7848600" y="914400"/>
                </a:lnTo>
                <a:lnTo>
                  <a:pt x="7848600" y="101600"/>
                </a:lnTo>
                <a:lnTo>
                  <a:pt x="7840618" y="62043"/>
                </a:lnTo>
                <a:lnTo>
                  <a:pt x="7818850" y="29749"/>
                </a:lnTo>
                <a:lnTo>
                  <a:pt x="7786556" y="7981"/>
                </a:lnTo>
                <a:lnTo>
                  <a:pt x="7747000" y="0"/>
                </a:lnTo>
                <a:close/>
              </a:path>
            </a:pathLst>
          </a:custGeom>
          <a:solidFill>
            <a:srgbClr val="6F2F9F">
              <a:alpha val="52156"/>
            </a:srgbClr>
          </a:solidFill>
        </p:spPr>
        <p:txBody>
          <a:bodyPr wrap="square" lIns="0" tIns="0" rIns="0" bIns="0" rtlCol="0"/>
          <a:lstStyle/>
          <a:p>
            <a:endParaRPr/>
          </a:p>
        </p:txBody>
      </p:sp>
      <p:sp>
        <p:nvSpPr>
          <p:cNvPr id="4" name="object 4"/>
          <p:cNvSpPr/>
          <p:nvPr/>
        </p:nvSpPr>
        <p:spPr>
          <a:xfrm>
            <a:off x="2133600" y="5308600"/>
            <a:ext cx="7848600" cy="1016000"/>
          </a:xfrm>
          <a:custGeom>
            <a:avLst/>
            <a:gdLst/>
            <a:ahLst/>
            <a:cxnLst/>
            <a:rect l="l" t="t" r="r" b="b"/>
            <a:pathLst>
              <a:path w="7848600" h="1016000">
                <a:moveTo>
                  <a:pt x="7848600" y="101600"/>
                </a:moveTo>
                <a:lnTo>
                  <a:pt x="7840612" y="62052"/>
                </a:lnTo>
                <a:lnTo>
                  <a:pt x="7818844" y="29756"/>
                </a:lnTo>
                <a:lnTo>
                  <a:pt x="7786548" y="7988"/>
                </a:lnTo>
                <a:lnTo>
                  <a:pt x="7747000" y="0"/>
                </a:lnTo>
                <a:lnTo>
                  <a:pt x="101600" y="0"/>
                </a:lnTo>
                <a:lnTo>
                  <a:pt x="62052" y="7988"/>
                </a:lnTo>
                <a:lnTo>
                  <a:pt x="29756" y="29756"/>
                </a:lnTo>
                <a:lnTo>
                  <a:pt x="7975" y="62052"/>
                </a:lnTo>
                <a:lnTo>
                  <a:pt x="0" y="101600"/>
                </a:lnTo>
                <a:lnTo>
                  <a:pt x="0" y="914400"/>
                </a:lnTo>
                <a:lnTo>
                  <a:pt x="7975" y="953947"/>
                </a:lnTo>
                <a:lnTo>
                  <a:pt x="29756" y="986243"/>
                </a:lnTo>
                <a:lnTo>
                  <a:pt x="62052" y="1008024"/>
                </a:lnTo>
                <a:lnTo>
                  <a:pt x="101600" y="1016000"/>
                </a:lnTo>
                <a:lnTo>
                  <a:pt x="7747000" y="1016000"/>
                </a:lnTo>
                <a:lnTo>
                  <a:pt x="7786548" y="1008024"/>
                </a:lnTo>
                <a:lnTo>
                  <a:pt x="7818844" y="986243"/>
                </a:lnTo>
                <a:lnTo>
                  <a:pt x="7840612" y="953947"/>
                </a:lnTo>
                <a:lnTo>
                  <a:pt x="7848600" y="914400"/>
                </a:lnTo>
                <a:lnTo>
                  <a:pt x="7848600" y="101600"/>
                </a:lnTo>
                <a:close/>
              </a:path>
            </a:pathLst>
          </a:custGeom>
          <a:solidFill>
            <a:srgbClr val="17375E">
              <a:alpha val="45097"/>
            </a:srgbClr>
          </a:solidFill>
        </p:spPr>
        <p:txBody>
          <a:bodyPr wrap="square" lIns="0" tIns="0" rIns="0" bIns="0" rtlCol="0"/>
          <a:lstStyle/>
          <a:p>
            <a:endParaRPr/>
          </a:p>
        </p:txBody>
      </p:sp>
      <p:sp>
        <p:nvSpPr>
          <p:cNvPr id="5" name="object 5"/>
          <p:cNvSpPr txBox="1"/>
          <p:nvPr/>
        </p:nvSpPr>
        <p:spPr>
          <a:xfrm>
            <a:off x="2491842" y="4123690"/>
            <a:ext cx="7128509" cy="1828800"/>
          </a:xfrm>
          <a:prstGeom prst="rect">
            <a:avLst/>
          </a:prstGeom>
        </p:spPr>
        <p:txBody>
          <a:bodyPr vert="horz" wrap="square" lIns="0" tIns="53975" rIns="0" bIns="0" rtlCol="0">
            <a:spAutoFit/>
          </a:bodyPr>
          <a:lstStyle/>
          <a:p>
            <a:pPr marL="83820" marR="79375" algn="ctr">
              <a:lnSpc>
                <a:spcPts val="2590"/>
              </a:lnSpc>
              <a:spcBef>
                <a:spcPts val="425"/>
              </a:spcBef>
            </a:pPr>
            <a:r>
              <a:rPr sz="2400" spc="-10" dirty="0">
                <a:latin typeface="Carlito"/>
                <a:cs typeface="Carlito"/>
              </a:rPr>
              <a:t>Each probes can </a:t>
            </a:r>
            <a:r>
              <a:rPr sz="2400" spc="-5" dirty="0">
                <a:latin typeface="Carlito"/>
                <a:cs typeface="Carlito"/>
              </a:rPr>
              <a:t>be </a:t>
            </a:r>
            <a:r>
              <a:rPr sz="2400" spc="-15" dirty="0">
                <a:latin typeface="Carlito"/>
                <a:cs typeface="Carlito"/>
              </a:rPr>
              <a:t>scored </a:t>
            </a:r>
            <a:r>
              <a:rPr sz="2400" dirty="0">
                <a:latin typeface="Carlito"/>
                <a:cs typeface="Carlito"/>
              </a:rPr>
              <a:t>as </a:t>
            </a:r>
            <a:r>
              <a:rPr sz="2400" spc="-5" dirty="0">
                <a:latin typeface="Carlito"/>
                <a:cs typeface="Carlito"/>
              </a:rPr>
              <a:t>high </a:t>
            </a:r>
            <a:r>
              <a:rPr sz="2400" spc="-10" dirty="0">
                <a:latin typeface="Carlito"/>
                <a:cs typeface="Carlito"/>
              </a:rPr>
              <a:t>scoring </a:t>
            </a:r>
            <a:r>
              <a:rPr sz="2400" spc="-5" dirty="0">
                <a:latin typeface="Carlito"/>
                <a:cs typeface="Carlito"/>
              </a:rPr>
              <a:t>or </a:t>
            </a:r>
            <a:r>
              <a:rPr sz="2400" spc="-10" dirty="0">
                <a:latin typeface="Carlito"/>
                <a:cs typeface="Carlito"/>
              </a:rPr>
              <a:t>low scoring  </a:t>
            </a:r>
            <a:r>
              <a:rPr sz="2400" spc="-5" dirty="0">
                <a:latin typeface="Carlito"/>
                <a:cs typeface="Carlito"/>
              </a:rPr>
              <a:t>based on No. of </a:t>
            </a:r>
            <a:r>
              <a:rPr sz="2400" spc="-20" dirty="0">
                <a:latin typeface="Carlito"/>
                <a:cs typeface="Carlito"/>
              </a:rPr>
              <a:t>hydrogen </a:t>
            </a:r>
            <a:r>
              <a:rPr sz="2400" spc="-5" dirty="0">
                <a:latin typeface="Carlito"/>
                <a:cs typeface="Carlito"/>
              </a:rPr>
              <a:t>bonds </a:t>
            </a:r>
            <a:r>
              <a:rPr sz="2400" dirty="0">
                <a:latin typeface="Carlito"/>
                <a:cs typeface="Carlito"/>
              </a:rPr>
              <a:t>it </a:t>
            </a:r>
            <a:r>
              <a:rPr sz="2400" spc="-10" dirty="0">
                <a:latin typeface="Carlito"/>
                <a:cs typeface="Carlito"/>
              </a:rPr>
              <a:t>can</a:t>
            </a:r>
            <a:r>
              <a:rPr sz="2400" spc="-45" dirty="0">
                <a:latin typeface="Carlito"/>
                <a:cs typeface="Carlito"/>
              </a:rPr>
              <a:t> </a:t>
            </a:r>
            <a:r>
              <a:rPr sz="2400" spc="-15" dirty="0">
                <a:latin typeface="Carlito"/>
                <a:cs typeface="Carlito"/>
              </a:rPr>
              <a:t>form.</a:t>
            </a:r>
            <a:endParaRPr sz="2400">
              <a:latin typeface="Carlito"/>
              <a:cs typeface="Carlito"/>
            </a:endParaRPr>
          </a:p>
          <a:p>
            <a:pPr>
              <a:spcBef>
                <a:spcPts val="10"/>
              </a:spcBef>
            </a:pPr>
            <a:endParaRPr sz="2900">
              <a:latin typeface="Carlito"/>
              <a:cs typeface="Carlito"/>
            </a:endParaRPr>
          </a:p>
          <a:p>
            <a:pPr marL="12065" marR="5080" algn="ctr">
              <a:lnSpc>
                <a:spcPts val="2590"/>
              </a:lnSpc>
            </a:pPr>
            <a:r>
              <a:rPr sz="2400" spc="-5" dirty="0">
                <a:latin typeface="Carlito"/>
                <a:cs typeface="Carlito"/>
              </a:rPr>
              <a:t>Once </a:t>
            </a:r>
            <a:r>
              <a:rPr sz="2400" dirty="0">
                <a:latin typeface="Carlito"/>
                <a:cs typeface="Carlito"/>
              </a:rPr>
              <a:t>the </a:t>
            </a:r>
            <a:r>
              <a:rPr sz="2400" spc="-10" dirty="0">
                <a:latin typeface="Carlito"/>
                <a:cs typeface="Carlito"/>
              </a:rPr>
              <a:t>probe </a:t>
            </a:r>
            <a:r>
              <a:rPr sz="2400" spc="-5" dirty="0">
                <a:latin typeface="Carlito"/>
                <a:cs typeface="Carlito"/>
              </a:rPr>
              <a:t>has </a:t>
            </a:r>
            <a:r>
              <a:rPr sz="2400" spc="-10" dirty="0">
                <a:latin typeface="Carlito"/>
                <a:cs typeface="Carlito"/>
              </a:rPr>
              <a:t>positioned, </a:t>
            </a:r>
            <a:r>
              <a:rPr sz="2400" spc="-5" dirty="0">
                <a:latin typeface="Carlito"/>
                <a:cs typeface="Carlito"/>
              </a:rPr>
              <a:t>they </a:t>
            </a:r>
            <a:r>
              <a:rPr sz="2400" dirty="0">
                <a:latin typeface="Carlito"/>
                <a:cs typeface="Carlito"/>
              </a:rPr>
              <a:t>act as the </a:t>
            </a:r>
            <a:r>
              <a:rPr sz="2400" spc="-15" dirty="0">
                <a:latin typeface="Carlito"/>
                <a:cs typeface="Carlito"/>
              </a:rPr>
              <a:t>targets</a:t>
            </a:r>
            <a:r>
              <a:rPr sz="2400" spc="-100" dirty="0">
                <a:latin typeface="Carlito"/>
                <a:cs typeface="Carlito"/>
              </a:rPr>
              <a:t> </a:t>
            </a:r>
            <a:r>
              <a:rPr sz="2400" spc="-20" dirty="0">
                <a:latin typeface="Carlito"/>
                <a:cs typeface="Carlito"/>
              </a:rPr>
              <a:t>for  </a:t>
            </a:r>
            <a:r>
              <a:rPr sz="2400" spc="-5" dirty="0">
                <a:latin typeface="Carlito"/>
                <a:cs typeface="Carlito"/>
              </a:rPr>
              <a:t>docking</a:t>
            </a:r>
            <a:r>
              <a:rPr sz="2400" spc="-40" dirty="0">
                <a:latin typeface="Carlito"/>
                <a:cs typeface="Carlito"/>
              </a:rPr>
              <a:t> </a:t>
            </a:r>
            <a:r>
              <a:rPr sz="2400" spc="-10" dirty="0">
                <a:latin typeface="Carlito"/>
                <a:cs typeface="Carlito"/>
              </a:rPr>
              <a:t>procedure.</a:t>
            </a:r>
            <a:endParaRPr sz="2400">
              <a:latin typeface="Carlito"/>
              <a:cs typeface="Carlito"/>
            </a:endParaRPr>
          </a:p>
        </p:txBody>
      </p:sp>
      <p:sp>
        <p:nvSpPr>
          <p:cNvPr id="6" name="object 6"/>
          <p:cNvSpPr/>
          <p:nvPr/>
        </p:nvSpPr>
        <p:spPr>
          <a:xfrm>
            <a:off x="5867400" y="4876800"/>
            <a:ext cx="609600" cy="533400"/>
          </a:xfrm>
          <a:custGeom>
            <a:avLst/>
            <a:gdLst/>
            <a:ahLst/>
            <a:cxnLst/>
            <a:rect l="l" t="t" r="r" b="b"/>
            <a:pathLst>
              <a:path w="609600" h="533400">
                <a:moveTo>
                  <a:pt x="487679" y="0"/>
                </a:moveTo>
                <a:lnTo>
                  <a:pt x="121920" y="0"/>
                </a:lnTo>
                <a:lnTo>
                  <a:pt x="121920" y="266700"/>
                </a:lnTo>
                <a:lnTo>
                  <a:pt x="0" y="266700"/>
                </a:lnTo>
                <a:lnTo>
                  <a:pt x="304800" y="533400"/>
                </a:lnTo>
                <a:lnTo>
                  <a:pt x="609600" y="266700"/>
                </a:lnTo>
                <a:lnTo>
                  <a:pt x="487679" y="266700"/>
                </a:lnTo>
                <a:lnTo>
                  <a:pt x="487679" y="0"/>
                </a:lnTo>
                <a:close/>
              </a:path>
            </a:pathLst>
          </a:custGeom>
          <a:solidFill>
            <a:srgbClr val="B1C1DB"/>
          </a:solid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05000" y="381000"/>
            <a:ext cx="8077200" cy="1168400"/>
            <a:chOff x="381000" y="381000"/>
            <a:chExt cx="8077200" cy="1168400"/>
          </a:xfrm>
        </p:grpSpPr>
        <p:sp>
          <p:nvSpPr>
            <p:cNvPr id="3" name="object 3"/>
            <p:cNvSpPr/>
            <p:nvPr/>
          </p:nvSpPr>
          <p:spPr>
            <a:xfrm>
              <a:off x="381000" y="381000"/>
              <a:ext cx="8077200" cy="1168400"/>
            </a:xfrm>
            <a:custGeom>
              <a:avLst/>
              <a:gdLst/>
              <a:ahLst/>
              <a:cxnLst/>
              <a:rect l="l" t="t" r="r" b="b"/>
              <a:pathLst>
                <a:path w="8077200" h="1168400">
                  <a:moveTo>
                    <a:pt x="7960359" y="0"/>
                  </a:moveTo>
                  <a:lnTo>
                    <a:pt x="116840" y="0"/>
                  </a:lnTo>
                  <a:lnTo>
                    <a:pt x="71360" y="9183"/>
                  </a:lnTo>
                  <a:lnTo>
                    <a:pt x="34221" y="34226"/>
                  </a:lnTo>
                  <a:lnTo>
                    <a:pt x="9181" y="71366"/>
                  </a:lnTo>
                  <a:lnTo>
                    <a:pt x="0" y="116839"/>
                  </a:lnTo>
                  <a:lnTo>
                    <a:pt x="0" y="1051560"/>
                  </a:lnTo>
                  <a:lnTo>
                    <a:pt x="9181" y="1097033"/>
                  </a:lnTo>
                  <a:lnTo>
                    <a:pt x="34221" y="1134173"/>
                  </a:lnTo>
                  <a:lnTo>
                    <a:pt x="71360" y="1159216"/>
                  </a:lnTo>
                  <a:lnTo>
                    <a:pt x="116840" y="1168400"/>
                  </a:lnTo>
                  <a:lnTo>
                    <a:pt x="7960359" y="1168400"/>
                  </a:lnTo>
                  <a:lnTo>
                    <a:pt x="8005833" y="1159216"/>
                  </a:lnTo>
                  <a:lnTo>
                    <a:pt x="8042973" y="1134173"/>
                  </a:lnTo>
                  <a:lnTo>
                    <a:pt x="8068016" y="1097033"/>
                  </a:lnTo>
                  <a:lnTo>
                    <a:pt x="8077200" y="1051560"/>
                  </a:lnTo>
                  <a:lnTo>
                    <a:pt x="8077200" y="116839"/>
                  </a:lnTo>
                  <a:lnTo>
                    <a:pt x="8068016" y="71366"/>
                  </a:lnTo>
                  <a:lnTo>
                    <a:pt x="8042973" y="34226"/>
                  </a:lnTo>
                  <a:lnTo>
                    <a:pt x="8005833" y="9183"/>
                  </a:lnTo>
                  <a:lnTo>
                    <a:pt x="7960359" y="0"/>
                  </a:lnTo>
                  <a:close/>
                </a:path>
              </a:pathLst>
            </a:custGeom>
            <a:solidFill>
              <a:srgbClr val="375F92">
                <a:alpha val="38822"/>
              </a:srgbClr>
            </a:solidFill>
          </p:spPr>
          <p:txBody>
            <a:bodyPr wrap="square" lIns="0" tIns="0" rIns="0" bIns="0" rtlCol="0"/>
            <a:lstStyle/>
            <a:p>
              <a:endParaRPr/>
            </a:p>
          </p:txBody>
        </p:sp>
        <p:sp>
          <p:nvSpPr>
            <p:cNvPr id="4" name="object 4"/>
            <p:cNvSpPr/>
            <p:nvPr/>
          </p:nvSpPr>
          <p:spPr>
            <a:xfrm>
              <a:off x="423621" y="415277"/>
              <a:ext cx="7992109" cy="1100455"/>
            </a:xfrm>
            <a:custGeom>
              <a:avLst/>
              <a:gdLst/>
              <a:ahLst/>
              <a:cxnLst/>
              <a:rect l="l" t="t" r="r" b="b"/>
              <a:pathLst>
                <a:path w="7992109" h="1100455">
                  <a:moveTo>
                    <a:pt x="7991983" y="0"/>
                  </a:moveTo>
                  <a:lnTo>
                    <a:pt x="0" y="0"/>
                  </a:lnTo>
                  <a:lnTo>
                    <a:pt x="0" y="1099959"/>
                  </a:lnTo>
                  <a:lnTo>
                    <a:pt x="7991983" y="1099959"/>
                  </a:lnTo>
                  <a:lnTo>
                    <a:pt x="7991983" y="0"/>
                  </a:lnTo>
                  <a:close/>
                </a:path>
              </a:pathLst>
            </a:custGeom>
            <a:solidFill>
              <a:srgbClr val="375F92">
                <a:alpha val="38822"/>
              </a:srgbClr>
            </a:solidFill>
          </p:spPr>
          <p:txBody>
            <a:bodyPr wrap="square" lIns="0" tIns="0" rIns="0" bIns="0" rtlCol="0"/>
            <a:lstStyle/>
            <a:p>
              <a:endParaRPr/>
            </a:p>
          </p:txBody>
        </p:sp>
      </p:grpSp>
      <p:sp>
        <p:nvSpPr>
          <p:cNvPr id="5" name="object 5"/>
          <p:cNvSpPr txBox="1">
            <a:spLocks noGrp="1"/>
          </p:cNvSpPr>
          <p:nvPr>
            <p:ph type="title"/>
          </p:nvPr>
        </p:nvSpPr>
        <p:spPr>
          <a:xfrm>
            <a:off x="2362200" y="585351"/>
            <a:ext cx="10515600" cy="885113"/>
          </a:xfrm>
          <a:prstGeom prst="rect">
            <a:avLst/>
          </a:prstGeom>
        </p:spPr>
        <p:txBody>
          <a:bodyPr vert="horz" wrap="square" lIns="0" tIns="216153" rIns="0" bIns="0" rtlCol="0" anchor="ctr">
            <a:spAutoFit/>
          </a:bodyPr>
          <a:lstStyle/>
          <a:p>
            <a:pPr marL="314960" marR="5080" indent="231140">
              <a:lnSpc>
                <a:spcPts val="2590"/>
              </a:lnSpc>
              <a:spcBef>
                <a:spcPts val="425"/>
              </a:spcBef>
            </a:pPr>
            <a:r>
              <a:rPr sz="2400" spc="-10" dirty="0">
                <a:latin typeface="Carlito"/>
                <a:cs typeface="Carlito"/>
              </a:rPr>
              <a:t>Matching </a:t>
            </a:r>
            <a:r>
              <a:rPr sz="2400" spc="-5" dirty="0">
                <a:latin typeface="Carlito"/>
                <a:cs typeface="Carlito"/>
              </a:rPr>
              <a:t>of </a:t>
            </a:r>
            <a:r>
              <a:rPr sz="2400" spc="-15" dirty="0">
                <a:latin typeface="Carlito"/>
                <a:cs typeface="Carlito"/>
              </a:rPr>
              <a:t>atoms </a:t>
            </a:r>
            <a:r>
              <a:rPr sz="2400" spc="-5" dirty="0">
                <a:latin typeface="Carlito"/>
                <a:cs typeface="Carlito"/>
              </a:rPr>
              <a:t>of </a:t>
            </a:r>
            <a:r>
              <a:rPr sz="2400" dirty="0">
                <a:latin typeface="Carlito"/>
                <a:cs typeface="Carlito"/>
              </a:rPr>
              <a:t>a </a:t>
            </a:r>
            <a:r>
              <a:rPr sz="2400" spc="-5" dirty="0">
                <a:latin typeface="Carlito"/>
                <a:cs typeface="Carlito"/>
              </a:rPr>
              <a:t>molecular </a:t>
            </a:r>
            <a:r>
              <a:rPr sz="2400" spc="-10" dirty="0">
                <a:latin typeface="Carlito"/>
                <a:cs typeface="Carlito"/>
              </a:rPr>
              <a:t>fragment </a:t>
            </a:r>
            <a:r>
              <a:rPr sz="2400" dirty="0">
                <a:latin typeface="Carlito"/>
                <a:cs typeface="Carlito"/>
              </a:rPr>
              <a:t>with </a:t>
            </a:r>
            <a:r>
              <a:rPr sz="2400" spc="-10" dirty="0">
                <a:latin typeface="Carlito"/>
                <a:cs typeface="Carlito"/>
              </a:rPr>
              <a:t>probes,  </a:t>
            </a:r>
            <a:r>
              <a:rPr sz="2400" spc="-5" dirty="0">
                <a:latin typeface="Carlito"/>
                <a:cs typeface="Carlito"/>
              </a:rPr>
              <a:t>docking </a:t>
            </a:r>
            <a:r>
              <a:rPr sz="2400" spc="-10" dirty="0">
                <a:latin typeface="Carlito"/>
                <a:cs typeface="Carlito"/>
              </a:rPr>
              <a:t>must </a:t>
            </a:r>
            <a:r>
              <a:rPr sz="2400" spc="-20" dirty="0">
                <a:latin typeface="Carlito"/>
                <a:cs typeface="Carlito"/>
              </a:rPr>
              <a:t>involve </a:t>
            </a:r>
            <a:r>
              <a:rPr sz="2400" spc="-15" dirty="0">
                <a:latin typeface="Carlito"/>
                <a:cs typeface="Carlito"/>
              </a:rPr>
              <a:t>at </a:t>
            </a:r>
            <a:r>
              <a:rPr sz="2400" spc="-5" dirty="0">
                <a:latin typeface="Carlito"/>
                <a:cs typeface="Carlito"/>
              </a:rPr>
              <a:t>least one of </a:t>
            </a:r>
            <a:r>
              <a:rPr sz="2400" dirty="0">
                <a:latin typeface="Carlito"/>
                <a:cs typeface="Carlito"/>
              </a:rPr>
              <a:t>the </a:t>
            </a:r>
            <a:r>
              <a:rPr sz="2400" spc="-5" dirty="0">
                <a:latin typeface="Carlito"/>
                <a:cs typeface="Carlito"/>
              </a:rPr>
              <a:t>high </a:t>
            </a:r>
            <a:r>
              <a:rPr sz="2400" spc="-10" dirty="0">
                <a:latin typeface="Carlito"/>
                <a:cs typeface="Carlito"/>
              </a:rPr>
              <a:t>scoring</a:t>
            </a:r>
            <a:r>
              <a:rPr sz="2400" spc="-25" dirty="0">
                <a:latin typeface="Carlito"/>
                <a:cs typeface="Carlito"/>
              </a:rPr>
              <a:t> </a:t>
            </a:r>
            <a:r>
              <a:rPr sz="2400" spc="-5" dirty="0">
                <a:latin typeface="Carlito"/>
                <a:cs typeface="Carlito"/>
              </a:rPr>
              <a:t>probes</a:t>
            </a:r>
            <a:r>
              <a:rPr sz="1800" spc="-5" dirty="0">
                <a:latin typeface="Carlito"/>
                <a:cs typeface="Carlito"/>
              </a:rPr>
              <a:t>.</a:t>
            </a:r>
            <a:endParaRPr sz="1800">
              <a:latin typeface="Carlito"/>
              <a:cs typeface="Carlito"/>
            </a:endParaRPr>
          </a:p>
        </p:txBody>
      </p:sp>
      <p:sp>
        <p:nvSpPr>
          <p:cNvPr id="6" name="object 6"/>
          <p:cNvSpPr/>
          <p:nvPr/>
        </p:nvSpPr>
        <p:spPr>
          <a:xfrm>
            <a:off x="1981200" y="1981199"/>
            <a:ext cx="8001000" cy="1168400"/>
          </a:xfrm>
          <a:custGeom>
            <a:avLst/>
            <a:gdLst/>
            <a:ahLst/>
            <a:cxnLst/>
            <a:rect l="l" t="t" r="r" b="b"/>
            <a:pathLst>
              <a:path w="8001000" h="1168400">
                <a:moveTo>
                  <a:pt x="8001000" y="116840"/>
                </a:moveTo>
                <a:lnTo>
                  <a:pt x="7991805" y="71374"/>
                </a:lnTo>
                <a:lnTo>
                  <a:pt x="7966773" y="34226"/>
                </a:lnTo>
                <a:lnTo>
                  <a:pt x="7929626" y="9194"/>
                </a:lnTo>
                <a:lnTo>
                  <a:pt x="7884160" y="0"/>
                </a:lnTo>
                <a:lnTo>
                  <a:pt x="116840" y="0"/>
                </a:lnTo>
                <a:lnTo>
                  <a:pt x="71348" y="9194"/>
                </a:lnTo>
                <a:lnTo>
                  <a:pt x="34213" y="34226"/>
                </a:lnTo>
                <a:lnTo>
                  <a:pt x="9169" y="71374"/>
                </a:lnTo>
                <a:lnTo>
                  <a:pt x="0" y="116840"/>
                </a:lnTo>
                <a:lnTo>
                  <a:pt x="0" y="1051560"/>
                </a:lnTo>
                <a:lnTo>
                  <a:pt x="9169" y="1097038"/>
                </a:lnTo>
                <a:lnTo>
                  <a:pt x="34213" y="1134173"/>
                </a:lnTo>
                <a:lnTo>
                  <a:pt x="71348" y="1159217"/>
                </a:lnTo>
                <a:lnTo>
                  <a:pt x="116840" y="1168400"/>
                </a:lnTo>
                <a:lnTo>
                  <a:pt x="7884160" y="1168400"/>
                </a:lnTo>
                <a:lnTo>
                  <a:pt x="7929626" y="1159217"/>
                </a:lnTo>
                <a:lnTo>
                  <a:pt x="7966773" y="1134173"/>
                </a:lnTo>
                <a:lnTo>
                  <a:pt x="7991805" y="1097038"/>
                </a:lnTo>
                <a:lnTo>
                  <a:pt x="8001000" y="1051560"/>
                </a:lnTo>
                <a:lnTo>
                  <a:pt x="8001000" y="116840"/>
                </a:lnTo>
                <a:close/>
              </a:path>
            </a:pathLst>
          </a:custGeom>
          <a:solidFill>
            <a:srgbClr val="D99593"/>
          </a:solidFill>
        </p:spPr>
        <p:txBody>
          <a:bodyPr wrap="square" lIns="0" tIns="0" rIns="0" bIns="0" rtlCol="0"/>
          <a:lstStyle/>
          <a:p>
            <a:endParaRPr/>
          </a:p>
        </p:txBody>
      </p:sp>
      <p:sp>
        <p:nvSpPr>
          <p:cNvPr id="7" name="object 7"/>
          <p:cNvSpPr txBox="1"/>
          <p:nvPr/>
        </p:nvSpPr>
        <p:spPr>
          <a:xfrm>
            <a:off x="2511045" y="2167510"/>
            <a:ext cx="6943725" cy="720725"/>
          </a:xfrm>
          <a:prstGeom prst="rect">
            <a:avLst/>
          </a:prstGeom>
        </p:spPr>
        <p:txBody>
          <a:bodyPr vert="horz" wrap="square" lIns="0" tIns="53975" rIns="0" bIns="0" rtlCol="0">
            <a:spAutoFit/>
          </a:bodyPr>
          <a:lstStyle/>
          <a:p>
            <a:pPr marL="2364105" marR="5080" indent="-2352040">
              <a:lnSpc>
                <a:spcPts val="2590"/>
              </a:lnSpc>
              <a:spcBef>
                <a:spcPts val="425"/>
              </a:spcBef>
            </a:pPr>
            <a:r>
              <a:rPr sz="2400" dirty="0">
                <a:latin typeface="Carlito"/>
                <a:cs typeface="Carlito"/>
              </a:rPr>
              <a:t>Both </a:t>
            </a:r>
            <a:r>
              <a:rPr sz="2400" spc="-10" dirty="0">
                <a:latin typeface="Carlito"/>
                <a:cs typeface="Carlito"/>
              </a:rPr>
              <a:t>steric </a:t>
            </a:r>
            <a:r>
              <a:rPr sz="2400" dirty="0">
                <a:latin typeface="Carlito"/>
                <a:cs typeface="Carlito"/>
              </a:rPr>
              <a:t>and </a:t>
            </a:r>
            <a:r>
              <a:rPr sz="2400" spc="-5" dirty="0">
                <a:latin typeface="Carlito"/>
                <a:cs typeface="Carlito"/>
              </a:rPr>
              <a:t>chemical </a:t>
            </a:r>
            <a:r>
              <a:rPr sz="2400" spc="-10" dirty="0">
                <a:latin typeface="Carlito"/>
                <a:cs typeface="Carlito"/>
              </a:rPr>
              <a:t>complementarity </a:t>
            </a:r>
            <a:r>
              <a:rPr sz="2400" dirty="0">
                <a:latin typeface="Carlito"/>
                <a:cs typeface="Carlito"/>
              </a:rPr>
              <a:t>is </a:t>
            </a:r>
            <a:r>
              <a:rPr sz="2400" spc="-5" dirty="0">
                <a:latin typeface="Carlito"/>
                <a:cs typeface="Carlito"/>
              </a:rPr>
              <a:t>used </a:t>
            </a:r>
            <a:r>
              <a:rPr sz="2400" dirty="0">
                <a:latin typeface="Carlito"/>
                <a:cs typeface="Carlito"/>
              </a:rPr>
              <a:t>in the  </a:t>
            </a:r>
            <a:r>
              <a:rPr sz="2400" spc="-10" dirty="0">
                <a:latin typeface="Carlito"/>
                <a:cs typeface="Carlito"/>
              </a:rPr>
              <a:t>matching</a:t>
            </a:r>
            <a:r>
              <a:rPr sz="2400" spc="-45" dirty="0">
                <a:latin typeface="Carlito"/>
                <a:cs typeface="Carlito"/>
              </a:rPr>
              <a:t> </a:t>
            </a:r>
            <a:r>
              <a:rPr sz="2400" spc="-10" dirty="0">
                <a:latin typeface="Carlito"/>
                <a:cs typeface="Carlito"/>
              </a:rPr>
              <a:t>process</a:t>
            </a:r>
            <a:r>
              <a:rPr spc="-10" dirty="0">
                <a:solidFill>
                  <a:srgbClr val="FFFFFF"/>
                </a:solidFill>
                <a:latin typeface="Carlito"/>
                <a:cs typeface="Carlito"/>
              </a:rPr>
              <a:t>.</a:t>
            </a:r>
            <a:endParaRPr>
              <a:latin typeface="Carlito"/>
              <a:cs typeface="Carlito"/>
            </a:endParaRPr>
          </a:p>
        </p:txBody>
      </p:sp>
      <p:sp>
        <p:nvSpPr>
          <p:cNvPr id="8" name="object 8"/>
          <p:cNvSpPr/>
          <p:nvPr/>
        </p:nvSpPr>
        <p:spPr>
          <a:xfrm>
            <a:off x="5867400" y="1676400"/>
            <a:ext cx="457200" cy="381000"/>
          </a:xfrm>
          <a:custGeom>
            <a:avLst/>
            <a:gdLst/>
            <a:ahLst/>
            <a:cxnLst/>
            <a:rect l="l" t="t" r="r" b="b"/>
            <a:pathLst>
              <a:path w="457200" h="381000">
                <a:moveTo>
                  <a:pt x="365760" y="0"/>
                </a:moveTo>
                <a:lnTo>
                  <a:pt x="91439" y="0"/>
                </a:lnTo>
                <a:lnTo>
                  <a:pt x="91439" y="190500"/>
                </a:lnTo>
                <a:lnTo>
                  <a:pt x="0" y="190500"/>
                </a:lnTo>
                <a:lnTo>
                  <a:pt x="228600" y="381000"/>
                </a:lnTo>
                <a:lnTo>
                  <a:pt x="457200" y="190500"/>
                </a:lnTo>
                <a:lnTo>
                  <a:pt x="365760" y="190500"/>
                </a:lnTo>
                <a:lnTo>
                  <a:pt x="365760" y="0"/>
                </a:lnTo>
                <a:close/>
              </a:path>
            </a:pathLst>
          </a:custGeom>
          <a:solidFill>
            <a:srgbClr val="B1C1DB"/>
          </a:solidFill>
        </p:spPr>
        <p:txBody>
          <a:bodyPr wrap="square" lIns="0" tIns="0" rIns="0" bIns="0" rtlCol="0"/>
          <a:lstStyle/>
          <a:p>
            <a:endParaRPr/>
          </a:p>
        </p:txBody>
      </p:sp>
      <p:grpSp>
        <p:nvGrpSpPr>
          <p:cNvPr id="9" name="object 9"/>
          <p:cNvGrpSpPr/>
          <p:nvPr/>
        </p:nvGrpSpPr>
        <p:grpSpPr>
          <a:xfrm>
            <a:off x="1968500" y="3352800"/>
            <a:ext cx="8026400" cy="1562100"/>
            <a:chOff x="444500" y="3352800"/>
            <a:chExt cx="8026400" cy="1562100"/>
          </a:xfrm>
        </p:grpSpPr>
        <p:sp>
          <p:nvSpPr>
            <p:cNvPr id="10" name="object 10"/>
            <p:cNvSpPr/>
            <p:nvPr/>
          </p:nvSpPr>
          <p:spPr>
            <a:xfrm>
              <a:off x="4343400" y="3352800"/>
              <a:ext cx="457200" cy="381000"/>
            </a:xfrm>
            <a:custGeom>
              <a:avLst/>
              <a:gdLst/>
              <a:ahLst/>
              <a:cxnLst/>
              <a:rect l="l" t="t" r="r" b="b"/>
              <a:pathLst>
                <a:path w="457200" h="381000">
                  <a:moveTo>
                    <a:pt x="365760" y="0"/>
                  </a:moveTo>
                  <a:lnTo>
                    <a:pt x="91439" y="0"/>
                  </a:lnTo>
                  <a:lnTo>
                    <a:pt x="91439" y="190500"/>
                  </a:lnTo>
                  <a:lnTo>
                    <a:pt x="0" y="190500"/>
                  </a:lnTo>
                  <a:lnTo>
                    <a:pt x="228600" y="381000"/>
                  </a:lnTo>
                  <a:lnTo>
                    <a:pt x="457200" y="190500"/>
                  </a:lnTo>
                  <a:lnTo>
                    <a:pt x="365760" y="190500"/>
                  </a:lnTo>
                  <a:lnTo>
                    <a:pt x="365760" y="0"/>
                  </a:lnTo>
                  <a:close/>
                </a:path>
              </a:pathLst>
            </a:custGeom>
            <a:solidFill>
              <a:srgbClr val="B1C1DB"/>
            </a:solidFill>
          </p:spPr>
          <p:txBody>
            <a:bodyPr wrap="square" lIns="0" tIns="0" rIns="0" bIns="0" rtlCol="0"/>
            <a:lstStyle/>
            <a:p>
              <a:endParaRPr/>
            </a:p>
          </p:txBody>
        </p:sp>
        <p:sp>
          <p:nvSpPr>
            <p:cNvPr id="11" name="object 11"/>
            <p:cNvSpPr/>
            <p:nvPr/>
          </p:nvSpPr>
          <p:spPr>
            <a:xfrm>
              <a:off x="457200" y="3733800"/>
              <a:ext cx="8001000" cy="1168400"/>
            </a:xfrm>
            <a:custGeom>
              <a:avLst/>
              <a:gdLst/>
              <a:ahLst/>
              <a:cxnLst/>
              <a:rect l="l" t="t" r="r" b="b"/>
              <a:pathLst>
                <a:path w="8001000" h="1168400">
                  <a:moveTo>
                    <a:pt x="7884159" y="0"/>
                  </a:moveTo>
                  <a:lnTo>
                    <a:pt x="116840" y="0"/>
                  </a:lnTo>
                  <a:lnTo>
                    <a:pt x="71360" y="9183"/>
                  </a:lnTo>
                  <a:lnTo>
                    <a:pt x="34221" y="34226"/>
                  </a:lnTo>
                  <a:lnTo>
                    <a:pt x="9181" y="71366"/>
                  </a:lnTo>
                  <a:lnTo>
                    <a:pt x="0" y="116839"/>
                  </a:lnTo>
                  <a:lnTo>
                    <a:pt x="0" y="1051560"/>
                  </a:lnTo>
                  <a:lnTo>
                    <a:pt x="9181" y="1097033"/>
                  </a:lnTo>
                  <a:lnTo>
                    <a:pt x="34221" y="1134173"/>
                  </a:lnTo>
                  <a:lnTo>
                    <a:pt x="71360" y="1159216"/>
                  </a:lnTo>
                  <a:lnTo>
                    <a:pt x="116840" y="1168400"/>
                  </a:lnTo>
                  <a:lnTo>
                    <a:pt x="7884159" y="1168400"/>
                  </a:lnTo>
                  <a:lnTo>
                    <a:pt x="7929633" y="1159216"/>
                  </a:lnTo>
                  <a:lnTo>
                    <a:pt x="7966773" y="1134173"/>
                  </a:lnTo>
                  <a:lnTo>
                    <a:pt x="7991816" y="1097033"/>
                  </a:lnTo>
                  <a:lnTo>
                    <a:pt x="8001000" y="1051560"/>
                  </a:lnTo>
                  <a:lnTo>
                    <a:pt x="8001000" y="116839"/>
                  </a:lnTo>
                  <a:lnTo>
                    <a:pt x="7991816" y="71366"/>
                  </a:lnTo>
                  <a:lnTo>
                    <a:pt x="7966773" y="34226"/>
                  </a:lnTo>
                  <a:lnTo>
                    <a:pt x="7929633" y="9183"/>
                  </a:lnTo>
                  <a:lnTo>
                    <a:pt x="7884159" y="0"/>
                  </a:lnTo>
                  <a:close/>
                </a:path>
              </a:pathLst>
            </a:custGeom>
            <a:solidFill>
              <a:srgbClr val="79F496"/>
            </a:solidFill>
          </p:spPr>
          <p:txBody>
            <a:bodyPr wrap="square" lIns="0" tIns="0" rIns="0" bIns="0" rtlCol="0"/>
            <a:lstStyle/>
            <a:p>
              <a:endParaRPr/>
            </a:p>
          </p:txBody>
        </p:sp>
        <p:sp>
          <p:nvSpPr>
            <p:cNvPr id="12" name="object 12"/>
            <p:cNvSpPr/>
            <p:nvPr/>
          </p:nvSpPr>
          <p:spPr>
            <a:xfrm>
              <a:off x="457200" y="3733800"/>
              <a:ext cx="8001000" cy="1168400"/>
            </a:xfrm>
            <a:custGeom>
              <a:avLst/>
              <a:gdLst/>
              <a:ahLst/>
              <a:cxnLst/>
              <a:rect l="l" t="t" r="r" b="b"/>
              <a:pathLst>
                <a:path w="8001000" h="1168400">
                  <a:moveTo>
                    <a:pt x="0" y="116839"/>
                  </a:moveTo>
                  <a:lnTo>
                    <a:pt x="9181" y="71366"/>
                  </a:lnTo>
                  <a:lnTo>
                    <a:pt x="34221" y="34226"/>
                  </a:lnTo>
                  <a:lnTo>
                    <a:pt x="71360" y="9183"/>
                  </a:lnTo>
                  <a:lnTo>
                    <a:pt x="116840" y="0"/>
                  </a:lnTo>
                  <a:lnTo>
                    <a:pt x="7884159" y="0"/>
                  </a:lnTo>
                  <a:lnTo>
                    <a:pt x="7929633" y="9183"/>
                  </a:lnTo>
                  <a:lnTo>
                    <a:pt x="7966773" y="34226"/>
                  </a:lnTo>
                  <a:lnTo>
                    <a:pt x="7991816" y="71366"/>
                  </a:lnTo>
                  <a:lnTo>
                    <a:pt x="8001000" y="116839"/>
                  </a:lnTo>
                  <a:lnTo>
                    <a:pt x="8001000" y="1051560"/>
                  </a:lnTo>
                  <a:lnTo>
                    <a:pt x="7991816" y="1097033"/>
                  </a:lnTo>
                  <a:lnTo>
                    <a:pt x="7966773" y="1134173"/>
                  </a:lnTo>
                  <a:lnTo>
                    <a:pt x="7929633" y="1159216"/>
                  </a:lnTo>
                  <a:lnTo>
                    <a:pt x="7884159" y="1168400"/>
                  </a:lnTo>
                  <a:lnTo>
                    <a:pt x="116840" y="1168400"/>
                  </a:lnTo>
                  <a:lnTo>
                    <a:pt x="71360" y="1159216"/>
                  </a:lnTo>
                  <a:lnTo>
                    <a:pt x="34221" y="1134173"/>
                  </a:lnTo>
                  <a:lnTo>
                    <a:pt x="9181" y="1097033"/>
                  </a:lnTo>
                  <a:lnTo>
                    <a:pt x="0" y="1051560"/>
                  </a:lnTo>
                  <a:lnTo>
                    <a:pt x="0" y="116839"/>
                  </a:lnTo>
                  <a:close/>
                </a:path>
              </a:pathLst>
            </a:custGeom>
            <a:ln w="25400">
              <a:solidFill>
                <a:srgbClr val="FFFFFF"/>
              </a:solidFill>
            </a:ln>
          </p:spPr>
          <p:txBody>
            <a:bodyPr wrap="square" lIns="0" tIns="0" rIns="0" bIns="0" rtlCol="0"/>
            <a:lstStyle/>
            <a:p>
              <a:endParaRPr/>
            </a:p>
          </p:txBody>
        </p:sp>
      </p:grpSp>
      <p:sp>
        <p:nvSpPr>
          <p:cNvPr id="13" name="object 13"/>
          <p:cNvSpPr txBox="1"/>
          <p:nvPr/>
        </p:nvSpPr>
        <p:spPr>
          <a:xfrm>
            <a:off x="2023428" y="3768077"/>
            <a:ext cx="7916545" cy="875240"/>
          </a:xfrm>
          <a:prstGeom prst="rect">
            <a:avLst/>
          </a:prstGeom>
          <a:solidFill>
            <a:srgbClr val="C3D59B">
              <a:alpha val="81175"/>
            </a:srgbClr>
          </a:solidFill>
        </p:spPr>
        <p:txBody>
          <a:bodyPr vert="horz" wrap="square" lIns="0" tIns="206375" rIns="0" bIns="0" rtlCol="0">
            <a:spAutoFit/>
          </a:bodyPr>
          <a:lstStyle/>
          <a:p>
            <a:pPr marL="3251200" marR="227329" indent="-3021330">
              <a:lnSpc>
                <a:spcPts val="2590"/>
              </a:lnSpc>
              <a:spcBef>
                <a:spcPts val="1625"/>
              </a:spcBef>
            </a:pPr>
            <a:r>
              <a:rPr sz="2400" spc="-5" dirty="0">
                <a:latin typeface="Carlito"/>
                <a:cs typeface="Carlito"/>
              </a:rPr>
              <a:t>Once </a:t>
            </a:r>
            <a:r>
              <a:rPr sz="2400" dirty="0">
                <a:latin typeface="Carlito"/>
                <a:cs typeface="Carlito"/>
              </a:rPr>
              <a:t>the </a:t>
            </a:r>
            <a:r>
              <a:rPr sz="2400" spc="-10" dirty="0">
                <a:latin typeface="Carlito"/>
                <a:cs typeface="Carlito"/>
              </a:rPr>
              <a:t>match </a:t>
            </a:r>
            <a:r>
              <a:rPr sz="2400" spc="-5" dirty="0">
                <a:latin typeface="Carlito"/>
                <a:cs typeface="Carlito"/>
              </a:rPr>
              <a:t>has been identified </a:t>
            </a:r>
            <a:r>
              <a:rPr sz="2400" dirty="0">
                <a:latin typeface="Carlito"/>
                <a:cs typeface="Carlito"/>
              </a:rPr>
              <a:t>the </a:t>
            </a:r>
            <a:r>
              <a:rPr sz="2400" spc="-5" dirty="0">
                <a:latin typeface="Carlito"/>
                <a:cs typeface="Carlito"/>
              </a:rPr>
              <a:t>docking </a:t>
            </a:r>
            <a:r>
              <a:rPr sz="2400" spc="-10" dirty="0">
                <a:latin typeface="Carlito"/>
                <a:cs typeface="Carlito"/>
              </a:rPr>
              <a:t>operation </a:t>
            </a:r>
            <a:r>
              <a:rPr sz="2400" spc="-5" dirty="0">
                <a:latin typeface="Carlito"/>
                <a:cs typeface="Carlito"/>
              </a:rPr>
              <a:t>is  carried</a:t>
            </a:r>
            <a:r>
              <a:rPr sz="2400" spc="-40" dirty="0">
                <a:latin typeface="Carlito"/>
                <a:cs typeface="Carlito"/>
              </a:rPr>
              <a:t> </a:t>
            </a:r>
            <a:r>
              <a:rPr sz="2400" spc="-5" dirty="0">
                <a:latin typeface="Carlito"/>
                <a:cs typeface="Carlito"/>
              </a:rPr>
              <a:t>out</a:t>
            </a:r>
            <a:r>
              <a:rPr spc="-5" dirty="0">
                <a:solidFill>
                  <a:srgbClr val="FFFFFF"/>
                </a:solidFill>
                <a:latin typeface="Carlito"/>
                <a:cs typeface="Carlito"/>
              </a:rPr>
              <a:t>.</a:t>
            </a:r>
            <a:endParaRPr>
              <a:latin typeface="Carlito"/>
              <a:cs typeface="Carlito"/>
            </a:endParaRPr>
          </a:p>
        </p:txBody>
      </p:sp>
      <p:grpSp>
        <p:nvGrpSpPr>
          <p:cNvPr id="14" name="object 14"/>
          <p:cNvGrpSpPr/>
          <p:nvPr/>
        </p:nvGrpSpPr>
        <p:grpSpPr>
          <a:xfrm>
            <a:off x="2057400" y="5105400"/>
            <a:ext cx="8077200" cy="1473200"/>
            <a:chOff x="533400" y="5105400"/>
            <a:chExt cx="8077200" cy="1473200"/>
          </a:xfrm>
        </p:grpSpPr>
        <p:sp>
          <p:nvSpPr>
            <p:cNvPr id="15" name="object 15"/>
            <p:cNvSpPr/>
            <p:nvPr/>
          </p:nvSpPr>
          <p:spPr>
            <a:xfrm>
              <a:off x="533400" y="5410200"/>
              <a:ext cx="8077200" cy="1168400"/>
            </a:xfrm>
            <a:custGeom>
              <a:avLst/>
              <a:gdLst/>
              <a:ahLst/>
              <a:cxnLst/>
              <a:rect l="l" t="t" r="r" b="b"/>
              <a:pathLst>
                <a:path w="8077200" h="1168400">
                  <a:moveTo>
                    <a:pt x="7960359" y="0"/>
                  </a:moveTo>
                  <a:lnTo>
                    <a:pt x="116840" y="0"/>
                  </a:lnTo>
                  <a:lnTo>
                    <a:pt x="71360" y="9183"/>
                  </a:lnTo>
                  <a:lnTo>
                    <a:pt x="34221" y="34226"/>
                  </a:lnTo>
                  <a:lnTo>
                    <a:pt x="9181" y="71366"/>
                  </a:lnTo>
                  <a:lnTo>
                    <a:pt x="0" y="116840"/>
                  </a:lnTo>
                  <a:lnTo>
                    <a:pt x="0" y="1051560"/>
                  </a:lnTo>
                  <a:lnTo>
                    <a:pt x="9181" y="1097039"/>
                  </a:lnTo>
                  <a:lnTo>
                    <a:pt x="34221" y="1134178"/>
                  </a:lnTo>
                  <a:lnTo>
                    <a:pt x="71360" y="1159218"/>
                  </a:lnTo>
                  <a:lnTo>
                    <a:pt x="116840" y="1168400"/>
                  </a:lnTo>
                  <a:lnTo>
                    <a:pt x="7960359" y="1168400"/>
                  </a:lnTo>
                  <a:lnTo>
                    <a:pt x="8005833" y="1159218"/>
                  </a:lnTo>
                  <a:lnTo>
                    <a:pt x="8042973" y="1134178"/>
                  </a:lnTo>
                  <a:lnTo>
                    <a:pt x="8068016" y="1097039"/>
                  </a:lnTo>
                  <a:lnTo>
                    <a:pt x="8077200" y="1051560"/>
                  </a:lnTo>
                  <a:lnTo>
                    <a:pt x="8077200" y="116840"/>
                  </a:lnTo>
                  <a:lnTo>
                    <a:pt x="8068016" y="71366"/>
                  </a:lnTo>
                  <a:lnTo>
                    <a:pt x="8042973" y="34226"/>
                  </a:lnTo>
                  <a:lnTo>
                    <a:pt x="8005833" y="9183"/>
                  </a:lnTo>
                  <a:lnTo>
                    <a:pt x="7960359" y="0"/>
                  </a:lnTo>
                  <a:close/>
                </a:path>
              </a:pathLst>
            </a:custGeom>
            <a:solidFill>
              <a:srgbClr val="001F5F">
                <a:alpha val="41960"/>
              </a:srgbClr>
            </a:solidFill>
          </p:spPr>
          <p:txBody>
            <a:bodyPr wrap="square" lIns="0" tIns="0" rIns="0" bIns="0" rtlCol="0"/>
            <a:lstStyle/>
            <a:p>
              <a:endParaRPr/>
            </a:p>
          </p:txBody>
        </p:sp>
        <p:sp>
          <p:nvSpPr>
            <p:cNvPr id="16" name="object 16"/>
            <p:cNvSpPr/>
            <p:nvPr/>
          </p:nvSpPr>
          <p:spPr>
            <a:xfrm>
              <a:off x="576021" y="5444413"/>
              <a:ext cx="7992109" cy="1100455"/>
            </a:xfrm>
            <a:custGeom>
              <a:avLst/>
              <a:gdLst/>
              <a:ahLst/>
              <a:cxnLst/>
              <a:rect l="l" t="t" r="r" b="b"/>
              <a:pathLst>
                <a:path w="7992109" h="1100454">
                  <a:moveTo>
                    <a:pt x="7991983" y="0"/>
                  </a:moveTo>
                  <a:lnTo>
                    <a:pt x="0" y="0"/>
                  </a:lnTo>
                  <a:lnTo>
                    <a:pt x="0" y="1099959"/>
                  </a:lnTo>
                  <a:lnTo>
                    <a:pt x="7991983" y="1099959"/>
                  </a:lnTo>
                  <a:lnTo>
                    <a:pt x="7991983" y="0"/>
                  </a:lnTo>
                  <a:close/>
                </a:path>
              </a:pathLst>
            </a:custGeom>
            <a:solidFill>
              <a:srgbClr val="FBD4B5"/>
            </a:solidFill>
          </p:spPr>
          <p:txBody>
            <a:bodyPr wrap="square" lIns="0" tIns="0" rIns="0" bIns="0" rtlCol="0"/>
            <a:lstStyle/>
            <a:p>
              <a:endParaRPr/>
            </a:p>
          </p:txBody>
        </p:sp>
        <p:sp>
          <p:nvSpPr>
            <p:cNvPr id="17" name="object 17"/>
            <p:cNvSpPr/>
            <p:nvPr/>
          </p:nvSpPr>
          <p:spPr>
            <a:xfrm>
              <a:off x="4343400" y="5105400"/>
              <a:ext cx="457200" cy="381000"/>
            </a:xfrm>
            <a:custGeom>
              <a:avLst/>
              <a:gdLst/>
              <a:ahLst/>
              <a:cxnLst/>
              <a:rect l="l" t="t" r="r" b="b"/>
              <a:pathLst>
                <a:path w="457200" h="381000">
                  <a:moveTo>
                    <a:pt x="365760" y="0"/>
                  </a:moveTo>
                  <a:lnTo>
                    <a:pt x="91439" y="0"/>
                  </a:lnTo>
                  <a:lnTo>
                    <a:pt x="91439" y="190500"/>
                  </a:lnTo>
                  <a:lnTo>
                    <a:pt x="0" y="190500"/>
                  </a:lnTo>
                  <a:lnTo>
                    <a:pt x="228600" y="381000"/>
                  </a:lnTo>
                  <a:lnTo>
                    <a:pt x="457200" y="190500"/>
                  </a:lnTo>
                  <a:lnTo>
                    <a:pt x="365760" y="190500"/>
                  </a:lnTo>
                  <a:lnTo>
                    <a:pt x="365760" y="0"/>
                  </a:lnTo>
                  <a:close/>
                </a:path>
              </a:pathLst>
            </a:custGeom>
            <a:solidFill>
              <a:srgbClr val="B1C1DB"/>
            </a:solidFill>
          </p:spPr>
          <p:txBody>
            <a:bodyPr wrap="square" lIns="0" tIns="0" rIns="0" bIns="0" rtlCol="0"/>
            <a:lstStyle/>
            <a:p>
              <a:endParaRPr/>
            </a:p>
          </p:txBody>
        </p:sp>
      </p:grpSp>
      <p:sp>
        <p:nvSpPr>
          <p:cNvPr id="18" name="object 18"/>
          <p:cNvSpPr txBox="1"/>
          <p:nvPr/>
        </p:nvSpPr>
        <p:spPr>
          <a:xfrm>
            <a:off x="2100022" y="5444414"/>
            <a:ext cx="7992109" cy="962443"/>
          </a:xfrm>
          <a:prstGeom prst="rect">
            <a:avLst/>
          </a:prstGeom>
        </p:spPr>
        <p:txBody>
          <a:bodyPr vert="horz" wrap="square" lIns="0" tIns="221615" rIns="0" bIns="0" rtlCol="0">
            <a:spAutoFit/>
          </a:bodyPr>
          <a:lstStyle/>
          <a:p>
            <a:pPr marL="429895" marR="1218565">
              <a:spcBef>
                <a:spcPts val="1745"/>
              </a:spcBef>
              <a:tabLst>
                <a:tab pos="1548130" algn="l"/>
              </a:tabLst>
            </a:pPr>
            <a:r>
              <a:rPr sz="2400" spc="-5" dirty="0">
                <a:latin typeface="Carlito"/>
                <a:cs typeface="Carlito"/>
              </a:rPr>
              <a:t>Since </a:t>
            </a:r>
            <a:r>
              <a:rPr sz="2400" dirty="0">
                <a:latin typeface="Carlito"/>
                <a:cs typeface="Carlito"/>
              </a:rPr>
              <a:t>the </a:t>
            </a:r>
            <a:r>
              <a:rPr sz="2400" spc="-10" dirty="0">
                <a:latin typeface="Carlito"/>
                <a:cs typeface="Carlito"/>
              </a:rPr>
              <a:t>ligand </a:t>
            </a:r>
            <a:r>
              <a:rPr sz="2400" dirty="0">
                <a:latin typeface="Carlito"/>
                <a:cs typeface="Carlito"/>
              </a:rPr>
              <a:t>is </a:t>
            </a:r>
            <a:r>
              <a:rPr sz="2400" spc="-5" dirty="0">
                <a:latin typeface="Carlito"/>
                <a:cs typeface="Carlito"/>
              </a:rPr>
              <a:t>split </a:t>
            </a:r>
            <a:r>
              <a:rPr sz="2400" spc="-15" dirty="0">
                <a:latin typeface="Carlito"/>
                <a:cs typeface="Carlito"/>
              </a:rPr>
              <a:t>into </a:t>
            </a:r>
            <a:r>
              <a:rPr sz="2400" spc="-10" dirty="0">
                <a:latin typeface="Carlito"/>
                <a:cs typeface="Carlito"/>
              </a:rPr>
              <a:t>fragments, </a:t>
            </a:r>
            <a:r>
              <a:rPr sz="2400" spc="-20" dirty="0">
                <a:latin typeface="Carlito"/>
                <a:cs typeface="Carlito"/>
              </a:rPr>
              <a:t>have </a:t>
            </a:r>
            <a:r>
              <a:rPr sz="2400" spc="-5" dirty="0">
                <a:latin typeface="Carlito"/>
                <a:cs typeface="Carlito"/>
              </a:rPr>
              <a:t>limited  number	of </a:t>
            </a:r>
            <a:r>
              <a:rPr sz="2400" spc="-15" dirty="0">
                <a:latin typeface="Carlito"/>
                <a:cs typeface="Carlito"/>
              </a:rPr>
              <a:t>rotatable</a:t>
            </a:r>
            <a:r>
              <a:rPr sz="2400" spc="-30" dirty="0">
                <a:latin typeface="Carlito"/>
                <a:cs typeface="Carlito"/>
              </a:rPr>
              <a:t> </a:t>
            </a:r>
            <a:r>
              <a:rPr sz="2400" spc="-5" dirty="0">
                <a:latin typeface="Carlito"/>
                <a:cs typeface="Carlito"/>
              </a:rPr>
              <a:t>bonds</a:t>
            </a:r>
            <a:endParaRPr sz="24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600" y="381000"/>
            <a:ext cx="7848600" cy="1016000"/>
          </a:xfrm>
          <a:custGeom>
            <a:avLst/>
            <a:gdLst/>
            <a:ahLst/>
            <a:cxnLst/>
            <a:rect l="l" t="t" r="r" b="b"/>
            <a:pathLst>
              <a:path w="7848600" h="1016000">
                <a:moveTo>
                  <a:pt x="7747000" y="0"/>
                </a:moveTo>
                <a:lnTo>
                  <a:pt x="101600" y="0"/>
                </a:lnTo>
                <a:lnTo>
                  <a:pt x="62054" y="7981"/>
                </a:lnTo>
                <a:lnTo>
                  <a:pt x="29759" y="29749"/>
                </a:lnTo>
                <a:lnTo>
                  <a:pt x="7984" y="62043"/>
                </a:lnTo>
                <a:lnTo>
                  <a:pt x="0" y="101600"/>
                </a:lnTo>
                <a:lnTo>
                  <a:pt x="0" y="914400"/>
                </a:lnTo>
                <a:lnTo>
                  <a:pt x="7984" y="953956"/>
                </a:lnTo>
                <a:lnTo>
                  <a:pt x="29759" y="986250"/>
                </a:lnTo>
                <a:lnTo>
                  <a:pt x="62054" y="1008018"/>
                </a:lnTo>
                <a:lnTo>
                  <a:pt x="101600" y="1016000"/>
                </a:lnTo>
                <a:lnTo>
                  <a:pt x="7747000" y="1016000"/>
                </a:lnTo>
                <a:lnTo>
                  <a:pt x="7786556" y="1008018"/>
                </a:lnTo>
                <a:lnTo>
                  <a:pt x="7818850" y="986250"/>
                </a:lnTo>
                <a:lnTo>
                  <a:pt x="7840618" y="953956"/>
                </a:lnTo>
                <a:lnTo>
                  <a:pt x="7848600" y="914400"/>
                </a:lnTo>
                <a:lnTo>
                  <a:pt x="7848600" y="101600"/>
                </a:lnTo>
                <a:lnTo>
                  <a:pt x="7840618" y="62043"/>
                </a:lnTo>
                <a:lnTo>
                  <a:pt x="7818850" y="29749"/>
                </a:lnTo>
                <a:lnTo>
                  <a:pt x="7786556" y="7981"/>
                </a:lnTo>
                <a:lnTo>
                  <a:pt x="7747000" y="0"/>
                </a:lnTo>
                <a:close/>
              </a:path>
            </a:pathLst>
          </a:custGeom>
          <a:solidFill>
            <a:srgbClr val="5F497A">
              <a:alpha val="54116"/>
            </a:srgbClr>
          </a:solidFill>
        </p:spPr>
        <p:txBody>
          <a:bodyPr wrap="square" lIns="0" tIns="0" rIns="0" bIns="0" rtlCol="0"/>
          <a:lstStyle/>
          <a:p>
            <a:endParaRPr/>
          </a:p>
        </p:txBody>
      </p:sp>
      <p:sp>
        <p:nvSpPr>
          <p:cNvPr id="3" name="object 3"/>
          <p:cNvSpPr txBox="1">
            <a:spLocks noGrp="1"/>
          </p:cNvSpPr>
          <p:nvPr>
            <p:ph type="title"/>
          </p:nvPr>
        </p:nvSpPr>
        <p:spPr>
          <a:xfrm>
            <a:off x="2362200" y="623823"/>
            <a:ext cx="10515600" cy="808169"/>
          </a:xfrm>
          <a:prstGeom prst="rect">
            <a:avLst/>
          </a:prstGeom>
        </p:spPr>
        <p:txBody>
          <a:bodyPr vert="horz" wrap="square" lIns="0" tIns="139953" rIns="0" bIns="0" rtlCol="0" anchor="ctr">
            <a:spAutoFit/>
          </a:bodyPr>
          <a:lstStyle/>
          <a:p>
            <a:pPr marL="2251710" marR="5080" indent="-1908810">
              <a:lnSpc>
                <a:spcPts val="2590"/>
              </a:lnSpc>
              <a:spcBef>
                <a:spcPts val="425"/>
              </a:spcBef>
            </a:pPr>
            <a:r>
              <a:rPr sz="2400" dirty="0">
                <a:latin typeface="Carlito"/>
                <a:cs typeface="Carlito"/>
              </a:rPr>
              <a:t>All </a:t>
            </a:r>
            <a:r>
              <a:rPr sz="2400" spc="-10" dirty="0">
                <a:latin typeface="Carlito"/>
                <a:cs typeface="Carlito"/>
              </a:rPr>
              <a:t>fragments that </a:t>
            </a:r>
            <a:r>
              <a:rPr sz="2400" spc="-15" dirty="0">
                <a:latin typeface="Carlito"/>
                <a:cs typeface="Carlito"/>
              </a:rPr>
              <a:t>are formed contain </a:t>
            </a:r>
            <a:r>
              <a:rPr sz="2400" dirty="0">
                <a:latin typeface="Carlito"/>
                <a:cs typeface="Carlito"/>
              </a:rPr>
              <a:t>an </a:t>
            </a:r>
            <a:r>
              <a:rPr sz="2400" spc="-15" dirty="0">
                <a:latin typeface="Carlito"/>
                <a:cs typeface="Carlito"/>
              </a:rPr>
              <a:t>atom </a:t>
            </a:r>
            <a:r>
              <a:rPr sz="2400" spc="-5" dirty="0">
                <a:latin typeface="Carlito"/>
                <a:cs typeface="Carlito"/>
              </a:rPr>
              <a:t>or </a:t>
            </a:r>
            <a:r>
              <a:rPr sz="2400" spc="-10" dirty="0">
                <a:latin typeface="Carlito"/>
                <a:cs typeface="Carlito"/>
              </a:rPr>
              <a:t>bond that </a:t>
            </a:r>
            <a:r>
              <a:rPr sz="2400" dirty="0">
                <a:latin typeface="Carlito"/>
                <a:cs typeface="Carlito"/>
              </a:rPr>
              <a:t>is  </a:t>
            </a:r>
            <a:r>
              <a:rPr sz="2400" spc="-10" dirty="0">
                <a:latin typeface="Carlito"/>
                <a:cs typeface="Carlito"/>
              </a:rPr>
              <a:t>shared </a:t>
            </a:r>
            <a:r>
              <a:rPr sz="2400" dirty="0">
                <a:latin typeface="Carlito"/>
                <a:cs typeface="Carlito"/>
              </a:rPr>
              <a:t>with another</a:t>
            </a:r>
            <a:r>
              <a:rPr sz="2400" spc="-25" dirty="0">
                <a:latin typeface="Carlito"/>
                <a:cs typeface="Carlito"/>
              </a:rPr>
              <a:t> </a:t>
            </a:r>
            <a:r>
              <a:rPr sz="2400" spc="-10" dirty="0">
                <a:latin typeface="Carlito"/>
                <a:cs typeface="Carlito"/>
              </a:rPr>
              <a:t>fragment</a:t>
            </a:r>
            <a:r>
              <a:rPr sz="2400" spc="-10" dirty="0">
                <a:solidFill>
                  <a:srgbClr val="FFFFFF"/>
                </a:solidFill>
                <a:latin typeface="Carlito"/>
                <a:cs typeface="Carlito"/>
              </a:rPr>
              <a:t>.</a:t>
            </a:r>
            <a:endParaRPr sz="2400">
              <a:latin typeface="Carlito"/>
              <a:cs typeface="Carlito"/>
            </a:endParaRPr>
          </a:p>
        </p:txBody>
      </p:sp>
      <p:sp>
        <p:nvSpPr>
          <p:cNvPr id="4" name="object 4"/>
          <p:cNvSpPr/>
          <p:nvPr/>
        </p:nvSpPr>
        <p:spPr>
          <a:xfrm>
            <a:off x="2286000" y="5562600"/>
            <a:ext cx="7848600" cy="1016000"/>
          </a:xfrm>
          <a:custGeom>
            <a:avLst/>
            <a:gdLst/>
            <a:ahLst/>
            <a:cxnLst/>
            <a:rect l="l" t="t" r="r" b="b"/>
            <a:pathLst>
              <a:path w="7848600" h="1016000">
                <a:moveTo>
                  <a:pt x="7848600" y="101600"/>
                </a:moveTo>
                <a:lnTo>
                  <a:pt x="7840612" y="62064"/>
                </a:lnTo>
                <a:lnTo>
                  <a:pt x="7818844" y="29768"/>
                </a:lnTo>
                <a:lnTo>
                  <a:pt x="7786548" y="7988"/>
                </a:lnTo>
                <a:lnTo>
                  <a:pt x="7747000" y="0"/>
                </a:lnTo>
                <a:lnTo>
                  <a:pt x="101600" y="0"/>
                </a:lnTo>
                <a:lnTo>
                  <a:pt x="62052" y="7988"/>
                </a:lnTo>
                <a:lnTo>
                  <a:pt x="29756" y="29768"/>
                </a:lnTo>
                <a:lnTo>
                  <a:pt x="7975" y="62064"/>
                </a:lnTo>
                <a:lnTo>
                  <a:pt x="0" y="101600"/>
                </a:lnTo>
                <a:lnTo>
                  <a:pt x="0" y="914400"/>
                </a:lnTo>
                <a:lnTo>
                  <a:pt x="7975" y="953947"/>
                </a:lnTo>
                <a:lnTo>
                  <a:pt x="29756" y="986243"/>
                </a:lnTo>
                <a:lnTo>
                  <a:pt x="62052" y="1008024"/>
                </a:lnTo>
                <a:lnTo>
                  <a:pt x="101600" y="1016000"/>
                </a:lnTo>
                <a:lnTo>
                  <a:pt x="7747000" y="1016000"/>
                </a:lnTo>
                <a:lnTo>
                  <a:pt x="7786548" y="1008024"/>
                </a:lnTo>
                <a:lnTo>
                  <a:pt x="7818844" y="986243"/>
                </a:lnTo>
                <a:lnTo>
                  <a:pt x="7840612" y="953947"/>
                </a:lnTo>
                <a:lnTo>
                  <a:pt x="7848600" y="914400"/>
                </a:lnTo>
                <a:lnTo>
                  <a:pt x="7848600" y="101600"/>
                </a:lnTo>
                <a:close/>
              </a:path>
            </a:pathLst>
          </a:custGeom>
          <a:solidFill>
            <a:srgbClr val="5F497A">
              <a:alpha val="74900"/>
            </a:srgbClr>
          </a:solidFill>
        </p:spPr>
        <p:txBody>
          <a:bodyPr wrap="square" lIns="0" tIns="0" rIns="0" bIns="0" rtlCol="0"/>
          <a:lstStyle/>
          <a:p>
            <a:endParaRPr/>
          </a:p>
        </p:txBody>
      </p:sp>
      <p:sp>
        <p:nvSpPr>
          <p:cNvPr id="5" name="object 5"/>
          <p:cNvSpPr txBox="1"/>
          <p:nvPr/>
        </p:nvSpPr>
        <p:spPr>
          <a:xfrm>
            <a:off x="3067939" y="5673345"/>
            <a:ext cx="6280785" cy="720725"/>
          </a:xfrm>
          <a:prstGeom prst="rect">
            <a:avLst/>
          </a:prstGeom>
        </p:spPr>
        <p:txBody>
          <a:bodyPr vert="horz" wrap="square" lIns="0" tIns="12700" rIns="0" bIns="0" rtlCol="0">
            <a:spAutoFit/>
          </a:bodyPr>
          <a:lstStyle/>
          <a:p>
            <a:pPr algn="ctr">
              <a:lnSpc>
                <a:spcPts val="2735"/>
              </a:lnSpc>
              <a:spcBef>
                <a:spcPts val="100"/>
              </a:spcBef>
            </a:pPr>
            <a:r>
              <a:rPr sz="2400" spc="-15" dirty="0">
                <a:latin typeface="Carlito"/>
                <a:cs typeface="Carlito"/>
              </a:rPr>
              <a:t>For </a:t>
            </a:r>
            <a:r>
              <a:rPr sz="2400" dirty="0">
                <a:latin typeface="Carlito"/>
                <a:cs typeface="Carlito"/>
              </a:rPr>
              <a:t>each </a:t>
            </a:r>
            <a:r>
              <a:rPr sz="2400" spc="-10" dirty="0">
                <a:latin typeface="Carlito"/>
                <a:cs typeface="Carlito"/>
              </a:rPr>
              <a:t>fragment, </a:t>
            </a:r>
            <a:r>
              <a:rPr sz="2400" dirty="0">
                <a:latin typeface="Carlito"/>
                <a:cs typeface="Carlito"/>
              </a:rPr>
              <a:t>a </a:t>
            </a:r>
            <a:r>
              <a:rPr sz="2400" spc="-5" dirty="0">
                <a:latin typeface="Carlito"/>
                <a:cs typeface="Carlito"/>
              </a:rPr>
              <a:t>number of </a:t>
            </a:r>
            <a:r>
              <a:rPr sz="2400" spc="-15" dirty="0">
                <a:latin typeface="Carlito"/>
                <a:cs typeface="Carlito"/>
              </a:rPr>
              <a:t>conformations</a:t>
            </a:r>
            <a:r>
              <a:rPr sz="2400" spc="-60" dirty="0">
                <a:latin typeface="Carlito"/>
                <a:cs typeface="Carlito"/>
              </a:rPr>
              <a:t> </a:t>
            </a:r>
            <a:r>
              <a:rPr sz="2400" spc="-15" dirty="0">
                <a:latin typeface="Carlito"/>
                <a:cs typeface="Carlito"/>
              </a:rPr>
              <a:t>are</a:t>
            </a:r>
            <a:endParaRPr sz="2400">
              <a:latin typeface="Carlito"/>
              <a:cs typeface="Carlito"/>
            </a:endParaRPr>
          </a:p>
          <a:p>
            <a:pPr marL="4445" algn="ctr">
              <a:lnSpc>
                <a:spcPts val="2735"/>
              </a:lnSpc>
            </a:pPr>
            <a:r>
              <a:rPr sz="2400" spc="-15" dirty="0">
                <a:latin typeface="Carlito"/>
                <a:cs typeface="Carlito"/>
              </a:rPr>
              <a:t>generated</a:t>
            </a:r>
            <a:r>
              <a:rPr spc="-15" dirty="0">
                <a:latin typeface="Carlito"/>
                <a:cs typeface="Carlito"/>
              </a:rPr>
              <a:t>.</a:t>
            </a:r>
            <a:endParaRPr>
              <a:latin typeface="Carlito"/>
              <a:cs typeface="Carlito"/>
            </a:endParaRPr>
          </a:p>
        </p:txBody>
      </p:sp>
      <p:sp>
        <p:nvSpPr>
          <p:cNvPr id="6" name="object 6"/>
          <p:cNvSpPr/>
          <p:nvPr/>
        </p:nvSpPr>
        <p:spPr>
          <a:xfrm>
            <a:off x="3297644" y="1991939"/>
            <a:ext cx="5647964" cy="280600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0" y="838200"/>
            <a:ext cx="7848600" cy="1016000"/>
          </a:xfrm>
          <a:custGeom>
            <a:avLst/>
            <a:gdLst/>
            <a:ahLst/>
            <a:cxnLst/>
            <a:rect l="l" t="t" r="r" b="b"/>
            <a:pathLst>
              <a:path w="7848600" h="1016000">
                <a:moveTo>
                  <a:pt x="7747000" y="0"/>
                </a:moveTo>
                <a:lnTo>
                  <a:pt x="101600" y="0"/>
                </a:lnTo>
                <a:lnTo>
                  <a:pt x="62054" y="7981"/>
                </a:lnTo>
                <a:lnTo>
                  <a:pt x="29759" y="29749"/>
                </a:lnTo>
                <a:lnTo>
                  <a:pt x="7984" y="62043"/>
                </a:lnTo>
                <a:lnTo>
                  <a:pt x="0" y="101600"/>
                </a:lnTo>
                <a:lnTo>
                  <a:pt x="0" y="914400"/>
                </a:lnTo>
                <a:lnTo>
                  <a:pt x="7984" y="953956"/>
                </a:lnTo>
                <a:lnTo>
                  <a:pt x="29759" y="986250"/>
                </a:lnTo>
                <a:lnTo>
                  <a:pt x="62054" y="1008018"/>
                </a:lnTo>
                <a:lnTo>
                  <a:pt x="101600" y="1016000"/>
                </a:lnTo>
                <a:lnTo>
                  <a:pt x="7747000" y="1016000"/>
                </a:lnTo>
                <a:lnTo>
                  <a:pt x="7786556" y="1008018"/>
                </a:lnTo>
                <a:lnTo>
                  <a:pt x="7818850" y="986250"/>
                </a:lnTo>
                <a:lnTo>
                  <a:pt x="7840618" y="953956"/>
                </a:lnTo>
                <a:lnTo>
                  <a:pt x="7848600" y="914400"/>
                </a:lnTo>
                <a:lnTo>
                  <a:pt x="7848600" y="101600"/>
                </a:lnTo>
                <a:lnTo>
                  <a:pt x="7840618" y="62043"/>
                </a:lnTo>
                <a:lnTo>
                  <a:pt x="7818850" y="29749"/>
                </a:lnTo>
                <a:lnTo>
                  <a:pt x="7786556" y="7981"/>
                </a:lnTo>
                <a:lnTo>
                  <a:pt x="7747000" y="0"/>
                </a:lnTo>
                <a:close/>
              </a:path>
            </a:pathLst>
          </a:custGeom>
          <a:solidFill>
            <a:srgbClr val="5F497A"/>
          </a:solidFill>
        </p:spPr>
        <p:txBody>
          <a:bodyPr wrap="square" lIns="0" tIns="0" rIns="0" bIns="0" rtlCol="0"/>
          <a:lstStyle/>
          <a:p>
            <a:endParaRPr/>
          </a:p>
        </p:txBody>
      </p:sp>
      <p:sp>
        <p:nvSpPr>
          <p:cNvPr id="3" name="object 3"/>
          <p:cNvSpPr txBox="1">
            <a:spLocks noGrp="1"/>
          </p:cNvSpPr>
          <p:nvPr>
            <p:ph type="title"/>
          </p:nvPr>
        </p:nvSpPr>
        <p:spPr>
          <a:xfrm>
            <a:off x="2327414" y="1031957"/>
            <a:ext cx="7766050" cy="629018"/>
          </a:xfrm>
          <a:prstGeom prst="rect">
            <a:avLst/>
          </a:prstGeom>
          <a:solidFill>
            <a:srgbClr val="D99593"/>
          </a:solidFill>
        </p:spPr>
        <p:txBody>
          <a:bodyPr vert="horz" wrap="square" lIns="0" tIns="257175" rIns="0" bIns="0" rtlCol="0" anchor="ctr">
            <a:spAutoFit/>
          </a:bodyPr>
          <a:lstStyle/>
          <a:p>
            <a:pPr algn="ctr">
              <a:lnSpc>
                <a:spcPct val="100000"/>
              </a:lnSpc>
              <a:spcBef>
                <a:spcPts val="2025"/>
              </a:spcBef>
            </a:pPr>
            <a:r>
              <a:rPr sz="2400" spc="-5" dirty="0">
                <a:latin typeface="Carlito"/>
                <a:cs typeface="Carlito"/>
              </a:rPr>
              <a:t>The </a:t>
            </a:r>
            <a:r>
              <a:rPr sz="2400" spc="-10" dirty="0">
                <a:latin typeface="Carlito"/>
                <a:cs typeface="Carlito"/>
              </a:rPr>
              <a:t>fragments </a:t>
            </a:r>
            <a:r>
              <a:rPr sz="2400" spc="-15" dirty="0">
                <a:latin typeface="Carlito"/>
                <a:cs typeface="Carlito"/>
              </a:rPr>
              <a:t>are docked </a:t>
            </a:r>
            <a:r>
              <a:rPr sz="2400" dirty="0">
                <a:latin typeface="Carlito"/>
                <a:cs typeface="Carlito"/>
              </a:rPr>
              <a:t>and</a:t>
            </a:r>
            <a:r>
              <a:rPr sz="2400" spc="5" dirty="0">
                <a:latin typeface="Carlito"/>
                <a:cs typeface="Carlito"/>
              </a:rPr>
              <a:t> </a:t>
            </a:r>
            <a:r>
              <a:rPr sz="2400" spc="-15" dirty="0">
                <a:latin typeface="Carlito"/>
                <a:cs typeface="Carlito"/>
              </a:rPr>
              <a:t>scored</a:t>
            </a:r>
            <a:endParaRPr sz="2400">
              <a:latin typeface="Carlito"/>
              <a:cs typeface="Carlito"/>
            </a:endParaRPr>
          </a:p>
        </p:txBody>
      </p:sp>
      <p:sp>
        <p:nvSpPr>
          <p:cNvPr id="4" name="object 4"/>
          <p:cNvSpPr/>
          <p:nvPr/>
        </p:nvSpPr>
        <p:spPr>
          <a:xfrm>
            <a:off x="2286000" y="2438399"/>
            <a:ext cx="7848600" cy="1016000"/>
          </a:xfrm>
          <a:custGeom>
            <a:avLst/>
            <a:gdLst/>
            <a:ahLst/>
            <a:cxnLst/>
            <a:rect l="l" t="t" r="r" b="b"/>
            <a:pathLst>
              <a:path w="7848600" h="1016000">
                <a:moveTo>
                  <a:pt x="7848600" y="101600"/>
                </a:moveTo>
                <a:lnTo>
                  <a:pt x="7840612" y="62052"/>
                </a:lnTo>
                <a:lnTo>
                  <a:pt x="7818844" y="29756"/>
                </a:lnTo>
                <a:lnTo>
                  <a:pt x="7786548" y="7988"/>
                </a:lnTo>
                <a:lnTo>
                  <a:pt x="7747000" y="0"/>
                </a:lnTo>
                <a:lnTo>
                  <a:pt x="101600" y="0"/>
                </a:lnTo>
                <a:lnTo>
                  <a:pt x="62052" y="7988"/>
                </a:lnTo>
                <a:lnTo>
                  <a:pt x="29756" y="29756"/>
                </a:lnTo>
                <a:lnTo>
                  <a:pt x="7975" y="62052"/>
                </a:lnTo>
                <a:lnTo>
                  <a:pt x="0" y="101600"/>
                </a:lnTo>
                <a:lnTo>
                  <a:pt x="0" y="914400"/>
                </a:lnTo>
                <a:lnTo>
                  <a:pt x="7975" y="953960"/>
                </a:lnTo>
                <a:lnTo>
                  <a:pt x="29756" y="986256"/>
                </a:lnTo>
                <a:lnTo>
                  <a:pt x="62052" y="1008024"/>
                </a:lnTo>
                <a:lnTo>
                  <a:pt x="101600" y="1016000"/>
                </a:lnTo>
                <a:lnTo>
                  <a:pt x="7747000" y="1016000"/>
                </a:lnTo>
                <a:lnTo>
                  <a:pt x="7786548" y="1008024"/>
                </a:lnTo>
                <a:lnTo>
                  <a:pt x="7818844" y="986256"/>
                </a:lnTo>
                <a:lnTo>
                  <a:pt x="7840612" y="953960"/>
                </a:lnTo>
                <a:lnTo>
                  <a:pt x="7848600" y="914400"/>
                </a:lnTo>
                <a:lnTo>
                  <a:pt x="7848600" y="101600"/>
                </a:lnTo>
                <a:close/>
              </a:path>
            </a:pathLst>
          </a:custGeom>
          <a:solidFill>
            <a:srgbClr val="F9C090"/>
          </a:solidFill>
        </p:spPr>
        <p:txBody>
          <a:bodyPr wrap="square" lIns="0" tIns="0" rIns="0" bIns="0" rtlCol="0"/>
          <a:lstStyle/>
          <a:p>
            <a:endParaRPr/>
          </a:p>
        </p:txBody>
      </p:sp>
      <p:sp>
        <p:nvSpPr>
          <p:cNvPr id="5" name="object 5"/>
          <p:cNvSpPr/>
          <p:nvPr/>
        </p:nvSpPr>
        <p:spPr>
          <a:xfrm>
            <a:off x="2286000" y="3810000"/>
            <a:ext cx="7848600" cy="1016000"/>
          </a:xfrm>
          <a:custGeom>
            <a:avLst/>
            <a:gdLst/>
            <a:ahLst/>
            <a:cxnLst/>
            <a:rect l="l" t="t" r="r" b="b"/>
            <a:pathLst>
              <a:path w="7848600" h="1016000">
                <a:moveTo>
                  <a:pt x="7848600" y="101600"/>
                </a:moveTo>
                <a:lnTo>
                  <a:pt x="7840612" y="62052"/>
                </a:lnTo>
                <a:lnTo>
                  <a:pt x="7818844" y="29756"/>
                </a:lnTo>
                <a:lnTo>
                  <a:pt x="7786548" y="7988"/>
                </a:lnTo>
                <a:lnTo>
                  <a:pt x="7747000" y="0"/>
                </a:lnTo>
                <a:lnTo>
                  <a:pt x="101600" y="0"/>
                </a:lnTo>
                <a:lnTo>
                  <a:pt x="62052" y="7988"/>
                </a:lnTo>
                <a:lnTo>
                  <a:pt x="29756" y="29756"/>
                </a:lnTo>
                <a:lnTo>
                  <a:pt x="7975" y="62052"/>
                </a:lnTo>
                <a:lnTo>
                  <a:pt x="0" y="101600"/>
                </a:lnTo>
                <a:lnTo>
                  <a:pt x="0" y="914400"/>
                </a:lnTo>
                <a:lnTo>
                  <a:pt x="7975" y="953960"/>
                </a:lnTo>
                <a:lnTo>
                  <a:pt x="29756" y="986256"/>
                </a:lnTo>
                <a:lnTo>
                  <a:pt x="62052" y="1008024"/>
                </a:lnTo>
                <a:lnTo>
                  <a:pt x="101600" y="1016000"/>
                </a:lnTo>
                <a:lnTo>
                  <a:pt x="7747000" y="1016000"/>
                </a:lnTo>
                <a:lnTo>
                  <a:pt x="7786548" y="1008024"/>
                </a:lnTo>
                <a:lnTo>
                  <a:pt x="7818844" y="986256"/>
                </a:lnTo>
                <a:lnTo>
                  <a:pt x="7840612" y="953960"/>
                </a:lnTo>
                <a:lnTo>
                  <a:pt x="7848600" y="914400"/>
                </a:lnTo>
                <a:lnTo>
                  <a:pt x="7848600" y="101600"/>
                </a:lnTo>
                <a:close/>
              </a:path>
            </a:pathLst>
          </a:custGeom>
          <a:solidFill>
            <a:srgbClr val="403052">
              <a:alpha val="29019"/>
            </a:srgbClr>
          </a:solidFill>
        </p:spPr>
        <p:txBody>
          <a:bodyPr wrap="square" lIns="0" tIns="0" rIns="0" bIns="0" rtlCol="0"/>
          <a:lstStyle/>
          <a:p>
            <a:endParaRPr/>
          </a:p>
        </p:txBody>
      </p:sp>
      <p:sp>
        <p:nvSpPr>
          <p:cNvPr id="6" name="object 6"/>
          <p:cNvSpPr txBox="1"/>
          <p:nvPr/>
        </p:nvSpPr>
        <p:spPr>
          <a:xfrm>
            <a:off x="2603094" y="2548585"/>
            <a:ext cx="7209155" cy="1927860"/>
          </a:xfrm>
          <a:prstGeom prst="rect">
            <a:avLst/>
          </a:prstGeom>
        </p:spPr>
        <p:txBody>
          <a:bodyPr vert="horz" wrap="square" lIns="0" tIns="12700" rIns="0" bIns="0" rtlCol="0">
            <a:spAutoFit/>
          </a:bodyPr>
          <a:lstStyle/>
          <a:p>
            <a:pPr algn="ctr">
              <a:lnSpc>
                <a:spcPts val="2735"/>
              </a:lnSpc>
              <a:spcBef>
                <a:spcPts val="100"/>
              </a:spcBef>
            </a:pPr>
            <a:r>
              <a:rPr sz="2400" spc="-10" dirty="0">
                <a:latin typeface="Carlito"/>
                <a:cs typeface="Carlito"/>
              </a:rPr>
              <a:t>Fragments that </a:t>
            </a:r>
            <a:r>
              <a:rPr sz="2400" spc="-15" dirty="0">
                <a:latin typeface="Carlito"/>
                <a:cs typeface="Carlito"/>
              </a:rPr>
              <a:t>are </a:t>
            </a:r>
            <a:r>
              <a:rPr sz="2400" spc="-5" dirty="0">
                <a:latin typeface="Carlito"/>
                <a:cs typeface="Carlito"/>
              </a:rPr>
              <a:t>particularly high </a:t>
            </a:r>
            <a:r>
              <a:rPr sz="2400" spc="-10" dirty="0">
                <a:latin typeface="Carlito"/>
                <a:cs typeface="Carlito"/>
              </a:rPr>
              <a:t>scoring </a:t>
            </a:r>
            <a:r>
              <a:rPr sz="2400" spc="-15" dirty="0">
                <a:latin typeface="Carlito"/>
                <a:cs typeface="Carlito"/>
              </a:rPr>
              <a:t>are </a:t>
            </a:r>
            <a:r>
              <a:rPr sz="2400" spc="-10" dirty="0">
                <a:latin typeface="Carlito"/>
                <a:cs typeface="Carlito"/>
              </a:rPr>
              <a:t>defined</a:t>
            </a:r>
            <a:r>
              <a:rPr sz="2400" spc="-5" dirty="0">
                <a:latin typeface="Carlito"/>
                <a:cs typeface="Carlito"/>
              </a:rPr>
              <a:t> </a:t>
            </a:r>
            <a:r>
              <a:rPr sz="2400" dirty="0">
                <a:latin typeface="Carlito"/>
                <a:cs typeface="Carlito"/>
              </a:rPr>
              <a:t>as</a:t>
            </a:r>
            <a:endParaRPr sz="2400">
              <a:latin typeface="Carlito"/>
              <a:cs typeface="Carlito"/>
            </a:endParaRPr>
          </a:p>
          <a:p>
            <a:pPr marL="3175" algn="ctr">
              <a:lnSpc>
                <a:spcPts val="2735"/>
              </a:lnSpc>
            </a:pPr>
            <a:r>
              <a:rPr sz="2400" spc="-5" dirty="0">
                <a:latin typeface="Carlito"/>
                <a:cs typeface="Carlito"/>
              </a:rPr>
              <a:t>head </a:t>
            </a:r>
            <a:r>
              <a:rPr sz="2400" dirty="0">
                <a:latin typeface="Carlito"/>
                <a:cs typeface="Carlito"/>
              </a:rPr>
              <a:t>and act as an</a:t>
            </a:r>
            <a:r>
              <a:rPr sz="2400" spc="-70" dirty="0">
                <a:latin typeface="Carlito"/>
                <a:cs typeface="Carlito"/>
              </a:rPr>
              <a:t> </a:t>
            </a:r>
            <a:r>
              <a:rPr sz="2400" spc="-10" dirty="0">
                <a:latin typeface="Carlito"/>
                <a:cs typeface="Carlito"/>
              </a:rPr>
              <a:t>anchors</a:t>
            </a:r>
            <a:endParaRPr sz="2400">
              <a:latin typeface="Carlito"/>
              <a:cs typeface="Carlito"/>
            </a:endParaRPr>
          </a:p>
          <a:p>
            <a:pPr>
              <a:lnSpc>
                <a:spcPct val="100000"/>
              </a:lnSpc>
            </a:pPr>
            <a:endParaRPr sz="2400">
              <a:latin typeface="Carlito"/>
              <a:cs typeface="Carlito"/>
            </a:endParaRPr>
          </a:p>
          <a:p>
            <a:pPr>
              <a:spcBef>
                <a:spcPts val="30"/>
              </a:spcBef>
            </a:pPr>
            <a:endParaRPr sz="3000">
              <a:latin typeface="Carlito"/>
              <a:cs typeface="Carlito"/>
            </a:endParaRPr>
          </a:p>
          <a:p>
            <a:pPr marL="4445" algn="ctr">
              <a:spcBef>
                <a:spcPts val="5"/>
              </a:spcBef>
            </a:pPr>
            <a:r>
              <a:rPr sz="2400" spc="-5" dirty="0">
                <a:latin typeface="Carlito"/>
                <a:cs typeface="Carlito"/>
              </a:rPr>
              <a:t>The remaining </a:t>
            </a:r>
            <a:r>
              <a:rPr sz="2400" spc="-10" dirty="0">
                <a:latin typeface="Carlito"/>
                <a:cs typeface="Carlito"/>
              </a:rPr>
              <a:t>fragments </a:t>
            </a:r>
            <a:r>
              <a:rPr sz="2400" spc="-15" dirty="0">
                <a:latin typeface="Carlito"/>
                <a:cs typeface="Carlito"/>
              </a:rPr>
              <a:t>are </a:t>
            </a:r>
            <a:r>
              <a:rPr sz="2400" spc="-10" dirty="0">
                <a:latin typeface="Carlito"/>
                <a:cs typeface="Carlito"/>
              </a:rPr>
              <a:t>defined </a:t>
            </a:r>
            <a:r>
              <a:rPr sz="2400" dirty="0">
                <a:latin typeface="Carlito"/>
                <a:cs typeface="Carlito"/>
              </a:rPr>
              <a:t>as</a:t>
            </a:r>
            <a:r>
              <a:rPr sz="2400" spc="-10" dirty="0">
                <a:latin typeface="Carlito"/>
                <a:cs typeface="Carlito"/>
              </a:rPr>
              <a:t> </a:t>
            </a:r>
            <a:r>
              <a:rPr sz="2400" spc="-5" dirty="0">
                <a:latin typeface="Carlito"/>
                <a:cs typeface="Carlito"/>
              </a:rPr>
              <a:t>tails</a:t>
            </a:r>
            <a:endParaRPr sz="2400">
              <a:latin typeface="Carlito"/>
              <a:cs typeface="Carlito"/>
            </a:endParaRPr>
          </a:p>
        </p:txBody>
      </p:sp>
      <p:sp>
        <p:nvSpPr>
          <p:cNvPr id="7" name="object 7"/>
          <p:cNvSpPr/>
          <p:nvPr/>
        </p:nvSpPr>
        <p:spPr>
          <a:xfrm>
            <a:off x="2286000" y="5257800"/>
            <a:ext cx="7848600" cy="1016000"/>
          </a:xfrm>
          <a:custGeom>
            <a:avLst/>
            <a:gdLst/>
            <a:ahLst/>
            <a:cxnLst/>
            <a:rect l="l" t="t" r="r" b="b"/>
            <a:pathLst>
              <a:path w="7848600" h="1016000">
                <a:moveTo>
                  <a:pt x="7848600" y="101600"/>
                </a:moveTo>
                <a:lnTo>
                  <a:pt x="7840612" y="62052"/>
                </a:lnTo>
                <a:lnTo>
                  <a:pt x="7818844" y="29756"/>
                </a:lnTo>
                <a:lnTo>
                  <a:pt x="7786548" y="7988"/>
                </a:lnTo>
                <a:lnTo>
                  <a:pt x="7747000" y="0"/>
                </a:lnTo>
                <a:lnTo>
                  <a:pt x="101600" y="0"/>
                </a:lnTo>
                <a:lnTo>
                  <a:pt x="62052" y="7988"/>
                </a:lnTo>
                <a:lnTo>
                  <a:pt x="29756" y="29756"/>
                </a:lnTo>
                <a:lnTo>
                  <a:pt x="7975" y="62052"/>
                </a:lnTo>
                <a:lnTo>
                  <a:pt x="0" y="101600"/>
                </a:lnTo>
                <a:lnTo>
                  <a:pt x="0" y="914400"/>
                </a:lnTo>
                <a:lnTo>
                  <a:pt x="7975" y="953947"/>
                </a:lnTo>
                <a:lnTo>
                  <a:pt x="29756" y="986243"/>
                </a:lnTo>
                <a:lnTo>
                  <a:pt x="62052" y="1008024"/>
                </a:lnTo>
                <a:lnTo>
                  <a:pt x="101600" y="1016000"/>
                </a:lnTo>
                <a:lnTo>
                  <a:pt x="7747000" y="1016000"/>
                </a:lnTo>
                <a:lnTo>
                  <a:pt x="7786548" y="1008024"/>
                </a:lnTo>
                <a:lnTo>
                  <a:pt x="7818844" y="986243"/>
                </a:lnTo>
                <a:lnTo>
                  <a:pt x="7840612" y="953947"/>
                </a:lnTo>
                <a:lnTo>
                  <a:pt x="7848600" y="914400"/>
                </a:lnTo>
                <a:lnTo>
                  <a:pt x="7848600" y="101600"/>
                </a:lnTo>
                <a:close/>
              </a:path>
            </a:pathLst>
          </a:custGeom>
          <a:solidFill>
            <a:srgbClr val="30859C"/>
          </a:solidFill>
        </p:spPr>
        <p:txBody>
          <a:bodyPr wrap="square" lIns="0" tIns="0" rIns="0" bIns="0" rtlCol="0"/>
          <a:lstStyle/>
          <a:p>
            <a:endParaRPr/>
          </a:p>
        </p:txBody>
      </p:sp>
      <p:sp>
        <p:nvSpPr>
          <p:cNvPr id="8" name="object 8"/>
          <p:cNvSpPr txBox="1"/>
          <p:nvPr/>
        </p:nvSpPr>
        <p:spPr>
          <a:xfrm>
            <a:off x="2642717" y="5368545"/>
            <a:ext cx="7131684" cy="720725"/>
          </a:xfrm>
          <a:prstGeom prst="rect">
            <a:avLst/>
          </a:prstGeom>
        </p:spPr>
        <p:txBody>
          <a:bodyPr vert="horz" wrap="square" lIns="0" tIns="53975" rIns="0" bIns="0" rtlCol="0">
            <a:spAutoFit/>
          </a:bodyPr>
          <a:lstStyle/>
          <a:p>
            <a:pPr marL="844550" marR="5080" indent="-832485">
              <a:lnSpc>
                <a:spcPts val="2590"/>
              </a:lnSpc>
              <a:spcBef>
                <a:spcPts val="425"/>
              </a:spcBef>
            </a:pPr>
            <a:r>
              <a:rPr sz="2400" spc="-5" dirty="0">
                <a:latin typeface="Carlito"/>
                <a:cs typeface="Carlito"/>
              </a:rPr>
              <a:t>The </a:t>
            </a:r>
            <a:r>
              <a:rPr sz="2400" spc="-10" dirty="0">
                <a:latin typeface="Carlito"/>
                <a:cs typeface="Carlito"/>
              </a:rPr>
              <a:t>reconstruction </a:t>
            </a:r>
            <a:r>
              <a:rPr sz="2400" spc="-5" dirty="0">
                <a:latin typeface="Carlito"/>
                <a:cs typeface="Carlito"/>
              </a:rPr>
              <a:t>phase </a:t>
            </a:r>
            <a:r>
              <a:rPr sz="2400" dirty="0">
                <a:latin typeface="Carlito"/>
                <a:cs typeface="Carlito"/>
              </a:rPr>
              <a:t>is </a:t>
            </a:r>
            <a:r>
              <a:rPr sz="2400" spc="-5" dirty="0">
                <a:latin typeface="Carlito"/>
                <a:cs typeface="Carlito"/>
              </a:rPr>
              <a:t>carried out </a:t>
            </a:r>
            <a:r>
              <a:rPr sz="2400" spc="-25" dirty="0">
                <a:latin typeface="Carlito"/>
                <a:cs typeface="Carlito"/>
              </a:rPr>
              <a:t>for </a:t>
            </a:r>
            <a:r>
              <a:rPr sz="2400" dirty="0">
                <a:latin typeface="Carlito"/>
                <a:cs typeface="Carlito"/>
              </a:rPr>
              <a:t>each </a:t>
            </a:r>
            <a:r>
              <a:rPr sz="2400" spc="-10" dirty="0">
                <a:latin typeface="Carlito"/>
                <a:cs typeface="Carlito"/>
              </a:rPr>
              <a:t>fragment  that </a:t>
            </a:r>
            <a:r>
              <a:rPr sz="2400" spc="-5" dirty="0">
                <a:latin typeface="Carlito"/>
                <a:cs typeface="Carlito"/>
              </a:rPr>
              <a:t>has </a:t>
            </a:r>
            <a:r>
              <a:rPr sz="2400" dirty="0">
                <a:latin typeface="Carlito"/>
                <a:cs typeface="Carlito"/>
              </a:rPr>
              <a:t>been </a:t>
            </a:r>
            <a:r>
              <a:rPr sz="2400" spc="-5" dirty="0">
                <a:latin typeface="Carlito"/>
                <a:cs typeface="Carlito"/>
              </a:rPr>
              <a:t>identified </a:t>
            </a:r>
            <a:r>
              <a:rPr sz="2400" dirty="0">
                <a:latin typeface="Carlito"/>
                <a:cs typeface="Carlito"/>
              </a:rPr>
              <a:t>as </a:t>
            </a:r>
            <a:r>
              <a:rPr sz="2400" spc="-10" dirty="0">
                <a:latin typeface="Carlito"/>
                <a:cs typeface="Carlito"/>
              </a:rPr>
              <a:t>potential</a:t>
            </a:r>
            <a:r>
              <a:rPr sz="2400" spc="-40" dirty="0">
                <a:latin typeface="Carlito"/>
                <a:cs typeface="Carlito"/>
              </a:rPr>
              <a:t> </a:t>
            </a:r>
            <a:r>
              <a:rPr sz="2400" spc="-35" dirty="0">
                <a:latin typeface="Carlito"/>
                <a:cs typeface="Carlito"/>
              </a:rPr>
              <a:t>anchor.</a:t>
            </a:r>
            <a:endParaRPr sz="2400">
              <a:latin typeface="Carlito"/>
              <a:cs typeface="Carl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87911" y="1066801"/>
            <a:ext cx="6460888" cy="402396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364740" y="5352695"/>
            <a:ext cx="6511925" cy="757555"/>
          </a:xfrm>
          <a:prstGeom prst="rect">
            <a:avLst/>
          </a:prstGeom>
        </p:spPr>
        <p:txBody>
          <a:bodyPr vert="horz" wrap="square" lIns="0" tIns="12700" rIns="0" bIns="0" rtlCol="0">
            <a:spAutoFit/>
          </a:bodyPr>
          <a:lstStyle/>
          <a:p>
            <a:pPr marL="12700">
              <a:spcBef>
                <a:spcPts val="100"/>
              </a:spcBef>
            </a:pPr>
            <a:r>
              <a:rPr sz="2400" dirty="0">
                <a:latin typeface="Comic Sans MS"/>
                <a:cs typeface="Comic Sans MS"/>
              </a:rPr>
              <a:t>Docking attempts </a:t>
            </a:r>
            <a:r>
              <a:rPr sz="2400" spc="-5" dirty="0">
                <a:latin typeface="Comic Sans MS"/>
                <a:cs typeface="Comic Sans MS"/>
              </a:rPr>
              <a:t>to find the </a:t>
            </a:r>
            <a:r>
              <a:rPr sz="2400" dirty="0">
                <a:latin typeface="Comic Sans MS"/>
                <a:cs typeface="Comic Sans MS"/>
              </a:rPr>
              <a:t>“best”</a:t>
            </a:r>
            <a:r>
              <a:rPr sz="2400" spc="-55" dirty="0">
                <a:latin typeface="Comic Sans MS"/>
                <a:cs typeface="Comic Sans MS"/>
              </a:rPr>
              <a:t> </a:t>
            </a:r>
            <a:r>
              <a:rPr sz="2400" spc="-5" dirty="0">
                <a:latin typeface="Comic Sans MS"/>
                <a:cs typeface="Comic Sans MS"/>
              </a:rPr>
              <a:t>matching</a:t>
            </a:r>
            <a:endParaRPr sz="2400">
              <a:latin typeface="Comic Sans MS"/>
              <a:cs typeface="Comic Sans MS"/>
            </a:endParaRPr>
          </a:p>
          <a:p>
            <a:pPr marL="12700"/>
            <a:r>
              <a:rPr sz="2400" dirty="0">
                <a:latin typeface="Comic Sans MS"/>
                <a:cs typeface="Comic Sans MS"/>
              </a:rPr>
              <a:t>between </a:t>
            </a:r>
            <a:r>
              <a:rPr sz="2400" spc="-5" dirty="0">
                <a:latin typeface="Comic Sans MS"/>
                <a:cs typeface="Comic Sans MS"/>
              </a:rPr>
              <a:t>two</a:t>
            </a:r>
            <a:r>
              <a:rPr sz="2400" spc="-70" dirty="0">
                <a:latin typeface="Comic Sans MS"/>
                <a:cs typeface="Comic Sans MS"/>
              </a:rPr>
              <a:t> </a:t>
            </a:r>
            <a:r>
              <a:rPr sz="2400" dirty="0">
                <a:latin typeface="Comic Sans MS"/>
                <a:cs typeface="Comic Sans MS"/>
              </a:rPr>
              <a:t>molecules</a:t>
            </a:r>
            <a:endParaRPr sz="2400">
              <a:latin typeface="Comic Sans MS"/>
              <a:cs typeface="Comic Sans MS"/>
            </a:endParaRPr>
          </a:p>
        </p:txBody>
      </p:sp>
      <p:grpSp>
        <p:nvGrpSpPr>
          <p:cNvPr id="4" name="object 4"/>
          <p:cNvGrpSpPr/>
          <p:nvPr/>
        </p:nvGrpSpPr>
        <p:grpSpPr>
          <a:xfrm>
            <a:off x="1941959" y="205741"/>
            <a:ext cx="8308340" cy="767715"/>
            <a:chOff x="417959" y="205740"/>
            <a:chExt cx="8308340" cy="767715"/>
          </a:xfrm>
        </p:grpSpPr>
        <p:sp>
          <p:nvSpPr>
            <p:cNvPr id="5" name="object 5"/>
            <p:cNvSpPr/>
            <p:nvPr/>
          </p:nvSpPr>
          <p:spPr>
            <a:xfrm>
              <a:off x="417959" y="254943"/>
              <a:ext cx="8308080" cy="71845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44823" y="205740"/>
              <a:ext cx="2226564" cy="69494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57200" y="274637"/>
              <a:ext cx="8229600" cy="639762"/>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981200" y="320564"/>
            <a:ext cx="8229600" cy="548226"/>
          </a:xfrm>
          <a:prstGeom prst="rect">
            <a:avLst/>
          </a:prstGeom>
          <a:ln w="12700">
            <a:solidFill>
              <a:srgbClr val="497DBA"/>
            </a:solidFill>
          </a:ln>
        </p:spPr>
        <p:txBody>
          <a:bodyPr vert="horz" wrap="square" lIns="0" tIns="55244" rIns="0" bIns="0" rtlCol="0" anchor="ctr">
            <a:spAutoFit/>
          </a:bodyPr>
          <a:lstStyle/>
          <a:p>
            <a:pPr marL="1905" algn="ctr">
              <a:lnSpc>
                <a:spcPct val="100000"/>
              </a:lnSpc>
              <a:spcBef>
                <a:spcPts val="434"/>
              </a:spcBef>
            </a:pPr>
            <a:r>
              <a:rPr sz="3200" dirty="0">
                <a:latin typeface="Comic Sans MS"/>
                <a:cs typeface="Comic Sans MS"/>
              </a:rPr>
              <a:t>Docking</a:t>
            </a:r>
            <a:endParaRPr sz="3200">
              <a:latin typeface="Comic Sans MS"/>
              <a:cs typeface="Comic Sans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09800" y="533400"/>
            <a:ext cx="7848600" cy="1016000"/>
            <a:chOff x="685800" y="533400"/>
            <a:chExt cx="7848600" cy="1016000"/>
          </a:xfrm>
        </p:grpSpPr>
        <p:sp>
          <p:nvSpPr>
            <p:cNvPr id="3" name="object 3"/>
            <p:cNvSpPr/>
            <p:nvPr/>
          </p:nvSpPr>
          <p:spPr>
            <a:xfrm>
              <a:off x="685800" y="533400"/>
              <a:ext cx="7848600" cy="1016000"/>
            </a:xfrm>
            <a:custGeom>
              <a:avLst/>
              <a:gdLst/>
              <a:ahLst/>
              <a:cxnLst/>
              <a:rect l="l" t="t" r="r" b="b"/>
              <a:pathLst>
                <a:path w="7848600" h="1016000">
                  <a:moveTo>
                    <a:pt x="7747000" y="0"/>
                  </a:moveTo>
                  <a:lnTo>
                    <a:pt x="101600" y="0"/>
                  </a:lnTo>
                  <a:lnTo>
                    <a:pt x="62054" y="7981"/>
                  </a:lnTo>
                  <a:lnTo>
                    <a:pt x="29759" y="29749"/>
                  </a:lnTo>
                  <a:lnTo>
                    <a:pt x="7984" y="62043"/>
                  </a:lnTo>
                  <a:lnTo>
                    <a:pt x="0" y="101600"/>
                  </a:lnTo>
                  <a:lnTo>
                    <a:pt x="0" y="914400"/>
                  </a:lnTo>
                  <a:lnTo>
                    <a:pt x="7984" y="953956"/>
                  </a:lnTo>
                  <a:lnTo>
                    <a:pt x="29759" y="986250"/>
                  </a:lnTo>
                  <a:lnTo>
                    <a:pt x="62054" y="1008018"/>
                  </a:lnTo>
                  <a:lnTo>
                    <a:pt x="101600" y="1016000"/>
                  </a:lnTo>
                  <a:lnTo>
                    <a:pt x="7747000" y="1016000"/>
                  </a:lnTo>
                  <a:lnTo>
                    <a:pt x="7786556" y="1008018"/>
                  </a:lnTo>
                  <a:lnTo>
                    <a:pt x="7818850" y="986250"/>
                  </a:lnTo>
                  <a:lnTo>
                    <a:pt x="7840618" y="953956"/>
                  </a:lnTo>
                  <a:lnTo>
                    <a:pt x="7848600" y="914400"/>
                  </a:lnTo>
                  <a:lnTo>
                    <a:pt x="7848600" y="101600"/>
                  </a:lnTo>
                  <a:lnTo>
                    <a:pt x="7840618" y="62043"/>
                  </a:lnTo>
                  <a:lnTo>
                    <a:pt x="7818850" y="29749"/>
                  </a:lnTo>
                  <a:lnTo>
                    <a:pt x="7786556" y="7981"/>
                  </a:lnTo>
                  <a:lnTo>
                    <a:pt x="7747000" y="0"/>
                  </a:lnTo>
                  <a:close/>
                </a:path>
              </a:pathLst>
            </a:custGeom>
            <a:solidFill>
              <a:srgbClr val="77923B">
                <a:alpha val="47842"/>
              </a:srgbClr>
            </a:solidFill>
          </p:spPr>
          <p:txBody>
            <a:bodyPr wrap="square" lIns="0" tIns="0" rIns="0" bIns="0" rtlCol="0"/>
            <a:lstStyle/>
            <a:p>
              <a:endParaRPr/>
            </a:p>
          </p:txBody>
        </p:sp>
        <p:sp>
          <p:nvSpPr>
            <p:cNvPr id="4" name="object 4"/>
            <p:cNvSpPr/>
            <p:nvPr/>
          </p:nvSpPr>
          <p:spPr>
            <a:xfrm>
              <a:off x="727214" y="563194"/>
              <a:ext cx="7766050" cy="956944"/>
            </a:xfrm>
            <a:custGeom>
              <a:avLst/>
              <a:gdLst/>
              <a:ahLst/>
              <a:cxnLst/>
              <a:rect l="l" t="t" r="r" b="b"/>
              <a:pathLst>
                <a:path w="7766050" h="956944">
                  <a:moveTo>
                    <a:pt x="7765796" y="0"/>
                  </a:moveTo>
                  <a:lnTo>
                    <a:pt x="0" y="0"/>
                  </a:lnTo>
                  <a:lnTo>
                    <a:pt x="0" y="956487"/>
                  </a:lnTo>
                  <a:lnTo>
                    <a:pt x="7765796" y="956487"/>
                  </a:lnTo>
                  <a:lnTo>
                    <a:pt x="7765796" y="0"/>
                  </a:lnTo>
                  <a:close/>
                </a:path>
              </a:pathLst>
            </a:custGeom>
            <a:solidFill>
              <a:srgbClr val="77923B">
                <a:alpha val="47842"/>
              </a:srgbClr>
            </a:solidFill>
          </p:spPr>
          <p:txBody>
            <a:bodyPr wrap="square" lIns="0" tIns="0" rIns="0" bIns="0" rtlCol="0"/>
            <a:lstStyle/>
            <a:p>
              <a:endParaRPr/>
            </a:p>
          </p:txBody>
        </p:sp>
      </p:grpSp>
      <p:sp>
        <p:nvSpPr>
          <p:cNvPr id="5" name="object 5"/>
          <p:cNvSpPr txBox="1">
            <a:spLocks noGrp="1"/>
          </p:cNvSpPr>
          <p:nvPr>
            <p:ph type="title"/>
          </p:nvPr>
        </p:nvSpPr>
        <p:spPr>
          <a:xfrm>
            <a:off x="4569333" y="807846"/>
            <a:ext cx="3127375" cy="391160"/>
          </a:xfrm>
          <a:prstGeom prst="rect">
            <a:avLst/>
          </a:prstGeom>
        </p:spPr>
        <p:txBody>
          <a:bodyPr vert="horz" wrap="square" lIns="0" tIns="12700" rIns="0" bIns="0" rtlCol="0" anchor="ctr">
            <a:spAutoFit/>
          </a:bodyPr>
          <a:lstStyle/>
          <a:p>
            <a:pPr marL="12700">
              <a:lnSpc>
                <a:spcPct val="100000"/>
              </a:lnSpc>
              <a:spcBef>
                <a:spcPts val="100"/>
              </a:spcBef>
            </a:pPr>
            <a:r>
              <a:rPr sz="2400" spc="-5" dirty="0">
                <a:latin typeface="Carlito"/>
                <a:cs typeface="Carlito"/>
              </a:rPr>
              <a:t>The </a:t>
            </a:r>
            <a:r>
              <a:rPr sz="2400" spc="-10" dirty="0">
                <a:latin typeface="Carlito"/>
                <a:cs typeface="Carlito"/>
              </a:rPr>
              <a:t>tails </a:t>
            </a:r>
            <a:r>
              <a:rPr sz="2400" spc="-15" dirty="0">
                <a:latin typeface="Carlito"/>
                <a:cs typeface="Carlito"/>
              </a:rPr>
              <a:t>are </a:t>
            </a:r>
            <a:r>
              <a:rPr sz="2400" dirty="0">
                <a:latin typeface="Carlito"/>
                <a:cs typeface="Carlito"/>
              </a:rPr>
              <a:t>then</a:t>
            </a:r>
            <a:r>
              <a:rPr sz="2400" spc="-65" dirty="0">
                <a:latin typeface="Carlito"/>
                <a:cs typeface="Carlito"/>
              </a:rPr>
              <a:t> </a:t>
            </a:r>
            <a:r>
              <a:rPr sz="2400" spc="-15" dirty="0">
                <a:latin typeface="Carlito"/>
                <a:cs typeface="Carlito"/>
              </a:rPr>
              <a:t>docked</a:t>
            </a:r>
            <a:endParaRPr sz="2400">
              <a:latin typeface="Carlito"/>
              <a:cs typeface="Carlito"/>
            </a:endParaRPr>
          </a:p>
        </p:txBody>
      </p:sp>
      <p:sp>
        <p:nvSpPr>
          <p:cNvPr id="6" name="object 6"/>
          <p:cNvSpPr/>
          <p:nvPr/>
        </p:nvSpPr>
        <p:spPr>
          <a:xfrm>
            <a:off x="2286000" y="2057399"/>
            <a:ext cx="7848600" cy="1016000"/>
          </a:xfrm>
          <a:custGeom>
            <a:avLst/>
            <a:gdLst/>
            <a:ahLst/>
            <a:cxnLst/>
            <a:rect l="l" t="t" r="r" b="b"/>
            <a:pathLst>
              <a:path w="7848600" h="1016000">
                <a:moveTo>
                  <a:pt x="7848600" y="101600"/>
                </a:moveTo>
                <a:lnTo>
                  <a:pt x="7840612" y="62052"/>
                </a:lnTo>
                <a:lnTo>
                  <a:pt x="7818844" y="29756"/>
                </a:lnTo>
                <a:lnTo>
                  <a:pt x="7786548" y="7988"/>
                </a:lnTo>
                <a:lnTo>
                  <a:pt x="7747000" y="0"/>
                </a:lnTo>
                <a:lnTo>
                  <a:pt x="101600" y="0"/>
                </a:lnTo>
                <a:lnTo>
                  <a:pt x="62052" y="7988"/>
                </a:lnTo>
                <a:lnTo>
                  <a:pt x="29756" y="29756"/>
                </a:lnTo>
                <a:lnTo>
                  <a:pt x="7975" y="62052"/>
                </a:lnTo>
                <a:lnTo>
                  <a:pt x="0" y="101600"/>
                </a:lnTo>
                <a:lnTo>
                  <a:pt x="0" y="914400"/>
                </a:lnTo>
                <a:lnTo>
                  <a:pt x="7975" y="953960"/>
                </a:lnTo>
                <a:lnTo>
                  <a:pt x="29756" y="986256"/>
                </a:lnTo>
                <a:lnTo>
                  <a:pt x="62052" y="1008024"/>
                </a:lnTo>
                <a:lnTo>
                  <a:pt x="101600" y="1016000"/>
                </a:lnTo>
                <a:lnTo>
                  <a:pt x="7747000" y="1016000"/>
                </a:lnTo>
                <a:lnTo>
                  <a:pt x="7786548" y="1008024"/>
                </a:lnTo>
                <a:lnTo>
                  <a:pt x="7818844" y="986256"/>
                </a:lnTo>
                <a:lnTo>
                  <a:pt x="7840612" y="953960"/>
                </a:lnTo>
                <a:lnTo>
                  <a:pt x="7848600" y="914400"/>
                </a:lnTo>
                <a:lnTo>
                  <a:pt x="7848600" y="101600"/>
                </a:lnTo>
                <a:close/>
              </a:path>
            </a:pathLst>
          </a:custGeom>
          <a:solidFill>
            <a:srgbClr val="5F497A">
              <a:alpha val="41960"/>
            </a:srgbClr>
          </a:solidFill>
        </p:spPr>
        <p:txBody>
          <a:bodyPr wrap="square" lIns="0" tIns="0" rIns="0" bIns="0" rtlCol="0"/>
          <a:lstStyle/>
          <a:p>
            <a:endParaRPr/>
          </a:p>
        </p:txBody>
      </p:sp>
      <p:sp>
        <p:nvSpPr>
          <p:cNvPr id="7" name="object 7"/>
          <p:cNvSpPr/>
          <p:nvPr/>
        </p:nvSpPr>
        <p:spPr>
          <a:xfrm>
            <a:off x="2286000" y="3581400"/>
            <a:ext cx="7848600" cy="1016000"/>
          </a:xfrm>
          <a:custGeom>
            <a:avLst/>
            <a:gdLst/>
            <a:ahLst/>
            <a:cxnLst/>
            <a:rect l="l" t="t" r="r" b="b"/>
            <a:pathLst>
              <a:path w="7848600" h="1016000">
                <a:moveTo>
                  <a:pt x="7848600" y="101600"/>
                </a:moveTo>
                <a:lnTo>
                  <a:pt x="7840612" y="62052"/>
                </a:lnTo>
                <a:lnTo>
                  <a:pt x="7818844" y="29756"/>
                </a:lnTo>
                <a:lnTo>
                  <a:pt x="7786548" y="7988"/>
                </a:lnTo>
                <a:lnTo>
                  <a:pt x="7747000" y="0"/>
                </a:lnTo>
                <a:lnTo>
                  <a:pt x="101600" y="0"/>
                </a:lnTo>
                <a:lnTo>
                  <a:pt x="62052" y="7988"/>
                </a:lnTo>
                <a:lnTo>
                  <a:pt x="29756" y="29756"/>
                </a:lnTo>
                <a:lnTo>
                  <a:pt x="7975" y="62052"/>
                </a:lnTo>
                <a:lnTo>
                  <a:pt x="0" y="101600"/>
                </a:lnTo>
                <a:lnTo>
                  <a:pt x="0" y="914400"/>
                </a:lnTo>
                <a:lnTo>
                  <a:pt x="7975" y="953960"/>
                </a:lnTo>
                <a:lnTo>
                  <a:pt x="29756" y="986256"/>
                </a:lnTo>
                <a:lnTo>
                  <a:pt x="62052" y="1008024"/>
                </a:lnTo>
                <a:lnTo>
                  <a:pt x="101600" y="1016000"/>
                </a:lnTo>
                <a:lnTo>
                  <a:pt x="7747000" y="1016000"/>
                </a:lnTo>
                <a:lnTo>
                  <a:pt x="7786548" y="1008024"/>
                </a:lnTo>
                <a:lnTo>
                  <a:pt x="7818844" y="986256"/>
                </a:lnTo>
                <a:lnTo>
                  <a:pt x="7840612" y="953960"/>
                </a:lnTo>
                <a:lnTo>
                  <a:pt x="7848600" y="914400"/>
                </a:lnTo>
                <a:lnTo>
                  <a:pt x="7848600" y="101600"/>
                </a:lnTo>
                <a:close/>
              </a:path>
            </a:pathLst>
          </a:custGeom>
          <a:solidFill>
            <a:srgbClr val="006FC0">
              <a:alpha val="43136"/>
            </a:srgbClr>
          </a:solidFill>
        </p:spPr>
        <p:txBody>
          <a:bodyPr wrap="square" lIns="0" tIns="0" rIns="0" bIns="0" rtlCol="0"/>
          <a:lstStyle/>
          <a:p>
            <a:endParaRPr/>
          </a:p>
        </p:txBody>
      </p:sp>
      <p:sp>
        <p:nvSpPr>
          <p:cNvPr id="8" name="object 8"/>
          <p:cNvSpPr txBox="1"/>
          <p:nvPr/>
        </p:nvSpPr>
        <p:spPr>
          <a:xfrm>
            <a:off x="2462885" y="2002917"/>
            <a:ext cx="7495540" cy="2409825"/>
          </a:xfrm>
          <a:prstGeom prst="rect">
            <a:avLst/>
          </a:prstGeom>
        </p:spPr>
        <p:txBody>
          <a:bodyPr vert="horz" wrap="square" lIns="0" tIns="48895" rIns="0" bIns="0" rtlCol="0">
            <a:spAutoFit/>
          </a:bodyPr>
          <a:lstStyle/>
          <a:p>
            <a:pPr marL="12700" marR="5080" indent="-3810" algn="ctr">
              <a:lnSpc>
                <a:spcPct val="90100"/>
              </a:lnSpc>
              <a:spcBef>
                <a:spcPts val="385"/>
              </a:spcBef>
            </a:pPr>
            <a:r>
              <a:rPr sz="2400" spc="-5" dirty="0">
                <a:latin typeface="Carlito"/>
                <a:cs typeface="Carlito"/>
              </a:rPr>
              <a:t>The </a:t>
            </a:r>
            <a:r>
              <a:rPr sz="2400" spc="-20" dirty="0">
                <a:latin typeface="Carlito"/>
                <a:cs typeface="Carlito"/>
              </a:rPr>
              <a:t>first </a:t>
            </a:r>
            <a:r>
              <a:rPr sz="2400" spc="-10" dirty="0">
                <a:latin typeface="Carlito"/>
                <a:cs typeface="Carlito"/>
              </a:rPr>
              <a:t>fragments share </a:t>
            </a:r>
            <a:r>
              <a:rPr sz="2400" dirty="0">
                <a:latin typeface="Carlito"/>
                <a:cs typeface="Carlito"/>
              </a:rPr>
              <a:t>an </a:t>
            </a:r>
            <a:r>
              <a:rPr sz="2400" spc="-15" dirty="0">
                <a:latin typeface="Carlito"/>
                <a:cs typeface="Carlito"/>
              </a:rPr>
              <a:t>atom </a:t>
            </a:r>
            <a:r>
              <a:rPr sz="2400" spc="-5" dirty="0">
                <a:latin typeface="Carlito"/>
                <a:cs typeface="Carlito"/>
              </a:rPr>
              <a:t>or </a:t>
            </a:r>
            <a:r>
              <a:rPr sz="2400" spc="-10" dirty="0">
                <a:latin typeface="Carlito"/>
                <a:cs typeface="Carlito"/>
              </a:rPr>
              <a:t>bond </a:t>
            </a:r>
            <a:r>
              <a:rPr sz="2400" dirty="0">
                <a:latin typeface="Carlito"/>
                <a:cs typeface="Carlito"/>
              </a:rPr>
              <a:t>with the </a:t>
            </a:r>
            <a:r>
              <a:rPr sz="2400" spc="-5" dirty="0">
                <a:latin typeface="Carlito"/>
                <a:cs typeface="Carlito"/>
              </a:rPr>
              <a:t>anchor  </a:t>
            </a:r>
            <a:r>
              <a:rPr sz="2400" dirty="0">
                <a:latin typeface="Carlito"/>
                <a:cs typeface="Carlito"/>
              </a:rPr>
              <a:t>and is </a:t>
            </a:r>
            <a:r>
              <a:rPr sz="2400" spc="-15" dirty="0">
                <a:latin typeface="Carlito"/>
                <a:cs typeface="Carlito"/>
              </a:rPr>
              <a:t>docked </a:t>
            </a:r>
            <a:r>
              <a:rPr sz="2400" spc="-20" dirty="0">
                <a:latin typeface="Carlito"/>
                <a:cs typeface="Carlito"/>
              </a:rPr>
              <a:t>like </a:t>
            </a:r>
            <a:r>
              <a:rPr sz="2400" spc="-10" dirty="0">
                <a:latin typeface="Carlito"/>
                <a:cs typeface="Carlito"/>
              </a:rPr>
              <a:t>that </a:t>
            </a:r>
            <a:r>
              <a:rPr sz="2400" dirty="0">
                <a:latin typeface="Carlito"/>
                <a:cs typeface="Carlito"/>
              </a:rPr>
              <a:t>it is aligned </a:t>
            </a:r>
            <a:r>
              <a:rPr sz="2400" spc="-5" dirty="0">
                <a:latin typeface="Carlito"/>
                <a:cs typeface="Carlito"/>
              </a:rPr>
              <a:t>both </a:t>
            </a:r>
            <a:r>
              <a:rPr sz="2400" spc="-15" dirty="0">
                <a:latin typeface="Carlito"/>
                <a:cs typeface="Carlito"/>
              </a:rPr>
              <a:t>to </a:t>
            </a:r>
            <a:r>
              <a:rPr sz="2400" spc="-5" dirty="0">
                <a:latin typeface="Carlito"/>
                <a:cs typeface="Carlito"/>
              </a:rPr>
              <a:t>the </a:t>
            </a:r>
            <a:r>
              <a:rPr sz="2400" spc="-15" dirty="0">
                <a:latin typeface="Carlito"/>
                <a:cs typeface="Carlito"/>
              </a:rPr>
              <a:t>relevant</a:t>
            </a:r>
            <a:r>
              <a:rPr sz="2400" spc="-80" dirty="0">
                <a:latin typeface="Carlito"/>
                <a:cs typeface="Carlito"/>
              </a:rPr>
              <a:t> </a:t>
            </a:r>
            <a:r>
              <a:rPr sz="2400" spc="-15" dirty="0">
                <a:latin typeface="Carlito"/>
                <a:cs typeface="Carlito"/>
              </a:rPr>
              <a:t>atom  </a:t>
            </a:r>
            <a:r>
              <a:rPr sz="2400" spc="-5" dirty="0">
                <a:latin typeface="Carlito"/>
                <a:cs typeface="Carlito"/>
              </a:rPr>
              <a:t>or bond </a:t>
            </a:r>
            <a:r>
              <a:rPr sz="2400" spc="-10" dirty="0">
                <a:latin typeface="Carlito"/>
                <a:cs typeface="Carlito"/>
              </a:rPr>
              <a:t>on </a:t>
            </a:r>
            <a:r>
              <a:rPr sz="2400" dirty="0">
                <a:latin typeface="Carlito"/>
                <a:cs typeface="Carlito"/>
              </a:rPr>
              <a:t>the</a:t>
            </a:r>
            <a:r>
              <a:rPr sz="2400" spc="-35" dirty="0">
                <a:latin typeface="Carlito"/>
                <a:cs typeface="Carlito"/>
              </a:rPr>
              <a:t> </a:t>
            </a:r>
            <a:r>
              <a:rPr sz="2400" dirty="0">
                <a:latin typeface="Carlito"/>
                <a:cs typeface="Carlito"/>
              </a:rPr>
              <a:t>anchor</a:t>
            </a:r>
            <a:r>
              <a:rPr dirty="0">
                <a:solidFill>
                  <a:srgbClr val="FFFFFF"/>
                </a:solidFill>
                <a:latin typeface="Carlito"/>
                <a:cs typeface="Carlito"/>
              </a:rPr>
              <a:t>.</a:t>
            </a:r>
            <a:endParaRPr>
              <a:latin typeface="Carlito"/>
              <a:cs typeface="Carlito"/>
            </a:endParaRPr>
          </a:p>
          <a:p>
            <a:pPr>
              <a:lnSpc>
                <a:spcPct val="100000"/>
              </a:lnSpc>
            </a:pPr>
            <a:endParaRPr sz="2400">
              <a:latin typeface="Carlito"/>
              <a:cs typeface="Carlito"/>
            </a:endParaRPr>
          </a:p>
          <a:p>
            <a:pPr>
              <a:spcBef>
                <a:spcPts val="5"/>
              </a:spcBef>
            </a:pPr>
            <a:endParaRPr sz="2150">
              <a:latin typeface="Carlito"/>
              <a:cs typeface="Carlito"/>
            </a:endParaRPr>
          </a:p>
          <a:p>
            <a:pPr marL="215265" marR="208279" algn="ctr">
              <a:lnSpc>
                <a:spcPts val="2590"/>
              </a:lnSpc>
            </a:pPr>
            <a:r>
              <a:rPr sz="2400" spc="-45" dirty="0">
                <a:latin typeface="Carlito"/>
                <a:cs typeface="Carlito"/>
              </a:rPr>
              <a:t>Two </a:t>
            </a:r>
            <a:r>
              <a:rPr sz="2400" spc="-10" dirty="0">
                <a:latin typeface="Carlito"/>
                <a:cs typeface="Carlito"/>
              </a:rPr>
              <a:t>fragments </a:t>
            </a:r>
            <a:r>
              <a:rPr sz="2400" spc="-15" dirty="0">
                <a:latin typeface="Carlito"/>
                <a:cs typeface="Carlito"/>
              </a:rPr>
              <a:t>are </a:t>
            </a:r>
            <a:r>
              <a:rPr sz="2400" dirty="0">
                <a:latin typeface="Carlito"/>
                <a:cs typeface="Carlito"/>
              </a:rPr>
              <a:t>then </a:t>
            </a:r>
            <a:r>
              <a:rPr sz="2400" spc="-10" dirty="0">
                <a:latin typeface="Carlito"/>
                <a:cs typeface="Carlito"/>
              </a:rPr>
              <a:t>merged by overlaying </a:t>
            </a:r>
            <a:r>
              <a:rPr sz="2400" dirty="0">
                <a:latin typeface="Carlito"/>
                <a:cs typeface="Carlito"/>
              </a:rPr>
              <a:t>the </a:t>
            </a:r>
            <a:r>
              <a:rPr sz="2400" spc="-10" dirty="0">
                <a:latin typeface="Carlito"/>
                <a:cs typeface="Carlito"/>
              </a:rPr>
              <a:t>shared  </a:t>
            </a:r>
            <a:r>
              <a:rPr sz="2400" spc="-5" dirty="0">
                <a:latin typeface="Carlito"/>
                <a:cs typeface="Carlito"/>
              </a:rPr>
              <a:t>bonds or</a:t>
            </a:r>
            <a:r>
              <a:rPr sz="2400" spc="-25" dirty="0">
                <a:latin typeface="Carlito"/>
                <a:cs typeface="Carlito"/>
              </a:rPr>
              <a:t> </a:t>
            </a:r>
            <a:r>
              <a:rPr sz="2400" spc="-10" dirty="0">
                <a:latin typeface="Carlito"/>
                <a:cs typeface="Carlito"/>
              </a:rPr>
              <a:t>atoms</a:t>
            </a:r>
            <a:r>
              <a:rPr spc="-10" dirty="0">
                <a:solidFill>
                  <a:srgbClr val="FFFFFF"/>
                </a:solidFill>
                <a:latin typeface="Carlito"/>
                <a:cs typeface="Carlito"/>
              </a:rPr>
              <a:t>.</a:t>
            </a:r>
            <a:endParaRPr>
              <a:latin typeface="Carlito"/>
              <a:cs typeface="Carlito"/>
            </a:endParaRPr>
          </a:p>
        </p:txBody>
      </p:sp>
      <p:sp>
        <p:nvSpPr>
          <p:cNvPr id="9" name="object 9"/>
          <p:cNvSpPr/>
          <p:nvPr/>
        </p:nvSpPr>
        <p:spPr>
          <a:xfrm>
            <a:off x="2286000" y="5080000"/>
            <a:ext cx="7848600" cy="1016000"/>
          </a:xfrm>
          <a:custGeom>
            <a:avLst/>
            <a:gdLst/>
            <a:ahLst/>
            <a:cxnLst/>
            <a:rect l="l" t="t" r="r" b="b"/>
            <a:pathLst>
              <a:path w="7848600" h="1016000">
                <a:moveTo>
                  <a:pt x="7848600" y="101600"/>
                </a:moveTo>
                <a:lnTo>
                  <a:pt x="7840612" y="62052"/>
                </a:lnTo>
                <a:lnTo>
                  <a:pt x="7818844" y="29756"/>
                </a:lnTo>
                <a:lnTo>
                  <a:pt x="7786548" y="7988"/>
                </a:lnTo>
                <a:lnTo>
                  <a:pt x="7747000" y="0"/>
                </a:lnTo>
                <a:lnTo>
                  <a:pt x="101600" y="0"/>
                </a:lnTo>
                <a:lnTo>
                  <a:pt x="62052" y="7988"/>
                </a:lnTo>
                <a:lnTo>
                  <a:pt x="29756" y="29756"/>
                </a:lnTo>
                <a:lnTo>
                  <a:pt x="7975" y="62052"/>
                </a:lnTo>
                <a:lnTo>
                  <a:pt x="0" y="101600"/>
                </a:lnTo>
                <a:lnTo>
                  <a:pt x="0" y="914400"/>
                </a:lnTo>
                <a:lnTo>
                  <a:pt x="7975" y="953947"/>
                </a:lnTo>
                <a:lnTo>
                  <a:pt x="29756" y="986243"/>
                </a:lnTo>
                <a:lnTo>
                  <a:pt x="62052" y="1008024"/>
                </a:lnTo>
                <a:lnTo>
                  <a:pt x="101600" y="1016000"/>
                </a:lnTo>
                <a:lnTo>
                  <a:pt x="7747000" y="1016000"/>
                </a:lnTo>
                <a:lnTo>
                  <a:pt x="7786548" y="1008024"/>
                </a:lnTo>
                <a:lnTo>
                  <a:pt x="7818844" y="986243"/>
                </a:lnTo>
                <a:lnTo>
                  <a:pt x="7840612" y="953947"/>
                </a:lnTo>
                <a:lnTo>
                  <a:pt x="7848600" y="914400"/>
                </a:lnTo>
                <a:lnTo>
                  <a:pt x="7848600" y="101600"/>
                </a:lnTo>
                <a:close/>
              </a:path>
            </a:pathLst>
          </a:custGeom>
          <a:solidFill>
            <a:srgbClr val="30859C"/>
          </a:solidFill>
        </p:spPr>
        <p:txBody>
          <a:bodyPr wrap="square" lIns="0" tIns="0" rIns="0" bIns="0" rtlCol="0"/>
          <a:lstStyle/>
          <a:p>
            <a:endParaRPr/>
          </a:p>
        </p:txBody>
      </p:sp>
      <p:sp>
        <p:nvSpPr>
          <p:cNvPr id="10" name="object 10"/>
          <p:cNvSpPr txBox="1"/>
          <p:nvPr/>
        </p:nvSpPr>
        <p:spPr>
          <a:xfrm>
            <a:off x="3770757" y="5355437"/>
            <a:ext cx="4878070" cy="391160"/>
          </a:xfrm>
          <a:prstGeom prst="rect">
            <a:avLst/>
          </a:prstGeom>
        </p:spPr>
        <p:txBody>
          <a:bodyPr vert="horz" wrap="square" lIns="0" tIns="12700" rIns="0" bIns="0" rtlCol="0">
            <a:spAutoFit/>
          </a:bodyPr>
          <a:lstStyle/>
          <a:p>
            <a:pPr marL="12700">
              <a:spcBef>
                <a:spcPts val="100"/>
              </a:spcBef>
            </a:pPr>
            <a:r>
              <a:rPr sz="2400" spc="-5" dirty="0">
                <a:latin typeface="Carlito"/>
                <a:cs typeface="Carlito"/>
              </a:rPr>
              <a:t>The </a:t>
            </a:r>
            <a:r>
              <a:rPr sz="2400" spc="-10" dirty="0">
                <a:latin typeface="Carlito"/>
                <a:cs typeface="Carlito"/>
              </a:rPr>
              <a:t>tail fragments moves </a:t>
            </a:r>
            <a:r>
              <a:rPr sz="2400" spc="-15" dirty="0">
                <a:latin typeface="Carlito"/>
                <a:cs typeface="Carlito"/>
              </a:rPr>
              <a:t>to </a:t>
            </a:r>
            <a:r>
              <a:rPr sz="2400" dirty="0">
                <a:latin typeface="Carlito"/>
                <a:cs typeface="Carlito"/>
              </a:rPr>
              <a:t>the</a:t>
            </a:r>
            <a:r>
              <a:rPr sz="2400" spc="-60" dirty="0">
                <a:latin typeface="Carlito"/>
                <a:cs typeface="Carlito"/>
              </a:rPr>
              <a:t> </a:t>
            </a:r>
            <a:r>
              <a:rPr sz="2400" spc="-5" dirty="0">
                <a:latin typeface="Carlito"/>
                <a:cs typeface="Carlito"/>
              </a:rPr>
              <a:t>anchor</a:t>
            </a:r>
            <a:endParaRPr sz="2400">
              <a:latin typeface="Carlito"/>
              <a:cs typeface="Carl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08690" y="1310012"/>
            <a:ext cx="7259510" cy="400131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30500" y="1767839"/>
            <a:ext cx="6654800" cy="1014094"/>
            <a:chOff x="1206500" y="1767839"/>
            <a:chExt cx="6654800" cy="1014094"/>
          </a:xfrm>
        </p:grpSpPr>
        <p:sp>
          <p:nvSpPr>
            <p:cNvPr id="3" name="object 3"/>
            <p:cNvSpPr/>
            <p:nvPr/>
          </p:nvSpPr>
          <p:spPr>
            <a:xfrm>
              <a:off x="1219200" y="2164308"/>
              <a:ext cx="6629400" cy="605155"/>
            </a:xfrm>
            <a:custGeom>
              <a:avLst/>
              <a:gdLst/>
              <a:ahLst/>
              <a:cxnLst/>
              <a:rect l="l" t="t" r="r" b="b"/>
              <a:pathLst>
                <a:path w="6629400" h="605155">
                  <a:moveTo>
                    <a:pt x="0" y="604799"/>
                  </a:moveTo>
                  <a:lnTo>
                    <a:pt x="6629400" y="604799"/>
                  </a:lnTo>
                  <a:lnTo>
                    <a:pt x="6629400" y="0"/>
                  </a:lnTo>
                  <a:lnTo>
                    <a:pt x="0" y="0"/>
                  </a:lnTo>
                  <a:lnTo>
                    <a:pt x="0" y="604799"/>
                  </a:lnTo>
                  <a:close/>
                </a:path>
              </a:pathLst>
            </a:custGeom>
            <a:ln w="25399">
              <a:solidFill>
                <a:srgbClr val="9BBA58"/>
              </a:solidFill>
            </a:ln>
          </p:spPr>
          <p:txBody>
            <a:bodyPr wrap="square" lIns="0" tIns="0" rIns="0" bIns="0" rtlCol="0"/>
            <a:lstStyle/>
            <a:p>
              <a:endParaRPr/>
            </a:p>
          </p:txBody>
        </p:sp>
        <p:sp>
          <p:nvSpPr>
            <p:cNvPr id="4" name="object 4"/>
            <p:cNvSpPr/>
            <p:nvPr/>
          </p:nvSpPr>
          <p:spPr>
            <a:xfrm>
              <a:off x="1488947" y="1767839"/>
              <a:ext cx="6249924" cy="83210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531620" y="1844039"/>
              <a:ext cx="1953768" cy="5501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50670" y="1810003"/>
              <a:ext cx="6126480" cy="708660"/>
            </a:xfrm>
            <a:custGeom>
              <a:avLst/>
              <a:gdLst/>
              <a:ahLst/>
              <a:cxnLst/>
              <a:rect l="l" t="t" r="r" b="b"/>
              <a:pathLst>
                <a:path w="6126480" h="708660">
                  <a:moveTo>
                    <a:pt x="6008370" y="0"/>
                  </a:moveTo>
                  <a:lnTo>
                    <a:pt x="118110" y="0"/>
                  </a:lnTo>
                  <a:lnTo>
                    <a:pt x="72116" y="9292"/>
                  </a:lnTo>
                  <a:lnTo>
                    <a:pt x="34575" y="34623"/>
                  </a:lnTo>
                  <a:lnTo>
                    <a:pt x="9274" y="72169"/>
                  </a:lnTo>
                  <a:lnTo>
                    <a:pt x="0" y="118110"/>
                  </a:lnTo>
                  <a:lnTo>
                    <a:pt x="0" y="590423"/>
                  </a:lnTo>
                  <a:lnTo>
                    <a:pt x="9274" y="636416"/>
                  </a:lnTo>
                  <a:lnTo>
                    <a:pt x="34575" y="673957"/>
                  </a:lnTo>
                  <a:lnTo>
                    <a:pt x="72116" y="699258"/>
                  </a:lnTo>
                  <a:lnTo>
                    <a:pt x="118110" y="708533"/>
                  </a:lnTo>
                  <a:lnTo>
                    <a:pt x="6008370" y="708533"/>
                  </a:lnTo>
                  <a:lnTo>
                    <a:pt x="6054363" y="699258"/>
                  </a:lnTo>
                  <a:lnTo>
                    <a:pt x="6091904" y="673957"/>
                  </a:lnTo>
                  <a:lnTo>
                    <a:pt x="6117205" y="636416"/>
                  </a:lnTo>
                  <a:lnTo>
                    <a:pt x="6126480" y="590423"/>
                  </a:lnTo>
                  <a:lnTo>
                    <a:pt x="6126480" y="118110"/>
                  </a:lnTo>
                  <a:lnTo>
                    <a:pt x="6117205" y="72169"/>
                  </a:lnTo>
                  <a:lnTo>
                    <a:pt x="6091904" y="34623"/>
                  </a:lnTo>
                  <a:lnTo>
                    <a:pt x="6054363" y="9292"/>
                  </a:lnTo>
                  <a:lnTo>
                    <a:pt x="6008370" y="0"/>
                  </a:lnTo>
                  <a:close/>
                </a:path>
              </a:pathLst>
            </a:custGeom>
            <a:solidFill>
              <a:srgbClr val="9BBA58"/>
            </a:solidFill>
          </p:spPr>
          <p:txBody>
            <a:bodyPr wrap="square" lIns="0" tIns="0" rIns="0" bIns="0" rtlCol="0"/>
            <a:lstStyle/>
            <a:p>
              <a:endParaRPr/>
            </a:p>
          </p:txBody>
        </p:sp>
        <p:sp>
          <p:nvSpPr>
            <p:cNvPr id="7" name="object 7"/>
            <p:cNvSpPr/>
            <p:nvPr/>
          </p:nvSpPr>
          <p:spPr>
            <a:xfrm>
              <a:off x="1550670" y="1810003"/>
              <a:ext cx="6126480" cy="708660"/>
            </a:xfrm>
            <a:custGeom>
              <a:avLst/>
              <a:gdLst/>
              <a:ahLst/>
              <a:cxnLst/>
              <a:rect l="l" t="t" r="r" b="b"/>
              <a:pathLst>
                <a:path w="6126480" h="708660">
                  <a:moveTo>
                    <a:pt x="0" y="118110"/>
                  </a:moveTo>
                  <a:lnTo>
                    <a:pt x="9274" y="72169"/>
                  </a:lnTo>
                  <a:lnTo>
                    <a:pt x="34575" y="34623"/>
                  </a:lnTo>
                  <a:lnTo>
                    <a:pt x="72116" y="9292"/>
                  </a:lnTo>
                  <a:lnTo>
                    <a:pt x="118110" y="0"/>
                  </a:lnTo>
                  <a:lnTo>
                    <a:pt x="6008370" y="0"/>
                  </a:lnTo>
                  <a:lnTo>
                    <a:pt x="6054363" y="9292"/>
                  </a:lnTo>
                  <a:lnTo>
                    <a:pt x="6091904" y="34623"/>
                  </a:lnTo>
                  <a:lnTo>
                    <a:pt x="6117205" y="72169"/>
                  </a:lnTo>
                  <a:lnTo>
                    <a:pt x="6126480" y="118110"/>
                  </a:lnTo>
                  <a:lnTo>
                    <a:pt x="6126480" y="590423"/>
                  </a:lnTo>
                  <a:lnTo>
                    <a:pt x="6117205" y="636416"/>
                  </a:lnTo>
                  <a:lnTo>
                    <a:pt x="6091904" y="673957"/>
                  </a:lnTo>
                  <a:lnTo>
                    <a:pt x="6054363" y="699258"/>
                  </a:lnTo>
                  <a:lnTo>
                    <a:pt x="6008370" y="708533"/>
                  </a:lnTo>
                  <a:lnTo>
                    <a:pt x="118110" y="708533"/>
                  </a:lnTo>
                  <a:lnTo>
                    <a:pt x="72116" y="699258"/>
                  </a:lnTo>
                  <a:lnTo>
                    <a:pt x="34575" y="673957"/>
                  </a:lnTo>
                  <a:lnTo>
                    <a:pt x="9274" y="636416"/>
                  </a:lnTo>
                  <a:lnTo>
                    <a:pt x="0" y="590423"/>
                  </a:lnTo>
                  <a:lnTo>
                    <a:pt x="0" y="118110"/>
                  </a:lnTo>
                  <a:close/>
                </a:path>
              </a:pathLst>
            </a:custGeom>
            <a:ln w="38100">
              <a:solidFill>
                <a:srgbClr val="FFFFFF"/>
              </a:solidFill>
            </a:ln>
          </p:spPr>
          <p:txBody>
            <a:bodyPr wrap="square" lIns="0" tIns="0" rIns="0" bIns="0" rtlCol="0"/>
            <a:lstStyle/>
            <a:p>
              <a:endParaRPr/>
            </a:p>
          </p:txBody>
        </p:sp>
      </p:grpSp>
      <p:sp>
        <p:nvSpPr>
          <p:cNvPr id="8" name="object 8"/>
          <p:cNvSpPr txBox="1">
            <a:spLocks noGrp="1"/>
          </p:cNvSpPr>
          <p:nvPr>
            <p:ph type="title"/>
          </p:nvPr>
        </p:nvSpPr>
        <p:spPr>
          <a:xfrm>
            <a:off x="3272154" y="1932813"/>
            <a:ext cx="1455420" cy="391160"/>
          </a:xfrm>
          <a:prstGeom prst="rect">
            <a:avLst/>
          </a:prstGeom>
        </p:spPr>
        <p:txBody>
          <a:bodyPr vert="horz" wrap="square" lIns="0" tIns="12700" rIns="0" bIns="0" rtlCol="0" anchor="ctr">
            <a:spAutoFit/>
          </a:bodyPr>
          <a:lstStyle/>
          <a:p>
            <a:pPr marL="12700">
              <a:lnSpc>
                <a:spcPct val="100000"/>
              </a:lnSpc>
              <a:spcBef>
                <a:spcPts val="100"/>
              </a:spcBef>
            </a:pPr>
            <a:r>
              <a:rPr sz="2400" spc="-15" dirty="0">
                <a:solidFill>
                  <a:srgbClr val="FFFFFF"/>
                </a:solidFill>
                <a:latin typeface="Carlito"/>
                <a:cs typeface="Carlito"/>
              </a:rPr>
              <a:t>Advantages</a:t>
            </a:r>
            <a:endParaRPr sz="2400">
              <a:latin typeface="Carlito"/>
              <a:cs typeface="Carlito"/>
            </a:endParaRPr>
          </a:p>
        </p:txBody>
      </p:sp>
      <p:grpSp>
        <p:nvGrpSpPr>
          <p:cNvPr id="9" name="object 9"/>
          <p:cNvGrpSpPr/>
          <p:nvPr/>
        </p:nvGrpSpPr>
        <p:grpSpPr>
          <a:xfrm>
            <a:off x="2730500" y="2857501"/>
            <a:ext cx="6654800" cy="973455"/>
            <a:chOff x="1206500" y="2857500"/>
            <a:chExt cx="6654800" cy="973455"/>
          </a:xfrm>
        </p:grpSpPr>
        <p:sp>
          <p:nvSpPr>
            <p:cNvPr id="10" name="object 10"/>
            <p:cNvSpPr/>
            <p:nvPr/>
          </p:nvSpPr>
          <p:spPr>
            <a:xfrm>
              <a:off x="1219200" y="3213455"/>
              <a:ext cx="6629400" cy="605155"/>
            </a:xfrm>
            <a:custGeom>
              <a:avLst/>
              <a:gdLst/>
              <a:ahLst/>
              <a:cxnLst/>
              <a:rect l="l" t="t" r="r" b="b"/>
              <a:pathLst>
                <a:path w="6629400" h="605154">
                  <a:moveTo>
                    <a:pt x="0" y="604799"/>
                  </a:moveTo>
                  <a:lnTo>
                    <a:pt x="6629400" y="604799"/>
                  </a:lnTo>
                  <a:lnTo>
                    <a:pt x="6629400" y="0"/>
                  </a:lnTo>
                  <a:lnTo>
                    <a:pt x="0" y="0"/>
                  </a:lnTo>
                  <a:lnTo>
                    <a:pt x="0" y="604799"/>
                  </a:lnTo>
                  <a:close/>
                </a:path>
              </a:pathLst>
            </a:custGeom>
            <a:ln w="25400">
              <a:solidFill>
                <a:srgbClr val="5EAEA6"/>
              </a:solidFill>
            </a:ln>
          </p:spPr>
          <p:txBody>
            <a:bodyPr wrap="square" lIns="0" tIns="0" rIns="0" bIns="0" rtlCol="0"/>
            <a:lstStyle/>
            <a:p>
              <a:endParaRPr/>
            </a:p>
          </p:txBody>
        </p:sp>
        <p:sp>
          <p:nvSpPr>
            <p:cNvPr id="11" name="object 11"/>
            <p:cNvSpPr/>
            <p:nvPr/>
          </p:nvSpPr>
          <p:spPr>
            <a:xfrm>
              <a:off x="1461515" y="2857500"/>
              <a:ext cx="6288024" cy="832104"/>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505711" y="2933700"/>
              <a:ext cx="4625340" cy="550163"/>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1524000" y="2898648"/>
              <a:ext cx="6164580" cy="708660"/>
            </a:xfrm>
            <a:custGeom>
              <a:avLst/>
              <a:gdLst/>
              <a:ahLst/>
              <a:cxnLst/>
              <a:rect l="l" t="t" r="r" b="b"/>
              <a:pathLst>
                <a:path w="6164580" h="708660">
                  <a:moveTo>
                    <a:pt x="6046470" y="0"/>
                  </a:moveTo>
                  <a:lnTo>
                    <a:pt x="118110" y="0"/>
                  </a:lnTo>
                  <a:lnTo>
                    <a:pt x="72116" y="9292"/>
                  </a:lnTo>
                  <a:lnTo>
                    <a:pt x="34575" y="34623"/>
                  </a:lnTo>
                  <a:lnTo>
                    <a:pt x="9274" y="72169"/>
                  </a:lnTo>
                  <a:lnTo>
                    <a:pt x="0" y="118110"/>
                  </a:lnTo>
                  <a:lnTo>
                    <a:pt x="0" y="590423"/>
                  </a:lnTo>
                  <a:lnTo>
                    <a:pt x="9274" y="636416"/>
                  </a:lnTo>
                  <a:lnTo>
                    <a:pt x="34575" y="673957"/>
                  </a:lnTo>
                  <a:lnTo>
                    <a:pt x="72116" y="699258"/>
                  </a:lnTo>
                  <a:lnTo>
                    <a:pt x="118110" y="708532"/>
                  </a:lnTo>
                  <a:lnTo>
                    <a:pt x="6046470" y="708532"/>
                  </a:lnTo>
                  <a:lnTo>
                    <a:pt x="6092410" y="699258"/>
                  </a:lnTo>
                  <a:lnTo>
                    <a:pt x="6129956" y="673957"/>
                  </a:lnTo>
                  <a:lnTo>
                    <a:pt x="6155287" y="636416"/>
                  </a:lnTo>
                  <a:lnTo>
                    <a:pt x="6164580" y="590423"/>
                  </a:lnTo>
                  <a:lnTo>
                    <a:pt x="6164580" y="118110"/>
                  </a:lnTo>
                  <a:lnTo>
                    <a:pt x="6155287" y="72169"/>
                  </a:lnTo>
                  <a:lnTo>
                    <a:pt x="6129956" y="34623"/>
                  </a:lnTo>
                  <a:lnTo>
                    <a:pt x="6092410" y="9292"/>
                  </a:lnTo>
                  <a:lnTo>
                    <a:pt x="6046470" y="0"/>
                  </a:lnTo>
                  <a:close/>
                </a:path>
              </a:pathLst>
            </a:custGeom>
            <a:solidFill>
              <a:srgbClr val="5EAEA6"/>
            </a:solidFill>
          </p:spPr>
          <p:txBody>
            <a:bodyPr wrap="square" lIns="0" tIns="0" rIns="0" bIns="0" rtlCol="0"/>
            <a:lstStyle/>
            <a:p>
              <a:endParaRPr/>
            </a:p>
          </p:txBody>
        </p:sp>
        <p:sp>
          <p:nvSpPr>
            <p:cNvPr id="14" name="object 14"/>
            <p:cNvSpPr/>
            <p:nvPr/>
          </p:nvSpPr>
          <p:spPr>
            <a:xfrm>
              <a:off x="1524000" y="2898648"/>
              <a:ext cx="6164580" cy="708660"/>
            </a:xfrm>
            <a:custGeom>
              <a:avLst/>
              <a:gdLst/>
              <a:ahLst/>
              <a:cxnLst/>
              <a:rect l="l" t="t" r="r" b="b"/>
              <a:pathLst>
                <a:path w="6164580" h="708660">
                  <a:moveTo>
                    <a:pt x="0" y="118110"/>
                  </a:moveTo>
                  <a:lnTo>
                    <a:pt x="9274" y="72169"/>
                  </a:lnTo>
                  <a:lnTo>
                    <a:pt x="34575" y="34623"/>
                  </a:lnTo>
                  <a:lnTo>
                    <a:pt x="72116" y="9292"/>
                  </a:lnTo>
                  <a:lnTo>
                    <a:pt x="118110" y="0"/>
                  </a:lnTo>
                  <a:lnTo>
                    <a:pt x="6046470" y="0"/>
                  </a:lnTo>
                  <a:lnTo>
                    <a:pt x="6092410" y="9292"/>
                  </a:lnTo>
                  <a:lnTo>
                    <a:pt x="6129956" y="34623"/>
                  </a:lnTo>
                  <a:lnTo>
                    <a:pt x="6155287" y="72169"/>
                  </a:lnTo>
                  <a:lnTo>
                    <a:pt x="6164580" y="118110"/>
                  </a:lnTo>
                  <a:lnTo>
                    <a:pt x="6164580" y="590423"/>
                  </a:lnTo>
                  <a:lnTo>
                    <a:pt x="6155287" y="636416"/>
                  </a:lnTo>
                  <a:lnTo>
                    <a:pt x="6129956" y="673957"/>
                  </a:lnTo>
                  <a:lnTo>
                    <a:pt x="6092410" y="699258"/>
                  </a:lnTo>
                  <a:lnTo>
                    <a:pt x="6046470" y="708532"/>
                  </a:lnTo>
                  <a:lnTo>
                    <a:pt x="118110" y="708532"/>
                  </a:lnTo>
                  <a:lnTo>
                    <a:pt x="72116" y="699258"/>
                  </a:lnTo>
                  <a:lnTo>
                    <a:pt x="34575" y="673957"/>
                  </a:lnTo>
                  <a:lnTo>
                    <a:pt x="9274" y="636416"/>
                  </a:lnTo>
                  <a:lnTo>
                    <a:pt x="0" y="590423"/>
                  </a:lnTo>
                  <a:lnTo>
                    <a:pt x="0" y="118110"/>
                  </a:lnTo>
                  <a:close/>
                </a:path>
              </a:pathLst>
            </a:custGeom>
            <a:ln w="38100">
              <a:solidFill>
                <a:srgbClr val="FFFFFF"/>
              </a:solidFill>
            </a:ln>
          </p:spPr>
          <p:txBody>
            <a:bodyPr wrap="square" lIns="0" tIns="0" rIns="0" bIns="0" rtlCol="0"/>
            <a:lstStyle/>
            <a:p>
              <a:endParaRPr/>
            </a:p>
          </p:txBody>
        </p:sp>
      </p:grpSp>
      <p:grpSp>
        <p:nvGrpSpPr>
          <p:cNvPr id="15" name="object 15"/>
          <p:cNvGrpSpPr/>
          <p:nvPr/>
        </p:nvGrpSpPr>
        <p:grpSpPr>
          <a:xfrm>
            <a:off x="2730501" y="3945635"/>
            <a:ext cx="6698615" cy="1013460"/>
            <a:chOff x="1206500" y="3945635"/>
            <a:chExt cx="6698615" cy="1013460"/>
          </a:xfrm>
        </p:grpSpPr>
        <p:sp>
          <p:nvSpPr>
            <p:cNvPr id="16" name="object 16"/>
            <p:cNvSpPr/>
            <p:nvPr/>
          </p:nvSpPr>
          <p:spPr>
            <a:xfrm>
              <a:off x="1219200" y="4341596"/>
              <a:ext cx="6629400" cy="605155"/>
            </a:xfrm>
            <a:custGeom>
              <a:avLst/>
              <a:gdLst/>
              <a:ahLst/>
              <a:cxnLst/>
              <a:rect l="l" t="t" r="r" b="b"/>
              <a:pathLst>
                <a:path w="6629400" h="605154">
                  <a:moveTo>
                    <a:pt x="0" y="604799"/>
                  </a:moveTo>
                  <a:lnTo>
                    <a:pt x="6629400" y="604799"/>
                  </a:lnTo>
                  <a:lnTo>
                    <a:pt x="6629400" y="0"/>
                  </a:lnTo>
                  <a:lnTo>
                    <a:pt x="0" y="0"/>
                  </a:lnTo>
                  <a:lnTo>
                    <a:pt x="0" y="604799"/>
                  </a:lnTo>
                  <a:close/>
                </a:path>
              </a:pathLst>
            </a:custGeom>
            <a:ln w="25400">
              <a:solidFill>
                <a:srgbClr val="8063A1"/>
              </a:solidFill>
            </a:ln>
          </p:spPr>
          <p:txBody>
            <a:bodyPr wrap="square" lIns="0" tIns="0" rIns="0" bIns="0" rtlCol="0"/>
            <a:lstStyle/>
            <a:p>
              <a:endParaRPr/>
            </a:p>
          </p:txBody>
        </p:sp>
        <p:sp>
          <p:nvSpPr>
            <p:cNvPr id="17" name="object 17"/>
            <p:cNvSpPr/>
            <p:nvPr/>
          </p:nvSpPr>
          <p:spPr>
            <a:xfrm>
              <a:off x="1475231" y="3945635"/>
              <a:ext cx="6429756" cy="832103"/>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1517904" y="4021835"/>
              <a:ext cx="5774436" cy="550163"/>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536700" y="3987291"/>
              <a:ext cx="6307455" cy="708660"/>
            </a:xfrm>
            <a:custGeom>
              <a:avLst/>
              <a:gdLst/>
              <a:ahLst/>
              <a:cxnLst/>
              <a:rect l="l" t="t" r="r" b="b"/>
              <a:pathLst>
                <a:path w="6307455" h="708660">
                  <a:moveTo>
                    <a:pt x="6189218" y="0"/>
                  </a:moveTo>
                  <a:lnTo>
                    <a:pt x="118110" y="0"/>
                  </a:lnTo>
                  <a:lnTo>
                    <a:pt x="72169" y="9274"/>
                  </a:lnTo>
                  <a:lnTo>
                    <a:pt x="34623" y="34575"/>
                  </a:lnTo>
                  <a:lnTo>
                    <a:pt x="9292" y="72116"/>
                  </a:lnTo>
                  <a:lnTo>
                    <a:pt x="0" y="118109"/>
                  </a:lnTo>
                  <a:lnTo>
                    <a:pt x="0" y="590422"/>
                  </a:lnTo>
                  <a:lnTo>
                    <a:pt x="9292" y="636416"/>
                  </a:lnTo>
                  <a:lnTo>
                    <a:pt x="34623" y="673957"/>
                  </a:lnTo>
                  <a:lnTo>
                    <a:pt x="72169" y="699258"/>
                  </a:lnTo>
                  <a:lnTo>
                    <a:pt x="118110" y="708532"/>
                  </a:lnTo>
                  <a:lnTo>
                    <a:pt x="6189218" y="708532"/>
                  </a:lnTo>
                  <a:lnTo>
                    <a:pt x="6235158" y="699258"/>
                  </a:lnTo>
                  <a:lnTo>
                    <a:pt x="6272704" y="673957"/>
                  </a:lnTo>
                  <a:lnTo>
                    <a:pt x="6298035" y="636416"/>
                  </a:lnTo>
                  <a:lnTo>
                    <a:pt x="6307328" y="590422"/>
                  </a:lnTo>
                  <a:lnTo>
                    <a:pt x="6307328" y="118109"/>
                  </a:lnTo>
                  <a:lnTo>
                    <a:pt x="6298035" y="72116"/>
                  </a:lnTo>
                  <a:lnTo>
                    <a:pt x="6272704" y="34575"/>
                  </a:lnTo>
                  <a:lnTo>
                    <a:pt x="6235158" y="9274"/>
                  </a:lnTo>
                  <a:lnTo>
                    <a:pt x="6189218" y="0"/>
                  </a:lnTo>
                  <a:close/>
                </a:path>
              </a:pathLst>
            </a:custGeom>
            <a:solidFill>
              <a:srgbClr val="8063A1"/>
            </a:solidFill>
          </p:spPr>
          <p:txBody>
            <a:bodyPr wrap="square" lIns="0" tIns="0" rIns="0" bIns="0" rtlCol="0"/>
            <a:lstStyle/>
            <a:p>
              <a:endParaRPr/>
            </a:p>
          </p:txBody>
        </p:sp>
        <p:sp>
          <p:nvSpPr>
            <p:cNvPr id="20" name="object 20"/>
            <p:cNvSpPr/>
            <p:nvPr/>
          </p:nvSpPr>
          <p:spPr>
            <a:xfrm>
              <a:off x="1536700" y="3987291"/>
              <a:ext cx="6307455" cy="708660"/>
            </a:xfrm>
            <a:custGeom>
              <a:avLst/>
              <a:gdLst/>
              <a:ahLst/>
              <a:cxnLst/>
              <a:rect l="l" t="t" r="r" b="b"/>
              <a:pathLst>
                <a:path w="6307455" h="708660">
                  <a:moveTo>
                    <a:pt x="0" y="118109"/>
                  </a:moveTo>
                  <a:lnTo>
                    <a:pt x="9292" y="72116"/>
                  </a:lnTo>
                  <a:lnTo>
                    <a:pt x="34623" y="34575"/>
                  </a:lnTo>
                  <a:lnTo>
                    <a:pt x="72169" y="9274"/>
                  </a:lnTo>
                  <a:lnTo>
                    <a:pt x="118110" y="0"/>
                  </a:lnTo>
                  <a:lnTo>
                    <a:pt x="6189218" y="0"/>
                  </a:lnTo>
                  <a:lnTo>
                    <a:pt x="6235158" y="9274"/>
                  </a:lnTo>
                  <a:lnTo>
                    <a:pt x="6272704" y="34575"/>
                  </a:lnTo>
                  <a:lnTo>
                    <a:pt x="6298035" y="72116"/>
                  </a:lnTo>
                  <a:lnTo>
                    <a:pt x="6307328" y="118109"/>
                  </a:lnTo>
                  <a:lnTo>
                    <a:pt x="6307328" y="590422"/>
                  </a:lnTo>
                  <a:lnTo>
                    <a:pt x="6298035" y="636416"/>
                  </a:lnTo>
                  <a:lnTo>
                    <a:pt x="6272704" y="673957"/>
                  </a:lnTo>
                  <a:lnTo>
                    <a:pt x="6235158" y="699258"/>
                  </a:lnTo>
                  <a:lnTo>
                    <a:pt x="6189218" y="708532"/>
                  </a:lnTo>
                  <a:lnTo>
                    <a:pt x="118110" y="708532"/>
                  </a:lnTo>
                  <a:lnTo>
                    <a:pt x="72169" y="699258"/>
                  </a:lnTo>
                  <a:lnTo>
                    <a:pt x="34623" y="673957"/>
                  </a:lnTo>
                  <a:lnTo>
                    <a:pt x="9292" y="636416"/>
                  </a:lnTo>
                  <a:lnTo>
                    <a:pt x="0" y="590422"/>
                  </a:lnTo>
                  <a:lnTo>
                    <a:pt x="0" y="118109"/>
                  </a:lnTo>
                  <a:close/>
                </a:path>
              </a:pathLst>
            </a:custGeom>
            <a:ln w="38100">
              <a:solidFill>
                <a:srgbClr val="FFFFFF"/>
              </a:solidFill>
            </a:ln>
          </p:spPr>
          <p:txBody>
            <a:bodyPr wrap="square" lIns="0" tIns="0" rIns="0" bIns="0" rtlCol="0"/>
            <a:lstStyle/>
            <a:p>
              <a:endParaRPr/>
            </a:p>
          </p:txBody>
        </p:sp>
      </p:grpSp>
      <p:sp>
        <p:nvSpPr>
          <p:cNvPr id="21" name="object 21"/>
          <p:cNvSpPr txBox="1"/>
          <p:nvPr/>
        </p:nvSpPr>
        <p:spPr>
          <a:xfrm>
            <a:off x="3245611" y="3021584"/>
            <a:ext cx="5355590" cy="1480820"/>
          </a:xfrm>
          <a:prstGeom prst="rect">
            <a:avLst/>
          </a:prstGeom>
        </p:spPr>
        <p:txBody>
          <a:bodyPr vert="horz" wrap="square" lIns="0" tIns="12700" rIns="0" bIns="0" rtlCol="0">
            <a:spAutoFit/>
          </a:bodyPr>
          <a:lstStyle/>
          <a:p>
            <a:pPr marL="12700">
              <a:spcBef>
                <a:spcPts val="100"/>
              </a:spcBef>
            </a:pPr>
            <a:r>
              <a:rPr sz="2400" spc="-10" dirty="0">
                <a:solidFill>
                  <a:srgbClr val="FFFFFF"/>
                </a:solidFill>
                <a:latin typeface="Carlito"/>
                <a:cs typeface="Carlito"/>
              </a:rPr>
              <a:t>Anchors </a:t>
            </a:r>
            <a:r>
              <a:rPr sz="2400" spc="-15" dirty="0">
                <a:solidFill>
                  <a:srgbClr val="FFFFFF"/>
                </a:solidFill>
                <a:latin typeface="Carlito"/>
                <a:cs typeface="Carlito"/>
              </a:rPr>
              <a:t>are </a:t>
            </a:r>
            <a:r>
              <a:rPr sz="2400" dirty="0">
                <a:solidFill>
                  <a:srgbClr val="FFFFFF"/>
                </a:solidFill>
                <a:latin typeface="Carlito"/>
                <a:cs typeface="Carlito"/>
              </a:rPr>
              <a:t>chosen</a:t>
            </a:r>
            <a:r>
              <a:rPr sz="2400" spc="-10" dirty="0">
                <a:solidFill>
                  <a:srgbClr val="FFFFFF"/>
                </a:solidFill>
                <a:latin typeface="Carlito"/>
                <a:cs typeface="Carlito"/>
              </a:rPr>
              <a:t> automatically</a:t>
            </a:r>
            <a:endParaRPr sz="2400">
              <a:latin typeface="Carlito"/>
              <a:cs typeface="Carlito"/>
            </a:endParaRPr>
          </a:p>
          <a:p>
            <a:pPr>
              <a:lnSpc>
                <a:spcPct val="100000"/>
              </a:lnSpc>
            </a:pPr>
            <a:endParaRPr sz="2400">
              <a:latin typeface="Carlito"/>
              <a:cs typeface="Carlito"/>
            </a:endParaRPr>
          </a:p>
          <a:p>
            <a:pPr>
              <a:spcBef>
                <a:spcPts val="15"/>
              </a:spcBef>
            </a:pPr>
            <a:endParaRPr sz="2250">
              <a:latin typeface="Carlito"/>
              <a:cs typeface="Carlito"/>
            </a:endParaRPr>
          </a:p>
          <a:p>
            <a:pPr marL="25400"/>
            <a:r>
              <a:rPr sz="2400" spc="-20" dirty="0">
                <a:solidFill>
                  <a:srgbClr val="FFFFFF"/>
                </a:solidFill>
                <a:latin typeface="Carlito"/>
                <a:cs typeface="Carlito"/>
              </a:rPr>
              <a:t>Different </a:t>
            </a:r>
            <a:r>
              <a:rPr sz="2400" spc="-5" dirty="0">
                <a:solidFill>
                  <a:srgbClr val="FFFFFF"/>
                </a:solidFill>
                <a:latin typeface="Carlito"/>
                <a:cs typeface="Carlito"/>
              </a:rPr>
              <a:t>anchors possible </a:t>
            </a:r>
            <a:r>
              <a:rPr sz="2400" dirty="0">
                <a:solidFill>
                  <a:srgbClr val="FFFFFF"/>
                </a:solidFill>
                <a:latin typeface="Carlito"/>
                <a:cs typeface="Carlito"/>
              </a:rPr>
              <a:t>and</a:t>
            </a:r>
            <a:r>
              <a:rPr sz="2400" spc="-20" dirty="0">
                <a:solidFill>
                  <a:srgbClr val="FFFFFF"/>
                </a:solidFill>
                <a:latin typeface="Carlito"/>
                <a:cs typeface="Carlito"/>
              </a:rPr>
              <a:t> investigated</a:t>
            </a:r>
            <a:endParaRPr sz="2400">
              <a:latin typeface="Carlito"/>
              <a:cs typeface="Carli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344707"/>
            <a:ext cx="10515600" cy="1366400"/>
          </a:xfrm>
          <a:prstGeom prst="rect">
            <a:avLst/>
          </a:prstGeom>
        </p:spPr>
        <p:txBody>
          <a:bodyPr vert="horz" wrap="square" lIns="0" tIns="12065" rIns="0" bIns="0" rtlCol="0" anchor="ctr">
            <a:spAutoFit/>
          </a:bodyPr>
          <a:lstStyle/>
          <a:p>
            <a:pPr marL="12700" marR="5080">
              <a:lnSpc>
                <a:spcPct val="100000"/>
              </a:lnSpc>
              <a:spcBef>
                <a:spcPts val="95"/>
              </a:spcBef>
            </a:pPr>
            <a:r>
              <a:rPr spc="-5" dirty="0"/>
              <a:t>Docking Of Flexible Ligands, By Simulated  Annealing And Genetic</a:t>
            </a:r>
            <a:r>
              <a:rPr spc="-165" dirty="0"/>
              <a:t> </a:t>
            </a:r>
            <a:r>
              <a:rPr spc="-5" dirty="0"/>
              <a:t>Algorithm</a:t>
            </a:r>
          </a:p>
        </p:txBody>
      </p:sp>
      <p:sp>
        <p:nvSpPr>
          <p:cNvPr id="3" name="object 3"/>
          <p:cNvSpPr txBox="1"/>
          <p:nvPr/>
        </p:nvSpPr>
        <p:spPr>
          <a:xfrm>
            <a:off x="1907541" y="1740154"/>
            <a:ext cx="8044815" cy="3683635"/>
          </a:xfrm>
          <a:prstGeom prst="rect">
            <a:avLst/>
          </a:prstGeom>
        </p:spPr>
        <p:txBody>
          <a:bodyPr vert="horz" wrap="square" lIns="0" tIns="12700" rIns="0" bIns="0" rtlCol="0">
            <a:spAutoFit/>
          </a:bodyPr>
          <a:lstStyle/>
          <a:p>
            <a:pPr marL="355600" indent="-342900">
              <a:spcBef>
                <a:spcPts val="100"/>
              </a:spcBef>
              <a:buFont typeface="Wingdings"/>
              <a:buChar char=""/>
              <a:tabLst>
                <a:tab pos="355600" algn="l"/>
              </a:tabLst>
            </a:pPr>
            <a:r>
              <a:rPr sz="2400" spc="-5" dirty="0">
                <a:latin typeface="Arial"/>
                <a:cs typeface="Arial"/>
              </a:rPr>
              <a:t>This method is viable </a:t>
            </a:r>
            <a:r>
              <a:rPr sz="2400" dirty="0">
                <a:latin typeface="Arial"/>
                <a:cs typeface="Arial"/>
              </a:rPr>
              <a:t>for </a:t>
            </a:r>
            <a:r>
              <a:rPr sz="2400" spc="-5" dirty="0">
                <a:latin typeface="Arial"/>
                <a:cs typeface="Arial"/>
              </a:rPr>
              <a:t>docking </a:t>
            </a:r>
            <a:r>
              <a:rPr sz="2400" dirty="0">
                <a:latin typeface="Arial"/>
                <a:cs typeface="Arial"/>
              </a:rPr>
              <a:t>of the </a:t>
            </a:r>
            <a:r>
              <a:rPr sz="2400" spc="-5" dirty="0">
                <a:latin typeface="Arial"/>
                <a:cs typeface="Arial"/>
              </a:rPr>
              <a:t>flexible</a:t>
            </a:r>
            <a:r>
              <a:rPr sz="2400" spc="75" dirty="0">
                <a:latin typeface="Arial"/>
                <a:cs typeface="Arial"/>
              </a:rPr>
              <a:t> </a:t>
            </a:r>
            <a:r>
              <a:rPr sz="2400" spc="-5" dirty="0">
                <a:latin typeface="Arial"/>
                <a:cs typeface="Arial"/>
              </a:rPr>
              <a:t>ligands.</a:t>
            </a:r>
            <a:endParaRPr sz="2400">
              <a:latin typeface="Arial"/>
              <a:cs typeface="Arial"/>
            </a:endParaRPr>
          </a:p>
          <a:p>
            <a:pPr>
              <a:spcBef>
                <a:spcPts val="10"/>
              </a:spcBef>
              <a:buFont typeface="Wingdings"/>
              <a:buChar char=""/>
            </a:pPr>
            <a:endParaRPr sz="3750">
              <a:latin typeface="Arial"/>
              <a:cs typeface="Arial"/>
            </a:endParaRPr>
          </a:p>
          <a:p>
            <a:pPr marL="355600" marR="5080" indent="-342900">
              <a:lnSpc>
                <a:spcPct val="150000"/>
              </a:lnSpc>
              <a:buFont typeface="Wingdings"/>
              <a:buChar char=""/>
              <a:tabLst>
                <a:tab pos="355600" algn="l"/>
              </a:tabLst>
            </a:pPr>
            <a:r>
              <a:rPr sz="2400" dirty="0">
                <a:latin typeface="Arial"/>
                <a:cs typeface="Arial"/>
              </a:rPr>
              <a:t>It </a:t>
            </a:r>
            <a:r>
              <a:rPr sz="2400" spc="-5" dirty="0">
                <a:latin typeface="Arial"/>
                <a:cs typeface="Arial"/>
              </a:rPr>
              <a:t>involves use </a:t>
            </a:r>
            <a:r>
              <a:rPr sz="2400" dirty="0">
                <a:latin typeface="Arial"/>
                <a:cs typeface="Arial"/>
              </a:rPr>
              <a:t>of </a:t>
            </a:r>
            <a:r>
              <a:rPr sz="2400" spc="-5" dirty="0">
                <a:latin typeface="Arial"/>
                <a:cs typeface="Arial"/>
              </a:rPr>
              <a:t>metropolis method by using montecarlo  algorithms </a:t>
            </a:r>
            <a:r>
              <a:rPr sz="2400" dirty="0">
                <a:latin typeface="Arial"/>
                <a:cs typeface="Arial"/>
              </a:rPr>
              <a:t>for </a:t>
            </a:r>
            <a:r>
              <a:rPr sz="2400" spc="-5" dirty="0">
                <a:latin typeface="Arial"/>
                <a:cs typeface="Arial"/>
              </a:rPr>
              <a:t>conformational</a:t>
            </a:r>
            <a:r>
              <a:rPr sz="2400" spc="15" dirty="0">
                <a:latin typeface="Arial"/>
                <a:cs typeface="Arial"/>
              </a:rPr>
              <a:t> </a:t>
            </a:r>
            <a:r>
              <a:rPr sz="2400" spc="-5" dirty="0">
                <a:latin typeface="Arial"/>
                <a:cs typeface="Arial"/>
              </a:rPr>
              <a:t>analysis.</a:t>
            </a:r>
            <a:endParaRPr sz="2400">
              <a:latin typeface="Arial"/>
              <a:cs typeface="Arial"/>
            </a:endParaRPr>
          </a:p>
          <a:p>
            <a:pPr>
              <a:spcBef>
                <a:spcPts val="10"/>
              </a:spcBef>
              <a:buFont typeface="Wingdings"/>
              <a:buChar char=""/>
            </a:pPr>
            <a:endParaRPr sz="3750">
              <a:latin typeface="Arial"/>
              <a:cs typeface="Arial"/>
            </a:endParaRPr>
          </a:p>
          <a:p>
            <a:pPr marL="355600" marR="257175" indent="-342900">
              <a:lnSpc>
                <a:spcPct val="150000"/>
              </a:lnSpc>
              <a:buFont typeface="Wingdings"/>
              <a:buChar char=""/>
              <a:tabLst>
                <a:tab pos="355600" algn="l"/>
              </a:tabLst>
            </a:pPr>
            <a:r>
              <a:rPr sz="2400" dirty="0">
                <a:latin typeface="Arial"/>
                <a:cs typeface="Arial"/>
              </a:rPr>
              <a:t>The </a:t>
            </a:r>
            <a:r>
              <a:rPr sz="2400" spc="-5" dirty="0">
                <a:latin typeface="Arial"/>
                <a:cs typeface="Arial"/>
              </a:rPr>
              <a:t>ligand is placed randomly in </a:t>
            </a:r>
            <a:r>
              <a:rPr sz="2400" dirty="0">
                <a:latin typeface="Arial"/>
                <a:cs typeface="Arial"/>
              </a:rPr>
              <a:t>the </a:t>
            </a:r>
            <a:r>
              <a:rPr sz="2400" spc="-5" dirty="0">
                <a:latin typeface="Arial"/>
                <a:cs typeface="Arial"/>
              </a:rPr>
              <a:t>space close </a:t>
            </a:r>
            <a:r>
              <a:rPr sz="2400" dirty="0">
                <a:latin typeface="Arial"/>
                <a:cs typeface="Arial"/>
              </a:rPr>
              <a:t>to the  </a:t>
            </a:r>
            <a:r>
              <a:rPr sz="2400" spc="-5" dirty="0">
                <a:latin typeface="Arial"/>
                <a:cs typeface="Arial"/>
              </a:rPr>
              <a:t>binding</a:t>
            </a:r>
            <a:r>
              <a:rPr sz="2400" spc="15" dirty="0">
                <a:latin typeface="Arial"/>
                <a:cs typeface="Arial"/>
              </a:rPr>
              <a:t> </a:t>
            </a:r>
            <a:r>
              <a:rPr sz="2400" dirty="0">
                <a:latin typeface="Arial"/>
                <a:cs typeface="Arial"/>
              </a:rPr>
              <a:t>site.</a:t>
            </a:r>
            <a:endParaRPr sz="24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07541" y="490048"/>
            <a:ext cx="7484745" cy="6062345"/>
          </a:xfrm>
          <a:prstGeom prst="rect">
            <a:avLst/>
          </a:prstGeom>
        </p:spPr>
        <p:txBody>
          <a:bodyPr vert="horz" wrap="square" lIns="0" tIns="195580" rIns="0" bIns="0" rtlCol="0">
            <a:spAutoFit/>
          </a:bodyPr>
          <a:lstStyle/>
          <a:p>
            <a:pPr marL="355600" indent="-342900">
              <a:spcBef>
                <a:spcPts val="1540"/>
              </a:spcBef>
              <a:buFont typeface="Wingdings"/>
              <a:buChar char=""/>
              <a:tabLst>
                <a:tab pos="355600" algn="l"/>
              </a:tabLst>
            </a:pPr>
            <a:r>
              <a:rPr sz="2400" dirty="0">
                <a:latin typeface="Arial"/>
                <a:cs typeface="Arial"/>
              </a:rPr>
              <a:t>Montecarlo </a:t>
            </a:r>
            <a:r>
              <a:rPr sz="2400" spc="-5" dirty="0">
                <a:latin typeface="Arial"/>
                <a:cs typeface="Arial"/>
              </a:rPr>
              <a:t>algorithms </a:t>
            </a:r>
            <a:r>
              <a:rPr sz="2400" dirty="0">
                <a:latin typeface="Arial"/>
                <a:cs typeface="Arial"/>
              </a:rPr>
              <a:t>are </a:t>
            </a:r>
            <a:r>
              <a:rPr sz="2400" spc="-5" dirty="0">
                <a:latin typeface="Arial"/>
                <a:cs typeface="Arial"/>
              </a:rPr>
              <a:t>used </a:t>
            </a:r>
            <a:r>
              <a:rPr sz="2400" dirty="0">
                <a:latin typeface="Arial"/>
                <a:cs typeface="Arial"/>
              </a:rPr>
              <a:t>to </a:t>
            </a:r>
            <a:r>
              <a:rPr sz="2400" spc="-5" dirty="0">
                <a:latin typeface="Arial"/>
                <a:cs typeface="Arial"/>
              </a:rPr>
              <a:t>generate</a:t>
            </a:r>
            <a:r>
              <a:rPr sz="2400" spc="60" dirty="0">
                <a:latin typeface="Arial"/>
                <a:cs typeface="Arial"/>
              </a:rPr>
              <a:t> </a:t>
            </a:r>
            <a:r>
              <a:rPr sz="2400" spc="-10" dirty="0">
                <a:latin typeface="Arial"/>
                <a:cs typeface="Arial"/>
              </a:rPr>
              <a:t>different</a:t>
            </a:r>
            <a:endParaRPr sz="2400">
              <a:latin typeface="Arial"/>
              <a:cs typeface="Arial"/>
            </a:endParaRPr>
          </a:p>
          <a:p>
            <a:pPr marL="355600">
              <a:spcBef>
                <a:spcPts val="1440"/>
              </a:spcBef>
            </a:pPr>
            <a:r>
              <a:rPr sz="2400" spc="-5" dirty="0">
                <a:latin typeface="Arial"/>
                <a:cs typeface="Arial"/>
              </a:rPr>
              <a:t>conformations</a:t>
            </a:r>
            <a:endParaRPr sz="2400">
              <a:latin typeface="Arial"/>
              <a:cs typeface="Arial"/>
            </a:endParaRPr>
          </a:p>
          <a:p>
            <a:pPr>
              <a:lnSpc>
                <a:spcPct val="100000"/>
              </a:lnSpc>
            </a:pPr>
            <a:endParaRPr sz="2700">
              <a:latin typeface="Arial"/>
              <a:cs typeface="Arial"/>
            </a:endParaRPr>
          </a:p>
          <a:p>
            <a:pPr>
              <a:spcBef>
                <a:spcPts val="15"/>
              </a:spcBef>
            </a:pPr>
            <a:endParaRPr sz="2300">
              <a:latin typeface="Arial"/>
              <a:cs typeface="Arial"/>
            </a:endParaRPr>
          </a:p>
          <a:p>
            <a:pPr marL="355600" indent="-342900">
              <a:buFont typeface="Wingdings"/>
              <a:buChar char=""/>
              <a:tabLst>
                <a:tab pos="355600" algn="l"/>
              </a:tabLst>
            </a:pPr>
            <a:r>
              <a:rPr sz="2400" spc="-5" dirty="0">
                <a:latin typeface="Arial"/>
                <a:cs typeface="Arial"/>
              </a:rPr>
              <a:t>The molecules </a:t>
            </a:r>
            <a:r>
              <a:rPr sz="2400" dirty="0">
                <a:latin typeface="Arial"/>
                <a:cs typeface="Arial"/>
              </a:rPr>
              <a:t>are </a:t>
            </a:r>
            <a:r>
              <a:rPr sz="2400" spc="-5" dirty="0">
                <a:latin typeface="Arial"/>
                <a:cs typeface="Arial"/>
              </a:rPr>
              <a:t>translated </a:t>
            </a:r>
            <a:r>
              <a:rPr sz="2400" dirty="0">
                <a:latin typeface="Arial"/>
                <a:cs typeface="Arial"/>
              </a:rPr>
              <a:t>and rotated such </a:t>
            </a:r>
            <a:r>
              <a:rPr sz="2400" spc="-5" dirty="0">
                <a:latin typeface="Arial"/>
                <a:cs typeface="Arial"/>
              </a:rPr>
              <a:t>that</a:t>
            </a:r>
            <a:r>
              <a:rPr sz="2400" spc="25" dirty="0">
                <a:latin typeface="Arial"/>
                <a:cs typeface="Arial"/>
              </a:rPr>
              <a:t> </a:t>
            </a:r>
            <a:r>
              <a:rPr sz="2400" spc="-5" dirty="0">
                <a:latin typeface="Arial"/>
                <a:cs typeface="Arial"/>
              </a:rPr>
              <a:t>it</a:t>
            </a:r>
            <a:endParaRPr sz="2400">
              <a:latin typeface="Arial"/>
              <a:cs typeface="Arial"/>
            </a:endParaRPr>
          </a:p>
          <a:p>
            <a:pPr marL="355600">
              <a:spcBef>
                <a:spcPts val="1440"/>
              </a:spcBef>
            </a:pPr>
            <a:r>
              <a:rPr sz="2400" spc="-5" dirty="0">
                <a:latin typeface="Arial"/>
                <a:cs typeface="Arial"/>
              </a:rPr>
              <a:t>tumbles within </a:t>
            </a:r>
            <a:r>
              <a:rPr sz="2400" dirty="0">
                <a:latin typeface="Arial"/>
                <a:cs typeface="Arial"/>
              </a:rPr>
              <a:t>the </a:t>
            </a:r>
            <a:r>
              <a:rPr sz="2400" spc="-5" dirty="0">
                <a:latin typeface="Arial"/>
                <a:cs typeface="Arial"/>
              </a:rPr>
              <a:t>binding</a:t>
            </a:r>
            <a:r>
              <a:rPr sz="2400" spc="40" dirty="0">
                <a:latin typeface="Arial"/>
                <a:cs typeface="Arial"/>
              </a:rPr>
              <a:t> </a:t>
            </a:r>
            <a:r>
              <a:rPr sz="2400" dirty="0">
                <a:latin typeface="Arial"/>
                <a:cs typeface="Arial"/>
              </a:rPr>
              <a:t>site.</a:t>
            </a:r>
            <a:endParaRPr sz="2400">
              <a:latin typeface="Arial"/>
              <a:cs typeface="Arial"/>
            </a:endParaRPr>
          </a:p>
          <a:p>
            <a:pPr>
              <a:spcBef>
                <a:spcPts val="10"/>
              </a:spcBef>
            </a:pPr>
            <a:endParaRPr sz="3750">
              <a:latin typeface="Arial"/>
              <a:cs typeface="Arial"/>
            </a:endParaRPr>
          </a:p>
          <a:p>
            <a:pPr marL="355600" marR="389255" indent="-342900">
              <a:lnSpc>
                <a:spcPct val="150000"/>
              </a:lnSpc>
              <a:buFont typeface="Wingdings"/>
              <a:buChar char=""/>
              <a:tabLst>
                <a:tab pos="355600" algn="l"/>
                <a:tab pos="4194175" algn="l"/>
              </a:tabLst>
            </a:pPr>
            <a:r>
              <a:rPr sz="2400" spc="-10" dirty="0">
                <a:latin typeface="Arial"/>
                <a:cs typeface="Arial"/>
              </a:rPr>
              <a:t>Different</a:t>
            </a:r>
            <a:r>
              <a:rPr sz="2400" spc="25" dirty="0">
                <a:latin typeface="Arial"/>
                <a:cs typeface="Arial"/>
              </a:rPr>
              <a:t> </a:t>
            </a:r>
            <a:r>
              <a:rPr sz="2400" spc="-5" dirty="0">
                <a:latin typeface="Arial"/>
                <a:cs typeface="Arial"/>
              </a:rPr>
              <a:t>conformations</a:t>
            </a:r>
            <a:r>
              <a:rPr sz="2400" spc="25" dirty="0">
                <a:latin typeface="Arial"/>
                <a:cs typeface="Arial"/>
              </a:rPr>
              <a:t> </a:t>
            </a:r>
            <a:r>
              <a:rPr sz="2400" spc="-5" dirty="0">
                <a:latin typeface="Arial"/>
                <a:cs typeface="Arial"/>
              </a:rPr>
              <a:t>are	generated </a:t>
            </a:r>
            <a:r>
              <a:rPr sz="2400" dirty="0">
                <a:latin typeface="Arial"/>
                <a:cs typeface="Arial"/>
              </a:rPr>
              <a:t>at </a:t>
            </a:r>
            <a:r>
              <a:rPr sz="2400" spc="-10" dirty="0">
                <a:latin typeface="Arial"/>
                <a:cs typeface="Arial"/>
              </a:rPr>
              <a:t>different  </a:t>
            </a:r>
            <a:r>
              <a:rPr sz="2400" spc="-5" dirty="0">
                <a:latin typeface="Arial"/>
                <a:cs typeface="Arial"/>
              </a:rPr>
              <a:t>position and orientation with in </a:t>
            </a:r>
            <a:r>
              <a:rPr sz="2400" dirty="0">
                <a:latin typeface="Arial"/>
                <a:cs typeface="Arial"/>
              </a:rPr>
              <a:t>the </a:t>
            </a:r>
            <a:r>
              <a:rPr sz="2400" spc="-5" dirty="0">
                <a:latin typeface="Arial"/>
                <a:cs typeface="Arial"/>
              </a:rPr>
              <a:t>binding</a:t>
            </a:r>
            <a:r>
              <a:rPr sz="2400" spc="85" dirty="0">
                <a:latin typeface="Arial"/>
                <a:cs typeface="Arial"/>
              </a:rPr>
              <a:t> </a:t>
            </a:r>
            <a:r>
              <a:rPr sz="2400" dirty="0">
                <a:latin typeface="Arial"/>
                <a:cs typeface="Arial"/>
              </a:rPr>
              <a:t>site.</a:t>
            </a:r>
            <a:endParaRPr sz="2400">
              <a:latin typeface="Arial"/>
              <a:cs typeface="Arial"/>
            </a:endParaRPr>
          </a:p>
          <a:p>
            <a:pPr>
              <a:spcBef>
                <a:spcPts val="10"/>
              </a:spcBef>
              <a:buFont typeface="Wingdings"/>
              <a:buChar char=""/>
            </a:pPr>
            <a:endParaRPr sz="3750">
              <a:latin typeface="Arial"/>
              <a:cs typeface="Arial"/>
            </a:endParaRPr>
          </a:p>
          <a:p>
            <a:pPr marL="355600" marR="40005" indent="-342900">
              <a:lnSpc>
                <a:spcPct val="150000"/>
              </a:lnSpc>
              <a:buFont typeface="Wingdings"/>
              <a:buChar char=""/>
              <a:tabLst>
                <a:tab pos="355600" algn="l"/>
              </a:tabLst>
            </a:pPr>
            <a:r>
              <a:rPr sz="2400" spc="-5" dirty="0">
                <a:latin typeface="Arial"/>
                <a:cs typeface="Arial"/>
              </a:rPr>
              <a:t>Binding energy </a:t>
            </a:r>
            <a:r>
              <a:rPr sz="2400" dirty="0">
                <a:latin typeface="Arial"/>
                <a:cs typeface="Arial"/>
              </a:rPr>
              <a:t>of </a:t>
            </a:r>
            <a:r>
              <a:rPr sz="2400" spc="-5" dirty="0">
                <a:latin typeface="Arial"/>
                <a:cs typeface="Arial"/>
              </a:rPr>
              <a:t>each </a:t>
            </a:r>
            <a:r>
              <a:rPr sz="2400" dirty="0">
                <a:latin typeface="Arial"/>
                <a:cs typeface="Arial"/>
              </a:rPr>
              <a:t>structure </a:t>
            </a:r>
            <a:r>
              <a:rPr sz="2400" spc="-5" dirty="0">
                <a:latin typeface="Arial"/>
                <a:cs typeface="Arial"/>
              </a:rPr>
              <a:t>is measured as </a:t>
            </a:r>
            <a:r>
              <a:rPr sz="2400" dirty="0">
                <a:latin typeface="Arial"/>
                <a:cs typeface="Arial"/>
              </a:rPr>
              <a:t>it </a:t>
            </a:r>
            <a:r>
              <a:rPr sz="2400" spc="-10" dirty="0">
                <a:latin typeface="Arial"/>
                <a:cs typeface="Arial"/>
              </a:rPr>
              <a:t>is  </a:t>
            </a:r>
            <a:r>
              <a:rPr sz="2400" dirty="0">
                <a:latin typeface="Arial"/>
                <a:cs typeface="Arial"/>
              </a:rPr>
              <a:t>formed </a:t>
            </a:r>
            <a:r>
              <a:rPr sz="2400" spc="-5" dirty="0">
                <a:latin typeface="Arial"/>
                <a:cs typeface="Arial"/>
              </a:rPr>
              <a:t>and compared with the previous</a:t>
            </a:r>
            <a:r>
              <a:rPr sz="2400" spc="35" dirty="0">
                <a:latin typeface="Arial"/>
                <a:cs typeface="Arial"/>
              </a:rPr>
              <a:t> </a:t>
            </a:r>
            <a:r>
              <a:rPr sz="2400" dirty="0">
                <a:latin typeface="Arial"/>
                <a:cs typeface="Arial"/>
              </a:rPr>
              <a:t>structure.</a:t>
            </a:r>
            <a:endParaRPr sz="24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56306" y="-329859"/>
            <a:ext cx="6426835" cy="2043508"/>
          </a:xfrm>
          <a:prstGeom prst="rect">
            <a:avLst/>
          </a:prstGeom>
        </p:spPr>
        <p:txBody>
          <a:bodyPr vert="horz" wrap="square" lIns="0" tIns="12065" rIns="0" bIns="0" rtlCol="0" anchor="ctr">
            <a:spAutoFit/>
          </a:bodyPr>
          <a:lstStyle/>
          <a:p>
            <a:pPr marL="1190625" marR="5080" indent="-1178560">
              <a:lnSpc>
                <a:spcPct val="100000"/>
              </a:lnSpc>
              <a:spcBef>
                <a:spcPts val="95"/>
              </a:spcBef>
            </a:pPr>
            <a:r>
              <a:rPr spc="-5" dirty="0"/>
              <a:t>Docking Programs Using Monte Carlo  Algorithms </a:t>
            </a:r>
            <a:r>
              <a:rPr spc="-10" dirty="0"/>
              <a:t>For</a:t>
            </a:r>
            <a:r>
              <a:rPr spc="15" dirty="0"/>
              <a:t> </a:t>
            </a:r>
            <a:r>
              <a:rPr spc="-5" dirty="0"/>
              <a:t>Docking</a:t>
            </a:r>
          </a:p>
        </p:txBody>
      </p:sp>
      <p:sp>
        <p:nvSpPr>
          <p:cNvPr id="3" name="object 3"/>
          <p:cNvSpPr txBox="1"/>
          <p:nvPr/>
        </p:nvSpPr>
        <p:spPr>
          <a:xfrm>
            <a:off x="2212340" y="1039113"/>
            <a:ext cx="7918450" cy="5513070"/>
          </a:xfrm>
          <a:prstGeom prst="rect">
            <a:avLst/>
          </a:prstGeom>
        </p:spPr>
        <p:txBody>
          <a:bodyPr vert="horz" wrap="square" lIns="0" tIns="195580" rIns="0" bIns="0" rtlCol="0">
            <a:spAutoFit/>
          </a:bodyPr>
          <a:lstStyle/>
          <a:p>
            <a:pPr marL="355600" indent="-342900">
              <a:spcBef>
                <a:spcPts val="1540"/>
              </a:spcBef>
              <a:buFont typeface="Wingdings"/>
              <a:buChar char=""/>
              <a:tabLst>
                <a:tab pos="355600" algn="l"/>
              </a:tabLst>
            </a:pPr>
            <a:r>
              <a:rPr sz="2400" spc="-5" dirty="0">
                <a:latin typeface="Arial"/>
                <a:cs typeface="Arial"/>
              </a:rPr>
              <a:t>Auto</a:t>
            </a:r>
            <a:r>
              <a:rPr sz="2400" spc="-10" dirty="0">
                <a:latin typeface="Arial"/>
                <a:cs typeface="Arial"/>
              </a:rPr>
              <a:t> </a:t>
            </a:r>
            <a:r>
              <a:rPr sz="2400" spc="-5" dirty="0">
                <a:latin typeface="Arial"/>
                <a:cs typeface="Arial"/>
              </a:rPr>
              <a:t>dock</a:t>
            </a:r>
            <a:endParaRPr sz="2400">
              <a:latin typeface="Arial"/>
              <a:cs typeface="Arial"/>
            </a:endParaRPr>
          </a:p>
          <a:p>
            <a:pPr marL="355600" indent="-342900">
              <a:spcBef>
                <a:spcPts val="1440"/>
              </a:spcBef>
              <a:buFont typeface="Wingdings"/>
              <a:buChar char=""/>
              <a:tabLst>
                <a:tab pos="355600" algn="l"/>
              </a:tabLst>
            </a:pPr>
            <a:r>
              <a:rPr sz="2400" dirty="0">
                <a:latin typeface="Arial"/>
                <a:cs typeface="Arial"/>
              </a:rPr>
              <a:t>Mcdock</a:t>
            </a:r>
            <a:endParaRPr sz="2400">
              <a:latin typeface="Arial"/>
              <a:cs typeface="Arial"/>
            </a:endParaRPr>
          </a:p>
          <a:p>
            <a:pPr marL="355600" indent="-342900">
              <a:spcBef>
                <a:spcPts val="1440"/>
              </a:spcBef>
              <a:buFont typeface="Wingdings"/>
              <a:buChar char=""/>
              <a:tabLst>
                <a:tab pos="355600" algn="l"/>
              </a:tabLst>
            </a:pPr>
            <a:r>
              <a:rPr sz="2400" spc="-5" dirty="0">
                <a:latin typeface="Arial"/>
                <a:cs typeface="Arial"/>
              </a:rPr>
              <a:t>Prodock and</a:t>
            </a:r>
            <a:r>
              <a:rPr sz="2400" dirty="0">
                <a:latin typeface="Arial"/>
                <a:cs typeface="Arial"/>
              </a:rPr>
              <a:t> </a:t>
            </a:r>
            <a:r>
              <a:rPr sz="2400" spc="-5" dirty="0">
                <a:latin typeface="Arial"/>
                <a:cs typeface="Arial"/>
              </a:rPr>
              <a:t>pro-lead.</a:t>
            </a:r>
            <a:endParaRPr sz="2400">
              <a:latin typeface="Arial"/>
              <a:cs typeface="Arial"/>
            </a:endParaRPr>
          </a:p>
          <a:p>
            <a:pPr>
              <a:lnSpc>
                <a:spcPct val="100000"/>
              </a:lnSpc>
            </a:pPr>
            <a:endParaRPr sz="2700">
              <a:latin typeface="Arial"/>
              <a:cs typeface="Arial"/>
            </a:endParaRPr>
          </a:p>
          <a:p>
            <a:pPr>
              <a:spcBef>
                <a:spcPts val="10"/>
              </a:spcBef>
            </a:pPr>
            <a:endParaRPr sz="2300">
              <a:latin typeface="Arial"/>
              <a:cs typeface="Arial"/>
            </a:endParaRPr>
          </a:p>
          <a:p>
            <a:pPr marL="12700"/>
            <a:r>
              <a:rPr sz="2400" i="1" u="heavy" spc="-5" dirty="0">
                <a:uFill>
                  <a:solidFill>
                    <a:srgbClr val="000000"/>
                  </a:solidFill>
                </a:uFill>
                <a:latin typeface="Arial"/>
                <a:cs typeface="Arial"/>
              </a:rPr>
              <a:t>Disadvantage</a:t>
            </a:r>
            <a:endParaRPr sz="2400">
              <a:latin typeface="Arial"/>
              <a:cs typeface="Arial"/>
            </a:endParaRPr>
          </a:p>
          <a:p>
            <a:pPr marL="12700" marR="5080">
              <a:lnSpc>
                <a:spcPct val="150000"/>
              </a:lnSpc>
              <a:spcBef>
                <a:spcPts val="5"/>
              </a:spcBef>
              <a:tabLst>
                <a:tab pos="676910" algn="l"/>
                <a:tab pos="1699895" algn="l"/>
                <a:tab pos="2092960" algn="l"/>
                <a:tab pos="2978785" algn="l"/>
                <a:tab pos="3338195" algn="l"/>
                <a:tab pos="4155440" algn="l"/>
                <a:tab pos="5466080" algn="l"/>
                <a:tab pos="5946140" algn="l"/>
                <a:tab pos="6645909" algn="l"/>
                <a:tab pos="7209790" algn="l"/>
              </a:tabLst>
            </a:pPr>
            <a:r>
              <a:rPr sz="2400" spc="-10" dirty="0">
                <a:latin typeface="Arial"/>
                <a:cs typeface="Arial"/>
              </a:rPr>
              <a:t>Th</a:t>
            </a:r>
            <a:r>
              <a:rPr sz="2400" spc="-5" dirty="0">
                <a:latin typeface="Arial"/>
                <a:cs typeface="Arial"/>
              </a:rPr>
              <a:t>e	quality</a:t>
            </a:r>
            <a:r>
              <a:rPr sz="2400" dirty="0">
                <a:latin typeface="Arial"/>
                <a:cs typeface="Arial"/>
              </a:rPr>
              <a:t>	</a:t>
            </a:r>
            <a:r>
              <a:rPr sz="2400" spc="-5" dirty="0">
                <a:latin typeface="Arial"/>
                <a:cs typeface="Arial"/>
              </a:rPr>
              <a:t>o</a:t>
            </a:r>
            <a:r>
              <a:rPr sz="2400" dirty="0">
                <a:latin typeface="Arial"/>
                <a:cs typeface="Arial"/>
              </a:rPr>
              <a:t>f	</a:t>
            </a:r>
            <a:r>
              <a:rPr sz="2400" spc="-5" dirty="0">
                <a:latin typeface="Arial"/>
                <a:cs typeface="Arial"/>
              </a:rPr>
              <a:t>result</a:t>
            </a:r>
            <a:r>
              <a:rPr sz="2400" dirty="0">
                <a:latin typeface="Arial"/>
                <a:cs typeface="Arial"/>
              </a:rPr>
              <a:t>	</a:t>
            </a:r>
            <a:r>
              <a:rPr sz="2400" spc="-10" dirty="0">
                <a:latin typeface="Arial"/>
                <a:cs typeface="Arial"/>
              </a:rPr>
              <a:t>i</a:t>
            </a:r>
            <a:r>
              <a:rPr sz="2400" spc="-5" dirty="0">
                <a:latin typeface="Arial"/>
                <a:cs typeface="Arial"/>
              </a:rPr>
              <a:t>s</a:t>
            </a:r>
            <a:r>
              <a:rPr sz="2400" dirty="0">
                <a:latin typeface="Arial"/>
                <a:cs typeface="Arial"/>
              </a:rPr>
              <a:t>	o</a:t>
            </a:r>
            <a:r>
              <a:rPr sz="2400" spc="-10" dirty="0">
                <a:latin typeface="Arial"/>
                <a:cs typeface="Arial"/>
              </a:rPr>
              <a:t>f</a:t>
            </a:r>
            <a:r>
              <a:rPr sz="2400" dirty="0">
                <a:latin typeface="Arial"/>
                <a:cs typeface="Arial"/>
              </a:rPr>
              <a:t>ten	</a:t>
            </a:r>
            <a:r>
              <a:rPr sz="2400" spc="-5" dirty="0">
                <a:latin typeface="Arial"/>
                <a:cs typeface="Arial"/>
              </a:rPr>
              <a:t>depends</a:t>
            </a:r>
            <a:r>
              <a:rPr sz="2400" dirty="0">
                <a:latin typeface="Arial"/>
                <a:cs typeface="Arial"/>
              </a:rPr>
              <a:t>	</a:t>
            </a:r>
            <a:r>
              <a:rPr sz="2400" spc="-10" dirty="0">
                <a:latin typeface="Arial"/>
                <a:cs typeface="Arial"/>
              </a:rPr>
              <a:t>o</a:t>
            </a:r>
            <a:r>
              <a:rPr sz="2400" spc="-5" dirty="0">
                <a:latin typeface="Arial"/>
                <a:cs typeface="Arial"/>
              </a:rPr>
              <a:t>n</a:t>
            </a:r>
            <a:r>
              <a:rPr sz="2400" dirty="0">
                <a:latin typeface="Arial"/>
                <a:cs typeface="Arial"/>
              </a:rPr>
              <a:t>	</a:t>
            </a:r>
            <a:r>
              <a:rPr sz="2400" spc="-5" dirty="0">
                <a:latin typeface="Arial"/>
                <a:cs typeface="Arial"/>
              </a:rPr>
              <a:t>how</a:t>
            </a:r>
            <a:r>
              <a:rPr sz="2400" dirty="0">
                <a:latin typeface="Arial"/>
                <a:cs typeface="Arial"/>
              </a:rPr>
              <a:t>	the	</a:t>
            </a:r>
            <a:r>
              <a:rPr sz="2400" spc="-5" dirty="0">
                <a:latin typeface="Arial"/>
                <a:cs typeface="Arial"/>
              </a:rPr>
              <a:t>initi</a:t>
            </a:r>
            <a:r>
              <a:rPr sz="2400" dirty="0">
                <a:latin typeface="Arial"/>
                <a:cs typeface="Arial"/>
              </a:rPr>
              <a:t>a</a:t>
            </a:r>
            <a:r>
              <a:rPr sz="2400" spc="-5" dirty="0">
                <a:latin typeface="Arial"/>
                <a:cs typeface="Arial"/>
              </a:rPr>
              <a:t>l  </a:t>
            </a:r>
            <a:r>
              <a:rPr sz="2400" dirty="0">
                <a:latin typeface="Arial"/>
                <a:cs typeface="Arial"/>
              </a:rPr>
              <a:t>structure s </a:t>
            </a:r>
            <a:r>
              <a:rPr sz="2400" spc="-5" dirty="0">
                <a:latin typeface="Arial"/>
                <a:cs typeface="Arial"/>
              </a:rPr>
              <a:t>placed in </a:t>
            </a:r>
            <a:r>
              <a:rPr sz="2400" dirty="0">
                <a:latin typeface="Arial"/>
                <a:cs typeface="Arial"/>
              </a:rPr>
              <a:t>the </a:t>
            </a:r>
            <a:r>
              <a:rPr sz="2400" spc="-5" dirty="0">
                <a:latin typeface="Arial"/>
                <a:cs typeface="Arial"/>
              </a:rPr>
              <a:t>binding</a:t>
            </a:r>
            <a:r>
              <a:rPr sz="2400" spc="30" dirty="0">
                <a:latin typeface="Arial"/>
                <a:cs typeface="Arial"/>
              </a:rPr>
              <a:t> </a:t>
            </a:r>
            <a:r>
              <a:rPr sz="2400" spc="-5" dirty="0">
                <a:latin typeface="Arial"/>
                <a:cs typeface="Arial"/>
              </a:rPr>
              <a:t>site.</a:t>
            </a:r>
            <a:endParaRPr sz="2400">
              <a:latin typeface="Arial"/>
              <a:cs typeface="Arial"/>
            </a:endParaRPr>
          </a:p>
          <a:p>
            <a:pPr>
              <a:spcBef>
                <a:spcPts val="10"/>
              </a:spcBef>
            </a:pPr>
            <a:endParaRPr sz="3750">
              <a:latin typeface="Arial"/>
              <a:cs typeface="Arial"/>
            </a:endParaRPr>
          </a:p>
          <a:p>
            <a:pPr marL="12700" marR="152400">
              <a:lnSpc>
                <a:spcPct val="150000"/>
              </a:lnSpc>
            </a:pPr>
            <a:r>
              <a:rPr sz="2400" spc="-5" dirty="0">
                <a:latin typeface="Arial"/>
                <a:cs typeface="Arial"/>
              </a:rPr>
              <a:t>This can be over come by using combination of programs  Eg; </a:t>
            </a:r>
            <a:r>
              <a:rPr sz="2400" dirty="0">
                <a:latin typeface="Arial"/>
                <a:cs typeface="Arial"/>
              </a:rPr>
              <a:t>DOCK </a:t>
            </a:r>
            <a:r>
              <a:rPr sz="2400" spc="-5" dirty="0">
                <a:latin typeface="Arial"/>
                <a:cs typeface="Arial"/>
              </a:rPr>
              <a:t>and Montecarlo based</a:t>
            </a:r>
            <a:r>
              <a:rPr sz="2400" spc="35" dirty="0">
                <a:latin typeface="Arial"/>
                <a:cs typeface="Arial"/>
              </a:rPr>
              <a:t> </a:t>
            </a:r>
            <a:r>
              <a:rPr sz="2400" spc="-5" dirty="0">
                <a:latin typeface="Arial"/>
                <a:cs typeface="Arial"/>
              </a:rPr>
              <a:t>programs</a:t>
            </a:r>
            <a:endParaRPr sz="24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37608" y="384683"/>
            <a:ext cx="3718560" cy="508000"/>
          </a:xfrm>
          <a:prstGeom prst="rect">
            <a:avLst/>
          </a:prstGeom>
        </p:spPr>
        <p:txBody>
          <a:bodyPr vert="horz" wrap="square" lIns="0" tIns="0" rIns="0" bIns="0" rtlCol="0">
            <a:spAutoFit/>
          </a:bodyPr>
          <a:lstStyle/>
          <a:p>
            <a:pPr>
              <a:lnSpc>
                <a:spcPts val="3795"/>
              </a:lnSpc>
            </a:pPr>
            <a:r>
              <a:rPr sz="4000" spc="-5" dirty="0">
                <a:latin typeface="Carlito"/>
                <a:cs typeface="Carlito"/>
              </a:rPr>
              <a:t>Docking</a:t>
            </a:r>
            <a:r>
              <a:rPr sz="4000" spc="-60" dirty="0">
                <a:latin typeface="Carlito"/>
                <a:cs typeface="Carlito"/>
              </a:rPr>
              <a:t> </a:t>
            </a:r>
            <a:r>
              <a:rPr sz="4000" spc="-25" dirty="0">
                <a:latin typeface="Carlito"/>
                <a:cs typeface="Carlito"/>
              </a:rPr>
              <a:t>programs</a:t>
            </a:r>
            <a:endParaRPr sz="4000">
              <a:latin typeface="Carlito"/>
              <a:cs typeface="Carlito"/>
            </a:endParaRPr>
          </a:p>
        </p:txBody>
      </p:sp>
      <p:sp>
        <p:nvSpPr>
          <p:cNvPr id="3" name="object 3"/>
          <p:cNvSpPr/>
          <p:nvPr/>
        </p:nvSpPr>
        <p:spPr>
          <a:xfrm>
            <a:off x="2266188" y="1481050"/>
            <a:ext cx="178307" cy="17733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66188" y="2070838"/>
            <a:ext cx="178307" cy="17733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679191" y="2659103"/>
            <a:ext cx="178308" cy="17733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679191" y="3584170"/>
            <a:ext cx="178308" cy="177338"/>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596692" y="1391159"/>
            <a:ext cx="7614284" cy="3724275"/>
          </a:xfrm>
          <a:prstGeom prst="rect">
            <a:avLst/>
          </a:prstGeom>
        </p:spPr>
        <p:txBody>
          <a:bodyPr vert="horz" wrap="square" lIns="0" tIns="12065" rIns="0" bIns="0" rtlCol="0">
            <a:spAutoFit/>
          </a:bodyPr>
          <a:lstStyle/>
          <a:p>
            <a:pPr marL="12700">
              <a:spcBef>
                <a:spcPts val="95"/>
              </a:spcBef>
            </a:pPr>
            <a:r>
              <a:rPr sz="2200" spc="-5" dirty="0">
                <a:latin typeface="Comic Sans MS"/>
                <a:cs typeface="Comic Sans MS"/>
              </a:rPr>
              <a:t>DOCK (I. D. Kuntz,</a:t>
            </a:r>
            <a:r>
              <a:rPr sz="2200" spc="55" dirty="0">
                <a:latin typeface="Comic Sans MS"/>
                <a:cs typeface="Comic Sans MS"/>
              </a:rPr>
              <a:t> </a:t>
            </a:r>
            <a:r>
              <a:rPr sz="2200" spc="-5" dirty="0">
                <a:latin typeface="Comic Sans MS"/>
                <a:cs typeface="Comic Sans MS"/>
              </a:rPr>
              <a:t>UCSF)</a:t>
            </a:r>
            <a:endParaRPr sz="2200">
              <a:latin typeface="Comic Sans MS"/>
              <a:cs typeface="Comic Sans MS"/>
            </a:endParaRPr>
          </a:p>
          <a:p>
            <a:pPr marL="367665" indent="-355600">
              <a:spcBef>
                <a:spcPts val="2005"/>
              </a:spcBef>
            </a:pPr>
            <a:r>
              <a:rPr sz="2200" spc="-10" dirty="0">
                <a:latin typeface="Comic Sans MS"/>
                <a:cs typeface="Comic Sans MS"/>
              </a:rPr>
              <a:t>AutoDock (Arthur Olson, </a:t>
            </a:r>
            <a:r>
              <a:rPr sz="2200" spc="-5" dirty="0">
                <a:latin typeface="Comic Sans MS"/>
                <a:cs typeface="Comic Sans MS"/>
              </a:rPr>
              <a:t>The </a:t>
            </a:r>
            <a:r>
              <a:rPr sz="2200" spc="-10" dirty="0">
                <a:latin typeface="Comic Sans MS"/>
                <a:cs typeface="Comic Sans MS"/>
              </a:rPr>
              <a:t>Scripps Research</a:t>
            </a:r>
            <a:r>
              <a:rPr sz="2200" spc="260" dirty="0">
                <a:latin typeface="Comic Sans MS"/>
                <a:cs typeface="Comic Sans MS"/>
              </a:rPr>
              <a:t> </a:t>
            </a:r>
            <a:r>
              <a:rPr sz="2200" spc="-10" dirty="0">
                <a:latin typeface="Comic Sans MS"/>
                <a:cs typeface="Comic Sans MS"/>
              </a:rPr>
              <a:t>Institute)</a:t>
            </a:r>
            <a:endParaRPr sz="2200">
              <a:latin typeface="Comic Sans MS"/>
              <a:cs typeface="Comic Sans MS"/>
            </a:endParaRPr>
          </a:p>
          <a:p>
            <a:pPr marL="367665" marR="487045">
              <a:spcBef>
                <a:spcPts val="1995"/>
              </a:spcBef>
            </a:pPr>
            <a:r>
              <a:rPr sz="2200" spc="-10" dirty="0">
                <a:latin typeface="Comic Sans MS"/>
                <a:cs typeface="Comic Sans MS"/>
              </a:rPr>
              <a:t>AutoDock was designed </a:t>
            </a:r>
            <a:r>
              <a:rPr sz="2200" spc="-5" dirty="0">
                <a:latin typeface="Comic Sans MS"/>
                <a:cs typeface="Comic Sans MS"/>
              </a:rPr>
              <a:t>to </a:t>
            </a:r>
            <a:r>
              <a:rPr sz="2200" spc="-10" dirty="0">
                <a:latin typeface="Comic Sans MS"/>
                <a:cs typeface="Comic Sans MS"/>
              </a:rPr>
              <a:t>dock flexible </a:t>
            </a:r>
            <a:r>
              <a:rPr sz="2200" spc="-5" dirty="0">
                <a:latin typeface="Comic Sans MS"/>
                <a:cs typeface="Comic Sans MS"/>
              </a:rPr>
              <a:t>ligands </a:t>
            </a:r>
            <a:r>
              <a:rPr sz="2200" spc="-10" dirty="0">
                <a:latin typeface="Comic Sans MS"/>
                <a:cs typeface="Comic Sans MS"/>
              </a:rPr>
              <a:t>into  receptor binding</a:t>
            </a:r>
            <a:r>
              <a:rPr sz="2200" spc="10" dirty="0">
                <a:latin typeface="Comic Sans MS"/>
                <a:cs typeface="Comic Sans MS"/>
              </a:rPr>
              <a:t> </a:t>
            </a:r>
            <a:r>
              <a:rPr sz="2200" spc="-5" dirty="0">
                <a:latin typeface="Comic Sans MS"/>
                <a:cs typeface="Comic Sans MS"/>
              </a:rPr>
              <a:t>sites</a:t>
            </a:r>
            <a:endParaRPr sz="2200">
              <a:latin typeface="Comic Sans MS"/>
              <a:cs typeface="Comic Sans MS"/>
            </a:endParaRPr>
          </a:p>
          <a:p>
            <a:pPr marL="367665" marR="563880">
              <a:spcBef>
                <a:spcPts val="2005"/>
              </a:spcBef>
            </a:pPr>
            <a:r>
              <a:rPr sz="2200" spc="-5" dirty="0">
                <a:latin typeface="Comic Sans MS"/>
                <a:cs typeface="Comic Sans MS"/>
              </a:rPr>
              <a:t>The </a:t>
            </a:r>
            <a:r>
              <a:rPr sz="2200" spc="-10" dirty="0">
                <a:latin typeface="Comic Sans MS"/>
                <a:cs typeface="Comic Sans MS"/>
              </a:rPr>
              <a:t>strongest feature </a:t>
            </a:r>
            <a:r>
              <a:rPr sz="2200" spc="-5" dirty="0">
                <a:latin typeface="Comic Sans MS"/>
                <a:cs typeface="Comic Sans MS"/>
              </a:rPr>
              <a:t>of </a:t>
            </a:r>
            <a:r>
              <a:rPr sz="2200" spc="-10" dirty="0">
                <a:latin typeface="Comic Sans MS"/>
                <a:cs typeface="Comic Sans MS"/>
              </a:rPr>
              <a:t>AutoDock </a:t>
            </a:r>
            <a:r>
              <a:rPr sz="2200" spc="-5" dirty="0">
                <a:latin typeface="Comic Sans MS"/>
                <a:cs typeface="Comic Sans MS"/>
              </a:rPr>
              <a:t>is </a:t>
            </a:r>
            <a:r>
              <a:rPr sz="2200" spc="-10" dirty="0">
                <a:latin typeface="Comic Sans MS"/>
                <a:cs typeface="Comic Sans MS"/>
              </a:rPr>
              <a:t>the </a:t>
            </a:r>
            <a:r>
              <a:rPr sz="2200" spc="-5" dirty="0">
                <a:latin typeface="Comic Sans MS"/>
                <a:cs typeface="Comic Sans MS"/>
              </a:rPr>
              <a:t>range of  </a:t>
            </a:r>
            <a:r>
              <a:rPr sz="2200" spc="-10" dirty="0">
                <a:latin typeface="Comic Sans MS"/>
                <a:cs typeface="Comic Sans MS"/>
              </a:rPr>
              <a:t>powerful </a:t>
            </a:r>
            <a:r>
              <a:rPr sz="2200" spc="-5" dirty="0">
                <a:latin typeface="Comic Sans MS"/>
                <a:cs typeface="Comic Sans MS"/>
              </a:rPr>
              <a:t>optimization algorithms</a:t>
            </a:r>
            <a:r>
              <a:rPr sz="2200" spc="100" dirty="0">
                <a:latin typeface="Comic Sans MS"/>
                <a:cs typeface="Comic Sans MS"/>
              </a:rPr>
              <a:t> </a:t>
            </a:r>
            <a:r>
              <a:rPr sz="2200" spc="-5" dirty="0">
                <a:latin typeface="Comic Sans MS"/>
                <a:cs typeface="Comic Sans MS"/>
              </a:rPr>
              <a:t>available</a:t>
            </a:r>
            <a:endParaRPr sz="2200">
              <a:latin typeface="Comic Sans MS"/>
              <a:cs typeface="Comic Sans MS"/>
            </a:endParaRPr>
          </a:p>
          <a:p>
            <a:pPr marL="12700" marR="741680">
              <a:spcBef>
                <a:spcPts val="2005"/>
              </a:spcBef>
            </a:pPr>
            <a:r>
              <a:rPr sz="2200" spc="-10" dirty="0">
                <a:latin typeface="Comic Sans MS"/>
                <a:cs typeface="Comic Sans MS"/>
              </a:rPr>
              <a:t>RosettaDOCK (Baker, </a:t>
            </a:r>
            <a:r>
              <a:rPr sz="2200" spc="-5" dirty="0">
                <a:latin typeface="Comic Sans MS"/>
                <a:cs typeface="Comic Sans MS"/>
              </a:rPr>
              <a:t>Washington Univ., Gray, </a:t>
            </a:r>
            <a:r>
              <a:rPr sz="2200" spc="-10" dirty="0">
                <a:latin typeface="Comic Sans MS"/>
                <a:cs typeface="Comic Sans MS"/>
              </a:rPr>
              <a:t>Johns  Hopkins</a:t>
            </a:r>
            <a:r>
              <a:rPr sz="2200" dirty="0">
                <a:latin typeface="Comic Sans MS"/>
                <a:cs typeface="Comic Sans MS"/>
              </a:rPr>
              <a:t> </a:t>
            </a:r>
            <a:r>
              <a:rPr sz="2200" spc="-5" dirty="0">
                <a:latin typeface="Comic Sans MS"/>
                <a:cs typeface="Comic Sans MS"/>
              </a:rPr>
              <a:t>Univ.)</a:t>
            </a:r>
            <a:endParaRPr sz="2200">
              <a:latin typeface="Comic Sans MS"/>
              <a:cs typeface="Comic Sans MS"/>
            </a:endParaRPr>
          </a:p>
        </p:txBody>
      </p:sp>
      <p:sp>
        <p:nvSpPr>
          <p:cNvPr id="8" name="object 8"/>
          <p:cNvSpPr/>
          <p:nvPr/>
        </p:nvSpPr>
        <p:spPr>
          <a:xfrm>
            <a:off x="2266188" y="4509239"/>
            <a:ext cx="178307" cy="177338"/>
          </a:xfrm>
          <a:prstGeom prst="rect">
            <a:avLst/>
          </a:prstGeom>
          <a:blipFill>
            <a:blip r:embed="rId2" cstate="print"/>
            <a:stretch>
              <a:fillRect/>
            </a:stretch>
          </a:blipFill>
        </p:spPr>
        <p:txBody>
          <a:bodyPr wrap="square" lIns="0" tIns="0" rIns="0" bIns="0" rtlCol="0"/>
          <a:lstStyle/>
          <a:p>
            <a:endParaRPr/>
          </a:p>
        </p:txBody>
      </p:sp>
      <p:grpSp>
        <p:nvGrpSpPr>
          <p:cNvPr id="9" name="object 9"/>
          <p:cNvGrpSpPr/>
          <p:nvPr/>
        </p:nvGrpSpPr>
        <p:grpSpPr>
          <a:xfrm>
            <a:off x="1941959" y="254938"/>
            <a:ext cx="8308340" cy="795020"/>
            <a:chOff x="417959" y="254938"/>
            <a:chExt cx="8308340" cy="795020"/>
          </a:xfrm>
        </p:grpSpPr>
        <p:sp>
          <p:nvSpPr>
            <p:cNvPr id="10" name="object 10"/>
            <p:cNvSpPr/>
            <p:nvPr/>
          </p:nvSpPr>
          <p:spPr>
            <a:xfrm>
              <a:off x="417959" y="254938"/>
              <a:ext cx="8308080" cy="79466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57200" y="274637"/>
              <a:ext cx="8229600" cy="715962"/>
            </a:xfrm>
            <a:prstGeom prst="rect">
              <a:avLst/>
            </a:prstGeom>
            <a:blipFill>
              <a:blip r:embed="rId4" cstate="print"/>
              <a:stretch>
                <a:fillRect/>
              </a:stretch>
            </a:blipFill>
          </p:spPr>
          <p:txBody>
            <a:bodyPr wrap="square" lIns="0" tIns="0" rIns="0" bIns="0" rtlCol="0"/>
            <a:lstStyle/>
            <a:p>
              <a:endParaRPr/>
            </a:p>
          </p:txBody>
        </p:sp>
      </p:grpSp>
      <p:sp>
        <p:nvSpPr>
          <p:cNvPr id="12" name="object 12"/>
          <p:cNvSpPr txBox="1">
            <a:spLocks noGrp="1"/>
          </p:cNvSpPr>
          <p:nvPr>
            <p:ph type="title"/>
          </p:nvPr>
        </p:nvSpPr>
        <p:spPr>
          <a:xfrm>
            <a:off x="1981200" y="230744"/>
            <a:ext cx="8229600" cy="804066"/>
          </a:xfrm>
          <a:prstGeom prst="rect">
            <a:avLst/>
          </a:prstGeom>
          <a:ln w="12700">
            <a:solidFill>
              <a:srgbClr val="497DBA"/>
            </a:solidFill>
          </a:ln>
        </p:spPr>
        <p:txBody>
          <a:bodyPr vert="horz" wrap="square" lIns="0" tIns="125730" rIns="0" bIns="0" rtlCol="0" anchor="ctr">
            <a:spAutoFit/>
          </a:bodyPr>
          <a:lstStyle/>
          <a:p>
            <a:pPr marL="106680" algn="ctr">
              <a:lnSpc>
                <a:spcPct val="100000"/>
              </a:lnSpc>
              <a:spcBef>
                <a:spcPts val="990"/>
              </a:spcBef>
            </a:pPr>
            <a:r>
              <a:rPr spc="-5" dirty="0">
                <a:latin typeface="Comic Sans MS"/>
                <a:cs typeface="Comic Sans MS"/>
              </a:rPr>
              <a:t>Docking</a:t>
            </a:r>
            <a:r>
              <a:rPr spc="10" dirty="0">
                <a:latin typeface="Comic Sans MS"/>
                <a:cs typeface="Comic Sans MS"/>
              </a:rPr>
              <a:t> </a:t>
            </a:r>
            <a:r>
              <a:rPr spc="-5" dirty="0">
                <a:latin typeface="Comic Sans MS"/>
                <a:cs typeface="Comic Sans MS"/>
              </a:rPr>
              <a:t>programs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550" y="1095273"/>
            <a:ext cx="7907655" cy="4318000"/>
          </a:xfrm>
          <a:prstGeom prst="rect">
            <a:avLst/>
          </a:prstGeom>
        </p:spPr>
        <p:txBody>
          <a:bodyPr vert="horz" wrap="square" lIns="0" tIns="79375" rIns="0" bIns="0" rtlCol="0">
            <a:spAutoFit/>
          </a:bodyPr>
          <a:lstStyle/>
          <a:p>
            <a:pPr marL="469900" indent="-457834">
              <a:spcBef>
                <a:spcPts val="625"/>
              </a:spcBef>
              <a:buAutoNum type="arabicParenR"/>
              <a:tabLst>
                <a:tab pos="469900" algn="l"/>
                <a:tab pos="470534" algn="l"/>
              </a:tabLst>
            </a:pPr>
            <a:r>
              <a:rPr sz="2200" spc="-10" dirty="0">
                <a:latin typeface="Comic Sans MS"/>
                <a:cs typeface="Comic Sans MS"/>
              </a:rPr>
              <a:t>Get the </a:t>
            </a:r>
            <a:r>
              <a:rPr sz="2200" spc="-5" dirty="0">
                <a:latin typeface="Comic Sans MS"/>
                <a:cs typeface="Comic Sans MS"/>
              </a:rPr>
              <a:t>complex </a:t>
            </a:r>
            <a:r>
              <a:rPr sz="2200" spc="-10" dirty="0">
                <a:latin typeface="Comic Sans MS"/>
                <a:cs typeface="Comic Sans MS"/>
              </a:rPr>
              <a:t>from</a:t>
            </a:r>
            <a:r>
              <a:rPr sz="2200" spc="55" dirty="0">
                <a:latin typeface="Comic Sans MS"/>
                <a:cs typeface="Comic Sans MS"/>
              </a:rPr>
              <a:t> </a:t>
            </a:r>
            <a:r>
              <a:rPr sz="2200" spc="-5" dirty="0">
                <a:latin typeface="Comic Sans MS"/>
                <a:cs typeface="Comic Sans MS"/>
              </a:rPr>
              <a:t>P.D.B</a:t>
            </a:r>
            <a:endParaRPr sz="2200">
              <a:latin typeface="Comic Sans MS"/>
              <a:cs typeface="Comic Sans MS"/>
            </a:endParaRPr>
          </a:p>
          <a:p>
            <a:pPr marL="469900" indent="-457834">
              <a:spcBef>
                <a:spcPts val="530"/>
              </a:spcBef>
              <a:buAutoNum type="arabicParenR"/>
              <a:tabLst>
                <a:tab pos="469900" algn="l"/>
                <a:tab pos="470534" algn="l"/>
              </a:tabLst>
            </a:pPr>
            <a:r>
              <a:rPr sz="2200" spc="-5" dirty="0">
                <a:latin typeface="Comic Sans MS"/>
                <a:cs typeface="Comic Sans MS"/>
              </a:rPr>
              <a:t>Clean </a:t>
            </a:r>
            <a:r>
              <a:rPr sz="2200" spc="-10" dirty="0">
                <a:latin typeface="Comic Sans MS"/>
                <a:cs typeface="Comic Sans MS"/>
              </a:rPr>
              <a:t>the</a:t>
            </a:r>
            <a:r>
              <a:rPr sz="2200" dirty="0">
                <a:latin typeface="Comic Sans MS"/>
                <a:cs typeface="Comic Sans MS"/>
              </a:rPr>
              <a:t> </a:t>
            </a:r>
            <a:r>
              <a:rPr sz="2200" spc="-5" dirty="0">
                <a:latin typeface="Comic Sans MS"/>
                <a:cs typeface="Comic Sans MS"/>
              </a:rPr>
              <a:t>complex</a:t>
            </a:r>
            <a:endParaRPr sz="2200">
              <a:latin typeface="Comic Sans MS"/>
              <a:cs typeface="Comic Sans MS"/>
            </a:endParaRPr>
          </a:p>
          <a:p>
            <a:pPr marL="469900" marR="5080" indent="-457834">
              <a:spcBef>
                <a:spcPts val="530"/>
              </a:spcBef>
              <a:buAutoNum type="arabicParenR"/>
              <a:tabLst>
                <a:tab pos="469900" algn="l"/>
                <a:tab pos="470534" algn="l"/>
              </a:tabLst>
            </a:pPr>
            <a:r>
              <a:rPr sz="2200" spc="-10" dirty="0">
                <a:latin typeface="Comic Sans MS"/>
                <a:cs typeface="Comic Sans MS"/>
              </a:rPr>
              <a:t>Add the </a:t>
            </a:r>
            <a:r>
              <a:rPr sz="2200" spc="-5" dirty="0">
                <a:latin typeface="Comic Sans MS"/>
                <a:cs typeface="Comic Sans MS"/>
              </a:rPr>
              <a:t>missing hydrogens/side chain atoms &amp; minimized  </a:t>
            </a:r>
            <a:r>
              <a:rPr sz="2200" spc="-10" dirty="0">
                <a:latin typeface="Comic Sans MS"/>
                <a:cs typeface="Comic Sans MS"/>
              </a:rPr>
              <a:t>the </a:t>
            </a:r>
            <a:r>
              <a:rPr sz="2200" spc="-5" dirty="0">
                <a:latin typeface="Comic Sans MS"/>
                <a:cs typeface="Comic Sans MS"/>
              </a:rPr>
              <a:t>complex</a:t>
            </a:r>
            <a:endParaRPr sz="2200">
              <a:latin typeface="Comic Sans MS"/>
              <a:cs typeface="Comic Sans MS"/>
            </a:endParaRPr>
          </a:p>
          <a:p>
            <a:pPr marL="469900" indent="-457834">
              <a:spcBef>
                <a:spcPts val="530"/>
              </a:spcBef>
              <a:buAutoNum type="arabicParenR"/>
              <a:tabLst>
                <a:tab pos="469900" algn="l"/>
                <a:tab pos="470534" algn="l"/>
              </a:tabLst>
            </a:pPr>
            <a:r>
              <a:rPr sz="2200" spc="-5" dirty="0">
                <a:latin typeface="Comic Sans MS"/>
                <a:cs typeface="Comic Sans MS"/>
              </a:rPr>
              <a:t>Clean </a:t>
            </a:r>
            <a:r>
              <a:rPr sz="2200" spc="-10" dirty="0">
                <a:latin typeface="Comic Sans MS"/>
                <a:cs typeface="Comic Sans MS"/>
              </a:rPr>
              <a:t>the </a:t>
            </a:r>
            <a:r>
              <a:rPr sz="2200" spc="-5" dirty="0">
                <a:latin typeface="Comic Sans MS"/>
                <a:cs typeface="Comic Sans MS"/>
              </a:rPr>
              <a:t>minimized</a:t>
            </a:r>
            <a:r>
              <a:rPr sz="2200" spc="35" dirty="0">
                <a:latin typeface="Comic Sans MS"/>
                <a:cs typeface="Comic Sans MS"/>
              </a:rPr>
              <a:t> </a:t>
            </a:r>
            <a:r>
              <a:rPr sz="2200" spc="-5" dirty="0">
                <a:latin typeface="Comic Sans MS"/>
                <a:cs typeface="Comic Sans MS"/>
              </a:rPr>
              <a:t>complex</a:t>
            </a:r>
            <a:endParaRPr sz="2200">
              <a:latin typeface="Comic Sans MS"/>
              <a:cs typeface="Comic Sans MS"/>
            </a:endParaRPr>
          </a:p>
          <a:p>
            <a:pPr marL="469900" marR="108585" indent="-457834">
              <a:spcBef>
                <a:spcPts val="525"/>
              </a:spcBef>
              <a:buAutoNum type="arabicParenR"/>
              <a:tabLst>
                <a:tab pos="469900" algn="l"/>
                <a:tab pos="470534" algn="l"/>
              </a:tabLst>
            </a:pPr>
            <a:r>
              <a:rPr sz="2200" spc="-10" dirty="0">
                <a:latin typeface="Comic Sans MS"/>
                <a:cs typeface="Comic Sans MS"/>
              </a:rPr>
              <a:t>Separate the </a:t>
            </a:r>
            <a:r>
              <a:rPr sz="2200" spc="-5" dirty="0">
                <a:latin typeface="Comic Sans MS"/>
                <a:cs typeface="Comic Sans MS"/>
              </a:rPr>
              <a:t>minimized complex in macromolecule </a:t>
            </a:r>
            <a:r>
              <a:rPr sz="2200" spc="-10" dirty="0">
                <a:latin typeface="Comic Sans MS"/>
                <a:cs typeface="Comic Sans MS"/>
              </a:rPr>
              <a:t>(lock)  </a:t>
            </a:r>
            <a:r>
              <a:rPr sz="2200" spc="-5" dirty="0">
                <a:latin typeface="Comic Sans MS"/>
                <a:cs typeface="Comic Sans MS"/>
              </a:rPr>
              <a:t>&amp; ligand </a:t>
            </a:r>
            <a:r>
              <a:rPr sz="2200" spc="-10" dirty="0">
                <a:latin typeface="Comic Sans MS"/>
                <a:cs typeface="Comic Sans MS"/>
              </a:rPr>
              <a:t>(key)</a:t>
            </a:r>
            <a:endParaRPr sz="2200">
              <a:latin typeface="Comic Sans MS"/>
              <a:cs typeface="Comic Sans MS"/>
            </a:endParaRPr>
          </a:p>
          <a:p>
            <a:pPr marL="469900" indent="-457834">
              <a:spcBef>
                <a:spcPts val="530"/>
              </a:spcBef>
              <a:buAutoNum type="arabicParenR"/>
              <a:tabLst>
                <a:tab pos="469900" algn="l"/>
                <a:tab pos="470534" algn="l"/>
              </a:tabLst>
            </a:pPr>
            <a:r>
              <a:rPr sz="2200" spc="-5" dirty="0">
                <a:latin typeface="Comic Sans MS"/>
                <a:cs typeface="Comic Sans MS"/>
              </a:rPr>
              <a:t>Prepare </a:t>
            </a:r>
            <a:r>
              <a:rPr sz="2200" spc="-10" dirty="0">
                <a:latin typeface="Comic Sans MS"/>
                <a:cs typeface="Comic Sans MS"/>
              </a:rPr>
              <a:t>the </a:t>
            </a:r>
            <a:r>
              <a:rPr sz="2200" spc="-5" dirty="0">
                <a:latin typeface="Comic Sans MS"/>
                <a:cs typeface="Comic Sans MS"/>
              </a:rPr>
              <a:t>docking suitable </a:t>
            </a:r>
            <a:r>
              <a:rPr sz="2200" spc="-10" dirty="0">
                <a:latin typeface="Comic Sans MS"/>
                <a:cs typeface="Comic Sans MS"/>
              </a:rPr>
              <a:t>files for </a:t>
            </a:r>
            <a:r>
              <a:rPr sz="2200" spc="-5" dirty="0">
                <a:latin typeface="Comic Sans MS"/>
                <a:cs typeface="Comic Sans MS"/>
              </a:rPr>
              <a:t>lock &amp;</a:t>
            </a:r>
            <a:r>
              <a:rPr sz="2200" spc="100" dirty="0">
                <a:latin typeface="Comic Sans MS"/>
                <a:cs typeface="Comic Sans MS"/>
              </a:rPr>
              <a:t> </a:t>
            </a:r>
            <a:r>
              <a:rPr sz="2200" spc="-10" dirty="0">
                <a:latin typeface="Comic Sans MS"/>
                <a:cs typeface="Comic Sans MS"/>
              </a:rPr>
              <a:t>key</a:t>
            </a:r>
            <a:endParaRPr sz="2200">
              <a:latin typeface="Comic Sans MS"/>
              <a:cs typeface="Comic Sans MS"/>
            </a:endParaRPr>
          </a:p>
          <a:p>
            <a:pPr marL="469900" indent="-457834">
              <a:spcBef>
                <a:spcPts val="530"/>
              </a:spcBef>
              <a:buAutoNum type="arabicParenR"/>
              <a:tabLst>
                <a:tab pos="469900" algn="l"/>
                <a:tab pos="470534" algn="l"/>
              </a:tabLst>
            </a:pPr>
            <a:r>
              <a:rPr sz="2200" spc="-5" dirty="0">
                <a:latin typeface="Comic Sans MS"/>
                <a:cs typeface="Comic Sans MS"/>
              </a:rPr>
              <a:t>Prepare all </a:t>
            </a:r>
            <a:r>
              <a:rPr sz="2200" spc="-10" dirty="0">
                <a:latin typeface="Comic Sans MS"/>
                <a:cs typeface="Comic Sans MS"/>
              </a:rPr>
              <a:t>the needing files for</a:t>
            </a:r>
            <a:r>
              <a:rPr sz="2200" spc="70" dirty="0">
                <a:latin typeface="Comic Sans MS"/>
                <a:cs typeface="Comic Sans MS"/>
              </a:rPr>
              <a:t> </a:t>
            </a:r>
            <a:r>
              <a:rPr sz="2200" spc="-5" dirty="0">
                <a:latin typeface="Comic Sans MS"/>
                <a:cs typeface="Comic Sans MS"/>
              </a:rPr>
              <a:t>docking</a:t>
            </a:r>
            <a:endParaRPr sz="2200">
              <a:latin typeface="Comic Sans MS"/>
              <a:cs typeface="Comic Sans MS"/>
            </a:endParaRPr>
          </a:p>
          <a:p>
            <a:pPr marL="469900" indent="-457834">
              <a:spcBef>
                <a:spcPts val="530"/>
              </a:spcBef>
              <a:buAutoNum type="arabicParenR"/>
              <a:tabLst>
                <a:tab pos="469900" algn="l"/>
                <a:tab pos="470534" algn="l"/>
              </a:tabLst>
            </a:pPr>
            <a:r>
              <a:rPr sz="2200" spc="-10" dirty="0">
                <a:latin typeface="Comic Sans MS"/>
                <a:cs typeface="Comic Sans MS"/>
              </a:rPr>
              <a:t>Run the</a:t>
            </a:r>
            <a:r>
              <a:rPr sz="2200" spc="10" dirty="0">
                <a:latin typeface="Comic Sans MS"/>
                <a:cs typeface="Comic Sans MS"/>
              </a:rPr>
              <a:t> </a:t>
            </a:r>
            <a:r>
              <a:rPr sz="2200" spc="-5" dirty="0">
                <a:latin typeface="Comic Sans MS"/>
                <a:cs typeface="Comic Sans MS"/>
              </a:rPr>
              <a:t>docking</a:t>
            </a:r>
            <a:endParaRPr sz="2200">
              <a:latin typeface="Comic Sans MS"/>
              <a:cs typeface="Comic Sans MS"/>
            </a:endParaRPr>
          </a:p>
          <a:p>
            <a:pPr marL="469900" indent="-457834">
              <a:spcBef>
                <a:spcPts val="525"/>
              </a:spcBef>
              <a:buAutoNum type="arabicParenR"/>
              <a:tabLst>
                <a:tab pos="469900" algn="l"/>
                <a:tab pos="470534" algn="l"/>
              </a:tabLst>
            </a:pPr>
            <a:r>
              <a:rPr sz="2200" spc="-5" dirty="0">
                <a:latin typeface="Comic Sans MS"/>
                <a:cs typeface="Comic Sans MS"/>
              </a:rPr>
              <a:t>Analyze </a:t>
            </a:r>
            <a:r>
              <a:rPr sz="2200" spc="-10" dirty="0">
                <a:latin typeface="Comic Sans MS"/>
                <a:cs typeface="Comic Sans MS"/>
              </a:rPr>
              <a:t>the </a:t>
            </a:r>
            <a:r>
              <a:rPr sz="2200" spc="-5" dirty="0">
                <a:latin typeface="Comic Sans MS"/>
                <a:cs typeface="Comic Sans MS"/>
              </a:rPr>
              <a:t>docking</a:t>
            </a:r>
            <a:r>
              <a:rPr sz="2200" spc="30" dirty="0">
                <a:latin typeface="Comic Sans MS"/>
                <a:cs typeface="Comic Sans MS"/>
              </a:rPr>
              <a:t> </a:t>
            </a:r>
            <a:r>
              <a:rPr sz="2200" spc="-10" dirty="0">
                <a:latin typeface="Comic Sans MS"/>
                <a:cs typeface="Comic Sans MS"/>
              </a:rPr>
              <a:t>results</a:t>
            </a:r>
            <a:endParaRPr sz="2200">
              <a:latin typeface="Comic Sans MS"/>
              <a:cs typeface="Comic Sans MS"/>
            </a:endParaRPr>
          </a:p>
        </p:txBody>
      </p:sp>
      <p:grpSp>
        <p:nvGrpSpPr>
          <p:cNvPr id="3" name="object 3"/>
          <p:cNvGrpSpPr/>
          <p:nvPr/>
        </p:nvGrpSpPr>
        <p:grpSpPr>
          <a:xfrm>
            <a:off x="1941959" y="190501"/>
            <a:ext cx="8308340" cy="706755"/>
            <a:chOff x="417959" y="190500"/>
            <a:chExt cx="8308340" cy="706755"/>
          </a:xfrm>
        </p:grpSpPr>
        <p:sp>
          <p:nvSpPr>
            <p:cNvPr id="4" name="object 4"/>
            <p:cNvSpPr/>
            <p:nvPr/>
          </p:nvSpPr>
          <p:spPr>
            <a:xfrm>
              <a:off x="417959" y="254949"/>
              <a:ext cx="8308080" cy="64224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340863" y="190500"/>
              <a:ext cx="4460747" cy="6187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274637"/>
              <a:ext cx="8229600" cy="563562"/>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981200" y="204559"/>
            <a:ext cx="8229600" cy="704039"/>
          </a:xfrm>
          <a:prstGeom prst="rect">
            <a:avLst/>
          </a:prstGeom>
          <a:ln w="12700">
            <a:solidFill>
              <a:srgbClr val="497DBA"/>
            </a:solidFill>
          </a:ln>
        </p:spPr>
        <p:txBody>
          <a:bodyPr vert="horz" wrap="square" lIns="0" tIns="26670" rIns="0" bIns="0" rtlCol="0" anchor="ctr">
            <a:spAutoFit/>
          </a:bodyPr>
          <a:lstStyle/>
          <a:p>
            <a:pPr marL="635" algn="ctr">
              <a:lnSpc>
                <a:spcPct val="100000"/>
              </a:lnSpc>
              <a:spcBef>
                <a:spcPts val="210"/>
              </a:spcBef>
            </a:pPr>
            <a:r>
              <a:rPr spc="-10" dirty="0">
                <a:latin typeface="Comic Sans MS"/>
                <a:cs typeface="Comic Sans MS"/>
              </a:rPr>
              <a:t>Overall </a:t>
            </a:r>
            <a:r>
              <a:rPr spc="-5" dirty="0">
                <a:latin typeface="Comic Sans MS"/>
                <a:cs typeface="Comic Sans MS"/>
              </a:rPr>
              <a:t>steps in</a:t>
            </a:r>
            <a:r>
              <a:rPr spc="35" dirty="0">
                <a:latin typeface="Comic Sans MS"/>
                <a:cs typeface="Comic Sans MS"/>
              </a:rPr>
              <a:t> </a:t>
            </a:r>
            <a:r>
              <a:rPr spc="-5" dirty="0">
                <a:latin typeface="Comic Sans MS"/>
                <a:cs typeface="Comic Sans MS"/>
              </a:rPr>
              <a:t>docking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1171092"/>
            <a:ext cx="7736840" cy="4988560"/>
          </a:xfrm>
          <a:prstGeom prst="rect">
            <a:avLst/>
          </a:prstGeom>
        </p:spPr>
        <p:txBody>
          <a:bodyPr vert="horz" wrap="square" lIns="0" tIns="79375" rIns="0" bIns="0" rtlCol="0">
            <a:spAutoFit/>
          </a:bodyPr>
          <a:lstStyle/>
          <a:p>
            <a:pPr marL="12700">
              <a:spcBef>
                <a:spcPts val="625"/>
              </a:spcBef>
              <a:tabLst>
                <a:tab pos="584200" algn="l"/>
              </a:tabLst>
            </a:pPr>
            <a:r>
              <a:rPr sz="2200" spc="-5" dirty="0">
                <a:latin typeface="Comic Sans MS"/>
                <a:cs typeface="Comic Sans MS"/>
              </a:rPr>
              <a:t>i.	Protein preparation </a:t>
            </a:r>
            <a:r>
              <a:rPr sz="2200" spc="-10" dirty="0">
                <a:latin typeface="Comic Sans MS"/>
                <a:cs typeface="Comic Sans MS"/>
              </a:rPr>
              <a:t>(protein </a:t>
            </a:r>
            <a:r>
              <a:rPr sz="2200" spc="-5" dirty="0">
                <a:latin typeface="Comic Sans MS"/>
                <a:cs typeface="Comic Sans MS"/>
              </a:rPr>
              <a:t>preparation</a:t>
            </a:r>
            <a:r>
              <a:rPr sz="2200" spc="100" dirty="0">
                <a:latin typeface="Comic Sans MS"/>
                <a:cs typeface="Comic Sans MS"/>
              </a:rPr>
              <a:t> </a:t>
            </a:r>
            <a:r>
              <a:rPr sz="2200" spc="-10" dirty="0">
                <a:latin typeface="Comic Sans MS"/>
                <a:cs typeface="Comic Sans MS"/>
              </a:rPr>
              <a:t>wizard)</a:t>
            </a:r>
            <a:endParaRPr sz="2200">
              <a:latin typeface="Comic Sans MS"/>
              <a:cs typeface="Comic Sans MS"/>
            </a:endParaRPr>
          </a:p>
          <a:p>
            <a:pPr marL="584200" marR="747395" indent="-572135">
              <a:spcBef>
                <a:spcPts val="530"/>
              </a:spcBef>
              <a:buFont typeface="Wingdings"/>
              <a:buChar char=""/>
              <a:tabLst>
                <a:tab pos="584200" algn="l"/>
                <a:tab pos="584835" algn="l"/>
              </a:tabLst>
            </a:pPr>
            <a:r>
              <a:rPr sz="2200" spc="-5" dirty="0">
                <a:latin typeface="Comic Sans MS"/>
                <a:cs typeface="Comic Sans MS"/>
              </a:rPr>
              <a:t>Prepare co crystallized ligands – correctly </a:t>
            </a:r>
            <a:r>
              <a:rPr sz="2200" spc="-10" dirty="0">
                <a:latin typeface="Comic Sans MS"/>
                <a:cs typeface="Comic Sans MS"/>
              </a:rPr>
              <a:t>define  </a:t>
            </a:r>
            <a:r>
              <a:rPr sz="2200" spc="-5" dirty="0">
                <a:latin typeface="Comic Sans MS"/>
                <a:cs typeface="Comic Sans MS"/>
              </a:rPr>
              <a:t>multiple </a:t>
            </a:r>
            <a:r>
              <a:rPr sz="2200" spc="-10" dirty="0">
                <a:latin typeface="Comic Sans MS"/>
                <a:cs typeface="Comic Sans MS"/>
              </a:rPr>
              <a:t>bonds </a:t>
            </a:r>
            <a:r>
              <a:rPr sz="2200" spc="-5" dirty="0">
                <a:latin typeface="Comic Sans MS"/>
                <a:cs typeface="Comic Sans MS"/>
              </a:rPr>
              <a:t>&amp; adding</a:t>
            </a:r>
            <a:r>
              <a:rPr sz="2200" spc="35" dirty="0">
                <a:latin typeface="Comic Sans MS"/>
                <a:cs typeface="Comic Sans MS"/>
              </a:rPr>
              <a:t> </a:t>
            </a:r>
            <a:r>
              <a:rPr sz="2200" spc="-5" dirty="0">
                <a:latin typeface="Comic Sans MS"/>
                <a:cs typeface="Comic Sans MS"/>
              </a:rPr>
              <a:t>hydrogen</a:t>
            </a:r>
            <a:endParaRPr sz="2200">
              <a:latin typeface="Comic Sans MS"/>
              <a:cs typeface="Comic Sans MS"/>
            </a:endParaRPr>
          </a:p>
          <a:p>
            <a:pPr marL="584200" marR="93980" indent="-572135">
              <a:spcBef>
                <a:spcPts val="530"/>
              </a:spcBef>
              <a:buFont typeface="Wingdings"/>
              <a:buChar char=""/>
              <a:tabLst>
                <a:tab pos="584200" algn="l"/>
                <a:tab pos="584835" algn="l"/>
              </a:tabLst>
            </a:pPr>
            <a:r>
              <a:rPr sz="2200" spc="-5" dirty="0">
                <a:latin typeface="Comic Sans MS"/>
                <a:cs typeface="Comic Sans MS"/>
              </a:rPr>
              <a:t>Neutralize </a:t>
            </a:r>
            <a:r>
              <a:rPr sz="2200" spc="-10" dirty="0">
                <a:latin typeface="Comic Sans MS"/>
                <a:cs typeface="Comic Sans MS"/>
              </a:rPr>
              <a:t>residues that </a:t>
            </a:r>
            <a:r>
              <a:rPr sz="2200" spc="-5" dirty="0">
                <a:latin typeface="Comic Sans MS"/>
                <a:cs typeface="Comic Sans MS"/>
              </a:rPr>
              <a:t>do </a:t>
            </a:r>
            <a:r>
              <a:rPr sz="2200" spc="-10" dirty="0">
                <a:latin typeface="Comic Sans MS"/>
                <a:cs typeface="Comic Sans MS"/>
              </a:rPr>
              <a:t>not </a:t>
            </a:r>
            <a:r>
              <a:rPr sz="2200" spc="-5" dirty="0">
                <a:latin typeface="Comic Sans MS"/>
                <a:cs typeface="Comic Sans MS"/>
              </a:rPr>
              <a:t>participate in </a:t>
            </a:r>
            <a:r>
              <a:rPr sz="2200" spc="-10" dirty="0">
                <a:latin typeface="Comic Sans MS"/>
                <a:cs typeface="Comic Sans MS"/>
              </a:rPr>
              <a:t>the </a:t>
            </a:r>
            <a:r>
              <a:rPr sz="2200" spc="-5" dirty="0">
                <a:latin typeface="Comic Sans MS"/>
                <a:cs typeface="Comic Sans MS"/>
              </a:rPr>
              <a:t>salt  bridge</a:t>
            </a:r>
            <a:endParaRPr sz="2200">
              <a:latin typeface="Comic Sans MS"/>
              <a:cs typeface="Comic Sans MS"/>
            </a:endParaRPr>
          </a:p>
          <a:p>
            <a:pPr marL="584200" indent="-572135">
              <a:spcBef>
                <a:spcPts val="530"/>
              </a:spcBef>
              <a:buFont typeface="Wingdings"/>
              <a:buChar char=""/>
              <a:tabLst>
                <a:tab pos="584200" algn="l"/>
                <a:tab pos="584835" algn="l"/>
              </a:tabLst>
            </a:pPr>
            <a:r>
              <a:rPr sz="2200" spc="-5" dirty="0">
                <a:latin typeface="Comic Sans MS"/>
                <a:cs typeface="Comic Sans MS"/>
              </a:rPr>
              <a:t>Preprocess </a:t>
            </a:r>
            <a:r>
              <a:rPr sz="2200" spc="-10" dirty="0">
                <a:latin typeface="Comic Sans MS"/>
                <a:cs typeface="Comic Sans MS"/>
              </a:rPr>
              <a:t>the receptor before </a:t>
            </a:r>
            <a:r>
              <a:rPr sz="2200" spc="-5" dirty="0">
                <a:latin typeface="Comic Sans MS"/>
                <a:cs typeface="Comic Sans MS"/>
              </a:rPr>
              <a:t>grid</a:t>
            </a:r>
            <a:r>
              <a:rPr sz="2200" spc="105" dirty="0">
                <a:latin typeface="Comic Sans MS"/>
                <a:cs typeface="Comic Sans MS"/>
              </a:rPr>
              <a:t> </a:t>
            </a:r>
            <a:r>
              <a:rPr sz="2200" spc="-5" dirty="0">
                <a:latin typeface="Comic Sans MS"/>
                <a:cs typeface="Comic Sans MS"/>
              </a:rPr>
              <a:t>generation</a:t>
            </a:r>
            <a:endParaRPr sz="2200">
              <a:latin typeface="Comic Sans MS"/>
              <a:cs typeface="Comic Sans MS"/>
            </a:endParaRPr>
          </a:p>
          <a:p>
            <a:pPr marL="584200" indent="-572135">
              <a:spcBef>
                <a:spcPts val="525"/>
              </a:spcBef>
              <a:buFont typeface="Wingdings"/>
              <a:buChar char=""/>
              <a:tabLst>
                <a:tab pos="584200" algn="l"/>
                <a:tab pos="584835" algn="l"/>
              </a:tabLst>
            </a:pPr>
            <a:r>
              <a:rPr sz="2200" spc="-10" dirty="0">
                <a:latin typeface="Comic Sans MS"/>
                <a:cs typeface="Comic Sans MS"/>
              </a:rPr>
              <a:t>Optimization </a:t>
            </a:r>
            <a:r>
              <a:rPr sz="2200" spc="-5" dirty="0">
                <a:latin typeface="Comic Sans MS"/>
                <a:cs typeface="Comic Sans MS"/>
              </a:rPr>
              <a:t>of </a:t>
            </a:r>
            <a:r>
              <a:rPr sz="2200" spc="-10" dirty="0">
                <a:latin typeface="Comic Sans MS"/>
                <a:cs typeface="Comic Sans MS"/>
              </a:rPr>
              <a:t>the</a:t>
            </a:r>
            <a:r>
              <a:rPr sz="2200" spc="60" dirty="0">
                <a:latin typeface="Comic Sans MS"/>
                <a:cs typeface="Comic Sans MS"/>
              </a:rPr>
              <a:t> </a:t>
            </a:r>
            <a:r>
              <a:rPr sz="2200" spc="-5" dirty="0">
                <a:latin typeface="Comic Sans MS"/>
                <a:cs typeface="Comic Sans MS"/>
              </a:rPr>
              <a:t>protein</a:t>
            </a:r>
            <a:endParaRPr sz="2200">
              <a:latin typeface="Comic Sans MS"/>
              <a:cs typeface="Comic Sans MS"/>
            </a:endParaRPr>
          </a:p>
          <a:p>
            <a:pPr>
              <a:spcBef>
                <a:spcPts val="5"/>
              </a:spcBef>
            </a:pPr>
            <a:endParaRPr sz="2650">
              <a:latin typeface="Comic Sans MS"/>
              <a:cs typeface="Comic Sans MS"/>
            </a:endParaRPr>
          </a:p>
          <a:p>
            <a:pPr marL="12700">
              <a:tabLst>
                <a:tab pos="584200" algn="l"/>
              </a:tabLst>
            </a:pPr>
            <a:r>
              <a:rPr sz="2200" spc="-5" dirty="0">
                <a:latin typeface="Comic Sans MS"/>
                <a:cs typeface="Comic Sans MS"/>
              </a:rPr>
              <a:t>ii.	Ligand preparation</a:t>
            </a:r>
            <a:r>
              <a:rPr sz="2200" spc="15" dirty="0">
                <a:latin typeface="Comic Sans MS"/>
                <a:cs typeface="Comic Sans MS"/>
              </a:rPr>
              <a:t> </a:t>
            </a:r>
            <a:r>
              <a:rPr sz="2200" spc="-10" dirty="0">
                <a:latin typeface="Comic Sans MS"/>
                <a:cs typeface="Comic Sans MS"/>
              </a:rPr>
              <a:t>(ligprep)</a:t>
            </a:r>
            <a:endParaRPr sz="2200">
              <a:latin typeface="Comic Sans MS"/>
              <a:cs typeface="Comic Sans MS"/>
            </a:endParaRPr>
          </a:p>
          <a:p>
            <a:pPr marL="584200" marR="5080" indent="-572135">
              <a:spcBef>
                <a:spcPts val="530"/>
              </a:spcBef>
              <a:buFont typeface="Wingdings"/>
              <a:buChar char=""/>
              <a:tabLst>
                <a:tab pos="584200" algn="l"/>
                <a:tab pos="584835" algn="l"/>
              </a:tabLst>
            </a:pPr>
            <a:r>
              <a:rPr sz="2200" spc="-10" dirty="0">
                <a:latin typeface="Comic Sans MS"/>
                <a:cs typeface="Comic Sans MS"/>
              </a:rPr>
              <a:t>Generate </a:t>
            </a:r>
            <a:r>
              <a:rPr sz="2200" spc="-5" dirty="0">
                <a:latin typeface="Comic Sans MS"/>
                <a:cs typeface="Comic Sans MS"/>
              </a:rPr>
              <a:t>energy minimized </a:t>
            </a:r>
            <a:r>
              <a:rPr sz="2200" spc="-10" dirty="0">
                <a:latin typeface="Comic Sans MS"/>
                <a:cs typeface="Comic Sans MS"/>
              </a:rPr>
              <a:t>3D </a:t>
            </a:r>
            <a:r>
              <a:rPr sz="2200" spc="-5" dirty="0">
                <a:latin typeface="Comic Sans MS"/>
                <a:cs typeface="Comic Sans MS"/>
              </a:rPr>
              <a:t>structures –  </a:t>
            </a:r>
            <a:r>
              <a:rPr sz="2200" spc="-10" dirty="0">
                <a:latin typeface="Comic Sans MS"/>
                <a:cs typeface="Comic Sans MS"/>
              </a:rPr>
              <a:t>tautomeric, stereochemical </a:t>
            </a:r>
            <a:r>
              <a:rPr sz="2200" spc="-5" dirty="0">
                <a:latin typeface="Comic Sans MS"/>
                <a:cs typeface="Comic Sans MS"/>
              </a:rPr>
              <a:t>and </a:t>
            </a:r>
            <a:r>
              <a:rPr sz="2200" spc="-10" dirty="0">
                <a:latin typeface="Comic Sans MS"/>
                <a:cs typeface="Comic Sans MS"/>
              </a:rPr>
              <a:t>ionization variations </a:t>
            </a:r>
            <a:r>
              <a:rPr sz="2200" spc="-5" dirty="0">
                <a:latin typeface="Comic Sans MS"/>
                <a:cs typeface="Comic Sans MS"/>
              </a:rPr>
              <a:t>as  </a:t>
            </a:r>
            <a:r>
              <a:rPr sz="2200" spc="-10" dirty="0">
                <a:latin typeface="Comic Sans MS"/>
                <a:cs typeface="Comic Sans MS"/>
              </a:rPr>
              <a:t>well </a:t>
            </a:r>
            <a:r>
              <a:rPr sz="2200" spc="-5" dirty="0">
                <a:latin typeface="Comic Sans MS"/>
                <a:cs typeface="Comic Sans MS"/>
              </a:rPr>
              <a:t>as</a:t>
            </a:r>
            <a:r>
              <a:rPr sz="2200" spc="5" dirty="0">
                <a:latin typeface="Comic Sans MS"/>
                <a:cs typeface="Comic Sans MS"/>
              </a:rPr>
              <a:t> </a:t>
            </a:r>
            <a:r>
              <a:rPr sz="2200" spc="-5" dirty="0">
                <a:latin typeface="Comic Sans MS"/>
                <a:cs typeface="Comic Sans MS"/>
              </a:rPr>
              <a:t>energy</a:t>
            </a:r>
            <a:endParaRPr sz="2200">
              <a:latin typeface="Comic Sans MS"/>
              <a:cs typeface="Comic Sans MS"/>
            </a:endParaRPr>
          </a:p>
          <a:p>
            <a:pPr marL="599440">
              <a:spcBef>
                <a:spcPts val="530"/>
              </a:spcBef>
            </a:pPr>
            <a:r>
              <a:rPr sz="2200" spc="-5" dirty="0">
                <a:latin typeface="Comic Sans MS"/>
                <a:cs typeface="Comic Sans MS"/>
              </a:rPr>
              <a:t>minimizations</a:t>
            </a:r>
            <a:endParaRPr sz="2200">
              <a:latin typeface="Comic Sans MS"/>
              <a:cs typeface="Comic Sans MS"/>
            </a:endParaRPr>
          </a:p>
        </p:txBody>
      </p:sp>
      <p:grpSp>
        <p:nvGrpSpPr>
          <p:cNvPr id="3" name="object 3"/>
          <p:cNvGrpSpPr/>
          <p:nvPr/>
        </p:nvGrpSpPr>
        <p:grpSpPr>
          <a:xfrm>
            <a:off x="2018159" y="285394"/>
            <a:ext cx="8308340" cy="840740"/>
            <a:chOff x="494159" y="285394"/>
            <a:chExt cx="8308340" cy="840740"/>
          </a:xfrm>
        </p:grpSpPr>
        <p:sp>
          <p:nvSpPr>
            <p:cNvPr id="4" name="object 4"/>
            <p:cNvSpPr/>
            <p:nvPr/>
          </p:nvSpPr>
          <p:spPr>
            <a:xfrm>
              <a:off x="494159" y="285394"/>
              <a:ext cx="8308080" cy="84043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33400" y="304800"/>
              <a:ext cx="8229600" cy="762000"/>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057400" y="-66329"/>
            <a:ext cx="8229600" cy="1504258"/>
          </a:xfrm>
          <a:prstGeom prst="rect">
            <a:avLst/>
          </a:prstGeom>
          <a:ln w="12700">
            <a:solidFill>
              <a:srgbClr val="497DBA"/>
            </a:solidFill>
          </a:ln>
        </p:spPr>
        <p:txBody>
          <a:bodyPr vert="horz" wrap="square" lIns="0" tIns="148590" rIns="0" bIns="0" rtlCol="0" anchor="ctr">
            <a:spAutoFit/>
          </a:bodyPr>
          <a:lstStyle/>
          <a:p>
            <a:pPr algn="ctr">
              <a:lnSpc>
                <a:spcPct val="100000"/>
              </a:lnSpc>
              <a:spcBef>
                <a:spcPts val="1170"/>
              </a:spcBef>
            </a:pPr>
            <a:r>
              <a:rPr spc="-5" dirty="0">
                <a:latin typeface="Comic Sans MS"/>
                <a:cs typeface="Comic Sans MS"/>
              </a:rPr>
              <a:t>Working </a:t>
            </a:r>
            <a:r>
              <a:rPr b="0" dirty="0">
                <a:latin typeface="Comic Sans MS"/>
                <a:cs typeface="Comic Sans MS"/>
              </a:rPr>
              <a:t>methodology </a:t>
            </a:r>
            <a:r>
              <a:rPr spc="-5" dirty="0">
                <a:latin typeface="Comic Sans MS"/>
                <a:cs typeface="Comic Sans MS"/>
              </a:rPr>
              <a:t>of</a:t>
            </a:r>
            <a:r>
              <a:rPr b="0" dirty="0">
                <a:latin typeface="Comic Sans MS"/>
                <a:cs typeface="Comic Sans MS"/>
              </a:rPr>
              <a:t> </a:t>
            </a:r>
            <a:r>
              <a:rPr spc="-5" dirty="0">
                <a:latin typeface="Comic Sans MS"/>
                <a:cs typeface="Comic Sans MS"/>
              </a:rPr>
              <a:t>Schrodinger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0" y="477966"/>
            <a:ext cx="7843520" cy="2660015"/>
          </a:xfrm>
          <a:prstGeom prst="rect">
            <a:avLst/>
          </a:prstGeom>
        </p:spPr>
        <p:txBody>
          <a:bodyPr vert="horz" wrap="square" lIns="0" tIns="85725" rIns="0" bIns="0" rtlCol="0">
            <a:spAutoFit/>
          </a:bodyPr>
          <a:lstStyle/>
          <a:p>
            <a:pPr marL="12700">
              <a:spcBef>
                <a:spcPts val="675"/>
              </a:spcBef>
            </a:pPr>
            <a:r>
              <a:rPr sz="2400" spc="-5" dirty="0">
                <a:latin typeface="Comic Sans MS"/>
                <a:cs typeface="Comic Sans MS"/>
              </a:rPr>
              <a:t>iii.</a:t>
            </a:r>
            <a:r>
              <a:rPr sz="2400" spc="-15" dirty="0">
                <a:latin typeface="Comic Sans MS"/>
                <a:cs typeface="Comic Sans MS"/>
              </a:rPr>
              <a:t> </a:t>
            </a:r>
            <a:r>
              <a:rPr sz="2400" spc="-5" dirty="0">
                <a:latin typeface="Comic Sans MS"/>
                <a:cs typeface="Comic Sans MS"/>
              </a:rPr>
              <a:t>Docking</a:t>
            </a:r>
            <a:endParaRPr sz="2400">
              <a:latin typeface="Comic Sans MS"/>
              <a:cs typeface="Comic Sans MS"/>
            </a:endParaRPr>
          </a:p>
          <a:p>
            <a:pPr marL="355600" indent="-342900">
              <a:spcBef>
                <a:spcPts val="580"/>
              </a:spcBef>
              <a:buFont typeface="Wingdings"/>
              <a:buChar char=""/>
              <a:tabLst>
                <a:tab pos="355600" algn="l"/>
              </a:tabLst>
            </a:pPr>
            <a:r>
              <a:rPr sz="2400" dirty="0">
                <a:latin typeface="Comic Sans MS"/>
                <a:cs typeface="Comic Sans MS"/>
              </a:rPr>
              <a:t>Generate </a:t>
            </a:r>
            <a:r>
              <a:rPr sz="2400" spc="-5" dirty="0">
                <a:latin typeface="Comic Sans MS"/>
                <a:cs typeface="Comic Sans MS"/>
              </a:rPr>
              <a:t>receptor </a:t>
            </a:r>
            <a:r>
              <a:rPr sz="2400" dirty="0">
                <a:latin typeface="Comic Sans MS"/>
                <a:cs typeface="Comic Sans MS"/>
              </a:rPr>
              <a:t>grid around </a:t>
            </a:r>
            <a:r>
              <a:rPr sz="2400" spc="-5" dirty="0">
                <a:latin typeface="Comic Sans MS"/>
                <a:cs typeface="Comic Sans MS"/>
              </a:rPr>
              <a:t>the </a:t>
            </a:r>
            <a:r>
              <a:rPr sz="2400" dirty="0">
                <a:latin typeface="Comic Sans MS"/>
                <a:cs typeface="Comic Sans MS"/>
              </a:rPr>
              <a:t>site </a:t>
            </a:r>
            <a:r>
              <a:rPr sz="2400" spc="-5" dirty="0">
                <a:latin typeface="Comic Sans MS"/>
                <a:cs typeface="Comic Sans MS"/>
              </a:rPr>
              <a:t>using</a:t>
            </a:r>
            <a:r>
              <a:rPr sz="2400" spc="-125" dirty="0">
                <a:latin typeface="Comic Sans MS"/>
                <a:cs typeface="Comic Sans MS"/>
              </a:rPr>
              <a:t> </a:t>
            </a:r>
            <a:r>
              <a:rPr sz="2400" dirty="0">
                <a:latin typeface="Comic Sans MS"/>
                <a:cs typeface="Comic Sans MS"/>
              </a:rPr>
              <a:t>glide</a:t>
            </a:r>
            <a:endParaRPr sz="2400">
              <a:latin typeface="Comic Sans MS"/>
              <a:cs typeface="Comic Sans MS"/>
            </a:endParaRPr>
          </a:p>
          <a:p>
            <a:pPr marL="355600" indent="-342900">
              <a:spcBef>
                <a:spcPts val="575"/>
              </a:spcBef>
              <a:buFont typeface="Wingdings"/>
              <a:buChar char=""/>
              <a:tabLst>
                <a:tab pos="355600" algn="l"/>
              </a:tabLst>
            </a:pPr>
            <a:r>
              <a:rPr sz="2400" spc="-5" dirty="0">
                <a:latin typeface="Comic Sans MS"/>
                <a:cs typeface="Comic Sans MS"/>
              </a:rPr>
              <a:t>Docking </a:t>
            </a:r>
            <a:r>
              <a:rPr sz="2400" dirty="0">
                <a:latin typeface="Comic Sans MS"/>
                <a:cs typeface="Comic Sans MS"/>
              </a:rPr>
              <a:t>conducted </a:t>
            </a:r>
            <a:r>
              <a:rPr sz="2400" spc="-5" dirty="0">
                <a:latin typeface="Comic Sans MS"/>
                <a:cs typeface="Comic Sans MS"/>
              </a:rPr>
              <a:t>using </a:t>
            </a:r>
            <a:r>
              <a:rPr sz="2400" dirty="0">
                <a:latin typeface="Comic Sans MS"/>
                <a:cs typeface="Comic Sans MS"/>
              </a:rPr>
              <a:t>XP GLIDE </a:t>
            </a:r>
            <a:r>
              <a:rPr sz="2400" spc="-5" dirty="0">
                <a:latin typeface="Comic Sans MS"/>
                <a:cs typeface="Comic Sans MS"/>
              </a:rPr>
              <a:t>(Extra</a:t>
            </a:r>
            <a:r>
              <a:rPr sz="2400" spc="-35" dirty="0">
                <a:latin typeface="Comic Sans MS"/>
                <a:cs typeface="Comic Sans MS"/>
              </a:rPr>
              <a:t> </a:t>
            </a:r>
            <a:r>
              <a:rPr sz="2400" spc="-5" dirty="0">
                <a:latin typeface="Comic Sans MS"/>
                <a:cs typeface="Comic Sans MS"/>
              </a:rPr>
              <a:t>precision)</a:t>
            </a:r>
            <a:endParaRPr sz="2400">
              <a:latin typeface="Comic Sans MS"/>
              <a:cs typeface="Comic Sans MS"/>
            </a:endParaRPr>
          </a:p>
          <a:p>
            <a:pPr>
              <a:spcBef>
                <a:spcPts val="60"/>
              </a:spcBef>
            </a:pPr>
            <a:endParaRPr sz="2850">
              <a:latin typeface="Comic Sans MS"/>
              <a:cs typeface="Comic Sans MS"/>
            </a:endParaRPr>
          </a:p>
          <a:p>
            <a:pPr marL="12700"/>
            <a:r>
              <a:rPr sz="2400" spc="-5" dirty="0">
                <a:latin typeface="Comic Sans MS"/>
                <a:cs typeface="Comic Sans MS"/>
              </a:rPr>
              <a:t>iv. Visual</a:t>
            </a:r>
            <a:r>
              <a:rPr sz="2400" spc="-15" dirty="0">
                <a:latin typeface="Comic Sans MS"/>
                <a:cs typeface="Comic Sans MS"/>
              </a:rPr>
              <a:t> </a:t>
            </a:r>
            <a:r>
              <a:rPr sz="2400" spc="-5" dirty="0">
                <a:latin typeface="Comic Sans MS"/>
                <a:cs typeface="Comic Sans MS"/>
              </a:rPr>
              <a:t>inspection</a:t>
            </a:r>
            <a:endParaRPr sz="2400">
              <a:latin typeface="Comic Sans MS"/>
              <a:cs typeface="Comic Sans MS"/>
            </a:endParaRPr>
          </a:p>
          <a:p>
            <a:pPr marL="355600" indent="-342900">
              <a:spcBef>
                <a:spcPts val="580"/>
              </a:spcBef>
              <a:buFont typeface="Wingdings"/>
              <a:buChar char=""/>
              <a:tabLst>
                <a:tab pos="355600" algn="l"/>
              </a:tabLst>
            </a:pPr>
            <a:r>
              <a:rPr sz="2400" spc="-5" dirty="0">
                <a:latin typeface="Comic Sans MS"/>
                <a:cs typeface="Comic Sans MS"/>
              </a:rPr>
              <a:t>Images were </a:t>
            </a:r>
            <a:r>
              <a:rPr sz="2400" dirty="0">
                <a:latin typeface="Comic Sans MS"/>
                <a:cs typeface="Comic Sans MS"/>
              </a:rPr>
              <a:t>obtained </a:t>
            </a:r>
            <a:r>
              <a:rPr sz="2400" spc="-5" dirty="0">
                <a:latin typeface="Comic Sans MS"/>
                <a:cs typeface="Comic Sans MS"/>
              </a:rPr>
              <a:t>using </a:t>
            </a:r>
            <a:r>
              <a:rPr sz="2400" dirty="0">
                <a:latin typeface="Comic Sans MS"/>
                <a:cs typeface="Comic Sans MS"/>
              </a:rPr>
              <a:t>Glide XP </a:t>
            </a:r>
            <a:r>
              <a:rPr sz="2400" spc="-5" dirty="0">
                <a:latin typeface="Comic Sans MS"/>
                <a:cs typeface="Comic Sans MS"/>
              </a:rPr>
              <a:t>Vsualiser</a:t>
            </a:r>
            <a:r>
              <a:rPr sz="2400" spc="-85" dirty="0">
                <a:latin typeface="Comic Sans MS"/>
                <a:cs typeface="Comic Sans MS"/>
              </a:rPr>
              <a:t> </a:t>
            </a:r>
            <a:r>
              <a:rPr sz="2400" dirty="0">
                <a:latin typeface="Comic Sans MS"/>
                <a:cs typeface="Comic Sans MS"/>
              </a:rPr>
              <a:t>panel</a:t>
            </a:r>
            <a:endParaRPr sz="2400">
              <a:latin typeface="Comic Sans MS"/>
              <a:cs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2400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
              <a:ext cx="152400" cy="1524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686800" y="0"/>
              <a:ext cx="457198" cy="152400"/>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782268" y="1347264"/>
            <a:ext cx="1922145" cy="751488"/>
          </a:xfrm>
          <a:prstGeom prst="rect">
            <a:avLst/>
          </a:prstGeom>
        </p:spPr>
        <p:txBody>
          <a:bodyPr vert="horz" wrap="square" lIns="0" tIns="12700" rIns="0" bIns="0" rtlCol="0" anchor="ctr">
            <a:spAutoFit/>
          </a:bodyPr>
          <a:lstStyle/>
          <a:p>
            <a:pPr marL="12700">
              <a:lnSpc>
                <a:spcPct val="100000"/>
              </a:lnSpc>
              <a:spcBef>
                <a:spcPts val="100"/>
              </a:spcBef>
            </a:pPr>
            <a:r>
              <a:rPr sz="2400" b="1" dirty="0">
                <a:solidFill>
                  <a:srgbClr val="000000"/>
                </a:solidFill>
                <a:latin typeface="Liberation Sans Narrow"/>
                <a:cs typeface="Liberation Sans Narrow"/>
              </a:rPr>
              <a:t>LOCK </a:t>
            </a:r>
            <a:r>
              <a:rPr sz="2400" b="1" spc="-5" dirty="0">
                <a:solidFill>
                  <a:srgbClr val="000000"/>
                </a:solidFill>
                <a:latin typeface="Liberation Sans Narrow"/>
                <a:cs typeface="Liberation Sans Narrow"/>
              </a:rPr>
              <a:t>AND</a:t>
            </a:r>
            <a:r>
              <a:rPr sz="2400" b="1" spc="-120" dirty="0">
                <a:solidFill>
                  <a:srgbClr val="000000"/>
                </a:solidFill>
                <a:latin typeface="Liberation Sans Narrow"/>
                <a:cs typeface="Liberation Sans Narrow"/>
              </a:rPr>
              <a:t> </a:t>
            </a:r>
            <a:r>
              <a:rPr sz="2400" b="1" spc="-5" dirty="0">
                <a:solidFill>
                  <a:srgbClr val="000000"/>
                </a:solidFill>
                <a:latin typeface="Liberation Sans Narrow"/>
                <a:cs typeface="Liberation Sans Narrow"/>
              </a:rPr>
              <a:t>KEY</a:t>
            </a:r>
            <a:endParaRPr sz="2400">
              <a:latin typeface="Liberation Sans Narrow"/>
              <a:cs typeface="Liberation Sans Narrow"/>
            </a:endParaRPr>
          </a:p>
        </p:txBody>
      </p:sp>
      <p:sp>
        <p:nvSpPr>
          <p:cNvPr id="7" name="object 7"/>
          <p:cNvSpPr txBox="1"/>
          <p:nvPr/>
        </p:nvSpPr>
        <p:spPr>
          <a:xfrm>
            <a:off x="1782268" y="2258645"/>
            <a:ext cx="4055745" cy="1244571"/>
          </a:xfrm>
          <a:prstGeom prst="rect">
            <a:avLst/>
          </a:prstGeom>
        </p:spPr>
        <p:txBody>
          <a:bodyPr vert="horz" wrap="square" lIns="0" tIns="13335" rIns="0" bIns="0" rtlCol="0">
            <a:spAutoFit/>
          </a:bodyPr>
          <a:lstStyle/>
          <a:p>
            <a:pPr marL="329565" indent="-317500">
              <a:spcBef>
                <a:spcPts val="105"/>
              </a:spcBef>
              <a:buFont typeface="Arial"/>
              <a:buChar char="•"/>
              <a:tabLst>
                <a:tab pos="329565" algn="l"/>
                <a:tab pos="330200" algn="l"/>
              </a:tabLst>
            </a:pPr>
            <a:r>
              <a:rPr sz="2000" spc="-5" dirty="0">
                <a:latin typeface="Liberation Sans Narrow"/>
                <a:cs typeface="Liberation Sans Narrow"/>
              </a:rPr>
              <a:t>Finding the correct relative orientation</a:t>
            </a:r>
            <a:r>
              <a:rPr sz="2000" spc="-45" dirty="0">
                <a:latin typeface="Liberation Sans Narrow"/>
                <a:cs typeface="Liberation Sans Narrow"/>
              </a:rPr>
              <a:t> </a:t>
            </a:r>
            <a:r>
              <a:rPr sz="2000" spc="-5" dirty="0">
                <a:latin typeface="Liberation Sans Narrow"/>
                <a:cs typeface="Liberation Sans Narrow"/>
              </a:rPr>
              <a:t>of</a:t>
            </a:r>
            <a:endParaRPr sz="2000">
              <a:latin typeface="Liberation Sans Narrow"/>
              <a:cs typeface="Liberation Sans Narrow"/>
            </a:endParaRPr>
          </a:p>
          <a:p>
            <a:pPr marL="12700">
              <a:spcBef>
                <a:spcPts val="5"/>
              </a:spcBef>
            </a:pPr>
            <a:r>
              <a:rPr sz="2000" spc="-5" dirty="0">
                <a:latin typeface="Liberation Sans Narrow"/>
                <a:cs typeface="Liberation Sans Narrow"/>
              </a:rPr>
              <a:t>the “key” which will open up the</a:t>
            </a:r>
            <a:r>
              <a:rPr sz="2000" spc="-25" dirty="0">
                <a:latin typeface="Liberation Sans Narrow"/>
                <a:cs typeface="Liberation Sans Narrow"/>
              </a:rPr>
              <a:t> </a:t>
            </a:r>
            <a:r>
              <a:rPr sz="2000" spc="-5" dirty="0">
                <a:latin typeface="Liberation Sans Narrow"/>
                <a:cs typeface="Liberation Sans Narrow"/>
              </a:rPr>
              <a:t>“lock”.</a:t>
            </a:r>
            <a:endParaRPr sz="2000">
              <a:latin typeface="Liberation Sans Narrow"/>
              <a:cs typeface="Liberation Sans Narrow"/>
            </a:endParaRPr>
          </a:p>
        </p:txBody>
      </p:sp>
      <p:sp>
        <p:nvSpPr>
          <p:cNvPr id="8" name="object 8"/>
          <p:cNvSpPr txBox="1"/>
          <p:nvPr/>
        </p:nvSpPr>
        <p:spPr>
          <a:xfrm>
            <a:off x="1854201" y="3960318"/>
            <a:ext cx="3590925" cy="936795"/>
          </a:xfrm>
          <a:prstGeom prst="rect">
            <a:avLst/>
          </a:prstGeom>
        </p:spPr>
        <p:txBody>
          <a:bodyPr vert="horz" wrap="square" lIns="0" tIns="13335" rIns="0" bIns="0" rtlCol="0">
            <a:spAutoFit/>
          </a:bodyPr>
          <a:lstStyle/>
          <a:p>
            <a:pPr marL="271780" indent="-259715">
              <a:spcBef>
                <a:spcPts val="105"/>
              </a:spcBef>
              <a:buFont typeface="Arial"/>
              <a:buChar char="•"/>
              <a:tabLst>
                <a:tab pos="271780" algn="l"/>
                <a:tab pos="272415" algn="l"/>
              </a:tabLst>
            </a:pPr>
            <a:r>
              <a:rPr sz="2000" dirty="0">
                <a:latin typeface="Liberation Sans Narrow"/>
                <a:cs typeface="Liberation Sans Narrow"/>
              </a:rPr>
              <a:t>On </a:t>
            </a:r>
            <a:r>
              <a:rPr sz="2000" spc="-5" dirty="0">
                <a:latin typeface="Liberation Sans Narrow"/>
                <a:cs typeface="Liberation Sans Narrow"/>
              </a:rPr>
              <a:t>the surface of the lock is the</a:t>
            </a:r>
            <a:r>
              <a:rPr sz="2000" spc="-110" dirty="0">
                <a:latin typeface="Liberation Sans Narrow"/>
                <a:cs typeface="Liberation Sans Narrow"/>
              </a:rPr>
              <a:t> </a:t>
            </a:r>
            <a:r>
              <a:rPr sz="2000" spc="-5" dirty="0">
                <a:latin typeface="Liberation Sans Narrow"/>
                <a:cs typeface="Liberation Sans Narrow"/>
              </a:rPr>
              <a:t>key</a:t>
            </a:r>
            <a:endParaRPr sz="2000">
              <a:latin typeface="Liberation Sans Narrow"/>
              <a:cs typeface="Liberation Sans Narrow"/>
            </a:endParaRPr>
          </a:p>
          <a:p>
            <a:pPr marL="12700">
              <a:spcBef>
                <a:spcPts val="5"/>
              </a:spcBef>
            </a:pPr>
            <a:r>
              <a:rPr sz="2000" spc="-5" dirty="0">
                <a:latin typeface="Liberation Sans Narrow"/>
                <a:cs typeface="Liberation Sans Narrow"/>
              </a:rPr>
              <a:t>hole…</a:t>
            </a:r>
            <a:endParaRPr sz="2000">
              <a:latin typeface="Liberation Sans Narrow"/>
              <a:cs typeface="Liberation Sans Narrow"/>
            </a:endParaRPr>
          </a:p>
        </p:txBody>
      </p:sp>
      <p:sp>
        <p:nvSpPr>
          <p:cNvPr id="9" name="object 9"/>
          <p:cNvSpPr txBox="1"/>
          <p:nvPr/>
        </p:nvSpPr>
        <p:spPr>
          <a:xfrm>
            <a:off x="1854200" y="5400853"/>
            <a:ext cx="3959860" cy="936795"/>
          </a:xfrm>
          <a:prstGeom prst="rect">
            <a:avLst/>
          </a:prstGeom>
        </p:spPr>
        <p:txBody>
          <a:bodyPr vert="horz" wrap="square" lIns="0" tIns="13335" rIns="0" bIns="0" rtlCol="0">
            <a:spAutoFit/>
          </a:bodyPr>
          <a:lstStyle/>
          <a:p>
            <a:pPr marL="271780" indent="-259715">
              <a:spcBef>
                <a:spcPts val="105"/>
              </a:spcBef>
              <a:buFont typeface="Arial"/>
              <a:buChar char="•"/>
              <a:tabLst>
                <a:tab pos="271780" algn="l"/>
                <a:tab pos="272415" algn="l"/>
              </a:tabLst>
            </a:pPr>
            <a:r>
              <a:rPr sz="2000" spc="-5" dirty="0">
                <a:latin typeface="Liberation Sans Narrow"/>
                <a:cs typeface="Liberation Sans Narrow"/>
              </a:rPr>
              <a:t>In which direction to turn the key after</a:t>
            </a:r>
            <a:r>
              <a:rPr sz="2000" spc="-65" dirty="0">
                <a:latin typeface="Liberation Sans Narrow"/>
                <a:cs typeface="Liberation Sans Narrow"/>
              </a:rPr>
              <a:t> </a:t>
            </a:r>
            <a:r>
              <a:rPr sz="2000" spc="-5" dirty="0">
                <a:latin typeface="Liberation Sans Narrow"/>
                <a:cs typeface="Liberation Sans Narrow"/>
              </a:rPr>
              <a:t>it</a:t>
            </a:r>
            <a:endParaRPr sz="2000">
              <a:latin typeface="Liberation Sans Narrow"/>
              <a:cs typeface="Liberation Sans Narrow"/>
            </a:endParaRPr>
          </a:p>
          <a:p>
            <a:pPr marL="12700"/>
            <a:r>
              <a:rPr sz="2000" spc="-5" dirty="0">
                <a:latin typeface="Liberation Sans Narrow"/>
                <a:cs typeface="Liberation Sans Narrow"/>
              </a:rPr>
              <a:t>is inserted</a:t>
            </a:r>
            <a:r>
              <a:rPr sz="2000" spc="-10" dirty="0">
                <a:latin typeface="Liberation Sans Narrow"/>
                <a:cs typeface="Liberation Sans Narrow"/>
              </a:rPr>
              <a:t> </a:t>
            </a:r>
            <a:r>
              <a:rPr sz="2000" dirty="0">
                <a:latin typeface="Liberation Sans Narrow"/>
                <a:cs typeface="Liberation Sans Narrow"/>
              </a:rPr>
              <a:t>…</a:t>
            </a:r>
            <a:endParaRPr sz="2000">
              <a:latin typeface="Liberation Sans Narrow"/>
              <a:cs typeface="Liberation Sans Narrow"/>
            </a:endParaRPr>
          </a:p>
        </p:txBody>
      </p:sp>
    </p:spTree>
    <p:extLst>
      <p:ext uri="{BB962C8B-B14F-4D97-AF65-F5344CB8AC3E}">
        <p14:creationId xmlns:p14="http://schemas.microsoft.com/office/powerpoint/2010/main" val="10648517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9941" y="1694434"/>
            <a:ext cx="5555615" cy="2844368"/>
          </a:xfrm>
          <a:prstGeom prst="rect">
            <a:avLst/>
          </a:prstGeom>
        </p:spPr>
        <p:txBody>
          <a:bodyPr vert="horz" wrap="square" lIns="0" tIns="12700" rIns="0" bIns="0" rtlCol="0">
            <a:spAutoFit/>
          </a:bodyPr>
          <a:lstStyle/>
          <a:p>
            <a:pPr marL="355600" indent="-342900">
              <a:spcBef>
                <a:spcPts val="100"/>
              </a:spcBef>
              <a:buFont typeface="Wingdings"/>
              <a:buChar char=""/>
              <a:tabLst>
                <a:tab pos="355600" algn="l"/>
              </a:tabLst>
            </a:pPr>
            <a:r>
              <a:rPr sz="2400" spc="-5" dirty="0">
                <a:latin typeface="Comic Sans MS"/>
                <a:cs typeface="Comic Sans MS"/>
              </a:rPr>
              <a:t>Hit</a:t>
            </a:r>
            <a:r>
              <a:rPr sz="2400" spc="-40" dirty="0">
                <a:latin typeface="Comic Sans MS"/>
                <a:cs typeface="Comic Sans MS"/>
              </a:rPr>
              <a:t> </a:t>
            </a:r>
            <a:r>
              <a:rPr sz="2400" spc="-5" dirty="0">
                <a:latin typeface="Comic Sans MS"/>
                <a:cs typeface="Comic Sans MS"/>
              </a:rPr>
              <a:t>identification</a:t>
            </a:r>
            <a:endParaRPr sz="2400">
              <a:latin typeface="Comic Sans MS"/>
              <a:cs typeface="Comic Sans MS"/>
            </a:endParaRPr>
          </a:p>
          <a:p>
            <a:pPr>
              <a:spcBef>
                <a:spcPts val="60"/>
              </a:spcBef>
              <a:buFont typeface="Wingdings"/>
              <a:buChar char=""/>
            </a:pPr>
            <a:endParaRPr sz="2850">
              <a:latin typeface="Comic Sans MS"/>
              <a:cs typeface="Comic Sans MS"/>
            </a:endParaRPr>
          </a:p>
          <a:p>
            <a:pPr marL="355600" indent="-342900">
              <a:buFont typeface="Wingdings"/>
              <a:buChar char=""/>
              <a:tabLst>
                <a:tab pos="355600" algn="l"/>
              </a:tabLst>
            </a:pPr>
            <a:r>
              <a:rPr sz="2400" dirty="0">
                <a:latin typeface="Comic Sans MS"/>
                <a:cs typeface="Comic Sans MS"/>
              </a:rPr>
              <a:t>Lead</a:t>
            </a:r>
            <a:r>
              <a:rPr sz="2400" spc="-25" dirty="0">
                <a:latin typeface="Comic Sans MS"/>
                <a:cs typeface="Comic Sans MS"/>
              </a:rPr>
              <a:t> </a:t>
            </a:r>
            <a:r>
              <a:rPr sz="2400" spc="-5" dirty="0">
                <a:latin typeface="Comic Sans MS"/>
                <a:cs typeface="Comic Sans MS"/>
              </a:rPr>
              <a:t>optimization</a:t>
            </a:r>
            <a:endParaRPr sz="2400">
              <a:latin typeface="Comic Sans MS"/>
              <a:cs typeface="Comic Sans MS"/>
            </a:endParaRPr>
          </a:p>
          <a:p>
            <a:pPr>
              <a:spcBef>
                <a:spcPts val="60"/>
              </a:spcBef>
              <a:buFont typeface="Wingdings"/>
              <a:buChar char=""/>
            </a:pPr>
            <a:endParaRPr sz="2850">
              <a:latin typeface="Comic Sans MS"/>
              <a:cs typeface="Comic Sans MS"/>
            </a:endParaRPr>
          </a:p>
          <a:p>
            <a:pPr marL="355600" indent="-342900">
              <a:buFont typeface="Wingdings"/>
              <a:buChar char=""/>
              <a:tabLst>
                <a:tab pos="355600" algn="l"/>
              </a:tabLst>
            </a:pPr>
            <a:r>
              <a:rPr sz="2400" spc="-5" dirty="0">
                <a:latin typeface="Comic Sans MS"/>
                <a:cs typeface="Comic Sans MS"/>
              </a:rPr>
              <a:t>Bio</a:t>
            </a:r>
            <a:r>
              <a:rPr sz="2400" spc="-20" dirty="0">
                <a:latin typeface="Comic Sans MS"/>
                <a:cs typeface="Comic Sans MS"/>
              </a:rPr>
              <a:t> </a:t>
            </a:r>
            <a:r>
              <a:rPr sz="2400" spc="-10" dirty="0">
                <a:latin typeface="Comic Sans MS"/>
                <a:cs typeface="Comic Sans MS"/>
              </a:rPr>
              <a:t>remediation</a:t>
            </a:r>
            <a:endParaRPr sz="2400">
              <a:latin typeface="Comic Sans MS"/>
              <a:cs typeface="Comic Sans MS"/>
            </a:endParaRPr>
          </a:p>
          <a:p>
            <a:pPr>
              <a:spcBef>
                <a:spcPts val="65"/>
              </a:spcBef>
              <a:buFont typeface="Wingdings"/>
              <a:buChar char=""/>
            </a:pPr>
            <a:endParaRPr sz="2850">
              <a:latin typeface="Comic Sans MS"/>
              <a:cs typeface="Comic Sans MS"/>
            </a:endParaRPr>
          </a:p>
          <a:p>
            <a:pPr marL="443865" indent="-431800">
              <a:buFont typeface="Wingdings"/>
              <a:buChar char=""/>
              <a:tabLst>
                <a:tab pos="443865" algn="l"/>
                <a:tab pos="444500" algn="l"/>
              </a:tabLst>
            </a:pPr>
            <a:r>
              <a:rPr sz="2400" spc="-10" dirty="0">
                <a:latin typeface="Comic Sans MS"/>
                <a:cs typeface="Comic Sans MS"/>
              </a:rPr>
              <a:t>virtual </a:t>
            </a:r>
            <a:r>
              <a:rPr sz="2400" dirty="0">
                <a:latin typeface="Comic Sans MS"/>
                <a:cs typeface="Comic Sans MS"/>
              </a:rPr>
              <a:t>screening of large</a:t>
            </a:r>
            <a:r>
              <a:rPr sz="2400" spc="-45" dirty="0">
                <a:latin typeface="Comic Sans MS"/>
                <a:cs typeface="Comic Sans MS"/>
              </a:rPr>
              <a:t> </a:t>
            </a:r>
            <a:r>
              <a:rPr sz="2400" spc="-10" dirty="0">
                <a:latin typeface="Comic Sans MS"/>
                <a:cs typeface="Comic Sans MS"/>
              </a:rPr>
              <a:t>databases</a:t>
            </a:r>
            <a:endParaRPr sz="2400">
              <a:latin typeface="Comic Sans MS"/>
              <a:cs typeface="Comic Sans MS"/>
            </a:endParaRPr>
          </a:p>
        </p:txBody>
      </p:sp>
      <p:grpSp>
        <p:nvGrpSpPr>
          <p:cNvPr id="3" name="object 3"/>
          <p:cNvGrpSpPr/>
          <p:nvPr/>
        </p:nvGrpSpPr>
        <p:grpSpPr>
          <a:xfrm>
            <a:off x="1941959" y="254935"/>
            <a:ext cx="8308340" cy="871219"/>
            <a:chOff x="417959" y="254934"/>
            <a:chExt cx="8308340" cy="871219"/>
          </a:xfrm>
        </p:grpSpPr>
        <p:sp>
          <p:nvSpPr>
            <p:cNvPr id="4" name="object 4"/>
            <p:cNvSpPr/>
            <p:nvPr/>
          </p:nvSpPr>
          <p:spPr>
            <a:xfrm>
              <a:off x="417959" y="254934"/>
              <a:ext cx="8308080" cy="8708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7200" y="274637"/>
              <a:ext cx="8229600" cy="792162"/>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1981200" y="249608"/>
            <a:ext cx="8229600" cy="842538"/>
          </a:xfrm>
          <a:prstGeom prst="rect">
            <a:avLst/>
          </a:prstGeom>
          <a:ln w="12700">
            <a:solidFill>
              <a:srgbClr val="497DBA"/>
            </a:solidFill>
          </a:ln>
        </p:spPr>
        <p:txBody>
          <a:bodyPr vert="horz" wrap="square" lIns="0" tIns="163830" rIns="0" bIns="0" rtlCol="0" anchor="ctr">
            <a:spAutoFit/>
          </a:bodyPr>
          <a:lstStyle/>
          <a:p>
            <a:pPr marL="1905" algn="ctr">
              <a:lnSpc>
                <a:spcPct val="100000"/>
              </a:lnSpc>
              <a:spcBef>
                <a:spcPts val="1290"/>
              </a:spcBef>
            </a:pPr>
            <a:r>
              <a:rPr spc="-5" dirty="0">
                <a:latin typeface="Comic Sans MS"/>
                <a:cs typeface="Comic Sans MS"/>
              </a:rPr>
              <a:t>Applications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82141" y="1243329"/>
            <a:ext cx="7903845" cy="4544834"/>
          </a:xfrm>
          <a:prstGeom prst="rect">
            <a:avLst/>
          </a:prstGeom>
        </p:spPr>
        <p:txBody>
          <a:bodyPr vert="horz" wrap="square" lIns="0" tIns="12700" rIns="0" bIns="0" rtlCol="0">
            <a:spAutoFit/>
          </a:bodyPr>
          <a:lstStyle/>
          <a:p>
            <a:pPr marL="182880" indent="-144780">
              <a:spcBef>
                <a:spcPts val="100"/>
              </a:spcBef>
              <a:buSzPct val="93333"/>
              <a:buAutoNum type="romanLcPeriod"/>
              <a:tabLst>
                <a:tab pos="182880" algn="l"/>
              </a:tabLst>
            </a:pPr>
            <a:r>
              <a:rPr sz="1500" spc="-5" dirty="0">
                <a:latin typeface="Comic Sans MS"/>
                <a:cs typeface="Comic Sans MS"/>
              </a:rPr>
              <a:t>Introduction to molecular docking;</a:t>
            </a:r>
            <a:r>
              <a:rPr sz="1500" spc="80" dirty="0">
                <a:latin typeface="Comic Sans MS"/>
                <a:cs typeface="Comic Sans MS"/>
              </a:rPr>
              <a:t> </a:t>
            </a:r>
            <a:r>
              <a:rPr sz="1500" spc="-5" dirty="0">
                <a:latin typeface="Comic Sans MS"/>
                <a:cs typeface="Comic Sans MS"/>
              </a:rPr>
              <a:t>Edelmiromomen;</a:t>
            </a:r>
            <a:endParaRPr sz="1500">
              <a:latin typeface="Comic Sans MS"/>
              <a:cs typeface="Comic Sans MS"/>
            </a:endParaRPr>
          </a:p>
          <a:p>
            <a:pPr marL="207010" marR="3434715">
              <a:lnSpc>
                <a:spcPct val="170000"/>
              </a:lnSpc>
            </a:pPr>
            <a:r>
              <a:rPr sz="1500" spc="-5" dirty="0">
                <a:latin typeface="Comic Sans MS"/>
                <a:cs typeface="Comic Sans MS"/>
              </a:rPr>
              <a:t>Pharmaceutical </a:t>
            </a:r>
            <a:r>
              <a:rPr sz="1500" dirty="0">
                <a:latin typeface="Comic Sans MS"/>
                <a:cs typeface="Comic Sans MS"/>
              </a:rPr>
              <a:t>&amp; </a:t>
            </a:r>
            <a:r>
              <a:rPr sz="1500" spc="-10" dirty="0">
                <a:latin typeface="Comic Sans MS"/>
                <a:cs typeface="Comic Sans MS"/>
              </a:rPr>
              <a:t>Medicinal </a:t>
            </a:r>
            <a:r>
              <a:rPr sz="1500" spc="-5" dirty="0">
                <a:latin typeface="Comic Sans MS"/>
                <a:cs typeface="Comic Sans MS"/>
              </a:rPr>
              <a:t>chemistry; Saarland  university.</a:t>
            </a:r>
            <a:endParaRPr sz="1500">
              <a:latin typeface="Comic Sans MS"/>
              <a:cs typeface="Comic Sans MS"/>
            </a:endParaRPr>
          </a:p>
          <a:p>
            <a:pPr marL="264795" marR="2117725" indent="-227329">
              <a:lnSpc>
                <a:spcPct val="170000"/>
              </a:lnSpc>
              <a:buAutoNum type="romanLcPeriod" startAt="2"/>
              <a:tabLst>
                <a:tab pos="249554" algn="l"/>
              </a:tabLst>
            </a:pPr>
            <a:r>
              <a:rPr sz="1500" spc="-5" dirty="0">
                <a:latin typeface="Comic Sans MS"/>
                <a:cs typeface="Comic Sans MS"/>
              </a:rPr>
              <a:t>Protein-ligand docking methods; Thomas Funkhouser;Princeton  university</a:t>
            </a:r>
            <a:endParaRPr sz="1500">
              <a:latin typeface="Comic Sans MS"/>
              <a:cs typeface="Comic Sans MS"/>
            </a:endParaRPr>
          </a:p>
          <a:p>
            <a:pPr marL="245745" indent="-208279">
              <a:spcBef>
                <a:spcPts val="1260"/>
              </a:spcBef>
              <a:buSzPct val="93333"/>
              <a:buAutoNum type="romanLcPeriod" startAt="2"/>
              <a:tabLst>
                <a:tab pos="246379" algn="l"/>
              </a:tabLst>
            </a:pPr>
            <a:r>
              <a:rPr sz="1500" spc="-5" dirty="0">
                <a:latin typeface="Comic Sans MS"/>
                <a:cs typeface="Comic Sans MS"/>
              </a:rPr>
              <a:t>Introduction to molecular docking; Carlos. </a:t>
            </a:r>
            <a:r>
              <a:rPr sz="1500" dirty="0">
                <a:latin typeface="Comic Sans MS"/>
                <a:cs typeface="Comic Sans MS"/>
              </a:rPr>
              <a:t>P.Sosa; </a:t>
            </a:r>
            <a:r>
              <a:rPr sz="1500" spc="-5" dirty="0">
                <a:latin typeface="Comic Sans MS"/>
                <a:cs typeface="Comic Sans MS"/>
              </a:rPr>
              <a:t>university </a:t>
            </a:r>
            <a:r>
              <a:rPr sz="1500" dirty="0">
                <a:latin typeface="Comic Sans MS"/>
                <a:cs typeface="Comic Sans MS"/>
              </a:rPr>
              <a:t>of</a:t>
            </a:r>
            <a:r>
              <a:rPr sz="1500" spc="100" dirty="0">
                <a:latin typeface="Comic Sans MS"/>
                <a:cs typeface="Comic Sans MS"/>
              </a:rPr>
              <a:t> </a:t>
            </a:r>
            <a:r>
              <a:rPr sz="1500" spc="-5" dirty="0">
                <a:latin typeface="Comic Sans MS"/>
                <a:cs typeface="Comic Sans MS"/>
              </a:rPr>
              <a:t>Minnesofa</a:t>
            </a:r>
            <a:endParaRPr sz="1500">
              <a:latin typeface="Comic Sans MS"/>
              <a:cs typeface="Comic Sans MS"/>
            </a:endParaRPr>
          </a:p>
          <a:p>
            <a:pPr marL="321310" marR="1847850" indent="-283845">
              <a:lnSpc>
                <a:spcPts val="3060"/>
              </a:lnSpc>
              <a:spcBef>
                <a:spcPts val="315"/>
              </a:spcBef>
              <a:buAutoNum type="romanLcPeriod" startAt="2"/>
              <a:tabLst>
                <a:tab pos="288290" algn="l"/>
              </a:tabLst>
            </a:pPr>
            <a:r>
              <a:rPr sz="1500" spc="-5" dirty="0">
                <a:latin typeface="Comic Sans MS"/>
                <a:cs typeface="Comic Sans MS"/>
              </a:rPr>
              <a:t>Molecular docking tutorial; Khuled.H.Brakat; Pharma </a:t>
            </a:r>
            <a:r>
              <a:rPr sz="1500" dirty="0">
                <a:latin typeface="Comic Sans MS"/>
                <a:cs typeface="Comic Sans MS"/>
              </a:rPr>
              <a:t>matrix work  shopin, Computational</a:t>
            </a:r>
            <a:r>
              <a:rPr sz="1500" spc="-15" dirty="0">
                <a:latin typeface="Comic Sans MS"/>
                <a:cs typeface="Comic Sans MS"/>
              </a:rPr>
              <a:t> </a:t>
            </a:r>
            <a:r>
              <a:rPr sz="1500" spc="-5" dirty="0">
                <a:latin typeface="Comic Sans MS"/>
                <a:cs typeface="Comic Sans MS"/>
              </a:rPr>
              <a:t>biophysics.</a:t>
            </a:r>
            <a:endParaRPr sz="1500">
              <a:latin typeface="Comic Sans MS"/>
              <a:cs typeface="Comic Sans MS"/>
            </a:endParaRPr>
          </a:p>
          <a:p>
            <a:pPr marL="233045" marR="30480" indent="-233045">
              <a:lnSpc>
                <a:spcPct val="150000"/>
              </a:lnSpc>
              <a:spcBef>
                <a:spcPts val="50"/>
              </a:spcBef>
              <a:buAutoNum type="romanLcPeriod" startAt="2"/>
              <a:tabLst>
                <a:tab pos="233045" algn="l"/>
              </a:tabLst>
            </a:pPr>
            <a:r>
              <a:rPr sz="1500" spc="-5" dirty="0">
                <a:latin typeface="Comic Sans MS"/>
                <a:cs typeface="Comic Sans MS"/>
              </a:rPr>
              <a:t>Principles </a:t>
            </a:r>
            <a:r>
              <a:rPr sz="1500" dirty="0">
                <a:latin typeface="Comic Sans MS"/>
                <a:cs typeface="Comic Sans MS"/>
              </a:rPr>
              <a:t>of </a:t>
            </a:r>
            <a:r>
              <a:rPr sz="1500" spc="-5" dirty="0">
                <a:latin typeface="Comic Sans MS"/>
                <a:cs typeface="Comic Sans MS"/>
              </a:rPr>
              <a:t>Docking: An overview </a:t>
            </a:r>
            <a:r>
              <a:rPr sz="1500" dirty="0">
                <a:latin typeface="Comic Sans MS"/>
                <a:cs typeface="Comic Sans MS"/>
              </a:rPr>
              <a:t>of </a:t>
            </a:r>
            <a:r>
              <a:rPr sz="1500" spc="-5" dirty="0">
                <a:latin typeface="Comic Sans MS"/>
                <a:cs typeface="Comic Sans MS"/>
              </a:rPr>
              <a:t>search Algorithm </a:t>
            </a:r>
            <a:r>
              <a:rPr sz="1500" dirty="0">
                <a:latin typeface="Comic Sans MS"/>
                <a:cs typeface="Comic Sans MS"/>
              </a:rPr>
              <a:t>&amp; a </a:t>
            </a:r>
            <a:r>
              <a:rPr sz="1500" spc="-5" dirty="0">
                <a:latin typeface="Comic Sans MS"/>
                <a:cs typeface="Comic Sans MS"/>
              </a:rPr>
              <a:t>guide to scoring functions;  Inbal Halperin,Buyon</a:t>
            </a:r>
            <a:r>
              <a:rPr sz="1500" spc="10" dirty="0">
                <a:latin typeface="Comic Sans MS"/>
                <a:cs typeface="Comic Sans MS"/>
              </a:rPr>
              <a:t> </a:t>
            </a:r>
            <a:r>
              <a:rPr sz="1500" spc="-5" dirty="0">
                <a:latin typeface="Comic Sans MS"/>
                <a:cs typeface="Comic Sans MS"/>
              </a:rPr>
              <a:t>Ma.</a:t>
            </a:r>
            <a:endParaRPr sz="1500">
              <a:latin typeface="Comic Sans MS"/>
              <a:cs typeface="Comic Sans MS"/>
            </a:endParaRPr>
          </a:p>
          <a:p>
            <a:pPr marL="287655" indent="-250190">
              <a:spcBef>
                <a:spcPts val="1260"/>
              </a:spcBef>
              <a:buAutoNum type="romanLcPeriod" startAt="2"/>
              <a:tabLst>
                <a:tab pos="288290" algn="l"/>
              </a:tabLst>
            </a:pPr>
            <a:r>
              <a:rPr sz="1500" spc="-5" dirty="0">
                <a:latin typeface="Comic Sans MS"/>
                <a:cs typeface="Comic Sans MS"/>
              </a:rPr>
              <a:t>An introduction to medicinal chemistry; </a:t>
            </a:r>
            <a:r>
              <a:rPr sz="1500" dirty="0">
                <a:latin typeface="Comic Sans MS"/>
                <a:cs typeface="Comic Sans MS"/>
              </a:rPr>
              <a:t>4</a:t>
            </a:r>
            <a:r>
              <a:rPr sz="1500" baseline="25000" dirty="0">
                <a:latin typeface="Comic Sans MS"/>
                <a:cs typeface="Comic Sans MS"/>
              </a:rPr>
              <a:t>th </a:t>
            </a:r>
            <a:r>
              <a:rPr sz="1500" spc="-10" dirty="0">
                <a:latin typeface="Comic Sans MS"/>
                <a:cs typeface="Comic Sans MS"/>
              </a:rPr>
              <a:t>edition; </a:t>
            </a:r>
            <a:r>
              <a:rPr sz="1500" spc="-5" dirty="0">
                <a:latin typeface="Comic Sans MS"/>
                <a:cs typeface="Comic Sans MS"/>
              </a:rPr>
              <a:t>Graham.L.Patrick; </a:t>
            </a:r>
            <a:r>
              <a:rPr sz="1500" dirty="0">
                <a:latin typeface="Comic Sans MS"/>
                <a:cs typeface="Comic Sans MS"/>
              </a:rPr>
              <a:t>Pg </a:t>
            </a:r>
            <a:r>
              <a:rPr sz="1500" spc="-5" dirty="0">
                <a:latin typeface="Comic Sans MS"/>
                <a:cs typeface="Comic Sans MS"/>
              </a:rPr>
              <a:t>no.</a:t>
            </a:r>
            <a:r>
              <a:rPr sz="1500" spc="50" dirty="0">
                <a:latin typeface="Comic Sans MS"/>
                <a:cs typeface="Comic Sans MS"/>
              </a:rPr>
              <a:t> </a:t>
            </a:r>
            <a:r>
              <a:rPr sz="1500" spc="-5" dirty="0">
                <a:latin typeface="Comic Sans MS"/>
                <a:cs typeface="Comic Sans MS"/>
              </a:rPr>
              <a:t>352-361</a:t>
            </a:r>
            <a:endParaRPr sz="1500">
              <a:latin typeface="Comic Sans MS"/>
              <a:cs typeface="Comic Sans MS"/>
            </a:endParaRPr>
          </a:p>
          <a:p>
            <a:pPr marL="340360" indent="-302895">
              <a:spcBef>
                <a:spcPts val="1260"/>
              </a:spcBef>
              <a:buAutoNum type="romanLcPeriod" startAt="2"/>
              <a:tabLst>
                <a:tab pos="340995" algn="l"/>
              </a:tabLst>
            </a:pPr>
            <a:r>
              <a:rPr sz="1500" spc="-5" dirty="0">
                <a:latin typeface="Comic Sans MS"/>
                <a:cs typeface="Comic Sans MS"/>
              </a:rPr>
              <a:t>The organic chemistry </a:t>
            </a:r>
            <a:r>
              <a:rPr sz="1500" dirty="0">
                <a:latin typeface="Comic Sans MS"/>
                <a:cs typeface="Comic Sans MS"/>
              </a:rPr>
              <a:t>of </a:t>
            </a:r>
            <a:r>
              <a:rPr sz="1500" spc="-5" dirty="0">
                <a:latin typeface="Comic Sans MS"/>
                <a:cs typeface="Comic Sans MS"/>
              </a:rPr>
              <a:t>drug design </a:t>
            </a:r>
            <a:r>
              <a:rPr sz="1500" dirty="0">
                <a:latin typeface="Comic Sans MS"/>
                <a:cs typeface="Comic Sans MS"/>
              </a:rPr>
              <a:t>&amp; </a:t>
            </a:r>
            <a:r>
              <a:rPr sz="1500" spc="-5" dirty="0">
                <a:latin typeface="Comic Sans MS"/>
                <a:cs typeface="Comic Sans MS"/>
              </a:rPr>
              <a:t>drug action. </a:t>
            </a:r>
            <a:r>
              <a:rPr sz="1500" dirty="0">
                <a:latin typeface="Comic Sans MS"/>
                <a:cs typeface="Comic Sans MS"/>
              </a:rPr>
              <a:t>2</a:t>
            </a:r>
            <a:r>
              <a:rPr sz="1500" baseline="25000" dirty="0">
                <a:latin typeface="Comic Sans MS"/>
                <a:cs typeface="Comic Sans MS"/>
              </a:rPr>
              <a:t>nd </a:t>
            </a:r>
            <a:r>
              <a:rPr sz="1500" spc="-5" dirty="0">
                <a:latin typeface="Comic Sans MS"/>
                <a:cs typeface="Comic Sans MS"/>
              </a:rPr>
              <a:t>edition;</a:t>
            </a:r>
            <a:r>
              <a:rPr sz="1500" spc="10" dirty="0">
                <a:latin typeface="Comic Sans MS"/>
                <a:cs typeface="Comic Sans MS"/>
              </a:rPr>
              <a:t> </a:t>
            </a:r>
            <a:r>
              <a:rPr sz="1500" spc="-5" dirty="0">
                <a:latin typeface="Comic Sans MS"/>
                <a:cs typeface="Comic Sans MS"/>
              </a:rPr>
              <a:t>Richard.B.Silverman</a:t>
            </a:r>
            <a:endParaRPr sz="1500">
              <a:latin typeface="Comic Sans MS"/>
              <a:cs typeface="Comic Sans MS"/>
            </a:endParaRPr>
          </a:p>
        </p:txBody>
      </p:sp>
      <p:sp>
        <p:nvSpPr>
          <p:cNvPr id="3" name="object 3"/>
          <p:cNvSpPr/>
          <p:nvPr/>
        </p:nvSpPr>
        <p:spPr>
          <a:xfrm>
            <a:off x="8237608" y="9532"/>
            <a:ext cx="2430393" cy="2335514"/>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1865760" y="251460"/>
            <a:ext cx="6022340" cy="721995"/>
            <a:chOff x="341760" y="251459"/>
            <a:chExt cx="6022340" cy="721995"/>
          </a:xfrm>
        </p:grpSpPr>
        <p:sp>
          <p:nvSpPr>
            <p:cNvPr id="5" name="object 5"/>
            <p:cNvSpPr/>
            <p:nvPr/>
          </p:nvSpPr>
          <p:spPr>
            <a:xfrm>
              <a:off x="341760" y="254943"/>
              <a:ext cx="6022078" cy="71845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148840" y="251459"/>
              <a:ext cx="2406395" cy="6187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81000" y="274637"/>
              <a:ext cx="5943600" cy="639762"/>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1905000" y="211880"/>
            <a:ext cx="5943600" cy="765594"/>
          </a:xfrm>
          <a:prstGeom prst="rect">
            <a:avLst/>
          </a:prstGeom>
          <a:ln w="12700">
            <a:solidFill>
              <a:srgbClr val="497DBA"/>
            </a:solidFill>
          </a:ln>
        </p:spPr>
        <p:txBody>
          <a:bodyPr vert="horz" wrap="square" lIns="0" tIns="87630" rIns="0" bIns="0" rtlCol="0" anchor="ctr">
            <a:spAutoFit/>
          </a:bodyPr>
          <a:lstStyle/>
          <a:p>
            <a:pPr algn="ctr">
              <a:lnSpc>
                <a:spcPct val="100000"/>
              </a:lnSpc>
              <a:spcBef>
                <a:spcPts val="690"/>
              </a:spcBef>
            </a:pPr>
            <a:r>
              <a:rPr spc="-10" dirty="0">
                <a:latin typeface="Comic Sans MS"/>
                <a:cs typeface="Comic Sans MS"/>
              </a:rPr>
              <a:t>References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1409" y="475615"/>
            <a:ext cx="6409055" cy="696595"/>
          </a:xfrm>
          <a:prstGeom prst="rect">
            <a:avLst/>
          </a:prstGeom>
        </p:spPr>
        <p:txBody>
          <a:bodyPr vert="horz" wrap="square" lIns="0" tIns="13335" rIns="0" bIns="0" rtlCol="0" anchor="ctr">
            <a:spAutoFit/>
          </a:bodyPr>
          <a:lstStyle/>
          <a:p>
            <a:pPr marL="12700">
              <a:lnSpc>
                <a:spcPct val="100000"/>
              </a:lnSpc>
              <a:spcBef>
                <a:spcPts val="105"/>
              </a:spcBef>
            </a:pPr>
            <a:r>
              <a:rPr spc="400" dirty="0"/>
              <a:t>Key </a:t>
            </a:r>
            <a:r>
              <a:rPr spc="955" dirty="0"/>
              <a:t>stages</a:t>
            </a:r>
            <a:r>
              <a:rPr spc="-765" dirty="0"/>
              <a:t> </a:t>
            </a:r>
            <a:r>
              <a:rPr spc="280" dirty="0"/>
              <a:t>in </a:t>
            </a:r>
            <a:r>
              <a:rPr spc="535" dirty="0"/>
              <a:t>docking</a:t>
            </a:r>
          </a:p>
        </p:txBody>
      </p:sp>
      <p:sp>
        <p:nvSpPr>
          <p:cNvPr id="3" name="object 3"/>
          <p:cNvSpPr txBox="1"/>
          <p:nvPr/>
        </p:nvSpPr>
        <p:spPr>
          <a:xfrm>
            <a:off x="2674417" y="2015490"/>
            <a:ext cx="5034915" cy="3475310"/>
          </a:xfrm>
          <a:prstGeom prst="rect">
            <a:avLst/>
          </a:prstGeom>
        </p:spPr>
        <p:txBody>
          <a:bodyPr vert="horz" wrap="square" lIns="0" tIns="12700" rIns="0" bIns="0" rtlCol="0">
            <a:spAutoFit/>
          </a:bodyPr>
          <a:lstStyle/>
          <a:p>
            <a:pPr marL="354965" indent="-342900">
              <a:spcBef>
                <a:spcPts val="100"/>
              </a:spcBef>
              <a:buFont typeface="Arial"/>
              <a:buChar char="•"/>
              <a:tabLst>
                <a:tab pos="354965" algn="l"/>
                <a:tab pos="355600" algn="l"/>
              </a:tabLst>
            </a:pPr>
            <a:r>
              <a:rPr sz="2400" spc="-20" dirty="0">
                <a:latin typeface="Liberation Sans Narrow"/>
                <a:cs typeface="Liberation Sans Narrow"/>
              </a:rPr>
              <a:t>Target/Receptor </a:t>
            </a:r>
            <a:r>
              <a:rPr sz="2400" spc="-5" dirty="0">
                <a:latin typeface="Liberation Sans Narrow"/>
                <a:cs typeface="Liberation Sans Narrow"/>
              </a:rPr>
              <a:t>selection and</a:t>
            </a:r>
            <a:r>
              <a:rPr sz="2400" spc="60" dirty="0">
                <a:latin typeface="Liberation Sans Narrow"/>
                <a:cs typeface="Liberation Sans Narrow"/>
              </a:rPr>
              <a:t> </a:t>
            </a:r>
            <a:r>
              <a:rPr sz="2400" spc="-5" dirty="0">
                <a:latin typeface="Liberation Sans Narrow"/>
                <a:cs typeface="Liberation Sans Narrow"/>
              </a:rPr>
              <a:t>preparation</a:t>
            </a:r>
            <a:endParaRPr sz="2400">
              <a:latin typeface="Liberation Sans Narrow"/>
              <a:cs typeface="Liberation Sans Narrow"/>
            </a:endParaRPr>
          </a:p>
          <a:p>
            <a:pPr>
              <a:spcBef>
                <a:spcPts val="15"/>
              </a:spcBef>
              <a:buFont typeface="Arial"/>
              <a:buChar char="•"/>
            </a:pPr>
            <a:endParaRPr sz="3500">
              <a:latin typeface="Liberation Sans Narrow"/>
              <a:cs typeface="Liberation Sans Narrow"/>
            </a:endParaRPr>
          </a:p>
          <a:p>
            <a:pPr marL="354965" indent="-342900">
              <a:buFont typeface="Arial"/>
              <a:buChar char="•"/>
              <a:tabLst>
                <a:tab pos="354965" algn="l"/>
                <a:tab pos="355600" algn="l"/>
              </a:tabLst>
            </a:pPr>
            <a:r>
              <a:rPr sz="2400" spc="-10" dirty="0">
                <a:latin typeface="Liberation Sans Narrow"/>
                <a:cs typeface="Liberation Sans Narrow"/>
              </a:rPr>
              <a:t>Ligand </a:t>
            </a:r>
            <a:r>
              <a:rPr sz="2400" spc="-5" dirty="0">
                <a:latin typeface="Liberation Sans Narrow"/>
                <a:cs typeface="Liberation Sans Narrow"/>
              </a:rPr>
              <a:t>selection and</a:t>
            </a:r>
            <a:r>
              <a:rPr sz="2400" spc="95" dirty="0">
                <a:latin typeface="Liberation Sans Narrow"/>
                <a:cs typeface="Liberation Sans Narrow"/>
              </a:rPr>
              <a:t> </a:t>
            </a:r>
            <a:r>
              <a:rPr sz="2400" spc="-5" dirty="0">
                <a:latin typeface="Liberation Sans Narrow"/>
                <a:cs typeface="Liberation Sans Narrow"/>
              </a:rPr>
              <a:t>preparation</a:t>
            </a:r>
            <a:endParaRPr sz="2400">
              <a:latin typeface="Liberation Sans Narrow"/>
              <a:cs typeface="Liberation Sans Narrow"/>
            </a:endParaRPr>
          </a:p>
          <a:p>
            <a:pPr>
              <a:spcBef>
                <a:spcPts val="15"/>
              </a:spcBef>
              <a:buFont typeface="Arial"/>
              <a:buChar char="•"/>
            </a:pPr>
            <a:endParaRPr sz="3500">
              <a:latin typeface="Liberation Sans Narrow"/>
              <a:cs typeface="Liberation Sans Narrow"/>
            </a:endParaRPr>
          </a:p>
          <a:p>
            <a:pPr marL="354965" indent="-342900">
              <a:buFont typeface="Arial"/>
              <a:buChar char="•"/>
              <a:tabLst>
                <a:tab pos="354965" algn="l"/>
                <a:tab pos="355600" algn="l"/>
              </a:tabLst>
            </a:pPr>
            <a:r>
              <a:rPr sz="2400" spc="-5" dirty="0">
                <a:latin typeface="Liberation Sans Narrow"/>
                <a:cs typeface="Liberation Sans Narrow"/>
              </a:rPr>
              <a:t>Docking</a:t>
            </a:r>
            <a:endParaRPr sz="2400">
              <a:latin typeface="Liberation Sans Narrow"/>
              <a:cs typeface="Liberation Sans Narrow"/>
            </a:endParaRPr>
          </a:p>
          <a:p>
            <a:pPr>
              <a:spcBef>
                <a:spcPts val="20"/>
              </a:spcBef>
              <a:buFont typeface="Arial"/>
              <a:buChar char="•"/>
            </a:pPr>
            <a:endParaRPr sz="3500">
              <a:latin typeface="Liberation Sans Narrow"/>
              <a:cs typeface="Liberation Sans Narrow"/>
            </a:endParaRPr>
          </a:p>
          <a:p>
            <a:pPr marL="425450" indent="-413384">
              <a:buFont typeface="Arial"/>
              <a:buChar char="•"/>
              <a:tabLst>
                <a:tab pos="425450" algn="l"/>
                <a:tab pos="426084" algn="l"/>
              </a:tabLst>
            </a:pPr>
            <a:r>
              <a:rPr sz="2400" spc="-5" dirty="0">
                <a:latin typeface="Liberation Sans Narrow"/>
                <a:cs typeface="Liberation Sans Narrow"/>
              </a:rPr>
              <a:t>Evaluating docking</a:t>
            </a:r>
            <a:r>
              <a:rPr sz="2400" spc="85" dirty="0">
                <a:latin typeface="Liberation Sans Narrow"/>
                <a:cs typeface="Liberation Sans Narrow"/>
              </a:rPr>
              <a:t> </a:t>
            </a:r>
            <a:r>
              <a:rPr sz="2400" dirty="0">
                <a:latin typeface="Liberation Sans Narrow"/>
                <a:cs typeface="Liberation Sans Narrow"/>
              </a:rPr>
              <a:t>results</a:t>
            </a:r>
            <a:endParaRPr sz="2400">
              <a:latin typeface="Liberation Sans Narrow"/>
              <a:cs typeface="Liberation Sans Narrow"/>
            </a:endParaRPr>
          </a:p>
        </p:txBody>
      </p:sp>
      <p:grpSp>
        <p:nvGrpSpPr>
          <p:cNvPr id="4" name="object 4"/>
          <p:cNvGrpSpPr/>
          <p:nvPr/>
        </p:nvGrpSpPr>
        <p:grpSpPr>
          <a:xfrm>
            <a:off x="1523936" y="0"/>
            <a:ext cx="9143998" cy="162839"/>
            <a:chOff x="0" y="0"/>
            <a:chExt cx="9143998" cy="162839"/>
          </a:xfrm>
        </p:grpSpPr>
        <p:sp>
          <p:nvSpPr>
            <p:cNvPr id="5" name="object 5"/>
            <p:cNvSpPr/>
            <p:nvPr/>
          </p:nvSpPr>
          <p:spPr>
            <a:xfrm>
              <a:off x="0" y="1"/>
              <a:ext cx="723900" cy="162838"/>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8276843" y="0"/>
              <a:ext cx="867155" cy="45719"/>
            </a:xfrm>
            <a:prstGeom prst="rect">
              <a:avLst/>
            </a:prstGeom>
            <a:blipFill>
              <a:blip r:embed="rId3" cstate="print"/>
              <a:stretch>
                <a:fillRect/>
              </a:stretch>
            </a:blipFill>
          </p:spPr>
          <p:txBody>
            <a:bodyPr wrap="square" lIns="0" tIns="0" rIns="0" bIns="0" rtlCol="0"/>
            <a:lstStyle/>
            <a:p>
              <a:endParaRPr dirty="0"/>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1" y="722167"/>
            <a:ext cx="3649979" cy="936154"/>
          </a:xfrm>
          <a:prstGeom prst="rect">
            <a:avLst/>
          </a:prstGeom>
        </p:spPr>
        <p:txBody>
          <a:bodyPr vert="horz" wrap="square" lIns="0" tIns="12700" rIns="0" bIns="0" rtlCol="0" anchor="ctr">
            <a:spAutoFit/>
          </a:bodyPr>
          <a:lstStyle/>
          <a:p>
            <a:pPr marL="12700">
              <a:lnSpc>
                <a:spcPct val="100000"/>
              </a:lnSpc>
              <a:spcBef>
                <a:spcPts val="100"/>
              </a:spcBef>
            </a:pPr>
            <a:r>
              <a:rPr sz="3000" dirty="0">
                <a:solidFill>
                  <a:srgbClr val="000000"/>
                </a:solidFill>
                <a:latin typeface="Liberation Sans Narrow"/>
                <a:cs typeface="Liberation Sans Narrow"/>
              </a:rPr>
              <a:t>A </a:t>
            </a:r>
            <a:r>
              <a:rPr sz="3000" spc="-5" dirty="0">
                <a:solidFill>
                  <a:srgbClr val="000000"/>
                </a:solidFill>
                <a:latin typeface="Liberation Sans Narrow"/>
                <a:cs typeface="Liberation Sans Narrow"/>
              </a:rPr>
              <a:t>typical docking</a:t>
            </a:r>
            <a:r>
              <a:rPr sz="3000" spc="-270" dirty="0">
                <a:solidFill>
                  <a:srgbClr val="000000"/>
                </a:solidFill>
                <a:latin typeface="Liberation Sans Narrow"/>
                <a:cs typeface="Liberation Sans Narrow"/>
              </a:rPr>
              <a:t> </a:t>
            </a:r>
            <a:r>
              <a:rPr sz="3000" dirty="0">
                <a:solidFill>
                  <a:srgbClr val="000000"/>
                </a:solidFill>
                <a:latin typeface="Liberation Sans Narrow"/>
                <a:cs typeface="Liberation Sans Narrow"/>
              </a:rPr>
              <a:t>workflow</a:t>
            </a:r>
            <a:endParaRPr sz="3000">
              <a:latin typeface="Liberation Sans Narrow"/>
              <a:cs typeface="Liberation Sans Narrow"/>
            </a:endParaRPr>
          </a:p>
        </p:txBody>
      </p:sp>
      <p:grpSp>
        <p:nvGrpSpPr>
          <p:cNvPr id="3" name="object 3"/>
          <p:cNvGrpSpPr/>
          <p:nvPr/>
        </p:nvGrpSpPr>
        <p:grpSpPr>
          <a:xfrm>
            <a:off x="1524000" y="-45718"/>
            <a:ext cx="9143998" cy="2539744"/>
            <a:chOff x="0" y="-45719"/>
            <a:chExt cx="9143998" cy="2539744"/>
          </a:xfrm>
        </p:grpSpPr>
        <p:sp>
          <p:nvSpPr>
            <p:cNvPr id="4" name="object 4"/>
            <p:cNvSpPr/>
            <p:nvPr/>
          </p:nvSpPr>
          <p:spPr>
            <a:xfrm>
              <a:off x="0" y="0"/>
              <a:ext cx="723900" cy="175363"/>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flipV="1">
              <a:off x="8276843" y="-45719"/>
              <a:ext cx="867155" cy="45719"/>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1980438" y="1701545"/>
              <a:ext cx="1656714" cy="792480"/>
            </a:xfrm>
            <a:custGeom>
              <a:avLst/>
              <a:gdLst/>
              <a:ahLst/>
              <a:cxnLst/>
              <a:rect l="l" t="t" r="r" b="b"/>
              <a:pathLst>
                <a:path w="1656714" h="792480">
                  <a:moveTo>
                    <a:pt x="1524508" y="0"/>
                  </a:moveTo>
                  <a:lnTo>
                    <a:pt x="132080" y="0"/>
                  </a:lnTo>
                  <a:lnTo>
                    <a:pt x="90350" y="6738"/>
                  </a:lnTo>
                  <a:lnTo>
                    <a:pt x="54095" y="25497"/>
                  </a:lnTo>
                  <a:lnTo>
                    <a:pt x="25497" y="54095"/>
                  </a:lnTo>
                  <a:lnTo>
                    <a:pt x="6738" y="90350"/>
                  </a:lnTo>
                  <a:lnTo>
                    <a:pt x="0" y="132079"/>
                  </a:lnTo>
                  <a:lnTo>
                    <a:pt x="0" y="660400"/>
                  </a:lnTo>
                  <a:lnTo>
                    <a:pt x="6738" y="702129"/>
                  </a:lnTo>
                  <a:lnTo>
                    <a:pt x="25497" y="738384"/>
                  </a:lnTo>
                  <a:lnTo>
                    <a:pt x="54095" y="766982"/>
                  </a:lnTo>
                  <a:lnTo>
                    <a:pt x="90350" y="785741"/>
                  </a:lnTo>
                  <a:lnTo>
                    <a:pt x="132080" y="792479"/>
                  </a:lnTo>
                  <a:lnTo>
                    <a:pt x="1524508" y="792479"/>
                  </a:lnTo>
                  <a:lnTo>
                    <a:pt x="1566237" y="785741"/>
                  </a:lnTo>
                  <a:lnTo>
                    <a:pt x="1602492" y="766982"/>
                  </a:lnTo>
                  <a:lnTo>
                    <a:pt x="1631090" y="738384"/>
                  </a:lnTo>
                  <a:lnTo>
                    <a:pt x="1649849" y="702129"/>
                  </a:lnTo>
                  <a:lnTo>
                    <a:pt x="1656588" y="660400"/>
                  </a:lnTo>
                  <a:lnTo>
                    <a:pt x="1656588" y="132079"/>
                  </a:lnTo>
                  <a:lnTo>
                    <a:pt x="1649849" y="90350"/>
                  </a:lnTo>
                  <a:lnTo>
                    <a:pt x="1631090" y="54095"/>
                  </a:lnTo>
                  <a:lnTo>
                    <a:pt x="1602492" y="25497"/>
                  </a:lnTo>
                  <a:lnTo>
                    <a:pt x="1566237" y="6738"/>
                  </a:lnTo>
                  <a:lnTo>
                    <a:pt x="1524508" y="0"/>
                  </a:lnTo>
                  <a:close/>
                </a:path>
              </a:pathLst>
            </a:custGeom>
            <a:solidFill>
              <a:srgbClr val="00FF00"/>
            </a:solidFill>
          </p:spPr>
          <p:txBody>
            <a:bodyPr wrap="square" lIns="0" tIns="0" rIns="0" bIns="0" rtlCol="0"/>
            <a:lstStyle/>
            <a:p>
              <a:endParaRPr/>
            </a:p>
          </p:txBody>
        </p:sp>
        <p:sp>
          <p:nvSpPr>
            <p:cNvPr id="7" name="object 7"/>
            <p:cNvSpPr/>
            <p:nvPr/>
          </p:nvSpPr>
          <p:spPr>
            <a:xfrm>
              <a:off x="1980438" y="1701545"/>
              <a:ext cx="1656714" cy="792480"/>
            </a:xfrm>
            <a:custGeom>
              <a:avLst/>
              <a:gdLst/>
              <a:ahLst/>
              <a:cxnLst/>
              <a:rect l="l" t="t" r="r" b="b"/>
              <a:pathLst>
                <a:path w="1656714" h="792480">
                  <a:moveTo>
                    <a:pt x="0" y="132079"/>
                  </a:moveTo>
                  <a:lnTo>
                    <a:pt x="6738" y="90350"/>
                  </a:lnTo>
                  <a:lnTo>
                    <a:pt x="25497" y="54095"/>
                  </a:lnTo>
                  <a:lnTo>
                    <a:pt x="54095" y="25497"/>
                  </a:lnTo>
                  <a:lnTo>
                    <a:pt x="90350" y="6738"/>
                  </a:lnTo>
                  <a:lnTo>
                    <a:pt x="132080" y="0"/>
                  </a:lnTo>
                  <a:lnTo>
                    <a:pt x="1524508" y="0"/>
                  </a:lnTo>
                  <a:lnTo>
                    <a:pt x="1566237" y="6738"/>
                  </a:lnTo>
                  <a:lnTo>
                    <a:pt x="1602492" y="25497"/>
                  </a:lnTo>
                  <a:lnTo>
                    <a:pt x="1631090" y="54095"/>
                  </a:lnTo>
                  <a:lnTo>
                    <a:pt x="1649849" y="90350"/>
                  </a:lnTo>
                  <a:lnTo>
                    <a:pt x="1656588" y="132079"/>
                  </a:lnTo>
                  <a:lnTo>
                    <a:pt x="1656588" y="660400"/>
                  </a:lnTo>
                  <a:lnTo>
                    <a:pt x="1649849" y="702129"/>
                  </a:lnTo>
                  <a:lnTo>
                    <a:pt x="1631090" y="738384"/>
                  </a:lnTo>
                  <a:lnTo>
                    <a:pt x="1602492" y="766982"/>
                  </a:lnTo>
                  <a:lnTo>
                    <a:pt x="1566237" y="785741"/>
                  </a:lnTo>
                  <a:lnTo>
                    <a:pt x="1524508" y="792479"/>
                  </a:lnTo>
                  <a:lnTo>
                    <a:pt x="132080" y="792479"/>
                  </a:lnTo>
                  <a:lnTo>
                    <a:pt x="90350" y="785741"/>
                  </a:lnTo>
                  <a:lnTo>
                    <a:pt x="54095" y="766982"/>
                  </a:lnTo>
                  <a:lnTo>
                    <a:pt x="25497" y="738384"/>
                  </a:lnTo>
                  <a:lnTo>
                    <a:pt x="6738" y="702129"/>
                  </a:lnTo>
                  <a:lnTo>
                    <a:pt x="0" y="660400"/>
                  </a:lnTo>
                  <a:lnTo>
                    <a:pt x="0" y="132079"/>
                  </a:lnTo>
                  <a:close/>
                </a:path>
              </a:pathLst>
            </a:custGeom>
            <a:ln w="25907">
              <a:solidFill>
                <a:srgbClr val="385D89"/>
              </a:solidFill>
            </a:ln>
          </p:spPr>
          <p:txBody>
            <a:bodyPr wrap="square" lIns="0" tIns="0" rIns="0" bIns="0" rtlCol="0"/>
            <a:lstStyle/>
            <a:p>
              <a:endParaRPr/>
            </a:p>
          </p:txBody>
        </p:sp>
      </p:grpSp>
      <p:sp>
        <p:nvSpPr>
          <p:cNvPr id="8" name="object 8"/>
          <p:cNvSpPr txBox="1"/>
          <p:nvPr/>
        </p:nvSpPr>
        <p:spPr>
          <a:xfrm>
            <a:off x="3812285" y="1820927"/>
            <a:ext cx="1040130" cy="798295"/>
          </a:xfrm>
          <a:prstGeom prst="rect">
            <a:avLst/>
          </a:prstGeom>
        </p:spPr>
        <p:txBody>
          <a:bodyPr vert="horz" wrap="square" lIns="0" tIns="13335" rIns="0" bIns="0" rtlCol="0">
            <a:spAutoFit/>
          </a:bodyPr>
          <a:lstStyle/>
          <a:p>
            <a:pPr marL="12700" marR="5080" indent="147320">
              <a:spcBef>
                <a:spcPts val="105"/>
              </a:spcBef>
            </a:pPr>
            <a:r>
              <a:rPr sz="1700" b="1" spc="-15" dirty="0">
                <a:solidFill>
                  <a:srgbClr val="001F5F"/>
                </a:solidFill>
                <a:latin typeface="Liberation Sans Narrow"/>
                <a:cs typeface="Liberation Sans Narrow"/>
              </a:rPr>
              <a:t>TARGET  </a:t>
            </a:r>
            <a:r>
              <a:rPr sz="1700" b="1" dirty="0">
                <a:solidFill>
                  <a:srgbClr val="001F5F"/>
                </a:solidFill>
                <a:latin typeface="Liberation Sans Narrow"/>
                <a:cs typeface="Liberation Sans Narrow"/>
              </a:rPr>
              <a:t>S</a:t>
            </a:r>
            <a:r>
              <a:rPr sz="1700" b="1" spc="5" dirty="0">
                <a:solidFill>
                  <a:srgbClr val="001F5F"/>
                </a:solidFill>
                <a:latin typeface="Liberation Sans Narrow"/>
                <a:cs typeface="Liberation Sans Narrow"/>
              </a:rPr>
              <a:t>E</a:t>
            </a:r>
            <a:r>
              <a:rPr sz="1700" b="1" dirty="0">
                <a:solidFill>
                  <a:srgbClr val="001F5F"/>
                </a:solidFill>
                <a:latin typeface="Liberation Sans Narrow"/>
                <a:cs typeface="Liberation Sans Narrow"/>
              </a:rPr>
              <a:t>LE</a:t>
            </a:r>
            <a:r>
              <a:rPr sz="1700" b="1" spc="-15" dirty="0">
                <a:solidFill>
                  <a:srgbClr val="001F5F"/>
                </a:solidFill>
                <a:latin typeface="Liberation Sans Narrow"/>
                <a:cs typeface="Liberation Sans Narrow"/>
              </a:rPr>
              <a:t>C</a:t>
            </a:r>
            <a:r>
              <a:rPr sz="1700" b="1" dirty="0">
                <a:solidFill>
                  <a:srgbClr val="001F5F"/>
                </a:solidFill>
                <a:latin typeface="Liberation Sans Narrow"/>
                <a:cs typeface="Liberation Sans Narrow"/>
              </a:rPr>
              <a:t>T</a:t>
            </a:r>
            <a:r>
              <a:rPr sz="1700" b="1" spc="-10" dirty="0">
                <a:solidFill>
                  <a:srgbClr val="001F5F"/>
                </a:solidFill>
                <a:latin typeface="Liberation Sans Narrow"/>
                <a:cs typeface="Liberation Sans Narrow"/>
              </a:rPr>
              <a:t>I</a:t>
            </a:r>
            <a:r>
              <a:rPr sz="1700" b="1" spc="-5" dirty="0">
                <a:solidFill>
                  <a:srgbClr val="001F5F"/>
                </a:solidFill>
                <a:latin typeface="Liberation Sans Narrow"/>
                <a:cs typeface="Liberation Sans Narrow"/>
              </a:rPr>
              <a:t>ON</a:t>
            </a:r>
            <a:endParaRPr sz="1700">
              <a:latin typeface="Liberation Sans Narrow"/>
              <a:cs typeface="Liberation Sans Narrow"/>
            </a:endParaRPr>
          </a:p>
        </p:txBody>
      </p:sp>
      <p:grpSp>
        <p:nvGrpSpPr>
          <p:cNvPr id="9" name="object 9"/>
          <p:cNvGrpSpPr/>
          <p:nvPr/>
        </p:nvGrpSpPr>
        <p:grpSpPr>
          <a:xfrm>
            <a:off x="6227001" y="1688529"/>
            <a:ext cx="1610995" cy="818515"/>
            <a:chOff x="4703000" y="1688528"/>
            <a:chExt cx="1610995" cy="818515"/>
          </a:xfrm>
        </p:grpSpPr>
        <p:sp>
          <p:nvSpPr>
            <p:cNvPr id="10" name="object 10"/>
            <p:cNvSpPr/>
            <p:nvPr/>
          </p:nvSpPr>
          <p:spPr>
            <a:xfrm>
              <a:off x="4716018" y="1701546"/>
              <a:ext cx="1584960" cy="792480"/>
            </a:xfrm>
            <a:custGeom>
              <a:avLst/>
              <a:gdLst/>
              <a:ahLst/>
              <a:cxnLst/>
              <a:rect l="l" t="t" r="r" b="b"/>
              <a:pathLst>
                <a:path w="1584960" h="792480">
                  <a:moveTo>
                    <a:pt x="1452880" y="0"/>
                  </a:moveTo>
                  <a:lnTo>
                    <a:pt x="132080" y="0"/>
                  </a:lnTo>
                  <a:lnTo>
                    <a:pt x="90350" y="6738"/>
                  </a:lnTo>
                  <a:lnTo>
                    <a:pt x="54095" y="25497"/>
                  </a:lnTo>
                  <a:lnTo>
                    <a:pt x="25497" y="54095"/>
                  </a:lnTo>
                  <a:lnTo>
                    <a:pt x="6738" y="90350"/>
                  </a:lnTo>
                  <a:lnTo>
                    <a:pt x="0" y="132079"/>
                  </a:lnTo>
                  <a:lnTo>
                    <a:pt x="0" y="660400"/>
                  </a:lnTo>
                  <a:lnTo>
                    <a:pt x="6738" y="702129"/>
                  </a:lnTo>
                  <a:lnTo>
                    <a:pt x="25497" y="738384"/>
                  </a:lnTo>
                  <a:lnTo>
                    <a:pt x="54095" y="766982"/>
                  </a:lnTo>
                  <a:lnTo>
                    <a:pt x="90350" y="785741"/>
                  </a:lnTo>
                  <a:lnTo>
                    <a:pt x="132080" y="792479"/>
                  </a:lnTo>
                  <a:lnTo>
                    <a:pt x="1452880" y="792479"/>
                  </a:lnTo>
                  <a:lnTo>
                    <a:pt x="1494609" y="785741"/>
                  </a:lnTo>
                  <a:lnTo>
                    <a:pt x="1530864" y="766982"/>
                  </a:lnTo>
                  <a:lnTo>
                    <a:pt x="1559462" y="738384"/>
                  </a:lnTo>
                  <a:lnTo>
                    <a:pt x="1578221" y="702129"/>
                  </a:lnTo>
                  <a:lnTo>
                    <a:pt x="1584960" y="660400"/>
                  </a:lnTo>
                  <a:lnTo>
                    <a:pt x="1584960" y="132079"/>
                  </a:lnTo>
                  <a:lnTo>
                    <a:pt x="1578221" y="90350"/>
                  </a:lnTo>
                  <a:lnTo>
                    <a:pt x="1559462" y="54095"/>
                  </a:lnTo>
                  <a:lnTo>
                    <a:pt x="1530864" y="25497"/>
                  </a:lnTo>
                  <a:lnTo>
                    <a:pt x="1494609" y="6738"/>
                  </a:lnTo>
                  <a:lnTo>
                    <a:pt x="1452880" y="0"/>
                  </a:lnTo>
                  <a:close/>
                </a:path>
              </a:pathLst>
            </a:custGeom>
            <a:solidFill>
              <a:srgbClr val="00FF00"/>
            </a:solidFill>
          </p:spPr>
          <p:txBody>
            <a:bodyPr wrap="square" lIns="0" tIns="0" rIns="0" bIns="0" rtlCol="0"/>
            <a:lstStyle/>
            <a:p>
              <a:endParaRPr/>
            </a:p>
          </p:txBody>
        </p:sp>
        <p:sp>
          <p:nvSpPr>
            <p:cNvPr id="11" name="object 11"/>
            <p:cNvSpPr/>
            <p:nvPr/>
          </p:nvSpPr>
          <p:spPr>
            <a:xfrm>
              <a:off x="4716018" y="1701546"/>
              <a:ext cx="1584960" cy="792480"/>
            </a:xfrm>
            <a:custGeom>
              <a:avLst/>
              <a:gdLst/>
              <a:ahLst/>
              <a:cxnLst/>
              <a:rect l="l" t="t" r="r" b="b"/>
              <a:pathLst>
                <a:path w="1584960" h="792480">
                  <a:moveTo>
                    <a:pt x="0" y="132079"/>
                  </a:moveTo>
                  <a:lnTo>
                    <a:pt x="6738" y="90350"/>
                  </a:lnTo>
                  <a:lnTo>
                    <a:pt x="25497" y="54095"/>
                  </a:lnTo>
                  <a:lnTo>
                    <a:pt x="54095" y="25497"/>
                  </a:lnTo>
                  <a:lnTo>
                    <a:pt x="90350" y="6738"/>
                  </a:lnTo>
                  <a:lnTo>
                    <a:pt x="132080" y="0"/>
                  </a:lnTo>
                  <a:lnTo>
                    <a:pt x="1452880" y="0"/>
                  </a:lnTo>
                  <a:lnTo>
                    <a:pt x="1494609" y="6738"/>
                  </a:lnTo>
                  <a:lnTo>
                    <a:pt x="1530864" y="25497"/>
                  </a:lnTo>
                  <a:lnTo>
                    <a:pt x="1559462" y="54095"/>
                  </a:lnTo>
                  <a:lnTo>
                    <a:pt x="1578221" y="90350"/>
                  </a:lnTo>
                  <a:lnTo>
                    <a:pt x="1584960" y="132079"/>
                  </a:lnTo>
                  <a:lnTo>
                    <a:pt x="1584960" y="660400"/>
                  </a:lnTo>
                  <a:lnTo>
                    <a:pt x="1578221" y="702129"/>
                  </a:lnTo>
                  <a:lnTo>
                    <a:pt x="1559462" y="738384"/>
                  </a:lnTo>
                  <a:lnTo>
                    <a:pt x="1530864" y="766982"/>
                  </a:lnTo>
                  <a:lnTo>
                    <a:pt x="1494609" y="785741"/>
                  </a:lnTo>
                  <a:lnTo>
                    <a:pt x="1452880" y="792479"/>
                  </a:lnTo>
                  <a:lnTo>
                    <a:pt x="132080" y="792479"/>
                  </a:lnTo>
                  <a:lnTo>
                    <a:pt x="90350" y="785741"/>
                  </a:lnTo>
                  <a:lnTo>
                    <a:pt x="54095" y="766982"/>
                  </a:lnTo>
                  <a:lnTo>
                    <a:pt x="25497" y="738384"/>
                  </a:lnTo>
                  <a:lnTo>
                    <a:pt x="6738" y="702129"/>
                  </a:lnTo>
                  <a:lnTo>
                    <a:pt x="0" y="660400"/>
                  </a:lnTo>
                  <a:lnTo>
                    <a:pt x="0" y="132079"/>
                  </a:lnTo>
                  <a:close/>
                </a:path>
              </a:pathLst>
            </a:custGeom>
            <a:ln w="25908">
              <a:solidFill>
                <a:srgbClr val="385D89"/>
              </a:solidFill>
            </a:ln>
          </p:spPr>
          <p:txBody>
            <a:bodyPr wrap="square" lIns="0" tIns="0" rIns="0" bIns="0" rtlCol="0"/>
            <a:lstStyle/>
            <a:p>
              <a:endParaRPr/>
            </a:p>
          </p:txBody>
        </p:sp>
      </p:grpSp>
      <p:sp>
        <p:nvSpPr>
          <p:cNvPr id="12" name="object 12"/>
          <p:cNvSpPr txBox="1"/>
          <p:nvPr/>
        </p:nvSpPr>
        <p:spPr>
          <a:xfrm>
            <a:off x="6513067" y="1820927"/>
            <a:ext cx="1040130" cy="798295"/>
          </a:xfrm>
          <a:prstGeom prst="rect">
            <a:avLst/>
          </a:prstGeom>
        </p:spPr>
        <p:txBody>
          <a:bodyPr vert="horz" wrap="square" lIns="0" tIns="13335" rIns="0" bIns="0" rtlCol="0">
            <a:spAutoFit/>
          </a:bodyPr>
          <a:lstStyle/>
          <a:p>
            <a:pPr marL="12700" marR="5080" indent="167640">
              <a:spcBef>
                <a:spcPts val="105"/>
              </a:spcBef>
            </a:pPr>
            <a:r>
              <a:rPr sz="1700" b="1" spc="-5" dirty="0">
                <a:solidFill>
                  <a:srgbClr val="001F5F"/>
                </a:solidFill>
                <a:latin typeface="Liberation Sans Narrow"/>
                <a:cs typeface="Liberation Sans Narrow"/>
              </a:rPr>
              <a:t>LIGAND  </a:t>
            </a:r>
            <a:r>
              <a:rPr sz="1700" b="1" dirty="0">
                <a:solidFill>
                  <a:srgbClr val="001F5F"/>
                </a:solidFill>
                <a:latin typeface="Liberation Sans Narrow"/>
                <a:cs typeface="Liberation Sans Narrow"/>
              </a:rPr>
              <a:t>S</a:t>
            </a:r>
            <a:r>
              <a:rPr sz="1700" b="1" spc="5" dirty="0">
                <a:solidFill>
                  <a:srgbClr val="001F5F"/>
                </a:solidFill>
                <a:latin typeface="Liberation Sans Narrow"/>
                <a:cs typeface="Liberation Sans Narrow"/>
              </a:rPr>
              <a:t>E</a:t>
            </a:r>
            <a:r>
              <a:rPr sz="1700" b="1" dirty="0">
                <a:solidFill>
                  <a:srgbClr val="001F5F"/>
                </a:solidFill>
                <a:latin typeface="Liberation Sans Narrow"/>
                <a:cs typeface="Liberation Sans Narrow"/>
              </a:rPr>
              <a:t>LE</a:t>
            </a:r>
            <a:r>
              <a:rPr sz="1700" b="1" spc="-15" dirty="0">
                <a:solidFill>
                  <a:srgbClr val="001F5F"/>
                </a:solidFill>
                <a:latin typeface="Liberation Sans Narrow"/>
                <a:cs typeface="Liberation Sans Narrow"/>
              </a:rPr>
              <a:t>C</a:t>
            </a:r>
            <a:r>
              <a:rPr sz="1700" b="1" dirty="0">
                <a:solidFill>
                  <a:srgbClr val="001F5F"/>
                </a:solidFill>
                <a:latin typeface="Liberation Sans Narrow"/>
                <a:cs typeface="Liberation Sans Narrow"/>
              </a:rPr>
              <a:t>T</a:t>
            </a:r>
            <a:r>
              <a:rPr sz="1700" b="1" spc="-10" dirty="0">
                <a:solidFill>
                  <a:srgbClr val="001F5F"/>
                </a:solidFill>
                <a:latin typeface="Liberation Sans Narrow"/>
                <a:cs typeface="Liberation Sans Narrow"/>
              </a:rPr>
              <a:t>I</a:t>
            </a:r>
            <a:r>
              <a:rPr sz="1700" b="1" spc="-5" dirty="0">
                <a:solidFill>
                  <a:srgbClr val="001F5F"/>
                </a:solidFill>
                <a:latin typeface="Liberation Sans Narrow"/>
                <a:cs typeface="Liberation Sans Narrow"/>
              </a:rPr>
              <a:t>ON</a:t>
            </a:r>
            <a:endParaRPr sz="1700">
              <a:latin typeface="Liberation Sans Narrow"/>
              <a:cs typeface="Liberation Sans Narrow"/>
            </a:endParaRPr>
          </a:p>
        </p:txBody>
      </p:sp>
      <p:grpSp>
        <p:nvGrpSpPr>
          <p:cNvPr id="13" name="object 13"/>
          <p:cNvGrpSpPr/>
          <p:nvPr/>
        </p:nvGrpSpPr>
        <p:grpSpPr>
          <a:xfrm>
            <a:off x="3491420" y="3128708"/>
            <a:ext cx="1682750" cy="745490"/>
            <a:chOff x="1967420" y="3128708"/>
            <a:chExt cx="1682750" cy="745490"/>
          </a:xfrm>
        </p:grpSpPr>
        <p:sp>
          <p:nvSpPr>
            <p:cNvPr id="14" name="object 14"/>
            <p:cNvSpPr/>
            <p:nvPr/>
          </p:nvSpPr>
          <p:spPr>
            <a:xfrm>
              <a:off x="1980437" y="3141725"/>
              <a:ext cx="1656714" cy="719455"/>
            </a:xfrm>
            <a:custGeom>
              <a:avLst/>
              <a:gdLst/>
              <a:ahLst/>
              <a:cxnLst/>
              <a:rect l="l" t="t" r="r" b="b"/>
              <a:pathLst>
                <a:path w="1656714" h="719454">
                  <a:moveTo>
                    <a:pt x="1536700" y="0"/>
                  </a:moveTo>
                  <a:lnTo>
                    <a:pt x="119887" y="0"/>
                  </a:lnTo>
                  <a:lnTo>
                    <a:pt x="73241" y="9427"/>
                  </a:lnTo>
                  <a:lnTo>
                    <a:pt x="35131" y="35131"/>
                  </a:lnTo>
                  <a:lnTo>
                    <a:pt x="9427" y="73241"/>
                  </a:lnTo>
                  <a:lnTo>
                    <a:pt x="0" y="119887"/>
                  </a:lnTo>
                  <a:lnTo>
                    <a:pt x="0" y="599440"/>
                  </a:lnTo>
                  <a:lnTo>
                    <a:pt x="9427" y="646086"/>
                  </a:lnTo>
                  <a:lnTo>
                    <a:pt x="35131" y="684196"/>
                  </a:lnTo>
                  <a:lnTo>
                    <a:pt x="73241" y="709900"/>
                  </a:lnTo>
                  <a:lnTo>
                    <a:pt x="119887" y="719328"/>
                  </a:lnTo>
                  <a:lnTo>
                    <a:pt x="1536700" y="719328"/>
                  </a:lnTo>
                  <a:lnTo>
                    <a:pt x="1583346" y="709900"/>
                  </a:lnTo>
                  <a:lnTo>
                    <a:pt x="1621456" y="684196"/>
                  </a:lnTo>
                  <a:lnTo>
                    <a:pt x="1647160" y="646086"/>
                  </a:lnTo>
                  <a:lnTo>
                    <a:pt x="1656588" y="599440"/>
                  </a:lnTo>
                  <a:lnTo>
                    <a:pt x="1656588" y="119887"/>
                  </a:lnTo>
                  <a:lnTo>
                    <a:pt x="1647160" y="73241"/>
                  </a:lnTo>
                  <a:lnTo>
                    <a:pt x="1621456" y="35131"/>
                  </a:lnTo>
                  <a:lnTo>
                    <a:pt x="1583346" y="9427"/>
                  </a:lnTo>
                  <a:lnTo>
                    <a:pt x="1536700" y="0"/>
                  </a:lnTo>
                  <a:close/>
                </a:path>
              </a:pathLst>
            </a:custGeom>
            <a:solidFill>
              <a:srgbClr val="00FF00"/>
            </a:solidFill>
          </p:spPr>
          <p:txBody>
            <a:bodyPr wrap="square" lIns="0" tIns="0" rIns="0" bIns="0" rtlCol="0"/>
            <a:lstStyle/>
            <a:p>
              <a:endParaRPr/>
            </a:p>
          </p:txBody>
        </p:sp>
        <p:sp>
          <p:nvSpPr>
            <p:cNvPr id="15" name="object 15"/>
            <p:cNvSpPr/>
            <p:nvPr/>
          </p:nvSpPr>
          <p:spPr>
            <a:xfrm>
              <a:off x="1980437" y="3141725"/>
              <a:ext cx="1656714" cy="719455"/>
            </a:xfrm>
            <a:custGeom>
              <a:avLst/>
              <a:gdLst/>
              <a:ahLst/>
              <a:cxnLst/>
              <a:rect l="l" t="t" r="r" b="b"/>
              <a:pathLst>
                <a:path w="1656714" h="719454">
                  <a:moveTo>
                    <a:pt x="0" y="119887"/>
                  </a:moveTo>
                  <a:lnTo>
                    <a:pt x="9427" y="73241"/>
                  </a:lnTo>
                  <a:lnTo>
                    <a:pt x="35131" y="35131"/>
                  </a:lnTo>
                  <a:lnTo>
                    <a:pt x="73241" y="9427"/>
                  </a:lnTo>
                  <a:lnTo>
                    <a:pt x="119887" y="0"/>
                  </a:lnTo>
                  <a:lnTo>
                    <a:pt x="1536700" y="0"/>
                  </a:lnTo>
                  <a:lnTo>
                    <a:pt x="1583346" y="9427"/>
                  </a:lnTo>
                  <a:lnTo>
                    <a:pt x="1621456" y="35131"/>
                  </a:lnTo>
                  <a:lnTo>
                    <a:pt x="1647160" y="73241"/>
                  </a:lnTo>
                  <a:lnTo>
                    <a:pt x="1656588" y="119887"/>
                  </a:lnTo>
                  <a:lnTo>
                    <a:pt x="1656588" y="599440"/>
                  </a:lnTo>
                  <a:lnTo>
                    <a:pt x="1647160" y="646086"/>
                  </a:lnTo>
                  <a:lnTo>
                    <a:pt x="1621456" y="684196"/>
                  </a:lnTo>
                  <a:lnTo>
                    <a:pt x="1583346" y="709900"/>
                  </a:lnTo>
                  <a:lnTo>
                    <a:pt x="1536700" y="719328"/>
                  </a:lnTo>
                  <a:lnTo>
                    <a:pt x="119887" y="719328"/>
                  </a:lnTo>
                  <a:lnTo>
                    <a:pt x="73241" y="709900"/>
                  </a:lnTo>
                  <a:lnTo>
                    <a:pt x="35131" y="684196"/>
                  </a:lnTo>
                  <a:lnTo>
                    <a:pt x="9427" y="646086"/>
                  </a:lnTo>
                  <a:lnTo>
                    <a:pt x="0" y="599440"/>
                  </a:lnTo>
                  <a:lnTo>
                    <a:pt x="0" y="119887"/>
                  </a:lnTo>
                  <a:close/>
                </a:path>
              </a:pathLst>
            </a:custGeom>
            <a:ln w="25908">
              <a:solidFill>
                <a:srgbClr val="385D89"/>
              </a:solidFill>
            </a:ln>
          </p:spPr>
          <p:txBody>
            <a:bodyPr wrap="square" lIns="0" tIns="0" rIns="0" bIns="0" rtlCol="0"/>
            <a:lstStyle/>
            <a:p>
              <a:endParaRPr/>
            </a:p>
          </p:txBody>
        </p:sp>
      </p:grpSp>
      <p:sp>
        <p:nvSpPr>
          <p:cNvPr id="16" name="object 16"/>
          <p:cNvSpPr txBox="1"/>
          <p:nvPr/>
        </p:nvSpPr>
        <p:spPr>
          <a:xfrm>
            <a:off x="3688842" y="3224861"/>
            <a:ext cx="1287780" cy="798295"/>
          </a:xfrm>
          <a:prstGeom prst="rect">
            <a:avLst/>
          </a:prstGeom>
        </p:spPr>
        <p:txBody>
          <a:bodyPr vert="horz" wrap="square" lIns="0" tIns="13335" rIns="0" bIns="0" rtlCol="0">
            <a:spAutoFit/>
          </a:bodyPr>
          <a:lstStyle/>
          <a:p>
            <a:pPr algn="ctr">
              <a:spcBef>
                <a:spcPts val="105"/>
              </a:spcBef>
            </a:pPr>
            <a:r>
              <a:rPr sz="1700" b="1" spc="-15" dirty="0">
                <a:solidFill>
                  <a:srgbClr val="001F5F"/>
                </a:solidFill>
                <a:latin typeface="Liberation Sans Narrow"/>
                <a:cs typeface="Liberation Sans Narrow"/>
              </a:rPr>
              <a:t>TARGET</a:t>
            </a:r>
            <a:endParaRPr sz="1700">
              <a:latin typeface="Liberation Sans Narrow"/>
              <a:cs typeface="Liberation Sans Narrow"/>
            </a:endParaRPr>
          </a:p>
          <a:p>
            <a:pPr algn="ctr">
              <a:spcBef>
                <a:spcPts val="5"/>
              </a:spcBef>
            </a:pPr>
            <a:r>
              <a:rPr sz="1700" b="1" dirty="0">
                <a:solidFill>
                  <a:srgbClr val="001F5F"/>
                </a:solidFill>
                <a:latin typeface="Liberation Sans Narrow"/>
                <a:cs typeface="Liberation Sans Narrow"/>
              </a:rPr>
              <a:t>PR</a:t>
            </a:r>
            <a:r>
              <a:rPr sz="1700" b="1" spc="5" dirty="0">
                <a:solidFill>
                  <a:srgbClr val="001F5F"/>
                </a:solidFill>
                <a:latin typeface="Liberation Sans Narrow"/>
                <a:cs typeface="Liberation Sans Narrow"/>
              </a:rPr>
              <a:t>E</a:t>
            </a:r>
            <a:r>
              <a:rPr sz="1700" b="1" spc="-105" dirty="0">
                <a:solidFill>
                  <a:srgbClr val="001F5F"/>
                </a:solidFill>
                <a:latin typeface="Liberation Sans Narrow"/>
                <a:cs typeface="Liberation Sans Narrow"/>
              </a:rPr>
              <a:t>P</a:t>
            </a:r>
            <a:r>
              <a:rPr sz="1700" b="1" spc="-15" dirty="0">
                <a:solidFill>
                  <a:srgbClr val="001F5F"/>
                </a:solidFill>
                <a:latin typeface="Liberation Sans Narrow"/>
                <a:cs typeface="Liberation Sans Narrow"/>
              </a:rPr>
              <a:t>A</a:t>
            </a:r>
            <a:r>
              <a:rPr sz="1700" b="1" dirty="0">
                <a:solidFill>
                  <a:srgbClr val="001F5F"/>
                </a:solidFill>
                <a:latin typeface="Liberation Sans Narrow"/>
                <a:cs typeface="Liberation Sans Narrow"/>
              </a:rPr>
              <a:t>R</a:t>
            </a:r>
            <a:r>
              <a:rPr sz="1700" b="1" spc="-110" dirty="0">
                <a:solidFill>
                  <a:srgbClr val="001F5F"/>
                </a:solidFill>
                <a:latin typeface="Liberation Sans Narrow"/>
                <a:cs typeface="Liberation Sans Narrow"/>
              </a:rPr>
              <a:t>A</a:t>
            </a:r>
            <a:r>
              <a:rPr sz="1700" b="1" spc="-15" dirty="0">
                <a:solidFill>
                  <a:srgbClr val="001F5F"/>
                </a:solidFill>
                <a:latin typeface="Liberation Sans Narrow"/>
                <a:cs typeface="Liberation Sans Narrow"/>
              </a:rPr>
              <a:t>T</a:t>
            </a:r>
            <a:r>
              <a:rPr sz="1700" b="1" dirty="0">
                <a:solidFill>
                  <a:srgbClr val="001F5F"/>
                </a:solidFill>
                <a:latin typeface="Liberation Sans Narrow"/>
                <a:cs typeface="Liberation Sans Narrow"/>
              </a:rPr>
              <a:t>ION</a:t>
            </a:r>
            <a:endParaRPr sz="1700">
              <a:latin typeface="Liberation Sans Narrow"/>
              <a:cs typeface="Liberation Sans Narrow"/>
            </a:endParaRPr>
          </a:p>
        </p:txBody>
      </p:sp>
      <p:grpSp>
        <p:nvGrpSpPr>
          <p:cNvPr id="17" name="object 17"/>
          <p:cNvGrpSpPr/>
          <p:nvPr/>
        </p:nvGrpSpPr>
        <p:grpSpPr>
          <a:xfrm>
            <a:off x="4500309" y="5721033"/>
            <a:ext cx="2257425" cy="940435"/>
            <a:chOff x="2976308" y="5721032"/>
            <a:chExt cx="2257425" cy="940435"/>
          </a:xfrm>
        </p:grpSpPr>
        <p:sp>
          <p:nvSpPr>
            <p:cNvPr id="18" name="object 18"/>
            <p:cNvSpPr/>
            <p:nvPr/>
          </p:nvSpPr>
          <p:spPr>
            <a:xfrm>
              <a:off x="2989325" y="5734050"/>
              <a:ext cx="2231390" cy="914400"/>
            </a:xfrm>
            <a:custGeom>
              <a:avLst/>
              <a:gdLst/>
              <a:ahLst/>
              <a:cxnLst/>
              <a:rect l="l" t="t" r="r" b="b"/>
              <a:pathLst>
                <a:path w="2231390" h="914400">
                  <a:moveTo>
                    <a:pt x="2078736" y="0"/>
                  </a:moveTo>
                  <a:lnTo>
                    <a:pt x="152400" y="0"/>
                  </a:lnTo>
                  <a:lnTo>
                    <a:pt x="104217" y="7769"/>
                  </a:lnTo>
                  <a:lnTo>
                    <a:pt x="62380" y="29405"/>
                  </a:lnTo>
                  <a:lnTo>
                    <a:pt x="29394" y="62396"/>
                  </a:lnTo>
                  <a:lnTo>
                    <a:pt x="7766" y="104231"/>
                  </a:lnTo>
                  <a:lnTo>
                    <a:pt x="0" y="152400"/>
                  </a:lnTo>
                  <a:lnTo>
                    <a:pt x="0" y="762000"/>
                  </a:lnTo>
                  <a:lnTo>
                    <a:pt x="7766" y="810168"/>
                  </a:lnTo>
                  <a:lnTo>
                    <a:pt x="29394" y="852003"/>
                  </a:lnTo>
                  <a:lnTo>
                    <a:pt x="62380" y="884994"/>
                  </a:lnTo>
                  <a:lnTo>
                    <a:pt x="104217" y="906630"/>
                  </a:lnTo>
                  <a:lnTo>
                    <a:pt x="152400" y="914400"/>
                  </a:lnTo>
                  <a:lnTo>
                    <a:pt x="2078736" y="914400"/>
                  </a:lnTo>
                  <a:lnTo>
                    <a:pt x="2126918" y="906630"/>
                  </a:lnTo>
                  <a:lnTo>
                    <a:pt x="2168755" y="884994"/>
                  </a:lnTo>
                  <a:lnTo>
                    <a:pt x="2201741" y="852003"/>
                  </a:lnTo>
                  <a:lnTo>
                    <a:pt x="2223369" y="810168"/>
                  </a:lnTo>
                  <a:lnTo>
                    <a:pt x="2231136" y="762000"/>
                  </a:lnTo>
                  <a:lnTo>
                    <a:pt x="2231136" y="152400"/>
                  </a:lnTo>
                  <a:lnTo>
                    <a:pt x="2223369" y="104231"/>
                  </a:lnTo>
                  <a:lnTo>
                    <a:pt x="2201741" y="62396"/>
                  </a:lnTo>
                  <a:lnTo>
                    <a:pt x="2168755" y="29405"/>
                  </a:lnTo>
                  <a:lnTo>
                    <a:pt x="2126918" y="7769"/>
                  </a:lnTo>
                  <a:lnTo>
                    <a:pt x="2078736" y="0"/>
                  </a:lnTo>
                  <a:close/>
                </a:path>
              </a:pathLst>
            </a:custGeom>
            <a:solidFill>
              <a:srgbClr val="00FF00"/>
            </a:solidFill>
          </p:spPr>
          <p:txBody>
            <a:bodyPr wrap="square" lIns="0" tIns="0" rIns="0" bIns="0" rtlCol="0"/>
            <a:lstStyle/>
            <a:p>
              <a:endParaRPr/>
            </a:p>
          </p:txBody>
        </p:sp>
        <p:sp>
          <p:nvSpPr>
            <p:cNvPr id="19" name="object 19"/>
            <p:cNvSpPr/>
            <p:nvPr/>
          </p:nvSpPr>
          <p:spPr>
            <a:xfrm>
              <a:off x="2989325" y="5734050"/>
              <a:ext cx="2231390" cy="914400"/>
            </a:xfrm>
            <a:custGeom>
              <a:avLst/>
              <a:gdLst/>
              <a:ahLst/>
              <a:cxnLst/>
              <a:rect l="l" t="t" r="r" b="b"/>
              <a:pathLst>
                <a:path w="2231390" h="914400">
                  <a:moveTo>
                    <a:pt x="0" y="152400"/>
                  </a:moveTo>
                  <a:lnTo>
                    <a:pt x="7766" y="104231"/>
                  </a:lnTo>
                  <a:lnTo>
                    <a:pt x="29394" y="62396"/>
                  </a:lnTo>
                  <a:lnTo>
                    <a:pt x="62380" y="29405"/>
                  </a:lnTo>
                  <a:lnTo>
                    <a:pt x="104217" y="7769"/>
                  </a:lnTo>
                  <a:lnTo>
                    <a:pt x="152400" y="0"/>
                  </a:lnTo>
                  <a:lnTo>
                    <a:pt x="2078736" y="0"/>
                  </a:lnTo>
                  <a:lnTo>
                    <a:pt x="2126918" y="7769"/>
                  </a:lnTo>
                  <a:lnTo>
                    <a:pt x="2168755" y="29405"/>
                  </a:lnTo>
                  <a:lnTo>
                    <a:pt x="2201741" y="62396"/>
                  </a:lnTo>
                  <a:lnTo>
                    <a:pt x="2223369" y="104231"/>
                  </a:lnTo>
                  <a:lnTo>
                    <a:pt x="2231136" y="152400"/>
                  </a:lnTo>
                  <a:lnTo>
                    <a:pt x="2231136" y="762000"/>
                  </a:lnTo>
                  <a:lnTo>
                    <a:pt x="2223369" y="810168"/>
                  </a:lnTo>
                  <a:lnTo>
                    <a:pt x="2201741" y="852003"/>
                  </a:lnTo>
                  <a:lnTo>
                    <a:pt x="2168755" y="884994"/>
                  </a:lnTo>
                  <a:lnTo>
                    <a:pt x="2126918" y="906630"/>
                  </a:lnTo>
                  <a:lnTo>
                    <a:pt x="2078736" y="914400"/>
                  </a:lnTo>
                  <a:lnTo>
                    <a:pt x="152400" y="914400"/>
                  </a:lnTo>
                  <a:lnTo>
                    <a:pt x="104217" y="906630"/>
                  </a:lnTo>
                  <a:lnTo>
                    <a:pt x="62380" y="884994"/>
                  </a:lnTo>
                  <a:lnTo>
                    <a:pt x="29394" y="852003"/>
                  </a:lnTo>
                  <a:lnTo>
                    <a:pt x="7766" y="810168"/>
                  </a:lnTo>
                  <a:lnTo>
                    <a:pt x="0" y="762000"/>
                  </a:lnTo>
                  <a:lnTo>
                    <a:pt x="0" y="152400"/>
                  </a:lnTo>
                  <a:close/>
                </a:path>
              </a:pathLst>
            </a:custGeom>
            <a:ln w="25908">
              <a:solidFill>
                <a:srgbClr val="385D89"/>
              </a:solidFill>
            </a:ln>
          </p:spPr>
          <p:txBody>
            <a:bodyPr wrap="square" lIns="0" tIns="0" rIns="0" bIns="0" rtlCol="0"/>
            <a:lstStyle/>
            <a:p>
              <a:endParaRPr/>
            </a:p>
          </p:txBody>
        </p:sp>
      </p:grpSp>
      <p:sp>
        <p:nvSpPr>
          <p:cNvPr id="20" name="object 20"/>
          <p:cNvSpPr txBox="1"/>
          <p:nvPr/>
        </p:nvSpPr>
        <p:spPr>
          <a:xfrm>
            <a:off x="4825111" y="5915355"/>
            <a:ext cx="1607185" cy="797654"/>
          </a:xfrm>
          <a:prstGeom prst="rect">
            <a:avLst/>
          </a:prstGeom>
        </p:spPr>
        <p:txBody>
          <a:bodyPr vert="horz" wrap="square" lIns="0" tIns="12700" rIns="0" bIns="0" rtlCol="0">
            <a:spAutoFit/>
          </a:bodyPr>
          <a:lstStyle/>
          <a:p>
            <a:pPr marL="12700" marR="5080" indent="227329">
              <a:spcBef>
                <a:spcPts val="100"/>
              </a:spcBef>
            </a:pPr>
            <a:r>
              <a:rPr sz="1700" b="1" spc="-25" dirty="0">
                <a:solidFill>
                  <a:srgbClr val="001F5F"/>
                </a:solidFill>
                <a:latin typeface="Liberation Sans Narrow"/>
                <a:cs typeface="Liberation Sans Narrow"/>
              </a:rPr>
              <a:t>EVALUATING  </a:t>
            </a:r>
            <a:r>
              <a:rPr sz="1700" b="1" dirty="0">
                <a:solidFill>
                  <a:srgbClr val="001F5F"/>
                </a:solidFill>
                <a:latin typeface="Liberation Sans Narrow"/>
                <a:cs typeface="Liberation Sans Narrow"/>
              </a:rPr>
              <a:t>DOCKING</a:t>
            </a:r>
            <a:r>
              <a:rPr sz="1700" b="1" spc="-110" dirty="0">
                <a:solidFill>
                  <a:srgbClr val="001F5F"/>
                </a:solidFill>
                <a:latin typeface="Liberation Sans Narrow"/>
                <a:cs typeface="Liberation Sans Narrow"/>
              </a:rPr>
              <a:t> </a:t>
            </a:r>
            <a:r>
              <a:rPr sz="1700" b="1" spc="-15" dirty="0">
                <a:solidFill>
                  <a:srgbClr val="001F5F"/>
                </a:solidFill>
                <a:latin typeface="Liberation Sans Narrow"/>
                <a:cs typeface="Liberation Sans Narrow"/>
              </a:rPr>
              <a:t>RESULT</a:t>
            </a:r>
            <a:endParaRPr sz="1700">
              <a:latin typeface="Liberation Sans Narrow"/>
              <a:cs typeface="Liberation Sans Narrow"/>
            </a:endParaRPr>
          </a:p>
        </p:txBody>
      </p:sp>
      <p:grpSp>
        <p:nvGrpSpPr>
          <p:cNvPr id="21" name="object 21"/>
          <p:cNvGrpSpPr/>
          <p:nvPr/>
        </p:nvGrpSpPr>
        <p:grpSpPr>
          <a:xfrm>
            <a:off x="4788344" y="4497261"/>
            <a:ext cx="1681480" cy="795655"/>
            <a:chOff x="3264344" y="4497260"/>
            <a:chExt cx="1681480" cy="795655"/>
          </a:xfrm>
        </p:grpSpPr>
        <p:sp>
          <p:nvSpPr>
            <p:cNvPr id="22" name="object 22"/>
            <p:cNvSpPr/>
            <p:nvPr/>
          </p:nvSpPr>
          <p:spPr>
            <a:xfrm>
              <a:off x="3277362" y="4510277"/>
              <a:ext cx="1655445" cy="769620"/>
            </a:xfrm>
            <a:custGeom>
              <a:avLst/>
              <a:gdLst/>
              <a:ahLst/>
              <a:cxnLst/>
              <a:rect l="l" t="t" r="r" b="b"/>
              <a:pathLst>
                <a:path w="1655445" h="769620">
                  <a:moveTo>
                    <a:pt x="1526793" y="0"/>
                  </a:moveTo>
                  <a:lnTo>
                    <a:pt x="128270" y="0"/>
                  </a:lnTo>
                  <a:lnTo>
                    <a:pt x="78331" y="10076"/>
                  </a:lnTo>
                  <a:lnTo>
                    <a:pt x="37560" y="37560"/>
                  </a:lnTo>
                  <a:lnTo>
                    <a:pt x="10076" y="78331"/>
                  </a:lnTo>
                  <a:lnTo>
                    <a:pt x="0" y="128270"/>
                  </a:lnTo>
                  <a:lnTo>
                    <a:pt x="0" y="641350"/>
                  </a:lnTo>
                  <a:lnTo>
                    <a:pt x="10076" y="691288"/>
                  </a:lnTo>
                  <a:lnTo>
                    <a:pt x="37560" y="732059"/>
                  </a:lnTo>
                  <a:lnTo>
                    <a:pt x="78331" y="759543"/>
                  </a:lnTo>
                  <a:lnTo>
                    <a:pt x="128270" y="769620"/>
                  </a:lnTo>
                  <a:lnTo>
                    <a:pt x="1526793" y="769620"/>
                  </a:lnTo>
                  <a:lnTo>
                    <a:pt x="1576732" y="759543"/>
                  </a:lnTo>
                  <a:lnTo>
                    <a:pt x="1617503" y="732059"/>
                  </a:lnTo>
                  <a:lnTo>
                    <a:pt x="1644987" y="691288"/>
                  </a:lnTo>
                  <a:lnTo>
                    <a:pt x="1655064" y="641350"/>
                  </a:lnTo>
                  <a:lnTo>
                    <a:pt x="1655064" y="128270"/>
                  </a:lnTo>
                  <a:lnTo>
                    <a:pt x="1644987" y="78331"/>
                  </a:lnTo>
                  <a:lnTo>
                    <a:pt x="1617503" y="37560"/>
                  </a:lnTo>
                  <a:lnTo>
                    <a:pt x="1576732" y="10076"/>
                  </a:lnTo>
                  <a:lnTo>
                    <a:pt x="1526793" y="0"/>
                  </a:lnTo>
                  <a:close/>
                </a:path>
              </a:pathLst>
            </a:custGeom>
            <a:solidFill>
              <a:srgbClr val="00FF00"/>
            </a:solidFill>
          </p:spPr>
          <p:txBody>
            <a:bodyPr wrap="square" lIns="0" tIns="0" rIns="0" bIns="0" rtlCol="0"/>
            <a:lstStyle/>
            <a:p>
              <a:endParaRPr/>
            </a:p>
          </p:txBody>
        </p:sp>
        <p:sp>
          <p:nvSpPr>
            <p:cNvPr id="23" name="object 23"/>
            <p:cNvSpPr/>
            <p:nvPr/>
          </p:nvSpPr>
          <p:spPr>
            <a:xfrm>
              <a:off x="3277362" y="4510277"/>
              <a:ext cx="1655445" cy="769620"/>
            </a:xfrm>
            <a:custGeom>
              <a:avLst/>
              <a:gdLst/>
              <a:ahLst/>
              <a:cxnLst/>
              <a:rect l="l" t="t" r="r" b="b"/>
              <a:pathLst>
                <a:path w="1655445" h="769620">
                  <a:moveTo>
                    <a:pt x="0" y="128270"/>
                  </a:moveTo>
                  <a:lnTo>
                    <a:pt x="10076" y="78331"/>
                  </a:lnTo>
                  <a:lnTo>
                    <a:pt x="37560" y="37560"/>
                  </a:lnTo>
                  <a:lnTo>
                    <a:pt x="78331" y="10076"/>
                  </a:lnTo>
                  <a:lnTo>
                    <a:pt x="128270" y="0"/>
                  </a:lnTo>
                  <a:lnTo>
                    <a:pt x="1526793" y="0"/>
                  </a:lnTo>
                  <a:lnTo>
                    <a:pt x="1576732" y="10076"/>
                  </a:lnTo>
                  <a:lnTo>
                    <a:pt x="1617503" y="37560"/>
                  </a:lnTo>
                  <a:lnTo>
                    <a:pt x="1644987" y="78331"/>
                  </a:lnTo>
                  <a:lnTo>
                    <a:pt x="1655064" y="128270"/>
                  </a:lnTo>
                  <a:lnTo>
                    <a:pt x="1655064" y="641350"/>
                  </a:lnTo>
                  <a:lnTo>
                    <a:pt x="1644987" y="691288"/>
                  </a:lnTo>
                  <a:lnTo>
                    <a:pt x="1617503" y="732059"/>
                  </a:lnTo>
                  <a:lnTo>
                    <a:pt x="1576732" y="759543"/>
                  </a:lnTo>
                  <a:lnTo>
                    <a:pt x="1526793" y="769620"/>
                  </a:lnTo>
                  <a:lnTo>
                    <a:pt x="128270" y="769620"/>
                  </a:lnTo>
                  <a:lnTo>
                    <a:pt x="78331" y="759543"/>
                  </a:lnTo>
                  <a:lnTo>
                    <a:pt x="37560" y="732059"/>
                  </a:lnTo>
                  <a:lnTo>
                    <a:pt x="10076" y="691288"/>
                  </a:lnTo>
                  <a:lnTo>
                    <a:pt x="0" y="641350"/>
                  </a:lnTo>
                  <a:lnTo>
                    <a:pt x="0" y="128270"/>
                  </a:lnTo>
                  <a:close/>
                </a:path>
              </a:pathLst>
            </a:custGeom>
            <a:ln w="25908">
              <a:solidFill>
                <a:srgbClr val="385D89"/>
              </a:solidFill>
            </a:ln>
          </p:spPr>
          <p:txBody>
            <a:bodyPr wrap="square" lIns="0" tIns="0" rIns="0" bIns="0" rtlCol="0"/>
            <a:lstStyle/>
            <a:p>
              <a:endParaRPr/>
            </a:p>
          </p:txBody>
        </p:sp>
      </p:grpSp>
      <p:sp>
        <p:nvSpPr>
          <p:cNvPr id="24" name="object 24"/>
          <p:cNvSpPr txBox="1"/>
          <p:nvPr/>
        </p:nvSpPr>
        <p:spPr>
          <a:xfrm>
            <a:off x="5196332" y="4748529"/>
            <a:ext cx="863600" cy="536044"/>
          </a:xfrm>
          <a:prstGeom prst="rect">
            <a:avLst/>
          </a:prstGeom>
        </p:spPr>
        <p:txBody>
          <a:bodyPr vert="horz" wrap="square" lIns="0" tIns="12700" rIns="0" bIns="0" rtlCol="0">
            <a:spAutoFit/>
          </a:bodyPr>
          <a:lstStyle/>
          <a:p>
            <a:pPr marL="12700">
              <a:spcBef>
                <a:spcPts val="100"/>
              </a:spcBef>
            </a:pPr>
            <a:r>
              <a:rPr sz="1700" b="1" dirty="0">
                <a:solidFill>
                  <a:srgbClr val="001F5F"/>
                </a:solidFill>
                <a:latin typeface="Liberation Sans Narrow"/>
                <a:cs typeface="Liberation Sans Narrow"/>
              </a:rPr>
              <a:t>DOCKING</a:t>
            </a:r>
            <a:endParaRPr sz="1700">
              <a:latin typeface="Liberation Sans Narrow"/>
              <a:cs typeface="Liberation Sans Narrow"/>
            </a:endParaRPr>
          </a:p>
        </p:txBody>
      </p:sp>
      <p:grpSp>
        <p:nvGrpSpPr>
          <p:cNvPr id="25" name="object 25"/>
          <p:cNvGrpSpPr/>
          <p:nvPr/>
        </p:nvGrpSpPr>
        <p:grpSpPr>
          <a:xfrm>
            <a:off x="6227001" y="3128708"/>
            <a:ext cx="1610995" cy="797560"/>
            <a:chOff x="4703000" y="3128708"/>
            <a:chExt cx="1610995" cy="797560"/>
          </a:xfrm>
        </p:grpSpPr>
        <p:sp>
          <p:nvSpPr>
            <p:cNvPr id="26" name="object 26"/>
            <p:cNvSpPr/>
            <p:nvPr/>
          </p:nvSpPr>
          <p:spPr>
            <a:xfrm>
              <a:off x="4716018" y="3141725"/>
              <a:ext cx="1584960" cy="771525"/>
            </a:xfrm>
            <a:custGeom>
              <a:avLst/>
              <a:gdLst/>
              <a:ahLst/>
              <a:cxnLst/>
              <a:rect l="l" t="t" r="r" b="b"/>
              <a:pathLst>
                <a:path w="1584960" h="771525">
                  <a:moveTo>
                    <a:pt x="1456436" y="0"/>
                  </a:moveTo>
                  <a:lnTo>
                    <a:pt x="128524" y="0"/>
                  </a:lnTo>
                  <a:lnTo>
                    <a:pt x="78491" y="10098"/>
                  </a:lnTo>
                  <a:lnTo>
                    <a:pt x="37639" y="37639"/>
                  </a:lnTo>
                  <a:lnTo>
                    <a:pt x="10098" y="78491"/>
                  </a:lnTo>
                  <a:lnTo>
                    <a:pt x="0" y="128524"/>
                  </a:lnTo>
                  <a:lnTo>
                    <a:pt x="0" y="642619"/>
                  </a:lnTo>
                  <a:lnTo>
                    <a:pt x="10098" y="692652"/>
                  </a:lnTo>
                  <a:lnTo>
                    <a:pt x="37639" y="733504"/>
                  </a:lnTo>
                  <a:lnTo>
                    <a:pt x="78491" y="761045"/>
                  </a:lnTo>
                  <a:lnTo>
                    <a:pt x="128524" y="771144"/>
                  </a:lnTo>
                  <a:lnTo>
                    <a:pt x="1456436" y="771144"/>
                  </a:lnTo>
                  <a:lnTo>
                    <a:pt x="1506468" y="761045"/>
                  </a:lnTo>
                  <a:lnTo>
                    <a:pt x="1547320" y="733504"/>
                  </a:lnTo>
                  <a:lnTo>
                    <a:pt x="1574861" y="692652"/>
                  </a:lnTo>
                  <a:lnTo>
                    <a:pt x="1584960" y="642619"/>
                  </a:lnTo>
                  <a:lnTo>
                    <a:pt x="1584960" y="128524"/>
                  </a:lnTo>
                  <a:lnTo>
                    <a:pt x="1574861" y="78491"/>
                  </a:lnTo>
                  <a:lnTo>
                    <a:pt x="1547320" y="37639"/>
                  </a:lnTo>
                  <a:lnTo>
                    <a:pt x="1506468" y="10098"/>
                  </a:lnTo>
                  <a:lnTo>
                    <a:pt x="1456436" y="0"/>
                  </a:lnTo>
                  <a:close/>
                </a:path>
              </a:pathLst>
            </a:custGeom>
            <a:solidFill>
              <a:srgbClr val="00FF00"/>
            </a:solidFill>
          </p:spPr>
          <p:txBody>
            <a:bodyPr wrap="square" lIns="0" tIns="0" rIns="0" bIns="0" rtlCol="0"/>
            <a:lstStyle/>
            <a:p>
              <a:endParaRPr/>
            </a:p>
          </p:txBody>
        </p:sp>
        <p:sp>
          <p:nvSpPr>
            <p:cNvPr id="27" name="object 27"/>
            <p:cNvSpPr/>
            <p:nvPr/>
          </p:nvSpPr>
          <p:spPr>
            <a:xfrm>
              <a:off x="4716018" y="3141725"/>
              <a:ext cx="1584960" cy="771525"/>
            </a:xfrm>
            <a:custGeom>
              <a:avLst/>
              <a:gdLst/>
              <a:ahLst/>
              <a:cxnLst/>
              <a:rect l="l" t="t" r="r" b="b"/>
              <a:pathLst>
                <a:path w="1584960" h="771525">
                  <a:moveTo>
                    <a:pt x="0" y="128524"/>
                  </a:moveTo>
                  <a:lnTo>
                    <a:pt x="10098" y="78491"/>
                  </a:lnTo>
                  <a:lnTo>
                    <a:pt x="37639" y="37639"/>
                  </a:lnTo>
                  <a:lnTo>
                    <a:pt x="78491" y="10098"/>
                  </a:lnTo>
                  <a:lnTo>
                    <a:pt x="128524" y="0"/>
                  </a:lnTo>
                  <a:lnTo>
                    <a:pt x="1456436" y="0"/>
                  </a:lnTo>
                  <a:lnTo>
                    <a:pt x="1506468" y="10098"/>
                  </a:lnTo>
                  <a:lnTo>
                    <a:pt x="1547320" y="37639"/>
                  </a:lnTo>
                  <a:lnTo>
                    <a:pt x="1574861" y="78491"/>
                  </a:lnTo>
                  <a:lnTo>
                    <a:pt x="1584960" y="128524"/>
                  </a:lnTo>
                  <a:lnTo>
                    <a:pt x="1584960" y="642619"/>
                  </a:lnTo>
                  <a:lnTo>
                    <a:pt x="1574861" y="692652"/>
                  </a:lnTo>
                  <a:lnTo>
                    <a:pt x="1547320" y="733504"/>
                  </a:lnTo>
                  <a:lnTo>
                    <a:pt x="1506468" y="761045"/>
                  </a:lnTo>
                  <a:lnTo>
                    <a:pt x="1456436" y="771144"/>
                  </a:lnTo>
                  <a:lnTo>
                    <a:pt x="128524" y="771144"/>
                  </a:lnTo>
                  <a:lnTo>
                    <a:pt x="78491" y="761045"/>
                  </a:lnTo>
                  <a:lnTo>
                    <a:pt x="37639" y="733504"/>
                  </a:lnTo>
                  <a:lnTo>
                    <a:pt x="10098" y="692652"/>
                  </a:lnTo>
                  <a:lnTo>
                    <a:pt x="0" y="642619"/>
                  </a:lnTo>
                  <a:lnTo>
                    <a:pt x="0" y="128524"/>
                  </a:lnTo>
                  <a:close/>
                </a:path>
              </a:pathLst>
            </a:custGeom>
            <a:ln w="25908">
              <a:solidFill>
                <a:srgbClr val="385D89"/>
              </a:solidFill>
            </a:ln>
          </p:spPr>
          <p:txBody>
            <a:bodyPr wrap="square" lIns="0" tIns="0" rIns="0" bIns="0" rtlCol="0"/>
            <a:lstStyle/>
            <a:p>
              <a:endParaRPr/>
            </a:p>
          </p:txBody>
        </p:sp>
      </p:grpSp>
      <p:sp>
        <p:nvSpPr>
          <p:cNvPr id="28" name="object 28"/>
          <p:cNvSpPr txBox="1"/>
          <p:nvPr/>
        </p:nvSpPr>
        <p:spPr>
          <a:xfrm>
            <a:off x="6389370" y="3250439"/>
            <a:ext cx="1287780" cy="798295"/>
          </a:xfrm>
          <a:prstGeom prst="rect">
            <a:avLst/>
          </a:prstGeom>
        </p:spPr>
        <p:txBody>
          <a:bodyPr vert="horz" wrap="square" lIns="0" tIns="13335" rIns="0" bIns="0" rtlCol="0">
            <a:spAutoFit/>
          </a:bodyPr>
          <a:lstStyle/>
          <a:p>
            <a:pPr marL="12700" marR="5080" indent="290830">
              <a:spcBef>
                <a:spcPts val="105"/>
              </a:spcBef>
            </a:pPr>
            <a:r>
              <a:rPr sz="1700" b="1" spc="-5" dirty="0">
                <a:solidFill>
                  <a:srgbClr val="001F5F"/>
                </a:solidFill>
                <a:latin typeface="Liberation Sans Narrow"/>
                <a:cs typeface="Liberation Sans Narrow"/>
              </a:rPr>
              <a:t>LIGAND  </a:t>
            </a:r>
            <a:r>
              <a:rPr sz="1700" b="1" dirty="0">
                <a:solidFill>
                  <a:srgbClr val="001F5F"/>
                </a:solidFill>
                <a:latin typeface="Liberation Sans Narrow"/>
                <a:cs typeface="Liberation Sans Narrow"/>
              </a:rPr>
              <a:t>PR</a:t>
            </a:r>
            <a:r>
              <a:rPr sz="1700" b="1" spc="5" dirty="0">
                <a:solidFill>
                  <a:srgbClr val="001F5F"/>
                </a:solidFill>
                <a:latin typeface="Liberation Sans Narrow"/>
                <a:cs typeface="Liberation Sans Narrow"/>
              </a:rPr>
              <a:t>E</a:t>
            </a:r>
            <a:r>
              <a:rPr sz="1700" b="1" spc="-105" dirty="0">
                <a:solidFill>
                  <a:srgbClr val="001F5F"/>
                </a:solidFill>
                <a:latin typeface="Liberation Sans Narrow"/>
                <a:cs typeface="Liberation Sans Narrow"/>
              </a:rPr>
              <a:t>P</a:t>
            </a:r>
            <a:r>
              <a:rPr sz="1700" b="1" spc="-15" dirty="0">
                <a:solidFill>
                  <a:srgbClr val="001F5F"/>
                </a:solidFill>
                <a:latin typeface="Liberation Sans Narrow"/>
                <a:cs typeface="Liberation Sans Narrow"/>
              </a:rPr>
              <a:t>A</a:t>
            </a:r>
            <a:r>
              <a:rPr sz="1700" b="1" dirty="0">
                <a:solidFill>
                  <a:srgbClr val="001F5F"/>
                </a:solidFill>
                <a:latin typeface="Liberation Sans Narrow"/>
                <a:cs typeface="Liberation Sans Narrow"/>
              </a:rPr>
              <a:t>R</a:t>
            </a:r>
            <a:r>
              <a:rPr sz="1700" b="1" spc="-110" dirty="0">
                <a:solidFill>
                  <a:srgbClr val="001F5F"/>
                </a:solidFill>
                <a:latin typeface="Liberation Sans Narrow"/>
                <a:cs typeface="Liberation Sans Narrow"/>
              </a:rPr>
              <a:t>A</a:t>
            </a:r>
            <a:r>
              <a:rPr sz="1700" b="1" spc="-15" dirty="0">
                <a:solidFill>
                  <a:srgbClr val="001F5F"/>
                </a:solidFill>
                <a:latin typeface="Liberation Sans Narrow"/>
                <a:cs typeface="Liberation Sans Narrow"/>
              </a:rPr>
              <a:t>T</a:t>
            </a:r>
            <a:r>
              <a:rPr sz="1700" b="1" dirty="0">
                <a:solidFill>
                  <a:srgbClr val="001F5F"/>
                </a:solidFill>
                <a:latin typeface="Liberation Sans Narrow"/>
                <a:cs typeface="Liberation Sans Narrow"/>
              </a:rPr>
              <a:t>ION</a:t>
            </a:r>
            <a:endParaRPr sz="1700">
              <a:latin typeface="Liberation Sans Narrow"/>
              <a:cs typeface="Liberation Sans Narrow"/>
            </a:endParaRPr>
          </a:p>
        </p:txBody>
      </p:sp>
      <p:grpSp>
        <p:nvGrpSpPr>
          <p:cNvPr id="29" name="object 29"/>
          <p:cNvGrpSpPr/>
          <p:nvPr/>
        </p:nvGrpSpPr>
        <p:grpSpPr>
          <a:xfrm>
            <a:off x="5469636" y="5259323"/>
            <a:ext cx="315595" cy="654050"/>
            <a:chOff x="3945635" y="5259323"/>
            <a:chExt cx="315595" cy="654050"/>
          </a:xfrm>
        </p:grpSpPr>
        <p:sp>
          <p:nvSpPr>
            <p:cNvPr id="30" name="object 30"/>
            <p:cNvSpPr/>
            <p:nvPr/>
          </p:nvSpPr>
          <p:spPr>
            <a:xfrm>
              <a:off x="3945635" y="5259323"/>
              <a:ext cx="315467" cy="653795"/>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4043552" y="5281421"/>
              <a:ext cx="120650" cy="454025"/>
            </a:xfrm>
            <a:custGeom>
              <a:avLst/>
              <a:gdLst/>
              <a:ahLst/>
              <a:cxnLst/>
              <a:rect l="l" t="t" r="r" b="b"/>
              <a:pathLst>
                <a:path w="120650" h="454025">
                  <a:moveTo>
                    <a:pt x="14605" y="335419"/>
                  </a:moveTo>
                  <a:lnTo>
                    <a:pt x="2159" y="342595"/>
                  </a:lnTo>
                  <a:lnTo>
                    <a:pt x="0" y="350519"/>
                  </a:lnTo>
                  <a:lnTo>
                    <a:pt x="3683" y="356704"/>
                  </a:lnTo>
                  <a:lnTo>
                    <a:pt x="59817" y="453809"/>
                  </a:lnTo>
                  <a:lnTo>
                    <a:pt x="74917" y="428142"/>
                  </a:lnTo>
                  <a:lnTo>
                    <a:pt x="46989" y="428053"/>
                  </a:lnTo>
                  <a:lnTo>
                    <a:pt x="47143" y="380193"/>
                  </a:lnTo>
                  <a:lnTo>
                    <a:pt x="26035" y="343725"/>
                  </a:lnTo>
                  <a:lnTo>
                    <a:pt x="22479" y="337540"/>
                  </a:lnTo>
                  <a:lnTo>
                    <a:pt x="14605" y="335419"/>
                  </a:lnTo>
                  <a:close/>
                </a:path>
                <a:path w="120650" h="454025">
                  <a:moveTo>
                    <a:pt x="47160" y="380221"/>
                  </a:moveTo>
                  <a:lnTo>
                    <a:pt x="46989" y="428053"/>
                  </a:lnTo>
                  <a:lnTo>
                    <a:pt x="72898" y="428142"/>
                  </a:lnTo>
                  <a:lnTo>
                    <a:pt x="72921" y="421614"/>
                  </a:lnTo>
                  <a:lnTo>
                    <a:pt x="48768" y="421538"/>
                  </a:lnTo>
                  <a:lnTo>
                    <a:pt x="60007" y="402416"/>
                  </a:lnTo>
                  <a:lnTo>
                    <a:pt x="47160" y="380221"/>
                  </a:lnTo>
                  <a:close/>
                </a:path>
                <a:path w="120650" h="454025">
                  <a:moveTo>
                    <a:pt x="105918" y="335749"/>
                  </a:moveTo>
                  <a:lnTo>
                    <a:pt x="97917" y="337807"/>
                  </a:lnTo>
                  <a:lnTo>
                    <a:pt x="94361" y="343966"/>
                  </a:lnTo>
                  <a:lnTo>
                    <a:pt x="73068" y="380193"/>
                  </a:lnTo>
                  <a:lnTo>
                    <a:pt x="72898" y="428142"/>
                  </a:lnTo>
                  <a:lnTo>
                    <a:pt x="74917" y="428142"/>
                  </a:lnTo>
                  <a:lnTo>
                    <a:pt x="116712" y="357098"/>
                  </a:lnTo>
                  <a:lnTo>
                    <a:pt x="120269" y="350939"/>
                  </a:lnTo>
                  <a:lnTo>
                    <a:pt x="118237" y="343001"/>
                  </a:lnTo>
                  <a:lnTo>
                    <a:pt x="112141" y="339369"/>
                  </a:lnTo>
                  <a:lnTo>
                    <a:pt x="105918" y="335749"/>
                  </a:lnTo>
                  <a:close/>
                </a:path>
                <a:path w="120650" h="454025">
                  <a:moveTo>
                    <a:pt x="60007" y="402416"/>
                  </a:moveTo>
                  <a:lnTo>
                    <a:pt x="48768" y="421538"/>
                  </a:lnTo>
                  <a:lnTo>
                    <a:pt x="71120" y="421614"/>
                  </a:lnTo>
                  <a:lnTo>
                    <a:pt x="60007" y="402416"/>
                  </a:lnTo>
                  <a:close/>
                </a:path>
                <a:path w="120650" h="454025">
                  <a:moveTo>
                    <a:pt x="73068" y="380193"/>
                  </a:moveTo>
                  <a:lnTo>
                    <a:pt x="60007" y="402416"/>
                  </a:lnTo>
                  <a:lnTo>
                    <a:pt x="71120" y="421614"/>
                  </a:lnTo>
                  <a:lnTo>
                    <a:pt x="72921" y="421614"/>
                  </a:lnTo>
                  <a:lnTo>
                    <a:pt x="73068" y="380193"/>
                  </a:lnTo>
                  <a:close/>
                </a:path>
                <a:path w="120650" h="454025">
                  <a:moveTo>
                    <a:pt x="74422" y="0"/>
                  </a:moveTo>
                  <a:lnTo>
                    <a:pt x="48513" y="0"/>
                  </a:lnTo>
                  <a:lnTo>
                    <a:pt x="47160" y="380221"/>
                  </a:lnTo>
                  <a:lnTo>
                    <a:pt x="60007" y="402416"/>
                  </a:lnTo>
                  <a:lnTo>
                    <a:pt x="73052" y="380221"/>
                  </a:lnTo>
                  <a:lnTo>
                    <a:pt x="73228" y="335419"/>
                  </a:lnTo>
                  <a:lnTo>
                    <a:pt x="74422" y="0"/>
                  </a:lnTo>
                  <a:close/>
                </a:path>
              </a:pathLst>
            </a:custGeom>
            <a:solidFill>
              <a:srgbClr val="000000"/>
            </a:solidFill>
          </p:spPr>
          <p:txBody>
            <a:bodyPr wrap="square" lIns="0" tIns="0" rIns="0" bIns="0" rtlCol="0"/>
            <a:lstStyle/>
            <a:p>
              <a:endParaRPr/>
            </a:p>
          </p:txBody>
        </p:sp>
      </p:grpSp>
      <p:grpSp>
        <p:nvGrpSpPr>
          <p:cNvPr id="32" name="object 32"/>
          <p:cNvGrpSpPr/>
          <p:nvPr/>
        </p:nvGrpSpPr>
        <p:grpSpPr>
          <a:xfrm>
            <a:off x="2889504" y="1959865"/>
            <a:ext cx="2356485" cy="4307205"/>
            <a:chOff x="1365503" y="1959864"/>
            <a:chExt cx="2356485" cy="4307205"/>
          </a:xfrm>
        </p:grpSpPr>
        <p:sp>
          <p:nvSpPr>
            <p:cNvPr id="33" name="object 33"/>
            <p:cNvSpPr/>
            <p:nvPr/>
          </p:nvSpPr>
          <p:spPr>
            <a:xfrm>
              <a:off x="2650236" y="2471928"/>
              <a:ext cx="315468" cy="848868"/>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2748025" y="2494026"/>
              <a:ext cx="120650" cy="648335"/>
            </a:xfrm>
            <a:custGeom>
              <a:avLst/>
              <a:gdLst/>
              <a:ahLst/>
              <a:cxnLst/>
              <a:rect l="l" t="t" r="r" b="b"/>
              <a:pathLst>
                <a:path w="120650" h="648335">
                  <a:moveTo>
                    <a:pt x="14605" y="529844"/>
                  </a:moveTo>
                  <a:lnTo>
                    <a:pt x="2159" y="536956"/>
                  </a:lnTo>
                  <a:lnTo>
                    <a:pt x="0" y="544957"/>
                  </a:lnTo>
                  <a:lnTo>
                    <a:pt x="3682" y="551052"/>
                  </a:lnTo>
                  <a:lnTo>
                    <a:pt x="59943" y="648081"/>
                  </a:lnTo>
                  <a:lnTo>
                    <a:pt x="74993" y="622426"/>
                  </a:lnTo>
                  <a:lnTo>
                    <a:pt x="46990" y="622426"/>
                  </a:lnTo>
                  <a:lnTo>
                    <a:pt x="47117" y="574400"/>
                  </a:lnTo>
                  <a:lnTo>
                    <a:pt x="26035" y="538099"/>
                  </a:lnTo>
                  <a:lnTo>
                    <a:pt x="22479" y="531876"/>
                  </a:lnTo>
                  <a:lnTo>
                    <a:pt x="14605" y="529844"/>
                  </a:lnTo>
                  <a:close/>
                </a:path>
                <a:path w="120650" h="648335">
                  <a:moveTo>
                    <a:pt x="47117" y="574400"/>
                  </a:moveTo>
                  <a:lnTo>
                    <a:pt x="46990" y="622426"/>
                  </a:lnTo>
                  <a:lnTo>
                    <a:pt x="72898" y="622426"/>
                  </a:lnTo>
                  <a:lnTo>
                    <a:pt x="72915" y="615950"/>
                  </a:lnTo>
                  <a:lnTo>
                    <a:pt x="48894" y="615823"/>
                  </a:lnTo>
                  <a:lnTo>
                    <a:pt x="60083" y="596727"/>
                  </a:lnTo>
                  <a:lnTo>
                    <a:pt x="47117" y="574400"/>
                  </a:lnTo>
                  <a:close/>
                </a:path>
                <a:path w="120650" h="648335">
                  <a:moveTo>
                    <a:pt x="105918" y="529971"/>
                  </a:moveTo>
                  <a:lnTo>
                    <a:pt x="98043" y="532129"/>
                  </a:lnTo>
                  <a:lnTo>
                    <a:pt x="94361" y="538226"/>
                  </a:lnTo>
                  <a:lnTo>
                    <a:pt x="73024" y="574640"/>
                  </a:lnTo>
                  <a:lnTo>
                    <a:pt x="72898" y="622426"/>
                  </a:lnTo>
                  <a:lnTo>
                    <a:pt x="74993" y="622426"/>
                  </a:lnTo>
                  <a:lnTo>
                    <a:pt x="120268" y="545211"/>
                  </a:lnTo>
                  <a:lnTo>
                    <a:pt x="118237" y="537210"/>
                  </a:lnTo>
                  <a:lnTo>
                    <a:pt x="105918" y="529971"/>
                  </a:lnTo>
                  <a:close/>
                </a:path>
                <a:path w="120650" h="648335">
                  <a:moveTo>
                    <a:pt x="60083" y="596727"/>
                  </a:moveTo>
                  <a:lnTo>
                    <a:pt x="48894" y="615823"/>
                  </a:lnTo>
                  <a:lnTo>
                    <a:pt x="71247" y="615950"/>
                  </a:lnTo>
                  <a:lnTo>
                    <a:pt x="60083" y="596727"/>
                  </a:lnTo>
                  <a:close/>
                </a:path>
                <a:path w="120650" h="648335">
                  <a:moveTo>
                    <a:pt x="73024" y="574640"/>
                  </a:moveTo>
                  <a:lnTo>
                    <a:pt x="60083" y="596727"/>
                  </a:lnTo>
                  <a:lnTo>
                    <a:pt x="71247" y="615950"/>
                  </a:lnTo>
                  <a:lnTo>
                    <a:pt x="72915" y="615950"/>
                  </a:lnTo>
                  <a:lnTo>
                    <a:pt x="73024" y="574640"/>
                  </a:lnTo>
                  <a:close/>
                </a:path>
                <a:path w="120650" h="648335">
                  <a:moveTo>
                    <a:pt x="74549" y="0"/>
                  </a:moveTo>
                  <a:lnTo>
                    <a:pt x="48641" y="0"/>
                  </a:lnTo>
                  <a:lnTo>
                    <a:pt x="47117" y="574400"/>
                  </a:lnTo>
                  <a:lnTo>
                    <a:pt x="60083" y="596727"/>
                  </a:lnTo>
                  <a:lnTo>
                    <a:pt x="73024" y="574640"/>
                  </a:lnTo>
                  <a:lnTo>
                    <a:pt x="74549" y="0"/>
                  </a:lnTo>
                  <a:close/>
                </a:path>
              </a:pathLst>
            </a:custGeom>
            <a:solidFill>
              <a:srgbClr val="000000"/>
            </a:solidFill>
          </p:spPr>
          <p:txBody>
            <a:bodyPr wrap="square" lIns="0" tIns="0" rIns="0" bIns="0" rtlCol="0"/>
            <a:lstStyle/>
            <a:p>
              <a:endParaRPr/>
            </a:p>
          </p:txBody>
        </p:sp>
        <p:sp>
          <p:nvSpPr>
            <p:cNvPr id="35" name="object 35"/>
            <p:cNvSpPr/>
            <p:nvPr/>
          </p:nvSpPr>
          <p:spPr>
            <a:xfrm>
              <a:off x="2756915" y="3828288"/>
              <a:ext cx="964692" cy="859536"/>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2799587" y="3851275"/>
              <a:ext cx="764540" cy="657860"/>
            </a:xfrm>
            <a:custGeom>
              <a:avLst/>
              <a:gdLst/>
              <a:ahLst/>
              <a:cxnLst/>
              <a:rect l="l" t="t" r="r" b="b"/>
              <a:pathLst>
                <a:path w="764539" h="657860">
                  <a:moveTo>
                    <a:pt x="651763" y="610997"/>
                  </a:moveTo>
                  <a:lnTo>
                    <a:pt x="645033" y="615695"/>
                  </a:lnTo>
                  <a:lnTo>
                    <a:pt x="642492" y="629666"/>
                  </a:lnTo>
                  <a:lnTo>
                    <a:pt x="647064" y="636397"/>
                  </a:lnTo>
                  <a:lnTo>
                    <a:pt x="654176" y="637794"/>
                  </a:lnTo>
                  <a:lnTo>
                    <a:pt x="764539" y="657860"/>
                  </a:lnTo>
                  <a:lnTo>
                    <a:pt x="762155" y="651001"/>
                  </a:lnTo>
                  <a:lnTo>
                    <a:pt x="736600" y="651001"/>
                  </a:lnTo>
                  <a:lnTo>
                    <a:pt x="700233" y="619827"/>
                  </a:lnTo>
                  <a:lnTo>
                    <a:pt x="651763" y="610997"/>
                  </a:lnTo>
                  <a:close/>
                </a:path>
                <a:path w="764539" h="657860">
                  <a:moveTo>
                    <a:pt x="700233" y="619827"/>
                  </a:moveTo>
                  <a:lnTo>
                    <a:pt x="736600" y="651001"/>
                  </a:lnTo>
                  <a:lnTo>
                    <a:pt x="741358" y="645413"/>
                  </a:lnTo>
                  <a:lnTo>
                    <a:pt x="732789" y="645413"/>
                  </a:lnTo>
                  <a:lnTo>
                    <a:pt x="725480" y="624426"/>
                  </a:lnTo>
                  <a:lnTo>
                    <a:pt x="700233" y="619827"/>
                  </a:lnTo>
                  <a:close/>
                </a:path>
                <a:path w="764539" h="657860">
                  <a:moveTo>
                    <a:pt x="718058" y="541527"/>
                  </a:moveTo>
                  <a:lnTo>
                    <a:pt x="711200" y="543941"/>
                  </a:lnTo>
                  <a:lnTo>
                    <a:pt x="704469" y="546226"/>
                  </a:lnTo>
                  <a:lnTo>
                    <a:pt x="700913" y="553593"/>
                  </a:lnTo>
                  <a:lnTo>
                    <a:pt x="703199" y="560451"/>
                  </a:lnTo>
                  <a:lnTo>
                    <a:pt x="717036" y="600181"/>
                  </a:lnTo>
                  <a:lnTo>
                    <a:pt x="753363" y="631317"/>
                  </a:lnTo>
                  <a:lnTo>
                    <a:pt x="736600" y="651001"/>
                  </a:lnTo>
                  <a:lnTo>
                    <a:pt x="762155" y="651001"/>
                  </a:lnTo>
                  <a:lnTo>
                    <a:pt x="727710" y="551942"/>
                  </a:lnTo>
                  <a:lnTo>
                    <a:pt x="725424" y="545083"/>
                  </a:lnTo>
                  <a:lnTo>
                    <a:pt x="718058" y="541527"/>
                  </a:lnTo>
                  <a:close/>
                </a:path>
                <a:path w="764539" h="657860">
                  <a:moveTo>
                    <a:pt x="725480" y="624426"/>
                  </a:moveTo>
                  <a:lnTo>
                    <a:pt x="732789" y="645413"/>
                  </a:lnTo>
                  <a:lnTo>
                    <a:pt x="747267" y="628395"/>
                  </a:lnTo>
                  <a:lnTo>
                    <a:pt x="725480" y="624426"/>
                  </a:lnTo>
                  <a:close/>
                </a:path>
                <a:path w="764539" h="657860">
                  <a:moveTo>
                    <a:pt x="717036" y="600181"/>
                  </a:moveTo>
                  <a:lnTo>
                    <a:pt x="725480" y="624426"/>
                  </a:lnTo>
                  <a:lnTo>
                    <a:pt x="747267" y="628395"/>
                  </a:lnTo>
                  <a:lnTo>
                    <a:pt x="732789" y="645413"/>
                  </a:lnTo>
                  <a:lnTo>
                    <a:pt x="741358" y="645413"/>
                  </a:lnTo>
                  <a:lnTo>
                    <a:pt x="753363" y="631317"/>
                  </a:lnTo>
                  <a:lnTo>
                    <a:pt x="717036" y="600181"/>
                  </a:lnTo>
                  <a:close/>
                </a:path>
                <a:path w="764539" h="657860">
                  <a:moveTo>
                    <a:pt x="16763" y="0"/>
                  </a:moveTo>
                  <a:lnTo>
                    <a:pt x="0" y="19557"/>
                  </a:lnTo>
                  <a:lnTo>
                    <a:pt x="700233" y="619827"/>
                  </a:lnTo>
                  <a:lnTo>
                    <a:pt x="725480" y="624426"/>
                  </a:lnTo>
                  <a:lnTo>
                    <a:pt x="717036" y="600181"/>
                  </a:lnTo>
                  <a:lnTo>
                    <a:pt x="16763" y="0"/>
                  </a:lnTo>
                  <a:close/>
                </a:path>
              </a:pathLst>
            </a:custGeom>
            <a:solidFill>
              <a:srgbClr val="000000"/>
            </a:solidFill>
          </p:spPr>
          <p:txBody>
            <a:bodyPr wrap="square" lIns="0" tIns="0" rIns="0" bIns="0" rtlCol="0"/>
            <a:lstStyle/>
            <a:p>
              <a:endParaRPr/>
            </a:p>
          </p:txBody>
        </p:sp>
        <p:sp>
          <p:nvSpPr>
            <p:cNvPr id="37" name="object 37"/>
            <p:cNvSpPr/>
            <p:nvPr/>
          </p:nvSpPr>
          <p:spPr>
            <a:xfrm>
              <a:off x="1365503" y="1959864"/>
              <a:ext cx="1665732" cy="4306824"/>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1408683" y="2037715"/>
              <a:ext cx="1579880" cy="4166870"/>
            </a:xfrm>
            <a:custGeom>
              <a:avLst/>
              <a:gdLst/>
              <a:ahLst/>
              <a:cxnLst/>
              <a:rect l="l" t="t" r="r" b="b"/>
              <a:pathLst>
                <a:path w="1579880" h="4166870">
                  <a:moveTo>
                    <a:pt x="498257" y="47117"/>
                  </a:moveTo>
                  <a:lnTo>
                    <a:pt x="5841" y="47117"/>
                  </a:lnTo>
                  <a:lnTo>
                    <a:pt x="0" y="52959"/>
                  </a:lnTo>
                  <a:lnTo>
                    <a:pt x="0" y="4160824"/>
                  </a:lnTo>
                  <a:lnTo>
                    <a:pt x="5841" y="4166628"/>
                  </a:lnTo>
                  <a:lnTo>
                    <a:pt x="1579880" y="4166628"/>
                  </a:lnTo>
                  <a:lnTo>
                    <a:pt x="1579880" y="4153674"/>
                  </a:lnTo>
                  <a:lnTo>
                    <a:pt x="25907" y="4153674"/>
                  </a:lnTo>
                  <a:lnTo>
                    <a:pt x="12954" y="4140720"/>
                  </a:lnTo>
                  <a:lnTo>
                    <a:pt x="25907" y="4140720"/>
                  </a:lnTo>
                  <a:lnTo>
                    <a:pt x="25907" y="73025"/>
                  </a:lnTo>
                  <a:lnTo>
                    <a:pt x="12953" y="73025"/>
                  </a:lnTo>
                  <a:lnTo>
                    <a:pt x="25907" y="60071"/>
                  </a:lnTo>
                  <a:lnTo>
                    <a:pt x="520464" y="60071"/>
                  </a:lnTo>
                  <a:lnTo>
                    <a:pt x="498257" y="47117"/>
                  </a:lnTo>
                  <a:close/>
                </a:path>
                <a:path w="1579880" h="4166870">
                  <a:moveTo>
                    <a:pt x="25907" y="4140720"/>
                  </a:moveTo>
                  <a:lnTo>
                    <a:pt x="12954" y="4140720"/>
                  </a:lnTo>
                  <a:lnTo>
                    <a:pt x="25907" y="4153674"/>
                  </a:lnTo>
                  <a:lnTo>
                    <a:pt x="25907" y="4140720"/>
                  </a:lnTo>
                  <a:close/>
                </a:path>
                <a:path w="1579880" h="4166870">
                  <a:moveTo>
                    <a:pt x="1579880" y="4140720"/>
                  </a:moveTo>
                  <a:lnTo>
                    <a:pt x="25907" y="4140720"/>
                  </a:lnTo>
                  <a:lnTo>
                    <a:pt x="25907" y="4153674"/>
                  </a:lnTo>
                  <a:lnTo>
                    <a:pt x="1579880" y="4153674"/>
                  </a:lnTo>
                  <a:lnTo>
                    <a:pt x="1579880" y="4140720"/>
                  </a:lnTo>
                  <a:close/>
                </a:path>
                <a:path w="1579880" h="4166870">
                  <a:moveTo>
                    <a:pt x="520464" y="60071"/>
                  </a:moveTo>
                  <a:lnTo>
                    <a:pt x="461898" y="94234"/>
                  </a:lnTo>
                  <a:lnTo>
                    <a:pt x="455676" y="97789"/>
                  </a:lnTo>
                  <a:lnTo>
                    <a:pt x="453643" y="105790"/>
                  </a:lnTo>
                  <a:lnTo>
                    <a:pt x="457199" y="111887"/>
                  </a:lnTo>
                  <a:lnTo>
                    <a:pt x="460755" y="118110"/>
                  </a:lnTo>
                  <a:lnTo>
                    <a:pt x="468757" y="120142"/>
                  </a:lnTo>
                  <a:lnTo>
                    <a:pt x="549543" y="73025"/>
                  </a:lnTo>
                  <a:lnTo>
                    <a:pt x="546099" y="73025"/>
                  </a:lnTo>
                  <a:lnTo>
                    <a:pt x="546099" y="71247"/>
                  </a:lnTo>
                  <a:lnTo>
                    <a:pt x="539622" y="71247"/>
                  </a:lnTo>
                  <a:lnTo>
                    <a:pt x="520464" y="60071"/>
                  </a:lnTo>
                  <a:close/>
                </a:path>
                <a:path w="1579880" h="4166870">
                  <a:moveTo>
                    <a:pt x="25907" y="60071"/>
                  </a:moveTo>
                  <a:lnTo>
                    <a:pt x="12953" y="73025"/>
                  </a:lnTo>
                  <a:lnTo>
                    <a:pt x="25907" y="73025"/>
                  </a:lnTo>
                  <a:lnTo>
                    <a:pt x="25907" y="60071"/>
                  </a:lnTo>
                  <a:close/>
                </a:path>
                <a:path w="1579880" h="4166870">
                  <a:moveTo>
                    <a:pt x="520464" y="60071"/>
                  </a:moveTo>
                  <a:lnTo>
                    <a:pt x="25907" y="60071"/>
                  </a:lnTo>
                  <a:lnTo>
                    <a:pt x="25907" y="73025"/>
                  </a:lnTo>
                  <a:lnTo>
                    <a:pt x="498257" y="73025"/>
                  </a:lnTo>
                  <a:lnTo>
                    <a:pt x="520464" y="60071"/>
                  </a:lnTo>
                  <a:close/>
                </a:path>
                <a:path w="1579880" h="4166870">
                  <a:moveTo>
                    <a:pt x="549542" y="47117"/>
                  </a:moveTo>
                  <a:lnTo>
                    <a:pt x="546099" y="47117"/>
                  </a:lnTo>
                  <a:lnTo>
                    <a:pt x="546099" y="73025"/>
                  </a:lnTo>
                  <a:lnTo>
                    <a:pt x="549543" y="73025"/>
                  </a:lnTo>
                  <a:lnTo>
                    <a:pt x="571754" y="60071"/>
                  </a:lnTo>
                  <a:lnTo>
                    <a:pt x="549542" y="47117"/>
                  </a:lnTo>
                  <a:close/>
                </a:path>
                <a:path w="1579880" h="4166870">
                  <a:moveTo>
                    <a:pt x="539622" y="48895"/>
                  </a:moveTo>
                  <a:lnTo>
                    <a:pt x="520464" y="60071"/>
                  </a:lnTo>
                  <a:lnTo>
                    <a:pt x="539622" y="71247"/>
                  </a:lnTo>
                  <a:lnTo>
                    <a:pt x="539622" y="48895"/>
                  </a:lnTo>
                  <a:close/>
                </a:path>
                <a:path w="1579880" h="4166870">
                  <a:moveTo>
                    <a:pt x="546099" y="48895"/>
                  </a:moveTo>
                  <a:lnTo>
                    <a:pt x="539622" y="48895"/>
                  </a:lnTo>
                  <a:lnTo>
                    <a:pt x="539622" y="71247"/>
                  </a:lnTo>
                  <a:lnTo>
                    <a:pt x="546099" y="71247"/>
                  </a:lnTo>
                  <a:lnTo>
                    <a:pt x="546099" y="48895"/>
                  </a:lnTo>
                  <a:close/>
                </a:path>
                <a:path w="1579880" h="4166870">
                  <a:moveTo>
                    <a:pt x="468757" y="0"/>
                  </a:moveTo>
                  <a:lnTo>
                    <a:pt x="460755" y="2032"/>
                  </a:lnTo>
                  <a:lnTo>
                    <a:pt x="457199" y="8255"/>
                  </a:lnTo>
                  <a:lnTo>
                    <a:pt x="453643" y="14350"/>
                  </a:lnTo>
                  <a:lnTo>
                    <a:pt x="455676" y="22351"/>
                  </a:lnTo>
                  <a:lnTo>
                    <a:pt x="461898" y="25908"/>
                  </a:lnTo>
                  <a:lnTo>
                    <a:pt x="520464" y="60071"/>
                  </a:lnTo>
                  <a:lnTo>
                    <a:pt x="539622" y="48895"/>
                  </a:lnTo>
                  <a:lnTo>
                    <a:pt x="546099" y="48895"/>
                  </a:lnTo>
                  <a:lnTo>
                    <a:pt x="546099" y="47117"/>
                  </a:lnTo>
                  <a:lnTo>
                    <a:pt x="549542" y="47117"/>
                  </a:lnTo>
                  <a:lnTo>
                    <a:pt x="468757" y="0"/>
                  </a:lnTo>
                  <a:close/>
                </a:path>
              </a:pathLst>
            </a:custGeom>
            <a:solidFill>
              <a:srgbClr val="000000"/>
            </a:solidFill>
          </p:spPr>
          <p:txBody>
            <a:bodyPr wrap="square" lIns="0" tIns="0" rIns="0" bIns="0" rtlCol="0"/>
            <a:lstStyle/>
            <a:p>
              <a:endParaRPr/>
            </a:p>
          </p:txBody>
        </p:sp>
      </p:grpSp>
      <p:grpSp>
        <p:nvGrpSpPr>
          <p:cNvPr id="39" name="object 39"/>
          <p:cNvGrpSpPr/>
          <p:nvPr/>
        </p:nvGrpSpPr>
        <p:grpSpPr>
          <a:xfrm>
            <a:off x="6082284" y="1959865"/>
            <a:ext cx="2306320" cy="4307205"/>
            <a:chOff x="4558284" y="1959864"/>
            <a:chExt cx="2306320" cy="4307205"/>
          </a:xfrm>
        </p:grpSpPr>
        <p:sp>
          <p:nvSpPr>
            <p:cNvPr id="40" name="object 40"/>
            <p:cNvSpPr/>
            <p:nvPr/>
          </p:nvSpPr>
          <p:spPr>
            <a:xfrm>
              <a:off x="5350764" y="2471928"/>
              <a:ext cx="315467" cy="848868"/>
            </a:xfrm>
            <a:prstGeom prst="rect">
              <a:avLst/>
            </a:prstGeom>
            <a:blipFill>
              <a:blip r:embed="rId5" cstate="print"/>
              <a:stretch>
                <a:fillRect/>
              </a:stretch>
            </a:blipFill>
          </p:spPr>
          <p:txBody>
            <a:bodyPr wrap="square" lIns="0" tIns="0" rIns="0" bIns="0" rtlCol="0"/>
            <a:lstStyle/>
            <a:p>
              <a:endParaRPr/>
            </a:p>
          </p:txBody>
        </p:sp>
        <p:sp>
          <p:nvSpPr>
            <p:cNvPr id="41" name="object 41"/>
            <p:cNvSpPr/>
            <p:nvPr/>
          </p:nvSpPr>
          <p:spPr>
            <a:xfrm>
              <a:off x="5448554" y="2494026"/>
              <a:ext cx="120650" cy="648335"/>
            </a:xfrm>
            <a:custGeom>
              <a:avLst/>
              <a:gdLst/>
              <a:ahLst/>
              <a:cxnLst/>
              <a:rect l="l" t="t" r="r" b="b"/>
              <a:pathLst>
                <a:path w="120650" h="648335">
                  <a:moveTo>
                    <a:pt x="14605" y="529844"/>
                  </a:moveTo>
                  <a:lnTo>
                    <a:pt x="2159" y="536956"/>
                  </a:lnTo>
                  <a:lnTo>
                    <a:pt x="0" y="544957"/>
                  </a:lnTo>
                  <a:lnTo>
                    <a:pt x="3683" y="551052"/>
                  </a:lnTo>
                  <a:lnTo>
                    <a:pt x="59944" y="648081"/>
                  </a:lnTo>
                  <a:lnTo>
                    <a:pt x="74993" y="622426"/>
                  </a:lnTo>
                  <a:lnTo>
                    <a:pt x="46990" y="622426"/>
                  </a:lnTo>
                  <a:lnTo>
                    <a:pt x="47117" y="574400"/>
                  </a:lnTo>
                  <a:lnTo>
                    <a:pt x="26035" y="538099"/>
                  </a:lnTo>
                  <a:lnTo>
                    <a:pt x="22479" y="531876"/>
                  </a:lnTo>
                  <a:lnTo>
                    <a:pt x="14605" y="529844"/>
                  </a:lnTo>
                  <a:close/>
                </a:path>
                <a:path w="120650" h="648335">
                  <a:moveTo>
                    <a:pt x="47117" y="574400"/>
                  </a:moveTo>
                  <a:lnTo>
                    <a:pt x="46990" y="622426"/>
                  </a:lnTo>
                  <a:lnTo>
                    <a:pt x="72898" y="622426"/>
                  </a:lnTo>
                  <a:lnTo>
                    <a:pt x="72915" y="615950"/>
                  </a:lnTo>
                  <a:lnTo>
                    <a:pt x="48895" y="615823"/>
                  </a:lnTo>
                  <a:lnTo>
                    <a:pt x="60083" y="596727"/>
                  </a:lnTo>
                  <a:lnTo>
                    <a:pt x="47117" y="574400"/>
                  </a:lnTo>
                  <a:close/>
                </a:path>
                <a:path w="120650" h="648335">
                  <a:moveTo>
                    <a:pt x="105918" y="529971"/>
                  </a:moveTo>
                  <a:lnTo>
                    <a:pt x="98044" y="532129"/>
                  </a:lnTo>
                  <a:lnTo>
                    <a:pt x="94361" y="538226"/>
                  </a:lnTo>
                  <a:lnTo>
                    <a:pt x="73024" y="574640"/>
                  </a:lnTo>
                  <a:lnTo>
                    <a:pt x="72898" y="622426"/>
                  </a:lnTo>
                  <a:lnTo>
                    <a:pt x="74993" y="622426"/>
                  </a:lnTo>
                  <a:lnTo>
                    <a:pt x="120269" y="545211"/>
                  </a:lnTo>
                  <a:lnTo>
                    <a:pt x="118237" y="537210"/>
                  </a:lnTo>
                  <a:lnTo>
                    <a:pt x="105918" y="529971"/>
                  </a:lnTo>
                  <a:close/>
                </a:path>
                <a:path w="120650" h="648335">
                  <a:moveTo>
                    <a:pt x="60083" y="596727"/>
                  </a:moveTo>
                  <a:lnTo>
                    <a:pt x="48895" y="615823"/>
                  </a:lnTo>
                  <a:lnTo>
                    <a:pt x="71247" y="615950"/>
                  </a:lnTo>
                  <a:lnTo>
                    <a:pt x="60083" y="596727"/>
                  </a:lnTo>
                  <a:close/>
                </a:path>
                <a:path w="120650" h="648335">
                  <a:moveTo>
                    <a:pt x="73024" y="574640"/>
                  </a:moveTo>
                  <a:lnTo>
                    <a:pt x="60083" y="596727"/>
                  </a:lnTo>
                  <a:lnTo>
                    <a:pt x="71247" y="615950"/>
                  </a:lnTo>
                  <a:lnTo>
                    <a:pt x="72915" y="615950"/>
                  </a:lnTo>
                  <a:lnTo>
                    <a:pt x="73024" y="574640"/>
                  </a:lnTo>
                  <a:close/>
                </a:path>
                <a:path w="120650" h="648335">
                  <a:moveTo>
                    <a:pt x="74549" y="0"/>
                  </a:moveTo>
                  <a:lnTo>
                    <a:pt x="48641" y="0"/>
                  </a:lnTo>
                  <a:lnTo>
                    <a:pt x="47117" y="574400"/>
                  </a:lnTo>
                  <a:lnTo>
                    <a:pt x="60083" y="596727"/>
                  </a:lnTo>
                  <a:lnTo>
                    <a:pt x="73024" y="574640"/>
                  </a:lnTo>
                  <a:lnTo>
                    <a:pt x="74549" y="0"/>
                  </a:lnTo>
                  <a:close/>
                </a:path>
              </a:pathLst>
            </a:custGeom>
            <a:solidFill>
              <a:srgbClr val="000000"/>
            </a:solidFill>
          </p:spPr>
          <p:txBody>
            <a:bodyPr wrap="square" lIns="0" tIns="0" rIns="0" bIns="0" rtlCol="0"/>
            <a:lstStyle/>
            <a:p>
              <a:endParaRPr/>
            </a:p>
          </p:txBody>
        </p:sp>
        <p:sp>
          <p:nvSpPr>
            <p:cNvPr id="42" name="object 42"/>
            <p:cNvSpPr/>
            <p:nvPr/>
          </p:nvSpPr>
          <p:spPr>
            <a:xfrm>
              <a:off x="4558284" y="3880104"/>
              <a:ext cx="999743" cy="809244"/>
            </a:xfrm>
            <a:prstGeom prst="rect">
              <a:avLst/>
            </a:prstGeom>
            <a:blipFill>
              <a:blip r:embed="rId8" cstate="print"/>
              <a:stretch>
                <a:fillRect/>
              </a:stretch>
            </a:blipFill>
          </p:spPr>
          <p:txBody>
            <a:bodyPr wrap="square" lIns="0" tIns="0" rIns="0" bIns="0" rtlCol="0"/>
            <a:lstStyle/>
            <a:p>
              <a:endParaRPr/>
            </a:p>
          </p:txBody>
        </p:sp>
        <p:sp>
          <p:nvSpPr>
            <p:cNvPr id="43" name="object 43"/>
            <p:cNvSpPr/>
            <p:nvPr/>
          </p:nvSpPr>
          <p:spPr>
            <a:xfrm>
              <a:off x="4716018" y="3902583"/>
              <a:ext cx="800100" cy="608330"/>
            </a:xfrm>
            <a:custGeom>
              <a:avLst/>
              <a:gdLst/>
              <a:ahLst/>
              <a:cxnLst/>
              <a:rect l="l" t="t" r="r" b="b"/>
              <a:pathLst>
                <a:path w="800100" h="608329">
                  <a:moveTo>
                    <a:pt x="53594" y="494919"/>
                  </a:moveTo>
                  <a:lnTo>
                    <a:pt x="45974" y="497967"/>
                  </a:lnTo>
                  <a:lnTo>
                    <a:pt x="43307" y="504571"/>
                  </a:lnTo>
                  <a:lnTo>
                    <a:pt x="0" y="608076"/>
                  </a:lnTo>
                  <a:lnTo>
                    <a:pt x="42838" y="602996"/>
                  </a:lnTo>
                  <a:lnTo>
                    <a:pt x="28321" y="602996"/>
                  </a:lnTo>
                  <a:lnTo>
                    <a:pt x="12700" y="582295"/>
                  </a:lnTo>
                  <a:lnTo>
                    <a:pt x="50903" y="553461"/>
                  </a:lnTo>
                  <a:lnTo>
                    <a:pt x="67183" y="514604"/>
                  </a:lnTo>
                  <a:lnTo>
                    <a:pt x="69850" y="508000"/>
                  </a:lnTo>
                  <a:lnTo>
                    <a:pt x="66802" y="500380"/>
                  </a:lnTo>
                  <a:lnTo>
                    <a:pt x="60198" y="497586"/>
                  </a:lnTo>
                  <a:lnTo>
                    <a:pt x="53594" y="494919"/>
                  </a:lnTo>
                  <a:close/>
                </a:path>
                <a:path w="800100" h="608329">
                  <a:moveTo>
                    <a:pt x="50903" y="553461"/>
                  </a:moveTo>
                  <a:lnTo>
                    <a:pt x="12700" y="582295"/>
                  </a:lnTo>
                  <a:lnTo>
                    <a:pt x="28321" y="602996"/>
                  </a:lnTo>
                  <a:lnTo>
                    <a:pt x="35386" y="597662"/>
                  </a:lnTo>
                  <a:lnTo>
                    <a:pt x="32385" y="597662"/>
                  </a:lnTo>
                  <a:lnTo>
                    <a:pt x="18923" y="579755"/>
                  </a:lnTo>
                  <a:lnTo>
                    <a:pt x="40990" y="577121"/>
                  </a:lnTo>
                  <a:lnTo>
                    <a:pt x="50903" y="553461"/>
                  </a:lnTo>
                  <a:close/>
                </a:path>
                <a:path w="800100" h="608329">
                  <a:moveTo>
                    <a:pt x="115443" y="568325"/>
                  </a:moveTo>
                  <a:lnTo>
                    <a:pt x="108331" y="569087"/>
                  </a:lnTo>
                  <a:lnTo>
                    <a:pt x="66651" y="574060"/>
                  </a:lnTo>
                  <a:lnTo>
                    <a:pt x="28321" y="602996"/>
                  </a:lnTo>
                  <a:lnTo>
                    <a:pt x="42838" y="602996"/>
                  </a:lnTo>
                  <a:lnTo>
                    <a:pt x="118491" y="593979"/>
                  </a:lnTo>
                  <a:lnTo>
                    <a:pt x="123571" y="587502"/>
                  </a:lnTo>
                  <a:lnTo>
                    <a:pt x="121793" y="573278"/>
                  </a:lnTo>
                  <a:lnTo>
                    <a:pt x="115443" y="568325"/>
                  </a:lnTo>
                  <a:close/>
                </a:path>
                <a:path w="800100" h="608329">
                  <a:moveTo>
                    <a:pt x="40990" y="577121"/>
                  </a:moveTo>
                  <a:lnTo>
                    <a:pt x="18923" y="579755"/>
                  </a:lnTo>
                  <a:lnTo>
                    <a:pt x="32385" y="597662"/>
                  </a:lnTo>
                  <a:lnTo>
                    <a:pt x="40990" y="577121"/>
                  </a:lnTo>
                  <a:close/>
                </a:path>
                <a:path w="800100" h="608329">
                  <a:moveTo>
                    <a:pt x="66651" y="574060"/>
                  </a:moveTo>
                  <a:lnTo>
                    <a:pt x="40990" y="577121"/>
                  </a:lnTo>
                  <a:lnTo>
                    <a:pt x="32385" y="597662"/>
                  </a:lnTo>
                  <a:lnTo>
                    <a:pt x="35386" y="597662"/>
                  </a:lnTo>
                  <a:lnTo>
                    <a:pt x="66651" y="574060"/>
                  </a:lnTo>
                  <a:close/>
                </a:path>
                <a:path w="800100" h="608329">
                  <a:moveTo>
                    <a:pt x="784225" y="0"/>
                  </a:moveTo>
                  <a:lnTo>
                    <a:pt x="50903" y="553461"/>
                  </a:lnTo>
                  <a:lnTo>
                    <a:pt x="40990" y="577121"/>
                  </a:lnTo>
                  <a:lnTo>
                    <a:pt x="66651" y="574060"/>
                  </a:lnTo>
                  <a:lnTo>
                    <a:pt x="799846" y="20574"/>
                  </a:lnTo>
                  <a:lnTo>
                    <a:pt x="784225" y="0"/>
                  </a:lnTo>
                  <a:close/>
                </a:path>
              </a:pathLst>
            </a:custGeom>
            <a:solidFill>
              <a:srgbClr val="000000"/>
            </a:solidFill>
          </p:spPr>
          <p:txBody>
            <a:bodyPr wrap="square" lIns="0" tIns="0" rIns="0" bIns="0" rtlCol="0"/>
            <a:lstStyle/>
            <a:p>
              <a:endParaRPr/>
            </a:p>
          </p:txBody>
        </p:sp>
        <p:sp>
          <p:nvSpPr>
            <p:cNvPr id="44" name="object 44"/>
            <p:cNvSpPr/>
            <p:nvPr/>
          </p:nvSpPr>
          <p:spPr>
            <a:xfrm>
              <a:off x="5178552" y="1959864"/>
              <a:ext cx="1685544" cy="4306824"/>
            </a:xfrm>
            <a:prstGeom prst="rect">
              <a:avLst/>
            </a:prstGeom>
            <a:blipFill>
              <a:blip r:embed="rId9" cstate="print"/>
              <a:stretch>
                <a:fillRect/>
              </a:stretch>
            </a:blipFill>
          </p:spPr>
          <p:txBody>
            <a:bodyPr wrap="square" lIns="0" tIns="0" rIns="0" bIns="0" rtlCol="0"/>
            <a:lstStyle/>
            <a:p>
              <a:endParaRPr/>
            </a:p>
          </p:txBody>
        </p:sp>
        <p:sp>
          <p:nvSpPr>
            <p:cNvPr id="45" name="object 45"/>
            <p:cNvSpPr/>
            <p:nvPr/>
          </p:nvSpPr>
          <p:spPr>
            <a:xfrm>
              <a:off x="5220462" y="2037715"/>
              <a:ext cx="1601470" cy="4166870"/>
            </a:xfrm>
            <a:custGeom>
              <a:avLst/>
              <a:gdLst/>
              <a:ahLst/>
              <a:cxnLst/>
              <a:rect l="l" t="t" r="r" b="b"/>
              <a:pathLst>
                <a:path w="1601470" h="4166870">
                  <a:moveTo>
                    <a:pt x="1575181" y="4140720"/>
                  </a:moveTo>
                  <a:lnTo>
                    <a:pt x="0" y="4140720"/>
                  </a:lnTo>
                  <a:lnTo>
                    <a:pt x="0" y="4166628"/>
                  </a:lnTo>
                  <a:lnTo>
                    <a:pt x="1595246" y="4166628"/>
                  </a:lnTo>
                  <a:lnTo>
                    <a:pt x="1601089" y="4160824"/>
                  </a:lnTo>
                  <a:lnTo>
                    <a:pt x="1601089" y="4153674"/>
                  </a:lnTo>
                  <a:lnTo>
                    <a:pt x="1575181" y="4153674"/>
                  </a:lnTo>
                  <a:lnTo>
                    <a:pt x="1575181" y="4140720"/>
                  </a:lnTo>
                  <a:close/>
                </a:path>
                <a:path w="1601470" h="4166870">
                  <a:moveTo>
                    <a:pt x="1575181" y="60071"/>
                  </a:moveTo>
                  <a:lnTo>
                    <a:pt x="1575181" y="4153674"/>
                  </a:lnTo>
                  <a:lnTo>
                    <a:pt x="1588135" y="4140720"/>
                  </a:lnTo>
                  <a:lnTo>
                    <a:pt x="1601089" y="4140720"/>
                  </a:lnTo>
                  <a:lnTo>
                    <a:pt x="1601089" y="73025"/>
                  </a:lnTo>
                  <a:lnTo>
                    <a:pt x="1588135" y="73025"/>
                  </a:lnTo>
                  <a:lnTo>
                    <a:pt x="1575181" y="60071"/>
                  </a:lnTo>
                  <a:close/>
                </a:path>
                <a:path w="1601470" h="4166870">
                  <a:moveTo>
                    <a:pt x="1601089" y="4140720"/>
                  </a:moveTo>
                  <a:lnTo>
                    <a:pt x="1588135" y="4140720"/>
                  </a:lnTo>
                  <a:lnTo>
                    <a:pt x="1575181" y="4153674"/>
                  </a:lnTo>
                  <a:lnTo>
                    <a:pt x="1601089" y="4153674"/>
                  </a:lnTo>
                  <a:lnTo>
                    <a:pt x="1601089" y="4140720"/>
                  </a:lnTo>
                  <a:close/>
                </a:path>
                <a:path w="1601470" h="4166870">
                  <a:moveTo>
                    <a:pt x="1183132" y="0"/>
                  </a:moveTo>
                  <a:lnTo>
                    <a:pt x="1176909" y="3556"/>
                  </a:lnTo>
                  <a:lnTo>
                    <a:pt x="1080008" y="60071"/>
                  </a:lnTo>
                  <a:lnTo>
                    <a:pt x="1176909" y="116586"/>
                  </a:lnTo>
                  <a:lnTo>
                    <a:pt x="1183132" y="120142"/>
                  </a:lnTo>
                  <a:lnTo>
                    <a:pt x="1191133" y="118110"/>
                  </a:lnTo>
                  <a:lnTo>
                    <a:pt x="1194689" y="111887"/>
                  </a:lnTo>
                  <a:lnTo>
                    <a:pt x="1198245" y="105790"/>
                  </a:lnTo>
                  <a:lnTo>
                    <a:pt x="1196213" y="97789"/>
                  </a:lnTo>
                  <a:lnTo>
                    <a:pt x="1189989" y="94234"/>
                  </a:lnTo>
                  <a:lnTo>
                    <a:pt x="1153631" y="73025"/>
                  </a:lnTo>
                  <a:lnTo>
                    <a:pt x="1105789" y="73025"/>
                  </a:lnTo>
                  <a:lnTo>
                    <a:pt x="1105789" y="47117"/>
                  </a:lnTo>
                  <a:lnTo>
                    <a:pt x="1153631" y="47117"/>
                  </a:lnTo>
                  <a:lnTo>
                    <a:pt x="1189989" y="25908"/>
                  </a:lnTo>
                  <a:lnTo>
                    <a:pt x="1196213" y="22351"/>
                  </a:lnTo>
                  <a:lnTo>
                    <a:pt x="1198245" y="14350"/>
                  </a:lnTo>
                  <a:lnTo>
                    <a:pt x="1194689" y="8255"/>
                  </a:lnTo>
                  <a:lnTo>
                    <a:pt x="1191133" y="2032"/>
                  </a:lnTo>
                  <a:lnTo>
                    <a:pt x="1183132" y="0"/>
                  </a:lnTo>
                  <a:close/>
                </a:path>
                <a:path w="1601470" h="4166870">
                  <a:moveTo>
                    <a:pt x="1153631" y="47117"/>
                  </a:moveTo>
                  <a:lnTo>
                    <a:pt x="1105789" y="47117"/>
                  </a:lnTo>
                  <a:lnTo>
                    <a:pt x="1105789" y="73025"/>
                  </a:lnTo>
                  <a:lnTo>
                    <a:pt x="1153631" y="73025"/>
                  </a:lnTo>
                  <a:lnTo>
                    <a:pt x="1150583" y="71247"/>
                  </a:lnTo>
                  <a:lnTo>
                    <a:pt x="1112265" y="71247"/>
                  </a:lnTo>
                  <a:lnTo>
                    <a:pt x="1112265" y="48895"/>
                  </a:lnTo>
                  <a:lnTo>
                    <a:pt x="1150583" y="48895"/>
                  </a:lnTo>
                  <a:lnTo>
                    <a:pt x="1153631" y="47117"/>
                  </a:lnTo>
                  <a:close/>
                </a:path>
                <a:path w="1601470" h="4166870">
                  <a:moveTo>
                    <a:pt x="1595246" y="47117"/>
                  </a:moveTo>
                  <a:lnTo>
                    <a:pt x="1153631" y="47117"/>
                  </a:lnTo>
                  <a:lnTo>
                    <a:pt x="1131424" y="60071"/>
                  </a:lnTo>
                  <a:lnTo>
                    <a:pt x="1153631" y="73025"/>
                  </a:lnTo>
                  <a:lnTo>
                    <a:pt x="1575181" y="73025"/>
                  </a:lnTo>
                  <a:lnTo>
                    <a:pt x="1575181" y="60071"/>
                  </a:lnTo>
                  <a:lnTo>
                    <a:pt x="1601089" y="60071"/>
                  </a:lnTo>
                  <a:lnTo>
                    <a:pt x="1601089" y="52959"/>
                  </a:lnTo>
                  <a:lnTo>
                    <a:pt x="1595246" y="47117"/>
                  </a:lnTo>
                  <a:close/>
                </a:path>
                <a:path w="1601470" h="4166870">
                  <a:moveTo>
                    <a:pt x="1601089" y="60071"/>
                  </a:moveTo>
                  <a:lnTo>
                    <a:pt x="1575181" y="60071"/>
                  </a:lnTo>
                  <a:lnTo>
                    <a:pt x="1588135" y="73025"/>
                  </a:lnTo>
                  <a:lnTo>
                    <a:pt x="1601089" y="73025"/>
                  </a:lnTo>
                  <a:lnTo>
                    <a:pt x="1601089" y="60071"/>
                  </a:lnTo>
                  <a:close/>
                </a:path>
                <a:path w="1601470" h="4166870">
                  <a:moveTo>
                    <a:pt x="1112265" y="48895"/>
                  </a:moveTo>
                  <a:lnTo>
                    <a:pt x="1112265" y="71247"/>
                  </a:lnTo>
                  <a:lnTo>
                    <a:pt x="1131424" y="60071"/>
                  </a:lnTo>
                  <a:lnTo>
                    <a:pt x="1112265" y="48895"/>
                  </a:lnTo>
                  <a:close/>
                </a:path>
                <a:path w="1601470" h="4166870">
                  <a:moveTo>
                    <a:pt x="1131424" y="60071"/>
                  </a:moveTo>
                  <a:lnTo>
                    <a:pt x="1112265" y="71247"/>
                  </a:lnTo>
                  <a:lnTo>
                    <a:pt x="1150583" y="71247"/>
                  </a:lnTo>
                  <a:lnTo>
                    <a:pt x="1131424" y="60071"/>
                  </a:lnTo>
                  <a:close/>
                </a:path>
                <a:path w="1601470" h="4166870">
                  <a:moveTo>
                    <a:pt x="1150583" y="48895"/>
                  </a:moveTo>
                  <a:lnTo>
                    <a:pt x="1112265" y="48895"/>
                  </a:lnTo>
                  <a:lnTo>
                    <a:pt x="1131424" y="60071"/>
                  </a:lnTo>
                  <a:lnTo>
                    <a:pt x="1150583" y="48895"/>
                  </a:lnTo>
                  <a:close/>
                </a:path>
              </a:pathLst>
            </a:custGeom>
            <a:solidFill>
              <a:srgbClr val="000000"/>
            </a:solidFill>
          </p:spPr>
          <p:txBody>
            <a:bodyPr wrap="square" lIns="0" tIns="0" rIns="0" bIns="0" rtlCol="0"/>
            <a:lstStyle/>
            <a:p>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0" y="964278"/>
            <a:ext cx="4390390" cy="781624"/>
          </a:xfrm>
          <a:prstGeom prst="rect">
            <a:avLst/>
          </a:prstGeom>
        </p:spPr>
        <p:txBody>
          <a:bodyPr vert="horz" wrap="square" lIns="0" tIns="12065" rIns="0" bIns="0" rtlCol="0" anchor="ctr">
            <a:spAutoFit/>
          </a:bodyPr>
          <a:lstStyle/>
          <a:p>
            <a:pPr marL="12700">
              <a:lnSpc>
                <a:spcPct val="100000"/>
              </a:lnSpc>
              <a:spcBef>
                <a:spcPts val="95"/>
              </a:spcBef>
            </a:pPr>
            <a:r>
              <a:rPr sz="2500" b="1" spc="-5" dirty="0">
                <a:solidFill>
                  <a:srgbClr val="000000"/>
                </a:solidFill>
                <a:latin typeface="Liberation Sans Narrow"/>
                <a:cs typeface="Liberation Sans Narrow"/>
              </a:rPr>
              <a:t>Receptor </a:t>
            </a:r>
            <a:r>
              <a:rPr sz="2500" b="1" spc="-10" dirty="0">
                <a:solidFill>
                  <a:srgbClr val="000000"/>
                </a:solidFill>
                <a:latin typeface="Liberation Sans Narrow"/>
                <a:cs typeface="Liberation Sans Narrow"/>
              </a:rPr>
              <a:t>selection and</a:t>
            </a:r>
            <a:r>
              <a:rPr sz="2500" b="1" spc="30" dirty="0">
                <a:solidFill>
                  <a:srgbClr val="000000"/>
                </a:solidFill>
                <a:latin typeface="Liberation Sans Narrow"/>
                <a:cs typeface="Liberation Sans Narrow"/>
              </a:rPr>
              <a:t> </a:t>
            </a:r>
            <a:r>
              <a:rPr sz="2500" b="1" spc="-5" dirty="0">
                <a:solidFill>
                  <a:srgbClr val="000000"/>
                </a:solidFill>
                <a:latin typeface="Liberation Sans Narrow"/>
                <a:cs typeface="Liberation Sans Narrow"/>
              </a:rPr>
              <a:t>preparation</a:t>
            </a:r>
            <a:endParaRPr sz="2500">
              <a:latin typeface="Liberation Sans Narrow"/>
              <a:cs typeface="Liberation Sans Narrow"/>
            </a:endParaRPr>
          </a:p>
        </p:txBody>
      </p:sp>
      <p:sp>
        <p:nvSpPr>
          <p:cNvPr id="3" name="object 3"/>
          <p:cNvSpPr txBox="1"/>
          <p:nvPr/>
        </p:nvSpPr>
        <p:spPr>
          <a:xfrm>
            <a:off x="2402839" y="1899640"/>
            <a:ext cx="7531100" cy="3611245"/>
          </a:xfrm>
          <a:prstGeom prst="rect">
            <a:avLst/>
          </a:prstGeom>
        </p:spPr>
        <p:txBody>
          <a:bodyPr vert="horz" wrap="square" lIns="0" tIns="73660" rIns="0" bIns="0" rtlCol="0">
            <a:spAutoFit/>
          </a:bodyPr>
          <a:lstStyle/>
          <a:p>
            <a:pPr marL="183515">
              <a:spcBef>
                <a:spcPts val="580"/>
              </a:spcBef>
            </a:pPr>
            <a:r>
              <a:rPr sz="2000" b="1" dirty="0">
                <a:latin typeface="Liberation Sans Narrow"/>
                <a:cs typeface="Liberation Sans Narrow"/>
              </a:rPr>
              <a:t>Building the</a:t>
            </a:r>
            <a:r>
              <a:rPr sz="2000" b="1" spc="-80" dirty="0">
                <a:latin typeface="Liberation Sans Narrow"/>
                <a:cs typeface="Liberation Sans Narrow"/>
              </a:rPr>
              <a:t> </a:t>
            </a:r>
            <a:r>
              <a:rPr sz="2000" b="1" dirty="0">
                <a:latin typeface="Liberation Sans Narrow"/>
                <a:cs typeface="Liberation Sans Narrow"/>
              </a:rPr>
              <a:t>Receptor</a:t>
            </a:r>
            <a:endParaRPr sz="2000" dirty="0">
              <a:latin typeface="Liberation Sans Narrow"/>
              <a:cs typeface="Liberation Sans Narrow"/>
            </a:endParaRPr>
          </a:p>
          <a:p>
            <a:pPr marL="12700" marR="852805" indent="396240">
              <a:spcBef>
                <a:spcPts val="480"/>
              </a:spcBef>
            </a:pPr>
            <a:r>
              <a:rPr sz="2000" dirty="0">
                <a:latin typeface="Liberation Sans Narrow"/>
                <a:cs typeface="Liberation Sans Narrow"/>
              </a:rPr>
              <a:t>The </a:t>
            </a:r>
            <a:r>
              <a:rPr sz="2000" spc="-5" dirty="0">
                <a:latin typeface="Liberation Sans Narrow"/>
                <a:cs typeface="Liberation Sans Narrow"/>
              </a:rPr>
              <a:t>3D structure of the receptor should be considered which can be  downloaded </a:t>
            </a:r>
            <a:r>
              <a:rPr sz="2000" dirty="0">
                <a:latin typeface="Liberation Sans Narrow"/>
                <a:cs typeface="Liberation Sans Narrow"/>
              </a:rPr>
              <a:t>from</a:t>
            </a:r>
            <a:r>
              <a:rPr sz="2000" spc="-25" dirty="0">
                <a:latin typeface="Liberation Sans Narrow"/>
                <a:cs typeface="Liberation Sans Narrow"/>
              </a:rPr>
              <a:t> </a:t>
            </a:r>
            <a:r>
              <a:rPr sz="2000" dirty="0">
                <a:latin typeface="Liberation Sans Narrow"/>
                <a:cs typeface="Liberation Sans Narrow"/>
              </a:rPr>
              <a:t>PDB.</a:t>
            </a:r>
          </a:p>
          <a:p>
            <a:pPr marL="408940">
              <a:spcBef>
                <a:spcPts val="480"/>
              </a:spcBef>
            </a:pPr>
            <a:r>
              <a:rPr sz="2000" dirty="0">
                <a:latin typeface="Liberation Sans Narrow"/>
                <a:cs typeface="Liberation Sans Narrow"/>
              </a:rPr>
              <a:t>The </a:t>
            </a:r>
            <a:r>
              <a:rPr sz="2000" spc="-10" dirty="0">
                <a:latin typeface="Liberation Sans Narrow"/>
                <a:cs typeface="Liberation Sans Narrow"/>
              </a:rPr>
              <a:t>available </a:t>
            </a:r>
            <a:r>
              <a:rPr sz="2000" spc="-5" dirty="0">
                <a:latin typeface="Liberation Sans Narrow"/>
                <a:cs typeface="Liberation Sans Narrow"/>
              </a:rPr>
              <a:t>structure </a:t>
            </a:r>
            <a:r>
              <a:rPr sz="2000" spc="-10" dirty="0">
                <a:latin typeface="Liberation Sans Narrow"/>
                <a:cs typeface="Liberation Sans Narrow"/>
              </a:rPr>
              <a:t>should </a:t>
            </a:r>
            <a:r>
              <a:rPr sz="2000" spc="-5" dirty="0">
                <a:latin typeface="Liberation Sans Narrow"/>
                <a:cs typeface="Liberation Sans Narrow"/>
              </a:rPr>
              <a:t>be</a:t>
            </a:r>
            <a:r>
              <a:rPr sz="2000" dirty="0">
                <a:latin typeface="Liberation Sans Narrow"/>
                <a:cs typeface="Liberation Sans Narrow"/>
              </a:rPr>
              <a:t> </a:t>
            </a:r>
            <a:r>
              <a:rPr sz="2000" spc="-5" dirty="0">
                <a:latin typeface="Liberation Sans Narrow"/>
                <a:cs typeface="Liberation Sans Narrow"/>
              </a:rPr>
              <a:t>processed.</a:t>
            </a:r>
            <a:endParaRPr sz="2000" dirty="0">
              <a:latin typeface="Liberation Sans Narrow"/>
              <a:cs typeface="Liberation Sans Narrow"/>
            </a:endParaRPr>
          </a:p>
          <a:p>
            <a:pPr marL="408940">
              <a:spcBef>
                <a:spcPts val="480"/>
              </a:spcBef>
            </a:pPr>
            <a:r>
              <a:rPr sz="2000" dirty="0">
                <a:latin typeface="Liberation Sans Narrow"/>
                <a:cs typeface="Liberation Sans Narrow"/>
              </a:rPr>
              <a:t>The </a:t>
            </a:r>
            <a:r>
              <a:rPr sz="2000" spc="-5" dirty="0">
                <a:latin typeface="Liberation Sans Narrow"/>
                <a:cs typeface="Liberation Sans Narrow"/>
              </a:rPr>
              <a:t>receptor should </a:t>
            </a:r>
            <a:r>
              <a:rPr sz="2000" dirty="0">
                <a:latin typeface="Liberation Sans Narrow"/>
                <a:cs typeface="Liberation Sans Narrow"/>
              </a:rPr>
              <a:t>be </a:t>
            </a:r>
            <a:r>
              <a:rPr sz="2000" spc="-5" dirty="0">
                <a:latin typeface="Liberation Sans Narrow"/>
                <a:cs typeface="Liberation Sans Narrow"/>
              </a:rPr>
              <a:t>biologically </a:t>
            </a:r>
            <a:r>
              <a:rPr sz="2000" spc="-10" dirty="0">
                <a:latin typeface="Liberation Sans Narrow"/>
                <a:cs typeface="Liberation Sans Narrow"/>
              </a:rPr>
              <a:t>active </a:t>
            </a:r>
            <a:r>
              <a:rPr sz="2000" spc="-5" dirty="0">
                <a:latin typeface="Liberation Sans Narrow"/>
                <a:cs typeface="Liberation Sans Narrow"/>
              </a:rPr>
              <a:t>and</a:t>
            </a:r>
            <a:r>
              <a:rPr sz="2000" spc="-10" dirty="0">
                <a:latin typeface="Liberation Sans Narrow"/>
                <a:cs typeface="Liberation Sans Narrow"/>
              </a:rPr>
              <a:t> </a:t>
            </a:r>
            <a:r>
              <a:rPr sz="2000" spc="-5" dirty="0">
                <a:latin typeface="Liberation Sans Narrow"/>
                <a:cs typeface="Liberation Sans Narrow"/>
              </a:rPr>
              <a:t>stable.</a:t>
            </a:r>
            <a:endParaRPr sz="2000" dirty="0">
              <a:latin typeface="Liberation Sans Narrow"/>
              <a:cs typeface="Liberation Sans Narrow"/>
            </a:endParaRPr>
          </a:p>
          <a:p>
            <a:pPr>
              <a:spcBef>
                <a:spcPts val="30"/>
              </a:spcBef>
            </a:pPr>
            <a:endParaRPr sz="2900" dirty="0">
              <a:latin typeface="Liberation Sans Narrow"/>
              <a:cs typeface="Liberation Sans Narrow"/>
            </a:endParaRPr>
          </a:p>
          <a:p>
            <a:pPr marL="183515"/>
            <a:r>
              <a:rPr sz="2000" b="1" spc="-5" dirty="0">
                <a:latin typeface="Liberation Sans Narrow"/>
                <a:cs typeface="Liberation Sans Narrow"/>
              </a:rPr>
              <a:t>Identification </a:t>
            </a:r>
            <a:r>
              <a:rPr sz="2000" b="1" dirty="0">
                <a:latin typeface="Liberation Sans Narrow"/>
                <a:cs typeface="Liberation Sans Narrow"/>
              </a:rPr>
              <a:t>of the Active</a:t>
            </a:r>
            <a:r>
              <a:rPr sz="2000" b="1" spc="-165" dirty="0">
                <a:latin typeface="Liberation Sans Narrow"/>
                <a:cs typeface="Liberation Sans Narrow"/>
              </a:rPr>
              <a:t> </a:t>
            </a:r>
            <a:r>
              <a:rPr sz="2000" b="1" dirty="0">
                <a:latin typeface="Liberation Sans Narrow"/>
                <a:cs typeface="Liberation Sans Narrow"/>
              </a:rPr>
              <a:t>Site</a:t>
            </a:r>
            <a:endParaRPr sz="2000" dirty="0">
              <a:latin typeface="Liberation Sans Narrow"/>
              <a:cs typeface="Liberation Sans Narrow"/>
            </a:endParaRPr>
          </a:p>
          <a:p>
            <a:pPr marL="637540">
              <a:spcBef>
                <a:spcPts val="480"/>
              </a:spcBef>
            </a:pPr>
            <a:r>
              <a:rPr sz="2000" dirty="0">
                <a:latin typeface="Liberation Sans Narrow"/>
                <a:cs typeface="Liberation Sans Narrow"/>
              </a:rPr>
              <a:t>The </a:t>
            </a:r>
            <a:r>
              <a:rPr sz="2000" spc="-10" dirty="0">
                <a:latin typeface="Liberation Sans Narrow"/>
                <a:cs typeface="Liberation Sans Narrow"/>
              </a:rPr>
              <a:t>active </a:t>
            </a:r>
            <a:r>
              <a:rPr sz="2000" spc="-5" dirty="0">
                <a:latin typeface="Liberation Sans Narrow"/>
                <a:cs typeface="Liberation Sans Narrow"/>
              </a:rPr>
              <a:t>site within the receptor should be</a:t>
            </a:r>
            <a:r>
              <a:rPr sz="2000" spc="-20" dirty="0">
                <a:latin typeface="Liberation Sans Narrow"/>
                <a:cs typeface="Liberation Sans Narrow"/>
              </a:rPr>
              <a:t> </a:t>
            </a:r>
            <a:r>
              <a:rPr sz="2000" spc="-10" dirty="0">
                <a:latin typeface="Liberation Sans Narrow"/>
                <a:cs typeface="Liberation Sans Narrow"/>
              </a:rPr>
              <a:t>identified.</a:t>
            </a:r>
            <a:endParaRPr sz="2000" dirty="0">
              <a:latin typeface="Liberation Sans Narrow"/>
              <a:cs typeface="Liberation Sans Narrow"/>
            </a:endParaRPr>
          </a:p>
          <a:p>
            <a:pPr marL="637540">
              <a:spcBef>
                <a:spcPts val="480"/>
              </a:spcBef>
            </a:pPr>
            <a:r>
              <a:rPr sz="2000" dirty="0">
                <a:latin typeface="Liberation Sans Narrow"/>
                <a:cs typeface="Liberation Sans Narrow"/>
              </a:rPr>
              <a:t>The </a:t>
            </a:r>
            <a:r>
              <a:rPr sz="2000" spc="-5" dirty="0">
                <a:latin typeface="Liberation Sans Narrow"/>
                <a:cs typeface="Liberation Sans Narrow"/>
              </a:rPr>
              <a:t>receptor </a:t>
            </a:r>
            <a:r>
              <a:rPr sz="2000" dirty="0">
                <a:latin typeface="Liberation Sans Narrow"/>
                <a:cs typeface="Liberation Sans Narrow"/>
              </a:rPr>
              <a:t>may </a:t>
            </a:r>
            <a:r>
              <a:rPr sz="2000" spc="-5" dirty="0">
                <a:latin typeface="Liberation Sans Narrow"/>
                <a:cs typeface="Liberation Sans Narrow"/>
              </a:rPr>
              <a:t>have many </a:t>
            </a:r>
            <a:r>
              <a:rPr sz="2000" spc="-10" dirty="0">
                <a:latin typeface="Liberation Sans Narrow"/>
                <a:cs typeface="Liberation Sans Narrow"/>
              </a:rPr>
              <a:t>active </a:t>
            </a:r>
            <a:r>
              <a:rPr sz="2000" spc="-5" dirty="0">
                <a:latin typeface="Liberation Sans Narrow"/>
                <a:cs typeface="Liberation Sans Narrow"/>
              </a:rPr>
              <a:t>sites but the one of the interest</a:t>
            </a:r>
            <a:r>
              <a:rPr sz="2000" spc="-35" dirty="0">
                <a:latin typeface="Liberation Sans Narrow"/>
                <a:cs typeface="Liberation Sans Narrow"/>
              </a:rPr>
              <a:t> </a:t>
            </a:r>
            <a:r>
              <a:rPr sz="2000" spc="-5" dirty="0">
                <a:latin typeface="Liberation Sans Narrow"/>
                <a:cs typeface="Liberation Sans Narrow"/>
              </a:rPr>
              <a:t>should</a:t>
            </a:r>
            <a:r>
              <a:rPr lang="en-US" sz="2000" dirty="0">
                <a:latin typeface="Liberation Sans Narrow"/>
                <a:cs typeface="Liberation Sans Narrow"/>
              </a:rPr>
              <a:t> </a:t>
            </a:r>
            <a:r>
              <a:rPr sz="2000" spc="-5" dirty="0">
                <a:latin typeface="Liberation Sans Narrow"/>
                <a:cs typeface="Liberation Sans Narrow"/>
              </a:rPr>
              <a:t>be selected.</a:t>
            </a:r>
            <a:endParaRPr sz="2000" dirty="0">
              <a:latin typeface="Liberation Sans Narrow"/>
              <a:cs typeface="Liberation Sans Narrow"/>
            </a:endParaRPr>
          </a:p>
        </p:txBody>
      </p:sp>
      <p:grpSp>
        <p:nvGrpSpPr>
          <p:cNvPr id="4" name="object 4"/>
          <p:cNvGrpSpPr/>
          <p:nvPr/>
        </p:nvGrpSpPr>
        <p:grpSpPr>
          <a:xfrm>
            <a:off x="1524000" y="0"/>
            <a:ext cx="9143998" cy="137787"/>
            <a:chOff x="0" y="0"/>
            <a:chExt cx="9143998" cy="137787"/>
          </a:xfrm>
        </p:grpSpPr>
        <p:sp>
          <p:nvSpPr>
            <p:cNvPr id="5" name="object 5"/>
            <p:cNvSpPr/>
            <p:nvPr/>
          </p:nvSpPr>
          <p:spPr>
            <a:xfrm>
              <a:off x="0" y="1"/>
              <a:ext cx="723900" cy="137786"/>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8276843" y="0"/>
              <a:ext cx="867155" cy="137786"/>
            </a:xfrm>
            <a:prstGeom prst="rect">
              <a:avLst/>
            </a:prstGeom>
            <a:blipFill>
              <a:blip r:embed="rId3" cstate="print"/>
              <a:stretch>
                <a:fillRect/>
              </a:stretch>
            </a:blipFill>
          </p:spPr>
          <p:txBody>
            <a:bodyPr wrap="square" lIns="0" tIns="0" rIns="0" bIns="0" rtlCol="0"/>
            <a:lstStyle/>
            <a:p>
              <a:endParaRPr dirty="0"/>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9940" y="1368518"/>
            <a:ext cx="4116070" cy="781624"/>
          </a:xfrm>
          <a:prstGeom prst="rect">
            <a:avLst/>
          </a:prstGeom>
        </p:spPr>
        <p:txBody>
          <a:bodyPr vert="horz" wrap="square" lIns="0" tIns="12065" rIns="0" bIns="0" rtlCol="0" anchor="ctr">
            <a:spAutoFit/>
          </a:bodyPr>
          <a:lstStyle/>
          <a:p>
            <a:pPr marL="12700">
              <a:lnSpc>
                <a:spcPct val="100000"/>
              </a:lnSpc>
              <a:spcBef>
                <a:spcPts val="95"/>
              </a:spcBef>
            </a:pPr>
            <a:r>
              <a:rPr sz="2500" b="1" spc="-5" dirty="0">
                <a:solidFill>
                  <a:srgbClr val="000000"/>
                </a:solidFill>
                <a:latin typeface="Liberation Sans Narrow"/>
                <a:cs typeface="Liberation Sans Narrow"/>
              </a:rPr>
              <a:t>Ligand </a:t>
            </a:r>
            <a:r>
              <a:rPr sz="2500" b="1" spc="-10" dirty="0">
                <a:solidFill>
                  <a:srgbClr val="000000"/>
                </a:solidFill>
                <a:latin typeface="Liberation Sans Narrow"/>
                <a:cs typeface="Liberation Sans Narrow"/>
              </a:rPr>
              <a:t>selection and</a:t>
            </a:r>
            <a:r>
              <a:rPr sz="2500" b="1" spc="25" dirty="0">
                <a:solidFill>
                  <a:srgbClr val="000000"/>
                </a:solidFill>
                <a:latin typeface="Liberation Sans Narrow"/>
                <a:cs typeface="Liberation Sans Narrow"/>
              </a:rPr>
              <a:t> </a:t>
            </a:r>
            <a:r>
              <a:rPr sz="2500" b="1" spc="-5" dirty="0">
                <a:solidFill>
                  <a:srgbClr val="000000"/>
                </a:solidFill>
                <a:latin typeface="Liberation Sans Narrow"/>
                <a:cs typeface="Liberation Sans Narrow"/>
              </a:rPr>
              <a:t>preparation</a:t>
            </a:r>
            <a:endParaRPr sz="2500">
              <a:latin typeface="Liberation Sans Narrow"/>
              <a:cs typeface="Liberation Sans Narrow"/>
            </a:endParaRPr>
          </a:p>
        </p:txBody>
      </p:sp>
      <p:sp>
        <p:nvSpPr>
          <p:cNvPr id="3" name="object 3"/>
          <p:cNvSpPr txBox="1"/>
          <p:nvPr/>
        </p:nvSpPr>
        <p:spPr>
          <a:xfrm>
            <a:off x="2059941" y="2363851"/>
            <a:ext cx="8021955" cy="3252814"/>
          </a:xfrm>
          <a:prstGeom prst="rect">
            <a:avLst/>
          </a:prstGeom>
        </p:spPr>
        <p:txBody>
          <a:bodyPr vert="horz" wrap="square" lIns="0" tIns="13335" rIns="0" bIns="0" rtlCol="0">
            <a:spAutoFit/>
          </a:bodyPr>
          <a:lstStyle/>
          <a:p>
            <a:pPr marL="927100">
              <a:spcBef>
                <a:spcPts val="105"/>
              </a:spcBef>
            </a:pPr>
            <a:r>
              <a:rPr sz="2000" spc="-5" dirty="0">
                <a:latin typeface="Liberation Sans Narrow"/>
                <a:cs typeface="Liberation Sans Narrow"/>
              </a:rPr>
              <a:t>Ligands can be obtained from various databases like </a:t>
            </a:r>
            <a:r>
              <a:rPr sz="2000" dirty="0">
                <a:latin typeface="Liberation Sans Narrow"/>
                <a:cs typeface="Liberation Sans Narrow"/>
              </a:rPr>
              <a:t>ZINC, </a:t>
            </a:r>
            <a:r>
              <a:rPr sz="2000" spc="-5" dirty="0">
                <a:latin typeface="Liberation Sans Narrow"/>
                <a:cs typeface="Liberation Sans Narrow"/>
              </a:rPr>
              <a:t>PubChem or</a:t>
            </a:r>
            <a:r>
              <a:rPr sz="2000" spc="-20" dirty="0">
                <a:latin typeface="Liberation Sans Narrow"/>
                <a:cs typeface="Liberation Sans Narrow"/>
              </a:rPr>
              <a:t> </a:t>
            </a:r>
            <a:r>
              <a:rPr sz="2000" spc="-5" dirty="0">
                <a:latin typeface="Liberation Sans Narrow"/>
                <a:cs typeface="Liberation Sans Narrow"/>
              </a:rPr>
              <a:t>can</a:t>
            </a:r>
            <a:endParaRPr sz="2000">
              <a:latin typeface="Liberation Sans Narrow"/>
              <a:cs typeface="Liberation Sans Narrow"/>
            </a:endParaRPr>
          </a:p>
          <a:p>
            <a:pPr marL="355600"/>
            <a:r>
              <a:rPr sz="2000" dirty="0">
                <a:latin typeface="Liberation Sans Narrow"/>
                <a:cs typeface="Liberation Sans Narrow"/>
              </a:rPr>
              <a:t>be </a:t>
            </a:r>
            <a:r>
              <a:rPr sz="2000" spc="-5" dirty="0">
                <a:latin typeface="Liberation Sans Narrow"/>
                <a:cs typeface="Liberation Sans Narrow"/>
              </a:rPr>
              <a:t>sketched using tools </a:t>
            </a:r>
            <a:r>
              <a:rPr sz="2000" spc="-10" dirty="0">
                <a:latin typeface="Liberation Sans Narrow"/>
                <a:cs typeface="Liberation Sans Narrow"/>
              </a:rPr>
              <a:t>like</a:t>
            </a:r>
            <a:r>
              <a:rPr sz="2000" spc="-30" dirty="0">
                <a:latin typeface="Liberation Sans Narrow"/>
                <a:cs typeface="Liberation Sans Narrow"/>
              </a:rPr>
              <a:t> </a:t>
            </a:r>
            <a:r>
              <a:rPr sz="2000" spc="-5" dirty="0">
                <a:latin typeface="Liberation Sans Narrow"/>
                <a:cs typeface="Liberation Sans Narrow"/>
              </a:rPr>
              <a:t>Chemsketch.</a:t>
            </a:r>
            <a:endParaRPr sz="2000">
              <a:latin typeface="Liberation Sans Narrow"/>
              <a:cs typeface="Liberation Sans Narrow"/>
            </a:endParaRPr>
          </a:p>
          <a:p>
            <a:pPr>
              <a:spcBef>
                <a:spcPts val="30"/>
              </a:spcBef>
            </a:pPr>
            <a:endParaRPr sz="3000">
              <a:latin typeface="Liberation Sans Narrow"/>
              <a:cs typeface="Liberation Sans Narrow"/>
            </a:endParaRPr>
          </a:p>
          <a:p>
            <a:pPr marL="12700"/>
            <a:r>
              <a:rPr sz="2500" b="1" spc="-5" dirty="0">
                <a:latin typeface="Liberation Sans Narrow"/>
                <a:cs typeface="Liberation Sans Narrow"/>
              </a:rPr>
              <a:t>Docking</a:t>
            </a:r>
            <a:endParaRPr sz="2500">
              <a:latin typeface="Liberation Sans Narrow"/>
              <a:cs typeface="Liberation Sans Narrow"/>
            </a:endParaRPr>
          </a:p>
          <a:p>
            <a:pPr>
              <a:spcBef>
                <a:spcPts val="15"/>
              </a:spcBef>
            </a:pPr>
            <a:endParaRPr sz="3550">
              <a:latin typeface="Liberation Sans Narrow"/>
              <a:cs typeface="Liberation Sans Narrow"/>
            </a:endParaRPr>
          </a:p>
          <a:p>
            <a:pPr marL="355600" marR="9525" indent="571500"/>
            <a:r>
              <a:rPr sz="2000" dirty="0">
                <a:latin typeface="Liberation Sans Narrow"/>
                <a:cs typeface="Liberation Sans Narrow"/>
              </a:rPr>
              <a:t>The </a:t>
            </a:r>
            <a:r>
              <a:rPr sz="2000" spc="-5" dirty="0">
                <a:latin typeface="Liberation Sans Narrow"/>
                <a:cs typeface="Liberation Sans Narrow"/>
              </a:rPr>
              <a:t>ligand is docked onto the receptor and the interactions are checked. </a:t>
            </a:r>
            <a:r>
              <a:rPr sz="2000" dirty="0">
                <a:latin typeface="Liberation Sans Narrow"/>
                <a:cs typeface="Liberation Sans Narrow"/>
              </a:rPr>
              <a:t>The  </a:t>
            </a:r>
            <a:r>
              <a:rPr sz="2000" spc="-5" dirty="0">
                <a:latin typeface="Liberation Sans Narrow"/>
                <a:cs typeface="Liberation Sans Narrow"/>
              </a:rPr>
              <a:t>scoring function generates score, depending on which the best </a:t>
            </a:r>
            <a:r>
              <a:rPr sz="2000" spc="-10" dirty="0">
                <a:latin typeface="Liberation Sans Narrow"/>
                <a:cs typeface="Liberation Sans Narrow"/>
              </a:rPr>
              <a:t>fit </a:t>
            </a:r>
            <a:r>
              <a:rPr sz="2000" spc="-5" dirty="0">
                <a:latin typeface="Liberation Sans Narrow"/>
                <a:cs typeface="Liberation Sans Narrow"/>
              </a:rPr>
              <a:t>ligand </a:t>
            </a:r>
            <a:r>
              <a:rPr sz="2000" spc="-10" dirty="0">
                <a:latin typeface="Liberation Sans Narrow"/>
                <a:cs typeface="Liberation Sans Narrow"/>
              </a:rPr>
              <a:t>is  </a:t>
            </a:r>
            <a:r>
              <a:rPr sz="2000" spc="-5" dirty="0">
                <a:latin typeface="Liberation Sans Narrow"/>
                <a:cs typeface="Liberation Sans Narrow"/>
              </a:rPr>
              <a:t>selected.</a:t>
            </a:r>
            <a:endParaRPr sz="2000">
              <a:latin typeface="Liberation Sans Narrow"/>
              <a:cs typeface="Liberation Sans Narrow"/>
            </a:endParaRPr>
          </a:p>
        </p:txBody>
      </p:sp>
      <p:grpSp>
        <p:nvGrpSpPr>
          <p:cNvPr id="4" name="object 4"/>
          <p:cNvGrpSpPr/>
          <p:nvPr/>
        </p:nvGrpSpPr>
        <p:grpSpPr>
          <a:xfrm>
            <a:off x="1524000" y="0"/>
            <a:ext cx="9143998" cy="45719"/>
            <a:chOff x="0" y="0"/>
            <a:chExt cx="9143998" cy="45719"/>
          </a:xfrm>
        </p:grpSpPr>
        <p:sp>
          <p:nvSpPr>
            <p:cNvPr id="5" name="object 5"/>
            <p:cNvSpPr/>
            <p:nvPr/>
          </p:nvSpPr>
          <p:spPr>
            <a:xfrm>
              <a:off x="0" y="0"/>
              <a:ext cx="723900" cy="45719"/>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8276843" y="0"/>
              <a:ext cx="867155" cy="45719"/>
            </a:xfrm>
            <a:prstGeom prst="rect">
              <a:avLst/>
            </a:prstGeom>
            <a:blipFill>
              <a:blip r:embed="rId3" cstate="print"/>
              <a:stretch>
                <a:fillRect/>
              </a:stretch>
            </a:blipFill>
          </p:spPr>
          <p:txBody>
            <a:bodyPr wrap="square" lIns="0" tIns="0" rIns="0" bIns="0" rtlCol="0"/>
            <a:lstStyle/>
            <a:p>
              <a:endParaRPr dirty="0"/>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44390" y="45719"/>
            <a:ext cx="2903220" cy="635000"/>
          </a:xfrm>
          <a:prstGeom prst="rect">
            <a:avLst/>
          </a:prstGeom>
        </p:spPr>
        <p:txBody>
          <a:bodyPr vert="horz" wrap="square" lIns="0" tIns="12065" rIns="0" bIns="0" rtlCol="0" anchor="ctr">
            <a:spAutoFit/>
          </a:bodyPr>
          <a:lstStyle/>
          <a:p>
            <a:pPr marL="12700">
              <a:lnSpc>
                <a:spcPct val="100000"/>
              </a:lnSpc>
              <a:spcBef>
                <a:spcPts val="95"/>
              </a:spcBef>
            </a:pPr>
            <a:r>
              <a:rPr sz="4000" spc="735" dirty="0"/>
              <a:t>Softwares</a:t>
            </a:r>
            <a:endParaRPr sz="4000" dirty="0"/>
          </a:p>
        </p:txBody>
      </p:sp>
      <p:sp>
        <p:nvSpPr>
          <p:cNvPr id="3" name="object 3"/>
          <p:cNvSpPr txBox="1"/>
          <p:nvPr/>
        </p:nvSpPr>
        <p:spPr>
          <a:xfrm>
            <a:off x="2059560" y="680720"/>
            <a:ext cx="7998839" cy="6384953"/>
          </a:xfrm>
          <a:prstGeom prst="rect">
            <a:avLst/>
          </a:prstGeom>
        </p:spPr>
        <p:txBody>
          <a:bodyPr vert="horz" wrap="square" lIns="0" tIns="13335" rIns="0" bIns="0" rtlCol="0">
            <a:spAutoFit/>
          </a:bodyPr>
          <a:lstStyle/>
          <a:p>
            <a:pPr marL="355600" indent="-342900">
              <a:spcBef>
                <a:spcPts val="105"/>
              </a:spcBef>
              <a:buFont typeface="Arial"/>
              <a:buChar char="•"/>
              <a:tabLst>
                <a:tab pos="354965" algn="l"/>
                <a:tab pos="355600" algn="l"/>
              </a:tabLst>
            </a:pPr>
            <a:r>
              <a:rPr sz="2000" b="1" spc="-5" dirty="0">
                <a:latin typeface="Liberation Sans Narrow"/>
                <a:cs typeface="Liberation Sans Narrow"/>
              </a:rPr>
              <a:t>SANJEEVINI </a:t>
            </a:r>
            <a:r>
              <a:rPr sz="2000" dirty="0">
                <a:latin typeface="Liberation Sans Narrow"/>
                <a:cs typeface="Liberation Sans Narrow"/>
              </a:rPr>
              <a:t>– </a:t>
            </a:r>
            <a:r>
              <a:rPr sz="2000" spc="-5" dirty="0">
                <a:latin typeface="Liberation Sans Narrow"/>
                <a:cs typeface="Liberation Sans Narrow"/>
              </a:rPr>
              <a:t>IIT Delhi</a:t>
            </a:r>
            <a:r>
              <a:rPr sz="2000" spc="-30" dirty="0">
                <a:latin typeface="Liberation Sans Narrow"/>
                <a:cs typeface="Liberation Sans Narrow"/>
              </a:rPr>
              <a:t> </a:t>
            </a:r>
            <a:r>
              <a:rPr sz="2000" spc="-10" dirty="0">
                <a:latin typeface="Liberation Sans Narrow"/>
                <a:cs typeface="Liberation Sans Narrow"/>
                <a:hlinkClick r:id="rId2"/>
              </a:rPr>
              <a:t>(www.scfbi</a:t>
            </a:r>
            <a:r>
              <a:rPr sz="2000" spc="-10" dirty="0">
                <a:latin typeface="Liberation Sans Narrow"/>
                <a:cs typeface="Liberation Sans Narrow"/>
              </a:rPr>
              <a:t>o</a:t>
            </a:r>
            <a:r>
              <a:rPr sz="2000" spc="-10" dirty="0">
                <a:latin typeface="Liberation Sans Narrow"/>
                <a:cs typeface="Liberation Sans Narrow"/>
                <a:hlinkClick r:id="rId2"/>
              </a:rPr>
              <a:t>-iitd.res.in/sanjeevini/sanjeevini.jsp)</a:t>
            </a:r>
            <a:endParaRPr sz="2000" dirty="0">
              <a:latin typeface="Liberation Sans Narrow"/>
              <a:cs typeface="Liberation Sans Narrow"/>
            </a:endParaRPr>
          </a:p>
          <a:p>
            <a:pPr>
              <a:spcBef>
                <a:spcPts val="55"/>
              </a:spcBef>
              <a:buFont typeface="Arial"/>
              <a:buChar char="•"/>
            </a:pPr>
            <a:endParaRPr sz="2700" dirty="0">
              <a:latin typeface="Liberation Sans Narrow"/>
              <a:cs typeface="Liberation Sans Narrow"/>
            </a:endParaRPr>
          </a:p>
          <a:p>
            <a:pPr marL="355600" marR="1612900" indent="-342900">
              <a:lnSpc>
                <a:spcPts val="2160"/>
              </a:lnSpc>
              <a:buFont typeface="Arial"/>
              <a:buChar char="•"/>
              <a:tabLst>
                <a:tab pos="354965" algn="l"/>
                <a:tab pos="355600" algn="l"/>
              </a:tabLst>
            </a:pPr>
            <a:r>
              <a:rPr sz="2000" b="1" dirty="0">
                <a:latin typeface="Liberation Sans Narrow"/>
                <a:cs typeface="Liberation Sans Narrow"/>
              </a:rPr>
              <a:t>GOLD </a:t>
            </a:r>
            <a:r>
              <a:rPr sz="2000" dirty="0">
                <a:latin typeface="Liberation Sans Narrow"/>
                <a:cs typeface="Liberation Sans Narrow"/>
              </a:rPr>
              <a:t>– </a:t>
            </a:r>
            <a:r>
              <a:rPr sz="2000" spc="-5" dirty="0">
                <a:latin typeface="Liberation Sans Narrow"/>
                <a:cs typeface="Liberation Sans Narrow"/>
              </a:rPr>
              <a:t>University of </a:t>
            </a:r>
            <a:r>
              <a:rPr sz="2000" dirty="0">
                <a:latin typeface="Liberation Sans Narrow"/>
                <a:cs typeface="Liberation Sans Narrow"/>
              </a:rPr>
              <a:t>Cambridge </a:t>
            </a:r>
            <a:r>
              <a:rPr sz="2000" spc="-5" dirty="0">
                <a:latin typeface="Liberation Sans Narrow"/>
                <a:cs typeface="Liberation Sans Narrow"/>
              </a:rPr>
              <a:t>,UK  (</a:t>
            </a:r>
            <a:r>
              <a:rPr sz="2000" spc="-5" dirty="0">
                <a:latin typeface="Liberation Sans Narrow"/>
                <a:cs typeface="Liberation Sans Narrow"/>
                <a:hlinkClick r:id="rId3"/>
              </a:rPr>
              <a:t>www.ccdc.cam.ac.uk/Solutions/GoldSuite/Pages/GOLD.aspx)</a:t>
            </a:r>
            <a:endParaRPr sz="2000" dirty="0">
              <a:latin typeface="Liberation Sans Narrow"/>
              <a:cs typeface="Liberation Sans Narrow"/>
            </a:endParaRPr>
          </a:p>
          <a:p>
            <a:pPr>
              <a:spcBef>
                <a:spcPts val="35"/>
              </a:spcBef>
              <a:buFont typeface="Arial"/>
              <a:buChar char="•"/>
            </a:pPr>
            <a:endParaRPr sz="2450" dirty="0">
              <a:latin typeface="Liberation Sans Narrow"/>
              <a:cs typeface="Liberation Sans Narrow"/>
            </a:endParaRPr>
          </a:p>
          <a:p>
            <a:pPr marL="355600" indent="-342900">
              <a:buFont typeface="Arial"/>
              <a:buChar char="•"/>
              <a:tabLst>
                <a:tab pos="354965" algn="l"/>
                <a:tab pos="355600" algn="l"/>
              </a:tabLst>
            </a:pPr>
            <a:r>
              <a:rPr sz="2000" b="1" dirty="0">
                <a:latin typeface="Liberation Sans Narrow"/>
                <a:cs typeface="Liberation Sans Narrow"/>
              </a:rPr>
              <a:t>AUTODOCK </a:t>
            </a:r>
            <a:r>
              <a:rPr sz="2000" dirty="0">
                <a:latin typeface="Liberation Sans Narrow"/>
                <a:cs typeface="Liberation Sans Narrow"/>
              </a:rPr>
              <a:t>- Scripps </a:t>
            </a:r>
            <a:r>
              <a:rPr sz="2000" spc="-5" dirty="0">
                <a:latin typeface="Liberation Sans Narrow"/>
                <a:cs typeface="Liberation Sans Narrow"/>
              </a:rPr>
              <a:t>Research Institute,USA</a:t>
            </a:r>
            <a:r>
              <a:rPr sz="2000" spc="-130" dirty="0">
                <a:latin typeface="Liberation Sans Narrow"/>
                <a:cs typeface="Liberation Sans Narrow"/>
              </a:rPr>
              <a:t> </a:t>
            </a:r>
            <a:r>
              <a:rPr sz="2000" spc="-5" dirty="0">
                <a:latin typeface="Liberation Sans Narrow"/>
                <a:cs typeface="Liberation Sans Narrow"/>
              </a:rPr>
              <a:t>(autodock.scripps.edu/)</a:t>
            </a:r>
            <a:endParaRPr sz="2000" dirty="0">
              <a:latin typeface="Liberation Sans Narrow"/>
              <a:cs typeface="Liberation Sans Narrow"/>
            </a:endParaRPr>
          </a:p>
          <a:p>
            <a:pPr>
              <a:spcBef>
                <a:spcPts val="5"/>
              </a:spcBef>
              <a:buFont typeface="Arial"/>
              <a:buChar char="•"/>
            </a:pPr>
            <a:endParaRPr sz="2750" dirty="0">
              <a:latin typeface="Liberation Sans Narrow"/>
              <a:cs typeface="Liberation Sans Narrow"/>
            </a:endParaRPr>
          </a:p>
          <a:p>
            <a:pPr marL="355600" marR="325755" indent="-342900">
              <a:lnSpc>
                <a:spcPct val="88500"/>
              </a:lnSpc>
              <a:buFont typeface="Arial"/>
              <a:buChar char="•"/>
              <a:tabLst>
                <a:tab pos="354965" algn="l"/>
                <a:tab pos="355600" algn="l"/>
              </a:tabLst>
            </a:pPr>
            <a:r>
              <a:rPr sz="2000" b="1" spc="-5" dirty="0">
                <a:latin typeface="Liberation Sans Narrow"/>
                <a:cs typeface="Liberation Sans Narrow"/>
              </a:rPr>
              <a:t>GemDock(Generic </a:t>
            </a:r>
            <a:r>
              <a:rPr sz="2000" b="1" dirty="0">
                <a:latin typeface="Liberation Sans Narrow"/>
                <a:cs typeface="Liberation Sans Narrow"/>
              </a:rPr>
              <a:t>Evolutionary </a:t>
            </a:r>
            <a:r>
              <a:rPr sz="2000" b="1" spc="-5" dirty="0">
                <a:latin typeface="Liberation Sans Narrow"/>
                <a:cs typeface="Liberation Sans Narrow"/>
              </a:rPr>
              <a:t>Method </a:t>
            </a:r>
            <a:r>
              <a:rPr sz="2000" b="1" dirty="0">
                <a:latin typeface="Liberation Sans Narrow"/>
                <a:cs typeface="Liberation Sans Narrow"/>
              </a:rPr>
              <a:t>for </a:t>
            </a:r>
            <a:r>
              <a:rPr sz="2000" b="1" spc="-5" dirty="0">
                <a:latin typeface="Liberation Sans Narrow"/>
                <a:cs typeface="Liberation Sans Narrow"/>
              </a:rPr>
              <a:t>Molecular </a:t>
            </a:r>
            <a:r>
              <a:rPr sz="2000" b="1" dirty="0">
                <a:latin typeface="Liberation Sans Narrow"/>
                <a:cs typeface="Liberation Sans Narrow"/>
              </a:rPr>
              <a:t>Docking) </a:t>
            </a:r>
            <a:r>
              <a:rPr sz="2000" dirty="0">
                <a:latin typeface="Liberation Sans Narrow"/>
                <a:cs typeface="Liberation Sans Narrow"/>
              </a:rPr>
              <a:t>- A</a:t>
            </a:r>
            <a:r>
              <a:rPr sz="2000" spc="-315" dirty="0">
                <a:latin typeface="Liberation Sans Narrow"/>
                <a:cs typeface="Liberation Sans Narrow"/>
              </a:rPr>
              <a:t> </a:t>
            </a:r>
            <a:r>
              <a:rPr sz="2000" spc="-5" dirty="0">
                <a:latin typeface="Liberation Sans Narrow"/>
                <a:cs typeface="Liberation Sans Narrow"/>
              </a:rPr>
              <a:t>tool,  developed by </a:t>
            </a:r>
            <a:r>
              <a:rPr sz="2000" spc="-10" dirty="0">
                <a:latin typeface="Liberation Sans Narrow"/>
                <a:cs typeface="Liberation Sans Narrow"/>
              </a:rPr>
              <a:t>Jinn-Moon </a:t>
            </a:r>
            <a:r>
              <a:rPr sz="2000" spc="-30" dirty="0">
                <a:latin typeface="Liberation Sans Narrow"/>
                <a:cs typeface="Liberation Sans Narrow"/>
              </a:rPr>
              <a:t>Yang, </a:t>
            </a:r>
            <a:r>
              <a:rPr sz="2000" dirty="0">
                <a:latin typeface="Liberation Sans Narrow"/>
                <a:cs typeface="Liberation Sans Narrow"/>
              </a:rPr>
              <a:t>a </a:t>
            </a:r>
            <a:r>
              <a:rPr sz="2000" spc="-5" dirty="0">
                <a:latin typeface="Liberation Sans Narrow"/>
                <a:cs typeface="Liberation Sans Narrow"/>
              </a:rPr>
              <a:t>professor of the Institute of Bioinformatics,  </a:t>
            </a:r>
            <a:r>
              <a:rPr sz="2000" dirty="0">
                <a:latin typeface="Liberation Sans Narrow"/>
                <a:cs typeface="Liberation Sans Narrow"/>
              </a:rPr>
              <a:t>National </a:t>
            </a:r>
            <a:r>
              <a:rPr sz="2000" spc="-5" dirty="0">
                <a:latin typeface="Liberation Sans Narrow"/>
                <a:cs typeface="Liberation Sans Narrow"/>
              </a:rPr>
              <a:t>Chiao </a:t>
            </a:r>
            <a:r>
              <a:rPr sz="2000" spc="-20" dirty="0">
                <a:latin typeface="Liberation Sans Narrow"/>
                <a:cs typeface="Liberation Sans Narrow"/>
              </a:rPr>
              <a:t>Tung </a:t>
            </a:r>
            <a:r>
              <a:rPr sz="2000" spc="-15" dirty="0">
                <a:latin typeface="Liberation Sans Narrow"/>
                <a:cs typeface="Liberation Sans Narrow"/>
              </a:rPr>
              <a:t>University, </a:t>
            </a:r>
            <a:r>
              <a:rPr sz="2000" spc="-35" dirty="0">
                <a:latin typeface="Liberation Sans Narrow"/>
                <a:cs typeface="Liberation Sans Narrow"/>
              </a:rPr>
              <a:t>Taiwan</a:t>
            </a:r>
            <a:r>
              <a:rPr sz="2000" spc="-50" dirty="0">
                <a:latin typeface="Liberation Sans Narrow"/>
                <a:cs typeface="Liberation Sans Narrow"/>
              </a:rPr>
              <a:t> </a:t>
            </a:r>
            <a:r>
              <a:rPr sz="2000" spc="-5" dirty="0">
                <a:latin typeface="Liberation Sans Narrow"/>
                <a:cs typeface="Liberation Sans Narrow"/>
              </a:rPr>
              <a:t>(gemdock.life.nctu.edu.tw/dock/)</a:t>
            </a:r>
            <a:endParaRPr sz="2000" dirty="0">
              <a:latin typeface="Liberation Sans Narrow"/>
              <a:cs typeface="Liberation Sans Narrow"/>
            </a:endParaRPr>
          </a:p>
          <a:p>
            <a:pPr>
              <a:spcBef>
                <a:spcPts val="25"/>
              </a:spcBef>
              <a:buFont typeface="Arial"/>
              <a:buChar char="•"/>
            </a:pPr>
            <a:endParaRPr sz="2550" dirty="0">
              <a:latin typeface="Liberation Sans Narrow"/>
              <a:cs typeface="Liberation Sans Narrow"/>
            </a:endParaRPr>
          </a:p>
          <a:p>
            <a:pPr marL="355600" indent="-342900">
              <a:buFont typeface="Arial"/>
              <a:buChar char="•"/>
              <a:tabLst>
                <a:tab pos="354965" algn="l"/>
                <a:tab pos="355600" algn="l"/>
              </a:tabLst>
            </a:pPr>
            <a:r>
              <a:rPr sz="2000" b="1" dirty="0">
                <a:latin typeface="Liberation Sans Narrow"/>
                <a:cs typeface="Liberation Sans Narrow"/>
              </a:rPr>
              <a:t>Hex Protein Docking </a:t>
            </a:r>
            <a:r>
              <a:rPr sz="2000" dirty="0">
                <a:latin typeface="Liberation Sans Narrow"/>
                <a:cs typeface="Liberation Sans Narrow"/>
              </a:rPr>
              <a:t>- </a:t>
            </a:r>
            <a:r>
              <a:rPr sz="2000" spc="-5" dirty="0">
                <a:latin typeface="Liberation Sans Narrow"/>
                <a:cs typeface="Liberation Sans Narrow"/>
              </a:rPr>
              <a:t>University of Aberdeen, </a:t>
            </a:r>
            <a:r>
              <a:rPr sz="2000" dirty="0">
                <a:latin typeface="Liberation Sans Narrow"/>
                <a:cs typeface="Liberation Sans Narrow"/>
              </a:rPr>
              <a:t>UK</a:t>
            </a:r>
            <a:r>
              <a:rPr sz="2000" spc="-175" dirty="0">
                <a:latin typeface="Liberation Sans Narrow"/>
                <a:cs typeface="Liberation Sans Narrow"/>
              </a:rPr>
              <a:t> </a:t>
            </a:r>
            <a:r>
              <a:rPr sz="2000" spc="-5" dirty="0">
                <a:latin typeface="Liberation Sans Narrow"/>
                <a:cs typeface="Liberation Sans Narrow"/>
              </a:rPr>
              <a:t>(hex.loria.fr/)</a:t>
            </a:r>
            <a:endParaRPr sz="2000" dirty="0">
              <a:latin typeface="Liberation Sans Narrow"/>
              <a:cs typeface="Liberation Sans Narrow"/>
            </a:endParaRPr>
          </a:p>
          <a:p>
            <a:pPr>
              <a:lnSpc>
                <a:spcPct val="100000"/>
              </a:lnSpc>
              <a:buFont typeface="Arial"/>
              <a:buChar char="•"/>
            </a:pPr>
            <a:endParaRPr sz="2750" dirty="0">
              <a:latin typeface="Liberation Sans Narrow"/>
              <a:cs typeface="Liberation Sans Narrow"/>
            </a:endParaRPr>
          </a:p>
          <a:p>
            <a:pPr marL="355600" marR="5080" indent="-342900">
              <a:lnSpc>
                <a:spcPts val="2160"/>
              </a:lnSpc>
              <a:buFont typeface="Arial"/>
              <a:buChar char="•"/>
              <a:tabLst>
                <a:tab pos="354965" algn="l"/>
                <a:tab pos="355600" algn="l"/>
              </a:tabLst>
            </a:pPr>
            <a:r>
              <a:rPr sz="2000" b="1" dirty="0">
                <a:latin typeface="Liberation Sans Narrow"/>
                <a:cs typeface="Liberation Sans Narrow"/>
              </a:rPr>
              <a:t>GRAMM </a:t>
            </a:r>
            <a:r>
              <a:rPr sz="2000" b="1" spc="-5" dirty="0">
                <a:latin typeface="Liberation Sans Narrow"/>
                <a:cs typeface="Liberation Sans Narrow"/>
              </a:rPr>
              <a:t>(Global </a:t>
            </a:r>
            <a:r>
              <a:rPr sz="2000" b="1" dirty="0">
                <a:latin typeface="Liberation Sans Narrow"/>
                <a:cs typeface="Liberation Sans Narrow"/>
              </a:rPr>
              <a:t>Range </a:t>
            </a:r>
            <a:r>
              <a:rPr sz="2000" b="1" spc="-5" dirty="0">
                <a:latin typeface="Liberation Sans Narrow"/>
                <a:cs typeface="Liberation Sans Narrow"/>
              </a:rPr>
              <a:t>Molecular Matching) Protein docking </a:t>
            </a:r>
            <a:r>
              <a:rPr sz="2000" dirty="0">
                <a:latin typeface="Liberation Sans Narrow"/>
                <a:cs typeface="Liberation Sans Narrow"/>
              </a:rPr>
              <a:t>- A Center </a:t>
            </a:r>
            <a:r>
              <a:rPr sz="2000" spc="-5" dirty="0">
                <a:latin typeface="Liberation Sans Narrow"/>
                <a:cs typeface="Liberation Sans Narrow"/>
              </a:rPr>
              <a:t>for  Bioinformatics, </a:t>
            </a:r>
            <a:r>
              <a:rPr sz="2000" dirty="0">
                <a:latin typeface="Liberation Sans Narrow"/>
                <a:cs typeface="Liberation Sans Narrow"/>
              </a:rPr>
              <a:t>University </a:t>
            </a:r>
            <a:r>
              <a:rPr sz="2000" spc="-5" dirty="0">
                <a:latin typeface="Liberation Sans Narrow"/>
                <a:cs typeface="Liberation Sans Narrow"/>
              </a:rPr>
              <a:t>of </a:t>
            </a:r>
            <a:r>
              <a:rPr sz="2000" dirty="0">
                <a:latin typeface="Liberation Sans Narrow"/>
                <a:cs typeface="Liberation Sans Narrow"/>
              </a:rPr>
              <a:t>Kansas, USA  </a:t>
            </a:r>
            <a:r>
              <a:rPr sz="2000" spc="-5" dirty="0">
                <a:latin typeface="Liberation Sans Narrow"/>
                <a:cs typeface="Liberation Sans Narrow"/>
              </a:rPr>
              <a:t>(</a:t>
            </a:r>
            <a:r>
              <a:rPr sz="2000" spc="-5" dirty="0">
                <a:latin typeface="Liberation Sans Narrow"/>
                <a:cs typeface="Liberation Sans Narrow"/>
                <a:hlinkClick r:id="rId4"/>
              </a:rPr>
              <a:t>www.bioinformatics.ku.edu/files/vakser/gramm/)</a:t>
            </a:r>
            <a:endParaRPr sz="2000" dirty="0">
              <a:latin typeface="Liberation Sans Narrow"/>
              <a:cs typeface="Liberation Sans Narrow"/>
            </a:endParaRPr>
          </a:p>
        </p:txBody>
      </p:sp>
      <p:grpSp>
        <p:nvGrpSpPr>
          <p:cNvPr id="4" name="object 4"/>
          <p:cNvGrpSpPr/>
          <p:nvPr/>
        </p:nvGrpSpPr>
        <p:grpSpPr>
          <a:xfrm>
            <a:off x="1524000" y="-25198"/>
            <a:ext cx="9144000" cy="70917"/>
            <a:chOff x="0" y="-25198"/>
            <a:chExt cx="9144000" cy="70917"/>
          </a:xfrm>
        </p:grpSpPr>
        <p:sp>
          <p:nvSpPr>
            <p:cNvPr id="5" name="object 5"/>
            <p:cNvSpPr/>
            <p:nvPr/>
          </p:nvSpPr>
          <p:spPr>
            <a:xfrm>
              <a:off x="0" y="0"/>
              <a:ext cx="723900" cy="45719"/>
            </a:xfrm>
            <a:prstGeom prst="rect">
              <a:avLst/>
            </a:prstGeom>
            <a:blipFill>
              <a:blip r:embed="rId5" cstate="print"/>
              <a:stretch>
                <a:fillRect/>
              </a:stretch>
            </a:blipFill>
          </p:spPr>
          <p:txBody>
            <a:bodyPr wrap="square" lIns="0" tIns="0" rIns="0" bIns="0" rtlCol="0"/>
            <a:lstStyle/>
            <a:p>
              <a:endParaRPr dirty="0"/>
            </a:p>
          </p:txBody>
        </p:sp>
        <p:sp>
          <p:nvSpPr>
            <p:cNvPr id="6" name="object 6"/>
            <p:cNvSpPr/>
            <p:nvPr/>
          </p:nvSpPr>
          <p:spPr>
            <a:xfrm>
              <a:off x="8276845" y="-25198"/>
              <a:ext cx="867155" cy="70917"/>
            </a:xfrm>
            <a:prstGeom prst="rect">
              <a:avLst/>
            </a:prstGeom>
            <a:blipFill>
              <a:blip r:embed="rId6" cstate="print"/>
              <a:stretch>
                <a:fillRect/>
              </a:stretch>
            </a:blipFill>
          </p:spPr>
          <p:txBody>
            <a:bodyPr wrap="square" lIns="0" tIns="0" rIns="0" bIns="0" rtlCol="0"/>
            <a:lstStyle/>
            <a:p>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135467"/>
            <a:ext cx="10515600" cy="689932"/>
          </a:xfrm>
          <a:prstGeom prst="rect">
            <a:avLst/>
          </a:prstGeom>
        </p:spPr>
        <p:txBody>
          <a:bodyPr vert="horz" wrap="square" lIns="0" tIns="12700" rIns="0" bIns="0" rtlCol="0" anchor="ctr">
            <a:spAutoFit/>
          </a:bodyPr>
          <a:lstStyle/>
          <a:p>
            <a:pPr marL="15875">
              <a:lnSpc>
                <a:spcPct val="100000"/>
              </a:lnSpc>
              <a:spcBef>
                <a:spcPts val="100"/>
              </a:spcBef>
            </a:pPr>
            <a:r>
              <a:rPr spc="615" dirty="0"/>
              <a:t>Applications</a:t>
            </a:r>
          </a:p>
        </p:txBody>
      </p:sp>
      <p:sp>
        <p:nvSpPr>
          <p:cNvPr id="3" name="object 3"/>
          <p:cNvSpPr txBox="1">
            <a:spLocks noGrp="1"/>
          </p:cNvSpPr>
          <p:nvPr>
            <p:ph type="body" idx="1"/>
          </p:nvPr>
        </p:nvSpPr>
        <p:spPr>
          <a:xfrm>
            <a:off x="1329267" y="930948"/>
            <a:ext cx="10515600" cy="5791585"/>
          </a:xfrm>
          <a:prstGeom prst="rect">
            <a:avLst/>
          </a:prstGeom>
        </p:spPr>
        <p:txBody>
          <a:bodyPr vert="horz" wrap="square" lIns="0" tIns="33655" rIns="0" bIns="0" rtlCol="0">
            <a:spAutoFit/>
          </a:bodyPr>
          <a:lstStyle/>
          <a:p>
            <a:pPr marL="380365" indent="-342900">
              <a:lnSpc>
                <a:spcPct val="100000"/>
              </a:lnSpc>
              <a:spcBef>
                <a:spcPts val="265"/>
              </a:spcBef>
              <a:buFont typeface="Arial"/>
              <a:buChar char="•"/>
              <a:tabLst>
                <a:tab pos="380365" algn="l"/>
                <a:tab pos="381000" algn="l"/>
              </a:tabLst>
            </a:pPr>
            <a:r>
              <a:rPr spc="-10" dirty="0"/>
              <a:t>Virtual </a:t>
            </a:r>
            <a:r>
              <a:rPr spc="-5" dirty="0"/>
              <a:t>screening </a:t>
            </a:r>
            <a:r>
              <a:rPr dirty="0"/>
              <a:t>(hit</a:t>
            </a:r>
            <a:r>
              <a:rPr spc="-65" dirty="0"/>
              <a:t> </a:t>
            </a:r>
            <a:r>
              <a:rPr spc="-5" dirty="0"/>
              <a:t>identification)</a:t>
            </a:r>
          </a:p>
          <a:p>
            <a:pPr marL="380365" marR="5080" indent="571500">
              <a:lnSpc>
                <a:spcPct val="89700"/>
              </a:lnSpc>
              <a:spcBef>
                <a:spcPts val="415"/>
              </a:spcBef>
            </a:pPr>
            <a:r>
              <a:rPr b="0" dirty="0">
                <a:latin typeface="Carlito"/>
                <a:cs typeface="Carlito"/>
              </a:rPr>
              <a:t>docking </a:t>
            </a:r>
            <a:r>
              <a:rPr spc="-5" dirty="0">
                <a:latin typeface="Carlito"/>
                <a:cs typeface="Carlito"/>
              </a:rPr>
              <a:t>with </a:t>
            </a:r>
            <a:r>
              <a:rPr b="0" dirty="0">
                <a:latin typeface="Carlito"/>
                <a:cs typeface="Carlito"/>
              </a:rPr>
              <a:t>a </a:t>
            </a:r>
            <a:r>
              <a:rPr spc="-5" dirty="0">
                <a:latin typeface="Carlito"/>
                <a:cs typeface="Carlito"/>
              </a:rPr>
              <a:t>scoring </a:t>
            </a:r>
            <a:r>
              <a:rPr b="0" dirty="0">
                <a:latin typeface="Carlito"/>
                <a:cs typeface="Carlito"/>
              </a:rPr>
              <a:t>function </a:t>
            </a:r>
            <a:r>
              <a:rPr spc="-5" dirty="0">
                <a:latin typeface="Carlito"/>
                <a:cs typeface="Carlito"/>
              </a:rPr>
              <a:t>can be </a:t>
            </a:r>
            <a:r>
              <a:rPr b="0" dirty="0">
                <a:latin typeface="Carlito"/>
                <a:cs typeface="Carlito"/>
              </a:rPr>
              <a:t>used </a:t>
            </a:r>
            <a:r>
              <a:rPr spc="-15" dirty="0">
                <a:latin typeface="Carlito"/>
                <a:cs typeface="Carlito"/>
              </a:rPr>
              <a:t>to </a:t>
            </a:r>
            <a:r>
              <a:rPr spc="-5" dirty="0">
                <a:latin typeface="Carlito"/>
                <a:cs typeface="Carlito"/>
              </a:rPr>
              <a:t>quickly screen </a:t>
            </a:r>
            <a:r>
              <a:rPr spc="-10" dirty="0">
                <a:latin typeface="Carlito"/>
                <a:cs typeface="Carlito"/>
              </a:rPr>
              <a:t>large  </a:t>
            </a:r>
            <a:r>
              <a:rPr spc="-5" dirty="0">
                <a:latin typeface="Carlito"/>
                <a:cs typeface="Carlito"/>
              </a:rPr>
              <a:t>databases of potential drugs </a:t>
            </a:r>
            <a:r>
              <a:rPr b="0" dirty="0">
                <a:latin typeface="Carlito"/>
                <a:cs typeface="Carlito"/>
              </a:rPr>
              <a:t>in </a:t>
            </a:r>
            <a:r>
              <a:rPr spc="-5" dirty="0">
                <a:latin typeface="Carlito"/>
                <a:cs typeface="Carlito"/>
              </a:rPr>
              <a:t>silico </a:t>
            </a:r>
            <a:r>
              <a:rPr spc="-15" dirty="0">
                <a:latin typeface="Carlito"/>
                <a:cs typeface="Carlito"/>
              </a:rPr>
              <a:t>to </a:t>
            </a:r>
            <a:r>
              <a:rPr spc="-5" dirty="0">
                <a:latin typeface="Carlito"/>
                <a:cs typeface="Carlito"/>
              </a:rPr>
              <a:t>identify molecules that </a:t>
            </a:r>
            <a:r>
              <a:rPr spc="-10" dirty="0">
                <a:latin typeface="Carlito"/>
                <a:cs typeface="Carlito"/>
              </a:rPr>
              <a:t>are </a:t>
            </a:r>
            <a:r>
              <a:rPr spc="-15" dirty="0">
                <a:latin typeface="Carlito"/>
                <a:cs typeface="Carlito"/>
              </a:rPr>
              <a:t>likely to  </a:t>
            </a:r>
            <a:r>
              <a:rPr spc="-5" dirty="0">
                <a:latin typeface="Carlito"/>
                <a:cs typeface="Carlito"/>
              </a:rPr>
              <a:t>bind </a:t>
            </a:r>
            <a:r>
              <a:rPr spc="-15" dirty="0">
                <a:latin typeface="Carlito"/>
                <a:cs typeface="Carlito"/>
              </a:rPr>
              <a:t>to protein target </a:t>
            </a:r>
            <a:r>
              <a:rPr spc="-5" dirty="0">
                <a:latin typeface="Carlito"/>
                <a:cs typeface="Carlito"/>
              </a:rPr>
              <a:t>of</a:t>
            </a:r>
            <a:r>
              <a:rPr spc="30" dirty="0">
                <a:latin typeface="Carlito"/>
                <a:cs typeface="Carlito"/>
              </a:rPr>
              <a:t> </a:t>
            </a:r>
            <a:r>
              <a:rPr spc="-15" dirty="0">
                <a:latin typeface="Carlito"/>
                <a:cs typeface="Carlito"/>
              </a:rPr>
              <a:t>interest.</a:t>
            </a:r>
          </a:p>
          <a:p>
            <a:pPr marL="24765">
              <a:lnSpc>
                <a:spcPct val="100000"/>
              </a:lnSpc>
              <a:spcBef>
                <a:spcPts val="35"/>
              </a:spcBef>
            </a:pPr>
            <a:endParaRPr sz="2400" dirty="0">
              <a:latin typeface="Carlito"/>
              <a:cs typeface="Carlito"/>
            </a:endParaRPr>
          </a:p>
          <a:p>
            <a:pPr marL="436245" indent="-399415">
              <a:lnSpc>
                <a:spcPct val="100000"/>
              </a:lnSpc>
              <a:buFont typeface="Arial"/>
              <a:buChar char="•"/>
              <a:tabLst>
                <a:tab pos="436880" algn="l"/>
                <a:tab pos="437515" algn="l"/>
              </a:tabLst>
            </a:pPr>
            <a:r>
              <a:rPr dirty="0"/>
              <a:t>Drug Discovery (lead</a:t>
            </a:r>
            <a:r>
              <a:rPr spc="-60" dirty="0"/>
              <a:t> </a:t>
            </a:r>
            <a:r>
              <a:rPr spc="-5" dirty="0"/>
              <a:t>optimization)</a:t>
            </a:r>
          </a:p>
          <a:p>
            <a:pPr marL="380365" marR="622300" indent="571500">
              <a:spcBef>
                <a:spcPts val="420"/>
              </a:spcBef>
            </a:pPr>
            <a:r>
              <a:rPr b="0" dirty="0">
                <a:latin typeface="Carlito"/>
                <a:cs typeface="Carlito"/>
              </a:rPr>
              <a:t>docking </a:t>
            </a:r>
            <a:r>
              <a:rPr spc="-5" dirty="0">
                <a:latin typeface="Carlito"/>
                <a:cs typeface="Carlito"/>
              </a:rPr>
              <a:t>can be </a:t>
            </a:r>
            <a:r>
              <a:rPr b="0" dirty="0">
                <a:latin typeface="Carlito"/>
                <a:cs typeface="Carlito"/>
              </a:rPr>
              <a:t>used </a:t>
            </a:r>
            <a:r>
              <a:rPr spc="-15" dirty="0">
                <a:latin typeface="Carlito"/>
                <a:cs typeface="Carlito"/>
              </a:rPr>
              <a:t>to </a:t>
            </a:r>
            <a:r>
              <a:rPr spc="-5" dirty="0">
                <a:latin typeface="Carlito"/>
                <a:cs typeface="Carlito"/>
              </a:rPr>
              <a:t>predict </a:t>
            </a:r>
            <a:r>
              <a:rPr b="0" dirty="0">
                <a:latin typeface="Carlito"/>
                <a:cs typeface="Carlito"/>
              </a:rPr>
              <a:t>in </a:t>
            </a:r>
            <a:r>
              <a:rPr spc="-5" dirty="0">
                <a:latin typeface="Carlito"/>
                <a:cs typeface="Carlito"/>
              </a:rPr>
              <a:t>where </a:t>
            </a:r>
            <a:r>
              <a:rPr b="0" dirty="0">
                <a:latin typeface="Carlito"/>
                <a:cs typeface="Carlito"/>
              </a:rPr>
              <a:t>and in which </a:t>
            </a:r>
            <a:r>
              <a:rPr spc="-15" dirty="0">
                <a:latin typeface="Carlito"/>
                <a:cs typeface="Carlito"/>
              </a:rPr>
              <a:t>relative  </a:t>
            </a:r>
            <a:r>
              <a:rPr spc="-10" dirty="0">
                <a:latin typeface="Carlito"/>
                <a:cs typeface="Carlito"/>
              </a:rPr>
              <a:t>orientation </a:t>
            </a:r>
            <a:r>
              <a:rPr b="0" dirty="0">
                <a:latin typeface="Carlito"/>
                <a:cs typeface="Carlito"/>
              </a:rPr>
              <a:t>a </a:t>
            </a:r>
            <a:r>
              <a:rPr spc="-10" dirty="0">
                <a:latin typeface="Carlito"/>
                <a:cs typeface="Carlito"/>
              </a:rPr>
              <a:t>ligand </a:t>
            </a:r>
            <a:r>
              <a:rPr spc="-5" dirty="0">
                <a:latin typeface="Carlito"/>
                <a:cs typeface="Carlito"/>
              </a:rPr>
              <a:t>binds </a:t>
            </a:r>
            <a:r>
              <a:rPr spc="-15" dirty="0">
                <a:latin typeface="Carlito"/>
                <a:cs typeface="Carlito"/>
              </a:rPr>
              <a:t>to </a:t>
            </a:r>
            <a:r>
              <a:rPr b="0" dirty="0">
                <a:latin typeface="Carlito"/>
                <a:cs typeface="Carlito"/>
              </a:rPr>
              <a:t>a </a:t>
            </a:r>
            <a:r>
              <a:rPr spc="-10" dirty="0">
                <a:latin typeface="Carlito"/>
                <a:cs typeface="Carlito"/>
              </a:rPr>
              <a:t>protein </a:t>
            </a:r>
            <a:r>
              <a:rPr b="0" dirty="0">
                <a:latin typeface="Carlito"/>
                <a:cs typeface="Carlito"/>
              </a:rPr>
              <a:t>(binding mode </a:t>
            </a:r>
            <a:r>
              <a:rPr spc="-5" dirty="0">
                <a:latin typeface="Carlito"/>
                <a:cs typeface="Carlito"/>
              </a:rPr>
              <a:t>or pose). This  </a:t>
            </a:r>
            <a:r>
              <a:rPr spc="-10" dirty="0">
                <a:latin typeface="Carlito"/>
                <a:cs typeface="Carlito"/>
              </a:rPr>
              <a:t>information </a:t>
            </a:r>
            <a:r>
              <a:rPr spc="-15" dirty="0">
                <a:latin typeface="Carlito"/>
                <a:cs typeface="Carlito"/>
              </a:rPr>
              <a:t>may </a:t>
            </a:r>
            <a:r>
              <a:rPr spc="-5" dirty="0">
                <a:latin typeface="Carlito"/>
                <a:cs typeface="Carlito"/>
              </a:rPr>
              <a:t>in </a:t>
            </a:r>
            <a:r>
              <a:rPr b="0" dirty="0">
                <a:latin typeface="Carlito"/>
                <a:cs typeface="Carlito"/>
              </a:rPr>
              <a:t>turn </a:t>
            </a:r>
            <a:r>
              <a:rPr spc="-5" dirty="0">
                <a:latin typeface="Carlito"/>
                <a:cs typeface="Carlito"/>
              </a:rPr>
              <a:t>be </a:t>
            </a:r>
            <a:r>
              <a:rPr b="0" dirty="0">
                <a:latin typeface="Carlito"/>
                <a:cs typeface="Carlito"/>
              </a:rPr>
              <a:t>used </a:t>
            </a:r>
            <a:r>
              <a:rPr spc="-15" dirty="0">
                <a:latin typeface="Carlito"/>
                <a:cs typeface="Carlito"/>
              </a:rPr>
              <a:t>to </a:t>
            </a:r>
            <a:r>
              <a:rPr b="0" dirty="0">
                <a:latin typeface="Carlito"/>
                <a:cs typeface="Carlito"/>
              </a:rPr>
              <a:t>design </a:t>
            </a:r>
            <a:r>
              <a:rPr spc="-10" dirty="0">
                <a:latin typeface="Carlito"/>
                <a:cs typeface="Carlito"/>
              </a:rPr>
              <a:t>more potent </a:t>
            </a:r>
            <a:r>
              <a:rPr b="0" dirty="0">
                <a:latin typeface="Carlito"/>
                <a:cs typeface="Carlito"/>
              </a:rPr>
              <a:t>and </a:t>
            </a:r>
            <a:r>
              <a:rPr spc="-10" dirty="0">
                <a:latin typeface="Carlito"/>
                <a:cs typeface="Carlito"/>
              </a:rPr>
              <a:t>selective  </a:t>
            </a:r>
            <a:r>
              <a:rPr b="0" dirty="0">
                <a:latin typeface="Carlito"/>
                <a:cs typeface="Carlito"/>
              </a:rPr>
              <a:t>analogs.</a:t>
            </a:r>
          </a:p>
          <a:p>
            <a:pPr marL="24765">
              <a:lnSpc>
                <a:spcPct val="100000"/>
              </a:lnSpc>
              <a:spcBef>
                <a:spcPts val="15"/>
              </a:spcBef>
            </a:pPr>
            <a:endParaRPr sz="2400" dirty="0">
              <a:latin typeface="Carlito"/>
              <a:cs typeface="Carlito"/>
            </a:endParaRPr>
          </a:p>
          <a:p>
            <a:pPr marL="436245" indent="-399415">
              <a:lnSpc>
                <a:spcPct val="100000"/>
              </a:lnSpc>
              <a:buFont typeface="Arial"/>
              <a:buChar char="•"/>
              <a:tabLst>
                <a:tab pos="436880" algn="l"/>
                <a:tab pos="437515" algn="l"/>
              </a:tabLst>
            </a:pPr>
            <a:r>
              <a:rPr dirty="0"/>
              <a:t>Bioremediation</a:t>
            </a:r>
          </a:p>
          <a:p>
            <a:pPr marL="380365" marR="33655" indent="571500">
              <a:lnSpc>
                <a:spcPts val="2160"/>
              </a:lnSpc>
              <a:spcBef>
                <a:spcPts val="455"/>
              </a:spcBef>
            </a:pPr>
            <a:r>
              <a:rPr spc="-15" dirty="0">
                <a:latin typeface="Carlito"/>
                <a:cs typeface="Carlito"/>
              </a:rPr>
              <a:t>Protein </a:t>
            </a:r>
            <a:r>
              <a:rPr spc="-10" dirty="0">
                <a:latin typeface="Carlito"/>
                <a:cs typeface="Carlito"/>
              </a:rPr>
              <a:t>ligand </a:t>
            </a:r>
            <a:r>
              <a:rPr b="0" dirty="0">
                <a:latin typeface="Carlito"/>
                <a:cs typeface="Carlito"/>
              </a:rPr>
              <a:t>docking </a:t>
            </a:r>
            <a:r>
              <a:rPr spc="-5" dirty="0">
                <a:latin typeface="Carlito"/>
                <a:cs typeface="Carlito"/>
              </a:rPr>
              <a:t>can also be </a:t>
            </a:r>
            <a:r>
              <a:rPr b="0" dirty="0">
                <a:latin typeface="Carlito"/>
                <a:cs typeface="Carlito"/>
              </a:rPr>
              <a:t>used </a:t>
            </a:r>
            <a:r>
              <a:rPr spc="-15" dirty="0">
                <a:latin typeface="Carlito"/>
                <a:cs typeface="Carlito"/>
              </a:rPr>
              <a:t>to </a:t>
            </a:r>
            <a:r>
              <a:rPr spc="-5" dirty="0">
                <a:latin typeface="Carlito"/>
                <a:cs typeface="Carlito"/>
              </a:rPr>
              <a:t>predict </a:t>
            </a:r>
            <a:r>
              <a:rPr spc="-10" dirty="0">
                <a:latin typeface="Carlito"/>
                <a:cs typeface="Carlito"/>
              </a:rPr>
              <a:t>pollutants </a:t>
            </a:r>
            <a:r>
              <a:rPr spc="-5" dirty="0">
                <a:latin typeface="Carlito"/>
                <a:cs typeface="Carlito"/>
              </a:rPr>
              <a:t>that </a:t>
            </a:r>
            <a:r>
              <a:rPr b="0" dirty="0">
                <a:latin typeface="Carlito"/>
                <a:cs typeface="Carlito"/>
              </a:rPr>
              <a:t>can  </a:t>
            </a:r>
            <a:r>
              <a:rPr spc="-5" dirty="0">
                <a:latin typeface="Carlito"/>
                <a:cs typeface="Carlito"/>
              </a:rPr>
              <a:t>be degraded by</a:t>
            </a:r>
            <a:r>
              <a:rPr spc="-35" dirty="0">
                <a:latin typeface="Carlito"/>
                <a:cs typeface="Carlito"/>
              </a:rPr>
              <a:t> </a:t>
            </a:r>
            <a:r>
              <a:rPr b="0" dirty="0">
                <a:latin typeface="Carlito"/>
                <a:cs typeface="Carlito"/>
              </a:rPr>
              <a:t>enzymes.</a:t>
            </a:r>
          </a:p>
        </p:txBody>
      </p:sp>
      <p:grpSp>
        <p:nvGrpSpPr>
          <p:cNvPr id="4" name="object 4"/>
          <p:cNvGrpSpPr/>
          <p:nvPr/>
        </p:nvGrpSpPr>
        <p:grpSpPr>
          <a:xfrm>
            <a:off x="1524000" y="0"/>
            <a:ext cx="9143998" cy="135467"/>
            <a:chOff x="0" y="0"/>
            <a:chExt cx="9143998" cy="135467"/>
          </a:xfrm>
        </p:grpSpPr>
        <p:sp>
          <p:nvSpPr>
            <p:cNvPr id="5" name="object 5"/>
            <p:cNvSpPr/>
            <p:nvPr/>
          </p:nvSpPr>
          <p:spPr>
            <a:xfrm>
              <a:off x="0" y="0"/>
              <a:ext cx="723900" cy="135467"/>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8276843" y="0"/>
              <a:ext cx="867155" cy="135467"/>
            </a:xfrm>
            <a:prstGeom prst="rect">
              <a:avLst/>
            </a:prstGeom>
            <a:blipFill>
              <a:blip r:embed="rId3" cstate="print"/>
              <a:stretch>
                <a:fillRect/>
              </a:stretch>
            </a:blipFill>
          </p:spPr>
          <p:txBody>
            <a:bodyPr wrap="square" lIns="0" tIns="0" rIns="0" bIns="0" rtlCol="0"/>
            <a:lstStyle/>
            <a:p>
              <a:endParaRPr dirty="0"/>
            </a:p>
          </p:txBody>
        </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88840" y="233883"/>
            <a:ext cx="2812415" cy="635000"/>
          </a:xfrm>
          <a:prstGeom prst="rect">
            <a:avLst/>
          </a:prstGeom>
        </p:spPr>
        <p:txBody>
          <a:bodyPr vert="horz" wrap="square" lIns="0" tIns="12065" rIns="0" bIns="0" rtlCol="0" anchor="ctr">
            <a:spAutoFit/>
          </a:bodyPr>
          <a:lstStyle/>
          <a:p>
            <a:pPr marL="12700">
              <a:lnSpc>
                <a:spcPct val="100000"/>
              </a:lnSpc>
              <a:spcBef>
                <a:spcPts val="95"/>
              </a:spcBef>
            </a:pPr>
            <a:r>
              <a:rPr sz="4000" spc="-110" dirty="0"/>
              <a:t>REFERENCE</a:t>
            </a:r>
            <a:endParaRPr sz="4000"/>
          </a:p>
        </p:txBody>
      </p:sp>
      <p:sp>
        <p:nvSpPr>
          <p:cNvPr id="3" name="object 3"/>
          <p:cNvSpPr txBox="1"/>
          <p:nvPr/>
        </p:nvSpPr>
        <p:spPr>
          <a:xfrm>
            <a:off x="1888643" y="1098245"/>
            <a:ext cx="8275955" cy="4886594"/>
          </a:xfrm>
          <a:prstGeom prst="rect">
            <a:avLst/>
          </a:prstGeom>
        </p:spPr>
        <p:txBody>
          <a:bodyPr vert="horz" wrap="square" lIns="0" tIns="13335" rIns="0" bIns="0" rtlCol="0">
            <a:spAutoFit/>
          </a:bodyPr>
          <a:lstStyle/>
          <a:p>
            <a:pPr marL="355600" marR="43180" indent="-342900">
              <a:spcBef>
                <a:spcPts val="105"/>
              </a:spcBef>
              <a:buFont typeface="Arial"/>
              <a:buChar char="•"/>
              <a:tabLst>
                <a:tab pos="354965" algn="l"/>
                <a:tab pos="355600" algn="l"/>
              </a:tabLst>
            </a:pPr>
            <a:r>
              <a:rPr sz="2000" spc="-5" dirty="0">
                <a:latin typeface="Liberation Sans Narrow"/>
                <a:cs typeface="Liberation Sans Narrow"/>
              </a:rPr>
              <a:t>Morris </a:t>
            </a:r>
            <a:r>
              <a:rPr sz="2000" dirty="0">
                <a:latin typeface="Liberation Sans Narrow"/>
                <a:cs typeface="Liberation Sans Narrow"/>
              </a:rPr>
              <a:t>GM, </a:t>
            </a:r>
            <a:r>
              <a:rPr sz="2000" spc="-5" dirty="0">
                <a:latin typeface="Liberation Sans Narrow"/>
                <a:cs typeface="Liberation Sans Narrow"/>
              </a:rPr>
              <a:t>Goodsell </a:t>
            </a:r>
            <a:r>
              <a:rPr sz="2000" dirty="0">
                <a:latin typeface="Liberation Sans Narrow"/>
                <a:cs typeface="Liberation Sans Narrow"/>
              </a:rPr>
              <a:t>DS, </a:t>
            </a:r>
            <a:r>
              <a:rPr sz="2000" spc="-5" dirty="0">
                <a:latin typeface="Liberation Sans Narrow"/>
                <a:cs typeface="Liberation Sans Narrow"/>
              </a:rPr>
              <a:t>Halliday </a:t>
            </a:r>
            <a:r>
              <a:rPr sz="2000" dirty="0">
                <a:latin typeface="Liberation Sans Narrow"/>
                <a:cs typeface="Liberation Sans Narrow"/>
              </a:rPr>
              <a:t>RS, Huey R, Hart WE, </a:t>
            </a:r>
            <a:r>
              <a:rPr sz="2000" spc="-5" dirty="0">
                <a:latin typeface="Liberation Sans Narrow"/>
                <a:cs typeface="Liberation Sans Narrow"/>
              </a:rPr>
              <a:t>Belew </a:t>
            </a:r>
            <a:r>
              <a:rPr sz="2000" dirty="0">
                <a:latin typeface="Liberation Sans Narrow"/>
                <a:cs typeface="Liberation Sans Narrow"/>
              </a:rPr>
              <a:t>RK, </a:t>
            </a:r>
            <a:r>
              <a:rPr sz="2000" spc="-5" dirty="0">
                <a:latin typeface="Liberation Sans Narrow"/>
                <a:cs typeface="Liberation Sans Narrow"/>
              </a:rPr>
              <a:t>Olson </a:t>
            </a:r>
            <a:r>
              <a:rPr sz="2000" dirty="0">
                <a:latin typeface="Liberation Sans Narrow"/>
                <a:cs typeface="Liberation Sans Narrow"/>
              </a:rPr>
              <a:t>AJ</a:t>
            </a:r>
            <a:r>
              <a:rPr sz="2000" spc="-180" dirty="0">
                <a:latin typeface="Liberation Sans Narrow"/>
                <a:cs typeface="Liberation Sans Narrow"/>
              </a:rPr>
              <a:t> </a:t>
            </a:r>
            <a:r>
              <a:rPr sz="2000" dirty="0">
                <a:latin typeface="Liberation Sans Narrow"/>
                <a:cs typeface="Liberation Sans Narrow"/>
              </a:rPr>
              <a:t>(1998).  </a:t>
            </a:r>
            <a:r>
              <a:rPr sz="2000" spc="-5" dirty="0">
                <a:latin typeface="Liberation Sans Narrow"/>
                <a:cs typeface="Liberation Sans Narrow"/>
              </a:rPr>
              <a:t>"Automated </a:t>
            </a:r>
            <a:r>
              <a:rPr sz="2000" spc="-10" dirty="0">
                <a:latin typeface="Liberation Sans Narrow"/>
                <a:cs typeface="Liberation Sans Narrow"/>
              </a:rPr>
              <a:t>docking </a:t>
            </a:r>
            <a:r>
              <a:rPr sz="2000" spc="-5" dirty="0">
                <a:latin typeface="Liberation Sans Narrow"/>
                <a:cs typeface="Liberation Sans Narrow"/>
              </a:rPr>
              <a:t>using </a:t>
            </a:r>
            <a:r>
              <a:rPr sz="2000" dirty="0">
                <a:latin typeface="Liberation Sans Narrow"/>
                <a:cs typeface="Liberation Sans Narrow"/>
              </a:rPr>
              <a:t>a </a:t>
            </a:r>
            <a:r>
              <a:rPr sz="2000" spc="-5" dirty="0">
                <a:latin typeface="Liberation Sans Narrow"/>
                <a:cs typeface="Liberation Sans Narrow"/>
              </a:rPr>
              <a:t>Lamarckian genetic algorithm and an empirical binding  free energy function". </a:t>
            </a:r>
            <a:r>
              <a:rPr sz="2000" i="1" spc="-5" dirty="0">
                <a:latin typeface="Liberation Sans Narrow"/>
                <a:cs typeface="Liberation Sans Narrow"/>
              </a:rPr>
              <a:t>Journal of Computational Chemistry </a:t>
            </a:r>
            <a:r>
              <a:rPr sz="2000" spc="-5" dirty="0">
                <a:latin typeface="Liberation Sans Narrow"/>
                <a:cs typeface="Liberation Sans Narrow"/>
              </a:rPr>
              <a:t>19 </a:t>
            </a:r>
            <a:r>
              <a:rPr sz="2000" dirty="0">
                <a:latin typeface="Liberation Sans Narrow"/>
                <a:cs typeface="Liberation Sans Narrow"/>
              </a:rPr>
              <a:t>(14):</a:t>
            </a:r>
            <a:r>
              <a:rPr sz="2000" spc="-40" dirty="0">
                <a:latin typeface="Liberation Sans Narrow"/>
                <a:cs typeface="Liberation Sans Narrow"/>
              </a:rPr>
              <a:t> </a:t>
            </a:r>
            <a:r>
              <a:rPr sz="2000" spc="-5" dirty="0">
                <a:latin typeface="Liberation Sans Narrow"/>
                <a:cs typeface="Liberation Sans Narrow"/>
              </a:rPr>
              <a:t>1639–1662.</a:t>
            </a:r>
            <a:endParaRPr sz="2000">
              <a:latin typeface="Liberation Sans Narrow"/>
              <a:cs typeface="Liberation Sans Narrow"/>
            </a:endParaRPr>
          </a:p>
          <a:p>
            <a:pPr marL="355600" marR="227965" indent="-342900" algn="just">
              <a:spcBef>
                <a:spcPts val="484"/>
              </a:spcBef>
              <a:buFont typeface="Arial"/>
              <a:buChar char="•"/>
              <a:tabLst>
                <a:tab pos="355600" algn="l"/>
              </a:tabLst>
            </a:pPr>
            <a:r>
              <a:rPr sz="2000" spc="-5" dirty="0">
                <a:latin typeface="Liberation Sans Narrow"/>
                <a:cs typeface="Liberation Sans Narrow"/>
              </a:rPr>
              <a:t>Morris </a:t>
            </a:r>
            <a:r>
              <a:rPr sz="2000" dirty="0">
                <a:latin typeface="Liberation Sans Narrow"/>
                <a:cs typeface="Liberation Sans Narrow"/>
              </a:rPr>
              <a:t>RJ, </a:t>
            </a:r>
            <a:r>
              <a:rPr sz="2000" spc="-5" dirty="0">
                <a:latin typeface="Liberation Sans Narrow"/>
                <a:cs typeface="Liberation Sans Narrow"/>
              </a:rPr>
              <a:t>Najmanovich </a:t>
            </a:r>
            <a:r>
              <a:rPr sz="2000" dirty="0">
                <a:latin typeface="Liberation Sans Narrow"/>
                <a:cs typeface="Liberation Sans Narrow"/>
              </a:rPr>
              <a:t>RJ, </a:t>
            </a:r>
            <a:r>
              <a:rPr sz="2000" spc="-5" dirty="0">
                <a:latin typeface="Liberation Sans Narrow"/>
                <a:cs typeface="Liberation Sans Narrow"/>
              </a:rPr>
              <a:t>Kahraman </a:t>
            </a:r>
            <a:r>
              <a:rPr sz="2000" dirty="0">
                <a:latin typeface="Liberation Sans Narrow"/>
                <a:cs typeface="Liberation Sans Narrow"/>
              </a:rPr>
              <a:t>A, Thornton </a:t>
            </a:r>
            <a:r>
              <a:rPr sz="2000" spc="-5" dirty="0">
                <a:latin typeface="Liberation Sans Narrow"/>
                <a:cs typeface="Liberation Sans Narrow"/>
              </a:rPr>
              <a:t>JM </a:t>
            </a:r>
            <a:r>
              <a:rPr sz="2000" dirty="0">
                <a:latin typeface="Liberation Sans Narrow"/>
                <a:cs typeface="Liberation Sans Narrow"/>
              </a:rPr>
              <a:t>(May </a:t>
            </a:r>
            <a:r>
              <a:rPr sz="2000" spc="-5" dirty="0">
                <a:latin typeface="Liberation Sans Narrow"/>
                <a:cs typeface="Liberation Sans Narrow"/>
              </a:rPr>
              <a:t>2005). "Real </a:t>
            </a:r>
            <a:r>
              <a:rPr sz="2000" spc="-10" dirty="0">
                <a:latin typeface="Liberation Sans Narrow"/>
                <a:cs typeface="Liberation Sans Narrow"/>
              </a:rPr>
              <a:t>spherical  </a:t>
            </a:r>
            <a:r>
              <a:rPr sz="2000" spc="-5" dirty="0">
                <a:latin typeface="Liberation Sans Narrow"/>
                <a:cs typeface="Liberation Sans Narrow"/>
              </a:rPr>
              <a:t>harmonic expansion </a:t>
            </a:r>
            <a:r>
              <a:rPr sz="2000" spc="-10" dirty="0">
                <a:latin typeface="Liberation Sans Narrow"/>
                <a:cs typeface="Liberation Sans Narrow"/>
              </a:rPr>
              <a:t>coefficients </a:t>
            </a:r>
            <a:r>
              <a:rPr sz="2000" spc="-5" dirty="0">
                <a:latin typeface="Liberation Sans Narrow"/>
                <a:cs typeface="Liberation Sans Narrow"/>
              </a:rPr>
              <a:t>as 3D shape descriptors for protein binding </a:t>
            </a:r>
            <a:r>
              <a:rPr sz="2000" spc="-10" dirty="0">
                <a:latin typeface="Liberation Sans Narrow"/>
                <a:cs typeface="Liberation Sans Narrow"/>
              </a:rPr>
              <a:t>pocket  </a:t>
            </a:r>
            <a:r>
              <a:rPr sz="2000" spc="-5" dirty="0">
                <a:latin typeface="Liberation Sans Narrow"/>
                <a:cs typeface="Liberation Sans Narrow"/>
              </a:rPr>
              <a:t>and ligand comparisons".</a:t>
            </a:r>
            <a:r>
              <a:rPr sz="2000" i="1" spc="-5" dirty="0">
                <a:latin typeface="Liberation Sans Narrow"/>
                <a:cs typeface="Liberation Sans Narrow"/>
              </a:rPr>
              <a:t>Bioinformatics </a:t>
            </a:r>
            <a:r>
              <a:rPr sz="2000" dirty="0">
                <a:latin typeface="Liberation Sans Narrow"/>
                <a:cs typeface="Liberation Sans Narrow"/>
              </a:rPr>
              <a:t>21 (10):</a:t>
            </a:r>
            <a:r>
              <a:rPr sz="2000" spc="-15" dirty="0">
                <a:latin typeface="Liberation Sans Narrow"/>
                <a:cs typeface="Liberation Sans Narrow"/>
              </a:rPr>
              <a:t> </a:t>
            </a:r>
            <a:r>
              <a:rPr sz="2000" spc="-5" dirty="0">
                <a:latin typeface="Liberation Sans Narrow"/>
                <a:cs typeface="Liberation Sans Narrow"/>
              </a:rPr>
              <a:t>2347–55.</a:t>
            </a:r>
            <a:endParaRPr sz="2000">
              <a:latin typeface="Liberation Sans Narrow"/>
              <a:cs typeface="Liberation Sans Narrow"/>
            </a:endParaRPr>
          </a:p>
          <a:p>
            <a:pPr marL="355600" marR="5080" indent="-342900">
              <a:spcBef>
                <a:spcPts val="480"/>
              </a:spcBef>
              <a:buFont typeface="Arial"/>
              <a:buChar char="•"/>
              <a:tabLst>
                <a:tab pos="411480" algn="l"/>
                <a:tab pos="412115" algn="l"/>
              </a:tabLst>
            </a:pPr>
            <a:r>
              <a:rPr dirty="0"/>
              <a:t>	</a:t>
            </a:r>
            <a:r>
              <a:rPr sz="2000" spc="-5" dirty="0">
                <a:latin typeface="Liberation Sans Narrow"/>
                <a:cs typeface="Liberation Sans Narrow"/>
              </a:rPr>
              <a:t>Kahraman </a:t>
            </a:r>
            <a:r>
              <a:rPr sz="2000" dirty="0">
                <a:latin typeface="Liberation Sans Narrow"/>
                <a:cs typeface="Liberation Sans Narrow"/>
              </a:rPr>
              <a:t>A, </a:t>
            </a:r>
            <a:r>
              <a:rPr sz="2000" spc="-5" dirty="0">
                <a:latin typeface="Liberation Sans Narrow"/>
                <a:cs typeface="Liberation Sans Narrow"/>
              </a:rPr>
              <a:t>Morris </a:t>
            </a:r>
            <a:r>
              <a:rPr sz="2000" dirty="0">
                <a:latin typeface="Liberation Sans Narrow"/>
                <a:cs typeface="Liberation Sans Narrow"/>
              </a:rPr>
              <a:t>RJ, </a:t>
            </a:r>
            <a:r>
              <a:rPr sz="2000" spc="-5" dirty="0">
                <a:latin typeface="Liberation Sans Narrow"/>
                <a:cs typeface="Liberation Sans Narrow"/>
              </a:rPr>
              <a:t>Laskowski </a:t>
            </a:r>
            <a:r>
              <a:rPr sz="2000" dirty="0">
                <a:latin typeface="Liberation Sans Narrow"/>
                <a:cs typeface="Liberation Sans Narrow"/>
              </a:rPr>
              <a:t>RA, Thornton </a:t>
            </a:r>
            <a:r>
              <a:rPr sz="2000" spc="-5" dirty="0">
                <a:latin typeface="Liberation Sans Narrow"/>
                <a:cs typeface="Liberation Sans Narrow"/>
              </a:rPr>
              <a:t>JM </a:t>
            </a:r>
            <a:r>
              <a:rPr sz="2000" dirty="0">
                <a:latin typeface="Liberation Sans Narrow"/>
                <a:cs typeface="Liberation Sans Narrow"/>
              </a:rPr>
              <a:t>(April </a:t>
            </a:r>
            <a:r>
              <a:rPr sz="2000" spc="-5" dirty="0">
                <a:latin typeface="Liberation Sans Narrow"/>
                <a:cs typeface="Liberation Sans Narrow"/>
              </a:rPr>
              <a:t>2007). </a:t>
            </a:r>
            <a:r>
              <a:rPr sz="2000" dirty="0">
                <a:latin typeface="Liberation Sans Narrow"/>
                <a:cs typeface="Liberation Sans Narrow"/>
              </a:rPr>
              <a:t>"Shape </a:t>
            </a:r>
            <a:r>
              <a:rPr sz="2000" spc="-5" dirty="0">
                <a:latin typeface="Liberation Sans Narrow"/>
                <a:cs typeface="Liberation Sans Narrow"/>
              </a:rPr>
              <a:t>variation </a:t>
            </a:r>
            <a:r>
              <a:rPr sz="2000" spc="-10" dirty="0">
                <a:latin typeface="Liberation Sans Narrow"/>
                <a:cs typeface="Liberation Sans Narrow"/>
              </a:rPr>
              <a:t>in  </a:t>
            </a:r>
            <a:r>
              <a:rPr sz="2000" spc="-5" dirty="0">
                <a:latin typeface="Liberation Sans Narrow"/>
                <a:cs typeface="Liberation Sans Narrow"/>
              </a:rPr>
              <a:t>protein binding pockets and their ligands". </a:t>
            </a:r>
            <a:r>
              <a:rPr sz="2000" i="1" spc="-5" dirty="0">
                <a:latin typeface="Liberation Sans Narrow"/>
                <a:cs typeface="Liberation Sans Narrow"/>
              </a:rPr>
              <a:t>J. Mol. Biol. </a:t>
            </a:r>
            <a:r>
              <a:rPr sz="2000" spc="-5" dirty="0">
                <a:latin typeface="Liberation Sans Narrow"/>
                <a:cs typeface="Liberation Sans Narrow"/>
              </a:rPr>
              <a:t>368 </a:t>
            </a:r>
            <a:r>
              <a:rPr sz="2000" dirty="0">
                <a:latin typeface="Liberation Sans Narrow"/>
                <a:cs typeface="Liberation Sans Narrow"/>
              </a:rPr>
              <a:t>(1):</a:t>
            </a:r>
            <a:r>
              <a:rPr sz="2000" spc="-35" dirty="0">
                <a:latin typeface="Liberation Sans Narrow"/>
                <a:cs typeface="Liberation Sans Narrow"/>
              </a:rPr>
              <a:t> </a:t>
            </a:r>
            <a:r>
              <a:rPr sz="2000" spc="-5" dirty="0">
                <a:latin typeface="Liberation Sans Narrow"/>
                <a:cs typeface="Liberation Sans Narrow"/>
              </a:rPr>
              <a:t>283–301.</a:t>
            </a:r>
            <a:endParaRPr sz="2000">
              <a:latin typeface="Liberation Sans Narrow"/>
              <a:cs typeface="Liberation Sans Narrow"/>
            </a:endParaRPr>
          </a:p>
          <a:p>
            <a:pPr marL="355600" marR="175260" indent="-342900">
              <a:spcBef>
                <a:spcPts val="480"/>
              </a:spcBef>
              <a:buFont typeface="Arial"/>
              <a:buChar char="•"/>
              <a:tabLst>
                <a:tab pos="354965" algn="l"/>
                <a:tab pos="355600" algn="l"/>
              </a:tabLst>
            </a:pPr>
            <a:r>
              <a:rPr sz="2000" dirty="0">
                <a:latin typeface="Liberation Sans Narrow"/>
                <a:cs typeface="Liberation Sans Narrow"/>
              </a:rPr>
              <a:t>Suresh </a:t>
            </a:r>
            <a:r>
              <a:rPr sz="2000" spc="-5" dirty="0">
                <a:latin typeface="Liberation Sans Narrow"/>
                <a:cs typeface="Liberation Sans Narrow"/>
              </a:rPr>
              <a:t>PS, Kumar </a:t>
            </a:r>
            <a:r>
              <a:rPr sz="2000" dirty="0">
                <a:latin typeface="Liberation Sans Narrow"/>
                <a:cs typeface="Liberation Sans Narrow"/>
              </a:rPr>
              <a:t>A, </a:t>
            </a:r>
            <a:r>
              <a:rPr sz="2000" spc="-5" dirty="0">
                <a:latin typeface="Liberation Sans Narrow"/>
                <a:cs typeface="Liberation Sans Narrow"/>
              </a:rPr>
              <a:t>Kumar </a:t>
            </a:r>
            <a:r>
              <a:rPr sz="2000" dirty="0">
                <a:latin typeface="Liberation Sans Narrow"/>
                <a:cs typeface="Liberation Sans Narrow"/>
              </a:rPr>
              <a:t>R, </a:t>
            </a:r>
            <a:r>
              <a:rPr sz="2000" spc="-5" dirty="0">
                <a:latin typeface="Liberation Sans Narrow"/>
                <a:cs typeface="Liberation Sans Narrow"/>
              </a:rPr>
              <a:t>Singh </a:t>
            </a:r>
            <a:r>
              <a:rPr sz="2000" dirty="0">
                <a:latin typeface="Liberation Sans Narrow"/>
                <a:cs typeface="Liberation Sans Narrow"/>
              </a:rPr>
              <a:t>VP </a:t>
            </a:r>
            <a:r>
              <a:rPr sz="2000" spc="-5" dirty="0">
                <a:latin typeface="Liberation Sans Narrow"/>
                <a:cs typeface="Liberation Sans Narrow"/>
              </a:rPr>
              <a:t>(January 2008). "An in </a:t>
            </a:r>
            <a:r>
              <a:rPr sz="2000" spc="-10" dirty="0">
                <a:latin typeface="Liberation Sans Narrow"/>
                <a:cs typeface="Liberation Sans Narrow"/>
              </a:rPr>
              <a:t>silico </a:t>
            </a:r>
            <a:r>
              <a:rPr sz="2000" spc="-5" dirty="0">
                <a:latin typeface="Liberation Sans Narrow"/>
                <a:cs typeface="Liberation Sans Narrow"/>
              </a:rPr>
              <a:t>[correction of  </a:t>
            </a:r>
            <a:r>
              <a:rPr sz="2000" spc="-10" dirty="0">
                <a:latin typeface="Liberation Sans Narrow"/>
                <a:cs typeface="Liberation Sans Narrow"/>
              </a:rPr>
              <a:t>insilico] </a:t>
            </a:r>
            <a:r>
              <a:rPr sz="2000" spc="-5" dirty="0">
                <a:latin typeface="Liberation Sans Narrow"/>
                <a:cs typeface="Liberation Sans Narrow"/>
              </a:rPr>
              <a:t>approach to bioremediation: </a:t>
            </a:r>
            <a:r>
              <a:rPr sz="2000" spc="-10" dirty="0">
                <a:latin typeface="Liberation Sans Narrow"/>
                <a:cs typeface="Liberation Sans Narrow"/>
              </a:rPr>
              <a:t>laccase </a:t>
            </a:r>
            <a:r>
              <a:rPr sz="2000" dirty="0">
                <a:latin typeface="Liberation Sans Narrow"/>
                <a:cs typeface="Liberation Sans Narrow"/>
              </a:rPr>
              <a:t>as a </a:t>
            </a:r>
            <a:r>
              <a:rPr sz="2000" spc="-10" dirty="0">
                <a:latin typeface="Liberation Sans Narrow"/>
                <a:cs typeface="Liberation Sans Narrow"/>
              </a:rPr>
              <a:t>case </a:t>
            </a:r>
            <a:r>
              <a:rPr sz="2000" spc="-5" dirty="0">
                <a:latin typeface="Liberation Sans Narrow"/>
                <a:cs typeface="Liberation Sans Narrow"/>
              </a:rPr>
              <a:t>study". </a:t>
            </a:r>
            <a:r>
              <a:rPr sz="2000" i="1" spc="-5" dirty="0">
                <a:latin typeface="Liberation Sans Narrow"/>
                <a:cs typeface="Liberation Sans Narrow"/>
              </a:rPr>
              <a:t>J. Mol. Graph.  Model. </a:t>
            </a:r>
            <a:r>
              <a:rPr sz="2000" spc="-5" dirty="0">
                <a:latin typeface="Liberation Sans Narrow"/>
                <a:cs typeface="Liberation Sans Narrow"/>
              </a:rPr>
              <a:t>26 </a:t>
            </a:r>
            <a:r>
              <a:rPr sz="2000" dirty="0">
                <a:latin typeface="Liberation Sans Narrow"/>
                <a:cs typeface="Liberation Sans Narrow"/>
              </a:rPr>
              <a:t>(5):</a:t>
            </a:r>
            <a:r>
              <a:rPr sz="2000" spc="-45" dirty="0">
                <a:latin typeface="Liberation Sans Narrow"/>
                <a:cs typeface="Liberation Sans Narrow"/>
              </a:rPr>
              <a:t> </a:t>
            </a:r>
            <a:r>
              <a:rPr sz="2000" spc="-5" dirty="0">
                <a:latin typeface="Liberation Sans Narrow"/>
                <a:cs typeface="Liberation Sans Narrow"/>
              </a:rPr>
              <a:t>845–9.</a:t>
            </a:r>
            <a:endParaRPr sz="2000">
              <a:latin typeface="Liberation Sans Narrow"/>
              <a:cs typeface="Liberation Sans Narrow"/>
            </a:endParaRPr>
          </a:p>
          <a:p>
            <a:pPr marL="355600" indent="-342900">
              <a:spcBef>
                <a:spcPts val="484"/>
              </a:spcBef>
              <a:buFont typeface="Arial"/>
              <a:buChar char="•"/>
              <a:tabLst>
                <a:tab pos="354965" algn="l"/>
                <a:tab pos="355600" algn="l"/>
              </a:tabLst>
            </a:pPr>
            <a:r>
              <a:rPr sz="2000" spc="-10" dirty="0">
                <a:latin typeface="Liberation Sans Narrow"/>
                <a:cs typeface="Liberation Sans Narrow"/>
                <a:hlinkClick r:id="rId2"/>
              </a:rPr>
              <a:t>www.ncbi.nlm.nih.gov/pubmed/18446297</a:t>
            </a:r>
            <a:endParaRPr sz="2000">
              <a:latin typeface="Liberation Sans Narrow"/>
              <a:cs typeface="Liberation Sans Narrow"/>
            </a:endParaRPr>
          </a:p>
        </p:txBody>
      </p:sp>
      <p:grpSp>
        <p:nvGrpSpPr>
          <p:cNvPr id="4" name="object 4"/>
          <p:cNvGrpSpPr/>
          <p:nvPr/>
        </p:nvGrpSpPr>
        <p:grpSpPr>
          <a:xfrm>
            <a:off x="1524000" y="-69444"/>
            <a:ext cx="9143998" cy="69445"/>
            <a:chOff x="0" y="0"/>
            <a:chExt cx="9143998" cy="69445"/>
          </a:xfrm>
        </p:grpSpPr>
        <p:sp>
          <p:nvSpPr>
            <p:cNvPr id="5" name="object 5"/>
            <p:cNvSpPr/>
            <p:nvPr/>
          </p:nvSpPr>
          <p:spPr>
            <a:xfrm>
              <a:off x="0" y="1"/>
              <a:ext cx="723900" cy="69444"/>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8276843" y="0"/>
              <a:ext cx="867155" cy="69444"/>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1619AA-0691-4D5A-8136-F25F84BE026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33E05C28-EFDB-4401-83DF-47097C626897}"/>
              </a:ext>
            </a:extLst>
          </p:cNvPr>
          <p:cNvSpPr>
            <a:spLocks noGrp="1"/>
          </p:cNvSpPr>
          <p:nvPr>
            <p:ph idx="1"/>
          </p:nvPr>
        </p:nvSpPr>
        <p:spPr/>
        <p:txBody>
          <a:bodyPr/>
          <a:lstStyle/>
          <a:p>
            <a:r>
              <a:rPr lang="en-US" b="1" dirty="0"/>
              <a:t>In vivo and in silico evaluation of analgesic activity of </a:t>
            </a:r>
            <a:r>
              <a:rPr lang="en-US" b="1" dirty="0" err="1"/>
              <a:t>Lippia</a:t>
            </a:r>
            <a:r>
              <a:rPr lang="en-US" b="1" dirty="0"/>
              <a:t> alba</a:t>
            </a:r>
          </a:p>
          <a:p>
            <a:r>
              <a:rPr lang="en-US" dirty="0"/>
              <a:t> In the case of in silico evaluation of analgesic activity, the compounds such as geranial, </a:t>
            </a:r>
            <a:r>
              <a:rPr lang="en-US" dirty="0" err="1"/>
              <a:t>neral</a:t>
            </a:r>
            <a:r>
              <a:rPr lang="en-US" dirty="0"/>
              <a:t>, (E)caryophyllene, caryophyllene oxide, </a:t>
            </a:r>
            <a:r>
              <a:rPr lang="en-US" dirty="0" err="1"/>
              <a:t>mussaenide</a:t>
            </a:r>
            <a:r>
              <a:rPr lang="en-US" dirty="0"/>
              <a:t>, and 8-epi-loganin meet the condition of Lipinski’s rule of five. Among these safe compounds, 8-epi-loganin showed the best docking score of −8.17kcal/mol against cyclooxygenase-2 enzyme (PDB ID: 6COX), which was almost similar to that of the standard drug, Celecoxib (−11.11kcal/mol). </a:t>
            </a:r>
          </a:p>
        </p:txBody>
      </p:sp>
    </p:spTree>
    <p:extLst>
      <p:ext uri="{BB962C8B-B14F-4D97-AF65-F5344CB8AC3E}">
        <p14:creationId xmlns:p14="http://schemas.microsoft.com/office/powerpoint/2010/main" val="353154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5978" y="509142"/>
            <a:ext cx="3401695" cy="635000"/>
          </a:xfrm>
          <a:prstGeom prst="rect">
            <a:avLst/>
          </a:prstGeom>
        </p:spPr>
        <p:txBody>
          <a:bodyPr vert="horz" wrap="square" lIns="0" tIns="12065" rIns="0" bIns="0" rtlCol="0" anchor="ctr">
            <a:spAutoFit/>
          </a:bodyPr>
          <a:lstStyle/>
          <a:p>
            <a:pPr marL="12700">
              <a:lnSpc>
                <a:spcPct val="100000"/>
              </a:lnSpc>
              <a:spcBef>
                <a:spcPts val="95"/>
              </a:spcBef>
            </a:pPr>
            <a:r>
              <a:rPr sz="4000" spc="-300" dirty="0"/>
              <a:t>INTRODUC</a:t>
            </a:r>
            <a:r>
              <a:rPr sz="4000" spc="-280" dirty="0"/>
              <a:t>T</a:t>
            </a:r>
            <a:r>
              <a:rPr sz="4000" spc="-335" dirty="0"/>
              <a:t>ION</a:t>
            </a:r>
            <a:endParaRPr sz="4000"/>
          </a:p>
        </p:txBody>
      </p:sp>
      <p:sp>
        <p:nvSpPr>
          <p:cNvPr id="3" name="object 3"/>
          <p:cNvSpPr txBox="1"/>
          <p:nvPr/>
        </p:nvSpPr>
        <p:spPr>
          <a:xfrm>
            <a:off x="2070303" y="1307694"/>
            <a:ext cx="8059420" cy="2049279"/>
          </a:xfrm>
          <a:prstGeom prst="rect">
            <a:avLst/>
          </a:prstGeom>
        </p:spPr>
        <p:txBody>
          <a:bodyPr vert="horz" wrap="square" lIns="0" tIns="73660" rIns="0" bIns="0" rtlCol="0">
            <a:spAutoFit/>
          </a:bodyPr>
          <a:lstStyle/>
          <a:p>
            <a:pPr marL="355600" indent="-342900">
              <a:spcBef>
                <a:spcPts val="580"/>
              </a:spcBef>
              <a:buFont typeface="Arial"/>
              <a:buChar char="•"/>
              <a:tabLst>
                <a:tab pos="354965" algn="l"/>
                <a:tab pos="355600" algn="l"/>
              </a:tabLst>
            </a:pPr>
            <a:r>
              <a:rPr sz="2000" spc="-5" dirty="0">
                <a:latin typeface="Liberation Sans Narrow"/>
                <a:cs typeface="Liberation Sans Narrow"/>
              </a:rPr>
              <a:t>Docking is an attempt to find the best matching between two</a:t>
            </a:r>
            <a:r>
              <a:rPr sz="2000" spc="-90" dirty="0">
                <a:latin typeface="Liberation Sans Narrow"/>
                <a:cs typeface="Liberation Sans Narrow"/>
              </a:rPr>
              <a:t> </a:t>
            </a:r>
            <a:r>
              <a:rPr sz="2000" spc="-5" dirty="0">
                <a:latin typeface="Liberation Sans Narrow"/>
                <a:cs typeface="Liberation Sans Narrow"/>
              </a:rPr>
              <a:t>molecules.</a:t>
            </a:r>
            <a:endParaRPr sz="2000" dirty="0">
              <a:latin typeface="Liberation Sans Narrow"/>
              <a:cs typeface="Liberation Sans Narrow"/>
            </a:endParaRPr>
          </a:p>
          <a:p>
            <a:pPr marL="355600" indent="-342900">
              <a:spcBef>
                <a:spcPts val="480"/>
              </a:spcBef>
              <a:buFont typeface="Arial"/>
              <a:buChar char="•"/>
              <a:tabLst>
                <a:tab pos="354965" algn="l"/>
                <a:tab pos="355600" algn="l"/>
              </a:tabLst>
            </a:pPr>
            <a:r>
              <a:rPr sz="2000" dirty="0">
                <a:latin typeface="Liberation Sans Narrow"/>
                <a:cs typeface="Liberation Sans Narrow"/>
              </a:rPr>
              <a:t>A </a:t>
            </a:r>
            <a:r>
              <a:rPr sz="2000" spc="-5" dirty="0">
                <a:latin typeface="Liberation Sans Narrow"/>
                <a:cs typeface="Liberation Sans Narrow"/>
              </a:rPr>
              <a:t>more serious</a:t>
            </a:r>
            <a:r>
              <a:rPr sz="2000" spc="-100" dirty="0">
                <a:latin typeface="Liberation Sans Narrow"/>
                <a:cs typeface="Liberation Sans Narrow"/>
              </a:rPr>
              <a:t> </a:t>
            </a:r>
            <a:r>
              <a:rPr sz="2000" spc="-10" dirty="0">
                <a:latin typeface="Liberation Sans Narrow"/>
                <a:cs typeface="Liberation Sans Narrow"/>
              </a:rPr>
              <a:t>definition….</a:t>
            </a:r>
            <a:endParaRPr sz="2000" dirty="0">
              <a:latin typeface="Liberation Sans Narrow"/>
              <a:cs typeface="Liberation Sans Narrow"/>
            </a:endParaRPr>
          </a:p>
          <a:p>
            <a:pPr marL="698500">
              <a:spcBef>
                <a:spcPts val="480"/>
              </a:spcBef>
            </a:pPr>
            <a:r>
              <a:rPr sz="2000" spc="-5" dirty="0">
                <a:latin typeface="Liberation Sans Narrow"/>
                <a:cs typeface="Liberation Sans Narrow"/>
              </a:rPr>
              <a:t>Docking is </a:t>
            </a:r>
            <a:r>
              <a:rPr sz="2000" dirty="0">
                <a:latin typeface="Liberation Sans Narrow"/>
                <a:cs typeface="Liberation Sans Narrow"/>
              </a:rPr>
              <a:t>a </a:t>
            </a:r>
            <a:r>
              <a:rPr sz="2000" spc="-5" dirty="0">
                <a:latin typeface="Liberation Sans Narrow"/>
                <a:cs typeface="Liberation Sans Narrow"/>
              </a:rPr>
              <a:t>method which predicts the preferred orientation of one ligand</a:t>
            </a:r>
            <a:r>
              <a:rPr sz="2000" spc="-20" dirty="0">
                <a:latin typeface="Liberation Sans Narrow"/>
                <a:cs typeface="Liberation Sans Narrow"/>
              </a:rPr>
              <a:t> </a:t>
            </a:r>
            <a:r>
              <a:rPr sz="2000" dirty="0">
                <a:latin typeface="Liberation Sans Narrow"/>
                <a:cs typeface="Liberation Sans Narrow"/>
              </a:rPr>
              <a:t>when</a:t>
            </a:r>
          </a:p>
          <a:p>
            <a:pPr marL="355600"/>
            <a:r>
              <a:rPr sz="2000" spc="-5" dirty="0">
                <a:latin typeface="Liberation Sans Narrow"/>
                <a:cs typeface="Liberation Sans Narrow"/>
              </a:rPr>
              <a:t>bound in an </a:t>
            </a:r>
            <a:r>
              <a:rPr sz="2000" spc="-10" dirty="0">
                <a:latin typeface="Liberation Sans Narrow"/>
                <a:cs typeface="Liberation Sans Narrow"/>
              </a:rPr>
              <a:t>active </a:t>
            </a:r>
            <a:r>
              <a:rPr sz="2000" spc="-5" dirty="0">
                <a:latin typeface="Liberation Sans Narrow"/>
                <a:cs typeface="Liberation Sans Narrow"/>
              </a:rPr>
              <a:t>site to form </a:t>
            </a:r>
            <a:r>
              <a:rPr sz="2000" dirty="0">
                <a:latin typeface="Liberation Sans Narrow"/>
                <a:cs typeface="Liberation Sans Narrow"/>
              </a:rPr>
              <a:t>a </a:t>
            </a:r>
            <a:r>
              <a:rPr sz="2000" spc="-10" dirty="0">
                <a:latin typeface="Liberation Sans Narrow"/>
                <a:cs typeface="Liberation Sans Narrow"/>
              </a:rPr>
              <a:t>stable</a:t>
            </a:r>
            <a:r>
              <a:rPr sz="2000" spc="-15" dirty="0">
                <a:latin typeface="Liberation Sans Narrow"/>
                <a:cs typeface="Liberation Sans Narrow"/>
              </a:rPr>
              <a:t> </a:t>
            </a:r>
            <a:r>
              <a:rPr sz="2000" spc="-10" dirty="0">
                <a:latin typeface="Liberation Sans Narrow"/>
                <a:cs typeface="Liberation Sans Narrow"/>
              </a:rPr>
              <a:t>complex.</a:t>
            </a:r>
            <a:endParaRPr sz="2000" dirty="0">
              <a:latin typeface="Liberation Sans Narrow"/>
              <a:cs typeface="Liberation Sans Narrow"/>
            </a:endParaRPr>
          </a:p>
        </p:txBody>
      </p:sp>
      <p:sp>
        <p:nvSpPr>
          <p:cNvPr id="4" name="object 4"/>
          <p:cNvSpPr txBox="1"/>
          <p:nvPr/>
        </p:nvSpPr>
        <p:spPr>
          <a:xfrm>
            <a:off x="3001772" y="5270436"/>
            <a:ext cx="6198870" cy="852797"/>
          </a:xfrm>
          <a:prstGeom prst="rect">
            <a:avLst/>
          </a:prstGeom>
        </p:spPr>
        <p:txBody>
          <a:bodyPr vert="horz" wrap="square" lIns="0" tIns="62229" rIns="0" bIns="0" rtlCol="0">
            <a:spAutoFit/>
          </a:bodyPr>
          <a:lstStyle/>
          <a:p>
            <a:pPr algn="ctr">
              <a:spcBef>
                <a:spcPts val="489"/>
              </a:spcBef>
            </a:pPr>
            <a:r>
              <a:rPr sz="1600" spc="-5" dirty="0">
                <a:latin typeface="Liberation Sans Narrow"/>
                <a:cs typeface="Liberation Sans Narrow"/>
              </a:rPr>
              <a:t>Docking of small molecule ligand (brown) with a protein receptor (green) to</a:t>
            </a:r>
            <a:r>
              <a:rPr sz="1600" spc="-90" dirty="0">
                <a:latin typeface="Liberation Sans Narrow"/>
                <a:cs typeface="Liberation Sans Narrow"/>
              </a:rPr>
              <a:t> </a:t>
            </a:r>
            <a:r>
              <a:rPr sz="1600" spc="-5" dirty="0">
                <a:latin typeface="Liberation Sans Narrow"/>
                <a:cs typeface="Liberation Sans Narrow"/>
              </a:rPr>
              <a:t>produce</a:t>
            </a:r>
            <a:endParaRPr sz="1600">
              <a:latin typeface="Liberation Sans Narrow"/>
              <a:cs typeface="Liberation Sans Narrow"/>
            </a:endParaRPr>
          </a:p>
          <a:p>
            <a:pPr marL="635" algn="ctr">
              <a:spcBef>
                <a:spcPts val="385"/>
              </a:spcBef>
            </a:pPr>
            <a:r>
              <a:rPr sz="1600" spc="-5" dirty="0">
                <a:latin typeface="Liberation Sans Narrow"/>
                <a:cs typeface="Liberation Sans Narrow"/>
              </a:rPr>
              <a:t>a</a:t>
            </a:r>
            <a:r>
              <a:rPr sz="1600" spc="-10" dirty="0">
                <a:latin typeface="Liberation Sans Narrow"/>
                <a:cs typeface="Liberation Sans Narrow"/>
              </a:rPr>
              <a:t> </a:t>
            </a:r>
            <a:r>
              <a:rPr sz="1600" spc="-5" dirty="0">
                <a:latin typeface="Liberation Sans Narrow"/>
                <a:cs typeface="Liberation Sans Narrow"/>
              </a:rPr>
              <a:t>complex.</a:t>
            </a:r>
            <a:endParaRPr sz="1600">
              <a:latin typeface="Liberation Sans Narrow"/>
              <a:cs typeface="Liberation Sans Narrow"/>
            </a:endParaRPr>
          </a:p>
        </p:txBody>
      </p:sp>
      <p:grpSp>
        <p:nvGrpSpPr>
          <p:cNvPr id="5" name="object 5"/>
          <p:cNvGrpSpPr/>
          <p:nvPr/>
        </p:nvGrpSpPr>
        <p:grpSpPr>
          <a:xfrm>
            <a:off x="1905000" y="1670787"/>
            <a:ext cx="8059420" cy="3527295"/>
            <a:chOff x="0" y="894587"/>
            <a:chExt cx="9143998" cy="4334257"/>
          </a:xfrm>
        </p:grpSpPr>
        <p:sp>
          <p:nvSpPr>
            <p:cNvPr id="6" name="object 6"/>
            <p:cNvSpPr/>
            <p:nvPr/>
          </p:nvSpPr>
          <p:spPr>
            <a:xfrm>
              <a:off x="0" y="894588"/>
              <a:ext cx="190734" cy="5779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flipV="1">
              <a:off x="8276843" y="894587"/>
              <a:ext cx="867155" cy="5779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972311" y="3140964"/>
              <a:ext cx="6480047" cy="2087880"/>
            </a:xfrm>
            <a:prstGeom prst="rect">
              <a:avLst/>
            </a:prstGeom>
            <a:blipFill>
              <a:blip r:embed="rId4"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19105682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F78948-9492-4765-88ED-1932084E96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633DEA3-4EBE-4836-A648-8AA54F5C5A78}"/>
              </a:ext>
            </a:extLst>
          </p:cNvPr>
          <p:cNvSpPr>
            <a:spLocks noGrp="1"/>
          </p:cNvSpPr>
          <p:nvPr>
            <p:ph idx="1"/>
          </p:nvPr>
        </p:nvSpPr>
        <p:spPr/>
        <p:txBody>
          <a:bodyPr>
            <a:normAutofit/>
          </a:bodyPr>
          <a:lstStyle/>
          <a:p>
            <a:r>
              <a:rPr lang="en-US" b="1" dirty="0"/>
              <a:t>Isolation, Elucidation, and Molecular Docking Studies of Active Compounds from Phyllanthus </a:t>
            </a:r>
            <a:r>
              <a:rPr lang="en-US" b="1" dirty="0" err="1"/>
              <a:t>niruri</a:t>
            </a:r>
            <a:r>
              <a:rPr lang="en-US" b="1" dirty="0"/>
              <a:t> with Angiotensin-Converting Enzyme Inhibition</a:t>
            </a:r>
          </a:p>
          <a:p>
            <a:r>
              <a:rPr lang="en-US" dirty="0"/>
              <a:t>Structural elucidation was determined via spectroscopic methods. ACE inhibition activity was measured using </a:t>
            </a:r>
            <a:r>
              <a:rPr lang="en-US" dirty="0" err="1"/>
              <a:t>hippuryl</a:t>
            </a:r>
            <a:r>
              <a:rPr lang="en-US" dirty="0"/>
              <a:t>‑L‑histidyl‑L‑leucine as a substrate in  vitro assay. Furthermore, confirmation of the mechanism of action, affinity, and domain specificity interaction of the isolated compounds on ACE complex macromolecule (protein database id: 1O86) was performed by in silico molecular docking studies. </a:t>
            </a:r>
          </a:p>
        </p:txBody>
      </p:sp>
    </p:spTree>
    <p:extLst>
      <p:ext uri="{BB962C8B-B14F-4D97-AF65-F5344CB8AC3E}">
        <p14:creationId xmlns:p14="http://schemas.microsoft.com/office/powerpoint/2010/main" val="2298770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E81F2-5BA2-425E-8EFF-DBB4B55E3D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636FDBD-8FDC-417B-9679-D98A5116D7CA}"/>
              </a:ext>
            </a:extLst>
          </p:cNvPr>
          <p:cNvSpPr>
            <a:spLocks noGrp="1"/>
          </p:cNvSpPr>
          <p:nvPr>
            <p:ph idx="1"/>
          </p:nvPr>
        </p:nvSpPr>
        <p:spPr>
          <a:xfrm>
            <a:off x="838200" y="1825624"/>
            <a:ext cx="10515600" cy="3710879"/>
          </a:xfrm>
        </p:spPr>
        <p:txBody>
          <a:bodyPr>
            <a:normAutofit fontScale="70000" lnSpcReduction="20000"/>
          </a:bodyPr>
          <a:lstStyle/>
          <a:p>
            <a:r>
              <a:rPr lang="en-US" b="1" dirty="0"/>
              <a:t>In silico docking analysis of constituents of Zingiber </a:t>
            </a:r>
            <a:r>
              <a:rPr lang="en-US" b="1" dirty="0" err="1"/>
              <a:t>officinale</a:t>
            </a:r>
            <a:r>
              <a:rPr lang="en-US" b="1" dirty="0"/>
              <a:t> as antidepressant </a:t>
            </a:r>
          </a:p>
          <a:p>
            <a:pPr marL="0" indent="0">
              <a:buNone/>
            </a:pPr>
            <a:r>
              <a:rPr lang="en-US" dirty="0"/>
              <a:t>By</a:t>
            </a:r>
          </a:p>
          <a:p>
            <a:pPr marL="0" indent="0">
              <a:buNone/>
            </a:pPr>
            <a:r>
              <a:rPr lang="en-US" dirty="0" err="1"/>
              <a:t>Sibi</a:t>
            </a:r>
            <a:r>
              <a:rPr lang="en-US" dirty="0"/>
              <a:t> P. </a:t>
            </a:r>
            <a:r>
              <a:rPr lang="en-US" dirty="0" err="1"/>
              <a:t>Ittiyavirah</a:t>
            </a:r>
            <a:r>
              <a:rPr lang="en-US" dirty="0"/>
              <a:t> and Meera Paul </a:t>
            </a:r>
          </a:p>
          <a:p>
            <a:endParaRPr lang="en-US" dirty="0"/>
          </a:p>
          <a:p>
            <a:endParaRPr lang="en-US" dirty="0"/>
          </a:p>
          <a:p>
            <a:r>
              <a:rPr lang="en-US" dirty="0"/>
              <a:t>Preparation of protein structure</a:t>
            </a:r>
          </a:p>
          <a:p>
            <a:r>
              <a:rPr lang="en-US" dirty="0"/>
              <a:t> Top ten hits (PDB structures)</a:t>
            </a:r>
          </a:p>
          <a:p>
            <a:r>
              <a:rPr lang="en-US" dirty="0"/>
              <a:t>Rank PDB Hit </a:t>
            </a:r>
          </a:p>
          <a:p>
            <a:r>
              <a:rPr lang="en-US" dirty="0"/>
              <a:t>1. 2bg9B; 2. 2bg9A; 3. 2bg9C; 4. 2bg9C; 5. 2bg9B; 6. 2bg9A; 7. 2bg9C; 8. 2bg9A; 9. 2bg9E; 10. 2bg9A.  </a:t>
            </a:r>
          </a:p>
          <a:p>
            <a:r>
              <a:rPr lang="en-US" dirty="0"/>
              <a:t>The templates and target sequence were aligned using </a:t>
            </a:r>
            <a:r>
              <a:rPr lang="en-US" dirty="0" err="1"/>
              <a:t>GenThreader</a:t>
            </a:r>
            <a:r>
              <a:rPr lang="en-US" dirty="0"/>
              <a:t> Server (Jones, 1999).</a:t>
            </a:r>
          </a:p>
          <a:p>
            <a:endParaRPr lang="en-US" dirty="0"/>
          </a:p>
        </p:txBody>
      </p:sp>
    </p:spTree>
    <p:extLst>
      <p:ext uri="{BB962C8B-B14F-4D97-AF65-F5344CB8AC3E}">
        <p14:creationId xmlns:p14="http://schemas.microsoft.com/office/powerpoint/2010/main" val="3205251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57C63-5FA4-4B9E-9722-E750FE8C41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5C57E31-C582-41FB-B0D9-03DF62F16DCC}"/>
              </a:ext>
            </a:extLst>
          </p:cNvPr>
          <p:cNvSpPr>
            <a:spLocks noGrp="1"/>
          </p:cNvSpPr>
          <p:nvPr>
            <p:ph idx="1"/>
          </p:nvPr>
        </p:nvSpPr>
        <p:spPr/>
        <p:txBody>
          <a:bodyPr>
            <a:normAutofit/>
          </a:bodyPr>
          <a:lstStyle/>
          <a:p>
            <a:r>
              <a:rPr lang="en-US" dirty="0"/>
              <a:t>Preparation of ligand structures  </a:t>
            </a:r>
          </a:p>
          <a:p>
            <a:pPr marL="0" indent="0">
              <a:buNone/>
            </a:pPr>
            <a:r>
              <a:rPr lang="en-US" dirty="0"/>
              <a:t>All the compounds used for docking study (gingerol, </a:t>
            </a:r>
            <a:r>
              <a:rPr lang="en-US" dirty="0" err="1"/>
              <a:t>shogoal</a:t>
            </a:r>
            <a:r>
              <a:rPr lang="en-US" dirty="0"/>
              <a:t> and imipramine) were selected from </a:t>
            </a:r>
            <a:r>
              <a:rPr lang="en-US" dirty="0" err="1"/>
              <a:t>ChemSketch</a:t>
            </a:r>
            <a:r>
              <a:rPr lang="en-US" dirty="0"/>
              <a:t>. Chemically intelligent drawing interface freeware developed by Advanced Chemistry Development</a:t>
            </a:r>
          </a:p>
          <a:p>
            <a:r>
              <a:rPr lang="en-US" dirty="0"/>
              <a:t>Protein-ligand docking using Argus Lab 4.0.1  </a:t>
            </a:r>
          </a:p>
          <a:p>
            <a:pPr marL="0" indent="0">
              <a:buNone/>
            </a:pPr>
            <a:r>
              <a:rPr lang="en-US" dirty="0"/>
              <a:t> 5HT1A receptor protein was docked against the four ligands using Argus Lab 4.0.1 (Mark A. T</a:t>
            </a:r>
          </a:p>
        </p:txBody>
      </p:sp>
    </p:spTree>
    <p:extLst>
      <p:ext uri="{BB962C8B-B14F-4D97-AF65-F5344CB8AC3E}">
        <p14:creationId xmlns:p14="http://schemas.microsoft.com/office/powerpoint/2010/main" val="41167985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94FDC5-E3B5-46E3-8E9C-45FC5DE55C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9C6541A-51F5-4DF9-8E4B-A914DAAA68F7}"/>
              </a:ext>
            </a:extLst>
          </p:cNvPr>
          <p:cNvSpPr>
            <a:spLocks noGrp="1"/>
          </p:cNvSpPr>
          <p:nvPr>
            <p:ph idx="1"/>
          </p:nvPr>
        </p:nvSpPr>
        <p:spPr/>
        <p:txBody>
          <a:bodyPr>
            <a:normAutofit fontScale="92500"/>
          </a:bodyPr>
          <a:lstStyle/>
          <a:p>
            <a:r>
              <a:rPr lang="en-US" b="1" dirty="0"/>
              <a:t>Ligand and protein preparation </a:t>
            </a:r>
            <a:r>
              <a:rPr lang="en-US" dirty="0"/>
              <a:t>The 3D structure of the enzyme Cyclooxygenase-2 was obtained from protein data bank in PDB format (PDB ID: 6COX). </a:t>
            </a:r>
          </a:p>
          <a:p>
            <a:r>
              <a:rPr lang="en-US" b="1" dirty="0"/>
              <a:t>Grid generation </a:t>
            </a:r>
            <a:r>
              <a:rPr lang="en-US" dirty="0"/>
              <a:t>Glide version 6.6 was used for receptor grid generation. </a:t>
            </a:r>
          </a:p>
          <a:p>
            <a:endParaRPr lang="en-US" dirty="0"/>
          </a:p>
          <a:p>
            <a:r>
              <a:rPr lang="en-US" b="1" dirty="0"/>
              <a:t>Glide standard precision (SP) ligand docking </a:t>
            </a:r>
            <a:r>
              <a:rPr lang="en-US" dirty="0"/>
              <a:t>After completing the preliminary steps, the glide 6.6 module of Schrödinger-Maestro v 10.1 was used for determining the docking scores of desired complex. </a:t>
            </a:r>
          </a:p>
          <a:p>
            <a:r>
              <a:rPr lang="en-US" dirty="0"/>
              <a:t>In this study, Flexible ligand docking was performed with Glide of Schrödinger-Maestro (version 10.1</a:t>
            </a:r>
          </a:p>
        </p:txBody>
      </p:sp>
    </p:spTree>
    <p:extLst>
      <p:ext uri="{BB962C8B-B14F-4D97-AF65-F5344CB8AC3E}">
        <p14:creationId xmlns:p14="http://schemas.microsoft.com/office/powerpoint/2010/main" val="30971199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D420EC-1D3E-498B-AEDD-F7F952C01013}"/>
              </a:ext>
            </a:extLst>
          </p:cNvPr>
          <p:cNvSpPr>
            <a:spLocks noGrp="1"/>
          </p:cNvSpPr>
          <p:nvPr>
            <p:ph type="title"/>
          </p:nvPr>
        </p:nvSpPr>
        <p:spPr/>
        <p:txBody>
          <a:bodyPr>
            <a:normAutofit fontScale="90000"/>
          </a:bodyPr>
          <a:lstStyle/>
          <a:p>
            <a:r>
              <a:rPr lang="en-US" dirty="0"/>
              <a:t>In silico and in vitro studies of lupeol and iso-orientin as potential antidiabetic agents in a rat model</a:t>
            </a:r>
          </a:p>
        </p:txBody>
      </p:sp>
      <p:sp>
        <p:nvSpPr>
          <p:cNvPr id="3" name="Content Placeholder 2">
            <a:extLst>
              <a:ext uri="{FF2B5EF4-FFF2-40B4-BE49-F238E27FC236}">
                <a16:creationId xmlns:a16="http://schemas.microsoft.com/office/drawing/2014/main" xmlns="" id="{803FA68F-4422-4E58-A015-25DE8D174DE2}"/>
              </a:ext>
            </a:extLst>
          </p:cNvPr>
          <p:cNvSpPr>
            <a:spLocks noGrp="1"/>
          </p:cNvSpPr>
          <p:nvPr>
            <p:ph idx="1"/>
          </p:nvPr>
        </p:nvSpPr>
        <p:spPr/>
        <p:txBody>
          <a:bodyPr/>
          <a:lstStyle/>
          <a:p>
            <a:r>
              <a:rPr lang="en-US" sz="1000" dirty="0" err="1"/>
              <a:t>Arif</a:t>
            </a:r>
            <a:r>
              <a:rPr lang="en-US" sz="1000" dirty="0"/>
              <a:t> Malik1 </a:t>
            </a:r>
            <a:r>
              <a:rPr lang="en-US" sz="1000" dirty="0" err="1"/>
              <a:t>Uzma</a:t>
            </a:r>
            <a:r>
              <a:rPr lang="en-US" sz="1000" dirty="0"/>
              <a:t> Jamil2 Tariq Tahir Butt3 </a:t>
            </a:r>
            <a:r>
              <a:rPr lang="en-US" sz="1000" dirty="0" err="1"/>
              <a:t>Sulayman</a:t>
            </a:r>
            <a:r>
              <a:rPr lang="en-US" sz="1000" dirty="0"/>
              <a:t> Waquar1 Siew Hua Gan4 Hassan Shaﬁque1 </a:t>
            </a:r>
            <a:r>
              <a:rPr lang="en-US" sz="1000" dirty="0" err="1"/>
              <a:t>Tassadaq</a:t>
            </a:r>
            <a:r>
              <a:rPr lang="en-US" sz="1000" dirty="0"/>
              <a:t> Hussain Jafar1 1Institute of Molecular Biology and Biotechnology (IMBB), The University of Lahore, Lahore, Pakistan; 2Department of Physiology, </a:t>
            </a:r>
            <a:r>
              <a:rPr lang="en-US" sz="1000" dirty="0" err="1"/>
              <a:t>Shalamar</a:t>
            </a:r>
            <a:r>
              <a:rPr lang="en-US" sz="1000" dirty="0"/>
              <a:t> Medical and Dental College Lahore, Lahore, Pakistan; 3Department of Biochemistry, Khawaja Muhammad Safdar Medical College, Sialkot, Pakistan; 4School of Pharmacy, Monash University Malaysia, Bandar Sunway, Selangor </a:t>
            </a:r>
            <a:r>
              <a:rPr lang="en-US" sz="1000" dirty="0" err="1"/>
              <a:t>Darul</a:t>
            </a:r>
            <a:r>
              <a:rPr lang="en-US" sz="1000" dirty="0"/>
              <a:t> Ehsan 47500, Malaysia</a:t>
            </a:r>
          </a:p>
          <a:p>
            <a:r>
              <a:rPr lang="en-US" dirty="0"/>
              <a:t>For their in silico analysis, identiﬁed target proteins, GPR40, glucose-6-phosphatase, UCP2, glycogen phosphorylase, aldose reductase, and glucose transporter-4 were docked with lupeol and iso-orientin. Three-dimensional structures were predicted by ERRAT, Rampage, Verify3D, threading and homology approach.</a:t>
            </a:r>
          </a:p>
          <a:p>
            <a:endParaRPr lang="en-US" dirty="0"/>
          </a:p>
        </p:txBody>
      </p:sp>
    </p:spTree>
    <p:extLst>
      <p:ext uri="{BB962C8B-B14F-4D97-AF65-F5344CB8AC3E}">
        <p14:creationId xmlns:p14="http://schemas.microsoft.com/office/powerpoint/2010/main" val="1206575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1AA90-1F8C-4C8E-9E29-1298B6841F0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D8E3548-9A23-4D93-90D4-A9D8146C9F1A}"/>
              </a:ext>
            </a:extLst>
          </p:cNvPr>
          <p:cNvSpPr>
            <a:spLocks noGrp="1"/>
          </p:cNvSpPr>
          <p:nvPr>
            <p:ph idx="1"/>
          </p:nvPr>
        </p:nvSpPr>
        <p:spPr/>
        <p:txBody>
          <a:bodyPr>
            <a:normAutofit fontScale="92500"/>
          </a:bodyPr>
          <a:lstStyle/>
          <a:p>
            <a:r>
              <a:rPr lang="en-US" b="1" dirty="0"/>
              <a:t>Structure prediction </a:t>
            </a:r>
          </a:p>
          <a:p>
            <a:r>
              <a:rPr lang="en-US" dirty="0"/>
              <a:t>The amino acid sequences of selected rat proteins were retrieved in FASTA format from </a:t>
            </a:r>
            <a:r>
              <a:rPr lang="en-US" dirty="0" err="1"/>
              <a:t>Uniprot</a:t>
            </a:r>
            <a:r>
              <a:rPr lang="en-US" dirty="0"/>
              <a:t> Knowledgebase database19 and were subjected to </a:t>
            </a:r>
            <a:r>
              <a:rPr lang="en-US" dirty="0" err="1"/>
              <a:t>BLASTp</a:t>
            </a:r>
            <a:r>
              <a:rPr lang="en-US" dirty="0"/>
              <a:t> for the identiﬁcation of suitable templates against PDB parameters.</a:t>
            </a:r>
          </a:p>
          <a:p>
            <a:r>
              <a:rPr lang="en-US" b="1" dirty="0"/>
              <a:t>Molecular docking </a:t>
            </a:r>
            <a:r>
              <a:rPr lang="en-US" dirty="0"/>
              <a:t>The geometry optimization and energy minimization of selected molecules were performed by Chem3D Ultra, </a:t>
            </a:r>
            <a:r>
              <a:rPr lang="en-US" dirty="0" err="1"/>
              <a:t>Avogadros</a:t>
            </a:r>
            <a:r>
              <a:rPr lang="en-US" dirty="0"/>
              <a:t>, and UCSF Chimera 1.10. Docking studies were conducted to determine the interactions and principles of bonding between proteins and ligands. Docking was performed by using </a:t>
            </a:r>
            <a:r>
              <a:rPr lang="en-US" dirty="0" err="1"/>
              <a:t>AutoDock</a:t>
            </a:r>
            <a:r>
              <a:rPr lang="en-US" dirty="0"/>
              <a:t>-Vina at 1,000 runs.30 The generated results were analyzed and visualized by UCSF Chimera 1.1131,32 and Lig-Plot.33</a:t>
            </a:r>
          </a:p>
        </p:txBody>
      </p:sp>
    </p:spTree>
    <p:extLst>
      <p:ext uri="{BB962C8B-B14F-4D97-AF65-F5344CB8AC3E}">
        <p14:creationId xmlns:p14="http://schemas.microsoft.com/office/powerpoint/2010/main" val="6164789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07AE3-BA56-4438-AF15-A2355E7B4A8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279E6157-799D-492E-ACE3-355B2C21990D}"/>
              </a:ext>
            </a:extLst>
          </p:cNvPr>
          <p:cNvSpPr>
            <a:spLocks noGrp="1"/>
          </p:cNvSpPr>
          <p:nvPr>
            <p:ph idx="1"/>
          </p:nvPr>
        </p:nvSpPr>
        <p:spPr/>
        <p:txBody>
          <a:bodyPr/>
          <a:lstStyle/>
          <a:p>
            <a:r>
              <a:rPr lang="en-US" b="1" dirty="0"/>
              <a:t>In Vivo Study on Analgesic, Muscle-Relaxant, Sedative Activity of Extracts of </a:t>
            </a:r>
            <a:r>
              <a:rPr lang="en-US" b="1" dirty="0" err="1"/>
              <a:t>Hypochaeris</a:t>
            </a:r>
            <a:r>
              <a:rPr lang="en-US" b="1" dirty="0"/>
              <a:t> </a:t>
            </a:r>
            <a:r>
              <a:rPr lang="en-US" b="1" dirty="0" err="1"/>
              <a:t>radicata</a:t>
            </a:r>
            <a:r>
              <a:rPr lang="en-US" b="1" dirty="0"/>
              <a:t> and In Silico Evaluation of Certain Compounds Present in This Specie</a:t>
            </a:r>
          </a:p>
          <a:p>
            <a:r>
              <a:rPr lang="en-US" dirty="0"/>
              <a:t>Docking analysis of two compounds present in the ethyl acetate fraction of </a:t>
            </a:r>
            <a:r>
              <a:rPr lang="en-US" dirty="0" err="1"/>
              <a:t>theplant</a:t>
            </a:r>
            <a:r>
              <a:rPr lang="en-US" dirty="0"/>
              <a:t> was assessed against 3Dcyclooxygenase-1 and-2(COX-1andCOX-2).</a:t>
            </a:r>
          </a:p>
          <a:p>
            <a:endParaRPr lang="en-US" dirty="0"/>
          </a:p>
        </p:txBody>
      </p:sp>
    </p:spTree>
    <p:extLst>
      <p:ext uri="{BB962C8B-B14F-4D97-AF65-F5344CB8AC3E}">
        <p14:creationId xmlns:p14="http://schemas.microsoft.com/office/powerpoint/2010/main" val="1806676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DA1FA-894F-410A-9217-40346E3CA5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D925600-D6F3-474C-9472-1A9CBDA80B00}"/>
              </a:ext>
            </a:extLst>
          </p:cNvPr>
          <p:cNvSpPr>
            <a:spLocks noGrp="1"/>
          </p:cNvSpPr>
          <p:nvPr>
            <p:ph idx="1"/>
          </p:nvPr>
        </p:nvSpPr>
        <p:spPr/>
        <p:txBody>
          <a:bodyPr>
            <a:normAutofit/>
          </a:bodyPr>
          <a:lstStyle/>
          <a:p>
            <a:pPr marL="0" indent="0">
              <a:buNone/>
            </a:pPr>
            <a:r>
              <a:rPr lang="en-US" b="1" dirty="0"/>
              <a:t>Molecular Docking. </a:t>
            </a:r>
          </a:p>
          <a:p>
            <a:pPr marL="0" indent="0">
              <a:buNone/>
            </a:pPr>
            <a:r>
              <a:rPr lang="en-US" dirty="0"/>
              <a:t>The molecular docking study of isolated phytochemicals, compounds 1 and 2, from H. </a:t>
            </a:r>
            <a:r>
              <a:rPr lang="en-US" dirty="0" err="1"/>
              <a:t>radicata</a:t>
            </a:r>
            <a:r>
              <a:rPr lang="en-US" dirty="0"/>
              <a:t> were carried out to recognize the molecular interaction of the phytochemicals(1and2)within the active site of cyclooxygenases COX-1 (PDB ID 4O1Z) and COX-2 (PDB ID 5F19) by captivating X-rays </a:t>
            </a:r>
            <a:r>
              <a:rPr lang="en-US" dirty="0" err="1"/>
              <a:t>crysta</a:t>
            </a:r>
            <a:r>
              <a:rPr lang="en-US" dirty="0"/>
              <a:t>.</a:t>
            </a:r>
          </a:p>
        </p:txBody>
      </p:sp>
    </p:spTree>
    <p:extLst>
      <p:ext uri="{BB962C8B-B14F-4D97-AF65-F5344CB8AC3E}">
        <p14:creationId xmlns:p14="http://schemas.microsoft.com/office/powerpoint/2010/main" val="26088617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62C60B-2BE1-4AEC-B5A9-CA60A84014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9B9B29F-FA16-4792-B2B1-E1970E95D88D}"/>
              </a:ext>
            </a:extLst>
          </p:cNvPr>
          <p:cNvSpPr>
            <a:spLocks noGrp="1"/>
          </p:cNvSpPr>
          <p:nvPr>
            <p:ph idx="1"/>
          </p:nvPr>
        </p:nvSpPr>
        <p:spPr/>
        <p:txBody>
          <a:bodyPr/>
          <a:lstStyle/>
          <a:p>
            <a:r>
              <a:rPr lang="en-US" b="1" dirty="0"/>
              <a:t>Molecular docking and dynamic studies of bioactive compounds from </a:t>
            </a:r>
            <a:r>
              <a:rPr lang="en-US" b="1" dirty="0" err="1"/>
              <a:t>Naravelia</a:t>
            </a:r>
            <a:r>
              <a:rPr lang="en-US" b="1" dirty="0"/>
              <a:t> </a:t>
            </a:r>
            <a:r>
              <a:rPr lang="en-US" b="1" dirty="0" err="1"/>
              <a:t>zeylanica</a:t>
            </a:r>
            <a:r>
              <a:rPr lang="en-US" b="1" dirty="0"/>
              <a:t> (L.) DC against glycogen synthase kinase-3</a:t>
            </a:r>
            <a:r>
              <a:rPr lang="el-GR" b="1" dirty="0"/>
              <a:t>β </a:t>
            </a:r>
            <a:r>
              <a:rPr lang="en-US" b="1" dirty="0"/>
              <a:t>protein</a:t>
            </a:r>
          </a:p>
          <a:p>
            <a:r>
              <a:rPr lang="en-US" sz="900" dirty="0"/>
              <a:t>H. Raja </a:t>
            </a:r>
            <a:r>
              <a:rPr lang="en-US" sz="900" dirty="0" err="1"/>
              <a:t>Naika</a:t>
            </a:r>
            <a:r>
              <a:rPr lang="en-US" sz="900" dirty="0"/>
              <a:t>, V. Krishna, K. </a:t>
            </a:r>
            <a:r>
              <a:rPr lang="en-US" sz="900" dirty="0" err="1"/>
              <a:t>Lingaraju</a:t>
            </a:r>
            <a:r>
              <a:rPr lang="en-US" sz="900" dirty="0"/>
              <a:t>, Vivek </a:t>
            </a:r>
            <a:r>
              <a:rPr lang="en-US" sz="900" dirty="0" err="1"/>
              <a:t>Chandramohan</a:t>
            </a:r>
            <a:r>
              <a:rPr lang="en-US" sz="900" dirty="0"/>
              <a:t>, Manjunath </a:t>
            </a:r>
            <a:r>
              <a:rPr lang="en-US" sz="900" dirty="0" err="1"/>
              <a:t>Dammalli</a:t>
            </a:r>
            <a:r>
              <a:rPr lang="en-US" sz="900" dirty="0"/>
              <a:t>, P.N. </a:t>
            </a:r>
            <a:r>
              <a:rPr lang="en-US" sz="900" dirty="0" err="1"/>
              <a:t>Navya</a:t>
            </a:r>
            <a:r>
              <a:rPr lang="en-US" sz="900" dirty="0"/>
              <a:t> &amp; D. Suresh</a:t>
            </a:r>
          </a:p>
          <a:p>
            <a:endParaRPr lang="en-US" dirty="0"/>
          </a:p>
        </p:txBody>
      </p:sp>
    </p:spTree>
    <p:extLst>
      <p:ext uri="{BB962C8B-B14F-4D97-AF65-F5344CB8AC3E}">
        <p14:creationId xmlns:p14="http://schemas.microsoft.com/office/powerpoint/2010/main" val="18681695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66C226-85A2-4AB6-AE7E-0DCAD94A23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A8EA824-E927-4937-9626-3AA61C7B27BB}"/>
              </a:ext>
            </a:extLst>
          </p:cNvPr>
          <p:cNvSpPr>
            <a:spLocks noGrp="1"/>
          </p:cNvSpPr>
          <p:nvPr>
            <p:ph idx="1"/>
          </p:nvPr>
        </p:nvSpPr>
        <p:spPr/>
        <p:txBody>
          <a:bodyPr/>
          <a:lstStyle/>
          <a:p>
            <a:r>
              <a:rPr lang="en-US" b="1" dirty="0"/>
              <a:t>Phytochemical analysis and docking study of compounds present in a polyherbal preparation used in the treatment of dermatophytosis </a:t>
            </a:r>
          </a:p>
          <a:p>
            <a:r>
              <a:rPr lang="en-US" sz="1000" dirty="0" err="1"/>
              <a:t>Simhadri</a:t>
            </a:r>
            <a:r>
              <a:rPr lang="en-US" sz="1000" dirty="0"/>
              <a:t> VSDNA Nagesh1*, </a:t>
            </a:r>
            <a:r>
              <a:rPr lang="en-US" sz="1000" dirty="0" err="1"/>
              <a:t>Muthuchamy</a:t>
            </a:r>
            <a:r>
              <a:rPr lang="en-US" sz="1000" dirty="0"/>
              <a:t> Muniappan2, </a:t>
            </a:r>
            <a:r>
              <a:rPr lang="en-US" sz="1000" dirty="0" err="1"/>
              <a:t>Iyanar</a:t>
            </a:r>
            <a:r>
              <a:rPr lang="en-US" sz="1000" dirty="0"/>
              <a:t> Kannan3, Subramanyam Viswanathan</a:t>
            </a:r>
          </a:p>
        </p:txBody>
      </p:sp>
    </p:spTree>
    <p:extLst>
      <p:ext uri="{BB962C8B-B14F-4D97-AF65-F5344CB8AC3E}">
        <p14:creationId xmlns:p14="http://schemas.microsoft.com/office/powerpoint/2010/main" val="129374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3740" y="-96461"/>
            <a:ext cx="5322570" cy="1366400"/>
          </a:xfrm>
          <a:prstGeom prst="rect">
            <a:avLst/>
          </a:prstGeom>
        </p:spPr>
        <p:txBody>
          <a:bodyPr vert="horz" wrap="square" lIns="0" tIns="12065" rIns="0" bIns="0" rtlCol="0" anchor="ctr">
            <a:spAutoFit/>
          </a:bodyPr>
          <a:lstStyle/>
          <a:p>
            <a:pPr marL="12700">
              <a:lnSpc>
                <a:spcPct val="100000"/>
              </a:lnSpc>
              <a:spcBef>
                <a:spcPts val="95"/>
              </a:spcBef>
            </a:pPr>
            <a:r>
              <a:rPr spc="-5" dirty="0">
                <a:solidFill>
                  <a:srgbClr val="FF0000"/>
                </a:solidFill>
                <a:latin typeface="Comic Sans MS"/>
                <a:cs typeface="Comic Sans MS"/>
              </a:rPr>
              <a:t>....a more </a:t>
            </a:r>
            <a:r>
              <a:rPr spc="-10" dirty="0">
                <a:solidFill>
                  <a:srgbClr val="FF0000"/>
                </a:solidFill>
                <a:latin typeface="Comic Sans MS"/>
                <a:cs typeface="Comic Sans MS"/>
              </a:rPr>
              <a:t>serious</a:t>
            </a:r>
            <a:r>
              <a:rPr dirty="0">
                <a:solidFill>
                  <a:srgbClr val="FF0000"/>
                </a:solidFill>
                <a:latin typeface="Comic Sans MS"/>
                <a:cs typeface="Comic Sans MS"/>
              </a:rPr>
              <a:t> </a:t>
            </a:r>
            <a:r>
              <a:rPr spc="-10" dirty="0">
                <a:solidFill>
                  <a:srgbClr val="FF0000"/>
                </a:solidFill>
                <a:latin typeface="Comic Sans MS"/>
                <a:cs typeface="Comic Sans MS"/>
              </a:rPr>
              <a:t>definition….</a:t>
            </a:r>
          </a:p>
        </p:txBody>
      </p:sp>
      <p:sp>
        <p:nvSpPr>
          <p:cNvPr id="3" name="object 3"/>
          <p:cNvSpPr txBox="1"/>
          <p:nvPr/>
        </p:nvSpPr>
        <p:spPr>
          <a:xfrm>
            <a:off x="2326641" y="1182369"/>
            <a:ext cx="8263255" cy="901700"/>
          </a:xfrm>
          <a:prstGeom prst="rect">
            <a:avLst/>
          </a:prstGeom>
        </p:spPr>
        <p:txBody>
          <a:bodyPr vert="horz" wrap="square" lIns="0" tIns="76835" rIns="0" bIns="0" rtlCol="0">
            <a:spAutoFit/>
          </a:bodyPr>
          <a:lstStyle/>
          <a:p>
            <a:pPr marL="12700" marR="5080" indent="419100" algn="just">
              <a:lnSpc>
                <a:spcPct val="80700"/>
              </a:lnSpc>
              <a:spcBef>
                <a:spcPts val="605"/>
              </a:spcBef>
            </a:pPr>
            <a:r>
              <a:rPr sz="2200" spc="-5" dirty="0">
                <a:latin typeface="Comic Sans MS"/>
                <a:cs typeface="Comic Sans MS"/>
              </a:rPr>
              <a:t>Docking is a method which predicts the preffered  orientation of one molecule </a:t>
            </a:r>
            <a:r>
              <a:rPr sz="2200" dirty="0">
                <a:latin typeface="Comic Sans MS"/>
                <a:cs typeface="Comic Sans MS"/>
              </a:rPr>
              <a:t>to </a:t>
            </a:r>
            <a:r>
              <a:rPr sz="2200" spc="-5" dirty="0">
                <a:latin typeface="Comic Sans MS"/>
                <a:cs typeface="Comic Sans MS"/>
              </a:rPr>
              <a:t>a second </a:t>
            </a:r>
            <a:r>
              <a:rPr sz="2200" spc="-10" dirty="0">
                <a:latin typeface="Comic Sans MS"/>
                <a:cs typeface="Comic Sans MS"/>
              </a:rPr>
              <a:t>when bound </a:t>
            </a:r>
            <a:r>
              <a:rPr sz="2200" dirty="0">
                <a:latin typeface="Comic Sans MS"/>
                <a:cs typeface="Comic Sans MS"/>
              </a:rPr>
              <a:t>to </a:t>
            </a:r>
            <a:r>
              <a:rPr sz="2200" spc="-5" dirty="0">
                <a:latin typeface="Comic Sans MS"/>
                <a:cs typeface="Comic Sans MS"/>
              </a:rPr>
              <a:t>form a  stable complex </a:t>
            </a:r>
            <a:r>
              <a:rPr sz="2200" spc="-10" dirty="0">
                <a:latin typeface="Comic Sans MS"/>
                <a:cs typeface="Comic Sans MS"/>
              </a:rPr>
              <a:t>with </a:t>
            </a:r>
            <a:r>
              <a:rPr sz="2200" spc="-5" dirty="0">
                <a:latin typeface="Comic Sans MS"/>
                <a:cs typeface="Comic Sans MS"/>
              </a:rPr>
              <a:t>overall minimum</a:t>
            </a:r>
            <a:r>
              <a:rPr sz="2200" spc="95" dirty="0">
                <a:latin typeface="Comic Sans MS"/>
                <a:cs typeface="Comic Sans MS"/>
              </a:rPr>
              <a:t> </a:t>
            </a:r>
            <a:r>
              <a:rPr sz="2200" spc="-5" dirty="0">
                <a:latin typeface="Comic Sans MS"/>
                <a:cs typeface="Comic Sans MS"/>
              </a:rPr>
              <a:t>energy.</a:t>
            </a:r>
            <a:endParaRPr sz="2200">
              <a:latin typeface="Comic Sans MS"/>
              <a:cs typeface="Comic Sans MS"/>
            </a:endParaRPr>
          </a:p>
        </p:txBody>
      </p:sp>
      <p:sp>
        <p:nvSpPr>
          <p:cNvPr id="4" name="object 4"/>
          <p:cNvSpPr txBox="1"/>
          <p:nvPr/>
        </p:nvSpPr>
        <p:spPr>
          <a:xfrm>
            <a:off x="1983741" y="6082996"/>
            <a:ext cx="8352155" cy="330835"/>
          </a:xfrm>
          <a:prstGeom prst="rect">
            <a:avLst/>
          </a:prstGeom>
        </p:spPr>
        <p:txBody>
          <a:bodyPr vert="horz" wrap="square" lIns="0" tIns="12700" rIns="0" bIns="0" rtlCol="0">
            <a:spAutoFit/>
          </a:bodyPr>
          <a:lstStyle/>
          <a:p>
            <a:pPr marL="355600" indent="-342900">
              <a:spcBef>
                <a:spcPts val="100"/>
              </a:spcBef>
              <a:buSzPct val="127500"/>
              <a:buFont typeface="Arial"/>
              <a:buChar char="•"/>
              <a:tabLst>
                <a:tab pos="354965" algn="l"/>
                <a:tab pos="355600" algn="l"/>
              </a:tabLst>
            </a:pPr>
            <a:r>
              <a:rPr sz="2000" dirty="0">
                <a:latin typeface="Comic Sans MS"/>
                <a:cs typeface="Comic Sans MS"/>
              </a:rPr>
              <a:t>Docking is </a:t>
            </a:r>
            <a:r>
              <a:rPr sz="2000" spc="-5" dirty="0">
                <a:latin typeface="Comic Sans MS"/>
                <a:cs typeface="Comic Sans MS"/>
              </a:rPr>
              <a:t>used </a:t>
            </a:r>
            <a:r>
              <a:rPr sz="2000" dirty="0">
                <a:latin typeface="Comic Sans MS"/>
                <a:cs typeface="Comic Sans MS"/>
              </a:rPr>
              <a:t>to </a:t>
            </a:r>
            <a:r>
              <a:rPr sz="2000" spc="-5" dirty="0">
                <a:latin typeface="Comic Sans MS"/>
                <a:cs typeface="Comic Sans MS"/>
              </a:rPr>
              <a:t>predict both strength </a:t>
            </a:r>
            <a:r>
              <a:rPr sz="2000" dirty="0">
                <a:latin typeface="Comic Sans MS"/>
                <a:cs typeface="Comic Sans MS"/>
              </a:rPr>
              <a:t>&amp; </a:t>
            </a:r>
            <a:r>
              <a:rPr sz="2000" spc="-5" dirty="0">
                <a:latin typeface="Comic Sans MS"/>
                <a:cs typeface="Comic Sans MS"/>
              </a:rPr>
              <a:t>type </a:t>
            </a:r>
            <a:r>
              <a:rPr sz="2000" dirty="0">
                <a:latin typeface="Comic Sans MS"/>
                <a:cs typeface="Comic Sans MS"/>
              </a:rPr>
              <a:t>of signal</a:t>
            </a:r>
            <a:r>
              <a:rPr sz="2000" spc="-45" dirty="0">
                <a:latin typeface="Comic Sans MS"/>
                <a:cs typeface="Comic Sans MS"/>
              </a:rPr>
              <a:t> </a:t>
            </a:r>
            <a:r>
              <a:rPr sz="2000" dirty="0">
                <a:latin typeface="Comic Sans MS"/>
                <a:cs typeface="Comic Sans MS"/>
              </a:rPr>
              <a:t>produced.</a:t>
            </a:r>
            <a:endParaRPr sz="2000">
              <a:latin typeface="Comic Sans MS"/>
              <a:cs typeface="Comic Sans MS"/>
            </a:endParaRPr>
          </a:p>
        </p:txBody>
      </p:sp>
      <p:grpSp>
        <p:nvGrpSpPr>
          <p:cNvPr id="5" name="object 5"/>
          <p:cNvGrpSpPr/>
          <p:nvPr/>
        </p:nvGrpSpPr>
        <p:grpSpPr>
          <a:xfrm>
            <a:off x="2319528" y="1938528"/>
            <a:ext cx="7980045" cy="4246245"/>
            <a:chOff x="795527" y="1938527"/>
            <a:chExt cx="7980045" cy="4246245"/>
          </a:xfrm>
        </p:grpSpPr>
        <p:sp>
          <p:nvSpPr>
            <p:cNvPr id="6" name="object 6"/>
            <p:cNvSpPr/>
            <p:nvPr/>
          </p:nvSpPr>
          <p:spPr>
            <a:xfrm>
              <a:off x="795527" y="1938527"/>
              <a:ext cx="7979664" cy="424586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990599" y="2133599"/>
              <a:ext cx="7391400" cy="36576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867399" y="3581400"/>
              <a:ext cx="1295400" cy="533400"/>
            </a:xfrm>
            <a:custGeom>
              <a:avLst/>
              <a:gdLst/>
              <a:ahLst/>
              <a:cxnLst/>
              <a:rect l="l" t="t" r="r" b="b"/>
              <a:pathLst>
                <a:path w="1295400" h="533400">
                  <a:moveTo>
                    <a:pt x="266700" y="0"/>
                  </a:moveTo>
                  <a:lnTo>
                    <a:pt x="0" y="266700"/>
                  </a:lnTo>
                  <a:lnTo>
                    <a:pt x="266700" y="533400"/>
                  </a:lnTo>
                  <a:lnTo>
                    <a:pt x="266700" y="400050"/>
                  </a:lnTo>
                  <a:lnTo>
                    <a:pt x="1295400" y="400050"/>
                  </a:lnTo>
                  <a:lnTo>
                    <a:pt x="1295400" y="133350"/>
                  </a:lnTo>
                  <a:lnTo>
                    <a:pt x="266700" y="133350"/>
                  </a:lnTo>
                  <a:lnTo>
                    <a:pt x="266700" y="0"/>
                  </a:lnTo>
                  <a:close/>
                </a:path>
              </a:pathLst>
            </a:custGeom>
            <a:solidFill>
              <a:srgbClr val="4F81BC"/>
            </a:solidFill>
          </p:spPr>
          <p:txBody>
            <a:bodyPr wrap="square" lIns="0" tIns="0" rIns="0" bIns="0" rtlCol="0"/>
            <a:lstStyle/>
            <a:p>
              <a:endParaRPr/>
            </a:p>
          </p:txBody>
        </p:sp>
        <p:sp>
          <p:nvSpPr>
            <p:cNvPr id="9" name="object 9"/>
            <p:cNvSpPr/>
            <p:nvPr/>
          </p:nvSpPr>
          <p:spPr>
            <a:xfrm>
              <a:off x="5867399" y="3581400"/>
              <a:ext cx="1295400" cy="533400"/>
            </a:xfrm>
            <a:custGeom>
              <a:avLst/>
              <a:gdLst/>
              <a:ahLst/>
              <a:cxnLst/>
              <a:rect l="l" t="t" r="r" b="b"/>
              <a:pathLst>
                <a:path w="1295400" h="533400">
                  <a:moveTo>
                    <a:pt x="0" y="266700"/>
                  </a:moveTo>
                  <a:lnTo>
                    <a:pt x="266700" y="0"/>
                  </a:lnTo>
                  <a:lnTo>
                    <a:pt x="266700" y="133350"/>
                  </a:lnTo>
                  <a:lnTo>
                    <a:pt x="1295400" y="133350"/>
                  </a:lnTo>
                  <a:lnTo>
                    <a:pt x="1295400" y="400050"/>
                  </a:lnTo>
                  <a:lnTo>
                    <a:pt x="266700" y="400050"/>
                  </a:lnTo>
                  <a:lnTo>
                    <a:pt x="266700" y="533400"/>
                  </a:lnTo>
                  <a:lnTo>
                    <a:pt x="0" y="266700"/>
                  </a:lnTo>
                  <a:close/>
                </a:path>
              </a:pathLst>
            </a:custGeom>
            <a:ln w="25400">
              <a:solidFill>
                <a:srgbClr val="385D89"/>
              </a:solidFill>
            </a:ln>
          </p:spPr>
          <p:txBody>
            <a:bodyPr wrap="square" lIns="0" tIns="0" rIns="0" bIns="0" rtlCol="0"/>
            <a:lstStyle/>
            <a:p>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5AA2EC-F918-4E4C-8938-AB37AAA579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49770FFA-3694-4CFD-A3ED-96B355077AE3}"/>
              </a:ext>
            </a:extLst>
          </p:cNvPr>
          <p:cNvSpPr>
            <a:spLocks noGrp="1"/>
          </p:cNvSpPr>
          <p:nvPr>
            <p:ph idx="1"/>
          </p:nvPr>
        </p:nvSpPr>
        <p:spPr/>
        <p:txBody>
          <a:bodyPr/>
          <a:lstStyle/>
          <a:p>
            <a:r>
              <a:rPr lang="en-US" dirty="0"/>
              <a:t>The three-dimensional structures of 1,3-</a:t>
            </a:r>
            <a:r>
              <a:rPr lang="el-GR" dirty="0"/>
              <a:t>β-</a:t>
            </a:r>
            <a:r>
              <a:rPr lang="en-US" dirty="0"/>
              <a:t>glucan synthase, chitinase, fungalysin, and lumazine synthase were derived by homology modelling using MODELLER software, version 9.0. The docking of the ligand and receptor was performed using </a:t>
            </a:r>
            <a:r>
              <a:rPr lang="en-US" dirty="0" err="1"/>
              <a:t>iGEMDOCK</a:t>
            </a:r>
            <a:r>
              <a:rPr lang="en-US" dirty="0"/>
              <a:t> and </a:t>
            </a:r>
            <a:r>
              <a:rPr lang="en-US" dirty="0" err="1"/>
              <a:t>AutodockVina</a:t>
            </a:r>
            <a:r>
              <a:rPr lang="en-US" dirty="0"/>
              <a:t> software. </a:t>
            </a:r>
          </a:p>
          <a:p>
            <a:endParaRPr lang="en-US" dirty="0"/>
          </a:p>
        </p:txBody>
      </p:sp>
    </p:spTree>
    <p:extLst>
      <p:ext uri="{BB962C8B-B14F-4D97-AF65-F5344CB8AC3E}">
        <p14:creationId xmlns:p14="http://schemas.microsoft.com/office/powerpoint/2010/main" val="13776699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6CA42-A5DA-41C5-9AAF-72A186445D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56A752E-5772-48BE-A018-20CCCD299211}"/>
              </a:ext>
            </a:extLst>
          </p:cNvPr>
          <p:cNvSpPr>
            <a:spLocks noGrp="1"/>
          </p:cNvSpPr>
          <p:nvPr>
            <p:ph idx="1"/>
          </p:nvPr>
        </p:nvSpPr>
        <p:spPr/>
        <p:txBody>
          <a:bodyPr>
            <a:normAutofit/>
          </a:bodyPr>
          <a:lstStyle/>
          <a:p>
            <a:r>
              <a:rPr lang="en-US" b="1" dirty="0"/>
              <a:t>Preparation of protein by homology modeling </a:t>
            </a:r>
            <a:r>
              <a:rPr lang="en-US" dirty="0"/>
              <a:t>The three-dimensional (3D) structures of drug targets selected in this study were not available in the RCSB database. Therefore, their 3D structures were obtained by homology modelling. The primary structures of 1,3-β-glucan synthase (</a:t>
            </a:r>
            <a:r>
              <a:rPr lang="en-US" dirty="0" err="1"/>
              <a:t>Uniprot</a:t>
            </a:r>
            <a:r>
              <a:rPr lang="en-US" dirty="0"/>
              <a:t> accession no: P38631), chitinase (</a:t>
            </a:r>
            <a:r>
              <a:rPr lang="en-US" dirty="0" err="1"/>
              <a:t>Uniprot</a:t>
            </a:r>
            <a:r>
              <a:rPr lang="en-US" dirty="0"/>
              <a:t> accession no: P40954), fungalysin (</a:t>
            </a:r>
            <a:r>
              <a:rPr lang="en-US" dirty="0" err="1"/>
              <a:t>Uniprot</a:t>
            </a:r>
            <a:r>
              <a:rPr lang="en-US" dirty="0"/>
              <a:t> accession no: Q8NIB6), and lumazine synthase (</a:t>
            </a:r>
            <a:r>
              <a:rPr lang="en-US" dirty="0" err="1"/>
              <a:t>Uniprot</a:t>
            </a:r>
            <a:r>
              <a:rPr lang="en-US" dirty="0"/>
              <a:t> accession no: P50861) were obtained in FASTA format from the </a:t>
            </a:r>
            <a:r>
              <a:rPr lang="en-US" dirty="0" err="1"/>
              <a:t>UniprotKB</a:t>
            </a:r>
            <a:r>
              <a:rPr lang="en-US" dirty="0"/>
              <a:t> database. </a:t>
            </a:r>
          </a:p>
        </p:txBody>
      </p:sp>
    </p:spTree>
    <p:extLst>
      <p:ext uri="{BB962C8B-B14F-4D97-AF65-F5344CB8AC3E}">
        <p14:creationId xmlns:p14="http://schemas.microsoft.com/office/powerpoint/2010/main" val="20195058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930CEF-B48B-4830-814D-E383C352CC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90CE342-CD50-4EA7-ADD1-DE0F742BB221}"/>
              </a:ext>
            </a:extLst>
          </p:cNvPr>
          <p:cNvSpPr>
            <a:spLocks noGrp="1"/>
          </p:cNvSpPr>
          <p:nvPr>
            <p:ph idx="1"/>
          </p:nvPr>
        </p:nvSpPr>
        <p:spPr/>
        <p:txBody>
          <a:bodyPr/>
          <a:lstStyle/>
          <a:p>
            <a:r>
              <a:rPr lang="en-US" dirty="0"/>
              <a:t>Preparation of ligand </a:t>
            </a:r>
          </a:p>
          <a:p>
            <a:pPr marL="0" indent="0">
              <a:buNone/>
            </a:pPr>
            <a:r>
              <a:rPr lang="en-US" dirty="0"/>
              <a:t>The two compounds, namely 2,6-Octadienal, 3,7dimethyl and 2-methyl-2-pentene, were selected based on the covered area and height, which were 40.15% and 46.17% in the former compound and 31.90% and 23.33% in the latter one, respectively. The SDF files of these compounds were obtained from </a:t>
            </a:r>
            <a:r>
              <a:rPr lang="en-US" dirty="0" err="1"/>
              <a:t>Pubchem</a:t>
            </a:r>
            <a:r>
              <a:rPr lang="en-US" dirty="0"/>
              <a:t> database. The SDF files were converted into PDB file open babel software.</a:t>
            </a:r>
          </a:p>
        </p:txBody>
      </p:sp>
    </p:spTree>
    <p:extLst>
      <p:ext uri="{BB962C8B-B14F-4D97-AF65-F5344CB8AC3E}">
        <p14:creationId xmlns:p14="http://schemas.microsoft.com/office/powerpoint/2010/main" val="2817542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B0A01-811E-4BEB-B202-8CF13BC46C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E838826-8760-4D8B-AF93-9190BB522A5E}"/>
              </a:ext>
            </a:extLst>
          </p:cNvPr>
          <p:cNvSpPr>
            <a:spLocks noGrp="1"/>
          </p:cNvSpPr>
          <p:nvPr>
            <p:ph idx="1"/>
          </p:nvPr>
        </p:nvSpPr>
        <p:spPr/>
        <p:txBody>
          <a:bodyPr>
            <a:normAutofit fontScale="92500" lnSpcReduction="20000"/>
          </a:bodyPr>
          <a:lstStyle/>
          <a:p>
            <a:r>
              <a:rPr lang="en-US" dirty="0"/>
              <a:t>Protein-ligand docking </a:t>
            </a:r>
          </a:p>
          <a:p>
            <a:pPr marL="0" indent="0">
              <a:buNone/>
            </a:pPr>
            <a:r>
              <a:rPr lang="en-US" dirty="0"/>
              <a:t>The initial rough docking was performed in </a:t>
            </a:r>
            <a:r>
              <a:rPr lang="en-US" dirty="0" err="1"/>
              <a:t>iGEMDOCK</a:t>
            </a:r>
            <a:r>
              <a:rPr lang="en-US" dirty="0"/>
              <a:t> software (version 2.0) with a population size of 150 and 70 generations, set as default. </a:t>
            </a:r>
            <a:r>
              <a:rPr lang="en-US" dirty="0" err="1"/>
              <a:t>Proteinligand</a:t>
            </a:r>
            <a:r>
              <a:rPr lang="en-US" dirty="0"/>
              <a:t> docking was carried out in </a:t>
            </a:r>
            <a:r>
              <a:rPr lang="en-US" dirty="0" err="1"/>
              <a:t>Autodock</a:t>
            </a:r>
            <a:r>
              <a:rPr lang="en-US" dirty="0"/>
              <a:t> Vina. </a:t>
            </a:r>
          </a:p>
          <a:p>
            <a:r>
              <a:rPr lang="en-US" dirty="0"/>
              <a:t>Lead-likeliness properties  </a:t>
            </a:r>
          </a:p>
          <a:p>
            <a:pPr marL="0" indent="0">
              <a:buNone/>
            </a:pPr>
            <a:r>
              <a:rPr lang="en-US" dirty="0"/>
              <a:t>The SWISS ADME, a free web tool was used  to generate the physicochemical, medicinal, and </a:t>
            </a:r>
            <a:r>
              <a:rPr lang="en-US" dirty="0" err="1"/>
              <a:t>druglikeness</a:t>
            </a:r>
            <a:r>
              <a:rPr lang="en-US" dirty="0"/>
              <a:t> properties of these two compounds. Lipinski's rule also called the rule of five (RO5) is to evaluate the </a:t>
            </a:r>
            <a:r>
              <a:rPr lang="en-US" dirty="0" err="1"/>
              <a:t>druglikeness</a:t>
            </a:r>
            <a:r>
              <a:rPr lang="en-US" dirty="0"/>
              <a:t> or determine if a chemical compound with a certain pharmacological or biological activity has properties that may be active peroral. </a:t>
            </a:r>
          </a:p>
          <a:p>
            <a:r>
              <a:rPr lang="en-US" dirty="0"/>
              <a:t> </a:t>
            </a:r>
          </a:p>
        </p:txBody>
      </p:sp>
    </p:spTree>
    <p:extLst>
      <p:ext uri="{BB962C8B-B14F-4D97-AF65-F5344CB8AC3E}">
        <p14:creationId xmlns:p14="http://schemas.microsoft.com/office/powerpoint/2010/main" val="7568984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9D92FB-4132-4D64-8828-D50F68D375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81C687D-EE9E-4B37-B0AE-9A5597FF248E}"/>
              </a:ext>
            </a:extLst>
          </p:cNvPr>
          <p:cNvSpPr>
            <a:spLocks noGrp="1"/>
          </p:cNvSpPr>
          <p:nvPr>
            <p:ph idx="1"/>
          </p:nvPr>
        </p:nvSpPr>
        <p:spPr/>
        <p:txBody>
          <a:bodyPr>
            <a:normAutofit fontScale="85000" lnSpcReduction="20000"/>
          </a:bodyPr>
          <a:lstStyle/>
          <a:p>
            <a:r>
              <a:rPr lang="en-US" b="1" dirty="0"/>
              <a:t>In Silico and In Vitro Studies Evidenced Anticancer Natural Compounds, a Targeting Chemokine Receptor</a:t>
            </a:r>
          </a:p>
          <a:p>
            <a:r>
              <a:rPr lang="en-US" dirty="0"/>
              <a:t> Here studied molecular docking of chemokines receptor CXCR2, CXCR4, and CCR5 against natural and marine compounds. All selected natural and marine compounds were docked with the X-ray crystal structure of CXCR2, CXCR4, and CCR5 retrieved from the PDB by using Maestro 9.6. </a:t>
            </a:r>
          </a:p>
          <a:p>
            <a:endParaRPr lang="en-US" dirty="0"/>
          </a:p>
          <a:p>
            <a:r>
              <a:rPr lang="en-US" dirty="0"/>
              <a:t>Molecular docking was executed by the XP (extra precision) mode of GLIDE. On the basis of </a:t>
            </a:r>
            <a:r>
              <a:rPr lang="en-US" dirty="0" err="1"/>
              <a:t>Gscore</a:t>
            </a:r>
            <a:r>
              <a:rPr lang="en-US" dirty="0"/>
              <a:t> and protein-ligand interactions, top-ranking compounds were outlined. </a:t>
            </a:r>
          </a:p>
          <a:p>
            <a:endParaRPr lang="en-US"/>
          </a:p>
          <a:p>
            <a:r>
              <a:rPr lang="en-US"/>
              <a:t>The </a:t>
            </a:r>
            <a:r>
              <a:rPr lang="en-US" dirty="0"/>
              <a:t>docking study carried out to summarize the various </a:t>
            </a:r>
            <a:r>
              <a:rPr lang="en-US" dirty="0" err="1"/>
              <a:t>Gscore</a:t>
            </a:r>
            <a:r>
              <a:rPr lang="en-US" dirty="0"/>
              <a:t>, hydrophobic, electrostatic bond, hydrogen bond, π-cation and π-π interactions and oversee the protein-ligand interactions.</a:t>
            </a:r>
          </a:p>
        </p:txBody>
      </p:sp>
    </p:spTree>
    <p:extLst>
      <p:ext uri="{BB962C8B-B14F-4D97-AF65-F5344CB8AC3E}">
        <p14:creationId xmlns:p14="http://schemas.microsoft.com/office/powerpoint/2010/main" val="5744963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3DAE8-2D37-4CB6-93C6-68A33864915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8A963D63-B4A4-4DDE-86C2-88DEBD8CBFC1}"/>
              </a:ext>
            </a:extLst>
          </p:cNvPr>
          <p:cNvSpPr>
            <a:spLocks noGrp="1"/>
          </p:cNvSpPr>
          <p:nvPr>
            <p:ph idx="1"/>
          </p:nvPr>
        </p:nvSpPr>
        <p:spPr/>
        <p:txBody>
          <a:bodyPr/>
          <a:lstStyle/>
          <a:p>
            <a:r>
              <a:rPr lang="en-US" dirty="0"/>
              <a:t>GLIDE (grid-based ligand docking with energetics) molecular docking Molecular docking was performed by employing GLIDE and outputs represented as the </a:t>
            </a:r>
            <a:r>
              <a:rPr lang="en-US" dirty="0" err="1"/>
              <a:t>Gscore</a:t>
            </a:r>
            <a:r>
              <a:rPr lang="en-US" dirty="0"/>
              <a:t>. GLIDE-XP Molecular docking studies using the selected ligand molecules were conducted using Maestro 9.6 molecular docking.  Each of these selected compounds was docked into target protein molecules and the docking conformation possessing the lowest energy was selected. Molecular docking was performed after receptor-grid generation. The final energy evaluation was done on the basis of </a:t>
            </a:r>
            <a:r>
              <a:rPr lang="en-US" dirty="0" err="1"/>
              <a:t>Gscore</a:t>
            </a:r>
            <a:r>
              <a:rPr lang="en-US" dirty="0"/>
              <a:t>. </a:t>
            </a:r>
          </a:p>
        </p:txBody>
      </p:sp>
    </p:spTree>
    <p:extLst>
      <p:ext uri="{BB962C8B-B14F-4D97-AF65-F5344CB8AC3E}">
        <p14:creationId xmlns:p14="http://schemas.microsoft.com/office/powerpoint/2010/main" val="6928445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A6CE4-0930-4288-BAC2-5734E3E8F8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4C66555-8A25-4A77-9562-38B1F715D0EA}"/>
              </a:ext>
            </a:extLst>
          </p:cNvPr>
          <p:cNvSpPr>
            <a:spLocks noGrp="1"/>
          </p:cNvSpPr>
          <p:nvPr>
            <p:ph idx="1"/>
          </p:nvPr>
        </p:nvSpPr>
        <p:spPr/>
        <p:txBody>
          <a:bodyPr/>
          <a:lstStyle/>
          <a:p>
            <a:r>
              <a:rPr lang="en-US" b="1" dirty="0"/>
              <a:t>PHYTOCHEMICAL ANALYSIS AND MOLECULAR DOCKING STUDIES OF SELECTED COMPOUNDS OF CENTELLA ASIATICA   L. </a:t>
            </a:r>
          </a:p>
          <a:p>
            <a:pPr marL="0" indent="0">
              <a:buNone/>
            </a:pPr>
            <a:r>
              <a:rPr lang="en-US" sz="1100" dirty="0"/>
              <a:t>Vijayakumar 1*, R. Mira </a:t>
            </a:r>
            <a:r>
              <a:rPr lang="en-US" sz="1100" dirty="0" err="1"/>
              <a:t>Nishvanthi</a:t>
            </a:r>
            <a:r>
              <a:rPr lang="en-US" sz="1100" dirty="0"/>
              <a:t> 2 and M.K.S. Pavithra 1</a:t>
            </a:r>
          </a:p>
        </p:txBody>
      </p:sp>
    </p:spTree>
    <p:extLst>
      <p:ext uri="{BB962C8B-B14F-4D97-AF65-F5344CB8AC3E}">
        <p14:creationId xmlns:p14="http://schemas.microsoft.com/office/powerpoint/2010/main" val="31534303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780EE-33D7-4960-9C03-EB35AC0C74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4466053-2404-4E92-9848-E2453CD7B492}"/>
              </a:ext>
            </a:extLst>
          </p:cNvPr>
          <p:cNvSpPr>
            <a:spLocks noGrp="1"/>
          </p:cNvSpPr>
          <p:nvPr>
            <p:ph idx="1"/>
          </p:nvPr>
        </p:nvSpPr>
        <p:spPr/>
        <p:txBody>
          <a:bodyPr/>
          <a:lstStyle/>
          <a:p>
            <a:r>
              <a:rPr lang="en-US" dirty="0"/>
              <a:t>In the present study, an attempt to identify natural neuroprotective compound was made on a set of 4 ligands from the plant </a:t>
            </a:r>
            <a:r>
              <a:rPr lang="en-US" dirty="0" err="1"/>
              <a:t>Centella</a:t>
            </a:r>
            <a:r>
              <a:rPr lang="en-US" dirty="0"/>
              <a:t> </a:t>
            </a:r>
            <a:r>
              <a:rPr lang="en-US" dirty="0" err="1"/>
              <a:t>asiatica</a:t>
            </a:r>
            <a:r>
              <a:rPr lang="en-US" dirty="0"/>
              <a:t> collected from </a:t>
            </a:r>
            <a:r>
              <a:rPr lang="en-US" dirty="0" err="1"/>
              <a:t>ChemSpider</a:t>
            </a:r>
            <a:r>
              <a:rPr lang="en-US" dirty="0"/>
              <a:t> Database. </a:t>
            </a:r>
          </a:p>
          <a:p>
            <a:r>
              <a:rPr lang="en-US" dirty="0"/>
              <a:t>Among the 4 ligands in combination with 3 receptors, the madecassoside was found to have highest binding affinity i.e. -10.4, -10.3 and -12.0 with all the target proteins viz. </a:t>
            </a:r>
            <a:r>
              <a:rPr lang="en-US" dirty="0" err="1"/>
              <a:t>AChE</a:t>
            </a:r>
            <a:r>
              <a:rPr lang="en-US" dirty="0"/>
              <a:t> (4PDE), Tau protein (4F2L) and APP protein (3SUZ), respectively. </a:t>
            </a:r>
          </a:p>
          <a:p>
            <a:r>
              <a:rPr lang="en-US" dirty="0"/>
              <a:t>The interaction of amino acid residues near their binding sites was also found. </a:t>
            </a:r>
          </a:p>
        </p:txBody>
      </p:sp>
    </p:spTree>
    <p:extLst>
      <p:ext uri="{BB962C8B-B14F-4D97-AF65-F5344CB8AC3E}">
        <p14:creationId xmlns:p14="http://schemas.microsoft.com/office/powerpoint/2010/main" val="6218572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FA3DE-1C0E-45BA-A6BF-FE5ECC6216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2691439-D0A1-4B83-851F-158E6E4580DF}"/>
              </a:ext>
            </a:extLst>
          </p:cNvPr>
          <p:cNvSpPr>
            <a:spLocks noGrp="1"/>
          </p:cNvSpPr>
          <p:nvPr>
            <p:ph idx="1"/>
          </p:nvPr>
        </p:nvSpPr>
        <p:spPr/>
        <p:txBody>
          <a:bodyPr>
            <a:normAutofit fontScale="92500"/>
          </a:bodyPr>
          <a:lstStyle/>
          <a:p>
            <a:r>
              <a:rPr lang="en-US" b="1" dirty="0"/>
              <a:t>Docking Studies </a:t>
            </a:r>
          </a:p>
          <a:p>
            <a:pPr marL="0" indent="0">
              <a:buNone/>
            </a:pPr>
            <a:endParaRPr lang="en-US" dirty="0"/>
          </a:p>
          <a:p>
            <a:r>
              <a:rPr lang="en-US" dirty="0"/>
              <a:t>The binding affinity of ligand and protein was determined by using </a:t>
            </a:r>
            <a:r>
              <a:rPr lang="en-US" dirty="0" err="1"/>
              <a:t>AutoDock</a:t>
            </a:r>
            <a:r>
              <a:rPr lang="en-US" dirty="0"/>
              <a:t> Vina.17 3D SDF format of four active ingredients (ligands) from the plant </a:t>
            </a:r>
            <a:r>
              <a:rPr lang="en-US" dirty="0" err="1"/>
              <a:t>Centella</a:t>
            </a:r>
            <a:r>
              <a:rPr lang="en-US" dirty="0"/>
              <a:t> </a:t>
            </a:r>
            <a:r>
              <a:rPr lang="en-US" dirty="0" err="1"/>
              <a:t>asiatica</a:t>
            </a:r>
            <a:r>
              <a:rPr lang="en-US" dirty="0"/>
              <a:t> were collected from PubChem database.</a:t>
            </a:r>
          </a:p>
          <a:p>
            <a:r>
              <a:rPr lang="en-US" dirty="0"/>
              <a:t>Three proteins (</a:t>
            </a:r>
            <a:r>
              <a:rPr lang="en-US" dirty="0" err="1"/>
              <a:t>AChE</a:t>
            </a:r>
            <a:r>
              <a:rPr lang="en-US" dirty="0"/>
              <a:t>, APP and Tau) that are associated with Alzheimer’s disease were retrieved from Protein Data Bank and docked with the ligands taken from </a:t>
            </a:r>
            <a:r>
              <a:rPr lang="en-US" dirty="0" err="1"/>
              <a:t>Pubchem</a:t>
            </a:r>
            <a:r>
              <a:rPr lang="en-US" dirty="0"/>
              <a:t> database. </a:t>
            </a:r>
          </a:p>
          <a:p>
            <a:r>
              <a:rPr lang="en-US" dirty="0"/>
              <a:t>PMV-1.5.6 was used to predict the </a:t>
            </a:r>
            <a:r>
              <a:rPr lang="en-US" dirty="0" err="1"/>
              <a:t>Pymol</a:t>
            </a:r>
            <a:r>
              <a:rPr lang="en-US" dirty="0"/>
              <a:t> interaction of the active ingredients with binding pockets on the active sites of three protein.</a:t>
            </a:r>
          </a:p>
        </p:txBody>
      </p:sp>
    </p:spTree>
    <p:extLst>
      <p:ext uri="{BB962C8B-B14F-4D97-AF65-F5344CB8AC3E}">
        <p14:creationId xmlns:p14="http://schemas.microsoft.com/office/powerpoint/2010/main" val="38720409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32DD1B-9B30-406B-98A5-1A091E68AF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70EB577-F434-4B6B-8AC6-A4D9F13AE44D}"/>
              </a:ext>
            </a:extLst>
          </p:cNvPr>
          <p:cNvSpPr>
            <a:spLocks noGrp="1"/>
          </p:cNvSpPr>
          <p:nvPr>
            <p:ph idx="1"/>
          </p:nvPr>
        </p:nvSpPr>
        <p:spPr/>
        <p:txBody>
          <a:bodyPr/>
          <a:lstStyle/>
          <a:p>
            <a:r>
              <a:rPr lang="en-US" b="1" dirty="0" err="1"/>
              <a:t>Insilico</a:t>
            </a:r>
            <a:r>
              <a:rPr lang="en-US" b="1" dirty="0"/>
              <a:t> Molecular Docking of some Isolated  Selected Compounds of Lantana Camera against  Alzheimer’s Disease</a:t>
            </a:r>
          </a:p>
          <a:p>
            <a:r>
              <a:rPr lang="en-US" sz="1000" dirty="0"/>
              <a:t>Nishan Chakrabarty1,2, Alamgir Hossain3, Jackie Barua2,4, </a:t>
            </a:r>
            <a:r>
              <a:rPr lang="en-US" sz="1000" dirty="0" err="1"/>
              <a:t>Himadri</a:t>
            </a:r>
            <a:r>
              <a:rPr lang="en-US" sz="1000" dirty="0"/>
              <a:t> Kar5, Milonuzzaman1, Suraya Akther6, Abdullah Al Mahabub7, </a:t>
            </a:r>
            <a:r>
              <a:rPr lang="en-US" sz="1000" dirty="0" err="1"/>
              <a:t>Fatema</a:t>
            </a:r>
            <a:r>
              <a:rPr lang="en-US" sz="1000" dirty="0"/>
              <a:t> Sharmin7, </a:t>
            </a:r>
            <a:r>
              <a:rPr lang="en-US" sz="1000" dirty="0" err="1"/>
              <a:t>Ameerul</a:t>
            </a:r>
            <a:r>
              <a:rPr lang="en-US" sz="1000" dirty="0"/>
              <a:t> Islam8 and </a:t>
            </a:r>
            <a:r>
              <a:rPr lang="en-US" sz="1000" dirty="0" err="1"/>
              <a:t>Mohuya</a:t>
            </a:r>
            <a:r>
              <a:rPr lang="en-US" sz="1000" dirty="0"/>
              <a:t> Majumder*2,9</a:t>
            </a:r>
          </a:p>
        </p:txBody>
      </p:sp>
    </p:spTree>
    <p:extLst>
      <p:ext uri="{BB962C8B-B14F-4D97-AF65-F5344CB8AC3E}">
        <p14:creationId xmlns:p14="http://schemas.microsoft.com/office/powerpoint/2010/main" val="2558158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2340" y="400304"/>
            <a:ext cx="8070850" cy="330835"/>
          </a:xfrm>
          <a:prstGeom prst="rect">
            <a:avLst/>
          </a:prstGeom>
        </p:spPr>
        <p:txBody>
          <a:bodyPr vert="horz" wrap="square" lIns="0" tIns="13335" rIns="0" bIns="0" rtlCol="0">
            <a:spAutoFit/>
          </a:bodyPr>
          <a:lstStyle/>
          <a:p>
            <a:pPr marL="355600" indent="-342900">
              <a:spcBef>
                <a:spcPts val="105"/>
              </a:spcBef>
              <a:buSzPct val="135000"/>
              <a:buFont typeface="Arial"/>
              <a:buChar char="•"/>
              <a:tabLst>
                <a:tab pos="354965" algn="l"/>
                <a:tab pos="355600" algn="l"/>
                <a:tab pos="1088390" algn="l"/>
                <a:tab pos="1628139" algn="l"/>
                <a:tab pos="3032125" algn="l"/>
                <a:tab pos="4197985" algn="l"/>
                <a:tab pos="4670425" algn="l"/>
                <a:tab pos="5202555" algn="l"/>
                <a:tab pos="6360795" algn="l"/>
                <a:tab pos="6901815" algn="l"/>
              </a:tabLst>
            </a:pPr>
            <a:r>
              <a:rPr sz="2000" spc="-5" dirty="0">
                <a:latin typeface="Comic Sans MS"/>
                <a:cs typeface="Comic Sans MS"/>
              </a:rPr>
              <a:t>Aim	of	</a:t>
            </a:r>
            <a:r>
              <a:rPr sz="2000" dirty="0">
                <a:latin typeface="Comic Sans MS"/>
                <a:cs typeface="Comic Sans MS"/>
              </a:rPr>
              <a:t>molecular	</a:t>
            </a:r>
            <a:r>
              <a:rPr sz="2000" spc="-5" dirty="0">
                <a:latin typeface="Comic Sans MS"/>
                <a:cs typeface="Comic Sans MS"/>
              </a:rPr>
              <a:t>docking	</a:t>
            </a:r>
            <a:r>
              <a:rPr sz="2000" dirty="0">
                <a:latin typeface="Comic Sans MS"/>
                <a:cs typeface="Comic Sans MS"/>
              </a:rPr>
              <a:t>is	</a:t>
            </a:r>
            <a:r>
              <a:rPr sz="2000" spc="-5" dirty="0">
                <a:latin typeface="Comic Sans MS"/>
                <a:cs typeface="Comic Sans MS"/>
              </a:rPr>
              <a:t>to	achieve	an	</a:t>
            </a:r>
            <a:r>
              <a:rPr sz="2000" spc="-5" dirty="0">
                <a:solidFill>
                  <a:srgbClr val="C00000"/>
                </a:solidFill>
                <a:latin typeface="Comic Sans MS"/>
                <a:cs typeface="Comic Sans MS"/>
              </a:rPr>
              <a:t>optimized</a:t>
            </a:r>
            <a:endParaRPr sz="2000">
              <a:latin typeface="Comic Sans MS"/>
              <a:cs typeface="Comic Sans MS"/>
            </a:endParaRPr>
          </a:p>
        </p:txBody>
      </p:sp>
      <p:sp>
        <p:nvSpPr>
          <p:cNvPr id="3" name="object 3"/>
          <p:cNvSpPr txBox="1">
            <a:spLocks noGrp="1"/>
          </p:cNvSpPr>
          <p:nvPr>
            <p:ph type="title"/>
          </p:nvPr>
        </p:nvSpPr>
        <p:spPr>
          <a:xfrm>
            <a:off x="2555240" y="705357"/>
            <a:ext cx="7731759" cy="665480"/>
          </a:xfrm>
          <a:prstGeom prst="rect">
            <a:avLst/>
          </a:prstGeom>
        </p:spPr>
        <p:txBody>
          <a:bodyPr vert="horz" wrap="square" lIns="0" tIns="13335" rIns="0" bIns="0" rtlCol="0" anchor="ctr">
            <a:spAutoFit/>
          </a:bodyPr>
          <a:lstStyle/>
          <a:p>
            <a:pPr marL="12700" marR="5080">
              <a:lnSpc>
                <a:spcPct val="100000"/>
              </a:lnSpc>
              <a:spcBef>
                <a:spcPts val="105"/>
              </a:spcBef>
              <a:tabLst>
                <a:tab pos="6409690" algn="l"/>
              </a:tabLst>
            </a:pPr>
            <a:r>
              <a:rPr sz="2000" spc="-5" dirty="0">
                <a:solidFill>
                  <a:srgbClr val="C00000"/>
                </a:solidFill>
                <a:latin typeface="Comic Sans MS"/>
                <a:cs typeface="Comic Sans MS"/>
              </a:rPr>
              <a:t>conformation </a:t>
            </a:r>
            <a:r>
              <a:rPr sz="2000" dirty="0">
                <a:latin typeface="Comic Sans MS"/>
                <a:cs typeface="Comic Sans MS"/>
              </a:rPr>
              <a:t>&amp; </a:t>
            </a:r>
            <a:r>
              <a:rPr sz="2000" dirty="0">
                <a:solidFill>
                  <a:srgbClr val="C00000"/>
                </a:solidFill>
                <a:latin typeface="Comic Sans MS"/>
                <a:cs typeface="Comic Sans MS"/>
              </a:rPr>
              <a:t>relative </a:t>
            </a:r>
            <a:r>
              <a:rPr sz="2000" spc="-5" dirty="0">
                <a:solidFill>
                  <a:srgbClr val="C00000"/>
                </a:solidFill>
                <a:latin typeface="Comic Sans MS"/>
                <a:cs typeface="Comic Sans MS"/>
              </a:rPr>
              <a:t>orientation</a:t>
            </a:r>
            <a:r>
              <a:rPr sz="2000" spc="330" dirty="0">
                <a:solidFill>
                  <a:srgbClr val="C00000"/>
                </a:solidFill>
                <a:latin typeface="Comic Sans MS"/>
                <a:cs typeface="Comic Sans MS"/>
              </a:rPr>
              <a:t> </a:t>
            </a:r>
            <a:r>
              <a:rPr sz="2000" spc="-5" dirty="0">
                <a:latin typeface="Comic Sans MS"/>
                <a:cs typeface="Comic Sans MS"/>
              </a:rPr>
              <a:t>between</a:t>
            </a:r>
            <a:r>
              <a:rPr sz="2000" spc="85" dirty="0">
                <a:latin typeface="Comic Sans MS"/>
                <a:cs typeface="Comic Sans MS"/>
              </a:rPr>
              <a:t> </a:t>
            </a:r>
            <a:r>
              <a:rPr sz="2000" spc="-5" dirty="0">
                <a:latin typeface="Comic Sans MS"/>
                <a:cs typeface="Comic Sans MS"/>
              </a:rPr>
              <a:t>protein	</a:t>
            </a:r>
            <a:r>
              <a:rPr sz="2000" dirty="0">
                <a:latin typeface="Comic Sans MS"/>
                <a:cs typeface="Comic Sans MS"/>
              </a:rPr>
              <a:t>ligand such  </a:t>
            </a:r>
            <a:r>
              <a:rPr sz="2000" spc="-5" dirty="0">
                <a:latin typeface="Comic Sans MS"/>
                <a:cs typeface="Comic Sans MS"/>
              </a:rPr>
              <a:t>that </a:t>
            </a:r>
            <a:r>
              <a:rPr sz="2000" dirty="0">
                <a:solidFill>
                  <a:srgbClr val="C00000"/>
                </a:solidFill>
                <a:latin typeface="Comic Sans MS"/>
                <a:cs typeface="Comic Sans MS"/>
              </a:rPr>
              <a:t>∆G is</a:t>
            </a:r>
            <a:r>
              <a:rPr sz="2000" spc="-40" dirty="0">
                <a:solidFill>
                  <a:srgbClr val="C00000"/>
                </a:solidFill>
                <a:latin typeface="Comic Sans MS"/>
                <a:cs typeface="Comic Sans MS"/>
              </a:rPr>
              <a:t> </a:t>
            </a:r>
            <a:r>
              <a:rPr sz="2000" dirty="0">
                <a:solidFill>
                  <a:srgbClr val="C00000"/>
                </a:solidFill>
                <a:latin typeface="Comic Sans MS"/>
                <a:cs typeface="Comic Sans MS"/>
              </a:rPr>
              <a:t>minimized</a:t>
            </a:r>
            <a:r>
              <a:rPr sz="2200" dirty="0">
                <a:solidFill>
                  <a:srgbClr val="C00000"/>
                </a:solidFill>
                <a:latin typeface="Comic Sans MS"/>
                <a:cs typeface="Comic Sans MS"/>
              </a:rPr>
              <a:t>.</a:t>
            </a:r>
            <a:endParaRPr sz="2200">
              <a:latin typeface="Comic Sans MS"/>
              <a:cs typeface="Comic Sans MS"/>
            </a:endParaRPr>
          </a:p>
        </p:txBody>
      </p:sp>
      <p:sp>
        <p:nvSpPr>
          <p:cNvPr id="4" name="object 4"/>
          <p:cNvSpPr txBox="1"/>
          <p:nvPr/>
        </p:nvSpPr>
        <p:spPr>
          <a:xfrm>
            <a:off x="2212340" y="1814830"/>
            <a:ext cx="8072120" cy="3287823"/>
          </a:xfrm>
          <a:prstGeom prst="rect">
            <a:avLst/>
          </a:prstGeom>
        </p:spPr>
        <p:txBody>
          <a:bodyPr vert="horz" wrap="square" lIns="0" tIns="12065" rIns="0" bIns="0" rtlCol="0">
            <a:spAutoFit/>
          </a:bodyPr>
          <a:lstStyle/>
          <a:p>
            <a:pPr marL="12700">
              <a:lnSpc>
                <a:spcPts val="2505"/>
              </a:lnSpc>
              <a:spcBef>
                <a:spcPts val="95"/>
              </a:spcBef>
            </a:pPr>
            <a:r>
              <a:rPr sz="2200" b="1" spc="-5" dirty="0">
                <a:solidFill>
                  <a:srgbClr val="C00000"/>
                </a:solidFill>
                <a:latin typeface="Comic Sans MS"/>
                <a:cs typeface="Comic Sans MS"/>
              </a:rPr>
              <a:t>It is to </a:t>
            </a:r>
            <a:r>
              <a:rPr sz="2200" b="1" spc="-10" dirty="0">
                <a:solidFill>
                  <a:srgbClr val="C00000"/>
                </a:solidFill>
                <a:latin typeface="Comic Sans MS"/>
                <a:cs typeface="Comic Sans MS"/>
              </a:rPr>
              <a:t>study. </a:t>
            </a:r>
            <a:r>
              <a:rPr sz="2200" b="1" spc="-5" dirty="0">
                <a:solidFill>
                  <a:srgbClr val="C00000"/>
                </a:solidFill>
                <a:latin typeface="Comic Sans MS"/>
                <a:cs typeface="Comic Sans MS"/>
              </a:rPr>
              <a:t>. . .</a:t>
            </a:r>
            <a:r>
              <a:rPr sz="2200" b="1" spc="5" dirty="0">
                <a:solidFill>
                  <a:srgbClr val="C00000"/>
                </a:solidFill>
                <a:latin typeface="Comic Sans MS"/>
                <a:cs typeface="Comic Sans MS"/>
              </a:rPr>
              <a:t> </a:t>
            </a:r>
            <a:r>
              <a:rPr sz="2200" b="1" spc="-5" dirty="0">
                <a:solidFill>
                  <a:srgbClr val="C00000"/>
                </a:solidFill>
                <a:latin typeface="Comic Sans MS"/>
                <a:cs typeface="Comic Sans MS"/>
              </a:rPr>
              <a:t>.</a:t>
            </a:r>
            <a:endParaRPr sz="2200">
              <a:latin typeface="Comic Sans MS"/>
              <a:cs typeface="Comic Sans MS"/>
            </a:endParaRPr>
          </a:p>
          <a:p>
            <a:pPr marL="355600" indent="-342900">
              <a:lnSpc>
                <a:spcPts val="3465"/>
              </a:lnSpc>
              <a:buSzPct val="136363"/>
              <a:buFont typeface="Wingdings"/>
              <a:buChar char=""/>
              <a:tabLst>
                <a:tab pos="355600" algn="l"/>
              </a:tabLst>
            </a:pPr>
            <a:r>
              <a:rPr sz="2200" spc="-10" dirty="0">
                <a:latin typeface="Comic Sans MS"/>
                <a:cs typeface="Comic Sans MS"/>
              </a:rPr>
              <a:t>Whether </a:t>
            </a:r>
            <a:r>
              <a:rPr sz="2200" spc="-5" dirty="0">
                <a:latin typeface="Comic Sans MS"/>
                <a:cs typeface="Comic Sans MS"/>
              </a:rPr>
              <a:t>the two molecules </a:t>
            </a:r>
            <a:r>
              <a:rPr sz="2200" spc="-10" dirty="0">
                <a:latin typeface="Comic Sans MS"/>
                <a:cs typeface="Comic Sans MS"/>
              </a:rPr>
              <a:t>interact </a:t>
            </a:r>
            <a:r>
              <a:rPr sz="2200" spc="-5" dirty="0">
                <a:latin typeface="Comic Sans MS"/>
                <a:cs typeface="Comic Sans MS"/>
              </a:rPr>
              <a:t>with each</a:t>
            </a:r>
            <a:r>
              <a:rPr sz="2200" spc="140" dirty="0">
                <a:latin typeface="Comic Sans MS"/>
                <a:cs typeface="Comic Sans MS"/>
              </a:rPr>
              <a:t> </a:t>
            </a:r>
            <a:r>
              <a:rPr sz="2200" spc="-5" dirty="0">
                <a:latin typeface="Comic Sans MS"/>
                <a:cs typeface="Comic Sans MS"/>
              </a:rPr>
              <a:t>other</a:t>
            </a:r>
            <a:endParaRPr sz="2200">
              <a:latin typeface="Comic Sans MS"/>
              <a:cs typeface="Comic Sans MS"/>
            </a:endParaRPr>
          </a:p>
          <a:p>
            <a:pPr marL="355600" marR="5080" indent="-342900" algn="just">
              <a:lnSpc>
                <a:spcPct val="97300"/>
              </a:lnSpc>
              <a:spcBef>
                <a:spcPts val="2880"/>
              </a:spcBef>
              <a:buSzPct val="134090"/>
              <a:buFont typeface="Wingdings"/>
              <a:buChar char=""/>
              <a:tabLst>
                <a:tab pos="355600" algn="l"/>
              </a:tabLst>
            </a:pPr>
            <a:r>
              <a:rPr sz="2200" spc="-5" dirty="0">
                <a:latin typeface="Comic Sans MS"/>
                <a:cs typeface="Comic Sans MS"/>
              </a:rPr>
              <a:t>If so what is </a:t>
            </a:r>
            <a:r>
              <a:rPr sz="2200" spc="-10" dirty="0">
                <a:latin typeface="Comic Sans MS"/>
                <a:cs typeface="Comic Sans MS"/>
              </a:rPr>
              <a:t>the </a:t>
            </a:r>
            <a:r>
              <a:rPr sz="2200" spc="-5" dirty="0">
                <a:latin typeface="Comic Sans MS"/>
                <a:cs typeface="Comic Sans MS"/>
              </a:rPr>
              <a:t>orientation </a:t>
            </a:r>
            <a:r>
              <a:rPr sz="2200" spc="-10" dirty="0">
                <a:latin typeface="Comic Sans MS"/>
                <a:cs typeface="Comic Sans MS"/>
              </a:rPr>
              <a:t>that </a:t>
            </a:r>
            <a:r>
              <a:rPr sz="2200" spc="-5" dirty="0">
                <a:latin typeface="Comic Sans MS"/>
                <a:cs typeface="Comic Sans MS"/>
              </a:rPr>
              <a:t>maximizes the  </a:t>
            </a:r>
            <a:r>
              <a:rPr sz="2200" spc="-10" dirty="0">
                <a:latin typeface="Comic Sans MS"/>
                <a:cs typeface="Comic Sans MS"/>
              </a:rPr>
              <a:t>interaction which minimizing </a:t>
            </a:r>
            <a:r>
              <a:rPr sz="2200" spc="-5" dirty="0">
                <a:latin typeface="Comic Sans MS"/>
                <a:cs typeface="Comic Sans MS"/>
              </a:rPr>
              <a:t>the total energy of the  complex</a:t>
            </a:r>
            <a:endParaRPr sz="2200">
              <a:latin typeface="Comic Sans MS"/>
              <a:cs typeface="Comic Sans MS"/>
            </a:endParaRPr>
          </a:p>
          <a:p>
            <a:pPr>
              <a:spcBef>
                <a:spcPts val="5"/>
              </a:spcBef>
            </a:pPr>
            <a:endParaRPr sz="2650">
              <a:latin typeface="Comic Sans MS"/>
              <a:cs typeface="Comic Sans MS"/>
            </a:endParaRPr>
          </a:p>
          <a:p>
            <a:pPr marL="12700"/>
            <a:r>
              <a:rPr sz="2200" b="1" spc="-5" dirty="0">
                <a:solidFill>
                  <a:srgbClr val="C00000"/>
                </a:solidFill>
                <a:latin typeface="Comic Sans MS"/>
                <a:cs typeface="Comic Sans MS"/>
              </a:rPr>
              <a:t>Goal. .</a:t>
            </a:r>
            <a:r>
              <a:rPr sz="2200" b="1" dirty="0">
                <a:solidFill>
                  <a:srgbClr val="C00000"/>
                </a:solidFill>
                <a:latin typeface="Comic Sans MS"/>
                <a:cs typeface="Comic Sans MS"/>
              </a:rPr>
              <a:t> </a:t>
            </a:r>
            <a:r>
              <a:rPr sz="2200" b="1" spc="-5" dirty="0">
                <a:solidFill>
                  <a:srgbClr val="C00000"/>
                </a:solidFill>
                <a:latin typeface="Comic Sans MS"/>
                <a:cs typeface="Comic Sans MS"/>
              </a:rPr>
              <a:t>.</a:t>
            </a:r>
            <a:endParaRPr sz="2200">
              <a:latin typeface="Comic Sans MS"/>
              <a:cs typeface="Comic Sans MS"/>
            </a:endParaRPr>
          </a:p>
          <a:p>
            <a:pPr marL="515620">
              <a:spcBef>
                <a:spcPts val="525"/>
              </a:spcBef>
              <a:tabLst>
                <a:tab pos="1614170" algn="l"/>
              </a:tabLst>
            </a:pPr>
            <a:r>
              <a:rPr sz="2200" spc="-10" dirty="0">
                <a:latin typeface="Comic Sans MS"/>
                <a:cs typeface="Comic Sans MS"/>
              </a:rPr>
              <a:t>Given</a:t>
            </a:r>
            <a:r>
              <a:rPr sz="2200" spc="30" dirty="0">
                <a:latin typeface="Comic Sans MS"/>
                <a:cs typeface="Comic Sans MS"/>
              </a:rPr>
              <a:t> </a:t>
            </a:r>
            <a:r>
              <a:rPr sz="2200" spc="-5" dirty="0">
                <a:latin typeface="Comic Sans MS"/>
                <a:cs typeface="Comic Sans MS"/>
              </a:rPr>
              <a:t>a	protein structure and predict its ligand</a:t>
            </a:r>
            <a:r>
              <a:rPr sz="2200" spc="110" dirty="0">
                <a:latin typeface="Comic Sans MS"/>
                <a:cs typeface="Comic Sans MS"/>
              </a:rPr>
              <a:t> </a:t>
            </a:r>
            <a:r>
              <a:rPr sz="2200" spc="-10" dirty="0">
                <a:latin typeface="Comic Sans MS"/>
                <a:cs typeface="Comic Sans MS"/>
              </a:rPr>
              <a:t>bindings.</a:t>
            </a:r>
            <a:endParaRPr sz="2200">
              <a:latin typeface="Comic Sans MS"/>
              <a:cs typeface="Comic Sans M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9EACFC-3AA8-4E37-BE64-440E8733C1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C4E574E-1604-44B1-B94A-BCBA3958C034}"/>
              </a:ext>
            </a:extLst>
          </p:cNvPr>
          <p:cNvSpPr>
            <a:spLocks noGrp="1"/>
          </p:cNvSpPr>
          <p:nvPr>
            <p:ph idx="1"/>
          </p:nvPr>
        </p:nvSpPr>
        <p:spPr/>
        <p:txBody>
          <a:bodyPr>
            <a:normAutofit/>
          </a:bodyPr>
          <a:lstStyle/>
          <a:p>
            <a:r>
              <a:rPr lang="en-US" dirty="0"/>
              <a:t>Aim of the study to performed molecular docking studies to identify potential binding affinities of the phytocompounds from Lantana Camera (L.), namely 1-hexanol and 1-octen3-ol towards Ach and BACE1 for searching of lead molecule against Alzheimer’s disease. </a:t>
            </a:r>
          </a:p>
          <a:p>
            <a:r>
              <a:rPr lang="en-US" dirty="0"/>
              <a:t>A wide range of docking score found during molecular docking by Schrodinger. 1-hexanol and 1-octen-3-ol showed the docking score respectively -2.291kj/mol and -2.465kj/mol against Ach &amp; -0.948kj/ mol and -1.267kj/mol against BACE1. </a:t>
            </a:r>
          </a:p>
          <a:p>
            <a:r>
              <a:rPr lang="en-US" dirty="0"/>
              <a:t>Between all the compounds 1-octen-3-ol showed best docking score towards </a:t>
            </a:r>
          </a:p>
        </p:txBody>
      </p:sp>
    </p:spTree>
    <p:extLst>
      <p:ext uri="{BB962C8B-B14F-4D97-AF65-F5344CB8AC3E}">
        <p14:creationId xmlns:p14="http://schemas.microsoft.com/office/powerpoint/2010/main" val="31934604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A47C7-FC68-483D-B8D0-71BE6ED1A3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9D5BCD6-FBA9-4576-8377-E5951CFAC2BE}"/>
              </a:ext>
            </a:extLst>
          </p:cNvPr>
          <p:cNvSpPr>
            <a:spLocks noGrp="1"/>
          </p:cNvSpPr>
          <p:nvPr>
            <p:ph idx="1"/>
          </p:nvPr>
        </p:nvSpPr>
        <p:spPr/>
        <p:txBody>
          <a:bodyPr>
            <a:normAutofit fontScale="92500"/>
          </a:bodyPr>
          <a:lstStyle/>
          <a:p>
            <a:r>
              <a:rPr lang="en-US" dirty="0"/>
              <a:t>In silico Molecular Docking Protein Preparation </a:t>
            </a:r>
          </a:p>
          <a:p>
            <a:pPr marL="0" indent="0">
              <a:buNone/>
            </a:pPr>
            <a:r>
              <a:rPr lang="en-US" dirty="0"/>
              <a:t>Three-dimensional crystal structure of Ach (PDB id: 2CKM) and BACE1 (PDB id: 4IVT) was downloaded in </a:t>
            </a:r>
            <a:r>
              <a:rPr lang="en-US" dirty="0" err="1"/>
              <a:t>pdb</a:t>
            </a:r>
            <a:r>
              <a:rPr lang="en-US" dirty="0"/>
              <a:t> format from the protein data bank. After that, structure was prepared and refined using the Protein Preparation Wizard of </a:t>
            </a:r>
            <a:r>
              <a:rPr lang="en-US" dirty="0" err="1"/>
              <a:t>SchrödingerMaestro</a:t>
            </a:r>
            <a:r>
              <a:rPr lang="en-US" dirty="0"/>
              <a:t> v10.1. Charges and bond orders were assigned, hydrogens were added to the heavy atoms, </a:t>
            </a:r>
            <a:r>
              <a:rPr lang="en-US" dirty="0" err="1"/>
              <a:t>selenomethionines</a:t>
            </a:r>
            <a:r>
              <a:rPr lang="en-US" dirty="0"/>
              <a:t> were converted to </a:t>
            </a:r>
            <a:r>
              <a:rPr lang="en-US" dirty="0" err="1"/>
              <a:t>methionines</a:t>
            </a:r>
            <a:r>
              <a:rPr lang="en-US" dirty="0"/>
              <a:t> and all waters were deleted. </a:t>
            </a:r>
          </a:p>
          <a:p>
            <a:pPr marL="0" indent="0">
              <a:buNone/>
            </a:pPr>
            <a:r>
              <a:rPr lang="en-US" dirty="0"/>
              <a:t>Using force field OPLS_2005, minimization was carried out setting maximum heavy atom RMSD (root-mean-square-deviation) to 0.30Å. Ligand Preparation Compounds were retrieved from </a:t>
            </a:r>
            <a:r>
              <a:rPr lang="en-US" dirty="0" err="1"/>
              <a:t>Pubchem</a:t>
            </a:r>
            <a:r>
              <a:rPr lang="en-US" dirty="0"/>
              <a:t> databases.</a:t>
            </a:r>
          </a:p>
        </p:txBody>
      </p:sp>
    </p:spTree>
    <p:extLst>
      <p:ext uri="{BB962C8B-B14F-4D97-AF65-F5344CB8AC3E}">
        <p14:creationId xmlns:p14="http://schemas.microsoft.com/office/powerpoint/2010/main" val="10566487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8DA50B-6665-48B9-B597-5B5919E8E6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9965B52-BBBD-46FA-A4D9-1ED65E348111}"/>
              </a:ext>
            </a:extLst>
          </p:cNvPr>
          <p:cNvSpPr>
            <a:spLocks noGrp="1"/>
          </p:cNvSpPr>
          <p:nvPr>
            <p:ph idx="1"/>
          </p:nvPr>
        </p:nvSpPr>
        <p:spPr/>
        <p:txBody>
          <a:bodyPr/>
          <a:lstStyle/>
          <a:p>
            <a:r>
              <a:rPr lang="en-US" b="1" dirty="0"/>
              <a:t>Computational screening of medicinal plant phytochemicals to discover potent pan-serotype inhibitors against dengue virus </a:t>
            </a:r>
            <a:r>
              <a:rPr lang="en-US" sz="1000" dirty="0"/>
              <a:t>Muhammad </a:t>
            </a:r>
            <a:r>
              <a:rPr lang="en-US" sz="1000" dirty="0" err="1"/>
              <a:t>tahir</a:t>
            </a:r>
            <a:r>
              <a:rPr lang="en-US" sz="1000" dirty="0"/>
              <a:t> ul Qamar  1, </a:t>
            </a:r>
            <a:r>
              <a:rPr lang="en-US" sz="1000" dirty="0" err="1"/>
              <a:t>Arooma</a:t>
            </a:r>
            <a:r>
              <a:rPr lang="en-US" sz="1000" dirty="0"/>
              <a:t> Maryam2, </a:t>
            </a:r>
            <a:r>
              <a:rPr lang="en-US" sz="1000" dirty="0" err="1"/>
              <a:t>Iqra</a:t>
            </a:r>
            <a:r>
              <a:rPr lang="en-US" sz="1000" dirty="0"/>
              <a:t> Muneer3, Feng Xing1, Usman Ali Ashfaq4, Faheem Ahmed Khan5, Farooq Anwar6, Mohammed H. Geesi7, Rana </a:t>
            </a:r>
            <a:r>
              <a:rPr lang="en-US" sz="1000" dirty="0" err="1"/>
              <a:t>Rehan</a:t>
            </a:r>
            <a:r>
              <a:rPr lang="en-US" sz="1000" dirty="0"/>
              <a:t> Khalid2, </a:t>
            </a:r>
            <a:r>
              <a:rPr lang="en-US" sz="1000" dirty="0" err="1"/>
              <a:t>sadaf</a:t>
            </a:r>
            <a:r>
              <a:rPr lang="en-US" sz="1000" dirty="0"/>
              <a:t> Abdul Rauf8 &amp; Abdul Rauf </a:t>
            </a:r>
            <a:r>
              <a:rPr lang="en-US" sz="1000" dirty="0" err="1"/>
              <a:t>siddiqi</a:t>
            </a:r>
            <a:r>
              <a:rPr lang="en-US" sz="1000" dirty="0"/>
              <a:t>  2</a:t>
            </a:r>
          </a:p>
        </p:txBody>
      </p:sp>
    </p:spTree>
    <p:extLst>
      <p:ext uri="{BB962C8B-B14F-4D97-AF65-F5344CB8AC3E}">
        <p14:creationId xmlns:p14="http://schemas.microsoft.com/office/powerpoint/2010/main" val="36087247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EFEE28-08AC-4BF8-9D40-0CCFE063A1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845159F-D2C5-4A84-8680-75DCB9EF69AE}"/>
              </a:ext>
            </a:extLst>
          </p:cNvPr>
          <p:cNvSpPr>
            <a:spLocks noGrp="1"/>
          </p:cNvSpPr>
          <p:nvPr>
            <p:ph idx="1"/>
          </p:nvPr>
        </p:nvSpPr>
        <p:spPr/>
        <p:txBody>
          <a:bodyPr/>
          <a:lstStyle/>
          <a:p>
            <a:r>
              <a:rPr lang="en-US" dirty="0"/>
              <a:t> A dataset of plant based natural antiviral derivatives was developed. Molecular docking was performed to estimate the spatial affinity of target compounds for the active sites of DV’s NS1, NS3/NS2B and NS5 proteins. </a:t>
            </a:r>
          </a:p>
        </p:txBody>
      </p:sp>
    </p:spTree>
    <p:extLst>
      <p:ext uri="{BB962C8B-B14F-4D97-AF65-F5344CB8AC3E}">
        <p14:creationId xmlns:p14="http://schemas.microsoft.com/office/powerpoint/2010/main" val="2130577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6A04F7-0C40-4EC4-9ED7-882B5A0FBE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04FA3B4-364F-43AC-A88A-874F77770C76}"/>
              </a:ext>
            </a:extLst>
          </p:cNvPr>
          <p:cNvSpPr>
            <a:spLocks noGrp="1"/>
          </p:cNvSpPr>
          <p:nvPr>
            <p:ph idx="1"/>
          </p:nvPr>
        </p:nvSpPr>
        <p:spPr>
          <a:xfrm>
            <a:off x="838200" y="1540701"/>
            <a:ext cx="10515600" cy="4636262"/>
          </a:xfrm>
        </p:spPr>
        <p:txBody>
          <a:bodyPr>
            <a:noAutofit/>
          </a:bodyPr>
          <a:lstStyle/>
          <a:p>
            <a:r>
              <a:rPr lang="en-US" sz="1600" b="1" dirty="0"/>
              <a:t>Ligand database preparation. </a:t>
            </a:r>
          </a:p>
          <a:p>
            <a:pPr marL="0" indent="0">
              <a:buNone/>
            </a:pPr>
            <a:r>
              <a:rPr lang="en-US" sz="1600" dirty="0"/>
              <a:t>An intensive literature search was performed to search the phytochemicals reported for activity against flaviviruses. Chemical structures of phytochemicals were taken from MPD3 database, MAPS database, </a:t>
            </a:r>
            <a:r>
              <a:rPr lang="en-US" sz="1600" dirty="0" err="1"/>
              <a:t>Pubchem</a:t>
            </a:r>
            <a:r>
              <a:rPr lang="en-US" sz="1600" dirty="0"/>
              <a:t> and Zinc database in multiple ligand file formats i.e. </a:t>
            </a:r>
            <a:r>
              <a:rPr lang="en-US" sz="1600" dirty="0" err="1"/>
              <a:t>sdf</a:t>
            </a:r>
            <a:r>
              <a:rPr lang="en-US" sz="1600" dirty="0"/>
              <a:t>, mol, mol2. </a:t>
            </a:r>
          </a:p>
          <a:p>
            <a:pPr marL="0" indent="0">
              <a:buNone/>
            </a:pPr>
            <a:r>
              <a:rPr lang="en-US" sz="1600" dirty="0"/>
              <a:t>Ligand optimization of all these ligands structures was done in MOE by adding partial charges using Protonate3D module. Energy minimization of each ligand was done by using MMFF94X force field. Afterwards each of the selected ligands was added individually to the MOE ligand database for docking purpose.</a:t>
            </a:r>
          </a:p>
          <a:p>
            <a:pPr marL="0" indent="0">
              <a:buNone/>
            </a:pPr>
            <a:r>
              <a:rPr lang="en-US" sz="1600" dirty="0"/>
              <a:t> </a:t>
            </a:r>
            <a:r>
              <a:rPr lang="en-US" sz="1600" b="1" dirty="0"/>
              <a:t>Molecular docking. </a:t>
            </a:r>
          </a:p>
          <a:p>
            <a:pPr marL="0" indent="0">
              <a:buNone/>
            </a:pPr>
            <a:r>
              <a:rPr lang="en-US" sz="1600" dirty="0"/>
              <a:t>Search for already reported potential binding residues of DV NS1, NS3 and NS5 proteins was done through MOE site finder tool and electrostatic surface map was generated around them to describe the docking site. MOE Dock tool was used to dock a ligand database of 10,326 phytochemicals within the defined docking sites of NS1, NS3/NS2B and NS5 proteins. </a:t>
            </a:r>
          </a:p>
          <a:p>
            <a:pPr marL="0" indent="0">
              <a:buNone/>
            </a:pPr>
            <a:r>
              <a:rPr lang="en-US" sz="1600" dirty="0"/>
              <a:t>Triangular matcher algorithm was applied as default ligand placement methods to find 1000 best poses of docked molecules. </a:t>
            </a:r>
          </a:p>
          <a:p>
            <a:pPr marL="0" indent="0">
              <a:buNone/>
            </a:pPr>
            <a:endParaRPr lang="en-US" sz="1600" dirty="0"/>
          </a:p>
          <a:p>
            <a:pPr marL="0" indent="0">
              <a:buNone/>
            </a:pPr>
            <a:r>
              <a:rPr lang="en-US" sz="1600" dirty="0"/>
              <a:t>Binding affinity and Root-Mean-Square Deviation (RMSD) values. From the top ranked poses, idea was to pick only those compounds for further analysis that bind to active residues of dengue proteins with favorable dock score. Already reported co-crystallized inhibitors were redocked as reference ligands with NS1, NS3/NS2B and NS5 proteins using MOE to validate docking protocol employed to predict the binding orientations of phytochemicals within the catalytic pockets. </a:t>
            </a:r>
          </a:p>
        </p:txBody>
      </p:sp>
    </p:spTree>
    <p:extLst>
      <p:ext uri="{BB962C8B-B14F-4D97-AF65-F5344CB8AC3E}">
        <p14:creationId xmlns:p14="http://schemas.microsoft.com/office/powerpoint/2010/main" val="3434582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4B5F5-D881-48D7-A8AD-6E912BBBA9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5D028F6-88AA-4154-9F48-286788265D99}"/>
              </a:ext>
            </a:extLst>
          </p:cNvPr>
          <p:cNvSpPr>
            <a:spLocks noGrp="1"/>
          </p:cNvSpPr>
          <p:nvPr>
            <p:ph idx="1"/>
          </p:nvPr>
        </p:nvSpPr>
        <p:spPr/>
        <p:txBody>
          <a:bodyPr/>
          <a:lstStyle/>
          <a:p>
            <a:r>
              <a:rPr lang="en-US" b="1" dirty="0"/>
              <a:t>Molecular Docking of Bioactive Compounds from Piper Plants Against Secreted Aspartyl Proteinase of Candida albicans Causing Oral Candidiasis </a:t>
            </a:r>
          </a:p>
          <a:p>
            <a:pPr marL="0" indent="0">
              <a:buNone/>
            </a:pPr>
            <a:r>
              <a:rPr lang="en-US" dirty="0"/>
              <a:t> </a:t>
            </a:r>
            <a:r>
              <a:rPr lang="en-US" sz="1050" dirty="0"/>
              <a:t>P Mani*, </a:t>
            </a:r>
            <a:r>
              <a:rPr lang="en-US" sz="1050" dirty="0" err="1"/>
              <a:t>Muniraj</a:t>
            </a:r>
            <a:r>
              <a:rPr lang="en-US" sz="1050" dirty="0"/>
              <a:t> Menakha2, Mohammad Saleh Al- Aboody3, Wael Alturaiki3, Rajendran Vijaya </a:t>
            </a:r>
            <a:r>
              <a:rPr lang="en-US" sz="1050" dirty="0" err="1"/>
              <a:t>kumar</a:t>
            </a:r>
            <a:r>
              <a:rPr lang="en-US" sz="1050" dirty="0"/>
              <a:t> </a:t>
            </a:r>
          </a:p>
        </p:txBody>
      </p:sp>
    </p:spTree>
    <p:extLst>
      <p:ext uri="{BB962C8B-B14F-4D97-AF65-F5344CB8AC3E}">
        <p14:creationId xmlns:p14="http://schemas.microsoft.com/office/powerpoint/2010/main" val="5020305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50E54-BA10-4EE3-83CA-1AA6BAA0CA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8C132D75-062C-479F-A3A3-CAAD1E4E434E}"/>
              </a:ext>
            </a:extLst>
          </p:cNvPr>
          <p:cNvSpPr>
            <a:spLocks noGrp="1"/>
          </p:cNvSpPr>
          <p:nvPr>
            <p:ph idx="1"/>
          </p:nvPr>
        </p:nvSpPr>
        <p:spPr/>
        <p:txBody>
          <a:bodyPr/>
          <a:lstStyle/>
          <a:p>
            <a:r>
              <a:rPr lang="en-US" dirty="0"/>
              <a:t> Totally 55 and 25 compounds were identified from </a:t>
            </a:r>
            <a:r>
              <a:rPr lang="en-US" dirty="0" err="1"/>
              <a:t>P.nigrum</a:t>
            </a:r>
            <a:r>
              <a:rPr lang="en-US" dirty="0"/>
              <a:t> and </a:t>
            </a:r>
            <a:r>
              <a:rPr lang="en-US" dirty="0" err="1"/>
              <a:t>P.betle</a:t>
            </a:r>
            <a:r>
              <a:rPr lang="en-US" dirty="0"/>
              <a:t> respectively. The identified compounds were tested against oral candidiasis causing enzymes by C. albicans through molecular docking and observed </a:t>
            </a:r>
            <a:r>
              <a:rPr lang="en-US" dirty="0" err="1"/>
              <a:t>Piperine</a:t>
            </a:r>
            <a:r>
              <a:rPr lang="en-US" dirty="0"/>
              <a:t> has great potential. The selected compounds from these plants could be </a:t>
            </a:r>
            <a:r>
              <a:rPr lang="en-US" dirty="0" err="1"/>
              <a:t>utilizedfor</a:t>
            </a:r>
            <a:r>
              <a:rPr lang="en-US" dirty="0"/>
              <a:t> the development of novel drugs against oral candidiasis. </a:t>
            </a:r>
          </a:p>
        </p:txBody>
      </p:sp>
    </p:spTree>
    <p:extLst>
      <p:ext uri="{BB962C8B-B14F-4D97-AF65-F5344CB8AC3E}">
        <p14:creationId xmlns:p14="http://schemas.microsoft.com/office/powerpoint/2010/main" val="14535034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166EF-02B6-4D48-BD8B-0A6BAA4786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9804FCD-715E-4A3D-8093-0489B86C6E93}"/>
              </a:ext>
            </a:extLst>
          </p:cNvPr>
          <p:cNvSpPr>
            <a:spLocks noGrp="1"/>
          </p:cNvSpPr>
          <p:nvPr>
            <p:ph idx="1"/>
          </p:nvPr>
        </p:nvSpPr>
        <p:spPr/>
        <p:txBody>
          <a:bodyPr>
            <a:normAutofit/>
          </a:bodyPr>
          <a:lstStyle/>
          <a:p>
            <a:r>
              <a:rPr lang="en-US" dirty="0"/>
              <a:t>The phytochemical compounds present in P. nigrum and P. </a:t>
            </a:r>
            <a:r>
              <a:rPr lang="en-US" dirty="0" err="1"/>
              <a:t>betle</a:t>
            </a:r>
            <a:r>
              <a:rPr lang="en-US" dirty="0"/>
              <a:t> were identified by GC-MS </a:t>
            </a:r>
            <a:r>
              <a:rPr lang="en-US" dirty="0" err="1"/>
              <a:t>analysis.Totally</a:t>
            </a:r>
            <a:r>
              <a:rPr lang="en-US" dirty="0"/>
              <a:t> 55 compounds were identified from P. nigrum. </a:t>
            </a:r>
          </a:p>
          <a:p>
            <a:r>
              <a:rPr lang="en-US" dirty="0"/>
              <a:t>The high peak compounds in this sample were </a:t>
            </a:r>
            <a:r>
              <a:rPr lang="en-US" dirty="0" err="1"/>
              <a:t>Piperine</a:t>
            </a:r>
            <a:r>
              <a:rPr lang="en-US" dirty="0"/>
              <a:t> (26.6745 %), </a:t>
            </a:r>
            <a:r>
              <a:rPr lang="en-US" dirty="0" err="1"/>
              <a:t>Bicyclo</a:t>
            </a:r>
            <a:r>
              <a:rPr lang="en-US" dirty="0"/>
              <a:t> [7.2.0] undec-4-ene, 4,11,11-trimethyl-8methylene-, [1R-(1R*,4Z,9S*)]- (4.8802 %), Eugenol (9.5204 %), o-Anisic acid,2-adamantyl ester (17.9390). </a:t>
            </a:r>
          </a:p>
        </p:txBody>
      </p:sp>
    </p:spTree>
    <p:extLst>
      <p:ext uri="{BB962C8B-B14F-4D97-AF65-F5344CB8AC3E}">
        <p14:creationId xmlns:p14="http://schemas.microsoft.com/office/powerpoint/2010/main" val="6565758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B76627-A2E2-46F1-9602-19D46BCFAAE1}"/>
              </a:ext>
            </a:extLst>
          </p:cNvPr>
          <p:cNvSpPr>
            <a:spLocks noGrp="1"/>
          </p:cNvSpPr>
          <p:nvPr>
            <p:ph type="title"/>
          </p:nvPr>
        </p:nvSpPr>
        <p:spPr>
          <a:xfrm>
            <a:off x="838200" y="202286"/>
            <a:ext cx="10515600" cy="1325563"/>
          </a:xfrm>
        </p:spPr>
        <p:txBody>
          <a:bodyPr/>
          <a:lstStyle/>
          <a:p>
            <a:endParaRPr lang="en-US"/>
          </a:p>
        </p:txBody>
      </p:sp>
      <p:sp>
        <p:nvSpPr>
          <p:cNvPr id="3" name="Content Placeholder 2">
            <a:extLst>
              <a:ext uri="{FF2B5EF4-FFF2-40B4-BE49-F238E27FC236}">
                <a16:creationId xmlns:a16="http://schemas.microsoft.com/office/drawing/2014/main" xmlns="" id="{EE512B57-067E-4321-9802-79C44307CDF0}"/>
              </a:ext>
            </a:extLst>
          </p:cNvPr>
          <p:cNvSpPr>
            <a:spLocks noGrp="1"/>
          </p:cNvSpPr>
          <p:nvPr>
            <p:ph idx="1"/>
          </p:nvPr>
        </p:nvSpPr>
        <p:spPr>
          <a:xfrm>
            <a:off x="838200" y="865067"/>
            <a:ext cx="10515600" cy="4351338"/>
          </a:xfrm>
        </p:spPr>
        <p:txBody>
          <a:bodyPr>
            <a:noAutofit/>
          </a:bodyPr>
          <a:lstStyle/>
          <a:p>
            <a:r>
              <a:rPr lang="en-US" sz="1800" b="1" dirty="0"/>
              <a:t>Molecular docking </a:t>
            </a:r>
          </a:p>
          <a:p>
            <a:pPr marL="0" indent="0">
              <a:buNone/>
            </a:pPr>
            <a:r>
              <a:rPr lang="en-US" sz="1800" dirty="0"/>
              <a:t>The structure of SAPs 1-8 was retrieved from PDB data bank and the structure of bioactive compounds from drug bank. </a:t>
            </a:r>
          </a:p>
          <a:p>
            <a:pPr marL="0" indent="0">
              <a:buNone/>
            </a:pPr>
            <a:r>
              <a:rPr lang="en-US" sz="1800" dirty="0"/>
              <a:t>All the ligand molecules were made to dock against the active sites of the target antigen using Hex software. </a:t>
            </a:r>
          </a:p>
          <a:p>
            <a:pPr marL="0" indent="0">
              <a:buNone/>
            </a:pPr>
            <a:r>
              <a:rPr lang="en-US" sz="1800" dirty="0"/>
              <a:t>The docking results were represented in the form of E negative values. In the docking studies, higher negative e-values represent high binding affinity between the receptor and ligand molecules, indicating the higher efficiency of the bioactive compounds. </a:t>
            </a:r>
          </a:p>
          <a:p>
            <a:pPr marL="0" indent="0">
              <a:buNone/>
            </a:pPr>
            <a:r>
              <a:rPr lang="en-US" sz="1800" dirty="0"/>
              <a:t>SAPs of C. albicans, on docking with bioactive compounds namely Eugenol, </a:t>
            </a:r>
            <a:r>
              <a:rPr lang="en-US" sz="1800" dirty="0" err="1"/>
              <a:t>Bicyclo</a:t>
            </a:r>
            <a:r>
              <a:rPr lang="en-US" sz="1800" dirty="0"/>
              <a:t>, </a:t>
            </a:r>
            <a:r>
              <a:rPr lang="en-US" sz="1800" dirty="0" err="1"/>
              <a:t>Piperine</a:t>
            </a:r>
            <a:r>
              <a:rPr lang="en-US" sz="1800" dirty="0"/>
              <a:t> and O-Anisic acid of P. nigrum produced energy values such as - 149.68, -143.16, - 698.77 and -205.91respectively. </a:t>
            </a:r>
          </a:p>
          <a:p>
            <a:pPr marL="0" indent="0">
              <a:buNone/>
            </a:pPr>
            <a:r>
              <a:rPr lang="en-US" sz="1800" dirty="0"/>
              <a:t>Similarly, the bioactive compounds, 3,7,11,15-Tetramethyl-2-hexadecen-1-ol, Phytol, Phenol and 2-methoxy-3-2-propenyl2,5- </a:t>
            </a:r>
            <a:r>
              <a:rPr lang="en-US" sz="1800" dirty="0" err="1"/>
              <a:t>Dimethoxybenzoic</a:t>
            </a:r>
            <a:r>
              <a:rPr lang="en-US" sz="1800" dirty="0"/>
              <a:t> acid of P. </a:t>
            </a:r>
            <a:r>
              <a:rPr lang="en-US" sz="1800" dirty="0" err="1"/>
              <a:t>betle</a:t>
            </a:r>
            <a:r>
              <a:rPr lang="en-US" sz="1800" dirty="0"/>
              <a:t> produced energy values such as-223.87, - 223.87- 166.50 and -159.45 respectively. </a:t>
            </a:r>
          </a:p>
          <a:p>
            <a:pPr marL="0" indent="0">
              <a:buNone/>
            </a:pPr>
            <a:r>
              <a:rPr lang="en-US" sz="1800" dirty="0"/>
              <a:t>The results showed that all the bioactive compounds with target antigens produced high negative e-value. Thus, it is clear that the bioactive compounds were able to interact with any of the available binding sites of the SAP family enzymes effectively. The above study clearly indicates that the bioactive compounds were able to inhibit the activity of the SAPs 1-8 enzymes as effective anticandidal activity over other compounds.</a:t>
            </a:r>
          </a:p>
        </p:txBody>
      </p:sp>
    </p:spTree>
    <p:extLst>
      <p:ext uri="{BB962C8B-B14F-4D97-AF65-F5344CB8AC3E}">
        <p14:creationId xmlns:p14="http://schemas.microsoft.com/office/powerpoint/2010/main" val="12578080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A2894A-15B5-4BB0-BAA0-40AC7E1BA3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D38A412-C0E2-4829-9A45-B8F289FA976A}"/>
              </a:ext>
            </a:extLst>
          </p:cNvPr>
          <p:cNvSpPr>
            <a:spLocks noGrp="1"/>
          </p:cNvSpPr>
          <p:nvPr>
            <p:ph idx="1"/>
          </p:nvPr>
        </p:nvSpPr>
        <p:spPr/>
        <p:txBody>
          <a:bodyPr/>
          <a:lstStyle/>
          <a:p>
            <a:r>
              <a:rPr lang="en-US" b="1" dirty="0"/>
              <a:t>VIRTUAL SCREENING OF MEDICINAL PLANT COMPOUNDS AGAINST </a:t>
            </a:r>
            <a:r>
              <a:rPr lang="en-US" b="1" dirty="0" err="1"/>
              <a:t>DevR</a:t>
            </a:r>
            <a:r>
              <a:rPr lang="en-US" b="1" dirty="0"/>
              <a:t> (A0R2V2) OF Mycobacterium tuberculosis USING MOLECULAR DOCKING STUDIES </a:t>
            </a:r>
          </a:p>
          <a:p>
            <a:pPr marL="0" indent="0">
              <a:buNone/>
            </a:pPr>
            <a:r>
              <a:rPr lang="sv-SE" sz="1200" dirty="0"/>
              <a:t>RADHAMAHENDRAN S.1,2, MALATHI R.1*, JAYARAMAN G.1 AND NISHANDHINI M</a:t>
            </a:r>
            <a:r>
              <a:rPr lang="sv-SE" dirty="0"/>
              <a:t>.</a:t>
            </a:r>
            <a:endParaRPr lang="en-US" dirty="0"/>
          </a:p>
        </p:txBody>
      </p:sp>
    </p:spTree>
    <p:extLst>
      <p:ext uri="{BB962C8B-B14F-4D97-AF65-F5344CB8AC3E}">
        <p14:creationId xmlns:p14="http://schemas.microsoft.com/office/powerpoint/2010/main" val="1991842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8501</Words>
  <Application>Microsoft Office PowerPoint</Application>
  <PresentationFormat>Custom</PresentationFormat>
  <Paragraphs>630</Paragraphs>
  <Slides>126</Slides>
  <Notes>0</Notes>
  <HiddenSlides>0</HiddenSlides>
  <MMClips>0</MMClips>
  <ScaleCrop>false</ScaleCrop>
  <HeadingPairs>
    <vt:vector size="4" baseType="variant">
      <vt:variant>
        <vt:lpstr>Theme</vt:lpstr>
      </vt:variant>
      <vt:variant>
        <vt:i4>1</vt:i4>
      </vt:variant>
      <vt:variant>
        <vt:lpstr>Slide Titles</vt:lpstr>
      </vt:variant>
      <vt:variant>
        <vt:i4>126</vt:i4>
      </vt:variant>
    </vt:vector>
  </HeadingPairs>
  <TitlesOfParts>
    <vt:vector size="127" baseType="lpstr">
      <vt:lpstr>Office Theme</vt:lpstr>
      <vt:lpstr>Docking Studies and Herbal Medicines</vt:lpstr>
      <vt:lpstr>PowerPoint Presentation</vt:lpstr>
      <vt:lpstr>Drug discovery</vt:lpstr>
      <vt:lpstr>PowerPoint Presentation</vt:lpstr>
      <vt:lpstr>Docking</vt:lpstr>
      <vt:lpstr>LOCK AND KEY</vt:lpstr>
      <vt:lpstr>INTRODUCTION</vt:lpstr>
      <vt:lpstr>....a more serious definition….</vt:lpstr>
      <vt:lpstr>conformation &amp; relative orientation between protein ligand such  that ∆G is minimized.</vt:lpstr>
      <vt:lpstr>Why is docking important?</vt:lpstr>
      <vt:lpstr>Docking approaches</vt:lpstr>
      <vt:lpstr>a) Shape complementarity</vt:lpstr>
      <vt:lpstr>b) Simulation</vt:lpstr>
      <vt:lpstr>Factors affecting docking</vt:lpstr>
      <vt:lpstr>Different type of interactions</vt:lpstr>
      <vt:lpstr>Electrodynamic forces</vt:lpstr>
      <vt:lpstr>PowerPoint Presentation</vt:lpstr>
      <vt:lpstr>X – ray crystallography</vt:lpstr>
      <vt:lpstr>Homologous modelling</vt:lpstr>
      <vt:lpstr>Input to  docking  program</vt:lpstr>
      <vt:lpstr>a) Search algorithm</vt:lpstr>
      <vt:lpstr>Ligand flexibility</vt:lpstr>
      <vt:lpstr>PowerPoint Presentation</vt:lpstr>
      <vt:lpstr>b) Scoring function</vt:lpstr>
      <vt:lpstr>MOLECULAR DOCKING</vt:lpstr>
      <vt:lpstr>IMPORTANCE</vt:lpstr>
      <vt:lpstr>types of docking</vt:lpstr>
      <vt:lpstr>Docking can be between….</vt:lpstr>
      <vt:lpstr>Types of docking</vt:lpstr>
      <vt:lpstr>MOLECULAR DOCKING</vt:lpstr>
      <vt:lpstr>MANUAL DOCKING</vt:lpstr>
      <vt:lpstr>Both ligand and protein  remain same  conformation throughout  the process</vt:lpstr>
      <vt:lpstr>FLEXIBLE DOCKING</vt:lpstr>
      <vt:lpstr>To solve this, dock different conformations  possible in order to get the best result.</vt:lpstr>
      <vt:lpstr>DOCKING OF FLEXIBLE LIGANDS</vt:lpstr>
      <vt:lpstr>Direct dock and dock 4.0</vt:lpstr>
      <vt:lpstr>The most rigid  fragment is termed  as anchor</vt:lpstr>
      <vt:lpstr>PowerPoint Presentation</vt:lpstr>
      <vt:lpstr>PowerPoint Presentation</vt:lpstr>
      <vt:lpstr>PowerPoint Presentation</vt:lpstr>
      <vt:lpstr>Matching process occurs, it matches atoms on  the anchor to interaction points in the binding  sites</vt:lpstr>
      <vt:lpstr>Matching process -Comparison of  pharmacophore triangles for the ligand  and binding site</vt:lpstr>
      <vt:lpstr>PowerPoint Presentation</vt:lpstr>
      <vt:lpstr>Problems</vt:lpstr>
      <vt:lpstr>HAMMERHEAD PROGRAM</vt:lpstr>
      <vt:lpstr>PowerPoint Presentation</vt:lpstr>
      <vt:lpstr>Matching of atoms of a molecular fragment with probes,  docking must involve at least one of the high scoring probes.</vt:lpstr>
      <vt:lpstr>All fragments that are formed contain an atom or bond that is  shared with another fragment.</vt:lpstr>
      <vt:lpstr>The fragments are docked and scored</vt:lpstr>
      <vt:lpstr>The tails are then docked</vt:lpstr>
      <vt:lpstr>PowerPoint Presentation</vt:lpstr>
      <vt:lpstr>Advantages</vt:lpstr>
      <vt:lpstr>Docking Of Flexible Ligands, By Simulated  Annealing And Genetic Algorithm</vt:lpstr>
      <vt:lpstr>PowerPoint Presentation</vt:lpstr>
      <vt:lpstr>Docking Programs Using Monte Carlo  Algorithms For Docking</vt:lpstr>
      <vt:lpstr>Docking programs</vt:lpstr>
      <vt:lpstr>Overall steps in docking</vt:lpstr>
      <vt:lpstr>Working methodology of Schrodinger</vt:lpstr>
      <vt:lpstr>PowerPoint Presentation</vt:lpstr>
      <vt:lpstr>Applications</vt:lpstr>
      <vt:lpstr>References</vt:lpstr>
      <vt:lpstr>Key stages in docking</vt:lpstr>
      <vt:lpstr>A typical docking workflow</vt:lpstr>
      <vt:lpstr>Receptor selection and preparation</vt:lpstr>
      <vt:lpstr>Ligand selection and preparation</vt:lpstr>
      <vt:lpstr>Softwares</vt:lpstr>
      <vt:lpstr>Applications</vt:lpstr>
      <vt:lpstr>REFERENCE</vt:lpstr>
      <vt:lpstr>PowerPoint Presentation</vt:lpstr>
      <vt:lpstr>PowerPoint Presentation</vt:lpstr>
      <vt:lpstr>PowerPoint Presentation</vt:lpstr>
      <vt:lpstr>PowerPoint Presentation</vt:lpstr>
      <vt:lpstr>PowerPoint Presentation</vt:lpstr>
      <vt:lpstr>In silico and in vitro studies of lupeol and iso-orientin as potential antidiabetic agents in a rat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USMAN SABIR</dc:creator>
  <cp:lastModifiedBy>Alamgeer</cp:lastModifiedBy>
  <cp:revision>54</cp:revision>
  <dcterms:created xsi:type="dcterms:W3CDTF">2020-04-17T12:53:56Z</dcterms:created>
  <dcterms:modified xsi:type="dcterms:W3CDTF">2020-04-24T07:32:17Z</dcterms:modified>
</cp:coreProperties>
</file>