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596EA124-B997-4DAA-9FAE-D8145BCAE0EF}" type="datetimeFigureOut">
              <a:rPr lang="en-US" smtClean="0"/>
              <a:pPr/>
              <a:t>2/1/2021</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E9B8C02A-AA6F-4054-9399-1F647B77803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96EA124-B997-4DAA-9FAE-D8145BCAE0EF}" type="datetimeFigureOut">
              <a:rPr lang="en-US" smtClean="0"/>
              <a:pPr/>
              <a:t>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B8C02A-AA6F-4054-9399-1F647B77803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96EA124-B997-4DAA-9FAE-D8145BCAE0EF}" type="datetimeFigureOut">
              <a:rPr lang="en-US" smtClean="0"/>
              <a:pPr/>
              <a:t>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B8C02A-AA6F-4054-9399-1F647B77803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596EA124-B997-4DAA-9FAE-D8145BCAE0EF}" type="datetimeFigureOut">
              <a:rPr lang="en-US" smtClean="0"/>
              <a:pPr/>
              <a:t>2/1/2021</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E9B8C02A-AA6F-4054-9399-1F647B77803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596EA124-B997-4DAA-9FAE-D8145BCAE0EF}" type="datetimeFigureOut">
              <a:rPr lang="en-US" smtClean="0"/>
              <a:pPr/>
              <a:t>2/1/2021</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E9B8C02A-AA6F-4054-9399-1F647B778030}"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596EA124-B997-4DAA-9FAE-D8145BCAE0EF}" type="datetimeFigureOut">
              <a:rPr lang="en-US" smtClean="0"/>
              <a:pPr/>
              <a:t>2/1/2021</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E9B8C02A-AA6F-4054-9399-1F647B77803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596EA124-B997-4DAA-9FAE-D8145BCAE0EF}" type="datetimeFigureOut">
              <a:rPr lang="en-US" smtClean="0"/>
              <a:pPr/>
              <a:t>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E9B8C02A-AA6F-4054-9399-1F647B778030}"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596EA124-B997-4DAA-9FAE-D8145BCAE0EF}" type="datetimeFigureOut">
              <a:rPr lang="en-US" smtClean="0"/>
              <a:pPr/>
              <a:t>2/1/2021</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B8C02A-AA6F-4054-9399-1F647B77803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96EA124-B997-4DAA-9FAE-D8145BCAE0EF}" type="datetimeFigureOut">
              <a:rPr lang="en-US" smtClean="0"/>
              <a:pPr/>
              <a:t>2/1/2021</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B8C02A-AA6F-4054-9399-1F647B77803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596EA124-B997-4DAA-9FAE-D8145BCAE0EF}" type="datetimeFigureOut">
              <a:rPr lang="en-US" smtClean="0"/>
              <a:pPr/>
              <a:t>2/1/2021</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B8C02A-AA6F-4054-9399-1F647B77803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596EA124-B997-4DAA-9FAE-D8145BCAE0EF}" type="datetimeFigureOut">
              <a:rPr lang="en-US" smtClean="0"/>
              <a:pPr/>
              <a:t>2/1/2021</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E9B8C02A-AA6F-4054-9399-1F647B778030}"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96EA124-B997-4DAA-9FAE-D8145BCAE0EF}" type="datetimeFigureOut">
              <a:rPr lang="en-US" smtClean="0"/>
              <a:pPr/>
              <a:t>2/1/2021</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E9B8C02A-AA6F-4054-9399-1F647B778030}"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Social Media</a:t>
            </a:r>
            <a:endParaRPr lang="en-US" dirty="0"/>
          </a:p>
        </p:txBody>
      </p:sp>
      <p:sp>
        <p:nvSpPr>
          <p:cNvPr id="3" name="Subtitle 2"/>
          <p:cNvSpPr>
            <a:spLocks noGrp="1"/>
          </p:cNvSpPr>
          <p:nvPr>
            <p:ph type="subTitle" idx="1"/>
          </p:nvPr>
        </p:nvSpPr>
        <p:spPr/>
        <p:txBody>
          <a:bodyPr/>
          <a:lstStyle/>
          <a:p>
            <a:r>
              <a:rPr lang="en-US" dirty="0" smtClean="0"/>
              <a:t>Topic 15</a:t>
            </a:r>
          </a:p>
          <a:p>
            <a:r>
              <a:rPr lang="en-US" dirty="0" smtClean="0"/>
              <a:t>Course </a:t>
            </a:r>
            <a:r>
              <a:rPr lang="en-US" dirty="0" smtClean="0"/>
              <a:t>Instructor: Ms. </a:t>
            </a:r>
            <a:r>
              <a:rPr lang="en-US" dirty="0" err="1" smtClean="0"/>
              <a:t>Zowaina</a:t>
            </a:r>
            <a:r>
              <a:rPr lang="en-US" dirty="0" smtClean="0"/>
              <a:t> </a:t>
            </a:r>
            <a:r>
              <a:rPr lang="en-US" dirty="0" err="1" smtClean="0"/>
              <a:t>Azhar</a:t>
            </a:r>
            <a:endParaRPr lang="en-US"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b="1" dirty="0" smtClean="0"/>
              <a:t>public </a:t>
            </a:r>
            <a:r>
              <a:rPr lang="en-US" b="1" dirty="0" smtClean="0"/>
              <a:t>features:</a:t>
            </a:r>
          </a:p>
          <a:p>
            <a:pPr lvl="1" algn="just"/>
            <a:r>
              <a:rPr lang="en-US" b="1" dirty="0" smtClean="0"/>
              <a:t>Marketplace - </a:t>
            </a:r>
            <a:r>
              <a:rPr lang="en-US" dirty="0" smtClean="0"/>
              <a:t>allows members to post, read and respond to classified ads.</a:t>
            </a:r>
          </a:p>
          <a:p>
            <a:pPr lvl="1" algn="just"/>
            <a:r>
              <a:rPr lang="en-US" b="1" dirty="0" smtClean="0"/>
              <a:t>Groups - </a:t>
            </a:r>
            <a:r>
              <a:rPr lang="en-US" dirty="0" smtClean="0"/>
              <a:t>allows members who have common interests to find each other and interact.</a:t>
            </a:r>
          </a:p>
          <a:p>
            <a:pPr lvl="1" algn="just"/>
            <a:r>
              <a:rPr lang="en-US" b="1" dirty="0" smtClean="0"/>
              <a:t>Events  - </a:t>
            </a:r>
            <a:r>
              <a:rPr lang="en-US" dirty="0" smtClean="0"/>
              <a:t>allows members to publicize an event, invite guests and track who plans to attend.</a:t>
            </a:r>
          </a:p>
          <a:p>
            <a:pPr lvl="1" algn="just"/>
            <a:r>
              <a:rPr lang="en-US" b="1" dirty="0" smtClean="0"/>
              <a:t>Pages - </a:t>
            </a:r>
            <a:r>
              <a:rPr lang="en-US" dirty="0" smtClean="0"/>
              <a:t>allows members to create and promote a public page built around a specific topic.</a:t>
            </a:r>
          </a:p>
          <a:p>
            <a:pPr lvl="1" algn="just"/>
            <a:r>
              <a:rPr lang="en-US" b="1" dirty="0" smtClean="0"/>
              <a:t>Presence technology - </a:t>
            </a:r>
            <a:r>
              <a:rPr lang="en-US" dirty="0" smtClean="0"/>
              <a:t>allows members to see which contacts are online and chat.</a:t>
            </a:r>
          </a:p>
          <a:p>
            <a:pPr algn="just"/>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Twitter</a:t>
            </a:r>
            <a:endParaRPr lang="en-US" dirty="0"/>
          </a:p>
        </p:txBody>
      </p:sp>
      <p:sp>
        <p:nvSpPr>
          <p:cNvPr id="3" name="Content Placeholder 2"/>
          <p:cNvSpPr>
            <a:spLocks noGrp="1"/>
          </p:cNvSpPr>
          <p:nvPr>
            <p:ph idx="1"/>
          </p:nvPr>
        </p:nvSpPr>
        <p:spPr/>
        <p:txBody>
          <a:bodyPr>
            <a:normAutofit/>
          </a:bodyPr>
          <a:lstStyle/>
          <a:p>
            <a:pPr algn="just"/>
            <a:r>
              <a:rPr lang="en-US" sz="2800" dirty="0" smtClean="0"/>
              <a:t>Twitter is known as a micro-blogging site. Blogging has been around for some time. Usually blogging consists of people setting up basic websites where they write about whatever they want, whether it be politics, sport, cooking, fashion etc</a:t>
            </a:r>
            <a:r>
              <a:rPr lang="en-US" sz="2800" dirty="0" smtClean="0"/>
              <a:t>.</a:t>
            </a:r>
            <a:endParaRPr lang="en-US" sz="2800" dirty="0" smtClean="0"/>
          </a:p>
          <a:p>
            <a:pPr algn="just"/>
            <a:r>
              <a:rPr lang="en-US" sz="2800" dirty="0" smtClean="0"/>
              <a:t>2006</a:t>
            </a:r>
          </a:p>
          <a:p>
            <a:pPr algn="just"/>
            <a:r>
              <a:rPr lang="en-US" sz="2800" dirty="0" smtClean="0"/>
              <a:t>Founders: Jack Dorsey, Evan Williams, Noah Glass, Biz Stone</a:t>
            </a:r>
            <a:endParaRPr 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a:bodyPr>
          <a:lstStyle/>
          <a:p>
            <a:pPr algn="just"/>
            <a:r>
              <a:rPr lang="en-US" sz="2800" b="1" dirty="0" smtClean="0"/>
              <a:t>Tweet</a:t>
            </a:r>
          </a:p>
          <a:p>
            <a:pPr lvl="1" algn="just"/>
            <a:r>
              <a:rPr lang="en-US" sz="2400" dirty="0" smtClean="0"/>
              <a:t>create </a:t>
            </a:r>
            <a:r>
              <a:rPr lang="en-US" sz="2400" dirty="0" smtClean="0"/>
              <a:t>networks of users who can communicate throughout the day with brief messages, or “</a:t>
            </a:r>
            <a:r>
              <a:rPr lang="en-US" sz="2400" dirty="0" smtClean="0"/>
              <a:t>tweets</a:t>
            </a:r>
          </a:p>
          <a:p>
            <a:pPr algn="just"/>
            <a:r>
              <a:rPr lang="en-US" sz="2800" b="1" dirty="0" smtClean="0"/>
              <a:t>Tracking and Creating</a:t>
            </a:r>
          </a:p>
          <a:p>
            <a:pPr lvl="1" algn="just"/>
            <a:r>
              <a:rPr lang="en-US" sz="2400" dirty="0" smtClean="0"/>
              <a:t>users can elect to track specific topics, creating a dialogue of sorts and pushing the number of followers in a given Twitter feed into the </a:t>
            </a:r>
            <a:r>
              <a:rPr lang="en-US" sz="2400" dirty="0" smtClean="0"/>
              <a:t>millions</a:t>
            </a:r>
          </a:p>
          <a:p>
            <a:pPr algn="just"/>
            <a:r>
              <a:rPr lang="en-US" sz="2800" b="1" dirty="0" smtClean="0"/>
              <a:t>Dissemination of events</a:t>
            </a:r>
          </a:p>
          <a:p>
            <a:pPr lvl="1" algn="just"/>
            <a:r>
              <a:rPr lang="en-US" sz="2400" dirty="0" smtClean="0"/>
              <a:t>p</a:t>
            </a:r>
            <a:r>
              <a:rPr lang="en-US" sz="2400" dirty="0" smtClean="0"/>
              <a:t>eople can get aware of several events, programs, campaigns, updates especially by high profile people</a:t>
            </a:r>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Youtube</a:t>
            </a:r>
            <a:endParaRPr lang="en-US" dirty="0"/>
          </a:p>
        </p:txBody>
      </p:sp>
      <p:sp>
        <p:nvSpPr>
          <p:cNvPr id="3" name="Content Placeholder 2"/>
          <p:cNvSpPr>
            <a:spLocks noGrp="1"/>
          </p:cNvSpPr>
          <p:nvPr>
            <p:ph idx="1"/>
          </p:nvPr>
        </p:nvSpPr>
        <p:spPr/>
        <p:txBody>
          <a:bodyPr>
            <a:normAutofit/>
          </a:bodyPr>
          <a:lstStyle/>
          <a:p>
            <a:pPr algn="just"/>
            <a:r>
              <a:rPr lang="en-US" sz="2800" dirty="0" err="1" smtClean="0"/>
              <a:t>Youtube</a:t>
            </a:r>
            <a:r>
              <a:rPr lang="en-US" sz="2800" dirty="0" smtClean="0"/>
              <a:t> is an online video sharing site or platform</a:t>
            </a:r>
          </a:p>
          <a:p>
            <a:pPr algn="just"/>
            <a:r>
              <a:rPr lang="en-US" sz="2800" dirty="0" smtClean="0"/>
              <a:t>2005</a:t>
            </a:r>
          </a:p>
          <a:p>
            <a:pPr algn="just"/>
            <a:r>
              <a:rPr lang="en-US" sz="2800" dirty="0" smtClean="0"/>
              <a:t>Founders</a:t>
            </a:r>
            <a:r>
              <a:rPr lang="en-US" sz="2800" b="1" dirty="0" smtClean="0"/>
              <a:t>: </a:t>
            </a:r>
            <a:r>
              <a:rPr lang="en-US" sz="2800" dirty="0" smtClean="0"/>
              <a:t>Jawed </a:t>
            </a:r>
            <a:r>
              <a:rPr lang="en-US" sz="2800" dirty="0" err="1" smtClean="0"/>
              <a:t>Karim</a:t>
            </a:r>
            <a:r>
              <a:rPr lang="en-US" sz="2800" dirty="0" smtClean="0"/>
              <a:t>, Steve Chen, Chad Hurley</a:t>
            </a:r>
            <a:endParaRPr lang="en-US"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fontScale="62500" lnSpcReduction="20000"/>
          </a:bodyPr>
          <a:lstStyle/>
          <a:p>
            <a:pPr algn="just"/>
            <a:r>
              <a:rPr lang="en-US" b="1" dirty="0" smtClean="0"/>
              <a:t>YouTube </a:t>
            </a:r>
            <a:r>
              <a:rPr lang="en-US" b="1" dirty="0" smtClean="0"/>
              <a:t>Analytics</a:t>
            </a:r>
          </a:p>
          <a:p>
            <a:pPr lvl="1" algn="just"/>
            <a:r>
              <a:rPr lang="en-US" dirty="0" smtClean="0"/>
              <a:t>YouTube Analytics is a self-service analytics and reporting tool that provides data about each video you upload, so you can easily track how many views it gets, where people are coming from to find it and what type of people are watching it</a:t>
            </a:r>
            <a:r>
              <a:rPr lang="en-US" dirty="0" smtClean="0"/>
              <a:t>.</a:t>
            </a:r>
            <a:endParaRPr lang="en-US" dirty="0" smtClean="0"/>
          </a:p>
          <a:p>
            <a:pPr algn="just"/>
            <a:r>
              <a:rPr lang="en-US" b="1" dirty="0" smtClean="0"/>
              <a:t>YouTube </a:t>
            </a:r>
            <a:r>
              <a:rPr lang="en-US" b="1" dirty="0" smtClean="0"/>
              <a:t>channels</a:t>
            </a:r>
          </a:p>
          <a:p>
            <a:pPr lvl="1" algn="just"/>
            <a:r>
              <a:rPr lang="en-US" dirty="0" smtClean="0"/>
              <a:t>You </a:t>
            </a:r>
            <a:r>
              <a:rPr lang="en-US" dirty="0" smtClean="0"/>
              <a:t>can set up a YouTube channel for your business, bringing all your videos together. This allows you to </a:t>
            </a:r>
            <a:r>
              <a:rPr lang="en-US" dirty="0" smtClean="0"/>
              <a:t>customize </a:t>
            </a:r>
            <a:r>
              <a:rPr lang="en-US" dirty="0" smtClean="0"/>
              <a:t>your channel with images representing your firm</a:t>
            </a:r>
          </a:p>
          <a:p>
            <a:pPr algn="just"/>
            <a:r>
              <a:rPr lang="en-US" b="1" dirty="0" smtClean="0"/>
              <a:t>YouTube </a:t>
            </a:r>
            <a:r>
              <a:rPr lang="en-US" b="1" dirty="0" smtClean="0"/>
              <a:t>advertising</a:t>
            </a:r>
          </a:p>
          <a:p>
            <a:pPr lvl="1" algn="just"/>
            <a:r>
              <a:rPr lang="en-US" dirty="0" smtClean="0"/>
              <a:t>YouTube </a:t>
            </a:r>
            <a:r>
              <a:rPr lang="en-US" dirty="0" smtClean="0"/>
              <a:t>incorporates features that let businesses promote their videos to people who might be interested in them, targeting customers by demographics, topics or interests.</a:t>
            </a:r>
          </a:p>
          <a:p>
            <a:pPr algn="just"/>
            <a:r>
              <a:rPr lang="en-US" b="1" dirty="0" smtClean="0"/>
              <a:t>YouTube </a:t>
            </a:r>
            <a:r>
              <a:rPr lang="en-US" b="1" dirty="0" smtClean="0"/>
              <a:t>videos</a:t>
            </a:r>
          </a:p>
          <a:p>
            <a:pPr lvl="1" algn="just"/>
            <a:r>
              <a:rPr lang="en-US" dirty="0" smtClean="0"/>
              <a:t>YouTube provides a simple way for people to store videos online and share them with others</a:t>
            </a:r>
          </a:p>
          <a:p>
            <a:pPr algn="just"/>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Instagram</a:t>
            </a:r>
            <a:endParaRPr lang="en-US" dirty="0"/>
          </a:p>
        </p:txBody>
      </p:sp>
      <p:sp>
        <p:nvSpPr>
          <p:cNvPr id="3" name="Content Placeholder 2"/>
          <p:cNvSpPr>
            <a:spLocks noGrp="1"/>
          </p:cNvSpPr>
          <p:nvPr>
            <p:ph idx="1"/>
          </p:nvPr>
        </p:nvSpPr>
        <p:spPr/>
        <p:txBody>
          <a:bodyPr>
            <a:normAutofit/>
          </a:bodyPr>
          <a:lstStyle/>
          <a:p>
            <a:pPr algn="just"/>
            <a:r>
              <a:rPr lang="en-US" sz="2800" dirty="0" err="1" smtClean="0">
                <a:solidFill>
                  <a:schemeClr val="tx1"/>
                </a:solidFill>
              </a:rPr>
              <a:t>Instagram</a:t>
            </a:r>
            <a:r>
              <a:rPr lang="en-US" sz="2800" dirty="0" smtClean="0">
                <a:solidFill>
                  <a:schemeClr val="tx1"/>
                </a:solidFill>
              </a:rPr>
              <a:t> is a free social media platform for sharing photos and videos</a:t>
            </a:r>
            <a:r>
              <a:rPr lang="en-US" sz="2800" dirty="0" smtClean="0">
                <a:solidFill>
                  <a:schemeClr val="tx1"/>
                </a:solidFill>
              </a:rPr>
              <a:t>.</a:t>
            </a:r>
          </a:p>
          <a:p>
            <a:pPr algn="just"/>
            <a:r>
              <a:rPr lang="en-US" sz="2800" dirty="0" smtClean="0">
                <a:solidFill>
                  <a:schemeClr val="tx1"/>
                </a:solidFill>
              </a:rPr>
              <a:t>2010</a:t>
            </a:r>
            <a:endParaRPr lang="en-US" sz="2800" dirty="0" smtClean="0">
              <a:solidFill>
                <a:schemeClr val="tx1"/>
              </a:solidFill>
            </a:endParaRPr>
          </a:p>
          <a:p>
            <a:pPr algn="just"/>
            <a:r>
              <a:rPr lang="en-US" sz="2800" dirty="0" smtClean="0">
                <a:solidFill>
                  <a:schemeClr val="tx1"/>
                </a:solidFill>
              </a:rPr>
              <a:t>Owner: </a:t>
            </a:r>
            <a:r>
              <a:rPr lang="en-US" sz="2800" dirty="0" err="1" smtClean="0">
                <a:solidFill>
                  <a:schemeClr val="tx1"/>
                </a:solidFill>
              </a:rPr>
              <a:t>Facebook</a:t>
            </a:r>
            <a:endParaRPr lang="en-US" sz="2800" dirty="0" smtClean="0">
              <a:solidFill>
                <a:schemeClr val="tx1"/>
              </a:solidFill>
            </a:endParaRPr>
          </a:p>
          <a:p>
            <a:pPr algn="just"/>
            <a:r>
              <a:rPr lang="en-US" sz="2800" dirty="0" smtClean="0">
                <a:solidFill>
                  <a:schemeClr val="tx1"/>
                </a:solidFill>
              </a:rPr>
              <a:t>Developer: </a:t>
            </a:r>
            <a:r>
              <a:rPr lang="en-US" sz="2800" dirty="0" err="1" smtClean="0">
                <a:solidFill>
                  <a:schemeClr val="tx1"/>
                </a:solidFill>
              </a:rPr>
              <a:t>Facebook</a:t>
            </a:r>
            <a:r>
              <a:rPr lang="en-US" sz="2800" dirty="0" smtClean="0">
                <a:solidFill>
                  <a:schemeClr val="tx1"/>
                </a:solidFill>
              </a:rPr>
              <a:t>, Kevin </a:t>
            </a:r>
            <a:r>
              <a:rPr lang="en-US" sz="2800" dirty="0" err="1" smtClean="0">
                <a:solidFill>
                  <a:schemeClr val="tx1"/>
                </a:solidFill>
              </a:rPr>
              <a:t>Systrom</a:t>
            </a:r>
            <a:r>
              <a:rPr lang="en-US" sz="2800" dirty="0" smtClean="0">
                <a:solidFill>
                  <a:schemeClr val="tx1"/>
                </a:solidFill>
              </a:rPr>
              <a:t>, Mike Krieger</a:t>
            </a:r>
          </a:p>
          <a:p>
            <a:pPr algn="just"/>
            <a:endParaRPr lang="en-US" sz="2800" dirty="0">
              <a:solidFill>
                <a:schemeClr val="tx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fontScale="55000" lnSpcReduction="20000"/>
          </a:bodyPr>
          <a:lstStyle/>
          <a:p>
            <a:pPr algn="just"/>
            <a:r>
              <a:rPr lang="en-US" dirty="0" smtClean="0"/>
              <a:t>Since its launch, </a:t>
            </a:r>
            <a:r>
              <a:rPr lang="en-US" dirty="0" err="1" smtClean="0"/>
              <a:t>Instagram</a:t>
            </a:r>
            <a:r>
              <a:rPr lang="en-US" dirty="0" smtClean="0"/>
              <a:t> has become a popular way to connect with brands, celebrities, thought leaders, friends, family, and more.</a:t>
            </a:r>
          </a:p>
          <a:p>
            <a:pPr algn="just"/>
            <a:r>
              <a:rPr lang="en-US" dirty="0" smtClean="0"/>
              <a:t>From short-form videos to live streaming, </a:t>
            </a:r>
            <a:r>
              <a:rPr lang="en-US" dirty="0" err="1" smtClean="0"/>
              <a:t>Instagram</a:t>
            </a:r>
            <a:r>
              <a:rPr lang="en-US" dirty="0" smtClean="0"/>
              <a:t> has a vast array of features that we'll outline below.</a:t>
            </a:r>
            <a:r>
              <a:rPr lang="en-US" b="1" dirty="0" smtClean="0"/>
              <a:t> </a:t>
            </a:r>
          </a:p>
          <a:p>
            <a:pPr algn="just"/>
            <a:r>
              <a:rPr lang="en-US" b="1" dirty="0" smtClean="0"/>
              <a:t>Home</a:t>
            </a:r>
            <a:r>
              <a:rPr lang="en-US" b="1" dirty="0" smtClean="0"/>
              <a:t> </a:t>
            </a:r>
            <a:endParaRPr lang="en-US" b="1" dirty="0" smtClean="0"/>
          </a:p>
          <a:p>
            <a:pPr lvl="1" algn="just"/>
            <a:r>
              <a:rPr lang="en-US" dirty="0" smtClean="0"/>
              <a:t>Your</a:t>
            </a:r>
            <a:r>
              <a:rPr lang="en-US" dirty="0" smtClean="0"/>
              <a:t> main feed where you can scroll through photos and videos posted by your friends.</a:t>
            </a:r>
          </a:p>
          <a:p>
            <a:pPr algn="just"/>
            <a:r>
              <a:rPr lang="en-US" b="1" dirty="0" smtClean="0"/>
              <a:t>Search and </a:t>
            </a:r>
            <a:r>
              <a:rPr lang="en-US" b="1" dirty="0" smtClean="0"/>
              <a:t>explore</a:t>
            </a:r>
          </a:p>
          <a:p>
            <a:pPr lvl="1" algn="just"/>
            <a:r>
              <a:rPr lang="en-US" dirty="0" smtClean="0"/>
              <a:t>The </a:t>
            </a:r>
            <a:r>
              <a:rPr lang="en-US" dirty="0" smtClean="0"/>
              <a:t>magnifying glass icon takes you to the Explore page, where you can search and browse content from accounts you don't follow yet but might be interested in.</a:t>
            </a:r>
          </a:p>
          <a:p>
            <a:pPr algn="just"/>
            <a:r>
              <a:rPr lang="en-US" b="1" dirty="0" smtClean="0"/>
              <a:t>Upload</a:t>
            </a:r>
          </a:p>
          <a:p>
            <a:pPr lvl="1" algn="just"/>
            <a:r>
              <a:rPr lang="en-US" dirty="0" smtClean="0"/>
              <a:t>The </a:t>
            </a:r>
            <a:r>
              <a:rPr lang="en-US" dirty="0" smtClean="0"/>
              <a:t>large plus button is how you can upload and edit photos and videos, either by choosing from your phone's camera roll, or opening the camera within the app. </a:t>
            </a:r>
          </a:p>
          <a:p>
            <a:pPr algn="just"/>
            <a:r>
              <a:rPr lang="en-US" b="1" dirty="0" smtClean="0"/>
              <a:t>Activity</a:t>
            </a:r>
          </a:p>
          <a:p>
            <a:pPr lvl="1" algn="just"/>
            <a:r>
              <a:rPr lang="en-US" dirty="0" smtClean="0"/>
              <a:t>The </a:t>
            </a:r>
            <a:r>
              <a:rPr lang="en-US" dirty="0" smtClean="0"/>
              <a:t>heart icon takes you to a page that displays like and comments on your posts, among other activity updates. </a:t>
            </a:r>
          </a:p>
          <a:p>
            <a:pPr algn="just"/>
            <a:r>
              <a:rPr lang="en-US" b="1" dirty="0" smtClean="0"/>
              <a:t>Profile</a:t>
            </a:r>
          </a:p>
          <a:p>
            <a:pPr lvl="1" algn="just"/>
            <a:r>
              <a:rPr lang="en-US" dirty="0" smtClean="0"/>
              <a:t>This </a:t>
            </a:r>
            <a:r>
              <a:rPr lang="en-US" dirty="0" smtClean="0"/>
              <a:t>icon navigates to your profile page that shows your bio and posts. It's also where you can access your settings. </a:t>
            </a:r>
          </a:p>
          <a:p>
            <a:pPr algn="just"/>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Tiktok</a:t>
            </a:r>
            <a:endParaRPr lang="en-US" dirty="0"/>
          </a:p>
        </p:txBody>
      </p:sp>
      <p:sp>
        <p:nvSpPr>
          <p:cNvPr id="3" name="Content Placeholder 2"/>
          <p:cNvSpPr>
            <a:spLocks noGrp="1"/>
          </p:cNvSpPr>
          <p:nvPr>
            <p:ph idx="1"/>
          </p:nvPr>
        </p:nvSpPr>
        <p:spPr/>
        <p:txBody>
          <a:bodyPr/>
          <a:lstStyle/>
          <a:p>
            <a:r>
              <a:rPr lang="en-US" dirty="0" err="1" smtClean="0"/>
              <a:t>TikTok</a:t>
            </a:r>
            <a:r>
              <a:rPr lang="en-US" dirty="0" smtClean="0"/>
              <a:t> is a short-form, video-sharing app that allows users to create and share 15-second videos, on any topic</a:t>
            </a:r>
            <a:r>
              <a:rPr lang="en-US" dirty="0" smtClean="0"/>
              <a:t>.</a:t>
            </a:r>
          </a:p>
          <a:p>
            <a:r>
              <a:rPr lang="en-US" dirty="0" smtClean="0"/>
              <a:t>2020</a:t>
            </a:r>
          </a:p>
          <a:p>
            <a:r>
              <a:rPr lang="en-US" dirty="0" err="1" smtClean="0"/>
              <a:t>ByteDance</a:t>
            </a:r>
            <a:r>
              <a:rPr lang="en-US" dirty="0" smtClean="0"/>
              <a:t> by </a:t>
            </a:r>
            <a:r>
              <a:rPr lang="en-US" dirty="0" err="1" smtClean="0"/>
              <a:t>Douyin</a:t>
            </a:r>
            <a:r>
              <a:rPr lang="en-US" dirty="0" smtClean="0"/>
              <a:t> (Pinyin)</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b="1" dirty="0" smtClean="0"/>
              <a:t>Celebrity Endorsements</a:t>
            </a:r>
          </a:p>
          <a:p>
            <a:pPr lvl="1" algn="just"/>
            <a:r>
              <a:rPr lang="en-US" dirty="0" smtClean="0"/>
              <a:t>The app has paid partnerships with several celebrities, in various regions, who promote the app to local audiences</a:t>
            </a:r>
            <a:r>
              <a:rPr lang="en-US" dirty="0" smtClean="0"/>
              <a:t>.</a:t>
            </a:r>
          </a:p>
          <a:p>
            <a:pPr algn="just"/>
            <a:r>
              <a:rPr lang="en-US" b="1" dirty="0" smtClean="0"/>
              <a:t>Localized </a:t>
            </a:r>
            <a:r>
              <a:rPr lang="en-US" b="1" dirty="0" smtClean="0"/>
              <a:t>Content</a:t>
            </a:r>
          </a:p>
          <a:p>
            <a:pPr lvl="1" algn="just"/>
            <a:r>
              <a:rPr lang="en-US" dirty="0" smtClean="0"/>
              <a:t>The app often runs local contests and challenges and captures on local trends through the use of </a:t>
            </a:r>
            <a:r>
              <a:rPr lang="en-US" dirty="0" smtClean="0"/>
              <a:t>localized hash-tags.</a:t>
            </a:r>
          </a:p>
          <a:p>
            <a:pPr algn="just"/>
            <a:r>
              <a:rPr lang="en-US" b="1" dirty="0" smtClean="0"/>
              <a:t>Easy Content Creation, Sharing, and Viewing</a:t>
            </a:r>
          </a:p>
          <a:p>
            <a:pPr lvl="1" algn="just"/>
            <a:r>
              <a:rPr lang="en-US" dirty="0" smtClean="0"/>
              <a:t>The </a:t>
            </a:r>
            <a:r>
              <a:rPr lang="en-US" dirty="0" err="1" smtClean="0"/>
              <a:t>TikTok</a:t>
            </a:r>
            <a:r>
              <a:rPr lang="en-US" dirty="0" smtClean="0"/>
              <a:t> </a:t>
            </a:r>
            <a:r>
              <a:rPr lang="en-US" dirty="0" smtClean="0"/>
              <a:t>app has simplified video creation and sharing and taken it to the next level.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276600"/>
            <a:ext cx="8686800" cy="838200"/>
          </a:xfrm>
        </p:spPr>
        <p:txBody>
          <a:bodyPr/>
          <a:lstStyle/>
          <a:p>
            <a:pPr algn="ctr"/>
            <a:r>
              <a:rPr lang="en-US" dirty="0" smtClean="0"/>
              <a:t>Thank You!</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lstStyle/>
          <a:p>
            <a:pPr algn="just"/>
            <a:r>
              <a:rPr lang="en-US" dirty="0" smtClean="0"/>
              <a:t>Social media is computer-based technology that facilitates the sharing of ideas, thoughts, and information through the building of virtual networks and communities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explanation</a:t>
            </a:r>
            <a:endParaRPr lang="en-US" dirty="0"/>
          </a:p>
        </p:txBody>
      </p:sp>
      <p:sp>
        <p:nvSpPr>
          <p:cNvPr id="3" name="Content Placeholder 2"/>
          <p:cNvSpPr>
            <a:spLocks noGrp="1"/>
          </p:cNvSpPr>
          <p:nvPr>
            <p:ph idx="1"/>
          </p:nvPr>
        </p:nvSpPr>
        <p:spPr/>
        <p:txBody>
          <a:bodyPr>
            <a:normAutofit/>
          </a:bodyPr>
          <a:lstStyle/>
          <a:p>
            <a:pPr algn="just"/>
            <a:r>
              <a:rPr lang="en-US" sz="2800" dirty="0" smtClean="0"/>
              <a:t>Internet-based and gives users quick electronic communication of content</a:t>
            </a:r>
          </a:p>
          <a:p>
            <a:pPr algn="just"/>
            <a:r>
              <a:rPr lang="en-US" sz="2800" dirty="0" smtClean="0"/>
              <a:t>Social media typically features user-generated content and personalized profiles.</a:t>
            </a:r>
          </a:p>
          <a:p>
            <a:pPr algn="just"/>
            <a:r>
              <a:rPr lang="en-US" sz="2800" dirty="0" smtClean="0"/>
              <a:t>Content includes: </a:t>
            </a:r>
          </a:p>
          <a:p>
            <a:pPr lvl="1" algn="just"/>
            <a:r>
              <a:rPr lang="en-US" sz="2400" dirty="0" smtClean="0"/>
              <a:t>personal information</a:t>
            </a:r>
          </a:p>
          <a:p>
            <a:pPr lvl="1" algn="just"/>
            <a:r>
              <a:rPr lang="en-US" sz="2400" dirty="0" smtClean="0"/>
              <a:t>documents</a:t>
            </a:r>
          </a:p>
          <a:p>
            <a:pPr lvl="1" algn="just"/>
            <a:r>
              <a:rPr lang="en-US" sz="2400" dirty="0" smtClean="0"/>
              <a:t>videos</a:t>
            </a:r>
          </a:p>
          <a:p>
            <a:pPr lvl="1" algn="just"/>
            <a:r>
              <a:rPr lang="en-US" sz="2400" dirty="0" smtClean="0"/>
              <a:t>photos</a:t>
            </a: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activities include:</a:t>
            </a:r>
          </a:p>
          <a:p>
            <a:pPr lvl="1"/>
            <a:r>
              <a:rPr lang="en-US" dirty="0" smtClean="0"/>
              <a:t>photo sharing </a:t>
            </a:r>
          </a:p>
          <a:p>
            <a:pPr lvl="1"/>
            <a:r>
              <a:rPr lang="en-US" dirty="0" smtClean="0"/>
              <a:t>blogging</a:t>
            </a:r>
          </a:p>
          <a:p>
            <a:pPr lvl="1"/>
            <a:r>
              <a:rPr lang="en-US" dirty="0" smtClean="0"/>
              <a:t>social gaming</a:t>
            </a:r>
          </a:p>
          <a:p>
            <a:pPr lvl="1"/>
            <a:r>
              <a:rPr lang="en-US" dirty="0" smtClean="0"/>
              <a:t>social networks</a:t>
            </a:r>
          </a:p>
          <a:p>
            <a:pPr lvl="1"/>
            <a:r>
              <a:rPr lang="en-US" dirty="0" smtClean="0"/>
              <a:t>video sharing</a:t>
            </a:r>
          </a:p>
          <a:p>
            <a:pPr lvl="1"/>
            <a:r>
              <a:rPr lang="en-US" dirty="0" smtClean="0"/>
              <a:t>business networks</a:t>
            </a:r>
          </a:p>
          <a:p>
            <a:pPr lvl="1"/>
            <a:r>
              <a:rPr lang="en-US" dirty="0" smtClean="0"/>
              <a:t>virtual worlds</a:t>
            </a:r>
          </a:p>
          <a:p>
            <a:pPr lvl="1"/>
            <a:r>
              <a:rPr lang="en-US" dirty="0" smtClean="0"/>
              <a:t>reviews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Some people will use various social media applications to </a:t>
            </a:r>
          </a:p>
          <a:p>
            <a:pPr lvl="1" algn="just"/>
            <a:r>
              <a:rPr lang="en-US" dirty="0" smtClean="0">
                <a:solidFill>
                  <a:schemeClr val="tx1"/>
                </a:solidFill>
              </a:rPr>
              <a:t>network</a:t>
            </a:r>
            <a:r>
              <a:rPr lang="en-US" dirty="0" smtClean="0"/>
              <a:t> career opportunities</a:t>
            </a:r>
          </a:p>
          <a:p>
            <a:pPr lvl="1" algn="just"/>
            <a:r>
              <a:rPr lang="en-US" dirty="0" smtClean="0"/>
              <a:t>find people across the globe with like interests</a:t>
            </a:r>
          </a:p>
          <a:p>
            <a:pPr lvl="1" algn="just"/>
            <a:r>
              <a:rPr lang="en-US" dirty="0" smtClean="0"/>
              <a:t>share their thought, feelings, insight, and emotions</a:t>
            </a:r>
          </a:p>
          <a:p>
            <a:pPr algn="just"/>
            <a:r>
              <a:rPr lang="en-US" dirty="0" smtClean="0"/>
              <a:t>Companies use the platform to </a:t>
            </a:r>
          </a:p>
          <a:p>
            <a:pPr lvl="1" algn="just"/>
            <a:r>
              <a:rPr lang="en-US" dirty="0" smtClean="0"/>
              <a:t>find and engage with customers </a:t>
            </a:r>
          </a:p>
          <a:p>
            <a:pPr lvl="1" algn="just"/>
            <a:r>
              <a:rPr lang="en-US" dirty="0" smtClean="0"/>
              <a:t>drive sales through advertising and promotion </a:t>
            </a:r>
          </a:p>
          <a:p>
            <a:pPr lvl="1" algn="just"/>
            <a:r>
              <a:rPr lang="en-US" dirty="0" smtClean="0"/>
              <a:t>gauge consumer trends </a:t>
            </a:r>
          </a:p>
          <a:p>
            <a:pPr lvl="1" algn="just"/>
            <a:r>
              <a:rPr lang="en-US" dirty="0" smtClean="0"/>
              <a:t>offering customer service or support.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Autofit/>
          </a:bodyPr>
          <a:lstStyle/>
          <a:p>
            <a:pPr algn="just"/>
            <a:r>
              <a:rPr lang="en-US" sz="2400" dirty="0" smtClean="0"/>
              <a:t>It facilitates communication with customers, enabling the melding of social interactions on e-commerce sites</a:t>
            </a:r>
          </a:p>
          <a:p>
            <a:pPr algn="just"/>
            <a:r>
              <a:rPr lang="en-US" sz="2400" dirty="0" smtClean="0"/>
              <a:t>Its ability to collect information helps focus on marketing efforts and market research. </a:t>
            </a:r>
          </a:p>
          <a:p>
            <a:pPr algn="just"/>
            <a:r>
              <a:rPr lang="en-US" sz="2400" dirty="0" smtClean="0"/>
              <a:t>It helps in promoting products and services, as it enables the distribution of targeted, timely, and exclusive sales and coupons to would-be customers. </a:t>
            </a:r>
          </a:p>
          <a:p>
            <a:pPr algn="just"/>
            <a:r>
              <a:rPr lang="en-US" sz="2400" dirty="0" smtClean="0"/>
              <a:t>It can help in building customer relationships through loyalty programs linked to social media.</a:t>
            </a: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Websites</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The figures for the most popular social media websites as of January 2019 are as follows:</a:t>
            </a:r>
          </a:p>
          <a:p>
            <a:pPr lvl="1" algn="just"/>
            <a:r>
              <a:rPr lang="en-US" dirty="0" err="1" smtClean="0"/>
              <a:t>Facebook</a:t>
            </a:r>
            <a:r>
              <a:rPr lang="en-US" dirty="0" smtClean="0"/>
              <a:t> (2.27 billion users as of January 2019)</a:t>
            </a:r>
          </a:p>
          <a:p>
            <a:pPr lvl="1" algn="just"/>
            <a:r>
              <a:rPr lang="en-US" dirty="0" smtClean="0"/>
              <a:t>YouTube (1.9B)</a:t>
            </a:r>
          </a:p>
          <a:p>
            <a:pPr lvl="1" algn="just"/>
            <a:r>
              <a:rPr lang="en-US" dirty="0" err="1" smtClean="0"/>
              <a:t>WhatsApp</a:t>
            </a:r>
            <a:r>
              <a:rPr lang="en-US" dirty="0" smtClean="0"/>
              <a:t> (1.5B)</a:t>
            </a:r>
          </a:p>
          <a:p>
            <a:pPr lvl="1" algn="just"/>
            <a:r>
              <a:rPr lang="en-US" dirty="0" err="1" smtClean="0"/>
              <a:t>Facebook</a:t>
            </a:r>
            <a:r>
              <a:rPr lang="en-US" dirty="0" smtClean="0"/>
              <a:t> Messenger (1.3B)</a:t>
            </a:r>
          </a:p>
          <a:p>
            <a:pPr lvl="1" algn="just"/>
            <a:r>
              <a:rPr lang="en-US" dirty="0" err="1" smtClean="0"/>
              <a:t>WeChat</a:t>
            </a:r>
            <a:r>
              <a:rPr lang="en-US" dirty="0" smtClean="0"/>
              <a:t> (1.08B)</a:t>
            </a:r>
          </a:p>
          <a:p>
            <a:pPr lvl="1" algn="just"/>
            <a:r>
              <a:rPr lang="en-US" dirty="0" err="1" smtClean="0"/>
              <a:t>Instagram</a:t>
            </a:r>
            <a:r>
              <a:rPr lang="en-US" dirty="0" smtClean="0"/>
              <a:t> (1B)</a:t>
            </a:r>
          </a:p>
          <a:p>
            <a:pPr lvl="1" algn="just"/>
            <a:r>
              <a:rPr lang="en-US" dirty="0" smtClean="0"/>
              <a:t>QQ (803M)</a:t>
            </a:r>
          </a:p>
          <a:p>
            <a:pPr lvl="1" algn="just"/>
            <a:r>
              <a:rPr lang="en-US" dirty="0" err="1" smtClean="0"/>
              <a:t>QZone</a:t>
            </a:r>
            <a:r>
              <a:rPr lang="en-US" dirty="0" smtClean="0"/>
              <a:t> (531M)</a:t>
            </a:r>
          </a:p>
          <a:p>
            <a:pPr lvl="1" algn="just"/>
            <a:r>
              <a:rPr lang="en-US" dirty="0" err="1" smtClean="0"/>
              <a:t>Douyin</a:t>
            </a:r>
            <a:r>
              <a:rPr lang="en-US" dirty="0" smtClean="0"/>
              <a:t>/</a:t>
            </a:r>
            <a:r>
              <a:rPr lang="en-US" dirty="0" err="1" smtClean="0"/>
              <a:t>Tik</a:t>
            </a:r>
            <a:r>
              <a:rPr lang="en-US" dirty="0" smtClean="0"/>
              <a:t> </a:t>
            </a:r>
            <a:r>
              <a:rPr lang="en-US" dirty="0" err="1" smtClean="0"/>
              <a:t>Tok</a:t>
            </a:r>
            <a:r>
              <a:rPr lang="en-US" dirty="0" smtClean="0"/>
              <a:t> (500M)</a:t>
            </a:r>
          </a:p>
          <a:p>
            <a:pPr lvl="1" algn="just"/>
            <a:r>
              <a:rPr lang="en-US" dirty="0" smtClean="0"/>
              <a:t>Sino </a:t>
            </a:r>
            <a:r>
              <a:rPr lang="en-US" dirty="0" err="1" smtClean="0"/>
              <a:t>Weibo</a:t>
            </a:r>
            <a:r>
              <a:rPr lang="en-US" dirty="0" smtClean="0"/>
              <a:t> (446M)</a:t>
            </a:r>
          </a:p>
          <a:p>
            <a:pPr algn="just"/>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 </a:t>
            </a:r>
            <a:r>
              <a:rPr lang="en-US" b="1" dirty="0" smtClean="0"/>
              <a:t>5 </a:t>
            </a:r>
            <a:r>
              <a:rPr lang="en-US" b="1" dirty="0" smtClean="0"/>
              <a:t>most essential social media apps</a:t>
            </a:r>
            <a:br>
              <a:rPr lang="en-US" b="1"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Face book</a:t>
            </a:r>
          </a:p>
          <a:p>
            <a:pPr>
              <a:buNone/>
            </a:pPr>
            <a:endParaRPr lang="en-US" dirty="0" smtClean="0"/>
          </a:p>
          <a:p>
            <a:r>
              <a:rPr lang="en-US" dirty="0" smtClean="0"/>
              <a:t>Twitter</a:t>
            </a:r>
          </a:p>
          <a:p>
            <a:pPr>
              <a:buNone/>
            </a:pPr>
            <a:endParaRPr lang="en-US" dirty="0" smtClean="0"/>
          </a:p>
          <a:p>
            <a:r>
              <a:rPr lang="en-US" dirty="0" smtClean="0"/>
              <a:t>YouTube</a:t>
            </a:r>
            <a:endParaRPr lang="en-US" dirty="0" smtClean="0"/>
          </a:p>
          <a:p>
            <a:endParaRPr lang="en-US" dirty="0" smtClean="0"/>
          </a:p>
          <a:p>
            <a:r>
              <a:rPr lang="en-US" dirty="0" err="1" smtClean="0"/>
              <a:t>Instagram</a:t>
            </a:r>
            <a:endParaRPr lang="en-US" dirty="0" smtClean="0"/>
          </a:p>
          <a:p>
            <a:endParaRPr lang="en-US" dirty="0" smtClean="0"/>
          </a:p>
          <a:p>
            <a:r>
              <a:rPr lang="en-US" dirty="0" err="1" smtClean="0"/>
              <a:t>Tiktok</a:t>
            </a:r>
            <a:endParaRPr 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Facebook</a:t>
            </a:r>
            <a:endParaRPr lang="en-US" dirty="0"/>
          </a:p>
        </p:txBody>
      </p:sp>
      <p:sp>
        <p:nvSpPr>
          <p:cNvPr id="3" name="Content Placeholder 2"/>
          <p:cNvSpPr>
            <a:spLocks noGrp="1"/>
          </p:cNvSpPr>
          <p:nvPr>
            <p:ph idx="1"/>
          </p:nvPr>
        </p:nvSpPr>
        <p:spPr/>
        <p:txBody>
          <a:bodyPr>
            <a:normAutofit/>
          </a:bodyPr>
          <a:lstStyle/>
          <a:p>
            <a:pPr algn="just"/>
            <a:r>
              <a:rPr lang="en-US" sz="2800" dirty="0" err="1" smtClean="0"/>
              <a:t>Facebook</a:t>
            </a:r>
            <a:r>
              <a:rPr lang="en-US" sz="2800" dirty="0" smtClean="0"/>
              <a:t> is a popular free social networking website that allows registered users to create profiles, upload photos and video, send messages and keep in touch with friends, family and </a:t>
            </a:r>
            <a:r>
              <a:rPr lang="en-US" sz="2800" dirty="0" smtClean="0"/>
              <a:t>colleagues</a:t>
            </a:r>
          </a:p>
          <a:p>
            <a:pPr algn="just"/>
            <a:r>
              <a:rPr lang="en-US" sz="2800" dirty="0" smtClean="0"/>
              <a:t>2004</a:t>
            </a:r>
          </a:p>
          <a:p>
            <a:pPr algn="just"/>
            <a:r>
              <a:rPr lang="en-US" sz="2800" dirty="0" smtClean="0"/>
              <a:t>Mark </a:t>
            </a:r>
            <a:r>
              <a:rPr lang="en-US" sz="2800" dirty="0" err="1" smtClean="0"/>
              <a:t>Zukerberg</a:t>
            </a:r>
            <a:endParaRPr lang="en-US" sz="2800" dirty="0" smtClean="0"/>
          </a:p>
          <a:p>
            <a:pPr algn="just"/>
            <a:r>
              <a:rPr lang="en-US" sz="2800" dirty="0" smtClean="0"/>
              <a:t>37 different languages</a:t>
            </a:r>
            <a:endParaRPr lang="en-US" sz="2800"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56</TotalTime>
  <Words>494</Words>
  <Application>Microsoft Office PowerPoint</Application>
  <PresentationFormat>On-screen Show (4:3)</PresentationFormat>
  <Paragraphs>125</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Trek</vt:lpstr>
      <vt:lpstr>Social Media</vt:lpstr>
      <vt:lpstr>Definition</vt:lpstr>
      <vt:lpstr>explanation</vt:lpstr>
      <vt:lpstr>Slide 4</vt:lpstr>
      <vt:lpstr>Benefits</vt:lpstr>
      <vt:lpstr>Continued…</vt:lpstr>
      <vt:lpstr>Websites</vt:lpstr>
      <vt:lpstr>The 5 most essential social media apps </vt:lpstr>
      <vt:lpstr>Facebook</vt:lpstr>
      <vt:lpstr>Continued…</vt:lpstr>
      <vt:lpstr>Twitter</vt:lpstr>
      <vt:lpstr>Continued…</vt:lpstr>
      <vt:lpstr>Youtube</vt:lpstr>
      <vt:lpstr>Continued…</vt:lpstr>
      <vt:lpstr>Instagram</vt:lpstr>
      <vt:lpstr>Continued…</vt:lpstr>
      <vt:lpstr>Tiktok</vt:lpstr>
      <vt:lpstr>Continued…</vt:lpstr>
      <vt:lpstr>Thank You!</vt:lpstr>
    </vt:vector>
  </TitlesOfParts>
  <Company>Olive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Media</dc:title>
  <dc:creator>Olive</dc:creator>
  <cp:lastModifiedBy>Olive</cp:lastModifiedBy>
  <cp:revision>46</cp:revision>
  <dcterms:created xsi:type="dcterms:W3CDTF">2021-01-31T08:13:17Z</dcterms:created>
  <dcterms:modified xsi:type="dcterms:W3CDTF">2021-02-01T08:27:10Z</dcterms:modified>
</cp:coreProperties>
</file>