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690714"/>
            <a:ext cx="9144000" cy="1270"/>
          </a:xfrm>
          <a:custGeom>
            <a:avLst/>
            <a:gdLst/>
            <a:ahLst/>
            <a:cxnLst/>
            <a:rect l="l" t="t" r="r" b="b"/>
            <a:pathLst>
              <a:path w="9144000" h="1270">
                <a:moveTo>
                  <a:pt x="0" y="684"/>
                </a:moveTo>
                <a:lnTo>
                  <a:pt x="9143999" y="684"/>
                </a:lnTo>
                <a:lnTo>
                  <a:pt x="9143999" y="0"/>
                </a:lnTo>
                <a:lnTo>
                  <a:pt x="0" y="0"/>
                </a:lnTo>
                <a:lnTo>
                  <a:pt x="0" y="684"/>
                </a:lnTo>
                <a:close/>
              </a:path>
            </a:pathLst>
          </a:custGeom>
          <a:solidFill>
            <a:srgbClr val="2388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9144000" cy="4633595"/>
          </a:xfrm>
          <a:custGeom>
            <a:avLst/>
            <a:gdLst/>
            <a:ahLst/>
            <a:cxnLst/>
            <a:rect l="l" t="t" r="r" b="b"/>
            <a:pathLst>
              <a:path w="9144000" h="4633595">
                <a:moveTo>
                  <a:pt x="0" y="4633564"/>
                </a:moveTo>
                <a:lnTo>
                  <a:pt x="9143999" y="4633564"/>
                </a:lnTo>
                <a:lnTo>
                  <a:pt x="9143999" y="0"/>
                </a:lnTo>
                <a:lnTo>
                  <a:pt x="0" y="0"/>
                </a:lnTo>
                <a:lnTo>
                  <a:pt x="0" y="4633564"/>
                </a:lnTo>
                <a:close/>
              </a:path>
            </a:pathLst>
          </a:custGeom>
          <a:solidFill>
            <a:srgbClr val="2388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4633565"/>
            <a:ext cx="9144000" cy="57150"/>
          </a:xfrm>
          <a:custGeom>
            <a:avLst/>
            <a:gdLst/>
            <a:ahLst/>
            <a:cxnLst/>
            <a:rect l="l" t="t" r="r" b="b"/>
            <a:pathLst>
              <a:path w="9144000" h="57150">
                <a:moveTo>
                  <a:pt x="0" y="0"/>
                </a:moveTo>
                <a:lnTo>
                  <a:pt x="9143999" y="0"/>
                </a:lnTo>
                <a:lnTo>
                  <a:pt x="9143999" y="57149"/>
                </a:lnTo>
                <a:lnTo>
                  <a:pt x="0" y="57149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1490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532408"/>
            <a:ext cx="9144000" cy="635"/>
          </a:xfrm>
          <a:custGeom>
            <a:avLst/>
            <a:gdLst/>
            <a:ahLst/>
            <a:cxnLst/>
            <a:rect l="l" t="t" r="r" b="b"/>
            <a:pathLst>
              <a:path w="9144000" h="634">
                <a:moveTo>
                  <a:pt x="0" y="590"/>
                </a:moveTo>
                <a:lnTo>
                  <a:pt x="9143999" y="590"/>
                </a:lnTo>
                <a:lnTo>
                  <a:pt x="9143999" y="0"/>
                </a:lnTo>
                <a:lnTo>
                  <a:pt x="0" y="0"/>
                </a:lnTo>
                <a:lnTo>
                  <a:pt x="0" y="590"/>
                </a:lnTo>
                <a:close/>
              </a:path>
            </a:pathLst>
          </a:custGeom>
          <a:solidFill>
            <a:srgbClr val="2388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9144000" cy="1475740"/>
          </a:xfrm>
          <a:custGeom>
            <a:avLst/>
            <a:gdLst/>
            <a:ahLst/>
            <a:cxnLst/>
            <a:rect l="l" t="t" r="r" b="b"/>
            <a:pathLst>
              <a:path w="9144000" h="1475740">
                <a:moveTo>
                  <a:pt x="0" y="1475258"/>
                </a:moveTo>
                <a:lnTo>
                  <a:pt x="9143999" y="1475258"/>
                </a:lnTo>
                <a:lnTo>
                  <a:pt x="9143999" y="0"/>
                </a:lnTo>
                <a:lnTo>
                  <a:pt x="0" y="0"/>
                </a:lnTo>
                <a:lnTo>
                  <a:pt x="0" y="1475258"/>
                </a:lnTo>
                <a:close/>
              </a:path>
            </a:pathLst>
          </a:custGeom>
          <a:solidFill>
            <a:srgbClr val="2388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1475259"/>
            <a:ext cx="9144000" cy="57150"/>
          </a:xfrm>
          <a:custGeom>
            <a:avLst/>
            <a:gdLst/>
            <a:ahLst/>
            <a:cxnLst/>
            <a:rect l="l" t="t" r="r" b="b"/>
            <a:pathLst>
              <a:path w="9144000" h="57150">
                <a:moveTo>
                  <a:pt x="0" y="0"/>
                </a:moveTo>
                <a:lnTo>
                  <a:pt x="9143999" y="0"/>
                </a:lnTo>
                <a:lnTo>
                  <a:pt x="9143999" y="57149"/>
                </a:lnTo>
                <a:lnTo>
                  <a:pt x="0" y="57149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1490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0225" y="421779"/>
            <a:ext cx="8083550" cy="9156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2437" y="2043112"/>
            <a:ext cx="8444230" cy="4494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6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30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7.png"/><Relationship Id="rId4" Type="http://schemas.openxmlformats.org/officeDocument/2006/relationships/image" Target="../media/image31.png"/><Relationship Id="rId9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4950" y="3969465"/>
            <a:ext cx="8140065" cy="16876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3600" dirty="0" smtClean="0">
                <a:cs typeface="Calibri"/>
              </a:rPr>
              <a:t>Menu Design, Screen Design, Performance Analysis, and Process Modeling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dirty="0" smtClean="0">
                <a:latin typeface="Georgia"/>
                <a:cs typeface="Georgia"/>
              </a:rPr>
              <a:t>CHPTER 10 B PART</a:t>
            </a:r>
            <a:endParaRPr sz="36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854720"/>
            <a:ext cx="66960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1.c. Requirements</a:t>
            </a:r>
            <a:r>
              <a:rPr spc="-95" dirty="0"/>
              <a:t> </a:t>
            </a:r>
            <a:r>
              <a:rPr spc="-5" dirty="0"/>
              <a:t>Documentation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0225" y="1635938"/>
            <a:ext cx="8074025" cy="2094864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2400" spc="-5" dirty="0">
                <a:latin typeface="Arial"/>
                <a:cs typeface="Arial"/>
              </a:rPr>
              <a:t>Why?</a:t>
            </a:r>
            <a:endParaRPr sz="2400">
              <a:latin typeface="Arial"/>
              <a:cs typeface="Arial"/>
            </a:endParaRPr>
          </a:p>
          <a:p>
            <a:pPr marL="469900" indent="-367030">
              <a:lnSpc>
                <a:spcPts val="2115"/>
              </a:lnSpc>
              <a:spcBef>
                <a:spcPts val="385"/>
              </a:spcBef>
              <a:buChar char="●"/>
              <a:tabLst>
                <a:tab pos="469265" algn="l"/>
                <a:tab pos="469900" algn="l"/>
              </a:tabLst>
            </a:pPr>
            <a:r>
              <a:rPr sz="1800" spc="-5" dirty="0">
                <a:latin typeface="Arial"/>
                <a:cs typeface="Arial"/>
              </a:rPr>
              <a:t>Enables </a:t>
            </a:r>
            <a:r>
              <a:rPr sz="1800" dirty="0">
                <a:latin typeface="Arial"/>
                <a:cs typeface="Arial"/>
              </a:rPr>
              <a:t>communication </a:t>
            </a:r>
            <a:r>
              <a:rPr sz="1800" spc="-5" dirty="0">
                <a:latin typeface="Arial"/>
                <a:cs typeface="Arial"/>
              </a:rPr>
              <a:t>within the project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team.</a:t>
            </a:r>
            <a:endParaRPr sz="1800">
              <a:latin typeface="Arial"/>
              <a:cs typeface="Arial"/>
            </a:endParaRPr>
          </a:p>
          <a:p>
            <a:pPr marL="469900" indent="-367030">
              <a:lnSpc>
                <a:spcPts val="2070"/>
              </a:lnSpc>
              <a:buChar char="●"/>
              <a:tabLst>
                <a:tab pos="469265" algn="l"/>
                <a:tab pos="469900" algn="l"/>
              </a:tabLst>
            </a:pPr>
            <a:r>
              <a:rPr sz="1800" spc="-5" dirty="0">
                <a:latin typeface="Arial"/>
                <a:cs typeface="Arial"/>
              </a:rPr>
              <a:t>Ensures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consistency.</a:t>
            </a:r>
            <a:endParaRPr sz="1800">
              <a:latin typeface="Arial"/>
              <a:cs typeface="Arial"/>
            </a:endParaRPr>
          </a:p>
          <a:p>
            <a:pPr marL="469900" indent="-367030">
              <a:lnSpc>
                <a:spcPts val="2070"/>
              </a:lnSpc>
              <a:buChar char="●"/>
              <a:tabLst>
                <a:tab pos="469265" algn="l"/>
                <a:tab pos="469900" algn="l"/>
              </a:tabLst>
            </a:pPr>
            <a:r>
              <a:rPr sz="1800" spc="-5" dirty="0">
                <a:latin typeface="Arial"/>
                <a:cs typeface="Arial"/>
              </a:rPr>
              <a:t>Basis for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validation.</a:t>
            </a:r>
            <a:endParaRPr sz="1800">
              <a:latin typeface="Arial"/>
              <a:cs typeface="Arial"/>
            </a:endParaRPr>
          </a:p>
          <a:p>
            <a:pPr marL="469900" indent="-367030">
              <a:lnSpc>
                <a:spcPts val="2070"/>
              </a:lnSpc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800" b="1" spc="-5" dirty="0">
                <a:latin typeface="Arial"/>
                <a:cs typeface="Arial"/>
              </a:rPr>
              <a:t>Further work </a:t>
            </a:r>
            <a:r>
              <a:rPr sz="1800" b="1" dirty="0">
                <a:latin typeface="Arial"/>
                <a:cs typeface="Arial"/>
              </a:rPr>
              <a:t>(modeling) </a:t>
            </a:r>
            <a:r>
              <a:rPr sz="1800" b="1" spc="-5" dirty="0">
                <a:latin typeface="Arial"/>
                <a:cs typeface="Arial"/>
              </a:rPr>
              <a:t>uses documentation as </a:t>
            </a:r>
            <a:r>
              <a:rPr sz="1800" b="1" dirty="0">
                <a:latin typeface="Arial"/>
                <a:cs typeface="Arial"/>
              </a:rPr>
              <a:t>a </a:t>
            </a:r>
            <a:r>
              <a:rPr sz="1800" b="1" spc="-5" dirty="0">
                <a:latin typeface="Arial"/>
                <a:cs typeface="Arial"/>
              </a:rPr>
              <a:t>main input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source.</a:t>
            </a:r>
            <a:endParaRPr sz="1800">
              <a:latin typeface="Arial"/>
              <a:cs typeface="Arial"/>
            </a:endParaRPr>
          </a:p>
          <a:p>
            <a:pPr marL="469900" marR="5080" indent="-367030">
              <a:lnSpc>
                <a:spcPts val="2070"/>
              </a:lnSpc>
              <a:spcBef>
                <a:spcPts val="100"/>
              </a:spcBef>
              <a:buChar char="●"/>
              <a:tabLst>
                <a:tab pos="469265" algn="l"/>
                <a:tab pos="469900" algn="l"/>
              </a:tabLst>
            </a:pPr>
            <a:r>
              <a:rPr sz="1800" spc="-5" dirty="0">
                <a:latin typeface="Arial"/>
                <a:cs typeface="Arial"/>
              </a:rPr>
              <a:t>Used as </a:t>
            </a:r>
            <a:r>
              <a:rPr sz="1800" dirty="0">
                <a:latin typeface="Arial"/>
                <a:cs typeface="Arial"/>
              </a:rPr>
              <a:t>a reference </a:t>
            </a:r>
            <a:r>
              <a:rPr sz="1800" spc="-5" dirty="0">
                <a:latin typeface="Arial"/>
                <a:cs typeface="Arial"/>
              </a:rPr>
              <a:t>even after the implementation of the business process  </a:t>
            </a:r>
            <a:r>
              <a:rPr sz="1800" dirty="0">
                <a:latin typeface="Arial"/>
                <a:cs typeface="Arial"/>
              </a:rPr>
              <a:t>(maintenance).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42599" y="4341424"/>
            <a:ext cx="1896110" cy="614680"/>
            <a:chOff x="242599" y="4341424"/>
            <a:chExt cx="1896110" cy="614680"/>
          </a:xfrm>
        </p:grpSpPr>
        <p:sp>
          <p:nvSpPr>
            <p:cNvPr id="5" name="object 5"/>
            <p:cNvSpPr/>
            <p:nvPr/>
          </p:nvSpPr>
          <p:spPr>
            <a:xfrm>
              <a:off x="252124" y="4350949"/>
              <a:ext cx="1877060" cy="595630"/>
            </a:xfrm>
            <a:custGeom>
              <a:avLst/>
              <a:gdLst/>
              <a:ahLst/>
              <a:cxnLst/>
              <a:rect l="l" t="t" r="r" b="b"/>
              <a:pathLst>
                <a:path w="1877060" h="595629">
                  <a:moveTo>
                    <a:pt x="1777547" y="595499"/>
                  </a:moveTo>
                  <a:lnTo>
                    <a:pt x="99251" y="595499"/>
                  </a:lnTo>
                  <a:lnTo>
                    <a:pt x="60618" y="587700"/>
                  </a:lnTo>
                  <a:lnTo>
                    <a:pt x="29070" y="566429"/>
                  </a:lnTo>
                  <a:lnTo>
                    <a:pt x="7799" y="534881"/>
                  </a:lnTo>
                  <a:lnTo>
                    <a:pt x="0" y="496247"/>
                  </a:lnTo>
                  <a:lnTo>
                    <a:pt x="0" y="99251"/>
                  </a:lnTo>
                  <a:lnTo>
                    <a:pt x="7799" y="60618"/>
                  </a:lnTo>
                  <a:lnTo>
                    <a:pt x="29070" y="29070"/>
                  </a:lnTo>
                  <a:lnTo>
                    <a:pt x="60618" y="7799"/>
                  </a:lnTo>
                  <a:lnTo>
                    <a:pt x="99251" y="0"/>
                  </a:lnTo>
                  <a:lnTo>
                    <a:pt x="1777547" y="0"/>
                  </a:lnTo>
                  <a:lnTo>
                    <a:pt x="1815530" y="7555"/>
                  </a:lnTo>
                  <a:lnTo>
                    <a:pt x="1847729" y="29070"/>
                  </a:lnTo>
                  <a:lnTo>
                    <a:pt x="1869244" y="61269"/>
                  </a:lnTo>
                  <a:lnTo>
                    <a:pt x="1876799" y="99251"/>
                  </a:lnTo>
                  <a:lnTo>
                    <a:pt x="1876799" y="496247"/>
                  </a:lnTo>
                  <a:lnTo>
                    <a:pt x="1869000" y="534881"/>
                  </a:lnTo>
                  <a:lnTo>
                    <a:pt x="1847729" y="566429"/>
                  </a:lnTo>
                  <a:lnTo>
                    <a:pt x="1816181" y="587700"/>
                  </a:lnTo>
                  <a:lnTo>
                    <a:pt x="1777547" y="595499"/>
                  </a:lnTo>
                  <a:close/>
                </a:path>
              </a:pathLst>
            </a:custGeom>
            <a:solidFill>
              <a:srgbClr val="C17A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52124" y="4350949"/>
              <a:ext cx="1877060" cy="595630"/>
            </a:xfrm>
            <a:custGeom>
              <a:avLst/>
              <a:gdLst/>
              <a:ahLst/>
              <a:cxnLst/>
              <a:rect l="l" t="t" r="r" b="b"/>
              <a:pathLst>
                <a:path w="1877060" h="595629">
                  <a:moveTo>
                    <a:pt x="0" y="99251"/>
                  </a:moveTo>
                  <a:lnTo>
                    <a:pt x="7799" y="60618"/>
                  </a:lnTo>
                  <a:lnTo>
                    <a:pt x="29070" y="29070"/>
                  </a:lnTo>
                  <a:lnTo>
                    <a:pt x="60618" y="7799"/>
                  </a:lnTo>
                  <a:lnTo>
                    <a:pt x="99251" y="0"/>
                  </a:lnTo>
                  <a:lnTo>
                    <a:pt x="1777547" y="0"/>
                  </a:lnTo>
                  <a:lnTo>
                    <a:pt x="1815530" y="7555"/>
                  </a:lnTo>
                  <a:lnTo>
                    <a:pt x="1847729" y="29070"/>
                  </a:lnTo>
                  <a:lnTo>
                    <a:pt x="1869244" y="61269"/>
                  </a:lnTo>
                  <a:lnTo>
                    <a:pt x="1876799" y="99251"/>
                  </a:lnTo>
                  <a:lnTo>
                    <a:pt x="1876799" y="496247"/>
                  </a:lnTo>
                  <a:lnTo>
                    <a:pt x="1869000" y="534881"/>
                  </a:lnTo>
                  <a:lnTo>
                    <a:pt x="1847729" y="566429"/>
                  </a:lnTo>
                  <a:lnTo>
                    <a:pt x="1816181" y="587700"/>
                  </a:lnTo>
                  <a:lnTo>
                    <a:pt x="1777547" y="595499"/>
                  </a:lnTo>
                  <a:lnTo>
                    <a:pt x="99251" y="595499"/>
                  </a:lnTo>
                  <a:lnTo>
                    <a:pt x="60618" y="587700"/>
                  </a:lnTo>
                  <a:lnTo>
                    <a:pt x="29070" y="566429"/>
                  </a:lnTo>
                  <a:lnTo>
                    <a:pt x="7799" y="534881"/>
                  </a:lnTo>
                  <a:lnTo>
                    <a:pt x="0" y="496247"/>
                  </a:lnTo>
                  <a:lnTo>
                    <a:pt x="0" y="99251"/>
                  </a:lnTo>
                  <a:close/>
                </a:path>
              </a:pathLst>
            </a:custGeom>
            <a:ln w="19049">
              <a:solidFill>
                <a:srgbClr val="4C11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52157" y="4483004"/>
            <a:ext cx="8756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General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477417" y="4341424"/>
            <a:ext cx="1896110" cy="614680"/>
            <a:chOff x="2477417" y="4341424"/>
            <a:chExt cx="1896110" cy="614680"/>
          </a:xfrm>
        </p:grpSpPr>
        <p:sp>
          <p:nvSpPr>
            <p:cNvPr id="9" name="object 9"/>
            <p:cNvSpPr/>
            <p:nvPr/>
          </p:nvSpPr>
          <p:spPr>
            <a:xfrm>
              <a:off x="2486942" y="4350949"/>
              <a:ext cx="1877060" cy="595630"/>
            </a:xfrm>
            <a:custGeom>
              <a:avLst/>
              <a:gdLst/>
              <a:ahLst/>
              <a:cxnLst/>
              <a:rect l="l" t="t" r="r" b="b"/>
              <a:pathLst>
                <a:path w="1877060" h="595629">
                  <a:moveTo>
                    <a:pt x="1777547" y="595499"/>
                  </a:moveTo>
                  <a:lnTo>
                    <a:pt x="99251" y="595499"/>
                  </a:lnTo>
                  <a:lnTo>
                    <a:pt x="60618" y="587700"/>
                  </a:lnTo>
                  <a:lnTo>
                    <a:pt x="29070" y="566429"/>
                  </a:lnTo>
                  <a:lnTo>
                    <a:pt x="7799" y="534881"/>
                  </a:lnTo>
                  <a:lnTo>
                    <a:pt x="0" y="496247"/>
                  </a:lnTo>
                  <a:lnTo>
                    <a:pt x="0" y="99251"/>
                  </a:lnTo>
                  <a:lnTo>
                    <a:pt x="7799" y="60618"/>
                  </a:lnTo>
                  <a:lnTo>
                    <a:pt x="29070" y="29070"/>
                  </a:lnTo>
                  <a:lnTo>
                    <a:pt x="60618" y="7799"/>
                  </a:lnTo>
                  <a:lnTo>
                    <a:pt x="99251" y="0"/>
                  </a:lnTo>
                  <a:lnTo>
                    <a:pt x="1777547" y="0"/>
                  </a:lnTo>
                  <a:lnTo>
                    <a:pt x="1815530" y="7555"/>
                  </a:lnTo>
                  <a:lnTo>
                    <a:pt x="1847729" y="29070"/>
                  </a:lnTo>
                  <a:lnTo>
                    <a:pt x="1869244" y="61269"/>
                  </a:lnTo>
                  <a:lnTo>
                    <a:pt x="1876799" y="99251"/>
                  </a:lnTo>
                  <a:lnTo>
                    <a:pt x="1876799" y="496247"/>
                  </a:lnTo>
                  <a:lnTo>
                    <a:pt x="1869000" y="534881"/>
                  </a:lnTo>
                  <a:lnTo>
                    <a:pt x="1847729" y="566429"/>
                  </a:lnTo>
                  <a:lnTo>
                    <a:pt x="1816181" y="587700"/>
                  </a:lnTo>
                  <a:lnTo>
                    <a:pt x="1777547" y="595499"/>
                  </a:lnTo>
                  <a:close/>
                </a:path>
              </a:pathLst>
            </a:custGeom>
            <a:solidFill>
              <a:srgbClr val="6AA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86942" y="4350949"/>
              <a:ext cx="1877060" cy="595630"/>
            </a:xfrm>
            <a:custGeom>
              <a:avLst/>
              <a:gdLst/>
              <a:ahLst/>
              <a:cxnLst/>
              <a:rect l="l" t="t" r="r" b="b"/>
              <a:pathLst>
                <a:path w="1877060" h="595629">
                  <a:moveTo>
                    <a:pt x="0" y="99251"/>
                  </a:moveTo>
                  <a:lnTo>
                    <a:pt x="7799" y="60618"/>
                  </a:lnTo>
                  <a:lnTo>
                    <a:pt x="29070" y="29070"/>
                  </a:lnTo>
                  <a:lnTo>
                    <a:pt x="60618" y="7799"/>
                  </a:lnTo>
                  <a:lnTo>
                    <a:pt x="99251" y="0"/>
                  </a:lnTo>
                  <a:lnTo>
                    <a:pt x="1777547" y="0"/>
                  </a:lnTo>
                  <a:lnTo>
                    <a:pt x="1815530" y="7555"/>
                  </a:lnTo>
                  <a:lnTo>
                    <a:pt x="1847729" y="29070"/>
                  </a:lnTo>
                  <a:lnTo>
                    <a:pt x="1869244" y="61269"/>
                  </a:lnTo>
                  <a:lnTo>
                    <a:pt x="1876799" y="99251"/>
                  </a:lnTo>
                  <a:lnTo>
                    <a:pt x="1876799" y="496247"/>
                  </a:lnTo>
                  <a:lnTo>
                    <a:pt x="1869000" y="534881"/>
                  </a:lnTo>
                  <a:lnTo>
                    <a:pt x="1847729" y="566429"/>
                  </a:lnTo>
                  <a:lnTo>
                    <a:pt x="1816181" y="587700"/>
                  </a:lnTo>
                  <a:lnTo>
                    <a:pt x="1777547" y="595499"/>
                  </a:lnTo>
                  <a:lnTo>
                    <a:pt x="99251" y="595499"/>
                  </a:lnTo>
                  <a:lnTo>
                    <a:pt x="60618" y="587700"/>
                  </a:lnTo>
                  <a:lnTo>
                    <a:pt x="29070" y="566429"/>
                  </a:lnTo>
                  <a:lnTo>
                    <a:pt x="7799" y="534881"/>
                  </a:lnTo>
                  <a:lnTo>
                    <a:pt x="0" y="496247"/>
                  </a:lnTo>
                  <a:lnTo>
                    <a:pt x="0" y="99251"/>
                  </a:lnTo>
                  <a:close/>
                </a:path>
              </a:pathLst>
            </a:custGeom>
            <a:ln w="19049">
              <a:solidFill>
                <a:srgbClr val="274E1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885400" y="4483004"/>
            <a:ext cx="10782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Technical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751831" y="4341424"/>
            <a:ext cx="1896110" cy="614680"/>
            <a:chOff x="4751831" y="4341424"/>
            <a:chExt cx="1896110" cy="614680"/>
          </a:xfrm>
        </p:grpSpPr>
        <p:sp>
          <p:nvSpPr>
            <p:cNvPr id="13" name="object 13"/>
            <p:cNvSpPr/>
            <p:nvPr/>
          </p:nvSpPr>
          <p:spPr>
            <a:xfrm>
              <a:off x="4761356" y="4350949"/>
              <a:ext cx="1877060" cy="595630"/>
            </a:xfrm>
            <a:custGeom>
              <a:avLst/>
              <a:gdLst/>
              <a:ahLst/>
              <a:cxnLst/>
              <a:rect l="l" t="t" r="r" b="b"/>
              <a:pathLst>
                <a:path w="1877059" h="595629">
                  <a:moveTo>
                    <a:pt x="1777547" y="595499"/>
                  </a:moveTo>
                  <a:lnTo>
                    <a:pt x="99251" y="595499"/>
                  </a:lnTo>
                  <a:lnTo>
                    <a:pt x="60618" y="587700"/>
                  </a:lnTo>
                  <a:lnTo>
                    <a:pt x="29070" y="566429"/>
                  </a:lnTo>
                  <a:lnTo>
                    <a:pt x="7799" y="534881"/>
                  </a:lnTo>
                  <a:lnTo>
                    <a:pt x="0" y="496247"/>
                  </a:lnTo>
                  <a:lnTo>
                    <a:pt x="0" y="99251"/>
                  </a:lnTo>
                  <a:lnTo>
                    <a:pt x="7799" y="60618"/>
                  </a:lnTo>
                  <a:lnTo>
                    <a:pt x="29070" y="29070"/>
                  </a:lnTo>
                  <a:lnTo>
                    <a:pt x="60618" y="7799"/>
                  </a:lnTo>
                  <a:lnTo>
                    <a:pt x="99251" y="0"/>
                  </a:lnTo>
                  <a:lnTo>
                    <a:pt x="1777547" y="0"/>
                  </a:lnTo>
                  <a:lnTo>
                    <a:pt x="1815529" y="7555"/>
                  </a:lnTo>
                  <a:lnTo>
                    <a:pt x="1847729" y="29070"/>
                  </a:lnTo>
                  <a:lnTo>
                    <a:pt x="1869244" y="61269"/>
                  </a:lnTo>
                  <a:lnTo>
                    <a:pt x="1876799" y="99251"/>
                  </a:lnTo>
                  <a:lnTo>
                    <a:pt x="1876799" y="496247"/>
                  </a:lnTo>
                  <a:lnTo>
                    <a:pt x="1868999" y="534881"/>
                  </a:lnTo>
                  <a:lnTo>
                    <a:pt x="1847729" y="566429"/>
                  </a:lnTo>
                  <a:lnTo>
                    <a:pt x="1816181" y="587700"/>
                  </a:lnTo>
                  <a:lnTo>
                    <a:pt x="1777547" y="595499"/>
                  </a:lnTo>
                  <a:close/>
                </a:path>
              </a:pathLst>
            </a:custGeom>
            <a:solidFill>
              <a:srgbClr val="E691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761356" y="4350949"/>
              <a:ext cx="1877060" cy="595630"/>
            </a:xfrm>
            <a:custGeom>
              <a:avLst/>
              <a:gdLst/>
              <a:ahLst/>
              <a:cxnLst/>
              <a:rect l="l" t="t" r="r" b="b"/>
              <a:pathLst>
                <a:path w="1877059" h="595629">
                  <a:moveTo>
                    <a:pt x="0" y="99251"/>
                  </a:moveTo>
                  <a:lnTo>
                    <a:pt x="7799" y="60618"/>
                  </a:lnTo>
                  <a:lnTo>
                    <a:pt x="29070" y="29070"/>
                  </a:lnTo>
                  <a:lnTo>
                    <a:pt x="60618" y="7799"/>
                  </a:lnTo>
                  <a:lnTo>
                    <a:pt x="99251" y="0"/>
                  </a:lnTo>
                  <a:lnTo>
                    <a:pt x="1777547" y="0"/>
                  </a:lnTo>
                  <a:lnTo>
                    <a:pt x="1815529" y="7555"/>
                  </a:lnTo>
                  <a:lnTo>
                    <a:pt x="1847729" y="29070"/>
                  </a:lnTo>
                  <a:lnTo>
                    <a:pt x="1869244" y="61269"/>
                  </a:lnTo>
                  <a:lnTo>
                    <a:pt x="1876799" y="99251"/>
                  </a:lnTo>
                  <a:lnTo>
                    <a:pt x="1876799" y="496247"/>
                  </a:lnTo>
                  <a:lnTo>
                    <a:pt x="1868999" y="534881"/>
                  </a:lnTo>
                  <a:lnTo>
                    <a:pt x="1847729" y="566429"/>
                  </a:lnTo>
                  <a:lnTo>
                    <a:pt x="1816181" y="587700"/>
                  </a:lnTo>
                  <a:lnTo>
                    <a:pt x="1777547" y="595499"/>
                  </a:lnTo>
                  <a:lnTo>
                    <a:pt x="99251" y="595499"/>
                  </a:lnTo>
                  <a:lnTo>
                    <a:pt x="60618" y="587700"/>
                  </a:lnTo>
                  <a:lnTo>
                    <a:pt x="29070" y="566429"/>
                  </a:lnTo>
                  <a:lnTo>
                    <a:pt x="7799" y="534881"/>
                  </a:lnTo>
                  <a:lnTo>
                    <a:pt x="0" y="496247"/>
                  </a:lnTo>
                  <a:lnTo>
                    <a:pt x="0" y="99251"/>
                  </a:lnTo>
                  <a:close/>
                </a:path>
              </a:pathLst>
            </a:custGeom>
            <a:ln w="19049">
              <a:solidFill>
                <a:srgbClr val="783E0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5109250" y="4483004"/>
            <a:ext cx="11791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Functional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7083100" y="4341424"/>
            <a:ext cx="1896110" cy="614680"/>
            <a:chOff x="7083100" y="4341424"/>
            <a:chExt cx="1896110" cy="614680"/>
          </a:xfrm>
        </p:grpSpPr>
        <p:sp>
          <p:nvSpPr>
            <p:cNvPr id="17" name="object 17"/>
            <p:cNvSpPr/>
            <p:nvPr/>
          </p:nvSpPr>
          <p:spPr>
            <a:xfrm>
              <a:off x="7092625" y="4350949"/>
              <a:ext cx="1877060" cy="595630"/>
            </a:xfrm>
            <a:custGeom>
              <a:avLst/>
              <a:gdLst/>
              <a:ahLst/>
              <a:cxnLst/>
              <a:rect l="l" t="t" r="r" b="b"/>
              <a:pathLst>
                <a:path w="1877059" h="595629">
                  <a:moveTo>
                    <a:pt x="1777547" y="595499"/>
                  </a:moveTo>
                  <a:lnTo>
                    <a:pt x="99252" y="595499"/>
                  </a:lnTo>
                  <a:lnTo>
                    <a:pt x="60618" y="587700"/>
                  </a:lnTo>
                  <a:lnTo>
                    <a:pt x="29070" y="566429"/>
                  </a:lnTo>
                  <a:lnTo>
                    <a:pt x="7799" y="534881"/>
                  </a:lnTo>
                  <a:lnTo>
                    <a:pt x="0" y="496247"/>
                  </a:lnTo>
                  <a:lnTo>
                    <a:pt x="0" y="99251"/>
                  </a:lnTo>
                  <a:lnTo>
                    <a:pt x="7799" y="60618"/>
                  </a:lnTo>
                  <a:lnTo>
                    <a:pt x="29070" y="29070"/>
                  </a:lnTo>
                  <a:lnTo>
                    <a:pt x="60618" y="7799"/>
                  </a:lnTo>
                  <a:lnTo>
                    <a:pt x="99252" y="0"/>
                  </a:lnTo>
                  <a:lnTo>
                    <a:pt x="1777547" y="0"/>
                  </a:lnTo>
                  <a:lnTo>
                    <a:pt x="1815529" y="7555"/>
                  </a:lnTo>
                  <a:lnTo>
                    <a:pt x="1847729" y="29070"/>
                  </a:lnTo>
                  <a:lnTo>
                    <a:pt x="1869244" y="61269"/>
                  </a:lnTo>
                  <a:lnTo>
                    <a:pt x="1876799" y="99251"/>
                  </a:lnTo>
                  <a:lnTo>
                    <a:pt x="1876799" y="496247"/>
                  </a:lnTo>
                  <a:lnTo>
                    <a:pt x="1869000" y="534881"/>
                  </a:lnTo>
                  <a:lnTo>
                    <a:pt x="1847729" y="566429"/>
                  </a:lnTo>
                  <a:lnTo>
                    <a:pt x="1816181" y="587700"/>
                  </a:lnTo>
                  <a:lnTo>
                    <a:pt x="1777547" y="595499"/>
                  </a:lnTo>
                  <a:close/>
                </a:path>
              </a:pathLst>
            </a:custGeom>
            <a:solidFill>
              <a:srgbClr val="3C7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092625" y="4350949"/>
              <a:ext cx="1877060" cy="595630"/>
            </a:xfrm>
            <a:custGeom>
              <a:avLst/>
              <a:gdLst/>
              <a:ahLst/>
              <a:cxnLst/>
              <a:rect l="l" t="t" r="r" b="b"/>
              <a:pathLst>
                <a:path w="1877059" h="595629">
                  <a:moveTo>
                    <a:pt x="0" y="99251"/>
                  </a:moveTo>
                  <a:lnTo>
                    <a:pt x="7799" y="60618"/>
                  </a:lnTo>
                  <a:lnTo>
                    <a:pt x="29070" y="29070"/>
                  </a:lnTo>
                  <a:lnTo>
                    <a:pt x="60618" y="7799"/>
                  </a:lnTo>
                  <a:lnTo>
                    <a:pt x="99252" y="0"/>
                  </a:lnTo>
                  <a:lnTo>
                    <a:pt x="1777547" y="0"/>
                  </a:lnTo>
                  <a:lnTo>
                    <a:pt x="1815529" y="7555"/>
                  </a:lnTo>
                  <a:lnTo>
                    <a:pt x="1847729" y="29070"/>
                  </a:lnTo>
                  <a:lnTo>
                    <a:pt x="1869244" y="61269"/>
                  </a:lnTo>
                  <a:lnTo>
                    <a:pt x="1876799" y="99251"/>
                  </a:lnTo>
                  <a:lnTo>
                    <a:pt x="1876799" y="496247"/>
                  </a:lnTo>
                  <a:lnTo>
                    <a:pt x="1869000" y="534881"/>
                  </a:lnTo>
                  <a:lnTo>
                    <a:pt x="1847729" y="566429"/>
                  </a:lnTo>
                  <a:lnTo>
                    <a:pt x="1816181" y="587700"/>
                  </a:lnTo>
                  <a:lnTo>
                    <a:pt x="1777547" y="595499"/>
                  </a:lnTo>
                  <a:lnTo>
                    <a:pt x="99252" y="595499"/>
                  </a:lnTo>
                  <a:lnTo>
                    <a:pt x="60618" y="587700"/>
                  </a:lnTo>
                  <a:lnTo>
                    <a:pt x="29070" y="566429"/>
                  </a:lnTo>
                  <a:lnTo>
                    <a:pt x="7799" y="534881"/>
                  </a:lnTo>
                  <a:lnTo>
                    <a:pt x="0" y="496247"/>
                  </a:lnTo>
                  <a:lnTo>
                    <a:pt x="0" y="99251"/>
                  </a:lnTo>
                  <a:close/>
                </a:path>
              </a:pathLst>
            </a:custGeom>
            <a:ln w="19049">
              <a:solidFill>
                <a:srgbClr val="1B45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7212030" y="4483004"/>
            <a:ext cx="163766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Non-functional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3722" y="5251501"/>
            <a:ext cx="1930400" cy="1550035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 algn="ctr">
              <a:lnSpc>
                <a:spcPts val="1839"/>
              </a:lnSpc>
              <a:spcBef>
                <a:spcPts val="225"/>
              </a:spcBef>
            </a:pPr>
            <a:r>
              <a:rPr sz="1600" spc="-5" dirty="0">
                <a:solidFill>
                  <a:srgbClr val="731B47"/>
                </a:solidFill>
                <a:latin typeface="Arial"/>
                <a:cs typeface="Arial"/>
              </a:rPr>
              <a:t>Business</a:t>
            </a:r>
            <a:r>
              <a:rPr sz="1600" spc="-95" dirty="0">
                <a:solidFill>
                  <a:srgbClr val="731B47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731B47"/>
                </a:solidFill>
                <a:latin typeface="Arial"/>
                <a:cs typeface="Arial"/>
              </a:rPr>
              <a:t>Constraints  Business Policies  Legal</a:t>
            </a:r>
            <a:endParaRPr sz="1600">
              <a:latin typeface="Arial"/>
              <a:cs typeface="Arial"/>
            </a:endParaRPr>
          </a:p>
          <a:p>
            <a:pPr marL="514350" marR="503555" indent="-635" algn="ctr">
              <a:lnSpc>
                <a:spcPts val="1839"/>
              </a:lnSpc>
            </a:pPr>
            <a:r>
              <a:rPr sz="1600" spc="-5" dirty="0">
                <a:solidFill>
                  <a:srgbClr val="731B47"/>
                </a:solidFill>
                <a:latin typeface="Arial"/>
                <a:cs typeface="Arial"/>
              </a:rPr>
              <a:t>Cultural  Language</a:t>
            </a:r>
            <a:endParaRPr sz="1600">
              <a:latin typeface="Arial"/>
              <a:cs typeface="Arial"/>
            </a:endParaRPr>
          </a:p>
          <a:p>
            <a:pPr marL="108585">
              <a:lnSpc>
                <a:spcPct val="100000"/>
              </a:lnSpc>
              <a:spcBef>
                <a:spcPts val="1240"/>
              </a:spcBef>
            </a:pPr>
            <a:r>
              <a:rPr sz="1200" spc="-5" dirty="0">
                <a:latin typeface="Arial"/>
                <a:cs typeface="Arial"/>
              </a:rPr>
              <a:t>Source: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1.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00167" y="5305651"/>
            <a:ext cx="906144" cy="73660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52069" marR="5080" indent="-40005" algn="just">
              <a:lnSpc>
                <a:spcPts val="1839"/>
              </a:lnSpc>
              <a:spcBef>
                <a:spcPts val="225"/>
              </a:spcBef>
            </a:pPr>
            <a:r>
              <a:rPr sz="1600" spc="-5" dirty="0">
                <a:solidFill>
                  <a:srgbClr val="37761C"/>
                </a:solidFill>
                <a:latin typeface="Arial"/>
                <a:cs typeface="Arial"/>
              </a:rPr>
              <a:t>Hardware  Software  Internet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851491" y="5287501"/>
            <a:ext cx="1696720" cy="97028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328295" marR="322580" indent="635" algn="ctr">
              <a:lnSpc>
                <a:spcPts val="1839"/>
              </a:lnSpc>
              <a:spcBef>
                <a:spcPts val="225"/>
              </a:spcBef>
            </a:pPr>
            <a:r>
              <a:rPr sz="1600" spc="-5" dirty="0">
                <a:solidFill>
                  <a:srgbClr val="B45F06"/>
                </a:solidFill>
                <a:latin typeface="Arial"/>
                <a:cs typeface="Arial"/>
              </a:rPr>
              <a:t>Tasks  Procedures  Resources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789"/>
              </a:lnSpc>
            </a:pPr>
            <a:r>
              <a:rPr sz="1600" spc="-5" dirty="0">
                <a:solidFill>
                  <a:srgbClr val="B45F06"/>
                </a:solidFill>
                <a:latin typeface="Arial"/>
                <a:cs typeface="Arial"/>
              </a:rPr>
              <a:t>Data</a:t>
            </a:r>
            <a:r>
              <a:rPr sz="1600" spc="-85" dirty="0">
                <a:solidFill>
                  <a:srgbClr val="B45F06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B45F06"/>
                </a:solidFill>
                <a:latin typeface="Arial"/>
                <a:cs typeface="Arial"/>
              </a:rPr>
              <a:t>requirements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436846" y="5179351"/>
            <a:ext cx="1186815" cy="120396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065" marR="5080" algn="ctr">
              <a:lnSpc>
                <a:spcPts val="1839"/>
              </a:lnSpc>
              <a:spcBef>
                <a:spcPts val="225"/>
              </a:spcBef>
            </a:pPr>
            <a:r>
              <a:rPr sz="1600" spc="-5" dirty="0">
                <a:solidFill>
                  <a:srgbClr val="3C78D8"/>
                </a:solidFill>
                <a:latin typeface="Arial"/>
                <a:cs typeface="Arial"/>
              </a:rPr>
              <a:t>Performance  Security  Availability  Usability  Capacity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854720"/>
            <a:ext cx="57912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2. Business Process</a:t>
            </a:r>
            <a:r>
              <a:rPr spc="-90" dirty="0"/>
              <a:t> </a:t>
            </a:r>
            <a:r>
              <a:rPr spc="-5" dirty="0"/>
              <a:t>Modeling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84071" y="1816924"/>
            <a:ext cx="933450" cy="933450"/>
            <a:chOff x="584071" y="1816924"/>
            <a:chExt cx="933450" cy="933450"/>
          </a:xfrm>
        </p:grpSpPr>
        <p:sp>
          <p:nvSpPr>
            <p:cNvPr id="4" name="object 4"/>
            <p:cNvSpPr/>
            <p:nvPr/>
          </p:nvSpPr>
          <p:spPr>
            <a:xfrm>
              <a:off x="593596" y="1826449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761996" y="914399"/>
                  </a:moveTo>
                  <a:lnTo>
                    <a:pt x="0" y="914399"/>
                  </a:lnTo>
                  <a:lnTo>
                    <a:pt x="0" y="0"/>
                  </a:lnTo>
                  <a:lnTo>
                    <a:pt x="914399" y="0"/>
                  </a:lnTo>
                  <a:lnTo>
                    <a:pt x="914399" y="761996"/>
                  </a:lnTo>
                  <a:lnTo>
                    <a:pt x="761996" y="914399"/>
                  </a:lnTo>
                  <a:close/>
                </a:path>
              </a:pathLst>
            </a:custGeom>
            <a:solidFill>
              <a:srgbClr val="BBD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55593" y="2588446"/>
              <a:ext cx="152400" cy="152400"/>
            </a:xfrm>
            <a:custGeom>
              <a:avLst/>
              <a:gdLst/>
              <a:ahLst/>
              <a:cxnLst/>
              <a:rect l="l" t="t" r="r" b="b"/>
              <a:pathLst>
                <a:path w="152400" h="152400">
                  <a:moveTo>
                    <a:pt x="0" y="152403"/>
                  </a:moveTo>
                  <a:lnTo>
                    <a:pt x="30480" y="30480"/>
                  </a:lnTo>
                  <a:lnTo>
                    <a:pt x="152402" y="0"/>
                  </a:lnTo>
                  <a:lnTo>
                    <a:pt x="0" y="152403"/>
                  </a:lnTo>
                  <a:close/>
                </a:path>
              </a:pathLst>
            </a:custGeom>
            <a:solidFill>
              <a:srgbClr val="95AB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93596" y="1826449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761996" y="914399"/>
                  </a:moveTo>
                  <a:lnTo>
                    <a:pt x="792477" y="792477"/>
                  </a:lnTo>
                  <a:lnTo>
                    <a:pt x="914399" y="761996"/>
                  </a:lnTo>
                  <a:lnTo>
                    <a:pt x="761996" y="914399"/>
                  </a:lnTo>
                  <a:lnTo>
                    <a:pt x="0" y="914399"/>
                  </a:lnTo>
                  <a:lnTo>
                    <a:pt x="0" y="0"/>
                  </a:lnTo>
                  <a:lnTo>
                    <a:pt x="914399" y="0"/>
                  </a:lnTo>
                  <a:lnTo>
                    <a:pt x="914399" y="761996"/>
                  </a:lnTo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14097" y="1996286"/>
            <a:ext cx="673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KPIs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757803" y="1816924"/>
            <a:ext cx="1941830" cy="933450"/>
            <a:chOff x="3757803" y="1816924"/>
            <a:chExt cx="1941830" cy="933450"/>
          </a:xfrm>
        </p:grpSpPr>
        <p:sp>
          <p:nvSpPr>
            <p:cNvPr id="9" name="object 9"/>
            <p:cNvSpPr/>
            <p:nvPr/>
          </p:nvSpPr>
          <p:spPr>
            <a:xfrm>
              <a:off x="3767328" y="1826449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1769996" y="914399"/>
                  </a:moveTo>
                  <a:lnTo>
                    <a:pt x="152403" y="914399"/>
                  </a:lnTo>
                  <a:lnTo>
                    <a:pt x="104232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3"/>
                  </a:ln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2" y="7769"/>
                  </a:lnTo>
                  <a:lnTo>
                    <a:pt x="152403" y="0"/>
                  </a:lnTo>
                  <a:lnTo>
                    <a:pt x="1769996" y="0"/>
                  </a:lnTo>
                  <a:lnTo>
                    <a:pt x="1828319" y="11600"/>
                  </a:lnTo>
                  <a:lnTo>
                    <a:pt x="1877761" y="44637"/>
                  </a:lnTo>
                  <a:lnTo>
                    <a:pt x="1910799" y="94080"/>
                  </a:lnTo>
                  <a:lnTo>
                    <a:pt x="1922399" y="152403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close/>
                </a:path>
              </a:pathLst>
            </a:custGeom>
            <a:solidFill>
              <a:srgbClr val="3776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767328" y="1826449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0" y="152403"/>
                  </a:move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2" y="7769"/>
                  </a:lnTo>
                  <a:lnTo>
                    <a:pt x="152403" y="0"/>
                  </a:lnTo>
                  <a:lnTo>
                    <a:pt x="1769996" y="0"/>
                  </a:lnTo>
                  <a:lnTo>
                    <a:pt x="1828319" y="11600"/>
                  </a:lnTo>
                  <a:lnTo>
                    <a:pt x="1877761" y="44637"/>
                  </a:lnTo>
                  <a:lnTo>
                    <a:pt x="1910799" y="94080"/>
                  </a:lnTo>
                  <a:lnTo>
                    <a:pt x="1922399" y="152403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lnTo>
                    <a:pt x="152403" y="914399"/>
                  </a:lnTo>
                  <a:lnTo>
                    <a:pt x="104232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3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975408" y="2072487"/>
            <a:ext cx="15055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Georgia"/>
                <a:cs typeface="Georgia"/>
              </a:rPr>
              <a:t>Modeling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757803" y="5858700"/>
            <a:ext cx="1941830" cy="933450"/>
            <a:chOff x="3757803" y="5858700"/>
            <a:chExt cx="1941830" cy="933450"/>
          </a:xfrm>
        </p:grpSpPr>
        <p:sp>
          <p:nvSpPr>
            <p:cNvPr id="13" name="object 13"/>
            <p:cNvSpPr/>
            <p:nvPr/>
          </p:nvSpPr>
          <p:spPr>
            <a:xfrm>
              <a:off x="3767328" y="5868225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1769996" y="914399"/>
                  </a:moveTo>
                  <a:lnTo>
                    <a:pt x="152403" y="914399"/>
                  </a:lnTo>
                  <a:lnTo>
                    <a:pt x="104232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2" y="7769"/>
                  </a:lnTo>
                  <a:lnTo>
                    <a:pt x="152403" y="0"/>
                  </a:lnTo>
                  <a:lnTo>
                    <a:pt x="1769996" y="0"/>
                  </a:lnTo>
                  <a:lnTo>
                    <a:pt x="1828319" y="11601"/>
                  </a:lnTo>
                  <a:lnTo>
                    <a:pt x="1877761" y="44637"/>
                  </a:lnTo>
                  <a:lnTo>
                    <a:pt x="1910799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close/>
                </a:path>
              </a:pathLst>
            </a:custGeom>
            <a:solidFill>
              <a:srgbClr val="BBD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767328" y="5868225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0" y="152402"/>
                  </a:move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2" y="7769"/>
                  </a:lnTo>
                  <a:lnTo>
                    <a:pt x="152403" y="0"/>
                  </a:lnTo>
                  <a:lnTo>
                    <a:pt x="1769996" y="0"/>
                  </a:lnTo>
                  <a:lnTo>
                    <a:pt x="1828319" y="11601"/>
                  </a:lnTo>
                  <a:lnTo>
                    <a:pt x="1877761" y="44637"/>
                  </a:lnTo>
                  <a:lnTo>
                    <a:pt x="1910799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lnTo>
                    <a:pt x="152403" y="914399"/>
                  </a:lnTo>
                  <a:lnTo>
                    <a:pt x="104232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4039330" y="6114262"/>
            <a:ext cx="13779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Execution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618478" y="3223449"/>
            <a:ext cx="1941830" cy="933450"/>
            <a:chOff x="6618478" y="3223449"/>
            <a:chExt cx="1941830" cy="933450"/>
          </a:xfrm>
        </p:grpSpPr>
        <p:sp>
          <p:nvSpPr>
            <p:cNvPr id="17" name="object 17"/>
            <p:cNvSpPr/>
            <p:nvPr/>
          </p:nvSpPr>
          <p:spPr>
            <a:xfrm>
              <a:off x="6628003" y="3232974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1769996" y="914399"/>
                  </a:move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0"/>
                  </a:lnTo>
                  <a:lnTo>
                    <a:pt x="1877762" y="44637"/>
                  </a:lnTo>
                  <a:lnTo>
                    <a:pt x="1910798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close/>
                </a:path>
              </a:pathLst>
            </a:custGeom>
            <a:solidFill>
              <a:srgbClr val="BBD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628003" y="3232974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0" y="152402"/>
                  </a:move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0"/>
                  </a:lnTo>
                  <a:lnTo>
                    <a:pt x="1877762" y="44637"/>
                  </a:lnTo>
                  <a:lnTo>
                    <a:pt x="1910798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787416" y="3305851"/>
            <a:ext cx="1602105" cy="737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ts val="2805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IT</a:t>
            </a:r>
            <a:endParaRPr sz="2400">
              <a:latin typeface="Georgia"/>
              <a:cs typeface="Georgia"/>
            </a:endParaRPr>
          </a:p>
          <a:p>
            <a:pPr algn="ctr">
              <a:lnSpc>
                <a:spcPts val="2805"/>
              </a:lnSpc>
            </a:pPr>
            <a:r>
              <a:rPr sz="2400" spc="-5" dirty="0">
                <a:latin typeface="Georgia"/>
                <a:cs typeface="Georgia"/>
              </a:rPr>
              <a:t>Refinement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6618478" y="4718875"/>
            <a:ext cx="1941830" cy="933450"/>
            <a:chOff x="6618478" y="4718875"/>
            <a:chExt cx="1941830" cy="933450"/>
          </a:xfrm>
        </p:grpSpPr>
        <p:sp>
          <p:nvSpPr>
            <p:cNvPr id="21" name="object 21"/>
            <p:cNvSpPr/>
            <p:nvPr/>
          </p:nvSpPr>
          <p:spPr>
            <a:xfrm>
              <a:off x="6628003" y="4728400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1769996" y="914399"/>
                  </a:move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1"/>
                  </a:lnTo>
                  <a:lnTo>
                    <a:pt x="1877762" y="44637"/>
                  </a:lnTo>
                  <a:lnTo>
                    <a:pt x="1910798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close/>
                </a:path>
              </a:pathLst>
            </a:custGeom>
            <a:solidFill>
              <a:srgbClr val="BBD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628003" y="4728400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0" y="152402"/>
                  </a:move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1"/>
                  </a:lnTo>
                  <a:lnTo>
                    <a:pt x="1877762" y="44637"/>
                  </a:lnTo>
                  <a:lnTo>
                    <a:pt x="1910798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6750284" y="4974437"/>
            <a:ext cx="16783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Deployment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938403" y="4718875"/>
            <a:ext cx="1941830" cy="933450"/>
            <a:chOff x="938403" y="4718875"/>
            <a:chExt cx="1941830" cy="933450"/>
          </a:xfrm>
        </p:grpSpPr>
        <p:sp>
          <p:nvSpPr>
            <p:cNvPr id="25" name="object 25"/>
            <p:cNvSpPr/>
            <p:nvPr/>
          </p:nvSpPr>
          <p:spPr>
            <a:xfrm>
              <a:off x="947928" y="4728400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80" h="914400">
                  <a:moveTo>
                    <a:pt x="1769996" y="914399"/>
                  </a:move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9" y="11601"/>
                  </a:lnTo>
                  <a:lnTo>
                    <a:pt x="1877762" y="44637"/>
                  </a:lnTo>
                  <a:lnTo>
                    <a:pt x="1910799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close/>
                </a:path>
              </a:pathLst>
            </a:custGeom>
            <a:solidFill>
              <a:srgbClr val="BBD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47928" y="4728400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80" h="914400">
                  <a:moveTo>
                    <a:pt x="0" y="152402"/>
                  </a:move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9" y="11601"/>
                  </a:lnTo>
                  <a:lnTo>
                    <a:pt x="1877762" y="44637"/>
                  </a:lnTo>
                  <a:lnTo>
                    <a:pt x="1910799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128773" y="4974437"/>
            <a:ext cx="15601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Monitoring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938403" y="1591469"/>
            <a:ext cx="6753225" cy="4817110"/>
            <a:chOff x="938403" y="1591469"/>
            <a:chExt cx="6753225" cy="4817110"/>
          </a:xfrm>
        </p:grpSpPr>
        <p:sp>
          <p:nvSpPr>
            <p:cNvPr id="29" name="object 29"/>
            <p:cNvSpPr/>
            <p:nvPr/>
          </p:nvSpPr>
          <p:spPr>
            <a:xfrm>
              <a:off x="5693857" y="2179003"/>
              <a:ext cx="1880235" cy="938530"/>
            </a:xfrm>
            <a:custGeom>
              <a:avLst/>
              <a:gdLst/>
              <a:ahLst/>
              <a:cxnLst/>
              <a:rect l="l" t="t" r="r" b="b"/>
              <a:pathLst>
                <a:path w="1880234" h="938530">
                  <a:moveTo>
                    <a:pt x="0" y="0"/>
                  </a:moveTo>
                  <a:lnTo>
                    <a:pt x="55563" y="580"/>
                  </a:lnTo>
                  <a:lnTo>
                    <a:pt x="110728" y="2051"/>
                  </a:lnTo>
                  <a:lnTo>
                    <a:pt x="165474" y="4403"/>
                  </a:lnTo>
                  <a:lnTo>
                    <a:pt x="219779" y="7621"/>
                  </a:lnTo>
                  <a:lnTo>
                    <a:pt x="273621" y="11695"/>
                  </a:lnTo>
                  <a:lnTo>
                    <a:pt x="326978" y="16611"/>
                  </a:lnTo>
                  <a:lnTo>
                    <a:pt x="379828" y="22358"/>
                  </a:lnTo>
                  <a:lnTo>
                    <a:pt x="432150" y="28923"/>
                  </a:lnTo>
                  <a:lnTo>
                    <a:pt x="483922" y="36294"/>
                  </a:lnTo>
                  <a:lnTo>
                    <a:pt x="535122" y="44459"/>
                  </a:lnTo>
                  <a:lnTo>
                    <a:pt x="585728" y="53405"/>
                  </a:lnTo>
                  <a:lnTo>
                    <a:pt x="635719" y="63121"/>
                  </a:lnTo>
                  <a:lnTo>
                    <a:pt x="685072" y="73594"/>
                  </a:lnTo>
                  <a:lnTo>
                    <a:pt x="733766" y="84811"/>
                  </a:lnTo>
                  <a:lnTo>
                    <a:pt x="781780" y="96760"/>
                  </a:lnTo>
                  <a:lnTo>
                    <a:pt x="829090" y="109430"/>
                  </a:lnTo>
                  <a:lnTo>
                    <a:pt x="875677" y="122808"/>
                  </a:lnTo>
                  <a:lnTo>
                    <a:pt x="921517" y="136882"/>
                  </a:lnTo>
                  <a:lnTo>
                    <a:pt x="966589" y="151639"/>
                  </a:lnTo>
                  <a:lnTo>
                    <a:pt x="1010871" y="167067"/>
                  </a:lnTo>
                  <a:lnTo>
                    <a:pt x="1054342" y="183154"/>
                  </a:lnTo>
                  <a:lnTo>
                    <a:pt x="1096979" y="199888"/>
                  </a:lnTo>
                  <a:lnTo>
                    <a:pt x="1138761" y="217257"/>
                  </a:lnTo>
                  <a:lnTo>
                    <a:pt x="1179667" y="235247"/>
                  </a:lnTo>
                  <a:lnTo>
                    <a:pt x="1219673" y="253847"/>
                  </a:lnTo>
                  <a:lnTo>
                    <a:pt x="1258759" y="273045"/>
                  </a:lnTo>
                  <a:lnTo>
                    <a:pt x="1296903" y="292829"/>
                  </a:lnTo>
                  <a:lnTo>
                    <a:pt x="1334082" y="313186"/>
                  </a:lnTo>
                  <a:lnTo>
                    <a:pt x="1379973" y="339904"/>
                  </a:lnTo>
                  <a:lnTo>
                    <a:pt x="1424223" y="367505"/>
                  </a:lnTo>
                  <a:lnTo>
                    <a:pt x="1466785" y="395965"/>
                  </a:lnTo>
                  <a:lnTo>
                    <a:pt x="1507616" y="425257"/>
                  </a:lnTo>
                  <a:lnTo>
                    <a:pt x="1546670" y="455357"/>
                  </a:lnTo>
                  <a:lnTo>
                    <a:pt x="1583903" y="486239"/>
                  </a:lnTo>
                  <a:lnTo>
                    <a:pt x="1619269" y="517878"/>
                  </a:lnTo>
                  <a:lnTo>
                    <a:pt x="1652724" y="550249"/>
                  </a:lnTo>
                  <a:lnTo>
                    <a:pt x="1684223" y="583326"/>
                  </a:lnTo>
                  <a:lnTo>
                    <a:pt x="1713721" y="617084"/>
                  </a:lnTo>
                  <a:lnTo>
                    <a:pt x="1741172" y="651499"/>
                  </a:lnTo>
                  <a:lnTo>
                    <a:pt x="1768953" y="690082"/>
                  </a:lnTo>
                  <a:lnTo>
                    <a:pt x="1794143" y="729395"/>
                  </a:lnTo>
                  <a:lnTo>
                    <a:pt x="1816684" y="769404"/>
                  </a:lnTo>
                  <a:lnTo>
                    <a:pt x="1836515" y="810074"/>
                  </a:lnTo>
                  <a:lnTo>
                    <a:pt x="1853577" y="851374"/>
                  </a:lnTo>
                  <a:lnTo>
                    <a:pt x="1867005" y="890633"/>
                  </a:lnTo>
                  <a:lnTo>
                    <a:pt x="1877897" y="930388"/>
                  </a:lnTo>
                  <a:lnTo>
                    <a:pt x="1879462" y="937060"/>
                  </a:lnTo>
                  <a:lnTo>
                    <a:pt x="1879778" y="938472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527980" y="3099384"/>
              <a:ext cx="91310" cy="11856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883929" y="2181400"/>
              <a:ext cx="1774825" cy="1047750"/>
            </a:xfrm>
            <a:custGeom>
              <a:avLst/>
              <a:gdLst/>
              <a:ahLst/>
              <a:cxnLst/>
              <a:rect l="l" t="t" r="r" b="b"/>
              <a:pathLst>
                <a:path w="1774825" h="1047750">
                  <a:moveTo>
                    <a:pt x="0" y="1047233"/>
                  </a:moveTo>
                  <a:lnTo>
                    <a:pt x="3471" y="1003658"/>
                  </a:lnTo>
                  <a:lnTo>
                    <a:pt x="9953" y="960559"/>
                  </a:lnTo>
                  <a:lnTo>
                    <a:pt x="19386" y="917969"/>
                  </a:lnTo>
                  <a:lnTo>
                    <a:pt x="31711" y="875920"/>
                  </a:lnTo>
                  <a:lnTo>
                    <a:pt x="46869" y="834445"/>
                  </a:lnTo>
                  <a:lnTo>
                    <a:pt x="64802" y="793576"/>
                  </a:lnTo>
                  <a:lnTo>
                    <a:pt x="85449" y="753347"/>
                  </a:lnTo>
                  <a:lnTo>
                    <a:pt x="108752" y="713789"/>
                  </a:lnTo>
                  <a:lnTo>
                    <a:pt x="134651" y="674935"/>
                  </a:lnTo>
                  <a:lnTo>
                    <a:pt x="163089" y="636818"/>
                  </a:lnTo>
                  <a:lnTo>
                    <a:pt x="194005" y="599471"/>
                  </a:lnTo>
                  <a:lnTo>
                    <a:pt x="227340" y="562925"/>
                  </a:lnTo>
                  <a:lnTo>
                    <a:pt x="263035" y="527215"/>
                  </a:lnTo>
                  <a:lnTo>
                    <a:pt x="301032" y="492371"/>
                  </a:lnTo>
                  <a:lnTo>
                    <a:pt x="341271" y="458427"/>
                  </a:lnTo>
                  <a:lnTo>
                    <a:pt x="383693" y="425416"/>
                  </a:lnTo>
                  <a:lnTo>
                    <a:pt x="428239" y="393369"/>
                  </a:lnTo>
                  <a:lnTo>
                    <a:pt x="474850" y="362320"/>
                  </a:lnTo>
                  <a:lnTo>
                    <a:pt x="523467" y="332302"/>
                  </a:lnTo>
                  <a:lnTo>
                    <a:pt x="574030" y="303345"/>
                  </a:lnTo>
                  <a:lnTo>
                    <a:pt x="614212" y="281815"/>
                  </a:lnTo>
                  <a:lnTo>
                    <a:pt x="655485" y="260948"/>
                  </a:lnTo>
                  <a:lnTo>
                    <a:pt x="697820" y="240758"/>
                  </a:lnTo>
                  <a:lnTo>
                    <a:pt x="741192" y="221262"/>
                  </a:lnTo>
                  <a:lnTo>
                    <a:pt x="785573" y="202472"/>
                  </a:lnTo>
                  <a:lnTo>
                    <a:pt x="830937" y="184405"/>
                  </a:lnTo>
                  <a:lnTo>
                    <a:pt x="877256" y="167075"/>
                  </a:lnTo>
                  <a:lnTo>
                    <a:pt x="924503" y="150497"/>
                  </a:lnTo>
                  <a:lnTo>
                    <a:pt x="972653" y="134686"/>
                  </a:lnTo>
                  <a:lnTo>
                    <a:pt x="1021677" y="119657"/>
                  </a:lnTo>
                  <a:lnTo>
                    <a:pt x="1071549" y="105424"/>
                  </a:lnTo>
                  <a:lnTo>
                    <a:pt x="1122243" y="92002"/>
                  </a:lnTo>
                  <a:lnTo>
                    <a:pt x="1173730" y="79406"/>
                  </a:lnTo>
                  <a:lnTo>
                    <a:pt x="1222227" y="68463"/>
                  </a:lnTo>
                  <a:lnTo>
                    <a:pt x="1271365" y="58257"/>
                  </a:lnTo>
                  <a:lnTo>
                    <a:pt x="1321120" y="48800"/>
                  </a:lnTo>
                  <a:lnTo>
                    <a:pt x="1371473" y="40103"/>
                  </a:lnTo>
                  <a:lnTo>
                    <a:pt x="1422401" y="32179"/>
                  </a:lnTo>
                  <a:lnTo>
                    <a:pt x="1473883" y="25040"/>
                  </a:lnTo>
                  <a:lnTo>
                    <a:pt x="1525898" y="18697"/>
                  </a:lnTo>
                  <a:lnTo>
                    <a:pt x="1571830" y="13810"/>
                  </a:lnTo>
                  <a:lnTo>
                    <a:pt x="1618139" y="9549"/>
                  </a:lnTo>
                  <a:lnTo>
                    <a:pt x="1664810" y="5923"/>
                  </a:lnTo>
                  <a:lnTo>
                    <a:pt x="1711829" y="2940"/>
                  </a:lnTo>
                  <a:lnTo>
                    <a:pt x="1759182" y="608"/>
                  </a:lnTo>
                  <a:lnTo>
                    <a:pt x="1771070" y="127"/>
                  </a:lnTo>
                  <a:lnTo>
                    <a:pt x="1774531" y="0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643581" y="2135520"/>
              <a:ext cx="115964" cy="9175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979196" y="2752366"/>
              <a:ext cx="1774825" cy="1047115"/>
            </a:xfrm>
            <a:custGeom>
              <a:avLst/>
              <a:gdLst/>
              <a:ahLst/>
              <a:cxnLst/>
              <a:rect l="l" t="t" r="r" b="b"/>
              <a:pathLst>
                <a:path w="1774825" h="1047114">
                  <a:moveTo>
                    <a:pt x="1774531" y="0"/>
                  </a:moveTo>
                  <a:lnTo>
                    <a:pt x="1771059" y="43574"/>
                  </a:lnTo>
                  <a:lnTo>
                    <a:pt x="1764577" y="86673"/>
                  </a:lnTo>
                  <a:lnTo>
                    <a:pt x="1755144" y="129262"/>
                  </a:lnTo>
                  <a:lnTo>
                    <a:pt x="1742819" y="171310"/>
                  </a:lnTo>
                  <a:lnTo>
                    <a:pt x="1727661" y="212784"/>
                  </a:lnTo>
                  <a:lnTo>
                    <a:pt x="1709728" y="253651"/>
                  </a:lnTo>
                  <a:lnTo>
                    <a:pt x="1689081" y="293879"/>
                  </a:lnTo>
                  <a:lnTo>
                    <a:pt x="1665778" y="333435"/>
                  </a:lnTo>
                  <a:lnTo>
                    <a:pt x="1639878" y="372287"/>
                  </a:lnTo>
                  <a:lnTo>
                    <a:pt x="1611441" y="410401"/>
                  </a:lnTo>
                  <a:lnTo>
                    <a:pt x="1580525" y="447746"/>
                  </a:lnTo>
                  <a:lnTo>
                    <a:pt x="1547190" y="484289"/>
                  </a:lnTo>
                  <a:lnTo>
                    <a:pt x="1511495" y="519997"/>
                  </a:lnTo>
                  <a:lnTo>
                    <a:pt x="1473498" y="554838"/>
                  </a:lnTo>
                  <a:lnTo>
                    <a:pt x="1433259" y="588778"/>
                  </a:lnTo>
                  <a:lnTo>
                    <a:pt x="1390837" y="621786"/>
                  </a:lnTo>
                  <a:lnTo>
                    <a:pt x="1346291" y="653829"/>
                  </a:lnTo>
                  <a:lnTo>
                    <a:pt x="1299680" y="684874"/>
                  </a:lnTo>
                  <a:lnTo>
                    <a:pt x="1251064" y="714889"/>
                  </a:lnTo>
                  <a:lnTo>
                    <a:pt x="1200500" y="743841"/>
                  </a:lnTo>
                  <a:lnTo>
                    <a:pt x="1160318" y="765368"/>
                  </a:lnTo>
                  <a:lnTo>
                    <a:pt x="1119045" y="786233"/>
                  </a:lnTo>
                  <a:lnTo>
                    <a:pt x="1076710" y="806419"/>
                  </a:lnTo>
                  <a:lnTo>
                    <a:pt x="1033338" y="825912"/>
                  </a:lnTo>
                  <a:lnTo>
                    <a:pt x="988957" y="844698"/>
                  </a:lnTo>
                  <a:lnTo>
                    <a:pt x="943593" y="862761"/>
                  </a:lnTo>
                  <a:lnTo>
                    <a:pt x="897274" y="880088"/>
                  </a:lnTo>
                  <a:lnTo>
                    <a:pt x="850027" y="896662"/>
                  </a:lnTo>
                  <a:lnTo>
                    <a:pt x="801877" y="912469"/>
                  </a:lnTo>
                  <a:lnTo>
                    <a:pt x="752853" y="927495"/>
                  </a:lnTo>
                  <a:lnTo>
                    <a:pt x="702981" y="941724"/>
                  </a:lnTo>
                  <a:lnTo>
                    <a:pt x="652288" y="955142"/>
                  </a:lnTo>
                  <a:lnTo>
                    <a:pt x="600800" y="967733"/>
                  </a:lnTo>
                  <a:lnTo>
                    <a:pt x="552303" y="978673"/>
                  </a:lnTo>
                  <a:lnTo>
                    <a:pt x="503165" y="988875"/>
                  </a:lnTo>
                  <a:lnTo>
                    <a:pt x="453409" y="998328"/>
                  </a:lnTo>
                  <a:lnTo>
                    <a:pt x="403057" y="1007021"/>
                  </a:lnTo>
                  <a:lnTo>
                    <a:pt x="352128" y="1014941"/>
                  </a:lnTo>
                  <a:lnTo>
                    <a:pt x="300646" y="1022076"/>
                  </a:lnTo>
                  <a:lnTo>
                    <a:pt x="248632" y="1028415"/>
                  </a:lnTo>
                  <a:lnTo>
                    <a:pt x="202700" y="1033299"/>
                  </a:lnTo>
                  <a:lnTo>
                    <a:pt x="156391" y="1037556"/>
                  </a:lnTo>
                  <a:lnTo>
                    <a:pt x="109719" y="1041178"/>
                  </a:lnTo>
                  <a:lnTo>
                    <a:pt x="62700" y="1044157"/>
                  </a:lnTo>
                  <a:lnTo>
                    <a:pt x="15348" y="1046486"/>
                  </a:lnTo>
                  <a:lnTo>
                    <a:pt x="3459" y="1046966"/>
                  </a:lnTo>
                  <a:lnTo>
                    <a:pt x="0" y="1047093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878110" y="3753580"/>
              <a:ext cx="115962" cy="9175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507996" y="1605756"/>
              <a:ext cx="3082290" cy="609600"/>
            </a:xfrm>
            <a:custGeom>
              <a:avLst/>
              <a:gdLst/>
              <a:ahLst/>
              <a:cxnLst/>
              <a:rect l="l" t="t" r="r" b="b"/>
              <a:pathLst>
                <a:path w="3082290" h="609600">
                  <a:moveTo>
                    <a:pt x="0" y="609187"/>
                  </a:moveTo>
                  <a:lnTo>
                    <a:pt x="42594" y="582742"/>
                  </a:lnTo>
                  <a:lnTo>
                    <a:pt x="85807" y="559228"/>
                  </a:lnTo>
                  <a:lnTo>
                    <a:pt x="129605" y="538480"/>
                  </a:lnTo>
                  <a:lnTo>
                    <a:pt x="173955" y="520333"/>
                  </a:lnTo>
                  <a:lnTo>
                    <a:pt x="218824" y="504622"/>
                  </a:lnTo>
                  <a:lnTo>
                    <a:pt x="264177" y="491185"/>
                  </a:lnTo>
                  <a:lnTo>
                    <a:pt x="309981" y="479854"/>
                  </a:lnTo>
                  <a:lnTo>
                    <a:pt x="356203" y="470467"/>
                  </a:lnTo>
                  <a:lnTo>
                    <a:pt x="402809" y="462859"/>
                  </a:lnTo>
                  <a:lnTo>
                    <a:pt x="449766" y="456865"/>
                  </a:lnTo>
                  <a:lnTo>
                    <a:pt x="497039" y="452320"/>
                  </a:lnTo>
                  <a:lnTo>
                    <a:pt x="544596" y="449060"/>
                  </a:lnTo>
                  <a:lnTo>
                    <a:pt x="592403" y="446921"/>
                  </a:lnTo>
                  <a:lnTo>
                    <a:pt x="640427" y="445737"/>
                  </a:lnTo>
                  <a:lnTo>
                    <a:pt x="688633" y="445345"/>
                  </a:lnTo>
                  <a:lnTo>
                    <a:pt x="736988" y="445580"/>
                  </a:lnTo>
                  <a:lnTo>
                    <a:pt x="785460" y="446277"/>
                  </a:lnTo>
                  <a:lnTo>
                    <a:pt x="834013" y="447271"/>
                  </a:lnTo>
                  <a:lnTo>
                    <a:pt x="882616" y="448399"/>
                  </a:lnTo>
                  <a:lnTo>
                    <a:pt x="931233" y="449495"/>
                  </a:lnTo>
                  <a:lnTo>
                    <a:pt x="979832" y="450395"/>
                  </a:lnTo>
                  <a:lnTo>
                    <a:pt x="1028379" y="450934"/>
                  </a:lnTo>
                  <a:lnTo>
                    <a:pt x="1076841" y="450949"/>
                  </a:lnTo>
                  <a:lnTo>
                    <a:pt x="1125184" y="450273"/>
                  </a:lnTo>
                  <a:lnTo>
                    <a:pt x="1173374" y="448744"/>
                  </a:lnTo>
                  <a:lnTo>
                    <a:pt x="1221378" y="446196"/>
                  </a:lnTo>
                  <a:lnTo>
                    <a:pt x="1269163" y="442464"/>
                  </a:lnTo>
                  <a:lnTo>
                    <a:pt x="1316694" y="437385"/>
                  </a:lnTo>
                  <a:lnTo>
                    <a:pt x="1363939" y="430793"/>
                  </a:lnTo>
                  <a:lnTo>
                    <a:pt x="1410863" y="422524"/>
                  </a:lnTo>
                  <a:lnTo>
                    <a:pt x="1455659" y="412856"/>
                  </a:lnTo>
                  <a:lnTo>
                    <a:pt x="1501086" y="401384"/>
                  </a:lnTo>
                  <a:lnTo>
                    <a:pt x="1547097" y="388272"/>
                  </a:lnTo>
                  <a:lnTo>
                    <a:pt x="1593639" y="373680"/>
                  </a:lnTo>
                  <a:lnTo>
                    <a:pt x="1640665" y="357771"/>
                  </a:lnTo>
                  <a:lnTo>
                    <a:pt x="1688123" y="340705"/>
                  </a:lnTo>
                  <a:lnTo>
                    <a:pt x="1735964" y="322644"/>
                  </a:lnTo>
                  <a:lnTo>
                    <a:pt x="1784138" y="303751"/>
                  </a:lnTo>
                  <a:lnTo>
                    <a:pt x="1832595" y="284186"/>
                  </a:lnTo>
                  <a:lnTo>
                    <a:pt x="1881285" y="264111"/>
                  </a:lnTo>
                  <a:lnTo>
                    <a:pt x="1930158" y="243688"/>
                  </a:lnTo>
                  <a:lnTo>
                    <a:pt x="1979165" y="223079"/>
                  </a:lnTo>
                  <a:lnTo>
                    <a:pt x="2028254" y="202445"/>
                  </a:lnTo>
                  <a:lnTo>
                    <a:pt x="2077377" y="181948"/>
                  </a:lnTo>
                  <a:lnTo>
                    <a:pt x="2126482" y="161749"/>
                  </a:lnTo>
                  <a:lnTo>
                    <a:pt x="2175522" y="142010"/>
                  </a:lnTo>
                  <a:lnTo>
                    <a:pt x="2224445" y="122892"/>
                  </a:lnTo>
                  <a:lnTo>
                    <a:pt x="2273201" y="104559"/>
                  </a:lnTo>
                  <a:lnTo>
                    <a:pt x="2321741" y="87169"/>
                  </a:lnTo>
                  <a:lnTo>
                    <a:pt x="2370014" y="70887"/>
                  </a:lnTo>
                  <a:lnTo>
                    <a:pt x="2423278" y="54290"/>
                  </a:lnTo>
                  <a:lnTo>
                    <a:pt x="2476083" y="39480"/>
                  </a:lnTo>
                  <a:lnTo>
                    <a:pt x="2528361" y="26679"/>
                  </a:lnTo>
                  <a:lnTo>
                    <a:pt x="2580042" y="16108"/>
                  </a:lnTo>
                  <a:lnTo>
                    <a:pt x="2631060" y="7991"/>
                  </a:lnTo>
                  <a:lnTo>
                    <a:pt x="2681344" y="2547"/>
                  </a:lnTo>
                  <a:lnTo>
                    <a:pt x="2730826" y="0"/>
                  </a:lnTo>
                  <a:lnTo>
                    <a:pt x="2779439" y="569"/>
                  </a:lnTo>
                  <a:lnTo>
                    <a:pt x="2827113" y="4479"/>
                  </a:lnTo>
                  <a:lnTo>
                    <a:pt x="2879539" y="13144"/>
                  </a:lnTo>
                  <a:lnTo>
                    <a:pt x="2930593" y="26632"/>
                  </a:lnTo>
                  <a:lnTo>
                    <a:pt x="2980178" y="45259"/>
                  </a:lnTo>
                  <a:lnTo>
                    <a:pt x="3028195" y="69339"/>
                  </a:lnTo>
                  <a:lnTo>
                    <a:pt x="3063121" y="91168"/>
                  </a:lnTo>
                  <a:lnTo>
                    <a:pt x="3080220" y="103341"/>
                  </a:lnTo>
                  <a:lnTo>
                    <a:pt x="3082006" y="104686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542178" y="1662945"/>
              <a:ext cx="153356" cy="15392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8463" y="5647514"/>
              <a:ext cx="1849120" cy="715010"/>
            </a:xfrm>
            <a:custGeom>
              <a:avLst/>
              <a:gdLst/>
              <a:ahLst/>
              <a:cxnLst/>
              <a:rect l="l" t="t" r="r" b="b"/>
              <a:pathLst>
                <a:path w="1849120" h="715010">
                  <a:moveTo>
                    <a:pt x="1848841" y="0"/>
                  </a:moveTo>
                  <a:lnTo>
                    <a:pt x="1835765" y="70079"/>
                  </a:lnTo>
                  <a:lnTo>
                    <a:pt x="1805763" y="138118"/>
                  </a:lnTo>
                  <a:lnTo>
                    <a:pt x="1784667" y="171282"/>
                  </a:lnTo>
                  <a:lnTo>
                    <a:pt x="1759640" y="203825"/>
                  </a:lnTo>
                  <a:lnTo>
                    <a:pt x="1730784" y="235713"/>
                  </a:lnTo>
                  <a:lnTo>
                    <a:pt x="1698199" y="266909"/>
                  </a:lnTo>
                  <a:lnTo>
                    <a:pt x="1661986" y="297377"/>
                  </a:lnTo>
                  <a:lnTo>
                    <a:pt x="1622245" y="327079"/>
                  </a:lnTo>
                  <a:lnTo>
                    <a:pt x="1579077" y="355980"/>
                  </a:lnTo>
                  <a:lnTo>
                    <a:pt x="1532582" y="384044"/>
                  </a:lnTo>
                  <a:lnTo>
                    <a:pt x="1482860" y="411233"/>
                  </a:lnTo>
                  <a:lnTo>
                    <a:pt x="1430013" y="437512"/>
                  </a:lnTo>
                  <a:lnTo>
                    <a:pt x="1374140" y="462844"/>
                  </a:lnTo>
                  <a:lnTo>
                    <a:pt x="1315343" y="487193"/>
                  </a:lnTo>
                  <a:lnTo>
                    <a:pt x="1253721" y="510522"/>
                  </a:lnTo>
                  <a:lnTo>
                    <a:pt x="1211951" y="525207"/>
                  </a:lnTo>
                  <a:lnTo>
                    <a:pt x="1169044" y="539430"/>
                  </a:lnTo>
                  <a:lnTo>
                    <a:pt x="1125029" y="553182"/>
                  </a:lnTo>
                  <a:lnTo>
                    <a:pt x="1079934" y="566452"/>
                  </a:lnTo>
                  <a:lnTo>
                    <a:pt x="1033787" y="579229"/>
                  </a:lnTo>
                  <a:lnTo>
                    <a:pt x="986616" y="591505"/>
                  </a:lnTo>
                  <a:lnTo>
                    <a:pt x="938449" y="603267"/>
                  </a:lnTo>
                  <a:lnTo>
                    <a:pt x="889314" y="614507"/>
                  </a:lnTo>
                  <a:lnTo>
                    <a:pt x="839239" y="625215"/>
                  </a:lnTo>
                  <a:lnTo>
                    <a:pt x="788253" y="635379"/>
                  </a:lnTo>
                  <a:lnTo>
                    <a:pt x="736383" y="644990"/>
                  </a:lnTo>
                  <a:lnTo>
                    <a:pt x="683658" y="654038"/>
                  </a:lnTo>
                  <a:lnTo>
                    <a:pt x="630106" y="662512"/>
                  </a:lnTo>
                  <a:lnTo>
                    <a:pt x="579662" y="669859"/>
                  </a:lnTo>
                  <a:lnTo>
                    <a:pt x="528552" y="676694"/>
                  </a:lnTo>
                  <a:lnTo>
                    <a:pt x="476797" y="683009"/>
                  </a:lnTo>
                  <a:lnTo>
                    <a:pt x="424421" y="688797"/>
                  </a:lnTo>
                  <a:lnTo>
                    <a:pt x="371446" y="694049"/>
                  </a:lnTo>
                  <a:lnTo>
                    <a:pt x="317894" y="698758"/>
                  </a:lnTo>
                  <a:lnTo>
                    <a:pt x="263787" y="702913"/>
                  </a:lnTo>
                  <a:lnTo>
                    <a:pt x="216007" y="706091"/>
                  </a:lnTo>
                  <a:lnTo>
                    <a:pt x="167836" y="708834"/>
                  </a:lnTo>
                  <a:lnTo>
                    <a:pt x="119287" y="711137"/>
                  </a:lnTo>
                  <a:lnTo>
                    <a:pt x="70376" y="712994"/>
                  </a:lnTo>
                  <a:lnTo>
                    <a:pt x="21118" y="714400"/>
                  </a:lnTo>
                  <a:lnTo>
                    <a:pt x="0" y="714855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727364" y="6316485"/>
              <a:ext cx="115632" cy="9176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928120" y="5782189"/>
              <a:ext cx="1826260" cy="581025"/>
            </a:xfrm>
            <a:custGeom>
              <a:avLst/>
              <a:gdLst/>
              <a:ahLst/>
              <a:cxnLst/>
              <a:rect l="l" t="t" r="r" b="b"/>
              <a:pathLst>
                <a:path w="1826260" h="581025">
                  <a:moveTo>
                    <a:pt x="1826188" y="580471"/>
                  </a:moveTo>
                  <a:lnTo>
                    <a:pt x="1768841" y="579356"/>
                  </a:lnTo>
                  <a:lnTo>
                    <a:pt x="1711929" y="577606"/>
                  </a:lnTo>
                  <a:lnTo>
                    <a:pt x="1655477" y="575229"/>
                  </a:lnTo>
                  <a:lnTo>
                    <a:pt x="1599509" y="572236"/>
                  </a:lnTo>
                  <a:lnTo>
                    <a:pt x="1544050" y="568633"/>
                  </a:lnTo>
                  <a:lnTo>
                    <a:pt x="1489122" y="564432"/>
                  </a:lnTo>
                  <a:lnTo>
                    <a:pt x="1434750" y="559640"/>
                  </a:lnTo>
                  <a:lnTo>
                    <a:pt x="1380959" y="554267"/>
                  </a:lnTo>
                  <a:lnTo>
                    <a:pt x="1327773" y="548322"/>
                  </a:lnTo>
                  <a:lnTo>
                    <a:pt x="1275215" y="541813"/>
                  </a:lnTo>
                  <a:lnTo>
                    <a:pt x="1223310" y="534751"/>
                  </a:lnTo>
                  <a:lnTo>
                    <a:pt x="1172081" y="527143"/>
                  </a:lnTo>
                  <a:lnTo>
                    <a:pt x="1121554" y="518999"/>
                  </a:lnTo>
                  <a:lnTo>
                    <a:pt x="1071752" y="510329"/>
                  </a:lnTo>
                  <a:lnTo>
                    <a:pt x="1022699" y="501140"/>
                  </a:lnTo>
                  <a:lnTo>
                    <a:pt x="974419" y="491442"/>
                  </a:lnTo>
                  <a:lnTo>
                    <a:pt x="926937" y="481245"/>
                  </a:lnTo>
                  <a:lnTo>
                    <a:pt x="880277" y="470556"/>
                  </a:lnTo>
                  <a:lnTo>
                    <a:pt x="834462" y="459386"/>
                  </a:lnTo>
                  <a:lnTo>
                    <a:pt x="789517" y="447743"/>
                  </a:lnTo>
                  <a:lnTo>
                    <a:pt x="745466" y="435636"/>
                  </a:lnTo>
                  <a:lnTo>
                    <a:pt x="702334" y="423074"/>
                  </a:lnTo>
                  <a:lnTo>
                    <a:pt x="660143" y="410067"/>
                  </a:lnTo>
                  <a:lnTo>
                    <a:pt x="618919" y="396623"/>
                  </a:lnTo>
                  <a:lnTo>
                    <a:pt x="578685" y="382752"/>
                  </a:lnTo>
                  <a:lnTo>
                    <a:pt x="539466" y="368461"/>
                  </a:lnTo>
                  <a:lnTo>
                    <a:pt x="484656" y="347099"/>
                  </a:lnTo>
                  <a:lnTo>
                    <a:pt x="432085" y="324910"/>
                  </a:lnTo>
                  <a:lnTo>
                    <a:pt x="381828" y="301920"/>
                  </a:lnTo>
                  <a:lnTo>
                    <a:pt x="333955" y="278158"/>
                  </a:lnTo>
                  <a:lnTo>
                    <a:pt x="288541" y="253650"/>
                  </a:lnTo>
                  <a:lnTo>
                    <a:pt x="245657" y="228423"/>
                  </a:lnTo>
                  <a:lnTo>
                    <a:pt x="205376" y="202506"/>
                  </a:lnTo>
                  <a:lnTo>
                    <a:pt x="167772" y="175924"/>
                  </a:lnTo>
                  <a:lnTo>
                    <a:pt x="132916" y="148706"/>
                  </a:lnTo>
                  <a:lnTo>
                    <a:pt x="97079" y="117358"/>
                  </a:lnTo>
                  <a:lnTo>
                    <a:pt x="64916" y="85278"/>
                  </a:lnTo>
                  <a:lnTo>
                    <a:pt x="36532" y="52503"/>
                  </a:lnTo>
                  <a:lnTo>
                    <a:pt x="12028" y="19074"/>
                  </a:lnTo>
                  <a:lnTo>
                    <a:pt x="1264" y="2126"/>
                  </a:lnTo>
                  <a:lnTo>
                    <a:pt x="0" y="0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883383" y="5686602"/>
              <a:ext cx="88614" cy="120956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909128" y="4318749"/>
              <a:ext cx="0" cy="410209"/>
            </a:xfrm>
            <a:custGeom>
              <a:avLst/>
              <a:gdLst/>
              <a:ahLst/>
              <a:cxnLst/>
              <a:rect l="l" t="t" r="r" b="b"/>
              <a:pathLst>
                <a:path h="410210">
                  <a:moveTo>
                    <a:pt x="0" y="409649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847642" y="4174786"/>
              <a:ext cx="122971" cy="15825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589203" y="4147375"/>
              <a:ext cx="0" cy="409575"/>
            </a:xfrm>
            <a:custGeom>
              <a:avLst/>
              <a:gdLst/>
              <a:ahLst/>
              <a:cxnLst/>
              <a:rect l="l" t="t" r="r" b="b"/>
              <a:pathLst>
                <a:path h="409575">
                  <a:moveTo>
                    <a:pt x="0" y="0"/>
                  </a:moveTo>
                  <a:lnTo>
                    <a:pt x="0" y="409574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527718" y="4542662"/>
              <a:ext cx="122971" cy="15825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947928" y="3280599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80" h="914400">
                  <a:moveTo>
                    <a:pt x="1769996" y="914399"/>
                  </a:move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9" y="11601"/>
                  </a:lnTo>
                  <a:lnTo>
                    <a:pt x="1877762" y="44637"/>
                  </a:lnTo>
                  <a:lnTo>
                    <a:pt x="1910799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close/>
                </a:path>
              </a:pathLst>
            </a:custGeom>
            <a:solidFill>
              <a:srgbClr val="BBD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947928" y="3280600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80" h="914400">
                  <a:moveTo>
                    <a:pt x="0" y="152402"/>
                  </a:move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9" y="11601"/>
                  </a:lnTo>
                  <a:lnTo>
                    <a:pt x="1877762" y="44637"/>
                  </a:lnTo>
                  <a:lnTo>
                    <a:pt x="1910799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1332369" y="3526637"/>
            <a:ext cx="1151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Analysis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854720"/>
            <a:ext cx="57912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2. Business Process</a:t>
            </a:r>
            <a:r>
              <a:rPr spc="-90" dirty="0"/>
              <a:t> </a:t>
            </a:r>
            <a:r>
              <a:rPr spc="-5" dirty="0"/>
              <a:t>Modeling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0225" y="1701502"/>
            <a:ext cx="7355840" cy="447548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>
              <a:lnSpc>
                <a:spcPts val="2760"/>
              </a:lnSpc>
              <a:spcBef>
                <a:spcPts val="290"/>
              </a:spcBef>
            </a:pPr>
            <a:r>
              <a:rPr sz="2400" spc="-5" dirty="0">
                <a:latin typeface="Arial"/>
                <a:cs typeface="Arial"/>
              </a:rPr>
              <a:t>The activity of </a:t>
            </a:r>
            <a:r>
              <a:rPr sz="2400" dirty="0">
                <a:latin typeface="Arial"/>
                <a:cs typeface="Arial"/>
              </a:rPr>
              <a:t>representing </a:t>
            </a:r>
            <a:r>
              <a:rPr sz="2400" spc="-5" dirty="0">
                <a:latin typeface="Arial"/>
                <a:cs typeface="Arial"/>
              </a:rPr>
              <a:t>processes of an enterprise  </a:t>
            </a:r>
            <a:r>
              <a:rPr sz="2400" dirty="0">
                <a:latin typeface="Arial"/>
                <a:cs typeface="Arial"/>
              </a:rPr>
              <a:t>so </a:t>
            </a:r>
            <a:r>
              <a:rPr sz="2400" spc="-5" dirty="0">
                <a:latin typeface="Arial"/>
                <a:cs typeface="Arial"/>
              </a:rPr>
              <a:t>we </a:t>
            </a:r>
            <a:r>
              <a:rPr sz="2400" dirty="0">
                <a:latin typeface="Arial"/>
                <a:cs typeface="Arial"/>
              </a:rPr>
              <a:t>can </a:t>
            </a:r>
            <a:r>
              <a:rPr sz="2400" spc="-5" dirty="0">
                <a:latin typeface="Arial"/>
                <a:cs typeface="Arial"/>
              </a:rPr>
              <a:t>analyze and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improve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50">
              <a:latin typeface="Arial"/>
              <a:cs typeface="Arial"/>
            </a:endParaRPr>
          </a:p>
          <a:p>
            <a:pPr marL="12700" marR="107950">
              <a:lnSpc>
                <a:spcPts val="276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It is used to </a:t>
            </a:r>
            <a:r>
              <a:rPr sz="2400" dirty="0">
                <a:latin typeface="Arial"/>
                <a:cs typeface="Arial"/>
              </a:rPr>
              <a:t>map </a:t>
            </a:r>
            <a:r>
              <a:rPr sz="2400" spc="-5" dirty="0">
                <a:latin typeface="Arial"/>
                <a:cs typeface="Arial"/>
              </a:rPr>
              <a:t>out an organization’s </a:t>
            </a:r>
            <a:r>
              <a:rPr sz="2400" dirty="0">
                <a:latin typeface="Arial"/>
                <a:cs typeface="Arial"/>
              </a:rPr>
              <a:t>current (or “as-  </a:t>
            </a:r>
            <a:r>
              <a:rPr sz="2400" spc="-5" dirty="0">
                <a:latin typeface="Arial"/>
                <a:cs typeface="Arial"/>
              </a:rPr>
              <a:t>is”) processes to </a:t>
            </a:r>
            <a:r>
              <a:rPr sz="2400" dirty="0">
                <a:latin typeface="Arial"/>
                <a:cs typeface="Arial"/>
              </a:rPr>
              <a:t>create a </a:t>
            </a:r>
            <a:r>
              <a:rPr sz="2400" spc="-5" dirty="0">
                <a:latin typeface="Arial"/>
                <a:cs typeface="Arial"/>
              </a:rPr>
              <a:t>baseline for process  improvements and to design future </a:t>
            </a:r>
            <a:r>
              <a:rPr sz="2400" dirty="0">
                <a:latin typeface="Arial"/>
                <a:cs typeface="Arial"/>
              </a:rPr>
              <a:t>(or “to-be”)  </a:t>
            </a:r>
            <a:r>
              <a:rPr sz="2400" spc="-5" dirty="0">
                <a:latin typeface="Arial"/>
                <a:cs typeface="Arial"/>
              </a:rPr>
              <a:t>processes with those improvements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incorporated.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50">
              <a:latin typeface="Arial"/>
              <a:cs typeface="Arial"/>
            </a:endParaRPr>
          </a:p>
          <a:p>
            <a:pPr marL="12700" marR="1600835">
              <a:lnSpc>
                <a:spcPts val="2760"/>
              </a:lnSpc>
            </a:pP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Business Process </a:t>
            </a:r>
            <a:r>
              <a:rPr sz="2400" dirty="0">
                <a:latin typeface="Arial"/>
                <a:cs typeface="Arial"/>
              </a:rPr>
              <a:t>Model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commonly a  </a:t>
            </a:r>
            <a:r>
              <a:rPr sz="2400" spc="-5" dirty="0">
                <a:latin typeface="Arial"/>
                <a:cs typeface="Arial"/>
              </a:rPr>
              <a:t>diagram </a:t>
            </a:r>
            <a:r>
              <a:rPr sz="2400" dirty="0">
                <a:latin typeface="Arial"/>
                <a:cs typeface="Arial"/>
              </a:rPr>
              <a:t>representing a sequence </a:t>
            </a:r>
            <a:r>
              <a:rPr sz="2400" spc="-5" dirty="0">
                <a:latin typeface="Arial"/>
                <a:cs typeface="Arial"/>
              </a:rPr>
              <a:t>of  activities. It typically </a:t>
            </a:r>
            <a:r>
              <a:rPr sz="2400" dirty="0">
                <a:latin typeface="Arial"/>
                <a:cs typeface="Arial"/>
              </a:rPr>
              <a:t>shows </a:t>
            </a:r>
            <a:r>
              <a:rPr sz="2400" spc="-5" dirty="0">
                <a:latin typeface="Arial"/>
                <a:cs typeface="Arial"/>
              </a:rPr>
              <a:t>events, actions  and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links.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2795" y="4367733"/>
            <a:ext cx="2291203" cy="24902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854720"/>
            <a:ext cx="47447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2.a. Modeling</a:t>
            </a:r>
            <a:r>
              <a:rPr spc="-100" dirty="0"/>
              <a:t> </a:t>
            </a:r>
            <a:r>
              <a:rPr spc="-5" dirty="0"/>
              <a:t>Outcomes</a:t>
            </a:r>
          </a:p>
        </p:txBody>
      </p:sp>
      <p:sp>
        <p:nvSpPr>
          <p:cNvPr id="3" name="object 3"/>
          <p:cNvSpPr/>
          <p:nvPr/>
        </p:nvSpPr>
        <p:spPr>
          <a:xfrm>
            <a:off x="1310918" y="1805820"/>
            <a:ext cx="6486106" cy="47861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0225" y="6593189"/>
            <a:ext cx="6769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Source:.5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854720"/>
            <a:ext cx="662241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2.d. </a:t>
            </a:r>
            <a:r>
              <a:rPr spc="-10" dirty="0"/>
              <a:t>Different </a:t>
            </a:r>
            <a:r>
              <a:rPr spc="-5" dirty="0"/>
              <a:t>Modeling</a:t>
            </a:r>
            <a:r>
              <a:rPr spc="-90" dirty="0"/>
              <a:t> </a:t>
            </a:r>
            <a:r>
              <a:rPr spc="-5" dirty="0"/>
              <a:t>Notations</a:t>
            </a:r>
          </a:p>
        </p:txBody>
      </p:sp>
      <p:sp>
        <p:nvSpPr>
          <p:cNvPr id="3" name="object 3"/>
          <p:cNvSpPr/>
          <p:nvPr/>
        </p:nvSpPr>
        <p:spPr>
          <a:xfrm>
            <a:off x="5053439" y="2117534"/>
            <a:ext cx="3123029" cy="22872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579425" y="4969467"/>
            <a:ext cx="3390900" cy="1638300"/>
            <a:chOff x="579425" y="4969467"/>
            <a:chExt cx="3390900" cy="1638300"/>
          </a:xfrm>
        </p:grpSpPr>
        <p:sp>
          <p:nvSpPr>
            <p:cNvPr id="5" name="object 5"/>
            <p:cNvSpPr/>
            <p:nvPr/>
          </p:nvSpPr>
          <p:spPr>
            <a:xfrm>
              <a:off x="584187" y="4974230"/>
              <a:ext cx="3381375" cy="1628775"/>
            </a:xfrm>
            <a:custGeom>
              <a:avLst/>
              <a:gdLst/>
              <a:ahLst/>
              <a:cxnLst/>
              <a:rect l="l" t="t" r="r" b="b"/>
              <a:pathLst>
                <a:path w="3381375" h="1628775">
                  <a:moveTo>
                    <a:pt x="0" y="0"/>
                  </a:moveTo>
                  <a:lnTo>
                    <a:pt x="3381375" y="1628775"/>
                  </a:lnTo>
                </a:path>
                <a:path w="3381375" h="1628775">
                  <a:moveTo>
                    <a:pt x="0" y="1628775"/>
                  </a:moveTo>
                  <a:lnTo>
                    <a:pt x="3381375" y="0"/>
                  </a:lnTo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84187" y="4974230"/>
              <a:ext cx="3381375" cy="1628775"/>
            </a:xfrm>
            <a:custGeom>
              <a:avLst/>
              <a:gdLst/>
              <a:ahLst/>
              <a:cxnLst/>
              <a:rect l="l" t="t" r="r" b="b"/>
              <a:pathLst>
                <a:path w="3381375" h="1628775">
                  <a:moveTo>
                    <a:pt x="0" y="0"/>
                  </a:moveTo>
                  <a:lnTo>
                    <a:pt x="3381375" y="0"/>
                  </a:lnTo>
                  <a:lnTo>
                    <a:pt x="3381375" y="1628775"/>
                  </a:lnTo>
                  <a:lnTo>
                    <a:pt x="0" y="162877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C0C0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383637" y="2390012"/>
            <a:ext cx="4324350" cy="16954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99875" y="4783833"/>
            <a:ext cx="4079851" cy="17206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18562" y="1793933"/>
            <a:ext cx="11303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State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diagram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31104" y="1793933"/>
            <a:ext cx="12776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Activity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diagram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0225" y="4652908"/>
            <a:ext cx="6858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Petri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net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31104" y="4690408"/>
            <a:ext cx="53848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BPMN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761702"/>
            <a:ext cx="49295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2.d.i. </a:t>
            </a:r>
            <a:r>
              <a:rPr sz="3600" spc="-10" dirty="0"/>
              <a:t>State</a:t>
            </a:r>
            <a:r>
              <a:rPr sz="3600" spc="-95" dirty="0"/>
              <a:t> </a:t>
            </a:r>
            <a:r>
              <a:rPr sz="3600" spc="-5" dirty="0"/>
              <a:t>Diagrams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28699" y="1694358"/>
            <a:ext cx="5286375" cy="421640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471170" marR="491490" indent="-459105">
              <a:lnSpc>
                <a:spcPts val="3450"/>
              </a:lnSpc>
              <a:spcBef>
                <a:spcPts val="340"/>
              </a:spcBef>
              <a:buChar char="●"/>
              <a:tabLst>
                <a:tab pos="471170" algn="l"/>
                <a:tab pos="471805" algn="l"/>
              </a:tabLst>
            </a:pPr>
            <a:r>
              <a:rPr sz="3000" spc="-5" dirty="0">
                <a:latin typeface="Arial"/>
                <a:cs typeface="Arial"/>
              </a:rPr>
              <a:t>Describes the behavior</a:t>
            </a:r>
            <a:r>
              <a:rPr sz="3000" spc="-9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of  </a:t>
            </a:r>
            <a:r>
              <a:rPr sz="3000" dirty="0">
                <a:latin typeface="Arial"/>
                <a:cs typeface="Arial"/>
              </a:rPr>
              <a:t>systems.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●"/>
            </a:pPr>
            <a:endParaRPr sz="3750">
              <a:latin typeface="Arial"/>
              <a:cs typeface="Arial"/>
            </a:endParaRPr>
          </a:p>
          <a:p>
            <a:pPr marL="471170" marR="5080" indent="-459105">
              <a:lnSpc>
                <a:spcPts val="3450"/>
              </a:lnSpc>
              <a:buChar char="●"/>
              <a:tabLst>
                <a:tab pos="471170" algn="l"/>
                <a:tab pos="471805" algn="l"/>
              </a:tabLst>
            </a:pPr>
            <a:r>
              <a:rPr sz="3000" spc="-5" dirty="0">
                <a:latin typeface="Arial"/>
                <a:cs typeface="Arial"/>
              </a:rPr>
              <a:t>The described </a:t>
            </a:r>
            <a:r>
              <a:rPr sz="3000" dirty="0">
                <a:latin typeface="Arial"/>
                <a:cs typeface="Arial"/>
              </a:rPr>
              <a:t>system </a:t>
            </a:r>
            <a:r>
              <a:rPr sz="3000" spc="-5" dirty="0">
                <a:latin typeface="Arial"/>
                <a:cs typeface="Arial"/>
              </a:rPr>
              <a:t>is  </a:t>
            </a:r>
            <a:r>
              <a:rPr sz="3000" dirty="0">
                <a:latin typeface="Arial"/>
                <a:cs typeface="Arial"/>
              </a:rPr>
              <a:t>composed </a:t>
            </a:r>
            <a:r>
              <a:rPr sz="3000" spc="-5" dirty="0">
                <a:latin typeface="Arial"/>
                <a:cs typeface="Arial"/>
              </a:rPr>
              <a:t>of </a:t>
            </a:r>
            <a:r>
              <a:rPr sz="3000" dirty="0">
                <a:latin typeface="Arial"/>
                <a:cs typeface="Arial"/>
              </a:rPr>
              <a:t>a </a:t>
            </a:r>
            <a:r>
              <a:rPr sz="3000" spc="-5" dirty="0">
                <a:latin typeface="Arial"/>
                <a:cs typeface="Arial"/>
              </a:rPr>
              <a:t>finite</a:t>
            </a:r>
            <a:r>
              <a:rPr sz="3000" spc="-11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number  of</a:t>
            </a:r>
            <a:r>
              <a:rPr sz="3000" spc="-1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states.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●"/>
            </a:pPr>
            <a:endParaRPr sz="3750">
              <a:latin typeface="Arial"/>
              <a:cs typeface="Arial"/>
            </a:endParaRPr>
          </a:p>
          <a:p>
            <a:pPr marL="471170" marR="87630" indent="-459105">
              <a:lnSpc>
                <a:spcPts val="3450"/>
              </a:lnSpc>
              <a:buChar char="●"/>
              <a:tabLst>
                <a:tab pos="471170" algn="l"/>
                <a:tab pos="471805" algn="l"/>
              </a:tabLst>
            </a:pPr>
            <a:r>
              <a:rPr sz="3000" dirty="0">
                <a:latin typeface="Arial"/>
                <a:cs typeface="Arial"/>
              </a:rPr>
              <a:t>A classic </a:t>
            </a:r>
            <a:r>
              <a:rPr sz="3000" spc="-5" dirty="0">
                <a:latin typeface="Arial"/>
                <a:cs typeface="Arial"/>
              </a:rPr>
              <a:t>form of </a:t>
            </a:r>
            <a:r>
              <a:rPr sz="3000" dirty="0">
                <a:latin typeface="Arial"/>
                <a:cs typeface="Arial"/>
              </a:rPr>
              <a:t>state  </a:t>
            </a:r>
            <a:r>
              <a:rPr sz="3000" spc="-5" dirty="0">
                <a:latin typeface="Arial"/>
                <a:cs typeface="Arial"/>
              </a:rPr>
              <a:t>diagram is </a:t>
            </a:r>
            <a:r>
              <a:rPr sz="3000" dirty="0">
                <a:latin typeface="Arial"/>
                <a:cs typeface="Arial"/>
              </a:rPr>
              <a:t>a </a:t>
            </a:r>
            <a:r>
              <a:rPr sz="3000" spc="-5" dirty="0">
                <a:latin typeface="Arial"/>
                <a:cs typeface="Arial"/>
              </a:rPr>
              <a:t>directed</a:t>
            </a:r>
            <a:r>
              <a:rPr sz="3000" spc="-9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graph.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953048" y="1688300"/>
            <a:ext cx="3028755" cy="44817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854720"/>
            <a:ext cx="474726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2.d.ii. Activity</a:t>
            </a:r>
            <a:r>
              <a:rPr spc="-95" dirty="0"/>
              <a:t> </a:t>
            </a:r>
            <a:r>
              <a:rPr spc="-5" dirty="0"/>
              <a:t>Diagrams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4071" y="1696690"/>
            <a:ext cx="4535170" cy="3894454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455930" marR="5080" indent="-443865">
              <a:lnSpc>
                <a:spcPts val="3220"/>
              </a:lnSpc>
              <a:spcBef>
                <a:spcPts val="320"/>
              </a:spcBef>
              <a:buChar char="●"/>
              <a:tabLst>
                <a:tab pos="455930" algn="l"/>
                <a:tab pos="456565" algn="l"/>
              </a:tabLst>
            </a:pPr>
            <a:r>
              <a:rPr sz="2800" spc="-5" dirty="0">
                <a:latin typeface="Arial"/>
                <a:cs typeface="Arial"/>
              </a:rPr>
              <a:t>Graphical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representations  </a:t>
            </a:r>
            <a:r>
              <a:rPr sz="2800" spc="-5" dirty="0">
                <a:latin typeface="Arial"/>
                <a:cs typeface="Arial"/>
              </a:rPr>
              <a:t>of workflows of activities  and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actions.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●"/>
            </a:pPr>
            <a:endParaRPr sz="3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●"/>
            </a:pPr>
            <a:endParaRPr sz="3650">
              <a:latin typeface="Arial"/>
              <a:cs typeface="Arial"/>
            </a:endParaRPr>
          </a:p>
          <a:p>
            <a:pPr marL="455930" marR="732790" indent="-443865">
              <a:lnSpc>
                <a:spcPts val="3220"/>
              </a:lnSpc>
              <a:buChar char="●"/>
              <a:tabLst>
                <a:tab pos="455930" algn="l"/>
                <a:tab pos="456565" algn="l"/>
              </a:tabLst>
            </a:pPr>
            <a:r>
              <a:rPr sz="2800" spc="-5" dirty="0">
                <a:latin typeface="Arial"/>
                <a:cs typeface="Arial"/>
              </a:rPr>
              <a:t>Rectangles: Actions  Diamonds: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Decisions  </a:t>
            </a:r>
            <a:r>
              <a:rPr sz="2800" spc="-10" dirty="0">
                <a:latin typeface="Arial"/>
                <a:cs typeface="Arial"/>
              </a:rPr>
              <a:t>Bars: Split </a:t>
            </a:r>
            <a:r>
              <a:rPr sz="2800" dirty="0">
                <a:latin typeface="Arial"/>
                <a:cs typeface="Arial"/>
              </a:rPr>
              <a:t>&amp; Join  </a:t>
            </a:r>
            <a:r>
              <a:rPr sz="2800" spc="-5" dirty="0">
                <a:latin typeface="Arial"/>
                <a:cs typeface="Arial"/>
              </a:rPr>
              <a:t>Circles: </a:t>
            </a:r>
            <a:r>
              <a:rPr sz="2800" spc="-10" dirty="0">
                <a:latin typeface="Arial"/>
                <a:cs typeface="Arial"/>
              </a:rPr>
              <a:t>Start </a:t>
            </a:r>
            <a:r>
              <a:rPr sz="2800" dirty="0">
                <a:latin typeface="Arial"/>
                <a:cs typeface="Arial"/>
              </a:rPr>
              <a:t>&amp;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End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38162" y="1600200"/>
            <a:ext cx="4421834" cy="50875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 marR="5080">
              <a:lnSpc>
                <a:spcPts val="3410"/>
              </a:lnSpc>
              <a:spcBef>
                <a:spcPts val="370"/>
              </a:spcBef>
            </a:pPr>
            <a:r>
              <a:rPr spc="-5" dirty="0"/>
              <a:t>2.d.iv. Business Process Model</a:t>
            </a:r>
            <a:r>
              <a:rPr spc="-95" dirty="0"/>
              <a:t> </a:t>
            </a:r>
            <a:r>
              <a:rPr spc="-5" dirty="0"/>
              <a:t>and  Notation</a:t>
            </a:r>
            <a:r>
              <a:rPr spc="5" dirty="0"/>
              <a:t> </a:t>
            </a:r>
            <a:r>
              <a:rPr sz="2400" spc="-5" dirty="0"/>
              <a:t>(BPMN)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574724" y="1701502"/>
            <a:ext cx="7592059" cy="423926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424815" marR="5080" indent="-412750">
              <a:lnSpc>
                <a:spcPts val="2760"/>
              </a:lnSpc>
              <a:spcBef>
                <a:spcPts val="29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spc="-5" dirty="0">
                <a:latin typeface="Arial"/>
                <a:cs typeface="Arial"/>
              </a:rPr>
              <a:t>Provides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notation that is intuitive to business users,  </a:t>
            </a:r>
            <a:r>
              <a:rPr sz="2400" dirty="0">
                <a:latin typeface="Arial"/>
                <a:cs typeface="Arial"/>
              </a:rPr>
              <a:t>yet </a:t>
            </a:r>
            <a:r>
              <a:rPr sz="2400" spc="-5" dirty="0">
                <a:latin typeface="Arial"/>
                <a:cs typeface="Arial"/>
              </a:rPr>
              <a:t>able to </a:t>
            </a:r>
            <a:r>
              <a:rPr sz="2400" dirty="0">
                <a:latin typeface="Arial"/>
                <a:cs typeface="Arial"/>
              </a:rPr>
              <a:t>represent complex </a:t>
            </a:r>
            <a:r>
              <a:rPr sz="2400" spc="-5" dirty="0">
                <a:latin typeface="Arial"/>
                <a:cs typeface="Arial"/>
              </a:rPr>
              <a:t>process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semantics.</a:t>
            </a:r>
            <a:endParaRPr sz="2400">
              <a:latin typeface="Arial"/>
              <a:cs typeface="Arial"/>
            </a:endParaRPr>
          </a:p>
          <a:p>
            <a:pPr marL="424815" marR="284480" indent="-412750">
              <a:lnSpc>
                <a:spcPts val="2760"/>
              </a:lnSpc>
              <a:buChar char="●"/>
              <a:tabLst>
                <a:tab pos="424815" algn="l"/>
                <a:tab pos="425450" algn="l"/>
              </a:tabLst>
            </a:pPr>
            <a:r>
              <a:rPr sz="2400" spc="-5" dirty="0">
                <a:latin typeface="Arial"/>
                <a:cs typeface="Arial"/>
              </a:rPr>
              <a:t>Provides </a:t>
            </a:r>
            <a:r>
              <a:rPr sz="2400" dirty="0">
                <a:latin typeface="Arial"/>
                <a:cs typeface="Arial"/>
              </a:rPr>
              <a:t>a mapping </a:t>
            </a:r>
            <a:r>
              <a:rPr sz="2400" spc="-5" dirty="0">
                <a:latin typeface="Arial"/>
                <a:cs typeface="Arial"/>
              </a:rPr>
              <a:t>between the graphics of the  notation and the underlying </a:t>
            </a:r>
            <a:r>
              <a:rPr sz="2400" dirty="0">
                <a:latin typeface="Arial"/>
                <a:cs typeface="Arial"/>
              </a:rPr>
              <a:t>constructs </a:t>
            </a:r>
            <a:r>
              <a:rPr sz="2400" spc="-5" dirty="0">
                <a:latin typeface="Arial"/>
                <a:cs typeface="Arial"/>
              </a:rPr>
              <a:t>of execution  languages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●"/>
            </a:pPr>
            <a:endParaRPr sz="3000">
              <a:latin typeface="Arial"/>
              <a:cs typeface="Arial"/>
            </a:endParaRPr>
          </a:p>
          <a:p>
            <a:pPr marL="424815" indent="-412750">
              <a:lnSpc>
                <a:spcPct val="100000"/>
              </a:lnSpc>
              <a:buChar char="●"/>
              <a:tabLst>
                <a:tab pos="424815" algn="l"/>
                <a:tab pos="425450" algn="l"/>
              </a:tabLst>
            </a:pPr>
            <a:r>
              <a:rPr sz="2400" spc="-5" dirty="0">
                <a:latin typeface="Arial"/>
                <a:cs typeface="Arial"/>
              </a:rPr>
              <a:t>Event</a:t>
            </a:r>
            <a:endParaRPr sz="2400">
              <a:latin typeface="Arial"/>
              <a:cs typeface="Arial"/>
            </a:endParaRPr>
          </a:p>
          <a:p>
            <a:pPr marL="424815" marR="5464810">
              <a:lnSpc>
                <a:spcPts val="3210"/>
              </a:lnSpc>
              <a:spcBef>
                <a:spcPts val="165"/>
              </a:spcBef>
            </a:pPr>
            <a:r>
              <a:rPr sz="2400" spc="-5" dirty="0">
                <a:latin typeface="Arial"/>
                <a:cs typeface="Arial"/>
              </a:rPr>
              <a:t>Activity  Gateway  Connections</a:t>
            </a:r>
            <a:endParaRPr sz="2400">
              <a:latin typeface="Arial"/>
              <a:cs typeface="Arial"/>
            </a:endParaRPr>
          </a:p>
          <a:p>
            <a:pPr marL="424815">
              <a:lnSpc>
                <a:spcPct val="100000"/>
              </a:lnSpc>
              <a:spcBef>
                <a:spcPts val="165"/>
              </a:spcBef>
            </a:pPr>
            <a:r>
              <a:rPr sz="2400" spc="-5" dirty="0">
                <a:latin typeface="Arial"/>
                <a:cs typeface="Arial"/>
              </a:rPr>
              <a:t>Pools and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Lanes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31865" y="3247496"/>
            <a:ext cx="5481309" cy="33597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528" y="854720"/>
            <a:ext cx="535178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3. BPM Life-Cycle:</a:t>
            </a:r>
            <a:r>
              <a:rPr spc="-95" dirty="0"/>
              <a:t> </a:t>
            </a:r>
            <a:r>
              <a:rPr spc="-5" dirty="0"/>
              <a:t>Analysis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84071" y="1779249"/>
            <a:ext cx="933450" cy="933450"/>
            <a:chOff x="584071" y="1779249"/>
            <a:chExt cx="933450" cy="933450"/>
          </a:xfrm>
        </p:grpSpPr>
        <p:sp>
          <p:nvSpPr>
            <p:cNvPr id="4" name="object 4"/>
            <p:cNvSpPr/>
            <p:nvPr/>
          </p:nvSpPr>
          <p:spPr>
            <a:xfrm>
              <a:off x="593596" y="1788774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761996" y="914399"/>
                  </a:moveTo>
                  <a:lnTo>
                    <a:pt x="0" y="914399"/>
                  </a:lnTo>
                  <a:lnTo>
                    <a:pt x="0" y="0"/>
                  </a:lnTo>
                  <a:lnTo>
                    <a:pt x="914399" y="0"/>
                  </a:lnTo>
                  <a:lnTo>
                    <a:pt x="914399" y="761996"/>
                  </a:lnTo>
                  <a:lnTo>
                    <a:pt x="761996" y="914399"/>
                  </a:lnTo>
                  <a:close/>
                </a:path>
              </a:pathLst>
            </a:custGeom>
            <a:solidFill>
              <a:srgbClr val="BBD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55593" y="2550771"/>
              <a:ext cx="152400" cy="152400"/>
            </a:xfrm>
            <a:custGeom>
              <a:avLst/>
              <a:gdLst/>
              <a:ahLst/>
              <a:cxnLst/>
              <a:rect l="l" t="t" r="r" b="b"/>
              <a:pathLst>
                <a:path w="152400" h="152400">
                  <a:moveTo>
                    <a:pt x="0" y="152403"/>
                  </a:moveTo>
                  <a:lnTo>
                    <a:pt x="30480" y="30480"/>
                  </a:lnTo>
                  <a:lnTo>
                    <a:pt x="152402" y="0"/>
                  </a:lnTo>
                  <a:lnTo>
                    <a:pt x="0" y="152403"/>
                  </a:lnTo>
                  <a:close/>
                </a:path>
              </a:pathLst>
            </a:custGeom>
            <a:solidFill>
              <a:srgbClr val="95AB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93596" y="1788774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761996" y="914399"/>
                  </a:moveTo>
                  <a:lnTo>
                    <a:pt x="792477" y="792477"/>
                  </a:lnTo>
                  <a:lnTo>
                    <a:pt x="914399" y="761996"/>
                  </a:lnTo>
                  <a:lnTo>
                    <a:pt x="761996" y="914399"/>
                  </a:lnTo>
                  <a:lnTo>
                    <a:pt x="0" y="914399"/>
                  </a:lnTo>
                  <a:lnTo>
                    <a:pt x="0" y="0"/>
                  </a:lnTo>
                  <a:lnTo>
                    <a:pt x="914399" y="0"/>
                  </a:lnTo>
                  <a:lnTo>
                    <a:pt x="914399" y="761996"/>
                  </a:lnTo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14097" y="1958611"/>
            <a:ext cx="673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KPIs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757803" y="5821024"/>
            <a:ext cx="1941830" cy="933450"/>
            <a:chOff x="3757803" y="5821024"/>
            <a:chExt cx="1941830" cy="933450"/>
          </a:xfrm>
        </p:grpSpPr>
        <p:sp>
          <p:nvSpPr>
            <p:cNvPr id="9" name="object 9"/>
            <p:cNvSpPr/>
            <p:nvPr/>
          </p:nvSpPr>
          <p:spPr>
            <a:xfrm>
              <a:off x="3767328" y="5830549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1769996" y="914399"/>
                  </a:moveTo>
                  <a:lnTo>
                    <a:pt x="152403" y="914399"/>
                  </a:lnTo>
                  <a:lnTo>
                    <a:pt x="104232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2" y="7769"/>
                  </a:lnTo>
                  <a:lnTo>
                    <a:pt x="152403" y="0"/>
                  </a:lnTo>
                  <a:lnTo>
                    <a:pt x="1769996" y="0"/>
                  </a:lnTo>
                  <a:lnTo>
                    <a:pt x="1828319" y="11601"/>
                  </a:lnTo>
                  <a:lnTo>
                    <a:pt x="1877761" y="44637"/>
                  </a:lnTo>
                  <a:lnTo>
                    <a:pt x="1910799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close/>
                </a:path>
              </a:pathLst>
            </a:custGeom>
            <a:solidFill>
              <a:srgbClr val="BBD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767328" y="5830549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0" y="152402"/>
                  </a:move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2" y="7769"/>
                  </a:lnTo>
                  <a:lnTo>
                    <a:pt x="152403" y="0"/>
                  </a:lnTo>
                  <a:lnTo>
                    <a:pt x="1769996" y="0"/>
                  </a:lnTo>
                  <a:lnTo>
                    <a:pt x="1828319" y="11601"/>
                  </a:lnTo>
                  <a:lnTo>
                    <a:pt x="1877761" y="44637"/>
                  </a:lnTo>
                  <a:lnTo>
                    <a:pt x="1910799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lnTo>
                    <a:pt x="152403" y="914399"/>
                  </a:lnTo>
                  <a:lnTo>
                    <a:pt x="104232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039330" y="6076588"/>
            <a:ext cx="13779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Execution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618478" y="3185774"/>
            <a:ext cx="1941830" cy="933450"/>
            <a:chOff x="6618478" y="3185774"/>
            <a:chExt cx="1941830" cy="933450"/>
          </a:xfrm>
        </p:grpSpPr>
        <p:sp>
          <p:nvSpPr>
            <p:cNvPr id="13" name="object 13"/>
            <p:cNvSpPr/>
            <p:nvPr/>
          </p:nvSpPr>
          <p:spPr>
            <a:xfrm>
              <a:off x="6628003" y="3195299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1769996" y="914399"/>
                  </a:move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0"/>
                  </a:lnTo>
                  <a:lnTo>
                    <a:pt x="1877762" y="44637"/>
                  </a:lnTo>
                  <a:lnTo>
                    <a:pt x="1910798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close/>
                </a:path>
              </a:pathLst>
            </a:custGeom>
            <a:solidFill>
              <a:srgbClr val="BBD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628003" y="3195299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0" y="152402"/>
                  </a:move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0"/>
                  </a:lnTo>
                  <a:lnTo>
                    <a:pt x="1877762" y="44637"/>
                  </a:lnTo>
                  <a:lnTo>
                    <a:pt x="1910798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6787416" y="3268176"/>
            <a:ext cx="1602105" cy="737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ts val="2805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IT</a:t>
            </a:r>
            <a:endParaRPr sz="2400">
              <a:latin typeface="Georgia"/>
              <a:cs typeface="Georgia"/>
            </a:endParaRPr>
          </a:p>
          <a:p>
            <a:pPr algn="ctr">
              <a:lnSpc>
                <a:spcPts val="2805"/>
              </a:lnSpc>
            </a:pPr>
            <a:r>
              <a:rPr sz="2400" spc="-5" dirty="0">
                <a:latin typeface="Georgia"/>
                <a:cs typeface="Georgia"/>
              </a:rPr>
              <a:t>Refinement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618478" y="4681199"/>
            <a:ext cx="1941830" cy="933450"/>
            <a:chOff x="6618478" y="4681199"/>
            <a:chExt cx="1941830" cy="933450"/>
          </a:xfrm>
        </p:grpSpPr>
        <p:sp>
          <p:nvSpPr>
            <p:cNvPr id="17" name="object 17"/>
            <p:cNvSpPr/>
            <p:nvPr/>
          </p:nvSpPr>
          <p:spPr>
            <a:xfrm>
              <a:off x="6628003" y="4690724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1769996" y="914399"/>
                  </a:move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1"/>
                  </a:lnTo>
                  <a:lnTo>
                    <a:pt x="1877762" y="44637"/>
                  </a:lnTo>
                  <a:lnTo>
                    <a:pt x="1910798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close/>
                </a:path>
              </a:pathLst>
            </a:custGeom>
            <a:solidFill>
              <a:srgbClr val="BBD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628003" y="4690724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0" y="152402"/>
                  </a:move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1"/>
                  </a:lnTo>
                  <a:lnTo>
                    <a:pt x="1877762" y="44637"/>
                  </a:lnTo>
                  <a:lnTo>
                    <a:pt x="1910798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750284" y="4936763"/>
            <a:ext cx="16783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Deployment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938403" y="3185774"/>
            <a:ext cx="1941830" cy="933450"/>
            <a:chOff x="938403" y="3185774"/>
            <a:chExt cx="1941830" cy="933450"/>
          </a:xfrm>
        </p:grpSpPr>
        <p:sp>
          <p:nvSpPr>
            <p:cNvPr id="21" name="object 21"/>
            <p:cNvSpPr/>
            <p:nvPr/>
          </p:nvSpPr>
          <p:spPr>
            <a:xfrm>
              <a:off x="947928" y="3195299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80" h="914400">
                  <a:moveTo>
                    <a:pt x="1769996" y="914399"/>
                  </a:move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9" y="11600"/>
                  </a:lnTo>
                  <a:lnTo>
                    <a:pt x="1877762" y="44637"/>
                  </a:lnTo>
                  <a:lnTo>
                    <a:pt x="1910799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close/>
                </a:path>
              </a:pathLst>
            </a:custGeom>
            <a:solidFill>
              <a:srgbClr val="3776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47928" y="3195299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80" h="914400">
                  <a:moveTo>
                    <a:pt x="0" y="152402"/>
                  </a:move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9" y="11600"/>
                  </a:lnTo>
                  <a:lnTo>
                    <a:pt x="1877762" y="44637"/>
                  </a:lnTo>
                  <a:lnTo>
                    <a:pt x="1910799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236673" y="3441337"/>
            <a:ext cx="13442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Georgia"/>
                <a:cs typeface="Georgia"/>
              </a:rPr>
              <a:t>Analysis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938403" y="4681199"/>
            <a:ext cx="1941830" cy="933450"/>
            <a:chOff x="938403" y="4681199"/>
            <a:chExt cx="1941830" cy="933450"/>
          </a:xfrm>
        </p:grpSpPr>
        <p:sp>
          <p:nvSpPr>
            <p:cNvPr id="25" name="object 25"/>
            <p:cNvSpPr/>
            <p:nvPr/>
          </p:nvSpPr>
          <p:spPr>
            <a:xfrm>
              <a:off x="947928" y="4690724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80" h="914400">
                  <a:moveTo>
                    <a:pt x="1769996" y="914399"/>
                  </a:move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9" y="11601"/>
                  </a:lnTo>
                  <a:lnTo>
                    <a:pt x="1877762" y="44637"/>
                  </a:lnTo>
                  <a:lnTo>
                    <a:pt x="1910799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close/>
                </a:path>
              </a:pathLst>
            </a:custGeom>
            <a:solidFill>
              <a:srgbClr val="BBD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47928" y="4690724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80" h="914400">
                  <a:moveTo>
                    <a:pt x="0" y="152402"/>
                  </a:move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9" y="11601"/>
                  </a:lnTo>
                  <a:lnTo>
                    <a:pt x="1877762" y="44637"/>
                  </a:lnTo>
                  <a:lnTo>
                    <a:pt x="1910799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128773" y="4936763"/>
            <a:ext cx="15601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Monitoring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1493709" y="1553794"/>
            <a:ext cx="6198235" cy="4817110"/>
            <a:chOff x="1493709" y="1553794"/>
            <a:chExt cx="6198235" cy="4817110"/>
          </a:xfrm>
        </p:grpSpPr>
        <p:sp>
          <p:nvSpPr>
            <p:cNvPr id="29" name="object 29"/>
            <p:cNvSpPr/>
            <p:nvPr/>
          </p:nvSpPr>
          <p:spPr>
            <a:xfrm>
              <a:off x="1883929" y="2143725"/>
              <a:ext cx="1774825" cy="1047750"/>
            </a:xfrm>
            <a:custGeom>
              <a:avLst/>
              <a:gdLst/>
              <a:ahLst/>
              <a:cxnLst/>
              <a:rect l="l" t="t" r="r" b="b"/>
              <a:pathLst>
                <a:path w="1774825" h="1047750">
                  <a:moveTo>
                    <a:pt x="0" y="1047233"/>
                  </a:moveTo>
                  <a:lnTo>
                    <a:pt x="3471" y="1003658"/>
                  </a:lnTo>
                  <a:lnTo>
                    <a:pt x="9953" y="960559"/>
                  </a:lnTo>
                  <a:lnTo>
                    <a:pt x="19386" y="917969"/>
                  </a:lnTo>
                  <a:lnTo>
                    <a:pt x="31711" y="875920"/>
                  </a:lnTo>
                  <a:lnTo>
                    <a:pt x="46869" y="834445"/>
                  </a:lnTo>
                  <a:lnTo>
                    <a:pt x="64802" y="793576"/>
                  </a:lnTo>
                  <a:lnTo>
                    <a:pt x="85449" y="753347"/>
                  </a:lnTo>
                  <a:lnTo>
                    <a:pt x="108752" y="713789"/>
                  </a:lnTo>
                  <a:lnTo>
                    <a:pt x="134651" y="674935"/>
                  </a:lnTo>
                  <a:lnTo>
                    <a:pt x="163089" y="636818"/>
                  </a:lnTo>
                  <a:lnTo>
                    <a:pt x="194005" y="599471"/>
                  </a:lnTo>
                  <a:lnTo>
                    <a:pt x="227340" y="562925"/>
                  </a:lnTo>
                  <a:lnTo>
                    <a:pt x="263035" y="527215"/>
                  </a:lnTo>
                  <a:lnTo>
                    <a:pt x="301032" y="492371"/>
                  </a:lnTo>
                  <a:lnTo>
                    <a:pt x="341271" y="458427"/>
                  </a:lnTo>
                  <a:lnTo>
                    <a:pt x="383693" y="425416"/>
                  </a:lnTo>
                  <a:lnTo>
                    <a:pt x="428239" y="393369"/>
                  </a:lnTo>
                  <a:lnTo>
                    <a:pt x="474850" y="362320"/>
                  </a:lnTo>
                  <a:lnTo>
                    <a:pt x="523467" y="332302"/>
                  </a:lnTo>
                  <a:lnTo>
                    <a:pt x="574030" y="303345"/>
                  </a:lnTo>
                  <a:lnTo>
                    <a:pt x="614212" y="281815"/>
                  </a:lnTo>
                  <a:lnTo>
                    <a:pt x="655485" y="260948"/>
                  </a:lnTo>
                  <a:lnTo>
                    <a:pt x="697820" y="240758"/>
                  </a:lnTo>
                  <a:lnTo>
                    <a:pt x="741192" y="221262"/>
                  </a:lnTo>
                  <a:lnTo>
                    <a:pt x="785573" y="202472"/>
                  </a:lnTo>
                  <a:lnTo>
                    <a:pt x="830937" y="184405"/>
                  </a:lnTo>
                  <a:lnTo>
                    <a:pt x="877256" y="167075"/>
                  </a:lnTo>
                  <a:lnTo>
                    <a:pt x="924503" y="150497"/>
                  </a:lnTo>
                  <a:lnTo>
                    <a:pt x="972653" y="134686"/>
                  </a:lnTo>
                  <a:lnTo>
                    <a:pt x="1021677" y="119657"/>
                  </a:lnTo>
                  <a:lnTo>
                    <a:pt x="1071549" y="105424"/>
                  </a:lnTo>
                  <a:lnTo>
                    <a:pt x="1122243" y="92002"/>
                  </a:lnTo>
                  <a:lnTo>
                    <a:pt x="1173730" y="79406"/>
                  </a:lnTo>
                  <a:lnTo>
                    <a:pt x="1222227" y="68463"/>
                  </a:lnTo>
                  <a:lnTo>
                    <a:pt x="1271365" y="58257"/>
                  </a:lnTo>
                  <a:lnTo>
                    <a:pt x="1321120" y="48800"/>
                  </a:lnTo>
                  <a:lnTo>
                    <a:pt x="1371473" y="40103"/>
                  </a:lnTo>
                  <a:lnTo>
                    <a:pt x="1422401" y="32179"/>
                  </a:lnTo>
                  <a:lnTo>
                    <a:pt x="1473883" y="25040"/>
                  </a:lnTo>
                  <a:lnTo>
                    <a:pt x="1525898" y="18697"/>
                  </a:lnTo>
                  <a:lnTo>
                    <a:pt x="1571830" y="13810"/>
                  </a:lnTo>
                  <a:lnTo>
                    <a:pt x="1618139" y="9549"/>
                  </a:lnTo>
                  <a:lnTo>
                    <a:pt x="1664810" y="5923"/>
                  </a:lnTo>
                  <a:lnTo>
                    <a:pt x="1711829" y="2940"/>
                  </a:lnTo>
                  <a:lnTo>
                    <a:pt x="1759182" y="608"/>
                  </a:lnTo>
                  <a:lnTo>
                    <a:pt x="1771070" y="127"/>
                  </a:lnTo>
                  <a:lnTo>
                    <a:pt x="1774531" y="0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643582" y="2097845"/>
              <a:ext cx="115964" cy="9175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979196" y="2714691"/>
              <a:ext cx="1774825" cy="1047115"/>
            </a:xfrm>
            <a:custGeom>
              <a:avLst/>
              <a:gdLst/>
              <a:ahLst/>
              <a:cxnLst/>
              <a:rect l="l" t="t" r="r" b="b"/>
              <a:pathLst>
                <a:path w="1774825" h="1047114">
                  <a:moveTo>
                    <a:pt x="1774531" y="0"/>
                  </a:moveTo>
                  <a:lnTo>
                    <a:pt x="1771059" y="43574"/>
                  </a:lnTo>
                  <a:lnTo>
                    <a:pt x="1764577" y="86673"/>
                  </a:lnTo>
                  <a:lnTo>
                    <a:pt x="1755144" y="129262"/>
                  </a:lnTo>
                  <a:lnTo>
                    <a:pt x="1742819" y="171310"/>
                  </a:lnTo>
                  <a:lnTo>
                    <a:pt x="1727661" y="212784"/>
                  </a:lnTo>
                  <a:lnTo>
                    <a:pt x="1709728" y="253651"/>
                  </a:lnTo>
                  <a:lnTo>
                    <a:pt x="1689081" y="293879"/>
                  </a:lnTo>
                  <a:lnTo>
                    <a:pt x="1665778" y="333435"/>
                  </a:lnTo>
                  <a:lnTo>
                    <a:pt x="1639878" y="372286"/>
                  </a:lnTo>
                  <a:lnTo>
                    <a:pt x="1611441" y="410401"/>
                  </a:lnTo>
                  <a:lnTo>
                    <a:pt x="1580525" y="447746"/>
                  </a:lnTo>
                  <a:lnTo>
                    <a:pt x="1547190" y="484289"/>
                  </a:lnTo>
                  <a:lnTo>
                    <a:pt x="1511495" y="519997"/>
                  </a:lnTo>
                  <a:lnTo>
                    <a:pt x="1473498" y="554837"/>
                  </a:lnTo>
                  <a:lnTo>
                    <a:pt x="1433259" y="588778"/>
                  </a:lnTo>
                  <a:lnTo>
                    <a:pt x="1390837" y="621786"/>
                  </a:lnTo>
                  <a:lnTo>
                    <a:pt x="1346291" y="653829"/>
                  </a:lnTo>
                  <a:lnTo>
                    <a:pt x="1299680" y="684874"/>
                  </a:lnTo>
                  <a:lnTo>
                    <a:pt x="1251064" y="714889"/>
                  </a:lnTo>
                  <a:lnTo>
                    <a:pt x="1200500" y="743841"/>
                  </a:lnTo>
                  <a:lnTo>
                    <a:pt x="1160318" y="765368"/>
                  </a:lnTo>
                  <a:lnTo>
                    <a:pt x="1119045" y="786233"/>
                  </a:lnTo>
                  <a:lnTo>
                    <a:pt x="1076710" y="806419"/>
                  </a:lnTo>
                  <a:lnTo>
                    <a:pt x="1033338" y="825912"/>
                  </a:lnTo>
                  <a:lnTo>
                    <a:pt x="988957" y="844698"/>
                  </a:lnTo>
                  <a:lnTo>
                    <a:pt x="943593" y="862761"/>
                  </a:lnTo>
                  <a:lnTo>
                    <a:pt x="897274" y="880088"/>
                  </a:lnTo>
                  <a:lnTo>
                    <a:pt x="850027" y="896662"/>
                  </a:lnTo>
                  <a:lnTo>
                    <a:pt x="801877" y="912469"/>
                  </a:lnTo>
                  <a:lnTo>
                    <a:pt x="752853" y="927495"/>
                  </a:lnTo>
                  <a:lnTo>
                    <a:pt x="702981" y="941724"/>
                  </a:lnTo>
                  <a:lnTo>
                    <a:pt x="652288" y="955142"/>
                  </a:lnTo>
                  <a:lnTo>
                    <a:pt x="600800" y="967733"/>
                  </a:lnTo>
                  <a:lnTo>
                    <a:pt x="552303" y="978673"/>
                  </a:lnTo>
                  <a:lnTo>
                    <a:pt x="503165" y="988875"/>
                  </a:lnTo>
                  <a:lnTo>
                    <a:pt x="453409" y="998328"/>
                  </a:lnTo>
                  <a:lnTo>
                    <a:pt x="403057" y="1007021"/>
                  </a:lnTo>
                  <a:lnTo>
                    <a:pt x="352128" y="1014941"/>
                  </a:lnTo>
                  <a:lnTo>
                    <a:pt x="300646" y="1022076"/>
                  </a:lnTo>
                  <a:lnTo>
                    <a:pt x="248632" y="1028415"/>
                  </a:lnTo>
                  <a:lnTo>
                    <a:pt x="202700" y="1033299"/>
                  </a:lnTo>
                  <a:lnTo>
                    <a:pt x="156391" y="1037556"/>
                  </a:lnTo>
                  <a:lnTo>
                    <a:pt x="109719" y="1041178"/>
                  </a:lnTo>
                  <a:lnTo>
                    <a:pt x="62700" y="1044157"/>
                  </a:lnTo>
                  <a:lnTo>
                    <a:pt x="15348" y="1046486"/>
                  </a:lnTo>
                  <a:lnTo>
                    <a:pt x="3459" y="1046966"/>
                  </a:lnTo>
                  <a:lnTo>
                    <a:pt x="0" y="1047093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878110" y="3715905"/>
              <a:ext cx="115962" cy="9175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507996" y="1568081"/>
              <a:ext cx="3082290" cy="609600"/>
            </a:xfrm>
            <a:custGeom>
              <a:avLst/>
              <a:gdLst/>
              <a:ahLst/>
              <a:cxnLst/>
              <a:rect l="l" t="t" r="r" b="b"/>
              <a:pathLst>
                <a:path w="3082290" h="609600">
                  <a:moveTo>
                    <a:pt x="0" y="609187"/>
                  </a:moveTo>
                  <a:lnTo>
                    <a:pt x="42594" y="582742"/>
                  </a:lnTo>
                  <a:lnTo>
                    <a:pt x="85807" y="559228"/>
                  </a:lnTo>
                  <a:lnTo>
                    <a:pt x="129605" y="538480"/>
                  </a:lnTo>
                  <a:lnTo>
                    <a:pt x="173955" y="520333"/>
                  </a:lnTo>
                  <a:lnTo>
                    <a:pt x="218824" y="504622"/>
                  </a:lnTo>
                  <a:lnTo>
                    <a:pt x="264177" y="491185"/>
                  </a:lnTo>
                  <a:lnTo>
                    <a:pt x="309981" y="479854"/>
                  </a:lnTo>
                  <a:lnTo>
                    <a:pt x="356203" y="470467"/>
                  </a:lnTo>
                  <a:lnTo>
                    <a:pt x="402809" y="462859"/>
                  </a:lnTo>
                  <a:lnTo>
                    <a:pt x="449766" y="456865"/>
                  </a:lnTo>
                  <a:lnTo>
                    <a:pt x="497039" y="452320"/>
                  </a:lnTo>
                  <a:lnTo>
                    <a:pt x="544596" y="449060"/>
                  </a:lnTo>
                  <a:lnTo>
                    <a:pt x="592403" y="446921"/>
                  </a:lnTo>
                  <a:lnTo>
                    <a:pt x="640427" y="445737"/>
                  </a:lnTo>
                  <a:lnTo>
                    <a:pt x="688633" y="445345"/>
                  </a:lnTo>
                  <a:lnTo>
                    <a:pt x="736988" y="445580"/>
                  </a:lnTo>
                  <a:lnTo>
                    <a:pt x="785460" y="446277"/>
                  </a:lnTo>
                  <a:lnTo>
                    <a:pt x="834013" y="447271"/>
                  </a:lnTo>
                  <a:lnTo>
                    <a:pt x="882616" y="448399"/>
                  </a:lnTo>
                  <a:lnTo>
                    <a:pt x="931233" y="449495"/>
                  </a:lnTo>
                  <a:lnTo>
                    <a:pt x="979832" y="450395"/>
                  </a:lnTo>
                  <a:lnTo>
                    <a:pt x="1028379" y="450934"/>
                  </a:lnTo>
                  <a:lnTo>
                    <a:pt x="1076841" y="450949"/>
                  </a:lnTo>
                  <a:lnTo>
                    <a:pt x="1125184" y="450273"/>
                  </a:lnTo>
                  <a:lnTo>
                    <a:pt x="1173374" y="448744"/>
                  </a:lnTo>
                  <a:lnTo>
                    <a:pt x="1221378" y="446196"/>
                  </a:lnTo>
                  <a:lnTo>
                    <a:pt x="1269163" y="442464"/>
                  </a:lnTo>
                  <a:lnTo>
                    <a:pt x="1316694" y="437385"/>
                  </a:lnTo>
                  <a:lnTo>
                    <a:pt x="1363939" y="430793"/>
                  </a:lnTo>
                  <a:lnTo>
                    <a:pt x="1410863" y="422524"/>
                  </a:lnTo>
                  <a:lnTo>
                    <a:pt x="1455659" y="412856"/>
                  </a:lnTo>
                  <a:lnTo>
                    <a:pt x="1501086" y="401384"/>
                  </a:lnTo>
                  <a:lnTo>
                    <a:pt x="1547097" y="388272"/>
                  </a:lnTo>
                  <a:lnTo>
                    <a:pt x="1593639" y="373680"/>
                  </a:lnTo>
                  <a:lnTo>
                    <a:pt x="1640665" y="357771"/>
                  </a:lnTo>
                  <a:lnTo>
                    <a:pt x="1688123" y="340705"/>
                  </a:lnTo>
                  <a:lnTo>
                    <a:pt x="1735964" y="322644"/>
                  </a:lnTo>
                  <a:lnTo>
                    <a:pt x="1784138" y="303751"/>
                  </a:lnTo>
                  <a:lnTo>
                    <a:pt x="1832595" y="284186"/>
                  </a:lnTo>
                  <a:lnTo>
                    <a:pt x="1881285" y="264111"/>
                  </a:lnTo>
                  <a:lnTo>
                    <a:pt x="1930158" y="243688"/>
                  </a:lnTo>
                  <a:lnTo>
                    <a:pt x="1979165" y="223079"/>
                  </a:lnTo>
                  <a:lnTo>
                    <a:pt x="2028254" y="202445"/>
                  </a:lnTo>
                  <a:lnTo>
                    <a:pt x="2077377" y="181948"/>
                  </a:lnTo>
                  <a:lnTo>
                    <a:pt x="2126482" y="161749"/>
                  </a:lnTo>
                  <a:lnTo>
                    <a:pt x="2175522" y="142010"/>
                  </a:lnTo>
                  <a:lnTo>
                    <a:pt x="2224445" y="122892"/>
                  </a:lnTo>
                  <a:lnTo>
                    <a:pt x="2273201" y="104559"/>
                  </a:lnTo>
                  <a:lnTo>
                    <a:pt x="2321741" y="87169"/>
                  </a:lnTo>
                  <a:lnTo>
                    <a:pt x="2370014" y="70887"/>
                  </a:lnTo>
                  <a:lnTo>
                    <a:pt x="2423278" y="54290"/>
                  </a:lnTo>
                  <a:lnTo>
                    <a:pt x="2476083" y="39480"/>
                  </a:lnTo>
                  <a:lnTo>
                    <a:pt x="2528361" y="26679"/>
                  </a:lnTo>
                  <a:lnTo>
                    <a:pt x="2580042" y="16108"/>
                  </a:lnTo>
                  <a:lnTo>
                    <a:pt x="2631060" y="7991"/>
                  </a:lnTo>
                  <a:lnTo>
                    <a:pt x="2681344" y="2547"/>
                  </a:lnTo>
                  <a:lnTo>
                    <a:pt x="2730826" y="0"/>
                  </a:lnTo>
                  <a:lnTo>
                    <a:pt x="2779439" y="569"/>
                  </a:lnTo>
                  <a:lnTo>
                    <a:pt x="2827113" y="4479"/>
                  </a:lnTo>
                  <a:lnTo>
                    <a:pt x="2879539" y="13144"/>
                  </a:lnTo>
                  <a:lnTo>
                    <a:pt x="2930593" y="26632"/>
                  </a:lnTo>
                  <a:lnTo>
                    <a:pt x="2980178" y="45259"/>
                  </a:lnTo>
                  <a:lnTo>
                    <a:pt x="3028195" y="69339"/>
                  </a:lnTo>
                  <a:lnTo>
                    <a:pt x="3063121" y="91168"/>
                  </a:lnTo>
                  <a:lnTo>
                    <a:pt x="3080220" y="103341"/>
                  </a:lnTo>
                  <a:lnTo>
                    <a:pt x="3082006" y="104686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542178" y="1625270"/>
              <a:ext cx="153356" cy="1539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828463" y="5609839"/>
              <a:ext cx="1849120" cy="715010"/>
            </a:xfrm>
            <a:custGeom>
              <a:avLst/>
              <a:gdLst/>
              <a:ahLst/>
              <a:cxnLst/>
              <a:rect l="l" t="t" r="r" b="b"/>
              <a:pathLst>
                <a:path w="1849120" h="715010">
                  <a:moveTo>
                    <a:pt x="1848841" y="0"/>
                  </a:moveTo>
                  <a:lnTo>
                    <a:pt x="1835765" y="70079"/>
                  </a:lnTo>
                  <a:lnTo>
                    <a:pt x="1805763" y="138118"/>
                  </a:lnTo>
                  <a:lnTo>
                    <a:pt x="1784667" y="171282"/>
                  </a:lnTo>
                  <a:lnTo>
                    <a:pt x="1759640" y="203825"/>
                  </a:lnTo>
                  <a:lnTo>
                    <a:pt x="1730784" y="235713"/>
                  </a:lnTo>
                  <a:lnTo>
                    <a:pt x="1698199" y="266909"/>
                  </a:lnTo>
                  <a:lnTo>
                    <a:pt x="1661986" y="297377"/>
                  </a:lnTo>
                  <a:lnTo>
                    <a:pt x="1622245" y="327079"/>
                  </a:lnTo>
                  <a:lnTo>
                    <a:pt x="1579077" y="355980"/>
                  </a:lnTo>
                  <a:lnTo>
                    <a:pt x="1532582" y="384044"/>
                  </a:lnTo>
                  <a:lnTo>
                    <a:pt x="1482860" y="411233"/>
                  </a:lnTo>
                  <a:lnTo>
                    <a:pt x="1430013" y="437512"/>
                  </a:lnTo>
                  <a:lnTo>
                    <a:pt x="1374140" y="462844"/>
                  </a:lnTo>
                  <a:lnTo>
                    <a:pt x="1315343" y="487193"/>
                  </a:lnTo>
                  <a:lnTo>
                    <a:pt x="1253721" y="510522"/>
                  </a:lnTo>
                  <a:lnTo>
                    <a:pt x="1211951" y="525207"/>
                  </a:lnTo>
                  <a:lnTo>
                    <a:pt x="1169044" y="539430"/>
                  </a:lnTo>
                  <a:lnTo>
                    <a:pt x="1125029" y="553182"/>
                  </a:lnTo>
                  <a:lnTo>
                    <a:pt x="1079934" y="566452"/>
                  </a:lnTo>
                  <a:lnTo>
                    <a:pt x="1033787" y="579229"/>
                  </a:lnTo>
                  <a:lnTo>
                    <a:pt x="986616" y="591505"/>
                  </a:lnTo>
                  <a:lnTo>
                    <a:pt x="938449" y="603267"/>
                  </a:lnTo>
                  <a:lnTo>
                    <a:pt x="889314" y="614507"/>
                  </a:lnTo>
                  <a:lnTo>
                    <a:pt x="839239" y="625215"/>
                  </a:lnTo>
                  <a:lnTo>
                    <a:pt x="788253" y="635379"/>
                  </a:lnTo>
                  <a:lnTo>
                    <a:pt x="736383" y="644990"/>
                  </a:lnTo>
                  <a:lnTo>
                    <a:pt x="683658" y="654038"/>
                  </a:lnTo>
                  <a:lnTo>
                    <a:pt x="630106" y="662512"/>
                  </a:lnTo>
                  <a:lnTo>
                    <a:pt x="579662" y="669859"/>
                  </a:lnTo>
                  <a:lnTo>
                    <a:pt x="528552" y="676694"/>
                  </a:lnTo>
                  <a:lnTo>
                    <a:pt x="476797" y="683009"/>
                  </a:lnTo>
                  <a:lnTo>
                    <a:pt x="424421" y="688797"/>
                  </a:lnTo>
                  <a:lnTo>
                    <a:pt x="371446" y="694049"/>
                  </a:lnTo>
                  <a:lnTo>
                    <a:pt x="317894" y="698758"/>
                  </a:lnTo>
                  <a:lnTo>
                    <a:pt x="263787" y="702913"/>
                  </a:lnTo>
                  <a:lnTo>
                    <a:pt x="216007" y="706091"/>
                  </a:lnTo>
                  <a:lnTo>
                    <a:pt x="167836" y="708834"/>
                  </a:lnTo>
                  <a:lnTo>
                    <a:pt x="119287" y="711137"/>
                  </a:lnTo>
                  <a:lnTo>
                    <a:pt x="70376" y="712994"/>
                  </a:lnTo>
                  <a:lnTo>
                    <a:pt x="21118" y="714400"/>
                  </a:lnTo>
                  <a:lnTo>
                    <a:pt x="0" y="714855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27364" y="6278810"/>
              <a:ext cx="115632" cy="9176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928121" y="5744514"/>
              <a:ext cx="1826260" cy="581025"/>
            </a:xfrm>
            <a:custGeom>
              <a:avLst/>
              <a:gdLst/>
              <a:ahLst/>
              <a:cxnLst/>
              <a:rect l="l" t="t" r="r" b="b"/>
              <a:pathLst>
                <a:path w="1826260" h="581025">
                  <a:moveTo>
                    <a:pt x="1826188" y="580471"/>
                  </a:moveTo>
                  <a:lnTo>
                    <a:pt x="1768841" y="579356"/>
                  </a:lnTo>
                  <a:lnTo>
                    <a:pt x="1711929" y="577606"/>
                  </a:lnTo>
                  <a:lnTo>
                    <a:pt x="1655477" y="575229"/>
                  </a:lnTo>
                  <a:lnTo>
                    <a:pt x="1599509" y="572236"/>
                  </a:lnTo>
                  <a:lnTo>
                    <a:pt x="1544050" y="568633"/>
                  </a:lnTo>
                  <a:lnTo>
                    <a:pt x="1489122" y="564432"/>
                  </a:lnTo>
                  <a:lnTo>
                    <a:pt x="1434750" y="559640"/>
                  </a:lnTo>
                  <a:lnTo>
                    <a:pt x="1380959" y="554267"/>
                  </a:lnTo>
                  <a:lnTo>
                    <a:pt x="1327773" y="548322"/>
                  </a:lnTo>
                  <a:lnTo>
                    <a:pt x="1275215" y="541813"/>
                  </a:lnTo>
                  <a:lnTo>
                    <a:pt x="1223310" y="534751"/>
                  </a:lnTo>
                  <a:lnTo>
                    <a:pt x="1172081" y="527143"/>
                  </a:lnTo>
                  <a:lnTo>
                    <a:pt x="1121554" y="518999"/>
                  </a:lnTo>
                  <a:lnTo>
                    <a:pt x="1071752" y="510329"/>
                  </a:lnTo>
                  <a:lnTo>
                    <a:pt x="1022699" y="501140"/>
                  </a:lnTo>
                  <a:lnTo>
                    <a:pt x="974419" y="491442"/>
                  </a:lnTo>
                  <a:lnTo>
                    <a:pt x="926937" y="481245"/>
                  </a:lnTo>
                  <a:lnTo>
                    <a:pt x="880277" y="470556"/>
                  </a:lnTo>
                  <a:lnTo>
                    <a:pt x="834462" y="459386"/>
                  </a:lnTo>
                  <a:lnTo>
                    <a:pt x="789517" y="447743"/>
                  </a:lnTo>
                  <a:lnTo>
                    <a:pt x="745466" y="435636"/>
                  </a:lnTo>
                  <a:lnTo>
                    <a:pt x="702334" y="423074"/>
                  </a:lnTo>
                  <a:lnTo>
                    <a:pt x="660143" y="410067"/>
                  </a:lnTo>
                  <a:lnTo>
                    <a:pt x="618919" y="396623"/>
                  </a:lnTo>
                  <a:lnTo>
                    <a:pt x="578685" y="382752"/>
                  </a:lnTo>
                  <a:lnTo>
                    <a:pt x="539466" y="368461"/>
                  </a:lnTo>
                  <a:lnTo>
                    <a:pt x="484656" y="347099"/>
                  </a:lnTo>
                  <a:lnTo>
                    <a:pt x="432085" y="324910"/>
                  </a:lnTo>
                  <a:lnTo>
                    <a:pt x="381828" y="301920"/>
                  </a:lnTo>
                  <a:lnTo>
                    <a:pt x="333955" y="278158"/>
                  </a:lnTo>
                  <a:lnTo>
                    <a:pt x="288541" y="253650"/>
                  </a:lnTo>
                  <a:lnTo>
                    <a:pt x="245657" y="228423"/>
                  </a:lnTo>
                  <a:lnTo>
                    <a:pt x="205376" y="202506"/>
                  </a:lnTo>
                  <a:lnTo>
                    <a:pt x="167772" y="175924"/>
                  </a:lnTo>
                  <a:lnTo>
                    <a:pt x="132916" y="148706"/>
                  </a:lnTo>
                  <a:lnTo>
                    <a:pt x="97079" y="117358"/>
                  </a:lnTo>
                  <a:lnTo>
                    <a:pt x="64916" y="85278"/>
                  </a:lnTo>
                  <a:lnTo>
                    <a:pt x="36532" y="52503"/>
                  </a:lnTo>
                  <a:lnTo>
                    <a:pt x="12028" y="19074"/>
                  </a:lnTo>
                  <a:lnTo>
                    <a:pt x="1264" y="2126"/>
                  </a:lnTo>
                  <a:lnTo>
                    <a:pt x="0" y="0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883383" y="5648928"/>
              <a:ext cx="88614" cy="12095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909128" y="4281150"/>
              <a:ext cx="0" cy="409575"/>
            </a:xfrm>
            <a:custGeom>
              <a:avLst/>
              <a:gdLst/>
              <a:ahLst/>
              <a:cxnLst/>
              <a:rect l="l" t="t" r="r" b="b"/>
              <a:pathLst>
                <a:path h="409575">
                  <a:moveTo>
                    <a:pt x="0" y="409574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847642" y="4137186"/>
              <a:ext cx="122971" cy="15825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693857" y="2141328"/>
              <a:ext cx="1880235" cy="938530"/>
            </a:xfrm>
            <a:custGeom>
              <a:avLst/>
              <a:gdLst/>
              <a:ahLst/>
              <a:cxnLst/>
              <a:rect l="l" t="t" r="r" b="b"/>
              <a:pathLst>
                <a:path w="1880234" h="938530">
                  <a:moveTo>
                    <a:pt x="0" y="0"/>
                  </a:moveTo>
                  <a:lnTo>
                    <a:pt x="55563" y="580"/>
                  </a:lnTo>
                  <a:lnTo>
                    <a:pt x="110728" y="2051"/>
                  </a:lnTo>
                  <a:lnTo>
                    <a:pt x="165474" y="4403"/>
                  </a:lnTo>
                  <a:lnTo>
                    <a:pt x="219779" y="7621"/>
                  </a:lnTo>
                  <a:lnTo>
                    <a:pt x="273621" y="11695"/>
                  </a:lnTo>
                  <a:lnTo>
                    <a:pt x="326978" y="16611"/>
                  </a:lnTo>
                  <a:lnTo>
                    <a:pt x="379828" y="22358"/>
                  </a:lnTo>
                  <a:lnTo>
                    <a:pt x="432150" y="28923"/>
                  </a:lnTo>
                  <a:lnTo>
                    <a:pt x="483922" y="36294"/>
                  </a:lnTo>
                  <a:lnTo>
                    <a:pt x="535122" y="44459"/>
                  </a:lnTo>
                  <a:lnTo>
                    <a:pt x="585728" y="53405"/>
                  </a:lnTo>
                  <a:lnTo>
                    <a:pt x="635719" y="63121"/>
                  </a:lnTo>
                  <a:lnTo>
                    <a:pt x="685072" y="73594"/>
                  </a:lnTo>
                  <a:lnTo>
                    <a:pt x="733766" y="84811"/>
                  </a:lnTo>
                  <a:lnTo>
                    <a:pt x="781780" y="96760"/>
                  </a:lnTo>
                  <a:lnTo>
                    <a:pt x="829090" y="109430"/>
                  </a:lnTo>
                  <a:lnTo>
                    <a:pt x="875677" y="122808"/>
                  </a:lnTo>
                  <a:lnTo>
                    <a:pt x="921517" y="136882"/>
                  </a:lnTo>
                  <a:lnTo>
                    <a:pt x="966589" y="151639"/>
                  </a:lnTo>
                  <a:lnTo>
                    <a:pt x="1010871" y="167067"/>
                  </a:lnTo>
                  <a:lnTo>
                    <a:pt x="1054342" y="183154"/>
                  </a:lnTo>
                  <a:lnTo>
                    <a:pt x="1096979" y="199888"/>
                  </a:lnTo>
                  <a:lnTo>
                    <a:pt x="1138761" y="217257"/>
                  </a:lnTo>
                  <a:lnTo>
                    <a:pt x="1179667" y="235247"/>
                  </a:lnTo>
                  <a:lnTo>
                    <a:pt x="1219673" y="253847"/>
                  </a:lnTo>
                  <a:lnTo>
                    <a:pt x="1258759" y="273045"/>
                  </a:lnTo>
                  <a:lnTo>
                    <a:pt x="1296903" y="292829"/>
                  </a:lnTo>
                  <a:lnTo>
                    <a:pt x="1334082" y="313186"/>
                  </a:lnTo>
                  <a:lnTo>
                    <a:pt x="1379973" y="339904"/>
                  </a:lnTo>
                  <a:lnTo>
                    <a:pt x="1424223" y="367505"/>
                  </a:lnTo>
                  <a:lnTo>
                    <a:pt x="1466785" y="395965"/>
                  </a:lnTo>
                  <a:lnTo>
                    <a:pt x="1507616" y="425257"/>
                  </a:lnTo>
                  <a:lnTo>
                    <a:pt x="1546670" y="455357"/>
                  </a:lnTo>
                  <a:lnTo>
                    <a:pt x="1583903" y="486239"/>
                  </a:lnTo>
                  <a:lnTo>
                    <a:pt x="1619269" y="517878"/>
                  </a:lnTo>
                  <a:lnTo>
                    <a:pt x="1652724" y="550249"/>
                  </a:lnTo>
                  <a:lnTo>
                    <a:pt x="1684223" y="583326"/>
                  </a:lnTo>
                  <a:lnTo>
                    <a:pt x="1713721" y="617084"/>
                  </a:lnTo>
                  <a:lnTo>
                    <a:pt x="1741172" y="651499"/>
                  </a:lnTo>
                  <a:lnTo>
                    <a:pt x="1768953" y="690082"/>
                  </a:lnTo>
                  <a:lnTo>
                    <a:pt x="1794143" y="729395"/>
                  </a:lnTo>
                  <a:lnTo>
                    <a:pt x="1816684" y="769404"/>
                  </a:lnTo>
                  <a:lnTo>
                    <a:pt x="1836515" y="810074"/>
                  </a:lnTo>
                  <a:lnTo>
                    <a:pt x="1853577" y="851374"/>
                  </a:lnTo>
                  <a:lnTo>
                    <a:pt x="1867005" y="890633"/>
                  </a:lnTo>
                  <a:lnTo>
                    <a:pt x="1877897" y="930388"/>
                  </a:lnTo>
                  <a:lnTo>
                    <a:pt x="1879462" y="937060"/>
                  </a:lnTo>
                  <a:lnTo>
                    <a:pt x="1879778" y="938472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7527980" y="3061709"/>
              <a:ext cx="91310" cy="11856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589204" y="4109700"/>
              <a:ext cx="0" cy="409575"/>
            </a:xfrm>
            <a:custGeom>
              <a:avLst/>
              <a:gdLst/>
              <a:ahLst/>
              <a:cxnLst/>
              <a:rect l="l" t="t" r="r" b="b"/>
              <a:pathLst>
                <a:path h="409575">
                  <a:moveTo>
                    <a:pt x="0" y="0"/>
                  </a:moveTo>
                  <a:lnTo>
                    <a:pt x="0" y="409574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527717" y="4504987"/>
              <a:ext cx="122971" cy="15825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808603" y="1795125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1769996" y="914399"/>
                  </a:moveTo>
                  <a:lnTo>
                    <a:pt x="152403" y="914399"/>
                  </a:lnTo>
                  <a:lnTo>
                    <a:pt x="104232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3"/>
                  </a:ln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2" y="7769"/>
                  </a:lnTo>
                  <a:lnTo>
                    <a:pt x="152403" y="0"/>
                  </a:lnTo>
                  <a:lnTo>
                    <a:pt x="1769996" y="0"/>
                  </a:lnTo>
                  <a:lnTo>
                    <a:pt x="1828319" y="11600"/>
                  </a:lnTo>
                  <a:lnTo>
                    <a:pt x="1877761" y="44637"/>
                  </a:lnTo>
                  <a:lnTo>
                    <a:pt x="1910799" y="94080"/>
                  </a:lnTo>
                  <a:lnTo>
                    <a:pt x="1922399" y="152403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close/>
                </a:path>
              </a:pathLst>
            </a:custGeom>
            <a:solidFill>
              <a:srgbClr val="BBD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808603" y="1795125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0" y="152403"/>
                  </a:move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2" y="7769"/>
                  </a:lnTo>
                  <a:lnTo>
                    <a:pt x="152403" y="0"/>
                  </a:lnTo>
                  <a:lnTo>
                    <a:pt x="1769996" y="0"/>
                  </a:lnTo>
                  <a:lnTo>
                    <a:pt x="1828319" y="11600"/>
                  </a:lnTo>
                  <a:lnTo>
                    <a:pt x="1877761" y="44637"/>
                  </a:lnTo>
                  <a:lnTo>
                    <a:pt x="1910799" y="94080"/>
                  </a:lnTo>
                  <a:lnTo>
                    <a:pt x="1922399" y="152403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lnTo>
                    <a:pt x="152403" y="914399"/>
                  </a:lnTo>
                  <a:lnTo>
                    <a:pt x="104232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3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4116547" y="2041162"/>
            <a:ext cx="13061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Modeling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225" y="508397"/>
            <a:ext cx="4311650" cy="830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529"/>
              </a:lnSpc>
              <a:spcBef>
                <a:spcPts val="100"/>
              </a:spcBef>
            </a:pPr>
            <a:r>
              <a:rPr spc="-5" dirty="0"/>
              <a:t>3.a. </a:t>
            </a:r>
            <a:r>
              <a:rPr spc="-10" dirty="0"/>
              <a:t>Static </a:t>
            </a:r>
            <a:r>
              <a:rPr spc="-5" dirty="0"/>
              <a:t>Analysis</a:t>
            </a:r>
            <a:r>
              <a:rPr spc="-85" dirty="0"/>
              <a:t> </a:t>
            </a:r>
            <a:r>
              <a:rPr spc="-5" dirty="0"/>
              <a:t>(1)</a:t>
            </a:r>
          </a:p>
          <a:p>
            <a:pPr marL="12700">
              <a:lnSpc>
                <a:spcPts val="2810"/>
              </a:lnSpc>
            </a:pPr>
            <a:r>
              <a:rPr sz="2400" spc="-5" dirty="0"/>
              <a:t>Best</a:t>
            </a:r>
            <a:r>
              <a:rPr sz="2400" spc="-10" dirty="0"/>
              <a:t> </a:t>
            </a:r>
            <a:r>
              <a:rPr sz="2400" spc="-5" dirty="0"/>
              <a:t>Practices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530225" y="1663134"/>
            <a:ext cx="6933565" cy="175958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1800" spc="-5" dirty="0">
                <a:latin typeface="Arial"/>
                <a:cs typeface="Arial"/>
              </a:rPr>
              <a:t>Based on KPIs, </a:t>
            </a:r>
            <a:r>
              <a:rPr sz="1800" dirty="0">
                <a:latin typeface="Arial"/>
                <a:cs typeface="Arial"/>
              </a:rPr>
              <a:t>some </a:t>
            </a:r>
            <a:r>
              <a:rPr sz="1800" spc="-5" dirty="0">
                <a:latin typeface="Arial"/>
                <a:cs typeface="Arial"/>
              </a:rPr>
              <a:t>"patterns" are applied to optimize the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process.</a:t>
            </a:r>
            <a:endParaRPr sz="1800">
              <a:latin typeface="Arial"/>
              <a:cs typeface="Arial"/>
            </a:endParaRPr>
          </a:p>
          <a:p>
            <a:pPr marL="278765" indent="-266700">
              <a:lnSpc>
                <a:spcPct val="100000"/>
              </a:lnSpc>
              <a:spcBef>
                <a:spcPts val="359"/>
              </a:spcBef>
              <a:buAutoNum type="arabicPlain"/>
              <a:tabLst>
                <a:tab pos="279400" algn="l"/>
              </a:tabLst>
            </a:pPr>
            <a:r>
              <a:rPr sz="1800" b="1" spc="-5" dirty="0">
                <a:latin typeface="Arial"/>
                <a:cs typeface="Arial"/>
              </a:rPr>
              <a:t>Activity: </a:t>
            </a:r>
            <a:r>
              <a:rPr sz="1800" spc="-5" dirty="0">
                <a:latin typeface="Arial"/>
                <a:cs typeface="Arial"/>
              </a:rPr>
              <a:t>Optimizing </a:t>
            </a:r>
            <a:r>
              <a:rPr sz="1800" dirty="0">
                <a:latin typeface="Arial"/>
                <a:cs typeface="Arial"/>
              </a:rPr>
              <a:t>a single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activity.</a:t>
            </a:r>
            <a:endParaRPr sz="1800">
              <a:latin typeface="Arial"/>
              <a:cs typeface="Arial"/>
            </a:endParaRPr>
          </a:p>
          <a:p>
            <a:pPr marL="927100" lvl="1" indent="-412750">
              <a:lnSpc>
                <a:spcPct val="100000"/>
              </a:lnSpc>
              <a:spcBef>
                <a:spcPts val="810"/>
              </a:spcBef>
              <a:buSzPct val="133333"/>
              <a:buChar char="○"/>
              <a:tabLst>
                <a:tab pos="926465" algn="l"/>
                <a:tab pos="927100" algn="l"/>
              </a:tabLst>
            </a:pPr>
            <a:r>
              <a:rPr sz="1800" spc="-5" dirty="0">
                <a:latin typeface="Arial"/>
                <a:cs typeface="Arial"/>
              </a:rPr>
              <a:t>Eliminate unnecessary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activities.</a:t>
            </a:r>
            <a:endParaRPr sz="1800">
              <a:latin typeface="Arial"/>
              <a:cs typeface="Arial"/>
            </a:endParaRPr>
          </a:p>
          <a:p>
            <a:pPr marL="927100" lvl="1" indent="-412750">
              <a:lnSpc>
                <a:spcPct val="100000"/>
              </a:lnSpc>
              <a:spcBef>
                <a:spcPts val="600"/>
              </a:spcBef>
              <a:buSzPct val="133333"/>
              <a:buChar char="○"/>
              <a:tabLst>
                <a:tab pos="926465" algn="l"/>
                <a:tab pos="927100" algn="l"/>
              </a:tabLst>
            </a:pPr>
            <a:r>
              <a:rPr sz="1800" spc="-5" dirty="0">
                <a:latin typeface="Arial"/>
                <a:cs typeface="Arial"/>
              </a:rPr>
              <a:t>Combine </a:t>
            </a:r>
            <a:r>
              <a:rPr sz="1800" dirty="0">
                <a:latin typeface="Arial"/>
                <a:cs typeface="Arial"/>
              </a:rPr>
              <a:t>set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small </a:t>
            </a:r>
            <a:r>
              <a:rPr sz="1800" spc="-5" dirty="0">
                <a:latin typeface="Arial"/>
                <a:cs typeface="Arial"/>
              </a:rPr>
              <a:t>activities into </a:t>
            </a:r>
            <a:r>
              <a:rPr sz="1800" dirty="0">
                <a:latin typeface="Arial"/>
                <a:cs typeface="Arial"/>
              </a:rPr>
              <a:t>single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activity.</a:t>
            </a:r>
            <a:endParaRPr sz="1800">
              <a:latin typeface="Arial"/>
              <a:cs typeface="Arial"/>
            </a:endParaRPr>
          </a:p>
          <a:p>
            <a:pPr marL="927100" lvl="1" indent="-412750">
              <a:lnSpc>
                <a:spcPct val="100000"/>
              </a:lnSpc>
              <a:spcBef>
                <a:spcPts val="600"/>
              </a:spcBef>
              <a:buSzPct val="133333"/>
              <a:buChar char="○"/>
              <a:tabLst>
                <a:tab pos="926465" algn="l"/>
                <a:tab pos="927100" algn="l"/>
              </a:tabLst>
            </a:pPr>
            <a:r>
              <a:rPr sz="1800" spc="-5" dirty="0">
                <a:latin typeface="Arial"/>
                <a:cs typeface="Arial"/>
              </a:rPr>
              <a:t>Automate an activity to </a:t>
            </a:r>
            <a:r>
              <a:rPr sz="1800" dirty="0">
                <a:latin typeface="Arial"/>
                <a:cs typeface="Arial"/>
              </a:rPr>
              <a:t>run </a:t>
            </a:r>
            <a:r>
              <a:rPr sz="1800" spc="-5" dirty="0">
                <a:latin typeface="Arial"/>
                <a:cs typeface="Arial"/>
              </a:rPr>
              <a:t>it without human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interaction.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56368" y="3796623"/>
            <a:ext cx="6774567" cy="25916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20225" y="6593189"/>
            <a:ext cx="6769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Source:5.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761702"/>
            <a:ext cx="22326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Overview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0225" y="1665327"/>
            <a:ext cx="3514725" cy="4459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41375">
              <a:lnSpc>
                <a:spcPct val="1226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Intro: Business Process </a:t>
            </a:r>
            <a:r>
              <a:rPr sz="1400" b="1" dirty="0">
                <a:latin typeface="Arial"/>
                <a:cs typeface="Arial"/>
              </a:rPr>
              <a:t>&amp;</a:t>
            </a:r>
            <a:r>
              <a:rPr sz="1400" b="1" spc="-8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BPM  BPM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Lifecycle</a:t>
            </a:r>
            <a:endParaRPr sz="1400">
              <a:latin typeface="Arial"/>
              <a:cs typeface="Arial"/>
            </a:endParaRPr>
          </a:p>
          <a:p>
            <a:pPr marL="469900" indent="-377190">
              <a:lnSpc>
                <a:spcPts val="2135"/>
              </a:lnSpc>
              <a:spcBef>
                <a:spcPts val="340"/>
              </a:spcBef>
              <a:buSzPct val="77777"/>
              <a:buFont typeface="Arial"/>
              <a:buAutoNum type="arabicPeriod"/>
              <a:tabLst>
                <a:tab pos="469265" algn="l"/>
                <a:tab pos="469900" algn="l"/>
              </a:tabLst>
            </a:pPr>
            <a:r>
              <a:rPr sz="1800" b="1" spc="-5" dirty="0">
                <a:latin typeface="Arial"/>
                <a:cs typeface="Arial"/>
              </a:rPr>
              <a:t>Business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Analysis</a:t>
            </a:r>
            <a:endParaRPr sz="1800">
              <a:latin typeface="Arial"/>
              <a:cs typeface="Arial"/>
            </a:endParaRPr>
          </a:p>
          <a:p>
            <a:pPr marL="927100" lvl="1" indent="-377190">
              <a:lnSpc>
                <a:spcPts val="1620"/>
              </a:lnSpc>
              <a:buAutoNum type="alphaLcPeriod"/>
              <a:tabLst>
                <a:tab pos="926465" algn="l"/>
                <a:tab pos="927100" algn="l"/>
              </a:tabLst>
            </a:pPr>
            <a:r>
              <a:rPr sz="1400" spc="-5" dirty="0">
                <a:latin typeface="Arial"/>
                <a:cs typeface="Arial"/>
              </a:rPr>
              <a:t>Requirements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Identification</a:t>
            </a:r>
            <a:endParaRPr sz="1400">
              <a:latin typeface="Arial"/>
              <a:cs typeface="Arial"/>
            </a:endParaRPr>
          </a:p>
          <a:p>
            <a:pPr marL="1384300" lvl="2" indent="-317500">
              <a:lnSpc>
                <a:spcPts val="1610"/>
              </a:lnSpc>
              <a:buAutoNum type="romanLcPeriod"/>
              <a:tabLst>
                <a:tab pos="1383665" algn="l"/>
                <a:tab pos="1384300" algn="l"/>
              </a:tabLst>
            </a:pPr>
            <a:r>
              <a:rPr sz="1400" spc="-5" dirty="0">
                <a:latin typeface="Arial"/>
                <a:cs typeface="Arial"/>
              </a:rPr>
              <a:t>Investigation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Techniques</a:t>
            </a:r>
            <a:endParaRPr sz="1400">
              <a:latin typeface="Arial"/>
              <a:cs typeface="Arial"/>
            </a:endParaRPr>
          </a:p>
          <a:p>
            <a:pPr marL="927100" lvl="1" indent="-377190">
              <a:lnSpc>
                <a:spcPts val="1610"/>
              </a:lnSpc>
              <a:buAutoNum type="alphaLcPeriod"/>
              <a:tabLst>
                <a:tab pos="926465" algn="l"/>
                <a:tab pos="927100" algn="l"/>
              </a:tabLst>
            </a:pPr>
            <a:r>
              <a:rPr sz="1400" spc="-5" dirty="0">
                <a:latin typeface="Arial"/>
                <a:cs typeface="Arial"/>
              </a:rPr>
              <a:t>Defining </a:t>
            </a:r>
            <a:r>
              <a:rPr sz="1400" dirty="0">
                <a:latin typeface="Arial"/>
                <a:cs typeface="Arial"/>
              </a:rPr>
              <a:t>a </a:t>
            </a:r>
            <a:r>
              <a:rPr sz="1400" spc="-5" dirty="0">
                <a:latin typeface="Arial"/>
                <a:cs typeface="Arial"/>
              </a:rPr>
              <a:t>Business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Process</a:t>
            </a:r>
            <a:endParaRPr sz="1400">
              <a:latin typeface="Arial"/>
              <a:cs typeface="Arial"/>
            </a:endParaRPr>
          </a:p>
          <a:p>
            <a:pPr marL="1384300" lvl="2" indent="-317500">
              <a:lnSpc>
                <a:spcPts val="1610"/>
              </a:lnSpc>
              <a:buAutoNum type="romanLcPeriod"/>
              <a:tabLst>
                <a:tab pos="1383665" algn="l"/>
                <a:tab pos="1384300" algn="l"/>
              </a:tabLst>
            </a:pPr>
            <a:r>
              <a:rPr sz="1400" spc="-5" dirty="0">
                <a:latin typeface="Arial"/>
                <a:cs typeface="Arial"/>
              </a:rPr>
              <a:t>Business Process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Matrix</a:t>
            </a:r>
            <a:endParaRPr sz="1400">
              <a:latin typeface="Arial"/>
              <a:cs typeface="Arial"/>
            </a:endParaRPr>
          </a:p>
          <a:p>
            <a:pPr marL="927100" lvl="1" indent="-367030">
              <a:lnSpc>
                <a:spcPts val="1590"/>
              </a:lnSpc>
              <a:buAutoNum type="alphaLcPeriod"/>
              <a:tabLst>
                <a:tab pos="926465" algn="l"/>
                <a:tab pos="927100" algn="l"/>
              </a:tabLst>
            </a:pPr>
            <a:r>
              <a:rPr sz="1400" spc="-5" dirty="0">
                <a:latin typeface="Arial"/>
                <a:cs typeface="Arial"/>
              </a:rPr>
              <a:t>Documentation</a:t>
            </a:r>
            <a:endParaRPr sz="1400">
              <a:latin typeface="Arial"/>
              <a:cs typeface="Arial"/>
            </a:endParaRPr>
          </a:p>
          <a:p>
            <a:pPr marL="469900" indent="-377190">
              <a:lnSpc>
                <a:spcPts val="2080"/>
              </a:lnSpc>
              <a:buSzPct val="77777"/>
              <a:buFont typeface="Arial"/>
              <a:buAutoNum type="arabicPeriod"/>
              <a:tabLst>
                <a:tab pos="469265" algn="l"/>
                <a:tab pos="469900" algn="l"/>
              </a:tabLst>
            </a:pPr>
            <a:r>
              <a:rPr sz="1800" b="1" spc="-5" dirty="0">
                <a:latin typeface="Arial"/>
                <a:cs typeface="Arial"/>
              </a:rPr>
              <a:t>Business Process</a:t>
            </a:r>
            <a:r>
              <a:rPr sz="1800" b="1" spc="-9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Modeling</a:t>
            </a:r>
            <a:endParaRPr sz="1800">
              <a:latin typeface="Arial"/>
              <a:cs typeface="Arial"/>
            </a:endParaRPr>
          </a:p>
          <a:p>
            <a:pPr marL="927100" lvl="1" indent="-377190">
              <a:lnSpc>
                <a:spcPts val="1620"/>
              </a:lnSpc>
              <a:buAutoNum type="alphaLcPeriod"/>
              <a:tabLst>
                <a:tab pos="926465" algn="l"/>
                <a:tab pos="927100" algn="l"/>
              </a:tabLst>
            </a:pPr>
            <a:r>
              <a:rPr sz="1400" dirty="0">
                <a:latin typeface="Arial"/>
                <a:cs typeface="Arial"/>
              </a:rPr>
              <a:t>Modeling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Outcome</a:t>
            </a:r>
            <a:endParaRPr sz="1400">
              <a:latin typeface="Arial"/>
              <a:cs typeface="Arial"/>
            </a:endParaRPr>
          </a:p>
          <a:p>
            <a:pPr marL="927100" lvl="1" indent="-377190">
              <a:lnSpc>
                <a:spcPts val="1610"/>
              </a:lnSpc>
              <a:buAutoNum type="alphaLcPeriod"/>
              <a:tabLst>
                <a:tab pos="926465" algn="l"/>
                <a:tab pos="927100" algn="l"/>
              </a:tabLst>
            </a:pPr>
            <a:r>
              <a:rPr sz="1400" spc="-5" dirty="0">
                <a:latin typeface="Arial"/>
                <a:cs typeface="Arial"/>
              </a:rPr>
              <a:t>Chevron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Diagram</a:t>
            </a:r>
            <a:endParaRPr sz="1400">
              <a:latin typeface="Arial"/>
              <a:cs typeface="Arial"/>
            </a:endParaRPr>
          </a:p>
          <a:p>
            <a:pPr marL="927100" lvl="1" indent="-367030">
              <a:lnSpc>
                <a:spcPts val="1610"/>
              </a:lnSpc>
              <a:buAutoNum type="alphaLcPeriod"/>
              <a:tabLst>
                <a:tab pos="926465" algn="l"/>
                <a:tab pos="927100" algn="l"/>
              </a:tabLst>
            </a:pPr>
            <a:r>
              <a:rPr sz="1400" spc="-5" dirty="0">
                <a:latin typeface="Arial"/>
                <a:cs typeface="Arial"/>
              </a:rPr>
              <a:t>Genealogy of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Modeling</a:t>
            </a:r>
            <a:endParaRPr sz="1400">
              <a:latin typeface="Arial"/>
              <a:cs typeface="Arial"/>
            </a:endParaRPr>
          </a:p>
          <a:p>
            <a:pPr marL="927100" lvl="1" indent="-377190">
              <a:lnSpc>
                <a:spcPts val="1610"/>
              </a:lnSpc>
              <a:buAutoNum type="alphaLcPeriod"/>
              <a:tabLst>
                <a:tab pos="926465" algn="l"/>
                <a:tab pos="927100" algn="l"/>
              </a:tabLst>
            </a:pPr>
            <a:r>
              <a:rPr sz="1400" spc="-5" dirty="0">
                <a:latin typeface="Arial"/>
                <a:cs typeface="Arial"/>
              </a:rPr>
              <a:t>Different </a:t>
            </a:r>
            <a:r>
              <a:rPr sz="1400" dirty="0">
                <a:latin typeface="Arial"/>
                <a:cs typeface="Arial"/>
              </a:rPr>
              <a:t>Modeling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Notations</a:t>
            </a:r>
            <a:endParaRPr sz="1400">
              <a:latin typeface="Arial"/>
              <a:cs typeface="Arial"/>
            </a:endParaRPr>
          </a:p>
          <a:p>
            <a:pPr marL="1384300" lvl="2" indent="-317500">
              <a:lnSpc>
                <a:spcPts val="1610"/>
              </a:lnSpc>
              <a:buAutoNum type="romanLcPeriod"/>
              <a:tabLst>
                <a:tab pos="1383665" algn="l"/>
                <a:tab pos="1384300" algn="l"/>
              </a:tabLst>
            </a:pPr>
            <a:r>
              <a:rPr sz="1400" spc="-5" dirty="0">
                <a:latin typeface="Arial"/>
                <a:cs typeface="Arial"/>
              </a:rPr>
              <a:t>State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Diagrams</a:t>
            </a:r>
            <a:endParaRPr sz="1400">
              <a:latin typeface="Arial"/>
              <a:cs typeface="Arial"/>
            </a:endParaRPr>
          </a:p>
          <a:p>
            <a:pPr marL="1384300" lvl="2" indent="-357505">
              <a:lnSpc>
                <a:spcPts val="1610"/>
              </a:lnSpc>
              <a:buAutoNum type="romanLcPeriod"/>
              <a:tabLst>
                <a:tab pos="1383665" algn="l"/>
                <a:tab pos="1384300" algn="l"/>
              </a:tabLst>
            </a:pPr>
            <a:r>
              <a:rPr sz="1400" spc="-5" dirty="0">
                <a:latin typeface="Arial"/>
                <a:cs typeface="Arial"/>
              </a:rPr>
              <a:t>Activity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Diagrams</a:t>
            </a:r>
            <a:endParaRPr sz="1400">
              <a:latin typeface="Arial"/>
              <a:cs typeface="Arial"/>
            </a:endParaRPr>
          </a:p>
          <a:p>
            <a:pPr marL="1384300" lvl="2" indent="-396875">
              <a:lnSpc>
                <a:spcPts val="1610"/>
              </a:lnSpc>
              <a:buAutoNum type="romanLcPeriod"/>
              <a:tabLst>
                <a:tab pos="1383665" algn="l"/>
                <a:tab pos="1384300" algn="l"/>
              </a:tabLst>
            </a:pPr>
            <a:r>
              <a:rPr sz="1400" spc="-5" dirty="0">
                <a:latin typeface="Arial"/>
                <a:cs typeface="Arial"/>
              </a:rPr>
              <a:t>PetriNets</a:t>
            </a:r>
            <a:endParaRPr sz="1400">
              <a:latin typeface="Arial"/>
              <a:cs typeface="Arial"/>
            </a:endParaRPr>
          </a:p>
          <a:p>
            <a:pPr marL="1384300" lvl="2" indent="-406400">
              <a:lnSpc>
                <a:spcPts val="1590"/>
              </a:lnSpc>
              <a:buAutoNum type="romanLcPeriod"/>
              <a:tabLst>
                <a:tab pos="1383665" algn="l"/>
                <a:tab pos="1384300" algn="l"/>
              </a:tabLst>
            </a:pPr>
            <a:r>
              <a:rPr sz="1400" spc="-5" dirty="0">
                <a:latin typeface="Arial"/>
                <a:cs typeface="Arial"/>
              </a:rPr>
              <a:t>BPMN</a:t>
            </a:r>
            <a:endParaRPr sz="1400">
              <a:latin typeface="Arial"/>
              <a:cs typeface="Arial"/>
            </a:endParaRPr>
          </a:p>
          <a:p>
            <a:pPr marL="469900" indent="-377190">
              <a:lnSpc>
                <a:spcPts val="2080"/>
              </a:lnSpc>
              <a:buSzPct val="77777"/>
              <a:buFont typeface="Arial"/>
              <a:buAutoNum type="arabicPeriod"/>
              <a:tabLst>
                <a:tab pos="469265" algn="l"/>
                <a:tab pos="469900" algn="l"/>
              </a:tabLst>
            </a:pPr>
            <a:r>
              <a:rPr sz="1800" b="1" spc="-5" dirty="0">
                <a:latin typeface="Arial"/>
                <a:cs typeface="Arial"/>
              </a:rPr>
              <a:t>Business Process</a:t>
            </a:r>
            <a:r>
              <a:rPr sz="1800" b="1" spc="-6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Analysis</a:t>
            </a:r>
            <a:endParaRPr sz="1800">
              <a:latin typeface="Arial"/>
              <a:cs typeface="Arial"/>
            </a:endParaRPr>
          </a:p>
          <a:p>
            <a:pPr marL="927100" lvl="1" indent="-377190">
              <a:lnSpc>
                <a:spcPts val="1620"/>
              </a:lnSpc>
              <a:buAutoNum type="alphaLcPeriod"/>
              <a:tabLst>
                <a:tab pos="926465" algn="l"/>
                <a:tab pos="927100" algn="l"/>
              </a:tabLst>
            </a:pPr>
            <a:r>
              <a:rPr sz="1400" spc="-5" dirty="0">
                <a:latin typeface="Arial"/>
                <a:cs typeface="Arial"/>
              </a:rPr>
              <a:t>Static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Analysis</a:t>
            </a:r>
            <a:endParaRPr sz="1400">
              <a:latin typeface="Arial"/>
              <a:cs typeface="Arial"/>
            </a:endParaRPr>
          </a:p>
          <a:p>
            <a:pPr marL="927100" lvl="1" indent="-377190">
              <a:lnSpc>
                <a:spcPts val="1645"/>
              </a:lnSpc>
              <a:buAutoNum type="alphaLcPeriod"/>
              <a:tabLst>
                <a:tab pos="926465" algn="l"/>
                <a:tab pos="927100" algn="l"/>
              </a:tabLst>
            </a:pPr>
            <a:r>
              <a:rPr sz="1400" spc="-5" dirty="0">
                <a:latin typeface="Arial"/>
                <a:cs typeface="Arial"/>
              </a:rPr>
              <a:t>Dynamic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Analysis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0225" y="1688591"/>
            <a:ext cx="7132955" cy="1414145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278765" indent="-266700">
              <a:lnSpc>
                <a:spcPct val="100000"/>
              </a:lnSpc>
              <a:spcBef>
                <a:spcPts val="259"/>
              </a:spcBef>
              <a:buAutoNum type="arabicPlain" startAt="2"/>
              <a:tabLst>
                <a:tab pos="279400" algn="l"/>
              </a:tabLst>
            </a:pPr>
            <a:r>
              <a:rPr sz="1800" b="1" spc="-5" dirty="0">
                <a:latin typeface="Arial"/>
                <a:cs typeface="Arial"/>
              </a:rPr>
              <a:t>Control: </a:t>
            </a:r>
            <a:r>
              <a:rPr sz="1800" spc="-5" dirty="0">
                <a:latin typeface="Arial"/>
                <a:cs typeface="Arial"/>
              </a:rPr>
              <a:t>Optimizing the </a:t>
            </a:r>
            <a:r>
              <a:rPr sz="1800" dirty="0">
                <a:latin typeface="Arial"/>
                <a:cs typeface="Arial"/>
              </a:rPr>
              <a:t>control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flow.</a:t>
            </a:r>
            <a:endParaRPr sz="1800">
              <a:latin typeface="Arial"/>
              <a:cs typeface="Arial"/>
            </a:endParaRPr>
          </a:p>
          <a:p>
            <a:pPr marL="927100" lvl="1" indent="-412750">
              <a:lnSpc>
                <a:spcPct val="100000"/>
              </a:lnSpc>
              <a:spcBef>
                <a:spcPts val="810"/>
              </a:spcBef>
              <a:buSzPct val="133333"/>
              <a:buChar char="○"/>
              <a:tabLst>
                <a:tab pos="926465" algn="l"/>
                <a:tab pos="927100" algn="l"/>
              </a:tabLst>
            </a:pPr>
            <a:r>
              <a:rPr sz="1800" spc="-5" dirty="0">
                <a:latin typeface="Arial"/>
                <a:cs typeface="Arial"/>
              </a:rPr>
              <a:t>Run the appropriate activities in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parallel.</a:t>
            </a:r>
            <a:endParaRPr sz="1800">
              <a:latin typeface="Arial"/>
              <a:cs typeface="Arial"/>
            </a:endParaRPr>
          </a:p>
          <a:p>
            <a:pPr marL="927100" lvl="1" indent="-412750">
              <a:lnSpc>
                <a:spcPct val="100000"/>
              </a:lnSpc>
              <a:spcBef>
                <a:spcPts val="600"/>
              </a:spcBef>
              <a:buSzPct val="133333"/>
              <a:buChar char="○"/>
              <a:tabLst>
                <a:tab pos="926465" algn="l"/>
                <a:tab pos="927100" algn="l"/>
              </a:tabLst>
            </a:pPr>
            <a:r>
              <a:rPr sz="1800" spc="-5" dirty="0">
                <a:latin typeface="Arial"/>
                <a:cs typeface="Arial"/>
              </a:rPr>
              <a:t>Re-sequence activities to decrease </a:t>
            </a:r>
            <a:r>
              <a:rPr sz="1800" dirty="0">
                <a:latin typeface="Arial"/>
                <a:cs typeface="Arial"/>
              </a:rPr>
              <a:t>set-up </a:t>
            </a:r>
            <a:r>
              <a:rPr sz="1800" spc="-5" dirty="0">
                <a:latin typeface="Arial"/>
                <a:cs typeface="Arial"/>
              </a:rPr>
              <a:t>time for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performer.</a:t>
            </a:r>
            <a:endParaRPr sz="1800">
              <a:latin typeface="Arial"/>
              <a:cs typeface="Arial"/>
            </a:endParaRPr>
          </a:p>
          <a:p>
            <a:pPr marL="927100" lvl="1" indent="-412750">
              <a:lnSpc>
                <a:spcPct val="100000"/>
              </a:lnSpc>
              <a:spcBef>
                <a:spcPts val="600"/>
              </a:spcBef>
              <a:buSzPct val="133333"/>
              <a:buChar char="○"/>
              <a:tabLst>
                <a:tab pos="926465" algn="l"/>
                <a:tab pos="927100" algn="l"/>
              </a:tabLst>
            </a:pPr>
            <a:r>
              <a:rPr sz="1800" spc="-5" dirty="0">
                <a:latin typeface="Arial"/>
                <a:cs typeface="Arial"/>
              </a:rPr>
              <a:t>Split an activity into </a:t>
            </a:r>
            <a:r>
              <a:rPr sz="1800" dirty="0">
                <a:latin typeface="Arial"/>
                <a:cs typeface="Arial"/>
              </a:rPr>
              <a:t>multiple smaller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activities.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24000" y="3956050"/>
            <a:ext cx="6067425" cy="23145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0225" y="6593189"/>
            <a:ext cx="6769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Source:5.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0225" y="508397"/>
            <a:ext cx="4363720" cy="830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529"/>
              </a:lnSpc>
              <a:spcBef>
                <a:spcPts val="100"/>
              </a:spcBef>
            </a:pPr>
            <a:r>
              <a:rPr spc="-5" dirty="0"/>
              <a:t>3.a. </a:t>
            </a:r>
            <a:r>
              <a:rPr spc="-10" dirty="0"/>
              <a:t>Static </a:t>
            </a:r>
            <a:r>
              <a:rPr spc="-5" dirty="0"/>
              <a:t>Analysis</a:t>
            </a:r>
            <a:r>
              <a:rPr spc="-85" dirty="0"/>
              <a:t> </a:t>
            </a:r>
            <a:r>
              <a:rPr spc="-5" dirty="0"/>
              <a:t>(2)</a:t>
            </a:r>
          </a:p>
          <a:p>
            <a:pPr marL="12700">
              <a:lnSpc>
                <a:spcPts val="2810"/>
              </a:lnSpc>
            </a:pPr>
            <a:r>
              <a:rPr sz="2400" spc="-5" dirty="0"/>
              <a:t>Best</a:t>
            </a:r>
            <a:r>
              <a:rPr sz="2400" spc="-10" dirty="0"/>
              <a:t> </a:t>
            </a:r>
            <a:r>
              <a:rPr sz="2400" spc="-5" dirty="0"/>
              <a:t>Practices</a:t>
            </a:r>
            <a:endParaRPr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0225" y="1688591"/>
            <a:ext cx="6792595" cy="3547110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278765" indent="-266700">
              <a:lnSpc>
                <a:spcPct val="100000"/>
              </a:lnSpc>
              <a:spcBef>
                <a:spcPts val="259"/>
              </a:spcBef>
              <a:buAutoNum type="arabicPlain" startAt="3"/>
              <a:tabLst>
                <a:tab pos="279400" algn="l"/>
              </a:tabLst>
            </a:pPr>
            <a:r>
              <a:rPr sz="1800" b="1" spc="-5" dirty="0">
                <a:latin typeface="Arial"/>
                <a:cs typeface="Arial"/>
              </a:rPr>
              <a:t>Staff: </a:t>
            </a:r>
            <a:r>
              <a:rPr sz="1800" spc="-5" dirty="0">
                <a:latin typeface="Arial"/>
                <a:cs typeface="Arial"/>
              </a:rPr>
              <a:t>Optimizing the human </a:t>
            </a:r>
            <a:r>
              <a:rPr sz="1800" dirty="0">
                <a:latin typeface="Arial"/>
                <a:cs typeface="Arial"/>
              </a:rPr>
              <a:t>resource </a:t>
            </a:r>
            <a:r>
              <a:rPr sz="1800" spc="-5" dirty="0">
                <a:latin typeface="Arial"/>
                <a:cs typeface="Arial"/>
              </a:rPr>
              <a:t>that </a:t>
            </a:r>
            <a:r>
              <a:rPr sz="1800" dirty="0">
                <a:latin typeface="Arial"/>
                <a:cs typeface="Arial"/>
              </a:rPr>
              <a:t>runs </a:t>
            </a:r>
            <a:r>
              <a:rPr sz="1800" spc="-5" dirty="0">
                <a:latin typeface="Arial"/>
                <a:cs typeface="Arial"/>
              </a:rPr>
              <a:t>the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activity.</a:t>
            </a:r>
            <a:endParaRPr sz="1800">
              <a:latin typeface="Arial"/>
              <a:cs typeface="Arial"/>
            </a:endParaRPr>
          </a:p>
          <a:p>
            <a:pPr marL="927100" lvl="1" indent="-412750">
              <a:lnSpc>
                <a:spcPct val="100000"/>
              </a:lnSpc>
              <a:spcBef>
                <a:spcPts val="810"/>
              </a:spcBef>
              <a:buSzPct val="133333"/>
              <a:buChar char="○"/>
              <a:tabLst>
                <a:tab pos="926465" algn="l"/>
                <a:tab pos="927100" algn="l"/>
              </a:tabLst>
            </a:pPr>
            <a:r>
              <a:rPr sz="1800" spc="-5" dirty="0">
                <a:latin typeface="Arial"/>
                <a:cs typeface="Arial"/>
              </a:rPr>
              <a:t>Assign </a:t>
            </a:r>
            <a:r>
              <a:rPr sz="1800" dirty="0">
                <a:latin typeface="Arial"/>
                <a:cs typeface="Arial"/>
              </a:rPr>
              <a:t>most specialized </a:t>
            </a:r>
            <a:r>
              <a:rPr sz="1800" spc="-5" dirty="0">
                <a:latin typeface="Arial"/>
                <a:cs typeface="Arial"/>
              </a:rPr>
              <a:t>performer for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particular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activity.</a:t>
            </a:r>
            <a:endParaRPr sz="1800">
              <a:latin typeface="Arial"/>
              <a:cs typeface="Arial"/>
            </a:endParaRPr>
          </a:p>
          <a:p>
            <a:pPr marL="927100" lvl="1" indent="-412750">
              <a:lnSpc>
                <a:spcPct val="100000"/>
              </a:lnSpc>
              <a:spcBef>
                <a:spcPts val="600"/>
              </a:spcBef>
              <a:buSzPct val="133333"/>
              <a:buChar char="○"/>
              <a:tabLst>
                <a:tab pos="926465" algn="l"/>
                <a:tab pos="927100" algn="l"/>
              </a:tabLst>
            </a:pPr>
            <a:r>
              <a:rPr sz="1800" spc="-5" dirty="0">
                <a:latin typeface="Arial"/>
                <a:cs typeface="Arial"/>
              </a:rPr>
              <a:t>Assign </a:t>
            </a:r>
            <a:r>
              <a:rPr sz="1800" dirty="0">
                <a:latin typeface="Arial"/>
                <a:cs typeface="Arial"/>
              </a:rPr>
              <a:t>a single </a:t>
            </a:r>
            <a:r>
              <a:rPr sz="1800" spc="-5" dirty="0">
                <a:latin typeface="Arial"/>
                <a:cs typeface="Arial"/>
              </a:rPr>
              <a:t>performer to </a:t>
            </a:r>
            <a:r>
              <a:rPr sz="1800" dirty="0">
                <a:latin typeface="Arial"/>
                <a:cs typeface="Arial"/>
              </a:rPr>
              <a:t>a set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related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activities.</a:t>
            </a:r>
            <a:endParaRPr sz="1800">
              <a:latin typeface="Arial"/>
              <a:cs typeface="Arial"/>
            </a:endParaRPr>
          </a:p>
          <a:p>
            <a:pPr marL="927100" lvl="1" indent="-412750">
              <a:lnSpc>
                <a:spcPct val="100000"/>
              </a:lnSpc>
              <a:spcBef>
                <a:spcPts val="600"/>
              </a:spcBef>
              <a:buSzPct val="133333"/>
              <a:buChar char="○"/>
              <a:tabLst>
                <a:tab pos="926465" algn="l"/>
                <a:tab pos="927100" algn="l"/>
              </a:tabLst>
            </a:pPr>
            <a:r>
              <a:rPr sz="1800" spc="-5" dirty="0">
                <a:latin typeface="Arial"/>
                <a:cs typeface="Arial"/>
              </a:rPr>
              <a:t>Increase number of performers for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particular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role.</a:t>
            </a:r>
            <a:endParaRPr sz="1800">
              <a:latin typeface="Arial"/>
              <a:cs typeface="Arial"/>
            </a:endParaRPr>
          </a:p>
          <a:p>
            <a:pPr marL="278765" indent="-266700">
              <a:lnSpc>
                <a:spcPct val="100000"/>
              </a:lnSpc>
              <a:spcBef>
                <a:spcPts val="505"/>
              </a:spcBef>
              <a:buAutoNum type="arabicPlain" startAt="3"/>
              <a:tabLst>
                <a:tab pos="279400" algn="l"/>
              </a:tabLst>
            </a:pPr>
            <a:r>
              <a:rPr sz="1800" b="1" spc="-5" dirty="0">
                <a:latin typeface="Arial"/>
                <a:cs typeface="Arial"/>
              </a:rPr>
              <a:t>External: </a:t>
            </a:r>
            <a:r>
              <a:rPr sz="1800" spc="-5" dirty="0">
                <a:latin typeface="Arial"/>
                <a:cs typeface="Arial"/>
              </a:rPr>
              <a:t>Optimize interaction with outside </a:t>
            </a:r>
            <a:r>
              <a:rPr sz="1800" dirty="0">
                <a:latin typeface="Arial"/>
                <a:cs typeface="Arial"/>
              </a:rPr>
              <a:t>resources.</a:t>
            </a:r>
            <a:endParaRPr sz="1800">
              <a:latin typeface="Arial"/>
              <a:cs typeface="Arial"/>
            </a:endParaRPr>
          </a:p>
          <a:p>
            <a:pPr marL="927100" lvl="1" indent="-412750">
              <a:lnSpc>
                <a:spcPct val="100000"/>
              </a:lnSpc>
              <a:spcBef>
                <a:spcPts val="815"/>
              </a:spcBef>
              <a:buSzPct val="133333"/>
              <a:buChar char="○"/>
              <a:tabLst>
                <a:tab pos="926465" algn="l"/>
                <a:tab pos="927100" algn="l"/>
              </a:tabLst>
            </a:pPr>
            <a:r>
              <a:rPr sz="1800" spc="-5" dirty="0">
                <a:latin typeface="Arial"/>
                <a:cs typeface="Arial"/>
              </a:rPr>
              <a:t>Outsourcing </a:t>
            </a:r>
            <a:r>
              <a:rPr sz="1800" dirty="0">
                <a:latin typeface="Arial"/>
                <a:cs typeface="Arial"/>
              </a:rPr>
              <a:t>some </a:t>
            </a:r>
            <a:r>
              <a:rPr sz="1800" spc="-5" dirty="0">
                <a:latin typeface="Arial"/>
                <a:cs typeface="Arial"/>
              </a:rPr>
              <a:t>parts of the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process.</a:t>
            </a:r>
            <a:endParaRPr sz="1800">
              <a:latin typeface="Arial"/>
              <a:cs typeface="Arial"/>
            </a:endParaRPr>
          </a:p>
          <a:p>
            <a:pPr marL="927100" lvl="1" indent="-412750">
              <a:lnSpc>
                <a:spcPct val="100000"/>
              </a:lnSpc>
              <a:spcBef>
                <a:spcPts val="600"/>
              </a:spcBef>
              <a:buSzPct val="133333"/>
              <a:buChar char="○"/>
              <a:tabLst>
                <a:tab pos="926465" algn="l"/>
                <a:tab pos="927100" algn="l"/>
              </a:tabLst>
            </a:pPr>
            <a:r>
              <a:rPr sz="1800" spc="-5" dirty="0">
                <a:latin typeface="Arial"/>
                <a:cs typeface="Arial"/>
              </a:rPr>
              <a:t>Reduce/combine the number of interactions with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partners.</a:t>
            </a:r>
            <a:endParaRPr sz="1800">
              <a:latin typeface="Arial"/>
              <a:cs typeface="Arial"/>
            </a:endParaRPr>
          </a:p>
          <a:p>
            <a:pPr marL="278765" indent="-266700">
              <a:lnSpc>
                <a:spcPct val="100000"/>
              </a:lnSpc>
              <a:spcBef>
                <a:spcPts val="505"/>
              </a:spcBef>
              <a:buAutoNum type="arabicPlain" startAt="3"/>
              <a:tabLst>
                <a:tab pos="279400" algn="l"/>
              </a:tabLst>
            </a:pPr>
            <a:r>
              <a:rPr sz="1800" b="1" spc="-5" dirty="0">
                <a:latin typeface="Arial"/>
                <a:cs typeface="Arial"/>
              </a:rPr>
              <a:t>Integral: </a:t>
            </a:r>
            <a:r>
              <a:rPr sz="1800" spc="-5" dirty="0">
                <a:latin typeface="Arial"/>
                <a:cs typeface="Arial"/>
              </a:rPr>
              <a:t>Optimize process as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whole.</a:t>
            </a:r>
            <a:endParaRPr sz="1800">
              <a:latin typeface="Arial"/>
              <a:cs typeface="Arial"/>
            </a:endParaRPr>
          </a:p>
          <a:p>
            <a:pPr marL="927100" lvl="1" indent="-412750">
              <a:lnSpc>
                <a:spcPct val="100000"/>
              </a:lnSpc>
              <a:spcBef>
                <a:spcPts val="815"/>
              </a:spcBef>
              <a:buSzPct val="133333"/>
              <a:buChar char="○"/>
              <a:tabLst>
                <a:tab pos="926465" algn="l"/>
                <a:tab pos="927100" algn="l"/>
              </a:tabLst>
            </a:pPr>
            <a:r>
              <a:rPr sz="1800" spc="-5" dirty="0">
                <a:latin typeface="Arial"/>
                <a:cs typeface="Arial"/>
              </a:rPr>
              <a:t>Remove physical </a:t>
            </a:r>
            <a:r>
              <a:rPr sz="1800" dirty="0">
                <a:latin typeface="Arial"/>
                <a:cs typeface="Arial"/>
              </a:rPr>
              <a:t>constraints </a:t>
            </a:r>
            <a:r>
              <a:rPr sz="1800" spc="-5" dirty="0">
                <a:latin typeface="Arial"/>
                <a:cs typeface="Arial"/>
              </a:rPr>
              <a:t>by using new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technologies.</a:t>
            </a:r>
            <a:endParaRPr sz="1800">
              <a:latin typeface="Arial"/>
              <a:cs typeface="Arial"/>
            </a:endParaRPr>
          </a:p>
          <a:p>
            <a:pPr marL="927100" lvl="1" indent="-412750">
              <a:lnSpc>
                <a:spcPct val="100000"/>
              </a:lnSpc>
              <a:spcBef>
                <a:spcPts val="595"/>
              </a:spcBef>
              <a:buSzPct val="133333"/>
              <a:buChar char="○"/>
              <a:tabLst>
                <a:tab pos="926465" algn="l"/>
                <a:tab pos="927100" algn="l"/>
              </a:tabLst>
            </a:pPr>
            <a:r>
              <a:rPr sz="1800" spc="-5" dirty="0">
                <a:latin typeface="Arial"/>
                <a:cs typeface="Arial"/>
              </a:rPr>
              <a:t>Use </a:t>
            </a:r>
            <a:r>
              <a:rPr sz="1800" dirty="0">
                <a:latin typeface="Arial"/>
                <a:cs typeface="Arial"/>
              </a:rPr>
              <a:t>sub-processes </a:t>
            </a:r>
            <a:r>
              <a:rPr sz="1800" spc="-5" dirty="0">
                <a:latin typeface="Arial"/>
                <a:cs typeface="Arial"/>
              </a:rPr>
              <a:t>to increase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reusability.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0225" y="6593189"/>
            <a:ext cx="6769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Source:5.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20225" y="508397"/>
            <a:ext cx="4363085" cy="830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529"/>
              </a:lnSpc>
              <a:spcBef>
                <a:spcPts val="100"/>
              </a:spcBef>
            </a:pPr>
            <a:r>
              <a:rPr spc="-5" dirty="0"/>
              <a:t>3.a. </a:t>
            </a:r>
            <a:r>
              <a:rPr spc="-10" dirty="0"/>
              <a:t>Static </a:t>
            </a:r>
            <a:r>
              <a:rPr spc="-5" dirty="0"/>
              <a:t>Analysis</a:t>
            </a:r>
            <a:r>
              <a:rPr spc="-85" dirty="0"/>
              <a:t> </a:t>
            </a:r>
            <a:r>
              <a:rPr spc="-5" dirty="0"/>
              <a:t>(3)</a:t>
            </a:r>
          </a:p>
          <a:p>
            <a:pPr marL="12700">
              <a:lnSpc>
                <a:spcPts val="2810"/>
              </a:lnSpc>
            </a:pPr>
            <a:r>
              <a:rPr sz="2400" spc="-5" dirty="0"/>
              <a:t>Best</a:t>
            </a:r>
            <a:r>
              <a:rPr sz="2400" spc="-10" dirty="0"/>
              <a:t> </a:t>
            </a:r>
            <a:r>
              <a:rPr sz="2400" spc="-5" dirty="0"/>
              <a:t>Practices</a:t>
            </a:r>
            <a:endParaRPr sz="2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203" y="508397"/>
            <a:ext cx="4338955" cy="830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529"/>
              </a:lnSpc>
              <a:spcBef>
                <a:spcPts val="100"/>
              </a:spcBef>
            </a:pPr>
            <a:r>
              <a:rPr spc="-5" dirty="0"/>
              <a:t>3.b. </a:t>
            </a:r>
            <a:r>
              <a:rPr spc="-10" dirty="0"/>
              <a:t>Dynamic</a:t>
            </a:r>
            <a:r>
              <a:rPr spc="-95" dirty="0"/>
              <a:t> </a:t>
            </a:r>
            <a:r>
              <a:rPr spc="-5" dirty="0"/>
              <a:t>Analysis</a:t>
            </a:r>
          </a:p>
          <a:p>
            <a:pPr marL="12700">
              <a:lnSpc>
                <a:spcPts val="2810"/>
              </a:lnSpc>
            </a:pPr>
            <a:r>
              <a:rPr sz="2400" spc="-5" dirty="0"/>
              <a:t>(History </a:t>
            </a:r>
            <a:r>
              <a:rPr sz="2400" dirty="0"/>
              <a:t>&amp;</a:t>
            </a:r>
            <a:r>
              <a:rPr sz="2400" spc="-30" dirty="0"/>
              <a:t> </a:t>
            </a:r>
            <a:r>
              <a:rPr sz="2400" spc="-5" dirty="0"/>
              <a:t>Simulation)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574724" y="1701502"/>
            <a:ext cx="7149465" cy="741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4815" indent="-412750">
              <a:lnSpc>
                <a:spcPts val="2820"/>
              </a:lnSpc>
              <a:spcBef>
                <a:spcPts val="10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spc="-5" dirty="0">
                <a:latin typeface="Arial"/>
                <a:cs typeface="Arial"/>
              </a:rPr>
              <a:t>Completed process' data is </a:t>
            </a:r>
            <a:r>
              <a:rPr sz="2400" dirty="0">
                <a:latin typeface="Arial"/>
                <a:cs typeface="Arial"/>
              </a:rPr>
              <a:t>stored </a:t>
            </a:r>
            <a:r>
              <a:rPr sz="2400" spc="-5" dirty="0">
                <a:latin typeface="Arial"/>
                <a:cs typeface="Arial"/>
              </a:rPr>
              <a:t>in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Audit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Trail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424815" indent="-412750">
              <a:lnSpc>
                <a:spcPts val="2820"/>
              </a:lnSpc>
              <a:buChar char="●"/>
              <a:tabLst>
                <a:tab pos="424815" algn="l"/>
                <a:tab pos="425450" algn="l"/>
              </a:tabLst>
            </a:pPr>
            <a:r>
              <a:rPr sz="2400" spc="-5" dirty="0">
                <a:latin typeface="Arial"/>
                <a:cs typeface="Arial"/>
              </a:rPr>
              <a:t>Analyze Audit Trail to improve existing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processes.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9537" y="3202651"/>
            <a:ext cx="8328402" cy="29149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20225" y="6593189"/>
            <a:ext cx="6769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Source:5.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761702"/>
            <a:ext cx="30784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Bibliography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81139" y="1725558"/>
            <a:ext cx="7576184" cy="3609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800" marR="175260" indent="-388620">
              <a:lnSpc>
                <a:spcPct val="108900"/>
              </a:lnSpc>
              <a:spcBef>
                <a:spcPts val="100"/>
              </a:spcBef>
              <a:buAutoNum type="arabicPeriod"/>
              <a:tabLst>
                <a:tab pos="431800" algn="l"/>
                <a:tab pos="432434" algn="l"/>
              </a:tabLst>
            </a:pPr>
            <a:r>
              <a:rPr sz="1800" spc="-5" dirty="0">
                <a:latin typeface="Georgia"/>
                <a:cs typeface="Georgia"/>
              </a:rPr>
              <a:t>Cadle, Paul, and Yeates, eds. </a:t>
            </a:r>
            <a:r>
              <a:rPr sz="1800" i="1" spc="-5" dirty="0">
                <a:latin typeface="Georgia"/>
                <a:cs typeface="Georgia"/>
              </a:rPr>
              <a:t>Business Analysis. </a:t>
            </a:r>
            <a:r>
              <a:rPr sz="1800" spc="-5" dirty="0">
                <a:latin typeface="Georgia"/>
                <a:cs typeface="Georgia"/>
              </a:rPr>
              <a:t>Second ed. Swindon:  British Informatics Society,</a:t>
            </a:r>
            <a:r>
              <a:rPr sz="1800" spc="-1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2010.</a:t>
            </a:r>
            <a:endParaRPr sz="1800">
              <a:latin typeface="Georgia"/>
              <a:cs typeface="Georgia"/>
            </a:endParaRPr>
          </a:p>
          <a:p>
            <a:pPr marL="431800" marR="5080" indent="-418465">
              <a:lnSpc>
                <a:spcPct val="108900"/>
              </a:lnSpc>
              <a:buFont typeface="Georgia"/>
              <a:buAutoNum type="arabicPeriod"/>
              <a:tabLst>
                <a:tab pos="431800" algn="l"/>
                <a:tab pos="432434" algn="l"/>
              </a:tabLst>
            </a:pPr>
            <a:r>
              <a:rPr sz="1800" i="1" spc="-5" dirty="0">
                <a:latin typeface="Georgia"/>
                <a:cs typeface="Georgia"/>
              </a:rPr>
              <a:t>Introduction to Business Process Analysis Graphical </a:t>
            </a:r>
            <a:r>
              <a:rPr sz="1800" i="1" spc="5" dirty="0">
                <a:latin typeface="Georgia"/>
                <a:cs typeface="Georgia"/>
              </a:rPr>
              <a:t>Modeling</a:t>
            </a:r>
            <a:r>
              <a:rPr sz="1800" spc="5" dirty="0">
                <a:latin typeface="Georgia"/>
                <a:cs typeface="Georgia"/>
              </a:rPr>
              <a:t>. </a:t>
            </a:r>
            <a:r>
              <a:rPr sz="1800" spc="-5" dirty="0">
                <a:latin typeface="Georgia"/>
                <a:cs typeface="Georgia"/>
              </a:rPr>
              <a:t>Public  Health Informatics Institute, 2007.</a:t>
            </a:r>
            <a:r>
              <a:rPr sz="1800" spc="-15" dirty="0">
                <a:latin typeface="Georgia"/>
                <a:cs typeface="Georgia"/>
              </a:rPr>
              <a:t> </a:t>
            </a:r>
            <a:r>
              <a:rPr sz="1800" dirty="0">
                <a:latin typeface="Georgia"/>
                <a:cs typeface="Georgia"/>
              </a:rPr>
              <a:t>(www.phii.org).</a:t>
            </a:r>
            <a:endParaRPr sz="1800">
              <a:latin typeface="Georgia"/>
              <a:cs typeface="Georgia"/>
            </a:endParaRPr>
          </a:p>
          <a:p>
            <a:pPr marL="431800" marR="147320" indent="-416559">
              <a:lnSpc>
                <a:spcPct val="108900"/>
              </a:lnSpc>
              <a:buAutoNum type="arabicPeriod"/>
              <a:tabLst>
                <a:tab pos="431800" algn="l"/>
                <a:tab pos="432434" algn="l"/>
              </a:tabLst>
            </a:pPr>
            <a:r>
              <a:rPr sz="1800" spc="-5" dirty="0">
                <a:latin typeface="Georgia"/>
                <a:cs typeface="Georgia"/>
              </a:rPr>
              <a:t>Vom Brocke J. Rosemann, M. </a:t>
            </a:r>
            <a:r>
              <a:rPr sz="1800" i="1" spc="-5" dirty="0">
                <a:latin typeface="Georgia"/>
                <a:cs typeface="Georgia"/>
              </a:rPr>
              <a:t>Handbook on Business Process  Management: Strategic Alignment, Governance, People and Culture  </a:t>
            </a:r>
            <a:r>
              <a:rPr sz="1800" dirty="0">
                <a:latin typeface="Georgia"/>
                <a:cs typeface="Georgia"/>
              </a:rPr>
              <a:t>(International </a:t>
            </a:r>
            <a:r>
              <a:rPr sz="1800" spc="-5" dirty="0">
                <a:latin typeface="Georgia"/>
                <a:cs typeface="Georgia"/>
              </a:rPr>
              <a:t>Handbooks on Information Systems) </a:t>
            </a:r>
            <a:r>
              <a:rPr sz="1800" dirty="0">
                <a:latin typeface="Georgia"/>
                <a:cs typeface="Georgia"/>
              </a:rPr>
              <a:t>(Vol. </a:t>
            </a:r>
            <a:r>
              <a:rPr sz="1800" spc="-5" dirty="0">
                <a:latin typeface="Georgia"/>
                <a:cs typeface="Georgia"/>
              </a:rPr>
              <a:t>1). Berlin:  Springer,</a:t>
            </a:r>
            <a:r>
              <a:rPr sz="1800" spc="-1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2010.</a:t>
            </a:r>
            <a:endParaRPr sz="1800">
              <a:latin typeface="Georgia"/>
              <a:cs typeface="Georgia"/>
            </a:endParaRPr>
          </a:p>
          <a:p>
            <a:pPr marL="431800" marR="179705" indent="-419734">
              <a:lnSpc>
                <a:spcPct val="108900"/>
              </a:lnSpc>
              <a:buAutoNum type="arabicPeriod"/>
              <a:tabLst>
                <a:tab pos="431800" algn="l"/>
                <a:tab pos="432434" algn="l"/>
              </a:tabLst>
            </a:pPr>
            <a:r>
              <a:rPr sz="1800" spc="-5" dirty="0">
                <a:latin typeface="Georgia"/>
                <a:cs typeface="Georgia"/>
              </a:rPr>
              <a:t>Ryan K. L. Ko. </a:t>
            </a:r>
            <a:r>
              <a:rPr sz="1800" i="1" dirty="0">
                <a:latin typeface="Georgia"/>
                <a:cs typeface="Georgia"/>
              </a:rPr>
              <a:t>A </a:t>
            </a:r>
            <a:r>
              <a:rPr sz="1800" i="1" spc="-5" dirty="0">
                <a:latin typeface="Georgia"/>
                <a:cs typeface="Georgia"/>
              </a:rPr>
              <a:t>computer scientist's introductory guide to business  process management </a:t>
            </a:r>
            <a:r>
              <a:rPr sz="1800" i="1" dirty="0">
                <a:latin typeface="Georgia"/>
                <a:cs typeface="Georgia"/>
              </a:rPr>
              <a:t>(BPM)</a:t>
            </a:r>
            <a:r>
              <a:rPr sz="1800" dirty="0">
                <a:latin typeface="Georgia"/>
                <a:cs typeface="Georgia"/>
              </a:rPr>
              <a:t>, </a:t>
            </a:r>
            <a:r>
              <a:rPr sz="1800" spc="-5" dirty="0">
                <a:latin typeface="Georgia"/>
                <a:cs typeface="Georgia"/>
              </a:rPr>
              <a:t>ACM Crossroads 15, ACM Press,</a:t>
            </a:r>
            <a:r>
              <a:rPr sz="1800" spc="-5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2009.</a:t>
            </a:r>
            <a:endParaRPr sz="1800">
              <a:latin typeface="Georgia"/>
              <a:cs typeface="Georgia"/>
            </a:endParaRPr>
          </a:p>
          <a:p>
            <a:pPr marL="431800" marR="189865" indent="-411480">
              <a:lnSpc>
                <a:spcPct val="108900"/>
              </a:lnSpc>
              <a:buAutoNum type="arabicPeriod"/>
              <a:tabLst>
                <a:tab pos="431800" algn="l"/>
                <a:tab pos="432434" algn="l"/>
              </a:tabLst>
            </a:pPr>
            <a:r>
              <a:rPr sz="1800" spc="-5" dirty="0">
                <a:latin typeface="Georgia"/>
                <a:cs typeface="Georgia"/>
              </a:rPr>
              <a:t>Leymann, F., and D. Roller. </a:t>
            </a:r>
            <a:r>
              <a:rPr sz="1800" i="1" spc="-5" dirty="0">
                <a:latin typeface="Georgia"/>
                <a:cs typeface="Georgia"/>
              </a:rPr>
              <a:t>Production Workflow: Concepts and  Techniques</a:t>
            </a:r>
            <a:r>
              <a:rPr sz="1800" spc="-5" dirty="0">
                <a:latin typeface="Georgia"/>
                <a:cs typeface="Georgia"/>
              </a:rPr>
              <a:t>. Upper Saddle River, NJ: Prentice Hall PTR, 2000.</a:t>
            </a:r>
            <a:r>
              <a:rPr sz="1800" spc="-4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Print.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421779"/>
            <a:ext cx="6043295" cy="915669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 marR="5080">
              <a:lnSpc>
                <a:spcPts val="3410"/>
              </a:lnSpc>
              <a:spcBef>
                <a:spcPts val="370"/>
              </a:spcBef>
            </a:pPr>
            <a:r>
              <a:rPr spc="-5" dirty="0"/>
              <a:t>Intro: Business Process </a:t>
            </a:r>
            <a:r>
              <a:rPr dirty="0"/>
              <a:t>&amp;  </a:t>
            </a:r>
            <a:r>
              <a:rPr spc="-5" dirty="0"/>
              <a:t>Business Process</a:t>
            </a:r>
            <a:r>
              <a:rPr spc="-90" dirty="0"/>
              <a:t> </a:t>
            </a:r>
            <a:r>
              <a:rPr spc="-5" dirty="0"/>
              <a:t>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3525" y="2052185"/>
            <a:ext cx="8108950" cy="213995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48615" marR="33655" indent="-336550">
              <a:lnSpc>
                <a:spcPts val="2300"/>
              </a:lnSpc>
              <a:spcBef>
                <a:spcPts val="260"/>
              </a:spcBef>
              <a:buSzPct val="70000"/>
              <a:buChar char="●"/>
              <a:tabLst>
                <a:tab pos="347980" algn="l"/>
                <a:tab pos="349250" algn="l"/>
              </a:tabLst>
            </a:pPr>
            <a:r>
              <a:rPr sz="2000" dirty="0">
                <a:latin typeface="Arial"/>
                <a:cs typeface="Arial"/>
              </a:rPr>
              <a:t>A </a:t>
            </a:r>
            <a:r>
              <a:rPr sz="2000" b="1" spc="-5" dirty="0">
                <a:latin typeface="Arial"/>
                <a:cs typeface="Arial"/>
              </a:rPr>
              <a:t>business process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a collection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related, structured </a:t>
            </a:r>
            <a:r>
              <a:rPr sz="2000" spc="-5" dirty="0">
                <a:latin typeface="Arial"/>
                <a:cs typeface="Arial"/>
              </a:rPr>
              <a:t>activities or  tasks that produce </a:t>
            </a:r>
            <a:r>
              <a:rPr sz="2000" dirty="0">
                <a:latin typeface="Arial"/>
                <a:cs typeface="Arial"/>
              </a:rPr>
              <a:t>a specific service </a:t>
            </a:r>
            <a:r>
              <a:rPr sz="2000" spc="-5" dirty="0">
                <a:latin typeface="Arial"/>
                <a:cs typeface="Arial"/>
              </a:rPr>
              <a:t>or product for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particular  </a:t>
            </a:r>
            <a:r>
              <a:rPr sz="2000" dirty="0">
                <a:latin typeface="Arial"/>
                <a:cs typeface="Arial"/>
              </a:rPr>
              <a:t>customer </a:t>
            </a:r>
            <a:r>
              <a:rPr sz="2000" spc="-5" dirty="0">
                <a:latin typeface="Arial"/>
                <a:cs typeface="Arial"/>
              </a:rPr>
              <a:t>or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customers.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●"/>
            </a:pPr>
            <a:endParaRPr sz="2350">
              <a:latin typeface="Arial"/>
              <a:cs typeface="Arial"/>
            </a:endParaRPr>
          </a:p>
          <a:p>
            <a:pPr marL="348615" marR="5080" indent="-336550" algn="just">
              <a:lnSpc>
                <a:spcPts val="2300"/>
              </a:lnSpc>
              <a:spcBef>
                <a:spcPts val="5"/>
              </a:spcBef>
              <a:buClr>
                <a:srgbClr val="000000"/>
              </a:buClr>
              <a:buSzPct val="70000"/>
              <a:buFont typeface="Arial"/>
              <a:buChar char="●"/>
              <a:tabLst>
                <a:tab pos="349250" algn="l"/>
              </a:tabLst>
            </a:pPr>
            <a:r>
              <a:rPr sz="2000" b="1" spc="-5" dirty="0">
                <a:solidFill>
                  <a:srgbClr val="212121"/>
                </a:solidFill>
                <a:latin typeface="Arial"/>
                <a:cs typeface="Arial"/>
              </a:rPr>
              <a:t>Business process management </a:t>
            </a:r>
            <a:r>
              <a:rPr sz="2000" dirty="0">
                <a:solidFill>
                  <a:srgbClr val="212121"/>
                </a:solidFill>
                <a:latin typeface="Arial"/>
                <a:cs typeface="Arial"/>
              </a:rPr>
              <a:t>(BPM) </a:t>
            </a:r>
            <a:r>
              <a:rPr sz="2000" spc="-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2000" dirty="0">
                <a:solidFill>
                  <a:srgbClr val="212121"/>
                </a:solidFill>
                <a:latin typeface="Arial"/>
                <a:cs typeface="Arial"/>
              </a:rPr>
              <a:t>a management </a:t>
            </a:r>
            <a:r>
              <a:rPr sz="2000" spc="-5" dirty="0">
                <a:solidFill>
                  <a:srgbClr val="212121"/>
                </a:solidFill>
                <a:latin typeface="Arial"/>
                <a:cs typeface="Arial"/>
              </a:rPr>
              <a:t>approach  focused on aligning all aspects of an organization with the wants and  needs of</a:t>
            </a:r>
            <a:r>
              <a:rPr sz="2000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12121"/>
                </a:solidFill>
                <a:latin typeface="Arial"/>
                <a:cs typeface="Arial"/>
              </a:rPr>
              <a:t>clients.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73852" y="4805594"/>
            <a:ext cx="4390716" cy="14714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20225" y="6593189"/>
            <a:ext cx="8451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Source: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3,4.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 marR="5080">
              <a:lnSpc>
                <a:spcPts val="3410"/>
              </a:lnSpc>
              <a:spcBef>
                <a:spcPts val="370"/>
              </a:spcBef>
            </a:pPr>
            <a:r>
              <a:rPr spc="-5" dirty="0"/>
              <a:t>Intro: Why Business</a:t>
            </a:r>
            <a:r>
              <a:rPr spc="-100" dirty="0"/>
              <a:t> </a:t>
            </a:r>
            <a:r>
              <a:rPr spc="-5" dirty="0"/>
              <a:t>Process  Management?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4724" y="1991602"/>
            <a:ext cx="4652010" cy="3423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4815" indent="-412750">
              <a:lnSpc>
                <a:spcPct val="100000"/>
              </a:lnSpc>
              <a:spcBef>
                <a:spcPts val="100"/>
              </a:spcBef>
              <a:buChar char="●"/>
              <a:tabLst>
                <a:tab pos="424815" algn="l"/>
                <a:tab pos="425450" algn="l"/>
              </a:tabLst>
            </a:pPr>
            <a:r>
              <a:rPr sz="2400" spc="-5" dirty="0">
                <a:latin typeface="Arial"/>
                <a:cs typeface="Arial"/>
              </a:rPr>
              <a:t>Product </a:t>
            </a:r>
            <a:r>
              <a:rPr sz="2400" dirty="0">
                <a:latin typeface="Arial"/>
                <a:cs typeface="Arial"/>
              </a:rPr>
              <a:t>=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Process.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●"/>
            </a:pPr>
            <a:endParaRPr sz="3200">
              <a:latin typeface="Arial"/>
              <a:cs typeface="Arial"/>
            </a:endParaRPr>
          </a:p>
          <a:p>
            <a:pPr marL="424815" marR="5080" indent="-412750">
              <a:lnSpc>
                <a:spcPts val="2760"/>
              </a:lnSpc>
              <a:buChar char="●"/>
              <a:tabLst>
                <a:tab pos="424815" algn="l"/>
                <a:tab pos="425450" algn="l"/>
              </a:tabLst>
            </a:pPr>
            <a:r>
              <a:rPr sz="2400" spc="-5" dirty="0">
                <a:latin typeface="Arial"/>
                <a:cs typeface="Arial"/>
              </a:rPr>
              <a:t>Time to </a:t>
            </a:r>
            <a:r>
              <a:rPr sz="2400" dirty="0">
                <a:latin typeface="Arial"/>
                <a:cs typeface="Arial"/>
              </a:rPr>
              <a:t>create/modify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business  processes equates time to  </a:t>
            </a:r>
            <a:r>
              <a:rPr sz="2400" dirty="0">
                <a:latin typeface="Arial"/>
                <a:cs typeface="Arial"/>
              </a:rPr>
              <a:t>market </a:t>
            </a:r>
            <a:r>
              <a:rPr sz="2400" spc="-5" dirty="0">
                <a:latin typeface="Arial"/>
                <a:cs typeface="Arial"/>
              </a:rPr>
              <a:t>for new/modified  products.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●"/>
            </a:pPr>
            <a:endParaRPr sz="3150">
              <a:latin typeface="Arial"/>
              <a:cs typeface="Arial"/>
            </a:endParaRPr>
          </a:p>
          <a:p>
            <a:pPr marL="424815" marR="307340" indent="-412750">
              <a:lnSpc>
                <a:spcPts val="2760"/>
              </a:lnSpc>
              <a:buChar char="●"/>
              <a:tabLst>
                <a:tab pos="424815" algn="l"/>
                <a:tab pos="425450" algn="l"/>
              </a:tabLst>
            </a:pPr>
            <a:r>
              <a:rPr sz="2400" spc="-5" dirty="0">
                <a:latin typeface="Arial"/>
                <a:cs typeface="Arial"/>
              </a:rPr>
              <a:t>Competitiveness of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company  </a:t>
            </a:r>
            <a:r>
              <a:rPr sz="2400" spc="-5" dirty="0">
                <a:latin typeface="Arial"/>
                <a:cs typeface="Arial"/>
              </a:rPr>
              <a:t>depends on this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time.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63843" y="2374465"/>
            <a:ext cx="2791711" cy="32667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20225" y="6593189"/>
            <a:ext cx="7188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Source:.5.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854720"/>
            <a:ext cx="286639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BPM</a:t>
            </a:r>
            <a:r>
              <a:rPr spc="-90" dirty="0"/>
              <a:t> </a:t>
            </a:r>
            <a:r>
              <a:rPr spc="-5" dirty="0"/>
              <a:t>LifeCycle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479071" y="1816924"/>
            <a:ext cx="933450" cy="933450"/>
            <a:chOff x="479071" y="1816924"/>
            <a:chExt cx="933450" cy="933450"/>
          </a:xfrm>
        </p:grpSpPr>
        <p:sp>
          <p:nvSpPr>
            <p:cNvPr id="4" name="object 4"/>
            <p:cNvSpPr/>
            <p:nvPr/>
          </p:nvSpPr>
          <p:spPr>
            <a:xfrm>
              <a:off x="488596" y="1826449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761996" y="914399"/>
                  </a:moveTo>
                  <a:lnTo>
                    <a:pt x="0" y="914399"/>
                  </a:lnTo>
                  <a:lnTo>
                    <a:pt x="0" y="0"/>
                  </a:lnTo>
                  <a:lnTo>
                    <a:pt x="914400" y="0"/>
                  </a:lnTo>
                  <a:lnTo>
                    <a:pt x="914400" y="761996"/>
                  </a:lnTo>
                  <a:lnTo>
                    <a:pt x="761996" y="914399"/>
                  </a:lnTo>
                  <a:close/>
                </a:path>
              </a:pathLst>
            </a:custGeom>
            <a:solidFill>
              <a:srgbClr val="BBD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50593" y="2588446"/>
              <a:ext cx="152400" cy="152400"/>
            </a:xfrm>
            <a:custGeom>
              <a:avLst/>
              <a:gdLst/>
              <a:ahLst/>
              <a:cxnLst/>
              <a:rect l="l" t="t" r="r" b="b"/>
              <a:pathLst>
                <a:path w="152400" h="152400">
                  <a:moveTo>
                    <a:pt x="0" y="152403"/>
                  </a:moveTo>
                  <a:lnTo>
                    <a:pt x="30480" y="30480"/>
                  </a:lnTo>
                  <a:lnTo>
                    <a:pt x="152403" y="0"/>
                  </a:lnTo>
                  <a:lnTo>
                    <a:pt x="0" y="152403"/>
                  </a:lnTo>
                  <a:close/>
                </a:path>
              </a:pathLst>
            </a:custGeom>
            <a:solidFill>
              <a:srgbClr val="95AB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88596" y="1826449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761996" y="914399"/>
                  </a:moveTo>
                  <a:lnTo>
                    <a:pt x="792477" y="792477"/>
                  </a:lnTo>
                  <a:lnTo>
                    <a:pt x="914400" y="761996"/>
                  </a:lnTo>
                  <a:lnTo>
                    <a:pt x="761996" y="914399"/>
                  </a:lnTo>
                  <a:lnTo>
                    <a:pt x="0" y="914399"/>
                  </a:lnTo>
                  <a:lnTo>
                    <a:pt x="0" y="0"/>
                  </a:lnTo>
                  <a:lnTo>
                    <a:pt x="914400" y="0"/>
                  </a:lnTo>
                  <a:lnTo>
                    <a:pt x="914400" y="761996"/>
                  </a:lnTo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09097" y="1996286"/>
            <a:ext cx="673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KPIs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652804" y="1816924"/>
            <a:ext cx="1941830" cy="933450"/>
            <a:chOff x="3652804" y="1816924"/>
            <a:chExt cx="1941830" cy="933450"/>
          </a:xfrm>
        </p:grpSpPr>
        <p:sp>
          <p:nvSpPr>
            <p:cNvPr id="9" name="object 9"/>
            <p:cNvSpPr/>
            <p:nvPr/>
          </p:nvSpPr>
          <p:spPr>
            <a:xfrm>
              <a:off x="3662329" y="1826449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1769996" y="914399"/>
                  </a:move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3"/>
                  </a:ln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0"/>
                  </a:lnTo>
                  <a:lnTo>
                    <a:pt x="1877761" y="44637"/>
                  </a:lnTo>
                  <a:lnTo>
                    <a:pt x="1910798" y="94080"/>
                  </a:lnTo>
                  <a:lnTo>
                    <a:pt x="1922399" y="152403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7" y="906630"/>
                  </a:lnTo>
                  <a:lnTo>
                    <a:pt x="1769996" y="914399"/>
                  </a:lnTo>
                  <a:close/>
                </a:path>
              </a:pathLst>
            </a:custGeom>
            <a:solidFill>
              <a:srgbClr val="3776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62329" y="1826449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0" y="152403"/>
                  </a:move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0"/>
                  </a:lnTo>
                  <a:lnTo>
                    <a:pt x="1877761" y="44637"/>
                  </a:lnTo>
                  <a:lnTo>
                    <a:pt x="1910798" y="94080"/>
                  </a:lnTo>
                  <a:lnTo>
                    <a:pt x="1922399" y="152403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7" y="906630"/>
                  </a:lnTo>
                  <a:lnTo>
                    <a:pt x="1769996" y="914399"/>
                  </a:ln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3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870409" y="2072487"/>
            <a:ext cx="15055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Georgia"/>
                <a:cs typeface="Georgia"/>
              </a:rPr>
              <a:t>Modeling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652804" y="5858700"/>
            <a:ext cx="1941830" cy="933450"/>
            <a:chOff x="3652804" y="5858700"/>
            <a:chExt cx="1941830" cy="933450"/>
          </a:xfrm>
        </p:grpSpPr>
        <p:sp>
          <p:nvSpPr>
            <p:cNvPr id="13" name="object 13"/>
            <p:cNvSpPr/>
            <p:nvPr/>
          </p:nvSpPr>
          <p:spPr>
            <a:xfrm>
              <a:off x="3662329" y="5868225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1769996" y="914399"/>
                  </a:move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1"/>
                  </a:lnTo>
                  <a:lnTo>
                    <a:pt x="1877761" y="44637"/>
                  </a:lnTo>
                  <a:lnTo>
                    <a:pt x="1910798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7" y="906630"/>
                  </a:lnTo>
                  <a:lnTo>
                    <a:pt x="1769996" y="914399"/>
                  </a:lnTo>
                  <a:close/>
                </a:path>
              </a:pathLst>
            </a:custGeom>
            <a:solidFill>
              <a:srgbClr val="BBD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662329" y="5868225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0" y="152402"/>
                  </a:move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1"/>
                  </a:lnTo>
                  <a:lnTo>
                    <a:pt x="1877761" y="44637"/>
                  </a:lnTo>
                  <a:lnTo>
                    <a:pt x="1910798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7" y="906630"/>
                  </a:lnTo>
                  <a:lnTo>
                    <a:pt x="1769996" y="914399"/>
                  </a:ln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934330" y="6114262"/>
            <a:ext cx="13779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Execution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513479" y="3223449"/>
            <a:ext cx="1941830" cy="933450"/>
            <a:chOff x="6513479" y="3223449"/>
            <a:chExt cx="1941830" cy="933450"/>
          </a:xfrm>
        </p:grpSpPr>
        <p:sp>
          <p:nvSpPr>
            <p:cNvPr id="17" name="object 17"/>
            <p:cNvSpPr/>
            <p:nvPr/>
          </p:nvSpPr>
          <p:spPr>
            <a:xfrm>
              <a:off x="6523004" y="3232974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1769996" y="914399"/>
                  </a:move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0"/>
                  </a:lnTo>
                  <a:lnTo>
                    <a:pt x="1877762" y="44637"/>
                  </a:lnTo>
                  <a:lnTo>
                    <a:pt x="1910798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close/>
                </a:path>
              </a:pathLst>
            </a:custGeom>
            <a:solidFill>
              <a:srgbClr val="BBD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523004" y="3232974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0" y="152402"/>
                  </a:move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0"/>
                  </a:lnTo>
                  <a:lnTo>
                    <a:pt x="1877762" y="44637"/>
                  </a:lnTo>
                  <a:lnTo>
                    <a:pt x="1910798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682416" y="3305851"/>
            <a:ext cx="1602105" cy="737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ts val="2805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IT</a:t>
            </a:r>
            <a:endParaRPr sz="2400">
              <a:latin typeface="Georgia"/>
              <a:cs typeface="Georgia"/>
            </a:endParaRPr>
          </a:p>
          <a:p>
            <a:pPr algn="ctr">
              <a:lnSpc>
                <a:spcPts val="2805"/>
              </a:lnSpc>
            </a:pPr>
            <a:r>
              <a:rPr sz="2400" spc="-5" dirty="0">
                <a:latin typeface="Georgia"/>
                <a:cs typeface="Georgia"/>
              </a:rPr>
              <a:t>Refinement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6513479" y="4718875"/>
            <a:ext cx="1941830" cy="933450"/>
            <a:chOff x="6513479" y="4718875"/>
            <a:chExt cx="1941830" cy="933450"/>
          </a:xfrm>
        </p:grpSpPr>
        <p:sp>
          <p:nvSpPr>
            <p:cNvPr id="21" name="object 21"/>
            <p:cNvSpPr/>
            <p:nvPr/>
          </p:nvSpPr>
          <p:spPr>
            <a:xfrm>
              <a:off x="6523004" y="4728400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1769996" y="914399"/>
                  </a:move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1"/>
                  </a:lnTo>
                  <a:lnTo>
                    <a:pt x="1877762" y="44637"/>
                  </a:lnTo>
                  <a:lnTo>
                    <a:pt x="1910798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close/>
                </a:path>
              </a:pathLst>
            </a:custGeom>
            <a:solidFill>
              <a:srgbClr val="BBD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523004" y="4728400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79" h="914400">
                  <a:moveTo>
                    <a:pt x="0" y="152402"/>
                  </a:move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1"/>
                  </a:lnTo>
                  <a:lnTo>
                    <a:pt x="1877762" y="44637"/>
                  </a:lnTo>
                  <a:lnTo>
                    <a:pt x="1910798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8" y="906630"/>
                  </a:lnTo>
                  <a:lnTo>
                    <a:pt x="1769996" y="914399"/>
                  </a:ln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6645284" y="4974437"/>
            <a:ext cx="16783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Deployment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833403" y="3223449"/>
            <a:ext cx="1941830" cy="933450"/>
            <a:chOff x="833403" y="3223449"/>
            <a:chExt cx="1941830" cy="933450"/>
          </a:xfrm>
        </p:grpSpPr>
        <p:sp>
          <p:nvSpPr>
            <p:cNvPr id="25" name="object 25"/>
            <p:cNvSpPr/>
            <p:nvPr/>
          </p:nvSpPr>
          <p:spPr>
            <a:xfrm>
              <a:off x="842928" y="3232974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80" h="914400">
                  <a:moveTo>
                    <a:pt x="1769996" y="914399"/>
                  </a:move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0"/>
                  </a:lnTo>
                  <a:lnTo>
                    <a:pt x="1877761" y="44637"/>
                  </a:lnTo>
                  <a:lnTo>
                    <a:pt x="1910798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7" y="906630"/>
                  </a:lnTo>
                  <a:lnTo>
                    <a:pt x="1769996" y="914399"/>
                  </a:lnTo>
                  <a:close/>
                </a:path>
              </a:pathLst>
            </a:custGeom>
            <a:solidFill>
              <a:srgbClr val="3776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42928" y="3232974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80" h="914400">
                  <a:moveTo>
                    <a:pt x="0" y="152402"/>
                  </a:move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0"/>
                  </a:lnTo>
                  <a:lnTo>
                    <a:pt x="1877761" y="44637"/>
                  </a:lnTo>
                  <a:lnTo>
                    <a:pt x="1910798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7" y="906630"/>
                  </a:lnTo>
                  <a:lnTo>
                    <a:pt x="1769996" y="914399"/>
                  </a:ln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131673" y="3479012"/>
            <a:ext cx="13442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Georgia"/>
                <a:cs typeface="Georgia"/>
              </a:rPr>
              <a:t>Analysis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833403" y="4718875"/>
            <a:ext cx="1941830" cy="933450"/>
            <a:chOff x="833403" y="4718875"/>
            <a:chExt cx="1941830" cy="933450"/>
          </a:xfrm>
        </p:grpSpPr>
        <p:sp>
          <p:nvSpPr>
            <p:cNvPr id="29" name="object 29"/>
            <p:cNvSpPr/>
            <p:nvPr/>
          </p:nvSpPr>
          <p:spPr>
            <a:xfrm>
              <a:off x="842928" y="4728400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80" h="914400">
                  <a:moveTo>
                    <a:pt x="1769996" y="914399"/>
                  </a:move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1"/>
                  </a:lnTo>
                  <a:lnTo>
                    <a:pt x="1877761" y="44637"/>
                  </a:lnTo>
                  <a:lnTo>
                    <a:pt x="1910798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7" y="906630"/>
                  </a:lnTo>
                  <a:lnTo>
                    <a:pt x="1769996" y="914399"/>
                  </a:lnTo>
                  <a:close/>
                </a:path>
              </a:pathLst>
            </a:custGeom>
            <a:solidFill>
              <a:srgbClr val="BBD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42928" y="4728400"/>
              <a:ext cx="1922780" cy="914400"/>
            </a:xfrm>
            <a:custGeom>
              <a:avLst/>
              <a:gdLst/>
              <a:ahLst/>
              <a:cxnLst/>
              <a:rect l="l" t="t" r="r" b="b"/>
              <a:pathLst>
                <a:path w="1922780" h="914400">
                  <a:moveTo>
                    <a:pt x="0" y="152402"/>
                  </a:moveTo>
                  <a:lnTo>
                    <a:pt x="7769" y="104231"/>
                  </a:lnTo>
                  <a:lnTo>
                    <a:pt x="29404" y="62395"/>
                  </a:lnTo>
                  <a:lnTo>
                    <a:pt x="62395" y="29404"/>
                  </a:lnTo>
                  <a:lnTo>
                    <a:pt x="104231" y="7769"/>
                  </a:lnTo>
                  <a:lnTo>
                    <a:pt x="152402" y="0"/>
                  </a:lnTo>
                  <a:lnTo>
                    <a:pt x="1769996" y="0"/>
                  </a:lnTo>
                  <a:lnTo>
                    <a:pt x="1828318" y="11601"/>
                  </a:lnTo>
                  <a:lnTo>
                    <a:pt x="1877761" y="44637"/>
                  </a:lnTo>
                  <a:lnTo>
                    <a:pt x="1910798" y="94080"/>
                  </a:lnTo>
                  <a:lnTo>
                    <a:pt x="1922399" y="152402"/>
                  </a:lnTo>
                  <a:lnTo>
                    <a:pt x="1922399" y="761996"/>
                  </a:lnTo>
                  <a:lnTo>
                    <a:pt x="1914630" y="810168"/>
                  </a:lnTo>
                  <a:lnTo>
                    <a:pt x="1892995" y="852004"/>
                  </a:lnTo>
                  <a:lnTo>
                    <a:pt x="1860004" y="884995"/>
                  </a:lnTo>
                  <a:lnTo>
                    <a:pt x="1818167" y="906630"/>
                  </a:lnTo>
                  <a:lnTo>
                    <a:pt x="1769996" y="914399"/>
                  </a:lnTo>
                  <a:lnTo>
                    <a:pt x="152402" y="914399"/>
                  </a:lnTo>
                  <a:lnTo>
                    <a:pt x="104231" y="906630"/>
                  </a:lnTo>
                  <a:lnTo>
                    <a:pt x="62395" y="884995"/>
                  </a:lnTo>
                  <a:lnTo>
                    <a:pt x="29404" y="852004"/>
                  </a:lnTo>
                  <a:lnTo>
                    <a:pt x="7769" y="810168"/>
                  </a:lnTo>
                  <a:lnTo>
                    <a:pt x="0" y="761996"/>
                  </a:lnTo>
                  <a:lnTo>
                    <a:pt x="0" y="152402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1023773" y="4974437"/>
            <a:ext cx="15601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Monitoring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1388709" y="1591469"/>
            <a:ext cx="6198235" cy="4817110"/>
            <a:chOff x="1388709" y="1591469"/>
            <a:chExt cx="6198235" cy="4817110"/>
          </a:xfrm>
        </p:grpSpPr>
        <p:sp>
          <p:nvSpPr>
            <p:cNvPr id="33" name="object 33"/>
            <p:cNvSpPr/>
            <p:nvPr/>
          </p:nvSpPr>
          <p:spPr>
            <a:xfrm>
              <a:off x="5588857" y="2179003"/>
              <a:ext cx="1880235" cy="938530"/>
            </a:xfrm>
            <a:custGeom>
              <a:avLst/>
              <a:gdLst/>
              <a:ahLst/>
              <a:cxnLst/>
              <a:rect l="l" t="t" r="r" b="b"/>
              <a:pathLst>
                <a:path w="1880234" h="938530">
                  <a:moveTo>
                    <a:pt x="0" y="0"/>
                  </a:moveTo>
                  <a:lnTo>
                    <a:pt x="55563" y="580"/>
                  </a:lnTo>
                  <a:lnTo>
                    <a:pt x="110728" y="2051"/>
                  </a:lnTo>
                  <a:lnTo>
                    <a:pt x="165474" y="4403"/>
                  </a:lnTo>
                  <a:lnTo>
                    <a:pt x="219779" y="7621"/>
                  </a:lnTo>
                  <a:lnTo>
                    <a:pt x="273621" y="11695"/>
                  </a:lnTo>
                  <a:lnTo>
                    <a:pt x="326978" y="16611"/>
                  </a:lnTo>
                  <a:lnTo>
                    <a:pt x="379828" y="22358"/>
                  </a:lnTo>
                  <a:lnTo>
                    <a:pt x="432150" y="28923"/>
                  </a:lnTo>
                  <a:lnTo>
                    <a:pt x="483922" y="36294"/>
                  </a:lnTo>
                  <a:lnTo>
                    <a:pt x="535122" y="44459"/>
                  </a:lnTo>
                  <a:lnTo>
                    <a:pt x="585728" y="53405"/>
                  </a:lnTo>
                  <a:lnTo>
                    <a:pt x="635719" y="63121"/>
                  </a:lnTo>
                  <a:lnTo>
                    <a:pt x="685072" y="73594"/>
                  </a:lnTo>
                  <a:lnTo>
                    <a:pt x="733766" y="84811"/>
                  </a:lnTo>
                  <a:lnTo>
                    <a:pt x="781780" y="96760"/>
                  </a:lnTo>
                  <a:lnTo>
                    <a:pt x="829090" y="109430"/>
                  </a:lnTo>
                  <a:lnTo>
                    <a:pt x="875677" y="122808"/>
                  </a:lnTo>
                  <a:lnTo>
                    <a:pt x="921517" y="136882"/>
                  </a:lnTo>
                  <a:lnTo>
                    <a:pt x="966589" y="151639"/>
                  </a:lnTo>
                  <a:lnTo>
                    <a:pt x="1010871" y="167067"/>
                  </a:lnTo>
                  <a:lnTo>
                    <a:pt x="1054342" y="183154"/>
                  </a:lnTo>
                  <a:lnTo>
                    <a:pt x="1096979" y="199888"/>
                  </a:lnTo>
                  <a:lnTo>
                    <a:pt x="1138762" y="217257"/>
                  </a:lnTo>
                  <a:lnTo>
                    <a:pt x="1179667" y="235247"/>
                  </a:lnTo>
                  <a:lnTo>
                    <a:pt x="1219674" y="253847"/>
                  </a:lnTo>
                  <a:lnTo>
                    <a:pt x="1258760" y="273045"/>
                  </a:lnTo>
                  <a:lnTo>
                    <a:pt x="1296903" y="292829"/>
                  </a:lnTo>
                  <a:lnTo>
                    <a:pt x="1334083" y="313186"/>
                  </a:lnTo>
                  <a:lnTo>
                    <a:pt x="1379974" y="339904"/>
                  </a:lnTo>
                  <a:lnTo>
                    <a:pt x="1424223" y="367505"/>
                  </a:lnTo>
                  <a:lnTo>
                    <a:pt x="1466786" y="395965"/>
                  </a:lnTo>
                  <a:lnTo>
                    <a:pt x="1507616" y="425257"/>
                  </a:lnTo>
                  <a:lnTo>
                    <a:pt x="1546670" y="455357"/>
                  </a:lnTo>
                  <a:lnTo>
                    <a:pt x="1583903" y="486239"/>
                  </a:lnTo>
                  <a:lnTo>
                    <a:pt x="1619269" y="517878"/>
                  </a:lnTo>
                  <a:lnTo>
                    <a:pt x="1652725" y="550249"/>
                  </a:lnTo>
                  <a:lnTo>
                    <a:pt x="1684223" y="583326"/>
                  </a:lnTo>
                  <a:lnTo>
                    <a:pt x="1713721" y="617084"/>
                  </a:lnTo>
                  <a:lnTo>
                    <a:pt x="1741173" y="651499"/>
                  </a:lnTo>
                  <a:lnTo>
                    <a:pt x="1768953" y="690082"/>
                  </a:lnTo>
                  <a:lnTo>
                    <a:pt x="1794143" y="729395"/>
                  </a:lnTo>
                  <a:lnTo>
                    <a:pt x="1816684" y="769404"/>
                  </a:lnTo>
                  <a:lnTo>
                    <a:pt x="1836516" y="810074"/>
                  </a:lnTo>
                  <a:lnTo>
                    <a:pt x="1853578" y="851374"/>
                  </a:lnTo>
                  <a:lnTo>
                    <a:pt x="1867006" y="890633"/>
                  </a:lnTo>
                  <a:lnTo>
                    <a:pt x="1877897" y="930388"/>
                  </a:lnTo>
                  <a:lnTo>
                    <a:pt x="1879463" y="937060"/>
                  </a:lnTo>
                  <a:lnTo>
                    <a:pt x="1879778" y="938472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422981" y="3099384"/>
              <a:ext cx="91311" cy="11856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778929" y="2181400"/>
              <a:ext cx="1774825" cy="1047750"/>
            </a:xfrm>
            <a:custGeom>
              <a:avLst/>
              <a:gdLst/>
              <a:ahLst/>
              <a:cxnLst/>
              <a:rect l="l" t="t" r="r" b="b"/>
              <a:pathLst>
                <a:path w="1774825" h="1047750">
                  <a:moveTo>
                    <a:pt x="0" y="1047233"/>
                  </a:moveTo>
                  <a:lnTo>
                    <a:pt x="3471" y="1003658"/>
                  </a:lnTo>
                  <a:lnTo>
                    <a:pt x="9953" y="960559"/>
                  </a:lnTo>
                  <a:lnTo>
                    <a:pt x="19386" y="917969"/>
                  </a:lnTo>
                  <a:lnTo>
                    <a:pt x="31711" y="875920"/>
                  </a:lnTo>
                  <a:lnTo>
                    <a:pt x="46869" y="834445"/>
                  </a:lnTo>
                  <a:lnTo>
                    <a:pt x="64802" y="793576"/>
                  </a:lnTo>
                  <a:lnTo>
                    <a:pt x="85449" y="753347"/>
                  </a:lnTo>
                  <a:lnTo>
                    <a:pt x="108752" y="713789"/>
                  </a:lnTo>
                  <a:lnTo>
                    <a:pt x="134651" y="674935"/>
                  </a:lnTo>
                  <a:lnTo>
                    <a:pt x="163089" y="636818"/>
                  </a:lnTo>
                  <a:lnTo>
                    <a:pt x="194005" y="599471"/>
                  </a:lnTo>
                  <a:lnTo>
                    <a:pt x="227340" y="562925"/>
                  </a:lnTo>
                  <a:lnTo>
                    <a:pt x="263035" y="527215"/>
                  </a:lnTo>
                  <a:lnTo>
                    <a:pt x="301032" y="492371"/>
                  </a:lnTo>
                  <a:lnTo>
                    <a:pt x="341271" y="458427"/>
                  </a:lnTo>
                  <a:lnTo>
                    <a:pt x="383693" y="425416"/>
                  </a:lnTo>
                  <a:lnTo>
                    <a:pt x="428239" y="393369"/>
                  </a:lnTo>
                  <a:lnTo>
                    <a:pt x="474850" y="362320"/>
                  </a:lnTo>
                  <a:lnTo>
                    <a:pt x="523467" y="332302"/>
                  </a:lnTo>
                  <a:lnTo>
                    <a:pt x="574030" y="303345"/>
                  </a:lnTo>
                  <a:lnTo>
                    <a:pt x="614212" y="281815"/>
                  </a:lnTo>
                  <a:lnTo>
                    <a:pt x="655485" y="260948"/>
                  </a:lnTo>
                  <a:lnTo>
                    <a:pt x="697820" y="240758"/>
                  </a:lnTo>
                  <a:lnTo>
                    <a:pt x="741192" y="221262"/>
                  </a:lnTo>
                  <a:lnTo>
                    <a:pt x="785573" y="202472"/>
                  </a:lnTo>
                  <a:lnTo>
                    <a:pt x="830937" y="184405"/>
                  </a:lnTo>
                  <a:lnTo>
                    <a:pt x="877256" y="167075"/>
                  </a:lnTo>
                  <a:lnTo>
                    <a:pt x="924504" y="150497"/>
                  </a:lnTo>
                  <a:lnTo>
                    <a:pt x="972653" y="134686"/>
                  </a:lnTo>
                  <a:lnTo>
                    <a:pt x="1021677" y="119657"/>
                  </a:lnTo>
                  <a:lnTo>
                    <a:pt x="1071549" y="105424"/>
                  </a:lnTo>
                  <a:lnTo>
                    <a:pt x="1122243" y="92002"/>
                  </a:lnTo>
                  <a:lnTo>
                    <a:pt x="1173730" y="79406"/>
                  </a:lnTo>
                  <a:lnTo>
                    <a:pt x="1222227" y="68463"/>
                  </a:lnTo>
                  <a:lnTo>
                    <a:pt x="1271365" y="58257"/>
                  </a:lnTo>
                  <a:lnTo>
                    <a:pt x="1321121" y="48800"/>
                  </a:lnTo>
                  <a:lnTo>
                    <a:pt x="1371473" y="40103"/>
                  </a:lnTo>
                  <a:lnTo>
                    <a:pt x="1422402" y="32179"/>
                  </a:lnTo>
                  <a:lnTo>
                    <a:pt x="1473884" y="25040"/>
                  </a:lnTo>
                  <a:lnTo>
                    <a:pt x="1525898" y="18697"/>
                  </a:lnTo>
                  <a:lnTo>
                    <a:pt x="1571830" y="13810"/>
                  </a:lnTo>
                  <a:lnTo>
                    <a:pt x="1618139" y="9549"/>
                  </a:lnTo>
                  <a:lnTo>
                    <a:pt x="1664811" y="5923"/>
                  </a:lnTo>
                  <a:lnTo>
                    <a:pt x="1711830" y="2940"/>
                  </a:lnTo>
                  <a:lnTo>
                    <a:pt x="1759183" y="608"/>
                  </a:lnTo>
                  <a:lnTo>
                    <a:pt x="1771071" y="127"/>
                  </a:lnTo>
                  <a:lnTo>
                    <a:pt x="1774531" y="0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538582" y="2135520"/>
              <a:ext cx="115964" cy="9175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874196" y="2752366"/>
              <a:ext cx="1774825" cy="1047115"/>
            </a:xfrm>
            <a:custGeom>
              <a:avLst/>
              <a:gdLst/>
              <a:ahLst/>
              <a:cxnLst/>
              <a:rect l="l" t="t" r="r" b="b"/>
              <a:pathLst>
                <a:path w="1774825" h="1047114">
                  <a:moveTo>
                    <a:pt x="1774530" y="0"/>
                  </a:moveTo>
                  <a:lnTo>
                    <a:pt x="1771059" y="43574"/>
                  </a:lnTo>
                  <a:lnTo>
                    <a:pt x="1764577" y="86673"/>
                  </a:lnTo>
                  <a:lnTo>
                    <a:pt x="1755144" y="129262"/>
                  </a:lnTo>
                  <a:lnTo>
                    <a:pt x="1742819" y="171310"/>
                  </a:lnTo>
                  <a:lnTo>
                    <a:pt x="1727661" y="212784"/>
                  </a:lnTo>
                  <a:lnTo>
                    <a:pt x="1709728" y="253651"/>
                  </a:lnTo>
                  <a:lnTo>
                    <a:pt x="1689081" y="293879"/>
                  </a:lnTo>
                  <a:lnTo>
                    <a:pt x="1665778" y="333435"/>
                  </a:lnTo>
                  <a:lnTo>
                    <a:pt x="1639878" y="372287"/>
                  </a:lnTo>
                  <a:lnTo>
                    <a:pt x="1611441" y="410401"/>
                  </a:lnTo>
                  <a:lnTo>
                    <a:pt x="1580525" y="447746"/>
                  </a:lnTo>
                  <a:lnTo>
                    <a:pt x="1547190" y="484289"/>
                  </a:lnTo>
                  <a:lnTo>
                    <a:pt x="1511494" y="519997"/>
                  </a:lnTo>
                  <a:lnTo>
                    <a:pt x="1473498" y="554838"/>
                  </a:lnTo>
                  <a:lnTo>
                    <a:pt x="1433259" y="588778"/>
                  </a:lnTo>
                  <a:lnTo>
                    <a:pt x="1390837" y="621786"/>
                  </a:lnTo>
                  <a:lnTo>
                    <a:pt x="1346291" y="653829"/>
                  </a:lnTo>
                  <a:lnTo>
                    <a:pt x="1299680" y="684874"/>
                  </a:lnTo>
                  <a:lnTo>
                    <a:pt x="1251063" y="714889"/>
                  </a:lnTo>
                  <a:lnTo>
                    <a:pt x="1200500" y="743841"/>
                  </a:lnTo>
                  <a:lnTo>
                    <a:pt x="1160318" y="765368"/>
                  </a:lnTo>
                  <a:lnTo>
                    <a:pt x="1119045" y="786233"/>
                  </a:lnTo>
                  <a:lnTo>
                    <a:pt x="1076709" y="806419"/>
                  </a:lnTo>
                  <a:lnTo>
                    <a:pt x="1033338" y="825912"/>
                  </a:lnTo>
                  <a:lnTo>
                    <a:pt x="988957" y="844698"/>
                  </a:lnTo>
                  <a:lnTo>
                    <a:pt x="943593" y="862761"/>
                  </a:lnTo>
                  <a:lnTo>
                    <a:pt x="897274" y="880088"/>
                  </a:lnTo>
                  <a:lnTo>
                    <a:pt x="850026" y="896662"/>
                  </a:lnTo>
                  <a:lnTo>
                    <a:pt x="801877" y="912469"/>
                  </a:lnTo>
                  <a:lnTo>
                    <a:pt x="752853" y="927495"/>
                  </a:lnTo>
                  <a:lnTo>
                    <a:pt x="702981" y="941724"/>
                  </a:lnTo>
                  <a:lnTo>
                    <a:pt x="652287" y="955142"/>
                  </a:lnTo>
                  <a:lnTo>
                    <a:pt x="600800" y="967733"/>
                  </a:lnTo>
                  <a:lnTo>
                    <a:pt x="552303" y="978673"/>
                  </a:lnTo>
                  <a:lnTo>
                    <a:pt x="503165" y="988875"/>
                  </a:lnTo>
                  <a:lnTo>
                    <a:pt x="453409" y="998328"/>
                  </a:lnTo>
                  <a:lnTo>
                    <a:pt x="403057" y="1007021"/>
                  </a:lnTo>
                  <a:lnTo>
                    <a:pt x="352128" y="1014941"/>
                  </a:lnTo>
                  <a:lnTo>
                    <a:pt x="300646" y="1022076"/>
                  </a:lnTo>
                  <a:lnTo>
                    <a:pt x="248632" y="1028415"/>
                  </a:lnTo>
                  <a:lnTo>
                    <a:pt x="202700" y="1033299"/>
                  </a:lnTo>
                  <a:lnTo>
                    <a:pt x="156391" y="1037556"/>
                  </a:lnTo>
                  <a:lnTo>
                    <a:pt x="109719" y="1041178"/>
                  </a:lnTo>
                  <a:lnTo>
                    <a:pt x="62700" y="1044157"/>
                  </a:lnTo>
                  <a:lnTo>
                    <a:pt x="15348" y="1046486"/>
                  </a:lnTo>
                  <a:lnTo>
                    <a:pt x="3459" y="1046966"/>
                  </a:lnTo>
                  <a:lnTo>
                    <a:pt x="0" y="1047093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773110" y="3753580"/>
              <a:ext cx="115962" cy="9175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402996" y="1605756"/>
              <a:ext cx="3082290" cy="609600"/>
            </a:xfrm>
            <a:custGeom>
              <a:avLst/>
              <a:gdLst/>
              <a:ahLst/>
              <a:cxnLst/>
              <a:rect l="l" t="t" r="r" b="b"/>
              <a:pathLst>
                <a:path w="3082290" h="609600">
                  <a:moveTo>
                    <a:pt x="0" y="609187"/>
                  </a:moveTo>
                  <a:lnTo>
                    <a:pt x="42594" y="582742"/>
                  </a:lnTo>
                  <a:lnTo>
                    <a:pt x="85807" y="559228"/>
                  </a:lnTo>
                  <a:lnTo>
                    <a:pt x="129605" y="538480"/>
                  </a:lnTo>
                  <a:lnTo>
                    <a:pt x="173955" y="520333"/>
                  </a:lnTo>
                  <a:lnTo>
                    <a:pt x="218824" y="504622"/>
                  </a:lnTo>
                  <a:lnTo>
                    <a:pt x="264177" y="491185"/>
                  </a:lnTo>
                  <a:lnTo>
                    <a:pt x="309981" y="479854"/>
                  </a:lnTo>
                  <a:lnTo>
                    <a:pt x="356203" y="470467"/>
                  </a:lnTo>
                  <a:lnTo>
                    <a:pt x="402809" y="462859"/>
                  </a:lnTo>
                  <a:lnTo>
                    <a:pt x="449766" y="456865"/>
                  </a:lnTo>
                  <a:lnTo>
                    <a:pt x="497039" y="452320"/>
                  </a:lnTo>
                  <a:lnTo>
                    <a:pt x="544596" y="449060"/>
                  </a:lnTo>
                  <a:lnTo>
                    <a:pt x="592403" y="446921"/>
                  </a:lnTo>
                  <a:lnTo>
                    <a:pt x="640427" y="445737"/>
                  </a:lnTo>
                  <a:lnTo>
                    <a:pt x="688633" y="445345"/>
                  </a:lnTo>
                  <a:lnTo>
                    <a:pt x="736988" y="445580"/>
                  </a:lnTo>
                  <a:lnTo>
                    <a:pt x="785460" y="446277"/>
                  </a:lnTo>
                  <a:lnTo>
                    <a:pt x="834013" y="447271"/>
                  </a:lnTo>
                  <a:lnTo>
                    <a:pt x="882616" y="448399"/>
                  </a:lnTo>
                  <a:lnTo>
                    <a:pt x="931233" y="449495"/>
                  </a:lnTo>
                  <a:lnTo>
                    <a:pt x="979832" y="450395"/>
                  </a:lnTo>
                  <a:lnTo>
                    <a:pt x="1028379" y="450934"/>
                  </a:lnTo>
                  <a:lnTo>
                    <a:pt x="1076841" y="450949"/>
                  </a:lnTo>
                  <a:lnTo>
                    <a:pt x="1125184" y="450273"/>
                  </a:lnTo>
                  <a:lnTo>
                    <a:pt x="1173374" y="448744"/>
                  </a:lnTo>
                  <a:lnTo>
                    <a:pt x="1221378" y="446196"/>
                  </a:lnTo>
                  <a:lnTo>
                    <a:pt x="1269163" y="442464"/>
                  </a:lnTo>
                  <a:lnTo>
                    <a:pt x="1316694" y="437385"/>
                  </a:lnTo>
                  <a:lnTo>
                    <a:pt x="1363939" y="430793"/>
                  </a:lnTo>
                  <a:lnTo>
                    <a:pt x="1410864" y="422524"/>
                  </a:lnTo>
                  <a:lnTo>
                    <a:pt x="1455659" y="412856"/>
                  </a:lnTo>
                  <a:lnTo>
                    <a:pt x="1501086" y="401384"/>
                  </a:lnTo>
                  <a:lnTo>
                    <a:pt x="1547097" y="388272"/>
                  </a:lnTo>
                  <a:lnTo>
                    <a:pt x="1593639" y="373680"/>
                  </a:lnTo>
                  <a:lnTo>
                    <a:pt x="1640665" y="357771"/>
                  </a:lnTo>
                  <a:lnTo>
                    <a:pt x="1688123" y="340705"/>
                  </a:lnTo>
                  <a:lnTo>
                    <a:pt x="1735964" y="322644"/>
                  </a:lnTo>
                  <a:lnTo>
                    <a:pt x="1784138" y="303751"/>
                  </a:lnTo>
                  <a:lnTo>
                    <a:pt x="1832595" y="284186"/>
                  </a:lnTo>
                  <a:lnTo>
                    <a:pt x="1881285" y="264111"/>
                  </a:lnTo>
                  <a:lnTo>
                    <a:pt x="1930158" y="243688"/>
                  </a:lnTo>
                  <a:lnTo>
                    <a:pt x="1979165" y="223079"/>
                  </a:lnTo>
                  <a:lnTo>
                    <a:pt x="2028254" y="202445"/>
                  </a:lnTo>
                  <a:lnTo>
                    <a:pt x="2077377" y="181948"/>
                  </a:lnTo>
                  <a:lnTo>
                    <a:pt x="2126482" y="161749"/>
                  </a:lnTo>
                  <a:lnTo>
                    <a:pt x="2175522" y="142010"/>
                  </a:lnTo>
                  <a:lnTo>
                    <a:pt x="2224445" y="122892"/>
                  </a:lnTo>
                  <a:lnTo>
                    <a:pt x="2273201" y="104559"/>
                  </a:lnTo>
                  <a:lnTo>
                    <a:pt x="2321741" y="87169"/>
                  </a:lnTo>
                  <a:lnTo>
                    <a:pt x="2370014" y="70887"/>
                  </a:lnTo>
                  <a:lnTo>
                    <a:pt x="2423278" y="54290"/>
                  </a:lnTo>
                  <a:lnTo>
                    <a:pt x="2476083" y="39480"/>
                  </a:lnTo>
                  <a:lnTo>
                    <a:pt x="2528361" y="26679"/>
                  </a:lnTo>
                  <a:lnTo>
                    <a:pt x="2580042" y="16108"/>
                  </a:lnTo>
                  <a:lnTo>
                    <a:pt x="2631059" y="7991"/>
                  </a:lnTo>
                  <a:lnTo>
                    <a:pt x="2681343" y="2547"/>
                  </a:lnTo>
                  <a:lnTo>
                    <a:pt x="2730826" y="0"/>
                  </a:lnTo>
                  <a:lnTo>
                    <a:pt x="2779438" y="569"/>
                  </a:lnTo>
                  <a:lnTo>
                    <a:pt x="2827113" y="4479"/>
                  </a:lnTo>
                  <a:lnTo>
                    <a:pt x="2879539" y="13144"/>
                  </a:lnTo>
                  <a:lnTo>
                    <a:pt x="2930593" y="26632"/>
                  </a:lnTo>
                  <a:lnTo>
                    <a:pt x="2980178" y="45259"/>
                  </a:lnTo>
                  <a:lnTo>
                    <a:pt x="3028195" y="69339"/>
                  </a:lnTo>
                  <a:lnTo>
                    <a:pt x="3063121" y="91168"/>
                  </a:lnTo>
                  <a:lnTo>
                    <a:pt x="3080220" y="103341"/>
                  </a:lnTo>
                  <a:lnTo>
                    <a:pt x="3082007" y="104686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437178" y="1662945"/>
              <a:ext cx="153355" cy="15392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723462" y="5647514"/>
              <a:ext cx="1849120" cy="715010"/>
            </a:xfrm>
            <a:custGeom>
              <a:avLst/>
              <a:gdLst/>
              <a:ahLst/>
              <a:cxnLst/>
              <a:rect l="l" t="t" r="r" b="b"/>
              <a:pathLst>
                <a:path w="1849120" h="715010">
                  <a:moveTo>
                    <a:pt x="1848841" y="0"/>
                  </a:moveTo>
                  <a:lnTo>
                    <a:pt x="1835765" y="70079"/>
                  </a:lnTo>
                  <a:lnTo>
                    <a:pt x="1805763" y="138118"/>
                  </a:lnTo>
                  <a:lnTo>
                    <a:pt x="1784667" y="171282"/>
                  </a:lnTo>
                  <a:lnTo>
                    <a:pt x="1759640" y="203825"/>
                  </a:lnTo>
                  <a:lnTo>
                    <a:pt x="1730784" y="235713"/>
                  </a:lnTo>
                  <a:lnTo>
                    <a:pt x="1698199" y="266909"/>
                  </a:lnTo>
                  <a:lnTo>
                    <a:pt x="1661986" y="297377"/>
                  </a:lnTo>
                  <a:lnTo>
                    <a:pt x="1622245" y="327079"/>
                  </a:lnTo>
                  <a:lnTo>
                    <a:pt x="1579077" y="355980"/>
                  </a:lnTo>
                  <a:lnTo>
                    <a:pt x="1532582" y="384044"/>
                  </a:lnTo>
                  <a:lnTo>
                    <a:pt x="1482860" y="411233"/>
                  </a:lnTo>
                  <a:lnTo>
                    <a:pt x="1430013" y="437512"/>
                  </a:lnTo>
                  <a:lnTo>
                    <a:pt x="1374140" y="462844"/>
                  </a:lnTo>
                  <a:lnTo>
                    <a:pt x="1315343" y="487193"/>
                  </a:lnTo>
                  <a:lnTo>
                    <a:pt x="1253721" y="510522"/>
                  </a:lnTo>
                  <a:lnTo>
                    <a:pt x="1211951" y="525207"/>
                  </a:lnTo>
                  <a:lnTo>
                    <a:pt x="1169044" y="539430"/>
                  </a:lnTo>
                  <a:lnTo>
                    <a:pt x="1125029" y="553182"/>
                  </a:lnTo>
                  <a:lnTo>
                    <a:pt x="1079934" y="566452"/>
                  </a:lnTo>
                  <a:lnTo>
                    <a:pt x="1033787" y="579229"/>
                  </a:lnTo>
                  <a:lnTo>
                    <a:pt x="986616" y="591505"/>
                  </a:lnTo>
                  <a:lnTo>
                    <a:pt x="938449" y="603267"/>
                  </a:lnTo>
                  <a:lnTo>
                    <a:pt x="889314" y="614507"/>
                  </a:lnTo>
                  <a:lnTo>
                    <a:pt x="839239" y="625215"/>
                  </a:lnTo>
                  <a:lnTo>
                    <a:pt x="788253" y="635379"/>
                  </a:lnTo>
                  <a:lnTo>
                    <a:pt x="736383" y="644990"/>
                  </a:lnTo>
                  <a:lnTo>
                    <a:pt x="683658" y="654038"/>
                  </a:lnTo>
                  <a:lnTo>
                    <a:pt x="630106" y="662512"/>
                  </a:lnTo>
                  <a:lnTo>
                    <a:pt x="579662" y="669859"/>
                  </a:lnTo>
                  <a:lnTo>
                    <a:pt x="528552" y="676694"/>
                  </a:lnTo>
                  <a:lnTo>
                    <a:pt x="476797" y="683009"/>
                  </a:lnTo>
                  <a:lnTo>
                    <a:pt x="424421" y="688797"/>
                  </a:lnTo>
                  <a:lnTo>
                    <a:pt x="371446" y="694049"/>
                  </a:lnTo>
                  <a:lnTo>
                    <a:pt x="317894" y="698758"/>
                  </a:lnTo>
                  <a:lnTo>
                    <a:pt x="263787" y="702913"/>
                  </a:lnTo>
                  <a:lnTo>
                    <a:pt x="216007" y="706091"/>
                  </a:lnTo>
                  <a:lnTo>
                    <a:pt x="167836" y="708834"/>
                  </a:lnTo>
                  <a:lnTo>
                    <a:pt x="119287" y="711137"/>
                  </a:lnTo>
                  <a:lnTo>
                    <a:pt x="70376" y="712994"/>
                  </a:lnTo>
                  <a:lnTo>
                    <a:pt x="21118" y="714400"/>
                  </a:lnTo>
                  <a:lnTo>
                    <a:pt x="0" y="714855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622364" y="6316485"/>
              <a:ext cx="115632" cy="9176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823121" y="5782189"/>
              <a:ext cx="1826260" cy="581025"/>
            </a:xfrm>
            <a:custGeom>
              <a:avLst/>
              <a:gdLst/>
              <a:ahLst/>
              <a:cxnLst/>
              <a:rect l="l" t="t" r="r" b="b"/>
              <a:pathLst>
                <a:path w="1826260" h="581025">
                  <a:moveTo>
                    <a:pt x="1826188" y="580471"/>
                  </a:moveTo>
                  <a:lnTo>
                    <a:pt x="1768841" y="579356"/>
                  </a:lnTo>
                  <a:lnTo>
                    <a:pt x="1711929" y="577606"/>
                  </a:lnTo>
                  <a:lnTo>
                    <a:pt x="1655477" y="575229"/>
                  </a:lnTo>
                  <a:lnTo>
                    <a:pt x="1599509" y="572236"/>
                  </a:lnTo>
                  <a:lnTo>
                    <a:pt x="1544049" y="568633"/>
                  </a:lnTo>
                  <a:lnTo>
                    <a:pt x="1489122" y="564432"/>
                  </a:lnTo>
                  <a:lnTo>
                    <a:pt x="1434750" y="559640"/>
                  </a:lnTo>
                  <a:lnTo>
                    <a:pt x="1380959" y="554267"/>
                  </a:lnTo>
                  <a:lnTo>
                    <a:pt x="1327773" y="548322"/>
                  </a:lnTo>
                  <a:lnTo>
                    <a:pt x="1275215" y="541813"/>
                  </a:lnTo>
                  <a:lnTo>
                    <a:pt x="1223309" y="534751"/>
                  </a:lnTo>
                  <a:lnTo>
                    <a:pt x="1172081" y="527143"/>
                  </a:lnTo>
                  <a:lnTo>
                    <a:pt x="1121554" y="518999"/>
                  </a:lnTo>
                  <a:lnTo>
                    <a:pt x="1071752" y="510329"/>
                  </a:lnTo>
                  <a:lnTo>
                    <a:pt x="1022699" y="501140"/>
                  </a:lnTo>
                  <a:lnTo>
                    <a:pt x="974419" y="491442"/>
                  </a:lnTo>
                  <a:lnTo>
                    <a:pt x="926937" y="481245"/>
                  </a:lnTo>
                  <a:lnTo>
                    <a:pt x="880277" y="470556"/>
                  </a:lnTo>
                  <a:lnTo>
                    <a:pt x="834462" y="459386"/>
                  </a:lnTo>
                  <a:lnTo>
                    <a:pt x="789517" y="447743"/>
                  </a:lnTo>
                  <a:lnTo>
                    <a:pt x="745466" y="435636"/>
                  </a:lnTo>
                  <a:lnTo>
                    <a:pt x="702334" y="423074"/>
                  </a:lnTo>
                  <a:lnTo>
                    <a:pt x="660143" y="410067"/>
                  </a:lnTo>
                  <a:lnTo>
                    <a:pt x="618919" y="396623"/>
                  </a:lnTo>
                  <a:lnTo>
                    <a:pt x="578685" y="382752"/>
                  </a:lnTo>
                  <a:lnTo>
                    <a:pt x="539465" y="368461"/>
                  </a:lnTo>
                  <a:lnTo>
                    <a:pt x="484655" y="347099"/>
                  </a:lnTo>
                  <a:lnTo>
                    <a:pt x="432085" y="324910"/>
                  </a:lnTo>
                  <a:lnTo>
                    <a:pt x="381828" y="301920"/>
                  </a:lnTo>
                  <a:lnTo>
                    <a:pt x="333955" y="278158"/>
                  </a:lnTo>
                  <a:lnTo>
                    <a:pt x="288541" y="253650"/>
                  </a:lnTo>
                  <a:lnTo>
                    <a:pt x="245657" y="228423"/>
                  </a:lnTo>
                  <a:lnTo>
                    <a:pt x="205376" y="202506"/>
                  </a:lnTo>
                  <a:lnTo>
                    <a:pt x="167772" y="175924"/>
                  </a:lnTo>
                  <a:lnTo>
                    <a:pt x="132916" y="148706"/>
                  </a:lnTo>
                  <a:lnTo>
                    <a:pt x="97079" y="117358"/>
                  </a:lnTo>
                  <a:lnTo>
                    <a:pt x="64916" y="85278"/>
                  </a:lnTo>
                  <a:lnTo>
                    <a:pt x="36531" y="52503"/>
                  </a:lnTo>
                  <a:lnTo>
                    <a:pt x="12028" y="19074"/>
                  </a:lnTo>
                  <a:lnTo>
                    <a:pt x="1264" y="2126"/>
                  </a:lnTo>
                  <a:lnTo>
                    <a:pt x="0" y="0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778384" y="5686602"/>
              <a:ext cx="88614" cy="120956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804128" y="4318825"/>
              <a:ext cx="0" cy="409575"/>
            </a:xfrm>
            <a:custGeom>
              <a:avLst/>
              <a:gdLst/>
              <a:ahLst/>
              <a:cxnLst/>
              <a:rect l="l" t="t" r="r" b="b"/>
              <a:pathLst>
                <a:path h="409575">
                  <a:moveTo>
                    <a:pt x="0" y="409574"/>
                  </a:moveTo>
                  <a:lnTo>
                    <a:pt x="0" y="0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742642" y="4174861"/>
              <a:ext cx="122971" cy="15825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484204" y="4147375"/>
              <a:ext cx="0" cy="409575"/>
            </a:xfrm>
            <a:custGeom>
              <a:avLst/>
              <a:gdLst/>
              <a:ahLst/>
              <a:cxnLst/>
              <a:rect l="l" t="t" r="r" b="b"/>
              <a:pathLst>
                <a:path h="409575">
                  <a:moveTo>
                    <a:pt x="0" y="0"/>
                  </a:moveTo>
                  <a:lnTo>
                    <a:pt x="0" y="409574"/>
                  </a:lnTo>
                </a:path>
              </a:pathLst>
            </a:custGeom>
            <a:ln w="28574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7422717" y="4542662"/>
              <a:ext cx="122971" cy="15825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320225" y="6593189"/>
            <a:ext cx="7181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Source: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5.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825" y="893570"/>
            <a:ext cx="63582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1.a. Requirements</a:t>
            </a:r>
            <a:r>
              <a:rPr spc="-95" dirty="0"/>
              <a:t> </a:t>
            </a:r>
            <a:r>
              <a:rPr spc="-5" dirty="0"/>
              <a:t>Identification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24" y="1862094"/>
            <a:ext cx="8020684" cy="825500"/>
          </a:xfrm>
          <a:prstGeom prst="rect">
            <a:avLst/>
          </a:prstGeom>
        </p:spPr>
        <p:txBody>
          <a:bodyPr vert="horz" wrap="square" lIns="0" tIns="31114" rIns="0" bIns="0" rtlCol="0">
            <a:spAutoFit/>
          </a:bodyPr>
          <a:lstStyle/>
          <a:p>
            <a:pPr marL="12700" marR="5080">
              <a:lnSpc>
                <a:spcPts val="2070"/>
              </a:lnSpc>
              <a:spcBef>
                <a:spcPts val="244"/>
              </a:spcBef>
            </a:pP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organizational learning process about the business and its processes done  through </a:t>
            </a:r>
            <a:r>
              <a:rPr sz="1800" dirty="0">
                <a:latin typeface="Arial"/>
                <a:cs typeface="Arial"/>
              </a:rPr>
              <a:t>research </a:t>
            </a:r>
            <a:r>
              <a:rPr sz="1800" spc="-5" dirty="0">
                <a:latin typeface="Arial"/>
                <a:cs typeface="Arial"/>
              </a:rPr>
              <a:t>and investigation. Aiming to learn and gather local </a:t>
            </a:r>
            <a:r>
              <a:rPr sz="1800" dirty="0">
                <a:latin typeface="Arial"/>
                <a:cs typeface="Arial"/>
              </a:rPr>
              <a:t>knowledge  </a:t>
            </a:r>
            <a:r>
              <a:rPr sz="1800" spc="-5" dirty="0">
                <a:latin typeface="Arial"/>
                <a:cs typeface="Arial"/>
              </a:rPr>
              <a:t>to transform it into </a:t>
            </a:r>
            <a:r>
              <a:rPr sz="1800" dirty="0">
                <a:latin typeface="Arial"/>
                <a:cs typeface="Arial"/>
              </a:rPr>
              <a:t>a model </a:t>
            </a:r>
            <a:r>
              <a:rPr sz="1800" spc="-5" dirty="0">
                <a:latin typeface="Arial"/>
                <a:cs typeface="Arial"/>
              </a:rPr>
              <a:t>of global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knowledge.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321224" y="3195224"/>
            <a:ext cx="2326640" cy="716280"/>
            <a:chOff x="3321224" y="3195224"/>
            <a:chExt cx="2326640" cy="716280"/>
          </a:xfrm>
        </p:grpSpPr>
        <p:sp>
          <p:nvSpPr>
            <p:cNvPr id="5" name="object 5"/>
            <p:cNvSpPr/>
            <p:nvPr/>
          </p:nvSpPr>
          <p:spPr>
            <a:xfrm>
              <a:off x="3330749" y="3204749"/>
              <a:ext cx="2307590" cy="697230"/>
            </a:xfrm>
            <a:custGeom>
              <a:avLst/>
              <a:gdLst/>
              <a:ahLst/>
              <a:cxnLst/>
              <a:rect l="l" t="t" r="r" b="b"/>
              <a:pathLst>
                <a:path w="2307590" h="697229">
                  <a:moveTo>
                    <a:pt x="2191147" y="696899"/>
                  </a:moveTo>
                  <a:lnTo>
                    <a:pt x="116152" y="696899"/>
                  </a:lnTo>
                  <a:lnTo>
                    <a:pt x="70940" y="687772"/>
                  </a:lnTo>
                  <a:lnTo>
                    <a:pt x="34020" y="662879"/>
                  </a:lnTo>
                  <a:lnTo>
                    <a:pt x="9127" y="625959"/>
                  </a:lnTo>
                  <a:lnTo>
                    <a:pt x="0" y="580747"/>
                  </a:lnTo>
                  <a:lnTo>
                    <a:pt x="0" y="116152"/>
                  </a:lnTo>
                  <a:lnTo>
                    <a:pt x="9127" y="70940"/>
                  </a:lnTo>
                  <a:lnTo>
                    <a:pt x="34020" y="34020"/>
                  </a:lnTo>
                  <a:lnTo>
                    <a:pt x="70940" y="9127"/>
                  </a:lnTo>
                  <a:lnTo>
                    <a:pt x="116152" y="0"/>
                  </a:lnTo>
                  <a:lnTo>
                    <a:pt x="2191147" y="0"/>
                  </a:lnTo>
                  <a:lnTo>
                    <a:pt x="2235597" y="8841"/>
                  </a:lnTo>
                  <a:lnTo>
                    <a:pt x="2273279" y="34020"/>
                  </a:lnTo>
                  <a:lnTo>
                    <a:pt x="2298458" y="71702"/>
                  </a:lnTo>
                  <a:lnTo>
                    <a:pt x="2307299" y="116152"/>
                  </a:lnTo>
                  <a:lnTo>
                    <a:pt x="2307299" y="580747"/>
                  </a:lnTo>
                  <a:lnTo>
                    <a:pt x="2298172" y="625959"/>
                  </a:lnTo>
                  <a:lnTo>
                    <a:pt x="2273279" y="662879"/>
                  </a:lnTo>
                  <a:lnTo>
                    <a:pt x="2236359" y="687772"/>
                  </a:lnTo>
                  <a:lnTo>
                    <a:pt x="2191147" y="696899"/>
                  </a:lnTo>
                  <a:close/>
                </a:path>
              </a:pathLst>
            </a:custGeom>
            <a:solidFill>
              <a:srgbClr val="BBD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330749" y="3204749"/>
              <a:ext cx="2307590" cy="697230"/>
            </a:xfrm>
            <a:custGeom>
              <a:avLst/>
              <a:gdLst/>
              <a:ahLst/>
              <a:cxnLst/>
              <a:rect l="l" t="t" r="r" b="b"/>
              <a:pathLst>
                <a:path w="2307590" h="697229">
                  <a:moveTo>
                    <a:pt x="0" y="116152"/>
                  </a:moveTo>
                  <a:lnTo>
                    <a:pt x="9127" y="70940"/>
                  </a:lnTo>
                  <a:lnTo>
                    <a:pt x="34020" y="34020"/>
                  </a:lnTo>
                  <a:lnTo>
                    <a:pt x="70940" y="9127"/>
                  </a:lnTo>
                  <a:lnTo>
                    <a:pt x="116152" y="0"/>
                  </a:lnTo>
                  <a:lnTo>
                    <a:pt x="2191147" y="0"/>
                  </a:lnTo>
                  <a:lnTo>
                    <a:pt x="2235597" y="8841"/>
                  </a:lnTo>
                  <a:lnTo>
                    <a:pt x="2273279" y="34020"/>
                  </a:lnTo>
                  <a:lnTo>
                    <a:pt x="2298458" y="71702"/>
                  </a:lnTo>
                  <a:lnTo>
                    <a:pt x="2307299" y="116152"/>
                  </a:lnTo>
                  <a:lnTo>
                    <a:pt x="2307299" y="580747"/>
                  </a:lnTo>
                  <a:lnTo>
                    <a:pt x="2298172" y="625959"/>
                  </a:lnTo>
                  <a:lnTo>
                    <a:pt x="2273279" y="662879"/>
                  </a:lnTo>
                  <a:lnTo>
                    <a:pt x="2236359" y="687772"/>
                  </a:lnTo>
                  <a:lnTo>
                    <a:pt x="2191147" y="696899"/>
                  </a:lnTo>
                  <a:lnTo>
                    <a:pt x="116152" y="696899"/>
                  </a:lnTo>
                  <a:lnTo>
                    <a:pt x="70940" y="687772"/>
                  </a:lnTo>
                  <a:lnTo>
                    <a:pt x="34020" y="662879"/>
                  </a:lnTo>
                  <a:lnTo>
                    <a:pt x="9127" y="625959"/>
                  </a:lnTo>
                  <a:lnTo>
                    <a:pt x="0" y="580747"/>
                  </a:lnTo>
                  <a:lnTo>
                    <a:pt x="0" y="116152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957015" y="3387504"/>
            <a:ext cx="1054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Research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545031" y="5547052"/>
            <a:ext cx="1750695" cy="603885"/>
            <a:chOff x="2545031" y="5547052"/>
            <a:chExt cx="1750695" cy="603885"/>
          </a:xfrm>
        </p:grpSpPr>
        <p:sp>
          <p:nvSpPr>
            <p:cNvPr id="9" name="object 9"/>
            <p:cNvSpPr/>
            <p:nvPr/>
          </p:nvSpPr>
          <p:spPr>
            <a:xfrm>
              <a:off x="2554556" y="5556577"/>
              <a:ext cx="1731645" cy="584835"/>
            </a:xfrm>
            <a:custGeom>
              <a:avLst/>
              <a:gdLst/>
              <a:ahLst/>
              <a:cxnLst/>
              <a:rect l="l" t="t" r="r" b="b"/>
              <a:pathLst>
                <a:path w="1731645" h="584835">
                  <a:moveTo>
                    <a:pt x="1633848" y="584699"/>
                  </a:moveTo>
                  <a:lnTo>
                    <a:pt x="97451" y="584699"/>
                  </a:lnTo>
                  <a:lnTo>
                    <a:pt x="59519" y="577041"/>
                  </a:lnTo>
                  <a:lnTo>
                    <a:pt x="28542" y="556156"/>
                  </a:lnTo>
                  <a:lnTo>
                    <a:pt x="7658" y="525180"/>
                  </a:lnTo>
                  <a:lnTo>
                    <a:pt x="0" y="487247"/>
                  </a:lnTo>
                  <a:lnTo>
                    <a:pt x="0" y="97451"/>
                  </a:lnTo>
                  <a:lnTo>
                    <a:pt x="7658" y="59519"/>
                  </a:lnTo>
                  <a:lnTo>
                    <a:pt x="28542" y="28543"/>
                  </a:lnTo>
                  <a:lnTo>
                    <a:pt x="59519" y="7658"/>
                  </a:lnTo>
                  <a:lnTo>
                    <a:pt x="97451" y="0"/>
                  </a:lnTo>
                  <a:lnTo>
                    <a:pt x="1633848" y="0"/>
                  </a:lnTo>
                  <a:lnTo>
                    <a:pt x="1687914" y="16373"/>
                  </a:lnTo>
                  <a:lnTo>
                    <a:pt x="1714927" y="43385"/>
                  </a:lnTo>
                  <a:lnTo>
                    <a:pt x="1731300" y="97451"/>
                  </a:lnTo>
                  <a:lnTo>
                    <a:pt x="1731300" y="487247"/>
                  </a:lnTo>
                  <a:lnTo>
                    <a:pt x="1723641" y="525180"/>
                  </a:lnTo>
                  <a:lnTo>
                    <a:pt x="1702756" y="556156"/>
                  </a:lnTo>
                  <a:lnTo>
                    <a:pt x="1671780" y="577041"/>
                  </a:lnTo>
                  <a:lnTo>
                    <a:pt x="1633848" y="584699"/>
                  </a:lnTo>
                  <a:close/>
                </a:path>
              </a:pathLst>
            </a:custGeom>
            <a:solidFill>
              <a:srgbClr val="6AA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554556" y="5556577"/>
              <a:ext cx="1731645" cy="584835"/>
            </a:xfrm>
            <a:custGeom>
              <a:avLst/>
              <a:gdLst/>
              <a:ahLst/>
              <a:cxnLst/>
              <a:rect l="l" t="t" r="r" b="b"/>
              <a:pathLst>
                <a:path w="1731645" h="584835">
                  <a:moveTo>
                    <a:pt x="0" y="97451"/>
                  </a:moveTo>
                  <a:lnTo>
                    <a:pt x="7658" y="59519"/>
                  </a:lnTo>
                  <a:lnTo>
                    <a:pt x="28542" y="28543"/>
                  </a:lnTo>
                  <a:lnTo>
                    <a:pt x="59519" y="7658"/>
                  </a:lnTo>
                  <a:lnTo>
                    <a:pt x="97451" y="0"/>
                  </a:lnTo>
                  <a:lnTo>
                    <a:pt x="1633848" y="0"/>
                  </a:lnTo>
                  <a:lnTo>
                    <a:pt x="1687914" y="16373"/>
                  </a:lnTo>
                  <a:lnTo>
                    <a:pt x="1714927" y="43385"/>
                  </a:lnTo>
                  <a:lnTo>
                    <a:pt x="1731300" y="97451"/>
                  </a:lnTo>
                  <a:lnTo>
                    <a:pt x="1731300" y="487247"/>
                  </a:lnTo>
                  <a:lnTo>
                    <a:pt x="1723641" y="525180"/>
                  </a:lnTo>
                  <a:lnTo>
                    <a:pt x="1702756" y="556156"/>
                  </a:lnTo>
                  <a:lnTo>
                    <a:pt x="1671780" y="577041"/>
                  </a:lnTo>
                  <a:lnTo>
                    <a:pt x="1633848" y="584699"/>
                  </a:lnTo>
                  <a:lnTo>
                    <a:pt x="97451" y="584699"/>
                  </a:lnTo>
                  <a:lnTo>
                    <a:pt x="59519" y="577041"/>
                  </a:lnTo>
                  <a:lnTo>
                    <a:pt x="28542" y="556156"/>
                  </a:lnTo>
                  <a:lnTo>
                    <a:pt x="7658" y="525180"/>
                  </a:lnTo>
                  <a:lnTo>
                    <a:pt x="0" y="487247"/>
                  </a:lnTo>
                  <a:lnTo>
                    <a:pt x="0" y="97451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909679" y="5567643"/>
            <a:ext cx="1017905" cy="53276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02235" marR="5080" indent="-90170">
              <a:lnSpc>
                <a:spcPts val="1950"/>
              </a:lnSpc>
              <a:spcBef>
                <a:spcPts val="240"/>
              </a:spcBef>
            </a:pPr>
            <a:r>
              <a:rPr sz="1700" spc="-5" dirty="0">
                <a:latin typeface="Arial"/>
                <a:cs typeface="Arial"/>
              </a:rPr>
              <a:t>Procedure  </a:t>
            </a:r>
            <a:r>
              <a:rPr sz="1700" dirty="0">
                <a:latin typeface="Arial"/>
                <a:cs typeface="Arial"/>
              </a:rPr>
              <a:t>Manuals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764422" y="5547052"/>
            <a:ext cx="1750695" cy="603885"/>
            <a:chOff x="4764422" y="5547052"/>
            <a:chExt cx="1750695" cy="603885"/>
          </a:xfrm>
        </p:grpSpPr>
        <p:sp>
          <p:nvSpPr>
            <p:cNvPr id="13" name="object 13"/>
            <p:cNvSpPr/>
            <p:nvPr/>
          </p:nvSpPr>
          <p:spPr>
            <a:xfrm>
              <a:off x="4773947" y="5556577"/>
              <a:ext cx="1731645" cy="584835"/>
            </a:xfrm>
            <a:custGeom>
              <a:avLst/>
              <a:gdLst/>
              <a:ahLst/>
              <a:cxnLst/>
              <a:rect l="l" t="t" r="r" b="b"/>
              <a:pathLst>
                <a:path w="1731645" h="584835">
                  <a:moveTo>
                    <a:pt x="1633848" y="584699"/>
                  </a:moveTo>
                  <a:lnTo>
                    <a:pt x="97451" y="584699"/>
                  </a:lnTo>
                  <a:lnTo>
                    <a:pt x="59519" y="577041"/>
                  </a:lnTo>
                  <a:lnTo>
                    <a:pt x="28543" y="556156"/>
                  </a:lnTo>
                  <a:lnTo>
                    <a:pt x="7658" y="525180"/>
                  </a:lnTo>
                  <a:lnTo>
                    <a:pt x="0" y="487247"/>
                  </a:lnTo>
                  <a:lnTo>
                    <a:pt x="0" y="97451"/>
                  </a:lnTo>
                  <a:lnTo>
                    <a:pt x="7658" y="59519"/>
                  </a:lnTo>
                  <a:lnTo>
                    <a:pt x="28543" y="28543"/>
                  </a:lnTo>
                  <a:lnTo>
                    <a:pt x="59519" y="7658"/>
                  </a:lnTo>
                  <a:lnTo>
                    <a:pt x="97451" y="0"/>
                  </a:lnTo>
                  <a:lnTo>
                    <a:pt x="1633848" y="0"/>
                  </a:lnTo>
                  <a:lnTo>
                    <a:pt x="1687914" y="16373"/>
                  </a:lnTo>
                  <a:lnTo>
                    <a:pt x="1714927" y="43385"/>
                  </a:lnTo>
                  <a:lnTo>
                    <a:pt x="1731299" y="97451"/>
                  </a:lnTo>
                  <a:lnTo>
                    <a:pt x="1731299" y="487247"/>
                  </a:lnTo>
                  <a:lnTo>
                    <a:pt x="1723641" y="525180"/>
                  </a:lnTo>
                  <a:lnTo>
                    <a:pt x="1702756" y="556156"/>
                  </a:lnTo>
                  <a:lnTo>
                    <a:pt x="1671780" y="577041"/>
                  </a:lnTo>
                  <a:lnTo>
                    <a:pt x="1633848" y="584699"/>
                  </a:lnTo>
                  <a:close/>
                </a:path>
              </a:pathLst>
            </a:custGeom>
            <a:solidFill>
              <a:srgbClr val="6AA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773947" y="5556577"/>
              <a:ext cx="1731645" cy="584835"/>
            </a:xfrm>
            <a:custGeom>
              <a:avLst/>
              <a:gdLst/>
              <a:ahLst/>
              <a:cxnLst/>
              <a:rect l="l" t="t" r="r" b="b"/>
              <a:pathLst>
                <a:path w="1731645" h="584835">
                  <a:moveTo>
                    <a:pt x="0" y="97451"/>
                  </a:moveTo>
                  <a:lnTo>
                    <a:pt x="7658" y="59519"/>
                  </a:lnTo>
                  <a:lnTo>
                    <a:pt x="28543" y="28543"/>
                  </a:lnTo>
                  <a:lnTo>
                    <a:pt x="59519" y="7658"/>
                  </a:lnTo>
                  <a:lnTo>
                    <a:pt x="97451" y="0"/>
                  </a:lnTo>
                  <a:lnTo>
                    <a:pt x="1633848" y="0"/>
                  </a:lnTo>
                  <a:lnTo>
                    <a:pt x="1687914" y="16373"/>
                  </a:lnTo>
                  <a:lnTo>
                    <a:pt x="1714927" y="43385"/>
                  </a:lnTo>
                  <a:lnTo>
                    <a:pt x="1731299" y="97451"/>
                  </a:lnTo>
                  <a:lnTo>
                    <a:pt x="1731299" y="487247"/>
                  </a:lnTo>
                  <a:lnTo>
                    <a:pt x="1723641" y="525180"/>
                  </a:lnTo>
                  <a:lnTo>
                    <a:pt x="1702756" y="556156"/>
                  </a:lnTo>
                  <a:lnTo>
                    <a:pt x="1671780" y="577041"/>
                  </a:lnTo>
                  <a:lnTo>
                    <a:pt x="1633848" y="584699"/>
                  </a:lnTo>
                  <a:lnTo>
                    <a:pt x="97451" y="584699"/>
                  </a:lnTo>
                  <a:lnTo>
                    <a:pt x="59519" y="577041"/>
                  </a:lnTo>
                  <a:lnTo>
                    <a:pt x="28543" y="556156"/>
                  </a:lnTo>
                  <a:lnTo>
                    <a:pt x="7658" y="525180"/>
                  </a:lnTo>
                  <a:lnTo>
                    <a:pt x="0" y="487247"/>
                  </a:lnTo>
                  <a:lnTo>
                    <a:pt x="0" y="97451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5165107" y="5567643"/>
            <a:ext cx="949325" cy="53276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96520" marR="5080" indent="-84455">
              <a:lnSpc>
                <a:spcPts val="1950"/>
              </a:lnSpc>
              <a:spcBef>
                <a:spcPts val="240"/>
              </a:spcBef>
            </a:pPr>
            <a:r>
              <a:rPr sz="1700" spc="-5" dirty="0">
                <a:latin typeface="Arial"/>
                <a:cs typeface="Arial"/>
              </a:rPr>
              <a:t>Company  Reports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15588" y="5547052"/>
            <a:ext cx="1750695" cy="603885"/>
            <a:chOff x="415588" y="5547052"/>
            <a:chExt cx="1750695" cy="603885"/>
          </a:xfrm>
        </p:grpSpPr>
        <p:sp>
          <p:nvSpPr>
            <p:cNvPr id="17" name="object 17"/>
            <p:cNvSpPr/>
            <p:nvPr/>
          </p:nvSpPr>
          <p:spPr>
            <a:xfrm>
              <a:off x="425113" y="5556577"/>
              <a:ext cx="1731645" cy="584835"/>
            </a:xfrm>
            <a:custGeom>
              <a:avLst/>
              <a:gdLst/>
              <a:ahLst/>
              <a:cxnLst/>
              <a:rect l="l" t="t" r="r" b="b"/>
              <a:pathLst>
                <a:path w="1731645" h="584835">
                  <a:moveTo>
                    <a:pt x="1633848" y="584699"/>
                  </a:moveTo>
                  <a:lnTo>
                    <a:pt x="97451" y="584699"/>
                  </a:lnTo>
                  <a:lnTo>
                    <a:pt x="59519" y="577041"/>
                  </a:lnTo>
                  <a:lnTo>
                    <a:pt x="28543" y="556156"/>
                  </a:lnTo>
                  <a:lnTo>
                    <a:pt x="7658" y="525180"/>
                  </a:lnTo>
                  <a:lnTo>
                    <a:pt x="0" y="487247"/>
                  </a:lnTo>
                  <a:lnTo>
                    <a:pt x="0" y="97451"/>
                  </a:lnTo>
                  <a:lnTo>
                    <a:pt x="7658" y="59519"/>
                  </a:lnTo>
                  <a:lnTo>
                    <a:pt x="28543" y="28543"/>
                  </a:lnTo>
                  <a:lnTo>
                    <a:pt x="59519" y="7658"/>
                  </a:lnTo>
                  <a:lnTo>
                    <a:pt x="97451" y="0"/>
                  </a:lnTo>
                  <a:lnTo>
                    <a:pt x="1633848" y="0"/>
                  </a:lnTo>
                  <a:lnTo>
                    <a:pt x="1687914" y="16373"/>
                  </a:lnTo>
                  <a:lnTo>
                    <a:pt x="1714926" y="43385"/>
                  </a:lnTo>
                  <a:lnTo>
                    <a:pt x="1731299" y="97451"/>
                  </a:lnTo>
                  <a:lnTo>
                    <a:pt x="1731299" y="487247"/>
                  </a:lnTo>
                  <a:lnTo>
                    <a:pt x="1723641" y="525180"/>
                  </a:lnTo>
                  <a:lnTo>
                    <a:pt x="1702756" y="556156"/>
                  </a:lnTo>
                  <a:lnTo>
                    <a:pt x="1671780" y="577041"/>
                  </a:lnTo>
                  <a:lnTo>
                    <a:pt x="1633848" y="584699"/>
                  </a:lnTo>
                  <a:close/>
                </a:path>
              </a:pathLst>
            </a:custGeom>
            <a:solidFill>
              <a:srgbClr val="6AA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25113" y="5556577"/>
              <a:ext cx="1731645" cy="584835"/>
            </a:xfrm>
            <a:custGeom>
              <a:avLst/>
              <a:gdLst/>
              <a:ahLst/>
              <a:cxnLst/>
              <a:rect l="l" t="t" r="r" b="b"/>
              <a:pathLst>
                <a:path w="1731645" h="584835">
                  <a:moveTo>
                    <a:pt x="0" y="97451"/>
                  </a:moveTo>
                  <a:lnTo>
                    <a:pt x="7658" y="59519"/>
                  </a:lnTo>
                  <a:lnTo>
                    <a:pt x="28543" y="28543"/>
                  </a:lnTo>
                  <a:lnTo>
                    <a:pt x="59519" y="7658"/>
                  </a:lnTo>
                  <a:lnTo>
                    <a:pt x="97451" y="0"/>
                  </a:lnTo>
                  <a:lnTo>
                    <a:pt x="1633848" y="0"/>
                  </a:lnTo>
                  <a:lnTo>
                    <a:pt x="1687914" y="16373"/>
                  </a:lnTo>
                  <a:lnTo>
                    <a:pt x="1714926" y="43385"/>
                  </a:lnTo>
                  <a:lnTo>
                    <a:pt x="1731299" y="97451"/>
                  </a:lnTo>
                  <a:lnTo>
                    <a:pt x="1731299" y="487247"/>
                  </a:lnTo>
                  <a:lnTo>
                    <a:pt x="1723641" y="525180"/>
                  </a:lnTo>
                  <a:lnTo>
                    <a:pt x="1702756" y="556156"/>
                  </a:lnTo>
                  <a:lnTo>
                    <a:pt x="1671780" y="577041"/>
                  </a:lnTo>
                  <a:lnTo>
                    <a:pt x="1633848" y="584699"/>
                  </a:lnTo>
                  <a:lnTo>
                    <a:pt x="97451" y="584699"/>
                  </a:lnTo>
                  <a:lnTo>
                    <a:pt x="59519" y="577041"/>
                  </a:lnTo>
                  <a:lnTo>
                    <a:pt x="28543" y="556156"/>
                  </a:lnTo>
                  <a:lnTo>
                    <a:pt x="7658" y="525180"/>
                  </a:lnTo>
                  <a:lnTo>
                    <a:pt x="0" y="487247"/>
                  </a:lnTo>
                  <a:lnTo>
                    <a:pt x="0" y="97451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720438" y="5691691"/>
            <a:ext cx="1139825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5" dirty="0">
                <a:latin typeface="Arial"/>
                <a:cs typeface="Arial"/>
              </a:rPr>
              <a:t>Org.</a:t>
            </a:r>
            <a:r>
              <a:rPr sz="1700" spc="-80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Charts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6926131" y="5547052"/>
            <a:ext cx="1750695" cy="603885"/>
            <a:chOff x="6926131" y="5547052"/>
            <a:chExt cx="1750695" cy="603885"/>
          </a:xfrm>
        </p:grpSpPr>
        <p:sp>
          <p:nvSpPr>
            <p:cNvPr id="21" name="object 21"/>
            <p:cNvSpPr/>
            <p:nvPr/>
          </p:nvSpPr>
          <p:spPr>
            <a:xfrm>
              <a:off x="6935656" y="5556577"/>
              <a:ext cx="1731645" cy="584835"/>
            </a:xfrm>
            <a:custGeom>
              <a:avLst/>
              <a:gdLst/>
              <a:ahLst/>
              <a:cxnLst/>
              <a:rect l="l" t="t" r="r" b="b"/>
              <a:pathLst>
                <a:path w="1731645" h="584835">
                  <a:moveTo>
                    <a:pt x="1633847" y="584699"/>
                  </a:moveTo>
                  <a:lnTo>
                    <a:pt x="97451" y="584699"/>
                  </a:lnTo>
                  <a:lnTo>
                    <a:pt x="59518" y="577041"/>
                  </a:lnTo>
                  <a:lnTo>
                    <a:pt x="28542" y="556156"/>
                  </a:lnTo>
                  <a:lnTo>
                    <a:pt x="7658" y="525180"/>
                  </a:lnTo>
                  <a:lnTo>
                    <a:pt x="0" y="487247"/>
                  </a:lnTo>
                  <a:lnTo>
                    <a:pt x="0" y="97451"/>
                  </a:lnTo>
                  <a:lnTo>
                    <a:pt x="7658" y="59519"/>
                  </a:lnTo>
                  <a:lnTo>
                    <a:pt x="28542" y="28543"/>
                  </a:lnTo>
                  <a:lnTo>
                    <a:pt x="59518" y="7658"/>
                  </a:lnTo>
                  <a:lnTo>
                    <a:pt x="97451" y="0"/>
                  </a:lnTo>
                  <a:lnTo>
                    <a:pt x="1633847" y="0"/>
                  </a:lnTo>
                  <a:lnTo>
                    <a:pt x="1687914" y="16373"/>
                  </a:lnTo>
                  <a:lnTo>
                    <a:pt x="1714926" y="43385"/>
                  </a:lnTo>
                  <a:lnTo>
                    <a:pt x="1731299" y="97451"/>
                  </a:lnTo>
                  <a:lnTo>
                    <a:pt x="1731299" y="487247"/>
                  </a:lnTo>
                  <a:lnTo>
                    <a:pt x="1723641" y="525180"/>
                  </a:lnTo>
                  <a:lnTo>
                    <a:pt x="1702757" y="556156"/>
                  </a:lnTo>
                  <a:lnTo>
                    <a:pt x="1671780" y="577041"/>
                  </a:lnTo>
                  <a:lnTo>
                    <a:pt x="1633847" y="584699"/>
                  </a:lnTo>
                  <a:close/>
                </a:path>
              </a:pathLst>
            </a:custGeom>
            <a:solidFill>
              <a:srgbClr val="6AA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935656" y="5556577"/>
              <a:ext cx="1731645" cy="584835"/>
            </a:xfrm>
            <a:custGeom>
              <a:avLst/>
              <a:gdLst/>
              <a:ahLst/>
              <a:cxnLst/>
              <a:rect l="l" t="t" r="r" b="b"/>
              <a:pathLst>
                <a:path w="1731645" h="584835">
                  <a:moveTo>
                    <a:pt x="0" y="97451"/>
                  </a:moveTo>
                  <a:lnTo>
                    <a:pt x="7658" y="59519"/>
                  </a:lnTo>
                  <a:lnTo>
                    <a:pt x="28542" y="28543"/>
                  </a:lnTo>
                  <a:lnTo>
                    <a:pt x="59518" y="7658"/>
                  </a:lnTo>
                  <a:lnTo>
                    <a:pt x="97451" y="0"/>
                  </a:lnTo>
                  <a:lnTo>
                    <a:pt x="1633847" y="0"/>
                  </a:lnTo>
                  <a:lnTo>
                    <a:pt x="1687914" y="16373"/>
                  </a:lnTo>
                  <a:lnTo>
                    <a:pt x="1714926" y="43385"/>
                  </a:lnTo>
                  <a:lnTo>
                    <a:pt x="1731299" y="97451"/>
                  </a:lnTo>
                  <a:lnTo>
                    <a:pt x="1731299" y="487247"/>
                  </a:lnTo>
                  <a:lnTo>
                    <a:pt x="1723641" y="525180"/>
                  </a:lnTo>
                  <a:lnTo>
                    <a:pt x="1702757" y="556156"/>
                  </a:lnTo>
                  <a:lnTo>
                    <a:pt x="1671780" y="577041"/>
                  </a:lnTo>
                  <a:lnTo>
                    <a:pt x="1633847" y="584699"/>
                  </a:lnTo>
                  <a:lnTo>
                    <a:pt x="97451" y="584699"/>
                  </a:lnTo>
                  <a:lnTo>
                    <a:pt x="59518" y="577041"/>
                  </a:lnTo>
                  <a:lnTo>
                    <a:pt x="28542" y="556156"/>
                  </a:lnTo>
                  <a:lnTo>
                    <a:pt x="7658" y="525180"/>
                  </a:lnTo>
                  <a:lnTo>
                    <a:pt x="0" y="487247"/>
                  </a:lnTo>
                  <a:lnTo>
                    <a:pt x="0" y="97451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7398837" y="5691691"/>
            <a:ext cx="804545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5" dirty="0">
                <a:latin typeface="Arial"/>
                <a:cs typeface="Arial"/>
              </a:rPr>
              <a:t>Website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1249237" y="3892124"/>
            <a:ext cx="6593840" cy="1646555"/>
            <a:chOff x="1249237" y="3892124"/>
            <a:chExt cx="6593840" cy="1646555"/>
          </a:xfrm>
        </p:grpSpPr>
        <p:sp>
          <p:nvSpPr>
            <p:cNvPr id="25" name="object 25"/>
            <p:cNvSpPr/>
            <p:nvPr/>
          </p:nvSpPr>
          <p:spPr>
            <a:xfrm>
              <a:off x="1277950" y="3901649"/>
              <a:ext cx="6536690" cy="1541145"/>
            </a:xfrm>
            <a:custGeom>
              <a:avLst/>
              <a:gdLst/>
              <a:ahLst/>
              <a:cxnLst/>
              <a:rect l="l" t="t" r="r" b="b"/>
              <a:pathLst>
                <a:path w="6536690" h="1541145">
                  <a:moveTo>
                    <a:pt x="3206449" y="0"/>
                  </a:moveTo>
                  <a:lnTo>
                    <a:pt x="3210649" y="761099"/>
                  </a:lnTo>
                </a:path>
                <a:path w="6536690" h="1541145">
                  <a:moveTo>
                    <a:pt x="0" y="761624"/>
                  </a:moveTo>
                  <a:lnTo>
                    <a:pt x="6536399" y="761624"/>
                  </a:lnTo>
                </a:path>
                <a:path w="6536690" h="1541145">
                  <a:moveTo>
                    <a:pt x="8613" y="759427"/>
                  </a:moveTo>
                  <a:lnTo>
                    <a:pt x="12277" y="1540628"/>
                  </a:lnTo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249237" y="5432606"/>
              <a:ext cx="81980" cy="1056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416006" y="4669177"/>
              <a:ext cx="3810" cy="773430"/>
            </a:xfrm>
            <a:custGeom>
              <a:avLst/>
              <a:gdLst/>
              <a:ahLst/>
              <a:cxnLst/>
              <a:rect l="l" t="t" r="r" b="b"/>
              <a:pathLst>
                <a:path w="3810" h="773429">
                  <a:moveTo>
                    <a:pt x="0" y="0"/>
                  </a:moveTo>
                  <a:lnTo>
                    <a:pt x="3658" y="773101"/>
                  </a:lnTo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378675" y="5432604"/>
              <a:ext cx="81980" cy="1056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640103" y="4675177"/>
              <a:ext cx="3810" cy="767715"/>
            </a:xfrm>
            <a:custGeom>
              <a:avLst/>
              <a:gdLst/>
              <a:ahLst/>
              <a:cxnLst/>
              <a:rect l="l" t="t" r="r" b="b"/>
              <a:pathLst>
                <a:path w="3810" h="767714">
                  <a:moveTo>
                    <a:pt x="3393" y="0"/>
                  </a:moveTo>
                  <a:lnTo>
                    <a:pt x="0" y="767101"/>
                  </a:lnTo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99113" y="5432614"/>
              <a:ext cx="81980" cy="1056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801461" y="4675477"/>
              <a:ext cx="1270" cy="767080"/>
            </a:xfrm>
            <a:custGeom>
              <a:avLst/>
              <a:gdLst/>
              <a:ahLst/>
              <a:cxnLst/>
              <a:rect l="l" t="t" r="r" b="b"/>
              <a:pathLst>
                <a:path w="1270" h="767079">
                  <a:moveTo>
                    <a:pt x="1044" y="0"/>
                  </a:moveTo>
                  <a:lnTo>
                    <a:pt x="0" y="766799"/>
                  </a:lnTo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760471" y="5432709"/>
              <a:ext cx="81981" cy="10554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320225" y="6593189"/>
            <a:ext cx="7181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Source: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1.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175" y="854720"/>
            <a:ext cx="597154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1.a.i. Investigation</a:t>
            </a:r>
            <a:r>
              <a:rPr spc="-100" dirty="0"/>
              <a:t> </a:t>
            </a:r>
            <a:r>
              <a:rPr spc="-5" dirty="0"/>
              <a:t>Techniques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450175" y="1870868"/>
            <a:ext cx="1943735" cy="682625"/>
            <a:chOff x="3450175" y="1870868"/>
            <a:chExt cx="1943735" cy="682625"/>
          </a:xfrm>
        </p:grpSpPr>
        <p:sp>
          <p:nvSpPr>
            <p:cNvPr id="4" name="object 4"/>
            <p:cNvSpPr/>
            <p:nvPr/>
          </p:nvSpPr>
          <p:spPr>
            <a:xfrm>
              <a:off x="3459700" y="1880393"/>
              <a:ext cx="1924685" cy="663575"/>
            </a:xfrm>
            <a:custGeom>
              <a:avLst/>
              <a:gdLst/>
              <a:ahLst/>
              <a:cxnLst/>
              <a:rect l="l" t="t" r="r" b="b"/>
              <a:pathLst>
                <a:path w="1924685" h="663575">
                  <a:moveTo>
                    <a:pt x="1813997" y="662999"/>
                  </a:moveTo>
                  <a:lnTo>
                    <a:pt x="110502" y="662999"/>
                  </a:lnTo>
                  <a:lnTo>
                    <a:pt x="67489" y="654316"/>
                  </a:lnTo>
                  <a:lnTo>
                    <a:pt x="32365" y="630634"/>
                  </a:lnTo>
                  <a:lnTo>
                    <a:pt x="8683" y="595510"/>
                  </a:lnTo>
                  <a:lnTo>
                    <a:pt x="0" y="552497"/>
                  </a:lnTo>
                  <a:lnTo>
                    <a:pt x="0" y="110502"/>
                  </a:lnTo>
                  <a:lnTo>
                    <a:pt x="8683" y="67489"/>
                  </a:lnTo>
                  <a:lnTo>
                    <a:pt x="32365" y="32365"/>
                  </a:lnTo>
                  <a:lnTo>
                    <a:pt x="67489" y="8683"/>
                  </a:lnTo>
                  <a:lnTo>
                    <a:pt x="110502" y="0"/>
                  </a:lnTo>
                  <a:lnTo>
                    <a:pt x="1813997" y="0"/>
                  </a:lnTo>
                  <a:lnTo>
                    <a:pt x="1856285" y="8411"/>
                  </a:lnTo>
                  <a:lnTo>
                    <a:pt x="1892134" y="32365"/>
                  </a:lnTo>
                  <a:lnTo>
                    <a:pt x="1916088" y="68214"/>
                  </a:lnTo>
                  <a:lnTo>
                    <a:pt x="1924499" y="110502"/>
                  </a:lnTo>
                  <a:lnTo>
                    <a:pt x="1924499" y="552497"/>
                  </a:lnTo>
                  <a:lnTo>
                    <a:pt x="1915816" y="595510"/>
                  </a:lnTo>
                  <a:lnTo>
                    <a:pt x="1892134" y="630634"/>
                  </a:lnTo>
                  <a:lnTo>
                    <a:pt x="1857010" y="654316"/>
                  </a:lnTo>
                  <a:lnTo>
                    <a:pt x="1813997" y="662999"/>
                  </a:lnTo>
                  <a:close/>
                </a:path>
              </a:pathLst>
            </a:custGeom>
            <a:solidFill>
              <a:srgbClr val="BBD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459700" y="1880393"/>
              <a:ext cx="1924685" cy="663575"/>
            </a:xfrm>
            <a:custGeom>
              <a:avLst/>
              <a:gdLst/>
              <a:ahLst/>
              <a:cxnLst/>
              <a:rect l="l" t="t" r="r" b="b"/>
              <a:pathLst>
                <a:path w="1924685" h="663575">
                  <a:moveTo>
                    <a:pt x="0" y="110502"/>
                  </a:moveTo>
                  <a:lnTo>
                    <a:pt x="8683" y="67489"/>
                  </a:lnTo>
                  <a:lnTo>
                    <a:pt x="32365" y="32365"/>
                  </a:lnTo>
                  <a:lnTo>
                    <a:pt x="67489" y="8683"/>
                  </a:lnTo>
                  <a:lnTo>
                    <a:pt x="110502" y="0"/>
                  </a:lnTo>
                  <a:lnTo>
                    <a:pt x="1813997" y="0"/>
                  </a:lnTo>
                  <a:lnTo>
                    <a:pt x="1856285" y="8411"/>
                  </a:lnTo>
                  <a:lnTo>
                    <a:pt x="1892134" y="32365"/>
                  </a:lnTo>
                  <a:lnTo>
                    <a:pt x="1916088" y="68214"/>
                  </a:lnTo>
                  <a:lnTo>
                    <a:pt x="1924499" y="110502"/>
                  </a:lnTo>
                  <a:lnTo>
                    <a:pt x="1924499" y="552497"/>
                  </a:lnTo>
                  <a:lnTo>
                    <a:pt x="1915816" y="595510"/>
                  </a:lnTo>
                  <a:lnTo>
                    <a:pt x="1892134" y="630634"/>
                  </a:lnTo>
                  <a:lnTo>
                    <a:pt x="1857010" y="654316"/>
                  </a:lnTo>
                  <a:lnTo>
                    <a:pt x="1813997" y="662999"/>
                  </a:lnTo>
                  <a:lnTo>
                    <a:pt x="110502" y="662999"/>
                  </a:lnTo>
                  <a:lnTo>
                    <a:pt x="67489" y="654316"/>
                  </a:lnTo>
                  <a:lnTo>
                    <a:pt x="32365" y="630634"/>
                  </a:lnTo>
                  <a:lnTo>
                    <a:pt x="8683" y="595510"/>
                  </a:lnTo>
                  <a:lnTo>
                    <a:pt x="0" y="552497"/>
                  </a:lnTo>
                  <a:lnTo>
                    <a:pt x="0" y="110502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704308" y="2046198"/>
            <a:ext cx="14331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Investigation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155699" y="3075166"/>
            <a:ext cx="1483360" cy="427990"/>
            <a:chOff x="2155699" y="3075166"/>
            <a:chExt cx="1483360" cy="427990"/>
          </a:xfrm>
        </p:grpSpPr>
        <p:sp>
          <p:nvSpPr>
            <p:cNvPr id="8" name="object 8"/>
            <p:cNvSpPr/>
            <p:nvPr/>
          </p:nvSpPr>
          <p:spPr>
            <a:xfrm>
              <a:off x="2165224" y="3084691"/>
              <a:ext cx="1464310" cy="408940"/>
            </a:xfrm>
            <a:custGeom>
              <a:avLst/>
              <a:gdLst/>
              <a:ahLst/>
              <a:cxnLst/>
              <a:rect l="l" t="t" r="r" b="b"/>
              <a:pathLst>
                <a:path w="1464310" h="408939">
                  <a:moveTo>
                    <a:pt x="1395848" y="408899"/>
                  </a:moveTo>
                  <a:lnTo>
                    <a:pt x="68151" y="408899"/>
                  </a:lnTo>
                  <a:lnTo>
                    <a:pt x="41623" y="403544"/>
                  </a:lnTo>
                  <a:lnTo>
                    <a:pt x="19961" y="388938"/>
                  </a:lnTo>
                  <a:lnTo>
                    <a:pt x="5355" y="367276"/>
                  </a:lnTo>
                  <a:lnTo>
                    <a:pt x="0" y="340748"/>
                  </a:lnTo>
                  <a:lnTo>
                    <a:pt x="0" y="68151"/>
                  </a:lnTo>
                  <a:lnTo>
                    <a:pt x="5355" y="41623"/>
                  </a:lnTo>
                  <a:lnTo>
                    <a:pt x="19961" y="19961"/>
                  </a:lnTo>
                  <a:lnTo>
                    <a:pt x="41623" y="5355"/>
                  </a:lnTo>
                  <a:lnTo>
                    <a:pt x="68151" y="0"/>
                  </a:lnTo>
                  <a:lnTo>
                    <a:pt x="1395848" y="0"/>
                  </a:lnTo>
                  <a:lnTo>
                    <a:pt x="1433659" y="11450"/>
                  </a:lnTo>
                  <a:lnTo>
                    <a:pt x="1458812" y="42070"/>
                  </a:lnTo>
                  <a:lnTo>
                    <a:pt x="1464000" y="68151"/>
                  </a:lnTo>
                  <a:lnTo>
                    <a:pt x="1464000" y="340748"/>
                  </a:lnTo>
                  <a:lnTo>
                    <a:pt x="1458644" y="367276"/>
                  </a:lnTo>
                  <a:lnTo>
                    <a:pt x="1444039" y="388938"/>
                  </a:lnTo>
                  <a:lnTo>
                    <a:pt x="1422376" y="403544"/>
                  </a:lnTo>
                  <a:lnTo>
                    <a:pt x="1395848" y="408899"/>
                  </a:lnTo>
                  <a:close/>
                </a:path>
              </a:pathLst>
            </a:custGeom>
            <a:solidFill>
              <a:srgbClr val="8E7B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165224" y="3084691"/>
              <a:ext cx="1464310" cy="408940"/>
            </a:xfrm>
            <a:custGeom>
              <a:avLst/>
              <a:gdLst/>
              <a:ahLst/>
              <a:cxnLst/>
              <a:rect l="l" t="t" r="r" b="b"/>
              <a:pathLst>
                <a:path w="1464310" h="408939">
                  <a:moveTo>
                    <a:pt x="0" y="68151"/>
                  </a:moveTo>
                  <a:lnTo>
                    <a:pt x="5355" y="41623"/>
                  </a:lnTo>
                  <a:lnTo>
                    <a:pt x="19961" y="19961"/>
                  </a:lnTo>
                  <a:lnTo>
                    <a:pt x="41623" y="5355"/>
                  </a:lnTo>
                  <a:lnTo>
                    <a:pt x="68151" y="0"/>
                  </a:lnTo>
                  <a:lnTo>
                    <a:pt x="1395848" y="0"/>
                  </a:lnTo>
                  <a:lnTo>
                    <a:pt x="1433659" y="11450"/>
                  </a:lnTo>
                  <a:lnTo>
                    <a:pt x="1458812" y="42070"/>
                  </a:lnTo>
                  <a:lnTo>
                    <a:pt x="1464000" y="68151"/>
                  </a:lnTo>
                  <a:lnTo>
                    <a:pt x="1464000" y="340748"/>
                  </a:lnTo>
                  <a:lnTo>
                    <a:pt x="1458644" y="367276"/>
                  </a:lnTo>
                  <a:lnTo>
                    <a:pt x="1444039" y="388938"/>
                  </a:lnTo>
                  <a:lnTo>
                    <a:pt x="1422376" y="403544"/>
                  </a:lnTo>
                  <a:lnTo>
                    <a:pt x="1395848" y="408899"/>
                  </a:lnTo>
                  <a:lnTo>
                    <a:pt x="68151" y="408899"/>
                  </a:lnTo>
                  <a:lnTo>
                    <a:pt x="41623" y="403544"/>
                  </a:lnTo>
                  <a:lnTo>
                    <a:pt x="19961" y="388938"/>
                  </a:lnTo>
                  <a:lnTo>
                    <a:pt x="5355" y="367276"/>
                  </a:lnTo>
                  <a:lnTo>
                    <a:pt x="0" y="340748"/>
                  </a:lnTo>
                  <a:lnTo>
                    <a:pt x="0" y="68151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430251" y="3157353"/>
            <a:ext cx="9334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Qualitative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149225" y="3075166"/>
            <a:ext cx="1483360" cy="427990"/>
            <a:chOff x="5149225" y="3075166"/>
            <a:chExt cx="1483360" cy="427990"/>
          </a:xfrm>
        </p:grpSpPr>
        <p:sp>
          <p:nvSpPr>
            <p:cNvPr id="12" name="object 12"/>
            <p:cNvSpPr/>
            <p:nvPr/>
          </p:nvSpPr>
          <p:spPr>
            <a:xfrm>
              <a:off x="5158750" y="3084691"/>
              <a:ext cx="1464310" cy="408940"/>
            </a:xfrm>
            <a:custGeom>
              <a:avLst/>
              <a:gdLst/>
              <a:ahLst/>
              <a:cxnLst/>
              <a:rect l="l" t="t" r="r" b="b"/>
              <a:pathLst>
                <a:path w="1464309" h="408939">
                  <a:moveTo>
                    <a:pt x="1395848" y="408899"/>
                  </a:moveTo>
                  <a:lnTo>
                    <a:pt x="68150" y="408899"/>
                  </a:lnTo>
                  <a:lnTo>
                    <a:pt x="41623" y="403544"/>
                  </a:lnTo>
                  <a:lnTo>
                    <a:pt x="19961" y="388938"/>
                  </a:lnTo>
                  <a:lnTo>
                    <a:pt x="5355" y="367276"/>
                  </a:lnTo>
                  <a:lnTo>
                    <a:pt x="0" y="340748"/>
                  </a:lnTo>
                  <a:lnTo>
                    <a:pt x="0" y="68151"/>
                  </a:lnTo>
                  <a:lnTo>
                    <a:pt x="5355" y="41623"/>
                  </a:lnTo>
                  <a:lnTo>
                    <a:pt x="19961" y="19961"/>
                  </a:lnTo>
                  <a:lnTo>
                    <a:pt x="41623" y="5355"/>
                  </a:lnTo>
                  <a:lnTo>
                    <a:pt x="68150" y="0"/>
                  </a:lnTo>
                  <a:lnTo>
                    <a:pt x="1395848" y="0"/>
                  </a:lnTo>
                  <a:lnTo>
                    <a:pt x="1433658" y="11450"/>
                  </a:lnTo>
                  <a:lnTo>
                    <a:pt x="1458812" y="42070"/>
                  </a:lnTo>
                  <a:lnTo>
                    <a:pt x="1464000" y="68151"/>
                  </a:lnTo>
                  <a:lnTo>
                    <a:pt x="1464000" y="340748"/>
                  </a:lnTo>
                  <a:lnTo>
                    <a:pt x="1458644" y="367276"/>
                  </a:lnTo>
                  <a:lnTo>
                    <a:pt x="1444039" y="388938"/>
                  </a:lnTo>
                  <a:lnTo>
                    <a:pt x="1422376" y="403544"/>
                  </a:lnTo>
                  <a:lnTo>
                    <a:pt x="1395848" y="408899"/>
                  </a:lnTo>
                  <a:close/>
                </a:path>
              </a:pathLst>
            </a:custGeom>
            <a:solidFill>
              <a:srgbClr val="6AA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158750" y="3084691"/>
              <a:ext cx="1464310" cy="408940"/>
            </a:xfrm>
            <a:custGeom>
              <a:avLst/>
              <a:gdLst/>
              <a:ahLst/>
              <a:cxnLst/>
              <a:rect l="l" t="t" r="r" b="b"/>
              <a:pathLst>
                <a:path w="1464309" h="408939">
                  <a:moveTo>
                    <a:pt x="0" y="68151"/>
                  </a:moveTo>
                  <a:lnTo>
                    <a:pt x="5355" y="41623"/>
                  </a:lnTo>
                  <a:lnTo>
                    <a:pt x="19961" y="19961"/>
                  </a:lnTo>
                  <a:lnTo>
                    <a:pt x="41623" y="5355"/>
                  </a:lnTo>
                  <a:lnTo>
                    <a:pt x="68150" y="0"/>
                  </a:lnTo>
                  <a:lnTo>
                    <a:pt x="1395848" y="0"/>
                  </a:lnTo>
                  <a:lnTo>
                    <a:pt x="1433658" y="11450"/>
                  </a:lnTo>
                  <a:lnTo>
                    <a:pt x="1458812" y="42070"/>
                  </a:lnTo>
                  <a:lnTo>
                    <a:pt x="1464000" y="68151"/>
                  </a:lnTo>
                  <a:lnTo>
                    <a:pt x="1464000" y="340748"/>
                  </a:lnTo>
                  <a:lnTo>
                    <a:pt x="1458644" y="367276"/>
                  </a:lnTo>
                  <a:lnTo>
                    <a:pt x="1444039" y="388938"/>
                  </a:lnTo>
                  <a:lnTo>
                    <a:pt x="1422376" y="403544"/>
                  </a:lnTo>
                  <a:lnTo>
                    <a:pt x="1395848" y="408899"/>
                  </a:lnTo>
                  <a:lnTo>
                    <a:pt x="68150" y="408899"/>
                  </a:lnTo>
                  <a:lnTo>
                    <a:pt x="41623" y="403544"/>
                  </a:lnTo>
                  <a:lnTo>
                    <a:pt x="19961" y="388938"/>
                  </a:lnTo>
                  <a:lnTo>
                    <a:pt x="5355" y="367276"/>
                  </a:lnTo>
                  <a:lnTo>
                    <a:pt x="0" y="340748"/>
                  </a:lnTo>
                  <a:lnTo>
                    <a:pt x="0" y="68151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5364600" y="3157353"/>
            <a:ext cx="105156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Quantitative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80154" y="4490589"/>
            <a:ext cx="1492885" cy="453390"/>
            <a:chOff x="680154" y="4490589"/>
            <a:chExt cx="1492885" cy="453390"/>
          </a:xfrm>
        </p:grpSpPr>
        <p:sp>
          <p:nvSpPr>
            <p:cNvPr id="16" name="object 16"/>
            <p:cNvSpPr/>
            <p:nvPr/>
          </p:nvSpPr>
          <p:spPr>
            <a:xfrm>
              <a:off x="689679" y="4500114"/>
              <a:ext cx="1473835" cy="434340"/>
            </a:xfrm>
            <a:custGeom>
              <a:avLst/>
              <a:gdLst/>
              <a:ahLst/>
              <a:cxnLst/>
              <a:rect l="l" t="t" r="r" b="b"/>
              <a:pathLst>
                <a:path w="1473835" h="434339">
                  <a:moveTo>
                    <a:pt x="1401248" y="434099"/>
                  </a:moveTo>
                  <a:lnTo>
                    <a:pt x="72351" y="434099"/>
                  </a:lnTo>
                  <a:lnTo>
                    <a:pt x="44189" y="428414"/>
                  </a:lnTo>
                  <a:lnTo>
                    <a:pt x="21191" y="412908"/>
                  </a:lnTo>
                  <a:lnTo>
                    <a:pt x="5685" y="389910"/>
                  </a:lnTo>
                  <a:lnTo>
                    <a:pt x="0" y="361748"/>
                  </a:lnTo>
                  <a:lnTo>
                    <a:pt x="0" y="72351"/>
                  </a:lnTo>
                  <a:lnTo>
                    <a:pt x="5685" y="44189"/>
                  </a:lnTo>
                  <a:lnTo>
                    <a:pt x="21191" y="21191"/>
                  </a:lnTo>
                  <a:lnTo>
                    <a:pt x="44189" y="5685"/>
                  </a:lnTo>
                  <a:lnTo>
                    <a:pt x="72351" y="0"/>
                  </a:lnTo>
                  <a:lnTo>
                    <a:pt x="1401248" y="0"/>
                  </a:lnTo>
                  <a:lnTo>
                    <a:pt x="1441389" y="12156"/>
                  </a:lnTo>
                  <a:lnTo>
                    <a:pt x="1468092" y="44663"/>
                  </a:lnTo>
                  <a:lnTo>
                    <a:pt x="1473599" y="72351"/>
                  </a:lnTo>
                  <a:lnTo>
                    <a:pt x="1473599" y="361748"/>
                  </a:lnTo>
                  <a:lnTo>
                    <a:pt x="1467914" y="389910"/>
                  </a:lnTo>
                  <a:lnTo>
                    <a:pt x="1452408" y="412908"/>
                  </a:lnTo>
                  <a:lnTo>
                    <a:pt x="1429411" y="428414"/>
                  </a:lnTo>
                  <a:lnTo>
                    <a:pt x="1401248" y="434099"/>
                  </a:lnTo>
                  <a:close/>
                </a:path>
              </a:pathLst>
            </a:custGeom>
            <a:solidFill>
              <a:srgbClr val="8E7B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89679" y="4500114"/>
              <a:ext cx="1473835" cy="434340"/>
            </a:xfrm>
            <a:custGeom>
              <a:avLst/>
              <a:gdLst/>
              <a:ahLst/>
              <a:cxnLst/>
              <a:rect l="l" t="t" r="r" b="b"/>
              <a:pathLst>
                <a:path w="1473835" h="434339">
                  <a:moveTo>
                    <a:pt x="0" y="72351"/>
                  </a:moveTo>
                  <a:lnTo>
                    <a:pt x="5685" y="44189"/>
                  </a:lnTo>
                  <a:lnTo>
                    <a:pt x="21191" y="21191"/>
                  </a:lnTo>
                  <a:lnTo>
                    <a:pt x="44189" y="5685"/>
                  </a:lnTo>
                  <a:lnTo>
                    <a:pt x="72351" y="0"/>
                  </a:lnTo>
                  <a:lnTo>
                    <a:pt x="1401248" y="0"/>
                  </a:lnTo>
                  <a:lnTo>
                    <a:pt x="1441389" y="12156"/>
                  </a:lnTo>
                  <a:lnTo>
                    <a:pt x="1468092" y="44663"/>
                  </a:lnTo>
                  <a:lnTo>
                    <a:pt x="1473599" y="72351"/>
                  </a:lnTo>
                  <a:lnTo>
                    <a:pt x="1473599" y="361748"/>
                  </a:lnTo>
                  <a:lnTo>
                    <a:pt x="1467914" y="389910"/>
                  </a:lnTo>
                  <a:lnTo>
                    <a:pt x="1452408" y="412908"/>
                  </a:lnTo>
                  <a:lnTo>
                    <a:pt x="1429411" y="428414"/>
                  </a:lnTo>
                  <a:lnTo>
                    <a:pt x="1401248" y="434099"/>
                  </a:lnTo>
                  <a:lnTo>
                    <a:pt x="72351" y="434099"/>
                  </a:lnTo>
                  <a:lnTo>
                    <a:pt x="44189" y="428414"/>
                  </a:lnTo>
                  <a:lnTo>
                    <a:pt x="21191" y="412908"/>
                  </a:lnTo>
                  <a:lnTo>
                    <a:pt x="5685" y="389910"/>
                  </a:lnTo>
                  <a:lnTo>
                    <a:pt x="0" y="361748"/>
                  </a:lnTo>
                  <a:lnTo>
                    <a:pt x="0" y="72351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985015" y="4576918"/>
            <a:ext cx="88138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" dirty="0">
                <a:latin typeface="Arial"/>
                <a:cs typeface="Arial"/>
              </a:rPr>
              <a:t>Interviews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680154" y="5067204"/>
            <a:ext cx="1492885" cy="453390"/>
            <a:chOff x="680154" y="5067204"/>
            <a:chExt cx="1492885" cy="453390"/>
          </a:xfrm>
        </p:grpSpPr>
        <p:sp>
          <p:nvSpPr>
            <p:cNvPr id="20" name="object 20"/>
            <p:cNvSpPr/>
            <p:nvPr/>
          </p:nvSpPr>
          <p:spPr>
            <a:xfrm>
              <a:off x="689679" y="5076729"/>
              <a:ext cx="1473835" cy="434340"/>
            </a:xfrm>
            <a:custGeom>
              <a:avLst/>
              <a:gdLst/>
              <a:ahLst/>
              <a:cxnLst/>
              <a:rect l="l" t="t" r="r" b="b"/>
              <a:pathLst>
                <a:path w="1473835" h="434339">
                  <a:moveTo>
                    <a:pt x="1401248" y="434099"/>
                  </a:moveTo>
                  <a:lnTo>
                    <a:pt x="72351" y="434099"/>
                  </a:lnTo>
                  <a:lnTo>
                    <a:pt x="44189" y="428414"/>
                  </a:lnTo>
                  <a:lnTo>
                    <a:pt x="21191" y="412908"/>
                  </a:lnTo>
                  <a:lnTo>
                    <a:pt x="5685" y="389910"/>
                  </a:lnTo>
                  <a:lnTo>
                    <a:pt x="0" y="361748"/>
                  </a:lnTo>
                  <a:lnTo>
                    <a:pt x="0" y="72351"/>
                  </a:lnTo>
                  <a:lnTo>
                    <a:pt x="5685" y="44188"/>
                  </a:lnTo>
                  <a:lnTo>
                    <a:pt x="21191" y="21191"/>
                  </a:lnTo>
                  <a:lnTo>
                    <a:pt x="44189" y="5685"/>
                  </a:lnTo>
                  <a:lnTo>
                    <a:pt x="72351" y="0"/>
                  </a:lnTo>
                  <a:lnTo>
                    <a:pt x="1401248" y="0"/>
                  </a:lnTo>
                  <a:lnTo>
                    <a:pt x="1441389" y="12155"/>
                  </a:lnTo>
                  <a:lnTo>
                    <a:pt x="1468092" y="44663"/>
                  </a:lnTo>
                  <a:lnTo>
                    <a:pt x="1473599" y="72351"/>
                  </a:lnTo>
                  <a:lnTo>
                    <a:pt x="1473599" y="361748"/>
                  </a:lnTo>
                  <a:lnTo>
                    <a:pt x="1467914" y="389910"/>
                  </a:lnTo>
                  <a:lnTo>
                    <a:pt x="1452408" y="412908"/>
                  </a:lnTo>
                  <a:lnTo>
                    <a:pt x="1429411" y="428414"/>
                  </a:lnTo>
                  <a:lnTo>
                    <a:pt x="1401248" y="434099"/>
                  </a:lnTo>
                  <a:close/>
                </a:path>
              </a:pathLst>
            </a:custGeom>
            <a:solidFill>
              <a:srgbClr val="8E7B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89679" y="5076729"/>
              <a:ext cx="1473835" cy="434340"/>
            </a:xfrm>
            <a:custGeom>
              <a:avLst/>
              <a:gdLst/>
              <a:ahLst/>
              <a:cxnLst/>
              <a:rect l="l" t="t" r="r" b="b"/>
              <a:pathLst>
                <a:path w="1473835" h="434339">
                  <a:moveTo>
                    <a:pt x="0" y="72351"/>
                  </a:moveTo>
                  <a:lnTo>
                    <a:pt x="5685" y="44188"/>
                  </a:lnTo>
                  <a:lnTo>
                    <a:pt x="21191" y="21191"/>
                  </a:lnTo>
                  <a:lnTo>
                    <a:pt x="44189" y="5685"/>
                  </a:lnTo>
                  <a:lnTo>
                    <a:pt x="72351" y="0"/>
                  </a:lnTo>
                  <a:lnTo>
                    <a:pt x="1401248" y="0"/>
                  </a:lnTo>
                  <a:lnTo>
                    <a:pt x="1441389" y="12155"/>
                  </a:lnTo>
                  <a:lnTo>
                    <a:pt x="1468092" y="44663"/>
                  </a:lnTo>
                  <a:lnTo>
                    <a:pt x="1473599" y="72351"/>
                  </a:lnTo>
                  <a:lnTo>
                    <a:pt x="1473599" y="361748"/>
                  </a:lnTo>
                  <a:lnTo>
                    <a:pt x="1467914" y="389910"/>
                  </a:lnTo>
                  <a:lnTo>
                    <a:pt x="1452408" y="412908"/>
                  </a:lnTo>
                  <a:lnTo>
                    <a:pt x="1429411" y="428414"/>
                  </a:lnTo>
                  <a:lnTo>
                    <a:pt x="1401248" y="434099"/>
                  </a:lnTo>
                  <a:lnTo>
                    <a:pt x="72351" y="434099"/>
                  </a:lnTo>
                  <a:lnTo>
                    <a:pt x="44189" y="428414"/>
                  </a:lnTo>
                  <a:lnTo>
                    <a:pt x="21191" y="412908"/>
                  </a:lnTo>
                  <a:lnTo>
                    <a:pt x="5685" y="389910"/>
                  </a:lnTo>
                  <a:lnTo>
                    <a:pt x="0" y="361748"/>
                  </a:lnTo>
                  <a:lnTo>
                    <a:pt x="0" y="72351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900229" y="5153534"/>
            <a:ext cx="105092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" dirty="0">
                <a:latin typeface="Arial"/>
                <a:cs typeface="Arial"/>
              </a:rPr>
              <a:t>Observation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680154" y="5669205"/>
            <a:ext cx="1492885" cy="453390"/>
            <a:chOff x="680154" y="5669205"/>
            <a:chExt cx="1492885" cy="453390"/>
          </a:xfrm>
        </p:grpSpPr>
        <p:sp>
          <p:nvSpPr>
            <p:cNvPr id="24" name="object 24"/>
            <p:cNvSpPr/>
            <p:nvPr/>
          </p:nvSpPr>
          <p:spPr>
            <a:xfrm>
              <a:off x="689679" y="5678730"/>
              <a:ext cx="1473835" cy="434340"/>
            </a:xfrm>
            <a:custGeom>
              <a:avLst/>
              <a:gdLst/>
              <a:ahLst/>
              <a:cxnLst/>
              <a:rect l="l" t="t" r="r" b="b"/>
              <a:pathLst>
                <a:path w="1473835" h="434339">
                  <a:moveTo>
                    <a:pt x="1401248" y="434099"/>
                  </a:moveTo>
                  <a:lnTo>
                    <a:pt x="72351" y="434099"/>
                  </a:lnTo>
                  <a:lnTo>
                    <a:pt x="44189" y="428414"/>
                  </a:lnTo>
                  <a:lnTo>
                    <a:pt x="21191" y="412908"/>
                  </a:lnTo>
                  <a:lnTo>
                    <a:pt x="5685" y="389910"/>
                  </a:lnTo>
                  <a:lnTo>
                    <a:pt x="0" y="361748"/>
                  </a:lnTo>
                  <a:lnTo>
                    <a:pt x="0" y="72351"/>
                  </a:lnTo>
                  <a:lnTo>
                    <a:pt x="5685" y="44189"/>
                  </a:lnTo>
                  <a:lnTo>
                    <a:pt x="21191" y="21191"/>
                  </a:lnTo>
                  <a:lnTo>
                    <a:pt x="44189" y="5685"/>
                  </a:lnTo>
                  <a:lnTo>
                    <a:pt x="72351" y="0"/>
                  </a:lnTo>
                  <a:lnTo>
                    <a:pt x="1401248" y="0"/>
                  </a:lnTo>
                  <a:lnTo>
                    <a:pt x="1441389" y="12156"/>
                  </a:lnTo>
                  <a:lnTo>
                    <a:pt x="1468092" y="44663"/>
                  </a:lnTo>
                  <a:lnTo>
                    <a:pt x="1473599" y="72351"/>
                  </a:lnTo>
                  <a:lnTo>
                    <a:pt x="1473599" y="361748"/>
                  </a:lnTo>
                  <a:lnTo>
                    <a:pt x="1467914" y="389910"/>
                  </a:lnTo>
                  <a:lnTo>
                    <a:pt x="1452408" y="412908"/>
                  </a:lnTo>
                  <a:lnTo>
                    <a:pt x="1429411" y="428414"/>
                  </a:lnTo>
                  <a:lnTo>
                    <a:pt x="1401248" y="434099"/>
                  </a:lnTo>
                  <a:close/>
                </a:path>
              </a:pathLst>
            </a:custGeom>
            <a:solidFill>
              <a:srgbClr val="8E7B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89679" y="5678730"/>
              <a:ext cx="1473835" cy="434340"/>
            </a:xfrm>
            <a:custGeom>
              <a:avLst/>
              <a:gdLst/>
              <a:ahLst/>
              <a:cxnLst/>
              <a:rect l="l" t="t" r="r" b="b"/>
              <a:pathLst>
                <a:path w="1473835" h="434339">
                  <a:moveTo>
                    <a:pt x="0" y="72351"/>
                  </a:moveTo>
                  <a:lnTo>
                    <a:pt x="5685" y="44189"/>
                  </a:lnTo>
                  <a:lnTo>
                    <a:pt x="21191" y="21191"/>
                  </a:lnTo>
                  <a:lnTo>
                    <a:pt x="44189" y="5685"/>
                  </a:lnTo>
                  <a:lnTo>
                    <a:pt x="72351" y="0"/>
                  </a:lnTo>
                  <a:lnTo>
                    <a:pt x="1401248" y="0"/>
                  </a:lnTo>
                  <a:lnTo>
                    <a:pt x="1441389" y="12156"/>
                  </a:lnTo>
                  <a:lnTo>
                    <a:pt x="1468092" y="44663"/>
                  </a:lnTo>
                  <a:lnTo>
                    <a:pt x="1473599" y="72351"/>
                  </a:lnTo>
                  <a:lnTo>
                    <a:pt x="1473599" y="361748"/>
                  </a:lnTo>
                  <a:lnTo>
                    <a:pt x="1467914" y="389910"/>
                  </a:lnTo>
                  <a:lnTo>
                    <a:pt x="1452408" y="412908"/>
                  </a:lnTo>
                  <a:lnTo>
                    <a:pt x="1429411" y="428414"/>
                  </a:lnTo>
                  <a:lnTo>
                    <a:pt x="1401248" y="434099"/>
                  </a:lnTo>
                  <a:lnTo>
                    <a:pt x="72351" y="434099"/>
                  </a:lnTo>
                  <a:lnTo>
                    <a:pt x="44189" y="428414"/>
                  </a:lnTo>
                  <a:lnTo>
                    <a:pt x="21191" y="412908"/>
                  </a:lnTo>
                  <a:lnTo>
                    <a:pt x="5685" y="389910"/>
                  </a:lnTo>
                  <a:lnTo>
                    <a:pt x="0" y="361748"/>
                  </a:lnTo>
                  <a:lnTo>
                    <a:pt x="0" y="72351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942459" y="5755534"/>
            <a:ext cx="966469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" dirty="0">
                <a:latin typeface="Arial"/>
                <a:cs typeface="Arial"/>
              </a:rPr>
              <a:t>Shadowing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3639704" y="4173513"/>
            <a:ext cx="1492885" cy="453390"/>
            <a:chOff x="3639704" y="4173513"/>
            <a:chExt cx="1492885" cy="453390"/>
          </a:xfrm>
        </p:grpSpPr>
        <p:sp>
          <p:nvSpPr>
            <p:cNvPr id="28" name="object 28"/>
            <p:cNvSpPr/>
            <p:nvPr/>
          </p:nvSpPr>
          <p:spPr>
            <a:xfrm>
              <a:off x="3649229" y="4183038"/>
              <a:ext cx="1473835" cy="434340"/>
            </a:xfrm>
            <a:custGeom>
              <a:avLst/>
              <a:gdLst/>
              <a:ahLst/>
              <a:cxnLst/>
              <a:rect l="l" t="t" r="r" b="b"/>
              <a:pathLst>
                <a:path w="1473835" h="434339">
                  <a:moveTo>
                    <a:pt x="1401248" y="434099"/>
                  </a:moveTo>
                  <a:lnTo>
                    <a:pt x="72351" y="434099"/>
                  </a:lnTo>
                  <a:lnTo>
                    <a:pt x="44189" y="428414"/>
                  </a:lnTo>
                  <a:lnTo>
                    <a:pt x="21191" y="412908"/>
                  </a:lnTo>
                  <a:lnTo>
                    <a:pt x="5685" y="389910"/>
                  </a:lnTo>
                  <a:lnTo>
                    <a:pt x="0" y="361748"/>
                  </a:lnTo>
                  <a:lnTo>
                    <a:pt x="0" y="72351"/>
                  </a:lnTo>
                  <a:lnTo>
                    <a:pt x="5685" y="44189"/>
                  </a:lnTo>
                  <a:lnTo>
                    <a:pt x="21191" y="21191"/>
                  </a:lnTo>
                  <a:lnTo>
                    <a:pt x="44189" y="5685"/>
                  </a:lnTo>
                  <a:lnTo>
                    <a:pt x="72351" y="0"/>
                  </a:lnTo>
                  <a:lnTo>
                    <a:pt x="1401248" y="0"/>
                  </a:lnTo>
                  <a:lnTo>
                    <a:pt x="1441389" y="12156"/>
                  </a:lnTo>
                  <a:lnTo>
                    <a:pt x="1468092" y="44663"/>
                  </a:lnTo>
                  <a:lnTo>
                    <a:pt x="1473599" y="72351"/>
                  </a:lnTo>
                  <a:lnTo>
                    <a:pt x="1473599" y="361748"/>
                  </a:lnTo>
                  <a:lnTo>
                    <a:pt x="1467914" y="389910"/>
                  </a:lnTo>
                  <a:lnTo>
                    <a:pt x="1452408" y="412908"/>
                  </a:lnTo>
                  <a:lnTo>
                    <a:pt x="1429410" y="428414"/>
                  </a:lnTo>
                  <a:lnTo>
                    <a:pt x="1401248" y="434099"/>
                  </a:lnTo>
                  <a:close/>
                </a:path>
              </a:pathLst>
            </a:custGeom>
            <a:solidFill>
              <a:srgbClr val="8E7B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649229" y="4183038"/>
              <a:ext cx="1473835" cy="434340"/>
            </a:xfrm>
            <a:custGeom>
              <a:avLst/>
              <a:gdLst/>
              <a:ahLst/>
              <a:cxnLst/>
              <a:rect l="l" t="t" r="r" b="b"/>
              <a:pathLst>
                <a:path w="1473835" h="434339">
                  <a:moveTo>
                    <a:pt x="0" y="72351"/>
                  </a:moveTo>
                  <a:lnTo>
                    <a:pt x="5685" y="44189"/>
                  </a:lnTo>
                  <a:lnTo>
                    <a:pt x="21191" y="21191"/>
                  </a:lnTo>
                  <a:lnTo>
                    <a:pt x="44189" y="5685"/>
                  </a:lnTo>
                  <a:lnTo>
                    <a:pt x="72351" y="0"/>
                  </a:lnTo>
                  <a:lnTo>
                    <a:pt x="1401248" y="0"/>
                  </a:lnTo>
                  <a:lnTo>
                    <a:pt x="1441389" y="12156"/>
                  </a:lnTo>
                  <a:lnTo>
                    <a:pt x="1468092" y="44663"/>
                  </a:lnTo>
                  <a:lnTo>
                    <a:pt x="1473599" y="72351"/>
                  </a:lnTo>
                  <a:lnTo>
                    <a:pt x="1473599" y="361748"/>
                  </a:lnTo>
                  <a:lnTo>
                    <a:pt x="1467914" y="389910"/>
                  </a:lnTo>
                  <a:lnTo>
                    <a:pt x="1452408" y="412908"/>
                  </a:lnTo>
                  <a:lnTo>
                    <a:pt x="1429410" y="428414"/>
                  </a:lnTo>
                  <a:lnTo>
                    <a:pt x="1401248" y="434099"/>
                  </a:lnTo>
                  <a:lnTo>
                    <a:pt x="72351" y="434099"/>
                  </a:lnTo>
                  <a:lnTo>
                    <a:pt x="44189" y="428414"/>
                  </a:lnTo>
                  <a:lnTo>
                    <a:pt x="21191" y="412908"/>
                  </a:lnTo>
                  <a:lnTo>
                    <a:pt x="5685" y="389910"/>
                  </a:lnTo>
                  <a:lnTo>
                    <a:pt x="0" y="361748"/>
                  </a:lnTo>
                  <a:lnTo>
                    <a:pt x="0" y="72351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3896940" y="4259843"/>
            <a:ext cx="97726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" dirty="0">
                <a:latin typeface="Arial"/>
                <a:cs typeface="Arial"/>
              </a:rPr>
              <a:t>Workshops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3639704" y="4775514"/>
            <a:ext cx="1492885" cy="453390"/>
            <a:chOff x="3639704" y="4775514"/>
            <a:chExt cx="1492885" cy="453390"/>
          </a:xfrm>
        </p:grpSpPr>
        <p:sp>
          <p:nvSpPr>
            <p:cNvPr id="32" name="object 32"/>
            <p:cNvSpPr/>
            <p:nvPr/>
          </p:nvSpPr>
          <p:spPr>
            <a:xfrm>
              <a:off x="3649229" y="4785039"/>
              <a:ext cx="1473835" cy="434340"/>
            </a:xfrm>
            <a:custGeom>
              <a:avLst/>
              <a:gdLst/>
              <a:ahLst/>
              <a:cxnLst/>
              <a:rect l="l" t="t" r="r" b="b"/>
              <a:pathLst>
                <a:path w="1473835" h="434339">
                  <a:moveTo>
                    <a:pt x="1401248" y="434099"/>
                  </a:moveTo>
                  <a:lnTo>
                    <a:pt x="72351" y="434099"/>
                  </a:lnTo>
                  <a:lnTo>
                    <a:pt x="44189" y="428414"/>
                  </a:lnTo>
                  <a:lnTo>
                    <a:pt x="21191" y="412908"/>
                  </a:lnTo>
                  <a:lnTo>
                    <a:pt x="5685" y="389910"/>
                  </a:lnTo>
                  <a:lnTo>
                    <a:pt x="0" y="361748"/>
                  </a:lnTo>
                  <a:lnTo>
                    <a:pt x="0" y="72351"/>
                  </a:lnTo>
                  <a:lnTo>
                    <a:pt x="5685" y="44189"/>
                  </a:lnTo>
                  <a:lnTo>
                    <a:pt x="21191" y="21191"/>
                  </a:lnTo>
                  <a:lnTo>
                    <a:pt x="44189" y="5685"/>
                  </a:lnTo>
                  <a:lnTo>
                    <a:pt x="72351" y="0"/>
                  </a:lnTo>
                  <a:lnTo>
                    <a:pt x="1401248" y="0"/>
                  </a:lnTo>
                  <a:lnTo>
                    <a:pt x="1441389" y="12155"/>
                  </a:lnTo>
                  <a:lnTo>
                    <a:pt x="1468092" y="44663"/>
                  </a:lnTo>
                  <a:lnTo>
                    <a:pt x="1473599" y="72351"/>
                  </a:lnTo>
                  <a:lnTo>
                    <a:pt x="1473599" y="361748"/>
                  </a:lnTo>
                  <a:lnTo>
                    <a:pt x="1467914" y="389910"/>
                  </a:lnTo>
                  <a:lnTo>
                    <a:pt x="1452408" y="412908"/>
                  </a:lnTo>
                  <a:lnTo>
                    <a:pt x="1429410" y="428414"/>
                  </a:lnTo>
                  <a:lnTo>
                    <a:pt x="1401248" y="434099"/>
                  </a:lnTo>
                  <a:close/>
                </a:path>
              </a:pathLst>
            </a:custGeom>
            <a:solidFill>
              <a:srgbClr val="8E7B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649229" y="4785039"/>
              <a:ext cx="1473835" cy="434340"/>
            </a:xfrm>
            <a:custGeom>
              <a:avLst/>
              <a:gdLst/>
              <a:ahLst/>
              <a:cxnLst/>
              <a:rect l="l" t="t" r="r" b="b"/>
              <a:pathLst>
                <a:path w="1473835" h="434339">
                  <a:moveTo>
                    <a:pt x="0" y="72351"/>
                  </a:moveTo>
                  <a:lnTo>
                    <a:pt x="5685" y="44189"/>
                  </a:lnTo>
                  <a:lnTo>
                    <a:pt x="21191" y="21191"/>
                  </a:lnTo>
                  <a:lnTo>
                    <a:pt x="44189" y="5685"/>
                  </a:lnTo>
                  <a:lnTo>
                    <a:pt x="72351" y="0"/>
                  </a:lnTo>
                  <a:lnTo>
                    <a:pt x="1401248" y="0"/>
                  </a:lnTo>
                  <a:lnTo>
                    <a:pt x="1441389" y="12155"/>
                  </a:lnTo>
                  <a:lnTo>
                    <a:pt x="1468092" y="44663"/>
                  </a:lnTo>
                  <a:lnTo>
                    <a:pt x="1473599" y="72351"/>
                  </a:lnTo>
                  <a:lnTo>
                    <a:pt x="1473599" y="361748"/>
                  </a:lnTo>
                  <a:lnTo>
                    <a:pt x="1467914" y="389910"/>
                  </a:lnTo>
                  <a:lnTo>
                    <a:pt x="1452408" y="412908"/>
                  </a:lnTo>
                  <a:lnTo>
                    <a:pt x="1429410" y="428414"/>
                  </a:lnTo>
                  <a:lnTo>
                    <a:pt x="1401248" y="434099"/>
                  </a:lnTo>
                  <a:lnTo>
                    <a:pt x="72351" y="434099"/>
                  </a:lnTo>
                  <a:lnTo>
                    <a:pt x="44189" y="428414"/>
                  </a:lnTo>
                  <a:lnTo>
                    <a:pt x="21191" y="412908"/>
                  </a:lnTo>
                  <a:lnTo>
                    <a:pt x="5685" y="389910"/>
                  </a:lnTo>
                  <a:lnTo>
                    <a:pt x="0" y="361748"/>
                  </a:lnTo>
                  <a:lnTo>
                    <a:pt x="0" y="72351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3775134" y="4861843"/>
            <a:ext cx="121920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" dirty="0">
                <a:latin typeface="Arial"/>
                <a:cs typeface="Arial"/>
              </a:rPr>
              <a:t>Focus</a:t>
            </a:r>
            <a:r>
              <a:rPr sz="1500" spc="-80" dirty="0">
                <a:latin typeface="Arial"/>
                <a:cs typeface="Arial"/>
              </a:rPr>
              <a:t> </a:t>
            </a:r>
            <a:r>
              <a:rPr sz="1500" spc="-5" dirty="0">
                <a:latin typeface="Arial"/>
                <a:cs typeface="Arial"/>
              </a:rPr>
              <a:t>Groups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3639704" y="5326541"/>
            <a:ext cx="1492885" cy="453390"/>
            <a:chOff x="3639704" y="5326541"/>
            <a:chExt cx="1492885" cy="453390"/>
          </a:xfrm>
        </p:grpSpPr>
        <p:sp>
          <p:nvSpPr>
            <p:cNvPr id="36" name="object 36"/>
            <p:cNvSpPr/>
            <p:nvPr/>
          </p:nvSpPr>
          <p:spPr>
            <a:xfrm>
              <a:off x="3649229" y="5336066"/>
              <a:ext cx="1473835" cy="434340"/>
            </a:xfrm>
            <a:custGeom>
              <a:avLst/>
              <a:gdLst/>
              <a:ahLst/>
              <a:cxnLst/>
              <a:rect l="l" t="t" r="r" b="b"/>
              <a:pathLst>
                <a:path w="1473835" h="434339">
                  <a:moveTo>
                    <a:pt x="1401248" y="434099"/>
                  </a:moveTo>
                  <a:lnTo>
                    <a:pt x="72351" y="434099"/>
                  </a:lnTo>
                  <a:lnTo>
                    <a:pt x="44189" y="428414"/>
                  </a:lnTo>
                  <a:lnTo>
                    <a:pt x="21191" y="412908"/>
                  </a:lnTo>
                  <a:lnTo>
                    <a:pt x="5685" y="389910"/>
                  </a:lnTo>
                  <a:lnTo>
                    <a:pt x="0" y="361748"/>
                  </a:lnTo>
                  <a:lnTo>
                    <a:pt x="0" y="72351"/>
                  </a:lnTo>
                  <a:lnTo>
                    <a:pt x="5685" y="44189"/>
                  </a:lnTo>
                  <a:lnTo>
                    <a:pt x="21191" y="21191"/>
                  </a:lnTo>
                  <a:lnTo>
                    <a:pt x="44189" y="5685"/>
                  </a:lnTo>
                  <a:lnTo>
                    <a:pt x="72351" y="0"/>
                  </a:lnTo>
                  <a:lnTo>
                    <a:pt x="1401248" y="0"/>
                  </a:lnTo>
                  <a:lnTo>
                    <a:pt x="1441389" y="12155"/>
                  </a:lnTo>
                  <a:lnTo>
                    <a:pt x="1468092" y="44663"/>
                  </a:lnTo>
                  <a:lnTo>
                    <a:pt x="1473599" y="72351"/>
                  </a:lnTo>
                  <a:lnTo>
                    <a:pt x="1473599" y="361748"/>
                  </a:lnTo>
                  <a:lnTo>
                    <a:pt x="1467914" y="389910"/>
                  </a:lnTo>
                  <a:lnTo>
                    <a:pt x="1452408" y="412908"/>
                  </a:lnTo>
                  <a:lnTo>
                    <a:pt x="1429410" y="428414"/>
                  </a:lnTo>
                  <a:lnTo>
                    <a:pt x="1401248" y="434099"/>
                  </a:lnTo>
                  <a:close/>
                </a:path>
              </a:pathLst>
            </a:custGeom>
            <a:solidFill>
              <a:srgbClr val="8E7B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649229" y="5336066"/>
              <a:ext cx="1473835" cy="434340"/>
            </a:xfrm>
            <a:custGeom>
              <a:avLst/>
              <a:gdLst/>
              <a:ahLst/>
              <a:cxnLst/>
              <a:rect l="l" t="t" r="r" b="b"/>
              <a:pathLst>
                <a:path w="1473835" h="434339">
                  <a:moveTo>
                    <a:pt x="0" y="72351"/>
                  </a:moveTo>
                  <a:lnTo>
                    <a:pt x="5685" y="44189"/>
                  </a:lnTo>
                  <a:lnTo>
                    <a:pt x="21191" y="21191"/>
                  </a:lnTo>
                  <a:lnTo>
                    <a:pt x="44189" y="5685"/>
                  </a:lnTo>
                  <a:lnTo>
                    <a:pt x="72351" y="0"/>
                  </a:lnTo>
                  <a:lnTo>
                    <a:pt x="1401248" y="0"/>
                  </a:lnTo>
                  <a:lnTo>
                    <a:pt x="1441389" y="12155"/>
                  </a:lnTo>
                  <a:lnTo>
                    <a:pt x="1468092" y="44663"/>
                  </a:lnTo>
                  <a:lnTo>
                    <a:pt x="1473599" y="72351"/>
                  </a:lnTo>
                  <a:lnTo>
                    <a:pt x="1473599" y="361748"/>
                  </a:lnTo>
                  <a:lnTo>
                    <a:pt x="1467914" y="389910"/>
                  </a:lnTo>
                  <a:lnTo>
                    <a:pt x="1452408" y="412908"/>
                  </a:lnTo>
                  <a:lnTo>
                    <a:pt x="1429410" y="428414"/>
                  </a:lnTo>
                  <a:lnTo>
                    <a:pt x="1401248" y="434099"/>
                  </a:lnTo>
                  <a:lnTo>
                    <a:pt x="72351" y="434099"/>
                  </a:lnTo>
                  <a:lnTo>
                    <a:pt x="44189" y="428414"/>
                  </a:lnTo>
                  <a:lnTo>
                    <a:pt x="21191" y="412908"/>
                  </a:lnTo>
                  <a:lnTo>
                    <a:pt x="5685" y="389910"/>
                  </a:lnTo>
                  <a:lnTo>
                    <a:pt x="0" y="361748"/>
                  </a:lnTo>
                  <a:lnTo>
                    <a:pt x="0" y="72351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3891499" y="5412870"/>
            <a:ext cx="98742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" dirty="0">
                <a:latin typeface="Arial"/>
                <a:cs typeface="Arial"/>
              </a:rPr>
              <a:t>Prototyping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6613225" y="4173411"/>
            <a:ext cx="1542415" cy="421005"/>
            <a:chOff x="6613225" y="4173411"/>
            <a:chExt cx="1542415" cy="421005"/>
          </a:xfrm>
        </p:grpSpPr>
        <p:sp>
          <p:nvSpPr>
            <p:cNvPr id="40" name="object 40"/>
            <p:cNvSpPr/>
            <p:nvPr/>
          </p:nvSpPr>
          <p:spPr>
            <a:xfrm>
              <a:off x="6622750" y="4182936"/>
              <a:ext cx="1523365" cy="401955"/>
            </a:xfrm>
            <a:custGeom>
              <a:avLst/>
              <a:gdLst/>
              <a:ahLst/>
              <a:cxnLst/>
              <a:rect l="l" t="t" r="r" b="b"/>
              <a:pathLst>
                <a:path w="1523365" h="401954">
                  <a:moveTo>
                    <a:pt x="1456148" y="401699"/>
                  </a:moveTo>
                  <a:lnTo>
                    <a:pt x="66951" y="401699"/>
                  </a:lnTo>
                  <a:lnTo>
                    <a:pt x="40890" y="396438"/>
                  </a:lnTo>
                  <a:lnTo>
                    <a:pt x="19609" y="382090"/>
                  </a:lnTo>
                  <a:lnTo>
                    <a:pt x="5261" y="360809"/>
                  </a:lnTo>
                  <a:lnTo>
                    <a:pt x="0" y="334748"/>
                  </a:lnTo>
                  <a:lnTo>
                    <a:pt x="0" y="66951"/>
                  </a:lnTo>
                  <a:lnTo>
                    <a:pt x="5261" y="40890"/>
                  </a:lnTo>
                  <a:lnTo>
                    <a:pt x="19609" y="19609"/>
                  </a:lnTo>
                  <a:lnTo>
                    <a:pt x="40890" y="5261"/>
                  </a:lnTo>
                  <a:lnTo>
                    <a:pt x="66951" y="0"/>
                  </a:lnTo>
                  <a:lnTo>
                    <a:pt x="1456148" y="0"/>
                  </a:lnTo>
                  <a:lnTo>
                    <a:pt x="1493293" y="11248"/>
                  </a:lnTo>
                  <a:lnTo>
                    <a:pt x="1518003" y="41330"/>
                  </a:lnTo>
                  <a:lnTo>
                    <a:pt x="1523099" y="66951"/>
                  </a:lnTo>
                  <a:lnTo>
                    <a:pt x="1523099" y="334748"/>
                  </a:lnTo>
                  <a:lnTo>
                    <a:pt x="1517838" y="360809"/>
                  </a:lnTo>
                  <a:lnTo>
                    <a:pt x="1503490" y="382090"/>
                  </a:lnTo>
                  <a:lnTo>
                    <a:pt x="1482209" y="396438"/>
                  </a:lnTo>
                  <a:lnTo>
                    <a:pt x="1456148" y="401699"/>
                  </a:lnTo>
                  <a:close/>
                </a:path>
              </a:pathLst>
            </a:custGeom>
            <a:solidFill>
              <a:srgbClr val="6AA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622750" y="4182936"/>
              <a:ext cx="1523365" cy="401955"/>
            </a:xfrm>
            <a:custGeom>
              <a:avLst/>
              <a:gdLst/>
              <a:ahLst/>
              <a:cxnLst/>
              <a:rect l="l" t="t" r="r" b="b"/>
              <a:pathLst>
                <a:path w="1523365" h="401954">
                  <a:moveTo>
                    <a:pt x="0" y="66951"/>
                  </a:moveTo>
                  <a:lnTo>
                    <a:pt x="5261" y="40890"/>
                  </a:lnTo>
                  <a:lnTo>
                    <a:pt x="19609" y="19609"/>
                  </a:lnTo>
                  <a:lnTo>
                    <a:pt x="40890" y="5261"/>
                  </a:lnTo>
                  <a:lnTo>
                    <a:pt x="66951" y="0"/>
                  </a:lnTo>
                  <a:lnTo>
                    <a:pt x="1456148" y="0"/>
                  </a:lnTo>
                  <a:lnTo>
                    <a:pt x="1493293" y="11248"/>
                  </a:lnTo>
                  <a:lnTo>
                    <a:pt x="1518003" y="41330"/>
                  </a:lnTo>
                  <a:lnTo>
                    <a:pt x="1523099" y="66951"/>
                  </a:lnTo>
                  <a:lnTo>
                    <a:pt x="1523099" y="334748"/>
                  </a:lnTo>
                  <a:lnTo>
                    <a:pt x="1517838" y="360809"/>
                  </a:lnTo>
                  <a:lnTo>
                    <a:pt x="1503490" y="382090"/>
                  </a:lnTo>
                  <a:lnTo>
                    <a:pt x="1482209" y="396438"/>
                  </a:lnTo>
                  <a:lnTo>
                    <a:pt x="1456148" y="401699"/>
                  </a:lnTo>
                  <a:lnTo>
                    <a:pt x="66951" y="401699"/>
                  </a:lnTo>
                  <a:lnTo>
                    <a:pt x="40890" y="396438"/>
                  </a:lnTo>
                  <a:lnTo>
                    <a:pt x="19609" y="382090"/>
                  </a:lnTo>
                  <a:lnTo>
                    <a:pt x="5261" y="360809"/>
                  </a:lnTo>
                  <a:lnTo>
                    <a:pt x="0" y="334748"/>
                  </a:lnTo>
                  <a:lnTo>
                    <a:pt x="0" y="66951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6730941" y="4243541"/>
            <a:ext cx="130492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" dirty="0">
                <a:latin typeface="Arial"/>
                <a:cs typeface="Arial"/>
              </a:rPr>
              <a:t>Questionnaires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6613225" y="4733827"/>
            <a:ext cx="1542415" cy="1022985"/>
            <a:chOff x="6613225" y="4733827"/>
            <a:chExt cx="1542415" cy="1022985"/>
          </a:xfrm>
        </p:grpSpPr>
        <p:sp>
          <p:nvSpPr>
            <p:cNvPr id="44" name="object 44"/>
            <p:cNvSpPr/>
            <p:nvPr/>
          </p:nvSpPr>
          <p:spPr>
            <a:xfrm>
              <a:off x="6622750" y="4743352"/>
              <a:ext cx="1523365" cy="401955"/>
            </a:xfrm>
            <a:custGeom>
              <a:avLst/>
              <a:gdLst/>
              <a:ahLst/>
              <a:cxnLst/>
              <a:rect l="l" t="t" r="r" b="b"/>
              <a:pathLst>
                <a:path w="1523365" h="401954">
                  <a:moveTo>
                    <a:pt x="1456148" y="401699"/>
                  </a:moveTo>
                  <a:lnTo>
                    <a:pt x="66951" y="401699"/>
                  </a:lnTo>
                  <a:lnTo>
                    <a:pt x="40890" y="396438"/>
                  </a:lnTo>
                  <a:lnTo>
                    <a:pt x="19609" y="382090"/>
                  </a:lnTo>
                  <a:lnTo>
                    <a:pt x="5261" y="360809"/>
                  </a:lnTo>
                  <a:lnTo>
                    <a:pt x="0" y="334748"/>
                  </a:lnTo>
                  <a:lnTo>
                    <a:pt x="0" y="66951"/>
                  </a:lnTo>
                  <a:lnTo>
                    <a:pt x="5261" y="40890"/>
                  </a:lnTo>
                  <a:lnTo>
                    <a:pt x="19609" y="19609"/>
                  </a:lnTo>
                  <a:lnTo>
                    <a:pt x="40890" y="5261"/>
                  </a:lnTo>
                  <a:lnTo>
                    <a:pt x="66951" y="0"/>
                  </a:lnTo>
                  <a:lnTo>
                    <a:pt x="1456148" y="0"/>
                  </a:lnTo>
                  <a:lnTo>
                    <a:pt x="1493293" y="11248"/>
                  </a:lnTo>
                  <a:lnTo>
                    <a:pt x="1518003" y="41330"/>
                  </a:lnTo>
                  <a:lnTo>
                    <a:pt x="1523099" y="66951"/>
                  </a:lnTo>
                  <a:lnTo>
                    <a:pt x="1523099" y="334748"/>
                  </a:lnTo>
                  <a:lnTo>
                    <a:pt x="1517838" y="360809"/>
                  </a:lnTo>
                  <a:lnTo>
                    <a:pt x="1503490" y="382090"/>
                  </a:lnTo>
                  <a:lnTo>
                    <a:pt x="1482209" y="396438"/>
                  </a:lnTo>
                  <a:lnTo>
                    <a:pt x="1456148" y="401699"/>
                  </a:lnTo>
                  <a:close/>
                </a:path>
              </a:pathLst>
            </a:custGeom>
            <a:solidFill>
              <a:srgbClr val="6AA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622750" y="4743352"/>
              <a:ext cx="1523365" cy="401955"/>
            </a:xfrm>
            <a:custGeom>
              <a:avLst/>
              <a:gdLst/>
              <a:ahLst/>
              <a:cxnLst/>
              <a:rect l="l" t="t" r="r" b="b"/>
              <a:pathLst>
                <a:path w="1523365" h="401954">
                  <a:moveTo>
                    <a:pt x="0" y="66951"/>
                  </a:moveTo>
                  <a:lnTo>
                    <a:pt x="5261" y="40890"/>
                  </a:lnTo>
                  <a:lnTo>
                    <a:pt x="19609" y="19609"/>
                  </a:lnTo>
                  <a:lnTo>
                    <a:pt x="40890" y="5261"/>
                  </a:lnTo>
                  <a:lnTo>
                    <a:pt x="66951" y="0"/>
                  </a:lnTo>
                  <a:lnTo>
                    <a:pt x="1456148" y="0"/>
                  </a:lnTo>
                  <a:lnTo>
                    <a:pt x="1493293" y="11248"/>
                  </a:lnTo>
                  <a:lnTo>
                    <a:pt x="1518003" y="41330"/>
                  </a:lnTo>
                  <a:lnTo>
                    <a:pt x="1523099" y="66951"/>
                  </a:lnTo>
                  <a:lnTo>
                    <a:pt x="1523099" y="334748"/>
                  </a:lnTo>
                  <a:lnTo>
                    <a:pt x="1517838" y="360809"/>
                  </a:lnTo>
                  <a:lnTo>
                    <a:pt x="1503490" y="382090"/>
                  </a:lnTo>
                  <a:lnTo>
                    <a:pt x="1482209" y="396438"/>
                  </a:lnTo>
                  <a:lnTo>
                    <a:pt x="1456148" y="401699"/>
                  </a:lnTo>
                  <a:lnTo>
                    <a:pt x="66951" y="401699"/>
                  </a:lnTo>
                  <a:lnTo>
                    <a:pt x="40890" y="396438"/>
                  </a:lnTo>
                  <a:lnTo>
                    <a:pt x="19609" y="382090"/>
                  </a:lnTo>
                  <a:lnTo>
                    <a:pt x="5261" y="360809"/>
                  </a:lnTo>
                  <a:lnTo>
                    <a:pt x="0" y="334748"/>
                  </a:lnTo>
                  <a:lnTo>
                    <a:pt x="0" y="66951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622750" y="5345352"/>
              <a:ext cx="1523365" cy="401955"/>
            </a:xfrm>
            <a:custGeom>
              <a:avLst/>
              <a:gdLst/>
              <a:ahLst/>
              <a:cxnLst/>
              <a:rect l="l" t="t" r="r" b="b"/>
              <a:pathLst>
                <a:path w="1523365" h="401954">
                  <a:moveTo>
                    <a:pt x="1456148" y="401699"/>
                  </a:moveTo>
                  <a:lnTo>
                    <a:pt x="66951" y="401699"/>
                  </a:lnTo>
                  <a:lnTo>
                    <a:pt x="40890" y="396438"/>
                  </a:lnTo>
                  <a:lnTo>
                    <a:pt x="19609" y="382090"/>
                  </a:lnTo>
                  <a:lnTo>
                    <a:pt x="5261" y="360809"/>
                  </a:lnTo>
                  <a:lnTo>
                    <a:pt x="0" y="334748"/>
                  </a:lnTo>
                  <a:lnTo>
                    <a:pt x="0" y="66951"/>
                  </a:lnTo>
                  <a:lnTo>
                    <a:pt x="5261" y="40890"/>
                  </a:lnTo>
                  <a:lnTo>
                    <a:pt x="19609" y="19609"/>
                  </a:lnTo>
                  <a:lnTo>
                    <a:pt x="40890" y="5261"/>
                  </a:lnTo>
                  <a:lnTo>
                    <a:pt x="66951" y="0"/>
                  </a:lnTo>
                  <a:lnTo>
                    <a:pt x="1456148" y="0"/>
                  </a:lnTo>
                  <a:lnTo>
                    <a:pt x="1493293" y="11248"/>
                  </a:lnTo>
                  <a:lnTo>
                    <a:pt x="1518003" y="41330"/>
                  </a:lnTo>
                  <a:lnTo>
                    <a:pt x="1523099" y="66951"/>
                  </a:lnTo>
                  <a:lnTo>
                    <a:pt x="1523099" y="334748"/>
                  </a:lnTo>
                  <a:lnTo>
                    <a:pt x="1517838" y="360809"/>
                  </a:lnTo>
                  <a:lnTo>
                    <a:pt x="1503490" y="382090"/>
                  </a:lnTo>
                  <a:lnTo>
                    <a:pt x="1482209" y="396438"/>
                  </a:lnTo>
                  <a:lnTo>
                    <a:pt x="1456148" y="401699"/>
                  </a:lnTo>
                  <a:close/>
                </a:path>
              </a:pathLst>
            </a:custGeom>
            <a:solidFill>
              <a:srgbClr val="6AA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622750" y="5345352"/>
              <a:ext cx="1523365" cy="401955"/>
            </a:xfrm>
            <a:custGeom>
              <a:avLst/>
              <a:gdLst/>
              <a:ahLst/>
              <a:cxnLst/>
              <a:rect l="l" t="t" r="r" b="b"/>
              <a:pathLst>
                <a:path w="1523365" h="401954">
                  <a:moveTo>
                    <a:pt x="0" y="66951"/>
                  </a:moveTo>
                  <a:lnTo>
                    <a:pt x="5261" y="40890"/>
                  </a:lnTo>
                  <a:lnTo>
                    <a:pt x="19609" y="19609"/>
                  </a:lnTo>
                  <a:lnTo>
                    <a:pt x="40890" y="5261"/>
                  </a:lnTo>
                  <a:lnTo>
                    <a:pt x="66951" y="0"/>
                  </a:lnTo>
                  <a:lnTo>
                    <a:pt x="1456148" y="0"/>
                  </a:lnTo>
                  <a:lnTo>
                    <a:pt x="1493293" y="11248"/>
                  </a:lnTo>
                  <a:lnTo>
                    <a:pt x="1518003" y="41330"/>
                  </a:lnTo>
                  <a:lnTo>
                    <a:pt x="1523099" y="66951"/>
                  </a:lnTo>
                  <a:lnTo>
                    <a:pt x="1523099" y="334748"/>
                  </a:lnTo>
                  <a:lnTo>
                    <a:pt x="1517838" y="360809"/>
                  </a:lnTo>
                  <a:lnTo>
                    <a:pt x="1503490" y="382090"/>
                  </a:lnTo>
                  <a:lnTo>
                    <a:pt x="1482209" y="396438"/>
                  </a:lnTo>
                  <a:lnTo>
                    <a:pt x="1456148" y="401699"/>
                  </a:lnTo>
                  <a:lnTo>
                    <a:pt x="66951" y="401699"/>
                  </a:lnTo>
                  <a:lnTo>
                    <a:pt x="40890" y="396438"/>
                  </a:lnTo>
                  <a:lnTo>
                    <a:pt x="19609" y="382090"/>
                  </a:lnTo>
                  <a:lnTo>
                    <a:pt x="5261" y="360809"/>
                  </a:lnTo>
                  <a:lnTo>
                    <a:pt x="0" y="334748"/>
                  </a:lnTo>
                  <a:lnTo>
                    <a:pt x="0" y="66951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6937486" y="4694419"/>
            <a:ext cx="893444" cy="107569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49530" marR="42545" indent="-1905" algn="ctr">
              <a:lnSpc>
                <a:spcPts val="1730"/>
              </a:lnSpc>
              <a:spcBef>
                <a:spcPts val="215"/>
              </a:spcBef>
            </a:pPr>
            <a:r>
              <a:rPr sz="1500" spc="-5" dirty="0">
                <a:latin typeface="Arial"/>
                <a:cs typeface="Arial"/>
              </a:rPr>
              <a:t>Activity  Sampling</a:t>
            </a:r>
            <a:endParaRPr sz="1500">
              <a:latin typeface="Arial"/>
              <a:cs typeface="Arial"/>
            </a:endParaRPr>
          </a:p>
          <a:p>
            <a:pPr marL="12700" marR="5080" algn="ctr">
              <a:lnSpc>
                <a:spcPts val="1730"/>
              </a:lnSpc>
              <a:spcBef>
                <a:spcPts val="1280"/>
              </a:spcBef>
            </a:pPr>
            <a:r>
              <a:rPr sz="1500" spc="-5" dirty="0">
                <a:latin typeface="Arial"/>
                <a:cs typeface="Arial"/>
              </a:rPr>
              <a:t>Document  Analysis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6613225" y="5886855"/>
            <a:ext cx="1542415" cy="421005"/>
            <a:chOff x="6613225" y="5886855"/>
            <a:chExt cx="1542415" cy="421005"/>
          </a:xfrm>
        </p:grpSpPr>
        <p:sp>
          <p:nvSpPr>
            <p:cNvPr id="50" name="object 50"/>
            <p:cNvSpPr/>
            <p:nvPr/>
          </p:nvSpPr>
          <p:spPr>
            <a:xfrm>
              <a:off x="6622750" y="5896380"/>
              <a:ext cx="1523365" cy="401955"/>
            </a:xfrm>
            <a:custGeom>
              <a:avLst/>
              <a:gdLst/>
              <a:ahLst/>
              <a:cxnLst/>
              <a:rect l="l" t="t" r="r" b="b"/>
              <a:pathLst>
                <a:path w="1523365" h="401954">
                  <a:moveTo>
                    <a:pt x="1456148" y="401699"/>
                  </a:moveTo>
                  <a:lnTo>
                    <a:pt x="66951" y="401699"/>
                  </a:lnTo>
                  <a:lnTo>
                    <a:pt x="40890" y="396438"/>
                  </a:lnTo>
                  <a:lnTo>
                    <a:pt x="19609" y="382090"/>
                  </a:lnTo>
                  <a:lnTo>
                    <a:pt x="5261" y="360809"/>
                  </a:lnTo>
                  <a:lnTo>
                    <a:pt x="0" y="334748"/>
                  </a:lnTo>
                  <a:lnTo>
                    <a:pt x="0" y="66951"/>
                  </a:lnTo>
                  <a:lnTo>
                    <a:pt x="5261" y="40890"/>
                  </a:lnTo>
                  <a:lnTo>
                    <a:pt x="19609" y="19609"/>
                  </a:lnTo>
                  <a:lnTo>
                    <a:pt x="40890" y="5261"/>
                  </a:lnTo>
                  <a:lnTo>
                    <a:pt x="66951" y="0"/>
                  </a:lnTo>
                  <a:lnTo>
                    <a:pt x="1456148" y="0"/>
                  </a:lnTo>
                  <a:lnTo>
                    <a:pt x="1493293" y="11248"/>
                  </a:lnTo>
                  <a:lnTo>
                    <a:pt x="1518003" y="41330"/>
                  </a:lnTo>
                  <a:lnTo>
                    <a:pt x="1523099" y="66951"/>
                  </a:lnTo>
                  <a:lnTo>
                    <a:pt x="1523099" y="334748"/>
                  </a:lnTo>
                  <a:lnTo>
                    <a:pt x="1517838" y="360809"/>
                  </a:lnTo>
                  <a:lnTo>
                    <a:pt x="1503490" y="382090"/>
                  </a:lnTo>
                  <a:lnTo>
                    <a:pt x="1482209" y="396438"/>
                  </a:lnTo>
                  <a:lnTo>
                    <a:pt x="1456148" y="401699"/>
                  </a:lnTo>
                  <a:close/>
                </a:path>
              </a:pathLst>
            </a:custGeom>
            <a:solidFill>
              <a:srgbClr val="6AA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622750" y="5896380"/>
              <a:ext cx="1523365" cy="401955"/>
            </a:xfrm>
            <a:custGeom>
              <a:avLst/>
              <a:gdLst/>
              <a:ahLst/>
              <a:cxnLst/>
              <a:rect l="l" t="t" r="r" b="b"/>
              <a:pathLst>
                <a:path w="1523365" h="401954">
                  <a:moveTo>
                    <a:pt x="0" y="66951"/>
                  </a:moveTo>
                  <a:lnTo>
                    <a:pt x="5261" y="40890"/>
                  </a:lnTo>
                  <a:lnTo>
                    <a:pt x="19609" y="19609"/>
                  </a:lnTo>
                  <a:lnTo>
                    <a:pt x="40890" y="5261"/>
                  </a:lnTo>
                  <a:lnTo>
                    <a:pt x="66951" y="0"/>
                  </a:lnTo>
                  <a:lnTo>
                    <a:pt x="1456148" y="0"/>
                  </a:lnTo>
                  <a:lnTo>
                    <a:pt x="1493293" y="11248"/>
                  </a:lnTo>
                  <a:lnTo>
                    <a:pt x="1518003" y="41330"/>
                  </a:lnTo>
                  <a:lnTo>
                    <a:pt x="1523099" y="66951"/>
                  </a:lnTo>
                  <a:lnTo>
                    <a:pt x="1523099" y="334748"/>
                  </a:lnTo>
                  <a:lnTo>
                    <a:pt x="1517838" y="360809"/>
                  </a:lnTo>
                  <a:lnTo>
                    <a:pt x="1503490" y="382090"/>
                  </a:lnTo>
                  <a:lnTo>
                    <a:pt x="1482209" y="396438"/>
                  </a:lnTo>
                  <a:lnTo>
                    <a:pt x="1456148" y="401699"/>
                  </a:lnTo>
                  <a:lnTo>
                    <a:pt x="66951" y="401699"/>
                  </a:lnTo>
                  <a:lnTo>
                    <a:pt x="40890" y="396438"/>
                  </a:lnTo>
                  <a:lnTo>
                    <a:pt x="19609" y="382090"/>
                  </a:lnTo>
                  <a:lnTo>
                    <a:pt x="5261" y="360809"/>
                  </a:lnTo>
                  <a:lnTo>
                    <a:pt x="0" y="334748"/>
                  </a:lnTo>
                  <a:lnTo>
                    <a:pt x="0" y="66951"/>
                  </a:lnTo>
                  <a:close/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6905767" y="5956984"/>
            <a:ext cx="956944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Arial"/>
                <a:cs typeface="Arial"/>
              </a:rPr>
              <a:t>Mind</a:t>
            </a:r>
            <a:r>
              <a:rPr sz="1500" spc="-8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Maps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2183553" y="2533868"/>
            <a:ext cx="5970905" cy="3621404"/>
            <a:chOff x="2183553" y="2533868"/>
            <a:chExt cx="5970905" cy="3621404"/>
          </a:xfrm>
        </p:grpSpPr>
        <p:sp>
          <p:nvSpPr>
            <p:cNvPr id="54" name="object 54"/>
            <p:cNvSpPr/>
            <p:nvPr/>
          </p:nvSpPr>
          <p:spPr>
            <a:xfrm>
              <a:off x="3004938" y="2543393"/>
              <a:ext cx="1417320" cy="503555"/>
            </a:xfrm>
            <a:custGeom>
              <a:avLst/>
              <a:gdLst/>
              <a:ahLst/>
              <a:cxnLst/>
              <a:rect l="l" t="t" r="r" b="b"/>
              <a:pathLst>
                <a:path w="1417320" h="503555">
                  <a:moveTo>
                    <a:pt x="1417012" y="0"/>
                  </a:moveTo>
                  <a:lnTo>
                    <a:pt x="0" y="503057"/>
                  </a:lnTo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913944" y="3007274"/>
              <a:ext cx="111046" cy="7835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4421950" y="2543393"/>
              <a:ext cx="1362075" cy="502284"/>
            </a:xfrm>
            <a:custGeom>
              <a:avLst/>
              <a:gdLst/>
              <a:ahLst/>
              <a:cxnLst/>
              <a:rect l="l" t="t" r="r" b="b"/>
              <a:pathLst>
                <a:path w="1362075" h="502285">
                  <a:moveTo>
                    <a:pt x="0" y="0"/>
                  </a:moveTo>
                  <a:lnTo>
                    <a:pt x="1361550" y="501773"/>
                  </a:lnTo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763096" y="3006117"/>
              <a:ext cx="111048" cy="7846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279528" y="3493590"/>
              <a:ext cx="624205" cy="2418715"/>
            </a:xfrm>
            <a:custGeom>
              <a:avLst/>
              <a:gdLst/>
              <a:ahLst/>
              <a:cxnLst/>
              <a:rect l="l" t="t" r="r" b="b"/>
              <a:pathLst>
                <a:path w="624205" h="2418715">
                  <a:moveTo>
                    <a:pt x="617696" y="0"/>
                  </a:moveTo>
                  <a:lnTo>
                    <a:pt x="623996" y="2418300"/>
                  </a:lnTo>
                </a:path>
                <a:path w="624205" h="2418715">
                  <a:moveTo>
                    <a:pt x="624001" y="1221472"/>
                  </a:moveTo>
                  <a:lnTo>
                    <a:pt x="0" y="1225022"/>
                  </a:lnTo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183553" y="4677623"/>
              <a:ext cx="105678" cy="8198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907424" y="4400559"/>
              <a:ext cx="664210" cy="3810"/>
            </a:xfrm>
            <a:custGeom>
              <a:avLst/>
              <a:gdLst/>
              <a:ahLst/>
              <a:cxnLst/>
              <a:rect l="l" t="t" r="r" b="b"/>
              <a:pathLst>
                <a:path w="664210" h="3810">
                  <a:moveTo>
                    <a:pt x="0" y="3326"/>
                  </a:moveTo>
                  <a:lnTo>
                    <a:pt x="663601" y="0"/>
                  </a:lnTo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3561343" y="4359569"/>
              <a:ext cx="105657" cy="8198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279528" y="5291679"/>
              <a:ext cx="624205" cy="3810"/>
            </a:xfrm>
            <a:custGeom>
              <a:avLst/>
              <a:gdLst/>
              <a:ahLst/>
              <a:cxnLst/>
              <a:rect l="l" t="t" r="r" b="b"/>
              <a:pathLst>
                <a:path w="624205" h="3810">
                  <a:moveTo>
                    <a:pt x="624001" y="0"/>
                  </a:moveTo>
                  <a:lnTo>
                    <a:pt x="0" y="3549"/>
                  </a:lnTo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183553" y="5254239"/>
              <a:ext cx="105678" cy="8197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279604" y="5898044"/>
              <a:ext cx="628015" cy="2540"/>
            </a:xfrm>
            <a:custGeom>
              <a:avLst/>
              <a:gdLst/>
              <a:ahLst/>
              <a:cxnLst/>
              <a:rect l="l" t="t" r="r" b="b"/>
              <a:pathLst>
                <a:path w="628014" h="2539">
                  <a:moveTo>
                    <a:pt x="627900" y="2030"/>
                  </a:moveTo>
                  <a:lnTo>
                    <a:pt x="0" y="0"/>
                  </a:lnTo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183628" y="5857054"/>
              <a:ext cx="105601" cy="8198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903529" y="4976002"/>
              <a:ext cx="667385" cy="1270"/>
            </a:xfrm>
            <a:custGeom>
              <a:avLst/>
              <a:gdLst/>
              <a:ahLst/>
              <a:cxnLst/>
              <a:rect l="l" t="t" r="r" b="b"/>
              <a:pathLst>
                <a:path w="667385" h="1270">
                  <a:moveTo>
                    <a:pt x="0" y="0"/>
                  </a:moveTo>
                  <a:lnTo>
                    <a:pt x="667200" y="1024"/>
                  </a:lnTo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3561156" y="4936036"/>
              <a:ext cx="105548" cy="8198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903529" y="5578002"/>
              <a:ext cx="667385" cy="1270"/>
            </a:xfrm>
            <a:custGeom>
              <a:avLst/>
              <a:gdLst/>
              <a:ahLst/>
              <a:cxnLst/>
              <a:rect l="l" t="t" r="r" b="b"/>
              <a:pathLst>
                <a:path w="667385" h="1270">
                  <a:moveTo>
                    <a:pt x="0" y="0"/>
                  </a:moveTo>
                  <a:lnTo>
                    <a:pt x="667200" y="1024"/>
                  </a:lnTo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3561156" y="5538036"/>
              <a:ext cx="105548" cy="8198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860825" y="3493590"/>
              <a:ext cx="674370" cy="2628900"/>
            </a:xfrm>
            <a:custGeom>
              <a:avLst/>
              <a:gdLst/>
              <a:ahLst/>
              <a:cxnLst/>
              <a:rect l="l" t="t" r="r" b="b"/>
              <a:pathLst>
                <a:path w="674370" h="2628900">
                  <a:moveTo>
                    <a:pt x="0" y="0"/>
                  </a:moveTo>
                  <a:lnTo>
                    <a:pt x="6299" y="2628599"/>
                  </a:lnTo>
                </a:path>
                <a:path w="674370" h="2628900">
                  <a:moveTo>
                    <a:pt x="10199" y="910295"/>
                  </a:moveTo>
                  <a:lnTo>
                    <a:pt x="673801" y="906968"/>
                  </a:lnTo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6524944" y="4359569"/>
              <a:ext cx="105656" cy="8198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5867130" y="4975374"/>
              <a:ext cx="667385" cy="1270"/>
            </a:xfrm>
            <a:custGeom>
              <a:avLst/>
              <a:gdLst/>
              <a:ahLst/>
              <a:cxnLst/>
              <a:rect l="l" t="t" r="r" b="b"/>
              <a:pathLst>
                <a:path w="667384" h="1270">
                  <a:moveTo>
                    <a:pt x="0" y="0"/>
                  </a:moveTo>
                  <a:lnTo>
                    <a:pt x="667200" y="1024"/>
                  </a:lnTo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6524758" y="4935408"/>
              <a:ext cx="105548" cy="8198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5867130" y="5578002"/>
              <a:ext cx="667385" cy="1270"/>
            </a:xfrm>
            <a:custGeom>
              <a:avLst/>
              <a:gdLst/>
              <a:ahLst/>
              <a:cxnLst/>
              <a:rect l="l" t="t" r="r" b="b"/>
              <a:pathLst>
                <a:path w="667384" h="1270">
                  <a:moveTo>
                    <a:pt x="0" y="0"/>
                  </a:moveTo>
                  <a:lnTo>
                    <a:pt x="667200" y="1024"/>
                  </a:lnTo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6524758" y="5538036"/>
              <a:ext cx="105548" cy="8198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869225" y="6112829"/>
              <a:ext cx="667385" cy="1270"/>
            </a:xfrm>
            <a:custGeom>
              <a:avLst/>
              <a:gdLst/>
              <a:ahLst/>
              <a:cxnLst/>
              <a:rect l="l" t="t" r="r" b="b"/>
              <a:pathLst>
                <a:path w="667384" h="1270">
                  <a:moveTo>
                    <a:pt x="0" y="0"/>
                  </a:moveTo>
                  <a:lnTo>
                    <a:pt x="667199" y="1024"/>
                  </a:lnTo>
                </a:path>
              </a:pathLst>
            </a:custGeom>
            <a:ln w="19049">
              <a:solidFill>
                <a:srgbClr val="2388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6526852" y="6072864"/>
              <a:ext cx="105548" cy="8198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6742630" y="3579316"/>
              <a:ext cx="1411605" cy="233679"/>
            </a:xfrm>
            <a:custGeom>
              <a:avLst/>
              <a:gdLst/>
              <a:ahLst/>
              <a:cxnLst/>
              <a:rect l="l" t="t" r="r" b="b"/>
              <a:pathLst>
                <a:path w="1411604" h="233679">
                  <a:moveTo>
                    <a:pt x="1411538" y="233660"/>
                  </a:moveTo>
                  <a:lnTo>
                    <a:pt x="0" y="233660"/>
                  </a:lnTo>
                  <a:lnTo>
                    <a:pt x="0" y="0"/>
                  </a:lnTo>
                  <a:lnTo>
                    <a:pt x="1411538" y="0"/>
                  </a:lnTo>
                  <a:lnTo>
                    <a:pt x="1411538" y="23366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320225" y="6593189"/>
            <a:ext cx="7181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Source: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1.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765794" y="3619215"/>
            <a:ext cx="1344295" cy="230504"/>
          </a:xfrm>
          <a:prstGeom prst="rect">
            <a:avLst/>
          </a:prstGeom>
          <a:solidFill>
            <a:srgbClr val="B7B7B7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70"/>
              </a:lnSpc>
            </a:pPr>
            <a:r>
              <a:rPr sz="1600" spc="-5" dirty="0">
                <a:solidFill>
                  <a:srgbClr val="CC0000"/>
                </a:solidFill>
                <a:latin typeface="Arial"/>
                <a:cs typeface="Arial"/>
              </a:rPr>
              <a:t>Understanding</a:t>
            </a:r>
            <a:endParaRPr sz="16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765794" y="3849552"/>
            <a:ext cx="1344295" cy="237490"/>
          </a:xfrm>
          <a:prstGeom prst="rect">
            <a:avLst/>
          </a:prstGeom>
          <a:solidFill>
            <a:srgbClr val="B7B7B7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95"/>
              </a:lnSpc>
            </a:pPr>
            <a:r>
              <a:rPr sz="1600" spc="-5" dirty="0">
                <a:solidFill>
                  <a:srgbClr val="CC0000"/>
                </a:solidFill>
                <a:latin typeface="Arial"/>
                <a:cs typeface="Arial"/>
              </a:rPr>
              <a:t>what is</a:t>
            </a:r>
            <a:r>
              <a:rPr sz="1600" spc="-9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Arial"/>
                <a:cs typeface="Arial"/>
              </a:rPr>
              <a:t>needed</a:t>
            </a:r>
            <a:endParaRPr sz="16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729931" y="3547367"/>
            <a:ext cx="143637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solidFill>
                  <a:srgbClr val="CC0000"/>
                </a:solidFill>
                <a:latin typeface="Arial"/>
                <a:cs typeface="Arial"/>
              </a:rPr>
              <a:t>Concerned</a:t>
            </a:r>
            <a:r>
              <a:rPr sz="1600" spc="-7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Arial"/>
                <a:cs typeface="Arial"/>
              </a:rPr>
              <a:t>with</a:t>
            </a:r>
            <a:endParaRPr sz="1600">
              <a:latin typeface="Arial"/>
              <a:cs typeface="Arial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6319119" y="3812976"/>
            <a:ext cx="2258695" cy="233679"/>
          </a:xfrm>
          <a:custGeom>
            <a:avLst/>
            <a:gdLst/>
            <a:ahLst/>
            <a:cxnLst/>
            <a:rect l="l" t="t" r="r" b="b"/>
            <a:pathLst>
              <a:path w="2258695" h="233679">
                <a:moveTo>
                  <a:pt x="2258561" y="233660"/>
                </a:moveTo>
                <a:lnTo>
                  <a:pt x="0" y="233660"/>
                </a:lnTo>
                <a:lnTo>
                  <a:pt x="0" y="0"/>
                </a:lnTo>
                <a:lnTo>
                  <a:pt x="2258561" y="0"/>
                </a:lnTo>
                <a:lnTo>
                  <a:pt x="2258561" y="23366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6306419" y="3781027"/>
            <a:ext cx="228219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CC0000"/>
                </a:solidFill>
                <a:latin typeface="Arial"/>
                <a:cs typeface="Arial"/>
              </a:rPr>
              <a:t>volumes </a:t>
            </a:r>
            <a:r>
              <a:rPr sz="1600" spc="-5" dirty="0">
                <a:solidFill>
                  <a:srgbClr val="CC0000"/>
                </a:solidFill>
                <a:latin typeface="Arial"/>
                <a:cs typeface="Arial"/>
              </a:rPr>
              <a:t>and</a:t>
            </a:r>
            <a:r>
              <a:rPr sz="1600" spc="-9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Arial"/>
                <a:cs typeface="Arial"/>
              </a:rPr>
              <a:t>frequencies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225" y="874145"/>
            <a:ext cx="627570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1.b. </a:t>
            </a:r>
            <a:r>
              <a:rPr spc="-10" dirty="0"/>
              <a:t>Defining </a:t>
            </a:r>
            <a:r>
              <a:rPr dirty="0"/>
              <a:t>a </a:t>
            </a:r>
            <a:r>
              <a:rPr spc="-5" dirty="0"/>
              <a:t>Business</a:t>
            </a:r>
            <a:r>
              <a:rPr spc="-100" dirty="0"/>
              <a:t> </a:t>
            </a:r>
            <a:r>
              <a:rPr spc="-5" dirty="0"/>
              <a:t>Process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1225" y="1896319"/>
            <a:ext cx="8458200" cy="4905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At </a:t>
            </a:r>
            <a:r>
              <a:rPr sz="1800" dirty="0">
                <a:latin typeface="Arial"/>
                <a:cs typeface="Arial"/>
              </a:rPr>
              <a:t>a minimum, a </a:t>
            </a:r>
            <a:r>
              <a:rPr sz="1800" spc="-5" dirty="0">
                <a:latin typeface="Arial"/>
                <a:cs typeface="Arial"/>
              </a:rPr>
              <a:t>business process will include these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components: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 marL="469900" indent="-367030">
              <a:lnSpc>
                <a:spcPct val="100000"/>
              </a:lnSpc>
              <a:spcBef>
                <a:spcPts val="1200"/>
              </a:spcBef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800" b="1" spc="-5" dirty="0">
                <a:latin typeface="Arial"/>
                <a:cs typeface="Arial"/>
              </a:rPr>
              <a:t>Entities: </a:t>
            </a:r>
            <a:r>
              <a:rPr sz="1600" spc="-5" dirty="0">
                <a:latin typeface="Arial"/>
                <a:cs typeface="Arial"/>
              </a:rPr>
              <a:t>individuals, groups of people, organizations,</a:t>
            </a:r>
            <a:r>
              <a:rPr sz="1600" dirty="0">
                <a:latin typeface="Arial"/>
                <a:cs typeface="Arial"/>
              </a:rPr>
              <a:t> systems.</a:t>
            </a:r>
            <a:endParaRPr sz="1600">
              <a:latin typeface="Arial"/>
              <a:cs typeface="Arial"/>
            </a:endParaRPr>
          </a:p>
          <a:p>
            <a:pPr marL="469900" indent="-367030">
              <a:lnSpc>
                <a:spcPct val="100000"/>
              </a:lnSpc>
              <a:spcBef>
                <a:spcPts val="220"/>
              </a:spcBef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800" b="1" spc="-5" dirty="0">
                <a:latin typeface="Arial"/>
                <a:cs typeface="Arial"/>
              </a:rPr>
              <a:t>Transactions: </a:t>
            </a:r>
            <a:r>
              <a:rPr sz="1600" spc="-5" dirty="0">
                <a:latin typeface="Arial"/>
                <a:cs typeface="Arial"/>
              </a:rPr>
              <a:t>exchange of information and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materials.</a:t>
            </a:r>
            <a:endParaRPr sz="1600">
              <a:latin typeface="Arial"/>
              <a:cs typeface="Arial"/>
            </a:endParaRPr>
          </a:p>
          <a:p>
            <a:pPr marL="469900" indent="-367030">
              <a:lnSpc>
                <a:spcPct val="100000"/>
              </a:lnSpc>
              <a:spcBef>
                <a:spcPts val="220"/>
              </a:spcBef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800" b="1" spc="-5" dirty="0">
                <a:latin typeface="Arial"/>
                <a:cs typeface="Arial"/>
              </a:rPr>
              <a:t>Goal: </a:t>
            </a:r>
            <a:r>
              <a:rPr sz="1600" spc="-5" dirty="0">
                <a:latin typeface="Arial"/>
                <a:cs typeface="Arial"/>
              </a:rPr>
              <a:t>that is </a:t>
            </a:r>
            <a:r>
              <a:rPr sz="1600" dirty="0">
                <a:latin typeface="Arial"/>
                <a:cs typeface="Arial"/>
              </a:rPr>
              <a:t>supported </a:t>
            </a:r>
            <a:r>
              <a:rPr sz="1600" spc="-5" dirty="0">
                <a:latin typeface="Arial"/>
                <a:cs typeface="Arial"/>
              </a:rPr>
              <a:t>by the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business.</a:t>
            </a:r>
            <a:endParaRPr sz="1600">
              <a:latin typeface="Arial"/>
              <a:cs typeface="Arial"/>
            </a:endParaRPr>
          </a:p>
          <a:p>
            <a:pPr marL="469900" indent="-367030">
              <a:lnSpc>
                <a:spcPct val="100000"/>
              </a:lnSpc>
              <a:spcBef>
                <a:spcPts val="220"/>
              </a:spcBef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800" b="1" spc="-5" dirty="0">
                <a:latin typeface="Arial"/>
                <a:cs typeface="Arial"/>
              </a:rPr>
              <a:t>Objective: </a:t>
            </a:r>
            <a:r>
              <a:rPr sz="1600" spc="-5" dirty="0">
                <a:latin typeface="Arial"/>
                <a:cs typeface="Arial"/>
              </a:rPr>
              <a:t>what the process </a:t>
            </a:r>
            <a:r>
              <a:rPr sz="1600" dirty="0">
                <a:latin typeface="Arial"/>
                <a:cs typeface="Arial"/>
              </a:rPr>
              <a:t>seeks </a:t>
            </a:r>
            <a:r>
              <a:rPr sz="1600" spc="-5" dirty="0">
                <a:latin typeface="Arial"/>
                <a:cs typeface="Arial"/>
              </a:rPr>
              <a:t>to achieve.</a:t>
            </a:r>
            <a:endParaRPr sz="1600">
              <a:latin typeface="Arial"/>
              <a:cs typeface="Arial"/>
            </a:endParaRPr>
          </a:p>
          <a:p>
            <a:pPr marL="469900" indent="-367030">
              <a:lnSpc>
                <a:spcPct val="100000"/>
              </a:lnSpc>
              <a:spcBef>
                <a:spcPts val="219"/>
              </a:spcBef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800" b="1" spc="-5" dirty="0">
                <a:latin typeface="Arial"/>
                <a:cs typeface="Arial"/>
              </a:rPr>
              <a:t>Business Rules: </a:t>
            </a:r>
            <a:r>
              <a:rPr sz="1600" spc="-5" dirty="0">
                <a:latin typeface="Arial"/>
                <a:cs typeface="Arial"/>
              </a:rPr>
              <a:t>in accordance with policies, laws, procedures and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limitations.</a:t>
            </a:r>
            <a:endParaRPr sz="1600">
              <a:latin typeface="Arial"/>
              <a:cs typeface="Arial"/>
            </a:endParaRPr>
          </a:p>
          <a:p>
            <a:pPr marL="469900" indent="-367030">
              <a:lnSpc>
                <a:spcPct val="100000"/>
              </a:lnSpc>
              <a:spcBef>
                <a:spcPts val="219"/>
              </a:spcBef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800" b="1" spc="-5" dirty="0">
                <a:latin typeface="Arial"/>
                <a:cs typeface="Arial"/>
              </a:rPr>
              <a:t>Trigger: </a:t>
            </a:r>
            <a:r>
              <a:rPr sz="1600" spc="-5" dirty="0">
                <a:latin typeface="Arial"/>
                <a:cs typeface="Arial"/>
              </a:rPr>
              <a:t>an event, action or </a:t>
            </a:r>
            <a:r>
              <a:rPr sz="1600" dirty="0">
                <a:latin typeface="Arial"/>
                <a:cs typeface="Arial"/>
              </a:rPr>
              <a:t>state </a:t>
            </a:r>
            <a:r>
              <a:rPr sz="1600" spc="-5" dirty="0">
                <a:latin typeface="Arial"/>
                <a:cs typeface="Arial"/>
              </a:rPr>
              <a:t>that initiates the activities of the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process.</a:t>
            </a:r>
            <a:endParaRPr sz="1600">
              <a:latin typeface="Arial"/>
              <a:cs typeface="Arial"/>
            </a:endParaRPr>
          </a:p>
          <a:p>
            <a:pPr marL="469900" indent="-367030">
              <a:lnSpc>
                <a:spcPct val="100000"/>
              </a:lnSpc>
              <a:spcBef>
                <a:spcPts val="219"/>
              </a:spcBef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800" b="1" spc="-5" dirty="0">
                <a:latin typeface="Arial"/>
                <a:cs typeface="Arial"/>
              </a:rPr>
              <a:t>Task Set: </a:t>
            </a:r>
            <a:r>
              <a:rPr sz="1600" dirty="0">
                <a:latin typeface="Arial"/>
                <a:cs typeface="Arial"/>
              </a:rPr>
              <a:t>set </a:t>
            </a:r>
            <a:r>
              <a:rPr sz="1600" spc="-5" dirty="0">
                <a:latin typeface="Arial"/>
                <a:cs typeface="Arial"/>
              </a:rPr>
              <a:t>of tasks that are performed within the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process.</a:t>
            </a:r>
            <a:endParaRPr sz="1600">
              <a:latin typeface="Arial"/>
              <a:cs typeface="Arial"/>
            </a:endParaRPr>
          </a:p>
          <a:p>
            <a:pPr marL="469900" indent="-367030">
              <a:lnSpc>
                <a:spcPct val="100000"/>
              </a:lnSpc>
              <a:spcBef>
                <a:spcPts val="219"/>
              </a:spcBef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800" b="1" spc="-5" dirty="0">
                <a:latin typeface="Arial"/>
                <a:cs typeface="Arial"/>
              </a:rPr>
              <a:t>Input/Output: </a:t>
            </a:r>
            <a:r>
              <a:rPr sz="1600" spc="-5" dirty="0">
                <a:latin typeface="Arial"/>
                <a:cs typeface="Arial"/>
              </a:rPr>
              <a:t>information and </a:t>
            </a:r>
            <a:r>
              <a:rPr sz="1600" dirty="0">
                <a:latin typeface="Arial"/>
                <a:cs typeface="Arial"/>
              </a:rPr>
              <a:t>materials received </a:t>
            </a:r>
            <a:r>
              <a:rPr sz="1600" spc="-5" dirty="0">
                <a:latin typeface="Arial"/>
                <a:cs typeface="Arial"/>
              </a:rPr>
              <a:t>as input and transformed into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output.</a:t>
            </a:r>
            <a:endParaRPr sz="1600">
              <a:latin typeface="Arial"/>
              <a:cs typeface="Arial"/>
            </a:endParaRPr>
          </a:p>
          <a:p>
            <a:pPr marL="469900" indent="-367030">
              <a:lnSpc>
                <a:spcPct val="100000"/>
              </a:lnSpc>
              <a:spcBef>
                <a:spcPts val="219"/>
              </a:spcBef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800" b="1" spc="-5" dirty="0">
                <a:latin typeface="Arial"/>
                <a:cs typeface="Arial"/>
              </a:rPr>
              <a:t>Outcome: </a:t>
            </a:r>
            <a:r>
              <a:rPr sz="1600" spc="-5" dirty="0">
                <a:latin typeface="Arial"/>
                <a:cs typeface="Arial"/>
              </a:rPr>
              <a:t>that </a:t>
            </a:r>
            <a:r>
              <a:rPr sz="1600" dirty="0">
                <a:latin typeface="Arial"/>
                <a:cs typeface="Arial"/>
              </a:rPr>
              <a:t>satisfies </a:t>
            </a:r>
            <a:r>
              <a:rPr sz="1600" spc="-5" dirty="0">
                <a:latin typeface="Arial"/>
                <a:cs typeface="Arial"/>
              </a:rPr>
              <a:t>the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objective.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200">
              <a:latin typeface="Arial"/>
              <a:cs typeface="Arial"/>
            </a:endParaRPr>
          </a:p>
          <a:p>
            <a:pPr marL="598805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business process </a:t>
            </a:r>
            <a:r>
              <a:rPr sz="1800" dirty="0">
                <a:latin typeface="Arial"/>
                <a:cs typeface="Arial"/>
              </a:rPr>
              <a:t>can </a:t>
            </a:r>
            <a:r>
              <a:rPr sz="1800" spc="-5" dirty="0">
                <a:latin typeface="Arial"/>
                <a:cs typeface="Arial"/>
              </a:rPr>
              <a:t>be defined through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b="1" spc="-5" dirty="0">
                <a:latin typeface="Arial"/>
                <a:cs typeface="Arial"/>
              </a:rPr>
              <a:t>business process </a:t>
            </a:r>
            <a:r>
              <a:rPr sz="1800" b="1" dirty="0">
                <a:latin typeface="Arial"/>
                <a:cs typeface="Arial"/>
              </a:rPr>
              <a:t>matrix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Arial"/>
              <a:cs typeface="Arial"/>
            </a:endParaRPr>
          </a:p>
          <a:p>
            <a:pPr marL="51435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Source: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2.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5225" y="854720"/>
            <a:ext cx="58413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1.b.i. Business Process</a:t>
            </a:r>
            <a:r>
              <a:rPr spc="-90" dirty="0"/>
              <a:t> </a:t>
            </a:r>
            <a:r>
              <a:rPr spc="-5" dirty="0"/>
              <a:t>Matrix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2437" y="2043112"/>
          <a:ext cx="8430258" cy="44847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4364"/>
                <a:gridCol w="6525894"/>
              </a:tblGrid>
              <a:tr h="387174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Process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Name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Mike's fast food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drive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through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process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7174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Goal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Timely provision of food and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service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customers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at the best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value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91524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Objective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888365">
                        <a:lnSpc>
                          <a:spcPts val="1610"/>
                        </a:lnSpc>
                        <a:spcBef>
                          <a:spcPts val="65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Accurately process food order and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receive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payment from drive through 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customers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a minimal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amount of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time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25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7174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Entities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Cashier, POS, Kitchen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staff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91524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Business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Rules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450850">
                        <a:lnSpc>
                          <a:spcPts val="1610"/>
                        </a:lnSpc>
                        <a:spcBef>
                          <a:spcPts val="65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According to food handling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standards, cashier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does not handle food,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cashier 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provides greeting and acts as point of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contact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customers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25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7174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Trigger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Customer arrives at drive through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station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7174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Task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Set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Greet Customer, Take Order, Process Order, Receive Payment, Deliver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Food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7174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Input(s)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Food and beverage, bags,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straws,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napkins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7174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Output(s)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Inventory Orders, Sales activity, Deposits, Incident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Report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85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91524">
                <a:tc>
                  <a:txBody>
                    <a:bodyPr/>
                    <a:lstStyle/>
                    <a:p>
                      <a:pPr marL="85725" marR="703580">
                        <a:lnSpc>
                          <a:spcPts val="1610"/>
                        </a:lnSpc>
                        <a:spcBef>
                          <a:spcPts val="65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Outcome 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(measurable)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25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marR="899794">
                        <a:lnSpc>
                          <a:spcPts val="1610"/>
                        </a:lnSpc>
                        <a:spcBef>
                          <a:spcPts val="65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Payments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received,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timeliness of order fulfillment, number of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customer  complaints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825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20225" y="6593189"/>
            <a:ext cx="7181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Source: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2.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9100" y="1661914"/>
            <a:ext cx="282384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"/>
                <a:cs typeface="Arial"/>
              </a:rPr>
              <a:t>For </a:t>
            </a:r>
            <a:r>
              <a:rPr sz="1600" dirty="0">
                <a:latin typeface="Arial"/>
                <a:cs typeface="Arial"/>
              </a:rPr>
              <a:t>a simple </a:t>
            </a:r>
            <a:r>
              <a:rPr sz="1600" spc="-5" dirty="0">
                <a:latin typeface="Arial"/>
                <a:cs typeface="Arial"/>
              </a:rPr>
              <a:t>business</a:t>
            </a:r>
            <a:r>
              <a:rPr sz="1600" spc="-10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process: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1225</Words>
  <Application>Microsoft Office PowerPoint</Application>
  <PresentationFormat>On-screen Show (4:3)</PresentationFormat>
  <Paragraphs>217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Overview</vt:lpstr>
      <vt:lpstr>Intro: Business Process &amp;  Business Process Management</vt:lpstr>
      <vt:lpstr>Intro: Why Business Process  Management?</vt:lpstr>
      <vt:lpstr>BPM LifeCycle</vt:lpstr>
      <vt:lpstr>1.a. Requirements Identification</vt:lpstr>
      <vt:lpstr>1.a.i. Investigation Techniques</vt:lpstr>
      <vt:lpstr>1.b. Defining a Business Process</vt:lpstr>
      <vt:lpstr>1.b.i. Business Process Matrix</vt:lpstr>
      <vt:lpstr>1.c. Requirements Documentation</vt:lpstr>
      <vt:lpstr>2. Business Process Modeling</vt:lpstr>
      <vt:lpstr>2. Business Process Modeling</vt:lpstr>
      <vt:lpstr>2.a. Modeling Outcomes</vt:lpstr>
      <vt:lpstr>2.d. Different Modeling Notations</vt:lpstr>
      <vt:lpstr>2.d.i. State Diagrams</vt:lpstr>
      <vt:lpstr>2.d.ii. Activity Diagrams</vt:lpstr>
      <vt:lpstr>2.d.iv. Business Process Model and  Notation (BPMN)</vt:lpstr>
      <vt:lpstr>3. BPM Life-Cycle: Analysis</vt:lpstr>
      <vt:lpstr>3.a. Static Analysis (1) Best Practices</vt:lpstr>
      <vt:lpstr>3.a. Static Analysis (2) Best Practices</vt:lpstr>
      <vt:lpstr>3.a. Static Analysis (3) Best Practices</vt:lpstr>
      <vt:lpstr>3.b. Dynamic Analysis (History &amp; Simulation)</vt:lpstr>
      <vt:lpstr>Bibliography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nadiagondal</dc:creator>
  <cp:lastModifiedBy>nadiagondal</cp:lastModifiedBy>
  <cp:revision>2</cp:revision>
  <dcterms:created xsi:type="dcterms:W3CDTF">2020-04-30T07:20:24Z</dcterms:created>
  <dcterms:modified xsi:type="dcterms:W3CDTF">2020-04-30T08:18:41Z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