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1"/>
  </p:sldMasterIdLst>
  <p:notesMasterIdLst>
    <p:notesMasterId r:id="rId40"/>
  </p:notesMasterIdLst>
  <p:handoutMasterIdLst>
    <p:handoutMasterId r:id="rId41"/>
  </p:handoutMasterIdLst>
  <p:sldIdLst>
    <p:sldId id="256" r:id="rId2"/>
    <p:sldId id="257" r:id="rId3"/>
    <p:sldId id="258" r:id="rId4"/>
    <p:sldId id="294"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8" r:id="rId23"/>
    <p:sldId id="279" r:id="rId24"/>
    <p:sldId id="276"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336505-0C47-B141-B81C-49091B43F733}" type="doc">
      <dgm:prSet loTypeId="urn:microsoft.com/office/officeart/2005/8/layout/gear1" loCatId="" qsTypeId="urn:microsoft.com/office/officeart/2005/8/quickstyle/3D5" qsCatId="3D" csTypeId="urn:microsoft.com/office/officeart/2005/8/colors/accent2_2" csCatId="accent2" phldr="1"/>
      <dgm:spPr/>
    </dgm:pt>
    <dgm:pt modelId="{9B77E46C-94D6-F346-8068-8FAB60A61D4B}">
      <dgm:prSet phldrT="[Text]"/>
      <dgm:spPr/>
      <dgm:t>
        <a:bodyPr/>
        <a:lstStyle/>
        <a:p>
          <a:r>
            <a:rPr lang="en-US" dirty="0" smtClean="0"/>
            <a:t>Problem</a:t>
          </a:r>
          <a:endParaRPr lang="en-US" dirty="0"/>
        </a:p>
      </dgm:t>
    </dgm:pt>
    <dgm:pt modelId="{8D7E2ECD-8A1D-B648-AEFD-2DFC787D966A}" type="parTrans" cxnId="{72AC7166-B31C-DE4F-9C96-D326E2C5D2C1}">
      <dgm:prSet/>
      <dgm:spPr/>
      <dgm:t>
        <a:bodyPr/>
        <a:lstStyle/>
        <a:p>
          <a:endParaRPr lang="en-US"/>
        </a:p>
      </dgm:t>
    </dgm:pt>
    <dgm:pt modelId="{846B97CE-7B22-334A-AEE2-8E3079C75F6D}" type="sibTrans" cxnId="{72AC7166-B31C-DE4F-9C96-D326E2C5D2C1}">
      <dgm:prSet/>
      <dgm:spPr/>
      <dgm:t>
        <a:bodyPr/>
        <a:lstStyle/>
        <a:p>
          <a:endParaRPr lang="en-US"/>
        </a:p>
      </dgm:t>
    </dgm:pt>
    <dgm:pt modelId="{E09E9915-D496-AC4D-9FFC-FB4DE7C87210}">
      <dgm:prSet phldrT="[Text]"/>
      <dgm:spPr/>
      <dgm:t>
        <a:bodyPr/>
        <a:lstStyle/>
        <a:p>
          <a:r>
            <a:rPr lang="en-US" dirty="0" smtClean="0"/>
            <a:t>Monte Carlo</a:t>
          </a:r>
          <a:endParaRPr lang="en-US" dirty="0"/>
        </a:p>
      </dgm:t>
    </dgm:pt>
    <dgm:pt modelId="{9AA98C04-AB3B-AE41-9B9B-FB859215B9B8}" type="parTrans" cxnId="{B2FD9B16-AC26-0843-ABE6-3AD32FAE9165}">
      <dgm:prSet/>
      <dgm:spPr/>
      <dgm:t>
        <a:bodyPr/>
        <a:lstStyle/>
        <a:p>
          <a:endParaRPr lang="en-US"/>
        </a:p>
      </dgm:t>
    </dgm:pt>
    <dgm:pt modelId="{7A05F4C3-4175-4F48-9272-DAD730BC6343}" type="sibTrans" cxnId="{B2FD9B16-AC26-0843-ABE6-3AD32FAE9165}">
      <dgm:prSet/>
      <dgm:spPr/>
      <dgm:t>
        <a:bodyPr/>
        <a:lstStyle/>
        <a:p>
          <a:endParaRPr lang="en-US"/>
        </a:p>
      </dgm:t>
    </dgm:pt>
    <dgm:pt modelId="{5F80CD4E-CDC1-3A4E-867A-5B9FDBDCF9A6}">
      <dgm:prSet phldrT="[Text]"/>
      <dgm:spPr/>
      <dgm:t>
        <a:bodyPr/>
        <a:lstStyle/>
        <a:p>
          <a:r>
            <a:rPr lang="en-US" dirty="0" smtClean="0"/>
            <a:t>Det.</a:t>
          </a:r>
          <a:endParaRPr lang="en-US" dirty="0"/>
        </a:p>
      </dgm:t>
    </dgm:pt>
    <dgm:pt modelId="{F3B3EBB5-8314-FE43-8ECA-7F07F507B1B9}" type="parTrans" cxnId="{6216A882-54F8-194D-9C7A-CAD101B529C7}">
      <dgm:prSet/>
      <dgm:spPr/>
      <dgm:t>
        <a:bodyPr/>
        <a:lstStyle/>
        <a:p>
          <a:endParaRPr lang="en-US"/>
        </a:p>
      </dgm:t>
    </dgm:pt>
    <dgm:pt modelId="{22D9071D-F332-7547-A672-0711AF360CF9}" type="sibTrans" cxnId="{6216A882-54F8-194D-9C7A-CAD101B529C7}">
      <dgm:prSet/>
      <dgm:spPr/>
      <dgm:t>
        <a:bodyPr/>
        <a:lstStyle/>
        <a:p>
          <a:endParaRPr lang="en-US"/>
        </a:p>
      </dgm:t>
    </dgm:pt>
    <dgm:pt modelId="{0B79739C-F6C7-9A45-B93F-127C4EF03922}" type="pres">
      <dgm:prSet presAssocID="{3B336505-0C47-B141-B81C-49091B43F733}" presName="composite" presStyleCnt="0">
        <dgm:presLayoutVars>
          <dgm:chMax val="3"/>
          <dgm:animLvl val="lvl"/>
          <dgm:resizeHandles val="exact"/>
        </dgm:presLayoutVars>
      </dgm:prSet>
      <dgm:spPr/>
    </dgm:pt>
    <dgm:pt modelId="{E0519929-853A-944C-9FCD-D355A6807D76}" type="pres">
      <dgm:prSet presAssocID="{9B77E46C-94D6-F346-8068-8FAB60A61D4B}" presName="gear1" presStyleLbl="node1" presStyleIdx="0" presStyleCnt="3">
        <dgm:presLayoutVars>
          <dgm:chMax val="1"/>
          <dgm:bulletEnabled val="1"/>
        </dgm:presLayoutVars>
      </dgm:prSet>
      <dgm:spPr/>
      <dgm:t>
        <a:bodyPr/>
        <a:lstStyle/>
        <a:p>
          <a:endParaRPr lang="en-US"/>
        </a:p>
      </dgm:t>
    </dgm:pt>
    <dgm:pt modelId="{1A294DA1-0EF7-0745-99D4-43031B301C0E}" type="pres">
      <dgm:prSet presAssocID="{9B77E46C-94D6-F346-8068-8FAB60A61D4B}" presName="gear1srcNode" presStyleLbl="node1" presStyleIdx="0" presStyleCnt="3"/>
      <dgm:spPr/>
      <dgm:t>
        <a:bodyPr/>
        <a:lstStyle/>
        <a:p>
          <a:endParaRPr lang="en-US"/>
        </a:p>
      </dgm:t>
    </dgm:pt>
    <dgm:pt modelId="{6BC47869-C4BB-A24B-B5FF-5A4C1A4B8447}" type="pres">
      <dgm:prSet presAssocID="{9B77E46C-94D6-F346-8068-8FAB60A61D4B}" presName="gear1dstNode" presStyleLbl="node1" presStyleIdx="0" presStyleCnt="3"/>
      <dgm:spPr/>
      <dgm:t>
        <a:bodyPr/>
        <a:lstStyle/>
        <a:p>
          <a:endParaRPr lang="en-US"/>
        </a:p>
      </dgm:t>
    </dgm:pt>
    <dgm:pt modelId="{704623B6-200F-C645-AF99-65D70E7761E4}" type="pres">
      <dgm:prSet presAssocID="{E09E9915-D496-AC4D-9FFC-FB4DE7C87210}" presName="gear2" presStyleLbl="node1" presStyleIdx="1" presStyleCnt="3">
        <dgm:presLayoutVars>
          <dgm:chMax val="1"/>
          <dgm:bulletEnabled val="1"/>
        </dgm:presLayoutVars>
      </dgm:prSet>
      <dgm:spPr/>
      <dgm:t>
        <a:bodyPr/>
        <a:lstStyle/>
        <a:p>
          <a:endParaRPr lang="en-US"/>
        </a:p>
      </dgm:t>
    </dgm:pt>
    <dgm:pt modelId="{62E6C94D-B396-1D44-8BD8-A0BF37EA4663}" type="pres">
      <dgm:prSet presAssocID="{E09E9915-D496-AC4D-9FFC-FB4DE7C87210}" presName="gear2srcNode" presStyleLbl="node1" presStyleIdx="1" presStyleCnt="3"/>
      <dgm:spPr/>
      <dgm:t>
        <a:bodyPr/>
        <a:lstStyle/>
        <a:p>
          <a:endParaRPr lang="en-US"/>
        </a:p>
      </dgm:t>
    </dgm:pt>
    <dgm:pt modelId="{E30C0583-E57F-BA42-B6C9-B90A6AA80C5A}" type="pres">
      <dgm:prSet presAssocID="{E09E9915-D496-AC4D-9FFC-FB4DE7C87210}" presName="gear2dstNode" presStyleLbl="node1" presStyleIdx="1" presStyleCnt="3"/>
      <dgm:spPr/>
      <dgm:t>
        <a:bodyPr/>
        <a:lstStyle/>
        <a:p>
          <a:endParaRPr lang="en-US"/>
        </a:p>
      </dgm:t>
    </dgm:pt>
    <dgm:pt modelId="{CE3DCF91-5C42-7345-9BA9-3FDD11989A27}" type="pres">
      <dgm:prSet presAssocID="{5F80CD4E-CDC1-3A4E-867A-5B9FDBDCF9A6}" presName="gear3" presStyleLbl="node1" presStyleIdx="2" presStyleCnt="3"/>
      <dgm:spPr/>
      <dgm:t>
        <a:bodyPr/>
        <a:lstStyle/>
        <a:p>
          <a:endParaRPr lang="en-US"/>
        </a:p>
      </dgm:t>
    </dgm:pt>
    <dgm:pt modelId="{D2819921-9804-DD44-8693-9D6C9A4C872B}" type="pres">
      <dgm:prSet presAssocID="{5F80CD4E-CDC1-3A4E-867A-5B9FDBDCF9A6}" presName="gear3tx" presStyleLbl="node1" presStyleIdx="2" presStyleCnt="3">
        <dgm:presLayoutVars>
          <dgm:chMax val="1"/>
          <dgm:bulletEnabled val="1"/>
        </dgm:presLayoutVars>
      </dgm:prSet>
      <dgm:spPr/>
      <dgm:t>
        <a:bodyPr/>
        <a:lstStyle/>
        <a:p>
          <a:endParaRPr lang="en-US"/>
        </a:p>
      </dgm:t>
    </dgm:pt>
    <dgm:pt modelId="{7260D625-DB7B-384D-BF4F-754A5BCFB2FA}" type="pres">
      <dgm:prSet presAssocID="{5F80CD4E-CDC1-3A4E-867A-5B9FDBDCF9A6}" presName="gear3srcNode" presStyleLbl="node1" presStyleIdx="2" presStyleCnt="3"/>
      <dgm:spPr/>
      <dgm:t>
        <a:bodyPr/>
        <a:lstStyle/>
        <a:p>
          <a:endParaRPr lang="en-US"/>
        </a:p>
      </dgm:t>
    </dgm:pt>
    <dgm:pt modelId="{0745F7EF-240A-D445-9A81-68273041E172}" type="pres">
      <dgm:prSet presAssocID="{5F80CD4E-CDC1-3A4E-867A-5B9FDBDCF9A6}" presName="gear3dstNode" presStyleLbl="node1" presStyleIdx="2" presStyleCnt="3"/>
      <dgm:spPr/>
      <dgm:t>
        <a:bodyPr/>
        <a:lstStyle/>
        <a:p>
          <a:endParaRPr lang="en-US"/>
        </a:p>
      </dgm:t>
    </dgm:pt>
    <dgm:pt modelId="{3E2809BF-E70E-8F4E-B05D-7E7B1F79911C}" type="pres">
      <dgm:prSet presAssocID="{846B97CE-7B22-334A-AEE2-8E3079C75F6D}" presName="connector1" presStyleLbl="sibTrans2D1" presStyleIdx="0" presStyleCnt="3"/>
      <dgm:spPr/>
      <dgm:t>
        <a:bodyPr/>
        <a:lstStyle/>
        <a:p>
          <a:endParaRPr lang="en-US"/>
        </a:p>
      </dgm:t>
    </dgm:pt>
    <dgm:pt modelId="{0C315158-0FCC-484E-B539-F51F996A71E6}" type="pres">
      <dgm:prSet presAssocID="{7A05F4C3-4175-4F48-9272-DAD730BC6343}" presName="connector2" presStyleLbl="sibTrans2D1" presStyleIdx="1" presStyleCnt="3"/>
      <dgm:spPr/>
      <dgm:t>
        <a:bodyPr/>
        <a:lstStyle/>
        <a:p>
          <a:endParaRPr lang="en-US"/>
        </a:p>
      </dgm:t>
    </dgm:pt>
    <dgm:pt modelId="{8A9044D3-9247-614A-B4DF-61B67E57F69D}" type="pres">
      <dgm:prSet presAssocID="{22D9071D-F332-7547-A672-0711AF360CF9}" presName="connector3" presStyleLbl="sibTrans2D1" presStyleIdx="2" presStyleCnt="3"/>
      <dgm:spPr/>
      <dgm:t>
        <a:bodyPr/>
        <a:lstStyle/>
        <a:p>
          <a:endParaRPr lang="en-US"/>
        </a:p>
      </dgm:t>
    </dgm:pt>
  </dgm:ptLst>
  <dgm:cxnLst>
    <dgm:cxn modelId="{BCE48EC9-744D-8247-8975-F91790F1F75B}" type="presOf" srcId="{3B336505-0C47-B141-B81C-49091B43F733}" destId="{0B79739C-F6C7-9A45-B93F-127C4EF03922}" srcOrd="0" destOrd="0" presId="urn:microsoft.com/office/officeart/2005/8/layout/gear1"/>
    <dgm:cxn modelId="{6216A882-54F8-194D-9C7A-CAD101B529C7}" srcId="{3B336505-0C47-B141-B81C-49091B43F733}" destId="{5F80CD4E-CDC1-3A4E-867A-5B9FDBDCF9A6}" srcOrd="2" destOrd="0" parTransId="{F3B3EBB5-8314-FE43-8ECA-7F07F507B1B9}" sibTransId="{22D9071D-F332-7547-A672-0711AF360CF9}"/>
    <dgm:cxn modelId="{94B9B764-B1BB-7846-B98C-B14032F92BFE}" type="presOf" srcId="{5F80CD4E-CDC1-3A4E-867A-5B9FDBDCF9A6}" destId="{0745F7EF-240A-D445-9A81-68273041E172}" srcOrd="3" destOrd="0" presId="urn:microsoft.com/office/officeart/2005/8/layout/gear1"/>
    <dgm:cxn modelId="{72AC7166-B31C-DE4F-9C96-D326E2C5D2C1}" srcId="{3B336505-0C47-B141-B81C-49091B43F733}" destId="{9B77E46C-94D6-F346-8068-8FAB60A61D4B}" srcOrd="0" destOrd="0" parTransId="{8D7E2ECD-8A1D-B648-AEFD-2DFC787D966A}" sibTransId="{846B97CE-7B22-334A-AEE2-8E3079C75F6D}"/>
    <dgm:cxn modelId="{0E15E7F9-658D-7741-B208-CC6B26FB5458}" type="presOf" srcId="{7A05F4C3-4175-4F48-9272-DAD730BC6343}" destId="{0C315158-0FCC-484E-B539-F51F996A71E6}" srcOrd="0" destOrd="0" presId="urn:microsoft.com/office/officeart/2005/8/layout/gear1"/>
    <dgm:cxn modelId="{7C6FA7B5-04DD-0340-86B8-216ABD35B8E8}" type="presOf" srcId="{9B77E46C-94D6-F346-8068-8FAB60A61D4B}" destId="{1A294DA1-0EF7-0745-99D4-43031B301C0E}" srcOrd="1" destOrd="0" presId="urn:microsoft.com/office/officeart/2005/8/layout/gear1"/>
    <dgm:cxn modelId="{D4AB6D28-B6AD-A34B-94D9-AA77B38352CA}" type="presOf" srcId="{E09E9915-D496-AC4D-9FFC-FB4DE7C87210}" destId="{62E6C94D-B396-1D44-8BD8-A0BF37EA4663}" srcOrd="1" destOrd="0" presId="urn:microsoft.com/office/officeart/2005/8/layout/gear1"/>
    <dgm:cxn modelId="{8FB0857F-1F00-9042-8B22-327D7ADFC400}" type="presOf" srcId="{22D9071D-F332-7547-A672-0711AF360CF9}" destId="{8A9044D3-9247-614A-B4DF-61B67E57F69D}" srcOrd="0" destOrd="0" presId="urn:microsoft.com/office/officeart/2005/8/layout/gear1"/>
    <dgm:cxn modelId="{5B9844ED-7061-C940-8720-A9DF9FF7EDAE}" type="presOf" srcId="{5F80CD4E-CDC1-3A4E-867A-5B9FDBDCF9A6}" destId="{D2819921-9804-DD44-8693-9D6C9A4C872B}" srcOrd="1" destOrd="0" presId="urn:microsoft.com/office/officeart/2005/8/layout/gear1"/>
    <dgm:cxn modelId="{62A8EDCA-39D8-2847-9D1F-173A73713E86}" type="presOf" srcId="{E09E9915-D496-AC4D-9FFC-FB4DE7C87210}" destId="{704623B6-200F-C645-AF99-65D70E7761E4}" srcOrd="0" destOrd="0" presId="urn:microsoft.com/office/officeart/2005/8/layout/gear1"/>
    <dgm:cxn modelId="{84B828C1-3C65-6047-A8D1-00AB7A3CBBB8}" type="presOf" srcId="{5F80CD4E-CDC1-3A4E-867A-5B9FDBDCF9A6}" destId="{7260D625-DB7B-384D-BF4F-754A5BCFB2FA}" srcOrd="2" destOrd="0" presId="urn:microsoft.com/office/officeart/2005/8/layout/gear1"/>
    <dgm:cxn modelId="{B2FD9B16-AC26-0843-ABE6-3AD32FAE9165}" srcId="{3B336505-0C47-B141-B81C-49091B43F733}" destId="{E09E9915-D496-AC4D-9FFC-FB4DE7C87210}" srcOrd="1" destOrd="0" parTransId="{9AA98C04-AB3B-AE41-9B9B-FB859215B9B8}" sibTransId="{7A05F4C3-4175-4F48-9272-DAD730BC6343}"/>
    <dgm:cxn modelId="{F38C118D-0A7A-2D4F-91EE-228169CF3CF4}" type="presOf" srcId="{846B97CE-7B22-334A-AEE2-8E3079C75F6D}" destId="{3E2809BF-E70E-8F4E-B05D-7E7B1F79911C}" srcOrd="0" destOrd="0" presId="urn:microsoft.com/office/officeart/2005/8/layout/gear1"/>
    <dgm:cxn modelId="{CC74A4B3-49E6-FB4F-9469-A1F39EDE6E36}" type="presOf" srcId="{E09E9915-D496-AC4D-9FFC-FB4DE7C87210}" destId="{E30C0583-E57F-BA42-B6C9-B90A6AA80C5A}" srcOrd="2" destOrd="0" presId="urn:microsoft.com/office/officeart/2005/8/layout/gear1"/>
    <dgm:cxn modelId="{D4B86AE3-47F6-A640-AF2B-68A8B7782630}" type="presOf" srcId="{5F80CD4E-CDC1-3A4E-867A-5B9FDBDCF9A6}" destId="{CE3DCF91-5C42-7345-9BA9-3FDD11989A27}" srcOrd="0" destOrd="0" presId="urn:microsoft.com/office/officeart/2005/8/layout/gear1"/>
    <dgm:cxn modelId="{2AFC64B9-264A-2E41-B983-31D4881B312A}" type="presOf" srcId="{9B77E46C-94D6-F346-8068-8FAB60A61D4B}" destId="{6BC47869-C4BB-A24B-B5FF-5A4C1A4B8447}" srcOrd="2" destOrd="0" presId="urn:microsoft.com/office/officeart/2005/8/layout/gear1"/>
    <dgm:cxn modelId="{DD019458-A9B5-C149-8F8F-F182F8BA6FCE}" type="presOf" srcId="{9B77E46C-94D6-F346-8068-8FAB60A61D4B}" destId="{E0519929-853A-944C-9FCD-D355A6807D76}" srcOrd="0" destOrd="0" presId="urn:microsoft.com/office/officeart/2005/8/layout/gear1"/>
    <dgm:cxn modelId="{92E353C7-8924-354D-8664-5B7E49E33741}" type="presParOf" srcId="{0B79739C-F6C7-9A45-B93F-127C4EF03922}" destId="{E0519929-853A-944C-9FCD-D355A6807D76}" srcOrd="0" destOrd="0" presId="urn:microsoft.com/office/officeart/2005/8/layout/gear1"/>
    <dgm:cxn modelId="{5206BEB6-9D91-6A4C-A084-0133E458BB96}" type="presParOf" srcId="{0B79739C-F6C7-9A45-B93F-127C4EF03922}" destId="{1A294DA1-0EF7-0745-99D4-43031B301C0E}" srcOrd="1" destOrd="0" presId="urn:microsoft.com/office/officeart/2005/8/layout/gear1"/>
    <dgm:cxn modelId="{E8A6BE56-30FD-D24F-A1D1-A82472DD90AA}" type="presParOf" srcId="{0B79739C-F6C7-9A45-B93F-127C4EF03922}" destId="{6BC47869-C4BB-A24B-B5FF-5A4C1A4B8447}" srcOrd="2" destOrd="0" presId="urn:microsoft.com/office/officeart/2005/8/layout/gear1"/>
    <dgm:cxn modelId="{E46D3FA6-E727-5444-966A-D59D44FEDC23}" type="presParOf" srcId="{0B79739C-F6C7-9A45-B93F-127C4EF03922}" destId="{704623B6-200F-C645-AF99-65D70E7761E4}" srcOrd="3" destOrd="0" presId="urn:microsoft.com/office/officeart/2005/8/layout/gear1"/>
    <dgm:cxn modelId="{1A484E08-F584-9841-A070-E9230C6D684F}" type="presParOf" srcId="{0B79739C-F6C7-9A45-B93F-127C4EF03922}" destId="{62E6C94D-B396-1D44-8BD8-A0BF37EA4663}" srcOrd="4" destOrd="0" presId="urn:microsoft.com/office/officeart/2005/8/layout/gear1"/>
    <dgm:cxn modelId="{93D79865-0361-6A41-89B7-9FFCB4BA6217}" type="presParOf" srcId="{0B79739C-F6C7-9A45-B93F-127C4EF03922}" destId="{E30C0583-E57F-BA42-B6C9-B90A6AA80C5A}" srcOrd="5" destOrd="0" presId="urn:microsoft.com/office/officeart/2005/8/layout/gear1"/>
    <dgm:cxn modelId="{F0FFF2A1-575D-FD4B-A654-A6155534B09F}" type="presParOf" srcId="{0B79739C-F6C7-9A45-B93F-127C4EF03922}" destId="{CE3DCF91-5C42-7345-9BA9-3FDD11989A27}" srcOrd="6" destOrd="0" presId="urn:microsoft.com/office/officeart/2005/8/layout/gear1"/>
    <dgm:cxn modelId="{5F99B8B8-BDFB-064E-8699-3CF066878C58}" type="presParOf" srcId="{0B79739C-F6C7-9A45-B93F-127C4EF03922}" destId="{D2819921-9804-DD44-8693-9D6C9A4C872B}" srcOrd="7" destOrd="0" presId="urn:microsoft.com/office/officeart/2005/8/layout/gear1"/>
    <dgm:cxn modelId="{208BE6F3-89DF-3B46-A718-3F9BD4E9B07E}" type="presParOf" srcId="{0B79739C-F6C7-9A45-B93F-127C4EF03922}" destId="{7260D625-DB7B-384D-BF4F-754A5BCFB2FA}" srcOrd="8" destOrd="0" presId="urn:microsoft.com/office/officeart/2005/8/layout/gear1"/>
    <dgm:cxn modelId="{2DA38C62-89C9-AC47-8B7A-887F28FDA33E}" type="presParOf" srcId="{0B79739C-F6C7-9A45-B93F-127C4EF03922}" destId="{0745F7EF-240A-D445-9A81-68273041E172}" srcOrd="9" destOrd="0" presId="urn:microsoft.com/office/officeart/2005/8/layout/gear1"/>
    <dgm:cxn modelId="{4D6E3466-4506-3242-846E-67B734185A35}" type="presParOf" srcId="{0B79739C-F6C7-9A45-B93F-127C4EF03922}" destId="{3E2809BF-E70E-8F4E-B05D-7E7B1F79911C}" srcOrd="10" destOrd="0" presId="urn:microsoft.com/office/officeart/2005/8/layout/gear1"/>
    <dgm:cxn modelId="{5E0EF001-500A-4141-8AD1-41F362A669C9}" type="presParOf" srcId="{0B79739C-F6C7-9A45-B93F-127C4EF03922}" destId="{0C315158-0FCC-484E-B539-F51F996A71E6}" srcOrd="11" destOrd="0" presId="urn:microsoft.com/office/officeart/2005/8/layout/gear1"/>
    <dgm:cxn modelId="{220C3652-CE17-C541-9F28-8BCFE6F064D3}" type="presParOf" srcId="{0B79739C-F6C7-9A45-B93F-127C4EF03922}" destId="{8A9044D3-9247-614A-B4DF-61B67E57F69D}"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519929-853A-944C-9FCD-D355A6807D76}">
      <dsp:nvSpPr>
        <dsp:cNvPr id="0" name=""/>
        <dsp:cNvSpPr/>
      </dsp:nvSpPr>
      <dsp:spPr>
        <a:xfrm>
          <a:off x="2412924" y="1692956"/>
          <a:ext cx="2069169" cy="2069169"/>
        </a:xfrm>
        <a:prstGeom prst="gear9">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Problem</a:t>
          </a:r>
          <a:endParaRPr lang="en-US" sz="2000" kern="1200" dirty="0"/>
        </a:p>
      </dsp:txBody>
      <dsp:txXfrm>
        <a:off x="2412924" y="1692956"/>
        <a:ext cx="2069169" cy="2069169"/>
      </dsp:txXfrm>
    </dsp:sp>
    <dsp:sp modelId="{704623B6-200F-C645-AF99-65D70E7761E4}">
      <dsp:nvSpPr>
        <dsp:cNvPr id="0" name=""/>
        <dsp:cNvSpPr/>
      </dsp:nvSpPr>
      <dsp:spPr>
        <a:xfrm>
          <a:off x="1209044" y="1203880"/>
          <a:ext cx="1504850" cy="1504850"/>
        </a:xfrm>
        <a:prstGeom prst="gear6">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Monte Carlo</a:t>
          </a:r>
          <a:endParaRPr lang="en-US" sz="2000" kern="1200" dirty="0"/>
        </a:p>
      </dsp:txBody>
      <dsp:txXfrm>
        <a:off x="1209044" y="1203880"/>
        <a:ext cx="1504850" cy="1504850"/>
      </dsp:txXfrm>
    </dsp:sp>
    <dsp:sp modelId="{CE3DCF91-5C42-7345-9BA9-3FDD11989A27}">
      <dsp:nvSpPr>
        <dsp:cNvPr id="0" name=""/>
        <dsp:cNvSpPr/>
      </dsp:nvSpPr>
      <dsp:spPr>
        <a:xfrm rot="20700000">
          <a:off x="2051914" y="165687"/>
          <a:ext cx="1474446" cy="1474446"/>
        </a:xfrm>
        <a:prstGeom prst="gear6">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Det.</a:t>
          </a:r>
          <a:endParaRPr lang="en-US" sz="2000" kern="1200" dirty="0"/>
        </a:p>
      </dsp:txBody>
      <dsp:txXfrm>
        <a:off x="2375303" y="489076"/>
        <a:ext cx="827667" cy="827667"/>
      </dsp:txXfrm>
    </dsp:sp>
    <dsp:sp modelId="{3E2809BF-E70E-8F4E-B05D-7E7B1F79911C}">
      <dsp:nvSpPr>
        <dsp:cNvPr id="0" name=""/>
        <dsp:cNvSpPr/>
      </dsp:nvSpPr>
      <dsp:spPr>
        <a:xfrm>
          <a:off x="2249135" y="1383378"/>
          <a:ext cx="2648536" cy="2648536"/>
        </a:xfrm>
        <a:prstGeom prst="circularArrow">
          <a:avLst>
            <a:gd name="adj1" fmla="val 4688"/>
            <a:gd name="adj2" fmla="val 299029"/>
            <a:gd name="adj3" fmla="val 2505034"/>
            <a:gd name="adj4" fmla="val 15885468"/>
            <a:gd name="adj5" fmla="val 5469"/>
          </a:avLst>
        </a:prstGeom>
        <a:solidFill>
          <a:schemeClr val="accent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0C315158-0FCC-484E-B539-F51F996A71E6}">
      <dsp:nvSpPr>
        <dsp:cNvPr id="0" name=""/>
        <dsp:cNvSpPr/>
      </dsp:nvSpPr>
      <dsp:spPr>
        <a:xfrm>
          <a:off x="942538" y="872768"/>
          <a:ext cx="1924327" cy="1924327"/>
        </a:xfrm>
        <a:prstGeom prst="leftCircularArrow">
          <a:avLst>
            <a:gd name="adj1" fmla="val 6452"/>
            <a:gd name="adj2" fmla="val 429999"/>
            <a:gd name="adj3" fmla="val 10489124"/>
            <a:gd name="adj4" fmla="val 14837806"/>
            <a:gd name="adj5" fmla="val 7527"/>
          </a:avLst>
        </a:prstGeom>
        <a:solidFill>
          <a:schemeClr val="accent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A9044D3-9247-614A-B4DF-61B67E57F69D}">
      <dsp:nvSpPr>
        <dsp:cNvPr id="0" name=""/>
        <dsp:cNvSpPr/>
      </dsp:nvSpPr>
      <dsp:spPr>
        <a:xfrm>
          <a:off x="1710859" y="-155417"/>
          <a:ext cx="2074812" cy="2074812"/>
        </a:xfrm>
        <a:prstGeom prst="circularArrow">
          <a:avLst>
            <a:gd name="adj1" fmla="val 5984"/>
            <a:gd name="adj2" fmla="val 394124"/>
            <a:gd name="adj3" fmla="val 13313824"/>
            <a:gd name="adj4" fmla="val 10508221"/>
            <a:gd name="adj5" fmla="val 6981"/>
          </a:avLst>
        </a:prstGeom>
        <a:solidFill>
          <a:schemeClr val="accent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A2B8542-6DBC-C140-8E40-25A675AD7EE0}" type="datetime1">
              <a:rPr lang="en-US"/>
              <a:pPr>
                <a:defRPr/>
              </a:pPr>
              <a:t>11/10/2020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AF0FB4C-471A-3145-9A96-21F1899A4970}" type="slidenum">
              <a:rPr lang="en-US"/>
              <a:pPr>
                <a:defRPr/>
              </a:pPr>
              <a:t>‹#›</a:t>
            </a:fld>
            <a:endParaRPr lang="en-US"/>
          </a:p>
        </p:txBody>
      </p:sp>
    </p:spTree>
    <p:extLst>
      <p:ext uri="{BB962C8B-B14F-4D97-AF65-F5344CB8AC3E}">
        <p14:creationId xmlns:p14="http://schemas.microsoft.com/office/powerpoint/2010/main" xmlns="" val="4777194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B288157-0C4B-3440-9A96-A23B2554E6A4}" type="datetime1">
              <a:rPr lang="en-US"/>
              <a:pPr>
                <a:defRPr/>
              </a:pPr>
              <a:t>11/10/2020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E15B24B-400F-1144-8915-048FFF2E7172}" type="slidenum">
              <a:rPr lang="en-US"/>
              <a:pPr>
                <a:defRPr/>
              </a:pPr>
              <a:t>‹#›</a:t>
            </a:fld>
            <a:endParaRPr lang="en-US"/>
          </a:p>
        </p:txBody>
      </p:sp>
    </p:spTree>
    <p:extLst>
      <p:ext uri="{BB962C8B-B14F-4D97-AF65-F5344CB8AC3E}">
        <p14:creationId xmlns:p14="http://schemas.microsoft.com/office/powerpoint/2010/main" xmlns="" val="62448629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7108432A-B2AF-F145-BEC0-81E32F37DF47}" type="slidenum">
              <a:rPr lang="en-US" sz="1200"/>
              <a:pPr eaLnBrk="1" hangingPunct="1"/>
              <a:t>3</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Later, Laplace suggested that this procedure could be employed to determine the value of π, albeit slowly. </a:t>
            </a:r>
          </a:p>
          <a:p>
            <a:r>
              <a:rPr lang="en-US">
                <a:latin typeface="Calibri" charset="0"/>
              </a:rPr>
              <a:t>Ulam and von Neumann coined the phrase “Monte Carlo” and were pioneers in the development of the Monte Carlo technique and its realizations on digital computers </a:t>
            </a:r>
          </a:p>
          <a:p>
            <a:endParaRPr lang="en-US">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484DEB80-DB0A-AB42-8F12-DD8653F1B15E}" type="slidenum">
              <a:rPr lang="en-US" sz="1200"/>
              <a:pPr eaLnBrk="1" hangingPunct="1"/>
              <a:t>6</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There are, however, two inescapable realities. The first is that macroscopic theory, particu- larly transport theory, provides deep insight and allows one to develop sophisticated intuition as to how macroscopic particle fields can be expected to behave. Monte Carlo can not compete very well with this. In discovering the properties of macroscopic field behaviour, MonteCarloists operate very much like experimentalists. Without theory to provide guidance the </a:t>
            </a:r>
          </a:p>
          <a:p>
            <a:r>
              <a:rPr lang="en-US">
                <a:latin typeface="Calibri" charset="0"/>
              </a:rPr>
              <a:t>process of discovery is trial and error, guided perhaps, by some brilliant intuition. </a:t>
            </a:r>
          </a:p>
          <a:p>
            <a:endParaRPr lang="en-US">
              <a:latin typeface="Calibri" charset="0"/>
            </a:endParaRPr>
          </a:p>
          <a:p>
            <a:endParaRPr lang="en-US">
              <a:latin typeface="Calibri" charset="0"/>
            </a:endParaRP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1B14D5D-5456-FC47-8A30-0E47742C8217}" type="slidenum">
              <a:rPr lang="en-US" sz="1200"/>
              <a:pPr eaLnBrk="1" hangingPunct="1"/>
              <a:t>9</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Important when secondary particles are of i</a:t>
            </a: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61929727-878D-3F4E-A84F-75A929F2E3C9}" type="slidenum">
              <a:rPr lang="en-US" sz="1200"/>
              <a:pPr eaLnBrk="1" hangingPunct="1"/>
              <a:t>35</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99003031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A0DF3A-DF84-1144-91FE-81F709D25AED}" type="datetime1">
              <a:rPr lang="en-US"/>
              <a:pPr>
                <a:defRPr/>
              </a:pPr>
              <a:t>11/10/2020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FCFM-BUAP, Puebla, Pue.</a:t>
            </a:r>
          </a:p>
        </p:txBody>
      </p:sp>
      <p:sp>
        <p:nvSpPr>
          <p:cNvPr id="6" name="Slide Number Placeholder 5"/>
          <p:cNvSpPr>
            <a:spLocks noGrp="1"/>
          </p:cNvSpPr>
          <p:nvPr>
            <p:ph type="sldNum" sz="quarter" idx="12"/>
          </p:nvPr>
        </p:nvSpPr>
        <p:spPr/>
        <p:txBody>
          <a:bodyPr/>
          <a:lstStyle>
            <a:lvl1pPr>
              <a:defRPr/>
            </a:lvl1pPr>
          </a:lstStyle>
          <a:p>
            <a:pPr>
              <a:defRPr/>
            </a:pPr>
            <a:fld id="{B8BDC707-7C4F-B94B-90BE-F02B00F9B85A}" type="slidenum">
              <a:rPr lang="en-US"/>
              <a:pPr>
                <a:defRPr/>
              </a:pPr>
              <a:t>‹#›</a:t>
            </a:fld>
            <a:endParaRPr lang="en-US" dirty="0"/>
          </a:p>
        </p:txBody>
      </p:sp>
    </p:spTree>
    <p:extLst>
      <p:ext uri="{BB962C8B-B14F-4D97-AF65-F5344CB8AC3E}">
        <p14:creationId xmlns:p14="http://schemas.microsoft.com/office/powerpoint/2010/main" xmlns="" val="332435889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EFB41E-E36A-F34F-AA7F-2C47F196E382}" type="datetime1">
              <a:rPr lang="en-US"/>
              <a:pPr>
                <a:defRPr/>
              </a:pPr>
              <a:t>11/10/2020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FCFM-BUAP, Puebla, Pue.</a:t>
            </a:r>
          </a:p>
        </p:txBody>
      </p:sp>
      <p:sp>
        <p:nvSpPr>
          <p:cNvPr id="6" name="Slide Number Placeholder 5"/>
          <p:cNvSpPr>
            <a:spLocks noGrp="1"/>
          </p:cNvSpPr>
          <p:nvPr>
            <p:ph type="sldNum" sz="quarter" idx="12"/>
          </p:nvPr>
        </p:nvSpPr>
        <p:spPr/>
        <p:txBody>
          <a:bodyPr/>
          <a:lstStyle>
            <a:lvl1pPr>
              <a:defRPr/>
            </a:lvl1pPr>
          </a:lstStyle>
          <a:p>
            <a:pPr>
              <a:defRPr/>
            </a:pPr>
            <a:fld id="{6225E47F-63DE-B341-B56D-C98AFD4EF927}" type="slidenum">
              <a:rPr lang="en-US"/>
              <a:pPr>
                <a:defRPr/>
              </a:pPr>
              <a:t>‹#›</a:t>
            </a:fld>
            <a:endParaRPr lang="en-US" dirty="0"/>
          </a:p>
        </p:txBody>
      </p:sp>
    </p:spTree>
    <p:extLst>
      <p:ext uri="{BB962C8B-B14F-4D97-AF65-F5344CB8AC3E}">
        <p14:creationId xmlns:p14="http://schemas.microsoft.com/office/powerpoint/2010/main" xmlns="" val="45149017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DFE74C-475B-4043-A667-271DBE24C36E}" type="datetime1">
              <a:rPr lang="en-US"/>
              <a:pPr>
                <a:defRPr/>
              </a:pPr>
              <a:t>11/10/2020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FCFM-BUAP, Puebla, Pue.</a:t>
            </a:r>
          </a:p>
        </p:txBody>
      </p:sp>
      <p:sp>
        <p:nvSpPr>
          <p:cNvPr id="6" name="Slide Number Placeholder 5"/>
          <p:cNvSpPr>
            <a:spLocks noGrp="1"/>
          </p:cNvSpPr>
          <p:nvPr>
            <p:ph type="sldNum" sz="quarter" idx="12"/>
          </p:nvPr>
        </p:nvSpPr>
        <p:spPr/>
        <p:txBody>
          <a:bodyPr/>
          <a:lstStyle>
            <a:lvl1pPr>
              <a:defRPr/>
            </a:lvl1pPr>
          </a:lstStyle>
          <a:p>
            <a:pPr>
              <a:defRPr/>
            </a:pPr>
            <a:fld id="{CBF75864-81CC-2549-B992-4C6A5908BADF}" type="slidenum">
              <a:rPr lang="en-US"/>
              <a:pPr>
                <a:defRPr/>
              </a:pPr>
              <a:t>‹#›</a:t>
            </a:fld>
            <a:endParaRPr lang="en-US" dirty="0"/>
          </a:p>
        </p:txBody>
      </p:sp>
    </p:spTree>
    <p:extLst>
      <p:ext uri="{BB962C8B-B14F-4D97-AF65-F5344CB8AC3E}">
        <p14:creationId xmlns:p14="http://schemas.microsoft.com/office/powerpoint/2010/main" xmlns="" val="272435334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AC968EC-884D-0B4D-A635-128A281D78B1}" type="datetime1">
              <a:rPr lang="en-US"/>
              <a:pPr>
                <a:defRPr/>
              </a:pPr>
              <a:t>11/10/2020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FCFM-BUAP, Puebla, Pue.</a:t>
            </a:r>
          </a:p>
        </p:txBody>
      </p:sp>
      <p:sp>
        <p:nvSpPr>
          <p:cNvPr id="6" name="Slide Number Placeholder 5"/>
          <p:cNvSpPr>
            <a:spLocks noGrp="1"/>
          </p:cNvSpPr>
          <p:nvPr>
            <p:ph type="sldNum" sz="quarter" idx="12"/>
          </p:nvPr>
        </p:nvSpPr>
        <p:spPr/>
        <p:txBody>
          <a:bodyPr/>
          <a:lstStyle>
            <a:lvl1pPr>
              <a:defRPr/>
            </a:lvl1pPr>
          </a:lstStyle>
          <a:p>
            <a:pPr>
              <a:defRPr/>
            </a:pPr>
            <a:fld id="{57738415-69B9-C144-AF0E-F5EB373BDCBE}" type="slidenum">
              <a:rPr lang="en-US"/>
              <a:pPr>
                <a:defRPr/>
              </a:pPr>
              <a:t>‹#›</a:t>
            </a:fld>
            <a:endParaRPr lang="en-US" dirty="0"/>
          </a:p>
        </p:txBody>
      </p:sp>
    </p:spTree>
    <p:extLst>
      <p:ext uri="{BB962C8B-B14F-4D97-AF65-F5344CB8AC3E}">
        <p14:creationId xmlns:p14="http://schemas.microsoft.com/office/powerpoint/2010/main" xmlns="" val="195828889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C0D8197-6167-D14A-88A2-F48FCA351CFA}" type="datetime1">
              <a:rPr lang="en-US"/>
              <a:pPr>
                <a:defRPr/>
              </a:pPr>
              <a:t>11/10/2020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FCFM-BUAP, Puebla, Pue.</a:t>
            </a:r>
          </a:p>
        </p:txBody>
      </p:sp>
      <p:sp>
        <p:nvSpPr>
          <p:cNvPr id="7" name="Slide Number Placeholder 5"/>
          <p:cNvSpPr>
            <a:spLocks noGrp="1"/>
          </p:cNvSpPr>
          <p:nvPr>
            <p:ph type="sldNum" sz="quarter" idx="12"/>
          </p:nvPr>
        </p:nvSpPr>
        <p:spPr/>
        <p:txBody>
          <a:bodyPr/>
          <a:lstStyle>
            <a:lvl1pPr>
              <a:defRPr/>
            </a:lvl1pPr>
          </a:lstStyle>
          <a:p>
            <a:pPr>
              <a:defRPr/>
            </a:pPr>
            <a:fld id="{9931ED86-AA17-E94C-9443-751AAD9AE51B}" type="slidenum">
              <a:rPr lang="en-US"/>
              <a:pPr>
                <a:defRPr/>
              </a:pPr>
              <a:t>‹#›</a:t>
            </a:fld>
            <a:endParaRPr lang="en-US" dirty="0"/>
          </a:p>
        </p:txBody>
      </p:sp>
    </p:spTree>
    <p:extLst>
      <p:ext uri="{BB962C8B-B14F-4D97-AF65-F5344CB8AC3E}">
        <p14:creationId xmlns:p14="http://schemas.microsoft.com/office/powerpoint/2010/main" xmlns="" val="110328608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4DB9AA2-AD94-CA41-86E9-7DA935720865}" type="datetime1">
              <a:rPr lang="en-US"/>
              <a:pPr>
                <a:defRPr/>
              </a:pPr>
              <a:t>11/10/2020</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FCFM-BUAP, Puebla, Pue.</a:t>
            </a:r>
          </a:p>
        </p:txBody>
      </p:sp>
      <p:sp>
        <p:nvSpPr>
          <p:cNvPr id="9" name="Slide Number Placeholder 5"/>
          <p:cNvSpPr>
            <a:spLocks noGrp="1"/>
          </p:cNvSpPr>
          <p:nvPr>
            <p:ph type="sldNum" sz="quarter" idx="12"/>
          </p:nvPr>
        </p:nvSpPr>
        <p:spPr/>
        <p:txBody>
          <a:bodyPr/>
          <a:lstStyle>
            <a:lvl1pPr>
              <a:defRPr/>
            </a:lvl1pPr>
          </a:lstStyle>
          <a:p>
            <a:pPr>
              <a:defRPr/>
            </a:pPr>
            <a:fld id="{715A401B-B319-EC43-889C-FC639813588B}" type="slidenum">
              <a:rPr lang="en-US"/>
              <a:pPr>
                <a:defRPr/>
              </a:pPr>
              <a:t>‹#›</a:t>
            </a:fld>
            <a:endParaRPr lang="en-US" dirty="0"/>
          </a:p>
        </p:txBody>
      </p:sp>
    </p:spTree>
    <p:extLst>
      <p:ext uri="{BB962C8B-B14F-4D97-AF65-F5344CB8AC3E}">
        <p14:creationId xmlns:p14="http://schemas.microsoft.com/office/powerpoint/2010/main" xmlns="" val="150953745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FDC9534-225F-D44E-937E-D4A7749E8F89}" type="datetime1">
              <a:rPr lang="en-US"/>
              <a:pPr>
                <a:defRPr/>
              </a:pPr>
              <a:t>11/10/2020</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FCFM-BUAP, Puebla, Pue.</a:t>
            </a:r>
          </a:p>
        </p:txBody>
      </p:sp>
      <p:sp>
        <p:nvSpPr>
          <p:cNvPr id="5" name="Slide Number Placeholder 5"/>
          <p:cNvSpPr>
            <a:spLocks noGrp="1"/>
          </p:cNvSpPr>
          <p:nvPr>
            <p:ph type="sldNum" sz="quarter" idx="12"/>
          </p:nvPr>
        </p:nvSpPr>
        <p:spPr/>
        <p:txBody>
          <a:bodyPr/>
          <a:lstStyle>
            <a:lvl1pPr>
              <a:defRPr/>
            </a:lvl1pPr>
          </a:lstStyle>
          <a:p>
            <a:pPr>
              <a:defRPr/>
            </a:pPr>
            <a:fld id="{67894781-304E-E043-9BF4-FF72519BDCCC}" type="slidenum">
              <a:rPr lang="en-US"/>
              <a:pPr>
                <a:defRPr/>
              </a:pPr>
              <a:t>‹#›</a:t>
            </a:fld>
            <a:endParaRPr lang="en-US" dirty="0"/>
          </a:p>
        </p:txBody>
      </p:sp>
    </p:spTree>
    <p:extLst>
      <p:ext uri="{BB962C8B-B14F-4D97-AF65-F5344CB8AC3E}">
        <p14:creationId xmlns:p14="http://schemas.microsoft.com/office/powerpoint/2010/main" xmlns="" val="406185460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AC9001-9801-B54C-AC51-8233DE964CC0}" type="datetime1">
              <a:rPr lang="en-US"/>
              <a:pPr>
                <a:defRPr/>
              </a:pPr>
              <a:t>11/10/2020</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FCFM-BUAP, Puebla, Pue.</a:t>
            </a:r>
          </a:p>
        </p:txBody>
      </p:sp>
      <p:sp>
        <p:nvSpPr>
          <p:cNvPr id="4" name="Slide Number Placeholder 5"/>
          <p:cNvSpPr>
            <a:spLocks noGrp="1"/>
          </p:cNvSpPr>
          <p:nvPr>
            <p:ph type="sldNum" sz="quarter" idx="12"/>
          </p:nvPr>
        </p:nvSpPr>
        <p:spPr/>
        <p:txBody>
          <a:bodyPr/>
          <a:lstStyle>
            <a:lvl1pPr>
              <a:defRPr/>
            </a:lvl1pPr>
          </a:lstStyle>
          <a:p>
            <a:pPr>
              <a:defRPr/>
            </a:pPr>
            <a:fld id="{255BEFDE-2C95-FB4F-8585-24C087CDA8E8}" type="slidenum">
              <a:rPr lang="en-US"/>
              <a:pPr>
                <a:defRPr/>
              </a:pPr>
              <a:t>‹#›</a:t>
            </a:fld>
            <a:endParaRPr lang="en-US" dirty="0"/>
          </a:p>
        </p:txBody>
      </p:sp>
    </p:spTree>
    <p:extLst>
      <p:ext uri="{BB962C8B-B14F-4D97-AF65-F5344CB8AC3E}">
        <p14:creationId xmlns:p14="http://schemas.microsoft.com/office/powerpoint/2010/main" xmlns="" val="151036605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9032BE-8CC0-854C-9484-D19D9749CE79}" type="datetime1">
              <a:rPr lang="en-US"/>
              <a:pPr>
                <a:defRPr/>
              </a:pPr>
              <a:t>11/10/2020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FCFM-BUAP, Puebla, Pue.</a:t>
            </a:r>
          </a:p>
        </p:txBody>
      </p:sp>
      <p:sp>
        <p:nvSpPr>
          <p:cNvPr id="7" name="Slide Number Placeholder 5"/>
          <p:cNvSpPr>
            <a:spLocks noGrp="1"/>
          </p:cNvSpPr>
          <p:nvPr>
            <p:ph type="sldNum" sz="quarter" idx="12"/>
          </p:nvPr>
        </p:nvSpPr>
        <p:spPr/>
        <p:txBody>
          <a:bodyPr/>
          <a:lstStyle>
            <a:lvl1pPr>
              <a:defRPr/>
            </a:lvl1pPr>
          </a:lstStyle>
          <a:p>
            <a:pPr>
              <a:defRPr/>
            </a:pPr>
            <a:fld id="{AD30EF4C-AF1C-AC4A-ACE9-DA70292B991F}" type="slidenum">
              <a:rPr lang="en-US"/>
              <a:pPr>
                <a:defRPr/>
              </a:pPr>
              <a:t>‹#›</a:t>
            </a:fld>
            <a:endParaRPr lang="en-US" dirty="0"/>
          </a:p>
        </p:txBody>
      </p:sp>
    </p:spTree>
    <p:extLst>
      <p:ext uri="{BB962C8B-B14F-4D97-AF65-F5344CB8AC3E}">
        <p14:creationId xmlns:p14="http://schemas.microsoft.com/office/powerpoint/2010/main" xmlns="" val="204430054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96454A-7EF3-1A49-998E-C6AD95BEA8AE}" type="datetime1">
              <a:rPr lang="en-US"/>
              <a:pPr>
                <a:defRPr/>
              </a:pPr>
              <a:t>11/10/2020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FCFM-BUAP, Puebla, Pue.</a:t>
            </a:r>
          </a:p>
        </p:txBody>
      </p:sp>
      <p:sp>
        <p:nvSpPr>
          <p:cNvPr id="7" name="Slide Number Placeholder 5"/>
          <p:cNvSpPr>
            <a:spLocks noGrp="1"/>
          </p:cNvSpPr>
          <p:nvPr>
            <p:ph type="sldNum" sz="quarter" idx="12"/>
          </p:nvPr>
        </p:nvSpPr>
        <p:spPr/>
        <p:txBody>
          <a:bodyPr/>
          <a:lstStyle>
            <a:lvl1pPr>
              <a:defRPr/>
            </a:lvl1pPr>
          </a:lstStyle>
          <a:p>
            <a:pPr>
              <a:defRPr/>
            </a:pPr>
            <a:fld id="{643FECDD-BBF5-A443-A6F0-1309150B4787}" type="slidenum">
              <a:rPr lang="en-US"/>
              <a:pPr>
                <a:defRPr/>
              </a:pPr>
              <a:t>‹#›</a:t>
            </a:fld>
            <a:endParaRPr lang="en-US" dirty="0"/>
          </a:p>
        </p:txBody>
      </p:sp>
    </p:spTree>
    <p:extLst>
      <p:ext uri="{BB962C8B-B14F-4D97-AF65-F5344CB8AC3E}">
        <p14:creationId xmlns:p14="http://schemas.microsoft.com/office/powerpoint/2010/main" xmlns="" val="418462293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ln>
                  <a:solidFill>
                    <a:schemeClr val="bg1"/>
                  </a:solidFill>
                </a:ln>
                <a:solidFill>
                  <a:schemeClr val="tx1">
                    <a:tint val="75000"/>
                  </a:schemeClr>
                </a:solidFill>
                <a:latin typeface="+mn-lt"/>
                <a:ea typeface="+mn-ea"/>
                <a:cs typeface="+mn-cs"/>
              </a:defRPr>
            </a:lvl1pPr>
          </a:lstStyle>
          <a:p>
            <a:pPr>
              <a:defRPr/>
            </a:pPr>
            <a:fld id="{8FD61B16-A9AD-7D4C-9F83-41D149B8A8EB}" type="datetime1">
              <a:rPr lang="en-US"/>
              <a:pPr>
                <a:defRPr/>
              </a:pPr>
              <a:t>11/10/2020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ln>
                  <a:solidFill>
                    <a:srgbClr val="FFFFFF"/>
                  </a:solidFill>
                </a:ln>
                <a:solidFill>
                  <a:schemeClr val="tx1">
                    <a:tint val="75000"/>
                  </a:schemeClr>
                </a:solidFill>
                <a:latin typeface="+mn-lt"/>
                <a:ea typeface="+mn-ea"/>
                <a:cs typeface="+mn-cs"/>
              </a:defRPr>
            </a:lvl1pPr>
          </a:lstStyle>
          <a:p>
            <a:pPr>
              <a:defRPr/>
            </a:pPr>
            <a:r>
              <a:rPr lang="en-US"/>
              <a:t>FCFM-BUAP, Puebla, Pue.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DC70A62E-74E9-144E-A99A-F47D3C8AEF5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ransition spd="med">
    <p:fade/>
  </p:transition>
  <p:timing>
    <p:tnLst>
      <p:par>
        <p:cTn id="1" dur="indefinite" restart="never" nodeType="tmRoot"/>
      </p:par>
    </p:tnLst>
  </p:timing>
  <p:hf hdr="0"/>
  <p:txStyles>
    <p:titleStyle>
      <a:lvl1pPr algn="ctr" defTabSz="457200" rtl="0" eaLnBrk="0" fontAlgn="base" hangingPunct="0">
        <a:spcBef>
          <a:spcPct val="0"/>
        </a:spcBef>
        <a:spcAft>
          <a:spcPct val="0"/>
        </a:spcAft>
        <a:defRPr sz="4400" kern="1200">
          <a:solidFill>
            <a:schemeClr val="tx1"/>
          </a:solidFill>
          <a:latin typeface="Garamond"/>
          <a:ea typeface="ＭＳ Ｐゴシック" charset="0"/>
          <a:cs typeface="Garamond"/>
        </a:defRPr>
      </a:lvl1pPr>
      <a:lvl2pPr algn="ctr" defTabSz="457200" rtl="0" eaLnBrk="0" fontAlgn="base" hangingPunct="0">
        <a:spcBef>
          <a:spcPct val="0"/>
        </a:spcBef>
        <a:spcAft>
          <a:spcPct val="0"/>
        </a:spcAft>
        <a:defRPr sz="4400">
          <a:solidFill>
            <a:schemeClr val="tx1"/>
          </a:solidFill>
          <a:latin typeface="Garamond" charset="0"/>
          <a:ea typeface="ＭＳ Ｐゴシック" charset="0"/>
        </a:defRPr>
      </a:lvl2pPr>
      <a:lvl3pPr algn="ctr" defTabSz="457200" rtl="0" eaLnBrk="0" fontAlgn="base" hangingPunct="0">
        <a:spcBef>
          <a:spcPct val="0"/>
        </a:spcBef>
        <a:spcAft>
          <a:spcPct val="0"/>
        </a:spcAft>
        <a:defRPr sz="4400">
          <a:solidFill>
            <a:schemeClr val="tx1"/>
          </a:solidFill>
          <a:latin typeface="Garamond" charset="0"/>
          <a:ea typeface="ＭＳ Ｐゴシック" charset="0"/>
        </a:defRPr>
      </a:lvl3pPr>
      <a:lvl4pPr algn="ctr" defTabSz="457200" rtl="0" eaLnBrk="0" fontAlgn="base" hangingPunct="0">
        <a:spcBef>
          <a:spcPct val="0"/>
        </a:spcBef>
        <a:spcAft>
          <a:spcPct val="0"/>
        </a:spcAft>
        <a:defRPr sz="4400">
          <a:solidFill>
            <a:schemeClr val="tx1"/>
          </a:solidFill>
          <a:latin typeface="Garamond" charset="0"/>
          <a:ea typeface="ＭＳ Ｐゴシック" charset="0"/>
        </a:defRPr>
      </a:lvl4pPr>
      <a:lvl5pPr algn="ctr" defTabSz="457200" rtl="0" eaLnBrk="0" fontAlgn="base" hangingPunct="0">
        <a:spcBef>
          <a:spcPct val="0"/>
        </a:spcBef>
        <a:spcAft>
          <a:spcPct val="0"/>
        </a:spcAft>
        <a:defRPr sz="4400">
          <a:solidFill>
            <a:schemeClr val="tx1"/>
          </a:solidFill>
          <a:latin typeface="Garamond" charset="0"/>
          <a:ea typeface="ＭＳ Ｐゴシック" charset="0"/>
        </a:defRPr>
      </a:lvl5pPr>
      <a:lvl6pPr marL="457200" algn="ctr" defTabSz="457200" rtl="0" fontAlgn="base">
        <a:spcBef>
          <a:spcPct val="0"/>
        </a:spcBef>
        <a:spcAft>
          <a:spcPct val="0"/>
        </a:spcAft>
        <a:defRPr sz="4400">
          <a:solidFill>
            <a:schemeClr val="tx1"/>
          </a:solidFill>
          <a:latin typeface="Garamond" charset="0"/>
          <a:ea typeface="ＭＳ Ｐゴシック" charset="0"/>
        </a:defRPr>
      </a:lvl6pPr>
      <a:lvl7pPr marL="914400" algn="ctr" defTabSz="457200" rtl="0" fontAlgn="base">
        <a:spcBef>
          <a:spcPct val="0"/>
        </a:spcBef>
        <a:spcAft>
          <a:spcPct val="0"/>
        </a:spcAft>
        <a:defRPr sz="4400">
          <a:solidFill>
            <a:schemeClr val="tx1"/>
          </a:solidFill>
          <a:latin typeface="Garamond" charset="0"/>
          <a:ea typeface="ＭＳ Ｐゴシック" charset="0"/>
        </a:defRPr>
      </a:lvl7pPr>
      <a:lvl8pPr marL="1371600" algn="ctr" defTabSz="457200" rtl="0" fontAlgn="base">
        <a:spcBef>
          <a:spcPct val="0"/>
        </a:spcBef>
        <a:spcAft>
          <a:spcPct val="0"/>
        </a:spcAft>
        <a:defRPr sz="4400">
          <a:solidFill>
            <a:schemeClr val="tx1"/>
          </a:solidFill>
          <a:latin typeface="Garamond" charset="0"/>
          <a:ea typeface="ＭＳ Ｐゴシック" charset="0"/>
        </a:defRPr>
      </a:lvl8pPr>
      <a:lvl9pPr marL="1828800" algn="ctr" defTabSz="457200" rtl="0" fontAlgn="base">
        <a:spcBef>
          <a:spcPct val="0"/>
        </a:spcBef>
        <a:spcAft>
          <a:spcPct val="0"/>
        </a:spcAft>
        <a:defRPr sz="4400">
          <a:solidFill>
            <a:schemeClr val="tx1"/>
          </a:solidFill>
          <a:latin typeface="Garamond"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aramond"/>
          <a:ea typeface="ＭＳ Ｐゴシック" charset="0"/>
          <a:cs typeface="Garamond"/>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aramond"/>
          <a:ea typeface="ＭＳ Ｐゴシック" charset="0"/>
          <a:cs typeface="Garamond"/>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aramond"/>
          <a:ea typeface="ＭＳ Ｐゴシック" charset="0"/>
          <a:cs typeface="Garamond"/>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aramond"/>
          <a:ea typeface="ＭＳ Ｐゴシック" charset="0"/>
          <a:cs typeface="Garamond"/>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aramond"/>
          <a:ea typeface="ＭＳ Ｐゴシック" charset="0"/>
          <a:cs typeface="Garamon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2.emf"/><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1.emf"/></Relationships>
</file>

<file path=ppt/slides/_rels/slide2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7.emf"/><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5.emf"/><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slides/_rels/slide2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 Id="rId5" Type="http://schemas.openxmlformats.org/officeDocument/2006/relationships/image" Target="../media/image54.emf"/><Relationship Id="rId4" Type="http://schemas.openxmlformats.org/officeDocument/2006/relationships/image" Target="../media/image53.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image" Target="../media/image56.emf"/><Relationship Id="rId7" Type="http://schemas.openxmlformats.org/officeDocument/2006/relationships/image" Target="../media/image60.emf"/><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emf"/><Relationship Id="rId5" Type="http://schemas.openxmlformats.org/officeDocument/2006/relationships/image" Target="../media/image58.emf"/><Relationship Id="rId10" Type="http://schemas.openxmlformats.org/officeDocument/2006/relationships/image" Target="../media/image63.emf"/><Relationship Id="rId4" Type="http://schemas.openxmlformats.org/officeDocument/2006/relationships/image" Target="../media/image57.emf"/><Relationship Id="rId9" Type="http://schemas.openxmlformats.org/officeDocument/2006/relationships/image" Target="../media/image62.emf"/></Relationships>
</file>

<file path=ppt/slides/_rels/slide33.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nr.com" TargetMode="External"/><Relationship Id="rId2" Type="http://schemas.openxmlformats.org/officeDocument/2006/relationships/hyperlink" Target="http://www-personal.umich.edu/~bielajew/MCBook/book.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pPr eaLnBrk="1" hangingPunct="1"/>
            <a:r>
              <a:rPr lang="en-US">
                <a:latin typeface="Garamond" charset="0"/>
              </a:rPr>
              <a:t>Basics of Monte Carlo Simulation</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dirty="0" smtClean="0">
              <a:ea typeface="+mn-ea"/>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a:latin typeface="Garamond" charset="0"/>
              </a:rPr>
              <a:t>Outline</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11/10/2020</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89E5B071-923C-9748-9027-FB3D3872FC99}" type="slidenum">
              <a:rPr lang="en-US" smtClean="0"/>
              <a:pPr>
                <a:defRPr/>
              </a:pPr>
              <a:t>11</a:t>
            </a:fld>
            <a:endParaRPr lang="en-US"/>
          </a:p>
        </p:txBody>
      </p:sp>
      <p:sp>
        <p:nvSpPr>
          <p:cNvPr id="7" name="Rounded Rectangle 6"/>
          <p:cNvSpPr/>
          <p:nvPr/>
        </p:nvSpPr>
        <p:spPr>
          <a:xfrm>
            <a:off x="3454400" y="3111500"/>
            <a:ext cx="2171700" cy="11938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Monte Carlo</a:t>
            </a:r>
          </a:p>
        </p:txBody>
      </p:sp>
      <p:sp>
        <p:nvSpPr>
          <p:cNvPr id="8" name="Rounded Rectangle 7"/>
          <p:cNvSpPr/>
          <p:nvPr/>
        </p:nvSpPr>
        <p:spPr>
          <a:xfrm>
            <a:off x="2971800" y="1447800"/>
            <a:ext cx="2095500" cy="6985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Uncertainties</a:t>
            </a:r>
          </a:p>
        </p:txBody>
      </p:sp>
      <p:sp>
        <p:nvSpPr>
          <p:cNvPr id="9" name="Rounded Rectangle 8"/>
          <p:cNvSpPr/>
          <p:nvPr/>
        </p:nvSpPr>
        <p:spPr>
          <a:xfrm>
            <a:off x="6191250" y="1968500"/>
            <a:ext cx="2095500" cy="6985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Efficiency</a:t>
            </a:r>
          </a:p>
        </p:txBody>
      </p:sp>
      <p:sp>
        <p:nvSpPr>
          <p:cNvPr id="10" name="Rounded Rectangle 9"/>
          <p:cNvSpPr/>
          <p:nvPr/>
        </p:nvSpPr>
        <p:spPr>
          <a:xfrm>
            <a:off x="6559550" y="3816350"/>
            <a:ext cx="2095500" cy="6985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PDFs</a:t>
            </a:r>
          </a:p>
        </p:txBody>
      </p:sp>
      <p:sp>
        <p:nvSpPr>
          <p:cNvPr id="11" name="Rounded Rectangle 10"/>
          <p:cNvSpPr/>
          <p:nvPr/>
        </p:nvSpPr>
        <p:spPr>
          <a:xfrm>
            <a:off x="4470400" y="5308600"/>
            <a:ext cx="2095500" cy="6985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RNGs</a:t>
            </a:r>
          </a:p>
        </p:txBody>
      </p:sp>
      <p:sp>
        <p:nvSpPr>
          <p:cNvPr id="12" name="Rounded Rectangle 11"/>
          <p:cNvSpPr/>
          <p:nvPr/>
        </p:nvSpPr>
        <p:spPr>
          <a:xfrm>
            <a:off x="1079500" y="4756150"/>
            <a:ext cx="2095500" cy="6985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dirty="0"/>
              <a:t>Sampling</a:t>
            </a:r>
          </a:p>
        </p:txBody>
      </p:sp>
      <p:sp>
        <p:nvSpPr>
          <p:cNvPr id="13" name="Rounded Rectangle 12"/>
          <p:cNvSpPr/>
          <p:nvPr/>
        </p:nvSpPr>
        <p:spPr>
          <a:xfrm>
            <a:off x="533400" y="2590800"/>
            <a:ext cx="2095500" cy="6985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Scoring</a:t>
            </a:r>
          </a:p>
        </p:txBody>
      </p:sp>
      <p:cxnSp>
        <p:nvCxnSpPr>
          <p:cNvPr id="14" name="Straight Arrow Connector 13"/>
          <p:cNvCxnSpPr/>
          <p:nvPr/>
        </p:nvCxnSpPr>
        <p:spPr>
          <a:xfrm>
            <a:off x="4019550" y="2146300"/>
            <a:ext cx="539750" cy="9271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1581150" y="3289300"/>
            <a:ext cx="1822450" cy="3683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2127250" y="4305300"/>
            <a:ext cx="1377950" cy="4508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H="1" flipV="1">
            <a:off x="4737100" y="4368800"/>
            <a:ext cx="762000" cy="914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H="1" flipV="1">
            <a:off x="5664200" y="3822700"/>
            <a:ext cx="876300" cy="330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a:off x="5664200" y="2667000"/>
            <a:ext cx="1574800" cy="5207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10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1000"/>
                                        <p:tgtEl>
                                          <p:spTgt spid="17"/>
                                        </p:tgtEl>
                                      </p:cBhvr>
                                    </p:animEffect>
                                  </p:childTnLst>
                                </p:cTn>
                              </p:par>
                            </p:childTnLst>
                          </p:cTn>
                        </p:par>
                        <p:par>
                          <p:cTn id="11" fill="hold" nodeType="afterGroup">
                            <p:stCondLst>
                              <p:cond delay="1000"/>
                            </p:stCondLst>
                            <p:childTnLst>
                              <p:par>
                                <p:cTn id="12" presetID="9"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1000"/>
                                        <p:tgtEl>
                                          <p:spTgt spid="10"/>
                                        </p:tgtEl>
                                      </p:cBhvr>
                                    </p:animEffect>
                                  </p:childTnLst>
                                </p:cTn>
                              </p:par>
                            </p:childTnLst>
                          </p:cTn>
                        </p:par>
                        <p:par>
                          <p:cTn id="15" fill="hold" nodeType="afterGroup">
                            <p:stCondLst>
                              <p:cond delay="2000"/>
                            </p:stCondLst>
                            <p:childTnLst>
                              <p:par>
                                <p:cTn id="16" presetID="9"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000"/>
                                        <p:tgtEl>
                                          <p:spTgt spid="18"/>
                                        </p:tgtEl>
                                      </p:cBhvr>
                                    </p:animEffect>
                                  </p:childTnLst>
                                </p:cTn>
                              </p:par>
                            </p:childTnLst>
                          </p:cTn>
                        </p:par>
                        <p:par>
                          <p:cTn id="19" fill="hold" nodeType="afterGroup">
                            <p:stCondLst>
                              <p:cond delay="3000"/>
                            </p:stCondLst>
                            <p:childTnLst>
                              <p:par>
                                <p:cTn id="20" presetID="9"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1000"/>
                                        <p:tgtEl>
                                          <p:spTgt spid="12"/>
                                        </p:tgtEl>
                                      </p:cBhvr>
                                    </p:animEffect>
                                  </p:childTnLst>
                                </p:cTn>
                              </p:par>
                            </p:childTnLst>
                          </p:cTn>
                        </p:par>
                        <p:par>
                          <p:cTn id="23" fill="hold" nodeType="afterGroup">
                            <p:stCondLst>
                              <p:cond delay="4000"/>
                            </p:stCondLst>
                            <p:childTnLst>
                              <p:par>
                                <p:cTn id="24" presetID="9"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1000"/>
                                        <p:tgtEl>
                                          <p:spTgt spid="16"/>
                                        </p:tgtEl>
                                      </p:cBhvr>
                                    </p:animEffect>
                                  </p:childTnLst>
                                </p:cTn>
                              </p:par>
                            </p:childTnLst>
                          </p:cTn>
                        </p:par>
                        <p:par>
                          <p:cTn id="27" fill="hold" nodeType="afterGroup">
                            <p:stCondLst>
                              <p:cond delay="5000"/>
                            </p:stCondLst>
                            <p:childTnLst>
                              <p:par>
                                <p:cTn id="28" presetID="9"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000"/>
                                        <p:tgtEl>
                                          <p:spTgt spid="13"/>
                                        </p:tgtEl>
                                      </p:cBhvr>
                                    </p:animEffect>
                                  </p:childTnLst>
                                </p:cTn>
                              </p:par>
                            </p:childTnLst>
                          </p:cTn>
                        </p:par>
                        <p:par>
                          <p:cTn id="31" fill="hold" nodeType="afterGroup">
                            <p:stCondLst>
                              <p:cond delay="6000"/>
                            </p:stCondLst>
                            <p:childTnLst>
                              <p:par>
                                <p:cTn id="32" presetID="9"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1000"/>
                                        <p:tgtEl>
                                          <p:spTgt spid="15"/>
                                        </p:tgtEl>
                                      </p:cBhvr>
                                    </p:animEffect>
                                  </p:childTnLst>
                                </p:cTn>
                              </p:par>
                            </p:childTnLst>
                          </p:cTn>
                        </p:par>
                        <p:par>
                          <p:cTn id="35" fill="hold" nodeType="afterGroup">
                            <p:stCondLst>
                              <p:cond delay="7000"/>
                            </p:stCondLst>
                            <p:childTnLst>
                              <p:par>
                                <p:cTn id="36" presetID="9"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1000"/>
                                        <p:tgtEl>
                                          <p:spTgt spid="8"/>
                                        </p:tgtEl>
                                      </p:cBhvr>
                                    </p:animEffect>
                                  </p:childTnLst>
                                </p:cTn>
                              </p:par>
                            </p:childTnLst>
                          </p:cTn>
                        </p:par>
                        <p:par>
                          <p:cTn id="39" fill="hold" nodeType="afterGroup">
                            <p:stCondLst>
                              <p:cond delay="8000"/>
                            </p:stCondLst>
                            <p:childTnLst>
                              <p:par>
                                <p:cTn id="40" presetID="9"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1000"/>
                                        <p:tgtEl>
                                          <p:spTgt spid="14"/>
                                        </p:tgtEl>
                                      </p:cBhvr>
                                    </p:animEffect>
                                  </p:childTnLst>
                                </p:cTn>
                              </p:par>
                            </p:childTnLst>
                          </p:cTn>
                        </p:par>
                        <p:par>
                          <p:cTn id="43" fill="hold" nodeType="afterGroup">
                            <p:stCondLst>
                              <p:cond delay="9000"/>
                            </p:stCondLst>
                            <p:childTnLst>
                              <p:par>
                                <p:cTn id="44" presetID="9" presetClass="entr" presetSubtype="0"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dissolve">
                                      <p:cBhvr>
                                        <p:cTn id="46" dur="1000"/>
                                        <p:tgtEl>
                                          <p:spTgt spid="9"/>
                                        </p:tgtEl>
                                      </p:cBhvr>
                                    </p:animEffect>
                                  </p:childTnLst>
                                </p:cTn>
                              </p:par>
                            </p:childTnLst>
                          </p:cTn>
                        </p:par>
                        <p:par>
                          <p:cTn id="47" fill="hold" nodeType="afterGroup">
                            <p:stCondLst>
                              <p:cond delay="10000"/>
                            </p:stCondLst>
                            <p:childTnLst>
                              <p:par>
                                <p:cTn id="48" presetID="9" presetClass="entr" presetSubtype="0"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dissolve">
                                      <p:cBhvr>
                                        <p:cTn id="5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737A41E0-64B6-BF40-ADE0-FBE7CA6B3944}" type="datetime1">
              <a:rPr lang="en-US"/>
              <a:pPr>
                <a:defRPr/>
              </a:pPr>
              <a:t>11/10/2020</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6AFA3E98-8C05-5E40-9CD2-313E27CDEA42}" type="slidenum">
              <a:rPr lang="en-US" smtClean="0"/>
              <a:pPr>
                <a:defRPr/>
              </a:pPr>
              <a:t>12</a:t>
            </a:fld>
            <a:endParaRPr lang="en-US"/>
          </a:p>
        </p:txBody>
      </p:sp>
      <p:sp>
        <p:nvSpPr>
          <p:cNvPr id="7" name="Rounded Rectangle 6"/>
          <p:cNvSpPr/>
          <p:nvPr/>
        </p:nvSpPr>
        <p:spPr>
          <a:xfrm>
            <a:off x="3454400" y="3111500"/>
            <a:ext cx="2171700" cy="11938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Monte Carlo</a:t>
            </a:r>
          </a:p>
        </p:txBody>
      </p:sp>
      <p:sp>
        <p:nvSpPr>
          <p:cNvPr id="8" name="Rounded Rectangle 7"/>
          <p:cNvSpPr/>
          <p:nvPr/>
        </p:nvSpPr>
        <p:spPr>
          <a:xfrm>
            <a:off x="2971800" y="1447800"/>
            <a:ext cx="2095500" cy="6985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Uncertainties</a:t>
            </a:r>
          </a:p>
        </p:txBody>
      </p:sp>
      <p:sp>
        <p:nvSpPr>
          <p:cNvPr id="9" name="Rounded Rectangle 8"/>
          <p:cNvSpPr/>
          <p:nvPr/>
        </p:nvSpPr>
        <p:spPr>
          <a:xfrm>
            <a:off x="6191250" y="1968500"/>
            <a:ext cx="2095500" cy="6985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Efficiency</a:t>
            </a:r>
          </a:p>
        </p:txBody>
      </p:sp>
      <p:sp>
        <p:nvSpPr>
          <p:cNvPr id="10" name="Rounded Rectangle 9"/>
          <p:cNvSpPr/>
          <p:nvPr/>
        </p:nvSpPr>
        <p:spPr>
          <a:xfrm>
            <a:off x="6559550" y="3816350"/>
            <a:ext cx="2095500" cy="698500"/>
          </a:xfrm>
          <a:prstGeom prst="roundRect">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PDFs</a:t>
            </a:r>
          </a:p>
        </p:txBody>
      </p:sp>
      <p:sp>
        <p:nvSpPr>
          <p:cNvPr id="11" name="Rounded Rectangle 10"/>
          <p:cNvSpPr/>
          <p:nvPr/>
        </p:nvSpPr>
        <p:spPr>
          <a:xfrm>
            <a:off x="4470400" y="5308600"/>
            <a:ext cx="2095500" cy="6985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RNGs</a:t>
            </a:r>
          </a:p>
        </p:txBody>
      </p:sp>
      <p:sp>
        <p:nvSpPr>
          <p:cNvPr id="12" name="Rounded Rectangle 11"/>
          <p:cNvSpPr/>
          <p:nvPr/>
        </p:nvSpPr>
        <p:spPr>
          <a:xfrm>
            <a:off x="1079500" y="4756150"/>
            <a:ext cx="2095500" cy="6985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dirty="0"/>
              <a:t>Sampling</a:t>
            </a:r>
          </a:p>
        </p:txBody>
      </p:sp>
      <p:sp>
        <p:nvSpPr>
          <p:cNvPr id="13" name="Rounded Rectangle 12"/>
          <p:cNvSpPr/>
          <p:nvPr/>
        </p:nvSpPr>
        <p:spPr>
          <a:xfrm>
            <a:off x="533400" y="2590800"/>
            <a:ext cx="2095500" cy="6985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Scoring</a:t>
            </a:r>
          </a:p>
        </p:txBody>
      </p:sp>
      <p:cxnSp>
        <p:nvCxnSpPr>
          <p:cNvPr id="14" name="Straight Arrow Connector 13"/>
          <p:cNvCxnSpPr/>
          <p:nvPr/>
        </p:nvCxnSpPr>
        <p:spPr>
          <a:xfrm>
            <a:off x="4019550" y="2146300"/>
            <a:ext cx="539750" cy="9271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1581150" y="3289300"/>
            <a:ext cx="1822450" cy="3683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2127250" y="4305300"/>
            <a:ext cx="1377950" cy="4508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H="1" flipV="1">
            <a:off x="4737100" y="4368800"/>
            <a:ext cx="762000" cy="914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H="1" flipV="1">
            <a:off x="5664200" y="3822700"/>
            <a:ext cx="876300" cy="330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a:off x="5664200" y="2667000"/>
            <a:ext cx="1574800" cy="5207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4607" name="Title 1"/>
          <p:cNvSpPr>
            <a:spLocks noGrp="1"/>
          </p:cNvSpPr>
          <p:nvPr>
            <p:ph type="title"/>
          </p:nvPr>
        </p:nvSpPr>
        <p:spPr/>
        <p:txBody>
          <a:bodyPr/>
          <a:lstStyle/>
          <a:p>
            <a:pPr eaLnBrk="1" hangingPunct="1"/>
            <a:r>
              <a:rPr lang="en-US">
                <a:latin typeface="Garamond" charset="0"/>
              </a:rPr>
              <a:t>Outline</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a:latin typeface="Garamond" charset="0"/>
              </a:rPr>
              <a:t>What is a PDF?</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11/10/2020</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D0E55633-43B4-FC44-86B0-670E9E50AE83}" type="slidenum">
              <a:rPr lang="en-US" smtClean="0"/>
              <a:pPr>
                <a:defRPr/>
              </a:pPr>
              <a:t>13</a:t>
            </a:fld>
            <a:endParaRPr lang="en-US"/>
          </a:p>
        </p:txBody>
      </p:sp>
      <p:pic>
        <p:nvPicPr>
          <p:cNvPr id="25605" name="Picture 15" descr="PDF.eps"/>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22275" y="1574800"/>
            <a:ext cx="4502150" cy="314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p_x_positive.eps"/>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294438" y="2376488"/>
            <a:ext cx="1350962" cy="376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p_x_is_normalized.eps"/>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456238" y="3062288"/>
            <a:ext cx="2905125" cy="893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p_x_range.eps"/>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037138" y="4306888"/>
            <a:ext cx="4013200"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9" name="TextBox 2"/>
          <p:cNvSpPr txBox="1">
            <a:spLocks noChangeArrowheads="1"/>
          </p:cNvSpPr>
          <p:nvPr/>
        </p:nvSpPr>
        <p:spPr bwMode="auto">
          <a:xfrm>
            <a:off x="534988" y="1095375"/>
            <a:ext cx="50958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latin typeface="Garamond" charset="0"/>
                <a:cs typeface="Garamond" charset="0"/>
              </a:rPr>
              <a:t>Probability distribution functions (PDFs)</a:t>
            </a:r>
          </a:p>
        </p:txBody>
      </p:sp>
      <p:sp>
        <p:nvSpPr>
          <p:cNvPr id="12" name="TextBox 2"/>
          <p:cNvSpPr txBox="1">
            <a:spLocks noChangeArrowheads="1"/>
          </p:cNvSpPr>
          <p:nvPr/>
        </p:nvSpPr>
        <p:spPr bwMode="auto">
          <a:xfrm>
            <a:off x="5381625" y="1579563"/>
            <a:ext cx="345281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latin typeface="Garamond" charset="0"/>
                <a:cs typeface="Garamond" charset="0"/>
              </a:rPr>
              <a:t>Restrictions:</a:t>
            </a:r>
          </a:p>
        </p:txBody>
      </p:sp>
      <p:sp>
        <p:nvSpPr>
          <p:cNvPr id="13" name="TextBox 12"/>
          <p:cNvSpPr txBox="1">
            <a:spLocks noChangeArrowheads="1"/>
          </p:cNvSpPr>
          <p:nvPr/>
        </p:nvSpPr>
        <p:spPr bwMode="auto">
          <a:xfrm>
            <a:off x="909638" y="4921250"/>
            <a:ext cx="7967662" cy="132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Font typeface="Arial" charset="0"/>
              <a:buChar char="•"/>
            </a:pPr>
            <a:r>
              <a:rPr lang="en-US" sz="2000">
                <a:latin typeface="Garamond" charset="0"/>
                <a:cs typeface="Garamond" charset="0"/>
              </a:rPr>
              <a:t>In Physics a PDF can represent the most likely spatial position, kinetic energy, momentum direction, etc., of a particle.</a:t>
            </a:r>
          </a:p>
          <a:p>
            <a:pPr eaLnBrk="1" hangingPunct="1">
              <a:buFont typeface="Arial" charset="0"/>
              <a:buChar char="•"/>
            </a:pPr>
            <a:r>
              <a:rPr lang="en-US" sz="2000">
                <a:latin typeface="Garamond" charset="0"/>
                <a:cs typeface="Garamond" charset="0"/>
              </a:rPr>
              <a:t>The PDF can be obtained by either theoretical models and parameterization to experimental data, such as cross sections, etc.</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par>
                                <p:cTn id="12" presetID="9"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par>
                                <p:cTn id="15" presetID="9"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a:latin typeface="Garamond" charset="0"/>
              </a:rPr>
              <a:t>But PDFs are hard to use…</a:t>
            </a:r>
          </a:p>
        </p:txBody>
      </p:sp>
      <p:sp>
        <p:nvSpPr>
          <p:cNvPr id="3" name="Content Placeholder 2"/>
          <p:cNvSpPr>
            <a:spLocks noGrp="1"/>
          </p:cNvSpPr>
          <p:nvPr>
            <p:ph idx="1"/>
          </p:nvPr>
        </p:nvSpPr>
        <p:spPr>
          <a:xfrm>
            <a:off x="457200" y="1254125"/>
            <a:ext cx="8229600" cy="722313"/>
          </a:xfrm>
        </p:spPr>
        <p:txBody>
          <a:bodyPr/>
          <a:lstStyle/>
          <a:p>
            <a:pPr eaLnBrk="1" hangingPunct="1"/>
            <a:r>
              <a:rPr lang="en-US">
                <a:latin typeface="Garamond" charset="0"/>
              </a:rPr>
              <a:t>The domain of such functions is so diverse.</a:t>
            </a:r>
          </a:p>
          <a:p>
            <a:pPr eaLnBrk="1" hangingPunct="1"/>
            <a:r>
              <a:rPr lang="en-US">
                <a:latin typeface="Garamond" charset="0"/>
              </a:rPr>
              <a:t>Fortunately, associate to each PDF there exists a Cumulative Distribution Function (CDF)</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11/10/2020</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342A2DE7-195C-2040-A38A-10D0CBEEFD22}" type="slidenum">
              <a:rPr lang="en-US" smtClean="0"/>
              <a:pPr>
                <a:defRPr/>
              </a:pPr>
              <a:t>14</a:t>
            </a:fld>
            <a:endParaRPr lang="en-US"/>
          </a:p>
        </p:txBody>
      </p:sp>
      <p:pic>
        <p:nvPicPr>
          <p:cNvPr id="7" name="Picture 2" descr="CDF.eps"/>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85725" y="3009900"/>
            <a:ext cx="4800600" cy="3355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4" descr="c_x.eps"/>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304925" y="4848225"/>
            <a:ext cx="2571750"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p_x_c_x.eps"/>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765800" y="3502025"/>
            <a:ext cx="2578100" cy="97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c_x_max_1.eps"/>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51500" y="4848225"/>
            <a:ext cx="23495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c_x_min_0.eps"/>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5727700" y="5749925"/>
            <a:ext cx="23241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2"/>
          <p:cNvSpPr txBox="1">
            <a:spLocks noChangeArrowheads="1"/>
          </p:cNvSpPr>
          <p:nvPr/>
        </p:nvSpPr>
        <p:spPr bwMode="auto">
          <a:xfrm>
            <a:off x="5411788" y="3009900"/>
            <a:ext cx="355441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latin typeface="Arial" charset="0"/>
              </a:rPr>
              <a:t>Features: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par>
                                <p:cTn id="22" presetID="9"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par>
                                <p:cTn id="25" presetID="9"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par>
                                <p:cTn id="28" presetID="9"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z="3000">
                <a:latin typeface="Garamond" charset="0"/>
              </a:rPr>
              <a:t>In the practice, we use the discrete form of PDF and CDF</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11/10/2020</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EA653924-7E08-0E47-BE47-8B7995E12E6E}" type="slidenum">
              <a:rPr lang="en-US" smtClean="0"/>
              <a:pPr>
                <a:defRPr/>
              </a:pPr>
              <a:t>15</a:t>
            </a:fld>
            <a:endParaRPr lang="en-US"/>
          </a:p>
        </p:txBody>
      </p:sp>
      <p:sp>
        <p:nvSpPr>
          <p:cNvPr id="27653" name="TextBox 2"/>
          <p:cNvSpPr txBox="1">
            <a:spLocks noChangeArrowheads="1"/>
          </p:cNvSpPr>
          <p:nvPr/>
        </p:nvSpPr>
        <p:spPr bwMode="auto">
          <a:xfrm>
            <a:off x="534988" y="1095375"/>
            <a:ext cx="1841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latin typeface="Garamond" charset="0"/>
                <a:cs typeface="Garamond" charset="0"/>
              </a:rPr>
              <a:t>Discrete PDF</a:t>
            </a:r>
          </a:p>
        </p:txBody>
      </p:sp>
      <p:pic>
        <p:nvPicPr>
          <p:cNvPr id="27654" name="Picture 7"/>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927600" y="1981200"/>
            <a:ext cx="2560638" cy="693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5" name="Picture 8"/>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914900" y="1320800"/>
            <a:ext cx="2632075" cy="328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6" name="Picture 10"/>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562600" y="2755900"/>
            <a:ext cx="1289050" cy="328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7" name="Picture 12"/>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372100" y="4457700"/>
            <a:ext cx="1866900" cy="71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8" name="Picture 13"/>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5524500" y="5524500"/>
            <a:ext cx="1706563" cy="328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7659" name="Group 2061"/>
          <p:cNvGrpSpPr>
            <a:grpSpLocks/>
          </p:cNvGrpSpPr>
          <p:nvPr/>
        </p:nvGrpSpPr>
        <p:grpSpPr bwMode="auto">
          <a:xfrm>
            <a:off x="304800" y="1401763"/>
            <a:ext cx="3128963" cy="2352675"/>
            <a:chOff x="614829" y="1326771"/>
            <a:chExt cx="2585571" cy="1943249"/>
          </a:xfrm>
        </p:grpSpPr>
        <p:cxnSp>
          <p:nvCxnSpPr>
            <p:cNvPr id="20" name="Straight Arrow Connector 19"/>
            <p:cNvCxnSpPr/>
            <p:nvPr/>
          </p:nvCxnSpPr>
          <p:spPr>
            <a:xfrm flipH="1" flipV="1">
              <a:off x="1219572" y="1523456"/>
              <a:ext cx="13118" cy="13846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V="1">
              <a:off x="1219572" y="2895007"/>
              <a:ext cx="1980828" cy="131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flipV="1">
              <a:off x="1523911" y="2057128"/>
              <a:ext cx="13118" cy="83787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H="1" flipV="1">
              <a:off x="1829562" y="2438698"/>
              <a:ext cx="11807" cy="456309"/>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H="1" flipV="1">
              <a:off x="2388391" y="2171206"/>
              <a:ext cx="11807" cy="723801"/>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V="1">
              <a:off x="2133901" y="1675559"/>
              <a:ext cx="0" cy="1219448"/>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H="1" flipV="1">
              <a:off x="2666494" y="2590801"/>
              <a:ext cx="13118" cy="304206"/>
            </a:xfrm>
            <a:prstGeom prst="line">
              <a:avLst/>
            </a:prstGeom>
          </p:spPr>
          <p:style>
            <a:lnRef idx="1">
              <a:schemeClr val="dk1"/>
            </a:lnRef>
            <a:fillRef idx="0">
              <a:schemeClr val="dk1"/>
            </a:fillRef>
            <a:effectRef idx="0">
              <a:schemeClr val="dk1"/>
            </a:effectRef>
            <a:fontRef idx="minor">
              <a:schemeClr val="tx1"/>
            </a:fontRef>
          </p:style>
        </p:cxnSp>
        <p:sp>
          <p:nvSpPr>
            <p:cNvPr id="27690" name="TextBox 24"/>
            <p:cNvSpPr txBox="1">
              <a:spLocks noChangeArrowheads="1"/>
            </p:cNvSpPr>
            <p:nvPr/>
          </p:nvSpPr>
          <p:spPr bwMode="auto">
            <a:xfrm>
              <a:off x="1329767" y="2900688"/>
              <a:ext cx="4278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x</a:t>
              </a:r>
              <a:r>
                <a:rPr lang="en-US" sz="1800" i="1" baseline="-25000">
                  <a:latin typeface="Arial" charset="0"/>
                </a:rPr>
                <a:t>1</a:t>
              </a:r>
            </a:p>
          </p:txBody>
        </p:sp>
        <p:sp>
          <p:nvSpPr>
            <p:cNvPr id="27691" name="TextBox 37"/>
            <p:cNvSpPr txBox="1">
              <a:spLocks noChangeArrowheads="1"/>
            </p:cNvSpPr>
            <p:nvPr/>
          </p:nvSpPr>
          <p:spPr bwMode="auto">
            <a:xfrm>
              <a:off x="1925170" y="2900688"/>
              <a:ext cx="4278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x</a:t>
              </a:r>
              <a:r>
                <a:rPr lang="en-US" sz="1800" i="1" baseline="-25000">
                  <a:latin typeface="Arial" charset="0"/>
                </a:rPr>
                <a:t>3</a:t>
              </a:r>
            </a:p>
          </p:txBody>
        </p:sp>
        <p:sp>
          <p:nvSpPr>
            <p:cNvPr id="27692" name="TextBox 38"/>
            <p:cNvSpPr txBox="1">
              <a:spLocks noChangeArrowheads="1"/>
            </p:cNvSpPr>
            <p:nvPr/>
          </p:nvSpPr>
          <p:spPr bwMode="auto">
            <a:xfrm>
              <a:off x="1629338" y="2900688"/>
              <a:ext cx="4278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x</a:t>
              </a:r>
              <a:r>
                <a:rPr lang="en-US" sz="1800" i="1" baseline="-25000">
                  <a:latin typeface="Arial" charset="0"/>
                </a:rPr>
                <a:t>2</a:t>
              </a:r>
            </a:p>
          </p:txBody>
        </p:sp>
        <p:sp>
          <p:nvSpPr>
            <p:cNvPr id="27693" name="TextBox 39"/>
            <p:cNvSpPr txBox="1">
              <a:spLocks noChangeArrowheads="1"/>
            </p:cNvSpPr>
            <p:nvPr/>
          </p:nvSpPr>
          <p:spPr bwMode="auto">
            <a:xfrm>
              <a:off x="2197844" y="2900688"/>
              <a:ext cx="4278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x</a:t>
              </a:r>
              <a:r>
                <a:rPr lang="en-US" sz="1800" i="1" baseline="-25000">
                  <a:latin typeface="Arial" charset="0"/>
                </a:rPr>
                <a:t>4</a:t>
              </a:r>
            </a:p>
          </p:txBody>
        </p:sp>
        <p:sp>
          <p:nvSpPr>
            <p:cNvPr id="27694" name="TextBox 40"/>
            <p:cNvSpPr txBox="1">
              <a:spLocks noChangeArrowheads="1"/>
            </p:cNvSpPr>
            <p:nvPr/>
          </p:nvSpPr>
          <p:spPr bwMode="auto">
            <a:xfrm>
              <a:off x="2470523" y="2900688"/>
              <a:ext cx="4278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x</a:t>
              </a:r>
              <a:r>
                <a:rPr lang="en-US" sz="1800" i="1" baseline="-25000">
                  <a:latin typeface="Arial" charset="0"/>
                </a:rPr>
                <a:t>5</a:t>
              </a:r>
            </a:p>
          </p:txBody>
        </p:sp>
        <p:sp>
          <p:nvSpPr>
            <p:cNvPr id="27695" name="TextBox 41"/>
            <p:cNvSpPr txBox="1">
              <a:spLocks noChangeArrowheads="1"/>
            </p:cNvSpPr>
            <p:nvPr/>
          </p:nvSpPr>
          <p:spPr bwMode="auto">
            <a:xfrm>
              <a:off x="1302120" y="1700302"/>
              <a:ext cx="44079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p</a:t>
              </a:r>
              <a:r>
                <a:rPr lang="en-US" sz="1800" i="1" baseline="-25000">
                  <a:latin typeface="Arial" charset="0"/>
                </a:rPr>
                <a:t>1</a:t>
              </a:r>
            </a:p>
          </p:txBody>
        </p:sp>
        <p:sp>
          <p:nvSpPr>
            <p:cNvPr id="27696" name="TextBox 42"/>
            <p:cNvSpPr txBox="1">
              <a:spLocks noChangeArrowheads="1"/>
            </p:cNvSpPr>
            <p:nvPr/>
          </p:nvSpPr>
          <p:spPr bwMode="auto">
            <a:xfrm>
              <a:off x="1608417" y="2043953"/>
              <a:ext cx="44079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p</a:t>
              </a:r>
              <a:r>
                <a:rPr lang="en-US" sz="1800" i="1" baseline="-25000">
                  <a:latin typeface="Arial" charset="0"/>
                </a:rPr>
                <a:t>2</a:t>
              </a:r>
            </a:p>
          </p:txBody>
        </p:sp>
        <p:sp>
          <p:nvSpPr>
            <p:cNvPr id="27697" name="TextBox 43"/>
            <p:cNvSpPr txBox="1">
              <a:spLocks noChangeArrowheads="1"/>
            </p:cNvSpPr>
            <p:nvPr/>
          </p:nvSpPr>
          <p:spPr bwMode="auto">
            <a:xfrm>
              <a:off x="1914712" y="1326771"/>
              <a:ext cx="44079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p</a:t>
              </a:r>
              <a:r>
                <a:rPr lang="en-US" sz="1800" i="1" baseline="-25000">
                  <a:latin typeface="Arial" charset="0"/>
                </a:rPr>
                <a:t>3</a:t>
              </a:r>
            </a:p>
          </p:txBody>
        </p:sp>
        <p:sp>
          <p:nvSpPr>
            <p:cNvPr id="27698" name="TextBox 44"/>
            <p:cNvSpPr txBox="1">
              <a:spLocks noChangeArrowheads="1"/>
            </p:cNvSpPr>
            <p:nvPr/>
          </p:nvSpPr>
          <p:spPr bwMode="auto">
            <a:xfrm>
              <a:off x="2168709" y="1804890"/>
              <a:ext cx="44079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p</a:t>
              </a:r>
              <a:r>
                <a:rPr lang="en-US" sz="1800" i="1" baseline="-25000">
                  <a:latin typeface="Arial" charset="0"/>
                </a:rPr>
                <a:t>4</a:t>
              </a:r>
            </a:p>
          </p:txBody>
        </p:sp>
        <p:sp>
          <p:nvSpPr>
            <p:cNvPr id="27699" name="TextBox 45"/>
            <p:cNvSpPr txBox="1">
              <a:spLocks noChangeArrowheads="1"/>
            </p:cNvSpPr>
            <p:nvPr/>
          </p:nvSpPr>
          <p:spPr bwMode="auto">
            <a:xfrm>
              <a:off x="2452594" y="2238187"/>
              <a:ext cx="44079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p</a:t>
              </a:r>
              <a:r>
                <a:rPr lang="en-US" sz="1800" i="1" baseline="-25000">
                  <a:latin typeface="Arial" charset="0"/>
                </a:rPr>
                <a:t>5</a:t>
              </a:r>
            </a:p>
          </p:txBody>
        </p:sp>
        <p:sp>
          <p:nvSpPr>
            <p:cNvPr id="27700" name="TextBox 46"/>
            <p:cNvSpPr txBox="1">
              <a:spLocks noChangeArrowheads="1"/>
            </p:cNvSpPr>
            <p:nvPr/>
          </p:nvSpPr>
          <p:spPr bwMode="auto">
            <a:xfrm>
              <a:off x="614829" y="1760070"/>
              <a:ext cx="63854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p(x)</a:t>
              </a:r>
            </a:p>
          </p:txBody>
        </p:sp>
      </p:grpSp>
      <p:grpSp>
        <p:nvGrpSpPr>
          <p:cNvPr id="27660" name="Group 2060"/>
          <p:cNvGrpSpPr>
            <a:grpSpLocks/>
          </p:cNvGrpSpPr>
          <p:nvPr/>
        </p:nvGrpSpPr>
        <p:grpSpPr bwMode="auto">
          <a:xfrm>
            <a:off x="165100" y="4175125"/>
            <a:ext cx="3344863" cy="2527300"/>
            <a:chOff x="302857" y="3301850"/>
            <a:chExt cx="2764193" cy="2089070"/>
          </a:xfrm>
        </p:grpSpPr>
        <p:cxnSp>
          <p:nvCxnSpPr>
            <p:cNvPr id="39" name="Straight Arrow Connector 38"/>
            <p:cNvCxnSpPr/>
            <p:nvPr/>
          </p:nvCxnSpPr>
          <p:spPr>
            <a:xfrm flipH="1" flipV="1">
              <a:off x="1086067" y="3644342"/>
              <a:ext cx="11807" cy="138440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V="1">
              <a:off x="1086067" y="5016935"/>
              <a:ext cx="1980983" cy="1181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flipH="1" flipV="1">
              <a:off x="1396989" y="4619329"/>
              <a:ext cx="6560" cy="397606"/>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flipH="1" flipV="1">
              <a:off x="1682985" y="4286022"/>
              <a:ext cx="14431" cy="335931"/>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flipV="1">
              <a:off x="2295647" y="3758506"/>
              <a:ext cx="0" cy="233577"/>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V="1">
              <a:off x="1989972" y="3992083"/>
              <a:ext cx="0" cy="286066"/>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flipV="1">
              <a:off x="2600010" y="3556423"/>
              <a:ext cx="0" cy="232265"/>
            </a:xfrm>
            <a:prstGeom prst="line">
              <a:avLst/>
            </a:prstGeom>
          </p:spPr>
          <p:style>
            <a:lnRef idx="1">
              <a:schemeClr val="dk1"/>
            </a:lnRef>
            <a:fillRef idx="0">
              <a:schemeClr val="dk1"/>
            </a:fillRef>
            <a:effectRef idx="0">
              <a:schemeClr val="dk1"/>
            </a:effectRef>
            <a:fontRef idx="minor">
              <a:schemeClr val="tx1"/>
            </a:fontRef>
          </p:style>
        </p:cxnSp>
        <p:sp>
          <p:nvSpPr>
            <p:cNvPr id="27670" name="TextBox 54"/>
            <p:cNvSpPr txBox="1">
              <a:spLocks noChangeArrowheads="1"/>
            </p:cNvSpPr>
            <p:nvPr/>
          </p:nvSpPr>
          <p:spPr bwMode="auto">
            <a:xfrm>
              <a:off x="1196417" y="5021588"/>
              <a:ext cx="4278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x</a:t>
              </a:r>
              <a:r>
                <a:rPr lang="en-US" sz="1800" i="1" baseline="-25000">
                  <a:latin typeface="Arial" charset="0"/>
                </a:rPr>
                <a:t>1</a:t>
              </a:r>
            </a:p>
          </p:txBody>
        </p:sp>
        <p:sp>
          <p:nvSpPr>
            <p:cNvPr id="27671" name="TextBox 55"/>
            <p:cNvSpPr txBox="1">
              <a:spLocks noChangeArrowheads="1"/>
            </p:cNvSpPr>
            <p:nvPr/>
          </p:nvSpPr>
          <p:spPr bwMode="auto">
            <a:xfrm>
              <a:off x="1791820" y="5021588"/>
              <a:ext cx="4278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x</a:t>
              </a:r>
              <a:r>
                <a:rPr lang="en-US" sz="1800" i="1" baseline="-25000">
                  <a:latin typeface="Arial" charset="0"/>
                </a:rPr>
                <a:t>3</a:t>
              </a:r>
            </a:p>
          </p:txBody>
        </p:sp>
        <p:sp>
          <p:nvSpPr>
            <p:cNvPr id="27672" name="TextBox 56"/>
            <p:cNvSpPr txBox="1">
              <a:spLocks noChangeArrowheads="1"/>
            </p:cNvSpPr>
            <p:nvPr/>
          </p:nvSpPr>
          <p:spPr bwMode="auto">
            <a:xfrm>
              <a:off x="1495988" y="5021588"/>
              <a:ext cx="4278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x</a:t>
              </a:r>
              <a:r>
                <a:rPr lang="en-US" sz="1800" i="1" baseline="-25000">
                  <a:latin typeface="Arial" charset="0"/>
                </a:rPr>
                <a:t>2</a:t>
              </a:r>
            </a:p>
          </p:txBody>
        </p:sp>
        <p:sp>
          <p:nvSpPr>
            <p:cNvPr id="27673" name="TextBox 57"/>
            <p:cNvSpPr txBox="1">
              <a:spLocks noChangeArrowheads="1"/>
            </p:cNvSpPr>
            <p:nvPr/>
          </p:nvSpPr>
          <p:spPr bwMode="auto">
            <a:xfrm>
              <a:off x="2064494" y="5021588"/>
              <a:ext cx="4278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x</a:t>
              </a:r>
              <a:r>
                <a:rPr lang="en-US" sz="1800" i="1" baseline="-25000">
                  <a:latin typeface="Arial" charset="0"/>
                </a:rPr>
                <a:t>4</a:t>
              </a:r>
            </a:p>
          </p:txBody>
        </p:sp>
        <p:sp>
          <p:nvSpPr>
            <p:cNvPr id="27674" name="TextBox 58"/>
            <p:cNvSpPr txBox="1">
              <a:spLocks noChangeArrowheads="1"/>
            </p:cNvSpPr>
            <p:nvPr/>
          </p:nvSpPr>
          <p:spPr bwMode="auto">
            <a:xfrm>
              <a:off x="2337173" y="5021588"/>
              <a:ext cx="4278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x</a:t>
              </a:r>
              <a:r>
                <a:rPr lang="en-US" sz="1800" i="1" baseline="-25000">
                  <a:latin typeface="Arial" charset="0"/>
                </a:rPr>
                <a:t>5</a:t>
              </a:r>
            </a:p>
          </p:txBody>
        </p:sp>
        <p:sp>
          <p:nvSpPr>
            <p:cNvPr id="27675" name="TextBox 59"/>
            <p:cNvSpPr txBox="1">
              <a:spLocks noChangeArrowheads="1"/>
            </p:cNvSpPr>
            <p:nvPr/>
          </p:nvSpPr>
          <p:spPr bwMode="auto">
            <a:xfrm>
              <a:off x="549010" y="4410482"/>
              <a:ext cx="44079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p</a:t>
              </a:r>
              <a:r>
                <a:rPr lang="en-US" sz="1800" i="1" baseline="-25000">
                  <a:latin typeface="Arial" charset="0"/>
                </a:rPr>
                <a:t>1</a:t>
              </a:r>
            </a:p>
          </p:txBody>
        </p:sp>
        <p:sp>
          <p:nvSpPr>
            <p:cNvPr id="27676" name="TextBox 60"/>
            <p:cNvSpPr txBox="1">
              <a:spLocks noChangeArrowheads="1"/>
            </p:cNvSpPr>
            <p:nvPr/>
          </p:nvSpPr>
          <p:spPr bwMode="auto">
            <a:xfrm>
              <a:off x="302857" y="4034043"/>
              <a:ext cx="7895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p</a:t>
              </a:r>
              <a:r>
                <a:rPr lang="en-US" sz="1800" i="1" baseline="-25000">
                  <a:latin typeface="Arial" charset="0"/>
                </a:rPr>
                <a:t>1</a:t>
              </a:r>
              <a:r>
                <a:rPr lang="en-US" sz="1800" i="1">
                  <a:latin typeface="Arial" charset="0"/>
                </a:rPr>
                <a:t>+p</a:t>
              </a:r>
              <a:r>
                <a:rPr lang="en-US" sz="1800" i="1" baseline="-25000">
                  <a:latin typeface="Arial" charset="0"/>
                </a:rPr>
                <a:t>2</a:t>
              </a:r>
            </a:p>
          </p:txBody>
        </p:sp>
        <p:sp>
          <p:nvSpPr>
            <p:cNvPr id="27677" name="TextBox 64"/>
            <p:cNvSpPr txBox="1">
              <a:spLocks noChangeArrowheads="1"/>
            </p:cNvSpPr>
            <p:nvPr/>
          </p:nvSpPr>
          <p:spPr bwMode="auto">
            <a:xfrm>
              <a:off x="750719" y="3301850"/>
              <a:ext cx="62364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c(x)</a:t>
              </a:r>
            </a:p>
          </p:txBody>
        </p:sp>
        <p:cxnSp>
          <p:nvCxnSpPr>
            <p:cNvPr id="54" name="Straight Connector 53"/>
            <p:cNvCxnSpPr/>
            <p:nvPr/>
          </p:nvCxnSpPr>
          <p:spPr>
            <a:xfrm flipV="1">
              <a:off x="1381246" y="4612768"/>
              <a:ext cx="325353" cy="5249"/>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flipV="1">
              <a:off x="1676426" y="4278149"/>
              <a:ext cx="325353" cy="5249"/>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flipV="1">
              <a:off x="1980789" y="3992083"/>
              <a:ext cx="325353" cy="6562"/>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flipV="1">
              <a:off x="2286464" y="3758506"/>
              <a:ext cx="325353" cy="5249"/>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flipV="1">
              <a:off x="2600010" y="3556423"/>
              <a:ext cx="325353" cy="3937"/>
            </a:xfrm>
            <a:prstGeom prst="line">
              <a:avLst/>
            </a:prstGeom>
          </p:spPr>
          <p:style>
            <a:lnRef idx="1">
              <a:schemeClr val="dk1"/>
            </a:lnRef>
            <a:fillRef idx="0">
              <a:schemeClr val="dk1"/>
            </a:fillRef>
            <a:effectRef idx="0">
              <a:schemeClr val="dk1"/>
            </a:effectRef>
            <a:fontRef idx="minor">
              <a:schemeClr val="tx1"/>
            </a:fontRef>
          </p:style>
        </p:cxnSp>
      </p:grpSp>
      <p:cxnSp>
        <p:nvCxnSpPr>
          <p:cNvPr id="59" name="Straight Connector 58"/>
          <p:cNvCxnSpPr/>
          <p:nvPr/>
        </p:nvCxnSpPr>
        <p:spPr>
          <a:xfrm flipV="1">
            <a:off x="406400" y="3721100"/>
            <a:ext cx="8140700" cy="12700"/>
          </a:xfrm>
          <a:prstGeom prst="line">
            <a:avLst/>
          </a:prstGeom>
        </p:spPr>
        <p:style>
          <a:lnRef idx="2">
            <a:schemeClr val="accent1"/>
          </a:lnRef>
          <a:fillRef idx="0">
            <a:schemeClr val="accent1"/>
          </a:fillRef>
          <a:effectRef idx="1">
            <a:schemeClr val="accent1"/>
          </a:effectRef>
          <a:fontRef idx="minor">
            <a:schemeClr val="tx1"/>
          </a:fontRef>
        </p:style>
      </p:cxnSp>
      <p:sp>
        <p:nvSpPr>
          <p:cNvPr id="27662" name="TextBox 2"/>
          <p:cNvSpPr txBox="1">
            <a:spLocks noChangeArrowheads="1"/>
          </p:cNvSpPr>
          <p:nvPr/>
        </p:nvSpPr>
        <p:spPr bwMode="auto">
          <a:xfrm>
            <a:off x="674688" y="3800475"/>
            <a:ext cx="18637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latin typeface="Garamond" charset="0"/>
                <a:cs typeface="Garamond" charset="0"/>
              </a:rPr>
              <a:t>Discrete CDF</a:t>
            </a: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a:latin typeface="Garamond" charset="0"/>
              </a:rPr>
              <a:t>Outline</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11/10/2020</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7057A663-A147-B145-BC6F-72E1D624EB78}" type="slidenum">
              <a:rPr lang="en-US" smtClean="0"/>
              <a:pPr>
                <a:defRPr/>
              </a:pPr>
              <a:t>16</a:t>
            </a:fld>
            <a:endParaRPr lang="en-US"/>
          </a:p>
        </p:txBody>
      </p:sp>
      <p:sp>
        <p:nvSpPr>
          <p:cNvPr id="7" name="Rounded Rectangle 6"/>
          <p:cNvSpPr/>
          <p:nvPr/>
        </p:nvSpPr>
        <p:spPr>
          <a:xfrm>
            <a:off x="3454400" y="3111500"/>
            <a:ext cx="2171700" cy="11938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Monte Carlo</a:t>
            </a:r>
          </a:p>
        </p:txBody>
      </p:sp>
      <p:sp>
        <p:nvSpPr>
          <p:cNvPr id="8" name="Rounded Rectangle 7"/>
          <p:cNvSpPr/>
          <p:nvPr/>
        </p:nvSpPr>
        <p:spPr>
          <a:xfrm>
            <a:off x="2971800" y="1447800"/>
            <a:ext cx="2095500" cy="6985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Uncertainties</a:t>
            </a:r>
          </a:p>
        </p:txBody>
      </p:sp>
      <p:sp>
        <p:nvSpPr>
          <p:cNvPr id="9" name="Rounded Rectangle 8"/>
          <p:cNvSpPr/>
          <p:nvPr/>
        </p:nvSpPr>
        <p:spPr>
          <a:xfrm>
            <a:off x="6191250" y="1968500"/>
            <a:ext cx="2095500" cy="6985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Efficiency</a:t>
            </a:r>
          </a:p>
        </p:txBody>
      </p:sp>
      <p:sp>
        <p:nvSpPr>
          <p:cNvPr id="10" name="Rounded Rectangle 9"/>
          <p:cNvSpPr/>
          <p:nvPr/>
        </p:nvSpPr>
        <p:spPr>
          <a:xfrm>
            <a:off x="6559550" y="3816350"/>
            <a:ext cx="2095500" cy="698500"/>
          </a:xfrm>
          <a:prstGeom prst="roundRect">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PDFs</a:t>
            </a:r>
          </a:p>
        </p:txBody>
      </p:sp>
      <p:sp>
        <p:nvSpPr>
          <p:cNvPr id="11" name="Rounded Rectangle 10"/>
          <p:cNvSpPr/>
          <p:nvPr/>
        </p:nvSpPr>
        <p:spPr>
          <a:xfrm>
            <a:off x="4470400" y="5308600"/>
            <a:ext cx="2095500" cy="698500"/>
          </a:xfrm>
          <a:prstGeom prst="roundRect">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RNGs</a:t>
            </a:r>
          </a:p>
        </p:txBody>
      </p:sp>
      <p:sp>
        <p:nvSpPr>
          <p:cNvPr id="12" name="Rounded Rectangle 11"/>
          <p:cNvSpPr/>
          <p:nvPr/>
        </p:nvSpPr>
        <p:spPr>
          <a:xfrm>
            <a:off x="1079500" y="4756150"/>
            <a:ext cx="2095500" cy="6985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dirty="0"/>
              <a:t>Sampling</a:t>
            </a:r>
          </a:p>
        </p:txBody>
      </p:sp>
      <p:sp>
        <p:nvSpPr>
          <p:cNvPr id="13" name="Rounded Rectangle 12"/>
          <p:cNvSpPr/>
          <p:nvPr/>
        </p:nvSpPr>
        <p:spPr>
          <a:xfrm>
            <a:off x="533400" y="2590800"/>
            <a:ext cx="2095500" cy="6985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Scoring</a:t>
            </a:r>
          </a:p>
        </p:txBody>
      </p:sp>
      <p:cxnSp>
        <p:nvCxnSpPr>
          <p:cNvPr id="14" name="Straight Arrow Connector 13"/>
          <p:cNvCxnSpPr/>
          <p:nvPr/>
        </p:nvCxnSpPr>
        <p:spPr>
          <a:xfrm>
            <a:off x="4019550" y="2146300"/>
            <a:ext cx="539750" cy="9271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1581150" y="3289300"/>
            <a:ext cx="1822450" cy="3683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2127250" y="4305300"/>
            <a:ext cx="1377950" cy="4508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H="1" flipV="1">
            <a:off x="4737100" y="4368800"/>
            <a:ext cx="762000" cy="914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H="1" flipV="1">
            <a:off x="5664200" y="3822700"/>
            <a:ext cx="876300" cy="330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a:off x="5664200" y="2667000"/>
            <a:ext cx="1574800" cy="5207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a:latin typeface="Garamond" charset="0"/>
              </a:rPr>
              <a:t>(</a:t>
            </a:r>
            <a:r>
              <a:rPr lang="en-US">
                <a:solidFill>
                  <a:srgbClr val="FF0000"/>
                </a:solidFill>
                <a:latin typeface="Garamond" charset="0"/>
              </a:rPr>
              <a:t>Pseudo</a:t>
            </a:r>
            <a:r>
              <a:rPr lang="en-US">
                <a:latin typeface="Garamond" charset="0"/>
              </a:rPr>
              <a:t>)Random numbers</a:t>
            </a:r>
          </a:p>
        </p:txBody>
      </p:sp>
      <p:sp>
        <p:nvSpPr>
          <p:cNvPr id="3" name="Content Placeholder 2"/>
          <p:cNvSpPr>
            <a:spLocks noGrp="1"/>
          </p:cNvSpPr>
          <p:nvPr>
            <p:ph idx="1"/>
          </p:nvPr>
        </p:nvSpPr>
        <p:spPr>
          <a:xfrm>
            <a:off x="457200" y="1225550"/>
            <a:ext cx="8229600" cy="2973388"/>
          </a:xfrm>
        </p:spPr>
        <p:txBody>
          <a:bodyPr/>
          <a:lstStyle/>
          <a:p>
            <a:pPr eaLnBrk="1" hangingPunct="1"/>
            <a:r>
              <a:rPr lang="en-US" sz="2600">
                <a:latin typeface="Garamond" charset="0"/>
              </a:rPr>
              <a:t>Non-correlated sequences of numbers generated by an iterative equation.</a:t>
            </a:r>
          </a:p>
          <a:p>
            <a:pPr eaLnBrk="1" hangingPunct="1"/>
            <a:r>
              <a:rPr lang="en-US" sz="2600">
                <a:latin typeface="Garamond" charset="0"/>
              </a:rPr>
              <a:t>Repeatability after a very long number of random numbers.</a:t>
            </a:r>
          </a:p>
          <a:p>
            <a:pPr eaLnBrk="1" hangingPunct="1"/>
            <a:r>
              <a:rPr lang="en-US" sz="2600">
                <a:latin typeface="Garamond" charset="0"/>
              </a:rPr>
              <a:t>Non-uniform sequence.</a:t>
            </a:r>
          </a:p>
          <a:p>
            <a:pPr eaLnBrk="1" hangingPunct="1"/>
            <a:r>
              <a:rPr lang="en-US" sz="2600">
                <a:latin typeface="Garamond" charset="0"/>
              </a:rPr>
              <a:t>Reproducible: “seed”.</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11/10/2020</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5DA0A84A-EACA-8A4E-82B9-0445537BF6D3}" type="slidenum">
              <a:rPr lang="en-US" smtClean="0"/>
              <a:pPr>
                <a:defRPr/>
              </a:pPr>
              <a:t>17</a:t>
            </a:fld>
            <a:endParaRPr lang="en-US"/>
          </a:p>
        </p:txBody>
      </p:sp>
      <p:sp>
        <p:nvSpPr>
          <p:cNvPr id="7" name="TextBox 6"/>
          <p:cNvSpPr txBox="1">
            <a:spLocks noChangeArrowheads="1"/>
          </p:cNvSpPr>
          <p:nvPr/>
        </p:nvSpPr>
        <p:spPr bwMode="auto">
          <a:xfrm>
            <a:off x="508000" y="3733800"/>
            <a:ext cx="4181475" cy="221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i="1">
                <a:latin typeface="Courier New" charset="0"/>
                <a:cs typeface="Courier New" charset="0"/>
              </a:rPr>
              <a:t>I</a:t>
            </a:r>
            <a:r>
              <a:rPr lang="en-US" i="1" baseline="-25000">
                <a:latin typeface="Courier New" charset="0"/>
                <a:cs typeface="Courier New" charset="0"/>
              </a:rPr>
              <a:t>j+1</a:t>
            </a:r>
            <a:r>
              <a:rPr lang="en-US" i="1">
                <a:latin typeface="Courier New" charset="0"/>
                <a:cs typeface="Courier New" charset="0"/>
              </a:rPr>
              <a:t> = (aI</a:t>
            </a:r>
            <a:r>
              <a:rPr lang="en-US" i="1" baseline="-25000">
                <a:latin typeface="Courier New" charset="0"/>
                <a:cs typeface="Courier New" charset="0"/>
              </a:rPr>
              <a:t>j</a:t>
            </a:r>
            <a:r>
              <a:rPr lang="en-US" i="1">
                <a:latin typeface="Courier New" charset="0"/>
                <a:cs typeface="Courier New" charset="0"/>
              </a:rPr>
              <a:t> + c) mod m </a:t>
            </a:r>
          </a:p>
          <a:p>
            <a:pPr eaLnBrk="1" hangingPunct="1"/>
            <a:r>
              <a:rPr lang="en-US">
                <a:latin typeface="Garamond" charset="0"/>
                <a:cs typeface="Garamond" charset="0"/>
              </a:rPr>
              <a:t>where</a:t>
            </a:r>
            <a:r>
              <a:rPr lang="en-US" i="1">
                <a:latin typeface="Courier New" charset="0"/>
                <a:cs typeface="Courier New" charset="0"/>
              </a:rPr>
              <a:t>:	   </a:t>
            </a:r>
          </a:p>
          <a:p>
            <a:pPr eaLnBrk="1" hangingPunct="1"/>
            <a:r>
              <a:rPr lang="en-US" i="1">
                <a:latin typeface="Courier New" charset="0"/>
                <a:cs typeface="Courier New" charset="0"/>
              </a:rPr>
              <a:t>     a = 663608941</a:t>
            </a:r>
            <a:r>
              <a:rPr lang="en-US" i="1" baseline="30000">
                <a:latin typeface="Courier New" charset="0"/>
                <a:cs typeface="Courier New" charset="0"/>
              </a:rPr>
              <a:t>	</a:t>
            </a:r>
          </a:p>
          <a:p>
            <a:pPr eaLnBrk="1" hangingPunct="1"/>
            <a:r>
              <a:rPr lang="en-US" i="1" baseline="30000">
                <a:latin typeface="Courier New" charset="0"/>
                <a:cs typeface="Courier New" charset="0"/>
              </a:rPr>
              <a:t> </a:t>
            </a:r>
            <a:r>
              <a:rPr lang="en-US" i="1">
                <a:latin typeface="Courier New" charset="0"/>
                <a:cs typeface="Courier New" charset="0"/>
              </a:rPr>
              <a:t>    c = 0</a:t>
            </a:r>
            <a:r>
              <a:rPr lang="en-US" i="1" baseline="30000">
                <a:latin typeface="Courier New" charset="0"/>
                <a:cs typeface="Courier New" charset="0"/>
              </a:rPr>
              <a:t>	</a:t>
            </a:r>
          </a:p>
          <a:p>
            <a:pPr eaLnBrk="1" hangingPunct="1"/>
            <a:r>
              <a:rPr lang="en-US" i="1" baseline="30000">
                <a:latin typeface="Courier New" charset="0"/>
                <a:cs typeface="Courier New" charset="0"/>
              </a:rPr>
              <a:t> </a:t>
            </a:r>
            <a:r>
              <a:rPr lang="en-US" i="1">
                <a:latin typeface="Courier New" charset="0"/>
                <a:cs typeface="Courier New" charset="0"/>
              </a:rPr>
              <a:t>  m = 2</a:t>
            </a:r>
            <a:r>
              <a:rPr lang="en-US" i="1" baseline="30000">
                <a:latin typeface="Courier New" charset="0"/>
                <a:cs typeface="Courier New" charset="0"/>
              </a:rPr>
              <a:t>32</a:t>
            </a:r>
          </a:p>
          <a:p>
            <a:pPr eaLnBrk="1" hangingPunct="1"/>
            <a:endParaRPr lang="en-US" sz="1800">
              <a:latin typeface="Arial" charset="0"/>
            </a:endParaRPr>
          </a:p>
        </p:txBody>
      </p:sp>
      <p:pic>
        <p:nvPicPr>
          <p:cNvPr id="8" name="Picture 2" descr="Random.eps"/>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657725" y="2928938"/>
            <a:ext cx="4486275" cy="313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par>
                          <p:cTn id="26" fill="hold" nodeType="afterGroup">
                            <p:stCondLst>
                              <p:cond delay="500"/>
                            </p:stCondLst>
                            <p:childTnLst>
                              <p:par>
                                <p:cTn id="27" presetID="9"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a:latin typeface="Garamond" charset="0"/>
              </a:rPr>
              <a:t>Where to use random numbers?</a:t>
            </a:r>
          </a:p>
        </p:txBody>
      </p:sp>
      <p:sp>
        <p:nvSpPr>
          <p:cNvPr id="3" name="Content Placeholder 2"/>
          <p:cNvSpPr>
            <a:spLocks noGrp="1"/>
          </p:cNvSpPr>
          <p:nvPr>
            <p:ph idx="1"/>
          </p:nvPr>
        </p:nvSpPr>
        <p:spPr>
          <a:xfrm>
            <a:off x="457200" y="1166813"/>
            <a:ext cx="8229600" cy="2787650"/>
          </a:xfrm>
        </p:spPr>
        <p:txBody>
          <a:bodyPr/>
          <a:lstStyle/>
          <a:p>
            <a:pPr eaLnBrk="1" hangingPunct="1"/>
            <a:r>
              <a:rPr lang="en-US">
                <a:latin typeface="Garamond" charset="0"/>
              </a:rPr>
              <a:t>In the practice, we can generate uniform random numbers in [0, 1].</a:t>
            </a:r>
          </a:p>
          <a:p>
            <a:pPr eaLnBrk="1" hangingPunct="1"/>
            <a:r>
              <a:rPr lang="en-US">
                <a:latin typeface="Garamond" charset="0"/>
              </a:rPr>
              <a:t>But we need random numbers that obey the PDF of the physical process we want to simulate. These numbers are not uniform!</a:t>
            </a:r>
          </a:p>
          <a:p>
            <a:pPr eaLnBrk="1" hangingPunct="1"/>
            <a:r>
              <a:rPr lang="en-US">
                <a:solidFill>
                  <a:srgbClr val="3366FF"/>
                </a:solidFill>
                <a:latin typeface="Garamond" charset="0"/>
              </a:rPr>
              <a:t>Sampling techniques</a:t>
            </a:r>
            <a:r>
              <a:rPr lang="en-US">
                <a:latin typeface="Garamond" charset="0"/>
              </a:rPr>
              <a:t> allow to recover such numbers from:</a:t>
            </a:r>
          </a:p>
          <a:p>
            <a:pPr lvl="1" eaLnBrk="1" hangingPunct="1"/>
            <a:r>
              <a:rPr lang="en-US">
                <a:latin typeface="Garamond" charset="0"/>
              </a:rPr>
              <a:t>Analytical distribution: theoretical models</a:t>
            </a:r>
          </a:p>
          <a:p>
            <a:pPr lvl="1" eaLnBrk="1" hangingPunct="1"/>
            <a:r>
              <a:rPr lang="en-US">
                <a:latin typeface="Garamond" charset="0"/>
              </a:rPr>
              <a:t>Tabulated distribution: experimental data</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11/10/2020</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6277B8B5-A845-514A-9556-528559E809C2}" type="slidenum">
              <a:rPr lang="en-US" smtClean="0"/>
              <a:pPr>
                <a:defRPr/>
              </a:pPr>
              <a:t>18</a:t>
            </a:fld>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par>
                          <p:cTn id="17" fill="hold" nodeType="afterGroup">
                            <p:stCondLst>
                              <p:cond delay="1000"/>
                            </p:stCondLst>
                            <p:childTnLst>
                              <p:par>
                                <p:cTn id="18" presetID="9"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19263" y="4559300"/>
            <a:ext cx="2794000" cy="151765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6" name="Rectangle 85"/>
          <p:cNvSpPr/>
          <p:nvPr/>
        </p:nvSpPr>
        <p:spPr>
          <a:xfrm>
            <a:off x="1719263" y="4921250"/>
            <a:ext cx="2794000" cy="115570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747" name="Title 1"/>
          <p:cNvSpPr>
            <a:spLocks noGrp="1"/>
          </p:cNvSpPr>
          <p:nvPr>
            <p:ph type="title"/>
          </p:nvPr>
        </p:nvSpPr>
        <p:spPr/>
        <p:txBody>
          <a:bodyPr/>
          <a:lstStyle/>
          <a:p>
            <a:pPr eaLnBrk="1" hangingPunct="1"/>
            <a:r>
              <a:rPr lang="en-US">
                <a:latin typeface="Garamond" charset="0"/>
              </a:rPr>
              <a:t>The idea behind sampling</a:t>
            </a:r>
          </a:p>
        </p:txBody>
      </p:sp>
      <p:sp>
        <p:nvSpPr>
          <p:cNvPr id="3" name="Content Placeholder 2"/>
          <p:cNvSpPr>
            <a:spLocks noGrp="1"/>
          </p:cNvSpPr>
          <p:nvPr>
            <p:ph idx="1"/>
          </p:nvPr>
        </p:nvSpPr>
        <p:spPr>
          <a:xfrm>
            <a:off x="457200" y="1600200"/>
            <a:ext cx="8229600" cy="2541588"/>
          </a:xfrm>
        </p:spPr>
        <p:txBody>
          <a:bodyPr/>
          <a:lstStyle/>
          <a:p>
            <a:pPr eaLnBrk="1" hangingPunct="1"/>
            <a:r>
              <a:rPr lang="en-US" sz="2400">
                <a:latin typeface="Garamond" charset="0"/>
              </a:rPr>
              <a:t>The idea is easy, that</a:t>
            </a:r>
            <a:r>
              <a:rPr lang="fr-FR" sz="2400">
                <a:latin typeface="Garamond" charset="0"/>
              </a:rPr>
              <a:t>’</a:t>
            </a:r>
            <a:r>
              <a:rPr lang="en-US" altLang="ja-JP" sz="2400">
                <a:latin typeface="Garamond" charset="0"/>
              </a:rPr>
              <a:t>s why the MC is so popular and widely used.</a:t>
            </a:r>
          </a:p>
          <a:p>
            <a:pPr eaLnBrk="1" hangingPunct="1"/>
            <a:r>
              <a:rPr lang="en-US" sz="2400">
                <a:latin typeface="Garamond" charset="0"/>
              </a:rPr>
              <a:t>At the beginning the Monte Carlo method was developed to solve integrals.</a:t>
            </a:r>
          </a:p>
          <a:p>
            <a:pPr eaLnBrk="1" hangingPunct="1"/>
            <a:r>
              <a:rPr lang="en-US" sz="2400">
                <a:latin typeface="Garamond" charset="0"/>
              </a:rPr>
              <a:t>Integrals are the solution to the Boltzmann transport equation, that describes the trajectories of the radiation in matter.</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11/10/2020</a:t>
            </a:fld>
            <a:endParaRPr lang="en-US"/>
          </a:p>
        </p:txBody>
      </p:sp>
      <p:sp>
        <p:nvSpPr>
          <p:cNvPr id="6" name="Slide Number Placeholder 5"/>
          <p:cNvSpPr>
            <a:spLocks noGrp="1"/>
          </p:cNvSpPr>
          <p:nvPr>
            <p:ph type="sldNum" sz="quarter" idx="12"/>
          </p:nvPr>
        </p:nvSpPr>
        <p:spPr/>
        <p:txBody>
          <a:bodyPr/>
          <a:lstStyle/>
          <a:p>
            <a:pPr>
              <a:defRPr/>
            </a:pPr>
            <a:fld id="{69B84067-438E-B446-A3A9-D866EB560A8A}" type="slidenum">
              <a:rPr lang="en-US" smtClean="0"/>
              <a:pPr>
                <a:defRPr/>
              </a:pPr>
              <a:t>19</a:t>
            </a:fld>
            <a:endParaRPr lang="en-US"/>
          </a:p>
        </p:txBody>
      </p:sp>
      <p:sp>
        <p:nvSpPr>
          <p:cNvPr id="5" name="TextBox 4"/>
          <p:cNvSpPr txBox="1">
            <a:spLocks noChangeArrowheads="1"/>
          </p:cNvSpPr>
          <p:nvPr/>
        </p:nvSpPr>
        <p:spPr bwMode="auto">
          <a:xfrm>
            <a:off x="2878138" y="6065838"/>
            <a:ext cx="3524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ξ</a:t>
            </a:r>
            <a:r>
              <a:rPr lang="en-US" sz="1800" baseline="-25000"/>
              <a:t>1</a:t>
            </a:r>
          </a:p>
        </p:txBody>
      </p:sp>
      <p:cxnSp>
        <p:nvCxnSpPr>
          <p:cNvPr id="10" name="Straight Connector 9"/>
          <p:cNvCxnSpPr>
            <a:stCxn id="5" idx="0"/>
          </p:cNvCxnSpPr>
          <p:nvPr/>
        </p:nvCxnSpPr>
        <p:spPr>
          <a:xfrm flipH="1" flipV="1">
            <a:off x="3030538" y="4559300"/>
            <a:ext cx="23812" cy="150653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69" name="Group 68"/>
          <p:cNvGrpSpPr>
            <a:grpSpLocks/>
          </p:cNvGrpSpPr>
          <p:nvPr/>
        </p:nvGrpSpPr>
        <p:grpSpPr bwMode="auto">
          <a:xfrm>
            <a:off x="496888" y="3817938"/>
            <a:ext cx="4595812" cy="2571750"/>
            <a:chOff x="497136" y="3817937"/>
            <a:chExt cx="4596046" cy="2571474"/>
          </a:xfrm>
        </p:grpSpPr>
        <p:grpSp>
          <p:nvGrpSpPr>
            <p:cNvPr id="31762" name="Group 67"/>
            <p:cNvGrpSpPr>
              <a:grpSpLocks/>
            </p:cNvGrpSpPr>
            <p:nvPr/>
          </p:nvGrpSpPr>
          <p:grpSpPr bwMode="auto">
            <a:xfrm>
              <a:off x="497136" y="3817937"/>
              <a:ext cx="4596046" cy="2571474"/>
              <a:chOff x="497136" y="3817937"/>
              <a:chExt cx="4596046" cy="2571474"/>
            </a:xfrm>
          </p:grpSpPr>
          <p:sp>
            <p:nvSpPr>
              <p:cNvPr id="31765" name="TextBox 1"/>
              <p:cNvSpPr txBox="1">
                <a:spLocks noChangeArrowheads="1"/>
              </p:cNvSpPr>
              <p:nvPr/>
            </p:nvSpPr>
            <p:spPr bwMode="auto">
              <a:xfrm>
                <a:off x="3433511" y="4920886"/>
                <a:ext cx="3182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A</a:t>
                </a:r>
              </a:p>
            </p:txBody>
          </p:sp>
          <p:grpSp>
            <p:nvGrpSpPr>
              <p:cNvPr id="31766" name="Group 66"/>
              <p:cNvGrpSpPr>
                <a:grpSpLocks/>
              </p:cNvGrpSpPr>
              <p:nvPr/>
            </p:nvGrpSpPr>
            <p:grpSpPr bwMode="auto">
              <a:xfrm>
                <a:off x="497136" y="3817937"/>
                <a:ext cx="4596046" cy="2571474"/>
                <a:chOff x="497136" y="3817937"/>
                <a:chExt cx="4596046" cy="2571474"/>
              </a:xfrm>
            </p:grpSpPr>
            <p:grpSp>
              <p:nvGrpSpPr>
                <p:cNvPr id="31767" name="Group 76"/>
                <p:cNvGrpSpPr>
                  <a:grpSpLocks/>
                </p:cNvGrpSpPr>
                <p:nvPr/>
              </p:nvGrpSpPr>
              <p:grpSpPr bwMode="auto">
                <a:xfrm>
                  <a:off x="497136" y="3817937"/>
                  <a:ext cx="4596046" cy="2401013"/>
                  <a:chOff x="2446487" y="3908425"/>
                  <a:chExt cx="4596828" cy="2401571"/>
                </a:xfrm>
              </p:grpSpPr>
              <p:grpSp>
                <p:nvGrpSpPr>
                  <p:cNvPr id="31771" name="Group 74"/>
                  <p:cNvGrpSpPr>
                    <a:grpSpLocks/>
                  </p:cNvGrpSpPr>
                  <p:nvPr/>
                </p:nvGrpSpPr>
                <p:grpSpPr bwMode="auto">
                  <a:xfrm>
                    <a:off x="3124464" y="3908425"/>
                    <a:ext cx="3658223" cy="2259538"/>
                    <a:chOff x="3124464" y="3908425"/>
                    <a:chExt cx="3658223" cy="2259538"/>
                  </a:xfrm>
                </p:grpSpPr>
                <p:cxnSp>
                  <p:nvCxnSpPr>
                    <p:cNvPr id="8" name="Straight Arrow Connector 7"/>
                    <p:cNvCxnSpPr/>
                    <p:nvPr/>
                  </p:nvCxnSpPr>
                  <p:spPr bwMode="auto">
                    <a:xfrm flipV="1">
                      <a:off x="3132439" y="3908425"/>
                      <a:ext cx="0" cy="225453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bwMode="auto">
                    <a:xfrm>
                      <a:off x="3124499" y="6169307"/>
                      <a:ext cx="3658409"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31772" name="Group 75"/>
                  <p:cNvGrpSpPr>
                    <a:grpSpLocks/>
                  </p:cNvGrpSpPr>
                  <p:nvPr/>
                </p:nvGrpSpPr>
                <p:grpSpPr bwMode="auto">
                  <a:xfrm>
                    <a:off x="2446487" y="3930064"/>
                    <a:ext cx="4596828" cy="2379932"/>
                    <a:chOff x="2446487" y="3930064"/>
                    <a:chExt cx="4596828" cy="2379932"/>
                  </a:xfrm>
                </p:grpSpPr>
                <p:pic>
                  <p:nvPicPr>
                    <p:cNvPr id="31773" name="Picture 2070"/>
                    <p:cNvPicPr>
                      <a:picLocks noChangeAspect="1"/>
                    </p:cNvPicPr>
                    <p:nvPr/>
                  </p:nvPicPr>
                  <p:blipFill>
                    <a:blip r:embed="rId2">
                      <a:extLst>
                        <a:ext uri="{28A0092B-C50C-407E-A947-70E740481C1C}">
                          <a14:useLocalDpi xmlns:a14="http://schemas.microsoft.com/office/drawing/2010/main" xmlns="" val="0"/>
                        </a:ext>
                      </a:extLst>
                    </a:blip>
                    <a:srcRect l="39272" r="34325"/>
                    <a:stretch>
                      <a:fillRect/>
                    </a:stretch>
                  </p:blipFill>
                  <p:spPr bwMode="auto">
                    <a:xfrm>
                      <a:off x="2446487" y="3930064"/>
                      <a:ext cx="288625" cy="847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74" name="TextBox 72"/>
                    <p:cNvSpPr txBox="1">
                      <a:spLocks noChangeArrowheads="1"/>
                    </p:cNvSpPr>
                    <p:nvPr/>
                  </p:nvSpPr>
                  <p:spPr bwMode="auto">
                    <a:xfrm>
                      <a:off x="6756057" y="5940664"/>
                      <a:ext cx="28725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x</a:t>
                      </a:r>
                    </a:p>
                  </p:txBody>
                </p:sp>
                <p:sp>
                  <p:nvSpPr>
                    <p:cNvPr id="31775" name="TextBox 73"/>
                    <p:cNvSpPr txBox="1">
                      <a:spLocks noChangeArrowheads="1"/>
                    </p:cNvSpPr>
                    <p:nvPr/>
                  </p:nvSpPr>
                  <p:spPr bwMode="auto">
                    <a:xfrm>
                      <a:off x="2633411" y="4141497"/>
                      <a:ext cx="42462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(x)</a:t>
                      </a:r>
                    </a:p>
                  </p:txBody>
                </p:sp>
              </p:grpSp>
            </p:grpSp>
            <p:sp>
              <p:nvSpPr>
                <p:cNvPr id="31768" name="TextBox 11"/>
                <p:cNvSpPr txBox="1">
                  <a:spLocks noChangeArrowheads="1"/>
                </p:cNvSpPr>
                <p:nvPr/>
              </p:nvSpPr>
              <p:spPr bwMode="auto">
                <a:xfrm>
                  <a:off x="1586262" y="6015255"/>
                  <a:ext cx="29523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a</a:t>
                  </a:r>
                </a:p>
              </p:txBody>
            </p:sp>
            <p:sp>
              <p:nvSpPr>
                <p:cNvPr id="59" name="Freeform 58"/>
                <p:cNvSpPr/>
                <p:nvPr/>
              </p:nvSpPr>
              <p:spPr>
                <a:xfrm>
                  <a:off x="1717985" y="4465567"/>
                  <a:ext cx="2798906" cy="1252403"/>
                </a:xfrm>
                <a:custGeom>
                  <a:avLst/>
                  <a:gdLst>
                    <a:gd name="connsiteX0" fmla="*/ 0 w 2798958"/>
                    <a:gd name="connsiteY0" fmla="*/ 1139439 h 1253173"/>
                    <a:gd name="connsiteX1" fmla="*/ 145318 w 2798958"/>
                    <a:gd name="connsiteY1" fmla="*/ 614999 h 1253173"/>
                    <a:gd name="connsiteX2" fmla="*/ 347500 w 2798958"/>
                    <a:gd name="connsiteY2" fmla="*/ 254841 h 1253173"/>
                    <a:gd name="connsiteX3" fmla="*/ 701319 w 2798958"/>
                    <a:gd name="connsiteY3" fmla="*/ 8418 h 1253173"/>
                    <a:gd name="connsiteX4" fmla="*/ 1036183 w 2798958"/>
                    <a:gd name="connsiteY4" fmla="*/ 191656 h 1253173"/>
                    <a:gd name="connsiteX5" fmla="*/ 1427910 w 2798958"/>
                    <a:gd name="connsiteY5" fmla="*/ 27374 h 1253173"/>
                    <a:gd name="connsiteX6" fmla="*/ 1592183 w 2798958"/>
                    <a:gd name="connsiteY6" fmla="*/ 21055 h 1253173"/>
                    <a:gd name="connsiteX7" fmla="*/ 1876502 w 2798958"/>
                    <a:gd name="connsiteY7" fmla="*/ 235886 h 1253173"/>
                    <a:gd name="connsiteX8" fmla="*/ 2230321 w 2798958"/>
                    <a:gd name="connsiteY8" fmla="*/ 627636 h 1253173"/>
                    <a:gd name="connsiteX9" fmla="*/ 2451457 w 2798958"/>
                    <a:gd name="connsiteY9" fmla="*/ 444398 h 1253173"/>
                    <a:gd name="connsiteX10" fmla="*/ 2798958 w 2798958"/>
                    <a:gd name="connsiteY10" fmla="*/ 1253173 h 125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8958" h="1253173">
                      <a:moveTo>
                        <a:pt x="0" y="1139439"/>
                      </a:moveTo>
                      <a:cubicBezTo>
                        <a:pt x="43700" y="950935"/>
                        <a:pt x="87401" y="762432"/>
                        <a:pt x="145318" y="614999"/>
                      </a:cubicBezTo>
                      <a:cubicBezTo>
                        <a:pt x="203235" y="467566"/>
                        <a:pt x="254833" y="355938"/>
                        <a:pt x="347500" y="254841"/>
                      </a:cubicBezTo>
                      <a:cubicBezTo>
                        <a:pt x="440167" y="153744"/>
                        <a:pt x="586539" y="18949"/>
                        <a:pt x="701319" y="8418"/>
                      </a:cubicBezTo>
                      <a:cubicBezTo>
                        <a:pt x="816100" y="-2113"/>
                        <a:pt x="915085" y="188497"/>
                        <a:pt x="1036183" y="191656"/>
                      </a:cubicBezTo>
                      <a:cubicBezTo>
                        <a:pt x="1157281" y="194815"/>
                        <a:pt x="1335243" y="55807"/>
                        <a:pt x="1427910" y="27374"/>
                      </a:cubicBezTo>
                      <a:cubicBezTo>
                        <a:pt x="1520577" y="-1059"/>
                        <a:pt x="1517418" y="-13697"/>
                        <a:pt x="1592183" y="21055"/>
                      </a:cubicBezTo>
                      <a:cubicBezTo>
                        <a:pt x="1666948" y="55807"/>
                        <a:pt x="1770146" y="134789"/>
                        <a:pt x="1876502" y="235886"/>
                      </a:cubicBezTo>
                      <a:cubicBezTo>
                        <a:pt x="1982858" y="336983"/>
                        <a:pt x="2134495" y="592884"/>
                        <a:pt x="2230321" y="627636"/>
                      </a:cubicBezTo>
                      <a:cubicBezTo>
                        <a:pt x="2326147" y="662388"/>
                        <a:pt x="2356684" y="340142"/>
                        <a:pt x="2451457" y="444398"/>
                      </a:cubicBezTo>
                      <a:cubicBezTo>
                        <a:pt x="2546230" y="548654"/>
                        <a:pt x="2798958" y="1253173"/>
                        <a:pt x="2798958" y="1253173"/>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1770" name="TextBox 71"/>
                <p:cNvSpPr txBox="1">
                  <a:spLocks noChangeArrowheads="1"/>
                </p:cNvSpPr>
                <p:nvPr/>
              </p:nvSpPr>
              <p:spPr bwMode="auto">
                <a:xfrm>
                  <a:off x="4348072" y="6020079"/>
                  <a:ext cx="30594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b</a:t>
                  </a:r>
                </a:p>
              </p:txBody>
            </p:sp>
          </p:grpSp>
        </p:grpSp>
        <p:cxnSp>
          <p:nvCxnSpPr>
            <p:cNvPr id="76" name="Straight Arrow Connector 75"/>
            <p:cNvCxnSpPr/>
            <p:nvPr/>
          </p:nvCxnSpPr>
          <p:spPr bwMode="auto">
            <a:xfrm flipV="1">
              <a:off x="1717985" y="4419534"/>
              <a:ext cx="0" cy="1655585"/>
            </a:xfrm>
            <a:prstGeom prst="straightConnector1">
              <a:avLst/>
            </a:prstGeom>
            <a:ln>
              <a:headEnd type="none"/>
              <a:tailEnd type="none"/>
            </a:ln>
          </p:spPr>
          <p:style>
            <a:lnRef idx="1">
              <a:schemeClr val="dk1"/>
            </a:lnRef>
            <a:fillRef idx="0">
              <a:schemeClr val="dk1"/>
            </a:fillRef>
            <a:effectRef idx="0">
              <a:schemeClr val="dk1"/>
            </a:effectRef>
            <a:fontRef idx="minor">
              <a:schemeClr val="tx1"/>
            </a:fontRef>
          </p:style>
        </p:cxnSp>
        <p:cxnSp>
          <p:nvCxnSpPr>
            <p:cNvPr id="79" name="Straight Arrow Connector 78"/>
            <p:cNvCxnSpPr/>
            <p:nvPr/>
          </p:nvCxnSpPr>
          <p:spPr bwMode="auto">
            <a:xfrm flipV="1">
              <a:off x="4513715" y="4421122"/>
              <a:ext cx="0" cy="1655584"/>
            </a:xfrm>
            <a:prstGeom prst="straightConnector1">
              <a:avLst/>
            </a:prstGeom>
            <a:ln>
              <a:headEnd type="none"/>
              <a:tailEnd type="none"/>
            </a:ln>
          </p:spPr>
          <p:style>
            <a:lnRef idx="1">
              <a:schemeClr val="dk1"/>
            </a:lnRef>
            <a:fillRef idx="0">
              <a:schemeClr val="dk1"/>
            </a:fillRef>
            <a:effectRef idx="0">
              <a:schemeClr val="dk1"/>
            </a:effectRef>
            <a:fontRef idx="minor">
              <a:schemeClr val="tx1"/>
            </a:fontRef>
          </p:style>
        </p:cxnSp>
      </p:grpSp>
      <p:pic>
        <p:nvPicPr>
          <p:cNvPr id="70" name="Picture 69"/>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965325" y="4127500"/>
            <a:ext cx="1785938"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3" name="TextBox 82"/>
          <p:cNvSpPr txBox="1">
            <a:spLocks noChangeArrowheads="1"/>
          </p:cNvSpPr>
          <p:nvPr/>
        </p:nvSpPr>
        <p:spPr bwMode="auto">
          <a:xfrm>
            <a:off x="3662363" y="6065838"/>
            <a:ext cx="3524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ξ</a:t>
            </a:r>
            <a:r>
              <a:rPr lang="en-US" sz="1800" baseline="-25000"/>
              <a:t>2</a:t>
            </a:r>
          </a:p>
        </p:txBody>
      </p:sp>
      <p:cxnSp>
        <p:nvCxnSpPr>
          <p:cNvPr id="84" name="Straight Connector 83"/>
          <p:cNvCxnSpPr/>
          <p:nvPr/>
        </p:nvCxnSpPr>
        <p:spPr>
          <a:xfrm flipH="1" flipV="1">
            <a:off x="3751263" y="4921250"/>
            <a:ext cx="23812" cy="115570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pic>
        <p:nvPicPr>
          <p:cNvPr id="74" name="Picture 73"/>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3775075" y="3659188"/>
            <a:ext cx="2692400"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 name="Picture 74"/>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6553200" y="3659188"/>
            <a:ext cx="2287588"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8" name="Picture 87"/>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4610100" y="4332288"/>
            <a:ext cx="4464050" cy="709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 name="Picture 88"/>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4805363" y="5165725"/>
            <a:ext cx="3871912"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0" name="Picture 89"/>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5586413" y="5734050"/>
            <a:ext cx="236537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dissolve">
                                      <p:cBhvr>
                                        <p:cTn id="17" dur="500"/>
                                        <p:tgtEl>
                                          <p:spTgt spid="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par>
                                <p:cTn id="23" presetID="9"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childTnLst>
                          </p:cTn>
                        </p:par>
                        <p:par>
                          <p:cTn id="31" fill="hold" nodeType="afterGroup">
                            <p:stCondLst>
                              <p:cond delay="500"/>
                            </p:stCondLst>
                            <p:childTnLst>
                              <p:par>
                                <p:cTn id="32" presetID="9" presetClass="entr" presetSubtype="0" fill="hold"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dissolve">
                                      <p:cBhvr>
                                        <p:cTn id="34" dur="500"/>
                                        <p:tgtEl>
                                          <p:spTgt spid="7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dissolve">
                                      <p:cBhvr>
                                        <p:cTn id="39" dur="500"/>
                                        <p:tgtEl>
                                          <p:spTgt spid="83"/>
                                        </p:tgtEl>
                                      </p:cBhvr>
                                    </p:animEffect>
                                  </p:childTnLst>
                                </p:cTn>
                              </p:par>
                              <p:par>
                                <p:cTn id="40" presetID="9" presetClass="entr" presetSubtype="0" fill="hold" nodeType="with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dissolve">
                                      <p:cBhvr>
                                        <p:cTn id="42" dur="500"/>
                                        <p:tgtEl>
                                          <p:spTgt spid="84"/>
                                        </p:tgtEl>
                                      </p:cBhvr>
                                    </p:animEffect>
                                  </p:childTnLst>
                                </p:cTn>
                              </p:par>
                            </p:childTnLst>
                          </p:cTn>
                        </p:par>
                        <p:par>
                          <p:cTn id="43" fill="hold" nodeType="afterGroup">
                            <p:stCondLst>
                              <p:cond delay="500"/>
                            </p:stCondLst>
                            <p:childTnLst>
                              <p:par>
                                <p:cTn id="44" presetID="9" presetClass="entr" presetSubtype="0"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dissolve">
                                      <p:cBhvr>
                                        <p:cTn id="46" dur="500"/>
                                        <p:tgtEl>
                                          <p:spTgt spid="86"/>
                                        </p:tgtEl>
                                      </p:cBhvr>
                                    </p:animEffect>
                                  </p:childTnLst>
                                </p:cTn>
                              </p:par>
                              <p:par>
                                <p:cTn id="47" presetID="9" presetClass="entr" presetSubtype="0" fill="hold"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dissolve">
                                      <p:cBhvr>
                                        <p:cTn id="49" dur="500"/>
                                        <p:tgtEl>
                                          <p:spTgt spid="74"/>
                                        </p:tgtEl>
                                      </p:cBhvr>
                                    </p:animEffect>
                                  </p:childTnLst>
                                </p:cTn>
                              </p:par>
                              <p:par>
                                <p:cTn id="50" presetID="9" presetClass="entr" presetSubtype="0" fill="hold" nodeType="with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dissolve">
                                      <p:cBhvr>
                                        <p:cTn id="52" dur="500"/>
                                        <p:tgtEl>
                                          <p:spTgt spid="7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dissolve">
                                      <p:cBhvr>
                                        <p:cTn id="57" dur="500"/>
                                        <p:tgtEl>
                                          <p:spTgt spid="8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89"/>
                                        </p:tgtEl>
                                        <p:attrNameLst>
                                          <p:attrName>style.visibility</p:attrName>
                                        </p:attrNameLst>
                                      </p:cBhvr>
                                      <p:to>
                                        <p:strVal val="visible"/>
                                      </p:to>
                                    </p:set>
                                    <p:animEffect transition="in" filter="dissolve">
                                      <p:cBhvr>
                                        <p:cTn id="62" dur="500"/>
                                        <p:tgtEl>
                                          <p:spTgt spid="89"/>
                                        </p:tgtEl>
                                      </p:cBhvr>
                                    </p:animEffect>
                                  </p:childTnLst>
                                </p:cTn>
                              </p:par>
                              <p:par>
                                <p:cTn id="63" presetID="9" presetClass="entr" presetSubtype="0" fill="hold" nodeType="with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dissolve">
                                      <p:cBhvr>
                                        <p:cTn id="6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6" grpId="0" animBg="1"/>
      <p:bldP spid="5" grpId="0"/>
      <p:bldP spid="8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a:latin typeface="Garamond" charset="0"/>
              </a:rPr>
              <a:t>Outline</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11/10/2020</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3A806E31-F2F1-0C40-8C40-2D0E782791F1}" type="slidenum">
              <a:rPr lang="en-US" smtClean="0"/>
              <a:pPr>
                <a:defRPr/>
              </a:pPr>
              <a:t>20</a:t>
            </a:fld>
            <a:endParaRPr lang="en-US"/>
          </a:p>
        </p:txBody>
      </p:sp>
      <p:sp>
        <p:nvSpPr>
          <p:cNvPr id="7" name="Rounded Rectangle 6"/>
          <p:cNvSpPr/>
          <p:nvPr/>
        </p:nvSpPr>
        <p:spPr>
          <a:xfrm>
            <a:off x="3454400" y="3111500"/>
            <a:ext cx="2171700" cy="11938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Monte Carlo</a:t>
            </a:r>
          </a:p>
        </p:txBody>
      </p:sp>
      <p:sp>
        <p:nvSpPr>
          <p:cNvPr id="8" name="Rounded Rectangle 7"/>
          <p:cNvSpPr/>
          <p:nvPr/>
        </p:nvSpPr>
        <p:spPr>
          <a:xfrm>
            <a:off x="2971800" y="1447800"/>
            <a:ext cx="2095500" cy="6985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Uncertainties</a:t>
            </a:r>
          </a:p>
        </p:txBody>
      </p:sp>
      <p:sp>
        <p:nvSpPr>
          <p:cNvPr id="9" name="Rounded Rectangle 8"/>
          <p:cNvSpPr/>
          <p:nvPr/>
        </p:nvSpPr>
        <p:spPr>
          <a:xfrm>
            <a:off x="6191250" y="1968500"/>
            <a:ext cx="2095500" cy="6985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Efficiency</a:t>
            </a:r>
          </a:p>
        </p:txBody>
      </p:sp>
      <p:sp>
        <p:nvSpPr>
          <p:cNvPr id="10" name="Rounded Rectangle 9"/>
          <p:cNvSpPr/>
          <p:nvPr/>
        </p:nvSpPr>
        <p:spPr>
          <a:xfrm>
            <a:off x="6559550" y="3816350"/>
            <a:ext cx="2095500" cy="698500"/>
          </a:xfrm>
          <a:prstGeom prst="roundRect">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PDFs</a:t>
            </a:r>
          </a:p>
        </p:txBody>
      </p:sp>
      <p:sp>
        <p:nvSpPr>
          <p:cNvPr id="11" name="Rounded Rectangle 10"/>
          <p:cNvSpPr/>
          <p:nvPr/>
        </p:nvSpPr>
        <p:spPr>
          <a:xfrm>
            <a:off x="4470400" y="5308600"/>
            <a:ext cx="2095500" cy="698500"/>
          </a:xfrm>
          <a:prstGeom prst="roundRect">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RNGs</a:t>
            </a:r>
          </a:p>
        </p:txBody>
      </p:sp>
      <p:sp>
        <p:nvSpPr>
          <p:cNvPr id="12" name="Rounded Rectangle 11"/>
          <p:cNvSpPr/>
          <p:nvPr/>
        </p:nvSpPr>
        <p:spPr>
          <a:xfrm>
            <a:off x="1079500" y="4756150"/>
            <a:ext cx="2095500" cy="698500"/>
          </a:xfrm>
          <a:prstGeom prst="roundRect">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dirty="0"/>
              <a:t>Sampling</a:t>
            </a:r>
          </a:p>
        </p:txBody>
      </p:sp>
      <p:sp>
        <p:nvSpPr>
          <p:cNvPr id="13" name="Rounded Rectangle 12"/>
          <p:cNvSpPr/>
          <p:nvPr/>
        </p:nvSpPr>
        <p:spPr>
          <a:xfrm>
            <a:off x="533400" y="2590800"/>
            <a:ext cx="2095500" cy="698500"/>
          </a:xfrm>
          <a:prstGeom prst="roundRect">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Scoring</a:t>
            </a:r>
          </a:p>
        </p:txBody>
      </p:sp>
      <p:cxnSp>
        <p:nvCxnSpPr>
          <p:cNvPr id="14" name="Straight Arrow Connector 13"/>
          <p:cNvCxnSpPr/>
          <p:nvPr/>
        </p:nvCxnSpPr>
        <p:spPr>
          <a:xfrm>
            <a:off x="4019550" y="2146300"/>
            <a:ext cx="539750" cy="9271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1581150" y="3289300"/>
            <a:ext cx="1822450" cy="3683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2127250" y="4305300"/>
            <a:ext cx="1377950" cy="4508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H="1" flipV="1">
            <a:off x="4737100" y="4368800"/>
            <a:ext cx="762000" cy="914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H="1" flipV="1">
            <a:off x="5664200" y="3822700"/>
            <a:ext cx="876300" cy="330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a:off x="5664200" y="2667000"/>
            <a:ext cx="1574800" cy="5207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3"/>
                                        </p:tgtEl>
                                      </p:cBhvr>
                                    </p:animEffect>
                                    <p:animScale>
                                      <p:cBhvr>
                                        <p:cTn id="10"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a:latin typeface="Garamond" charset="0"/>
              </a:rPr>
              <a:t>Outline</a:t>
            </a:r>
          </a:p>
        </p:txBody>
      </p:sp>
      <p:sp>
        <p:nvSpPr>
          <p:cNvPr id="15362" name="Content Placeholder 2"/>
          <p:cNvSpPr>
            <a:spLocks noGrp="1"/>
          </p:cNvSpPr>
          <p:nvPr>
            <p:ph idx="1"/>
          </p:nvPr>
        </p:nvSpPr>
        <p:spPr/>
        <p:txBody>
          <a:bodyPr/>
          <a:lstStyle/>
          <a:p>
            <a:pPr eaLnBrk="1" hangingPunct="1"/>
            <a:r>
              <a:rPr lang="en-US">
                <a:latin typeface="Garamond" charset="0"/>
              </a:rPr>
              <a:t>Introduction</a:t>
            </a:r>
          </a:p>
          <a:p>
            <a:pPr eaLnBrk="1" hangingPunct="1"/>
            <a:r>
              <a:rPr lang="en-US">
                <a:latin typeface="Garamond" charset="0"/>
              </a:rPr>
              <a:t>Basics of Monte Carlo method</a:t>
            </a:r>
          </a:p>
          <a:p>
            <a:pPr eaLnBrk="1" hangingPunct="1"/>
            <a:r>
              <a:rPr lang="en-US">
                <a:latin typeface="Garamond" charset="0"/>
              </a:rPr>
              <a:t>Statistical Uncertainty</a:t>
            </a:r>
          </a:p>
          <a:p>
            <a:pPr eaLnBrk="1" hangingPunct="1"/>
            <a:r>
              <a:rPr lang="en-US">
                <a:latin typeface="Garamond" charset="0"/>
              </a:rPr>
              <a:t>Improving Efficiency Techniques</a:t>
            </a:r>
          </a:p>
        </p:txBody>
      </p:sp>
      <p:sp>
        <p:nvSpPr>
          <p:cNvPr id="8" name="Date Placeholder 7"/>
          <p:cNvSpPr>
            <a:spLocks noGrp="1"/>
          </p:cNvSpPr>
          <p:nvPr>
            <p:ph type="dt" sz="quarter" idx="10"/>
          </p:nvPr>
        </p:nvSpPr>
        <p:spPr/>
        <p:txBody>
          <a:bodyPr/>
          <a:lstStyle/>
          <a:p>
            <a:pPr>
              <a:defRPr/>
            </a:pPr>
            <a:fld id="{44EF2329-1EDB-8F41-9A5E-AF382749217D}" type="datetime1">
              <a:rPr lang="en-US"/>
              <a:pPr>
                <a:defRPr/>
              </a:pPr>
              <a:t>11/10/2020</a:t>
            </a:fld>
            <a:endParaRPr lang="en-US"/>
          </a:p>
        </p:txBody>
      </p:sp>
      <p:sp>
        <p:nvSpPr>
          <p:cNvPr id="9" name="Footer Placeholder 8"/>
          <p:cNvSpPr>
            <a:spLocks noGrp="1"/>
          </p:cNvSpPr>
          <p:nvPr>
            <p:ph type="ftr" sz="quarter" idx="11"/>
          </p:nvPr>
        </p:nvSpPr>
        <p:spPr/>
        <p:txBody>
          <a:bodyPr/>
          <a:lstStyle/>
          <a:p>
            <a:pPr>
              <a:defRPr/>
            </a:pPr>
            <a:r>
              <a:rPr lang="en-US"/>
              <a:t>FCFM-BUAP, Puebla, Pue.</a:t>
            </a:r>
          </a:p>
        </p:txBody>
      </p:sp>
      <p:sp>
        <p:nvSpPr>
          <p:cNvPr id="10" name="Slide Number Placeholder 9"/>
          <p:cNvSpPr>
            <a:spLocks noGrp="1"/>
          </p:cNvSpPr>
          <p:nvPr>
            <p:ph type="sldNum" sz="quarter" idx="12"/>
          </p:nvPr>
        </p:nvSpPr>
        <p:spPr/>
        <p:txBody>
          <a:bodyPr/>
          <a:lstStyle/>
          <a:p>
            <a:pPr>
              <a:defRPr/>
            </a:pPr>
            <a:fld id="{4B4702E3-BA04-994B-9E44-D24EAE8282F5}" type="slidenum">
              <a:rPr lang="en-US" smtClean="0"/>
              <a:pPr>
                <a:defRPr/>
              </a:pPr>
              <a:t>3</a:t>
            </a:fld>
            <a:endParaRPr lang="en-US"/>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dirty="0">
                <a:latin typeface="Garamond" charset="0"/>
              </a:rPr>
              <a:t>Sampling </a:t>
            </a:r>
            <a:r>
              <a:rPr lang="en-US" dirty="0" smtClean="0">
                <a:latin typeface="Garamond" charset="0"/>
              </a:rPr>
              <a:t>Techniques</a:t>
            </a:r>
            <a:r>
              <a:rPr lang="en-US" dirty="0">
                <a:latin typeface="Garamond" charset="0"/>
              </a:rPr>
              <a:t>: The </a:t>
            </a:r>
            <a:r>
              <a:rPr lang="en-US" dirty="0" smtClean="0">
                <a:latin typeface="Garamond" charset="0"/>
              </a:rPr>
              <a:t>Direct </a:t>
            </a:r>
            <a:r>
              <a:rPr lang="en-US" dirty="0">
                <a:latin typeface="Garamond" charset="0"/>
              </a:rPr>
              <a:t>M</a:t>
            </a:r>
            <a:r>
              <a:rPr lang="en-US" dirty="0" smtClean="0">
                <a:latin typeface="Garamond" charset="0"/>
              </a:rPr>
              <a:t>ethod</a:t>
            </a:r>
            <a:endParaRPr lang="en-US" dirty="0">
              <a:latin typeface="Garamond" charset="0"/>
            </a:endParaRP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11/10/2020</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A8526E9A-4D8E-7E45-96A2-D6559659F468}" type="slidenum">
              <a:rPr lang="en-US" smtClean="0"/>
              <a:pPr>
                <a:defRPr/>
              </a:pPr>
              <a:t>21</a:t>
            </a:fld>
            <a:endParaRPr lang="en-US"/>
          </a:p>
        </p:txBody>
      </p:sp>
      <p:pic>
        <p:nvPicPr>
          <p:cNvPr id="33797" name="Picture 23" descr="PDF.eps"/>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803400"/>
            <a:ext cx="4572000" cy="319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8" name="Picture 1" descr="CDF1.eps"/>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292600" y="1803400"/>
            <a:ext cx="4572000" cy="319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9" name="Picture 13"/>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295900" y="1079500"/>
            <a:ext cx="3060700" cy="88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dirty="0">
                <a:latin typeface="Garamond" charset="0"/>
              </a:rPr>
              <a:t>Sampling </a:t>
            </a:r>
            <a:r>
              <a:rPr lang="en-US" dirty="0" smtClean="0">
                <a:latin typeface="Garamond" charset="0"/>
              </a:rPr>
              <a:t>Techniques</a:t>
            </a:r>
            <a:r>
              <a:rPr lang="en-US" dirty="0">
                <a:latin typeface="Garamond" charset="0"/>
              </a:rPr>
              <a:t>: The Direct Method</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11/10/2020</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C6A5129A-F355-FA4B-B21F-D820B7CE37A4}" type="slidenum">
              <a:rPr lang="en-US" smtClean="0"/>
              <a:pPr>
                <a:defRPr/>
              </a:pPr>
              <a:t>22</a:t>
            </a:fld>
            <a:endParaRPr lang="en-US"/>
          </a:p>
        </p:txBody>
      </p:sp>
      <p:sp>
        <p:nvSpPr>
          <p:cNvPr id="7" name="TextBox 2"/>
          <p:cNvSpPr txBox="1">
            <a:spLocks noChangeArrowheads="1"/>
          </p:cNvSpPr>
          <p:nvPr/>
        </p:nvSpPr>
        <p:spPr bwMode="auto">
          <a:xfrm>
            <a:off x="687388" y="5870575"/>
            <a:ext cx="83264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latin typeface="Arial" charset="0"/>
              </a:rPr>
              <a:t>In general:                       r is a uniformly distributed random!</a:t>
            </a:r>
          </a:p>
        </p:txBody>
      </p:sp>
      <p:pic>
        <p:nvPicPr>
          <p:cNvPr id="34822" name="Picture 3" descr="CDF2.eps"/>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508500" y="1803400"/>
            <a:ext cx="4572000" cy="319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3" name="Picture 23" descr="PDF.eps"/>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803400"/>
            <a:ext cx="4572000" cy="319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4" name="Picture 2"/>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295900" y="1079500"/>
            <a:ext cx="3060700" cy="88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5" name="Picture 4"/>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2895600" y="4622800"/>
            <a:ext cx="3644900" cy="100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2286000" y="5892800"/>
            <a:ext cx="1681163"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a:latin typeface="Garamond" charset="0"/>
              </a:rPr>
              <a:t>For example</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11/10/2020</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7B403E3A-6F55-FC4E-814B-3CB1185189FA}" type="slidenum">
              <a:rPr lang="en-US" smtClean="0"/>
              <a:pPr>
                <a:defRPr/>
              </a:pPr>
              <a:t>23</a:t>
            </a:fld>
            <a:endParaRPr lang="en-US"/>
          </a:p>
        </p:txBody>
      </p:sp>
      <p:sp>
        <p:nvSpPr>
          <p:cNvPr id="35845" name="TextBox 2"/>
          <p:cNvSpPr txBox="1">
            <a:spLocks noChangeArrowheads="1"/>
          </p:cNvSpPr>
          <p:nvPr/>
        </p:nvSpPr>
        <p:spPr bwMode="auto">
          <a:xfrm>
            <a:off x="534988" y="1095375"/>
            <a:ext cx="387985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a:latin typeface="Arial" charset="0"/>
            </a:endParaRPr>
          </a:p>
          <a:p>
            <a:pPr eaLnBrk="1" hangingPunct="1"/>
            <a:r>
              <a:rPr lang="en-US">
                <a:latin typeface="Arial" charset="0"/>
              </a:rPr>
              <a:t>	The Cauchy distribution</a:t>
            </a:r>
          </a:p>
        </p:txBody>
      </p:sp>
      <p:pic>
        <p:nvPicPr>
          <p:cNvPr id="35846" name="Picture 6"/>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082800" y="2019300"/>
            <a:ext cx="4391025" cy="684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7" name="Picture 17" descr="CauchiAlone.eps"/>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143000" y="2730500"/>
            <a:ext cx="5384800" cy="376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a:latin typeface="Garamond" charset="0"/>
              </a:rPr>
              <a:t>For example</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11/10/2020</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3BE7FECD-652E-FF43-A7A9-B06887B3F3DA}" type="slidenum">
              <a:rPr lang="en-US" smtClean="0"/>
              <a:pPr>
                <a:defRPr/>
              </a:pPr>
              <a:t>24</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655763" y="3816350"/>
            <a:ext cx="5984875"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70" name="TextBox 2"/>
          <p:cNvSpPr txBox="1">
            <a:spLocks noChangeArrowheads="1"/>
          </p:cNvSpPr>
          <p:nvPr/>
        </p:nvSpPr>
        <p:spPr bwMode="auto">
          <a:xfrm>
            <a:off x="534988" y="1095375"/>
            <a:ext cx="387985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a:latin typeface="Arial" charset="0"/>
            </a:endParaRPr>
          </a:p>
          <a:p>
            <a:pPr eaLnBrk="1" hangingPunct="1"/>
            <a:r>
              <a:rPr lang="en-US">
                <a:latin typeface="Arial" charset="0"/>
              </a:rPr>
              <a:t>	The Cauchy distribution</a:t>
            </a:r>
          </a:p>
        </p:txBody>
      </p:sp>
      <p:pic>
        <p:nvPicPr>
          <p:cNvPr id="36871" name="Picture 6"/>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082800" y="2019300"/>
            <a:ext cx="4391025" cy="684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9"/>
          <p:cNvSpPr txBox="1">
            <a:spLocks noChangeArrowheads="1"/>
          </p:cNvSpPr>
          <p:nvPr/>
        </p:nvSpPr>
        <p:spPr bwMode="auto">
          <a:xfrm>
            <a:off x="954088" y="3152775"/>
            <a:ext cx="218598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latin typeface="Arial" charset="0"/>
              </a:rPr>
              <a:t>Direct method:</a:t>
            </a:r>
          </a:p>
        </p:txBody>
      </p:sp>
      <p:pic>
        <p:nvPicPr>
          <p:cNvPr id="11" name="Picture 1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286000" y="4851400"/>
            <a:ext cx="4800600" cy="595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dirty="0">
                <a:latin typeface="Garamond" charset="0"/>
              </a:rPr>
              <a:t>Sampling </a:t>
            </a:r>
            <a:r>
              <a:rPr lang="en-US" dirty="0" smtClean="0">
                <a:latin typeface="Garamond" charset="0"/>
              </a:rPr>
              <a:t>Techniques</a:t>
            </a:r>
            <a:r>
              <a:rPr lang="en-US" dirty="0">
                <a:latin typeface="Garamond" charset="0"/>
              </a:rPr>
              <a:t>: The rejection </a:t>
            </a:r>
            <a:r>
              <a:rPr lang="en-US" dirty="0" smtClean="0">
                <a:latin typeface="Garamond" charset="0"/>
              </a:rPr>
              <a:t>Method</a:t>
            </a:r>
            <a:endParaRPr lang="en-US" dirty="0">
              <a:latin typeface="Garamond" charset="0"/>
            </a:endParaRP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11/10/2020</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51E9593A-B09E-5C4F-8887-EE94A5ED0031}" type="slidenum">
              <a:rPr lang="en-US" smtClean="0"/>
              <a:pPr>
                <a:defRPr/>
              </a:pPr>
              <a:t>25</a:t>
            </a:fld>
            <a:endParaRPr lang="en-US"/>
          </a:p>
        </p:txBody>
      </p:sp>
      <p:sp>
        <p:nvSpPr>
          <p:cNvPr id="37893" name="TextBox 6"/>
          <p:cNvSpPr txBox="1">
            <a:spLocks noChangeArrowheads="1"/>
          </p:cNvSpPr>
          <p:nvPr/>
        </p:nvSpPr>
        <p:spPr bwMode="auto">
          <a:xfrm>
            <a:off x="457200" y="1673225"/>
            <a:ext cx="3584575" cy="286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a:latin typeface="Arial" charset="0"/>
              </a:rPr>
              <a:t>How it works:</a:t>
            </a:r>
          </a:p>
          <a:p>
            <a:pPr eaLnBrk="1" hangingPunct="1"/>
            <a:r>
              <a:rPr lang="en-US" sz="2000">
                <a:latin typeface="Arial" charset="0"/>
              </a:rPr>
              <a:t>  </a:t>
            </a:r>
            <a:r>
              <a:rPr lang="en-US" sz="2000">
                <a:latin typeface="Times" charset="0"/>
                <a:cs typeface="Times" charset="0"/>
              </a:rPr>
              <a:t>1. Estimate </a:t>
            </a:r>
            <a:r>
              <a:rPr lang="en-US" sz="2000" i="1">
                <a:latin typeface="Times" charset="0"/>
                <a:cs typeface="Times" charset="0"/>
              </a:rPr>
              <a:t>p(x</a:t>
            </a:r>
            <a:r>
              <a:rPr lang="en-US" sz="2000" i="1" baseline="-25000">
                <a:latin typeface="Times" charset="0"/>
                <a:cs typeface="Times" charset="0"/>
              </a:rPr>
              <a:t>max</a:t>
            </a:r>
            <a:r>
              <a:rPr lang="en-US" sz="2000" i="1">
                <a:latin typeface="Times" charset="0"/>
                <a:cs typeface="Times" charset="0"/>
              </a:rPr>
              <a:t>)</a:t>
            </a:r>
          </a:p>
          <a:p>
            <a:pPr eaLnBrk="1" hangingPunct="1"/>
            <a:r>
              <a:rPr lang="en-US" sz="2000">
                <a:latin typeface="Times" charset="0"/>
                <a:cs typeface="Times" charset="0"/>
              </a:rPr>
              <a:t>  2. Choose </a:t>
            </a:r>
            <a:r>
              <a:rPr lang="en-US" sz="2000" i="1">
                <a:latin typeface="Times" charset="0"/>
                <a:cs typeface="Times" charset="0"/>
              </a:rPr>
              <a:t>r</a:t>
            </a:r>
            <a:r>
              <a:rPr lang="en-US" sz="2000" i="1" baseline="-25000">
                <a:latin typeface="Times" charset="0"/>
                <a:cs typeface="Times" charset="0"/>
              </a:rPr>
              <a:t>1</a:t>
            </a:r>
            <a:r>
              <a:rPr lang="en-US" sz="2000">
                <a:latin typeface="Times" charset="0"/>
                <a:cs typeface="Times" charset="0"/>
              </a:rPr>
              <a:t> in [0,1] and set</a:t>
            </a:r>
          </a:p>
          <a:p>
            <a:pPr eaLnBrk="1" hangingPunct="1"/>
            <a:r>
              <a:rPr lang="en-US" sz="2000">
                <a:latin typeface="Times" charset="0"/>
                <a:cs typeface="Times" charset="0"/>
              </a:rPr>
              <a:t>	</a:t>
            </a:r>
            <a:r>
              <a:rPr lang="en-US" sz="2000" i="1">
                <a:latin typeface="Times" charset="0"/>
                <a:cs typeface="Times" charset="0"/>
              </a:rPr>
              <a:t>x’ = a + ( b - a ) r</a:t>
            </a:r>
            <a:r>
              <a:rPr lang="en-US" sz="2000" i="1" baseline="-25000">
                <a:latin typeface="Times" charset="0"/>
                <a:cs typeface="Times" charset="0"/>
              </a:rPr>
              <a:t>1 </a:t>
            </a:r>
          </a:p>
          <a:p>
            <a:pPr eaLnBrk="1" hangingPunct="1"/>
            <a:r>
              <a:rPr lang="en-US" sz="2000">
                <a:latin typeface="Times" charset="0"/>
                <a:cs typeface="Times" charset="0"/>
              </a:rPr>
              <a:t>  3. Choose </a:t>
            </a:r>
            <a:r>
              <a:rPr lang="en-US" sz="2000" i="1">
                <a:latin typeface="Times" charset="0"/>
                <a:cs typeface="Times" charset="0"/>
              </a:rPr>
              <a:t>r</a:t>
            </a:r>
            <a:r>
              <a:rPr lang="en-US" sz="2000" i="1" baseline="-25000">
                <a:latin typeface="Times" charset="0"/>
                <a:cs typeface="Times" charset="0"/>
              </a:rPr>
              <a:t>2</a:t>
            </a:r>
            <a:r>
              <a:rPr lang="en-US" sz="2000">
                <a:latin typeface="Times" charset="0"/>
                <a:cs typeface="Times" charset="0"/>
              </a:rPr>
              <a:t> in [0,1]</a:t>
            </a:r>
          </a:p>
          <a:p>
            <a:pPr eaLnBrk="1" hangingPunct="1"/>
            <a:r>
              <a:rPr lang="en-US" sz="2000">
                <a:latin typeface="Times" charset="0"/>
                <a:cs typeface="Times" charset="0"/>
              </a:rPr>
              <a:t>  4. If </a:t>
            </a:r>
            <a:r>
              <a:rPr lang="en-US" sz="2000" i="1">
                <a:latin typeface="Times" charset="0"/>
                <a:cs typeface="Times" charset="0"/>
              </a:rPr>
              <a:t>r</a:t>
            </a:r>
            <a:r>
              <a:rPr lang="en-US" sz="2000" i="1" baseline="-25000">
                <a:latin typeface="Times" charset="0"/>
                <a:cs typeface="Times" charset="0"/>
              </a:rPr>
              <a:t>2</a:t>
            </a:r>
            <a:r>
              <a:rPr lang="en-US" sz="2000" i="1">
                <a:latin typeface="Times" charset="0"/>
                <a:cs typeface="Times" charset="0"/>
              </a:rPr>
              <a:t> &lt; p(x’)/p(x</a:t>
            </a:r>
            <a:r>
              <a:rPr lang="en-US" sz="2000" i="1" baseline="-25000">
                <a:latin typeface="Times" charset="0"/>
                <a:cs typeface="Times" charset="0"/>
              </a:rPr>
              <a:t>max</a:t>
            </a:r>
            <a:r>
              <a:rPr lang="en-US" sz="2000" i="1">
                <a:latin typeface="Times" charset="0"/>
                <a:cs typeface="Times" charset="0"/>
              </a:rPr>
              <a:t>)</a:t>
            </a:r>
          </a:p>
          <a:p>
            <a:pPr eaLnBrk="1" hangingPunct="1"/>
            <a:r>
              <a:rPr lang="en-US" sz="2000">
                <a:latin typeface="Times" charset="0"/>
                <a:cs typeface="Times" charset="0"/>
              </a:rPr>
              <a:t>	Accept </a:t>
            </a:r>
            <a:r>
              <a:rPr lang="en-US" sz="2000" i="1">
                <a:latin typeface="Times" charset="0"/>
                <a:cs typeface="Times" charset="0"/>
              </a:rPr>
              <a:t>x’</a:t>
            </a:r>
          </a:p>
          <a:p>
            <a:pPr eaLnBrk="1" hangingPunct="1"/>
            <a:r>
              <a:rPr lang="en-US" sz="2000">
                <a:latin typeface="Times" charset="0"/>
                <a:cs typeface="Times" charset="0"/>
              </a:rPr>
              <a:t>  5. Else</a:t>
            </a:r>
          </a:p>
          <a:p>
            <a:pPr eaLnBrk="1" hangingPunct="1"/>
            <a:r>
              <a:rPr lang="en-US" sz="2000">
                <a:latin typeface="Times" charset="0"/>
                <a:cs typeface="Times" charset="0"/>
              </a:rPr>
              <a:t>	Reject and repeat step 2</a:t>
            </a:r>
          </a:p>
        </p:txBody>
      </p:sp>
      <p:sp>
        <p:nvSpPr>
          <p:cNvPr id="8" name="TextBox 7"/>
          <p:cNvSpPr txBox="1"/>
          <p:nvPr/>
        </p:nvSpPr>
        <p:spPr>
          <a:xfrm>
            <a:off x="5054600" y="3425825"/>
            <a:ext cx="4089400" cy="3108325"/>
          </a:xfrm>
          <a:prstGeom prst="rect">
            <a:avLst/>
          </a:prstGeom>
          <a:noFill/>
        </p:spPr>
        <p:txBody>
          <a:bodyPr>
            <a:spAutoFit/>
          </a:bodyPr>
          <a:lstStyle/>
          <a:p>
            <a:pPr>
              <a:defRPr/>
            </a:pPr>
            <a:r>
              <a:rPr lang="en-US" sz="2000" dirty="0"/>
              <a:t>Note that:</a:t>
            </a:r>
          </a:p>
          <a:p>
            <a:pPr marL="342900" indent="-342900">
              <a:buFont typeface="Arial"/>
              <a:buChar char="•"/>
              <a:defRPr/>
            </a:pPr>
            <a:r>
              <a:rPr lang="en-US" sz="2000" dirty="0"/>
              <a:t>This method is useful if </a:t>
            </a:r>
            <a:r>
              <a:rPr lang="en-US" sz="2000" i="1" dirty="0"/>
              <a:t>c</a:t>
            </a:r>
            <a:r>
              <a:rPr lang="en-US" sz="2000" i="1" baseline="30000" dirty="0"/>
              <a:t>-1</a:t>
            </a:r>
            <a:r>
              <a:rPr lang="en-US" sz="2000" dirty="0"/>
              <a:t> is not easy to determine</a:t>
            </a:r>
          </a:p>
          <a:p>
            <a:pPr marL="342900" indent="-342900">
              <a:buFont typeface="Arial"/>
              <a:buChar char="•"/>
              <a:defRPr/>
            </a:pPr>
            <a:r>
              <a:rPr lang="en-US" sz="2000" i="1" dirty="0"/>
              <a:t>p(</a:t>
            </a:r>
            <a:r>
              <a:rPr lang="en-US" sz="2000" i="1" dirty="0" err="1"/>
              <a:t>x</a:t>
            </a:r>
            <a:r>
              <a:rPr lang="en-US" sz="2000" i="1" baseline="-25000" dirty="0" err="1"/>
              <a:t>max</a:t>
            </a:r>
            <a:r>
              <a:rPr lang="en-US" sz="2000" i="1" dirty="0"/>
              <a:t>) </a:t>
            </a:r>
            <a:r>
              <a:rPr lang="en-US" sz="2000" dirty="0"/>
              <a:t>is not so difficult to determine. If not, then overestimate it (works but not efficient)</a:t>
            </a:r>
          </a:p>
          <a:p>
            <a:pPr marL="342900" indent="-342900">
              <a:buFont typeface="Arial"/>
              <a:buChar char="•"/>
              <a:defRPr/>
            </a:pPr>
            <a:r>
              <a:rPr lang="en-US" sz="2000" i="1" dirty="0"/>
              <a:t>p(x)</a:t>
            </a:r>
            <a:r>
              <a:rPr lang="en-US" sz="2000" dirty="0"/>
              <a:t> is not infinite in anywhere</a:t>
            </a:r>
          </a:p>
          <a:p>
            <a:pPr>
              <a:defRPr/>
            </a:pPr>
            <a:endParaRPr lang="en-US" dirty="0"/>
          </a:p>
          <a:p>
            <a:pPr>
              <a:defRPr/>
            </a:pPr>
            <a:endParaRPr lang="en-US" dirty="0"/>
          </a:p>
        </p:txBody>
      </p:sp>
      <p:pic>
        <p:nvPicPr>
          <p:cNvPr id="37895" name="Picture 8"/>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638800" y="995363"/>
            <a:ext cx="30480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a:latin typeface="Garamond" charset="0"/>
              </a:rPr>
              <a:t>For example</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11/10/2020</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70D7FE74-D72C-5A4B-9AD9-0B86AB66DEBF}" type="slidenum">
              <a:rPr lang="en-US" smtClean="0"/>
              <a:pPr>
                <a:defRPr/>
              </a:pPr>
              <a:t>26</a:t>
            </a:fld>
            <a:endParaRPr lang="en-US"/>
          </a:p>
        </p:txBody>
      </p:sp>
      <p:pic>
        <p:nvPicPr>
          <p:cNvPr id="38917" name="Picture 6"/>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082800" y="2019300"/>
            <a:ext cx="4391025" cy="684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2"/>
          <p:cNvSpPr txBox="1">
            <a:spLocks noChangeArrowheads="1"/>
          </p:cNvSpPr>
          <p:nvPr/>
        </p:nvSpPr>
        <p:spPr bwMode="auto">
          <a:xfrm>
            <a:off x="954088" y="3152775"/>
            <a:ext cx="266541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latin typeface="Arial" charset="0"/>
              </a:rPr>
              <a:t>Rejection method:</a:t>
            </a:r>
          </a:p>
        </p:txBody>
      </p:sp>
      <p:pic>
        <p:nvPicPr>
          <p:cNvPr id="9" name="Picture 3" descr="CauchiAlone.eps"/>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191000" y="3035300"/>
            <a:ext cx="4921250"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2"/>
          <p:cNvSpPr txBox="1">
            <a:spLocks noChangeArrowheads="1"/>
          </p:cNvSpPr>
          <p:nvPr/>
        </p:nvSpPr>
        <p:spPr bwMode="auto">
          <a:xfrm>
            <a:off x="192088" y="3584575"/>
            <a:ext cx="4413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latin typeface="Arial" charset="0"/>
              </a:rPr>
              <a:t>1.                        </a:t>
            </a:r>
          </a:p>
        </p:txBody>
      </p:sp>
      <p:sp>
        <p:nvSpPr>
          <p:cNvPr id="11" name="TextBox 2"/>
          <p:cNvSpPr txBox="1">
            <a:spLocks noChangeArrowheads="1"/>
          </p:cNvSpPr>
          <p:nvPr/>
        </p:nvSpPr>
        <p:spPr bwMode="auto">
          <a:xfrm>
            <a:off x="217488" y="4016375"/>
            <a:ext cx="4413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latin typeface="Arial" charset="0"/>
              </a:rPr>
              <a:t>2. </a:t>
            </a:r>
          </a:p>
        </p:txBody>
      </p:sp>
      <p:sp>
        <p:nvSpPr>
          <p:cNvPr id="12" name="TextBox 2"/>
          <p:cNvSpPr txBox="1">
            <a:spLocks noChangeArrowheads="1"/>
          </p:cNvSpPr>
          <p:nvPr/>
        </p:nvSpPr>
        <p:spPr bwMode="auto">
          <a:xfrm>
            <a:off x="217488" y="4473575"/>
            <a:ext cx="240665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latin typeface="Arial" charset="0"/>
              </a:rPr>
              <a:t>3. If</a:t>
            </a:r>
          </a:p>
          <a:p>
            <a:pPr eaLnBrk="1" hangingPunct="1"/>
            <a:r>
              <a:rPr lang="en-US">
                <a:latin typeface="Arial" charset="0"/>
              </a:rPr>
              <a:t>	Accept </a:t>
            </a:r>
            <a:r>
              <a:rPr lang="en-US" i="1">
                <a:latin typeface="Arial" charset="0"/>
              </a:rPr>
              <a:t>x’</a:t>
            </a:r>
          </a:p>
        </p:txBody>
      </p:sp>
      <p:sp>
        <p:nvSpPr>
          <p:cNvPr id="13" name="TextBox 2"/>
          <p:cNvSpPr txBox="1">
            <a:spLocks noChangeArrowheads="1"/>
          </p:cNvSpPr>
          <p:nvPr/>
        </p:nvSpPr>
        <p:spPr bwMode="auto">
          <a:xfrm>
            <a:off x="547688" y="5184775"/>
            <a:ext cx="2716212"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latin typeface="Arial" charset="0"/>
              </a:rPr>
              <a:t>Else</a:t>
            </a:r>
          </a:p>
          <a:p>
            <a:pPr eaLnBrk="1" hangingPunct="1"/>
            <a:r>
              <a:rPr lang="en-US">
                <a:latin typeface="Arial" charset="0"/>
              </a:rPr>
              <a:t>	Reject </a:t>
            </a:r>
            <a:r>
              <a:rPr lang="en-US" i="1">
                <a:latin typeface="Arial" charset="0"/>
              </a:rPr>
              <a:t>x’</a:t>
            </a:r>
            <a:r>
              <a:rPr lang="en-US" altLang="ja-JP">
                <a:latin typeface="Arial" charset="0"/>
              </a:rPr>
              <a:t> </a:t>
            </a:r>
          </a:p>
          <a:p>
            <a:pPr eaLnBrk="1" hangingPunct="1"/>
            <a:r>
              <a:rPr lang="en-US">
                <a:latin typeface="Arial" charset="0"/>
              </a:rPr>
              <a:t>	go to step 2</a:t>
            </a:r>
          </a:p>
        </p:txBody>
      </p:sp>
      <p:pic>
        <p:nvPicPr>
          <p:cNvPr id="14" name="Picture 11"/>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39763" y="3614738"/>
            <a:ext cx="4016375"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5"/>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661988" y="4062413"/>
            <a:ext cx="26892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8"/>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950913" y="4519613"/>
            <a:ext cx="236537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27" name="TextBox 2"/>
          <p:cNvSpPr txBox="1">
            <a:spLocks noChangeArrowheads="1"/>
          </p:cNvSpPr>
          <p:nvPr/>
        </p:nvSpPr>
        <p:spPr bwMode="auto">
          <a:xfrm>
            <a:off x="534988" y="1081088"/>
            <a:ext cx="387985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a:latin typeface="Arial" charset="0"/>
            </a:endParaRPr>
          </a:p>
          <a:p>
            <a:pPr eaLnBrk="1" hangingPunct="1"/>
            <a:r>
              <a:rPr lang="en-US">
                <a:latin typeface="Arial" charset="0"/>
              </a:rPr>
              <a:t>	The Cauchy distribution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par>
                                <p:cTn id="18" presetID="9"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500"/>
                                        <p:tgtEl>
                                          <p:spTgt spid="1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par>
                                <p:cTn id="26" presetID="9"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dissolve">
                                      <p:cBhvr>
                                        <p:cTn id="36" dur="500"/>
                                        <p:tgtEl>
                                          <p:spTgt spid="1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dissolv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a:latin typeface="Garamond" charset="0"/>
              </a:rPr>
              <a:t>For example	</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11/10/2020</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988A1855-6BAD-7644-BD17-3B37DDF26C33}" type="slidenum">
              <a:rPr lang="en-US" smtClean="0"/>
              <a:pPr>
                <a:defRPr/>
              </a:pPr>
              <a:t>27</a:t>
            </a:fld>
            <a:endParaRPr lang="en-US"/>
          </a:p>
        </p:txBody>
      </p:sp>
      <p:sp>
        <p:nvSpPr>
          <p:cNvPr id="39941" name="TextBox 2"/>
          <p:cNvSpPr txBox="1">
            <a:spLocks noChangeArrowheads="1"/>
          </p:cNvSpPr>
          <p:nvPr/>
        </p:nvSpPr>
        <p:spPr bwMode="auto">
          <a:xfrm>
            <a:off x="534988" y="1095375"/>
            <a:ext cx="387985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latin typeface="Arial" charset="0"/>
              </a:rPr>
              <a:t>	</a:t>
            </a:r>
          </a:p>
          <a:p>
            <a:pPr eaLnBrk="1" hangingPunct="1"/>
            <a:r>
              <a:rPr lang="en-US">
                <a:latin typeface="Arial" charset="0"/>
              </a:rPr>
              <a:t>	The Cauchy distribution</a:t>
            </a:r>
          </a:p>
        </p:txBody>
      </p:sp>
      <p:pic>
        <p:nvPicPr>
          <p:cNvPr id="39942" name="Picture 6"/>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082800" y="2019300"/>
            <a:ext cx="4391025" cy="684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3" name="Picture 1" descr="Cauchi.eps"/>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003300" y="2590800"/>
            <a:ext cx="5629275" cy="393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6530975" y="2630488"/>
            <a:ext cx="2155825" cy="2032000"/>
          </a:xfrm>
          <a:prstGeom prst="rect">
            <a:avLst/>
          </a:prstGeom>
          <a:noFill/>
        </p:spPr>
        <p:txBody>
          <a:bodyPr>
            <a:spAutoFit/>
          </a:bodyPr>
          <a:lstStyle/>
          <a:p>
            <a:pPr>
              <a:defRPr/>
            </a:pPr>
            <a:r>
              <a:rPr lang="en-US" dirty="0"/>
              <a:t>The shift is due to</a:t>
            </a:r>
          </a:p>
          <a:p>
            <a:pPr marL="342900" indent="-342900">
              <a:buFontTx/>
              <a:buAutoNum type="arabicPeriod"/>
              <a:defRPr/>
            </a:pPr>
            <a:r>
              <a:rPr lang="en-US" dirty="0"/>
              <a:t>The width of the histogram’s binning</a:t>
            </a:r>
          </a:p>
          <a:p>
            <a:pPr marL="342900" indent="-342900">
              <a:buFontTx/>
              <a:buAutoNum type="arabicPeriod"/>
              <a:defRPr/>
            </a:pPr>
            <a:r>
              <a:rPr lang="en-US" dirty="0"/>
              <a:t>The simple random generator</a:t>
            </a:r>
          </a:p>
        </p:txBody>
      </p:sp>
      <p:sp>
        <p:nvSpPr>
          <p:cNvPr id="10" name="TextBox 9"/>
          <p:cNvSpPr txBox="1">
            <a:spLocks noChangeArrowheads="1"/>
          </p:cNvSpPr>
          <p:nvPr/>
        </p:nvSpPr>
        <p:spPr bwMode="auto">
          <a:xfrm>
            <a:off x="6473825" y="4762500"/>
            <a:ext cx="2551113"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i="1">
                <a:latin typeface="Courier New" charset="0"/>
                <a:cs typeface="Courier New" charset="0"/>
              </a:rPr>
              <a:t>I</a:t>
            </a:r>
            <a:r>
              <a:rPr lang="en-US" sz="1400" i="1" baseline="-25000">
                <a:latin typeface="Courier New" charset="0"/>
                <a:cs typeface="Courier New" charset="0"/>
              </a:rPr>
              <a:t>j+1</a:t>
            </a:r>
            <a:r>
              <a:rPr lang="en-US" sz="1400" i="1">
                <a:latin typeface="Courier New" charset="0"/>
                <a:cs typeface="Courier New" charset="0"/>
              </a:rPr>
              <a:t> = (aI</a:t>
            </a:r>
            <a:r>
              <a:rPr lang="en-US" sz="1400" i="1" baseline="-25000">
                <a:latin typeface="Courier New" charset="0"/>
                <a:cs typeface="Courier New" charset="0"/>
              </a:rPr>
              <a:t>j</a:t>
            </a:r>
            <a:r>
              <a:rPr lang="en-US" sz="1400" i="1">
                <a:latin typeface="Courier New" charset="0"/>
                <a:cs typeface="Courier New" charset="0"/>
              </a:rPr>
              <a:t> + c) mod m </a:t>
            </a:r>
          </a:p>
          <a:p>
            <a:pPr eaLnBrk="1" hangingPunct="1"/>
            <a:r>
              <a:rPr lang="en-US" sz="1400">
                <a:latin typeface="Garamond" charset="0"/>
                <a:cs typeface="Garamond" charset="0"/>
              </a:rPr>
              <a:t>where</a:t>
            </a:r>
            <a:r>
              <a:rPr lang="en-US" sz="1400" i="1">
                <a:latin typeface="Courier New" charset="0"/>
                <a:cs typeface="Courier New" charset="0"/>
              </a:rPr>
              <a:t>:	   </a:t>
            </a:r>
          </a:p>
          <a:p>
            <a:pPr eaLnBrk="1" hangingPunct="1"/>
            <a:r>
              <a:rPr lang="en-US" sz="1400" i="1">
                <a:latin typeface="Courier New" charset="0"/>
                <a:cs typeface="Courier New" charset="0"/>
              </a:rPr>
              <a:t>     a = 663608941</a:t>
            </a:r>
            <a:r>
              <a:rPr lang="en-US" sz="1400" i="1" baseline="30000">
                <a:latin typeface="Courier New" charset="0"/>
                <a:cs typeface="Courier New" charset="0"/>
              </a:rPr>
              <a:t>	</a:t>
            </a:r>
          </a:p>
          <a:p>
            <a:pPr eaLnBrk="1" hangingPunct="1"/>
            <a:r>
              <a:rPr lang="en-US" sz="1400" i="1" baseline="30000">
                <a:latin typeface="Courier New" charset="0"/>
                <a:cs typeface="Courier New" charset="0"/>
              </a:rPr>
              <a:t> </a:t>
            </a:r>
            <a:r>
              <a:rPr lang="en-US" sz="1400" i="1">
                <a:latin typeface="Courier New" charset="0"/>
                <a:cs typeface="Courier New" charset="0"/>
              </a:rPr>
              <a:t>    c = 0</a:t>
            </a:r>
            <a:r>
              <a:rPr lang="en-US" sz="1400" i="1" baseline="30000">
                <a:latin typeface="Courier New" charset="0"/>
                <a:cs typeface="Courier New" charset="0"/>
              </a:rPr>
              <a:t>	</a:t>
            </a:r>
          </a:p>
          <a:p>
            <a:pPr eaLnBrk="1" hangingPunct="1"/>
            <a:r>
              <a:rPr lang="en-US" sz="1400" i="1" baseline="30000">
                <a:latin typeface="Courier New" charset="0"/>
                <a:cs typeface="Courier New" charset="0"/>
              </a:rPr>
              <a:t> </a:t>
            </a:r>
            <a:r>
              <a:rPr lang="en-US" sz="1400" i="1">
                <a:latin typeface="Courier New" charset="0"/>
                <a:cs typeface="Courier New" charset="0"/>
              </a:rPr>
              <a:t>  m = 2</a:t>
            </a:r>
            <a:r>
              <a:rPr lang="en-US" sz="1400" i="1" baseline="30000">
                <a:latin typeface="Courier New" charset="0"/>
                <a:cs typeface="Courier New" charset="0"/>
              </a:rPr>
              <a:t>32</a:t>
            </a:r>
          </a:p>
          <a:p>
            <a:pPr eaLnBrk="1" hangingPunct="1"/>
            <a:endParaRPr lang="en-US" sz="1800">
              <a:latin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a:latin typeface="Garamond" charset="0"/>
              </a:rPr>
              <a:t>Outline</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11/10/2020</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A96773D8-0901-9240-8979-4FC6B27C536D}" type="slidenum">
              <a:rPr lang="en-US" smtClean="0"/>
              <a:pPr>
                <a:defRPr/>
              </a:pPr>
              <a:t>28</a:t>
            </a:fld>
            <a:endParaRPr lang="en-US"/>
          </a:p>
        </p:txBody>
      </p:sp>
      <p:sp>
        <p:nvSpPr>
          <p:cNvPr id="7" name="Rounded Rectangle 6"/>
          <p:cNvSpPr/>
          <p:nvPr/>
        </p:nvSpPr>
        <p:spPr>
          <a:xfrm>
            <a:off x="3454400" y="3111500"/>
            <a:ext cx="2171700" cy="11938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Monte Carlo</a:t>
            </a:r>
          </a:p>
        </p:txBody>
      </p:sp>
      <p:sp>
        <p:nvSpPr>
          <p:cNvPr id="8" name="Rounded Rectangle 7"/>
          <p:cNvSpPr/>
          <p:nvPr/>
        </p:nvSpPr>
        <p:spPr>
          <a:xfrm>
            <a:off x="2971800" y="1447800"/>
            <a:ext cx="2095500" cy="698500"/>
          </a:xfrm>
          <a:prstGeom prst="roundRect">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Uncertainties</a:t>
            </a:r>
          </a:p>
        </p:txBody>
      </p:sp>
      <p:sp>
        <p:nvSpPr>
          <p:cNvPr id="9" name="Rounded Rectangle 8"/>
          <p:cNvSpPr/>
          <p:nvPr/>
        </p:nvSpPr>
        <p:spPr>
          <a:xfrm>
            <a:off x="6191250" y="1968500"/>
            <a:ext cx="2095500" cy="6985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Efficiency</a:t>
            </a:r>
          </a:p>
        </p:txBody>
      </p:sp>
      <p:sp>
        <p:nvSpPr>
          <p:cNvPr id="10" name="Rounded Rectangle 9"/>
          <p:cNvSpPr/>
          <p:nvPr/>
        </p:nvSpPr>
        <p:spPr>
          <a:xfrm>
            <a:off x="6559550" y="3816350"/>
            <a:ext cx="2095500" cy="698500"/>
          </a:xfrm>
          <a:prstGeom prst="roundRect">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PDFs</a:t>
            </a:r>
          </a:p>
        </p:txBody>
      </p:sp>
      <p:sp>
        <p:nvSpPr>
          <p:cNvPr id="11" name="Rounded Rectangle 10"/>
          <p:cNvSpPr/>
          <p:nvPr/>
        </p:nvSpPr>
        <p:spPr>
          <a:xfrm>
            <a:off x="4470400" y="5308600"/>
            <a:ext cx="2095500" cy="698500"/>
          </a:xfrm>
          <a:prstGeom prst="roundRect">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RNGs</a:t>
            </a:r>
          </a:p>
        </p:txBody>
      </p:sp>
      <p:sp>
        <p:nvSpPr>
          <p:cNvPr id="12" name="Rounded Rectangle 11"/>
          <p:cNvSpPr/>
          <p:nvPr/>
        </p:nvSpPr>
        <p:spPr>
          <a:xfrm>
            <a:off x="1079500" y="4756150"/>
            <a:ext cx="2095500" cy="698500"/>
          </a:xfrm>
          <a:prstGeom prst="roundRect">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dirty="0"/>
              <a:t>Sampling</a:t>
            </a:r>
          </a:p>
        </p:txBody>
      </p:sp>
      <p:sp>
        <p:nvSpPr>
          <p:cNvPr id="13" name="Rounded Rectangle 12"/>
          <p:cNvSpPr/>
          <p:nvPr/>
        </p:nvSpPr>
        <p:spPr>
          <a:xfrm>
            <a:off x="533400" y="2590800"/>
            <a:ext cx="2095500" cy="698500"/>
          </a:xfrm>
          <a:prstGeom prst="roundRect">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Scoring</a:t>
            </a:r>
          </a:p>
        </p:txBody>
      </p:sp>
      <p:cxnSp>
        <p:nvCxnSpPr>
          <p:cNvPr id="14" name="Straight Arrow Connector 13"/>
          <p:cNvCxnSpPr/>
          <p:nvPr/>
        </p:nvCxnSpPr>
        <p:spPr>
          <a:xfrm>
            <a:off x="4019550" y="2146300"/>
            <a:ext cx="539750" cy="9271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1581150" y="3289300"/>
            <a:ext cx="1822450" cy="3683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2127250" y="4305300"/>
            <a:ext cx="1377950" cy="4508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H="1" flipV="1">
            <a:off x="4737100" y="4368800"/>
            <a:ext cx="762000" cy="914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H="1" flipV="1">
            <a:off x="5664200" y="3822700"/>
            <a:ext cx="876300" cy="330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a:off x="5664200" y="2667000"/>
            <a:ext cx="1574800" cy="5207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a:latin typeface="Garamond" charset="0"/>
              </a:rPr>
              <a:t>The error estimation</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11/10/2020</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706FEE26-0DC2-8046-8D6A-27B838F56597}" type="slidenum">
              <a:rPr lang="en-US" smtClean="0"/>
              <a:pPr>
                <a:defRPr/>
              </a:pPr>
              <a:t>29</a:t>
            </a:fld>
            <a:endParaRPr lang="en-US"/>
          </a:p>
        </p:txBody>
      </p:sp>
      <p:sp>
        <p:nvSpPr>
          <p:cNvPr id="41989" name="TextBox 2"/>
          <p:cNvSpPr txBox="1">
            <a:spLocks noChangeArrowheads="1"/>
          </p:cNvSpPr>
          <p:nvPr/>
        </p:nvSpPr>
        <p:spPr bwMode="auto">
          <a:xfrm>
            <a:off x="344488" y="1654175"/>
            <a:ext cx="840581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latin typeface="Garamond" charset="0"/>
                <a:cs typeface="Garamond" charset="0"/>
              </a:rPr>
              <a:t>Let us consider a sampling set from the Cauchy distribution</a:t>
            </a:r>
          </a:p>
        </p:txBody>
      </p:sp>
      <p:pic>
        <p:nvPicPr>
          <p:cNvPr id="14" name="Picture 1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100138" y="2214563"/>
            <a:ext cx="6062662" cy="424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a:latin typeface="Garamond" charset="0"/>
              </a:rPr>
              <a:t>The error estimation</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11/10/2020</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A400518B-45DC-1A4B-AF54-A929CF8233C0}" type="slidenum">
              <a:rPr lang="en-US" smtClean="0"/>
              <a:pPr>
                <a:defRPr/>
              </a:pPr>
              <a:t>30</a:t>
            </a:fld>
            <a:endParaRPr lang="en-US"/>
          </a:p>
        </p:txBody>
      </p:sp>
      <p:pic>
        <p:nvPicPr>
          <p:cNvPr id="7" name="Picture 6" descr="Cauchi_MeanVsEvts.eps"/>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165600" y="2020888"/>
            <a:ext cx="4826000" cy="337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4" name="TextBox 2"/>
          <p:cNvSpPr txBox="1">
            <a:spLocks noChangeArrowheads="1"/>
          </p:cNvSpPr>
          <p:nvPr/>
        </p:nvSpPr>
        <p:spPr bwMode="auto">
          <a:xfrm>
            <a:off x="241300" y="1438275"/>
            <a:ext cx="4038600"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Font typeface="Arial" charset="0"/>
              <a:buChar char="•"/>
            </a:pPr>
            <a:r>
              <a:rPr lang="en-US" sz="2000">
                <a:latin typeface="Garamond" charset="0"/>
                <a:cs typeface="Garamond" charset="0"/>
              </a:rPr>
              <a:t>As the number of histories increases, the mean value of the estimated x goes towards the true mean of the PDF</a:t>
            </a:r>
          </a:p>
          <a:p>
            <a:pPr eaLnBrk="1" hangingPunct="1">
              <a:buFont typeface="Arial" charset="0"/>
              <a:buChar char="•"/>
            </a:pPr>
            <a:r>
              <a:rPr lang="en-US" sz="2000">
                <a:latin typeface="Garamond" charset="0"/>
                <a:cs typeface="Garamond" charset="0"/>
              </a:rPr>
              <a:t>This result is know as the Law of large numbers.</a:t>
            </a:r>
          </a:p>
        </p:txBody>
      </p:sp>
      <p:pic>
        <p:nvPicPr>
          <p:cNvPr id="9" name="Picture 3" descr="Cauchi_StdVsEvts.eps"/>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165600" y="2022475"/>
            <a:ext cx="4826000" cy="3376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6" name="TextBox 2"/>
          <p:cNvSpPr txBox="1">
            <a:spLocks noChangeArrowheads="1"/>
          </p:cNvSpPr>
          <p:nvPr/>
        </p:nvSpPr>
        <p:spPr bwMode="auto">
          <a:xfrm>
            <a:off x="304800" y="4371975"/>
            <a:ext cx="40386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Font typeface="Arial" charset="0"/>
              <a:buChar char="•"/>
            </a:pPr>
            <a:r>
              <a:rPr lang="en-US" sz="2000">
                <a:latin typeface="Garamond" charset="0"/>
                <a:cs typeface="Garamond" charset="0"/>
              </a:rPr>
              <a:t>Further, the statistical uncertainty is reduced as </a:t>
            </a:r>
            <a:r>
              <a:rPr lang="en-US" sz="2000" i="1">
                <a:latin typeface="Garamond" charset="0"/>
                <a:cs typeface="Garamond" charset="0"/>
              </a:rPr>
              <a:t>N</a:t>
            </a:r>
            <a:r>
              <a:rPr lang="en-US" sz="2000" i="1" baseline="-25000">
                <a:latin typeface="Garamond" charset="0"/>
                <a:cs typeface="Garamond" charset="0"/>
              </a:rPr>
              <a:t>h</a:t>
            </a:r>
            <a:r>
              <a:rPr lang="en-US" sz="2000">
                <a:latin typeface="Garamond" charset="0"/>
                <a:cs typeface="Garamond" charset="0"/>
              </a:rPr>
              <a:t> increases</a:t>
            </a:r>
          </a:p>
        </p:txBody>
      </p:sp>
      <p:pic>
        <p:nvPicPr>
          <p:cNvPr id="43017" name="Picture 4"/>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340350" y="5343525"/>
            <a:ext cx="1892300" cy="92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8" name="Picture 5"/>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889000" y="5343525"/>
            <a:ext cx="3505200" cy="92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9" name="Picture 2"/>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1109663" y="3540125"/>
            <a:ext cx="2593975"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Introduction</a:t>
            </a:r>
            <a:endParaRPr lang="en-US" dirty="0"/>
          </a:p>
        </p:txBody>
      </p:sp>
      <p:sp>
        <p:nvSpPr>
          <p:cNvPr id="3" name="Text Placeholder 2"/>
          <p:cNvSpPr>
            <a:spLocks noGrp="1"/>
          </p:cNvSpPr>
          <p:nvPr>
            <p:ph type="body" idx="1"/>
          </p:nvPr>
        </p:nvSpPr>
        <p:spPr/>
        <p:txBody>
          <a:bodyPr/>
          <a:lstStyle/>
          <a:p>
            <a:pPr eaLnBrk="1" hangingPunct="1">
              <a:defRPr/>
            </a:pPr>
            <a:endParaRPr lang="en-US" dirty="0"/>
          </a:p>
        </p:txBody>
      </p:sp>
      <p:sp>
        <p:nvSpPr>
          <p:cNvPr id="8" name="Date Placeholder 7"/>
          <p:cNvSpPr>
            <a:spLocks noGrp="1"/>
          </p:cNvSpPr>
          <p:nvPr>
            <p:ph type="dt" sz="quarter" idx="10"/>
          </p:nvPr>
        </p:nvSpPr>
        <p:spPr/>
        <p:txBody>
          <a:bodyPr/>
          <a:lstStyle/>
          <a:p>
            <a:pPr>
              <a:defRPr/>
            </a:pPr>
            <a:fld id="{B9A52D65-6617-D141-8B51-C6B1B4267D19}" type="datetime1">
              <a:rPr lang="en-US"/>
              <a:pPr>
                <a:defRPr/>
              </a:pPr>
              <a:t>11/10/2020</a:t>
            </a:fld>
            <a:endParaRPr lang="en-US"/>
          </a:p>
        </p:txBody>
      </p:sp>
      <p:sp>
        <p:nvSpPr>
          <p:cNvPr id="9" name="Footer Placeholder 8"/>
          <p:cNvSpPr>
            <a:spLocks noGrp="1"/>
          </p:cNvSpPr>
          <p:nvPr>
            <p:ph type="ftr" sz="quarter" idx="11"/>
          </p:nvPr>
        </p:nvSpPr>
        <p:spPr/>
        <p:txBody>
          <a:bodyPr/>
          <a:lstStyle/>
          <a:p>
            <a:pPr>
              <a:defRPr/>
            </a:pPr>
            <a:r>
              <a:rPr lang="en-US"/>
              <a:t>FCFM-BUAP, Puebla, Pue.</a:t>
            </a:r>
          </a:p>
        </p:txBody>
      </p:sp>
      <p:sp>
        <p:nvSpPr>
          <p:cNvPr id="10" name="Slide Number Placeholder 9"/>
          <p:cNvSpPr>
            <a:spLocks noGrp="1"/>
          </p:cNvSpPr>
          <p:nvPr>
            <p:ph type="sldNum" sz="quarter" idx="12"/>
          </p:nvPr>
        </p:nvSpPr>
        <p:spPr/>
        <p:txBody>
          <a:bodyPr/>
          <a:lstStyle/>
          <a:p>
            <a:pPr>
              <a:defRPr/>
            </a:pPr>
            <a:fld id="{27B0313E-FFA7-9948-9EE8-9912E4E7DF07}" type="slidenum">
              <a:rPr lang="en-US" smtClean="0"/>
              <a:pPr>
                <a:defRPr/>
              </a:pPr>
              <a:t>4</a:t>
            </a:fld>
            <a:endParaRPr lang="en-US"/>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latin typeface="Garamond" charset="0"/>
              </a:rPr>
              <a:t>The central limit theorem</a:t>
            </a:r>
          </a:p>
        </p:txBody>
      </p:sp>
      <p:sp>
        <p:nvSpPr>
          <p:cNvPr id="4" name="Date Placeholder 3"/>
          <p:cNvSpPr>
            <a:spLocks noGrp="1"/>
          </p:cNvSpPr>
          <p:nvPr>
            <p:ph type="dt" sz="quarter" idx="10"/>
          </p:nvPr>
        </p:nvSpPr>
        <p:spPr/>
        <p:txBody>
          <a:bodyPr/>
          <a:lstStyle/>
          <a:p>
            <a:pPr>
              <a:defRPr/>
            </a:pPr>
            <a:fld id="{7E30669D-BE93-9F44-9C53-D773350C5010}" type="datetime1">
              <a:rPr lang="en-US" smtClean="0"/>
              <a:pPr>
                <a:defRPr/>
              </a:pPr>
              <a:t>11/10/2020</a:t>
            </a:fld>
            <a:endParaRPr lang="en-US" dirty="0"/>
          </a:p>
        </p:txBody>
      </p:sp>
      <p:sp>
        <p:nvSpPr>
          <p:cNvPr id="5" name="Footer Placeholder 4"/>
          <p:cNvSpPr>
            <a:spLocks noGrp="1"/>
          </p:cNvSpPr>
          <p:nvPr>
            <p:ph type="ftr" sz="quarter" idx="11"/>
          </p:nvPr>
        </p:nvSpPr>
        <p:spPr/>
        <p:txBody>
          <a:bodyPr/>
          <a:lstStyle/>
          <a:p>
            <a:pPr>
              <a:defRPr/>
            </a:pPr>
            <a:r>
              <a:rPr lang="en-US" smtClean="0"/>
              <a:t>FCFM-BUAP, Puebla, Pue.</a:t>
            </a:r>
            <a:endParaRPr lang="en-US"/>
          </a:p>
        </p:txBody>
      </p:sp>
      <p:sp>
        <p:nvSpPr>
          <p:cNvPr id="6" name="Slide Number Placeholder 5"/>
          <p:cNvSpPr>
            <a:spLocks noGrp="1"/>
          </p:cNvSpPr>
          <p:nvPr>
            <p:ph type="sldNum" sz="quarter" idx="12"/>
          </p:nvPr>
        </p:nvSpPr>
        <p:spPr/>
        <p:txBody>
          <a:bodyPr/>
          <a:lstStyle/>
          <a:p>
            <a:pPr>
              <a:defRPr/>
            </a:pPr>
            <a:fld id="{4E3BD033-187F-3847-924B-E6C403D2AEED}" type="slidenum">
              <a:rPr lang="en-US" smtClean="0"/>
              <a:pPr>
                <a:defRPr/>
              </a:pPr>
              <a:t>31</a:t>
            </a:fld>
            <a:endParaRPr lang="en-US" dirty="0"/>
          </a:p>
        </p:txBody>
      </p:sp>
      <p:pic>
        <p:nvPicPr>
          <p:cNvPr id="44037" name="Picture 2"/>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192213" y="1890713"/>
            <a:ext cx="3863975"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8" name="Picture 2" descr="CentralLimitTheorem.eps"/>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203825" y="1198563"/>
            <a:ext cx="3940175" cy="275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9" name="TextBox 2"/>
          <p:cNvSpPr txBox="1">
            <a:spLocks noChangeArrowheads="1"/>
          </p:cNvSpPr>
          <p:nvPr/>
        </p:nvSpPr>
        <p:spPr bwMode="auto">
          <a:xfrm>
            <a:off x="746125" y="2986088"/>
            <a:ext cx="4038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Font typeface="Arial" charset="0"/>
              <a:buChar char="•"/>
            </a:pPr>
            <a:r>
              <a:rPr lang="en-US" sz="2000">
                <a:latin typeface="Garamond" charset="0"/>
                <a:cs typeface="Garamond" charset="0"/>
              </a:rPr>
              <a:t>How many histories do I need?</a:t>
            </a:r>
          </a:p>
        </p:txBody>
      </p:sp>
      <p:pic>
        <p:nvPicPr>
          <p:cNvPr id="44040" name="Picture 1"/>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46125" y="3956050"/>
            <a:ext cx="3190875" cy="77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41" name="Picture 2"/>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4383088" y="4019550"/>
            <a:ext cx="13462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42" name="TextBox 2"/>
          <p:cNvSpPr txBox="1">
            <a:spLocks noChangeArrowheads="1"/>
          </p:cNvSpPr>
          <p:nvPr/>
        </p:nvSpPr>
        <p:spPr bwMode="auto">
          <a:xfrm>
            <a:off x="1192213" y="5668963"/>
            <a:ext cx="776922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a:latin typeface="Garamond" charset="0"/>
                <a:cs typeface="Garamond" charset="0"/>
              </a:rPr>
              <a:t>M. H. Kalos and P. A. Whitlock. Monte Carlo methods, Volume 1: Basics. John Wiley &amp; Sons, New York, 1986</a:t>
            </a: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a:latin typeface="Garamond" charset="0"/>
              </a:rPr>
              <a:t>Outline</a:t>
            </a:r>
          </a:p>
        </p:txBody>
      </p:sp>
      <p:sp>
        <p:nvSpPr>
          <p:cNvPr id="4" name="Date Placeholder 3"/>
          <p:cNvSpPr>
            <a:spLocks noGrp="1"/>
          </p:cNvSpPr>
          <p:nvPr>
            <p:ph type="dt" sz="quarter" idx="10"/>
          </p:nvPr>
        </p:nvSpPr>
        <p:spPr/>
        <p:txBody>
          <a:bodyPr/>
          <a:lstStyle/>
          <a:p>
            <a:pPr>
              <a:defRPr/>
            </a:pPr>
            <a:fld id="{7E30669D-BE93-9F44-9C53-D773350C5010}" type="datetime1">
              <a:rPr lang="en-US" smtClean="0"/>
              <a:pPr>
                <a:defRPr/>
              </a:pPr>
              <a:t>11/10/2020</a:t>
            </a:fld>
            <a:endParaRPr lang="en-US" dirty="0"/>
          </a:p>
        </p:txBody>
      </p:sp>
      <p:sp>
        <p:nvSpPr>
          <p:cNvPr id="5" name="Footer Placeholder 4"/>
          <p:cNvSpPr>
            <a:spLocks noGrp="1"/>
          </p:cNvSpPr>
          <p:nvPr>
            <p:ph type="ftr" sz="quarter" idx="11"/>
          </p:nvPr>
        </p:nvSpPr>
        <p:spPr/>
        <p:txBody>
          <a:bodyPr/>
          <a:lstStyle/>
          <a:p>
            <a:pPr>
              <a:defRPr/>
            </a:pPr>
            <a:r>
              <a:rPr lang="en-US" smtClean="0"/>
              <a:t>FCFM-BUAP, Puebla, Pue.</a:t>
            </a:r>
            <a:endParaRPr lang="en-US"/>
          </a:p>
        </p:txBody>
      </p:sp>
      <p:sp>
        <p:nvSpPr>
          <p:cNvPr id="6" name="Slide Number Placeholder 5"/>
          <p:cNvSpPr>
            <a:spLocks noGrp="1"/>
          </p:cNvSpPr>
          <p:nvPr>
            <p:ph type="sldNum" sz="quarter" idx="12"/>
          </p:nvPr>
        </p:nvSpPr>
        <p:spPr/>
        <p:txBody>
          <a:bodyPr/>
          <a:lstStyle/>
          <a:p>
            <a:pPr>
              <a:defRPr/>
            </a:pPr>
            <a:fld id="{1F79EF52-C3C6-574A-82EF-691F47C8CFFB}" type="slidenum">
              <a:rPr lang="en-US" smtClean="0"/>
              <a:pPr>
                <a:defRPr/>
              </a:pPr>
              <a:t>32</a:t>
            </a:fld>
            <a:endParaRPr lang="en-US" dirty="0"/>
          </a:p>
        </p:txBody>
      </p:sp>
      <p:sp>
        <p:nvSpPr>
          <p:cNvPr id="7" name="Rounded Rectangle 6"/>
          <p:cNvSpPr/>
          <p:nvPr/>
        </p:nvSpPr>
        <p:spPr>
          <a:xfrm>
            <a:off x="3454400" y="3111500"/>
            <a:ext cx="2171700" cy="11938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Monte Carlo</a:t>
            </a:r>
          </a:p>
        </p:txBody>
      </p:sp>
      <p:sp>
        <p:nvSpPr>
          <p:cNvPr id="8" name="Rounded Rectangle 7"/>
          <p:cNvSpPr/>
          <p:nvPr/>
        </p:nvSpPr>
        <p:spPr>
          <a:xfrm>
            <a:off x="2971800" y="1447800"/>
            <a:ext cx="2095500" cy="698500"/>
          </a:xfrm>
          <a:prstGeom prst="roundRect">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Uncertainties</a:t>
            </a:r>
          </a:p>
        </p:txBody>
      </p:sp>
      <p:sp>
        <p:nvSpPr>
          <p:cNvPr id="9" name="Rounded Rectangle 8"/>
          <p:cNvSpPr/>
          <p:nvPr/>
        </p:nvSpPr>
        <p:spPr>
          <a:xfrm>
            <a:off x="6191250" y="1968500"/>
            <a:ext cx="2095500" cy="698500"/>
          </a:xfrm>
          <a:prstGeom prst="roundRect">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Efficiency</a:t>
            </a:r>
          </a:p>
        </p:txBody>
      </p:sp>
      <p:sp>
        <p:nvSpPr>
          <p:cNvPr id="10" name="Rounded Rectangle 9"/>
          <p:cNvSpPr/>
          <p:nvPr/>
        </p:nvSpPr>
        <p:spPr>
          <a:xfrm>
            <a:off x="6559550" y="3816350"/>
            <a:ext cx="2095500" cy="698500"/>
          </a:xfrm>
          <a:prstGeom prst="roundRect">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PDFs</a:t>
            </a:r>
          </a:p>
        </p:txBody>
      </p:sp>
      <p:sp>
        <p:nvSpPr>
          <p:cNvPr id="11" name="Rounded Rectangle 10"/>
          <p:cNvSpPr/>
          <p:nvPr/>
        </p:nvSpPr>
        <p:spPr>
          <a:xfrm>
            <a:off x="4470400" y="5308600"/>
            <a:ext cx="2095500" cy="698500"/>
          </a:xfrm>
          <a:prstGeom prst="roundRect">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RNGs</a:t>
            </a:r>
          </a:p>
        </p:txBody>
      </p:sp>
      <p:sp>
        <p:nvSpPr>
          <p:cNvPr id="12" name="Rounded Rectangle 11"/>
          <p:cNvSpPr/>
          <p:nvPr/>
        </p:nvSpPr>
        <p:spPr>
          <a:xfrm>
            <a:off x="1079500" y="4756150"/>
            <a:ext cx="2095500" cy="698500"/>
          </a:xfrm>
          <a:prstGeom prst="roundRect">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dirty="0"/>
              <a:t>Sampling</a:t>
            </a:r>
          </a:p>
        </p:txBody>
      </p:sp>
      <p:sp>
        <p:nvSpPr>
          <p:cNvPr id="13" name="Rounded Rectangle 12"/>
          <p:cNvSpPr/>
          <p:nvPr/>
        </p:nvSpPr>
        <p:spPr>
          <a:xfrm>
            <a:off x="533400" y="2590800"/>
            <a:ext cx="2095500" cy="698500"/>
          </a:xfrm>
          <a:prstGeom prst="roundRect">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Scoring</a:t>
            </a:r>
          </a:p>
        </p:txBody>
      </p:sp>
      <p:cxnSp>
        <p:nvCxnSpPr>
          <p:cNvPr id="14" name="Straight Arrow Connector 13"/>
          <p:cNvCxnSpPr/>
          <p:nvPr/>
        </p:nvCxnSpPr>
        <p:spPr>
          <a:xfrm>
            <a:off x="4019550" y="2146300"/>
            <a:ext cx="539750" cy="9271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1581150" y="3289300"/>
            <a:ext cx="1822450" cy="3683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2127250" y="4305300"/>
            <a:ext cx="1377950" cy="4508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H="1" flipV="1">
            <a:off x="4737100" y="4368800"/>
            <a:ext cx="762000" cy="914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H="1" flipV="1">
            <a:off x="5664200" y="3822700"/>
            <a:ext cx="876300" cy="330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a:off x="5664200" y="2667000"/>
            <a:ext cx="1574800" cy="5207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274638"/>
            <a:ext cx="8229600" cy="642937"/>
          </a:xfrm>
        </p:spPr>
        <p:txBody>
          <a:bodyPr/>
          <a:lstStyle/>
          <a:p>
            <a:r>
              <a:rPr lang="en-US">
                <a:latin typeface="Garamond" charset="0"/>
              </a:rPr>
              <a:t>Efficiency enhancing</a:t>
            </a:r>
          </a:p>
        </p:txBody>
      </p:sp>
      <p:sp>
        <p:nvSpPr>
          <p:cNvPr id="4" name="Date Placeholder 3"/>
          <p:cNvSpPr>
            <a:spLocks noGrp="1"/>
          </p:cNvSpPr>
          <p:nvPr>
            <p:ph type="dt" sz="quarter" idx="10"/>
          </p:nvPr>
        </p:nvSpPr>
        <p:spPr/>
        <p:txBody>
          <a:bodyPr/>
          <a:lstStyle/>
          <a:p>
            <a:pPr>
              <a:defRPr/>
            </a:pPr>
            <a:fld id="{DA95744A-AAE5-9E4E-8AE2-58FCA8B91673}" type="datetime1">
              <a:rPr lang="en-US" smtClean="0"/>
              <a:pPr>
                <a:defRPr/>
              </a:pPr>
              <a:t>11/10/2020</a:t>
            </a:fld>
            <a:endParaRPr lang="en-US" dirty="0"/>
          </a:p>
        </p:txBody>
      </p:sp>
      <p:sp>
        <p:nvSpPr>
          <p:cNvPr id="5" name="Footer Placeholder 4"/>
          <p:cNvSpPr>
            <a:spLocks noGrp="1"/>
          </p:cNvSpPr>
          <p:nvPr>
            <p:ph type="ftr" sz="quarter" idx="11"/>
          </p:nvPr>
        </p:nvSpPr>
        <p:spPr/>
        <p:txBody>
          <a:bodyPr/>
          <a:lstStyle/>
          <a:p>
            <a:pPr>
              <a:defRPr/>
            </a:pPr>
            <a:r>
              <a:rPr lang="en-US" smtClean="0"/>
              <a:t>FCFM-BUAP, Puebla, Pue.</a:t>
            </a:r>
            <a:endParaRPr lang="en-US"/>
          </a:p>
        </p:txBody>
      </p:sp>
      <p:sp>
        <p:nvSpPr>
          <p:cNvPr id="6" name="Slide Number Placeholder 5"/>
          <p:cNvSpPr>
            <a:spLocks noGrp="1"/>
          </p:cNvSpPr>
          <p:nvPr>
            <p:ph type="sldNum" sz="quarter" idx="12"/>
          </p:nvPr>
        </p:nvSpPr>
        <p:spPr/>
        <p:txBody>
          <a:bodyPr/>
          <a:lstStyle/>
          <a:p>
            <a:pPr>
              <a:defRPr/>
            </a:pPr>
            <a:fld id="{CC54D08D-8CE9-B14E-AB84-391CC06AA4C2}" type="slidenum">
              <a:rPr lang="en-US" smtClean="0"/>
              <a:pPr>
                <a:defRPr/>
              </a:pPr>
              <a:t>33</a:t>
            </a:fld>
            <a:endParaRPr lang="en-US" dirty="0"/>
          </a:p>
        </p:txBody>
      </p:sp>
      <p:pic>
        <p:nvPicPr>
          <p:cNvPr id="7" name="Picture 4"/>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325688" y="4848225"/>
            <a:ext cx="51943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2"/>
          <p:cNvSpPr txBox="1">
            <a:spLocks noChangeArrowheads="1"/>
          </p:cNvSpPr>
          <p:nvPr/>
        </p:nvSpPr>
        <p:spPr bwMode="auto">
          <a:xfrm>
            <a:off x="693738" y="1071563"/>
            <a:ext cx="3567112"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600" b="1">
                <a:latin typeface="Garamond" charset="0"/>
                <a:cs typeface="Garamond" charset="0"/>
              </a:rPr>
              <a:t>Analog Monte Carlo</a:t>
            </a:r>
          </a:p>
        </p:txBody>
      </p:sp>
      <p:cxnSp>
        <p:nvCxnSpPr>
          <p:cNvPr id="9" name="Straight Arrow Connector 8"/>
          <p:cNvCxnSpPr/>
          <p:nvPr/>
        </p:nvCxnSpPr>
        <p:spPr>
          <a:xfrm>
            <a:off x="2012950" y="2084388"/>
            <a:ext cx="2632075" cy="252412"/>
          </a:xfrm>
          <a:prstGeom prst="straightConnector1">
            <a:avLst/>
          </a:prstGeom>
          <a:ln>
            <a:prstDash val="sysDash"/>
            <a:tailEnd type="arrow"/>
          </a:ln>
        </p:spPr>
        <p:style>
          <a:lnRef idx="1">
            <a:schemeClr val="dk1"/>
          </a:lnRef>
          <a:fillRef idx="0">
            <a:schemeClr val="dk1"/>
          </a:fillRef>
          <a:effectRef idx="0">
            <a:schemeClr val="dk1"/>
          </a:effectRef>
          <a:fontRef idx="minor">
            <a:schemeClr val="tx1"/>
          </a:fontRef>
        </p:style>
      </p:cxnSp>
      <p:sp>
        <p:nvSpPr>
          <p:cNvPr id="10" name="TextBox 9"/>
          <p:cNvSpPr txBox="1">
            <a:spLocks noChangeArrowheads="1"/>
          </p:cNvSpPr>
          <p:nvPr/>
        </p:nvSpPr>
        <p:spPr bwMode="auto">
          <a:xfrm>
            <a:off x="225425" y="2722563"/>
            <a:ext cx="405765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000">
                <a:latin typeface="Garamond" charset="0"/>
                <a:cs typeface="Garamond" charset="0"/>
              </a:rPr>
              <a:t>A physical interaction occurs here. The corresponding type of process and subsequent states of the particle are determined by PDFs.</a:t>
            </a:r>
          </a:p>
        </p:txBody>
      </p:sp>
      <p:cxnSp>
        <p:nvCxnSpPr>
          <p:cNvPr id="11" name="Straight Arrow Connector 10"/>
          <p:cNvCxnSpPr/>
          <p:nvPr/>
        </p:nvCxnSpPr>
        <p:spPr>
          <a:xfrm>
            <a:off x="4645025" y="2359025"/>
            <a:ext cx="3073400" cy="533400"/>
          </a:xfrm>
          <a:prstGeom prst="straightConnector1">
            <a:avLst/>
          </a:prstGeom>
          <a:ln>
            <a:prstDash val="sysDash"/>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4645025" y="2371725"/>
            <a:ext cx="927100" cy="1600200"/>
          </a:xfrm>
          <a:prstGeom prst="straightConnector1">
            <a:avLst/>
          </a:prstGeom>
          <a:ln>
            <a:prstDash val="sysDash"/>
            <a:tailEnd type="arrow"/>
          </a:ln>
        </p:spPr>
        <p:style>
          <a:lnRef idx="1">
            <a:schemeClr val="dk1"/>
          </a:lnRef>
          <a:fillRef idx="0">
            <a:schemeClr val="dk1"/>
          </a:fillRef>
          <a:effectRef idx="0">
            <a:schemeClr val="dk1"/>
          </a:effectRef>
          <a:fontRef idx="minor">
            <a:schemeClr val="tx1"/>
          </a:fontRef>
        </p:style>
      </p:cxnSp>
      <p:pic>
        <p:nvPicPr>
          <p:cNvPr id="13" name="Picture 12"/>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416300" y="2297113"/>
            <a:ext cx="476250"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702425" y="2398713"/>
            <a:ext cx="4857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4573588" y="2892425"/>
            <a:ext cx="476250"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1743075" y="2336800"/>
            <a:ext cx="936625"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7" name="Straight Arrow Connector 16"/>
          <p:cNvCxnSpPr/>
          <p:nvPr/>
        </p:nvCxnSpPr>
        <p:spPr>
          <a:xfrm>
            <a:off x="5264150" y="1298575"/>
            <a:ext cx="22606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8" name="Picture 17"/>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6097588" y="3003550"/>
            <a:ext cx="28448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5670550" y="3784600"/>
            <a:ext cx="28448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4535488" y="1851025"/>
            <a:ext cx="28448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p:cNvPicPr>
            <a:picLocks noChangeAspect="1"/>
          </p:cNvPicPr>
          <p:nvPr/>
        </p:nvPicPr>
        <p:blipFill>
          <a:blip r:embed="rId10">
            <a:extLst>
              <a:ext uri="{28A0092B-C50C-407E-A947-70E740481C1C}">
                <a14:useLocalDpi xmlns:a14="http://schemas.microsoft.com/office/drawing/2010/main" xmlns="" val="0"/>
              </a:ext>
            </a:extLst>
          </a:blip>
          <a:srcRect/>
          <a:stretch>
            <a:fillRect/>
          </a:stretch>
        </p:blipFill>
        <p:spPr bwMode="auto">
          <a:xfrm>
            <a:off x="641350" y="1646238"/>
            <a:ext cx="28448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2" name="Straight Arrow Connector 21"/>
          <p:cNvCxnSpPr/>
          <p:nvPr/>
        </p:nvCxnSpPr>
        <p:spPr>
          <a:xfrm flipV="1">
            <a:off x="4205288" y="2681288"/>
            <a:ext cx="274637" cy="32226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3" name="TextBox 22"/>
          <p:cNvSpPr txBox="1">
            <a:spLocks noChangeArrowheads="1"/>
          </p:cNvSpPr>
          <p:nvPr/>
        </p:nvSpPr>
        <p:spPr bwMode="auto">
          <a:xfrm>
            <a:off x="5264150" y="1274763"/>
            <a:ext cx="19304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000">
                <a:latin typeface="Garamond" charset="0"/>
                <a:cs typeface="Garamond" charset="0"/>
              </a:rPr>
              <a:t>Time line</a:t>
            </a:r>
          </a:p>
        </p:txBody>
      </p:sp>
      <p:sp>
        <p:nvSpPr>
          <p:cNvPr id="24" name="TextBox 2"/>
          <p:cNvSpPr txBox="1">
            <a:spLocks noChangeArrowheads="1"/>
          </p:cNvSpPr>
          <p:nvPr/>
        </p:nvSpPr>
        <p:spPr bwMode="auto">
          <a:xfrm>
            <a:off x="239713" y="4262438"/>
            <a:ext cx="4537075"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600" b="1">
                <a:latin typeface="Garamond" charset="0"/>
                <a:cs typeface="Garamond" charset="0"/>
              </a:rPr>
              <a:t>Condensed transport</a:t>
            </a:r>
          </a:p>
        </p:txBody>
      </p:sp>
      <p:sp>
        <p:nvSpPr>
          <p:cNvPr id="25" name="TextBox 2"/>
          <p:cNvSpPr txBox="1">
            <a:spLocks noChangeArrowheads="1"/>
          </p:cNvSpPr>
          <p:nvPr/>
        </p:nvSpPr>
        <p:spPr bwMode="auto">
          <a:xfrm>
            <a:off x="368300" y="5162550"/>
            <a:ext cx="1812925"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a:latin typeface="Garamond" charset="0"/>
                <a:cs typeface="Garamond" charset="0"/>
              </a:rPr>
              <a:t>True trajectory</a:t>
            </a:r>
          </a:p>
        </p:txBody>
      </p:sp>
      <p:sp>
        <p:nvSpPr>
          <p:cNvPr id="26" name="TextBox 28"/>
          <p:cNvSpPr txBox="1">
            <a:spLocks noChangeArrowheads="1"/>
          </p:cNvSpPr>
          <p:nvPr/>
        </p:nvSpPr>
        <p:spPr bwMode="auto">
          <a:xfrm>
            <a:off x="4475163" y="4365625"/>
            <a:ext cx="252253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a:latin typeface="Garamond" charset="0"/>
                <a:cs typeface="Garamond" charset="0"/>
              </a:rPr>
              <a:t>Condensed trajectory</a:t>
            </a:r>
          </a:p>
        </p:txBody>
      </p:sp>
      <p:cxnSp>
        <p:nvCxnSpPr>
          <p:cNvPr id="27" name="Straight Arrow Connector 26"/>
          <p:cNvCxnSpPr/>
          <p:nvPr/>
        </p:nvCxnSpPr>
        <p:spPr>
          <a:xfrm flipH="1">
            <a:off x="3906838" y="4740275"/>
            <a:ext cx="622300" cy="2825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flipV="1">
            <a:off x="2338388" y="5410200"/>
            <a:ext cx="27463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9" name="Left Brace 28"/>
          <p:cNvSpPr/>
          <p:nvPr/>
        </p:nvSpPr>
        <p:spPr>
          <a:xfrm rot="7588921">
            <a:off x="5478463" y="4456112"/>
            <a:ext cx="331788" cy="1916113"/>
          </a:xfrm>
          <a:prstGeom prst="leftBrace">
            <a:avLst>
              <a:gd name="adj1" fmla="val 52641"/>
              <a:gd name="adj2" fmla="val 50000"/>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30" name="TextBox 28"/>
          <p:cNvSpPr txBox="1">
            <a:spLocks noChangeArrowheads="1"/>
          </p:cNvSpPr>
          <p:nvPr/>
        </p:nvSpPr>
        <p:spPr bwMode="auto">
          <a:xfrm>
            <a:off x="5740400" y="5022850"/>
            <a:ext cx="15446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i="1">
                <a:latin typeface="Arial" charset="0"/>
              </a:rPr>
              <a:t>Step length</a:t>
            </a:r>
          </a:p>
        </p:txBody>
      </p:sp>
      <p:sp>
        <p:nvSpPr>
          <p:cNvPr id="31" name="Oval 30"/>
          <p:cNvSpPr>
            <a:spLocks noChangeAspect="1"/>
          </p:cNvSpPr>
          <p:nvPr/>
        </p:nvSpPr>
        <p:spPr>
          <a:xfrm>
            <a:off x="1966913" y="2039938"/>
            <a:ext cx="92075" cy="88900"/>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32" name="Oval 31"/>
          <p:cNvSpPr>
            <a:spLocks noChangeAspect="1"/>
          </p:cNvSpPr>
          <p:nvPr/>
        </p:nvSpPr>
        <p:spPr>
          <a:xfrm>
            <a:off x="4591050" y="2309813"/>
            <a:ext cx="90488" cy="88900"/>
          </a:xfrm>
          <a:prstGeom prst="ellipse">
            <a:avLst/>
          </a:prstGeom>
          <a:solidFill>
            <a:srgbClr val="000000"/>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33" name="Oval 32"/>
          <p:cNvSpPr>
            <a:spLocks noChangeAspect="1"/>
          </p:cNvSpPr>
          <p:nvPr/>
        </p:nvSpPr>
        <p:spPr>
          <a:xfrm>
            <a:off x="5535613" y="3938588"/>
            <a:ext cx="90487" cy="889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34" name="Oval 33"/>
          <p:cNvSpPr>
            <a:spLocks noChangeAspect="1"/>
          </p:cNvSpPr>
          <p:nvPr/>
        </p:nvSpPr>
        <p:spPr>
          <a:xfrm>
            <a:off x="7673975" y="2849563"/>
            <a:ext cx="92075" cy="88900"/>
          </a:xfrm>
          <a:prstGeom prst="ellipse">
            <a:avLst/>
          </a:prstGeom>
          <a:solidFill>
            <a:srgbClr val="000000"/>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par>
                                <p:cTn id="13" presetID="9"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ssolve">
                                      <p:cBhvr>
                                        <p:cTn id="15" dur="500"/>
                                        <p:tgtEl>
                                          <p:spTgt spid="17"/>
                                        </p:tgtEl>
                                      </p:cBhvr>
                                    </p:animEffect>
                                  </p:childTnLst>
                                </p:cTn>
                              </p:par>
                              <p:par>
                                <p:cTn id="16" presetID="9"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500"/>
                                        <p:tgtEl>
                                          <p:spTgt spid="21"/>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dissolve">
                                      <p:cBhvr>
                                        <p:cTn id="21" dur="500"/>
                                        <p:tgtEl>
                                          <p:spTgt spid="3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par>
                                <p:cTn id="32" presetID="9"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ssolve">
                                      <p:cBhvr>
                                        <p:cTn id="34" dur="500"/>
                                        <p:tgtEl>
                                          <p:spTgt spid="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dissolve">
                                      <p:cBhvr>
                                        <p:cTn id="39" dur="500"/>
                                        <p:tgtEl>
                                          <p:spTgt spid="32"/>
                                        </p:tgtEl>
                                      </p:cBhvr>
                                    </p:animEffect>
                                  </p:childTnLst>
                                </p:cTn>
                              </p:par>
                              <p:par>
                                <p:cTn id="40" presetID="9"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dissolve">
                                      <p:cBhvr>
                                        <p:cTn id="42" dur="500"/>
                                        <p:tgtEl>
                                          <p:spTgt spid="2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ssolve">
                                      <p:cBhvr>
                                        <p:cTn id="47" dur="500"/>
                                        <p:tgtEl>
                                          <p:spTgt spid="10"/>
                                        </p:tgtEl>
                                      </p:cBhvr>
                                    </p:animEffect>
                                  </p:childTnLst>
                                </p:cTn>
                              </p:par>
                              <p:par>
                                <p:cTn id="48" presetID="9"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dissolve">
                                      <p:cBhvr>
                                        <p:cTn id="50" dur="500"/>
                                        <p:tgtEl>
                                          <p:spTgt spid="2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dissolve">
                                      <p:cBhvr>
                                        <p:cTn id="55" dur="500"/>
                                        <p:tgtEl>
                                          <p:spTgt spid="11"/>
                                        </p:tgtEl>
                                      </p:cBhvr>
                                    </p:animEffect>
                                  </p:childTnLst>
                                </p:cTn>
                              </p:par>
                              <p:par>
                                <p:cTn id="56" presetID="9" presetClass="entr" presetSubtype="0"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dissolve">
                                      <p:cBhvr>
                                        <p:cTn id="58" dur="500"/>
                                        <p:tgtEl>
                                          <p:spTgt spid="1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dissolve">
                                      <p:cBhvr>
                                        <p:cTn id="63" dur="500"/>
                                        <p:tgtEl>
                                          <p:spTgt spid="18"/>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dissolve">
                                      <p:cBhvr>
                                        <p:cTn id="66" dur="500"/>
                                        <p:tgtEl>
                                          <p:spTgt spid="34"/>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9" presetClass="entr" presetSubtype="0"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dissolve">
                                      <p:cBhvr>
                                        <p:cTn id="71" dur="500"/>
                                        <p:tgtEl>
                                          <p:spTgt spid="15"/>
                                        </p:tgtEl>
                                      </p:cBhvr>
                                    </p:animEffect>
                                  </p:childTnLst>
                                </p:cTn>
                              </p:par>
                              <p:par>
                                <p:cTn id="72" presetID="9" presetClass="entr" presetSubtype="0"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dissolve">
                                      <p:cBhvr>
                                        <p:cTn id="74" dur="500"/>
                                        <p:tgtEl>
                                          <p:spTgt spid="12"/>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dissolve">
                                      <p:cBhvr>
                                        <p:cTn id="77" dur="500"/>
                                        <p:tgtEl>
                                          <p:spTgt spid="33"/>
                                        </p:tgtEl>
                                      </p:cBhvr>
                                    </p:animEffect>
                                  </p:childTnLst>
                                </p:cTn>
                              </p:par>
                              <p:par>
                                <p:cTn id="78" presetID="9" presetClass="entr" presetSubtype="0" fill="hold"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dissolve">
                                      <p:cBhvr>
                                        <p:cTn id="80" dur="500"/>
                                        <p:tgtEl>
                                          <p:spTgt spid="19"/>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dissolve">
                                      <p:cBhvr>
                                        <p:cTn id="85" dur="500"/>
                                        <p:tgtEl>
                                          <p:spTgt spid="24"/>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dissolve">
                                      <p:cBhvr>
                                        <p:cTn id="90" dur="500"/>
                                        <p:tgtEl>
                                          <p:spTgt spid="25"/>
                                        </p:tgtEl>
                                      </p:cBhvr>
                                    </p:animEffect>
                                  </p:childTnLst>
                                </p:cTn>
                              </p:par>
                              <p:par>
                                <p:cTn id="91" presetID="9" presetClass="entr" presetSubtype="0" fill="hold" nodeType="with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dissolve">
                                      <p:cBhvr>
                                        <p:cTn id="93" dur="500"/>
                                        <p:tgtEl>
                                          <p:spTgt spid="28"/>
                                        </p:tgtEl>
                                      </p:cBhvr>
                                    </p:animEffect>
                                  </p:childTnLst>
                                </p:cTn>
                              </p:par>
                              <p:par>
                                <p:cTn id="94" presetID="9" presetClass="entr" presetSubtype="0" fill="hold"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dissolve">
                                      <p:cBhvr>
                                        <p:cTn id="96" dur="500"/>
                                        <p:tgtEl>
                                          <p:spTgt spid="27"/>
                                        </p:tgtEl>
                                      </p:cBhvr>
                                    </p:animEffect>
                                  </p:childTnLst>
                                </p:cTn>
                              </p:par>
                              <p:par>
                                <p:cTn id="97" presetID="9" presetClass="entr" presetSubtype="0" fill="hold" nodeType="withEffect">
                                  <p:stCondLst>
                                    <p:cond delay="0"/>
                                  </p:stCondLst>
                                  <p:childTnLst>
                                    <p:set>
                                      <p:cBhvr>
                                        <p:cTn id="98" dur="1" fill="hold">
                                          <p:stCondLst>
                                            <p:cond delay="0"/>
                                          </p:stCondLst>
                                        </p:cTn>
                                        <p:tgtEl>
                                          <p:spTgt spid="7"/>
                                        </p:tgtEl>
                                        <p:attrNameLst>
                                          <p:attrName>style.visibility</p:attrName>
                                        </p:attrNameLst>
                                      </p:cBhvr>
                                      <p:to>
                                        <p:strVal val="visible"/>
                                      </p:to>
                                    </p:set>
                                    <p:animEffect transition="in" filter="dissolve">
                                      <p:cBhvr>
                                        <p:cTn id="99" dur="500"/>
                                        <p:tgtEl>
                                          <p:spTgt spid="7"/>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dissolve">
                                      <p:cBhvr>
                                        <p:cTn id="102" dur="500"/>
                                        <p:tgtEl>
                                          <p:spTgt spid="26"/>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dissolve">
                                      <p:cBhvr>
                                        <p:cTn id="107" dur="500"/>
                                        <p:tgtEl>
                                          <p:spTgt spid="29"/>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dissolve">
                                      <p:cBhvr>
                                        <p:cTn id="1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3" grpId="0"/>
      <p:bldP spid="24" grpId="0"/>
      <p:bldP spid="25" grpId="0"/>
      <p:bldP spid="26" grpId="0"/>
      <p:bldP spid="29" grpId="0" animBg="1"/>
      <p:bldP spid="30" grpId="0"/>
      <p:bldP spid="31" grpId="0" animBg="1"/>
      <p:bldP spid="32" grpId="0" animBg="1"/>
      <p:bldP spid="33" grpId="0" animBg="1"/>
      <p:bldP spid="3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atin typeface="Garamond" charset="0"/>
              </a:rPr>
              <a:t>Computational efficiency</a:t>
            </a:r>
          </a:p>
        </p:txBody>
      </p:sp>
      <p:sp>
        <p:nvSpPr>
          <p:cNvPr id="4" name="Date Placeholder 3"/>
          <p:cNvSpPr>
            <a:spLocks noGrp="1"/>
          </p:cNvSpPr>
          <p:nvPr>
            <p:ph type="dt" sz="quarter" idx="10"/>
          </p:nvPr>
        </p:nvSpPr>
        <p:spPr/>
        <p:txBody>
          <a:bodyPr/>
          <a:lstStyle/>
          <a:p>
            <a:pPr>
              <a:defRPr/>
            </a:pPr>
            <a:fld id="{DA95744A-AAE5-9E4E-8AE2-58FCA8B91673}" type="datetime1">
              <a:rPr lang="en-US" smtClean="0"/>
              <a:pPr>
                <a:defRPr/>
              </a:pPr>
              <a:t>11/10/2020</a:t>
            </a:fld>
            <a:endParaRPr lang="en-US" dirty="0"/>
          </a:p>
        </p:txBody>
      </p:sp>
      <p:sp>
        <p:nvSpPr>
          <p:cNvPr id="5" name="Footer Placeholder 4"/>
          <p:cNvSpPr>
            <a:spLocks noGrp="1"/>
          </p:cNvSpPr>
          <p:nvPr>
            <p:ph type="ftr" sz="quarter" idx="11"/>
          </p:nvPr>
        </p:nvSpPr>
        <p:spPr/>
        <p:txBody>
          <a:bodyPr/>
          <a:lstStyle/>
          <a:p>
            <a:pPr>
              <a:defRPr/>
            </a:pPr>
            <a:r>
              <a:rPr lang="en-US" smtClean="0"/>
              <a:t>FCFM-BUAP, Puebla, Pue.</a:t>
            </a:r>
            <a:endParaRPr lang="en-US"/>
          </a:p>
        </p:txBody>
      </p:sp>
      <p:sp>
        <p:nvSpPr>
          <p:cNvPr id="6" name="Slide Number Placeholder 5"/>
          <p:cNvSpPr>
            <a:spLocks noGrp="1"/>
          </p:cNvSpPr>
          <p:nvPr>
            <p:ph type="sldNum" sz="quarter" idx="12"/>
          </p:nvPr>
        </p:nvSpPr>
        <p:spPr/>
        <p:txBody>
          <a:bodyPr/>
          <a:lstStyle/>
          <a:p>
            <a:pPr>
              <a:defRPr/>
            </a:pPr>
            <a:fld id="{3E152952-DC0E-5449-A06B-7652FD8E996A}" type="slidenum">
              <a:rPr lang="en-US" smtClean="0"/>
              <a:pPr>
                <a:defRPr/>
              </a:pPr>
              <a:t>34</a:t>
            </a:fld>
            <a:endParaRPr lang="en-US" dirty="0"/>
          </a:p>
        </p:txBody>
      </p:sp>
      <p:sp>
        <p:nvSpPr>
          <p:cNvPr id="31" name="TextBox 30"/>
          <p:cNvSpPr txBox="1">
            <a:spLocks noChangeArrowheads="1"/>
          </p:cNvSpPr>
          <p:nvPr/>
        </p:nvSpPr>
        <p:spPr bwMode="auto">
          <a:xfrm>
            <a:off x="6896100" y="1460500"/>
            <a:ext cx="13954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a:latin typeface="Garamond" charset="0"/>
                <a:cs typeface="Garamond" charset="0"/>
              </a:rPr>
              <a:t>Good news!</a:t>
            </a:r>
          </a:p>
        </p:txBody>
      </p:sp>
      <p:sp>
        <p:nvSpPr>
          <p:cNvPr id="32" name="TextBox 31"/>
          <p:cNvSpPr txBox="1">
            <a:spLocks noChangeArrowheads="1"/>
          </p:cNvSpPr>
          <p:nvPr/>
        </p:nvSpPr>
        <p:spPr bwMode="auto">
          <a:xfrm>
            <a:off x="6997700" y="1981200"/>
            <a:ext cx="11414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a:latin typeface="Garamond" charset="0"/>
                <a:cs typeface="Garamond" charset="0"/>
              </a:rPr>
              <a:t>Bad news</a:t>
            </a:r>
          </a:p>
        </p:txBody>
      </p:sp>
      <p:sp>
        <p:nvSpPr>
          <p:cNvPr id="33" name="TextBox 32"/>
          <p:cNvSpPr txBox="1">
            <a:spLocks noChangeArrowheads="1"/>
          </p:cNvSpPr>
          <p:nvPr/>
        </p:nvSpPr>
        <p:spPr bwMode="auto">
          <a:xfrm>
            <a:off x="914400" y="1460500"/>
            <a:ext cx="407828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a:latin typeface="Garamond" charset="0"/>
                <a:cs typeface="Garamond" charset="0"/>
              </a:rPr>
              <a:t>The variance is reduced as </a:t>
            </a:r>
            <a:r>
              <a:rPr lang="en-US" sz="2000" i="1">
                <a:latin typeface="Garamond" charset="0"/>
                <a:cs typeface="Garamond" charset="0"/>
              </a:rPr>
              <a:t>N</a:t>
            </a:r>
            <a:r>
              <a:rPr lang="en-US" sz="2000" i="1" baseline="-25000">
                <a:latin typeface="Garamond" charset="0"/>
                <a:cs typeface="Garamond" charset="0"/>
              </a:rPr>
              <a:t>h</a:t>
            </a:r>
            <a:r>
              <a:rPr lang="en-US" sz="2000">
                <a:latin typeface="Garamond" charset="0"/>
                <a:cs typeface="Garamond" charset="0"/>
              </a:rPr>
              <a:t> increases</a:t>
            </a:r>
          </a:p>
        </p:txBody>
      </p:sp>
      <p:sp>
        <p:nvSpPr>
          <p:cNvPr id="34" name="TextBox 33"/>
          <p:cNvSpPr txBox="1">
            <a:spLocks noChangeArrowheads="1"/>
          </p:cNvSpPr>
          <p:nvPr/>
        </p:nvSpPr>
        <p:spPr bwMode="auto">
          <a:xfrm>
            <a:off x="1206500" y="1981200"/>
            <a:ext cx="36369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a:latin typeface="Garamond" charset="0"/>
                <a:cs typeface="Garamond" charset="0"/>
              </a:rPr>
              <a:t>The CPU increases as </a:t>
            </a:r>
            <a:r>
              <a:rPr lang="en-US" sz="2000" i="1">
                <a:latin typeface="Garamond" charset="0"/>
                <a:cs typeface="Garamond" charset="0"/>
              </a:rPr>
              <a:t>N</a:t>
            </a:r>
            <a:r>
              <a:rPr lang="en-US" sz="2000" i="1" baseline="-25000">
                <a:latin typeface="Garamond" charset="0"/>
                <a:cs typeface="Garamond" charset="0"/>
              </a:rPr>
              <a:t>h</a:t>
            </a:r>
            <a:r>
              <a:rPr lang="en-US" sz="2000">
                <a:latin typeface="Garamond" charset="0"/>
                <a:cs typeface="Garamond" charset="0"/>
              </a:rPr>
              <a:t> increases</a:t>
            </a:r>
          </a:p>
        </p:txBody>
      </p:sp>
      <p:sp>
        <p:nvSpPr>
          <p:cNvPr id="35" name="TextBox 34"/>
          <p:cNvSpPr txBox="1">
            <a:spLocks noChangeArrowheads="1"/>
          </p:cNvSpPr>
          <p:nvPr/>
        </p:nvSpPr>
        <p:spPr bwMode="auto">
          <a:xfrm>
            <a:off x="1346200" y="2514600"/>
            <a:ext cx="64135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a:latin typeface="Garamond" charset="0"/>
                <a:cs typeface="Garamond" charset="0"/>
              </a:rPr>
              <a:t>There is a tradeoff between the variance and the CPU time: </a:t>
            </a:r>
          </a:p>
        </p:txBody>
      </p:sp>
      <p:pic>
        <p:nvPicPr>
          <p:cNvPr id="36" name="Picture 35"/>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848100" y="2935288"/>
            <a:ext cx="990600"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 name="TextBox 36"/>
          <p:cNvSpPr txBox="1"/>
          <p:nvPr/>
        </p:nvSpPr>
        <p:spPr>
          <a:xfrm>
            <a:off x="825500" y="3581400"/>
            <a:ext cx="7543800" cy="2112963"/>
          </a:xfrm>
          <a:prstGeom prst="rect">
            <a:avLst/>
          </a:prstGeom>
          <a:noFill/>
        </p:spPr>
        <p:txBody>
          <a:bodyPr>
            <a:spAutoFit/>
          </a:bodyPr>
          <a:lstStyle/>
          <a:p>
            <a:pPr>
              <a:defRPr/>
            </a:pPr>
            <a:r>
              <a:rPr lang="en-US" sz="2000" dirty="0">
                <a:latin typeface="Garamond"/>
                <a:cs typeface="Garamond"/>
              </a:rPr>
              <a:t>The computational efficiency (CE) takes into account the effect of both the variance and the CPU time.</a:t>
            </a:r>
          </a:p>
          <a:p>
            <a:pPr>
              <a:defRPr/>
            </a:pPr>
            <a:endParaRPr lang="en-US" sz="2000" dirty="0">
              <a:latin typeface="Garamond"/>
              <a:cs typeface="Garamond"/>
            </a:endParaRPr>
          </a:p>
          <a:p>
            <a:pPr marL="342900" indent="-342900">
              <a:lnSpc>
                <a:spcPct val="120000"/>
              </a:lnSpc>
              <a:buFontTx/>
              <a:buAutoNum type="arabicPeriod"/>
              <a:defRPr/>
            </a:pPr>
            <a:r>
              <a:rPr lang="en-US" sz="2000" dirty="0">
                <a:latin typeface="Garamond"/>
                <a:cs typeface="Garamond"/>
              </a:rPr>
              <a:t>Increasing CE by reducing variance: </a:t>
            </a:r>
            <a:r>
              <a:rPr lang="en-US" sz="2000" dirty="0">
                <a:solidFill>
                  <a:srgbClr val="3366FF"/>
                </a:solidFill>
                <a:latin typeface="Garamond"/>
                <a:cs typeface="Garamond"/>
              </a:rPr>
              <a:t>Variance reduction techniques</a:t>
            </a:r>
            <a:r>
              <a:rPr lang="en-US" sz="2000" baseline="30000" dirty="0">
                <a:latin typeface="Garamond"/>
                <a:cs typeface="Garamond"/>
              </a:rPr>
              <a:t>1</a:t>
            </a:r>
          </a:p>
          <a:p>
            <a:pPr marL="342900" indent="-342900">
              <a:lnSpc>
                <a:spcPct val="120000"/>
              </a:lnSpc>
              <a:buFontTx/>
              <a:buAutoNum type="arabicPeriod"/>
              <a:defRPr/>
            </a:pPr>
            <a:r>
              <a:rPr lang="en-US" sz="2000" dirty="0">
                <a:latin typeface="Garamond"/>
                <a:cs typeface="Garamond"/>
              </a:rPr>
              <a:t>Increasing CE by reducing CPU time</a:t>
            </a:r>
            <a:r>
              <a:rPr lang="en-US" sz="2000" dirty="0">
                <a:solidFill>
                  <a:srgbClr val="FF0000"/>
                </a:solidFill>
                <a:latin typeface="Garamond"/>
                <a:cs typeface="Garamond"/>
              </a:rPr>
              <a:t>: Approximate enhancing improving techniques</a:t>
            </a:r>
            <a:r>
              <a:rPr lang="en-US" sz="2000" baseline="30000" dirty="0">
                <a:solidFill>
                  <a:srgbClr val="000000"/>
                </a:solidFill>
                <a:latin typeface="Garamond"/>
                <a:cs typeface="Garamond"/>
              </a:rPr>
              <a:t>2</a:t>
            </a:r>
          </a:p>
        </p:txBody>
      </p:sp>
      <p:sp>
        <p:nvSpPr>
          <p:cNvPr id="38" name="TextBox 37"/>
          <p:cNvSpPr txBox="1">
            <a:spLocks noChangeArrowheads="1"/>
          </p:cNvSpPr>
          <p:nvPr/>
        </p:nvSpPr>
        <p:spPr bwMode="auto">
          <a:xfrm>
            <a:off x="787400" y="5575300"/>
            <a:ext cx="191611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baseline="30000">
                <a:solidFill>
                  <a:srgbClr val="000000"/>
                </a:solidFill>
                <a:latin typeface="Garamond" charset="0"/>
                <a:cs typeface="Garamond" charset="0"/>
              </a:rPr>
              <a:t>1</a:t>
            </a:r>
            <a:r>
              <a:rPr lang="en-US" sz="2000">
                <a:solidFill>
                  <a:srgbClr val="3366FF"/>
                </a:solidFill>
                <a:latin typeface="Garamond" charset="0"/>
                <a:cs typeface="Garamond" charset="0"/>
              </a:rPr>
              <a:t>Unbiased results</a:t>
            </a:r>
          </a:p>
          <a:p>
            <a:pPr eaLnBrk="1" hangingPunct="1"/>
            <a:r>
              <a:rPr lang="en-US" sz="2000" baseline="30000">
                <a:solidFill>
                  <a:srgbClr val="000000"/>
                </a:solidFill>
                <a:latin typeface="Garamond" charset="0"/>
                <a:cs typeface="Garamond" charset="0"/>
              </a:rPr>
              <a:t>2</a:t>
            </a:r>
            <a:r>
              <a:rPr lang="en-US" sz="2000">
                <a:solidFill>
                  <a:srgbClr val="FF0000"/>
                </a:solidFill>
                <a:latin typeface="Garamond" charset="0"/>
                <a:cs typeface="Garamond" charset="0"/>
              </a:rPr>
              <a:t>Biased results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dissolve">
                                      <p:cBhvr>
                                        <p:cTn id="12" dur="500"/>
                                        <p:tgtEl>
                                          <p:spTgt spid="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dissolve">
                                      <p:cBhvr>
                                        <p:cTn id="17" dur="500"/>
                                        <p:tgtEl>
                                          <p:spTgt spid="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dissolve">
                                      <p:cBhvr>
                                        <p:cTn id="22" dur="500"/>
                                        <p:tgtEl>
                                          <p:spTgt spid="3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dissolve">
                                      <p:cBhvr>
                                        <p:cTn id="27" dur="500"/>
                                        <p:tgtEl>
                                          <p:spTgt spid="35"/>
                                        </p:tgtEl>
                                      </p:cBhvr>
                                    </p:animEffect>
                                  </p:childTnLst>
                                </p:cTn>
                              </p:par>
                              <p:par>
                                <p:cTn id="28" presetID="9" presetClass="entr" presetSubtype="0"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dissolve">
                                      <p:cBhvr>
                                        <p:cTn id="30" dur="500"/>
                                        <p:tgtEl>
                                          <p:spTgt spid="3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dissolve">
                                      <p:cBhvr>
                                        <p:cTn id="35" dur="500"/>
                                        <p:tgtEl>
                                          <p:spTgt spid="37"/>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dissolve">
                                      <p:cBhvr>
                                        <p:cTn id="3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atin typeface="Garamond" charset="0"/>
              </a:rPr>
              <a:t>Variance reduction techniques</a:t>
            </a:r>
          </a:p>
        </p:txBody>
      </p:sp>
      <p:sp>
        <p:nvSpPr>
          <p:cNvPr id="4" name="Date Placeholder 3"/>
          <p:cNvSpPr>
            <a:spLocks noGrp="1"/>
          </p:cNvSpPr>
          <p:nvPr>
            <p:ph type="dt" sz="quarter" idx="10"/>
          </p:nvPr>
        </p:nvSpPr>
        <p:spPr/>
        <p:txBody>
          <a:bodyPr/>
          <a:lstStyle/>
          <a:p>
            <a:pPr>
              <a:defRPr/>
            </a:pPr>
            <a:fld id="{DA95744A-AAE5-9E4E-8AE2-58FCA8B91673}" type="datetime1">
              <a:rPr lang="en-US" smtClean="0"/>
              <a:pPr>
                <a:defRPr/>
              </a:pPr>
              <a:t>11/10/2020</a:t>
            </a:fld>
            <a:endParaRPr lang="en-US" dirty="0"/>
          </a:p>
        </p:txBody>
      </p:sp>
      <p:sp>
        <p:nvSpPr>
          <p:cNvPr id="5" name="Footer Placeholder 4"/>
          <p:cNvSpPr>
            <a:spLocks noGrp="1"/>
          </p:cNvSpPr>
          <p:nvPr>
            <p:ph type="ftr" sz="quarter" idx="11"/>
          </p:nvPr>
        </p:nvSpPr>
        <p:spPr/>
        <p:txBody>
          <a:bodyPr/>
          <a:lstStyle/>
          <a:p>
            <a:pPr>
              <a:defRPr/>
            </a:pPr>
            <a:r>
              <a:rPr lang="en-US" smtClean="0"/>
              <a:t>FCFM-BUAP, Puebla, Pue.</a:t>
            </a:r>
            <a:endParaRPr lang="en-US"/>
          </a:p>
        </p:txBody>
      </p:sp>
      <p:sp>
        <p:nvSpPr>
          <p:cNvPr id="6" name="Slide Number Placeholder 5"/>
          <p:cNvSpPr>
            <a:spLocks noGrp="1"/>
          </p:cNvSpPr>
          <p:nvPr>
            <p:ph type="sldNum" sz="quarter" idx="12"/>
          </p:nvPr>
        </p:nvSpPr>
        <p:spPr/>
        <p:txBody>
          <a:bodyPr/>
          <a:lstStyle/>
          <a:p>
            <a:pPr>
              <a:defRPr/>
            </a:pPr>
            <a:fld id="{FE0969F7-58B5-D345-8E89-42F3EA7F75C2}" type="slidenum">
              <a:rPr lang="en-US" smtClean="0"/>
              <a:pPr>
                <a:defRPr/>
              </a:pPr>
              <a:t>35</a:t>
            </a:fld>
            <a:endParaRPr lang="en-US" dirty="0"/>
          </a:p>
        </p:txBody>
      </p:sp>
      <p:sp>
        <p:nvSpPr>
          <p:cNvPr id="7" name="Rectangle 6"/>
          <p:cNvSpPr/>
          <p:nvPr/>
        </p:nvSpPr>
        <p:spPr>
          <a:xfrm>
            <a:off x="3365500" y="2679700"/>
            <a:ext cx="1041400" cy="3124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8" name="Straight Arrow Connector 7"/>
          <p:cNvCxnSpPr/>
          <p:nvPr/>
        </p:nvCxnSpPr>
        <p:spPr>
          <a:xfrm flipV="1">
            <a:off x="1790700" y="3746500"/>
            <a:ext cx="1587500" cy="12700"/>
          </a:xfrm>
          <a:prstGeom prst="straightConnector1">
            <a:avLst/>
          </a:prstGeom>
          <a:ln w="28575" cmpd="sng">
            <a:solidFill>
              <a:srgbClr val="0000FF"/>
            </a:solidFill>
            <a:tailEnd type="arrow"/>
          </a:ln>
        </p:spPr>
        <p:style>
          <a:lnRef idx="1">
            <a:schemeClr val="dk1"/>
          </a:lnRef>
          <a:fillRef idx="0">
            <a:schemeClr val="dk1"/>
          </a:fillRef>
          <a:effectRef idx="0">
            <a:schemeClr val="dk1"/>
          </a:effectRef>
          <a:fontRef idx="minor">
            <a:schemeClr val="tx1"/>
          </a:fontRef>
        </p:style>
      </p:cxnSp>
      <p:sp>
        <p:nvSpPr>
          <p:cNvPr id="9" name="Freeform 8"/>
          <p:cNvSpPr/>
          <p:nvPr/>
        </p:nvSpPr>
        <p:spPr>
          <a:xfrm>
            <a:off x="3378200" y="3225800"/>
            <a:ext cx="736600" cy="533400"/>
          </a:xfrm>
          <a:custGeom>
            <a:avLst/>
            <a:gdLst>
              <a:gd name="connsiteX0" fmla="*/ 0 w 736600"/>
              <a:gd name="connsiteY0" fmla="*/ 533400 h 533400"/>
              <a:gd name="connsiteX1" fmla="*/ 101600 w 736600"/>
              <a:gd name="connsiteY1" fmla="*/ 520700 h 533400"/>
              <a:gd name="connsiteX2" fmla="*/ 139700 w 736600"/>
              <a:gd name="connsiteY2" fmla="*/ 482600 h 533400"/>
              <a:gd name="connsiteX3" fmla="*/ 215900 w 736600"/>
              <a:gd name="connsiteY3" fmla="*/ 457200 h 533400"/>
              <a:gd name="connsiteX4" fmla="*/ 228600 w 736600"/>
              <a:gd name="connsiteY4" fmla="*/ 419100 h 533400"/>
              <a:gd name="connsiteX5" fmla="*/ 279400 w 736600"/>
              <a:gd name="connsiteY5" fmla="*/ 342900 h 533400"/>
              <a:gd name="connsiteX6" fmla="*/ 317500 w 736600"/>
              <a:gd name="connsiteY6" fmla="*/ 101600 h 533400"/>
              <a:gd name="connsiteX7" fmla="*/ 355600 w 736600"/>
              <a:gd name="connsiteY7" fmla="*/ 76200 h 533400"/>
              <a:gd name="connsiteX8" fmla="*/ 431800 w 736600"/>
              <a:gd name="connsiteY8" fmla="*/ 25400 h 533400"/>
              <a:gd name="connsiteX9" fmla="*/ 533400 w 736600"/>
              <a:gd name="connsiteY9" fmla="*/ 0 h 533400"/>
              <a:gd name="connsiteX10" fmla="*/ 609600 w 736600"/>
              <a:gd name="connsiteY10" fmla="*/ 12700 h 533400"/>
              <a:gd name="connsiteX11" fmla="*/ 622300 w 736600"/>
              <a:gd name="connsiteY11" fmla="*/ 50800 h 533400"/>
              <a:gd name="connsiteX12" fmla="*/ 647700 w 736600"/>
              <a:gd name="connsiteY12" fmla="*/ 88900 h 533400"/>
              <a:gd name="connsiteX13" fmla="*/ 660400 w 736600"/>
              <a:gd name="connsiteY13" fmla="*/ 165100 h 533400"/>
              <a:gd name="connsiteX14" fmla="*/ 698500 w 736600"/>
              <a:gd name="connsiteY14" fmla="*/ 177800 h 533400"/>
              <a:gd name="connsiteX15" fmla="*/ 736600 w 736600"/>
              <a:gd name="connsiteY15" fmla="*/ 2032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6600" h="533400">
                <a:moveTo>
                  <a:pt x="0" y="533400"/>
                </a:moveTo>
                <a:cubicBezTo>
                  <a:pt x="33867" y="529167"/>
                  <a:pt x="69525" y="532364"/>
                  <a:pt x="101600" y="520700"/>
                </a:cubicBezTo>
                <a:cubicBezTo>
                  <a:pt x="118479" y="514562"/>
                  <a:pt x="124000" y="491322"/>
                  <a:pt x="139700" y="482600"/>
                </a:cubicBezTo>
                <a:cubicBezTo>
                  <a:pt x="163105" y="469597"/>
                  <a:pt x="215900" y="457200"/>
                  <a:pt x="215900" y="457200"/>
                </a:cubicBezTo>
                <a:cubicBezTo>
                  <a:pt x="220133" y="444500"/>
                  <a:pt x="222099" y="430802"/>
                  <a:pt x="228600" y="419100"/>
                </a:cubicBezTo>
                <a:cubicBezTo>
                  <a:pt x="243425" y="392415"/>
                  <a:pt x="279400" y="342900"/>
                  <a:pt x="279400" y="342900"/>
                </a:cubicBezTo>
                <a:cubicBezTo>
                  <a:pt x="283304" y="292150"/>
                  <a:pt x="279908" y="161747"/>
                  <a:pt x="317500" y="101600"/>
                </a:cubicBezTo>
                <a:cubicBezTo>
                  <a:pt x="325590" y="88657"/>
                  <a:pt x="343874" y="85971"/>
                  <a:pt x="355600" y="76200"/>
                </a:cubicBezTo>
                <a:cubicBezTo>
                  <a:pt x="409310" y="31442"/>
                  <a:pt x="372082" y="41687"/>
                  <a:pt x="431800" y="25400"/>
                </a:cubicBezTo>
                <a:cubicBezTo>
                  <a:pt x="465479" y="16215"/>
                  <a:pt x="533400" y="0"/>
                  <a:pt x="533400" y="0"/>
                </a:cubicBezTo>
                <a:cubicBezTo>
                  <a:pt x="558800" y="4233"/>
                  <a:pt x="587242" y="-76"/>
                  <a:pt x="609600" y="12700"/>
                </a:cubicBezTo>
                <a:cubicBezTo>
                  <a:pt x="621223" y="19342"/>
                  <a:pt x="616313" y="38826"/>
                  <a:pt x="622300" y="50800"/>
                </a:cubicBezTo>
                <a:cubicBezTo>
                  <a:pt x="629126" y="64452"/>
                  <a:pt x="639233" y="76200"/>
                  <a:pt x="647700" y="88900"/>
                </a:cubicBezTo>
                <a:cubicBezTo>
                  <a:pt x="651933" y="114300"/>
                  <a:pt x="647624" y="142742"/>
                  <a:pt x="660400" y="165100"/>
                </a:cubicBezTo>
                <a:cubicBezTo>
                  <a:pt x="667042" y="176723"/>
                  <a:pt x="686526" y="171813"/>
                  <a:pt x="698500" y="177800"/>
                </a:cubicBezTo>
                <a:cubicBezTo>
                  <a:pt x="712152" y="184626"/>
                  <a:pt x="736600" y="203200"/>
                  <a:pt x="736600" y="203200"/>
                </a:cubicBezTo>
              </a:path>
            </a:pathLst>
          </a:custGeom>
          <a:ln w="28575" cmpd="sng">
            <a:solidFill>
              <a:srgbClr val="0000FF"/>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cxnSp>
        <p:nvCxnSpPr>
          <p:cNvPr id="10" name="Straight Arrow Connector 9"/>
          <p:cNvCxnSpPr>
            <a:stCxn id="9" idx="8"/>
          </p:cNvCxnSpPr>
          <p:nvPr/>
        </p:nvCxnSpPr>
        <p:spPr>
          <a:xfrm flipH="1" flipV="1">
            <a:off x="3467100" y="2311400"/>
            <a:ext cx="342900" cy="939800"/>
          </a:xfrm>
          <a:prstGeom prst="straightConnector1">
            <a:avLst/>
          </a:prstGeom>
          <a:ln w="12700" cmpd="sng">
            <a:solidFill>
              <a:srgbClr val="17C309"/>
            </a:solidFill>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V="1">
            <a:off x="1778000" y="4572000"/>
            <a:ext cx="1587500" cy="12700"/>
          </a:xfrm>
          <a:prstGeom prst="straightConnector1">
            <a:avLst/>
          </a:prstGeom>
          <a:ln w="28575" cmpd="sng">
            <a:solidFill>
              <a:srgbClr val="0000FF"/>
            </a:solidFill>
            <a:tailEnd type="arrow"/>
          </a:ln>
        </p:spPr>
        <p:style>
          <a:lnRef idx="1">
            <a:schemeClr val="dk1"/>
          </a:lnRef>
          <a:fillRef idx="0">
            <a:schemeClr val="dk1"/>
          </a:fillRef>
          <a:effectRef idx="0">
            <a:schemeClr val="dk1"/>
          </a:effectRef>
          <a:fontRef idx="minor">
            <a:schemeClr val="tx1"/>
          </a:fontRef>
        </p:style>
      </p:cxnSp>
      <p:sp>
        <p:nvSpPr>
          <p:cNvPr id="12" name="Freeform 11"/>
          <p:cNvSpPr/>
          <p:nvPr/>
        </p:nvSpPr>
        <p:spPr>
          <a:xfrm>
            <a:off x="3365500" y="4521200"/>
            <a:ext cx="800100" cy="368300"/>
          </a:xfrm>
          <a:custGeom>
            <a:avLst/>
            <a:gdLst>
              <a:gd name="connsiteX0" fmla="*/ 0 w 800100"/>
              <a:gd name="connsiteY0" fmla="*/ 50800 h 368300"/>
              <a:gd name="connsiteX1" fmla="*/ 139700 w 800100"/>
              <a:gd name="connsiteY1" fmla="*/ 25400 h 368300"/>
              <a:gd name="connsiteX2" fmla="*/ 215900 w 800100"/>
              <a:gd name="connsiteY2" fmla="*/ 0 h 368300"/>
              <a:gd name="connsiteX3" fmla="*/ 254000 w 800100"/>
              <a:gd name="connsiteY3" fmla="*/ 12700 h 368300"/>
              <a:gd name="connsiteX4" fmla="*/ 292100 w 800100"/>
              <a:gd name="connsiteY4" fmla="*/ 101600 h 368300"/>
              <a:gd name="connsiteX5" fmla="*/ 317500 w 800100"/>
              <a:gd name="connsiteY5" fmla="*/ 139700 h 368300"/>
              <a:gd name="connsiteX6" fmla="*/ 330200 w 800100"/>
              <a:gd name="connsiteY6" fmla="*/ 190500 h 368300"/>
              <a:gd name="connsiteX7" fmla="*/ 368300 w 800100"/>
              <a:gd name="connsiteY7" fmla="*/ 368300 h 368300"/>
              <a:gd name="connsiteX8" fmla="*/ 482600 w 800100"/>
              <a:gd name="connsiteY8" fmla="*/ 342900 h 368300"/>
              <a:gd name="connsiteX9" fmla="*/ 558800 w 800100"/>
              <a:gd name="connsiteY9" fmla="*/ 279400 h 368300"/>
              <a:gd name="connsiteX10" fmla="*/ 584200 w 800100"/>
              <a:gd name="connsiteY10" fmla="*/ 203200 h 368300"/>
              <a:gd name="connsiteX11" fmla="*/ 622300 w 800100"/>
              <a:gd name="connsiteY11" fmla="*/ 127000 h 368300"/>
              <a:gd name="connsiteX12" fmla="*/ 660400 w 800100"/>
              <a:gd name="connsiteY12" fmla="*/ 114300 h 368300"/>
              <a:gd name="connsiteX13" fmla="*/ 749300 w 800100"/>
              <a:gd name="connsiteY13" fmla="*/ 25400 h 368300"/>
              <a:gd name="connsiteX14" fmla="*/ 800100 w 800100"/>
              <a:gd name="connsiteY14" fmla="*/ 25400 h 36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0100" h="368300">
                <a:moveTo>
                  <a:pt x="0" y="50800"/>
                </a:moveTo>
                <a:cubicBezTo>
                  <a:pt x="24894" y="46651"/>
                  <a:pt x="111807" y="33007"/>
                  <a:pt x="139700" y="25400"/>
                </a:cubicBezTo>
                <a:cubicBezTo>
                  <a:pt x="165531" y="18355"/>
                  <a:pt x="215900" y="0"/>
                  <a:pt x="215900" y="0"/>
                </a:cubicBezTo>
                <a:cubicBezTo>
                  <a:pt x="228600" y="4233"/>
                  <a:pt x="243547" y="4337"/>
                  <a:pt x="254000" y="12700"/>
                </a:cubicBezTo>
                <a:cubicBezTo>
                  <a:pt x="288657" y="40425"/>
                  <a:pt x="276185" y="64464"/>
                  <a:pt x="292100" y="101600"/>
                </a:cubicBezTo>
                <a:cubicBezTo>
                  <a:pt x="298113" y="115629"/>
                  <a:pt x="309033" y="127000"/>
                  <a:pt x="317500" y="139700"/>
                </a:cubicBezTo>
                <a:cubicBezTo>
                  <a:pt x="321733" y="156633"/>
                  <a:pt x="326275" y="173493"/>
                  <a:pt x="330200" y="190500"/>
                </a:cubicBezTo>
                <a:cubicBezTo>
                  <a:pt x="352762" y="288269"/>
                  <a:pt x="352105" y="287326"/>
                  <a:pt x="368300" y="368300"/>
                </a:cubicBezTo>
                <a:cubicBezTo>
                  <a:pt x="406400" y="359833"/>
                  <a:pt x="445573" y="355242"/>
                  <a:pt x="482600" y="342900"/>
                </a:cubicBezTo>
                <a:cubicBezTo>
                  <a:pt x="509122" y="334059"/>
                  <a:pt x="541115" y="297085"/>
                  <a:pt x="558800" y="279400"/>
                </a:cubicBezTo>
                <a:lnTo>
                  <a:pt x="584200" y="203200"/>
                </a:lnTo>
                <a:cubicBezTo>
                  <a:pt x="592566" y="178101"/>
                  <a:pt x="599919" y="144905"/>
                  <a:pt x="622300" y="127000"/>
                </a:cubicBezTo>
                <a:cubicBezTo>
                  <a:pt x="632753" y="118637"/>
                  <a:pt x="647700" y="118533"/>
                  <a:pt x="660400" y="114300"/>
                </a:cubicBezTo>
                <a:cubicBezTo>
                  <a:pt x="697163" y="59155"/>
                  <a:pt x="691652" y="33635"/>
                  <a:pt x="749300" y="25400"/>
                </a:cubicBezTo>
                <a:cubicBezTo>
                  <a:pt x="766063" y="23005"/>
                  <a:pt x="783167" y="25400"/>
                  <a:pt x="800100" y="25400"/>
                </a:cubicBezTo>
              </a:path>
            </a:pathLst>
          </a:custGeom>
          <a:ln w="28575" cmpd="sng">
            <a:solidFill>
              <a:srgbClr val="0000FF"/>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48139" name="TextBox 10"/>
          <p:cNvSpPr txBox="1">
            <a:spLocks noChangeArrowheads="1"/>
          </p:cNvSpPr>
          <p:nvPr/>
        </p:nvSpPr>
        <p:spPr bwMode="auto">
          <a:xfrm>
            <a:off x="1333500" y="3949700"/>
            <a:ext cx="3635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e</a:t>
            </a:r>
            <a:r>
              <a:rPr lang="en-US" sz="1800" baseline="30000">
                <a:latin typeface="Arial" charset="0"/>
              </a:rPr>
              <a:t>-</a:t>
            </a:r>
          </a:p>
        </p:txBody>
      </p:sp>
      <p:sp>
        <p:nvSpPr>
          <p:cNvPr id="14" name="TextBox 13"/>
          <p:cNvSpPr txBox="1">
            <a:spLocks noChangeArrowheads="1"/>
          </p:cNvSpPr>
          <p:nvPr/>
        </p:nvSpPr>
        <p:spPr bwMode="auto">
          <a:xfrm>
            <a:off x="3517900" y="2159000"/>
            <a:ext cx="90328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i="1">
                <a:latin typeface="Times" charset="0"/>
                <a:cs typeface="Times" charset="0"/>
              </a:rPr>
              <a:t>γ(w</a:t>
            </a:r>
            <a:r>
              <a:rPr lang="en-US" sz="2200" i="1" baseline="-25000">
                <a:latin typeface="Times" charset="0"/>
                <a:cs typeface="Times" charset="0"/>
              </a:rPr>
              <a:t>0</a:t>
            </a:r>
            <a:r>
              <a:rPr lang="en-US" sz="2200" i="1">
                <a:latin typeface="Times" charset="0"/>
                <a:cs typeface="Times" charset="0"/>
              </a:rPr>
              <a:t>)</a:t>
            </a:r>
          </a:p>
        </p:txBody>
      </p:sp>
      <p:sp>
        <p:nvSpPr>
          <p:cNvPr id="48141" name="TextBox 12"/>
          <p:cNvSpPr txBox="1">
            <a:spLocks noChangeArrowheads="1"/>
          </p:cNvSpPr>
          <p:nvPr/>
        </p:nvSpPr>
        <p:spPr bwMode="auto">
          <a:xfrm>
            <a:off x="3467100" y="5943600"/>
            <a:ext cx="8255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Target</a:t>
            </a:r>
          </a:p>
        </p:txBody>
      </p:sp>
      <p:sp>
        <p:nvSpPr>
          <p:cNvPr id="16" name="Oval 15"/>
          <p:cNvSpPr/>
          <p:nvPr/>
        </p:nvSpPr>
        <p:spPr>
          <a:xfrm>
            <a:off x="7810500" y="2908300"/>
            <a:ext cx="355600" cy="23876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143" name="TextBox 26"/>
          <p:cNvSpPr txBox="1">
            <a:spLocks noChangeArrowheads="1"/>
          </p:cNvSpPr>
          <p:nvPr/>
        </p:nvSpPr>
        <p:spPr bwMode="auto">
          <a:xfrm>
            <a:off x="6299200" y="5245100"/>
            <a:ext cx="16732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Scoring region</a:t>
            </a:r>
          </a:p>
        </p:txBody>
      </p:sp>
      <p:cxnSp>
        <p:nvCxnSpPr>
          <p:cNvPr id="18" name="Straight Arrow Connector 17"/>
          <p:cNvCxnSpPr>
            <a:stCxn id="9" idx="5"/>
          </p:cNvCxnSpPr>
          <p:nvPr/>
        </p:nvCxnSpPr>
        <p:spPr>
          <a:xfrm>
            <a:off x="3657600" y="3568700"/>
            <a:ext cx="596900" cy="635000"/>
          </a:xfrm>
          <a:prstGeom prst="straightConnector1">
            <a:avLst/>
          </a:prstGeom>
          <a:ln w="12700" cmpd="sng">
            <a:solidFill>
              <a:srgbClr val="17C309"/>
            </a:solidFill>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9" idx="14"/>
          </p:cNvCxnSpPr>
          <p:nvPr/>
        </p:nvCxnSpPr>
        <p:spPr>
          <a:xfrm flipV="1">
            <a:off x="4076700" y="3035300"/>
            <a:ext cx="927100" cy="368300"/>
          </a:xfrm>
          <a:prstGeom prst="straightConnector1">
            <a:avLst/>
          </a:prstGeom>
          <a:ln w="12700" cmpd="sng">
            <a:solidFill>
              <a:srgbClr val="17C309"/>
            </a:solidFill>
            <a:tailEnd type="arrow"/>
          </a:ln>
        </p:spPr>
        <p:style>
          <a:lnRef idx="1">
            <a:schemeClr val="dk1"/>
          </a:lnRef>
          <a:fillRef idx="0">
            <a:schemeClr val="dk1"/>
          </a:fillRef>
          <a:effectRef idx="0">
            <a:schemeClr val="dk1"/>
          </a:effectRef>
          <a:fontRef idx="minor">
            <a:schemeClr val="tx1"/>
          </a:fontRef>
        </p:style>
      </p:cxnSp>
      <p:sp>
        <p:nvSpPr>
          <p:cNvPr id="20" name="TextBox 19"/>
          <p:cNvSpPr txBox="1">
            <a:spLocks noChangeArrowheads="1"/>
          </p:cNvSpPr>
          <p:nvPr/>
        </p:nvSpPr>
        <p:spPr bwMode="auto">
          <a:xfrm>
            <a:off x="4711700" y="2616200"/>
            <a:ext cx="1058863"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i="1">
                <a:latin typeface="Times" charset="0"/>
                <a:cs typeface="Times" charset="0"/>
              </a:rPr>
              <a:t>γ(w</a:t>
            </a:r>
            <a:r>
              <a:rPr lang="en-US" sz="2200" i="1" baseline="-25000">
                <a:latin typeface="Times" charset="0"/>
                <a:cs typeface="Times" charset="0"/>
              </a:rPr>
              <a:t>0</a:t>
            </a:r>
            <a:r>
              <a:rPr lang="en-US" sz="2200" i="1">
                <a:latin typeface="Times" charset="0"/>
                <a:cs typeface="Times" charset="0"/>
              </a:rPr>
              <a:t>/f)</a:t>
            </a:r>
          </a:p>
        </p:txBody>
      </p:sp>
      <p:sp>
        <p:nvSpPr>
          <p:cNvPr id="21" name="TextBox 20"/>
          <p:cNvSpPr txBox="1">
            <a:spLocks noChangeArrowheads="1"/>
          </p:cNvSpPr>
          <p:nvPr/>
        </p:nvSpPr>
        <p:spPr bwMode="auto">
          <a:xfrm>
            <a:off x="4254500" y="3733800"/>
            <a:ext cx="1058863"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i="1">
                <a:latin typeface="Times" charset="0"/>
                <a:cs typeface="Times" charset="0"/>
              </a:rPr>
              <a:t>γ(w</a:t>
            </a:r>
            <a:r>
              <a:rPr lang="en-US" sz="2200" i="1" baseline="-25000">
                <a:latin typeface="Times" charset="0"/>
                <a:cs typeface="Times" charset="0"/>
              </a:rPr>
              <a:t>0</a:t>
            </a:r>
            <a:r>
              <a:rPr lang="en-US" sz="2200" i="1">
                <a:latin typeface="Times" charset="0"/>
                <a:cs typeface="Times" charset="0"/>
              </a:rPr>
              <a:t>/f)</a:t>
            </a:r>
          </a:p>
        </p:txBody>
      </p:sp>
      <p:cxnSp>
        <p:nvCxnSpPr>
          <p:cNvPr id="22" name="Straight Arrow Connector 21"/>
          <p:cNvCxnSpPr>
            <a:stCxn id="12" idx="7"/>
          </p:cNvCxnSpPr>
          <p:nvPr/>
        </p:nvCxnSpPr>
        <p:spPr>
          <a:xfrm flipH="1">
            <a:off x="2959100" y="4889500"/>
            <a:ext cx="774700" cy="330200"/>
          </a:xfrm>
          <a:prstGeom prst="straightConnector1">
            <a:avLst/>
          </a:prstGeom>
          <a:ln w="12700" cmpd="sng">
            <a:solidFill>
              <a:srgbClr val="17C309"/>
            </a:solidFill>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12" idx="12"/>
          </p:cNvCxnSpPr>
          <p:nvPr/>
        </p:nvCxnSpPr>
        <p:spPr>
          <a:xfrm>
            <a:off x="4025900" y="4635500"/>
            <a:ext cx="850900" cy="406400"/>
          </a:xfrm>
          <a:prstGeom prst="straightConnector1">
            <a:avLst/>
          </a:prstGeom>
          <a:ln w="12700" cmpd="sng">
            <a:solidFill>
              <a:srgbClr val="17C309"/>
            </a:solidFill>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12" idx="2"/>
          </p:cNvCxnSpPr>
          <p:nvPr/>
        </p:nvCxnSpPr>
        <p:spPr>
          <a:xfrm flipV="1">
            <a:off x="3581400" y="3860800"/>
            <a:ext cx="101600" cy="660400"/>
          </a:xfrm>
          <a:prstGeom prst="straightConnector1">
            <a:avLst/>
          </a:prstGeom>
          <a:ln w="12700" cmpd="sng">
            <a:solidFill>
              <a:srgbClr val="17C309"/>
            </a:solidFill>
            <a:tailEnd type="arrow"/>
          </a:ln>
        </p:spPr>
        <p:style>
          <a:lnRef idx="1">
            <a:schemeClr val="dk1"/>
          </a:lnRef>
          <a:fillRef idx="0">
            <a:schemeClr val="dk1"/>
          </a:fillRef>
          <a:effectRef idx="0">
            <a:schemeClr val="dk1"/>
          </a:effectRef>
          <a:fontRef idx="minor">
            <a:schemeClr val="tx1"/>
          </a:fontRef>
        </p:style>
      </p:cxnSp>
      <p:sp>
        <p:nvSpPr>
          <p:cNvPr id="25" name="TextBox 24"/>
          <p:cNvSpPr txBox="1">
            <a:spLocks noChangeArrowheads="1"/>
          </p:cNvSpPr>
          <p:nvPr/>
        </p:nvSpPr>
        <p:spPr bwMode="auto">
          <a:xfrm>
            <a:off x="4635500" y="4978400"/>
            <a:ext cx="1058863"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i="1">
                <a:latin typeface="Times" charset="0"/>
                <a:cs typeface="Times" charset="0"/>
              </a:rPr>
              <a:t>γ(w</a:t>
            </a:r>
            <a:r>
              <a:rPr lang="en-US" sz="2200" i="1" baseline="-25000">
                <a:latin typeface="Times" charset="0"/>
                <a:cs typeface="Times" charset="0"/>
              </a:rPr>
              <a:t>0</a:t>
            </a:r>
            <a:r>
              <a:rPr lang="en-US" sz="2200" i="1">
                <a:latin typeface="Times" charset="0"/>
                <a:cs typeface="Times" charset="0"/>
              </a:rPr>
              <a:t>/f)</a:t>
            </a:r>
          </a:p>
        </p:txBody>
      </p:sp>
      <p:sp>
        <p:nvSpPr>
          <p:cNvPr id="26" name="TextBox 25"/>
          <p:cNvSpPr txBox="1">
            <a:spLocks noChangeArrowheads="1"/>
          </p:cNvSpPr>
          <p:nvPr/>
        </p:nvSpPr>
        <p:spPr bwMode="auto">
          <a:xfrm>
            <a:off x="2705100" y="3695700"/>
            <a:ext cx="1058863"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i="1">
                <a:latin typeface="Times" charset="0"/>
                <a:cs typeface="Times" charset="0"/>
              </a:rPr>
              <a:t>γ(w</a:t>
            </a:r>
            <a:r>
              <a:rPr lang="en-US" sz="2200" i="1" baseline="-25000">
                <a:latin typeface="Times" charset="0"/>
                <a:cs typeface="Times" charset="0"/>
              </a:rPr>
              <a:t>0</a:t>
            </a:r>
            <a:r>
              <a:rPr lang="en-US" sz="2200" i="1">
                <a:latin typeface="Times" charset="0"/>
                <a:cs typeface="Times" charset="0"/>
              </a:rPr>
              <a:t>/f)</a:t>
            </a:r>
          </a:p>
        </p:txBody>
      </p:sp>
      <p:sp>
        <p:nvSpPr>
          <p:cNvPr id="27" name="TextBox 26"/>
          <p:cNvSpPr txBox="1">
            <a:spLocks noChangeArrowheads="1"/>
          </p:cNvSpPr>
          <p:nvPr/>
        </p:nvSpPr>
        <p:spPr bwMode="auto">
          <a:xfrm>
            <a:off x="2159000" y="5143500"/>
            <a:ext cx="1058863"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i="1">
                <a:latin typeface="Times" charset="0"/>
                <a:cs typeface="Times" charset="0"/>
              </a:rPr>
              <a:t>γ(w</a:t>
            </a:r>
            <a:r>
              <a:rPr lang="en-US" sz="2200" i="1" baseline="-25000">
                <a:latin typeface="Times" charset="0"/>
                <a:cs typeface="Times" charset="0"/>
              </a:rPr>
              <a:t>0</a:t>
            </a:r>
            <a:r>
              <a:rPr lang="en-US" sz="2200" i="1">
                <a:latin typeface="Times" charset="0"/>
                <a:cs typeface="Times" charset="0"/>
              </a:rPr>
              <a:t>/f)</a:t>
            </a:r>
          </a:p>
        </p:txBody>
      </p:sp>
      <p:sp>
        <p:nvSpPr>
          <p:cNvPr id="28" name="TextBox 27"/>
          <p:cNvSpPr txBox="1">
            <a:spLocks noChangeArrowheads="1"/>
          </p:cNvSpPr>
          <p:nvPr/>
        </p:nvSpPr>
        <p:spPr bwMode="auto">
          <a:xfrm>
            <a:off x="2514600" y="2019300"/>
            <a:ext cx="1058863"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i="1">
                <a:latin typeface="Times" charset="0"/>
                <a:cs typeface="Times" charset="0"/>
              </a:rPr>
              <a:t>γ(w</a:t>
            </a:r>
            <a:r>
              <a:rPr lang="en-US" sz="2200" i="1" baseline="-25000">
                <a:latin typeface="Times" charset="0"/>
                <a:cs typeface="Times" charset="0"/>
              </a:rPr>
              <a:t>0</a:t>
            </a:r>
            <a:r>
              <a:rPr lang="en-US" sz="2200" i="1">
                <a:latin typeface="Times" charset="0"/>
                <a:cs typeface="Times" charset="0"/>
              </a:rPr>
              <a:t>/f)</a:t>
            </a:r>
          </a:p>
        </p:txBody>
      </p:sp>
      <p:sp>
        <p:nvSpPr>
          <p:cNvPr id="29" name="TextBox 28"/>
          <p:cNvSpPr txBox="1">
            <a:spLocks noChangeArrowheads="1"/>
          </p:cNvSpPr>
          <p:nvPr/>
        </p:nvSpPr>
        <p:spPr bwMode="auto">
          <a:xfrm>
            <a:off x="596900" y="2946400"/>
            <a:ext cx="7508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Times" charset="0"/>
                <a:cs typeface="Times" charset="0"/>
              </a:rPr>
              <a:t>σ</a:t>
            </a:r>
            <a:r>
              <a:rPr lang="en-US" sz="1800" i="1" baseline="-25000">
                <a:latin typeface="Times" charset="0"/>
                <a:cs typeface="Times" charset="0"/>
              </a:rPr>
              <a:t>Brems</a:t>
            </a:r>
          </a:p>
        </p:txBody>
      </p:sp>
      <p:cxnSp>
        <p:nvCxnSpPr>
          <p:cNvPr id="30" name="Straight Arrow Connector 29"/>
          <p:cNvCxnSpPr/>
          <p:nvPr/>
        </p:nvCxnSpPr>
        <p:spPr>
          <a:xfrm flipV="1">
            <a:off x="1347788" y="3127375"/>
            <a:ext cx="315912" cy="63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1" name="TextBox 30"/>
          <p:cNvSpPr txBox="1">
            <a:spLocks noChangeArrowheads="1"/>
          </p:cNvSpPr>
          <p:nvPr/>
        </p:nvSpPr>
        <p:spPr bwMode="auto">
          <a:xfrm>
            <a:off x="1752600" y="2946400"/>
            <a:ext cx="8715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Times" charset="0"/>
                <a:cs typeface="Times" charset="0"/>
              </a:rPr>
              <a:t>f σ</a:t>
            </a:r>
            <a:r>
              <a:rPr lang="en-US" sz="1800" i="1" baseline="-25000">
                <a:latin typeface="Times" charset="0"/>
                <a:cs typeface="Times" charset="0"/>
              </a:rPr>
              <a:t>Brems</a:t>
            </a:r>
          </a:p>
        </p:txBody>
      </p:sp>
      <p:sp>
        <p:nvSpPr>
          <p:cNvPr id="48158" name="TextBox 2"/>
          <p:cNvSpPr txBox="1">
            <a:spLocks noChangeArrowheads="1"/>
          </p:cNvSpPr>
          <p:nvPr/>
        </p:nvSpPr>
        <p:spPr bwMode="auto">
          <a:xfrm>
            <a:off x="649288" y="1309688"/>
            <a:ext cx="8494712" cy="49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600">
                <a:latin typeface="Garamond" charset="0"/>
                <a:cs typeface="Garamond" charset="0"/>
              </a:rPr>
              <a:t>Enhanced cross section, particle splitting and Russian roulette</a:t>
            </a:r>
          </a:p>
        </p:txBody>
      </p:sp>
      <p:sp>
        <p:nvSpPr>
          <p:cNvPr id="34" name="TextBox 33"/>
          <p:cNvSpPr txBox="1">
            <a:spLocks noChangeArrowheads="1"/>
          </p:cNvSpPr>
          <p:nvPr/>
        </p:nvSpPr>
        <p:spPr bwMode="auto">
          <a:xfrm>
            <a:off x="5872163" y="1776413"/>
            <a:ext cx="3103562" cy="1201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Garamond" charset="0"/>
                <a:cs typeface="Garamond" charset="0"/>
              </a:rPr>
              <a:t>Useful when secondary particles are of interest, but their production is low frequent, e.g Bremsstrahlung</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par>
                                <p:cTn id="8" presetID="9"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dissolve">
                                      <p:cBhvr>
                                        <p:cTn id="13" dur="500"/>
                                        <p:tgtEl>
                                          <p:spTgt spid="2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par>
                                <p:cTn id="17" presetID="9"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dissolve">
                                      <p:cBhvr>
                                        <p:cTn id="19" dur="500"/>
                                        <p:tgtEl>
                                          <p:spTgt spid="24"/>
                                        </p:tgtEl>
                                      </p:cBhvr>
                                    </p:animEffect>
                                  </p:childTnLst>
                                </p:cTn>
                              </p:par>
                              <p:par>
                                <p:cTn id="20" presetID="9"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dissolve">
                                      <p:cBhvr>
                                        <p:cTn id="25" dur="500"/>
                                        <p:tgtEl>
                                          <p:spTgt spid="25"/>
                                        </p:tgtEl>
                                      </p:cBhvr>
                                    </p:animEffect>
                                  </p:childTnLst>
                                </p:cTn>
                              </p:par>
                              <p:par>
                                <p:cTn id="26" presetID="9"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dissolve">
                                      <p:cBhvr>
                                        <p:cTn id="28" dur="500"/>
                                        <p:tgtEl>
                                          <p:spTgt spid="2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ssolve">
                                      <p:cBhvr>
                                        <p:cTn id="31" dur="500"/>
                                        <p:tgtEl>
                                          <p:spTgt spid="21"/>
                                        </p:tgtEl>
                                      </p:cBhvr>
                                    </p:animEffect>
                                  </p:childTnLst>
                                </p:cTn>
                              </p:par>
                              <p:par>
                                <p:cTn id="32" presetID="9"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ssolve">
                                      <p:cBhvr>
                                        <p:cTn id="34" dur="500"/>
                                        <p:tgtEl>
                                          <p:spTgt spid="18"/>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dissolve">
                                      <p:cBhvr>
                                        <p:cTn id="37" dur="500"/>
                                        <p:tgtEl>
                                          <p:spTgt spid="27"/>
                                        </p:tgtEl>
                                      </p:cBhvr>
                                    </p:animEffect>
                                  </p:childTnLst>
                                </p:cTn>
                              </p:par>
                              <p:par>
                                <p:cTn id="38" presetID="1" presetClass="exit"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hidden"/>
                                      </p:to>
                                    </p:set>
                                  </p:childTnLst>
                                </p:cTn>
                              </p:par>
                              <p:par>
                                <p:cTn id="40" presetID="9"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dissolve">
                                      <p:cBhvr>
                                        <p:cTn id="42" dur="500"/>
                                        <p:tgtEl>
                                          <p:spTgt spid="29"/>
                                        </p:tgtEl>
                                      </p:cBhvr>
                                    </p:animEffect>
                                  </p:childTnLst>
                                </p:cTn>
                              </p:par>
                              <p:par>
                                <p:cTn id="43" presetID="9"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dissolve">
                                      <p:cBhvr>
                                        <p:cTn id="45" dur="500"/>
                                        <p:tgtEl>
                                          <p:spTgt spid="30"/>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dissolve">
                                      <p:cBhvr>
                                        <p:cTn id="48" dur="500"/>
                                        <p:tgtEl>
                                          <p:spTgt spid="3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dissolve">
                                      <p:cBhvr>
                                        <p:cTn id="5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p:bldP spid="25" grpId="0"/>
      <p:bldP spid="26" grpId="0"/>
      <p:bldP spid="27" grpId="0"/>
      <p:bldP spid="28" grpId="0"/>
      <p:bldP spid="29" grpId="0"/>
      <p:bldP spid="31" grpId="0"/>
      <p:bldP spid="3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a:latin typeface="Garamond" charset="0"/>
              </a:rPr>
              <a:t>Variance reduction techniques</a:t>
            </a:r>
          </a:p>
        </p:txBody>
      </p:sp>
      <p:sp>
        <p:nvSpPr>
          <p:cNvPr id="4" name="Date Placeholder 3"/>
          <p:cNvSpPr>
            <a:spLocks noGrp="1"/>
          </p:cNvSpPr>
          <p:nvPr>
            <p:ph type="dt" sz="quarter" idx="10"/>
          </p:nvPr>
        </p:nvSpPr>
        <p:spPr/>
        <p:txBody>
          <a:bodyPr/>
          <a:lstStyle/>
          <a:p>
            <a:pPr>
              <a:defRPr/>
            </a:pPr>
            <a:fld id="{DA95744A-AAE5-9E4E-8AE2-58FCA8B91673}" type="datetime1">
              <a:rPr lang="en-US" smtClean="0"/>
              <a:pPr>
                <a:defRPr/>
              </a:pPr>
              <a:t>11/10/2020</a:t>
            </a:fld>
            <a:endParaRPr lang="en-US" dirty="0"/>
          </a:p>
        </p:txBody>
      </p:sp>
      <p:sp>
        <p:nvSpPr>
          <p:cNvPr id="5" name="Footer Placeholder 4"/>
          <p:cNvSpPr>
            <a:spLocks noGrp="1"/>
          </p:cNvSpPr>
          <p:nvPr>
            <p:ph type="ftr" sz="quarter" idx="11"/>
          </p:nvPr>
        </p:nvSpPr>
        <p:spPr/>
        <p:txBody>
          <a:bodyPr/>
          <a:lstStyle/>
          <a:p>
            <a:pPr>
              <a:defRPr/>
            </a:pPr>
            <a:r>
              <a:rPr lang="en-US" smtClean="0"/>
              <a:t>FCFM-BUAP, Puebla, Pue.</a:t>
            </a:r>
            <a:endParaRPr lang="en-US"/>
          </a:p>
        </p:txBody>
      </p:sp>
      <p:sp>
        <p:nvSpPr>
          <p:cNvPr id="6" name="Slide Number Placeholder 5"/>
          <p:cNvSpPr>
            <a:spLocks noGrp="1"/>
          </p:cNvSpPr>
          <p:nvPr>
            <p:ph type="sldNum" sz="quarter" idx="12"/>
          </p:nvPr>
        </p:nvSpPr>
        <p:spPr/>
        <p:txBody>
          <a:bodyPr/>
          <a:lstStyle/>
          <a:p>
            <a:pPr>
              <a:defRPr/>
            </a:pPr>
            <a:fld id="{1F486048-9470-324E-A89E-2FA172F84111}" type="slidenum">
              <a:rPr lang="en-US" smtClean="0"/>
              <a:pPr>
                <a:defRPr/>
              </a:pPr>
              <a:t>36</a:t>
            </a:fld>
            <a:endParaRPr lang="en-US" dirty="0"/>
          </a:p>
        </p:txBody>
      </p:sp>
      <p:sp>
        <p:nvSpPr>
          <p:cNvPr id="8" name="Rectangle 7"/>
          <p:cNvSpPr/>
          <p:nvPr/>
        </p:nvSpPr>
        <p:spPr>
          <a:xfrm>
            <a:off x="3365500" y="2679700"/>
            <a:ext cx="1041400" cy="3124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9" name="Straight Arrow Connector 8"/>
          <p:cNvCxnSpPr/>
          <p:nvPr/>
        </p:nvCxnSpPr>
        <p:spPr>
          <a:xfrm flipV="1">
            <a:off x="1790700" y="3746500"/>
            <a:ext cx="1587500" cy="12700"/>
          </a:xfrm>
          <a:prstGeom prst="straightConnector1">
            <a:avLst/>
          </a:prstGeom>
          <a:ln w="28575" cmpd="sng">
            <a:solidFill>
              <a:srgbClr val="0000FF"/>
            </a:solidFill>
            <a:tailEnd type="arrow"/>
          </a:ln>
        </p:spPr>
        <p:style>
          <a:lnRef idx="1">
            <a:schemeClr val="dk1"/>
          </a:lnRef>
          <a:fillRef idx="0">
            <a:schemeClr val="dk1"/>
          </a:fillRef>
          <a:effectRef idx="0">
            <a:schemeClr val="dk1"/>
          </a:effectRef>
          <a:fontRef idx="minor">
            <a:schemeClr val="tx1"/>
          </a:fontRef>
        </p:style>
      </p:cxnSp>
      <p:sp>
        <p:nvSpPr>
          <p:cNvPr id="10" name="Freeform 9"/>
          <p:cNvSpPr/>
          <p:nvPr/>
        </p:nvSpPr>
        <p:spPr>
          <a:xfrm>
            <a:off x="3378200" y="3225800"/>
            <a:ext cx="736600" cy="533400"/>
          </a:xfrm>
          <a:custGeom>
            <a:avLst/>
            <a:gdLst>
              <a:gd name="connsiteX0" fmla="*/ 0 w 736600"/>
              <a:gd name="connsiteY0" fmla="*/ 533400 h 533400"/>
              <a:gd name="connsiteX1" fmla="*/ 101600 w 736600"/>
              <a:gd name="connsiteY1" fmla="*/ 520700 h 533400"/>
              <a:gd name="connsiteX2" fmla="*/ 139700 w 736600"/>
              <a:gd name="connsiteY2" fmla="*/ 482600 h 533400"/>
              <a:gd name="connsiteX3" fmla="*/ 215900 w 736600"/>
              <a:gd name="connsiteY3" fmla="*/ 457200 h 533400"/>
              <a:gd name="connsiteX4" fmla="*/ 228600 w 736600"/>
              <a:gd name="connsiteY4" fmla="*/ 419100 h 533400"/>
              <a:gd name="connsiteX5" fmla="*/ 279400 w 736600"/>
              <a:gd name="connsiteY5" fmla="*/ 342900 h 533400"/>
              <a:gd name="connsiteX6" fmla="*/ 317500 w 736600"/>
              <a:gd name="connsiteY6" fmla="*/ 101600 h 533400"/>
              <a:gd name="connsiteX7" fmla="*/ 355600 w 736600"/>
              <a:gd name="connsiteY7" fmla="*/ 76200 h 533400"/>
              <a:gd name="connsiteX8" fmla="*/ 431800 w 736600"/>
              <a:gd name="connsiteY8" fmla="*/ 25400 h 533400"/>
              <a:gd name="connsiteX9" fmla="*/ 533400 w 736600"/>
              <a:gd name="connsiteY9" fmla="*/ 0 h 533400"/>
              <a:gd name="connsiteX10" fmla="*/ 609600 w 736600"/>
              <a:gd name="connsiteY10" fmla="*/ 12700 h 533400"/>
              <a:gd name="connsiteX11" fmla="*/ 622300 w 736600"/>
              <a:gd name="connsiteY11" fmla="*/ 50800 h 533400"/>
              <a:gd name="connsiteX12" fmla="*/ 647700 w 736600"/>
              <a:gd name="connsiteY12" fmla="*/ 88900 h 533400"/>
              <a:gd name="connsiteX13" fmla="*/ 660400 w 736600"/>
              <a:gd name="connsiteY13" fmla="*/ 165100 h 533400"/>
              <a:gd name="connsiteX14" fmla="*/ 698500 w 736600"/>
              <a:gd name="connsiteY14" fmla="*/ 177800 h 533400"/>
              <a:gd name="connsiteX15" fmla="*/ 736600 w 736600"/>
              <a:gd name="connsiteY15" fmla="*/ 2032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6600" h="533400">
                <a:moveTo>
                  <a:pt x="0" y="533400"/>
                </a:moveTo>
                <a:cubicBezTo>
                  <a:pt x="33867" y="529167"/>
                  <a:pt x="69525" y="532364"/>
                  <a:pt x="101600" y="520700"/>
                </a:cubicBezTo>
                <a:cubicBezTo>
                  <a:pt x="118479" y="514562"/>
                  <a:pt x="124000" y="491322"/>
                  <a:pt x="139700" y="482600"/>
                </a:cubicBezTo>
                <a:cubicBezTo>
                  <a:pt x="163105" y="469597"/>
                  <a:pt x="215900" y="457200"/>
                  <a:pt x="215900" y="457200"/>
                </a:cubicBezTo>
                <a:cubicBezTo>
                  <a:pt x="220133" y="444500"/>
                  <a:pt x="222099" y="430802"/>
                  <a:pt x="228600" y="419100"/>
                </a:cubicBezTo>
                <a:cubicBezTo>
                  <a:pt x="243425" y="392415"/>
                  <a:pt x="279400" y="342900"/>
                  <a:pt x="279400" y="342900"/>
                </a:cubicBezTo>
                <a:cubicBezTo>
                  <a:pt x="283304" y="292150"/>
                  <a:pt x="279908" y="161747"/>
                  <a:pt x="317500" y="101600"/>
                </a:cubicBezTo>
                <a:cubicBezTo>
                  <a:pt x="325590" y="88657"/>
                  <a:pt x="343874" y="85971"/>
                  <a:pt x="355600" y="76200"/>
                </a:cubicBezTo>
                <a:cubicBezTo>
                  <a:pt x="409310" y="31442"/>
                  <a:pt x="372082" y="41687"/>
                  <a:pt x="431800" y="25400"/>
                </a:cubicBezTo>
                <a:cubicBezTo>
                  <a:pt x="465479" y="16215"/>
                  <a:pt x="533400" y="0"/>
                  <a:pt x="533400" y="0"/>
                </a:cubicBezTo>
                <a:cubicBezTo>
                  <a:pt x="558800" y="4233"/>
                  <a:pt x="587242" y="-76"/>
                  <a:pt x="609600" y="12700"/>
                </a:cubicBezTo>
                <a:cubicBezTo>
                  <a:pt x="621223" y="19342"/>
                  <a:pt x="616313" y="38826"/>
                  <a:pt x="622300" y="50800"/>
                </a:cubicBezTo>
                <a:cubicBezTo>
                  <a:pt x="629126" y="64452"/>
                  <a:pt x="639233" y="76200"/>
                  <a:pt x="647700" y="88900"/>
                </a:cubicBezTo>
                <a:cubicBezTo>
                  <a:pt x="651933" y="114300"/>
                  <a:pt x="647624" y="142742"/>
                  <a:pt x="660400" y="165100"/>
                </a:cubicBezTo>
                <a:cubicBezTo>
                  <a:pt x="667042" y="176723"/>
                  <a:pt x="686526" y="171813"/>
                  <a:pt x="698500" y="177800"/>
                </a:cubicBezTo>
                <a:cubicBezTo>
                  <a:pt x="712152" y="184626"/>
                  <a:pt x="736600" y="203200"/>
                  <a:pt x="736600" y="203200"/>
                </a:cubicBezTo>
              </a:path>
            </a:pathLst>
          </a:custGeom>
          <a:ln w="28575" cmpd="sng">
            <a:solidFill>
              <a:srgbClr val="0000FF"/>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cxnSp>
        <p:nvCxnSpPr>
          <p:cNvPr id="11" name="Straight Arrow Connector 10"/>
          <p:cNvCxnSpPr>
            <a:stCxn id="10" idx="8"/>
          </p:cNvCxnSpPr>
          <p:nvPr/>
        </p:nvCxnSpPr>
        <p:spPr>
          <a:xfrm flipH="1" flipV="1">
            <a:off x="3467100" y="2311400"/>
            <a:ext cx="342900" cy="939800"/>
          </a:xfrm>
          <a:prstGeom prst="straightConnector1">
            <a:avLst/>
          </a:prstGeom>
          <a:ln w="12700" cmpd="sng">
            <a:solidFill>
              <a:srgbClr val="17C309"/>
            </a:solidFill>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V="1">
            <a:off x="1778000" y="4572000"/>
            <a:ext cx="1587500" cy="12700"/>
          </a:xfrm>
          <a:prstGeom prst="straightConnector1">
            <a:avLst/>
          </a:prstGeom>
          <a:ln w="28575" cmpd="sng">
            <a:solidFill>
              <a:srgbClr val="0000FF"/>
            </a:solidFill>
            <a:tailEnd type="arrow"/>
          </a:ln>
        </p:spPr>
        <p:style>
          <a:lnRef idx="1">
            <a:schemeClr val="dk1"/>
          </a:lnRef>
          <a:fillRef idx="0">
            <a:schemeClr val="dk1"/>
          </a:fillRef>
          <a:effectRef idx="0">
            <a:schemeClr val="dk1"/>
          </a:effectRef>
          <a:fontRef idx="minor">
            <a:schemeClr val="tx1"/>
          </a:fontRef>
        </p:style>
      </p:cxnSp>
      <p:sp>
        <p:nvSpPr>
          <p:cNvPr id="13" name="Freeform 12"/>
          <p:cNvSpPr/>
          <p:nvPr/>
        </p:nvSpPr>
        <p:spPr>
          <a:xfrm>
            <a:off x="3365500" y="4521200"/>
            <a:ext cx="800100" cy="368300"/>
          </a:xfrm>
          <a:custGeom>
            <a:avLst/>
            <a:gdLst>
              <a:gd name="connsiteX0" fmla="*/ 0 w 800100"/>
              <a:gd name="connsiteY0" fmla="*/ 50800 h 368300"/>
              <a:gd name="connsiteX1" fmla="*/ 139700 w 800100"/>
              <a:gd name="connsiteY1" fmla="*/ 25400 h 368300"/>
              <a:gd name="connsiteX2" fmla="*/ 215900 w 800100"/>
              <a:gd name="connsiteY2" fmla="*/ 0 h 368300"/>
              <a:gd name="connsiteX3" fmla="*/ 254000 w 800100"/>
              <a:gd name="connsiteY3" fmla="*/ 12700 h 368300"/>
              <a:gd name="connsiteX4" fmla="*/ 292100 w 800100"/>
              <a:gd name="connsiteY4" fmla="*/ 101600 h 368300"/>
              <a:gd name="connsiteX5" fmla="*/ 317500 w 800100"/>
              <a:gd name="connsiteY5" fmla="*/ 139700 h 368300"/>
              <a:gd name="connsiteX6" fmla="*/ 330200 w 800100"/>
              <a:gd name="connsiteY6" fmla="*/ 190500 h 368300"/>
              <a:gd name="connsiteX7" fmla="*/ 368300 w 800100"/>
              <a:gd name="connsiteY7" fmla="*/ 368300 h 368300"/>
              <a:gd name="connsiteX8" fmla="*/ 482600 w 800100"/>
              <a:gd name="connsiteY8" fmla="*/ 342900 h 368300"/>
              <a:gd name="connsiteX9" fmla="*/ 558800 w 800100"/>
              <a:gd name="connsiteY9" fmla="*/ 279400 h 368300"/>
              <a:gd name="connsiteX10" fmla="*/ 584200 w 800100"/>
              <a:gd name="connsiteY10" fmla="*/ 203200 h 368300"/>
              <a:gd name="connsiteX11" fmla="*/ 622300 w 800100"/>
              <a:gd name="connsiteY11" fmla="*/ 127000 h 368300"/>
              <a:gd name="connsiteX12" fmla="*/ 660400 w 800100"/>
              <a:gd name="connsiteY12" fmla="*/ 114300 h 368300"/>
              <a:gd name="connsiteX13" fmla="*/ 749300 w 800100"/>
              <a:gd name="connsiteY13" fmla="*/ 25400 h 368300"/>
              <a:gd name="connsiteX14" fmla="*/ 800100 w 800100"/>
              <a:gd name="connsiteY14" fmla="*/ 25400 h 36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0100" h="368300">
                <a:moveTo>
                  <a:pt x="0" y="50800"/>
                </a:moveTo>
                <a:cubicBezTo>
                  <a:pt x="24894" y="46651"/>
                  <a:pt x="111807" y="33007"/>
                  <a:pt x="139700" y="25400"/>
                </a:cubicBezTo>
                <a:cubicBezTo>
                  <a:pt x="165531" y="18355"/>
                  <a:pt x="215900" y="0"/>
                  <a:pt x="215900" y="0"/>
                </a:cubicBezTo>
                <a:cubicBezTo>
                  <a:pt x="228600" y="4233"/>
                  <a:pt x="243547" y="4337"/>
                  <a:pt x="254000" y="12700"/>
                </a:cubicBezTo>
                <a:cubicBezTo>
                  <a:pt x="288657" y="40425"/>
                  <a:pt x="276185" y="64464"/>
                  <a:pt x="292100" y="101600"/>
                </a:cubicBezTo>
                <a:cubicBezTo>
                  <a:pt x="298113" y="115629"/>
                  <a:pt x="309033" y="127000"/>
                  <a:pt x="317500" y="139700"/>
                </a:cubicBezTo>
                <a:cubicBezTo>
                  <a:pt x="321733" y="156633"/>
                  <a:pt x="326275" y="173493"/>
                  <a:pt x="330200" y="190500"/>
                </a:cubicBezTo>
                <a:cubicBezTo>
                  <a:pt x="352762" y="288269"/>
                  <a:pt x="352105" y="287326"/>
                  <a:pt x="368300" y="368300"/>
                </a:cubicBezTo>
                <a:cubicBezTo>
                  <a:pt x="406400" y="359833"/>
                  <a:pt x="445573" y="355242"/>
                  <a:pt x="482600" y="342900"/>
                </a:cubicBezTo>
                <a:cubicBezTo>
                  <a:pt x="509122" y="334059"/>
                  <a:pt x="541115" y="297085"/>
                  <a:pt x="558800" y="279400"/>
                </a:cubicBezTo>
                <a:lnTo>
                  <a:pt x="584200" y="203200"/>
                </a:lnTo>
                <a:cubicBezTo>
                  <a:pt x="592566" y="178101"/>
                  <a:pt x="599919" y="144905"/>
                  <a:pt x="622300" y="127000"/>
                </a:cubicBezTo>
                <a:cubicBezTo>
                  <a:pt x="632753" y="118637"/>
                  <a:pt x="647700" y="118533"/>
                  <a:pt x="660400" y="114300"/>
                </a:cubicBezTo>
                <a:cubicBezTo>
                  <a:pt x="697163" y="59155"/>
                  <a:pt x="691652" y="33635"/>
                  <a:pt x="749300" y="25400"/>
                </a:cubicBezTo>
                <a:cubicBezTo>
                  <a:pt x="766063" y="23005"/>
                  <a:pt x="783167" y="25400"/>
                  <a:pt x="800100" y="25400"/>
                </a:cubicBezTo>
              </a:path>
            </a:pathLst>
          </a:custGeom>
          <a:ln w="28575" cmpd="sng">
            <a:solidFill>
              <a:srgbClr val="0000FF"/>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50187" name="TextBox 10"/>
          <p:cNvSpPr txBox="1">
            <a:spLocks noChangeArrowheads="1"/>
          </p:cNvSpPr>
          <p:nvPr/>
        </p:nvSpPr>
        <p:spPr bwMode="auto">
          <a:xfrm>
            <a:off x="1333500" y="3949700"/>
            <a:ext cx="3635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e</a:t>
            </a:r>
            <a:r>
              <a:rPr lang="en-US" sz="1800" baseline="30000">
                <a:latin typeface="Arial" charset="0"/>
              </a:rPr>
              <a:t>-</a:t>
            </a:r>
          </a:p>
        </p:txBody>
      </p:sp>
      <p:sp>
        <p:nvSpPr>
          <p:cNvPr id="15" name="TextBox 14"/>
          <p:cNvSpPr txBox="1">
            <a:spLocks noChangeArrowheads="1"/>
          </p:cNvSpPr>
          <p:nvPr/>
        </p:nvSpPr>
        <p:spPr bwMode="auto">
          <a:xfrm>
            <a:off x="3517900" y="2159000"/>
            <a:ext cx="90328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i="1">
                <a:latin typeface="Times" charset="0"/>
                <a:cs typeface="Times" charset="0"/>
              </a:rPr>
              <a:t>γ(w</a:t>
            </a:r>
            <a:r>
              <a:rPr lang="en-US" sz="2200" i="1" baseline="-25000">
                <a:latin typeface="Times" charset="0"/>
                <a:cs typeface="Times" charset="0"/>
              </a:rPr>
              <a:t>0</a:t>
            </a:r>
            <a:r>
              <a:rPr lang="en-US" sz="2200" i="1">
                <a:latin typeface="Times" charset="0"/>
                <a:cs typeface="Times" charset="0"/>
              </a:rPr>
              <a:t>)</a:t>
            </a:r>
          </a:p>
        </p:txBody>
      </p:sp>
      <p:sp>
        <p:nvSpPr>
          <p:cNvPr id="50189" name="TextBox 12"/>
          <p:cNvSpPr txBox="1">
            <a:spLocks noChangeArrowheads="1"/>
          </p:cNvSpPr>
          <p:nvPr/>
        </p:nvSpPr>
        <p:spPr bwMode="auto">
          <a:xfrm>
            <a:off x="3467100" y="5943600"/>
            <a:ext cx="8255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Target</a:t>
            </a:r>
          </a:p>
        </p:txBody>
      </p:sp>
      <p:cxnSp>
        <p:nvCxnSpPr>
          <p:cNvPr id="17" name="Straight Arrow Connector 16"/>
          <p:cNvCxnSpPr/>
          <p:nvPr/>
        </p:nvCxnSpPr>
        <p:spPr>
          <a:xfrm>
            <a:off x="3810000" y="3251200"/>
            <a:ext cx="596900" cy="635000"/>
          </a:xfrm>
          <a:prstGeom prst="straightConnector1">
            <a:avLst/>
          </a:prstGeom>
          <a:ln w="12700" cmpd="sng">
            <a:solidFill>
              <a:srgbClr val="17C309"/>
            </a:solidFill>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3797300" y="3251200"/>
            <a:ext cx="1066800" cy="0"/>
          </a:xfrm>
          <a:prstGeom prst="straightConnector1">
            <a:avLst/>
          </a:prstGeom>
          <a:ln w="12700" cmpd="sng">
            <a:solidFill>
              <a:srgbClr val="17C309"/>
            </a:solidFill>
            <a:tailEnd type="arrow"/>
          </a:ln>
        </p:spPr>
        <p:style>
          <a:lnRef idx="1">
            <a:schemeClr val="dk1"/>
          </a:lnRef>
          <a:fillRef idx="0">
            <a:schemeClr val="dk1"/>
          </a:fillRef>
          <a:effectRef idx="0">
            <a:schemeClr val="dk1"/>
          </a:effectRef>
          <a:fontRef idx="minor">
            <a:schemeClr val="tx1"/>
          </a:fontRef>
        </p:style>
      </p:cxnSp>
      <p:sp>
        <p:nvSpPr>
          <p:cNvPr id="19" name="TextBox 18"/>
          <p:cNvSpPr txBox="1">
            <a:spLocks noChangeArrowheads="1"/>
          </p:cNvSpPr>
          <p:nvPr/>
        </p:nvSpPr>
        <p:spPr bwMode="auto">
          <a:xfrm>
            <a:off x="4711700" y="2616200"/>
            <a:ext cx="1243013"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i="1">
                <a:latin typeface="Times" charset="0"/>
                <a:cs typeface="Times" charset="0"/>
              </a:rPr>
              <a:t>γ(w</a:t>
            </a:r>
            <a:r>
              <a:rPr lang="en-US" sz="2200" i="1" baseline="-25000">
                <a:latin typeface="Times" charset="0"/>
                <a:cs typeface="Times" charset="0"/>
              </a:rPr>
              <a:t>0</a:t>
            </a:r>
            <a:r>
              <a:rPr lang="en-US" sz="2200" i="1">
                <a:latin typeface="Times" charset="0"/>
                <a:cs typeface="Times" charset="0"/>
              </a:rPr>
              <a:t>/N</a:t>
            </a:r>
            <a:r>
              <a:rPr lang="en-US" sz="2200" i="1" baseline="-25000">
                <a:latin typeface="Times" charset="0"/>
                <a:cs typeface="Times" charset="0"/>
              </a:rPr>
              <a:t>s</a:t>
            </a:r>
            <a:r>
              <a:rPr lang="en-US" sz="2200" i="1">
                <a:latin typeface="Times" charset="0"/>
                <a:cs typeface="Times" charset="0"/>
              </a:rPr>
              <a:t>)</a:t>
            </a:r>
          </a:p>
        </p:txBody>
      </p:sp>
      <p:sp>
        <p:nvSpPr>
          <p:cNvPr id="20" name="TextBox 19"/>
          <p:cNvSpPr txBox="1">
            <a:spLocks noChangeArrowheads="1"/>
          </p:cNvSpPr>
          <p:nvPr/>
        </p:nvSpPr>
        <p:spPr bwMode="auto">
          <a:xfrm>
            <a:off x="4749800" y="3416300"/>
            <a:ext cx="1243013"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i="1">
                <a:latin typeface="Times" charset="0"/>
                <a:cs typeface="Times" charset="0"/>
              </a:rPr>
              <a:t>γ(w</a:t>
            </a:r>
            <a:r>
              <a:rPr lang="en-US" sz="2200" i="1" baseline="-25000">
                <a:latin typeface="Times" charset="0"/>
                <a:cs typeface="Times" charset="0"/>
              </a:rPr>
              <a:t>0</a:t>
            </a:r>
            <a:r>
              <a:rPr lang="en-US" sz="2200" i="1">
                <a:latin typeface="Times" charset="0"/>
                <a:cs typeface="Times" charset="0"/>
              </a:rPr>
              <a:t>/N</a:t>
            </a:r>
            <a:r>
              <a:rPr lang="en-US" sz="2200" i="1" baseline="-25000">
                <a:latin typeface="Times" charset="0"/>
                <a:cs typeface="Times" charset="0"/>
              </a:rPr>
              <a:t>s</a:t>
            </a:r>
            <a:r>
              <a:rPr lang="en-US" sz="2200" i="1">
                <a:latin typeface="Times" charset="0"/>
                <a:cs typeface="Times" charset="0"/>
              </a:rPr>
              <a:t>)</a:t>
            </a:r>
          </a:p>
        </p:txBody>
      </p:sp>
      <p:cxnSp>
        <p:nvCxnSpPr>
          <p:cNvPr id="21" name="Straight Arrow Connector 20"/>
          <p:cNvCxnSpPr/>
          <p:nvPr/>
        </p:nvCxnSpPr>
        <p:spPr>
          <a:xfrm flipH="1">
            <a:off x="3073400" y="3251200"/>
            <a:ext cx="774700" cy="330200"/>
          </a:xfrm>
          <a:prstGeom prst="straightConnector1">
            <a:avLst/>
          </a:prstGeom>
          <a:ln w="12700" cmpd="sng">
            <a:solidFill>
              <a:srgbClr val="17C309"/>
            </a:solidFill>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3810000" y="3251200"/>
            <a:ext cx="850900" cy="406400"/>
          </a:xfrm>
          <a:prstGeom prst="straightConnector1">
            <a:avLst/>
          </a:prstGeom>
          <a:ln w="12700" cmpd="sng">
            <a:solidFill>
              <a:srgbClr val="17C309"/>
            </a:solidFill>
            <a:tailEnd type="arrow"/>
          </a:ln>
        </p:spPr>
        <p:style>
          <a:lnRef idx="1">
            <a:schemeClr val="dk1"/>
          </a:lnRef>
          <a:fillRef idx="0">
            <a:schemeClr val="dk1"/>
          </a:fillRef>
          <a:effectRef idx="0">
            <a:schemeClr val="dk1"/>
          </a:effectRef>
          <a:fontRef idx="minor">
            <a:schemeClr val="tx1"/>
          </a:fontRef>
        </p:style>
      </p:cxnSp>
      <p:sp>
        <p:nvSpPr>
          <p:cNvPr id="23" name="TextBox 22"/>
          <p:cNvSpPr txBox="1">
            <a:spLocks noChangeArrowheads="1"/>
          </p:cNvSpPr>
          <p:nvPr/>
        </p:nvSpPr>
        <p:spPr bwMode="auto">
          <a:xfrm>
            <a:off x="4051300" y="3924300"/>
            <a:ext cx="1243013"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i="1">
                <a:latin typeface="Times" charset="0"/>
                <a:cs typeface="Times" charset="0"/>
              </a:rPr>
              <a:t>γ(w</a:t>
            </a:r>
            <a:r>
              <a:rPr lang="en-US" sz="2200" i="1" baseline="-25000">
                <a:latin typeface="Times" charset="0"/>
                <a:cs typeface="Times" charset="0"/>
              </a:rPr>
              <a:t>0</a:t>
            </a:r>
            <a:r>
              <a:rPr lang="en-US" sz="2200" i="1">
                <a:latin typeface="Times" charset="0"/>
                <a:cs typeface="Times" charset="0"/>
              </a:rPr>
              <a:t>/N</a:t>
            </a:r>
            <a:r>
              <a:rPr lang="en-US" sz="2200" i="1" baseline="-25000">
                <a:latin typeface="Times" charset="0"/>
                <a:cs typeface="Times" charset="0"/>
              </a:rPr>
              <a:t>s</a:t>
            </a:r>
            <a:r>
              <a:rPr lang="en-US" sz="2200" i="1">
                <a:latin typeface="Times" charset="0"/>
                <a:cs typeface="Times" charset="0"/>
              </a:rPr>
              <a:t>)</a:t>
            </a:r>
          </a:p>
        </p:txBody>
      </p:sp>
      <p:sp>
        <p:nvSpPr>
          <p:cNvPr id="24" name="TextBox 23"/>
          <p:cNvSpPr txBox="1">
            <a:spLocks noChangeArrowheads="1"/>
          </p:cNvSpPr>
          <p:nvPr/>
        </p:nvSpPr>
        <p:spPr bwMode="auto">
          <a:xfrm>
            <a:off x="2387600" y="2171700"/>
            <a:ext cx="1279525"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i="1">
                <a:latin typeface="Times" charset="0"/>
                <a:cs typeface="Times" charset="0"/>
              </a:rPr>
              <a:t>γ(w</a:t>
            </a:r>
            <a:r>
              <a:rPr lang="en-US" sz="2200" i="1" baseline="-25000">
                <a:latin typeface="Times" charset="0"/>
                <a:cs typeface="Times" charset="0"/>
              </a:rPr>
              <a:t>0</a:t>
            </a:r>
            <a:r>
              <a:rPr lang="en-US" sz="2200" i="1">
                <a:latin typeface="Times" charset="0"/>
                <a:cs typeface="Times" charset="0"/>
              </a:rPr>
              <a:t>/N</a:t>
            </a:r>
            <a:r>
              <a:rPr lang="en-US" sz="2200" i="1" baseline="-25000">
                <a:latin typeface="Times" charset="0"/>
                <a:cs typeface="Times" charset="0"/>
              </a:rPr>
              <a:t>s</a:t>
            </a:r>
            <a:r>
              <a:rPr lang="en-US" sz="2200" i="1">
                <a:latin typeface="Times" charset="0"/>
                <a:cs typeface="Times" charset="0"/>
              </a:rPr>
              <a:t>)</a:t>
            </a:r>
          </a:p>
        </p:txBody>
      </p:sp>
      <p:sp>
        <p:nvSpPr>
          <p:cNvPr id="25" name="TextBox 24"/>
          <p:cNvSpPr txBox="1">
            <a:spLocks noChangeArrowheads="1"/>
          </p:cNvSpPr>
          <p:nvPr/>
        </p:nvSpPr>
        <p:spPr bwMode="auto">
          <a:xfrm>
            <a:off x="1993900" y="3263900"/>
            <a:ext cx="1243013"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i="1">
                <a:latin typeface="Times" charset="0"/>
                <a:cs typeface="Times" charset="0"/>
              </a:rPr>
              <a:t>γ(w</a:t>
            </a:r>
            <a:r>
              <a:rPr lang="en-US" sz="2200" i="1" baseline="-25000">
                <a:latin typeface="Times" charset="0"/>
                <a:cs typeface="Times" charset="0"/>
              </a:rPr>
              <a:t>0</a:t>
            </a:r>
            <a:r>
              <a:rPr lang="en-US" sz="2200" i="1">
                <a:latin typeface="Times" charset="0"/>
                <a:cs typeface="Times" charset="0"/>
              </a:rPr>
              <a:t>/N</a:t>
            </a:r>
            <a:r>
              <a:rPr lang="en-US" sz="2200" i="1" baseline="-25000">
                <a:latin typeface="Times" charset="0"/>
                <a:cs typeface="Times" charset="0"/>
              </a:rPr>
              <a:t>s</a:t>
            </a:r>
            <a:r>
              <a:rPr lang="en-US" sz="2200" i="1">
                <a:latin typeface="Times" charset="0"/>
                <a:cs typeface="Times" charset="0"/>
              </a:rPr>
              <a:t>)</a:t>
            </a:r>
          </a:p>
        </p:txBody>
      </p:sp>
      <p:sp>
        <p:nvSpPr>
          <p:cNvPr id="26" name="Oval 25"/>
          <p:cNvSpPr/>
          <p:nvPr/>
        </p:nvSpPr>
        <p:spPr>
          <a:xfrm>
            <a:off x="7810500" y="2908300"/>
            <a:ext cx="355600" cy="23876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200" name="TextBox 37"/>
          <p:cNvSpPr txBox="1">
            <a:spLocks noChangeArrowheads="1"/>
          </p:cNvSpPr>
          <p:nvPr/>
        </p:nvSpPr>
        <p:spPr bwMode="auto">
          <a:xfrm>
            <a:off x="6299200" y="5245100"/>
            <a:ext cx="16732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Scoring region</a:t>
            </a:r>
          </a:p>
        </p:txBody>
      </p:sp>
      <p:cxnSp>
        <p:nvCxnSpPr>
          <p:cNvPr id="28" name="Straight Connector 27"/>
          <p:cNvCxnSpPr>
            <a:endCxn id="26" idx="1"/>
          </p:cNvCxnSpPr>
          <p:nvPr/>
        </p:nvCxnSpPr>
        <p:spPr>
          <a:xfrm>
            <a:off x="4864100" y="3251200"/>
            <a:ext cx="2998788" cy="6350"/>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4648200" y="3657600"/>
            <a:ext cx="3289300" cy="1485900"/>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30" name="TextBox 29"/>
          <p:cNvSpPr txBox="1">
            <a:spLocks noChangeArrowheads="1"/>
          </p:cNvSpPr>
          <p:nvPr/>
        </p:nvSpPr>
        <p:spPr bwMode="auto">
          <a:xfrm>
            <a:off x="3492500" y="2603500"/>
            <a:ext cx="373063"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a:latin typeface="Helvetica" charset="0"/>
                <a:cs typeface="Helvetica" charset="0"/>
              </a:rPr>
              <a:t>X</a:t>
            </a:r>
          </a:p>
        </p:txBody>
      </p:sp>
      <p:sp>
        <p:nvSpPr>
          <p:cNvPr id="31" name="TextBox 30"/>
          <p:cNvSpPr txBox="1">
            <a:spLocks noChangeArrowheads="1"/>
          </p:cNvSpPr>
          <p:nvPr/>
        </p:nvSpPr>
        <p:spPr bwMode="auto">
          <a:xfrm>
            <a:off x="3251200" y="3200400"/>
            <a:ext cx="373063"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a:latin typeface="Helvetica" charset="0"/>
                <a:cs typeface="Helvetica" charset="0"/>
              </a:rPr>
              <a:t>X</a:t>
            </a:r>
          </a:p>
        </p:txBody>
      </p:sp>
      <p:sp>
        <p:nvSpPr>
          <p:cNvPr id="32" name="TextBox 31"/>
          <p:cNvSpPr txBox="1">
            <a:spLocks noChangeArrowheads="1"/>
          </p:cNvSpPr>
          <p:nvPr/>
        </p:nvSpPr>
        <p:spPr bwMode="auto">
          <a:xfrm>
            <a:off x="4000500" y="3429000"/>
            <a:ext cx="373063"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a:latin typeface="Helvetica" charset="0"/>
                <a:cs typeface="Helvetica" charset="0"/>
              </a:rPr>
              <a:t>X</a:t>
            </a:r>
          </a:p>
        </p:txBody>
      </p:sp>
      <p:sp>
        <p:nvSpPr>
          <p:cNvPr id="33" name="TextBox 32"/>
          <p:cNvSpPr txBox="1">
            <a:spLocks noChangeArrowheads="1"/>
          </p:cNvSpPr>
          <p:nvPr/>
        </p:nvSpPr>
        <p:spPr bwMode="auto">
          <a:xfrm>
            <a:off x="-57150" y="4654550"/>
            <a:ext cx="3633788"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a:latin typeface="Courier New" charset="0"/>
                <a:cs typeface="Courier New" charset="0"/>
              </a:rPr>
              <a:t>If not points toward Region</a:t>
            </a:r>
          </a:p>
          <a:p>
            <a:pPr eaLnBrk="1" hangingPunct="1"/>
            <a:r>
              <a:rPr lang="en-US" sz="1600">
                <a:latin typeface="Courier New" charset="0"/>
                <a:cs typeface="Courier New" charset="0"/>
              </a:rPr>
              <a:t>  If UniformRand() &lt; 1-1/N</a:t>
            </a:r>
            <a:r>
              <a:rPr lang="en-US" sz="1600" baseline="-25000">
                <a:latin typeface="Courier New" charset="0"/>
                <a:cs typeface="Courier New" charset="0"/>
              </a:rPr>
              <a:t>s</a:t>
            </a:r>
          </a:p>
          <a:p>
            <a:pPr eaLnBrk="1" hangingPunct="1"/>
            <a:r>
              <a:rPr lang="en-US" sz="1600">
                <a:latin typeface="Courier New" charset="0"/>
                <a:cs typeface="Courier New" charset="0"/>
              </a:rPr>
              <a:t>        Terminate track</a:t>
            </a:r>
          </a:p>
          <a:p>
            <a:pPr eaLnBrk="1" hangingPunct="1"/>
            <a:r>
              <a:rPr lang="en-US" sz="1600">
                <a:latin typeface="Courier New" charset="0"/>
                <a:cs typeface="Courier New" charset="0"/>
              </a:rPr>
              <a:t>  Else</a:t>
            </a:r>
          </a:p>
          <a:p>
            <a:pPr eaLnBrk="1" hangingPunct="1"/>
            <a:r>
              <a:rPr lang="en-US" sz="1600">
                <a:latin typeface="Courier New" charset="0"/>
                <a:cs typeface="Courier New" charset="0"/>
              </a:rPr>
              <a:t>        w</a:t>
            </a:r>
            <a:r>
              <a:rPr lang="en-US" sz="1600" baseline="-25000">
                <a:latin typeface="Courier New" charset="0"/>
                <a:cs typeface="Courier New" charset="0"/>
              </a:rPr>
              <a:t>i</a:t>
            </a:r>
            <a:r>
              <a:rPr lang="en-US" sz="1600">
                <a:latin typeface="Courier New" charset="0"/>
                <a:cs typeface="Courier New" charset="0"/>
              </a:rPr>
              <a:t> = N</a:t>
            </a:r>
            <a:r>
              <a:rPr lang="en-US" sz="1600" baseline="-25000">
                <a:latin typeface="Courier New" charset="0"/>
                <a:cs typeface="Courier New" charset="0"/>
              </a:rPr>
              <a:t>s</a:t>
            </a:r>
            <a:r>
              <a:rPr lang="en-US" sz="1600">
                <a:latin typeface="Courier New" charset="0"/>
                <a:cs typeface="Courier New" charset="0"/>
              </a:rPr>
              <a:t>*w</a:t>
            </a:r>
            <a:r>
              <a:rPr lang="en-US" sz="1600" baseline="-25000">
                <a:latin typeface="Courier New" charset="0"/>
                <a:cs typeface="Courier New" charset="0"/>
              </a:rPr>
              <a:t>0</a:t>
            </a:r>
          </a:p>
          <a:p>
            <a:pPr eaLnBrk="1" hangingPunct="1"/>
            <a:r>
              <a:rPr lang="en-US" sz="1600">
                <a:latin typeface="Courier New" charset="0"/>
                <a:cs typeface="Courier New" charset="0"/>
              </a:rPr>
              <a:t>        Continue track</a:t>
            </a:r>
          </a:p>
        </p:txBody>
      </p:sp>
      <p:sp>
        <p:nvSpPr>
          <p:cNvPr id="50207" name="TextBox 2"/>
          <p:cNvSpPr txBox="1">
            <a:spLocks noChangeArrowheads="1"/>
          </p:cNvSpPr>
          <p:nvPr/>
        </p:nvSpPr>
        <p:spPr bwMode="auto">
          <a:xfrm>
            <a:off x="649288" y="1309688"/>
            <a:ext cx="8494712" cy="49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600">
                <a:latin typeface="Garamond" charset="0"/>
                <a:cs typeface="Garamond" charset="0"/>
              </a:rPr>
              <a:t>Enhanced cross section, particle splitting and Russian roulette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par>
                                <p:cTn id="11" presetID="9"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par>
                                <p:cTn id="14" presetID="9"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dissolve">
                                      <p:cBhvr>
                                        <p:cTn id="19" dur="500"/>
                                        <p:tgtEl>
                                          <p:spTgt spid="22"/>
                                        </p:tgtEl>
                                      </p:cBhvr>
                                    </p:animEffect>
                                  </p:childTnLst>
                                </p:cTn>
                              </p:par>
                              <p:par>
                                <p:cTn id="20" presetID="9"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dissolve">
                                      <p:cBhvr>
                                        <p:cTn id="25" dur="500"/>
                                        <p:tgtEl>
                                          <p:spTgt spid="2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dissolve">
                                      <p:cBhvr>
                                        <p:cTn id="28" dur="500"/>
                                        <p:tgtEl>
                                          <p:spTgt spid="20"/>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ssolve">
                                      <p:cBhvr>
                                        <p:cTn id="31" dur="500"/>
                                        <p:tgtEl>
                                          <p:spTgt spid="19"/>
                                        </p:tgtEl>
                                      </p:cBhvr>
                                    </p:animEffect>
                                  </p:childTnLst>
                                </p:cTn>
                              </p:par>
                              <p:par>
                                <p:cTn id="32" presetID="1" presetClass="exit"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dissolve">
                                      <p:cBhvr>
                                        <p:cTn id="38" dur="500"/>
                                        <p:tgtEl>
                                          <p:spTgt spid="28"/>
                                        </p:tgtEl>
                                      </p:cBhvr>
                                    </p:animEffect>
                                  </p:childTnLst>
                                </p:cTn>
                              </p:par>
                              <p:par>
                                <p:cTn id="39" presetID="9"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dissolve">
                                      <p:cBhvr>
                                        <p:cTn id="41" dur="500"/>
                                        <p:tgtEl>
                                          <p:spTgt spid="2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dissolve">
                                      <p:cBhvr>
                                        <p:cTn id="46" dur="500"/>
                                        <p:tgtEl>
                                          <p:spTgt spid="33"/>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dissolve">
                                      <p:cBhvr>
                                        <p:cTn id="49" dur="500"/>
                                        <p:tgtEl>
                                          <p:spTgt spid="30"/>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dissolve">
                                      <p:cBhvr>
                                        <p:cTn id="52" dur="500"/>
                                        <p:tgtEl>
                                          <p:spTgt spid="31"/>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dissolve">
                                      <p:cBhvr>
                                        <p:cTn id="5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0" grpId="0"/>
      <p:bldP spid="23" grpId="0"/>
      <p:bldP spid="24" grpId="0"/>
      <p:bldP spid="25" grpId="0"/>
      <p:bldP spid="30" grpId="0"/>
      <p:bldP spid="31" grpId="0"/>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a:latin typeface="Garamond" charset="0"/>
              </a:rPr>
              <a:t>Variance reduction techniques</a:t>
            </a:r>
          </a:p>
        </p:txBody>
      </p:sp>
      <p:sp>
        <p:nvSpPr>
          <p:cNvPr id="4" name="Date Placeholder 3"/>
          <p:cNvSpPr>
            <a:spLocks noGrp="1"/>
          </p:cNvSpPr>
          <p:nvPr>
            <p:ph type="dt" sz="quarter" idx="10"/>
          </p:nvPr>
        </p:nvSpPr>
        <p:spPr/>
        <p:txBody>
          <a:bodyPr/>
          <a:lstStyle/>
          <a:p>
            <a:pPr>
              <a:defRPr/>
            </a:pPr>
            <a:fld id="{DA95744A-AAE5-9E4E-8AE2-58FCA8B91673}" type="datetime1">
              <a:rPr lang="en-US" smtClean="0"/>
              <a:pPr>
                <a:defRPr/>
              </a:pPr>
              <a:t>11/10/2020</a:t>
            </a:fld>
            <a:endParaRPr lang="en-US" dirty="0"/>
          </a:p>
        </p:txBody>
      </p:sp>
      <p:sp>
        <p:nvSpPr>
          <p:cNvPr id="5" name="Footer Placeholder 4"/>
          <p:cNvSpPr>
            <a:spLocks noGrp="1"/>
          </p:cNvSpPr>
          <p:nvPr>
            <p:ph type="ftr" sz="quarter" idx="11"/>
          </p:nvPr>
        </p:nvSpPr>
        <p:spPr/>
        <p:txBody>
          <a:bodyPr/>
          <a:lstStyle/>
          <a:p>
            <a:pPr>
              <a:defRPr/>
            </a:pPr>
            <a:r>
              <a:rPr lang="en-US" smtClean="0"/>
              <a:t>FCFM-BUAP, Puebla, Pue.</a:t>
            </a:r>
            <a:endParaRPr lang="en-US"/>
          </a:p>
        </p:txBody>
      </p:sp>
      <p:sp>
        <p:nvSpPr>
          <p:cNvPr id="6" name="Slide Number Placeholder 5"/>
          <p:cNvSpPr>
            <a:spLocks noGrp="1"/>
          </p:cNvSpPr>
          <p:nvPr>
            <p:ph type="sldNum" sz="quarter" idx="12"/>
          </p:nvPr>
        </p:nvSpPr>
        <p:spPr/>
        <p:txBody>
          <a:bodyPr/>
          <a:lstStyle/>
          <a:p>
            <a:pPr>
              <a:defRPr/>
            </a:pPr>
            <a:fld id="{08F47161-908A-E543-9870-75B599A06EDD}" type="slidenum">
              <a:rPr lang="en-US" smtClean="0"/>
              <a:pPr>
                <a:defRPr/>
              </a:pPr>
              <a:t>37</a:t>
            </a:fld>
            <a:endParaRPr lang="en-US" dirty="0"/>
          </a:p>
        </p:txBody>
      </p:sp>
      <p:pic>
        <p:nvPicPr>
          <p:cNvPr id="51205" name="Picture 13" descr="ImportanceSampling.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36538" y="2874963"/>
            <a:ext cx="4572000" cy="2652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WeightWindow.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940300" y="2540000"/>
            <a:ext cx="4114800" cy="307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7" name="TextBox 2"/>
          <p:cNvSpPr txBox="1">
            <a:spLocks noChangeArrowheads="1"/>
          </p:cNvSpPr>
          <p:nvPr/>
        </p:nvSpPr>
        <p:spPr bwMode="auto">
          <a:xfrm>
            <a:off x="649288" y="1309688"/>
            <a:ext cx="8494712" cy="49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600">
                <a:latin typeface="Garamond" charset="0"/>
                <a:cs typeface="Garamond" charset="0"/>
              </a:rPr>
              <a:t>Importance sampling and weight window. </a:t>
            </a:r>
          </a:p>
        </p:txBody>
      </p:sp>
      <p:sp>
        <p:nvSpPr>
          <p:cNvPr id="11" name="TextBox 2"/>
          <p:cNvSpPr txBox="1">
            <a:spLocks noChangeArrowheads="1"/>
          </p:cNvSpPr>
          <p:nvPr/>
        </p:nvSpPr>
        <p:spPr bwMode="auto">
          <a:xfrm>
            <a:off x="561975" y="1803400"/>
            <a:ext cx="8494713"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600">
                <a:latin typeface="Garamond" charset="0"/>
                <a:cs typeface="Garamond" charset="0"/>
              </a:rPr>
              <a:t>Useful for enhance the penetration of particles through dense media: shielding.</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latin typeface="Garamond" charset="0"/>
              </a:rPr>
              <a:t>Approximate efficiency enhancing techniques</a:t>
            </a:r>
          </a:p>
        </p:txBody>
      </p:sp>
      <p:sp>
        <p:nvSpPr>
          <p:cNvPr id="4" name="Date Placeholder 3"/>
          <p:cNvSpPr>
            <a:spLocks noGrp="1"/>
          </p:cNvSpPr>
          <p:nvPr>
            <p:ph type="dt" sz="quarter" idx="10"/>
          </p:nvPr>
        </p:nvSpPr>
        <p:spPr/>
        <p:txBody>
          <a:bodyPr/>
          <a:lstStyle/>
          <a:p>
            <a:pPr>
              <a:defRPr/>
            </a:pPr>
            <a:fld id="{DA95744A-AAE5-9E4E-8AE2-58FCA8B91673}" type="datetime1">
              <a:rPr lang="en-US" smtClean="0"/>
              <a:pPr>
                <a:defRPr/>
              </a:pPr>
              <a:t>11/10/2020</a:t>
            </a:fld>
            <a:endParaRPr lang="en-US" dirty="0"/>
          </a:p>
        </p:txBody>
      </p:sp>
      <p:sp>
        <p:nvSpPr>
          <p:cNvPr id="5" name="Footer Placeholder 4"/>
          <p:cNvSpPr>
            <a:spLocks noGrp="1"/>
          </p:cNvSpPr>
          <p:nvPr>
            <p:ph type="ftr" sz="quarter" idx="11"/>
          </p:nvPr>
        </p:nvSpPr>
        <p:spPr/>
        <p:txBody>
          <a:bodyPr/>
          <a:lstStyle/>
          <a:p>
            <a:pPr>
              <a:defRPr/>
            </a:pPr>
            <a:r>
              <a:rPr lang="en-US" smtClean="0"/>
              <a:t>FCFM-BUAP, Puebla, Pue.</a:t>
            </a:r>
            <a:endParaRPr lang="en-US"/>
          </a:p>
        </p:txBody>
      </p:sp>
      <p:sp>
        <p:nvSpPr>
          <p:cNvPr id="6" name="Slide Number Placeholder 5"/>
          <p:cNvSpPr>
            <a:spLocks noGrp="1"/>
          </p:cNvSpPr>
          <p:nvPr>
            <p:ph type="sldNum" sz="quarter" idx="12"/>
          </p:nvPr>
        </p:nvSpPr>
        <p:spPr/>
        <p:txBody>
          <a:bodyPr/>
          <a:lstStyle/>
          <a:p>
            <a:pPr>
              <a:defRPr/>
            </a:pPr>
            <a:fld id="{32C52590-06FC-324C-B9A9-D2E780A5048A}" type="slidenum">
              <a:rPr lang="en-US" smtClean="0"/>
              <a:pPr>
                <a:defRPr/>
              </a:pPr>
              <a:t>38</a:t>
            </a:fld>
            <a:endParaRPr lang="en-US" dirty="0"/>
          </a:p>
        </p:txBody>
      </p:sp>
      <p:cxnSp>
        <p:nvCxnSpPr>
          <p:cNvPr id="7" name="Straight Connector 6"/>
          <p:cNvCxnSpPr/>
          <p:nvPr/>
        </p:nvCxnSpPr>
        <p:spPr>
          <a:xfrm>
            <a:off x="2641600" y="2425700"/>
            <a:ext cx="0" cy="2895600"/>
          </a:xfrm>
          <a:prstGeom prst="line">
            <a:avLst/>
          </a:prstGeom>
        </p:spPr>
        <p:style>
          <a:lnRef idx="1">
            <a:schemeClr val="dk1"/>
          </a:lnRef>
          <a:fillRef idx="0">
            <a:schemeClr val="dk1"/>
          </a:fillRef>
          <a:effectRef idx="0">
            <a:schemeClr val="dk1"/>
          </a:effectRef>
          <a:fontRef idx="minor">
            <a:schemeClr val="tx1"/>
          </a:fontRef>
        </p:style>
      </p:cxnSp>
      <p:sp>
        <p:nvSpPr>
          <p:cNvPr id="52230" name="TextBox 11"/>
          <p:cNvSpPr txBox="1">
            <a:spLocks noChangeArrowheads="1"/>
          </p:cNvSpPr>
          <p:nvPr/>
        </p:nvSpPr>
        <p:spPr bwMode="auto">
          <a:xfrm>
            <a:off x="1181100" y="2620963"/>
            <a:ext cx="11080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Region 1</a:t>
            </a:r>
          </a:p>
        </p:txBody>
      </p:sp>
      <p:sp>
        <p:nvSpPr>
          <p:cNvPr id="52231" name="TextBox 20"/>
          <p:cNvSpPr txBox="1">
            <a:spLocks noChangeArrowheads="1"/>
          </p:cNvSpPr>
          <p:nvPr/>
        </p:nvSpPr>
        <p:spPr bwMode="auto">
          <a:xfrm>
            <a:off x="2814638" y="2620963"/>
            <a:ext cx="1763712"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Scoring Region</a:t>
            </a:r>
          </a:p>
        </p:txBody>
      </p:sp>
      <p:cxnSp>
        <p:nvCxnSpPr>
          <p:cNvPr id="10" name="Straight Arrow Connector 9"/>
          <p:cNvCxnSpPr/>
          <p:nvPr/>
        </p:nvCxnSpPr>
        <p:spPr>
          <a:xfrm>
            <a:off x="2038350" y="3524250"/>
            <a:ext cx="793750" cy="0"/>
          </a:xfrm>
          <a:prstGeom prst="straightConnector1">
            <a:avLst/>
          </a:prstGeom>
          <a:ln>
            <a:prstDash val="sysDash"/>
            <a:tailEnd type="arrow"/>
          </a:ln>
        </p:spPr>
        <p:style>
          <a:lnRef idx="1">
            <a:schemeClr val="dk1"/>
          </a:lnRef>
          <a:fillRef idx="0">
            <a:schemeClr val="dk1"/>
          </a:fillRef>
          <a:effectRef idx="0">
            <a:schemeClr val="dk1"/>
          </a:effectRef>
          <a:fontRef idx="minor">
            <a:schemeClr val="tx1"/>
          </a:fontRef>
        </p:style>
      </p:cxnSp>
      <p:sp>
        <p:nvSpPr>
          <p:cNvPr id="52233" name="TextBox 24"/>
          <p:cNvSpPr txBox="1">
            <a:spLocks noChangeArrowheads="1"/>
          </p:cNvSpPr>
          <p:nvPr/>
        </p:nvSpPr>
        <p:spPr bwMode="auto">
          <a:xfrm>
            <a:off x="1670050" y="3911600"/>
            <a:ext cx="9429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400">
                <a:latin typeface="Arial" charset="0"/>
              </a:rPr>
              <a:t>Projected </a:t>
            </a:r>
          </a:p>
          <a:p>
            <a:pPr algn="ctr" eaLnBrk="1" hangingPunct="1"/>
            <a:r>
              <a:rPr lang="en-US" sz="1400">
                <a:latin typeface="Arial" charset="0"/>
              </a:rPr>
              <a:t>range</a:t>
            </a:r>
          </a:p>
        </p:txBody>
      </p:sp>
      <p:cxnSp>
        <p:nvCxnSpPr>
          <p:cNvPr id="12" name="Straight Arrow Connector 11"/>
          <p:cNvCxnSpPr/>
          <p:nvPr/>
        </p:nvCxnSpPr>
        <p:spPr>
          <a:xfrm flipV="1">
            <a:off x="1619250" y="4787900"/>
            <a:ext cx="615950" cy="6350"/>
          </a:xfrm>
          <a:prstGeom prst="straightConnector1">
            <a:avLst/>
          </a:prstGeom>
          <a:ln>
            <a:prstDash val="sysDash"/>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52233" idx="0"/>
          </p:cNvCxnSpPr>
          <p:nvPr/>
        </p:nvCxnSpPr>
        <p:spPr>
          <a:xfrm flipV="1">
            <a:off x="2141538" y="3587750"/>
            <a:ext cx="214312" cy="3238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a:stCxn id="52233" idx="2"/>
          </p:cNvCxnSpPr>
          <p:nvPr/>
        </p:nvCxnSpPr>
        <p:spPr>
          <a:xfrm flipH="1">
            <a:off x="1981200" y="4435475"/>
            <a:ext cx="160338" cy="2571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5" name="Oval 14"/>
          <p:cNvSpPr/>
          <p:nvPr/>
        </p:nvSpPr>
        <p:spPr>
          <a:xfrm>
            <a:off x="2019300" y="3505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6" name="Oval 15"/>
          <p:cNvSpPr/>
          <p:nvPr/>
        </p:nvSpPr>
        <p:spPr>
          <a:xfrm>
            <a:off x="1600200" y="476885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52239" name="TextBox 23"/>
          <p:cNvSpPr txBox="1">
            <a:spLocks noChangeArrowheads="1"/>
          </p:cNvSpPr>
          <p:nvPr/>
        </p:nvSpPr>
        <p:spPr bwMode="auto">
          <a:xfrm>
            <a:off x="2959100" y="3371850"/>
            <a:ext cx="11636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Transport</a:t>
            </a:r>
          </a:p>
        </p:txBody>
      </p:sp>
      <p:sp>
        <p:nvSpPr>
          <p:cNvPr id="52240" name="TextBox 35"/>
          <p:cNvSpPr txBox="1">
            <a:spLocks noChangeArrowheads="1"/>
          </p:cNvSpPr>
          <p:nvPr/>
        </p:nvSpPr>
        <p:spPr bwMode="auto">
          <a:xfrm>
            <a:off x="2755900" y="4470400"/>
            <a:ext cx="119856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Terminate</a:t>
            </a:r>
          </a:p>
          <a:p>
            <a:pPr eaLnBrk="1" hangingPunct="1"/>
            <a:r>
              <a:rPr lang="en-US" sz="1800">
                <a:latin typeface="Arial" charset="0"/>
              </a:rPr>
              <a:t>transport</a:t>
            </a:r>
          </a:p>
        </p:txBody>
      </p:sp>
      <p:sp>
        <p:nvSpPr>
          <p:cNvPr id="19" name="Oval 18"/>
          <p:cNvSpPr/>
          <p:nvPr/>
        </p:nvSpPr>
        <p:spPr>
          <a:xfrm>
            <a:off x="6362700" y="38481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0" name="Oval 19"/>
          <p:cNvSpPr/>
          <p:nvPr/>
        </p:nvSpPr>
        <p:spPr>
          <a:xfrm>
            <a:off x="6985000" y="37719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52243" name="TextBox 29"/>
          <p:cNvSpPr txBox="1">
            <a:spLocks noChangeArrowheads="1"/>
          </p:cNvSpPr>
          <p:nvPr/>
        </p:nvSpPr>
        <p:spPr bwMode="auto">
          <a:xfrm>
            <a:off x="7962900" y="3746500"/>
            <a:ext cx="9540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Particle</a:t>
            </a:r>
          </a:p>
        </p:txBody>
      </p:sp>
      <p:sp>
        <p:nvSpPr>
          <p:cNvPr id="52244" name="TextBox 30"/>
          <p:cNvSpPr txBox="1">
            <a:spLocks noChangeArrowheads="1"/>
          </p:cNvSpPr>
          <p:nvPr/>
        </p:nvSpPr>
        <p:spPr bwMode="auto">
          <a:xfrm>
            <a:off x="6832600" y="1841500"/>
            <a:ext cx="1816100"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Expected range lower than user-defined threshold; thus do not create</a:t>
            </a:r>
          </a:p>
        </p:txBody>
      </p:sp>
      <p:sp>
        <p:nvSpPr>
          <p:cNvPr id="52245" name="TextBox 46"/>
          <p:cNvSpPr txBox="1">
            <a:spLocks noChangeArrowheads="1"/>
          </p:cNvSpPr>
          <p:nvPr/>
        </p:nvSpPr>
        <p:spPr bwMode="auto">
          <a:xfrm>
            <a:off x="4762500" y="4375150"/>
            <a:ext cx="11636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Transport</a:t>
            </a:r>
          </a:p>
        </p:txBody>
      </p:sp>
      <p:sp>
        <p:nvSpPr>
          <p:cNvPr id="24" name="Freeform 23"/>
          <p:cNvSpPr/>
          <p:nvPr/>
        </p:nvSpPr>
        <p:spPr>
          <a:xfrm>
            <a:off x="774700" y="3543300"/>
            <a:ext cx="1257300" cy="292100"/>
          </a:xfrm>
          <a:custGeom>
            <a:avLst/>
            <a:gdLst>
              <a:gd name="connsiteX0" fmla="*/ 0 w 1257300"/>
              <a:gd name="connsiteY0" fmla="*/ 178068 h 292368"/>
              <a:gd name="connsiteX1" fmla="*/ 419100 w 1257300"/>
              <a:gd name="connsiteY1" fmla="*/ 216168 h 292368"/>
              <a:gd name="connsiteX2" fmla="*/ 596900 w 1257300"/>
              <a:gd name="connsiteY2" fmla="*/ 266968 h 292368"/>
              <a:gd name="connsiteX3" fmla="*/ 635000 w 1257300"/>
              <a:gd name="connsiteY3" fmla="*/ 279668 h 292368"/>
              <a:gd name="connsiteX4" fmla="*/ 673100 w 1257300"/>
              <a:gd name="connsiteY4" fmla="*/ 292368 h 292368"/>
              <a:gd name="connsiteX5" fmla="*/ 939800 w 1257300"/>
              <a:gd name="connsiteY5" fmla="*/ 266968 h 292368"/>
              <a:gd name="connsiteX6" fmla="*/ 977900 w 1257300"/>
              <a:gd name="connsiteY6" fmla="*/ 241568 h 292368"/>
              <a:gd name="connsiteX7" fmla="*/ 1028700 w 1257300"/>
              <a:gd name="connsiteY7" fmla="*/ 152668 h 292368"/>
              <a:gd name="connsiteX8" fmla="*/ 1079500 w 1257300"/>
              <a:gd name="connsiteY8" fmla="*/ 127268 h 292368"/>
              <a:gd name="connsiteX9" fmla="*/ 1104900 w 1257300"/>
              <a:gd name="connsiteY9" fmla="*/ 89168 h 292368"/>
              <a:gd name="connsiteX10" fmla="*/ 1143000 w 1257300"/>
              <a:gd name="connsiteY10" fmla="*/ 63768 h 292368"/>
              <a:gd name="connsiteX11" fmla="*/ 1155700 w 1257300"/>
              <a:gd name="connsiteY11" fmla="*/ 25668 h 292368"/>
              <a:gd name="connsiteX12" fmla="*/ 1257300 w 1257300"/>
              <a:gd name="connsiteY12" fmla="*/ 268 h 29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7300" h="292368">
                <a:moveTo>
                  <a:pt x="0" y="178068"/>
                </a:moveTo>
                <a:cubicBezTo>
                  <a:pt x="20718" y="179662"/>
                  <a:pt x="312931" y="194934"/>
                  <a:pt x="419100" y="216168"/>
                </a:cubicBezTo>
                <a:cubicBezTo>
                  <a:pt x="498834" y="232115"/>
                  <a:pt x="524274" y="242759"/>
                  <a:pt x="596900" y="266968"/>
                </a:cubicBezTo>
                <a:lnTo>
                  <a:pt x="635000" y="279668"/>
                </a:lnTo>
                <a:lnTo>
                  <a:pt x="673100" y="292368"/>
                </a:lnTo>
                <a:cubicBezTo>
                  <a:pt x="762000" y="283901"/>
                  <a:pt x="851713" y="281649"/>
                  <a:pt x="939800" y="266968"/>
                </a:cubicBezTo>
                <a:cubicBezTo>
                  <a:pt x="954856" y="264459"/>
                  <a:pt x="968129" y="253294"/>
                  <a:pt x="977900" y="241568"/>
                </a:cubicBezTo>
                <a:cubicBezTo>
                  <a:pt x="999473" y="215680"/>
                  <a:pt x="1001387" y="175429"/>
                  <a:pt x="1028700" y="152668"/>
                </a:cubicBezTo>
                <a:cubicBezTo>
                  <a:pt x="1043244" y="140548"/>
                  <a:pt x="1062567" y="135735"/>
                  <a:pt x="1079500" y="127268"/>
                </a:cubicBezTo>
                <a:cubicBezTo>
                  <a:pt x="1087967" y="114568"/>
                  <a:pt x="1094107" y="99961"/>
                  <a:pt x="1104900" y="89168"/>
                </a:cubicBezTo>
                <a:cubicBezTo>
                  <a:pt x="1115693" y="78375"/>
                  <a:pt x="1133465" y="75687"/>
                  <a:pt x="1143000" y="63768"/>
                </a:cubicBezTo>
                <a:cubicBezTo>
                  <a:pt x="1151363" y="53315"/>
                  <a:pt x="1145416" y="34238"/>
                  <a:pt x="1155700" y="25668"/>
                </a:cubicBezTo>
                <a:cubicBezTo>
                  <a:pt x="1191840" y="-4449"/>
                  <a:pt x="1218214" y="268"/>
                  <a:pt x="1257300" y="268"/>
                </a:cubicBezTo>
              </a:path>
            </a:pathLst>
          </a:custGeom>
          <a:ln w="28575" cmpd="sng">
            <a:solidFill>
              <a:srgbClr val="0000FF"/>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25" name="Freeform 24"/>
          <p:cNvSpPr/>
          <p:nvPr/>
        </p:nvSpPr>
        <p:spPr>
          <a:xfrm>
            <a:off x="1016000" y="4419600"/>
            <a:ext cx="596900" cy="381000"/>
          </a:xfrm>
          <a:custGeom>
            <a:avLst/>
            <a:gdLst>
              <a:gd name="connsiteX0" fmla="*/ 0 w 597078"/>
              <a:gd name="connsiteY0" fmla="*/ 114300 h 381000"/>
              <a:gd name="connsiteX1" fmla="*/ 101600 w 597078"/>
              <a:gd name="connsiteY1" fmla="*/ 38100 h 381000"/>
              <a:gd name="connsiteX2" fmla="*/ 190500 w 597078"/>
              <a:gd name="connsiteY2" fmla="*/ 12700 h 381000"/>
              <a:gd name="connsiteX3" fmla="*/ 228600 w 597078"/>
              <a:gd name="connsiteY3" fmla="*/ 0 h 381000"/>
              <a:gd name="connsiteX4" fmla="*/ 457200 w 597078"/>
              <a:gd name="connsiteY4" fmla="*/ 12700 h 381000"/>
              <a:gd name="connsiteX5" fmla="*/ 495300 w 597078"/>
              <a:gd name="connsiteY5" fmla="*/ 88900 h 381000"/>
              <a:gd name="connsiteX6" fmla="*/ 533400 w 597078"/>
              <a:gd name="connsiteY6" fmla="*/ 254000 h 381000"/>
              <a:gd name="connsiteX7" fmla="*/ 546100 w 597078"/>
              <a:gd name="connsiteY7" fmla="*/ 292100 h 381000"/>
              <a:gd name="connsiteX8" fmla="*/ 584200 w 597078"/>
              <a:gd name="connsiteY8" fmla="*/ 317500 h 381000"/>
              <a:gd name="connsiteX9" fmla="*/ 596900 w 597078"/>
              <a:gd name="connsiteY9"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7078" h="381000">
                <a:moveTo>
                  <a:pt x="0" y="114300"/>
                </a:moveTo>
                <a:cubicBezTo>
                  <a:pt x="15577" y="101839"/>
                  <a:pt x="74643" y="51579"/>
                  <a:pt x="101600" y="38100"/>
                </a:cubicBezTo>
                <a:cubicBezTo>
                  <a:pt x="121900" y="27950"/>
                  <a:pt x="171511" y="18125"/>
                  <a:pt x="190500" y="12700"/>
                </a:cubicBezTo>
                <a:cubicBezTo>
                  <a:pt x="203372" y="9022"/>
                  <a:pt x="215900" y="4233"/>
                  <a:pt x="228600" y="0"/>
                </a:cubicBezTo>
                <a:cubicBezTo>
                  <a:pt x="304800" y="4233"/>
                  <a:pt x="382365" y="-2267"/>
                  <a:pt x="457200" y="12700"/>
                </a:cubicBezTo>
                <a:cubicBezTo>
                  <a:pt x="473537" y="15967"/>
                  <a:pt x="492235" y="76639"/>
                  <a:pt x="495300" y="88900"/>
                </a:cubicBezTo>
                <a:cubicBezTo>
                  <a:pt x="504108" y="124132"/>
                  <a:pt x="520347" y="208316"/>
                  <a:pt x="533400" y="254000"/>
                </a:cubicBezTo>
                <a:cubicBezTo>
                  <a:pt x="537078" y="266872"/>
                  <a:pt x="537737" y="281647"/>
                  <a:pt x="546100" y="292100"/>
                </a:cubicBezTo>
                <a:cubicBezTo>
                  <a:pt x="555635" y="304019"/>
                  <a:pt x="571500" y="309033"/>
                  <a:pt x="584200" y="317500"/>
                </a:cubicBezTo>
                <a:cubicBezTo>
                  <a:pt x="599577" y="363632"/>
                  <a:pt x="596900" y="342213"/>
                  <a:pt x="596900" y="381000"/>
                </a:cubicBezTo>
              </a:path>
            </a:pathLst>
          </a:custGeom>
          <a:ln w="28575" cmpd="sng">
            <a:solidFill>
              <a:srgbClr val="0000FF"/>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26" name="Freeform 25"/>
          <p:cNvSpPr/>
          <p:nvPr/>
        </p:nvSpPr>
        <p:spPr>
          <a:xfrm>
            <a:off x="5003800" y="3721100"/>
            <a:ext cx="3175000" cy="228600"/>
          </a:xfrm>
          <a:custGeom>
            <a:avLst/>
            <a:gdLst>
              <a:gd name="connsiteX0" fmla="*/ 0 w 3175000"/>
              <a:gd name="connsiteY0" fmla="*/ 228609 h 228609"/>
              <a:gd name="connsiteX1" fmla="*/ 889000 w 3175000"/>
              <a:gd name="connsiteY1" fmla="*/ 203209 h 228609"/>
              <a:gd name="connsiteX2" fmla="*/ 1181100 w 3175000"/>
              <a:gd name="connsiteY2" fmla="*/ 190509 h 228609"/>
              <a:gd name="connsiteX3" fmla="*/ 1549400 w 3175000"/>
              <a:gd name="connsiteY3" fmla="*/ 152409 h 228609"/>
              <a:gd name="connsiteX4" fmla="*/ 1676400 w 3175000"/>
              <a:gd name="connsiteY4" fmla="*/ 127009 h 228609"/>
              <a:gd name="connsiteX5" fmla="*/ 1790700 w 3175000"/>
              <a:gd name="connsiteY5" fmla="*/ 114309 h 228609"/>
              <a:gd name="connsiteX6" fmla="*/ 1917700 w 3175000"/>
              <a:gd name="connsiteY6" fmla="*/ 88909 h 228609"/>
              <a:gd name="connsiteX7" fmla="*/ 2159000 w 3175000"/>
              <a:gd name="connsiteY7" fmla="*/ 50809 h 228609"/>
              <a:gd name="connsiteX8" fmla="*/ 2247900 w 3175000"/>
              <a:gd name="connsiteY8" fmla="*/ 38109 h 228609"/>
              <a:gd name="connsiteX9" fmla="*/ 2476500 w 3175000"/>
              <a:gd name="connsiteY9" fmla="*/ 12709 h 228609"/>
              <a:gd name="connsiteX10" fmla="*/ 3175000 w 3175000"/>
              <a:gd name="connsiteY10" fmla="*/ 9 h 22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5000" h="228609">
                <a:moveTo>
                  <a:pt x="0" y="228609"/>
                </a:moveTo>
                <a:cubicBezTo>
                  <a:pt x="619248" y="200461"/>
                  <a:pt x="-112069" y="231408"/>
                  <a:pt x="889000" y="203209"/>
                </a:cubicBezTo>
                <a:cubicBezTo>
                  <a:pt x="986420" y="200465"/>
                  <a:pt x="1083733" y="194742"/>
                  <a:pt x="1181100" y="190509"/>
                </a:cubicBezTo>
                <a:cubicBezTo>
                  <a:pt x="1191455" y="189523"/>
                  <a:pt x="1470145" y="165618"/>
                  <a:pt x="1549400" y="152409"/>
                </a:cubicBezTo>
                <a:cubicBezTo>
                  <a:pt x="1591984" y="145312"/>
                  <a:pt x="1633757" y="133742"/>
                  <a:pt x="1676400" y="127009"/>
                </a:cubicBezTo>
                <a:cubicBezTo>
                  <a:pt x="1714265" y="121030"/>
                  <a:pt x="1752835" y="120288"/>
                  <a:pt x="1790700" y="114309"/>
                </a:cubicBezTo>
                <a:cubicBezTo>
                  <a:pt x="1833343" y="107576"/>
                  <a:pt x="1875156" y="96244"/>
                  <a:pt x="1917700" y="88909"/>
                </a:cubicBezTo>
                <a:cubicBezTo>
                  <a:pt x="1997946" y="75074"/>
                  <a:pt x="2078517" y="63191"/>
                  <a:pt x="2159000" y="50809"/>
                </a:cubicBezTo>
                <a:cubicBezTo>
                  <a:pt x="2188586" y="46257"/>
                  <a:pt x="2218149" y="41415"/>
                  <a:pt x="2247900" y="38109"/>
                </a:cubicBezTo>
                <a:cubicBezTo>
                  <a:pt x="2324100" y="29642"/>
                  <a:pt x="2399915" y="16299"/>
                  <a:pt x="2476500" y="12709"/>
                </a:cubicBezTo>
                <a:cubicBezTo>
                  <a:pt x="2765099" y="-819"/>
                  <a:pt x="2931193" y="9"/>
                  <a:pt x="3175000" y="9"/>
                </a:cubicBezTo>
              </a:path>
            </a:pathLst>
          </a:custGeom>
          <a:ln w="28575" cmpd="sng">
            <a:solidFill>
              <a:srgbClr val="0000FF"/>
            </a:solidFill>
            <a:headEnd type="none"/>
            <a:tailEnd type="arrow"/>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7" name="Freeform 26"/>
          <p:cNvSpPr/>
          <p:nvPr/>
        </p:nvSpPr>
        <p:spPr>
          <a:xfrm rot="18196354">
            <a:off x="5524500" y="4343400"/>
            <a:ext cx="1257300" cy="292100"/>
          </a:xfrm>
          <a:custGeom>
            <a:avLst/>
            <a:gdLst>
              <a:gd name="connsiteX0" fmla="*/ 0 w 1257300"/>
              <a:gd name="connsiteY0" fmla="*/ 178068 h 292368"/>
              <a:gd name="connsiteX1" fmla="*/ 419100 w 1257300"/>
              <a:gd name="connsiteY1" fmla="*/ 216168 h 292368"/>
              <a:gd name="connsiteX2" fmla="*/ 596900 w 1257300"/>
              <a:gd name="connsiteY2" fmla="*/ 266968 h 292368"/>
              <a:gd name="connsiteX3" fmla="*/ 635000 w 1257300"/>
              <a:gd name="connsiteY3" fmla="*/ 279668 h 292368"/>
              <a:gd name="connsiteX4" fmla="*/ 673100 w 1257300"/>
              <a:gd name="connsiteY4" fmla="*/ 292368 h 292368"/>
              <a:gd name="connsiteX5" fmla="*/ 939800 w 1257300"/>
              <a:gd name="connsiteY5" fmla="*/ 266968 h 292368"/>
              <a:gd name="connsiteX6" fmla="*/ 977900 w 1257300"/>
              <a:gd name="connsiteY6" fmla="*/ 241568 h 292368"/>
              <a:gd name="connsiteX7" fmla="*/ 1028700 w 1257300"/>
              <a:gd name="connsiteY7" fmla="*/ 152668 h 292368"/>
              <a:gd name="connsiteX8" fmla="*/ 1079500 w 1257300"/>
              <a:gd name="connsiteY8" fmla="*/ 127268 h 292368"/>
              <a:gd name="connsiteX9" fmla="*/ 1104900 w 1257300"/>
              <a:gd name="connsiteY9" fmla="*/ 89168 h 292368"/>
              <a:gd name="connsiteX10" fmla="*/ 1143000 w 1257300"/>
              <a:gd name="connsiteY10" fmla="*/ 63768 h 292368"/>
              <a:gd name="connsiteX11" fmla="*/ 1155700 w 1257300"/>
              <a:gd name="connsiteY11" fmla="*/ 25668 h 292368"/>
              <a:gd name="connsiteX12" fmla="*/ 1257300 w 1257300"/>
              <a:gd name="connsiteY12" fmla="*/ 268 h 29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7300" h="292368">
                <a:moveTo>
                  <a:pt x="0" y="178068"/>
                </a:moveTo>
                <a:cubicBezTo>
                  <a:pt x="20718" y="179662"/>
                  <a:pt x="312931" y="194934"/>
                  <a:pt x="419100" y="216168"/>
                </a:cubicBezTo>
                <a:cubicBezTo>
                  <a:pt x="498834" y="232115"/>
                  <a:pt x="524274" y="242759"/>
                  <a:pt x="596900" y="266968"/>
                </a:cubicBezTo>
                <a:lnTo>
                  <a:pt x="635000" y="279668"/>
                </a:lnTo>
                <a:lnTo>
                  <a:pt x="673100" y="292368"/>
                </a:lnTo>
                <a:cubicBezTo>
                  <a:pt x="762000" y="283901"/>
                  <a:pt x="851713" y="281649"/>
                  <a:pt x="939800" y="266968"/>
                </a:cubicBezTo>
                <a:cubicBezTo>
                  <a:pt x="954856" y="264459"/>
                  <a:pt x="968129" y="253294"/>
                  <a:pt x="977900" y="241568"/>
                </a:cubicBezTo>
                <a:cubicBezTo>
                  <a:pt x="999473" y="215680"/>
                  <a:pt x="1001387" y="175429"/>
                  <a:pt x="1028700" y="152668"/>
                </a:cubicBezTo>
                <a:cubicBezTo>
                  <a:pt x="1043244" y="140548"/>
                  <a:pt x="1062567" y="135735"/>
                  <a:pt x="1079500" y="127268"/>
                </a:cubicBezTo>
                <a:cubicBezTo>
                  <a:pt x="1087967" y="114568"/>
                  <a:pt x="1094107" y="99961"/>
                  <a:pt x="1104900" y="89168"/>
                </a:cubicBezTo>
                <a:cubicBezTo>
                  <a:pt x="1115693" y="78375"/>
                  <a:pt x="1133465" y="75687"/>
                  <a:pt x="1143000" y="63768"/>
                </a:cubicBezTo>
                <a:cubicBezTo>
                  <a:pt x="1151363" y="53315"/>
                  <a:pt x="1145416" y="34238"/>
                  <a:pt x="1155700" y="25668"/>
                </a:cubicBezTo>
                <a:cubicBezTo>
                  <a:pt x="1191840" y="-4449"/>
                  <a:pt x="1218214" y="268"/>
                  <a:pt x="1257300" y="268"/>
                </a:cubicBezTo>
              </a:path>
            </a:pathLst>
          </a:custGeom>
          <a:ln w="28575" cmpd="sng">
            <a:solidFill>
              <a:srgbClr val="0000FF"/>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28" name="Freeform 27"/>
          <p:cNvSpPr/>
          <p:nvPr/>
        </p:nvSpPr>
        <p:spPr>
          <a:xfrm rot="14695034">
            <a:off x="6780213" y="3551237"/>
            <a:ext cx="306388" cy="144463"/>
          </a:xfrm>
          <a:custGeom>
            <a:avLst/>
            <a:gdLst>
              <a:gd name="connsiteX0" fmla="*/ 0 w 597078"/>
              <a:gd name="connsiteY0" fmla="*/ 114300 h 381000"/>
              <a:gd name="connsiteX1" fmla="*/ 101600 w 597078"/>
              <a:gd name="connsiteY1" fmla="*/ 38100 h 381000"/>
              <a:gd name="connsiteX2" fmla="*/ 190500 w 597078"/>
              <a:gd name="connsiteY2" fmla="*/ 12700 h 381000"/>
              <a:gd name="connsiteX3" fmla="*/ 228600 w 597078"/>
              <a:gd name="connsiteY3" fmla="*/ 0 h 381000"/>
              <a:gd name="connsiteX4" fmla="*/ 457200 w 597078"/>
              <a:gd name="connsiteY4" fmla="*/ 12700 h 381000"/>
              <a:gd name="connsiteX5" fmla="*/ 495300 w 597078"/>
              <a:gd name="connsiteY5" fmla="*/ 88900 h 381000"/>
              <a:gd name="connsiteX6" fmla="*/ 533400 w 597078"/>
              <a:gd name="connsiteY6" fmla="*/ 254000 h 381000"/>
              <a:gd name="connsiteX7" fmla="*/ 546100 w 597078"/>
              <a:gd name="connsiteY7" fmla="*/ 292100 h 381000"/>
              <a:gd name="connsiteX8" fmla="*/ 584200 w 597078"/>
              <a:gd name="connsiteY8" fmla="*/ 317500 h 381000"/>
              <a:gd name="connsiteX9" fmla="*/ 596900 w 597078"/>
              <a:gd name="connsiteY9"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7078" h="381000">
                <a:moveTo>
                  <a:pt x="0" y="114300"/>
                </a:moveTo>
                <a:cubicBezTo>
                  <a:pt x="15577" y="101839"/>
                  <a:pt x="74643" y="51579"/>
                  <a:pt x="101600" y="38100"/>
                </a:cubicBezTo>
                <a:cubicBezTo>
                  <a:pt x="121900" y="27950"/>
                  <a:pt x="171511" y="18125"/>
                  <a:pt x="190500" y="12700"/>
                </a:cubicBezTo>
                <a:cubicBezTo>
                  <a:pt x="203372" y="9022"/>
                  <a:pt x="215900" y="4233"/>
                  <a:pt x="228600" y="0"/>
                </a:cubicBezTo>
                <a:cubicBezTo>
                  <a:pt x="304800" y="4233"/>
                  <a:pt x="382365" y="-2267"/>
                  <a:pt x="457200" y="12700"/>
                </a:cubicBezTo>
                <a:cubicBezTo>
                  <a:pt x="473537" y="15967"/>
                  <a:pt x="492235" y="76639"/>
                  <a:pt x="495300" y="88900"/>
                </a:cubicBezTo>
                <a:cubicBezTo>
                  <a:pt x="504108" y="124132"/>
                  <a:pt x="520347" y="208316"/>
                  <a:pt x="533400" y="254000"/>
                </a:cubicBezTo>
                <a:cubicBezTo>
                  <a:pt x="537078" y="266872"/>
                  <a:pt x="537737" y="281647"/>
                  <a:pt x="546100" y="292100"/>
                </a:cubicBezTo>
                <a:cubicBezTo>
                  <a:pt x="555635" y="304019"/>
                  <a:pt x="571500" y="309033"/>
                  <a:pt x="584200" y="317500"/>
                </a:cubicBezTo>
                <a:cubicBezTo>
                  <a:pt x="599577" y="363632"/>
                  <a:pt x="596900" y="342213"/>
                  <a:pt x="596900" y="381000"/>
                </a:cubicBezTo>
              </a:path>
            </a:pathLst>
          </a:custGeom>
          <a:ln w="28575" cmpd="sng">
            <a:solidFill>
              <a:srgbClr val="0000FF"/>
            </a:solidFill>
            <a:prstDash val="sysDash"/>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cxnSp>
        <p:nvCxnSpPr>
          <p:cNvPr id="29" name="Straight Arrow Connector 28"/>
          <p:cNvCxnSpPr>
            <a:stCxn id="52244" idx="2"/>
          </p:cNvCxnSpPr>
          <p:nvPr/>
        </p:nvCxnSpPr>
        <p:spPr>
          <a:xfrm flipH="1">
            <a:off x="7112000" y="3319463"/>
            <a:ext cx="628650" cy="30003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2252" name="TextBox 29"/>
          <p:cNvSpPr txBox="1">
            <a:spLocks noChangeArrowheads="1"/>
          </p:cNvSpPr>
          <p:nvPr/>
        </p:nvSpPr>
        <p:spPr bwMode="auto">
          <a:xfrm>
            <a:off x="1619250" y="5441950"/>
            <a:ext cx="5975350" cy="92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Garamond" charset="0"/>
                <a:cs typeface="Garamond" charset="0"/>
              </a:rPr>
              <a:t>They are used to reduce the CPU by eliminating or not creating secondary particles of low interest. </a:t>
            </a:r>
            <a:r>
              <a:rPr lang="en-US" sz="1800" b="1">
                <a:latin typeface="Garamond" charset="0"/>
                <a:cs typeface="Garamond" charset="0"/>
              </a:rPr>
              <a:t>But this methods can bias the result, then use with caution.</a:t>
            </a:r>
          </a:p>
        </p:txBody>
      </p:sp>
      <p:sp>
        <p:nvSpPr>
          <p:cNvPr id="52253" name="TextBox 2"/>
          <p:cNvSpPr txBox="1">
            <a:spLocks noChangeArrowheads="1"/>
          </p:cNvSpPr>
          <p:nvPr/>
        </p:nvSpPr>
        <p:spPr bwMode="auto">
          <a:xfrm>
            <a:off x="649288" y="1508125"/>
            <a:ext cx="8494712"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600">
                <a:latin typeface="Garamond" charset="0"/>
                <a:cs typeface="Garamond" charset="0"/>
              </a:rPr>
              <a:t>Range rejection and production cuts</a:t>
            </a:r>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atin typeface="Garamond" charset="0"/>
              </a:rPr>
              <a:t>Useful reading</a:t>
            </a:r>
          </a:p>
        </p:txBody>
      </p:sp>
      <p:sp>
        <p:nvSpPr>
          <p:cNvPr id="4" name="Date Placeholder 3"/>
          <p:cNvSpPr>
            <a:spLocks noGrp="1"/>
          </p:cNvSpPr>
          <p:nvPr>
            <p:ph type="dt" sz="quarter" idx="10"/>
          </p:nvPr>
        </p:nvSpPr>
        <p:spPr/>
        <p:txBody>
          <a:bodyPr/>
          <a:lstStyle/>
          <a:p>
            <a:pPr>
              <a:defRPr/>
            </a:pPr>
            <a:fld id="{DA95744A-AAE5-9E4E-8AE2-58FCA8B91673}" type="datetime1">
              <a:rPr lang="en-US" smtClean="0"/>
              <a:pPr>
                <a:defRPr/>
              </a:pPr>
              <a:t>11/10/2020</a:t>
            </a:fld>
            <a:endParaRPr lang="en-US" dirty="0"/>
          </a:p>
        </p:txBody>
      </p:sp>
      <p:sp>
        <p:nvSpPr>
          <p:cNvPr id="5" name="Footer Placeholder 4"/>
          <p:cNvSpPr>
            <a:spLocks noGrp="1"/>
          </p:cNvSpPr>
          <p:nvPr>
            <p:ph type="ftr" sz="quarter" idx="11"/>
          </p:nvPr>
        </p:nvSpPr>
        <p:spPr/>
        <p:txBody>
          <a:bodyPr/>
          <a:lstStyle/>
          <a:p>
            <a:pPr>
              <a:defRPr/>
            </a:pPr>
            <a:r>
              <a:rPr lang="en-US" smtClean="0"/>
              <a:t>FCFM-BUAP, Puebla, Pue.</a:t>
            </a:r>
            <a:endParaRPr lang="en-US"/>
          </a:p>
        </p:txBody>
      </p:sp>
      <p:sp>
        <p:nvSpPr>
          <p:cNvPr id="6" name="Slide Number Placeholder 5"/>
          <p:cNvSpPr>
            <a:spLocks noGrp="1"/>
          </p:cNvSpPr>
          <p:nvPr>
            <p:ph type="sldNum" sz="quarter" idx="12"/>
          </p:nvPr>
        </p:nvSpPr>
        <p:spPr/>
        <p:txBody>
          <a:bodyPr/>
          <a:lstStyle/>
          <a:p>
            <a:pPr>
              <a:defRPr/>
            </a:pPr>
            <a:fld id="{7F8640C3-8B74-D849-8722-D76823F01DAC}" type="slidenum">
              <a:rPr lang="en-US" smtClean="0"/>
              <a:pPr>
                <a:defRPr/>
              </a:pPr>
              <a:t>39</a:t>
            </a:fld>
            <a:endParaRPr lang="en-US" dirty="0"/>
          </a:p>
        </p:txBody>
      </p:sp>
      <p:sp>
        <p:nvSpPr>
          <p:cNvPr id="53253" name="TextBox 2"/>
          <p:cNvSpPr txBox="1">
            <a:spLocks noChangeArrowheads="1"/>
          </p:cNvSpPr>
          <p:nvPr/>
        </p:nvSpPr>
        <p:spPr bwMode="auto">
          <a:xfrm>
            <a:off x="306388" y="1301750"/>
            <a:ext cx="8494712" cy="409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14350" indent="-51435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buFont typeface="Arial" charset="0"/>
              <a:buChar char="•"/>
            </a:pPr>
            <a:r>
              <a:rPr lang="en-US" sz="2600">
                <a:latin typeface="Garamond" charset="0"/>
                <a:cs typeface="Garamond" charset="0"/>
              </a:rPr>
              <a:t>Alex F Bielajew’s “Fundamentals of the Monte Carlo method for neutral and charged particle transport”. </a:t>
            </a:r>
            <a:r>
              <a:rPr lang="nl-NL" sz="2600" i="1">
                <a:latin typeface="Garamond" charset="0"/>
                <a:cs typeface="Garamond" charset="0"/>
                <a:hlinkClick r:id="rId2"/>
              </a:rPr>
              <a:t>http://www-personal.umich.edu/~bielajew/MCBook/book.pdf</a:t>
            </a:r>
            <a:endParaRPr lang="en-US" sz="2600">
              <a:latin typeface="Garamond" charset="0"/>
              <a:cs typeface="Garamond" charset="0"/>
            </a:endParaRPr>
          </a:p>
          <a:p>
            <a:pPr eaLnBrk="1" hangingPunct="1">
              <a:buFont typeface="Arial" charset="0"/>
              <a:buChar char="•"/>
            </a:pPr>
            <a:r>
              <a:rPr lang="en-US" sz="2600">
                <a:latin typeface="Garamond" charset="0"/>
                <a:cs typeface="Garamond" charset="0"/>
              </a:rPr>
              <a:t>Numerical recipes. The art of scientific computing.  </a:t>
            </a:r>
            <a:r>
              <a:rPr lang="pl-PL" sz="2600">
                <a:latin typeface="Garamond" charset="0"/>
                <a:cs typeface="Garamond" charset="0"/>
                <a:hlinkClick r:id="rId3"/>
              </a:rPr>
              <a:t>http://www.nr.com</a:t>
            </a:r>
            <a:endParaRPr lang="pl-PL" sz="2600">
              <a:latin typeface="Garamond" charset="0"/>
              <a:cs typeface="Garamond" charset="0"/>
            </a:endParaRPr>
          </a:p>
          <a:p>
            <a:pPr eaLnBrk="1" hangingPunct="1">
              <a:buFont typeface="Arial" charset="0"/>
              <a:buChar char="•"/>
            </a:pPr>
            <a:r>
              <a:rPr lang="en-US" sz="2600">
                <a:latin typeface="Garamond" charset="0"/>
                <a:cs typeface="Garamond" charset="0"/>
              </a:rPr>
              <a:t>Donald Knuth “The art of computer programming”</a:t>
            </a:r>
          </a:p>
          <a:p>
            <a:pPr eaLnBrk="1" hangingPunct="1">
              <a:buFont typeface="Arial" charset="0"/>
              <a:buChar char="•"/>
            </a:pPr>
            <a:r>
              <a:rPr lang="en-US" sz="2600">
                <a:latin typeface="Garamond" charset="0"/>
                <a:cs typeface="Garamond" charset="0"/>
              </a:rPr>
              <a:t>Joao Seco and Frank Verhaegen “Monte Carlo Techniques in Radiation Therapy” William R Hendee, CRC Press. 2013</a:t>
            </a:r>
          </a:p>
          <a:p>
            <a:pPr eaLnBrk="1" hangingPunct="1">
              <a:buFont typeface="Arial" charset="0"/>
              <a:buChar char="•"/>
            </a:pPr>
            <a:r>
              <a:rPr lang="en-US" sz="2600">
                <a:latin typeface="Garamond" charset="0"/>
                <a:cs typeface="Garamond" charset="0"/>
              </a:rPr>
              <a:t>Chetty et. Al. Report of the AAPM TG No. 105. Med. Phys. 34(12) 4818-4853, 2007</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a:latin typeface="Garamond" charset="0"/>
              </a:rPr>
              <a:t>What is the Monte Carlo method?</a:t>
            </a:r>
          </a:p>
        </p:txBody>
      </p:sp>
      <p:sp>
        <p:nvSpPr>
          <p:cNvPr id="3" name="Content Placeholder 2"/>
          <p:cNvSpPr>
            <a:spLocks noGrp="1"/>
          </p:cNvSpPr>
          <p:nvPr>
            <p:ph idx="1"/>
          </p:nvPr>
        </p:nvSpPr>
        <p:spPr/>
        <p:txBody>
          <a:bodyPr/>
          <a:lstStyle/>
          <a:p>
            <a:pPr marL="0" indent="0">
              <a:buFont typeface="Arial" charset="0"/>
              <a:buNone/>
              <a:defRPr/>
            </a:pPr>
            <a:r>
              <a:rPr lang="en-US" sz="2600" dirty="0" smtClean="0"/>
              <a:t>   “The </a:t>
            </a:r>
            <a:r>
              <a:rPr lang="en-US" sz="2600" dirty="0"/>
              <a:t>Monte Carlo method is a numerical solution to a problem that models objects </a:t>
            </a:r>
            <a:r>
              <a:rPr lang="en-US" sz="2600" dirty="0" smtClean="0"/>
              <a:t>interacting </a:t>
            </a:r>
            <a:r>
              <a:rPr lang="en-US" sz="2600" dirty="0"/>
              <a:t>with other objects or their environment based upon simple object-object or object- environment </a:t>
            </a:r>
            <a:r>
              <a:rPr lang="en-US" sz="2600" dirty="0" smtClean="0"/>
              <a:t>relationships. </a:t>
            </a:r>
            <a:r>
              <a:rPr lang="en-US" sz="2600" dirty="0"/>
              <a:t>It represents an attempt to model nature through direct </a:t>
            </a:r>
            <a:r>
              <a:rPr lang="en-US" sz="2600" dirty="0" smtClean="0"/>
              <a:t>simulation </a:t>
            </a:r>
            <a:r>
              <a:rPr lang="en-US" sz="2600" dirty="0"/>
              <a:t>of the essential dynamics of the system in question. In this sense the Monte Carlo method is essentially simple in its approach—a solution to a macroscopic system through simulation of its microscopic </a:t>
            </a:r>
            <a:r>
              <a:rPr lang="en-US" sz="2600" dirty="0" smtClean="0"/>
              <a:t>interactions”  </a:t>
            </a:r>
          </a:p>
          <a:p>
            <a:pPr marL="0" indent="0" algn="r">
              <a:buFont typeface="Arial" charset="0"/>
              <a:buNone/>
              <a:defRPr/>
            </a:pPr>
            <a:r>
              <a:rPr lang="en-US" sz="2200" dirty="0" smtClean="0"/>
              <a:t>Alex F </a:t>
            </a:r>
            <a:r>
              <a:rPr lang="en-US" sz="2200" dirty="0" err="1" smtClean="0"/>
              <a:t>Bielajew</a:t>
            </a:r>
            <a:r>
              <a:rPr lang="en-US" sz="2200" dirty="0" smtClean="0"/>
              <a:t> in “</a:t>
            </a:r>
            <a:r>
              <a:rPr lang="en-US" sz="2200" dirty="0" err="1" smtClean="0"/>
              <a:t>Funtamentals</a:t>
            </a:r>
            <a:r>
              <a:rPr lang="en-US" sz="2200" dirty="0" smtClean="0"/>
              <a:t> of the </a:t>
            </a:r>
          </a:p>
          <a:p>
            <a:pPr marL="0" indent="0" algn="r">
              <a:buFont typeface="Arial" charset="0"/>
              <a:buNone/>
              <a:defRPr/>
            </a:pPr>
            <a:r>
              <a:rPr lang="en-US" sz="2200" dirty="0" smtClean="0"/>
              <a:t>Monte Carlo Method for neutral and charged particle</a:t>
            </a:r>
          </a:p>
          <a:p>
            <a:pPr marL="0" indent="0" algn="r">
              <a:buFont typeface="Arial" charset="0"/>
              <a:buNone/>
              <a:defRPr/>
            </a:pPr>
            <a:r>
              <a:rPr lang="en-US" sz="2200" dirty="0" smtClean="0"/>
              <a:t> transport” Available on line</a:t>
            </a:r>
          </a:p>
          <a:p>
            <a:pPr>
              <a:defRPr/>
            </a:pPr>
            <a:endParaRPr lang="en-US" dirty="0"/>
          </a:p>
        </p:txBody>
      </p:sp>
      <p:sp>
        <p:nvSpPr>
          <p:cNvPr id="4" name="Date Placeholder 3"/>
          <p:cNvSpPr>
            <a:spLocks noGrp="1"/>
          </p:cNvSpPr>
          <p:nvPr>
            <p:ph type="dt" sz="quarter" idx="10"/>
          </p:nvPr>
        </p:nvSpPr>
        <p:spPr/>
        <p:txBody>
          <a:bodyPr/>
          <a:lstStyle/>
          <a:p>
            <a:pPr>
              <a:defRPr/>
            </a:pPr>
            <a:fld id="{F96ECE9E-9D5C-D042-A090-07FD0D90A211}" type="datetime1">
              <a:rPr lang="en-US" smtClean="0"/>
              <a:pPr>
                <a:defRPr/>
              </a:pPr>
              <a:t>11/10/2020</a:t>
            </a:fld>
            <a:endParaRPr lang="en-US" dirty="0"/>
          </a:p>
        </p:txBody>
      </p:sp>
      <p:sp>
        <p:nvSpPr>
          <p:cNvPr id="5" name="Footer Placeholder 4"/>
          <p:cNvSpPr>
            <a:spLocks noGrp="1"/>
          </p:cNvSpPr>
          <p:nvPr>
            <p:ph type="ftr" sz="quarter" idx="11"/>
          </p:nvPr>
        </p:nvSpPr>
        <p:spPr/>
        <p:txBody>
          <a:bodyPr/>
          <a:lstStyle/>
          <a:p>
            <a:pPr>
              <a:defRPr/>
            </a:pPr>
            <a:r>
              <a:rPr lang="en-US" smtClean="0"/>
              <a:t>FCFM-BUAP, Puebla, Pue.</a:t>
            </a:r>
            <a:endParaRPr lang="en-US"/>
          </a:p>
        </p:txBody>
      </p:sp>
      <p:sp>
        <p:nvSpPr>
          <p:cNvPr id="6" name="Slide Number Placeholder 5"/>
          <p:cNvSpPr>
            <a:spLocks noGrp="1"/>
          </p:cNvSpPr>
          <p:nvPr>
            <p:ph type="sldNum" sz="quarter" idx="12"/>
          </p:nvPr>
        </p:nvSpPr>
        <p:spPr/>
        <p:txBody>
          <a:bodyPr/>
          <a:lstStyle/>
          <a:p>
            <a:pPr>
              <a:defRPr/>
            </a:pPr>
            <a:fld id="{C33FC1D8-BE0F-EB4F-A280-CD0A0993D7EF}" type="slidenum">
              <a:rPr lang="en-US" smtClean="0"/>
              <a:pPr>
                <a:defRPr/>
              </a:pPr>
              <a:t>5</a:t>
            </a:fld>
            <a:endParaRPr lang="en-US"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a:latin typeface="Garamond" charset="0"/>
              </a:rPr>
              <a:t>A short review of MC history</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11/10/2020</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2CD68B8D-465B-C048-B01B-EC37D318F94E}" type="slidenum">
              <a:rPr lang="en-US" smtClean="0"/>
              <a:pPr>
                <a:defRPr/>
              </a:pPr>
              <a:t>6</a:t>
            </a:fld>
            <a:endParaRPr lang="en-US"/>
          </a:p>
        </p:txBody>
      </p:sp>
      <p:sp>
        <p:nvSpPr>
          <p:cNvPr id="18437" name="TextBox 2"/>
          <p:cNvSpPr txBox="1">
            <a:spLocks noChangeArrowheads="1"/>
          </p:cNvSpPr>
          <p:nvPr/>
        </p:nvSpPr>
        <p:spPr bwMode="auto">
          <a:xfrm>
            <a:off x="649288" y="1295400"/>
            <a:ext cx="8108950" cy="161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40000"/>
              </a:lnSpc>
              <a:buFont typeface="Arial" charset="0"/>
              <a:buChar char="•"/>
            </a:pPr>
            <a:r>
              <a:rPr lang="en-US">
                <a:latin typeface="Arial" charset="0"/>
              </a:rPr>
              <a:t>A first reference with Comte de Buffon, 1777</a:t>
            </a:r>
          </a:p>
          <a:p>
            <a:pPr eaLnBrk="1" hangingPunct="1">
              <a:lnSpc>
                <a:spcPct val="140000"/>
              </a:lnSpc>
              <a:buFont typeface="Arial" charset="0"/>
              <a:buChar char="•"/>
            </a:pPr>
            <a:r>
              <a:rPr lang="en-US">
                <a:latin typeface="Arial" charset="0"/>
              </a:rPr>
              <a:t>The seminal paper of Metropolis and Ulam, 1949</a:t>
            </a:r>
          </a:p>
          <a:p>
            <a:pPr eaLnBrk="1" hangingPunct="1">
              <a:lnSpc>
                <a:spcPct val="140000"/>
              </a:lnSpc>
              <a:buFont typeface="Arial" charset="0"/>
              <a:buChar char="•"/>
            </a:pPr>
            <a:r>
              <a:rPr lang="en-US">
                <a:latin typeface="Arial" charset="0"/>
              </a:rPr>
              <a:t>Berger’s contribution to charged particle transport, 1963</a:t>
            </a:r>
          </a:p>
        </p:txBody>
      </p:sp>
      <p:cxnSp>
        <p:nvCxnSpPr>
          <p:cNvPr id="8" name="Straight Connector 7"/>
          <p:cNvCxnSpPr/>
          <p:nvPr/>
        </p:nvCxnSpPr>
        <p:spPr>
          <a:xfrm>
            <a:off x="4349750" y="3530600"/>
            <a:ext cx="406400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375150" y="4076700"/>
            <a:ext cx="4064000"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4375150" y="4610100"/>
            <a:ext cx="4064000"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375150" y="5156200"/>
            <a:ext cx="4064000"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4375150" y="5715000"/>
            <a:ext cx="4064000" cy="0"/>
          </a:xfrm>
          <a:prstGeom prst="line">
            <a:avLst/>
          </a:prstGeom>
        </p:spPr>
        <p:style>
          <a:lnRef idx="1">
            <a:schemeClr val="dk1"/>
          </a:lnRef>
          <a:fillRef idx="0">
            <a:schemeClr val="dk1"/>
          </a:fillRef>
          <a:effectRef idx="0">
            <a:schemeClr val="dk1"/>
          </a:effectRef>
          <a:fontRef idx="minor">
            <a:schemeClr val="tx1"/>
          </a:fontRef>
        </p:style>
      </p:cxnSp>
      <p:sp>
        <p:nvSpPr>
          <p:cNvPr id="13" name="Freeform 12"/>
          <p:cNvSpPr/>
          <p:nvPr/>
        </p:nvSpPr>
        <p:spPr>
          <a:xfrm>
            <a:off x="5708650" y="3622675"/>
            <a:ext cx="479425" cy="377825"/>
          </a:xfrm>
          <a:custGeom>
            <a:avLst/>
            <a:gdLst>
              <a:gd name="connsiteX0" fmla="*/ 0 w 450705"/>
              <a:gd name="connsiteY0" fmla="*/ 377688 h 377688"/>
              <a:gd name="connsiteX1" fmla="*/ 203200 w 450705"/>
              <a:gd name="connsiteY1" fmla="*/ 199888 h 377688"/>
              <a:gd name="connsiteX2" fmla="*/ 381000 w 450705"/>
              <a:gd name="connsiteY2" fmla="*/ 9388 h 377688"/>
              <a:gd name="connsiteX3" fmla="*/ 431800 w 450705"/>
              <a:gd name="connsiteY3" fmla="*/ 60188 h 377688"/>
              <a:gd name="connsiteX4" fmla="*/ 76200 w 450705"/>
              <a:gd name="connsiteY4" fmla="*/ 326888 h 377688"/>
              <a:gd name="connsiteX0" fmla="*/ 6350 w 463000"/>
              <a:gd name="connsiteY0" fmla="*/ 379202 h 379202"/>
              <a:gd name="connsiteX1" fmla="*/ 209550 w 463000"/>
              <a:gd name="connsiteY1" fmla="*/ 201402 h 379202"/>
              <a:gd name="connsiteX2" fmla="*/ 387350 w 463000"/>
              <a:gd name="connsiteY2" fmla="*/ 10902 h 379202"/>
              <a:gd name="connsiteX3" fmla="*/ 438150 w 463000"/>
              <a:gd name="connsiteY3" fmla="*/ 61702 h 379202"/>
              <a:gd name="connsiteX4" fmla="*/ 0 w 463000"/>
              <a:gd name="connsiteY4" fmla="*/ 379202 h 379202"/>
              <a:gd name="connsiteX0" fmla="*/ 6350 w 479664"/>
              <a:gd name="connsiteY0" fmla="*/ 378041 h 378041"/>
              <a:gd name="connsiteX1" fmla="*/ 209550 w 479664"/>
              <a:gd name="connsiteY1" fmla="*/ 200241 h 378041"/>
              <a:gd name="connsiteX2" fmla="*/ 387350 w 479664"/>
              <a:gd name="connsiteY2" fmla="*/ 9741 h 378041"/>
              <a:gd name="connsiteX3" fmla="*/ 438150 w 479664"/>
              <a:gd name="connsiteY3" fmla="*/ 60541 h 378041"/>
              <a:gd name="connsiteX4" fmla="*/ 0 w 479664"/>
              <a:gd name="connsiteY4" fmla="*/ 378041 h 378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664" h="378041">
                <a:moveTo>
                  <a:pt x="6350" y="378041"/>
                </a:moveTo>
                <a:cubicBezTo>
                  <a:pt x="76200" y="319832"/>
                  <a:pt x="146050" y="261624"/>
                  <a:pt x="209550" y="200241"/>
                </a:cubicBezTo>
                <a:cubicBezTo>
                  <a:pt x="273050" y="138858"/>
                  <a:pt x="349250" y="33024"/>
                  <a:pt x="387350" y="9741"/>
                </a:cubicBezTo>
                <a:cubicBezTo>
                  <a:pt x="425450" y="-13542"/>
                  <a:pt x="540808" y="5508"/>
                  <a:pt x="438150" y="60541"/>
                </a:cubicBezTo>
                <a:cubicBezTo>
                  <a:pt x="335492" y="115574"/>
                  <a:pt x="0" y="378041"/>
                  <a:pt x="0" y="378041"/>
                </a:cubicBezTo>
              </a:path>
            </a:pathLst>
          </a:cu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4" name="Freeform 13"/>
          <p:cNvSpPr/>
          <p:nvPr/>
        </p:nvSpPr>
        <p:spPr>
          <a:xfrm rot="13696584">
            <a:off x="5675313" y="4427538"/>
            <a:ext cx="479425" cy="377825"/>
          </a:xfrm>
          <a:custGeom>
            <a:avLst/>
            <a:gdLst>
              <a:gd name="connsiteX0" fmla="*/ 0 w 450705"/>
              <a:gd name="connsiteY0" fmla="*/ 377688 h 377688"/>
              <a:gd name="connsiteX1" fmla="*/ 203200 w 450705"/>
              <a:gd name="connsiteY1" fmla="*/ 199888 h 377688"/>
              <a:gd name="connsiteX2" fmla="*/ 381000 w 450705"/>
              <a:gd name="connsiteY2" fmla="*/ 9388 h 377688"/>
              <a:gd name="connsiteX3" fmla="*/ 431800 w 450705"/>
              <a:gd name="connsiteY3" fmla="*/ 60188 h 377688"/>
              <a:gd name="connsiteX4" fmla="*/ 76200 w 450705"/>
              <a:gd name="connsiteY4" fmla="*/ 326888 h 377688"/>
              <a:gd name="connsiteX0" fmla="*/ 6350 w 463000"/>
              <a:gd name="connsiteY0" fmla="*/ 379202 h 379202"/>
              <a:gd name="connsiteX1" fmla="*/ 209550 w 463000"/>
              <a:gd name="connsiteY1" fmla="*/ 201402 h 379202"/>
              <a:gd name="connsiteX2" fmla="*/ 387350 w 463000"/>
              <a:gd name="connsiteY2" fmla="*/ 10902 h 379202"/>
              <a:gd name="connsiteX3" fmla="*/ 438150 w 463000"/>
              <a:gd name="connsiteY3" fmla="*/ 61702 h 379202"/>
              <a:gd name="connsiteX4" fmla="*/ 0 w 463000"/>
              <a:gd name="connsiteY4" fmla="*/ 379202 h 379202"/>
              <a:gd name="connsiteX0" fmla="*/ 6350 w 479664"/>
              <a:gd name="connsiteY0" fmla="*/ 378041 h 378041"/>
              <a:gd name="connsiteX1" fmla="*/ 209550 w 479664"/>
              <a:gd name="connsiteY1" fmla="*/ 200241 h 378041"/>
              <a:gd name="connsiteX2" fmla="*/ 387350 w 479664"/>
              <a:gd name="connsiteY2" fmla="*/ 9741 h 378041"/>
              <a:gd name="connsiteX3" fmla="*/ 438150 w 479664"/>
              <a:gd name="connsiteY3" fmla="*/ 60541 h 378041"/>
              <a:gd name="connsiteX4" fmla="*/ 0 w 479664"/>
              <a:gd name="connsiteY4" fmla="*/ 378041 h 378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664" h="378041">
                <a:moveTo>
                  <a:pt x="6350" y="378041"/>
                </a:moveTo>
                <a:cubicBezTo>
                  <a:pt x="76200" y="319832"/>
                  <a:pt x="146050" y="261624"/>
                  <a:pt x="209550" y="200241"/>
                </a:cubicBezTo>
                <a:cubicBezTo>
                  <a:pt x="273050" y="138858"/>
                  <a:pt x="349250" y="33024"/>
                  <a:pt x="387350" y="9741"/>
                </a:cubicBezTo>
                <a:cubicBezTo>
                  <a:pt x="425450" y="-13542"/>
                  <a:pt x="540808" y="5508"/>
                  <a:pt x="438150" y="60541"/>
                </a:cubicBezTo>
                <a:cubicBezTo>
                  <a:pt x="335492" y="115574"/>
                  <a:pt x="0" y="378041"/>
                  <a:pt x="0" y="378041"/>
                </a:cubicBezTo>
              </a:path>
            </a:pathLst>
          </a:cu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5" name="Freeform 14"/>
          <p:cNvSpPr/>
          <p:nvPr/>
        </p:nvSpPr>
        <p:spPr>
          <a:xfrm rot="2902508">
            <a:off x="7080250" y="3783013"/>
            <a:ext cx="479425" cy="377825"/>
          </a:xfrm>
          <a:custGeom>
            <a:avLst/>
            <a:gdLst>
              <a:gd name="connsiteX0" fmla="*/ 0 w 450705"/>
              <a:gd name="connsiteY0" fmla="*/ 377688 h 377688"/>
              <a:gd name="connsiteX1" fmla="*/ 203200 w 450705"/>
              <a:gd name="connsiteY1" fmla="*/ 199888 h 377688"/>
              <a:gd name="connsiteX2" fmla="*/ 381000 w 450705"/>
              <a:gd name="connsiteY2" fmla="*/ 9388 h 377688"/>
              <a:gd name="connsiteX3" fmla="*/ 431800 w 450705"/>
              <a:gd name="connsiteY3" fmla="*/ 60188 h 377688"/>
              <a:gd name="connsiteX4" fmla="*/ 76200 w 450705"/>
              <a:gd name="connsiteY4" fmla="*/ 326888 h 377688"/>
              <a:gd name="connsiteX0" fmla="*/ 6350 w 463000"/>
              <a:gd name="connsiteY0" fmla="*/ 379202 h 379202"/>
              <a:gd name="connsiteX1" fmla="*/ 209550 w 463000"/>
              <a:gd name="connsiteY1" fmla="*/ 201402 h 379202"/>
              <a:gd name="connsiteX2" fmla="*/ 387350 w 463000"/>
              <a:gd name="connsiteY2" fmla="*/ 10902 h 379202"/>
              <a:gd name="connsiteX3" fmla="*/ 438150 w 463000"/>
              <a:gd name="connsiteY3" fmla="*/ 61702 h 379202"/>
              <a:gd name="connsiteX4" fmla="*/ 0 w 463000"/>
              <a:gd name="connsiteY4" fmla="*/ 379202 h 379202"/>
              <a:gd name="connsiteX0" fmla="*/ 6350 w 479664"/>
              <a:gd name="connsiteY0" fmla="*/ 378041 h 378041"/>
              <a:gd name="connsiteX1" fmla="*/ 209550 w 479664"/>
              <a:gd name="connsiteY1" fmla="*/ 200241 h 378041"/>
              <a:gd name="connsiteX2" fmla="*/ 387350 w 479664"/>
              <a:gd name="connsiteY2" fmla="*/ 9741 h 378041"/>
              <a:gd name="connsiteX3" fmla="*/ 438150 w 479664"/>
              <a:gd name="connsiteY3" fmla="*/ 60541 h 378041"/>
              <a:gd name="connsiteX4" fmla="*/ 0 w 479664"/>
              <a:gd name="connsiteY4" fmla="*/ 378041 h 378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664" h="378041">
                <a:moveTo>
                  <a:pt x="6350" y="378041"/>
                </a:moveTo>
                <a:cubicBezTo>
                  <a:pt x="76200" y="319832"/>
                  <a:pt x="146050" y="261624"/>
                  <a:pt x="209550" y="200241"/>
                </a:cubicBezTo>
                <a:cubicBezTo>
                  <a:pt x="273050" y="138858"/>
                  <a:pt x="349250" y="33024"/>
                  <a:pt x="387350" y="9741"/>
                </a:cubicBezTo>
                <a:cubicBezTo>
                  <a:pt x="425450" y="-13542"/>
                  <a:pt x="540808" y="5508"/>
                  <a:pt x="438150" y="60541"/>
                </a:cubicBezTo>
                <a:cubicBezTo>
                  <a:pt x="335492" y="115574"/>
                  <a:pt x="0" y="378041"/>
                  <a:pt x="0" y="378041"/>
                </a:cubicBezTo>
              </a:path>
            </a:pathLst>
          </a:cu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6" name="Freeform 15"/>
          <p:cNvSpPr/>
          <p:nvPr/>
        </p:nvSpPr>
        <p:spPr>
          <a:xfrm rot="17143156">
            <a:off x="6623050" y="5045075"/>
            <a:ext cx="479425" cy="377825"/>
          </a:xfrm>
          <a:custGeom>
            <a:avLst/>
            <a:gdLst>
              <a:gd name="connsiteX0" fmla="*/ 0 w 450705"/>
              <a:gd name="connsiteY0" fmla="*/ 377688 h 377688"/>
              <a:gd name="connsiteX1" fmla="*/ 203200 w 450705"/>
              <a:gd name="connsiteY1" fmla="*/ 199888 h 377688"/>
              <a:gd name="connsiteX2" fmla="*/ 381000 w 450705"/>
              <a:gd name="connsiteY2" fmla="*/ 9388 h 377688"/>
              <a:gd name="connsiteX3" fmla="*/ 431800 w 450705"/>
              <a:gd name="connsiteY3" fmla="*/ 60188 h 377688"/>
              <a:gd name="connsiteX4" fmla="*/ 76200 w 450705"/>
              <a:gd name="connsiteY4" fmla="*/ 326888 h 377688"/>
              <a:gd name="connsiteX0" fmla="*/ 6350 w 463000"/>
              <a:gd name="connsiteY0" fmla="*/ 379202 h 379202"/>
              <a:gd name="connsiteX1" fmla="*/ 209550 w 463000"/>
              <a:gd name="connsiteY1" fmla="*/ 201402 h 379202"/>
              <a:gd name="connsiteX2" fmla="*/ 387350 w 463000"/>
              <a:gd name="connsiteY2" fmla="*/ 10902 h 379202"/>
              <a:gd name="connsiteX3" fmla="*/ 438150 w 463000"/>
              <a:gd name="connsiteY3" fmla="*/ 61702 h 379202"/>
              <a:gd name="connsiteX4" fmla="*/ 0 w 463000"/>
              <a:gd name="connsiteY4" fmla="*/ 379202 h 379202"/>
              <a:gd name="connsiteX0" fmla="*/ 6350 w 479664"/>
              <a:gd name="connsiteY0" fmla="*/ 378041 h 378041"/>
              <a:gd name="connsiteX1" fmla="*/ 209550 w 479664"/>
              <a:gd name="connsiteY1" fmla="*/ 200241 h 378041"/>
              <a:gd name="connsiteX2" fmla="*/ 387350 w 479664"/>
              <a:gd name="connsiteY2" fmla="*/ 9741 h 378041"/>
              <a:gd name="connsiteX3" fmla="*/ 438150 w 479664"/>
              <a:gd name="connsiteY3" fmla="*/ 60541 h 378041"/>
              <a:gd name="connsiteX4" fmla="*/ 0 w 479664"/>
              <a:gd name="connsiteY4" fmla="*/ 378041 h 378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664" h="378041">
                <a:moveTo>
                  <a:pt x="6350" y="378041"/>
                </a:moveTo>
                <a:cubicBezTo>
                  <a:pt x="76200" y="319832"/>
                  <a:pt x="146050" y="261624"/>
                  <a:pt x="209550" y="200241"/>
                </a:cubicBezTo>
                <a:cubicBezTo>
                  <a:pt x="273050" y="138858"/>
                  <a:pt x="349250" y="33024"/>
                  <a:pt x="387350" y="9741"/>
                </a:cubicBezTo>
                <a:cubicBezTo>
                  <a:pt x="425450" y="-13542"/>
                  <a:pt x="540808" y="5508"/>
                  <a:pt x="438150" y="60541"/>
                </a:cubicBezTo>
                <a:cubicBezTo>
                  <a:pt x="335492" y="115574"/>
                  <a:pt x="0" y="378041"/>
                  <a:pt x="0" y="378041"/>
                </a:cubicBezTo>
              </a:path>
            </a:pathLst>
          </a:cu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7" name="Freeform 16"/>
          <p:cNvSpPr/>
          <p:nvPr/>
        </p:nvSpPr>
        <p:spPr>
          <a:xfrm rot="4748771">
            <a:off x="4989513" y="4681538"/>
            <a:ext cx="479425" cy="377825"/>
          </a:xfrm>
          <a:custGeom>
            <a:avLst/>
            <a:gdLst>
              <a:gd name="connsiteX0" fmla="*/ 0 w 450705"/>
              <a:gd name="connsiteY0" fmla="*/ 377688 h 377688"/>
              <a:gd name="connsiteX1" fmla="*/ 203200 w 450705"/>
              <a:gd name="connsiteY1" fmla="*/ 199888 h 377688"/>
              <a:gd name="connsiteX2" fmla="*/ 381000 w 450705"/>
              <a:gd name="connsiteY2" fmla="*/ 9388 h 377688"/>
              <a:gd name="connsiteX3" fmla="*/ 431800 w 450705"/>
              <a:gd name="connsiteY3" fmla="*/ 60188 h 377688"/>
              <a:gd name="connsiteX4" fmla="*/ 76200 w 450705"/>
              <a:gd name="connsiteY4" fmla="*/ 326888 h 377688"/>
              <a:gd name="connsiteX0" fmla="*/ 6350 w 463000"/>
              <a:gd name="connsiteY0" fmla="*/ 379202 h 379202"/>
              <a:gd name="connsiteX1" fmla="*/ 209550 w 463000"/>
              <a:gd name="connsiteY1" fmla="*/ 201402 h 379202"/>
              <a:gd name="connsiteX2" fmla="*/ 387350 w 463000"/>
              <a:gd name="connsiteY2" fmla="*/ 10902 h 379202"/>
              <a:gd name="connsiteX3" fmla="*/ 438150 w 463000"/>
              <a:gd name="connsiteY3" fmla="*/ 61702 h 379202"/>
              <a:gd name="connsiteX4" fmla="*/ 0 w 463000"/>
              <a:gd name="connsiteY4" fmla="*/ 379202 h 379202"/>
              <a:gd name="connsiteX0" fmla="*/ 6350 w 479664"/>
              <a:gd name="connsiteY0" fmla="*/ 378041 h 378041"/>
              <a:gd name="connsiteX1" fmla="*/ 209550 w 479664"/>
              <a:gd name="connsiteY1" fmla="*/ 200241 h 378041"/>
              <a:gd name="connsiteX2" fmla="*/ 387350 w 479664"/>
              <a:gd name="connsiteY2" fmla="*/ 9741 h 378041"/>
              <a:gd name="connsiteX3" fmla="*/ 438150 w 479664"/>
              <a:gd name="connsiteY3" fmla="*/ 60541 h 378041"/>
              <a:gd name="connsiteX4" fmla="*/ 0 w 479664"/>
              <a:gd name="connsiteY4" fmla="*/ 378041 h 378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664" h="378041">
                <a:moveTo>
                  <a:pt x="6350" y="378041"/>
                </a:moveTo>
                <a:cubicBezTo>
                  <a:pt x="76200" y="319832"/>
                  <a:pt x="146050" y="261624"/>
                  <a:pt x="209550" y="200241"/>
                </a:cubicBezTo>
                <a:cubicBezTo>
                  <a:pt x="273050" y="138858"/>
                  <a:pt x="349250" y="33024"/>
                  <a:pt x="387350" y="9741"/>
                </a:cubicBezTo>
                <a:cubicBezTo>
                  <a:pt x="425450" y="-13542"/>
                  <a:pt x="540808" y="5508"/>
                  <a:pt x="438150" y="60541"/>
                </a:cubicBezTo>
                <a:cubicBezTo>
                  <a:pt x="335492" y="115574"/>
                  <a:pt x="0" y="378041"/>
                  <a:pt x="0" y="378041"/>
                </a:cubicBezTo>
              </a:path>
            </a:pathLst>
          </a:cu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8" name="Freeform 17"/>
          <p:cNvSpPr/>
          <p:nvPr/>
        </p:nvSpPr>
        <p:spPr>
          <a:xfrm rot="11291846">
            <a:off x="6224588" y="4189413"/>
            <a:ext cx="479425" cy="377825"/>
          </a:xfrm>
          <a:custGeom>
            <a:avLst/>
            <a:gdLst>
              <a:gd name="connsiteX0" fmla="*/ 0 w 450705"/>
              <a:gd name="connsiteY0" fmla="*/ 377688 h 377688"/>
              <a:gd name="connsiteX1" fmla="*/ 203200 w 450705"/>
              <a:gd name="connsiteY1" fmla="*/ 199888 h 377688"/>
              <a:gd name="connsiteX2" fmla="*/ 381000 w 450705"/>
              <a:gd name="connsiteY2" fmla="*/ 9388 h 377688"/>
              <a:gd name="connsiteX3" fmla="*/ 431800 w 450705"/>
              <a:gd name="connsiteY3" fmla="*/ 60188 h 377688"/>
              <a:gd name="connsiteX4" fmla="*/ 76200 w 450705"/>
              <a:gd name="connsiteY4" fmla="*/ 326888 h 377688"/>
              <a:gd name="connsiteX0" fmla="*/ 6350 w 463000"/>
              <a:gd name="connsiteY0" fmla="*/ 379202 h 379202"/>
              <a:gd name="connsiteX1" fmla="*/ 209550 w 463000"/>
              <a:gd name="connsiteY1" fmla="*/ 201402 h 379202"/>
              <a:gd name="connsiteX2" fmla="*/ 387350 w 463000"/>
              <a:gd name="connsiteY2" fmla="*/ 10902 h 379202"/>
              <a:gd name="connsiteX3" fmla="*/ 438150 w 463000"/>
              <a:gd name="connsiteY3" fmla="*/ 61702 h 379202"/>
              <a:gd name="connsiteX4" fmla="*/ 0 w 463000"/>
              <a:gd name="connsiteY4" fmla="*/ 379202 h 379202"/>
              <a:gd name="connsiteX0" fmla="*/ 6350 w 479664"/>
              <a:gd name="connsiteY0" fmla="*/ 378041 h 378041"/>
              <a:gd name="connsiteX1" fmla="*/ 209550 w 479664"/>
              <a:gd name="connsiteY1" fmla="*/ 200241 h 378041"/>
              <a:gd name="connsiteX2" fmla="*/ 387350 w 479664"/>
              <a:gd name="connsiteY2" fmla="*/ 9741 h 378041"/>
              <a:gd name="connsiteX3" fmla="*/ 438150 w 479664"/>
              <a:gd name="connsiteY3" fmla="*/ 60541 h 378041"/>
              <a:gd name="connsiteX4" fmla="*/ 0 w 479664"/>
              <a:gd name="connsiteY4" fmla="*/ 378041 h 378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664" h="378041">
                <a:moveTo>
                  <a:pt x="6350" y="378041"/>
                </a:moveTo>
                <a:cubicBezTo>
                  <a:pt x="76200" y="319832"/>
                  <a:pt x="146050" y="261624"/>
                  <a:pt x="209550" y="200241"/>
                </a:cubicBezTo>
                <a:cubicBezTo>
                  <a:pt x="273050" y="138858"/>
                  <a:pt x="349250" y="33024"/>
                  <a:pt x="387350" y="9741"/>
                </a:cubicBezTo>
                <a:cubicBezTo>
                  <a:pt x="425450" y="-13542"/>
                  <a:pt x="540808" y="5508"/>
                  <a:pt x="438150" y="60541"/>
                </a:cubicBezTo>
                <a:cubicBezTo>
                  <a:pt x="335492" y="115574"/>
                  <a:pt x="0" y="378041"/>
                  <a:pt x="0" y="378041"/>
                </a:cubicBezTo>
              </a:path>
            </a:pathLst>
          </a:cu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9" name="Freeform 18"/>
          <p:cNvSpPr/>
          <p:nvPr/>
        </p:nvSpPr>
        <p:spPr>
          <a:xfrm rot="20325147">
            <a:off x="6750050" y="4443413"/>
            <a:ext cx="479425" cy="377825"/>
          </a:xfrm>
          <a:custGeom>
            <a:avLst/>
            <a:gdLst>
              <a:gd name="connsiteX0" fmla="*/ 0 w 450705"/>
              <a:gd name="connsiteY0" fmla="*/ 377688 h 377688"/>
              <a:gd name="connsiteX1" fmla="*/ 203200 w 450705"/>
              <a:gd name="connsiteY1" fmla="*/ 199888 h 377688"/>
              <a:gd name="connsiteX2" fmla="*/ 381000 w 450705"/>
              <a:gd name="connsiteY2" fmla="*/ 9388 h 377688"/>
              <a:gd name="connsiteX3" fmla="*/ 431800 w 450705"/>
              <a:gd name="connsiteY3" fmla="*/ 60188 h 377688"/>
              <a:gd name="connsiteX4" fmla="*/ 76200 w 450705"/>
              <a:gd name="connsiteY4" fmla="*/ 326888 h 377688"/>
              <a:gd name="connsiteX0" fmla="*/ 6350 w 463000"/>
              <a:gd name="connsiteY0" fmla="*/ 379202 h 379202"/>
              <a:gd name="connsiteX1" fmla="*/ 209550 w 463000"/>
              <a:gd name="connsiteY1" fmla="*/ 201402 h 379202"/>
              <a:gd name="connsiteX2" fmla="*/ 387350 w 463000"/>
              <a:gd name="connsiteY2" fmla="*/ 10902 h 379202"/>
              <a:gd name="connsiteX3" fmla="*/ 438150 w 463000"/>
              <a:gd name="connsiteY3" fmla="*/ 61702 h 379202"/>
              <a:gd name="connsiteX4" fmla="*/ 0 w 463000"/>
              <a:gd name="connsiteY4" fmla="*/ 379202 h 379202"/>
              <a:gd name="connsiteX0" fmla="*/ 6350 w 479664"/>
              <a:gd name="connsiteY0" fmla="*/ 378041 h 378041"/>
              <a:gd name="connsiteX1" fmla="*/ 209550 w 479664"/>
              <a:gd name="connsiteY1" fmla="*/ 200241 h 378041"/>
              <a:gd name="connsiteX2" fmla="*/ 387350 w 479664"/>
              <a:gd name="connsiteY2" fmla="*/ 9741 h 378041"/>
              <a:gd name="connsiteX3" fmla="*/ 438150 w 479664"/>
              <a:gd name="connsiteY3" fmla="*/ 60541 h 378041"/>
              <a:gd name="connsiteX4" fmla="*/ 0 w 479664"/>
              <a:gd name="connsiteY4" fmla="*/ 378041 h 378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664" h="378041">
                <a:moveTo>
                  <a:pt x="6350" y="378041"/>
                </a:moveTo>
                <a:cubicBezTo>
                  <a:pt x="76200" y="319832"/>
                  <a:pt x="146050" y="261624"/>
                  <a:pt x="209550" y="200241"/>
                </a:cubicBezTo>
                <a:cubicBezTo>
                  <a:pt x="273050" y="138858"/>
                  <a:pt x="349250" y="33024"/>
                  <a:pt x="387350" y="9741"/>
                </a:cubicBezTo>
                <a:cubicBezTo>
                  <a:pt x="425450" y="-13542"/>
                  <a:pt x="540808" y="5508"/>
                  <a:pt x="438150" y="60541"/>
                </a:cubicBezTo>
                <a:cubicBezTo>
                  <a:pt x="335492" y="115574"/>
                  <a:pt x="0" y="378041"/>
                  <a:pt x="0" y="378041"/>
                </a:cubicBezTo>
              </a:path>
            </a:pathLst>
          </a:cu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8450" name="TextBox 3"/>
          <p:cNvSpPr txBox="1">
            <a:spLocks noChangeArrowheads="1"/>
          </p:cNvSpPr>
          <p:nvPr/>
        </p:nvSpPr>
        <p:spPr bwMode="auto">
          <a:xfrm>
            <a:off x="7916863" y="5257800"/>
            <a:ext cx="4048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D</a:t>
            </a:r>
          </a:p>
        </p:txBody>
      </p:sp>
      <p:cxnSp>
        <p:nvCxnSpPr>
          <p:cNvPr id="21" name="Straight Arrow Connector 20"/>
          <p:cNvCxnSpPr/>
          <p:nvPr/>
        </p:nvCxnSpPr>
        <p:spPr>
          <a:xfrm>
            <a:off x="7772400" y="5207000"/>
            <a:ext cx="7938" cy="4572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2" name="Straight Connector 21"/>
          <p:cNvCxnSpPr>
            <a:stCxn id="13" idx="4"/>
          </p:cNvCxnSpPr>
          <p:nvPr/>
        </p:nvCxnSpPr>
        <p:spPr>
          <a:xfrm>
            <a:off x="5708650" y="4000500"/>
            <a:ext cx="482600" cy="0"/>
          </a:xfrm>
          <a:prstGeom prst="line">
            <a:avLst/>
          </a:prstGeom>
          <a:ln>
            <a:prstDash val="dot"/>
          </a:ln>
        </p:spPr>
        <p:style>
          <a:lnRef idx="1">
            <a:schemeClr val="dk1"/>
          </a:lnRef>
          <a:fillRef idx="0">
            <a:schemeClr val="dk1"/>
          </a:fillRef>
          <a:effectRef idx="0">
            <a:schemeClr val="dk1"/>
          </a:effectRef>
          <a:fontRef idx="minor">
            <a:schemeClr val="tx1"/>
          </a:fontRef>
        </p:style>
      </p:cxnSp>
      <p:sp>
        <p:nvSpPr>
          <p:cNvPr id="23" name="TextBox 22"/>
          <p:cNvSpPr txBox="1">
            <a:spLocks noChangeArrowheads="1"/>
          </p:cNvSpPr>
          <p:nvPr/>
        </p:nvSpPr>
        <p:spPr bwMode="auto">
          <a:xfrm>
            <a:off x="5784850" y="3778250"/>
            <a:ext cx="2698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latin typeface="Arial" charset="0"/>
              </a:rPr>
              <a:t>θ</a:t>
            </a:r>
          </a:p>
        </p:txBody>
      </p:sp>
      <p:cxnSp>
        <p:nvCxnSpPr>
          <p:cNvPr id="24" name="Straight Arrow Connector 23"/>
          <p:cNvCxnSpPr/>
          <p:nvPr/>
        </p:nvCxnSpPr>
        <p:spPr>
          <a:xfrm>
            <a:off x="5664200" y="3517900"/>
            <a:ext cx="0" cy="50165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5" name="TextBox 24"/>
          <p:cNvSpPr txBox="1">
            <a:spLocks noChangeArrowheads="1"/>
          </p:cNvSpPr>
          <p:nvPr/>
        </p:nvSpPr>
        <p:spPr bwMode="auto">
          <a:xfrm>
            <a:off x="5734050" y="3568700"/>
            <a:ext cx="2746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latin typeface="Arial" charset="0"/>
              </a:rPr>
              <a:t>L</a:t>
            </a:r>
          </a:p>
        </p:txBody>
      </p:sp>
      <p:sp>
        <p:nvSpPr>
          <p:cNvPr id="26" name="TextBox 25"/>
          <p:cNvSpPr txBox="1">
            <a:spLocks noChangeArrowheads="1"/>
          </p:cNvSpPr>
          <p:nvPr/>
        </p:nvSpPr>
        <p:spPr bwMode="auto">
          <a:xfrm>
            <a:off x="5403850" y="3613150"/>
            <a:ext cx="2619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latin typeface="Arial" charset="0"/>
              </a:rPr>
              <a:t>y</a:t>
            </a:r>
          </a:p>
        </p:txBody>
      </p:sp>
      <p:sp>
        <p:nvSpPr>
          <p:cNvPr id="27" name="TextBox 26"/>
          <p:cNvSpPr txBox="1">
            <a:spLocks noChangeArrowheads="1"/>
          </p:cNvSpPr>
          <p:nvPr/>
        </p:nvSpPr>
        <p:spPr bwMode="auto">
          <a:xfrm>
            <a:off x="698500" y="4508500"/>
            <a:ext cx="31877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The probability of cross a line</a:t>
            </a:r>
          </a:p>
        </p:txBody>
      </p:sp>
      <p:pic>
        <p:nvPicPr>
          <p:cNvPr id="28" name="Picture 27"/>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194300" y="4140200"/>
            <a:ext cx="102235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Picture 28"/>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210300" y="3251200"/>
            <a:ext cx="1187450"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 name="TextBox 29"/>
          <p:cNvSpPr txBox="1">
            <a:spLocks noChangeArrowheads="1"/>
          </p:cNvSpPr>
          <p:nvPr/>
        </p:nvSpPr>
        <p:spPr bwMode="auto">
          <a:xfrm>
            <a:off x="762000" y="3479800"/>
            <a:ext cx="30083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A needle intersects a line if:</a:t>
            </a:r>
          </a:p>
        </p:txBody>
      </p:sp>
      <p:pic>
        <p:nvPicPr>
          <p:cNvPr id="31" name="Picture 30"/>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1409700" y="3975100"/>
            <a:ext cx="1655763"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31"/>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1447800" y="5054600"/>
            <a:ext cx="1173163"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1"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1"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2500"/>
                            </p:stCondLst>
                            <p:childTnLst>
                              <p:par>
                                <p:cTn id="30" presetID="2" presetClass="entr" presetSubtype="1"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3000"/>
                            </p:stCondLst>
                            <p:childTnLst>
                              <p:par>
                                <p:cTn id="35" presetID="2" presetClass="entr" presetSubtype="1"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dissolve">
                                      <p:cBhvr>
                                        <p:cTn id="43" dur="500"/>
                                        <p:tgtEl>
                                          <p:spTgt spid="2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dissolve">
                                      <p:cBhvr>
                                        <p:cTn id="46" dur="500"/>
                                        <p:tgtEl>
                                          <p:spTgt spid="23"/>
                                        </p:tgtEl>
                                      </p:cBhvr>
                                    </p:animEffect>
                                  </p:childTnLst>
                                </p:cTn>
                              </p:par>
                              <p:par>
                                <p:cTn id="47" presetID="9"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dissolve">
                                      <p:cBhvr>
                                        <p:cTn id="49" dur="500"/>
                                        <p:tgtEl>
                                          <p:spTgt spid="22"/>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dissolve">
                                      <p:cBhvr>
                                        <p:cTn id="52" dur="500"/>
                                        <p:tgtEl>
                                          <p:spTgt spid="26"/>
                                        </p:tgtEl>
                                      </p:cBhvr>
                                    </p:animEffect>
                                  </p:childTnLst>
                                </p:cTn>
                              </p:par>
                              <p:par>
                                <p:cTn id="53" presetID="9" presetClass="entr" presetSubtype="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dissolve">
                                      <p:cBhvr>
                                        <p:cTn id="55" dur="500"/>
                                        <p:tgtEl>
                                          <p:spTgt spid="24"/>
                                        </p:tgtEl>
                                      </p:cBhvr>
                                    </p:animEffect>
                                  </p:childTnLst>
                                </p:cTn>
                              </p:par>
                              <p:par>
                                <p:cTn id="56" presetID="9" presetClass="entr" presetSubtype="0"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dissolve">
                                      <p:cBhvr>
                                        <p:cTn id="58" dur="500"/>
                                        <p:tgtEl>
                                          <p:spTgt spid="28"/>
                                        </p:tgtEl>
                                      </p:cBhvr>
                                    </p:animEffect>
                                  </p:childTnLst>
                                </p:cTn>
                              </p:par>
                              <p:par>
                                <p:cTn id="59" presetID="9" presetClass="entr" presetSubtype="0"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dissolve">
                                      <p:cBhvr>
                                        <p:cTn id="61" dur="500"/>
                                        <p:tgtEl>
                                          <p:spTgt spid="2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dissolve">
                                      <p:cBhvr>
                                        <p:cTn id="66" dur="500"/>
                                        <p:tgtEl>
                                          <p:spTgt spid="30"/>
                                        </p:tgtEl>
                                      </p:cBhvr>
                                    </p:animEffect>
                                  </p:childTnLst>
                                </p:cTn>
                              </p:par>
                              <p:par>
                                <p:cTn id="67" presetID="9" presetClass="entr" presetSubtype="0"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dissolve">
                                      <p:cBhvr>
                                        <p:cTn id="69" dur="500"/>
                                        <p:tgtEl>
                                          <p:spTgt spid="31"/>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dissolve">
                                      <p:cBhvr>
                                        <p:cTn id="72" dur="500"/>
                                        <p:tgtEl>
                                          <p:spTgt spid="27"/>
                                        </p:tgtEl>
                                      </p:cBhvr>
                                    </p:animEffect>
                                  </p:childTnLst>
                                </p:cTn>
                              </p:par>
                              <p:par>
                                <p:cTn id="73" presetID="9" presetClass="entr" presetSubtype="0" fill="hold"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dissolve">
                                      <p:cBhvr>
                                        <p:cTn id="7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27"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a:latin typeface="Garamond" charset="0"/>
              </a:rPr>
              <a:t>Keep in mind that…</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11/10/2020</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C39A6ED3-7B39-C842-89C4-777949425036}" type="slidenum">
              <a:rPr lang="en-US" smtClean="0"/>
              <a:pPr>
                <a:defRPr/>
              </a:pPr>
              <a:t>7</a:t>
            </a:fld>
            <a:endParaRPr lang="en-US"/>
          </a:p>
        </p:txBody>
      </p:sp>
      <p:sp>
        <p:nvSpPr>
          <p:cNvPr id="7" name="Explosion 1 6"/>
          <p:cNvSpPr/>
          <p:nvPr/>
        </p:nvSpPr>
        <p:spPr>
          <a:xfrm>
            <a:off x="3960813" y="4692650"/>
            <a:ext cx="231775" cy="201613"/>
          </a:xfrm>
          <a:prstGeom prst="irregularSeal1">
            <a:avLst/>
          </a:prstGeom>
          <a:solidFill>
            <a:srgbClr val="FF0000"/>
          </a:solidFill>
        </p:spPr>
        <p:style>
          <a:lnRef idx="1">
            <a:schemeClr val="dk1"/>
          </a:lnRef>
          <a:fillRef idx="3">
            <a:schemeClr val="dk1"/>
          </a:fillRef>
          <a:effectRef idx="2">
            <a:schemeClr val="dk1"/>
          </a:effectRef>
          <a:fontRef idx="minor">
            <a:schemeClr val="lt1"/>
          </a:fontRef>
        </p:style>
        <p:txBody>
          <a:bodyPr anchor="ctr"/>
          <a:lstStyle/>
          <a:p>
            <a:pPr algn="ctr">
              <a:defRPr/>
            </a:pPr>
            <a:endParaRPr lang="en-US"/>
          </a:p>
        </p:txBody>
      </p:sp>
      <p:sp>
        <p:nvSpPr>
          <p:cNvPr id="19462" name="TextBox 2"/>
          <p:cNvSpPr txBox="1">
            <a:spLocks noChangeArrowheads="1"/>
          </p:cNvSpPr>
          <p:nvPr/>
        </p:nvSpPr>
        <p:spPr bwMode="auto">
          <a:xfrm>
            <a:off x="1317625" y="2008188"/>
            <a:ext cx="266541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latin typeface="Arial" charset="0"/>
              </a:rPr>
              <a:t>Random sampling</a:t>
            </a:r>
          </a:p>
        </p:txBody>
      </p:sp>
      <p:sp>
        <p:nvSpPr>
          <p:cNvPr id="19463" name="TextBox 2"/>
          <p:cNvSpPr txBox="1">
            <a:spLocks noChangeArrowheads="1"/>
          </p:cNvSpPr>
          <p:nvPr/>
        </p:nvSpPr>
        <p:spPr bwMode="auto">
          <a:xfrm>
            <a:off x="4948238" y="1871663"/>
            <a:ext cx="2682875"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a:latin typeface="Arial" charset="0"/>
              </a:rPr>
              <a:t>Probability density </a:t>
            </a:r>
          </a:p>
          <a:p>
            <a:pPr algn="ctr" eaLnBrk="1" hangingPunct="1"/>
            <a:r>
              <a:rPr lang="en-US">
                <a:latin typeface="Arial" charset="0"/>
              </a:rPr>
              <a:t>function</a:t>
            </a:r>
          </a:p>
        </p:txBody>
      </p:sp>
      <p:sp>
        <p:nvSpPr>
          <p:cNvPr id="10" name="TextBox 2"/>
          <p:cNvSpPr txBox="1">
            <a:spLocks noChangeArrowheads="1"/>
          </p:cNvSpPr>
          <p:nvPr/>
        </p:nvSpPr>
        <p:spPr bwMode="auto">
          <a:xfrm>
            <a:off x="3032125" y="3143250"/>
            <a:ext cx="33337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solidFill>
                  <a:srgbClr val="FF0000"/>
                </a:solidFill>
                <a:latin typeface="Arial" charset="0"/>
              </a:rPr>
              <a:t>Statistical uncertainties</a:t>
            </a:r>
          </a:p>
        </p:txBody>
      </p:sp>
      <p:cxnSp>
        <p:nvCxnSpPr>
          <p:cNvPr id="11" name="Straight Arrow Connector 10"/>
          <p:cNvCxnSpPr/>
          <p:nvPr/>
        </p:nvCxnSpPr>
        <p:spPr bwMode="auto">
          <a:xfrm>
            <a:off x="4068763" y="2278063"/>
            <a:ext cx="692150"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2" name="Oval 11"/>
          <p:cNvSpPr/>
          <p:nvPr/>
        </p:nvSpPr>
        <p:spPr>
          <a:xfrm>
            <a:off x="2259013" y="4533900"/>
            <a:ext cx="100012" cy="128588"/>
          </a:xfrm>
          <a:prstGeom prst="ellipse">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3" name="Oval 12"/>
          <p:cNvSpPr/>
          <p:nvPr/>
        </p:nvSpPr>
        <p:spPr>
          <a:xfrm>
            <a:off x="2411413" y="4686300"/>
            <a:ext cx="100012" cy="128588"/>
          </a:xfrm>
          <a:prstGeom prst="ellipse">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4" name="Oval 13"/>
          <p:cNvSpPr/>
          <p:nvPr/>
        </p:nvSpPr>
        <p:spPr>
          <a:xfrm>
            <a:off x="2130425" y="4953000"/>
            <a:ext cx="100013" cy="130175"/>
          </a:xfrm>
          <a:prstGeom prst="ellipse">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5" name="Oval 14"/>
          <p:cNvSpPr/>
          <p:nvPr/>
        </p:nvSpPr>
        <p:spPr>
          <a:xfrm>
            <a:off x="2022475" y="4787900"/>
            <a:ext cx="101600" cy="130175"/>
          </a:xfrm>
          <a:prstGeom prst="ellipse">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6" name="Oval 15"/>
          <p:cNvSpPr/>
          <p:nvPr/>
        </p:nvSpPr>
        <p:spPr>
          <a:xfrm>
            <a:off x="2511425" y="4786313"/>
            <a:ext cx="101600" cy="130175"/>
          </a:xfrm>
          <a:prstGeom prst="ellipse">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7" name="Oval 16"/>
          <p:cNvSpPr/>
          <p:nvPr/>
        </p:nvSpPr>
        <p:spPr>
          <a:xfrm>
            <a:off x="2057400" y="5083175"/>
            <a:ext cx="101600" cy="130175"/>
          </a:xfrm>
          <a:prstGeom prst="ellipse">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8" name="Oval 17"/>
          <p:cNvSpPr/>
          <p:nvPr/>
        </p:nvSpPr>
        <p:spPr>
          <a:xfrm>
            <a:off x="2441575" y="5294313"/>
            <a:ext cx="100013" cy="128587"/>
          </a:xfrm>
          <a:prstGeom prst="ellipse">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9" name="Oval 18"/>
          <p:cNvSpPr/>
          <p:nvPr/>
        </p:nvSpPr>
        <p:spPr>
          <a:xfrm>
            <a:off x="1958975" y="4565650"/>
            <a:ext cx="100013" cy="130175"/>
          </a:xfrm>
          <a:prstGeom prst="ellipse">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0" name="Oval 19"/>
          <p:cNvSpPr/>
          <p:nvPr/>
        </p:nvSpPr>
        <p:spPr>
          <a:xfrm>
            <a:off x="2584450" y="4627563"/>
            <a:ext cx="100013" cy="130175"/>
          </a:xfrm>
          <a:prstGeom prst="ellipse">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1" name="Oval 20"/>
          <p:cNvSpPr/>
          <p:nvPr/>
        </p:nvSpPr>
        <p:spPr>
          <a:xfrm>
            <a:off x="2578100" y="5026025"/>
            <a:ext cx="100013" cy="130175"/>
          </a:xfrm>
          <a:prstGeom prst="ellipse">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2" name="Oval 21"/>
          <p:cNvSpPr/>
          <p:nvPr/>
        </p:nvSpPr>
        <p:spPr>
          <a:xfrm>
            <a:off x="1719263" y="4903788"/>
            <a:ext cx="101600" cy="130175"/>
          </a:xfrm>
          <a:prstGeom prst="ellipse">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3" name="Oval 22"/>
          <p:cNvSpPr/>
          <p:nvPr/>
        </p:nvSpPr>
        <p:spPr>
          <a:xfrm>
            <a:off x="1885950" y="5084763"/>
            <a:ext cx="101600" cy="130175"/>
          </a:xfrm>
          <a:prstGeom prst="ellipse">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4" name="Oval 23"/>
          <p:cNvSpPr/>
          <p:nvPr/>
        </p:nvSpPr>
        <p:spPr>
          <a:xfrm>
            <a:off x="2419350" y="5068888"/>
            <a:ext cx="100013" cy="130175"/>
          </a:xfrm>
          <a:prstGeom prst="ellipse">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5" name="Oval 24"/>
          <p:cNvSpPr/>
          <p:nvPr/>
        </p:nvSpPr>
        <p:spPr>
          <a:xfrm>
            <a:off x="2209800" y="5235575"/>
            <a:ext cx="101600" cy="130175"/>
          </a:xfrm>
          <a:prstGeom prst="ellipse">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6" name="Oval 25"/>
          <p:cNvSpPr/>
          <p:nvPr/>
        </p:nvSpPr>
        <p:spPr>
          <a:xfrm>
            <a:off x="2757488" y="4860925"/>
            <a:ext cx="101600" cy="130175"/>
          </a:xfrm>
          <a:prstGeom prst="ellipse">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7" name="Oval 26"/>
          <p:cNvSpPr/>
          <p:nvPr/>
        </p:nvSpPr>
        <p:spPr>
          <a:xfrm>
            <a:off x="2370138" y="4933950"/>
            <a:ext cx="101600" cy="130175"/>
          </a:xfrm>
          <a:prstGeom prst="ellipse">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cxnSp>
        <p:nvCxnSpPr>
          <p:cNvPr id="28" name="Straight Arrow Connector 27"/>
          <p:cNvCxnSpPr/>
          <p:nvPr/>
        </p:nvCxnSpPr>
        <p:spPr>
          <a:xfrm flipV="1">
            <a:off x="2797175" y="4786313"/>
            <a:ext cx="1281113" cy="1381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9" name="Oval 28"/>
          <p:cNvSpPr/>
          <p:nvPr/>
        </p:nvSpPr>
        <p:spPr>
          <a:xfrm>
            <a:off x="4616450" y="4132263"/>
            <a:ext cx="100013" cy="128587"/>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cxnSp>
        <p:nvCxnSpPr>
          <p:cNvPr id="30" name="Straight Arrow Connector 29"/>
          <p:cNvCxnSpPr>
            <a:endCxn id="29" idx="3"/>
          </p:cNvCxnSpPr>
          <p:nvPr/>
        </p:nvCxnSpPr>
        <p:spPr>
          <a:xfrm flipV="1">
            <a:off x="4167188" y="4241800"/>
            <a:ext cx="463550" cy="5175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4105275" y="4797425"/>
            <a:ext cx="935038" cy="4191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2" name="TextBox 14"/>
          <p:cNvSpPr txBox="1">
            <a:spLocks noChangeArrowheads="1"/>
          </p:cNvSpPr>
          <p:nvPr/>
        </p:nvSpPr>
        <p:spPr bwMode="auto">
          <a:xfrm>
            <a:off x="3321050" y="4464050"/>
            <a:ext cx="3857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λ</a:t>
            </a:r>
            <a:r>
              <a:rPr lang="en-US" sz="1800" baseline="-25000">
                <a:latin typeface="Arial" charset="0"/>
              </a:rPr>
              <a:t>1</a:t>
            </a:r>
          </a:p>
        </p:txBody>
      </p:sp>
      <p:sp>
        <p:nvSpPr>
          <p:cNvPr id="33" name="Rectangle 22"/>
          <p:cNvSpPr>
            <a:spLocks noChangeArrowheads="1"/>
          </p:cNvSpPr>
          <p:nvPr/>
        </p:nvSpPr>
        <p:spPr bwMode="auto">
          <a:xfrm>
            <a:off x="4360863" y="4953000"/>
            <a:ext cx="3841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t>λ</a:t>
            </a:r>
            <a:r>
              <a:rPr lang="en-US" baseline="-25000"/>
              <a:t>2</a:t>
            </a:r>
          </a:p>
        </p:txBody>
      </p:sp>
      <p:sp>
        <p:nvSpPr>
          <p:cNvPr id="34" name="TextBox 2047"/>
          <p:cNvSpPr txBox="1">
            <a:spLocks noChangeArrowheads="1"/>
          </p:cNvSpPr>
          <p:nvPr/>
        </p:nvSpPr>
        <p:spPr bwMode="auto">
          <a:xfrm>
            <a:off x="4076700" y="4108450"/>
            <a:ext cx="4365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λ’</a:t>
            </a:r>
            <a:r>
              <a:rPr lang="en-US" altLang="ja-JP" sz="1800" baseline="-25000">
                <a:latin typeface="Arial" charset="0"/>
              </a:rPr>
              <a:t>1</a:t>
            </a:r>
            <a:endParaRPr lang="en-US" sz="1800" baseline="-25000">
              <a:latin typeface="Arial" charset="0"/>
            </a:endParaRPr>
          </a:p>
        </p:txBody>
      </p:sp>
      <p:cxnSp>
        <p:nvCxnSpPr>
          <p:cNvPr id="35" name="Straight Arrow Connector 34"/>
          <p:cNvCxnSpPr/>
          <p:nvPr/>
        </p:nvCxnSpPr>
        <p:spPr>
          <a:xfrm flipV="1">
            <a:off x="5095875" y="4699000"/>
            <a:ext cx="1000125" cy="498475"/>
          </a:xfrm>
          <a:prstGeom prst="straightConnector1">
            <a:avLst/>
          </a:prstGeom>
          <a:ln>
            <a:prstDash val="solid"/>
            <a:tailEnd type="arrow"/>
          </a:ln>
        </p:spPr>
        <p:style>
          <a:lnRef idx="1">
            <a:schemeClr val="dk1"/>
          </a:lnRef>
          <a:fillRef idx="0">
            <a:schemeClr val="dk1"/>
          </a:fillRef>
          <a:effectRef idx="0">
            <a:schemeClr val="dk1"/>
          </a:effectRef>
          <a:fontRef idx="minor">
            <a:schemeClr val="tx1"/>
          </a:fontRef>
        </p:style>
      </p:cxnSp>
      <p:sp>
        <p:nvSpPr>
          <p:cNvPr id="36" name="Oval 35"/>
          <p:cNvSpPr/>
          <p:nvPr/>
        </p:nvSpPr>
        <p:spPr>
          <a:xfrm>
            <a:off x="4038600" y="4735513"/>
            <a:ext cx="100013" cy="130175"/>
          </a:xfrm>
          <a:prstGeom prst="ellipse">
            <a:avLst/>
          </a:prstGeom>
          <a:solidFill>
            <a:srgbClr val="0000FF"/>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grpSp>
        <p:nvGrpSpPr>
          <p:cNvPr id="37" name="Group 36"/>
          <p:cNvGrpSpPr>
            <a:grpSpLocks/>
          </p:cNvGrpSpPr>
          <p:nvPr/>
        </p:nvGrpSpPr>
        <p:grpSpPr bwMode="auto">
          <a:xfrm>
            <a:off x="4926013" y="5105400"/>
            <a:ext cx="231775" cy="201613"/>
            <a:chOff x="5472113" y="5867400"/>
            <a:chExt cx="231775" cy="201613"/>
          </a:xfrm>
        </p:grpSpPr>
        <p:sp>
          <p:nvSpPr>
            <p:cNvPr id="38" name="Explosion 1 37"/>
            <p:cNvSpPr/>
            <p:nvPr/>
          </p:nvSpPr>
          <p:spPr>
            <a:xfrm>
              <a:off x="5472113" y="5867400"/>
              <a:ext cx="231775" cy="201613"/>
            </a:xfrm>
            <a:prstGeom prst="irregularSeal1">
              <a:avLst/>
            </a:prstGeom>
            <a:solidFill>
              <a:srgbClr val="FF0000"/>
            </a:solidFill>
          </p:spPr>
          <p:style>
            <a:lnRef idx="1">
              <a:schemeClr val="dk1"/>
            </a:lnRef>
            <a:fillRef idx="3">
              <a:schemeClr val="dk1"/>
            </a:fillRef>
            <a:effectRef idx="2">
              <a:schemeClr val="dk1"/>
            </a:effectRef>
            <a:fontRef idx="minor">
              <a:schemeClr val="lt1"/>
            </a:fontRef>
          </p:style>
          <p:txBody>
            <a:bodyPr anchor="ctr"/>
            <a:lstStyle/>
            <a:p>
              <a:pPr algn="ctr">
                <a:defRPr/>
              </a:pPr>
              <a:endParaRPr lang="en-US"/>
            </a:p>
          </p:txBody>
        </p:sp>
        <p:sp>
          <p:nvSpPr>
            <p:cNvPr id="39" name="Oval 38"/>
            <p:cNvSpPr/>
            <p:nvPr/>
          </p:nvSpPr>
          <p:spPr>
            <a:xfrm>
              <a:off x="5543550" y="5916613"/>
              <a:ext cx="100013" cy="130175"/>
            </a:xfrm>
            <a:prstGeom prst="ellipse">
              <a:avLst/>
            </a:prstGeom>
            <a:solidFill>
              <a:srgbClr val="0000FF"/>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grpSp>
      <p:sp>
        <p:nvSpPr>
          <p:cNvPr id="40" name="Oval 39"/>
          <p:cNvSpPr/>
          <p:nvPr/>
        </p:nvSpPr>
        <p:spPr>
          <a:xfrm>
            <a:off x="6070600" y="5275263"/>
            <a:ext cx="100013" cy="128587"/>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41" name="TextBox 52"/>
          <p:cNvSpPr txBox="1">
            <a:spLocks noChangeArrowheads="1"/>
          </p:cNvSpPr>
          <p:nvPr/>
        </p:nvSpPr>
        <p:spPr bwMode="auto">
          <a:xfrm>
            <a:off x="5429250" y="5226050"/>
            <a:ext cx="4810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λ’’</a:t>
            </a:r>
            <a:r>
              <a:rPr lang="en-US" altLang="ja-JP" sz="1800" baseline="-25000">
                <a:latin typeface="Arial" charset="0"/>
              </a:rPr>
              <a:t>1</a:t>
            </a:r>
            <a:endParaRPr lang="en-US" sz="1800" baseline="-25000">
              <a:latin typeface="Arial" charset="0"/>
            </a:endParaRPr>
          </a:p>
        </p:txBody>
      </p:sp>
      <p:cxnSp>
        <p:nvCxnSpPr>
          <p:cNvPr id="42" name="Straight Arrow Connector 41"/>
          <p:cNvCxnSpPr/>
          <p:nvPr/>
        </p:nvCxnSpPr>
        <p:spPr>
          <a:xfrm>
            <a:off x="5102225" y="5254625"/>
            <a:ext cx="962025" cy="1047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3" name="Oval 42"/>
          <p:cNvSpPr/>
          <p:nvPr/>
        </p:nvSpPr>
        <p:spPr>
          <a:xfrm>
            <a:off x="6076950" y="4608513"/>
            <a:ext cx="100013" cy="130175"/>
          </a:xfrm>
          <a:prstGeom prst="ellipse">
            <a:avLst/>
          </a:prstGeom>
          <a:solidFill>
            <a:srgbClr val="0000FF"/>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44" name="Donut 43"/>
          <p:cNvSpPr/>
          <p:nvPr/>
        </p:nvSpPr>
        <p:spPr>
          <a:xfrm>
            <a:off x="2692400" y="3987800"/>
            <a:ext cx="4140200" cy="1841500"/>
          </a:xfrm>
          <a:prstGeom prst="donut">
            <a:avLst>
              <a:gd name="adj" fmla="val 0"/>
            </a:avLst>
          </a:prstGeom>
          <a:ln>
            <a:prstDash val="sysDash"/>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solidFill>
                <a:schemeClr val="tx1"/>
              </a:solidFill>
            </a:endParaRPr>
          </a:p>
        </p:txBody>
      </p:sp>
      <p:sp>
        <p:nvSpPr>
          <p:cNvPr id="45" name="TextBox 44"/>
          <p:cNvSpPr txBox="1">
            <a:spLocks noChangeArrowheads="1"/>
          </p:cNvSpPr>
          <p:nvPr/>
        </p:nvSpPr>
        <p:spPr bwMode="auto">
          <a:xfrm>
            <a:off x="6350000" y="3822700"/>
            <a:ext cx="10826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A history</a:t>
            </a:r>
          </a:p>
        </p:txBody>
      </p:sp>
      <p:sp>
        <p:nvSpPr>
          <p:cNvPr id="46" name="Left Brace 45"/>
          <p:cNvSpPr/>
          <p:nvPr/>
        </p:nvSpPr>
        <p:spPr>
          <a:xfrm rot="16200000">
            <a:off x="4552950" y="793750"/>
            <a:ext cx="304800" cy="4305300"/>
          </a:xfrm>
          <a:prstGeom prst="leftBrace">
            <a:avLst>
              <a:gd name="adj1" fmla="val 60185"/>
              <a:gd name="adj2" fmla="val 50000"/>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47" name="Freeform 46"/>
          <p:cNvSpPr/>
          <p:nvPr/>
        </p:nvSpPr>
        <p:spPr>
          <a:xfrm>
            <a:off x="1604963" y="4432300"/>
            <a:ext cx="1366837" cy="1079500"/>
          </a:xfrm>
          <a:custGeom>
            <a:avLst/>
            <a:gdLst>
              <a:gd name="connsiteX0" fmla="*/ 1075209 w 1367309"/>
              <a:gd name="connsiteY0" fmla="*/ 114300 h 990600"/>
              <a:gd name="connsiteX1" fmla="*/ 973609 w 1367309"/>
              <a:gd name="connsiteY1" fmla="*/ 101600 h 990600"/>
              <a:gd name="connsiteX2" fmla="*/ 872009 w 1367309"/>
              <a:gd name="connsiteY2" fmla="*/ 38100 h 990600"/>
              <a:gd name="connsiteX3" fmla="*/ 745009 w 1367309"/>
              <a:gd name="connsiteY3" fmla="*/ 12700 h 990600"/>
              <a:gd name="connsiteX4" fmla="*/ 643409 w 1367309"/>
              <a:gd name="connsiteY4" fmla="*/ 0 h 990600"/>
              <a:gd name="connsiteX5" fmla="*/ 389409 w 1367309"/>
              <a:gd name="connsiteY5" fmla="*/ 12700 h 990600"/>
              <a:gd name="connsiteX6" fmla="*/ 351309 w 1367309"/>
              <a:gd name="connsiteY6" fmla="*/ 50800 h 990600"/>
              <a:gd name="connsiteX7" fmla="*/ 325909 w 1367309"/>
              <a:gd name="connsiteY7" fmla="*/ 88900 h 990600"/>
              <a:gd name="connsiteX8" fmla="*/ 287809 w 1367309"/>
              <a:gd name="connsiteY8" fmla="*/ 127000 h 990600"/>
              <a:gd name="connsiteX9" fmla="*/ 262409 w 1367309"/>
              <a:gd name="connsiteY9" fmla="*/ 165100 h 990600"/>
              <a:gd name="connsiteX10" fmla="*/ 148109 w 1367309"/>
              <a:gd name="connsiteY10" fmla="*/ 266700 h 990600"/>
              <a:gd name="connsiteX11" fmla="*/ 71909 w 1367309"/>
              <a:gd name="connsiteY11" fmla="*/ 304800 h 990600"/>
              <a:gd name="connsiteX12" fmla="*/ 46509 w 1367309"/>
              <a:gd name="connsiteY12" fmla="*/ 342900 h 990600"/>
              <a:gd name="connsiteX13" fmla="*/ 8409 w 1367309"/>
              <a:gd name="connsiteY13" fmla="*/ 381000 h 990600"/>
              <a:gd name="connsiteX14" fmla="*/ 33809 w 1367309"/>
              <a:gd name="connsiteY14" fmla="*/ 622300 h 990600"/>
              <a:gd name="connsiteX15" fmla="*/ 46509 w 1367309"/>
              <a:gd name="connsiteY15" fmla="*/ 673100 h 990600"/>
              <a:gd name="connsiteX16" fmla="*/ 71909 w 1367309"/>
              <a:gd name="connsiteY16" fmla="*/ 711200 h 990600"/>
              <a:gd name="connsiteX17" fmla="*/ 84609 w 1367309"/>
              <a:gd name="connsiteY17" fmla="*/ 762000 h 990600"/>
              <a:gd name="connsiteX18" fmla="*/ 135409 w 1367309"/>
              <a:gd name="connsiteY18" fmla="*/ 787400 h 990600"/>
              <a:gd name="connsiteX19" fmla="*/ 198909 w 1367309"/>
              <a:gd name="connsiteY19" fmla="*/ 825500 h 990600"/>
              <a:gd name="connsiteX20" fmla="*/ 237009 w 1367309"/>
              <a:gd name="connsiteY20" fmla="*/ 838200 h 990600"/>
              <a:gd name="connsiteX21" fmla="*/ 287809 w 1367309"/>
              <a:gd name="connsiteY21" fmla="*/ 863600 h 990600"/>
              <a:gd name="connsiteX22" fmla="*/ 325909 w 1367309"/>
              <a:gd name="connsiteY22" fmla="*/ 889000 h 990600"/>
              <a:gd name="connsiteX23" fmla="*/ 427509 w 1367309"/>
              <a:gd name="connsiteY23" fmla="*/ 914400 h 990600"/>
              <a:gd name="connsiteX24" fmla="*/ 630709 w 1367309"/>
              <a:gd name="connsiteY24" fmla="*/ 965200 h 990600"/>
              <a:gd name="connsiteX25" fmla="*/ 1024409 w 1367309"/>
              <a:gd name="connsiteY25" fmla="*/ 990600 h 990600"/>
              <a:gd name="connsiteX26" fmla="*/ 1151409 w 1367309"/>
              <a:gd name="connsiteY26" fmla="*/ 977900 h 990600"/>
              <a:gd name="connsiteX27" fmla="*/ 1189509 w 1367309"/>
              <a:gd name="connsiteY27" fmla="*/ 965200 h 990600"/>
              <a:gd name="connsiteX28" fmla="*/ 1227609 w 1367309"/>
              <a:gd name="connsiteY28" fmla="*/ 914400 h 990600"/>
              <a:gd name="connsiteX29" fmla="*/ 1240309 w 1367309"/>
              <a:gd name="connsiteY29" fmla="*/ 838200 h 990600"/>
              <a:gd name="connsiteX30" fmla="*/ 1265709 w 1367309"/>
              <a:gd name="connsiteY30" fmla="*/ 673100 h 990600"/>
              <a:gd name="connsiteX31" fmla="*/ 1316509 w 1367309"/>
              <a:gd name="connsiteY31" fmla="*/ 571500 h 990600"/>
              <a:gd name="connsiteX32" fmla="*/ 1329209 w 1367309"/>
              <a:gd name="connsiteY32" fmla="*/ 533400 h 990600"/>
              <a:gd name="connsiteX33" fmla="*/ 1367309 w 1367309"/>
              <a:gd name="connsiteY33" fmla="*/ 457200 h 990600"/>
              <a:gd name="connsiteX34" fmla="*/ 1316509 w 1367309"/>
              <a:gd name="connsiteY34" fmla="*/ 254000 h 990600"/>
              <a:gd name="connsiteX35" fmla="*/ 1278409 w 1367309"/>
              <a:gd name="connsiteY35" fmla="*/ 228600 h 990600"/>
              <a:gd name="connsiteX36" fmla="*/ 1227609 w 1367309"/>
              <a:gd name="connsiteY36" fmla="*/ 203200 h 990600"/>
              <a:gd name="connsiteX37" fmla="*/ 1151409 w 1367309"/>
              <a:gd name="connsiteY37" fmla="*/ 177800 h 990600"/>
              <a:gd name="connsiteX38" fmla="*/ 1113309 w 1367309"/>
              <a:gd name="connsiteY38" fmla="*/ 152400 h 990600"/>
              <a:gd name="connsiteX39" fmla="*/ 1075209 w 1367309"/>
              <a:gd name="connsiteY39" fmla="*/ 114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67309" h="990600">
                <a:moveTo>
                  <a:pt x="1075209" y="114300"/>
                </a:moveTo>
                <a:cubicBezTo>
                  <a:pt x="1051926" y="105833"/>
                  <a:pt x="1006720" y="109878"/>
                  <a:pt x="973609" y="101600"/>
                </a:cubicBezTo>
                <a:cubicBezTo>
                  <a:pt x="925344" y="89534"/>
                  <a:pt x="913953" y="62068"/>
                  <a:pt x="872009" y="38100"/>
                </a:cubicBezTo>
                <a:cubicBezTo>
                  <a:pt x="842644" y="21320"/>
                  <a:pt x="764129" y="15249"/>
                  <a:pt x="745009" y="12700"/>
                </a:cubicBezTo>
                <a:lnTo>
                  <a:pt x="643409" y="0"/>
                </a:lnTo>
                <a:cubicBezTo>
                  <a:pt x="558742" y="4233"/>
                  <a:pt x="472928" y="-1825"/>
                  <a:pt x="389409" y="12700"/>
                </a:cubicBezTo>
                <a:cubicBezTo>
                  <a:pt x="371714" y="15777"/>
                  <a:pt x="362807" y="37002"/>
                  <a:pt x="351309" y="50800"/>
                </a:cubicBezTo>
                <a:cubicBezTo>
                  <a:pt x="341538" y="62526"/>
                  <a:pt x="335680" y="77174"/>
                  <a:pt x="325909" y="88900"/>
                </a:cubicBezTo>
                <a:cubicBezTo>
                  <a:pt x="314411" y="102698"/>
                  <a:pt x="299307" y="113202"/>
                  <a:pt x="287809" y="127000"/>
                </a:cubicBezTo>
                <a:cubicBezTo>
                  <a:pt x="278038" y="138726"/>
                  <a:pt x="272550" y="153692"/>
                  <a:pt x="262409" y="165100"/>
                </a:cubicBezTo>
                <a:cubicBezTo>
                  <a:pt x="235482" y="195393"/>
                  <a:pt x="190574" y="245468"/>
                  <a:pt x="148109" y="266700"/>
                </a:cubicBezTo>
                <a:cubicBezTo>
                  <a:pt x="42949" y="319280"/>
                  <a:pt x="181098" y="232007"/>
                  <a:pt x="71909" y="304800"/>
                </a:cubicBezTo>
                <a:cubicBezTo>
                  <a:pt x="63442" y="317500"/>
                  <a:pt x="56280" y="331174"/>
                  <a:pt x="46509" y="342900"/>
                </a:cubicBezTo>
                <a:cubicBezTo>
                  <a:pt x="35011" y="356698"/>
                  <a:pt x="10289" y="363138"/>
                  <a:pt x="8409" y="381000"/>
                </a:cubicBezTo>
                <a:cubicBezTo>
                  <a:pt x="-11266" y="567915"/>
                  <a:pt x="6199" y="525665"/>
                  <a:pt x="33809" y="622300"/>
                </a:cubicBezTo>
                <a:cubicBezTo>
                  <a:pt x="38604" y="639083"/>
                  <a:pt x="39633" y="657057"/>
                  <a:pt x="46509" y="673100"/>
                </a:cubicBezTo>
                <a:cubicBezTo>
                  <a:pt x="52522" y="687129"/>
                  <a:pt x="63442" y="698500"/>
                  <a:pt x="71909" y="711200"/>
                </a:cubicBezTo>
                <a:cubicBezTo>
                  <a:pt x="76142" y="728133"/>
                  <a:pt x="73435" y="748591"/>
                  <a:pt x="84609" y="762000"/>
                </a:cubicBezTo>
                <a:cubicBezTo>
                  <a:pt x="96729" y="776544"/>
                  <a:pt x="118859" y="778206"/>
                  <a:pt x="135409" y="787400"/>
                </a:cubicBezTo>
                <a:cubicBezTo>
                  <a:pt x="156987" y="799388"/>
                  <a:pt x="176831" y="814461"/>
                  <a:pt x="198909" y="825500"/>
                </a:cubicBezTo>
                <a:cubicBezTo>
                  <a:pt x="210883" y="831487"/>
                  <a:pt x="224704" y="832927"/>
                  <a:pt x="237009" y="838200"/>
                </a:cubicBezTo>
                <a:cubicBezTo>
                  <a:pt x="254410" y="845658"/>
                  <a:pt x="271371" y="854207"/>
                  <a:pt x="287809" y="863600"/>
                </a:cubicBezTo>
                <a:cubicBezTo>
                  <a:pt x="301061" y="871173"/>
                  <a:pt x="312257" y="882174"/>
                  <a:pt x="325909" y="889000"/>
                </a:cubicBezTo>
                <a:cubicBezTo>
                  <a:pt x="351944" y="902017"/>
                  <a:pt x="403357" y="909570"/>
                  <a:pt x="427509" y="914400"/>
                </a:cubicBezTo>
                <a:cubicBezTo>
                  <a:pt x="509782" y="969249"/>
                  <a:pt x="458390" y="942724"/>
                  <a:pt x="630709" y="965200"/>
                </a:cubicBezTo>
                <a:cubicBezTo>
                  <a:pt x="767050" y="982984"/>
                  <a:pt x="880932" y="983768"/>
                  <a:pt x="1024409" y="990600"/>
                </a:cubicBezTo>
                <a:cubicBezTo>
                  <a:pt x="1066742" y="986367"/>
                  <a:pt x="1109359" y="984369"/>
                  <a:pt x="1151409" y="977900"/>
                </a:cubicBezTo>
                <a:cubicBezTo>
                  <a:pt x="1164640" y="975864"/>
                  <a:pt x="1179225" y="973770"/>
                  <a:pt x="1189509" y="965200"/>
                </a:cubicBezTo>
                <a:cubicBezTo>
                  <a:pt x="1205770" y="951649"/>
                  <a:pt x="1214909" y="931333"/>
                  <a:pt x="1227609" y="914400"/>
                </a:cubicBezTo>
                <a:cubicBezTo>
                  <a:pt x="1231842" y="889000"/>
                  <a:pt x="1236667" y="863692"/>
                  <a:pt x="1240309" y="838200"/>
                </a:cubicBezTo>
                <a:cubicBezTo>
                  <a:pt x="1245942" y="798768"/>
                  <a:pt x="1252478" y="717202"/>
                  <a:pt x="1265709" y="673100"/>
                </a:cubicBezTo>
                <a:cubicBezTo>
                  <a:pt x="1298669" y="563234"/>
                  <a:pt x="1277197" y="650123"/>
                  <a:pt x="1316509" y="571500"/>
                </a:cubicBezTo>
                <a:cubicBezTo>
                  <a:pt x="1322496" y="559526"/>
                  <a:pt x="1323222" y="545374"/>
                  <a:pt x="1329209" y="533400"/>
                </a:cubicBezTo>
                <a:cubicBezTo>
                  <a:pt x="1378448" y="434923"/>
                  <a:pt x="1335387" y="552965"/>
                  <a:pt x="1367309" y="457200"/>
                </a:cubicBezTo>
                <a:cubicBezTo>
                  <a:pt x="1358254" y="398346"/>
                  <a:pt x="1367678" y="305169"/>
                  <a:pt x="1316509" y="254000"/>
                </a:cubicBezTo>
                <a:cubicBezTo>
                  <a:pt x="1305716" y="243207"/>
                  <a:pt x="1291661" y="236173"/>
                  <a:pt x="1278409" y="228600"/>
                </a:cubicBezTo>
                <a:cubicBezTo>
                  <a:pt x="1261971" y="219207"/>
                  <a:pt x="1245187" y="210231"/>
                  <a:pt x="1227609" y="203200"/>
                </a:cubicBezTo>
                <a:cubicBezTo>
                  <a:pt x="1202750" y="193256"/>
                  <a:pt x="1173686" y="192652"/>
                  <a:pt x="1151409" y="177800"/>
                </a:cubicBezTo>
                <a:cubicBezTo>
                  <a:pt x="1138709" y="169333"/>
                  <a:pt x="1125035" y="162171"/>
                  <a:pt x="1113309" y="152400"/>
                </a:cubicBezTo>
                <a:cubicBezTo>
                  <a:pt x="1099511" y="140902"/>
                  <a:pt x="1098492" y="122767"/>
                  <a:pt x="1075209" y="114300"/>
                </a:cubicBezTo>
                <a:close/>
              </a:path>
            </a:pathLst>
          </a:custGeom>
          <a:noFill/>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dissolve">
                                      <p:cBhvr>
                                        <p:cTn id="51" dur="500"/>
                                        <p:tgtEl>
                                          <p:spTgt spid="4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nodeType="clickEffect">
                                  <p:stCondLst>
                                    <p:cond delay="0"/>
                                  </p:stCondLst>
                                  <p:childTnLst>
                                    <p:set>
                                      <p:cBhvr>
                                        <p:cTn id="67" dur="1" fill="hold">
                                          <p:stCondLst>
                                            <p:cond delay="0"/>
                                          </p:stCondLst>
                                        </p:cTn>
                                        <p:tgtEl>
                                          <p:spTgt spid="31"/>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37"/>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35"/>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3"/>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nodeType="clickEffect">
                                  <p:stCondLst>
                                    <p:cond delay="0"/>
                                  </p:stCondLst>
                                  <p:childTnLst>
                                    <p:set>
                                      <p:cBhvr>
                                        <p:cTn id="79" dur="1" fill="hold">
                                          <p:stCondLst>
                                            <p:cond delay="0"/>
                                          </p:stCondLst>
                                        </p:cTn>
                                        <p:tgtEl>
                                          <p:spTgt spid="30"/>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nodeType="clickEffect">
                                  <p:stCondLst>
                                    <p:cond delay="0"/>
                                  </p:stCondLst>
                                  <p:childTnLst>
                                    <p:set>
                                      <p:cBhvr>
                                        <p:cTn id="87" dur="1" fill="hold">
                                          <p:stCondLst>
                                            <p:cond delay="0"/>
                                          </p:stCondLst>
                                        </p:cTn>
                                        <p:tgtEl>
                                          <p:spTgt spid="42"/>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4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40"/>
                                        </p:tgtEl>
                                        <p:attrNameLst>
                                          <p:attrName>style.visibility</p:attrName>
                                        </p:attrNameLst>
                                      </p:cBhvr>
                                      <p:to>
                                        <p:strVal val="visible"/>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9" presetClass="entr" presetSubtype="0" fill="hold" nodeType="click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dissolve">
                                      <p:cBhvr>
                                        <p:cTn id="96" dur="500"/>
                                        <p:tgtEl>
                                          <p:spTgt spid="44"/>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dissolve">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9" grpId="0" animBg="1"/>
      <p:bldP spid="32" grpId="0"/>
      <p:bldP spid="33" grpId="0"/>
      <p:bldP spid="34" grpId="0"/>
      <p:bldP spid="36" grpId="0" animBg="1"/>
      <p:bldP spid="40" grpId="0" animBg="1"/>
      <p:bldP spid="41" grpId="0"/>
      <p:bldP spid="43" grpId="0" animBg="1"/>
      <p:bldP spid="45" grpId="0"/>
      <p:bldP spid="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a:latin typeface="Garamond" charset="0"/>
              </a:rPr>
              <a:t>… and that…</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11/10/2020</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6DA0F2E8-EAB4-FD48-9BE3-04D2DC29B5FC}" type="slidenum">
              <a:rPr lang="en-US" smtClean="0"/>
              <a:pPr>
                <a:defRPr/>
              </a:pPr>
              <a:t>8</a:t>
            </a:fld>
            <a:endParaRPr lang="en-US"/>
          </a:p>
        </p:txBody>
      </p:sp>
      <p:sp>
        <p:nvSpPr>
          <p:cNvPr id="7" name="TextBox 2"/>
          <p:cNvSpPr txBox="1">
            <a:spLocks noChangeArrowheads="1"/>
          </p:cNvSpPr>
          <p:nvPr/>
        </p:nvSpPr>
        <p:spPr bwMode="auto">
          <a:xfrm>
            <a:off x="479425" y="2403475"/>
            <a:ext cx="342900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solidFill>
                  <a:srgbClr val="FF0000"/>
                </a:solidFill>
                <a:latin typeface="Arial" charset="0"/>
              </a:rPr>
              <a:t>Statistical uncertainties</a:t>
            </a:r>
          </a:p>
          <a:p>
            <a:pPr eaLnBrk="1" hangingPunct="1"/>
            <a:r>
              <a:rPr lang="en-US">
                <a:solidFill>
                  <a:srgbClr val="FF0000"/>
                </a:solidFill>
                <a:latin typeface="Arial" charset="0"/>
              </a:rPr>
              <a:t>(physics, geometry, etc)</a:t>
            </a:r>
          </a:p>
        </p:txBody>
      </p:sp>
      <p:sp>
        <p:nvSpPr>
          <p:cNvPr id="8" name="TextBox 2"/>
          <p:cNvSpPr txBox="1">
            <a:spLocks noChangeArrowheads="1"/>
          </p:cNvSpPr>
          <p:nvPr/>
        </p:nvSpPr>
        <p:spPr bwMode="auto">
          <a:xfrm>
            <a:off x="644525" y="3965575"/>
            <a:ext cx="2940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solidFill>
                  <a:srgbClr val="FF0000"/>
                </a:solidFill>
                <a:latin typeface="Arial" charset="0"/>
              </a:rPr>
              <a:t>Long time execution</a:t>
            </a:r>
          </a:p>
        </p:txBody>
      </p:sp>
      <p:sp>
        <p:nvSpPr>
          <p:cNvPr id="10" name="Right Arrow 9"/>
          <p:cNvSpPr/>
          <p:nvPr/>
        </p:nvSpPr>
        <p:spPr>
          <a:xfrm>
            <a:off x="4089400" y="2549525"/>
            <a:ext cx="1181100" cy="596900"/>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TextBox 2"/>
          <p:cNvSpPr txBox="1">
            <a:spLocks noChangeArrowheads="1"/>
          </p:cNvSpPr>
          <p:nvPr/>
        </p:nvSpPr>
        <p:spPr bwMode="auto">
          <a:xfrm>
            <a:off x="5432425" y="2251075"/>
            <a:ext cx="3487738"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solidFill>
                  <a:schemeClr val="accent2"/>
                </a:solidFill>
                <a:latin typeface="Arial" charset="0"/>
              </a:rPr>
              <a:t>More accurate physical</a:t>
            </a:r>
          </a:p>
          <a:p>
            <a:pPr eaLnBrk="1" hangingPunct="1"/>
            <a:r>
              <a:rPr lang="en-US">
                <a:solidFill>
                  <a:schemeClr val="accent2"/>
                </a:solidFill>
                <a:latin typeface="Arial" charset="0"/>
              </a:rPr>
              <a:t>models or more detailed</a:t>
            </a:r>
          </a:p>
          <a:p>
            <a:pPr eaLnBrk="1" hangingPunct="1"/>
            <a:r>
              <a:rPr lang="en-US">
                <a:solidFill>
                  <a:schemeClr val="accent2"/>
                </a:solidFill>
                <a:latin typeface="Arial" charset="0"/>
              </a:rPr>
              <a:t>geometries.</a:t>
            </a:r>
          </a:p>
        </p:txBody>
      </p:sp>
      <p:sp>
        <p:nvSpPr>
          <p:cNvPr id="12" name="Right Arrow 11"/>
          <p:cNvSpPr/>
          <p:nvPr/>
        </p:nvSpPr>
        <p:spPr>
          <a:xfrm>
            <a:off x="4051300" y="3933825"/>
            <a:ext cx="1181100" cy="596900"/>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TextBox 2"/>
          <p:cNvSpPr txBox="1">
            <a:spLocks noChangeArrowheads="1"/>
          </p:cNvSpPr>
          <p:nvPr/>
        </p:nvSpPr>
        <p:spPr bwMode="auto">
          <a:xfrm>
            <a:off x="5470525" y="3838575"/>
            <a:ext cx="304165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solidFill>
                  <a:schemeClr val="accent2"/>
                </a:solidFill>
                <a:latin typeface="Arial" charset="0"/>
              </a:rPr>
              <a:t>Variance reduction, </a:t>
            </a:r>
          </a:p>
          <a:p>
            <a:pPr eaLnBrk="1" hangingPunct="1"/>
            <a:r>
              <a:rPr lang="en-US">
                <a:solidFill>
                  <a:schemeClr val="accent2"/>
                </a:solidFill>
                <a:latin typeface="Arial" charset="0"/>
              </a:rPr>
              <a:t>Multithreading, GPU.</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animBg="1"/>
      <p:bldP spid="11" grpId="0"/>
      <p:bldP spid="1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a:latin typeface="Garamond" charset="0"/>
              </a:rPr>
              <a:t>The eternal question</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11/10/2020</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E05AD985-EB2D-D64E-AC23-0FEB3018DD42}" type="slidenum">
              <a:rPr lang="en-US" smtClean="0"/>
              <a:pPr>
                <a:defRPr/>
              </a:pPr>
              <a:t>9</a:t>
            </a:fld>
            <a:endParaRPr lang="en-US"/>
          </a:p>
        </p:txBody>
      </p:sp>
      <p:graphicFrame>
        <p:nvGraphicFramePr>
          <p:cNvPr id="7" name="Diagram 6"/>
          <p:cNvGraphicFramePr/>
          <p:nvPr/>
        </p:nvGraphicFramePr>
        <p:xfrm>
          <a:off x="3774175" y="1187466"/>
          <a:ext cx="5202062" cy="3762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599112" y="2078990"/>
            <a:ext cx="3983375" cy="1938992"/>
          </a:xfrm>
          <a:prstGeom prst="rect">
            <a:avLst/>
          </a:prstGeom>
          <a:noFill/>
        </p:spPr>
        <p:txBody>
          <a:bodyPr>
            <a:spAutoFit/>
          </a:bodyPr>
          <a:lstStyle/>
          <a:p>
            <a:pPr algn="ctr">
              <a:defRPr/>
            </a:pP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Monte Carlo</a:t>
            </a:r>
          </a:p>
          <a:p>
            <a:pPr algn="ctr">
              <a:defRPr/>
            </a:pP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Or </a:t>
            </a:r>
          </a:p>
          <a:p>
            <a:pPr algn="ctr">
              <a:defRPr/>
            </a:pP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Deterministic?</a:t>
            </a:r>
          </a:p>
        </p:txBody>
      </p:sp>
      <p:sp>
        <p:nvSpPr>
          <p:cNvPr id="21511" name="TextBox 1"/>
          <p:cNvSpPr txBox="1">
            <a:spLocks noChangeArrowheads="1"/>
          </p:cNvSpPr>
          <p:nvPr/>
        </p:nvSpPr>
        <p:spPr bwMode="auto">
          <a:xfrm>
            <a:off x="2025650" y="4972050"/>
            <a:ext cx="60198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000">
                <a:latin typeface="Garamond" charset="0"/>
                <a:cs typeface="Garamond" charset="0"/>
              </a:rPr>
              <a:t>What do I want to accomplish?</a:t>
            </a:r>
          </a:p>
          <a:p>
            <a:pPr eaLnBrk="1" hangingPunct="1"/>
            <a:r>
              <a:rPr lang="en-US" sz="3000">
                <a:latin typeface="Garamond" charset="0"/>
                <a:cs typeface="Garamond" charset="0"/>
              </a:rPr>
              <a:t>What is the most efficient way to do it?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Basics of The Monte Carlo Method</a:t>
            </a:r>
            <a:endParaRPr lang="en-US" dirty="0"/>
          </a:p>
        </p:txBody>
      </p:sp>
      <p:sp>
        <p:nvSpPr>
          <p:cNvPr id="3" name="Text Placeholder 2"/>
          <p:cNvSpPr>
            <a:spLocks noGrp="1"/>
          </p:cNvSpPr>
          <p:nvPr>
            <p:ph type="body" idx="1"/>
          </p:nvPr>
        </p:nvSpPr>
        <p:spPr/>
        <p:txBody>
          <a:bodyPr/>
          <a:lstStyle/>
          <a:p>
            <a:pPr eaLnBrk="1" hangingPunct="1">
              <a:defRPr/>
            </a:pPr>
            <a:endParaRPr lang="en-US"/>
          </a:p>
        </p:txBody>
      </p:sp>
      <p:sp>
        <p:nvSpPr>
          <p:cNvPr id="4" name="Date Placeholder 3"/>
          <p:cNvSpPr>
            <a:spLocks noGrp="1"/>
          </p:cNvSpPr>
          <p:nvPr>
            <p:ph type="dt" sz="quarter" idx="10"/>
          </p:nvPr>
        </p:nvSpPr>
        <p:spPr/>
        <p:txBody>
          <a:bodyPr/>
          <a:lstStyle/>
          <a:p>
            <a:pPr>
              <a:defRPr/>
            </a:pPr>
            <a:fld id="{2999AEC1-8C58-474E-AEAD-F82B449EA429}" type="datetime1">
              <a:rPr lang="en-US"/>
              <a:pPr>
                <a:defRPr/>
              </a:pPr>
              <a:t>11/10/2020</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98798F64-A9CF-8D4B-B74C-CE58291E6EF0}" type="slidenum">
              <a:rPr lang="en-US" smtClean="0"/>
              <a:pPr>
                <a:defRPr/>
              </a:pPr>
              <a:t>10</a:t>
            </a:fld>
            <a:endParaRPr lang="en-US"/>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431</TotalTime>
  <Words>1685</Words>
  <Application>Microsoft Office PowerPoint</Application>
  <PresentationFormat>On-screen Show (4:3)</PresentationFormat>
  <Paragraphs>408</Paragraphs>
  <Slides>38</Slides>
  <Notes>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Basics of Monte Carlo Simulation</vt:lpstr>
      <vt:lpstr>Outline</vt:lpstr>
      <vt:lpstr>Introduction</vt:lpstr>
      <vt:lpstr>What is the Monte Carlo method?</vt:lpstr>
      <vt:lpstr>A short review of MC history</vt:lpstr>
      <vt:lpstr>Keep in mind that…</vt:lpstr>
      <vt:lpstr>… and that…</vt:lpstr>
      <vt:lpstr>The eternal question</vt:lpstr>
      <vt:lpstr>Basics of The Monte Carlo Method</vt:lpstr>
      <vt:lpstr>Outline</vt:lpstr>
      <vt:lpstr>Outline</vt:lpstr>
      <vt:lpstr>What is a PDF?</vt:lpstr>
      <vt:lpstr>But PDFs are hard to use…</vt:lpstr>
      <vt:lpstr>In the practice, we use the discrete form of PDF and CDF</vt:lpstr>
      <vt:lpstr>Outline</vt:lpstr>
      <vt:lpstr>(Pseudo)Random numbers</vt:lpstr>
      <vt:lpstr>Where to use random numbers?</vt:lpstr>
      <vt:lpstr>The idea behind sampling</vt:lpstr>
      <vt:lpstr>Outline</vt:lpstr>
      <vt:lpstr>Sampling Techniques: The Direct Method</vt:lpstr>
      <vt:lpstr>Sampling Techniques: The Direct Method</vt:lpstr>
      <vt:lpstr>For example</vt:lpstr>
      <vt:lpstr>For example</vt:lpstr>
      <vt:lpstr>Sampling Techniques: The rejection Method</vt:lpstr>
      <vt:lpstr>For example</vt:lpstr>
      <vt:lpstr>For example </vt:lpstr>
      <vt:lpstr>Outline</vt:lpstr>
      <vt:lpstr>The error estimation</vt:lpstr>
      <vt:lpstr>The error estimation</vt:lpstr>
      <vt:lpstr>The central limit theorem</vt:lpstr>
      <vt:lpstr>Outline</vt:lpstr>
      <vt:lpstr>Efficiency enhancing</vt:lpstr>
      <vt:lpstr>Computational efficiency</vt:lpstr>
      <vt:lpstr>Variance reduction techniques</vt:lpstr>
      <vt:lpstr>Variance reduction techniques</vt:lpstr>
      <vt:lpstr>Variance reduction techniques</vt:lpstr>
      <vt:lpstr>Approximate efficiency enhancing techniques</vt:lpstr>
      <vt:lpstr>Useful reading</vt:lpstr>
    </vt:vector>
  </TitlesOfParts>
  <Company>GPC &amp; JRM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 Ramos</dc:creator>
  <cp:lastModifiedBy>Sadia</cp:lastModifiedBy>
  <cp:revision>39</cp:revision>
  <dcterms:created xsi:type="dcterms:W3CDTF">2015-10-28T17:22:24Z</dcterms:created>
  <dcterms:modified xsi:type="dcterms:W3CDTF">2020-11-10T14:48:51Z</dcterms:modified>
</cp:coreProperties>
</file>