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6F9C-3546-408E-96EC-65DD9EF007BE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C30B3-4100-40C2-8041-1EBBC7D8C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524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6F9C-3546-408E-96EC-65DD9EF007BE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C30B3-4100-40C2-8041-1EBBC7D8C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330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6F9C-3546-408E-96EC-65DD9EF007BE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C30B3-4100-40C2-8041-1EBBC7D8C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159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6F9C-3546-408E-96EC-65DD9EF007BE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C30B3-4100-40C2-8041-1EBBC7D8C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32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6F9C-3546-408E-96EC-65DD9EF007BE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C30B3-4100-40C2-8041-1EBBC7D8C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470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6F9C-3546-408E-96EC-65DD9EF007BE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C30B3-4100-40C2-8041-1EBBC7D8C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149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6F9C-3546-408E-96EC-65DD9EF007BE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C30B3-4100-40C2-8041-1EBBC7D8C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918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6F9C-3546-408E-96EC-65DD9EF007BE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C30B3-4100-40C2-8041-1EBBC7D8C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712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6F9C-3546-408E-96EC-65DD9EF007BE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C30B3-4100-40C2-8041-1EBBC7D8C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63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6F9C-3546-408E-96EC-65DD9EF007BE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C30B3-4100-40C2-8041-1EBBC7D8C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252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6F9C-3546-408E-96EC-65DD9EF007BE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C30B3-4100-40C2-8041-1EBBC7D8C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971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16F9C-3546-408E-96EC-65DD9EF007BE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C30B3-4100-40C2-8041-1EBBC7D8C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091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Physiological Effects of </a:t>
            </a:r>
            <a:r>
              <a:rPr lang="en-US" dirty="0"/>
              <a:t>A</a:t>
            </a:r>
            <a:r>
              <a:rPr lang="en-US" dirty="0" smtClean="0"/>
              <a:t>erobic Exercise </a:t>
            </a:r>
            <a:r>
              <a:rPr lang="en-US" dirty="0"/>
              <a:t>D</a:t>
            </a:r>
            <a:r>
              <a:rPr lang="en-US" dirty="0" smtClean="0"/>
              <a:t>uring Pregnancy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760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Responses to healthy women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Studies have shown that healthy women who continue </a:t>
            </a:r>
            <a:r>
              <a:rPr lang="en-US" dirty="0" smtClean="0"/>
              <a:t>to run </a:t>
            </a:r>
            <a:r>
              <a:rPr lang="en-US" dirty="0"/>
              <a:t>throughout pregnancy deliver on the average of 5 to </a:t>
            </a:r>
            <a:r>
              <a:rPr lang="en-US" dirty="0" smtClean="0"/>
              <a:t>7 days </a:t>
            </a:r>
            <a:r>
              <a:rPr lang="en-US" dirty="0"/>
              <a:t>sooner compared with </a:t>
            </a:r>
            <a:r>
              <a:rPr lang="en-US" dirty="0" smtClean="0"/>
              <a:t>controls.</a:t>
            </a:r>
          </a:p>
          <a:p>
            <a:r>
              <a:rPr lang="en-US" dirty="0" smtClean="0"/>
              <a:t>Clapp found that </a:t>
            </a:r>
            <a:r>
              <a:rPr lang="en-US" dirty="0"/>
              <a:t>exercise, including weight bearing (even with </a:t>
            </a:r>
            <a:r>
              <a:rPr lang="en-US" dirty="0" smtClean="0"/>
              <a:t>ballistic motions </a:t>
            </a:r>
            <a:r>
              <a:rPr lang="en-US" dirty="0"/>
              <a:t>such as during aerobic dancing), can be </a:t>
            </a:r>
            <a:r>
              <a:rPr lang="en-US" dirty="0" smtClean="0"/>
              <a:t>performed in </a:t>
            </a:r>
            <a:r>
              <a:rPr lang="en-US" dirty="0"/>
              <a:t>mid- and late pregnancy without risk of preterm labor </a:t>
            </a:r>
            <a:r>
              <a:rPr lang="en-US" dirty="0" smtClean="0"/>
              <a:t>or premature </a:t>
            </a:r>
            <a:r>
              <a:rPr lang="en-US" dirty="0"/>
              <a:t>rupture of the membranes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Women who wish </a:t>
            </a:r>
            <a:r>
              <a:rPr lang="en-US" dirty="0" smtClean="0"/>
              <a:t>to continue </a:t>
            </a:r>
            <a:r>
              <a:rPr lang="en-US" dirty="0"/>
              <a:t>strenuous or competitive exercise or participate </a:t>
            </a:r>
            <a:r>
              <a:rPr lang="en-US" dirty="0" smtClean="0"/>
              <a:t>in specific </a:t>
            </a:r>
            <a:r>
              <a:rPr lang="en-US" dirty="0"/>
              <a:t>athletic training require close supervision by a </a:t>
            </a:r>
            <a:r>
              <a:rPr lang="en-US" dirty="0" smtClean="0"/>
              <a:t>specialist during pregnancy.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4850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/>
              <a:t>Fetal response to maternal aerobic exercise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131668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No human research has conclusively proven a </a:t>
            </a:r>
            <a:r>
              <a:rPr lang="en-US" dirty="0" smtClean="0"/>
              <a:t>detrimental fetal </a:t>
            </a:r>
            <a:r>
              <a:rPr lang="en-US" dirty="0"/>
              <a:t>response to mild- or moderate-intensity </a:t>
            </a:r>
            <a:r>
              <a:rPr lang="en-US" dirty="0" smtClean="0"/>
              <a:t>maternal exercise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Recent </a:t>
            </a:r>
            <a:r>
              <a:rPr lang="en-US" dirty="0"/>
              <a:t>studies suggest that even vigorous </a:t>
            </a:r>
            <a:r>
              <a:rPr lang="en-US" dirty="0" smtClean="0"/>
              <a:t>exercise does </a:t>
            </a:r>
            <a:r>
              <a:rPr lang="en-US" dirty="0"/>
              <a:t>not have the detrimental effects on the fetus </a:t>
            </a:r>
            <a:r>
              <a:rPr lang="en-US" dirty="0" smtClean="0"/>
              <a:t>that once </a:t>
            </a:r>
            <a:r>
              <a:rPr lang="en-US" dirty="0"/>
              <a:t>were </a:t>
            </a:r>
            <a:r>
              <a:rPr lang="en-US" dirty="0" smtClean="0"/>
              <a:t>feared,</a:t>
            </a:r>
          </a:p>
          <a:p>
            <a:r>
              <a:rPr lang="en-US" dirty="0"/>
              <a:t>T</a:t>
            </a:r>
            <a:r>
              <a:rPr lang="en-US" dirty="0" smtClean="0"/>
              <a:t>herefore </a:t>
            </a:r>
            <a:r>
              <a:rPr lang="en-US" dirty="0"/>
              <a:t>restrictions on </a:t>
            </a:r>
            <a:r>
              <a:rPr lang="en-US" dirty="0" smtClean="0"/>
              <a:t>exercise because </a:t>
            </a:r>
            <a:r>
              <a:rPr lang="en-US" dirty="0"/>
              <a:t>of concerns for the effects on the embryo </a:t>
            </a:r>
            <a:r>
              <a:rPr lang="en-US" dirty="0" smtClean="0"/>
              <a:t>and fetus </a:t>
            </a:r>
            <a:r>
              <a:rPr lang="en-US" dirty="0"/>
              <a:t>have been lessened.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fact, fit women who </a:t>
            </a:r>
            <a:r>
              <a:rPr lang="en-US" dirty="0" smtClean="0"/>
              <a:t>maintained their </a:t>
            </a:r>
            <a:r>
              <a:rPr lang="en-US" dirty="0"/>
              <a:t>volume of exercise after 20 weeks’ </a:t>
            </a:r>
            <a:r>
              <a:rPr lang="en-US" dirty="0" smtClean="0"/>
              <a:t>gestation delivered </a:t>
            </a:r>
            <a:r>
              <a:rPr lang="en-US" dirty="0"/>
              <a:t>babies with lower fat mass than those </a:t>
            </a:r>
            <a:r>
              <a:rPr lang="en-US" dirty="0" smtClean="0"/>
              <a:t>who decreased </a:t>
            </a:r>
            <a:r>
              <a:rPr lang="en-US" dirty="0"/>
              <a:t>exercise intensity mid-way through the pregnancy.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8946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Blood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 50% or greater reduction of uterine blood flow is </a:t>
            </a:r>
            <a:r>
              <a:rPr lang="en-US" dirty="0" smtClean="0"/>
              <a:t>necessary before </a:t>
            </a:r>
            <a:r>
              <a:rPr lang="en-US" dirty="0"/>
              <a:t>fetal well-being is affected (based on </a:t>
            </a:r>
            <a:r>
              <a:rPr lang="en-US" dirty="0" smtClean="0"/>
              <a:t>animal research</a:t>
            </a:r>
            <a:r>
              <a:rPr lang="en-US" dirty="0"/>
              <a:t>). </a:t>
            </a:r>
            <a:endParaRPr lang="en-US" dirty="0" smtClean="0"/>
          </a:p>
          <a:p>
            <a:r>
              <a:rPr lang="en-US" dirty="0" smtClean="0"/>
              <a:t>No </a:t>
            </a:r>
            <a:r>
              <a:rPr lang="en-US" dirty="0"/>
              <a:t>studies have documented such decreases </a:t>
            </a:r>
            <a:r>
              <a:rPr lang="en-US" dirty="0" smtClean="0"/>
              <a:t>in pregnant </a:t>
            </a:r>
            <a:r>
              <a:rPr lang="en-US" dirty="0"/>
              <a:t>women who exercise, even </a:t>
            </a:r>
            <a:r>
              <a:rPr lang="en-US" dirty="0" smtClean="0"/>
              <a:t>vigorously.</a:t>
            </a:r>
          </a:p>
          <a:p>
            <a:r>
              <a:rPr lang="en-US" dirty="0" smtClean="0"/>
              <a:t>It </a:t>
            </a:r>
            <a:r>
              <a:rPr lang="en-US" dirty="0"/>
              <a:t>is </a:t>
            </a:r>
            <a:r>
              <a:rPr lang="en-US" dirty="0" smtClean="0"/>
              <a:t>suggested that </a:t>
            </a:r>
            <a:r>
              <a:rPr lang="en-US" dirty="0"/>
              <a:t>the cardiovascular adaptations in </a:t>
            </a:r>
            <a:r>
              <a:rPr lang="en-US" dirty="0" smtClean="0"/>
              <a:t>exercising women </a:t>
            </a:r>
            <a:r>
              <a:rPr lang="en-US" dirty="0"/>
              <a:t>offset any redistribution of blood to muscles </a:t>
            </a:r>
            <a:r>
              <a:rPr lang="en-US" dirty="0" smtClean="0"/>
              <a:t>during exercise.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6508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Fetal heart 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12837"/>
            <a:ext cx="8763000" cy="528796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Brief submaximal maternal exercise (up to 70% </a:t>
            </a:r>
            <a:r>
              <a:rPr lang="en-US" dirty="0" smtClean="0"/>
              <a:t>maternal aerobic </a:t>
            </a:r>
            <a:r>
              <a:rPr lang="en-US" dirty="0"/>
              <a:t>power) does not adversely affect fetal heart </a:t>
            </a:r>
            <a:r>
              <a:rPr lang="en-US" dirty="0" smtClean="0"/>
              <a:t>rate (FHR). </a:t>
            </a:r>
          </a:p>
          <a:p>
            <a:r>
              <a:rPr lang="en-US" dirty="0" smtClean="0"/>
              <a:t>The </a:t>
            </a:r>
            <a:r>
              <a:rPr lang="en-US" dirty="0"/>
              <a:t>FHR usually increases 10 to 30 beats </a:t>
            </a:r>
            <a:r>
              <a:rPr lang="en-US" dirty="0" smtClean="0"/>
              <a:t>per minute </a:t>
            </a:r>
            <a:r>
              <a:rPr lang="en-US" dirty="0"/>
              <a:t>at the onset of maternal exercise. </a:t>
            </a:r>
            <a:endParaRPr lang="en-US" dirty="0" smtClean="0"/>
          </a:p>
          <a:p>
            <a:r>
              <a:rPr lang="en-US" dirty="0" smtClean="0"/>
              <a:t>After </a:t>
            </a:r>
            <a:r>
              <a:rPr lang="en-US" dirty="0"/>
              <a:t>mild </a:t>
            </a:r>
            <a:r>
              <a:rPr lang="en-US" dirty="0" smtClean="0"/>
              <a:t>to moderate </a:t>
            </a:r>
            <a:r>
              <a:rPr lang="en-US" dirty="0"/>
              <a:t>maternal exercise, the FHR usually returns </a:t>
            </a:r>
            <a:r>
              <a:rPr lang="en-US" dirty="0" smtClean="0"/>
              <a:t>to normal </a:t>
            </a:r>
            <a:r>
              <a:rPr lang="en-US" dirty="0"/>
              <a:t>levels within 15 minutes</a:t>
            </a:r>
            <a:r>
              <a:rPr lang="en-US" dirty="0" smtClean="0"/>
              <a:t>,</a:t>
            </a:r>
          </a:p>
          <a:p>
            <a:r>
              <a:rPr lang="en-US" dirty="0" smtClean="0"/>
              <a:t> strenuous </a:t>
            </a:r>
            <a:r>
              <a:rPr lang="en-US" dirty="0"/>
              <a:t>maternal exercise the FHR may remain </a:t>
            </a:r>
            <a:r>
              <a:rPr lang="en-US" dirty="0" smtClean="0"/>
              <a:t>elevated as </a:t>
            </a:r>
            <a:r>
              <a:rPr lang="en-US" dirty="0"/>
              <a:t>long as 30 minutes. </a:t>
            </a:r>
            <a:endParaRPr lang="en-US" dirty="0" smtClean="0"/>
          </a:p>
          <a:p>
            <a:r>
              <a:rPr lang="en-US" dirty="0" smtClean="0"/>
              <a:t>Fetal </a:t>
            </a:r>
            <a:r>
              <a:rPr lang="en-US" dirty="0" err="1"/>
              <a:t>bradycardia</a:t>
            </a:r>
            <a:r>
              <a:rPr lang="en-US" dirty="0"/>
              <a:t> (indicating </a:t>
            </a:r>
            <a:r>
              <a:rPr lang="en-US" dirty="0" smtClean="0"/>
              <a:t>fetal asphyxia</a:t>
            </a:r>
            <a:r>
              <a:rPr lang="en-US" dirty="0"/>
              <a:t>) during maternal exercise has been reported </a:t>
            </a:r>
            <a:r>
              <a:rPr lang="en-US" dirty="0" smtClean="0"/>
              <a:t>in the </a:t>
            </a:r>
            <a:r>
              <a:rPr lang="en-US" dirty="0"/>
              <a:t>literature, with the return to pre-exercise FHR </a:t>
            </a:r>
            <a:r>
              <a:rPr lang="en-US" dirty="0" smtClean="0"/>
              <a:t>levels within </a:t>
            </a:r>
            <a:r>
              <a:rPr lang="en-US" dirty="0"/>
              <a:t>3 minutes after maternal exercise, followed by </a:t>
            </a:r>
            <a:r>
              <a:rPr lang="en-US" dirty="0" smtClean="0"/>
              <a:t>a brief </a:t>
            </a:r>
            <a:r>
              <a:rPr lang="en-US" dirty="0"/>
              <a:t>period of fetal </a:t>
            </a:r>
            <a:r>
              <a:rPr lang="en-US" dirty="0" smtClean="0"/>
              <a:t>tachycardia. </a:t>
            </a:r>
          </a:p>
          <a:p>
            <a:r>
              <a:rPr lang="en-US" dirty="0" smtClean="0"/>
              <a:t>The </a:t>
            </a:r>
            <a:r>
              <a:rPr lang="en-US" dirty="0"/>
              <a:t>healthy </a:t>
            </a:r>
            <a:r>
              <a:rPr lang="en-US" dirty="0" smtClean="0"/>
              <a:t>fetus appears </a:t>
            </a:r>
            <a:r>
              <a:rPr lang="en-US" dirty="0"/>
              <a:t>to be able to tolerate brief episodes of </a:t>
            </a:r>
            <a:r>
              <a:rPr lang="en-US" dirty="0" smtClean="0"/>
              <a:t>asphyxia with </a:t>
            </a:r>
            <a:r>
              <a:rPr lang="en-US" dirty="0"/>
              <a:t>no detrimental results.</a:t>
            </a:r>
          </a:p>
        </p:txBody>
      </p:sp>
    </p:spTree>
    <p:extLst>
      <p:ext uri="{BB962C8B-B14F-4D97-AF65-F5344CB8AC3E}">
        <p14:creationId xmlns:p14="http://schemas.microsoft.com/office/powerpoint/2010/main" val="41912346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Heat dissipation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fetus has no mechanism such as perspiration or </a:t>
            </a:r>
            <a:r>
              <a:rPr lang="en-US" dirty="0" smtClean="0"/>
              <a:t>respiration by </a:t>
            </a:r>
            <a:r>
              <a:rPr lang="en-US" dirty="0"/>
              <a:t>which to dissipate heat. However, physically </a:t>
            </a:r>
            <a:r>
              <a:rPr lang="en-US" dirty="0" smtClean="0"/>
              <a:t>fit women </a:t>
            </a:r>
            <a:r>
              <a:rPr lang="en-US" dirty="0"/>
              <a:t>are able to dissipate heat and regulate their </a:t>
            </a:r>
            <a:r>
              <a:rPr lang="en-US" dirty="0" smtClean="0"/>
              <a:t>core temperature </a:t>
            </a:r>
            <a:r>
              <a:rPr lang="en-US" dirty="0"/>
              <a:t>more efficiently, thus reducing </a:t>
            </a:r>
            <a:r>
              <a:rPr lang="en-US" dirty="0" smtClean="0"/>
              <a:t>risk.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9949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Newborn status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Newborn children of women who continue </a:t>
            </a:r>
            <a:r>
              <a:rPr lang="en-US" dirty="0" smtClean="0"/>
              <a:t>endurance exercises </a:t>
            </a:r>
            <a:r>
              <a:rPr lang="en-US" dirty="0"/>
              <a:t>into the third trimester of pregnancy are </a:t>
            </a:r>
            <a:r>
              <a:rPr lang="en-US" dirty="0" smtClean="0"/>
              <a:t>reported to </a:t>
            </a:r>
            <a:r>
              <a:rPr lang="en-US" dirty="0"/>
              <a:t>have an average decrease in birth weight of 310 g. </a:t>
            </a:r>
            <a:r>
              <a:rPr lang="en-US" dirty="0" smtClean="0"/>
              <a:t>There is </a:t>
            </a:r>
            <a:r>
              <a:rPr lang="en-US" dirty="0"/>
              <a:t>no change in head circumference or heel–crown </a:t>
            </a:r>
            <a:r>
              <a:rPr lang="en-US" dirty="0" smtClean="0"/>
              <a:t>length. Further </a:t>
            </a:r>
            <a:r>
              <a:rPr lang="en-US" dirty="0"/>
              <a:t>study of these children (up to 5 years of age) </a:t>
            </a:r>
            <a:r>
              <a:rPr lang="en-US" dirty="0" smtClean="0"/>
              <a:t>has shown </a:t>
            </a:r>
            <a:r>
              <a:rPr lang="en-US" dirty="0"/>
              <a:t>slightly better neurodevelopmental status in </a:t>
            </a:r>
            <a:r>
              <a:rPr lang="en-US" dirty="0" smtClean="0"/>
              <a:t>addition to </a:t>
            </a:r>
            <a:r>
              <a:rPr lang="en-US" dirty="0"/>
              <a:t>higher percentage of lean body </a:t>
            </a:r>
            <a:r>
              <a:rPr lang="en-US" dirty="0" smtClean="0"/>
              <a:t>mass.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679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 smtClean="0"/>
              <a:t>  </a:t>
            </a:r>
            <a:r>
              <a:rPr lang="en-US" sz="4000" b="1" dirty="0" smtClean="0"/>
              <a:t>Maternal response to aerobic exercise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610032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Blood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 Aerobic </a:t>
            </a:r>
            <a:r>
              <a:rPr lang="en-US" dirty="0"/>
              <a:t>exercise does not reduce blood flow to the </a:t>
            </a:r>
            <a:r>
              <a:rPr lang="en-US" dirty="0" smtClean="0"/>
              <a:t>brain and </a:t>
            </a:r>
            <a:r>
              <a:rPr lang="en-US" dirty="0"/>
              <a:t>heart.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It </a:t>
            </a:r>
            <a:r>
              <a:rPr lang="en-US" dirty="0"/>
              <a:t>does, however, cause a redistribution </a:t>
            </a:r>
            <a:r>
              <a:rPr lang="en-US" dirty="0" smtClean="0"/>
              <a:t>of blood </a:t>
            </a:r>
            <a:r>
              <a:rPr lang="en-US" dirty="0"/>
              <a:t>flow away from the internal organs (and possibly </a:t>
            </a:r>
            <a:r>
              <a:rPr lang="en-US" dirty="0" smtClean="0"/>
              <a:t>the uterus</a:t>
            </a:r>
            <a:r>
              <a:rPr lang="en-US" dirty="0"/>
              <a:t>) and toward the working muscles.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This </a:t>
            </a:r>
            <a:r>
              <a:rPr lang="en-US" dirty="0"/>
              <a:t>raises </a:t>
            </a:r>
            <a:r>
              <a:rPr lang="en-US" dirty="0" smtClean="0"/>
              <a:t>two concerns</a:t>
            </a:r>
            <a:r>
              <a:rPr lang="en-US" dirty="0"/>
              <a:t>: that the reduction in blood flow may </a:t>
            </a:r>
            <a:r>
              <a:rPr lang="en-US" dirty="0" smtClean="0"/>
              <a:t>decrease the </a:t>
            </a:r>
            <a:r>
              <a:rPr lang="en-US" dirty="0"/>
              <a:t>oxygen and nutrient availability to the fetus and </a:t>
            </a:r>
            <a:r>
              <a:rPr lang="en-US" dirty="0" smtClean="0"/>
              <a:t>that uterine </a:t>
            </a:r>
            <a:r>
              <a:rPr lang="en-US" dirty="0"/>
              <a:t>contractions and preterm labor may be </a:t>
            </a:r>
            <a:r>
              <a:rPr lang="en-US" dirty="0" smtClean="0"/>
              <a:t>stimulated. </a:t>
            </a:r>
          </a:p>
          <a:p>
            <a:pPr marL="0" indent="0">
              <a:buNone/>
            </a:pPr>
            <a:r>
              <a:rPr lang="en-US" dirty="0" smtClean="0"/>
              <a:t>Stroke </a:t>
            </a:r>
            <a:r>
              <a:rPr lang="en-US" dirty="0"/>
              <a:t>volume and cardiac output both increase </a:t>
            </a:r>
            <a:r>
              <a:rPr lang="en-US" dirty="0" smtClean="0"/>
              <a:t>with  steady-state </a:t>
            </a:r>
            <a:r>
              <a:rPr lang="en-US" dirty="0"/>
              <a:t>exercise. This, coupled with increased </a:t>
            </a:r>
            <a:r>
              <a:rPr lang="en-US" dirty="0" smtClean="0"/>
              <a:t>blood volume </a:t>
            </a:r>
            <a:r>
              <a:rPr lang="en-US" dirty="0"/>
              <a:t>and reduction in systemic vascular resistance </a:t>
            </a:r>
            <a:r>
              <a:rPr lang="en-US" dirty="0" smtClean="0"/>
              <a:t>during pregnancy</a:t>
            </a:r>
            <a:r>
              <a:rPr lang="en-US" dirty="0"/>
              <a:t>, may help offset the effects of the </a:t>
            </a:r>
            <a:r>
              <a:rPr lang="en-US" dirty="0" smtClean="0"/>
              <a:t>vascular shunting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81846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Respiratory 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maternal respiration rate appears to adapt to mild </a:t>
            </a:r>
            <a:r>
              <a:rPr lang="en-US" dirty="0" smtClean="0"/>
              <a:t>exercise but </a:t>
            </a:r>
            <a:r>
              <a:rPr lang="en-US" dirty="0"/>
              <a:t>does not increase proportionately with </a:t>
            </a:r>
            <a:r>
              <a:rPr lang="en-US" dirty="0" smtClean="0"/>
              <a:t>moderate and </a:t>
            </a:r>
            <a:r>
              <a:rPr lang="en-US" dirty="0"/>
              <a:t>severe exercise when compared with a </a:t>
            </a:r>
            <a:r>
              <a:rPr lang="en-US" dirty="0" smtClean="0"/>
              <a:t>non-pregnant state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pregnant woman reaches a maximum </a:t>
            </a:r>
            <a:r>
              <a:rPr lang="en-US" dirty="0" smtClean="0"/>
              <a:t>exercise capacity </a:t>
            </a:r>
            <a:r>
              <a:rPr lang="en-US" dirty="0"/>
              <a:t>at a lower work level than a </a:t>
            </a:r>
            <a:r>
              <a:rPr lang="en-US" dirty="0" smtClean="0"/>
              <a:t>non-pregnant woman because </a:t>
            </a:r>
            <a:r>
              <a:rPr lang="en-US" dirty="0"/>
              <a:t>of the increased oxygen requirements of exercise</a:t>
            </a:r>
          </a:p>
        </p:txBody>
      </p:sp>
    </p:spTree>
    <p:extLst>
      <p:ext uri="{BB962C8B-B14F-4D97-AF65-F5344CB8AC3E}">
        <p14:creationId xmlns:p14="http://schemas.microsoft.com/office/powerpoint/2010/main" val="94997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Hematocrit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maternal hematocrit level during pregnancy is </a:t>
            </a:r>
            <a:r>
              <a:rPr lang="en-US" dirty="0" smtClean="0"/>
              <a:t>lowered; however</a:t>
            </a:r>
            <a:r>
              <a:rPr lang="en-US" dirty="0"/>
              <a:t>, it rises up to 10 percentage points </a:t>
            </a:r>
            <a:r>
              <a:rPr lang="en-US" dirty="0" smtClean="0"/>
              <a:t>within 15 </a:t>
            </a:r>
            <a:r>
              <a:rPr lang="en-US" dirty="0"/>
              <a:t>minutes of beginning vigorous exercise. </a:t>
            </a:r>
            <a:endParaRPr lang="en-US" dirty="0" smtClean="0"/>
          </a:p>
          <a:p>
            <a:r>
              <a:rPr lang="en-US" dirty="0" smtClean="0"/>
              <a:t>This condition continues </a:t>
            </a:r>
            <a:r>
              <a:rPr lang="en-US" dirty="0"/>
              <a:t>for up to 4 weeks postpartum. As a result, </a:t>
            </a:r>
            <a:r>
              <a:rPr lang="en-US" dirty="0" smtClean="0"/>
              <a:t>cardiac reserve </a:t>
            </a:r>
            <a:r>
              <a:rPr lang="en-US" dirty="0"/>
              <a:t>is decreased during exercise.</a:t>
            </a:r>
          </a:p>
        </p:txBody>
      </p:sp>
    </p:spTree>
    <p:extLst>
      <p:ext uri="{BB962C8B-B14F-4D97-AF65-F5344CB8AC3E}">
        <p14:creationId xmlns:p14="http://schemas.microsoft.com/office/powerpoint/2010/main" val="2397568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Inferior vena cava compression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Compression of the inferior vena cava by the uterus </a:t>
            </a:r>
            <a:r>
              <a:rPr lang="en-US" dirty="0" smtClean="0"/>
              <a:t>can occur </a:t>
            </a:r>
            <a:r>
              <a:rPr lang="en-US" dirty="0"/>
              <a:t>after the fourth month of pregnancy, with </a:t>
            </a:r>
            <a:r>
              <a:rPr lang="en-US" dirty="0" smtClean="0"/>
              <a:t>relative obstruction </a:t>
            </a:r>
            <a:r>
              <a:rPr lang="en-US" dirty="0"/>
              <a:t>of venous return.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leads to decreased </a:t>
            </a:r>
            <a:r>
              <a:rPr lang="en-US" dirty="0" smtClean="0"/>
              <a:t>cardiac output </a:t>
            </a:r>
            <a:r>
              <a:rPr lang="en-US" dirty="0"/>
              <a:t>and orthostatic hypotension.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occurs </a:t>
            </a:r>
            <a:r>
              <a:rPr lang="en-US" dirty="0" smtClean="0"/>
              <a:t>most often </a:t>
            </a:r>
            <a:r>
              <a:rPr lang="en-US" dirty="0"/>
              <a:t>in supine or static standing positions, and </a:t>
            </a:r>
            <a:r>
              <a:rPr lang="en-US" dirty="0" smtClean="0"/>
              <a:t>therefore prolonged </a:t>
            </a:r>
            <a:r>
              <a:rPr lang="en-US" dirty="0"/>
              <a:t>time in these positions should be avoided</a:t>
            </a:r>
          </a:p>
        </p:txBody>
      </p:sp>
    </p:spTree>
    <p:extLst>
      <p:ext uri="{BB962C8B-B14F-4D97-AF65-F5344CB8AC3E}">
        <p14:creationId xmlns:p14="http://schemas.microsoft.com/office/powerpoint/2010/main" val="4062376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needs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Hypoglycemia occurs more readily during </a:t>
            </a:r>
            <a:r>
              <a:rPr lang="en-US" dirty="0" smtClean="0"/>
              <a:t>pregnancy; therefore</a:t>
            </a:r>
            <a:r>
              <a:rPr lang="en-US" dirty="0"/>
              <a:t>, adequate carbohydrate intake is important </a:t>
            </a:r>
            <a:r>
              <a:rPr lang="en-US" dirty="0" smtClean="0"/>
              <a:t>for the </a:t>
            </a:r>
            <a:r>
              <a:rPr lang="en-US" dirty="0"/>
              <a:t>pregnant woman who </a:t>
            </a:r>
            <a:r>
              <a:rPr lang="en-US" dirty="0" smtClean="0"/>
              <a:t>exercises.</a:t>
            </a:r>
          </a:p>
          <a:p>
            <a:r>
              <a:rPr lang="en-US" dirty="0" smtClean="0"/>
              <a:t> </a:t>
            </a:r>
            <a:r>
              <a:rPr lang="en-US" dirty="0"/>
              <a:t>A caloric </a:t>
            </a:r>
            <a:r>
              <a:rPr lang="en-US" dirty="0" smtClean="0"/>
              <a:t>intake of </a:t>
            </a:r>
            <a:r>
              <a:rPr lang="en-US" dirty="0"/>
              <a:t>an additional 500 calories per day is suggested </a:t>
            </a:r>
            <a:r>
              <a:rPr lang="en-US" dirty="0" smtClean="0"/>
              <a:t>to support </a:t>
            </a:r>
            <a:r>
              <a:rPr lang="en-US" dirty="0"/>
              <a:t>the energy needs of pregnancy </a:t>
            </a:r>
            <a:r>
              <a:rPr lang="en-US" i="1" dirty="0"/>
              <a:t>and </a:t>
            </a:r>
            <a:r>
              <a:rPr lang="en-US" dirty="0" smtClean="0"/>
              <a:t>exercise, dependent </a:t>
            </a:r>
            <a:r>
              <a:rPr lang="en-US" dirty="0"/>
              <a:t>on the intensity and duration of the exercise.</a:t>
            </a:r>
          </a:p>
          <a:p>
            <a:r>
              <a:rPr lang="en-US" dirty="0"/>
              <a:t>In comparison, a sedentary pregnant woman requires </a:t>
            </a:r>
            <a:r>
              <a:rPr lang="en-US" dirty="0" smtClean="0"/>
              <a:t>a 300 calorie per day increase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012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temperature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Vigorous physical activity and dehydration through </a:t>
            </a:r>
            <a:r>
              <a:rPr lang="en-US" dirty="0" smtClean="0"/>
              <a:t>perspiration leads </a:t>
            </a:r>
            <a:r>
              <a:rPr lang="en-US" dirty="0"/>
              <a:t>to increased core temperature in anyone </a:t>
            </a:r>
            <a:r>
              <a:rPr lang="en-US" dirty="0" smtClean="0"/>
              <a:t>who exercises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Concern </a:t>
            </a:r>
            <a:r>
              <a:rPr lang="en-US" dirty="0"/>
              <a:t>has been expressed over this </a:t>
            </a:r>
            <a:r>
              <a:rPr lang="en-US" dirty="0" smtClean="0"/>
              <a:t>occurring in </a:t>
            </a:r>
            <a:r>
              <a:rPr lang="en-US" dirty="0"/>
              <a:t>the pregnant woman because of the relationship of </a:t>
            </a:r>
            <a:r>
              <a:rPr lang="en-US" dirty="0" smtClean="0"/>
              <a:t>elevated core </a:t>
            </a:r>
            <a:r>
              <a:rPr lang="en-US" dirty="0"/>
              <a:t>temperature to neural tube defects of the fetus.</a:t>
            </a:r>
          </a:p>
          <a:p>
            <a:r>
              <a:rPr lang="en-US" dirty="0"/>
              <a:t>Studies report that during pregnancy the core </a:t>
            </a:r>
            <a:r>
              <a:rPr lang="en-US" dirty="0" smtClean="0"/>
              <a:t>temperature of </a:t>
            </a:r>
            <a:r>
              <a:rPr lang="en-US" dirty="0"/>
              <a:t>physically fit women actually decreases during exercise.</a:t>
            </a:r>
          </a:p>
          <a:p>
            <a:r>
              <a:rPr lang="en-US" dirty="0"/>
              <a:t>These women appeared to be more efficient in </a:t>
            </a:r>
            <a:r>
              <a:rPr lang="en-US" dirty="0" smtClean="0"/>
              <a:t>regulating their </a:t>
            </a:r>
            <a:r>
              <a:rPr lang="en-US" dirty="0"/>
              <a:t>core temperature, and thus the thermal stress on </a:t>
            </a:r>
            <a:r>
              <a:rPr lang="en-US" dirty="0" smtClean="0"/>
              <a:t>the embryo </a:t>
            </a:r>
            <a:r>
              <a:rPr lang="en-US" dirty="0"/>
              <a:t>and fetus is </a:t>
            </a:r>
            <a:r>
              <a:rPr lang="en-US" dirty="0" smtClean="0"/>
              <a:t>reduced.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031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Uterine contractions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Norepinephrine and epinephrine levels increase with </a:t>
            </a:r>
            <a:r>
              <a:rPr lang="en-US" dirty="0" smtClean="0"/>
              <a:t>exercise. </a:t>
            </a:r>
          </a:p>
          <a:p>
            <a:r>
              <a:rPr lang="en-US" dirty="0" smtClean="0"/>
              <a:t>Norepinephrine </a:t>
            </a:r>
            <a:r>
              <a:rPr lang="en-US" dirty="0"/>
              <a:t>increases the strength and </a:t>
            </a:r>
            <a:r>
              <a:rPr lang="en-US" dirty="0" smtClean="0"/>
              <a:t>frequency of </a:t>
            </a:r>
            <a:r>
              <a:rPr lang="en-US" dirty="0"/>
              <a:t>uterine contractions. This may pose a problem for </a:t>
            </a:r>
            <a:r>
              <a:rPr lang="en-US" dirty="0" smtClean="0"/>
              <a:t>the woman </a:t>
            </a:r>
            <a:r>
              <a:rPr lang="en-US" dirty="0"/>
              <a:t>at risk of developing premature labor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560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977</Words>
  <Application>Microsoft Office PowerPoint</Application>
  <PresentationFormat>On-screen Show (4:3)</PresentationFormat>
  <Paragraphs>53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Physiological Effects of Aerobic Exercise During Pregnancy</vt:lpstr>
      <vt:lpstr>PowerPoint Presentation</vt:lpstr>
      <vt:lpstr>Blood flow</vt:lpstr>
      <vt:lpstr>Respiratory rate</vt:lpstr>
      <vt:lpstr>Hematocrit level</vt:lpstr>
      <vt:lpstr>Inferior vena cava compression </vt:lpstr>
      <vt:lpstr>Energy needs</vt:lpstr>
      <vt:lpstr>Core temperature</vt:lpstr>
      <vt:lpstr>Uterine contractions</vt:lpstr>
      <vt:lpstr>Responses to healthy women </vt:lpstr>
      <vt:lpstr>PowerPoint Presentation</vt:lpstr>
      <vt:lpstr>PowerPoint Presentation</vt:lpstr>
      <vt:lpstr>Blood flow</vt:lpstr>
      <vt:lpstr>Fetal heart rate</vt:lpstr>
      <vt:lpstr>Heat dissipation </vt:lpstr>
      <vt:lpstr>Newborn status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MOHSANA</dc:creator>
  <cp:lastModifiedBy>MOHSANA</cp:lastModifiedBy>
  <cp:revision>6</cp:revision>
  <dcterms:created xsi:type="dcterms:W3CDTF">2019-03-25T16:58:56Z</dcterms:created>
  <dcterms:modified xsi:type="dcterms:W3CDTF">2019-03-25T17:51:54Z</dcterms:modified>
</cp:coreProperties>
</file>