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media/image2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8" r:id="rId4"/>
  </p:sldMasterIdLst>
  <p:sldIdLst>
    <p:sldId id="256" r:id="rId5"/>
    <p:sldId id="280" r:id="rId6"/>
    <p:sldId id="257" r:id="rId7"/>
    <p:sldId id="258" r:id="rId8"/>
    <p:sldId id="259" r:id="rId9"/>
    <p:sldId id="260" r:id="rId10"/>
    <p:sldId id="261" r:id="rId11"/>
    <p:sldId id="262" r:id="rId12"/>
    <p:sldId id="267" r:id="rId13"/>
    <p:sldId id="263" r:id="rId14"/>
    <p:sldId id="264" r:id="rId15"/>
    <p:sldId id="265" r:id="rId16"/>
    <p:sldId id="266" r:id="rId17"/>
    <p:sldId id="268" r:id="rId18"/>
    <p:sldId id="269" r:id="rId19"/>
    <p:sldId id="270" r:id="rId20"/>
    <p:sldId id="281" r:id="rId21"/>
    <p:sldId id="282" r:id="rId22"/>
    <p:sldId id="283" r:id="rId23"/>
    <p:sldId id="284" r:id="rId24"/>
    <p:sldId id="285" r:id="rId25"/>
    <p:sldId id="286" r:id="rId26"/>
    <p:sldId id="287" r:id="rId27"/>
    <p:sldId id="288"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5DE1CC1-61F1-41C7-9F5D-78BA5C1007C5}">
          <p14:sldIdLst>
            <p14:sldId id="256"/>
            <p14:sldId id="280"/>
            <p14:sldId id="257"/>
            <p14:sldId id="258"/>
            <p14:sldId id="259"/>
            <p14:sldId id="260"/>
            <p14:sldId id="261"/>
            <p14:sldId id="262"/>
            <p14:sldId id="267"/>
            <p14:sldId id="263"/>
            <p14:sldId id="264"/>
            <p14:sldId id="265"/>
            <p14:sldId id="266"/>
            <p14:sldId id="268"/>
            <p14:sldId id="269"/>
            <p14:sldId id="270"/>
            <p14:sldId id="281"/>
            <p14:sldId id="282"/>
            <p14:sldId id="283"/>
            <p14:sldId id="284"/>
            <p14:sldId id="285"/>
            <p14:sldId id="286"/>
            <p14:sldId id="287"/>
            <p14:sldId id="288"/>
            <p14:sldId id="311"/>
            <p14:sldId id="312"/>
            <p14:sldId id="313"/>
            <p14:sldId id="314"/>
            <p14:sldId id="315"/>
            <p14:sldId id="316"/>
            <p14:sldId id="317"/>
            <p14:sldId id="318"/>
            <p14:sldId id="319"/>
            <p14:sldId id="320"/>
            <p14:sldId id="321"/>
            <p14:sldId id="322"/>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AB473-B88F-4A9A-9D34-EC62CF51A6B1}" type="datetimeFigureOut">
              <a:rPr lang="x-none" smtClean="0"/>
              <a:t>12/13/2020</a:t>
            </a:fld>
            <a:endParaRPr lang="x-none"/>
          </a:p>
        </p:txBody>
      </p:sp>
      <p:sp>
        <p:nvSpPr>
          <p:cNvPr id="5" name="Footer Placeholder 4"/>
          <p:cNvSpPr>
            <a:spLocks noGrp="1"/>
          </p:cNvSpPr>
          <p:nvPr>
            <p:ph type="ftr" sz="quarter" idx="11"/>
          </p:nvPr>
        </p:nvSpPr>
        <p:spPr>
          <a:xfrm>
            <a:off x="2416500" y="329307"/>
            <a:ext cx="4973915" cy="309201"/>
          </a:xfrm>
        </p:spPr>
        <p:txBody>
          <a:bodyPr/>
          <a:lstStyle/>
          <a:p>
            <a:endParaRPr lang="x-none"/>
          </a:p>
        </p:txBody>
      </p:sp>
      <p:sp>
        <p:nvSpPr>
          <p:cNvPr id="6" name="Slide Number Placeholder 5"/>
          <p:cNvSpPr>
            <a:spLocks noGrp="1"/>
          </p:cNvSpPr>
          <p:nvPr>
            <p:ph type="sldNum" sz="quarter" idx="12"/>
          </p:nvPr>
        </p:nvSpPr>
        <p:spPr>
          <a:xfrm>
            <a:off x="1437664" y="798973"/>
            <a:ext cx="811019" cy="503578"/>
          </a:xfrm>
        </p:spPr>
        <p:txBody>
          <a:bodyPr/>
          <a:lstStyle/>
          <a:p>
            <a:fld id="{95F2FD2D-4FD4-4F73-9221-B189BD8D9339}" type="slidenum">
              <a:rPr lang="x-none" smtClean="0"/>
              <a:t>‹#›</a:t>
            </a:fld>
            <a:endParaRPr lang="x-non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547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AB473-B88F-4A9A-9D34-EC62CF51A6B1}" type="datetimeFigureOut">
              <a:rPr lang="x-none" smtClean="0"/>
              <a:t>12/13/2020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5F2FD2D-4FD4-4F73-9221-B189BD8D9339}" type="slidenum">
              <a:rPr lang="x-none" smtClean="0"/>
              <a:t>‹#›</a:t>
            </a:fld>
            <a:endParaRPr lang="x-non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297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AB473-B88F-4A9A-9D34-EC62CF51A6B1}" type="datetimeFigureOut">
              <a:rPr lang="x-none" smtClean="0"/>
              <a:t>12/13/2020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5F2FD2D-4FD4-4F73-9221-B189BD8D9339}" type="slidenum">
              <a:rPr lang="x-none" smtClean="0"/>
              <a:t>‹#›</a:t>
            </a:fld>
            <a:endParaRPr lang="x-non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26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956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978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6984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023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8679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056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97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9048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AB473-B88F-4A9A-9D34-EC62CF51A6B1}" type="datetimeFigureOut">
              <a:rPr lang="x-none" smtClean="0"/>
              <a:t>12/13/2020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5F2FD2D-4FD4-4F73-9221-B189BD8D9339}" type="slidenum">
              <a:rPr lang="x-none" smtClean="0"/>
              <a:t>‹#›</a:t>
            </a:fld>
            <a:endParaRPr lang="x-non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842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186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2267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82076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403311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0243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6088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91212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2506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7263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55518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AB473-B88F-4A9A-9D34-EC62CF51A6B1}" type="datetimeFigureOut">
              <a:rPr lang="x-none" smtClean="0"/>
              <a:t>12/13/2020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5F2FD2D-4FD4-4F73-9221-B189BD8D9339}" type="slidenum">
              <a:rPr lang="x-none" smtClean="0"/>
              <a:t>‹#›</a:t>
            </a:fld>
            <a:endParaRPr lang="x-non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8878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53008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606974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379725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780111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28367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227234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346688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70948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67271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56073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AB473-B88F-4A9A-9D34-EC62CF51A6B1}" type="datetimeFigureOut">
              <a:rPr lang="x-none" smtClean="0"/>
              <a:t>12/13/2020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5F2FD2D-4FD4-4F73-9221-B189BD8D9339}" type="slidenum">
              <a:rPr lang="x-none" smtClean="0"/>
              <a:t>‹#›</a:t>
            </a:fld>
            <a:endParaRPr lang="x-non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9120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white"/>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rPr>
              <a:t>”</a:t>
            </a:r>
          </a:p>
        </p:txBody>
      </p:sp>
    </p:spTree>
    <p:extLst>
      <p:ext uri="{BB962C8B-B14F-4D97-AF65-F5344CB8AC3E}">
        <p14:creationId xmlns:p14="http://schemas.microsoft.com/office/powerpoint/2010/main" val="1978275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069632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028857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72074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733577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solidFill>
                  <a:prstClr val="white">
                    <a:lumMod val="95000"/>
                  </a:prstClr>
                </a:solidFill>
                <a:effectLst>
                  <a:outerShdw blurRad="50800" dist="38100" dir="2700000" algn="tl" rotWithShape="0">
                    <a:prstClr val="black">
                      <a:alpha val="43000"/>
                    </a:prstClr>
                  </a:outerShdw>
                </a:effectLst>
              </a:rPr>
              <a:pPr/>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995464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12/13/2020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9041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rgbClr val="FDFFF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12/13/2020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97704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34726" y="14350"/>
            <a:ext cx="1533525" cy="552450"/>
          </a:xfrm>
          <a:custGeom>
            <a:avLst/>
            <a:gdLst/>
            <a:ahLst/>
            <a:cxnLst/>
            <a:rect l="l" t="t" r="r" b="b"/>
            <a:pathLst>
              <a:path w="1533525" h="552450">
                <a:moveTo>
                  <a:pt x="1533525" y="552450"/>
                </a:moveTo>
                <a:lnTo>
                  <a:pt x="1488493" y="529216"/>
                </a:lnTo>
                <a:lnTo>
                  <a:pt x="1443068" y="506447"/>
                </a:lnTo>
                <a:lnTo>
                  <a:pt x="1397268" y="484132"/>
                </a:lnTo>
                <a:lnTo>
                  <a:pt x="1351116" y="462266"/>
                </a:lnTo>
                <a:lnTo>
                  <a:pt x="1304632" y="440839"/>
                </a:lnTo>
                <a:lnTo>
                  <a:pt x="1257837" y="419844"/>
                </a:lnTo>
                <a:lnTo>
                  <a:pt x="1210751" y="399273"/>
                </a:lnTo>
                <a:lnTo>
                  <a:pt x="1163395" y="379118"/>
                </a:lnTo>
                <a:lnTo>
                  <a:pt x="1115790" y="359372"/>
                </a:lnTo>
                <a:lnTo>
                  <a:pt x="1067958" y="340027"/>
                </a:lnTo>
                <a:lnTo>
                  <a:pt x="1019918" y="321075"/>
                </a:lnTo>
                <a:lnTo>
                  <a:pt x="971691" y="302508"/>
                </a:lnTo>
                <a:lnTo>
                  <a:pt x="923299" y="284318"/>
                </a:lnTo>
                <a:lnTo>
                  <a:pt x="874761" y="266497"/>
                </a:lnTo>
                <a:lnTo>
                  <a:pt x="826100" y="249038"/>
                </a:lnTo>
                <a:lnTo>
                  <a:pt x="777335" y="231933"/>
                </a:lnTo>
                <a:lnTo>
                  <a:pt x="728487" y="215174"/>
                </a:lnTo>
                <a:lnTo>
                  <a:pt x="679578" y="198754"/>
                </a:lnTo>
                <a:lnTo>
                  <a:pt x="630628" y="182663"/>
                </a:lnTo>
                <a:lnTo>
                  <a:pt x="581657" y="166895"/>
                </a:lnTo>
                <a:lnTo>
                  <a:pt x="532687" y="151442"/>
                </a:lnTo>
                <a:lnTo>
                  <a:pt x="483738" y="136296"/>
                </a:lnTo>
                <a:lnTo>
                  <a:pt x="434832" y="121449"/>
                </a:lnTo>
                <a:lnTo>
                  <a:pt x="385988" y="106894"/>
                </a:lnTo>
                <a:lnTo>
                  <a:pt x="337228" y="92622"/>
                </a:lnTo>
                <a:lnTo>
                  <a:pt x="288573" y="78625"/>
                </a:lnTo>
                <a:lnTo>
                  <a:pt x="240043" y="64897"/>
                </a:lnTo>
                <a:lnTo>
                  <a:pt x="191659" y="51429"/>
                </a:lnTo>
                <a:lnTo>
                  <a:pt x="143442" y="38212"/>
                </a:lnTo>
                <a:lnTo>
                  <a:pt x="95412" y="25241"/>
                </a:lnTo>
                <a:lnTo>
                  <a:pt x="47591" y="12506"/>
                </a:lnTo>
                <a:lnTo>
                  <a:pt x="0" y="0"/>
                </a:lnTo>
              </a:path>
            </a:pathLst>
          </a:custGeom>
          <a:ln w="9525">
            <a:solidFill>
              <a:srgbClr val="000000"/>
            </a:solidFill>
          </a:ln>
        </p:spPr>
        <p:txBody>
          <a:bodyPr wrap="square" lIns="0" tIns="0" rIns="0" bIns="0" rtlCol="0"/>
          <a:lstStyle/>
          <a:p>
            <a:pPr defTabSz="914400"/>
            <a:endParaRPr smtClean="0">
              <a:solidFill>
                <a:prstClr val="black"/>
              </a:solidFill>
            </a:endParaRPr>
          </a:p>
        </p:txBody>
      </p:sp>
      <p:sp>
        <p:nvSpPr>
          <p:cNvPr id="17" name="bg object 17"/>
          <p:cNvSpPr/>
          <p:nvPr/>
        </p:nvSpPr>
        <p:spPr>
          <a:xfrm>
            <a:off x="10253726" y="5014976"/>
            <a:ext cx="1914525" cy="1838325"/>
          </a:xfrm>
          <a:custGeom>
            <a:avLst/>
            <a:gdLst/>
            <a:ahLst/>
            <a:cxnLst/>
            <a:rect l="l" t="t" r="r" b="b"/>
            <a:pathLst>
              <a:path w="1914525" h="1838325">
                <a:moveTo>
                  <a:pt x="0" y="1838261"/>
                </a:moveTo>
                <a:lnTo>
                  <a:pt x="39872" y="1807043"/>
                </a:lnTo>
                <a:lnTo>
                  <a:pt x="79669" y="1775645"/>
                </a:lnTo>
                <a:lnTo>
                  <a:pt x="119387" y="1744070"/>
                </a:lnTo>
                <a:lnTo>
                  <a:pt x="159024" y="1712317"/>
                </a:lnTo>
                <a:lnTo>
                  <a:pt x="198578" y="1680389"/>
                </a:lnTo>
                <a:lnTo>
                  <a:pt x="238044" y="1648285"/>
                </a:lnTo>
                <a:lnTo>
                  <a:pt x="277422" y="1616007"/>
                </a:lnTo>
                <a:lnTo>
                  <a:pt x="316708" y="1583557"/>
                </a:lnTo>
                <a:lnTo>
                  <a:pt x="355900" y="1550934"/>
                </a:lnTo>
                <a:lnTo>
                  <a:pt x="394995" y="1518141"/>
                </a:lnTo>
                <a:lnTo>
                  <a:pt x="433990" y="1485177"/>
                </a:lnTo>
                <a:lnTo>
                  <a:pt x="472883" y="1452045"/>
                </a:lnTo>
                <a:lnTo>
                  <a:pt x="511671" y="1418745"/>
                </a:lnTo>
                <a:lnTo>
                  <a:pt x="550351" y="1385278"/>
                </a:lnTo>
                <a:lnTo>
                  <a:pt x="588921" y="1351645"/>
                </a:lnTo>
                <a:lnTo>
                  <a:pt x="627379" y="1317847"/>
                </a:lnTo>
                <a:lnTo>
                  <a:pt x="665721" y="1283886"/>
                </a:lnTo>
                <a:lnTo>
                  <a:pt x="703945" y="1249762"/>
                </a:lnTo>
                <a:lnTo>
                  <a:pt x="742049" y="1215476"/>
                </a:lnTo>
                <a:lnTo>
                  <a:pt x="780029" y="1181029"/>
                </a:lnTo>
                <a:lnTo>
                  <a:pt x="817883" y="1146423"/>
                </a:lnTo>
                <a:lnTo>
                  <a:pt x="855609" y="1111658"/>
                </a:lnTo>
                <a:lnTo>
                  <a:pt x="893203" y="1076735"/>
                </a:lnTo>
                <a:lnTo>
                  <a:pt x="930664" y="1041656"/>
                </a:lnTo>
                <a:lnTo>
                  <a:pt x="967988" y="1006421"/>
                </a:lnTo>
                <a:lnTo>
                  <a:pt x="1005173" y="971032"/>
                </a:lnTo>
                <a:lnTo>
                  <a:pt x="1042216" y="935489"/>
                </a:lnTo>
                <a:lnTo>
                  <a:pt x="1079115" y="899794"/>
                </a:lnTo>
                <a:lnTo>
                  <a:pt x="1115867" y="863947"/>
                </a:lnTo>
                <a:lnTo>
                  <a:pt x="1152469" y="827949"/>
                </a:lnTo>
                <a:lnTo>
                  <a:pt x="1188919" y="791802"/>
                </a:lnTo>
                <a:lnTo>
                  <a:pt x="1225214" y="755507"/>
                </a:lnTo>
                <a:lnTo>
                  <a:pt x="1261351" y="719064"/>
                </a:lnTo>
                <a:lnTo>
                  <a:pt x="1297328" y="682475"/>
                </a:lnTo>
                <a:lnTo>
                  <a:pt x="1333143" y="645740"/>
                </a:lnTo>
                <a:lnTo>
                  <a:pt x="1368792" y="608861"/>
                </a:lnTo>
                <a:lnTo>
                  <a:pt x="1404273" y="571839"/>
                </a:lnTo>
                <a:lnTo>
                  <a:pt x="1439583" y="534674"/>
                </a:lnTo>
                <a:lnTo>
                  <a:pt x="1474720" y="497368"/>
                </a:lnTo>
                <a:lnTo>
                  <a:pt x="1509680" y="459922"/>
                </a:lnTo>
                <a:lnTo>
                  <a:pt x="1544463" y="422337"/>
                </a:lnTo>
                <a:lnTo>
                  <a:pt x="1579063" y="384613"/>
                </a:lnTo>
                <a:lnTo>
                  <a:pt x="1613481" y="346752"/>
                </a:lnTo>
                <a:lnTo>
                  <a:pt x="1647711" y="308755"/>
                </a:lnTo>
                <a:lnTo>
                  <a:pt x="1681752" y="270623"/>
                </a:lnTo>
                <a:lnTo>
                  <a:pt x="1715602" y="232357"/>
                </a:lnTo>
                <a:lnTo>
                  <a:pt x="1749257" y="193958"/>
                </a:lnTo>
                <a:lnTo>
                  <a:pt x="1782715" y="155426"/>
                </a:lnTo>
                <a:lnTo>
                  <a:pt x="1815974" y="116763"/>
                </a:lnTo>
                <a:lnTo>
                  <a:pt x="1849030" y="77971"/>
                </a:lnTo>
                <a:lnTo>
                  <a:pt x="1881881" y="39049"/>
                </a:lnTo>
                <a:lnTo>
                  <a:pt x="1914525" y="0"/>
                </a:lnTo>
              </a:path>
            </a:pathLst>
          </a:custGeom>
          <a:ln w="9524">
            <a:solidFill>
              <a:srgbClr val="000000"/>
            </a:solidFill>
          </a:ln>
        </p:spPr>
        <p:txBody>
          <a:bodyPr wrap="square" lIns="0" tIns="0" rIns="0" bIns="0" rtlCol="0"/>
          <a:lstStyle/>
          <a:p>
            <a:pPr defTabSz="914400"/>
            <a:endParaRPr smtClean="0">
              <a:solidFill>
                <a:prstClr val="black"/>
              </a:solidFill>
            </a:endParaRPr>
          </a:p>
        </p:txBody>
      </p:sp>
      <p:sp>
        <p:nvSpPr>
          <p:cNvPr id="18" name="bg object 18"/>
          <p:cNvSpPr/>
          <p:nvPr/>
        </p:nvSpPr>
        <p:spPr>
          <a:xfrm>
            <a:off x="11206226" y="14350"/>
            <a:ext cx="962025" cy="371475"/>
          </a:xfrm>
          <a:custGeom>
            <a:avLst/>
            <a:gdLst/>
            <a:ahLst/>
            <a:cxnLst/>
            <a:rect l="l" t="t" r="r" b="b"/>
            <a:pathLst>
              <a:path w="962025" h="371475">
                <a:moveTo>
                  <a:pt x="962025" y="371475"/>
                </a:moveTo>
                <a:lnTo>
                  <a:pt x="915636" y="349250"/>
                </a:lnTo>
                <a:lnTo>
                  <a:pt x="868918" y="327452"/>
                </a:lnTo>
                <a:lnTo>
                  <a:pt x="821896" y="306074"/>
                </a:lnTo>
                <a:lnTo>
                  <a:pt x="774594" y="285109"/>
                </a:lnTo>
                <a:lnTo>
                  <a:pt x="727037" y="264550"/>
                </a:lnTo>
                <a:lnTo>
                  <a:pt x="679250" y="244390"/>
                </a:lnTo>
                <a:lnTo>
                  <a:pt x="631257" y="224621"/>
                </a:lnTo>
                <a:lnTo>
                  <a:pt x="583085" y="205237"/>
                </a:lnTo>
                <a:lnTo>
                  <a:pt x="534757" y="186229"/>
                </a:lnTo>
                <a:lnTo>
                  <a:pt x="486298" y="167592"/>
                </a:lnTo>
                <a:lnTo>
                  <a:pt x="437734" y="149317"/>
                </a:lnTo>
                <a:lnTo>
                  <a:pt x="389089" y="131399"/>
                </a:lnTo>
                <a:lnTo>
                  <a:pt x="340388" y="113829"/>
                </a:lnTo>
                <a:lnTo>
                  <a:pt x="291655" y="96600"/>
                </a:lnTo>
                <a:lnTo>
                  <a:pt x="242917" y="79706"/>
                </a:lnTo>
                <a:lnTo>
                  <a:pt x="194197" y="63139"/>
                </a:lnTo>
                <a:lnTo>
                  <a:pt x="145520" y="46892"/>
                </a:lnTo>
                <a:lnTo>
                  <a:pt x="96912" y="30958"/>
                </a:lnTo>
                <a:lnTo>
                  <a:pt x="48397" y="15329"/>
                </a:lnTo>
                <a:lnTo>
                  <a:pt x="0" y="0"/>
                </a:lnTo>
              </a:path>
            </a:pathLst>
          </a:custGeom>
          <a:ln w="9525">
            <a:solidFill>
              <a:srgbClr val="000000"/>
            </a:solidFill>
            <a:prstDash val="sysDash"/>
          </a:ln>
        </p:spPr>
        <p:txBody>
          <a:bodyPr wrap="square" lIns="0" tIns="0" rIns="0" bIns="0" rtlCol="0"/>
          <a:lstStyle/>
          <a:p>
            <a:pPr defTabSz="914400"/>
            <a:endParaRPr smtClean="0">
              <a:solidFill>
                <a:prstClr val="black"/>
              </a:solidFill>
            </a:endParaRPr>
          </a:p>
        </p:txBody>
      </p:sp>
      <p:sp>
        <p:nvSpPr>
          <p:cNvPr id="19" name="bg object 19"/>
          <p:cNvSpPr/>
          <p:nvPr/>
        </p:nvSpPr>
        <p:spPr>
          <a:xfrm>
            <a:off x="10507294" y="5281676"/>
            <a:ext cx="1661160" cy="1576705"/>
          </a:xfrm>
          <a:custGeom>
            <a:avLst/>
            <a:gdLst/>
            <a:ahLst/>
            <a:cxnLst/>
            <a:rect l="l" t="t" r="r" b="b"/>
            <a:pathLst>
              <a:path w="1661159" h="1576704">
                <a:moveTo>
                  <a:pt x="0" y="1576322"/>
                </a:moveTo>
                <a:lnTo>
                  <a:pt x="33619" y="1549258"/>
                </a:lnTo>
                <a:lnTo>
                  <a:pt x="73083" y="1517276"/>
                </a:lnTo>
                <a:lnTo>
                  <a:pt x="112472" y="1485139"/>
                </a:lnTo>
                <a:lnTo>
                  <a:pt x="151781" y="1452848"/>
                </a:lnTo>
                <a:lnTo>
                  <a:pt x="191009" y="1420402"/>
                </a:lnTo>
                <a:lnTo>
                  <a:pt x="230153" y="1387803"/>
                </a:lnTo>
                <a:lnTo>
                  <a:pt x="269209" y="1355051"/>
                </a:lnTo>
                <a:lnTo>
                  <a:pt x="308175" y="1322146"/>
                </a:lnTo>
                <a:lnTo>
                  <a:pt x="347049" y="1289088"/>
                </a:lnTo>
                <a:lnTo>
                  <a:pt x="385827" y="1255878"/>
                </a:lnTo>
                <a:lnTo>
                  <a:pt x="424506" y="1222516"/>
                </a:lnTo>
                <a:lnTo>
                  <a:pt x="463084" y="1189002"/>
                </a:lnTo>
                <a:lnTo>
                  <a:pt x="501558" y="1155336"/>
                </a:lnTo>
                <a:lnTo>
                  <a:pt x="539925" y="1121520"/>
                </a:lnTo>
                <a:lnTo>
                  <a:pt x="578183" y="1087552"/>
                </a:lnTo>
                <a:lnTo>
                  <a:pt x="616327" y="1053434"/>
                </a:lnTo>
                <a:lnTo>
                  <a:pt x="654357" y="1019167"/>
                </a:lnTo>
                <a:lnTo>
                  <a:pt x="692268" y="984749"/>
                </a:lnTo>
                <a:lnTo>
                  <a:pt x="730059" y="950182"/>
                </a:lnTo>
                <a:lnTo>
                  <a:pt x="767726" y="915465"/>
                </a:lnTo>
                <a:lnTo>
                  <a:pt x="805266" y="880600"/>
                </a:lnTo>
                <a:lnTo>
                  <a:pt x="842677" y="845586"/>
                </a:lnTo>
                <a:lnTo>
                  <a:pt x="879955" y="810424"/>
                </a:lnTo>
                <a:lnTo>
                  <a:pt x="917099" y="775114"/>
                </a:lnTo>
                <a:lnTo>
                  <a:pt x="954105" y="739657"/>
                </a:lnTo>
                <a:lnTo>
                  <a:pt x="990970" y="704052"/>
                </a:lnTo>
                <a:lnTo>
                  <a:pt x="1027692" y="668300"/>
                </a:lnTo>
                <a:lnTo>
                  <a:pt x="1064267" y="632401"/>
                </a:lnTo>
                <a:lnTo>
                  <a:pt x="1100694" y="596357"/>
                </a:lnTo>
                <a:lnTo>
                  <a:pt x="1136969" y="560166"/>
                </a:lnTo>
                <a:lnTo>
                  <a:pt x="1173089" y="523829"/>
                </a:lnTo>
                <a:lnTo>
                  <a:pt x="1209051" y="487348"/>
                </a:lnTo>
                <a:lnTo>
                  <a:pt x="1244853" y="450721"/>
                </a:lnTo>
                <a:lnTo>
                  <a:pt x="1280493" y="413949"/>
                </a:lnTo>
                <a:lnTo>
                  <a:pt x="1315966" y="377033"/>
                </a:lnTo>
                <a:lnTo>
                  <a:pt x="1351270" y="339973"/>
                </a:lnTo>
                <a:lnTo>
                  <a:pt x="1386404" y="302769"/>
                </a:lnTo>
                <a:lnTo>
                  <a:pt x="1421362" y="265422"/>
                </a:lnTo>
                <a:lnTo>
                  <a:pt x="1456144" y="227931"/>
                </a:lnTo>
                <a:lnTo>
                  <a:pt x="1490746" y="190298"/>
                </a:lnTo>
                <a:lnTo>
                  <a:pt x="1525164" y="152522"/>
                </a:lnTo>
                <a:lnTo>
                  <a:pt x="1559398" y="114604"/>
                </a:lnTo>
                <a:lnTo>
                  <a:pt x="1593443" y="76544"/>
                </a:lnTo>
                <a:lnTo>
                  <a:pt x="1627297" y="38342"/>
                </a:lnTo>
                <a:lnTo>
                  <a:pt x="1660956" y="0"/>
                </a:lnTo>
              </a:path>
            </a:pathLst>
          </a:custGeom>
          <a:ln w="9525">
            <a:solidFill>
              <a:srgbClr val="000000"/>
            </a:solidFill>
            <a:prstDash val="sysDash"/>
          </a:ln>
        </p:spPr>
        <p:txBody>
          <a:bodyPr wrap="square" lIns="0" tIns="0" rIns="0" bIns="0" rtlCol="0"/>
          <a:lstStyle/>
          <a:p>
            <a:pPr defTabSz="914400"/>
            <a:endParaRPr smtClean="0">
              <a:solidFill>
                <a:prstClr val="black"/>
              </a:solidFill>
            </a:endParaRPr>
          </a:p>
        </p:txBody>
      </p:sp>
      <p:sp>
        <p:nvSpPr>
          <p:cNvPr id="20" name="bg object 20"/>
          <p:cNvSpPr/>
          <p:nvPr/>
        </p:nvSpPr>
        <p:spPr>
          <a:xfrm>
            <a:off x="11511026" y="14350"/>
            <a:ext cx="657225" cy="257175"/>
          </a:xfrm>
          <a:custGeom>
            <a:avLst/>
            <a:gdLst/>
            <a:ahLst/>
            <a:cxnLst/>
            <a:rect l="l" t="t" r="r" b="b"/>
            <a:pathLst>
              <a:path w="657225" h="257175">
                <a:moveTo>
                  <a:pt x="657225" y="257175"/>
                </a:moveTo>
                <a:lnTo>
                  <a:pt x="611800" y="236910"/>
                </a:lnTo>
                <a:lnTo>
                  <a:pt x="566101" y="216936"/>
                </a:lnTo>
                <a:lnTo>
                  <a:pt x="520139" y="197254"/>
                </a:lnTo>
                <a:lnTo>
                  <a:pt x="473922" y="177864"/>
                </a:lnTo>
                <a:lnTo>
                  <a:pt x="427462" y="158766"/>
                </a:lnTo>
                <a:lnTo>
                  <a:pt x="380768" y="139959"/>
                </a:lnTo>
                <a:lnTo>
                  <a:pt x="333851" y="121443"/>
                </a:lnTo>
                <a:lnTo>
                  <a:pt x="286719" y="103219"/>
                </a:lnTo>
                <a:lnTo>
                  <a:pt x="239384" y="85287"/>
                </a:lnTo>
                <a:lnTo>
                  <a:pt x="191855" y="67646"/>
                </a:lnTo>
                <a:lnTo>
                  <a:pt x="144142" y="50297"/>
                </a:lnTo>
                <a:lnTo>
                  <a:pt x="96255" y="33240"/>
                </a:lnTo>
                <a:lnTo>
                  <a:pt x="48204" y="16474"/>
                </a:lnTo>
                <a:lnTo>
                  <a:pt x="0" y="0"/>
                </a:lnTo>
              </a:path>
            </a:pathLst>
          </a:custGeom>
          <a:ln w="9525">
            <a:solidFill>
              <a:srgbClr val="000000"/>
            </a:solidFill>
          </a:ln>
        </p:spPr>
        <p:txBody>
          <a:bodyPr wrap="square" lIns="0" tIns="0" rIns="0" bIns="0" rtlCol="0"/>
          <a:lstStyle/>
          <a:p>
            <a:pPr defTabSz="914400"/>
            <a:endParaRPr smtClean="0">
              <a:solidFill>
                <a:prstClr val="black"/>
              </a:solidFill>
            </a:endParaRPr>
          </a:p>
        </p:txBody>
      </p:sp>
      <p:sp>
        <p:nvSpPr>
          <p:cNvPr id="21" name="bg object 21"/>
          <p:cNvSpPr/>
          <p:nvPr/>
        </p:nvSpPr>
        <p:spPr>
          <a:xfrm>
            <a:off x="10644251" y="5415026"/>
            <a:ext cx="1524000" cy="1438275"/>
          </a:xfrm>
          <a:custGeom>
            <a:avLst/>
            <a:gdLst/>
            <a:ahLst/>
            <a:cxnLst/>
            <a:rect l="l" t="t" r="r" b="b"/>
            <a:pathLst>
              <a:path w="1524000" h="1438275">
                <a:moveTo>
                  <a:pt x="0" y="1438211"/>
                </a:moveTo>
                <a:lnTo>
                  <a:pt x="39553" y="1406075"/>
                </a:lnTo>
                <a:lnTo>
                  <a:pt x="79020" y="1373786"/>
                </a:lnTo>
                <a:lnTo>
                  <a:pt x="118397" y="1341345"/>
                </a:lnTo>
                <a:lnTo>
                  <a:pt x="157683" y="1308753"/>
                </a:lnTo>
                <a:lnTo>
                  <a:pt x="196874" y="1276009"/>
                </a:lnTo>
                <a:lnTo>
                  <a:pt x="235969" y="1243114"/>
                </a:lnTo>
                <a:lnTo>
                  <a:pt x="274964" y="1210068"/>
                </a:lnTo>
                <a:lnTo>
                  <a:pt x="313858" y="1176873"/>
                </a:lnTo>
                <a:lnTo>
                  <a:pt x="352648" y="1143528"/>
                </a:lnTo>
                <a:lnTo>
                  <a:pt x="391330" y="1110034"/>
                </a:lnTo>
                <a:lnTo>
                  <a:pt x="429904" y="1076391"/>
                </a:lnTo>
                <a:lnTo>
                  <a:pt x="468366" y="1042600"/>
                </a:lnTo>
                <a:lnTo>
                  <a:pt x="506714" y="1008660"/>
                </a:lnTo>
                <a:lnTo>
                  <a:pt x="544945" y="974574"/>
                </a:lnTo>
                <a:lnTo>
                  <a:pt x="583057" y="940340"/>
                </a:lnTo>
                <a:lnTo>
                  <a:pt x="621047" y="905959"/>
                </a:lnTo>
                <a:lnTo>
                  <a:pt x="658913" y="871432"/>
                </a:lnTo>
                <a:lnTo>
                  <a:pt x="696653" y="836759"/>
                </a:lnTo>
                <a:lnTo>
                  <a:pt x="734263" y="801941"/>
                </a:lnTo>
                <a:lnTo>
                  <a:pt x="771742" y="766978"/>
                </a:lnTo>
                <a:lnTo>
                  <a:pt x="809087" y="731870"/>
                </a:lnTo>
                <a:lnTo>
                  <a:pt x="846295" y="696619"/>
                </a:lnTo>
                <a:lnTo>
                  <a:pt x="883365" y="661223"/>
                </a:lnTo>
                <a:lnTo>
                  <a:pt x="920292" y="625684"/>
                </a:lnTo>
                <a:lnTo>
                  <a:pt x="957076" y="590002"/>
                </a:lnTo>
                <a:lnTo>
                  <a:pt x="993713" y="554178"/>
                </a:lnTo>
                <a:lnTo>
                  <a:pt x="1030202" y="518211"/>
                </a:lnTo>
                <a:lnTo>
                  <a:pt x="1066538" y="482103"/>
                </a:lnTo>
                <a:lnTo>
                  <a:pt x="1102721" y="445854"/>
                </a:lnTo>
                <a:lnTo>
                  <a:pt x="1138747" y="409464"/>
                </a:lnTo>
                <a:lnTo>
                  <a:pt x="1174615" y="372933"/>
                </a:lnTo>
                <a:lnTo>
                  <a:pt x="1210321" y="336263"/>
                </a:lnTo>
                <a:lnTo>
                  <a:pt x="1245863" y="299453"/>
                </a:lnTo>
                <a:lnTo>
                  <a:pt x="1281238" y="262504"/>
                </a:lnTo>
                <a:lnTo>
                  <a:pt x="1316445" y="225416"/>
                </a:lnTo>
                <a:lnTo>
                  <a:pt x="1351481" y="188190"/>
                </a:lnTo>
                <a:lnTo>
                  <a:pt x="1386342" y="150826"/>
                </a:lnTo>
                <a:lnTo>
                  <a:pt x="1421027" y="113324"/>
                </a:lnTo>
                <a:lnTo>
                  <a:pt x="1455533" y="75686"/>
                </a:lnTo>
                <a:lnTo>
                  <a:pt x="1489858" y="37911"/>
                </a:lnTo>
                <a:lnTo>
                  <a:pt x="1524000" y="0"/>
                </a:lnTo>
              </a:path>
              <a:path w="1524000" h="1438275">
                <a:moveTo>
                  <a:pt x="161925" y="1438211"/>
                </a:moveTo>
                <a:lnTo>
                  <a:pt x="199724" y="1405690"/>
                </a:lnTo>
                <a:lnTo>
                  <a:pt x="237443" y="1373031"/>
                </a:lnTo>
                <a:lnTo>
                  <a:pt x="275079" y="1340232"/>
                </a:lnTo>
                <a:lnTo>
                  <a:pt x="312631" y="1307294"/>
                </a:lnTo>
                <a:lnTo>
                  <a:pt x="350095" y="1274218"/>
                </a:lnTo>
                <a:lnTo>
                  <a:pt x="387470" y="1241002"/>
                </a:lnTo>
                <a:lnTo>
                  <a:pt x="424754" y="1207648"/>
                </a:lnTo>
                <a:lnTo>
                  <a:pt x="461945" y="1174154"/>
                </a:lnTo>
                <a:lnTo>
                  <a:pt x="499041" y="1140522"/>
                </a:lnTo>
                <a:lnTo>
                  <a:pt x="536039" y="1106751"/>
                </a:lnTo>
                <a:lnTo>
                  <a:pt x="572938" y="1072840"/>
                </a:lnTo>
                <a:lnTo>
                  <a:pt x="609735" y="1038791"/>
                </a:lnTo>
                <a:lnTo>
                  <a:pt x="646429" y="1004603"/>
                </a:lnTo>
                <a:lnTo>
                  <a:pt x="683017" y="970276"/>
                </a:lnTo>
                <a:lnTo>
                  <a:pt x="719497" y="935810"/>
                </a:lnTo>
                <a:lnTo>
                  <a:pt x="755867" y="901205"/>
                </a:lnTo>
                <a:lnTo>
                  <a:pt x="792126" y="866462"/>
                </a:lnTo>
                <a:lnTo>
                  <a:pt x="828270" y="831579"/>
                </a:lnTo>
                <a:lnTo>
                  <a:pt x="864298" y="796558"/>
                </a:lnTo>
                <a:lnTo>
                  <a:pt x="900208" y="761398"/>
                </a:lnTo>
                <a:lnTo>
                  <a:pt x="935998" y="726098"/>
                </a:lnTo>
                <a:lnTo>
                  <a:pt x="971665" y="690660"/>
                </a:lnTo>
                <a:lnTo>
                  <a:pt x="1007208" y="655084"/>
                </a:lnTo>
                <a:lnTo>
                  <a:pt x="1042624" y="619368"/>
                </a:lnTo>
                <a:lnTo>
                  <a:pt x="1077912" y="583513"/>
                </a:lnTo>
                <a:lnTo>
                  <a:pt x="1113069" y="547520"/>
                </a:lnTo>
                <a:lnTo>
                  <a:pt x="1148093" y="511388"/>
                </a:lnTo>
                <a:lnTo>
                  <a:pt x="1182982" y="475117"/>
                </a:lnTo>
                <a:lnTo>
                  <a:pt x="1217735" y="438707"/>
                </a:lnTo>
                <a:lnTo>
                  <a:pt x="1252348" y="402159"/>
                </a:lnTo>
                <a:lnTo>
                  <a:pt x="1286820" y="365471"/>
                </a:lnTo>
                <a:lnTo>
                  <a:pt x="1321149" y="328645"/>
                </a:lnTo>
                <a:lnTo>
                  <a:pt x="1355333" y="291680"/>
                </a:lnTo>
                <a:lnTo>
                  <a:pt x="1389369" y="254577"/>
                </a:lnTo>
                <a:lnTo>
                  <a:pt x="1423256" y="217334"/>
                </a:lnTo>
                <a:lnTo>
                  <a:pt x="1456992" y="179953"/>
                </a:lnTo>
                <a:lnTo>
                  <a:pt x="1490573" y="142433"/>
                </a:lnTo>
                <a:lnTo>
                  <a:pt x="1524000" y="104775"/>
                </a:lnTo>
              </a:path>
            </a:pathLst>
          </a:custGeom>
          <a:ln w="9525">
            <a:solidFill>
              <a:srgbClr val="000000"/>
            </a:solidFill>
          </a:ln>
        </p:spPr>
        <p:txBody>
          <a:bodyPr wrap="square" lIns="0" tIns="0" rIns="0" bIns="0" rtlCol="0"/>
          <a:lstStyle/>
          <a:p>
            <a:pPr defTabSz="914400"/>
            <a:endParaRPr smtClean="0">
              <a:solidFill>
                <a:prstClr val="black"/>
              </a:solidFill>
            </a:endParaRPr>
          </a:p>
        </p:txBody>
      </p:sp>
      <p:sp>
        <p:nvSpPr>
          <p:cNvPr id="22" name="bg object 22"/>
          <p:cNvSpPr/>
          <p:nvPr/>
        </p:nvSpPr>
        <p:spPr>
          <a:xfrm>
            <a:off x="9525" y="0"/>
            <a:ext cx="5172138" cy="6861111"/>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
        <p:nvSpPr>
          <p:cNvPr id="23" name="bg object 23"/>
          <p:cNvSpPr/>
          <p:nvPr/>
        </p:nvSpPr>
        <p:spPr>
          <a:xfrm>
            <a:off x="10987151" y="5700712"/>
            <a:ext cx="1181100" cy="1152525"/>
          </a:xfrm>
          <a:custGeom>
            <a:avLst/>
            <a:gdLst/>
            <a:ahLst/>
            <a:cxnLst/>
            <a:rect l="l" t="t" r="r" b="b"/>
            <a:pathLst>
              <a:path w="1181100" h="1152525">
                <a:moveTo>
                  <a:pt x="0" y="1152525"/>
                </a:moveTo>
                <a:lnTo>
                  <a:pt x="37736" y="1119554"/>
                </a:lnTo>
                <a:lnTo>
                  <a:pt x="75367" y="1086454"/>
                </a:lnTo>
                <a:lnTo>
                  <a:pt x="112891" y="1053224"/>
                </a:lnTo>
                <a:lnTo>
                  <a:pt x="150307" y="1019865"/>
                </a:lnTo>
                <a:lnTo>
                  <a:pt x="187613" y="986378"/>
                </a:lnTo>
                <a:lnTo>
                  <a:pt x="224808" y="952764"/>
                </a:lnTo>
                <a:lnTo>
                  <a:pt x="261889" y="919024"/>
                </a:lnTo>
                <a:lnTo>
                  <a:pt x="298856" y="885158"/>
                </a:lnTo>
                <a:lnTo>
                  <a:pt x="335707" y="851167"/>
                </a:lnTo>
                <a:lnTo>
                  <a:pt x="372439" y="817052"/>
                </a:lnTo>
                <a:lnTo>
                  <a:pt x="409052" y="782813"/>
                </a:lnTo>
                <a:lnTo>
                  <a:pt x="445545" y="748453"/>
                </a:lnTo>
                <a:lnTo>
                  <a:pt x="481914" y="713970"/>
                </a:lnTo>
                <a:lnTo>
                  <a:pt x="518159" y="679367"/>
                </a:lnTo>
                <a:lnTo>
                  <a:pt x="554279" y="644644"/>
                </a:lnTo>
                <a:lnTo>
                  <a:pt x="590271" y="609801"/>
                </a:lnTo>
                <a:lnTo>
                  <a:pt x="626134" y="574840"/>
                </a:lnTo>
                <a:lnTo>
                  <a:pt x="661866" y="539761"/>
                </a:lnTo>
                <a:lnTo>
                  <a:pt x="697466" y="504566"/>
                </a:lnTo>
                <a:lnTo>
                  <a:pt x="732933" y="469254"/>
                </a:lnTo>
                <a:lnTo>
                  <a:pt x="768264" y="433827"/>
                </a:lnTo>
                <a:lnTo>
                  <a:pt x="803458" y="398286"/>
                </a:lnTo>
                <a:lnTo>
                  <a:pt x="838514" y="362630"/>
                </a:lnTo>
                <a:lnTo>
                  <a:pt x="873429" y="326862"/>
                </a:lnTo>
                <a:lnTo>
                  <a:pt x="908203" y="290982"/>
                </a:lnTo>
                <a:lnTo>
                  <a:pt x="942833" y="254991"/>
                </a:lnTo>
                <a:lnTo>
                  <a:pt x="977319" y="218888"/>
                </a:lnTo>
                <a:lnTo>
                  <a:pt x="1011658" y="182677"/>
                </a:lnTo>
                <a:lnTo>
                  <a:pt x="1045849" y="146356"/>
                </a:lnTo>
                <a:lnTo>
                  <a:pt x="1079890" y="109927"/>
                </a:lnTo>
                <a:lnTo>
                  <a:pt x="1113780" y="73391"/>
                </a:lnTo>
                <a:lnTo>
                  <a:pt x="1147517" y="36748"/>
                </a:lnTo>
                <a:lnTo>
                  <a:pt x="1181100" y="0"/>
                </a:lnTo>
              </a:path>
              <a:path w="1181100" h="1152525">
                <a:moveTo>
                  <a:pt x="304800" y="1152525"/>
                </a:moveTo>
                <a:lnTo>
                  <a:pt x="343685" y="1119323"/>
                </a:lnTo>
                <a:lnTo>
                  <a:pt x="382516" y="1085961"/>
                </a:lnTo>
                <a:lnTo>
                  <a:pt x="421290" y="1052440"/>
                </a:lnTo>
                <a:lnTo>
                  <a:pt x="460005" y="1018763"/>
                </a:lnTo>
                <a:lnTo>
                  <a:pt x="498659" y="984933"/>
                </a:lnTo>
                <a:lnTo>
                  <a:pt x="537248" y="950952"/>
                </a:lnTo>
                <a:lnTo>
                  <a:pt x="575771" y="916821"/>
                </a:lnTo>
                <a:lnTo>
                  <a:pt x="614225" y="882545"/>
                </a:lnTo>
                <a:lnTo>
                  <a:pt x="652608" y="848124"/>
                </a:lnTo>
                <a:lnTo>
                  <a:pt x="690917" y="813561"/>
                </a:lnTo>
                <a:lnTo>
                  <a:pt x="729149" y="778859"/>
                </a:lnTo>
                <a:lnTo>
                  <a:pt x="767303" y="744020"/>
                </a:lnTo>
                <a:lnTo>
                  <a:pt x="805375" y="709046"/>
                </a:lnTo>
                <a:lnTo>
                  <a:pt x="843364" y="673940"/>
                </a:lnTo>
                <a:lnTo>
                  <a:pt x="881267" y="638705"/>
                </a:lnTo>
                <a:lnTo>
                  <a:pt x="919082" y="603341"/>
                </a:lnTo>
                <a:lnTo>
                  <a:pt x="956805" y="567852"/>
                </a:lnTo>
                <a:lnTo>
                  <a:pt x="994435" y="532241"/>
                </a:lnTo>
                <a:lnTo>
                  <a:pt x="1031969" y="496509"/>
                </a:lnTo>
                <a:lnTo>
                  <a:pt x="1069405" y="460659"/>
                </a:lnTo>
                <a:lnTo>
                  <a:pt x="1106741" y="424694"/>
                </a:lnTo>
                <a:lnTo>
                  <a:pt x="1143973" y="388614"/>
                </a:lnTo>
                <a:lnTo>
                  <a:pt x="1181100" y="352425"/>
                </a:lnTo>
              </a:path>
            </a:pathLst>
          </a:custGeom>
          <a:ln w="9525">
            <a:solidFill>
              <a:srgbClr val="000000"/>
            </a:solidFill>
          </a:ln>
        </p:spPr>
        <p:txBody>
          <a:bodyPr wrap="square" lIns="0" tIns="0" rIns="0" bIns="0" rtlCol="0"/>
          <a:lstStyle/>
          <a:p>
            <a:pPr defTabSz="914400"/>
            <a:endParaRPr smtClean="0">
              <a:solidFill>
                <a:prstClr val="black"/>
              </a:solidFill>
            </a:endParaRPr>
          </a:p>
        </p:txBody>
      </p:sp>
      <p:sp>
        <p:nvSpPr>
          <p:cNvPr id="24" name="bg object 24"/>
          <p:cNvSpPr/>
          <p:nvPr/>
        </p:nvSpPr>
        <p:spPr>
          <a:xfrm>
            <a:off x="800100" y="1695450"/>
            <a:ext cx="3676650" cy="504825"/>
          </a:xfrm>
          <a:custGeom>
            <a:avLst/>
            <a:gdLst/>
            <a:ahLst/>
            <a:cxnLst/>
            <a:rect l="l" t="t" r="r" b="b"/>
            <a:pathLst>
              <a:path w="3676650" h="504825">
                <a:moveTo>
                  <a:pt x="3676650" y="0"/>
                </a:moveTo>
                <a:lnTo>
                  <a:pt x="0" y="0"/>
                </a:lnTo>
                <a:lnTo>
                  <a:pt x="0" y="504825"/>
                </a:lnTo>
                <a:lnTo>
                  <a:pt x="3676650" y="504825"/>
                </a:lnTo>
                <a:lnTo>
                  <a:pt x="3676650" y="0"/>
                </a:lnTo>
                <a:close/>
              </a:path>
            </a:pathLst>
          </a:custGeom>
          <a:solidFill>
            <a:srgbClr val="4471C4"/>
          </a:solidFill>
        </p:spPr>
        <p:txBody>
          <a:bodyPr wrap="square" lIns="0" tIns="0" rIns="0" bIns="0" rtlCol="0"/>
          <a:lstStyle/>
          <a:p>
            <a:pPr defTabSz="914400"/>
            <a:endParaRPr smtClean="0">
              <a:solidFill>
                <a:prstClr val="black"/>
              </a:solidFill>
            </a:endParaRPr>
          </a:p>
        </p:txBody>
      </p:sp>
      <p:sp>
        <p:nvSpPr>
          <p:cNvPr id="25" name="bg object 25"/>
          <p:cNvSpPr/>
          <p:nvPr/>
        </p:nvSpPr>
        <p:spPr>
          <a:xfrm>
            <a:off x="2486025" y="4895850"/>
            <a:ext cx="314325" cy="276225"/>
          </a:xfrm>
          <a:custGeom>
            <a:avLst/>
            <a:gdLst/>
            <a:ahLst/>
            <a:cxnLst/>
            <a:rect l="l" t="t" r="r" b="b"/>
            <a:pathLst>
              <a:path w="314325" h="276225">
                <a:moveTo>
                  <a:pt x="314325" y="0"/>
                </a:moveTo>
                <a:lnTo>
                  <a:pt x="0" y="0"/>
                </a:lnTo>
                <a:lnTo>
                  <a:pt x="157225" y="276225"/>
                </a:lnTo>
                <a:lnTo>
                  <a:pt x="314325" y="0"/>
                </a:lnTo>
                <a:close/>
              </a:path>
            </a:pathLst>
          </a:custGeom>
          <a:solidFill>
            <a:srgbClr val="4471C4"/>
          </a:solidFill>
        </p:spPr>
        <p:txBody>
          <a:bodyPr wrap="square" lIns="0" tIns="0" rIns="0" bIns="0" rtlCol="0"/>
          <a:lstStyle/>
          <a:p>
            <a:pPr defTabSz="914400"/>
            <a:endParaRPr smtClean="0">
              <a:solidFill>
                <a:prstClr val="black"/>
              </a:solidFill>
            </a:endParaRPr>
          </a:p>
        </p:txBody>
      </p:sp>
      <p:sp>
        <p:nvSpPr>
          <p:cNvPr id="2" name="Holder 2"/>
          <p:cNvSpPr>
            <a:spLocks noGrp="1"/>
          </p:cNvSpPr>
          <p:nvPr>
            <p:ph type="title"/>
          </p:nvPr>
        </p:nvSpPr>
        <p:spPr/>
        <p:txBody>
          <a:bodyPr lIns="0" tIns="0" rIns="0" bIns="0"/>
          <a:lstStyle>
            <a:lvl1pPr>
              <a:defRPr sz="395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12/13/2020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36595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2425" y="0"/>
            <a:ext cx="11487150" cy="2752725"/>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
        <p:nvSpPr>
          <p:cNvPr id="17" name="bg object 17"/>
          <p:cNvSpPr/>
          <p:nvPr/>
        </p:nvSpPr>
        <p:spPr>
          <a:xfrm>
            <a:off x="0" y="0"/>
            <a:ext cx="12191999" cy="6857998"/>
          </a:xfrm>
          <a:prstGeom prst="rect">
            <a:avLst/>
          </a:prstGeom>
          <a:blipFill>
            <a:blip r:embed="rId3" cstate="print"/>
            <a:stretch>
              <a:fillRect/>
            </a:stretch>
          </a:blipFill>
        </p:spPr>
        <p:txBody>
          <a:bodyPr wrap="square" lIns="0" tIns="0" rIns="0" bIns="0" rtlCol="0"/>
          <a:lstStyle/>
          <a:p>
            <a:pPr defTabSz="914400"/>
            <a:endParaRPr smtClean="0">
              <a:solidFill>
                <a:prstClr val="black"/>
              </a:solidFill>
            </a:endParaRPr>
          </a:p>
        </p:txBody>
      </p:sp>
      <p:sp>
        <p:nvSpPr>
          <p:cNvPr id="2" name="Holder 2"/>
          <p:cNvSpPr>
            <a:spLocks noGrp="1"/>
          </p:cNvSpPr>
          <p:nvPr>
            <p:ph type="title"/>
          </p:nvPr>
        </p:nvSpPr>
        <p:spPr/>
        <p:txBody>
          <a:bodyPr lIns="0" tIns="0" rIns="0" bIns="0"/>
          <a:lstStyle>
            <a:lvl1pPr>
              <a:defRPr sz="395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12/13/2020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3814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AB473-B88F-4A9A-9D34-EC62CF51A6B1}" type="datetimeFigureOut">
              <a:rPr lang="x-none" smtClean="0"/>
              <a:t>12/13/2020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95F2FD2D-4FD4-4F73-9221-B189BD8D9339}" type="slidenum">
              <a:rPr lang="x-none" smtClean="0"/>
              <a:t>‹#›</a:t>
            </a:fld>
            <a:endParaRPr lang="x-non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6602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12/13/2020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5858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AB473-B88F-4A9A-9D34-EC62CF51A6B1}" type="datetimeFigureOut">
              <a:rPr lang="x-none" smtClean="0"/>
              <a:t>12/13/2020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5F2FD2D-4FD4-4F73-9221-B189BD8D9339}" type="slidenum">
              <a:rPr lang="x-none" smtClean="0"/>
              <a:t>‹#›</a:t>
            </a:fld>
            <a:endParaRPr lang="x-non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304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AB473-B88F-4A9A-9D34-EC62CF51A6B1}" type="datetimeFigureOut">
              <a:rPr lang="x-none" smtClean="0"/>
              <a:t>12/13/2020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95F2FD2D-4FD4-4F73-9221-B189BD8D9339}" type="slidenum">
              <a:rPr lang="x-none" smtClean="0"/>
              <a:t>‹#›</a:t>
            </a:fld>
            <a:endParaRPr lang="x-none"/>
          </a:p>
        </p:txBody>
      </p:sp>
    </p:spTree>
    <p:extLst>
      <p:ext uri="{BB962C8B-B14F-4D97-AF65-F5344CB8AC3E}">
        <p14:creationId xmlns:p14="http://schemas.microsoft.com/office/powerpoint/2010/main" val="58289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2AB473-B88F-4A9A-9D34-EC62CF51A6B1}" type="datetimeFigureOut">
              <a:rPr lang="x-none" smtClean="0"/>
              <a:t>12/13/2020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5F2FD2D-4FD4-4F73-9221-B189BD8D9339}" type="slidenum">
              <a:rPr lang="x-none" smtClean="0"/>
              <a:t>‹#›</a:t>
            </a:fld>
            <a:endParaRPr lang="x-non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49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C2AB473-B88F-4A9A-9D34-EC62CF51A6B1}" type="datetimeFigureOut">
              <a:rPr lang="x-none" smtClean="0"/>
              <a:t>12/13/2020</a:t>
            </a:fld>
            <a:endParaRPr lang="x-none"/>
          </a:p>
        </p:txBody>
      </p:sp>
      <p:sp>
        <p:nvSpPr>
          <p:cNvPr id="6" name="Footer Placeholder 5"/>
          <p:cNvSpPr>
            <a:spLocks noGrp="1"/>
          </p:cNvSpPr>
          <p:nvPr>
            <p:ph type="ftr" sz="quarter" idx="11"/>
          </p:nvPr>
        </p:nvSpPr>
        <p:spPr>
          <a:xfrm>
            <a:off x="1447382" y="318640"/>
            <a:ext cx="5541004" cy="320931"/>
          </a:xfrm>
        </p:spPr>
        <p:txBody>
          <a:bodyPr/>
          <a:lstStyle/>
          <a:p>
            <a:endParaRPr lang="x-none"/>
          </a:p>
        </p:txBody>
      </p:sp>
      <p:sp>
        <p:nvSpPr>
          <p:cNvPr id="7" name="Slide Number Placeholder 6"/>
          <p:cNvSpPr>
            <a:spLocks noGrp="1"/>
          </p:cNvSpPr>
          <p:nvPr>
            <p:ph type="sldNum" sz="quarter" idx="12"/>
          </p:nvPr>
        </p:nvSpPr>
        <p:spPr/>
        <p:txBody>
          <a:bodyPr/>
          <a:lstStyle/>
          <a:p>
            <a:fld id="{95F2FD2D-4FD4-4F73-9221-B189BD8D9339}" type="slidenum">
              <a:rPr lang="x-none" smtClean="0"/>
              <a:t>‹#›</a:t>
            </a:fld>
            <a:endParaRPr lang="x-non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268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C2AB473-B88F-4A9A-9D34-EC62CF51A6B1}" type="datetimeFigureOut">
              <a:rPr lang="x-none" smtClean="0"/>
              <a:t>12/13/2020</a:t>
            </a:fld>
            <a:endParaRPr lang="x-non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F2FD2D-4FD4-4F73-9221-B189BD8D9339}" type="slidenum">
              <a:rPr lang="x-none" smtClean="0"/>
              <a:t>‹#›</a:t>
            </a:fld>
            <a:endParaRPr lang="x-non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5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0D9FD4-B8FB-4DE0-8623-B1F7805D153B}" type="datetimeFigureOut">
              <a:rPr lang="en-US" smtClean="0">
                <a:solidFill>
                  <a:prstClr val="white">
                    <a:tint val="75000"/>
                    <a:alpha val="60000"/>
                  </a:prstClr>
                </a:solidFill>
              </a:rPr>
              <a:pPr/>
              <a:t>12/13/2020</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24B6A3-F298-4862-B1D7-CE991DEA95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21162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defTabSz="914400"/>
            <a:fld id="{073ED0CC-082F-4160-86E5-0D6041F12778}" type="datetime1">
              <a:rPr lang="en-US" smtClean="0">
                <a:solidFill>
                  <a:prstClr val="white">
                    <a:lumMod val="95000"/>
                  </a:prstClr>
                </a:solidFill>
                <a:effectLst>
                  <a:outerShdw blurRad="50800" dist="38100" dir="2700000" algn="tl" rotWithShape="0">
                    <a:prstClr val="black">
                      <a:alpha val="43000"/>
                    </a:prstClr>
                  </a:outerShdw>
                </a:effectLst>
              </a:rPr>
              <a:pPr defTabSz="914400"/>
              <a:t>12/13/2020</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defTabSz="914400"/>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defTabSz="914400"/>
            <a:fld id="{3A98EE3D-8CD1-4C3F-BD1C-C98C9596463C}" type="slidenum">
              <a:rPr lang="en-US" smtClean="0">
                <a:solidFill>
                  <a:prstClr val="white">
                    <a:lumMod val="95000"/>
                  </a:prstClr>
                </a:solidFill>
                <a:effectLst>
                  <a:outerShdw blurRad="50800" dist="38100" dir="2700000" algn="tl" rotWithShape="0">
                    <a:prstClr val="black">
                      <a:alpha val="43000"/>
                    </a:prstClr>
                  </a:outerShdw>
                </a:effectLst>
              </a:rPr>
              <a:pPr defTabSz="914400"/>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266018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51348" y="1117917"/>
            <a:ext cx="2289302" cy="632460"/>
          </a:xfrm>
          <a:prstGeom prst="rect">
            <a:avLst/>
          </a:prstGeom>
        </p:spPr>
        <p:txBody>
          <a:bodyPr wrap="square" lIns="0" tIns="0" rIns="0" bIns="0">
            <a:spAutoFit/>
          </a:bodyPr>
          <a:lstStyle>
            <a:lvl1pPr>
              <a:defRPr sz="395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890015" y="2224341"/>
            <a:ext cx="10411968" cy="3806190"/>
          </a:xfrm>
          <a:prstGeom prst="rect">
            <a:avLst/>
          </a:prstGeom>
        </p:spPr>
        <p:txBody>
          <a:bodyPr wrap="square" lIns="0" tIns="0" rIns="0" bIns="0">
            <a:spAutoFit/>
          </a:bodyPr>
          <a:lstStyle>
            <a:lvl1pPr>
              <a:defRPr sz="2400" b="0" i="0">
                <a:solidFill>
                  <a:srgbClr val="FDFFFF"/>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a:solidFill>
                  <a:prstClr val="black">
                    <a:tint val="75000"/>
                  </a:prstClr>
                </a:solidFill>
              </a:rPr>
              <a:pPr defTabSz="914400"/>
              <a:t>12/13/2020</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a:solidFill>
                  <a:prstClr val="black">
                    <a:tint val="75000"/>
                  </a:prstClr>
                </a:solidFill>
              </a:rPr>
              <a:pPr defTabSz="914400"/>
              <a:t>‹#›</a:t>
            </a:fld>
            <a:endParaRPr>
              <a:solidFill>
                <a:prstClr val="black">
                  <a:tint val="75000"/>
                </a:prstClr>
              </a:solidFill>
            </a:endParaRPr>
          </a:p>
        </p:txBody>
      </p:sp>
    </p:spTree>
    <p:extLst>
      <p:ext uri="{BB962C8B-B14F-4D97-AF65-F5344CB8AC3E}">
        <p14:creationId xmlns:p14="http://schemas.microsoft.com/office/powerpoint/2010/main" val="16224749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qanalysisblog.wordpress.com/2017/06/18/testing-the-key-to-quality-development/"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9AEDF-0707-4BF8-B663-10A53B9055F3}"/>
              </a:ext>
            </a:extLst>
          </p:cNvPr>
          <p:cNvSpPr>
            <a:spLocks noGrp="1"/>
          </p:cNvSpPr>
          <p:nvPr>
            <p:ph type="ctrTitle"/>
          </p:nvPr>
        </p:nvSpPr>
        <p:spPr>
          <a:xfrm>
            <a:off x="3687046" y="940904"/>
            <a:ext cx="4817908" cy="1090859"/>
          </a:xfrm>
        </p:spPr>
        <p:txBody>
          <a:bodyPr/>
          <a:lstStyle/>
          <a:p>
            <a:r>
              <a:rPr lang="en-US" dirty="0"/>
              <a:t>Six sigma</a:t>
            </a:r>
            <a:endParaRPr lang="x-none"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203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43A88-99DC-4352-B8E8-01928B4B7178}"/>
              </a:ext>
            </a:extLst>
          </p:cNvPr>
          <p:cNvSpPr>
            <a:spLocks noGrp="1"/>
          </p:cNvSpPr>
          <p:nvPr>
            <p:ph type="title"/>
          </p:nvPr>
        </p:nvSpPr>
        <p:spPr>
          <a:xfrm>
            <a:off x="4287545" y="274433"/>
            <a:ext cx="2179517" cy="772490"/>
          </a:xfrm>
        </p:spPr>
        <p:txBody>
          <a:bodyPr/>
          <a:lstStyle/>
          <a:p>
            <a:r>
              <a:rPr lang="en-US" b="1" dirty="0"/>
              <a:t>DMAIC :</a:t>
            </a:r>
            <a:endParaRPr lang="x-none" dirty="0"/>
          </a:p>
        </p:txBody>
      </p:sp>
      <p:sp>
        <p:nvSpPr>
          <p:cNvPr id="3" name="Content Placeholder 2">
            <a:extLst>
              <a:ext uri="{FF2B5EF4-FFF2-40B4-BE49-F238E27FC236}">
                <a16:creationId xmlns:a16="http://schemas.microsoft.com/office/drawing/2014/main" xmlns="" id="{97EFA62C-5D64-4DFA-8118-376D54B29CFE}"/>
              </a:ext>
            </a:extLst>
          </p:cNvPr>
          <p:cNvSpPr>
            <a:spLocks noGrp="1"/>
          </p:cNvSpPr>
          <p:nvPr>
            <p:ph idx="1"/>
          </p:nvPr>
        </p:nvSpPr>
        <p:spPr/>
        <p:txBody>
          <a:bodyPr/>
          <a:lstStyle/>
          <a:p>
            <a:r>
              <a:rPr lang="en-US" b="1" dirty="0"/>
              <a:t>Define –</a:t>
            </a:r>
            <a:r>
              <a:rPr lang="en-US" dirty="0"/>
              <a:t/>
            </a:r>
            <a:br>
              <a:rPr lang="en-US" dirty="0"/>
            </a:br>
            <a:r>
              <a:rPr lang="en-US" dirty="0"/>
              <a:t>In the first step, you will define problem and how it is disturbing current process.</a:t>
            </a:r>
          </a:p>
          <a:p>
            <a:r>
              <a:rPr lang="en-US" b="1" dirty="0"/>
              <a:t>Measure –</a:t>
            </a:r>
            <a:r>
              <a:rPr lang="en-US" dirty="0"/>
              <a:t/>
            </a:r>
            <a:br>
              <a:rPr lang="en-US" dirty="0"/>
            </a:br>
            <a:r>
              <a:rPr lang="en-US" dirty="0"/>
              <a:t>During this step, you will measure current data. By examining process that is already in place and identifying what isn’t working you can begin finding ways to make improvements.</a:t>
            </a:r>
          </a:p>
          <a:p>
            <a:r>
              <a:rPr lang="en-US" b="1" dirty="0"/>
              <a:t>Analysis –</a:t>
            </a:r>
            <a:r>
              <a:rPr lang="en-US" dirty="0"/>
              <a:t/>
            </a:r>
            <a:br>
              <a:rPr lang="en-US" dirty="0"/>
            </a:br>
            <a:r>
              <a:rPr lang="en-US" dirty="0"/>
              <a:t>Now after collecting concerned data, you start analyzing to get to root cause of problem.</a:t>
            </a:r>
          </a:p>
          <a:p>
            <a:endParaRPr lang="x-none" dirty="0"/>
          </a:p>
        </p:txBody>
      </p:sp>
    </p:spTree>
    <p:extLst>
      <p:ext uri="{BB962C8B-B14F-4D97-AF65-F5344CB8AC3E}">
        <p14:creationId xmlns:p14="http://schemas.microsoft.com/office/powerpoint/2010/main" val="63439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D4A6B-E0A5-4EE1-AAC6-C9D362F6526C}"/>
              </a:ext>
            </a:extLst>
          </p:cNvPr>
          <p:cNvSpPr>
            <a:spLocks noGrp="1"/>
          </p:cNvSpPr>
          <p:nvPr>
            <p:ph type="title"/>
          </p:nvPr>
        </p:nvSpPr>
        <p:spPr>
          <a:xfrm>
            <a:off x="5143579" y="208171"/>
            <a:ext cx="2219273" cy="1049235"/>
          </a:xfrm>
        </p:spPr>
        <p:txBody>
          <a:bodyPr/>
          <a:lstStyle/>
          <a:p>
            <a:r>
              <a:rPr lang="en-US" b="1" dirty="0"/>
              <a:t>DMAIC :</a:t>
            </a:r>
            <a:endParaRPr lang="x-none" dirty="0"/>
          </a:p>
        </p:txBody>
      </p:sp>
      <p:sp>
        <p:nvSpPr>
          <p:cNvPr id="3" name="Content Placeholder 2">
            <a:extLst>
              <a:ext uri="{FF2B5EF4-FFF2-40B4-BE49-F238E27FC236}">
                <a16:creationId xmlns:a16="http://schemas.microsoft.com/office/drawing/2014/main" xmlns="" id="{9420DBA9-786C-4161-935B-EE6CD35F340D}"/>
              </a:ext>
            </a:extLst>
          </p:cNvPr>
          <p:cNvSpPr>
            <a:spLocks noGrp="1"/>
          </p:cNvSpPr>
          <p:nvPr>
            <p:ph idx="1"/>
          </p:nvPr>
        </p:nvSpPr>
        <p:spPr/>
        <p:txBody>
          <a:bodyPr/>
          <a:lstStyle/>
          <a:p>
            <a:r>
              <a:rPr lang="en-US" b="1" dirty="0"/>
              <a:t>Improvement –</a:t>
            </a:r>
            <a:r>
              <a:rPr lang="en-US" dirty="0"/>
              <a:t/>
            </a:r>
            <a:br>
              <a:rPr lang="en-US" dirty="0"/>
            </a:br>
            <a:r>
              <a:rPr lang="en-US" dirty="0"/>
              <a:t>This is the step where you will come up with possible solutions, test your solutions, and applies which suited best.</a:t>
            </a:r>
          </a:p>
          <a:p>
            <a:r>
              <a:rPr lang="en-US" b="1" dirty="0"/>
              <a:t>Control –</a:t>
            </a:r>
            <a:r>
              <a:rPr lang="en-US" dirty="0"/>
              <a:t/>
            </a:r>
            <a:br>
              <a:rPr lang="en-US" dirty="0"/>
            </a:br>
            <a:r>
              <a:rPr lang="en-US" dirty="0"/>
              <a:t>Once you have implemented new process you must continue to make improvements over time in searching of most favorable solution. These changes will only last if employees continue to refine and maintain process.</a:t>
            </a:r>
          </a:p>
          <a:p>
            <a:endParaRPr lang="x-none" dirty="0"/>
          </a:p>
        </p:txBody>
      </p:sp>
    </p:spTree>
    <p:extLst>
      <p:ext uri="{BB962C8B-B14F-4D97-AF65-F5344CB8AC3E}">
        <p14:creationId xmlns:p14="http://schemas.microsoft.com/office/powerpoint/2010/main" val="331589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68EF4-FF58-438A-A310-5272F7C5785B}"/>
              </a:ext>
            </a:extLst>
          </p:cNvPr>
          <p:cNvSpPr>
            <a:spLocks noGrp="1"/>
          </p:cNvSpPr>
          <p:nvPr>
            <p:ph type="title"/>
          </p:nvPr>
        </p:nvSpPr>
        <p:spPr>
          <a:xfrm>
            <a:off x="4645354" y="367198"/>
            <a:ext cx="2007238" cy="587136"/>
          </a:xfrm>
        </p:spPr>
        <p:txBody>
          <a:bodyPr>
            <a:normAutofit fontScale="90000"/>
          </a:bodyPr>
          <a:lstStyle/>
          <a:p>
            <a:r>
              <a:rPr lang="en-US" b="1" dirty="0"/>
              <a:t>DMADV</a:t>
            </a:r>
            <a:br>
              <a:rPr lang="en-US" b="1" dirty="0"/>
            </a:br>
            <a:r>
              <a:rPr lang="en-US" dirty="0"/>
              <a:t/>
            </a:r>
            <a:br>
              <a:rPr lang="en-US" dirty="0"/>
            </a:br>
            <a:endParaRPr lang="x-none" dirty="0"/>
          </a:p>
        </p:txBody>
      </p:sp>
      <p:sp>
        <p:nvSpPr>
          <p:cNvPr id="3" name="Content Placeholder 2">
            <a:extLst>
              <a:ext uri="{FF2B5EF4-FFF2-40B4-BE49-F238E27FC236}">
                <a16:creationId xmlns:a16="http://schemas.microsoft.com/office/drawing/2014/main" xmlns="" id="{A5E5A487-3139-4580-A456-D5C013A2975F}"/>
              </a:ext>
            </a:extLst>
          </p:cNvPr>
          <p:cNvSpPr>
            <a:spLocks noGrp="1"/>
          </p:cNvSpPr>
          <p:nvPr>
            <p:ph idx="1"/>
          </p:nvPr>
        </p:nvSpPr>
        <p:spPr/>
        <p:txBody>
          <a:bodyPr>
            <a:normAutofit fontScale="92500" lnSpcReduction="20000"/>
          </a:bodyPr>
          <a:lstStyle/>
          <a:p>
            <a:r>
              <a:rPr lang="en-US" b="1" dirty="0"/>
              <a:t>Define</a:t>
            </a:r>
            <a:r>
              <a:rPr lang="en-US" dirty="0"/>
              <a:t> realistic goals that suit the customer’s requirements or the business strategy.</a:t>
            </a:r>
          </a:p>
          <a:p>
            <a:r>
              <a:rPr lang="en-US" b="1" dirty="0"/>
              <a:t>Measure</a:t>
            </a:r>
            <a:r>
              <a:rPr lang="en-US" dirty="0"/>
              <a:t> and identify the customer’s critical to quality (CTQ) requirements and translate them into clear project goals.</a:t>
            </a:r>
          </a:p>
          <a:p>
            <a:r>
              <a:rPr lang="en-US" b="1" dirty="0"/>
              <a:t>Analyze</a:t>
            </a:r>
            <a:r>
              <a:rPr lang="en-US" dirty="0"/>
              <a:t> multiple options and alternatives for the customer along with the estimated total life cycle of the project.</a:t>
            </a:r>
          </a:p>
          <a:p>
            <a:r>
              <a:rPr lang="en-US" b="1" dirty="0"/>
              <a:t>Design</a:t>
            </a:r>
            <a:r>
              <a:rPr lang="en-US" dirty="0"/>
              <a:t> the process at a high level before moving onto a more detailed version that will become the prototype to identify errors and make modifications.</a:t>
            </a:r>
          </a:p>
          <a:p>
            <a:r>
              <a:rPr lang="en-US" b="1" dirty="0"/>
              <a:t>Verify </a:t>
            </a:r>
            <a:r>
              <a:rPr lang="en-US" dirty="0"/>
              <a:t>that the final iteration of the product or process is approved by all customers and clients — whether internal or external.</a:t>
            </a:r>
          </a:p>
          <a:p>
            <a:endParaRPr lang="x-none" dirty="0"/>
          </a:p>
        </p:txBody>
      </p:sp>
    </p:spTree>
    <p:extLst>
      <p:ext uri="{BB962C8B-B14F-4D97-AF65-F5344CB8AC3E}">
        <p14:creationId xmlns:p14="http://schemas.microsoft.com/office/powerpoint/2010/main" val="276830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14F32-C96B-447F-96B2-E440C2F5DB2C}"/>
              </a:ext>
            </a:extLst>
          </p:cNvPr>
          <p:cNvSpPr>
            <a:spLocks noGrp="1"/>
          </p:cNvSpPr>
          <p:nvPr>
            <p:ph type="title"/>
          </p:nvPr>
        </p:nvSpPr>
        <p:spPr>
          <a:xfrm>
            <a:off x="1451580" y="804519"/>
            <a:ext cx="8408038" cy="1049235"/>
          </a:xfrm>
        </p:spPr>
        <p:txBody>
          <a:bodyPr/>
          <a:lstStyle/>
          <a:p>
            <a:r>
              <a:rPr lang="en-US" b="1"/>
              <a:t>Six Sigma implementation roles</a:t>
            </a:r>
            <a:br>
              <a:rPr lang="en-US" b="1"/>
            </a:br>
            <a:endParaRPr lang="x-none" dirty="0"/>
          </a:p>
        </p:txBody>
      </p:sp>
      <p:sp>
        <p:nvSpPr>
          <p:cNvPr id="3" name="Content Placeholder 2">
            <a:extLst>
              <a:ext uri="{FF2B5EF4-FFF2-40B4-BE49-F238E27FC236}">
                <a16:creationId xmlns:a16="http://schemas.microsoft.com/office/drawing/2014/main" xmlns="" id="{F0A1BD31-A8F5-4CA8-9F60-EC91D01F0297}"/>
              </a:ext>
            </a:extLst>
          </p:cNvPr>
          <p:cNvSpPr>
            <a:spLocks noGrp="1"/>
          </p:cNvSpPr>
          <p:nvPr>
            <p:ph idx="1"/>
          </p:nvPr>
        </p:nvSpPr>
        <p:spPr/>
        <p:txBody>
          <a:bodyPr>
            <a:normAutofit lnSpcReduction="10000"/>
          </a:bodyPr>
          <a:lstStyle/>
          <a:p>
            <a:r>
              <a:rPr lang="en-US" b="1" dirty="0"/>
              <a:t>Executive leadership:</a:t>
            </a:r>
            <a:r>
              <a:rPr lang="en-US" dirty="0"/>
              <a:t> This includes the CEO and other executive management who are charged with developing the vision for Six Sigma implementation. Leaders should also be responsible for encouraging new ideas and supplying the resources to act on innovation.</a:t>
            </a:r>
          </a:p>
          <a:p>
            <a:r>
              <a:rPr lang="en-US" b="1" dirty="0"/>
              <a:t>Champions:</a:t>
            </a:r>
            <a:r>
              <a:rPr lang="en-US" dirty="0"/>
              <a:t> Typically found in upper management, Champions are the people responsible for acting on executive leadership’s vision and acting as mentors to black belts.</a:t>
            </a:r>
          </a:p>
          <a:p>
            <a:r>
              <a:rPr lang="en-US" dirty="0"/>
              <a:t/>
            </a:r>
            <a:br>
              <a:rPr lang="en-US" dirty="0"/>
            </a:br>
            <a:endParaRPr lang="x-none" dirty="0"/>
          </a:p>
        </p:txBody>
      </p:sp>
    </p:spTree>
    <p:extLst>
      <p:ext uri="{BB962C8B-B14F-4D97-AF65-F5344CB8AC3E}">
        <p14:creationId xmlns:p14="http://schemas.microsoft.com/office/powerpoint/2010/main" val="422895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876A6C-8774-4B8F-B60A-EAC8CF479A7F}"/>
              </a:ext>
            </a:extLst>
          </p:cNvPr>
          <p:cNvSpPr>
            <a:spLocks noGrp="1"/>
          </p:cNvSpPr>
          <p:nvPr>
            <p:ph type="title"/>
          </p:nvPr>
        </p:nvSpPr>
        <p:spPr>
          <a:xfrm>
            <a:off x="1451580" y="804519"/>
            <a:ext cx="6128664" cy="719481"/>
          </a:xfrm>
        </p:spPr>
        <p:txBody>
          <a:bodyPr/>
          <a:lstStyle/>
          <a:p>
            <a:r>
              <a:rPr lang="en-US" b="1" dirty="0"/>
              <a:t>Six sigma certification </a:t>
            </a:r>
            <a:endParaRPr lang="x-none" dirty="0"/>
          </a:p>
        </p:txBody>
      </p:sp>
      <p:sp>
        <p:nvSpPr>
          <p:cNvPr id="3" name="Content Placeholder 2">
            <a:extLst>
              <a:ext uri="{FF2B5EF4-FFF2-40B4-BE49-F238E27FC236}">
                <a16:creationId xmlns:a16="http://schemas.microsoft.com/office/drawing/2014/main" xmlns="" id="{24690EDD-6085-49AC-B1DA-7B033C376684}"/>
              </a:ext>
            </a:extLst>
          </p:cNvPr>
          <p:cNvSpPr>
            <a:spLocks noGrp="1"/>
          </p:cNvSpPr>
          <p:nvPr>
            <p:ph idx="1"/>
          </p:nvPr>
        </p:nvSpPr>
        <p:spPr/>
        <p:txBody>
          <a:bodyPr>
            <a:normAutofit lnSpcReduction="10000"/>
          </a:bodyPr>
          <a:lstStyle/>
          <a:p>
            <a:r>
              <a:rPr lang="en-US" b="1" dirty="0"/>
              <a:t>Black Belt –</a:t>
            </a:r>
            <a:r>
              <a:rPr lang="en-US" dirty="0"/>
              <a:t/>
            </a:r>
            <a:br>
              <a:rPr lang="en-US" dirty="0"/>
            </a:br>
            <a:r>
              <a:rPr lang="en-US" dirty="0"/>
              <a:t>Leads problem-solving projects. Trains and coaches project teams.</a:t>
            </a:r>
          </a:p>
          <a:p>
            <a:r>
              <a:rPr lang="en-US" b="1" dirty="0"/>
              <a:t>Green Belt –</a:t>
            </a:r>
            <a:r>
              <a:rPr lang="en-US" dirty="0"/>
              <a:t/>
            </a:r>
            <a:br>
              <a:rPr lang="en-US" dirty="0"/>
            </a:br>
            <a:r>
              <a:rPr lang="en-US" dirty="0"/>
              <a:t>Assists with data collection and analysis for Black Belt projects. Leads Green Belt projects or teams.</a:t>
            </a:r>
          </a:p>
          <a:p>
            <a:r>
              <a:rPr lang="en-US" b="1" dirty="0"/>
              <a:t>Master Black Belt –</a:t>
            </a:r>
            <a:r>
              <a:rPr lang="en-US" dirty="0"/>
              <a:t/>
            </a:r>
            <a:br>
              <a:rPr lang="en-US" dirty="0"/>
            </a:br>
            <a:r>
              <a:rPr lang="en-US" dirty="0"/>
              <a:t>Trains and coaches Black Belts and Green Belts. Functions more at Six Sigma program level by developing key metrics and strategic direction. Acts as organization’s Six Sigma technologist and internal consultant.</a:t>
            </a:r>
          </a:p>
          <a:p>
            <a:endParaRPr lang="x-none" dirty="0"/>
          </a:p>
        </p:txBody>
      </p:sp>
    </p:spTree>
    <p:extLst>
      <p:ext uri="{BB962C8B-B14F-4D97-AF65-F5344CB8AC3E}">
        <p14:creationId xmlns:p14="http://schemas.microsoft.com/office/powerpoint/2010/main" val="423782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0326-A52B-412B-80D4-B5564417DE9E}"/>
              </a:ext>
            </a:extLst>
          </p:cNvPr>
          <p:cNvSpPr>
            <a:spLocks noGrp="1"/>
          </p:cNvSpPr>
          <p:nvPr>
            <p:ph type="title"/>
          </p:nvPr>
        </p:nvSpPr>
        <p:spPr>
          <a:xfrm>
            <a:off x="1451580" y="804519"/>
            <a:ext cx="6088908" cy="852003"/>
          </a:xfrm>
        </p:spPr>
        <p:txBody>
          <a:bodyPr/>
          <a:lstStyle/>
          <a:p>
            <a:r>
              <a:rPr lang="en-US" b="1" dirty="0"/>
              <a:t>Six sigma certification </a:t>
            </a:r>
            <a:endParaRPr lang="x-none" dirty="0"/>
          </a:p>
        </p:txBody>
      </p:sp>
      <p:sp>
        <p:nvSpPr>
          <p:cNvPr id="3" name="Content Placeholder 2">
            <a:extLst>
              <a:ext uri="{FF2B5EF4-FFF2-40B4-BE49-F238E27FC236}">
                <a16:creationId xmlns:a16="http://schemas.microsoft.com/office/drawing/2014/main" xmlns="" id="{5E20EDBE-77F2-4777-A429-F8F9657A7150}"/>
              </a:ext>
            </a:extLst>
          </p:cNvPr>
          <p:cNvSpPr>
            <a:spLocks noGrp="1"/>
          </p:cNvSpPr>
          <p:nvPr>
            <p:ph idx="1"/>
          </p:nvPr>
        </p:nvSpPr>
        <p:spPr/>
        <p:txBody>
          <a:bodyPr/>
          <a:lstStyle/>
          <a:p>
            <a:r>
              <a:rPr lang="en-US" b="1" dirty="0"/>
              <a:t>Yellow Belt –</a:t>
            </a:r>
            <a:r>
              <a:rPr lang="en-US" dirty="0"/>
              <a:t/>
            </a:r>
            <a:br>
              <a:rPr lang="en-US" dirty="0"/>
            </a:br>
            <a:r>
              <a:rPr lang="en-US" dirty="0"/>
              <a:t>Participates as project team member. Reviews process improvements that support project.</a:t>
            </a:r>
          </a:p>
          <a:p>
            <a:r>
              <a:rPr lang="en-US" b="1" dirty="0"/>
              <a:t>White Belt –</a:t>
            </a:r>
            <a:r>
              <a:rPr lang="en-US" dirty="0"/>
              <a:t/>
            </a:r>
            <a:br>
              <a:rPr lang="en-US" dirty="0"/>
            </a:br>
            <a:r>
              <a:rPr lang="en-US" dirty="0"/>
              <a:t>Can work on local problem-solving teams that support overall projects, but may not be part of Six Sigma project team. Understands basic Six Sigma concepts from awareness perspective.</a:t>
            </a:r>
          </a:p>
          <a:p>
            <a:endParaRPr lang="x-none" dirty="0"/>
          </a:p>
        </p:txBody>
      </p:sp>
    </p:spTree>
    <p:extLst>
      <p:ext uri="{BB962C8B-B14F-4D97-AF65-F5344CB8AC3E}">
        <p14:creationId xmlns:p14="http://schemas.microsoft.com/office/powerpoint/2010/main" val="319665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A24AF-BB32-4919-AF07-3173E71CEECF}"/>
              </a:ext>
            </a:extLst>
          </p:cNvPr>
          <p:cNvSpPr>
            <a:spLocks noGrp="1"/>
          </p:cNvSpPr>
          <p:nvPr>
            <p:ph type="title"/>
          </p:nvPr>
        </p:nvSpPr>
        <p:spPr>
          <a:xfrm>
            <a:off x="3714154" y="208172"/>
            <a:ext cx="4763691" cy="706229"/>
          </a:xfrm>
        </p:spPr>
        <p:txBody>
          <a:bodyPr>
            <a:normAutofit fontScale="90000"/>
          </a:bodyPr>
          <a:lstStyle/>
          <a:p>
            <a:r>
              <a:rPr lang="en-US" b="1" dirty="0"/>
              <a:t>Six sigma training</a:t>
            </a:r>
            <a:br>
              <a:rPr lang="en-US" b="1" dirty="0"/>
            </a:br>
            <a:r>
              <a:rPr lang="en-US" b="1" dirty="0"/>
              <a:t/>
            </a:r>
            <a:br>
              <a:rPr lang="en-US" b="1" dirty="0"/>
            </a:br>
            <a:endParaRPr lang="x-none" dirty="0"/>
          </a:p>
        </p:txBody>
      </p:sp>
      <p:sp>
        <p:nvSpPr>
          <p:cNvPr id="3" name="Content Placeholder 2">
            <a:extLst>
              <a:ext uri="{FF2B5EF4-FFF2-40B4-BE49-F238E27FC236}">
                <a16:creationId xmlns:a16="http://schemas.microsoft.com/office/drawing/2014/main" xmlns="" id="{D2AF0832-C91E-4DFD-8F8B-E1970B02E884}"/>
              </a:ext>
            </a:extLst>
          </p:cNvPr>
          <p:cNvSpPr>
            <a:spLocks noGrp="1"/>
          </p:cNvSpPr>
          <p:nvPr>
            <p:ph idx="1"/>
          </p:nvPr>
        </p:nvSpPr>
        <p:spPr/>
        <p:txBody>
          <a:bodyPr>
            <a:normAutofit fontScale="85000" lnSpcReduction="20000"/>
          </a:bodyPr>
          <a:lstStyle/>
          <a:p>
            <a:r>
              <a:rPr lang="en-US" dirty="0"/>
              <a:t> Certification programs are offered through businesses, universities, professional associations and for-profit training organizations. Some notable organizations include:</a:t>
            </a:r>
          </a:p>
          <a:p>
            <a:r>
              <a:rPr lang="en-US" dirty="0"/>
              <a:t>American Society for Quality</a:t>
            </a:r>
          </a:p>
          <a:p>
            <a:r>
              <a:rPr lang="en-US" dirty="0"/>
              <a:t>Dartmouth College</a:t>
            </a:r>
          </a:p>
          <a:p>
            <a:r>
              <a:rPr lang="en-US" dirty="0"/>
              <a:t>Boston University</a:t>
            </a:r>
          </a:p>
          <a:p>
            <a:r>
              <a:rPr lang="en-US" dirty="0"/>
              <a:t>Accenture</a:t>
            </a:r>
          </a:p>
          <a:p>
            <a:r>
              <a:rPr lang="en-US" dirty="0"/>
              <a:t>Cornell University</a:t>
            </a:r>
          </a:p>
          <a:p>
            <a:r>
              <a:rPr lang="en-US" dirty="0"/>
              <a:t>Motorola Solutions</a:t>
            </a:r>
          </a:p>
          <a:p>
            <a:r>
              <a:rPr lang="en-US" dirty="0"/>
              <a:t>Purdue University</a:t>
            </a:r>
          </a:p>
          <a:p>
            <a:endParaRPr lang="x-none" dirty="0"/>
          </a:p>
        </p:txBody>
      </p:sp>
    </p:spTree>
    <p:extLst>
      <p:ext uri="{BB962C8B-B14F-4D97-AF65-F5344CB8AC3E}">
        <p14:creationId xmlns:p14="http://schemas.microsoft.com/office/powerpoint/2010/main" val="386293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58957-387F-4641-A7FA-CA34BDC63531}"/>
              </a:ext>
            </a:extLst>
          </p:cNvPr>
          <p:cNvSpPr>
            <a:spLocks noGrp="1"/>
          </p:cNvSpPr>
          <p:nvPr>
            <p:ph type="title"/>
          </p:nvPr>
        </p:nvSpPr>
        <p:spPr>
          <a:xfrm>
            <a:off x="3078918" y="519830"/>
            <a:ext cx="4655731" cy="1400530"/>
          </a:xfrm>
        </p:spPr>
        <p:txBody>
          <a:bodyPr/>
          <a:lstStyle/>
          <a:p>
            <a:r>
              <a:rPr lang="en-US" dirty="0"/>
              <a:t>LEAN TESTING</a:t>
            </a:r>
          </a:p>
        </p:txBody>
      </p:sp>
      <p:sp>
        <p:nvSpPr>
          <p:cNvPr id="3" name="Content Placeholder 2">
            <a:extLst>
              <a:ext uri="{FF2B5EF4-FFF2-40B4-BE49-F238E27FC236}">
                <a16:creationId xmlns:a16="http://schemas.microsoft.com/office/drawing/2014/main" xmlns="" id="{CFCBD718-BFA5-4B30-8F48-DE07D073DFC6}"/>
              </a:ext>
            </a:extLst>
          </p:cNvPr>
          <p:cNvSpPr>
            <a:spLocks noGrp="1"/>
          </p:cNvSpPr>
          <p:nvPr>
            <p:ph idx="1"/>
          </p:nvPr>
        </p:nvSpPr>
        <p:spPr/>
        <p:txBody>
          <a:bodyPr>
            <a:normAutofit lnSpcReduction="10000"/>
          </a:bodyPr>
          <a:lstStyle/>
          <a:p>
            <a:pPr marL="114300" marR="0" indent="0" algn="just">
              <a:spcBef>
                <a:spcPts val="500"/>
              </a:spcBef>
              <a:spcAft>
                <a:spcPts val="1800"/>
              </a:spcAft>
              <a:buNone/>
            </a:pPr>
            <a:r>
              <a:rPr lang="en-US" sz="1800" dirty="0">
                <a:effectLst/>
                <a:latin typeface="Georgia" panose="02040502050405020303" pitchFamily="18" charset="0"/>
                <a:ea typeface="Times New Roman" panose="02020603050405020304" pitchFamily="18" charset="0"/>
              </a:rPr>
              <a:t>A typical </a:t>
            </a:r>
            <a:r>
              <a:rPr lang="en-US" sz="1800" u="sng" dirty="0">
                <a:effectLst/>
                <a:latin typeface="Georgia" panose="02040502050405020303" pitchFamily="18" charset="0"/>
                <a:ea typeface="Times New Roman" panose="02020603050405020304" pitchFamily="18" charset="0"/>
                <a:hlinkClick r:id="rId2">
                  <a:extLst>
                    <a:ext uri="{A12FA001-AC4F-418D-AE19-62706E023703}">
                      <ahyp:hlinkClr xmlns:ahyp="http://schemas.microsoft.com/office/drawing/2018/hyperlinkcolor" xmlns="" val="tx"/>
                    </a:ext>
                  </a:extLst>
                </a:hlinkClick>
              </a:rPr>
              <a:t>Testing</a:t>
            </a:r>
            <a:r>
              <a:rPr lang="en-US" sz="1800" dirty="0">
                <a:effectLst/>
                <a:latin typeface="Georgia" panose="02040502050405020303" pitchFamily="18" charset="0"/>
                <a:ea typeface="Times New Roman" panose="02020603050405020304" pitchFamily="18" charset="0"/>
              </a:rPr>
              <a:t> process or methodology has lot of </a:t>
            </a:r>
            <a:r>
              <a:rPr lang="en-US" sz="1800" dirty="0">
                <a:latin typeface="Georgia" panose="02040502050405020303" pitchFamily="18" charset="0"/>
                <a:ea typeface="Times New Roman" panose="02020603050405020304" pitchFamily="18" charset="0"/>
              </a:rPr>
              <a:t>padding</a:t>
            </a:r>
            <a:r>
              <a:rPr lang="en-US" sz="1800" dirty="0">
                <a:effectLst/>
                <a:latin typeface="Georgia" panose="02040502050405020303" pitchFamily="18" charset="0"/>
                <a:ea typeface="Times New Roman" panose="02020603050405020304" pitchFamily="18" charset="0"/>
              </a:rPr>
              <a:t> and extra burden that makes it Heavyweight and bulky. If we somehow eliminate the non-essential or wastes then we end up with </a:t>
            </a:r>
            <a:r>
              <a:rPr lang="en-US" sz="1800" b="1" i="1" dirty="0">
                <a:effectLst/>
                <a:latin typeface="Georgia" panose="02040502050405020303" pitchFamily="18" charset="0"/>
                <a:ea typeface="Times New Roman" panose="02020603050405020304" pitchFamily="18" charset="0"/>
              </a:rPr>
              <a:t>LEAN Testing</a:t>
            </a:r>
            <a:r>
              <a:rPr lang="en-US" sz="1800" dirty="0">
                <a:effectLst/>
                <a:latin typeface="Georgia" panose="02040502050405020303" pitchFamily="18" charset="0"/>
                <a:ea typeface="Times New Roman" panose="02020603050405020304" pitchFamily="18" charset="0"/>
              </a:rPr>
              <a:t>. The simplest way to describe </a:t>
            </a:r>
            <a:r>
              <a:rPr lang="en-US" sz="1800" b="1" dirty="0">
                <a:effectLst/>
                <a:latin typeface="Georgia" panose="02040502050405020303" pitchFamily="18" charset="0"/>
                <a:ea typeface="Times New Roman" panose="02020603050405020304" pitchFamily="18" charset="0"/>
              </a:rPr>
              <a:t>Waste</a:t>
            </a:r>
            <a:r>
              <a:rPr lang="en-US" sz="1800" dirty="0">
                <a:effectLst/>
                <a:latin typeface="Georgia" panose="02040502050405020303" pitchFamily="18" charset="0"/>
                <a:ea typeface="Times New Roman" panose="02020603050405020304" pitchFamily="18" charset="0"/>
              </a:rPr>
              <a:t> is as “</a:t>
            </a:r>
            <a:r>
              <a:rPr lang="en-US" sz="1800" b="1" dirty="0">
                <a:effectLst/>
                <a:latin typeface="Georgia" panose="02040502050405020303" pitchFamily="18" charset="0"/>
                <a:ea typeface="Times New Roman" panose="02020603050405020304" pitchFamily="18" charset="0"/>
              </a:rPr>
              <a:t>Anything that adds no value</a:t>
            </a:r>
            <a:r>
              <a:rPr lang="en-US" sz="1800" dirty="0">
                <a:effectLst/>
                <a:latin typeface="Georgia" panose="02040502050405020303" pitchFamily="18" charset="0"/>
                <a:ea typeface="Times New Roman" panose="02020603050405020304" pitchFamily="18" charset="0"/>
              </a:rPr>
              <a:t>.” These wastes are included within the cost of your products or services, either increasing the production cost or eating up the profit of the company.</a:t>
            </a:r>
            <a:endParaRPr lang="en-US" sz="1800" dirty="0">
              <a:effectLst/>
              <a:latin typeface="Times New Roman" panose="02020603050405020304" pitchFamily="18" charset="0"/>
              <a:ea typeface="Times New Roman" panose="02020603050405020304" pitchFamily="18" charset="0"/>
            </a:endParaRPr>
          </a:p>
          <a:p>
            <a:pPr marL="0" marR="0" indent="0" algn="just">
              <a:spcAft>
                <a:spcPts val="1800"/>
              </a:spcAft>
              <a:buNone/>
            </a:pPr>
            <a:r>
              <a:rPr lang="en-US" sz="1800" b="1" dirty="0">
                <a:effectLst/>
                <a:highlight>
                  <a:srgbClr val="808080"/>
                </a:highlight>
                <a:latin typeface="Georgia" panose="02040502050405020303" pitchFamily="18" charset="0"/>
                <a:ea typeface="Times New Roman" panose="02020603050405020304" pitchFamily="18" charset="0"/>
              </a:rPr>
              <a:t>The main goal of Lean Testing is</a:t>
            </a:r>
            <a:r>
              <a:rPr lang="en-US" sz="1800" dirty="0">
                <a:effectLst/>
                <a:highlight>
                  <a:srgbClr val="808080"/>
                </a:highlight>
                <a:latin typeface="Georgia" panose="02040502050405020303" pitchFamily="18" charset="0"/>
                <a:ea typeface="Times New Roman" panose="02020603050405020304" pitchFamily="18" charset="0"/>
              </a:rPr>
              <a:t>: </a:t>
            </a:r>
            <a:r>
              <a:rPr lang="en-US" sz="1800" i="1" dirty="0">
                <a:effectLst/>
                <a:latin typeface="Georgia" panose="02040502050405020303" pitchFamily="18" charset="0"/>
                <a:ea typeface="Times New Roman" panose="02020603050405020304" pitchFamily="18" charset="0"/>
              </a:rPr>
              <a:t>The reduction of waste (rework, defects) by testing the system as a whole, early and continuously, including measuring what really matters and incrementally improving quality there upon.</a:t>
            </a:r>
            <a:endParaRPr lang="en-US" sz="1800" dirty="0">
              <a:effectLst/>
              <a:latin typeface="Times New Roman" panose="02020603050405020304" pitchFamily="18" charset="0"/>
              <a:ea typeface="Times New Roman" panose="02020603050405020304" pitchFamily="18" charset="0"/>
            </a:endParaRPr>
          </a:p>
          <a:p>
            <a:pPr marL="0" marR="0" indent="0" algn="just">
              <a:spcAft>
                <a:spcPts val="1800"/>
              </a:spcAft>
              <a:buNone/>
            </a:pPr>
            <a:r>
              <a:rPr lang="en-US" sz="1800" dirty="0">
                <a:effectLst/>
                <a:latin typeface="Georgia" panose="02040502050405020303" pitchFamily="18" charset="0"/>
                <a:ea typeface="Times New Roman" panose="02020603050405020304" pitchFamily="18" charset="0"/>
              </a:rPr>
              <a:t>By the way, the Lean concept came from </a:t>
            </a:r>
            <a:r>
              <a:rPr lang="en-US" sz="1800" b="1" dirty="0">
                <a:effectLst/>
                <a:latin typeface="Georgia" panose="02040502050405020303" pitchFamily="18" charset="0"/>
                <a:ea typeface="Times New Roman" panose="02020603050405020304" pitchFamily="18" charset="0"/>
              </a:rPr>
              <a:t>Toyota</a:t>
            </a:r>
            <a:r>
              <a:rPr lang="en-US" sz="1800" dirty="0">
                <a:effectLst/>
                <a:latin typeface="Georgia" panose="02040502050405020303" pitchFamily="18" charset="0"/>
                <a:ea typeface="Times New Roman" panose="02020603050405020304" pitchFamily="18" charset="0"/>
              </a:rPr>
              <a:t> manufacturing processes developed in the 1950s to address inventory management and time waste reduction with an ultimate goal of reducing process time and improving quality.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9580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5E77E-562F-4846-82AF-1F0B1586AD08}"/>
              </a:ext>
            </a:extLst>
          </p:cNvPr>
          <p:cNvSpPr>
            <a:spLocks noGrp="1"/>
          </p:cNvSpPr>
          <p:nvPr>
            <p:ph type="title"/>
          </p:nvPr>
        </p:nvSpPr>
        <p:spPr>
          <a:xfrm>
            <a:off x="645130" y="341152"/>
            <a:ext cx="9404723" cy="1243647"/>
          </a:xfrm>
        </p:spPr>
        <p:txBody>
          <a:bodyPr/>
          <a:lstStyle/>
          <a:p>
            <a:r>
              <a:rPr lang="en-US" sz="3200" b="1" i="1" u="sng" dirty="0">
                <a:effectLst/>
                <a:latin typeface="Georgia" panose="02040502050405020303" pitchFamily="18" charset="0"/>
                <a:ea typeface="Times New Roman" panose="02020603050405020304" pitchFamily="18" charset="0"/>
                <a:cs typeface="Times New Roman" panose="02020603050405020304" pitchFamily="18" charset="0"/>
              </a:rPr>
              <a:t>Why do we need LEAN Testing?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3" name="Content Placeholder 2">
            <a:extLst>
              <a:ext uri="{FF2B5EF4-FFF2-40B4-BE49-F238E27FC236}">
                <a16:creationId xmlns:a16="http://schemas.microsoft.com/office/drawing/2014/main" xmlns="" id="{4B123A10-21FE-4836-8BA0-234DAE0A44DE}"/>
              </a:ext>
            </a:extLst>
          </p:cNvPr>
          <p:cNvSpPr>
            <a:spLocks noGrp="1"/>
          </p:cNvSpPr>
          <p:nvPr>
            <p:ph idx="1"/>
          </p:nvPr>
        </p:nvSpPr>
        <p:spPr>
          <a:xfrm>
            <a:off x="1103312" y="1506828"/>
            <a:ext cx="8946541" cy="4741571"/>
          </a:xfrm>
        </p:spPr>
        <p:txBody>
          <a:bodyPr>
            <a:normAutofit fontScale="92500" lnSpcReduction="10000"/>
          </a:bodyPr>
          <a:lstStyle/>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i="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The Lean community has a longer history than Agile</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and is more matured in showing – how to keep all new changes in balance. It’s not helpful to build far more product than we can test, or to build more product than we can sell.</a:t>
            </a: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Lean focuses not only on improving the software development process but also on </a:t>
            </a:r>
            <a:r>
              <a:rPr lang="en-US" sz="1800" i="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improving the complete process from requirements gathering until implementing the solution into production.</a:t>
            </a: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i="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Lean relies upon the notions of eliminating waste</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(any effort that is not of value to the customer), </a:t>
            </a:r>
            <a:r>
              <a:rPr lang="en-US" sz="1800" dirty="0" err="1">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optimising</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the whole delivering fast, building quality in, respecting people and setting up best standards.</a:t>
            </a: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Lean is not based on the principle of doing things “right first time” – </a:t>
            </a:r>
            <a:r>
              <a:rPr lang="en-US" sz="1800" i="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it is based on a continuous cycle of experimentation and learning.</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It has nothing to do with the concept of specifications but all to do with improving relentlessly and deferring commitment until you know what you need to be done.</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2"/>
              </a:solidFill>
            </a:endParaRPr>
          </a:p>
        </p:txBody>
      </p:sp>
    </p:spTree>
    <p:extLst>
      <p:ext uri="{BB962C8B-B14F-4D97-AF65-F5344CB8AC3E}">
        <p14:creationId xmlns:p14="http://schemas.microsoft.com/office/powerpoint/2010/main" val="193722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84933-50D4-441B-B587-FED5305AD92D}"/>
              </a:ext>
            </a:extLst>
          </p:cNvPr>
          <p:cNvSpPr>
            <a:spLocks noGrp="1"/>
          </p:cNvSpPr>
          <p:nvPr>
            <p:ph type="title"/>
          </p:nvPr>
        </p:nvSpPr>
        <p:spPr>
          <a:xfrm>
            <a:off x="646111" y="609600"/>
            <a:ext cx="9404723" cy="858591"/>
          </a:xfrm>
        </p:spPr>
        <p:txBody>
          <a:bodyPr/>
          <a:lstStyle/>
          <a:p>
            <a:r>
              <a:rPr lang="en-US" sz="2400" b="1" i="1" u="sng" dirty="0">
                <a:effectLst/>
                <a:latin typeface="Georgia" panose="02040502050405020303" pitchFamily="18" charset="0"/>
                <a:ea typeface="Times New Roman" panose="02020603050405020304" pitchFamily="18" charset="0"/>
                <a:cs typeface="Times New Roman" panose="02020603050405020304" pitchFamily="18" charset="0"/>
              </a:rPr>
              <a:t>How to perform LEAN Testing?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CB36B2A4-D9B1-4E84-A470-73422E66772F}"/>
              </a:ext>
            </a:extLst>
          </p:cNvPr>
          <p:cNvSpPr>
            <a:spLocks noGrp="1"/>
          </p:cNvSpPr>
          <p:nvPr>
            <p:ph idx="1"/>
          </p:nvPr>
        </p:nvSpPr>
        <p:spPr>
          <a:xfrm>
            <a:off x="1103312" y="1803042"/>
            <a:ext cx="8946541" cy="4445357"/>
          </a:xfrm>
        </p:spPr>
        <p:txBody>
          <a:bodyPr>
            <a:normAutofit lnSpcReduction="10000"/>
          </a:bodyPr>
          <a:lstStyle/>
          <a:p>
            <a:pPr marL="0" marR="0" algn="just">
              <a:lnSpc>
                <a:spcPct val="107000"/>
              </a:lnSpc>
              <a:spcBef>
                <a:spcPts val="0"/>
              </a:spcBef>
              <a:spcAft>
                <a:spcPts val="1800"/>
              </a:spcAf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#Step 1</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identify the waste in your process, theoretically Lean talks of 7 different types of Waste to be identified, managed and discarded..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T – Transport</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Moving people, products, information and systems.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I – Inventory</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Storing programs, POCs, documentation ahead of requirements.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M – Motion</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Unplanned Manual/system breaks between the working hours.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W – Waiting</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For parts, information, instructions, the interdependency of cross-functional teams.</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O – Overproduction</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Developing more than IMMEDIATELY is required.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O – Over processing</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Tighter tolerances or higher testing than are actually required.</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D – Defects</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Rework, scrap, incorrect documentation.</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SzPts val="1000"/>
              <a:buFont typeface="Symbol" panose="05050102010706020507" pitchFamily="18" charset="2"/>
              <a:buChar char=""/>
              <a:tabLst>
                <a:tab pos="457200" algn="l"/>
              </a:tabLst>
            </a:pPr>
            <a:r>
              <a:rPr lang="en-US" sz="1800" b="1"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Add on waste: S – Skills</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 Under-</a:t>
            </a:r>
            <a:r>
              <a:rPr lang="en-US" sz="1800" dirty="0" err="1">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utilising</a:t>
            </a:r>
            <a:r>
              <a:rPr lang="en-US" sz="1800" dirty="0">
                <a:solidFill>
                  <a:schemeClr val="tx2"/>
                </a:solidFill>
                <a:effectLst/>
                <a:latin typeface="Georgia" panose="02040502050405020303" pitchFamily="18" charset="0"/>
                <a:ea typeface="Times New Roman" panose="02020603050405020304" pitchFamily="18" charset="0"/>
                <a:cs typeface="Times New Roman" panose="02020603050405020304" pitchFamily="18" charset="0"/>
              </a:rPr>
              <a:t> capabilities, delegating tasks with inadequate training.</a:t>
            </a:r>
            <a:endPar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2"/>
              </a:solidFill>
            </a:endParaRPr>
          </a:p>
        </p:txBody>
      </p:sp>
    </p:spTree>
    <p:extLst>
      <p:ext uri="{BB962C8B-B14F-4D97-AF65-F5344CB8AC3E}">
        <p14:creationId xmlns:p14="http://schemas.microsoft.com/office/powerpoint/2010/main" val="79752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FF362-F9E4-4E5A-9908-470628B772CE}"/>
              </a:ext>
            </a:extLst>
          </p:cNvPr>
          <p:cNvSpPr>
            <a:spLocks noGrp="1"/>
          </p:cNvSpPr>
          <p:nvPr>
            <p:ph type="title"/>
          </p:nvPr>
        </p:nvSpPr>
        <p:spPr/>
        <p:txBody>
          <a:bodyPr/>
          <a:lstStyle/>
          <a:p>
            <a:r>
              <a:rPr lang="en-US" dirty="0"/>
              <a:t>Process Improvement Techniques</a:t>
            </a:r>
            <a:endParaRPr lang="x-none" dirty="0"/>
          </a:p>
        </p:txBody>
      </p:sp>
      <p:sp>
        <p:nvSpPr>
          <p:cNvPr id="3" name="Content Placeholder 2">
            <a:extLst>
              <a:ext uri="{FF2B5EF4-FFF2-40B4-BE49-F238E27FC236}">
                <a16:creationId xmlns:a16="http://schemas.microsoft.com/office/drawing/2014/main" xmlns="" id="{3B12DE0A-89A3-4063-8E65-700818D656D6}"/>
              </a:ext>
            </a:extLst>
          </p:cNvPr>
          <p:cNvSpPr>
            <a:spLocks noGrp="1"/>
          </p:cNvSpPr>
          <p:nvPr>
            <p:ph idx="1"/>
          </p:nvPr>
        </p:nvSpPr>
        <p:spPr/>
        <p:txBody>
          <a:bodyPr/>
          <a:lstStyle/>
          <a:p>
            <a:r>
              <a:rPr lang="en-US" dirty="0"/>
              <a:t>The sequence of tasks and techniques to plan and implement improvement activities to achieve specific goals. (How to get better and better)</a:t>
            </a:r>
          </a:p>
          <a:p>
            <a:r>
              <a:rPr lang="en-US" dirty="0"/>
              <a:t>It is the idea that how can development be increased, higher quality product can be achieved and costs can be reduced.</a:t>
            </a:r>
          </a:p>
          <a:p>
            <a:pPr marL="0" indent="0">
              <a:buNone/>
            </a:pPr>
            <a:r>
              <a:rPr lang="en-US" dirty="0"/>
              <a:t>     The techniques we’ll discuss are</a:t>
            </a:r>
          </a:p>
          <a:p>
            <a:pPr lvl="1"/>
            <a:r>
              <a:rPr lang="en-US" dirty="0"/>
              <a:t>Six </a:t>
            </a:r>
            <a:r>
              <a:rPr lang="en-US" dirty="0" smtClean="0"/>
              <a:t>Sigma</a:t>
            </a:r>
            <a:endParaRPr lang="en-US" dirty="0"/>
          </a:p>
        </p:txBody>
      </p:sp>
    </p:spTree>
    <p:extLst>
      <p:ext uri="{BB962C8B-B14F-4D97-AF65-F5344CB8AC3E}">
        <p14:creationId xmlns:p14="http://schemas.microsoft.com/office/powerpoint/2010/main" val="780158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B529D9-4EB4-48FC-A6DC-02014D512D88}"/>
              </a:ext>
            </a:extLst>
          </p:cNvPr>
          <p:cNvSpPr txBox="1"/>
          <p:nvPr/>
        </p:nvSpPr>
        <p:spPr>
          <a:xfrm>
            <a:off x="717909" y="323135"/>
            <a:ext cx="9556123" cy="5908028"/>
          </a:xfrm>
          <a:prstGeom prst="rect">
            <a:avLst/>
          </a:prstGeom>
          <a:noFill/>
        </p:spPr>
        <p:txBody>
          <a:bodyPr wrap="square">
            <a:spAutoFit/>
          </a:bodyPr>
          <a:lstStyle/>
          <a:p>
            <a:pPr algn="just">
              <a:lnSpc>
                <a:spcPct val="107000"/>
              </a:lnSpc>
              <a:spcAft>
                <a:spcPts val="1800"/>
              </a:spcAft>
            </a:pPr>
            <a:r>
              <a:rPr lang="en-US" b="1"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#Step 2</a:t>
            </a: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 – Add checkpoints for both Development and QA, defer commitment to be applied from both the teams and sense of ownership to be gained, if the quality product to be delivered.</a:t>
            </a:r>
          </a:p>
          <a:p>
            <a:pPr algn="just">
              <a:lnSpc>
                <a:spcPct val="107000"/>
              </a:lnSpc>
              <a:spcAft>
                <a:spcPts val="1800"/>
              </a:spcAft>
            </a:pP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b="1"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#Step 3</a:t>
            </a: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 – React immediately and solve problems one by one – this will accelerate the time to market and the functional experts become much more available, having more time to dedicate to innovation, and to focus on the evolution of the product.</a:t>
            </a:r>
          </a:p>
          <a:p>
            <a:pPr algn="just">
              <a:lnSpc>
                <a:spcPct val="107000"/>
              </a:lnSpc>
              <a:spcAft>
                <a:spcPts val="1800"/>
              </a:spcAft>
            </a:pP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b="1"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#Step 4 –</a:t>
            </a: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 Organization can start becoming Lean in just a few weeks/months — use the Lean mindset, starting with small groups and teams, and growing the number of teams and amount of Lean thinking in terms of waste identification, management and removal.</a:t>
            </a:r>
          </a:p>
          <a:p>
            <a:pPr algn="just">
              <a:lnSpc>
                <a:spcPct val="107000"/>
              </a:lnSpc>
              <a:spcAft>
                <a:spcPts val="1800"/>
              </a:spcAft>
            </a:pP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b="1"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#Step 5 –</a:t>
            </a: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Individual or Team aiming to Get Lean, has to a look at Lean as a cultural and </a:t>
            </a:r>
            <a:r>
              <a:rPr lang="en-US" dirty="0" err="1">
                <a:solidFill>
                  <a:srgbClr val="EBEBEB"/>
                </a:solidFill>
                <a:latin typeface="Georgia" panose="02040502050405020303" pitchFamily="18" charset="0"/>
                <a:ea typeface="Times New Roman" panose="02020603050405020304" pitchFamily="18" charset="0"/>
                <a:cs typeface="Times New Roman" panose="02020603050405020304" pitchFamily="18" charset="0"/>
              </a:rPr>
              <a:t>behavioural</a:t>
            </a: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 change. It’s not just acquiring “a new skill.” It’s something that can’t be done halfway.</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14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10848-ECD4-477F-ABF3-2BFE27749D95}"/>
              </a:ext>
            </a:extLst>
          </p:cNvPr>
          <p:cNvSpPr>
            <a:spLocks noGrp="1"/>
          </p:cNvSpPr>
          <p:nvPr>
            <p:ph type="title"/>
          </p:nvPr>
        </p:nvSpPr>
        <p:spPr/>
        <p:txBody>
          <a:bodyPr/>
          <a:lstStyle/>
          <a:p>
            <a:r>
              <a:rPr lang="en-US" sz="2400" b="1" i="1" dirty="0">
                <a:effectLst/>
                <a:latin typeface="Georgia" panose="02040502050405020303" pitchFamily="18" charset="0"/>
                <a:ea typeface="Calibri" panose="020F0502020204030204" pitchFamily="34" charset="0"/>
                <a:cs typeface="Times New Roman" panose="02020603050405020304" pitchFamily="18" charset="0"/>
              </a:rPr>
              <a:t>What Lean Principles to follow?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xmlns="" id="{015A9C2E-AD7F-4D1E-8AF0-4AF7ABA4D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070" y="1339403"/>
            <a:ext cx="8255358" cy="4932607"/>
          </a:xfrm>
        </p:spPr>
      </p:pic>
    </p:spTree>
    <p:extLst>
      <p:ext uri="{BB962C8B-B14F-4D97-AF65-F5344CB8AC3E}">
        <p14:creationId xmlns:p14="http://schemas.microsoft.com/office/powerpoint/2010/main" val="497154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B0A6F81-3110-421C-8B44-A79317BE8A8A}"/>
              </a:ext>
            </a:extLst>
          </p:cNvPr>
          <p:cNvSpPr txBox="1"/>
          <p:nvPr/>
        </p:nvSpPr>
        <p:spPr>
          <a:xfrm>
            <a:off x="1171623" y="963376"/>
            <a:ext cx="8375049" cy="4722255"/>
          </a:xfrm>
          <a:prstGeom prst="rect">
            <a:avLst/>
          </a:prstGeom>
          <a:noFill/>
        </p:spPr>
        <p:txBody>
          <a:bodyPr wrap="square">
            <a:spAutoFit/>
          </a:bodyPr>
          <a:lstStyle/>
          <a:p>
            <a:pPr algn="just">
              <a:lnSpc>
                <a:spcPct val="107000"/>
              </a:lnSpc>
              <a:spcAft>
                <a:spcPts val="1800"/>
              </a:spcAft>
            </a:pPr>
            <a:r>
              <a:rPr lang="en-US" b="1" u="sng"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Specify Value:</a:t>
            </a: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Value is always defined by the customer’s needs for a specific product. What are the important requirements or expectations that must be met?</a:t>
            </a:r>
          </a:p>
          <a:p>
            <a:pPr algn="just">
              <a:lnSpc>
                <a:spcPct val="107000"/>
              </a:lnSpc>
              <a:spcAft>
                <a:spcPts val="1800"/>
              </a:spcAft>
            </a:pPr>
            <a:endParaRPr lang="en-US" dirty="0">
              <a:solidFill>
                <a:srgbClr val="EBEBEB"/>
              </a:solidFill>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1800"/>
              </a:spcAft>
            </a:pP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b="1" u="sng"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Map the Value Stream:</a:t>
            </a: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Once the value (goal) has been determined, the next step is mapping the “value stream” or all the steps and processes involved in taking a specific product from inputs and delivering the final product to the customer. The idea is to draw, on one page, a “map” of the flow of material/product through the process. The goal is to identify every step that does not create value and then find ways to eliminate those wasteful steps.</a:t>
            </a: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78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0544605-6841-4333-B963-3906EA313A76}"/>
              </a:ext>
            </a:extLst>
          </p:cNvPr>
          <p:cNvSpPr txBox="1"/>
          <p:nvPr/>
        </p:nvSpPr>
        <p:spPr>
          <a:xfrm>
            <a:off x="643708" y="851643"/>
            <a:ext cx="9852338" cy="5780878"/>
          </a:xfrm>
          <a:prstGeom prst="rect">
            <a:avLst/>
          </a:prstGeom>
          <a:noFill/>
        </p:spPr>
        <p:txBody>
          <a:bodyPr wrap="square">
            <a:spAutoFit/>
          </a:bodyPr>
          <a:lstStyle/>
          <a:p>
            <a:pPr algn="just">
              <a:lnSpc>
                <a:spcPct val="107000"/>
              </a:lnSpc>
              <a:spcAft>
                <a:spcPts val="1800"/>
              </a:spcAft>
            </a:pPr>
            <a:r>
              <a:rPr lang="en-US" b="1" u="sng"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Establish Flow:</a:t>
            </a: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After the waste has been removed from the value stream, the further step is to be sure the remaining steps flow smoothly with no interruptions, delays, or bottlenecks. This may require breaking down traditional thinking and making the effort to become cross-functional across all departments, which can be one of the greatest challenges for lean programs to overcome. However, past studies show that this will also lead to some nice gains in productivity and efficiency, sometimes as high as 50% improvement or even more.</a:t>
            </a: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b="1" u="sng"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Implement Pull:</a:t>
            </a: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With improved flow, time to market (or time to the customer) can be dramatically improved. This makes it much easier to deliver products as needed, as in “just in time” manufacturing or delivery. This means the customer can “pull” the product from you as needed (often in weeks, instead of months).</a:t>
            </a:r>
          </a:p>
          <a:p>
            <a:pPr algn="just">
              <a:lnSpc>
                <a:spcPct val="107000"/>
              </a:lnSpc>
              <a:spcAft>
                <a:spcPts val="1800"/>
              </a:spcAft>
            </a:pPr>
            <a:endParaRPr lang="en-US" dirty="0">
              <a:solidFill>
                <a:srgbClr val="EBEBEB"/>
              </a:solidFill>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1800"/>
              </a:spcAft>
            </a:pPr>
            <a:endParaRPr lang="en-US" sz="1400" dirty="0">
              <a:solidFill>
                <a:srgbClr val="EBEBEB"/>
              </a:solidFill>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1800"/>
              </a:spcAft>
            </a:pPr>
            <a:endParaRPr lang="en-US" sz="14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39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3BE7D01-F8DD-489D-A773-0BA7D19A7AAE}"/>
              </a:ext>
            </a:extLst>
          </p:cNvPr>
          <p:cNvSpPr txBox="1"/>
          <p:nvPr/>
        </p:nvSpPr>
        <p:spPr>
          <a:xfrm>
            <a:off x="502276" y="1031727"/>
            <a:ext cx="9672034" cy="3899016"/>
          </a:xfrm>
          <a:prstGeom prst="rect">
            <a:avLst/>
          </a:prstGeom>
          <a:noFill/>
        </p:spPr>
        <p:txBody>
          <a:bodyPr wrap="square">
            <a:spAutoFit/>
          </a:bodyPr>
          <a:lstStyle/>
          <a:p>
            <a:pPr algn="just">
              <a:lnSpc>
                <a:spcPct val="107000"/>
              </a:lnSpc>
              <a:spcAft>
                <a:spcPts val="1800"/>
              </a:spcAft>
            </a:pPr>
            <a:r>
              <a:rPr lang="en-US" b="1" u="sng"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Work to Perfection:</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Moving from step 1 to 4 is a great start, but the 5th step is perhaps the most important: making lean thinking and process improvement part of your corporate culture. Lean requires constant effort and vigilance to perfect.</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-Business users are clients of Business Analyst or Product Owners,</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-Developers are the clients of Business Analysts and</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-Testers are the clients of developers</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dirty="0">
                <a:solidFill>
                  <a:srgbClr val="EBEBEB"/>
                </a:solidFill>
                <a:latin typeface="Georgia" panose="02040502050405020303" pitchFamily="18" charset="0"/>
                <a:ea typeface="Times New Roman" panose="02020603050405020304" pitchFamily="18" charset="0"/>
                <a:cs typeface="Times New Roman" panose="02020603050405020304" pitchFamily="18" charset="0"/>
              </a:rPr>
              <a:t>Each one of these should consider what requirement or sections aren’t offering him the value, along with what questions they need to answer in order to proceed.</a:t>
            </a:r>
            <a:endParaRPr lang="en-US"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44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455" y="2433574"/>
            <a:ext cx="2973705" cy="1902460"/>
          </a:xfrm>
          <a:prstGeom prst="rect">
            <a:avLst/>
          </a:prstGeom>
        </p:spPr>
        <p:txBody>
          <a:bodyPr vert="horz" wrap="square" lIns="0" tIns="94615" rIns="0" bIns="0" rtlCol="0">
            <a:spAutoFit/>
          </a:bodyPr>
          <a:lstStyle/>
          <a:p>
            <a:pPr marL="12700" marR="5080" algn="just" defTabSz="914400">
              <a:lnSpc>
                <a:spcPts val="4730"/>
              </a:lnSpc>
              <a:spcBef>
                <a:spcPts val="745"/>
              </a:spcBef>
            </a:pPr>
            <a:r>
              <a:rPr sz="4400" spc="-85" dirty="0">
                <a:solidFill>
                  <a:srgbClr val="FFFFFF"/>
                </a:solidFill>
                <a:latin typeface="Times New Roman"/>
                <a:cs typeface="Times New Roman"/>
              </a:rPr>
              <a:t>Total </a:t>
            </a:r>
            <a:r>
              <a:rPr sz="4400" spc="-10" dirty="0">
                <a:solidFill>
                  <a:srgbClr val="FFFFFF"/>
                </a:solidFill>
                <a:latin typeface="Times New Roman"/>
                <a:cs typeface="Times New Roman"/>
              </a:rPr>
              <a:t>Quality  </a:t>
            </a:r>
            <a:r>
              <a:rPr sz="4400" spc="10" dirty="0">
                <a:solidFill>
                  <a:srgbClr val="FFFFFF"/>
                </a:solidFill>
                <a:latin typeface="Times New Roman"/>
                <a:cs typeface="Times New Roman"/>
              </a:rPr>
              <a:t>Management  </a:t>
            </a:r>
            <a:r>
              <a:rPr sz="4400" dirty="0">
                <a:solidFill>
                  <a:srgbClr val="FFFFFF"/>
                </a:solidFill>
                <a:latin typeface="Times New Roman"/>
                <a:cs typeface="Times New Roman"/>
              </a:rPr>
              <a:t>(TQM)</a:t>
            </a:r>
            <a:endParaRPr sz="4400">
              <a:solidFill>
                <a:prstClr val="black"/>
              </a:solidFill>
              <a:latin typeface="Times New Roman"/>
              <a:cs typeface="Times New Roman"/>
            </a:endParaRPr>
          </a:p>
        </p:txBody>
      </p:sp>
      <p:sp>
        <p:nvSpPr>
          <p:cNvPr id="3" name="object 3"/>
          <p:cNvSpPr txBox="1"/>
          <p:nvPr/>
        </p:nvSpPr>
        <p:spPr>
          <a:xfrm>
            <a:off x="6159753" y="949960"/>
            <a:ext cx="5088255" cy="4117975"/>
          </a:xfrm>
          <a:prstGeom prst="rect">
            <a:avLst/>
          </a:prstGeom>
        </p:spPr>
        <p:txBody>
          <a:bodyPr vert="horz" wrap="square" lIns="0" tIns="56515" rIns="0" bIns="0" rtlCol="0">
            <a:spAutoFit/>
          </a:bodyPr>
          <a:lstStyle/>
          <a:p>
            <a:pPr marL="241300" marR="5080" indent="-228600" defTabSz="914400">
              <a:lnSpc>
                <a:spcPct val="89900"/>
              </a:lnSpc>
              <a:spcBef>
                <a:spcPts val="445"/>
              </a:spcBef>
              <a:buFont typeface="Arial"/>
              <a:buChar char="•"/>
              <a:tabLst>
                <a:tab pos="241300" algn="l"/>
              </a:tabLst>
            </a:pPr>
            <a:r>
              <a:rPr sz="2600" spc="-25" dirty="0">
                <a:solidFill>
                  <a:prstClr val="black"/>
                </a:solidFill>
                <a:latin typeface="Times New Roman"/>
                <a:cs typeface="Times New Roman"/>
              </a:rPr>
              <a:t>Total </a:t>
            </a:r>
            <a:r>
              <a:rPr sz="2600" dirty="0">
                <a:solidFill>
                  <a:prstClr val="black"/>
                </a:solidFill>
                <a:latin typeface="Times New Roman"/>
                <a:cs typeface="Times New Roman"/>
              </a:rPr>
              <a:t>Quality </a:t>
            </a:r>
            <a:r>
              <a:rPr sz="2600" spc="10" dirty="0">
                <a:solidFill>
                  <a:prstClr val="black"/>
                </a:solidFill>
                <a:latin typeface="Times New Roman"/>
                <a:cs typeface="Times New Roman"/>
              </a:rPr>
              <a:t>Management </a:t>
            </a:r>
            <a:r>
              <a:rPr sz="2600" spc="-20" dirty="0">
                <a:solidFill>
                  <a:prstClr val="black"/>
                </a:solidFill>
                <a:latin typeface="Times New Roman"/>
                <a:cs typeface="Times New Roman"/>
              </a:rPr>
              <a:t>is </a:t>
            </a:r>
            <a:r>
              <a:rPr sz="2600" spc="10" dirty="0">
                <a:solidFill>
                  <a:prstClr val="black"/>
                </a:solidFill>
                <a:latin typeface="Times New Roman"/>
                <a:cs typeface="Times New Roman"/>
              </a:rPr>
              <a:t>a </a:t>
            </a:r>
            <a:r>
              <a:rPr sz="2600" spc="15" dirty="0">
                <a:solidFill>
                  <a:prstClr val="black"/>
                </a:solidFill>
                <a:latin typeface="Times New Roman"/>
                <a:cs typeface="Times New Roman"/>
              </a:rPr>
              <a:t>way  to </a:t>
            </a:r>
            <a:r>
              <a:rPr sz="2600" spc="10" dirty="0">
                <a:solidFill>
                  <a:prstClr val="black"/>
                </a:solidFill>
                <a:latin typeface="Times New Roman"/>
                <a:cs typeface="Times New Roman"/>
              </a:rPr>
              <a:t>not </a:t>
            </a:r>
            <a:r>
              <a:rPr sz="2600" spc="-5" dirty="0">
                <a:solidFill>
                  <a:prstClr val="black"/>
                </a:solidFill>
                <a:latin typeface="Times New Roman"/>
                <a:cs typeface="Times New Roman"/>
              </a:rPr>
              <a:t>only </a:t>
            </a:r>
            <a:r>
              <a:rPr sz="2600" spc="-30" dirty="0">
                <a:solidFill>
                  <a:prstClr val="black"/>
                </a:solidFill>
                <a:latin typeface="Times New Roman"/>
                <a:cs typeface="Times New Roman"/>
              </a:rPr>
              <a:t>deliver </a:t>
            </a:r>
            <a:r>
              <a:rPr sz="2600" dirty="0">
                <a:solidFill>
                  <a:prstClr val="black"/>
                </a:solidFill>
                <a:latin typeface="Times New Roman"/>
                <a:cs typeface="Times New Roman"/>
              </a:rPr>
              <a:t>high-quality  </a:t>
            </a:r>
            <a:r>
              <a:rPr sz="2600" spc="15" dirty="0">
                <a:solidFill>
                  <a:prstClr val="black"/>
                </a:solidFill>
                <a:latin typeface="Times New Roman"/>
                <a:cs typeface="Times New Roman"/>
              </a:rPr>
              <a:t>products </a:t>
            </a:r>
            <a:r>
              <a:rPr sz="2600" spc="30" dirty="0">
                <a:solidFill>
                  <a:prstClr val="black"/>
                </a:solidFill>
                <a:latin typeface="Times New Roman"/>
                <a:cs typeface="Times New Roman"/>
              </a:rPr>
              <a:t>and </a:t>
            </a:r>
            <a:r>
              <a:rPr sz="2600" spc="-20" dirty="0">
                <a:solidFill>
                  <a:prstClr val="black"/>
                </a:solidFill>
                <a:latin typeface="Times New Roman"/>
                <a:cs typeface="Times New Roman"/>
              </a:rPr>
              <a:t>services </a:t>
            </a:r>
            <a:r>
              <a:rPr sz="2600" spc="30" dirty="0">
                <a:solidFill>
                  <a:prstClr val="black"/>
                </a:solidFill>
                <a:latin typeface="Times New Roman"/>
                <a:cs typeface="Times New Roman"/>
              </a:rPr>
              <a:t>but </a:t>
            </a:r>
            <a:r>
              <a:rPr sz="2600" spc="15" dirty="0">
                <a:solidFill>
                  <a:prstClr val="black"/>
                </a:solidFill>
                <a:latin typeface="Times New Roman"/>
                <a:cs typeface="Times New Roman"/>
              </a:rPr>
              <a:t>to </a:t>
            </a:r>
            <a:r>
              <a:rPr sz="2600" spc="-15" dirty="0">
                <a:solidFill>
                  <a:prstClr val="black"/>
                </a:solidFill>
                <a:latin typeface="Times New Roman"/>
                <a:cs typeface="Times New Roman"/>
              </a:rPr>
              <a:t>achieve  </a:t>
            </a:r>
            <a:r>
              <a:rPr sz="2600" dirty="0">
                <a:solidFill>
                  <a:prstClr val="black"/>
                </a:solidFill>
                <a:latin typeface="Times New Roman"/>
                <a:cs typeface="Times New Roman"/>
              </a:rPr>
              <a:t>higher customer satisfaction </a:t>
            </a:r>
            <a:r>
              <a:rPr sz="2600" spc="-30" dirty="0">
                <a:solidFill>
                  <a:prstClr val="black"/>
                </a:solidFill>
                <a:latin typeface="Times New Roman"/>
                <a:cs typeface="Times New Roman"/>
              </a:rPr>
              <a:t>levels.  </a:t>
            </a:r>
            <a:r>
              <a:rPr sz="2600" spc="-20" dirty="0">
                <a:solidFill>
                  <a:prstClr val="black"/>
                </a:solidFill>
                <a:latin typeface="Times New Roman"/>
                <a:cs typeface="Times New Roman"/>
              </a:rPr>
              <a:t>It is </a:t>
            </a:r>
            <a:r>
              <a:rPr sz="2600" spc="10" dirty="0">
                <a:solidFill>
                  <a:prstClr val="black"/>
                </a:solidFill>
                <a:latin typeface="Times New Roman"/>
                <a:cs typeface="Times New Roman"/>
              </a:rPr>
              <a:t>a management </a:t>
            </a:r>
            <a:r>
              <a:rPr sz="2600" spc="20" dirty="0">
                <a:solidFill>
                  <a:prstClr val="black"/>
                </a:solidFill>
                <a:latin typeface="Times New Roman"/>
                <a:cs typeface="Times New Roman"/>
              </a:rPr>
              <a:t>approach </a:t>
            </a:r>
            <a:r>
              <a:rPr sz="2600" spc="15" dirty="0">
                <a:solidFill>
                  <a:prstClr val="black"/>
                </a:solidFill>
                <a:latin typeface="Times New Roman"/>
                <a:cs typeface="Times New Roman"/>
              </a:rPr>
              <a:t>to  </a:t>
            </a:r>
            <a:r>
              <a:rPr sz="2600" dirty="0">
                <a:solidFill>
                  <a:prstClr val="black"/>
                </a:solidFill>
                <a:latin typeface="Times New Roman"/>
                <a:cs typeface="Times New Roman"/>
              </a:rPr>
              <a:t>long–term success </a:t>
            </a:r>
            <a:r>
              <a:rPr sz="2600" spc="15" dirty="0">
                <a:solidFill>
                  <a:prstClr val="black"/>
                </a:solidFill>
                <a:latin typeface="Times New Roman"/>
                <a:cs typeface="Times New Roman"/>
              </a:rPr>
              <a:t>through</a:t>
            </a:r>
            <a:r>
              <a:rPr sz="2600" spc="-260" dirty="0">
                <a:solidFill>
                  <a:prstClr val="black"/>
                </a:solidFill>
                <a:latin typeface="Times New Roman"/>
                <a:cs typeface="Times New Roman"/>
              </a:rPr>
              <a:t> </a:t>
            </a:r>
            <a:r>
              <a:rPr sz="2600" dirty="0">
                <a:solidFill>
                  <a:prstClr val="black"/>
                </a:solidFill>
                <a:latin typeface="Times New Roman"/>
                <a:cs typeface="Times New Roman"/>
              </a:rPr>
              <a:t>customer  </a:t>
            </a:r>
            <a:r>
              <a:rPr sz="2600" spc="5" dirty="0">
                <a:solidFill>
                  <a:prstClr val="black"/>
                </a:solidFill>
                <a:latin typeface="Times New Roman"/>
                <a:cs typeface="Times New Roman"/>
              </a:rPr>
              <a:t>satisfaction.</a:t>
            </a:r>
            <a:endParaRPr sz="2600" dirty="0">
              <a:solidFill>
                <a:prstClr val="black"/>
              </a:solidFill>
              <a:latin typeface="Times New Roman"/>
              <a:cs typeface="Times New Roman"/>
            </a:endParaRPr>
          </a:p>
          <a:p>
            <a:pPr marL="241300" marR="12700" indent="-228600" defTabSz="914400">
              <a:lnSpc>
                <a:spcPct val="89100"/>
              </a:lnSpc>
              <a:spcBef>
                <a:spcPts val="1125"/>
              </a:spcBef>
              <a:buFont typeface="Arial"/>
              <a:buChar char="•"/>
              <a:tabLst>
                <a:tab pos="241300" algn="l"/>
              </a:tabLst>
            </a:pPr>
            <a:r>
              <a:rPr sz="2600" spc="-40" dirty="0">
                <a:solidFill>
                  <a:prstClr val="black"/>
                </a:solidFill>
                <a:latin typeface="Times New Roman"/>
                <a:cs typeface="Times New Roman"/>
              </a:rPr>
              <a:t>All </a:t>
            </a:r>
            <a:r>
              <a:rPr sz="2600" spc="5" dirty="0">
                <a:solidFill>
                  <a:prstClr val="black"/>
                </a:solidFill>
                <a:latin typeface="Times New Roman"/>
                <a:cs typeface="Times New Roman"/>
              </a:rPr>
              <a:t>members </a:t>
            </a:r>
            <a:r>
              <a:rPr sz="2600" spc="-10" dirty="0">
                <a:solidFill>
                  <a:prstClr val="black"/>
                </a:solidFill>
                <a:latin typeface="Times New Roman"/>
                <a:cs typeface="Times New Roman"/>
              </a:rPr>
              <a:t>of </a:t>
            </a:r>
            <a:r>
              <a:rPr sz="2600" spc="25" dirty="0">
                <a:solidFill>
                  <a:prstClr val="black"/>
                </a:solidFill>
                <a:latin typeface="Times New Roman"/>
                <a:cs typeface="Times New Roman"/>
              </a:rPr>
              <a:t>an </a:t>
            </a:r>
            <a:r>
              <a:rPr sz="2600" spc="-10" dirty="0">
                <a:solidFill>
                  <a:prstClr val="black"/>
                </a:solidFill>
                <a:latin typeface="Times New Roman"/>
                <a:cs typeface="Times New Roman"/>
              </a:rPr>
              <a:t>organization  </a:t>
            </a:r>
            <a:r>
              <a:rPr sz="2600" spc="10" dirty="0">
                <a:solidFill>
                  <a:prstClr val="black"/>
                </a:solidFill>
                <a:latin typeface="Times New Roman"/>
                <a:cs typeface="Times New Roman"/>
              </a:rPr>
              <a:t>participate </a:t>
            </a:r>
            <a:r>
              <a:rPr sz="2600" spc="-20" dirty="0">
                <a:solidFill>
                  <a:prstClr val="black"/>
                </a:solidFill>
                <a:latin typeface="Times New Roman"/>
                <a:cs typeface="Times New Roman"/>
              </a:rPr>
              <a:t>in </a:t>
            </a:r>
            <a:r>
              <a:rPr sz="2600" spc="-10" dirty="0">
                <a:solidFill>
                  <a:prstClr val="black"/>
                </a:solidFill>
                <a:latin typeface="Times New Roman"/>
                <a:cs typeface="Times New Roman"/>
              </a:rPr>
              <a:t>improving </a:t>
            </a:r>
            <a:r>
              <a:rPr sz="2600" spc="5" dirty="0">
                <a:solidFill>
                  <a:prstClr val="black"/>
                </a:solidFill>
                <a:latin typeface="Times New Roman"/>
                <a:cs typeface="Times New Roman"/>
              </a:rPr>
              <a:t>processes,  </a:t>
            </a:r>
            <a:r>
              <a:rPr sz="2600" spc="20" dirty="0">
                <a:solidFill>
                  <a:prstClr val="black"/>
                </a:solidFill>
                <a:latin typeface="Times New Roman"/>
                <a:cs typeface="Times New Roman"/>
              </a:rPr>
              <a:t>products,</a:t>
            </a:r>
            <a:r>
              <a:rPr sz="2600" spc="-195" dirty="0">
                <a:solidFill>
                  <a:prstClr val="black"/>
                </a:solidFill>
                <a:latin typeface="Times New Roman"/>
                <a:cs typeface="Times New Roman"/>
              </a:rPr>
              <a:t> </a:t>
            </a:r>
            <a:r>
              <a:rPr sz="2600" spc="-15" dirty="0">
                <a:solidFill>
                  <a:prstClr val="black"/>
                </a:solidFill>
                <a:latin typeface="Times New Roman"/>
                <a:cs typeface="Times New Roman"/>
              </a:rPr>
              <a:t>services,</a:t>
            </a:r>
            <a:r>
              <a:rPr sz="2600" spc="30" dirty="0">
                <a:solidFill>
                  <a:prstClr val="black"/>
                </a:solidFill>
                <a:latin typeface="Times New Roman"/>
                <a:cs typeface="Times New Roman"/>
              </a:rPr>
              <a:t> and</a:t>
            </a:r>
            <a:r>
              <a:rPr sz="2600" spc="-100" dirty="0">
                <a:solidFill>
                  <a:prstClr val="black"/>
                </a:solidFill>
                <a:latin typeface="Times New Roman"/>
                <a:cs typeface="Times New Roman"/>
              </a:rPr>
              <a:t> </a:t>
            </a:r>
            <a:r>
              <a:rPr sz="2600" spc="25" dirty="0">
                <a:solidFill>
                  <a:prstClr val="black"/>
                </a:solidFill>
                <a:latin typeface="Times New Roman"/>
                <a:cs typeface="Times New Roman"/>
              </a:rPr>
              <a:t>the</a:t>
            </a:r>
            <a:r>
              <a:rPr sz="2600" spc="-100" dirty="0">
                <a:solidFill>
                  <a:prstClr val="black"/>
                </a:solidFill>
                <a:latin typeface="Times New Roman"/>
                <a:cs typeface="Times New Roman"/>
              </a:rPr>
              <a:t> </a:t>
            </a:r>
            <a:r>
              <a:rPr sz="2600" spc="10" dirty="0">
                <a:solidFill>
                  <a:prstClr val="black"/>
                </a:solidFill>
                <a:latin typeface="Times New Roman"/>
                <a:cs typeface="Times New Roman"/>
              </a:rPr>
              <a:t>culture</a:t>
            </a:r>
            <a:r>
              <a:rPr sz="2600" spc="-105" dirty="0">
                <a:solidFill>
                  <a:prstClr val="black"/>
                </a:solidFill>
                <a:latin typeface="Times New Roman"/>
                <a:cs typeface="Times New Roman"/>
              </a:rPr>
              <a:t> </a:t>
            </a:r>
            <a:r>
              <a:rPr sz="2600" spc="-20" dirty="0">
                <a:solidFill>
                  <a:prstClr val="black"/>
                </a:solidFill>
                <a:latin typeface="Times New Roman"/>
                <a:cs typeface="Times New Roman"/>
              </a:rPr>
              <a:t>in  </a:t>
            </a:r>
            <a:r>
              <a:rPr sz="2600" spc="-5" dirty="0">
                <a:solidFill>
                  <a:prstClr val="black"/>
                </a:solidFill>
                <a:latin typeface="Times New Roman"/>
                <a:cs typeface="Times New Roman"/>
              </a:rPr>
              <a:t>which </a:t>
            </a:r>
            <a:r>
              <a:rPr sz="2600" spc="10" dirty="0">
                <a:solidFill>
                  <a:prstClr val="black"/>
                </a:solidFill>
                <a:latin typeface="Times New Roman"/>
                <a:cs typeface="Times New Roman"/>
              </a:rPr>
              <a:t>they</a:t>
            </a:r>
            <a:r>
              <a:rPr sz="2600" spc="-35" dirty="0">
                <a:solidFill>
                  <a:prstClr val="black"/>
                </a:solidFill>
                <a:latin typeface="Times New Roman"/>
                <a:cs typeface="Times New Roman"/>
              </a:rPr>
              <a:t> </a:t>
            </a:r>
            <a:r>
              <a:rPr sz="2600" spc="10" dirty="0">
                <a:solidFill>
                  <a:prstClr val="black"/>
                </a:solidFill>
                <a:latin typeface="Times New Roman"/>
                <a:cs typeface="Times New Roman"/>
              </a:rPr>
              <a:t>work.</a:t>
            </a:r>
            <a:endParaRPr sz="2600" dirty="0">
              <a:solidFill>
                <a:prstClr val="black"/>
              </a:solidFill>
              <a:latin typeface="Times New Roman"/>
              <a:cs typeface="Times New Roman"/>
            </a:endParaRPr>
          </a:p>
        </p:txBody>
      </p:sp>
    </p:spTree>
    <p:extLst>
      <p:ext uri="{BB962C8B-B14F-4D97-AF65-F5344CB8AC3E}">
        <p14:creationId xmlns:p14="http://schemas.microsoft.com/office/powerpoint/2010/main" val="325413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638675" cy="6858000"/>
            <a:chOff x="0" y="0"/>
            <a:chExt cx="4638675" cy="6858000"/>
          </a:xfrm>
        </p:grpSpPr>
        <p:sp>
          <p:nvSpPr>
            <p:cNvPr id="3" name="object 3"/>
            <p:cNvSpPr/>
            <p:nvPr/>
          </p:nvSpPr>
          <p:spPr>
            <a:xfrm>
              <a:off x="0" y="0"/>
              <a:ext cx="4638675" cy="6858000"/>
            </a:xfrm>
            <a:custGeom>
              <a:avLst/>
              <a:gdLst/>
              <a:ahLst/>
              <a:cxnLst/>
              <a:rect l="l" t="t" r="r" b="b"/>
              <a:pathLst>
                <a:path w="4638675" h="6858000">
                  <a:moveTo>
                    <a:pt x="4638675" y="0"/>
                  </a:moveTo>
                  <a:lnTo>
                    <a:pt x="0" y="0"/>
                  </a:lnTo>
                  <a:lnTo>
                    <a:pt x="0" y="6858000"/>
                  </a:lnTo>
                  <a:lnTo>
                    <a:pt x="4638675" y="6858000"/>
                  </a:lnTo>
                  <a:lnTo>
                    <a:pt x="4638675" y="0"/>
                  </a:lnTo>
                  <a:close/>
                </a:path>
              </a:pathLst>
            </a:custGeom>
            <a:solidFill>
              <a:srgbClr val="4471C4"/>
            </a:solidFill>
          </p:spPr>
          <p:txBody>
            <a:bodyPr wrap="square" lIns="0" tIns="0" rIns="0" bIns="0" rtlCol="0"/>
            <a:lstStyle/>
            <a:p>
              <a:pPr defTabSz="914400"/>
              <a:endParaRPr smtClean="0">
                <a:solidFill>
                  <a:prstClr val="black"/>
                </a:solidFill>
              </a:endParaRPr>
            </a:p>
          </p:txBody>
        </p:sp>
        <p:sp>
          <p:nvSpPr>
            <p:cNvPr id="4" name="object 4"/>
            <p:cNvSpPr/>
            <p:nvPr/>
          </p:nvSpPr>
          <p:spPr>
            <a:xfrm>
              <a:off x="581025" y="2971800"/>
              <a:ext cx="0" cy="914400"/>
            </a:xfrm>
            <a:custGeom>
              <a:avLst/>
              <a:gdLst/>
              <a:ahLst/>
              <a:cxnLst/>
              <a:rect l="l" t="t" r="r" b="b"/>
              <a:pathLst>
                <a:path h="914400">
                  <a:moveTo>
                    <a:pt x="0" y="914400"/>
                  </a:moveTo>
                  <a:lnTo>
                    <a:pt x="0" y="0"/>
                  </a:lnTo>
                </a:path>
              </a:pathLst>
            </a:custGeom>
            <a:ln w="19050">
              <a:solidFill>
                <a:srgbClr val="FFFFFF"/>
              </a:solidFill>
            </a:ln>
          </p:spPr>
          <p:txBody>
            <a:bodyPr wrap="square" lIns="0" tIns="0" rIns="0" bIns="0" rtlCol="0"/>
            <a:lstStyle/>
            <a:p>
              <a:pPr defTabSz="914400"/>
              <a:endParaRPr smtClean="0">
                <a:solidFill>
                  <a:prstClr val="black"/>
                </a:solidFill>
              </a:endParaRPr>
            </a:p>
          </p:txBody>
        </p:sp>
      </p:grpSp>
      <p:grpSp>
        <p:nvGrpSpPr>
          <p:cNvPr id="5" name="object 5"/>
          <p:cNvGrpSpPr/>
          <p:nvPr/>
        </p:nvGrpSpPr>
        <p:grpSpPr>
          <a:xfrm>
            <a:off x="4781550" y="85725"/>
            <a:ext cx="7153275" cy="1895475"/>
            <a:chOff x="4781550" y="85725"/>
            <a:chExt cx="7153275" cy="1895475"/>
          </a:xfrm>
        </p:grpSpPr>
        <p:sp>
          <p:nvSpPr>
            <p:cNvPr id="6" name="object 6"/>
            <p:cNvSpPr/>
            <p:nvPr/>
          </p:nvSpPr>
          <p:spPr>
            <a:xfrm>
              <a:off x="4781550" y="85725"/>
              <a:ext cx="7153275" cy="1895475"/>
            </a:xfrm>
            <a:custGeom>
              <a:avLst/>
              <a:gdLst/>
              <a:ahLst/>
              <a:cxnLst/>
              <a:rect l="l" t="t" r="r" b="b"/>
              <a:pathLst>
                <a:path w="7153275" h="1895475">
                  <a:moveTo>
                    <a:pt x="6963664" y="0"/>
                  </a:moveTo>
                  <a:lnTo>
                    <a:pt x="189611" y="0"/>
                  </a:lnTo>
                  <a:lnTo>
                    <a:pt x="139185" y="6769"/>
                  </a:lnTo>
                  <a:lnTo>
                    <a:pt x="93885" y="25875"/>
                  </a:lnTo>
                  <a:lnTo>
                    <a:pt x="55514" y="55514"/>
                  </a:lnTo>
                  <a:lnTo>
                    <a:pt x="25875" y="93885"/>
                  </a:lnTo>
                  <a:lnTo>
                    <a:pt x="6769" y="139185"/>
                  </a:lnTo>
                  <a:lnTo>
                    <a:pt x="0" y="189610"/>
                  </a:lnTo>
                  <a:lnTo>
                    <a:pt x="0" y="1705864"/>
                  </a:lnTo>
                  <a:lnTo>
                    <a:pt x="6769" y="1756289"/>
                  </a:lnTo>
                  <a:lnTo>
                    <a:pt x="25875" y="1801589"/>
                  </a:lnTo>
                  <a:lnTo>
                    <a:pt x="55514" y="1839960"/>
                  </a:lnTo>
                  <a:lnTo>
                    <a:pt x="93885" y="1869599"/>
                  </a:lnTo>
                  <a:lnTo>
                    <a:pt x="139185" y="1888705"/>
                  </a:lnTo>
                  <a:lnTo>
                    <a:pt x="189611" y="1895475"/>
                  </a:lnTo>
                  <a:lnTo>
                    <a:pt x="6963664" y="1895475"/>
                  </a:lnTo>
                  <a:lnTo>
                    <a:pt x="7014089" y="1888705"/>
                  </a:lnTo>
                  <a:lnTo>
                    <a:pt x="7059389" y="1869599"/>
                  </a:lnTo>
                  <a:lnTo>
                    <a:pt x="7097760" y="1839960"/>
                  </a:lnTo>
                  <a:lnTo>
                    <a:pt x="7127399" y="1801589"/>
                  </a:lnTo>
                  <a:lnTo>
                    <a:pt x="7146505" y="1756289"/>
                  </a:lnTo>
                  <a:lnTo>
                    <a:pt x="7153275" y="1705864"/>
                  </a:lnTo>
                  <a:lnTo>
                    <a:pt x="7153275" y="189610"/>
                  </a:lnTo>
                  <a:lnTo>
                    <a:pt x="7146505" y="139185"/>
                  </a:lnTo>
                  <a:lnTo>
                    <a:pt x="7127399" y="93885"/>
                  </a:lnTo>
                  <a:lnTo>
                    <a:pt x="7097760" y="55514"/>
                  </a:lnTo>
                  <a:lnTo>
                    <a:pt x="7059389" y="25875"/>
                  </a:lnTo>
                  <a:lnTo>
                    <a:pt x="7014089" y="6769"/>
                  </a:lnTo>
                  <a:lnTo>
                    <a:pt x="6963664" y="0"/>
                  </a:lnTo>
                  <a:close/>
                </a:path>
              </a:pathLst>
            </a:custGeom>
            <a:solidFill>
              <a:srgbClr val="F1F1F1"/>
            </a:solidFill>
          </p:spPr>
          <p:txBody>
            <a:bodyPr wrap="square" lIns="0" tIns="0" rIns="0" bIns="0" rtlCol="0"/>
            <a:lstStyle/>
            <a:p>
              <a:pPr defTabSz="914400"/>
              <a:endParaRPr smtClean="0">
                <a:solidFill>
                  <a:prstClr val="black"/>
                </a:solidFill>
              </a:endParaRPr>
            </a:p>
          </p:txBody>
        </p:sp>
        <p:sp>
          <p:nvSpPr>
            <p:cNvPr id="7" name="object 7"/>
            <p:cNvSpPr/>
            <p:nvPr/>
          </p:nvSpPr>
          <p:spPr>
            <a:xfrm>
              <a:off x="5444985" y="669696"/>
              <a:ext cx="864235" cy="728345"/>
            </a:xfrm>
            <a:custGeom>
              <a:avLst/>
              <a:gdLst/>
              <a:ahLst/>
              <a:cxnLst/>
              <a:rect l="l" t="t" r="r" b="b"/>
              <a:pathLst>
                <a:path w="864235" h="728344">
                  <a:moveTo>
                    <a:pt x="216027" y="577977"/>
                  </a:moveTo>
                  <a:lnTo>
                    <a:pt x="0" y="577977"/>
                  </a:lnTo>
                  <a:lnTo>
                    <a:pt x="0" y="727811"/>
                  </a:lnTo>
                  <a:lnTo>
                    <a:pt x="216027" y="727811"/>
                  </a:lnTo>
                  <a:lnTo>
                    <a:pt x="216027" y="577977"/>
                  </a:lnTo>
                  <a:close/>
                </a:path>
                <a:path w="864235" h="728344">
                  <a:moveTo>
                    <a:pt x="540054" y="577977"/>
                  </a:moveTo>
                  <a:lnTo>
                    <a:pt x="324040" y="577977"/>
                  </a:lnTo>
                  <a:lnTo>
                    <a:pt x="324040" y="727811"/>
                  </a:lnTo>
                  <a:lnTo>
                    <a:pt x="540054" y="727811"/>
                  </a:lnTo>
                  <a:lnTo>
                    <a:pt x="540054" y="577977"/>
                  </a:lnTo>
                  <a:close/>
                </a:path>
                <a:path w="864235" h="728344">
                  <a:moveTo>
                    <a:pt x="540054" y="0"/>
                  </a:moveTo>
                  <a:lnTo>
                    <a:pt x="324040" y="0"/>
                  </a:lnTo>
                  <a:lnTo>
                    <a:pt x="324040" y="149847"/>
                  </a:lnTo>
                  <a:lnTo>
                    <a:pt x="540054" y="149847"/>
                  </a:lnTo>
                  <a:lnTo>
                    <a:pt x="540054" y="0"/>
                  </a:lnTo>
                  <a:close/>
                </a:path>
                <a:path w="864235" h="728344">
                  <a:moveTo>
                    <a:pt x="777684" y="343065"/>
                  </a:moveTo>
                  <a:lnTo>
                    <a:pt x="453644" y="343065"/>
                  </a:lnTo>
                  <a:lnTo>
                    <a:pt x="453644" y="192620"/>
                  </a:lnTo>
                  <a:lnTo>
                    <a:pt x="410438" y="192620"/>
                  </a:lnTo>
                  <a:lnTo>
                    <a:pt x="410438" y="343065"/>
                  </a:lnTo>
                  <a:lnTo>
                    <a:pt x="86410" y="343065"/>
                  </a:lnTo>
                  <a:lnTo>
                    <a:pt x="86410" y="384784"/>
                  </a:lnTo>
                  <a:lnTo>
                    <a:pt x="86410" y="535228"/>
                  </a:lnTo>
                  <a:lnTo>
                    <a:pt x="129616" y="535228"/>
                  </a:lnTo>
                  <a:lnTo>
                    <a:pt x="129616" y="384784"/>
                  </a:lnTo>
                  <a:lnTo>
                    <a:pt x="410438" y="384784"/>
                  </a:lnTo>
                  <a:lnTo>
                    <a:pt x="410438" y="535228"/>
                  </a:lnTo>
                  <a:lnTo>
                    <a:pt x="453644" y="535228"/>
                  </a:lnTo>
                  <a:lnTo>
                    <a:pt x="453644" y="384784"/>
                  </a:lnTo>
                  <a:lnTo>
                    <a:pt x="734479" y="384784"/>
                  </a:lnTo>
                  <a:lnTo>
                    <a:pt x="734479" y="535228"/>
                  </a:lnTo>
                  <a:lnTo>
                    <a:pt x="777684" y="535228"/>
                  </a:lnTo>
                  <a:lnTo>
                    <a:pt x="777684" y="384784"/>
                  </a:lnTo>
                  <a:lnTo>
                    <a:pt x="777684" y="343065"/>
                  </a:lnTo>
                  <a:close/>
                </a:path>
                <a:path w="864235" h="728344">
                  <a:moveTo>
                    <a:pt x="864095" y="577977"/>
                  </a:moveTo>
                  <a:lnTo>
                    <a:pt x="648068" y="577977"/>
                  </a:lnTo>
                  <a:lnTo>
                    <a:pt x="648068" y="727811"/>
                  </a:lnTo>
                  <a:lnTo>
                    <a:pt x="864095" y="727811"/>
                  </a:lnTo>
                  <a:lnTo>
                    <a:pt x="864095" y="577977"/>
                  </a:lnTo>
                  <a:close/>
                </a:path>
              </a:pathLst>
            </a:custGeom>
            <a:solidFill>
              <a:srgbClr val="EC7C30"/>
            </a:solidFill>
          </p:spPr>
          <p:txBody>
            <a:bodyPr wrap="square" lIns="0" tIns="0" rIns="0" bIns="0" rtlCol="0"/>
            <a:lstStyle/>
            <a:p>
              <a:pPr defTabSz="914400"/>
              <a:endParaRPr smtClean="0">
                <a:solidFill>
                  <a:prstClr val="black"/>
                </a:solidFill>
              </a:endParaRPr>
            </a:p>
          </p:txBody>
        </p:sp>
      </p:grpSp>
      <p:sp>
        <p:nvSpPr>
          <p:cNvPr id="8" name="object 8"/>
          <p:cNvSpPr txBox="1"/>
          <p:nvPr/>
        </p:nvSpPr>
        <p:spPr>
          <a:xfrm>
            <a:off x="7164705" y="747966"/>
            <a:ext cx="3780790" cy="546735"/>
          </a:xfrm>
          <a:prstGeom prst="rect">
            <a:avLst/>
          </a:prstGeom>
        </p:spPr>
        <p:txBody>
          <a:bodyPr vert="horz" wrap="square" lIns="0" tIns="15875" rIns="0" bIns="0" rtlCol="0">
            <a:spAutoFit/>
          </a:bodyPr>
          <a:lstStyle/>
          <a:p>
            <a:pPr marL="12700" defTabSz="914400">
              <a:lnSpc>
                <a:spcPts val="2035"/>
              </a:lnSpc>
              <a:spcBef>
                <a:spcPts val="125"/>
              </a:spcBef>
            </a:pPr>
            <a:r>
              <a:rPr sz="1700" spc="5" dirty="0">
                <a:solidFill>
                  <a:prstClr val="black"/>
                </a:solidFill>
                <a:latin typeface="Carlito"/>
                <a:cs typeface="Carlito"/>
              </a:rPr>
              <a:t>The </a:t>
            </a:r>
            <a:r>
              <a:rPr sz="1700" spc="-25" dirty="0">
                <a:solidFill>
                  <a:prstClr val="black"/>
                </a:solidFill>
                <a:latin typeface="Carlito"/>
                <a:cs typeface="Carlito"/>
              </a:rPr>
              <a:t>TQM </a:t>
            </a:r>
            <a:r>
              <a:rPr sz="1700" spc="5" dirty="0">
                <a:solidFill>
                  <a:prstClr val="black"/>
                </a:solidFill>
                <a:latin typeface="Carlito"/>
                <a:cs typeface="Carlito"/>
              </a:rPr>
              <a:t>diagrams </a:t>
            </a:r>
            <a:r>
              <a:rPr sz="1700" spc="-10" dirty="0">
                <a:solidFill>
                  <a:prstClr val="black"/>
                </a:solidFill>
                <a:latin typeface="Carlito"/>
                <a:cs typeface="Carlito"/>
              </a:rPr>
              <a:t>help</a:t>
            </a:r>
            <a:r>
              <a:rPr sz="1700" spc="-75" dirty="0">
                <a:solidFill>
                  <a:prstClr val="black"/>
                </a:solidFill>
                <a:latin typeface="Carlito"/>
                <a:cs typeface="Carlito"/>
              </a:rPr>
              <a:t> </a:t>
            </a:r>
            <a:r>
              <a:rPr sz="1700" dirty="0">
                <a:solidFill>
                  <a:prstClr val="black"/>
                </a:solidFill>
                <a:latin typeface="Carlito"/>
                <a:cs typeface="Carlito"/>
              </a:rPr>
              <a:t>organizations</a:t>
            </a:r>
            <a:endParaRPr sz="1700">
              <a:solidFill>
                <a:prstClr val="black"/>
              </a:solidFill>
              <a:latin typeface="Carlito"/>
              <a:cs typeface="Carlito"/>
            </a:endParaRPr>
          </a:p>
          <a:p>
            <a:pPr marL="12700" defTabSz="914400">
              <a:lnSpc>
                <a:spcPts val="2035"/>
              </a:lnSpc>
            </a:pPr>
            <a:r>
              <a:rPr sz="1700" spc="-15" dirty="0">
                <a:solidFill>
                  <a:prstClr val="black"/>
                </a:solidFill>
                <a:latin typeface="Carlito"/>
                <a:cs typeface="Carlito"/>
              </a:rPr>
              <a:t>visualize </a:t>
            </a:r>
            <a:r>
              <a:rPr sz="1700" spc="-5" dirty="0">
                <a:solidFill>
                  <a:prstClr val="black"/>
                </a:solidFill>
                <a:latin typeface="Carlito"/>
                <a:cs typeface="Carlito"/>
              </a:rPr>
              <a:t>business </a:t>
            </a:r>
            <a:r>
              <a:rPr sz="1700" spc="10" dirty="0">
                <a:solidFill>
                  <a:prstClr val="black"/>
                </a:solidFill>
                <a:latin typeface="Carlito"/>
                <a:cs typeface="Carlito"/>
              </a:rPr>
              <a:t>and </a:t>
            </a:r>
            <a:r>
              <a:rPr sz="1700" dirty="0">
                <a:solidFill>
                  <a:prstClr val="black"/>
                </a:solidFill>
                <a:latin typeface="Carlito"/>
                <a:cs typeface="Carlito"/>
              </a:rPr>
              <a:t>industrial</a:t>
            </a:r>
            <a:r>
              <a:rPr sz="1700" spc="-80" dirty="0">
                <a:solidFill>
                  <a:prstClr val="black"/>
                </a:solidFill>
                <a:latin typeface="Carlito"/>
                <a:cs typeface="Carlito"/>
              </a:rPr>
              <a:t> </a:t>
            </a:r>
            <a:r>
              <a:rPr sz="1700" dirty="0">
                <a:solidFill>
                  <a:prstClr val="black"/>
                </a:solidFill>
                <a:latin typeface="Carlito"/>
                <a:cs typeface="Carlito"/>
              </a:rPr>
              <a:t>processes.</a:t>
            </a:r>
            <a:endParaRPr sz="1700">
              <a:solidFill>
                <a:prstClr val="black"/>
              </a:solidFill>
              <a:latin typeface="Carlito"/>
              <a:cs typeface="Carlito"/>
            </a:endParaRPr>
          </a:p>
        </p:txBody>
      </p:sp>
      <p:grpSp>
        <p:nvGrpSpPr>
          <p:cNvPr id="9" name="object 9"/>
          <p:cNvGrpSpPr/>
          <p:nvPr/>
        </p:nvGrpSpPr>
        <p:grpSpPr>
          <a:xfrm>
            <a:off x="4781550" y="2457450"/>
            <a:ext cx="7153275" cy="1895475"/>
            <a:chOff x="4781550" y="2457450"/>
            <a:chExt cx="7153275" cy="1895475"/>
          </a:xfrm>
        </p:grpSpPr>
        <p:sp>
          <p:nvSpPr>
            <p:cNvPr id="10" name="object 10"/>
            <p:cNvSpPr/>
            <p:nvPr/>
          </p:nvSpPr>
          <p:spPr>
            <a:xfrm>
              <a:off x="4781550" y="2457450"/>
              <a:ext cx="7153275" cy="1895475"/>
            </a:xfrm>
            <a:custGeom>
              <a:avLst/>
              <a:gdLst/>
              <a:ahLst/>
              <a:cxnLst/>
              <a:rect l="l" t="t" r="r" b="b"/>
              <a:pathLst>
                <a:path w="7153275" h="1895475">
                  <a:moveTo>
                    <a:pt x="6963664" y="0"/>
                  </a:moveTo>
                  <a:lnTo>
                    <a:pt x="189611" y="0"/>
                  </a:lnTo>
                  <a:lnTo>
                    <a:pt x="139185" y="6769"/>
                  </a:lnTo>
                  <a:lnTo>
                    <a:pt x="93885" y="25875"/>
                  </a:lnTo>
                  <a:lnTo>
                    <a:pt x="55514" y="55514"/>
                  </a:lnTo>
                  <a:lnTo>
                    <a:pt x="25875" y="93885"/>
                  </a:lnTo>
                  <a:lnTo>
                    <a:pt x="6769" y="139185"/>
                  </a:lnTo>
                  <a:lnTo>
                    <a:pt x="0" y="189611"/>
                  </a:lnTo>
                  <a:lnTo>
                    <a:pt x="0" y="1705864"/>
                  </a:lnTo>
                  <a:lnTo>
                    <a:pt x="6769" y="1756289"/>
                  </a:lnTo>
                  <a:lnTo>
                    <a:pt x="25875" y="1801589"/>
                  </a:lnTo>
                  <a:lnTo>
                    <a:pt x="55514" y="1839960"/>
                  </a:lnTo>
                  <a:lnTo>
                    <a:pt x="93885" y="1869599"/>
                  </a:lnTo>
                  <a:lnTo>
                    <a:pt x="139185" y="1888705"/>
                  </a:lnTo>
                  <a:lnTo>
                    <a:pt x="189611" y="1895475"/>
                  </a:lnTo>
                  <a:lnTo>
                    <a:pt x="6963664" y="1895475"/>
                  </a:lnTo>
                  <a:lnTo>
                    <a:pt x="7014089" y="1888705"/>
                  </a:lnTo>
                  <a:lnTo>
                    <a:pt x="7059389" y="1869599"/>
                  </a:lnTo>
                  <a:lnTo>
                    <a:pt x="7097760" y="1839960"/>
                  </a:lnTo>
                  <a:lnTo>
                    <a:pt x="7127399" y="1801589"/>
                  </a:lnTo>
                  <a:lnTo>
                    <a:pt x="7146505" y="1756289"/>
                  </a:lnTo>
                  <a:lnTo>
                    <a:pt x="7153275" y="1705864"/>
                  </a:lnTo>
                  <a:lnTo>
                    <a:pt x="7153275" y="189611"/>
                  </a:lnTo>
                  <a:lnTo>
                    <a:pt x="7146505" y="139185"/>
                  </a:lnTo>
                  <a:lnTo>
                    <a:pt x="7127399" y="93885"/>
                  </a:lnTo>
                  <a:lnTo>
                    <a:pt x="7097760" y="55514"/>
                  </a:lnTo>
                  <a:lnTo>
                    <a:pt x="7059389" y="25875"/>
                  </a:lnTo>
                  <a:lnTo>
                    <a:pt x="7014089" y="6769"/>
                  </a:lnTo>
                  <a:lnTo>
                    <a:pt x="6963664" y="0"/>
                  </a:lnTo>
                  <a:close/>
                </a:path>
              </a:pathLst>
            </a:custGeom>
            <a:solidFill>
              <a:srgbClr val="F1F1F1"/>
            </a:solidFill>
          </p:spPr>
          <p:txBody>
            <a:bodyPr wrap="square" lIns="0" tIns="0" rIns="0" bIns="0" rtlCol="0"/>
            <a:lstStyle/>
            <a:p>
              <a:pPr defTabSz="914400"/>
              <a:endParaRPr smtClean="0">
                <a:solidFill>
                  <a:prstClr val="black"/>
                </a:solidFill>
              </a:endParaRPr>
            </a:p>
          </p:txBody>
        </p:sp>
        <p:sp>
          <p:nvSpPr>
            <p:cNvPr id="11" name="object 11"/>
            <p:cNvSpPr/>
            <p:nvPr/>
          </p:nvSpPr>
          <p:spPr>
            <a:xfrm>
              <a:off x="5509797" y="3043501"/>
              <a:ext cx="216024" cy="216024"/>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
          <p:nvSpPr>
            <p:cNvPr id="12" name="object 12"/>
            <p:cNvSpPr/>
            <p:nvPr/>
          </p:nvSpPr>
          <p:spPr>
            <a:xfrm>
              <a:off x="6017454" y="3572761"/>
              <a:ext cx="216024" cy="216024"/>
            </a:xfrm>
            <a:prstGeom prst="rect">
              <a:avLst/>
            </a:prstGeom>
            <a:blipFill>
              <a:blip r:embed="rId3" cstate="print"/>
              <a:stretch>
                <a:fillRect/>
              </a:stretch>
            </a:blipFill>
          </p:spPr>
          <p:txBody>
            <a:bodyPr wrap="square" lIns="0" tIns="0" rIns="0" bIns="0" rtlCol="0"/>
            <a:lstStyle/>
            <a:p>
              <a:pPr defTabSz="914400"/>
              <a:endParaRPr smtClean="0">
                <a:solidFill>
                  <a:prstClr val="black"/>
                </a:solidFill>
              </a:endParaRPr>
            </a:p>
          </p:txBody>
        </p:sp>
        <p:sp>
          <p:nvSpPr>
            <p:cNvPr id="13" name="object 13"/>
            <p:cNvSpPr/>
            <p:nvPr/>
          </p:nvSpPr>
          <p:spPr>
            <a:xfrm>
              <a:off x="5509793" y="3036595"/>
              <a:ext cx="734695" cy="751840"/>
            </a:xfrm>
            <a:custGeom>
              <a:avLst/>
              <a:gdLst/>
              <a:ahLst/>
              <a:cxnLst/>
              <a:rect l="l" t="t" r="r" b="b"/>
              <a:pathLst>
                <a:path w="734695" h="751839">
                  <a:moveTo>
                    <a:pt x="216027" y="535520"/>
                  </a:moveTo>
                  <a:lnTo>
                    <a:pt x="0" y="535520"/>
                  </a:lnTo>
                  <a:lnTo>
                    <a:pt x="0" y="751547"/>
                  </a:lnTo>
                  <a:lnTo>
                    <a:pt x="216027" y="751547"/>
                  </a:lnTo>
                  <a:lnTo>
                    <a:pt x="216027" y="535520"/>
                  </a:lnTo>
                  <a:close/>
                </a:path>
                <a:path w="734695" h="751839">
                  <a:moveTo>
                    <a:pt x="463042" y="622579"/>
                  </a:moveTo>
                  <a:lnTo>
                    <a:pt x="302437" y="622579"/>
                  </a:lnTo>
                  <a:lnTo>
                    <a:pt x="324040" y="600976"/>
                  </a:lnTo>
                  <a:lnTo>
                    <a:pt x="328193" y="594715"/>
                  </a:lnTo>
                  <a:lnTo>
                    <a:pt x="310642" y="568642"/>
                  </a:lnTo>
                  <a:lnTo>
                    <a:pt x="303517" y="570026"/>
                  </a:lnTo>
                  <a:lnTo>
                    <a:pt x="297243" y="574192"/>
                  </a:lnTo>
                  <a:lnTo>
                    <a:pt x="237045" y="634492"/>
                  </a:lnTo>
                  <a:lnTo>
                    <a:pt x="235077" y="639292"/>
                  </a:lnTo>
                  <a:lnTo>
                    <a:pt x="235051" y="649312"/>
                  </a:lnTo>
                  <a:lnTo>
                    <a:pt x="237032" y="654113"/>
                  </a:lnTo>
                  <a:lnTo>
                    <a:pt x="297243" y="714387"/>
                  </a:lnTo>
                  <a:lnTo>
                    <a:pt x="303530" y="718553"/>
                  </a:lnTo>
                  <a:lnTo>
                    <a:pt x="310680" y="719924"/>
                  </a:lnTo>
                  <a:lnTo>
                    <a:pt x="317817" y="718515"/>
                  </a:lnTo>
                  <a:lnTo>
                    <a:pt x="324091" y="714336"/>
                  </a:lnTo>
                  <a:lnTo>
                    <a:pt x="328244" y="708050"/>
                  </a:lnTo>
                  <a:lnTo>
                    <a:pt x="329615" y="700913"/>
                  </a:lnTo>
                  <a:lnTo>
                    <a:pt x="328218" y="693775"/>
                  </a:lnTo>
                  <a:lnTo>
                    <a:pt x="324040" y="687501"/>
                  </a:lnTo>
                  <a:lnTo>
                    <a:pt x="302437" y="665899"/>
                  </a:lnTo>
                  <a:lnTo>
                    <a:pt x="463042" y="665899"/>
                  </a:lnTo>
                  <a:lnTo>
                    <a:pt x="463042" y="622579"/>
                  </a:lnTo>
                  <a:close/>
                </a:path>
                <a:path w="734695" h="751839">
                  <a:moveTo>
                    <a:pt x="734364" y="114820"/>
                  </a:moveTo>
                  <a:lnTo>
                    <a:pt x="615670" y="0"/>
                  </a:lnTo>
                  <a:lnTo>
                    <a:pt x="496951" y="114820"/>
                  </a:lnTo>
                  <a:lnTo>
                    <a:pt x="615670" y="233527"/>
                  </a:lnTo>
                  <a:lnTo>
                    <a:pt x="734364" y="114820"/>
                  </a:lnTo>
                  <a:close/>
                </a:path>
              </a:pathLst>
            </a:custGeom>
            <a:solidFill>
              <a:srgbClr val="A4A4A4"/>
            </a:solidFill>
          </p:spPr>
          <p:txBody>
            <a:bodyPr wrap="square" lIns="0" tIns="0" rIns="0" bIns="0" rtlCol="0"/>
            <a:lstStyle/>
            <a:p>
              <a:pPr defTabSz="914400"/>
              <a:endParaRPr smtClean="0">
                <a:solidFill>
                  <a:prstClr val="black"/>
                </a:solidFill>
              </a:endParaRPr>
            </a:p>
          </p:txBody>
        </p:sp>
        <p:sp>
          <p:nvSpPr>
            <p:cNvPr id="14" name="object 14"/>
            <p:cNvSpPr/>
            <p:nvPr/>
          </p:nvSpPr>
          <p:spPr>
            <a:xfrm>
              <a:off x="5769026" y="3075361"/>
              <a:ext cx="216676" cy="151150"/>
            </a:xfrm>
            <a:prstGeom prst="rect">
              <a:avLst/>
            </a:prstGeom>
            <a:blipFill>
              <a:blip r:embed="rId4" cstate="print"/>
              <a:stretch>
                <a:fillRect/>
              </a:stretch>
            </a:blipFill>
          </p:spPr>
          <p:txBody>
            <a:bodyPr wrap="square" lIns="0" tIns="0" rIns="0" bIns="0" rtlCol="0"/>
            <a:lstStyle/>
            <a:p>
              <a:pPr defTabSz="914400"/>
              <a:endParaRPr smtClean="0">
                <a:solidFill>
                  <a:prstClr val="black"/>
                </a:solidFill>
              </a:endParaRPr>
            </a:p>
          </p:txBody>
        </p:sp>
        <p:sp>
          <p:nvSpPr>
            <p:cNvPr id="15" name="object 15"/>
            <p:cNvSpPr/>
            <p:nvPr/>
          </p:nvSpPr>
          <p:spPr>
            <a:xfrm>
              <a:off x="6050018" y="3312884"/>
              <a:ext cx="151389" cy="238930"/>
            </a:xfrm>
            <a:prstGeom prst="rect">
              <a:avLst/>
            </a:prstGeom>
            <a:blipFill>
              <a:blip r:embed="rId5" cstate="print"/>
              <a:stretch>
                <a:fillRect/>
              </a:stretch>
            </a:blipFill>
          </p:spPr>
          <p:txBody>
            <a:bodyPr wrap="square" lIns="0" tIns="0" rIns="0" bIns="0" rtlCol="0"/>
            <a:lstStyle/>
            <a:p>
              <a:pPr defTabSz="914400"/>
              <a:endParaRPr smtClean="0">
                <a:solidFill>
                  <a:prstClr val="black"/>
                </a:solidFill>
              </a:endParaRPr>
            </a:p>
          </p:txBody>
        </p:sp>
      </p:grpSp>
      <p:sp>
        <p:nvSpPr>
          <p:cNvPr id="16" name="object 16"/>
          <p:cNvSpPr txBox="1"/>
          <p:nvPr/>
        </p:nvSpPr>
        <p:spPr>
          <a:xfrm>
            <a:off x="7164705" y="2730182"/>
            <a:ext cx="4528185" cy="1337945"/>
          </a:xfrm>
          <a:prstGeom prst="rect">
            <a:avLst/>
          </a:prstGeom>
        </p:spPr>
        <p:txBody>
          <a:bodyPr vert="horz" wrap="square" lIns="0" tIns="12700" rIns="0" bIns="0" rtlCol="0">
            <a:spAutoFit/>
          </a:bodyPr>
          <a:lstStyle/>
          <a:p>
            <a:pPr marL="12700" marR="5080" defTabSz="914400">
              <a:lnSpc>
                <a:spcPct val="101200"/>
              </a:lnSpc>
              <a:spcBef>
                <a:spcPts val="100"/>
              </a:spcBef>
            </a:pPr>
            <a:r>
              <a:rPr sz="1700" spc="-25" dirty="0">
                <a:solidFill>
                  <a:prstClr val="black"/>
                </a:solidFill>
                <a:latin typeface="Carlito"/>
                <a:cs typeface="Carlito"/>
              </a:rPr>
              <a:t>TQM </a:t>
            </a:r>
            <a:r>
              <a:rPr sz="1700" spc="5" dirty="0">
                <a:solidFill>
                  <a:prstClr val="black"/>
                </a:solidFill>
                <a:latin typeface="Carlito"/>
                <a:cs typeface="Carlito"/>
              </a:rPr>
              <a:t>diagrams demonstrate</a:t>
            </a:r>
            <a:r>
              <a:rPr sz="1700" spc="-295" dirty="0">
                <a:solidFill>
                  <a:prstClr val="black"/>
                </a:solidFill>
                <a:latin typeface="Carlito"/>
                <a:cs typeface="Carlito"/>
              </a:rPr>
              <a:t> </a:t>
            </a:r>
            <a:r>
              <a:rPr sz="1700" spc="15" dirty="0">
                <a:solidFill>
                  <a:prstClr val="black"/>
                </a:solidFill>
                <a:latin typeface="Carlito"/>
                <a:cs typeface="Carlito"/>
              </a:rPr>
              <a:t>the </a:t>
            </a:r>
            <a:r>
              <a:rPr sz="1700" dirty="0">
                <a:solidFill>
                  <a:prstClr val="black"/>
                </a:solidFill>
                <a:latin typeface="Carlito"/>
                <a:cs typeface="Carlito"/>
              </a:rPr>
              <a:t>processes </a:t>
            </a:r>
            <a:r>
              <a:rPr sz="1700" spc="-10" dirty="0">
                <a:solidFill>
                  <a:prstClr val="black"/>
                </a:solidFill>
                <a:latin typeface="Carlito"/>
                <a:cs typeface="Carlito"/>
              </a:rPr>
              <a:t>step-by-  </a:t>
            </a:r>
            <a:r>
              <a:rPr sz="1700" spc="5" dirty="0">
                <a:solidFill>
                  <a:prstClr val="black"/>
                </a:solidFill>
                <a:latin typeface="Carlito"/>
                <a:cs typeface="Carlito"/>
              </a:rPr>
              <a:t>step </a:t>
            </a:r>
            <a:r>
              <a:rPr sz="1700" dirty="0">
                <a:solidFill>
                  <a:prstClr val="black"/>
                </a:solidFill>
                <a:latin typeface="Carlito"/>
                <a:cs typeface="Carlito"/>
              </a:rPr>
              <a:t>in </a:t>
            </a:r>
            <a:r>
              <a:rPr sz="1700" spc="10" dirty="0">
                <a:solidFill>
                  <a:prstClr val="black"/>
                </a:solidFill>
                <a:latin typeface="Carlito"/>
                <a:cs typeface="Carlito"/>
              </a:rPr>
              <a:t>a </a:t>
            </a:r>
            <a:r>
              <a:rPr sz="1700" spc="-25" dirty="0">
                <a:solidFill>
                  <a:prstClr val="black"/>
                </a:solidFill>
                <a:latin typeface="Carlito"/>
                <a:cs typeface="Carlito"/>
              </a:rPr>
              <a:t>visually, </a:t>
            </a:r>
            <a:r>
              <a:rPr sz="1700" spc="10" dirty="0">
                <a:solidFill>
                  <a:prstClr val="black"/>
                </a:solidFill>
                <a:latin typeface="Carlito"/>
                <a:cs typeface="Carlito"/>
              </a:rPr>
              <a:t>and </a:t>
            </a:r>
            <a:r>
              <a:rPr sz="1700" dirty="0">
                <a:solidFill>
                  <a:prstClr val="black"/>
                </a:solidFill>
                <a:latin typeface="Carlito"/>
                <a:cs typeface="Carlito"/>
              </a:rPr>
              <a:t>allow </a:t>
            </a:r>
            <a:r>
              <a:rPr sz="1700" spc="5" dirty="0">
                <a:solidFill>
                  <a:prstClr val="black"/>
                </a:solidFill>
                <a:latin typeface="Carlito"/>
                <a:cs typeface="Carlito"/>
              </a:rPr>
              <a:t>comparison of </a:t>
            </a:r>
            <a:r>
              <a:rPr sz="1700" spc="15" dirty="0">
                <a:solidFill>
                  <a:prstClr val="black"/>
                </a:solidFill>
                <a:latin typeface="Carlito"/>
                <a:cs typeface="Carlito"/>
              </a:rPr>
              <a:t>the</a:t>
            </a:r>
            <a:r>
              <a:rPr sz="1700" spc="-195" dirty="0">
                <a:solidFill>
                  <a:prstClr val="black"/>
                </a:solidFill>
                <a:latin typeface="Carlito"/>
                <a:cs typeface="Carlito"/>
              </a:rPr>
              <a:t> </a:t>
            </a:r>
            <a:r>
              <a:rPr sz="1700" spc="-5" dirty="0">
                <a:solidFill>
                  <a:prstClr val="black"/>
                </a:solidFill>
                <a:latin typeface="Carlito"/>
                <a:cs typeface="Carlito"/>
              </a:rPr>
              <a:t>ideal  </a:t>
            </a:r>
            <a:r>
              <a:rPr sz="1700" spc="10" dirty="0">
                <a:solidFill>
                  <a:prstClr val="black"/>
                </a:solidFill>
                <a:latin typeface="Carlito"/>
                <a:cs typeface="Carlito"/>
              </a:rPr>
              <a:t>and </a:t>
            </a:r>
            <a:r>
              <a:rPr sz="1700" dirty="0">
                <a:solidFill>
                  <a:prstClr val="black"/>
                </a:solidFill>
                <a:latin typeface="Carlito"/>
                <a:cs typeface="Carlito"/>
              </a:rPr>
              <a:t>real </a:t>
            </a:r>
            <a:r>
              <a:rPr sz="1700" spc="10" dirty="0">
                <a:solidFill>
                  <a:prstClr val="black"/>
                </a:solidFill>
                <a:latin typeface="Carlito"/>
                <a:cs typeface="Carlito"/>
              </a:rPr>
              <a:t>stages </a:t>
            </a:r>
            <a:r>
              <a:rPr sz="1700" spc="5" dirty="0">
                <a:solidFill>
                  <a:prstClr val="black"/>
                </a:solidFill>
                <a:latin typeface="Carlito"/>
                <a:cs typeface="Carlito"/>
              </a:rPr>
              <a:t>of </a:t>
            </a:r>
            <a:r>
              <a:rPr sz="1700" spc="10" dirty="0">
                <a:solidFill>
                  <a:prstClr val="black"/>
                </a:solidFill>
                <a:latin typeface="Carlito"/>
                <a:cs typeface="Carlito"/>
              </a:rPr>
              <a:t>a </a:t>
            </a:r>
            <a:r>
              <a:rPr sz="1700" spc="5" dirty="0">
                <a:solidFill>
                  <a:prstClr val="black"/>
                </a:solidFill>
                <a:latin typeface="Carlito"/>
                <a:cs typeface="Carlito"/>
              </a:rPr>
              <a:t>process. </a:t>
            </a:r>
            <a:r>
              <a:rPr sz="1700" spc="-70" dirty="0">
                <a:solidFill>
                  <a:prstClr val="black"/>
                </a:solidFill>
                <a:latin typeface="Carlito"/>
                <a:cs typeface="Carlito"/>
              </a:rPr>
              <a:t>To </a:t>
            </a:r>
            <a:r>
              <a:rPr sz="1700" dirty="0">
                <a:solidFill>
                  <a:prstClr val="black"/>
                </a:solidFill>
                <a:latin typeface="Carlito"/>
                <a:cs typeface="Carlito"/>
              </a:rPr>
              <a:t>maintain </a:t>
            </a:r>
            <a:r>
              <a:rPr sz="1700" spc="15" dirty="0">
                <a:solidFill>
                  <a:prstClr val="black"/>
                </a:solidFill>
                <a:latin typeface="Carlito"/>
                <a:cs typeface="Carlito"/>
              </a:rPr>
              <a:t>the  </a:t>
            </a:r>
            <a:r>
              <a:rPr sz="1700" spc="-5" dirty="0">
                <a:solidFill>
                  <a:prstClr val="black"/>
                </a:solidFill>
                <a:latin typeface="Carlito"/>
                <a:cs typeface="Carlito"/>
              </a:rPr>
              <a:t>desired </a:t>
            </a:r>
            <a:r>
              <a:rPr sz="1700" spc="-15" dirty="0">
                <a:solidFill>
                  <a:prstClr val="black"/>
                </a:solidFill>
                <a:latin typeface="Carlito"/>
                <a:cs typeface="Carlito"/>
              </a:rPr>
              <a:t>level </a:t>
            </a:r>
            <a:r>
              <a:rPr sz="1700" spc="5" dirty="0">
                <a:solidFill>
                  <a:prstClr val="black"/>
                </a:solidFill>
                <a:latin typeface="Carlito"/>
                <a:cs typeface="Carlito"/>
              </a:rPr>
              <a:t>of </a:t>
            </a:r>
            <a:r>
              <a:rPr sz="1700" spc="-10" dirty="0">
                <a:solidFill>
                  <a:prstClr val="black"/>
                </a:solidFill>
                <a:latin typeface="Carlito"/>
                <a:cs typeface="Carlito"/>
              </a:rPr>
              <a:t>excellence </a:t>
            </a:r>
            <a:r>
              <a:rPr sz="1700" dirty="0">
                <a:solidFill>
                  <a:prstClr val="black"/>
                </a:solidFill>
                <a:latin typeface="Carlito"/>
                <a:cs typeface="Carlito"/>
              </a:rPr>
              <a:t>in </a:t>
            </a:r>
            <a:r>
              <a:rPr sz="1700" spc="10" dirty="0">
                <a:solidFill>
                  <a:prstClr val="black"/>
                </a:solidFill>
                <a:latin typeface="Carlito"/>
                <a:cs typeface="Carlito"/>
              </a:rPr>
              <a:t>any project, </a:t>
            </a:r>
            <a:r>
              <a:rPr sz="1700" spc="-5" dirty="0">
                <a:solidFill>
                  <a:prstClr val="black"/>
                </a:solidFill>
                <a:latin typeface="Carlito"/>
                <a:cs typeface="Carlito"/>
              </a:rPr>
              <a:t>we </a:t>
            </a:r>
            <a:r>
              <a:rPr sz="1700" spc="-10" dirty="0">
                <a:solidFill>
                  <a:prstClr val="black"/>
                </a:solidFill>
                <a:latin typeface="Carlito"/>
                <a:cs typeface="Carlito"/>
              </a:rPr>
              <a:t>need  </a:t>
            </a:r>
            <a:r>
              <a:rPr sz="1700" spc="20" dirty="0">
                <a:solidFill>
                  <a:prstClr val="black"/>
                </a:solidFill>
                <a:latin typeface="Carlito"/>
                <a:cs typeface="Carlito"/>
              </a:rPr>
              <a:t>to </a:t>
            </a:r>
            <a:r>
              <a:rPr sz="1700" dirty="0">
                <a:solidFill>
                  <a:prstClr val="black"/>
                </a:solidFill>
                <a:latin typeface="Carlito"/>
                <a:cs typeface="Carlito"/>
              </a:rPr>
              <a:t>monitor all </a:t>
            </a:r>
            <a:r>
              <a:rPr sz="1700" spc="15" dirty="0">
                <a:solidFill>
                  <a:prstClr val="black"/>
                </a:solidFill>
                <a:latin typeface="Carlito"/>
                <a:cs typeface="Carlito"/>
              </a:rPr>
              <a:t>the </a:t>
            </a:r>
            <a:r>
              <a:rPr sz="1700" dirty="0">
                <a:solidFill>
                  <a:prstClr val="black"/>
                </a:solidFill>
                <a:latin typeface="Carlito"/>
                <a:cs typeface="Carlito"/>
              </a:rPr>
              <a:t>activities </a:t>
            </a:r>
            <a:r>
              <a:rPr sz="1700" spc="10" dirty="0">
                <a:solidFill>
                  <a:prstClr val="black"/>
                </a:solidFill>
                <a:latin typeface="Carlito"/>
                <a:cs typeface="Carlito"/>
              </a:rPr>
              <a:t>and</a:t>
            </a:r>
            <a:r>
              <a:rPr sz="1700" spc="-235" dirty="0">
                <a:solidFill>
                  <a:prstClr val="black"/>
                </a:solidFill>
                <a:latin typeface="Carlito"/>
                <a:cs typeface="Carlito"/>
              </a:rPr>
              <a:t> </a:t>
            </a:r>
            <a:r>
              <a:rPr sz="1700" spc="5" dirty="0">
                <a:solidFill>
                  <a:prstClr val="black"/>
                </a:solidFill>
                <a:latin typeface="Carlito"/>
                <a:cs typeface="Carlito"/>
              </a:rPr>
              <a:t>tasks.</a:t>
            </a:r>
            <a:endParaRPr sz="1700">
              <a:solidFill>
                <a:prstClr val="black"/>
              </a:solidFill>
              <a:latin typeface="Carlito"/>
              <a:cs typeface="Carlito"/>
            </a:endParaRPr>
          </a:p>
        </p:txBody>
      </p:sp>
      <p:grpSp>
        <p:nvGrpSpPr>
          <p:cNvPr id="17" name="object 17"/>
          <p:cNvGrpSpPr/>
          <p:nvPr/>
        </p:nvGrpSpPr>
        <p:grpSpPr>
          <a:xfrm>
            <a:off x="4781550" y="4829175"/>
            <a:ext cx="7153275" cy="1905635"/>
            <a:chOff x="4781550" y="4829175"/>
            <a:chExt cx="7153275" cy="1905635"/>
          </a:xfrm>
        </p:grpSpPr>
        <p:sp>
          <p:nvSpPr>
            <p:cNvPr id="18" name="object 18"/>
            <p:cNvSpPr/>
            <p:nvPr/>
          </p:nvSpPr>
          <p:spPr>
            <a:xfrm>
              <a:off x="4781550" y="4829175"/>
              <a:ext cx="7153275" cy="1905635"/>
            </a:xfrm>
            <a:custGeom>
              <a:avLst/>
              <a:gdLst/>
              <a:ahLst/>
              <a:cxnLst/>
              <a:rect l="l" t="t" r="r" b="b"/>
              <a:pathLst>
                <a:path w="7153275" h="1905634">
                  <a:moveTo>
                    <a:pt x="6962775" y="0"/>
                  </a:moveTo>
                  <a:lnTo>
                    <a:pt x="190500" y="0"/>
                  </a:lnTo>
                  <a:lnTo>
                    <a:pt x="146837" y="5034"/>
                  </a:lnTo>
                  <a:lnTo>
                    <a:pt x="106746" y="19372"/>
                  </a:lnTo>
                  <a:lnTo>
                    <a:pt x="71374" y="41867"/>
                  </a:lnTo>
                  <a:lnTo>
                    <a:pt x="41867" y="71374"/>
                  </a:lnTo>
                  <a:lnTo>
                    <a:pt x="19372" y="106746"/>
                  </a:lnTo>
                  <a:lnTo>
                    <a:pt x="5034" y="146837"/>
                  </a:lnTo>
                  <a:lnTo>
                    <a:pt x="0" y="190500"/>
                  </a:lnTo>
                  <a:lnTo>
                    <a:pt x="0" y="1714500"/>
                  </a:lnTo>
                  <a:lnTo>
                    <a:pt x="5034" y="1758178"/>
                  </a:lnTo>
                  <a:lnTo>
                    <a:pt x="19372" y="1798275"/>
                  </a:lnTo>
                  <a:lnTo>
                    <a:pt x="41867" y="1833646"/>
                  </a:lnTo>
                  <a:lnTo>
                    <a:pt x="71374" y="1863148"/>
                  </a:lnTo>
                  <a:lnTo>
                    <a:pt x="106746" y="1885636"/>
                  </a:lnTo>
                  <a:lnTo>
                    <a:pt x="146837" y="1899968"/>
                  </a:lnTo>
                  <a:lnTo>
                    <a:pt x="190500" y="1905000"/>
                  </a:lnTo>
                  <a:lnTo>
                    <a:pt x="6962775" y="1905007"/>
                  </a:lnTo>
                  <a:lnTo>
                    <a:pt x="7006437" y="1899976"/>
                  </a:lnTo>
                  <a:lnTo>
                    <a:pt x="7046528" y="1885645"/>
                  </a:lnTo>
                  <a:lnTo>
                    <a:pt x="7081900" y="1863156"/>
                  </a:lnTo>
                  <a:lnTo>
                    <a:pt x="7111407" y="1833654"/>
                  </a:lnTo>
                  <a:lnTo>
                    <a:pt x="7133902" y="1798282"/>
                  </a:lnTo>
                  <a:lnTo>
                    <a:pt x="7148240" y="1758183"/>
                  </a:lnTo>
                  <a:lnTo>
                    <a:pt x="7153275" y="1714500"/>
                  </a:lnTo>
                  <a:lnTo>
                    <a:pt x="7153275" y="190500"/>
                  </a:lnTo>
                  <a:lnTo>
                    <a:pt x="7148240" y="146837"/>
                  </a:lnTo>
                  <a:lnTo>
                    <a:pt x="7133902" y="106746"/>
                  </a:lnTo>
                  <a:lnTo>
                    <a:pt x="7111407" y="71374"/>
                  </a:lnTo>
                  <a:lnTo>
                    <a:pt x="7081900" y="41867"/>
                  </a:lnTo>
                  <a:lnTo>
                    <a:pt x="7046528" y="19372"/>
                  </a:lnTo>
                  <a:lnTo>
                    <a:pt x="7006437" y="5034"/>
                  </a:lnTo>
                  <a:lnTo>
                    <a:pt x="6962775" y="0"/>
                  </a:lnTo>
                  <a:close/>
                </a:path>
              </a:pathLst>
            </a:custGeom>
            <a:solidFill>
              <a:srgbClr val="F1F1F1"/>
            </a:solidFill>
          </p:spPr>
          <p:txBody>
            <a:bodyPr wrap="square" lIns="0" tIns="0" rIns="0" bIns="0" rtlCol="0"/>
            <a:lstStyle/>
            <a:p>
              <a:pPr defTabSz="914400"/>
              <a:endParaRPr smtClean="0">
                <a:solidFill>
                  <a:prstClr val="black"/>
                </a:solidFill>
              </a:endParaRPr>
            </a:p>
          </p:txBody>
        </p:sp>
        <p:sp>
          <p:nvSpPr>
            <p:cNvPr id="19" name="object 19"/>
            <p:cNvSpPr/>
            <p:nvPr/>
          </p:nvSpPr>
          <p:spPr>
            <a:xfrm>
              <a:off x="5542191" y="5349252"/>
              <a:ext cx="669925" cy="864869"/>
            </a:xfrm>
            <a:custGeom>
              <a:avLst/>
              <a:gdLst/>
              <a:ahLst/>
              <a:cxnLst/>
              <a:rect l="l" t="t" r="r" b="b"/>
              <a:pathLst>
                <a:path w="669925" h="864870">
                  <a:moveTo>
                    <a:pt x="540067" y="680999"/>
                  </a:moveTo>
                  <a:lnTo>
                    <a:pt x="356438" y="680999"/>
                  </a:lnTo>
                  <a:lnTo>
                    <a:pt x="356438" y="724204"/>
                  </a:lnTo>
                  <a:lnTo>
                    <a:pt x="540067" y="724204"/>
                  </a:lnTo>
                  <a:lnTo>
                    <a:pt x="540067" y="680999"/>
                  </a:lnTo>
                  <a:close/>
                </a:path>
                <a:path w="669925" h="864870">
                  <a:moveTo>
                    <a:pt x="540067" y="508177"/>
                  </a:moveTo>
                  <a:lnTo>
                    <a:pt x="356438" y="508177"/>
                  </a:lnTo>
                  <a:lnTo>
                    <a:pt x="356438" y="551383"/>
                  </a:lnTo>
                  <a:lnTo>
                    <a:pt x="540067" y="551383"/>
                  </a:lnTo>
                  <a:lnTo>
                    <a:pt x="540067" y="508177"/>
                  </a:lnTo>
                  <a:close/>
                </a:path>
                <a:path w="669925" h="864870">
                  <a:moveTo>
                    <a:pt x="540067" y="335368"/>
                  </a:moveTo>
                  <a:lnTo>
                    <a:pt x="356438" y="335368"/>
                  </a:lnTo>
                  <a:lnTo>
                    <a:pt x="356438" y="378561"/>
                  </a:lnTo>
                  <a:lnTo>
                    <a:pt x="540067" y="378561"/>
                  </a:lnTo>
                  <a:lnTo>
                    <a:pt x="540067" y="335368"/>
                  </a:lnTo>
                  <a:close/>
                </a:path>
                <a:path w="669925" h="864870">
                  <a:moveTo>
                    <a:pt x="540067" y="162547"/>
                  </a:moveTo>
                  <a:lnTo>
                    <a:pt x="356438" y="162547"/>
                  </a:lnTo>
                  <a:lnTo>
                    <a:pt x="356438" y="205752"/>
                  </a:lnTo>
                  <a:lnTo>
                    <a:pt x="540067" y="205752"/>
                  </a:lnTo>
                  <a:lnTo>
                    <a:pt x="540067" y="162547"/>
                  </a:lnTo>
                  <a:close/>
                </a:path>
                <a:path w="669925" h="864870">
                  <a:moveTo>
                    <a:pt x="669683" y="65328"/>
                  </a:moveTo>
                  <a:lnTo>
                    <a:pt x="604875" y="65328"/>
                  </a:lnTo>
                  <a:lnTo>
                    <a:pt x="604875" y="799820"/>
                  </a:lnTo>
                  <a:lnTo>
                    <a:pt x="669683" y="799820"/>
                  </a:lnTo>
                  <a:lnTo>
                    <a:pt x="669683" y="65328"/>
                  </a:lnTo>
                  <a:close/>
                </a:path>
                <a:path w="669925" h="864870">
                  <a:moveTo>
                    <a:pt x="669683" y="0"/>
                  </a:moveTo>
                  <a:lnTo>
                    <a:pt x="0" y="0"/>
                  </a:lnTo>
                  <a:lnTo>
                    <a:pt x="0" y="64770"/>
                  </a:lnTo>
                  <a:lnTo>
                    <a:pt x="0" y="800100"/>
                  </a:lnTo>
                  <a:lnTo>
                    <a:pt x="0" y="864870"/>
                  </a:lnTo>
                  <a:lnTo>
                    <a:pt x="669683" y="864870"/>
                  </a:lnTo>
                  <a:lnTo>
                    <a:pt x="669683" y="800100"/>
                  </a:lnTo>
                  <a:lnTo>
                    <a:pt x="64808" y="800100"/>
                  </a:lnTo>
                  <a:lnTo>
                    <a:pt x="64808" y="64770"/>
                  </a:lnTo>
                  <a:lnTo>
                    <a:pt x="669683" y="64770"/>
                  </a:lnTo>
                  <a:lnTo>
                    <a:pt x="669683" y="0"/>
                  </a:lnTo>
                  <a:close/>
                </a:path>
              </a:pathLst>
            </a:custGeom>
            <a:solidFill>
              <a:srgbClr val="FFC000"/>
            </a:solidFill>
          </p:spPr>
          <p:txBody>
            <a:bodyPr wrap="square" lIns="0" tIns="0" rIns="0" bIns="0" rtlCol="0"/>
            <a:lstStyle/>
            <a:p>
              <a:pPr defTabSz="914400"/>
              <a:endParaRPr smtClean="0">
                <a:solidFill>
                  <a:prstClr val="black"/>
                </a:solidFill>
              </a:endParaRPr>
            </a:p>
          </p:txBody>
        </p:sp>
        <p:sp>
          <p:nvSpPr>
            <p:cNvPr id="20" name="object 20"/>
            <p:cNvSpPr/>
            <p:nvPr/>
          </p:nvSpPr>
          <p:spPr>
            <a:xfrm>
              <a:off x="5671815" y="5457783"/>
              <a:ext cx="159858" cy="131774"/>
            </a:xfrm>
            <a:prstGeom prst="rect">
              <a:avLst/>
            </a:prstGeom>
            <a:blipFill>
              <a:blip r:embed="rId6" cstate="print"/>
              <a:stretch>
                <a:fillRect/>
              </a:stretch>
            </a:blipFill>
          </p:spPr>
          <p:txBody>
            <a:bodyPr wrap="square" lIns="0" tIns="0" rIns="0" bIns="0" rtlCol="0"/>
            <a:lstStyle/>
            <a:p>
              <a:pPr defTabSz="914400"/>
              <a:endParaRPr smtClean="0">
                <a:solidFill>
                  <a:prstClr val="black"/>
                </a:solidFill>
              </a:endParaRPr>
            </a:p>
          </p:txBody>
        </p:sp>
        <p:sp>
          <p:nvSpPr>
            <p:cNvPr id="21" name="object 21"/>
            <p:cNvSpPr/>
            <p:nvPr/>
          </p:nvSpPr>
          <p:spPr>
            <a:xfrm>
              <a:off x="5671815" y="5630603"/>
              <a:ext cx="159858" cy="131774"/>
            </a:xfrm>
            <a:prstGeom prst="rect">
              <a:avLst/>
            </a:prstGeom>
            <a:blipFill>
              <a:blip r:embed="rId6" cstate="print"/>
              <a:stretch>
                <a:fillRect/>
              </a:stretch>
            </a:blipFill>
          </p:spPr>
          <p:txBody>
            <a:bodyPr wrap="square" lIns="0" tIns="0" rIns="0" bIns="0" rtlCol="0"/>
            <a:lstStyle/>
            <a:p>
              <a:pPr defTabSz="914400"/>
              <a:endParaRPr smtClean="0">
                <a:solidFill>
                  <a:prstClr val="black"/>
                </a:solidFill>
              </a:endParaRPr>
            </a:p>
          </p:txBody>
        </p:sp>
        <p:sp>
          <p:nvSpPr>
            <p:cNvPr id="22" name="object 22"/>
            <p:cNvSpPr/>
            <p:nvPr/>
          </p:nvSpPr>
          <p:spPr>
            <a:xfrm>
              <a:off x="5671815" y="5803422"/>
              <a:ext cx="159858" cy="131774"/>
            </a:xfrm>
            <a:prstGeom prst="rect">
              <a:avLst/>
            </a:prstGeom>
            <a:blipFill>
              <a:blip r:embed="rId7" cstate="print"/>
              <a:stretch>
                <a:fillRect/>
              </a:stretch>
            </a:blipFill>
          </p:spPr>
          <p:txBody>
            <a:bodyPr wrap="square" lIns="0" tIns="0" rIns="0" bIns="0" rtlCol="0"/>
            <a:lstStyle/>
            <a:p>
              <a:pPr defTabSz="914400"/>
              <a:endParaRPr smtClean="0">
                <a:solidFill>
                  <a:prstClr val="black"/>
                </a:solidFill>
              </a:endParaRPr>
            </a:p>
          </p:txBody>
        </p:sp>
        <p:sp>
          <p:nvSpPr>
            <p:cNvPr id="23" name="object 23"/>
            <p:cNvSpPr/>
            <p:nvPr/>
          </p:nvSpPr>
          <p:spPr>
            <a:xfrm>
              <a:off x="5671815" y="5974082"/>
              <a:ext cx="159858" cy="131774"/>
            </a:xfrm>
            <a:prstGeom prst="rect">
              <a:avLst/>
            </a:prstGeom>
            <a:blipFill>
              <a:blip r:embed="rId6" cstate="print"/>
              <a:stretch>
                <a:fillRect/>
              </a:stretch>
            </a:blipFill>
          </p:spPr>
          <p:txBody>
            <a:bodyPr wrap="square" lIns="0" tIns="0" rIns="0" bIns="0" rtlCol="0"/>
            <a:lstStyle/>
            <a:p>
              <a:pPr defTabSz="914400"/>
              <a:endParaRPr smtClean="0">
                <a:solidFill>
                  <a:prstClr val="black"/>
                </a:solidFill>
              </a:endParaRPr>
            </a:p>
          </p:txBody>
        </p:sp>
      </p:grpSp>
      <p:sp>
        <p:nvSpPr>
          <p:cNvPr id="24" name="object 24"/>
          <p:cNvSpPr txBox="1"/>
          <p:nvPr/>
        </p:nvSpPr>
        <p:spPr>
          <a:xfrm>
            <a:off x="7164705" y="5240083"/>
            <a:ext cx="4341495" cy="1080135"/>
          </a:xfrm>
          <a:prstGeom prst="rect">
            <a:avLst/>
          </a:prstGeom>
        </p:spPr>
        <p:txBody>
          <a:bodyPr vert="horz" wrap="square" lIns="0" tIns="11430" rIns="0" bIns="0" rtlCol="0">
            <a:spAutoFit/>
          </a:bodyPr>
          <a:lstStyle/>
          <a:p>
            <a:pPr marL="12700" marR="5080" defTabSz="914400">
              <a:lnSpc>
                <a:spcPct val="101800"/>
              </a:lnSpc>
              <a:spcBef>
                <a:spcPts val="90"/>
              </a:spcBef>
            </a:pPr>
            <a:r>
              <a:rPr sz="1700" dirty="0">
                <a:solidFill>
                  <a:prstClr val="black"/>
                </a:solidFill>
                <a:latin typeface="Carlito"/>
                <a:cs typeface="Carlito"/>
              </a:rPr>
              <a:t>Quality </a:t>
            </a:r>
            <a:r>
              <a:rPr sz="1700" spc="5" dirty="0">
                <a:solidFill>
                  <a:prstClr val="black"/>
                </a:solidFill>
                <a:latin typeface="Carlito"/>
                <a:cs typeface="Carlito"/>
              </a:rPr>
              <a:t>Management </a:t>
            </a:r>
            <a:r>
              <a:rPr sz="1700" spc="-5" dirty="0">
                <a:solidFill>
                  <a:prstClr val="black"/>
                </a:solidFill>
                <a:latin typeface="Carlito"/>
                <a:cs typeface="Carlito"/>
              </a:rPr>
              <a:t>is </a:t>
            </a:r>
            <a:r>
              <a:rPr sz="1700" spc="15" dirty="0">
                <a:solidFill>
                  <a:prstClr val="black"/>
                </a:solidFill>
                <a:latin typeface="Carlito"/>
                <a:cs typeface="Carlito"/>
              </a:rPr>
              <a:t>the act </a:t>
            </a:r>
            <a:r>
              <a:rPr sz="1700" spc="5" dirty="0">
                <a:solidFill>
                  <a:prstClr val="black"/>
                </a:solidFill>
                <a:latin typeface="Carlito"/>
                <a:cs typeface="Carlito"/>
              </a:rPr>
              <a:t>of </a:t>
            </a:r>
            <a:r>
              <a:rPr sz="1700" dirty="0">
                <a:solidFill>
                  <a:prstClr val="black"/>
                </a:solidFill>
                <a:latin typeface="Carlito"/>
                <a:cs typeface="Carlito"/>
              </a:rPr>
              <a:t>achieving </a:t>
            </a:r>
            <a:r>
              <a:rPr sz="1700" spc="10" dirty="0">
                <a:solidFill>
                  <a:prstClr val="black"/>
                </a:solidFill>
                <a:latin typeface="Carlito"/>
                <a:cs typeface="Carlito"/>
              </a:rPr>
              <a:t>a  </a:t>
            </a:r>
            <a:r>
              <a:rPr sz="1700" spc="5" dirty="0">
                <a:solidFill>
                  <a:prstClr val="black"/>
                </a:solidFill>
                <a:latin typeface="Carlito"/>
                <a:cs typeface="Carlito"/>
              </a:rPr>
              <a:t>benchmark</a:t>
            </a:r>
            <a:r>
              <a:rPr sz="1700" spc="-50" dirty="0">
                <a:solidFill>
                  <a:prstClr val="black"/>
                </a:solidFill>
                <a:latin typeface="Carlito"/>
                <a:cs typeface="Carlito"/>
              </a:rPr>
              <a:t> </a:t>
            </a:r>
            <a:r>
              <a:rPr sz="1700" spc="-15" dirty="0">
                <a:solidFill>
                  <a:prstClr val="black"/>
                </a:solidFill>
                <a:latin typeface="Carlito"/>
                <a:cs typeface="Carlito"/>
              </a:rPr>
              <a:t>level</a:t>
            </a:r>
            <a:r>
              <a:rPr sz="1700" spc="45" dirty="0">
                <a:solidFill>
                  <a:prstClr val="black"/>
                </a:solidFill>
                <a:latin typeface="Carlito"/>
                <a:cs typeface="Carlito"/>
              </a:rPr>
              <a:t> </a:t>
            </a:r>
            <a:r>
              <a:rPr sz="1700" spc="5" dirty="0">
                <a:solidFill>
                  <a:prstClr val="black"/>
                </a:solidFill>
                <a:latin typeface="Carlito"/>
                <a:cs typeface="Carlito"/>
              </a:rPr>
              <a:t>of</a:t>
            </a:r>
            <a:r>
              <a:rPr sz="1700" spc="-15" dirty="0">
                <a:solidFill>
                  <a:prstClr val="black"/>
                </a:solidFill>
                <a:latin typeface="Carlito"/>
                <a:cs typeface="Carlito"/>
              </a:rPr>
              <a:t> </a:t>
            </a:r>
            <a:r>
              <a:rPr sz="1700" spc="5" dirty="0">
                <a:solidFill>
                  <a:prstClr val="black"/>
                </a:solidFill>
                <a:latin typeface="Carlito"/>
                <a:cs typeface="Carlito"/>
              </a:rPr>
              <a:t>quality</a:t>
            </a:r>
            <a:r>
              <a:rPr sz="1700" spc="-35" dirty="0">
                <a:solidFill>
                  <a:prstClr val="black"/>
                </a:solidFill>
                <a:latin typeface="Carlito"/>
                <a:cs typeface="Carlito"/>
              </a:rPr>
              <a:t> </a:t>
            </a:r>
            <a:r>
              <a:rPr sz="1700" spc="10" dirty="0">
                <a:solidFill>
                  <a:prstClr val="black"/>
                </a:solidFill>
                <a:latin typeface="Carlito"/>
                <a:cs typeface="Carlito"/>
              </a:rPr>
              <a:t>through</a:t>
            </a:r>
            <a:r>
              <a:rPr sz="1700" spc="-100" dirty="0">
                <a:solidFill>
                  <a:prstClr val="black"/>
                </a:solidFill>
                <a:latin typeface="Carlito"/>
                <a:cs typeface="Carlito"/>
              </a:rPr>
              <a:t> </a:t>
            </a:r>
            <a:r>
              <a:rPr sz="1700" dirty="0">
                <a:solidFill>
                  <a:prstClr val="black"/>
                </a:solidFill>
                <a:latin typeface="Carlito"/>
                <a:cs typeface="Carlito"/>
              </a:rPr>
              <a:t>formulating</a:t>
            </a:r>
            <a:r>
              <a:rPr sz="1700" spc="-155" dirty="0">
                <a:solidFill>
                  <a:prstClr val="black"/>
                </a:solidFill>
                <a:latin typeface="Carlito"/>
                <a:cs typeface="Carlito"/>
              </a:rPr>
              <a:t> </a:t>
            </a:r>
            <a:r>
              <a:rPr sz="1700" spc="10" dirty="0">
                <a:solidFill>
                  <a:prstClr val="black"/>
                </a:solidFill>
                <a:latin typeface="Carlito"/>
                <a:cs typeface="Carlito"/>
              </a:rPr>
              <a:t>a  </a:t>
            </a:r>
            <a:r>
              <a:rPr sz="1700" spc="5" dirty="0">
                <a:solidFill>
                  <a:prstClr val="black"/>
                </a:solidFill>
                <a:latin typeface="Carlito"/>
                <a:cs typeface="Carlito"/>
              </a:rPr>
              <a:t>quality </a:t>
            </a:r>
            <a:r>
              <a:rPr sz="1700" spc="-25" dirty="0">
                <a:solidFill>
                  <a:prstClr val="black"/>
                </a:solidFill>
                <a:latin typeface="Carlito"/>
                <a:cs typeface="Carlito"/>
              </a:rPr>
              <a:t>policy, </a:t>
            </a:r>
            <a:r>
              <a:rPr sz="1700" spc="5" dirty="0">
                <a:solidFill>
                  <a:prstClr val="black"/>
                </a:solidFill>
                <a:latin typeface="Carlito"/>
                <a:cs typeface="Carlito"/>
              </a:rPr>
              <a:t>quality </a:t>
            </a:r>
            <a:r>
              <a:rPr sz="1700" dirty="0">
                <a:solidFill>
                  <a:prstClr val="black"/>
                </a:solidFill>
                <a:latin typeface="Carlito"/>
                <a:cs typeface="Carlito"/>
              </a:rPr>
              <a:t>planning, </a:t>
            </a:r>
            <a:r>
              <a:rPr sz="1700" spc="5" dirty="0">
                <a:solidFill>
                  <a:prstClr val="black"/>
                </a:solidFill>
                <a:latin typeface="Carlito"/>
                <a:cs typeface="Carlito"/>
              </a:rPr>
              <a:t>quality </a:t>
            </a:r>
            <a:r>
              <a:rPr sz="1700" spc="10" dirty="0">
                <a:solidFill>
                  <a:prstClr val="black"/>
                </a:solidFill>
                <a:latin typeface="Carlito"/>
                <a:cs typeface="Carlito"/>
              </a:rPr>
              <a:t>assurance  and </a:t>
            </a:r>
            <a:r>
              <a:rPr sz="1700" spc="5" dirty="0">
                <a:solidFill>
                  <a:prstClr val="black"/>
                </a:solidFill>
                <a:latin typeface="Carlito"/>
                <a:cs typeface="Carlito"/>
              </a:rPr>
              <a:t>quality </a:t>
            </a:r>
            <a:r>
              <a:rPr sz="1700" spc="10" dirty="0">
                <a:solidFill>
                  <a:prstClr val="black"/>
                </a:solidFill>
                <a:latin typeface="Carlito"/>
                <a:cs typeface="Carlito"/>
              </a:rPr>
              <a:t>control</a:t>
            </a:r>
            <a:r>
              <a:rPr sz="1700" spc="-310" dirty="0">
                <a:solidFill>
                  <a:prstClr val="black"/>
                </a:solidFill>
                <a:latin typeface="Carlito"/>
                <a:cs typeface="Carlito"/>
              </a:rPr>
              <a:t> </a:t>
            </a:r>
            <a:r>
              <a:rPr sz="1700" spc="5" dirty="0">
                <a:solidFill>
                  <a:prstClr val="black"/>
                </a:solidFill>
                <a:latin typeface="Carlito"/>
                <a:cs typeface="Carlito"/>
              </a:rPr>
              <a:t>for quality </a:t>
            </a:r>
            <a:r>
              <a:rPr sz="1700" spc="-5" dirty="0">
                <a:solidFill>
                  <a:prstClr val="black"/>
                </a:solidFill>
                <a:latin typeface="Carlito"/>
                <a:cs typeface="Carlito"/>
              </a:rPr>
              <a:t>improvement.</a:t>
            </a:r>
            <a:endParaRPr sz="1700">
              <a:solidFill>
                <a:prstClr val="black"/>
              </a:solidFill>
              <a:latin typeface="Carlito"/>
              <a:cs typeface="Carlito"/>
            </a:endParaRPr>
          </a:p>
        </p:txBody>
      </p:sp>
    </p:spTree>
    <p:extLst>
      <p:ext uri="{BB962C8B-B14F-4D97-AF65-F5344CB8AC3E}">
        <p14:creationId xmlns:p14="http://schemas.microsoft.com/office/powerpoint/2010/main" val="420598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455" y="3037522"/>
            <a:ext cx="2867660" cy="701040"/>
          </a:xfrm>
          <a:prstGeom prst="rect">
            <a:avLst/>
          </a:prstGeom>
        </p:spPr>
        <p:txBody>
          <a:bodyPr vert="horz" wrap="square" lIns="0" tIns="16510" rIns="0" bIns="0" rtlCol="0">
            <a:spAutoFit/>
          </a:bodyPr>
          <a:lstStyle/>
          <a:p>
            <a:pPr marL="12700" defTabSz="914400">
              <a:spcBef>
                <a:spcPts val="130"/>
              </a:spcBef>
            </a:pPr>
            <a:r>
              <a:rPr sz="4400" dirty="0">
                <a:solidFill>
                  <a:srgbClr val="FFFFFF"/>
                </a:solidFill>
                <a:latin typeface="Times New Roman"/>
                <a:cs typeface="Times New Roman"/>
              </a:rPr>
              <a:t>TQM</a:t>
            </a:r>
            <a:r>
              <a:rPr sz="4400" spc="-90" dirty="0">
                <a:solidFill>
                  <a:srgbClr val="FFFFFF"/>
                </a:solidFill>
                <a:latin typeface="Times New Roman"/>
                <a:cs typeface="Times New Roman"/>
              </a:rPr>
              <a:t> </a:t>
            </a:r>
            <a:r>
              <a:rPr sz="4400" dirty="0">
                <a:solidFill>
                  <a:srgbClr val="FFFFFF"/>
                </a:solidFill>
                <a:latin typeface="Times New Roman"/>
                <a:cs typeface="Times New Roman"/>
              </a:rPr>
              <a:t>Model</a:t>
            </a:r>
            <a:endParaRPr sz="4400">
              <a:solidFill>
                <a:prstClr val="black"/>
              </a:solidFill>
              <a:latin typeface="Times New Roman"/>
              <a:cs typeface="Times New Roman"/>
            </a:endParaRPr>
          </a:p>
        </p:txBody>
      </p:sp>
      <p:sp>
        <p:nvSpPr>
          <p:cNvPr id="3" name="object 3"/>
          <p:cNvSpPr txBox="1"/>
          <p:nvPr/>
        </p:nvSpPr>
        <p:spPr>
          <a:xfrm>
            <a:off x="6174104" y="1915413"/>
            <a:ext cx="5065395" cy="1050290"/>
          </a:xfrm>
          <a:prstGeom prst="rect">
            <a:avLst/>
          </a:prstGeom>
        </p:spPr>
        <p:txBody>
          <a:bodyPr vert="horz" wrap="square" lIns="0" tIns="49530" rIns="0" bIns="0" rtlCol="0">
            <a:spAutoFit/>
          </a:bodyPr>
          <a:lstStyle/>
          <a:p>
            <a:pPr marL="241300" marR="5080" indent="-229235" defTabSz="914400">
              <a:lnSpc>
                <a:spcPct val="90000"/>
              </a:lnSpc>
              <a:spcBef>
                <a:spcPts val="390"/>
              </a:spcBef>
              <a:buFont typeface="Wingdings"/>
              <a:buChar char=""/>
              <a:tabLst>
                <a:tab pos="241935" algn="l"/>
              </a:tabLst>
            </a:pPr>
            <a:r>
              <a:rPr sz="2400" spc="-40" dirty="0">
                <a:solidFill>
                  <a:prstClr val="black"/>
                </a:solidFill>
                <a:latin typeface="Times New Roman"/>
                <a:cs typeface="Times New Roman"/>
              </a:rPr>
              <a:t>The </a:t>
            </a:r>
            <a:r>
              <a:rPr sz="2400" spc="-20" dirty="0">
                <a:solidFill>
                  <a:prstClr val="black"/>
                </a:solidFill>
                <a:latin typeface="Times New Roman"/>
                <a:cs typeface="Times New Roman"/>
              </a:rPr>
              <a:t>TQM </a:t>
            </a:r>
            <a:r>
              <a:rPr sz="2400" spc="-35" dirty="0">
                <a:solidFill>
                  <a:prstClr val="black"/>
                </a:solidFill>
                <a:latin typeface="Times New Roman"/>
                <a:cs typeface="Times New Roman"/>
              </a:rPr>
              <a:t>model </a:t>
            </a:r>
            <a:r>
              <a:rPr sz="2400" dirty="0">
                <a:solidFill>
                  <a:prstClr val="black"/>
                </a:solidFill>
                <a:latin typeface="Times New Roman"/>
                <a:cs typeface="Times New Roman"/>
              </a:rPr>
              <a:t>is </a:t>
            </a:r>
            <a:r>
              <a:rPr sz="2400" spc="-20" dirty="0">
                <a:solidFill>
                  <a:prstClr val="black"/>
                </a:solidFill>
                <a:latin typeface="Times New Roman"/>
                <a:cs typeface="Times New Roman"/>
              </a:rPr>
              <a:t>carefully </a:t>
            </a:r>
            <a:r>
              <a:rPr sz="2400" spc="-40" dirty="0">
                <a:solidFill>
                  <a:prstClr val="black"/>
                </a:solidFill>
                <a:latin typeface="Times New Roman"/>
                <a:cs typeface="Times New Roman"/>
              </a:rPr>
              <a:t>designed  </a:t>
            </a:r>
            <a:r>
              <a:rPr sz="2400" dirty="0">
                <a:solidFill>
                  <a:prstClr val="black"/>
                </a:solidFill>
                <a:latin typeface="Times New Roman"/>
                <a:cs typeface="Times New Roman"/>
              </a:rPr>
              <a:t>to </a:t>
            </a:r>
            <a:r>
              <a:rPr sz="2400" spc="-45" dirty="0">
                <a:solidFill>
                  <a:prstClr val="black"/>
                </a:solidFill>
                <a:latin typeface="Times New Roman"/>
                <a:cs typeface="Times New Roman"/>
              </a:rPr>
              <a:t>ensure </a:t>
            </a:r>
            <a:r>
              <a:rPr sz="2400" spc="-25" dirty="0">
                <a:solidFill>
                  <a:prstClr val="black"/>
                </a:solidFill>
                <a:latin typeface="Times New Roman"/>
                <a:cs typeface="Times New Roman"/>
              </a:rPr>
              <a:t>that </a:t>
            </a:r>
            <a:r>
              <a:rPr sz="2400" spc="-15" dirty="0">
                <a:solidFill>
                  <a:prstClr val="black"/>
                </a:solidFill>
                <a:latin typeface="Times New Roman"/>
                <a:cs typeface="Times New Roman"/>
              </a:rPr>
              <a:t>each </a:t>
            </a:r>
            <a:r>
              <a:rPr sz="2400" dirty="0">
                <a:solidFill>
                  <a:prstClr val="black"/>
                </a:solidFill>
                <a:latin typeface="Times New Roman"/>
                <a:cs typeface="Times New Roman"/>
              </a:rPr>
              <a:t>of </a:t>
            </a:r>
            <a:r>
              <a:rPr sz="2400" spc="-45" dirty="0">
                <a:solidFill>
                  <a:prstClr val="black"/>
                </a:solidFill>
                <a:latin typeface="Times New Roman"/>
                <a:cs typeface="Times New Roman"/>
              </a:rPr>
              <a:t>these </a:t>
            </a:r>
            <a:r>
              <a:rPr sz="2400" spc="-35" dirty="0">
                <a:solidFill>
                  <a:prstClr val="black"/>
                </a:solidFill>
                <a:latin typeface="Times New Roman"/>
                <a:cs typeface="Times New Roman"/>
              </a:rPr>
              <a:t>components  </a:t>
            </a:r>
            <a:r>
              <a:rPr sz="2400" spc="-25" dirty="0">
                <a:solidFill>
                  <a:prstClr val="black"/>
                </a:solidFill>
                <a:latin typeface="Times New Roman"/>
                <a:cs typeface="Times New Roman"/>
              </a:rPr>
              <a:t>supports </a:t>
            </a:r>
            <a:r>
              <a:rPr sz="2400" spc="-40" dirty="0">
                <a:solidFill>
                  <a:prstClr val="black"/>
                </a:solidFill>
                <a:latin typeface="Times New Roman"/>
                <a:cs typeface="Times New Roman"/>
              </a:rPr>
              <a:t>high</a:t>
            </a:r>
            <a:r>
              <a:rPr sz="2400" spc="275" dirty="0">
                <a:solidFill>
                  <a:prstClr val="black"/>
                </a:solidFill>
                <a:latin typeface="Times New Roman"/>
                <a:cs typeface="Times New Roman"/>
              </a:rPr>
              <a:t> </a:t>
            </a:r>
            <a:r>
              <a:rPr sz="2400" spc="-40" dirty="0">
                <a:solidFill>
                  <a:prstClr val="black"/>
                </a:solidFill>
                <a:latin typeface="Times New Roman"/>
                <a:cs typeface="Times New Roman"/>
              </a:rPr>
              <a:t>quality.</a:t>
            </a:r>
            <a:endParaRPr sz="2400">
              <a:solidFill>
                <a:prstClr val="black"/>
              </a:solidFill>
              <a:latin typeface="Times New Roman"/>
              <a:cs typeface="Times New Roman"/>
            </a:endParaRPr>
          </a:p>
        </p:txBody>
      </p:sp>
      <p:sp>
        <p:nvSpPr>
          <p:cNvPr id="4" name="object 4"/>
          <p:cNvSpPr txBox="1"/>
          <p:nvPr/>
        </p:nvSpPr>
        <p:spPr>
          <a:xfrm>
            <a:off x="6174104" y="3489642"/>
            <a:ext cx="5036820" cy="1383665"/>
          </a:xfrm>
          <a:prstGeom prst="rect">
            <a:avLst/>
          </a:prstGeom>
        </p:spPr>
        <p:txBody>
          <a:bodyPr vert="horz" wrap="square" lIns="0" tIns="47625" rIns="0" bIns="0" rtlCol="0">
            <a:spAutoFit/>
          </a:bodyPr>
          <a:lstStyle/>
          <a:p>
            <a:pPr marL="241300" marR="5080" indent="-229235" defTabSz="914400">
              <a:lnSpc>
                <a:spcPct val="90400"/>
              </a:lnSpc>
              <a:spcBef>
                <a:spcPts val="375"/>
              </a:spcBef>
              <a:buFont typeface="Wingdings"/>
              <a:buChar char=""/>
              <a:tabLst>
                <a:tab pos="241935" algn="l"/>
              </a:tabLst>
            </a:pPr>
            <a:r>
              <a:rPr sz="2400" spc="10" dirty="0">
                <a:solidFill>
                  <a:prstClr val="black"/>
                </a:solidFill>
                <a:latin typeface="Times New Roman"/>
                <a:cs typeface="Times New Roman"/>
              </a:rPr>
              <a:t>If </a:t>
            </a:r>
            <a:r>
              <a:rPr sz="2400" spc="-30" dirty="0">
                <a:solidFill>
                  <a:prstClr val="black"/>
                </a:solidFill>
                <a:latin typeface="Times New Roman"/>
                <a:cs typeface="Times New Roman"/>
              </a:rPr>
              <a:t>businesses maintain </a:t>
            </a:r>
            <a:r>
              <a:rPr sz="2400" spc="-45" dirty="0">
                <a:solidFill>
                  <a:prstClr val="black"/>
                </a:solidFill>
                <a:latin typeface="Times New Roman"/>
                <a:cs typeface="Times New Roman"/>
              </a:rPr>
              <a:t>these  </a:t>
            </a:r>
            <a:r>
              <a:rPr sz="2400" spc="-25" dirty="0">
                <a:solidFill>
                  <a:prstClr val="black"/>
                </a:solidFill>
                <a:latin typeface="Times New Roman"/>
                <a:cs typeface="Times New Roman"/>
              </a:rPr>
              <a:t>characteristics, </a:t>
            </a:r>
            <a:r>
              <a:rPr sz="2400" spc="-20" dirty="0">
                <a:solidFill>
                  <a:prstClr val="black"/>
                </a:solidFill>
                <a:latin typeface="Times New Roman"/>
                <a:cs typeface="Times New Roman"/>
              </a:rPr>
              <a:t>their </a:t>
            </a:r>
            <a:r>
              <a:rPr sz="2400" spc="-35" dirty="0">
                <a:solidFill>
                  <a:prstClr val="black"/>
                </a:solidFill>
                <a:latin typeface="Times New Roman"/>
                <a:cs typeface="Times New Roman"/>
              </a:rPr>
              <a:t>customers </a:t>
            </a:r>
            <a:r>
              <a:rPr sz="2400" dirty="0">
                <a:solidFill>
                  <a:prstClr val="black"/>
                </a:solidFill>
                <a:latin typeface="Times New Roman"/>
                <a:cs typeface="Times New Roman"/>
              </a:rPr>
              <a:t>will be  </a:t>
            </a:r>
            <a:r>
              <a:rPr sz="2400" spc="-30" dirty="0">
                <a:solidFill>
                  <a:prstClr val="black"/>
                </a:solidFill>
                <a:latin typeface="Times New Roman"/>
                <a:cs typeface="Times New Roman"/>
              </a:rPr>
              <a:t>more </a:t>
            </a:r>
            <a:r>
              <a:rPr sz="2400" spc="-35" dirty="0">
                <a:solidFill>
                  <a:prstClr val="black"/>
                </a:solidFill>
                <a:latin typeface="Times New Roman"/>
                <a:cs typeface="Times New Roman"/>
              </a:rPr>
              <a:t>satisfied </a:t>
            </a:r>
            <a:r>
              <a:rPr sz="2400" spc="-15" dirty="0">
                <a:solidFill>
                  <a:prstClr val="black"/>
                </a:solidFill>
                <a:latin typeface="Times New Roman"/>
                <a:cs typeface="Times New Roman"/>
              </a:rPr>
              <a:t>overall. </a:t>
            </a:r>
            <a:r>
              <a:rPr sz="2400" spc="-50" dirty="0">
                <a:solidFill>
                  <a:prstClr val="black"/>
                </a:solidFill>
                <a:latin typeface="Times New Roman"/>
                <a:cs typeface="Times New Roman"/>
              </a:rPr>
              <a:t>When </a:t>
            </a:r>
            <a:r>
              <a:rPr sz="2400" spc="-40" dirty="0">
                <a:solidFill>
                  <a:prstClr val="black"/>
                </a:solidFill>
                <a:latin typeface="Times New Roman"/>
                <a:cs typeface="Times New Roman"/>
              </a:rPr>
              <a:t>customers  </a:t>
            </a:r>
            <a:r>
              <a:rPr sz="2400" dirty="0">
                <a:solidFill>
                  <a:prstClr val="black"/>
                </a:solidFill>
                <a:latin typeface="Times New Roman"/>
                <a:cs typeface="Times New Roman"/>
              </a:rPr>
              <a:t>are </a:t>
            </a:r>
            <a:r>
              <a:rPr sz="2400" spc="-30" dirty="0">
                <a:solidFill>
                  <a:prstClr val="black"/>
                </a:solidFill>
                <a:latin typeface="Times New Roman"/>
                <a:cs typeface="Times New Roman"/>
              </a:rPr>
              <a:t>satisfied, </a:t>
            </a:r>
            <a:r>
              <a:rPr sz="2400" spc="-25" dirty="0">
                <a:solidFill>
                  <a:prstClr val="black"/>
                </a:solidFill>
                <a:latin typeface="Times New Roman"/>
                <a:cs typeface="Times New Roman"/>
              </a:rPr>
              <a:t>the </a:t>
            </a:r>
            <a:r>
              <a:rPr sz="2400" spc="-40" dirty="0">
                <a:solidFill>
                  <a:prstClr val="black"/>
                </a:solidFill>
                <a:latin typeface="Times New Roman"/>
                <a:cs typeface="Times New Roman"/>
              </a:rPr>
              <a:t>company</a:t>
            </a:r>
            <a:r>
              <a:rPr sz="2400" spc="10" dirty="0">
                <a:solidFill>
                  <a:prstClr val="black"/>
                </a:solidFill>
                <a:latin typeface="Times New Roman"/>
                <a:cs typeface="Times New Roman"/>
              </a:rPr>
              <a:t> </a:t>
            </a:r>
            <a:r>
              <a:rPr sz="2400" spc="-45" dirty="0">
                <a:solidFill>
                  <a:prstClr val="black"/>
                </a:solidFill>
                <a:latin typeface="Times New Roman"/>
                <a:cs typeface="Times New Roman"/>
              </a:rPr>
              <a:t>succeeds.</a:t>
            </a:r>
            <a:endParaRPr sz="2400">
              <a:solidFill>
                <a:prstClr val="black"/>
              </a:solidFill>
              <a:latin typeface="Times New Roman"/>
              <a:cs typeface="Times New Roman"/>
            </a:endParaRPr>
          </a:p>
        </p:txBody>
      </p:sp>
    </p:spTree>
    <p:extLst>
      <p:ext uri="{BB962C8B-B14F-4D97-AF65-F5344CB8AC3E}">
        <p14:creationId xmlns:p14="http://schemas.microsoft.com/office/powerpoint/2010/main" val="40434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8034" y="885796"/>
            <a:ext cx="7355676" cy="5432421"/>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Tree>
    <p:extLst>
      <p:ext uri="{BB962C8B-B14F-4D97-AF65-F5344CB8AC3E}">
        <p14:creationId xmlns:p14="http://schemas.microsoft.com/office/powerpoint/2010/main" val="65570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20450" y="638175"/>
            <a:ext cx="333375" cy="1743075"/>
          </a:xfrm>
          <a:custGeom>
            <a:avLst/>
            <a:gdLst/>
            <a:ahLst/>
            <a:cxnLst/>
            <a:rect l="l" t="t" r="r" b="b"/>
            <a:pathLst>
              <a:path w="333375" h="1743075">
                <a:moveTo>
                  <a:pt x="333375" y="0"/>
                </a:moveTo>
                <a:lnTo>
                  <a:pt x="0" y="198754"/>
                </a:lnTo>
                <a:lnTo>
                  <a:pt x="0" y="1743075"/>
                </a:lnTo>
                <a:lnTo>
                  <a:pt x="333375" y="1544320"/>
                </a:lnTo>
                <a:lnTo>
                  <a:pt x="333375" y="0"/>
                </a:lnTo>
                <a:close/>
              </a:path>
            </a:pathLst>
          </a:custGeom>
          <a:solidFill>
            <a:srgbClr val="1F3863"/>
          </a:solidFill>
        </p:spPr>
        <p:txBody>
          <a:bodyPr wrap="square" lIns="0" tIns="0" rIns="0" bIns="0" rtlCol="0"/>
          <a:lstStyle/>
          <a:p>
            <a:pPr defTabSz="914400"/>
            <a:endParaRPr smtClean="0">
              <a:solidFill>
                <a:prstClr val="black"/>
              </a:solidFill>
            </a:endParaRPr>
          </a:p>
        </p:txBody>
      </p:sp>
      <p:grpSp>
        <p:nvGrpSpPr>
          <p:cNvPr id="3" name="object 3"/>
          <p:cNvGrpSpPr/>
          <p:nvPr/>
        </p:nvGrpSpPr>
        <p:grpSpPr>
          <a:xfrm>
            <a:off x="409575" y="638175"/>
            <a:ext cx="714375" cy="2476500"/>
            <a:chOff x="409575" y="638175"/>
            <a:chExt cx="714375" cy="2476500"/>
          </a:xfrm>
        </p:grpSpPr>
        <p:sp>
          <p:nvSpPr>
            <p:cNvPr id="4" name="object 4"/>
            <p:cNvSpPr/>
            <p:nvPr/>
          </p:nvSpPr>
          <p:spPr>
            <a:xfrm>
              <a:off x="409575" y="1019175"/>
              <a:ext cx="714375" cy="2095500"/>
            </a:xfrm>
            <a:custGeom>
              <a:avLst/>
              <a:gdLst/>
              <a:ahLst/>
              <a:cxnLst/>
              <a:rect l="l" t="t" r="r" b="b"/>
              <a:pathLst>
                <a:path w="714375" h="2095500">
                  <a:moveTo>
                    <a:pt x="0" y="0"/>
                  </a:moveTo>
                  <a:lnTo>
                    <a:pt x="0" y="1517396"/>
                  </a:lnTo>
                  <a:lnTo>
                    <a:pt x="714375" y="2095500"/>
                  </a:lnTo>
                  <a:lnTo>
                    <a:pt x="714375" y="578103"/>
                  </a:lnTo>
                  <a:lnTo>
                    <a:pt x="0" y="0"/>
                  </a:lnTo>
                  <a:close/>
                </a:path>
              </a:pathLst>
            </a:custGeom>
            <a:solidFill>
              <a:srgbClr val="1F3863"/>
            </a:solidFill>
          </p:spPr>
          <p:txBody>
            <a:bodyPr wrap="square" lIns="0" tIns="0" rIns="0" bIns="0" rtlCol="0"/>
            <a:lstStyle/>
            <a:p>
              <a:pPr defTabSz="914400"/>
              <a:endParaRPr smtClean="0">
                <a:solidFill>
                  <a:prstClr val="black"/>
                </a:solidFill>
              </a:endParaRPr>
            </a:p>
          </p:txBody>
        </p:sp>
        <p:sp>
          <p:nvSpPr>
            <p:cNvPr id="5" name="object 5"/>
            <p:cNvSpPr/>
            <p:nvPr/>
          </p:nvSpPr>
          <p:spPr>
            <a:xfrm>
              <a:off x="409575" y="838200"/>
              <a:ext cx="400050" cy="1704975"/>
            </a:xfrm>
            <a:custGeom>
              <a:avLst/>
              <a:gdLst/>
              <a:ahLst/>
              <a:cxnLst/>
              <a:rect l="l" t="t" r="r" b="b"/>
              <a:pathLst>
                <a:path w="400050" h="1704975">
                  <a:moveTo>
                    <a:pt x="400050" y="0"/>
                  </a:moveTo>
                  <a:lnTo>
                    <a:pt x="0" y="183007"/>
                  </a:lnTo>
                  <a:lnTo>
                    <a:pt x="0" y="1704975"/>
                  </a:lnTo>
                  <a:lnTo>
                    <a:pt x="400050" y="1517396"/>
                  </a:lnTo>
                  <a:lnTo>
                    <a:pt x="400050" y="0"/>
                  </a:lnTo>
                  <a:close/>
                </a:path>
              </a:pathLst>
            </a:custGeom>
            <a:solidFill>
              <a:srgbClr val="2E5496"/>
            </a:solidFill>
          </p:spPr>
          <p:txBody>
            <a:bodyPr wrap="square" lIns="0" tIns="0" rIns="0" bIns="0" rtlCol="0"/>
            <a:lstStyle/>
            <a:p>
              <a:pPr defTabSz="914400"/>
              <a:endParaRPr smtClean="0">
                <a:solidFill>
                  <a:prstClr val="black"/>
                </a:solidFill>
              </a:endParaRPr>
            </a:p>
          </p:txBody>
        </p:sp>
        <p:sp>
          <p:nvSpPr>
            <p:cNvPr id="6" name="object 6"/>
            <p:cNvSpPr/>
            <p:nvPr/>
          </p:nvSpPr>
          <p:spPr>
            <a:xfrm>
              <a:off x="647700" y="638175"/>
              <a:ext cx="161925" cy="1714500"/>
            </a:xfrm>
            <a:custGeom>
              <a:avLst/>
              <a:gdLst/>
              <a:ahLst/>
              <a:cxnLst/>
              <a:rect l="l" t="t" r="r" b="b"/>
              <a:pathLst>
                <a:path w="161925" h="1714500">
                  <a:moveTo>
                    <a:pt x="0" y="0"/>
                  </a:moveTo>
                  <a:lnTo>
                    <a:pt x="0" y="1546733"/>
                  </a:lnTo>
                  <a:lnTo>
                    <a:pt x="161925" y="1714500"/>
                  </a:lnTo>
                  <a:lnTo>
                    <a:pt x="161925" y="169290"/>
                  </a:lnTo>
                  <a:lnTo>
                    <a:pt x="0" y="0"/>
                  </a:lnTo>
                  <a:close/>
                </a:path>
              </a:pathLst>
            </a:custGeom>
            <a:solidFill>
              <a:srgbClr val="1F3863"/>
            </a:solidFill>
          </p:spPr>
          <p:txBody>
            <a:bodyPr wrap="square" lIns="0" tIns="0" rIns="0" bIns="0" rtlCol="0"/>
            <a:lstStyle/>
            <a:p>
              <a:pPr defTabSz="914400"/>
              <a:endParaRPr smtClean="0">
                <a:solidFill>
                  <a:prstClr val="black"/>
                </a:solidFill>
              </a:endParaRPr>
            </a:p>
          </p:txBody>
        </p:sp>
      </p:grpSp>
      <p:sp>
        <p:nvSpPr>
          <p:cNvPr id="7" name="object 7"/>
          <p:cNvSpPr txBox="1">
            <a:spLocks noGrp="1"/>
          </p:cNvSpPr>
          <p:nvPr>
            <p:ph type="title"/>
          </p:nvPr>
        </p:nvSpPr>
        <p:spPr>
          <a:xfrm>
            <a:off x="647700" y="638175"/>
            <a:ext cx="10906125" cy="1543050"/>
          </a:xfrm>
          <a:prstGeom prst="rect">
            <a:avLst/>
          </a:prstGeom>
          <a:solidFill>
            <a:srgbClr val="4471C4"/>
          </a:solidFill>
        </p:spPr>
        <p:txBody>
          <a:bodyPr vert="horz" wrap="square" lIns="0" tIns="438784" rIns="0" bIns="0" rtlCol="0">
            <a:spAutoFit/>
          </a:bodyPr>
          <a:lstStyle/>
          <a:p>
            <a:pPr marL="491490">
              <a:lnSpc>
                <a:spcPct val="100000"/>
              </a:lnSpc>
              <a:spcBef>
                <a:spcPts val="3454"/>
              </a:spcBef>
            </a:pPr>
            <a:r>
              <a:rPr spc="40" dirty="0">
                <a:latin typeface="Times New Roman"/>
                <a:cs typeface="Times New Roman"/>
              </a:rPr>
              <a:t>The </a:t>
            </a:r>
            <a:r>
              <a:rPr spc="5" dirty="0">
                <a:latin typeface="Times New Roman"/>
                <a:cs typeface="Times New Roman"/>
              </a:rPr>
              <a:t>Eight </a:t>
            </a:r>
            <a:r>
              <a:rPr dirty="0">
                <a:latin typeface="Times New Roman"/>
                <a:cs typeface="Times New Roman"/>
              </a:rPr>
              <a:t>Elements </a:t>
            </a:r>
            <a:r>
              <a:rPr spc="25" dirty="0">
                <a:latin typeface="Times New Roman"/>
                <a:cs typeface="Times New Roman"/>
              </a:rPr>
              <a:t>of</a:t>
            </a:r>
            <a:r>
              <a:rPr spc="65" dirty="0">
                <a:latin typeface="Times New Roman"/>
                <a:cs typeface="Times New Roman"/>
              </a:rPr>
              <a:t> </a:t>
            </a:r>
            <a:r>
              <a:rPr spc="25" dirty="0">
                <a:latin typeface="Times New Roman"/>
                <a:cs typeface="Times New Roman"/>
              </a:rPr>
              <a:t>TQM</a:t>
            </a:r>
          </a:p>
        </p:txBody>
      </p:sp>
      <p:sp>
        <p:nvSpPr>
          <p:cNvPr id="8" name="object 8"/>
          <p:cNvSpPr/>
          <p:nvPr/>
        </p:nvSpPr>
        <p:spPr>
          <a:xfrm>
            <a:off x="1428750" y="2546806"/>
            <a:ext cx="3209925" cy="3395765"/>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
        <p:nvSpPr>
          <p:cNvPr id="9" name="object 9"/>
          <p:cNvSpPr txBox="1"/>
          <p:nvPr/>
        </p:nvSpPr>
        <p:spPr>
          <a:xfrm>
            <a:off x="5378450" y="2492692"/>
            <a:ext cx="5170170" cy="3408045"/>
          </a:xfrm>
          <a:prstGeom prst="rect">
            <a:avLst/>
          </a:prstGeom>
        </p:spPr>
        <p:txBody>
          <a:bodyPr vert="horz" wrap="square" lIns="0" tIns="40640" rIns="0" bIns="0" rtlCol="0">
            <a:spAutoFit/>
          </a:bodyPr>
          <a:lstStyle/>
          <a:p>
            <a:pPr marL="241300" marR="5080" indent="-229235" defTabSz="914400">
              <a:lnSpc>
                <a:spcPts val="1880"/>
              </a:lnSpc>
              <a:spcBef>
                <a:spcPts val="320"/>
              </a:spcBef>
              <a:buFont typeface="Arial"/>
              <a:buChar char="•"/>
              <a:tabLst>
                <a:tab pos="241300" algn="l"/>
                <a:tab pos="241935" algn="l"/>
              </a:tabLst>
            </a:pPr>
            <a:r>
              <a:rPr sz="1700" b="1" spc="-75" dirty="0">
                <a:solidFill>
                  <a:prstClr val="black"/>
                </a:solidFill>
                <a:latin typeface="Times New Roman"/>
                <a:cs typeface="Times New Roman"/>
              </a:rPr>
              <a:t>To</a:t>
            </a:r>
            <a:r>
              <a:rPr sz="1700" b="1" spc="-20" dirty="0">
                <a:solidFill>
                  <a:prstClr val="black"/>
                </a:solidFill>
                <a:latin typeface="Times New Roman"/>
                <a:cs typeface="Times New Roman"/>
              </a:rPr>
              <a:t> </a:t>
            </a:r>
            <a:r>
              <a:rPr sz="1700" b="1" spc="15" dirty="0">
                <a:solidFill>
                  <a:prstClr val="black"/>
                </a:solidFill>
                <a:latin typeface="Times New Roman"/>
                <a:cs typeface="Times New Roman"/>
              </a:rPr>
              <a:t>be</a:t>
            </a:r>
            <a:r>
              <a:rPr sz="1700" b="1" spc="-70" dirty="0">
                <a:solidFill>
                  <a:prstClr val="black"/>
                </a:solidFill>
                <a:latin typeface="Times New Roman"/>
                <a:cs typeface="Times New Roman"/>
              </a:rPr>
              <a:t> </a:t>
            </a:r>
            <a:r>
              <a:rPr sz="1700" b="1" spc="25" dirty="0">
                <a:solidFill>
                  <a:prstClr val="black"/>
                </a:solidFill>
                <a:latin typeface="Times New Roman"/>
                <a:cs typeface="Times New Roman"/>
              </a:rPr>
              <a:t>successful</a:t>
            </a:r>
            <a:r>
              <a:rPr sz="1700" b="1" spc="-229" dirty="0">
                <a:solidFill>
                  <a:prstClr val="black"/>
                </a:solidFill>
                <a:latin typeface="Times New Roman"/>
                <a:cs typeface="Times New Roman"/>
              </a:rPr>
              <a:t> </a:t>
            </a:r>
            <a:r>
              <a:rPr sz="1700" b="1" spc="-5" dirty="0">
                <a:solidFill>
                  <a:prstClr val="black"/>
                </a:solidFill>
                <a:latin typeface="Times New Roman"/>
                <a:cs typeface="Times New Roman"/>
              </a:rPr>
              <a:t>implementing</a:t>
            </a:r>
            <a:r>
              <a:rPr sz="1700" b="1" spc="-20" dirty="0">
                <a:solidFill>
                  <a:prstClr val="black"/>
                </a:solidFill>
                <a:latin typeface="Times New Roman"/>
                <a:cs typeface="Times New Roman"/>
              </a:rPr>
              <a:t> </a:t>
            </a:r>
            <a:r>
              <a:rPr sz="1700" b="1" spc="30" dirty="0">
                <a:solidFill>
                  <a:prstClr val="black"/>
                </a:solidFill>
                <a:latin typeface="Times New Roman"/>
                <a:cs typeface="Times New Roman"/>
              </a:rPr>
              <a:t>TQM,</a:t>
            </a:r>
            <a:r>
              <a:rPr sz="1700" b="1" spc="-110" dirty="0">
                <a:solidFill>
                  <a:prstClr val="black"/>
                </a:solidFill>
                <a:latin typeface="Times New Roman"/>
                <a:cs typeface="Times New Roman"/>
              </a:rPr>
              <a:t> </a:t>
            </a:r>
            <a:r>
              <a:rPr sz="1700" b="1" spc="25" dirty="0">
                <a:solidFill>
                  <a:prstClr val="black"/>
                </a:solidFill>
                <a:latin typeface="Times New Roman"/>
                <a:cs typeface="Times New Roman"/>
              </a:rPr>
              <a:t>an</a:t>
            </a:r>
            <a:r>
              <a:rPr sz="1700" b="1" spc="-114" dirty="0">
                <a:solidFill>
                  <a:prstClr val="black"/>
                </a:solidFill>
                <a:latin typeface="Times New Roman"/>
                <a:cs typeface="Times New Roman"/>
              </a:rPr>
              <a:t> </a:t>
            </a:r>
            <a:r>
              <a:rPr sz="1700" b="1" spc="-5" dirty="0">
                <a:solidFill>
                  <a:prstClr val="black"/>
                </a:solidFill>
                <a:latin typeface="Times New Roman"/>
                <a:cs typeface="Times New Roman"/>
              </a:rPr>
              <a:t>organization  </a:t>
            </a:r>
            <a:r>
              <a:rPr sz="1700" b="1" spc="10" dirty="0">
                <a:solidFill>
                  <a:prstClr val="black"/>
                </a:solidFill>
                <a:latin typeface="Times New Roman"/>
                <a:cs typeface="Times New Roman"/>
              </a:rPr>
              <a:t>must</a:t>
            </a:r>
            <a:r>
              <a:rPr sz="1700" b="1" spc="-105" dirty="0">
                <a:solidFill>
                  <a:prstClr val="black"/>
                </a:solidFill>
                <a:latin typeface="Times New Roman"/>
                <a:cs typeface="Times New Roman"/>
              </a:rPr>
              <a:t> </a:t>
            </a:r>
            <a:r>
              <a:rPr sz="1700" b="1" spc="15" dirty="0">
                <a:solidFill>
                  <a:prstClr val="black"/>
                </a:solidFill>
                <a:latin typeface="Times New Roman"/>
                <a:cs typeface="Times New Roman"/>
              </a:rPr>
              <a:t>concentrate</a:t>
            </a:r>
            <a:r>
              <a:rPr sz="1700" b="1" spc="-145" dirty="0">
                <a:solidFill>
                  <a:prstClr val="black"/>
                </a:solidFill>
                <a:latin typeface="Times New Roman"/>
                <a:cs typeface="Times New Roman"/>
              </a:rPr>
              <a:t> </a:t>
            </a:r>
            <a:r>
              <a:rPr sz="1700" b="1" spc="25" dirty="0">
                <a:solidFill>
                  <a:prstClr val="black"/>
                </a:solidFill>
                <a:latin typeface="Times New Roman"/>
                <a:cs typeface="Times New Roman"/>
              </a:rPr>
              <a:t>on</a:t>
            </a:r>
            <a:r>
              <a:rPr sz="1700" b="1" spc="-114" dirty="0">
                <a:solidFill>
                  <a:prstClr val="black"/>
                </a:solidFill>
                <a:latin typeface="Times New Roman"/>
                <a:cs typeface="Times New Roman"/>
              </a:rPr>
              <a:t> </a:t>
            </a:r>
            <a:r>
              <a:rPr sz="1700" b="1" spc="20" dirty="0">
                <a:solidFill>
                  <a:prstClr val="black"/>
                </a:solidFill>
                <a:latin typeface="Times New Roman"/>
                <a:cs typeface="Times New Roman"/>
              </a:rPr>
              <a:t>the</a:t>
            </a:r>
            <a:r>
              <a:rPr sz="1700" b="1" spc="-75" dirty="0">
                <a:solidFill>
                  <a:prstClr val="black"/>
                </a:solidFill>
                <a:latin typeface="Times New Roman"/>
                <a:cs typeface="Times New Roman"/>
              </a:rPr>
              <a:t> </a:t>
            </a:r>
            <a:r>
              <a:rPr sz="1700" b="1" spc="5" dirty="0">
                <a:solidFill>
                  <a:prstClr val="black"/>
                </a:solidFill>
                <a:latin typeface="Times New Roman"/>
                <a:cs typeface="Times New Roman"/>
              </a:rPr>
              <a:t>eight</a:t>
            </a:r>
            <a:r>
              <a:rPr sz="1700" b="1" spc="-105" dirty="0">
                <a:solidFill>
                  <a:prstClr val="black"/>
                </a:solidFill>
                <a:latin typeface="Times New Roman"/>
                <a:cs typeface="Times New Roman"/>
              </a:rPr>
              <a:t> </a:t>
            </a:r>
            <a:r>
              <a:rPr sz="1700" b="1" spc="10" dirty="0">
                <a:solidFill>
                  <a:prstClr val="black"/>
                </a:solidFill>
                <a:latin typeface="Times New Roman"/>
                <a:cs typeface="Times New Roman"/>
              </a:rPr>
              <a:t>key</a:t>
            </a:r>
            <a:r>
              <a:rPr sz="1700" b="1" spc="-20" dirty="0">
                <a:solidFill>
                  <a:prstClr val="black"/>
                </a:solidFill>
                <a:latin typeface="Times New Roman"/>
                <a:cs typeface="Times New Roman"/>
              </a:rPr>
              <a:t> </a:t>
            </a:r>
            <a:r>
              <a:rPr sz="1700" b="1" spc="20" dirty="0">
                <a:solidFill>
                  <a:prstClr val="black"/>
                </a:solidFill>
                <a:latin typeface="Times New Roman"/>
                <a:cs typeface="Times New Roman"/>
              </a:rPr>
              <a:t>elements:</a:t>
            </a:r>
            <a:endParaRPr sz="1700" dirty="0">
              <a:solidFill>
                <a:prstClr val="black"/>
              </a:solidFill>
              <a:latin typeface="Times New Roman"/>
              <a:cs typeface="Times New Roman"/>
            </a:endParaRPr>
          </a:p>
          <a:p>
            <a:pPr marL="527050" indent="-514984" defTabSz="914400">
              <a:spcBef>
                <a:spcPts val="705"/>
              </a:spcBef>
              <a:buFontTx/>
              <a:buAutoNum type="arabicPeriod"/>
              <a:tabLst>
                <a:tab pos="527050" algn="l"/>
                <a:tab pos="527685" algn="l"/>
              </a:tabLst>
            </a:pPr>
            <a:r>
              <a:rPr sz="1700" spc="-10" dirty="0">
                <a:solidFill>
                  <a:prstClr val="black"/>
                </a:solidFill>
                <a:latin typeface="Times New Roman"/>
                <a:cs typeface="Times New Roman"/>
              </a:rPr>
              <a:t>Ethics</a:t>
            </a:r>
            <a:endParaRPr sz="1700" dirty="0">
              <a:solidFill>
                <a:prstClr val="black"/>
              </a:solidFill>
              <a:latin typeface="Times New Roman"/>
              <a:cs typeface="Times New Roman"/>
            </a:endParaRPr>
          </a:p>
          <a:p>
            <a:pPr marL="527050" indent="-514984" defTabSz="914400">
              <a:spcBef>
                <a:spcPts val="815"/>
              </a:spcBef>
              <a:buFontTx/>
              <a:buAutoNum type="arabicPeriod"/>
              <a:tabLst>
                <a:tab pos="527050" algn="l"/>
                <a:tab pos="527685" algn="l"/>
              </a:tabLst>
            </a:pPr>
            <a:r>
              <a:rPr sz="1700" dirty="0">
                <a:solidFill>
                  <a:prstClr val="black"/>
                </a:solidFill>
                <a:latin typeface="Times New Roman"/>
                <a:cs typeface="Times New Roman"/>
              </a:rPr>
              <a:t>Integrity</a:t>
            </a:r>
          </a:p>
          <a:p>
            <a:pPr marL="527050" indent="-514984" defTabSz="914400">
              <a:spcBef>
                <a:spcPts val="810"/>
              </a:spcBef>
              <a:buFontTx/>
              <a:buAutoNum type="arabicPeriod"/>
              <a:tabLst>
                <a:tab pos="527050" algn="l"/>
                <a:tab pos="527685" algn="l"/>
              </a:tabLst>
            </a:pPr>
            <a:r>
              <a:rPr sz="1700" spc="5" dirty="0">
                <a:solidFill>
                  <a:prstClr val="black"/>
                </a:solidFill>
                <a:latin typeface="Times New Roman"/>
                <a:cs typeface="Times New Roman"/>
              </a:rPr>
              <a:t>Trust</a:t>
            </a:r>
            <a:endParaRPr sz="1700" dirty="0">
              <a:solidFill>
                <a:prstClr val="black"/>
              </a:solidFill>
              <a:latin typeface="Times New Roman"/>
              <a:cs typeface="Times New Roman"/>
            </a:endParaRPr>
          </a:p>
          <a:p>
            <a:pPr marL="527050" indent="-514984" defTabSz="914400">
              <a:spcBef>
                <a:spcPts val="815"/>
              </a:spcBef>
              <a:buFontTx/>
              <a:buAutoNum type="arabicPeriod"/>
              <a:tabLst>
                <a:tab pos="527050" algn="l"/>
                <a:tab pos="527685" algn="l"/>
              </a:tabLst>
            </a:pPr>
            <a:r>
              <a:rPr sz="1700" dirty="0">
                <a:solidFill>
                  <a:prstClr val="black"/>
                </a:solidFill>
                <a:latin typeface="Times New Roman"/>
                <a:cs typeface="Times New Roman"/>
              </a:rPr>
              <a:t>Training</a:t>
            </a:r>
          </a:p>
          <a:p>
            <a:pPr marL="527050" indent="-514984" defTabSz="914400">
              <a:spcBef>
                <a:spcPts val="815"/>
              </a:spcBef>
              <a:buFontTx/>
              <a:buAutoNum type="arabicPeriod"/>
              <a:tabLst>
                <a:tab pos="527050" algn="l"/>
                <a:tab pos="527685" algn="l"/>
              </a:tabLst>
            </a:pPr>
            <a:r>
              <a:rPr sz="1700" dirty="0">
                <a:solidFill>
                  <a:prstClr val="black"/>
                </a:solidFill>
                <a:latin typeface="Times New Roman"/>
                <a:cs typeface="Times New Roman"/>
              </a:rPr>
              <a:t>Teamwork</a:t>
            </a:r>
          </a:p>
          <a:p>
            <a:pPr marL="527050" indent="-514984" defTabSz="914400">
              <a:spcBef>
                <a:spcPts val="815"/>
              </a:spcBef>
              <a:buFontTx/>
              <a:buAutoNum type="arabicPeriod"/>
              <a:tabLst>
                <a:tab pos="527050" algn="l"/>
                <a:tab pos="527685" algn="l"/>
              </a:tabLst>
            </a:pPr>
            <a:r>
              <a:rPr sz="1700" spc="5" dirty="0">
                <a:solidFill>
                  <a:prstClr val="black"/>
                </a:solidFill>
                <a:latin typeface="Times New Roman"/>
                <a:cs typeface="Times New Roman"/>
              </a:rPr>
              <a:t>Leadership</a:t>
            </a:r>
            <a:endParaRPr sz="1700" dirty="0">
              <a:solidFill>
                <a:prstClr val="black"/>
              </a:solidFill>
              <a:latin typeface="Times New Roman"/>
              <a:cs typeface="Times New Roman"/>
            </a:endParaRPr>
          </a:p>
          <a:p>
            <a:pPr marL="527050" indent="-514984" defTabSz="914400">
              <a:spcBef>
                <a:spcPts val="735"/>
              </a:spcBef>
              <a:buFontTx/>
              <a:buAutoNum type="arabicPeriod"/>
              <a:tabLst>
                <a:tab pos="527050" algn="l"/>
                <a:tab pos="527685" algn="l"/>
              </a:tabLst>
            </a:pPr>
            <a:r>
              <a:rPr sz="1700" spc="5" dirty="0">
                <a:solidFill>
                  <a:prstClr val="black"/>
                </a:solidFill>
                <a:latin typeface="Times New Roman"/>
                <a:cs typeface="Times New Roman"/>
              </a:rPr>
              <a:t>Recognition</a:t>
            </a:r>
            <a:endParaRPr sz="1700" dirty="0">
              <a:solidFill>
                <a:prstClr val="black"/>
              </a:solidFill>
              <a:latin typeface="Times New Roman"/>
              <a:cs typeface="Times New Roman"/>
            </a:endParaRPr>
          </a:p>
          <a:p>
            <a:pPr marL="527050" indent="-514984" defTabSz="914400">
              <a:spcBef>
                <a:spcPts val="815"/>
              </a:spcBef>
              <a:buFontTx/>
              <a:buAutoNum type="arabicPeriod"/>
              <a:tabLst>
                <a:tab pos="527050" algn="l"/>
                <a:tab pos="527685" algn="l"/>
              </a:tabLst>
            </a:pPr>
            <a:r>
              <a:rPr sz="1700" spc="10" dirty="0">
                <a:solidFill>
                  <a:prstClr val="black"/>
                </a:solidFill>
                <a:latin typeface="Times New Roman"/>
                <a:cs typeface="Times New Roman"/>
              </a:rPr>
              <a:t>Communication</a:t>
            </a:r>
            <a:endParaRPr sz="1700" dirty="0">
              <a:solidFill>
                <a:prstClr val="black"/>
              </a:solidFill>
              <a:latin typeface="Times New Roman"/>
              <a:cs typeface="Times New Roman"/>
            </a:endParaRPr>
          </a:p>
        </p:txBody>
      </p:sp>
    </p:spTree>
    <p:extLst>
      <p:ext uri="{BB962C8B-B14F-4D97-AF65-F5344CB8AC3E}">
        <p14:creationId xmlns:p14="http://schemas.microsoft.com/office/powerpoint/2010/main" val="172700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1B9223-F068-426E-8F04-04D031E5049E}"/>
              </a:ext>
            </a:extLst>
          </p:cNvPr>
          <p:cNvSpPr>
            <a:spLocks noGrp="1"/>
          </p:cNvSpPr>
          <p:nvPr>
            <p:ph type="title"/>
          </p:nvPr>
        </p:nvSpPr>
        <p:spPr>
          <a:xfrm>
            <a:off x="5006241" y="300938"/>
            <a:ext cx="2179517" cy="587136"/>
          </a:xfrm>
        </p:spPr>
        <p:txBody>
          <a:bodyPr/>
          <a:lstStyle/>
          <a:p>
            <a:r>
              <a:rPr lang="en-US" dirty="0"/>
              <a:t>Six sigma</a:t>
            </a:r>
            <a:endParaRPr lang="x-none" dirty="0"/>
          </a:p>
        </p:txBody>
      </p:sp>
      <p:sp>
        <p:nvSpPr>
          <p:cNvPr id="3" name="Content Placeholder 2">
            <a:extLst>
              <a:ext uri="{FF2B5EF4-FFF2-40B4-BE49-F238E27FC236}">
                <a16:creationId xmlns:a16="http://schemas.microsoft.com/office/drawing/2014/main" xmlns="" id="{96987623-A2C1-4BEA-ADB9-69BAA67EA44F}"/>
              </a:ext>
            </a:extLst>
          </p:cNvPr>
          <p:cNvSpPr>
            <a:spLocks noGrp="1"/>
          </p:cNvSpPr>
          <p:nvPr>
            <p:ph idx="1"/>
          </p:nvPr>
        </p:nvSpPr>
        <p:spPr/>
        <p:txBody>
          <a:bodyPr>
            <a:normAutofit lnSpcReduction="10000"/>
          </a:bodyPr>
          <a:lstStyle/>
          <a:p>
            <a:r>
              <a:rPr lang="en-US" dirty="0"/>
              <a:t>Six Sigma is a set of methods and tools for process improvement.</a:t>
            </a:r>
          </a:p>
          <a:p>
            <a:r>
              <a:rPr lang="en-US" dirty="0"/>
              <a:t>What does it mean,  I’m going to clarify that. </a:t>
            </a:r>
          </a:p>
          <a:p>
            <a:r>
              <a:rPr lang="en-US" dirty="0"/>
              <a:t>Six Sigma is the Process of improving quality of the output by identifying and eliminating cause of defects and reduce variability in manufacturing and business process.</a:t>
            </a:r>
          </a:p>
          <a:p>
            <a:r>
              <a:rPr lang="en-US" dirty="0"/>
              <a:t>The maturity of the process can be defined by a sigma rating,  indicating its percentage of defect free products it creates.</a:t>
            </a:r>
          </a:p>
          <a:p>
            <a:r>
              <a:rPr lang="en-US" dirty="0"/>
              <a:t>A six-sigma method is one in which 99.99966% of all the opportunities to produce some features of the component are statistically expected to be free of defects.</a:t>
            </a:r>
            <a:endParaRPr lang="x-none" dirty="0"/>
          </a:p>
        </p:txBody>
      </p:sp>
    </p:spTree>
    <p:extLst>
      <p:ext uri="{BB962C8B-B14F-4D97-AF65-F5344CB8AC3E}">
        <p14:creationId xmlns:p14="http://schemas.microsoft.com/office/powerpoint/2010/main" val="401803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9625" y="2276475"/>
            <a:ext cx="3667125" cy="2619375"/>
          </a:xfrm>
          <a:prstGeom prst="rect">
            <a:avLst/>
          </a:prstGeom>
          <a:solidFill>
            <a:srgbClr val="4471C4"/>
          </a:solidFill>
        </p:spPr>
        <p:txBody>
          <a:bodyPr vert="horz" wrap="square" lIns="0" tIns="137160" rIns="0" bIns="0" rtlCol="0">
            <a:spAutoFit/>
          </a:bodyPr>
          <a:lstStyle/>
          <a:p>
            <a:pPr marL="301625" marR="306070" algn="ctr" defTabSz="914400">
              <a:lnSpc>
                <a:spcPct val="91100"/>
              </a:lnSpc>
              <a:spcBef>
                <a:spcPts val="1080"/>
              </a:spcBef>
            </a:pPr>
            <a:r>
              <a:rPr sz="3950" spc="15" dirty="0">
                <a:solidFill>
                  <a:srgbClr val="FFFFFF"/>
                </a:solidFill>
                <a:latin typeface="Times New Roman"/>
                <a:cs typeface="Times New Roman"/>
              </a:rPr>
              <a:t>7 </a:t>
            </a:r>
            <a:r>
              <a:rPr sz="3950" spc="-25" dirty="0">
                <a:solidFill>
                  <a:srgbClr val="FFFFFF"/>
                </a:solidFill>
                <a:latin typeface="Times New Roman"/>
                <a:cs typeface="Times New Roman"/>
              </a:rPr>
              <a:t>Total</a:t>
            </a:r>
            <a:r>
              <a:rPr sz="3950" spc="-215" dirty="0">
                <a:solidFill>
                  <a:srgbClr val="FFFFFF"/>
                </a:solidFill>
                <a:latin typeface="Times New Roman"/>
                <a:cs typeface="Times New Roman"/>
              </a:rPr>
              <a:t> </a:t>
            </a:r>
            <a:r>
              <a:rPr sz="3950" spc="10" dirty="0">
                <a:solidFill>
                  <a:srgbClr val="FFFFFF"/>
                </a:solidFill>
                <a:latin typeface="Times New Roman"/>
                <a:cs typeface="Times New Roman"/>
              </a:rPr>
              <a:t>Quality  </a:t>
            </a:r>
            <a:r>
              <a:rPr sz="3950" spc="15" dirty="0">
                <a:solidFill>
                  <a:srgbClr val="FFFFFF"/>
                </a:solidFill>
                <a:latin typeface="Times New Roman"/>
                <a:cs typeface="Times New Roman"/>
              </a:rPr>
              <a:t>Management  </a:t>
            </a:r>
            <a:r>
              <a:rPr sz="3950" spc="25" dirty="0">
                <a:solidFill>
                  <a:srgbClr val="FFFFFF"/>
                </a:solidFill>
                <a:latin typeface="Times New Roman"/>
                <a:cs typeface="Times New Roman"/>
              </a:rPr>
              <a:t>Principles</a:t>
            </a:r>
            <a:endParaRPr sz="3950">
              <a:solidFill>
                <a:prstClr val="black"/>
              </a:solidFill>
              <a:latin typeface="Times New Roman"/>
              <a:cs typeface="Times New Roman"/>
            </a:endParaRPr>
          </a:p>
        </p:txBody>
      </p:sp>
      <p:sp>
        <p:nvSpPr>
          <p:cNvPr id="3" name="object 3"/>
          <p:cNvSpPr txBox="1">
            <a:spLocks noGrp="1"/>
          </p:cNvSpPr>
          <p:nvPr>
            <p:ph type="title"/>
          </p:nvPr>
        </p:nvSpPr>
        <p:spPr>
          <a:xfrm>
            <a:off x="5203571" y="1504632"/>
            <a:ext cx="5962650" cy="725805"/>
          </a:xfrm>
          <a:prstGeom prst="rect">
            <a:avLst/>
          </a:prstGeom>
        </p:spPr>
        <p:txBody>
          <a:bodyPr vert="horz" wrap="square" lIns="0" tIns="50165" rIns="0" bIns="0" rtlCol="0">
            <a:spAutoFit/>
          </a:bodyPr>
          <a:lstStyle/>
          <a:p>
            <a:pPr marL="12700" marR="5080">
              <a:lnSpc>
                <a:spcPts val="2630"/>
              </a:lnSpc>
              <a:spcBef>
                <a:spcPts val="395"/>
              </a:spcBef>
            </a:pPr>
            <a:r>
              <a:rPr sz="2400" b="1" spc="-30" dirty="0">
                <a:solidFill>
                  <a:srgbClr val="000000"/>
                </a:solidFill>
                <a:latin typeface="Times New Roman"/>
                <a:cs typeface="Times New Roman"/>
              </a:rPr>
              <a:t>Here </a:t>
            </a:r>
            <a:r>
              <a:rPr sz="2400" b="1" spc="-35" dirty="0">
                <a:solidFill>
                  <a:srgbClr val="000000"/>
                </a:solidFill>
                <a:latin typeface="Times New Roman"/>
                <a:cs typeface="Times New Roman"/>
              </a:rPr>
              <a:t>are </a:t>
            </a:r>
            <a:r>
              <a:rPr sz="2400" b="1" spc="10" dirty="0">
                <a:solidFill>
                  <a:srgbClr val="000000"/>
                </a:solidFill>
                <a:latin typeface="Times New Roman"/>
                <a:cs typeface="Times New Roman"/>
              </a:rPr>
              <a:t>the </a:t>
            </a:r>
            <a:r>
              <a:rPr sz="2400" b="1" dirty="0">
                <a:solidFill>
                  <a:srgbClr val="000000"/>
                </a:solidFill>
                <a:latin typeface="Times New Roman"/>
                <a:cs typeface="Times New Roman"/>
              </a:rPr>
              <a:t>7 </a:t>
            </a:r>
            <a:r>
              <a:rPr sz="2400" b="1" spc="10" dirty="0">
                <a:solidFill>
                  <a:srgbClr val="000000"/>
                </a:solidFill>
                <a:latin typeface="Times New Roman"/>
                <a:cs typeface="Times New Roman"/>
              </a:rPr>
              <a:t>fundamental </a:t>
            </a:r>
            <a:r>
              <a:rPr sz="2400" b="1" spc="-5" dirty="0">
                <a:solidFill>
                  <a:srgbClr val="000000"/>
                </a:solidFill>
                <a:latin typeface="Times New Roman"/>
                <a:cs typeface="Times New Roman"/>
              </a:rPr>
              <a:t>principles </a:t>
            </a:r>
            <a:r>
              <a:rPr sz="2400" b="1" dirty="0">
                <a:solidFill>
                  <a:srgbClr val="000000"/>
                </a:solidFill>
                <a:latin typeface="Times New Roman"/>
                <a:cs typeface="Times New Roman"/>
              </a:rPr>
              <a:t>of</a:t>
            </a:r>
            <a:r>
              <a:rPr sz="2400" b="1" spc="-120" dirty="0">
                <a:solidFill>
                  <a:srgbClr val="000000"/>
                </a:solidFill>
                <a:latin typeface="Times New Roman"/>
                <a:cs typeface="Times New Roman"/>
              </a:rPr>
              <a:t> </a:t>
            </a:r>
            <a:r>
              <a:rPr sz="2400" b="1" spc="5" dirty="0">
                <a:solidFill>
                  <a:srgbClr val="000000"/>
                </a:solidFill>
                <a:latin typeface="Times New Roman"/>
                <a:cs typeface="Times New Roman"/>
              </a:rPr>
              <a:t>total  quality</a:t>
            </a:r>
            <a:r>
              <a:rPr sz="2400" b="1" spc="-85" dirty="0">
                <a:solidFill>
                  <a:srgbClr val="000000"/>
                </a:solidFill>
                <a:latin typeface="Times New Roman"/>
                <a:cs typeface="Times New Roman"/>
              </a:rPr>
              <a:t> </a:t>
            </a:r>
            <a:r>
              <a:rPr sz="2400" b="1" dirty="0">
                <a:solidFill>
                  <a:srgbClr val="000000"/>
                </a:solidFill>
                <a:latin typeface="Times New Roman"/>
                <a:cs typeface="Times New Roman"/>
              </a:rPr>
              <a:t>management:</a:t>
            </a:r>
            <a:endParaRPr sz="2400">
              <a:latin typeface="Times New Roman"/>
              <a:cs typeface="Times New Roman"/>
            </a:endParaRPr>
          </a:p>
        </p:txBody>
      </p:sp>
      <p:sp>
        <p:nvSpPr>
          <p:cNvPr id="4" name="object 4"/>
          <p:cNvSpPr txBox="1"/>
          <p:nvPr/>
        </p:nvSpPr>
        <p:spPr>
          <a:xfrm>
            <a:off x="5203571" y="2652712"/>
            <a:ext cx="4646930" cy="3230880"/>
          </a:xfrm>
          <a:prstGeom prst="rect">
            <a:avLst/>
          </a:prstGeom>
        </p:spPr>
        <p:txBody>
          <a:bodyPr vert="horz" wrap="square" lIns="0" tIns="104775" rIns="0" bIns="0" rtlCol="0">
            <a:spAutoFit/>
          </a:bodyPr>
          <a:lstStyle/>
          <a:p>
            <a:pPr marL="603250" indent="-591185" defTabSz="914400">
              <a:spcBef>
                <a:spcPts val="825"/>
              </a:spcBef>
              <a:buFontTx/>
              <a:buAutoNum type="arabicPeriod"/>
              <a:tabLst>
                <a:tab pos="603250" algn="l"/>
                <a:tab pos="603885" algn="l"/>
              </a:tabLst>
            </a:pPr>
            <a:r>
              <a:rPr sz="2400" spc="-50" dirty="0">
                <a:solidFill>
                  <a:prstClr val="black"/>
                </a:solidFill>
                <a:latin typeface="Times New Roman"/>
                <a:cs typeface="Times New Roman"/>
              </a:rPr>
              <a:t>Customer</a:t>
            </a:r>
            <a:r>
              <a:rPr sz="2400" spc="315" dirty="0">
                <a:solidFill>
                  <a:prstClr val="black"/>
                </a:solidFill>
                <a:latin typeface="Times New Roman"/>
                <a:cs typeface="Times New Roman"/>
              </a:rPr>
              <a:t> </a:t>
            </a:r>
            <a:r>
              <a:rPr sz="2400" spc="-15" dirty="0">
                <a:solidFill>
                  <a:prstClr val="black"/>
                </a:solidFill>
                <a:latin typeface="Times New Roman"/>
                <a:cs typeface="Times New Roman"/>
              </a:rPr>
              <a:t>Focus</a:t>
            </a:r>
            <a:endParaRPr sz="2400" dirty="0">
              <a:solidFill>
                <a:prstClr val="black"/>
              </a:solidFill>
              <a:latin typeface="Times New Roman"/>
              <a:cs typeface="Times New Roman"/>
            </a:endParaRPr>
          </a:p>
          <a:p>
            <a:pPr marL="603250" indent="-591185" defTabSz="914400">
              <a:spcBef>
                <a:spcPts val="725"/>
              </a:spcBef>
              <a:buFontTx/>
              <a:buAutoNum type="arabicPeriod"/>
              <a:tabLst>
                <a:tab pos="603250" algn="l"/>
                <a:tab pos="603885" algn="l"/>
              </a:tabLst>
            </a:pPr>
            <a:r>
              <a:rPr sz="2400" spc="-40" dirty="0">
                <a:solidFill>
                  <a:prstClr val="black"/>
                </a:solidFill>
                <a:latin typeface="Times New Roman"/>
                <a:cs typeface="Times New Roman"/>
              </a:rPr>
              <a:t>Commitment </a:t>
            </a:r>
            <a:r>
              <a:rPr sz="2400" spc="-10" dirty="0">
                <a:solidFill>
                  <a:prstClr val="black"/>
                </a:solidFill>
                <a:latin typeface="Times New Roman"/>
                <a:cs typeface="Times New Roman"/>
              </a:rPr>
              <a:t>from </a:t>
            </a:r>
            <a:r>
              <a:rPr sz="2400" spc="-25" dirty="0">
                <a:solidFill>
                  <a:prstClr val="black"/>
                </a:solidFill>
                <a:latin typeface="Times New Roman"/>
                <a:cs typeface="Times New Roman"/>
              </a:rPr>
              <a:t>the</a:t>
            </a:r>
            <a:r>
              <a:rPr sz="2400" spc="-130" dirty="0">
                <a:solidFill>
                  <a:prstClr val="black"/>
                </a:solidFill>
                <a:latin typeface="Times New Roman"/>
                <a:cs typeface="Times New Roman"/>
              </a:rPr>
              <a:t> </a:t>
            </a:r>
            <a:r>
              <a:rPr sz="2400" spc="-20" dirty="0">
                <a:solidFill>
                  <a:prstClr val="black"/>
                </a:solidFill>
                <a:latin typeface="Times New Roman"/>
                <a:cs typeface="Times New Roman"/>
              </a:rPr>
              <a:t>leadership</a:t>
            </a:r>
            <a:endParaRPr sz="2400" dirty="0">
              <a:solidFill>
                <a:prstClr val="black"/>
              </a:solidFill>
              <a:latin typeface="Times New Roman"/>
              <a:cs typeface="Times New Roman"/>
            </a:endParaRPr>
          </a:p>
          <a:p>
            <a:pPr marL="603250" indent="-591185" defTabSz="914400">
              <a:spcBef>
                <a:spcPts val="725"/>
              </a:spcBef>
              <a:buFontTx/>
              <a:buAutoNum type="arabicPeriod"/>
              <a:tabLst>
                <a:tab pos="603250" algn="l"/>
                <a:tab pos="603885" algn="l"/>
              </a:tabLst>
            </a:pPr>
            <a:r>
              <a:rPr sz="2400" dirty="0">
                <a:solidFill>
                  <a:prstClr val="black"/>
                </a:solidFill>
                <a:latin typeface="Times New Roman"/>
                <a:cs typeface="Times New Roman"/>
              </a:rPr>
              <a:t>People</a:t>
            </a:r>
            <a:r>
              <a:rPr sz="2400" spc="-20" dirty="0">
                <a:solidFill>
                  <a:prstClr val="black"/>
                </a:solidFill>
                <a:latin typeface="Times New Roman"/>
                <a:cs typeface="Times New Roman"/>
              </a:rPr>
              <a:t> </a:t>
            </a:r>
            <a:r>
              <a:rPr sz="2400" spc="-45" dirty="0">
                <a:solidFill>
                  <a:prstClr val="black"/>
                </a:solidFill>
                <a:latin typeface="Times New Roman"/>
                <a:cs typeface="Times New Roman"/>
              </a:rPr>
              <a:t>engagement</a:t>
            </a:r>
            <a:endParaRPr sz="2400" dirty="0">
              <a:solidFill>
                <a:prstClr val="black"/>
              </a:solidFill>
              <a:latin typeface="Times New Roman"/>
              <a:cs typeface="Times New Roman"/>
            </a:endParaRPr>
          </a:p>
          <a:p>
            <a:pPr marL="603250" indent="-591185" defTabSz="914400">
              <a:spcBef>
                <a:spcPts val="725"/>
              </a:spcBef>
              <a:buFontTx/>
              <a:buAutoNum type="arabicPeriod"/>
              <a:tabLst>
                <a:tab pos="603250" algn="l"/>
                <a:tab pos="603885" algn="l"/>
              </a:tabLst>
            </a:pPr>
            <a:r>
              <a:rPr sz="2400" spc="-20" dirty="0">
                <a:solidFill>
                  <a:prstClr val="black"/>
                </a:solidFill>
                <a:latin typeface="Times New Roman"/>
                <a:cs typeface="Times New Roman"/>
              </a:rPr>
              <a:t>Process</a:t>
            </a:r>
            <a:r>
              <a:rPr sz="2400" spc="-45" dirty="0">
                <a:solidFill>
                  <a:prstClr val="black"/>
                </a:solidFill>
                <a:latin typeface="Times New Roman"/>
                <a:cs typeface="Times New Roman"/>
              </a:rPr>
              <a:t> </a:t>
            </a:r>
            <a:r>
              <a:rPr sz="2400" spc="-15" dirty="0">
                <a:solidFill>
                  <a:prstClr val="black"/>
                </a:solidFill>
                <a:latin typeface="Times New Roman"/>
                <a:cs typeface="Times New Roman"/>
              </a:rPr>
              <a:t>Approach</a:t>
            </a:r>
            <a:endParaRPr sz="2400" dirty="0">
              <a:solidFill>
                <a:prstClr val="black"/>
              </a:solidFill>
              <a:latin typeface="Times New Roman"/>
              <a:cs typeface="Times New Roman"/>
            </a:endParaRPr>
          </a:p>
          <a:p>
            <a:pPr marL="603250" indent="-591185" defTabSz="914400">
              <a:spcBef>
                <a:spcPts val="725"/>
              </a:spcBef>
              <a:buFontTx/>
              <a:buAutoNum type="arabicPeriod"/>
              <a:tabLst>
                <a:tab pos="603250" algn="l"/>
                <a:tab pos="603885" algn="l"/>
              </a:tabLst>
            </a:pPr>
            <a:r>
              <a:rPr sz="2400" spc="-35" dirty="0">
                <a:solidFill>
                  <a:prstClr val="black"/>
                </a:solidFill>
                <a:latin typeface="Times New Roman"/>
                <a:cs typeface="Times New Roman"/>
              </a:rPr>
              <a:t>Continuous</a:t>
            </a:r>
            <a:r>
              <a:rPr sz="2400" spc="254" dirty="0">
                <a:solidFill>
                  <a:prstClr val="black"/>
                </a:solidFill>
                <a:latin typeface="Times New Roman"/>
                <a:cs typeface="Times New Roman"/>
              </a:rPr>
              <a:t> </a:t>
            </a:r>
            <a:r>
              <a:rPr sz="2400" spc="-25" dirty="0">
                <a:solidFill>
                  <a:prstClr val="black"/>
                </a:solidFill>
                <a:latin typeface="Times New Roman"/>
                <a:cs typeface="Times New Roman"/>
              </a:rPr>
              <a:t>improvements</a:t>
            </a:r>
            <a:endParaRPr sz="2400" dirty="0">
              <a:solidFill>
                <a:prstClr val="black"/>
              </a:solidFill>
              <a:latin typeface="Times New Roman"/>
              <a:cs typeface="Times New Roman"/>
            </a:endParaRPr>
          </a:p>
          <a:p>
            <a:pPr marL="603250" indent="-591185" defTabSz="914400">
              <a:spcBef>
                <a:spcPts val="725"/>
              </a:spcBef>
              <a:buFontTx/>
              <a:buAutoNum type="arabicPeriod"/>
              <a:tabLst>
                <a:tab pos="603250" algn="l"/>
                <a:tab pos="603885" algn="l"/>
              </a:tabLst>
            </a:pPr>
            <a:r>
              <a:rPr sz="2400" spc="-25" dirty="0">
                <a:solidFill>
                  <a:prstClr val="black"/>
                </a:solidFill>
                <a:latin typeface="Times New Roman"/>
                <a:cs typeface="Times New Roman"/>
              </a:rPr>
              <a:t>Evidence-based </a:t>
            </a:r>
            <a:r>
              <a:rPr sz="2400" spc="-20" dirty="0">
                <a:solidFill>
                  <a:prstClr val="black"/>
                </a:solidFill>
                <a:latin typeface="Times New Roman"/>
                <a:cs typeface="Times New Roman"/>
              </a:rPr>
              <a:t>decision</a:t>
            </a:r>
            <a:r>
              <a:rPr sz="2400" spc="-155" dirty="0">
                <a:solidFill>
                  <a:prstClr val="black"/>
                </a:solidFill>
                <a:latin typeface="Times New Roman"/>
                <a:cs typeface="Times New Roman"/>
              </a:rPr>
              <a:t> </a:t>
            </a:r>
            <a:r>
              <a:rPr sz="2400" spc="-40" dirty="0">
                <a:solidFill>
                  <a:prstClr val="black"/>
                </a:solidFill>
                <a:latin typeface="Times New Roman"/>
                <a:cs typeface="Times New Roman"/>
              </a:rPr>
              <a:t>making</a:t>
            </a:r>
            <a:endParaRPr sz="2400" dirty="0">
              <a:solidFill>
                <a:prstClr val="black"/>
              </a:solidFill>
              <a:latin typeface="Times New Roman"/>
              <a:cs typeface="Times New Roman"/>
            </a:endParaRPr>
          </a:p>
          <a:p>
            <a:pPr marL="603250" indent="-591185" defTabSz="914400">
              <a:spcBef>
                <a:spcPts val="725"/>
              </a:spcBef>
              <a:buFontTx/>
              <a:buAutoNum type="arabicPeriod"/>
              <a:tabLst>
                <a:tab pos="603250" algn="l"/>
                <a:tab pos="603885" algn="l"/>
              </a:tabLst>
            </a:pPr>
            <a:r>
              <a:rPr sz="2400" spc="-25" dirty="0">
                <a:solidFill>
                  <a:prstClr val="black"/>
                </a:solidFill>
                <a:latin typeface="Times New Roman"/>
                <a:cs typeface="Times New Roman"/>
              </a:rPr>
              <a:t>Relationship</a:t>
            </a:r>
            <a:r>
              <a:rPr sz="2400" spc="215" dirty="0">
                <a:solidFill>
                  <a:prstClr val="black"/>
                </a:solidFill>
                <a:latin typeface="Times New Roman"/>
                <a:cs typeface="Times New Roman"/>
              </a:rPr>
              <a:t> </a:t>
            </a:r>
            <a:r>
              <a:rPr sz="2400" spc="-40" dirty="0">
                <a:solidFill>
                  <a:prstClr val="black"/>
                </a:solidFill>
                <a:latin typeface="Times New Roman"/>
                <a:cs typeface="Times New Roman"/>
              </a:rPr>
              <a:t>Management</a:t>
            </a:r>
            <a:endParaRPr sz="2400" dirty="0">
              <a:solidFill>
                <a:prstClr val="black"/>
              </a:solidFill>
              <a:latin typeface="Times New Roman"/>
              <a:cs typeface="Times New Roman"/>
            </a:endParaRPr>
          </a:p>
        </p:txBody>
      </p:sp>
    </p:spTree>
    <p:extLst>
      <p:ext uri="{BB962C8B-B14F-4D97-AF65-F5344CB8AC3E}">
        <p14:creationId xmlns:p14="http://schemas.microsoft.com/office/powerpoint/2010/main" val="259420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5325" y="666750"/>
            <a:ext cx="10496550" cy="5762625"/>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spTree>
    <p:extLst>
      <p:ext uri="{BB962C8B-B14F-4D97-AF65-F5344CB8AC3E}">
        <p14:creationId xmlns:p14="http://schemas.microsoft.com/office/powerpoint/2010/main" val="29293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43375" y="628650"/>
            <a:ext cx="762000" cy="5981700"/>
            <a:chOff x="4143375" y="628650"/>
            <a:chExt cx="762000" cy="5981700"/>
          </a:xfrm>
        </p:grpSpPr>
        <p:sp>
          <p:nvSpPr>
            <p:cNvPr id="3" name="object 3"/>
            <p:cNvSpPr/>
            <p:nvPr/>
          </p:nvSpPr>
          <p:spPr>
            <a:xfrm>
              <a:off x="4143375" y="904875"/>
              <a:ext cx="762000" cy="5705475"/>
            </a:xfrm>
            <a:custGeom>
              <a:avLst/>
              <a:gdLst/>
              <a:ahLst/>
              <a:cxnLst/>
              <a:rect l="l" t="t" r="r" b="b"/>
              <a:pathLst>
                <a:path w="762000" h="5705475">
                  <a:moveTo>
                    <a:pt x="0" y="0"/>
                  </a:moveTo>
                  <a:lnTo>
                    <a:pt x="0" y="5239156"/>
                  </a:lnTo>
                  <a:lnTo>
                    <a:pt x="762000" y="5705475"/>
                  </a:lnTo>
                  <a:lnTo>
                    <a:pt x="762000" y="466344"/>
                  </a:lnTo>
                  <a:lnTo>
                    <a:pt x="0" y="0"/>
                  </a:lnTo>
                  <a:close/>
                </a:path>
              </a:pathLst>
            </a:custGeom>
            <a:solidFill>
              <a:srgbClr val="2E5496"/>
            </a:solidFill>
          </p:spPr>
          <p:txBody>
            <a:bodyPr wrap="square" lIns="0" tIns="0" rIns="0" bIns="0" rtlCol="0"/>
            <a:lstStyle/>
            <a:p>
              <a:pPr defTabSz="914400"/>
              <a:endParaRPr smtClean="0">
                <a:solidFill>
                  <a:prstClr val="black"/>
                </a:solidFill>
              </a:endParaRPr>
            </a:p>
          </p:txBody>
        </p:sp>
        <p:sp>
          <p:nvSpPr>
            <p:cNvPr id="4" name="object 4"/>
            <p:cNvSpPr/>
            <p:nvPr/>
          </p:nvSpPr>
          <p:spPr>
            <a:xfrm>
              <a:off x="4143375" y="628650"/>
              <a:ext cx="485775" cy="5524500"/>
            </a:xfrm>
            <a:custGeom>
              <a:avLst/>
              <a:gdLst/>
              <a:ahLst/>
              <a:cxnLst/>
              <a:rect l="l" t="t" r="r" b="b"/>
              <a:pathLst>
                <a:path w="485775" h="5524500">
                  <a:moveTo>
                    <a:pt x="485775" y="0"/>
                  </a:moveTo>
                  <a:lnTo>
                    <a:pt x="0" y="260096"/>
                  </a:lnTo>
                  <a:lnTo>
                    <a:pt x="0" y="5524500"/>
                  </a:lnTo>
                  <a:lnTo>
                    <a:pt x="485775" y="5262092"/>
                  </a:lnTo>
                  <a:lnTo>
                    <a:pt x="485775" y="0"/>
                  </a:lnTo>
                  <a:close/>
                </a:path>
              </a:pathLst>
            </a:custGeom>
            <a:solidFill>
              <a:srgbClr val="1F3863"/>
            </a:solidFill>
          </p:spPr>
          <p:txBody>
            <a:bodyPr wrap="square" lIns="0" tIns="0" rIns="0" bIns="0" rtlCol="0"/>
            <a:lstStyle/>
            <a:p>
              <a:pPr defTabSz="914400"/>
              <a:endParaRPr smtClean="0">
                <a:solidFill>
                  <a:prstClr val="black"/>
                </a:solidFill>
              </a:endParaRPr>
            </a:p>
          </p:txBody>
        </p:sp>
      </p:grpSp>
      <p:sp>
        <p:nvSpPr>
          <p:cNvPr id="5" name="object 5"/>
          <p:cNvSpPr txBox="1"/>
          <p:nvPr/>
        </p:nvSpPr>
        <p:spPr>
          <a:xfrm>
            <a:off x="638175" y="638175"/>
            <a:ext cx="4000500" cy="5257800"/>
          </a:xfrm>
          <a:prstGeom prst="rect">
            <a:avLst/>
          </a:prstGeom>
          <a:solidFill>
            <a:srgbClr val="1F3863"/>
          </a:solidFill>
        </p:spPr>
        <p:txBody>
          <a:bodyPr vert="horz" wrap="square" lIns="0" tIns="0" rIns="0" bIns="0" rtlCol="0">
            <a:spAutoFit/>
          </a:bodyPr>
          <a:lstStyle/>
          <a:p>
            <a:pPr defTabSz="914400"/>
            <a:endParaRPr sz="4400">
              <a:solidFill>
                <a:prstClr val="black"/>
              </a:solidFill>
              <a:latin typeface="Times New Roman"/>
              <a:cs typeface="Times New Roman"/>
            </a:endParaRPr>
          </a:p>
          <a:p>
            <a:pPr defTabSz="914400"/>
            <a:endParaRPr sz="5950">
              <a:solidFill>
                <a:prstClr val="black"/>
              </a:solidFill>
              <a:latin typeface="Times New Roman"/>
              <a:cs typeface="Times New Roman"/>
            </a:endParaRPr>
          </a:p>
          <a:p>
            <a:pPr marL="388620" marR="742950" defTabSz="914400">
              <a:lnSpc>
                <a:spcPct val="91100"/>
              </a:lnSpc>
            </a:pPr>
            <a:r>
              <a:rPr sz="3950" spc="15" dirty="0">
                <a:solidFill>
                  <a:srgbClr val="FFFFFF"/>
                </a:solidFill>
                <a:latin typeface="Times New Roman"/>
                <a:cs typeface="Times New Roman"/>
              </a:rPr>
              <a:t>Importance</a:t>
            </a:r>
            <a:r>
              <a:rPr sz="3950" spc="-70" dirty="0">
                <a:solidFill>
                  <a:srgbClr val="FFFFFF"/>
                </a:solidFill>
                <a:latin typeface="Times New Roman"/>
                <a:cs typeface="Times New Roman"/>
              </a:rPr>
              <a:t> </a:t>
            </a:r>
            <a:r>
              <a:rPr sz="3950" spc="25" dirty="0">
                <a:solidFill>
                  <a:srgbClr val="FFFFFF"/>
                </a:solidFill>
                <a:latin typeface="Times New Roman"/>
                <a:cs typeface="Times New Roman"/>
              </a:rPr>
              <a:t>of  </a:t>
            </a:r>
            <a:r>
              <a:rPr sz="3950" spc="10" dirty="0">
                <a:solidFill>
                  <a:srgbClr val="FFFFFF"/>
                </a:solidFill>
                <a:latin typeface="Times New Roman"/>
                <a:cs typeface="Times New Roman"/>
              </a:rPr>
              <a:t>Quality  </a:t>
            </a:r>
            <a:r>
              <a:rPr sz="3950" spc="15" dirty="0">
                <a:solidFill>
                  <a:srgbClr val="FFFFFF"/>
                </a:solidFill>
                <a:latin typeface="Times New Roman"/>
                <a:cs typeface="Times New Roman"/>
              </a:rPr>
              <a:t>Management</a:t>
            </a:r>
            <a:endParaRPr sz="3950">
              <a:solidFill>
                <a:prstClr val="black"/>
              </a:solidFill>
              <a:latin typeface="Times New Roman"/>
              <a:cs typeface="Times New Roman"/>
            </a:endParaRPr>
          </a:p>
        </p:txBody>
      </p:sp>
      <p:sp>
        <p:nvSpPr>
          <p:cNvPr id="6" name="object 6"/>
          <p:cNvSpPr/>
          <p:nvPr/>
        </p:nvSpPr>
        <p:spPr>
          <a:xfrm>
            <a:off x="4905375" y="1352550"/>
            <a:ext cx="6648450" cy="5248275"/>
          </a:xfrm>
          <a:custGeom>
            <a:avLst/>
            <a:gdLst/>
            <a:ahLst/>
            <a:cxnLst/>
            <a:rect l="l" t="t" r="r" b="b"/>
            <a:pathLst>
              <a:path w="6648450" h="5248275">
                <a:moveTo>
                  <a:pt x="6648450" y="0"/>
                </a:moveTo>
                <a:lnTo>
                  <a:pt x="0" y="0"/>
                </a:lnTo>
                <a:lnTo>
                  <a:pt x="0" y="5248275"/>
                </a:lnTo>
                <a:lnTo>
                  <a:pt x="6648450" y="5248275"/>
                </a:lnTo>
                <a:lnTo>
                  <a:pt x="6648450" y="0"/>
                </a:lnTo>
                <a:close/>
              </a:path>
            </a:pathLst>
          </a:custGeom>
          <a:solidFill>
            <a:srgbClr val="4471C4"/>
          </a:solidFill>
        </p:spPr>
        <p:txBody>
          <a:bodyPr wrap="square" lIns="0" tIns="0" rIns="0" bIns="0" rtlCol="0"/>
          <a:lstStyle/>
          <a:p>
            <a:pPr defTabSz="914400"/>
            <a:endParaRPr smtClean="0">
              <a:solidFill>
                <a:prstClr val="black"/>
              </a:solidFill>
            </a:endParaRPr>
          </a:p>
        </p:txBody>
      </p:sp>
      <p:sp>
        <p:nvSpPr>
          <p:cNvPr id="7" name="object 7"/>
          <p:cNvSpPr txBox="1">
            <a:spLocks noGrp="1"/>
          </p:cNvSpPr>
          <p:nvPr>
            <p:ph type="title"/>
          </p:nvPr>
        </p:nvSpPr>
        <p:spPr>
          <a:xfrm>
            <a:off x="5059934" y="1432305"/>
            <a:ext cx="5542915" cy="392430"/>
          </a:xfrm>
          <a:prstGeom prst="rect">
            <a:avLst/>
          </a:prstGeom>
        </p:spPr>
        <p:txBody>
          <a:bodyPr vert="horz" wrap="square" lIns="0" tIns="13335" rIns="0" bIns="0" rtlCol="0">
            <a:spAutoFit/>
          </a:bodyPr>
          <a:lstStyle/>
          <a:p>
            <a:pPr marL="12700">
              <a:lnSpc>
                <a:spcPct val="100000"/>
              </a:lnSpc>
              <a:spcBef>
                <a:spcPts val="105"/>
              </a:spcBef>
            </a:pPr>
            <a:r>
              <a:rPr sz="2400" spc="-40" dirty="0">
                <a:solidFill>
                  <a:srgbClr val="FDFFFF"/>
                </a:solidFill>
                <a:latin typeface="Times New Roman"/>
                <a:cs typeface="Times New Roman"/>
              </a:rPr>
              <a:t>The </a:t>
            </a:r>
            <a:r>
              <a:rPr sz="2400" spc="-20" dirty="0">
                <a:solidFill>
                  <a:srgbClr val="FDFFFF"/>
                </a:solidFill>
                <a:latin typeface="Times New Roman"/>
                <a:cs typeface="Times New Roman"/>
              </a:rPr>
              <a:t>importance </a:t>
            </a:r>
            <a:r>
              <a:rPr sz="2400" dirty="0">
                <a:solidFill>
                  <a:srgbClr val="FDFFFF"/>
                </a:solidFill>
                <a:latin typeface="Times New Roman"/>
                <a:cs typeface="Times New Roman"/>
              </a:rPr>
              <a:t>of </a:t>
            </a:r>
            <a:r>
              <a:rPr sz="2400" spc="-15" dirty="0">
                <a:solidFill>
                  <a:srgbClr val="FDFFFF"/>
                </a:solidFill>
                <a:latin typeface="Times New Roman"/>
                <a:cs typeface="Times New Roman"/>
              </a:rPr>
              <a:t>Quality </a:t>
            </a:r>
            <a:r>
              <a:rPr sz="2400" spc="-45" dirty="0">
                <a:solidFill>
                  <a:srgbClr val="FDFFFF"/>
                </a:solidFill>
                <a:latin typeface="Times New Roman"/>
                <a:cs typeface="Times New Roman"/>
              </a:rPr>
              <a:t>management </a:t>
            </a:r>
            <a:r>
              <a:rPr sz="2400" spc="-15" dirty="0">
                <a:solidFill>
                  <a:srgbClr val="FDFFFF"/>
                </a:solidFill>
                <a:latin typeface="Times New Roman"/>
                <a:cs typeface="Times New Roman"/>
              </a:rPr>
              <a:t>for</a:t>
            </a:r>
            <a:r>
              <a:rPr sz="2400" spc="330" dirty="0">
                <a:solidFill>
                  <a:srgbClr val="FDFFFF"/>
                </a:solidFill>
                <a:latin typeface="Times New Roman"/>
                <a:cs typeface="Times New Roman"/>
              </a:rPr>
              <a:t> </a:t>
            </a:r>
            <a:r>
              <a:rPr sz="2400" dirty="0">
                <a:solidFill>
                  <a:srgbClr val="FDFFFF"/>
                </a:solidFill>
                <a:latin typeface="Times New Roman"/>
                <a:cs typeface="Times New Roman"/>
              </a:rPr>
              <a:t>a</a:t>
            </a:r>
            <a:endParaRPr sz="2400">
              <a:latin typeface="Times New Roman"/>
              <a:cs typeface="Times New Roman"/>
            </a:endParaRPr>
          </a:p>
        </p:txBody>
      </p:sp>
      <p:sp>
        <p:nvSpPr>
          <p:cNvPr id="8" name="object 8"/>
          <p:cNvSpPr txBox="1"/>
          <p:nvPr/>
        </p:nvSpPr>
        <p:spPr>
          <a:xfrm>
            <a:off x="5059934" y="1766506"/>
            <a:ext cx="2543175" cy="391795"/>
          </a:xfrm>
          <a:prstGeom prst="rect">
            <a:avLst/>
          </a:prstGeom>
        </p:spPr>
        <p:txBody>
          <a:bodyPr vert="horz" wrap="square" lIns="0" tIns="12700" rIns="0" bIns="0" rtlCol="0">
            <a:spAutoFit/>
          </a:bodyPr>
          <a:lstStyle/>
          <a:p>
            <a:pPr marL="12700" defTabSz="914400">
              <a:spcBef>
                <a:spcPts val="100"/>
              </a:spcBef>
            </a:pPr>
            <a:r>
              <a:rPr sz="2400" dirty="0">
                <a:solidFill>
                  <a:srgbClr val="FDFFFF"/>
                </a:solidFill>
                <a:latin typeface="Times New Roman"/>
                <a:cs typeface="Times New Roman"/>
              </a:rPr>
              <a:t>project is </a:t>
            </a:r>
            <a:r>
              <a:rPr sz="2400" spc="-10" dirty="0">
                <a:solidFill>
                  <a:srgbClr val="FDFFFF"/>
                </a:solidFill>
                <a:latin typeface="Times New Roman"/>
                <a:cs typeface="Times New Roman"/>
              </a:rPr>
              <a:t>as</a:t>
            </a:r>
            <a:r>
              <a:rPr sz="2400" spc="-55" dirty="0">
                <a:solidFill>
                  <a:srgbClr val="FDFFFF"/>
                </a:solidFill>
                <a:latin typeface="Times New Roman"/>
                <a:cs typeface="Times New Roman"/>
              </a:rPr>
              <a:t> </a:t>
            </a:r>
            <a:r>
              <a:rPr sz="2400" spc="-20" dirty="0">
                <a:solidFill>
                  <a:srgbClr val="FDFFFF"/>
                </a:solidFill>
                <a:latin typeface="Times New Roman"/>
                <a:cs typeface="Times New Roman"/>
              </a:rPr>
              <a:t>follows:</a:t>
            </a:r>
            <a:endParaRPr sz="2400">
              <a:solidFill>
                <a:prstClr val="black"/>
              </a:solidFill>
              <a:latin typeface="Times New Roman"/>
              <a:cs typeface="Times New Roman"/>
            </a:endParaRPr>
          </a:p>
        </p:txBody>
      </p:sp>
      <p:sp>
        <p:nvSpPr>
          <p:cNvPr id="9" name="object 9"/>
          <p:cNvSpPr txBox="1">
            <a:spLocks noGrp="1"/>
          </p:cNvSpPr>
          <p:nvPr>
            <p:ph type="body" idx="1"/>
          </p:nvPr>
        </p:nvSpPr>
        <p:spPr>
          <a:prstGeom prst="rect">
            <a:avLst/>
          </a:prstGeom>
        </p:spPr>
        <p:txBody>
          <a:bodyPr vert="horz" wrap="square" lIns="0" tIns="50800" rIns="0" bIns="0" rtlCol="0">
            <a:spAutoFit/>
          </a:bodyPr>
          <a:lstStyle/>
          <a:p>
            <a:pPr marL="4639945" marR="5080" indent="-458470">
              <a:lnSpc>
                <a:spcPct val="89700"/>
              </a:lnSpc>
              <a:spcBef>
                <a:spcPts val="400"/>
              </a:spcBef>
              <a:buFont typeface="Wingdings"/>
              <a:buChar char=""/>
              <a:tabLst>
                <a:tab pos="4640580" algn="l"/>
                <a:tab pos="4641215" algn="l"/>
              </a:tabLst>
            </a:pPr>
            <a:r>
              <a:rPr spc="-15" dirty="0"/>
              <a:t>Quality </a:t>
            </a:r>
            <a:r>
              <a:rPr spc="-45" dirty="0"/>
              <a:t>management ensures </a:t>
            </a:r>
            <a:r>
              <a:rPr spc="-25" dirty="0"/>
              <a:t>that </a:t>
            </a:r>
            <a:r>
              <a:rPr spc="-15" dirty="0"/>
              <a:t>there </a:t>
            </a:r>
            <a:r>
              <a:rPr dirty="0"/>
              <a:t>is a  </a:t>
            </a:r>
            <a:r>
              <a:rPr spc="-40" dirty="0"/>
              <a:t>high </a:t>
            </a:r>
            <a:r>
              <a:rPr spc="-15" dirty="0"/>
              <a:t>quality </a:t>
            </a:r>
            <a:r>
              <a:rPr dirty="0"/>
              <a:t>of </a:t>
            </a:r>
            <a:r>
              <a:rPr spc="-10" dirty="0"/>
              <a:t>products </a:t>
            </a:r>
            <a:r>
              <a:rPr spc="-35" dirty="0"/>
              <a:t>and </a:t>
            </a:r>
            <a:r>
              <a:rPr spc="-30" dirty="0"/>
              <a:t>services </a:t>
            </a:r>
            <a:r>
              <a:rPr spc="-10" dirty="0"/>
              <a:t>delivered.  </a:t>
            </a:r>
            <a:r>
              <a:rPr spc="-45" dirty="0"/>
              <a:t>As </a:t>
            </a:r>
            <a:r>
              <a:rPr spc="-20" dirty="0"/>
              <a:t>every </a:t>
            </a:r>
            <a:r>
              <a:rPr spc="-15" dirty="0"/>
              <a:t>product </a:t>
            </a:r>
            <a:r>
              <a:rPr dirty="0"/>
              <a:t>or </a:t>
            </a:r>
            <a:r>
              <a:rPr spc="-30" dirty="0"/>
              <a:t>service </a:t>
            </a:r>
            <a:r>
              <a:rPr spc="-15" dirty="0"/>
              <a:t>rendered </a:t>
            </a:r>
            <a:r>
              <a:rPr dirty="0"/>
              <a:t>is  </a:t>
            </a:r>
            <a:r>
              <a:rPr spc="-30" dirty="0"/>
              <a:t>subjected </a:t>
            </a:r>
            <a:r>
              <a:rPr dirty="0"/>
              <a:t>to a </a:t>
            </a:r>
            <a:r>
              <a:rPr spc="-30" dirty="0"/>
              <a:t>thorough </a:t>
            </a:r>
            <a:r>
              <a:rPr spc="-15" dirty="0"/>
              <a:t>quality </a:t>
            </a:r>
            <a:r>
              <a:rPr spc="-50" dirty="0"/>
              <a:t>assurance  </a:t>
            </a:r>
            <a:r>
              <a:rPr spc="-20" dirty="0"/>
              <a:t>process </a:t>
            </a:r>
            <a:r>
              <a:rPr dirty="0"/>
              <a:t>to </a:t>
            </a:r>
            <a:r>
              <a:rPr spc="-45" dirty="0"/>
              <a:t>ensure </a:t>
            </a:r>
            <a:r>
              <a:rPr spc="-25" dirty="0"/>
              <a:t>the </a:t>
            </a:r>
            <a:r>
              <a:rPr spc="-35" dirty="0"/>
              <a:t>outcome </a:t>
            </a:r>
            <a:r>
              <a:rPr dirty="0"/>
              <a:t>is reliable </a:t>
            </a:r>
            <a:r>
              <a:rPr spc="-35" dirty="0"/>
              <a:t>and  </a:t>
            </a:r>
            <a:r>
              <a:rPr spc="-15" dirty="0"/>
              <a:t>durable.</a:t>
            </a:r>
          </a:p>
          <a:p>
            <a:pPr marL="4639945" marR="48260" indent="-458470">
              <a:lnSpc>
                <a:spcPct val="90000"/>
              </a:lnSpc>
              <a:spcBef>
                <a:spcPts val="1010"/>
              </a:spcBef>
              <a:buFont typeface="Wingdings"/>
              <a:buChar char=""/>
              <a:tabLst>
                <a:tab pos="4640580" algn="l"/>
                <a:tab pos="4641215" algn="l"/>
              </a:tabLst>
            </a:pPr>
            <a:r>
              <a:rPr spc="-15" dirty="0"/>
              <a:t>Quality </a:t>
            </a:r>
            <a:r>
              <a:rPr spc="-45" dirty="0"/>
              <a:t>management ensures </a:t>
            </a:r>
            <a:r>
              <a:rPr spc="-50" dirty="0"/>
              <a:t>customer  </a:t>
            </a:r>
            <a:r>
              <a:rPr spc="-30" dirty="0"/>
              <a:t>satisfaction </a:t>
            </a:r>
            <a:r>
              <a:rPr spc="-10" dirty="0"/>
              <a:t>as </a:t>
            </a:r>
            <a:r>
              <a:rPr spc="-25" dirty="0"/>
              <a:t>the </a:t>
            </a:r>
            <a:r>
              <a:rPr spc="-15" dirty="0"/>
              <a:t>product </a:t>
            </a:r>
            <a:r>
              <a:rPr spc="-35" dirty="0"/>
              <a:t>and </a:t>
            </a:r>
            <a:r>
              <a:rPr spc="-30" dirty="0"/>
              <a:t>services  </a:t>
            </a:r>
            <a:r>
              <a:rPr spc="-15" dirty="0"/>
              <a:t>delivered </a:t>
            </a:r>
            <a:r>
              <a:rPr spc="-40" dirty="0"/>
              <a:t>aims </a:t>
            </a:r>
            <a:r>
              <a:rPr dirty="0"/>
              <a:t>to </a:t>
            </a:r>
            <a:r>
              <a:rPr spc="-25" dirty="0"/>
              <a:t>exceed the </a:t>
            </a:r>
            <a:r>
              <a:rPr spc="-15" dirty="0"/>
              <a:t>expectation </a:t>
            </a:r>
            <a:r>
              <a:rPr spc="-20" dirty="0"/>
              <a:t>levels  </a:t>
            </a:r>
            <a:r>
              <a:rPr dirty="0"/>
              <a:t>of </a:t>
            </a:r>
            <a:r>
              <a:rPr spc="-25" dirty="0"/>
              <a:t>the </a:t>
            </a:r>
            <a:r>
              <a:rPr spc="-55" dirty="0"/>
              <a:t>customer. </a:t>
            </a:r>
            <a:r>
              <a:rPr spc="-35" dirty="0"/>
              <a:t>This </a:t>
            </a:r>
            <a:r>
              <a:rPr spc="-30" dirty="0"/>
              <a:t>eventually </a:t>
            </a:r>
            <a:r>
              <a:rPr spc="-10" dirty="0"/>
              <a:t>leads </a:t>
            </a:r>
            <a:r>
              <a:rPr dirty="0"/>
              <a:t>to  </a:t>
            </a:r>
            <a:r>
              <a:rPr spc="-50" dirty="0"/>
              <a:t>customer</a:t>
            </a:r>
            <a:r>
              <a:rPr spc="310" dirty="0"/>
              <a:t> </a:t>
            </a:r>
            <a:r>
              <a:rPr spc="-40" dirty="0"/>
              <a:t>loyalty.</a:t>
            </a:r>
          </a:p>
        </p:txBody>
      </p:sp>
    </p:spTree>
    <p:extLst>
      <p:ext uri="{BB962C8B-B14F-4D97-AF65-F5344CB8AC3E}">
        <p14:creationId xmlns:p14="http://schemas.microsoft.com/office/powerpoint/2010/main" val="66613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867150" cy="6858000"/>
            <a:chOff x="0" y="0"/>
            <a:chExt cx="3867150" cy="6858000"/>
          </a:xfrm>
        </p:grpSpPr>
        <p:sp>
          <p:nvSpPr>
            <p:cNvPr id="3" name="object 3"/>
            <p:cNvSpPr/>
            <p:nvPr/>
          </p:nvSpPr>
          <p:spPr>
            <a:xfrm>
              <a:off x="0" y="0"/>
              <a:ext cx="3867150" cy="6858000"/>
            </a:xfrm>
            <a:custGeom>
              <a:avLst/>
              <a:gdLst/>
              <a:ahLst/>
              <a:cxnLst/>
              <a:rect l="l" t="t" r="r" b="b"/>
              <a:pathLst>
                <a:path w="3867150" h="6858000">
                  <a:moveTo>
                    <a:pt x="3867150" y="0"/>
                  </a:moveTo>
                  <a:lnTo>
                    <a:pt x="0" y="0"/>
                  </a:lnTo>
                  <a:lnTo>
                    <a:pt x="0" y="6858000"/>
                  </a:lnTo>
                  <a:lnTo>
                    <a:pt x="3867150" y="6858000"/>
                  </a:lnTo>
                  <a:lnTo>
                    <a:pt x="3867150" y="0"/>
                  </a:lnTo>
                  <a:close/>
                </a:path>
              </a:pathLst>
            </a:custGeom>
            <a:solidFill>
              <a:srgbClr val="4471C4"/>
            </a:solidFill>
          </p:spPr>
          <p:txBody>
            <a:bodyPr wrap="square" lIns="0" tIns="0" rIns="0" bIns="0" rtlCol="0"/>
            <a:lstStyle/>
            <a:p>
              <a:pPr defTabSz="914400"/>
              <a:endParaRPr smtClean="0">
                <a:solidFill>
                  <a:prstClr val="black"/>
                </a:solidFill>
              </a:endParaRPr>
            </a:p>
          </p:txBody>
        </p:sp>
        <p:sp>
          <p:nvSpPr>
            <p:cNvPr id="4" name="object 4"/>
            <p:cNvSpPr/>
            <p:nvPr/>
          </p:nvSpPr>
          <p:spPr>
            <a:xfrm>
              <a:off x="1551192" y="2265666"/>
              <a:ext cx="612741" cy="642894"/>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grpSp>
      <p:sp>
        <p:nvSpPr>
          <p:cNvPr id="5" name="object 5"/>
          <p:cNvSpPr txBox="1"/>
          <p:nvPr/>
        </p:nvSpPr>
        <p:spPr>
          <a:xfrm>
            <a:off x="4412996" y="1189355"/>
            <a:ext cx="6974205" cy="4322445"/>
          </a:xfrm>
          <a:prstGeom prst="rect">
            <a:avLst/>
          </a:prstGeom>
        </p:spPr>
        <p:txBody>
          <a:bodyPr vert="horz" wrap="square" lIns="0" tIns="49530" rIns="0" bIns="0" rtlCol="0">
            <a:spAutoFit/>
          </a:bodyPr>
          <a:lstStyle/>
          <a:p>
            <a:pPr marL="469900" marR="50165" indent="-457834" defTabSz="914400">
              <a:lnSpc>
                <a:spcPct val="90000"/>
              </a:lnSpc>
              <a:spcBef>
                <a:spcPts val="390"/>
              </a:spcBef>
              <a:buFont typeface="Wingdings"/>
              <a:buChar char=""/>
              <a:tabLst>
                <a:tab pos="469900" algn="l"/>
                <a:tab pos="470534" algn="l"/>
              </a:tabLst>
            </a:pPr>
            <a:r>
              <a:rPr sz="2400" spc="-15" dirty="0">
                <a:solidFill>
                  <a:prstClr val="black"/>
                </a:solidFill>
                <a:latin typeface="Times New Roman"/>
                <a:cs typeface="Times New Roman"/>
              </a:rPr>
              <a:t>Quality </a:t>
            </a:r>
            <a:r>
              <a:rPr sz="2400" spc="-45" dirty="0">
                <a:solidFill>
                  <a:prstClr val="black"/>
                </a:solidFill>
                <a:latin typeface="Times New Roman"/>
                <a:cs typeface="Times New Roman"/>
              </a:rPr>
              <a:t>management </a:t>
            </a:r>
            <a:r>
              <a:rPr sz="2400" spc="-30" dirty="0">
                <a:solidFill>
                  <a:prstClr val="black"/>
                </a:solidFill>
                <a:latin typeface="Times New Roman"/>
                <a:cs typeface="Times New Roman"/>
              </a:rPr>
              <a:t>increases </a:t>
            </a:r>
            <a:r>
              <a:rPr sz="2400" spc="-35" dirty="0">
                <a:solidFill>
                  <a:prstClr val="black"/>
                </a:solidFill>
                <a:latin typeface="Times New Roman"/>
                <a:cs typeface="Times New Roman"/>
              </a:rPr>
              <a:t>efficiency and  </a:t>
            </a:r>
            <a:r>
              <a:rPr sz="2400" spc="-15" dirty="0">
                <a:solidFill>
                  <a:prstClr val="black"/>
                </a:solidFill>
                <a:latin typeface="Times New Roman"/>
                <a:cs typeface="Times New Roman"/>
              </a:rPr>
              <a:t>productivity </a:t>
            </a:r>
            <a:r>
              <a:rPr sz="2400" spc="-25" dirty="0">
                <a:solidFill>
                  <a:prstClr val="black"/>
                </a:solidFill>
                <a:latin typeface="Times New Roman"/>
                <a:cs typeface="Times New Roman"/>
              </a:rPr>
              <a:t>that </a:t>
            </a:r>
            <a:r>
              <a:rPr sz="2400" spc="-20" dirty="0">
                <a:solidFill>
                  <a:prstClr val="black"/>
                </a:solidFill>
                <a:latin typeface="Times New Roman"/>
                <a:cs typeface="Times New Roman"/>
              </a:rPr>
              <a:t>positively </a:t>
            </a:r>
            <a:r>
              <a:rPr sz="2400" spc="-30" dirty="0">
                <a:solidFill>
                  <a:prstClr val="black"/>
                </a:solidFill>
                <a:latin typeface="Times New Roman"/>
                <a:cs typeface="Times New Roman"/>
              </a:rPr>
              <a:t>impact </a:t>
            </a:r>
            <a:r>
              <a:rPr sz="2400" spc="-25" dirty="0">
                <a:solidFill>
                  <a:prstClr val="black"/>
                </a:solidFill>
                <a:latin typeface="Times New Roman"/>
                <a:cs typeface="Times New Roman"/>
              </a:rPr>
              <a:t>the </a:t>
            </a:r>
            <a:r>
              <a:rPr sz="2400" spc="-35" dirty="0">
                <a:solidFill>
                  <a:prstClr val="black"/>
                </a:solidFill>
                <a:latin typeface="Times New Roman"/>
                <a:cs typeface="Times New Roman"/>
              </a:rPr>
              <a:t>revenues </a:t>
            </a:r>
            <a:r>
              <a:rPr sz="2400" spc="-20" dirty="0">
                <a:solidFill>
                  <a:prstClr val="black"/>
                </a:solidFill>
                <a:latin typeface="Times New Roman"/>
                <a:cs typeface="Times New Roman"/>
              </a:rPr>
              <a:t>for </a:t>
            </a:r>
            <a:r>
              <a:rPr sz="2400" dirty="0">
                <a:solidFill>
                  <a:prstClr val="black"/>
                </a:solidFill>
                <a:latin typeface="Times New Roman"/>
                <a:cs typeface="Times New Roman"/>
              </a:rPr>
              <a:t>a  </a:t>
            </a:r>
            <a:r>
              <a:rPr sz="2400" spc="-65" dirty="0">
                <a:solidFill>
                  <a:prstClr val="black"/>
                </a:solidFill>
                <a:latin typeface="Times New Roman"/>
                <a:cs typeface="Times New Roman"/>
              </a:rPr>
              <a:t>company.</a:t>
            </a:r>
            <a:endParaRPr sz="2400">
              <a:solidFill>
                <a:prstClr val="black"/>
              </a:solidFill>
              <a:latin typeface="Times New Roman"/>
              <a:cs typeface="Times New Roman"/>
            </a:endParaRPr>
          </a:p>
          <a:p>
            <a:pPr marL="469900" marR="5080" indent="-457834" defTabSz="914400">
              <a:lnSpc>
                <a:spcPct val="90000"/>
              </a:lnSpc>
              <a:spcBef>
                <a:spcPts val="1015"/>
              </a:spcBef>
              <a:buFont typeface="Wingdings"/>
              <a:buChar char=""/>
              <a:tabLst>
                <a:tab pos="469900" algn="l"/>
                <a:tab pos="470534" algn="l"/>
              </a:tabLst>
            </a:pPr>
            <a:r>
              <a:rPr sz="2400" spc="-40" dirty="0">
                <a:solidFill>
                  <a:prstClr val="black"/>
                </a:solidFill>
                <a:latin typeface="Times New Roman"/>
                <a:cs typeface="Times New Roman"/>
              </a:rPr>
              <a:t>The </a:t>
            </a:r>
            <a:r>
              <a:rPr sz="2400" spc="-45" dirty="0">
                <a:solidFill>
                  <a:prstClr val="black"/>
                </a:solidFill>
                <a:latin typeface="Times New Roman"/>
                <a:cs typeface="Times New Roman"/>
              </a:rPr>
              <a:t>success </a:t>
            </a:r>
            <a:r>
              <a:rPr sz="2400" dirty="0">
                <a:solidFill>
                  <a:prstClr val="black"/>
                </a:solidFill>
                <a:latin typeface="Times New Roman"/>
                <a:cs typeface="Times New Roman"/>
              </a:rPr>
              <a:t>of </a:t>
            </a:r>
            <a:r>
              <a:rPr sz="2400" spc="-15" dirty="0">
                <a:solidFill>
                  <a:prstClr val="black"/>
                </a:solidFill>
                <a:latin typeface="Times New Roman"/>
                <a:cs typeface="Times New Roman"/>
              </a:rPr>
              <a:t>quality </a:t>
            </a:r>
            <a:r>
              <a:rPr sz="2400" spc="-45" dirty="0">
                <a:solidFill>
                  <a:prstClr val="black"/>
                </a:solidFill>
                <a:latin typeface="Times New Roman"/>
                <a:cs typeface="Times New Roman"/>
              </a:rPr>
              <a:t>management </a:t>
            </a:r>
            <a:r>
              <a:rPr sz="2400" spc="-15" dirty="0">
                <a:solidFill>
                  <a:prstClr val="black"/>
                </a:solidFill>
                <a:latin typeface="Times New Roman"/>
                <a:cs typeface="Times New Roman"/>
              </a:rPr>
              <a:t>initiatives  </a:t>
            </a:r>
            <a:r>
              <a:rPr sz="2400" spc="-20" dirty="0">
                <a:solidFill>
                  <a:prstClr val="black"/>
                </a:solidFill>
                <a:latin typeface="Times New Roman"/>
                <a:cs typeface="Times New Roman"/>
              </a:rPr>
              <a:t>depends </a:t>
            </a:r>
            <a:r>
              <a:rPr sz="2400" dirty="0">
                <a:solidFill>
                  <a:prstClr val="black"/>
                </a:solidFill>
                <a:latin typeface="Times New Roman"/>
                <a:cs typeface="Times New Roman"/>
              </a:rPr>
              <a:t>on </a:t>
            </a:r>
            <a:r>
              <a:rPr sz="2400" spc="-20" dirty="0">
                <a:solidFill>
                  <a:prstClr val="black"/>
                </a:solidFill>
                <a:latin typeface="Times New Roman"/>
                <a:cs typeface="Times New Roman"/>
              </a:rPr>
              <a:t>teamwork. Therefore </a:t>
            </a:r>
            <a:r>
              <a:rPr sz="2400" dirty="0">
                <a:solidFill>
                  <a:prstClr val="black"/>
                </a:solidFill>
                <a:latin typeface="Times New Roman"/>
                <a:cs typeface="Times New Roman"/>
              </a:rPr>
              <a:t>it </a:t>
            </a:r>
            <a:r>
              <a:rPr sz="2400" spc="-5" dirty="0">
                <a:solidFill>
                  <a:prstClr val="black"/>
                </a:solidFill>
                <a:latin typeface="Times New Roman"/>
                <a:cs typeface="Times New Roman"/>
              </a:rPr>
              <a:t>breeds </a:t>
            </a:r>
            <a:r>
              <a:rPr sz="2400" spc="-10" dirty="0">
                <a:solidFill>
                  <a:prstClr val="black"/>
                </a:solidFill>
                <a:latin typeface="Times New Roman"/>
                <a:cs typeface="Times New Roman"/>
              </a:rPr>
              <a:t>team </a:t>
            </a:r>
            <a:r>
              <a:rPr sz="2400" spc="-15" dirty="0">
                <a:solidFill>
                  <a:prstClr val="black"/>
                </a:solidFill>
                <a:latin typeface="Times New Roman"/>
                <a:cs typeface="Times New Roman"/>
              </a:rPr>
              <a:t>spirit  within </a:t>
            </a:r>
            <a:r>
              <a:rPr sz="2400" spc="-10" dirty="0">
                <a:solidFill>
                  <a:prstClr val="black"/>
                </a:solidFill>
                <a:latin typeface="Times New Roman"/>
                <a:cs typeface="Times New Roman"/>
              </a:rPr>
              <a:t>an</a:t>
            </a:r>
            <a:r>
              <a:rPr sz="2400" spc="80" dirty="0">
                <a:solidFill>
                  <a:prstClr val="black"/>
                </a:solidFill>
                <a:latin typeface="Times New Roman"/>
                <a:cs typeface="Times New Roman"/>
              </a:rPr>
              <a:t> </a:t>
            </a:r>
            <a:r>
              <a:rPr sz="2400" spc="-25" dirty="0">
                <a:solidFill>
                  <a:prstClr val="black"/>
                </a:solidFill>
                <a:latin typeface="Times New Roman"/>
                <a:cs typeface="Times New Roman"/>
              </a:rPr>
              <a:t>organization.</a:t>
            </a:r>
            <a:endParaRPr sz="2400">
              <a:solidFill>
                <a:prstClr val="black"/>
              </a:solidFill>
              <a:latin typeface="Times New Roman"/>
              <a:cs typeface="Times New Roman"/>
            </a:endParaRPr>
          </a:p>
          <a:p>
            <a:pPr marL="469900" indent="-457834" defTabSz="914400">
              <a:spcBef>
                <a:spcPts val="725"/>
              </a:spcBef>
              <a:buFont typeface="Wingdings"/>
              <a:buChar char=""/>
              <a:tabLst>
                <a:tab pos="469900" algn="l"/>
                <a:tab pos="470534" algn="l"/>
              </a:tabLst>
            </a:pPr>
            <a:r>
              <a:rPr sz="2400" spc="-30" dirty="0">
                <a:solidFill>
                  <a:prstClr val="black"/>
                </a:solidFill>
                <a:latin typeface="Times New Roman"/>
                <a:cs typeface="Times New Roman"/>
              </a:rPr>
              <a:t>Strengthened </a:t>
            </a:r>
            <a:r>
              <a:rPr sz="2400" spc="-25" dirty="0">
                <a:solidFill>
                  <a:prstClr val="black"/>
                </a:solidFill>
                <a:latin typeface="Times New Roman"/>
                <a:cs typeface="Times New Roman"/>
              </a:rPr>
              <a:t>competitive</a:t>
            </a:r>
            <a:r>
              <a:rPr sz="2400" spc="-120" dirty="0">
                <a:solidFill>
                  <a:prstClr val="black"/>
                </a:solidFill>
                <a:latin typeface="Times New Roman"/>
                <a:cs typeface="Times New Roman"/>
              </a:rPr>
              <a:t> </a:t>
            </a:r>
            <a:r>
              <a:rPr sz="2400" spc="-20" dirty="0">
                <a:solidFill>
                  <a:prstClr val="black"/>
                </a:solidFill>
                <a:latin typeface="Times New Roman"/>
                <a:cs typeface="Times New Roman"/>
              </a:rPr>
              <a:t>position.</a:t>
            </a:r>
            <a:endParaRPr sz="2400">
              <a:solidFill>
                <a:prstClr val="black"/>
              </a:solidFill>
              <a:latin typeface="Times New Roman"/>
              <a:cs typeface="Times New Roman"/>
            </a:endParaRPr>
          </a:p>
          <a:p>
            <a:pPr marL="469900" marR="1021715" indent="-457834" defTabSz="914400">
              <a:lnSpc>
                <a:spcPts val="2560"/>
              </a:lnSpc>
              <a:spcBef>
                <a:spcPts val="1080"/>
              </a:spcBef>
              <a:buFont typeface="Wingdings"/>
              <a:buChar char=""/>
              <a:tabLst>
                <a:tab pos="469900" algn="l"/>
                <a:tab pos="470534" algn="l"/>
              </a:tabLst>
            </a:pPr>
            <a:r>
              <a:rPr sz="2400" spc="-10" dirty="0">
                <a:solidFill>
                  <a:prstClr val="black"/>
                </a:solidFill>
                <a:latin typeface="Times New Roman"/>
                <a:cs typeface="Times New Roman"/>
              </a:rPr>
              <a:t>Adaptability </a:t>
            </a:r>
            <a:r>
              <a:rPr sz="2400" dirty="0">
                <a:solidFill>
                  <a:prstClr val="black"/>
                </a:solidFill>
                <a:latin typeface="Times New Roman"/>
                <a:cs typeface="Times New Roman"/>
              </a:rPr>
              <a:t>to </a:t>
            </a:r>
            <a:r>
              <a:rPr sz="2400" spc="-35" dirty="0">
                <a:solidFill>
                  <a:prstClr val="black"/>
                </a:solidFill>
                <a:latin typeface="Times New Roman"/>
                <a:cs typeface="Times New Roman"/>
              </a:rPr>
              <a:t>changing </a:t>
            </a:r>
            <a:r>
              <a:rPr sz="2400" dirty="0">
                <a:solidFill>
                  <a:prstClr val="black"/>
                </a:solidFill>
                <a:latin typeface="Times New Roman"/>
                <a:cs typeface="Times New Roman"/>
              </a:rPr>
              <a:t>or </a:t>
            </a:r>
            <a:r>
              <a:rPr sz="2400" spc="-50" dirty="0">
                <a:solidFill>
                  <a:prstClr val="black"/>
                </a:solidFill>
                <a:latin typeface="Times New Roman"/>
                <a:cs typeface="Times New Roman"/>
              </a:rPr>
              <a:t>emerging </a:t>
            </a:r>
            <a:r>
              <a:rPr sz="2400" spc="-30" dirty="0">
                <a:solidFill>
                  <a:prstClr val="black"/>
                </a:solidFill>
                <a:latin typeface="Times New Roman"/>
                <a:cs typeface="Times New Roman"/>
              </a:rPr>
              <a:t>market  </a:t>
            </a:r>
            <a:r>
              <a:rPr sz="2400" spc="-25" dirty="0">
                <a:solidFill>
                  <a:prstClr val="black"/>
                </a:solidFill>
                <a:latin typeface="Times New Roman"/>
                <a:cs typeface="Times New Roman"/>
              </a:rPr>
              <a:t>conditions.</a:t>
            </a:r>
            <a:endParaRPr sz="2400">
              <a:solidFill>
                <a:prstClr val="black"/>
              </a:solidFill>
              <a:latin typeface="Times New Roman"/>
              <a:cs typeface="Times New Roman"/>
            </a:endParaRPr>
          </a:p>
          <a:p>
            <a:pPr marL="469900" indent="-457834" defTabSz="914400">
              <a:spcBef>
                <a:spcPts val="685"/>
              </a:spcBef>
              <a:buFont typeface="Wingdings"/>
              <a:buChar char=""/>
              <a:tabLst>
                <a:tab pos="469900" algn="l"/>
                <a:tab pos="470534" algn="l"/>
              </a:tabLst>
            </a:pPr>
            <a:r>
              <a:rPr sz="2400" spc="-30" dirty="0">
                <a:solidFill>
                  <a:prstClr val="black"/>
                </a:solidFill>
                <a:latin typeface="Times New Roman"/>
                <a:cs typeface="Times New Roman"/>
              </a:rPr>
              <a:t>Higher</a:t>
            </a:r>
            <a:r>
              <a:rPr sz="2400" spc="160" dirty="0">
                <a:solidFill>
                  <a:prstClr val="black"/>
                </a:solidFill>
                <a:latin typeface="Times New Roman"/>
                <a:cs typeface="Times New Roman"/>
              </a:rPr>
              <a:t> </a:t>
            </a:r>
            <a:r>
              <a:rPr sz="2400" spc="-30" dirty="0">
                <a:solidFill>
                  <a:prstClr val="black"/>
                </a:solidFill>
                <a:latin typeface="Times New Roman"/>
                <a:cs typeface="Times New Roman"/>
              </a:rPr>
              <a:t>productivity.</a:t>
            </a:r>
            <a:endParaRPr sz="2400">
              <a:solidFill>
                <a:prstClr val="black"/>
              </a:solidFill>
              <a:latin typeface="Times New Roman"/>
              <a:cs typeface="Times New Roman"/>
            </a:endParaRPr>
          </a:p>
          <a:p>
            <a:pPr marL="469900" indent="-457834" defTabSz="914400">
              <a:spcBef>
                <a:spcPts val="725"/>
              </a:spcBef>
              <a:buFont typeface="Wingdings"/>
              <a:buChar char=""/>
              <a:tabLst>
                <a:tab pos="469900" algn="l"/>
                <a:tab pos="470534" algn="l"/>
              </a:tabLst>
            </a:pPr>
            <a:r>
              <a:rPr sz="2400" spc="-35" dirty="0">
                <a:solidFill>
                  <a:prstClr val="black"/>
                </a:solidFill>
                <a:latin typeface="Times New Roman"/>
                <a:cs typeface="Times New Roman"/>
              </a:rPr>
              <a:t>Enhanced </a:t>
            </a:r>
            <a:r>
              <a:rPr sz="2400" spc="-30" dirty="0">
                <a:solidFill>
                  <a:prstClr val="black"/>
                </a:solidFill>
                <a:latin typeface="Times New Roman"/>
                <a:cs typeface="Times New Roman"/>
              </a:rPr>
              <a:t>market</a:t>
            </a:r>
            <a:r>
              <a:rPr sz="2400" spc="-165" dirty="0">
                <a:solidFill>
                  <a:prstClr val="black"/>
                </a:solidFill>
                <a:latin typeface="Times New Roman"/>
                <a:cs typeface="Times New Roman"/>
              </a:rPr>
              <a:t> </a:t>
            </a:r>
            <a:r>
              <a:rPr sz="2400" spc="-45" dirty="0">
                <a:solidFill>
                  <a:prstClr val="black"/>
                </a:solidFill>
                <a:latin typeface="Times New Roman"/>
                <a:cs typeface="Times New Roman"/>
              </a:rPr>
              <a:t>image.</a:t>
            </a:r>
            <a:endParaRPr sz="2400">
              <a:solidFill>
                <a:prstClr val="black"/>
              </a:solidFill>
              <a:latin typeface="Times New Roman"/>
              <a:cs typeface="Times New Roman"/>
            </a:endParaRPr>
          </a:p>
        </p:txBody>
      </p:sp>
    </p:spTree>
    <p:extLst>
      <p:ext uri="{BB962C8B-B14F-4D97-AF65-F5344CB8AC3E}">
        <p14:creationId xmlns:p14="http://schemas.microsoft.com/office/powerpoint/2010/main" val="119350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867150" cy="6858000"/>
            <a:chOff x="0" y="0"/>
            <a:chExt cx="3867150" cy="6858000"/>
          </a:xfrm>
        </p:grpSpPr>
        <p:sp>
          <p:nvSpPr>
            <p:cNvPr id="3" name="object 3"/>
            <p:cNvSpPr/>
            <p:nvPr/>
          </p:nvSpPr>
          <p:spPr>
            <a:xfrm>
              <a:off x="0" y="0"/>
              <a:ext cx="3867150" cy="6858000"/>
            </a:xfrm>
            <a:custGeom>
              <a:avLst/>
              <a:gdLst/>
              <a:ahLst/>
              <a:cxnLst/>
              <a:rect l="l" t="t" r="r" b="b"/>
              <a:pathLst>
                <a:path w="3867150" h="6858000">
                  <a:moveTo>
                    <a:pt x="3867150" y="0"/>
                  </a:moveTo>
                  <a:lnTo>
                    <a:pt x="0" y="0"/>
                  </a:lnTo>
                  <a:lnTo>
                    <a:pt x="0" y="6858000"/>
                  </a:lnTo>
                  <a:lnTo>
                    <a:pt x="3867150" y="6858000"/>
                  </a:lnTo>
                  <a:lnTo>
                    <a:pt x="3867150" y="0"/>
                  </a:lnTo>
                  <a:close/>
                </a:path>
              </a:pathLst>
            </a:custGeom>
            <a:solidFill>
              <a:srgbClr val="4471C4"/>
            </a:solidFill>
          </p:spPr>
          <p:txBody>
            <a:bodyPr wrap="square" lIns="0" tIns="0" rIns="0" bIns="0" rtlCol="0"/>
            <a:lstStyle/>
            <a:p>
              <a:pPr defTabSz="914400"/>
              <a:endParaRPr smtClean="0">
                <a:solidFill>
                  <a:prstClr val="black"/>
                </a:solidFill>
              </a:endParaRPr>
            </a:p>
          </p:txBody>
        </p:sp>
        <p:sp>
          <p:nvSpPr>
            <p:cNvPr id="4" name="object 4"/>
            <p:cNvSpPr/>
            <p:nvPr/>
          </p:nvSpPr>
          <p:spPr>
            <a:xfrm>
              <a:off x="1551192" y="2265666"/>
              <a:ext cx="612741" cy="642894"/>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endParaRPr>
            </a:p>
          </p:txBody>
        </p:sp>
      </p:grpSp>
      <p:sp>
        <p:nvSpPr>
          <p:cNvPr id="5" name="object 5"/>
          <p:cNvSpPr txBox="1"/>
          <p:nvPr/>
        </p:nvSpPr>
        <p:spPr>
          <a:xfrm>
            <a:off x="4412996" y="1455800"/>
            <a:ext cx="5445125" cy="3688715"/>
          </a:xfrm>
          <a:prstGeom prst="rect">
            <a:avLst/>
          </a:prstGeom>
        </p:spPr>
        <p:txBody>
          <a:bodyPr vert="horz" wrap="square" lIns="0" tIns="104775" rIns="0" bIns="0" rtlCol="0">
            <a:spAutoFit/>
          </a:bodyPr>
          <a:lstStyle/>
          <a:p>
            <a:pPr marL="241300" indent="-228600" defTabSz="914400">
              <a:spcBef>
                <a:spcPts val="825"/>
              </a:spcBef>
              <a:buFont typeface="Wingdings"/>
              <a:buChar char=""/>
              <a:tabLst>
                <a:tab pos="241300" algn="l"/>
              </a:tabLst>
            </a:pPr>
            <a:r>
              <a:rPr sz="2400" spc="-15" dirty="0">
                <a:solidFill>
                  <a:prstClr val="black"/>
                </a:solidFill>
                <a:latin typeface="Times New Roman"/>
                <a:cs typeface="Times New Roman"/>
              </a:rPr>
              <a:t>Elimination </a:t>
            </a:r>
            <a:r>
              <a:rPr sz="2400" dirty="0">
                <a:solidFill>
                  <a:prstClr val="black"/>
                </a:solidFill>
                <a:latin typeface="Times New Roman"/>
                <a:cs typeface="Times New Roman"/>
              </a:rPr>
              <a:t>of </a:t>
            </a:r>
            <a:r>
              <a:rPr sz="2400" spc="-15" dirty="0">
                <a:solidFill>
                  <a:prstClr val="black"/>
                </a:solidFill>
                <a:latin typeface="Times New Roman"/>
                <a:cs typeface="Times New Roman"/>
              </a:rPr>
              <a:t>defects </a:t>
            </a:r>
            <a:r>
              <a:rPr sz="2400" spc="-30" dirty="0">
                <a:solidFill>
                  <a:prstClr val="black"/>
                </a:solidFill>
                <a:latin typeface="Times New Roman"/>
                <a:cs typeface="Times New Roman"/>
              </a:rPr>
              <a:t>and</a:t>
            </a:r>
            <a:r>
              <a:rPr sz="2400" spc="310" dirty="0">
                <a:solidFill>
                  <a:prstClr val="black"/>
                </a:solidFill>
                <a:latin typeface="Times New Roman"/>
                <a:cs typeface="Times New Roman"/>
              </a:rPr>
              <a:t> </a:t>
            </a:r>
            <a:r>
              <a:rPr sz="2400" spc="-25" dirty="0">
                <a:solidFill>
                  <a:prstClr val="black"/>
                </a:solidFill>
                <a:latin typeface="Times New Roman"/>
                <a:cs typeface="Times New Roman"/>
              </a:rPr>
              <a:t>waste</a:t>
            </a:r>
            <a:endParaRPr sz="2400">
              <a:solidFill>
                <a:prstClr val="black"/>
              </a:solidFill>
              <a:latin typeface="Times New Roman"/>
              <a:cs typeface="Times New Roman"/>
            </a:endParaRPr>
          </a:p>
          <a:p>
            <a:pPr marL="241300" indent="-228600" defTabSz="914400">
              <a:spcBef>
                <a:spcPts val="725"/>
              </a:spcBef>
              <a:buFont typeface="Wingdings"/>
              <a:buChar char=""/>
              <a:tabLst>
                <a:tab pos="241300" algn="l"/>
              </a:tabLst>
            </a:pPr>
            <a:r>
              <a:rPr sz="2400" spc="-20" dirty="0">
                <a:solidFill>
                  <a:prstClr val="black"/>
                </a:solidFill>
                <a:latin typeface="Times New Roman"/>
                <a:cs typeface="Times New Roman"/>
              </a:rPr>
              <a:t>Reduced </a:t>
            </a:r>
            <a:r>
              <a:rPr sz="2400" spc="-25" dirty="0">
                <a:solidFill>
                  <a:prstClr val="black"/>
                </a:solidFill>
                <a:latin typeface="Times New Roman"/>
                <a:cs typeface="Times New Roman"/>
              </a:rPr>
              <a:t>costs </a:t>
            </a:r>
            <a:r>
              <a:rPr sz="2400" spc="-30" dirty="0">
                <a:solidFill>
                  <a:prstClr val="black"/>
                </a:solidFill>
                <a:latin typeface="Times New Roman"/>
                <a:cs typeface="Times New Roman"/>
              </a:rPr>
              <a:t>and </a:t>
            </a:r>
            <a:r>
              <a:rPr sz="2400" spc="-5" dirty="0">
                <a:solidFill>
                  <a:prstClr val="black"/>
                </a:solidFill>
                <a:latin typeface="Times New Roman"/>
                <a:cs typeface="Times New Roman"/>
              </a:rPr>
              <a:t>better </a:t>
            </a:r>
            <a:r>
              <a:rPr sz="2400" spc="-30" dirty="0">
                <a:solidFill>
                  <a:prstClr val="black"/>
                </a:solidFill>
                <a:latin typeface="Times New Roman"/>
                <a:cs typeface="Times New Roman"/>
              </a:rPr>
              <a:t>cost</a:t>
            </a:r>
            <a:r>
              <a:rPr sz="2400" spc="515" dirty="0">
                <a:solidFill>
                  <a:prstClr val="black"/>
                </a:solidFill>
                <a:latin typeface="Times New Roman"/>
                <a:cs typeface="Times New Roman"/>
              </a:rPr>
              <a:t> </a:t>
            </a:r>
            <a:r>
              <a:rPr sz="2400" spc="-45" dirty="0">
                <a:solidFill>
                  <a:prstClr val="black"/>
                </a:solidFill>
                <a:latin typeface="Times New Roman"/>
                <a:cs typeface="Times New Roman"/>
              </a:rPr>
              <a:t>management</a:t>
            </a:r>
            <a:endParaRPr sz="2400">
              <a:solidFill>
                <a:prstClr val="black"/>
              </a:solidFill>
              <a:latin typeface="Times New Roman"/>
              <a:cs typeface="Times New Roman"/>
            </a:endParaRPr>
          </a:p>
          <a:p>
            <a:pPr marL="241300" indent="-228600" defTabSz="914400">
              <a:spcBef>
                <a:spcPts val="725"/>
              </a:spcBef>
              <a:buFont typeface="Wingdings"/>
              <a:buChar char=""/>
              <a:tabLst>
                <a:tab pos="241300" algn="l"/>
              </a:tabLst>
            </a:pPr>
            <a:r>
              <a:rPr sz="2400" spc="-30" dirty="0">
                <a:solidFill>
                  <a:prstClr val="black"/>
                </a:solidFill>
                <a:latin typeface="Times New Roman"/>
                <a:cs typeface="Times New Roman"/>
              </a:rPr>
              <a:t>Higher</a:t>
            </a:r>
            <a:r>
              <a:rPr sz="2400" spc="165" dirty="0">
                <a:solidFill>
                  <a:prstClr val="black"/>
                </a:solidFill>
                <a:latin typeface="Times New Roman"/>
                <a:cs typeface="Times New Roman"/>
              </a:rPr>
              <a:t> </a:t>
            </a:r>
            <a:r>
              <a:rPr sz="2400" dirty="0">
                <a:solidFill>
                  <a:prstClr val="black"/>
                </a:solidFill>
                <a:latin typeface="Times New Roman"/>
                <a:cs typeface="Times New Roman"/>
              </a:rPr>
              <a:t>profitability</a:t>
            </a:r>
            <a:endParaRPr sz="2400">
              <a:solidFill>
                <a:prstClr val="black"/>
              </a:solidFill>
              <a:latin typeface="Times New Roman"/>
              <a:cs typeface="Times New Roman"/>
            </a:endParaRPr>
          </a:p>
          <a:p>
            <a:pPr marL="241300" indent="-228600" defTabSz="914400">
              <a:spcBef>
                <a:spcPts val="725"/>
              </a:spcBef>
              <a:buFont typeface="Wingdings"/>
              <a:buChar char=""/>
              <a:tabLst>
                <a:tab pos="241300" algn="l"/>
              </a:tabLst>
            </a:pPr>
            <a:r>
              <a:rPr sz="2400" spc="-25" dirty="0">
                <a:solidFill>
                  <a:prstClr val="black"/>
                </a:solidFill>
                <a:latin typeface="Times New Roman"/>
                <a:cs typeface="Times New Roman"/>
              </a:rPr>
              <a:t>Improved </a:t>
            </a:r>
            <a:r>
              <a:rPr sz="2400" spc="-45" dirty="0">
                <a:solidFill>
                  <a:prstClr val="black"/>
                </a:solidFill>
                <a:latin typeface="Times New Roman"/>
                <a:cs typeface="Times New Roman"/>
              </a:rPr>
              <a:t>customer </a:t>
            </a:r>
            <a:r>
              <a:rPr sz="2400" spc="-30" dirty="0">
                <a:solidFill>
                  <a:prstClr val="black"/>
                </a:solidFill>
                <a:latin typeface="Times New Roman"/>
                <a:cs typeface="Times New Roman"/>
              </a:rPr>
              <a:t>focus and</a:t>
            </a:r>
            <a:r>
              <a:rPr sz="2400" spc="-290" dirty="0">
                <a:solidFill>
                  <a:prstClr val="black"/>
                </a:solidFill>
                <a:latin typeface="Times New Roman"/>
                <a:cs typeface="Times New Roman"/>
              </a:rPr>
              <a:t> </a:t>
            </a:r>
            <a:r>
              <a:rPr sz="2400" spc="-25" dirty="0">
                <a:solidFill>
                  <a:prstClr val="black"/>
                </a:solidFill>
                <a:latin typeface="Times New Roman"/>
                <a:cs typeface="Times New Roman"/>
              </a:rPr>
              <a:t>satisfaction</a:t>
            </a:r>
            <a:endParaRPr sz="2400">
              <a:solidFill>
                <a:prstClr val="black"/>
              </a:solidFill>
              <a:latin typeface="Times New Roman"/>
              <a:cs typeface="Times New Roman"/>
            </a:endParaRPr>
          </a:p>
          <a:p>
            <a:pPr marL="241300" indent="-228600" defTabSz="914400">
              <a:spcBef>
                <a:spcPts val="725"/>
              </a:spcBef>
              <a:buFont typeface="Wingdings"/>
              <a:buChar char=""/>
              <a:tabLst>
                <a:tab pos="241300" algn="l"/>
              </a:tabLst>
            </a:pPr>
            <a:r>
              <a:rPr sz="2400" spc="-25" dirty="0">
                <a:solidFill>
                  <a:prstClr val="black"/>
                </a:solidFill>
                <a:latin typeface="Times New Roman"/>
                <a:cs typeface="Times New Roman"/>
              </a:rPr>
              <a:t>Increased </a:t>
            </a:r>
            <a:r>
              <a:rPr sz="2400" spc="-45" dirty="0">
                <a:solidFill>
                  <a:prstClr val="black"/>
                </a:solidFill>
                <a:latin typeface="Times New Roman"/>
                <a:cs typeface="Times New Roman"/>
              </a:rPr>
              <a:t>customer </a:t>
            </a:r>
            <a:r>
              <a:rPr sz="2400" spc="-10" dirty="0">
                <a:solidFill>
                  <a:prstClr val="black"/>
                </a:solidFill>
                <a:latin typeface="Times New Roman"/>
                <a:cs typeface="Times New Roman"/>
              </a:rPr>
              <a:t>loyalty </a:t>
            </a:r>
            <a:r>
              <a:rPr sz="2400" spc="-30" dirty="0">
                <a:solidFill>
                  <a:prstClr val="black"/>
                </a:solidFill>
                <a:latin typeface="Times New Roman"/>
                <a:cs typeface="Times New Roman"/>
              </a:rPr>
              <a:t>and</a:t>
            </a:r>
            <a:r>
              <a:rPr sz="2400" spc="150" dirty="0">
                <a:solidFill>
                  <a:prstClr val="black"/>
                </a:solidFill>
                <a:latin typeface="Times New Roman"/>
                <a:cs typeface="Times New Roman"/>
              </a:rPr>
              <a:t> </a:t>
            </a:r>
            <a:r>
              <a:rPr sz="2400" spc="-10" dirty="0">
                <a:solidFill>
                  <a:prstClr val="black"/>
                </a:solidFill>
                <a:latin typeface="Times New Roman"/>
                <a:cs typeface="Times New Roman"/>
              </a:rPr>
              <a:t>retention</a:t>
            </a:r>
            <a:endParaRPr sz="2400">
              <a:solidFill>
                <a:prstClr val="black"/>
              </a:solidFill>
              <a:latin typeface="Times New Roman"/>
              <a:cs typeface="Times New Roman"/>
            </a:endParaRPr>
          </a:p>
          <a:p>
            <a:pPr marL="241300" indent="-228600" defTabSz="914400">
              <a:spcBef>
                <a:spcPts val="725"/>
              </a:spcBef>
              <a:buFont typeface="Wingdings"/>
              <a:buChar char=""/>
              <a:tabLst>
                <a:tab pos="241300" algn="l"/>
              </a:tabLst>
            </a:pPr>
            <a:r>
              <a:rPr sz="2400" spc="-25" dirty="0">
                <a:solidFill>
                  <a:prstClr val="black"/>
                </a:solidFill>
                <a:latin typeface="Times New Roman"/>
                <a:cs typeface="Times New Roman"/>
              </a:rPr>
              <a:t>Increased </a:t>
            </a:r>
            <a:r>
              <a:rPr sz="2400" dirty="0">
                <a:solidFill>
                  <a:prstClr val="black"/>
                </a:solidFill>
                <a:latin typeface="Times New Roman"/>
                <a:cs typeface="Times New Roman"/>
              </a:rPr>
              <a:t>job</a:t>
            </a:r>
            <a:r>
              <a:rPr sz="2400" spc="170" dirty="0">
                <a:solidFill>
                  <a:prstClr val="black"/>
                </a:solidFill>
                <a:latin typeface="Times New Roman"/>
                <a:cs typeface="Times New Roman"/>
              </a:rPr>
              <a:t> </a:t>
            </a:r>
            <a:r>
              <a:rPr sz="2400" spc="-25" dirty="0">
                <a:solidFill>
                  <a:prstClr val="black"/>
                </a:solidFill>
                <a:latin typeface="Times New Roman"/>
                <a:cs typeface="Times New Roman"/>
              </a:rPr>
              <a:t>security</a:t>
            </a:r>
            <a:endParaRPr sz="2400">
              <a:solidFill>
                <a:prstClr val="black"/>
              </a:solidFill>
              <a:latin typeface="Times New Roman"/>
              <a:cs typeface="Times New Roman"/>
            </a:endParaRPr>
          </a:p>
          <a:p>
            <a:pPr marL="241300" indent="-228600" defTabSz="914400">
              <a:spcBef>
                <a:spcPts val="650"/>
              </a:spcBef>
              <a:buFont typeface="Wingdings"/>
              <a:buChar char=""/>
              <a:tabLst>
                <a:tab pos="241300" algn="l"/>
              </a:tabLst>
            </a:pPr>
            <a:r>
              <a:rPr sz="2400" spc="-25" dirty="0">
                <a:solidFill>
                  <a:prstClr val="black"/>
                </a:solidFill>
                <a:latin typeface="Times New Roman"/>
                <a:cs typeface="Times New Roman"/>
              </a:rPr>
              <a:t>Improved </a:t>
            </a:r>
            <a:r>
              <a:rPr sz="2400" spc="-30" dirty="0">
                <a:solidFill>
                  <a:prstClr val="black"/>
                </a:solidFill>
                <a:latin typeface="Times New Roman"/>
                <a:cs typeface="Times New Roman"/>
              </a:rPr>
              <a:t>employee</a:t>
            </a:r>
            <a:r>
              <a:rPr sz="2400" spc="375" dirty="0">
                <a:solidFill>
                  <a:prstClr val="black"/>
                </a:solidFill>
                <a:latin typeface="Times New Roman"/>
                <a:cs typeface="Times New Roman"/>
              </a:rPr>
              <a:t> </a:t>
            </a:r>
            <a:r>
              <a:rPr sz="2400" spc="-25" dirty="0">
                <a:solidFill>
                  <a:prstClr val="black"/>
                </a:solidFill>
                <a:latin typeface="Times New Roman"/>
                <a:cs typeface="Times New Roman"/>
              </a:rPr>
              <a:t>morale</a:t>
            </a:r>
            <a:endParaRPr sz="2400">
              <a:solidFill>
                <a:prstClr val="black"/>
              </a:solidFill>
              <a:latin typeface="Times New Roman"/>
              <a:cs typeface="Times New Roman"/>
            </a:endParaRPr>
          </a:p>
          <a:p>
            <a:pPr marL="241300" indent="-228600" defTabSz="914400">
              <a:spcBef>
                <a:spcPts val="800"/>
              </a:spcBef>
              <a:buFont typeface="Wingdings"/>
              <a:buChar char=""/>
              <a:tabLst>
                <a:tab pos="241300" algn="l"/>
              </a:tabLst>
            </a:pPr>
            <a:r>
              <a:rPr sz="2400" spc="-25" dirty="0">
                <a:solidFill>
                  <a:prstClr val="black"/>
                </a:solidFill>
                <a:latin typeface="Times New Roman"/>
                <a:cs typeface="Times New Roman"/>
              </a:rPr>
              <a:t>Improved </a:t>
            </a:r>
            <a:r>
              <a:rPr sz="2400" spc="-30" dirty="0">
                <a:solidFill>
                  <a:prstClr val="black"/>
                </a:solidFill>
                <a:latin typeface="Times New Roman"/>
                <a:cs typeface="Times New Roman"/>
              </a:rPr>
              <a:t>and innovative</a:t>
            </a:r>
            <a:r>
              <a:rPr sz="2400" spc="-15" dirty="0">
                <a:solidFill>
                  <a:prstClr val="black"/>
                </a:solidFill>
                <a:latin typeface="Times New Roman"/>
                <a:cs typeface="Times New Roman"/>
              </a:rPr>
              <a:t> </a:t>
            </a:r>
            <a:r>
              <a:rPr sz="2400" spc="-30" dirty="0">
                <a:solidFill>
                  <a:prstClr val="black"/>
                </a:solidFill>
                <a:latin typeface="Times New Roman"/>
                <a:cs typeface="Times New Roman"/>
              </a:rPr>
              <a:t>processes</a:t>
            </a:r>
            <a:endParaRPr sz="2400">
              <a:solidFill>
                <a:prstClr val="black"/>
              </a:solidFill>
              <a:latin typeface="Times New Roman"/>
              <a:cs typeface="Times New Roman"/>
            </a:endParaRPr>
          </a:p>
        </p:txBody>
      </p:sp>
    </p:spTree>
    <p:extLst>
      <p:ext uri="{BB962C8B-B14F-4D97-AF65-F5344CB8AC3E}">
        <p14:creationId xmlns:p14="http://schemas.microsoft.com/office/powerpoint/2010/main" val="3333829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455" y="2433574"/>
            <a:ext cx="3402965" cy="1902460"/>
          </a:xfrm>
          <a:prstGeom prst="rect">
            <a:avLst/>
          </a:prstGeom>
        </p:spPr>
        <p:txBody>
          <a:bodyPr vert="horz" wrap="square" lIns="0" tIns="94615" rIns="0" bIns="0" rtlCol="0">
            <a:spAutoFit/>
          </a:bodyPr>
          <a:lstStyle/>
          <a:p>
            <a:pPr marL="12700" marR="5080" defTabSz="914400">
              <a:lnSpc>
                <a:spcPts val="4730"/>
              </a:lnSpc>
              <a:spcBef>
                <a:spcPts val="745"/>
              </a:spcBef>
            </a:pPr>
            <a:r>
              <a:rPr sz="4400" spc="-85" dirty="0">
                <a:solidFill>
                  <a:srgbClr val="FFFFFF"/>
                </a:solidFill>
                <a:latin typeface="Times New Roman"/>
                <a:cs typeface="Times New Roman"/>
              </a:rPr>
              <a:t>Total </a:t>
            </a:r>
            <a:r>
              <a:rPr sz="4400" spc="-10" dirty="0">
                <a:solidFill>
                  <a:srgbClr val="FFFFFF"/>
                </a:solidFill>
                <a:latin typeface="Times New Roman"/>
                <a:cs typeface="Times New Roman"/>
              </a:rPr>
              <a:t>Quality  </a:t>
            </a:r>
            <a:r>
              <a:rPr sz="4400" spc="15" dirty="0">
                <a:solidFill>
                  <a:srgbClr val="FFFFFF"/>
                </a:solidFill>
                <a:latin typeface="Times New Roman"/>
                <a:cs typeface="Times New Roman"/>
              </a:rPr>
              <a:t>management  </a:t>
            </a:r>
            <a:r>
              <a:rPr sz="4400" spc="-105" dirty="0">
                <a:solidFill>
                  <a:srgbClr val="FFFFFF"/>
                </a:solidFill>
                <a:latin typeface="Times New Roman"/>
                <a:cs typeface="Times New Roman"/>
              </a:rPr>
              <a:t>Tool </a:t>
            </a:r>
            <a:r>
              <a:rPr sz="4400" spc="15" dirty="0">
                <a:solidFill>
                  <a:srgbClr val="FFFFFF"/>
                </a:solidFill>
                <a:latin typeface="Times New Roman"/>
                <a:cs typeface="Times New Roman"/>
              </a:rPr>
              <a:t>–</a:t>
            </a:r>
            <a:r>
              <a:rPr sz="4400" spc="80" dirty="0">
                <a:solidFill>
                  <a:srgbClr val="FFFFFF"/>
                </a:solidFill>
                <a:latin typeface="Times New Roman"/>
                <a:cs typeface="Times New Roman"/>
              </a:rPr>
              <a:t> </a:t>
            </a:r>
            <a:r>
              <a:rPr sz="4400" dirty="0">
                <a:solidFill>
                  <a:srgbClr val="FFFFFF"/>
                </a:solidFill>
                <a:latin typeface="Times New Roman"/>
                <a:cs typeface="Times New Roman"/>
              </a:rPr>
              <a:t>ReQtest</a:t>
            </a:r>
            <a:endParaRPr sz="4400">
              <a:solidFill>
                <a:prstClr val="black"/>
              </a:solidFill>
              <a:latin typeface="Times New Roman"/>
              <a:cs typeface="Times New Roman"/>
            </a:endParaRPr>
          </a:p>
        </p:txBody>
      </p:sp>
      <p:sp>
        <p:nvSpPr>
          <p:cNvPr id="3" name="object 3"/>
          <p:cNvSpPr txBox="1"/>
          <p:nvPr/>
        </p:nvSpPr>
        <p:spPr>
          <a:xfrm>
            <a:off x="5713729" y="1679193"/>
            <a:ext cx="5481320" cy="3654425"/>
          </a:xfrm>
          <a:prstGeom prst="rect">
            <a:avLst/>
          </a:prstGeom>
        </p:spPr>
        <p:txBody>
          <a:bodyPr vert="horz" wrap="square" lIns="0" tIns="48895" rIns="0" bIns="0" rtlCol="0">
            <a:spAutoFit/>
          </a:bodyPr>
          <a:lstStyle/>
          <a:p>
            <a:pPr marL="241300" marR="676910" indent="-228600" defTabSz="914400">
              <a:lnSpc>
                <a:spcPct val="92200"/>
              </a:lnSpc>
              <a:spcBef>
                <a:spcPts val="385"/>
              </a:spcBef>
              <a:buFont typeface="Wingdings"/>
              <a:buChar char=""/>
              <a:tabLst>
                <a:tab pos="241300" algn="l"/>
              </a:tabLst>
            </a:pPr>
            <a:r>
              <a:rPr sz="2750" dirty="0">
                <a:solidFill>
                  <a:prstClr val="black"/>
                </a:solidFill>
                <a:latin typeface="Times New Roman"/>
                <a:cs typeface="Times New Roman"/>
              </a:rPr>
              <a:t>ReQtest </a:t>
            </a:r>
            <a:r>
              <a:rPr sz="2750" spc="-40" dirty="0">
                <a:solidFill>
                  <a:prstClr val="black"/>
                </a:solidFill>
                <a:latin typeface="Times New Roman"/>
                <a:cs typeface="Times New Roman"/>
              </a:rPr>
              <a:t>is </a:t>
            </a:r>
            <a:r>
              <a:rPr sz="2750" spc="10" dirty="0">
                <a:solidFill>
                  <a:prstClr val="black"/>
                </a:solidFill>
                <a:latin typeface="Times New Roman"/>
                <a:cs typeface="Times New Roman"/>
              </a:rPr>
              <a:t>a </a:t>
            </a:r>
            <a:r>
              <a:rPr sz="2750" spc="-15" dirty="0">
                <a:solidFill>
                  <a:prstClr val="black"/>
                </a:solidFill>
                <a:latin typeface="Times New Roman"/>
                <a:cs typeface="Times New Roman"/>
              </a:rPr>
              <a:t>total quality  </a:t>
            </a:r>
            <a:r>
              <a:rPr sz="2750" spc="5" dirty="0">
                <a:solidFill>
                  <a:prstClr val="black"/>
                </a:solidFill>
                <a:latin typeface="Times New Roman"/>
                <a:cs typeface="Times New Roman"/>
              </a:rPr>
              <a:t>management </a:t>
            </a:r>
            <a:r>
              <a:rPr sz="2750" spc="-15" dirty="0">
                <a:solidFill>
                  <a:prstClr val="black"/>
                </a:solidFill>
                <a:latin typeface="Times New Roman"/>
                <a:cs typeface="Times New Roman"/>
              </a:rPr>
              <a:t>tool with </a:t>
            </a:r>
            <a:r>
              <a:rPr sz="2750" spc="-55" dirty="0">
                <a:solidFill>
                  <a:prstClr val="black"/>
                </a:solidFill>
                <a:latin typeface="Times New Roman"/>
                <a:cs typeface="Times New Roman"/>
              </a:rPr>
              <a:t>Test  </a:t>
            </a:r>
            <a:r>
              <a:rPr sz="2750" dirty="0">
                <a:solidFill>
                  <a:prstClr val="black"/>
                </a:solidFill>
                <a:latin typeface="Times New Roman"/>
                <a:cs typeface="Times New Roman"/>
              </a:rPr>
              <a:t>Management, Requirements  Management, </a:t>
            </a:r>
            <a:r>
              <a:rPr sz="2750" spc="10" dirty="0">
                <a:solidFill>
                  <a:prstClr val="black"/>
                </a:solidFill>
                <a:latin typeface="Times New Roman"/>
                <a:cs typeface="Times New Roman"/>
              </a:rPr>
              <a:t>and </a:t>
            </a:r>
            <a:r>
              <a:rPr sz="2750" spc="30" dirty="0">
                <a:solidFill>
                  <a:prstClr val="black"/>
                </a:solidFill>
                <a:latin typeface="Times New Roman"/>
                <a:cs typeface="Times New Roman"/>
              </a:rPr>
              <a:t>Bug </a:t>
            </a:r>
            <a:r>
              <a:rPr sz="2750" spc="-20" dirty="0">
                <a:solidFill>
                  <a:prstClr val="black"/>
                </a:solidFill>
                <a:latin typeface="Times New Roman"/>
                <a:cs typeface="Times New Roman"/>
              </a:rPr>
              <a:t>Tracking  </a:t>
            </a:r>
            <a:r>
              <a:rPr sz="2750" spc="-15" dirty="0">
                <a:solidFill>
                  <a:prstClr val="black"/>
                </a:solidFill>
                <a:latin typeface="Times New Roman"/>
                <a:cs typeface="Times New Roman"/>
              </a:rPr>
              <a:t>modules.</a:t>
            </a:r>
            <a:endParaRPr sz="2750">
              <a:solidFill>
                <a:prstClr val="black"/>
              </a:solidFill>
              <a:latin typeface="Times New Roman"/>
              <a:cs typeface="Times New Roman"/>
            </a:endParaRPr>
          </a:p>
          <a:p>
            <a:pPr marL="241300" marR="5080" indent="-228600" defTabSz="914400">
              <a:lnSpc>
                <a:spcPct val="91800"/>
              </a:lnSpc>
              <a:spcBef>
                <a:spcPts val="950"/>
              </a:spcBef>
              <a:buFont typeface="Wingdings"/>
              <a:buChar char=""/>
              <a:tabLst>
                <a:tab pos="327025" algn="l"/>
                <a:tab pos="327660" algn="l"/>
                <a:tab pos="3165475" algn="l"/>
              </a:tabLst>
            </a:pPr>
            <a:r>
              <a:rPr dirty="0">
                <a:solidFill>
                  <a:prstClr val="black"/>
                </a:solidFill>
              </a:rPr>
              <a:t>	</a:t>
            </a:r>
            <a:r>
              <a:rPr sz="2750" spc="-45" dirty="0">
                <a:solidFill>
                  <a:prstClr val="black"/>
                </a:solidFill>
                <a:latin typeface="Times New Roman"/>
                <a:cs typeface="Times New Roman"/>
              </a:rPr>
              <a:t>It </a:t>
            </a:r>
            <a:r>
              <a:rPr sz="2750" spc="-20" dirty="0">
                <a:solidFill>
                  <a:prstClr val="black"/>
                </a:solidFill>
                <a:latin typeface="Times New Roman"/>
                <a:cs typeface="Times New Roman"/>
              </a:rPr>
              <a:t>helps</a:t>
            </a:r>
            <a:r>
              <a:rPr sz="2750" spc="350" dirty="0">
                <a:solidFill>
                  <a:prstClr val="black"/>
                </a:solidFill>
                <a:latin typeface="Times New Roman"/>
                <a:cs typeface="Times New Roman"/>
              </a:rPr>
              <a:t> </a:t>
            </a:r>
            <a:r>
              <a:rPr sz="2750" spc="-5" dirty="0">
                <a:solidFill>
                  <a:prstClr val="black"/>
                </a:solidFill>
                <a:latin typeface="Times New Roman"/>
                <a:cs typeface="Times New Roman"/>
              </a:rPr>
              <a:t>to</a:t>
            </a:r>
            <a:r>
              <a:rPr sz="2750" spc="100" dirty="0">
                <a:solidFill>
                  <a:prstClr val="black"/>
                </a:solidFill>
                <a:latin typeface="Times New Roman"/>
                <a:cs typeface="Times New Roman"/>
              </a:rPr>
              <a:t> </a:t>
            </a:r>
            <a:r>
              <a:rPr sz="2750" spc="-35" dirty="0">
                <a:solidFill>
                  <a:prstClr val="black"/>
                </a:solidFill>
                <a:latin typeface="Times New Roman"/>
                <a:cs typeface="Times New Roman"/>
              </a:rPr>
              <a:t>establish	</a:t>
            </a:r>
            <a:r>
              <a:rPr sz="2750" spc="10" dirty="0">
                <a:solidFill>
                  <a:prstClr val="black"/>
                </a:solidFill>
                <a:latin typeface="Times New Roman"/>
                <a:cs typeface="Times New Roman"/>
              </a:rPr>
              <a:t>a </a:t>
            </a:r>
            <a:r>
              <a:rPr sz="2750" spc="-20" dirty="0">
                <a:solidFill>
                  <a:prstClr val="black"/>
                </a:solidFill>
                <a:latin typeface="Times New Roman"/>
                <a:cs typeface="Times New Roman"/>
              </a:rPr>
              <a:t>process </a:t>
            </a:r>
            <a:r>
              <a:rPr sz="2750" spc="-5" dirty="0">
                <a:solidFill>
                  <a:prstClr val="black"/>
                </a:solidFill>
                <a:latin typeface="Times New Roman"/>
                <a:cs typeface="Times New Roman"/>
              </a:rPr>
              <a:t>to  </a:t>
            </a:r>
            <a:r>
              <a:rPr sz="2750" spc="-10" dirty="0">
                <a:solidFill>
                  <a:prstClr val="black"/>
                </a:solidFill>
                <a:latin typeface="Times New Roman"/>
                <a:cs typeface="Times New Roman"/>
              </a:rPr>
              <a:t>monitor </a:t>
            </a:r>
            <a:r>
              <a:rPr sz="2750" spc="-35" dirty="0">
                <a:solidFill>
                  <a:prstClr val="black"/>
                </a:solidFill>
                <a:latin typeface="Times New Roman"/>
                <a:cs typeface="Times New Roman"/>
              </a:rPr>
              <a:t>all </a:t>
            </a:r>
            <a:r>
              <a:rPr sz="2750" spc="15" dirty="0">
                <a:solidFill>
                  <a:prstClr val="black"/>
                </a:solidFill>
                <a:latin typeface="Times New Roman"/>
                <a:cs typeface="Times New Roman"/>
              </a:rPr>
              <a:t>the </a:t>
            </a:r>
            <a:r>
              <a:rPr sz="2750" spc="-25" dirty="0">
                <a:solidFill>
                  <a:prstClr val="black"/>
                </a:solidFill>
                <a:latin typeface="Times New Roman"/>
                <a:cs typeface="Times New Roman"/>
              </a:rPr>
              <a:t>activities </a:t>
            </a:r>
            <a:r>
              <a:rPr sz="2750" spc="10" dirty="0">
                <a:solidFill>
                  <a:prstClr val="black"/>
                </a:solidFill>
                <a:latin typeface="Times New Roman"/>
                <a:cs typeface="Times New Roman"/>
              </a:rPr>
              <a:t>and </a:t>
            </a:r>
            <a:r>
              <a:rPr sz="2750" spc="-15" dirty="0">
                <a:solidFill>
                  <a:prstClr val="black"/>
                </a:solidFill>
                <a:latin typeface="Times New Roman"/>
                <a:cs typeface="Times New Roman"/>
              </a:rPr>
              <a:t>tasks </a:t>
            </a:r>
            <a:r>
              <a:rPr sz="2750" dirty="0">
                <a:solidFill>
                  <a:prstClr val="black"/>
                </a:solidFill>
                <a:latin typeface="Times New Roman"/>
                <a:cs typeface="Times New Roman"/>
              </a:rPr>
              <a:t>to  </a:t>
            </a:r>
            <a:r>
              <a:rPr sz="2750" spc="5" dirty="0">
                <a:solidFill>
                  <a:prstClr val="black"/>
                </a:solidFill>
                <a:latin typeface="Times New Roman"/>
                <a:cs typeface="Times New Roman"/>
              </a:rPr>
              <a:t>ensure </a:t>
            </a:r>
            <a:r>
              <a:rPr sz="2750" spc="10" dirty="0">
                <a:solidFill>
                  <a:prstClr val="black"/>
                </a:solidFill>
                <a:latin typeface="Times New Roman"/>
                <a:cs typeface="Times New Roman"/>
              </a:rPr>
              <a:t>a </a:t>
            </a:r>
            <a:r>
              <a:rPr sz="2750" spc="-15" dirty="0">
                <a:solidFill>
                  <a:prstClr val="black"/>
                </a:solidFill>
                <a:latin typeface="Times New Roman"/>
                <a:cs typeface="Times New Roman"/>
              </a:rPr>
              <a:t>high quality </a:t>
            </a:r>
            <a:r>
              <a:rPr sz="2750" spc="-10" dirty="0">
                <a:solidFill>
                  <a:prstClr val="black"/>
                </a:solidFill>
                <a:latin typeface="Times New Roman"/>
                <a:cs typeface="Times New Roman"/>
              </a:rPr>
              <a:t>of </a:t>
            </a:r>
            <a:r>
              <a:rPr sz="2750" spc="15" dirty="0">
                <a:solidFill>
                  <a:prstClr val="black"/>
                </a:solidFill>
                <a:latin typeface="Times New Roman"/>
                <a:cs typeface="Times New Roman"/>
              </a:rPr>
              <a:t>the </a:t>
            </a:r>
            <a:r>
              <a:rPr sz="2750" spc="-20" dirty="0">
                <a:solidFill>
                  <a:prstClr val="black"/>
                </a:solidFill>
                <a:latin typeface="Times New Roman"/>
                <a:cs typeface="Times New Roman"/>
              </a:rPr>
              <a:t>process  </a:t>
            </a:r>
            <a:r>
              <a:rPr sz="2750" spc="-40" dirty="0">
                <a:solidFill>
                  <a:prstClr val="black"/>
                </a:solidFill>
                <a:latin typeface="Times New Roman"/>
                <a:cs typeface="Times New Roman"/>
              </a:rPr>
              <a:t>is in </a:t>
            </a:r>
            <a:r>
              <a:rPr sz="2750" spc="-30" dirty="0">
                <a:solidFill>
                  <a:prstClr val="black"/>
                </a:solidFill>
                <a:latin typeface="Times New Roman"/>
                <a:cs typeface="Times New Roman"/>
              </a:rPr>
              <a:t>place </a:t>
            </a:r>
            <a:r>
              <a:rPr sz="2750" dirty="0">
                <a:solidFill>
                  <a:prstClr val="black"/>
                </a:solidFill>
                <a:latin typeface="Times New Roman"/>
                <a:cs typeface="Times New Roman"/>
              </a:rPr>
              <a:t>to </a:t>
            </a:r>
            <a:r>
              <a:rPr sz="2750" spc="-25" dirty="0">
                <a:solidFill>
                  <a:prstClr val="black"/>
                </a:solidFill>
                <a:latin typeface="Times New Roman"/>
                <a:cs typeface="Times New Roman"/>
              </a:rPr>
              <a:t>release </a:t>
            </a:r>
            <a:r>
              <a:rPr sz="2750" spc="-15" dirty="0">
                <a:solidFill>
                  <a:prstClr val="black"/>
                </a:solidFill>
                <a:latin typeface="Times New Roman"/>
                <a:cs typeface="Times New Roman"/>
              </a:rPr>
              <a:t>great</a:t>
            </a:r>
            <a:r>
              <a:rPr sz="2750" spc="-235" dirty="0">
                <a:solidFill>
                  <a:prstClr val="black"/>
                </a:solidFill>
                <a:latin typeface="Times New Roman"/>
                <a:cs typeface="Times New Roman"/>
              </a:rPr>
              <a:t> </a:t>
            </a:r>
            <a:r>
              <a:rPr sz="2750" spc="-10" dirty="0">
                <a:solidFill>
                  <a:prstClr val="black"/>
                </a:solidFill>
                <a:latin typeface="Times New Roman"/>
                <a:cs typeface="Times New Roman"/>
              </a:rPr>
              <a:t>software.</a:t>
            </a:r>
            <a:endParaRPr sz="2750">
              <a:solidFill>
                <a:prstClr val="black"/>
              </a:solidFill>
              <a:latin typeface="Times New Roman"/>
              <a:cs typeface="Times New Roman"/>
            </a:endParaRPr>
          </a:p>
        </p:txBody>
      </p:sp>
    </p:spTree>
    <p:extLst>
      <p:ext uri="{BB962C8B-B14F-4D97-AF65-F5344CB8AC3E}">
        <p14:creationId xmlns:p14="http://schemas.microsoft.com/office/powerpoint/2010/main" val="15290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455" y="2433574"/>
            <a:ext cx="3229610" cy="1292225"/>
          </a:xfrm>
          <a:prstGeom prst="rect">
            <a:avLst/>
          </a:prstGeom>
        </p:spPr>
        <p:txBody>
          <a:bodyPr vert="horz" wrap="square" lIns="0" tIns="101600" rIns="0" bIns="0" rtlCol="0">
            <a:spAutoFit/>
          </a:bodyPr>
          <a:lstStyle/>
          <a:p>
            <a:pPr marL="12700" marR="5080" defTabSz="914400">
              <a:lnSpc>
                <a:spcPts val="4660"/>
              </a:lnSpc>
              <a:spcBef>
                <a:spcPts val="800"/>
              </a:spcBef>
            </a:pPr>
            <a:r>
              <a:rPr sz="4400" spc="-10" dirty="0">
                <a:solidFill>
                  <a:srgbClr val="FFFFFF"/>
                </a:solidFill>
                <a:latin typeface="Times New Roman"/>
                <a:cs typeface="Times New Roman"/>
              </a:rPr>
              <a:t>Quality  </a:t>
            </a:r>
            <a:r>
              <a:rPr sz="4400" spc="-5" dirty="0">
                <a:solidFill>
                  <a:srgbClr val="FFFFFF"/>
                </a:solidFill>
                <a:latin typeface="Times New Roman"/>
                <a:cs typeface="Times New Roman"/>
              </a:rPr>
              <a:t>Control</a:t>
            </a:r>
            <a:r>
              <a:rPr sz="4400" spc="-140" dirty="0">
                <a:solidFill>
                  <a:srgbClr val="FFFFFF"/>
                </a:solidFill>
                <a:latin typeface="Times New Roman"/>
                <a:cs typeface="Times New Roman"/>
              </a:rPr>
              <a:t> </a:t>
            </a:r>
            <a:r>
              <a:rPr sz="4400" spc="-85" dirty="0">
                <a:solidFill>
                  <a:srgbClr val="FFFFFF"/>
                </a:solidFill>
                <a:latin typeface="Times New Roman"/>
                <a:cs typeface="Times New Roman"/>
              </a:rPr>
              <a:t>Tools:</a:t>
            </a:r>
            <a:endParaRPr sz="4400">
              <a:solidFill>
                <a:prstClr val="black"/>
              </a:solidFill>
              <a:latin typeface="Times New Roman"/>
              <a:cs typeface="Times New Roman"/>
            </a:endParaRPr>
          </a:p>
        </p:txBody>
      </p:sp>
      <p:sp>
        <p:nvSpPr>
          <p:cNvPr id="3" name="object 3"/>
          <p:cNvSpPr txBox="1"/>
          <p:nvPr/>
        </p:nvSpPr>
        <p:spPr>
          <a:xfrm>
            <a:off x="6174104" y="2123682"/>
            <a:ext cx="3582035" cy="2573020"/>
          </a:xfrm>
          <a:prstGeom prst="rect">
            <a:avLst/>
          </a:prstGeom>
        </p:spPr>
        <p:txBody>
          <a:bodyPr vert="horz" wrap="square" lIns="0" tIns="99060" rIns="0" bIns="0" rtlCol="0">
            <a:spAutoFit/>
          </a:bodyPr>
          <a:lstStyle/>
          <a:p>
            <a:pPr marL="241300" indent="-229235" defTabSz="914400">
              <a:spcBef>
                <a:spcPts val="780"/>
              </a:spcBef>
              <a:buFont typeface="Wingdings"/>
              <a:buChar char=""/>
              <a:tabLst>
                <a:tab pos="241935" algn="l"/>
              </a:tabLst>
            </a:pPr>
            <a:r>
              <a:rPr sz="2750" spc="5" dirty="0">
                <a:solidFill>
                  <a:prstClr val="black"/>
                </a:solidFill>
                <a:latin typeface="Times New Roman"/>
                <a:cs typeface="Times New Roman"/>
              </a:rPr>
              <a:t>Cause </a:t>
            </a:r>
            <a:r>
              <a:rPr sz="2750" spc="10" dirty="0">
                <a:solidFill>
                  <a:prstClr val="black"/>
                </a:solidFill>
                <a:latin typeface="Times New Roman"/>
                <a:cs typeface="Times New Roman"/>
              </a:rPr>
              <a:t>- </a:t>
            </a:r>
            <a:r>
              <a:rPr sz="2750" spc="-20" dirty="0">
                <a:solidFill>
                  <a:prstClr val="black"/>
                </a:solidFill>
                <a:latin typeface="Times New Roman"/>
                <a:cs typeface="Times New Roman"/>
              </a:rPr>
              <a:t>Effect</a:t>
            </a:r>
            <a:r>
              <a:rPr sz="2750" spc="220" dirty="0">
                <a:solidFill>
                  <a:prstClr val="black"/>
                </a:solidFill>
                <a:latin typeface="Times New Roman"/>
                <a:cs typeface="Times New Roman"/>
              </a:rPr>
              <a:t> </a:t>
            </a:r>
            <a:r>
              <a:rPr sz="2750" spc="-20" dirty="0">
                <a:solidFill>
                  <a:prstClr val="black"/>
                </a:solidFill>
                <a:latin typeface="Times New Roman"/>
                <a:cs typeface="Times New Roman"/>
              </a:rPr>
              <a:t>Diagram</a:t>
            </a:r>
            <a:endParaRPr sz="2750">
              <a:solidFill>
                <a:prstClr val="black"/>
              </a:solidFill>
              <a:latin typeface="Times New Roman"/>
              <a:cs typeface="Times New Roman"/>
            </a:endParaRPr>
          </a:p>
          <a:p>
            <a:pPr marL="241300" indent="-229235" defTabSz="914400">
              <a:spcBef>
                <a:spcPts val="680"/>
              </a:spcBef>
              <a:buFont typeface="Wingdings"/>
              <a:buChar char=""/>
              <a:tabLst>
                <a:tab pos="241935" algn="l"/>
              </a:tabLst>
            </a:pPr>
            <a:r>
              <a:rPr sz="2750" spc="5" dirty="0">
                <a:solidFill>
                  <a:prstClr val="black"/>
                </a:solidFill>
                <a:latin typeface="Times New Roman"/>
                <a:cs typeface="Times New Roman"/>
              </a:rPr>
              <a:t>Check</a:t>
            </a:r>
            <a:r>
              <a:rPr sz="2750" spc="15" dirty="0">
                <a:solidFill>
                  <a:prstClr val="black"/>
                </a:solidFill>
                <a:latin typeface="Times New Roman"/>
                <a:cs typeface="Times New Roman"/>
              </a:rPr>
              <a:t> </a:t>
            </a:r>
            <a:r>
              <a:rPr sz="2750" spc="-10" dirty="0">
                <a:solidFill>
                  <a:prstClr val="black"/>
                </a:solidFill>
                <a:latin typeface="Times New Roman"/>
                <a:cs typeface="Times New Roman"/>
              </a:rPr>
              <a:t>sheets</a:t>
            </a:r>
            <a:endParaRPr sz="2750">
              <a:solidFill>
                <a:prstClr val="black"/>
              </a:solidFill>
              <a:latin typeface="Times New Roman"/>
              <a:cs typeface="Times New Roman"/>
            </a:endParaRPr>
          </a:p>
          <a:p>
            <a:pPr marL="241300" indent="-229235" defTabSz="914400">
              <a:spcBef>
                <a:spcPts val="755"/>
              </a:spcBef>
              <a:buFont typeface="Wingdings"/>
              <a:buChar char=""/>
              <a:tabLst>
                <a:tab pos="241935" algn="l"/>
              </a:tabLst>
            </a:pPr>
            <a:r>
              <a:rPr sz="2750" spc="-20" dirty="0">
                <a:solidFill>
                  <a:prstClr val="black"/>
                </a:solidFill>
                <a:latin typeface="Times New Roman"/>
                <a:cs typeface="Times New Roman"/>
              </a:rPr>
              <a:t>Histogram</a:t>
            </a:r>
            <a:endParaRPr sz="2750">
              <a:solidFill>
                <a:prstClr val="black"/>
              </a:solidFill>
              <a:latin typeface="Times New Roman"/>
              <a:cs typeface="Times New Roman"/>
            </a:endParaRPr>
          </a:p>
          <a:p>
            <a:pPr marL="241300" indent="-229235" defTabSz="914400">
              <a:spcBef>
                <a:spcPts val="755"/>
              </a:spcBef>
              <a:buFont typeface="Wingdings"/>
              <a:buChar char=""/>
              <a:tabLst>
                <a:tab pos="241935" algn="l"/>
              </a:tabLst>
            </a:pPr>
            <a:r>
              <a:rPr sz="2750" spc="-5" dirty="0">
                <a:solidFill>
                  <a:prstClr val="black"/>
                </a:solidFill>
                <a:latin typeface="Times New Roman"/>
                <a:cs typeface="Times New Roman"/>
              </a:rPr>
              <a:t>Pareto</a:t>
            </a:r>
            <a:r>
              <a:rPr sz="2750" spc="85" dirty="0">
                <a:solidFill>
                  <a:prstClr val="black"/>
                </a:solidFill>
                <a:latin typeface="Times New Roman"/>
                <a:cs typeface="Times New Roman"/>
              </a:rPr>
              <a:t> </a:t>
            </a:r>
            <a:r>
              <a:rPr sz="2750" spc="5" dirty="0">
                <a:solidFill>
                  <a:prstClr val="black"/>
                </a:solidFill>
                <a:latin typeface="Times New Roman"/>
                <a:cs typeface="Times New Roman"/>
              </a:rPr>
              <a:t>Charts</a:t>
            </a:r>
            <a:endParaRPr sz="2750">
              <a:solidFill>
                <a:prstClr val="black"/>
              </a:solidFill>
              <a:latin typeface="Times New Roman"/>
              <a:cs typeface="Times New Roman"/>
            </a:endParaRPr>
          </a:p>
          <a:p>
            <a:pPr marL="241300" indent="-229235" defTabSz="914400">
              <a:spcBef>
                <a:spcPts val="680"/>
              </a:spcBef>
              <a:buFont typeface="Wingdings"/>
              <a:buChar char=""/>
              <a:tabLst>
                <a:tab pos="241935" algn="l"/>
              </a:tabLst>
            </a:pPr>
            <a:r>
              <a:rPr sz="2750" spc="-15" dirty="0">
                <a:solidFill>
                  <a:prstClr val="black"/>
                </a:solidFill>
                <a:latin typeface="Times New Roman"/>
                <a:cs typeface="Times New Roman"/>
              </a:rPr>
              <a:t>Tree</a:t>
            </a:r>
            <a:r>
              <a:rPr sz="2750" spc="-55" dirty="0">
                <a:solidFill>
                  <a:prstClr val="black"/>
                </a:solidFill>
                <a:latin typeface="Times New Roman"/>
                <a:cs typeface="Times New Roman"/>
              </a:rPr>
              <a:t> </a:t>
            </a:r>
            <a:r>
              <a:rPr sz="2750" spc="-20" dirty="0">
                <a:solidFill>
                  <a:prstClr val="black"/>
                </a:solidFill>
                <a:latin typeface="Times New Roman"/>
                <a:cs typeface="Times New Roman"/>
              </a:rPr>
              <a:t>Diagram</a:t>
            </a:r>
            <a:endParaRPr sz="2750">
              <a:solidFill>
                <a:prstClr val="black"/>
              </a:solidFill>
              <a:latin typeface="Times New Roman"/>
              <a:cs typeface="Times New Roman"/>
            </a:endParaRPr>
          </a:p>
        </p:txBody>
      </p:sp>
    </p:spTree>
    <p:extLst>
      <p:ext uri="{BB962C8B-B14F-4D97-AF65-F5344CB8AC3E}">
        <p14:creationId xmlns:p14="http://schemas.microsoft.com/office/powerpoint/2010/main" val="4048529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1A3F2-0D62-4B10-B7EC-59D4FFEFED44}"/>
              </a:ext>
            </a:extLst>
          </p:cNvPr>
          <p:cNvSpPr>
            <a:spLocks noGrp="1"/>
          </p:cNvSpPr>
          <p:nvPr>
            <p:ph type="title"/>
          </p:nvPr>
        </p:nvSpPr>
        <p:spPr/>
        <p:txBody>
          <a:bodyPr/>
          <a:lstStyle/>
          <a:p>
            <a:r>
              <a:rPr lang="en-US" dirty="0"/>
              <a:t>Tree Diagram</a:t>
            </a:r>
          </a:p>
        </p:txBody>
      </p:sp>
      <p:sp>
        <p:nvSpPr>
          <p:cNvPr id="4" name="TextBox 3">
            <a:extLst>
              <a:ext uri="{FF2B5EF4-FFF2-40B4-BE49-F238E27FC236}">
                <a16:creationId xmlns:a16="http://schemas.microsoft.com/office/drawing/2014/main" xmlns="" id="{BE431BAF-6880-43D4-B3C4-F2D92BD1BA30}"/>
              </a:ext>
            </a:extLst>
          </p:cNvPr>
          <p:cNvSpPr txBox="1"/>
          <p:nvPr/>
        </p:nvSpPr>
        <p:spPr>
          <a:xfrm>
            <a:off x="913795" y="2264675"/>
            <a:ext cx="10032372" cy="1754326"/>
          </a:xfrm>
          <a:prstGeom prst="rect">
            <a:avLst/>
          </a:prstGeom>
          <a:noFill/>
        </p:spPr>
        <p:txBody>
          <a:bodyPr wrap="square">
            <a:spAutoFit/>
          </a:bodyPr>
          <a:lstStyle/>
          <a:p>
            <a:pPr marL="285750" indent="-285750" defTabSz="914400">
              <a:buFont typeface="Arial" panose="020B0604020202020204" pitchFamily="34" charset="0"/>
              <a:buChar char="•"/>
            </a:pPr>
            <a:r>
              <a:rPr lang="en-US" dirty="0">
                <a:solidFill>
                  <a:prstClr val="white"/>
                </a:solidFill>
              </a:rPr>
              <a:t>The tree diagram is one of the 7 Management and Planning Tools described by Shigeru Mizuno.</a:t>
            </a:r>
          </a:p>
          <a:p>
            <a:pPr marL="285750" indent="-285750" defTabSz="914400">
              <a:buFont typeface="Arial" panose="020B0604020202020204" pitchFamily="34" charset="0"/>
              <a:buChar char="•"/>
            </a:pPr>
            <a:endParaRPr lang="en-US" dirty="0">
              <a:solidFill>
                <a:prstClr val="white"/>
              </a:solidFill>
            </a:endParaRPr>
          </a:p>
          <a:p>
            <a:pPr marL="285750" indent="-285750" defTabSz="914400">
              <a:buFont typeface="Arial" panose="020B0604020202020204" pitchFamily="34" charset="0"/>
              <a:buChar char="•"/>
            </a:pPr>
            <a:r>
              <a:rPr lang="en-US" dirty="0">
                <a:solidFill>
                  <a:prstClr val="white"/>
                </a:solidFill>
              </a:rPr>
              <a:t>A tree diagram depicts the hierarchy of tasks and subtasks needed to complete.</a:t>
            </a:r>
          </a:p>
          <a:p>
            <a:pPr marL="285750" indent="-285750" defTabSz="914400">
              <a:buFont typeface="Arial" panose="020B0604020202020204" pitchFamily="34" charset="0"/>
              <a:buChar char="•"/>
            </a:pPr>
            <a:endParaRPr lang="en-US" dirty="0">
              <a:solidFill>
                <a:prstClr val="white"/>
              </a:solidFill>
            </a:endParaRPr>
          </a:p>
          <a:p>
            <a:pPr marL="285750" indent="-285750" defTabSz="914400">
              <a:buFont typeface="Arial" panose="020B0604020202020204" pitchFamily="34" charset="0"/>
              <a:buChar char="•"/>
            </a:pPr>
            <a:r>
              <a:rPr lang="en-US" dirty="0">
                <a:solidFill>
                  <a:prstClr val="white"/>
                </a:solidFill>
              </a:rPr>
              <a:t>The purpose of a tree diagram is to help people discover, visualize, and communicate logical hierarchical relationships between critical events or goals/objectives.</a:t>
            </a:r>
          </a:p>
        </p:txBody>
      </p:sp>
    </p:spTree>
    <p:extLst>
      <p:ext uri="{BB962C8B-B14F-4D97-AF65-F5344CB8AC3E}">
        <p14:creationId xmlns:p14="http://schemas.microsoft.com/office/powerpoint/2010/main" val="2064032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C97F3-931F-4F51-B7C7-49A390F5EFC1}"/>
              </a:ext>
            </a:extLst>
          </p:cNvPr>
          <p:cNvSpPr>
            <a:spLocks noGrp="1"/>
          </p:cNvSpPr>
          <p:nvPr>
            <p:ph type="title"/>
          </p:nvPr>
        </p:nvSpPr>
        <p:spPr/>
        <p:txBody>
          <a:bodyPr/>
          <a:lstStyle/>
          <a:p>
            <a:r>
              <a:rPr lang="en-US" dirty="0"/>
              <a:t>Various Names</a:t>
            </a:r>
          </a:p>
        </p:txBody>
      </p:sp>
      <p:sp>
        <p:nvSpPr>
          <p:cNvPr id="4" name="TextBox 3">
            <a:extLst>
              <a:ext uri="{FF2B5EF4-FFF2-40B4-BE49-F238E27FC236}">
                <a16:creationId xmlns:a16="http://schemas.microsoft.com/office/drawing/2014/main" xmlns="" id="{84A591DF-39DD-46FD-9F36-D0177714A6C2}"/>
              </a:ext>
            </a:extLst>
          </p:cNvPr>
          <p:cNvSpPr txBox="1"/>
          <p:nvPr/>
        </p:nvSpPr>
        <p:spPr>
          <a:xfrm>
            <a:off x="913795" y="2210341"/>
            <a:ext cx="6094520" cy="1323439"/>
          </a:xfrm>
          <a:prstGeom prst="rect">
            <a:avLst/>
          </a:prstGeom>
          <a:noFill/>
        </p:spPr>
        <p:txBody>
          <a:bodyPr wrap="square">
            <a:spAutoFit/>
          </a:bodyPr>
          <a:lstStyle/>
          <a:p>
            <a:pPr marL="285750" indent="-285750" defTabSz="914400">
              <a:buFont typeface="Arial" panose="020B0604020202020204" pitchFamily="34" charset="0"/>
              <a:buChar char="•"/>
            </a:pPr>
            <a:r>
              <a:rPr lang="en-US" sz="2000" dirty="0">
                <a:solidFill>
                  <a:prstClr val="white"/>
                </a:solidFill>
              </a:rPr>
              <a:t>Systematic diagram</a:t>
            </a:r>
          </a:p>
          <a:p>
            <a:pPr marL="285750" indent="-285750" defTabSz="914400">
              <a:buFont typeface="Arial" panose="020B0604020202020204" pitchFamily="34" charset="0"/>
              <a:buChar char="•"/>
            </a:pPr>
            <a:r>
              <a:rPr lang="en-US" sz="2000" dirty="0">
                <a:solidFill>
                  <a:prstClr val="white"/>
                </a:solidFill>
              </a:rPr>
              <a:t>Tree analysis</a:t>
            </a:r>
          </a:p>
          <a:p>
            <a:pPr marL="285750" indent="-285750" defTabSz="914400">
              <a:buFont typeface="Arial" panose="020B0604020202020204" pitchFamily="34" charset="0"/>
              <a:buChar char="•"/>
            </a:pPr>
            <a:r>
              <a:rPr lang="en-US" sz="2000" dirty="0">
                <a:solidFill>
                  <a:prstClr val="white"/>
                </a:solidFill>
              </a:rPr>
              <a:t>Analytical tree</a:t>
            </a:r>
          </a:p>
          <a:p>
            <a:pPr marL="285750" indent="-285750" defTabSz="914400">
              <a:buFont typeface="Arial" panose="020B0604020202020204" pitchFamily="34" charset="0"/>
              <a:buChar char="•"/>
            </a:pPr>
            <a:r>
              <a:rPr lang="en-US" sz="2000" dirty="0">
                <a:solidFill>
                  <a:prstClr val="white"/>
                </a:solidFill>
              </a:rPr>
              <a:t>Hierarchy diagram</a:t>
            </a:r>
          </a:p>
        </p:txBody>
      </p:sp>
    </p:spTree>
    <p:extLst>
      <p:ext uri="{BB962C8B-B14F-4D97-AF65-F5344CB8AC3E}">
        <p14:creationId xmlns:p14="http://schemas.microsoft.com/office/powerpoint/2010/main" val="158656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0AC18-5A2A-4B23-80C0-D1F0D877919F}"/>
              </a:ext>
            </a:extLst>
          </p:cNvPr>
          <p:cNvSpPr>
            <a:spLocks noGrp="1"/>
          </p:cNvSpPr>
          <p:nvPr>
            <p:ph type="title"/>
          </p:nvPr>
        </p:nvSpPr>
        <p:spPr/>
        <p:txBody>
          <a:bodyPr>
            <a:normAutofit fontScale="90000"/>
          </a:bodyPr>
          <a:lstStyle/>
          <a:p>
            <a:r>
              <a:rPr lang="en-US" dirty="0"/>
              <a:t/>
            </a:r>
            <a:br>
              <a:rPr lang="en-US" dirty="0"/>
            </a:br>
            <a:r>
              <a:rPr lang="en-US" dirty="0"/>
              <a:t>When To Use a Tree Diagram</a:t>
            </a:r>
            <a:r>
              <a:rPr lang="en-US" b="0" i="0" cap="all" dirty="0">
                <a:solidFill>
                  <a:srgbClr val="0B6BB5"/>
                </a:solidFill>
                <a:effectLst/>
              </a:rPr>
              <a:t/>
            </a:r>
            <a:br>
              <a:rPr lang="en-US" b="0" i="0" cap="all" dirty="0">
                <a:solidFill>
                  <a:srgbClr val="0B6BB5"/>
                </a:solidFill>
                <a:effectLst/>
              </a:rPr>
            </a:br>
            <a:endParaRPr lang="en-US" dirty="0"/>
          </a:p>
        </p:txBody>
      </p:sp>
      <p:sp>
        <p:nvSpPr>
          <p:cNvPr id="8" name="TextBox 7">
            <a:extLst>
              <a:ext uri="{FF2B5EF4-FFF2-40B4-BE49-F238E27FC236}">
                <a16:creationId xmlns:a16="http://schemas.microsoft.com/office/drawing/2014/main" xmlns="" id="{8F4CABFC-C7A0-423A-A7EF-CA855972D460}"/>
              </a:ext>
            </a:extLst>
          </p:cNvPr>
          <p:cNvSpPr txBox="1"/>
          <p:nvPr/>
        </p:nvSpPr>
        <p:spPr>
          <a:xfrm>
            <a:off x="903147" y="2053330"/>
            <a:ext cx="10364410" cy="3416320"/>
          </a:xfrm>
          <a:prstGeom prst="rect">
            <a:avLst/>
          </a:prstGeom>
          <a:noFill/>
        </p:spPr>
        <p:txBody>
          <a:bodyPr wrap="square">
            <a:spAutoFit/>
          </a:bodyPr>
          <a:lstStyle/>
          <a:p>
            <a:pPr defTabSz="914400">
              <a:buFont typeface="Arial" panose="020B0604020202020204" pitchFamily="34" charset="0"/>
              <a:buChar char="•"/>
            </a:pPr>
            <a:r>
              <a:rPr lang="en-US" dirty="0">
                <a:solidFill>
                  <a:prstClr val="white"/>
                </a:solidFill>
              </a:rPr>
              <a:t> When an issue is known or being addressed in broad generalities and you must move to specific details, such as       when developing logical steps to achieve an objective</a:t>
            </a:r>
          </a:p>
          <a:p>
            <a:pPr defTabSz="914400">
              <a:buFont typeface="Arial" panose="020B0604020202020204" pitchFamily="34" charset="0"/>
              <a:buChar char="•"/>
            </a:pPr>
            <a:endParaRPr lang="en-US" dirty="0">
              <a:solidFill>
                <a:prstClr val="white"/>
              </a:solidFill>
            </a:endParaRPr>
          </a:p>
          <a:p>
            <a:pPr defTabSz="914400">
              <a:buFont typeface="Arial" panose="020B0604020202020204" pitchFamily="34" charset="0"/>
              <a:buChar char="•"/>
            </a:pPr>
            <a:r>
              <a:rPr lang="en-US" dirty="0">
                <a:solidFill>
                  <a:prstClr val="white"/>
                </a:solidFill>
              </a:rPr>
              <a:t> When developing actions to carry out a solution or other plan</a:t>
            </a:r>
          </a:p>
          <a:p>
            <a:pPr defTabSz="914400">
              <a:buFont typeface="Arial" panose="020B0604020202020204" pitchFamily="34" charset="0"/>
              <a:buChar char="•"/>
            </a:pPr>
            <a:endParaRPr lang="en-US" dirty="0">
              <a:solidFill>
                <a:prstClr val="white"/>
              </a:solidFill>
            </a:endParaRPr>
          </a:p>
          <a:p>
            <a:pPr defTabSz="914400">
              <a:buFont typeface="Arial" panose="020B0604020202020204" pitchFamily="34" charset="0"/>
              <a:buChar char="•"/>
            </a:pPr>
            <a:r>
              <a:rPr lang="en-US" dirty="0">
                <a:solidFill>
                  <a:prstClr val="white"/>
                </a:solidFill>
              </a:rPr>
              <a:t> When analyzing processes in detail</a:t>
            </a:r>
          </a:p>
          <a:p>
            <a:pPr defTabSz="914400">
              <a:buFont typeface="Arial" panose="020B0604020202020204" pitchFamily="34" charset="0"/>
              <a:buChar char="•"/>
            </a:pPr>
            <a:endParaRPr lang="en-US" dirty="0">
              <a:solidFill>
                <a:prstClr val="white"/>
              </a:solidFill>
            </a:endParaRPr>
          </a:p>
          <a:p>
            <a:pPr defTabSz="914400">
              <a:buFont typeface="Arial" panose="020B0604020202020204" pitchFamily="34" charset="0"/>
              <a:buChar char="•"/>
            </a:pPr>
            <a:r>
              <a:rPr lang="en-US" dirty="0">
                <a:solidFill>
                  <a:prstClr val="white"/>
                </a:solidFill>
              </a:rPr>
              <a:t> When searching for the root cause of a problem</a:t>
            </a:r>
          </a:p>
          <a:p>
            <a:pPr defTabSz="914400">
              <a:buFont typeface="Arial" panose="020B0604020202020204" pitchFamily="34" charset="0"/>
              <a:buChar char="•"/>
            </a:pPr>
            <a:endParaRPr lang="en-US" dirty="0">
              <a:solidFill>
                <a:prstClr val="white"/>
              </a:solidFill>
            </a:endParaRPr>
          </a:p>
          <a:p>
            <a:pPr defTabSz="914400">
              <a:buFont typeface="Arial" panose="020B0604020202020204" pitchFamily="34" charset="0"/>
              <a:buChar char="•"/>
            </a:pPr>
            <a:r>
              <a:rPr lang="en-US" dirty="0">
                <a:solidFill>
                  <a:prstClr val="white"/>
                </a:solidFill>
              </a:rPr>
              <a:t> When evaluating implementation issues for several potential solutions</a:t>
            </a:r>
          </a:p>
          <a:p>
            <a:pPr defTabSz="914400"/>
            <a:endParaRPr lang="en-US" dirty="0">
              <a:solidFill>
                <a:prstClr val="white"/>
              </a:solidFill>
            </a:endParaRPr>
          </a:p>
          <a:p>
            <a:pPr defTabSz="914400">
              <a:buFont typeface="Arial" panose="020B0604020202020204" pitchFamily="34" charset="0"/>
              <a:buChar char="•"/>
            </a:pPr>
            <a:r>
              <a:rPr lang="en-US" dirty="0">
                <a:solidFill>
                  <a:prstClr val="white"/>
                </a:solidFill>
              </a:rPr>
              <a:t> As a communication tool, to explain details to others</a:t>
            </a:r>
          </a:p>
        </p:txBody>
      </p:sp>
    </p:spTree>
    <p:extLst>
      <p:ext uri="{BB962C8B-B14F-4D97-AF65-F5344CB8AC3E}">
        <p14:creationId xmlns:p14="http://schemas.microsoft.com/office/powerpoint/2010/main" val="90520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86E93-8905-493C-BB17-E1175EFF0F13}"/>
              </a:ext>
            </a:extLst>
          </p:cNvPr>
          <p:cNvSpPr>
            <a:spLocks noGrp="1"/>
          </p:cNvSpPr>
          <p:nvPr>
            <p:ph type="title"/>
          </p:nvPr>
        </p:nvSpPr>
        <p:spPr>
          <a:xfrm>
            <a:off x="4986363" y="473216"/>
            <a:ext cx="2219273" cy="587136"/>
          </a:xfrm>
        </p:spPr>
        <p:txBody>
          <a:bodyPr/>
          <a:lstStyle/>
          <a:p>
            <a:r>
              <a:rPr lang="en-US" dirty="0"/>
              <a:t>Six sigma</a:t>
            </a:r>
            <a:endParaRPr lang="x-none" dirty="0"/>
          </a:p>
        </p:txBody>
      </p:sp>
      <p:sp>
        <p:nvSpPr>
          <p:cNvPr id="3" name="Content Placeholder 2">
            <a:extLst>
              <a:ext uri="{FF2B5EF4-FFF2-40B4-BE49-F238E27FC236}">
                <a16:creationId xmlns:a16="http://schemas.microsoft.com/office/drawing/2014/main" xmlns="" id="{F101B555-8CC4-40C9-A2E5-803569A4272C}"/>
              </a:ext>
            </a:extLst>
          </p:cNvPr>
          <p:cNvSpPr>
            <a:spLocks noGrp="1"/>
          </p:cNvSpPr>
          <p:nvPr>
            <p:ph idx="1"/>
          </p:nvPr>
        </p:nvSpPr>
        <p:spPr/>
        <p:txBody>
          <a:bodyPr/>
          <a:lstStyle/>
          <a:p>
            <a:r>
              <a:rPr lang="en-US" dirty="0"/>
              <a:t>And it is 3.4 defective features per million opportunities.</a:t>
            </a:r>
          </a:p>
          <a:p>
            <a:r>
              <a:rPr lang="en-US" dirty="0"/>
              <a:t>Means out a million products only 3.4% products are not giving the expected result.</a:t>
            </a:r>
          </a:p>
          <a:p>
            <a:r>
              <a:rPr lang="en-US" dirty="0"/>
              <a:t>Basically, Six sigma was adopted by Bob Galvin, The CEO of Motorola in 1986. </a:t>
            </a:r>
          </a:p>
          <a:p>
            <a:r>
              <a:rPr lang="en-US" dirty="0"/>
              <a:t>It registered as a Motorola trademark On December 28,1993.</a:t>
            </a:r>
          </a:p>
          <a:p>
            <a:r>
              <a:rPr lang="en-US" dirty="0"/>
              <a:t>And then it became quality leader.</a:t>
            </a:r>
          </a:p>
        </p:txBody>
      </p:sp>
    </p:spTree>
    <p:extLst>
      <p:ext uri="{BB962C8B-B14F-4D97-AF65-F5344CB8AC3E}">
        <p14:creationId xmlns:p14="http://schemas.microsoft.com/office/powerpoint/2010/main" val="4049840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D5AB6-E106-4EB3-B679-5C2981BF9C31}"/>
              </a:ext>
            </a:extLst>
          </p:cNvPr>
          <p:cNvSpPr>
            <a:spLocks noGrp="1"/>
          </p:cNvSpPr>
          <p:nvPr>
            <p:ph type="title"/>
          </p:nvPr>
        </p:nvSpPr>
        <p:spPr/>
        <p:txBody>
          <a:bodyPr>
            <a:normAutofit/>
          </a:bodyPr>
          <a:lstStyle/>
          <a:p>
            <a:r>
              <a:rPr lang="en-US" dirty="0"/>
              <a:t>Applications</a:t>
            </a:r>
          </a:p>
        </p:txBody>
      </p:sp>
      <p:sp>
        <p:nvSpPr>
          <p:cNvPr id="4" name="TextBox 3">
            <a:extLst>
              <a:ext uri="{FF2B5EF4-FFF2-40B4-BE49-F238E27FC236}">
                <a16:creationId xmlns:a16="http://schemas.microsoft.com/office/drawing/2014/main" xmlns="" id="{C780E751-9F89-4006-812F-8850E7B90069}"/>
              </a:ext>
            </a:extLst>
          </p:cNvPr>
          <p:cNvSpPr txBox="1"/>
          <p:nvPr/>
        </p:nvSpPr>
        <p:spPr>
          <a:xfrm>
            <a:off x="913795" y="2481282"/>
            <a:ext cx="10353760" cy="2585323"/>
          </a:xfrm>
          <a:prstGeom prst="rect">
            <a:avLst/>
          </a:prstGeom>
          <a:noFill/>
        </p:spPr>
        <p:txBody>
          <a:bodyPr wrap="square">
            <a:spAutoFit/>
          </a:bodyPr>
          <a:lstStyle/>
          <a:p>
            <a:pPr marL="285750" indent="-285750" defTabSz="914400">
              <a:buFont typeface="Arial" panose="020B0604020202020204" pitchFamily="34" charset="0"/>
              <a:buChar char="•"/>
            </a:pPr>
            <a:r>
              <a:rPr lang="en-US" dirty="0">
                <a:solidFill>
                  <a:prstClr val="white"/>
                </a:solidFill>
              </a:rPr>
              <a:t>It is used to break down broad categories into finer and finer levels of detail. Developing the tree diagram helps you move your thinking step by step from generalities to specifics.</a:t>
            </a:r>
          </a:p>
          <a:p>
            <a:pPr marL="285750" indent="-285750" defTabSz="914400">
              <a:buFont typeface="Arial" panose="020B0604020202020204" pitchFamily="34" charset="0"/>
              <a:buChar char="•"/>
            </a:pPr>
            <a:endParaRPr lang="en-US" dirty="0">
              <a:solidFill>
                <a:prstClr val="white"/>
              </a:solidFill>
            </a:endParaRPr>
          </a:p>
          <a:p>
            <a:pPr marL="285750" indent="-285750" defTabSz="914400">
              <a:buFont typeface="Arial" panose="020B0604020202020204" pitchFamily="34" charset="0"/>
              <a:buChar char="•"/>
            </a:pPr>
            <a:r>
              <a:rPr lang="en-US" dirty="0">
                <a:solidFill>
                  <a:prstClr val="white"/>
                </a:solidFill>
              </a:rPr>
              <a:t>Tree diagrams are useful in situations where we want to discover or define a hierarchical relationship between events—desirable or undesirable.</a:t>
            </a:r>
          </a:p>
          <a:p>
            <a:pPr marL="285750" indent="-285750" defTabSz="914400">
              <a:buFont typeface="Arial" panose="020B0604020202020204" pitchFamily="34" charset="0"/>
              <a:buChar char="•"/>
            </a:pPr>
            <a:endParaRPr lang="en-US" dirty="0">
              <a:solidFill>
                <a:prstClr val="white"/>
              </a:solidFill>
            </a:endParaRPr>
          </a:p>
          <a:p>
            <a:pPr marL="285750" indent="-285750" defTabSz="914400">
              <a:buFont typeface="Arial" panose="020B0604020202020204" pitchFamily="34" charset="0"/>
              <a:buChar char="•"/>
            </a:pPr>
            <a:r>
              <a:rPr lang="en-US" dirty="0">
                <a:solidFill>
                  <a:prstClr val="white"/>
                </a:solidFill>
              </a:rPr>
              <a:t>Fault tree analysis is a top-down, deductive failure analysis in which an undesired state of a system is analyzed using Boolean logic to combine a series of lower-level events</a:t>
            </a:r>
          </a:p>
          <a:p>
            <a:pPr marL="285750" indent="-285750" defTabSz="914400">
              <a:buFont typeface="Arial" panose="020B0604020202020204" pitchFamily="34" charset="0"/>
              <a:buChar char="•"/>
            </a:pPr>
            <a:endParaRPr lang="en-US" dirty="0">
              <a:solidFill>
                <a:prstClr val="white"/>
              </a:solidFill>
            </a:endParaRPr>
          </a:p>
        </p:txBody>
      </p:sp>
    </p:spTree>
    <p:extLst>
      <p:ext uri="{BB962C8B-B14F-4D97-AF65-F5344CB8AC3E}">
        <p14:creationId xmlns:p14="http://schemas.microsoft.com/office/powerpoint/2010/main" val="1345509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BDA57-2E48-4836-A3A5-0A002F60A022}"/>
              </a:ext>
            </a:extLst>
          </p:cNvPr>
          <p:cNvSpPr>
            <a:spLocks noGrp="1"/>
          </p:cNvSpPr>
          <p:nvPr>
            <p:ph type="title"/>
          </p:nvPr>
        </p:nvSpPr>
        <p:spPr/>
        <p:txBody>
          <a:bodyPr/>
          <a:lstStyle/>
          <a:p>
            <a:r>
              <a:rPr lang="en-US" dirty="0"/>
              <a:t>Mechanics</a:t>
            </a:r>
          </a:p>
        </p:txBody>
      </p:sp>
      <p:sp>
        <p:nvSpPr>
          <p:cNvPr id="4" name="TextBox 3">
            <a:extLst>
              <a:ext uri="{FF2B5EF4-FFF2-40B4-BE49-F238E27FC236}">
                <a16:creationId xmlns:a16="http://schemas.microsoft.com/office/drawing/2014/main" xmlns="" id="{15CFA167-B32B-4FF4-9C5B-BD207EEE2041}"/>
              </a:ext>
            </a:extLst>
          </p:cNvPr>
          <p:cNvSpPr txBox="1"/>
          <p:nvPr/>
        </p:nvSpPr>
        <p:spPr>
          <a:xfrm>
            <a:off x="987639" y="1992933"/>
            <a:ext cx="10279917" cy="3693319"/>
          </a:xfrm>
          <a:prstGeom prst="rect">
            <a:avLst/>
          </a:prstGeom>
          <a:noFill/>
        </p:spPr>
        <p:txBody>
          <a:bodyPr wrap="square">
            <a:spAutoFit/>
          </a:bodyPr>
          <a:lstStyle/>
          <a:p>
            <a:pPr defTabSz="914400"/>
            <a:r>
              <a:rPr lang="en-US" dirty="0">
                <a:solidFill>
                  <a:prstClr val="white"/>
                </a:solidFill>
              </a:rPr>
              <a:t>Several steps are involved in the development of the FT: </a:t>
            </a:r>
          </a:p>
          <a:p>
            <a:pPr defTabSz="914400"/>
            <a:endParaRPr lang="en-US" dirty="0">
              <a:solidFill>
                <a:prstClr val="white"/>
              </a:solidFill>
            </a:endParaRPr>
          </a:p>
          <a:p>
            <a:pPr marL="342900" indent="-342900" defTabSz="914400">
              <a:buFont typeface="Arial" panose="020B0604020202020204" pitchFamily="34" charset="0"/>
              <a:buChar char="•"/>
            </a:pPr>
            <a:r>
              <a:rPr lang="en-US" dirty="0">
                <a:solidFill>
                  <a:prstClr val="white"/>
                </a:solidFill>
              </a:rPr>
              <a:t>Identify the top event. The top event is an undesirable event that we are motivated to prevent. </a:t>
            </a:r>
          </a:p>
          <a:p>
            <a:pPr marL="342900" indent="-342900" defTabSz="914400">
              <a:buFont typeface="Arial" panose="020B0604020202020204" pitchFamily="34" charset="0"/>
              <a:buChar char="•"/>
            </a:pPr>
            <a:endParaRPr lang="en-US" dirty="0">
              <a:solidFill>
                <a:prstClr val="white"/>
              </a:solidFill>
            </a:endParaRPr>
          </a:p>
          <a:p>
            <a:pPr marL="342900" indent="-342900" defTabSz="914400">
              <a:buFont typeface="Arial" panose="020B0604020202020204" pitchFamily="34" charset="0"/>
              <a:buChar char="•"/>
            </a:pPr>
            <a:r>
              <a:rPr lang="en-US" dirty="0">
                <a:solidFill>
                  <a:prstClr val="white"/>
                </a:solidFill>
              </a:rPr>
              <a:t>Identify the next-level events. The second-level events represent events that could lead to the top event. </a:t>
            </a:r>
          </a:p>
          <a:p>
            <a:pPr marL="342900" indent="-342900" defTabSz="914400">
              <a:buFont typeface="Arial" panose="020B0604020202020204" pitchFamily="34" charset="0"/>
              <a:buChar char="•"/>
            </a:pPr>
            <a:endParaRPr lang="en-US" dirty="0">
              <a:solidFill>
                <a:prstClr val="white"/>
              </a:solidFill>
            </a:endParaRPr>
          </a:p>
          <a:p>
            <a:pPr marL="342900" indent="-342900" defTabSz="914400">
              <a:buFont typeface="Arial" panose="020B0604020202020204" pitchFamily="34" charset="0"/>
              <a:buChar char="•"/>
            </a:pPr>
            <a:r>
              <a:rPr lang="en-US" dirty="0">
                <a:solidFill>
                  <a:prstClr val="white"/>
                </a:solidFill>
              </a:rPr>
              <a:t>Develop logical relationships between the top and next-level events. Here we use logic gates, for example, AND or </a:t>
            </a:r>
            <a:r>
              <a:rPr lang="en-US" dirty="0" err="1">
                <a:solidFill>
                  <a:prstClr val="white"/>
                </a:solidFill>
              </a:rPr>
              <a:t>OR</a:t>
            </a:r>
            <a:r>
              <a:rPr lang="en-US" dirty="0">
                <a:solidFill>
                  <a:prstClr val="white"/>
                </a:solidFill>
              </a:rPr>
              <a:t> gates, to connect the second-level events to the top event. </a:t>
            </a:r>
          </a:p>
          <a:p>
            <a:pPr marL="342900" indent="-342900" defTabSz="914400">
              <a:buFont typeface="Arial" panose="020B0604020202020204" pitchFamily="34" charset="0"/>
              <a:buChar char="•"/>
            </a:pPr>
            <a:endParaRPr lang="en-US" dirty="0">
              <a:solidFill>
                <a:prstClr val="white"/>
              </a:solidFill>
            </a:endParaRPr>
          </a:p>
          <a:p>
            <a:pPr marL="342900" indent="-342900" defTabSz="914400">
              <a:buFont typeface="Arial" panose="020B0604020202020204" pitchFamily="34" charset="0"/>
              <a:buChar char="•"/>
            </a:pPr>
            <a:r>
              <a:rPr lang="en-US" dirty="0">
                <a:solidFill>
                  <a:prstClr val="white"/>
                </a:solidFill>
              </a:rPr>
              <a:t>Identify and link lower-level events. Now, we develop the logic tree down to the lowest level desired by repeating steps 2 and 3, moving down through event sequences one level at a time. 5. Quantify the FT (optional). Here we develop probability of occurrence estimates for the events in the FT, and then develop a probability statement and estimate for the top event.</a:t>
            </a:r>
          </a:p>
        </p:txBody>
      </p:sp>
    </p:spTree>
    <p:extLst>
      <p:ext uri="{BB962C8B-B14F-4D97-AF65-F5344CB8AC3E}">
        <p14:creationId xmlns:p14="http://schemas.microsoft.com/office/powerpoint/2010/main" val="919241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45DE4-C885-4AFC-A154-87767C40049E}"/>
              </a:ext>
            </a:extLst>
          </p:cNvPr>
          <p:cNvSpPr>
            <a:spLocks noGrp="1"/>
          </p:cNvSpPr>
          <p:nvPr>
            <p:ph type="title"/>
          </p:nvPr>
        </p:nvSpPr>
        <p:spPr/>
        <p:txBody>
          <a:bodyPr/>
          <a:lstStyle/>
          <a:p>
            <a:r>
              <a:rPr lang="en-US" dirty="0"/>
              <a:t>Structure</a:t>
            </a:r>
          </a:p>
        </p:txBody>
      </p:sp>
      <p:sp>
        <p:nvSpPr>
          <p:cNvPr id="4" name="TextBox 3">
            <a:extLst>
              <a:ext uri="{FF2B5EF4-FFF2-40B4-BE49-F238E27FC236}">
                <a16:creationId xmlns:a16="http://schemas.microsoft.com/office/drawing/2014/main" xmlns="" id="{0DFF9C47-1BE3-4BD1-B051-3966786E15CC}"/>
              </a:ext>
            </a:extLst>
          </p:cNvPr>
          <p:cNvSpPr txBox="1"/>
          <p:nvPr/>
        </p:nvSpPr>
        <p:spPr>
          <a:xfrm>
            <a:off x="913795" y="2209617"/>
            <a:ext cx="10353762" cy="1477328"/>
          </a:xfrm>
          <a:prstGeom prst="rect">
            <a:avLst/>
          </a:prstGeom>
          <a:noFill/>
        </p:spPr>
        <p:txBody>
          <a:bodyPr wrap="square">
            <a:spAutoFit/>
          </a:bodyPr>
          <a:lstStyle/>
          <a:p>
            <a:pPr marL="285750" indent="-285750" defTabSz="914400">
              <a:buFont typeface="Arial" panose="020B0604020202020204" pitchFamily="34" charset="0"/>
              <a:buChar char="•"/>
            </a:pPr>
            <a:r>
              <a:rPr lang="en-US" dirty="0">
                <a:solidFill>
                  <a:prstClr val="white"/>
                </a:solidFill>
              </a:rPr>
              <a:t>A </a:t>
            </a:r>
            <a:r>
              <a:rPr lang="en-US" b="1" dirty="0">
                <a:solidFill>
                  <a:prstClr val="white"/>
                </a:solidFill>
              </a:rPr>
              <a:t>Tree Diagram</a:t>
            </a:r>
            <a:r>
              <a:rPr lang="en-US" dirty="0">
                <a:solidFill>
                  <a:prstClr val="white"/>
                </a:solidFill>
              </a:rPr>
              <a:t> is a chart that begins with one central item and then branches into more and keeps branching until the line of inquiry begun with the central item is exhausted.</a:t>
            </a:r>
          </a:p>
          <a:p>
            <a:pPr marL="285750" indent="-285750" defTabSz="914400">
              <a:buFont typeface="Arial" panose="020B0604020202020204" pitchFamily="34" charset="0"/>
              <a:buChar char="•"/>
            </a:pPr>
            <a:endParaRPr lang="en-US" dirty="0">
              <a:solidFill>
                <a:prstClr val="white"/>
              </a:solidFill>
            </a:endParaRPr>
          </a:p>
          <a:p>
            <a:pPr marL="285750" indent="-285750" defTabSz="914400">
              <a:buFont typeface="Arial" panose="020B0604020202020204" pitchFamily="34" charset="0"/>
              <a:buChar char="•"/>
            </a:pPr>
            <a:r>
              <a:rPr lang="en-US" dirty="0">
                <a:solidFill>
                  <a:prstClr val="white"/>
                </a:solidFill>
              </a:rPr>
              <a:t> The tree diagram starts with one item that branches into two or more, each of which branch into two or more, and so on. The finished diagram bears a resemblance to a tree, with a trunk and multiple branches.</a:t>
            </a:r>
          </a:p>
        </p:txBody>
      </p:sp>
    </p:spTree>
    <p:extLst>
      <p:ext uri="{BB962C8B-B14F-4D97-AF65-F5344CB8AC3E}">
        <p14:creationId xmlns:p14="http://schemas.microsoft.com/office/powerpoint/2010/main" val="3153315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9F392-6E30-4005-9915-899749CD89FD}"/>
              </a:ext>
            </a:extLst>
          </p:cNvPr>
          <p:cNvSpPr>
            <a:spLocks noGrp="1"/>
          </p:cNvSpPr>
          <p:nvPr>
            <p:ph type="title"/>
          </p:nvPr>
        </p:nvSpPr>
        <p:spPr>
          <a:xfrm>
            <a:off x="919119" y="432046"/>
            <a:ext cx="10353762" cy="1257300"/>
          </a:xfrm>
        </p:spPr>
        <p:txBody>
          <a:bodyPr/>
          <a:lstStyle/>
          <a:p>
            <a:r>
              <a:rPr lang="en-US" dirty="0"/>
              <a:t>Examples</a:t>
            </a:r>
          </a:p>
        </p:txBody>
      </p:sp>
      <p:pic>
        <p:nvPicPr>
          <p:cNvPr id="3" name="Picture 2" descr="Critical to Quality (CTQ) Trees - From MindTools.com">
            <a:extLst>
              <a:ext uri="{FF2B5EF4-FFF2-40B4-BE49-F238E27FC236}">
                <a16:creationId xmlns:a16="http://schemas.microsoft.com/office/drawing/2014/main" xmlns="" id="{940672FE-EF1E-4CCB-AF76-8FB81B03D51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074693" y="1299100"/>
            <a:ext cx="7177596" cy="512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05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1028">
            <a:extLst>
              <a:ext uri="{FF2B5EF4-FFF2-40B4-BE49-F238E27FC236}">
                <a16:creationId xmlns:a16="http://schemas.microsoft.com/office/drawing/2014/main" xmlns="" id="{02F24D10-2E5B-48FF-B294-D290EA6DED34}"/>
              </a:ext>
            </a:extLst>
          </p:cNvPr>
          <p:cNvGrpSpPr/>
          <p:nvPr/>
        </p:nvGrpSpPr>
        <p:grpSpPr>
          <a:xfrm>
            <a:off x="1393794" y="1378039"/>
            <a:ext cx="8754859" cy="4970034"/>
            <a:chOff x="1154098" y="824866"/>
            <a:chExt cx="8754859" cy="4970034"/>
          </a:xfrm>
        </p:grpSpPr>
        <p:sp>
          <p:nvSpPr>
            <p:cNvPr id="6" name="Rectangle 5">
              <a:extLst>
                <a:ext uri="{FF2B5EF4-FFF2-40B4-BE49-F238E27FC236}">
                  <a16:creationId xmlns:a16="http://schemas.microsoft.com/office/drawing/2014/main" xmlns="" id="{881476FF-45DD-4C3D-BE0A-5262B2900337}"/>
                </a:ext>
              </a:extLst>
            </p:cNvPr>
            <p:cNvSpPr/>
            <p:nvPr/>
          </p:nvSpPr>
          <p:spPr>
            <a:xfrm>
              <a:off x="1154098" y="2887460"/>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8" name="Rectangle 7">
              <a:extLst>
                <a:ext uri="{FF2B5EF4-FFF2-40B4-BE49-F238E27FC236}">
                  <a16:creationId xmlns:a16="http://schemas.microsoft.com/office/drawing/2014/main" xmlns="" id="{35937465-8FF2-45EE-AB49-93CD01272883}"/>
                </a:ext>
              </a:extLst>
            </p:cNvPr>
            <p:cNvSpPr/>
            <p:nvPr/>
          </p:nvSpPr>
          <p:spPr>
            <a:xfrm>
              <a:off x="4848689" y="1216922"/>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9" name="Rectangle 8">
              <a:extLst>
                <a:ext uri="{FF2B5EF4-FFF2-40B4-BE49-F238E27FC236}">
                  <a16:creationId xmlns:a16="http://schemas.microsoft.com/office/drawing/2014/main" xmlns="" id="{2FA307D9-4C07-4919-917A-76DD252B6CAA}"/>
                </a:ext>
              </a:extLst>
            </p:cNvPr>
            <p:cNvSpPr/>
            <p:nvPr/>
          </p:nvSpPr>
          <p:spPr>
            <a:xfrm>
              <a:off x="4848689" y="4673352"/>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10" name="Rectangle 9">
              <a:extLst>
                <a:ext uri="{FF2B5EF4-FFF2-40B4-BE49-F238E27FC236}">
                  <a16:creationId xmlns:a16="http://schemas.microsoft.com/office/drawing/2014/main" xmlns="" id="{1C62C920-896B-4E4D-82FB-1A2CE1F44F6A}"/>
                </a:ext>
              </a:extLst>
            </p:cNvPr>
            <p:cNvSpPr/>
            <p:nvPr/>
          </p:nvSpPr>
          <p:spPr>
            <a:xfrm>
              <a:off x="4848689" y="2887460"/>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cxnSp>
          <p:nvCxnSpPr>
            <p:cNvPr id="15" name="Straight Connector 14">
              <a:extLst>
                <a:ext uri="{FF2B5EF4-FFF2-40B4-BE49-F238E27FC236}">
                  <a16:creationId xmlns:a16="http://schemas.microsoft.com/office/drawing/2014/main" xmlns="" id="{B75BAE31-B4F8-43FE-9BFD-7F27C93E4B6A}"/>
                </a:ext>
              </a:extLst>
            </p:cNvPr>
            <p:cNvCxnSpPr>
              <a:cxnSpLocks/>
            </p:cNvCxnSpPr>
            <p:nvPr/>
          </p:nvCxnSpPr>
          <p:spPr>
            <a:xfrm>
              <a:off x="3773010" y="1563151"/>
              <a:ext cx="0" cy="3456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F69E16EA-033A-4445-9638-96AC3475D141}"/>
                </a:ext>
              </a:extLst>
            </p:cNvPr>
            <p:cNvCxnSpPr>
              <a:cxnSpLocks/>
            </p:cNvCxnSpPr>
            <p:nvPr/>
          </p:nvCxnSpPr>
          <p:spPr>
            <a:xfrm flipH="1">
              <a:off x="6588712" y="3233689"/>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47C999F-7569-4962-A973-4234BDDBAB07}"/>
                </a:ext>
              </a:extLst>
            </p:cNvPr>
            <p:cNvCxnSpPr>
              <a:cxnSpLocks/>
            </p:cNvCxnSpPr>
            <p:nvPr/>
          </p:nvCxnSpPr>
          <p:spPr>
            <a:xfrm flipH="1">
              <a:off x="3773010" y="5019582"/>
              <a:ext cx="1075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78B45FF-652B-45A7-8EC7-3FB4AFEC2D81}"/>
                </a:ext>
              </a:extLst>
            </p:cNvPr>
            <p:cNvCxnSpPr>
              <a:cxnSpLocks/>
              <a:endCxn id="6" idx="3"/>
            </p:cNvCxnSpPr>
            <p:nvPr/>
          </p:nvCxnSpPr>
          <p:spPr>
            <a:xfrm flipH="1" flipV="1">
              <a:off x="2894122" y="3233690"/>
              <a:ext cx="1954568"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213CAB2-253F-429C-B054-983E4959FC0A}"/>
                </a:ext>
              </a:extLst>
            </p:cNvPr>
            <p:cNvCxnSpPr>
              <a:cxnSpLocks/>
            </p:cNvCxnSpPr>
            <p:nvPr/>
          </p:nvCxnSpPr>
          <p:spPr>
            <a:xfrm flipH="1">
              <a:off x="6588712" y="1563151"/>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7B041740-6211-4FFA-9CBD-7D94F0061593}"/>
                </a:ext>
              </a:extLst>
            </p:cNvPr>
            <p:cNvCxnSpPr>
              <a:cxnSpLocks/>
            </p:cNvCxnSpPr>
            <p:nvPr/>
          </p:nvCxnSpPr>
          <p:spPr>
            <a:xfrm flipH="1">
              <a:off x="6588713" y="5012093"/>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4BD6DA3-785A-4A6B-BBE5-63EDE0320910}"/>
                </a:ext>
              </a:extLst>
            </p:cNvPr>
            <p:cNvCxnSpPr>
              <a:cxnSpLocks/>
            </p:cNvCxnSpPr>
            <p:nvPr/>
          </p:nvCxnSpPr>
          <p:spPr>
            <a:xfrm flipH="1">
              <a:off x="7378823" y="1192450"/>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DBE72F2-6C07-4D92-90ED-3D7020380028}"/>
                </a:ext>
              </a:extLst>
            </p:cNvPr>
            <p:cNvCxnSpPr>
              <a:cxnSpLocks/>
            </p:cNvCxnSpPr>
            <p:nvPr/>
          </p:nvCxnSpPr>
          <p:spPr>
            <a:xfrm flipH="1">
              <a:off x="3773010" y="1563151"/>
              <a:ext cx="1075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5EE14E5-AA31-47BD-8E29-82622825EA27}"/>
                </a:ext>
              </a:extLst>
            </p:cNvPr>
            <p:cNvCxnSpPr>
              <a:cxnSpLocks/>
            </p:cNvCxnSpPr>
            <p:nvPr/>
          </p:nvCxnSpPr>
          <p:spPr>
            <a:xfrm>
              <a:off x="7378823" y="11924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xmlns="" id="{D9BDAFCD-EC00-4811-B7CF-2B48211566F7}"/>
                </a:ext>
              </a:extLst>
            </p:cNvPr>
            <p:cNvCxnSpPr>
              <a:cxnSpLocks/>
            </p:cNvCxnSpPr>
            <p:nvPr/>
          </p:nvCxnSpPr>
          <p:spPr>
            <a:xfrm>
              <a:off x="7378823" y="1192450"/>
              <a:ext cx="0" cy="748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8C20874-44AE-4DCD-8D5C-46AA04C40DFC}"/>
                </a:ext>
              </a:extLst>
            </p:cNvPr>
            <p:cNvCxnSpPr>
              <a:cxnSpLocks/>
            </p:cNvCxnSpPr>
            <p:nvPr/>
          </p:nvCxnSpPr>
          <p:spPr>
            <a:xfrm flipH="1">
              <a:off x="7378823" y="1941221"/>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BA4FFE6-81EC-436B-85A0-60FC619F1E82}"/>
                </a:ext>
              </a:extLst>
            </p:cNvPr>
            <p:cNvCxnSpPr>
              <a:cxnSpLocks/>
            </p:cNvCxnSpPr>
            <p:nvPr/>
          </p:nvCxnSpPr>
          <p:spPr>
            <a:xfrm flipH="1">
              <a:off x="7378822" y="2831148"/>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C42A8E8-9984-4159-A032-2B1DD955CBC8}"/>
                </a:ext>
              </a:extLst>
            </p:cNvPr>
            <p:cNvCxnSpPr>
              <a:cxnSpLocks/>
            </p:cNvCxnSpPr>
            <p:nvPr/>
          </p:nvCxnSpPr>
          <p:spPr>
            <a:xfrm flipH="1">
              <a:off x="7378822" y="3579919"/>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1481BF7-C112-4F9C-90AB-74FA10970CC2}"/>
                </a:ext>
              </a:extLst>
            </p:cNvPr>
            <p:cNvCxnSpPr>
              <a:cxnSpLocks/>
            </p:cNvCxnSpPr>
            <p:nvPr/>
          </p:nvCxnSpPr>
          <p:spPr>
            <a:xfrm>
              <a:off x="7381781" y="2831148"/>
              <a:ext cx="0" cy="748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CCBD270-0F80-4B1C-94A2-58B56A1C700F}"/>
                </a:ext>
              </a:extLst>
            </p:cNvPr>
            <p:cNvCxnSpPr>
              <a:cxnSpLocks/>
            </p:cNvCxnSpPr>
            <p:nvPr/>
          </p:nvCxnSpPr>
          <p:spPr>
            <a:xfrm flipH="1">
              <a:off x="7378822" y="4617040"/>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20DCEB28-920A-449A-A080-C80AF8170DC1}"/>
                </a:ext>
              </a:extLst>
            </p:cNvPr>
            <p:cNvCxnSpPr>
              <a:cxnSpLocks/>
            </p:cNvCxnSpPr>
            <p:nvPr/>
          </p:nvCxnSpPr>
          <p:spPr>
            <a:xfrm flipH="1">
              <a:off x="7378822" y="5365811"/>
              <a:ext cx="7901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E7F1987-4063-49ED-87D0-8F3149CA27CF}"/>
                </a:ext>
              </a:extLst>
            </p:cNvPr>
            <p:cNvCxnSpPr>
              <a:cxnSpLocks/>
            </p:cNvCxnSpPr>
            <p:nvPr/>
          </p:nvCxnSpPr>
          <p:spPr>
            <a:xfrm>
              <a:off x="7381781" y="4617040"/>
              <a:ext cx="0" cy="748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7C20D7C0-14B4-4780-91A0-FC0DB01EC94C}"/>
                </a:ext>
              </a:extLst>
            </p:cNvPr>
            <p:cNvSpPr/>
            <p:nvPr/>
          </p:nvSpPr>
          <p:spPr>
            <a:xfrm>
              <a:off x="8168933" y="824866"/>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43" name="Rectangle 42">
              <a:extLst>
                <a:ext uri="{FF2B5EF4-FFF2-40B4-BE49-F238E27FC236}">
                  <a16:creationId xmlns:a16="http://schemas.microsoft.com/office/drawing/2014/main" xmlns="" id="{14337386-0DF8-4275-B4CB-1F4DC030B52E}"/>
                </a:ext>
              </a:extLst>
            </p:cNvPr>
            <p:cNvSpPr/>
            <p:nvPr/>
          </p:nvSpPr>
          <p:spPr>
            <a:xfrm>
              <a:off x="8168933" y="1689655"/>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44" name="Rectangle 43">
              <a:extLst>
                <a:ext uri="{FF2B5EF4-FFF2-40B4-BE49-F238E27FC236}">
                  <a16:creationId xmlns:a16="http://schemas.microsoft.com/office/drawing/2014/main" xmlns="" id="{DD4D4D42-0424-4D31-BAEC-5C28DA5900E6}"/>
                </a:ext>
              </a:extLst>
            </p:cNvPr>
            <p:cNvSpPr/>
            <p:nvPr/>
          </p:nvSpPr>
          <p:spPr>
            <a:xfrm>
              <a:off x="8168933" y="2556680"/>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45" name="Rectangle 44">
              <a:extLst>
                <a:ext uri="{FF2B5EF4-FFF2-40B4-BE49-F238E27FC236}">
                  <a16:creationId xmlns:a16="http://schemas.microsoft.com/office/drawing/2014/main" xmlns="" id="{CE5CA4F2-90E4-4122-ADF9-B581F4DDAA74}"/>
                </a:ext>
              </a:extLst>
            </p:cNvPr>
            <p:cNvSpPr/>
            <p:nvPr/>
          </p:nvSpPr>
          <p:spPr>
            <a:xfrm>
              <a:off x="8168933" y="3406021"/>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46" name="Rectangle 45">
              <a:extLst>
                <a:ext uri="{FF2B5EF4-FFF2-40B4-BE49-F238E27FC236}">
                  <a16:creationId xmlns:a16="http://schemas.microsoft.com/office/drawing/2014/main" xmlns="" id="{5859E80A-225D-4DBB-A360-085F49DC53C9}"/>
                </a:ext>
              </a:extLst>
            </p:cNvPr>
            <p:cNvSpPr/>
            <p:nvPr/>
          </p:nvSpPr>
          <p:spPr>
            <a:xfrm>
              <a:off x="8168933" y="4255362"/>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47" name="Rectangle 46">
              <a:extLst>
                <a:ext uri="{FF2B5EF4-FFF2-40B4-BE49-F238E27FC236}">
                  <a16:creationId xmlns:a16="http://schemas.microsoft.com/office/drawing/2014/main" xmlns="" id="{9CFE14DD-78A9-4E2F-BAD7-A53BC15028E0}"/>
                </a:ext>
              </a:extLst>
            </p:cNvPr>
            <p:cNvSpPr/>
            <p:nvPr/>
          </p:nvSpPr>
          <p:spPr>
            <a:xfrm>
              <a:off x="8168933" y="5102441"/>
              <a:ext cx="1740024" cy="69245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endParaRPr>
            </a:p>
          </p:txBody>
        </p:sp>
        <p:sp>
          <p:nvSpPr>
            <p:cNvPr id="1028" name="TextBox 1027">
              <a:extLst>
                <a:ext uri="{FF2B5EF4-FFF2-40B4-BE49-F238E27FC236}">
                  <a16:creationId xmlns:a16="http://schemas.microsoft.com/office/drawing/2014/main" xmlns="" id="{91ABFC61-8E4F-4CE0-BA57-012B05849DDC}"/>
                </a:ext>
              </a:extLst>
            </p:cNvPr>
            <p:cNvSpPr txBox="1"/>
            <p:nvPr/>
          </p:nvSpPr>
          <p:spPr>
            <a:xfrm>
              <a:off x="4845732" y="1251183"/>
              <a:ext cx="1708167" cy="646331"/>
            </a:xfrm>
            <a:prstGeom prst="rect">
              <a:avLst/>
            </a:prstGeom>
            <a:noFill/>
          </p:spPr>
          <p:txBody>
            <a:bodyPr wrap="square" rtlCol="0">
              <a:spAutoFit/>
            </a:bodyPr>
            <a:lstStyle/>
            <a:p>
              <a:pPr algn="ctr" defTabSz="914400"/>
              <a:r>
                <a:rPr lang="en-US" dirty="0">
                  <a:solidFill>
                    <a:prstClr val="white"/>
                  </a:solidFill>
                </a:rPr>
                <a:t>Good</a:t>
              </a:r>
            </a:p>
            <a:p>
              <a:pPr algn="ctr" defTabSz="914400"/>
              <a:r>
                <a:rPr lang="en-US" dirty="0">
                  <a:solidFill>
                    <a:prstClr val="white"/>
                  </a:solidFill>
                </a:rPr>
                <a:t>Food</a:t>
              </a:r>
            </a:p>
          </p:txBody>
        </p:sp>
        <p:sp>
          <p:nvSpPr>
            <p:cNvPr id="50" name="TextBox 49">
              <a:extLst>
                <a:ext uri="{FF2B5EF4-FFF2-40B4-BE49-F238E27FC236}">
                  <a16:creationId xmlns:a16="http://schemas.microsoft.com/office/drawing/2014/main" xmlns="" id="{AE2E5191-BC10-4C85-AA4D-F5F0DCC8F5D6}"/>
                </a:ext>
              </a:extLst>
            </p:cNvPr>
            <p:cNvSpPr txBox="1"/>
            <p:nvPr/>
          </p:nvSpPr>
          <p:spPr>
            <a:xfrm>
              <a:off x="1188917" y="2933588"/>
              <a:ext cx="1708167" cy="646331"/>
            </a:xfrm>
            <a:prstGeom prst="rect">
              <a:avLst/>
            </a:prstGeom>
            <a:noFill/>
          </p:spPr>
          <p:txBody>
            <a:bodyPr wrap="square" rtlCol="0">
              <a:spAutoFit/>
            </a:bodyPr>
            <a:lstStyle/>
            <a:p>
              <a:pPr algn="ctr" defTabSz="914400"/>
              <a:r>
                <a:rPr lang="en-US" dirty="0">
                  <a:solidFill>
                    <a:prstClr val="white"/>
                  </a:solidFill>
                </a:rPr>
                <a:t>Satisfied </a:t>
              </a:r>
            </a:p>
            <a:p>
              <a:pPr algn="ctr" defTabSz="914400"/>
              <a:r>
                <a:rPr lang="en-US" dirty="0">
                  <a:solidFill>
                    <a:prstClr val="white"/>
                  </a:solidFill>
                </a:rPr>
                <a:t>Customer</a:t>
              </a:r>
            </a:p>
          </p:txBody>
        </p:sp>
        <p:sp>
          <p:nvSpPr>
            <p:cNvPr id="51" name="TextBox 50">
              <a:extLst>
                <a:ext uri="{FF2B5EF4-FFF2-40B4-BE49-F238E27FC236}">
                  <a16:creationId xmlns:a16="http://schemas.microsoft.com/office/drawing/2014/main" xmlns="" id="{7AD1B363-DB22-400B-8D32-308EAFD30D8F}"/>
                </a:ext>
              </a:extLst>
            </p:cNvPr>
            <p:cNvSpPr txBox="1"/>
            <p:nvPr/>
          </p:nvSpPr>
          <p:spPr>
            <a:xfrm>
              <a:off x="4873494" y="2910523"/>
              <a:ext cx="1708167" cy="646331"/>
            </a:xfrm>
            <a:prstGeom prst="rect">
              <a:avLst/>
            </a:prstGeom>
            <a:noFill/>
          </p:spPr>
          <p:txBody>
            <a:bodyPr wrap="square" rtlCol="0">
              <a:spAutoFit/>
            </a:bodyPr>
            <a:lstStyle/>
            <a:p>
              <a:pPr algn="ctr" defTabSz="914400"/>
              <a:r>
                <a:rPr lang="en-US" dirty="0">
                  <a:solidFill>
                    <a:prstClr val="white"/>
                  </a:solidFill>
                </a:rPr>
                <a:t>Good</a:t>
              </a:r>
            </a:p>
            <a:p>
              <a:pPr algn="ctr" defTabSz="914400"/>
              <a:r>
                <a:rPr lang="en-US" dirty="0">
                  <a:solidFill>
                    <a:prstClr val="white"/>
                  </a:solidFill>
                </a:rPr>
                <a:t>Service</a:t>
              </a:r>
            </a:p>
          </p:txBody>
        </p:sp>
        <p:sp>
          <p:nvSpPr>
            <p:cNvPr id="52" name="TextBox 51">
              <a:extLst>
                <a:ext uri="{FF2B5EF4-FFF2-40B4-BE49-F238E27FC236}">
                  <a16:creationId xmlns:a16="http://schemas.microsoft.com/office/drawing/2014/main" xmlns="" id="{9AB2F18C-67B1-431C-BDF7-6C9BBC002A67}"/>
                </a:ext>
              </a:extLst>
            </p:cNvPr>
            <p:cNvSpPr txBox="1"/>
            <p:nvPr/>
          </p:nvSpPr>
          <p:spPr>
            <a:xfrm>
              <a:off x="4845732" y="4682910"/>
              <a:ext cx="1708167" cy="646331"/>
            </a:xfrm>
            <a:prstGeom prst="rect">
              <a:avLst/>
            </a:prstGeom>
            <a:noFill/>
          </p:spPr>
          <p:txBody>
            <a:bodyPr wrap="square" rtlCol="0">
              <a:spAutoFit/>
            </a:bodyPr>
            <a:lstStyle/>
            <a:p>
              <a:pPr algn="ctr" defTabSz="914400"/>
              <a:r>
                <a:rPr lang="en-US" dirty="0">
                  <a:solidFill>
                    <a:prstClr val="white"/>
                  </a:solidFill>
                </a:rPr>
                <a:t>Pleasant</a:t>
              </a:r>
            </a:p>
            <a:p>
              <a:pPr algn="ctr" defTabSz="914400"/>
              <a:r>
                <a:rPr lang="en-US" dirty="0">
                  <a:solidFill>
                    <a:prstClr val="white"/>
                  </a:solidFill>
                </a:rPr>
                <a:t>Surroundings</a:t>
              </a:r>
            </a:p>
          </p:txBody>
        </p:sp>
        <p:sp>
          <p:nvSpPr>
            <p:cNvPr id="53" name="TextBox 52">
              <a:extLst>
                <a:ext uri="{FF2B5EF4-FFF2-40B4-BE49-F238E27FC236}">
                  <a16:creationId xmlns:a16="http://schemas.microsoft.com/office/drawing/2014/main" xmlns="" id="{67C10712-8098-4086-A690-A619801D48E8}"/>
                </a:ext>
              </a:extLst>
            </p:cNvPr>
            <p:cNvSpPr txBox="1"/>
            <p:nvPr/>
          </p:nvSpPr>
          <p:spPr>
            <a:xfrm>
              <a:off x="8168929" y="839077"/>
              <a:ext cx="1708167" cy="646331"/>
            </a:xfrm>
            <a:prstGeom prst="rect">
              <a:avLst/>
            </a:prstGeom>
            <a:noFill/>
          </p:spPr>
          <p:txBody>
            <a:bodyPr wrap="square" rtlCol="0">
              <a:spAutoFit/>
            </a:bodyPr>
            <a:lstStyle/>
            <a:p>
              <a:pPr algn="ctr" defTabSz="914400"/>
              <a:r>
                <a:rPr lang="en-US" dirty="0">
                  <a:solidFill>
                    <a:prstClr val="white"/>
                  </a:solidFill>
                </a:rPr>
                <a:t>Quality</a:t>
              </a:r>
            </a:p>
            <a:p>
              <a:pPr algn="ctr" defTabSz="914400"/>
              <a:r>
                <a:rPr lang="en-US" dirty="0">
                  <a:solidFill>
                    <a:prstClr val="white"/>
                  </a:solidFill>
                </a:rPr>
                <a:t>Ingredients</a:t>
              </a:r>
            </a:p>
          </p:txBody>
        </p:sp>
        <p:sp>
          <p:nvSpPr>
            <p:cNvPr id="54" name="TextBox 53">
              <a:extLst>
                <a:ext uri="{FF2B5EF4-FFF2-40B4-BE49-F238E27FC236}">
                  <a16:creationId xmlns:a16="http://schemas.microsoft.com/office/drawing/2014/main" xmlns="" id="{0DF8B928-B1FF-4056-8EEC-ACBFFAD1ACC2}"/>
                </a:ext>
              </a:extLst>
            </p:cNvPr>
            <p:cNvSpPr txBox="1"/>
            <p:nvPr/>
          </p:nvSpPr>
          <p:spPr>
            <a:xfrm>
              <a:off x="8168929" y="1716359"/>
              <a:ext cx="1708167" cy="646331"/>
            </a:xfrm>
            <a:prstGeom prst="rect">
              <a:avLst/>
            </a:prstGeom>
            <a:noFill/>
          </p:spPr>
          <p:txBody>
            <a:bodyPr wrap="square" rtlCol="0">
              <a:spAutoFit/>
            </a:bodyPr>
            <a:lstStyle/>
            <a:p>
              <a:pPr algn="ctr" defTabSz="914400"/>
              <a:r>
                <a:rPr lang="en-US" dirty="0">
                  <a:solidFill>
                    <a:prstClr val="white"/>
                  </a:solidFill>
                </a:rPr>
                <a:t>Good</a:t>
              </a:r>
            </a:p>
            <a:p>
              <a:pPr algn="ctr" defTabSz="914400"/>
              <a:r>
                <a:rPr lang="en-US" dirty="0">
                  <a:solidFill>
                    <a:prstClr val="white"/>
                  </a:solidFill>
                </a:rPr>
                <a:t>Recipe</a:t>
              </a:r>
            </a:p>
          </p:txBody>
        </p:sp>
        <p:sp>
          <p:nvSpPr>
            <p:cNvPr id="55" name="TextBox 54">
              <a:extLst>
                <a:ext uri="{FF2B5EF4-FFF2-40B4-BE49-F238E27FC236}">
                  <a16:creationId xmlns:a16="http://schemas.microsoft.com/office/drawing/2014/main" xmlns="" id="{642EF945-C87F-415A-84EF-497D813EE45B}"/>
                </a:ext>
              </a:extLst>
            </p:cNvPr>
            <p:cNvSpPr txBox="1"/>
            <p:nvPr/>
          </p:nvSpPr>
          <p:spPr>
            <a:xfrm>
              <a:off x="8168930" y="4323288"/>
              <a:ext cx="1708167" cy="646331"/>
            </a:xfrm>
            <a:prstGeom prst="rect">
              <a:avLst/>
            </a:prstGeom>
            <a:noFill/>
          </p:spPr>
          <p:txBody>
            <a:bodyPr wrap="square" rtlCol="0">
              <a:spAutoFit/>
            </a:bodyPr>
            <a:lstStyle/>
            <a:p>
              <a:pPr algn="ctr" defTabSz="914400"/>
              <a:r>
                <a:rPr lang="en-US" dirty="0">
                  <a:solidFill>
                    <a:prstClr val="white"/>
                  </a:solidFill>
                </a:rPr>
                <a:t>Good Table</a:t>
              </a:r>
            </a:p>
            <a:p>
              <a:pPr algn="ctr" defTabSz="914400"/>
              <a:r>
                <a:rPr lang="en-US" dirty="0">
                  <a:solidFill>
                    <a:prstClr val="white"/>
                  </a:solidFill>
                </a:rPr>
                <a:t>Presentation</a:t>
              </a:r>
            </a:p>
          </p:txBody>
        </p:sp>
        <p:sp>
          <p:nvSpPr>
            <p:cNvPr id="56" name="TextBox 55">
              <a:extLst>
                <a:ext uri="{FF2B5EF4-FFF2-40B4-BE49-F238E27FC236}">
                  <a16:creationId xmlns:a16="http://schemas.microsoft.com/office/drawing/2014/main" xmlns="" id="{19560F0D-2C02-477A-B49F-165ABF951F6C}"/>
                </a:ext>
              </a:extLst>
            </p:cNvPr>
            <p:cNvSpPr txBox="1"/>
            <p:nvPr/>
          </p:nvSpPr>
          <p:spPr>
            <a:xfrm>
              <a:off x="8184861" y="5124239"/>
              <a:ext cx="1708167" cy="646331"/>
            </a:xfrm>
            <a:prstGeom prst="rect">
              <a:avLst/>
            </a:prstGeom>
            <a:noFill/>
          </p:spPr>
          <p:txBody>
            <a:bodyPr wrap="square" rtlCol="0">
              <a:spAutoFit/>
            </a:bodyPr>
            <a:lstStyle/>
            <a:p>
              <a:pPr algn="ctr" defTabSz="914400"/>
              <a:r>
                <a:rPr lang="en-US" dirty="0">
                  <a:solidFill>
                    <a:prstClr val="white"/>
                  </a:solidFill>
                </a:rPr>
                <a:t>Happy</a:t>
              </a:r>
            </a:p>
            <a:p>
              <a:pPr algn="ctr" defTabSz="914400"/>
              <a:r>
                <a:rPr lang="en-US" dirty="0">
                  <a:solidFill>
                    <a:prstClr val="white"/>
                  </a:solidFill>
                </a:rPr>
                <a:t>Atmosphere</a:t>
              </a:r>
            </a:p>
          </p:txBody>
        </p:sp>
        <p:sp>
          <p:nvSpPr>
            <p:cNvPr id="57" name="TextBox 56">
              <a:extLst>
                <a:ext uri="{FF2B5EF4-FFF2-40B4-BE49-F238E27FC236}">
                  <a16:creationId xmlns:a16="http://schemas.microsoft.com/office/drawing/2014/main" xmlns="" id="{B037F6AA-5DF6-4ADE-AA53-FF5E27F79079}"/>
                </a:ext>
              </a:extLst>
            </p:cNvPr>
            <p:cNvSpPr txBox="1"/>
            <p:nvPr/>
          </p:nvSpPr>
          <p:spPr>
            <a:xfrm>
              <a:off x="8168930" y="2559202"/>
              <a:ext cx="1708167" cy="646331"/>
            </a:xfrm>
            <a:prstGeom prst="rect">
              <a:avLst/>
            </a:prstGeom>
            <a:noFill/>
          </p:spPr>
          <p:txBody>
            <a:bodyPr wrap="square" rtlCol="0">
              <a:spAutoFit/>
            </a:bodyPr>
            <a:lstStyle/>
            <a:p>
              <a:pPr algn="ctr" defTabSz="914400"/>
              <a:r>
                <a:rPr lang="en-US" dirty="0">
                  <a:solidFill>
                    <a:prstClr val="white"/>
                  </a:solidFill>
                </a:rPr>
                <a:t>Prompt</a:t>
              </a:r>
            </a:p>
            <a:p>
              <a:pPr algn="ctr" defTabSz="914400"/>
              <a:r>
                <a:rPr lang="en-US" dirty="0">
                  <a:solidFill>
                    <a:prstClr val="white"/>
                  </a:solidFill>
                </a:rPr>
                <a:t>Attention</a:t>
              </a:r>
            </a:p>
          </p:txBody>
        </p:sp>
        <p:sp>
          <p:nvSpPr>
            <p:cNvPr id="58" name="TextBox 57">
              <a:extLst>
                <a:ext uri="{FF2B5EF4-FFF2-40B4-BE49-F238E27FC236}">
                  <a16:creationId xmlns:a16="http://schemas.microsoft.com/office/drawing/2014/main" xmlns="" id="{3807A62D-3CBA-434F-8F20-8366F5EA5A8D}"/>
                </a:ext>
              </a:extLst>
            </p:cNvPr>
            <p:cNvSpPr txBox="1"/>
            <p:nvPr/>
          </p:nvSpPr>
          <p:spPr>
            <a:xfrm>
              <a:off x="8177466" y="3413637"/>
              <a:ext cx="1708167" cy="646331"/>
            </a:xfrm>
            <a:prstGeom prst="rect">
              <a:avLst/>
            </a:prstGeom>
            <a:noFill/>
          </p:spPr>
          <p:txBody>
            <a:bodyPr wrap="square" rtlCol="0">
              <a:spAutoFit/>
            </a:bodyPr>
            <a:lstStyle/>
            <a:p>
              <a:pPr algn="ctr" defTabSz="914400"/>
              <a:r>
                <a:rPr lang="en-US" dirty="0">
                  <a:solidFill>
                    <a:prstClr val="white"/>
                  </a:solidFill>
                </a:rPr>
                <a:t>Professional</a:t>
              </a:r>
            </a:p>
            <a:p>
              <a:pPr algn="ctr" defTabSz="914400"/>
              <a:r>
                <a:rPr lang="en-US" dirty="0">
                  <a:solidFill>
                    <a:prstClr val="white"/>
                  </a:solidFill>
                </a:rPr>
                <a:t>Waiter</a:t>
              </a:r>
            </a:p>
          </p:txBody>
        </p:sp>
      </p:grpSp>
      <p:sp>
        <p:nvSpPr>
          <p:cNvPr id="60" name="Title 1">
            <a:extLst>
              <a:ext uri="{FF2B5EF4-FFF2-40B4-BE49-F238E27FC236}">
                <a16:creationId xmlns:a16="http://schemas.microsoft.com/office/drawing/2014/main" xmlns="" id="{3218E833-47B8-4274-9984-E71E0188AE68}"/>
              </a:ext>
            </a:extLst>
          </p:cNvPr>
          <p:cNvSpPr>
            <a:spLocks noGrp="1"/>
          </p:cNvSpPr>
          <p:nvPr>
            <p:ph type="title"/>
          </p:nvPr>
        </p:nvSpPr>
        <p:spPr>
          <a:xfrm>
            <a:off x="919119" y="120739"/>
            <a:ext cx="10353762" cy="1257300"/>
          </a:xfrm>
        </p:spPr>
        <p:txBody>
          <a:bodyPr/>
          <a:lstStyle/>
          <a:p>
            <a:r>
              <a:rPr lang="en-US" dirty="0"/>
              <a:t>Examples</a:t>
            </a:r>
          </a:p>
        </p:txBody>
      </p:sp>
    </p:spTree>
    <p:extLst>
      <p:ext uri="{BB962C8B-B14F-4D97-AF65-F5344CB8AC3E}">
        <p14:creationId xmlns:p14="http://schemas.microsoft.com/office/powerpoint/2010/main" val="4185605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lstStyle/>
          <a:p>
            <a:r>
              <a:rPr lang="en-IN" dirty="0"/>
              <a:t>What are Activity Network Diagrams</a:t>
            </a:r>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p:txBody>
          <a:bodyPr>
            <a:normAutofit/>
          </a:bodyPr>
          <a:lstStyle/>
          <a:p>
            <a:pPr>
              <a:buFont typeface="Arial" panose="020B0604020202020204" pitchFamily="34" charset="0"/>
              <a:buChar char="•"/>
            </a:pPr>
            <a:r>
              <a:rPr lang="en-US" sz="1800" dirty="0">
                <a:solidFill>
                  <a:schemeClr val="tx1"/>
                </a:solidFill>
              </a:rPr>
              <a:t>It is diagram of project activities  that shows sequential relationships of activities using arrows and nodes.</a:t>
            </a:r>
          </a:p>
          <a:p>
            <a:pPr>
              <a:buFont typeface="Arial" panose="020B0604020202020204" pitchFamily="34" charset="0"/>
              <a:buChar char="•"/>
            </a:pPr>
            <a:r>
              <a:rPr lang="en-US" sz="1800" dirty="0">
                <a:solidFill>
                  <a:schemeClr val="tx1"/>
                </a:solidFill>
              </a:rPr>
              <a:t>It is a tool that graphically depicts your project timeline</a:t>
            </a:r>
          </a:p>
          <a:p>
            <a:pPr>
              <a:buFont typeface="Arial" panose="020B0604020202020204" pitchFamily="34" charset="0"/>
              <a:buChar char="•"/>
            </a:pPr>
            <a:r>
              <a:rPr lang="en-US" sz="1800" dirty="0">
                <a:solidFill>
                  <a:schemeClr val="tx1"/>
                </a:solidFill>
              </a:rPr>
              <a:t>It is used to identify critical path expected completion time of the project</a:t>
            </a:r>
          </a:p>
        </p:txBody>
      </p:sp>
    </p:spTree>
    <p:extLst>
      <p:ext uri="{BB962C8B-B14F-4D97-AF65-F5344CB8AC3E}">
        <p14:creationId xmlns:p14="http://schemas.microsoft.com/office/powerpoint/2010/main" val="663669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lstStyle/>
          <a:p>
            <a:r>
              <a:rPr lang="en-IN" dirty="0"/>
              <a:t>Uses of Activity Network Diagrams</a:t>
            </a:r>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p:txBody>
          <a:bodyPr>
            <a:normAutofit/>
          </a:bodyPr>
          <a:lstStyle/>
          <a:p>
            <a:pPr>
              <a:buFont typeface="Arial" panose="020B0604020202020204" pitchFamily="34" charset="0"/>
              <a:buChar char="•"/>
            </a:pPr>
            <a:r>
              <a:rPr lang="en-US" sz="2000" dirty="0">
                <a:solidFill>
                  <a:schemeClr val="tx1"/>
                </a:solidFill>
              </a:rPr>
              <a:t>Identify Critical Tasks</a:t>
            </a:r>
          </a:p>
          <a:p>
            <a:pPr>
              <a:buFont typeface="Arial" panose="020B0604020202020204" pitchFamily="34" charset="0"/>
              <a:buChar char="•"/>
            </a:pPr>
            <a:r>
              <a:rPr lang="en-US" sz="2000" dirty="0">
                <a:solidFill>
                  <a:schemeClr val="tx1"/>
                </a:solidFill>
              </a:rPr>
              <a:t>Identify bottle necks</a:t>
            </a:r>
          </a:p>
          <a:p>
            <a:pPr>
              <a:buFont typeface="Arial" panose="020B0604020202020204" pitchFamily="34" charset="0"/>
              <a:buChar char="•"/>
            </a:pPr>
            <a:r>
              <a:rPr lang="en-US" sz="2000" dirty="0">
                <a:solidFill>
                  <a:schemeClr val="tx1"/>
                </a:solidFill>
              </a:rPr>
              <a:t>Identify time tables.</a:t>
            </a:r>
          </a:p>
          <a:p>
            <a:pPr>
              <a:buFont typeface="Arial" panose="020B0604020202020204" pitchFamily="34" charset="0"/>
              <a:buChar char="•"/>
            </a:pPr>
            <a:r>
              <a:rPr lang="en-US" sz="2000" dirty="0">
                <a:solidFill>
                  <a:schemeClr val="tx1"/>
                </a:solidFill>
              </a:rPr>
              <a:t>Determine which activities are to be performed</a:t>
            </a:r>
          </a:p>
          <a:p>
            <a:pPr>
              <a:buFont typeface="Arial" panose="020B0604020202020204" pitchFamily="34" charset="0"/>
              <a:buChar char="•"/>
            </a:pPr>
            <a:r>
              <a:rPr lang="en-US" sz="2000" dirty="0">
                <a:solidFill>
                  <a:schemeClr val="tx1"/>
                </a:solidFill>
              </a:rPr>
              <a:t>Determine when activities must be performed</a:t>
            </a:r>
          </a:p>
          <a:p>
            <a:pPr>
              <a:buFont typeface="Arial" panose="020B0604020202020204" pitchFamily="34" charset="0"/>
              <a:buChar char="•"/>
            </a:pPr>
            <a:r>
              <a:rPr lang="en-US" sz="2000" dirty="0">
                <a:solidFill>
                  <a:schemeClr val="tx1"/>
                </a:solidFill>
              </a:rPr>
              <a:t>Determine in what order activities must be performed</a:t>
            </a:r>
          </a:p>
        </p:txBody>
      </p:sp>
    </p:spTree>
    <p:extLst>
      <p:ext uri="{BB962C8B-B14F-4D97-AF65-F5344CB8AC3E}">
        <p14:creationId xmlns:p14="http://schemas.microsoft.com/office/powerpoint/2010/main" val="2260891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lstStyle/>
          <a:p>
            <a:r>
              <a:rPr lang="en-IN" dirty="0"/>
              <a:t>Example</a:t>
            </a:r>
          </a:p>
        </p:txBody>
      </p:sp>
      <p:pic>
        <p:nvPicPr>
          <p:cNvPr id="5" name="Picture Placeholder 4">
            <a:extLst>
              <a:ext uri="{FF2B5EF4-FFF2-40B4-BE49-F238E27FC236}">
                <a16:creationId xmlns:a16="http://schemas.microsoft.com/office/drawing/2014/main" xmlns="" id="{FD77690C-D0F4-4764-944A-F1274B7000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0345" y="3159017"/>
            <a:ext cx="8600662" cy="2690131"/>
          </a:xfrm>
        </p:spPr>
      </p:pic>
      <p:sp>
        <p:nvSpPr>
          <p:cNvPr id="6" name="Content Placeholder 5">
            <a:extLst>
              <a:ext uri="{FF2B5EF4-FFF2-40B4-BE49-F238E27FC236}">
                <a16:creationId xmlns:a16="http://schemas.microsoft.com/office/drawing/2014/main" xmlns="" id="{DDFDF3AC-3C43-4292-A303-446B32579438}"/>
              </a:ext>
            </a:extLst>
          </p:cNvPr>
          <p:cNvSpPr>
            <a:spLocks noGrp="1"/>
          </p:cNvSpPr>
          <p:nvPr>
            <p:ph type="body" sz="half" idx="4294967295"/>
          </p:nvPr>
        </p:nvSpPr>
        <p:spPr>
          <a:xfrm>
            <a:off x="929515" y="1866900"/>
            <a:ext cx="10774017" cy="1075083"/>
          </a:xfrm>
        </p:spPr>
        <p:txBody>
          <a:bodyPr/>
          <a:lstStyle/>
          <a:p>
            <a:pPr marL="36900" indent="0">
              <a:buNone/>
            </a:pPr>
            <a:r>
              <a:rPr lang="en-US" b="0" i="0" dirty="0">
                <a:solidFill>
                  <a:schemeClr val="tx1"/>
                </a:solidFill>
                <a:effectLst/>
              </a:rPr>
              <a:t>Suppose your team is tasked to improving process of building a house. Your team lists the major steps involved (Everything from the excavation step through the landscaping step)</a:t>
            </a:r>
            <a:endParaRPr lang="en-US" dirty="0">
              <a:solidFill>
                <a:schemeClr val="tx1"/>
              </a:solidFill>
            </a:endParaRPr>
          </a:p>
        </p:txBody>
      </p:sp>
    </p:spTree>
    <p:extLst>
      <p:ext uri="{BB962C8B-B14F-4D97-AF65-F5344CB8AC3E}">
        <p14:creationId xmlns:p14="http://schemas.microsoft.com/office/powerpoint/2010/main" val="3079938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lstStyle/>
          <a:p>
            <a:r>
              <a:rPr lang="en-IN" dirty="0"/>
              <a:t>Explanation of Example</a:t>
            </a:r>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p:txBody>
          <a:bodyPr>
            <a:normAutofit/>
          </a:bodyPr>
          <a:lstStyle/>
          <a:p>
            <a:pPr>
              <a:buFont typeface="Arial" panose="020B0604020202020204" pitchFamily="34" charset="0"/>
              <a:buChar char="•"/>
            </a:pPr>
            <a:r>
              <a:rPr lang="en-US" sz="2000" dirty="0">
                <a:solidFill>
                  <a:schemeClr val="tx1"/>
                </a:solidFill>
                <a:effectLst/>
              </a:rPr>
              <a:t>Box Shapes (Nodes) Represent the major steps</a:t>
            </a:r>
          </a:p>
          <a:p>
            <a:pPr>
              <a:buFont typeface="Arial" panose="020B0604020202020204" pitchFamily="34" charset="0"/>
              <a:buChar char="•"/>
            </a:pPr>
            <a:r>
              <a:rPr lang="en-US" sz="2000" b="0" i="0" dirty="0">
                <a:solidFill>
                  <a:schemeClr val="tx1"/>
                </a:solidFill>
                <a:effectLst/>
              </a:rPr>
              <a:t>Arrows are use to represent how nodes are connected with one another</a:t>
            </a:r>
          </a:p>
          <a:p>
            <a:pPr>
              <a:buFont typeface="Arial" panose="020B0604020202020204" pitchFamily="34" charset="0"/>
              <a:buChar char="•"/>
            </a:pPr>
            <a:r>
              <a:rPr lang="en-US" sz="2000" b="0" i="0" dirty="0">
                <a:solidFill>
                  <a:schemeClr val="tx1"/>
                </a:solidFill>
                <a:effectLst/>
              </a:rPr>
              <a:t>Node A, B,  C are connected in series</a:t>
            </a:r>
          </a:p>
          <a:p>
            <a:pPr>
              <a:buFont typeface="Arial" panose="020B0604020202020204" pitchFamily="34" charset="0"/>
              <a:buChar char="•"/>
            </a:pPr>
            <a:r>
              <a:rPr lang="en-US" sz="2000" b="0" i="0" dirty="0">
                <a:solidFill>
                  <a:schemeClr val="tx1"/>
                </a:solidFill>
                <a:effectLst/>
              </a:rPr>
              <a:t>Node D, E, F are connected in parallel</a:t>
            </a:r>
          </a:p>
          <a:p>
            <a:pPr>
              <a:buFont typeface="Arial" panose="020B0604020202020204" pitchFamily="34" charset="0"/>
              <a:buChar char="•"/>
            </a:pPr>
            <a:r>
              <a:rPr lang="en-US" sz="2000" dirty="0">
                <a:solidFill>
                  <a:schemeClr val="tx1"/>
                </a:solidFill>
                <a:effectLst/>
              </a:rPr>
              <a:t>We can only move to the next step after fully completing the previous step</a:t>
            </a:r>
            <a:endParaRPr lang="en-US" sz="2000" b="0" i="0" dirty="0">
              <a:solidFill>
                <a:schemeClr val="tx1"/>
              </a:solidFill>
              <a:effectLst/>
            </a:endParaRPr>
          </a:p>
        </p:txBody>
      </p:sp>
    </p:spTree>
    <p:extLst>
      <p:ext uri="{BB962C8B-B14F-4D97-AF65-F5344CB8AC3E}">
        <p14:creationId xmlns:p14="http://schemas.microsoft.com/office/powerpoint/2010/main" val="3253540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lstStyle/>
          <a:p>
            <a:r>
              <a:rPr lang="en-IN" dirty="0"/>
              <a:t>Terms Use In Activity Network Diagrams</a:t>
            </a:r>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a:xfrm>
            <a:off x="913795" y="2076451"/>
            <a:ext cx="10353762" cy="3224420"/>
          </a:xfrm>
        </p:spPr>
        <p:txBody>
          <a:bodyPr>
            <a:normAutofit/>
          </a:bodyPr>
          <a:lstStyle/>
          <a:p>
            <a:pPr marL="551250" indent="-514350">
              <a:buFont typeface="+mj-lt"/>
              <a:buAutoNum type="romanUcPeriod"/>
            </a:pPr>
            <a:r>
              <a:rPr lang="en-US" dirty="0">
                <a:solidFill>
                  <a:schemeClr val="tx1"/>
                </a:solidFill>
                <a:effectLst/>
              </a:rPr>
              <a:t>Critical Path</a:t>
            </a:r>
          </a:p>
          <a:p>
            <a:pPr marL="551250" indent="-514350">
              <a:buFont typeface="+mj-lt"/>
              <a:buAutoNum type="romanUcPeriod"/>
            </a:pPr>
            <a:r>
              <a:rPr lang="en-US" dirty="0">
                <a:solidFill>
                  <a:schemeClr val="tx1"/>
                </a:solidFill>
                <a:effectLst/>
              </a:rPr>
              <a:t>Most Likely Time</a:t>
            </a:r>
          </a:p>
          <a:p>
            <a:pPr marL="551250" indent="-514350">
              <a:buFont typeface="+mj-lt"/>
              <a:buAutoNum type="romanUcPeriod"/>
            </a:pPr>
            <a:r>
              <a:rPr lang="en-US" dirty="0">
                <a:solidFill>
                  <a:schemeClr val="tx1"/>
                </a:solidFill>
                <a:effectLst/>
              </a:rPr>
              <a:t>Optimistic Time</a:t>
            </a:r>
          </a:p>
          <a:p>
            <a:pPr marL="551250" indent="-514350">
              <a:buFont typeface="+mj-lt"/>
              <a:buAutoNum type="romanUcPeriod"/>
            </a:pPr>
            <a:r>
              <a:rPr lang="en-US" dirty="0">
                <a:solidFill>
                  <a:schemeClr val="tx1"/>
                </a:solidFill>
                <a:effectLst/>
              </a:rPr>
              <a:t>Pessimistic Time</a:t>
            </a:r>
          </a:p>
          <a:p>
            <a:pPr marL="551250" indent="-514350">
              <a:buFont typeface="+mj-lt"/>
              <a:buAutoNum type="romanUcPeriod"/>
            </a:pPr>
            <a:r>
              <a:rPr lang="en-US" dirty="0">
                <a:solidFill>
                  <a:schemeClr val="tx1"/>
                </a:solidFill>
                <a:effectLst/>
              </a:rPr>
              <a:t>Expected Time</a:t>
            </a:r>
          </a:p>
          <a:p>
            <a:pPr marL="551250" indent="-514350">
              <a:buFont typeface="+mj-lt"/>
              <a:buAutoNum type="romanUcPeriod"/>
            </a:pPr>
            <a:endParaRPr lang="en-US" dirty="0">
              <a:solidFill>
                <a:schemeClr val="tx1"/>
              </a:solidFill>
              <a:effectLst/>
            </a:endParaRPr>
          </a:p>
        </p:txBody>
      </p:sp>
    </p:spTree>
    <p:extLst>
      <p:ext uri="{BB962C8B-B14F-4D97-AF65-F5344CB8AC3E}">
        <p14:creationId xmlns:p14="http://schemas.microsoft.com/office/powerpoint/2010/main" val="294734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5D81B-72E6-4EBA-8C19-FAB6EF814D31}"/>
              </a:ext>
            </a:extLst>
          </p:cNvPr>
          <p:cNvSpPr>
            <a:spLocks noGrp="1"/>
          </p:cNvSpPr>
          <p:nvPr>
            <p:ph type="title"/>
          </p:nvPr>
        </p:nvSpPr>
        <p:spPr>
          <a:xfrm>
            <a:off x="5045998" y="159026"/>
            <a:ext cx="2100004" cy="782055"/>
          </a:xfrm>
        </p:spPr>
        <p:txBody>
          <a:bodyPr/>
          <a:lstStyle/>
          <a:p>
            <a:r>
              <a:rPr lang="en-US" dirty="0"/>
              <a:t>Six sigma</a:t>
            </a:r>
            <a:endParaRPr lang="x-none" dirty="0"/>
          </a:p>
        </p:txBody>
      </p:sp>
      <p:sp>
        <p:nvSpPr>
          <p:cNvPr id="3" name="Content Placeholder 2">
            <a:extLst>
              <a:ext uri="{FF2B5EF4-FFF2-40B4-BE49-F238E27FC236}">
                <a16:creationId xmlns:a16="http://schemas.microsoft.com/office/drawing/2014/main" xmlns="" id="{954C54B8-E806-4DB0-AAD3-237E6AFBED8F}"/>
              </a:ext>
            </a:extLst>
          </p:cNvPr>
          <p:cNvSpPr>
            <a:spLocks noGrp="1"/>
          </p:cNvSpPr>
          <p:nvPr>
            <p:ph idx="1"/>
          </p:nvPr>
        </p:nvSpPr>
        <p:spPr/>
        <p:txBody>
          <a:bodyPr/>
          <a:lstStyle/>
          <a:p>
            <a:r>
              <a:rPr lang="en-US" dirty="0"/>
              <a:t>As we have already discussed that six sigma is the process of producing high and improved quality output.</a:t>
            </a:r>
          </a:p>
          <a:p>
            <a:r>
              <a:rPr lang="en-US" dirty="0"/>
              <a:t>This can be done in two phases – identification and elimination. </a:t>
            </a:r>
          </a:p>
          <a:p>
            <a:r>
              <a:rPr lang="en-US" dirty="0"/>
              <a:t>The cause of defects is identified, and appropriate elimination is done which reduces variation in whole processes.</a:t>
            </a:r>
          </a:p>
          <a:p>
            <a:r>
              <a:rPr lang="en-US" b="1" dirty="0"/>
              <a:t>Statistical Quality Control:</a:t>
            </a:r>
            <a:r>
              <a:rPr lang="en-US" dirty="0"/>
              <a:t/>
            </a:r>
            <a:br>
              <a:rPr lang="en-US" dirty="0"/>
            </a:br>
            <a:r>
              <a:rPr lang="en-US" dirty="0"/>
              <a:t>Six Sigma is derived from the Greek Letter ? which denote Standard Deviation in statistics. Standard Deviation is used for measuring the quality of output.</a:t>
            </a:r>
          </a:p>
          <a:p>
            <a:endParaRPr lang="en-US" dirty="0"/>
          </a:p>
          <a:p>
            <a:endParaRPr lang="x-none" dirty="0"/>
          </a:p>
        </p:txBody>
      </p:sp>
    </p:spTree>
    <p:extLst>
      <p:ext uri="{BB962C8B-B14F-4D97-AF65-F5344CB8AC3E}">
        <p14:creationId xmlns:p14="http://schemas.microsoft.com/office/powerpoint/2010/main" val="2522028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normAutofit/>
          </a:bodyPr>
          <a:lstStyle/>
          <a:p>
            <a:r>
              <a:rPr lang="en-US" sz="4400" dirty="0">
                <a:solidFill>
                  <a:schemeClr val="tx1"/>
                </a:solidFill>
                <a:effectLst/>
                <a:latin typeface="+mj-lt"/>
              </a:rPr>
              <a:t>Critical Path &amp; Most Likely Time</a:t>
            </a:r>
            <a:endParaRPr lang="en-IN" dirty="0"/>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a:xfrm>
            <a:off x="913795" y="2076450"/>
            <a:ext cx="10353762" cy="3847272"/>
          </a:xfrm>
        </p:spPr>
        <p:txBody>
          <a:bodyPr>
            <a:normAutofit/>
          </a:bodyPr>
          <a:lstStyle/>
          <a:p>
            <a:pPr>
              <a:buFont typeface="Arial" panose="020B0604020202020204" pitchFamily="34" charset="0"/>
              <a:buChar char="•"/>
            </a:pPr>
            <a:r>
              <a:rPr lang="en-US" sz="1800" b="0" i="0" dirty="0">
                <a:solidFill>
                  <a:schemeClr val="tx1"/>
                </a:solidFill>
                <a:effectLst/>
              </a:rPr>
              <a:t>The critical path is a line that goes through all of the nodes that have the longest expected completion times. </a:t>
            </a:r>
          </a:p>
          <a:p>
            <a:pPr>
              <a:buFont typeface="Arial" panose="020B0604020202020204" pitchFamily="34" charset="0"/>
              <a:buChar char="•"/>
            </a:pPr>
            <a:r>
              <a:rPr lang="en-US" sz="1800" b="0" i="0" dirty="0">
                <a:solidFill>
                  <a:schemeClr val="tx1"/>
                </a:solidFill>
                <a:effectLst/>
              </a:rPr>
              <a:t> </a:t>
            </a:r>
            <a:r>
              <a:rPr lang="en-US" sz="1800" dirty="0">
                <a:solidFill>
                  <a:schemeClr val="tx1"/>
                </a:solidFill>
                <a:effectLst/>
              </a:rPr>
              <a:t>E</a:t>
            </a:r>
            <a:r>
              <a:rPr lang="en-US" sz="1800" b="0" i="0" dirty="0">
                <a:solidFill>
                  <a:schemeClr val="tx1"/>
                </a:solidFill>
                <a:effectLst/>
              </a:rPr>
              <a:t>xpected completion time as defined by the critical path is 50 days. </a:t>
            </a:r>
          </a:p>
          <a:p>
            <a:pPr>
              <a:buFont typeface="Arial" panose="020B0604020202020204" pitchFamily="34" charset="0"/>
              <a:buChar char="•"/>
            </a:pPr>
            <a:r>
              <a:rPr lang="en-US" sz="1800" dirty="0">
                <a:solidFill>
                  <a:schemeClr val="tx1"/>
                </a:solidFill>
                <a:effectLst/>
              </a:rPr>
              <a:t>Most likely time of our given example</a:t>
            </a:r>
            <a:br>
              <a:rPr lang="en-US" sz="1800" dirty="0">
                <a:solidFill>
                  <a:schemeClr val="tx1"/>
                </a:solidFill>
                <a:effectLst/>
              </a:rPr>
            </a:br>
            <a:r>
              <a:rPr lang="en-US" sz="1800" b="1" dirty="0">
                <a:solidFill>
                  <a:schemeClr val="tx1"/>
                </a:solidFill>
                <a:effectLst/>
              </a:rPr>
              <a:t>(5+2+12+9+10+7+5 = 50 days)</a:t>
            </a:r>
          </a:p>
        </p:txBody>
      </p:sp>
    </p:spTree>
    <p:extLst>
      <p:ext uri="{BB962C8B-B14F-4D97-AF65-F5344CB8AC3E}">
        <p14:creationId xmlns:p14="http://schemas.microsoft.com/office/powerpoint/2010/main" val="2227401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normAutofit/>
          </a:bodyPr>
          <a:lstStyle/>
          <a:p>
            <a:r>
              <a:rPr lang="en-US" sz="4400" dirty="0">
                <a:solidFill>
                  <a:schemeClr val="tx1"/>
                </a:solidFill>
                <a:effectLst/>
                <a:latin typeface="+mj-lt"/>
              </a:rPr>
              <a:t>Optimistic &amp; Pessimistic Time</a:t>
            </a:r>
            <a:endParaRPr lang="en-IN" dirty="0"/>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a:xfrm>
            <a:off x="913795" y="2076450"/>
            <a:ext cx="10353762" cy="2800350"/>
          </a:xfrm>
        </p:spPr>
        <p:txBody>
          <a:bodyPr>
            <a:normAutofit/>
          </a:bodyPr>
          <a:lstStyle/>
          <a:p>
            <a:pPr algn="just">
              <a:buFont typeface="Arial" panose="020B0604020202020204" pitchFamily="34" charset="0"/>
              <a:buChar char="•"/>
            </a:pPr>
            <a:r>
              <a:rPr lang="en-US" sz="1800" dirty="0">
                <a:solidFill>
                  <a:schemeClr val="tx1"/>
                </a:solidFill>
                <a:effectLst/>
              </a:rPr>
              <a:t>The B</a:t>
            </a:r>
            <a:r>
              <a:rPr lang="en-US" sz="1800" b="0" i="0" dirty="0">
                <a:solidFill>
                  <a:schemeClr val="tx1"/>
                </a:solidFill>
                <a:effectLst/>
              </a:rPr>
              <a:t>est case  is called the Optimistic Time. It contains shortest possible time for each of the nodes. For E</a:t>
            </a:r>
            <a:r>
              <a:rPr lang="en-US" sz="1800" dirty="0">
                <a:solidFill>
                  <a:schemeClr val="tx1"/>
                </a:solidFill>
                <a:effectLst/>
              </a:rPr>
              <a:t>xample </a:t>
            </a:r>
            <a:r>
              <a:rPr lang="en-US" sz="1800" b="0" i="0" dirty="0">
                <a:solidFill>
                  <a:schemeClr val="tx1"/>
                </a:solidFill>
                <a:effectLst/>
              </a:rPr>
              <a:t>(4+2+10+8+8+7+4 = 43).</a:t>
            </a:r>
          </a:p>
          <a:p>
            <a:pPr algn="just">
              <a:buFont typeface="Arial" panose="020B0604020202020204" pitchFamily="34" charset="0"/>
              <a:buChar char="•"/>
            </a:pPr>
            <a:r>
              <a:rPr lang="en-US" sz="1800" dirty="0">
                <a:solidFill>
                  <a:schemeClr val="tx1"/>
                </a:solidFill>
                <a:effectLst/>
              </a:rPr>
              <a:t>T</a:t>
            </a:r>
            <a:r>
              <a:rPr lang="en-US" sz="1800" b="0" i="0" dirty="0">
                <a:solidFill>
                  <a:schemeClr val="tx1"/>
                </a:solidFill>
                <a:effectLst/>
              </a:rPr>
              <a:t>he worst case is called the Pessimistic Time. It containers longest possible time for each of the nodes. For Example (7+3+14+10+11+8+6 = 59).</a:t>
            </a:r>
          </a:p>
        </p:txBody>
      </p:sp>
    </p:spTree>
    <p:extLst>
      <p:ext uri="{BB962C8B-B14F-4D97-AF65-F5344CB8AC3E}">
        <p14:creationId xmlns:p14="http://schemas.microsoft.com/office/powerpoint/2010/main" val="3773724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a:xfrm>
            <a:off x="913794" y="485313"/>
            <a:ext cx="10353762" cy="1257300"/>
          </a:xfrm>
        </p:spPr>
        <p:txBody>
          <a:bodyPr/>
          <a:lstStyle/>
          <a:p>
            <a:r>
              <a:rPr lang="en-US" sz="4800" dirty="0">
                <a:solidFill>
                  <a:schemeClr val="tx1"/>
                </a:solidFill>
                <a:effectLst/>
                <a:latin typeface="+mj-lt"/>
              </a:rPr>
              <a:t>Expected Time</a:t>
            </a:r>
            <a:endParaRPr lang="en-IN" dirty="0"/>
          </a:p>
        </p:txBody>
      </p:sp>
      <p:pic>
        <p:nvPicPr>
          <p:cNvPr id="5" name="Picture Placeholder 4">
            <a:extLst>
              <a:ext uri="{FF2B5EF4-FFF2-40B4-BE49-F238E27FC236}">
                <a16:creationId xmlns:a16="http://schemas.microsoft.com/office/drawing/2014/main" xmlns="" id="{FD77690C-D0F4-4764-944A-F1274B7000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0344" y="3429000"/>
            <a:ext cx="8600662" cy="1621923"/>
          </a:xfrm>
        </p:spPr>
      </p:pic>
      <p:sp>
        <p:nvSpPr>
          <p:cNvPr id="6" name="Content Placeholder 5">
            <a:extLst>
              <a:ext uri="{FF2B5EF4-FFF2-40B4-BE49-F238E27FC236}">
                <a16:creationId xmlns:a16="http://schemas.microsoft.com/office/drawing/2014/main" xmlns="" id="{DDFDF3AC-3C43-4292-A303-446B32579438}"/>
              </a:ext>
            </a:extLst>
          </p:cNvPr>
          <p:cNvSpPr>
            <a:spLocks noGrp="1"/>
          </p:cNvSpPr>
          <p:nvPr>
            <p:ph type="body" sz="half" idx="4294967295"/>
          </p:nvPr>
        </p:nvSpPr>
        <p:spPr>
          <a:xfrm>
            <a:off x="703666" y="1946799"/>
            <a:ext cx="10774017" cy="1075083"/>
          </a:xfrm>
        </p:spPr>
        <p:txBody>
          <a:bodyPr>
            <a:normAutofit/>
          </a:bodyPr>
          <a:lstStyle/>
          <a:p>
            <a:pPr marL="36900" indent="0">
              <a:buNone/>
            </a:pPr>
            <a:r>
              <a:rPr lang="en-US" sz="1800" b="0" i="0" dirty="0">
                <a:solidFill>
                  <a:schemeClr val="tx1"/>
                </a:solidFill>
                <a:effectLst/>
              </a:rPr>
              <a:t>It is a term that is used in Activity Network Diagrams that is used to calculate the average time of project to calculate. Here is the Formula to calculate Expected Time:</a:t>
            </a:r>
            <a:endParaRPr lang="en-US" sz="1800" dirty="0">
              <a:solidFill>
                <a:schemeClr val="tx1"/>
              </a:solidFill>
            </a:endParaRPr>
          </a:p>
        </p:txBody>
      </p:sp>
    </p:spTree>
    <p:extLst>
      <p:ext uri="{BB962C8B-B14F-4D97-AF65-F5344CB8AC3E}">
        <p14:creationId xmlns:p14="http://schemas.microsoft.com/office/powerpoint/2010/main" val="164535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2C877-BBFF-4BDF-A4DF-021E75A183E7}"/>
              </a:ext>
            </a:extLst>
          </p:cNvPr>
          <p:cNvSpPr>
            <a:spLocks noGrp="1"/>
          </p:cNvSpPr>
          <p:nvPr>
            <p:ph type="title"/>
          </p:nvPr>
        </p:nvSpPr>
        <p:spPr/>
        <p:txBody>
          <a:bodyPr>
            <a:normAutofit/>
          </a:bodyPr>
          <a:lstStyle/>
          <a:p>
            <a:r>
              <a:rPr lang="en-US" dirty="0"/>
              <a:t>How to make an Activity Network Diagram</a:t>
            </a:r>
            <a:endParaRPr lang="en-IN" dirty="0"/>
          </a:p>
        </p:txBody>
      </p:sp>
      <p:sp>
        <p:nvSpPr>
          <p:cNvPr id="6" name="Content Placeholder 5">
            <a:extLst>
              <a:ext uri="{FF2B5EF4-FFF2-40B4-BE49-F238E27FC236}">
                <a16:creationId xmlns:a16="http://schemas.microsoft.com/office/drawing/2014/main" xmlns="" id="{DDFDF3AC-3C43-4292-A303-446B32579438}"/>
              </a:ext>
            </a:extLst>
          </p:cNvPr>
          <p:cNvSpPr>
            <a:spLocks noGrp="1"/>
          </p:cNvSpPr>
          <p:nvPr>
            <p:ph idx="1"/>
          </p:nvPr>
        </p:nvSpPr>
        <p:spPr>
          <a:xfrm>
            <a:off x="913795" y="2138594"/>
            <a:ext cx="10353762" cy="3714749"/>
          </a:xfrm>
        </p:spPr>
        <p:txBody>
          <a:bodyPr>
            <a:normAutofit/>
          </a:bodyPr>
          <a:lstStyle/>
          <a:p>
            <a:pPr>
              <a:buFont typeface="Arial" panose="020B0604020202020204" pitchFamily="34" charset="0"/>
              <a:buChar char="•"/>
            </a:pPr>
            <a:r>
              <a:rPr lang="en-US" sz="2000" dirty="0">
                <a:solidFill>
                  <a:schemeClr val="tx1"/>
                </a:solidFill>
              </a:rPr>
              <a:t>List all of the tasks in the project</a:t>
            </a:r>
          </a:p>
          <a:p>
            <a:pPr>
              <a:buFont typeface="Arial" panose="020B0604020202020204" pitchFamily="34" charset="0"/>
              <a:buChar char="•"/>
            </a:pPr>
            <a:r>
              <a:rPr lang="en-US" sz="2000" dirty="0">
                <a:solidFill>
                  <a:schemeClr val="tx1"/>
                </a:solidFill>
              </a:rPr>
              <a:t>Put in Chronological order (According to the order of the execution of each task).</a:t>
            </a:r>
          </a:p>
          <a:p>
            <a:pPr>
              <a:buFont typeface="Arial" panose="020B0604020202020204" pitchFamily="34" charset="0"/>
              <a:buChar char="•"/>
            </a:pPr>
            <a:r>
              <a:rPr lang="en-US" sz="2000" dirty="0">
                <a:solidFill>
                  <a:schemeClr val="tx1"/>
                </a:solidFill>
              </a:rPr>
              <a:t>Calculate the Critical Path</a:t>
            </a:r>
          </a:p>
          <a:p>
            <a:pPr>
              <a:buFont typeface="Arial" panose="020B0604020202020204" pitchFamily="34" charset="0"/>
              <a:buChar char="•"/>
            </a:pPr>
            <a:r>
              <a:rPr lang="en-US" sz="2000" dirty="0">
                <a:solidFill>
                  <a:schemeClr val="tx1"/>
                </a:solidFill>
              </a:rPr>
              <a:t>Label Optimistic, Pessimistic, and Most Likely times</a:t>
            </a:r>
          </a:p>
          <a:p>
            <a:pPr>
              <a:buFont typeface="Arial" panose="020B0604020202020204" pitchFamily="34" charset="0"/>
              <a:buChar char="•"/>
            </a:pPr>
            <a:r>
              <a:rPr lang="en-US" sz="2000" dirty="0">
                <a:solidFill>
                  <a:schemeClr val="tx1"/>
                </a:solidFill>
              </a:rPr>
              <a:t>Review and look for Efficiencies</a:t>
            </a:r>
          </a:p>
        </p:txBody>
      </p:sp>
    </p:spTree>
    <p:extLst>
      <p:ext uri="{BB962C8B-B14F-4D97-AF65-F5344CB8AC3E}">
        <p14:creationId xmlns:p14="http://schemas.microsoft.com/office/powerpoint/2010/main" val="1324310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60831-B35A-49B4-9065-A73F7C977D30}"/>
              </a:ext>
            </a:extLst>
          </p:cNvPr>
          <p:cNvSpPr>
            <a:spLocks noGrp="1"/>
          </p:cNvSpPr>
          <p:nvPr>
            <p:ph type="title"/>
          </p:nvPr>
        </p:nvSpPr>
        <p:spPr>
          <a:xfrm>
            <a:off x="1640155" y="563698"/>
            <a:ext cx="8911687" cy="1280890"/>
          </a:xfrm>
        </p:spPr>
        <p:txBody>
          <a:bodyPr>
            <a:normAutofit/>
          </a:bodyPr>
          <a:lstStyle/>
          <a:p>
            <a:r>
              <a:rPr lang="en-GB" sz="4000" b="1" dirty="0"/>
              <a:t>What is Process Value Chains?</a:t>
            </a:r>
          </a:p>
        </p:txBody>
      </p:sp>
      <p:sp>
        <p:nvSpPr>
          <p:cNvPr id="3" name="Content Placeholder 2">
            <a:extLst>
              <a:ext uri="{FF2B5EF4-FFF2-40B4-BE49-F238E27FC236}">
                <a16:creationId xmlns:a16="http://schemas.microsoft.com/office/drawing/2014/main" xmlns="" id="{9E5CB789-46BB-44E3-A7B0-F9BD7CBF814D}"/>
              </a:ext>
            </a:extLst>
          </p:cNvPr>
          <p:cNvSpPr>
            <a:spLocks noGrp="1"/>
          </p:cNvSpPr>
          <p:nvPr>
            <p:ph idx="1"/>
          </p:nvPr>
        </p:nvSpPr>
        <p:spPr>
          <a:xfrm>
            <a:off x="897821" y="2269365"/>
            <a:ext cx="10396357" cy="1965284"/>
          </a:xfrm>
        </p:spPr>
        <p:txBody>
          <a:bodyPr vert="horz" lIns="91440" tIns="45720" rIns="91440" bIns="45720" rtlCol="0" anchor="t">
            <a:normAutofit/>
          </a:bodyPr>
          <a:lstStyle/>
          <a:p>
            <a:pPr algn="just">
              <a:buFont typeface="Arial" panose="020B0604020202020204" pitchFamily="34" charset="0"/>
              <a:buChar char="•"/>
            </a:pPr>
            <a:r>
              <a:rPr lang="en-GB" sz="1800" dirty="0">
                <a:solidFill>
                  <a:schemeClr val="tx1"/>
                </a:solidFill>
                <a:ea typeface="+mn-lt"/>
                <a:cs typeface="+mn-lt"/>
              </a:rPr>
              <a:t>A Process Value Chain is a set of activities that a firm performs in order to deliver a valuable product (i.e., good and/or service) for the market. </a:t>
            </a:r>
          </a:p>
          <a:p>
            <a:pPr algn="just">
              <a:buFont typeface="Arial" panose="020B0604020202020204" pitchFamily="34" charset="0"/>
              <a:buChar char="•"/>
            </a:pPr>
            <a:r>
              <a:rPr lang="en-GB" sz="1800" dirty="0">
                <a:solidFill>
                  <a:schemeClr val="tx1"/>
                </a:solidFill>
                <a:ea typeface="+mn-lt"/>
                <a:cs typeface="+mn-lt"/>
              </a:rPr>
              <a:t>The concept comes through business management.</a:t>
            </a:r>
          </a:p>
          <a:p>
            <a:pPr algn="just">
              <a:buFont typeface="Arial" panose="020B0604020202020204" pitchFamily="34" charset="0"/>
              <a:buChar char="•"/>
            </a:pPr>
            <a:r>
              <a:rPr lang="en-GB" sz="1800" dirty="0">
                <a:solidFill>
                  <a:schemeClr val="tx1"/>
                </a:solidFill>
                <a:ea typeface="+mn-lt"/>
                <a:cs typeface="+mn-lt"/>
              </a:rPr>
              <a:t>It was first described by Michael Porter.</a:t>
            </a:r>
            <a:endParaRPr lang="en-GB" sz="1800" dirty="0">
              <a:solidFill>
                <a:schemeClr val="tx1"/>
              </a:solidFill>
            </a:endParaRPr>
          </a:p>
        </p:txBody>
      </p:sp>
    </p:spTree>
    <p:extLst>
      <p:ext uri="{BB962C8B-B14F-4D97-AF65-F5344CB8AC3E}">
        <p14:creationId xmlns:p14="http://schemas.microsoft.com/office/powerpoint/2010/main" val="1713456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65EDC-B0FE-44D3-AFC7-D69F485F12FE}"/>
              </a:ext>
            </a:extLst>
          </p:cNvPr>
          <p:cNvSpPr>
            <a:spLocks noGrp="1"/>
          </p:cNvSpPr>
          <p:nvPr>
            <p:ph type="title"/>
          </p:nvPr>
        </p:nvSpPr>
        <p:spPr>
          <a:xfrm>
            <a:off x="919119" y="435399"/>
            <a:ext cx="10353762" cy="1257300"/>
          </a:xfrm>
        </p:spPr>
        <p:txBody>
          <a:bodyPr>
            <a:normAutofit/>
          </a:bodyPr>
          <a:lstStyle/>
          <a:p>
            <a:r>
              <a:rPr lang="en-GB" sz="4000" b="1" dirty="0">
                <a:ea typeface="+mj-lt"/>
                <a:cs typeface="+mj-lt"/>
              </a:rPr>
              <a:t>Michael Porter's value chain:</a:t>
            </a:r>
            <a:endParaRPr lang="en-US" sz="4000" b="1" dirty="0"/>
          </a:p>
        </p:txBody>
      </p:sp>
      <p:pic>
        <p:nvPicPr>
          <p:cNvPr id="55" name="Picture 55" descr="Chart, treemap chart&#10;&#10;Description automatically generated">
            <a:extLst>
              <a:ext uri="{FF2B5EF4-FFF2-40B4-BE49-F238E27FC236}">
                <a16:creationId xmlns:a16="http://schemas.microsoft.com/office/drawing/2014/main" xmlns="" id="{6A98871B-9644-46E6-9D60-E1E98B04C53C}"/>
              </a:ext>
            </a:extLst>
          </p:cNvPr>
          <p:cNvPicPr>
            <a:picLocks noGrp="1" noChangeAspect="1"/>
          </p:cNvPicPr>
          <p:nvPr>
            <p:ph idx="1"/>
          </p:nvPr>
        </p:nvPicPr>
        <p:blipFill>
          <a:blip r:embed="rId2"/>
          <a:stretch>
            <a:fillRect/>
          </a:stretch>
        </p:blipFill>
        <p:spPr>
          <a:xfrm>
            <a:off x="2009113" y="1825471"/>
            <a:ext cx="8173774" cy="4597130"/>
          </a:xfrm>
        </p:spPr>
      </p:pic>
    </p:spTree>
    <p:extLst>
      <p:ext uri="{BB962C8B-B14F-4D97-AF65-F5344CB8AC3E}">
        <p14:creationId xmlns:p14="http://schemas.microsoft.com/office/powerpoint/2010/main" val="4050893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3C337-3F83-4F09-BFB0-9D2924CF23B4}"/>
              </a:ext>
            </a:extLst>
          </p:cNvPr>
          <p:cNvSpPr>
            <a:spLocks noGrp="1"/>
          </p:cNvSpPr>
          <p:nvPr>
            <p:ph type="title"/>
          </p:nvPr>
        </p:nvSpPr>
        <p:spPr>
          <a:xfrm>
            <a:off x="1640156" y="767967"/>
            <a:ext cx="8911687" cy="1280890"/>
          </a:xfrm>
        </p:spPr>
        <p:txBody>
          <a:bodyPr>
            <a:normAutofit/>
          </a:bodyPr>
          <a:lstStyle/>
          <a:p>
            <a:r>
              <a:rPr lang="en-GB" sz="4400" b="1" dirty="0"/>
              <a:t>Purpose of process value chain</a:t>
            </a:r>
          </a:p>
        </p:txBody>
      </p:sp>
      <p:sp>
        <p:nvSpPr>
          <p:cNvPr id="3" name="Content Placeholder 2">
            <a:extLst>
              <a:ext uri="{FF2B5EF4-FFF2-40B4-BE49-F238E27FC236}">
                <a16:creationId xmlns:a16="http://schemas.microsoft.com/office/drawing/2014/main" xmlns="" id="{140E2BA9-C36F-4103-8DF1-B70035235076}"/>
              </a:ext>
            </a:extLst>
          </p:cNvPr>
          <p:cNvSpPr>
            <a:spLocks noGrp="1"/>
          </p:cNvSpPr>
          <p:nvPr>
            <p:ph idx="1"/>
          </p:nvPr>
        </p:nvSpPr>
        <p:spPr>
          <a:xfrm>
            <a:off x="990392" y="2374331"/>
            <a:ext cx="10371014" cy="1280890"/>
          </a:xfrm>
        </p:spPr>
        <p:txBody>
          <a:bodyPr vert="horz" lIns="91440" tIns="45720" rIns="91440" bIns="45720" rtlCol="0" anchor="t">
            <a:normAutofit/>
          </a:bodyPr>
          <a:lstStyle/>
          <a:p>
            <a:pPr>
              <a:buFont typeface="Arial" panose="020B0604020202020204" pitchFamily="34" charset="0"/>
              <a:buChar char="•"/>
            </a:pPr>
            <a:r>
              <a:rPr lang="en-GB" sz="3200" dirty="0"/>
              <a:t>It is a tool for identifying ways to create more customer value.</a:t>
            </a:r>
          </a:p>
        </p:txBody>
      </p:sp>
    </p:spTree>
    <p:extLst>
      <p:ext uri="{BB962C8B-B14F-4D97-AF65-F5344CB8AC3E}">
        <p14:creationId xmlns:p14="http://schemas.microsoft.com/office/powerpoint/2010/main" val="2444174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15B5D-E15F-47C9-AE25-D947689E7174}"/>
              </a:ext>
            </a:extLst>
          </p:cNvPr>
          <p:cNvSpPr>
            <a:spLocks noGrp="1"/>
          </p:cNvSpPr>
          <p:nvPr>
            <p:ph type="title"/>
          </p:nvPr>
        </p:nvSpPr>
        <p:spPr>
          <a:xfrm>
            <a:off x="913795" y="503068"/>
            <a:ext cx="10353762" cy="1257300"/>
          </a:xfrm>
        </p:spPr>
        <p:txBody>
          <a:bodyPr>
            <a:noAutofit/>
          </a:bodyPr>
          <a:lstStyle/>
          <a:p>
            <a:r>
              <a:rPr lang="en-GB" sz="4400" b="1" dirty="0"/>
              <a:t>Benefits of Process Value Chains</a:t>
            </a:r>
          </a:p>
        </p:txBody>
      </p:sp>
      <p:sp>
        <p:nvSpPr>
          <p:cNvPr id="3" name="Content Placeholder 2">
            <a:extLst>
              <a:ext uri="{FF2B5EF4-FFF2-40B4-BE49-F238E27FC236}">
                <a16:creationId xmlns:a16="http://schemas.microsoft.com/office/drawing/2014/main" xmlns="" id="{96FDCAF3-D9FA-4164-AF67-1C95F6E92B50}"/>
              </a:ext>
            </a:extLst>
          </p:cNvPr>
          <p:cNvSpPr>
            <a:spLocks noGrp="1"/>
          </p:cNvSpPr>
          <p:nvPr>
            <p:ph idx="1"/>
          </p:nvPr>
        </p:nvSpPr>
        <p:spPr>
          <a:xfrm>
            <a:off x="1011449" y="2099291"/>
            <a:ext cx="6587836" cy="2468917"/>
          </a:xfrm>
        </p:spPr>
        <p:txBody>
          <a:bodyPr vert="horz" lIns="91440" tIns="45720" rIns="91440" bIns="45720" rtlCol="0" anchor="t">
            <a:normAutofit/>
          </a:bodyPr>
          <a:lstStyle/>
          <a:p>
            <a:pPr>
              <a:buFont typeface="Arial" panose="020B0604020202020204" pitchFamily="34" charset="0"/>
              <a:buChar char="•"/>
            </a:pPr>
            <a:r>
              <a:rPr lang="en-GB" sz="2000" dirty="0">
                <a:ea typeface="+mn-lt"/>
                <a:cs typeface="+mn-lt"/>
              </a:rPr>
              <a:t>Increase your competitiveness </a:t>
            </a:r>
          </a:p>
          <a:p>
            <a:pPr>
              <a:buFont typeface="Arial" panose="020B0604020202020204" pitchFamily="34" charset="0"/>
              <a:buChar char="•"/>
            </a:pPr>
            <a:r>
              <a:rPr lang="en-GB" sz="2000" dirty="0">
                <a:ea typeface="+mn-lt"/>
                <a:cs typeface="+mn-lt"/>
              </a:rPr>
              <a:t>Reduce your costs </a:t>
            </a:r>
          </a:p>
          <a:p>
            <a:pPr>
              <a:buFont typeface="Arial" panose="020B0604020202020204" pitchFamily="34" charset="0"/>
              <a:buChar char="•"/>
            </a:pPr>
            <a:r>
              <a:rPr lang="en-GB" sz="2000" dirty="0">
                <a:ea typeface="+mn-lt"/>
                <a:cs typeface="+mn-lt"/>
              </a:rPr>
              <a:t>Improve your market share</a:t>
            </a:r>
          </a:p>
          <a:p>
            <a:pPr>
              <a:buFont typeface="Arial" panose="020B0604020202020204" pitchFamily="34" charset="0"/>
              <a:buChar char="•"/>
            </a:pPr>
            <a:r>
              <a:rPr lang="en-GB" sz="2000" dirty="0">
                <a:ea typeface="+mn-lt"/>
                <a:cs typeface="+mn-lt"/>
              </a:rPr>
              <a:t>Improve overall profitability!</a:t>
            </a:r>
            <a:endParaRPr lang="en-GB" sz="2000" dirty="0"/>
          </a:p>
        </p:txBody>
      </p:sp>
    </p:spTree>
    <p:extLst>
      <p:ext uri="{BB962C8B-B14F-4D97-AF65-F5344CB8AC3E}">
        <p14:creationId xmlns:p14="http://schemas.microsoft.com/office/powerpoint/2010/main" val="1557311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A27C7-1260-43A1-A6A2-D6C81DC39551}"/>
              </a:ext>
            </a:extLst>
          </p:cNvPr>
          <p:cNvSpPr>
            <a:spLocks noGrp="1"/>
          </p:cNvSpPr>
          <p:nvPr>
            <p:ph type="title"/>
          </p:nvPr>
        </p:nvSpPr>
        <p:spPr>
          <a:xfrm>
            <a:off x="919119" y="357809"/>
            <a:ext cx="10353762" cy="1257300"/>
          </a:xfrm>
        </p:spPr>
        <p:txBody>
          <a:bodyPr>
            <a:normAutofit/>
          </a:bodyPr>
          <a:lstStyle/>
          <a:p>
            <a:r>
              <a:rPr lang="en-GB" dirty="0"/>
              <a:t>Example: </a:t>
            </a:r>
            <a:r>
              <a:rPr lang="en-GB" b="1" dirty="0">
                <a:solidFill>
                  <a:srgbClr val="0070C0"/>
                </a:solidFill>
              </a:rPr>
              <a:t>Amazon</a:t>
            </a:r>
          </a:p>
        </p:txBody>
      </p:sp>
      <p:pic>
        <p:nvPicPr>
          <p:cNvPr id="4" name="Picture 4" descr="Timeline&#10;&#10;Description automatically generated">
            <a:extLst>
              <a:ext uri="{FF2B5EF4-FFF2-40B4-BE49-F238E27FC236}">
                <a16:creationId xmlns:a16="http://schemas.microsoft.com/office/drawing/2014/main" xmlns="" id="{D2E37872-FD5F-43FA-89F9-0E8872E1F1F2}"/>
              </a:ext>
            </a:extLst>
          </p:cNvPr>
          <p:cNvPicPr>
            <a:picLocks noGrp="1" noChangeAspect="1"/>
          </p:cNvPicPr>
          <p:nvPr>
            <p:ph idx="1"/>
          </p:nvPr>
        </p:nvPicPr>
        <p:blipFill>
          <a:blip r:embed="rId2"/>
          <a:stretch>
            <a:fillRect/>
          </a:stretch>
        </p:blipFill>
        <p:spPr>
          <a:xfrm>
            <a:off x="1473093" y="1615109"/>
            <a:ext cx="9245813" cy="4675586"/>
          </a:xfrm>
        </p:spPr>
      </p:pic>
    </p:spTree>
    <p:extLst>
      <p:ext uri="{BB962C8B-B14F-4D97-AF65-F5344CB8AC3E}">
        <p14:creationId xmlns:p14="http://schemas.microsoft.com/office/powerpoint/2010/main" val="355425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08AE2-2779-41F8-88D0-0ED973590094}"/>
              </a:ext>
            </a:extLst>
          </p:cNvPr>
          <p:cNvSpPr>
            <a:spLocks noGrp="1"/>
          </p:cNvSpPr>
          <p:nvPr>
            <p:ph type="title"/>
          </p:nvPr>
        </p:nvSpPr>
        <p:spPr>
          <a:xfrm>
            <a:off x="1451580" y="804519"/>
            <a:ext cx="2709604" cy="719481"/>
          </a:xfrm>
        </p:spPr>
        <p:txBody>
          <a:bodyPr/>
          <a:lstStyle/>
          <a:p>
            <a:r>
              <a:rPr lang="en-US" dirty="0"/>
              <a:t>Six sigma</a:t>
            </a:r>
            <a:endParaRPr lang="x-none" dirty="0"/>
          </a:p>
        </p:txBody>
      </p:sp>
      <p:sp>
        <p:nvSpPr>
          <p:cNvPr id="3" name="Content Placeholder 2">
            <a:extLst>
              <a:ext uri="{FF2B5EF4-FFF2-40B4-BE49-F238E27FC236}">
                <a16:creationId xmlns:a16="http://schemas.microsoft.com/office/drawing/2014/main" xmlns="" id="{84B902F2-485E-42DD-808D-A2FCB2E3F8DE}"/>
              </a:ext>
            </a:extLst>
          </p:cNvPr>
          <p:cNvSpPr>
            <a:spLocks noGrp="1"/>
          </p:cNvSpPr>
          <p:nvPr>
            <p:ph idx="1"/>
          </p:nvPr>
        </p:nvSpPr>
        <p:spPr/>
        <p:txBody>
          <a:bodyPr>
            <a:normAutofit fontScale="92500" lnSpcReduction="20000"/>
          </a:bodyPr>
          <a:lstStyle/>
          <a:p>
            <a:r>
              <a:rPr lang="en-US" b="1" dirty="0"/>
              <a:t>Methodical Approach:</a:t>
            </a:r>
            <a:r>
              <a:rPr lang="en-US" dirty="0"/>
              <a:t/>
            </a:r>
            <a:br>
              <a:rPr lang="en-US" dirty="0"/>
            </a:br>
            <a:r>
              <a:rPr lang="en-US" dirty="0"/>
              <a:t>The Six Sigma is a systematic approach of application in DMAIC and DMADV which can be used to improve the quality of production. DMAIC means for Design-Measure- Analyze-Improve-Control. While DMADV stands for Design-Measure-Analyze-Design-Verify.</a:t>
            </a:r>
          </a:p>
          <a:p>
            <a:r>
              <a:rPr lang="en-US" b="1" dirty="0"/>
              <a:t>Fact and Data-Based Approach:</a:t>
            </a:r>
            <a:r>
              <a:rPr lang="en-US" dirty="0"/>
              <a:t/>
            </a:r>
            <a:br>
              <a:rPr lang="en-US" dirty="0"/>
            </a:br>
            <a:r>
              <a:rPr lang="en-US" dirty="0"/>
              <a:t>The statistical and methodical method shows the scientific basis of the technique.</a:t>
            </a:r>
          </a:p>
          <a:p>
            <a:r>
              <a:rPr lang="en-US" dirty="0"/>
              <a:t>As all of you have already studied Probability and Statistics, I’m assuming that you can understand it better, or what does it mean.</a:t>
            </a:r>
          </a:p>
          <a:p>
            <a:r>
              <a:rPr lang="en-US" b="1" dirty="0"/>
              <a:t>Project and Objective-Based Focus:</a:t>
            </a:r>
            <a:r>
              <a:rPr lang="en-US" dirty="0"/>
              <a:t/>
            </a:r>
            <a:br>
              <a:rPr lang="en-US" dirty="0"/>
            </a:br>
            <a:r>
              <a:rPr lang="en-US" dirty="0"/>
              <a:t>The Six Sigma process is implemented to focus on the requirements and conditions.</a:t>
            </a:r>
          </a:p>
          <a:p>
            <a:endParaRPr lang="x-none" dirty="0"/>
          </a:p>
        </p:txBody>
      </p:sp>
    </p:spTree>
    <p:extLst>
      <p:ext uri="{BB962C8B-B14F-4D97-AF65-F5344CB8AC3E}">
        <p14:creationId xmlns:p14="http://schemas.microsoft.com/office/powerpoint/2010/main" val="100451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3CC41-F28B-4A03-B5E0-3607A6E0605A}"/>
              </a:ext>
            </a:extLst>
          </p:cNvPr>
          <p:cNvSpPr>
            <a:spLocks noGrp="1"/>
          </p:cNvSpPr>
          <p:nvPr>
            <p:ph type="title"/>
          </p:nvPr>
        </p:nvSpPr>
        <p:spPr>
          <a:xfrm>
            <a:off x="1451579" y="804520"/>
            <a:ext cx="2179517" cy="812246"/>
          </a:xfrm>
        </p:spPr>
        <p:txBody>
          <a:bodyPr/>
          <a:lstStyle/>
          <a:p>
            <a:r>
              <a:rPr lang="en-US" dirty="0"/>
              <a:t>Six Sigma</a:t>
            </a:r>
            <a:endParaRPr lang="x-none" dirty="0"/>
          </a:p>
        </p:txBody>
      </p:sp>
      <p:sp>
        <p:nvSpPr>
          <p:cNvPr id="3" name="Content Placeholder 2">
            <a:extLst>
              <a:ext uri="{FF2B5EF4-FFF2-40B4-BE49-F238E27FC236}">
                <a16:creationId xmlns:a16="http://schemas.microsoft.com/office/drawing/2014/main" xmlns="" id="{8116A918-997A-4851-8038-082433E65FC3}"/>
              </a:ext>
            </a:extLst>
          </p:cNvPr>
          <p:cNvSpPr>
            <a:spLocks noGrp="1"/>
          </p:cNvSpPr>
          <p:nvPr>
            <p:ph idx="1"/>
          </p:nvPr>
        </p:nvSpPr>
        <p:spPr/>
        <p:txBody>
          <a:bodyPr/>
          <a:lstStyle/>
          <a:p>
            <a:r>
              <a:rPr lang="en-US" b="1" dirty="0"/>
              <a:t>Customer Focus:</a:t>
            </a:r>
            <a:r>
              <a:rPr lang="en-US" dirty="0"/>
              <a:t/>
            </a:r>
            <a:br>
              <a:rPr lang="en-US" dirty="0"/>
            </a:br>
            <a:r>
              <a:rPr lang="en-US" dirty="0"/>
              <a:t>The customer focus is fundamental to the Six Sigma approach. The quality improvement and control standards are based on specific customer requirements.</a:t>
            </a:r>
          </a:p>
          <a:p>
            <a:r>
              <a:rPr lang="en-US" b="1" dirty="0"/>
              <a:t>Teamwork Approach to Quality Management:</a:t>
            </a:r>
            <a:r>
              <a:rPr lang="en-US" dirty="0"/>
              <a:t/>
            </a:r>
            <a:br>
              <a:rPr lang="en-US" dirty="0"/>
            </a:br>
            <a:r>
              <a:rPr lang="en-US" dirty="0"/>
              <a:t>The Six Sigma process requires organizations to get organized for improving quality.</a:t>
            </a:r>
          </a:p>
          <a:p>
            <a:endParaRPr lang="x-none" dirty="0"/>
          </a:p>
        </p:txBody>
      </p:sp>
    </p:spTree>
    <p:extLst>
      <p:ext uri="{BB962C8B-B14F-4D97-AF65-F5344CB8AC3E}">
        <p14:creationId xmlns:p14="http://schemas.microsoft.com/office/powerpoint/2010/main" val="409720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4411D-DEF3-4889-8800-9BEF582B67EB}"/>
              </a:ext>
            </a:extLst>
          </p:cNvPr>
          <p:cNvSpPr>
            <a:spLocks noGrp="1"/>
          </p:cNvSpPr>
          <p:nvPr>
            <p:ph type="title"/>
          </p:nvPr>
        </p:nvSpPr>
        <p:spPr/>
        <p:txBody>
          <a:bodyPr/>
          <a:lstStyle/>
          <a:p>
            <a:r>
              <a:rPr lang="en-US" b="1" dirty="0"/>
              <a:t>Six Sigma Methodologies:</a:t>
            </a:r>
            <a:endParaRPr lang="x-none" dirty="0"/>
          </a:p>
        </p:txBody>
      </p:sp>
      <p:sp>
        <p:nvSpPr>
          <p:cNvPr id="3" name="Content Placeholder 2">
            <a:extLst>
              <a:ext uri="{FF2B5EF4-FFF2-40B4-BE49-F238E27FC236}">
                <a16:creationId xmlns:a16="http://schemas.microsoft.com/office/drawing/2014/main" xmlns="" id="{162673DD-929F-4BAB-9F06-BDD13A09BAB7}"/>
              </a:ext>
            </a:extLst>
          </p:cNvPr>
          <p:cNvSpPr>
            <a:spLocks noGrp="1"/>
          </p:cNvSpPr>
          <p:nvPr>
            <p:ph idx="1"/>
          </p:nvPr>
        </p:nvSpPr>
        <p:spPr/>
        <p:txBody>
          <a:bodyPr/>
          <a:lstStyle/>
          <a:p>
            <a:r>
              <a:rPr lang="en-US" dirty="0"/>
              <a:t>Six Sigma was developed for a very specific goal to achieve, It includes an special approach to handle the organizational challenges by reduce the variation, risks, waste and defect rates in production processes through the well organized statistical method of analysis. To do this, Six Sigma uses one of two the approaches – either the DMAIC or the DMADV method.</a:t>
            </a:r>
            <a:endParaRPr lang="x-none" dirty="0"/>
          </a:p>
        </p:txBody>
      </p:sp>
    </p:spTree>
    <p:extLst>
      <p:ext uri="{BB962C8B-B14F-4D97-AF65-F5344CB8AC3E}">
        <p14:creationId xmlns:p14="http://schemas.microsoft.com/office/powerpoint/2010/main" val="36365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FF842-7274-43BC-BA11-4895416F8509}"/>
              </a:ext>
            </a:extLst>
          </p:cNvPr>
          <p:cNvSpPr>
            <a:spLocks noGrp="1"/>
          </p:cNvSpPr>
          <p:nvPr>
            <p:ph type="title"/>
          </p:nvPr>
        </p:nvSpPr>
        <p:spPr>
          <a:xfrm>
            <a:off x="4050275" y="342420"/>
            <a:ext cx="4405882" cy="1049235"/>
          </a:xfrm>
        </p:spPr>
        <p:txBody>
          <a:bodyPr/>
          <a:lstStyle/>
          <a:p>
            <a:r>
              <a:rPr lang="en-US" b="1"/>
              <a:t>DMAIC vs. DMADV</a:t>
            </a:r>
          </a:p>
        </p:txBody>
      </p:sp>
      <p:sp>
        <p:nvSpPr>
          <p:cNvPr id="3" name="Content Placeholder 2">
            <a:extLst>
              <a:ext uri="{FF2B5EF4-FFF2-40B4-BE49-F238E27FC236}">
                <a16:creationId xmlns:a16="http://schemas.microsoft.com/office/drawing/2014/main" xmlns="" id="{D4C252D1-9934-44AA-8353-5043BF1322C8}"/>
              </a:ext>
            </a:extLst>
          </p:cNvPr>
          <p:cNvSpPr>
            <a:spLocks noGrp="1"/>
          </p:cNvSpPr>
          <p:nvPr>
            <p:ph idx="1"/>
          </p:nvPr>
        </p:nvSpPr>
        <p:spPr/>
        <p:txBody>
          <a:bodyPr/>
          <a:lstStyle/>
          <a:p>
            <a:r>
              <a:rPr lang="en-US" dirty="0"/>
              <a:t>The DMAIC and DMADV methodologies seem similar, but they have different use cases. The DMAIC methodology is designed for existing process or products that aren’t meeting customers’ needs or performing to standards. When a business needs to develop a product or process that doesn’t already exist or when a product has been optimized but still falls short, that’s when you want to use DMADV.</a:t>
            </a:r>
            <a:endParaRPr lang="x-none" dirty="0"/>
          </a:p>
        </p:txBody>
      </p:sp>
    </p:spTree>
    <p:extLst>
      <p:ext uri="{BB962C8B-B14F-4D97-AF65-F5344CB8AC3E}">
        <p14:creationId xmlns:p14="http://schemas.microsoft.com/office/powerpoint/2010/main" val="334428399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243</TotalTime>
  <Words>2136</Words>
  <Application>Microsoft Office PowerPoint</Application>
  <PresentationFormat>Widescreen</PresentationFormat>
  <Paragraphs>292</Paragraphs>
  <Slides>58</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58</vt:i4>
      </vt:variant>
    </vt:vector>
  </HeadingPairs>
  <TitlesOfParts>
    <vt:vector size="75" baseType="lpstr">
      <vt:lpstr>Arial</vt:lpstr>
      <vt:lpstr>Calibri</vt:lpstr>
      <vt:lpstr>Carlito</vt:lpstr>
      <vt:lpstr>Century Gothic</vt:lpstr>
      <vt:lpstr>Georgia</vt:lpstr>
      <vt:lpstr>Gill Sans MT</vt:lpstr>
      <vt:lpstr>Goudy Old Style</vt:lpstr>
      <vt:lpstr>Symbol</vt:lpstr>
      <vt:lpstr>Times New Roman</vt:lpstr>
      <vt:lpstr>Trebuchet MS</vt:lpstr>
      <vt:lpstr>Wingdings</vt:lpstr>
      <vt:lpstr>Wingdings 2</vt:lpstr>
      <vt:lpstr>Wingdings 3</vt:lpstr>
      <vt:lpstr>Gallery</vt:lpstr>
      <vt:lpstr>Ion</vt:lpstr>
      <vt:lpstr>SlateVTI</vt:lpstr>
      <vt:lpstr>Office Theme</vt:lpstr>
      <vt:lpstr>Six sigma</vt:lpstr>
      <vt:lpstr>Process Improvement Techniques</vt:lpstr>
      <vt:lpstr>Six sigma</vt:lpstr>
      <vt:lpstr>Six sigma</vt:lpstr>
      <vt:lpstr>Six sigma</vt:lpstr>
      <vt:lpstr>Six sigma</vt:lpstr>
      <vt:lpstr>Six Sigma</vt:lpstr>
      <vt:lpstr>Six Sigma Methodologies:</vt:lpstr>
      <vt:lpstr>DMAIC vs. DMADV</vt:lpstr>
      <vt:lpstr>DMAIC :</vt:lpstr>
      <vt:lpstr>DMAIC :</vt:lpstr>
      <vt:lpstr>DMADV  </vt:lpstr>
      <vt:lpstr>Six Sigma implementation roles </vt:lpstr>
      <vt:lpstr>Six sigma certification </vt:lpstr>
      <vt:lpstr>Six sigma certification </vt:lpstr>
      <vt:lpstr>Six sigma training  </vt:lpstr>
      <vt:lpstr>LEAN TESTING</vt:lpstr>
      <vt:lpstr>Why do we need LEAN Testing? </vt:lpstr>
      <vt:lpstr>How to perform LEAN Testing? </vt:lpstr>
      <vt:lpstr>PowerPoint Presentation</vt:lpstr>
      <vt:lpstr>What Lean Principles to follow?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Eight Elements of TQM</vt:lpstr>
      <vt:lpstr>Here are the 7 fundamental principles of total  quality management:</vt:lpstr>
      <vt:lpstr>PowerPoint Presentation</vt:lpstr>
      <vt:lpstr>The importance of Quality management for a</vt:lpstr>
      <vt:lpstr>PowerPoint Presentation</vt:lpstr>
      <vt:lpstr>PowerPoint Presentation</vt:lpstr>
      <vt:lpstr>PowerPoint Presentation</vt:lpstr>
      <vt:lpstr>PowerPoint Presentation</vt:lpstr>
      <vt:lpstr>Tree Diagram</vt:lpstr>
      <vt:lpstr>Various Names</vt:lpstr>
      <vt:lpstr> When To Use a Tree Diagram </vt:lpstr>
      <vt:lpstr>Applications</vt:lpstr>
      <vt:lpstr>Mechanics</vt:lpstr>
      <vt:lpstr>Structure</vt:lpstr>
      <vt:lpstr>Examples</vt:lpstr>
      <vt:lpstr>Examples</vt:lpstr>
      <vt:lpstr>What are Activity Network Diagrams</vt:lpstr>
      <vt:lpstr>Uses of Activity Network Diagrams</vt:lpstr>
      <vt:lpstr>Example</vt:lpstr>
      <vt:lpstr>Explanation of Example</vt:lpstr>
      <vt:lpstr>Terms Use In Activity Network Diagrams</vt:lpstr>
      <vt:lpstr>Critical Path &amp; Most Likely Time</vt:lpstr>
      <vt:lpstr>Optimistic &amp; Pessimistic Time</vt:lpstr>
      <vt:lpstr>Expected Time</vt:lpstr>
      <vt:lpstr>How to make an Activity Network Diagram</vt:lpstr>
      <vt:lpstr>What is Process Value Chains?</vt:lpstr>
      <vt:lpstr>Michael Porter's value chain:</vt:lpstr>
      <vt:lpstr>Purpose of process value chain</vt:lpstr>
      <vt:lpstr>Benefits of Process Value Chains</vt:lpstr>
      <vt:lpstr>Example: Amazon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dc:title>
  <dc:creator>Ehtisham Bashir</dc:creator>
  <cp:lastModifiedBy>Microsoft account</cp:lastModifiedBy>
  <cp:revision>23</cp:revision>
  <dcterms:created xsi:type="dcterms:W3CDTF">2020-12-02T14:16:36Z</dcterms:created>
  <dcterms:modified xsi:type="dcterms:W3CDTF">2020-12-13T18:54:13Z</dcterms:modified>
</cp:coreProperties>
</file>