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22" r:id="rId35"/>
  </p:sldIdLst>
  <p:sldSz cx="9144000" cy="6858000" type="screen4x3"/>
  <p:notesSz cx="9144000" cy="6858000"/>
  <p:embeddedFontLst>
    <p:embeddedFont>
      <p:font typeface="Aharoni" panose="02010803020104030203" pitchFamily="2" charset="-79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Wingdings" panose="05000000000000000000" pitchFamily="2" charset="2"/>
      <p:regular r:id="rId41"/>
    </p:embeddedFont>
    <p:embeddedFont>
      <p:font typeface="Constantia" panose="02030602050306030303" pitchFamily="18" charset="0"/>
      <p:regular r:id="rId42"/>
      <p:bold r:id="rId43"/>
      <p:italic r:id="rId44"/>
      <p:boldItalic r:id="rId45"/>
    </p:embeddedFont>
    <p:embeddedFont>
      <p:font typeface="Arial" panose="020B0604020202020204" pitchFamily="34" charset="0"/>
      <p:regular r:id="rId46"/>
    </p:embeddedFont>
    <p:embeddedFont>
      <p:font typeface="Wingdings 2" panose="05020102010507070707" pitchFamily="18" charset="2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0604" y="556006"/>
            <a:ext cx="4713605" cy="788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0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639265"/>
            <a:ext cx="7112000" cy="231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55598" y="36321"/>
            <a:ext cx="61487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Constantia"/>
              <a:cs typeface="Constant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2031" y="4572000"/>
            <a:ext cx="70198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 Naila Farooq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Plant Growth Under Stress Environment </a:t>
            </a:r>
          </a:p>
          <a:p>
            <a:pPr algn="ctr"/>
            <a:r>
              <a:rPr lang="en-GB" sz="28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(SES-309)</a:t>
            </a:r>
          </a:p>
          <a:p>
            <a:endParaRPr lang="en-GB" sz="2800" b="1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5920" y="969274"/>
            <a:ext cx="5900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Nutrient Stress (macro nutrient </a:t>
            </a:r>
            <a:r>
              <a:rPr lang="en-US" sz="2800" b="1" dirty="0" smtClean="0">
                <a:solidFill>
                  <a:srgbClr val="FFFF00"/>
                </a:solidFill>
              </a:rPr>
              <a:t>stress)</a:t>
            </a:r>
            <a:endParaRPr lang="en-GB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3352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276597"/>
              <a:ext cx="9144000" cy="35813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28596"/>
              <a:ext cx="9144000" cy="6629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59153" y="632206"/>
            <a:ext cx="385381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Phosperous </a:t>
            </a:r>
            <a:r>
              <a:rPr dirty="0"/>
              <a:t>-</a:t>
            </a:r>
            <a:r>
              <a:rPr spc="-125" dirty="0"/>
              <a:t> </a:t>
            </a:r>
            <a:r>
              <a:rPr dirty="0"/>
              <a:t>P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943226"/>
            <a:ext cx="7557770" cy="392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  <a:tab pos="2999740" algn="l"/>
                <a:tab pos="6057900" algn="l"/>
              </a:tabLst>
            </a:pPr>
            <a:r>
              <a:rPr sz="3200" spc="-5" dirty="0">
                <a:latin typeface="Calibri"/>
                <a:cs typeface="Calibri"/>
              </a:rPr>
              <a:t>Phosperous </a:t>
            </a:r>
            <a:r>
              <a:rPr sz="3200" spc="-10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chemical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element	</a:t>
            </a:r>
            <a:r>
              <a:rPr sz="3200" spc="-10" dirty="0">
                <a:latin typeface="Calibri"/>
                <a:cs typeface="Calibri"/>
              </a:rPr>
              <a:t>symbol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  </a:t>
            </a:r>
            <a:r>
              <a:rPr sz="3200" spc="-15" dirty="0">
                <a:latin typeface="Calibri"/>
                <a:cs typeface="Calibri"/>
              </a:rPr>
              <a:t>atomic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number	15.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" dirty="0">
                <a:latin typeface="Calibri"/>
                <a:cs typeface="Calibri"/>
              </a:rPr>
              <a:t>Phosperous </a:t>
            </a:r>
            <a:r>
              <a:rPr sz="3200" spc="-10" dirty="0">
                <a:latin typeface="Calibri"/>
                <a:cs typeface="Calibri"/>
              </a:rPr>
              <a:t>in two </a:t>
            </a:r>
            <a:r>
              <a:rPr sz="3200" dirty="0">
                <a:latin typeface="Calibri"/>
                <a:cs typeface="Calibri"/>
              </a:rPr>
              <a:t>major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forms.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White</a:t>
            </a:r>
            <a:r>
              <a:rPr sz="3200" spc="-5" dirty="0">
                <a:latin typeface="Calibri"/>
                <a:cs typeface="Calibri"/>
              </a:rPr>
              <a:t> Phosperous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20" dirty="0">
                <a:latin typeface="Calibri"/>
                <a:cs typeface="Calibri"/>
              </a:rPr>
              <a:t>Red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Phosperous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Calibri"/>
                <a:cs typeface="Calibri"/>
              </a:rPr>
              <a:t>It is </a:t>
            </a:r>
            <a:r>
              <a:rPr sz="3200" spc="-5" dirty="0">
                <a:latin typeface="Calibri"/>
                <a:cs typeface="Calibri"/>
              </a:rPr>
              <a:t>highly </a:t>
            </a:r>
            <a:r>
              <a:rPr sz="3200" spc="-10" dirty="0">
                <a:latin typeface="Calibri"/>
                <a:cs typeface="Calibri"/>
              </a:rPr>
              <a:t>reactive.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dirty="0">
                <a:latin typeface="Calibri"/>
                <a:cs typeface="Calibri"/>
              </a:rPr>
              <a:t>It </a:t>
            </a:r>
            <a:r>
              <a:rPr sz="3200" spc="-5" dirty="0">
                <a:latin typeface="Calibri"/>
                <a:cs typeface="Calibri"/>
              </a:rPr>
              <a:t>near </a:t>
            </a:r>
            <a:r>
              <a:rPr sz="3200" spc="-20" dirty="0">
                <a:latin typeface="Calibri"/>
                <a:cs typeface="Calibri"/>
              </a:rPr>
              <a:t>found </a:t>
            </a:r>
            <a:r>
              <a:rPr sz="3200" dirty="0">
                <a:latin typeface="Calibri"/>
                <a:cs typeface="Calibri"/>
              </a:rPr>
              <a:t>as a </a:t>
            </a:r>
            <a:r>
              <a:rPr sz="3200" spc="-15" dirty="0">
                <a:latin typeface="Calibri"/>
                <a:cs typeface="Calibri"/>
              </a:rPr>
              <a:t>free </a:t>
            </a:r>
            <a:r>
              <a:rPr sz="3200" spc="-5" dirty="0">
                <a:latin typeface="Calibri"/>
                <a:cs typeface="Calibri"/>
              </a:rPr>
              <a:t>element on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Earth.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763879"/>
            <a:ext cx="7861934" cy="50984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Calibri"/>
                <a:cs typeface="Calibri"/>
              </a:rPr>
              <a:t>Function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marR="101282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Responsible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regulation </a:t>
            </a:r>
            <a:r>
              <a:rPr sz="3200" dirty="0">
                <a:latin typeface="Calibri"/>
                <a:cs typeface="Calibri"/>
              </a:rPr>
              <a:t>of  </a:t>
            </a:r>
            <a:r>
              <a:rPr sz="3200" spc="-15" dirty="0">
                <a:latin typeface="Calibri"/>
                <a:cs typeface="Calibri"/>
              </a:rPr>
              <a:t>protein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synthesis.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Increased </a:t>
            </a:r>
            <a:r>
              <a:rPr sz="3200" spc="-20" dirty="0">
                <a:latin typeface="Calibri"/>
                <a:cs typeface="Calibri"/>
              </a:rPr>
              <a:t>stalk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5" dirty="0">
                <a:latin typeface="Calibri"/>
                <a:cs typeface="Calibri"/>
              </a:rPr>
              <a:t>stem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strength</a:t>
            </a:r>
            <a:endParaRPr sz="3200">
              <a:latin typeface="Calibri"/>
              <a:cs typeface="Calibri"/>
            </a:endParaRPr>
          </a:p>
          <a:p>
            <a:pPr marL="1442085" marR="3371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Increased </a:t>
            </a:r>
            <a:r>
              <a:rPr sz="3200" spc="-10" dirty="0">
                <a:latin typeface="Calibri"/>
                <a:cs typeface="Calibri"/>
              </a:rPr>
              <a:t>flower </a:t>
            </a:r>
            <a:r>
              <a:rPr sz="3200" spc="-15" dirty="0">
                <a:latin typeface="Calibri"/>
                <a:cs typeface="Calibri"/>
              </a:rPr>
              <a:t>formation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seed  </a:t>
            </a:r>
            <a:r>
              <a:rPr sz="3200" spc="-10" dirty="0">
                <a:latin typeface="Calibri"/>
                <a:cs typeface="Calibri"/>
              </a:rPr>
              <a:t>production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Increased </a:t>
            </a:r>
            <a:r>
              <a:rPr sz="3200" spc="-15" dirty="0">
                <a:latin typeface="Calibri"/>
                <a:cs typeface="Calibri"/>
              </a:rPr>
              <a:t>resistance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0" dirty="0">
                <a:latin typeface="Calibri"/>
                <a:cs typeface="Calibri"/>
              </a:rPr>
              <a:t>plant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diseases.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5" dirty="0">
                <a:latin typeface="Calibri"/>
                <a:cs typeface="Calibri"/>
              </a:rPr>
              <a:t>Stimulate root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development.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5" dirty="0">
                <a:latin typeface="Calibri"/>
                <a:cs typeface="Calibri"/>
              </a:rPr>
              <a:t>Increased </a:t>
            </a:r>
            <a:r>
              <a:rPr sz="3200" b="1" dirty="0">
                <a:latin typeface="Calibri"/>
                <a:cs typeface="Calibri"/>
              </a:rPr>
              <a:t>N </a:t>
            </a:r>
            <a:r>
              <a:rPr sz="3200" spc="-5" dirty="0">
                <a:latin typeface="Calibri"/>
                <a:cs typeface="Calibri"/>
              </a:rPr>
              <a:t>fixing capacity of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legumes.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769365"/>
            <a:ext cx="7598409" cy="4074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Wingdings 2"/>
              <a:buChar char=""/>
            </a:pPr>
            <a:endParaRPr sz="3300">
              <a:latin typeface="Calibri"/>
              <a:cs typeface="Calibri"/>
            </a:endParaRPr>
          </a:p>
          <a:p>
            <a:pPr marL="1391920" marR="421005" lvl="1" indent="-464820">
              <a:lnSpc>
                <a:spcPct val="100000"/>
              </a:lnSpc>
              <a:spcBef>
                <a:spcPts val="250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5" dirty="0">
                <a:latin typeface="Calibri"/>
                <a:cs typeface="Calibri"/>
              </a:rPr>
              <a:t>Plants </a:t>
            </a:r>
            <a:r>
              <a:rPr sz="3200" spc="-10" dirty="0">
                <a:latin typeface="Calibri"/>
                <a:cs typeface="Calibri"/>
              </a:rPr>
              <a:t>are </a:t>
            </a:r>
            <a:r>
              <a:rPr sz="3200" spc="-20" dirty="0">
                <a:latin typeface="Calibri"/>
                <a:cs typeface="Calibri"/>
              </a:rPr>
              <a:t>stunted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older </a:t>
            </a:r>
            <a:r>
              <a:rPr sz="3200" spc="-15" dirty="0">
                <a:latin typeface="Calibri"/>
                <a:cs typeface="Calibri"/>
              </a:rPr>
              <a:t>leaves  </a:t>
            </a:r>
            <a:r>
              <a:rPr sz="3200" spc="-10" dirty="0">
                <a:latin typeface="Calibri"/>
                <a:cs typeface="Calibri"/>
              </a:rPr>
              <a:t>often </a:t>
            </a:r>
            <a:r>
              <a:rPr sz="3200" spc="-5" dirty="0">
                <a:latin typeface="Calibri"/>
                <a:cs typeface="Calibri"/>
              </a:rPr>
              <a:t>dark dull </a:t>
            </a:r>
            <a:r>
              <a:rPr sz="3200" spc="-10" dirty="0">
                <a:latin typeface="Calibri"/>
                <a:cs typeface="Calibri"/>
              </a:rPr>
              <a:t>green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color.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Stems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0" dirty="0">
                <a:latin typeface="Calibri"/>
                <a:cs typeface="Calibri"/>
              </a:rPr>
              <a:t>leafstalks may </a:t>
            </a:r>
            <a:r>
              <a:rPr sz="3200" dirty="0">
                <a:latin typeface="Calibri"/>
                <a:cs typeface="Calibri"/>
              </a:rPr>
              <a:t>turn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purple.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5" dirty="0">
                <a:latin typeface="Calibri"/>
                <a:cs typeface="Calibri"/>
              </a:rPr>
              <a:t>Plant maturity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spc="-10" dirty="0">
                <a:latin typeface="Calibri"/>
                <a:cs typeface="Calibri"/>
              </a:rPr>
              <a:t>often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delayed.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5" dirty="0">
                <a:latin typeface="Calibri"/>
                <a:cs typeface="Calibri"/>
              </a:rPr>
              <a:t>Plant </a:t>
            </a:r>
            <a:r>
              <a:rPr sz="3200" dirty="0">
                <a:latin typeface="Calibri"/>
                <a:cs typeface="Calibri"/>
              </a:rPr>
              <a:t>will </a:t>
            </a:r>
            <a:r>
              <a:rPr sz="3200" spc="-5" dirty="0">
                <a:latin typeface="Calibri"/>
                <a:cs typeface="Calibri"/>
              </a:rPr>
              <a:t>be </a:t>
            </a:r>
            <a:r>
              <a:rPr sz="3200" spc="-20" dirty="0">
                <a:latin typeface="Calibri"/>
                <a:cs typeface="Calibri"/>
              </a:rPr>
              <a:t>dwarfed </a:t>
            </a:r>
            <a:r>
              <a:rPr sz="3200" dirty="0">
                <a:latin typeface="Calibri"/>
                <a:cs typeface="Calibri"/>
              </a:rPr>
              <a:t>or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stunted.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2140" y="687679"/>
            <a:ext cx="7505700" cy="568388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85570" lvl="1" indent="-41211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386205" algn="l"/>
              </a:tabLst>
            </a:pPr>
            <a:r>
              <a:rPr sz="3200" spc="-40" dirty="0">
                <a:latin typeface="Calibri"/>
                <a:cs typeface="Calibri"/>
              </a:rPr>
              <a:t>Very </a:t>
            </a:r>
            <a:r>
              <a:rPr sz="3200" spc="-25" dirty="0">
                <a:latin typeface="Calibri"/>
                <a:cs typeface="Calibri"/>
              </a:rPr>
              <a:t>rare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usually </a:t>
            </a:r>
            <a:r>
              <a:rPr sz="3200" spc="-25" dirty="0">
                <a:latin typeface="Calibri"/>
                <a:cs typeface="Calibri"/>
              </a:rPr>
              <a:t>buffered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by</a:t>
            </a:r>
            <a:endParaRPr sz="3200">
              <a:latin typeface="Calibri"/>
              <a:cs typeface="Calibri"/>
            </a:endParaRPr>
          </a:p>
          <a:p>
            <a:pPr marL="1385570" lvl="1" indent="-41211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386205" algn="l"/>
              </a:tabLst>
            </a:pPr>
            <a:r>
              <a:rPr sz="3200" spc="-5" dirty="0">
                <a:latin typeface="Calibri"/>
                <a:cs typeface="Calibri"/>
              </a:rPr>
              <a:t>P</a:t>
            </a:r>
            <a:r>
              <a:rPr sz="2800" spc="-5" dirty="0">
                <a:latin typeface="Calibri"/>
                <a:cs typeface="Calibri"/>
              </a:rPr>
              <a:t>H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limitations.</a:t>
            </a:r>
            <a:endParaRPr sz="3200">
              <a:latin typeface="Calibri"/>
              <a:cs typeface="Calibri"/>
            </a:endParaRPr>
          </a:p>
          <a:p>
            <a:pPr marL="1385570" marR="1076960" lvl="1" indent="-41148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386205" algn="l"/>
              </a:tabLst>
            </a:pPr>
            <a:r>
              <a:rPr sz="3200" spc="-15" dirty="0">
                <a:latin typeface="Calibri"/>
                <a:cs typeface="Calibri"/>
              </a:rPr>
              <a:t>Excess </a:t>
            </a:r>
            <a:r>
              <a:rPr sz="3200" dirty="0">
                <a:latin typeface="Calibri"/>
                <a:cs typeface="Calibri"/>
              </a:rPr>
              <a:t>P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25" dirty="0">
                <a:latin typeface="Calibri"/>
                <a:cs typeface="Calibri"/>
              </a:rPr>
              <a:t>interfere </a:t>
            </a:r>
            <a:r>
              <a:rPr sz="3200" dirty="0">
                <a:latin typeface="Calibri"/>
                <a:cs typeface="Calibri"/>
              </a:rPr>
              <a:t>with the  </a:t>
            </a:r>
            <a:r>
              <a:rPr sz="3200" spc="-10" dirty="0">
                <a:latin typeface="Calibri"/>
                <a:cs typeface="Calibri"/>
              </a:rPr>
              <a:t>availability </a:t>
            </a:r>
            <a:r>
              <a:rPr sz="3200" spc="-5" dirty="0">
                <a:latin typeface="Calibri"/>
                <a:cs typeface="Calibri"/>
              </a:rPr>
              <a:t>of Copper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zinc.</a:t>
            </a:r>
            <a:endParaRPr sz="3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Font typeface="Wingdings"/>
              <a:buChar char=""/>
            </a:pPr>
            <a:endParaRPr sz="44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Calibri"/>
                <a:cs typeface="Calibri"/>
              </a:rPr>
              <a:t>Mobility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677035" lvl="1" indent="-34544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677670" algn="l"/>
              </a:tabLst>
            </a:pPr>
            <a:r>
              <a:rPr sz="3200" b="1" dirty="0">
                <a:latin typeface="Calibri"/>
                <a:cs typeface="Calibri"/>
              </a:rPr>
              <a:t>P </a:t>
            </a:r>
            <a:r>
              <a:rPr sz="3200" dirty="0">
                <a:latin typeface="Calibri"/>
                <a:cs typeface="Calibri"/>
              </a:rPr>
              <a:t>is a </a:t>
            </a:r>
            <a:r>
              <a:rPr sz="3200" spc="-5" dirty="0">
                <a:latin typeface="Calibri"/>
                <a:cs typeface="Calibri"/>
              </a:rPr>
              <a:t>highly </a:t>
            </a:r>
            <a:r>
              <a:rPr sz="3200" dirty="0">
                <a:latin typeface="Calibri"/>
                <a:cs typeface="Calibri"/>
              </a:rPr>
              <a:t>mobile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nutrients.</a:t>
            </a:r>
            <a:endParaRPr sz="3200">
              <a:latin typeface="Calibri"/>
              <a:cs typeface="Calibri"/>
            </a:endParaRPr>
          </a:p>
          <a:p>
            <a:pPr marL="1841500" marR="5080" lvl="1" indent="-50927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677670" algn="l"/>
              </a:tabLst>
            </a:pPr>
            <a:r>
              <a:rPr sz="3200" spc="-5" dirty="0">
                <a:latin typeface="Calibri"/>
                <a:cs typeface="Calibri"/>
              </a:rPr>
              <a:t>Deficiency </a:t>
            </a:r>
            <a:r>
              <a:rPr sz="3200" spc="-20" dirty="0">
                <a:latin typeface="Calibri"/>
                <a:cs typeface="Calibri"/>
              </a:rPr>
              <a:t>symptoms </a:t>
            </a:r>
            <a:r>
              <a:rPr sz="3200" dirty="0">
                <a:latin typeface="Calibri"/>
                <a:cs typeface="Calibri"/>
              </a:rPr>
              <a:t>will appear in  </a:t>
            </a:r>
            <a:r>
              <a:rPr sz="3200" spc="-5" dirty="0">
                <a:latin typeface="Calibri"/>
                <a:cs typeface="Calibri"/>
              </a:rPr>
              <a:t>older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leaves.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405884" cy="45445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3399" y="0"/>
              <a:ext cx="4800599" cy="6591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4472939"/>
              <a:ext cx="4572000" cy="23850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3505199"/>
              <a:ext cx="4469892" cy="33527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67200" y="0"/>
              <a:ext cx="4876799" cy="3657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06804" y="403606"/>
            <a:ext cx="347916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Potassium </a:t>
            </a:r>
            <a:r>
              <a:rPr dirty="0"/>
              <a:t>-</a:t>
            </a:r>
            <a:r>
              <a:rPr spc="-85" dirty="0"/>
              <a:t> </a:t>
            </a:r>
            <a:r>
              <a:rPr dirty="0"/>
              <a:t>K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5940" y="1225383"/>
            <a:ext cx="8075295" cy="484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020" marR="1513205" indent="-287020">
              <a:lnSpc>
                <a:spcPct val="110000"/>
              </a:lnSpc>
              <a:spcBef>
                <a:spcPts val="95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2700" spc="-5" dirty="0">
                <a:latin typeface="Calibri"/>
                <a:cs typeface="Calibri"/>
              </a:rPr>
              <a:t>Commonly </a:t>
            </a:r>
            <a:r>
              <a:rPr sz="2700" spc="-10" dirty="0">
                <a:latin typeface="Calibri"/>
                <a:cs typeface="Calibri"/>
              </a:rPr>
              <a:t>considered </a:t>
            </a:r>
            <a:r>
              <a:rPr sz="2700" dirty="0">
                <a:latin typeface="Calibri"/>
                <a:cs typeface="Calibri"/>
              </a:rPr>
              <a:t>as </a:t>
            </a:r>
            <a:r>
              <a:rPr sz="2700" spc="-1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quality </a:t>
            </a:r>
            <a:r>
              <a:rPr sz="2700" spc="-10" dirty="0">
                <a:latin typeface="Calibri"/>
                <a:cs typeface="Calibri"/>
              </a:rPr>
              <a:t>nutrient  </a:t>
            </a:r>
            <a:r>
              <a:rPr sz="2700" spc="-5" dirty="0">
                <a:latin typeface="Calibri"/>
                <a:cs typeface="Calibri"/>
              </a:rPr>
              <a:t>Plants absorb </a:t>
            </a:r>
            <a:r>
              <a:rPr sz="2700" dirty="0">
                <a:latin typeface="Calibri"/>
                <a:cs typeface="Calibri"/>
              </a:rPr>
              <a:t>K in ionic</a:t>
            </a:r>
            <a:r>
              <a:rPr sz="2700" spc="-5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form</a:t>
            </a:r>
            <a:endParaRPr sz="2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33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2700" spc="-5" dirty="0">
                <a:latin typeface="Calibri"/>
                <a:cs typeface="Calibri"/>
              </a:rPr>
              <a:t>Highly</a:t>
            </a:r>
            <a:r>
              <a:rPr sz="2700" spc="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mobile</a:t>
            </a:r>
            <a:endParaRPr sz="27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320"/>
              </a:spcBef>
              <a:buClr>
                <a:srgbClr val="0AD0D9"/>
              </a:buClr>
              <a:buSzPct val="94444"/>
              <a:buFont typeface="Wingdings 2"/>
              <a:buChar char=""/>
              <a:tabLst>
                <a:tab pos="287020" algn="l"/>
              </a:tabLst>
            </a:pPr>
            <a:r>
              <a:rPr sz="2700" b="1" dirty="0">
                <a:latin typeface="Calibri"/>
                <a:cs typeface="Calibri"/>
              </a:rPr>
              <a:t>Function</a:t>
            </a:r>
            <a:r>
              <a:rPr sz="2700" b="1" spc="-10" dirty="0">
                <a:latin typeface="Calibri"/>
                <a:cs typeface="Calibri"/>
              </a:rPr>
              <a:t> </a:t>
            </a:r>
            <a:r>
              <a:rPr sz="2700" b="1" dirty="0">
                <a:latin typeface="Calibri"/>
                <a:cs typeface="Calibri"/>
              </a:rPr>
              <a:t>:</a:t>
            </a:r>
            <a:endParaRPr sz="27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325"/>
              </a:spcBef>
              <a:buClr>
                <a:srgbClr val="0AD0D9"/>
              </a:buClr>
              <a:buSzPct val="94444"/>
              <a:buAutoNum type="arabicPeriod"/>
              <a:tabLst>
                <a:tab pos="1442085" algn="l"/>
                <a:tab pos="1442720" algn="l"/>
              </a:tabLst>
            </a:pPr>
            <a:r>
              <a:rPr sz="2700" spc="-15" dirty="0">
                <a:latin typeface="Calibri"/>
                <a:cs typeface="Calibri"/>
              </a:rPr>
              <a:t>Control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opening </a:t>
            </a:r>
            <a:r>
              <a:rPr sz="2700" dirty="0">
                <a:latin typeface="Calibri"/>
                <a:cs typeface="Calibri"/>
              </a:rPr>
              <a:t>and closing of the</a:t>
            </a:r>
            <a:r>
              <a:rPr sz="2700" spc="-110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stomata</a:t>
            </a:r>
            <a:endParaRPr sz="27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325"/>
              </a:spcBef>
              <a:buClr>
                <a:srgbClr val="0AD0D9"/>
              </a:buClr>
              <a:buSzPct val="94444"/>
              <a:buAutoNum type="arabicPeriod"/>
              <a:tabLst>
                <a:tab pos="1442085" algn="l"/>
                <a:tab pos="1442720" algn="l"/>
              </a:tabLst>
            </a:pPr>
            <a:r>
              <a:rPr sz="2700" spc="-10" dirty="0">
                <a:latin typeface="Calibri"/>
                <a:cs typeface="Calibri"/>
              </a:rPr>
              <a:t>Important </a:t>
            </a:r>
            <a:r>
              <a:rPr sz="2700" dirty="0">
                <a:latin typeface="Calibri"/>
                <a:cs typeface="Calibri"/>
              </a:rPr>
              <a:t>in the </a:t>
            </a:r>
            <a:r>
              <a:rPr sz="2700" spc="-10" dirty="0">
                <a:latin typeface="Calibri"/>
                <a:cs typeface="Calibri"/>
              </a:rPr>
              <a:t>biochemical reaction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4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plant</a:t>
            </a:r>
            <a:endParaRPr sz="2700">
              <a:latin typeface="Calibri"/>
              <a:cs typeface="Calibri"/>
            </a:endParaRPr>
          </a:p>
          <a:p>
            <a:pPr marL="1442085" marR="5080" lvl="1" indent="-515620">
              <a:lnSpc>
                <a:spcPts val="2920"/>
              </a:lnSpc>
              <a:spcBef>
                <a:spcPts val="690"/>
              </a:spcBef>
              <a:buClr>
                <a:srgbClr val="0AD0D9"/>
              </a:buClr>
              <a:buSzPct val="94444"/>
              <a:buAutoNum type="arabicPeriod"/>
              <a:tabLst>
                <a:tab pos="1442085" algn="l"/>
                <a:tab pos="1442720" algn="l"/>
                <a:tab pos="2981960" algn="l"/>
                <a:tab pos="4473575" algn="l"/>
                <a:tab pos="6351270" algn="l"/>
                <a:tab pos="7026909" algn="l"/>
              </a:tabLst>
            </a:pPr>
            <a:r>
              <a:rPr sz="2700" dirty="0">
                <a:latin typeface="Calibri"/>
                <a:cs typeface="Calibri"/>
              </a:rPr>
              <a:t>Ac</a:t>
            </a:r>
            <a:r>
              <a:rPr sz="2700" spc="-10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i</a:t>
            </a:r>
            <a:r>
              <a:rPr sz="2700" spc="-30" dirty="0">
                <a:latin typeface="Calibri"/>
                <a:cs typeface="Calibri"/>
              </a:rPr>
              <a:t>v</a:t>
            </a:r>
            <a:r>
              <a:rPr sz="2700" spc="-25" dirty="0">
                <a:latin typeface="Calibri"/>
                <a:cs typeface="Calibri"/>
              </a:rPr>
              <a:t>a</a:t>
            </a:r>
            <a:r>
              <a:rPr sz="2700" spc="-45" dirty="0">
                <a:latin typeface="Calibri"/>
                <a:cs typeface="Calibri"/>
              </a:rPr>
              <a:t>t</a:t>
            </a:r>
            <a:r>
              <a:rPr sz="2700" dirty="0">
                <a:latin typeface="Calibri"/>
                <a:cs typeface="Calibri"/>
              </a:rPr>
              <a:t>es	en</a:t>
            </a:r>
            <a:r>
              <a:rPr sz="2700" spc="-25" dirty="0">
                <a:latin typeface="Calibri"/>
                <a:cs typeface="Calibri"/>
              </a:rPr>
              <a:t>z</a:t>
            </a:r>
            <a:r>
              <a:rPr sz="2700" dirty="0">
                <a:latin typeface="Calibri"/>
                <a:cs typeface="Calibri"/>
              </a:rPr>
              <a:t>y</a:t>
            </a:r>
            <a:r>
              <a:rPr sz="2700" spc="-10" dirty="0">
                <a:latin typeface="Calibri"/>
                <a:cs typeface="Calibri"/>
              </a:rPr>
              <a:t>m</a:t>
            </a:r>
            <a:r>
              <a:rPr sz="2700" dirty="0">
                <a:latin typeface="Calibri"/>
                <a:cs typeface="Calibri"/>
              </a:rPr>
              <a:t>es	</a:t>
            </a:r>
            <a:r>
              <a:rPr sz="2700" spc="-45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esponsi</a:t>
            </a:r>
            <a:r>
              <a:rPr sz="2700" spc="5" dirty="0">
                <a:latin typeface="Calibri"/>
                <a:cs typeface="Calibri"/>
              </a:rPr>
              <a:t>b</a:t>
            </a:r>
            <a:r>
              <a:rPr sz="2700" spc="-10" dirty="0">
                <a:latin typeface="Calibri"/>
                <a:cs typeface="Calibri"/>
              </a:rPr>
              <a:t>l</a:t>
            </a:r>
            <a:r>
              <a:rPr sz="2700" dirty="0">
                <a:latin typeface="Calibri"/>
                <a:cs typeface="Calibri"/>
              </a:rPr>
              <a:t>e	</a:t>
            </a:r>
            <a:r>
              <a:rPr sz="2700" spc="-60" dirty="0">
                <a:latin typeface="Calibri"/>
                <a:cs typeface="Calibri"/>
              </a:rPr>
              <a:t>f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r	</a:t>
            </a:r>
            <a:r>
              <a:rPr sz="2700" spc="-15" dirty="0">
                <a:latin typeface="Calibri"/>
                <a:cs typeface="Calibri"/>
              </a:rPr>
              <a:t>sp</a:t>
            </a:r>
            <a:r>
              <a:rPr sz="2700" dirty="0">
                <a:latin typeface="Calibri"/>
                <a:cs typeface="Calibri"/>
              </a:rPr>
              <a:t>ecific  </a:t>
            </a:r>
            <a:r>
              <a:rPr sz="2700" spc="-5" dirty="0">
                <a:latin typeface="Calibri"/>
                <a:cs typeface="Calibri"/>
              </a:rPr>
              <a:t>function</a:t>
            </a:r>
            <a:endParaRPr sz="27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275"/>
              </a:spcBef>
              <a:buClr>
                <a:srgbClr val="0AD0D9"/>
              </a:buClr>
              <a:buSzPct val="94444"/>
              <a:buAutoNum type="arabicPeriod"/>
              <a:tabLst>
                <a:tab pos="1442085" algn="l"/>
                <a:tab pos="1442720" algn="l"/>
              </a:tabLst>
            </a:pPr>
            <a:r>
              <a:rPr sz="2700" spc="-15" dirty="0">
                <a:latin typeface="Calibri"/>
                <a:cs typeface="Calibri"/>
              </a:rPr>
              <a:t>Facilitates protein </a:t>
            </a:r>
            <a:r>
              <a:rPr sz="2700" dirty="0">
                <a:latin typeface="Calibri"/>
                <a:cs typeface="Calibri"/>
              </a:rPr>
              <a:t>and </a:t>
            </a:r>
            <a:r>
              <a:rPr sz="2700" spc="-25" dirty="0">
                <a:latin typeface="Calibri"/>
                <a:cs typeface="Calibri"/>
              </a:rPr>
              <a:t>starch </a:t>
            </a:r>
            <a:r>
              <a:rPr sz="2700" spc="-15" dirty="0">
                <a:latin typeface="Calibri"/>
                <a:cs typeface="Calibri"/>
              </a:rPr>
              <a:t>synthesis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50" dirty="0">
                <a:latin typeface="Calibri"/>
                <a:cs typeface="Calibri"/>
              </a:rPr>
              <a:t> </a:t>
            </a:r>
            <a:r>
              <a:rPr sz="2700" spc="-10" dirty="0">
                <a:latin typeface="Calibri"/>
                <a:cs typeface="Calibri"/>
              </a:rPr>
              <a:t>plants</a:t>
            </a:r>
            <a:endParaRPr sz="2700">
              <a:latin typeface="Calibri"/>
              <a:cs typeface="Calibri"/>
            </a:endParaRPr>
          </a:p>
          <a:p>
            <a:pPr marL="1442085" marR="5715" lvl="1" indent="-515620">
              <a:lnSpc>
                <a:spcPts val="2920"/>
              </a:lnSpc>
              <a:spcBef>
                <a:spcPts val="690"/>
              </a:spcBef>
              <a:buClr>
                <a:srgbClr val="0AD0D9"/>
              </a:buClr>
              <a:buSzPct val="94444"/>
              <a:buAutoNum type="arabicPeriod"/>
              <a:tabLst>
                <a:tab pos="1442085" algn="l"/>
                <a:tab pos="1442720" algn="l"/>
                <a:tab pos="2336800" algn="l"/>
                <a:tab pos="2661920" algn="l"/>
                <a:tab pos="3364229" algn="l"/>
                <a:tab pos="3783329" algn="l"/>
                <a:tab pos="6130290" algn="l"/>
                <a:tab pos="6577330" algn="l"/>
                <a:tab pos="7536180" algn="l"/>
              </a:tabLst>
            </a:pPr>
            <a:r>
              <a:rPr sz="2700" dirty="0">
                <a:latin typeface="Calibri"/>
                <a:cs typeface="Calibri"/>
              </a:rPr>
              <a:t>Place	a	</a:t>
            </a:r>
            <a:r>
              <a:rPr sz="2700" spc="-55" dirty="0">
                <a:latin typeface="Calibri"/>
                <a:cs typeface="Calibri"/>
              </a:rPr>
              <a:t>r</a:t>
            </a:r>
            <a:r>
              <a:rPr sz="2700" spc="-5" dirty="0">
                <a:latin typeface="Calibri"/>
                <a:cs typeface="Calibri"/>
              </a:rPr>
              <a:t>ol</a:t>
            </a:r>
            <a:r>
              <a:rPr sz="2700" dirty="0">
                <a:latin typeface="Calibri"/>
                <a:cs typeface="Calibri"/>
              </a:rPr>
              <a:t>e	in	</a:t>
            </a:r>
            <a:r>
              <a:rPr sz="2700" spc="-5" dirty="0">
                <a:latin typeface="Calibri"/>
                <a:cs typeface="Calibri"/>
              </a:rPr>
              <a:t>os</a:t>
            </a:r>
            <a:r>
              <a:rPr sz="2700" spc="-20" dirty="0">
                <a:latin typeface="Calibri"/>
                <a:cs typeface="Calibri"/>
              </a:rPr>
              <a:t>m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spc="-40" dirty="0">
                <a:latin typeface="Calibri"/>
                <a:cs typeface="Calibri"/>
              </a:rPr>
              <a:t>r</a:t>
            </a:r>
            <a:r>
              <a:rPr sz="2700" dirty="0">
                <a:latin typeface="Calibri"/>
                <a:cs typeface="Calibri"/>
              </a:rPr>
              <a:t>egul</a:t>
            </a:r>
            <a:r>
              <a:rPr sz="2700" spc="-20" dirty="0">
                <a:latin typeface="Calibri"/>
                <a:cs typeface="Calibri"/>
              </a:rPr>
              <a:t>a</a:t>
            </a:r>
            <a:r>
              <a:rPr sz="2700" dirty="0">
                <a:latin typeface="Calibri"/>
                <a:cs typeface="Calibri"/>
              </a:rPr>
              <a:t>t</a:t>
            </a:r>
            <a:r>
              <a:rPr sz="2700" spc="-15" dirty="0">
                <a:latin typeface="Calibri"/>
                <a:cs typeface="Calibri"/>
              </a:rPr>
              <a:t>i</a:t>
            </a:r>
            <a:r>
              <a:rPr sz="2700" spc="-5" dirty="0">
                <a:latin typeface="Calibri"/>
                <a:cs typeface="Calibri"/>
              </a:rPr>
              <a:t>o</a:t>
            </a:r>
            <a:r>
              <a:rPr sz="2700" dirty="0">
                <a:latin typeface="Calibri"/>
                <a:cs typeface="Calibri"/>
              </a:rPr>
              <a:t>n	of	</a:t>
            </a:r>
            <a:r>
              <a:rPr sz="2700" spc="-45" dirty="0">
                <a:latin typeface="Calibri"/>
                <a:cs typeface="Calibri"/>
              </a:rPr>
              <a:t>w</a:t>
            </a:r>
            <a:r>
              <a:rPr sz="2700" spc="-30" dirty="0">
                <a:latin typeface="Calibri"/>
                <a:cs typeface="Calibri"/>
              </a:rPr>
              <a:t>at</a:t>
            </a:r>
            <a:r>
              <a:rPr sz="2700" spc="-10" dirty="0">
                <a:latin typeface="Calibri"/>
                <a:cs typeface="Calibri"/>
              </a:rPr>
              <a:t>e</a:t>
            </a:r>
            <a:r>
              <a:rPr sz="2700" dirty="0">
                <a:latin typeface="Calibri"/>
                <a:cs typeface="Calibri"/>
              </a:rPr>
              <a:t>r	and  </a:t>
            </a:r>
            <a:r>
              <a:rPr sz="2700" spc="-5" dirty="0">
                <a:latin typeface="Calibri"/>
                <a:cs typeface="Calibri"/>
              </a:rPr>
              <a:t>other salts </a:t>
            </a:r>
            <a:r>
              <a:rPr sz="2700" dirty="0">
                <a:latin typeface="Calibri"/>
                <a:cs typeface="Calibri"/>
              </a:rPr>
              <a:t>in </a:t>
            </a:r>
            <a:r>
              <a:rPr sz="2700" spc="-10" dirty="0">
                <a:latin typeface="Calibri"/>
                <a:cs typeface="Calibri"/>
              </a:rPr>
              <a:t>plant </a:t>
            </a:r>
            <a:r>
              <a:rPr sz="2700" dirty="0">
                <a:latin typeface="Calibri"/>
                <a:cs typeface="Calibri"/>
              </a:rPr>
              <a:t>tissues and</a:t>
            </a:r>
            <a:r>
              <a:rPr sz="2700" spc="-9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cells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763879"/>
            <a:ext cx="7974330" cy="50012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marR="508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  <a:tab pos="3126740" algn="l"/>
              </a:tabLst>
            </a:pPr>
            <a:r>
              <a:rPr sz="3200" spc="-10" dirty="0">
                <a:latin typeface="Calibri"/>
                <a:cs typeface="Calibri"/>
              </a:rPr>
              <a:t>Chlorosis	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spc="-5" dirty="0">
                <a:latin typeface="Calibri"/>
                <a:cs typeface="Calibri"/>
              </a:rPr>
              <a:t>cause </a:t>
            </a:r>
            <a:r>
              <a:rPr sz="3200" spc="-10" dirty="0">
                <a:latin typeface="Calibri"/>
                <a:cs typeface="Calibri"/>
              </a:rPr>
              <a:t>yellowing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spc="-5" dirty="0">
                <a:latin typeface="Calibri"/>
                <a:cs typeface="Calibri"/>
              </a:rPr>
              <a:t>Lead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shedding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5" dirty="0">
                <a:latin typeface="Calibri"/>
                <a:cs typeface="Calibri"/>
              </a:rPr>
              <a:t>defoliation  </a:t>
            </a:r>
            <a:r>
              <a:rPr sz="3200" spc="-5" dirty="0">
                <a:latin typeface="Calibri"/>
                <a:cs typeface="Calibri"/>
              </a:rPr>
              <a:t>of the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  <a:p>
            <a:pPr marL="1442085" marR="3371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  <a:tab pos="4288155" algn="l"/>
              </a:tabLst>
            </a:pPr>
            <a:r>
              <a:rPr sz="3200" spc="-15" dirty="0">
                <a:latin typeface="Calibri"/>
                <a:cs typeface="Calibri"/>
              </a:rPr>
              <a:t>Stunted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growth	</a:t>
            </a:r>
            <a:r>
              <a:rPr sz="3200" spc="-5" dirty="0">
                <a:latin typeface="Calibri"/>
                <a:cs typeface="Calibri"/>
              </a:rPr>
              <a:t>Lead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slow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growth  </a:t>
            </a:r>
            <a:r>
              <a:rPr sz="3200" spc="-5" dirty="0">
                <a:latin typeface="Calibri"/>
                <a:cs typeface="Calibri"/>
              </a:rPr>
              <a:t>or poor </a:t>
            </a:r>
            <a:r>
              <a:rPr sz="3200" spc="-10" dirty="0">
                <a:latin typeface="Calibri"/>
                <a:cs typeface="Calibri"/>
              </a:rPr>
              <a:t>developed </a:t>
            </a:r>
            <a:r>
              <a:rPr sz="3200" spc="-15" dirty="0">
                <a:latin typeface="Calibri"/>
                <a:cs typeface="Calibri"/>
              </a:rPr>
              <a:t>roots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stems</a:t>
            </a:r>
            <a:endParaRPr sz="3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Font typeface="Calibri"/>
              <a:buAutoNum type="arabicPeriod"/>
            </a:pPr>
            <a:endParaRPr sz="44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920">
              <a:lnSpc>
                <a:spcPct val="100000"/>
              </a:lnSpc>
              <a:spcBef>
                <a:spcPts val="770"/>
              </a:spcBef>
            </a:pP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dirty="0">
                <a:latin typeface="Calibri"/>
                <a:cs typeface="Calibri"/>
              </a:rPr>
              <a:t>tip and </a:t>
            </a:r>
            <a:r>
              <a:rPr sz="3200" spc="-10" dirty="0">
                <a:latin typeface="Calibri"/>
                <a:cs typeface="Calibri"/>
              </a:rPr>
              <a:t>marginal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necrosis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16408" y="1435608"/>
            <a:ext cx="8928100" cy="5422900"/>
            <a:chOff x="216408" y="1435608"/>
            <a:chExt cx="8928100" cy="54229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2999" y="1676400"/>
              <a:ext cx="4190999" cy="51815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29362" y="1448562"/>
              <a:ext cx="5791200" cy="3352800"/>
            </a:xfrm>
            <a:custGeom>
              <a:avLst/>
              <a:gdLst/>
              <a:ahLst/>
              <a:cxnLst/>
              <a:rect l="l" t="t" r="r" b="b"/>
              <a:pathLst>
                <a:path w="5791200" h="3352800">
                  <a:moveTo>
                    <a:pt x="2895600" y="0"/>
                  </a:moveTo>
                  <a:lnTo>
                    <a:pt x="2835019" y="359"/>
                  </a:lnTo>
                  <a:lnTo>
                    <a:pt x="2774741" y="1433"/>
                  </a:lnTo>
                  <a:lnTo>
                    <a:pt x="2714778" y="3215"/>
                  </a:lnTo>
                  <a:lnTo>
                    <a:pt x="2655143" y="5698"/>
                  </a:lnTo>
                  <a:lnTo>
                    <a:pt x="2595847" y="8873"/>
                  </a:lnTo>
                  <a:lnTo>
                    <a:pt x="2536903" y="12736"/>
                  </a:lnTo>
                  <a:lnTo>
                    <a:pt x="2478323" y="17278"/>
                  </a:lnTo>
                  <a:lnTo>
                    <a:pt x="2420118" y="22493"/>
                  </a:lnTo>
                  <a:lnTo>
                    <a:pt x="2362301" y="28373"/>
                  </a:lnTo>
                  <a:lnTo>
                    <a:pt x="2304884" y="34912"/>
                  </a:lnTo>
                  <a:lnTo>
                    <a:pt x="2247878" y="42102"/>
                  </a:lnTo>
                  <a:lnTo>
                    <a:pt x="2191297" y="49937"/>
                  </a:lnTo>
                  <a:lnTo>
                    <a:pt x="2135153" y="58410"/>
                  </a:lnTo>
                  <a:lnTo>
                    <a:pt x="2079456" y="67513"/>
                  </a:lnTo>
                  <a:lnTo>
                    <a:pt x="2024220" y="77240"/>
                  </a:lnTo>
                  <a:lnTo>
                    <a:pt x="1969456" y="87583"/>
                  </a:lnTo>
                  <a:lnTo>
                    <a:pt x="1915177" y="98536"/>
                  </a:lnTo>
                  <a:lnTo>
                    <a:pt x="1861394" y="110091"/>
                  </a:lnTo>
                  <a:lnTo>
                    <a:pt x="1808120" y="122242"/>
                  </a:lnTo>
                  <a:lnTo>
                    <a:pt x="1755367" y="134982"/>
                  </a:lnTo>
                  <a:lnTo>
                    <a:pt x="1703147" y="148303"/>
                  </a:lnTo>
                  <a:lnTo>
                    <a:pt x="1651472" y="162199"/>
                  </a:lnTo>
                  <a:lnTo>
                    <a:pt x="1600354" y="176662"/>
                  </a:lnTo>
                  <a:lnTo>
                    <a:pt x="1549806" y="191686"/>
                  </a:lnTo>
                  <a:lnTo>
                    <a:pt x="1499838" y="207263"/>
                  </a:lnTo>
                  <a:lnTo>
                    <a:pt x="1450464" y="223387"/>
                  </a:lnTo>
                  <a:lnTo>
                    <a:pt x="1401695" y="240050"/>
                  </a:lnTo>
                  <a:lnTo>
                    <a:pt x="1353544" y="257246"/>
                  </a:lnTo>
                  <a:lnTo>
                    <a:pt x="1306023" y="274968"/>
                  </a:lnTo>
                  <a:lnTo>
                    <a:pt x="1259143" y="293208"/>
                  </a:lnTo>
                  <a:lnTo>
                    <a:pt x="1212917" y="311960"/>
                  </a:lnTo>
                  <a:lnTo>
                    <a:pt x="1167358" y="331216"/>
                  </a:lnTo>
                  <a:lnTo>
                    <a:pt x="1122476" y="350970"/>
                  </a:lnTo>
                  <a:lnTo>
                    <a:pt x="1078284" y="371214"/>
                  </a:lnTo>
                  <a:lnTo>
                    <a:pt x="1034794" y="391942"/>
                  </a:lnTo>
                  <a:lnTo>
                    <a:pt x="992019" y="413146"/>
                  </a:lnTo>
                  <a:lnTo>
                    <a:pt x="949970" y="434820"/>
                  </a:lnTo>
                  <a:lnTo>
                    <a:pt x="908660" y="456957"/>
                  </a:lnTo>
                  <a:lnTo>
                    <a:pt x="868100" y="479549"/>
                  </a:lnTo>
                  <a:lnTo>
                    <a:pt x="828303" y="502589"/>
                  </a:lnTo>
                  <a:lnTo>
                    <a:pt x="789281" y="526071"/>
                  </a:lnTo>
                  <a:lnTo>
                    <a:pt x="751045" y="549988"/>
                  </a:lnTo>
                  <a:lnTo>
                    <a:pt x="713609" y="574332"/>
                  </a:lnTo>
                  <a:lnTo>
                    <a:pt x="676983" y="599097"/>
                  </a:lnTo>
                  <a:lnTo>
                    <a:pt x="641181" y="624275"/>
                  </a:lnTo>
                  <a:lnTo>
                    <a:pt x="606214" y="649860"/>
                  </a:lnTo>
                  <a:lnTo>
                    <a:pt x="572094" y="675844"/>
                  </a:lnTo>
                  <a:lnTo>
                    <a:pt x="538833" y="702221"/>
                  </a:lnTo>
                  <a:lnTo>
                    <a:pt x="506444" y="728983"/>
                  </a:lnTo>
                  <a:lnTo>
                    <a:pt x="474939" y="756124"/>
                  </a:lnTo>
                  <a:lnTo>
                    <a:pt x="444329" y="783637"/>
                  </a:lnTo>
                  <a:lnTo>
                    <a:pt x="414627" y="811514"/>
                  </a:lnTo>
                  <a:lnTo>
                    <a:pt x="385845" y="839748"/>
                  </a:lnTo>
                  <a:lnTo>
                    <a:pt x="357995" y="868333"/>
                  </a:lnTo>
                  <a:lnTo>
                    <a:pt x="331089" y="897262"/>
                  </a:lnTo>
                  <a:lnTo>
                    <a:pt x="305139" y="926527"/>
                  </a:lnTo>
                  <a:lnTo>
                    <a:pt x="280158" y="956121"/>
                  </a:lnTo>
                  <a:lnTo>
                    <a:pt x="256156" y="986038"/>
                  </a:lnTo>
                  <a:lnTo>
                    <a:pt x="211143" y="1046812"/>
                  </a:lnTo>
                  <a:lnTo>
                    <a:pt x="170196" y="1108792"/>
                  </a:lnTo>
                  <a:lnTo>
                    <a:pt x="133413" y="1171922"/>
                  </a:lnTo>
                  <a:lnTo>
                    <a:pt x="100889" y="1236145"/>
                  </a:lnTo>
                  <a:lnTo>
                    <a:pt x="72721" y="1301407"/>
                  </a:lnTo>
                  <a:lnTo>
                    <a:pt x="49008" y="1367651"/>
                  </a:lnTo>
                  <a:lnTo>
                    <a:pt x="29844" y="1434821"/>
                  </a:lnTo>
                  <a:lnTo>
                    <a:pt x="15327" y="1502861"/>
                  </a:lnTo>
                  <a:lnTo>
                    <a:pt x="5554" y="1571715"/>
                  </a:lnTo>
                  <a:lnTo>
                    <a:pt x="621" y="1641327"/>
                  </a:lnTo>
                  <a:lnTo>
                    <a:pt x="0" y="1676400"/>
                  </a:lnTo>
                  <a:lnTo>
                    <a:pt x="621" y="1711472"/>
                  </a:lnTo>
                  <a:lnTo>
                    <a:pt x="5554" y="1781084"/>
                  </a:lnTo>
                  <a:lnTo>
                    <a:pt x="15327" y="1849938"/>
                  </a:lnTo>
                  <a:lnTo>
                    <a:pt x="29844" y="1917978"/>
                  </a:lnTo>
                  <a:lnTo>
                    <a:pt x="49008" y="1985148"/>
                  </a:lnTo>
                  <a:lnTo>
                    <a:pt x="72721" y="2051392"/>
                  </a:lnTo>
                  <a:lnTo>
                    <a:pt x="100889" y="2116654"/>
                  </a:lnTo>
                  <a:lnTo>
                    <a:pt x="133413" y="2180877"/>
                  </a:lnTo>
                  <a:lnTo>
                    <a:pt x="170196" y="2244007"/>
                  </a:lnTo>
                  <a:lnTo>
                    <a:pt x="211143" y="2305987"/>
                  </a:lnTo>
                  <a:lnTo>
                    <a:pt x="256156" y="2366761"/>
                  </a:lnTo>
                  <a:lnTo>
                    <a:pt x="280158" y="2396678"/>
                  </a:lnTo>
                  <a:lnTo>
                    <a:pt x="305139" y="2426272"/>
                  </a:lnTo>
                  <a:lnTo>
                    <a:pt x="331089" y="2455537"/>
                  </a:lnTo>
                  <a:lnTo>
                    <a:pt x="357995" y="2484466"/>
                  </a:lnTo>
                  <a:lnTo>
                    <a:pt x="385845" y="2513051"/>
                  </a:lnTo>
                  <a:lnTo>
                    <a:pt x="414627" y="2541285"/>
                  </a:lnTo>
                  <a:lnTo>
                    <a:pt x="444329" y="2569162"/>
                  </a:lnTo>
                  <a:lnTo>
                    <a:pt x="474939" y="2596675"/>
                  </a:lnTo>
                  <a:lnTo>
                    <a:pt x="506444" y="2623816"/>
                  </a:lnTo>
                  <a:lnTo>
                    <a:pt x="538833" y="2650578"/>
                  </a:lnTo>
                  <a:lnTo>
                    <a:pt x="572094" y="2676955"/>
                  </a:lnTo>
                  <a:lnTo>
                    <a:pt x="606214" y="2702939"/>
                  </a:lnTo>
                  <a:lnTo>
                    <a:pt x="641181" y="2728524"/>
                  </a:lnTo>
                  <a:lnTo>
                    <a:pt x="676983" y="2753702"/>
                  </a:lnTo>
                  <a:lnTo>
                    <a:pt x="713609" y="2778467"/>
                  </a:lnTo>
                  <a:lnTo>
                    <a:pt x="751045" y="2802811"/>
                  </a:lnTo>
                  <a:lnTo>
                    <a:pt x="789281" y="2826728"/>
                  </a:lnTo>
                  <a:lnTo>
                    <a:pt x="828303" y="2850210"/>
                  </a:lnTo>
                  <a:lnTo>
                    <a:pt x="868100" y="2873250"/>
                  </a:lnTo>
                  <a:lnTo>
                    <a:pt x="908660" y="2895842"/>
                  </a:lnTo>
                  <a:lnTo>
                    <a:pt x="949970" y="2917979"/>
                  </a:lnTo>
                  <a:lnTo>
                    <a:pt x="992019" y="2939653"/>
                  </a:lnTo>
                  <a:lnTo>
                    <a:pt x="1034794" y="2960857"/>
                  </a:lnTo>
                  <a:lnTo>
                    <a:pt x="1078284" y="2981585"/>
                  </a:lnTo>
                  <a:lnTo>
                    <a:pt x="1122476" y="3001829"/>
                  </a:lnTo>
                  <a:lnTo>
                    <a:pt x="1167358" y="3021583"/>
                  </a:lnTo>
                  <a:lnTo>
                    <a:pt x="1212917" y="3040839"/>
                  </a:lnTo>
                  <a:lnTo>
                    <a:pt x="1259143" y="3059591"/>
                  </a:lnTo>
                  <a:lnTo>
                    <a:pt x="1306023" y="3077831"/>
                  </a:lnTo>
                  <a:lnTo>
                    <a:pt x="1353544" y="3095553"/>
                  </a:lnTo>
                  <a:lnTo>
                    <a:pt x="1401695" y="3112749"/>
                  </a:lnTo>
                  <a:lnTo>
                    <a:pt x="1450464" y="3129412"/>
                  </a:lnTo>
                  <a:lnTo>
                    <a:pt x="1499838" y="3145536"/>
                  </a:lnTo>
                  <a:lnTo>
                    <a:pt x="1549806" y="3161113"/>
                  </a:lnTo>
                  <a:lnTo>
                    <a:pt x="1600354" y="3176137"/>
                  </a:lnTo>
                  <a:lnTo>
                    <a:pt x="1651472" y="3190600"/>
                  </a:lnTo>
                  <a:lnTo>
                    <a:pt x="1703147" y="3204496"/>
                  </a:lnTo>
                  <a:lnTo>
                    <a:pt x="1755367" y="3217817"/>
                  </a:lnTo>
                  <a:lnTo>
                    <a:pt x="1808120" y="3230557"/>
                  </a:lnTo>
                  <a:lnTo>
                    <a:pt x="1861394" y="3242708"/>
                  </a:lnTo>
                  <a:lnTo>
                    <a:pt x="1915177" y="3254263"/>
                  </a:lnTo>
                  <a:lnTo>
                    <a:pt x="1969456" y="3265216"/>
                  </a:lnTo>
                  <a:lnTo>
                    <a:pt x="2024220" y="3275559"/>
                  </a:lnTo>
                  <a:lnTo>
                    <a:pt x="2079456" y="3285286"/>
                  </a:lnTo>
                  <a:lnTo>
                    <a:pt x="2135153" y="3294389"/>
                  </a:lnTo>
                  <a:lnTo>
                    <a:pt x="2191297" y="3302862"/>
                  </a:lnTo>
                  <a:lnTo>
                    <a:pt x="2247878" y="3310697"/>
                  </a:lnTo>
                  <a:lnTo>
                    <a:pt x="2304884" y="3317887"/>
                  </a:lnTo>
                  <a:lnTo>
                    <a:pt x="2362301" y="3324426"/>
                  </a:lnTo>
                  <a:lnTo>
                    <a:pt x="2420118" y="3330306"/>
                  </a:lnTo>
                  <a:lnTo>
                    <a:pt x="2478323" y="3335521"/>
                  </a:lnTo>
                  <a:lnTo>
                    <a:pt x="2536903" y="3340063"/>
                  </a:lnTo>
                  <a:lnTo>
                    <a:pt x="2595847" y="3343926"/>
                  </a:lnTo>
                  <a:lnTo>
                    <a:pt x="2655143" y="3347101"/>
                  </a:lnTo>
                  <a:lnTo>
                    <a:pt x="2714778" y="3349584"/>
                  </a:lnTo>
                  <a:lnTo>
                    <a:pt x="2774741" y="3351366"/>
                  </a:lnTo>
                  <a:lnTo>
                    <a:pt x="2835019" y="3352440"/>
                  </a:lnTo>
                  <a:lnTo>
                    <a:pt x="2895600" y="3352800"/>
                  </a:lnTo>
                  <a:lnTo>
                    <a:pt x="2956180" y="3352440"/>
                  </a:lnTo>
                  <a:lnTo>
                    <a:pt x="3016458" y="3351366"/>
                  </a:lnTo>
                  <a:lnTo>
                    <a:pt x="3076421" y="3349584"/>
                  </a:lnTo>
                  <a:lnTo>
                    <a:pt x="3136056" y="3347101"/>
                  </a:lnTo>
                  <a:lnTo>
                    <a:pt x="3195352" y="3343926"/>
                  </a:lnTo>
                  <a:lnTo>
                    <a:pt x="3254296" y="3340063"/>
                  </a:lnTo>
                  <a:lnTo>
                    <a:pt x="3312876" y="3335521"/>
                  </a:lnTo>
                  <a:lnTo>
                    <a:pt x="3371081" y="3330306"/>
                  </a:lnTo>
                  <a:lnTo>
                    <a:pt x="3428898" y="3324426"/>
                  </a:lnTo>
                  <a:lnTo>
                    <a:pt x="3486315" y="3317887"/>
                  </a:lnTo>
                  <a:lnTo>
                    <a:pt x="3543321" y="3310697"/>
                  </a:lnTo>
                  <a:lnTo>
                    <a:pt x="3599902" y="3302862"/>
                  </a:lnTo>
                  <a:lnTo>
                    <a:pt x="3656046" y="3294389"/>
                  </a:lnTo>
                  <a:lnTo>
                    <a:pt x="3711743" y="3285286"/>
                  </a:lnTo>
                  <a:lnTo>
                    <a:pt x="3766979" y="3275559"/>
                  </a:lnTo>
                  <a:lnTo>
                    <a:pt x="3821743" y="3265216"/>
                  </a:lnTo>
                  <a:lnTo>
                    <a:pt x="3876022" y="3254263"/>
                  </a:lnTo>
                  <a:lnTo>
                    <a:pt x="3929805" y="3242708"/>
                  </a:lnTo>
                  <a:lnTo>
                    <a:pt x="3983079" y="3230557"/>
                  </a:lnTo>
                  <a:lnTo>
                    <a:pt x="4035832" y="3217817"/>
                  </a:lnTo>
                  <a:lnTo>
                    <a:pt x="4088052" y="3204496"/>
                  </a:lnTo>
                  <a:lnTo>
                    <a:pt x="4139727" y="3190600"/>
                  </a:lnTo>
                  <a:lnTo>
                    <a:pt x="4190845" y="3176137"/>
                  </a:lnTo>
                  <a:lnTo>
                    <a:pt x="4241393" y="3161113"/>
                  </a:lnTo>
                  <a:lnTo>
                    <a:pt x="4291361" y="3145536"/>
                  </a:lnTo>
                  <a:lnTo>
                    <a:pt x="4340735" y="3129412"/>
                  </a:lnTo>
                  <a:lnTo>
                    <a:pt x="4389504" y="3112749"/>
                  </a:lnTo>
                  <a:lnTo>
                    <a:pt x="4437655" y="3095553"/>
                  </a:lnTo>
                  <a:lnTo>
                    <a:pt x="4485176" y="3077831"/>
                  </a:lnTo>
                  <a:lnTo>
                    <a:pt x="4532056" y="3059591"/>
                  </a:lnTo>
                  <a:lnTo>
                    <a:pt x="4578282" y="3040839"/>
                  </a:lnTo>
                  <a:lnTo>
                    <a:pt x="4623841" y="3021583"/>
                  </a:lnTo>
                  <a:lnTo>
                    <a:pt x="4668723" y="3001829"/>
                  </a:lnTo>
                  <a:lnTo>
                    <a:pt x="4712915" y="2981585"/>
                  </a:lnTo>
                  <a:lnTo>
                    <a:pt x="4756405" y="2960857"/>
                  </a:lnTo>
                  <a:lnTo>
                    <a:pt x="4799180" y="2939653"/>
                  </a:lnTo>
                  <a:lnTo>
                    <a:pt x="4841229" y="2917979"/>
                  </a:lnTo>
                  <a:lnTo>
                    <a:pt x="4882539" y="2895842"/>
                  </a:lnTo>
                  <a:lnTo>
                    <a:pt x="4923099" y="2873250"/>
                  </a:lnTo>
                  <a:lnTo>
                    <a:pt x="4962896" y="2850210"/>
                  </a:lnTo>
                  <a:lnTo>
                    <a:pt x="5001918" y="2826728"/>
                  </a:lnTo>
                  <a:lnTo>
                    <a:pt x="5040154" y="2802811"/>
                  </a:lnTo>
                  <a:lnTo>
                    <a:pt x="5077590" y="2778467"/>
                  </a:lnTo>
                  <a:lnTo>
                    <a:pt x="5114216" y="2753702"/>
                  </a:lnTo>
                  <a:lnTo>
                    <a:pt x="5150018" y="2728524"/>
                  </a:lnTo>
                  <a:lnTo>
                    <a:pt x="5184985" y="2702939"/>
                  </a:lnTo>
                  <a:lnTo>
                    <a:pt x="5219105" y="2676955"/>
                  </a:lnTo>
                  <a:lnTo>
                    <a:pt x="5252366" y="2650578"/>
                  </a:lnTo>
                  <a:lnTo>
                    <a:pt x="5284755" y="2623816"/>
                  </a:lnTo>
                  <a:lnTo>
                    <a:pt x="5316260" y="2596675"/>
                  </a:lnTo>
                  <a:lnTo>
                    <a:pt x="5346870" y="2569162"/>
                  </a:lnTo>
                  <a:lnTo>
                    <a:pt x="5376572" y="2541285"/>
                  </a:lnTo>
                  <a:lnTo>
                    <a:pt x="5405354" y="2513051"/>
                  </a:lnTo>
                  <a:lnTo>
                    <a:pt x="5433204" y="2484466"/>
                  </a:lnTo>
                  <a:lnTo>
                    <a:pt x="5460110" y="2455537"/>
                  </a:lnTo>
                  <a:lnTo>
                    <a:pt x="5486060" y="2426272"/>
                  </a:lnTo>
                  <a:lnTo>
                    <a:pt x="5511041" y="2396678"/>
                  </a:lnTo>
                  <a:lnTo>
                    <a:pt x="5535043" y="2366761"/>
                  </a:lnTo>
                  <a:lnTo>
                    <a:pt x="5580056" y="2305987"/>
                  </a:lnTo>
                  <a:lnTo>
                    <a:pt x="5621003" y="2244007"/>
                  </a:lnTo>
                  <a:lnTo>
                    <a:pt x="5657786" y="2180877"/>
                  </a:lnTo>
                  <a:lnTo>
                    <a:pt x="5690310" y="2116654"/>
                  </a:lnTo>
                  <a:lnTo>
                    <a:pt x="5718478" y="2051392"/>
                  </a:lnTo>
                  <a:lnTo>
                    <a:pt x="5742191" y="1985148"/>
                  </a:lnTo>
                  <a:lnTo>
                    <a:pt x="5761355" y="1917978"/>
                  </a:lnTo>
                  <a:lnTo>
                    <a:pt x="5775872" y="1849938"/>
                  </a:lnTo>
                  <a:lnTo>
                    <a:pt x="5785645" y="1781084"/>
                  </a:lnTo>
                  <a:lnTo>
                    <a:pt x="5790578" y="1711472"/>
                  </a:lnTo>
                  <a:lnTo>
                    <a:pt x="5791200" y="1676400"/>
                  </a:lnTo>
                  <a:lnTo>
                    <a:pt x="5790578" y="1641327"/>
                  </a:lnTo>
                  <a:lnTo>
                    <a:pt x="5785645" y="1571715"/>
                  </a:lnTo>
                  <a:lnTo>
                    <a:pt x="5775872" y="1502861"/>
                  </a:lnTo>
                  <a:lnTo>
                    <a:pt x="5761355" y="1434821"/>
                  </a:lnTo>
                  <a:lnTo>
                    <a:pt x="5742191" y="1367651"/>
                  </a:lnTo>
                  <a:lnTo>
                    <a:pt x="5718478" y="1301407"/>
                  </a:lnTo>
                  <a:lnTo>
                    <a:pt x="5690310" y="1236145"/>
                  </a:lnTo>
                  <a:lnTo>
                    <a:pt x="5657786" y="1171922"/>
                  </a:lnTo>
                  <a:lnTo>
                    <a:pt x="5621003" y="1108792"/>
                  </a:lnTo>
                  <a:lnTo>
                    <a:pt x="5580056" y="1046812"/>
                  </a:lnTo>
                  <a:lnTo>
                    <a:pt x="5535043" y="986038"/>
                  </a:lnTo>
                  <a:lnTo>
                    <a:pt x="5511041" y="956121"/>
                  </a:lnTo>
                  <a:lnTo>
                    <a:pt x="5486060" y="926527"/>
                  </a:lnTo>
                  <a:lnTo>
                    <a:pt x="5460110" y="897262"/>
                  </a:lnTo>
                  <a:lnTo>
                    <a:pt x="5433204" y="868333"/>
                  </a:lnTo>
                  <a:lnTo>
                    <a:pt x="5405354" y="839748"/>
                  </a:lnTo>
                  <a:lnTo>
                    <a:pt x="5376572" y="811514"/>
                  </a:lnTo>
                  <a:lnTo>
                    <a:pt x="5346870" y="783637"/>
                  </a:lnTo>
                  <a:lnTo>
                    <a:pt x="5316260" y="756124"/>
                  </a:lnTo>
                  <a:lnTo>
                    <a:pt x="5284755" y="728983"/>
                  </a:lnTo>
                  <a:lnTo>
                    <a:pt x="5252366" y="702221"/>
                  </a:lnTo>
                  <a:lnTo>
                    <a:pt x="5219105" y="675844"/>
                  </a:lnTo>
                  <a:lnTo>
                    <a:pt x="5184985" y="649860"/>
                  </a:lnTo>
                  <a:lnTo>
                    <a:pt x="5150018" y="624275"/>
                  </a:lnTo>
                  <a:lnTo>
                    <a:pt x="5114216" y="599097"/>
                  </a:lnTo>
                  <a:lnTo>
                    <a:pt x="5077590" y="574332"/>
                  </a:lnTo>
                  <a:lnTo>
                    <a:pt x="5040154" y="549988"/>
                  </a:lnTo>
                  <a:lnTo>
                    <a:pt x="5001918" y="526071"/>
                  </a:lnTo>
                  <a:lnTo>
                    <a:pt x="4962896" y="502589"/>
                  </a:lnTo>
                  <a:lnTo>
                    <a:pt x="4923099" y="479549"/>
                  </a:lnTo>
                  <a:lnTo>
                    <a:pt x="4882539" y="456957"/>
                  </a:lnTo>
                  <a:lnTo>
                    <a:pt x="4841229" y="434820"/>
                  </a:lnTo>
                  <a:lnTo>
                    <a:pt x="4799180" y="413146"/>
                  </a:lnTo>
                  <a:lnTo>
                    <a:pt x="4756405" y="391942"/>
                  </a:lnTo>
                  <a:lnTo>
                    <a:pt x="4712915" y="371214"/>
                  </a:lnTo>
                  <a:lnTo>
                    <a:pt x="4668723" y="350970"/>
                  </a:lnTo>
                  <a:lnTo>
                    <a:pt x="4623841" y="331216"/>
                  </a:lnTo>
                  <a:lnTo>
                    <a:pt x="4578282" y="311960"/>
                  </a:lnTo>
                  <a:lnTo>
                    <a:pt x="4532056" y="293208"/>
                  </a:lnTo>
                  <a:lnTo>
                    <a:pt x="4485176" y="274968"/>
                  </a:lnTo>
                  <a:lnTo>
                    <a:pt x="4437655" y="257246"/>
                  </a:lnTo>
                  <a:lnTo>
                    <a:pt x="4389504" y="240050"/>
                  </a:lnTo>
                  <a:lnTo>
                    <a:pt x="4340735" y="223387"/>
                  </a:lnTo>
                  <a:lnTo>
                    <a:pt x="4291361" y="207263"/>
                  </a:lnTo>
                  <a:lnTo>
                    <a:pt x="4241393" y="191686"/>
                  </a:lnTo>
                  <a:lnTo>
                    <a:pt x="4190845" y="176662"/>
                  </a:lnTo>
                  <a:lnTo>
                    <a:pt x="4139727" y="162199"/>
                  </a:lnTo>
                  <a:lnTo>
                    <a:pt x="4088052" y="148303"/>
                  </a:lnTo>
                  <a:lnTo>
                    <a:pt x="4035832" y="134982"/>
                  </a:lnTo>
                  <a:lnTo>
                    <a:pt x="3983079" y="122242"/>
                  </a:lnTo>
                  <a:lnTo>
                    <a:pt x="3929805" y="110091"/>
                  </a:lnTo>
                  <a:lnTo>
                    <a:pt x="3876022" y="98536"/>
                  </a:lnTo>
                  <a:lnTo>
                    <a:pt x="3821743" y="87583"/>
                  </a:lnTo>
                  <a:lnTo>
                    <a:pt x="3766979" y="77240"/>
                  </a:lnTo>
                  <a:lnTo>
                    <a:pt x="3711743" y="67513"/>
                  </a:lnTo>
                  <a:lnTo>
                    <a:pt x="3656046" y="58410"/>
                  </a:lnTo>
                  <a:lnTo>
                    <a:pt x="3599902" y="49937"/>
                  </a:lnTo>
                  <a:lnTo>
                    <a:pt x="3543321" y="42102"/>
                  </a:lnTo>
                  <a:lnTo>
                    <a:pt x="3486315" y="34912"/>
                  </a:lnTo>
                  <a:lnTo>
                    <a:pt x="3428898" y="28373"/>
                  </a:lnTo>
                  <a:lnTo>
                    <a:pt x="3371081" y="22493"/>
                  </a:lnTo>
                  <a:lnTo>
                    <a:pt x="3312876" y="17278"/>
                  </a:lnTo>
                  <a:lnTo>
                    <a:pt x="3254296" y="12736"/>
                  </a:lnTo>
                  <a:lnTo>
                    <a:pt x="3195352" y="8873"/>
                  </a:lnTo>
                  <a:lnTo>
                    <a:pt x="3136056" y="5698"/>
                  </a:lnTo>
                  <a:lnTo>
                    <a:pt x="3076421" y="3215"/>
                  </a:lnTo>
                  <a:lnTo>
                    <a:pt x="3016458" y="1433"/>
                  </a:lnTo>
                  <a:lnTo>
                    <a:pt x="2956180" y="359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9362" y="1448562"/>
              <a:ext cx="5791200" cy="3352800"/>
            </a:xfrm>
            <a:custGeom>
              <a:avLst/>
              <a:gdLst/>
              <a:ahLst/>
              <a:cxnLst/>
              <a:rect l="l" t="t" r="r" b="b"/>
              <a:pathLst>
                <a:path w="5791200" h="3352800">
                  <a:moveTo>
                    <a:pt x="0" y="1676400"/>
                  </a:moveTo>
                  <a:lnTo>
                    <a:pt x="2476" y="1606430"/>
                  </a:lnTo>
                  <a:lnTo>
                    <a:pt x="9841" y="1537190"/>
                  </a:lnTo>
                  <a:lnTo>
                    <a:pt x="21999" y="1468736"/>
                  </a:lnTo>
                  <a:lnTo>
                    <a:pt x="38851" y="1401124"/>
                  </a:lnTo>
                  <a:lnTo>
                    <a:pt x="60302" y="1334410"/>
                  </a:lnTo>
                  <a:lnTo>
                    <a:pt x="86254" y="1268650"/>
                  </a:lnTo>
                  <a:lnTo>
                    <a:pt x="116612" y="1203900"/>
                  </a:lnTo>
                  <a:lnTo>
                    <a:pt x="151278" y="1140216"/>
                  </a:lnTo>
                  <a:lnTo>
                    <a:pt x="190155" y="1077655"/>
                  </a:lnTo>
                  <a:lnTo>
                    <a:pt x="233147" y="1016271"/>
                  </a:lnTo>
                  <a:lnTo>
                    <a:pt x="280158" y="956121"/>
                  </a:lnTo>
                  <a:lnTo>
                    <a:pt x="305139" y="926527"/>
                  </a:lnTo>
                  <a:lnTo>
                    <a:pt x="331089" y="897262"/>
                  </a:lnTo>
                  <a:lnTo>
                    <a:pt x="357995" y="868333"/>
                  </a:lnTo>
                  <a:lnTo>
                    <a:pt x="385845" y="839748"/>
                  </a:lnTo>
                  <a:lnTo>
                    <a:pt x="414627" y="811514"/>
                  </a:lnTo>
                  <a:lnTo>
                    <a:pt x="444329" y="783637"/>
                  </a:lnTo>
                  <a:lnTo>
                    <a:pt x="474939" y="756124"/>
                  </a:lnTo>
                  <a:lnTo>
                    <a:pt x="506444" y="728983"/>
                  </a:lnTo>
                  <a:lnTo>
                    <a:pt x="538833" y="702221"/>
                  </a:lnTo>
                  <a:lnTo>
                    <a:pt x="572094" y="675844"/>
                  </a:lnTo>
                  <a:lnTo>
                    <a:pt x="606214" y="649860"/>
                  </a:lnTo>
                  <a:lnTo>
                    <a:pt x="641181" y="624275"/>
                  </a:lnTo>
                  <a:lnTo>
                    <a:pt x="676983" y="599097"/>
                  </a:lnTo>
                  <a:lnTo>
                    <a:pt x="713609" y="574332"/>
                  </a:lnTo>
                  <a:lnTo>
                    <a:pt x="751045" y="549988"/>
                  </a:lnTo>
                  <a:lnTo>
                    <a:pt x="789281" y="526071"/>
                  </a:lnTo>
                  <a:lnTo>
                    <a:pt x="828303" y="502589"/>
                  </a:lnTo>
                  <a:lnTo>
                    <a:pt x="868100" y="479549"/>
                  </a:lnTo>
                  <a:lnTo>
                    <a:pt x="908660" y="456957"/>
                  </a:lnTo>
                  <a:lnTo>
                    <a:pt x="949970" y="434820"/>
                  </a:lnTo>
                  <a:lnTo>
                    <a:pt x="992019" y="413146"/>
                  </a:lnTo>
                  <a:lnTo>
                    <a:pt x="1034794" y="391942"/>
                  </a:lnTo>
                  <a:lnTo>
                    <a:pt x="1078284" y="371214"/>
                  </a:lnTo>
                  <a:lnTo>
                    <a:pt x="1122476" y="350970"/>
                  </a:lnTo>
                  <a:lnTo>
                    <a:pt x="1167358" y="331216"/>
                  </a:lnTo>
                  <a:lnTo>
                    <a:pt x="1212917" y="311960"/>
                  </a:lnTo>
                  <a:lnTo>
                    <a:pt x="1259143" y="293208"/>
                  </a:lnTo>
                  <a:lnTo>
                    <a:pt x="1306023" y="274968"/>
                  </a:lnTo>
                  <a:lnTo>
                    <a:pt x="1353544" y="257246"/>
                  </a:lnTo>
                  <a:lnTo>
                    <a:pt x="1401695" y="240050"/>
                  </a:lnTo>
                  <a:lnTo>
                    <a:pt x="1450464" y="223387"/>
                  </a:lnTo>
                  <a:lnTo>
                    <a:pt x="1499838" y="207263"/>
                  </a:lnTo>
                  <a:lnTo>
                    <a:pt x="1549806" y="191686"/>
                  </a:lnTo>
                  <a:lnTo>
                    <a:pt x="1600354" y="176662"/>
                  </a:lnTo>
                  <a:lnTo>
                    <a:pt x="1651472" y="162199"/>
                  </a:lnTo>
                  <a:lnTo>
                    <a:pt x="1703147" y="148303"/>
                  </a:lnTo>
                  <a:lnTo>
                    <a:pt x="1755367" y="134982"/>
                  </a:lnTo>
                  <a:lnTo>
                    <a:pt x="1808120" y="122242"/>
                  </a:lnTo>
                  <a:lnTo>
                    <a:pt x="1861394" y="110091"/>
                  </a:lnTo>
                  <a:lnTo>
                    <a:pt x="1915177" y="98536"/>
                  </a:lnTo>
                  <a:lnTo>
                    <a:pt x="1969456" y="87583"/>
                  </a:lnTo>
                  <a:lnTo>
                    <a:pt x="2024220" y="77240"/>
                  </a:lnTo>
                  <a:lnTo>
                    <a:pt x="2079456" y="67513"/>
                  </a:lnTo>
                  <a:lnTo>
                    <a:pt x="2135153" y="58410"/>
                  </a:lnTo>
                  <a:lnTo>
                    <a:pt x="2191297" y="49937"/>
                  </a:lnTo>
                  <a:lnTo>
                    <a:pt x="2247878" y="42102"/>
                  </a:lnTo>
                  <a:lnTo>
                    <a:pt x="2304884" y="34912"/>
                  </a:lnTo>
                  <a:lnTo>
                    <a:pt x="2362301" y="28373"/>
                  </a:lnTo>
                  <a:lnTo>
                    <a:pt x="2420118" y="22493"/>
                  </a:lnTo>
                  <a:lnTo>
                    <a:pt x="2478323" y="17278"/>
                  </a:lnTo>
                  <a:lnTo>
                    <a:pt x="2536903" y="12736"/>
                  </a:lnTo>
                  <a:lnTo>
                    <a:pt x="2595847" y="8873"/>
                  </a:lnTo>
                  <a:lnTo>
                    <a:pt x="2655143" y="5698"/>
                  </a:lnTo>
                  <a:lnTo>
                    <a:pt x="2714778" y="3215"/>
                  </a:lnTo>
                  <a:lnTo>
                    <a:pt x="2774741" y="1433"/>
                  </a:lnTo>
                  <a:lnTo>
                    <a:pt x="2835019" y="359"/>
                  </a:lnTo>
                  <a:lnTo>
                    <a:pt x="2895600" y="0"/>
                  </a:lnTo>
                  <a:lnTo>
                    <a:pt x="2956180" y="359"/>
                  </a:lnTo>
                  <a:lnTo>
                    <a:pt x="3016458" y="1433"/>
                  </a:lnTo>
                  <a:lnTo>
                    <a:pt x="3076421" y="3215"/>
                  </a:lnTo>
                  <a:lnTo>
                    <a:pt x="3136056" y="5698"/>
                  </a:lnTo>
                  <a:lnTo>
                    <a:pt x="3195352" y="8873"/>
                  </a:lnTo>
                  <a:lnTo>
                    <a:pt x="3254296" y="12736"/>
                  </a:lnTo>
                  <a:lnTo>
                    <a:pt x="3312876" y="17278"/>
                  </a:lnTo>
                  <a:lnTo>
                    <a:pt x="3371081" y="22493"/>
                  </a:lnTo>
                  <a:lnTo>
                    <a:pt x="3428898" y="28373"/>
                  </a:lnTo>
                  <a:lnTo>
                    <a:pt x="3486315" y="34912"/>
                  </a:lnTo>
                  <a:lnTo>
                    <a:pt x="3543321" y="42102"/>
                  </a:lnTo>
                  <a:lnTo>
                    <a:pt x="3599902" y="49937"/>
                  </a:lnTo>
                  <a:lnTo>
                    <a:pt x="3656046" y="58410"/>
                  </a:lnTo>
                  <a:lnTo>
                    <a:pt x="3711743" y="67513"/>
                  </a:lnTo>
                  <a:lnTo>
                    <a:pt x="3766979" y="77240"/>
                  </a:lnTo>
                  <a:lnTo>
                    <a:pt x="3821743" y="87583"/>
                  </a:lnTo>
                  <a:lnTo>
                    <a:pt x="3876022" y="98536"/>
                  </a:lnTo>
                  <a:lnTo>
                    <a:pt x="3929805" y="110091"/>
                  </a:lnTo>
                  <a:lnTo>
                    <a:pt x="3983079" y="122242"/>
                  </a:lnTo>
                  <a:lnTo>
                    <a:pt x="4035832" y="134982"/>
                  </a:lnTo>
                  <a:lnTo>
                    <a:pt x="4088052" y="148303"/>
                  </a:lnTo>
                  <a:lnTo>
                    <a:pt x="4139727" y="162199"/>
                  </a:lnTo>
                  <a:lnTo>
                    <a:pt x="4190845" y="176662"/>
                  </a:lnTo>
                  <a:lnTo>
                    <a:pt x="4241393" y="191686"/>
                  </a:lnTo>
                  <a:lnTo>
                    <a:pt x="4291361" y="207263"/>
                  </a:lnTo>
                  <a:lnTo>
                    <a:pt x="4340735" y="223387"/>
                  </a:lnTo>
                  <a:lnTo>
                    <a:pt x="4389504" y="240050"/>
                  </a:lnTo>
                  <a:lnTo>
                    <a:pt x="4437655" y="257246"/>
                  </a:lnTo>
                  <a:lnTo>
                    <a:pt x="4485176" y="274968"/>
                  </a:lnTo>
                  <a:lnTo>
                    <a:pt x="4532056" y="293208"/>
                  </a:lnTo>
                  <a:lnTo>
                    <a:pt x="4578282" y="311960"/>
                  </a:lnTo>
                  <a:lnTo>
                    <a:pt x="4623841" y="331216"/>
                  </a:lnTo>
                  <a:lnTo>
                    <a:pt x="4668723" y="350970"/>
                  </a:lnTo>
                  <a:lnTo>
                    <a:pt x="4712915" y="371214"/>
                  </a:lnTo>
                  <a:lnTo>
                    <a:pt x="4756405" y="391942"/>
                  </a:lnTo>
                  <a:lnTo>
                    <a:pt x="4799180" y="413146"/>
                  </a:lnTo>
                  <a:lnTo>
                    <a:pt x="4841229" y="434820"/>
                  </a:lnTo>
                  <a:lnTo>
                    <a:pt x="4882539" y="456957"/>
                  </a:lnTo>
                  <a:lnTo>
                    <a:pt x="4923099" y="479549"/>
                  </a:lnTo>
                  <a:lnTo>
                    <a:pt x="4962896" y="502589"/>
                  </a:lnTo>
                  <a:lnTo>
                    <a:pt x="5001918" y="526071"/>
                  </a:lnTo>
                  <a:lnTo>
                    <a:pt x="5040154" y="549988"/>
                  </a:lnTo>
                  <a:lnTo>
                    <a:pt x="5077590" y="574332"/>
                  </a:lnTo>
                  <a:lnTo>
                    <a:pt x="5114216" y="599097"/>
                  </a:lnTo>
                  <a:lnTo>
                    <a:pt x="5150018" y="624275"/>
                  </a:lnTo>
                  <a:lnTo>
                    <a:pt x="5184985" y="649860"/>
                  </a:lnTo>
                  <a:lnTo>
                    <a:pt x="5219105" y="675844"/>
                  </a:lnTo>
                  <a:lnTo>
                    <a:pt x="5252366" y="702221"/>
                  </a:lnTo>
                  <a:lnTo>
                    <a:pt x="5284755" y="728983"/>
                  </a:lnTo>
                  <a:lnTo>
                    <a:pt x="5316260" y="756124"/>
                  </a:lnTo>
                  <a:lnTo>
                    <a:pt x="5346870" y="783637"/>
                  </a:lnTo>
                  <a:lnTo>
                    <a:pt x="5376572" y="811514"/>
                  </a:lnTo>
                  <a:lnTo>
                    <a:pt x="5405354" y="839748"/>
                  </a:lnTo>
                  <a:lnTo>
                    <a:pt x="5433204" y="868333"/>
                  </a:lnTo>
                  <a:lnTo>
                    <a:pt x="5460110" y="897262"/>
                  </a:lnTo>
                  <a:lnTo>
                    <a:pt x="5486060" y="926527"/>
                  </a:lnTo>
                  <a:lnTo>
                    <a:pt x="5511041" y="956121"/>
                  </a:lnTo>
                  <a:lnTo>
                    <a:pt x="5535043" y="986038"/>
                  </a:lnTo>
                  <a:lnTo>
                    <a:pt x="5580056" y="1046812"/>
                  </a:lnTo>
                  <a:lnTo>
                    <a:pt x="5621003" y="1108792"/>
                  </a:lnTo>
                  <a:lnTo>
                    <a:pt x="5657786" y="1171922"/>
                  </a:lnTo>
                  <a:lnTo>
                    <a:pt x="5690310" y="1236145"/>
                  </a:lnTo>
                  <a:lnTo>
                    <a:pt x="5718478" y="1301407"/>
                  </a:lnTo>
                  <a:lnTo>
                    <a:pt x="5742191" y="1367651"/>
                  </a:lnTo>
                  <a:lnTo>
                    <a:pt x="5761355" y="1434821"/>
                  </a:lnTo>
                  <a:lnTo>
                    <a:pt x="5775872" y="1502861"/>
                  </a:lnTo>
                  <a:lnTo>
                    <a:pt x="5785645" y="1571715"/>
                  </a:lnTo>
                  <a:lnTo>
                    <a:pt x="5790578" y="1641327"/>
                  </a:lnTo>
                  <a:lnTo>
                    <a:pt x="5791200" y="1676400"/>
                  </a:lnTo>
                  <a:lnTo>
                    <a:pt x="5790578" y="1711472"/>
                  </a:lnTo>
                  <a:lnTo>
                    <a:pt x="5785645" y="1781084"/>
                  </a:lnTo>
                  <a:lnTo>
                    <a:pt x="5775872" y="1849938"/>
                  </a:lnTo>
                  <a:lnTo>
                    <a:pt x="5761355" y="1917978"/>
                  </a:lnTo>
                  <a:lnTo>
                    <a:pt x="5742191" y="1985148"/>
                  </a:lnTo>
                  <a:lnTo>
                    <a:pt x="5718478" y="2051392"/>
                  </a:lnTo>
                  <a:lnTo>
                    <a:pt x="5690310" y="2116654"/>
                  </a:lnTo>
                  <a:lnTo>
                    <a:pt x="5657786" y="2180877"/>
                  </a:lnTo>
                  <a:lnTo>
                    <a:pt x="5621003" y="2244007"/>
                  </a:lnTo>
                  <a:lnTo>
                    <a:pt x="5580056" y="2305987"/>
                  </a:lnTo>
                  <a:lnTo>
                    <a:pt x="5535043" y="2366761"/>
                  </a:lnTo>
                  <a:lnTo>
                    <a:pt x="5511041" y="2396678"/>
                  </a:lnTo>
                  <a:lnTo>
                    <a:pt x="5486060" y="2426272"/>
                  </a:lnTo>
                  <a:lnTo>
                    <a:pt x="5460110" y="2455537"/>
                  </a:lnTo>
                  <a:lnTo>
                    <a:pt x="5433204" y="2484466"/>
                  </a:lnTo>
                  <a:lnTo>
                    <a:pt x="5405354" y="2513051"/>
                  </a:lnTo>
                  <a:lnTo>
                    <a:pt x="5376572" y="2541285"/>
                  </a:lnTo>
                  <a:lnTo>
                    <a:pt x="5346870" y="2569162"/>
                  </a:lnTo>
                  <a:lnTo>
                    <a:pt x="5316260" y="2596675"/>
                  </a:lnTo>
                  <a:lnTo>
                    <a:pt x="5284755" y="2623816"/>
                  </a:lnTo>
                  <a:lnTo>
                    <a:pt x="5252366" y="2650578"/>
                  </a:lnTo>
                  <a:lnTo>
                    <a:pt x="5219105" y="2676955"/>
                  </a:lnTo>
                  <a:lnTo>
                    <a:pt x="5184985" y="2702939"/>
                  </a:lnTo>
                  <a:lnTo>
                    <a:pt x="5150018" y="2728524"/>
                  </a:lnTo>
                  <a:lnTo>
                    <a:pt x="5114216" y="2753702"/>
                  </a:lnTo>
                  <a:lnTo>
                    <a:pt x="5077590" y="2778467"/>
                  </a:lnTo>
                  <a:lnTo>
                    <a:pt x="5040154" y="2802811"/>
                  </a:lnTo>
                  <a:lnTo>
                    <a:pt x="5001918" y="2826728"/>
                  </a:lnTo>
                  <a:lnTo>
                    <a:pt x="4962896" y="2850210"/>
                  </a:lnTo>
                  <a:lnTo>
                    <a:pt x="4923099" y="2873250"/>
                  </a:lnTo>
                  <a:lnTo>
                    <a:pt x="4882539" y="2895842"/>
                  </a:lnTo>
                  <a:lnTo>
                    <a:pt x="4841229" y="2917979"/>
                  </a:lnTo>
                  <a:lnTo>
                    <a:pt x="4799180" y="2939653"/>
                  </a:lnTo>
                  <a:lnTo>
                    <a:pt x="4756405" y="2960857"/>
                  </a:lnTo>
                  <a:lnTo>
                    <a:pt x="4712915" y="2981585"/>
                  </a:lnTo>
                  <a:lnTo>
                    <a:pt x="4668723" y="3001829"/>
                  </a:lnTo>
                  <a:lnTo>
                    <a:pt x="4623841" y="3021583"/>
                  </a:lnTo>
                  <a:lnTo>
                    <a:pt x="4578282" y="3040839"/>
                  </a:lnTo>
                  <a:lnTo>
                    <a:pt x="4532056" y="3059591"/>
                  </a:lnTo>
                  <a:lnTo>
                    <a:pt x="4485176" y="3077831"/>
                  </a:lnTo>
                  <a:lnTo>
                    <a:pt x="4437655" y="3095553"/>
                  </a:lnTo>
                  <a:lnTo>
                    <a:pt x="4389504" y="3112749"/>
                  </a:lnTo>
                  <a:lnTo>
                    <a:pt x="4340735" y="3129412"/>
                  </a:lnTo>
                  <a:lnTo>
                    <a:pt x="4291361" y="3145536"/>
                  </a:lnTo>
                  <a:lnTo>
                    <a:pt x="4241393" y="3161113"/>
                  </a:lnTo>
                  <a:lnTo>
                    <a:pt x="4190845" y="3176137"/>
                  </a:lnTo>
                  <a:lnTo>
                    <a:pt x="4139727" y="3190600"/>
                  </a:lnTo>
                  <a:lnTo>
                    <a:pt x="4088052" y="3204496"/>
                  </a:lnTo>
                  <a:lnTo>
                    <a:pt x="4035832" y="3217817"/>
                  </a:lnTo>
                  <a:lnTo>
                    <a:pt x="3983079" y="3230557"/>
                  </a:lnTo>
                  <a:lnTo>
                    <a:pt x="3929805" y="3242708"/>
                  </a:lnTo>
                  <a:lnTo>
                    <a:pt x="3876022" y="3254263"/>
                  </a:lnTo>
                  <a:lnTo>
                    <a:pt x="3821743" y="3265216"/>
                  </a:lnTo>
                  <a:lnTo>
                    <a:pt x="3766979" y="3275559"/>
                  </a:lnTo>
                  <a:lnTo>
                    <a:pt x="3711743" y="3285286"/>
                  </a:lnTo>
                  <a:lnTo>
                    <a:pt x="3656046" y="3294389"/>
                  </a:lnTo>
                  <a:lnTo>
                    <a:pt x="3599902" y="3302862"/>
                  </a:lnTo>
                  <a:lnTo>
                    <a:pt x="3543321" y="3310697"/>
                  </a:lnTo>
                  <a:lnTo>
                    <a:pt x="3486315" y="3317887"/>
                  </a:lnTo>
                  <a:lnTo>
                    <a:pt x="3428898" y="3324426"/>
                  </a:lnTo>
                  <a:lnTo>
                    <a:pt x="3371081" y="3330306"/>
                  </a:lnTo>
                  <a:lnTo>
                    <a:pt x="3312876" y="3335521"/>
                  </a:lnTo>
                  <a:lnTo>
                    <a:pt x="3254296" y="3340063"/>
                  </a:lnTo>
                  <a:lnTo>
                    <a:pt x="3195352" y="3343926"/>
                  </a:lnTo>
                  <a:lnTo>
                    <a:pt x="3136056" y="3347101"/>
                  </a:lnTo>
                  <a:lnTo>
                    <a:pt x="3076421" y="3349584"/>
                  </a:lnTo>
                  <a:lnTo>
                    <a:pt x="3016458" y="3351366"/>
                  </a:lnTo>
                  <a:lnTo>
                    <a:pt x="2956180" y="3352440"/>
                  </a:lnTo>
                  <a:lnTo>
                    <a:pt x="2895600" y="3352800"/>
                  </a:lnTo>
                  <a:lnTo>
                    <a:pt x="2835019" y="3352440"/>
                  </a:lnTo>
                  <a:lnTo>
                    <a:pt x="2774741" y="3351366"/>
                  </a:lnTo>
                  <a:lnTo>
                    <a:pt x="2714778" y="3349584"/>
                  </a:lnTo>
                  <a:lnTo>
                    <a:pt x="2655143" y="3347101"/>
                  </a:lnTo>
                  <a:lnTo>
                    <a:pt x="2595847" y="3343926"/>
                  </a:lnTo>
                  <a:lnTo>
                    <a:pt x="2536903" y="3340063"/>
                  </a:lnTo>
                  <a:lnTo>
                    <a:pt x="2478323" y="3335521"/>
                  </a:lnTo>
                  <a:lnTo>
                    <a:pt x="2420118" y="3330306"/>
                  </a:lnTo>
                  <a:lnTo>
                    <a:pt x="2362301" y="3324426"/>
                  </a:lnTo>
                  <a:lnTo>
                    <a:pt x="2304884" y="3317887"/>
                  </a:lnTo>
                  <a:lnTo>
                    <a:pt x="2247878" y="3310697"/>
                  </a:lnTo>
                  <a:lnTo>
                    <a:pt x="2191297" y="3302862"/>
                  </a:lnTo>
                  <a:lnTo>
                    <a:pt x="2135153" y="3294389"/>
                  </a:lnTo>
                  <a:lnTo>
                    <a:pt x="2079456" y="3285286"/>
                  </a:lnTo>
                  <a:lnTo>
                    <a:pt x="2024220" y="3275559"/>
                  </a:lnTo>
                  <a:lnTo>
                    <a:pt x="1969456" y="3265216"/>
                  </a:lnTo>
                  <a:lnTo>
                    <a:pt x="1915177" y="3254263"/>
                  </a:lnTo>
                  <a:lnTo>
                    <a:pt x="1861394" y="3242708"/>
                  </a:lnTo>
                  <a:lnTo>
                    <a:pt x="1808120" y="3230557"/>
                  </a:lnTo>
                  <a:lnTo>
                    <a:pt x="1755367" y="3217817"/>
                  </a:lnTo>
                  <a:lnTo>
                    <a:pt x="1703147" y="3204496"/>
                  </a:lnTo>
                  <a:lnTo>
                    <a:pt x="1651472" y="3190600"/>
                  </a:lnTo>
                  <a:lnTo>
                    <a:pt x="1600354" y="3176137"/>
                  </a:lnTo>
                  <a:lnTo>
                    <a:pt x="1549806" y="3161113"/>
                  </a:lnTo>
                  <a:lnTo>
                    <a:pt x="1499838" y="3145536"/>
                  </a:lnTo>
                  <a:lnTo>
                    <a:pt x="1450464" y="3129412"/>
                  </a:lnTo>
                  <a:lnTo>
                    <a:pt x="1401695" y="3112749"/>
                  </a:lnTo>
                  <a:lnTo>
                    <a:pt x="1353544" y="3095553"/>
                  </a:lnTo>
                  <a:lnTo>
                    <a:pt x="1306023" y="3077831"/>
                  </a:lnTo>
                  <a:lnTo>
                    <a:pt x="1259143" y="3059591"/>
                  </a:lnTo>
                  <a:lnTo>
                    <a:pt x="1212917" y="3040839"/>
                  </a:lnTo>
                  <a:lnTo>
                    <a:pt x="1167358" y="3021583"/>
                  </a:lnTo>
                  <a:lnTo>
                    <a:pt x="1122476" y="3001829"/>
                  </a:lnTo>
                  <a:lnTo>
                    <a:pt x="1078284" y="2981585"/>
                  </a:lnTo>
                  <a:lnTo>
                    <a:pt x="1034794" y="2960857"/>
                  </a:lnTo>
                  <a:lnTo>
                    <a:pt x="992019" y="2939653"/>
                  </a:lnTo>
                  <a:lnTo>
                    <a:pt x="949970" y="2917979"/>
                  </a:lnTo>
                  <a:lnTo>
                    <a:pt x="908660" y="2895842"/>
                  </a:lnTo>
                  <a:lnTo>
                    <a:pt x="868100" y="2873250"/>
                  </a:lnTo>
                  <a:lnTo>
                    <a:pt x="828303" y="2850210"/>
                  </a:lnTo>
                  <a:lnTo>
                    <a:pt x="789281" y="2826728"/>
                  </a:lnTo>
                  <a:lnTo>
                    <a:pt x="751045" y="2802811"/>
                  </a:lnTo>
                  <a:lnTo>
                    <a:pt x="713609" y="2778467"/>
                  </a:lnTo>
                  <a:lnTo>
                    <a:pt x="676983" y="2753702"/>
                  </a:lnTo>
                  <a:lnTo>
                    <a:pt x="641181" y="2728524"/>
                  </a:lnTo>
                  <a:lnTo>
                    <a:pt x="606214" y="2702939"/>
                  </a:lnTo>
                  <a:lnTo>
                    <a:pt x="572094" y="2676955"/>
                  </a:lnTo>
                  <a:lnTo>
                    <a:pt x="538833" y="2650578"/>
                  </a:lnTo>
                  <a:lnTo>
                    <a:pt x="506444" y="2623816"/>
                  </a:lnTo>
                  <a:lnTo>
                    <a:pt x="474939" y="2596675"/>
                  </a:lnTo>
                  <a:lnTo>
                    <a:pt x="444329" y="2569162"/>
                  </a:lnTo>
                  <a:lnTo>
                    <a:pt x="414627" y="2541285"/>
                  </a:lnTo>
                  <a:lnTo>
                    <a:pt x="385845" y="2513051"/>
                  </a:lnTo>
                  <a:lnTo>
                    <a:pt x="357995" y="2484466"/>
                  </a:lnTo>
                  <a:lnTo>
                    <a:pt x="331089" y="2455537"/>
                  </a:lnTo>
                  <a:lnTo>
                    <a:pt x="305139" y="2426272"/>
                  </a:lnTo>
                  <a:lnTo>
                    <a:pt x="280158" y="2396678"/>
                  </a:lnTo>
                  <a:lnTo>
                    <a:pt x="256156" y="2366761"/>
                  </a:lnTo>
                  <a:lnTo>
                    <a:pt x="211143" y="2305987"/>
                  </a:lnTo>
                  <a:lnTo>
                    <a:pt x="170196" y="2244007"/>
                  </a:lnTo>
                  <a:lnTo>
                    <a:pt x="133413" y="2180877"/>
                  </a:lnTo>
                  <a:lnTo>
                    <a:pt x="100889" y="2116654"/>
                  </a:lnTo>
                  <a:lnTo>
                    <a:pt x="72721" y="2051392"/>
                  </a:lnTo>
                  <a:lnTo>
                    <a:pt x="49008" y="1985148"/>
                  </a:lnTo>
                  <a:lnTo>
                    <a:pt x="29844" y="1917978"/>
                  </a:lnTo>
                  <a:lnTo>
                    <a:pt x="15327" y="1849938"/>
                  </a:lnTo>
                  <a:lnTo>
                    <a:pt x="5554" y="1781084"/>
                  </a:lnTo>
                  <a:lnTo>
                    <a:pt x="621" y="1711472"/>
                  </a:lnTo>
                  <a:lnTo>
                    <a:pt x="0" y="1676400"/>
                  </a:lnTo>
                  <a:close/>
                </a:path>
              </a:pathLst>
            </a:custGeom>
            <a:ln w="25908">
              <a:solidFill>
                <a:srgbClr val="0AD0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35353" y="435609"/>
            <a:ext cx="37611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6685" algn="l"/>
              </a:tabLst>
            </a:pPr>
            <a:r>
              <a:rPr sz="4800" spc="-10" dirty="0">
                <a:solidFill>
                  <a:srgbClr val="000000"/>
                </a:solidFill>
              </a:rPr>
              <a:t>Plant	Nutrients</a:t>
            </a:r>
            <a:endParaRPr sz="4800"/>
          </a:p>
        </p:txBody>
      </p:sp>
      <p:sp>
        <p:nvSpPr>
          <p:cNvPr id="12" name="object 12"/>
          <p:cNvSpPr txBox="1"/>
          <p:nvPr/>
        </p:nvSpPr>
        <p:spPr>
          <a:xfrm>
            <a:off x="427736" y="1884629"/>
            <a:ext cx="4648200" cy="42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5650" marR="5080" indent="3175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Sixteen chemical elements 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known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be </a:t>
            </a:r>
            <a:r>
              <a:rPr sz="2800" spc="-15" dirty="0">
                <a:latin typeface="Calibri"/>
                <a:cs typeface="Calibri"/>
              </a:rPr>
              <a:t>important  </a:t>
            </a:r>
            <a:r>
              <a:rPr sz="2800" spc="-20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5" dirty="0">
                <a:latin typeface="Calibri"/>
                <a:cs typeface="Calibri"/>
              </a:rPr>
              <a:t>plant growth </a:t>
            </a:r>
            <a:r>
              <a:rPr sz="2800" spc="-5" dirty="0">
                <a:latin typeface="Calibri"/>
                <a:cs typeface="Calibri"/>
              </a:rPr>
              <a:t>&amp;  </a:t>
            </a:r>
            <a:r>
              <a:rPr sz="2800" spc="-10" dirty="0">
                <a:latin typeface="Calibri"/>
                <a:cs typeface="Calibri"/>
              </a:rPr>
              <a:t>survival. </a:t>
            </a:r>
            <a:r>
              <a:rPr sz="2800" spc="-65" dirty="0">
                <a:latin typeface="Calibri"/>
                <a:cs typeface="Calibri"/>
              </a:rPr>
              <a:t>We </a:t>
            </a:r>
            <a:r>
              <a:rPr sz="2800" spc="-10" dirty="0">
                <a:latin typeface="Calibri"/>
                <a:cs typeface="Calibri"/>
              </a:rPr>
              <a:t>can divide  </a:t>
            </a:r>
            <a:r>
              <a:rPr sz="2800" spc="-5" dirty="0">
                <a:latin typeface="Calibri"/>
                <a:cs typeface="Calibri"/>
              </a:rPr>
              <a:t>these </a:t>
            </a:r>
            <a:r>
              <a:rPr sz="2800" spc="-10" dirty="0">
                <a:latin typeface="Calibri"/>
                <a:cs typeface="Calibri"/>
              </a:rPr>
              <a:t>elements under </a:t>
            </a:r>
            <a:r>
              <a:rPr sz="2800" b="1" spc="-5" dirty="0">
                <a:latin typeface="Calibri"/>
                <a:cs typeface="Calibri"/>
              </a:rPr>
              <a:t>2  </a:t>
            </a:r>
            <a:r>
              <a:rPr sz="2800" spc="-5" dirty="0">
                <a:latin typeface="Calibri"/>
                <a:cs typeface="Calibri"/>
              </a:rPr>
              <a:t>main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groups.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75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buClr>
                <a:srgbClr val="0AD0D9"/>
              </a:buClr>
              <a:buSzPct val="90625"/>
              <a:buFont typeface="Wingdings 2"/>
              <a:buChar char=""/>
              <a:tabLst>
                <a:tab pos="227965" algn="l"/>
              </a:tabLst>
            </a:pPr>
            <a:r>
              <a:rPr sz="3200" b="1" dirty="0">
                <a:latin typeface="Calibri"/>
                <a:cs typeface="Calibri"/>
              </a:rPr>
              <a:t>Non - </a:t>
            </a:r>
            <a:r>
              <a:rPr sz="3200" b="1" spc="-15" dirty="0">
                <a:latin typeface="Calibri"/>
                <a:cs typeface="Calibri"/>
              </a:rPr>
              <a:t>Mineral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Nutrients</a:t>
            </a:r>
            <a:endParaRPr sz="3200">
              <a:latin typeface="Calibri"/>
              <a:cs typeface="Calibri"/>
            </a:endParaRPr>
          </a:p>
          <a:p>
            <a:pPr marL="227329" indent="-21526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0625"/>
              <a:buFont typeface="Wingdings 2"/>
              <a:buChar char=""/>
              <a:tabLst>
                <a:tab pos="227965" algn="l"/>
              </a:tabLst>
            </a:pPr>
            <a:r>
              <a:rPr sz="3200" b="1" spc="-15" dirty="0">
                <a:latin typeface="Calibri"/>
                <a:cs typeface="Calibri"/>
              </a:rPr>
              <a:t>Mineral </a:t>
            </a:r>
            <a:r>
              <a:rPr sz="3200" b="1" spc="-5" dirty="0">
                <a:latin typeface="Calibri"/>
                <a:cs typeface="Calibri"/>
              </a:rPr>
              <a:t>Nutrients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1000" y="3886198"/>
            <a:ext cx="8458200" cy="29352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381000"/>
            <a:ext cx="9144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4800599" cy="36957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599" y="0"/>
              <a:ext cx="4343399" cy="39822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544" y="3729227"/>
              <a:ext cx="4172712" cy="31287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95799" y="3962399"/>
              <a:ext cx="4648200" cy="28955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59153" y="632206"/>
            <a:ext cx="319214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Calcium </a:t>
            </a:r>
            <a:r>
              <a:rPr dirty="0"/>
              <a:t>-</a:t>
            </a:r>
            <a:r>
              <a:rPr spc="-85" dirty="0"/>
              <a:t> </a:t>
            </a:r>
            <a:r>
              <a:rPr spc="-5" dirty="0"/>
              <a:t>Ca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10540" y="1846300"/>
            <a:ext cx="8117205" cy="441515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3124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12420" algn="l"/>
              </a:tabLst>
            </a:pPr>
            <a:r>
              <a:rPr sz="3200" spc="-15" dirty="0">
                <a:latin typeface="Calibri"/>
                <a:cs typeface="Calibri"/>
              </a:rPr>
              <a:t>Form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absorption 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Ca</a:t>
            </a:r>
            <a:r>
              <a:rPr sz="3150" spc="7" baseline="25132" dirty="0">
                <a:latin typeface="Calibri"/>
                <a:cs typeface="Calibri"/>
              </a:rPr>
              <a:t>2+</a:t>
            </a:r>
            <a:endParaRPr sz="3150" baseline="25132">
              <a:latin typeface="Calibri"/>
              <a:cs typeface="Calibri"/>
            </a:endParaRPr>
          </a:p>
          <a:p>
            <a:pPr marL="3124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312420" algn="l"/>
              </a:tabLst>
            </a:pPr>
            <a:r>
              <a:rPr sz="3200" b="1" dirty="0">
                <a:latin typeface="Calibri"/>
                <a:cs typeface="Calibri"/>
              </a:rPr>
              <a:t>Function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67485" lvl="1" indent="-5156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67485" algn="l"/>
                <a:tab pos="1468120" algn="l"/>
              </a:tabLst>
            </a:pPr>
            <a:r>
              <a:rPr sz="3200" spc="-15" dirty="0">
                <a:latin typeface="Calibri"/>
                <a:cs typeface="Calibri"/>
              </a:rPr>
              <a:t>Stimulate </a:t>
            </a:r>
            <a:r>
              <a:rPr sz="3200" spc="-5" dirty="0">
                <a:latin typeface="Calibri"/>
                <a:cs typeface="Calibri"/>
              </a:rPr>
              <a:t>ammonium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absorption</a:t>
            </a:r>
            <a:endParaRPr sz="3200">
              <a:latin typeface="Calibri"/>
              <a:cs typeface="Calibri"/>
            </a:endParaRPr>
          </a:p>
          <a:p>
            <a:pPr marL="1467485" marR="3048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67485" algn="l"/>
                <a:tab pos="1468120" algn="l"/>
              </a:tabLst>
            </a:pP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25" dirty="0">
                <a:latin typeface="Calibri"/>
                <a:cs typeface="Calibri"/>
              </a:rPr>
              <a:t>form </a:t>
            </a:r>
            <a:r>
              <a:rPr sz="3200" spc="-5" dirty="0">
                <a:latin typeface="Calibri"/>
                <a:cs typeface="Calibri"/>
              </a:rPr>
              <a:t>of Calcium </a:t>
            </a:r>
            <a:r>
              <a:rPr sz="3200" spc="-25" dirty="0">
                <a:latin typeface="Calibri"/>
                <a:cs typeface="Calibri"/>
              </a:rPr>
              <a:t>Pectate  </a:t>
            </a:r>
            <a:r>
              <a:rPr sz="3200" spc="-5" dirty="0">
                <a:latin typeface="Calibri"/>
                <a:cs typeface="Calibri"/>
              </a:rPr>
              <a:t>responsible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5" dirty="0">
                <a:latin typeface="Calibri"/>
                <a:cs typeface="Calibri"/>
              </a:rPr>
              <a:t>holding </a:t>
            </a:r>
            <a:r>
              <a:rPr sz="3200" spc="-10" dirty="0">
                <a:latin typeface="Calibri"/>
                <a:cs typeface="Calibri"/>
              </a:rPr>
              <a:t>together </a:t>
            </a:r>
            <a:r>
              <a:rPr sz="3200" dirty="0">
                <a:latin typeface="Calibri"/>
                <a:cs typeface="Calibri"/>
              </a:rPr>
              <a:t>the cell  </a:t>
            </a:r>
            <a:r>
              <a:rPr sz="3200" spc="-10" dirty="0">
                <a:latin typeface="Calibri"/>
                <a:cs typeface="Calibri"/>
              </a:rPr>
              <a:t>walls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plants.</a:t>
            </a:r>
            <a:endParaRPr sz="3200">
              <a:latin typeface="Calibri"/>
              <a:cs typeface="Calibri"/>
            </a:endParaRPr>
          </a:p>
          <a:p>
            <a:pPr marL="1467485" marR="103187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67485" algn="l"/>
                <a:tab pos="1468120" algn="l"/>
              </a:tabLst>
            </a:pPr>
            <a:r>
              <a:rPr sz="3200" spc="-10" dirty="0">
                <a:latin typeface="Calibri"/>
                <a:cs typeface="Calibri"/>
              </a:rPr>
              <a:t>Important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0" dirty="0">
                <a:latin typeface="Calibri"/>
                <a:cs typeface="Calibri"/>
              </a:rPr>
              <a:t>guard </a:t>
            </a:r>
            <a:r>
              <a:rPr sz="3200" dirty="0">
                <a:latin typeface="Calibri"/>
                <a:cs typeface="Calibri"/>
              </a:rPr>
              <a:t>cell </a:t>
            </a:r>
            <a:r>
              <a:rPr sz="3200" spc="-15" dirty="0">
                <a:latin typeface="Calibri"/>
                <a:cs typeface="Calibri"/>
              </a:rPr>
              <a:t>physiology  </a:t>
            </a:r>
            <a:r>
              <a:rPr sz="3200" spc="-5" dirty="0">
                <a:latin typeface="Calibri"/>
                <a:cs typeface="Calibri"/>
              </a:rPr>
              <a:t>specially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5" dirty="0">
                <a:latin typeface="Calibri"/>
                <a:cs typeface="Calibri"/>
              </a:rPr>
              <a:t>stomata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closure.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56336" y="708406"/>
            <a:ext cx="7795259" cy="5293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22070" marR="5080" indent="-515620">
              <a:lnSpc>
                <a:spcPct val="100000"/>
              </a:lnSpc>
              <a:spcBef>
                <a:spcPts val="105"/>
              </a:spcBef>
              <a:tabLst>
                <a:tab pos="1321435" algn="l"/>
              </a:tabLst>
            </a:pPr>
            <a:r>
              <a:rPr sz="3000" spc="10" dirty="0">
                <a:solidFill>
                  <a:srgbClr val="0AD0D9"/>
                </a:solidFill>
                <a:latin typeface="Calibri"/>
                <a:cs typeface="Calibri"/>
              </a:rPr>
              <a:t>4.	</a:t>
            </a:r>
            <a:r>
              <a:rPr sz="3200" spc="-5" dirty="0">
                <a:latin typeface="Calibri"/>
                <a:cs typeface="Calibri"/>
              </a:rPr>
              <a:t>Used </a:t>
            </a:r>
            <a:r>
              <a:rPr sz="3200" spc="-10" dirty="0">
                <a:latin typeface="Calibri"/>
                <a:cs typeface="Calibri"/>
              </a:rPr>
              <a:t>activating </a:t>
            </a:r>
            <a:r>
              <a:rPr sz="3200" spc="-5" dirty="0">
                <a:latin typeface="Calibri"/>
                <a:cs typeface="Calibri"/>
              </a:rPr>
              <a:t>certain enzymes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5" dirty="0">
                <a:latin typeface="Calibri"/>
                <a:cs typeface="Calibri"/>
              </a:rPr>
              <a:t>to  </a:t>
            </a:r>
            <a:r>
              <a:rPr sz="3200" spc="-5" dirty="0">
                <a:latin typeface="Calibri"/>
                <a:cs typeface="Calibri"/>
              </a:rPr>
              <a:t>send signals </a:t>
            </a:r>
            <a:r>
              <a:rPr sz="3200" spc="-10" dirty="0">
                <a:latin typeface="Calibri"/>
                <a:cs typeface="Calibri"/>
              </a:rPr>
              <a:t>that </a:t>
            </a:r>
            <a:r>
              <a:rPr sz="3200" spc="-20" dirty="0">
                <a:latin typeface="Calibri"/>
                <a:cs typeface="Calibri"/>
              </a:rPr>
              <a:t>coordinate </a:t>
            </a:r>
            <a:r>
              <a:rPr sz="3200" spc="-5" dirty="0">
                <a:latin typeface="Calibri"/>
                <a:cs typeface="Calibri"/>
              </a:rPr>
              <a:t>certain  cellular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activity.</a:t>
            </a:r>
            <a:endParaRPr sz="3200">
              <a:latin typeface="Calibri"/>
              <a:cs typeface="Calibri"/>
            </a:endParaRPr>
          </a:p>
          <a:p>
            <a:pPr marL="462280" indent="-45021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462280" algn="l"/>
                <a:tab pos="462915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271270" marR="243204" lvl="1" indent="-4648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271905" algn="l"/>
              </a:tabLst>
            </a:pPr>
            <a:r>
              <a:rPr sz="3200" spc="-50" dirty="0">
                <a:latin typeface="Calibri"/>
                <a:cs typeface="Calibri"/>
              </a:rPr>
              <a:t>Young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fruit </a:t>
            </a:r>
            <a:r>
              <a:rPr sz="3200" spc="-15" dirty="0">
                <a:latin typeface="Calibri"/>
                <a:cs typeface="Calibri"/>
              </a:rPr>
              <a:t>display </a:t>
            </a:r>
            <a:r>
              <a:rPr sz="3200" spc="-5" dirty="0">
                <a:latin typeface="Calibri"/>
                <a:cs typeface="Calibri"/>
              </a:rPr>
              <a:t>Calcium  deficiencies</a:t>
            </a:r>
            <a:r>
              <a:rPr sz="3200" spc="-20" dirty="0">
                <a:latin typeface="Calibri"/>
                <a:cs typeface="Calibri"/>
              </a:rPr>
              <a:t> first.</a:t>
            </a:r>
            <a:endParaRPr sz="3200">
              <a:latin typeface="Calibri"/>
              <a:cs typeface="Calibri"/>
            </a:endParaRPr>
          </a:p>
          <a:p>
            <a:pPr marL="1271270" marR="892175" lvl="1" indent="-464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271905" algn="l"/>
              </a:tabLst>
            </a:pPr>
            <a:r>
              <a:rPr sz="3200" spc="-5" dirty="0">
                <a:latin typeface="Calibri"/>
                <a:cs typeface="Calibri"/>
              </a:rPr>
              <a:t>Blossom </a:t>
            </a:r>
            <a:r>
              <a:rPr sz="3200" dirty="0">
                <a:latin typeface="Calibri"/>
                <a:cs typeface="Calibri"/>
              </a:rPr>
              <a:t>end </a:t>
            </a:r>
            <a:r>
              <a:rPr sz="3200" spc="-15" dirty="0">
                <a:latin typeface="Calibri"/>
                <a:cs typeface="Calibri"/>
              </a:rPr>
              <a:t>root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5" dirty="0">
                <a:latin typeface="Calibri"/>
                <a:cs typeface="Calibri"/>
              </a:rPr>
              <a:t>tomatoes </a:t>
            </a:r>
            <a:r>
              <a:rPr sz="3200" dirty="0">
                <a:latin typeface="Calibri"/>
                <a:cs typeface="Calibri"/>
              </a:rPr>
              <a:t>is a  </a:t>
            </a:r>
            <a:r>
              <a:rPr sz="3200" spc="-5" dirty="0">
                <a:latin typeface="Calibri"/>
                <a:cs typeface="Calibri"/>
              </a:rPr>
              <a:t>classic case of Calcium deficiency</a:t>
            </a:r>
            <a:endParaRPr sz="3200">
              <a:latin typeface="Calibri"/>
              <a:cs typeface="Calibri"/>
            </a:endParaRPr>
          </a:p>
          <a:p>
            <a:pPr marL="1271270" marR="532130" lvl="1" indent="-464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"/>
              <a:buChar char=""/>
              <a:tabLst>
                <a:tab pos="1271905" algn="l"/>
              </a:tabLst>
            </a:pPr>
            <a:r>
              <a:rPr sz="3200" spc="-40" dirty="0">
                <a:latin typeface="Calibri"/>
                <a:cs typeface="Calibri"/>
              </a:rPr>
              <a:t>Yellow </a:t>
            </a:r>
            <a:r>
              <a:rPr sz="3200" spc="-15" dirty="0">
                <a:latin typeface="Calibri"/>
                <a:cs typeface="Calibri"/>
              </a:rPr>
              <a:t>brown </a:t>
            </a:r>
            <a:r>
              <a:rPr sz="3200" spc="-5" dirty="0">
                <a:latin typeface="Calibri"/>
                <a:cs typeface="Calibri"/>
              </a:rPr>
              <a:t>spots </a:t>
            </a:r>
            <a:r>
              <a:rPr sz="3200" spc="-10" dirty="0">
                <a:latin typeface="Calibri"/>
                <a:cs typeface="Calibri"/>
              </a:rPr>
              <a:t>surrounded by </a:t>
            </a:r>
            <a:r>
              <a:rPr sz="3200" dirty="0">
                <a:latin typeface="Calibri"/>
                <a:cs typeface="Calibri"/>
              </a:rPr>
              <a:t>a  </a:t>
            </a:r>
            <a:r>
              <a:rPr sz="3200" spc="-5" dirty="0">
                <a:latin typeface="Calibri"/>
                <a:cs typeface="Calibri"/>
              </a:rPr>
              <a:t>sharp </a:t>
            </a:r>
            <a:r>
              <a:rPr sz="3200" spc="-15" dirty="0">
                <a:latin typeface="Calibri"/>
                <a:cs typeface="Calibri"/>
              </a:rPr>
              <a:t>brown </a:t>
            </a:r>
            <a:r>
              <a:rPr sz="3200" spc="-5" dirty="0">
                <a:latin typeface="Calibri"/>
                <a:cs typeface="Calibri"/>
              </a:rPr>
              <a:t>outline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edge.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1433741"/>
            <a:ext cx="7730490" cy="275780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9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226820" lvl="1" indent="-2362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60937"/>
              <a:buFont typeface="Wingdings"/>
              <a:buChar char=""/>
              <a:tabLst>
                <a:tab pos="1227455" algn="l"/>
              </a:tabLst>
            </a:pPr>
            <a:r>
              <a:rPr sz="3200" spc="-5" dirty="0">
                <a:latin typeface="Calibri"/>
                <a:cs typeface="Calibri"/>
              </a:rPr>
              <a:t>Rarely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occurs</a:t>
            </a:r>
            <a:endParaRPr sz="3200">
              <a:latin typeface="Calibri"/>
              <a:cs typeface="Calibri"/>
            </a:endParaRPr>
          </a:p>
          <a:p>
            <a:pPr marL="1201420" marR="5080" lvl="1" indent="-210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60937"/>
              <a:buFont typeface="Wingdings"/>
              <a:buChar char=""/>
              <a:tabLst>
                <a:tab pos="1227455" algn="l"/>
              </a:tabLst>
            </a:pPr>
            <a:r>
              <a:rPr sz="3200" spc="-5" dirty="0">
                <a:latin typeface="Calibri"/>
                <a:cs typeface="Calibri"/>
              </a:rPr>
              <a:t>High </a:t>
            </a:r>
            <a:r>
              <a:rPr sz="3200" spc="-10" dirty="0">
                <a:latin typeface="Calibri"/>
                <a:cs typeface="Calibri"/>
              </a:rPr>
              <a:t>level </a:t>
            </a:r>
            <a:r>
              <a:rPr sz="3200" spc="-5" dirty="0">
                <a:latin typeface="Calibri"/>
                <a:cs typeface="Calibri"/>
              </a:rPr>
              <a:t>of Calcium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15" dirty="0">
                <a:latin typeface="Calibri"/>
                <a:cs typeface="Calibri"/>
              </a:rPr>
              <a:t>compete </a:t>
            </a:r>
            <a:r>
              <a:rPr sz="3200" dirty="0">
                <a:latin typeface="Calibri"/>
                <a:cs typeface="Calibri"/>
              </a:rPr>
              <a:t>with  Magnesium and </a:t>
            </a:r>
            <a:r>
              <a:rPr sz="3200" spc="-15" dirty="0">
                <a:latin typeface="Calibri"/>
                <a:cs typeface="Calibri"/>
              </a:rPr>
              <a:t>Potassium </a:t>
            </a:r>
            <a:r>
              <a:rPr sz="3200" spc="-30" dirty="0">
                <a:latin typeface="Calibri"/>
                <a:cs typeface="Calibri"/>
              </a:rPr>
              <a:t>uptake  </a:t>
            </a:r>
            <a:r>
              <a:rPr sz="3200" spc="-5" dirty="0">
                <a:latin typeface="Calibri"/>
                <a:cs typeface="Calibri"/>
              </a:rPr>
              <a:t>causing their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deficiencies.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838198"/>
              <a:ext cx="4114800" cy="60197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6799" y="609598"/>
              <a:ext cx="4267199" cy="62483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06804" y="556006"/>
            <a:ext cx="438023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Magnesium -</a:t>
            </a:r>
            <a:r>
              <a:rPr spc="-120" dirty="0"/>
              <a:t> </a:t>
            </a:r>
            <a:r>
              <a:rPr spc="5" dirty="0"/>
              <a:t>Mg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23240" y="1509941"/>
            <a:ext cx="6873875" cy="4611370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299720" indent="-274320">
              <a:lnSpc>
                <a:spcPct val="100000"/>
              </a:lnSpc>
              <a:spcBef>
                <a:spcPts val="869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99720" algn="l"/>
              </a:tabLst>
            </a:pPr>
            <a:r>
              <a:rPr sz="3200" spc="-15" dirty="0">
                <a:latin typeface="Calibri"/>
                <a:cs typeface="Calibri"/>
              </a:rPr>
              <a:t>Form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absorption 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dirty="0">
                <a:latin typeface="Constantia"/>
                <a:cs typeface="Constantia"/>
              </a:rPr>
              <a:t>Mg</a:t>
            </a:r>
            <a:r>
              <a:rPr sz="3150" baseline="25132" dirty="0">
                <a:latin typeface="Constantia"/>
                <a:cs typeface="Constantia"/>
              </a:rPr>
              <a:t>2+</a:t>
            </a:r>
            <a:endParaRPr sz="3150" baseline="25132">
              <a:latin typeface="Constantia"/>
              <a:cs typeface="Constantia"/>
            </a:endParaRPr>
          </a:p>
          <a:p>
            <a:pPr marL="2997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99720" algn="l"/>
              </a:tabLst>
            </a:pPr>
            <a:r>
              <a:rPr sz="3200" spc="-5" dirty="0">
                <a:latin typeface="Calibri"/>
                <a:cs typeface="Calibri"/>
              </a:rPr>
              <a:t>High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Mobility</a:t>
            </a:r>
            <a:endParaRPr sz="3200">
              <a:latin typeface="Calibri"/>
              <a:cs typeface="Calibri"/>
            </a:endParaRPr>
          </a:p>
          <a:p>
            <a:pPr marL="2997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99720" algn="l"/>
              </a:tabLst>
            </a:pPr>
            <a:r>
              <a:rPr sz="3200" b="1" dirty="0">
                <a:latin typeface="Calibri"/>
                <a:cs typeface="Calibri"/>
              </a:rPr>
              <a:t>Function</a:t>
            </a:r>
            <a:r>
              <a:rPr sz="3200" b="1" spc="10" dirty="0">
                <a:latin typeface="Calibri"/>
                <a:cs typeface="Calibri"/>
              </a:rPr>
              <a:t> </a:t>
            </a:r>
            <a:r>
              <a:rPr sz="3200" b="1" dirty="0">
                <a:latin typeface="Constantia"/>
                <a:cs typeface="Constantia"/>
              </a:rPr>
              <a:t>:</a:t>
            </a:r>
            <a:endParaRPr sz="3200">
              <a:latin typeface="Constantia"/>
              <a:cs typeface="Constantia"/>
            </a:endParaRPr>
          </a:p>
          <a:p>
            <a:pPr marL="14046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04620" algn="l"/>
                <a:tab pos="1405255" algn="l"/>
              </a:tabLst>
            </a:pPr>
            <a:r>
              <a:rPr sz="3200" spc="-15" dirty="0">
                <a:latin typeface="Calibri"/>
                <a:cs typeface="Calibri"/>
              </a:rPr>
              <a:t>Chlorophyll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Formation</a:t>
            </a:r>
            <a:endParaRPr sz="3200">
              <a:latin typeface="Calibri"/>
              <a:cs typeface="Calibri"/>
            </a:endParaRPr>
          </a:p>
          <a:p>
            <a:pPr marL="1404620" marR="59055" lvl="1" indent="-4648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04620" algn="l"/>
                <a:tab pos="1405255" algn="l"/>
              </a:tabLst>
            </a:pPr>
            <a:r>
              <a:rPr sz="3200" spc="-10" dirty="0">
                <a:latin typeface="Calibri"/>
                <a:cs typeface="Calibri"/>
              </a:rPr>
              <a:t>Synthesis </a:t>
            </a:r>
            <a:r>
              <a:rPr sz="3200" dirty="0">
                <a:latin typeface="Calibri"/>
                <a:cs typeface="Calibri"/>
              </a:rPr>
              <a:t>of amino acids and cell  </a:t>
            </a:r>
            <a:r>
              <a:rPr sz="3200" spc="-15" dirty="0">
                <a:latin typeface="Calibri"/>
                <a:cs typeface="Calibri"/>
              </a:rPr>
              <a:t>proteins</a:t>
            </a:r>
            <a:endParaRPr sz="3200">
              <a:latin typeface="Calibri"/>
              <a:cs typeface="Calibri"/>
            </a:endParaRPr>
          </a:p>
          <a:p>
            <a:pPr marL="14046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04620" algn="l"/>
                <a:tab pos="1405255" algn="l"/>
              </a:tabLst>
            </a:pPr>
            <a:r>
              <a:rPr sz="3200" spc="-15" dirty="0">
                <a:latin typeface="Calibri"/>
                <a:cs typeface="Calibri"/>
              </a:rPr>
              <a:t>Resistance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20" dirty="0">
                <a:latin typeface="Calibri"/>
                <a:cs typeface="Calibri"/>
              </a:rPr>
              <a:t>unfavorable </a:t>
            </a:r>
            <a:r>
              <a:rPr sz="3200" spc="-25" dirty="0">
                <a:latin typeface="Calibri"/>
                <a:cs typeface="Calibri"/>
              </a:rPr>
              <a:t>factors</a:t>
            </a:r>
            <a:endParaRPr sz="3200">
              <a:latin typeface="Calibri"/>
              <a:cs typeface="Calibri"/>
            </a:endParaRPr>
          </a:p>
          <a:p>
            <a:pPr marL="1404620" lvl="1" indent="-46545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04620" algn="l"/>
                <a:tab pos="1405255" algn="l"/>
              </a:tabLst>
            </a:pPr>
            <a:r>
              <a:rPr sz="3200" spc="-10" dirty="0">
                <a:latin typeface="Calibri"/>
                <a:cs typeface="Calibri"/>
              </a:rPr>
              <a:t>Vitamin </a:t>
            </a:r>
            <a:r>
              <a:rPr sz="3200" dirty="0">
                <a:latin typeface="Calibri"/>
                <a:cs typeface="Calibri"/>
              </a:rPr>
              <a:t>A and C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concentrations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1145257"/>
            <a:ext cx="7806055" cy="50984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152525">
              <a:lnSpc>
                <a:spcPct val="100000"/>
              </a:lnSpc>
              <a:spcBef>
                <a:spcPts val="765"/>
              </a:spcBef>
            </a:pPr>
            <a:r>
              <a:rPr sz="3200" spc="-5" dirty="0">
                <a:latin typeface="Calibri"/>
                <a:cs typeface="Calibri"/>
              </a:rPr>
              <a:t>Deficiency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not </a:t>
            </a:r>
            <a:r>
              <a:rPr sz="3200" spc="-10" dirty="0">
                <a:latin typeface="Calibri"/>
                <a:cs typeface="Calibri"/>
              </a:rPr>
              <a:t>common</a:t>
            </a:r>
            <a:endParaRPr sz="3200">
              <a:latin typeface="Calibri"/>
              <a:cs typeface="Calibri"/>
            </a:endParaRPr>
          </a:p>
          <a:p>
            <a:pPr marL="1841500" marR="5080" lvl="1" indent="-44958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841500" algn="l"/>
                <a:tab pos="1842135" algn="l"/>
              </a:tabLst>
            </a:pPr>
            <a:r>
              <a:rPr sz="3200" spc="-30" dirty="0">
                <a:latin typeface="Calibri"/>
                <a:cs typeface="Calibri"/>
              </a:rPr>
              <a:t>Yellowing </a:t>
            </a:r>
            <a:r>
              <a:rPr sz="3200" spc="-10" dirty="0">
                <a:latin typeface="Calibri"/>
                <a:cs typeface="Calibri"/>
              </a:rPr>
              <a:t>between </a:t>
            </a:r>
            <a:r>
              <a:rPr sz="3200" spc="-5" dirty="0">
                <a:latin typeface="Calibri"/>
                <a:cs typeface="Calibri"/>
              </a:rPr>
              <a:t>leaf </a:t>
            </a:r>
            <a:r>
              <a:rPr sz="3200" spc="-10" dirty="0">
                <a:latin typeface="Calibri"/>
                <a:cs typeface="Calibri"/>
              </a:rPr>
              <a:t>veins,  </a:t>
            </a:r>
            <a:r>
              <a:rPr sz="3200" spc="-5" dirty="0">
                <a:latin typeface="Calibri"/>
                <a:cs typeface="Calibri"/>
              </a:rPr>
              <a:t>sometimes </a:t>
            </a:r>
            <a:r>
              <a:rPr sz="3200" dirty="0">
                <a:latin typeface="Calibri"/>
                <a:cs typeface="Calibri"/>
              </a:rPr>
              <a:t>with </a:t>
            </a:r>
            <a:r>
              <a:rPr sz="3200" spc="-5" dirty="0">
                <a:latin typeface="Calibri"/>
                <a:cs typeface="Calibri"/>
              </a:rPr>
              <a:t>reddish </a:t>
            </a:r>
            <a:r>
              <a:rPr sz="3200" spc="-15" dirty="0">
                <a:latin typeface="Calibri"/>
                <a:cs typeface="Calibri"/>
              </a:rPr>
              <a:t>brown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tints</a:t>
            </a:r>
            <a:endParaRPr sz="3200">
              <a:latin typeface="Calibri"/>
              <a:cs typeface="Calibri"/>
            </a:endParaRPr>
          </a:p>
          <a:p>
            <a:pPr marL="1841500" lvl="1" indent="-45021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841500" algn="l"/>
                <a:tab pos="1842135" algn="l"/>
              </a:tabLst>
            </a:pPr>
            <a:r>
              <a:rPr sz="3200" spc="-10" dirty="0">
                <a:latin typeface="Calibri"/>
                <a:cs typeface="Calibri"/>
              </a:rPr>
              <a:t>Early leaf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fall.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582930" indent="-406400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582295" algn="l"/>
                <a:tab pos="583565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582930" marR="662940" indent="569595">
              <a:lnSpc>
                <a:spcPct val="100000"/>
              </a:lnSpc>
              <a:spcBef>
                <a:spcPts val="770"/>
              </a:spcBef>
            </a:pPr>
            <a:r>
              <a:rPr sz="3200" dirty="0">
                <a:latin typeface="Calibri"/>
                <a:cs typeface="Calibri"/>
              </a:rPr>
              <a:t>Magnesium </a:t>
            </a:r>
            <a:r>
              <a:rPr sz="3200" spc="-20" dirty="0">
                <a:latin typeface="Calibri"/>
                <a:cs typeface="Calibri"/>
              </a:rPr>
              <a:t>toxicity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25" dirty="0">
                <a:latin typeface="Calibri"/>
                <a:cs typeface="Calibri"/>
              </a:rPr>
              <a:t>rare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5" dirty="0">
                <a:latin typeface="Calibri"/>
                <a:cs typeface="Calibri"/>
              </a:rPr>
              <a:t>not  </a:t>
            </a:r>
            <a:r>
              <a:rPr sz="3200" spc="-10" dirty="0">
                <a:latin typeface="Calibri"/>
                <a:cs typeface="Calibri"/>
              </a:rPr>
              <a:t>generally </a:t>
            </a:r>
            <a:r>
              <a:rPr sz="3200" spc="-15" dirty="0">
                <a:latin typeface="Calibri"/>
                <a:cs typeface="Calibri"/>
              </a:rPr>
              <a:t>exhibited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visibly.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" y="0"/>
              <a:ext cx="8686800" cy="685799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77000" y="3195827"/>
            <a:ext cx="2666999" cy="366217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01064" y="653233"/>
            <a:ext cx="6623050" cy="1709420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3600" b="1" dirty="0">
                <a:latin typeface="Calibri"/>
                <a:cs typeface="Calibri"/>
              </a:rPr>
              <a:t>Non - </a:t>
            </a:r>
            <a:r>
              <a:rPr sz="3600" b="1" spc="-15" dirty="0">
                <a:latin typeface="Calibri"/>
                <a:cs typeface="Calibri"/>
              </a:rPr>
              <a:t>Mineral </a:t>
            </a:r>
            <a:r>
              <a:rPr sz="3600" b="1" spc="-5" dirty="0">
                <a:latin typeface="Calibri"/>
                <a:cs typeface="Calibri"/>
              </a:rPr>
              <a:t>Nutrients </a:t>
            </a:r>
            <a:r>
              <a:rPr sz="3600" b="1" dirty="0">
                <a:latin typeface="Calibri"/>
                <a:cs typeface="Calibri"/>
              </a:rPr>
              <a:t>: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30"/>
              </a:spcBef>
            </a:pPr>
            <a:r>
              <a:rPr sz="3200" dirty="0">
                <a:solidFill>
                  <a:srgbClr val="000000"/>
                </a:solidFill>
              </a:rPr>
              <a:t>Non - </a:t>
            </a:r>
            <a:r>
              <a:rPr sz="3200" spc="-10" dirty="0">
                <a:solidFill>
                  <a:srgbClr val="000000"/>
                </a:solidFill>
              </a:rPr>
              <a:t>Mineral </a:t>
            </a:r>
            <a:r>
              <a:rPr sz="3200" spc="-5" dirty="0">
                <a:solidFill>
                  <a:srgbClr val="000000"/>
                </a:solidFill>
              </a:rPr>
              <a:t>Nutrients </a:t>
            </a:r>
            <a:r>
              <a:rPr sz="3200" spc="-15" dirty="0">
                <a:solidFill>
                  <a:srgbClr val="000000"/>
                </a:solidFill>
              </a:rPr>
              <a:t>are </a:t>
            </a:r>
            <a:r>
              <a:rPr sz="3200" b="1" spc="-5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sz="3200" spc="-5" dirty="0">
                <a:solidFill>
                  <a:srgbClr val="000000"/>
                </a:solidFill>
              </a:rPr>
              <a:t>, </a:t>
            </a:r>
            <a:r>
              <a:rPr sz="3200" b="1" spc="-5" dirty="0">
                <a:solidFill>
                  <a:srgbClr val="000000"/>
                </a:solidFill>
                <a:latin typeface="Calibri"/>
                <a:cs typeface="Calibri"/>
              </a:rPr>
              <a:t>H</a:t>
            </a:r>
            <a:r>
              <a:rPr sz="3200" spc="-5" dirty="0">
                <a:solidFill>
                  <a:srgbClr val="000000"/>
                </a:solidFill>
              </a:rPr>
              <a:t>, </a:t>
            </a:r>
            <a:r>
              <a:rPr sz="3200" dirty="0">
                <a:solidFill>
                  <a:srgbClr val="000000"/>
                </a:solidFill>
              </a:rPr>
              <a:t>and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O</a:t>
            </a:r>
            <a:r>
              <a:rPr sz="3200" dirty="0">
                <a:solidFill>
                  <a:srgbClr val="000000"/>
                </a:solidFill>
              </a:rPr>
              <a:t>.  </a:t>
            </a:r>
            <a:r>
              <a:rPr sz="3200" spc="-5" dirty="0">
                <a:solidFill>
                  <a:srgbClr val="000000"/>
                </a:solidFill>
              </a:rPr>
              <a:t>These </a:t>
            </a:r>
            <a:r>
              <a:rPr sz="3200" spc="-15" dirty="0">
                <a:solidFill>
                  <a:srgbClr val="000000"/>
                </a:solidFill>
              </a:rPr>
              <a:t>are </a:t>
            </a:r>
            <a:r>
              <a:rPr sz="3200" spc="-20" dirty="0">
                <a:solidFill>
                  <a:srgbClr val="000000"/>
                </a:solidFill>
              </a:rPr>
              <a:t>found </a:t>
            </a:r>
            <a:r>
              <a:rPr sz="3200" dirty="0">
                <a:solidFill>
                  <a:srgbClr val="000000"/>
                </a:solidFill>
              </a:rPr>
              <a:t>in air and</a:t>
            </a:r>
            <a:r>
              <a:rPr sz="3200" spc="30" dirty="0">
                <a:solidFill>
                  <a:srgbClr val="000000"/>
                </a:solidFill>
              </a:rPr>
              <a:t> </a:t>
            </a:r>
            <a:r>
              <a:rPr sz="3200" spc="-70" dirty="0">
                <a:solidFill>
                  <a:srgbClr val="000000"/>
                </a:solidFill>
              </a:rPr>
              <a:t>water.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1064" y="2866177"/>
            <a:ext cx="4775835" cy="331914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600" b="1" spc="-15" dirty="0">
                <a:solidFill>
                  <a:srgbClr val="C00000"/>
                </a:solidFill>
                <a:latin typeface="Calibri"/>
                <a:cs typeface="Calibri"/>
              </a:rPr>
              <a:t>Mineral </a:t>
            </a:r>
            <a:r>
              <a:rPr sz="3600" b="1" spc="-5" dirty="0">
                <a:solidFill>
                  <a:srgbClr val="C00000"/>
                </a:solidFill>
                <a:latin typeface="Calibri"/>
                <a:cs typeface="Calibri"/>
              </a:rPr>
              <a:t>Nutrients</a:t>
            </a:r>
            <a:r>
              <a:rPr sz="3600" b="1" dirty="0">
                <a:solidFill>
                  <a:srgbClr val="C00000"/>
                </a:solidFill>
                <a:latin typeface="Calibri"/>
                <a:cs typeface="Calibri"/>
              </a:rPr>
              <a:t> :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  <a:spcBef>
                <a:spcPts val="30"/>
              </a:spcBef>
            </a:pPr>
            <a:r>
              <a:rPr sz="3200" spc="-15" dirty="0">
                <a:latin typeface="Calibri"/>
                <a:cs typeface="Calibri"/>
              </a:rPr>
              <a:t>There </a:t>
            </a:r>
            <a:r>
              <a:rPr sz="3200" dirty="0">
                <a:latin typeface="Calibri"/>
                <a:cs typeface="Calibri"/>
              </a:rPr>
              <a:t>is </a:t>
            </a:r>
            <a:r>
              <a:rPr sz="3200" b="1" spc="-5" dirty="0">
                <a:latin typeface="Calibri"/>
                <a:cs typeface="Calibri"/>
              </a:rPr>
              <a:t>13 </a:t>
            </a:r>
            <a:r>
              <a:rPr sz="3200" spc="-10" dirty="0">
                <a:latin typeface="Calibri"/>
                <a:cs typeface="Calibri"/>
              </a:rPr>
              <a:t>mineral nutrients  </a:t>
            </a:r>
            <a:r>
              <a:rPr sz="3200" spc="-5" dirty="0">
                <a:latin typeface="Calibri"/>
                <a:cs typeface="Calibri"/>
              </a:rPr>
              <a:t>These </a:t>
            </a:r>
            <a:r>
              <a:rPr sz="3200" spc="-10" dirty="0">
                <a:latin typeface="Calibri"/>
                <a:cs typeface="Calibri"/>
              </a:rPr>
              <a:t>nutrients </a:t>
            </a:r>
            <a:r>
              <a:rPr sz="3200" spc="-15" dirty="0">
                <a:latin typeface="Calibri"/>
                <a:cs typeface="Calibri"/>
              </a:rPr>
              <a:t>are </a:t>
            </a:r>
            <a:r>
              <a:rPr sz="3200" spc="-5" dirty="0">
                <a:latin typeface="Calibri"/>
                <a:cs typeface="Calibri"/>
              </a:rPr>
              <a:t>divided 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b="1" dirty="0">
                <a:latin typeface="Calibri"/>
                <a:cs typeface="Calibri"/>
              </a:rPr>
              <a:t>2</a:t>
            </a:r>
            <a:r>
              <a:rPr sz="3200" b="1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groups</a:t>
            </a:r>
            <a:endParaRPr sz="3200">
              <a:latin typeface="Calibri"/>
              <a:cs typeface="Calibri"/>
            </a:endParaRPr>
          </a:p>
          <a:p>
            <a:pPr marL="1624965" indent="-249554">
              <a:lnSpc>
                <a:spcPct val="100000"/>
              </a:lnSpc>
              <a:spcBef>
                <a:spcPts val="385"/>
              </a:spcBef>
              <a:buClr>
                <a:srgbClr val="009DD9"/>
              </a:buClr>
              <a:buSzPct val="70312"/>
              <a:buFont typeface="Wingdings 2"/>
              <a:buChar char=""/>
              <a:tabLst>
                <a:tab pos="1625600" algn="l"/>
              </a:tabLst>
            </a:pPr>
            <a:r>
              <a:rPr sz="3200" spc="-10" dirty="0">
                <a:solidFill>
                  <a:srgbClr val="072328"/>
                </a:solidFill>
                <a:latin typeface="Calibri"/>
                <a:cs typeface="Calibri"/>
              </a:rPr>
              <a:t>Micronutrients</a:t>
            </a:r>
            <a:endParaRPr sz="3200">
              <a:latin typeface="Calibri"/>
              <a:cs typeface="Calibri"/>
            </a:endParaRPr>
          </a:p>
          <a:p>
            <a:pPr marL="1624965" indent="-249554">
              <a:lnSpc>
                <a:spcPct val="100000"/>
              </a:lnSpc>
              <a:spcBef>
                <a:spcPts val="385"/>
              </a:spcBef>
              <a:buClr>
                <a:srgbClr val="009DD9"/>
              </a:buClr>
              <a:buSzPct val="70312"/>
              <a:buFont typeface="Wingdings 2"/>
              <a:buChar char=""/>
              <a:tabLst>
                <a:tab pos="1625600" algn="l"/>
              </a:tabLst>
            </a:pPr>
            <a:r>
              <a:rPr sz="3200" spc="-10" dirty="0">
                <a:solidFill>
                  <a:srgbClr val="072328"/>
                </a:solidFill>
                <a:latin typeface="Calibri"/>
                <a:cs typeface="Calibri"/>
              </a:rPr>
              <a:t>Macronutrients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40154" y="403606"/>
            <a:ext cx="2315845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Sulfur </a:t>
            </a:r>
            <a:r>
              <a:rPr dirty="0"/>
              <a:t>-</a:t>
            </a:r>
            <a:r>
              <a:rPr spc="-90" dirty="0"/>
              <a:t> </a:t>
            </a:r>
            <a:r>
              <a:rPr dirty="0"/>
              <a:t>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59740" y="1074165"/>
            <a:ext cx="7658734" cy="558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10" dirty="0">
                <a:latin typeface="Calibri"/>
                <a:cs typeface="Calibri"/>
              </a:rPr>
              <a:t>Essential </a:t>
            </a:r>
            <a:r>
              <a:rPr sz="3200" spc="-30" dirty="0">
                <a:latin typeface="Calibri"/>
                <a:cs typeface="Calibri"/>
              </a:rPr>
              <a:t>for </a:t>
            </a: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growth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10" dirty="0">
                <a:latin typeface="Calibri"/>
                <a:cs typeface="Calibri"/>
              </a:rPr>
              <a:t>development </a:t>
            </a:r>
            <a:r>
              <a:rPr sz="3200" spc="-5" dirty="0">
                <a:latin typeface="Calibri"/>
                <a:cs typeface="Calibri"/>
              </a:rPr>
              <a:t>of  </a:t>
            </a:r>
            <a:r>
              <a:rPr sz="3200" dirty="0">
                <a:latin typeface="Calibri"/>
                <a:cs typeface="Calibri"/>
              </a:rPr>
              <a:t>all</a:t>
            </a:r>
            <a:r>
              <a:rPr sz="3200" spc="-15" dirty="0">
                <a:latin typeface="Calibri"/>
                <a:cs typeface="Calibri"/>
              </a:rPr>
              <a:t> crops</a:t>
            </a:r>
            <a:endParaRPr sz="3200">
              <a:latin typeface="Calibri"/>
              <a:cs typeface="Calibri"/>
            </a:endParaRPr>
          </a:p>
          <a:p>
            <a:pPr marL="286385" marR="403225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" dirty="0">
                <a:latin typeface="Calibri"/>
                <a:cs typeface="Calibri"/>
              </a:rPr>
              <a:t>Absorbed </a:t>
            </a:r>
            <a:r>
              <a:rPr sz="3200" spc="-10" dirty="0">
                <a:latin typeface="Calibri"/>
                <a:cs typeface="Calibri"/>
              </a:rPr>
              <a:t>through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roots </a:t>
            </a:r>
            <a:r>
              <a:rPr sz="3200" spc="-10" dirty="0">
                <a:latin typeface="Calibri"/>
                <a:cs typeface="Calibri"/>
              </a:rPr>
              <a:t>in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0" dirty="0">
                <a:latin typeface="Calibri"/>
                <a:cs typeface="Calibri"/>
              </a:rPr>
              <a:t>form </a:t>
            </a:r>
            <a:r>
              <a:rPr sz="3200" dirty="0">
                <a:latin typeface="Calibri"/>
                <a:cs typeface="Calibri"/>
              </a:rPr>
              <a:t>of  </a:t>
            </a:r>
            <a:r>
              <a:rPr sz="3200" spc="-15" dirty="0">
                <a:latin typeface="Calibri"/>
                <a:cs typeface="Calibri"/>
              </a:rPr>
              <a:t>Sulphate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5" dirty="0">
                <a:latin typeface="Calibri"/>
                <a:cs typeface="Calibri"/>
              </a:rPr>
              <a:t>Immobile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nutrient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dirty="0">
                <a:latin typeface="Calibri"/>
                <a:cs typeface="Calibri"/>
              </a:rPr>
              <a:t>Function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Formation </a:t>
            </a:r>
            <a:r>
              <a:rPr sz="3200" spc="-5" dirty="0">
                <a:latin typeface="Calibri"/>
                <a:cs typeface="Calibri"/>
              </a:rPr>
              <a:t>of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chlorophyll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Production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15" dirty="0">
                <a:latin typeface="Calibri"/>
                <a:cs typeface="Calibri"/>
              </a:rPr>
              <a:t>proteins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Synthesis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5" dirty="0">
                <a:latin typeface="Calibri"/>
                <a:cs typeface="Calibri"/>
              </a:rPr>
              <a:t>oils </a:t>
            </a:r>
            <a:r>
              <a:rPr sz="3200" dirty="0">
                <a:latin typeface="Calibri"/>
                <a:cs typeface="Calibri"/>
              </a:rPr>
              <a:t>in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oilseeds</a:t>
            </a:r>
            <a:endParaRPr sz="3200">
              <a:latin typeface="Calibri"/>
              <a:cs typeface="Calibri"/>
            </a:endParaRPr>
          </a:p>
          <a:p>
            <a:pPr marL="1442085" lvl="1" indent="-5156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442085" algn="l"/>
                <a:tab pos="1442720" algn="l"/>
              </a:tabLst>
            </a:pPr>
            <a:r>
              <a:rPr sz="3200" spc="-10" dirty="0">
                <a:latin typeface="Calibri"/>
                <a:cs typeface="Calibri"/>
              </a:rPr>
              <a:t>Activation </a:t>
            </a:r>
            <a:r>
              <a:rPr sz="3200" dirty="0">
                <a:latin typeface="Calibri"/>
                <a:cs typeface="Calibri"/>
              </a:rPr>
              <a:t>of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enzymes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672439"/>
            <a:ext cx="8020684" cy="50984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10" dirty="0">
                <a:latin typeface="Calibri"/>
                <a:cs typeface="Calibri"/>
              </a:rPr>
              <a:t>Deficiency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920" marR="153035" lvl="1" indent="-52578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30" dirty="0">
                <a:latin typeface="Calibri"/>
                <a:cs typeface="Calibri"/>
              </a:rPr>
              <a:t>Yellowing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5" dirty="0">
                <a:latin typeface="Calibri"/>
                <a:cs typeface="Calibri"/>
              </a:rPr>
              <a:t>entire </a:t>
            </a: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spc="-5" dirty="0">
                <a:latin typeface="Calibri"/>
                <a:cs typeface="Calibri"/>
              </a:rPr>
              <a:t>including  </a:t>
            </a:r>
            <a:r>
              <a:rPr sz="3200" spc="-10" dirty="0">
                <a:latin typeface="Calibri"/>
                <a:cs typeface="Calibri"/>
              </a:rPr>
              <a:t>veins </a:t>
            </a:r>
            <a:r>
              <a:rPr sz="3200" dirty="0">
                <a:latin typeface="Calibri"/>
                <a:cs typeface="Calibri"/>
              </a:rPr>
              <a:t>,usually </a:t>
            </a:r>
            <a:r>
              <a:rPr sz="3200" spc="-15" dirty="0">
                <a:latin typeface="Calibri"/>
                <a:cs typeface="Calibri"/>
              </a:rPr>
              <a:t>starting </a:t>
            </a:r>
            <a:r>
              <a:rPr sz="3200" spc="-5" dirty="0">
                <a:latin typeface="Calibri"/>
                <a:cs typeface="Calibri"/>
              </a:rPr>
              <a:t>with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younger  </a:t>
            </a:r>
            <a:r>
              <a:rPr sz="3200" spc="-15" dirty="0">
                <a:latin typeface="Calibri"/>
                <a:cs typeface="Calibri"/>
              </a:rPr>
              <a:t>leaves</a:t>
            </a:r>
            <a:endParaRPr sz="3200">
              <a:latin typeface="Calibri"/>
              <a:cs typeface="Calibri"/>
            </a:endParaRPr>
          </a:p>
          <a:p>
            <a:pPr marL="1391920" lvl="1" indent="-52641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spc="-5" dirty="0">
                <a:latin typeface="Calibri"/>
                <a:cs typeface="Calibri"/>
              </a:rPr>
              <a:t>tips 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spc="-10" dirty="0">
                <a:latin typeface="Calibri"/>
                <a:cs typeface="Calibri"/>
              </a:rPr>
              <a:t>yellow </a:t>
            </a:r>
            <a:r>
              <a:rPr sz="3200" dirty="0">
                <a:latin typeface="Calibri"/>
                <a:cs typeface="Calibri"/>
              </a:rPr>
              <a:t>and curl </a:t>
            </a:r>
            <a:r>
              <a:rPr sz="3200" spc="-15" dirty="0">
                <a:latin typeface="Calibri"/>
                <a:cs typeface="Calibri"/>
              </a:rPr>
              <a:t>downward</a:t>
            </a:r>
            <a:endParaRPr sz="32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spc="-25" dirty="0">
                <a:latin typeface="Calibri"/>
                <a:cs typeface="Calibri"/>
              </a:rPr>
              <a:t>size </a:t>
            </a:r>
            <a:r>
              <a:rPr sz="3200" dirty="0">
                <a:latin typeface="Calibri"/>
                <a:cs typeface="Calibri"/>
              </a:rPr>
              <a:t>will </a:t>
            </a:r>
            <a:r>
              <a:rPr sz="3200" spc="-5" dirty="0">
                <a:latin typeface="Calibri"/>
                <a:cs typeface="Calibri"/>
              </a:rPr>
              <a:t>be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reduce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5" dirty="0">
                <a:latin typeface="Calibri"/>
                <a:cs typeface="Calibri"/>
              </a:rPr>
              <a:t>Overall </a:t>
            </a:r>
            <a:r>
              <a:rPr sz="3200" spc="-10" dirty="0">
                <a:latin typeface="Calibri"/>
                <a:cs typeface="Calibri"/>
              </a:rPr>
              <a:t>growth </a:t>
            </a:r>
            <a:r>
              <a:rPr sz="3200" spc="-5" dirty="0">
                <a:latin typeface="Calibri"/>
                <a:cs typeface="Calibri"/>
              </a:rPr>
              <a:t>will </a:t>
            </a:r>
            <a:r>
              <a:rPr sz="3200" dirty="0">
                <a:latin typeface="Calibri"/>
                <a:cs typeface="Calibri"/>
              </a:rPr>
              <a:t>be</a:t>
            </a:r>
            <a:r>
              <a:rPr sz="3200" spc="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stunted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spc="-10" dirty="0">
                <a:latin typeface="Calibri"/>
                <a:cs typeface="Calibri"/>
              </a:rPr>
              <a:t>yellowing </a:t>
            </a:r>
            <a:r>
              <a:rPr sz="3200" spc="-5" dirty="0">
                <a:latin typeface="Calibri"/>
                <a:cs typeface="Calibri"/>
              </a:rPr>
              <a:t>or </a:t>
            </a:r>
            <a:r>
              <a:rPr sz="3200" spc="-10" dirty="0">
                <a:latin typeface="Calibri"/>
                <a:cs typeface="Calibri"/>
              </a:rPr>
              <a:t>scorched </a:t>
            </a:r>
            <a:r>
              <a:rPr sz="3200" spc="-15" dirty="0">
                <a:latin typeface="Calibri"/>
                <a:cs typeface="Calibri"/>
              </a:rPr>
              <a:t>at</a:t>
            </a:r>
            <a:r>
              <a:rPr sz="3200" spc="-5" dirty="0">
                <a:latin typeface="Calibri"/>
                <a:cs typeface="Calibri"/>
              </a:rPr>
              <a:t> edges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3962400" cy="68579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1999" y="0"/>
              <a:ext cx="4571999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828" y="0"/>
              <a:ext cx="9145590" cy="1020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5029200" cy="43860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962399"/>
              <a:ext cx="7086600" cy="28955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52999" y="0"/>
              <a:ext cx="4191000" cy="41407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21536" y="3204972"/>
            <a:ext cx="501396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500" y="1148841"/>
            <a:ext cx="37242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3485C"/>
                </a:solidFill>
                <a:latin typeface="Arial"/>
                <a:cs typeface="Arial"/>
              </a:rPr>
              <a:t>Macronutrients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1943226"/>
            <a:ext cx="7088505" cy="3342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6385" marR="25717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10" dirty="0">
                <a:latin typeface="Calibri"/>
                <a:cs typeface="Calibri"/>
              </a:rPr>
              <a:t>Macronutrients </a:t>
            </a:r>
            <a:r>
              <a:rPr sz="3200" spc="-5" dirty="0">
                <a:latin typeface="Calibri"/>
                <a:cs typeface="Calibri"/>
              </a:rPr>
              <a:t>can divide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dirty="0">
                <a:latin typeface="Calibri"/>
                <a:cs typeface="Calibri"/>
              </a:rPr>
              <a:t>2 major  </a:t>
            </a:r>
            <a:r>
              <a:rPr sz="3200" spc="-15" dirty="0">
                <a:latin typeface="Calibri"/>
                <a:cs typeface="Calibri"/>
              </a:rPr>
              <a:t>groups.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Font typeface="Wingdings 2"/>
              <a:buChar char=""/>
            </a:pPr>
            <a:endParaRPr sz="4400">
              <a:latin typeface="Calibri"/>
              <a:cs typeface="Calibri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spc="-10" dirty="0">
                <a:latin typeface="Calibri"/>
                <a:cs typeface="Calibri"/>
              </a:rPr>
              <a:t>They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are,</a:t>
            </a:r>
            <a:endParaRPr sz="3200">
              <a:latin typeface="Calibri"/>
              <a:cs typeface="Calibri"/>
            </a:endParaRPr>
          </a:p>
          <a:p>
            <a:pPr marL="1841500">
              <a:lnSpc>
                <a:spcPct val="100000"/>
              </a:lnSpc>
              <a:spcBef>
                <a:spcPts val="765"/>
              </a:spcBef>
            </a:pPr>
            <a:r>
              <a:rPr sz="3200" dirty="0">
                <a:latin typeface="Calibri"/>
                <a:cs typeface="Calibri"/>
              </a:rPr>
              <a:t>Primary </a:t>
            </a:r>
            <a:r>
              <a:rPr sz="3200" spc="-5" dirty="0">
                <a:latin typeface="Calibri"/>
                <a:cs typeface="Calibri"/>
              </a:rPr>
              <a:t>Nutrients </a:t>
            </a:r>
            <a:r>
              <a:rPr sz="3200" dirty="0">
                <a:latin typeface="Calibri"/>
                <a:cs typeface="Calibri"/>
              </a:rPr>
              <a:t>- </a:t>
            </a:r>
            <a:r>
              <a:rPr sz="3200" b="1" dirty="0">
                <a:latin typeface="Calibri"/>
                <a:cs typeface="Calibri"/>
              </a:rPr>
              <a:t>N, </a:t>
            </a:r>
            <a:r>
              <a:rPr sz="3200" b="1" spc="-175" dirty="0">
                <a:latin typeface="Calibri"/>
                <a:cs typeface="Calibri"/>
              </a:rPr>
              <a:t>P,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K</a:t>
            </a:r>
            <a:endParaRPr sz="3200">
              <a:latin typeface="Calibri"/>
              <a:cs typeface="Calibri"/>
            </a:endParaRPr>
          </a:p>
          <a:p>
            <a:pPr marL="1841500">
              <a:lnSpc>
                <a:spcPct val="100000"/>
              </a:lnSpc>
              <a:spcBef>
                <a:spcPts val="770"/>
              </a:spcBef>
            </a:pPr>
            <a:r>
              <a:rPr sz="3200" spc="-5" dirty="0">
                <a:latin typeface="Calibri"/>
                <a:cs typeface="Calibri"/>
              </a:rPr>
              <a:t>Secondary Nutrients </a:t>
            </a:r>
            <a:r>
              <a:rPr sz="3200" dirty="0">
                <a:latin typeface="Calibri"/>
                <a:cs typeface="Calibri"/>
              </a:rPr>
              <a:t>- </a:t>
            </a:r>
            <a:r>
              <a:rPr sz="3200" b="1" spc="-5" dirty="0">
                <a:latin typeface="Calibri"/>
                <a:cs typeface="Calibri"/>
              </a:rPr>
              <a:t>Ca, </a:t>
            </a:r>
            <a:r>
              <a:rPr sz="3200" b="1" spc="10" dirty="0">
                <a:latin typeface="Calibri"/>
                <a:cs typeface="Calibri"/>
              </a:rPr>
              <a:t>Mg,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6900" y="749553"/>
            <a:ext cx="35394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03485C"/>
                </a:solidFill>
                <a:latin typeface="Arial"/>
                <a:cs typeface="Arial"/>
              </a:rPr>
              <a:t>Micronutrients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459"/>
              </a:spcBef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  <a:tab pos="1816735" algn="l"/>
              </a:tabLst>
            </a:pPr>
            <a:r>
              <a:rPr spc="-10" dirty="0"/>
              <a:t>Micronutrients </a:t>
            </a:r>
            <a:r>
              <a:rPr spc="-15" dirty="0"/>
              <a:t>are </a:t>
            </a:r>
            <a:r>
              <a:rPr dirty="0"/>
              <a:t>the </a:t>
            </a:r>
            <a:r>
              <a:rPr spc="-10" dirty="0"/>
              <a:t>elements </a:t>
            </a:r>
            <a:r>
              <a:rPr dirty="0"/>
              <a:t>which </a:t>
            </a:r>
            <a:r>
              <a:rPr spc="-15" dirty="0"/>
              <a:t>are  </a:t>
            </a:r>
            <a:r>
              <a:rPr spc="-5" dirty="0"/>
              <a:t>essential	</a:t>
            </a:r>
            <a:r>
              <a:rPr spc="-25" dirty="0"/>
              <a:t>for </a:t>
            </a:r>
            <a:r>
              <a:rPr spc="-10" dirty="0"/>
              <a:t>plant </a:t>
            </a:r>
            <a:r>
              <a:rPr spc="-15" dirty="0"/>
              <a:t>growth </a:t>
            </a:r>
            <a:r>
              <a:rPr spc="-5" dirty="0"/>
              <a:t>only </a:t>
            </a:r>
            <a:r>
              <a:rPr dirty="0"/>
              <a:t>in </a:t>
            </a:r>
            <a:r>
              <a:rPr spc="-5" dirty="0"/>
              <a:t>very small  </a:t>
            </a:r>
            <a:r>
              <a:rPr spc="-10" dirty="0"/>
              <a:t>quantities </a:t>
            </a:r>
            <a:r>
              <a:rPr dirty="0"/>
              <a:t>.</a:t>
            </a: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Wingdings 2"/>
              <a:buChar char=""/>
            </a:pPr>
            <a:endParaRPr sz="3500"/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5000"/>
              <a:buFont typeface="Wingdings 2"/>
              <a:buChar char=""/>
              <a:tabLst>
                <a:tab pos="287020" algn="l"/>
                <a:tab pos="3429000" algn="l"/>
              </a:tabLst>
            </a:pPr>
            <a:r>
              <a:rPr spc="-5" dirty="0"/>
              <a:t>The</a:t>
            </a:r>
            <a:r>
              <a:rPr spc="-10" dirty="0"/>
              <a:t> Micronutrients	</a:t>
            </a:r>
            <a:r>
              <a:rPr spc="-15" dirty="0"/>
              <a:t>are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194175" y="3926204"/>
            <a:ext cx="565150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0"/>
              </a:spcBef>
            </a:pPr>
            <a:r>
              <a:rPr sz="3000" b="1" spc="5" dirty="0">
                <a:latin typeface="Calibri"/>
                <a:cs typeface="Calibri"/>
              </a:rPr>
              <a:t>Mn  Mo  </a:t>
            </a:r>
            <a:r>
              <a:rPr sz="3000" b="1" dirty="0">
                <a:latin typeface="Calibri"/>
                <a:cs typeface="Calibri"/>
              </a:rPr>
              <a:t>Zn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4602" y="3926204"/>
            <a:ext cx="430530" cy="20377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3000" b="1" dirty="0">
                <a:latin typeface="Calibri"/>
                <a:cs typeface="Calibri"/>
              </a:rPr>
              <a:t>B</a:t>
            </a:r>
            <a:endParaRPr sz="3000">
              <a:latin typeface="Calibri"/>
              <a:cs typeface="Calibri"/>
            </a:endParaRPr>
          </a:p>
          <a:p>
            <a:pPr marL="12700" marR="5080" algn="just">
              <a:lnSpc>
                <a:spcPct val="110000"/>
              </a:lnSpc>
            </a:pPr>
            <a:r>
              <a:rPr sz="3000" b="1" spc="-5" dirty="0">
                <a:latin typeface="Calibri"/>
                <a:cs typeface="Calibri"/>
              </a:rPr>
              <a:t>Cl  </a:t>
            </a:r>
            <a:r>
              <a:rPr sz="3000" b="1" spc="-10" dirty="0">
                <a:latin typeface="Calibri"/>
                <a:cs typeface="Calibri"/>
              </a:rPr>
              <a:t>Cu  </a:t>
            </a:r>
            <a:r>
              <a:rPr sz="3000" b="1" spc="-45" dirty="0">
                <a:latin typeface="Calibri"/>
                <a:cs typeface="Calibri"/>
              </a:rPr>
              <a:t>Fe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1700" y="632206"/>
            <a:ext cx="3172460" cy="788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Nitrogen </a:t>
            </a:r>
            <a:r>
              <a:rPr dirty="0"/>
              <a:t>-</a:t>
            </a:r>
            <a:r>
              <a:rPr spc="-130" dirty="0"/>
              <a:t> </a:t>
            </a:r>
            <a:r>
              <a:rPr dirty="0"/>
              <a:t>N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23240" y="1607261"/>
            <a:ext cx="7923530" cy="4806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77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99720" algn="l"/>
              </a:tabLst>
            </a:pPr>
            <a:r>
              <a:rPr sz="3200" spc="-5" dirty="0">
                <a:latin typeface="Calibri"/>
                <a:cs typeface="Calibri"/>
              </a:rPr>
              <a:t>All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5" dirty="0">
                <a:latin typeface="Calibri"/>
                <a:cs typeface="Calibri"/>
              </a:rPr>
              <a:t>essential nutrients </a:t>
            </a:r>
            <a:r>
              <a:rPr sz="3200" spc="-10" dirty="0">
                <a:latin typeface="Calibri"/>
                <a:cs typeface="Calibri"/>
              </a:rPr>
              <a:t>Nitrogen is required  by </a:t>
            </a:r>
            <a:r>
              <a:rPr sz="3200" spc="-5" dirty="0">
                <a:latin typeface="Calibri"/>
                <a:cs typeface="Calibri"/>
              </a:rPr>
              <a:t>plants </a:t>
            </a:r>
            <a:r>
              <a:rPr sz="3200" dirty="0">
                <a:latin typeface="Calibri"/>
                <a:cs typeface="Calibri"/>
              </a:rPr>
              <a:t>in </a:t>
            </a:r>
            <a:r>
              <a:rPr sz="3200" spc="-15" dirty="0">
                <a:latin typeface="Calibri"/>
                <a:cs typeface="Calibri"/>
              </a:rPr>
              <a:t>large</a:t>
            </a:r>
            <a:r>
              <a:rPr sz="3200" spc="2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amounts.</a:t>
            </a:r>
            <a:endParaRPr sz="3200">
              <a:latin typeface="Calibri"/>
              <a:cs typeface="Calibri"/>
            </a:endParaRPr>
          </a:p>
          <a:p>
            <a:pPr marL="299720" indent="-274320">
              <a:lnSpc>
                <a:spcPts val="14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99720" algn="l"/>
                <a:tab pos="4759325" algn="l"/>
              </a:tabLst>
            </a:pPr>
            <a:r>
              <a:rPr sz="3200" spc="-10" dirty="0">
                <a:latin typeface="Calibri"/>
                <a:cs typeface="Calibri"/>
              </a:rPr>
              <a:t>Forms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absorption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-</a:t>
            </a:r>
            <a:r>
              <a:rPr sz="3200" spc="5" dirty="0">
                <a:latin typeface="Calibri"/>
                <a:cs typeface="Calibri"/>
              </a:rPr>
              <a:t> NO</a:t>
            </a:r>
            <a:r>
              <a:rPr sz="3150" spc="7" baseline="-21164" dirty="0">
                <a:latin typeface="Calibri"/>
                <a:cs typeface="Calibri"/>
              </a:rPr>
              <a:t>3	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NH</a:t>
            </a:r>
            <a:r>
              <a:rPr sz="3150" baseline="-21164" dirty="0">
                <a:latin typeface="Calibri"/>
                <a:cs typeface="Calibri"/>
              </a:rPr>
              <a:t>4</a:t>
            </a:r>
            <a:endParaRPr sz="3150" baseline="-21164">
              <a:latin typeface="Calibri"/>
              <a:cs typeface="Calibri"/>
            </a:endParaRPr>
          </a:p>
          <a:p>
            <a:pPr marL="4614545">
              <a:lnSpc>
                <a:spcPts val="1260"/>
              </a:lnSpc>
              <a:tabLst>
                <a:tab pos="5605145" algn="l"/>
              </a:tabLst>
            </a:pPr>
            <a:r>
              <a:rPr sz="2100" spc="10" dirty="0">
                <a:latin typeface="Calibri"/>
                <a:cs typeface="Calibri"/>
              </a:rPr>
              <a:t>-	</a:t>
            </a:r>
            <a:r>
              <a:rPr sz="2100" spc="15" dirty="0">
                <a:latin typeface="Calibri"/>
                <a:cs typeface="Calibri"/>
              </a:rPr>
              <a:t>+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50">
              <a:latin typeface="Calibri"/>
              <a:cs typeface="Calibri"/>
            </a:endParaRPr>
          </a:p>
          <a:p>
            <a:pPr marL="2997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299720" algn="l"/>
              </a:tabLst>
            </a:pPr>
            <a:r>
              <a:rPr sz="3200" b="1" dirty="0">
                <a:latin typeface="Calibri"/>
                <a:cs typeface="Calibri"/>
              </a:rPr>
              <a:t>Functions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454785" marR="17653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54785" algn="l"/>
                <a:tab pos="1455420" algn="l"/>
              </a:tabLst>
            </a:pPr>
            <a:r>
              <a:rPr sz="3200" spc="-10" dirty="0">
                <a:latin typeface="Calibri"/>
                <a:cs typeface="Calibri"/>
              </a:rPr>
              <a:t>Important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0" dirty="0">
                <a:latin typeface="Calibri"/>
                <a:cs typeface="Calibri"/>
              </a:rPr>
              <a:t>growth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10" dirty="0">
                <a:latin typeface="Calibri"/>
                <a:cs typeface="Calibri"/>
              </a:rPr>
              <a:t>development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vital plant </a:t>
            </a:r>
            <a:r>
              <a:rPr sz="3200" spc="-5" dirty="0">
                <a:latin typeface="Calibri"/>
                <a:cs typeface="Calibri"/>
              </a:rPr>
              <a:t>tissues </a:t>
            </a:r>
            <a:r>
              <a:rPr sz="3200" dirty="0">
                <a:latin typeface="Calibri"/>
                <a:cs typeface="Calibri"/>
              </a:rPr>
              <a:t>and  </a:t>
            </a:r>
            <a:r>
              <a:rPr sz="3200" spc="-5" dirty="0">
                <a:latin typeface="Calibri"/>
                <a:cs typeface="Calibri"/>
              </a:rPr>
              <a:t>cells.</a:t>
            </a:r>
            <a:endParaRPr sz="3200">
              <a:latin typeface="Calibri"/>
              <a:cs typeface="Calibri"/>
            </a:endParaRPr>
          </a:p>
          <a:p>
            <a:pPr marL="1454785" marR="10160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454785" algn="l"/>
                <a:tab pos="1455420" algn="l"/>
              </a:tabLst>
            </a:pPr>
            <a:r>
              <a:rPr sz="3200" spc="-10" dirty="0">
                <a:latin typeface="Calibri"/>
                <a:cs typeface="Calibri"/>
              </a:rPr>
              <a:t>Helps </a:t>
            </a:r>
            <a:r>
              <a:rPr sz="3200" spc="-20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hold </a:t>
            </a:r>
            <a:r>
              <a:rPr sz="3200" spc="-10" dirty="0">
                <a:latin typeface="Calibri"/>
                <a:cs typeface="Calibri"/>
              </a:rPr>
              <a:t>genetic code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0" dirty="0">
                <a:latin typeface="Calibri"/>
                <a:cs typeface="Calibri"/>
              </a:rPr>
              <a:t>plant  nutrients.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56336" y="763879"/>
            <a:ext cx="7733665" cy="50012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322070" indent="-5156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AutoNum type="arabicPeriod" startAt="3"/>
              <a:tabLst>
                <a:tab pos="1321435" algn="l"/>
                <a:tab pos="1322070" algn="l"/>
              </a:tabLst>
            </a:pPr>
            <a:r>
              <a:rPr sz="3200" spc="-10" dirty="0">
                <a:latin typeface="Calibri"/>
                <a:cs typeface="Calibri"/>
              </a:rPr>
              <a:t>Gives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spc="-5" dirty="0">
                <a:latin typeface="Calibri"/>
                <a:cs typeface="Calibri"/>
              </a:rPr>
              <a:t>their green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60" dirty="0">
                <a:latin typeface="Calibri"/>
                <a:cs typeface="Calibri"/>
              </a:rPr>
              <a:t>color.</a:t>
            </a:r>
            <a:endParaRPr sz="3200">
              <a:latin typeface="Calibri"/>
              <a:cs typeface="Calibri"/>
            </a:endParaRPr>
          </a:p>
          <a:p>
            <a:pPr marL="1322070" marR="286385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 startAt="3"/>
              <a:tabLst>
                <a:tab pos="1321435" algn="l"/>
                <a:tab pos="1322070" algn="l"/>
              </a:tabLst>
            </a:pPr>
            <a:r>
              <a:rPr sz="3200" spc="-5" dirty="0">
                <a:latin typeface="Calibri"/>
                <a:cs typeface="Calibri"/>
              </a:rPr>
              <a:t>Presence </a:t>
            </a:r>
            <a:r>
              <a:rPr sz="3200" dirty="0">
                <a:latin typeface="Calibri"/>
                <a:cs typeface="Calibri"/>
              </a:rPr>
              <a:t>in the </a:t>
            </a:r>
            <a:r>
              <a:rPr sz="3200" spc="-15" dirty="0">
                <a:latin typeface="Calibri"/>
                <a:cs typeface="Calibri"/>
              </a:rPr>
              <a:t>Protein </a:t>
            </a:r>
            <a:r>
              <a:rPr sz="3200" dirty="0">
                <a:latin typeface="Calibri"/>
                <a:cs typeface="Calibri"/>
              </a:rPr>
              <a:t>and in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Purine  and </a:t>
            </a:r>
            <a:r>
              <a:rPr sz="3200" spc="-5" dirty="0">
                <a:latin typeface="Calibri"/>
                <a:cs typeface="Calibri"/>
              </a:rPr>
              <a:t>Pyraimidines of DNA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RNA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400">
              <a:latin typeface="Calibri"/>
              <a:cs typeface="Calibri"/>
            </a:endParaRPr>
          </a:p>
          <a:p>
            <a:pPr marL="462280" indent="-450215">
              <a:lnSpc>
                <a:spcPct val="100000"/>
              </a:lnSpc>
              <a:buClr>
                <a:srgbClr val="0AD0D9"/>
              </a:buClr>
              <a:buSzPct val="93750"/>
              <a:buFont typeface="Wingdings 2"/>
              <a:buChar char=""/>
              <a:tabLst>
                <a:tab pos="462280" algn="l"/>
                <a:tab pos="462915" algn="l"/>
              </a:tabLst>
            </a:pPr>
            <a:r>
              <a:rPr sz="3200" b="1" spc="-5" dirty="0">
                <a:latin typeface="Calibri"/>
                <a:cs typeface="Calibri"/>
              </a:rPr>
              <a:t>Deficiency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22070" marR="508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21435" algn="l"/>
                <a:tab pos="1322070" algn="l"/>
              </a:tabLst>
            </a:pPr>
            <a:r>
              <a:rPr sz="3200" spc="-5" dirty="0">
                <a:latin typeface="Calibri"/>
                <a:cs typeface="Calibri"/>
              </a:rPr>
              <a:t>The </a:t>
            </a:r>
            <a:r>
              <a:rPr sz="3200" spc="-10" dirty="0">
                <a:latin typeface="Calibri"/>
                <a:cs typeface="Calibri"/>
              </a:rPr>
              <a:t>chlorophyll </a:t>
            </a:r>
            <a:r>
              <a:rPr sz="3200" spc="-20" dirty="0">
                <a:latin typeface="Calibri"/>
                <a:cs typeface="Calibri"/>
              </a:rPr>
              <a:t>content </a:t>
            </a:r>
            <a:r>
              <a:rPr sz="3200" spc="-5" dirty="0">
                <a:latin typeface="Calibri"/>
                <a:cs typeface="Calibri"/>
              </a:rPr>
              <a:t>of </a:t>
            </a:r>
            <a:r>
              <a:rPr sz="3200" spc="-10" dirty="0">
                <a:latin typeface="Calibri"/>
                <a:cs typeface="Calibri"/>
              </a:rPr>
              <a:t>plant </a:t>
            </a:r>
            <a:r>
              <a:rPr sz="3200" spc="-15" dirty="0">
                <a:latin typeface="Calibri"/>
                <a:cs typeface="Calibri"/>
              </a:rPr>
              <a:t>leaves  </a:t>
            </a:r>
            <a:r>
              <a:rPr sz="3200" dirty="0">
                <a:latin typeface="Calibri"/>
                <a:cs typeface="Calibri"/>
              </a:rPr>
              <a:t>is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reduced.</a:t>
            </a:r>
            <a:endParaRPr sz="3200">
              <a:latin typeface="Calibri"/>
              <a:cs typeface="Calibri"/>
            </a:endParaRPr>
          </a:p>
          <a:p>
            <a:pPr marL="1322070" marR="158750" lvl="1" indent="-5156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21435" algn="l"/>
                <a:tab pos="1322070" algn="l"/>
              </a:tabLst>
            </a:pPr>
            <a:r>
              <a:rPr sz="3200" spc="-5" dirty="0">
                <a:latin typeface="Calibri"/>
                <a:cs typeface="Calibri"/>
              </a:rPr>
              <a:t>Flowering, </a:t>
            </a:r>
            <a:r>
              <a:rPr sz="3200" dirty="0">
                <a:latin typeface="Calibri"/>
                <a:cs typeface="Calibri"/>
              </a:rPr>
              <a:t>fruiting, </a:t>
            </a:r>
            <a:r>
              <a:rPr sz="3200" spc="-15" dirty="0">
                <a:latin typeface="Calibri"/>
                <a:cs typeface="Calibri"/>
              </a:rPr>
              <a:t>protein </a:t>
            </a:r>
            <a:r>
              <a:rPr sz="3200" dirty="0">
                <a:latin typeface="Calibri"/>
                <a:cs typeface="Calibri"/>
              </a:rPr>
              <a:t>and </a:t>
            </a:r>
            <a:r>
              <a:rPr sz="3200" spc="-25" dirty="0">
                <a:latin typeface="Calibri"/>
                <a:cs typeface="Calibri"/>
              </a:rPr>
              <a:t>starch  </a:t>
            </a:r>
            <a:r>
              <a:rPr sz="3200" spc="-15" dirty="0">
                <a:latin typeface="Calibri"/>
                <a:cs typeface="Calibri"/>
              </a:rPr>
              <a:t>contents are </a:t>
            </a:r>
            <a:r>
              <a:rPr sz="3200" spc="-5" dirty="0">
                <a:latin typeface="Calibri"/>
                <a:cs typeface="Calibri"/>
              </a:rPr>
              <a:t>reduced.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3"/>
              <a:ext cx="9143999" cy="10287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1357" y="0"/>
              <a:ext cx="4742641" cy="59994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-828" y="0"/>
            <a:ext cx="9145590" cy="102057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59740" y="763879"/>
            <a:ext cx="7927975" cy="519620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287020" algn="l"/>
              </a:tabLst>
            </a:pPr>
            <a:r>
              <a:rPr sz="3200" b="1" spc="-45" dirty="0">
                <a:latin typeface="Calibri"/>
                <a:cs typeface="Calibri"/>
              </a:rPr>
              <a:t>Toxicity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5" dirty="0">
                <a:latin typeface="Calibri"/>
                <a:cs typeface="Calibri"/>
              </a:rPr>
              <a:t>Dark </a:t>
            </a:r>
            <a:r>
              <a:rPr sz="3200" spc="-10" dirty="0">
                <a:latin typeface="Calibri"/>
                <a:cs typeface="Calibri"/>
              </a:rPr>
              <a:t>green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foliage.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Leaf </a:t>
            </a:r>
            <a:r>
              <a:rPr sz="3200" spc="-5" dirty="0">
                <a:latin typeface="Calibri"/>
                <a:cs typeface="Calibri"/>
              </a:rPr>
              <a:t>tips </a:t>
            </a:r>
            <a:r>
              <a:rPr sz="3200" spc="-20" dirty="0">
                <a:latin typeface="Calibri"/>
                <a:cs typeface="Calibri"/>
              </a:rPr>
              <a:t>may </a:t>
            </a:r>
            <a:r>
              <a:rPr sz="3200" dirty="0">
                <a:latin typeface="Calibri"/>
                <a:cs typeface="Calibri"/>
              </a:rPr>
              <a:t>turn</a:t>
            </a:r>
            <a:r>
              <a:rPr sz="3200" spc="4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down</a:t>
            </a:r>
            <a:endParaRPr sz="3200">
              <a:latin typeface="Calibri"/>
              <a:cs typeface="Calibri"/>
            </a:endParaRPr>
          </a:p>
          <a:p>
            <a:pPr marL="1391920" lvl="1" indent="-465455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30" dirty="0">
                <a:latin typeface="Calibri"/>
                <a:cs typeface="Calibri"/>
              </a:rPr>
              <a:t>Yellowing </a:t>
            </a:r>
            <a:r>
              <a:rPr sz="3200" spc="-5" dirty="0">
                <a:latin typeface="Calibri"/>
                <a:cs typeface="Calibri"/>
              </a:rPr>
              <a:t>on </a:t>
            </a:r>
            <a:r>
              <a:rPr sz="3200" dirty="0">
                <a:latin typeface="Calibri"/>
                <a:cs typeface="Calibri"/>
              </a:rPr>
              <a:t>the </a:t>
            </a:r>
            <a:r>
              <a:rPr sz="3200" spc="-25" dirty="0">
                <a:latin typeface="Calibri"/>
                <a:cs typeface="Calibri"/>
              </a:rPr>
              <a:t>affected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leaves.</a:t>
            </a:r>
            <a:endParaRPr sz="3200">
              <a:latin typeface="Calibri"/>
              <a:cs typeface="Calibri"/>
            </a:endParaRPr>
          </a:p>
          <a:p>
            <a:pPr marL="1391920" marR="5080" lvl="1" indent="-464820">
              <a:lnSpc>
                <a:spcPct val="100000"/>
              </a:lnSpc>
              <a:spcBef>
                <a:spcPts val="765"/>
              </a:spcBef>
              <a:buClr>
                <a:srgbClr val="0AD0D9"/>
              </a:buClr>
              <a:buSzPct val="93750"/>
              <a:buAutoNum type="arabicPeriod"/>
              <a:tabLst>
                <a:tab pos="1391920" algn="l"/>
                <a:tab pos="1392555" algn="l"/>
              </a:tabLst>
            </a:pPr>
            <a:r>
              <a:rPr sz="3200" spc="-10" dirty="0">
                <a:latin typeface="Calibri"/>
                <a:cs typeface="Calibri"/>
              </a:rPr>
              <a:t>Claw </a:t>
            </a:r>
            <a:r>
              <a:rPr sz="3200" spc="-15" dirty="0">
                <a:latin typeface="Calibri"/>
                <a:cs typeface="Calibri"/>
              </a:rPr>
              <a:t>leaves </a:t>
            </a:r>
            <a:r>
              <a:rPr sz="3200" spc="-5" dirty="0">
                <a:latin typeface="Calibri"/>
                <a:cs typeface="Calibri"/>
              </a:rPr>
              <a:t>will </a:t>
            </a:r>
            <a:r>
              <a:rPr sz="3200" spc="-10" dirty="0">
                <a:latin typeface="Calibri"/>
                <a:cs typeface="Calibri"/>
              </a:rPr>
              <a:t>eventually </a:t>
            </a:r>
            <a:r>
              <a:rPr sz="3200" spc="-20" dirty="0">
                <a:latin typeface="Calibri"/>
                <a:cs typeface="Calibri"/>
              </a:rPr>
              <a:t>start </a:t>
            </a:r>
            <a:r>
              <a:rPr sz="3200" spc="-5" dirty="0">
                <a:latin typeface="Calibri"/>
                <a:cs typeface="Calibri"/>
              </a:rPr>
              <a:t>turning  </a:t>
            </a:r>
            <a:r>
              <a:rPr sz="3200" spc="-50" dirty="0">
                <a:latin typeface="Calibri"/>
                <a:cs typeface="Calibri"/>
              </a:rPr>
              <a:t>yellow, </a:t>
            </a:r>
            <a:r>
              <a:rPr sz="3200" spc="-15" dirty="0">
                <a:latin typeface="Calibri"/>
                <a:cs typeface="Calibri"/>
              </a:rPr>
              <a:t>getting </a:t>
            </a:r>
            <a:r>
              <a:rPr sz="3200" spc="-5" dirty="0">
                <a:latin typeface="Calibri"/>
                <a:cs typeface="Calibri"/>
              </a:rPr>
              <a:t>spots </a:t>
            </a:r>
            <a:r>
              <a:rPr sz="3200" dirty="0">
                <a:latin typeface="Calibri"/>
                <a:cs typeface="Calibri"/>
              </a:rPr>
              <a:t>and</a:t>
            </a:r>
            <a:r>
              <a:rPr sz="3200" spc="6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dying.</a:t>
            </a:r>
            <a:endParaRPr sz="3200">
              <a:latin typeface="Calibri"/>
              <a:cs typeface="Calibri"/>
            </a:endParaRPr>
          </a:p>
          <a:p>
            <a:pPr marL="523240" indent="-39116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3750"/>
              <a:buFont typeface="Wingdings 2"/>
              <a:buChar char=""/>
              <a:tabLst>
                <a:tab pos="523240" algn="l"/>
                <a:tab pos="523875" algn="l"/>
              </a:tabLst>
            </a:pPr>
            <a:r>
              <a:rPr sz="3200" b="1" spc="-5" dirty="0">
                <a:latin typeface="Calibri"/>
                <a:cs typeface="Calibri"/>
              </a:rPr>
              <a:t>Mobility</a:t>
            </a:r>
            <a:r>
              <a:rPr sz="3200" b="1" spc="-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:</a:t>
            </a:r>
            <a:endParaRPr sz="3200">
              <a:latin typeface="Calibri"/>
              <a:cs typeface="Calibri"/>
            </a:endParaRPr>
          </a:p>
          <a:p>
            <a:pPr marL="927100" marR="556260">
              <a:lnSpc>
                <a:spcPts val="4610"/>
              </a:lnSpc>
              <a:spcBef>
                <a:spcPts val="280"/>
              </a:spcBef>
            </a:pPr>
            <a:r>
              <a:rPr sz="3200" spc="-15" dirty="0">
                <a:latin typeface="Calibri"/>
                <a:cs typeface="Calibri"/>
              </a:rPr>
              <a:t>Nitrogen </a:t>
            </a:r>
            <a:r>
              <a:rPr sz="3200" spc="-10" dirty="0">
                <a:latin typeface="Calibri"/>
                <a:cs typeface="Calibri"/>
              </a:rPr>
              <a:t>is </a:t>
            </a:r>
            <a:r>
              <a:rPr sz="3200" dirty="0">
                <a:latin typeface="Calibri"/>
                <a:cs typeface="Calibri"/>
              </a:rPr>
              <a:t>mobility </a:t>
            </a:r>
            <a:r>
              <a:rPr sz="3200" spc="-5" dirty="0">
                <a:latin typeface="Calibri"/>
                <a:cs typeface="Calibri"/>
              </a:rPr>
              <a:t>nutrient  Deficiency </a:t>
            </a:r>
            <a:r>
              <a:rPr sz="3200" spc="-10" dirty="0">
                <a:latin typeface="Calibri"/>
                <a:cs typeface="Calibri"/>
              </a:rPr>
              <a:t>appears </a:t>
            </a:r>
            <a:r>
              <a:rPr sz="3200" spc="-5" dirty="0">
                <a:latin typeface="Calibri"/>
                <a:cs typeface="Calibri"/>
              </a:rPr>
              <a:t>on older </a:t>
            </a:r>
            <a:r>
              <a:rPr sz="3200" spc="-15" dirty="0">
                <a:latin typeface="Calibri"/>
                <a:cs typeface="Calibri"/>
              </a:rPr>
              <a:t>leaves</a:t>
            </a:r>
            <a:r>
              <a:rPr sz="3200" spc="-25" dirty="0">
                <a:latin typeface="Calibri"/>
                <a:cs typeface="Calibri"/>
              </a:rPr>
              <a:t> first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608</Words>
  <Application>Microsoft Office PowerPoint</Application>
  <PresentationFormat>On-screen Show (4:3)</PresentationFormat>
  <Paragraphs>137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Aharoni</vt:lpstr>
      <vt:lpstr>Calibri</vt:lpstr>
      <vt:lpstr>Wingdings</vt:lpstr>
      <vt:lpstr>Constantia</vt:lpstr>
      <vt:lpstr>Arial</vt:lpstr>
      <vt:lpstr>Wingdings 2</vt:lpstr>
      <vt:lpstr>Office Theme</vt:lpstr>
      <vt:lpstr>PowerPoint Presentation</vt:lpstr>
      <vt:lpstr>Plant Nutrients</vt:lpstr>
      <vt:lpstr>Non - Mineral Nutrients : Non - Mineral Nutrients are C, H, and O.  These are found in air and water.</vt:lpstr>
      <vt:lpstr>Macronutrients</vt:lpstr>
      <vt:lpstr>Micronutrients</vt:lpstr>
      <vt:lpstr>PowerPoint Presentation</vt:lpstr>
      <vt:lpstr>Nitrogen - N</vt:lpstr>
      <vt:lpstr>PowerPoint Presentation</vt:lpstr>
      <vt:lpstr>PowerPoint Presentation</vt:lpstr>
      <vt:lpstr>PowerPoint Presentation</vt:lpstr>
      <vt:lpstr>PowerPoint Presentation</vt:lpstr>
      <vt:lpstr>Phosperous - 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Potassium - K</vt:lpstr>
      <vt:lpstr>PowerPoint Presentation</vt:lpstr>
      <vt:lpstr>PowerPoint Presentation</vt:lpstr>
      <vt:lpstr>PowerPoint Presentation</vt:lpstr>
      <vt:lpstr>Calcium - Ca</vt:lpstr>
      <vt:lpstr>PowerPoint Presentation</vt:lpstr>
      <vt:lpstr>PowerPoint Presentation</vt:lpstr>
      <vt:lpstr>PowerPoint Presentation</vt:lpstr>
      <vt:lpstr>PowerPoint Presentation</vt:lpstr>
      <vt:lpstr>Magnesium - Mg</vt:lpstr>
      <vt:lpstr>PowerPoint Presentation</vt:lpstr>
      <vt:lpstr>PowerPoint Presentation</vt:lpstr>
      <vt:lpstr>Sulfur - 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Dr. Taswer</cp:lastModifiedBy>
  <cp:revision>2</cp:revision>
  <dcterms:created xsi:type="dcterms:W3CDTF">2020-09-28T08:22:51Z</dcterms:created>
  <dcterms:modified xsi:type="dcterms:W3CDTF">2020-11-06T18:08:08Z</dcterms:modified>
</cp:coreProperties>
</file>