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52976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21394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73374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42913" y="103188"/>
            <a:ext cx="8243887" cy="5953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18D111E2-F3D6-46C4-97B1-A29FB3EE7953}" type="slidenum">
              <a:rPr lang="en-US"/>
              <a:pPr/>
              <a:t>‹#›</a:t>
            </a:fld>
            <a:endParaRPr lang="en-US"/>
          </a:p>
        </p:txBody>
      </p:sp>
    </p:spTree>
    <p:extLst>
      <p:ext uri="{BB962C8B-B14F-4D97-AF65-F5344CB8AC3E}">
        <p14:creationId xmlns:p14="http://schemas.microsoft.com/office/powerpoint/2010/main" xmlns="" val="1303758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194230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15-Mar-17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984186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53788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15-Mar-17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655461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15-Mar-17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59774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15-Mar-17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01589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564719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15-Mar-17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44263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15-Mar-17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15620989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descr="Bismillah 6.jpg"/>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xmlns="" val="2303974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noAutofit/>
          </a:bodyPr>
          <a:lstStyle/>
          <a:p>
            <a:r>
              <a:rPr lang="en-US" sz="4800" b="1" dirty="0" smtClean="0"/>
              <a:t>ASSISTED-RESISTED EXERCISES</a:t>
            </a:r>
            <a:endParaRPr lang="en-US" sz="4000" b="1" dirty="0"/>
          </a:p>
        </p:txBody>
      </p:sp>
      <p:sp>
        <p:nvSpPr>
          <p:cNvPr id="3" name="Content Placeholder 2"/>
          <p:cNvSpPr>
            <a:spLocks noGrp="1"/>
          </p:cNvSpPr>
          <p:nvPr>
            <p:ph idx="1"/>
          </p:nvPr>
        </p:nvSpPr>
        <p:spPr>
          <a:xfrm>
            <a:off x="457200" y="2362200"/>
            <a:ext cx="7467600" cy="3763963"/>
          </a:xfrm>
        </p:spPr>
        <p:txBody>
          <a:bodyPr/>
          <a:lstStyle/>
          <a:p>
            <a:pPr marL="36576" indent="0">
              <a:buNone/>
            </a:pPr>
            <a:r>
              <a:rPr lang="en-US" dirty="0" smtClean="0"/>
              <a:t>This include the assistance and resistance during a single movement.</a:t>
            </a:r>
          </a:p>
          <a:p>
            <a:pPr marL="36576" indent="0">
              <a:buNone/>
            </a:pPr>
            <a:r>
              <a:rPr lang="en-US" b="1" dirty="0" smtClean="0"/>
              <a:t>Example: </a:t>
            </a:r>
            <a:r>
              <a:rPr lang="en-US" dirty="0" smtClean="0"/>
              <a:t>supraspinatus muscle weakness initially 15 degree of abduction.</a:t>
            </a:r>
            <a:endParaRPr lang="en-US" b="1" dirty="0"/>
          </a:p>
        </p:txBody>
      </p:sp>
    </p:spTree>
    <p:extLst>
      <p:ext uri="{BB962C8B-B14F-4D97-AF65-F5344CB8AC3E}">
        <p14:creationId xmlns:p14="http://schemas.microsoft.com/office/powerpoint/2010/main" xmlns="" val="939415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Resisted exercises</a:t>
            </a:r>
            <a:endParaRPr lang="en-US" b="1" dirty="0"/>
          </a:p>
        </p:txBody>
      </p:sp>
      <p:sp>
        <p:nvSpPr>
          <p:cNvPr id="3" name="Content Placeholder 2"/>
          <p:cNvSpPr>
            <a:spLocks noGrp="1"/>
          </p:cNvSpPr>
          <p:nvPr>
            <p:ph idx="1"/>
          </p:nvPr>
        </p:nvSpPr>
        <p:spPr>
          <a:xfrm>
            <a:off x="685800" y="1828800"/>
            <a:ext cx="7924800" cy="4724400"/>
          </a:xfrm>
        </p:spPr>
        <p:txBody>
          <a:bodyPr/>
          <a:lstStyle/>
          <a:p>
            <a:pPr marL="0" indent="0">
              <a:buNone/>
            </a:pPr>
            <a:r>
              <a:rPr lang="en-US" dirty="0" smtClean="0"/>
              <a:t>An external force is applied to body levers to oppose the force of muscular contraction.</a:t>
            </a:r>
          </a:p>
          <a:p>
            <a:pPr marL="0" indent="0">
              <a:buNone/>
            </a:pPr>
            <a:r>
              <a:rPr lang="en-US" dirty="0" smtClean="0"/>
              <a:t>Increase in tension cause increase in power and hypertrophy of the muscle.</a:t>
            </a:r>
          </a:p>
          <a:p>
            <a:pPr marL="0" indent="0">
              <a:buNone/>
            </a:pPr>
            <a:r>
              <a:rPr lang="en-US" dirty="0" smtClean="0"/>
              <a:t>Maximum resistance cause maximum development of muscle.</a:t>
            </a:r>
          </a:p>
          <a:p>
            <a:pPr marL="0" indent="0">
              <a:buNone/>
            </a:pPr>
            <a:endParaRPr lang="en-US" dirty="0"/>
          </a:p>
        </p:txBody>
      </p:sp>
    </p:spTree>
    <p:extLst>
      <p:ext uri="{BB962C8B-B14F-4D97-AF65-F5344CB8AC3E}">
        <p14:creationId xmlns:p14="http://schemas.microsoft.com/office/powerpoint/2010/main" xmlns="" val="165145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a:t>
            </a:r>
            <a:r>
              <a:rPr lang="en-US" b="1" dirty="0" smtClean="0"/>
              <a:t>actor </a:t>
            </a:r>
            <a:r>
              <a:rPr lang="en-US" b="1" dirty="0"/>
              <a:t>C</a:t>
            </a:r>
            <a:r>
              <a:rPr lang="en-US" b="1" dirty="0" smtClean="0"/>
              <a:t>ontributing to Efficiency</a:t>
            </a:r>
            <a:endParaRPr lang="en-US" b="1" dirty="0"/>
          </a:p>
        </p:txBody>
      </p:sp>
      <p:sp>
        <p:nvSpPr>
          <p:cNvPr id="3" name="Content Placeholder 2"/>
          <p:cNvSpPr>
            <a:spLocks noGrp="1"/>
          </p:cNvSpPr>
          <p:nvPr>
            <p:ph idx="1"/>
          </p:nvPr>
        </p:nvSpPr>
        <p:spPr>
          <a:xfrm>
            <a:off x="304800" y="1828800"/>
            <a:ext cx="8382000" cy="4572000"/>
          </a:xfrm>
        </p:spPr>
        <p:txBody>
          <a:bodyPr/>
          <a:lstStyle/>
          <a:p>
            <a:pPr marL="0" indent="0">
              <a:buNone/>
            </a:pPr>
            <a:r>
              <a:rPr lang="en-US" dirty="0" smtClean="0"/>
              <a:t>Following are the factors which contribute to development of muscle efficiency.</a:t>
            </a:r>
          </a:p>
          <a:p>
            <a:pPr marL="514350" indent="-514350">
              <a:buFont typeface="+mj-lt"/>
              <a:buAutoNum type="arabicPeriod"/>
            </a:pPr>
            <a:r>
              <a:rPr lang="en-US" dirty="0" smtClean="0"/>
              <a:t>Power</a:t>
            </a:r>
          </a:p>
          <a:p>
            <a:pPr marL="514350" indent="-514350">
              <a:buFont typeface="+mj-lt"/>
              <a:buAutoNum type="arabicPeriod"/>
            </a:pPr>
            <a:r>
              <a:rPr lang="en-US" dirty="0" smtClean="0"/>
              <a:t>Endurance</a:t>
            </a:r>
          </a:p>
          <a:p>
            <a:pPr marL="514350" indent="-514350">
              <a:buFont typeface="+mj-lt"/>
              <a:buAutoNum type="arabicPeriod"/>
            </a:pPr>
            <a:r>
              <a:rPr lang="en-US" dirty="0" smtClean="0"/>
              <a:t>Volume</a:t>
            </a:r>
          </a:p>
          <a:p>
            <a:pPr marL="514350" indent="-514350">
              <a:buFont typeface="+mj-lt"/>
              <a:buAutoNum type="arabicPeriod"/>
            </a:pPr>
            <a:r>
              <a:rPr lang="en-US" dirty="0" smtClean="0"/>
              <a:t>Speed of Contraction</a:t>
            </a:r>
          </a:p>
          <a:p>
            <a:pPr marL="514350" indent="-514350">
              <a:buFont typeface="+mj-lt"/>
              <a:buAutoNum type="arabicPeriod"/>
            </a:pPr>
            <a:r>
              <a:rPr lang="en-US" dirty="0" smtClean="0"/>
              <a:t>Co-ordination</a:t>
            </a:r>
            <a:endParaRPr lang="en-US" dirty="0"/>
          </a:p>
        </p:txBody>
      </p:sp>
    </p:spTree>
    <p:extLst>
      <p:ext uri="{BB962C8B-B14F-4D97-AF65-F5344CB8AC3E}">
        <p14:creationId xmlns:p14="http://schemas.microsoft.com/office/powerpoint/2010/main" xmlns="" val="378411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additive="base">
                                        <p:cTn id="1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lstStyle/>
          <a:p>
            <a:pPr>
              <a:buFont typeface="Wingdings" pitchFamily="2" charset="2"/>
              <a:buChar char="v"/>
            </a:pPr>
            <a:r>
              <a:rPr lang="en-US" sz="4000" b="1" dirty="0" smtClean="0"/>
              <a:t>Power-- </a:t>
            </a:r>
            <a:r>
              <a:rPr lang="en-US" dirty="0" smtClean="0"/>
              <a:t>work is done against progressively increasing resistance. </a:t>
            </a:r>
            <a:r>
              <a:rPr lang="en-US" sz="2400" b="1" dirty="0" smtClean="0"/>
              <a:t>PROGRESSIVE RESISTANCE – LOW REPETITION</a:t>
            </a:r>
          </a:p>
          <a:p>
            <a:pPr>
              <a:buFont typeface="Wingdings" pitchFamily="2" charset="2"/>
              <a:buChar char="v"/>
            </a:pPr>
            <a:r>
              <a:rPr lang="en-US" sz="4000" b="1" dirty="0" smtClean="0"/>
              <a:t>Endurance--  </a:t>
            </a:r>
            <a:r>
              <a:rPr lang="en-US" dirty="0" smtClean="0"/>
              <a:t>in response to repetitive exercises.                        </a:t>
            </a:r>
            <a:r>
              <a:rPr lang="en-US" sz="2800" dirty="0" smtClean="0"/>
              <a:t>HIGH REPETITION—LOW RESISTANCE</a:t>
            </a:r>
            <a:endParaRPr lang="en-US" b="1" dirty="0"/>
          </a:p>
          <a:p>
            <a:pPr>
              <a:buFont typeface="Wingdings" pitchFamily="2" charset="2"/>
              <a:buChar char="v"/>
            </a:pPr>
            <a:r>
              <a:rPr lang="en-US" sz="4000" b="1" dirty="0" smtClean="0"/>
              <a:t>Volume --  </a:t>
            </a:r>
            <a:r>
              <a:rPr lang="en-US" dirty="0" smtClean="0"/>
              <a:t>this is an indication of hypertrophy it develops in response to power.</a:t>
            </a:r>
            <a:endParaRPr lang="en-US" sz="4000" dirty="0" smtClean="0"/>
          </a:p>
        </p:txBody>
      </p:sp>
    </p:spTree>
    <p:extLst>
      <p:ext uri="{BB962C8B-B14F-4D97-AF65-F5344CB8AC3E}">
        <p14:creationId xmlns:p14="http://schemas.microsoft.com/office/powerpoint/2010/main" xmlns="" val="208551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VARIATION OF POWER</a:t>
            </a:r>
            <a:endParaRPr lang="en-US" b="1" dirty="0"/>
          </a:p>
        </p:txBody>
      </p:sp>
      <p:sp>
        <p:nvSpPr>
          <p:cNvPr id="3" name="Content Placeholder 2"/>
          <p:cNvSpPr>
            <a:spLocks noGrp="1"/>
          </p:cNvSpPr>
          <p:nvPr>
            <p:ph idx="1"/>
          </p:nvPr>
        </p:nvSpPr>
        <p:spPr>
          <a:xfrm>
            <a:off x="609600" y="1752600"/>
            <a:ext cx="7924800" cy="4495800"/>
          </a:xfrm>
        </p:spPr>
        <p:txBody>
          <a:bodyPr/>
          <a:lstStyle/>
          <a:p>
            <a:pPr marL="0" indent="0">
              <a:buNone/>
            </a:pPr>
            <a:r>
              <a:rPr lang="en-US" sz="2800" dirty="0" smtClean="0"/>
              <a:t>Physiologically and mechanically muscle response differently in their ranges.</a:t>
            </a:r>
          </a:p>
          <a:p>
            <a:pPr marL="0" indent="0">
              <a:buNone/>
            </a:pPr>
            <a:r>
              <a:rPr lang="en-US" sz="2800" b="1" dirty="0" smtClean="0"/>
              <a:t>Physiologically</a:t>
            </a:r>
            <a:r>
              <a:rPr lang="en-US" sz="2800" dirty="0" smtClean="0"/>
              <a:t> the muscle are more powerful in the outer range of motion i.e. flexors of elbow are more strongest in outer range.</a:t>
            </a:r>
          </a:p>
          <a:p>
            <a:pPr marL="0" indent="0">
              <a:buNone/>
            </a:pPr>
            <a:r>
              <a:rPr lang="en-US" sz="2800" dirty="0" smtClean="0"/>
              <a:t> </a:t>
            </a:r>
            <a:r>
              <a:rPr lang="en-US" sz="2800" b="1" dirty="0" smtClean="0"/>
              <a:t>Mechanically </a:t>
            </a:r>
            <a:r>
              <a:rPr lang="en-US" sz="2800" dirty="0" smtClean="0"/>
              <a:t>they </a:t>
            </a:r>
            <a:r>
              <a:rPr lang="en-US" sz="2800" dirty="0" smtClean="0"/>
              <a:t>are more stronger in the middle range.</a:t>
            </a:r>
          </a:p>
          <a:p>
            <a:pPr marL="0" indent="0">
              <a:buNone/>
            </a:pPr>
            <a:r>
              <a:rPr lang="en-US" sz="2800" dirty="0" smtClean="0"/>
              <a:t>So combining both muscle will be efficient in the outer part of middle range</a:t>
            </a:r>
          </a:p>
          <a:p>
            <a:pPr marL="0" indent="0">
              <a:buNone/>
            </a:pPr>
            <a:endParaRPr lang="en-US" dirty="0"/>
          </a:p>
        </p:txBody>
      </p:sp>
    </p:spTree>
    <p:extLst>
      <p:ext uri="{BB962C8B-B14F-4D97-AF65-F5344CB8AC3E}">
        <p14:creationId xmlns:p14="http://schemas.microsoft.com/office/powerpoint/2010/main" xmlns="" val="153846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TECHNIQUE OF RESISTED EXERCISES</a:t>
            </a:r>
            <a:endParaRPr lang="en-US" b="1" dirty="0"/>
          </a:p>
        </p:txBody>
      </p:sp>
      <p:sp>
        <p:nvSpPr>
          <p:cNvPr id="3" name="Content Placeholder 2"/>
          <p:cNvSpPr>
            <a:spLocks noGrp="1"/>
          </p:cNvSpPr>
          <p:nvPr>
            <p:ph idx="1"/>
          </p:nvPr>
        </p:nvSpPr>
        <p:spPr>
          <a:xfrm>
            <a:off x="685800" y="1828800"/>
            <a:ext cx="7696200" cy="4800600"/>
          </a:xfrm>
        </p:spPr>
        <p:txBody>
          <a:bodyPr/>
          <a:lstStyle/>
          <a:p>
            <a:pPr marL="514350" indent="-514350">
              <a:buFont typeface="+mj-lt"/>
              <a:buAutoNum type="arabicPeriod"/>
            </a:pPr>
            <a:r>
              <a:rPr lang="en-US" dirty="0" smtClean="0"/>
              <a:t>Starting Position</a:t>
            </a:r>
          </a:p>
          <a:p>
            <a:pPr marL="514350" indent="-514350">
              <a:buFont typeface="+mj-lt"/>
              <a:buAutoNum type="arabicPeriod"/>
            </a:pPr>
            <a:r>
              <a:rPr lang="en-US" dirty="0" smtClean="0"/>
              <a:t>The Pattern of </a:t>
            </a:r>
            <a:r>
              <a:rPr lang="en-US" dirty="0"/>
              <a:t>M</a:t>
            </a:r>
            <a:r>
              <a:rPr lang="en-US" dirty="0" smtClean="0"/>
              <a:t>ovement</a:t>
            </a:r>
          </a:p>
          <a:p>
            <a:pPr marL="514350" indent="-514350">
              <a:buFont typeface="+mj-lt"/>
              <a:buAutoNum type="arabicPeriod"/>
            </a:pPr>
            <a:r>
              <a:rPr lang="en-US" dirty="0" smtClean="0"/>
              <a:t>Stabilization</a:t>
            </a:r>
          </a:p>
          <a:p>
            <a:pPr marL="514350" indent="-514350">
              <a:buFont typeface="+mj-lt"/>
              <a:buAutoNum type="arabicPeriod"/>
            </a:pPr>
            <a:r>
              <a:rPr lang="en-US" dirty="0" smtClean="0"/>
              <a:t>Traction</a:t>
            </a:r>
          </a:p>
          <a:p>
            <a:pPr marL="514350" indent="-514350">
              <a:buFont typeface="+mj-lt"/>
              <a:buAutoNum type="arabicPeriod"/>
            </a:pPr>
            <a:r>
              <a:rPr lang="en-US" dirty="0" smtClean="0"/>
              <a:t>The Resisting </a:t>
            </a:r>
            <a:r>
              <a:rPr lang="en-US" dirty="0"/>
              <a:t>F</a:t>
            </a:r>
            <a:r>
              <a:rPr lang="en-US" dirty="0" smtClean="0"/>
              <a:t>orce</a:t>
            </a:r>
          </a:p>
          <a:p>
            <a:pPr marL="514350" indent="-514350">
              <a:buFont typeface="+mj-lt"/>
              <a:buAutoNum type="arabicPeriod"/>
            </a:pPr>
            <a:r>
              <a:rPr lang="en-US" dirty="0" smtClean="0"/>
              <a:t>The Characteristic of Movement</a:t>
            </a:r>
          </a:p>
          <a:p>
            <a:pPr marL="514350" indent="-514350">
              <a:buFont typeface="+mj-lt"/>
              <a:buAutoNum type="arabicPeriod"/>
            </a:pPr>
            <a:r>
              <a:rPr lang="en-US" dirty="0" smtClean="0"/>
              <a:t>Repetition</a:t>
            </a:r>
          </a:p>
          <a:p>
            <a:pPr marL="514350" indent="-514350">
              <a:buFont typeface="+mj-lt"/>
              <a:buAutoNum type="arabicPeriod"/>
            </a:pPr>
            <a:r>
              <a:rPr lang="en-US" dirty="0" smtClean="0"/>
              <a:t>Cooperation of the Patient</a:t>
            </a:r>
            <a:endParaRPr lang="en-US" dirty="0"/>
          </a:p>
        </p:txBody>
      </p:sp>
    </p:spTree>
    <p:extLst>
      <p:ext uri="{BB962C8B-B14F-4D97-AF65-F5344CB8AC3E}">
        <p14:creationId xmlns:p14="http://schemas.microsoft.com/office/powerpoint/2010/main" xmlns="" val="245713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7924800" cy="6019800"/>
          </a:xfrm>
        </p:spPr>
        <p:txBody>
          <a:bodyPr/>
          <a:lstStyle/>
          <a:p>
            <a:pPr>
              <a:buFont typeface="Comic Sans MS" pitchFamily="66" charset="0"/>
              <a:buChar char="◊"/>
            </a:pPr>
            <a:r>
              <a:rPr lang="en-US" b="1" dirty="0" smtClean="0"/>
              <a:t>STARTING POSITION</a:t>
            </a:r>
          </a:p>
          <a:p>
            <a:pPr>
              <a:buFont typeface="Comic Sans MS" pitchFamily="66" charset="0"/>
              <a:buChar char="◊"/>
            </a:pPr>
            <a:r>
              <a:rPr lang="en-US" b="1" dirty="0" smtClean="0"/>
              <a:t>PATTERN OF MOVEMENT</a:t>
            </a:r>
          </a:p>
          <a:p>
            <a:pPr>
              <a:buFont typeface="Comic Sans MS" pitchFamily="66" charset="0"/>
              <a:buChar char="◊"/>
            </a:pPr>
            <a:r>
              <a:rPr lang="en-US" b="1" dirty="0" smtClean="0"/>
              <a:t>STABILIZATION – </a:t>
            </a:r>
            <a:r>
              <a:rPr lang="en-US" sz="2800" dirty="0" smtClean="0"/>
              <a:t>stabilization of bone or bone of origin of muscle. This may be manual by hand or </a:t>
            </a:r>
            <a:r>
              <a:rPr lang="en-US" sz="2800" smtClean="0"/>
              <a:t>some </a:t>
            </a:r>
            <a:r>
              <a:rPr lang="en-US" sz="2800" smtClean="0"/>
              <a:t>straps </a:t>
            </a:r>
            <a:r>
              <a:rPr lang="en-US" sz="2800" dirty="0" smtClean="0"/>
              <a:t>may be used.</a:t>
            </a:r>
          </a:p>
          <a:p>
            <a:pPr>
              <a:buFont typeface="Comic Sans MS" pitchFamily="66" charset="0"/>
              <a:buChar char="◊"/>
            </a:pPr>
            <a:r>
              <a:rPr lang="en-US" b="1" dirty="0" smtClean="0"/>
              <a:t>TRACTION- </a:t>
            </a:r>
            <a:r>
              <a:rPr lang="en-US" sz="2800" dirty="0" err="1" smtClean="0"/>
              <a:t>myotatic</a:t>
            </a:r>
            <a:r>
              <a:rPr lang="en-US" sz="2800" dirty="0" smtClean="0"/>
              <a:t> (stretch) reflex provide stimulus to muscle contraction and traction is provided throughout the range to facilitate.</a:t>
            </a:r>
            <a:endParaRPr lang="en-US" b="1" dirty="0"/>
          </a:p>
        </p:txBody>
      </p:sp>
    </p:spTree>
    <p:extLst>
      <p:ext uri="{BB962C8B-B14F-4D97-AF65-F5344CB8AC3E}">
        <p14:creationId xmlns:p14="http://schemas.microsoft.com/office/powerpoint/2010/main" xmlns="" val="94563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0"/>
            <a:ext cx="8001000" cy="5867400"/>
          </a:xfrm>
        </p:spPr>
        <p:txBody>
          <a:bodyPr/>
          <a:lstStyle/>
          <a:p>
            <a:pPr>
              <a:buFont typeface="Comic Sans MS" pitchFamily="66" charset="0"/>
              <a:buChar char="◊"/>
            </a:pPr>
            <a:r>
              <a:rPr lang="en-US" b="1" dirty="0" smtClean="0"/>
              <a:t>THE RESISTING FORCE- </a:t>
            </a:r>
            <a:r>
              <a:rPr lang="en-US" sz="2800" dirty="0" smtClean="0"/>
              <a:t>this may be manual or mechanical				</a:t>
            </a:r>
            <a:r>
              <a:rPr lang="en-US" sz="2800" b="1" dirty="0" smtClean="0"/>
              <a:t>MANUAL PRESSURE </a:t>
            </a:r>
            <a:r>
              <a:rPr lang="en-US" sz="2800" dirty="0" smtClean="0"/>
              <a:t>can be adjusted accurately to match the power of muscle but disadvantage is that it can not be measured accurately. </a:t>
            </a:r>
            <a:r>
              <a:rPr lang="en-US" sz="2800" b="1" dirty="0" smtClean="0"/>
              <a:t>MECHANICAL RESISTANCE </a:t>
            </a:r>
            <a:r>
              <a:rPr lang="en-US" sz="2800" dirty="0" smtClean="0"/>
              <a:t>has advantage that it can be recorded.</a:t>
            </a:r>
          </a:p>
          <a:p>
            <a:pPr>
              <a:buFont typeface="Comic Sans MS" pitchFamily="66" charset="0"/>
              <a:buChar char="◊"/>
            </a:pPr>
            <a:r>
              <a:rPr lang="en-US" sz="2800" b="1" dirty="0" smtClean="0"/>
              <a:t>THE CHRACTERISTIC OF THE MOVEMENT- </a:t>
            </a:r>
            <a:r>
              <a:rPr lang="en-US" sz="2400" dirty="0" smtClean="0"/>
              <a:t> movement should be smooth and patients full attention is required with full range of motion. Muscle may work statically or </a:t>
            </a:r>
            <a:r>
              <a:rPr lang="en-US" sz="2400" dirty="0" err="1" smtClean="0"/>
              <a:t>isotonically</a:t>
            </a:r>
            <a:r>
              <a:rPr lang="en-US" sz="2400" dirty="0" smtClean="0"/>
              <a:t> to a particular point in their range.  </a:t>
            </a:r>
            <a:endParaRPr lang="en-US" b="1" dirty="0" smtClean="0"/>
          </a:p>
        </p:txBody>
      </p:sp>
    </p:spTree>
    <p:extLst>
      <p:ext uri="{BB962C8B-B14F-4D97-AF65-F5344CB8AC3E}">
        <p14:creationId xmlns:p14="http://schemas.microsoft.com/office/powerpoint/2010/main" xmlns="" val="119685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7924800" cy="6172200"/>
          </a:xfrm>
        </p:spPr>
        <p:txBody>
          <a:bodyPr/>
          <a:lstStyle/>
          <a:p>
            <a:pPr>
              <a:buFont typeface="Comic Sans MS" pitchFamily="66" charset="0"/>
              <a:buChar char="◊"/>
            </a:pPr>
            <a:r>
              <a:rPr lang="en-US" b="1" dirty="0" smtClean="0"/>
              <a:t>REPITITION- </a:t>
            </a:r>
            <a:r>
              <a:rPr lang="en-US" sz="2800" dirty="0" smtClean="0"/>
              <a:t>no of times the muscle is thrown into action is called as repetition. </a:t>
            </a:r>
            <a:r>
              <a:rPr lang="en-US" sz="2800" b="1" dirty="0" smtClean="0"/>
              <a:t>LOW RESISTANCE-HIGH REPETITION </a:t>
            </a:r>
            <a:r>
              <a:rPr lang="en-US" sz="2800" dirty="0" smtClean="0"/>
              <a:t>is more suitable for weak and elderly patients. </a:t>
            </a:r>
            <a:r>
              <a:rPr lang="en-US" sz="2800" b="1" dirty="0" smtClean="0"/>
              <a:t>HIGH RESISTANCE-LOW REPETITION </a:t>
            </a:r>
            <a:r>
              <a:rPr lang="en-US" sz="2800" dirty="0" smtClean="0"/>
              <a:t>is more suitable for the young.</a:t>
            </a:r>
          </a:p>
          <a:p>
            <a:pPr>
              <a:buFont typeface="Comic Sans MS" pitchFamily="66" charset="0"/>
              <a:buChar char="◊"/>
            </a:pPr>
            <a:r>
              <a:rPr lang="en-US" b="1" dirty="0" smtClean="0"/>
              <a:t>COOPERATION OF THE PATIENT- </a:t>
            </a:r>
            <a:r>
              <a:rPr lang="en-US" sz="2800" dirty="0"/>
              <a:t>I</a:t>
            </a:r>
            <a:r>
              <a:rPr lang="en-US" sz="2800" dirty="0" smtClean="0"/>
              <a:t>nterest is stimulated by precision of applying resistance, measurement and recording of progress, verbal encouragement and in suitable case  competition. </a:t>
            </a:r>
            <a:endParaRPr lang="en-US" b="1" dirty="0"/>
          </a:p>
        </p:txBody>
      </p:sp>
    </p:spTree>
    <p:extLst>
      <p:ext uri="{BB962C8B-B14F-4D97-AF65-F5344CB8AC3E}">
        <p14:creationId xmlns:p14="http://schemas.microsoft.com/office/powerpoint/2010/main" xmlns="" val="3474635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Grp="1" noChangeAspect="1" noChangeArrowheads="1"/>
          </p:cNvPicPr>
          <p:nvPr>
            <p:ph/>
          </p:nvPr>
        </p:nvPicPr>
        <p:blipFill>
          <a:blip r:embed="rId2"/>
          <a:stretch>
            <a:fillRect/>
          </a:stretch>
        </p:blipFill>
        <p:spPr>
          <a:xfrm>
            <a:off x="596106" y="103188"/>
            <a:ext cx="7937500" cy="5953125"/>
          </a:xfrm>
          <a:noFill/>
          <a:ln/>
        </p:spPr>
      </p:pic>
    </p:spTree>
    <p:extLst>
      <p:ext uri="{BB962C8B-B14F-4D97-AF65-F5344CB8AC3E}">
        <p14:creationId xmlns:p14="http://schemas.microsoft.com/office/powerpoint/2010/main" xmlns="" val="11157747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69634"/>
                                        </p:tgtEl>
                                        <p:attrNameLst>
                                          <p:attrName>style.visibility</p:attrName>
                                        </p:attrNameLst>
                                      </p:cBhvr>
                                      <p:to>
                                        <p:strVal val="visible"/>
                                      </p:to>
                                    </p:set>
                                    <p:animEffect transition="in" filter="fade">
                                      <p:cBhvr>
                                        <p:cTn id="7" dur="800" decel="100000"/>
                                        <p:tgtEl>
                                          <p:spTgt spid="69634"/>
                                        </p:tgtEl>
                                      </p:cBhvr>
                                    </p:animEffect>
                                    <p:anim calcmode="lin" valueType="num">
                                      <p:cBhvr>
                                        <p:cTn id="8" dur="800" decel="100000" fill="hold"/>
                                        <p:tgtEl>
                                          <p:spTgt spid="69634"/>
                                        </p:tgtEl>
                                        <p:attrNameLst>
                                          <p:attrName>style.rotation</p:attrName>
                                        </p:attrNameLst>
                                      </p:cBhvr>
                                      <p:tavLst>
                                        <p:tav tm="0">
                                          <p:val>
                                            <p:fltVal val="-90"/>
                                          </p:val>
                                        </p:tav>
                                        <p:tav tm="100000">
                                          <p:val>
                                            <p:fltVal val="0"/>
                                          </p:val>
                                        </p:tav>
                                      </p:tavLst>
                                    </p:anim>
                                    <p:anim calcmode="lin" valueType="num">
                                      <p:cBhvr>
                                        <p:cTn id="9" dur="800" decel="100000" fill="hold"/>
                                        <p:tgtEl>
                                          <p:spTgt spid="69634"/>
                                        </p:tgtEl>
                                        <p:attrNameLst>
                                          <p:attrName>ppt_x</p:attrName>
                                        </p:attrNameLst>
                                      </p:cBhvr>
                                      <p:tavLst>
                                        <p:tav tm="0">
                                          <p:val>
                                            <p:strVal val="#ppt_x+0.4"/>
                                          </p:val>
                                        </p:tav>
                                        <p:tav tm="100000">
                                          <p:val>
                                            <p:strVal val="#ppt_x-0.05"/>
                                          </p:val>
                                        </p:tav>
                                      </p:tavLst>
                                    </p:anim>
                                    <p:anim calcmode="lin" valueType="num">
                                      <p:cBhvr>
                                        <p:cTn id="10" dur="800" decel="100000" fill="hold"/>
                                        <p:tgtEl>
                                          <p:spTgt spid="696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96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963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838200"/>
            <a:ext cx="7315200" cy="4953000"/>
          </a:xfrm>
        </p:spPr>
        <p:txBody>
          <a:bodyPr>
            <a:noAutofit/>
          </a:bodyPr>
          <a:lstStyle/>
          <a:p>
            <a:r>
              <a:rPr lang="en-US" sz="9800" b="1" dirty="0" smtClean="0"/>
              <a:t>ASSISTED EXERCISES</a:t>
            </a:r>
            <a:endParaRPr lang="en-US" b="1" dirty="0"/>
          </a:p>
        </p:txBody>
      </p:sp>
    </p:spTree>
    <p:extLst>
      <p:ext uri="{BB962C8B-B14F-4D97-AF65-F5344CB8AC3E}">
        <p14:creationId xmlns:p14="http://schemas.microsoft.com/office/powerpoint/2010/main" xmlns="" val="3733286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smtClean="0"/>
              <a:t>Definition</a:t>
            </a:r>
            <a:r>
              <a:rPr lang="en-US" dirty="0" smtClean="0"/>
              <a:t>:</a:t>
            </a:r>
            <a:endParaRPr lang="en-US" dirty="0"/>
          </a:p>
        </p:txBody>
      </p:sp>
      <p:sp>
        <p:nvSpPr>
          <p:cNvPr id="3" name="Content Placeholder 2"/>
          <p:cNvSpPr>
            <a:spLocks noGrp="1"/>
          </p:cNvSpPr>
          <p:nvPr>
            <p:ph idx="1"/>
          </p:nvPr>
        </p:nvSpPr>
        <p:spPr>
          <a:xfrm>
            <a:off x="457200" y="1600200"/>
            <a:ext cx="8001000" cy="4525963"/>
          </a:xfrm>
        </p:spPr>
        <p:txBody>
          <a:bodyPr>
            <a:normAutofit/>
          </a:bodyPr>
          <a:lstStyle/>
          <a:p>
            <a:pPr marL="45720" indent="0">
              <a:buNone/>
            </a:pPr>
            <a:r>
              <a:rPr lang="en-US" sz="2800" b="1" dirty="0"/>
              <a:t>When </a:t>
            </a:r>
            <a:r>
              <a:rPr lang="en-US" sz="2800" b="1" dirty="0" smtClean="0"/>
              <a:t>muscle </a:t>
            </a:r>
            <a:r>
              <a:rPr lang="en-US" sz="2800" b="1" dirty="0"/>
              <a:t>strength or coordination is inadequate to perform the movement an external force is applied to compensate the </a:t>
            </a:r>
            <a:r>
              <a:rPr lang="en-US" sz="2800" b="1" dirty="0" smtClean="0"/>
              <a:t>deficiency</a:t>
            </a:r>
          </a:p>
          <a:p>
            <a:pPr marL="502920" indent="-457200"/>
            <a:r>
              <a:rPr lang="en-US" sz="2800" b="1" dirty="0" smtClean="0"/>
              <a:t>External force is applied in the direction of movement.</a:t>
            </a:r>
          </a:p>
          <a:p>
            <a:pPr marL="502920" indent="-457200"/>
            <a:r>
              <a:rPr lang="en-US" sz="2800" b="1" dirty="0" smtClean="0"/>
              <a:t>Mechanical advantage can </a:t>
            </a:r>
            <a:r>
              <a:rPr lang="en-US" sz="2800" b="1" dirty="0" smtClean="0"/>
              <a:t>be </a:t>
            </a:r>
            <a:r>
              <a:rPr lang="en-US" sz="2800" b="1" dirty="0" smtClean="0"/>
              <a:t>gained by increasing the leverage.</a:t>
            </a:r>
            <a:endParaRPr lang="en-US" sz="2800" dirty="0"/>
          </a:p>
        </p:txBody>
      </p:sp>
    </p:spTree>
    <p:extLst>
      <p:ext uri="{BB962C8B-B14F-4D97-AF65-F5344CB8AC3E}">
        <p14:creationId xmlns:p14="http://schemas.microsoft.com/office/powerpoint/2010/main" xmlns="" val="195454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Techniques</a:t>
            </a:r>
            <a:endParaRPr lang="en-US" b="1"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marL="36576" indent="0">
              <a:buNone/>
            </a:pPr>
            <a:r>
              <a:rPr lang="en-US" dirty="0" smtClean="0"/>
              <a:t>Assisted force is applied only to augment the maximum effort not to substitute for it.</a:t>
            </a:r>
          </a:p>
          <a:p>
            <a:pPr marL="550926" indent="-514350">
              <a:buFont typeface="+mj-lt"/>
              <a:buAutoNum type="arabicPeriod"/>
            </a:pPr>
            <a:r>
              <a:rPr lang="en-US" sz="2600" dirty="0" smtClean="0"/>
              <a:t>Starting Position</a:t>
            </a:r>
          </a:p>
          <a:p>
            <a:pPr marL="550926" indent="-514350">
              <a:buFont typeface="+mj-lt"/>
              <a:buAutoNum type="arabicPeriod"/>
            </a:pPr>
            <a:r>
              <a:rPr lang="en-US" sz="2600" dirty="0" smtClean="0"/>
              <a:t>Pattern of movement</a:t>
            </a:r>
          </a:p>
          <a:p>
            <a:pPr marL="550926" indent="-514350">
              <a:buFont typeface="+mj-lt"/>
              <a:buAutoNum type="arabicPeriod"/>
            </a:pPr>
            <a:r>
              <a:rPr lang="en-US" sz="2600" dirty="0" smtClean="0"/>
              <a:t>Fixation</a:t>
            </a:r>
          </a:p>
          <a:p>
            <a:pPr marL="550926" indent="-514350">
              <a:buFont typeface="+mj-lt"/>
              <a:buAutoNum type="arabicPeriod"/>
            </a:pPr>
            <a:r>
              <a:rPr lang="en-US" sz="2600" dirty="0" smtClean="0"/>
              <a:t>Support</a:t>
            </a:r>
          </a:p>
          <a:p>
            <a:pPr marL="550926" indent="-514350">
              <a:buFont typeface="+mj-lt"/>
              <a:buAutoNum type="arabicPeriod"/>
            </a:pPr>
            <a:r>
              <a:rPr lang="en-US" sz="2600" dirty="0" smtClean="0"/>
              <a:t>The antagonistic Muscle</a:t>
            </a:r>
          </a:p>
          <a:p>
            <a:pPr marL="550926" indent="-514350">
              <a:buFont typeface="+mj-lt"/>
              <a:buAutoNum type="arabicPeriod"/>
            </a:pPr>
            <a:r>
              <a:rPr lang="en-US" sz="2600" dirty="0" smtClean="0"/>
              <a:t>Traction</a:t>
            </a:r>
          </a:p>
          <a:p>
            <a:pPr marL="550926" indent="-514350">
              <a:buFont typeface="+mj-lt"/>
              <a:buAutoNum type="arabicPeriod"/>
            </a:pPr>
            <a:r>
              <a:rPr lang="en-US" sz="2600" dirty="0" smtClean="0"/>
              <a:t>The assisting force</a:t>
            </a:r>
          </a:p>
          <a:p>
            <a:pPr marL="550926" indent="-514350">
              <a:buFont typeface="+mj-lt"/>
              <a:buAutoNum type="arabicPeriod"/>
            </a:pPr>
            <a:r>
              <a:rPr lang="en-US" sz="2600" dirty="0" smtClean="0"/>
              <a:t>The characteristic of movement</a:t>
            </a:r>
          </a:p>
          <a:p>
            <a:pPr marL="550926" indent="-514350">
              <a:buFont typeface="+mj-lt"/>
              <a:buAutoNum type="arabicPeriod"/>
            </a:pPr>
            <a:r>
              <a:rPr lang="en-US" sz="2600" dirty="0" smtClean="0"/>
              <a:t>Repetition</a:t>
            </a:r>
          </a:p>
          <a:p>
            <a:pPr marL="550926" indent="-514350">
              <a:buFont typeface="+mj-lt"/>
              <a:buAutoNum type="arabicPeriod"/>
            </a:pPr>
            <a:r>
              <a:rPr lang="en-US" sz="2600" dirty="0" smtClean="0"/>
              <a:t>The cooperation of the patient</a:t>
            </a:r>
            <a:endParaRPr lang="en-US" sz="2600" dirty="0"/>
          </a:p>
          <a:p>
            <a:pPr marL="550926" indent="-514350">
              <a:buFont typeface="+mj-lt"/>
              <a:buAutoNum type="arabicPeriod"/>
            </a:pPr>
            <a:endParaRPr lang="en-US" dirty="0"/>
          </a:p>
        </p:txBody>
      </p:sp>
    </p:spTree>
    <p:extLst>
      <p:ext uri="{BB962C8B-B14F-4D97-AF65-F5344CB8AC3E}">
        <p14:creationId xmlns:p14="http://schemas.microsoft.com/office/powerpoint/2010/main" xmlns="" val="287840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additive="base">
                                        <p:cTn id="5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a:bodyPr>
          <a:lstStyle/>
          <a:p>
            <a:pPr>
              <a:buFont typeface="Wingdings" pitchFamily="2" charset="2"/>
              <a:buChar char="v"/>
            </a:pPr>
            <a:endParaRPr lang="en-US" b="1" dirty="0" smtClean="0"/>
          </a:p>
          <a:p>
            <a:pPr>
              <a:buFont typeface="Wingdings" pitchFamily="2" charset="2"/>
              <a:buChar char="v"/>
            </a:pPr>
            <a:r>
              <a:rPr lang="en-US" b="1" dirty="0" smtClean="0"/>
              <a:t>STARTING POSITION– </a:t>
            </a:r>
            <a:r>
              <a:rPr lang="en-US" dirty="0"/>
              <a:t> </a:t>
            </a:r>
            <a:r>
              <a:rPr lang="en-US" dirty="0" smtClean="0"/>
              <a:t>such position   in which muscle is in minimum tension.</a:t>
            </a:r>
            <a:endParaRPr lang="en-US" b="1" dirty="0" smtClean="0"/>
          </a:p>
          <a:p>
            <a:pPr>
              <a:buFont typeface="Wingdings" pitchFamily="2" charset="2"/>
              <a:buChar char="v"/>
            </a:pPr>
            <a:r>
              <a:rPr lang="en-US" b="1" dirty="0" smtClean="0"/>
              <a:t>PATTERN OF MOVEMENT– </a:t>
            </a:r>
            <a:r>
              <a:rPr lang="en-US" sz="2600" dirty="0"/>
              <a:t>M</a:t>
            </a:r>
            <a:r>
              <a:rPr lang="en-US" sz="2600" dirty="0" smtClean="0"/>
              <a:t>ust be well known by the patient. It can b taught passively or if active the on contralateral limb.</a:t>
            </a:r>
          </a:p>
          <a:p>
            <a:pPr>
              <a:buFont typeface="Wingdings" pitchFamily="2" charset="2"/>
              <a:buChar char="v"/>
            </a:pPr>
            <a:r>
              <a:rPr lang="en-US" b="1" dirty="0" smtClean="0"/>
              <a:t>FIXATION–</a:t>
            </a:r>
            <a:r>
              <a:rPr lang="en-US" dirty="0" smtClean="0"/>
              <a:t> </a:t>
            </a:r>
            <a:r>
              <a:rPr lang="en-US" sz="2600" dirty="0" smtClean="0"/>
              <a:t>adequate fixation of the bone of origin of the prime mover improve their efficiency. This may be by active mean or it may be manually pressure or by other mean of fixation</a:t>
            </a:r>
          </a:p>
          <a:p>
            <a:pPr>
              <a:buFont typeface="Wingdings" pitchFamily="2" charset="2"/>
              <a:buChar char="v"/>
            </a:pPr>
            <a:r>
              <a:rPr lang="en-US" b="1" dirty="0" smtClean="0"/>
              <a:t>SUPPORT–</a:t>
            </a:r>
            <a:r>
              <a:rPr lang="en-US" dirty="0" smtClean="0"/>
              <a:t> </a:t>
            </a:r>
            <a:r>
              <a:rPr lang="en-US" sz="2800" dirty="0" smtClean="0"/>
              <a:t>proper support is given through out to reduce the load in the weak muscle by counteracting the force of gravity. It is more       effective when given manually because it can be      adjusted in each successive part of the range.</a:t>
            </a:r>
            <a:endParaRPr lang="en-US" sz="2800" b="1" dirty="0" smtClean="0"/>
          </a:p>
          <a:p>
            <a:pPr marL="36576" indent="0">
              <a:buNone/>
            </a:pPr>
            <a:endParaRPr lang="en-US" b="1" dirty="0"/>
          </a:p>
        </p:txBody>
      </p:sp>
    </p:spTree>
    <p:extLst>
      <p:ext uri="{BB962C8B-B14F-4D97-AF65-F5344CB8AC3E}">
        <p14:creationId xmlns:p14="http://schemas.microsoft.com/office/powerpoint/2010/main" xmlns="" val="68192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anim calcmode="lin" valueType="num">
                                      <p:cBhvr>
                                        <p:cTn id="2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pPr>
              <a:buFont typeface="Wingdings" pitchFamily="2" charset="2"/>
              <a:buChar char="v"/>
            </a:pPr>
            <a:r>
              <a:rPr lang="en-US" sz="2800" b="1" dirty="0" smtClean="0"/>
              <a:t>THE ANTAGONISTIC MUSCLE-</a:t>
            </a:r>
            <a:r>
              <a:rPr lang="en-US" b="1" dirty="0" smtClean="0"/>
              <a:t>- </a:t>
            </a:r>
            <a:r>
              <a:rPr lang="en-US" sz="2400" dirty="0" smtClean="0"/>
              <a:t>Effort are made to reduce tension in the antagonist muscles.</a:t>
            </a:r>
          </a:p>
          <a:p>
            <a:pPr>
              <a:buFont typeface="Wingdings" pitchFamily="2" charset="2"/>
              <a:buChar char="v"/>
            </a:pPr>
            <a:r>
              <a:rPr lang="en-US" sz="2800" b="1" dirty="0" smtClean="0"/>
              <a:t>TRACTION</a:t>
            </a:r>
            <a:r>
              <a:rPr lang="en-US" sz="3200" b="1" dirty="0" smtClean="0"/>
              <a:t>-- </a:t>
            </a:r>
            <a:r>
              <a:rPr lang="en-US" sz="2400" dirty="0" err="1" smtClean="0"/>
              <a:t>myotatic</a:t>
            </a:r>
            <a:r>
              <a:rPr lang="en-US" sz="2400" dirty="0"/>
              <a:t> </a:t>
            </a:r>
            <a:r>
              <a:rPr lang="en-US" sz="2400" dirty="0" smtClean="0"/>
              <a:t>(stretch) reflex is given it provides powerful stimulus to contraction.</a:t>
            </a:r>
          </a:p>
          <a:p>
            <a:pPr>
              <a:buFont typeface="Wingdings" pitchFamily="2" charset="2"/>
              <a:buChar char="v"/>
            </a:pPr>
            <a:r>
              <a:rPr lang="en-US" sz="2800" b="1" dirty="0" smtClean="0"/>
              <a:t>THE ASSISTING FORCE– </a:t>
            </a:r>
            <a:r>
              <a:rPr lang="en-US" sz="2400" dirty="0" smtClean="0"/>
              <a:t>force is applied in the direction of movement preferably by the Physiotherapist. In some cases patients own hand can be used. Range of motion is full. Most assistance is provided initially to overcome inertia and at the end range to complete it. Assistance by mechanical means varies in different parts so it may become passive in character.</a:t>
            </a:r>
          </a:p>
          <a:p>
            <a:pPr>
              <a:buFont typeface="Wingdings" pitchFamily="2" charset="2"/>
              <a:buChar char="v"/>
            </a:pPr>
            <a:r>
              <a:rPr lang="en-US" sz="2800" b="1" dirty="0" smtClean="0"/>
              <a:t>REPITITION--  </a:t>
            </a:r>
            <a:r>
              <a:rPr lang="en-US" sz="2400" dirty="0" smtClean="0"/>
              <a:t>the no of time movement is repeated depend on the condition whether it is advisable or injurious to fatigue. </a:t>
            </a:r>
            <a:r>
              <a:rPr lang="en-US" sz="2800" dirty="0" smtClean="0"/>
              <a:t> </a:t>
            </a:r>
            <a:endParaRPr lang="en-US" sz="3600" b="1" dirty="0"/>
          </a:p>
        </p:txBody>
      </p:sp>
    </p:spTree>
    <p:extLst>
      <p:ext uri="{BB962C8B-B14F-4D97-AF65-F5344CB8AC3E}">
        <p14:creationId xmlns:p14="http://schemas.microsoft.com/office/powerpoint/2010/main" xmlns="" val="218944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lstStyle/>
          <a:p>
            <a:pPr>
              <a:buFont typeface="Wingdings" pitchFamily="2" charset="2"/>
              <a:buChar char="v"/>
            </a:pPr>
            <a:r>
              <a:rPr lang="en-US" b="1" dirty="0" smtClean="0"/>
              <a:t>THE CHARACTERISTIC OF MOVEMENT– </a:t>
            </a:r>
            <a:r>
              <a:rPr lang="en-US" sz="2400" dirty="0" smtClean="0"/>
              <a:t>movement is essentially smooth. Speed of movement depends upon the muscle involve because each muscle has its own optimum rate of contraction. Fusiform muscle(biceps) contract rapidly while multitenant muscle (deltoid)take longer time.</a:t>
            </a:r>
          </a:p>
          <a:p>
            <a:pPr>
              <a:buFont typeface="Wingdings" pitchFamily="2" charset="2"/>
              <a:buChar char="v"/>
            </a:pPr>
            <a:r>
              <a:rPr lang="en-US" sz="2800" b="1" dirty="0" smtClean="0"/>
              <a:t>THE COOPERATION </a:t>
            </a:r>
            <a:r>
              <a:rPr lang="en-US" sz="2800" b="1" dirty="0" smtClean="0"/>
              <a:t>OF </a:t>
            </a:r>
            <a:r>
              <a:rPr lang="en-US" sz="2800" b="1" dirty="0" smtClean="0"/>
              <a:t>THE PATIENT– </a:t>
            </a:r>
            <a:r>
              <a:rPr lang="en-US" sz="2400" dirty="0" smtClean="0"/>
              <a:t>aim is to achieve controlled active movement without assistance. Concentrated effort is required to gain the active movement.  </a:t>
            </a:r>
            <a:endParaRPr lang="en-US" b="1" dirty="0"/>
          </a:p>
        </p:txBody>
      </p:sp>
    </p:spTree>
    <p:extLst>
      <p:ext uri="{BB962C8B-B14F-4D97-AF65-F5344CB8AC3E}">
        <p14:creationId xmlns:p14="http://schemas.microsoft.com/office/powerpoint/2010/main" xmlns="" val="391901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EFFECT AND USES</a:t>
            </a:r>
            <a:endParaRPr lang="en-US" sz="5400"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b="1" dirty="0" smtClean="0"/>
              <a:t>COOPERATION OF THE MUSCLES– </a:t>
            </a:r>
            <a:r>
              <a:rPr lang="en-US" sz="2400" dirty="0" smtClean="0"/>
              <a:t>muscle cooperate in the production of movement which is incapable of achieving unaided. This result in achieving strength and hypertrophy. This type of exercises is used in the early stage of muscle re-education.</a:t>
            </a:r>
          </a:p>
          <a:p>
            <a:pPr>
              <a:buFont typeface="Wingdings" pitchFamily="2" charset="2"/>
              <a:buChar char="Ø"/>
            </a:pPr>
            <a:r>
              <a:rPr lang="en-US" sz="2800" b="1" dirty="0" smtClean="0"/>
              <a:t>MEMORY OF PATTERN– </a:t>
            </a:r>
            <a:r>
              <a:rPr lang="en-US" sz="2400" dirty="0" smtClean="0"/>
              <a:t>frequent repetition of correct pattern with decreasing assistance, patient may relearn the movement himself. This is helpful in training co-ordination. </a:t>
            </a:r>
            <a:endParaRPr lang="en-US" sz="2400" b="1" dirty="0" smtClean="0"/>
          </a:p>
          <a:p>
            <a:pPr>
              <a:buFont typeface="Wingdings" pitchFamily="2" charset="2"/>
              <a:buChar char="Ø"/>
            </a:pPr>
            <a:endParaRPr lang="en-US" b="1" dirty="0"/>
          </a:p>
        </p:txBody>
      </p:sp>
    </p:spTree>
    <p:extLst>
      <p:ext uri="{BB962C8B-B14F-4D97-AF65-F5344CB8AC3E}">
        <p14:creationId xmlns:p14="http://schemas.microsoft.com/office/powerpoint/2010/main" xmlns="" val="308554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EFFECT AND USES</a:t>
            </a:r>
            <a:endParaRPr lang="en-US" sz="4000" b="1" dirty="0"/>
          </a:p>
        </p:txBody>
      </p:sp>
      <p:sp>
        <p:nvSpPr>
          <p:cNvPr id="3" name="Content Placeholder 2"/>
          <p:cNvSpPr>
            <a:spLocks noGrp="1"/>
          </p:cNvSpPr>
          <p:nvPr>
            <p:ph idx="1"/>
          </p:nvPr>
        </p:nvSpPr>
        <p:spPr/>
        <p:txBody>
          <a:bodyPr/>
          <a:lstStyle/>
          <a:p>
            <a:pPr>
              <a:buFont typeface="Wingdings" pitchFamily="2" charset="2"/>
              <a:buChar char="Ø"/>
            </a:pPr>
            <a:r>
              <a:rPr lang="en-US" sz="3200" b="1" dirty="0" smtClean="0"/>
              <a:t>Confidence– </a:t>
            </a:r>
            <a:r>
              <a:rPr lang="en-US" sz="2400" dirty="0" smtClean="0"/>
              <a:t> </a:t>
            </a:r>
            <a:r>
              <a:rPr lang="en-US" sz="2400" dirty="0" smtClean="0"/>
              <a:t>ability when the patient observe his movement and the fact that muscle cooperate in producing it. Supported movement encourages the patient to make a maximum effort.</a:t>
            </a:r>
          </a:p>
          <a:p>
            <a:pPr>
              <a:buFont typeface="Wingdings" pitchFamily="2" charset="2"/>
              <a:buChar char="Ø"/>
            </a:pPr>
            <a:r>
              <a:rPr lang="en-US" sz="2800" b="1" dirty="0" smtClean="0"/>
              <a:t>RANGE OF EFFECTIVE JOINT MOVEMENT – </a:t>
            </a:r>
            <a:r>
              <a:rPr lang="en-US" sz="2400" dirty="0" smtClean="0"/>
              <a:t>this is increased by assisted exercises. But both range and control depend upon the efficiency of muscle working over the joint. </a:t>
            </a:r>
            <a:endParaRPr lang="en-US" sz="3200" b="1" dirty="0"/>
          </a:p>
        </p:txBody>
      </p:sp>
    </p:spTree>
    <p:extLst>
      <p:ext uri="{BB962C8B-B14F-4D97-AF65-F5344CB8AC3E}">
        <p14:creationId xmlns:p14="http://schemas.microsoft.com/office/powerpoint/2010/main" xmlns="" val="408799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TotalTime>
  <Words>858</Words>
  <Application>Microsoft Office PowerPoint</Application>
  <PresentationFormat>On-screen Show (4:3)</PresentationFormat>
  <Paragraphs>73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ASSISTED EXERCISES</vt:lpstr>
      <vt:lpstr>Definition:</vt:lpstr>
      <vt:lpstr>Techniques</vt:lpstr>
      <vt:lpstr>Slide 5</vt:lpstr>
      <vt:lpstr>Slide 6</vt:lpstr>
      <vt:lpstr>Slide 7</vt:lpstr>
      <vt:lpstr>EFFECT AND USES</vt:lpstr>
      <vt:lpstr>EFFECT AND USES</vt:lpstr>
      <vt:lpstr>ASSISTED-RESISTED EXERCISES</vt:lpstr>
      <vt:lpstr>Resisted exercises</vt:lpstr>
      <vt:lpstr>Factor Contributing to Efficiency</vt:lpstr>
      <vt:lpstr>Slide 13</vt:lpstr>
      <vt:lpstr>VARIATION OF POWER</vt:lpstr>
      <vt:lpstr>TECHNIQUE OF RESISTED EXERCISES</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TAIMOOR UL HASSAN</dc:creator>
  <cp:lastModifiedBy>Windows User</cp:lastModifiedBy>
  <cp:revision>62</cp:revision>
  <dcterms:created xsi:type="dcterms:W3CDTF">2006-08-16T00:00:00Z</dcterms:created>
  <dcterms:modified xsi:type="dcterms:W3CDTF">2017-03-15T05:01:56Z</dcterms:modified>
</cp:coreProperties>
</file>