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5" r:id="rId2"/>
    <p:sldId id="257" r:id="rId3"/>
    <p:sldId id="258" r:id="rId4"/>
    <p:sldId id="286" r:id="rId5"/>
    <p:sldId id="259" r:id="rId6"/>
    <p:sldId id="260" r:id="rId7"/>
    <p:sldId id="261" r:id="rId8"/>
    <p:sldId id="262" r:id="rId9"/>
    <p:sldId id="263" r:id="rId10"/>
    <p:sldId id="264" r:id="rId11"/>
    <p:sldId id="265" r:id="rId12"/>
    <p:sldId id="288" r:id="rId13"/>
    <p:sldId id="266" r:id="rId14"/>
    <p:sldId id="267" r:id="rId15"/>
    <p:sldId id="268" r:id="rId16"/>
    <p:sldId id="269" r:id="rId17"/>
    <p:sldId id="270" r:id="rId18"/>
    <p:sldId id="271" r:id="rId19"/>
    <p:sldId id="272" r:id="rId20"/>
    <p:sldId id="289" r:id="rId21"/>
    <p:sldId id="273" r:id="rId22"/>
    <p:sldId id="274" r:id="rId23"/>
    <p:sldId id="290" r:id="rId24"/>
    <p:sldId id="275" r:id="rId25"/>
    <p:sldId id="291" r:id="rId26"/>
    <p:sldId id="276" r:id="rId27"/>
    <p:sldId id="277" r:id="rId28"/>
    <p:sldId id="278" r:id="rId29"/>
    <p:sldId id="279" r:id="rId30"/>
    <p:sldId id="280" r:id="rId31"/>
    <p:sldId id="281" r:id="rId32"/>
    <p:sldId id="282" r:id="rId33"/>
    <p:sldId id="283" r:id="rId34"/>
    <p:sldId id="292"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GB"/>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5/4/2020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GB"/>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GB"/>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GB"/>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GB"/>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5/4/2020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5/4/2020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differencebetween.net/science/difference-between-non-polar-and-polar-covalent-bonds/" TargetMode="External"/><Relationship Id="rId2" Type="http://schemas.openxmlformats.org/officeDocument/2006/relationships/hyperlink" Target="http://www.differencebetween.net/science/chemistry-science/difference-between-hydrogen-peroxide-and-rubbing-alcoho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sciencedirect.com/topics/physics-and-astronomy/collagens" TargetMode="External"/><Relationship Id="rId2" Type="http://schemas.openxmlformats.org/officeDocument/2006/relationships/hyperlink" Target="https://www.sciencedirect.com/topics/chemistry/fibrous-crystal" TargetMode="External"/><Relationship Id="rId1" Type="http://schemas.openxmlformats.org/officeDocument/2006/relationships/slideLayout" Target="../slideLayouts/slideLayout2.xml"/><Relationship Id="rId6" Type="http://schemas.openxmlformats.org/officeDocument/2006/relationships/hyperlink" Target="https://www.sciencedirect.com/topics/materials-science/structural-composite-material" TargetMode="External"/><Relationship Id="rId5" Type="http://schemas.openxmlformats.org/officeDocument/2006/relationships/hyperlink" Target="https://www.sciencedirect.com/topics/engineering/tubulin" TargetMode="External"/><Relationship Id="rId4" Type="http://schemas.openxmlformats.org/officeDocument/2006/relationships/hyperlink" Target="https://www.sciencedirect.com/topics/materials-science/keratin"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en.m.wikipedia.org/wiki/Macromolecule" TargetMode="External"/><Relationship Id="rId2" Type="http://schemas.openxmlformats.org/officeDocument/2006/relationships/hyperlink" Target="https://en.m.wikipedia.org/wiki/Biomolecule" TargetMode="External"/><Relationship Id="rId1" Type="http://schemas.openxmlformats.org/officeDocument/2006/relationships/slideLayout" Target="../slideLayouts/slideLayout2.xml"/><Relationship Id="rId6" Type="http://schemas.openxmlformats.org/officeDocument/2006/relationships/hyperlink" Target="https://www.britannica.com/biography/Jons-Jacob-Berzelius" TargetMode="External"/><Relationship Id="rId5" Type="http://schemas.openxmlformats.org/officeDocument/2006/relationships/hyperlink" Target="https://en.m.wikipedia.org/wiki/Residue_(biochemistry)" TargetMode="External"/><Relationship Id="rId4" Type="http://schemas.openxmlformats.org/officeDocument/2006/relationships/hyperlink" Target="https://en.m.wikipedia.org/wiki/Amino_acid"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imple.m.wikipedia.org/wiki/Collagen" TargetMode="External"/><Relationship Id="rId2" Type="http://schemas.openxmlformats.org/officeDocument/2006/relationships/hyperlink" Target="https://simple.m.wikipedia.org/wiki/Keratin" TargetMode="External"/><Relationship Id="rId1" Type="http://schemas.openxmlformats.org/officeDocument/2006/relationships/slideLayout" Target="../slideLayouts/slideLayout2.xml"/><Relationship Id="rId5" Type="http://schemas.openxmlformats.org/officeDocument/2006/relationships/hyperlink" Target="https://simple.m.wikipedia.org/wiki/Fibroin" TargetMode="External"/><Relationship Id="rId4" Type="http://schemas.openxmlformats.org/officeDocument/2006/relationships/hyperlink" Target="https://simple.m.wikipedia.org/wiki/Elastin"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sciencedirect.com/topics/biochemistry-genetics-and-molecular-biology/triple-helix" TargetMode="External"/><Relationship Id="rId2" Type="http://schemas.openxmlformats.org/officeDocument/2006/relationships/hyperlink" Target="https://www.sciencedirect.com/topics/immunology-and-microbiology/collagen-fiber" TargetMode="External"/><Relationship Id="rId1" Type="http://schemas.openxmlformats.org/officeDocument/2006/relationships/slideLayout" Target="../slideLayouts/slideLayout2.xml"/><Relationship Id="rId5" Type="http://schemas.openxmlformats.org/officeDocument/2006/relationships/hyperlink" Target="https://www.sciencedirect.com/topics/biochemistry-genetics-and-molecular-biology/hydrogen-bond" TargetMode="External"/><Relationship Id="rId4" Type="http://schemas.openxmlformats.org/officeDocument/2006/relationships/hyperlink" Target="https://www.sciencedirect.com/topics/biochemistry-genetics-and-molecular-biology/alpha-heli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thoughtco.com/blood-vessels-373483" TargetMode="External"/><Relationship Id="rId2" Type="http://schemas.openxmlformats.org/officeDocument/2006/relationships/hyperlink" Target="https://www.thoughtco.com/connective-tissue-anatomy-373207"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britannica.com/science/horn-zoology" TargetMode="External"/><Relationship Id="rId7" Type="http://schemas.openxmlformats.org/officeDocument/2006/relationships/hyperlink" Target="https://www.britannica.com/science/translation-genetics" TargetMode="External"/><Relationship Id="rId2" Type="http://schemas.openxmlformats.org/officeDocument/2006/relationships/hyperlink" Target="https://www.britannica.com/science/protein" TargetMode="External"/><Relationship Id="rId1" Type="http://schemas.openxmlformats.org/officeDocument/2006/relationships/slideLayout" Target="../slideLayouts/slideLayout2.xml"/><Relationship Id="rId6" Type="http://schemas.openxmlformats.org/officeDocument/2006/relationships/hyperlink" Target="https://www.britannica.com/science/epithelium" TargetMode="External"/><Relationship Id="rId5" Type="http://schemas.openxmlformats.org/officeDocument/2006/relationships/hyperlink" Target="https://www.britannica.com/science/human-skin" TargetMode="External"/><Relationship Id="rId4" Type="http://schemas.openxmlformats.org/officeDocument/2006/relationships/hyperlink" Target="https://www.britannica.com/topic/woo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merriam-webster.com/dictionary/composition" TargetMode="External"/><Relationship Id="rId2" Type="http://schemas.openxmlformats.org/officeDocument/2006/relationships/hyperlink" Target="https://www.britannica.com/science/amino-acid" TargetMode="External"/><Relationship Id="rId1" Type="http://schemas.openxmlformats.org/officeDocument/2006/relationships/slideLayout" Target="../slideLayouts/slideLayout2.xml"/><Relationship Id="rId5" Type="http://schemas.openxmlformats.org/officeDocument/2006/relationships/hyperlink" Target="https://www.britannica.com/science/cystine" TargetMode="External"/><Relationship Id="rId4" Type="http://schemas.openxmlformats.org/officeDocument/2006/relationships/hyperlink" Target="https://www.britannica.com/science/cysteine"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merriam-webster.com/dictionary/cleave" TargetMode="External"/><Relationship Id="rId2" Type="http://schemas.openxmlformats.org/officeDocument/2006/relationships/hyperlink" Target="https://www.britannica.com/science/proteolytic-enzyme"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en.m.wikipedia.org/wiki/Silk" TargetMode="External"/><Relationship Id="rId2" Type="http://schemas.openxmlformats.org/officeDocument/2006/relationships/hyperlink" Target="https://en.m.wikipedia.org/wiki/Protein" TargetMode="External"/><Relationship Id="rId1" Type="http://schemas.openxmlformats.org/officeDocument/2006/relationships/slideLayout" Target="../slideLayouts/slideLayout2.xml"/><Relationship Id="rId5" Type="http://schemas.openxmlformats.org/officeDocument/2006/relationships/hyperlink" Target="https://en.m.wikipedia.org/wiki/Sericin" TargetMode="External"/><Relationship Id="rId4" Type="http://schemas.openxmlformats.org/officeDocument/2006/relationships/hyperlink" Target="https://en.m.wikipedia.org/wiki/Bombyx_mori"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houghtco.com/chemistry-of-carbohydrates-603878" TargetMode="External"/><Relationship Id="rId2" Type="http://schemas.openxmlformats.org/officeDocument/2006/relationships/hyperlink" Target="https://www.thoughtco.com/protein-function-373550"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medicinenet.com/image-collection/lungs_picture/picture.htm" TargetMode="External"/><Relationship Id="rId2" Type="http://schemas.openxmlformats.org/officeDocument/2006/relationships/hyperlink" Target="https://www.medicinenet.com/heart_how_the_heart_works/article.htm" TargetMode="External"/><Relationship Id="rId1" Type="http://schemas.openxmlformats.org/officeDocument/2006/relationships/slideLayout" Target="../slideLayouts/slideLayout2.xml"/><Relationship Id="rId6" Type="http://schemas.openxmlformats.org/officeDocument/2006/relationships/hyperlink" Target="https://www.medicinenet.com/senior_health/article.htm" TargetMode="External"/><Relationship Id="rId5" Type="http://schemas.openxmlformats.org/officeDocument/2006/relationships/hyperlink" Target="https://www.medicinenet.com/puberty/article.htm" TargetMode="External"/><Relationship Id="rId4" Type="http://schemas.openxmlformats.org/officeDocument/2006/relationships/hyperlink" Target="https://www.medicinenet.com/image-collection/intestines_picture/picture.htm"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45489" y="2547531"/>
            <a:ext cx="8637072" cy="977621"/>
          </a:xfrm>
        </p:spPr>
        <p:txBody>
          <a:bodyPr>
            <a:normAutofit/>
          </a:bodyPr>
          <a:lstStyle/>
          <a:p>
            <a:pPr algn="r"/>
            <a:r>
              <a:rPr lang="en-US" sz="3200" dirty="0" smtClean="0">
                <a:latin typeface="Times New Roman" panose="02020603050405020304" pitchFamily="18" charset="0"/>
                <a:cs typeface="Times New Roman" panose="02020603050405020304" pitchFamily="18" charset="0"/>
              </a:rPr>
              <a:t>Glycoproteins and Fibrous Proteins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7687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ED05C-F8A1-2E49-869F-42C792AFCCCE}"/>
              </a:ext>
            </a:extLst>
          </p:cNvPr>
          <p:cNvSpPr>
            <a:spLocks noGrp="1"/>
          </p:cNvSpPr>
          <p:nvPr>
            <p:ph type="title"/>
          </p:nvPr>
        </p:nvSpPr>
        <p:spPr/>
        <p:txBody>
          <a:bodyPr/>
          <a:lstStyle/>
          <a:p>
            <a:r>
              <a:rPr lang="en-US" dirty="0" smtClean="0"/>
              <a:t>Cont.</a:t>
            </a:r>
            <a:endParaRPr lang="en-US" dirty="0"/>
          </a:p>
        </p:txBody>
      </p:sp>
      <p:sp>
        <p:nvSpPr>
          <p:cNvPr id="3" name="Content Placeholder 2">
            <a:extLst>
              <a:ext uri="{FF2B5EF4-FFF2-40B4-BE49-F238E27FC236}">
                <a16:creationId xmlns:a16="http://schemas.microsoft.com/office/drawing/2014/main" id="{EBBDF9E2-86C5-4B45-9300-12CD2D79925A}"/>
              </a:ext>
            </a:extLst>
          </p:cNvPr>
          <p:cNvSpPr>
            <a:spLocks noGrp="1"/>
          </p:cNvSpPr>
          <p:nvPr>
            <p:ph idx="1"/>
          </p:nvPr>
        </p:nvSpPr>
        <p:spPr/>
        <p:txBody>
          <a:bodyPr>
            <a:normAutofit fontScale="85000" lnSpcReduction="20000"/>
          </a:bodyPr>
          <a:lstStyle/>
          <a:p>
            <a:pPr marL="0" indent="0">
              <a:lnSpc>
                <a:spcPct val="150000"/>
              </a:lnSpc>
              <a:buNone/>
            </a:pP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Protection:</a:t>
            </a:r>
            <a:endParaRPr lang="en-GB" sz="2200" b="1"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60000"/>
              </a:lnSpc>
              <a:buFont typeface="Wingdings" panose="05000000000000000000" pitchFamily="2" charset="2"/>
              <a:buChar char="Ø"/>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High molecular weight polymers called </a:t>
            </a:r>
            <a:r>
              <a:rPr lang="en-US" sz="1600" dirty="0" err="1">
                <a:latin typeface="Times New Roman" panose="02020603050405020304" pitchFamily="18" charset="0"/>
                <a:ea typeface="Times New Roman" panose="02020603050405020304" pitchFamily="18" charset="0"/>
                <a:cs typeface="Times New Roman" panose="02020603050405020304" pitchFamily="18" charset="0"/>
              </a:rPr>
              <a:t>mucins</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 are found on internal epithelial surfaces. </a:t>
            </a:r>
            <a:endParaRPr lang="en-GB" sz="16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60000"/>
              </a:lnSpc>
              <a:buFont typeface="Wingdings" panose="05000000000000000000" pitchFamily="2" charset="2"/>
              <a:buChar char="Ø"/>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They form a highly viscous gel that protects epithelium form chemical, physical, and microbial disturbances. Examples of </a:t>
            </a:r>
            <a:r>
              <a:rPr lang="en-US" sz="1600" dirty="0" err="1">
                <a:latin typeface="Times New Roman" panose="02020603050405020304" pitchFamily="18" charset="0"/>
                <a:ea typeface="Times New Roman" panose="02020603050405020304" pitchFamily="18" charset="0"/>
                <a:cs typeface="Times New Roman" panose="02020603050405020304" pitchFamily="18" charset="0"/>
              </a:rPr>
              <a:t>mucin</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 sites are the human digestive tract, urinary tract, and respiratory tracts</a:t>
            </a:r>
            <a:endParaRPr lang="en-GB" sz="16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60000"/>
              </a:lnSpc>
              <a:buFont typeface="Wingdings" panose="05000000000000000000" pitchFamily="2" charset="2"/>
              <a:buChar char="Ø"/>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ea typeface="Times New Roman" panose="02020603050405020304" pitchFamily="18" charset="0"/>
                <a:cs typeface="Times New Roman" panose="02020603050405020304" pitchFamily="18" charset="0"/>
              </a:rPr>
              <a:t>Mucins</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 are also found on the outer body surfaces of fish to protect the skin.</a:t>
            </a:r>
            <a:endParaRPr lang="en-GB" sz="16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60000"/>
              </a:lnSpc>
              <a:buFont typeface="Wingdings" panose="05000000000000000000" pitchFamily="2" charset="2"/>
              <a:buChar char="Ø"/>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Not only does </a:t>
            </a:r>
            <a:r>
              <a:rPr lang="en-US" sz="1600" dirty="0" err="1">
                <a:latin typeface="Times New Roman" panose="02020603050405020304" pitchFamily="18" charset="0"/>
                <a:ea typeface="Times New Roman" panose="02020603050405020304" pitchFamily="18" charset="0"/>
                <a:cs typeface="Times New Roman" panose="02020603050405020304" pitchFamily="18" charset="0"/>
              </a:rPr>
              <a:t>mucin</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 serve the function of protection, but it also acts as a lubricant.</a:t>
            </a:r>
            <a:endParaRPr lang="en-GB" sz="16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60000"/>
              </a:lnSpc>
              <a:buFont typeface="Wingdings" panose="05000000000000000000" pitchFamily="2" charset="2"/>
              <a:buChar char="Ø"/>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 Human lacrimal glands produce a glycoprotein which protects the corneal epithelium from desiccation and foreign particles.</a:t>
            </a:r>
            <a:endParaRPr lang="en-GB" sz="16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60000"/>
              </a:lnSpc>
              <a:buFont typeface="Wingdings" panose="05000000000000000000" pitchFamily="2" charset="2"/>
              <a:buChar char="Ø"/>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Human sweat glands secrete glycoproteins which protect the skin from the other excretory products that could harm the skin. </a:t>
            </a:r>
            <a:endParaRPr lang="en-GB" sz="16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94552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2B8D5-5F35-6F4F-B74C-BEA730221D33}"/>
              </a:ext>
            </a:extLst>
          </p:cNvPr>
          <p:cNvSpPr>
            <a:spLocks noGrp="1"/>
          </p:cNvSpPr>
          <p:nvPr>
            <p:ph type="title"/>
          </p:nvPr>
        </p:nvSpPr>
        <p:spPr/>
        <p:txBody>
          <a:bodyPr/>
          <a:lstStyle/>
          <a:p>
            <a:r>
              <a:rPr lang="en-US" dirty="0" smtClean="0"/>
              <a:t>Cont.</a:t>
            </a:r>
            <a:endParaRPr lang="en-US" dirty="0"/>
          </a:p>
        </p:txBody>
      </p:sp>
      <p:sp>
        <p:nvSpPr>
          <p:cNvPr id="3" name="Content Placeholder 2">
            <a:extLst>
              <a:ext uri="{FF2B5EF4-FFF2-40B4-BE49-F238E27FC236}">
                <a16:creationId xmlns:a16="http://schemas.microsoft.com/office/drawing/2014/main" id="{B2818CC8-1902-2446-ACBA-7B4227CDE8FE}"/>
              </a:ext>
            </a:extLst>
          </p:cNvPr>
          <p:cNvSpPr>
            <a:spLocks noGrp="1"/>
          </p:cNvSpPr>
          <p:nvPr>
            <p:ph idx="1"/>
          </p:nvPr>
        </p:nvSpPr>
        <p:spPr/>
        <p:txBody>
          <a:bodyPr>
            <a:normAutofit fontScale="92500" lnSpcReduction="10000"/>
          </a:bodyPr>
          <a:lstStyle/>
          <a:p>
            <a:pPr marL="0" indent="0">
              <a:lnSpc>
                <a:spcPct val="140000"/>
              </a:lnSpc>
              <a:buNone/>
            </a:pP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Hormones: </a:t>
            </a:r>
            <a:endParaRPr lang="en-GB" sz="2200" b="1"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60000"/>
              </a:lnSpc>
              <a:buFont typeface="Wingdings" panose="05000000000000000000" pitchFamily="2" charset="2"/>
              <a:buChar char="Ø"/>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There are many glycoproteins that function as hormones such as human chorionic gonadotropin (HCG) which is present in human pregnancy urine. </a:t>
            </a:r>
            <a:endParaRPr lang="en-GB" sz="18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60000"/>
              </a:lnSpc>
              <a:buFont typeface="Wingdings" panose="05000000000000000000" pitchFamily="2" charset="2"/>
              <a:buChar char="Ø"/>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Another example is erythropoietin which regulates erythrocyte production. </a:t>
            </a:r>
            <a:endParaRPr lang="en-GB" sz="1800" dirty="0">
              <a:latin typeface="Times New Roman" panose="02020603050405020304" pitchFamily="18" charset="0"/>
              <a:ea typeface="Times New Roman" panose="02020603050405020304" pitchFamily="18" charset="0"/>
              <a:cs typeface="Times New Roman" panose="02020603050405020304" pitchFamily="18" charset="0"/>
            </a:endParaRPr>
          </a:p>
          <a:p>
            <a:pPr lvl="0"/>
            <a:r>
              <a:rPr lang="en-US" sz="2200" b="1" dirty="0">
                <a:latin typeface="Times New Roman" panose="02020603050405020304" pitchFamily="18" charset="0"/>
                <a:ea typeface="Times New Roman" panose="02020603050405020304" pitchFamily="18" charset="0"/>
                <a:cs typeface="Times New Roman" panose="02020603050405020304" pitchFamily="18" charset="0"/>
              </a:rPr>
              <a:t>Enzymes</a:t>
            </a:r>
            <a:r>
              <a:rPr lang="en-US" sz="1800" b="1"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Glycoprotein enzymes are of three types. These are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oxidoreductases</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transferases</a:t>
            </a:r>
            <a:r>
              <a:rPr lang="en-US" dirty="0">
                <a:latin typeface="Times New Roman" panose="02020603050405020304" pitchFamily="18" charset="0"/>
                <a:ea typeface="Times New Roman" panose="02020603050405020304" pitchFamily="18" charset="0"/>
                <a:cs typeface="Times New Roman" panose="02020603050405020304" pitchFamily="18" charset="0"/>
              </a:rPr>
              <a:t>, and hydrolases</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7824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marL="0" indent="0">
              <a:lnSpc>
                <a:spcPct val="150000"/>
              </a:lnSpc>
              <a:buNone/>
            </a:pP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Carriers:</a:t>
            </a:r>
            <a:endParaRPr lang="en-GB" sz="2200" b="1"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Glycoproteins can bind to certain molecules and serve as vehicles of transport. They can bind to vitamins, hormones,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cations</a:t>
            </a:r>
            <a:r>
              <a:rPr lang="en-US" dirty="0">
                <a:latin typeface="Times New Roman" panose="02020603050405020304" pitchFamily="18" charset="0"/>
                <a:ea typeface="Times New Roman" panose="02020603050405020304" pitchFamily="18" charset="0"/>
                <a:cs typeface="Times New Roman" panose="02020603050405020304" pitchFamily="18" charset="0"/>
              </a:rPr>
              <a:t>, and other substances. </a:t>
            </a:r>
            <a:endParaRPr lang="en-US"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60000"/>
              </a:lnSpc>
              <a:buNone/>
            </a:pP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Freezing-point depression: </a:t>
            </a:r>
            <a:endParaRPr lang="en-GB" sz="2200" b="1"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7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Glycoproteins were found in the sera of Antarctic fishes to decrease the freezing point due to their apparent interaction with water. </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60000"/>
              </a:lnSpc>
              <a:buFont typeface="Wingdings" panose="05000000000000000000" pitchFamily="2" charset="2"/>
              <a:buChar char="Ø"/>
            </a:pP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9932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E7EF4-51A8-9A4F-B7CB-9D5B96E131FD}"/>
              </a:ext>
            </a:extLst>
          </p:cNvPr>
          <p:cNvSpPr>
            <a:spLocks noGrp="1"/>
          </p:cNvSpPr>
          <p:nvPr>
            <p:ph type="title"/>
          </p:nvPr>
        </p:nvSpPr>
        <p:spPr/>
        <p:txBody>
          <a:bodyPr/>
          <a:lstStyle/>
          <a:p>
            <a:r>
              <a:rPr lang="en-US" dirty="0" smtClean="0"/>
              <a:t>Cont</a:t>
            </a:r>
            <a:r>
              <a:rPr lang="en-US" u="sng" dirty="0" smtClean="0"/>
              <a:t>.</a:t>
            </a:r>
            <a:endParaRPr lang="en-US" u="sng" dirty="0"/>
          </a:p>
        </p:txBody>
      </p:sp>
      <p:sp>
        <p:nvSpPr>
          <p:cNvPr id="3" name="Content Placeholder 2">
            <a:extLst>
              <a:ext uri="{FF2B5EF4-FFF2-40B4-BE49-F238E27FC236}">
                <a16:creationId xmlns:a16="http://schemas.microsoft.com/office/drawing/2014/main" id="{4CA2CCD3-6712-7644-8C28-CF320CE120F7}"/>
              </a:ext>
            </a:extLst>
          </p:cNvPr>
          <p:cNvSpPr>
            <a:spLocks noGrp="1"/>
          </p:cNvSpPr>
          <p:nvPr>
            <p:ph idx="1"/>
          </p:nvPr>
        </p:nvSpPr>
        <p:spPr/>
        <p:txBody>
          <a:bodyPr>
            <a:normAutofit/>
          </a:bodyPr>
          <a:lstStyle/>
          <a:p>
            <a:pPr marL="0" indent="0">
              <a:lnSpc>
                <a:spcPct val="140000"/>
              </a:lnSpc>
              <a:buNone/>
            </a:pP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Inhibitors:</a:t>
            </a:r>
            <a:endParaRPr lang="en-GB" sz="2200" b="1"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60000"/>
              </a:lnSpc>
              <a:buFont typeface="Wingdings" panose="05000000000000000000" pitchFamily="2" charset="2"/>
              <a:buChar char="Ø"/>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Many glycoproteins in blood plasma have shown </a:t>
            </a:r>
            <a:r>
              <a:rPr lang="en-US" sz="1600" dirty="0" err="1">
                <a:latin typeface="Times New Roman" panose="02020603050405020304" pitchFamily="18" charset="0"/>
                <a:ea typeface="Times New Roman" panose="02020603050405020304" pitchFamily="18" charset="0"/>
                <a:cs typeface="Times New Roman" panose="02020603050405020304" pitchFamily="18" charset="0"/>
              </a:rPr>
              <a:t>antiproteolytic</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 activity. Example: glycoprotein a1-antichymotrypsin inhibits chymotrypsin. </a:t>
            </a:r>
            <a:endParaRPr lang="en-GB" sz="1600" dirty="0">
              <a:latin typeface="Times New Roman" panose="02020603050405020304" pitchFamily="18" charset="0"/>
              <a:ea typeface="Times New Roman" panose="02020603050405020304" pitchFamily="18" charset="0"/>
              <a:cs typeface="Times New Roman" panose="02020603050405020304" pitchFamily="18" charset="0"/>
            </a:endParaRPr>
          </a:p>
          <a:p>
            <a:pPr lvl="0"/>
            <a:r>
              <a:rPr lang="en-US" sz="2200" b="1" dirty="0">
                <a:latin typeface="Times New Roman" panose="02020603050405020304" pitchFamily="18" charset="0"/>
                <a:ea typeface="Times New Roman" panose="02020603050405020304" pitchFamily="18" charset="0"/>
                <a:cs typeface="Times New Roman" panose="02020603050405020304" pitchFamily="18" charset="0"/>
              </a:rPr>
              <a:t>Defense</a:t>
            </a:r>
            <a:r>
              <a:rPr lang="en-US" sz="1800" b="1"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60000"/>
              </a:lnSpc>
              <a:buFont typeface="Wingdings" panose="05000000000000000000" pitchFamily="2" charset="2"/>
              <a:buChar char="Ø"/>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In beetles </a:t>
            </a:r>
            <a:r>
              <a:rPr lang="en-US" sz="1600" dirty="0" err="1">
                <a:latin typeface="Times New Roman" panose="02020603050405020304" pitchFamily="18" charset="0"/>
                <a:ea typeface="Times New Roman" panose="02020603050405020304" pitchFamily="18" charset="0"/>
                <a:cs typeface="Times New Roman" panose="02020603050405020304" pitchFamily="18" charset="0"/>
              </a:rPr>
              <a:t>pygidial</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 glands secrete a glycoprotein disinfecting paste that covers the body and hardens.</a:t>
            </a:r>
            <a:endParaRPr lang="en-GB" sz="16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60000"/>
              </a:lnSpc>
              <a:buFont typeface="Wingdings" panose="05000000000000000000" pitchFamily="2" charset="2"/>
              <a:buChar char="Ø"/>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This shell provides protection against attack by bacteria and fungi.</a:t>
            </a:r>
            <a:endParaRPr lang="en-GB" sz="16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06636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8CC66-4784-B049-9FF2-5D64AC4B3371}"/>
              </a:ext>
            </a:extLst>
          </p:cNvPr>
          <p:cNvSpPr>
            <a:spLocks noGrp="1"/>
          </p:cNvSpPr>
          <p:nvPr>
            <p:ph type="title"/>
          </p:nvPr>
        </p:nvSpPr>
        <p:spPr/>
        <p:txBody>
          <a:bodyPr/>
          <a:lstStyle/>
          <a:p>
            <a:r>
              <a:rPr lang="en-US" dirty="0" smtClean="0"/>
              <a:t>Cont.</a:t>
            </a:r>
            <a:endParaRPr lang="en-US" dirty="0"/>
          </a:p>
        </p:txBody>
      </p:sp>
      <p:sp>
        <p:nvSpPr>
          <p:cNvPr id="3" name="Content Placeholder 2">
            <a:extLst>
              <a:ext uri="{FF2B5EF4-FFF2-40B4-BE49-F238E27FC236}">
                <a16:creationId xmlns:a16="http://schemas.microsoft.com/office/drawing/2014/main" id="{7023F820-37FC-1E41-BE27-96FB6A3B6657}"/>
              </a:ext>
            </a:extLst>
          </p:cNvPr>
          <p:cNvSpPr>
            <a:spLocks noGrp="1"/>
          </p:cNvSpPr>
          <p:nvPr>
            <p:ph idx="1"/>
          </p:nvPr>
        </p:nvSpPr>
        <p:spPr/>
        <p:txBody>
          <a:bodyPr>
            <a:normAutofit fontScale="77500" lnSpcReduction="20000"/>
          </a:bodyPr>
          <a:lstStyle/>
          <a:p>
            <a:pPr marL="0" indent="0">
              <a:lnSpc>
                <a:spcPct val="140000"/>
              </a:lnSpc>
              <a:buNone/>
            </a:pPr>
            <a:r>
              <a:rPr lang="en-US" b="1" dirty="0">
                <a:latin typeface="Times New Roman" panose="02020603050405020304" pitchFamily="18" charset="0"/>
                <a:ea typeface="Times New Roman" panose="02020603050405020304" pitchFamily="18" charset="0"/>
                <a:cs typeface="Times New Roman" panose="02020603050405020304" pitchFamily="18" charset="0"/>
              </a:rPr>
              <a:t>Vision: </a:t>
            </a:r>
            <a:endParaRPr lang="en-GB" b="1"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7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In bovine visual pigment a glycoprotein forms the outer membranes of retinal rods. </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40000"/>
              </a:lnSpc>
              <a:buNone/>
            </a:pP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Immunological: </a:t>
            </a:r>
            <a:endParaRPr lang="en-GB" sz="2200" b="1"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7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The interaction of blood group substances with antibodies is determined by the glycoproteins on erythrocytes.</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7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Many immunoglobulin are actually glycoproteins. </a:t>
            </a:r>
            <a:r>
              <a:rPr lang="en-US" dirty="0">
                <a:latin typeface="Times New Roman" panose="02020603050405020304" pitchFamily="18" charset="0"/>
                <a:ea typeface="Times New Roman" panose="02020603050405020304" pitchFamily="18" charset="0"/>
                <a:cs typeface="Times New Roman" panose="02020603050405020304" pitchFamily="18" charset="0"/>
                <a:sym typeface="Symbol" pitchFamily="2" charset="2"/>
              </a:rPr>
              <a:t></a:t>
            </a:r>
            <a:r>
              <a:rPr lang="en-US" dirty="0">
                <a:latin typeface="Times New Roman" panose="02020603050405020304" pitchFamily="18" charset="0"/>
                <a:ea typeface="Times New Roman" panose="02020603050405020304" pitchFamily="18" charset="0"/>
                <a:cs typeface="Times New Roman" panose="02020603050405020304" pitchFamily="18" charset="0"/>
              </a:rPr>
              <a:t> Soluble immune mediators such as helper, suppressor, and activator cell have been shown to bind to glycoproteins found on the surface of their target cells. </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7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B and T-cells contain surface glycoproteins that attract bacteria to these sites and binds them .</a:t>
            </a:r>
          </a:p>
        </p:txBody>
      </p:sp>
    </p:spTree>
    <p:extLst>
      <p:ext uri="{BB962C8B-B14F-4D97-AF65-F5344CB8AC3E}">
        <p14:creationId xmlns:p14="http://schemas.microsoft.com/office/powerpoint/2010/main" val="658920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4111C-862A-1847-A782-38D4368E3614}"/>
              </a:ext>
            </a:extLst>
          </p:cNvPr>
          <p:cNvSpPr>
            <a:spLocks noGrp="1"/>
          </p:cNvSpPr>
          <p:nvPr>
            <p:ph type="title"/>
          </p:nvPr>
        </p:nvSpPr>
        <p:spPr/>
        <p:txBody>
          <a:bodyPr/>
          <a:lstStyle/>
          <a:p>
            <a:r>
              <a:rPr lang="en-US"/>
              <a:t>Fibrous protein :</a:t>
            </a:r>
          </a:p>
        </p:txBody>
      </p:sp>
      <p:sp>
        <p:nvSpPr>
          <p:cNvPr id="3" name="Content Placeholder 2">
            <a:extLst>
              <a:ext uri="{FF2B5EF4-FFF2-40B4-BE49-F238E27FC236}">
                <a16:creationId xmlns:a16="http://schemas.microsoft.com/office/drawing/2014/main" id="{4A04C63E-CBDD-1D4B-90D6-24BDDF6A46CF}"/>
              </a:ext>
            </a:extLst>
          </p:cNvPr>
          <p:cNvSpPr>
            <a:spLocks noGrp="1"/>
          </p:cNvSpPr>
          <p:nvPr>
            <p:ph idx="1"/>
          </p:nvPr>
        </p:nvSpPr>
        <p:spPr/>
        <p:txBody>
          <a:bodyPr/>
          <a:lstStyle/>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Fibrous proteins are also called as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scleroproteins</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 Fibrous proteins are elongated strand       like structures and are usually present in the form of rods or wires.</a:t>
            </a:r>
          </a:p>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 Fibrous protein  is a protein with elongated shape and elongated polypeptide chain  that run parallel to  one another and are stabilized by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cros</a:t>
            </a:r>
            <a:r>
              <a:rPr lang="en-US" dirty="0">
                <a:latin typeface="Times New Roman" panose="02020603050405020304" pitchFamily="18" charset="0"/>
                <a:ea typeface="Times New Roman" panose="02020603050405020304" pitchFamily="18" charset="0"/>
                <a:cs typeface="Times New Roman" panose="02020603050405020304" pitchFamily="18" charset="0"/>
              </a:rPr>
              <a:t> linkage</a:t>
            </a:r>
          </a:p>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The peptide chains are bound together by strong intermolecular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2" tooltip="DIFFERENCE BETWEEN HYDROGEN PEROXIDE AND RUBBING ALCOHOL"/>
              </a:rPr>
              <a:t>hydrogen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3" tooltip="POLAR VS NON-POLAR"/>
              </a:rPr>
              <a:t>bonds</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34818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793D3-BF3D-1946-B8B4-EC545BC84216}"/>
              </a:ext>
            </a:extLst>
          </p:cNvPr>
          <p:cNvSpPr>
            <a:spLocks noGrp="1"/>
          </p:cNvSpPr>
          <p:nvPr>
            <p:ph type="title"/>
          </p:nvPr>
        </p:nvSpPr>
        <p:spPr/>
        <p:txBody>
          <a:bodyPr/>
          <a:lstStyle/>
          <a:p>
            <a:r>
              <a:rPr lang="en-US" dirty="0" smtClean="0"/>
              <a:t>Cont.</a:t>
            </a:r>
            <a:endParaRPr lang="en-US" dirty="0"/>
          </a:p>
        </p:txBody>
      </p:sp>
      <p:sp>
        <p:nvSpPr>
          <p:cNvPr id="3" name="Content Placeholder 2">
            <a:extLst>
              <a:ext uri="{FF2B5EF4-FFF2-40B4-BE49-F238E27FC236}">
                <a16:creationId xmlns:a16="http://schemas.microsoft.com/office/drawing/2014/main" id="{0BDFDF93-AEB3-6B48-9390-A87A839DFD27}"/>
              </a:ext>
            </a:extLst>
          </p:cNvPr>
          <p:cNvSpPr>
            <a:spLocks noGrp="1"/>
          </p:cNvSpPr>
          <p:nvPr>
            <p:ph idx="1"/>
          </p:nvPr>
        </p:nvSpPr>
        <p:spPr/>
        <p:txBody>
          <a:bodyPr>
            <a:normAutofit/>
          </a:bodyPr>
          <a:lstStyle/>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fibrous proteins are insoluble in water, weak acids and weak bases but soluble in strong acids and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alkalisScleroproteins</a:t>
            </a:r>
            <a:r>
              <a:rPr lang="en-US" dirty="0">
                <a:latin typeface="Times New Roman" panose="02020603050405020304" pitchFamily="18" charset="0"/>
                <a:ea typeface="Times New Roman" panose="02020603050405020304" pitchFamily="18" charset="0"/>
                <a:cs typeface="Times New Roman" panose="02020603050405020304" pitchFamily="18" charset="0"/>
              </a:rPr>
              <a:t> do not denature easily </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 Fibrous proteins have primary and secondary structures. They are made up of a single unit or structure which is repeated multiple times. </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Fibrous proteins are highly resistant to digestion by enzymes and are extremely tensile. </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60000"/>
              </a:lnSpc>
              <a:buFont typeface="Wingdings" panose="05000000000000000000" pitchFamily="2" charset="2"/>
              <a:buChar char="Ø"/>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3517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E8765-3D19-F94E-B176-F5FC9C416AB1}"/>
              </a:ext>
            </a:extLst>
          </p:cNvPr>
          <p:cNvSpPr>
            <a:spLocks noGrp="1"/>
          </p:cNvSpPr>
          <p:nvPr>
            <p:ph type="title"/>
          </p:nvPr>
        </p:nvSpPr>
        <p:spPr/>
        <p:txBody>
          <a:bodyPr/>
          <a:lstStyle/>
          <a:p>
            <a:r>
              <a:rPr lang="en-US" dirty="0" smtClean="0"/>
              <a:t>Cont.</a:t>
            </a:r>
            <a:endParaRPr lang="en-US" dirty="0"/>
          </a:p>
        </p:txBody>
      </p:sp>
      <p:sp>
        <p:nvSpPr>
          <p:cNvPr id="3" name="Content Placeholder 2">
            <a:extLst>
              <a:ext uri="{FF2B5EF4-FFF2-40B4-BE49-F238E27FC236}">
                <a16:creationId xmlns:a16="http://schemas.microsoft.com/office/drawing/2014/main" id="{BECE4537-AB2F-B743-90A3-A23580668EDB}"/>
              </a:ext>
            </a:extLst>
          </p:cNvPr>
          <p:cNvSpPr>
            <a:spLocks noGrp="1"/>
          </p:cNvSpPr>
          <p:nvPr>
            <p:ph idx="1"/>
          </p:nvPr>
        </p:nvSpPr>
        <p:spPr/>
        <p:txBody>
          <a:bodyPr>
            <a:normAutofit/>
          </a:bodyPr>
          <a:lstStyle/>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They have long sequence of &gt;1000 residue</a:t>
            </a:r>
          </a:p>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They do not readily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crystallise</a:t>
            </a:r>
            <a:r>
              <a:rPr lang="en-US" dirty="0">
                <a:latin typeface="Times New Roman" panose="02020603050405020304" pitchFamily="18" charset="0"/>
                <a:ea typeface="Times New Roman" panose="02020603050405020304" pitchFamily="18" charset="0"/>
                <a:cs typeface="Times New Roman" panose="02020603050405020304" pitchFamily="18" charset="0"/>
              </a:rPr>
              <a:t> but tend to aggregate along their long axis to form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fibres</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 X-ray diffraction studies of these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fibres</a:t>
            </a:r>
            <a:r>
              <a:rPr lang="en-US" dirty="0">
                <a:latin typeface="Times New Roman" panose="02020603050405020304" pitchFamily="18" charset="0"/>
                <a:ea typeface="Times New Roman" panose="02020603050405020304" pitchFamily="18" charset="0"/>
                <a:cs typeface="Times New Roman" panose="02020603050405020304" pitchFamily="18" charset="0"/>
              </a:rPr>
              <a:t>, in contrast to analysis of protein crystals, provides only very limited information on the structure of the protein.</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60000"/>
              </a:lnSpc>
              <a:buFont typeface="Wingdings" panose="05000000000000000000" pitchFamily="2" charset="2"/>
              <a:buChar char="Ø"/>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8207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8019F-58F5-FA41-92E0-0CBBAA43E814}"/>
              </a:ext>
            </a:extLst>
          </p:cNvPr>
          <p:cNvSpPr>
            <a:spLocks noGrp="1"/>
          </p:cNvSpPr>
          <p:nvPr>
            <p:ph type="title"/>
          </p:nvPr>
        </p:nvSpPr>
        <p:spPr/>
        <p:txBody>
          <a:bodyPr/>
          <a:lstStyle/>
          <a:p>
            <a:r>
              <a:rPr lang="en-US" dirty="0" smtClean="0"/>
              <a:t>Cont.</a:t>
            </a:r>
            <a:endParaRPr lang="en-US" dirty="0"/>
          </a:p>
        </p:txBody>
      </p:sp>
      <p:sp>
        <p:nvSpPr>
          <p:cNvPr id="3" name="Content Placeholder 2">
            <a:extLst>
              <a:ext uri="{FF2B5EF4-FFF2-40B4-BE49-F238E27FC236}">
                <a16:creationId xmlns:a16="http://schemas.microsoft.com/office/drawing/2014/main" id="{2DDFF383-E2DE-2A42-B5B4-6412FD56417B}"/>
              </a:ext>
            </a:extLst>
          </p:cNvPr>
          <p:cNvSpPr>
            <a:spLocks noGrp="1"/>
          </p:cNvSpPr>
          <p:nvPr>
            <p:ph idx="1"/>
          </p:nvPr>
        </p:nvSpPr>
        <p:spPr/>
        <p:txBody>
          <a:bodyPr>
            <a:noAutofit/>
          </a:bodyPr>
          <a:lstStyle/>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They lack true tertiary structure They have primary and secondary structure</a:t>
            </a:r>
          </a:p>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 They are made up of single unit or structure which is repeated multiple time</a:t>
            </a:r>
          </a:p>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 Fibrous protein have  repeating sequence  of amino acid Such repeating amino acid fend to cause the protein to be both elongated and strong  </a:t>
            </a:r>
          </a:p>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Fibro protein also gain strength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dua</a:t>
            </a:r>
            <a:r>
              <a:rPr lang="en-US" dirty="0">
                <a:latin typeface="Times New Roman" panose="02020603050405020304" pitchFamily="18" charset="0"/>
                <a:ea typeface="Times New Roman" panose="02020603050405020304" pitchFamily="18" charset="0"/>
                <a:cs typeface="Times New Roman" panose="02020603050405020304" pitchFamily="18" charset="0"/>
              </a:rPr>
              <a:t> to interaction between the  side chains of residue the alpha-keratin for example have large no. of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cystine</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residuewhich</a:t>
            </a:r>
            <a:r>
              <a:rPr lang="en-US" dirty="0">
                <a:latin typeface="Times New Roman" panose="02020603050405020304" pitchFamily="18" charset="0"/>
                <a:ea typeface="Times New Roman" panose="02020603050405020304" pitchFamily="18" charset="0"/>
                <a:cs typeface="Times New Roman" panose="02020603050405020304" pitchFamily="18" charset="0"/>
              </a:rPr>
              <a:t> can form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disulphide</a:t>
            </a:r>
            <a:r>
              <a:rPr lang="en-US" dirty="0">
                <a:latin typeface="Times New Roman" panose="02020603050405020304" pitchFamily="18" charset="0"/>
                <a:ea typeface="Times New Roman" panose="02020603050405020304" pitchFamily="18" charset="0"/>
                <a:cs typeface="Times New Roman" panose="02020603050405020304" pitchFamily="18" charset="0"/>
              </a:rPr>
              <a:t> bond </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60000"/>
              </a:lnSpc>
              <a:buFont typeface="Wingdings" panose="05000000000000000000" pitchFamily="2" charset="2"/>
              <a:buChar char="Ø"/>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8536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546E6-1342-6B49-84C1-12366517BC98}"/>
              </a:ext>
            </a:extLst>
          </p:cNvPr>
          <p:cNvSpPr>
            <a:spLocks noGrp="1"/>
          </p:cNvSpPr>
          <p:nvPr>
            <p:ph type="title"/>
          </p:nvPr>
        </p:nvSpPr>
        <p:spPr/>
        <p:txBody>
          <a:bodyPr/>
          <a:lstStyle/>
          <a:p>
            <a:r>
              <a:rPr lang="en-US"/>
              <a:t>Function of fibrous protein :</a:t>
            </a:r>
          </a:p>
        </p:txBody>
      </p:sp>
      <p:sp>
        <p:nvSpPr>
          <p:cNvPr id="3" name="Content Placeholder 2">
            <a:extLst>
              <a:ext uri="{FF2B5EF4-FFF2-40B4-BE49-F238E27FC236}">
                <a16:creationId xmlns:a16="http://schemas.microsoft.com/office/drawing/2014/main" id="{7DDF0BE5-B0B8-3E4B-A67D-67943F0883B8}"/>
              </a:ext>
            </a:extLst>
          </p:cNvPr>
          <p:cNvSpPr>
            <a:spLocks noGrp="1"/>
          </p:cNvSpPr>
          <p:nvPr>
            <p:ph idx="1"/>
          </p:nvPr>
        </p:nvSpPr>
        <p:spPr/>
        <p:txBody>
          <a:bodyPr>
            <a:noAutofit/>
          </a:bodyPr>
          <a:lstStyle/>
          <a:p>
            <a:pPr>
              <a:lnSpc>
                <a:spcPct val="17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Provide support  and protection  for cell and tissue  </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7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These form long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fibre</a:t>
            </a:r>
            <a:r>
              <a:rPr lang="en-US" dirty="0">
                <a:latin typeface="Times New Roman" panose="02020603050405020304" pitchFamily="18" charset="0"/>
                <a:ea typeface="Times New Roman" panose="02020603050405020304" pitchFamily="18" charset="0"/>
                <a:cs typeface="Times New Roman" panose="02020603050405020304" pitchFamily="18" charset="0"/>
              </a:rPr>
              <a:t> that serve as structure role in human </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7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Fibrous proteins often play a structural role in nature. </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7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2" tooltip="Learn more about Fibrous Crystal from ScienceDirect's AI-generated Topic Pages"/>
              </a:rPr>
              <a:t>Fibrous</a:t>
            </a:r>
            <a:r>
              <a:rPr lang="en-US" dirty="0">
                <a:latin typeface="Times New Roman" panose="02020603050405020304" pitchFamily="18" charset="0"/>
                <a:ea typeface="Times New Roman" panose="02020603050405020304" pitchFamily="18" charset="0"/>
                <a:cs typeface="Times New Roman" panose="02020603050405020304" pitchFamily="18" charset="0"/>
              </a:rPr>
              <a:t> proteins, including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3" tooltip="Learn more about Collagens from ScienceDirect's AI-generated Topic Pages"/>
              </a:rPr>
              <a:t>collagens</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4" tooltip="Learn more about Keratin from ScienceDirect's AI-generated Topic Pages"/>
              </a:rPr>
              <a:t>keratins</a:t>
            </a:r>
            <a:r>
              <a:rPr lang="en-US" dirty="0">
                <a:latin typeface="Times New Roman" panose="02020603050405020304" pitchFamily="18" charset="0"/>
                <a:ea typeface="Times New Roman" panose="02020603050405020304" pitchFamily="18" charset="0"/>
                <a:cs typeface="Times New Roman" panose="02020603050405020304" pitchFamily="18" charset="0"/>
              </a:rPr>
              <a:t>, silks,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5" tooltip="Learn more about Tubulin from ScienceDirect's AI-generated Topic Pages"/>
              </a:rPr>
              <a:t>tubulins</a:t>
            </a:r>
            <a:r>
              <a:rPr lang="en-US" dirty="0">
                <a:latin typeface="Times New Roman" panose="02020603050405020304" pitchFamily="18" charset="0"/>
                <a:ea typeface="Times New Roman" panose="02020603050405020304" pitchFamily="18" charset="0"/>
                <a:cs typeface="Times New Roman" panose="02020603050405020304" pitchFamily="18" charset="0"/>
              </a:rPr>
              <a:t>, actin, and related proteins, usually form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6" tooltip="Learn more about Structural Composite Material from ScienceDirect's AI-generated Topic Pages"/>
              </a:rPr>
              <a:t>structural composites</a:t>
            </a:r>
            <a:r>
              <a:rPr lang="en-US" dirty="0">
                <a:latin typeface="Times New Roman" panose="02020603050405020304" pitchFamily="18" charset="0"/>
                <a:ea typeface="Times New Roman" panose="02020603050405020304" pitchFamily="18" charset="0"/>
                <a:cs typeface="Times New Roman" panose="02020603050405020304" pitchFamily="18" charset="0"/>
              </a:rPr>
              <a:t> or scaffolding, or protective materials in biological systems. </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70000"/>
              </a:lnSpc>
              <a:buFont typeface="Wingdings" panose="05000000000000000000" pitchFamily="2" charset="2"/>
              <a:buChar char="Ø"/>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7732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DB49B-8270-1C44-9D93-BE5F98BC650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Protein :</a:t>
            </a:r>
          </a:p>
        </p:txBody>
      </p:sp>
      <p:sp>
        <p:nvSpPr>
          <p:cNvPr id="3" name="Content Placeholder 2">
            <a:extLst>
              <a:ext uri="{FF2B5EF4-FFF2-40B4-BE49-F238E27FC236}">
                <a16:creationId xmlns:a16="http://schemas.microsoft.com/office/drawing/2014/main" id="{2D5AA622-F604-1240-9C8E-BA52E95BD893}"/>
              </a:ext>
            </a:extLst>
          </p:cNvPr>
          <p:cNvSpPr>
            <a:spLocks noGrp="1"/>
          </p:cNvSpPr>
          <p:nvPr>
            <p:ph idx="1"/>
          </p:nvPr>
        </p:nvSpPr>
        <p:spPr/>
        <p:txBody>
          <a:bodyPr/>
          <a:lstStyle/>
          <a:p>
            <a:pPr>
              <a:buFont typeface="Wingdings" panose="05000000000000000000" pitchFamily="2" charset="2"/>
              <a:buChar char="Ø"/>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Proteins</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are large </a:t>
            </a:r>
            <a:r>
              <a:rPr lang="en-US" u="none" strike="noStrike" dirty="0">
                <a:effectLst/>
                <a:latin typeface="Times New Roman" panose="02020603050405020304" pitchFamily="18" charset="0"/>
                <a:ea typeface="Times New Roman" panose="02020603050405020304" pitchFamily="18" charset="0"/>
                <a:cs typeface="Times New Roman" panose="02020603050405020304" pitchFamily="18" charset="0"/>
                <a:hlinkClick r:id="rId2" tooltip="Biomolecule"/>
              </a:rPr>
              <a:t>biomolecules</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or </a:t>
            </a:r>
            <a:r>
              <a:rPr lang="en-US" u="none" strike="noStrike" dirty="0">
                <a:effectLst/>
                <a:latin typeface="Times New Roman" panose="02020603050405020304" pitchFamily="18" charset="0"/>
                <a:ea typeface="Times New Roman" panose="02020603050405020304" pitchFamily="18" charset="0"/>
                <a:cs typeface="Times New Roman" panose="02020603050405020304" pitchFamily="18" charset="0"/>
                <a:hlinkClick r:id="rId3" tooltip="Macromolecule"/>
              </a:rPr>
              <a:t>macromolecules</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consisting of one or more long chains of </a:t>
            </a:r>
            <a:r>
              <a:rPr lang="en-US" u="none" strike="noStrike" dirty="0">
                <a:effectLst/>
                <a:latin typeface="Times New Roman" panose="02020603050405020304" pitchFamily="18" charset="0"/>
                <a:ea typeface="Times New Roman" panose="02020603050405020304" pitchFamily="18" charset="0"/>
                <a:cs typeface="Times New Roman" panose="02020603050405020304" pitchFamily="18" charset="0"/>
                <a:hlinkClick r:id="rId4" tooltip="Amino acid"/>
              </a:rPr>
              <a:t>amino acid</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u="none" strike="noStrike" dirty="0">
                <a:effectLst/>
                <a:latin typeface="Times New Roman" panose="02020603050405020304" pitchFamily="18" charset="0"/>
                <a:ea typeface="Times New Roman" panose="02020603050405020304" pitchFamily="18" charset="0"/>
                <a:cs typeface="Times New Roman" panose="02020603050405020304" pitchFamily="18" charset="0"/>
                <a:hlinkClick r:id="rId5" tooltip="Residue (biochemistry)"/>
              </a:rPr>
              <a:t>residues</a:t>
            </a:r>
            <a:endParaRPr lang="en-GB" dirty="0">
              <a:effectLst/>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Ø"/>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importance of proteins was recognized by chemists in the early 19th century, including Swedish chemist </a:t>
            </a:r>
            <a:r>
              <a:rPr lang="en-GB" u="none" strike="noStrike" dirty="0" err="1">
                <a:effectLst/>
                <a:latin typeface="Times New Roman" panose="02020603050405020304" pitchFamily="18" charset="0"/>
                <a:ea typeface="Times New Roman" panose="02020603050405020304" pitchFamily="18" charset="0"/>
                <a:cs typeface="Times New Roman" panose="02020603050405020304" pitchFamily="18" charset="0"/>
                <a:hlinkClick r:id="rId6"/>
              </a:rPr>
              <a:t>Jöns</a:t>
            </a:r>
            <a:r>
              <a:rPr lang="en-GB" u="none" strike="noStrike" dirty="0">
                <a:effectLst/>
                <a:latin typeface="Times New Roman" panose="02020603050405020304" pitchFamily="18" charset="0"/>
                <a:ea typeface="Times New Roman" panose="02020603050405020304" pitchFamily="18" charset="0"/>
                <a:cs typeface="Times New Roman" panose="02020603050405020304" pitchFamily="18" charset="0"/>
                <a:hlinkClick r:id="rId6"/>
              </a:rPr>
              <a:t> Jacob Berzelius</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W</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ho in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1838 coined the term </a:t>
            </a:r>
            <a:r>
              <a:rPr lang="en-US" i="1" dirty="0">
                <a:effectLst/>
                <a:latin typeface="Times New Roman" panose="02020603050405020304" pitchFamily="18" charset="0"/>
                <a:ea typeface="Times New Roman" panose="02020603050405020304" pitchFamily="18" charset="0"/>
                <a:cs typeface="Times New Roman" panose="02020603050405020304" pitchFamily="18" charset="0"/>
              </a:rPr>
              <a:t>protein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 word derived from the Greek </a:t>
            </a:r>
            <a:r>
              <a:rPr lang="en-US" i="1" dirty="0" err="1">
                <a:effectLst/>
                <a:latin typeface="Times New Roman" panose="02020603050405020304" pitchFamily="18" charset="0"/>
                <a:ea typeface="Times New Roman" panose="02020603050405020304" pitchFamily="18" charset="0"/>
                <a:cs typeface="Times New Roman" panose="02020603050405020304" pitchFamily="18" charset="0"/>
              </a:rPr>
              <a:t>prōteios</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meaning “holding first place.” </a:t>
            </a:r>
            <a:endParaRPr lang="en-GB"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61731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latin typeface="Times New Roman" panose="02020603050405020304" pitchFamily="18" charset="0"/>
                <a:ea typeface="Times New Roman" panose="02020603050405020304" pitchFamily="18" charset="0"/>
                <a:cs typeface="Times New Roman" panose="02020603050405020304" pitchFamily="18" charset="0"/>
              </a:rPr>
              <a:t>These proteins are usually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noncatalytic</a:t>
            </a:r>
            <a:r>
              <a:rPr lang="en-US" dirty="0">
                <a:latin typeface="Times New Roman" panose="02020603050405020304" pitchFamily="18" charset="0"/>
                <a:ea typeface="Times New Roman" panose="02020603050405020304" pitchFamily="18" charset="0"/>
                <a:cs typeface="Times New Roman" panose="02020603050405020304" pitchFamily="18" charset="0"/>
              </a:rPr>
              <a:t> in function, are characterized by highly repetitive primary sequences, and usually display relatively homogeneous secondary structures that can form ordered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mesophases</a:t>
            </a:r>
            <a:r>
              <a:rPr lang="en-US" dirty="0">
                <a:latin typeface="Times New Roman" panose="02020603050405020304" pitchFamily="18" charset="0"/>
                <a:ea typeface="Times New Roman" panose="02020603050405020304" pitchFamily="18" charset="0"/>
                <a:cs typeface="Times New Roman" panose="02020603050405020304" pitchFamily="18" charset="0"/>
              </a:rPr>
              <a:t>. This type of structural hierarchy is critical to the complex and useful functions achieved.</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617128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726BC-E014-6147-9B1C-2F790B9F0DA6}"/>
              </a:ext>
            </a:extLst>
          </p:cNvPr>
          <p:cNvSpPr>
            <a:spLocks noGrp="1"/>
          </p:cNvSpPr>
          <p:nvPr>
            <p:ph type="title"/>
          </p:nvPr>
        </p:nvSpPr>
        <p:spPr/>
        <p:txBody>
          <a:bodyPr/>
          <a:lstStyle/>
          <a:p>
            <a:r>
              <a:rPr lang="en-US"/>
              <a:t>Types of fibrous protein:</a:t>
            </a:r>
          </a:p>
        </p:txBody>
      </p:sp>
      <p:sp>
        <p:nvSpPr>
          <p:cNvPr id="3" name="Content Placeholder 2">
            <a:extLst>
              <a:ext uri="{FF2B5EF4-FFF2-40B4-BE49-F238E27FC236}">
                <a16:creationId xmlns:a16="http://schemas.microsoft.com/office/drawing/2014/main" id="{0E430FD8-AEF1-B242-814E-CF8377388901}"/>
              </a:ext>
            </a:extLst>
          </p:cNvPr>
          <p:cNvSpPr>
            <a:spLocks noGrp="1"/>
          </p:cNvSpPr>
          <p:nvPr>
            <p:ph idx="1"/>
          </p:nvPr>
        </p:nvSpPr>
        <p:spPr/>
        <p:txBody>
          <a:bodyPr>
            <a:noAutofit/>
          </a:bodyPr>
          <a:lstStyle/>
          <a:p>
            <a:pPr>
              <a:lnSpc>
                <a:spcPct val="160000"/>
              </a:lnSpc>
              <a:buFont typeface="Wingdings" panose="05000000000000000000" pitchFamily="2" charset="2"/>
              <a:buChar char="Ø"/>
            </a:pPr>
            <a:r>
              <a:rPr lang="en-US" dirty="0" smtClean="0">
                <a:latin typeface="Times New Roman" panose="02020603050405020304" pitchFamily="18" charset="0"/>
                <a:ea typeface="Times New Roman" panose="02020603050405020304" pitchFamily="18" charset="0"/>
                <a:cs typeface="Times New Roman" panose="02020603050405020304" pitchFamily="18" charset="0"/>
                <a:hlinkClick r:id="rId2" tooltip="Keratin"/>
              </a:rPr>
              <a:t>keratin</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cs typeface="Times New Roman" panose="02020603050405020304" pitchFamily="18" charset="0"/>
                <a:hlinkClick r:id="rId3" tooltip="Collagen"/>
              </a:rPr>
              <a:t>collagen</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60000"/>
              </a:lnSpc>
              <a:buFont typeface="Wingdings" panose="05000000000000000000" pitchFamily="2" charset="2"/>
              <a:buChar char="Ø"/>
            </a:pPr>
            <a:r>
              <a:rPr lang="en-US" dirty="0" smtClean="0">
                <a:latin typeface="Times New Roman" panose="02020603050405020304" pitchFamily="18" charset="0"/>
                <a:ea typeface="Times New Roman" panose="02020603050405020304" pitchFamily="18" charset="0"/>
                <a:cs typeface="Times New Roman" panose="02020603050405020304" pitchFamily="18" charset="0"/>
                <a:hlinkClick r:id="rId4" tooltip="Elastin"/>
              </a:rPr>
              <a:t>elastin</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5" tooltip="Fibroin"/>
              </a:rPr>
              <a:t>fibroin</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60000"/>
              </a:lnSpc>
              <a:buFont typeface="Wingdings" panose="05000000000000000000" pitchFamily="2" charset="2"/>
              <a:buChar char="Ø"/>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3751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64B90-CC79-AA4B-A468-0FB44F0B4639}"/>
              </a:ext>
            </a:extLst>
          </p:cNvPr>
          <p:cNvSpPr>
            <a:spLocks noGrp="1"/>
          </p:cNvSpPr>
          <p:nvPr>
            <p:ph type="title"/>
          </p:nvPr>
        </p:nvSpPr>
        <p:spPr/>
        <p:txBody>
          <a:bodyPr/>
          <a:lstStyle/>
          <a:p>
            <a:r>
              <a:rPr lang="en-US"/>
              <a:t>Collagen :</a:t>
            </a:r>
          </a:p>
        </p:txBody>
      </p:sp>
      <p:sp>
        <p:nvSpPr>
          <p:cNvPr id="3" name="Content Placeholder 2">
            <a:extLst>
              <a:ext uri="{FF2B5EF4-FFF2-40B4-BE49-F238E27FC236}">
                <a16:creationId xmlns:a16="http://schemas.microsoft.com/office/drawing/2014/main" id="{8794980A-8C1D-254F-9761-18A3F96AC7FA}"/>
              </a:ext>
            </a:extLst>
          </p:cNvPr>
          <p:cNvSpPr>
            <a:spLocks noGrp="1"/>
          </p:cNvSpPr>
          <p:nvPr>
            <p:ph idx="1"/>
          </p:nvPr>
        </p:nvSpPr>
        <p:spPr>
          <a:xfrm>
            <a:off x="1158568" y="2223600"/>
            <a:ext cx="9603275" cy="3450613"/>
          </a:xfrm>
        </p:spPr>
        <p:txBody>
          <a:bodyPr>
            <a:noAutofit/>
          </a:bodyPr>
          <a:lstStyle/>
          <a:p>
            <a:pPr fontAlgn="base">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Collagen is a rigid, inextensible fibrous protein that is composed of three intertwined polypeptide chains . </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60000"/>
              </a:lnSpc>
              <a:buFont typeface="Wingdings" panose="05000000000000000000" pitchFamily="2" charset="2"/>
              <a:buChar char="Ø"/>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8971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Times New Roman" panose="02020603050405020304" pitchFamily="18" charset="0"/>
                <a:ea typeface="Times New Roman" panose="02020603050405020304" pitchFamily="18" charset="0"/>
                <a:cs typeface="Times New Roman" panose="02020603050405020304" pitchFamily="18" charset="0"/>
              </a:rPr>
              <a:t>Strucutre</a:t>
            </a:r>
            <a:endParaRPr lang="en-US" dirty="0"/>
          </a:p>
        </p:txBody>
      </p:sp>
      <p:sp>
        <p:nvSpPr>
          <p:cNvPr id="3" name="Content Placeholder 2"/>
          <p:cNvSpPr>
            <a:spLocks noGrp="1"/>
          </p:cNvSpPr>
          <p:nvPr>
            <p:ph idx="1"/>
          </p:nvPr>
        </p:nvSpPr>
        <p:spPr/>
        <p:txBody>
          <a:bodyPr>
            <a:normAutofit lnSpcReduction="10000"/>
          </a:bodyPr>
          <a:lstStyle/>
          <a:p>
            <a:pPr fontAlgn="base">
              <a:lnSpc>
                <a:spcPct val="160000"/>
              </a:lnSpc>
              <a:buFont typeface="Wingdings" panose="05000000000000000000" pitchFamily="2" charset="2"/>
              <a:buChar char="Ø"/>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Collagen </a:t>
            </a:r>
            <a:r>
              <a:rPr lang="en-US" dirty="0">
                <a:latin typeface="Times New Roman" panose="02020603050405020304" pitchFamily="18" charset="0"/>
                <a:ea typeface="Times New Roman" panose="02020603050405020304" pitchFamily="18" charset="0"/>
                <a:cs typeface="Times New Roman" panose="02020603050405020304" pitchFamily="18" charset="0"/>
              </a:rPr>
              <a:t>is the most abundant protein in vertebrates. It is organized in water-insoluble fibers of great strength. A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2" tooltip="Learn more about Collagen Fiber from ScienceDirect's AI-generated Topic Pages"/>
              </a:rPr>
              <a:t>collagen fiber</a:t>
            </a:r>
            <a:r>
              <a:rPr lang="en-US" dirty="0">
                <a:latin typeface="Times New Roman" panose="02020603050405020304" pitchFamily="18" charset="0"/>
                <a:ea typeface="Times New Roman" panose="02020603050405020304" pitchFamily="18" charset="0"/>
                <a:cs typeface="Times New Roman" panose="02020603050405020304" pitchFamily="18" charset="0"/>
              </a:rPr>
              <a:t> consists of three polypeptide chains wrapped around each other in a ropelike twist, or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3" tooltip="Learn more about Triple Helix from ScienceDirect's AI-generated Topic Pages"/>
              </a:rPr>
              <a:t>triple helix</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p>
          <a:p>
            <a:pPr fontAlgn="base">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 The three individual collagen chains are themselves helices that differ from the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4" tooltip="Learn more about Alpha Helix from ScienceDirect's AI-generated Topic Pages"/>
              </a:rPr>
              <a:t>α-helix</a:t>
            </a:r>
            <a:r>
              <a:rPr lang="en-US" dirty="0">
                <a:latin typeface="Times New Roman" panose="02020603050405020304" pitchFamily="18" charset="0"/>
                <a:ea typeface="Times New Roman" panose="02020603050405020304" pitchFamily="18" charset="0"/>
                <a:cs typeface="Times New Roman" panose="02020603050405020304" pitchFamily="18" charset="0"/>
              </a:rPr>
              <a:t>. They are twisted around each other in a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superhelical</a:t>
            </a:r>
            <a:r>
              <a:rPr lang="en-US" dirty="0">
                <a:latin typeface="Times New Roman" panose="02020603050405020304" pitchFamily="18" charset="0"/>
                <a:ea typeface="Times New Roman" panose="02020603050405020304" pitchFamily="18" charset="0"/>
                <a:cs typeface="Times New Roman" panose="02020603050405020304" pitchFamily="18" charset="0"/>
              </a:rPr>
              <a:t> arrangement to form a stiff rod, and the three strands are held together by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5" tooltip="Learn more about Hydrogen Bond from ScienceDirect's AI-generated Topic Pages"/>
              </a:rPr>
              <a:t>hydrogen bonds</a:t>
            </a:r>
            <a:r>
              <a:rPr lang="en-US" dirty="0">
                <a:latin typeface="Times New Roman" panose="02020603050405020304" pitchFamily="18" charset="0"/>
                <a:ea typeface="Times New Roman" panose="02020603050405020304" pitchFamily="18" charset="0"/>
                <a:cs typeface="Times New Roman" panose="02020603050405020304" pitchFamily="18" charset="0"/>
              </a:rPr>
              <a:t> involving the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hydroxyproline</a:t>
            </a:r>
            <a:r>
              <a:rPr lang="en-US" dirty="0">
                <a:latin typeface="Times New Roman" panose="02020603050405020304" pitchFamily="18" charset="0"/>
                <a:ea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hydroxylysine</a:t>
            </a:r>
            <a:r>
              <a:rPr lang="en-US" dirty="0">
                <a:latin typeface="Times New Roman" panose="02020603050405020304" pitchFamily="18" charset="0"/>
                <a:ea typeface="Times New Roman" panose="02020603050405020304" pitchFamily="18" charset="0"/>
                <a:cs typeface="Times New Roman" panose="02020603050405020304" pitchFamily="18" charset="0"/>
              </a:rPr>
              <a:t> residues.</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66937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28EF8-4D3B-7844-AD37-46532F893FFE}"/>
              </a:ext>
            </a:extLst>
          </p:cNvPr>
          <p:cNvSpPr>
            <a:spLocks noGrp="1"/>
          </p:cNvSpPr>
          <p:nvPr>
            <p:ph type="title"/>
          </p:nvPr>
        </p:nvSpPr>
        <p:spPr/>
        <p:txBody>
          <a:bodyPr/>
          <a:lstStyle/>
          <a:p>
            <a:r>
              <a:rPr lang="en-US"/>
              <a:t>Function of collagen :</a:t>
            </a:r>
          </a:p>
        </p:txBody>
      </p:sp>
      <p:sp>
        <p:nvSpPr>
          <p:cNvPr id="3" name="Content Placeholder 2">
            <a:extLst>
              <a:ext uri="{FF2B5EF4-FFF2-40B4-BE49-F238E27FC236}">
                <a16:creationId xmlns:a16="http://schemas.microsoft.com/office/drawing/2014/main" id="{004601D3-96F7-384E-8DC9-8E9415F103A8}"/>
              </a:ext>
            </a:extLst>
          </p:cNvPr>
          <p:cNvSpPr>
            <a:spLocks noGrp="1"/>
          </p:cNvSpPr>
          <p:nvPr>
            <p:ph idx="1"/>
          </p:nvPr>
        </p:nvSpPr>
        <p:spPr/>
        <p:txBody>
          <a:bodyPr>
            <a:noAutofit/>
          </a:bodyPr>
          <a:lstStyle/>
          <a:p>
            <a:pPr fontAlgn="base">
              <a:lnSpc>
                <a:spcPct val="17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Collagen fibers support body tissues, plus collagen is a major component of the extracellular matrix that supports cells. </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7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Collagen and keratin give the skin its strength, waterproofing, and elasticity.</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7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 Loss of collagen is a cause of wrinkles</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7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Collagen production declines with age, and the protein can be damaged by smoking, sunlight, and other forms of oxidative stress.</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70000"/>
              </a:lnSpc>
              <a:buFont typeface="Wingdings" panose="05000000000000000000" pitchFamily="2" charset="2"/>
              <a:buChar char="Ø"/>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70000"/>
              </a:lnSpc>
              <a:buFont typeface="Wingdings" panose="05000000000000000000" pitchFamily="2" charset="2"/>
              <a:buChar char="Ø"/>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58954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fontAlgn="base">
              <a:lnSpc>
                <a:spcPct val="17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2"/>
              </a:rPr>
              <a:t>Connective tissue</a:t>
            </a:r>
            <a:r>
              <a:rPr lang="en-US" dirty="0">
                <a:latin typeface="Times New Roman" panose="02020603050405020304" pitchFamily="18" charset="0"/>
                <a:ea typeface="Times New Roman" panose="02020603050405020304" pitchFamily="18" charset="0"/>
                <a:cs typeface="Times New Roman" panose="02020603050405020304" pitchFamily="18" charset="0"/>
              </a:rPr>
              <a:t> consists primarily of collagen.</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7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 Collagen forms fibrils that provide the structure for fibrous tissue, such as ligaments, tendons, and skin</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7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 Collagen is also found in cartilage, bone,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3"/>
              </a:rPr>
              <a:t>blood vessels</a:t>
            </a:r>
            <a:r>
              <a:rPr lang="en-US" dirty="0">
                <a:latin typeface="Times New Roman" panose="02020603050405020304" pitchFamily="18" charset="0"/>
                <a:ea typeface="Times New Roman" panose="02020603050405020304" pitchFamily="18" charset="0"/>
                <a:cs typeface="Times New Roman" panose="02020603050405020304" pitchFamily="18" charset="0"/>
              </a:rPr>
              <a:t>, the cornea of the eye, intervertebral discs, muscles, and the gastrointestinal tract</a:t>
            </a:r>
            <a:endParaRPr lang="en-US" dirty="0"/>
          </a:p>
        </p:txBody>
      </p:sp>
    </p:spTree>
    <p:extLst>
      <p:ext uri="{BB962C8B-B14F-4D97-AF65-F5344CB8AC3E}">
        <p14:creationId xmlns:p14="http://schemas.microsoft.com/office/powerpoint/2010/main" val="28466335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7F28-6259-6D4E-9155-8C23879A95EC}"/>
              </a:ext>
            </a:extLst>
          </p:cNvPr>
          <p:cNvSpPr>
            <a:spLocks noGrp="1"/>
          </p:cNvSpPr>
          <p:nvPr>
            <p:ph type="title"/>
          </p:nvPr>
        </p:nvSpPr>
        <p:spPr/>
        <p:txBody>
          <a:bodyPr/>
          <a:lstStyle/>
          <a:p>
            <a:r>
              <a:rPr lang="en-US" b="1" dirty="0" smtClean="0">
                <a:solidFill>
                  <a:srgbClr val="1A1A1A"/>
                </a:solidFill>
                <a:latin typeface="Georgia" panose="02040502050405020303" pitchFamily="18" charset="0"/>
                <a:ea typeface="Times New Roman" panose="02020603050405020304" pitchFamily="18" charset="0"/>
                <a:cs typeface="Times New Roman" panose="02020603050405020304" pitchFamily="18" charset="0"/>
              </a:rPr>
              <a:t>Keratin</a:t>
            </a:r>
            <a:endParaRPr lang="en-US" dirty="0"/>
          </a:p>
        </p:txBody>
      </p:sp>
      <p:sp>
        <p:nvSpPr>
          <p:cNvPr id="3" name="Content Placeholder 2">
            <a:extLst>
              <a:ext uri="{FF2B5EF4-FFF2-40B4-BE49-F238E27FC236}">
                <a16:creationId xmlns:a16="http://schemas.microsoft.com/office/drawing/2014/main" id="{5DACABA3-AF60-F942-9492-3B3464ED0FA8}"/>
              </a:ext>
            </a:extLst>
          </p:cNvPr>
          <p:cNvSpPr>
            <a:spLocks noGrp="1"/>
          </p:cNvSpPr>
          <p:nvPr>
            <p:ph idx="1"/>
          </p:nvPr>
        </p:nvSpPr>
        <p:spPr/>
        <p:txBody>
          <a:bodyPr>
            <a:noAutofit/>
          </a:bodyPr>
          <a:lstStyle/>
          <a:p>
            <a:pPr fontAlgn="base">
              <a:lnSpc>
                <a:spcPct val="160000"/>
              </a:lnSpc>
              <a:buFont typeface="Wingdings" panose="05000000000000000000" pitchFamily="2" charset="2"/>
              <a:buChar char="Ø"/>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fibrous </a:t>
            </a:r>
            <a:r>
              <a:rPr lang="en-US" dirty="0">
                <a:latin typeface="Times New Roman" panose="02020603050405020304" pitchFamily="18" charset="0"/>
                <a:ea typeface="Times New Roman" panose="02020603050405020304" pitchFamily="18" charset="0"/>
                <a:cs typeface="Times New Roman" panose="02020603050405020304" pitchFamily="18" charset="0"/>
              </a:rPr>
              <a:t>structural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2"/>
              </a:rPr>
              <a:t>protein</a:t>
            </a:r>
            <a:r>
              <a:rPr lang="en-US" dirty="0">
                <a:latin typeface="Times New Roman" panose="02020603050405020304" pitchFamily="18" charset="0"/>
                <a:ea typeface="Times New Roman" panose="02020603050405020304" pitchFamily="18" charset="0"/>
                <a:cs typeface="Times New Roman" panose="02020603050405020304" pitchFamily="18" charset="0"/>
              </a:rPr>
              <a:t> of hair, nails,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3"/>
              </a:rPr>
              <a:t>horn</a:t>
            </a:r>
            <a:r>
              <a:rPr lang="en-US" dirty="0">
                <a:latin typeface="Times New Roman" panose="02020603050405020304" pitchFamily="18" charset="0"/>
                <a:ea typeface="Times New Roman" panose="02020603050405020304" pitchFamily="18" charset="0"/>
                <a:cs typeface="Times New Roman" panose="02020603050405020304" pitchFamily="18" charset="0"/>
              </a:rPr>
              <a:t>, hoofs,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4"/>
              </a:rPr>
              <a:t>wool</a:t>
            </a:r>
            <a:r>
              <a:rPr lang="en-US" dirty="0">
                <a:latin typeface="Times New Roman" panose="02020603050405020304" pitchFamily="18" charset="0"/>
                <a:ea typeface="Times New Roman" panose="02020603050405020304" pitchFamily="18" charset="0"/>
                <a:cs typeface="Times New Roman" panose="02020603050405020304" pitchFamily="18" charset="0"/>
              </a:rPr>
              <a:t>, feathers, and of the epithelial cells in the outermost layers of the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5"/>
              </a:rPr>
              <a:t>skin</a:t>
            </a:r>
            <a:r>
              <a:rPr lang="en-US" dirty="0">
                <a:latin typeface="Times New Roman" panose="02020603050405020304" pitchFamily="18" charset="0"/>
                <a:ea typeface="Times New Roman" panose="02020603050405020304" pitchFamily="18" charset="0"/>
                <a:cs typeface="Times New Roman" panose="02020603050405020304" pitchFamily="18" charset="0"/>
              </a:rPr>
              <a:t>. Keratin serves important structural and protective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functions,particularly</a:t>
            </a:r>
            <a:r>
              <a:rPr lang="en-US" dirty="0">
                <a:latin typeface="Times New Roman" panose="02020603050405020304" pitchFamily="18" charset="0"/>
                <a:ea typeface="Times New Roman" panose="02020603050405020304" pitchFamily="18" charset="0"/>
                <a:cs typeface="Times New Roman" panose="02020603050405020304" pitchFamily="18" charset="0"/>
              </a:rPr>
              <a:t> in the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6"/>
              </a:rPr>
              <a:t>epithelium</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Some </a:t>
            </a:r>
            <a:r>
              <a:rPr lang="en-US" dirty="0">
                <a:latin typeface="Times New Roman" panose="02020603050405020304" pitchFamily="18" charset="0"/>
                <a:ea typeface="Times New Roman" panose="02020603050405020304" pitchFamily="18" charset="0"/>
                <a:cs typeface="Times New Roman" panose="02020603050405020304" pitchFamily="18" charset="0"/>
              </a:rPr>
              <a:t>keratins have also been found to regulate key cellular activities, such as cell growth and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7"/>
              </a:rPr>
              <a:t>protein synthesis</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60000"/>
              </a:lnSpc>
              <a:buFont typeface="Wingdings" panose="05000000000000000000" pitchFamily="2" charset="2"/>
              <a:buChar char="Ø"/>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Keratin proteins </a:t>
            </a:r>
            <a:r>
              <a:rPr lang="en-US" dirty="0">
                <a:latin typeface="Times New Roman" panose="02020603050405020304" pitchFamily="18" charset="0"/>
                <a:ea typeface="Times New Roman" panose="02020603050405020304" pitchFamily="18" charset="0"/>
                <a:cs typeface="Times New Roman" panose="02020603050405020304" pitchFamily="18" charset="0"/>
              </a:rPr>
              <a:t>can be subdivided into alpha-keratins and beta-keratins</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75493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F4F99-2FC3-5646-A023-02DD3DC00C76}"/>
              </a:ext>
            </a:extLst>
          </p:cNvPr>
          <p:cNvSpPr>
            <a:spLocks noGrp="1"/>
          </p:cNvSpPr>
          <p:nvPr>
            <p:ph type="title"/>
          </p:nvPr>
        </p:nvSpPr>
        <p:spPr/>
        <p:txBody>
          <a:bodyPr/>
          <a:lstStyle/>
          <a:p>
            <a:r>
              <a:rPr lang="en-US"/>
              <a:t>Alpha and  beta keratin:</a:t>
            </a:r>
          </a:p>
        </p:txBody>
      </p:sp>
      <p:sp>
        <p:nvSpPr>
          <p:cNvPr id="3" name="Content Placeholder 2">
            <a:extLst>
              <a:ext uri="{FF2B5EF4-FFF2-40B4-BE49-F238E27FC236}">
                <a16:creationId xmlns:a16="http://schemas.microsoft.com/office/drawing/2014/main" id="{CA8199D6-37A9-1647-92AB-A5ED1867F460}"/>
              </a:ext>
            </a:extLst>
          </p:cNvPr>
          <p:cNvSpPr>
            <a:spLocks noGrp="1"/>
          </p:cNvSpPr>
          <p:nvPr>
            <p:ph idx="1"/>
          </p:nvPr>
        </p:nvSpPr>
        <p:spPr>
          <a:xfrm>
            <a:off x="1451579" y="2015732"/>
            <a:ext cx="9603275" cy="322223"/>
          </a:xfrm>
        </p:spPr>
        <p:txBody>
          <a:bodyPr>
            <a:noAutofit/>
          </a:bodyPr>
          <a:lstStyle/>
          <a:p>
            <a:pPr>
              <a:lnSpc>
                <a:spcPct val="180000"/>
              </a:lnSpc>
              <a:buFont typeface="Wingdings" panose="05000000000000000000" pitchFamily="2" charset="2"/>
              <a:buChar char="Ø"/>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Alpha-keratins, which are found in the hair, the skin, and the wool of mammals, are primarily fibrous and helical in structure. </a:t>
            </a:r>
          </a:p>
          <a:p>
            <a:pPr>
              <a:lnSpc>
                <a:spcPct val="180000"/>
              </a:lnSpc>
              <a:buFont typeface="Wingdings" panose="05000000000000000000" pitchFamily="2" charset="2"/>
              <a:buChar char="Ø"/>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By contrast, beta-keratins, which occur in birds and reptiles, consist of parallel sheets of polypeptide chains. </a:t>
            </a:r>
          </a:p>
          <a:p>
            <a:pPr>
              <a:lnSpc>
                <a:spcPct val="180000"/>
              </a:lnSpc>
              <a:buFont typeface="Wingdings" panose="05000000000000000000" pitchFamily="2" charset="2"/>
              <a:buChar char="Ø"/>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ea typeface="Times New Roman" panose="02020603050405020304" pitchFamily="18" charset="0"/>
                <a:cs typeface="Times New Roman" panose="02020603050405020304" pitchFamily="18" charset="0"/>
                <a:hlinkClick r:id="rId2"/>
              </a:rPr>
              <a:t>amino acid</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cs typeface="Times New Roman" panose="02020603050405020304" pitchFamily="18" charset="0"/>
                <a:hlinkClick r:id="rId3"/>
              </a:rPr>
              <a:t>composition</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of keratin also varies, depending on the tissue in which it occurs and its function. Of particular significance are </a:t>
            </a:r>
            <a:r>
              <a:rPr lang="en-US" sz="1800" dirty="0">
                <a:latin typeface="Times New Roman" panose="02020603050405020304" pitchFamily="18" charset="0"/>
                <a:ea typeface="Times New Roman" panose="02020603050405020304" pitchFamily="18" charset="0"/>
                <a:cs typeface="Times New Roman" panose="02020603050405020304" pitchFamily="18" charset="0"/>
                <a:hlinkClick r:id="rId4"/>
              </a:rPr>
              <a:t>cysteine</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residues, which become covalently linked via disulfide bonds, forming </a:t>
            </a:r>
            <a:r>
              <a:rPr lang="en-US" sz="1800" dirty="0" err="1">
                <a:latin typeface="Times New Roman" panose="02020603050405020304" pitchFamily="18" charset="0"/>
                <a:ea typeface="Times New Roman" panose="02020603050405020304" pitchFamily="18" charset="0"/>
                <a:cs typeface="Times New Roman" panose="02020603050405020304" pitchFamily="18" charset="0"/>
                <a:hlinkClick r:id="rId5"/>
              </a:rPr>
              <a:t>cystines</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ea typeface="Times New Roman" panose="02020603050405020304" pitchFamily="18" charset="0"/>
                <a:cs typeface="Times New Roman" panose="02020603050405020304" pitchFamily="18" charset="0"/>
              </a:rPr>
              <a:t>Cystines</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are responsible for the great stability of keratin. </a:t>
            </a:r>
            <a:endParaRPr lang="en-GB" sz="18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80000"/>
              </a:lnSpc>
              <a:buFont typeface="Wingdings" panose="05000000000000000000" pitchFamily="2" charset="2"/>
              <a:buChar char="Ø"/>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71976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86ED6-83DB-2D4F-9856-877117D37454}"/>
              </a:ext>
            </a:extLst>
          </p:cNvPr>
          <p:cNvSpPr>
            <a:spLocks noGrp="1"/>
          </p:cNvSpPr>
          <p:nvPr>
            <p:ph type="title"/>
          </p:nvPr>
        </p:nvSpPr>
        <p:spPr/>
        <p:txBody>
          <a:bodyPr/>
          <a:lstStyle/>
          <a:p>
            <a:r>
              <a:rPr lang="en-US" dirty="0" smtClean="0"/>
              <a:t>Cont.</a:t>
            </a:r>
            <a:endParaRPr lang="en-US" dirty="0"/>
          </a:p>
        </p:txBody>
      </p:sp>
      <p:sp>
        <p:nvSpPr>
          <p:cNvPr id="3" name="Content Placeholder 2">
            <a:extLst>
              <a:ext uri="{FF2B5EF4-FFF2-40B4-BE49-F238E27FC236}">
                <a16:creationId xmlns:a16="http://schemas.microsoft.com/office/drawing/2014/main" id="{09E9F464-EE2B-3E42-B874-011C939B0B08}"/>
              </a:ext>
            </a:extLst>
          </p:cNvPr>
          <p:cNvSpPr>
            <a:spLocks noGrp="1"/>
          </p:cNvSpPr>
          <p:nvPr>
            <p:ph idx="1"/>
          </p:nvPr>
        </p:nvSpPr>
        <p:spPr/>
        <p:txBody>
          <a:bodyPr>
            <a:normAutofit/>
          </a:bodyPr>
          <a:lstStyle/>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Keratin is completely insoluble in hot or cold water and </a:t>
            </a:r>
          </a:p>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s </a:t>
            </a:r>
            <a:r>
              <a:rPr lang="en-US" dirty="0">
                <a:latin typeface="Times New Roman" panose="02020603050405020304" pitchFamily="18" charset="0"/>
                <a:ea typeface="Times New Roman" panose="02020603050405020304" pitchFamily="18" charset="0"/>
                <a:cs typeface="Times New Roman" panose="02020603050405020304" pitchFamily="18" charset="0"/>
              </a:rPr>
              <a:t>not attacked by </a:t>
            </a:r>
            <a:r>
              <a:rPr lang="en-US" dirty="0" err="1">
                <a:latin typeface="Times New Roman" panose="02020603050405020304" pitchFamily="18" charset="0"/>
                <a:ea typeface="Times New Roman" panose="02020603050405020304" pitchFamily="18" charset="0"/>
                <a:cs typeface="Times New Roman" panose="02020603050405020304" pitchFamily="18" charset="0"/>
                <a:hlinkClick r:id="rId2"/>
              </a:rPr>
              <a:t>proteolytic</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2"/>
              </a:rPr>
              <a:t> enzymes</a:t>
            </a:r>
            <a:r>
              <a:rPr lang="en-US" dirty="0">
                <a:latin typeface="Times New Roman" panose="02020603050405020304" pitchFamily="18" charset="0"/>
                <a:ea typeface="Times New Roman" panose="02020603050405020304" pitchFamily="18" charset="0"/>
                <a:cs typeface="Times New Roman" panose="02020603050405020304" pitchFamily="18" charset="0"/>
              </a:rPr>
              <a:t> (the enzymes that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3"/>
              </a:rPr>
              <a:t>cleave</a:t>
            </a:r>
            <a:r>
              <a:rPr lang="en-US" dirty="0">
                <a:latin typeface="Times New Roman" panose="02020603050405020304" pitchFamily="18" charset="0"/>
                <a:ea typeface="Times New Roman" panose="02020603050405020304" pitchFamily="18" charset="0"/>
                <a:cs typeface="Times New Roman" panose="02020603050405020304" pitchFamily="18" charset="0"/>
              </a:rPr>
              <a:t> protein molecules)</a:t>
            </a:r>
          </a:p>
          <a:p>
            <a:pPr>
              <a:lnSpc>
                <a:spcPct val="160000"/>
              </a:lnSpc>
              <a:buFont typeface="Wingdings" panose="05000000000000000000" pitchFamily="2" charset="2"/>
              <a:buChar char="Ø"/>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The </a:t>
            </a:r>
            <a:r>
              <a:rPr lang="en-US" dirty="0">
                <a:latin typeface="Times New Roman" panose="02020603050405020304" pitchFamily="18" charset="0"/>
                <a:ea typeface="Times New Roman" panose="02020603050405020304" pitchFamily="18" charset="0"/>
                <a:cs typeface="Times New Roman" panose="02020603050405020304" pitchFamily="18" charset="0"/>
              </a:rPr>
              <a:t>length of keratin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fibres</a:t>
            </a:r>
            <a:r>
              <a:rPr lang="en-US" dirty="0">
                <a:latin typeface="Times New Roman" panose="02020603050405020304" pitchFamily="18" charset="0"/>
                <a:ea typeface="Times New Roman" panose="02020603050405020304" pitchFamily="18" charset="0"/>
                <a:cs typeface="Times New Roman" panose="02020603050405020304" pitchFamily="18" charset="0"/>
              </a:rPr>
              <a:t> depends on their water content</a:t>
            </a:r>
          </a:p>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C</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omplete </a:t>
            </a:r>
            <a:r>
              <a:rPr lang="en-US" dirty="0">
                <a:latin typeface="Times New Roman" panose="02020603050405020304" pitchFamily="18" charset="0"/>
                <a:ea typeface="Times New Roman" panose="02020603050405020304" pitchFamily="18" charset="0"/>
                <a:cs typeface="Times New Roman" panose="02020603050405020304" pitchFamily="18" charset="0"/>
              </a:rPr>
              <a:t>hydration (approximately 16 percent water) increases their length by 10 to 12 percent</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60000"/>
              </a:lnSpc>
              <a:buFont typeface="Wingdings" panose="05000000000000000000" pitchFamily="2" charset="2"/>
              <a:buChar char="Ø"/>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2358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F5E9E-6467-6845-8066-119BE6531092}"/>
              </a:ext>
            </a:extLst>
          </p:cNvPr>
          <p:cNvSpPr>
            <a:spLocks noGrp="1"/>
          </p:cNvSpPr>
          <p:nvPr>
            <p:ph type="title"/>
          </p:nvPr>
        </p:nvSpPr>
        <p:spPr/>
        <p:txBody>
          <a:bodyPr/>
          <a:lstStyle/>
          <a:p>
            <a:r>
              <a:rPr lang="en-US"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Fibroin:</a:t>
            </a: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12BC991-6463-0840-8551-5C137A0BC9F6}"/>
              </a:ext>
            </a:extLst>
          </p:cNvPr>
          <p:cNvSpPr>
            <a:spLocks noGrp="1"/>
          </p:cNvSpPr>
          <p:nvPr>
            <p:ph idx="1"/>
          </p:nvPr>
        </p:nvSpPr>
        <p:spPr/>
        <p:txBody>
          <a:bodyPr>
            <a:normAutofit/>
          </a:bodyPr>
          <a:lstStyle/>
          <a:p>
            <a:pPr>
              <a:lnSpc>
                <a:spcPct val="160000"/>
              </a:lnSpc>
              <a:buFont typeface="Wingdings" panose="05000000000000000000" pitchFamily="2" charset="2"/>
              <a:buChar char="Ø"/>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Fibroin  </a:t>
            </a:r>
            <a:r>
              <a:rPr lang="en-US" dirty="0">
                <a:latin typeface="Times New Roman" panose="02020603050405020304" pitchFamily="18" charset="0"/>
                <a:ea typeface="Times New Roman" panose="02020603050405020304" pitchFamily="18" charset="0"/>
                <a:cs typeface="Times New Roman" panose="02020603050405020304" pitchFamily="18" charset="0"/>
              </a:rPr>
              <a:t>is an insoluble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2" tooltip="Protein"/>
              </a:rPr>
              <a:t>protein</a:t>
            </a:r>
            <a:r>
              <a:rPr lang="en-US" dirty="0">
                <a:latin typeface="Times New Roman" panose="02020603050405020304" pitchFamily="18" charset="0"/>
                <a:ea typeface="Times New Roman" panose="02020603050405020304" pitchFamily="18" charset="0"/>
                <a:cs typeface="Times New Roman" panose="02020603050405020304" pitchFamily="18" charset="0"/>
              </a:rPr>
              <a:t> present in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3" tooltip="Silk"/>
              </a:rPr>
              <a:t>silk</a:t>
            </a:r>
            <a:r>
              <a:rPr lang="en-US" dirty="0">
                <a:latin typeface="Times New Roman" panose="02020603050405020304" pitchFamily="18" charset="0"/>
                <a:ea typeface="Times New Roman" panose="02020603050405020304" pitchFamily="18" charset="0"/>
                <a:cs typeface="Times New Roman" panose="02020603050405020304" pitchFamily="18" charset="0"/>
              </a:rPr>
              <a:t> produced by the larvae of </a:t>
            </a:r>
            <a:r>
              <a:rPr lang="en-US" dirty="0" err="1">
                <a:latin typeface="Times New Roman" panose="02020603050405020304" pitchFamily="18" charset="0"/>
                <a:ea typeface="Times New Roman" panose="02020603050405020304" pitchFamily="18" charset="0"/>
                <a:cs typeface="Times New Roman" panose="02020603050405020304" pitchFamily="18" charset="0"/>
                <a:hlinkClick r:id="rId4" tooltip="Bombyx mori"/>
              </a:rPr>
              <a:t>Bombyx</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4" tooltip="Bombyx mori"/>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hlinkClick r:id="rId4" tooltip="Bombyx mori"/>
              </a:rPr>
              <a:t>mori</a:t>
            </a:r>
            <a:r>
              <a:rPr lang="en-US" dirty="0">
                <a:latin typeface="Times New Roman" panose="02020603050405020304" pitchFamily="18" charset="0"/>
                <a:ea typeface="Times New Roman" panose="02020603050405020304" pitchFamily="18" charset="0"/>
                <a:cs typeface="Times New Roman" panose="02020603050405020304" pitchFamily="18" charset="0"/>
              </a:rPr>
              <a:t>, Silk in its raw state consists of two main proteins, </a:t>
            </a:r>
            <a:r>
              <a:rPr lang="en-US" dirty="0" err="1">
                <a:latin typeface="Times New Roman" panose="02020603050405020304" pitchFamily="18" charset="0"/>
                <a:ea typeface="Times New Roman" panose="02020603050405020304" pitchFamily="18" charset="0"/>
                <a:cs typeface="Times New Roman" panose="02020603050405020304" pitchFamily="18" charset="0"/>
                <a:hlinkClick r:id="rId5" tooltip="Sericin"/>
              </a:rPr>
              <a:t>sericin</a:t>
            </a:r>
            <a:r>
              <a:rPr lang="en-US" dirty="0">
                <a:latin typeface="Times New Roman" panose="02020603050405020304" pitchFamily="18" charset="0"/>
                <a:ea typeface="Times New Roman" panose="02020603050405020304" pitchFamily="18" charset="0"/>
                <a:cs typeface="Times New Roman" panose="02020603050405020304" pitchFamily="18" charset="0"/>
              </a:rPr>
              <a:t> and fibroin, with a glue-like layer of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sericin</a:t>
            </a:r>
            <a:r>
              <a:rPr lang="en-US" dirty="0">
                <a:latin typeface="Times New Roman" panose="02020603050405020304" pitchFamily="18" charset="0"/>
                <a:ea typeface="Times New Roman" panose="02020603050405020304" pitchFamily="18" charset="0"/>
                <a:cs typeface="Times New Roman" panose="02020603050405020304" pitchFamily="18" charset="0"/>
              </a:rPr>
              <a:t> coating two singular filaments of fibroin called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brins</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Primary structure of fibroin,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Gly-Ser-Gly-Ala-Gly-Ala</a:t>
            </a:r>
            <a:r>
              <a:rPr lang="en-US" dirty="0">
                <a:latin typeface="Times New Roman" panose="02020603050405020304" pitchFamily="18" charset="0"/>
                <a:ea typeface="Times New Roman" panose="02020603050405020304" pitchFamily="18" charset="0"/>
                <a:cs typeface="Times New Roman" panose="02020603050405020304" pitchFamily="18" charset="0"/>
              </a:rPr>
              <a:t>)n</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60000"/>
              </a:lnSpc>
              <a:buFont typeface="Wingdings" panose="05000000000000000000" pitchFamily="2" charset="2"/>
              <a:buChar char="Ø"/>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83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AB417-7288-A943-85A2-AF9027E983DA}"/>
              </a:ext>
            </a:extLst>
          </p:cNvPr>
          <p:cNvSpPr>
            <a:spLocks noGrp="1"/>
          </p:cNvSpPr>
          <p:nvPr>
            <p:ph type="title"/>
          </p:nvPr>
        </p:nvSpPr>
        <p:spPr/>
        <p:txBody>
          <a:bodyPr/>
          <a:lstStyle/>
          <a:p>
            <a:r>
              <a:rPr lang="en-US"/>
              <a:t>Glycoprotein:</a:t>
            </a:r>
          </a:p>
        </p:txBody>
      </p:sp>
      <p:sp>
        <p:nvSpPr>
          <p:cNvPr id="3" name="Content Placeholder 2">
            <a:extLst>
              <a:ext uri="{FF2B5EF4-FFF2-40B4-BE49-F238E27FC236}">
                <a16:creationId xmlns:a16="http://schemas.microsoft.com/office/drawing/2014/main" id="{11494545-907A-6845-A018-50BAA9B787E9}"/>
              </a:ext>
            </a:extLst>
          </p:cNvPr>
          <p:cNvSpPr>
            <a:spLocks noGrp="1"/>
          </p:cNvSpPr>
          <p:nvPr>
            <p:ph idx="1"/>
          </p:nvPr>
        </p:nvSpPr>
        <p:spPr/>
        <p:txBody>
          <a:bodyPr>
            <a:normAutofit/>
          </a:bodyPr>
          <a:lstStyle/>
          <a:p>
            <a:pPr>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Glycoprotein are the major class of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glycoconjugate</a:t>
            </a:r>
            <a:r>
              <a:rPr lang="en-US" dirty="0">
                <a:latin typeface="Times New Roman" panose="02020603050405020304" pitchFamily="18" charset="0"/>
                <a:ea typeface="Times New Roman" panose="02020603050405020304" pitchFamily="18" charset="0"/>
                <a:cs typeface="Times New Roman" panose="02020603050405020304" pitchFamily="18" charset="0"/>
              </a:rPr>
              <a:t> displaying a variety of mutual interaction between glycan and protein moieties that ultimately affect molecular organization.</a:t>
            </a:r>
          </a:p>
          <a:p>
            <a:pPr>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 Glycoprotein are simply protein with a sugar attached to them</a:t>
            </a:r>
          </a:p>
          <a:p>
            <a:pPr>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A glycoprotein is a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2"/>
              </a:rPr>
              <a:t>type of protein</a:t>
            </a:r>
            <a:r>
              <a:rPr lang="en-US" dirty="0">
                <a:latin typeface="Times New Roman" panose="02020603050405020304" pitchFamily="18" charset="0"/>
                <a:ea typeface="Times New Roman" panose="02020603050405020304" pitchFamily="18" charset="0"/>
                <a:cs typeface="Times New Roman" panose="02020603050405020304" pitchFamily="18" charset="0"/>
              </a:rPr>
              <a:t> molecule that has had a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3"/>
              </a:rPr>
              <a:t>carbohydrate</a:t>
            </a:r>
            <a:r>
              <a:rPr lang="en-US" dirty="0">
                <a:latin typeface="Times New Roman" panose="02020603050405020304" pitchFamily="18" charset="0"/>
                <a:ea typeface="Times New Roman" panose="02020603050405020304" pitchFamily="18" charset="0"/>
                <a:cs typeface="Times New Roman" panose="02020603050405020304" pitchFamily="18" charset="0"/>
              </a:rPr>
              <a:t> attached to it.  </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43949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46F89-6CFA-4244-A668-E6F49E7BEF7C}"/>
              </a:ext>
            </a:extLst>
          </p:cNvPr>
          <p:cNvSpPr>
            <a:spLocks noGrp="1"/>
          </p:cNvSpPr>
          <p:nvPr>
            <p:ph type="title"/>
          </p:nvPr>
        </p:nvSpPr>
        <p:spPr/>
        <p:txBody>
          <a:bodyPr/>
          <a:lstStyle/>
          <a:p>
            <a:r>
              <a:rPr lang="en-US"/>
              <a:t>structure</a:t>
            </a:r>
          </a:p>
        </p:txBody>
      </p:sp>
      <p:sp>
        <p:nvSpPr>
          <p:cNvPr id="3" name="Content Placeholder 2">
            <a:extLst>
              <a:ext uri="{FF2B5EF4-FFF2-40B4-BE49-F238E27FC236}">
                <a16:creationId xmlns:a16="http://schemas.microsoft.com/office/drawing/2014/main" id="{706A5707-CBA7-8C4F-A90C-2E2944C61B2F}"/>
              </a:ext>
            </a:extLst>
          </p:cNvPr>
          <p:cNvSpPr>
            <a:spLocks noGrp="1"/>
          </p:cNvSpPr>
          <p:nvPr>
            <p:ph idx="1"/>
          </p:nvPr>
        </p:nvSpPr>
        <p:spPr/>
        <p:txBody>
          <a:bodyPr>
            <a:noAutofit/>
          </a:bodyPr>
          <a:lstStyle/>
          <a:p>
            <a:pPr>
              <a:lnSpc>
                <a:spcPct val="170000"/>
              </a:lnSpc>
              <a:buFont typeface="Wingdings" panose="05000000000000000000" pitchFamily="2" charset="2"/>
              <a:buChar char="Ø"/>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The silk worm produces fibroin with three chains,</a:t>
            </a:r>
          </a:p>
          <a:p>
            <a:pPr>
              <a:lnSpc>
                <a:spcPct val="170000"/>
              </a:lnSpc>
              <a:buFont typeface="Wingdings" panose="05000000000000000000" pitchFamily="2" charset="2"/>
              <a:buChar char="Ø"/>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 the light,</a:t>
            </a:r>
          </a:p>
          <a:p>
            <a:pPr>
              <a:lnSpc>
                <a:spcPct val="170000"/>
              </a:lnSpc>
              <a:buFont typeface="Wingdings" panose="05000000000000000000" pitchFamily="2" charset="2"/>
              <a:buChar char="Ø"/>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 heavy, </a:t>
            </a:r>
            <a:r>
              <a:rPr lang="en-US" sz="1800" dirty="0" smtClean="0">
                <a:latin typeface="Times New Roman" panose="02020603050405020304" pitchFamily="18" charset="0"/>
                <a:ea typeface="Times New Roman" panose="02020603050405020304" pitchFamily="18" charset="0"/>
                <a:cs typeface="Times New Roman" panose="02020603050405020304" pitchFamily="18" charset="0"/>
              </a:rPr>
              <a:t>and </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the glycoprotein P25</a:t>
            </a:r>
          </a:p>
          <a:p>
            <a:pPr>
              <a:lnSpc>
                <a:spcPct val="170000"/>
              </a:lnSpc>
              <a:buFont typeface="Wingdings" panose="05000000000000000000" pitchFamily="2" charset="2"/>
              <a:buChar char="Ø"/>
            </a:pPr>
            <a:r>
              <a:rPr lang="en-US" sz="1800" dirty="0" smtClean="0">
                <a:latin typeface="Times New Roman" panose="02020603050405020304" pitchFamily="18" charset="0"/>
                <a:ea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heavy and light chains are linked by a </a:t>
            </a:r>
            <a:r>
              <a:rPr lang="en-US" sz="1800" dirty="0" err="1">
                <a:latin typeface="Times New Roman" panose="02020603050405020304" pitchFamily="18" charset="0"/>
                <a:ea typeface="Times New Roman" panose="02020603050405020304" pitchFamily="18" charset="0"/>
                <a:cs typeface="Times New Roman" panose="02020603050405020304" pitchFamily="18" charset="0"/>
              </a:rPr>
              <a:t>disulphide</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bond, and P25 associates with </a:t>
            </a:r>
            <a:r>
              <a:rPr lang="en-US" sz="1800" dirty="0" err="1">
                <a:latin typeface="Times New Roman" panose="02020603050405020304" pitchFamily="18" charset="0"/>
                <a:ea typeface="Times New Roman" panose="02020603050405020304" pitchFamily="18" charset="0"/>
                <a:cs typeface="Times New Roman" panose="02020603050405020304" pitchFamily="18" charset="0"/>
              </a:rPr>
              <a:t>disulphide</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-linked heavy and light chains by </a:t>
            </a:r>
            <a:r>
              <a:rPr lang="en-US" sz="1800" dirty="0" err="1">
                <a:latin typeface="Times New Roman" panose="02020603050405020304" pitchFamily="18" charset="0"/>
                <a:ea typeface="Times New Roman" panose="02020603050405020304" pitchFamily="18" charset="0"/>
                <a:cs typeface="Times New Roman" panose="02020603050405020304" pitchFamily="18" charset="0"/>
              </a:rPr>
              <a:t>noncovalent</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interactions</a:t>
            </a:r>
          </a:p>
          <a:p>
            <a:pPr>
              <a:lnSpc>
                <a:spcPct val="170000"/>
              </a:lnSpc>
              <a:buFont typeface="Wingdings" panose="05000000000000000000" pitchFamily="2" charset="2"/>
              <a:buChar char="Ø"/>
            </a:pPr>
            <a:r>
              <a:rPr lang="en-US" sz="1800" dirty="0" smtClean="0">
                <a:latin typeface="Times New Roman" panose="02020603050405020304" pitchFamily="18" charset="0"/>
                <a:ea typeface="Times New Roman" panose="02020603050405020304" pitchFamily="18" charset="0"/>
                <a:cs typeface="Times New Roman" panose="02020603050405020304" pitchFamily="18" charset="0"/>
              </a:rPr>
              <a:t>P25 </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plays an important role in maintaining integrity of the complex</a:t>
            </a:r>
            <a:r>
              <a:rPr lang="en-US" sz="18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24681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F463A-59C6-BC43-8FBF-0C956EE0DF87}"/>
              </a:ext>
            </a:extLst>
          </p:cNvPr>
          <p:cNvSpPr>
            <a:spLocks noGrp="1"/>
          </p:cNvSpPr>
          <p:nvPr>
            <p:ph type="title"/>
          </p:nvPr>
        </p:nvSpPr>
        <p:spPr/>
        <p:txBody>
          <a:bodyPr/>
          <a:lstStyle/>
          <a:p>
            <a:r>
              <a:rPr lang="en-US" dirty="0" smtClean="0"/>
              <a:t>Cont.</a:t>
            </a:r>
            <a:endParaRPr lang="en-US" dirty="0"/>
          </a:p>
        </p:txBody>
      </p:sp>
      <p:sp>
        <p:nvSpPr>
          <p:cNvPr id="3" name="Content Placeholder 2">
            <a:extLst>
              <a:ext uri="{FF2B5EF4-FFF2-40B4-BE49-F238E27FC236}">
                <a16:creationId xmlns:a16="http://schemas.microsoft.com/office/drawing/2014/main" id="{E465BC53-AB35-0E4D-A593-33DC145B47D1}"/>
              </a:ext>
            </a:extLst>
          </p:cNvPr>
          <p:cNvSpPr>
            <a:spLocks noGrp="1"/>
          </p:cNvSpPr>
          <p:nvPr>
            <p:ph idx="1"/>
          </p:nvPr>
        </p:nvSpPr>
        <p:spPr/>
        <p:txBody>
          <a:bodyPr>
            <a:normAutofit/>
          </a:bodyPr>
          <a:lstStyle/>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Fibroin has been widely used to produce materials for medical applications. </a:t>
            </a:r>
          </a:p>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Silk fibroin can provide enhanced ability to remodel in response to the biological environment, leading to better integration and perhaps reduced material-associated thrombosis It is a particularly useful material in corneal bioengineering as it can be prepared as membranes of defined thickness and material characteristics, which are mechanically robust, highly transparent, porous, degradable, and easy to handle</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60000"/>
              </a:lnSpc>
              <a:buFont typeface="Wingdings" panose="05000000000000000000" pitchFamily="2" charset="2"/>
              <a:buChar char="Ø"/>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31646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B0AAD-3DD0-224B-A47F-3BB902BCDCA0}"/>
              </a:ext>
            </a:extLst>
          </p:cNvPr>
          <p:cNvSpPr>
            <a:spLocks noGrp="1"/>
          </p:cNvSpPr>
          <p:nvPr>
            <p:ph type="title"/>
          </p:nvPr>
        </p:nvSpPr>
        <p:spPr/>
        <p:txBody>
          <a:bodyPr/>
          <a:lstStyle/>
          <a:p>
            <a:r>
              <a:rPr lang="en-US"/>
              <a:t>Elastin</a:t>
            </a:r>
          </a:p>
        </p:txBody>
      </p:sp>
      <p:sp>
        <p:nvSpPr>
          <p:cNvPr id="3" name="Content Placeholder 2">
            <a:extLst>
              <a:ext uri="{FF2B5EF4-FFF2-40B4-BE49-F238E27FC236}">
                <a16:creationId xmlns:a16="http://schemas.microsoft.com/office/drawing/2014/main" id="{BC72C84C-6D2D-4249-8AC1-06EAC8DC80F5}"/>
              </a:ext>
            </a:extLst>
          </p:cNvPr>
          <p:cNvSpPr>
            <a:spLocks noGrp="1"/>
          </p:cNvSpPr>
          <p:nvPr>
            <p:ph idx="1"/>
          </p:nvPr>
        </p:nvSpPr>
        <p:spPr/>
        <p:txBody>
          <a:bodyPr>
            <a:noAutofit/>
          </a:bodyPr>
          <a:lstStyle/>
          <a:p>
            <a:pPr>
              <a:lnSpc>
                <a:spcPct val="18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A </a:t>
            </a:r>
            <a:r>
              <a:rPr lang="en-US" dirty="0">
                <a:latin typeface="Times New Roman" panose="02020603050405020304" pitchFamily="18" charset="0"/>
                <a:ea typeface="Times New Roman" panose="02020603050405020304" pitchFamily="18" charset="0"/>
                <a:cs typeface="Times New Roman" panose="02020603050405020304" pitchFamily="18" charset="0"/>
              </a:rPr>
              <a:t>protein that coil and recoils like a spring within the elastic fibers of connective tissue and accounts for the elasticity of structures such the skin, blood vessels,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2"/>
              </a:rPr>
              <a:t>heart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3"/>
              </a:rPr>
              <a:t>lungs</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4"/>
              </a:rPr>
              <a:t>intestines</a:t>
            </a:r>
            <a:r>
              <a:rPr lang="en-US" dirty="0">
                <a:latin typeface="Times New Roman" panose="02020603050405020304" pitchFamily="18" charset="0"/>
                <a:ea typeface="Times New Roman" panose="02020603050405020304" pitchFamily="18" charset="0"/>
                <a:cs typeface="Times New Roman" panose="02020603050405020304" pitchFamily="18" charset="0"/>
              </a:rPr>
              <a:t>, tendons, and ligaments. </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8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Elastin functions in connective tissue together with collagen.</a:t>
            </a:r>
          </a:p>
          <a:p>
            <a:pPr>
              <a:lnSpc>
                <a:spcPct val="18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 Whereas elastin provides elasticity, collagen provides rigidity to connective tissue. Elastin is normally no longer made after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5"/>
              </a:rPr>
              <a:t>puberty</a:t>
            </a:r>
            <a:r>
              <a:rPr lang="en-US" dirty="0">
                <a:latin typeface="Times New Roman" panose="02020603050405020304" pitchFamily="18" charset="0"/>
                <a:ea typeface="Times New Roman" panose="02020603050405020304" pitchFamily="18" charset="0"/>
                <a:cs typeface="Times New Roman" panose="02020603050405020304" pitchFamily="18" charset="0"/>
              </a:rPr>
              <a:t> and </a:t>
            </a:r>
            <a:r>
              <a:rPr lang="en-US" dirty="0">
                <a:latin typeface="Times New Roman" panose="02020603050405020304" pitchFamily="18" charset="0"/>
                <a:ea typeface="Times New Roman" panose="02020603050405020304" pitchFamily="18" charset="0"/>
                <a:cs typeface="Times New Roman" panose="02020603050405020304" pitchFamily="18" charset="0"/>
                <a:hlinkClick r:id="rId6"/>
              </a:rPr>
              <a:t>aging</a:t>
            </a:r>
            <a:r>
              <a:rPr lang="en-US" dirty="0">
                <a:latin typeface="Times New Roman" panose="02020603050405020304" pitchFamily="18" charset="0"/>
                <a:ea typeface="Times New Roman" panose="02020603050405020304" pitchFamily="18" charset="0"/>
                <a:cs typeface="Times New Roman" panose="02020603050405020304" pitchFamily="18" charset="0"/>
              </a:rPr>
              <a:t> begins .Also called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elasticin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5551275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6068-24B9-4344-83FA-C8A050F97C4B}"/>
              </a:ext>
            </a:extLst>
          </p:cNvPr>
          <p:cNvSpPr>
            <a:spLocks noGrp="1"/>
          </p:cNvSpPr>
          <p:nvPr>
            <p:ph type="title"/>
          </p:nvPr>
        </p:nvSpPr>
        <p:spPr/>
        <p:txBody>
          <a:bodyPr/>
          <a:lstStyle/>
          <a:p>
            <a:r>
              <a:rPr lang="en-US"/>
              <a:t>Function of elastin </a:t>
            </a:r>
          </a:p>
        </p:txBody>
      </p:sp>
      <p:sp>
        <p:nvSpPr>
          <p:cNvPr id="3" name="Content Placeholder 2">
            <a:extLst>
              <a:ext uri="{FF2B5EF4-FFF2-40B4-BE49-F238E27FC236}">
                <a16:creationId xmlns:a16="http://schemas.microsoft.com/office/drawing/2014/main" id="{89C2B44F-A683-204F-BBBE-4DF30464AEB9}"/>
              </a:ext>
            </a:extLst>
          </p:cNvPr>
          <p:cNvSpPr>
            <a:spLocks noGrp="1"/>
          </p:cNvSpPr>
          <p:nvPr>
            <p:ph idx="1"/>
          </p:nvPr>
        </p:nvSpPr>
        <p:spPr/>
        <p:txBody>
          <a:bodyPr>
            <a:normAutofit/>
          </a:bodyPr>
          <a:lstStyle/>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Elastin helps skin to return to its original position when it is poked or pinched. </a:t>
            </a:r>
          </a:p>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Elastin is also an important load-bearing tissue in the bodies of vertebrates and</a:t>
            </a:r>
          </a:p>
          <a:p>
            <a:pPr>
              <a:lnSpc>
                <a:spcPct val="160000"/>
              </a:lnSpc>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 used in places where mechanical energy is required to be stored</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60000"/>
              </a:lnSpc>
              <a:buFont typeface="Wingdings" panose="05000000000000000000" pitchFamily="2" charset="2"/>
              <a:buChar char="Ø"/>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84125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66866" y="3016155"/>
            <a:ext cx="8325134" cy="1015663"/>
          </a:xfrm>
          <a:prstGeom prst="rect">
            <a:avLst/>
          </a:prstGeom>
          <a:noFill/>
        </p:spPr>
        <p:txBody>
          <a:bodyPr wrap="square" rtlCol="0">
            <a:spAutoFit/>
          </a:bodyPr>
          <a:lstStyle/>
          <a:p>
            <a:r>
              <a:rPr lang="en-US" sz="6000" dirty="0" smtClean="0">
                <a:latin typeface="Times New Roman" panose="02020603050405020304" pitchFamily="18" charset="0"/>
                <a:cs typeface="Times New Roman" panose="02020603050405020304" pitchFamily="18" charset="0"/>
              </a:rPr>
              <a:t>Thank you</a:t>
            </a: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4433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282828"/>
                </a:solidFill>
                <a:latin typeface="Times New Roman" panose="02020603050405020304" pitchFamily="18" charset="0"/>
                <a:ea typeface="Times New Roman" panose="02020603050405020304" pitchFamily="18" charset="0"/>
                <a:cs typeface="Times New Roman" panose="02020603050405020304" pitchFamily="18" charset="0"/>
              </a:rPr>
              <a:t>Glycosylation</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The process either occurs during protein translation or as a posttranslational modification in a process called glycosylation</a:t>
            </a:r>
          </a:p>
        </p:txBody>
      </p:sp>
    </p:spTree>
    <p:extLst>
      <p:ext uri="{BB962C8B-B14F-4D97-AF65-F5344CB8AC3E}">
        <p14:creationId xmlns:p14="http://schemas.microsoft.com/office/powerpoint/2010/main" val="3309550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D57C0-D792-B34F-8AB7-C04FAF2D65AE}"/>
              </a:ext>
            </a:extLst>
          </p:cNvPr>
          <p:cNvSpPr>
            <a:spLocks noGrp="1"/>
          </p:cNvSpPr>
          <p:nvPr>
            <p:ph type="title"/>
          </p:nvPr>
        </p:nvSpPr>
        <p:spPr/>
        <p:txBody>
          <a:bodyPr/>
          <a:lstStyle/>
          <a:p>
            <a:r>
              <a:rPr lang="en-US"/>
              <a:t>History :</a:t>
            </a:r>
          </a:p>
        </p:txBody>
      </p:sp>
      <p:sp>
        <p:nvSpPr>
          <p:cNvPr id="3" name="Content Placeholder 2">
            <a:extLst>
              <a:ext uri="{FF2B5EF4-FFF2-40B4-BE49-F238E27FC236}">
                <a16:creationId xmlns:a16="http://schemas.microsoft.com/office/drawing/2014/main" id="{8F5CE64C-6B84-2743-9EB8-CEDFC7068504}"/>
              </a:ext>
            </a:extLst>
          </p:cNvPr>
          <p:cNvSpPr>
            <a:spLocks noGrp="1"/>
          </p:cNvSpPr>
          <p:nvPr>
            <p:ph idx="1"/>
          </p:nvPr>
        </p:nvSpPr>
        <p:spPr/>
        <p:txBody>
          <a:bodyPr>
            <a:normAutofit/>
          </a:bodyPr>
          <a:lstStyle/>
          <a:p>
            <a:pPr>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The history of glycoproteins goes back to as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easrly</a:t>
            </a:r>
            <a:r>
              <a:rPr lang="en-US" dirty="0">
                <a:latin typeface="Times New Roman" panose="02020603050405020304" pitchFamily="18" charset="0"/>
                <a:ea typeface="Times New Roman" panose="02020603050405020304" pitchFamily="18" charset="0"/>
                <a:cs typeface="Times New Roman" panose="02020603050405020304" pitchFamily="18" charset="0"/>
              </a:rPr>
              <a:t> as 1805, when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Bostock</a:t>
            </a:r>
            <a:r>
              <a:rPr lang="en-US" dirty="0">
                <a:latin typeface="Times New Roman" panose="02020603050405020304" pitchFamily="18" charset="0"/>
                <a:ea typeface="Times New Roman" panose="02020603050405020304" pitchFamily="18" charset="0"/>
                <a:cs typeface="Times New Roman" panose="02020603050405020304" pitchFamily="18" charset="0"/>
              </a:rPr>
              <a:t> first characterized the mucus substance of the animal body as chemically distinct from what we now recognize as protein, although biochemists have shown interest only during the last two decades. </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7820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72FAA-60DB-5447-BACF-A73ACC53A59A}"/>
              </a:ext>
            </a:extLst>
          </p:cNvPr>
          <p:cNvSpPr>
            <a:spLocks noGrp="1"/>
          </p:cNvSpPr>
          <p:nvPr>
            <p:ph type="title"/>
          </p:nvPr>
        </p:nvSpPr>
        <p:spPr/>
        <p:txBody>
          <a:bodyPr/>
          <a:lstStyle/>
          <a:p>
            <a:r>
              <a:rPr lang="en-US" sz="3200" b="1">
                <a:effectLst/>
                <a:latin typeface="Times New Roman" panose="02020603050405020304" pitchFamily="18" charset="0"/>
                <a:ea typeface="Calibri" panose="020F0502020204030204" pitchFamily="34" charset="0"/>
                <a:cs typeface="Times New Roman" panose="02020603050405020304" pitchFamily="18" charset="0"/>
              </a:rPr>
              <a:t>CLASSIFICATION OF GLYCOPROTEINS:-</a:t>
            </a:r>
            <a:endParaRPr lang="en-US"/>
          </a:p>
        </p:txBody>
      </p:sp>
      <p:sp>
        <p:nvSpPr>
          <p:cNvPr id="3" name="Content Placeholder 2">
            <a:extLst>
              <a:ext uri="{FF2B5EF4-FFF2-40B4-BE49-F238E27FC236}">
                <a16:creationId xmlns:a16="http://schemas.microsoft.com/office/drawing/2014/main" id="{49E444AE-894E-3544-A2B0-003ADF7A6BE2}"/>
              </a:ext>
            </a:extLst>
          </p:cNvPr>
          <p:cNvSpPr>
            <a:spLocks noGrp="1"/>
          </p:cNvSpPr>
          <p:nvPr>
            <p:ph idx="1"/>
          </p:nvPr>
        </p:nvSpPr>
        <p:spPr/>
        <p:txBody>
          <a:bodyPr>
            <a:noAutofit/>
          </a:bodyPr>
          <a:lstStyle/>
          <a:p>
            <a:pPr marL="0" indent="0">
              <a:lnSpc>
                <a:spcPct val="140000"/>
              </a:lnSpc>
              <a:buNone/>
            </a:pPr>
            <a:r>
              <a:rPr lang="en-US" sz="1400" dirty="0" smtClean="0">
                <a:latin typeface="Times New Roman" panose="02020603050405020304" pitchFamily="18" charset="0"/>
                <a:ea typeface="Times New Roman" panose="02020603050405020304" pitchFamily="18" charset="0"/>
                <a:cs typeface="Times New Roman" panose="02020603050405020304" pitchFamily="18" charset="0"/>
              </a:rPr>
              <a:t>3 </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major classes:-</a:t>
            </a:r>
            <a:endParaRPr lang="en-GB" sz="14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40000"/>
              </a:lnSpc>
              <a:buFont typeface="Wingdings" panose="05000000000000000000" pitchFamily="2" charset="2"/>
              <a:buChar char="Ø"/>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N-linkage (N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acetylglucosamine</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to asparagine)  </a:t>
            </a:r>
            <a:endParaRPr lang="en-GB" sz="14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40000"/>
              </a:lnSpc>
              <a:buFont typeface="Wingdings" panose="05000000000000000000" pitchFamily="2" charset="2"/>
              <a:buChar char="Ø"/>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N-</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glycosidic</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linkage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ie</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N-linked), involving the amide nitrogen of asparagine and N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acetylglucosamine</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GlcNAc-Asn</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a:t>
            </a:r>
            <a:endParaRPr lang="en-GB" sz="14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40000"/>
              </a:lnSpc>
              <a:buFont typeface="Wingdings" panose="05000000000000000000" pitchFamily="2" charset="2"/>
              <a:buChar char="Ø"/>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O-linkage (N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acetylgalactosamine</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to serine) </a:t>
            </a:r>
            <a:endParaRPr lang="en-GB" sz="14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40000"/>
              </a:lnSpc>
              <a:buFont typeface="Wingdings" panose="05000000000000000000" pitchFamily="2" charset="2"/>
              <a:buChar char="Ø"/>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O-</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glycosidic</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linkage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ie</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O-linked), involving the hydroxyl side  chain of serine or threonine and a sugar such as N -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acetylgalactosamine</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GalNAc-Ser</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Thr</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a:t>
            </a:r>
            <a:endParaRPr lang="en-GB" sz="14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40000"/>
              </a:lnSpc>
              <a:buFont typeface="Wingdings" panose="05000000000000000000" pitchFamily="2" charset="2"/>
              <a:buChar char="Ø"/>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Glycosyl</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phosphatidyl</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-inositol (GPI) linkage</a:t>
            </a:r>
            <a:endParaRPr lang="en-GB" sz="14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40000"/>
              </a:lnSpc>
              <a:buFont typeface="Wingdings" panose="05000000000000000000" pitchFamily="2" charset="2"/>
              <a:buChar char="Ø"/>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linked to the carboxyl terminal amino acid of a protein via a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phosphoryl</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-ethanolamine moiety joined to an  oligosaccharide (glycan), linked via glucosamine to  phosphatidylinositol (PI).</a:t>
            </a:r>
            <a:endParaRPr lang="en-GB" sz="14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2727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D0310-86A3-9840-BBF5-B69949C9312E}"/>
              </a:ext>
            </a:extLst>
          </p:cNvPr>
          <p:cNvSpPr>
            <a:spLocks noGrp="1"/>
          </p:cNvSpPr>
          <p:nvPr>
            <p:ph type="title"/>
          </p:nvPr>
        </p:nvSpPr>
        <p:spPr/>
        <p:txBody>
          <a:bodyPr/>
          <a:lstStyle/>
          <a:p>
            <a:pPr lvl="0"/>
            <a:r>
              <a:rPr lang="en-US" b="1" dirty="0">
                <a:latin typeface="Times New Roman" panose="02020603050405020304" pitchFamily="18" charset="0"/>
                <a:ea typeface="Calibri" panose="020F0502020204030204" pitchFamily="34" charset="0"/>
                <a:cs typeface="Times New Roman" panose="02020603050405020304" pitchFamily="18" charset="0"/>
              </a:rPr>
              <a:t>N-linked </a:t>
            </a:r>
            <a:r>
              <a:rPr lang="en-US" b="1" dirty="0" err="1">
                <a:latin typeface="Times New Roman" panose="02020603050405020304" pitchFamily="18" charset="0"/>
                <a:ea typeface="Calibri" panose="020F0502020204030204" pitchFamily="34" charset="0"/>
                <a:cs typeface="Times New Roman" panose="02020603050405020304" pitchFamily="18" charset="0"/>
              </a:rPr>
              <a:t>Glycans</a:t>
            </a:r>
            <a:r>
              <a:rPr lang="en-US" b="1"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dirty="0"/>
          </a:p>
        </p:txBody>
      </p:sp>
      <p:sp>
        <p:nvSpPr>
          <p:cNvPr id="3" name="Content Placeholder 2">
            <a:extLst>
              <a:ext uri="{FF2B5EF4-FFF2-40B4-BE49-F238E27FC236}">
                <a16:creationId xmlns:a16="http://schemas.microsoft.com/office/drawing/2014/main" id="{4EDED3CA-7E18-ED45-B579-59853245970F}"/>
              </a:ext>
            </a:extLst>
          </p:cNvPr>
          <p:cNvSpPr>
            <a:spLocks noGrp="1"/>
          </p:cNvSpPr>
          <p:nvPr>
            <p:ph idx="1"/>
          </p:nvPr>
        </p:nvSpPr>
        <p:spPr/>
        <p:txBody>
          <a:bodyPr>
            <a:noAutofit/>
          </a:bodyPr>
          <a:lstStyle/>
          <a:p>
            <a:pPr>
              <a:lnSpc>
                <a:spcPct val="140000"/>
              </a:lnSpc>
              <a:buFont typeface="Wingdings" panose="05000000000000000000" pitchFamily="2" charset="2"/>
              <a:buChar char="Ø"/>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Important N-linked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glycans</a:t>
            </a:r>
            <a:endParaRPr lang="en-GB" sz="14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40000"/>
              </a:lnSpc>
              <a:buFont typeface="Wingdings" panose="05000000000000000000" pitchFamily="2" charset="2"/>
              <a:buChar char="Ø"/>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are found in ovalbumin and the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immunoglobulins</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a:t>
            </a:r>
            <a:endParaRPr lang="en-GB" sz="14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40000"/>
              </a:lnSpc>
              <a:buFont typeface="Wingdings" panose="05000000000000000000" pitchFamily="2" charset="2"/>
              <a:buChar char="Ø"/>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Part of the recognition of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immunoglobulins</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is due to the  sequence of the oligosaccharide chains of the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glycans</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a:t>
            </a:r>
            <a:endParaRPr lang="en-GB" sz="14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40000"/>
              </a:lnSpc>
              <a:buFont typeface="Wingdings" panose="05000000000000000000" pitchFamily="2" charset="2"/>
              <a:buChar char="Ø"/>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A very important further use of N-linked  oligosaccharides is in intracellular targeting in eukaryotic  organisms.</a:t>
            </a:r>
            <a:endParaRPr lang="en-GB" sz="14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40000"/>
              </a:lnSpc>
              <a:buFont typeface="Wingdings" panose="05000000000000000000" pitchFamily="2" charset="2"/>
              <a:buChar char="Ø"/>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Proteins destined for certain organelles or for excretion  from the cell are marked specifically by oligosaccharides  during posttranslational processing to ensure they arrive  at their proper destinations.</a:t>
            </a:r>
            <a:endParaRPr lang="en-GB" sz="14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40000"/>
              </a:lnSpc>
              <a:buFont typeface="Wingdings" panose="05000000000000000000" pitchFamily="2" charset="2"/>
              <a:buChar char="Ø"/>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there are three major classes of N -linked  oligosaccharides</a:t>
            </a:r>
            <a:endParaRPr lang="en-GB" sz="14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40000"/>
              </a:lnSpc>
              <a:buFont typeface="Wingdings" panose="05000000000000000000" pitchFamily="2" charset="2"/>
              <a:buChar char="Ø"/>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High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manose</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40000"/>
              </a:lnSpc>
              <a:buFont typeface="Wingdings" panose="05000000000000000000" pitchFamily="2" charset="2"/>
              <a:buChar char="Ø"/>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complex</a:t>
            </a:r>
            <a:endParaRPr lang="en-GB" sz="14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40000"/>
              </a:lnSpc>
              <a:buFont typeface="Wingdings" panose="05000000000000000000" pitchFamily="2" charset="2"/>
              <a:buChar char="Ø"/>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Hybrid</a:t>
            </a:r>
            <a:endParaRPr lang="en-GB" sz="14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40000"/>
              </a:lnSpc>
              <a:buFont typeface="Wingdings" panose="05000000000000000000" pitchFamily="2" charset="2"/>
              <a:buChar char="Ø"/>
            </a:pPr>
            <a:endParaRPr lang="en-US" sz="14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5297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153FB-DE4D-3A42-8925-20FEEFDAD2B1}"/>
              </a:ext>
            </a:extLst>
          </p:cNvPr>
          <p:cNvSpPr>
            <a:spLocks noGrp="1"/>
          </p:cNvSpPr>
          <p:nvPr>
            <p:ph type="title"/>
          </p:nvPr>
        </p:nvSpPr>
        <p:spPr/>
        <p:txBody>
          <a:bodyPr/>
          <a:lstStyle/>
          <a:p>
            <a:pPr lvl="0"/>
            <a:r>
              <a:rPr lang="en-US" b="1" dirty="0">
                <a:latin typeface="Times New Roman" panose="02020603050405020304" pitchFamily="18" charset="0"/>
                <a:ea typeface="Calibri" panose="020F0502020204030204" pitchFamily="34" charset="0"/>
                <a:cs typeface="Times New Roman" panose="02020603050405020304" pitchFamily="18" charset="0"/>
              </a:rPr>
              <a:t>O-Linked </a:t>
            </a:r>
            <a:r>
              <a:rPr lang="en-US" b="1" dirty="0" err="1">
                <a:latin typeface="Times New Roman" panose="02020603050405020304" pitchFamily="18" charset="0"/>
                <a:ea typeface="Calibri" panose="020F0502020204030204" pitchFamily="34" charset="0"/>
                <a:cs typeface="Times New Roman" panose="02020603050405020304" pitchFamily="18" charset="0"/>
              </a:rPr>
              <a:t>Glycans</a:t>
            </a:r>
            <a:r>
              <a:rPr lang="en-US" b="1"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dirty="0"/>
          </a:p>
        </p:txBody>
      </p:sp>
      <p:sp>
        <p:nvSpPr>
          <p:cNvPr id="3" name="Content Placeholder 2">
            <a:extLst>
              <a:ext uri="{FF2B5EF4-FFF2-40B4-BE49-F238E27FC236}">
                <a16:creationId xmlns:a16="http://schemas.microsoft.com/office/drawing/2014/main" id="{F57F8F17-C4CF-7749-8158-EFF2C1AC3239}"/>
              </a:ext>
            </a:extLst>
          </p:cNvPr>
          <p:cNvSpPr>
            <a:spLocks noGrp="1"/>
          </p:cNvSpPr>
          <p:nvPr>
            <p:ph idx="1"/>
          </p:nvPr>
        </p:nvSpPr>
        <p:spPr/>
        <p:txBody>
          <a:bodyPr>
            <a:normAutofit/>
          </a:bodyPr>
          <a:lstStyle/>
          <a:p>
            <a:pPr lvl="0">
              <a:buFont typeface="Wingdings" panose="05000000000000000000" pitchFamily="2" charset="2"/>
              <a:buChar char="Ø"/>
            </a:pPr>
            <a:r>
              <a:rPr lang="en-US" dirty="0" err="1">
                <a:latin typeface="Times New Roman" panose="02020603050405020304" pitchFamily="18" charset="0"/>
                <a:ea typeface="Times New Roman" panose="02020603050405020304" pitchFamily="18" charset="0"/>
                <a:cs typeface="Times New Roman" panose="02020603050405020304" pitchFamily="18" charset="0"/>
              </a:rPr>
              <a:t>Mucins</a:t>
            </a:r>
            <a:r>
              <a:rPr lang="en-US" dirty="0">
                <a:latin typeface="Times New Roman" panose="02020603050405020304" pitchFamily="18" charset="0"/>
                <a:ea typeface="Times New Roman" panose="02020603050405020304" pitchFamily="18" charset="0"/>
                <a:cs typeface="Times New Roman" panose="02020603050405020304" pitchFamily="18" charset="0"/>
              </a:rPr>
              <a:t>, which are found extensively in salivary  secretions, contain many short O-linked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glycans</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Increase the viscosity of the fluids in which they  are dissolved.</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Function is intracellular targeting and molecular  and cellular identification.</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Example: blood group antigens.</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en-US" dirty="0">
                <a:latin typeface="Times New Roman" panose="02020603050405020304" pitchFamily="18" charset="0"/>
                <a:ea typeface="Times New Roman" panose="02020603050405020304" pitchFamily="18" charset="0"/>
                <a:cs typeface="Times New Roman" panose="02020603050405020304" pitchFamily="18" charset="0"/>
              </a:rPr>
              <a:t>Antarctic fish contain a glycoprotein that serves  as an "antifreeze", preventing the freezing of  body fluids, even in extremely cold water.</a:t>
            </a: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GB"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4296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8F192-A5E9-1743-B428-C09DEB5A770F}"/>
              </a:ext>
            </a:extLst>
          </p:cNvPr>
          <p:cNvSpPr>
            <a:spLocks noGrp="1"/>
          </p:cNvSpPr>
          <p:nvPr>
            <p:ph type="title"/>
          </p:nvPr>
        </p:nvSpPr>
        <p:spPr/>
        <p:txBody>
          <a:bodyPr/>
          <a:lstStyle/>
          <a:p>
            <a:r>
              <a:rPr lang="en-US" b="1" dirty="0">
                <a:latin typeface="Times New Roman" panose="02020603050405020304" pitchFamily="18" charset="0"/>
                <a:ea typeface="Calibri" panose="020F0502020204030204" pitchFamily="34" charset="0"/>
                <a:cs typeface="Times New Roman" panose="02020603050405020304" pitchFamily="18" charset="0"/>
              </a:rPr>
              <a:t>Functions Served by </a:t>
            </a:r>
            <a:r>
              <a:rPr lang="en-US" b="1" dirty="0" smtClean="0">
                <a:latin typeface="Times New Roman" panose="02020603050405020304" pitchFamily="18" charset="0"/>
                <a:ea typeface="Calibri" panose="020F0502020204030204" pitchFamily="34" charset="0"/>
                <a:cs typeface="Times New Roman" panose="02020603050405020304" pitchFamily="18" charset="0"/>
              </a:rPr>
              <a:t>Glycoproteins</a:t>
            </a:r>
            <a:endParaRPr lang="en-US" dirty="0"/>
          </a:p>
        </p:txBody>
      </p:sp>
      <p:sp>
        <p:nvSpPr>
          <p:cNvPr id="3" name="Content Placeholder 2">
            <a:extLst>
              <a:ext uri="{FF2B5EF4-FFF2-40B4-BE49-F238E27FC236}">
                <a16:creationId xmlns:a16="http://schemas.microsoft.com/office/drawing/2014/main" id="{D5BDEF38-2076-7D44-8EEF-CD4330692F7C}"/>
              </a:ext>
            </a:extLst>
          </p:cNvPr>
          <p:cNvSpPr>
            <a:spLocks noGrp="1"/>
          </p:cNvSpPr>
          <p:nvPr>
            <p:ph idx="1"/>
          </p:nvPr>
        </p:nvSpPr>
        <p:spPr/>
        <p:txBody>
          <a:bodyPr>
            <a:noAutofit/>
          </a:bodyPr>
          <a:lstStyle/>
          <a:p>
            <a:pPr marL="0" lvl="0" indent="0">
              <a:lnSpc>
                <a:spcPct val="130000"/>
              </a:lnSpc>
              <a:buNone/>
            </a:pPr>
            <a:r>
              <a:rPr lang="en-US" b="1" dirty="0">
                <a:latin typeface="Times New Roman" panose="02020603050405020304" pitchFamily="18" charset="0"/>
                <a:ea typeface="Times New Roman" panose="02020603050405020304" pitchFamily="18" charset="0"/>
                <a:cs typeface="Times New Roman" panose="02020603050405020304" pitchFamily="18" charset="0"/>
              </a:rPr>
              <a:t>Structural:</a:t>
            </a:r>
            <a:endParaRPr lang="en-GB" b="1"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30000"/>
              </a:lnSpc>
              <a:buFont typeface="Wingdings" panose="05000000000000000000" pitchFamily="2" charset="2"/>
              <a:buChar char="Ø"/>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Glycoproteins are found throughout matrices. They act as receptors on cell surfaces that bring other cells and proteins (collagen) together giving strength and support to a matrix.</a:t>
            </a:r>
            <a:endParaRPr lang="en-GB" sz="16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30000"/>
              </a:lnSpc>
              <a:buFont typeface="Wingdings" panose="05000000000000000000" pitchFamily="2" charset="2"/>
              <a:buChar char="Ø"/>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Proteoglycan-linking glycoproteins cross links proteoglycan molecules and is involved in the formation of the ordered structure within cartilage tissue.</a:t>
            </a:r>
            <a:endParaRPr lang="en-GB" sz="16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30000"/>
              </a:lnSpc>
              <a:buFont typeface="Wingdings" panose="05000000000000000000" pitchFamily="2" charset="2"/>
              <a:buChar char="Ø"/>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 In nerve tissue glycoproteins are abundant in gray matter and appear to be associated with </a:t>
            </a:r>
            <a:r>
              <a:rPr lang="en-US" sz="1600" dirty="0" err="1">
                <a:latin typeface="Times New Roman" panose="02020603050405020304" pitchFamily="18" charset="0"/>
                <a:ea typeface="Times New Roman" panose="02020603050405020304" pitchFamily="18" charset="0"/>
                <a:cs typeface="Times New Roman" panose="02020603050405020304" pitchFamily="18" charset="0"/>
              </a:rPr>
              <a:t>synaptosomes</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 axons, and </a:t>
            </a:r>
            <a:r>
              <a:rPr lang="en-US" sz="1600" dirty="0" err="1">
                <a:latin typeface="Times New Roman" panose="02020603050405020304" pitchFamily="18" charset="0"/>
                <a:ea typeface="Times New Roman" panose="02020603050405020304" pitchFamily="18" charset="0"/>
                <a:cs typeface="Times New Roman" panose="02020603050405020304" pitchFamily="18" charset="0"/>
              </a:rPr>
              <a:t>microsomes</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30000"/>
              </a:lnSpc>
              <a:buFont typeface="Wingdings" panose="05000000000000000000" pitchFamily="2" charset="2"/>
              <a:buChar char="Ø"/>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In certain bacteria the slime layer that surrounds the outermost components of cell walls are made up of glycoproteins of high molecular weight. </a:t>
            </a:r>
            <a:endParaRPr lang="en-GB" sz="16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buFont typeface="Wingdings" panose="05000000000000000000" pitchFamily="2" charset="2"/>
              <a:buChar char="Ø"/>
            </a:pP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920473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39</TotalTime>
  <Words>1479</Words>
  <Application>Microsoft Office PowerPoint</Application>
  <PresentationFormat>Widescreen</PresentationFormat>
  <Paragraphs>154</Paragraphs>
  <Slides>34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Arial</vt:lpstr>
      <vt:lpstr>Calibri</vt:lpstr>
      <vt:lpstr>Georgia</vt:lpstr>
      <vt:lpstr>Gill Sans MT</vt:lpstr>
      <vt:lpstr>Symbol</vt:lpstr>
      <vt:lpstr>Times New Roman</vt:lpstr>
      <vt:lpstr>Wingdings</vt:lpstr>
      <vt:lpstr>Gallery</vt:lpstr>
      <vt:lpstr>PowerPoint Presentation</vt:lpstr>
      <vt:lpstr>Protein :</vt:lpstr>
      <vt:lpstr>Glycoprotein:</vt:lpstr>
      <vt:lpstr>Glycosylation</vt:lpstr>
      <vt:lpstr>History :</vt:lpstr>
      <vt:lpstr>CLASSIFICATION OF GLYCOPROTEINS:-</vt:lpstr>
      <vt:lpstr>N-linked Glycans:</vt:lpstr>
      <vt:lpstr>O-Linked Glycans:</vt:lpstr>
      <vt:lpstr>Functions Served by Glycoproteins</vt:lpstr>
      <vt:lpstr>Cont.</vt:lpstr>
      <vt:lpstr>Cont.</vt:lpstr>
      <vt:lpstr>Cont.</vt:lpstr>
      <vt:lpstr>Cont.</vt:lpstr>
      <vt:lpstr>Cont.</vt:lpstr>
      <vt:lpstr>Fibrous protein :</vt:lpstr>
      <vt:lpstr>Cont.</vt:lpstr>
      <vt:lpstr>Cont.</vt:lpstr>
      <vt:lpstr>Cont.</vt:lpstr>
      <vt:lpstr>Function of fibrous protein :</vt:lpstr>
      <vt:lpstr>Cont.</vt:lpstr>
      <vt:lpstr>Types of fibrous protein:</vt:lpstr>
      <vt:lpstr>Collagen :</vt:lpstr>
      <vt:lpstr>Strucutre</vt:lpstr>
      <vt:lpstr>Function of collagen :</vt:lpstr>
      <vt:lpstr>Cont.</vt:lpstr>
      <vt:lpstr>Keratin</vt:lpstr>
      <vt:lpstr>Alpha and  beta keratin:</vt:lpstr>
      <vt:lpstr>Cont.</vt:lpstr>
      <vt:lpstr>Fibroin:</vt:lpstr>
      <vt:lpstr>structure</vt:lpstr>
      <vt:lpstr>Cont.</vt:lpstr>
      <vt:lpstr>Elastin</vt:lpstr>
      <vt:lpstr>Function of elastin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 User</dc:creator>
  <cp:lastModifiedBy>Shahid Iqbal</cp:lastModifiedBy>
  <cp:revision>7</cp:revision>
  <dcterms:created xsi:type="dcterms:W3CDTF">2020-04-25T10:55:20Z</dcterms:created>
  <dcterms:modified xsi:type="dcterms:W3CDTF">2020-05-04T06:07:54Z</dcterms:modified>
</cp:coreProperties>
</file>