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0" r:id="rId6"/>
    <p:sldId id="266" r:id="rId7"/>
    <p:sldId id="264" r:id="rId8"/>
    <p:sldId id="265" r:id="rId9"/>
    <p:sldId id="267" r:id="rId10"/>
    <p:sldId id="268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D4C5-9305-43C5-82EC-76D4ADF5888C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DA83-E298-42F5-BBBA-167C6DE5B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8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D4C5-9305-43C5-82EC-76D4ADF5888C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DA83-E298-42F5-BBBA-167C6DE5B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89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D4C5-9305-43C5-82EC-76D4ADF5888C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DA83-E298-42F5-BBBA-167C6DE5B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3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D4C5-9305-43C5-82EC-76D4ADF5888C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DA83-E298-42F5-BBBA-167C6DE5B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39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D4C5-9305-43C5-82EC-76D4ADF5888C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DA83-E298-42F5-BBBA-167C6DE5B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3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D4C5-9305-43C5-82EC-76D4ADF5888C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DA83-E298-42F5-BBBA-167C6DE5B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9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D4C5-9305-43C5-82EC-76D4ADF5888C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DA83-E298-42F5-BBBA-167C6DE5B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75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D4C5-9305-43C5-82EC-76D4ADF5888C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DA83-E298-42F5-BBBA-167C6DE5B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15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D4C5-9305-43C5-82EC-76D4ADF5888C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DA83-E298-42F5-BBBA-167C6DE5B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99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D4C5-9305-43C5-82EC-76D4ADF5888C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DA83-E298-42F5-BBBA-167C6DE5B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20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8D4C5-9305-43C5-82EC-76D4ADF5888C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3DA83-E298-42F5-BBBA-167C6DE5B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74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8D4C5-9305-43C5-82EC-76D4ADF5888C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3DA83-E298-42F5-BBBA-167C6DE5B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5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NyexuJkcdE" TargetMode="External"/><Relationship Id="rId2" Type="http://schemas.openxmlformats.org/officeDocument/2006/relationships/hyperlink" Target="https://www.youtube.com/watch?v=3kxnPEDecIA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N8O6zd6vTZ8" TargetMode="External"/><Relationship Id="rId4" Type="http://schemas.openxmlformats.org/officeDocument/2006/relationships/hyperlink" Target="https://tutorialspoint.dev/computer-science/engineering-mathematics/probability-distributions-part-2-exponential-distributio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44780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Subject:	Engineering Probability and Statistics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Class:		BS 4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Lecture:	5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week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Topic:		Exponential Distribution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9696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52400" y="1600200"/>
                <a:ext cx="8610600" cy="20005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Task</a:t>
                </a:r>
              </a:p>
              <a:p>
                <a:pPr algn="just"/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1.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Find the mgf of exponential distribution. And also derive the skewness and kurtosis.</a:t>
                </a:r>
              </a:p>
              <a:p>
                <a:pPr algn="just"/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2.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Prove that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𝑃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𝑋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≥</m:t>
                      </m:r>
                      <m:f>
                        <m:fPr>
                          <m:type m:val="lin"/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≥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)=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≥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200"/>
                <a:ext cx="8610600" cy="2000548"/>
              </a:xfrm>
              <a:prstGeom prst="rect">
                <a:avLst/>
              </a:prstGeom>
              <a:blipFill rotWithShape="1">
                <a:blip r:embed="rId2"/>
                <a:stretch>
                  <a:fillRect l="-1062" t="-2439" r="-637" b="-198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4874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38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https://www.youtube.com/watch?v=3kxnPEDecIA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https://www.youtube.com/watch?v=ONyexuJkcdE</a:t>
            </a:r>
            <a:endParaRPr lang="en-US" dirty="0" smtClean="0"/>
          </a:p>
          <a:p>
            <a:r>
              <a:rPr lang="en-US" dirty="0" smtClean="0"/>
              <a:t>Find all the properties of exponential distribution in the following link.</a:t>
            </a:r>
          </a:p>
          <a:p>
            <a:r>
              <a:rPr lang="en-US" dirty="0" smtClean="0">
                <a:hlinkClick r:id="rId4"/>
              </a:rPr>
              <a:t>https://tutorialspoint.dev/computer-science/engineering-mathematics/probability-distributions-part-2-exponential-distribution</a:t>
            </a:r>
            <a:endParaRPr lang="en-US" dirty="0" smtClean="0"/>
          </a:p>
          <a:p>
            <a:r>
              <a:rPr lang="en-US">
                <a:hlinkClick r:id="rId5"/>
              </a:rPr>
              <a:t>https://www.youtube.com/watch?v=N8O6zd6vTZ8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107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4582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Memory Lessness Property of Exponential Distribution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Davit says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“I have memories but only a fool stores his past in his future’’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Definition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exponential distribution is memoryless because the past has no bearing on its future behavior. Every instant is like the beginning of a new random period, which has the same distribution regardless of how much time has already elapsed.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Exponential distribution is one and only one continuous probability distribution that possess the unique property of memory lessness. </a:t>
            </a:r>
          </a:p>
        </p:txBody>
      </p:sp>
    </p:spTree>
    <p:extLst>
      <p:ext uri="{BB962C8B-B14F-4D97-AF65-F5344CB8AC3E}">
        <p14:creationId xmlns:p14="http://schemas.microsoft.com/office/powerpoint/2010/main" val="3948089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8600" y="381000"/>
                <a:ext cx="8534400" cy="6396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Theorem Statement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	The equation states that the probability having an arrival during the next ‘y’ seconds is independent of when the last arrival. Then prove that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f>
                            <m:fPr>
                              <m:type m:val="lin"/>
                              <m:ctrl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𝑋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&gt;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)=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𝑋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000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algn="just"/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Proof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As from conditional probability L.H.S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f>
                            <m:fPr>
                              <m:type m:val="lin"/>
                              <m:ctrl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𝑋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&gt;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𝑎𝑛𝑑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&gt;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It can be written as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&gt;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000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From interval approach of CDF </a:t>
                </a:r>
                <a:r>
                  <a:rPr lang="en-US" sz="2000" smtClean="0">
                    <a:latin typeface="Times New Roman" pitchFamily="18" charset="0"/>
                    <a:cs typeface="Times New Roman" pitchFamily="18" charset="0"/>
                  </a:rPr>
                  <a:t>i.e.</a:t>
                </a: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cs typeface="Times New Roman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≤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≤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𝑏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𝑏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𝐹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en-US" sz="2000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So</a:t>
                </a:r>
                <a:endParaRPr lang="en-US" sz="2000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𝑋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&gt;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81000"/>
                <a:ext cx="8534400" cy="6396303"/>
              </a:xfrm>
              <a:prstGeom prst="rect">
                <a:avLst/>
              </a:prstGeom>
              <a:blipFill rotWithShape="1">
                <a:blip r:embed="rId2"/>
                <a:stretch>
                  <a:fillRect l="-1143" t="-763" r="-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3424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8600" y="304800"/>
                <a:ext cx="8686800" cy="60690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From the CDF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𝑥</m:t>
                          </m:r>
                          <m:r>
                            <a:rPr lang="en-US" sz="2000" i="1">
                              <a:latin typeface="Cambria Math"/>
                            </a:rPr>
                            <m:t>+</m:t>
                          </m:r>
                          <m:r>
                            <a:rPr lang="en-US" sz="2000" i="1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𝑋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d>
                      <m:r>
                        <a:rPr lang="en-US" sz="2000" i="1">
                          <a:latin typeface="Cambria Math"/>
                          <a:ea typeface="Cambria Math"/>
                        </a:rPr>
                        <m:t>=1−</m:t>
                      </m:r>
                      <m:sSup>
                        <m:sSupPr>
                          <m:ctrlPr>
                            <a:rPr lang="en-US" sz="20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𝜆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𝑦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So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(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  <m:d>
                                <m:dPr>
                                  <m:ctrlP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</m:d>
                            </m:sup>
                          </m:sSup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)−(1−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  <m:r>
                        <a:rPr lang="en-US" sz="2000" i="1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sz="2000" i="1" dirty="0" smtClean="0">
                  <a:latin typeface="Cambria Math"/>
                  <a:ea typeface="Cambria Math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</m:d>
                            </m:sup>
                          </m:sSup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−1+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𝜆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sup>
                      </m:sSup>
                      <m:r>
                        <a:rPr lang="en-US" sz="2000" b="0" i="0" smtClean="0">
                          <a:latin typeface="Cambria Math"/>
                          <a:ea typeface="Cambria Math"/>
                        </a:rPr>
                        <m:t>+1</m:t>
                      </m:r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=1−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𝜆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That is nothing but P(X ≤ y) so hence proved that</a:t>
                </a: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f>
                            <m:fPr>
                              <m:type m:val="lin"/>
                              <m:ctrlP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𝑋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&gt;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)=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𝑋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000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04800"/>
                <a:ext cx="8686800" cy="6069097"/>
              </a:xfrm>
              <a:prstGeom prst="rect">
                <a:avLst/>
              </a:prstGeom>
              <a:blipFill rotWithShape="1">
                <a:blip r:embed="rId2"/>
                <a:stretch>
                  <a:fillRect l="-772" t="-502" b="-9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2721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8600" y="304800"/>
                <a:ext cx="8534400" cy="5092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About the theorem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	If x is a time we need to wait before a certain event occur, the above property says that probability of the event happens during a time interval of length ‘y’ is independent of how much has already elapsed ‘x’ without the event happening.</a:t>
                </a:r>
              </a:p>
              <a:p>
                <a:pPr algn="just"/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Example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	Let says that there has been no arrival during last 10 seconds. The probability of having an arrival with next 2 seconds is independent of how long there has been no arrival so far, i.e.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𝑃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≤</m:t>
                      </m:r>
                      <m:f>
                        <m:fPr>
                          <m:type m:val="lin"/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10+2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𝑇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&gt;10)=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𝑇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≤2)</m:t>
                          </m:r>
                        </m:den>
                      </m:f>
                    </m:oMath>
                  </m:oMathPara>
                </a14:m>
                <a:endParaRPr lang="en-US" sz="2000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algn="just"/>
                <a:endParaRPr lang="en-US" sz="2000" b="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So according to the property of memorylessness if we find the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𝑃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𝑇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≤2)</m:t>
                    </m:r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then it will be equal to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𝑃</m:t>
                    </m:r>
                    <m:r>
                      <a:rPr lang="en-US" sz="2000" b="0" i="1" smtClean="0"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latin typeface="Cambria Math"/>
                      </a:rPr>
                      <m:t>𝑇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≤</m:t>
                    </m:r>
                    <m:f>
                      <m:fPr>
                        <m:type m:val="lin"/>
                        <m:ctrlPr>
                          <a:rPr lang="en-US" sz="20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10+2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&gt;10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Now from the CDF of exponential distribution</a:t>
                </a:r>
              </a:p>
              <a:p>
                <a:pPr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𝑇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≤2</m:t>
                          </m:r>
                        </m:e>
                      </m:d>
                      <m:r>
                        <a:rPr lang="en-US" sz="2000" b="0" i="0" smtClean="0">
                          <a:latin typeface="Cambria Math"/>
                          <a:ea typeface="Cambria Math"/>
                        </a:rPr>
                        <m:t>=1−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𝜆</m:t>
                          </m:r>
                        </m:sup>
                      </m:sSup>
                    </m:oMath>
                  </m:oMathPara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04800"/>
                <a:ext cx="8534400" cy="5092804"/>
              </a:xfrm>
              <a:prstGeom prst="rect">
                <a:avLst/>
              </a:prstGeom>
              <a:blipFill rotWithShape="1">
                <a:blip r:embed="rId2"/>
                <a:stretch>
                  <a:fillRect l="-1143" t="-958" r="-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7496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38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Other Properties of Exponential Distribution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Legitimate Property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pdf of exponential distribution is complete pdf that can be shown as follows: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752600"/>
            <a:ext cx="45720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536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Mean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739546"/>
            <a:ext cx="7467599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90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048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Variance</a:t>
            </a:r>
          </a:p>
          <a:p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951131"/>
            <a:ext cx="8153400" cy="554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878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304800"/>
            <a:ext cx="85344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4. Cumulative Distribution Function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As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we know, the cumulative density function is nothing but the sum of probability of all events upto a certain value of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(x = t)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Exponential distribution, the cumulative density function  is given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by F(X)</a:t>
            </a: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905000"/>
            <a:ext cx="41910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199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258</Words>
  <Application>Microsoft Office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15</cp:revision>
  <dcterms:created xsi:type="dcterms:W3CDTF">2020-04-22T10:53:24Z</dcterms:created>
  <dcterms:modified xsi:type="dcterms:W3CDTF">2020-04-22T16:57:42Z</dcterms:modified>
</cp:coreProperties>
</file>