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89" r:id="rId4"/>
    <p:sldId id="290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75" r:id="rId16"/>
    <p:sldId id="285" r:id="rId17"/>
    <p:sldId id="276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9" r:id="rId27"/>
    <p:sldId id="270" r:id="rId28"/>
    <p:sldId id="271" r:id="rId29"/>
    <p:sldId id="272" r:id="rId30"/>
    <p:sldId id="287" r:id="rId31"/>
    <p:sldId id="284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283E0-1072-4F8A-9BA4-E840ED808C55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25723-09A5-4C4A-8D3A-E946FA681C3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5723-09A5-4C4A-8D3A-E946FA681C3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Ct  scan</a:t>
            </a:r>
            <a:br>
              <a:rPr lang="en-GB" sz="1200" dirty="0" smtClean="0"/>
            </a:br>
            <a:r>
              <a:rPr lang="en-GB" sz="1200" dirty="0" smtClean="0"/>
              <a:t>(post  oral &amp;</a:t>
            </a:r>
            <a:r>
              <a:rPr lang="en-GB" sz="1200" dirty="0" err="1" smtClean="0"/>
              <a:t>i</a:t>
            </a:r>
            <a:r>
              <a:rPr lang="en-GB" sz="1200" dirty="0" smtClean="0"/>
              <a:t>/v contrast   enhanced  scan 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5723-09A5-4C4A-8D3A-E946FA681C3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5723-09A5-4C4A-8D3A-E946FA681C30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4671-58C7-41ED-87E3-C4A058171324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BDB1-39E2-4073-B87E-8A73E25738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4671-58C7-41ED-87E3-C4A058171324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BDB1-39E2-4073-B87E-8A73E25738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4671-58C7-41ED-87E3-C4A058171324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BDB1-39E2-4073-B87E-8A73E25738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4671-58C7-41ED-87E3-C4A058171324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BDB1-39E2-4073-B87E-8A73E25738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4671-58C7-41ED-87E3-C4A058171324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BDB1-39E2-4073-B87E-8A73E25738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4671-58C7-41ED-87E3-C4A058171324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BDB1-39E2-4073-B87E-8A73E25738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4671-58C7-41ED-87E3-C4A058171324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BDB1-39E2-4073-B87E-8A73E25738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4671-58C7-41ED-87E3-C4A058171324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BDB1-39E2-4073-B87E-8A73E25738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4671-58C7-41ED-87E3-C4A058171324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BDB1-39E2-4073-B87E-8A73E25738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4671-58C7-41ED-87E3-C4A058171324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BDB1-39E2-4073-B87E-8A73E25738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1014671-58C7-41ED-87E3-C4A058171324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B5BDB1-39E2-4073-B87E-8A73E25738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1014671-58C7-41ED-87E3-C4A058171324}" type="datetimeFigureOut">
              <a:rPr lang="en-US" smtClean="0"/>
              <a:pPr/>
              <a:t>2/27/2012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B5BDB1-39E2-4073-B87E-8A73E25738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CARCINOMA   OF   OVARY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CASE         PRESENTATION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252728"/>
          </a:xfrm>
        </p:spPr>
        <p:txBody>
          <a:bodyPr/>
          <a:lstStyle/>
          <a:p>
            <a:r>
              <a:rPr lang="en-GB" dirty="0" smtClean="0"/>
              <a:t>     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EXPLORATORY     LAPAROTOMY</a:t>
            </a:r>
          </a:p>
          <a:p>
            <a:r>
              <a:rPr lang="en-GB" dirty="0" smtClean="0"/>
              <a:t>      PERITONEAL    WASHING </a:t>
            </a:r>
          </a:p>
          <a:p>
            <a:r>
              <a:rPr lang="en-GB" dirty="0" smtClean="0"/>
              <a:t>      TOTAL   ABDOMINAL   HYSTRECTOMY</a:t>
            </a:r>
          </a:p>
          <a:p>
            <a:r>
              <a:rPr lang="en-GB" dirty="0" smtClean="0"/>
              <a:t>       BILATERAL   SALPINGO OPHRECTOMY</a:t>
            </a:r>
          </a:p>
          <a:p>
            <a:r>
              <a:rPr lang="en-GB" dirty="0" smtClean="0"/>
              <a:t>       OMENTECTOMY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E:\DCIM\100_PANA\P1000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E:\DCIM\100_PANA\P1000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E:\DCIM\100_PANA\P1000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E:\DCIM\100_PANA\P1000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E:\DCIM\100_PANA\P1000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E:\DCIM\100_PANA\P1000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SURGICAL    STAGING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STAGE     1   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humaira\Pictures\MP Navigator EX\2010_08_15\IMG.jpg"/>
          <p:cNvPicPr>
            <a:picLocks noChangeAspect="1" noChangeArrowheads="1"/>
          </p:cNvPicPr>
          <p:nvPr/>
        </p:nvPicPr>
        <p:blipFill>
          <a:blip r:embed="rId2" cstate="print"/>
          <a:srcRect l="20623" t="17709" r="36659" b="47916"/>
          <a:stretch>
            <a:fillRect/>
          </a:stretch>
        </p:blipFill>
        <p:spPr bwMode="auto">
          <a:xfrm>
            <a:off x="357158" y="-1"/>
            <a:ext cx="8501122" cy="66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HISTOPATHOLOGY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PAPILLARY   MUCINOUS   ADENOCARCINOMA</a:t>
            </a:r>
          </a:p>
          <a:p>
            <a:pPr>
              <a:buNone/>
            </a:pPr>
            <a:r>
              <a:rPr lang="en-GB" dirty="0" smtClean="0"/>
              <a:t>PERITONEAL     WASHING  </a:t>
            </a:r>
          </a:p>
          <a:p>
            <a:pPr>
              <a:buNone/>
            </a:pPr>
            <a:r>
              <a:rPr lang="en-GB" dirty="0" smtClean="0"/>
              <a:t>                                         NO    MALIGNANT   CELLS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E:\DCIM\100_PANA\P1000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36558" y="1774825"/>
            <a:ext cx="347088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CARCINOMA    OF   OVARY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25  %</a:t>
            </a:r>
          </a:p>
          <a:p>
            <a:r>
              <a:rPr lang="en-GB" dirty="0" smtClean="0"/>
              <a:t>10%      malignant</a:t>
            </a:r>
          </a:p>
          <a:p>
            <a:r>
              <a:rPr lang="en-GB" dirty="0" smtClean="0"/>
              <a:t>              epithelial</a:t>
            </a:r>
          </a:p>
          <a:p>
            <a:r>
              <a:rPr lang="en-GB" dirty="0" smtClean="0"/>
              <a:t>              non    epithelial</a:t>
            </a:r>
          </a:p>
          <a:p>
            <a:r>
              <a:rPr lang="en-GB" dirty="0" smtClean="0"/>
              <a:t>90%      are     epithelial   in    origin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5"/>
            <a:ext cx="8429668" cy="632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Epithelial    tumours</a:t>
            </a:r>
          </a:p>
          <a:p>
            <a:r>
              <a:rPr lang="en-GB" dirty="0" smtClean="0"/>
              <a:t>        serous</a:t>
            </a:r>
          </a:p>
          <a:p>
            <a:r>
              <a:rPr lang="en-GB" dirty="0" smtClean="0"/>
              <a:t>        </a:t>
            </a:r>
            <a:r>
              <a:rPr lang="en-GB" dirty="0" err="1" smtClean="0"/>
              <a:t>mucinous</a:t>
            </a:r>
            <a:endParaRPr lang="en-GB" dirty="0" smtClean="0"/>
          </a:p>
          <a:p>
            <a:r>
              <a:rPr lang="en-GB" dirty="0" smtClean="0"/>
              <a:t>        </a:t>
            </a:r>
            <a:r>
              <a:rPr lang="en-GB" dirty="0" err="1" smtClean="0"/>
              <a:t>endometroid</a:t>
            </a:r>
            <a:r>
              <a:rPr lang="en-GB" dirty="0" smtClean="0"/>
              <a:t>   tumours</a:t>
            </a:r>
          </a:p>
          <a:p>
            <a:r>
              <a:rPr lang="en-GB" dirty="0" smtClean="0"/>
              <a:t>         clear    cell    tumours</a:t>
            </a:r>
          </a:p>
          <a:p>
            <a:r>
              <a:rPr lang="en-GB" dirty="0" smtClean="0"/>
              <a:t>         </a:t>
            </a:r>
            <a:r>
              <a:rPr lang="en-GB" dirty="0" err="1" smtClean="0"/>
              <a:t>brenner</a:t>
            </a:r>
            <a:r>
              <a:rPr lang="en-GB" dirty="0" smtClean="0"/>
              <a:t>       tumours</a:t>
            </a:r>
          </a:p>
          <a:p>
            <a:r>
              <a:rPr lang="en-GB" dirty="0" smtClean="0"/>
              <a:t>Sex   cord   </a:t>
            </a:r>
            <a:r>
              <a:rPr lang="en-GB" dirty="0" err="1" smtClean="0"/>
              <a:t>stromal</a:t>
            </a:r>
            <a:r>
              <a:rPr lang="en-GB" dirty="0" smtClean="0"/>
              <a:t>   tumours</a:t>
            </a:r>
          </a:p>
          <a:p>
            <a:r>
              <a:rPr lang="en-GB" dirty="0" smtClean="0"/>
              <a:t>         </a:t>
            </a:r>
            <a:r>
              <a:rPr lang="en-GB" dirty="0" err="1" smtClean="0"/>
              <a:t>granuloma</a:t>
            </a:r>
            <a:r>
              <a:rPr lang="en-GB" dirty="0" smtClean="0"/>
              <a:t>   cell   tumours</a:t>
            </a:r>
          </a:p>
          <a:p>
            <a:r>
              <a:rPr lang="en-GB" dirty="0" smtClean="0"/>
              <a:t>         </a:t>
            </a:r>
            <a:r>
              <a:rPr lang="en-GB" dirty="0" err="1" smtClean="0"/>
              <a:t>androblastoma</a:t>
            </a:r>
            <a:endParaRPr lang="en-GB" dirty="0" smtClean="0"/>
          </a:p>
          <a:p>
            <a:r>
              <a:rPr lang="en-GB" dirty="0" smtClean="0"/>
              <a:t>Germ    cell    tumours </a:t>
            </a:r>
          </a:p>
          <a:p>
            <a:r>
              <a:rPr lang="en-GB" dirty="0" smtClean="0"/>
              <a:t>           </a:t>
            </a:r>
            <a:r>
              <a:rPr lang="en-GB" dirty="0" err="1" smtClean="0"/>
              <a:t>dysgerminoma</a:t>
            </a:r>
            <a:endParaRPr lang="en-GB" dirty="0" smtClean="0"/>
          </a:p>
          <a:p>
            <a:r>
              <a:rPr lang="en-GB" dirty="0" smtClean="0"/>
              <a:t>           </a:t>
            </a:r>
            <a:r>
              <a:rPr lang="en-GB" dirty="0" err="1" smtClean="0"/>
              <a:t>endodermal</a:t>
            </a:r>
            <a:r>
              <a:rPr lang="en-GB" dirty="0" smtClean="0"/>
              <a:t>    sinus  tumours</a:t>
            </a:r>
          </a:p>
          <a:p>
            <a:r>
              <a:rPr lang="en-GB" dirty="0" smtClean="0"/>
              <a:t>Lipid    cell    tumours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EPIDEMIOLOGY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long   number  of  years  of  ovulation</a:t>
            </a:r>
          </a:p>
          <a:p>
            <a:r>
              <a:rPr lang="en-GB" dirty="0" smtClean="0"/>
              <a:t>age     50-70yrs</a:t>
            </a:r>
          </a:p>
          <a:p>
            <a:r>
              <a:rPr lang="en-GB" dirty="0" smtClean="0"/>
              <a:t>family     history</a:t>
            </a:r>
          </a:p>
          <a:p>
            <a:r>
              <a:rPr lang="en-GB" dirty="0" smtClean="0"/>
              <a:t>infertility     </a:t>
            </a:r>
            <a:r>
              <a:rPr lang="en-GB" dirty="0" err="1" smtClean="0"/>
              <a:t>treament</a:t>
            </a:r>
            <a:endParaRPr lang="en-GB" dirty="0" smtClean="0"/>
          </a:p>
          <a:p>
            <a:r>
              <a:rPr lang="en-GB" dirty="0" smtClean="0"/>
              <a:t>pelvic      radiation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   FEATURE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late     presentation</a:t>
            </a:r>
          </a:p>
          <a:p>
            <a:r>
              <a:rPr lang="en-GB" dirty="0" smtClean="0"/>
              <a:t>pain</a:t>
            </a:r>
          </a:p>
          <a:p>
            <a:r>
              <a:rPr lang="en-GB" dirty="0" smtClean="0"/>
              <a:t>abdominal     swelling</a:t>
            </a:r>
          </a:p>
          <a:p>
            <a:r>
              <a:rPr lang="en-GB" dirty="0" smtClean="0"/>
              <a:t>abnormal   uterine    </a:t>
            </a:r>
            <a:r>
              <a:rPr lang="en-GB" dirty="0" err="1" smtClean="0"/>
              <a:t>blee</a:t>
            </a:r>
            <a:r>
              <a:rPr lang="en-GB" dirty="0" smtClean="0"/>
              <a:t> ding</a:t>
            </a:r>
          </a:p>
          <a:p>
            <a:r>
              <a:rPr lang="en-GB" dirty="0" smtClean="0"/>
              <a:t>wt    loss</a:t>
            </a:r>
          </a:p>
          <a:p>
            <a:r>
              <a:rPr lang="en-GB" dirty="0" smtClean="0"/>
              <a:t>pressure     effects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 PHYSICAL  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pale       </a:t>
            </a:r>
            <a:r>
              <a:rPr lang="en-GB" dirty="0" err="1" smtClean="0"/>
              <a:t>cachexic</a:t>
            </a:r>
            <a:endParaRPr lang="en-GB" dirty="0" smtClean="0"/>
          </a:p>
          <a:p>
            <a:r>
              <a:rPr lang="en-GB" dirty="0" smtClean="0"/>
              <a:t>lymph    nodes    enlarged</a:t>
            </a:r>
          </a:p>
          <a:p>
            <a:r>
              <a:rPr lang="en-GB" dirty="0" smtClean="0"/>
              <a:t>breast      for      primary    &amp;      secondary</a:t>
            </a:r>
          </a:p>
          <a:p>
            <a:r>
              <a:rPr lang="en-GB" dirty="0" smtClean="0"/>
              <a:t>legs          varicosity       </a:t>
            </a:r>
            <a:r>
              <a:rPr lang="en-GB" dirty="0" err="1" smtClean="0"/>
              <a:t>dvt</a:t>
            </a:r>
            <a:r>
              <a:rPr lang="en-GB" dirty="0" smtClean="0"/>
              <a:t>      oedema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ABDOMINAL          distended   with    </a:t>
            </a:r>
            <a:r>
              <a:rPr lang="en-GB" dirty="0" err="1" smtClean="0"/>
              <a:t>acities</a:t>
            </a:r>
            <a:r>
              <a:rPr lang="en-GB" dirty="0" smtClean="0"/>
              <a:t>  or    </a:t>
            </a:r>
          </a:p>
          <a:p>
            <a:r>
              <a:rPr lang="en-GB" dirty="0" smtClean="0"/>
              <a:t>                                  mass   ,   advanced   disease</a:t>
            </a:r>
          </a:p>
          <a:p>
            <a:r>
              <a:rPr lang="en-GB" dirty="0" smtClean="0"/>
              <a:t>                                  growth    may    be   hard   ,irregular       tender</a:t>
            </a:r>
          </a:p>
          <a:p>
            <a:r>
              <a:rPr lang="en-GB" dirty="0" smtClean="0"/>
              <a:t>PELVIC    EX            defines      the     mass</a:t>
            </a:r>
          </a:p>
          <a:p>
            <a:r>
              <a:rPr lang="en-GB" dirty="0" smtClean="0"/>
              <a:t>PER      RECTAL      EX          posterior     extension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Haematological   Tests</a:t>
            </a:r>
          </a:p>
          <a:p>
            <a:r>
              <a:rPr lang="en-GB" dirty="0" err="1" smtClean="0"/>
              <a:t>Uss</a:t>
            </a:r>
            <a:endParaRPr lang="en-GB" dirty="0" smtClean="0"/>
          </a:p>
          <a:p>
            <a:r>
              <a:rPr lang="en-GB" dirty="0" smtClean="0"/>
              <a:t>            semisolid   &amp;  </a:t>
            </a:r>
            <a:r>
              <a:rPr lang="en-GB" dirty="0" err="1" smtClean="0"/>
              <a:t>semicystic</a:t>
            </a:r>
            <a:r>
              <a:rPr lang="en-GB" dirty="0" smtClean="0"/>
              <a:t>   mass   with</a:t>
            </a:r>
          </a:p>
          <a:p>
            <a:r>
              <a:rPr lang="en-GB" dirty="0" smtClean="0"/>
              <a:t>             thick     septa    &amp;papillary     growth    &amp;    bilateral   lesion</a:t>
            </a:r>
          </a:p>
          <a:p>
            <a:r>
              <a:rPr lang="en-GB" dirty="0" err="1" smtClean="0"/>
              <a:t>Acites</a:t>
            </a:r>
            <a:endParaRPr lang="en-GB" dirty="0" smtClean="0"/>
          </a:p>
          <a:p>
            <a:r>
              <a:rPr lang="en-GB" dirty="0" smtClean="0"/>
              <a:t>CT   Scan</a:t>
            </a:r>
          </a:p>
          <a:p>
            <a:r>
              <a:rPr lang="en-GB" dirty="0" smtClean="0"/>
              <a:t>Tumour    Marker   (CA   125      ,&lt;   35  IU  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humaira\Pictures\MP Navigator EX\2010_08_15\IMG.jpg"/>
          <p:cNvPicPr>
            <a:picLocks noChangeAspect="1" noChangeArrowheads="1"/>
          </p:cNvPicPr>
          <p:nvPr/>
        </p:nvPicPr>
        <p:blipFill>
          <a:blip r:embed="rId2" cstate="print"/>
          <a:srcRect l="20623" t="17709" r="36659" b="47916"/>
          <a:stretch>
            <a:fillRect/>
          </a:stretch>
        </p:blipFill>
        <p:spPr bwMode="auto">
          <a:xfrm>
            <a:off x="357158" y="-1"/>
            <a:ext cx="8501122" cy="66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humaira\Pictures\MP Navigator EX\2010_08_15\IMG.jpg"/>
          <p:cNvPicPr>
            <a:picLocks noChangeAspect="1" noChangeArrowheads="1"/>
          </p:cNvPicPr>
          <p:nvPr/>
        </p:nvPicPr>
        <p:blipFill>
          <a:blip r:embed="rId2" cstate="print"/>
          <a:srcRect l="60395" t="24771" r="5247" b="51041"/>
          <a:stretch>
            <a:fillRect/>
          </a:stretch>
        </p:blipFill>
        <p:spPr bwMode="auto">
          <a:xfrm>
            <a:off x="505617" y="0"/>
            <a:ext cx="8638383" cy="6910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humaira\Pictures\MP Navigator EX\2010_08_15\IMG.jpg"/>
          <p:cNvPicPr>
            <a:picLocks noChangeAspect="1" noChangeArrowheads="1"/>
          </p:cNvPicPr>
          <p:nvPr/>
        </p:nvPicPr>
        <p:blipFill>
          <a:blip r:embed="rId2" cstate="print"/>
          <a:srcRect l="19066" t="50000" r="33796" b="9375"/>
          <a:stretch>
            <a:fillRect/>
          </a:stretch>
        </p:blipFill>
        <p:spPr bwMode="auto">
          <a:xfrm>
            <a:off x="0" y="-1422087"/>
            <a:ext cx="9144000" cy="849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humaira\Pictures\MP Navigator EX\2010_08_15\IMG.jpg"/>
          <p:cNvPicPr>
            <a:picLocks noChangeAspect="1" noChangeArrowheads="1"/>
          </p:cNvPicPr>
          <p:nvPr/>
        </p:nvPicPr>
        <p:blipFill>
          <a:blip r:embed="rId3" cstate="print"/>
          <a:srcRect l="61784" t="48958" b="11458"/>
          <a:stretch>
            <a:fillRect/>
          </a:stretch>
        </p:blipFill>
        <p:spPr bwMode="auto">
          <a:xfrm>
            <a:off x="-214346" y="-542214"/>
            <a:ext cx="8215338" cy="7400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PT   PROFILE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malika</a:t>
            </a:r>
            <a:r>
              <a:rPr lang="en-GB" dirty="0" smtClean="0"/>
              <a:t>   w/o   </a:t>
            </a:r>
            <a:r>
              <a:rPr lang="en-GB" dirty="0" err="1" smtClean="0"/>
              <a:t>abdul</a:t>
            </a:r>
            <a:r>
              <a:rPr lang="en-GB" dirty="0" smtClean="0"/>
              <a:t>   </a:t>
            </a:r>
            <a:r>
              <a:rPr lang="en-GB" dirty="0" err="1" smtClean="0"/>
              <a:t>rasheed</a:t>
            </a:r>
            <a:endParaRPr lang="en-GB" dirty="0" smtClean="0"/>
          </a:p>
          <a:p>
            <a:r>
              <a:rPr lang="en-GB" dirty="0" smtClean="0"/>
              <a:t>age     45yrs</a:t>
            </a:r>
          </a:p>
          <a:p>
            <a:r>
              <a:rPr lang="en-GB" dirty="0" smtClean="0"/>
              <a:t>married    26   yrs</a:t>
            </a:r>
          </a:p>
          <a:p>
            <a:r>
              <a:rPr lang="en-GB" dirty="0" smtClean="0"/>
              <a:t>parity       10</a:t>
            </a:r>
          </a:p>
          <a:p>
            <a:r>
              <a:rPr lang="en-GB" dirty="0" smtClean="0"/>
              <a:t>address         </a:t>
            </a:r>
            <a:r>
              <a:rPr lang="en-GB" dirty="0" err="1" smtClean="0"/>
              <a:t>babo</a:t>
            </a:r>
            <a:r>
              <a:rPr lang="en-GB" dirty="0" smtClean="0"/>
              <a:t>    </a:t>
            </a:r>
            <a:r>
              <a:rPr lang="en-GB" dirty="0" err="1" smtClean="0"/>
              <a:t>mohala</a:t>
            </a:r>
            <a:endParaRPr lang="en-GB" dirty="0" smtClean="0"/>
          </a:p>
          <a:p>
            <a:r>
              <a:rPr lang="en-GB" dirty="0" smtClean="0"/>
              <a:t>                               </a:t>
            </a:r>
            <a:r>
              <a:rPr lang="en-GB" dirty="0" err="1" smtClean="0"/>
              <a:t>sargodha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DIRECT</a:t>
            </a:r>
          </a:p>
          <a:p>
            <a:r>
              <a:rPr lang="en-GB" dirty="0" smtClean="0"/>
              <a:t>LYMPHATIC</a:t>
            </a:r>
          </a:p>
          <a:p>
            <a:r>
              <a:rPr lang="en-GB" dirty="0" smtClean="0"/>
              <a:t>BLOOD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SCREENING   FOR   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Bimanual    Pelvic   Ex</a:t>
            </a:r>
          </a:p>
          <a:p>
            <a:r>
              <a:rPr lang="en-GB" dirty="0" err="1" smtClean="0"/>
              <a:t>Uss</a:t>
            </a:r>
            <a:endParaRPr lang="en-GB" dirty="0" smtClean="0"/>
          </a:p>
          <a:p>
            <a:r>
              <a:rPr lang="en-GB" dirty="0" smtClean="0"/>
              <a:t>Tumour    Markers</a:t>
            </a:r>
          </a:p>
          <a:p>
            <a:r>
              <a:rPr lang="en-GB" dirty="0" smtClean="0"/>
              <a:t>CT    Scan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  YRS   SURVIVAL    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STAGE</a:t>
            </a:r>
          </a:p>
          <a:p>
            <a:r>
              <a:rPr lang="en-GB" dirty="0" smtClean="0"/>
              <a:t>1          60-70%</a:t>
            </a:r>
          </a:p>
          <a:p>
            <a:r>
              <a:rPr lang="en-GB" dirty="0" smtClean="0"/>
              <a:t>2          40-50%</a:t>
            </a:r>
          </a:p>
          <a:p>
            <a:r>
              <a:rPr lang="en-GB" dirty="0" smtClean="0"/>
              <a:t>3            18%</a:t>
            </a:r>
          </a:p>
          <a:p>
            <a:r>
              <a:rPr lang="en-GB" dirty="0" smtClean="0"/>
              <a:t>4             5  %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presenting     complaints</a:t>
            </a:r>
          </a:p>
          <a:p>
            <a:r>
              <a:rPr lang="en-GB" dirty="0" smtClean="0"/>
              <a:t>                   mass    abdomen     1yrs</a:t>
            </a:r>
          </a:p>
          <a:p>
            <a:r>
              <a:rPr lang="en-GB" dirty="0" smtClean="0"/>
              <a:t>                    pain      abdomen       1yrs</a:t>
            </a:r>
          </a:p>
          <a:p>
            <a:r>
              <a:rPr lang="en-GB" dirty="0" smtClean="0"/>
              <a:t>                     p/v    spotting    off  &amp;on</a:t>
            </a:r>
          </a:p>
          <a:p>
            <a:r>
              <a:rPr lang="en-GB" dirty="0" smtClean="0"/>
              <a:t>                      wt   loss     &amp;    breathlessness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   PHYSICAL   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Well    oriented   </a:t>
            </a:r>
          </a:p>
          <a:p>
            <a:r>
              <a:rPr lang="en-GB" dirty="0" smtClean="0"/>
              <a:t>Pulse    100/min</a:t>
            </a:r>
          </a:p>
          <a:p>
            <a:r>
              <a:rPr lang="en-GB" dirty="0" smtClean="0"/>
              <a:t>B.P        120/80</a:t>
            </a:r>
          </a:p>
          <a:p>
            <a:r>
              <a:rPr lang="en-GB" dirty="0" smtClean="0"/>
              <a:t>Temp     n</a:t>
            </a:r>
          </a:p>
          <a:p>
            <a:r>
              <a:rPr lang="en-GB" dirty="0" err="1" smtClean="0"/>
              <a:t>Paller</a:t>
            </a:r>
            <a:r>
              <a:rPr lang="en-GB" dirty="0" smtClean="0"/>
              <a:t>    +</a:t>
            </a:r>
          </a:p>
          <a:p>
            <a:r>
              <a:rPr lang="en-GB" dirty="0" smtClean="0"/>
              <a:t>Lymph  nodes       not    enlarged</a:t>
            </a:r>
          </a:p>
          <a:p>
            <a:r>
              <a:rPr lang="en-GB" dirty="0" smtClean="0"/>
              <a:t>Thyroid                    not    enlarged</a:t>
            </a:r>
          </a:p>
          <a:p>
            <a:r>
              <a:rPr lang="en-GB" dirty="0" smtClean="0"/>
              <a:t>Varicose  vein   +</a:t>
            </a:r>
          </a:p>
          <a:p>
            <a:r>
              <a:rPr lang="en-GB" dirty="0" smtClean="0"/>
              <a:t>Pedal    oedema    +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systemic     ex     normal</a:t>
            </a:r>
          </a:p>
          <a:p>
            <a:r>
              <a:rPr lang="en-GB" dirty="0" smtClean="0"/>
              <a:t>abdominal    ex</a:t>
            </a:r>
          </a:p>
          <a:p>
            <a:r>
              <a:rPr lang="en-GB" dirty="0" smtClean="0"/>
              <a:t>                 huge     cystic   mass   occupying</a:t>
            </a:r>
          </a:p>
          <a:p>
            <a:r>
              <a:rPr lang="en-GB" dirty="0" smtClean="0"/>
              <a:t>                  the    whole   abdomen                     </a:t>
            </a:r>
          </a:p>
          <a:p>
            <a:r>
              <a:rPr lang="en-GB" dirty="0" smtClean="0"/>
              <a:t>vaginal    ex </a:t>
            </a:r>
          </a:p>
          <a:p>
            <a:r>
              <a:rPr lang="en-GB" dirty="0" smtClean="0"/>
              <a:t>                     v/v    healthy   uterine  size     could</a:t>
            </a:r>
          </a:p>
          <a:p>
            <a:r>
              <a:rPr lang="en-GB" dirty="0" smtClean="0"/>
              <a:t>                    not    be   assessed</a:t>
            </a:r>
          </a:p>
          <a:p>
            <a:r>
              <a:rPr lang="en-GB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Blood    group    B+</a:t>
            </a:r>
          </a:p>
          <a:p>
            <a:r>
              <a:rPr lang="en-GB" dirty="0" err="1" smtClean="0"/>
              <a:t>Hb</a:t>
            </a:r>
            <a:r>
              <a:rPr lang="en-GB" dirty="0" smtClean="0"/>
              <a:t>   11gm/Dl</a:t>
            </a:r>
          </a:p>
          <a:p>
            <a:r>
              <a:rPr lang="en-GB" dirty="0" smtClean="0"/>
              <a:t>BSL      n</a:t>
            </a:r>
          </a:p>
          <a:p>
            <a:r>
              <a:rPr lang="en-GB" dirty="0" smtClean="0"/>
              <a:t>RFT,   LFT  ,Coagulation  profile     n</a:t>
            </a:r>
          </a:p>
          <a:p>
            <a:r>
              <a:rPr lang="en-GB" dirty="0" smtClean="0"/>
              <a:t>ECG  ,X   RAY  chest    normal</a:t>
            </a:r>
          </a:p>
          <a:p>
            <a:r>
              <a:rPr lang="en-GB" dirty="0" smtClean="0"/>
              <a:t>Ca   125     227 </a:t>
            </a:r>
            <a:r>
              <a:rPr lang="en-GB" dirty="0" err="1" smtClean="0"/>
              <a:t>iu</a:t>
            </a:r>
            <a:r>
              <a:rPr lang="en-GB" dirty="0" smtClean="0"/>
              <a:t>/l           (  &lt;  35  </a:t>
            </a:r>
            <a:r>
              <a:rPr lang="en-GB" dirty="0" err="1" smtClean="0"/>
              <a:t>iu</a:t>
            </a:r>
            <a:r>
              <a:rPr lang="en-GB" dirty="0" smtClean="0"/>
              <a:t>/l)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Uss</a:t>
            </a:r>
            <a:endParaRPr lang="en-GB" dirty="0" smtClean="0"/>
          </a:p>
          <a:p>
            <a:r>
              <a:rPr lang="en-GB" dirty="0" smtClean="0"/>
              <a:t>       A/v    </a:t>
            </a:r>
            <a:r>
              <a:rPr lang="en-GB" dirty="0" err="1" smtClean="0"/>
              <a:t>ut</a:t>
            </a:r>
            <a:r>
              <a:rPr lang="en-GB" dirty="0" smtClean="0"/>
              <a:t>    </a:t>
            </a:r>
            <a:r>
              <a:rPr lang="en-GB" dirty="0" err="1" smtClean="0"/>
              <a:t>edometrium</a:t>
            </a:r>
            <a:r>
              <a:rPr lang="en-GB" dirty="0" smtClean="0"/>
              <a:t>  thin</a:t>
            </a:r>
          </a:p>
          <a:p>
            <a:r>
              <a:rPr lang="en-GB" dirty="0" smtClean="0"/>
              <a:t>      27.5  +  21.6   cm    large   complex   mass </a:t>
            </a:r>
          </a:p>
          <a:p>
            <a:r>
              <a:rPr lang="en-GB" dirty="0" smtClean="0"/>
              <a:t>      cystic      internal    septa  &amp;  </a:t>
            </a:r>
            <a:r>
              <a:rPr lang="en-GB" dirty="0" err="1" smtClean="0"/>
              <a:t>loculation</a:t>
            </a:r>
            <a:r>
              <a:rPr lang="en-GB" dirty="0" smtClean="0"/>
              <a:t>  in</a:t>
            </a:r>
          </a:p>
          <a:p>
            <a:r>
              <a:rPr lang="en-GB" dirty="0" smtClean="0"/>
              <a:t>     the   whole   of  abdomen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Ct  scan</a:t>
            </a:r>
            <a:br>
              <a:rPr lang="en-GB" dirty="0" smtClean="0"/>
            </a:br>
            <a:r>
              <a:rPr lang="en-GB" dirty="0" smtClean="0"/>
              <a:t>(post  oral &amp;</a:t>
            </a:r>
            <a:r>
              <a:rPr lang="en-GB" dirty="0" err="1" smtClean="0"/>
              <a:t>i</a:t>
            </a:r>
            <a:r>
              <a:rPr lang="en-GB" dirty="0" smtClean="0"/>
              <a:t>/v contrast   enhanced  scan 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Huge   cystic    mass   occupying   whole   abdomen   &amp;pelvis   (33     27     20   cm)     having    internal     </a:t>
            </a:r>
            <a:r>
              <a:rPr lang="en-GB" dirty="0" err="1" smtClean="0"/>
              <a:t>septas</a:t>
            </a:r>
            <a:r>
              <a:rPr lang="en-GB" dirty="0" smtClean="0"/>
              <a:t>   &amp; solid    component   .   No   fat   or   calcification  .   Mass   is   closely   abutting   the  </a:t>
            </a:r>
            <a:r>
              <a:rPr lang="en-GB" dirty="0" err="1" smtClean="0"/>
              <a:t>antrolateral</a:t>
            </a:r>
            <a:r>
              <a:rPr lang="en-GB" dirty="0" smtClean="0"/>
              <a:t>    wall  of    abdomen .   aorta   &amp;   </a:t>
            </a:r>
            <a:r>
              <a:rPr lang="en-GB" dirty="0" err="1" smtClean="0"/>
              <a:t>ivc</a:t>
            </a:r>
            <a:r>
              <a:rPr lang="en-GB" dirty="0" smtClean="0"/>
              <a:t>    is </a:t>
            </a:r>
          </a:p>
          <a:p>
            <a:pPr>
              <a:buNone/>
            </a:pPr>
            <a:r>
              <a:rPr lang="en-GB" dirty="0" smtClean="0"/>
              <a:t>Posterior      to    the    mass.  Gut   loops  displaced  laterally  .liver  ,spleen,  pancreas,   gall    bladder   kidney s   normal.     No  lymph  nodes    enlarged .  </a:t>
            </a:r>
            <a:r>
              <a:rPr lang="en-GB" dirty="0" err="1" smtClean="0"/>
              <a:t>ut</a:t>
            </a:r>
            <a:r>
              <a:rPr lang="en-GB" dirty="0" smtClean="0"/>
              <a:t>   seen            separately.     no   </a:t>
            </a:r>
            <a:r>
              <a:rPr lang="en-GB" dirty="0" err="1" smtClean="0"/>
              <a:t>ascities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279</TotalTime>
  <Words>465</Words>
  <Application>Microsoft Office PowerPoint</Application>
  <PresentationFormat>On-screen Show (4:3)</PresentationFormat>
  <Paragraphs>133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CARCINOMA   OF   OVARY</vt:lpstr>
      <vt:lpstr>Slide 2</vt:lpstr>
      <vt:lpstr>PT   PROFILE</vt:lpstr>
      <vt:lpstr>HISTORY</vt:lpstr>
      <vt:lpstr>GENERAL    PHYSICAL   EX</vt:lpstr>
      <vt:lpstr>Slide 6</vt:lpstr>
      <vt:lpstr>INVESTIGATION</vt:lpstr>
      <vt:lpstr>Slide 8</vt:lpstr>
      <vt:lpstr>Ct  scan (post  oral &amp;i/v contrast   enhanced  scan )</vt:lpstr>
      <vt:lpstr>      PLAN</vt:lpstr>
      <vt:lpstr>Slide 11</vt:lpstr>
      <vt:lpstr>Slide 12</vt:lpstr>
      <vt:lpstr>Slide 13</vt:lpstr>
      <vt:lpstr>Slide 14</vt:lpstr>
      <vt:lpstr>SURGICAL    STAGING</vt:lpstr>
      <vt:lpstr>Slide 16</vt:lpstr>
      <vt:lpstr>HISTOPATHOLOGY</vt:lpstr>
      <vt:lpstr>Slide 18</vt:lpstr>
      <vt:lpstr>CARCINOMA    OF   OVARY</vt:lpstr>
      <vt:lpstr>CLASSIFICATION</vt:lpstr>
      <vt:lpstr>EPIDEMIOLOGY</vt:lpstr>
      <vt:lpstr>CLINICAL    FEATURE</vt:lpstr>
      <vt:lpstr>GENERAL  PHYSICAL  EX</vt:lpstr>
      <vt:lpstr>EXAMINATION</vt:lpstr>
      <vt:lpstr>INVESTIGATION</vt:lpstr>
      <vt:lpstr>Slide 26</vt:lpstr>
      <vt:lpstr>Slide 27</vt:lpstr>
      <vt:lpstr>Slide 28</vt:lpstr>
      <vt:lpstr>Slide 29</vt:lpstr>
      <vt:lpstr>SPREAD</vt:lpstr>
      <vt:lpstr>SCREENING   FOR    CANCER</vt:lpstr>
      <vt:lpstr>5   YRS   SURVIVAL    RATE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CARCINOMA   OF   OVARY</dc:title>
  <dc:creator>humaira</dc:creator>
  <cp:lastModifiedBy>humaira</cp:lastModifiedBy>
  <cp:revision>42</cp:revision>
  <dcterms:created xsi:type="dcterms:W3CDTF">2010-08-16T05:09:47Z</dcterms:created>
  <dcterms:modified xsi:type="dcterms:W3CDTF">2012-02-27T06:01:16Z</dcterms:modified>
</cp:coreProperties>
</file>