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1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3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4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6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6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1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218E-249A-0B49-938E-0BCDCDB7B7EF}" type="datetimeFigureOut">
              <a:rPr lang="en-US" smtClean="0"/>
              <a:t>5/2/20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6E7C-757C-2946-BFD5-A11046C33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457200" y="304800"/>
            <a:ext cx="8153400" cy="1295400"/>
          </a:xfrm>
          <a:custGeom>
            <a:avLst/>
            <a:gdLst/>
            <a:ahLst/>
            <a:cxnLst/>
            <a:rect l="l" t="t" r="r" b="b"/>
            <a:pathLst>
              <a:path w="5257800" h="2076450">
                <a:moveTo>
                  <a:pt x="0" y="2076450"/>
                </a:moveTo>
                <a:lnTo>
                  <a:pt x="0" y="0"/>
                </a:lnTo>
                <a:lnTo>
                  <a:pt x="5257800" y="0"/>
                </a:lnTo>
                <a:lnTo>
                  <a:pt x="5257800" y="2076450"/>
                </a:lnTo>
                <a:lnTo>
                  <a:pt x="0" y="20764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text 1"/>
          <p:cNvSpPr txBox="1"/>
          <p:nvPr/>
        </p:nvSpPr>
        <p:spPr>
          <a:xfrm>
            <a:off x="990600" y="685800"/>
            <a:ext cx="7132489" cy="6155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lang="en-US" sz="4000" b="1" spc="10" dirty="0" smtClean="0">
                <a:solidFill>
                  <a:srgbClr val="FFFFFF"/>
                </a:solidFill>
                <a:latin typeface="Arial"/>
                <a:cs typeface="Arial"/>
              </a:rPr>
              <a:t>CONCEPTS OF </a:t>
            </a:r>
            <a:r>
              <a:rPr sz="4000" b="1" spc="10" dirty="0" smtClean="0">
                <a:solidFill>
                  <a:srgbClr val="FFFFFF"/>
                </a:solidFill>
                <a:latin typeface="Arial"/>
                <a:cs typeface="Arial"/>
              </a:rPr>
              <a:t>EVALUATION </a:t>
            </a:r>
            <a:endParaRPr sz="4000" dirty="0"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741" t="1302" r="4008" b="8896"/>
          <a:stretch/>
        </p:blipFill>
        <p:spPr>
          <a:xfrm>
            <a:off x="2438400" y="1981200"/>
            <a:ext cx="4333089" cy="42959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8" t="13981" b="24285"/>
          <a:stretch/>
        </p:blipFill>
        <p:spPr>
          <a:xfrm>
            <a:off x="2667000" y="1143000"/>
            <a:ext cx="6324599" cy="5289588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2370667" cy="52578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785872" y="1667510"/>
            <a:ext cx="19141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128772" y="1667510"/>
            <a:ext cx="4622596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Evaluation is a process of making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128772" y="2033375"/>
            <a:ext cx="5066993" cy="286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judgements to be used as a basis for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128772" y="2399411"/>
            <a:ext cx="4858815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planning . it consists of establishing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128772" y="2765171"/>
            <a:ext cx="513465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goals, collecting evidence concerning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128772" y="3130931"/>
            <a:ext cx="5778423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growth towards goals, making judgements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128772" y="3496691"/>
            <a:ext cx="4386985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about the evidence and revising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128772" y="3862705"/>
            <a:ext cx="4830469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procedures and goals in the light 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128772" y="4228465"/>
            <a:ext cx="4657901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judgements. It is for improving the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3128772" y="4594225"/>
            <a:ext cx="5827774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product, the process and even the goals 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3128772" y="4959985"/>
            <a:ext cx="1626108" cy="2859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themselves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267200" y="381000"/>
            <a:ext cx="284353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000000"/>
                </a:solidFill>
                <a:latin typeface="Arial"/>
                <a:cs typeface="Arial"/>
              </a:rPr>
              <a:t>DEFINITION</a:t>
            </a:r>
            <a:endParaRPr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62" t="10894" r="9310" b="8671"/>
          <a:stretch/>
        </p:blipFill>
        <p:spPr>
          <a:xfrm>
            <a:off x="457200" y="990601"/>
            <a:ext cx="8305800" cy="3733799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762000" y="1524000"/>
            <a:ext cx="442572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 smtClean="0">
                <a:solidFill>
                  <a:srgbClr val="000000"/>
                </a:solidFill>
                <a:latin typeface="Arial"/>
                <a:cs typeface="Arial"/>
              </a:rPr>
              <a:t>Evaluation </a:t>
            </a:r>
            <a:r>
              <a:rPr sz="2800" spc="10" dirty="0">
                <a:solidFill>
                  <a:srgbClr val="000000"/>
                </a:solidFill>
                <a:latin typeface="Arial"/>
                <a:cs typeface="Arial"/>
              </a:rPr>
              <a:t>is the process of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657600" y="2209800"/>
            <a:ext cx="4699641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0000"/>
                </a:solidFill>
                <a:latin typeface="Arial"/>
                <a:cs typeface="Arial"/>
              </a:rPr>
              <a:t>determining to what extend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62000" y="2819400"/>
            <a:ext cx="221230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sz="2800" spc="1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2800" spc="10" dirty="0" smtClean="0">
                <a:solidFill>
                  <a:srgbClr val="000000"/>
                </a:solidFill>
                <a:latin typeface="Arial"/>
                <a:cs typeface="Arial"/>
              </a:rPr>
              <a:t>he </a:t>
            </a:r>
            <a:r>
              <a:rPr sz="2800" spc="10" dirty="0">
                <a:solidFill>
                  <a:srgbClr val="000000"/>
                </a:solidFill>
                <a:latin typeface="Arial"/>
                <a:cs typeface="Arial"/>
              </a:rPr>
              <a:t>objectives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048000" y="2819400"/>
            <a:ext cx="2876321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000000"/>
                </a:solidFill>
                <a:latin typeface="Arial"/>
                <a:cs typeface="Arial"/>
              </a:rPr>
              <a:t>being realized</a:t>
            </a:r>
            <a:endParaRPr sz="2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943600" y="3581400"/>
            <a:ext cx="2356774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GB" sz="3200" spc="10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3200" spc="10" dirty="0" smtClean="0">
                <a:solidFill>
                  <a:srgbClr val="FF0000"/>
                </a:solidFill>
                <a:latin typeface="Arial"/>
                <a:cs typeface="Arial"/>
              </a:rPr>
              <a:t>Ralph Tyler</a:t>
            </a:r>
            <a:r>
              <a:rPr lang="en-GB" sz="3200" spc="1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3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text 1"/>
          <p:cNvSpPr txBox="1"/>
          <p:nvPr/>
        </p:nvSpPr>
        <p:spPr>
          <a:xfrm>
            <a:off x="228600" y="423063"/>
            <a:ext cx="8839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800" b="1" spc="10" dirty="0" smtClean="0">
                <a:solidFill>
                  <a:srgbClr val="800000"/>
                </a:solidFill>
                <a:latin typeface="Arial"/>
                <a:cs typeface="Arial"/>
              </a:rPr>
              <a:t>Evaluation, Measurement, Assessment &amp; Testing</a:t>
            </a:r>
            <a:endParaRPr lang="en-US" sz="2800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1670763"/>
            <a:ext cx="746358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800" b="1" spc="10" dirty="0">
                <a:solidFill>
                  <a:srgbClr val="800000"/>
                </a:solidFill>
                <a:latin typeface="Arial"/>
                <a:cs typeface="Arial"/>
              </a:rPr>
              <a:t>Test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: an instrument or systemic procedure for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097588"/>
            <a:ext cx="5163561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measuring a sample of behavior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47116" y="2609928"/>
            <a:ext cx="660127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800" b="1" spc="10" dirty="0">
                <a:solidFill>
                  <a:srgbClr val="800000"/>
                </a:solidFill>
                <a:latin typeface="Arial"/>
                <a:cs typeface="Arial"/>
              </a:rPr>
              <a:t>Measurement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: the process of obtaining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90016" y="3036648"/>
            <a:ext cx="755849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numerical description of the degree to which 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463368"/>
            <a:ext cx="7417518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individual possesses a particular characteristic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7116" y="3975686"/>
            <a:ext cx="760845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800" b="1" spc="10" dirty="0">
                <a:solidFill>
                  <a:srgbClr val="800000"/>
                </a:solidFill>
                <a:latin typeface="Arial"/>
                <a:cs typeface="Arial"/>
              </a:rPr>
              <a:t>Evaluation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: from the stand point of classroom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90016" y="4402407"/>
            <a:ext cx="6562812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evaluation, it is the systematic process 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4829127"/>
            <a:ext cx="771615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collecting, analyzing and interpreting information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5255952"/>
            <a:ext cx="6784525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determine the extent to which pupils are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5682897"/>
            <a:ext cx="528164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achieving instructional objectives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text 1"/>
          <p:cNvSpPr txBox="1"/>
          <p:nvPr/>
        </p:nvSpPr>
        <p:spPr>
          <a:xfrm>
            <a:off x="547116" y="911019"/>
            <a:ext cx="4864150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800000"/>
                </a:solidFill>
                <a:latin typeface="Arial"/>
                <a:cs typeface="Arial"/>
              </a:rPr>
              <a:t>SCOPE OF EVALUATION</a:t>
            </a:r>
            <a:endParaRPr sz="32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1670763"/>
            <a:ext cx="291128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Value judgment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7116" y="2182932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182932"/>
            <a:ext cx="7735208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Ascertaining the extend to which the educational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2609928"/>
            <a:ext cx="480581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objectives have been attained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3121992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90016" y="3121992"/>
            <a:ext cx="6425746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Effectiveness of appraisal or methods of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90016" y="3548712"/>
            <a:ext cx="1720776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instruction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47116" y="4061030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4061030"/>
            <a:ext cx="488429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Identifies pupil’s strengths 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4487751"/>
            <a:ext cx="755493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weakness, difficulties and problems, needs 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90016" y="4914471"/>
            <a:ext cx="1560984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demands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47116" y="5426589"/>
            <a:ext cx="7625691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Provide baseline for guidance and counseling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36525" y="136525"/>
            <a:ext cx="8866251" cy="6581775"/>
          </a:xfrm>
          <a:custGeom>
            <a:avLst/>
            <a:gdLst/>
            <a:ahLst/>
            <a:cxnLst/>
            <a:rect l="l" t="t" r="r" b="b"/>
            <a:pathLst>
              <a:path w="8866251" h="6581775">
                <a:moveTo>
                  <a:pt x="0" y="6581775"/>
                </a:moveTo>
                <a:lnTo>
                  <a:pt x="0" y="0"/>
                </a:lnTo>
                <a:lnTo>
                  <a:pt x="8866251" y="0"/>
                </a:lnTo>
                <a:lnTo>
                  <a:pt x="8866251" y="6581775"/>
                </a:lnTo>
                <a:lnTo>
                  <a:pt x="0" y="6581775"/>
                </a:lnTo>
                <a:close/>
              </a:path>
            </a:pathLst>
          </a:custGeom>
          <a:solidFill>
            <a:srgbClr val="006600">
              <a:alpha val="50195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ext 1"/>
          <p:cNvSpPr txBox="1"/>
          <p:nvPr/>
        </p:nvSpPr>
        <p:spPr>
          <a:xfrm>
            <a:off x="547116" y="1670763"/>
            <a:ext cx="597821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Placements and promotions in jobs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47116" y="2182932"/>
            <a:ext cx="22318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890016" y="2182932"/>
            <a:ext cx="2591909" cy="333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Development 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90016" y="2609928"/>
            <a:ext cx="7610688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attitudes, interests, capabilities, creativity, origin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90016" y="3036648"/>
            <a:ext cx="4864051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ality, knowledge and skills etc.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16" y="3548712"/>
            <a:ext cx="629708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Development of tools and techniques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47116" y="4061030"/>
            <a:ext cx="7659570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Development of curriculum and for its revision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7116" y="4573095"/>
            <a:ext cx="408059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 Interpretation of results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47116" y="5085159"/>
            <a:ext cx="222997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90016" y="5085159"/>
            <a:ext cx="7538249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Helpful for curriculum planners and administers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90016" y="5512209"/>
            <a:ext cx="5300815" cy="333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to improve the curriculum pattern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260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Mohammed Yaseen</cp:lastModifiedBy>
  <cp:revision>7</cp:revision>
  <dcterms:created xsi:type="dcterms:W3CDTF">2020-05-02T01:35:41Z</dcterms:created>
  <dcterms:modified xsi:type="dcterms:W3CDTF">2020-05-02T06:08:58Z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LastSaved">
    <vt:filetime>2020-05-02T00:00:00Z</vt:filetime>
  </property>
</Properties>
</file>