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7" r:id="rId6"/>
    <p:sldId id="268" r:id="rId7"/>
    <p:sldId id="276" r:id="rId8"/>
    <p:sldId id="271" r:id="rId9"/>
    <p:sldId id="272" r:id="rId10"/>
    <p:sldId id="273" r:id="rId11"/>
    <p:sldId id="274" r:id="rId12"/>
    <p:sldId id="269" r:id="rId13"/>
    <p:sldId id="260" r:id="rId14"/>
    <p:sldId id="279" r:id="rId15"/>
    <p:sldId id="261" r:id="rId16"/>
    <p:sldId id="270" r:id="rId17"/>
    <p:sldId id="275" r:id="rId18"/>
    <p:sldId id="266" r:id="rId19"/>
    <p:sldId id="277" r:id="rId20"/>
  </p:sldIdLst>
  <p:sldSz cx="12192000" cy="6858000"/>
  <p:notesSz cx="6858000" cy="9144000"/>
  <p:defaultTex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1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83722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8513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01821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43855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01141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110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78517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3222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53358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37749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96866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8938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09278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96864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97369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26095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2675662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F090E2-7D2E-7940-A59C-C793338557E1}"/>
              </a:ext>
            </a:extLst>
          </p:cNvPr>
          <p:cNvSpPr>
            <a:spLocks noGrp="1"/>
          </p:cNvSpPr>
          <p:nvPr>
            <p:ph type="ctrTitle"/>
          </p:nvPr>
        </p:nvSpPr>
        <p:spPr>
          <a:xfrm>
            <a:off x="1524000" y="2097423"/>
            <a:ext cx="9144000" cy="3155759"/>
          </a:xfrm>
        </p:spPr>
        <p:txBody>
          <a:bodyPr>
            <a:normAutofit fontScale="90000"/>
          </a:bodyPr>
          <a:lstStyle/>
          <a:p>
            <a:r>
              <a:rPr lang="en-US" dirty="0"/>
              <a:t> </a:t>
            </a:r>
            <a:br>
              <a:rPr lang="en-US" dirty="0"/>
            </a:br>
            <a:r>
              <a:rPr lang="en-US" dirty="0"/>
              <a:t>Systemic  </a:t>
            </a:r>
            <a:r>
              <a:rPr lang="en-US" dirty="0" smtClean="0"/>
              <a:t>Sclerosis				</a:t>
            </a:r>
            <a:r>
              <a:rPr lang="en-US" dirty="0"/>
              <a:t/>
            </a:r>
            <a:br>
              <a:rPr lang="en-US" dirty="0"/>
            </a:br>
            <a:r>
              <a:rPr lang="en-US" dirty="0"/>
              <a:t>(Scleroderma)</a:t>
            </a:r>
            <a:br>
              <a:rPr lang="en-US" dirty="0"/>
            </a:br>
            <a:endParaRPr lang="" dirty="0"/>
          </a:p>
        </p:txBody>
      </p:sp>
      <p:pic>
        <p:nvPicPr>
          <p:cNvPr id="1026" name="Picture 2" descr="C:\Users\comp\Desktop\download (2) 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0" y="2286000"/>
            <a:ext cx="220980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0057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010B69-5CE3-F14A-AB03-A2C22E0D82C2}"/>
              </a:ext>
            </a:extLst>
          </p:cNvPr>
          <p:cNvSpPr>
            <a:spLocks noGrp="1"/>
          </p:cNvSpPr>
          <p:nvPr>
            <p:ph type="title"/>
          </p:nvPr>
        </p:nvSpPr>
        <p:spPr/>
        <p:txBody>
          <a:bodyPr/>
          <a:lstStyle/>
          <a:p>
            <a:r>
              <a:rPr lang="en-US"/>
              <a:t>Gastrointestinal involvement</a:t>
            </a:r>
            <a:endParaRPr lang=""/>
          </a:p>
        </p:txBody>
      </p:sp>
      <p:sp>
        <p:nvSpPr>
          <p:cNvPr id="3" name="Content Placeholder 2">
            <a:extLst>
              <a:ext uri="{FF2B5EF4-FFF2-40B4-BE49-F238E27FC236}">
                <a16:creationId xmlns="" xmlns:a16="http://schemas.microsoft.com/office/drawing/2014/main" id="{901E0080-4098-C146-BB5A-327A535A15A6}"/>
              </a:ext>
            </a:extLst>
          </p:cNvPr>
          <p:cNvSpPr>
            <a:spLocks noGrp="1"/>
          </p:cNvSpPr>
          <p:nvPr>
            <p:ph idx="1"/>
          </p:nvPr>
        </p:nvSpPr>
        <p:spPr/>
        <p:txBody>
          <a:bodyPr>
            <a:normAutofit/>
          </a:bodyPr>
          <a:lstStyle/>
          <a:p>
            <a:r>
              <a:rPr lang="en-US"/>
              <a:t>Smooth muscle atrophy and fibrosis in lower 2/3 of esophagus lead to </a:t>
            </a:r>
          </a:p>
          <a:p>
            <a:r>
              <a:rPr lang="en-US"/>
              <a:t>Reflux with Erosive Esophagitis</a:t>
            </a:r>
          </a:p>
          <a:p>
            <a:r>
              <a:rPr lang="en-US"/>
              <a:t>Dysphagia and odynophadia may occur.</a:t>
            </a:r>
          </a:p>
          <a:p>
            <a:r>
              <a:rPr lang="en-US"/>
              <a:t>Stomach involvement may cause early satiety and outlet obstruction.</a:t>
            </a:r>
          </a:p>
          <a:p>
            <a:r>
              <a:rPr lang="en-US"/>
              <a:t>Recurrent Occult UGIB may indicate ‘Water Melon ‘ stomach( Antral vascular ectasia) 20% of patients.</a:t>
            </a:r>
          </a:p>
          <a:p>
            <a:r>
              <a:rPr lang="en-US"/>
              <a:t>Small Intestine involvement  causes Malabsorption, pain or Constipation.</a:t>
            </a:r>
          </a:p>
          <a:p>
            <a:r>
              <a:rPr lang="en-US"/>
              <a:t>Dilation of large bowel may cause Pseudo-Obstruction nausea discomfort often worse after food.</a:t>
            </a:r>
            <a:endParaRPr lang=""/>
          </a:p>
        </p:txBody>
      </p:sp>
    </p:spTree>
    <p:extLst>
      <p:ext uri="{BB962C8B-B14F-4D97-AF65-F5344CB8AC3E}">
        <p14:creationId xmlns:p14="http://schemas.microsoft.com/office/powerpoint/2010/main" val="1227238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761A4E-A6E6-2F49-B8E2-22C744C4E025}"/>
              </a:ext>
            </a:extLst>
          </p:cNvPr>
          <p:cNvSpPr>
            <a:spLocks noGrp="1"/>
          </p:cNvSpPr>
          <p:nvPr>
            <p:ph type="title"/>
          </p:nvPr>
        </p:nvSpPr>
        <p:spPr/>
        <p:txBody>
          <a:bodyPr/>
          <a:lstStyle/>
          <a:p>
            <a:r>
              <a:rPr lang="en-US"/>
              <a:t>Pulmonary Involvement</a:t>
            </a:r>
            <a:endParaRPr lang=""/>
          </a:p>
        </p:txBody>
      </p:sp>
      <p:sp>
        <p:nvSpPr>
          <p:cNvPr id="3" name="Content Placeholder 2">
            <a:extLst>
              <a:ext uri="{FF2B5EF4-FFF2-40B4-BE49-F238E27FC236}">
                <a16:creationId xmlns="" xmlns:a16="http://schemas.microsoft.com/office/drawing/2014/main" id="{C423A3FB-1138-6343-8633-EC0C9981732B}"/>
              </a:ext>
            </a:extLst>
          </p:cNvPr>
          <p:cNvSpPr>
            <a:spLocks noGrp="1"/>
          </p:cNvSpPr>
          <p:nvPr>
            <p:ph idx="1"/>
          </p:nvPr>
        </p:nvSpPr>
        <p:spPr/>
        <p:txBody>
          <a:bodyPr/>
          <a:lstStyle/>
          <a:p>
            <a:r>
              <a:rPr lang="en-US"/>
              <a:t>Major cause of morbidity and mortality.</a:t>
            </a:r>
          </a:p>
          <a:p>
            <a:r>
              <a:rPr lang="en-US"/>
              <a:t>Pulmonary Hypertension Complicates long standing Disease.</a:t>
            </a:r>
          </a:p>
          <a:p>
            <a:r>
              <a:rPr lang="en-US"/>
              <a:t>6 times more prevalent in LCSS</a:t>
            </a:r>
          </a:p>
          <a:p>
            <a:r>
              <a:rPr lang="en-US"/>
              <a:t>Rapidly progressive Dyspnoea, right heart failure and Angina</a:t>
            </a:r>
          </a:p>
          <a:p>
            <a:r>
              <a:rPr lang="en-US"/>
              <a:t>Often with severe digital Ischaemia.</a:t>
            </a:r>
          </a:p>
          <a:p>
            <a:r>
              <a:rPr lang="en-US"/>
              <a:t>Fibrosing Alveolitis mainly in DCSS.</a:t>
            </a:r>
            <a:endParaRPr lang=""/>
          </a:p>
        </p:txBody>
      </p:sp>
    </p:spTree>
    <p:extLst>
      <p:ext uri="{BB962C8B-B14F-4D97-AF65-F5344CB8AC3E}">
        <p14:creationId xmlns:p14="http://schemas.microsoft.com/office/powerpoint/2010/main" val="2059840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BE13C11-05D3-B145-BCA0-D1055426604D}"/>
              </a:ext>
            </a:extLst>
          </p:cNvPr>
          <p:cNvSpPr>
            <a:spLocks noGrp="1"/>
          </p:cNvSpPr>
          <p:nvPr>
            <p:ph idx="1"/>
          </p:nvPr>
        </p:nvSpPr>
        <p:spPr>
          <a:xfrm>
            <a:off x="838200" y="538788"/>
            <a:ext cx="10515600" cy="5638175"/>
          </a:xfrm>
        </p:spPr>
        <p:txBody>
          <a:bodyPr/>
          <a:lstStyle/>
          <a:p>
            <a:endParaRPr lang="en-US" dirty="0" smtClean="0"/>
          </a:p>
          <a:p>
            <a:endParaRPr lang="en-US" dirty="0"/>
          </a:p>
          <a:p>
            <a:r>
              <a:rPr lang="en-US" dirty="0" smtClean="0"/>
              <a:t>Renal</a:t>
            </a:r>
            <a:r>
              <a:rPr lang="en-US" dirty="0"/>
              <a:t>:</a:t>
            </a:r>
          </a:p>
          <a:p>
            <a:pPr marL="514350" indent="-514350">
              <a:buFont typeface="+mj-lt"/>
              <a:buAutoNum type="arabicPeriod"/>
            </a:pPr>
            <a:r>
              <a:rPr lang="en-US" dirty="0"/>
              <a:t>Hypertensive Crisis(one of main causes of death)</a:t>
            </a:r>
          </a:p>
          <a:p>
            <a:pPr marL="514350" indent="-514350">
              <a:buAutoNum type="alphaLcParenR"/>
            </a:pPr>
            <a:r>
              <a:rPr lang="en-US" dirty="0"/>
              <a:t>Rapidly developing malignant </a:t>
            </a:r>
            <a:r>
              <a:rPr lang="en-US" dirty="0" smtClean="0"/>
              <a:t>hypertension (</a:t>
            </a:r>
            <a:r>
              <a:rPr lang="en-US" dirty="0"/>
              <a:t>acute elevated BP accompanied by damage to a minimum of three different target </a:t>
            </a:r>
            <a:r>
              <a:rPr lang="en-US" dirty="0" smtClean="0"/>
              <a:t>organs),</a:t>
            </a:r>
            <a:r>
              <a:rPr lang="en-US" dirty="0"/>
              <a:t>and renal failure.</a:t>
            </a:r>
          </a:p>
          <a:p>
            <a:pPr marL="0" indent="0">
              <a:buNone/>
            </a:pPr>
            <a:endParaRPr lang="en-US" dirty="0"/>
          </a:p>
          <a:p>
            <a:pPr marL="0" indent="0">
              <a:buNone/>
            </a:pPr>
            <a:r>
              <a:rPr lang="en-US" dirty="0"/>
              <a:t>b) More likely in DCSS.</a:t>
            </a:r>
          </a:p>
          <a:p>
            <a:pPr marL="514350" indent="-514350">
              <a:buAutoNum type="alphaLcParenR"/>
            </a:pPr>
            <a:endParaRPr lang="" dirty="0"/>
          </a:p>
        </p:txBody>
      </p:sp>
    </p:spTree>
    <p:extLst>
      <p:ext uri="{BB962C8B-B14F-4D97-AF65-F5344CB8AC3E}">
        <p14:creationId xmlns:p14="http://schemas.microsoft.com/office/powerpoint/2010/main" val="2271427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46809C-D157-1F43-ADD6-B527388BA8A3}"/>
              </a:ext>
            </a:extLst>
          </p:cNvPr>
          <p:cNvSpPr>
            <a:spLocks noGrp="1"/>
          </p:cNvSpPr>
          <p:nvPr>
            <p:ph type="title"/>
          </p:nvPr>
        </p:nvSpPr>
        <p:spPr/>
        <p:txBody>
          <a:bodyPr/>
          <a:lstStyle/>
          <a:p>
            <a:r>
              <a:rPr lang="en-US"/>
              <a:t>Investigations:</a:t>
            </a:r>
            <a:endParaRPr lang=""/>
          </a:p>
        </p:txBody>
      </p:sp>
      <p:sp>
        <p:nvSpPr>
          <p:cNvPr id="3" name="Content Placeholder 2">
            <a:extLst>
              <a:ext uri="{FF2B5EF4-FFF2-40B4-BE49-F238E27FC236}">
                <a16:creationId xmlns="" xmlns:a16="http://schemas.microsoft.com/office/drawing/2014/main" id="{FE8DF020-51E8-5D48-9216-4EF5EA87DB81}"/>
              </a:ext>
            </a:extLst>
          </p:cNvPr>
          <p:cNvSpPr>
            <a:spLocks noGrp="1"/>
          </p:cNvSpPr>
          <p:nvPr>
            <p:ph idx="1"/>
          </p:nvPr>
        </p:nvSpPr>
        <p:spPr>
          <a:xfrm>
            <a:off x="87746" y="1423939"/>
            <a:ext cx="10515600" cy="4887721"/>
          </a:xfrm>
        </p:spPr>
        <p:txBody>
          <a:bodyPr/>
          <a:lstStyle/>
          <a:p>
            <a:r>
              <a:rPr lang="en-US" dirty="0"/>
              <a:t>Mainly a clinical disease.</a:t>
            </a:r>
          </a:p>
          <a:p>
            <a:r>
              <a:rPr lang="en-US" dirty="0"/>
              <a:t>ESR                                  raised</a:t>
            </a:r>
          </a:p>
          <a:p>
            <a:r>
              <a:rPr lang="en-US" dirty="0" err="1"/>
              <a:t>IgG</a:t>
            </a:r>
            <a:r>
              <a:rPr lang="en-US" dirty="0"/>
              <a:t> levels                       raised</a:t>
            </a:r>
          </a:p>
          <a:p>
            <a:r>
              <a:rPr lang="en-US" dirty="0"/>
              <a:t>CRP                                normal unless severe organ involvement or </a:t>
            </a:r>
          </a:p>
          <a:p>
            <a:r>
              <a:rPr lang="en-US" dirty="0"/>
              <a:t>                                               co-existing Infection.</a:t>
            </a:r>
          </a:p>
          <a:p>
            <a:r>
              <a:rPr lang="en-US" dirty="0"/>
              <a:t>ANA levels                            +</a:t>
            </a:r>
            <a:r>
              <a:rPr lang="en-US" dirty="0" err="1" smtClean="0"/>
              <a:t>ve</a:t>
            </a:r>
            <a:r>
              <a:rPr lang="en-US" dirty="0" smtClean="0"/>
              <a:t>  </a:t>
            </a:r>
            <a:r>
              <a:rPr lang="en-US" dirty="0"/>
              <a:t>in 70% </a:t>
            </a:r>
          </a:p>
          <a:p>
            <a:r>
              <a:rPr lang="en-US" dirty="0" smtClean="0"/>
              <a:t>Scl-70(anti- </a:t>
            </a:r>
            <a:r>
              <a:rPr lang="en-US" dirty="0" smtClean="0"/>
              <a:t>Topoisomerase)  </a:t>
            </a:r>
            <a:r>
              <a:rPr lang="en-US" dirty="0" smtClean="0"/>
              <a:t>30</a:t>
            </a:r>
            <a:r>
              <a:rPr lang="en-US" dirty="0"/>
              <a:t>% DCSS</a:t>
            </a:r>
          </a:p>
          <a:p>
            <a:r>
              <a:rPr lang="en-US" dirty="0" smtClean="0"/>
              <a:t>Anti-centromere Antibodies  </a:t>
            </a:r>
            <a:r>
              <a:rPr lang="en-US" dirty="0"/>
              <a:t>60% with CREST syndrome</a:t>
            </a:r>
          </a:p>
          <a:p>
            <a:endParaRPr lang="en-US" dirty="0"/>
          </a:p>
        </p:txBody>
      </p:sp>
      <p:pic>
        <p:nvPicPr>
          <p:cNvPr id="5122" name="Picture 2" descr="C:\Users\comp\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7800" y="1828800"/>
            <a:ext cx="2057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183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RADIOLOGY</a:t>
            </a:r>
          </a:p>
        </p:txBody>
      </p:sp>
      <p:sp>
        <p:nvSpPr>
          <p:cNvPr id="3" name="Content Placeholder 2"/>
          <p:cNvSpPr>
            <a:spLocks noGrp="1"/>
          </p:cNvSpPr>
          <p:nvPr>
            <p:ph idx="1"/>
          </p:nvPr>
        </p:nvSpPr>
        <p:spPr>
          <a:xfrm>
            <a:off x="838200" y="1295400"/>
            <a:ext cx="10818812" cy="4615822"/>
          </a:xfrm>
        </p:spPr>
        <p:txBody>
          <a:bodyPr/>
          <a:lstStyle/>
          <a:p>
            <a:r>
              <a:rPr lang="en-US" dirty="0" err="1" smtClean="0"/>
              <a:t>Resorption</a:t>
            </a:r>
            <a:r>
              <a:rPr lang="en-US" dirty="0" smtClean="0"/>
              <a:t> of distal phalanges</a:t>
            </a:r>
          </a:p>
          <a:p>
            <a:r>
              <a:rPr lang="en-US" dirty="0" err="1" smtClean="0"/>
              <a:t>Peri</a:t>
            </a:r>
            <a:r>
              <a:rPr lang="en-US" dirty="0" smtClean="0"/>
              <a:t>-articular </a:t>
            </a:r>
            <a:r>
              <a:rPr lang="en-US" dirty="0" smtClean="0"/>
              <a:t>osteopenia</a:t>
            </a:r>
          </a:p>
          <a:p>
            <a:r>
              <a:rPr lang="en-US" dirty="0" smtClean="0"/>
              <a:t>Joint space narrowing</a:t>
            </a:r>
          </a:p>
          <a:p>
            <a:r>
              <a:rPr lang="en-US" dirty="0" smtClean="0"/>
              <a:t>Erosions</a:t>
            </a:r>
          </a:p>
          <a:p>
            <a:r>
              <a:rPr lang="en-US" dirty="0" smtClean="0"/>
              <a:t>Severe </a:t>
            </a:r>
            <a:r>
              <a:rPr lang="en-US" dirty="0" err="1" smtClean="0"/>
              <a:t>resorption</a:t>
            </a:r>
            <a:r>
              <a:rPr lang="en-US" dirty="0" smtClean="0"/>
              <a:t> </a:t>
            </a:r>
            <a:r>
              <a:rPr lang="en-US" dirty="0" smtClean="0"/>
              <a:t>of first CMC joint with radial subluxation</a:t>
            </a:r>
          </a:p>
          <a:p>
            <a:r>
              <a:rPr lang="en-US" dirty="0" smtClean="0"/>
              <a:t>s/c and P/A calcification</a:t>
            </a:r>
          </a:p>
          <a:p>
            <a:r>
              <a:rPr lang="en-US" dirty="0" smtClean="0"/>
              <a:t>Atrophy at tip of fingers</a:t>
            </a:r>
          </a:p>
          <a:p>
            <a:r>
              <a:rPr lang="en-US" dirty="0" smtClean="0"/>
              <a:t>Flexion contractures</a:t>
            </a:r>
            <a:endParaRPr lang="en-US" dirty="0"/>
          </a:p>
        </p:txBody>
      </p:sp>
      <p:pic>
        <p:nvPicPr>
          <p:cNvPr id="4" name="Picture 2" descr="C:\Users\comp\Desktop\download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4760152"/>
            <a:ext cx="2419350" cy="188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comp\Desktop\download (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4724400"/>
            <a:ext cx="24003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C:\Users\comp\Desktop\download (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10600" y="4807907"/>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685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DBA4FA-649D-9447-880F-B0705F7837A3}"/>
              </a:ext>
            </a:extLst>
          </p:cNvPr>
          <p:cNvSpPr>
            <a:spLocks noGrp="1"/>
          </p:cNvSpPr>
          <p:nvPr>
            <p:ph type="title"/>
          </p:nvPr>
        </p:nvSpPr>
        <p:spPr/>
        <p:txBody>
          <a:bodyPr/>
          <a:lstStyle/>
          <a:p>
            <a:r>
              <a:rPr lang="en-US"/>
              <a:t>Management</a:t>
            </a:r>
            <a:endParaRPr lang=""/>
          </a:p>
        </p:txBody>
      </p:sp>
      <p:sp>
        <p:nvSpPr>
          <p:cNvPr id="3" name="Content Placeholder 2">
            <a:extLst>
              <a:ext uri="{FF2B5EF4-FFF2-40B4-BE49-F238E27FC236}">
                <a16:creationId xmlns="" xmlns:a16="http://schemas.microsoft.com/office/drawing/2014/main" id="{E3CBC1F9-244F-0D48-AB62-15805E10FBCB}"/>
              </a:ext>
            </a:extLst>
          </p:cNvPr>
          <p:cNvSpPr>
            <a:spLocks noGrp="1"/>
          </p:cNvSpPr>
          <p:nvPr>
            <p:ph idx="1"/>
          </p:nvPr>
        </p:nvSpPr>
        <p:spPr/>
        <p:txBody>
          <a:bodyPr>
            <a:normAutofit fontScale="85000" lnSpcReduction="10000"/>
          </a:bodyPr>
          <a:lstStyle/>
          <a:p>
            <a:r>
              <a:rPr lang="en-US"/>
              <a:t>No treatments available that halt or reverse the fibrotic  changes that underlie the disease.</a:t>
            </a:r>
          </a:p>
          <a:p>
            <a:r>
              <a:rPr lang="en-US"/>
              <a:t>The Focus of management,therefore,is to ameliorate the effects of the disease on target organs.</a:t>
            </a:r>
          </a:p>
          <a:p>
            <a:pPr marL="514350" indent="-514350">
              <a:buFont typeface="+mj-lt"/>
              <a:buAutoNum type="arabicPeriod"/>
            </a:pPr>
            <a:r>
              <a:rPr lang="en-US"/>
              <a:t>Raynaud’s Syndrome and Digital Ulcers:</a:t>
            </a:r>
          </a:p>
          <a:p>
            <a:pPr marL="0" indent="0">
              <a:buNone/>
            </a:pPr>
            <a:r>
              <a:rPr lang="en-US"/>
              <a:t>   Avoidance of cold exposure</a:t>
            </a:r>
          </a:p>
          <a:p>
            <a:pPr marL="0" indent="0">
              <a:buNone/>
            </a:pPr>
            <a:r>
              <a:rPr lang="en-US"/>
              <a:t>   use of mittens (heated), supplemented if with Calcium antagonists</a:t>
            </a:r>
          </a:p>
          <a:p>
            <a:pPr marL="0" indent="0">
              <a:buNone/>
            </a:pPr>
            <a:r>
              <a:rPr lang="en-US"/>
              <a:t>   intermittent infusions of prostacyclins</a:t>
            </a:r>
          </a:p>
          <a:p>
            <a:pPr marL="0" indent="0">
              <a:buNone/>
            </a:pPr>
            <a:r>
              <a:rPr lang="en-US"/>
              <a:t>   Endothelin 1 antagonist bosentin for healing of Ulcers</a:t>
            </a:r>
          </a:p>
          <a:p>
            <a:pPr marL="0" indent="0">
              <a:buNone/>
            </a:pPr>
            <a:r>
              <a:rPr lang="en-US"/>
              <a:t>  Need for antibiotics in higher doses and longer duration due to limited penetration</a:t>
            </a:r>
          </a:p>
          <a:p>
            <a:pPr marL="0" indent="0">
              <a:buNone/>
            </a:pPr>
            <a:endParaRPr lang="en-US"/>
          </a:p>
          <a:p>
            <a:pPr marL="0" indent="0">
              <a:buNone/>
            </a:pPr>
            <a:r>
              <a:rPr lang="en-US"/>
              <a:t>  </a:t>
            </a:r>
          </a:p>
          <a:p>
            <a:pPr marL="0" indent="0">
              <a:buNone/>
            </a:pPr>
            <a:endParaRPr lang="en-US"/>
          </a:p>
          <a:p>
            <a:endParaRPr lang="en-US"/>
          </a:p>
        </p:txBody>
      </p:sp>
    </p:spTree>
    <p:extLst>
      <p:ext uri="{BB962C8B-B14F-4D97-AF65-F5344CB8AC3E}">
        <p14:creationId xmlns:p14="http://schemas.microsoft.com/office/powerpoint/2010/main" val="4269797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9176C3-5532-8D4C-A3D4-8204EF81D6D3}"/>
              </a:ext>
            </a:extLst>
          </p:cNvPr>
          <p:cNvSpPr>
            <a:spLocks noGrp="1"/>
          </p:cNvSpPr>
          <p:nvPr>
            <p:ph type="title"/>
          </p:nvPr>
        </p:nvSpPr>
        <p:spPr/>
        <p:txBody>
          <a:bodyPr/>
          <a:lstStyle/>
          <a:p>
            <a:r>
              <a:rPr lang="en-US" dirty="0" err="1"/>
              <a:t>Cont</a:t>
            </a:r>
            <a:r>
              <a:rPr lang="en-US" dirty="0"/>
              <a:t>…</a:t>
            </a:r>
            <a:endParaRPr lang="" dirty="0"/>
          </a:p>
        </p:txBody>
      </p:sp>
      <p:sp>
        <p:nvSpPr>
          <p:cNvPr id="3" name="Content Placeholder 2">
            <a:extLst>
              <a:ext uri="{FF2B5EF4-FFF2-40B4-BE49-F238E27FC236}">
                <a16:creationId xmlns="" xmlns:a16="http://schemas.microsoft.com/office/drawing/2014/main" id="{98AFC12E-4C87-0B45-A039-87756EB41DF0}"/>
              </a:ext>
            </a:extLst>
          </p:cNvPr>
          <p:cNvSpPr>
            <a:spLocks noGrp="1"/>
          </p:cNvSpPr>
          <p:nvPr>
            <p:ph idx="1"/>
          </p:nvPr>
        </p:nvSpPr>
        <p:spPr/>
        <p:txBody>
          <a:bodyPr>
            <a:normAutofit/>
          </a:bodyPr>
          <a:lstStyle/>
          <a:p>
            <a:pPr marL="0" indent="0">
              <a:buNone/>
            </a:pPr>
            <a:r>
              <a:rPr lang="en-US"/>
              <a:t>2) Hypertension:</a:t>
            </a:r>
          </a:p>
          <a:p>
            <a:pPr marL="0" indent="0">
              <a:buNone/>
            </a:pPr>
            <a:r>
              <a:rPr lang="en-US"/>
              <a:t>    ACE inhibitors even if renal impairment is present.                </a:t>
            </a:r>
          </a:p>
          <a:p>
            <a:pPr marL="0" indent="0">
              <a:buNone/>
            </a:pPr>
            <a:r>
              <a:rPr lang="en-US"/>
              <a:t>3) Joint Involvement:</a:t>
            </a:r>
          </a:p>
          <a:p>
            <a:pPr marL="0" indent="0">
              <a:buNone/>
            </a:pPr>
            <a:r>
              <a:rPr lang="en-US"/>
              <a:t>    Analgesics/or NSAIDS .</a:t>
            </a:r>
          </a:p>
          <a:p>
            <a:pPr marL="0" indent="0">
              <a:buNone/>
            </a:pPr>
            <a:r>
              <a:rPr lang="en-US"/>
              <a:t>  if synovitis  Immunosuppressants such as methotrexate. </a:t>
            </a:r>
          </a:p>
          <a:p>
            <a:pPr marL="0" indent="0">
              <a:buNone/>
            </a:pPr>
            <a:r>
              <a:rPr lang="en-US"/>
              <a:t>4) Pulmonary hypertension:</a:t>
            </a:r>
          </a:p>
          <a:p>
            <a:pPr marL="0" indent="0">
              <a:buNone/>
            </a:pPr>
            <a:r>
              <a:rPr lang="en-US"/>
              <a:t>     bosentin.</a:t>
            </a:r>
          </a:p>
          <a:p>
            <a:pPr marL="0" indent="0">
              <a:buNone/>
            </a:pPr>
            <a:r>
              <a:rPr lang="en-US"/>
              <a:t>    heart lung transplantation.</a:t>
            </a:r>
          </a:p>
          <a:p>
            <a:pPr marL="0" indent="0">
              <a:buNone/>
            </a:pPr>
            <a:r>
              <a:rPr lang="en-US"/>
              <a:t>Co existing myosistis or alveolitis needs CorticoSteroids and Cytotoxics.</a:t>
            </a:r>
          </a:p>
        </p:txBody>
      </p:sp>
    </p:spTree>
    <p:extLst>
      <p:ext uri="{BB962C8B-B14F-4D97-AF65-F5344CB8AC3E}">
        <p14:creationId xmlns:p14="http://schemas.microsoft.com/office/powerpoint/2010/main" val="901061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1591CB-25E5-5B4B-9E3D-09A4884DE73B}"/>
              </a:ext>
            </a:extLst>
          </p:cNvPr>
          <p:cNvSpPr>
            <a:spLocks noGrp="1"/>
          </p:cNvSpPr>
          <p:nvPr>
            <p:ph type="title"/>
          </p:nvPr>
        </p:nvSpPr>
        <p:spPr/>
        <p:txBody>
          <a:bodyPr/>
          <a:lstStyle/>
          <a:p>
            <a:r>
              <a:rPr lang="en-US"/>
              <a:t>CREST Syndrome</a:t>
            </a:r>
            <a:endParaRPr lang=""/>
          </a:p>
        </p:txBody>
      </p:sp>
      <p:sp>
        <p:nvSpPr>
          <p:cNvPr id="3" name="Content Placeholder 2">
            <a:extLst>
              <a:ext uri="{FF2B5EF4-FFF2-40B4-BE49-F238E27FC236}">
                <a16:creationId xmlns="" xmlns:a16="http://schemas.microsoft.com/office/drawing/2014/main" id="{E14DA7CB-AF27-3C47-BE5B-4821C7D10EE1}"/>
              </a:ext>
            </a:extLst>
          </p:cNvPr>
          <p:cNvSpPr>
            <a:spLocks noGrp="1"/>
          </p:cNvSpPr>
          <p:nvPr>
            <p:ph idx="1"/>
          </p:nvPr>
        </p:nvSpPr>
        <p:spPr/>
        <p:txBody>
          <a:bodyPr/>
          <a:lstStyle/>
          <a:p>
            <a:r>
              <a:rPr lang="en-US" dirty="0"/>
              <a:t>LCSS phenotypically grouped Features.</a:t>
            </a:r>
          </a:p>
          <a:p>
            <a:r>
              <a:rPr lang="en-US" dirty="0" err="1" smtClean="0"/>
              <a:t>Calcinosis</a:t>
            </a:r>
            <a:r>
              <a:rPr lang="en-US" dirty="0" smtClean="0"/>
              <a:t> (</a:t>
            </a:r>
            <a:r>
              <a:rPr lang="en-US" dirty="0"/>
              <a:t>deposition of insoluble </a:t>
            </a:r>
            <a:r>
              <a:rPr lang="en-US" dirty="0" smtClean="0"/>
              <a:t>calcium( </a:t>
            </a:r>
            <a:r>
              <a:rPr lang="en-US" dirty="0" err="1" smtClean="0"/>
              <a:t>ca</a:t>
            </a:r>
            <a:r>
              <a:rPr lang="en-US" dirty="0" smtClean="0"/>
              <a:t> . hydroxyapatite)salts </a:t>
            </a:r>
            <a:r>
              <a:rPr lang="en-US" dirty="0"/>
              <a:t>in the cutaneous and subcutaneous </a:t>
            </a:r>
            <a:r>
              <a:rPr lang="en-US" dirty="0" smtClean="0"/>
              <a:t>tissue). </a:t>
            </a:r>
            <a:r>
              <a:rPr lang="en-US" dirty="0"/>
              <a:t> </a:t>
            </a:r>
            <a:r>
              <a:rPr lang="en-US" dirty="0" smtClean="0"/>
              <a:t>Damaged </a:t>
            </a:r>
            <a:r>
              <a:rPr lang="en-US" dirty="0"/>
              <a:t>tissue may allow an influx of calcium ions leading to an elevated intracellular calcium level and subsequent crystalline precipitation. Tissue damage also may result in denatured proteins that preferentially bind phosphate. Calcium then reacts with bound phosphate ions leading to precipitation of calcium phosphate.</a:t>
            </a:r>
          </a:p>
          <a:p>
            <a:r>
              <a:rPr lang="en-US" dirty="0" err="1"/>
              <a:t>Raynauds</a:t>
            </a:r>
            <a:r>
              <a:rPr lang="en-US" dirty="0"/>
              <a:t> phenomenon</a:t>
            </a:r>
          </a:p>
          <a:p>
            <a:r>
              <a:rPr lang="en-US" dirty="0"/>
              <a:t>Esophageal Involvement</a:t>
            </a:r>
          </a:p>
          <a:p>
            <a:r>
              <a:rPr lang="en-US" dirty="0" err="1"/>
              <a:t>Sclerodactyly</a:t>
            </a:r>
            <a:endParaRPr lang="en-US" dirty="0"/>
          </a:p>
          <a:p>
            <a:r>
              <a:rPr lang="en-US" dirty="0" err="1"/>
              <a:t>Telangectasias</a:t>
            </a:r>
            <a:endParaRPr lang="" dirty="0"/>
          </a:p>
        </p:txBody>
      </p:sp>
    </p:spTree>
    <p:extLst>
      <p:ext uri="{BB962C8B-B14F-4D97-AF65-F5344CB8AC3E}">
        <p14:creationId xmlns:p14="http://schemas.microsoft.com/office/powerpoint/2010/main" val="2586126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CA5B9B-515D-9444-B0C6-8B2DB79D452A}"/>
              </a:ext>
            </a:extLst>
          </p:cNvPr>
          <p:cNvSpPr>
            <a:spLocks noGrp="1"/>
          </p:cNvSpPr>
          <p:nvPr>
            <p:ph type="title"/>
          </p:nvPr>
        </p:nvSpPr>
        <p:spPr/>
        <p:txBody>
          <a:bodyPr/>
          <a:lstStyle/>
          <a:p>
            <a:r>
              <a:rPr lang="en-US"/>
              <a:t>Prognosis</a:t>
            </a:r>
            <a:endParaRPr lang=""/>
          </a:p>
        </p:txBody>
      </p:sp>
      <p:sp>
        <p:nvSpPr>
          <p:cNvPr id="3" name="Content Placeholder 2">
            <a:extLst>
              <a:ext uri="{FF2B5EF4-FFF2-40B4-BE49-F238E27FC236}">
                <a16:creationId xmlns="" xmlns:a16="http://schemas.microsoft.com/office/drawing/2014/main" id="{12268387-459D-F44A-ACAA-37EC3C42E786}"/>
              </a:ext>
            </a:extLst>
          </p:cNvPr>
          <p:cNvSpPr>
            <a:spLocks noGrp="1"/>
          </p:cNvSpPr>
          <p:nvPr>
            <p:ph idx="1"/>
          </p:nvPr>
        </p:nvSpPr>
        <p:spPr/>
        <p:txBody>
          <a:bodyPr/>
          <a:lstStyle/>
          <a:p>
            <a:r>
              <a:rPr lang="en-US" dirty="0"/>
              <a:t>Prognosis in DCSS is poor ,5 </a:t>
            </a:r>
            <a:r>
              <a:rPr lang="en-US" dirty="0" err="1"/>
              <a:t>yr</a:t>
            </a:r>
            <a:r>
              <a:rPr lang="en-US" dirty="0"/>
              <a:t> </a:t>
            </a:r>
            <a:r>
              <a:rPr lang="en-US" dirty="0" err="1"/>
              <a:t>survial</a:t>
            </a:r>
            <a:r>
              <a:rPr lang="en-US" dirty="0"/>
              <a:t> is  </a:t>
            </a:r>
            <a:r>
              <a:rPr lang="en-US" dirty="0" err="1"/>
              <a:t>approx</a:t>
            </a:r>
            <a:r>
              <a:rPr lang="en-US" dirty="0"/>
              <a:t> 70%.</a:t>
            </a:r>
          </a:p>
          <a:p>
            <a:pPr marL="0" indent="0">
              <a:buNone/>
            </a:pPr>
            <a:r>
              <a:rPr lang="en-US" dirty="0" smtClean="0"/>
              <a:t>      Features </a:t>
            </a:r>
            <a:r>
              <a:rPr lang="en-US" dirty="0"/>
              <a:t>associated with poor prognosis </a:t>
            </a:r>
            <a:r>
              <a:rPr lang="en-US" dirty="0" smtClean="0"/>
              <a:t>include</a:t>
            </a:r>
          </a:p>
          <a:p>
            <a:r>
              <a:rPr lang="en-US" dirty="0" smtClean="0"/>
              <a:t> </a:t>
            </a:r>
            <a:r>
              <a:rPr lang="en-US" dirty="0"/>
              <a:t>Older Age,</a:t>
            </a:r>
          </a:p>
          <a:p>
            <a:r>
              <a:rPr lang="en-US" dirty="0"/>
              <a:t>Diffuse Skin disease</a:t>
            </a:r>
          </a:p>
          <a:p>
            <a:r>
              <a:rPr lang="en-US" dirty="0"/>
              <a:t>proteinuria</a:t>
            </a:r>
          </a:p>
          <a:p>
            <a:r>
              <a:rPr lang="en-US" dirty="0"/>
              <a:t>High ESR</a:t>
            </a:r>
          </a:p>
          <a:p>
            <a:r>
              <a:rPr lang="en-US" dirty="0"/>
              <a:t>Low TLCO(gas Transfer Factor for Carbon Monoxide</a:t>
            </a:r>
            <a:r>
              <a:rPr lang="en-US" dirty="0" smtClean="0"/>
              <a:t>)   </a:t>
            </a:r>
            <a:endParaRPr lang="en-US" dirty="0"/>
          </a:p>
          <a:p>
            <a:r>
              <a:rPr lang="en-US" dirty="0"/>
              <a:t>Pulmonary Hypertension</a:t>
            </a:r>
            <a:endParaRPr lang="" dirty="0"/>
          </a:p>
        </p:txBody>
      </p:sp>
    </p:spTree>
    <p:extLst>
      <p:ext uri="{BB962C8B-B14F-4D97-AF65-F5344CB8AC3E}">
        <p14:creationId xmlns:p14="http://schemas.microsoft.com/office/powerpoint/2010/main" val="1564500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pic>
        <p:nvPicPr>
          <p:cNvPr id="8194" name="Picture 2" descr="C:\Users\comp\Desktop\download (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09800" y="1676400"/>
            <a:ext cx="6324600" cy="4684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860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C9FF61-760A-8C42-B872-8789C884385E}"/>
              </a:ext>
            </a:extLst>
          </p:cNvPr>
          <p:cNvSpPr>
            <a:spLocks noGrp="1"/>
          </p:cNvSpPr>
          <p:nvPr>
            <p:ph type="title"/>
          </p:nvPr>
        </p:nvSpPr>
        <p:spPr/>
        <p:txBody>
          <a:bodyPr/>
          <a:lstStyle/>
          <a:p>
            <a:r>
              <a:rPr lang="en-US"/>
              <a:t>Definition</a:t>
            </a:r>
            <a:endParaRPr lang=""/>
          </a:p>
        </p:txBody>
      </p:sp>
      <p:sp>
        <p:nvSpPr>
          <p:cNvPr id="3" name="Content Placeholder 2">
            <a:extLst>
              <a:ext uri="{FF2B5EF4-FFF2-40B4-BE49-F238E27FC236}">
                <a16:creationId xmlns="" xmlns:a16="http://schemas.microsoft.com/office/drawing/2014/main" id="{43B80568-129B-0847-B170-39E70CDFC99D}"/>
              </a:ext>
            </a:extLst>
          </p:cNvPr>
          <p:cNvSpPr>
            <a:spLocks noGrp="1"/>
          </p:cNvSpPr>
          <p:nvPr>
            <p:ph idx="1"/>
          </p:nvPr>
        </p:nvSpPr>
        <p:spPr/>
        <p:txBody>
          <a:bodyPr/>
          <a:lstStyle/>
          <a:p>
            <a:r>
              <a:rPr lang="en-US"/>
              <a:t>Generalized disorder of connective tissue affecting the skin,internal organs and vasculature.</a:t>
            </a:r>
          </a:p>
          <a:p>
            <a:r>
              <a:rPr lang="en-US"/>
              <a:t>Characterized by Sclerodactyly in combination with Raynaud’s and digital ischaemia.</a:t>
            </a:r>
          </a:p>
          <a:p>
            <a:endParaRPr lang=""/>
          </a:p>
        </p:txBody>
      </p:sp>
    </p:spTree>
    <p:extLst>
      <p:ext uri="{BB962C8B-B14F-4D97-AF65-F5344CB8AC3E}">
        <p14:creationId xmlns:p14="http://schemas.microsoft.com/office/powerpoint/2010/main" val="300334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E367B6-B5FC-4043-8CBD-9C25082E8D5B}"/>
              </a:ext>
            </a:extLst>
          </p:cNvPr>
          <p:cNvSpPr>
            <a:spLocks noGrp="1"/>
          </p:cNvSpPr>
          <p:nvPr>
            <p:ph type="title"/>
          </p:nvPr>
        </p:nvSpPr>
        <p:spPr/>
        <p:txBody>
          <a:bodyPr/>
          <a:lstStyle/>
          <a:p>
            <a:r>
              <a:rPr lang="en-US"/>
              <a:t>General Considerations</a:t>
            </a:r>
            <a:endParaRPr lang=""/>
          </a:p>
        </p:txBody>
      </p:sp>
      <p:sp>
        <p:nvSpPr>
          <p:cNvPr id="3" name="Content Placeholder 2">
            <a:extLst>
              <a:ext uri="{FF2B5EF4-FFF2-40B4-BE49-F238E27FC236}">
                <a16:creationId xmlns="" xmlns:a16="http://schemas.microsoft.com/office/drawing/2014/main" id="{B0BD1F9E-A5DD-3544-BDE3-C321BE46D4B3}"/>
              </a:ext>
            </a:extLst>
          </p:cNvPr>
          <p:cNvSpPr>
            <a:spLocks noGrp="1"/>
          </p:cNvSpPr>
          <p:nvPr>
            <p:ph idx="1"/>
          </p:nvPr>
        </p:nvSpPr>
        <p:spPr>
          <a:xfrm>
            <a:off x="990600" y="1524000"/>
            <a:ext cx="10514012" cy="4387222"/>
          </a:xfrm>
        </p:spPr>
        <p:txBody>
          <a:bodyPr/>
          <a:lstStyle/>
          <a:p>
            <a:r>
              <a:rPr lang="en-US" dirty="0"/>
              <a:t>Peak age of onset : fourth and fifth decade</a:t>
            </a:r>
          </a:p>
          <a:p>
            <a:r>
              <a:rPr lang="en-US" dirty="0"/>
              <a:t>Prevalence 10-20/100,000 </a:t>
            </a:r>
          </a:p>
          <a:p>
            <a:r>
              <a:rPr lang="en-US" dirty="0"/>
              <a:t>Female to male 4:1</a:t>
            </a:r>
          </a:p>
          <a:p>
            <a:r>
              <a:rPr lang="en-US" dirty="0"/>
              <a:t>2 Types</a:t>
            </a:r>
          </a:p>
          <a:p>
            <a:r>
              <a:rPr lang="en-US" dirty="0"/>
              <a:t> Diffuse Cutaneous 30%</a:t>
            </a:r>
          </a:p>
          <a:p>
            <a:r>
              <a:rPr lang="en-US" dirty="0"/>
              <a:t>Limited Cutaneous 70% ..clinically CREST syndrome</a:t>
            </a:r>
            <a:r>
              <a:rPr lang="en-US" dirty="0" smtClean="0"/>
              <a:t>. </a:t>
            </a:r>
            <a:endParaRPr lang="en-US" dirty="0"/>
          </a:p>
          <a:p>
            <a:pPr marL="0" indent="0">
              <a:buNone/>
            </a:pPr>
            <a:endParaRPr lang="en-US" dirty="0"/>
          </a:p>
          <a:p>
            <a:endParaRPr lang="" dirty="0"/>
          </a:p>
        </p:txBody>
      </p:sp>
      <p:pic>
        <p:nvPicPr>
          <p:cNvPr id="6146" name="Picture 2" descr="C:\Users\comp\Desktop\195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1371600"/>
            <a:ext cx="4495800"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64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48E302-7607-A145-8A64-45E9BD5828EF}"/>
              </a:ext>
            </a:extLst>
          </p:cNvPr>
          <p:cNvSpPr>
            <a:spLocks noGrp="1"/>
          </p:cNvSpPr>
          <p:nvPr>
            <p:ph type="title"/>
          </p:nvPr>
        </p:nvSpPr>
        <p:spPr/>
        <p:txBody>
          <a:bodyPr/>
          <a:lstStyle/>
          <a:p>
            <a:r>
              <a:rPr lang="en-US"/>
              <a:t>PathoPhysiology</a:t>
            </a:r>
            <a:endParaRPr lang=""/>
          </a:p>
        </p:txBody>
      </p:sp>
      <p:sp>
        <p:nvSpPr>
          <p:cNvPr id="3" name="Content Placeholder 2">
            <a:extLst>
              <a:ext uri="{FF2B5EF4-FFF2-40B4-BE49-F238E27FC236}">
                <a16:creationId xmlns="" xmlns:a16="http://schemas.microsoft.com/office/drawing/2014/main" id="{6D4E86ED-E35E-2A48-B010-0EA74744245E}"/>
              </a:ext>
            </a:extLst>
          </p:cNvPr>
          <p:cNvSpPr>
            <a:spLocks noGrp="1"/>
          </p:cNvSpPr>
          <p:nvPr>
            <p:ph idx="1"/>
          </p:nvPr>
        </p:nvSpPr>
        <p:spPr/>
        <p:txBody>
          <a:bodyPr/>
          <a:lstStyle/>
          <a:p>
            <a:r>
              <a:rPr lang="en-US"/>
              <a:t>Cause is poorly Understood.</a:t>
            </a:r>
          </a:p>
          <a:p>
            <a:r>
              <a:rPr lang="en-US"/>
              <a:t>In all ethnic groups .</a:t>
            </a:r>
          </a:p>
          <a:p>
            <a:r>
              <a:rPr lang="en-US"/>
              <a:t>DCSS common in Black women.</a:t>
            </a:r>
          </a:p>
          <a:p>
            <a:r>
              <a:rPr lang="en-US"/>
              <a:t>Isolated cases in which Systemic sclerosis like diseases has been triggered by Exposure to Silica Dust,Vinyl Cholride,HypoxyResins and </a:t>
            </a:r>
          </a:p>
          <a:p>
            <a:pPr marL="0" indent="0">
              <a:buNone/>
            </a:pPr>
            <a:r>
              <a:rPr lang="en-US"/>
              <a:t> tricholoroethylene.</a:t>
            </a:r>
          </a:p>
          <a:p>
            <a:pPr marL="0" indent="0">
              <a:buNone/>
            </a:pPr>
            <a:r>
              <a:rPr lang="en-US"/>
              <a:t>T lymphocytes esp those of Th17 subtype,infliterate the skin leading to fibroblast activation,leading to increased production of extracellular matrix in dermis,Type I collagen.</a:t>
            </a:r>
          </a:p>
        </p:txBody>
      </p:sp>
    </p:spTree>
    <p:extLst>
      <p:ext uri="{BB962C8B-B14F-4D97-AF65-F5344CB8AC3E}">
        <p14:creationId xmlns:p14="http://schemas.microsoft.com/office/powerpoint/2010/main" val="530525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D36B799-3872-DF42-A9D8-FA0BC84A0A50}"/>
              </a:ext>
            </a:extLst>
          </p:cNvPr>
          <p:cNvSpPr>
            <a:spLocks noGrp="1"/>
          </p:cNvSpPr>
          <p:nvPr>
            <p:ph idx="1"/>
          </p:nvPr>
        </p:nvSpPr>
        <p:spPr>
          <a:xfrm>
            <a:off x="838200" y="192424"/>
            <a:ext cx="10515600" cy="5984539"/>
          </a:xfrm>
        </p:spPr>
        <p:txBody>
          <a:bodyPr/>
          <a:lstStyle/>
          <a:p>
            <a:endParaRPr lang="en-US" dirty="0" smtClean="0"/>
          </a:p>
          <a:p>
            <a:endParaRPr lang="en-US" dirty="0" smtClean="0"/>
          </a:p>
          <a:p>
            <a:endParaRPr lang="en-US" dirty="0" smtClean="0"/>
          </a:p>
          <a:p>
            <a:r>
              <a:rPr lang="en-US" dirty="0" smtClean="0"/>
              <a:t>Symmetrical thickening , tightening and induration of skin( </a:t>
            </a:r>
            <a:r>
              <a:rPr lang="en-US" dirty="0" err="1" smtClean="0"/>
              <a:t>Sclerodactyly</a:t>
            </a:r>
            <a:r>
              <a:rPr lang="en-US" dirty="0" smtClean="0"/>
              <a:t> ).</a:t>
            </a:r>
          </a:p>
          <a:p>
            <a:r>
              <a:rPr lang="en-US" dirty="0" smtClean="0"/>
              <a:t>Arterial </a:t>
            </a:r>
            <a:r>
              <a:rPr lang="en-US" dirty="0"/>
              <a:t>and arteriolar narrowing occurs due to intimal proliferation and vessel wall inflammation.</a:t>
            </a:r>
          </a:p>
          <a:p>
            <a:r>
              <a:rPr lang="en-US" dirty="0"/>
              <a:t>Endothelial injury causes release </a:t>
            </a:r>
            <a:r>
              <a:rPr lang="en-US"/>
              <a:t>of </a:t>
            </a:r>
            <a:r>
              <a:rPr lang="en-US" smtClean="0"/>
              <a:t> vaso</a:t>
            </a:r>
            <a:r>
              <a:rPr lang="en-US" dirty="0" smtClean="0"/>
              <a:t>-Constrictors </a:t>
            </a:r>
            <a:r>
              <a:rPr lang="en-US" dirty="0"/>
              <a:t>and platelet Activation</a:t>
            </a:r>
            <a:r>
              <a:rPr lang="en-US" dirty="0" smtClean="0"/>
              <a:t>, resulting </a:t>
            </a:r>
            <a:r>
              <a:rPr lang="en-US" dirty="0"/>
              <a:t>in further </a:t>
            </a:r>
            <a:r>
              <a:rPr lang="en-US" dirty="0" smtClean="0"/>
              <a:t> </a:t>
            </a:r>
            <a:r>
              <a:rPr lang="en-US" dirty="0" err="1" smtClean="0"/>
              <a:t>Ischaemia</a:t>
            </a:r>
            <a:r>
              <a:rPr lang="en-US" dirty="0" smtClean="0"/>
              <a:t> , thought </a:t>
            </a:r>
            <a:r>
              <a:rPr lang="en-US" dirty="0"/>
              <a:t>to activate fibrotic process.</a:t>
            </a:r>
            <a:endParaRPr lang="" dirty="0"/>
          </a:p>
        </p:txBody>
      </p:sp>
    </p:spTree>
    <p:extLst>
      <p:ext uri="{BB962C8B-B14F-4D97-AF65-F5344CB8AC3E}">
        <p14:creationId xmlns:p14="http://schemas.microsoft.com/office/powerpoint/2010/main" val="1852770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F582A0-D040-1245-BD6D-A52CC7337746}"/>
              </a:ext>
            </a:extLst>
          </p:cNvPr>
          <p:cNvSpPr>
            <a:spLocks noGrp="1"/>
          </p:cNvSpPr>
          <p:nvPr>
            <p:ph type="title"/>
          </p:nvPr>
        </p:nvSpPr>
        <p:spPr/>
        <p:txBody>
          <a:bodyPr/>
          <a:lstStyle/>
          <a:p>
            <a:r>
              <a:rPr lang="en-US"/>
              <a:t>Clinical Features</a:t>
            </a:r>
            <a:endParaRPr lang=""/>
          </a:p>
        </p:txBody>
      </p:sp>
      <p:sp>
        <p:nvSpPr>
          <p:cNvPr id="3" name="Content Placeholder 2">
            <a:extLst>
              <a:ext uri="{FF2B5EF4-FFF2-40B4-BE49-F238E27FC236}">
                <a16:creationId xmlns="" xmlns:a16="http://schemas.microsoft.com/office/drawing/2014/main" id="{38D3D562-3529-0B4A-B901-B5F5AB6A3122}"/>
              </a:ext>
            </a:extLst>
          </p:cNvPr>
          <p:cNvSpPr>
            <a:spLocks noGrp="1"/>
          </p:cNvSpPr>
          <p:nvPr>
            <p:ph idx="1"/>
          </p:nvPr>
        </p:nvSpPr>
        <p:spPr>
          <a:xfrm>
            <a:off x="838200" y="1295400"/>
            <a:ext cx="11353800" cy="5197475"/>
          </a:xfrm>
        </p:spPr>
        <p:txBody>
          <a:bodyPr>
            <a:normAutofit/>
          </a:bodyPr>
          <a:lstStyle/>
          <a:p>
            <a:pPr marL="0" indent="0">
              <a:buNone/>
            </a:pPr>
            <a:r>
              <a:rPr lang="en-US" dirty="0"/>
              <a:t>Skin</a:t>
            </a:r>
          </a:p>
          <a:p>
            <a:pPr marL="0" indent="0">
              <a:buNone/>
            </a:pPr>
            <a:r>
              <a:rPr lang="en-US" dirty="0" smtClean="0"/>
              <a:t>FACE</a:t>
            </a:r>
            <a:endParaRPr lang="en-US" dirty="0"/>
          </a:p>
          <a:p>
            <a:pPr marL="514350" indent="-514350">
              <a:buFont typeface="+mj-lt"/>
              <a:buAutoNum type="arabicPeriod"/>
            </a:pPr>
            <a:r>
              <a:rPr lang="en-US" dirty="0"/>
              <a:t>Thinning of lips and radial furrowing.</a:t>
            </a:r>
          </a:p>
          <a:p>
            <a:pPr marL="514350" indent="-514350">
              <a:buFont typeface="+mj-lt"/>
              <a:buAutoNum type="arabicPeriod"/>
            </a:pPr>
            <a:r>
              <a:rPr lang="en-US" dirty="0"/>
              <a:t>In some thickening stops at this stage.</a:t>
            </a:r>
          </a:p>
          <a:p>
            <a:r>
              <a:rPr lang="en-US" dirty="0"/>
              <a:t>Skin involvement distal to Elbow and Knee </a:t>
            </a:r>
            <a:r>
              <a:rPr lang="en-US" dirty="0" smtClean="0"/>
              <a:t>is</a:t>
            </a:r>
          </a:p>
          <a:p>
            <a:pPr marL="0" indent="0">
              <a:buNone/>
            </a:pPr>
            <a:r>
              <a:rPr lang="en-US" dirty="0" smtClean="0"/>
              <a:t> </a:t>
            </a:r>
            <a:r>
              <a:rPr lang="en-US" dirty="0"/>
              <a:t>LIMITED DISEASE OR </a:t>
            </a:r>
            <a:r>
              <a:rPr lang="en-US" dirty="0" smtClean="0"/>
              <a:t>CREST </a:t>
            </a:r>
            <a:r>
              <a:rPr lang="en-US" dirty="0"/>
              <a:t>SYNDROME.</a:t>
            </a:r>
          </a:p>
          <a:p>
            <a:r>
              <a:rPr lang="en-US" dirty="0"/>
              <a:t>Skim involvement proximal to knee and elbow and </a:t>
            </a:r>
            <a:endParaRPr lang="en-US" dirty="0" smtClean="0"/>
          </a:p>
          <a:p>
            <a:pPr marL="0" indent="0">
              <a:buNone/>
            </a:pPr>
            <a:r>
              <a:rPr lang="en-US" dirty="0" smtClean="0"/>
              <a:t>on </a:t>
            </a:r>
            <a:r>
              <a:rPr lang="en-US" dirty="0"/>
              <a:t>trunk is DIFFUSE.</a:t>
            </a:r>
          </a:p>
          <a:p>
            <a:pPr marL="0" indent="0">
              <a:buNone/>
            </a:pPr>
            <a:endParaRPr lang="en-US" dirty="0"/>
          </a:p>
          <a:p>
            <a:pPr marL="514350" indent="-514350">
              <a:buFont typeface="+mj-lt"/>
              <a:buAutoNum type="arabicPeriod"/>
            </a:pPr>
            <a:endParaRPr lang="en-US" dirty="0"/>
          </a:p>
          <a:p>
            <a:pPr marL="514350" indent="-514350">
              <a:buFont typeface="+mj-lt"/>
              <a:buAutoNum type="arabicPeriod"/>
            </a:pPr>
            <a:endParaRPr lang="" dirty="0"/>
          </a:p>
        </p:txBody>
      </p:sp>
      <p:pic>
        <p:nvPicPr>
          <p:cNvPr id="2051" name="Picture 3" descr="C:\Users\comp\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1066800"/>
            <a:ext cx="4495800" cy="444073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comp\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6625" y="480060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905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pic>
        <p:nvPicPr>
          <p:cNvPr id="4098" name="Picture 2" descr="C:\Users\comp\Desktop\hand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4112168"/>
            <a:ext cx="4922948" cy="248285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comp\Desktop\images hand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4114800"/>
            <a:ext cx="2438400" cy="2619375"/>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C:\Users\comp\Desktop\0919_Scleroderma_Facts_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53400" y="4267200"/>
            <a:ext cx="3733800" cy="197860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600200" y="1219200"/>
            <a:ext cx="9601200" cy="1477328"/>
          </a:xfrm>
          <a:prstGeom prst="rect">
            <a:avLst/>
          </a:prstGeom>
        </p:spPr>
        <p:txBody>
          <a:bodyPr wrap="square">
            <a:spAutoFit/>
          </a:bodyPr>
          <a:lstStyle/>
          <a:p>
            <a:pPr marL="514350" indent="-514350">
              <a:buFont typeface="+mj-lt"/>
              <a:buAutoNum type="arabicPeriod"/>
            </a:pPr>
            <a:r>
              <a:rPr lang="en-US" dirty="0"/>
              <a:t>Non-pitting Edema of fingers and flexor tendon sheaths.</a:t>
            </a:r>
          </a:p>
          <a:p>
            <a:pPr marL="514350" indent="-514350">
              <a:buFont typeface="+mj-lt"/>
              <a:buAutoNum type="arabicPeriod"/>
            </a:pPr>
            <a:endParaRPr lang="en-US" dirty="0" smtClean="0"/>
          </a:p>
          <a:p>
            <a:pPr marL="514350" indent="-514350">
              <a:buFont typeface="+mj-lt"/>
              <a:buAutoNum type="arabicPeriod"/>
            </a:pPr>
            <a:r>
              <a:rPr lang="en-US" dirty="0" smtClean="0"/>
              <a:t>Ski  </a:t>
            </a:r>
            <a:r>
              <a:rPr lang="en-US" dirty="0"/>
              <a:t>becomes </a:t>
            </a:r>
            <a:r>
              <a:rPr lang="en-US" dirty="0" smtClean="0"/>
              <a:t> taut, and </a:t>
            </a:r>
            <a:r>
              <a:rPr lang="en-US" dirty="0"/>
              <a:t>distal creases disappear.						</a:t>
            </a:r>
          </a:p>
          <a:p>
            <a:pPr marL="514350" indent="-514350">
              <a:buFont typeface="+mj-lt"/>
              <a:buAutoNum type="arabicPeriod"/>
            </a:pPr>
            <a:r>
              <a:rPr lang="en-US" dirty="0"/>
              <a:t>Erythema and tortuous dilatation of capillary loops in nail bed</a:t>
            </a:r>
          </a:p>
        </p:txBody>
      </p:sp>
    </p:spTree>
    <p:extLst>
      <p:ext uri="{BB962C8B-B14F-4D97-AF65-F5344CB8AC3E}">
        <p14:creationId xmlns:p14="http://schemas.microsoft.com/office/powerpoint/2010/main" val="3825507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C832CD-0792-A941-9C72-67219DFCDBE9}"/>
              </a:ext>
            </a:extLst>
          </p:cNvPr>
          <p:cNvSpPr>
            <a:spLocks noGrp="1"/>
          </p:cNvSpPr>
          <p:nvPr>
            <p:ph type="title"/>
          </p:nvPr>
        </p:nvSpPr>
        <p:spPr/>
        <p:txBody>
          <a:bodyPr/>
          <a:lstStyle/>
          <a:p>
            <a:r>
              <a:rPr lang="en-US"/>
              <a:t>Raynaud’s phenomenon</a:t>
            </a:r>
            <a:endParaRPr lang=""/>
          </a:p>
        </p:txBody>
      </p:sp>
      <p:sp>
        <p:nvSpPr>
          <p:cNvPr id="3" name="Content Placeholder 2">
            <a:extLst>
              <a:ext uri="{FF2B5EF4-FFF2-40B4-BE49-F238E27FC236}">
                <a16:creationId xmlns="" xmlns:a16="http://schemas.microsoft.com/office/drawing/2014/main" id="{A58F34C6-9B4F-A94E-B2CB-90C0FC7F5FD7}"/>
              </a:ext>
            </a:extLst>
          </p:cNvPr>
          <p:cNvSpPr>
            <a:spLocks noGrp="1"/>
          </p:cNvSpPr>
          <p:nvPr>
            <p:ph idx="1"/>
          </p:nvPr>
        </p:nvSpPr>
        <p:spPr/>
        <p:txBody>
          <a:bodyPr/>
          <a:lstStyle/>
          <a:p>
            <a:r>
              <a:rPr lang="en-US" dirty="0"/>
              <a:t>Universal feature ,can precede other features by many years.</a:t>
            </a:r>
          </a:p>
          <a:p>
            <a:r>
              <a:rPr lang="en-US" dirty="0"/>
              <a:t>Involvement of small blood vessels in the extremities may cause critical </a:t>
            </a:r>
            <a:r>
              <a:rPr lang="en-US" dirty="0" smtClean="0"/>
              <a:t>tissue </a:t>
            </a:r>
            <a:r>
              <a:rPr lang="en-US" dirty="0" err="1"/>
              <a:t>i</a:t>
            </a:r>
            <a:r>
              <a:rPr lang="en-US" dirty="0" err="1" smtClean="0"/>
              <a:t>schaemia</a:t>
            </a:r>
            <a:r>
              <a:rPr lang="en-US" dirty="0" smtClean="0"/>
              <a:t> ,</a:t>
            </a:r>
            <a:endParaRPr lang="en-US" dirty="0"/>
          </a:p>
          <a:p>
            <a:r>
              <a:rPr lang="en-US" dirty="0"/>
              <a:t> leading to skin Ulceration over </a:t>
            </a:r>
            <a:r>
              <a:rPr lang="en-US" dirty="0" smtClean="0"/>
              <a:t>pressure </a:t>
            </a:r>
            <a:r>
              <a:rPr lang="en-US" dirty="0" smtClean="0"/>
              <a:t>areas , localized </a:t>
            </a:r>
            <a:r>
              <a:rPr lang="en-US" dirty="0"/>
              <a:t>areas of infarction and pulp atrophy at fingertips</a:t>
            </a:r>
            <a:r>
              <a:rPr lang="en-US" dirty="0" smtClean="0"/>
              <a:t>.</a:t>
            </a:r>
          </a:p>
          <a:p>
            <a:endParaRPr lang="en-US" dirty="0" smtClean="0"/>
          </a:p>
          <a:p>
            <a:endParaRPr lang="en-US" dirty="0"/>
          </a:p>
          <a:p>
            <a:pPr lvl="8"/>
            <a:r>
              <a:rPr lang="" dirty="0" smtClean="0"/>
              <a:t>                              </a:t>
            </a:r>
            <a:endParaRPr lang="" dirty="0"/>
          </a:p>
        </p:txBody>
      </p:sp>
      <p:pic>
        <p:nvPicPr>
          <p:cNvPr id="3077" name="Picture 5" descr="C:\Users\comp\Desktop\download (2) raynau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154400"/>
            <a:ext cx="3733800" cy="220027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comp\Desktop\images ray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4154400"/>
            <a:ext cx="272415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C:\Users\comp\Desktop\download (2) hand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1000" y="4295775"/>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406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82EE26-83DF-5941-BECA-358F70953D54}"/>
              </a:ext>
            </a:extLst>
          </p:cNvPr>
          <p:cNvSpPr>
            <a:spLocks noGrp="1"/>
          </p:cNvSpPr>
          <p:nvPr>
            <p:ph type="title"/>
          </p:nvPr>
        </p:nvSpPr>
        <p:spPr/>
        <p:txBody>
          <a:bodyPr/>
          <a:lstStyle/>
          <a:p>
            <a:r>
              <a:rPr lang="en-US"/>
              <a:t>Musculoskeletal Features</a:t>
            </a:r>
            <a:endParaRPr lang=""/>
          </a:p>
        </p:txBody>
      </p:sp>
      <p:sp>
        <p:nvSpPr>
          <p:cNvPr id="3" name="Content Placeholder 2">
            <a:extLst>
              <a:ext uri="{FF2B5EF4-FFF2-40B4-BE49-F238E27FC236}">
                <a16:creationId xmlns="" xmlns:a16="http://schemas.microsoft.com/office/drawing/2014/main" id="{0BE93724-F0B5-2C42-88FA-A499A046D04F}"/>
              </a:ext>
            </a:extLst>
          </p:cNvPr>
          <p:cNvSpPr>
            <a:spLocks noGrp="1"/>
          </p:cNvSpPr>
          <p:nvPr>
            <p:ph idx="1"/>
          </p:nvPr>
        </p:nvSpPr>
        <p:spPr/>
        <p:txBody>
          <a:bodyPr/>
          <a:lstStyle/>
          <a:p>
            <a:r>
              <a:rPr lang="en-US"/>
              <a:t>Arthralgias</a:t>
            </a:r>
          </a:p>
          <a:p>
            <a:r>
              <a:rPr lang="en-US"/>
              <a:t>Morning stiffness</a:t>
            </a:r>
          </a:p>
          <a:p>
            <a:r>
              <a:rPr lang="en-US"/>
              <a:t>Flexor Tenosynovitis</a:t>
            </a:r>
          </a:p>
          <a:p>
            <a:r>
              <a:rPr lang="en-US"/>
              <a:t>Restricted hand Function due to skin involvement</a:t>
            </a:r>
          </a:p>
          <a:p>
            <a:r>
              <a:rPr lang="en-US"/>
              <a:t>Muscle weakness and wasting due to mysositis</a:t>
            </a:r>
          </a:p>
          <a:p>
            <a:endParaRPr lang="en-US"/>
          </a:p>
          <a:p>
            <a:pPr marL="0" indent="0">
              <a:buNone/>
            </a:pPr>
            <a:endParaRPr lang=""/>
          </a:p>
        </p:txBody>
      </p:sp>
    </p:spTree>
    <p:extLst>
      <p:ext uri="{BB962C8B-B14F-4D97-AF65-F5344CB8AC3E}">
        <p14:creationId xmlns:p14="http://schemas.microsoft.com/office/powerpoint/2010/main" val="3285216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94</TotalTime>
  <Words>724</Words>
  <Application>Microsoft Office PowerPoint</Application>
  <PresentationFormat>Custom</PresentationFormat>
  <Paragraphs>130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Wisp</vt:lpstr>
      <vt:lpstr>  Systemic  Sclerosis     (Scleroderma) </vt:lpstr>
      <vt:lpstr>Definition</vt:lpstr>
      <vt:lpstr>General Considerations</vt:lpstr>
      <vt:lpstr>PathoPhysiology</vt:lpstr>
      <vt:lpstr>PowerPoint Presentation</vt:lpstr>
      <vt:lpstr>Clinical Features</vt:lpstr>
      <vt:lpstr>Cont…</vt:lpstr>
      <vt:lpstr>Raynaud’s phenomenon</vt:lpstr>
      <vt:lpstr>Musculoskeletal Features</vt:lpstr>
      <vt:lpstr>Gastrointestinal involvement</vt:lpstr>
      <vt:lpstr>Pulmonary Involvement</vt:lpstr>
      <vt:lpstr>PowerPoint Presentation</vt:lpstr>
      <vt:lpstr>Investigations:</vt:lpstr>
      <vt:lpstr>RADIOLOGY</vt:lpstr>
      <vt:lpstr>Management</vt:lpstr>
      <vt:lpstr>Cont…</vt:lpstr>
      <vt:lpstr>CREST Syndrome</vt:lpstr>
      <vt:lpstr>Prognosis</vt:lpstr>
      <vt:lpstr>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Systemic  Sclerosis (Scleroderma) </dc:title>
  <dc:creator>Sumbaljami Sumbal</dc:creator>
  <cp:lastModifiedBy>comp</cp:lastModifiedBy>
  <cp:revision>17</cp:revision>
  <dcterms:created xsi:type="dcterms:W3CDTF">2020-04-10T06:53:29Z</dcterms:created>
  <dcterms:modified xsi:type="dcterms:W3CDTF">2020-04-21T12:14:40Z</dcterms:modified>
</cp:coreProperties>
</file>