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4"/>
  </p:notesMasterIdLst>
  <p:sldIdLst>
    <p:sldId id="256" r:id="rId2"/>
    <p:sldId id="299" r:id="rId3"/>
    <p:sldId id="257" r:id="rId4"/>
    <p:sldId id="259" r:id="rId5"/>
    <p:sldId id="300" r:id="rId6"/>
    <p:sldId id="260" r:id="rId7"/>
    <p:sldId id="295" r:id="rId8"/>
    <p:sldId id="261" r:id="rId9"/>
    <p:sldId id="262" r:id="rId10"/>
    <p:sldId id="263" r:id="rId11"/>
    <p:sldId id="264" r:id="rId12"/>
    <p:sldId id="265" r:id="rId13"/>
    <p:sldId id="266" r:id="rId14"/>
    <p:sldId id="267" r:id="rId15"/>
    <p:sldId id="268" r:id="rId16"/>
    <p:sldId id="269" r:id="rId17"/>
    <p:sldId id="270" r:id="rId18"/>
    <p:sldId id="271" r:id="rId19"/>
    <p:sldId id="272" r:id="rId20"/>
    <p:sldId id="273" r:id="rId21"/>
    <p:sldId id="274" r:id="rId22"/>
    <p:sldId id="275" r:id="rId23"/>
    <p:sldId id="276" r:id="rId24"/>
    <p:sldId id="277" r:id="rId25"/>
    <p:sldId id="278" r:id="rId26"/>
    <p:sldId id="301" r:id="rId27"/>
    <p:sldId id="279" r:id="rId28"/>
    <p:sldId id="297" r:id="rId29"/>
    <p:sldId id="280" r:id="rId30"/>
    <p:sldId id="281" r:id="rId31"/>
    <p:sldId id="282" r:id="rId32"/>
    <p:sldId id="283" r:id="rId33"/>
    <p:sldId id="284" r:id="rId34"/>
    <p:sldId id="285" r:id="rId35"/>
    <p:sldId id="286" r:id="rId36"/>
    <p:sldId id="287" r:id="rId37"/>
    <p:sldId id="288" r:id="rId38"/>
    <p:sldId id="289" r:id="rId39"/>
    <p:sldId id="290" r:id="rId40"/>
    <p:sldId id="291" r:id="rId41"/>
    <p:sldId id="292" r:id="rId42"/>
    <p:sldId id="298" r:id="rId43"/>
  </p:sldIdLst>
  <p:sldSz cx="9144000" cy="6858000" type="screen4x3"/>
  <p:notesSz cx="9144000" cy="6858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791" autoAdjust="0"/>
    <p:restoredTop sz="92359" autoAdjust="0"/>
  </p:normalViewPr>
  <p:slideViewPr>
    <p:cSldViewPr>
      <p:cViewPr varScale="1">
        <p:scale>
          <a:sx n="54" d="100"/>
          <a:sy n="54" d="100"/>
        </p:scale>
        <p:origin x="1101" y="45"/>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5180013" y="0"/>
            <a:ext cx="3962400" cy="342900"/>
          </a:xfrm>
          <a:prstGeom prst="rect">
            <a:avLst/>
          </a:prstGeom>
        </p:spPr>
        <p:txBody>
          <a:bodyPr vert="horz" lIns="91440" tIns="45720" rIns="91440" bIns="45720" rtlCol="0"/>
          <a:lstStyle>
            <a:lvl1pPr algn="r">
              <a:defRPr sz="1200"/>
            </a:lvl1pPr>
          </a:lstStyle>
          <a:p>
            <a:fld id="{D3B326F8-DCE0-44B0-B9BC-505C66B516E5}" type="datetimeFigureOut">
              <a:rPr lang="en-US" smtClean="0"/>
              <a:t>6/1/2021</a:t>
            </a:fld>
            <a:endParaRPr lang="en-US"/>
          </a:p>
        </p:txBody>
      </p:sp>
      <p:sp>
        <p:nvSpPr>
          <p:cNvPr id="4" name="Slide Image Placeholder 3"/>
          <p:cNvSpPr>
            <a:spLocks noGrp="1" noRot="1" noChangeAspect="1"/>
          </p:cNvSpPr>
          <p:nvPr>
            <p:ph type="sldImg" idx="2"/>
          </p:nvPr>
        </p:nvSpPr>
        <p:spPr>
          <a:xfrm>
            <a:off x="2857500" y="514350"/>
            <a:ext cx="3429000" cy="25717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914400" y="3257550"/>
            <a:ext cx="7315200" cy="30861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6513513"/>
            <a:ext cx="3962400" cy="3429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5180013" y="6513513"/>
            <a:ext cx="3962400" cy="342900"/>
          </a:xfrm>
          <a:prstGeom prst="rect">
            <a:avLst/>
          </a:prstGeom>
        </p:spPr>
        <p:txBody>
          <a:bodyPr vert="horz" lIns="91440" tIns="45720" rIns="91440" bIns="45720" rtlCol="0" anchor="b"/>
          <a:lstStyle>
            <a:lvl1pPr algn="r">
              <a:defRPr sz="1200"/>
            </a:lvl1pPr>
          </a:lstStyle>
          <a:p>
            <a:fld id="{588B0ADF-5D11-4C18-8CC2-8AE933C46C83}" type="slidenum">
              <a:rPr lang="en-US" smtClean="0"/>
              <a:t>‹#›</a:t>
            </a:fld>
            <a:endParaRPr lang="en-US"/>
          </a:p>
        </p:txBody>
      </p:sp>
    </p:spTree>
    <p:extLst>
      <p:ext uri="{BB962C8B-B14F-4D97-AF65-F5344CB8AC3E}">
        <p14:creationId xmlns:p14="http://schemas.microsoft.com/office/powerpoint/2010/main" val="111144058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8" Type="http://schemas.openxmlformats.org/officeDocument/2006/relationships/hyperlink" Target="https://en.wikipedia.org/wiki/Role-based_access_control" TargetMode="External"/><Relationship Id="rId3" Type="http://schemas.openxmlformats.org/officeDocument/2006/relationships/hyperlink" Target="https://en.wikipedia.org/wiki/User_(computing)" TargetMode="External"/><Relationship Id="rId7" Type="http://schemas.openxmlformats.org/officeDocument/2006/relationships/hyperlink" Target="https://en.wikipedia.org/wiki/Mandatory_Access_Control" TargetMode="External"/><Relationship Id="rId2" Type="http://schemas.openxmlformats.org/officeDocument/2006/relationships/slide" Target="../slides/slide20.xml"/><Relationship Id="rId1" Type="http://schemas.openxmlformats.org/officeDocument/2006/relationships/notesMaster" Target="../notesMasters/notesMaster1.xml"/><Relationship Id="rId6" Type="http://schemas.openxmlformats.org/officeDocument/2006/relationships/hyperlink" Target="https://en.wikipedia.org/wiki/Discretionary_Access_Control" TargetMode="External"/><Relationship Id="rId5" Type="http://schemas.openxmlformats.org/officeDocument/2006/relationships/hyperlink" Target="https://en.wikipedia.org/wiki/Trusted_path#cite_note-1" TargetMode="External"/><Relationship Id="rId4" Type="http://schemas.openxmlformats.org/officeDocument/2006/relationships/hyperlink" Target="https://en.wikipedia.org/wiki/TCSEC" TargetMode="External"/><Relationship Id="rId9" Type="http://schemas.openxmlformats.org/officeDocument/2006/relationships/hyperlink" Target="https://en.wikipedia.org/w/index.php?title=Rule-based_access_control&amp;action=edit&amp;redlink=1" TargetMode="Externa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8" Type="http://schemas.openxmlformats.org/officeDocument/2006/relationships/hyperlink" Target="https://en.wikipedia.org/wiki/Software_bug" TargetMode="External"/><Relationship Id="rId3" Type="http://schemas.openxmlformats.org/officeDocument/2006/relationships/hyperlink" Target="https://en.wikipedia.org/wiki/Computer_system" TargetMode="External"/><Relationship Id="rId7" Type="http://schemas.openxmlformats.org/officeDocument/2006/relationships/hyperlink" Target="https://en.wikipedia.org/wiki/Computer_security" TargetMode="External"/><Relationship Id="rId2" Type="http://schemas.openxmlformats.org/officeDocument/2006/relationships/slide" Target="../slides/slide22.xml"/><Relationship Id="rId1" Type="http://schemas.openxmlformats.org/officeDocument/2006/relationships/notesMaster" Target="../notesMasters/notesMaster1.xml"/><Relationship Id="rId6" Type="http://schemas.openxmlformats.org/officeDocument/2006/relationships/hyperlink" Target="https://en.wikipedia.org/wiki/Software" TargetMode="External"/><Relationship Id="rId11" Type="http://schemas.openxmlformats.org/officeDocument/2006/relationships/hyperlink" Target="https://en.wikipedia.org/wiki/Security_policy" TargetMode="External"/><Relationship Id="rId5" Type="http://schemas.openxmlformats.org/officeDocument/2006/relationships/hyperlink" Target="https://en.wikipedia.org/wiki/Firmware" TargetMode="External"/><Relationship Id="rId10" Type="http://schemas.openxmlformats.org/officeDocument/2006/relationships/hyperlink" Target="https://en.wikipedia.org/wiki/Privilege_(computer_science)" TargetMode="External"/><Relationship Id="rId4" Type="http://schemas.openxmlformats.org/officeDocument/2006/relationships/hyperlink" Target="https://en.wikipedia.org/wiki/Computer_hardware" TargetMode="External"/><Relationship Id="rId9" Type="http://schemas.openxmlformats.org/officeDocument/2006/relationships/hyperlink" Target="https://en.wikipedia.org/wiki/Vulnerability_(computing)" TargetMode="Externa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8" Type="http://schemas.openxmlformats.org/officeDocument/2006/relationships/hyperlink" Target="https://en.wikipedia.org/wiki/Intel_VT-x" TargetMode="External"/><Relationship Id="rId13" Type="http://schemas.openxmlformats.org/officeDocument/2006/relationships/hyperlink" Target="https://en.wikipedia.org/wiki/GNU_GRUB" TargetMode="External"/><Relationship Id="rId3" Type="http://schemas.openxmlformats.org/officeDocument/2006/relationships/hyperlink" Target="https://en.wikipedia.org/wiki/Xen#cite_note-3" TargetMode="External"/><Relationship Id="rId7" Type="http://schemas.openxmlformats.org/officeDocument/2006/relationships/hyperlink" Target="https://en.wikipedia.org/wiki/X86_virtualization" TargetMode="External"/><Relationship Id="rId12" Type="http://schemas.openxmlformats.org/officeDocument/2006/relationships/hyperlink" Target="https://en.wikipedia.org/wiki/Bootloader" TargetMode="External"/><Relationship Id="rId2" Type="http://schemas.openxmlformats.org/officeDocument/2006/relationships/slide" Target="../slides/slide33.xml"/><Relationship Id="rId1" Type="http://schemas.openxmlformats.org/officeDocument/2006/relationships/notesMaster" Target="../notesMasters/notesMaster1.xml"/><Relationship Id="rId6" Type="http://schemas.openxmlformats.org/officeDocument/2006/relationships/hyperlink" Target="https://en.wikipedia.org/wiki/Microsoft_Windows" TargetMode="External"/><Relationship Id="rId11" Type="http://schemas.openxmlformats.org/officeDocument/2006/relationships/hyperlink" Target="https://en.wikipedia.org/wiki/Paravirtualization" TargetMode="External"/><Relationship Id="rId5" Type="http://schemas.openxmlformats.org/officeDocument/2006/relationships/hyperlink" Target="https://en.wikipedia.org/wiki/NetBSD" TargetMode="External"/><Relationship Id="rId10" Type="http://schemas.openxmlformats.org/officeDocument/2006/relationships/hyperlink" Target="https://en.wikipedia.org/wiki/Xen#cite_note-4" TargetMode="External"/><Relationship Id="rId4" Type="http://schemas.openxmlformats.org/officeDocument/2006/relationships/hyperlink" Target="https://en.wikipedia.org/wiki/Linux" TargetMode="External"/><Relationship Id="rId9" Type="http://schemas.openxmlformats.org/officeDocument/2006/relationships/hyperlink" Target="https://en.wikipedia.org/wiki/AMD-V" TargetMode="Externa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3" Type="http://schemas.openxmlformats.org/officeDocument/2006/relationships/hyperlink" Target="https://www.cloudflare.com/learning/cloud/what-is-the-cloud/" TargetMode="External"/><Relationship Id="rId7" Type="http://schemas.openxmlformats.org/officeDocument/2006/relationships/hyperlink" Target="https://www.cloudflare.com/learning/serverless/what-is-serverless/" TargetMode="External"/><Relationship Id="rId2" Type="http://schemas.openxmlformats.org/officeDocument/2006/relationships/slide" Target="../slides/slide7.xml"/><Relationship Id="rId1" Type="http://schemas.openxmlformats.org/officeDocument/2006/relationships/notesMaster" Target="../notesMasters/notesMaster1.xml"/><Relationship Id="rId6" Type="http://schemas.openxmlformats.org/officeDocument/2006/relationships/hyperlink" Target="https://www.cloudflare.com/learning/serverless/serverless-vs-containers/" TargetMode="External"/><Relationship Id="rId5" Type="http://schemas.openxmlformats.org/officeDocument/2006/relationships/hyperlink" Target="https://www.cloudflare.com/learning/cloud/what-is-saas/" TargetMode="External"/><Relationship Id="rId4" Type="http://schemas.openxmlformats.org/officeDocument/2006/relationships/hyperlink" Target="https://www.cloudflare.com/learning/serverless/glossary/platform-as-a-service-paas/" TargetMode="Externa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3" Type="http://schemas.openxmlformats.org/officeDocument/2006/relationships/hyperlink" Target="http://csrc.nist.gov/groups/STM/cmvp/standards.html" TargetMode="External"/><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kern="1200" dirty="0" smtClean="0">
                <a:solidFill>
                  <a:schemeClr val="tx1"/>
                </a:solidFill>
                <a:effectLst/>
                <a:latin typeface="+mn-lt"/>
                <a:ea typeface="+mn-ea"/>
                <a:cs typeface="+mn-cs"/>
              </a:rPr>
              <a:t>What information is stored?</a:t>
            </a:r>
          </a:p>
          <a:p>
            <a:r>
              <a:rPr lang="en-US" sz="1200" b="0" i="0" kern="1200" dirty="0" smtClean="0">
                <a:solidFill>
                  <a:schemeClr val="tx1"/>
                </a:solidFill>
                <a:effectLst/>
                <a:latin typeface="+mn-lt"/>
                <a:ea typeface="+mn-ea"/>
                <a:cs typeface="+mn-cs"/>
              </a:rPr>
              <a:t>Where is it stored?</a:t>
            </a:r>
          </a:p>
          <a:p>
            <a:r>
              <a:rPr lang="en-US" sz="1200" b="0" i="0" kern="1200" dirty="0" smtClean="0">
                <a:solidFill>
                  <a:schemeClr val="tx1"/>
                </a:solidFill>
                <a:effectLst/>
                <a:latin typeface="+mn-lt"/>
                <a:ea typeface="+mn-ea"/>
                <a:cs typeface="+mn-cs"/>
              </a:rPr>
              <a:t>Who can access it?</a:t>
            </a:r>
          </a:p>
          <a:p>
            <a:r>
              <a:rPr lang="en-US" sz="1200" b="0" i="0" kern="1200" dirty="0" smtClean="0">
                <a:solidFill>
                  <a:schemeClr val="tx1"/>
                </a:solidFill>
                <a:effectLst/>
                <a:latin typeface="+mn-lt"/>
                <a:ea typeface="+mn-ea"/>
                <a:cs typeface="+mn-cs"/>
              </a:rPr>
              <a:t>What can be accessed?</a:t>
            </a:r>
          </a:p>
          <a:p>
            <a:r>
              <a:rPr lang="en-US" sz="1200" b="0" i="0" kern="1200" dirty="0" smtClean="0">
                <a:solidFill>
                  <a:schemeClr val="tx1"/>
                </a:solidFill>
                <a:effectLst/>
                <a:latin typeface="+mn-lt"/>
                <a:ea typeface="+mn-ea"/>
                <a:cs typeface="+mn-cs"/>
              </a:rPr>
              <a:t>Is that access appropriate?</a:t>
            </a:r>
          </a:p>
          <a:p>
            <a:endParaRPr lang="en-US" dirty="0"/>
          </a:p>
        </p:txBody>
      </p:sp>
      <p:sp>
        <p:nvSpPr>
          <p:cNvPr id="4" name="Slide Number Placeholder 3"/>
          <p:cNvSpPr>
            <a:spLocks noGrp="1"/>
          </p:cNvSpPr>
          <p:nvPr>
            <p:ph type="sldNum" sz="quarter" idx="10"/>
          </p:nvPr>
        </p:nvSpPr>
        <p:spPr/>
        <p:txBody>
          <a:bodyPr/>
          <a:lstStyle/>
          <a:p>
            <a:fld id="{588B0ADF-5D11-4C18-8CC2-8AE933C46C83}" type="slidenum">
              <a:rPr lang="en-US" smtClean="0"/>
              <a:t>4</a:t>
            </a:fld>
            <a:endParaRPr lang="en-US"/>
          </a:p>
        </p:txBody>
      </p:sp>
    </p:spTree>
    <p:extLst>
      <p:ext uri="{BB962C8B-B14F-4D97-AF65-F5344CB8AC3E}">
        <p14:creationId xmlns:p14="http://schemas.microsoft.com/office/powerpoint/2010/main" val="395296209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smtClean="0">
                <a:solidFill>
                  <a:schemeClr val="tx1"/>
                </a:solidFill>
                <a:latin typeface="+mn-lt"/>
                <a:ea typeface="+mn-ea"/>
                <a:cs typeface="+mn-cs"/>
              </a:rPr>
              <a:t>To remedy the loss of </a:t>
            </a:r>
            <a:r>
              <a:rPr lang="en-US" sz="1200" b="0" i="0" u="none" strike="noStrike" kern="1200" baseline="0" dirty="0" err="1" smtClean="0">
                <a:solidFill>
                  <a:schemeClr val="tx1"/>
                </a:solidFill>
                <a:latin typeface="+mn-lt"/>
                <a:ea typeface="+mn-ea"/>
                <a:cs typeface="+mn-cs"/>
              </a:rPr>
              <a:t>clues,we</a:t>
            </a:r>
            <a:r>
              <a:rPr lang="en-US" sz="1200" b="0" i="0" u="none" strike="noStrike" kern="1200" baseline="0" dirty="0" smtClean="0">
                <a:solidFill>
                  <a:schemeClr val="tx1"/>
                </a:solidFill>
                <a:latin typeface="+mn-lt"/>
                <a:ea typeface="+mn-ea"/>
                <a:cs typeface="+mn-cs"/>
              </a:rPr>
              <a:t> need security mechanisms for access control, transparency of identity,</a:t>
            </a:r>
          </a:p>
          <a:p>
            <a:r>
              <a:rPr lang="en-US" sz="1200" b="0" i="0" u="none" strike="noStrike" kern="1200" baseline="0" dirty="0" smtClean="0">
                <a:solidFill>
                  <a:schemeClr val="tx1"/>
                </a:solidFill>
                <a:latin typeface="+mn-lt"/>
                <a:ea typeface="+mn-ea"/>
                <a:cs typeface="+mn-cs"/>
              </a:rPr>
              <a:t>and surveillance. The mechanisms for access control are designed to keep intruders and mischievous</a:t>
            </a:r>
          </a:p>
          <a:p>
            <a:r>
              <a:rPr lang="en-US" sz="1200" b="0" i="0" u="none" strike="noStrike" kern="1200" baseline="0" dirty="0" smtClean="0">
                <a:solidFill>
                  <a:schemeClr val="tx1"/>
                </a:solidFill>
                <a:latin typeface="+mn-lt"/>
                <a:ea typeface="+mn-ea"/>
                <a:cs typeface="+mn-cs"/>
              </a:rPr>
              <a:t>agents out. Identity transparency requires that the relationship between a virtual agent and a physical</a:t>
            </a:r>
          </a:p>
          <a:p>
            <a:r>
              <a:rPr lang="en-US" sz="1200" b="0" i="0" u="none" strike="noStrike" kern="1200" baseline="0" dirty="0" smtClean="0">
                <a:solidFill>
                  <a:schemeClr val="tx1"/>
                </a:solidFill>
                <a:latin typeface="+mn-lt"/>
                <a:ea typeface="+mn-ea"/>
                <a:cs typeface="+mn-cs"/>
              </a:rPr>
              <a:t>person should be carefully checked through methods such as biometric identification. Digital signatures</a:t>
            </a:r>
          </a:p>
          <a:p>
            <a:r>
              <a:rPr lang="en-US" sz="1200" b="0" i="0" u="none" strike="noStrike" kern="1200" baseline="0" dirty="0" smtClean="0">
                <a:solidFill>
                  <a:schemeClr val="tx1"/>
                </a:solidFill>
                <a:latin typeface="+mn-lt"/>
                <a:ea typeface="+mn-ea"/>
                <a:cs typeface="+mn-cs"/>
              </a:rPr>
              <a:t>and digital certificates are used for identification. Surveillance could be based on </a:t>
            </a:r>
            <a:r>
              <a:rPr lang="en-US" sz="1200" b="0" i="1" u="none" strike="noStrike" kern="1200" baseline="0" dirty="0" smtClean="0">
                <a:solidFill>
                  <a:schemeClr val="tx1"/>
                </a:solidFill>
                <a:latin typeface="+mn-lt"/>
                <a:ea typeface="+mn-ea"/>
                <a:cs typeface="+mn-cs"/>
              </a:rPr>
              <a:t>intrusion detection </a:t>
            </a:r>
            <a:r>
              <a:rPr lang="en-US" sz="1200" b="0" i="0" u="none" strike="noStrike" kern="1200" baseline="0" dirty="0" smtClean="0">
                <a:solidFill>
                  <a:schemeClr val="tx1"/>
                </a:solidFill>
                <a:latin typeface="+mn-lt"/>
                <a:ea typeface="+mn-ea"/>
                <a:cs typeface="+mn-cs"/>
              </a:rPr>
              <a:t>or</a:t>
            </a:r>
          </a:p>
          <a:p>
            <a:r>
              <a:rPr lang="en-US" sz="1200" b="0" i="0" u="none" strike="noStrike" kern="1200" baseline="0" dirty="0" smtClean="0">
                <a:solidFill>
                  <a:schemeClr val="tx1"/>
                </a:solidFill>
                <a:latin typeface="+mn-lt"/>
                <a:ea typeface="+mn-ea"/>
                <a:cs typeface="+mn-cs"/>
              </a:rPr>
              <a:t>on logging and auditing. The first option is based on real-time monitoring, the second on offline sifting</a:t>
            </a:r>
          </a:p>
          <a:p>
            <a:r>
              <a:rPr lang="en-US" sz="1200" b="0" i="0" u="none" strike="noStrike" kern="1200" baseline="0" dirty="0" smtClean="0">
                <a:solidFill>
                  <a:schemeClr val="tx1"/>
                </a:solidFill>
                <a:latin typeface="+mn-lt"/>
                <a:ea typeface="+mn-ea"/>
                <a:cs typeface="+mn-cs"/>
              </a:rPr>
              <a:t>through audit records.</a:t>
            </a:r>
            <a:endParaRPr lang="en-US" dirty="0"/>
          </a:p>
        </p:txBody>
      </p:sp>
      <p:sp>
        <p:nvSpPr>
          <p:cNvPr id="4" name="Slide Number Placeholder 3"/>
          <p:cNvSpPr>
            <a:spLocks noGrp="1"/>
          </p:cNvSpPr>
          <p:nvPr>
            <p:ph type="sldNum" sz="quarter" idx="10"/>
          </p:nvPr>
        </p:nvSpPr>
        <p:spPr/>
        <p:txBody>
          <a:bodyPr/>
          <a:lstStyle/>
          <a:p>
            <a:fld id="{588B0ADF-5D11-4C18-8CC2-8AE933C46C83}" type="slidenum">
              <a:rPr lang="en-US" smtClean="0"/>
              <a:t>18</a:t>
            </a:fld>
            <a:endParaRPr lang="en-US"/>
          </a:p>
        </p:txBody>
      </p:sp>
    </p:spTree>
    <p:extLst>
      <p:ext uri="{BB962C8B-B14F-4D97-AF65-F5344CB8AC3E}">
        <p14:creationId xmlns:p14="http://schemas.microsoft.com/office/powerpoint/2010/main" val="405498172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kern="1200" dirty="0" smtClean="0">
                <a:solidFill>
                  <a:schemeClr val="tx1"/>
                </a:solidFill>
                <a:effectLst/>
                <a:latin typeface="+mn-lt"/>
                <a:ea typeface="+mn-ea"/>
                <a:cs typeface="+mn-cs"/>
              </a:rPr>
              <a:t>A </a:t>
            </a:r>
            <a:r>
              <a:rPr lang="en-US" sz="1200" b="1" i="0" kern="1200" dirty="0" smtClean="0">
                <a:solidFill>
                  <a:schemeClr val="tx1"/>
                </a:solidFill>
                <a:effectLst/>
                <a:latin typeface="+mn-lt"/>
                <a:ea typeface="+mn-ea"/>
                <a:cs typeface="+mn-cs"/>
              </a:rPr>
              <a:t>trusted path</a:t>
            </a:r>
            <a:r>
              <a:rPr lang="en-US" sz="1200" b="0" i="0" kern="1200" dirty="0" smtClean="0">
                <a:solidFill>
                  <a:schemeClr val="tx1"/>
                </a:solidFill>
                <a:effectLst/>
                <a:latin typeface="+mn-lt"/>
                <a:ea typeface="+mn-ea"/>
                <a:cs typeface="+mn-cs"/>
              </a:rPr>
              <a:t> or </a:t>
            </a:r>
            <a:r>
              <a:rPr lang="en-US" sz="1200" b="1" i="0" kern="1200" dirty="0" smtClean="0">
                <a:solidFill>
                  <a:schemeClr val="tx1"/>
                </a:solidFill>
                <a:effectLst/>
                <a:latin typeface="+mn-lt"/>
                <a:ea typeface="+mn-ea"/>
                <a:cs typeface="+mn-cs"/>
              </a:rPr>
              <a:t>trusted channel</a:t>
            </a:r>
            <a:r>
              <a:rPr lang="en-US" sz="1200" b="0" i="0" kern="1200" dirty="0" smtClean="0">
                <a:solidFill>
                  <a:schemeClr val="tx1"/>
                </a:solidFill>
                <a:effectLst/>
                <a:latin typeface="+mn-lt"/>
                <a:ea typeface="+mn-ea"/>
                <a:cs typeface="+mn-cs"/>
              </a:rPr>
              <a:t> is a mechanism that provides confidence that the </a:t>
            </a:r>
            <a:r>
              <a:rPr lang="en-US" sz="1200" b="0" i="0" u="none" strike="noStrike" kern="1200" dirty="0" smtClean="0">
                <a:solidFill>
                  <a:schemeClr val="tx1"/>
                </a:solidFill>
                <a:effectLst/>
                <a:latin typeface="+mn-lt"/>
                <a:ea typeface="+mn-ea"/>
                <a:cs typeface="+mn-cs"/>
                <a:hlinkClick r:id="rId3" tooltip="User (computing)"/>
              </a:rPr>
              <a:t>user</a:t>
            </a:r>
            <a:r>
              <a:rPr lang="en-US" sz="1200" b="0" i="0" kern="1200" dirty="0" smtClean="0">
                <a:solidFill>
                  <a:schemeClr val="tx1"/>
                </a:solidFill>
                <a:effectLst/>
                <a:latin typeface="+mn-lt"/>
                <a:ea typeface="+mn-ea"/>
                <a:cs typeface="+mn-cs"/>
              </a:rPr>
              <a:t> is communicating with what the user intended to communicate with, ensuring that attackers can't intercept or modify whatever information is being communicated.</a:t>
            </a:r>
          </a:p>
          <a:p>
            <a:r>
              <a:rPr lang="en-US" sz="1200" b="0" i="0" kern="1200" dirty="0" smtClean="0">
                <a:solidFill>
                  <a:schemeClr val="tx1"/>
                </a:solidFill>
                <a:effectLst/>
                <a:latin typeface="+mn-lt"/>
                <a:ea typeface="+mn-ea"/>
                <a:cs typeface="+mn-cs"/>
              </a:rPr>
              <a:t>The term was initially introduced by </a:t>
            </a:r>
            <a:r>
              <a:rPr lang="en-US" sz="1200" b="0" i="0" u="none" strike="noStrike" kern="1200" dirty="0" smtClean="0">
                <a:solidFill>
                  <a:schemeClr val="tx1"/>
                </a:solidFill>
                <a:effectLst/>
                <a:latin typeface="+mn-lt"/>
                <a:ea typeface="+mn-ea"/>
                <a:cs typeface="+mn-cs"/>
                <a:hlinkClick r:id="rId4" tooltip="TCSEC"/>
              </a:rPr>
              <a:t>Orange Book</a:t>
            </a:r>
            <a:r>
              <a:rPr lang="en-US" sz="1200" b="0" i="0" kern="1200" dirty="0" smtClean="0">
                <a:solidFill>
                  <a:schemeClr val="tx1"/>
                </a:solidFill>
                <a:effectLst/>
                <a:latin typeface="+mn-lt"/>
                <a:ea typeface="+mn-ea"/>
                <a:cs typeface="+mn-cs"/>
              </a:rPr>
              <a:t>.</a:t>
            </a:r>
            <a:r>
              <a:rPr lang="en-US" sz="1200" b="0" i="0" u="none" strike="noStrike" kern="1200" baseline="30000" dirty="0" smtClean="0">
                <a:solidFill>
                  <a:schemeClr val="tx1"/>
                </a:solidFill>
                <a:effectLst/>
                <a:latin typeface="+mn-lt"/>
                <a:ea typeface="+mn-ea"/>
                <a:cs typeface="+mn-cs"/>
                <a:hlinkClick r:id="rId5"/>
              </a:rPr>
              <a:t>[1]</a:t>
            </a:r>
            <a:r>
              <a:rPr lang="en-US" sz="1200" b="0" i="0" kern="1200" dirty="0" smtClean="0">
                <a:solidFill>
                  <a:schemeClr val="tx1"/>
                </a:solidFill>
                <a:effectLst/>
                <a:latin typeface="+mn-lt"/>
                <a:ea typeface="+mn-ea"/>
                <a:cs typeface="+mn-cs"/>
              </a:rPr>
              <a:t> As its security architecture concept, it can be implemented with any technical safeguards suitable for particular environment and risk profile.</a:t>
            </a:r>
          </a:p>
          <a:p>
            <a:r>
              <a:rPr lang="en-US" dirty="0" smtClean="0"/>
              <a:t>Access control models</a:t>
            </a:r>
          </a:p>
          <a:p>
            <a:pPr marL="228600" indent="-228600">
              <a:buFont typeface="Arial" pitchFamily="34" charset="0"/>
              <a:buChar char="•"/>
            </a:pPr>
            <a:r>
              <a:rPr lang="en-US" sz="1200" b="0" i="0" u="none" strike="noStrike" kern="1200" dirty="0" smtClean="0">
                <a:solidFill>
                  <a:schemeClr val="tx1"/>
                </a:solidFill>
                <a:effectLst/>
                <a:latin typeface="+mn-lt"/>
                <a:ea typeface="+mn-ea"/>
                <a:cs typeface="+mn-cs"/>
                <a:hlinkClick r:id="rId6" tooltip="Discretionary Access Control"/>
              </a:rPr>
              <a:t>Discretionary Access Control</a:t>
            </a:r>
            <a:r>
              <a:rPr lang="en-US" sz="1200" b="0" i="0" kern="1200" dirty="0" smtClean="0">
                <a:solidFill>
                  <a:schemeClr val="tx1"/>
                </a:solidFill>
                <a:effectLst/>
                <a:latin typeface="+mn-lt"/>
                <a:ea typeface="+mn-ea"/>
                <a:cs typeface="+mn-cs"/>
              </a:rPr>
              <a:t> (DAC)</a:t>
            </a:r>
          </a:p>
          <a:p>
            <a:pPr marL="228600" indent="-228600">
              <a:buFont typeface="Arial" pitchFamily="34" charset="0"/>
              <a:buChar char="•"/>
            </a:pPr>
            <a:r>
              <a:rPr lang="en-US" sz="1200" b="0" i="0" u="none" strike="noStrike" kern="1200" dirty="0" smtClean="0">
                <a:solidFill>
                  <a:schemeClr val="tx1"/>
                </a:solidFill>
                <a:effectLst/>
                <a:latin typeface="+mn-lt"/>
                <a:ea typeface="+mn-ea"/>
                <a:cs typeface="+mn-cs"/>
                <a:hlinkClick r:id="rId7" tooltip="Mandatory Access Control"/>
              </a:rPr>
              <a:t>Mandatory Access Control</a:t>
            </a:r>
            <a:r>
              <a:rPr lang="en-US" sz="1200" b="0" i="0" kern="1200" dirty="0" smtClean="0">
                <a:solidFill>
                  <a:schemeClr val="tx1"/>
                </a:solidFill>
                <a:effectLst/>
                <a:latin typeface="+mn-lt"/>
                <a:ea typeface="+mn-ea"/>
                <a:cs typeface="+mn-cs"/>
              </a:rPr>
              <a:t> (MAC)</a:t>
            </a:r>
          </a:p>
          <a:p>
            <a:pPr marL="228600" indent="-228600">
              <a:buFont typeface="Arial" pitchFamily="34" charset="0"/>
              <a:buChar char="•"/>
            </a:pPr>
            <a:r>
              <a:rPr lang="en-US" sz="1200" b="0" i="0" u="none" strike="noStrike" kern="1200" dirty="0" smtClean="0">
                <a:solidFill>
                  <a:schemeClr val="tx1"/>
                </a:solidFill>
                <a:effectLst/>
                <a:latin typeface="+mn-lt"/>
                <a:ea typeface="+mn-ea"/>
                <a:cs typeface="+mn-cs"/>
                <a:hlinkClick r:id="rId8" tooltip="Role-based access control"/>
              </a:rPr>
              <a:t>Role-Based Access Control</a:t>
            </a:r>
            <a:r>
              <a:rPr lang="en-US" sz="1200" b="0" i="0" kern="1200" dirty="0" smtClean="0">
                <a:solidFill>
                  <a:schemeClr val="tx1"/>
                </a:solidFill>
                <a:effectLst/>
                <a:latin typeface="+mn-lt"/>
                <a:ea typeface="+mn-ea"/>
                <a:cs typeface="+mn-cs"/>
              </a:rPr>
              <a:t> (RBAC)</a:t>
            </a:r>
          </a:p>
          <a:p>
            <a:pPr marL="228600" indent="-228600">
              <a:buFont typeface="Arial" pitchFamily="34" charset="0"/>
              <a:buChar char="•"/>
            </a:pPr>
            <a:r>
              <a:rPr lang="en-US" sz="1200" b="0" i="0" u="none" strike="noStrike" kern="1200" dirty="0" smtClean="0">
                <a:solidFill>
                  <a:schemeClr val="tx1"/>
                </a:solidFill>
                <a:effectLst/>
                <a:latin typeface="+mn-lt"/>
                <a:ea typeface="+mn-ea"/>
                <a:cs typeface="+mn-cs"/>
                <a:hlinkClick r:id="rId9" tooltip="Rule-based access control (page does not exist)"/>
              </a:rPr>
              <a:t>Rule-Based Access Control</a:t>
            </a:r>
            <a:r>
              <a:rPr lang="en-US" sz="1200" b="0" i="0" kern="1200" dirty="0" smtClean="0">
                <a:solidFill>
                  <a:schemeClr val="tx1"/>
                </a:solidFill>
                <a:effectLst/>
                <a:latin typeface="+mn-lt"/>
                <a:ea typeface="+mn-ea"/>
                <a:cs typeface="+mn-cs"/>
              </a:rPr>
              <a:t> (RAC)</a:t>
            </a:r>
            <a:endParaRPr lang="en-US" dirty="0"/>
          </a:p>
        </p:txBody>
      </p:sp>
      <p:sp>
        <p:nvSpPr>
          <p:cNvPr id="4" name="Slide Number Placeholder 3"/>
          <p:cNvSpPr>
            <a:spLocks noGrp="1"/>
          </p:cNvSpPr>
          <p:nvPr>
            <p:ph type="sldNum" sz="quarter" idx="10"/>
          </p:nvPr>
        </p:nvSpPr>
        <p:spPr/>
        <p:txBody>
          <a:bodyPr/>
          <a:lstStyle/>
          <a:p>
            <a:fld id="{588B0ADF-5D11-4C18-8CC2-8AE933C46C83}" type="slidenum">
              <a:rPr lang="en-US" smtClean="0"/>
              <a:t>20</a:t>
            </a:fld>
            <a:endParaRPr lang="en-US"/>
          </a:p>
        </p:txBody>
      </p:sp>
    </p:spTree>
    <p:extLst>
      <p:ext uri="{BB962C8B-B14F-4D97-AF65-F5344CB8AC3E}">
        <p14:creationId xmlns:p14="http://schemas.microsoft.com/office/powerpoint/2010/main" val="118616785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kern="1200" dirty="0" smtClean="0">
                <a:solidFill>
                  <a:schemeClr val="tx1"/>
                </a:solidFill>
                <a:effectLst/>
                <a:latin typeface="+mn-lt"/>
                <a:ea typeface="+mn-ea"/>
                <a:cs typeface="+mn-cs"/>
              </a:rPr>
              <a:t>Access control systems provide the essential services of </a:t>
            </a:r>
            <a:r>
              <a:rPr lang="en-US" sz="1200" b="0" i="1" kern="1200" dirty="0" smtClean="0">
                <a:solidFill>
                  <a:schemeClr val="tx1"/>
                </a:solidFill>
                <a:effectLst/>
                <a:latin typeface="+mn-lt"/>
                <a:ea typeface="+mn-ea"/>
                <a:cs typeface="+mn-cs"/>
              </a:rPr>
              <a:t>authorization</a:t>
            </a:r>
            <a:r>
              <a:rPr lang="en-US" sz="1200" b="0" i="0" kern="1200" dirty="0" smtClean="0">
                <a:solidFill>
                  <a:schemeClr val="tx1"/>
                </a:solidFill>
                <a:effectLst/>
                <a:latin typeface="+mn-lt"/>
                <a:ea typeface="+mn-ea"/>
                <a:cs typeface="+mn-cs"/>
              </a:rPr>
              <a:t>, </a:t>
            </a:r>
            <a:r>
              <a:rPr lang="en-US" sz="1200" b="0" i="1" kern="1200" dirty="0" smtClean="0">
                <a:solidFill>
                  <a:schemeClr val="tx1"/>
                </a:solidFill>
                <a:effectLst/>
                <a:latin typeface="+mn-lt"/>
                <a:ea typeface="+mn-ea"/>
                <a:cs typeface="+mn-cs"/>
              </a:rPr>
              <a:t>identification and authentication</a:t>
            </a:r>
            <a:r>
              <a:rPr lang="en-US" sz="1200" b="0" i="0" kern="1200" dirty="0" smtClean="0">
                <a:solidFill>
                  <a:schemeClr val="tx1"/>
                </a:solidFill>
                <a:effectLst/>
                <a:latin typeface="+mn-lt"/>
                <a:ea typeface="+mn-ea"/>
                <a:cs typeface="+mn-cs"/>
              </a:rPr>
              <a:t> (</a:t>
            </a:r>
            <a:r>
              <a:rPr lang="en-US" sz="1200" b="0" i="1" kern="1200" dirty="0" smtClean="0">
                <a:solidFill>
                  <a:schemeClr val="tx1"/>
                </a:solidFill>
                <a:effectLst/>
                <a:latin typeface="+mn-lt"/>
                <a:ea typeface="+mn-ea"/>
                <a:cs typeface="+mn-cs"/>
              </a:rPr>
              <a:t>I&amp;A</a:t>
            </a:r>
            <a:r>
              <a:rPr lang="en-US" sz="1200" b="0" i="0" kern="1200" dirty="0" smtClean="0">
                <a:solidFill>
                  <a:schemeClr val="tx1"/>
                </a:solidFill>
                <a:effectLst/>
                <a:latin typeface="+mn-lt"/>
                <a:ea typeface="+mn-ea"/>
                <a:cs typeface="+mn-cs"/>
              </a:rPr>
              <a:t>), </a:t>
            </a:r>
            <a:r>
              <a:rPr lang="en-US" sz="1200" b="0" i="1" kern="1200" dirty="0" smtClean="0">
                <a:solidFill>
                  <a:schemeClr val="tx1"/>
                </a:solidFill>
                <a:effectLst/>
                <a:latin typeface="+mn-lt"/>
                <a:ea typeface="+mn-ea"/>
                <a:cs typeface="+mn-cs"/>
              </a:rPr>
              <a:t>access approval</a:t>
            </a:r>
            <a:r>
              <a:rPr lang="en-US" sz="1200" b="0" i="0" kern="1200" dirty="0" smtClean="0">
                <a:solidFill>
                  <a:schemeClr val="tx1"/>
                </a:solidFill>
                <a:effectLst/>
                <a:latin typeface="+mn-lt"/>
                <a:ea typeface="+mn-ea"/>
                <a:cs typeface="+mn-cs"/>
              </a:rPr>
              <a:t>, and </a:t>
            </a:r>
            <a:r>
              <a:rPr lang="en-US" sz="1200" b="0" i="1" kern="1200" dirty="0" smtClean="0">
                <a:solidFill>
                  <a:schemeClr val="tx1"/>
                </a:solidFill>
                <a:effectLst/>
                <a:latin typeface="+mn-lt"/>
                <a:ea typeface="+mn-ea"/>
                <a:cs typeface="+mn-cs"/>
              </a:rPr>
              <a:t>accountability</a:t>
            </a:r>
            <a:r>
              <a:rPr lang="en-US" sz="1200" b="0" i="0" kern="1200" dirty="0" smtClean="0">
                <a:solidFill>
                  <a:schemeClr val="tx1"/>
                </a:solidFill>
                <a:effectLst/>
                <a:latin typeface="+mn-lt"/>
                <a:ea typeface="+mn-ea"/>
                <a:cs typeface="+mn-cs"/>
              </a:rPr>
              <a:t> where:</a:t>
            </a:r>
          </a:p>
          <a:p>
            <a:r>
              <a:rPr lang="en-US" sz="1200" b="0" i="0" kern="1200" dirty="0" smtClean="0">
                <a:solidFill>
                  <a:schemeClr val="tx1"/>
                </a:solidFill>
                <a:effectLst/>
                <a:latin typeface="+mn-lt"/>
                <a:ea typeface="+mn-ea"/>
                <a:cs typeface="+mn-cs"/>
              </a:rPr>
              <a:t>authorization specifies what a subject can do</a:t>
            </a:r>
          </a:p>
          <a:p>
            <a:r>
              <a:rPr lang="en-US" sz="1200" b="0" i="0" kern="1200" dirty="0" smtClean="0">
                <a:solidFill>
                  <a:schemeClr val="tx1"/>
                </a:solidFill>
                <a:effectLst/>
                <a:latin typeface="+mn-lt"/>
                <a:ea typeface="+mn-ea"/>
                <a:cs typeface="+mn-cs"/>
              </a:rPr>
              <a:t>identification and authentication ensure that only legitimate subjects can log on to a system</a:t>
            </a:r>
          </a:p>
          <a:p>
            <a:r>
              <a:rPr lang="en-US" sz="1200" b="0" i="0" kern="1200" dirty="0" smtClean="0">
                <a:solidFill>
                  <a:schemeClr val="tx1"/>
                </a:solidFill>
                <a:effectLst/>
                <a:latin typeface="+mn-lt"/>
                <a:ea typeface="+mn-ea"/>
                <a:cs typeface="+mn-cs"/>
              </a:rPr>
              <a:t>access approval grants access during operations, by association of users with the resources that they are allowed to access, based on the authorization policy</a:t>
            </a:r>
          </a:p>
          <a:p>
            <a:r>
              <a:rPr lang="en-US" sz="1200" b="0" i="0" kern="1200" dirty="0" smtClean="0">
                <a:solidFill>
                  <a:schemeClr val="tx1"/>
                </a:solidFill>
                <a:effectLst/>
                <a:latin typeface="+mn-lt"/>
                <a:ea typeface="+mn-ea"/>
                <a:cs typeface="+mn-cs"/>
              </a:rPr>
              <a:t>accountability identifies what a subject (or all subjects associated with a user) did</a:t>
            </a:r>
          </a:p>
          <a:p>
            <a:endParaRPr lang="en-US" dirty="0"/>
          </a:p>
        </p:txBody>
      </p:sp>
      <p:sp>
        <p:nvSpPr>
          <p:cNvPr id="4" name="Slide Number Placeholder 3"/>
          <p:cNvSpPr>
            <a:spLocks noGrp="1"/>
          </p:cNvSpPr>
          <p:nvPr>
            <p:ph type="sldNum" sz="quarter" idx="10"/>
          </p:nvPr>
        </p:nvSpPr>
        <p:spPr/>
        <p:txBody>
          <a:bodyPr/>
          <a:lstStyle/>
          <a:p>
            <a:fld id="{588B0ADF-5D11-4C18-8CC2-8AE933C46C83}" type="slidenum">
              <a:rPr lang="en-US" smtClean="0"/>
              <a:t>21</a:t>
            </a:fld>
            <a:endParaRPr lang="en-US"/>
          </a:p>
        </p:txBody>
      </p:sp>
    </p:spTree>
    <p:extLst>
      <p:ext uri="{BB962C8B-B14F-4D97-AF65-F5344CB8AC3E}">
        <p14:creationId xmlns:p14="http://schemas.microsoft.com/office/powerpoint/2010/main" val="61947443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kern="1200" dirty="0" smtClean="0">
                <a:solidFill>
                  <a:schemeClr val="tx1"/>
                </a:solidFill>
                <a:effectLst/>
                <a:latin typeface="+mn-lt"/>
                <a:ea typeface="+mn-ea"/>
                <a:cs typeface="+mn-cs"/>
              </a:rPr>
              <a:t>The </a:t>
            </a:r>
            <a:r>
              <a:rPr lang="en-US" sz="1200" b="1" i="0" kern="1200" dirty="0" smtClean="0">
                <a:solidFill>
                  <a:schemeClr val="tx1"/>
                </a:solidFill>
                <a:effectLst/>
                <a:latin typeface="+mn-lt"/>
                <a:ea typeface="+mn-ea"/>
                <a:cs typeface="+mn-cs"/>
              </a:rPr>
              <a:t>trusted computing base</a:t>
            </a:r>
            <a:r>
              <a:rPr lang="en-US" sz="1200" b="0" i="0" kern="1200" dirty="0" smtClean="0">
                <a:solidFill>
                  <a:schemeClr val="tx1"/>
                </a:solidFill>
                <a:effectLst/>
                <a:latin typeface="+mn-lt"/>
                <a:ea typeface="+mn-ea"/>
                <a:cs typeface="+mn-cs"/>
              </a:rPr>
              <a:t> (</a:t>
            </a:r>
            <a:r>
              <a:rPr lang="en-US" sz="1200" b="1" i="0" kern="1200" dirty="0" smtClean="0">
                <a:solidFill>
                  <a:schemeClr val="tx1"/>
                </a:solidFill>
                <a:effectLst/>
                <a:latin typeface="+mn-lt"/>
                <a:ea typeface="+mn-ea"/>
                <a:cs typeface="+mn-cs"/>
              </a:rPr>
              <a:t>TCB</a:t>
            </a:r>
            <a:r>
              <a:rPr lang="en-US" sz="1200" b="0" i="0" kern="1200" dirty="0" smtClean="0">
                <a:solidFill>
                  <a:schemeClr val="tx1"/>
                </a:solidFill>
                <a:effectLst/>
                <a:latin typeface="+mn-lt"/>
                <a:ea typeface="+mn-ea"/>
                <a:cs typeface="+mn-cs"/>
              </a:rPr>
              <a:t>) of a </a:t>
            </a:r>
            <a:r>
              <a:rPr lang="en-US" sz="1200" b="0" i="0" u="none" strike="noStrike" kern="1200" dirty="0" smtClean="0">
                <a:solidFill>
                  <a:schemeClr val="tx1"/>
                </a:solidFill>
                <a:effectLst/>
                <a:latin typeface="+mn-lt"/>
                <a:ea typeface="+mn-ea"/>
                <a:cs typeface="+mn-cs"/>
                <a:hlinkClick r:id="rId3" tooltip="Computer system"/>
              </a:rPr>
              <a:t>computer system</a:t>
            </a:r>
            <a:r>
              <a:rPr lang="en-US" sz="1200" b="0" i="0" kern="1200" dirty="0" smtClean="0">
                <a:solidFill>
                  <a:schemeClr val="tx1"/>
                </a:solidFill>
                <a:effectLst/>
                <a:latin typeface="+mn-lt"/>
                <a:ea typeface="+mn-ea"/>
                <a:cs typeface="+mn-cs"/>
              </a:rPr>
              <a:t> is the set of all </a:t>
            </a:r>
            <a:r>
              <a:rPr lang="en-US" sz="1200" b="0" i="0" u="none" strike="noStrike" kern="1200" dirty="0" smtClean="0">
                <a:solidFill>
                  <a:schemeClr val="tx1"/>
                </a:solidFill>
                <a:effectLst/>
                <a:latin typeface="+mn-lt"/>
                <a:ea typeface="+mn-ea"/>
                <a:cs typeface="+mn-cs"/>
                <a:hlinkClick r:id="rId4" tooltip="Computer hardware"/>
              </a:rPr>
              <a:t>hardware</a:t>
            </a:r>
            <a:r>
              <a:rPr lang="en-US" sz="1200" b="0" i="0" kern="1200" dirty="0" smtClean="0">
                <a:solidFill>
                  <a:schemeClr val="tx1"/>
                </a:solidFill>
                <a:effectLst/>
                <a:latin typeface="+mn-lt"/>
                <a:ea typeface="+mn-ea"/>
                <a:cs typeface="+mn-cs"/>
              </a:rPr>
              <a:t>, </a:t>
            </a:r>
            <a:r>
              <a:rPr lang="en-US" sz="1200" b="0" i="0" u="none" strike="noStrike" kern="1200" dirty="0" smtClean="0">
                <a:solidFill>
                  <a:schemeClr val="tx1"/>
                </a:solidFill>
                <a:effectLst/>
                <a:latin typeface="+mn-lt"/>
                <a:ea typeface="+mn-ea"/>
                <a:cs typeface="+mn-cs"/>
                <a:hlinkClick r:id="rId5" tooltip="Firmware"/>
              </a:rPr>
              <a:t>firmware</a:t>
            </a:r>
            <a:r>
              <a:rPr lang="en-US" sz="1200" b="0" i="0" kern="1200" dirty="0" smtClean="0">
                <a:solidFill>
                  <a:schemeClr val="tx1"/>
                </a:solidFill>
                <a:effectLst/>
                <a:latin typeface="+mn-lt"/>
                <a:ea typeface="+mn-ea"/>
                <a:cs typeface="+mn-cs"/>
              </a:rPr>
              <a:t>, and/or </a:t>
            </a:r>
            <a:r>
              <a:rPr lang="en-US" sz="1200" b="0" i="0" u="none" strike="noStrike" kern="1200" dirty="0" smtClean="0">
                <a:solidFill>
                  <a:schemeClr val="tx1"/>
                </a:solidFill>
                <a:effectLst/>
                <a:latin typeface="+mn-lt"/>
                <a:ea typeface="+mn-ea"/>
                <a:cs typeface="+mn-cs"/>
                <a:hlinkClick r:id="rId6" tooltip="Software"/>
              </a:rPr>
              <a:t>software</a:t>
            </a:r>
            <a:r>
              <a:rPr lang="en-US" sz="1200" b="0" i="0" kern="1200" dirty="0" smtClean="0">
                <a:solidFill>
                  <a:schemeClr val="tx1"/>
                </a:solidFill>
                <a:effectLst/>
                <a:latin typeface="+mn-lt"/>
                <a:ea typeface="+mn-ea"/>
                <a:cs typeface="+mn-cs"/>
              </a:rPr>
              <a:t> components that are critical to its </a:t>
            </a:r>
            <a:r>
              <a:rPr lang="en-US" sz="1200" b="0" i="0" u="none" strike="noStrike" kern="1200" dirty="0" smtClean="0">
                <a:solidFill>
                  <a:schemeClr val="tx1"/>
                </a:solidFill>
                <a:effectLst/>
                <a:latin typeface="+mn-lt"/>
                <a:ea typeface="+mn-ea"/>
                <a:cs typeface="+mn-cs"/>
                <a:hlinkClick r:id="rId7" tooltip="Computer security"/>
              </a:rPr>
              <a:t>security</a:t>
            </a:r>
            <a:r>
              <a:rPr lang="en-US" sz="1200" b="0" i="0" kern="1200" dirty="0" smtClean="0">
                <a:solidFill>
                  <a:schemeClr val="tx1"/>
                </a:solidFill>
                <a:effectLst/>
                <a:latin typeface="+mn-lt"/>
                <a:ea typeface="+mn-ea"/>
                <a:cs typeface="+mn-cs"/>
              </a:rPr>
              <a:t>, in the sense that </a:t>
            </a:r>
            <a:r>
              <a:rPr lang="en-US" sz="1200" b="0" i="0" u="none" strike="noStrike" kern="1200" dirty="0" smtClean="0">
                <a:solidFill>
                  <a:schemeClr val="tx1"/>
                </a:solidFill>
                <a:effectLst/>
                <a:latin typeface="+mn-lt"/>
                <a:ea typeface="+mn-ea"/>
                <a:cs typeface="+mn-cs"/>
                <a:hlinkClick r:id="rId8" tooltip="Software bug"/>
              </a:rPr>
              <a:t>bugs</a:t>
            </a:r>
            <a:r>
              <a:rPr lang="en-US" sz="1200" b="0" i="0" kern="1200" dirty="0" smtClean="0">
                <a:solidFill>
                  <a:schemeClr val="tx1"/>
                </a:solidFill>
                <a:effectLst/>
                <a:latin typeface="+mn-lt"/>
                <a:ea typeface="+mn-ea"/>
                <a:cs typeface="+mn-cs"/>
              </a:rPr>
              <a:t> or </a:t>
            </a:r>
            <a:r>
              <a:rPr lang="en-US" sz="1200" b="0" i="0" u="none" strike="noStrike" kern="1200" dirty="0" smtClean="0">
                <a:solidFill>
                  <a:schemeClr val="tx1"/>
                </a:solidFill>
                <a:effectLst/>
                <a:latin typeface="+mn-lt"/>
                <a:ea typeface="+mn-ea"/>
                <a:cs typeface="+mn-cs"/>
                <a:hlinkClick r:id="rId9" tooltip="Vulnerability (computing)"/>
              </a:rPr>
              <a:t>vulnerabilities</a:t>
            </a:r>
            <a:r>
              <a:rPr lang="en-US" sz="1200" b="0" i="0" kern="1200" dirty="0" smtClean="0">
                <a:solidFill>
                  <a:schemeClr val="tx1"/>
                </a:solidFill>
                <a:effectLst/>
                <a:latin typeface="+mn-lt"/>
                <a:ea typeface="+mn-ea"/>
                <a:cs typeface="+mn-cs"/>
              </a:rPr>
              <a:t> occurring inside the TCB might jeopardize the security properties of the entire system. By contrast, parts of a computer system outside the TCB must not be able to misbehave in a way that would leak any more </a:t>
            </a:r>
            <a:r>
              <a:rPr lang="en-US" sz="1200" b="0" i="0" u="none" strike="noStrike" kern="1200" dirty="0" smtClean="0">
                <a:solidFill>
                  <a:schemeClr val="tx1"/>
                </a:solidFill>
                <a:effectLst/>
                <a:latin typeface="+mn-lt"/>
                <a:ea typeface="+mn-ea"/>
                <a:cs typeface="+mn-cs"/>
                <a:hlinkClick r:id="rId10" tooltip="Privilege (computer science)"/>
              </a:rPr>
              <a:t>privileges</a:t>
            </a:r>
            <a:r>
              <a:rPr lang="en-US" sz="1200" b="0" i="0" kern="1200" dirty="0" smtClean="0">
                <a:solidFill>
                  <a:schemeClr val="tx1"/>
                </a:solidFill>
                <a:effectLst/>
                <a:latin typeface="+mn-lt"/>
                <a:ea typeface="+mn-ea"/>
                <a:cs typeface="+mn-cs"/>
              </a:rPr>
              <a:t> than are granted to them in accordance to the </a:t>
            </a:r>
            <a:r>
              <a:rPr lang="en-US" sz="1200" b="0" i="0" u="none" strike="noStrike" kern="1200" dirty="0" smtClean="0">
                <a:solidFill>
                  <a:schemeClr val="tx1"/>
                </a:solidFill>
                <a:effectLst/>
                <a:latin typeface="+mn-lt"/>
                <a:ea typeface="+mn-ea"/>
                <a:cs typeface="+mn-cs"/>
                <a:hlinkClick r:id="rId11" tooltip="Security policy"/>
              </a:rPr>
              <a:t>security policy</a:t>
            </a:r>
            <a:r>
              <a:rPr lang="en-US" sz="1200" b="0" i="0" kern="1200" dirty="0" smtClean="0">
                <a:solidFill>
                  <a:schemeClr val="tx1"/>
                </a:solidFill>
                <a:effectLst/>
                <a:latin typeface="+mn-lt"/>
                <a:ea typeface="+mn-ea"/>
                <a:cs typeface="+mn-cs"/>
              </a:rPr>
              <a:t>.</a:t>
            </a:r>
            <a:endParaRPr lang="en-US" dirty="0"/>
          </a:p>
        </p:txBody>
      </p:sp>
      <p:sp>
        <p:nvSpPr>
          <p:cNvPr id="4" name="Slide Number Placeholder 3"/>
          <p:cNvSpPr>
            <a:spLocks noGrp="1"/>
          </p:cNvSpPr>
          <p:nvPr>
            <p:ph type="sldNum" sz="quarter" idx="10"/>
          </p:nvPr>
        </p:nvSpPr>
        <p:spPr/>
        <p:txBody>
          <a:bodyPr/>
          <a:lstStyle/>
          <a:p>
            <a:fld id="{588B0ADF-5D11-4C18-8CC2-8AE933C46C83}" type="slidenum">
              <a:rPr lang="en-US" smtClean="0"/>
              <a:t>22</a:t>
            </a:fld>
            <a:endParaRPr lang="en-US"/>
          </a:p>
        </p:txBody>
      </p:sp>
    </p:spTree>
    <p:extLst>
      <p:ext uri="{BB962C8B-B14F-4D97-AF65-F5344CB8AC3E}">
        <p14:creationId xmlns:p14="http://schemas.microsoft.com/office/powerpoint/2010/main" val="63586722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Live</a:t>
            </a:r>
            <a:r>
              <a:rPr lang="en-GB" baseline="0" dirty="0" smtClean="0"/>
              <a:t> monitoring  - Forensics , memory image capturing through tools</a:t>
            </a:r>
          </a:p>
          <a:p>
            <a:r>
              <a:rPr lang="en-GB" baseline="0" dirty="0" smtClean="0"/>
              <a:t>Virtualization infrastructure  - live monitoring of memory VMs</a:t>
            </a:r>
          </a:p>
          <a:p>
            <a:endParaRPr lang="en-GB" baseline="0" dirty="0" smtClean="0"/>
          </a:p>
          <a:p>
            <a:r>
              <a:rPr lang="en-GB" dirty="0" err="1" smtClean="0"/>
              <a:t>libVMI</a:t>
            </a:r>
            <a:r>
              <a:rPr lang="en-GB" baseline="0" dirty="0" smtClean="0"/>
              <a:t> (virtual machine introspection</a:t>
            </a:r>
            <a:r>
              <a:rPr lang="en-GB" baseline="0" dirty="0" smtClean="0"/>
              <a:t>) – you have to integrate it with VMM</a:t>
            </a:r>
            <a:endParaRPr lang="en-GB" dirty="0" smtClean="0"/>
          </a:p>
          <a:p>
            <a:endParaRPr lang="en-GB" dirty="0" smtClean="0"/>
          </a:p>
          <a:p>
            <a:endParaRPr lang="en-GB" dirty="0" smtClean="0"/>
          </a:p>
          <a:p>
            <a:r>
              <a:rPr lang="en-GB" dirty="0" smtClean="0"/>
              <a:t>IOCs</a:t>
            </a:r>
            <a:r>
              <a:rPr lang="en-GB" baseline="0" dirty="0" smtClean="0"/>
              <a:t> (indicators of compromise) </a:t>
            </a:r>
            <a:endParaRPr lang="en-GB" dirty="0"/>
          </a:p>
        </p:txBody>
      </p:sp>
      <p:sp>
        <p:nvSpPr>
          <p:cNvPr id="4" name="Slide Number Placeholder 3"/>
          <p:cNvSpPr>
            <a:spLocks noGrp="1"/>
          </p:cNvSpPr>
          <p:nvPr>
            <p:ph type="sldNum" sz="quarter" idx="10"/>
          </p:nvPr>
        </p:nvSpPr>
        <p:spPr/>
        <p:txBody>
          <a:bodyPr/>
          <a:lstStyle/>
          <a:p>
            <a:fld id="{588B0ADF-5D11-4C18-8CC2-8AE933C46C83}" type="slidenum">
              <a:rPr lang="en-US" smtClean="0"/>
              <a:t>25</a:t>
            </a:fld>
            <a:endParaRPr lang="en-US"/>
          </a:p>
        </p:txBody>
      </p:sp>
    </p:spTree>
    <p:extLst>
      <p:ext uri="{BB962C8B-B14F-4D97-AF65-F5344CB8AC3E}">
        <p14:creationId xmlns:p14="http://schemas.microsoft.com/office/powerpoint/2010/main" val="147888562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smtClean="0">
                <a:solidFill>
                  <a:schemeClr val="tx1"/>
                </a:solidFill>
                <a:latin typeface="+mn-lt"/>
                <a:ea typeface="+mn-ea"/>
                <a:cs typeface="+mn-cs"/>
              </a:rPr>
              <a:t>hot standby is a method of achieving redundancy. The primary and the secondary or backup systems run simultaneously.</a:t>
            </a:r>
          </a:p>
          <a:p>
            <a:r>
              <a:rPr lang="en-US" sz="1200" b="0" i="0" u="none" strike="noStrike" kern="1200" baseline="0" dirty="0" smtClean="0">
                <a:solidFill>
                  <a:schemeClr val="tx1"/>
                </a:solidFill>
                <a:latin typeface="+mn-lt"/>
                <a:ea typeface="+mn-ea"/>
                <a:cs typeface="+mn-cs"/>
              </a:rPr>
              <a:t>The data is mirrored to the secondary in real time so that both systems contain identical information.</a:t>
            </a:r>
            <a:endParaRPr lang="en-US" dirty="0"/>
          </a:p>
        </p:txBody>
      </p:sp>
      <p:sp>
        <p:nvSpPr>
          <p:cNvPr id="4" name="Slide Number Placeholder 3"/>
          <p:cNvSpPr>
            <a:spLocks noGrp="1"/>
          </p:cNvSpPr>
          <p:nvPr>
            <p:ph type="sldNum" sz="quarter" idx="10"/>
          </p:nvPr>
        </p:nvSpPr>
        <p:spPr/>
        <p:txBody>
          <a:bodyPr/>
          <a:lstStyle/>
          <a:p>
            <a:fld id="{588B0ADF-5D11-4C18-8CC2-8AE933C46C83}" type="slidenum">
              <a:rPr lang="en-US" smtClean="0"/>
              <a:t>27</a:t>
            </a:fld>
            <a:endParaRPr lang="en-US"/>
          </a:p>
        </p:txBody>
      </p:sp>
    </p:spTree>
    <p:extLst>
      <p:ext uri="{BB962C8B-B14F-4D97-AF65-F5344CB8AC3E}">
        <p14:creationId xmlns:p14="http://schemas.microsoft.com/office/powerpoint/2010/main" val="101599518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b="0" i="0" kern="1200" dirty="0" smtClean="0">
                <a:solidFill>
                  <a:schemeClr val="tx1"/>
                </a:solidFill>
                <a:effectLst/>
                <a:latin typeface="+mn-lt"/>
                <a:ea typeface="+mn-ea"/>
                <a:cs typeface="+mn-cs"/>
              </a:rPr>
              <a:t>A backdoor attack is a type of malware that gives cybercriminals unauthorized access to a website. Cybercriminals install the malware through unsecured points of entry, such as outdated plug-ins or input fields. Once they enter through the back door, they have access to all your company’s data, including customers’ personal identifiable information (PII).</a:t>
            </a:r>
          </a:p>
          <a:p>
            <a:r>
              <a:rPr lang="en-GB" sz="1200" b="0" i="0" kern="1200" dirty="0" smtClean="0">
                <a:solidFill>
                  <a:schemeClr val="tx1"/>
                </a:solidFill>
                <a:effectLst/>
                <a:latin typeface="+mn-lt"/>
                <a:ea typeface="+mn-ea"/>
                <a:cs typeface="+mn-cs"/>
              </a:rPr>
              <a:t>As the name suggests, a backdoor attack is stealthy, and cybercriminals often slip in undetected</a:t>
            </a:r>
          </a:p>
          <a:p>
            <a:endParaRPr lang="en-GB" dirty="0"/>
          </a:p>
        </p:txBody>
      </p:sp>
      <p:sp>
        <p:nvSpPr>
          <p:cNvPr id="4" name="Slide Number Placeholder 3"/>
          <p:cNvSpPr>
            <a:spLocks noGrp="1"/>
          </p:cNvSpPr>
          <p:nvPr>
            <p:ph type="sldNum" sz="quarter" idx="10"/>
          </p:nvPr>
        </p:nvSpPr>
        <p:spPr/>
        <p:txBody>
          <a:bodyPr/>
          <a:lstStyle/>
          <a:p>
            <a:fld id="{588B0ADF-5D11-4C18-8CC2-8AE933C46C83}" type="slidenum">
              <a:rPr lang="en-US" smtClean="0"/>
              <a:t>32</a:t>
            </a:fld>
            <a:endParaRPr lang="en-US"/>
          </a:p>
        </p:txBody>
      </p:sp>
    </p:spTree>
    <p:extLst>
      <p:ext uri="{BB962C8B-B14F-4D97-AF65-F5344CB8AC3E}">
        <p14:creationId xmlns:p14="http://schemas.microsoft.com/office/powerpoint/2010/main" val="416179432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b="0" i="0" kern="1200" dirty="0" err="1" smtClean="0">
                <a:solidFill>
                  <a:schemeClr val="tx1"/>
                </a:solidFill>
                <a:effectLst/>
                <a:latin typeface="+mn-lt"/>
                <a:ea typeface="+mn-ea"/>
                <a:cs typeface="+mn-cs"/>
              </a:rPr>
              <a:t>Xen</a:t>
            </a:r>
            <a:r>
              <a:rPr lang="en-GB" sz="1200" b="0" i="0" kern="1200" dirty="0" smtClean="0">
                <a:solidFill>
                  <a:schemeClr val="tx1"/>
                </a:solidFill>
                <a:effectLst/>
                <a:latin typeface="+mn-lt"/>
                <a:ea typeface="+mn-ea"/>
                <a:cs typeface="+mn-cs"/>
              </a:rPr>
              <a:t> Project runs in a more privileged CPU state than any other software on the machine.</a:t>
            </a:r>
          </a:p>
          <a:p>
            <a:r>
              <a:rPr lang="en-GB" sz="1200" b="0" i="0" kern="1200" dirty="0" smtClean="0">
                <a:solidFill>
                  <a:schemeClr val="tx1"/>
                </a:solidFill>
                <a:effectLst/>
                <a:latin typeface="+mn-lt"/>
                <a:ea typeface="+mn-ea"/>
                <a:cs typeface="+mn-cs"/>
              </a:rPr>
              <a:t>Responsibilities of the hypervisor include memory management and CPU scheduling of all virtual machines ("domains"), and for launching the most privileged domain ("dom0") - the only virtual machine which by default has direct access to hardware. From the dom0 the hypervisor can be managed and unprivileged domains ("</a:t>
            </a:r>
            <a:r>
              <a:rPr lang="en-GB" sz="1200" b="0" i="0" kern="1200" dirty="0" err="1" smtClean="0">
                <a:solidFill>
                  <a:schemeClr val="tx1"/>
                </a:solidFill>
                <a:effectLst/>
                <a:latin typeface="+mn-lt"/>
                <a:ea typeface="+mn-ea"/>
                <a:cs typeface="+mn-cs"/>
              </a:rPr>
              <a:t>domU</a:t>
            </a:r>
            <a:r>
              <a:rPr lang="en-GB" sz="1200" b="0" i="0" kern="1200" dirty="0" smtClean="0">
                <a:solidFill>
                  <a:schemeClr val="tx1"/>
                </a:solidFill>
                <a:effectLst/>
                <a:latin typeface="+mn-lt"/>
                <a:ea typeface="+mn-ea"/>
                <a:cs typeface="+mn-cs"/>
              </a:rPr>
              <a:t>") can be launched.</a:t>
            </a:r>
            <a:r>
              <a:rPr lang="en-GB" sz="1200" b="0" i="0" u="none" strike="noStrike" kern="1200" baseline="30000" dirty="0" smtClean="0">
                <a:solidFill>
                  <a:schemeClr val="tx1"/>
                </a:solidFill>
                <a:effectLst/>
                <a:latin typeface="+mn-lt"/>
                <a:ea typeface="+mn-ea"/>
                <a:cs typeface="+mn-cs"/>
                <a:hlinkClick r:id="rId3"/>
              </a:rPr>
              <a:t>[3]</a:t>
            </a:r>
            <a:endParaRPr lang="en-GB" sz="1200" b="0" i="0" kern="1200" dirty="0" smtClean="0">
              <a:solidFill>
                <a:schemeClr val="tx1"/>
              </a:solidFill>
              <a:effectLst/>
              <a:latin typeface="+mn-lt"/>
              <a:ea typeface="+mn-ea"/>
              <a:cs typeface="+mn-cs"/>
            </a:endParaRPr>
          </a:p>
          <a:p>
            <a:r>
              <a:rPr lang="en-GB" sz="1200" b="0" i="0" kern="1200" dirty="0" smtClean="0">
                <a:solidFill>
                  <a:schemeClr val="tx1"/>
                </a:solidFill>
                <a:effectLst/>
                <a:latin typeface="+mn-lt"/>
                <a:ea typeface="+mn-ea"/>
                <a:cs typeface="+mn-cs"/>
              </a:rPr>
              <a:t>The dom0 domain is typically a version of </a:t>
            </a:r>
            <a:r>
              <a:rPr lang="en-GB" sz="1200" b="0" i="0" u="none" strike="noStrike" kern="1200" dirty="0" smtClean="0">
                <a:solidFill>
                  <a:schemeClr val="tx1"/>
                </a:solidFill>
                <a:effectLst/>
                <a:latin typeface="+mn-lt"/>
                <a:ea typeface="+mn-ea"/>
                <a:cs typeface="+mn-cs"/>
                <a:hlinkClick r:id="rId4" tooltip="Linux"/>
              </a:rPr>
              <a:t>Linux</a:t>
            </a:r>
            <a:r>
              <a:rPr lang="en-GB" sz="1200" b="0" i="0" kern="1200" dirty="0" smtClean="0">
                <a:solidFill>
                  <a:schemeClr val="tx1"/>
                </a:solidFill>
                <a:effectLst/>
                <a:latin typeface="+mn-lt"/>
                <a:ea typeface="+mn-ea"/>
                <a:cs typeface="+mn-cs"/>
              </a:rPr>
              <a:t> or </a:t>
            </a:r>
            <a:r>
              <a:rPr lang="en-GB" sz="1200" b="0" i="0" u="none" strike="noStrike" kern="1200" dirty="0" smtClean="0">
                <a:solidFill>
                  <a:schemeClr val="tx1"/>
                </a:solidFill>
                <a:effectLst/>
                <a:latin typeface="+mn-lt"/>
                <a:ea typeface="+mn-ea"/>
                <a:cs typeface="+mn-cs"/>
                <a:hlinkClick r:id="rId5" tooltip="NetBSD"/>
              </a:rPr>
              <a:t>BSD</a:t>
            </a:r>
            <a:r>
              <a:rPr lang="en-GB" sz="1200" b="0" i="0" kern="1200" dirty="0" smtClean="0">
                <a:solidFill>
                  <a:schemeClr val="tx1"/>
                </a:solidFill>
                <a:effectLst/>
                <a:latin typeface="+mn-lt"/>
                <a:ea typeface="+mn-ea"/>
                <a:cs typeface="+mn-cs"/>
              </a:rPr>
              <a:t>. User domains may either be traditional operating systems, such as </a:t>
            </a:r>
            <a:r>
              <a:rPr lang="en-GB" sz="1200" b="0" i="0" u="none" strike="noStrike" kern="1200" dirty="0" smtClean="0">
                <a:solidFill>
                  <a:schemeClr val="tx1"/>
                </a:solidFill>
                <a:effectLst/>
                <a:latin typeface="+mn-lt"/>
                <a:ea typeface="+mn-ea"/>
                <a:cs typeface="+mn-cs"/>
                <a:hlinkClick r:id="rId6" tooltip="Microsoft Windows"/>
              </a:rPr>
              <a:t>Microsoft Windows</a:t>
            </a:r>
            <a:r>
              <a:rPr lang="en-GB" sz="1200" b="0" i="0" kern="1200" dirty="0" smtClean="0">
                <a:solidFill>
                  <a:schemeClr val="tx1"/>
                </a:solidFill>
                <a:effectLst/>
                <a:latin typeface="+mn-lt"/>
                <a:ea typeface="+mn-ea"/>
                <a:cs typeface="+mn-cs"/>
              </a:rPr>
              <a:t> under which privileged instructions are provided by hardware virtualization instructions (if the host processor supports </a:t>
            </a:r>
            <a:r>
              <a:rPr lang="en-GB" sz="1200" b="0" i="0" u="none" strike="noStrike" kern="1200" dirty="0" smtClean="0">
                <a:solidFill>
                  <a:schemeClr val="tx1"/>
                </a:solidFill>
                <a:effectLst/>
                <a:latin typeface="+mn-lt"/>
                <a:ea typeface="+mn-ea"/>
                <a:cs typeface="+mn-cs"/>
                <a:hlinkClick r:id="rId7" tooltip="X86 virtualization"/>
              </a:rPr>
              <a:t>x86 virtualization</a:t>
            </a:r>
            <a:r>
              <a:rPr lang="en-GB" sz="1200" b="0" i="0" kern="1200" dirty="0" smtClean="0">
                <a:solidFill>
                  <a:schemeClr val="tx1"/>
                </a:solidFill>
                <a:effectLst/>
                <a:latin typeface="+mn-lt"/>
                <a:ea typeface="+mn-ea"/>
                <a:cs typeface="+mn-cs"/>
              </a:rPr>
              <a:t>, e.g., </a:t>
            </a:r>
            <a:r>
              <a:rPr lang="en-GB" sz="1200" b="0" i="0" u="none" strike="noStrike" kern="1200" dirty="0" smtClean="0">
                <a:solidFill>
                  <a:schemeClr val="tx1"/>
                </a:solidFill>
                <a:effectLst/>
                <a:latin typeface="+mn-lt"/>
                <a:ea typeface="+mn-ea"/>
                <a:cs typeface="+mn-cs"/>
                <a:hlinkClick r:id="rId8" tooltip="Intel VT-x"/>
              </a:rPr>
              <a:t>Intel VT-x</a:t>
            </a:r>
            <a:r>
              <a:rPr lang="en-GB" sz="1200" b="0" i="0" kern="1200" dirty="0" smtClean="0">
                <a:solidFill>
                  <a:schemeClr val="tx1"/>
                </a:solidFill>
                <a:effectLst/>
                <a:latin typeface="+mn-lt"/>
                <a:ea typeface="+mn-ea"/>
                <a:cs typeface="+mn-cs"/>
              </a:rPr>
              <a:t> and </a:t>
            </a:r>
            <a:r>
              <a:rPr lang="en-GB" sz="1200" b="0" i="0" u="none" strike="noStrike" kern="1200" dirty="0" smtClean="0">
                <a:solidFill>
                  <a:schemeClr val="tx1"/>
                </a:solidFill>
                <a:effectLst/>
                <a:latin typeface="+mn-lt"/>
                <a:ea typeface="+mn-ea"/>
                <a:cs typeface="+mn-cs"/>
                <a:hlinkClick r:id="rId9" tooltip="AMD-V"/>
              </a:rPr>
              <a:t>AMD-V</a:t>
            </a:r>
            <a:r>
              <a:rPr lang="en-GB" sz="1200" b="0" i="0" kern="1200" dirty="0" smtClean="0">
                <a:solidFill>
                  <a:schemeClr val="tx1"/>
                </a:solidFill>
                <a:effectLst/>
                <a:latin typeface="+mn-lt"/>
                <a:ea typeface="+mn-ea"/>
                <a:cs typeface="+mn-cs"/>
              </a:rPr>
              <a:t>),</a:t>
            </a:r>
            <a:r>
              <a:rPr lang="en-GB" sz="1200" b="0" i="0" u="none" strike="noStrike" kern="1200" baseline="30000" dirty="0" smtClean="0">
                <a:solidFill>
                  <a:schemeClr val="tx1"/>
                </a:solidFill>
                <a:effectLst/>
                <a:latin typeface="+mn-lt"/>
                <a:ea typeface="+mn-ea"/>
                <a:cs typeface="+mn-cs"/>
                <a:hlinkClick r:id="rId10"/>
              </a:rPr>
              <a:t>[4]</a:t>
            </a:r>
            <a:r>
              <a:rPr lang="en-GB" sz="1200" b="0" i="0" kern="1200" dirty="0" smtClean="0">
                <a:solidFill>
                  <a:schemeClr val="tx1"/>
                </a:solidFill>
                <a:effectLst/>
                <a:latin typeface="+mn-lt"/>
                <a:ea typeface="+mn-ea"/>
                <a:cs typeface="+mn-cs"/>
              </a:rPr>
              <a:t> or </a:t>
            </a:r>
            <a:r>
              <a:rPr lang="en-GB" sz="1200" b="0" i="0" u="none" strike="noStrike" kern="1200" dirty="0" err="1" smtClean="0">
                <a:solidFill>
                  <a:schemeClr val="tx1"/>
                </a:solidFill>
                <a:effectLst/>
                <a:latin typeface="+mn-lt"/>
                <a:ea typeface="+mn-ea"/>
                <a:cs typeface="+mn-cs"/>
                <a:hlinkClick r:id="rId11" tooltip="Paravirtualization"/>
              </a:rPr>
              <a:t>paravirtualized</a:t>
            </a:r>
            <a:r>
              <a:rPr lang="en-GB" sz="1200" b="0" i="0" kern="1200" dirty="0" smtClean="0">
                <a:solidFill>
                  <a:schemeClr val="tx1"/>
                </a:solidFill>
                <a:effectLst/>
                <a:latin typeface="+mn-lt"/>
                <a:ea typeface="+mn-ea"/>
                <a:cs typeface="+mn-cs"/>
              </a:rPr>
              <a:t> operating systems whereby the operating system is aware that it is running inside a virtual machine, and so makes </a:t>
            </a:r>
            <a:r>
              <a:rPr lang="en-GB" sz="1200" b="0" i="0" kern="1200" dirty="0" err="1" smtClean="0">
                <a:solidFill>
                  <a:schemeClr val="tx1"/>
                </a:solidFill>
                <a:effectLst/>
                <a:latin typeface="+mn-lt"/>
                <a:ea typeface="+mn-ea"/>
                <a:cs typeface="+mn-cs"/>
              </a:rPr>
              <a:t>hypercalls</a:t>
            </a:r>
            <a:r>
              <a:rPr lang="en-GB" sz="1200" b="0" i="0" kern="1200" dirty="0" smtClean="0">
                <a:solidFill>
                  <a:schemeClr val="tx1"/>
                </a:solidFill>
                <a:effectLst/>
                <a:latin typeface="+mn-lt"/>
                <a:ea typeface="+mn-ea"/>
                <a:cs typeface="+mn-cs"/>
              </a:rPr>
              <a:t> directly, rather than issuing privileged instructions.</a:t>
            </a:r>
          </a:p>
          <a:p>
            <a:r>
              <a:rPr lang="en-GB" sz="1200" b="0" i="0" kern="1200" dirty="0" err="1" smtClean="0">
                <a:solidFill>
                  <a:schemeClr val="tx1"/>
                </a:solidFill>
                <a:effectLst/>
                <a:latin typeface="+mn-lt"/>
                <a:ea typeface="+mn-ea"/>
                <a:cs typeface="+mn-cs"/>
              </a:rPr>
              <a:t>Xen</a:t>
            </a:r>
            <a:r>
              <a:rPr lang="en-GB" sz="1200" b="0" i="0" kern="1200" dirty="0" smtClean="0">
                <a:solidFill>
                  <a:schemeClr val="tx1"/>
                </a:solidFill>
                <a:effectLst/>
                <a:latin typeface="+mn-lt"/>
                <a:ea typeface="+mn-ea"/>
                <a:cs typeface="+mn-cs"/>
              </a:rPr>
              <a:t> Project boots from a </a:t>
            </a:r>
            <a:r>
              <a:rPr lang="en-GB" sz="1200" b="0" i="0" u="none" strike="noStrike" kern="1200" dirty="0" smtClean="0">
                <a:solidFill>
                  <a:schemeClr val="tx1"/>
                </a:solidFill>
                <a:effectLst/>
                <a:latin typeface="+mn-lt"/>
                <a:ea typeface="+mn-ea"/>
                <a:cs typeface="+mn-cs"/>
                <a:hlinkClick r:id="rId12" tooltip="Bootloader"/>
              </a:rPr>
              <a:t>bootloader</a:t>
            </a:r>
            <a:r>
              <a:rPr lang="en-GB" sz="1200" b="0" i="0" kern="1200" dirty="0" smtClean="0">
                <a:solidFill>
                  <a:schemeClr val="tx1"/>
                </a:solidFill>
                <a:effectLst/>
                <a:latin typeface="+mn-lt"/>
                <a:ea typeface="+mn-ea"/>
                <a:cs typeface="+mn-cs"/>
              </a:rPr>
              <a:t> such as </a:t>
            </a:r>
            <a:r>
              <a:rPr lang="en-GB" sz="1200" b="0" i="0" u="none" strike="noStrike" kern="1200" dirty="0" smtClean="0">
                <a:solidFill>
                  <a:schemeClr val="tx1"/>
                </a:solidFill>
                <a:effectLst/>
                <a:latin typeface="+mn-lt"/>
                <a:ea typeface="+mn-ea"/>
                <a:cs typeface="+mn-cs"/>
                <a:hlinkClick r:id="rId13" tooltip="GNU GRUB"/>
              </a:rPr>
              <a:t>GNU GRUB</a:t>
            </a:r>
            <a:r>
              <a:rPr lang="en-GB" sz="1200" b="0" i="0" kern="1200" dirty="0" smtClean="0">
                <a:solidFill>
                  <a:schemeClr val="tx1"/>
                </a:solidFill>
                <a:effectLst/>
                <a:latin typeface="+mn-lt"/>
                <a:ea typeface="+mn-ea"/>
                <a:cs typeface="+mn-cs"/>
              </a:rPr>
              <a:t>, and then usually loads a </a:t>
            </a:r>
            <a:r>
              <a:rPr lang="en-GB" sz="1200" b="0" i="0" kern="1200" dirty="0" err="1" smtClean="0">
                <a:solidFill>
                  <a:schemeClr val="tx1"/>
                </a:solidFill>
                <a:effectLst/>
                <a:latin typeface="+mn-lt"/>
                <a:ea typeface="+mn-ea"/>
                <a:cs typeface="+mn-cs"/>
              </a:rPr>
              <a:t>paravirtualized</a:t>
            </a:r>
            <a:r>
              <a:rPr lang="en-GB" sz="1200" b="0" i="0" kern="1200" dirty="0" smtClean="0">
                <a:solidFill>
                  <a:schemeClr val="tx1"/>
                </a:solidFill>
                <a:effectLst/>
                <a:latin typeface="+mn-lt"/>
                <a:ea typeface="+mn-ea"/>
                <a:cs typeface="+mn-cs"/>
              </a:rPr>
              <a:t> host operating system into the host domain (dom0).</a:t>
            </a:r>
            <a:endParaRPr lang="en-GB" sz="1200" b="0" i="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588B0ADF-5D11-4C18-8CC2-8AE933C46C83}" type="slidenum">
              <a:rPr lang="en-US" smtClean="0"/>
              <a:t>33</a:t>
            </a:fld>
            <a:endParaRPr lang="en-US"/>
          </a:p>
        </p:txBody>
      </p:sp>
    </p:spTree>
    <p:extLst>
      <p:ext uri="{BB962C8B-B14F-4D97-AF65-F5344CB8AC3E}">
        <p14:creationId xmlns:p14="http://schemas.microsoft.com/office/powerpoint/2010/main" val="39588274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1" u="none" strike="noStrike" kern="1200" baseline="0" dirty="0" smtClean="0">
                <a:solidFill>
                  <a:schemeClr val="tx1"/>
                </a:solidFill>
                <a:latin typeface="+mn-lt"/>
                <a:ea typeface="+mn-ea"/>
                <a:cs typeface="+mn-cs"/>
              </a:rPr>
              <a:t>Dom0 </a:t>
            </a:r>
            <a:r>
              <a:rPr lang="en-US" sz="1200" b="0" i="0" u="none" strike="noStrike" kern="1200" baseline="0" dirty="0" smtClean="0">
                <a:solidFill>
                  <a:schemeClr val="tx1"/>
                </a:solidFill>
                <a:latin typeface="+mn-lt"/>
                <a:ea typeface="+mn-ea"/>
                <a:cs typeface="+mn-cs"/>
              </a:rPr>
              <a:t>exposes a set of abstract devices to the guest operating systems using </a:t>
            </a:r>
            <a:r>
              <a:rPr lang="en-US" sz="1200" b="0" i="1" u="none" strike="noStrike" kern="1200" baseline="0" dirty="0" smtClean="0">
                <a:solidFill>
                  <a:schemeClr val="tx1"/>
                </a:solidFill>
                <a:latin typeface="+mn-lt"/>
                <a:ea typeface="+mn-ea"/>
                <a:cs typeface="+mn-cs"/>
              </a:rPr>
              <a:t>split drivers</a:t>
            </a:r>
            <a:r>
              <a:rPr lang="en-US" sz="1200" b="0" i="0" u="none" strike="noStrike" kern="1200" baseline="0" dirty="0" smtClean="0">
                <a:solidFill>
                  <a:schemeClr val="tx1"/>
                </a:solidFill>
                <a:latin typeface="+mn-lt"/>
                <a:ea typeface="+mn-ea"/>
                <a:cs typeface="+mn-cs"/>
              </a:rPr>
              <a:t>. The front end</a:t>
            </a:r>
          </a:p>
          <a:p>
            <a:r>
              <a:rPr lang="en-US" sz="1200" b="0" i="0" u="none" strike="noStrike" kern="1200" baseline="0" dirty="0" smtClean="0">
                <a:solidFill>
                  <a:schemeClr val="tx1"/>
                </a:solidFill>
                <a:latin typeface="+mn-lt"/>
                <a:ea typeface="+mn-ea"/>
                <a:cs typeface="+mn-cs"/>
              </a:rPr>
              <a:t>of such a driver is in the </a:t>
            </a:r>
            <a:r>
              <a:rPr lang="en-US" sz="1200" b="0" i="1" u="none" strike="noStrike" kern="1200" baseline="0" dirty="0" err="1" smtClean="0">
                <a:solidFill>
                  <a:schemeClr val="tx1"/>
                </a:solidFill>
                <a:latin typeface="+mn-lt"/>
                <a:ea typeface="+mn-ea"/>
                <a:cs typeface="+mn-cs"/>
              </a:rPr>
              <a:t>DomU</a:t>
            </a:r>
            <a:r>
              <a:rPr lang="en-US" sz="1200" b="0" i="1" u="none" strike="noStrike" kern="1200" baseline="0" dirty="0" smtClean="0">
                <a:solidFill>
                  <a:schemeClr val="tx1"/>
                </a:solidFill>
                <a:latin typeface="+mn-lt"/>
                <a:ea typeface="+mn-ea"/>
                <a:cs typeface="+mn-cs"/>
              </a:rPr>
              <a:t> </a:t>
            </a:r>
            <a:r>
              <a:rPr lang="en-US" sz="1200" b="0" i="0" u="none" strike="noStrike" kern="1200" baseline="0" dirty="0" smtClean="0">
                <a:solidFill>
                  <a:schemeClr val="tx1"/>
                </a:solidFill>
                <a:latin typeface="+mn-lt"/>
                <a:ea typeface="+mn-ea"/>
                <a:cs typeface="+mn-cs"/>
              </a:rPr>
              <a:t>and its back end in </a:t>
            </a:r>
            <a:r>
              <a:rPr lang="en-US" sz="1200" b="0" i="1" u="none" strike="noStrike" kern="1200" baseline="0" dirty="0" smtClean="0">
                <a:solidFill>
                  <a:schemeClr val="tx1"/>
                </a:solidFill>
                <a:latin typeface="+mn-lt"/>
                <a:ea typeface="+mn-ea"/>
                <a:cs typeface="+mn-cs"/>
              </a:rPr>
              <a:t>Dom0</a:t>
            </a:r>
            <a:r>
              <a:rPr lang="en-US" sz="1200" b="0" i="0" u="none" strike="noStrike" kern="1200" baseline="0" dirty="0" smtClean="0">
                <a:solidFill>
                  <a:schemeClr val="tx1"/>
                </a:solidFill>
                <a:latin typeface="+mn-lt"/>
                <a:ea typeface="+mn-ea"/>
                <a:cs typeface="+mn-cs"/>
              </a:rPr>
              <a:t>, and the two communicate via a ring in shared</a:t>
            </a:r>
          </a:p>
          <a:p>
            <a:r>
              <a:rPr lang="en-US" sz="1200" b="0" i="0" u="none" strike="noStrike" kern="1200" baseline="0" dirty="0" smtClean="0">
                <a:solidFill>
                  <a:schemeClr val="tx1"/>
                </a:solidFill>
                <a:latin typeface="+mn-lt"/>
                <a:ea typeface="+mn-ea"/>
                <a:cs typeface="+mn-cs"/>
              </a:rPr>
              <a:t>memory</a:t>
            </a:r>
            <a:endParaRPr lang="en-US" dirty="0"/>
          </a:p>
        </p:txBody>
      </p:sp>
      <p:sp>
        <p:nvSpPr>
          <p:cNvPr id="4" name="Slide Number Placeholder 3"/>
          <p:cNvSpPr>
            <a:spLocks noGrp="1"/>
          </p:cNvSpPr>
          <p:nvPr>
            <p:ph type="sldNum" sz="quarter" idx="10"/>
          </p:nvPr>
        </p:nvSpPr>
        <p:spPr/>
        <p:txBody>
          <a:bodyPr/>
          <a:lstStyle/>
          <a:p>
            <a:fld id="{588B0ADF-5D11-4C18-8CC2-8AE933C46C83}" type="slidenum">
              <a:rPr lang="en-US" smtClean="0"/>
              <a:t>35</a:t>
            </a:fld>
            <a:endParaRPr lang="en-US"/>
          </a:p>
        </p:txBody>
      </p:sp>
    </p:spTree>
    <p:extLst>
      <p:ext uri="{BB962C8B-B14F-4D97-AF65-F5344CB8AC3E}">
        <p14:creationId xmlns:p14="http://schemas.microsoft.com/office/powerpoint/2010/main" val="23451320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b="0" i="0" kern="1200" dirty="0" smtClean="0">
                <a:solidFill>
                  <a:schemeClr val="tx1"/>
                </a:solidFill>
                <a:effectLst/>
                <a:latin typeface="+mn-lt"/>
                <a:ea typeface="+mn-ea"/>
                <a:cs typeface="+mn-cs"/>
              </a:rPr>
              <a:t>important part of the administrative architecture for a </a:t>
            </a:r>
            <a:r>
              <a:rPr lang="en-GB" sz="1200" b="0" i="0" kern="1200" dirty="0" err="1" smtClean="0">
                <a:solidFill>
                  <a:schemeClr val="tx1"/>
                </a:solidFill>
                <a:effectLst/>
                <a:latin typeface="+mn-lt"/>
                <a:ea typeface="+mn-ea"/>
                <a:cs typeface="+mn-cs"/>
              </a:rPr>
              <a:t>Xen</a:t>
            </a:r>
            <a:r>
              <a:rPr lang="en-GB" sz="1200" b="0" i="0" kern="1200" dirty="0" smtClean="0">
                <a:solidFill>
                  <a:schemeClr val="tx1"/>
                </a:solidFill>
                <a:effectLst/>
                <a:latin typeface="+mn-lt"/>
                <a:ea typeface="+mn-ea"/>
                <a:cs typeface="+mn-cs"/>
              </a:rPr>
              <a:t> system is </a:t>
            </a:r>
            <a:r>
              <a:rPr lang="en-GB" sz="1200" b="1" i="0" kern="1200" dirty="0" err="1" smtClean="0">
                <a:solidFill>
                  <a:schemeClr val="tx1"/>
                </a:solidFill>
                <a:effectLst/>
                <a:latin typeface="+mn-lt"/>
                <a:ea typeface="+mn-ea"/>
                <a:cs typeface="+mn-cs"/>
              </a:rPr>
              <a:t>XenStore</a:t>
            </a:r>
            <a:r>
              <a:rPr lang="en-GB" sz="1200" b="1" i="0" kern="1200" dirty="0" smtClean="0">
                <a:solidFill>
                  <a:schemeClr val="tx1"/>
                </a:solidFill>
                <a:effectLst/>
                <a:latin typeface="+mn-lt"/>
                <a:ea typeface="+mn-ea"/>
                <a:cs typeface="+mn-cs"/>
              </a:rPr>
              <a:t>.</a:t>
            </a:r>
            <a:r>
              <a:rPr lang="en-GB" sz="1200" b="0" i="0" kern="1200" dirty="0" smtClean="0">
                <a:solidFill>
                  <a:schemeClr val="tx1"/>
                </a:solidFill>
                <a:effectLst/>
                <a:latin typeface="+mn-lt"/>
                <a:ea typeface="+mn-ea"/>
                <a:cs typeface="+mn-cs"/>
              </a:rPr>
              <a:t> </a:t>
            </a:r>
            <a:r>
              <a:rPr lang="en-GB" sz="1200" b="0" i="0" kern="1200" dirty="0" err="1" smtClean="0">
                <a:solidFill>
                  <a:schemeClr val="tx1"/>
                </a:solidFill>
                <a:effectLst/>
                <a:latin typeface="+mn-lt"/>
                <a:ea typeface="+mn-ea"/>
                <a:cs typeface="+mn-cs"/>
              </a:rPr>
              <a:t>XenStore</a:t>
            </a:r>
            <a:r>
              <a:rPr lang="en-GB" sz="1200" b="0" i="0" kern="1200" dirty="0" smtClean="0">
                <a:solidFill>
                  <a:schemeClr val="tx1"/>
                </a:solidFill>
                <a:effectLst/>
                <a:latin typeface="+mn-lt"/>
                <a:ea typeface="+mn-ea"/>
                <a:cs typeface="+mn-cs"/>
              </a:rPr>
              <a:t> is a database of configuration information shared between domains. Domains read and write the </a:t>
            </a:r>
            <a:r>
              <a:rPr lang="en-GB" sz="1200" b="0" i="0" kern="1200" dirty="0" err="1" smtClean="0">
                <a:solidFill>
                  <a:schemeClr val="tx1"/>
                </a:solidFill>
                <a:effectLst/>
                <a:latin typeface="+mn-lt"/>
                <a:ea typeface="+mn-ea"/>
                <a:cs typeface="+mn-cs"/>
              </a:rPr>
              <a:t>XenStore</a:t>
            </a:r>
            <a:r>
              <a:rPr lang="en-GB" sz="1200" b="0" i="0" kern="1200" dirty="0" smtClean="0">
                <a:solidFill>
                  <a:schemeClr val="tx1"/>
                </a:solidFill>
                <a:effectLst/>
                <a:latin typeface="+mn-lt"/>
                <a:ea typeface="+mn-ea"/>
                <a:cs typeface="+mn-cs"/>
              </a:rPr>
              <a:t> database to communicate with each other. This database is maintained by Domain0 on behalf of all the domains. </a:t>
            </a:r>
            <a:r>
              <a:rPr lang="en-GB" sz="1200" b="0" i="0" kern="1200" dirty="0" err="1" smtClean="0">
                <a:solidFill>
                  <a:schemeClr val="tx1"/>
                </a:solidFill>
                <a:effectLst/>
                <a:latin typeface="+mn-lt"/>
                <a:ea typeface="+mn-ea"/>
                <a:cs typeface="+mn-cs"/>
              </a:rPr>
              <a:t>XenStore</a:t>
            </a:r>
            <a:r>
              <a:rPr lang="en-GB" sz="1200" b="0" i="0" kern="1200" dirty="0" smtClean="0">
                <a:solidFill>
                  <a:schemeClr val="tx1"/>
                </a:solidFill>
                <a:effectLst/>
                <a:latin typeface="+mn-lt"/>
                <a:ea typeface="+mn-ea"/>
                <a:cs typeface="+mn-cs"/>
              </a:rPr>
              <a:t> supports atomic operations such as reading a key or writing a key. When new values are written into </a:t>
            </a:r>
            <a:r>
              <a:rPr lang="en-GB" sz="1200" b="0" i="0" kern="1200" dirty="0" err="1" smtClean="0">
                <a:solidFill>
                  <a:schemeClr val="tx1"/>
                </a:solidFill>
                <a:effectLst/>
                <a:latin typeface="+mn-lt"/>
                <a:ea typeface="+mn-ea"/>
                <a:cs typeface="+mn-cs"/>
              </a:rPr>
              <a:t>XenStore</a:t>
            </a:r>
            <a:r>
              <a:rPr lang="en-GB" sz="1200" b="0" i="0" kern="1200" dirty="0" smtClean="0">
                <a:solidFill>
                  <a:schemeClr val="tx1"/>
                </a:solidFill>
                <a:effectLst/>
                <a:latin typeface="+mn-lt"/>
                <a:ea typeface="+mn-ea"/>
                <a:cs typeface="+mn-cs"/>
              </a:rPr>
              <a:t>, the affected domains are notified.</a:t>
            </a:r>
            <a:endParaRPr lang="en-GB" b="1" dirty="0"/>
          </a:p>
        </p:txBody>
      </p:sp>
      <p:sp>
        <p:nvSpPr>
          <p:cNvPr id="4" name="Slide Number Placeholder 3"/>
          <p:cNvSpPr>
            <a:spLocks noGrp="1"/>
          </p:cNvSpPr>
          <p:nvPr>
            <p:ph type="sldNum" sz="quarter" idx="10"/>
          </p:nvPr>
        </p:nvSpPr>
        <p:spPr/>
        <p:txBody>
          <a:bodyPr/>
          <a:lstStyle/>
          <a:p>
            <a:fld id="{588B0ADF-5D11-4C18-8CC2-8AE933C46C83}" type="slidenum">
              <a:rPr lang="en-US" smtClean="0"/>
              <a:t>36</a:t>
            </a:fld>
            <a:endParaRPr lang="en-US"/>
          </a:p>
        </p:txBody>
      </p:sp>
    </p:spTree>
    <p:extLst>
      <p:ext uri="{BB962C8B-B14F-4D97-AF65-F5344CB8AC3E}">
        <p14:creationId xmlns:p14="http://schemas.microsoft.com/office/powerpoint/2010/main" val="354937744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smtClean="0">
                <a:solidFill>
                  <a:schemeClr val="tx1"/>
                </a:solidFill>
                <a:latin typeface="+mn-lt"/>
                <a:ea typeface="+mn-ea"/>
                <a:cs typeface="+mn-cs"/>
              </a:rPr>
              <a:t>Cloud servers </a:t>
            </a:r>
            <a:r>
              <a:rPr lang="en-US" sz="1200" b="0" i="0" u="none" strike="noStrike" kern="1200" baseline="0" dirty="0" err="1" smtClean="0">
                <a:solidFill>
                  <a:schemeClr val="tx1"/>
                </a:solidFill>
                <a:latin typeface="+mn-lt"/>
                <a:ea typeface="+mn-ea"/>
                <a:cs typeface="+mn-cs"/>
              </a:rPr>
              <a:t>hostmultiple</a:t>
            </a:r>
            <a:r>
              <a:rPr lang="en-US" sz="1200" b="0" i="0" u="none" strike="noStrike" kern="1200" baseline="0" dirty="0" smtClean="0">
                <a:solidFill>
                  <a:schemeClr val="tx1"/>
                </a:solidFill>
                <a:latin typeface="+mn-lt"/>
                <a:ea typeface="+mn-ea"/>
                <a:cs typeface="+mn-cs"/>
              </a:rPr>
              <a:t> VMs, and multiple applications may run under each </a:t>
            </a:r>
            <a:r>
              <a:rPr lang="en-US" sz="1200" b="0" i="0" u="none" strike="noStrike" kern="1200" baseline="0" dirty="0" err="1" smtClean="0">
                <a:solidFill>
                  <a:schemeClr val="tx1"/>
                </a:solidFill>
                <a:latin typeface="+mn-lt"/>
                <a:ea typeface="+mn-ea"/>
                <a:cs typeface="+mn-cs"/>
              </a:rPr>
              <a:t>VM.Multitenency</a:t>
            </a:r>
            <a:r>
              <a:rPr lang="en-US" sz="1200" b="0" i="0" u="none" strike="noStrike" kern="1200" baseline="0" dirty="0" smtClean="0">
                <a:solidFill>
                  <a:schemeClr val="tx1"/>
                </a:solidFill>
                <a:latin typeface="+mn-lt"/>
                <a:ea typeface="+mn-ea"/>
                <a:cs typeface="+mn-cs"/>
              </a:rPr>
              <a:t> in</a:t>
            </a:r>
          </a:p>
          <a:p>
            <a:r>
              <a:rPr lang="en-US" sz="1200" b="0" i="0" u="none" strike="noStrike" kern="1200" baseline="0" dirty="0" smtClean="0">
                <a:solidFill>
                  <a:schemeClr val="tx1"/>
                </a:solidFill>
                <a:latin typeface="+mn-lt"/>
                <a:ea typeface="+mn-ea"/>
                <a:cs typeface="+mn-cs"/>
              </a:rPr>
              <a:t>conjunction with VMM vulnerabilities could open new attack channels for malicious users. Identifying</a:t>
            </a:r>
          </a:p>
          <a:p>
            <a:r>
              <a:rPr lang="en-US" sz="1200" b="0" i="0" u="none" strike="noStrike" kern="1200" baseline="0" dirty="0" smtClean="0">
                <a:solidFill>
                  <a:schemeClr val="tx1"/>
                </a:solidFill>
                <a:latin typeface="+mn-lt"/>
                <a:ea typeface="+mn-ea"/>
                <a:cs typeface="+mn-cs"/>
              </a:rPr>
              <a:t>the path followed by an attacker is much more difficult in a cloud environment. Traditional investigation</a:t>
            </a:r>
          </a:p>
          <a:p>
            <a:r>
              <a:rPr lang="en-US" sz="1200" b="0" i="0" u="none" strike="noStrike" kern="1200" baseline="0" dirty="0" smtClean="0">
                <a:solidFill>
                  <a:schemeClr val="tx1"/>
                </a:solidFill>
                <a:latin typeface="+mn-lt"/>
                <a:ea typeface="+mn-ea"/>
                <a:cs typeface="+mn-cs"/>
              </a:rPr>
              <a:t>methods based on digital forensics cannot be extended to a cloud, where the resources are shared among</a:t>
            </a:r>
          </a:p>
          <a:p>
            <a:r>
              <a:rPr lang="en-US" sz="1200" b="0" i="0" u="none" strike="noStrike" kern="1200" baseline="0" dirty="0" smtClean="0">
                <a:solidFill>
                  <a:schemeClr val="tx1"/>
                </a:solidFill>
                <a:latin typeface="+mn-lt"/>
                <a:ea typeface="+mn-ea"/>
                <a:cs typeface="+mn-cs"/>
              </a:rPr>
              <a:t>a large user population and the traces of events related to a security incident are wiped out due to the</a:t>
            </a:r>
          </a:p>
          <a:p>
            <a:r>
              <a:rPr lang="en-US" sz="1200" b="0" i="0" u="none" strike="noStrike" kern="1200" baseline="0" dirty="0" smtClean="0">
                <a:solidFill>
                  <a:schemeClr val="tx1"/>
                </a:solidFill>
                <a:latin typeface="+mn-lt"/>
                <a:ea typeface="+mn-ea"/>
                <a:cs typeface="+mn-cs"/>
              </a:rPr>
              <a:t>high rate of write operations on any storage media.</a:t>
            </a:r>
            <a:endParaRPr lang="en-US" dirty="0"/>
          </a:p>
        </p:txBody>
      </p:sp>
      <p:sp>
        <p:nvSpPr>
          <p:cNvPr id="4" name="Slide Number Placeholder 3"/>
          <p:cNvSpPr>
            <a:spLocks noGrp="1"/>
          </p:cNvSpPr>
          <p:nvPr>
            <p:ph type="sldNum" sz="quarter" idx="10"/>
          </p:nvPr>
        </p:nvSpPr>
        <p:spPr/>
        <p:txBody>
          <a:bodyPr/>
          <a:lstStyle/>
          <a:p>
            <a:fld id="{588B0ADF-5D11-4C18-8CC2-8AE933C46C83}" type="slidenum">
              <a:rPr lang="en-US" smtClean="0"/>
              <a:t>6</a:t>
            </a:fld>
            <a:endParaRPr lang="en-US"/>
          </a:p>
        </p:txBody>
      </p:sp>
    </p:spTree>
    <p:extLst>
      <p:ext uri="{BB962C8B-B14F-4D97-AF65-F5344CB8AC3E}">
        <p14:creationId xmlns:p14="http://schemas.microsoft.com/office/powerpoint/2010/main" val="244295855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smtClean="0">
                <a:solidFill>
                  <a:schemeClr val="tx1"/>
                </a:solidFill>
                <a:latin typeface="+mn-lt"/>
                <a:ea typeface="+mn-ea"/>
                <a:cs typeface="+mn-cs"/>
              </a:rPr>
              <a:t>The</a:t>
            </a:r>
          </a:p>
          <a:p>
            <a:r>
              <a:rPr lang="en-US" sz="1200" b="0" i="0" u="none" strike="noStrike" kern="1200" baseline="0" dirty="0" smtClean="0">
                <a:solidFill>
                  <a:schemeClr val="tx1"/>
                </a:solidFill>
                <a:latin typeface="+mn-lt"/>
                <a:ea typeface="+mn-ea"/>
                <a:cs typeface="+mn-cs"/>
              </a:rPr>
              <a:t>term </a:t>
            </a:r>
            <a:r>
              <a:rPr lang="en-US" sz="1200" b="0" i="1" u="none" strike="noStrike" kern="1200" baseline="0" dirty="0" smtClean="0">
                <a:solidFill>
                  <a:schemeClr val="tx1"/>
                </a:solidFill>
                <a:latin typeface="+mn-lt"/>
                <a:ea typeface="+mn-ea"/>
                <a:cs typeface="+mn-cs"/>
              </a:rPr>
              <a:t>rootkit </a:t>
            </a:r>
            <a:r>
              <a:rPr lang="en-US" sz="1200" b="0" i="0" u="none" strike="noStrike" kern="1200" baseline="0" dirty="0" smtClean="0">
                <a:solidFill>
                  <a:schemeClr val="tx1"/>
                </a:solidFill>
                <a:latin typeface="+mn-lt"/>
                <a:ea typeface="+mn-ea"/>
                <a:cs typeface="+mn-cs"/>
              </a:rPr>
              <a:t>refers to malware with privileged access to a system. The name comes from </a:t>
            </a:r>
            <a:r>
              <a:rPr lang="en-US" sz="1200" b="0" i="1" u="none" strike="noStrike" kern="1200" baseline="0" dirty="0" smtClean="0">
                <a:solidFill>
                  <a:schemeClr val="tx1"/>
                </a:solidFill>
                <a:latin typeface="+mn-lt"/>
                <a:ea typeface="+mn-ea"/>
                <a:cs typeface="+mn-cs"/>
              </a:rPr>
              <a:t>root</a:t>
            </a:r>
            <a:r>
              <a:rPr lang="en-US" sz="1200" b="0" i="0" u="none" strike="noStrike" kern="1200" baseline="0" dirty="0" smtClean="0">
                <a:solidFill>
                  <a:schemeClr val="tx1"/>
                </a:solidFill>
                <a:latin typeface="+mn-lt"/>
                <a:ea typeface="+mn-ea"/>
                <a:cs typeface="+mn-cs"/>
              </a:rPr>
              <a:t>, </a:t>
            </a:r>
            <a:r>
              <a:rPr lang="en-US" sz="1200" b="0" i="0" u="none" strike="noStrike" kern="1200" baseline="0" dirty="0" err="1" smtClean="0">
                <a:solidFill>
                  <a:schemeClr val="tx1"/>
                </a:solidFill>
                <a:latin typeface="+mn-lt"/>
                <a:ea typeface="+mn-ea"/>
                <a:cs typeface="+mn-cs"/>
              </a:rPr>
              <a:t>themost</a:t>
            </a:r>
            <a:endParaRPr lang="en-US" sz="1200" b="0" i="0" u="none" strike="noStrike" kern="1200" baseline="0" dirty="0" smtClean="0">
              <a:solidFill>
                <a:schemeClr val="tx1"/>
              </a:solidFill>
              <a:latin typeface="+mn-lt"/>
              <a:ea typeface="+mn-ea"/>
              <a:cs typeface="+mn-cs"/>
            </a:endParaRPr>
          </a:p>
          <a:p>
            <a:r>
              <a:rPr lang="en-US" sz="1200" b="0" i="0" u="none" strike="noStrike" kern="1200" baseline="0" dirty="0" smtClean="0">
                <a:solidFill>
                  <a:schemeClr val="tx1"/>
                </a:solidFill>
                <a:latin typeface="+mn-lt"/>
                <a:ea typeface="+mn-ea"/>
                <a:cs typeface="+mn-cs"/>
              </a:rPr>
              <a:t>privileged account on a </a:t>
            </a:r>
            <a:r>
              <a:rPr lang="en-US" sz="1200" b="0" i="1" u="none" strike="noStrike" kern="1200" baseline="0" dirty="0" smtClean="0">
                <a:solidFill>
                  <a:schemeClr val="tx1"/>
                </a:solidFill>
                <a:latin typeface="+mn-lt"/>
                <a:ea typeface="+mn-ea"/>
                <a:cs typeface="+mn-cs"/>
              </a:rPr>
              <a:t>Unix </a:t>
            </a:r>
            <a:r>
              <a:rPr lang="en-US" sz="1200" b="0" i="0" u="none" strike="noStrike" kern="1200" baseline="0" dirty="0" smtClean="0">
                <a:solidFill>
                  <a:schemeClr val="tx1"/>
                </a:solidFill>
                <a:latin typeface="+mn-lt"/>
                <a:ea typeface="+mn-ea"/>
                <a:cs typeface="+mn-cs"/>
              </a:rPr>
              <a:t>system, and </a:t>
            </a:r>
            <a:r>
              <a:rPr lang="en-US" sz="1200" b="0" i="1" u="none" strike="noStrike" kern="1200" baseline="0" dirty="0" smtClean="0">
                <a:solidFill>
                  <a:schemeClr val="tx1"/>
                </a:solidFill>
                <a:latin typeface="+mn-lt"/>
                <a:ea typeface="+mn-ea"/>
                <a:cs typeface="+mn-cs"/>
              </a:rPr>
              <a:t>kit</a:t>
            </a:r>
            <a:r>
              <a:rPr lang="en-US" sz="1200" b="0" i="0" u="none" strike="noStrike" kern="1200" baseline="0" dirty="0" smtClean="0">
                <a:solidFill>
                  <a:schemeClr val="tx1"/>
                </a:solidFill>
                <a:latin typeface="+mn-lt"/>
                <a:ea typeface="+mn-ea"/>
                <a:cs typeface="+mn-cs"/>
              </a:rPr>
              <a:t>, a set of software components.</a:t>
            </a:r>
            <a:endParaRPr lang="en-US" dirty="0"/>
          </a:p>
        </p:txBody>
      </p:sp>
      <p:sp>
        <p:nvSpPr>
          <p:cNvPr id="4" name="Slide Number Placeholder 3"/>
          <p:cNvSpPr>
            <a:spLocks noGrp="1"/>
          </p:cNvSpPr>
          <p:nvPr>
            <p:ph type="sldNum" sz="quarter" idx="10"/>
          </p:nvPr>
        </p:nvSpPr>
        <p:spPr/>
        <p:txBody>
          <a:bodyPr/>
          <a:lstStyle/>
          <a:p>
            <a:fld id="{588B0ADF-5D11-4C18-8CC2-8AE933C46C83}" type="slidenum">
              <a:rPr lang="en-US" smtClean="0"/>
              <a:t>38</a:t>
            </a:fld>
            <a:endParaRPr lang="en-US"/>
          </a:p>
        </p:txBody>
      </p:sp>
    </p:spTree>
    <p:extLst>
      <p:ext uri="{BB962C8B-B14F-4D97-AF65-F5344CB8AC3E}">
        <p14:creationId xmlns:p14="http://schemas.microsoft.com/office/powerpoint/2010/main" val="193631281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1" u="none" strike="noStrike" kern="1200" baseline="0" dirty="0" err="1" smtClean="0">
                <a:solidFill>
                  <a:schemeClr val="tx1"/>
                </a:solidFill>
                <a:latin typeface="+mn-lt"/>
                <a:ea typeface="+mn-ea"/>
                <a:cs typeface="+mn-cs"/>
              </a:rPr>
              <a:t>udev</a:t>
            </a:r>
            <a:r>
              <a:rPr lang="en-US" sz="1200" b="0" i="1" u="none" strike="noStrike" kern="1200" baseline="0" dirty="0" smtClean="0">
                <a:solidFill>
                  <a:schemeClr val="tx1"/>
                </a:solidFill>
                <a:latin typeface="+mn-lt"/>
                <a:ea typeface="+mn-ea"/>
                <a:cs typeface="+mn-cs"/>
              </a:rPr>
              <a:t> </a:t>
            </a:r>
            <a:r>
              <a:rPr lang="en-US" sz="1200" b="0" i="0" u="none" strike="noStrike" kern="1200" baseline="0" dirty="0" smtClean="0">
                <a:solidFill>
                  <a:schemeClr val="tx1"/>
                </a:solidFill>
                <a:latin typeface="+mn-lt"/>
                <a:ea typeface="+mn-ea"/>
                <a:cs typeface="+mn-cs"/>
              </a:rPr>
              <a:t>is the device manager for the </a:t>
            </a:r>
            <a:r>
              <a:rPr lang="en-US" sz="1200" b="0" i="1" u="none" strike="noStrike" kern="1200" baseline="0" dirty="0" smtClean="0">
                <a:solidFill>
                  <a:schemeClr val="tx1"/>
                </a:solidFill>
                <a:latin typeface="+mn-lt"/>
                <a:ea typeface="+mn-ea"/>
                <a:cs typeface="+mn-cs"/>
              </a:rPr>
              <a:t>Linux </a:t>
            </a:r>
            <a:r>
              <a:rPr lang="en-US" sz="1200" b="0" i="0" u="none" strike="noStrike" kern="1200" baseline="0" dirty="0" smtClean="0">
                <a:solidFill>
                  <a:schemeClr val="tx1"/>
                </a:solidFill>
                <a:latin typeface="+mn-lt"/>
                <a:ea typeface="+mn-ea"/>
                <a:cs typeface="+mn-cs"/>
              </a:rPr>
              <a:t>kernel.</a:t>
            </a:r>
            <a:endParaRPr lang="en-US" dirty="0"/>
          </a:p>
        </p:txBody>
      </p:sp>
      <p:sp>
        <p:nvSpPr>
          <p:cNvPr id="4" name="Slide Number Placeholder 3"/>
          <p:cNvSpPr>
            <a:spLocks noGrp="1"/>
          </p:cNvSpPr>
          <p:nvPr>
            <p:ph type="sldNum" sz="quarter" idx="10"/>
          </p:nvPr>
        </p:nvSpPr>
        <p:spPr/>
        <p:txBody>
          <a:bodyPr/>
          <a:lstStyle/>
          <a:p>
            <a:fld id="{588B0ADF-5D11-4C18-8CC2-8AE933C46C83}" type="slidenum">
              <a:rPr lang="en-US" smtClean="0"/>
              <a:t>39</a:t>
            </a:fld>
            <a:endParaRPr lang="en-US"/>
          </a:p>
        </p:txBody>
      </p:sp>
    </p:spTree>
    <p:extLst>
      <p:ext uri="{BB962C8B-B14F-4D97-AF65-F5344CB8AC3E}">
        <p14:creationId xmlns:p14="http://schemas.microsoft.com/office/powerpoint/2010/main" val="393188492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b="0" i="1" u="none" strike="noStrike" kern="1200" baseline="0" dirty="0" err="1" smtClean="0">
                <a:solidFill>
                  <a:schemeClr val="tx1"/>
                </a:solidFill>
                <a:latin typeface="+mn-lt"/>
                <a:ea typeface="+mn-ea"/>
                <a:cs typeface="+mn-cs"/>
              </a:rPr>
              <a:t>XenStore</a:t>
            </a:r>
            <a:r>
              <a:rPr lang="en-GB" sz="1200" b="0" i="1" u="none" strike="noStrike" kern="1200" baseline="0" dirty="0" smtClean="0">
                <a:solidFill>
                  <a:schemeClr val="tx1"/>
                </a:solidFill>
                <a:latin typeface="+mn-lt"/>
                <a:ea typeface="+mn-ea"/>
                <a:cs typeface="+mn-cs"/>
              </a:rPr>
              <a:t> </a:t>
            </a:r>
            <a:r>
              <a:rPr lang="en-GB" sz="1200" b="0" i="0" u="none" strike="noStrike" kern="1200" baseline="0" dirty="0" smtClean="0">
                <a:solidFill>
                  <a:schemeClr val="tx1"/>
                </a:solidFill>
                <a:latin typeface="+mn-lt"/>
                <a:ea typeface="+mn-ea"/>
                <a:cs typeface="+mn-cs"/>
              </a:rPr>
              <a:t>is broken into two components:</a:t>
            </a:r>
          </a:p>
          <a:p>
            <a:r>
              <a:rPr lang="en-GB" sz="1200" b="0" i="1" u="none" strike="noStrike" kern="1200" baseline="0" dirty="0" err="1" smtClean="0">
                <a:solidFill>
                  <a:schemeClr val="tx1"/>
                </a:solidFill>
                <a:latin typeface="+mn-lt"/>
                <a:ea typeface="+mn-ea"/>
                <a:cs typeface="+mn-cs"/>
              </a:rPr>
              <a:t>XenStore</a:t>
            </a:r>
            <a:r>
              <a:rPr lang="en-GB" sz="1200" b="0" i="1" u="none" strike="noStrike" kern="1200" baseline="0" dirty="0" smtClean="0">
                <a:solidFill>
                  <a:schemeClr val="tx1"/>
                </a:solidFill>
                <a:latin typeface="+mn-lt"/>
                <a:ea typeface="+mn-ea"/>
                <a:cs typeface="+mn-cs"/>
              </a:rPr>
              <a:t>-Logic </a:t>
            </a:r>
            <a:r>
              <a:rPr lang="en-GB" sz="1200" b="0" i="0" u="none" strike="noStrike" kern="1200" baseline="0" dirty="0" smtClean="0">
                <a:solidFill>
                  <a:schemeClr val="tx1"/>
                </a:solidFill>
                <a:latin typeface="+mn-lt"/>
                <a:ea typeface="+mn-ea"/>
                <a:cs typeface="+mn-cs"/>
              </a:rPr>
              <a:t>and </a:t>
            </a:r>
            <a:r>
              <a:rPr lang="en-GB" sz="1200" b="0" i="1" u="none" strike="noStrike" kern="1200" baseline="0" dirty="0" err="1" smtClean="0">
                <a:solidFill>
                  <a:schemeClr val="tx1"/>
                </a:solidFill>
                <a:latin typeface="+mn-lt"/>
                <a:ea typeface="+mn-ea"/>
                <a:cs typeface="+mn-cs"/>
              </a:rPr>
              <a:t>XenStore</a:t>
            </a:r>
            <a:r>
              <a:rPr lang="en-GB" sz="1200" b="0" i="1" u="none" strike="noStrike" kern="1200" baseline="0" dirty="0" smtClean="0">
                <a:solidFill>
                  <a:schemeClr val="tx1"/>
                </a:solidFill>
                <a:latin typeface="+mn-lt"/>
                <a:ea typeface="+mn-ea"/>
                <a:cs typeface="+mn-cs"/>
              </a:rPr>
              <a:t>-State</a:t>
            </a:r>
            <a:r>
              <a:rPr lang="en-GB" sz="1200" b="0" i="0" u="none" strike="noStrike" kern="1200" baseline="0" dirty="0" smtClean="0">
                <a:solidFill>
                  <a:schemeClr val="tx1"/>
                </a:solidFill>
                <a:latin typeface="+mn-lt"/>
                <a:ea typeface="+mn-ea"/>
                <a:cs typeface="+mn-cs"/>
              </a:rPr>
              <a:t>. Access control checks are done by a small monitor module in</a:t>
            </a:r>
          </a:p>
          <a:p>
            <a:r>
              <a:rPr lang="en-GB" sz="1200" b="0" i="1" u="none" strike="noStrike" kern="1200" baseline="0" dirty="0" err="1" smtClean="0">
                <a:solidFill>
                  <a:schemeClr val="tx1"/>
                </a:solidFill>
                <a:latin typeface="+mn-lt"/>
                <a:ea typeface="+mn-ea"/>
                <a:cs typeface="+mn-cs"/>
              </a:rPr>
              <a:t>XenStore</a:t>
            </a:r>
            <a:r>
              <a:rPr lang="en-GB" sz="1200" b="0" i="1" u="none" strike="noStrike" kern="1200" baseline="0" dirty="0" smtClean="0">
                <a:solidFill>
                  <a:schemeClr val="tx1"/>
                </a:solidFill>
                <a:latin typeface="+mn-lt"/>
                <a:ea typeface="+mn-ea"/>
                <a:cs typeface="+mn-cs"/>
              </a:rPr>
              <a:t>-State</a:t>
            </a:r>
            <a:r>
              <a:rPr lang="en-GB" sz="1200" b="0" i="0" u="none" strike="noStrike" kern="1200" baseline="0" dirty="0" smtClean="0">
                <a:solidFill>
                  <a:schemeClr val="tx1"/>
                </a:solidFill>
                <a:latin typeface="+mn-lt"/>
                <a:ea typeface="+mn-ea"/>
                <a:cs typeface="+mn-cs"/>
              </a:rPr>
              <a:t>. Guest virtual machines share only the </a:t>
            </a:r>
            <a:r>
              <a:rPr lang="en-GB" sz="1200" b="0" i="1" u="none" strike="noStrike" kern="1200" baseline="0" dirty="0" smtClean="0">
                <a:solidFill>
                  <a:schemeClr val="tx1"/>
                </a:solidFill>
                <a:latin typeface="+mn-lt"/>
                <a:ea typeface="+mn-ea"/>
                <a:cs typeface="+mn-cs"/>
              </a:rPr>
              <a:t>Builder</a:t>
            </a:r>
            <a:r>
              <a:rPr lang="en-GB" sz="1200" b="0" i="0" u="none" strike="noStrike" kern="1200" baseline="0" dirty="0" smtClean="0">
                <a:solidFill>
                  <a:schemeClr val="tx1"/>
                </a:solidFill>
                <a:latin typeface="+mn-lt"/>
                <a:ea typeface="+mn-ea"/>
                <a:cs typeface="+mn-cs"/>
              </a:rPr>
              <a:t>, </a:t>
            </a:r>
            <a:r>
              <a:rPr lang="en-GB" sz="1200" b="0" i="1" u="none" strike="noStrike" kern="1200" baseline="0" dirty="0" err="1" smtClean="0">
                <a:solidFill>
                  <a:schemeClr val="tx1"/>
                </a:solidFill>
                <a:latin typeface="+mn-lt"/>
                <a:ea typeface="+mn-ea"/>
                <a:cs typeface="+mn-cs"/>
              </a:rPr>
              <a:t>XenStore</a:t>
            </a:r>
            <a:r>
              <a:rPr lang="en-GB" sz="1200" b="0" i="1" u="none" strike="noStrike" kern="1200" baseline="0" dirty="0" smtClean="0">
                <a:solidFill>
                  <a:schemeClr val="tx1"/>
                </a:solidFill>
                <a:latin typeface="+mn-lt"/>
                <a:ea typeface="+mn-ea"/>
                <a:cs typeface="+mn-cs"/>
              </a:rPr>
              <a:t>-Logic</a:t>
            </a:r>
            <a:r>
              <a:rPr lang="en-GB" sz="1200" b="0" i="0" u="none" strike="noStrike" kern="1200" baseline="0" dirty="0" smtClean="0">
                <a:solidFill>
                  <a:schemeClr val="tx1"/>
                </a:solidFill>
                <a:latin typeface="+mn-lt"/>
                <a:ea typeface="+mn-ea"/>
                <a:cs typeface="+mn-cs"/>
              </a:rPr>
              <a:t>, and </a:t>
            </a:r>
            <a:r>
              <a:rPr lang="en-GB" sz="1200" b="0" i="1" u="none" strike="noStrike" kern="1200" baseline="0" dirty="0" err="1" smtClean="0">
                <a:solidFill>
                  <a:schemeClr val="tx1"/>
                </a:solidFill>
                <a:latin typeface="+mn-lt"/>
                <a:ea typeface="+mn-ea"/>
                <a:cs typeface="+mn-cs"/>
              </a:rPr>
              <a:t>XenStore</a:t>
            </a:r>
            <a:r>
              <a:rPr lang="en-GB" sz="1200" b="0" i="1" u="none" strike="noStrike" kern="1200" baseline="0" dirty="0" smtClean="0">
                <a:solidFill>
                  <a:schemeClr val="tx1"/>
                </a:solidFill>
                <a:latin typeface="+mn-lt"/>
                <a:ea typeface="+mn-ea"/>
                <a:cs typeface="+mn-cs"/>
              </a:rPr>
              <a:t>-State</a:t>
            </a:r>
            <a:endParaRPr lang="en-GB" dirty="0"/>
          </a:p>
        </p:txBody>
      </p:sp>
      <p:sp>
        <p:nvSpPr>
          <p:cNvPr id="4" name="Slide Number Placeholder 3"/>
          <p:cNvSpPr>
            <a:spLocks noGrp="1"/>
          </p:cNvSpPr>
          <p:nvPr>
            <p:ph type="sldNum" sz="quarter" idx="10"/>
          </p:nvPr>
        </p:nvSpPr>
        <p:spPr/>
        <p:txBody>
          <a:bodyPr/>
          <a:lstStyle/>
          <a:p>
            <a:fld id="{588B0ADF-5D11-4C18-8CC2-8AE933C46C83}" type="slidenum">
              <a:rPr lang="en-US" smtClean="0"/>
              <a:t>41</a:t>
            </a:fld>
            <a:endParaRPr lang="en-US"/>
          </a:p>
        </p:txBody>
      </p:sp>
    </p:spTree>
    <p:extLst>
      <p:ext uri="{BB962C8B-B14F-4D97-AF65-F5344CB8AC3E}">
        <p14:creationId xmlns:p14="http://schemas.microsoft.com/office/powerpoint/2010/main" val="331081889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b="0" i="0" kern="1200" dirty="0" smtClean="0">
                <a:solidFill>
                  <a:schemeClr val="tx1"/>
                </a:solidFill>
                <a:effectLst/>
                <a:latin typeface="+mn-lt"/>
                <a:ea typeface="+mn-ea"/>
                <a:cs typeface="+mn-cs"/>
              </a:rPr>
              <a:t>In </a:t>
            </a:r>
            <a:r>
              <a:rPr lang="en-GB" sz="1200" b="0" i="0" u="sng" kern="1200" dirty="0" smtClean="0">
                <a:solidFill>
                  <a:schemeClr val="tx1"/>
                </a:solidFill>
                <a:effectLst/>
                <a:latin typeface="+mn-lt"/>
                <a:ea typeface="+mn-ea"/>
                <a:cs typeface="+mn-cs"/>
                <a:hlinkClick r:id="rId3"/>
              </a:rPr>
              <a:t>cloud computing</a:t>
            </a:r>
            <a:r>
              <a:rPr lang="en-GB" sz="1200" b="0" i="0" kern="1200" dirty="0" smtClean="0">
                <a:solidFill>
                  <a:schemeClr val="tx1"/>
                </a:solidFill>
                <a:effectLst/>
                <a:latin typeface="+mn-lt"/>
                <a:ea typeface="+mn-ea"/>
                <a:cs typeface="+mn-cs"/>
              </a:rPr>
              <a:t>, multitenancy means that multiple customers of a cloud vendor are using the same computing resources. Despite the fact that they share resources, cloud customers aren't aware of each other, and their data is kept totally separate. Multitenancy is a crucial component of cloud computing; without it, cloud services would be far less practical. Multitenant architecture is a feature in many types of public cloud computing, including IaaS, </a:t>
            </a:r>
            <a:r>
              <a:rPr lang="en-GB" sz="1200" b="0" i="0" u="sng" kern="1200" dirty="0" smtClean="0">
                <a:solidFill>
                  <a:schemeClr val="tx1"/>
                </a:solidFill>
                <a:effectLst/>
                <a:latin typeface="+mn-lt"/>
                <a:ea typeface="+mn-ea"/>
                <a:cs typeface="+mn-cs"/>
                <a:hlinkClick r:id="rId4"/>
              </a:rPr>
              <a:t>PaaS</a:t>
            </a:r>
            <a:r>
              <a:rPr lang="en-GB" sz="1200" b="0" i="0" kern="1200" dirty="0" smtClean="0">
                <a:solidFill>
                  <a:schemeClr val="tx1"/>
                </a:solidFill>
                <a:effectLst/>
                <a:latin typeface="+mn-lt"/>
                <a:ea typeface="+mn-ea"/>
                <a:cs typeface="+mn-cs"/>
              </a:rPr>
              <a:t>, </a:t>
            </a:r>
            <a:r>
              <a:rPr lang="en-GB" sz="1200" b="0" i="0" u="sng" kern="1200" dirty="0" smtClean="0">
                <a:solidFill>
                  <a:schemeClr val="tx1"/>
                </a:solidFill>
                <a:effectLst/>
                <a:latin typeface="+mn-lt"/>
                <a:ea typeface="+mn-ea"/>
                <a:cs typeface="+mn-cs"/>
                <a:hlinkClick r:id="rId5"/>
              </a:rPr>
              <a:t>SaaS</a:t>
            </a:r>
            <a:r>
              <a:rPr lang="en-GB" sz="1200" b="0" i="0" kern="1200" dirty="0" smtClean="0">
                <a:solidFill>
                  <a:schemeClr val="tx1"/>
                </a:solidFill>
                <a:effectLst/>
                <a:latin typeface="+mn-lt"/>
                <a:ea typeface="+mn-ea"/>
                <a:cs typeface="+mn-cs"/>
              </a:rPr>
              <a:t>, </a:t>
            </a:r>
            <a:r>
              <a:rPr lang="en-GB" sz="1200" b="0" i="0" u="sng" kern="1200" dirty="0" smtClean="0">
                <a:solidFill>
                  <a:schemeClr val="tx1"/>
                </a:solidFill>
                <a:effectLst/>
                <a:latin typeface="+mn-lt"/>
                <a:ea typeface="+mn-ea"/>
                <a:cs typeface="+mn-cs"/>
                <a:hlinkClick r:id="rId6"/>
              </a:rPr>
              <a:t>containers</a:t>
            </a:r>
            <a:r>
              <a:rPr lang="en-GB" sz="1200" b="0" i="0" kern="1200" dirty="0" smtClean="0">
                <a:solidFill>
                  <a:schemeClr val="tx1"/>
                </a:solidFill>
                <a:effectLst/>
                <a:latin typeface="+mn-lt"/>
                <a:ea typeface="+mn-ea"/>
                <a:cs typeface="+mn-cs"/>
              </a:rPr>
              <a:t>, and </a:t>
            </a:r>
            <a:r>
              <a:rPr lang="en-GB" sz="1200" b="0" i="0" u="sng" kern="1200" dirty="0" err="1" smtClean="0">
                <a:solidFill>
                  <a:schemeClr val="tx1"/>
                </a:solidFill>
                <a:effectLst/>
                <a:latin typeface="+mn-lt"/>
                <a:ea typeface="+mn-ea"/>
                <a:cs typeface="+mn-cs"/>
                <a:hlinkClick r:id="rId7"/>
              </a:rPr>
              <a:t>serverless</a:t>
            </a:r>
            <a:r>
              <a:rPr lang="en-GB" sz="1200" b="0" i="0" u="sng" kern="1200" dirty="0" smtClean="0">
                <a:solidFill>
                  <a:schemeClr val="tx1"/>
                </a:solidFill>
                <a:effectLst/>
                <a:latin typeface="+mn-lt"/>
                <a:ea typeface="+mn-ea"/>
                <a:cs typeface="+mn-cs"/>
                <a:hlinkClick r:id="rId7"/>
              </a:rPr>
              <a:t> computing</a:t>
            </a:r>
            <a:r>
              <a:rPr lang="en-GB" sz="1200" b="0" i="0" kern="1200" dirty="0" smtClean="0">
                <a:solidFill>
                  <a:schemeClr val="tx1"/>
                </a:solidFill>
                <a:effectLst/>
                <a:latin typeface="+mn-lt"/>
                <a:ea typeface="+mn-ea"/>
                <a:cs typeface="+mn-cs"/>
              </a:rPr>
              <a:t>. </a:t>
            </a:r>
            <a:endParaRPr lang="en-US" sz="1200" b="0" i="0" u="none" strike="noStrike" kern="1200" baseline="0" dirty="0" smtClean="0">
              <a:solidFill>
                <a:schemeClr val="tx1"/>
              </a:solidFill>
              <a:latin typeface="+mn-lt"/>
              <a:ea typeface="+mn-ea"/>
              <a:cs typeface="+mn-cs"/>
            </a:endParaRPr>
          </a:p>
          <a:p>
            <a:endParaRPr lang="en-US" sz="1200" b="0" i="0" u="none" strike="noStrike" kern="1200" baseline="0" dirty="0" smtClean="0">
              <a:solidFill>
                <a:schemeClr val="tx1"/>
              </a:solidFill>
              <a:latin typeface="+mn-lt"/>
              <a:ea typeface="+mn-ea"/>
              <a:cs typeface="+mn-cs"/>
            </a:endParaRPr>
          </a:p>
          <a:p>
            <a:endParaRPr lang="en-US" sz="1200" b="0" i="0" u="none" strike="noStrike" kern="1200" baseline="0" dirty="0" smtClean="0">
              <a:solidFill>
                <a:schemeClr val="tx1"/>
              </a:solidFill>
              <a:latin typeface="+mn-lt"/>
              <a:ea typeface="+mn-ea"/>
              <a:cs typeface="+mn-cs"/>
            </a:endParaRPr>
          </a:p>
          <a:p>
            <a:r>
              <a:rPr lang="en-US" sz="1200" b="0" i="0" u="none" strike="noStrike" kern="1200" baseline="0" dirty="0" smtClean="0">
                <a:solidFill>
                  <a:schemeClr val="tx1"/>
                </a:solidFill>
                <a:latin typeface="+mn-lt"/>
                <a:ea typeface="+mn-ea"/>
                <a:cs typeface="+mn-cs"/>
              </a:rPr>
              <a:t>There is no doubt that multitenancy is the root cause of many user concerns. Nevertheless, multitenancy</a:t>
            </a:r>
          </a:p>
          <a:p>
            <a:r>
              <a:rPr lang="en-US" sz="1200" b="0" i="0" u="none" strike="noStrike" kern="1200" baseline="0" dirty="0" smtClean="0">
                <a:solidFill>
                  <a:schemeClr val="tx1"/>
                </a:solidFill>
                <a:latin typeface="+mn-lt"/>
                <a:ea typeface="+mn-ea"/>
                <a:cs typeface="+mn-cs"/>
              </a:rPr>
              <a:t>enables a higher server utilization thus, lower costs. Because it is one of the pillars of utility</a:t>
            </a:r>
          </a:p>
          <a:p>
            <a:r>
              <a:rPr lang="en-US" sz="1200" b="0" i="0" u="none" strike="noStrike" kern="1200" baseline="0" dirty="0" smtClean="0">
                <a:solidFill>
                  <a:schemeClr val="tx1"/>
                </a:solidFill>
                <a:latin typeface="+mn-lt"/>
                <a:ea typeface="+mn-ea"/>
                <a:cs typeface="+mn-cs"/>
              </a:rPr>
              <a:t>computing, users have to learn to live with multitenancy. The threats caused by multitenancy differ</a:t>
            </a:r>
          </a:p>
          <a:p>
            <a:r>
              <a:rPr lang="en-US" sz="1200" b="0" i="0" u="none" strike="noStrike" kern="1200" baseline="0" dirty="0" smtClean="0">
                <a:solidFill>
                  <a:schemeClr val="tx1"/>
                </a:solidFill>
                <a:latin typeface="+mn-lt"/>
                <a:ea typeface="+mn-ea"/>
                <a:cs typeface="+mn-cs"/>
              </a:rPr>
              <a:t>from one cloud delivery model to another. For example, in the case of </a:t>
            </a:r>
            <a:r>
              <a:rPr lang="en-US" sz="1200" b="0" i="1" u="none" strike="noStrike" kern="1200" baseline="0" dirty="0" smtClean="0">
                <a:solidFill>
                  <a:schemeClr val="tx1"/>
                </a:solidFill>
                <a:latin typeface="+mn-lt"/>
                <a:ea typeface="+mn-ea"/>
                <a:cs typeface="+mn-cs"/>
              </a:rPr>
              <a:t>SaaS</a:t>
            </a:r>
            <a:r>
              <a:rPr lang="en-US" sz="1200" b="0" i="0" u="none" strike="noStrike" kern="1200" baseline="0" dirty="0" smtClean="0">
                <a:solidFill>
                  <a:schemeClr val="tx1"/>
                </a:solidFill>
                <a:latin typeface="+mn-lt"/>
                <a:ea typeface="+mn-ea"/>
                <a:cs typeface="+mn-cs"/>
              </a:rPr>
              <a:t>, private information such</a:t>
            </a:r>
          </a:p>
          <a:p>
            <a:r>
              <a:rPr lang="en-US" sz="1200" b="0" i="0" u="none" strike="noStrike" kern="1200" baseline="0" dirty="0" smtClean="0">
                <a:solidFill>
                  <a:schemeClr val="tx1"/>
                </a:solidFill>
                <a:latin typeface="+mn-lt"/>
                <a:ea typeface="+mn-ea"/>
                <a:cs typeface="+mn-cs"/>
              </a:rPr>
              <a:t>as name, address, phone numbers, and possibly credit card numbers of many users is stored on one</a:t>
            </a:r>
          </a:p>
          <a:p>
            <a:r>
              <a:rPr lang="en-US" sz="1200" b="0" i="0" u="none" strike="noStrike" kern="1200" baseline="0" dirty="0" smtClean="0">
                <a:solidFill>
                  <a:schemeClr val="tx1"/>
                </a:solidFill>
                <a:latin typeface="+mn-lt"/>
                <a:ea typeface="+mn-ea"/>
                <a:cs typeface="+mn-cs"/>
              </a:rPr>
              <a:t>server, and when the security of that server is compromised, a large number of users are affected. We</a:t>
            </a:r>
          </a:p>
          <a:p>
            <a:r>
              <a:rPr lang="en-US" sz="1200" b="0" i="0" u="none" strike="noStrike" kern="1200" baseline="0" dirty="0" smtClean="0">
                <a:solidFill>
                  <a:schemeClr val="tx1"/>
                </a:solidFill>
                <a:latin typeface="+mn-lt"/>
                <a:ea typeface="+mn-ea"/>
                <a:cs typeface="+mn-cs"/>
              </a:rPr>
              <a:t>have already mentioned that multitenancy threats during processing time cannot be ignored.</a:t>
            </a:r>
            <a:endParaRPr lang="en-US" dirty="0" smtClean="0"/>
          </a:p>
          <a:p>
            <a:endParaRPr lang="en-GB" dirty="0"/>
          </a:p>
        </p:txBody>
      </p:sp>
      <p:sp>
        <p:nvSpPr>
          <p:cNvPr id="4" name="Slide Number Placeholder 3"/>
          <p:cNvSpPr>
            <a:spLocks noGrp="1"/>
          </p:cNvSpPr>
          <p:nvPr>
            <p:ph type="sldNum" sz="quarter" idx="10"/>
          </p:nvPr>
        </p:nvSpPr>
        <p:spPr/>
        <p:txBody>
          <a:bodyPr/>
          <a:lstStyle/>
          <a:p>
            <a:fld id="{588B0ADF-5D11-4C18-8CC2-8AE933C46C83}" type="slidenum">
              <a:rPr lang="en-US" smtClean="0"/>
              <a:t>7</a:t>
            </a:fld>
            <a:endParaRPr lang="en-US"/>
          </a:p>
        </p:txBody>
      </p:sp>
    </p:spTree>
    <p:extLst>
      <p:ext uri="{BB962C8B-B14F-4D97-AF65-F5344CB8AC3E}">
        <p14:creationId xmlns:p14="http://schemas.microsoft.com/office/powerpoint/2010/main" val="44457404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itchFamily="34" charset="0"/>
              <a:buChar char="•"/>
            </a:pPr>
            <a:r>
              <a:rPr lang="en-US" sz="1200" b="1" i="0" kern="1200" dirty="0" err="1" smtClean="0">
                <a:solidFill>
                  <a:schemeClr val="tx1"/>
                </a:solidFill>
                <a:effectLst/>
                <a:latin typeface="+mn-lt"/>
                <a:ea typeface="+mn-ea"/>
                <a:cs typeface="+mn-cs"/>
              </a:rPr>
              <a:t>SSl</a:t>
            </a:r>
            <a:r>
              <a:rPr lang="en-US" sz="1200" b="1" i="0" kern="1200" dirty="0" smtClean="0">
                <a:solidFill>
                  <a:schemeClr val="tx1"/>
                </a:solidFill>
                <a:effectLst/>
                <a:latin typeface="+mn-lt"/>
                <a:ea typeface="+mn-ea"/>
                <a:cs typeface="+mn-cs"/>
              </a:rPr>
              <a:t> – Secure Socket</a:t>
            </a:r>
            <a:r>
              <a:rPr lang="en-US" sz="1200" b="1" i="0" kern="1200" baseline="0" dirty="0" smtClean="0">
                <a:solidFill>
                  <a:schemeClr val="tx1"/>
                </a:solidFill>
                <a:effectLst/>
                <a:latin typeface="+mn-lt"/>
                <a:ea typeface="+mn-ea"/>
                <a:cs typeface="+mn-cs"/>
              </a:rPr>
              <a:t> layer</a:t>
            </a:r>
          </a:p>
          <a:p>
            <a:r>
              <a:rPr lang="en-US" sz="1200" b="0" i="0" kern="1200" dirty="0" smtClean="0">
                <a:solidFill>
                  <a:schemeClr val="tx1"/>
                </a:solidFill>
                <a:effectLst/>
                <a:latin typeface="+mn-lt"/>
                <a:ea typeface="+mn-ea"/>
                <a:cs typeface="+mn-cs"/>
              </a:rPr>
              <a:t>A spoofing attack is when an attacker or malicious program successfully acts on another person’s (or program’s) behalf by impersonating data.</a:t>
            </a:r>
          </a:p>
          <a:p>
            <a:r>
              <a:rPr lang="en-US" sz="1200" b="0" i="0" kern="1200" dirty="0" smtClean="0">
                <a:solidFill>
                  <a:schemeClr val="tx1"/>
                </a:solidFill>
                <a:effectLst/>
                <a:latin typeface="+mn-lt"/>
                <a:ea typeface="+mn-ea"/>
                <a:cs typeface="+mn-cs"/>
              </a:rPr>
              <a:t> </a:t>
            </a:r>
          </a:p>
          <a:p>
            <a:r>
              <a:rPr lang="en-US" sz="1200" b="0" i="0" kern="1200" dirty="0" smtClean="0">
                <a:solidFill>
                  <a:schemeClr val="tx1"/>
                </a:solidFill>
                <a:effectLst/>
                <a:latin typeface="+mn-lt"/>
                <a:ea typeface="+mn-ea"/>
                <a:cs typeface="+mn-cs"/>
              </a:rPr>
              <a:t>takes place when the attacker pretends to be someone else (or another computer, device, etc.) on a network in order to trick other computers, devices or people into performing legitimate actions or giving up sensitive data. Some common types of spoofing attacks include ARP spoofing, DNS spoofing and IP address spoofing. These types of spoofing attacks are typically used to attack networks, spread malware and to access confidential information and data.</a:t>
            </a:r>
          </a:p>
          <a:p>
            <a:pPr marL="171450" indent="-171450">
              <a:buFont typeface="Arial" pitchFamily="34" charset="0"/>
              <a:buChar char="•"/>
            </a:pPr>
            <a:endParaRPr lang="en-US" sz="1200" b="1" i="0" kern="1200" dirty="0" smtClean="0">
              <a:solidFill>
                <a:schemeClr val="tx1"/>
              </a:solidFill>
              <a:effectLst/>
              <a:latin typeface="+mn-lt"/>
              <a:ea typeface="+mn-ea"/>
              <a:cs typeface="+mn-cs"/>
            </a:endParaRPr>
          </a:p>
          <a:p>
            <a:pPr marL="171450" indent="-171450">
              <a:buFont typeface="Arial" pitchFamily="34" charset="0"/>
              <a:buChar char="•"/>
            </a:pPr>
            <a:r>
              <a:rPr lang="en-US" sz="1200" b="1" i="0" kern="1200" dirty="0" smtClean="0">
                <a:solidFill>
                  <a:schemeClr val="tx1"/>
                </a:solidFill>
                <a:effectLst/>
                <a:latin typeface="+mn-lt"/>
                <a:ea typeface="+mn-ea"/>
                <a:cs typeface="+mn-cs"/>
              </a:rPr>
              <a:t>SSL</a:t>
            </a:r>
            <a:r>
              <a:rPr lang="en-US" sz="1200" b="0" i="0" kern="1200" dirty="0" smtClean="0">
                <a:solidFill>
                  <a:schemeClr val="tx1"/>
                </a:solidFill>
                <a:effectLst/>
                <a:latin typeface="+mn-lt"/>
                <a:ea typeface="+mn-ea"/>
                <a:cs typeface="+mn-cs"/>
              </a:rPr>
              <a:t> Certificates are small data files that digitally bind a cryptographic key to an organization's details. When installed on a web server, it activates the padlock and the https protocol and allows secure connections from a web server to a browser.</a:t>
            </a:r>
          </a:p>
          <a:p>
            <a:r>
              <a:rPr lang="en-US" sz="1200" b="0" i="0" kern="1200" dirty="0" smtClean="0">
                <a:solidFill>
                  <a:schemeClr val="tx1"/>
                </a:solidFill>
                <a:effectLst/>
                <a:latin typeface="+mn-lt"/>
                <a:ea typeface="+mn-ea"/>
                <a:cs typeface="+mn-cs"/>
              </a:rPr>
              <a:t>Companies like </a:t>
            </a:r>
            <a:r>
              <a:rPr lang="en-US" sz="1200" b="0" i="0" kern="1200" dirty="0" err="1" smtClean="0">
                <a:solidFill>
                  <a:schemeClr val="tx1"/>
                </a:solidFill>
                <a:effectLst/>
                <a:latin typeface="+mn-lt"/>
                <a:ea typeface="+mn-ea"/>
                <a:cs typeface="+mn-cs"/>
              </a:rPr>
              <a:t>GlobalSign</a:t>
            </a:r>
            <a:r>
              <a:rPr lang="en-US" sz="1200" b="0" i="0" kern="1200" dirty="0" smtClean="0">
                <a:solidFill>
                  <a:schemeClr val="tx1"/>
                </a:solidFill>
                <a:effectLst/>
                <a:latin typeface="+mn-lt"/>
                <a:ea typeface="+mn-ea"/>
                <a:cs typeface="+mn-cs"/>
              </a:rPr>
              <a:t> are known as trusted Certificate Authorities. This is because browser and operating system vendors such as Microsoft, Mozilla, Opera, Blackberry, Java, etc., trust that </a:t>
            </a:r>
            <a:r>
              <a:rPr lang="en-US" sz="1200" b="0" i="0" kern="1200" dirty="0" err="1" smtClean="0">
                <a:solidFill>
                  <a:schemeClr val="tx1"/>
                </a:solidFill>
                <a:effectLst/>
                <a:latin typeface="+mn-lt"/>
                <a:ea typeface="+mn-ea"/>
                <a:cs typeface="+mn-cs"/>
              </a:rPr>
              <a:t>GlobalSign</a:t>
            </a:r>
            <a:r>
              <a:rPr lang="en-US" sz="1200" b="0" i="0" kern="1200" dirty="0" smtClean="0">
                <a:solidFill>
                  <a:schemeClr val="tx1"/>
                </a:solidFill>
                <a:effectLst/>
                <a:latin typeface="+mn-lt"/>
                <a:ea typeface="+mn-ea"/>
                <a:cs typeface="+mn-cs"/>
              </a:rPr>
              <a:t> is a legitimate Certificate Authority and that it can be relied on to issue trustworthy SSL Certificates. The more applications, devices and browsers the Certificate Authority embeds its Root into, the better "recognition" the SSL Certificate can provide.</a:t>
            </a:r>
          </a:p>
          <a:p>
            <a:endParaRPr lang="en-US" sz="1200" b="0" i="0" kern="1200" dirty="0" smtClean="0">
              <a:solidFill>
                <a:schemeClr val="tx1"/>
              </a:solidFill>
              <a:effectLst/>
              <a:latin typeface="+mn-lt"/>
              <a:ea typeface="+mn-ea"/>
              <a:cs typeface="+mn-cs"/>
            </a:endParaRPr>
          </a:p>
          <a:p>
            <a:pPr marL="171450" indent="-171450">
              <a:buFont typeface="Arial" pitchFamily="34" charset="0"/>
              <a:buChar char="•"/>
            </a:pPr>
            <a:r>
              <a:rPr lang="en-US" sz="1200" b="0" i="0" kern="1200" dirty="0" smtClean="0">
                <a:solidFill>
                  <a:schemeClr val="tx1"/>
                </a:solidFill>
                <a:effectLst/>
                <a:latin typeface="+mn-lt"/>
                <a:ea typeface="+mn-ea"/>
                <a:cs typeface="+mn-cs"/>
              </a:rPr>
              <a:t>Phishing is a type of social engineering attack often used to steal user data, including login credentials and credit card numbers. It occurs when an attacker, masquerading as a trusted entity, dupes a victim into opening an email, instant message, or text message. The recipient is then tricked into clicking a malicious link, which can lead to the installation of malware, the freezing of the system as part of a </a:t>
            </a:r>
            <a:r>
              <a:rPr lang="en-US" sz="1200" b="0" i="0" kern="1200" dirty="0" err="1" smtClean="0">
                <a:solidFill>
                  <a:schemeClr val="tx1"/>
                </a:solidFill>
                <a:effectLst/>
                <a:latin typeface="+mn-lt"/>
                <a:ea typeface="+mn-ea"/>
                <a:cs typeface="+mn-cs"/>
              </a:rPr>
              <a:t>ransomware</a:t>
            </a:r>
            <a:r>
              <a:rPr lang="en-US" sz="1200" b="0" i="0" kern="1200" dirty="0" smtClean="0">
                <a:solidFill>
                  <a:schemeClr val="tx1"/>
                </a:solidFill>
                <a:effectLst/>
                <a:latin typeface="+mn-lt"/>
                <a:ea typeface="+mn-ea"/>
                <a:cs typeface="+mn-cs"/>
              </a:rPr>
              <a:t> attack or the revealing of sensitive information</a:t>
            </a:r>
            <a:endParaRPr lang="en-US" dirty="0"/>
          </a:p>
        </p:txBody>
      </p:sp>
      <p:sp>
        <p:nvSpPr>
          <p:cNvPr id="4" name="Slide Number Placeholder 3"/>
          <p:cNvSpPr>
            <a:spLocks noGrp="1"/>
          </p:cNvSpPr>
          <p:nvPr>
            <p:ph type="sldNum" sz="quarter" idx="10"/>
          </p:nvPr>
        </p:nvSpPr>
        <p:spPr/>
        <p:txBody>
          <a:bodyPr/>
          <a:lstStyle/>
          <a:p>
            <a:fld id="{588B0ADF-5D11-4C18-8CC2-8AE933C46C83}" type="slidenum">
              <a:rPr lang="en-US" smtClean="0"/>
              <a:t>8</a:t>
            </a:fld>
            <a:endParaRPr lang="en-US"/>
          </a:p>
        </p:txBody>
      </p:sp>
    </p:spTree>
    <p:extLst>
      <p:ext uri="{BB962C8B-B14F-4D97-AF65-F5344CB8AC3E}">
        <p14:creationId xmlns:p14="http://schemas.microsoft.com/office/powerpoint/2010/main" val="190492403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b="1" i="0" u="none" strike="noStrike" kern="1200" baseline="0" dirty="0" smtClean="0">
                <a:solidFill>
                  <a:schemeClr val="tx1"/>
                </a:solidFill>
                <a:latin typeface="+mn-lt"/>
                <a:ea typeface="+mn-ea"/>
                <a:cs typeface="+mn-cs"/>
              </a:rPr>
              <a:t>Phishing </a:t>
            </a:r>
            <a:r>
              <a:rPr lang="en-GB" sz="1200" b="0" i="0" u="none" strike="noStrike" kern="1200" baseline="0" dirty="0" smtClean="0">
                <a:solidFill>
                  <a:schemeClr val="tx1"/>
                </a:solidFill>
                <a:latin typeface="+mn-lt"/>
                <a:ea typeface="+mn-ea"/>
                <a:cs typeface="+mn-cs"/>
              </a:rPr>
              <a:t>is an attack aiming to gain information from a site database by masquerading as a trustworthy entity. Such</a:t>
            </a:r>
          </a:p>
          <a:p>
            <a:r>
              <a:rPr lang="en-GB" sz="1200" b="0" i="0" u="none" strike="noStrike" kern="1200" baseline="0" dirty="0" smtClean="0">
                <a:solidFill>
                  <a:schemeClr val="tx1"/>
                </a:solidFill>
                <a:latin typeface="+mn-lt"/>
                <a:ea typeface="+mn-ea"/>
                <a:cs typeface="+mn-cs"/>
              </a:rPr>
              <a:t>information could be names and credit card numbers, Social Security Numbers (SSN), or other personal information stored</a:t>
            </a:r>
          </a:p>
          <a:p>
            <a:r>
              <a:rPr lang="en-GB" sz="1200" b="0" i="0" u="none" strike="noStrike" kern="1200" baseline="0" dirty="0" smtClean="0">
                <a:solidFill>
                  <a:schemeClr val="tx1"/>
                </a:solidFill>
                <a:latin typeface="+mn-lt"/>
                <a:ea typeface="+mn-ea"/>
                <a:cs typeface="+mn-cs"/>
              </a:rPr>
              <a:t>by online merchants or other service providers.</a:t>
            </a:r>
          </a:p>
          <a:p>
            <a:r>
              <a:rPr lang="en-GB" sz="1200" b="1" i="0" u="none" strike="noStrike" kern="1200" baseline="0" dirty="0" smtClean="0">
                <a:solidFill>
                  <a:schemeClr val="tx1"/>
                </a:solidFill>
                <a:latin typeface="+mn-lt"/>
                <a:ea typeface="+mn-ea"/>
                <a:cs typeface="+mn-cs"/>
              </a:rPr>
              <a:t>SQL injection</a:t>
            </a:r>
            <a:r>
              <a:rPr lang="en-GB" sz="1200" b="0" i="0" u="none" strike="noStrike" kern="1200" baseline="0" dirty="0" smtClean="0">
                <a:solidFill>
                  <a:schemeClr val="tx1"/>
                </a:solidFill>
                <a:latin typeface="+mn-lt"/>
                <a:ea typeface="+mn-ea"/>
                <a:cs typeface="+mn-cs"/>
              </a:rPr>
              <a:t> is a form of attack typically used against a Web site. An SQL command entered in a Web form causes the</a:t>
            </a:r>
          </a:p>
          <a:p>
            <a:r>
              <a:rPr lang="en-GB" sz="1200" b="0" i="0" u="none" strike="noStrike" kern="1200" baseline="0" dirty="0" smtClean="0">
                <a:solidFill>
                  <a:schemeClr val="tx1"/>
                </a:solidFill>
                <a:latin typeface="+mn-lt"/>
                <a:ea typeface="+mn-ea"/>
                <a:cs typeface="+mn-cs"/>
              </a:rPr>
              <a:t>contents of a database used by the Web site to be dumped to the attacker or altered. SQL injection can be used against other</a:t>
            </a:r>
          </a:p>
          <a:p>
            <a:r>
              <a:rPr lang="en-GB" sz="1200" b="0" i="0" u="none" strike="noStrike" kern="1200" baseline="0" dirty="0" smtClean="0">
                <a:solidFill>
                  <a:schemeClr val="tx1"/>
                </a:solidFill>
                <a:latin typeface="+mn-lt"/>
                <a:ea typeface="+mn-ea"/>
                <a:cs typeface="+mn-cs"/>
              </a:rPr>
              <a:t>transaction-processing systems and is successful when the user input is not strongly typed and/or rigorously filtered.</a:t>
            </a:r>
          </a:p>
          <a:p>
            <a:r>
              <a:rPr lang="en-GB" sz="1200" b="1" i="0" u="none" strike="noStrike" kern="1200" baseline="0" dirty="0" smtClean="0">
                <a:solidFill>
                  <a:schemeClr val="tx1"/>
                </a:solidFill>
                <a:latin typeface="+mn-lt"/>
                <a:ea typeface="+mn-ea"/>
                <a:cs typeface="+mn-cs"/>
              </a:rPr>
              <a:t>Cross-site scripting</a:t>
            </a:r>
            <a:r>
              <a:rPr lang="en-GB" sz="1200" b="0" i="0" u="none" strike="noStrike" kern="1200" baseline="0" dirty="0" smtClean="0">
                <a:solidFill>
                  <a:schemeClr val="tx1"/>
                </a:solidFill>
                <a:latin typeface="+mn-lt"/>
                <a:ea typeface="+mn-ea"/>
                <a:cs typeface="+mn-cs"/>
              </a:rPr>
              <a:t> is the most popular form of attack against Web sites. A browser permits the attacker to insert client</a:t>
            </a:r>
          </a:p>
          <a:p>
            <a:r>
              <a:rPr lang="en-GB" sz="1200" b="0" i="0" u="none" strike="noStrike" kern="1200" baseline="0" dirty="0" smtClean="0">
                <a:solidFill>
                  <a:schemeClr val="tx1"/>
                </a:solidFill>
                <a:latin typeface="+mn-lt"/>
                <a:ea typeface="+mn-ea"/>
                <a:cs typeface="+mn-cs"/>
              </a:rPr>
              <a:t>scripts into the Web pages and thus bypass the access controls at the Web site.</a:t>
            </a:r>
            <a:endParaRPr lang="en-GB" dirty="0"/>
          </a:p>
        </p:txBody>
      </p:sp>
      <p:sp>
        <p:nvSpPr>
          <p:cNvPr id="4" name="Slide Number Placeholder 3"/>
          <p:cNvSpPr>
            <a:spLocks noGrp="1"/>
          </p:cNvSpPr>
          <p:nvPr>
            <p:ph type="sldNum" sz="quarter" idx="10"/>
          </p:nvPr>
        </p:nvSpPr>
        <p:spPr/>
        <p:txBody>
          <a:bodyPr/>
          <a:lstStyle/>
          <a:p>
            <a:fld id="{588B0ADF-5D11-4C18-8CC2-8AE933C46C83}" type="slidenum">
              <a:rPr lang="en-US" smtClean="0"/>
              <a:t>9</a:t>
            </a:fld>
            <a:endParaRPr lang="en-US"/>
          </a:p>
        </p:txBody>
      </p:sp>
    </p:spTree>
    <p:extLst>
      <p:ext uri="{BB962C8B-B14F-4D97-AF65-F5344CB8AC3E}">
        <p14:creationId xmlns:p14="http://schemas.microsoft.com/office/powerpoint/2010/main" val="208039276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b="0" i="0" kern="1200" dirty="0" smtClean="0">
                <a:solidFill>
                  <a:schemeClr val="tx1"/>
                </a:solidFill>
                <a:effectLst/>
                <a:latin typeface="+mn-lt"/>
                <a:ea typeface="+mn-ea"/>
                <a:cs typeface="+mn-cs"/>
              </a:rPr>
              <a:t>Cloud Security Alliance is a not-for-profit organization with the mission to “promote the use of best practices for providing security assurance within Cloud Computing, and to provide education on the uses of Cloud Computing to help secure all other forms of computing</a:t>
            </a:r>
            <a:endParaRPr lang="en-US" dirty="0"/>
          </a:p>
        </p:txBody>
      </p:sp>
      <p:sp>
        <p:nvSpPr>
          <p:cNvPr id="4" name="Slide Number Placeholder 3"/>
          <p:cNvSpPr>
            <a:spLocks noGrp="1"/>
          </p:cNvSpPr>
          <p:nvPr>
            <p:ph type="sldNum" sz="quarter" idx="10"/>
          </p:nvPr>
        </p:nvSpPr>
        <p:spPr/>
        <p:txBody>
          <a:bodyPr/>
          <a:lstStyle/>
          <a:p>
            <a:fld id="{588B0ADF-5D11-4C18-8CC2-8AE933C46C83}" type="slidenum">
              <a:rPr lang="en-US" smtClean="0"/>
              <a:t>10</a:t>
            </a:fld>
            <a:endParaRPr lang="en-US"/>
          </a:p>
        </p:txBody>
      </p:sp>
    </p:spTree>
    <p:extLst>
      <p:ext uri="{BB962C8B-B14F-4D97-AF65-F5344CB8AC3E}">
        <p14:creationId xmlns:p14="http://schemas.microsoft.com/office/powerpoint/2010/main" val="136474978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itchFamily="34" charset="0"/>
              <a:buChar char="•"/>
            </a:pPr>
            <a:r>
              <a:rPr lang="en-US" sz="1200" b="0" i="0" kern="1200" dirty="0" smtClean="0">
                <a:solidFill>
                  <a:schemeClr val="tx1"/>
                </a:solidFill>
                <a:effectLst/>
                <a:latin typeface="+mn-lt"/>
                <a:ea typeface="+mn-ea"/>
                <a:cs typeface="+mn-cs"/>
              </a:rPr>
              <a:t>The Federal Information Security Management </a:t>
            </a:r>
            <a:r>
              <a:rPr lang="en-US" sz="1200" b="1" i="0" kern="1200" dirty="0" smtClean="0">
                <a:solidFill>
                  <a:schemeClr val="tx1"/>
                </a:solidFill>
                <a:effectLst/>
                <a:latin typeface="+mn-lt"/>
                <a:ea typeface="+mn-ea"/>
                <a:cs typeface="+mn-cs"/>
              </a:rPr>
              <a:t>Act</a:t>
            </a:r>
            <a:r>
              <a:rPr lang="en-US" sz="1200" b="0" i="0" kern="1200" dirty="0" smtClean="0">
                <a:solidFill>
                  <a:schemeClr val="tx1"/>
                </a:solidFill>
                <a:effectLst/>
                <a:latin typeface="+mn-lt"/>
                <a:ea typeface="+mn-ea"/>
                <a:cs typeface="+mn-cs"/>
              </a:rPr>
              <a:t> (</a:t>
            </a:r>
            <a:r>
              <a:rPr lang="en-US" sz="1200" b="1" i="0" kern="1200" dirty="0" smtClean="0">
                <a:solidFill>
                  <a:schemeClr val="tx1"/>
                </a:solidFill>
                <a:effectLst/>
                <a:latin typeface="+mn-lt"/>
                <a:ea typeface="+mn-ea"/>
                <a:cs typeface="+mn-cs"/>
              </a:rPr>
              <a:t>FISMA</a:t>
            </a:r>
            <a:r>
              <a:rPr lang="en-US" sz="1200" b="0" i="0" kern="1200" dirty="0" smtClean="0">
                <a:solidFill>
                  <a:schemeClr val="tx1"/>
                </a:solidFill>
                <a:effectLst/>
                <a:latin typeface="+mn-lt"/>
                <a:ea typeface="+mn-ea"/>
                <a:cs typeface="+mn-cs"/>
              </a:rPr>
              <a:t>) is United States legislation that defines a comprehensive framework to protect government information, operations and assets against natural or man-made threats. </a:t>
            </a:r>
            <a:r>
              <a:rPr lang="en-US" sz="1200" b="1" i="0" kern="1200" dirty="0" smtClean="0">
                <a:solidFill>
                  <a:schemeClr val="tx1"/>
                </a:solidFill>
                <a:effectLst/>
                <a:latin typeface="+mn-lt"/>
                <a:ea typeface="+mn-ea"/>
                <a:cs typeface="+mn-cs"/>
              </a:rPr>
              <a:t>FISMA</a:t>
            </a:r>
            <a:r>
              <a:rPr lang="en-US" sz="1200" b="0" i="0" kern="1200" dirty="0" smtClean="0">
                <a:solidFill>
                  <a:schemeClr val="tx1"/>
                </a:solidFill>
                <a:effectLst/>
                <a:latin typeface="+mn-lt"/>
                <a:ea typeface="+mn-ea"/>
                <a:cs typeface="+mn-cs"/>
              </a:rPr>
              <a:t> was signed into law part of the Electronic Government </a:t>
            </a:r>
            <a:r>
              <a:rPr lang="en-US" sz="1200" b="1" i="0" kern="1200" dirty="0" smtClean="0">
                <a:solidFill>
                  <a:schemeClr val="tx1"/>
                </a:solidFill>
                <a:effectLst/>
                <a:latin typeface="+mn-lt"/>
                <a:ea typeface="+mn-ea"/>
                <a:cs typeface="+mn-cs"/>
              </a:rPr>
              <a:t>Act</a:t>
            </a:r>
            <a:r>
              <a:rPr lang="en-US" sz="1200" b="0" i="0" kern="1200" dirty="0" smtClean="0">
                <a:solidFill>
                  <a:schemeClr val="tx1"/>
                </a:solidFill>
                <a:effectLst/>
                <a:latin typeface="+mn-lt"/>
                <a:ea typeface="+mn-ea"/>
                <a:cs typeface="+mn-cs"/>
              </a:rPr>
              <a:t> of 2002.</a:t>
            </a:r>
          </a:p>
          <a:p>
            <a:pPr marL="171450" indent="-171450">
              <a:buFont typeface="Arial" pitchFamily="34" charset="0"/>
              <a:buChar char="•"/>
            </a:pPr>
            <a:r>
              <a:rPr lang="en-US" sz="1200" b="0" i="0" kern="1200" dirty="0" smtClean="0">
                <a:solidFill>
                  <a:schemeClr val="tx1"/>
                </a:solidFill>
                <a:effectLst/>
                <a:latin typeface="+mn-lt"/>
                <a:ea typeface="+mn-ea"/>
                <a:cs typeface="+mn-cs"/>
              </a:rPr>
              <a:t>The </a:t>
            </a:r>
            <a:r>
              <a:rPr lang="en-US" sz="1200" b="0" i="0" u="none" strike="noStrike" kern="1200" dirty="0" smtClean="0">
                <a:solidFill>
                  <a:schemeClr val="tx1"/>
                </a:solidFill>
                <a:effectLst/>
                <a:latin typeface="+mn-lt"/>
                <a:ea typeface="+mn-ea"/>
                <a:cs typeface="+mn-cs"/>
                <a:hlinkClick r:id="rId3"/>
              </a:rPr>
              <a:t>Federal Information Processing Standard (FIPS) Publication 140-2</a:t>
            </a:r>
            <a:r>
              <a:rPr lang="en-US" sz="1200" b="0" i="0" kern="1200" dirty="0" smtClean="0">
                <a:solidFill>
                  <a:schemeClr val="tx1"/>
                </a:solidFill>
                <a:effectLst/>
                <a:latin typeface="+mn-lt"/>
                <a:ea typeface="+mn-ea"/>
                <a:cs typeface="+mn-cs"/>
              </a:rPr>
              <a:t> is a US government security standard that specifies the security requirements for cryptographic modules protecting sensitive information.</a:t>
            </a:r>
            <a:endParaRPr lang="en-US" dirty="0"/>
          </a:p>
        </p:txBody>
      </p:sp>
      <p:sp>
        <p:nvSpPr>
          <p:cNvPr id="4" name="Slide Number Placeholder 3"/>
          <p:cNvSpPr>
            <a:spLocks noGrp="1"/>
          </p:cNvSpPr>
          <p:nvPr>
            <p:ph type="sldNum" sz="quarter" idx="10"/>
          </p:nvPr>
        </p:nvSpPr>
        <p:spPr/>
        <p:txBody>
          <a:bodyPr/>
          <a:lstStyle/>
          <a:p>
            <a:fld id="{588B0ADF-5D11-4C18-8CC2-8AE933C46C83}" type="slidenum">
              <a:rPr lang="en-US" smtClean="0"/>
              <a:t>11</a:t>
            </a:fld>
            <a:endParaRPr lang="en-US"/>
          </a:p>
        </p:txBody>
      </p:sp>
    </p:spTree>
    <p:extLst>
      <p:ext uri="{BB962C8B-B14F-4D97-AF65-F5344CB8AC3E}">
        <p14:creationId xmlns:p14="http://schemas.microsoft.com/office/powerpoint/2010/main" val="290478655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VMBR – virtual machine</a:t>
            </a:r>
            <a:r>
              <a:rPr lang="en-US" baseline="0" dirty="0" smtClean="0"/>
              <a:t> based rootkit</a:t>
            </a:r>
          </a:p>
          <a:p>
            <a:r>
              <a:rPr lang="en-US" sz="1200" b="0" i="0" u="none" strike="noStrike" kern="1200" baseline="0" dirty="0" smtClean="0">
                <a:solidFill>
                  <a:schemeClr val="tx1"/>
                </a:solidFill>
                <a:latin typeface="+mn-lt"/>
                <a:ea typeface="+mn-ea"/>
                <a:cs typeface="+mn-cs"/>
              </a:rPr>
              <a:t>a “rogue VMM” between the physical hardware</a:t>
            </a:r>
          </a:p>
          <a:p>
            <a:r>
              <a:rPr lang="en-US" sz="1200" b="0" i="0" u="none" strike="noStrike" kern="1200" baseline="0" dirty="0" smtClean="0">
                <a:solidFill>
                  <a:schemeClr val="tx1"/>
                </a:solidFill>
                <a:latin typeface="+mn-lt"/>
                <a:ea typeface="+mn-ea"/>
                <a:cs typeface="+mn-cs"/>
              </a:rPr>
              <a:t>and an operating system. Such a rogue VMM is called a </a:t>
            </a:r>
            <a:r>
              <a:rPr lang="en-US" sz="1200" b="0" i="1" u="none" strike="noStrike" kern="1200" baseline="0" dirty="0" smtClean="0">
                <a:solidFill>
                  <a:schemeClr val="tx1"/>
                </a:solidFill>
                <a:latin typeface="+mn-lt"/>
                <a:ea typeface="+mn-ea"/>
                <a:cs typeface="+mn-cs"/>
              </a:rPr>
              <a:t>virtual machine-based rootkit </a:t>
            </a:r>
            <a:r>
              <a:rPr lang="en-US" sz="1200" b="0" i="0" u="none" strike="noStrike" kern="1200" baseline="0" dirty="0" smtClean="0">
                <a:solidFill>
                  <a:schemeClr val="tx1"/>
                </a:solidFill>
                <a:latin typeface="+mn-lt"/>
                <a:ea typeface="+mn-ea"/>
                <a:cs typeface="+mn-cs"/>
              </a:rPr>
              <a:t>(VMBR).</a:t>
            </a:r>
          </a:p>
          <a:p>
            <a:r>
              <a:rPr lang="en-US" sz="1200" b="0" i="0" u="none" strike="noStrike" kern="1200" baseline="0" dirty="0" smtClean="0">
                <a:solidFill>
                  <a:schemeClr val="tx1"/>
                </a:solidFill>
                <a:latin typeface="+mn-lt"/>
                <a:ea typeface="+mn-ea"/>
                <a:cs typeface="+mn-cs"/>
              </a:rPr>
              <a:t>The</a:t>
            </a:r>
          </a:p>
          <a:p>
            <a:r>
              <a:rPr lang="en-US" sz="1200" b="0" i="0" u="none" strike="noStrike" kern="1200" baseline="0" dirty="0" smtClean="0">
                <a:solidFill>
                  <a:schemeClr val="tx1"/>
                </a:solidFill>
                <a:latin typeface="+mn-lt"/>
                <a:ea typeface="+mn-ea"/>
                <a:cs typeface="+mn-cs"/>
              </a:rPr>
              <a:t>term </a:t>
            </a:r>
            <a:r>
              <a:rPr lang="en-US" sz="1200" b="0" i="1" u="none" strike="noStrike" kern="1200" baseline="0" dirty="0" smtClean="0">
                <a:solidFill>
                  <a:schemeClr val="tx1"/>
                </a:solidFill>
                <a:latin typeface="+mn-lt"/>
                <a:ea typeface="+mn-ea"/>
                <a:cs typeface="+mn-cs"/>
              </a:rPr>
              <a:t>rootkit </a:t>
            </a:r>
            <a:r>
              <a:rPr lang="en-US" sz="1200" b="0" i="0" u="none" strike="noStrike" kern="1200" baseline="0" dirty="0" smtClean="0">
                <a:solidFill>
                  <a:schemeClr val="tx1"/>
                </a:solidFill>
                <a:latin typeface="+mn-lt"/>
                <a:ea typeface="+mn-ea"/>
                <a:cs typeface="+mn-cs"/>
              </a:rPr>
              <a:t>refers to malware with privileged access to a system. The name comes from </a:t>
            </a:r>
            <a:r>
              <a:rPr lang="en-US" sz="1200" b="0" i="1" u="none" strike="noStrike" kern="1200" baseline="0" dirty="0" smtClean="0">
                <a:solidFill>
                  <a:schemeClr val="tx1"/>
                </a:solidFill>
                <a:latin typeface="+mn-lt"/>
                <a:ea typeface="+mn-ea"/>
                <a:cs typeface="+mn-cs"/>
              </a:rPr>
              <a:t>root</a:t>
            </a:r>
            <a:r>
              <a:rPr lang="en-US" sz="1200" b="0" i="0" u="none" strike="noStrike" kern="1200" baseline="0" dirty="0" smtClean="0">
                <a:solidFill>
                  <a:schemeClr val="tx1"/>
                </a:solidFill>
                <a:latin typeface="+mn-lt"/>
                <a:ea typeface="+mn-ea"/>
                <a:cs typeface="+mn-cs"/>
              </a:rPr>
              <a:t>, </a:t>
            </a:r>
            <a:r>
              <a:rPr lang="en-US" sz="1200" b="0" i="0" u="none" strike="noStrike" kern="1200" baseline="0" dirty="0" err="1" smtClean="0">
                <a:solidFill>
                  <a:schemeClr val="tx1"/>
                </a:solidFill>
                <a:latin typeface="+mn-lt"/>
                <a:ea typeface="+mn-ea"/>
                <a:cs typeface="+mn-cs"/>
              </a:rPr>
              <a:t>themost</a:t>
            </a:r>
            <a:endParaRPr lang="en-US" sz="1200" b="0" i="0" u="none" strike="noStrike" kern="1200" baseline="0" dirty="0" smtClean="0">
              <a:solidFill>
                <a:schemeClr val="tx1"/>
              </a:solidFill>
              <a:latin typeface="+mn-lt"/>
              <a:ea typeface="+mn-ea"/>
              <a:cs typeface="+mn-cs"/>
            </a:endParaRPr>
          </a:p>
          <a:p>
            <a:r>
              <a:rPr lang="en-US" sz="1200" b="0" i="0" u="none" strike="noStrike" kern="1200" baseline="0" dirty="0" smtClean="0">
                <a:solidFill>
                  <a:schemeClr val="tx1"/>
                </a:solidFill>
                <a:latin typeface="+mn-lt"/>
                <a:ea typeface="+mn-ea"/>
                <a:cs typeface="+mn-cs"/>
              </a:rPr>
              <a:t>privileged account on a </a:t>
            </a:r>
            <a:r>
              <a:rPr lang="en-US" sz="1200" b="0" i="1" u="none" strike="noStrike" kern="1200" baseline="0" dirty="0" smtClean="0">
                <a:solidFill>
                  <a:schemeClr val="tx1"/>
                </a:solidFill>
                <a:latin typeface="+mn-lt"/>
                <a:ea typeface="+mn-ea"/>
                <a:cs typeface="+mn-cs"/>
              </a:rPr>
              <a:t>Unix </a:t>
            </a:r>
            <a:r>
              <a:rPr lang="en-US" sz="1200" b="0" i="0" u="none" strike="noStrike" kern="1200" baseline="0" dirty="0" smtClean="0">
                <a:solidFill>
                  <a:schemeClr val="tx1"/>
                </a:solidFill>
                <a:latin typeface="+mn-lt"/>
                <a:ea typeface="+mn-ea"/>
                <a:cs typeface="+mn-cs"/>
              </a:rPr>
              <a:t>system, and </a:t>
            </a:r>
            <a:r>
              <a:rPr lang="en-US" sz="1200" b="0" i="1" u="none" strike="noStrike" kern="1200" baseline="0" dirty="0" smtClean="0">
                <a:solidFill>
                  <a:schemeClr val="tx1"/>
                </a:solidFill>
                <a:latin typeface="+mn-lt"/>
                <a:ea typeface="+mn-ea"/>
                <a:cs typeface="+mn-cs"/>
              </a:rPr>
              <a:t>kit</a:t>
            </a:r>
            <a:r>
              <a:rPr lang="en-US" sz="1200" b="0" i="0" u="none" strike="noStrike" kern="1200" baseline="0" dirty="0" smtClean="0">
                <a:solidFill>
                  <a:schemeClr val="tx1"/>
                </a:solidFill>
                <a:latin typeface="+mn-lt"/>
                <a:ea typeface="+mn-ea"/>
                <a:cs typeface="+mn-cs"/>
              </a:rPr>
              <a:t>, a set of software components.</a:t>
            </a:r>
            <a:endParaRPr lang="en-US" dirty="0"/>
          </a:p>
        </p:txBody>
      </p:sp>
      <p:sp>
        <p:nvSpPr>
          <p:cNvPr id="4" name="Slide Number Placeholder 3"/>
          <p:cNvSpPr>
            <a:spLocks noGrp="1"/>
          </p:cNvSpPr>
          <p:nvPr>
            <p:ph type="sldNum" sz="quarter" idx="10"/>
          </p:nvPr>
        </p:nvSpPr>
        <p:spPr/>
        <p:txBody>
          <a:bodyPr/>
          <a:lstStyle/>
          <a:p>
            <a:fld id="{588B0ADF-5D11-4C18-8CC2-8AE933C46C83}" type="slidenum">
              <a:rPr lang="en-US" smtClean="0"/>
              <a:t>12</a:t>
            </a:fld>
            <a:endParaRPr lang="en-US"/>
          </a:p>
        </p:txBody>
      </p:sp>
    </p:spTree>
    <p:extLst>
      <p:ext uri="{BB962C8B-B14F-4D97-AF65-F5344CB8AC3E}">
        <p14:creationId xmlns:p14="http://schemas.microsoft.com/office/powerpoint/2010/main" val="75794564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kern="1200" dirty="0" smtClean="0">
                <a:solidFill>
                  <a:schemeClr val="tx1"/>
                </a:solidFill>
                <a:effectLst/>
                <a:latin typeface="+mn-lt"/>
                <a:ea typeface="+mn-ea"/>
                <a:cs typeface="+mn-cs"/>
              </a:rPr>
              <a:t>A PIA is designed to accomplish three goals:</a:t>
            </a:r>
          </a:p>
          <a:p>
            <a:r>
              <a:rPr lang="en-US" sz="1200" b="0" i="0" kern="1200" dirty="0" smtClean="0">
                <a:solidFill>
                  <a:schemeClr val="tx1"/>
                </a:solidFill>
                <a:effectLst/>
                <a:latin typeface="+mn-lt"/>
                <a:ea typeface="+mn-ea"/>
                <a:cs typeface="+mn-cs"/>
              </a:rPr>
              <a:t>Ensure conformance with applicable legal, regulatory, and policy requirements for privacy;</a:t>
            </a:r>
          </a:p>
          <a:p>
            <a:endParaRPr lang="en-US" sz="1200" b="0" i="0" kern="1200" dirty="0" smtClean="0">
              <a:solidFill>
                <a:schemeClr val="tx1"/>
              </a:solidFill>
              <a:effectLst/>
              <a:latin typeface="+mn-lt"/>
              <a:ea typeface="+mn-ea"/>
              <a:cs typeface="+mn-cs"/>
            </a:endParaRPr>
          </a:p>
          <a:p>
            <a:r>
              <a:rPr lang="en-US" sz="1200" b="0" i="0" kern="1200" dirty="0" smtClean="0">
                <a:solidFill>
                  <a:schemeClr val="tx1"/>
                </a:solidFill>
                <a:effectLst/>
                <a:latin typeface="+mn-lt"/>
                <a:ea typeface="+mn-ea"/>
                <a:cs typeface="+mn-cs"/>
              </a:rPr>
              <a:t>Determine the risks and effects; and</a:t>
            </a:r>
          </a:p>
          <a:p>
            <a:r>
              <a:rPr lang="en-US" sz="1200" b="0" i="0" kern="1200" dirty="0" smtClean="0">
                <a:solidFill>
                  <a:schemeClr val="tx1"/>
                </a:solidFill>
                <a:effectLst/>
                <a:latin typeface="+mn-lt"/>
                <a:ea typeface="+mn-ea"/>
                <a:cs typeface="+mn-cs"/>
              </a:rPr>
              <a:t>Evaluate protections and alternative processes to mitigate potential privacy risks.</a:t>
            </a:r>
          </a:p>
          <a:p>
            <a:endParaRPr lang="en-US" dirty="0" smtClean="0"/>
          </a:p>
          <a:p>
            <a:r>
              <a:rPr lang="en-US" sz="1200" b="0" i="0" u="none" strike="noStrike" kern="1200" baseline="0" dirty="0" smtClean="0">
                <a:solidFill>
                  <a:schemeClr val="tx1"/>
                </a:solidFill>
                <a:latin typeface="+mn-lt"/>
                <a:ea typeface="+mn-ea"/>
                <a:cs typeface="+mn-cs"/>
              </a:rPr>
              <a:t>A PIA tool that could be deployed as </a:t>
            </a:r>
            <a:r>
              <a:rPr lang="en-US" sz="1200" b="0" i="0" u="none" strike="noStrike" kern="1200" baseline="0" dirty="0" err="1" smtClean="0">
                <a:solidFill>
                  <a:schemeClr val="tx1"/>
                </a:solidFill>
                <a:latin typeface="+mn-lt"/>
                <a:ea typeface="+mn-ea"/>
                <a:cs typeface="+mn-cs"/>
              </a:rPr>
              <a:t>aWeb</a:t>
            </a:r>
            <a:r>
              <a:rPr lang="en-US" sz="1200" b="0" i="0" u="none" strike="noStrike" kern="1200" baseline="0" dirty="0" smtClean="0">
                <a:solidFill>
                  <a:schemeClr val="tx1"/>
                </a:solidFill>
                <a:latin typeface="+mn-lt"/>
                <a:ea typeface="+mn-ea"/>
                <a:cs typeface="+mn-cs"/>
              </a:rPr>
              <a:t>-based service is proposed. The inputs to the tool</a:t>
            </a:r>
          </a:p>
          <a:p>
            <a:r>
              <a:rPr lang="en-US" sz="1200" b="0" i="0" u="none" strike="noStrike" kern="1200" baseline="0" dirty="0" smtClean="0">
                <a:solidFill>
                  <a:schemeClr val="tx1"/>
                </a:solidFill>
                <a:latin typeface="+mn-lt"/>
                <a:ea typeface="+mn-ea"/>
                <a:cs typeface="+mn-cs"/>
              </a:rPr>
              <a:t>includes project information, an outline of project documents, privacy risks, and stakeholders. The tool</a:t>
            </a:r>
          </a:p>
          <a:p>
            <a:r>
              <a:rPr lang="en-US" sz="1200" b="0" i="0" u="none" strike="noStrike" kern="1200" baseline="0" dirty="0" smtClean="0">
                <a:solidFill>
                  <a:schemeClr val="tx1"/>
                </a:solidFill>
                <a:latin typeface="+mn-lt"/>
                <a:ea typeface="+mn-ea"/>
                <a:cs typeface="+mn-cs"/>
              </a:rPr>
              <a:t>will produce a PIA report consisting of a summary of findings, a risk summary, security, transparency,</a:t>
            </a:r>
          </a:p>
          <a:p>
            <a:r>
              <a:rPr lang="en-US" sz="1200" b="0" i="0" u="none" strike="noStrike" kern="1200" baseline="0" dirty="0" smtClean="0">
                <a:solidFill>
                  <a:schemeClr val="tx1"/>
                </a:solidFill>
                <a:latin typeface="+mn-lt"/>
                <a:ea typeface="+mn-ea"/>
                <a:cs typeface="+mn-cs"/>
              </a:rPr>
              <a:t>and cross-border data flows.</a:t>
            </a:r>
            <a:endParaRPr lang="en-US" dirty="0"/>
          </a:p>
        </p:txBody>
      </p:sp>
      <p:sp>
        <p:nvSpPr>
          <p:cNvPr id="4" name="Slide Number Placeholder 3"/>
          <p:cNvSpPr>
            <a:spLocks noGrp="1"/>
          </p:cNvSpPr>
          <p:nvPr>
            <p:ph type="sldNum" sz="quarter" idx="10"/>
          </p:nvPr>
        </p:nvSpPr>
        <p:spPr/>
        <p:txBody>
          <a:bodyPr/>
          <a:lstStyle/>
          <a:p>
            <a:fld id="{588B0ADF-5D11-4C18-8CC2-8AE933C46C83}" type="slidenum">
              <a:rPr lang="en-US" smtClean="0"/>
              <a:t>16</a:t>
            </a:fld>
            <a:endParaRPr lang="en-US"/>
          </a:p>
        </p:txBody>
      </p:sp>
    </p:spTree>
    <p:extLst>
      <p:ext uri="{BB962C8B-B14F-4D97-AF65-F5344CB8AC3E}">
        <p14:creationId xmlns:p14="http://schemas.microsoft.com/office/powerpoint/2010/main" val="270700404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685800" y="2125980"/>
            <a:ext cx="7772400" cy="1440180"/>
          </a:xfrm>
          <a:prstGeom prst="rect">
            <a:avLst/>
          </a:prstGeom>
        </p:spPr>
        <p:txBody>
          <a:bodyPr wrap="square" lIns="0" tIns="0" rIns="0" bIns="0">
            <a:spAutoFit/>
          </a:bodyPr>
          <a:lstStyle>
            <a:lvl1pPr>
              <a:defRPr/>
            </a:lvl1pPr>
          </a:lstStyle>
          <a:p>
            <a:endParaRPr/>
          </a:p>
        </p:txBody>
      </p:sp>
      <p:sp>
        <p:nvSpPr>
          <p:cNvPr id="3" name="Holder 3"/>
          <p:cNvSpPr>
            <a:spLocks noGrp="1"/>
          </p:cNvSpPr>
          <p:nvPr>
            <p:ph type="subTitle" idx="4"/>
          </p:nvPr>
        </p:nvSpPr>
        <p:spPr>
          <a:xfrm>
            <a:off x="1371600" y="3840480"/>
            <a:ext cx="6400800" cy="1714500"/>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defRPr sz="1200" b="0" i="0">
                <a:solidFill>
                  <a:schemeClr val="tx1"/>
                </a:solidFill>
                <a:latin typeface="Arial"/>
                <a:cs typeface="Arial"/>
              </a:defRPr>
            </a:lvl1pPr>
          </a:lstStyle>
          <a:p>
            <a:pPr marL="12700">
              <a:lnSpc>
                <a:spcPts val="1425"/>
              </a:lnSpc>
            </a:pPr>
            <a:r>
              <a:rPr spc="-5" dirty="0"/>
              <a:t>Dan </a:t>
            </a:r>
            <a:r>
              <a:rPr dirty="0"/>
              <a:t>C.</a:t>
            </a:r>
            <a:r>
              <a:rPr spc="-55" dirty="0"/>
              <a:t> </a:t>
            </a:r>
            <a:r>
              <a:rPr spc="-5" dirty="0"/>
              <a:t>Marinescu</a:t>
            </a:r>
          </a:p>
        </p:txBody>
      </p:sp>
      <p:sp>
        <p:nvSpPr>
          <p:cNvPr id="5" name="Holder 5"/>
          <p:cNvSpPr>
            <a:spLocks noGrp="1"/>
          </p:cNvSpPr>
          <p:nvPr>
            <p:ph type="dt" sz="half" idx="6"/>
          </p:nvPr>
        </p:nvSpPr>
        <p:spPr/>
        <p:txBody>
          <a:bodyPr lIns="0" tIns="0" rIns="0" bIns="0"/>
          <a:lstStyle>
            <a:lvl1pPr>
              <a:defRPr sz="1200" b="0" i="0">
                <a:solidFill>
                  <a:schemeClr val="tx1"/>
                </a:solidFill>
                <a:latin typeface="Arial"/>
                <a:cs typeface="Arial"/>
              </a:defRPr>
            </a:lvl1pPr>
          </a:lstStyle>
          <a:p>
            <a:pPr algn="ctr">
              <a:lnSpc>
                <a:spcPts val="1425"/>
              </a:lnSpc>
            </a:pPr>
            <a:r>
              <a:rPr spc="-5" dirty="0"/>
              <a:t>Cloud Computing: </a:t>
            </a:r>
            <a:r>
              <a:rPr dirty="0"/>
              <a:t>Theory </a:t>
            </a:r>
            <a:r>
              <a:rPr spc="-5" dirty="0"/>
              <a:t>and</a:t>
            </a:r>
            <a:r>
              <a:rPr spc="-140" dirty="0"/>
              <a:t> </a:t>
            </a:r>
            <a:r>
              <a:rPr dirty="0"/>
              <a:t>Practice.</a:t>
            </a:r>
          </a:p>
          <a:p>
            <a:pPr marL="1905" algn="ctr">
              <a:lnSpc>
                <a:spcPct val="100000"/>
              </a:lnSpc>
            </a:pPr>
            <a:r>
              <a:rPr dirty="0"/>
              <a:t>Chapter</a:t>
            </a:r>
            <a:r>
              <a:rPr spc="-45" dirty="0"/>
              <a:t> </a:t>
            </a:r>
            <a:r>
              <a:rPr spc="-5" dirty="0"/>
              <a:t>9</a:t>
            </a:r>
          </a:p>
        </p:txBody>
      </p:sp>
      <p:sp>
        <p:nvSpPr>
          <p:cNvPr id="6" name="Holder 6"/>
          <p:cNvSpPr>
            <a:spLocks noGrp="1"/>
          </p:cNvSpPr>
          <p:nvPr>
            <p:ph type="sldNum" sz="quarter" idx="7"/>
          </p:nvPr>
        </p:nvSpPr>
        <p:spPr/>
        <p:txBody>
          <a:bodyPr lIns="0" tIns="0" rIns="0" bIns="0"/>
          <a:lstStyle>
            <a:lvl1pPr>
              <a:defRPr sz="1200" b="0" i="0">
                <a:solidFill>
                  <a:schemeClr val="tx1"/>
                </a:solidFill>
                <a:latin typeface="Arial Black"/>
                <a:cs typeface="Arial Black"/>
              </a:defRPr>
            </a:lvl1pPr>
          </a:lstStyle>
          <a:p>
            <a:pPr marL="25400">
              <a:lnSpc>
                <a:spcPct val="100000"/>
              </a:lnSpc>
              <a:spcBef>
                <a:spcPts val="220"/>
              </a:spcBef>
            </a:pPr>
            <a:fld id="{81D60167-4931-47E6-BA6A-407CBD079E47}" type="slidenum">
              <a:rPr dirty="0"/>
              <a:t>‹#›</a:t>
            </a:fld>
            <a:endParaRP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200" b="0" i="0">
                <a:solidFill>
                  <a:schemeClr val="tx1"/>
                </a:solidFill>
                <a:latin typeface="Arial"/>
                <a:cs typeface="Arial"/>
              </a:defRPr>
            </a:lvl1pPr>
          </a:lstStyle>
          <a:p>
            <a:endParaRPr/>
          </a:p>
        </p:txBody>
      </p:sp>
      <p:sp>
        <p:nvSpPr>
          <p:cNvPr id="3" name="Holder 3"/>
          <p:cNvSpPr>
            <a:spLocks noGrp="1"/>
          </p:cNvSpPr>
          <p:nvPr>
            <p:ph type="body" idx="1"/>
          </p:nvPr>
        </p:nvSpPr>
        <p:spPr/>
        <p:txBody>
          <a:bodyPr lIns="0" tIns="0" rIns="0" bIns="0"/>
          <a:lstStyle>
            <a:lvl1pPr>
              <a:defRPr sz="2000" b="0" i="0">
                <a:solidFill>
                  <a:schemeClr val="tx1"/>
                </a:solidFill>
                <a:latin typeface="Arial"/>
                <a:cs typeface="Arial"/>
              </a:defRPr>
            </a:lvl1pPr>
          </a:lstStyle>
          <a:p>
            <a:endParaRPr/>
          </a:p>
        </p:txBody>
      </p:sp>
      <p:sp>
        <p:nvSpPr>
          <p:cNvPr id="4" name="Holder 4"/>
          <p:cNvSpPr>
            <a:spLocks noGrp="1"/>
          </p:cNvSpPr>
          <p:nvPr>
            <p:ph type="ftr" sz="quarter" idx="5"/>
          </p:nvPr>
        </p:nvSpPr>
        <p:spPr/>
        <p:txBody>
          <a:bodyPr lIns="0" tIns="0" rIns="0" bIns="0"/>
          <a:lstStyle>
            <a:lvl1pPr>
              <a:defRPr sz="1200" b="0" i="0">
                <a:solidFill>
                  <a:schemeClr val="tx1"/>
                </a:solidFill>
                <a:latin typeface="Arial"/>
                <a:cs typeface="Arial"/>
              </a:defRPr>
            </a:lvl1pPr>
          </a:lstStyle>
          <a:p>
            <a:pPr marL="12700">
              <a:lnSpc>
                <a:spcPts val="1425"/>
              </a:lnSpc>
            </a:pPr>
            <a:r>
              <a:rPr spc="-5" dirty="0"/>
              <a:t>Dan </a:t>
            </a:r>
            <a:r>
              <a:rPr dirty="0"/>
              <a:t>C.</a:t>
            </a:r>
            <a:r>
              <a:rPr spc="-55" dirty="0"/>
              <a:t> </a:t>
            </a:r>
            <a:r>
              <a:rPr spc="-5" dirty="0"/>
              <a:t>Marinescu</a:t>
            </a:r>
          </a:p>
        </p:txBody>
      </p:sp>
      <p:sp>
        <p:nvSpPr>
          <p:cNvPr id="5" name="Holder 5"/>
          <p:cNvSpPr>
            <a:spLocks noGrp="1"/>
          </p:cNvSpPr>
          <p:nvPr>
            <p:ph type="dt" sz="half" idx="6"/>
          </p:nvPr>
        </p:nvSpPr>
        <p:spPr/>
        <p:txBody>
          <a:bodyPr lIns="0" tIns="0" rIns="0" bIns="0"/>
          <a:lstStyle>
            <a:lvl1pPr>
              <a:defRPr sz="1200" b="0" i="0">
                <a:solidFill>
                  <a:schemeClr val="tx1"/>
                </a:solidFill>
                <a:latin typeface="Arial"/>
                <a:cs typeface="Arial"/>
              </a:defRPr>
            </a:lvl1pPr>
          </a:lstStyle>
          <a:p>
            <a:pPr algn="ctr">
              <a:lnSpc>
                <a:spcPts val="1425"/>
              </a:lnSpc>
            </a:pPr>
            <a:r>
              <a:rPr spc="-5" dirty="0"/>
              <a:t>Cloud Computing: </a:t>
            </a:r>
            <a:r>
              <a:rPr dirty="0"/>
              <a:t>Theory </a:t>
            </a:r>
            <a:r>
              <a:rPr spc="-5" dirty="0"/>
              <a:t>and</a:t>
            </a:r>
            <a:r>
              <a:rPr spc="-140" dirty="0"/>
              <a:t> </a:t>
            </a:r>
            <a:r>
              <a:rPr dirty="0"/>
              <a:t>Practice.</a:t>
            </a:r>
          </a:p>
          <a:p>
            <a:pPr marL="1905" algn="ctr">
              <a:lnSpc>
                <a:spcPct val="100000"/>
              </a:lnSpc>
            </a:pPr>
            <a:r>
              <a:rPr dirty="0"/>
              <a:t>Chapter</a:t>
            </a:r>
            <a:r>
              <a:rPr spc="-45" dirty="0"/>
              <a:t> </a:t>
            </a:r>
            <a:r>
              <a:rPr spc="-5" dirty="0"/>
              <a:t>9</a:t>
            </a:r>
          </a:p>
        </p:txBody>
      </p:sp>
      <p:sp>
        <p:nvSpPr>
          <p:cNvPr id="6" name="Holder 6"/>
          <p:cNvSpPr>
            <a:spLocks noGrp="1"/>
          </p:cNvSpPr>
          <p:nvPr>
            <p:ph type="sldNum" sz="quarter" idx="7"/>
          </p:nvPr>
        </p:nvSpPr>
        <p:spPr/>
        <p:txBody>
          <a:bodyPr lIns="0" tIns="0" rIns="0" bIns="0"/>
          <a:lstStyle>
            <a:lvl1pPr>
              <a:defRPr sz="1200" b="0" i="0">
                <a:solidFill>
                  <a:schemeClr val="tx1"/>
                </a:solidFill>
                <a:latin typeface="Arial Black"/>
                <a:cs typeface="Arial Black"/>
              </a:defRPr>
            </a:lvl1pPr>
          </a:lstStyle>
          <a:p>
            <a:pPr marL="25400">
              <a:lnSpc>
                <a:spcPct val="100000"/>
              </a:lnSpc>
              <a:spcBef>
                <a:spcPts val="220"/>
              </a:spcBef>
            </a:pPr>
            <a:fld id="{81D60167-4931-47E6-BA6A-407CBD079E47}" type="slidenum">
              <a:rPr dirty="0"/>
              <a:t>‹#›</a:t>
            </a:fld>
            <a:endParaRP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200" b="0" i="0">
                <a:solidFill>
                  <a:schemeClr val="tx1"/>
                </a:solidFill>
                <a:latin typeface="Arial"/>
                <a:cs typeface="Arial"/>
              </a:defRPr>
            </a:lvl1pPr>
          </a:lstStyle>
          <a:p>
            <a:endParaRPr/>
          </a:p>
        </p:txBody>
      </p:sp>
      <p:sp>
        <p:nvSpPr>
          <p:cNvPr id="3" name="Holder 3"/>
          <p:cNvSpPr>
            <a:spLocks noGrp="1"/>
          </p:cNvSpPr>
          <p:nvPr>
            <p:ph sz="half" idx="2"/>
          </p:nvPr>
        </p:nvSpPr>
        <p:spPr>
          <a:xfrm>
            <a:off x="457200" y="1577340"/>
            <a:ext cx="3977640" cy="4526280"/>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4709160" y="1577340"/>
            <a:ext cx="3977640" cy="4526280"/>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defRPr sz="1200" b="0" i="0">
                <a:solidFill>
                  <a:schemeClr val="tx1"/>
                </a:solidFill>
                <a:latin typeface="Arial"/>
                <a:cs typeface="Arial"/>
              </a:defRPr>
            </a:lvl1pPr>
          </a:lstStyle>
          <a:p>
            <a:pPr marL="12700">
              <a:lnSpc>
                <a:spcPts val="1425"/>
              </a:lnSpc>
            </a:pPr>
            <a:r>
              <a:rPr spc="-5" dirty="0"/>
              <a:t>Dan </a:t>
            </a:r>
            <a:r>
              <a:rPr dirty="0"/>
              <a:t>C.</a:t>
            </a:r>
            <a:r>
              <a:rPr spc="-55" dirty="0"/>
              <a:t> </a:t>
            </a:r>
            <a:r>
              <a:rPr spc="-5" dirty="0"/>
              <a:t>Marinescu</a:t>
            </a:r>
          </a:p>
        </p:txBody>
      </p:sp>
      <p:sp>
        <p:nvSpPr>
          <p:cNvPr id="6" name="Holder 6"/>
          <p:cNvSpPr>
            <a:spLocks noGrp="1"/>
          </p:cNvSpPr>
          <p:nvPr>
            <p:ph type="dt" sz="half" idx="6"/>
          </p:nvPr>
        </p:nvSpPr>
        <p:spPr/>
        <p:txBody>
          <a:bodyPr lIns="0" tIns="0" rIns="0" bIns="0"/>
          <a:lstStyle>
            <a:lvl1pPr>
              <a:defRPr sz="1200" b="0" i="0">
                <a:solidFill>
                  <a:schemeClr val="tx1"/>
                </a:solidFill>
                <a:latin typeface="Arial"/>
                <a:cs typeface="Arial"/>
              </a:defRPr>
            </a:lvl1pPr>
          </a:lstStyle>
          <a:p>
            <a:pPr algn="ctr">
              <a:lnSpc>
                <a:spcPts val="1425"/>
              </a:lnSpc>
            </a:pPr>
            <a:r>
              <a:rPr spc="-5" dirty="0"/>
              <a:t>Cloud Computing: </a:t>
            </a:r>
            <a:r>
              <a:rPr dirty="0"/>
              <a:t>Theory </a:t>
            </a:r>
            <a:r>
              <a:rPr spc="-5" dirty="0"/>
              <a:t>and</a:t>
            </a:r>
            <a:r>
              <a:rPr spc="-140" dirty="0"/>
              <a:t> </a:t>
            </a:r>
            <a:r>
              <a:rPr dirty="0"/>
              <a:t>Practice.</a:t>
            </a:r>
          </a:p>
          <a:p>
            <a:pPr marL="1905" algn="ctr">
              <a:lnSpc>
                <a:spcPct val="100000"/>
              </a:lnSpc>
            </a:pPr>
            <a:r>
              <a:rPr dirty="0"/>
              <a:t>Chapter</a:t>
            </a:r>
            <a:r>
              <a:rPr spc="-45" dirty="0"/>
              <a:t> </a:t>
            </a:r>
            <a:r>
              <a:rPr spc="-5" dirty="0"/>
              <a:t>9</a:t>
            </a:r>
          </a:p>
        </p:txBody>
      </p:sp>
      <p:sp>
        <p:nvSpPr>
          <p:cNvPr id="7" name="Holder 7"/>
          <p:cNvSpPr>
            <a:spLocks noGrp="1"/>
          </p:cNvSpPr>
          <p:nvPr>
            <p:ph type="sldNum" sz="quarter" idx="7"/>
          </p:nvPr>
        </p:nvSpPr>
        <p:spPr/>
        <p:txBody>
          <a:bodyPr lIns="0" tIns="0" rIns="0" bIns="0"/>
          <a:lstStyle>
            <a:lvl1pPr>
              <a:defRPr sz="1200" b="0" i="0">
                <a:solidFill>
                  <a:schemeClr val="tx1"/>
                </a:solidFill>
                <a:latin typeface="Arial Black"/>
                <a:cs typeface="Arial Black"/>
              </a:defRPr>
            </a:lvl1pPr>
          </a:lstStyle>
          <a:p>
            <a:pPr marL="25400">
              <a:lnSpc>
                <a:spcPct val="100000"/>
              </a:lnSpc>
              <a:spcBef>
                <a:spcPts val="220"/>
              </a:spcBef>
            </a:pPr>
            <a:fld id="{81D60167-4931-47E6-BA6A-407CBD079E47}" type="slidenum">
              <a:rPr dirty="0"/>
              <a:t>‹#›</a:t>
            </a:fld>
            <a:endParaRP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obj" preserve="1">
  <p:cSld name="Title Only">
    <p:bg>
      <p:bgPr>
        <a:solidFill>
          <a:schemeClr val="bg1"/>
        </a:solidFill>
        <a:effectLst/>
      </p:bgPr>
    </p:bg>
    <p:spTree>
      <p:nvGrpSpPr>
        <p:cNvPr id="1" name=""/>
        <p:cNvGrpSpPr/>
        <p:nvPr/>
      </p:nvGrpSpPr>
      <p:grpSpPr>
        <a:xfrm>
          <a:off x="0" y="0"/>
          <a:ext cx="0" cy="0"/>
          <a:chOff x="0" y="0"/>
          <a:chExt cx="0" cy="0"/>
        </a:xfrm>
      </p:grpSpPr>
      <p:sp>
        <p:nvSpPr>
          <p:cNvPr id="16" name="bk object 16"/>
          <p:cNvSpPr/>
          <p:nvPr/>
        </p:nvSpPr>
        <p:spPr>
          <a:xfrm>
            <a:off x="0" y="0"/>
            <a:ext cx="3505200" cy="6858000"/>
          </a:xfrm>
          <a:prstGeom prst="rect">
            <a:avLst/>
          </a:prstGeom>
          <a:blipFill>
            <a:blip r:embed="rId2" cstate="print"/>
            <a:stretch>
              <a:fillRect/>
            </a:stretch>
          </a:blipFill>
        </p:spPr>
        <p:txBody>
          <a:bodyPr wrap="square" lIns="0" tIns="0" rIns="0" bIns="0" rtlCol="0"/>
          <a:lstStyle/>
          <a:p>
            <a:endParaRPr/>
          </a:p>
        </p:txBody>
      </p:sp>
      <p:sp>
        <p:nvSpPr>
          <p:cNvPr id="17" name="bk object 17"/>
          <p:cNvSpPr/>
          <p:nvPr/>
        </p:nvSpPr>
        <p:spPr>
          <a:xfrm>
            <a:off x="1716151" y="1690623"/>
            <a:ext cx="7428230" cy="2533650"/>
          </a:xfrm>
          <a:custGeom>
            <a:avLst/>
            <a:gdLst/>
            <a:ahLst/>
            <a:cxnLst/>
            <a:rect l="l" t="t" r="r" b="b"/>
            <a:pathLst>
              <a:path w="7428230" h="2533650">
                <a:moveTo>
                  <a:pt x="0" y="2533650"/>
                </a:moveTo>
                <a:lnTo>
                  <a:pt x="7427976" y="2533650"/>
                </a:lnTo>
                <a:lnTo>
                  <a:pt x="7427976" y="0"/>
                </a:lnTo>
                <a:lnTo>
                  <a:pt x="0" y="0"/>
                </a:lnTo>
                <a:lnTo>
                  <a:pt x="0" y="2533650"/>
                </a:lnTo>
                <a:close/>
              </a:path>
            </a:pathLst>
          </a:custGeom>
          <a:solidFill>
            <a:srgbClr val="00007C"/>
          </a:solidFill>
        </p:spPr>
        <p:txBody>
          <a:bodyPr wrap="square" lIns="0" tIns="0" rIns="0" bIns="0" rtlCol="0"/>
          <a:lstStyle/>
          <a:p>
            <a:endParaRPr/>
          </a:p>
        </p:txBody>
      </p:sp>
      <p:sp>
        <p:nvSpPr>
          <p:cNvPr id="18" name="bk object 18"/>
          <p:cNvSpPr/>
          <p:nvPr/>
        </p:nvSpPr>
        <p:spPr>
          <a:xfrm>
            <a:off x="573087" y="3592576"/>
            <a:ext cx="568325" cy="631825"/>
          </a:xfrm>
          <a:custGeom>
            <a:avLst/>
            <a:gdLst/>
            <a:ahLst/>
            <a:cxnLst/>
            <a:rect l="l" t="t" r="r" b="b"/>
            <a:pathLst>
              <a:path w="568325" h="631825">
                <a:moveTo>
                  <a:pt x="0" y="631825"/>
                </a:moveTo>
                <a:lnTo>
                  <a:pt x="568325" y="631825"/>
                </a:lnTo>
                <a:lnTo>
                  <a:pt x="568325" y="0"/>
                </a:lnTo>
                <a:lnTo>
                  <a:pt x="0" y="0"/>
                </a:lnTo>
                <a:lnTo>
                  <a:pt x="0" y="631825"/>
                </a:lnTo>
                <a:close/>
              </a:path>
            </a:pathLst>
          </a:custGeom>
          <a:solidFill>
            <a:srgbClr val="9999CC"/>
          </a:solidFill>
        </p:spPr>
        <p:txBody>
          <a:bodyPr wrap="square" lIns="0" tIns="0" rIns="0" bIns="0" rtlCol="0"/>
          <a:lstStyle/>
          <a:p>
            <a:endParaRPr/>
          </a:p>
        </p:txBody>
      </p:sp>
      <p:sp>
        <p:nvSpPr>
          <p:cNvPr id="19" name="bk object 19"/>
          <p:cNvSpPr/>
          <p:nvPr/>
        </p:nvSpPr>
        <p:spPr>
          <a:xfrm>
            <a:off x="1716151" y="1690687"/>
            <a:ext cx="565150" cy="633730"/>
          </a:xfrm>
          <a:custGeom>
            <a:avLst/>
            <a:gdLst/>
            <a:ahLst/>
            <a:cxnLst/>
            <a:rect l="l" t="t" r="r" b="b"/>
            <a:pathLst>
              <a:path w="565150" h="633730">
                <a:moveTo>
                  <a:pt x="0" y="633476"/>
                </a:moveTo>
                <a:lnTo>
                  <a:pt x="565150" y="633476"/>
                </a:lnTo>
                <a:lnTo>
                  <a:pt x="565150" y="0"/>
                </a:lnTo>
                <a:lnTo>
                  <a:pt x="0" y="0"/>
                </a:lnTo>
                <a:lnTo>
                  <a:pt x="0" y="633476"/>
                </a:lnTo>
                <a:close/>
              </a:path>
            </a:pathLst>
          </a:custGeom>
          <a:solidFill>
            <a:srgbClr val="CCCCE6"/>
          </a:solidFill>
        </p:spPr>
        <p:txBody>
          <a:bodyPr wrap="square" lIns="0" tIns="0" rIns="0" bIns="0" rtlCol="0"/>
          <a:lstStyle/>
          <a:p>
            <a:endParaRPr/>
          </a:p>
        </p:txBody>
      </p:sp>
      <p:sp>
        <p:nvSpPr>
          <p:cNvPr id="20" name="bk object 20"/>
          <p:cNvSpPr/>
          <p:nvPr/>
        </p:nvSpPr>
        <p:spPr>
          <a:xfrm>
            <a:off x="2281301" y="1066800"/>
            <a:ext cx="586105" cy="624205"/>
          </a:xfrm>
          <a:custGeom>
            <a:avLst/>
            <a:gdLst/>
            <a:ahLst/>
            <a:cxnLst/>
            <a:rect l="l" t="t" r="r" b="b"/>
            <a:pathLst>
              <a:path w="586105" h="624205">
                <a:moveTo>
                  <a:pt x="0" y="623887"/>
                </a:moveTo>
                <a:lnTo>
                  <a:pt x="585787" y="623887"/>
                </a:lnTo>
                <a:lnTo>
                  <a:pt x="585787" y="0"/>
                </a:lnTo>
                <a:lnTo>
                  <a:pt x="0" y="0"/>
                </a:lnTo>
                <a:lnTo>
                  <a:pt x="0" y="623887"/>
                </a:lnTo>
                <a:close/>
              </a:path>
            </a:pathLst>
          </a:custGeom>
          <a:solidFill>
            <a:srgbClr val="CCCCE6"/>
          </a:solidFill>
        </p:spPr>
        <p:txBody>
          <a:bodyPr wrap="square" lIns="0" tIns="0" rIns="0" bIns="0" rtlCol="0"/>
          <a:lstStyle/>
          <a:p>
            <a:endParaRPr/>
          </a:p>
        </p:txBody>
      </p:sp>
      <p:sp>
        <p:nvSpPr>
          <p:cNvPr id="21" name="bk object 21"/>
          <p:cNvSpPr/>
          <p:nvPr/>
        </p:nvSpPr>
        <p:spPr>
          <a:xfrm>
            <a:off x="1141412" y="3592576"/>
            <a:ext cx="584200" cy="631825"/>
          </a:xfrm>
          <a:custGeom>
            <a:avLst/>
            <a:gdLst/>
            <a:ahLst/>
            <a:cxnLst/>
            <a:rect l="l" t="t" r="r" b="b"/>
            <a:pathLst>
              <a:path w="584200" h="631825">
                <a:moveTo>
                  <a:pt x="0" y="631825"/>
                </a:moveTo>
                <a:lnTo>
                  <a:pt x="584200" y="631825"/>
                </a:lnTo>
                <a:lnTo>
                  <a:pt x="584200" y="0"/>
                </a:lnTo>
                <a:lnTo>
                  <a:pt x="0" y="0"/>
                </a:lnTo>
                <a:lnTo>
                  <a:pt x="0" y="631825"/>
                </a:lnTo>
                <a:close/>
              </a:path>
            </a:pathLst>
          </a:custGeom>
          <a:solidFill>
            <a:srgbClr val="00007C"/>
          </a:solidFill>
        </p:spPr>
        <p:txBody>
          <a:bodyPr wrap="square" lIns="0" tIns="0" rIns="0" bIns="0" rtlCol="0"/>
          <a:lstStyle/>
          <a:p>
            <a:endParaRPr/>
          </a:p>
        </p:txBody>
      </p:sp>
      <p:sp>
        <p:nvSpPr>
          <p:cNvPr id="22" name="bk object 22"/>
          <p:cNvSpPr/>
          <p:nvPr/>
        </p:nvSpPr>
        <p:spPr>
          <a:xfrm>
            <a:off x="2281301" y="1690687"/>
            <a:ext cx="586105" cy="643255"/>
          </a:xfrm>
          <a:custGeom>
            <a:avLst/>
            <a:gdLst/>
            <a:ahLst/>
            <a:cxnLst/>
            <a:rect l="l" t="t" r="r" b="b"/>
            <a:pathLst>
              <a:path w="586105" h="643255">
                <a:moveTo>
                  <a:pt x="0" y="642937"/>
                </a:moveTo>
                <a:lnTo>
                  <a:pt x="585787" y="642937"/>
                </a:lnTo>
                <a:lnTo>
                  <a:pt x="585787" y="0"/>
                </a:lnTo>
                <a:lnTo>
                  <a:pt x="0" y="0"/>
                </a:lnTo>
                <a:lnTo>
                  <a:pt x="0" y="642937"/>
                </a:lnTo>
                <a:close/>
              </a:path>
            </a:pathLst>
          </a:custGeom>
          <a:solidFill>
            <a:srgbClr val="9999CC"/>
          </a:solidFill>
        </p:spPr>
        <p:txBody>
          <a:bodyPr wrap="square" lIns="0" tIns="0" rIns="0" bIns="0" rtlCol="0"/>
          <a:lstStyle/>
          <a:p>
            <a:endParaRPr/>
          </a:p>
        </p:txBody>
      </p:sp>
      <p:sp>
        <p:nvSpPr>
          <p:cNvPr id="23" name="bk object 23"/>
          <p:cNvSpPr/>
          <p:nvPr/>
        </p:nvSpPr>
        <p:spPr>
          <a:xfrm>
            <a:off x="1141412" y="2324163"/>
            <a:ext cx="575310" cy="624205"/>
          </a:xfrm>
          <a:custGeom>
            <a:avLst/>
            <a:gdLst/>
            <a:ahLst/>
            <a:cxnLst/>
            <a:rect l="l" t="t" r="r" b="b"/>
            <a:pathLst>
              <a:path w="575310" h="624205">
                <a:moveTo>
                  <a:pt x="0" y="623887"/>
                </a:moveTo>
                <a:lnTo>
                  <a:pt x="574738" y="623887"/>
                </a:lnTo>
                <a:lnTo>
                  <a:pt x="574738" y="0"/>
                </a:lnTo>
                <a:lnTo>
                  <a:pt x="0" y="0"/>
                </a:lnTo>
                <a:lnTo>
                  <a:pt x="0" y="623887"/>
                </a:lnTo>
                <a:close/>
              </a:path>
            </a:pathLst>
          </a:custGeom>
          <a:solidFill>
            <a:srgbClr val="CCCCE6"/>
          </a:solidFill>
        </p:spPr>
        <p:txBody>
          <a:bodyPr wrap="square" lIns="0" tIns="0" rIns="0" bIns="0" rtlCol="0"/>
          <a:lstStyle/>
          <a:p>
            <a:endParaRPr/>
          </a:p>
        </p:txBody>
      </p:sp>
      <p:sp>
        <p:nvSpPr>
          <p:cNvPr id="24" name="bk object 24"/>
          <p:cNvSpPr/>
          <p:nvPr/>
        </p:nvSpPr>
        <p:spPr>
          <a:xfrm>
            <a:off x="0" y="2324163"/>
            <a:ext cx="582930" cy="633730"/>
          </a:xfrm>
          <a:custGeom>
            <a:avLst/>
            <a:gdLst/>
            <a:ahLst/>
            <a:cxnLst/>
            <a:rect l="l" t="t" r="r" b="b"/>
            <a:pathLst>
              <a:path w="582930" h="633730">
                <a:moveTo>
                  <a:pt x="0" y="633412"/>
                </a:moveTo>
                <a:lnTo>
                  <a:pt x="582612" y="633412"/>
                </a:lnTo>
                <a:lnTo>
                  <a:pt x="582612" y="0"/>
                </a:lnTo>
                <a:lnTo>
                  <a:pt x="0" y="0"/>
                </a:lnTo>
                <a:lnTo>
                  <a:pt x="0" y="633412"/>
                </a:lnTo>
                <a:close/>
              </a:path>
            </a:pathLst>
          </a:custGeom>
          <a:solidFill>
            <a:srgbClr val="00007C"/>
          </a:solidFill>
        </p:spPr>
        <p:txBody>
          <a:bodyPr wrap="square" lIns="0" tIns="0" rIns="0" bIns="0" rtlCol="0"/>
          <a:lstStyle/>
          <a:p>
            <a:endParaRPr/>
          </a:p>
        </p:txBody>
      </p:sp>
      <p:sp>
        <p:nvSpPr>
          <p:cNvPr id="25" name="bk object 25"/>
          <p:cNvSpPr/>
          <p:nvPr/>
        </p:nvSpPr>
        <p:spPr>
          <a:xfrm>
            <a:off x="1716151" y="2324163"/>
            <a:ext cx="574675" cy="633730"/>
          </a:xfrm>
          <a:custGeom>
            <a:avLst/>
            <a:gdLst/>
            <a:ahLst/>
            <a:cxnLst/>
            <a:rect l="l" t="t" r="r" b="b"/>
            <a:pathLst>
              <a:path w="574675" h="633730">
                <a:moveTo>
                  <a:pt x="0" y="633412"/>
                </a:moveTo>
                <a:lnTo>
                  <a:pt x="574675" y="633412"/>
                </a:lnTo>
                <a:lnTo>
                  <a:pt x="574675" y="0"/>
                </a:lnTo>
                <a:lnTo>
                  <a:pt x="0" y="0"/>
                </a:lnTo>
                <a:lnTo>
                  <a:pt x="0" y="633412"/>
                </a:lnTo>
                <a:close/>
              </a:path>
            </a:pathLst>
          </a:custGeom>
          <a:solidFill>
            <a:srgbClr val="9999CC"/>
          </a:solidFill>
        </p:spPr>
        <p:txBody>
          <a:bodyPr wrap="square" lIns="0" tIns="0" rIns="0" bIns="0" rtlCol="0"/>
          <a:lstStyle/>
          <a:p>
            <a:endParaRPr/>
          </a:p>
        </p:txBody>
      </p:sp>
      <p:sp>
        <p:nvSpPr>
          <p:cNvPr id="26" name="bk object 26"/>
          <p:cNvSpPr/>
          <p:nvPr/>
        </p:nvSpPr>
        <p:spPr>
          <a:xfrm>
            <a:off x="573087" y="2948051"/>
            <a:ext cx="568325" cy="644525"/>
          </a:xfrm>
          <a:custGeom>
            <a:avLst/>
            <a:gdLst/>
            <a:ahLst/>
            <a:cxnLst/>
            <a:rect l="l" t="t" r="r" b="b"/>
            <a:pathLst>
              <a:path w="568325" h="644525">
                <a:moveTo>
                  <a:pt x="0" y="644525"/>
                </a:moveTo>
                <a:lnTo>
                  <a:pt x="568325" y="644525"/>
                </a:lnTo>
                <a:lnTo>
                  <a:pt x="568325" y="0"/>
                </a:lnTo>
                <a:lnTo>
                  <a:pt x="0" y="0"/>
                </a:lnTo>
                <a:lnTo>
                  <a:pt x="0" y="644525"/>
                </a:lnTo>
                <a:close/>
              </a:path>
            </a:pathLst>
          </a:custGeom>
          <a:solidFill>
            <a:srgbClr val="CCCCE6"/>
          </a:solidFill>
        </p:spPr>
        <p:txBody>
          <a:bodyPr wrap="square" lIns="0" tIns="0" rIns="0" bIns="0" rtlCol="0"/>
          <a:lstStyle/>
          <a:p>
            <a:endParaRPr/>
          </a:p>
        </p:txBody>
      </p:sp>
      <p:sp>
        <p:nvSpPr>
          <p:cNvPr id="27" name="bk object 27"/>
          <p:cNvSpPr/>
          <p:nvPr/>
        </p:nvSpPr>
        <p:spPr>
          <a:xfrm>
            <a:off x="1141412" y="2948051"/>
            <a:ext cx="584200" cy="644525"/>
          </a:xfrm>
          <a:custGeom>
            <a:avLst/>
            <a:gdLst/>
            <a:ahLst/>
            <a:cxnLst/>
            <a:rect l="l" t="t" r="r" b="b"/>
            <a:pathLst>
              <a:path w="584200" h="644525">
                <a:moveTo>
                  <a:pt x="0" y="644525"/>
                </a:moveTo>
                <a:lnTo>
                  <a:pt x="584200" y="644525"/>
                </a:lnTo>
                <a:lnTo>
                  <a:pt x="584200" y="0"/>
                </a:lnTo>
                <a:lnTo>
                  <a:pt x="0" y="0"/>
                </a:lnTo>
                <a:lnTo>
                  <a:pt x="0" y="644525"/>
                </a:lnTo>
                <a:close/>
              </a:path>
            </a:pathLst>
          </a:custGeom>
          <a:solidFill>
            <a:srgbClr val="9999CC"/>
          </a:solidFill>
        </p:spPr>
        <p:txBody>
          <a:bodyPr wrap="square" lIns="0" tIns="0" rIns="0" bIns="0" rtlCol="0"/>
          <a:lstStyle/>
          <a:p>
            <a:endParaRPr/>
          </a:p>
        </p:txBody>
      </p:sp>
      <p:sp>
        <p:nvSpPr>
          <p:cNvPr id="2" name="Holder 2"/>
          <p:cNvSpPr>
            <a:spLocks noGrp="1"/>
          </p:cNvSpPr>
          <p:nvPr>
            <p:ph type="title"/>
          </p:nvPr>
        </p:nvSpPr>
        <p:spPr/>
        <p:txBody>
          <a:bodyPr lIns="0" tIns="0" rIns="0" bIns="0"/>
          <a:lstStyle>
            <a:lvl1pPr>
              <a:defRPr sz="3200" b="0" i="0">
                <a:solidFill>
                  <a:schemeClr val="tx1"/>
                </a:solidFill>
                <a:latin typeface="Arial"/>
                <a:cs typeface="Arial"/>
              </a:defRPr>
            </a:lvl1pPr>
          </a:lstStyle>
          <a:p>
            <a:endParaRPr/>
          </a:p>
        </p:txBody>
      </p:sp>
      <p:sp>
        <p:nvSpPr>
          <p:cNvPr id="3" name="Holder 3"/>
          <p:cNvSpPr>
            <a:spLocks noGrp="1"/>
          </p:cNvSpPr>
          <p:nvPr>
            <p:ph type="ftr" sz="quarter" idx="5"/>
          </p:nvPr>
        </p:nvSpPr>
        <p:spPr/>
        <p:txBody>
          <a:bodyPr lIns="0" tIns="0" rIns="0" bIns="0"/>
          <a:lstStyle>
            <a:lvl1pPr>
              <a:defRPr sz="1200" b="0" i="0">
                <a:solidFill>
                  <a:schemeClr val="tx1"/>
                </a:solidFill>
                <a:latin typeface="Arial"/>
                <a:cs typeface="Arial"/>
              </a:defRPr>
            </a:lvl1pPr>
          </a:lstStyle>
          <a:p>
            <a:pPr marL="12700">
              <a:lnSpc>
                <a:spcPts val="1425"/>
              </a:lnSpc>
            </a:pPr>
            <a:r>
              <a:rPr spc="-5" dirty="0"/>
              <a:t>Dan </a:t>
            </a:r>
            <a:r>
              <a:rPr dirty="0"/>
              <a:t>C.</a:t>
            </a:r>
            <a:r>
              <a:rPr spc="-55" dirty="0"/>
              <a:t> </a:t>
            </a:r>
            <a:r>
              <a:rPr spc="-5" dirty="0"/>
              <a:t>Marinescu</a:t>
            </a:r>
          </a:p>
        </p:txBody>
      </p:sp>
      <p:sp>
        <p:nvSpPr>
          <p:cNvPr id="4" name="Holder 4"/>
          <p:cNvSpPr>
            <a:spLocks noGrp="1"/>
          </p:cNvSpPr>
          <p:nvPr>
            <p:ph type="dt" sz="half" idx="6"/>
          </p:nvPr>
        </p:nvSpPr>
        <p:spPr/>
        <p:txBody>
          <a:bodyPr lIns="0" tIns="0" rIns="0" bIns="0"/>
          <a:lstStyle>
            <a:lvl1pPr>
              <a:defRPr sz="1200" b="0" i="0">
                <a:solidFill>
                  <a:schemeClr val="tx1"/>
                </a:solidFill>
                <a:latin typeface="Arial"/>
                <a:cs typeface="Arial"/>
              </a:defRPr>
            </a:lvl1pPr>
          </a:lstStyle>
          <a:p>
            <a:pPr algn="ctr">
              <a:lnSpc>
                <a:spcPts val="1425"/>
              </a:lnSpc>
            </a:pPr>
            <a:r>
              <a:rPr spc="-5" dirty="0"/>
              <a:t>Cloud Computing: </a:t>
            </a:r>
            <a:r>
              <a:rPr dirty="0"/>
              <a:t>Theory </a:t>
            </a:r>
            <a:r>
              <a:rPr spc="-5" dirty="0"/>
              <a:t>and</a:t>
            </a:r>
            <a:r>
              <a:rPr spc="-140" dirty="0"/>
              <a:t> </a:t>
            </a:r>
            <a:r>
              <a:rPr dirty="0"/>
              <a:t>Practice.</a:t>
            </a:r>
          </a:p>
          <a:p>
            <a:pPr marL="1905" algn="ctr">
              <a:lnSpc>
                <a:spcPct val="100000"/>
              </a:lnSpc>
            </a:pPr>
            <a:r>
              <a:rPr dirty="0"/>
              <a:t>Chapter</a:t>
            </a:r>
            <a:r>
              <a:rPr spc="-45" dirty="0"/>
              <a:t> </a:t>
            </a:r>
            <a:r>
              <a:rPr spc="-5" dirty="0"/>
              <a:t>9</a:t>
            </a:r>
          </a:p>
        </p:txBody>
      </p:sp>
      <p:sp>
        <p:nvSpPr>
          <p:cNvPr id="5" name="Holder 5"/>
          <p:cNvSpPr>
            <a:spLocks noGrp="1"/>
          </p:cNvSpPr>
          <p:nvPr>
            <p:ph type="sldNum" sz="quarter" idx="7"/>
          </p:nvPr>
        </p:nvSpPr>
        <p:spPr/>
        <p:txBody>
          <a:bodyPr lIns="0" tIns="0" rIns="0" bIns="0"/>
          <a:lstStyle>
            <a:lvl1pPr>
              <a:defRPr sz="1200" b="0" i="0">
                <a:solidFill>
                  <a:schemeClr val="tx1"/>
                </a:solidFill>
                <a:latin typeface="Arial Black"/>
                <a:cs typeface="Arial Black"/>
              </a:defRPr>
            </a:lvl1pPr>
          </a:lstStyle>
          <a:p>
            <a:pPr marL="25400">
              <a:lnSpc>
                <a:spcPct val="100000"/>
              </a:lnSpc>
              <a:spcBef>
                <a:spcPts val="220"/>
              </a:spcBef>
            </a:pPr>
            <a:fld id="{81D60167-4931-47E6-BA6A-407CBD079E47}" type="slidenum">
              <a:rPr dirty="0"/>
              <a:t>‹#›</a:t>
            </a:fld>
            <a:endParaRP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obj" preserve="1">
  <p:cSld name="Blank">
    <p:bg>
      <p:bgPr>
        <a:solidFill>
          <a:schemeClr val="bg1"/>
        </a:solidFill>
        <a:effectLst/>
      </p:bgPr>
    </p:bg>
    <p:spTree>
      <p:nvGrpSpPr>
        <p:cNvPr id="1" name=""/>
        <p:cNvGrpSpPr/>
        <p:nvPr/>
      </p:nvGrpSpPr>
      <p:grpSpPr>
        <a:xfrm>
          <a:off x="0" y="0"/>
          <a:ext cx="0" cy="0"/>
          <a:chOff x="0" y="0"/>
          <a:chExt cx="0" cy="0"/>
        </a:xfrm>
      </p:grpSpPr>
      <p:sp>
        <p:nvSpPr>
          <p:cNvPr id="16" name="bk object 16"/>
          <p:cNvSpPr/>
          <p:nvPr/>
        </p:nvSpPr>
        <p:spPr>
          <a:xfrm>
            <a:off x="0" y="0"/>
            <a:ext cx="285750" cy="533400"/>
          </a:xfrm>
          <a:prstGeom prst="rect">
            <a:avLst/>
          </a:prstGeom>
          <a:blipFill>
            <a:blip r:embed="rId2" cstate="print"/>
            <a:stretch>
              <a:fillRect/>
            </a:stretch>
          </a:blipFill>
        </p:spPr>
        <p:txBody>
          <a:bodyPr wrap="square" lIns="0" tIns="0" rIns="0" bIns="0" rtlCol="0"/>
          <a:lstStyle/>
          <a:p>
            <a:endParaRPr/>
          </a:p>
        </p:txBody>
      </p:sp>
      <p:sp>
        <p:nvSpPr>
          <p:cNvPr id="2" name="Holder 2"/>
          <p:cNvSpPr>
            <a:spLocks noGrp="1"/>
          </p:cNvSpPr>
          <p:nvPr>
            <p:ph type="ftr" sz="quarter" idx="5"/>
          </p:nvPr>
        </p:nvSpPr>
        <p:spPr/>
        <p:txBody>
          <a:bodyPr lIns="0" tIns="0" rIns="0" bIns="0"/>
          <a:lstStyle>
            <a:lvl1pPr>
              <a:defRPr sz="1200" b="0" i="0">
                <a:solidFill>
                  <a:schemeClr val="tx1"/>
                </a:solidFill>
                <a:latin typeface="Arial"/>
                <a:cs typeface="Arial"/>
              </a:defRPr>
            </a:lvl1pPr>
          </a:lstStyle>
          <a:p>
            <a:pPr marL="12700">
              <a:lnSpc>
                <a:spcPts val="1425"/>
              </a:lnSpc>
            </a:pPr>
            <a:r>
              <a:rPr spc="-5" dirty="0"/>
              <a:t>Dan </a:t>
            </a:r>
            <a:r>
              <a:rPr dirty="0"/>
              <a:t>C.</a:t>
            </a:r>
            <a:r>
              <a:rPr spc="-55" dirty="0"/>
              <a:t> </a:t>
            </a:r>
            <a:r>
              <a:rPr spc="-5" dirty="0"/>
              <a:t>Marinescu</a:t>
            </a:r>
          </a:p>
        </p:txBody>
      </p:sp>
      <p:sp>
        <p:nvSpPr>
          <p:cNvPr id="3" name="Holder 3"/>
          <p:cNvSpPr>
            <a:spLocks noGrp="1"/>
          </p:cNvSpPr>
          <p:nvPr>
            <p:ph type="dt" sz="half" idx="6"/>
          </p:nvPr>
        </p:nvSpPr>
        <p:spPr/>
        <p:txBody>
          <a:bodyPr lIns="0" tIns="0" rIns="0" bIns="0"/>
          <a:lstStyle>
            <a:lvl1pPr>
              <a:defRPr sz="1200" b="0" i="0">
                <a:solidFill>
                  <a:schemeClr val="tx1"/>
                </a:solidFill>
                <a:latin typeface="Arial"/>
                <a:cs typeface="Arial"/>
              </a:defRPr>
            </a:lvl1pPr>
          </a:lstStyle>
          <a:p>
            <a:pPr algn="ctr">
              <a:lnSpc>
                <a:spcPts val="1425"/>
              </a:lnSpc>
            </a:pPr>
            <a:r>
              <a:rPr spc="-5" dirty="0"/>
              <a:t>Cloud Computing: </a:t>
            </a:r>
            <a:r>
              <a:rPr dirty="0"/>
              <a:t>Theory </a:t>
            </a:r>
            <a:r>
              <a:rPr spc="-5" dirty="0"/>
              <a:t>and</a:t>
            </a:r>
            <a:r>
              <a:rPr spc="-140" dirty="0"/>
              <a:t> </a:t>
            </a:r>
            <a:r>
              <a:rPr dirty="0"/>
              <a:t>Practice.</a:t>
            </a:r>
          </a:p>
          <a:p>
            <a:pPr marL="1905" algn="ctr">
              <a:lnSpc>
                <a:spcPct val="100000"/>
              </a:lnSpc>
            </a:pPr>
            <a:r>
              <a:rPr dirty="0"/>
              <a:t>Chapter</a:t>
            </a:r>
            <a:r>
              <a:rPr spc="-45" dirty="0"/>
              <a:t> </a:t>
            </a:r>
            <a:r>
              <a:rPr spc="-5" dirty="0"/>
              <a:t>9</a:t>
            </a:r>
          </a:p>
        </p:txBody>
      </p:sp>
      <p:sp>
        <p:nvSpPr>
          <p:cNvPr id="4" name="Holder 4"/>
          <p:cNvSpPr>
            <a:spLocks noGrp="1"/>
          </p:cNvSpPr>
          <p:nvPr>
            <p:ph type="sldNum" sz="quarter" idx="7"/>
          </p:nvPr>
        </p:nvSpPr>
        <p:spPr/>
        <p:txBody>
          <a:bodyPr lIns="0" tIns="0" rIns="0" bIns="0"/>
          <a:lstStyle>
            <a:lvl1pPr>
              <a:defRPr sz="1200" b="0" i="0">
                <a:solidFill>
                  <a:schemeClr val="tx1"/>
                </a:solidFill>
                <a:latin typeface="Arial Black"/>
                <a:cs typeface="Arial Black"/>
              </a:defRPr>
            </a:lvl1pPr>
          </a:lstStyle>
          <a:p>
            <a:pPr marL="25400">
              <a:lnSpc>
                <a:spcPct val="100000"/>
              </a:lnSpc>
              <a:spcBef>
                <a:spcPts val="220"/>
              </a:spcBef>
            </a:pPr>
            <a:fld id="{81D60167-4931-47E6-BA6A-407CBD079E47}" type="slidenum">
              <a:rPr dirty="0"/>
              <a:t>‹#›</a:t>
            </a:fld>
            <a:endParaRPr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title"/>
          </p:nvPr>
        </p:nvSpPr>
        <p:spPr>
          <a:xfrm>
            <a:off x="392429" y="503046"/>
            <a:ext cx="8359140" cy="513715"/>
          </a:xfrm>
          <a:prstGeom prst="rect">
            <a:avLst/>
          </a:prstGeom>
        </p:spPr>
        <p:txBody>
          <a:bodyPr wrap="square" lIns="0" tIns="0" rIns="0" bIns="0">
            <a:spAutoFit/>
          </a:bodyPr>
          <a:lstStyle>
            <a:lvl1pPr>
              <a:defRPr sz="3200" b="0" i="0">
                <a:solidFill>
                  <a:schemeClr val="tx1"/>
                </a:solidFill>
                <a:latin typeface="Arial"/>
                <a:cs typeface="Arial"/>
              </a:defRPr>
            </a:lvl1pPr>
          </a:lstStyle>
          <a:p>
            <a:endParaRPr/>
          </a:p>
        </p:txBody>
      </p:sp>
      <p:sp>
        <p:nvSpPr>
          <p:cNvPr id="3" name="Holder 3"/>
          <p:cNvSpPr>
            <a:spLocks noGrp="1"/>
          </p:cNvSpPr>
          <p:nvPr>
            <p:ph type="body" idx="1"/>
          </p:nvPr>
        </p:nvSpPr>
        <p:spPr>
          <a:xfrm>
            <a:off x="567461" y="1316357"/>
            <a:ext cx="8009077" cy="4601210"/>
          </a:xfrm>
          <a:prstGeom prst="rect">
            <a:avLst/>
          </a:prstGeom>
        </p:spPr>
        <p:txBody>
          <a:bodyPr wrap="square" lIns="0" tIns="0" rIns="0" bIns="0">
            <a:spAutoFit/>
          </a:bodyPr>
          <a:lstStyle>
            <a:lvl1pPr>
              <a:defRPr sz="2000" b="0" i="0">
                <a:solidFill>
                  <a:schemeClr val="tx1"/>
                </a:solidFill>
                <a:latin typeface="Arial"/>
                <a:cs typeface="Arial"/>
              </a:defRPr>
            </a:lvl1pPr>
          </a:lstStyle>
          <a:p>
            <a:endParaRPr/>
          </a:p>
        </p:txBody>
      </p:sp>
      <p:sp>
        <p:nvSpPr>
          <p:cNvPr id="4" name="Holder 4"/>
          <p:cNvSpPr>
            <a:spLocks noGrp="1"/>
          </p:cNvSpPr>
          <p:nvPr>
            <p:ph type="ftr" sz="quarter" idx="5"/>
          </p:nvPr>
        </p:nvSpPr>
        <p:spPr>
          <a:xfrm>
            <a:off x="535940" y="6491537"/>
            <a:ext cx="1245235" cy="196215"/>
          </a:xfrm>
          <a:prstGeom prst="rect">
            <a:avLst/>
          </a:prstGeom>
        </p:spPr>
        <p:txBody>
          <a:bodyPr wrap="square" lIns="0" tIns="0" rIns="0" bIns="0">
            <a:spAutoFit/>
          </a:bodyPr>
          <a:lstStyle>
            <a:lvl1pPr>
              <a:defRPr sz="1200" b="0" i="0">
                <a:solidFill>
                  <a:schemeClr val="tx1"/>
                </a:solidFill>
                <a:latin typeface="Arial"/>
                <a:cs typeface="Arial"/>
              </a:defRPr>
            </a:lvl1pPr>
          </a:lstStyle>
          <a:p>
            <a:pPr marL="12700">
              <a:lnSpc>
                <a:spcPts val="1425"/>
              </a:lnSpc>
            </a:pPr>
            <a:r>
              <a:rPr spc="-5" dirty="0"/>
              <a:t>Dan </a:t>
            </a:r>
            <a:r>
              <a:rPr dirty="0"/>
              <a:t>C.</a:t>
            </a:r>
            <a:r>
              <a:rPr spc="-55" dirty="0"/>
              <a:t> </a:t>
            </a:r>
            <a:r>
              <a:rPr spc="-5" dirty="0"/>
              <a:t>Marinescu</a:t>
            </a:r>
          </a:p>
        </p:txBody>
      </p:sp>
      <p:sp>
        <p:nvSpPr>
          <p:cNvPr id="5" name="Holder 5"/>
          <p:cNvSpPr>
            <a:spLocks noGrp="1"/>
          </p:cNvSpPr>
          <p:nvPr>
            <p:ph type="dt" sz="half" idx="6"/>
          </p:nvPr>
        </p:nvSpPr>
        <p:spPr>
          <a:xfrm>
            <a:off x="3228594" y="6292808"/>
            <a:ext cx="2683510" cy="379095"/>
          </a:xfrm>
          <a:prstGeom prst="rect">
            <a:avLst/>
          </a:prstGeom>
        </p:spPr>
        <p:txBody>
          <a:bodyPr wrap="square" lIns="0" tIns="0" rIns="0" bIns="0">
            <a:spAutoFit/>
          </a:bodyPr>
          <a:lstStyle>
            <a:lvl1pPr>
              <a:defRPr sz="1200" b="0" i="0">
                <a:solidFill>
                  <a:schemeClr val="tx1"/>
                </a:solidFill>
                <a:latin typeface="Arial"/>
                <a:cs typeface="Arial"/>
              </a:defRPr>
            </a:lvl1pPr>
          </a:lstStyle>
          <a:p>
            <a:pPr algn="ctr">
              <a:lnSpc>
                <a:spcPts val="1425"/>
              </a:lnSpc>
            </a:pPr>
            <a:r>
              <a:rPr spc="-5" dirty="0"/>
              <a:t>Cloud Computing: </a:t>
            </a:r>
            <a:r>
              <a:rPr dirty="0"/>
              <a:t>Theory </a:t>
            </a:r>
            <a:r>
              <a:rPr spc="-5" dirty="0"/>
              <a:t>and</a:t>
            </a:r>
            <a:r>
              <a:rPr spc="-140" dirty="0"/>
              <a:t> </a:t>
            </a:r>
            <a:r>
              <a:rPr dirty="0"/>
              <a:t>Practice.</a:t>
            </a:r>
          </a:p>
          <a:p>
            <a:pPr marL="1905" algn="ctr">
              <a:lnSpc>
                <a:spcPct val="100000"/>
              </a:lnSpc>
            </a:pPr>
            <a:r>
              <a:rPr dirty="0"/>
              <a:t>Chapter</a:t>
            </a:r>
            <a:r>
              <a:rPr spc="-45" dirty="0"/>
              <a:t> </a:t>
            </a:r>
            <a:r>
              <a:rPr spc="-5" dirty="0"/>
              <a:t>9</a:t>
            </a:r>
          </a:p>
        </p:txBody>
      </p:sp>
      <p:sp>
        <p:nvSpPr>
          <p:cNvPr id="6" name="Holder 6"/>
          <p:cNvSpPr>
            <a:spLocks noGrp="1"/>
          </p:cNvSpPr>
          <p:nvPr>
            <p:ph type="sldNum" sz="quarter" idx="7"/>
          </p:nvPr>
        </p:nvSpPr>
        <p:spPr>
          <a:xfrm>
            <a:off x="8365743" y="6441350"/>
            <a:ext cx="255270" cy="240665"/>
          </a:xfrm>
          <a:prstGeom prst="rect">
            <a:avLst/>
          </a:prstGeom>
        </p:spPr>
        <p:txBody>
          <a:bodyPr wrap="square" lIns="0" tIns="0" rIns="0" bIns="0">
            <a:spAutoFit/>
          </a:bodyPr>
          <a:lstStyle>
            <a:lvl1pPr>
              <a:defRPr sz="1200" b="0" i="0">
                <a:solidFill>
                  <a:schemeClr val="tx1"/>
                </a:solidFill>
                <a:latin typeface="Arial Black"/>
                <a:cs typeface="Arial Black"/>
              </a:defRPr>
            </a:lvl1pPr>
          </a:lstStyle>
          <a:p>
            <a:pPr marL="25400">
              <a:lnSpc>
                <a:spcPct val="100000"/>
              </a:lnSpc>
              <a:spcBef>
                <a:spcPts val="220"/>
              </a:spcBef>
            </a:pPr>
            <a:fld id="{81D60167-4931-47E6-BA6A-407CBD079E47}" type="slidenum">
              <a:rPr dirty="0"/>
              <a:t>‹#›</a:t>
            </a:fld>
            <a:endParaRPr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9.png"/></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14.png"/></Relationships>
</file>

<file path=ppt/slides/_rels/slide12.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16.png"/></Relationships>
</file>

<file path=ppt/slides/_rels/slide13.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20.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21.png"/></Relationships>
</file>

<file path=ppt/slides/_rels/slide1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22.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image" Target="../media/image23.png"/></Relationships>
</file>

<file path=ppt/slides/_rels/slide19.xml.rels><?xml version="1.0" encoding="UTF-8" standalone="yes"?>
<Relationships xmlns="http://schemas.openxmlformats.org/package/2006/relationships"><Relationship Id="rId3" Type="http://schemas.openxmlformats.org/officeDocument/2006/relationships/image" Target="../media/image2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image" Target="../media/image24.png"/></Relationships>
</file>

<file path=ppt/slides/_rels/slide2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image" Target="../media/image25.png"/></Relationships>
</file>

<file path=ppt/slides/_rels/slide22.xml.rels><?xml version="1.0" encoding="UTF-8" standalone="yes"?>
<Relationships xmlns="http://schemas.openxmlformats.org/package/2006/relationships"><Relationship Id="rId3" Type="http://schemas.openxmlformats.org/officeDocument/2006/relationships/image" Target="../media/image26.png"/><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image" Target="../media/image12.png"/></Relationships>
</file>

<file path=ppt/slides/_rels/slide23.xml.rels><?xml version="1.0" encoding="UTF-8" standalone="yes"?>
<Relationships xmlns="http://schemas.openxmlformats.org/package/2006/relationships"><Relationship Id="rId3" Type="http://schemas.openxmlformats.org/officeDocument/2006/relationships/image" Target="../media/image28.png"/><Relationship Id="rId2" Type="http://schemas.openxmlformats.org/officeDocument/2006/relationships/image" Target="../media/image27.png"/><Relationship Id="rId1" Type="http://schemas.openxmlformats.org/officeDocument/2006/relationships/slideLayout" Target="../slideLayouts/slideLayout5.xml"/></Relationships>
</file>

<file path=ppt/slides/_rels/slide24.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29.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30.png"/><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image" Target="../media/image31.png"/></Relationships>
</file>

<file path=ppt/slides/_rels/slide26.xml.rels><?xml version="1.0" encoding="UTF-8" standalone="yes"?>
<Relationships xmlns="http://schemas.openxmlformats.org/package/2006/relationships"><Relationship Id="rId2" Type="http://schemas.openxmlformats.org/officeDocument/2006/relationships/hyperlink" Target="https://www.vmware.com/topics/glossary/content/public-cloud" TargetMode="Externa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32.png"/><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openxmlformats.org/officeDocument/2006/relationships/image" Target="../media/image12.png"/></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3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34.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35.png"/><Relationship Id="rId2" Type="http://schemas.openxmlformats.org/officeDocument/2006/relationships/image" Target="../media/image20.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6.xml"/><Relationship Id="rId1" Type="http://schemas.openxmlformats.org/officeDocument/2006/relationships/slideLayout" Target="../slideLayouts/slideLayout2.xml"/><Relationship Id="rId4" Type="http://schemas.openxmlformats.org/officeDocument/2006/relationships/image" Target="../media/image12.png"/></Relationships>
</file>

<file path=ppt/slides/_rels/slide3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7.xml"/><Relationship Id="rId1" Type="http://schemas.openxmlformats.org/officeDocument/2006/relationships/slideLayout" Target="../slideLayouts/slideLayout2.xml"/><Relationship Id="rId4" Type="http://schemas.openxmlformats.org/officeDocument/2006/relationships/image" Target="../media/image12.png"/></Relationships>
</file>

<file path=ppt/slides/_rels/slide34.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36.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notesSlide" Target="../notesSlides/notesSlide18.xml"/><Relationship Id="rId1" Type="http://schemas.openxmlformats.org/officeDocument/2006/relationships/slideLayout" Target="../slideLayouts/slideLayout2.xml"/><Relationship Id="rId4" Type="http://schemas.openxmlformats.org/officeDocument/2006/relationships/image" Target="../media/image37.png"/></Relationships>
</file>

<file path=ppt/slides/_rels/slide36.xml.rels><?xml version="1.0" encoding="UTF-8" standalone="yes"?>
<Relationships xmlns="http://schemas.openxmlformats.org/package/2006/relationships"><Relationship Id="rId3" Type="http://schemas.openxmlformats.org/officeDocument/2006/relationships/image" Target="../media/image38.png"/><Relationship Id="rId2" Type="http://schemas.openxmlformats.org/officeDocument/2006/relationships/notesSlide" Target="../notesSlides/notesSlide19.xml"/><Relationship Id="rId1" Type="http://schemas.openxmlformats.org/officeDocument/2006/relationships/slideLayout" Target="../slideLayouts/slideLayout2.xml"/><Relationship Id="rId4" Type="http://schemas.openxmlformats.org/officeDocument/2006/relationships/image" Target="../media/image9.png"/></Relationships>
</file>

<file path=ppt/slides/_rels/slide37.xml.rels><?xml version="1.0" encoding="UTF-8" standalone="yes"?>
<Relationships xmlns="http://schemas.openxmlformats.org/package/2006/relationships"><Relationship Id="rId3" Type="http://schemas.openxmlformats.org/officeDocument/2006/relationships/image" Target="../media/image39.png"/><Relationship Id="rId2" Type="http://schemas.openxmlformats.org/officeDocument/2006/relationships/image" Target="../media/image20.pn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image" Target="../media/image40.png"/><Relationship Id="rId2" Type="http://schemas.openxmlformats.org/officeDocument/2006/relationships/notesSlide" Target="../notesSlides/notesSlide20.xml"/><Relationship Id="rId1" Type="http://schemas.openxmlformats.org/officeDocument/2006/relationships/slideLayout" Target="../slideLayouts/slideLayout2.xml"/><Relationship Id="rId4" Type="http://schemas.openxmlformats.org/officeDocument/2006/relationships/image" Target="../media/image41.png"/></Relationships>
</file>

<file path=ppt/slides/_rels/slide39.xml.rels><?xml version="1.0" encoding="UTF-8" standalone="yes"?>
<Relationships xmlns="http://schemas.openxmlformats.org/package/2006/relationships"><Relationship Id="rId3" Type="http://schemas.openxmlformats.org/officeDocument/2006/relationships/image" Target="../media/image42.png"/><Relationship Id="rId2" Type="http://schemas.openxmlformats.org/officeDocument/2006/relationships/notesSlide" Target="../notesSlides/notesSlide21.xml"/><Relationship Id="rId1" Type="http://schemas.openxmlformats.org/officeDocument/2006/relationships/slideLayout" Target="../slideLayouts/slideLayout2.xml"/><Relationship Id="rId4" Type="http://schemas.openxmlformats.org/officeDocument/2006/relationships/image" Target="../media/image9.png"/></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40.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43.png"/><Relationship Id="rId1" Type="http://schemas.openxmlformats.org/officeDocument/2006/relationships/slideLayout" Target="../slideLayouts/slideLayout5.xml"/></Relationships>
</file>

<file path=ppt/slides/_rels/slide41.xml.rels><?xml version="1.0" encoding="UTF-8" standalone="yes"?>
<Relationships xmlns="http://schemas.openxmlformats.org/package/2006/relationships"><Relationship Id="rId3" Type="http://schemas.openxmlformats.org/officeDocument/2006/relationships/image" Target="../media/image28.png"/><Relationship Id="rId2" Type="http://schemas.openxmlformats.org/officeDocument/2006/relationships/notesSlide" Target="../notesSlides/notesSlide22.xml"/><Relationship Id="rId1" Type="http://schemas.openxmlformats.org/officeDocument/2006/relationships/slideLayout" Target="../slideLayouts/slideLayout5.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9.png"/></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11.png"/></Relationships>
</file>

<file path=ppt/slides/_rels/slide9.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381125" y="2107818"/>
            <a:ext cx="6124575" cy="635000"/>
          </a:xfrm>
          <a:prstGeom prst="rect">
            <a:avLst/>
          </a:prstGeom>
        </p:spPr>
        <p:txBody>
          <a:bodyPr vert="horz" wrap="square" lIns="0" tIns="12065" rIns="0" bIns="0" rtlCol="0">
            <a:spAutoFit/>
          </a:bodyPr>
          <a:lstStyle/>
          <a:p>
            <a:pPr marL="12700">
              <a:lnSpc>
                <a:spcPct val="100000"/>
              </a:lnSpc>
              <a:spcBef>
                <a:spcPts val="95"/>
              </a:spcBef>
            </a:pPr>
            <a:r>
              <a:rPr lang="en-US" sz="4000" spc="-5" dirty="0" smtClean="0">
                <a:solidFill>
                  <a:srgbClr val="FFFFFF"/>
                </a:solidFill>
              </a:rPr>
              <a:t>            </a:t>
            </a:r>
            <a:r>
              <a:rPr sz="4000" spc="-5" dirty="0" smtClean="0">
                <a:solidFill>
                  <a:srgbClr val="FFFFFF"/>
                </a:solidFill>
              </a:rPr>
              <a:t>Cloud</a:t>
            </a:r>
            <a:r>
              <a:rPr sz="4000" spc="15" dirty="0" smtClean="0">
                <a:solidFill>
                  <a:srgbClr val="FFFFFF"/>
                </a:solidFill>
              </a:rPr>
              <a:t> </a:t>
            </a:r>
            <a:r>
              <a:rPr sz="4000" spc="-5" dirty="0">
                <a:solidFill>
                  <a:srgbClr val="FFFFFF"/>
                </a:solidFill>
              </a:rPr>
              <a:t>Security</a:t>
            </a:r>
            <a:endParaRPr sz="40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0" y="0"/>
            <a:ext cx="285750" cy="533400"/>
          </a:xfrm>
          <a:prstGeom prst="rect">
            <a:avLst/>
          </a:prstGeom>
          <a:blipFill>
            <a:blip r:embed="rId3" cstate="print"/>
            <a:stretch>
              <a:fillRect/>
            </a:stretch>
          </a:blipFill>
        </p:spPr>
        <p:txBody>
          <a:bodyPr wrap="square" lIns="0" tIns="0" rIns="0" bIns="0" rtlCol="0"/>
          <a:lstStyle/>
          <a:p>
            <a:endParaRPr/>
          </a:p>
        </p:txBody>
      </p:sp>
      <p:sp>
        <p:nvSpPr>
          <p:cNvPr id="3" name="object 3"/>
          <p:cNvSpPr/>
          <p:nvPr/>
        </p:nvSpPr>
        <p:spPr>
          <a:xfrm>
            <a:off x="412750" y="134937"/>
            <a:ext cx="8731250" cy="274637"/>
          </a:xfrm>
          <a:prstGeom prst="rect">
            <a:avLst/>
          </a:prstGeom>
          <a:blipFill>
            <a:blip r:embed="rId4" cstate="print"/>
            <a:stretch>
              <a:fillRect/>
            </a:stretch>
          </a:blipFill>
        </p:spPr>
        <p:txBody>
          <a:bodyPr wrap="square" lIns="0" tIns="0" rIns="0" bIns="0" rtlCol="0"/>
          <a:lstStyle/>
          <a:p>
            <a:endParaRPr/>
          </a:p>
        </p:txBody>
      </p:sp>
      <p:sp>
        <p:nvSpPr>
          <p:cNvPr id="4" name="object 4"/>
          <p:cNvSpPr/>
          <p:nvPr/>
        </p:nvSpPr>
        <p:spPr>
          <a:xfrm>
            <a:off x="409575" y="134937"/>
            <a:ext cx="138430" cy="136525"/>
          </a:xfrm>
          <a:custGeom>
            <a:avLst/>
            <a:gdLst/>
            <a:ahLst/>
            <a:cxnLst/>
            <a:rect l="l" t="t" r="r" b="b"/>
            <a:pathLst>
              <a:path w="138429" h="136525">
                <a:moveTo>
                  <a:pt x="0" y="136525"/>
                </a:moveTo>
                <a:lnTo>
                  <a:pt x="138112" y="136525"/>
                </a:lnTo>
                <a:lnTo>
                  <a:pt x="138112" y="0"/>
                </a:lnTo>
                <a:lnTo>
                  <a:pt x="0" y="0"/>
                </a:lnTo>
                <a:lnTo>
                  <a:pt x="0" y="136525"/>
                </a:lnTo>
                <a:close/>
              </a:path>
            </a:pathLst>
          </a:custGeom>
          <a:solidFill>
            <a:srgbClr val="CCCCE6"/>
          </a:solidFill>
        </p:spPr>
        <p:txBody>
          <a:bodyPr wrap="square" lIns="0" tIns="0" rIns="0" bIns="0" rtlCol="0"/>
          <a:lstStyle/>
          <a:p>
            <a:endParaRPr/>
          </a:p>
        </p:txBody>
      </p:sp>
      <p:sp>
        <p:nvSpPr>
          <p:cNvPr id="5" name="object 5"/>
          <p:cNvSpPr/>
          <p:nvPr/>
        </p:nvSpPr>
        <p:spPr>
          <a:xfrm>
            <a:off x="547687" y="63"/>
            <a:ext cx="139700" cy="135255"/>
          </a:xfrm>
          <a:custGeom>
            <a:avLst/>
            <a:gdLst/>
            <a:ahLst/>
            <a:cxnLst/>
            <a:rect l="l" t="t" r="r" b="b"/>
            <a:pathLst>
              <a:path w="139700" h="135255">
                <a:moveTo>
                  <a:pt x="0" y="134874"/>
                </a:moveTo>
                <a:lnTo>
                  <a:pt x="139700" y="134874"/>
                </a:lnTo>
                <a:lnTo>
                  <a:pt x="139700" y="0"/>
                </a:lnTo>
                <a:lnTo>
                  <a:pt x="0" y="0"/>
                </a:lnTo>
                <a:lnTo>
                  <a:pt x="0" y="134874"/>
                </a:lnTo>
                <a:close/>
              </a:path>
            </a:pathLst>
          </a:custGeom>
          <a:solidFill>
            <a:srgbClr val="CCCCE6"/>
          </a:solidFill>
        </p:spPr>
        <p:txBody>
          <a:bodyPr wrap="square" lIns="0" tIns="0" rIns="0" bIns="0" rtlCol="0"/>
          <a:lstStyle/>
          <a:p>
            <a:endParaRPr/>
          </a:p>
        </p:txBody>
      </p:sp>
      <p:sp>
        <p:nvSpPr>
          <p:cNvPr id="6" name="object 6"/>
          <p:cNvSpPr/>
          <p:nvPr/>
        </p:nvSpPr>
        <p:spPr>
          <a:xfrm>
            <a:off x="547687" y="134937"/>
            <a:ext cx="139700" cy="141605"/>
          </a:xfrm>
          <a:custGeom>
            <a:avLst/>
            <a:gdLst/>
            <a:ahLst/>
            <a:cxnLst/>
            <a:rect l="l" t="t" r="r" b="b"/>
            <a:pathLst>
              <a:path w="139700" h="141604">
                <a:moveTo>
                  <a:pt x="0" y="141287"/>
                </a:moveTo>
                <a:lnTo>
                  <a:pt x="139700" y="141287"/>
                </a:lnTo>
                <a:lnTo>
                  <a:pt x="139700" y="0"/>
                </a:lnTo>
                <a:lnTo>
                  <a:pt x="0" y="0"/>
                </a:lnTo>
                <a:lnTo>
                  <a:pt x="0" y="141287"/>
                </a:lnTo>
                <a:close/>
              </a:path>
            </a:pathLst>
          </a:custGeom>
          <a:solidFill>
            <a:srgbClr val="9999CC"/>
          </a:solidFill>
        </p:spPr>
        <p:txBody>
          <a:bodyPr wrap="square" lIns="0" tIns="0" rIns="0" bIns="0" rtlCol="0"/>
          <a:lstStyle/>
          <a:p>
            <a:endParaRPr/>
          </a:p>
        </p:txBody>
      </p:sp>
      <p:sp>
        <p:nvSpPr>
          <p:cNvPr id="7" name="object 7"/>
          <p:cNvSpPr/>
          <p:nvPr/>
        </p:nvSpPr>
        <p:spPr>
          <a:xfrm>
            <a:off x="274637" y="274637"/>
            <a:ext cx="136525" cy="135255"/>
          </a:xfrm>
          <a:custGeom>
            <a:avLst/>
            <a:gdLst/>
            <a:ahLst/>
            <a:cxnLst/>
            <a:rect l="l" t="t" r="r" b="b"/>
            <a:pathLst>
              <a:path w="136525" h="135254">
                <a:moveTo>
                  <a:pt x="0" y="134937"/>
                </a:moveTo>
                <a:lnTo>
                  <a:pt x="136525" y="134937"/>
                </a:lnTo>
                <a:lnTo>
                  <a:pt x="136525" y="0"/>
                </a:lnTo>
                <a:lnTo>
                  <a:pt x="0" y="0"/>
                </a:lnTo>
                <a:lnTo>
                  <a:pt x="0" y="134937"/>
                </a:lnTo>
                <a:close/>
              </a:path>
            </a:pathLst>
          </a:custGeom>
          <a:solidFill>
            <a:srgbClr val="CCCCE6"/>
          </a:solidFill>
        </p:spPr>
        <p:txBody>
          <a:bodyPr wrap="square" lIns="0" tIns="0" rIns="0" bIns="0" rtlCol="0"/>
          <a:lstStyle/>
          <a:p>
            <a:endParaRPr/>
          </a:p>
        </p:txBody>
      </p:sp>
      <p:sp>
        <p:nvSpPr>
          <p:cNvPr id="8" name="object 8"/>
          <p:cNvSpPr/>
          <p:nvPr/>
        </p:nvSpPr>
        <p:spPr>
          <a:xfrm>
            <a:off x="131762" y="136588"/>
            <a:ext cx="141605" cy="138430"/>
          </a:xfrm>
          <a:custGeom>
            <a:avLst/>
            <a:gdLst/>
            <a:ahLst/>
            <a:cxnLst/>
            <a:rect l="l" t="t" r="r" b="b"/>
            <a:pathLst>
              <a:path w="141604" h="138429">
                <a:moveTo>
                  <a:pt x="0" y="138112"/>
                </a:moveTo>
                <a:lnTo>
                  <a:pt x="141287" y="138112"/>
                </a:lnTo>
                <a:lnTo>
                  <a:pt x="141287" y="0"/>
                </a:lnTo>
                <a:lnTo>
                  <a:pt x="0" y="0"/>
                </a:lnTo>
                <a:lnTo>
                  <a:pt x="0" y="138112"/>
                </a:lnTo>
                <a:close/>
              </a:path>
            </a:pathLst>
          </a:custGeom>
          <a:solidFill>
            <a:srgbClr val="00007C"/>
          </a:solidFill>
        </p:spPr>
        <p:txBody>
          <a:bodyPr wrap="square" lIns="0" tIns="0" rIns="0" bIns="0" rtlCol="0"/>
          <a:lstStyle/>
          <a:p>
            <a:endParaRPr/>
          </a:p>
        </p:txBody>
      </p:sp>
      <p:sp>
        <p:nvSpPr>
          <p:cNvPr id="9" name="object 9"/>
          <p:cNvSpPr/>
          <p:nvPr/>
        </p:nvSpPr>
        <p:spPr>
          <a:xfrm>
            <a:off x="409575" y="271462"/>
            <a:ext cx="138430" cy="138430"/>
          </a:xfrm>
          <a:custGeom>
            <a:avLst/>
            <a:gdLst/>
            <a:ahLst/>
            <a:cxnLst/>
            <a:rect l="l" t="t" r="r" b="b"/>
            <a:pathLst>
              <a:path w="138429" h="138429">
                <a:moveTo>
                  <a:pt x="0" y="138112"/>
                </a:moveTo>
                <a:lnTo>
                  <a:pt x="138112" y="138112"/>
                </a:lnTo>
                <a:lnTo>
                  <a:pt x="138112" y="0"/>
                </a:lnTo>
                <a:lnTo>
                  <a:pt x="0" y="0"/>
                </a:lnTo>
                <a:lnTo>
                  <a:pt x="0" y="138112"/>
                </a:lnTo>
                <a:close/>
              </a:path>
            </a:pathLst>
          </a:custGeom>
          <a:solidFill>
            <a:srgbClr val="9999CC"/>
          </a:solidFill>
        </p:spPr>
        <p:txBody>
          <a:bodyPr wrap="square" lIns="0" tIns="0" rIns="0" bIns="0" rtlCol="0"/>
          <a:lstStyle/>
          <a:p>
            <a:endParaRPr/>
          </a:p>
        </p:txBody>
      </p:sp>
      <p:sp>
        <p:nvSpPr>
          <p:cNvPr id="10" name="object 10"/>
          <p:cNvSpPr/>
          <p:nvPr/>
        </p:nvSpPr>
        <p:spPr>
          <a:xfrm>
            <a:off x="274637" y="409575"/>
            <a:ext cx="136525" cy="136525"/>
          </a:xfrm>
          <a:custGeom>
            <a:avLst/>
            <a:gdLst/>
            <a:ahLst/>
            <a:cxnLst/>
            <a:rect l="l" t="t" r="r" b="b"/>
            <a:pathLst>
              <a:path w="136525" h="136525">
                <a:moveTo>
                  <a:pt x="0" y="136525"/>
                </a:moveTo>
                <a:lnTo>
                  <a:pt x="136525" y="136525"/>
                </a:lnTo>
                <a:lnTo>
                  <a:pt x="136525" y="0"/>
                </a:lnTo>
                <a:lnTo>
                  <a:pt x="0" y="0"/>
                </a:lnTo>
                <a:lnTo>
                  <a:pt x="0" y="136525"/>
                </a:lnTo>
                <a:close/>
              </a:path>
            </a:pathLst>
          </a:custGeom>
          <a:solidFill>
            <a:srgbClr val="9999CC"/>
          </a:solidFill>
        </p:spPr>
        <p:txBody>
          <a:bodyPr wrap="square" lIns="0" tIns="0" rIns="0" bIns="0" rtlCol="0"/>
          <a:lstStyle/>
          <a:p>
            <a:endParaRPr/>
          </a:p>
        </p:txBody>
      </p:sp>
      <p:sp>
        <p:nvSpPr>
          <p:cNvPr id="11" name="object 11"/>
          <p:cNvSpPr txBox="1">
            <a:spLocks noGrp="1"/>
          </p:cNvSpPr>
          <p:nvPr>
            <p:ph type="title"/>
          </p:nvPr>
        </p:nvSpPr>
        <p:spPr>
          <a:xfrm>
            <a:off x="535940" y="550545"/>
            <a:ext cx="5597525" cy="513715"/>
          </a:xfrm>
          <a:prstGeom prst="rect">
            <a:avLst/>
          </a:prstGeom>
        </p:spPr>
        <p:txBody>
          <a:bodyPr vert="horz" wrap="square" lIns="0" tIns="13335" rIns="0" bIns="0" rtlCol="0">
            <a:spAutoFit/>
          </a:bodyPr>
          <a:lstStyle/>
          <a:p>
            <a:pPr marL="12700">
              <a:lnSpc>
                <a:spcPct val="100000"/>
              </a:lnSpc>
              <a:spcBef>
                <a:spcPts val="105"/>
              </a:spcBef>
            </a:pPr>
            <a:r>
              <a:rPr dirty="0"/>
              <a:t>Top </a:t>
            </a:r>
            <a:r>
              <a:rPr spc="-5" dirty="0"/>
              <a:t>threats </a:t>
            </a:r>
            <a:r>
              <a:rPr dirty="0"/>
              <a:t>to cloud</a:t>
            </a:r>
            <a:r>
              <a:rPr spc="-90" dirty="0"/>
              <a:t> </a:t>
            </a:r>
            <a:r>
              <a:rPr spc="-5" dirty="0"/>
              <a:t>computing</a:t>
            </a:r>
          </a:p>
        </p:txBody>
      </p:sp>
      <p:sp>
        <p:nvSpPr>
          <p:cNvPr id="13" name="object 13"/>
          <p:cNvSpPr txBox="1">
            <a:spLocks noGrp="1"/>
          </p:cNvSpPr>
          <p:nvPr>
            <p:ph type="dt" sz="half" idx="6"/>
          </p:nvPr>
        </p:nvSpPr>
        <p:spPr>
          <a:prstGeom prst="rect">
            <a:avLst/>
          </a:prstGeom>
        </p:spPr>
        <p:txBody>
          <a:bodyPr vert="horz" wrap="square" lIns="0" tIns="0" rIns="0" bIns="0" rtlCol="0">
            <a:spAutoFit/>
          </a:bodyPr>
          <a:lstStyle/>
          <a:p>
            <a:pPr algn="ctr">
              <a:lnSpc>
                <a:spcPts val="1425"/>
              </a:lnSpc>
            </a:pPr>
            <a:r>
              <a:rPr spc="-5" dirty="0"/>
              <a:t>Cloud Computing: </a:t>
            </a:r>
            <a:r>
              <a:rPr dirty="0"/>
              <a:t>Theory </a:t>
            </a:r>
            <a:r>
              <a:rPr spc="-5" dirty="0"/>
              <a:t>and</a:t>
            </a:r>
            <a:r>
              <a:rPr spc="-140" dirty="0"/>
              <a:t> </a:t>
            </a:r>
            <a:r>
              <a:rPr dirty="0"/>
              <a:t>Practice.</a:t>
            </a:r>
          </a:p>
          <a:p>
            <a:pPr marL="1905" algn="ctr">
              <a:lnSpc>
                <a:spcPct val="100000"/>
              </a:lnSpc>
            </a:pPr>
            <a:r>
              <a:rPr dirty="0"/>
              <a:t>Chapter</a:t>
            </a:r>
            <a:r>
              <a:rPr spc="-45" dirty="0"/>
              <a:t> </a:t>
            </a:r>
            <a:r>
              <a:rPr spc="-5" dirty="0"/>
              <a:t>9</a:t>
            </a:r>
          </a:p>
        </p:txBody>
      </p:sp>
      <p:sp>
        <p:nvSpPr>
          <p:cNvPr id="14" name="object 14"/>
          <p:cNvSpPr txBox="1">
            <a:spLocks noGrp="1"/>
          </p:cNvSpPr>
          <p:nvPr>
            <p:ph type="sldNum" sz="quarter" idx="7"/>
          </p:nvPr>
        </p:nvSpPr>
        <p:spPr>
          <a:prstGeom prst="rect">
            <a:avLst/>
          </a:prstGeom>
        </p:spPr>
        <p:txBody>
          <a:bodyPr vert="horz" wrap="square" lIns="0" tIns="27940" rIns="0" bIns="0" rtlCol="0">
            <a:spAutoFit/>
          </a:bodyPr>
          <a:lstStyle/>
          <a:p>
            <a:pPr marL="25400">
              <a:lnSpc>
                <a:spcPct val="100000"/>
              </a:lnSpc>
              <a:spcBef>
                <a:spcPts val="220"/>
              </a:spcBef>
            </a:pPr>
            <a:fld id="{81D60167-4931-47E6-BA6A-407CBD079E47}" type="slidenum">
              <a:rPr dirty="0"/>
              <a:t>10</a:t>
            </a:fld>
            <a:endParaRPr dirty="0"/>
          </a:p>
        </p:txBody>
      </p:sp>
      <p:sp>
        <p:nvSpPr>
          <p:cNvPr id="15" name="object 15"/>
          <p:cNvSpPr txBox="1">
            <a:spLocks noGrp="1"/>
          </p:cNvSpPr>
          <p:nvPr>
            <p:ph type="ftr" sz="quarter" idx="5"/>
          </p:nvPr>
        </p:nvSpPr>
        <p:spPr>
          <a:prstGeom prst="rect">
            <a:avLst/>
          </a:prstGeom>
        </p:spPr>
        <p:txBody>
          <a:bodyPr vert="horz" wrap="square" lIns="0" tIns="0" rIns="0" bIns="0" rtlCol="0">
            <a:spAutoFit/>
          </a:bodyPr>
          <a:lstStyle/>
          <a:p>
            <a:pPr marL="12700">
              <a:lnSpc>
                <a:spcPts val="1425"/>
              </a:lnSpc>
            </a:pPr>
            <a:r>
              <a:rPr spc="-5" dirty="0"/>
              <a:t>Dan </a:t>
            </a:r>
            <a:r>
              <a:rPr dirty="0"/>
              <a:t>C.</a:t>
            </a:r>
            <a:r>
              <a:rPr spc="-55" dirty="0"/>
              <a:t> </a:t>
            </a:r>
            <a:r>
              <a:rPr spc="-5" dirty="0"/>
              <a:t>Marinescu</a:t>
            </a:r>
          </a:p>
        </p:txBody>
      </p:sp>
      <p:sp>
        <p:nvSpPr>
          <p:cNvPr id="12" name="object 12"/>
          <p:cNvSpPr txBox="1"/>
          <p:nvPr/>
        </p:nvSpPr>
        <p:spPr>
          <a:xfrm>
            <a:off x="535940" y="1278257"/>
            <a:ext cx="8020050" cy="4619625"/>
          </a:xfrm>
          <a:prstGeom prst="rect">
            <a:avLst/>
          </a:prstGeom>
        </p:spPr>
        <p:txBody>
          <a:bodyPr vert="horz" wrap="square" lIns="0" tIns="74930" rIns="0" bIns="0" rtlCol="0">
            <a:spAutoFit/>
          </a:bodyPr>
          <a:lstStyle/>
          <a:p>
            <a:pPr marL="355600" indent="-342900">
              <a:lnSpc>
                <a:spcPct val="100000"/>
              </a:lnSpc>
              <a:spcBef>
                <a:spcPts val="590"/>
              </a:spcBef>
              <a:buClr>
                <a:srgbClr val="00007C"/>
              </a:buClr>
              <a:buSzPct val="75000"/>
              <a:buFont typeface="Wingdings"/>
              <a:buChar char=""/>
              <a:tabLst>
                <a:tab pos="355600" algn="l"/>
                <a:tab pos="356235" algn="l"/>
              </a:tabLst>
            </a:pPr>
            <a:r>
              <a:rPr sz="2000" dirty="0">
                <a:latin typeface="Arial"/>
                <a:cs typeface="Arial"/>
              </a:rPr>
              <a:t>Identified by a 2010 Cloud Security Alliance (CSA)</a:t>
            </a:r>
            <a:r>
              <a:rPr sz="2000" spc="-105" dirty="0">
                <a:latin typeface="Arial"/>
                <a:cs typeface="Arial"/>
              </a:rPr>
              <a:t> </a:t>
            </a:r>
            <a:r>
              <a:rPr sz="2000" dirty="0">
                <a:latin typeface="Arial"/>
                <a:cs typeface="Arial"/>
              </a:rPr>
              <a:t>report:</a:t>
            </a:r>
          </a:p>
          <a:p>
            <a:pPr marL="756285" marR="104775" lvl="1" indent="-286385">
              <a:lnSpc>
                <a:spcPct val="100000"/>
              </a:lnSpc>
              <a:spcBef>
                <a:spcPts val="440"/>
              </a:spcBef>
              <a:buClr>
                <a:srgbClr val="9999CC"/>
              </a:buClr>
              <a:buSzPct val="80555"/>
              <a:buFont typeface="Wingdings"/>
              <a:buChar char=""/>
              <a:tabLst>
                <a:tab pos="756920" algn="l"/>
              </a:tabLst>
            </a:pPr>
            <a:r>
              <a:rPr sz="1800" dirty="0">
                <a:latin typeface="Arial"/>
                <a:cs typeface="Arial"/>
              </a:rPr>
              <a:t>The </a:t>
            </a:r>
            <a:r>
              <a:rPr sz="1800" spc="-5" dirty="0">
                <a:latin typeface="Arial"/>
                <a:cs typeface="Arial"/>
              </a:rPr>
              <a:t>abusive use </a:t>
            </a:r>
            <a:r>
              <a:rPr sz="1800" dirty="0">
                <a:latin typeface="Arial"/>
                <a:cs typeface="Arial"/>
              </a:rPr>
              <a:t>of the </a:t>
            </a:r>
            <a:r>
              <a:rPr sz="1800" spc="-5" dirty="0">
                <a:latin typeface="Arial"/>
                <a:cs typeface="Arial"/>
              </a:rPr>
              <a:t>cloud </a:t>
            </a:r>
            <a:r>
              <a:rPr sz="1800" dirty="0">
                <a:latin typeface="Arial"/>
                <a:cs typeface="Arial"/>
              </a:rPr>
              <a:t>- the </a:t>
            </a:r>
            <a:r>
              <a:rPr sz="1800" spc="-5" dirty="0">
                <a:latin typeface="Arial"/>
                <a:cs typeface="Arial"/>
              </a:rPr>
              <a:t>ability </a:t>
            </a:r>
            <a:r>
              <a:rPr sz="1800" dirty="0">
                <a:latin typeface="Arial"/>
                <a:cs typeface="Arial"/>
              </a:rPr>
              <a:t>to </a:t>
            </a:r>
            <a:r>
              <a:rPr sz="1800" spc="-5" dirty="0">
                <a:latin typeface="Arial"/>
                <a:cs typeface="Arial"/>
              </a:rPr>
              <a:t>conduct nefarious activities  </a:t>
            </a:r>
            <a:r>
              <a:rPr sz="1800" dirty="0">
                <a:latin typeface="Arial"/>
                <a:cs typeface="Arial"/>
              </a:rPr>
              <a:t>from the</a:t>
            </a:r>
            <a:r>
              <a:rPr sz="1800" spc="-10" dirty="0">
                <a:latin typeface="Arial"/>
                <a:cs typeface="Arial"/>
              </a:rPr>
              <a:t> </a:t>
            </a:r>
            <a:r>
              <a:rPr sz="1800" spc="-5" dirty="0">
                <a:latin typeface="Arial"/>
                <a:cs typeface="Arial"/>
              </a:rPr>
              <a:t>cloud.</a:t>
            </a:r>
            <a:endParaRPr sz="1800" dirty="0">
              <a:latin typeface="Arial"/>
              <a:cs typeface="Arial"/>
            </a:endParaRPr>
          </a:p>
          <a:p>
            <a:pPr marL="756285" marR="6350" lvl="1" indent="-286385" algn="just">
              <a:lnSpc>
                <a:spcPct val="100000"/>
              </a:lnSpc>
              <a:spcBef>
                <a:spcPts val="434"/>
              </a:spcBef>
              <a:buClr>
                <a:srgbClr val="9999CC"/>
              </a:buClr>
              <a:buSzPct val="80555"/>
              <a:buFont typeface="Wingdings"/>
              <a:buChar char=""/>
              <a:tabLst>
                <a:tab pos="756920" algn="l"/>
              </a:tabLst>
            </a:pPr>
            <a:r>
              <a:rPr sz="1800" dirty="0">
                <a:latin typeface="Arial"/>
                <a:cs typeface="Arial"/>
              </a:rPr>
              <a:t>APIs </a:t>
            </a:r>
            <a:r>
              <a:rPr sz="1800" spc="-5" dirty="0">
                <a:latin typeface="Arial"/>
                <a:cs typeface="Arial"/>
              </a:rPr>
              <a:t>that are not fully secure </a:t>
            </a:r>
            <a:r>
              <a:rPr sz="1800" dirty="0">
                <a:latin typeface="Arial"/>
                <a:cs typeface="Arial"/>
              </a:rPr>
              <a:t>- may </a:t>
            </a:r>
            <a:r>
              <a:rPr sz="1800" spc="-5" dirty="0">
                <a:latin typeface="Arial"/>
                <a:cs typeface="Arial"/>
              </a:rPr>
              <a:t>not protect </a:t>
            </a:r>
            <a:r>
              <a:rPr sz="1800" dirty="0">
                <a:latin typeface="Arial"/>
                <a:cs typeface="Arial"/>
              </a:rPr>
              <a:t>the </a:t>
            </a:r>
            <a:r>
              <a:rPr sz="1800" spc="-5" dirty="0">
                <a:latin typeface="Arial"/>
                <a:cs typeface="Arial"/>
              </a:rPr>
              <a:t>users during a range  </a:t>
            </a:r>
            <a:r>
              <a:rPr sz="1800" dirty="0">
                <a:latin typeface="Arial"/>
                <a:cs typeface="Arial"/>
              </a:rPr>
              <a:t>of </a:t>
            </a:r>
            <a:r>
              <a:rPr sz="1800" spc="-5" dirty="0">
                <a:latin typeface="Arial"/>
                <a:cs typeface="Arial"/>
              </a:rPr>
              <a:t>activities starting </a:t>
            </a:r>
            <a:r>
              <a:rPr sz="1800" spc="-15" dirty="0">
                <a:latin typeface="Arial"/>
                <a:cs typeface="Arial"/>
              </a:rPr>
              <a:t>with </a:t>
            </a:r>
            <a:r>
              <a:rPr sz="1800" spc="-5" dirty="0">
                <a:latin typeface="Arial"/>
                <a:cs typeface="Arial"/>
              </a:rPr>
              <a:t>authentication and access control </a:t>
            </a:r>
            <a:r>
              <a:rPr sz="1800" dirty="0">
                <a:latin typeface="Arial"/>
                <a:cs typeface="Arial"/>
              </a:rPr>
              <a:t>to </a:t>
            </a:r>
            <a:r>
              <a:rPr sz="1800" spc="-5" dirty="0">
                <a:latin typeface="Arial"/>
                <a:cs typeface="Arial"/>
              </a:rPr>
              <a:t>monitoring  and control of </a:t>
            </a:r>
            <a:r>
              <a:rPr sz="1800" dirty="0">
                <a:latin typeface="Arial"/>
                <a:cs typeface="Arial"/>
              </a:rPr>
              <a:t>the </a:t>
            </a:r>
            <a:r>
              <a:rPr sz="1800" spc="-5" dirty="0">
                <a:latin typeface="Arial"/>
                <a:cs typeface="Arial"/>
              </a:rPr>
              <a:t>application during</a:t>
            </a:r>
            <a:r>
              <a:rPr sz="1800" spc="60" dirty="0">
                <a:latin typeface="Arial"/>
                <a:cs typeface="Arial"/>
              </a:rPr>
              <a:t> </a:t>
            </a:r>
            <a:r>
              <a:rPr sz="1800" spc="-5" dirty="0">
                <a:latin typeface="Arial"/>
                <a:cs typeface="Arial"/>
              </a:rPr>
              <a:t>runtime.</a:t>
            </a:r>
            <a:endParaRPr sz="1800" dirty="0">
              <a:latin typeface="Arial"/>
              <a:cs typeface="Arial"/>
            </a:endParaRPr>
          </a:p>
          <a:p>
            <a:pPr marL="756285" marR="195580" lvl="1" indent="-286385">
              <a:lnSpc>
                <a:spcPct val="100000"/>
              </a:lnSpc>
              <a:spcBef>
                <a:spcPts val="430"/>
              </a:spcBef>
              <a:buClr>
                <a:srgbClr val="9999CC"/>
              </a:buClr>
              <a:buSzPct val="80555"/>
              <a:buFont typeface="Wingdings"/>
              <a:buChar char=""/>
              <a:tabLst>
                <a:tab pos="756920" algn="l"/>
                <a:tab pos="3220085" algn="l"/>
              </a:tabLst>
            </a:pPr>
            <a:r>
              <a:rPr sz="1800" spc="-5" dirty="0">
                <a:latin typeface="Arial"/>
                <a:cs typeface="Arial"/>
              </a:rPr>
              <a:t>Malicious insiders </a:t>
            </a:r>
            <a:r>
              <a:rPr sz="1800" dirty="0">
                <a:latin typeface="Arial"/>
                <a:cs typeface="Arial"/>
              </a:rPr>
              <a:t>- </a:t>
            </a:r>
            <a:r>
              <a:rPr sz="1800" spc="-5" dirty="0">
                <a:latin typeface="Arial"/>
                <a:cs typeface="Arial"/>
              </a:rPr>
              <a:t>cloud service providers do not disclose their hiring  standards</a:t>
            </a:r>
            <a:r>
              <a:rPr sz="1800" spc="15" dirty="0">
                <a:latin typeface="Arial"/>
                <a:cs typeface="Arial"/>
              </a:rPr>
              <a:t> </a:t>
            </a:r>
            <a:r>
              <a:rPr sz="1800" spc="-5" dirty="0">
                <a:latin typeface="Arial"/>
                <a:cs typeface="Arial"/>
              </a:rPr>
              <a:t>and</a:t>
            </a:r>
            <a:r>
              <a:rPr sz="1800" spc="20" dirty="0">
                <a:latin typeface="Arial"/>
                <a:cs typeface="Arial"/>
              </a:rPr>
              <a:t> </a:t>
            </a:r>
            <a:r>
              <a:rPr sz="1800" spc="-5" dirty="0">
                <a:latin typeface="Arial"/>
                <a:cs typeface="Arial"/>
              </a:rPr>
              <a:t>policies,	so this can be a serious</a:t>
            </a:r>
            <a:r>
              <a:rPr sz="1800" spc="10" dirty="0">
                <a:latin typeface="Arial"/>
                <a:cs typeface="Arial"/>
              </a:rPr>
              <a:t> </a:t>
            </a:r>
            <a:r>
              <a:rPr sz="1800" spc="-5" dirty="0">
                <a:latin typeface="Arial"/>
                <a:cs typeface="Arial"/>
              </a:rPr>
              <a:t>threat.</a:t>
            </a:r>
            <a:endParaRPr sz="1800" dirty="0">
              <a:latin typeface="Arial"/>
              <a:cs typeface="Arial"/>
            </a:endParaRPr>
          </a:p>
          <a:p>
            <a:pPr marL="756285" lvl="1" indent="-286385">
              <a:lnSpc>
                <a:spcPct val="100000"/>
              </a:lnSpc>
              <a:spcBef>
                <a:spcPts val="434"/>
              </a:spcBef>
              <a:buClr>
                <a:srgbClr val="9999CC"/>
              </a:buClr>
              <a:buSzPct val="80555"/>
              <a:buFont typeface="Wingdings"/>
              <a:buChar char=""/>
              <a:tabLst>
                <a:tab pos="756920" algn="l"/>
              </a:tabLst>
            </a:pPr>
            <a:r>
              <a:rPr sz="1800" spc="-5" dirty="0">
                <a:latin typeface="Arial"/>
                <a:cs typeface="Arial"/>
              </a:rPr>
              <a:t>Shared</a:t>
            </a:r>
            <a:r>
              <a:rPr sz="1800" dirty="0">
                <a:latin typeface="Arial"/>
                <a:cs typeface="Arial"/>
              </a:rPr>
              <a:t> </a:t>
            </a:r>
            <a:r>
              <a:rPr sz="1800" spc="-10" dirty="0" smtClean="0">
                <a:latin typeface="Arial"/>
                <a:cs typeface="Arial"/>
              </a:rPr>
              <a:t>technology</a:t>
            </a:r>
            <a:r>
              <a:rPr sz="1800" spc="-10" dirty="0">
                <a:latin typeface="Arial"/>
                <a:cs typeface="Arial"/>
              </a:rPr>
              <a:t>.</a:t>
            </a:r>
            <a:endParaRPr sz="1800" dirty="0">
              <a:latin typeface="Arial"/>
              <a:cs typeface="Arial"/>
            </a:endParaRPr>
          </a:p>
          <a:p>
            <a:pPr marL="756285" lvl="1" indent="-286385">
              <a:lnSpc>
                <a:spcPct val="100000"/>
              </a:lnSpc>
              <a:spcBef>
                <a:spcPts val="434"/>
              </a:spcBef>
              <a:buClr>
                <a:srgbClr val="9999CC"/>
              </a:buClr>
              <a:buSzPct val="80555"/>
              <a:buFont typeface="Wingdings"/>
              <a:buChar char=""/>
              <a:tabLst>
                <a:tab pos="756920" algn="l"/>
              </a:tabLst>
            </a:pPr>
            <a:r>
              <a:rPr sz="1800" spc="-5" dirty="0">
                <a:latin typeface="Arial"/>
                <a:cs typeface="Arial"/>
              </a:rPr>
              <a:t>Account</a:t>
            </a:r>
            <a:r>
              <a:rPr sz="1800" dirty="0">
                <a:latin typeface="Arial"/>
                <a:cs typeface="Arial"/>
              </a:rPr>
              <a:t> </a:t>
            </a:r>
            <a:r>
              <a:rPr sz="1800" spc="-5" dirty="0" smtClean="0">
                <a:latin typeface="Arial"/>
                <a:cs typeface="Arial"/>
              </a:rPr>
              <a:t>hijacking.</a:t>
            </a:r>
            <a:endParaRPr sz="1800" dirty="0">
              <a:latin typeface="Arial"/>
              <a:cs typeface="Arial"/>
            </a:endParaRPr>
          </a:p>
          <a:p>
            <a:pPr marL="756285" marR="5080" lvl="1" indent="-286385">
              <a:lnSpc>
                <a:spcPct val="100000"/>
              </a:lnSpc>
              <a:spcBef>
                <a:spcPts val="430"/>
              </a:spcBef>
              <a:buClr>
                <a:srgbClr val="9999CC"/>
              </a:buClr>
              <a:buSzPct val="80555"/>
              <a:buFont typeface="Wingdings"/>
              <a:buChar char=""/>
              <a:tabLst>
                <a:tab pos="756920" algn="l"/>
              </a:tabLst>
            </a:pPr>
            <a:r>
              <a:rPr sz="1800" spc="-5" dirty="0">
                <a:latin typeface="Arial"/>
                <a:cs typeface="Arial"/>
              </a:rPr>
              <a:t>Data loss or leakage </a:t>
            </a:r>
            <a:r>
              <a:rPr sz="1800" dirty="0">
                <a:latin typeface="Arial"/>
                <a:cs typeface="Arial"/>
              </a:rPr>
              <a:t>- if the </a:t>
            </a:r>
            <a:r>
              <a:rPr sz="1800" spc="-5" dirty="0">
                <a:latin typeface="Arial"/>
                <a:cs typeface="Arial"/>
              </a:rPr>
              <a:t>only copy </a:t>
            </a:r>
            <a:r>
              <a:rPr sz="1800" dirty="0">
                <a:latin typeface="Arial"/>
                <a:cs typeface="Arial"/>
              </a:rPr>
              <a:t>of the </a:t>
            </a:r>
            <a:r>
              <a:rPr sz="1800" spc="-5" dirty="0">
                <a:latin typeface="Arial"/>
                <a:cs typeface="Arial"/>
              </a:rPr>
              <a:t>data is stored </a:t>
            </a:r>
            <a:r>
              <a:rPr sz="1800" spc="-10" dirty="0">
                <a:latin typeface="Arial"/>
                <a:cs typeface="Arial"/>
              </a:rPr>
              <a:t>on </a:t>
            </a:r>
            <a:r>
              <a:rPr sz="1800" dirty="0">
                <a:latin typeface="Arial"/>
                <a:cs typeface="Arial"/>
              </a:rPr>
              <a:t>the </a:t>
            </a:r>
            <a:r>
              <a:rPr sz="1800" spc="-5" dirty="0">
                <a:latin typeface="Arial"/>
                <a:cs typeface="Arial"/>
              </a:rPr>
              <a:t>cloud,  then sensitive data is permanently lost </a:t>
            </a:r>
            <a:r>
              <a:rPr sz="1800" spc="-15" dirty="0">
                <a:latin typeface="Arial"/>
                <a:cs typeface="Arial"/>
              </a:rPr>
              <a:t>when </a:t>
            </a:r>
            <a:r>
              <a:rPr sz="1800" spc="-5" dirty="0">
                <a:latin typeface="Arial"/>
                <a:cs typeface="Arial"/>
              </a:rPr>
              <a:t>cloud data replication fails  </a:t>
            </a:r>
            <a:r>
              <a:rPr sz="1800" spc="-10" dirty="0">
                <a:latin typeface="Arial"/>
                <a:cs typeface="Arial"/>
              </a:rPr>
              <a:t>followed </a:t>
            </a:r>
            <a:r>
              <a:rPr sz="1800" spc="-5" dirty="0">
                <a:latin typeface="Arial"/>
                <a:cs typeface="Arial"/>
              </a:rPr>
              <a:t>by a storage media</a:t>
            </a:r>
            <a:r>
              <a:rPr sz="1800" spc="70" dirty="0">
                <a:latin typeface="Arial"/>
                <a:cs typeface="Arial"/>
              </a:rPr>
              <a:t> </a:t>
            </a:r>
            <a:r>
              <a:rPr sz="1800" spc="-5" dirty="0">
                <a:latin typeface="Arial"/>
                <a:cs typeface="Arial"/>
              </a:rPr>
              <a:t>failure.</a:t>
            </a:r>
            <a:endParaRPr sz="1800" dirty="0">
              <a:latin typeface="Arial"/>
              <a:cs typeface="Arial"/>
            </a:endParaRPr>
          </a:p>
          <a:p>
            <a:pPr marL="756285" marR="142240" lvl="1" indent="-286385">
              <a:lnSpc>
                <a:spcPct val="100000"/>
              </a:lnSpc>
              <a:spcBef>
                <a:spcPts val="434"/>
              </a:spcBef>
              <a:buClr>
                <a:srgbClr val="9999CC"/>
              </a:buClr>
              <a:buSzPct val="80555"/>
              <a:buFont typeface="Wingdings"/>
              <a:buChar char=""/>
              <a:tabLst>
                <a:tab pos="756920" algn="l"/>
              </a:tabLst>
            </a:pPr>
            <a:r>
              <a:rPr sz="1800" spc="-10" dirty="0">
                <a:latin typeface="Arial"/>
                <a:cs typeface="Arial"/>
              </a:rPr>
              <a:t>Unknown </a:t>
            </a:r>
            <a:r>
              <a:rPr sz="1800" spc="-5" dirty="0">
                <a:latin typeface="Arial"/>
                <a:cs typeface="Arial"/>
              </a:rPr>
              <a:t>risk profile </a:t>
            </a:r>
            <a:r>
              <a:rPr sz="1800" dirty="0">
                <a:latin typeface="Arial"/>
                <a:cs typeface="Arial"/>
              </a:rPr>
              <a:t>- </a:t>
            </a:r>
            <a:r>
              <a:rPr sz="1800" spc="-5" dirty="0">
                <a:latin typeface="Arial"/>
                <a:cs typeface="Arial"/>
              </a:rPr>
              <a:t>exposure </a:t>
            </a:r>
            <a:r>
              <a:rPr sz="1800" dirty="0">
                <a:latin typeface="Arial"/>
                <a:cs typeface="Arial"/>
              </a:rPr>
              <a:t>to the </a:t>
            </a:r>
            <a:r>
              <a:rPr sz="1800" spc="-5" dirty="0">
                <a:latin typeface="Arial"/>
                <a:cs typeface="Arial"/>
              </a:rPr>
              <a:t>ignorance or underestimation </a:t>
            </a:r>
            <a:r>
              <a:rPr sz="1800" dirty="0">
                <a:latin typeface="Arial"/>
                <a:cs typeface="Arial"/>
              </a:rPr>
              <a:t>of  the risks of </a:t>
            </a:r>
            <a:r>
              <a:rPr sz="1800" spc="-5" dirty="0">
                <a:latin typeface="Arial"/>
                <a:cs typeface="Arial"/>
              </a:rPr>
              <a:t>cloud</a:t>
            </a:r>
            <a:r>
              <a:rPr sz="1800" dirty="0">
                <a:latin typeface="Arial"/>
                <a:cs typeface="Arial"/>
              </a:rPr>
              <a:t> </a:t>
            </a:r>
            <a:r>
              <a:rPr sz="1800" spc="-5" dirty="0">
                <a:latin typeface="Arial"/>
                <a:cs typeface="Arial"/>
              </a:rPr>
              <a:t>computing.</a:t>
            </a:r>
            <a:endParaRPr sz="1800" dirty="0">
              <a:latin typeface="Arial"/>
              <a:cs typeface="Arial"/>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0" y="0"/>
            <a:ext cx="285750" cy="533400"/>
          </a:xfrm>
          <a:prstGeom prst="rect">
            <a:avLst/>
          </a:prstGeom>
          <a:blipFill>
            <a:blip r:embed="rId3" cstate="print"/>
            <a:stretch>
              <a:fillRect/>
            </a:stretch>
          </a:blipFill>
        </p:spPr>
        <p:txBody>
          <a:bodyPr wrap="square" lIns="0" tIns="0" rIns="0" bIns="0" rtlCol="0"/>
          <a:lstStyle/>
          <a:p>
            <a:endParaRPr/>
          </a:p>
        </p:txBody>
      </p:sp>
      <p:sp>
        <p:nvSpPr>
          <p:cNvPr id="3" name="object 3"/>
          <p:cNvSpPr/>
          <p:nvPr/>
        </p:nvSpPr>
        <p:spPr>
          <a:xfrm>
            <a:off x="412750" y="134937"/>
            <a:ext cx="8731250" cy="274637"/>
          </a:xfrm>
          <a:prstGeom prst="rect">
            <a:avLst/>
          </a:prstGeom>
          <a:blipFill>
            <a:blip r:embed="rId4" cstate="print"/>
            <a:stretch>
              <a:fillRect/>
            </a:stretch>
          </a:blipFill>
        </p:spPr>
        <p:txBody>
          <a:bodyPr wrap="square" lIns="0" tIns="0" rIns="0" bIns="0" rtlCol="0"/>
          <a:lstStyle/>
          <a:p>
            <a:endParaRPr/>
          </a:p>
        </p:txBody>
      </p:sp>
      <p:sp>
        <p:nvSpPr>
          <p:cNvPr id="4" name="object 4"/>
          <p:cNvSpPr/>
          <p:nvPr/>
        </p:nvSpPr>
        <p:spPr>
          <a:xfrm>
            <a:off x="409575" y="134937"/>
            <a:ext cx="138430" cy="136525"/>
          </a:xfrm>
          <a:custGeom>
            <a:avLst/>
            <a:gdLst/>
            <a:ahLst/>
            <a:cxnLst/>
            <a:rect l="l" t="t" r="r" b="b"/>
            <a:pathLst>
              <a:path w="138429" h="136525">
                <a:moveTo>
                  <a:pt x="0" y="136525"/>
                </a:moveTo>
                <a:lnTo>
                  <a:pt x="138112" y="136525"/>
                </a:lnTo>
                <a:lnTo>
                  <a:pt x="138112" y="0"/>
                </a:lnTo>
                <a:lnTo>
                  <a:pt x="0" y="0"/>
                </a:lnTo>
                <a:lnTo>
                  <a:pt x="0" y="136525"/>
                </a:lnTo>
                <a:close/>
              </a:path>
            </a:pathLst>
          </a:custGeom>
          <a:solidFill>
            <a:srgbClr val="CCCCE6"/>
          </a:solidFill>
        </p:spPr>
        <p:txBody>
          <a:bodyPr wrap="square" lIns="0" tIns="0" rIns="0" bIns="0" rtlCol="0"/>
          <a:lstStyle/>
          <a:p>
            <a:endParaRPr/>
          </a:p>
        </p:txBody>
      </p:sp>
      <p:sp>
        <p:nvSpPr>
          <p:cNvPr id="5" name="object 5"/>
          <p:cNvSpPr/>
          <p:nvPr/>
        </p:nvSpPr>
        <p:spPr>
          <a:xfrm>
            <a:off x="547687" y="63"/>
            <a:ext cx="139700" cy="135255"/>
          </a:xfrm>
          <a:custGeom>
            <a:avLst/>
            <a:gdLst/>
            <a:ahLst/>
            <a:cxnLst/>
            <a:rect l="l" t="t" r="r" b="b"/>
            <a:pathLst>
              <a:path w="139700" h="135255">
                <a:moveTo>
                  <a:pt x="0" y="134874"/>
                </a:moveTo>
                <a:lnTo>
                  <a:pt x="139700" y="134874"/>
                </a:lnTo>
                <a:lnTo>
                  <a:pt x="139700" y="0"/>
                </a:lnTo>
                <a:lnTo>
                  <a:pt x="0" y="0"/>
                </a:lnTo>
                <a:lnTo>
                  <a:pt x="0" y="134874"/>
                </a:lnTo>
                <a:close/>
              </a:path>
            </a:pathLst>
          </a:custGeom>
          <a:solidFill>
            <a:srgbClr val="CCCCE6"/>
          </a:solidFill>
        </p:spPr>
        <p:txBody>
          <a:bodyPr wrap="square" lIns="0" tIns="0" rIns="0" bIns="0" rtlCol="0"/>
          <a:lstStyle/>
          <a:p>
            <a:endParaRPr/>
          </a:p>
        </p:txBody>
      </p:sp>
      <p:sp>
        <p:nvSpPr>
          <p:cNvPr id="6" name="object 6"/>
          <p:cNvSpPr/>
          <p:nvPr/>
        </p:nvSpPr>
        <p:spPr>
          <a:xfrm>
            <a:off x="547687" y="134937"/>
            <a:ext cx="139700" cy="141605"/>
          </a:xfrm>
          <a:custGeom>
            <a:avLst/>
            <a:gdLst/>
            <a:ahLst/>
            <a:cxnLst/>
            <a:rect l="l" t="t" r="r" b="b"/>
            <a:pathLst>
              <a:path w="139700" h="141604">
                <a:moveTo>
                  <a:pt x="0" y="141287"/>
                </a:moveTo>
                <a:lnTo>
                  <a:pt x="139700" y="141287"/>
                </a:lnTo>
                <a:lnTo>
                  <a:pt x="139700" y="0"/>
                </a:lnTo>
                <a:lnTo>
                  <a:pt x="0" y="0"/>
                </a:lnTo>
                <a:lnTo>
                  <a:pt x="0" y="141287"/>
                </a:lnTo>
                <a:close/>
              </a:path>
            </a:pathLst>
          </a:custGeom>
          <a:solidFill>
            <a:srgbClr val="9999CC"/>
          </a:solidFill>
        </p:spPr>
        <p:txBody>
          <a:bodyPr wrap="square" lIns="0" tIns="0" rIns="0" bIns="0" rtlCol="0"/>
          <a:lstStyle/>
          <a:p>
            <a:endParaRPr/>
          </a:p>
        </p:txBody>
      </p:sp>
      <p:sp>
        <p:nvSpPr>
          <p:cNvPr id="7" name="object 7"/>
          <p:cNvSpPr/>
          <p:nvPr/>
        </p:nvSpPr>
        <p:spPr>
          <a:xfrm>
            <a:off x="274637" y="274637"/>
            <a:ext cx="136525" cy="135255"/>
          </a:xfrm>
          <a:custGeom>
            <a:avLst/>
            <a:gdLst/>
            <a:ahLst/>
            <a:cxnLst/>
            <a:rect l="l" t="t" r="r" b="b"/>
            <a:pathLst>
              <a:path w="136525" h="135254">
                <a:moveTo>
                  <a:pt x="0" y="134937"/>
                </a:moveTo>
                <a:lnTo>
                  <a:pt x="136525" y="134937"/>
                </a:lnTo>
                <a:lnTo>
                  <a:pt x="136525" y="0"/>
                </a:lnTo>
                <a:lnTo>
                  <a:pt x="0" y="0"/>
                </a:lnTo>
                <a:lnTo>
                  <a:pt x="0" y="134937"/>
                </a:lnTo>
                <a:close/>
              </a:path>
            </a:pathLst>
          </a:custGeom>
          <a:solidFill>
            <a:srgbClr val="CCCCE6"/>
          </a:solidFill>
        </p:spPr>
        <p:txBody>
          <a:bodyPr wrap="square" lIns="0" tIns="0" rIns="0" bIns="0" rtlCol="0"/>
          <a:lstStyle/>
          <a:p>
            <a:endParaRPr/>
          </a:p>
        </p:txBody>
      </p:sp>
      <p:sp>
        <p:nvSpPr>
          <p:cNvPr id="8" name="object 8"/>
          <p:cNvSpPr/>
          <p:nvPr/>
        </p:nvSpPr>
        <p:spPr>
          <a:xfrm>
            <a:off x="131762" y="136588"/>
            <a:ext cx="141605" cy="138430"/>
          </a:xfrm>
          <a:custGeom>
            <a:avLst/>
            <a:gdLst/>
            <a:ahLst/>
            <a:cxnLst/>
            <a:rect l="l" t="t" r="r" b="b"/>
            <a:pathLst>
              <a:path w="141604" h="138429">
                <a:moveTo>
                  <a:pt x="0" y="138112"/>
                </a:moveTo>
                <a:lnTo>
                  <a:pt x="141287" y="138112"/>
                </a:lnTo>
                <a:lnTo>
                  <a:pt x="141287" y="0"/>
                </a:lnTo>
                <a:lnTo>
                  <a:pt x="0" y="0"/>
                </a:lnTo>
                <a:lnTo>
                  <a:pt x="0" y="138112"/>
                </a:lnTo>
                <a:close/>
              </a:path>
            </a:pathLst>
          </a:custGeom>
          <a:solidFill>
            <a:srgbClr val="00007C"/>
          </a:solidFill>
        </p:spPr>
        <p:txBody>
          <a:bodyPr wrap="square" lIns="0" tIns="0" rIns="0" bIns="0" rtlCol="0"/>
          <a:lstStyle/>
          <a:p>
            <a:endParaRPr/>
          </a:p>
        </p:txBody>
      </p:sp>
      <p:sp>
        <p:nvSpPr>
          <p:cNvPr id="9" name="object 9"/>
          <p:cNvSpPr/>
          <p:nvPr/>
        </p:nvSpPr>
        <p:spPr>
          <a:xfrm>
            <a:off x="409575" y="271462"/>
            <a:ext cx="138430" cy="138430"/>
          </a:xfrm>
          <a:custGeom>
            <a:avLst/>
            <a:gdLst/>
            <a:ahLst/>
            <a:cxnLst/>
            <a:rect l="l" t="t" r="r" b="b"/>
            <a:pathLst>
              <a:path w="138429" h="138429">
                <a:moveTo>
                  <a:pt x="0" y="138112"/>
                </a:moveTo>
                <a:lnTo>
                  <a:pt x="138112" y="138112"/>
                </a:lnTo>
                <a:lnTo>
                  <a:pt x="138112" y="0"/>
                </a:lnTo>
                <a:lnTo>
                  <a:pt x="0" y="0"/>
                </a:lnTo>
                <a:lnTo>
                  <a:pt x="0" y="138112"/>
                </a:lnTo>
                <a:close/>
              </a:path>
            </a:pathLst>
          </a:custGeom>
          <a:solidFill>
            <a:srgbClr val="9999CC"/>
          </a:solidFill>
        </p:spPr>
        <p:txBody>
          <a:bodyPr wrap="square" lIns="0" tIns="0" rIns="0" bIns="0" rtlCol="0"/>
          <a:lstStyle/>
          <a:p>
            <a:endParaRPr/>
          </a:p>
        </p:txBody>
      </p:sp>
      <p:sp>
        <p:nvSpPr>
          <p:cNvPr id="10" name="object 10"/>
          <p:cNvSpPr/>
          <p:nvPr/>
        </p:nvSpPr>
        <p:spPr>
          <a:xfrm>
            <a:off x="274637" y="409575"/>
            <a:ext cx="136525" cy="136525"/>
          </a:xfrm>
          <a:custGeom>
            <a:avLst/>
            <a:gdLst/>
            <a:ahLst/>
            <a:cxnLst/>
            <a:rect l="l" t="t" r="r" b="b"/>
            <a:pathLst>
              <a:path w="136525" h="136525">
                <a:moveTo>
                  <a:pt x="0" y="136525"/>
                </a:moveTo>
                <a:lnTo>
                  <a:pt x="136525" y="136525"/>
                </a:lnTo>
                <a:lnTo>
                  <a:pt x="136525" y="0"/>
                </a:lnTo>
                <a:lnTo>
                  <a:pt x="0" y="0"/>
                </a:lnTo>
                <a:lnTo>
                  <a:pt x="0" y="136525"/>
                </a:lnTo>
                <a:close/>
              </a:path>
            </a:pathLst>
          </a:custGeom>
          <a:solidFill>
            <a:srgbClr val="9999CC"/>
          </a:solidFill>
        </p:spPr>
        <p:txBody>
          <a:bodyPr wrap="square" lIns="0" tIns="0" rIns="0" bIns="0" rtlCol="0"/>
          <a:lstStyle/>
          <a:p>
            <a:endParaRPr/>
          </a:p>
        </p:txBody>
      </p:sp>
      <p:sp>
        <p:nvSpPr>
          <p:cNvPr id="11" name="object 11"/>
          <p:cNvSpPr txBox="1">
            <a:spLocks noGrp="1"/>
          </p:cNvSpPr>
          <p:nvPr>
            <p:ph type="title"/>
          </p:nvPr>
        </p:nvSpPr>
        <p:spPr>
          <a:xfrm>
            <a:off x="535940" y="555497"/>
            <a:ext cx="5194935" cy="513715"/>
          </a:xfrm>
          <a:prstGeom prst="rect">
            <a:avLst/>
          </a:prstGeom>
        </p:spPr>
        <p:txBody>
          <a:bodyPr vert="horz" wrap="square" lIns="0" tIns="13335" rIns="0" bIns="0" rtlCol="0">
            <a:spAutoFit/>
          </a:bodyPr>
          <a:lstStyle/>
          <a:p>
            <a:pPr marL="12700">
              <a:lnSpc>
                <a:spcPct val="100000"/>
              </a:lnSpc>
              <a:spcBef>
                <a:spcPts val="105"/>
              </a:spcBef>
            </a:pPr>
            <a:r>
              <a:rPr spc="-5" dirty="0"/>
              <a:t>Auditability </a:t>
            </a:r>
            <a:r>
              <a:rPr dirty="0"/>
              <a:t>of cloud</a:t>
            </a:r>
            <a:r>
              <a:rPr spc="-35" dirty="0"/>
              <a:t> </a:t>
            </a:r>
            <a:r>
              <a:rPr spc="-5" dirty="0"/>
              <a:t>activities</a:t>
            </a:r>
          </a:p>
        </p:txBody>
      </p:sp>
      <p:sp>
        <p:nvSpPr>
          <p:cNvPr id="13" name="object 13"/>
          <p:cNvSpPr txBox="1">
            <a:spLocks noGrp="1"/>
          </p:cNvSpPr>
          <p:nvPr>
            <p:ph type="dt" sz="half" idx="6"/>
          </p:nvPr>
        </p:nvSpPr>
        <p:spPr>
          <a:prstGeom prst="rect">
            <a:avLst/>
          </a:prstGeom>
        </p:spPr>
        <p:txBody>
          <a:bodyPr vert="horz" wrap="square" lIns="0" tIns="0" rIns="0" bIns="0" rtlCol="0">
            <a:spAutoFit/>
          </a:bodyPr>
          <a:lstStyle/>
          <a:p>
            <a:pPr algn="ctr">
              <a:lnSpc>
                <a:spcPts val="1425"/>
              </a:lnSpc>
            </a:pPr>
            <a:r>
              <a:rPr spc="-5" dirty="0"/>
              <a:t>Cloud Computing: </a:t>
            </a:r>
            <a:r>
              <a:rPr dirty="0"/>
              <a:t>Theory </a:t>
            </a:r>
            <a:r>
              <a:rPr spc="-5" dirty="0"/>
              <a:t>and</a:t>
            </a:r>
            <a:r>
              <a:rPr spc="-140" dirty="0"/>
              <a:t> </a:t>
            </a:r>
            <a:r>
              <a:rPr dirty="0"/>
              <a:t>Practice.</a:t>
            </a:r>
          </a:p>
          <a:p>
            <a:pPr marL="1905" algn="ctr">
              <a:lnSpc>
                <a:spcPct val="100000"/>
              </a:lnSpc>
            </a:pPr>
            <a:r>
              <a:rPr dirty="0"/>
              <a:t>Chapter</a:t>
            </a:r>
            <a:r>
              <a:rPr spc="-45" dirty="0"/>
              <a:t> </a:t>
            </a:r>
            <a:r>
              <a:rPr spc="-5" dirty="0"/>
              <a:t>9</a:t>
            </a:r>
          </a:p>
        </p:txBody>
      </p:sp>
      <p:sp>
        <p:nvSpPr>
          <p:cNvPr id="14" name="object 14"/>
          <p:cNvSpPr txBox="1">
            <a:spLocks noGrp="1"/>
          </p:cNvSpPr>
          <p:nvPr>
            <p:ph type="sldNum" sz="quarter" idx="7"/>
          </p:nvPr>
        </p:nvSpPr>
        <p:spPr>
          <a:prstGeom prst="rect">
            <a:avLst/>
          </a:prstGeom>
        </p:spPr>
        <p:txBody>
          <a:bodyPr vert="horz" wrap="square" lIns="0" tIns="27940" rIns="0" bIns="0" rtlCol="0">
            <a:spAutoFit/>
          </a:bodyPr>
          <a:lstStyle/>
          <a:p>
            <a:pPr marL="25400">
              <a:lnSpc>
                <a:spcPct val="100000"/>
              </a:lnSpc>
              <a:spcBef>
                <a:spcPts val="220"/>
              </a:spcBef>
            </a:pPr>
            <a:fld id="{81D60167-4931-47E6-BA6A-407CBD079E47}" type="slidenum">
              <a:rPr dirty="0"/>
              <a:t>11</a:t>
            </a:fld>
            <a:endParaRPr dirty="0"/>
          </a:p>
        </p:txBody>
      </p:sp>
      <p:sp>
        <p:nvSpPr>
          <p:cNvPr id="15" name="object 15"/>
          <p:cNvSpPr txBox="1">
            <a:spLocks noGrp="1"/>
          </p:cNvSpPr>
          <p:nvPr>
            <p:ph type="ftr" sz="quarter" idx="5"/>
          </p:nvPr>
        </p:nvSpPr>
        <p:spPr>
          <a:prstGeom prst="rect">
            <a:avLst/>
          </a:prstGeom>
        </p:spPr>
        <p:txBody>
          <a:bodyPr vert="horz" wrap="square" lIns="0" tIns="0" rIns="0" bIns="0" rtlCol="0">
            <a:spAutoFit/>
          </a:bodyPr>
          <a:lstStyle/>
          <a:p>
            <a:pPr marL="12700">
              <a:lnSpc>
                <a:spcPts val="1425"/>
              </a:lnSpc>
            </a:pPr>
            <a:r>
              <a:rPr spc="-5" dirty="0"/>
              <a:t>Dan </a:t>
            </a:r>
            <a:r>
              <a:rPr dirty="0"/>
              <a:t>C.</a:t>
            </a:r>
            <a:r>
              <a:rPr spc="-55" dirty="0"/>
              <a:t> </a:t>
            </a:r>
            <a:r>
              <a:rPr spc="-5" dirty="0"/>
              <a:t>Marinescu</a:t>
            </a:r>
          </a:p>
        </p:txBody>
      </p:sp>
      <p:sp>
        <p:nvSpPr>
          <p:cNvPr id="12" name="object 12"/>
          <p:cNvSpPr txBox="1"/>
          <p:nvPr/>
        </p:nvSpPr>
        <p:spPr>
          <a:xfrm>
            <a:off x="535940" y="1511553"/>
            <a:ext cx="7463155" cy="1966595"/>
          </a:xfrm>
          <a:prstGeom prst="rect">
            <a:avLst/>
          </a:prstGeom>
        </p:spPr>
        <p:txBody>
          <a:bodyPr vert="horz" wrap="square" lIns="0" tIns="13335" rIns="0" bIns="0" rtlCol="0">
            <a:spAutoFit/>
          </a:bodyPr>
          <a:lstStyle/>
          <a:p>
            <a:pPr marL="355600" marR="611505" indent="-342900">
              <a:lnSpc>
                <a:spcPct val="100000"/>
              </a:lnSpc>
              <a:spcBef>
                <a:spcPts val="105"/>
              </a:spcBef>
              <a:buClr>
                <a:srgbClr val="00007C"/>
              </a:buClr>
              <a:buSzPct val="75000"/>
              <a:buFont typeface="Wingdings"/>
              <a:buChar char=""/>
              <a:tabLst>
                <a:tab pos="355600" algn="l"/>
                <a:tab pos="356235" algn="l"/>
              </a:tabLst>
            </a:pPr>
            <a:r>
              <a:rPr sz="2000" dirty="0">
                <a:latin typeface="Arial"/>
                <a:cs typeface="Arial"/>
              </a:rPr>
              <a:t>The lack of transparency makes auditability a very</a:t>
            </a:r>
            <a:r>
              <a:rPr sz="2000" spc="-185" dirty="0">
                <a:latin typeface="Arial"/>
                <a:cs typeface="Arial"/>
              </a:rPr>
              <a:t> </a:t>
            </a:r>
            <a:r>
              <a:rPr sz="2000" dirty="0">
                <a:latin typeface="Arial"/>
                <a:cs typeface="Arial"/>
              </a:rPr>
              <a:t>difficult  proposition for cloud</a:t>
            </a:r>
            <a:r>
              <a:rPr sz="2000" spc="-75" dirty="0">
                <a:latin typeface="Arial"/>
                <a:cs typeface="Arial"/>
              </a:rPr>
              <a:t> </a:t>
            </a:r>
            <a:r>
              <a:rPr sz="2000" dirty="0">
                <a:latin typeface="Arial"/>
                <a:cs typeface="Arial"/>
              </a:rPr>
              <a:t>computing.</a:t>
            </a:r>
          </a:p>
          <a:p>
            <a:pPr marL="355600" marR="5080" indent="-342900">
              <a:lnSpc>
                <a:spcPct val="100000"/>
              </a:lnSpc>
              <a:spcBef>
                <a:spcPts val="480"/>
              </a:spcBef>
              <a:buClr>
                <a:srgbClr val="00007C"/>
              </a:buClr>
              <a:buSzPct val="75000"/>
              <a:buFont typeface="Wingdings"/>
              <a:buChar char=""/>
              <a:tabLst>
                <a:tab pos="355600" algn="l"/>
                <a:tab pos="356235" algn="l"/>
                <a:tab pos="4237990" algn="l"/>
              </a:tabLst>
            </a:pPr>
            <a:r>
              <a:rPr sz="2000" dirty="0">
                <a:latin typeface="Arial"/>
                <a:cs typeface="Arial"/>
              </a:rPr>
              <a:t>Auditing guidelines</a:t>
            </a:r>
            <a:r>
              <a:rPr sz="2000" spc="-5" dirty="0">
                <a:latin typeface="Arial"/>
                <a:cs typeface="Arial"/>
              </a:rPr>
              <a:t> </a:t>
            </a:r>
            <a:r>
              <a:rPr sz="2000" dirty="0">
                <a:latin typeface="Arial"/>
                <a:cs typeface="Arial"/>
              </a:rPr>
              <a:t>elaborated</a:t>
            </a:r>
            <a:r>
              <a:rPr sz="2000" spc="-35" dirty="0">
                <a:latin typeface="Arial"/>
                <a:cs typeface="Arial"/>
              </a:rPr>
              <a:t> </a:t>
            </a:r>
            <a:r>
              <a:rPr sz="2000" dirty="0">
                <a:latin typeface="Arial"/>
                <a:cs typeface="Arial"/>
              </a:rPr>
              <a:t>by	</a:t>
            </a:r>
            <a:r>
              <a:rPr sz="2000" spc="-5" dirty="0">
                <a:latin typeface="Arial"/>
                <a:cs typeface="Arial"/>
              </a:rPr>
              <a:t>the </a:t>
            </a:r>
            <a:r>
              <a:rPr sz="2000" dirty="0">
                <a:latin typeface="Arial"/>
                <a:cs typeface="Arial"/>
              </a:rPr>
              <a:t>National Institute of  Standards (NIST) are mandatory for US Government</a:t>
            </a:r>
            <a:r>
              <a:rPr sz="2000" spc="-200" dirty="0">
                <a:latin typeface="Arial"/>
                <a:cs typeface="Arial"/>
              </a:rPr>
              <a:t> </a:t>
            </a:r>
            <a:r>
              <a:rPr sz="2000" dirty="0">
                <a:latin typeface="Arial"/>
                <a:cs typeface="Arial"/>
              </a:rPr>
              <a:t>agencies:</a:t>
            </a:r>
          </a:p>
          <a:p>
            <a:pPr marL="820419" lvl="1" indent="-350520">
              <a:lnSpc>
                <a:spcPct val="100000"/>
              </a:lnSpc>
              <a:spcBef>
                <a:spcPts val="440"/>
              </a:spcBef>
              <a:buClr>
                <a:srgbClr val="9999CC"/>
              </a:buClr>
              <a:buSzPct val="80555"/>
              <a:buFont typeface="Wingdings"/>
              <a:buChar char=""/>
              <a:tabLst>
                <a:tab pos="820419" algn="l"/>
                <a:tab pos="821055" algn="l"/>
              </a:tabLst>
            </a:pPr>
            <a:r>
              <a:rPr sz="1800" dirty="0">
                <a:latin typeface="Arial"/>
                <a:cs typeface="Arial"/>
              </a:rPr>
              <a:t>the </a:t>
            </a:r>
            <a:r>
              <a:rPr sz="1800" spc="-5" dirty="0">
                <a:latin typeface="Arial"/>
                <a:cs typeface="Arial"/>
              </a:rPr>
              <a:t>Federal Information Processing Standard</a:t>
            </a:r>
            <a:r>
              <a:rPr sz="1800" spc="35" dirty="0">
                <a:latin typeface="Arial"/>
                <a:cs typeface="Arial"/>
              </a:rPr>
              <a:t> </a:t>
            </a:r>
            <a:r>
              <a:rPr sz="1800" dirty="0">
                <a:latin typeface="Arial"/>
                <a:cs typeface="Arial"/>
              </a:rPr>
              <a:t>(FIPS).</a:t>
            </a:r>
          </a:p>
          <a:p>
            <a:pPr marL="820419" lvl="1" indent="-350520">
              <a:lnSpc>
                <a:spcPct val="100000"/>
              </a:lnSpc>
              <a:spcBef>
                <a:spcPts val="434"/>
              </a:spcBef>
              <a:buClr>
                <a:srgbClr val="9999CC"/>
              </a:buClr>
              <a:buSzPct val="80555"/>
              <a:buFont typeface="Wingdings"/>
              <a:buChar char=""/>
              <a:tabLst>
                <a:tab pos="820419" algn="l"/>
                <a:tab pos="821055" algn="l"/>
              </a:tabLst>
            </a:pPr>
            <a:r>
              <a:rPr sz="1800" dirty="0">
                <a:latin typeface="Arial"/>
                <a:cs typeface="Arial"/>
              </a:rPr>
              <a:t>the </a:t>
            </a:r>
            <a:r>
              <a:rPr sz="1800" spc="-5" dirty="0">
                <a:latin typeface="Arial"/>
                <a:cs typeface="Arial"/>
              </a:rPr>
              <a:t>Federal Information Security Management </a:t>
            </a:r>
            <a:r>
              <a:rPr sz="1800" dirty="0">
                <a:latin typeface="Arial"/>
                <a:cs typeface="Arial"/>
              </a:rPr>
              <a:t>Act</a:t>
            </a:r>
            <a:r>
              <a:rPr sz="1800" spc="45" dirty="0">
                <a:latin typeface="Arial"/>
                <a:cs typeface="Arial"/>
              </a:rPr>
              <a:t> </a:t>
            </a:r>
            <a:r>
              <a:rPr sz="1800" dirty="0">
                <a:latin typeface="Arial"/>
                <a:cs typeface="Arial"/>
              </a:rPr>
              <a:t>(FISMA).</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0" y="0"/>
            <a:ext cx="285750" cy="533400"/>
          </a:xfrm>
          <a:prstGeom prst="rect">
            <a:avLst/>
          </a:prstGeom>
          <a:blipFill>
            <a:blip r:embed="rId3" cstate="print"/>
            <a:stretch>
              <a:fillRect/>
            </a:stretch>
          </a:blipFill>
        </p:spPr>
        <p:txBody>
          <a:bodyPr wrap="square" lIns="0" tIns="0" rIns="0" bIns="0" rtlCol="0"/>
          <a:lstStyle/>
          <a:p>
            <a:endParaRPr/>
          </a:p>
        </p:txBody>
      </p:sp>
      <p:sp>
        <p:nvSpPr>
          <p:cNvPr id="3" name="object 3"/>
          <p:cNvSpPr/>
          <p:nvPr/>
        </p:nvSpPr>
        <p:spPr>
          <a:xfrm>
            <a:off x="412750" y="134937"/>
            <a:ext cx="8731250" cy="274637"/>
          </a:xfrm>
          <a:prstGeom prst="rect">
            <a:avLst/>
          </a:prstGeom>
          <a:blipFill>
            <a:blip r:embed="rId4" cstate="print"/>
            <a:stretch>
              <a:fillRect/>
            </a:stretch>
          </a:blipFill>
        </p:spPr>
        <p:txBody>
          <a:bodyPr wrap="square" lIns="0" tIns="0" rIns="0" bIns="0" rtlCol="0"/>
          <a:lstStyle/>
          <a:p>
            <a:endParaRPr/>
          </a:p>
        </p:txBody>
      </p:sp>
      <p:sp>
        <p:nvSpPr>
          <p:cNvPr id="4" name="object 4"/>
          <p:cNvSpPr/>
          <p:nvPr/>
        </p:nvSpPr>
        <p:spPr>
          <a:xfrm>
            <a:off x="409575" y="134937"/>
            <a:ext cx="138430" cy="136525"/>
          </a:xfrm>
          <a:custGeom>
            <a:avLst/>
            <a:gdLst/>
            <a:ahLst/>
            <a:cxnLst/>
            <a:rect l="l" t="t" r="r" b="b"/>
            <a:pathLst>
              <a:path w="138429" h="136525">
                <a:moveTo>
                  <a:pt x="0" y="136525"/>
                </a:moveTo>
                <a:lnTo>
                  <a:pt x="138112" y="136525"/>
                </a:lnTo>
                <a:lnTo>
                  <a:pt x="138112" y="0"/>
                </a:lnTo>
                <a:lnTo>
                  <a:pt x="0" y="0"/>
                </a:lnTo>
                <a:lnTo>
                  <a:pt x="0" y="136525"/>
                </a:lnTo>
                <a:close/>
              </a:path>
            </a:pathLst>
          </a:custGeom>
          <a:solidFill>
            <a:srgbClr val="CCCCE6"/>
          </a:solidFill>
        </p:spPr>
        <p:txBody>
          <a:bodyPr wrap="square" lIns="0" tIns="0" rIns="0" bIns="0" rtlCol="0"/>
          <a:lstStyle/>
          <a:p>
            <a:endParaRPr/>
          </a:p>
        </p:txBody>
      </p:sp>
      <p:sp>
        <p:nvSpPr>
          <p:cNvPr id="5" name="object 5"/>
          <p:cNvSpPr/>
          <p:nvPr/>
        </p:nvSpPr>
        <p:spPr>
          <a:xfrm>
            <a:off x="547687" y="63"/>
            <a:ext cx="139700" cy="135255"/>
          </a:xfrm>
          <a:custGeom>
            <a:avLst/>
            <a:gdLst/>
            <a:ahLst/>
            <a:cxnLst/>
            <a:rect l="l" t="t" r="r" b="b"/>
            <a:pathLst>
              <a:path w="139700" h="135255">
                <a:moveTo>
                  <a:pt x="0" y="134874"/>
                </a:moveTo>
                <a:lnTo>
                  <a:pt x="139700" y="134874"/>
                </a:lnTo>
                <a:lnTo>
                  <a:pt x="139700" y="0"/>
                </a:lnTo>
                <a:lnTo>
                  <a:pt x="0" y="0"/>
                </a:lnTo>
                <a:lnTo>
                  <a:pt x="0" y="134874"/>
                </a:lnTo>
                <a:close/>
              </a:path>
            </a:pathLst>
          </a:custGeom>
          <a:solidFill>
            <a:srgbClr val="CCCCE6"/>
          </a:solidFill>
        </p:spPr>
        <p:txBody>
          <a:bodyPr wrap="square" lIns="0" tIns="0" rIns="0" bIns="0" rtlCol="0"/>
          <a:lstStyle/>
          <a:p>
            <a:endParaRPr/>
          </a:p>
        </p:txBody>
      </p:sp>
      <p:sp>
        <p:nvSpPr>
          <p:cNvPr id="6" name="object 6"/>
          <p:cNvSpPr/>
          <p:nvPr/>
        </p:nvSpPr>
        <p:spPr>
          <a:xfrm>
            <a:off x="547687" y="134937"/>
            <a:ext cx="139700" cy="141605"/>
          </a:xfrm>
          <a:custGeom>
            <a:avLst/>
            <a:gdLst/>
            <a:ahLst/>
            <a:cxnLst/>
            <a:rect l="l" t="t" r="r" b="b"/>
            <a:pathLst>
              <a:path w="139700" h="141604">
                <a:moveTo>
                  <a:pt x="0" y="141287"/>
                </a:moveTo>
                <a:lnTo>
                  <a:pt x="139700" y="141287"/>
                </a:lnTo>
                <a:lnTo>
                  <a:pt x="139700" y="0"/>
                </a:lnTo>
                <a:lnTo>
                  <a:pt x="0" y="0"/>
                </a:lnTo>
                <a:lnTo>
                  <a:pt x="0" y="141287"/>
                </a:lnTo>
                <a:close/>
              </a:path>
            </a:pathLst>
          </a:custGeom>
          <a:solidFill>
            <a:srgbClr val="9999CC"/>
          </a:solidFill>
        </p:spPr>
        <p:txBody>
          <a:bodyPr wrap="square" lIns="0" tIns="0" rIns="0" bIns="0" rtlCol="0"/>
          <a:lstStyle/>
          <a:p>
            <a:endParaRPr/>
          </a:p>
        </p:txBody>
      </p:sp>
      <p:sp>
        <p:nvSpPr>
          <p:cNvPr id="7" name="object 7"/>
          <p:cNvSpPr/>
          <p:nvPr/>
        </p:nvSpPr>
        <p:spPr>
          <a:xfrm>
            <a:off x="274637" y="274637"/>
            <a:ext cx="136525" cy="135255"/>
          </a:xfrm>
          <a:custGeom>
            <a:avLst/>
            <a:gdLst/>
            <a:ahLst/>
            <a:cxnLst/>
            <a:rect l="l" t="t" r="r" b="b"/>
            <a:pathLst>
              <a:path w="136525" h="135254">
                <a:moveTo>
                  <a:pt x="0" y="134937"/>
                </a:moveTo>
                <a:lnTo>
                  <a:pt x="136525" y="134937"/>
                </a:lnTo>
                <a:lnTo>
                  <a:pt x="136525" y="0"/>
                </a:lnTo>
                <a:lnTo>
                  <a:pt x="0" y="0"/>
                </a:lnTo>
                <a:lnTo>
                  <a:pt x="0" y="134937"/>
                </a:lnTo>
                <a:close/>
              </a:path>
            </a:pathLst>
          </a:custGeom>
          <a:solidFill>
            <a:srgbClr val="CCCCE6"/>
          </a:solidFill>
        </p:spPr>
        <p:txBody>
          <a:bodyPr wrap="square" lIns="0" tIns="0" rIns="0" bIns="0" rtlCol="0"/>
          <a:lstStyle/>
          <a:p>
            <a:endParaRPr/>
          </a:p>
        </p:txBody>
      </p:sp>
      <p:sp>
        <p:nvSpPr>
          <p:cNvPr id="8" name="object 8"/>
          <p:cNvSpPr/>
          <p:nvPr/>
        </p:nvSpPr>
        <p:spPr>
          <a:xfrm>
            <a:off x="131762" y="136588"/>
            <a:ext cx="141605" cy="138430"/>
          </a:xfrm>
          <a:custGeom>
            <a:avLst/>
            <a:gdLst/>
            <a:ahLst/>
            <a:cxnLst/>
            <a:rect l="l" t="t" r="r" b="b"/>
            <a:pathLst>
              <a:path w="141604" h="138429">
                <a:moveTo>
                  <a:pt x="0" y="138112"/>
                </a:moveTo>
                <a:lnTo>
                  <a:pt x="141287" y="138112"/>
                </a:lnTo>
                <a:lnTo>
                  <a:pt x="141287" y="0"/>
                </a:lnTo>
                <a:lnTo>
                  <a:pt x="0" y="0"/>
                </a:lnTo>
                <a:lnTo>
                  <a:pt x="0" y="138112"/>
                </a:lnTo>
                <a:close/>
              </a:path>
            </a:pathLst>
          </a:custGeom>
          <a:solidFill>
            <a:srgbClr val="00007C"/>
          </a:solidFill>
        </p:spPr>
        <p:txBody>
          <a:bodyPr wrap="square" lIns="0" tIns="0" rIns="0" bIns="0" rtlCol="0"/>
          <a:lstStyle/>
          <a:p>
            <a:endParaRPr/>
          </a:p>
        </p:txBody>
      </p:sp>
      <p:sp>
        <p:nvSpPr>
          <p:cNvPr id="9" name="object 9"/>
          <p:cNvSpPr/>
          <p:nvPr/>
        </p:nvSpPr>
        <p:spPr>
          <a:xfrm>
            <a:off x="409575" y="271462"/>
            <a:ext cx="138430" cy="138430"/>
          </a:xfrm>
          <a:custGeom>
            <a:avLst/>
            <a:gdLst/>
            <a:ahLst/>
            <a:cxnLst/>
            <a:rect l="l" t="t" r="r" b="b"/>
            <a:pathLst>
              <a:path w="138429" h="138429">
                <a:moveTo>
                  <a:pt x="0" y="138112"/>
                </a:moveTo>
                <a:lnTo>
                  <a:pt x="138112" y="138112"/>
                </a:lnTo>
                <a:lnTo>
                  <a:pt x="138112" y="0"/>
                </a:lnTo>
                <a:lnTo>
                  <a:pt x="0" y="0"/>
                </a:lnTo>
                <a:lnTo>
                  <a:pt x="0" y="138112"/>
                </a:lnTo>
                <a:close/>
              </a:path>
            </a:pathLst>
          </a:custGeom>
          <a:solidFill>
            <a:srgbClr val="9999CC"/>
          </a:solidFill>
        </p:spPr>
        <p:txBody>
          <a:bodyPr wrap="square" lIns="0" tIns="0" rIns="0" bIns="0" rtlCol="0"/>
          <a:lstStyle/>
          <a:p>
            <a:endParaRPr/>
          </a:p>
        </p:txBody>
      </p:sp>
      <p:sp>
        <p:nvSpPr>
          <p:cNvPr id="10" name="object 10"/>
          <p:cNvSpPr/>
          <p:nvPr/>
        </p:nvSpPr>
        <p:spPr>
          <a:xfrm>
            <a:off x="274637" y="409575"/>
            <a:ext cx="136525" cy="136525"/>
          </a:xfrm>
          <a:custGeom>
            <a:avLst/>
            <a:gdLst/>
            <a:ahLst/>
            <a:cxnLst/>
            <a:rect l="l" t="t" r="r" b="b"/>
            <a:pathLst>
              <a:path w="136525" h="136525">
                <a:moveTo>
                  <a:pt x="0" y="136525"/>
                </a:moveTo>
                <a:lnTo>
                  <a:pt x="136525" y="136525"/>
                </a:lnTo>
                <a:lnTo>
                  <a:pt x="136525" y="0"/>
                </a:lnTo>
                <a:lnTo>
                  <a:pt x="0" y="0"/>
                </a:lnTo>
                <a:lnTo>
                  <a:pt x="0" y="136525"/>
                </a:lnTo>
                <a:close/>
              </a:path>
            </a:pathLst>
          </a:custGeom>
          <a:solidFill>
            <a:srgbClr val="9999CC"/>
          </a:solidFill>
        </p:spPr>
        <p:txBody>
          <a:bodyPr wrap="square" lIns="0" tIns="0" rIns="0" bIns="0" rtlCol="0"/>
          <a:lstStyle/>
          <a:p>
            <a:endParaRPr/>
          </a:p>
        </p:txBody>
      </p:sp>
      <p:sp>
        <p:nvSpPr>
          <p:cNvPr id="11" name="object 11"/>
          <p:cNvSpPr txBox="1">
            <a:spLocks noGrp="1"/>
          </p:cNvSpPr>
          <p:nvPr>
            <p:ph type="title"/>
          </p:nvPr>
        </p:nvSpPr>
        <p:spPr>
          <a:xfrm>
            <a:off x="535940" y="531317"/>
            <a:ext cx="7425690" cy="514350"/>
          </a:xfrm>
          <a:prstGeom prst="rect">
            <a:avLst/>
          </a:prstGeom>
        </p:spPr>
        <p:txBody>
          <a:bodyPr vert="horz" wrap="square" lIns="0" tIns="13335" rIns="0" bIns="0" rtlCol="0">
            <a:spAutoFit/>
          </a:bodyPr>
          <a:lstStyle/>
          <a:p>
            <a:pPr marL="12700">
              <a:lnSpc>
                <a:spcPct val="100000"/>
              </a:lnSpc>
              <a:spcBef>
                <a:spcPts val="105"/>
              </a:spcBef>
            </a:pPr>
            <a:r>
              <a:rPr dirty="0"/>
              <a:t>Security - </a:t>
            </a:r>
            <a:r>
              <a:rPr spc="-5" dirty="0"/>
              <a:t>the top </a:t>
            </a:r>
            <a:r>
              <a:rPr dirty="0"/>
              <a:t>concern </a:t>
            </a:r>
            <a:r>
              <a:rPr spc="-5" dirty="0"/>
              <a:t>for cloud</a:t>
            </a:r>
            <a:r>
              <a:rPr spc="-120" dirty="0"/>
              <a:t> </a:t>
            </a:r>
            <a:r>
              <a:rPr dirty="0"/>
              <a:t>users</a:t>
            </a:r>
          </a:p>
        </p:txBody>
      </p:sp>
      <p:sp>
        <p:nvSpPr>
          <p:cNvPr id="13" name="object 13"/>
          <p:cNvSpPr txBox="1">
            <a:spLocks noGrp="1"/>
          </p:cNvSpPr>
          <p:nvPr>
            <p:ph type="dt" sz="half" idx="6"/>
          </p:nvPr>
        </p:nvSpPr>
        <p:spPr>
          <a:prstGeom prst="rect">
            <a:avLst/>
          </a:prstGeom>
        </p:spPr>
        <p:txBody>
          <a:bodyPr vert="horz" wrap="square" lIns="0" tIns="0" rIns="0" bIns="0" rtlCol="0">
            <a:spAutoFit/>
          </a:bodyPr>
          <a:lstStyle/>
          <a:p>
            <a:pPr algn="ctr">
              <a:lnSpc>
                <a:spcPts val="1425"/>
              </a:lnSpc>
            </a:pPr>
            <a:r>
              <a:rPr spc="-5" dirty="0"/>
              <a:t>Cloud Computing: </a:t>
            </a:r>
            <a:r>
              <a:rPr dirty="0"/>
              <a:t>Theory </a:t>
            </a:r>
            <a:r>
              <a:rPr spc="-5" dirty="0"/>
              <a:t>and</a:t>
            </a:r>
            <a:r>
              <a:rPr spc="-140" dirty="0"/>
              <a:t> </a:t>
            </a:r>
            <a:r>
              <a:rPr dirty="0"/>
              <a:t>Practice.</a:t>
            </a:r>
          </a:p>
          <a:p>
            <a:pPr marL="1905" algn="ctr">
              <a:lnSpc>
                <a:spcPct val="100000"/>
              </a:lnSpc>
            </a:pPr>
            <a:r>
              <a:rPr dirty="0"/>
              <a:t>Chapter</a:t>
            </a:r>
            <a:r>
              <a:rPr spc="-45" dirty="0"/>
              <a:t> </a:t>
            </a:r>
            <a:r>
              <a:rPr spc="-5" dirty="0"/>
              <a:t>9</a:t>
            </a:r>
          </a:p>
        </p:txBody>
      </p:sp>
      <p:sp>
        <p:nvSpPr>
          <p:cNvPr id="14" name="object 14"/>
          <p:cNvSpPr txBox="1">
            <a:spLocks noGrp="1"/>
          </p:cNvSpPr>
          <p:nvPr>
            <p:ph type="sldNum" sz="quarter" idx="7"/>
          </p:nvPr>
        </p:nvSpPr>
        <p:spPr>
          <a:prstGeom prst="rect">
            <a:avLst/>
          </a:prstGeom>
        </p:spPr>
        <p:txBody>
          <a:bodyPr vert="horz" wrap="square" lIns="0" tIns="27940" rIns="0" bIns="0" rtlCol="0">
            <a:spAutoFit/>
          </a:bodyPr>
          <a:lstStyle/>
          <a:p>
            <a:pPr marL="25400">
              <a:lnSpc>
                <a:spcPct val="100000"/>
              </a:lnSpc>
              <a:spcBef>
                <a:spcPts val="220"/>
              </a:spcBef>
            </a:pPr>
            <a:fld id="{81D60167-4931-47E6-BA6A-407CBD079E47}" type="slidenum">
              <a:rPr dirty="0"/>
              <a:t>12</a:t>
            </a:fld>
            <a:endParaRPr dirty="0"/>
          </a:p>
        </p:txBody>
      </p:sp>
      <p:sp>
        <p:nvSpPr>
          <p:cNvPr id="15" name="object 15"/>
          <p:cNvSpPr txBox="1">
            <a:spLocks noGrp="1"/>
          </p:cNvSpPr>
          <p:nvPr>
            <p:ph type="ftr" sz="quarter" idx="5"/>
          </p:nvPr>
        </p:nvSpPr>
        <p:spPr>
          <a:prstGeom prst="rect">
            <a:avLst/>
          </a:prstGeom>
        </p:spPr>
        <p:txBody>
          <a:bodyPr vert="horz" wrap="square" lIns="0" tIns="0" rIns="0" bIns="0" rtlCol="0">
            <a:spAutoFit/>
          </a:bodyPr>
          <a:lstStyle/>
          <a:p>
            <a:pPr marL="12700">
              <a:lnSpc>
                <a:spcPts val="1425"/>
              </a:lnSpc>
            </a:pPr>
            <a:r>
              <a:rPr spc="-5" dirty="0"/>
              <a:t>Dan </a:t>
            </a:r>
            <a:r>
              <a:rPr dirty="0"/>
              <a:t>C.</a:t>
            </a:r>
            <a:r>
              <a:rPr spc="-55" dirty="0"/>
              <a:t> </a:t>
            </a:r>
            <a:r>
              <a:rPr spc="-5" dirty="0"/>
              <a:t>Marinescu</a:t>
            </a:r>
          </a:p>
        </p:txBody>
      </p:sp>
      <p:sp>
        <p:nvSpPr>
          <p:cNvPr id="12" name="object 12"/>
          <p:cNvSpPr txBox="1"/>
          <p:nvPr/>
        </p:nvSpPr>
        <p:spPr>
          <a:xfrm>
            <a:off x="574040" y="1234566"/>
            <a:ext cx="8211184" cy="4892040"/>
          </a:xfrm>
          <a:prstGeom prst="rect">
            <a:avLst/>
          </a:prstGeom>
        </p:spPr>
        <p:txBody>
          <a:bodyPr vert="horz" wrap="square" lIns="0" tIns="13335" rIns="0" bIns="0" rtlCol="0">
            <a:spAutoFit/>
          </a:bodyPr>
          <a:lstStyle/>
          <a:p>
            <a:pPr marL="355600" marR="5080" indent="-342900">
              <a:lnSpc>
                <a:spcPct val="100000"/>
              </a:lnSpc>
              <a:spcBef>
                <a:spcPts val="105"/>
              </a:spcBef>
              <a:buClr>
                <a:srgbClr val="00007C"/>
              </a:buClr>
              <a:buSzPct val="75000"/>
              <a:buFont typeface="Wingdings"/>
              <a:buChar char=""/>
              <a:tabLst>
                <a:tab pos="355600" algn="l"/>
                <a:tab pos="356235" algn="l"/>
              </a:tabLst>
            </a:pPr>
            <a:r>
              <a:rPr sz="2000" dirty="0">
                <a:latin typeface="Arial"/>
                <a:cs typeface="Arial"/>
              </a:rPr>
              <a:t>The unauthorized access to confidential information and the data</a:t>
            </a:r>
            <a:r>
              <a:rPr sz="2000" spc="-180" dirty="0">
                <a:latin typeface="Arial"/>
                <a:cs typeface="Arial"/>
              </a:rPr>
              <a:t> </a:t>
            </a:r>
            <a:r>
              <a:rPr sz="2000" spc="-5" dirty="0">
                <a:latin typeface="Arial"/>
                <a:cs typeface="Arial"/>
              </a:rPr>
              <a:t>theft  </a:t>
            </a:r>
            <a:r>
              <a:rPr sz="2000" dirty="0">
                <a:latin typeface="Arial"/>
                <a:cs typeface="Arial"/>
              </a:rPr>
              <a:t>top the list of user</a:t>
            </a:r>
            <a:r>
              <a:rPr sz="2000" spc="-90" dirty="0">
                <a:latin typeface="Arial"/>
                <a:cs typeface="Arial"/>
              </a:rPr>
              <a:t> </a:t>
            </a:r>
            <a:r>
              <a:rPr sz="2000" dirty="0">
                <a:latin typeface="Arial"/>
                <a:cs typeface="Arial"/>
              </a:rPr>
              <a:t>concerns.</a:t>
            </a:r>
          </a:p>
          <a:p>
            <a:pPr marL="756285" marR="236854" lvl="1" indent="-286385">
              <a:lnSpc>
                <a:spcPct val="100000"/>
              </a:lnSpc>
              <a:spcBef>
                <a:spcPts val="434"/>
              </a:spcBef>
              <a:buClr>
                <a:srgbClr val="9999CC"/>
              </a:buClr>
              <a:buSzPct val="80555"/>
              <a:buFont typeface="Wingdings"/>
              <a:buChar char=""/>
              <a:tabLst>
                <a:tab pos="756920" algn="l"/>
              </a:tabLst>
            </a:pPr>
            <a:r>
              <a:rPr sz="1800" spc="-5" dirty="0">
                <a:latin typeface="Arial"/>
                <a:cs typeface="Arial"/>
              </a:rPr>
              <a:t>Data is more vulnerable in storage, as </a:t>
            </a:r>
            <a:r>
              <a:rPr sz="1800" dirty="0">
                <a:latin typeface="Arial"/>
                <a:cs typeface="Arial"/>
              </a:rPr>
              <a:t>it </a:t>
            </a:r>
            <a:r>
              <a:rPr sz="1800" spc="-5" dirty="0">
                <a:latin typeface="Arial"/>
                <a:cs typeface="Arial"/>
              </a:rPr>
              <a:t>is kept in storage </a:t>
            </a:r>
            <a:r>
              <a:rPr sz="1800" dirty="0">
                <a:latin typeface="Arial"/>
                <a:cs typeface="Arial"/>
              </a:rPr>
              <a:t>for </a:t>
            </a:r>
            <a:r>
              <a:rPr sz="1800" spc="-5" dirty="0">
                <a:latin typeface="Arial"/>
                <a:cs typeface="Arial"/>
              </a:rPr>
              <a:t>extended  periods </a:t>
            </a:r>
            <a:r>
              <a:rPr sz="1800" dirty="0">
                <a:latin typeface="Arial"/>
                <a:cs typeface="Arial"/>
              </a:rPr>
              <a:t>of</a:t>
            </a:r>
            <a:r>
              <a:rPr sz="1800" spc="5" dirty="0">
                <a:latin typeface="Arial"/>
                <a:cs typeface="Arial"/>
              </a:rPr>
              <a:t> </a:t>
            </a:r>
            <a:r>
              <a:rPr sz="1800" spc="-5" dirty="0">
                <a:latin typeface="Arial"/>
                <a:cs typeface="Arial"/>
              </a:rPr>
              <a:t>time.</a:t>
            </a:r>
            <a:endParaRPr sz="1800" dirty="0">
              <a:latin typeface="Arial"/>
              <a:cs typeface="Arial"/>
            </a:endParaRPr>
          </a:p>
          <a:p>
            <a:pPr marL="756285" marR="108585" lvl="1" indent="-286385">
              <a:lnSpc>
                <a:spcPct val="100000"/>
              </a:lnSpc>
              <a:spcBef>
                <a:spcPts val="434"/>
              </a:spcBef>
              <a:buClr>
                <a:srgbClr val="9999CC"/>
              </a:buClr>
              <a:buSzPct val="80555"/>
              <a:buFont typeface="Wingdings"/>
              <a:buChar char=""/>
              <a:tabLst>
                <a:tab pos="756920" algn="l"/>
                <a:tab pos="5479415" algn="l"/>
              </a:tabLst>
            </a:pPr>
            <a:r>
              <a:rPr sz="1800" dirty="0">
                <a:latin typeface="Arial"/>
                <a:cs typeface="Arial"/>
              </a:rPr>
              <a:t>Threats </a:t>
            </a:r>
            <a:r>
              <a:rPr sz="1800" spc="-5" dirty="0">
                <a:latin typeface="Arial"/>
                <a:cs typeface="Arial"/>
              </a:rPr>
              <a:t>during processing cannot</a:t>
            </a:r>
            <a:r>
              <a:rPr sz="1800" spc="75" dirty="0">
                <a:latin typeface="Arial"/>
                <a:cs typeface="Arial"/>
              </a:rPr>
              <a:t> </a:t>
            </a:r>
            <a:r>
              <a:rPr sz="1800" spc="-5" dirty="0">
                <a:latin typeface="Arial"/>
                <a:cs typeface="Arial"/>
              </a:rPr>
              <a:t>be</a:t>
            </a:r>
            <a:r>
              <a:rPr sz="1800" dirty="0">
                <a:latin typeface="Arial"/>
                <a:cs typeface="Arial"/>
              </a:rPr>
              <a:t> </a:t>
            </a:r>
            <a:r>
              <a:rPr sz="1800" spc="-5" dirty="0">
                <a:latin typeface="Arial"/>
                <a:cs typeface="Arial"/>
              </a:rPr>
              <a:t>ignored;	such threats can originate  </a:t>
            </a:r>
            <a:r>
              <a:rPr sz="1800" dirty="0">
                <a:latin typeface="Arial"/>
                <a:cs typeface="Arial"/>
              </a:rPr>
              <a:t>from </a:t>
            </a:r>
            <a:r>
              <a:rPr sz="1800" spc="-10" dirty="0">
                <a:latin typeface="Arial"/>
                <a:cs typeface="Arial"/>
              </a:rPr>
              <a:t>flaws </a:t>
            </a:r>
            <a:r>
              <a:rPr sz="1800" spc="-5" dirty="0">
                <a:latin typeface="Arial"/>
                <a:cs typeface="Arial"/>
              </a:rPr>
              <a:t>in </a:t>
            </a:r>
            <a:r>
              <a:rPr sz="1800" dirty="0">
                <a:latin typeface="Arial"/>
                <a:cs typeface="Arial"/>
              </a:rPr>
              <a:t>the VMM, </a:t>
            </a:r>
            <a:r>
              <a:rPr sz="1800" spc="-5" dirty="0">
                <a:latin typeface="Arial"/>
                <a:cs typeface="Arial"/>
              </a:rPr>
              <a:t>rogue </a:t>
            </a:r>
            <a:r>
              <a:rPr sz="1800" dirty="0">
                <a:latin typeface="Arial"/>
                <a:cs typeface="Arial"/>
              </a:rPr>
              <a:t>VMs, </a:t>
            </a:r>
            <a:r>
              <a:rPr sz="1800" spc="-10" dirty="0">
                <a:latin typeface="Arial"/>
                <a:cs typeface="Arial"/>
              </a:rPr>
              <a:t>or </a:t>
            </a:r>
            <a:r>
              <a:rPr sz="1800" spc="-5" dirty="0">
                <a:latin typeface="Arial"/>
                <a:cs typeface="Arial"/>
              </a:rPr>
              <a:t>a</a:t>
            </a:r>
            <a:r>
              <a:rPr sz="1800" spc="45" dirty="0">
                <a:latin typeface="Arial"/>
                <a:cs typeface="Arial"/>
              </a:rPr>
              <a:t> </a:t>
            </a:r>
            <a:r>
              <a:rPr sz="1800" dirty="0">
                <a:latin typeface="Arial"/>
                <a:cs typeface="Arial"/>
              </a:rPr>
              <a:t>VMBR.</a:t>
            </a:r>
          </a:p>
          <a:p>
            <a:pPr marL="355600" indent="-342900">
              <a:lnSpc>
                <a:spcPct val="100000"/>
              </a:lnSpc>
              <a:spcBef>
                <a:spcPts val="475"/>
              </a:spcBef>
              <a:buClr>
                <a:srgbClr val="00007C"/>
              </a:buClr>
              <a:buSzPct val="75000"/>
              <a:buFont typeface="Wingdings"/>
              <a:buChar char=""/>
              <a:tabLst>
                <a:tab pos="355600" algn="l"/>
                <a:tab pos="356235" algn="l"/>
              </a:tabLst>
            </a:pPr>
            <a:r>
              <a:rPr sz="2000" dirty="0">
                <a:latin typeface="Arial"/>
                <a:cs typeface="Arial"/>
              </a:rPr>
              <a:t>There is the risk of unauthorized access and data </a:t>
            </a:r>
            <a:r>
              <a:rPr sz="2000" spc="-5" dirty="0">
                <a:latin typeface="Arial"/>
                <a:cs typeface="Arial"/>
              </a:rPr>
              <a:t>theft </a:t>
            </a:r>
            <a:r>
              <a:rPr sz="2000" dirty="0">
                <a:latin typeface="Arial"/>
                <a:cs typeface="Arial"/>
              </a:rPr>
              <a:t>posed</a:t>
            </a:r>
            <a:r>
              <a:rPr sz="2000" spc="-235" dirty="0">
                <a:latin typeface="Arial"/>
                <a:cs typeface="Arial"/>
              </a:rPr>
              <a:t> </a:t>
            </a:r>
            <a:r>
              <a:rPr sz="2000" dirty="0">
                <a:latin typeface="Arial"/>
                <a:cs typeface="Arial"/>
              </a:rPr>
              <a:t>by</a:t>
            </a:r>
          </a:p>
          <a:p>
            <a:pPr marL="355600">
              <a:lnSpc>
                <a:spcPct val="100000"/>
              </a:lnSpc>
            </a:pPr>
            <a:r>
              <a:rPr sz="2000" dirty="0">
                <a:latin typeface="Arial"/>
                <a:cs typeface="Arial"/>
              </a:rPr>
              <a:t>rogue employees of a Cloud Service Provider</a:t>
            </a:r>
            <a:r>
              <a:rPr sz="2000" spc="-135" dirty="0">
                <a:latin typeface="Arial"/>
                <a:cs typeface="Arial"/>
              </a:rPr>
              <a:t> </a:t>
            </a:r>
            <a:r>
              <a:rPr sz="2000" dirty="0">
                <a:latin typeface="Arial"/>
                <a:cs typeface="Arial"/>
              </a:rPr>
              <a:t>(CSP).</a:t>
            </a:r>
          </a:p>
          <a:p>
            <a:pPr marL="355600" indent="-342900">
              <a:lnSpc>
                <a:spcPct val="100000"/>
              </a:lnSpc>
              <a:spcBef>
                <a:spcPts val="480"/>
              </a:spcBef>
              <a:buClr>
                <a:srgbClr val="00007C"/>
              </a:buClr>
              <a:buSzPct val="75000"/>
              <a:buFont typeface="Wingdings"/>
              <a:buChar char=""/>
              <a:tabLst>
                <a:tab pos="355600" algn="l"/>
                <a:tab pos="356235" algn="l"/>
              </a:tabLst>
            </a:pPr>
            <a:r>
              <a:rPr sz="2000" dirty="0">
                <a:latin typeface="Arial"/>
                <a:cs typeface="Arial"/>
              </a:rPr>
              <a:t>Lack of standardization is also a major</a:t>
            </a:r>
            <a:r>
              <a:rPr sz="2000" spc="-145" dirty="0">
                <a:latin typeface="Arial"/>
                <a:cs typeface="Arial"/>
              </a:rPr>
              <a:t> </a:t>
            </a:r>
            <a:r>
              <a:rPr sz="2000" dirty="0">
                <a:latin typeface="Arial"/>
                <a:cs typeface="Arial"/>
              </a:rPr>
              <a:t>concern.</a:t>
            </a:r>
          </a:p>
          <a:p>
            <a:pPr marL="355600" marR="346075" indent="-342900">
              <a:lnSpc>
                <a:spcPct val="100000"/>
              </a:lnSpc>
              <a:spcBef>
                <a:spcPts val="480"/>
              </a:spcBef>
              <a:buClr>
                <a:srgbClr val="00007C"/>
              </a:buClr>
              <a:buSzPct val="75000"/>
              <a:buFont typeface="Wingdings"/>
              <a:buChar char=""/>
              <a:tabLst>
                <a:tab pos="355600" algn="l"/>
                <a:tab pos="356235" algn="l"/>
              </a:tabLst>
            </a:pPr>
            <a:r>
              <a:rPr sz="2000" dirty="0">
                <a:latin typeface="Arial"/>
                <a:cs typeface="Arial"/>
              </a:rPr>
              <a:t>Users are concerned about the legal framework for enforcing</a:t>
            </a:r>
            <a:r>
              <a:rPr sz="2000" spc="-235" dirty="0">
                <a:latin typeface="Arial"/>
                <a:cs typeface="Arial"/>
              </a:rPr>
              <a:t> </a:t>
            </a:r>
            <a:r>
              <a:rPr sz="2000" dirty="0">
                <a:latin typeface="Arial"/>
                <a:cs typeface="Arial"/>
              </a:rPr>
              <a:t>cloud  computing</a:t>
            </a:r>
            <a:r>
              <a:rPr sz="2000" spc="-35" dirty="0">
                <a:latin typeface="Arial"/>
                <a:cs typeface="Arial"/>
              </a:rPr>
              <a:t> </a:t>
            </a:r>
            <a:r>
              <a:rPr sz="2000" dirty="0">
                <a:latin typeface="Arial"/>
                <a:cs typeface="Arial"/>
              </a:rPr>
              <a:t>security.</a:t>
            </a:r>
          </a:p>
          <a:p>
            <a:pPr marL="355600" indent="-342900">
              <a:lnSpc>
                <a:spcPct val="100000"/>
              </a:lnSpc>
              <a:spcBef>
                <a:spcPts val="484"/>
              </a:spcBef>
              <a:buClr>
                <a:srgbClr val="00007C"/>
              </a:buClr>
              <a:buSzPct val="75000"/>
              <a:buFont typeface="Wingdings"/>
              <a:buChar char=""/>
              <a:tabLst>
                <a:tab pos="355600" algn="l"/>
                <a:tab pos="356235" algn="l"/>
              </a:tabLst>
            </a:pPr>
            <a:r>
              <a:rPr sz="2000" dirty="0">
                <a:latin typeface="Arial"/>
                <a:cs typeface="Arial"/>
              </a:rPr>
              <a:t>Multi-tenancy is </a:t>
            </a:r>
            <a:r>
              <a:rPr sz="2000" spc="-5" dirty="0">
                <a:latin typeface="Arial"/>
                <a:cs typeface="Arial"/>
              </a:rPr>
              <a:t>the </a:t>
            </a:r>
            <a:r>
              <a:rPr sz="2000" dirty="0">
                <a:latin typeface="Arial"/>
                <a:cs typeface="Arial"/>
              </a:rPr>
              <a:t>root cause of many user concerns.</a:t>
            </a:r>
            <a:r>
              <a:rPr sz="2000" spc="-185" dirty="0">
                <a:latin typeface="Arial"/>
                <a:cs typeface="Arial"/>
              </a:rPr>
              <a:t> </a:t>
            </a:r>
            <a:r>
              <a:rPr sz="2000" dirty="0">
                <a:latin typeface="Arial"/>
                <a:cs typeface="Arial"/>
              </a:rPr>
              <a:t>Nevertheless,</a:t>
            </a:r>
          </a:p>
          <a:p>
            <a:pPr marL="355600">
              <a:lnSpc>
                <a:spcPct val="100000"/>
              </a:lnSpc>
            </a:pPr>
            <a:r>
              <a:rPr sz="2000" dirty="0">
                <a:latin typeface="Arial"/>
                <a:cs typeface="Arial"/>
              </a:rPr>
              <a:t>multi-tenancy enables a higher server utilization, thus lower</a:t>
            </a:r>
            <a:r>
              <a:rPr sz="2000" spc="-180" dirty="0">
                <a:latin typeface="Arial"/>
                <a:cs typeface="Arial"/>
              </a:rPr>
              <a:t> </a:t>
            </a:r>
            <a:r>
              <a:rPr sz="2000" dirty="0">
                <a:latin typeface="Arial"/>
                <a:cs typeface="Arial"/>
              </a:rPr>
              <a:t>costs.</a:t>
            </a:r>
          </a:p>
          <a:p>
            <a:pPr marL="355600" marR="360045" indent="-342900">
              <a:lnSpc>
                <a:spcPct val="100000"/>
              </a:lnSpc>
              <a:spcBef>
                <a:spcPts val="480"/>
              </a:spcBef>
              <a:buClr>
                <a:srgbClr val="00007C"/>
              </a:buClr>
              <a:buSzPct val="75000"/>
              <a:buFont typeface="Wingdings"/>
              <a:buChar char=""/>
              <a:tabLst>
                <a:tab pos="355600" algn="l"/>
                <a:tab pos="356235" algn="l"/>
                <a:tab pos="4585335" algn="l"/>
              </a:tabLst>
            </a:pPr>
            <a:r>
              <a:rPr sz="2000" dirty="0">
                <a:latin typeface="Arial"/>
                <a:cs typeface="Arial"/>
              </a:rPr>
              <a:t>The threats caused</a:t>
            </a:r>
            <a:r>
              <a:rPr sz="2000" spc="-30" dirty="0">
                <a:latin typeface="Arial"/>
                <a:cs typeface="Arial"/>
              </a:rPr>
              <a:t> </a:t>
            </a:r>
            <a:r>
              <a:rPr sz="2000" dirty="0">
                <a:latin typeface="Arial"/>
                <a:cs typeface="Arial"/>
              </a:rPr>
              <a:t>by</a:t>
            </a:r>
            <a:r>
              <a:rPr sz="2000" spc="10" dirty="0">
                <a:latin typeface="Arial"/>
                <a:cs typeface="Arial"/>
              </a:rPr>
              <a:t> </a:t>
            </a:r>
            <a:r>
              <a:rPr sz="2000" dirty="0">
                <a:latin typeface="Arial"/>
                <a:cs typeface="Arial"/>
              </a:rPr>
              <a:t>multi-tenancy	</a:t>
            </a:r>
            <a:r>
              <a:rPr sz="2000" spc="-5" dirty="0">
                <a:latin typeface="Arial"/>
                <a:cs typeface="Arial"/>
              </a:rPr>
              <a:t>differ </a:t>
            </a:r>
            <a:r>
              <a:rPr sz="2000" dirty="0">
                <a:latin typeface="Arial"/>
                <a:cs typeface="Arial"/>
              </a:rPr>
              <a:t>from one cloud</a:t>
            </a:r>
            <a:r>
              <a:rPr sz="2000" spc="-110" dirty="0">
                <a:latin typeface="Arial"/>
                <a:cs typeface="Arial"/>
              </a:rPr>
              <a:t> </a:t>
            </a:r>
            <a:r>
              <a:rPr sz="2000" dirty="0">
                <a:latin typeface="Arial"/>
                <a:cs typeface="Arial"/>
              </a:rPr>
              <a:t>delivery  model to</a:t>
            </a:r>
            <a:r>
              <a:rPr sz="2000" spc="-40" dirty="0">
                <a:latin typeface="Arial"/>
                <a:cs typeface="Arial"/>
              </a:rPr>
              <a:t> </a:t>
            </a:r>
            <a:r>
              <a:rPr sz="2000" dirty="0">
                <a:latin typeface="Arial"/>
                <a:cs typeface="Arial"/>
              </a:rPr>
              <a:t>another.</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0" y="0"/>
            <a:ext cx="285750" cy="533400"/>
          </a:xfrm>
          <a:prstGeom prst="rect">
            <a:avLst/>
          </a:prstGeom>
          <a:blipFill>
            <a:blip r:embed="rId2" cstate="print"/>
            <a:stretch>
              <a:fillRect/>
            </a:stretch>
          </a:blipFill>
        </p:spPr>
        <p:txBody>
          <a:bodyPr wrap="square" lIns="0" tIns="0" rIns="0" bIns="0" rtlCol="0"/>
          <a:lstStyle/>
          <a:p>
            <a:endParaRPr/>
          </a:p>
        </p:txBody>
      </p:sp>
      <p:sp>
        <p:nvSpPr>
          <p:cNvPr id="3" name="object 3"/>
          <p:cNvSpPr/>
          <p:nvPr/>
        </p:nvSpPr>
        <p:spPr>
          <a:xfrm>
            <a:off x="412750" y="134937"/>
            <a:ext cx="8731250" cy="274637"/>
          </a:xfrm>
          <a:prstGeom prst="rect">
            <a:avLst/>
          </a:prstGeom>
          <a:blipFill>
            <a:blip r:embed="rId3" cstate="print"/>
            <a:stretch>
              <a:fillRect/>
            </a:stretch>
          </a:blipFill>
        </p:spPr>
        <p:txBody>
          <a:bodyPr wrap="square" lIns="0" tIns="0" rIns="0" bIns="0" rtlCol="0"/>
          <a:lstStyle/>
          <a:p>
            <a:endParaRPr/>
          </a:p>
        </p:txBody>
      </p:sp>
      <p:sp>
        <p:nvSpPr>
          <p:cNvPr id="4" name="object 4"/>
          <p:cNvSpPr/>
          <p:nvPr/>
        </p:nvSpPr>
        <p:spPr>
          <a:xfrm>
            <a:off x="409575" y="134937"/>
            <a:ext cx="138430" cy="136525"/>
          </a:xfrm>
          <a:custGeom>
            <a:avLst/>
            <a:gdLst/>
            <a:ahLst/>
            <a:cxnLst/>
            <a:rect l="l" t="t" r="r" b="b"/>
            <a:pathLst>
              <a:path w="138429" h="136525">
                <a:moveTo>
                  <a:pt x="0" y="136525"/>
                </a:moveTo>
                <a:lnTo>
                  <a:pt x="138112" y="136525"/>
                </a:lnTo>
                <a:lnTo>
                  <a:pt x="138112" y="0"/>
                </a:lnTo>
                <a:lnTo>
                  <a:pt x="0" y="0"/>
                </a:lnTo>
                <a:lnTo>
                  <a:pt x="0" y="136525"/>
                </a:lnTo>
                <a:close/>
              </a:path>
            </a:pathLst>
          </a:custGeom>
          <a:solidFill>
            <a:srgbClr val="CCCCE6"/>
          </a:solidFill>
        </p:spPr>
        <p:txBody>
          <a:bodyPr wrap="square" lIns="0" tIns="0" rIns="0" bIns="0" rtlCol="0"/>
          <a:lstStyle/>
          <a:p>
            <a:endParaRPr/>
          </a:p>
        </p:txBody>
      </p:sp>
      <p:sp>
        <p:nvSpPr>
          <p:cNvPr id="5" name="object 5"/>
          <p:cNvSpPr/>
          <p:nvPr/>
        </p:nvSpPr>
        <p:spPr>
          <a:xfrm>
            <a:off x="547687" y="63"/>
            <a:ext cx="139700" cy="135255"/>
          </a:xfrm>
          <a:custGeom>
            <a:avLst/>
            <a:gdLst/>
            <a:ahLst/>
            <a:cxnLst/>
            <a:rect l="l" t="t" r="r" b="b"/>
            <a:pathLst>
              <a:path w="139700" h="135255">
                <a:moveTo>
                  <a:pt x="0" y="134874"/>
                </a:moveTo>
                <a:lnTo>
                  <a:pt x="139700" y="134874"/>
                </a:lnTo>
                <a:lnTo>
                  <a:pt x="139700" y="0"/>
                </a:lnTo>
                <a:lnTo>
                  <a:pt x="0" y="0"/>
                </a:lnTo>
                <a:lnTo>
                  <a:pt x="0" y="134874"/>
                </a:lnTo>
                <a:close/>
              </a:path>
            </a:pathLst>
          </a:custGeom>
          <a:solidFill>
            <a:srgbClr val="CCCCE6"/>
          </a:solidFill>
        </p:spPr>
        <p:txBody>
          <a:bodyPr wrap="square" lIns="0" tIns="0" rIns="0" bIns="0" rtlCol="0"/>
          <a:lstStyle/>
          <a:p>
            <a:endParaRPr/>
          </a:p>
        </p:txBody>
      </p:sp>
      <p:sp>
        <p:nvSpPr>
          <p:cNvPr id="6" name="object 6"/>
          <p:cNvSpPr/>
          <p:nvPr/>
        </p:nvSpPr>
        <p:spPr>
          <a:xfrm>
            <a:off x="547687" y="134937"/>
            <a:ext cx="139700" cy="141605"/>
          </a:xfrm>
          <a:custGeom>
            <a:avLst/>
            <a:gdLst/>
            <a:ahLst/>
            <a:cxnLst/>
            <a:rect l="l" t="t" r="r" b="b"/>
            <a:pathLst>
              <a:path w="139700" h="141604">
                <a:moveTo>
                  <a:pt x="0" y="141287"/>
                </a:moveTo>
                <a:lnTo>
                  <a:pt x="139700" y="141287"/>
                </a:lnTo>
                <a:lnTo>
                  <a:pt x="139700" y="0"/>
                </a:lnTo>
                <a:lnTo>
                  <a:pt x="0" y="0"/>
                </a:lnTo>
                <a:lnTo>
                  <a:pt x="0" y="141287"/>
                </a:lnTo>
                <a:close/>
              </a:path>
            </a:pathLst>
          </a:custGeom>
          <a:solidFill>
            <a:srgbClr val="9999CC"/>
          </a:solidFill>
        </p:spPr>
        <p:txBody>
          <a:bodyPr wrap="square" lIns="0" tIns="0" rIns="0" bIns="0" rtlCol="0"/>
          <a:lstStyle/>
          <a:p>
            <a:endParaRPr/>
          </a:p>
        </p:txBody>
      </p:sp>
      <p:sp>
        <p:nvSpPr>
          <p:cNvPr id="7" name="object 7"/>
          <p:cNvSpPr/>
          <p:nvPr/>
        </p:nvSpPr>
        <p:spPr>
          <a:xfrm>
            <a:off x="274637" y="274637"/>
            <a:ext cx="136525" cy="135255"/>
          </a:xfrm>
          <a:custGeom>
            <a:avLst/>
            <a:gdLst/>
            <a:ahLst/>
            <a:cxnLst/>
            <a:rect l="l" t="t" r="r" b="b"/>
            <a:pathLst>
              <a:path w="136525" h="135254">
                <a:moveTo>
                  <a:pt x="0" y="134937"/>
                </a:moveTo>
                <a:lnTo>
                  <a:pt x="136525" y="134937"/>
                </a:lnTo>
                <a:lnTo>
                  <a:pt x="136525" y="0"/>
                </a:lnTo>
                <a:lnTo>
                  <a:pt x="0" y="0"/>
                </a:lnTo>
                <a:lnTo>
                  <a:pt x="0" y="134937"/>
                </a:lnTo>
                <a:close/>
              </a:path>
            </a:pathLst>
          </a:custGeom>
          <a:solidFill>
            <a:srgbClr val="CCCCE6"/>
          </a:solidFill>
        </p:spPr>
        <p:txBody>
          <a:bodyPr wrap="square" lIns="0" tIns="0" rIns="0" bIns="0" rtlCol="0"/>
          <a:lstStyle/>
          <a:p>
            <a:endParaRPr/>
          </a:p>
        </p:txBody>
      </p:sp>
      <p:sp>
        <p:nvSpPr>
          <p:cNvPr id="8" name="object 8"/>
          <p:cNvSpPr/>
          <p:nvPr/>
        </p:nvSpPr>
        <p:spPr>
          <a:xfrm>
            <a:off x="131762" y="136588"/>
            <a:ext cx="141605" cy="138430"/>
          </a:xfrm>
          <a:custGeom>
            <a:avLst/>
            <a:gdLst/>
            <a:ahLst/>
            <a:cxnLst/>
            <a:rect l="l" t="t" r="r" b="b"/>
            <a:pathLst>
              <a:path w="141604" h="138429">
                <a:moveTo>
                  <a:pt x="0" y="138112"/>
                </a:moveTo>
                <a:lnTo>
                  <a:pt x="141287" y="138112"/>
                </a:lnTo>
                <a:lnTo>
                  <a:pt x="141287" y="0"/>
                </a:lnTo>
                <a:lnTo>
                  <a:pt x="0" y="0"/>
                </a:lnTo>
                <a:lnTo>
                  <a:pt x="0" y="138112"/>
                </a:lnTo>
                <a:close/>
              </a:path>
            </a:pathLst>
          </a:custGeom>
          <a:solidFill>
            <a:srgbClr val="00007C"/>
          </a:solidFill>
        </p:spPr>
        <p:txBody>
          <a:bodyPr wrap="square" lIns="0" tIns="0" rIns="0" bIns="0" rtlCol="0"/>
          <a:lstStyle/>
          <a:p>
            <a:endParaRPr/>
          </a:p>
        </p:txBody>
      </p:sp>
      <p:sp>
        <p:nvSpPr>
          <p:cNvPr id="9" name="object 9"/>
          <p:cNvSpPr/>
          <p:nvPr/>
        </p:nvSpPr>
        <p:spPr>
          <a:xfrm>
            <a:off x="409575" y="271462"/>
            <a:ext cx="138430" cy="138430"/>
          </a:xfrm>
          <a:custGeom>
            <a:avLst/>
            <a:gdLst/>
            <a:ahLst/>
            <a:cxnLst/>
            <a:rect l="l" t="t" r="r" b="b"/>
            <a:pathLst>
              <a:path w="138429" h="138429">
                <a:moveTo>
                  <a:pt x="0" y="138112"/>
                </a:moveTo>
                <a:lnTo>
                  <a:pt x="138112" y="138112"/>
                </a:lnTo>
                <a:lnTo>
                  <a:pt x="138112" y="0"/>
                </a:lnTo>
                <a:lnTo>
                  <a:pt x="0" y="0"/>
                </a:lnTo>
                <a:lnTo>
                  <a:pt x="0" y="138112"/>
                </a:lnTo>
                <a:close/>
              </a:path>
            </a:pathLst>
          </a:custGeom>
          <a:solidFill>
            <a:srgbClr val="9999CC"/>
          </a:solidFill>
        </p:spPr>
        <p:txBody>
          <a:bodyPr wrap="square" lIns="0" tIns="0" rIns="0" bIns="0" rtlCol="0"/>
          <a:lstStyle/>
          <a:p>
            <a:endParaRPr/>
          </a:p>
        </p:txBody>
      </p:sp>
      <p:sp>
        <p:nvSpPr>
          <p:cNvPr id="10" name="object 10"/>
          <p:cNvSpPr/>
          <p:nvPr/>
        </p:nvSpPr>
        <p:spPr>
          <a:xfrm>
            <a:off x="274637" y="409575"/>
            <a:ext cx="136525" cy="136525"/>
          </a:xfrm>
          <a:custGeom>
            <a:avLst/>
            <a:gdLst/>
            <a:ahLst/>
            <a:cxnLst/>
            <a:rect l="l" t="t" r="r" b="b"/>
            <a:pathLst>
              <a:path w="136525" h="136525">
                <a:moveTo>
                  <a:pt x="0" y="136525"/>
                </a:moveTo>
                <a:lnTo>
                  <a:pt x="136525" y="136525"/>
                </a:lnTo>
                <a:lnTo>
                  <a:pt x="136525" y="0"/>
                </a:lnTo>
                <a:lnTo>
                  <a:pt x="0" y="0"/>
                </a:lnTo>
                <a:lnTo>
                  <a:pt x="0" y="136525"/>
                </a:lnTo>
                <a:close/>
              </a:path>
            </a:pathLst>
          </a:custGeom>
          <a:solidFill>
            <a:srgbClr val="9999CC"/>
          </a:solidFill>
        </p:spPr>
        <p:txBody>
          <a:bodyPr wrap="square" lIns="0" tIns="0" rIns="0" bIns="0" rtlCol="0"/>
          <a:lstStyle/>
          <a:p>
            <a:endParaRPr/>
          </a:p>
        </p:txBody>
      </p:sp>
      <p:sp>
        <p:nvSpPr>
          <p:cNvPr id="11" name="object 11"/>
          <p:cNvSpPr txBox="1">
            <a:spLocks noGrp="1"/>
          </p:cNvSpPr>
          <p:nvPr>
            <p:ph type="title"/>
          </p:nvPr>
        </p:nvSpPr>
        <p:spPr>
          <a:xfrm>
            <a:off x="535940" y="560019"/>
            <a:ext cx="5554345" cy="514350"/>
          </a:xfrm>
          <a:prstGeom prst="rect">
            <a:avLst/>
          </a:prstGeom>
        </p:spPr>
        <p:txBody>
          <a:bodyPr vert="horz" wrap="square" lIns="0" tIns="13335" rIns="0" bIns="0" rtlCol="0">
            <a:spAutoFit/>
          </a:bodyPr>
          <a:lstStyle/>
          <a:p>
            <a:pPr marL="12700">
              <a:lnSpc>
                <a:spcPct val="100000"/>
              </a:lnSpc>
              <a:spcBef>
                <a:spcPts val="105"/>
              </a:spcBef>
            </a:pPr>
            <a:r>
              <a:rPr spc="-5" dirty="0"/>
              <a:t>Legal protection </a:t>
            </a:r>
            <a:r>
              <a:rPr dirty="0"/>
              <a:t>of </a:t>
            </a:r>
            <a:r>
              <a:rPr spc="-5" dirty="0"/>
              <a:t>cloud</a:t>
            </a:r>
            <a:r>
              <a:rPr spc="-75" dirty="0"/>
              <a:t> </a:t>
            </a:r>
            <a:r>
              <a:rPr dirty="0"/>
              <a:t>users</a:t>
            </a:r>
          </a:p>
        </p:txBody>
      </p:sp>
      <p:sp>
        <p:nvSpPr>
          <p:cNvPr id="13" name="object 13"/>
          <p:cNvSpPr txBox="1">
            <a:spLocks noGrp="1"/>
          </p:cNvSpPr>
          <p:nvPr>
            <p:ph type="dt" sz="half" idx="6"/>
          </p:nvPr>
        </p:nvSpPr>
        <p:spPr>
          <a:prstGeom prst="rect">
            <a:avLst/>
          </a:prstGeom>
        </p:spPr>
        <p:txBody>
          <a:bodyPr vert="horz" wrap="square" lIns="0" tIns="0" rIns="0" bIns="0" rtlCol="0">
            <a:spAutoFit/>
          </a:bodyPr>
          <a:lstStyle/>
          <a:p>
            <a:pPr algn="ctr">
              <a:lnSpc>
                <a:spcPts val="1425"/>
              </a:lnSpc>
            </a:pPr>
            <a:r>
              <a:rPr spc="-5" dirty="0"/>
              <a:t>Cloud Computing: </a:t>
            </a:r>
            <a:r>
              <a:rPr dirty="0"/>
              <a:t>Theory </a:t>
            </a:r>
            <a:r>
              <a:rPr spc="-5" dirty="0"/>
              <a:t>and</a:t>
            </a:r>
            <a:r>
              <a:rPr spc="-140" dirty="0"/>
              <a:t> </a:t>
            </a:r>
            <a:r>
              <a:rPr dirty="0"/>
              <a:t>Practice.</a:t>
            </a:r>
          </a:p>
          <a:p>
            <a:pPr marL="1905" algn="ctr">
              <a:lnSpc>
                <a:spcPct val="100000"/>
              </a:lnSpc>
            </a:pPr>
            <a:r>
              <a:rPr dirty="0"/>
              <a:t>Chapter</a:t>
            </a:r>
            <a:r>
              <a:rPr spc="-45" dirty="0"/>
              <a:t> </a:t>
            </a:r>
            <a:r>
              <a:rPr spc="-5" dirty="0"/>
              <a:t>9</a:t>
            </a:r>
          </a:p>
        </p:txBody>
      </p:sp>
      <p:sp>
        <p:nvSpPr>
          <p:cNvPr id="14" name="object 14"/>
          <p:cNvSpPr txBox="1">
            <a:spLocks noGrp="1"/>
          </p:cNvSpPr>
          <p:nvPr>
            <p:ph type="sldNum" sz="quarter" idx="7"/>
          </p:nvPr>
        </p:nvSpPr>
        <p:spPr>
          <a:prstGeom prst="rect">
            <a:avLst/>
          </a:prstGeom>
        </p:spPr>
        <p:txBody>
          <a:bodyPr vert="horz" wrap="square" lIns="0" tIns="27940" rIns="0" bIns="0" rtlCol="0">
            <a:spAutoFit/>
          </a:bodyPr>
          <a:lstStyle/>
          <a:p>
            <a:pPr marL="25400">
              <a:lnSpc>
                <a:spcPct val="100000"/>
              </a:lnSpc>
              <a:spcBef>
                <a:spcPts val="220"/>
              </a:spcBef>
            </a:pPr>
            <a:fld id="{81D60167-4931-47E6-BA6A-407CBD079E47}" type="slidenum">
              <a:rPr dirty="0"/>
              <a:t>13</a:t>
            </a:fld>
            <a:endParaRPr dirty="0"/>
          </a:p>
        </p:txBody>
      </p:sp>
      <p:sp>
        <p:nvSpPr>
          <p:cNvPr id="15" name="object 15"/>
          <p:cNvSpPr txBox="1">
            <a:spLocks noGrp="1"/>
          </p:cNvSpPr>
          <p:nvPr>
            <p:ph type="ftr" sz="quarter" idx="5"/>
          </p:nvPr>
        </p:nvSpPr>
        <p:spPr>
          <a:prstGeom prst="rect">
            <a:avLst/>
          </a:prstGeom>
        </p:spPr>
        <p:txBody>
          <a:bodyPr vert="horz" wrap="square" lIns="0" tIns="0" rIns="0" bIns="0" rtlCol="0">
            <a:spAutoFit/>
          </a:bodyPr>
          <a:lstStyle/>
          <a:p>
            <a:pPr marL="12700">
              <a:lnSpc>
                <a:spcPts val="1425"/>
              </a:lnSpc>
            </a:pPr>
            <a:r>
              <a:rPr spc="-5" dirty="0"/>
              <a:t>Dan </a:t>
            </a:r>
            <a:r>
              <a:rPr dirty="0"/>
              <a:t>C.</a:t>
            </a:r>
            <a:r>
              <a:rPr spc="-55" dirty="0"/>
              <a:t> </a:t>
            </a:r>
            <a:r>
              <a:rPr spc="-5" dirty="0"/>
              <a:t>Marinescu</a:t>
            </a:r>
          </a:p>
        </p:txBody>
      </p:sp>
      <p:sp>
        <p:nvSpPr>
          <p:cNvPr id="12" name="object 12"/>
          <p:cNvSpPr txBox="1"/>
          <p:nvPr/>
        </p:nvSpPr>
        <p:spPr>
          <a:xfrm>
            <a:off x="631342" y="1578356"/>
            <a:ext cx="8140065" cy="2557780"/>
          </a:xfrm>
          <a:prstGeom prst="rect">
            <a:avLst/>
          </a:prstGeom>
        </p:spPr>
        <p:txBody>
          <a:bodyPr vert="horz" wrap="square" lIns="0" tIns="13335" rIns="0" bIns="0" rtlCol="0">
            <a:spAutoFit/>
          </a:bodyPr>
          <a:lstStyle/>
          <a:p>
            <a:pPr marL="355600" indent="-342900">
              <a:lnSpc>
                <a:spcPct val="100000"/>
              </a:lnSpc>
              <a:spcBef>
                <a:spcPts val="105"/>
              </a:spcBef>
              <a:buClr>
                <a:srgbClr val="00007C"/>
              </a:buClr>
              <a:buSzPct val="75000"/>
              <a:buFont typeface="Wingdings"/>
              <a:buChar char=""/>
              <a:tabLst>
                <a:tab pos="354965" algn="l"/>
                <a:tab pos="355600" algn="l"/>
              </a:tabLst>
            </a:pPr>
            <a:r>
              <a:rPr sz="2000" dirty="0">
                <a:latin typeface="Arial"/>
                <a:cs typeface="Arial"/>
              </a:rPr>
              <a:t>The contract between the user and the Cloud Service Provider</a:t>
            </a:r>
            <a:r>
              <a:rPr sz="2000" spc="-195" dirty="0">
                <a:latin typeface="Arial"/>
                <a:cs typeface="Arial"/>
              </a:rPr>
              <a:t> </a:t>
            </a:r>
            <a:r>
              <a:rPr sz="2000" dirty="0">
                <a:latin typeface="Arial"/>
                <a:cs typeface="Arial"/>
              </a:rPr>
              <a:t>(CSP)</a:t>
            </a:r>
          </a:p>
          <a:p>
            <a:pPr marL="355600">
              <a:lnSpc>
                <a:spcPct val="100000"/>
              </a:lnSpc>
            </a:pPr>
            <a:r>
              <a:rPr sz="2000" dirty="0">
                <a:latin typeface="Arial"/>
                <a:cs typeface="Arial"/>
              </a:rPr>
              <a:t>should spell out</a:t>
            </a:r>
            <a:r>
              <a:rPr sz="2000" spc="-60" dirty="0">
                <a:latin typeface="Arial"/>
                <a:cs typeface="Arial"/>
              </a:rPr>
              <a:t> </a:t>
            </a:r>
            <a:r>
              <a:rPr sz="2000" spc="-5" dirty="0">
                <a:latin typeface="Arial"/>
                <a:cs typeface="Arial"/>
              </a:rPr>
              <a:t>explicitly:</a:t>
            </a:r>
            <a:endParaRPr sz="2000" dirty="0">
              <a:latin typeface="Arial"/>
              <a:cs typeface="Arial"/>
            </a:endParaRPr>
          </a:p>
          <a:p>
            <a:pPr marL="756285" marR="949960" lvl="1" indent="-286385">
              <a:lnSpc>
                <a:spcPct val="100000"/>
              </a:lnSpc>
              <a:spcBef>
                <a:spcPts val="440"/>
              </a:spcBef>
              <a:buClr>
                <a:srgbClr val="9999CC"/>
              </a:buClr>
              <a:buSzPct val="80555"/>
              <a:buFont typeface="Wingdings"/>
              <a:buChar char=""/>
              <a:tabLst>
                <a:tab pos="756920" algn="l"/>
              </a:tabLst>
            </a:pPr>
            <a:r>
              <a:rPr sz="1800" dirty="0">
                <a:latin typeface="Arial"/>
                <a:cs typeface="Arial"/>
              </a:rPr>
              <a:t>CSP </a:t>
            </a:r>
            <a:r>
              <a:rPr sz="1800" spc="-5" dirty="0">
                <a:latin typeface="Arial"/>
                <a:cs typeface="Arial"/>
              </a:rPr>
              <a:t>obligations </a:t>
            </a:r>
            <a:r>
              <a:rPr sz="1800" dirty="0">
                <a:latin typeface="Arial"/>
                <a:cs typeface="Arial"/>
              </a:rPr>
              <a:t>to </a:t>
            </a:r>
            <a:r>
              <a:rPr sz="1800" spc="-5" dirty="0">
                <a:latin typeface="Arial"/>
                <a:cs typeface="Arial"/>
              </a:rPr>
              <a:t>handle securely sensitive information and </a:t>
            </a:r>
            <a:r>
              <a:rPr sz="1800" dirty="0">
                <a:latin typeface="Arial"/>
                <a:cs typeface="Arial"/>
              </a:rPr>
              <a:t>its  </a:t>
            </a:r>
            <a:r>
              <a:rPr sz="1800" spc="-5" dirty="0">
                <a:latin typeface="Arial"/>
                <a:cs typeface="Arial"/>
              </a:rPr>
              <a:t>obligation </a:t>
            </a:r>
            <a:r>
              <a:rPr sz="1800" dirty="0">
                <a:latin typeface="Arial"/>
                <a:cs typeface="Arial"/>
              </a:rPr>
              <a:t>to </a:t>
            </a:r>
            <a:r>
              <a:rPr sz="1800" spc="-5" dirty="0">
                <a:latin typeface="Arial"/>
                <a:cs typeface="Arial"/>
              </a:rPr>
              <a:t>comply </a:t>
            </a:r>
            <a:r>
              <a:rPr sz="1800" dirty="0">
                <a:latin typeface="Arial"/>
                <a:cs typeface="Arial"/>
              </a:rPr>
              <a:t>to </a:t>
            </a:r>
            <a:r>
              <a:rPr sz="1800" spc="-5" dirty="0">
                <a:latin typeface="Arial"/>
                <a:cs typeface="Arial"/>
              </a:rPr>
              <a:t>privacy</a:t>
            </a:r>
            <a:r>
              <a:rPr sz="1800" spc="25" dirty="0">
                <a:latin typeface="Arial"/>
                <a:cs typeface="Arial"/>
              </a:rPr>
              <a:t> </a:t>
            </a:r>
            <a:r>
              <a:rPr sz="1800" spc="-15" dirty="0">
                <a:latin typeface="Arial"/>
                <a:cs typeface="Arial"/>
              </a:rPr>
              <a:t>laws.</a:t>
            </a:r>
            <a:endParaRPr sz="1800" dirty="0">
              <a:latin typeface="Arial"/>
              <a:cs typeface="Arial"/>
            </a:endParaRPr>
          </a:p>
          <a:p>
            <a:pPr marL="756285" lvl="1" indent="-286385">
              <a:lnSpc>
                <a:spcPct val="100000"/>
              </a:lnSpc>
              <a:spcBef>
                <a:spcPts val="430"/>
              </a:spcBef>
              <a:buClr>
                <a:srgbClr val="9999CC"/>
              </a:buClr>
              <a:buSzPct val="80555"/>
              <a:buFont typeface="Wingdings"/>
              <a:buChar char=""/>
              <a:tabLst>
                <a:tab pos="756920" algn="l"/>
              </a:tabLst>
            </a:pPr>
            <a:r>
              <a:rPr sz="1800" dirty="0">
                <a:latin typeface="Arial"/>
                <a:cs typeface="Arial"/>
              </a:rPr>
              <a:t>CSP </a:t>
            </a:r>
            <a:r>
              <a:rPr sz="1800" spc="-5" dirty="0">
                <a:latin typeface="Arial"/>
                <a:cs typeface="Arial"/>
              </a:rPr>
              <a:t>liabilities </a:t>
            </a:r>
            <a:r>
              <a:rPr sz="1800" dirty="0">
                <a:latin typeface="Arial"/>
                <a:cs typeface="Arial"/>
              </a:rPr>
              <a:t>for </a:t>
            </a:r>
            <a:r>
              <a:rPr sz="1800" spc="-5" dirty="0">
                <a:latin typeface="Arial"/>
                <a:cs typeface="Arial"/>
              </a:rPr>
              <a:t>mishandling sensitive</a:t>
            </a:r>
            <a:r>
              <a:rPr sz="1800" spc="65" dirty="0">
                <a:latin typeface="Arial"/>
                <a:cs typeface="Arial"/>
              </a:rPr>
              <a:t> </a:t>
            </a:r>
            <a:r>
              <a:rPr sz="1800" spc="-5" dirty="0">
                <a:latin typeface="Arial"/>
                <a:cs typeface="Arial"/>
              </a:rPr>
              <a:t>information.</a:t>
            </a:r>
            <a:endParaRPr sz="1800" dirty="0">
              <a:latin typeface="Arial"/>
              <a:cs typeface="Arial"/>
            </a:endParaRPr>
          </a:p>
          <a:p>
            <a:pPr marL="756285" lvl="1" indent="-286385">
              <a:lnSpc>
                <a:spcPct val="100000"/>
              </a:lnSpc>
              <a:spcBef>
                <a:spcPts val="434"/>
              </a:spcBef>
              <a:buClr>
                <a:srgbClr val="9999CC"/>
              </a:buClr>
              <a:buSzPct val="80555"/>
              <a:buFont typeface="Wingdings"/>
              <a:buChar char=""/>
              <a:tabLst>
                <a:tab pos="756920" algn="l"/>
              </a:tabLst>
            </a:pPr>
            <a:r>
              <a:rPr sz="1800" dirty="0">
                <a:latin typeface="Arial"/>
                <a:cs typeface="Arial"/>
              </a:rPr>
              <a:t>CSP </a:t>
            </a:r>
            <a:r>
              <a:rPr sz="1800" spc="-5" dirty="0">
                <a:latin typeface="Arial"/>
                <a:cs typeface="Arial"/>
              </a:rPr>
              <a:t>liabilities </a:t>
            </a:r>
            <a:r>
              <a:rPr sz="1800" dirty="0">
                <a:latin typeface="Arial"/>
                <a:cs typeface="Arial"/>
              </a:rPr>
              <a:t>for </a:t>
            </a:r>
            <a:r>
              <a:rPr sz="1800" spc="-5" dirty="0">
                <a:latin typeface="Arial"/>
                <a:cs typeface="Arial"/>
              </a:rPr>
              <a:t>data</a:t>
            </a:r>
            <a:r>
              <a:rPr sz="1800" spc="25" dirty="0">
                <a:latin typeface="Arial"/>
                <a:cs typeface="Arial"/>
              </a:rPr>
              <a:t> </a:t>
            </a:r>
            <a:r>
              <a:rPr sz="1800" spc="-5" dirty="0">
                <a:latin typeface="Arial"/>
                <a:cs typeface="Arial"/>
              </a:rPr>
              <a:t>loss.</a:t>
            </a:r>
            <a:endParaRPr sz="1800" dirty="0">
              <a:latin typeface="Arial"/>
              <a:cs typeface="Arial"/>
            </a:endParaRPr>
          </a:p>
          <a:p>
            <a:pPr marL="756285" lvl="1" indent="-286385">
              <a:lnSpc>
                <a:spcPct val="100000"/>
              </a:lnSpc>
              <a:spcBef>
                <a:spcPts val="434"/>
              </a:spcBef>
              <a:buClr>
                <a:srgbClr val="9999CC"/>
              </a:buClr>
              <a:buSzPct val="80555"/>
              <a:buFont typeface="Wingdings"/>
              <a:buChar char=""/>
              <a:tabLst>
                <a:tab pos="756920" algn="l"/>
              </a:tabLst>
            </a:pPr>
            <a:r>
              <a:rPr sz="1800" dirty="0">
                <a:latin typeface="Arial"/>
                <a:cs typeface="Arial"/>
              </a:rPr>
              <a:t>The </a:t>
            </a:r>
            <a:r>
              <a:rPr sz="1800" spc="-5" dirty="0">
                <a:latin typeface="Arial"/>
                <a:cs typeface="Arial"/>
              </a:rPr>
              <a:t>rules governing </a:t>
            </a:r>
            <a:r>
              <a:rPr sz="1800" spc="-10" dirty="0">
                <a:latin typeface="Arial"/>
                <a:cs typeface="Arial"/>
              </a:rPr>
              <a:t>ownership </a:t>
            </a:r>
            <a:r>
              <a:rPr sz="1800" dirty="0">
                <a:latin typeface="Arial"/>
                <a:cs typeface="Arial"/>
              </a:rPr>
              <a:t>of the</a:t>
            </a:r>
            <a:r>
              <a:rPr sz="1800" spc="55" dirty="0">
                <a:latin typeface="Arial"/>
                <a:cs typeface="Arial"/>
              </a:rPr>
              <a:t> </a:t>
            </a:r>
            <a:r>
              <a:rPr sz="1800" spc="-5" dirty="0">
                <a:latin typeface="Arial"/>
                <a:cs typeface="Arial"/>
              </a:rPr>
              <a:t>data.</a:t>
            </a:r>
            <a:endParaRPr sz="1800" dirty="0">
              <a:latin typeface="Arial"/>
              <a:cs typeface="Arial"/>
            </a:endParaRPr>
          </a:p>
          <a:p>
            <a:pPr marL="756285" lvl="1" indent="-286385">
              <a:lnSpc>
                <a:spcPct val="100000"/>
              </a:lnSpc>
              <a:spcBef>
                <a:spcPts val="430"/>
              </a:spcBef>
              <a:buClr>
                <a:srgbClr val="9999CC"/>
              </a:buClr>
              <a:buSzPct val="80555"/>
              <a:buFont typeface="Wingdings"/>
              <a:buChar char=""/>
              <a:tabLst>
                <a:tab pos="756920" algn="l"/>
              </a:tabLst>
            </a:pPr>
            <a:r>
              <a:rPr sz="1800" dirty="0">
                <a:latin typeface="Arial"/>
                <a:cs typeface="Arial"/>
              </a:rPr>
              <a:t>The </a:t>
            </a:r>
            <a:r>
              <a:rPr sz="1800" spc="-5" dirty="0">
                <a:latin typeface="Arial"/>
                <a:cs typeface="Arial"/>
              </a:rPr>
              <a:t>geographical regions </a:t>
            </a:r>
            <a:r>
              <a:rPr sz="1800" spc="-15" dirty="0">
                <a:latin typeface="Arial"/>
                <a:cs typeface="Arial"/>
              </a:rPr>
              <a:t>where </a:t>
            </a:r>
            <a:r>
              <a:rPr sz="1800" spc="-5" dirty="0">
                <a:latin typeface="Arial"/>
                <a:cs typeface="Arial"/>
              </a:rPr>
              <a:t>information and backups can be</a:t>
            </a:r>
            <a:r>
              <a:rPr sz="1800" spc="180" dirty="0">
                <a:latin typeface="Arial"/>
                <a:cs typeface="Arial"/>
              </a:rPr>
              <a:t> </a:t>
            </a:r>
            <a:r>
              <a:rPr sz="1800" spc="-5" dirty="0">
                <a:latin typeface="Arial"/>
                <a:cs typeface="Arial"/>
              </a:rPr>
              <a:t>stored.</a:t>
            </a:r>
            <a:endParaRPr sz="1800" dirty="0">
              <a:latin typeface="Arial"/>
              <a:cs typeface="Arial"/>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0" y="0"/>
            <a:ext cx="285750" cy="533400"/>
          </a:xfrm>
          <a:prstGeom prst="rect">
            <a:avLst/>
          </a:prstGeom>
          <a:blipFill>
            <a:blip r:embed="rId2" cstate="print"/>
            <a:stretch>
              <a:fillRect/>
            </a:stretch>
          </a:blipFill>
        </p:spPr>
        <p:txBody>
          <a:bodyPr wrap="square" lIns="0" tIns="0" rIns="0" bIns="0" rtlCol="0"/>
          <a:lstStyle/>
          <a:p>
            <a:endParaRPr/>
          </a:p>
        </p:txBody>
      </p:sp>
      <p:sp>
        <p:nvSpPr>
          <p:cNvPr id="3" name="object 3"/>
          <p:cNvSpPr/>
          <p:nvPr/>
        </p:nvSpPr>
        <p:spPr>
          <a:xfrm>
            <a:off x="412750" y="134937"/>
            <a:ext cx="8731250" cy="274637"/>
          </a:xfrm>
          <a:prstGeom prst="rect">
            <a:avLst/>
          </a:prstGeom>
          <a:blipFill>
            <a:blip r:embed="rId3" cstate="print"/>
            <a:stretch>
              <a:fillRect/>
            </a:stretch>
          </a:blipFill>
        </p:spPr>
        <p:txBody>
          <a:bodyPr wrap="square" lIns="0" tIns="0" rIns="0" bIns="0" rtlCol="0"/>
          <a:lstStyle/>
          <a:p>
            <a:endParaRPr/>
          </a:p>
        </p:txBody>
      </p:sp>
      <p:sp>
        <p:nvSpPr>
          <p:cNvPr id="4" name="object 4"/>
          <p:cNvSpPr/>
          <p:nvPr/>
        </p:nvSpPr>
        <p:spPr>
          <a:xfrm>
            <a:off x="409575" y="134937"/>
            <a:ext cx="138430" cy="136525"/>
          </a:xfrm>
          <a:custGeom>
            <a:avLst/>
            <a:gdLst/>
            <a:ahLst/>
            <a:cxnLst/>
            <a:rect l="l" t="t" r="r" b="b"/>
            <a:pathLst>
              <a:path w="138429" h="136525">
                <a:moveTo>
                  <a:pt x="0" y="136525"/>
                </a:moveTo>
                <a:lnTo>
                  <a:pt x="138112" y="136525"/>
                </a:lnTo>
                <a:lnTo>
                  <a:pt x="138112" y="0"/>
                </a:lnTo>
                <a:lnTo>
                  <a:pt x="0" y="0"/>
                </a:lnTo>
                <a:lnTo>
                  <a:pt x="0" y="136525"/>
                </a:lnTo>
                <a:close/>
              </a:path>
            </a:pathLst>
          </a:custGeom>
          <a:solidFill>
            <a:srgbClr val="CCCCE6"/>
          </a:solidFill>
        </p:spPr>
        <p:txBody>
          <a:bodyPr wrap="square" lIns="0" tIns="0" rIns="0" bIns="0" rtlCol="0"/>
          <a:lstStyle/>
          <a:p>
            <a:endParaRPr/>
          </a:p>
        </p:txBody>
      </p:sp>
      <p:sp>
        <p:nvSpPr>
          <p:cNvPr id="5" name="object 5"/>
          <p:cNvSpPr/>
          <p:nvPr/>
        </p:nvSpPr>
        <p:spPr>
          <a:xfrm>
            <a:off x="547687" y="63"/>
            <a:ext cx="139700" cy="135255"/>
          </a:xfrm>
          <a:custGeom>
            <a:avLst/>
            <a:gdLst/>
            <a:ahLst/>
            <a:cxnLst/>
            <a:rect l="l" t="t" r="r" b="b"/>
            <a:pathLst>
              <a:path w="139700" h="135255">
                <a:moveTo>
                  <a:pt x="0" y="134874"/>
                </a:moveTo>
                <a:lnTo>
                  <a:pt x="139700" y="134874"/>
                </a:lnTo>
                <a:lnTo>
                  <a:pt x="139700" y="0"/>
                </a:lnTo>
                <a:lnTo>
                  <a:pt x="0" y="0"/>
                </a:lnTo>
                <a:lnTo>
                  <a:pt x="0" y="134874"/>
                </a:lnTo>
                <a:close/>
              </a:path>
            </a:pathLst>
          </a:custGeom>
          <a:solidFill>
            <a:srgbClr val="CCCCE6"/>
          </a:solidFill>
        </p:spPr>
        <p:txBody>
          <a:bodyPr wrap="square" lIns="0" tIns="0" rIns="0" bIns="0" rtlCol="0"/>
          <a:lstStyle/>
          <a:p>
            <a:endParaRPr/>
          </a:p>
        </p:txBody>
      </p:sp>
      <p:sp>
        <p:nvSpPr>
          <p:cNvPr id="6" name="object 6"/>
          <p:cNvSpPr/>
          <p:nvPr/>
        </p:nvSpPr>
        <p:spPr>
          <a:xfrm>
            <a:off x="547687" y="134937"/>
            <a:ext cx="139700" cy="141605"/>
          </a:xfrm>
          <a:custGeom>
            <a:avLst/>
            <a:gdLst/>
            <a:ahLst/>
            <a:cxnLst/>
            <a:rect l="l" t="t" r="r" b="b"/>
            <a:pathLst>
              <a:path w="139700" h="141604">
                <a:moveTo>
                  <a:pt x="0" y="141287"/>
                </a:moveTo>
                <a:lnTo>
                  <a:pt x="139700" y="141287"/>
                </a:lnTo>
                <a:lnTo>
                  <a:pt x="139700" y="0"/>
                </a:lnTo>
                <a:lnTo>
                  <a:pt x="0" y="0"/>
                </a:lnTo>
                <a:lnTo>
                  <a:pt x="0" y="141287"/>
                </a:lnTo>
                <a:close/>
              </a:path>
            </a:pathLst>
          </a:custGeom>
          <a:solidFill>
            <a:srgbClr val="9999CC"/>
          </a:solidFill>
        </p:spPr>
        <p:txBody>
          <a:bodyPr wrap="square" lIns="0" tIns="0" rIns="0" bIns="0" rtlCol="0"/>
          <a:lstStyle/>
          <a:p>
            <a:endParaRPr/>
          </a:p>
        </p:txBody>
      </p:sp>
      <p:sp>
        <p:nvSpPr>
          <p:cNvPr id="7" name="object 7"/>
          <p:cNvSpPr/>
          <p:nvPr/>
        </p:nvSpPr>
        <p:spPr>
          <a:xfrm>
            <a:off x="274637" y="274637"/>
            <a:ext cx="136525" cy="135255"/>
          </a:xfrm>
          <a:custGeom>
            <a:avLst/>
            <a:gdLst/>
            <a:ahLst/>
            <a:cxnLst/>
            <a:rect l="l" t="t" r="r" b="b"/>
            <a:pathLst>
              <a:path w="136525" h="135254">
                <a:moveTo>
                  <a:pt x="0" y="134937"/>
                </a:moveTo>
                <a:lnTo>
                  <a:pt x="136525" y="134937"/>
                </a:lnTo>
                <a:lnTo>
                  <a:pt x="136525" y="0"/>
                </a:lnTo>
                <a:lnTo>
                  <a:pt x="0" y="0"/>
                </a:lnTo>
                <a:lnTo>
                  <a:pt x="0" y="134937"/>
                </a:lnTo>
                <a:close/>
              </a:path>
            </a:pathLst>
          </a:custGeom>
          <a:solidFill>
            <a:srgbClr val="CCCCE6"/>
          </a:solidFill>
        </p:spPr>
        <p:txBody>
          <a:bodyPr wrap="square" lIns="0" tIns="0" rIns="0" bIns="0" rtlCol="0"/>
          <a:lstStyle/>
          <a:p>
            <a:endParaRPr/>
          </a:p>
        </p:txBody>
      </p:sp>
      <p:sp>
        <p:nvSpPr>
          <p:cNvPr id="8" name="object 8"/>
          <p:cNvSpPr/>
          <p:nvPr/>
        </p:nvSpPr>
        <p:spPr>
          <a:xfrm>
            <a:off x="131762" y="136588"/>
            <a:ext cx="141605" cy="138430"/>
          </a:xfrm>
          <a:custGeom>
            <a:avLst/>
            <a:gdLst/>
            <a:ahLst/>
            <a:cxnLst/>
            <a:rect l="l" t="t" r="r" b="b"/>
            <a:pathLst>
              <a:path w="141604" h="138429">
                <a:moveTo>
                  <a:pt x="0" y="138112"/>
                </a:moveTo>
                <a:lnTo>
                  <a:pt x="141287" y="138112"/>
                </a:lnTo>
                <a:lnTo>
                  <a:pt x="141287" y="0"/>
                </a:lnTo>
                <a:lnTo>
                  <a:pt x="0" y="0"/>
                </a:lnTo>
                <a:lnTo>
                  <a:pt x="0" y="138112"/>
                </a:lnTo>
                <a:close/>
              </a:path>
            </a:pathLst>
          </a:custGeom>
          <a:solidFill>
            <a:srgbClr val="00007C"/>
          </a:solidFill>
        </p:spPr>
        <p:txBody>
          <a:bodyPr wrap="square" lIns="0" tIns="0" rIns="0" bIns="0" rtlCol="0"/>
          <a:lstStyle/>
          <a:p>
            <a:endParaRPr/>
          </a:p>
        </p:txBody>
      </p:sp>
      <p:sp>
        <p:nvSpPr>
          <p:cNvPr id="9" name="object 9"/>
          <p:cNvSpPr/>
          <p:nvPr/>
        </p:nvSpPr>
        <p:spPr>
          <a:xfrm>
            <a:off x="409575" y="271462"/>
            <a:ext cx="138430" cy="138430"/>
          </a:xfrm>
          <a:custGeom>
            <a:avLst/>
            <a:gdLst/>
            <a:ahLst/>
            <a:cxnLst/>
            <a:rect l="l" t="t" r="r" b="b"/>
            <a:pathLst>
              <a:path w="138429" h="138429">
                <a:moveTo>
                  <a:pt x="0" y="138112"/>
                </a:moveTo>
                <a:lnTo>
                  <a:pt x="138112" y="138112"/>
                </a:lnTo>
                <a:lnTo>
                  <a:pt x="138112" y="0"/>
                </a:lnTo>
                <a:lnTo>
                  <a:pt x="0" y="0"/>
                </a:lnTo>
                <a:lnTo>
                  <a:pt x="0" y="138112"/>
                </a:lnTo>
                <a:close/>
              </a:path>
            </a:pathLst>
          </a:custGeom>
          <a:solidFill>
            <a:srgbClr val="9999CC"/>
          </a:solidFill>
        </p:spPr>
        <p:txBody>
          <a:bodyPr wrap="square" lIns="0" tIns="0" rIns="0" bIns="0" rtlCol="0"/>
          <a:lstStyle/>
          <a:p>
            <a:endParaRPr/>
          </a:p>
        </p:txBody>
      </p:sp>
      <p:sp>
        <p:nvSpPr>
          <p:cNvPr id="10" name="object 10"/>
          <p:cNvSpPr/>
          <p:nvPr/>
        </p:nvSpPr>
        <p:spPr>
          <a:xfrm>
            <a:off x="274637" y="409575"/>
            <a:ext cx="136525" cy="136525"/>
          </a:xfrm>
          <a:custGeom>
            <a:avLst/>
            <a:gdLst/>
            <a:ahLst/>
            <a:cxnLst/>
            <a:rect l="l" t="t" r="r" b="b"/>
            <a:pathLst>
              <a:path w="136525" h="136525">
                <a:moveTo>
                  <a:pt x="0" y="136525"/>
                </a:moveTo>
                <a:lnTo>
                  <a:pt x="136525" y="136525"/>
                </a:lnTo>
                <a:lnTo>
                  <a:pt x="136525" y="0"/>
                </a:lnTo>
                <a:lnTo>
                  <a:pt x="0" y="0"/>
                </a:lnTo>
                <a:lnTo>
                  <a:pt x="0" y="136525"/>
                </a:lnTo>
                <a:close/>
              </a:path>
            </a:pathLst>
          </a:custGeom>
          <a:solidFill>
            <a:srgbClr val="9999CC"/>
          </a:solidFill>
        </p:spPr>
        <p:txBody>
          <a:bodyPr wrap="square" lIns="0" tIns="0" rIns="0" bIns="0" rtlCol="0"/>
          <a:lstStyle/>
          <a:p>
            <a:endParaRPr/>
          </a:p>
        </p:txBody>
      </p:sp>
      <p:sp>
        <p:nvSpPr>
          <p:cNvPr id="11" name="object 11"/>
          <p:cNvSpPr txBox="1">
            <a:spLocks noGrp="1"/>
          </p:cNvSpPr>
          <p:nvPr>
            <p:ph type="title"/>
          </p:nvPr>
        </p:nvSpPr>
        <p:spPr>
          <a:xfrm>
            <a:off x="535940" y="507568"/>
            <a:ext cx="1360805" cy="514350"/>
          </a:xfrm>
          <a:prstGeom prst="rect">
            <a:avLst/>
          </a:prstGeom>
        </p:spPr>
        <p:txBody>
          <a:bodyPr vert="horz" wrap="square" lIns="0" tIns="13335" rIns="0" bIns="0" rtlCol="0">
            <a:spAutoFit/>
          </a:bodyPr>
          <a:lstStyle/>
          <a:p>
            <a:pPr marL="12700">
              <a:lnSpc>
                <a:spcPct val="100000"/>
              </a:lnSpc>
              <a:spcBef>
                <a:spcPts val="105"/>
              </a:spcBef>
            </a:pPr>
            <a:r>
              <a:rPr dirty="0"/>
              <a:t>Privacy</a:t>
            </a:r>
          </a:p>
        </p:txBody>
      </p:sp>
      <p:sp>
        <p:nvSpPr>
          <p:cNvPr id="13" name="object 13"/>
          <p:cNvSpPr txBox="1">
            <a:spLocks noGrp="1"/>
          </p:cNvSpPr>
          <p:nvPr>
            <p:ph type="dt" sz="half" idx="6"/>
          </p:nvPr>
        </p:nvSpPr>
        <p:spPr>
          <a:prstGeom prst="rect">
            <a:avLst/>
          </a:prstGeom>
        </p:spPr>
        <p:txBody>
          <a:bodyPr vert="horz" wrap="square" lIns="0" tIns="0" rIns="0" bIns="0" rtlCol="0">
            <a:spAutoFit/>
          </a:bodyPr>
          <a:lstStyle/>
          <a:p>
            <a:pPr algn="ctr">
              <a:lnSpc>
                <a:spcPts val="1425"/>
              </a:lnSpc>
            </a:pPr>
            <a:r>
              <a:rPr spc="-5" dirty="0"/>
              <a:t>Cloud Computing: </a:t>
            </a:r>
            <a:r>
              <a:rPr dirty="0"/>
              <a:t>Theory </a:t>
            </a:r>
            <a:r>
              <a:rPr spc="-5" dirty="0"/>
              <a:t>and</a:t>
            </a:r>
            <a:r>
              <a:rPr spc="-140" dirty="0"/>
              <a:t> </a:t>
            </a:r>
            <a:r>
              <a:rPr dirty="0"/>
              <a:t>Practice.</a:t>
            </a:r>
          </a:p>
          <a:p>
            <a:pPr marL="1905" algn="ctr">
              <a:lnSpc>
                <a:spcPct val="100000"/>
              </a:lnSpc>
            </a:pPr>
            <a:r>
              <a:rPr dirty="0"/>
              <a:t>Chapter</a:t>
            </a:r>
            <a:r>
              <a:rPr spc="-45" dirty="0"/>
              <a:t> </a:t>
            </a:r>
            <a:r>
              <a:rPr spc="-5" dirty="0"/>
              <a:t>9</a:t>
            </a:r>
          </a:p>
        </p:txBody>
      </p:sp>
      <p:sp>
        <p:nvSpPr>
          <p:cNvPr id="14" name="object 14"/>
          <p:cNvSpPr txBox="1">
            <a:spLocks noGrp="1"/>
          </p:cNvSpPr>
          <p:nvPr>
            <p:ph type="sldNum" sz="quarter" idx="7"/>
          </p:nvPr>
        </p:nvSpPr>
        <p:spPr>
          <a:prstGeom prst="rect">
            <a:avLst/>
          </a:prstGeom>
        </p:spPr>
        <p:txBody>
          <a:bodyPr vert="horz" wrap="square" lIns="0" tIns="27940" rIns="0" bIns="0" rtlCol="0">
            <a:spAutoFit/>
          </a:bodyPr>
          <a:lstStyle/>
          <a:p>
            <a:pPr marL="25400">
              <a:lnSpc>
                <a:spcPct val="100000"/>
              </a:lnSpc>
              <a:spcBef>
                <a:spcPts val="220"/>
              </a:spcBef>
            </a:pPr>
            <a:fld id="{81D60167-4931-47E6-BA6A-407CBD079E47}" type="slidenum">
              <a:rPr dirty="0"/>
              <a:t>14</a:t>
            </a:fld>
            <a:endParaRPr dirty="0"/>
          </a:p>
        </p:txBody>
      </p:sp>
      <p:sp>
        <p:nvSpPr>
          <p:cNvPr id="15" name="object 15"/>
          <p:cNvSpPr txBox="1">
            <a:spLocks noGrp="1"/>
          </p:cNvSpPr>
          <p:nvPr>
            <p:ph type="ftr" sz="quarter" idx="5"/>
          </p:nvPr>
        </p:nvSpPr>
        <p:spPr>
          <a:prstGeom prst="rect">
            <a:avLst/>
          </a:prstGeom>
        </p:spPr>
        <p:txBody>
          <a:bodyPr vert="horz" wrap="square" lIns="0" tIns="0" rIns="0" bIns="0" rtlCol="0">
            <a:spAutoFit/>
          </a:bodyPr>
          <a:lstStyle/>
          <a:p>
            <a:pPr marL="12700">
              <a:lnSpc>
                <a:spcPts val="1425"/>
              </a:lnSpc>
            </a:pPr>
            <a:r>
              <a:rPr spc="-5" dirty="0"/>
              <a:t>Dan </a:t>
            </a:r>
            <a:r>
              <a:rPr dirty="0"/>
              <a:t>C.</a:t>
            </a:r>
            <a:r>
              <a:rPr spc="-55" dirty="0"/>
              <a:t> </a:t>
            </a:r>
            <a:r>
              <a:rPr spc="-5" dirty="0"/>
              <a:t>Marinescu</a:t>
            </a:r>
          </a:p>
        </p:txBody>
      </p:sp>
      <p:sp>
        <p:nvSpPr>
          <p:cNvPr id="12" name="object 12"/>
          <p:cNvSpPr txBox="1"/>
          <p:nvPr/>
        </p:nvSpPr>
        <p:spPr>
          <a:xfrm>
            <a:off x="535940" y="1387856"/>
            <a:ext cx="8069580" cy="4233545"/>
          </a:xfrm>
          <a:prstGeom prst="rect">
            <a:avLst/>
          </a:prstGeom>
        </p:spPr>
        <p:txBody>
          <a:bodyPr vert="horz" wrap="square" lIns="0" tIns="13335" rIns="0" bIns="0" rtlCol="0">
            <a:spAutoFit/>
          </a:bodyPr>
          <a:lstStyle/>
          <a:p>
            <a:pPr marL="355600" marR="329565" indent="-342900">
              <a:lnSpc>
                <a:spcPct val="100000"/>
              </a:lnSpc>
              <a:spcBef>
                <a:spcPts val="105"/>
              </a:spcBef>
              <a:buClr>
                <a:srgbClr val="00007C"/>
              </a:buClr>
              <a:buSzPct val="75000"/>
              <a:buFont typeface="Wingdings"/>
              <a:buChar char=""/>
              <a:tabLst>
                <a:tab pos="355600" algn="l"/>
                <a:tab pos="356235" algn="l"/>
                <a:tab pos="4107179" algn="l"/>
              </a:tabLst>
            </a:pPr>
            <a:r>
              <a:rPr sz="2000" dirty="0">
                <a:latin typeface="Arial"/>
                <a:cs typeface="Arial"/>
              </a:rPr>
              <a:t>Privacy </a:t>
            </a:r>
            <a:r>
              <a:rPr sz="2000" dirty="0">
                <a:latin typeface="Wingdings"/>
                <a:cs typeface="Wingdings"/>
              </a:rPr>
              <a:t></a:t>
            </a:r>
            <a:r>
              <a:rPr sz="2000" dirty="0">
                <a:latin typeface="Times New Roman"/>
                <a:cs typeface="Times New Roman"/>
              </a:rPr>
              <a:t> </a:t>
            </a:r>
            <a:r>
              <a:rPr sz="2000" dirty="0">
                <a:latin typeface="Arial"/>
                <a:cs typeface="Arial"/>
              </a:rPr>
              <a:t>the right of an individual, a group of individuals, or an  organization to</a:t>
            </a:r>
            <a:r>
              <a:rPr sz="2000" spc="-20" dirty="0">
                <a:latin typeface="Arial"/>
                <a:cs typeface="Arial"/>
              </a:rPr>
              <a:t> </a:t>
            </a:r>
            <a:r>
              <a:rPr sz="2000" dirty="0">
                <a:latin typeface="Arial"/>
                <a:cs typeface="Arial"/>
              </a:rPr>
              <a:t>keep</a:t>
            </a:r>
            <a:r>
              <a:rPr sz="2000" spc="-10" dirty="0">
                <a:latin typeface="Arial"/>
                <a:cs typeface="Arial"/>
              </a:rPr>
              <a:t> </a:t>
            </a:r>
            <a:r>
              <a:rPr sz="2000" dirty="0">
                <a:latin typeface="Arial"/>
                <a:cs typeface="Arial"/>
              </a:rPr>
              <a:t>information	of personal nature or</a:t>
            </a:r>
            <a:r>
              <a:rPr sz="2000" spc="-150" dirty="0">
                <a:latin typeface="Arial"/>
                <a:cs typeface="Arial"/>
              </a:rPr>
              <a:t> </a:t>
            </a:r>
            <a:r>
              <a:rPr sz="2000" dirty="0">
                <a:latin typeface="Arial"/>
                <a:cs typeface="Arial"/>
              </a:rPr>
              <a:t>proprietary  information from being</a:t>
            </a:r>
            <a:r>
              <a:rPr sz="2000" spc="-95" dirty="0">
                <a:latin typeface="Arial"/>
                <a:cs typeface="Arial"/>
              </a:rPr>
              <a:t> </a:t>
            </a:r>
            <a:r>
              <a:rPr sz="2000" dirty="0">
                <a:latin typeface="Arial"/>
                <a:cs typeface="Arial"/>
              </a:rPr>
              <a:t>disclosed.</a:t>
            </a:r>
          </a:p>
          <a:p>
            <a:pPr marL="355600" indent="-342900">
              <a:lnSpc>
                <a:spcPct val="100000"/>
              </a:lnSpc>
              <a:spcBef>
                <a:spcPts val="480"/>
              </a:spcBef>
              <a:buClr>
                <a:srgbClr val="00007C"/>
              </a:buClr>
              <a:buSzPct val="75000"/>
              <a:buFont typeface="Wingdings"/>
              <a:buChar char=""/>
              <a:tabLst>
                <a:tab pos="355600" algn="l"/>
                <a:tab pos="356235" algn="l"/>
              </a:tabLst>
            </a:pPr>
            <a:r>
              <a:rPr sz="2000" dirty="0">
                <a:latin typeface="Arial"/>
                <a:cs typeface="Arial"/>
              </a:rPr>
              <a:t>Privacy is protected by law; sometimes laws limit</a:t>
            </a:r>
            <a:r>
              <a:rPr sz="2000" spc="-140" dirty="0">
                <a:latin typeface="Arial"/>
                <a:cs typeface="Arial"/>
              </a:rPr>
              <a:t> </a:t>
            </a:r>
            <a:r>
              <a:rPr sz="2000" dirty="0">
                <a:latin typeface="Arial"/>
                <a:cs typeface="Arial"/>
              </a:rPr>
              <a:t>privacy.</a:t>
            </a:r>
          </a:p>
          <a:p>
            <a:pPr marL="355600" marR="180340" indent="-342900">
              <a:lnSpc>
                <a:spcPct val="100000"/>
              </a:lnSpc>
              <a:spcBef>
                <a:spcPts val="480"/>
              </a:spcBef>
              <a:buClr>
                <a:srgbClr val="00007C"/>
              </a:buClr>
              <a:buSzPct val="75000"/>
              <a:buFont typeface="Wingdings"/>
              <a:buChar char=""/>
              <a:tabLst>
                <a:tab pos="355600" algn="l"/>
                <a:tab pos="356235" algn="l"/>
                <a:tab pos="3654425" algn="l"/>
                <a:tab pos="4230370" algn="l"/>
              </a:tabLst>
            </a:pPr>
            <a:r>
              <a:rPr sz="2000" dirty="0">
                <a:latin typeface="Arial"/>
                <a:cs typeface="Arial"/>
              </a:rPr>
              <a:t>The main aspects</a:t>
            </a:r>
            <a:r>
              <a:rPr sz="2000" spc="-45" dirty="0">
                <a:latin typeface="Arial"/>
                <a:cs typeface="Arial"/>
              </a:rPr>
              <a:t> </a:t>
            </a:r>
            <a:r>
              <a:rPr sz="2000" dirty="0">
                <a:latin typeface="Arial"/>
                <a:cs typeface="Arial"/>
              </a:rPr>
              <a:t>of privacy	are:	</a:t>
            </a:r>
            <a:r>
              <a:rPr sz="2000" spc="-5" dirty="0">
                <a:latin typeface="Arial"/>
                <a:cs typeface="Arial"/>
              </a:rPr>
              <a:t>the </a:t>
            </a:r>
            <a:r>
              <a:rPr sz="2000" dirty="0">
                <a:latin typeface="Arial"/>
                <a:cs typeface="Arial"/>
              </a:rPr>
              <a:t>lack of user control,</a:t>
            </a:r>
            <a:r>
              <a:rPr sz="2000" spc="-155" dirty="0">
                <a:latin typeface="Arial"/>
                <a:cs typeface="Arial"/>
              </a:rPr>
              <a:t> </a:t>
            </a:r>
            <a:r>
              <a:rPr sz="2000" dirty="0">
                <a:latin typeface="Arial"/>
                <a:cs typeface="Arial"/>
              </a:rPr>
              <a:t>potential  unauthorized secondary use, data proliferation, and dynamic  provisioning.</a:t>
            </a:r>
          </a:p>
          <a:p>
            <a:pPr marL="355600" marR="5080" indent="-342900">
              <a:lnSpc>
                <a:spcPct val="100000"/>
              </a:lnSpc>
              <a:spcBef>
                <a:spcPts val="480"/>
              </a:spcBef>
              <a:buClr>
                <a:srgbClr val="00007C"/>
              </a:buClr>
              <a:buSzPct val="75000"/>
              <a:buFont typeface="Wingdings"/>
              <a:buChar char=""/>
              <a:tabLst>
                <a:tab pos="355600" algn="l"/>
                <a:tab pos="356235" algn="l"/>
                <a:tab pos="2764155" algn="l"/>
              </a:tabLst>
            </a:pPr>
            <a:r>
              <a:rPr sz="2000" dirty="0">
                <a:latin typeface="Arial"/>
                <a:cs typeface="Arial"/>
              </a:rPr>
              <a:t>Digital age has confronted legislators with significant challenges  related to</a:t>
            </a:r>
            <a:r>
              <a:rPr sz="2000" spc="-30" dirty="0">
                <a:latin typeface="Arial"/>
                <a:cs typeface="Arial"/>
              </a:rPr>
              <a:t> </a:t>
            </a:r>
            <a:r>
              <a:rPr sz="2000" dirty="0">
                <a:latin typeface="Arial"/>
                <a:cs typeface="Arial"/>
              </a:rPr>
              <a:t>privacy</a:t>
            </a:r>
            <a:r>
              <a:rPr sz="2000" spc="-25" dirty="0">
                <a:latin typeface="Arial"/>
                <a:cs typeface="Arial"/>
              </a:rPr>
              <a:t> </a:t>
            </a:r>
            <a:r>
              <a:rPr sz="2000" dirty="0">
                <a:latin typeface="Arial"/>
                <a:cs typeface="Arial"/>
              </a:rPr>
              <a:t>as	new threats have emerged. For example,  personal information voluntarily shared, but stolen from sites</a:t>
            </a:r>
            <a:r>
              <a:rPr sz="2000" spc="-180" dirty="0">
                <a:latin typeface="Arial"/>
                <a:cs typeface="Arial"/>
              </a:rPr>
              <a:t> </a:t>
            </a:r>
            <a:r>
              <a:rPr sz="2000" spc="-5" dirty="0">
                <a:latin typeface="Arial"/>
                <a:cs typeface="Arial"/>
              </a:rPr>
              <a:t>granted  </a:t>
            </a:r>
            <a:r>
              <a:rPr sz="2000" dirty="0">
                <a:latin typeface="Arial"/>
                <a:cs typeface="Arial"/>
              </a:rPr>
              <a:t>access to it or misused can lead to </a:t>
            </a:r>
            <a:r>
              <a:rPr sz="2000" u="heavy" dirty="0">
                <a:uFill>
                  <a:solidFill>
                    <a:srgbClr val="000000"/>
                  </a:solidFill>
                </a:uFill>
                <a:latin typeface="Arial"/>
                <a:cs typeface="Arial"/>
              </a:rPr>
              <a:t>identity</a:t>
            </a:r>
            <a:r>
              <a:rPr sz="2000" u="heavy" spc="-165" dirty="0">
                <a:uFill>
                  <a:solidFill>
                    <a:srgbClr val="000000"/>
                  </a:solidFill>
                </a:uFill>
                <a:latin typeface="Arial"/>
                <a:cs typeface="Arial"/>
              </a:rPr>
              <a:t> </a:t>
            </a:r>
            <a:r>
              <a:rPr sz="2000" u="heavy" spc="-5" dirty="0">
                <a:uFill>
                  <a:solidFill>
                    <a:srgbClr val="000000"/>
                  </a:solidFill>
                </a:uFill>
                <a:latin typeface="Arial"/>
                <a:cs typeface="Arial"/>
              </a:rPr>
              <a:t>theft</a:t>
            </a:r>
            <a:r>
              <a:rPr sz="2000" spc="-5" dirty="0">
                <a:latin typeface="Arial"/>
                <a:cs typeface="Arial"/>
              </a:rPr>
              <a:t>.</a:t>
            </a:r>
            <a:endParaRPr sz="2000" dirty="0">
              <a:latin typeface="Arial"/>
              <a:cs typeface="Arial"/>
            </a:endParaRPr>
          </a:p>
          <a:p>
            <a:pPr marL="355600" marR="402590" indent="-342900">
              <a:lnSpc>
                <a:spcPct val="100000"/>
              </a:lnSpc>
              <a:spcBef>
                <a:spcPts val="484"/>
              </a:spcBef>
              <a:buClr>
                <a:srgbClr val="00007C"/>
              </a:buClr>
              <a:buSzPct val="75000"/>
              <a:buFont typeface="Wingdings"/>
              <a:buChar char=""/>
              <a:tabLst>
                <a:tab pos="355600" algn="l"/>
                <a:tab pos="356235" algn="l"/>
              </a:tabLst>
            </a:pPr>
            <a:r>
              <a:rPr sz="2000" dirty="0">
                <a:latin typeface="Arial"/>
                <a:cs typeface="Arial"/>
              </a:rPr>
              <a:t>Privacy concerns are different for the three cloud delivery</a:t>
            </a:r>
            <a:r>
              <a:rPr sz="2000" spc="-225" dirty="0">
                <a:latin typeface="Arial"/>
                <a:cs typeface="Arial"/>
              </a:rPr>
              <a:t> </a:t>
            </a:r>
            <a:r>
              <a:rPr sz="2000" dirty="0">
                <a:latin typeface="Arial"/>
                <a:cs typeface="Arial"/>
              </a:rPr>
              <a:t>models  and also depend on the actual</a:t>
            </a:r>
            <a:r>
              <a:rPr sz="2000" spc="-114" dirty="0">
                <a:latin typeface="Arial"/>
                <a:cs typeface="Arial"/>
              </a:rPr>
              <a:t> </a:t>
            </a:r>
            <a:r>
              <a:rPr sz="2000" dirty="0">
                <a:latin typeface="Arial"/>
                <a:cs typeface="Arial"/>
              </a:rPr>
              <a:t>context.</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0" y="0"/>
            <a:ext cx="285750" cy="533400"/>
          </a:xfrm>
          <a:prstGeom prst="rect">
            <a:avLst/>
          </a:prstGeom>
          <a:blipFill>
            <a:blip r:embed="rId2" cstate="print"/>
            <a:stretch>
              <a:fillRect/>
            </a:stretch>
          </a:blipFill>
        </p:spPr>
        <p:txBody>
          <a:bodyPr wrap="square" lIns="0" tIns="0" rIns="0" bIns="0" rtlCol="0"/>
          <a:lstStyle/>
          <a:p>
            <a:endParaRPr/>
          </a:p>
        </p:txBody>
      </p:sp>
      <p:sp>
        <p:nvSpPr>
          <p:cNvPr id="3" name="object 3"/>
          <p:cNvSpPr/>
          <p:nvPr/>
        </p:nvSpPr>
        <p:spPr>
          <a:xfrm>
            <a:off x="412750" y="134937"/>
            <a:ext cx="8731250" cy="274637"/>
          </a:xfrm>
          <a:prstGeom prst="rect">
            <a:avLst/>
          </a:prstGeom>
          <a:blipFill>
            <a:blip r:embed="rId3" cstate="print"/>
            <a:stretch>
              <a:fillRect/>
            </a:stretch>
          </a:blipFill>
        </p:spPr>
        <p:txBody>
          <a:bodyPr wrap="square" lIns="0" tIns="0" rIns="0" bIns="0" rtlCol="0"/>
          <a:lstStyle/>
          <a:p>
            <a:endParaRPr/>
          </a:p>
        </p:txBody>
      </p:sp>
      <p:sp>
        <p:nvSpPr>
          <p:cNvPr id="4" name="object 4"/>
          <p:cNvSpPr/>
          <p:nvPr/>
        </p:nvSpPr>
        <p:spPr>
          <a:xfrm>
            <a:off x="409575" y="134937"/>
            <a:ext cx="138430" cy="136525"/>
          </a:xfrm>
          <a:custGeom>
            <a:avLst/>
            <a:gdLst/>
            <a:ahLst/>
            <a:cxnLst/>
            <a:rect l="l" t="t" r="r" b="b"/>
            <a:pathLst>
              <a:path w="138429" h="136525">
                <a:moveTo>
                  <a:pt x="0" y="136525"/>
                </a:moveTo>
                <a:lnTo>
                  <a:pt x="138112" y="136525"/>
                </a:lnTo>
                <a:lnTo>
                  <a:pt x="138112" y="0"/>
                </a:lnTo>
                <a:lnTo>
                  <a:pt x="0" y="0"/>
                </a:lnTo>
                <a:lnTo>
                  <a:pt x="0" y="136525"/>
                </a:lnTo>
                <a:close/>
              </a:path>
            </a:pathLst>
          </a:custGeom>
          <a:solidFill>
            <a:srgbClr val="CCCCE6"/>
          </a:solidFill>
        </p:spPr>
        <p:txBody>
          <a:bodyPr wrap="square" lIns="0" tIns="0" rIns="0" bIns="0" rtlCol="0"/>
          <a:lstStyle/>
          <a:p>
            <a:endParaRPr/>
          </a:p>
        </p:txBody>
      </p:sp>
      <p:sp>
        <p:nvSpPr>
          <p:cNvPr id="5" name="object 5"/>
          <p:cNvSpPr/>
          <p:nvPr/>
        </p:nvSpPr>
        <p:spPr>
          <a:xfrm>
            <a:off x="547687" y="63"/>
            <a:ext cx="139700" cy="135255"/>
          </a:xfrm>
          <a:custGeom>
            <a:avLst/>
            <a:gdLst/>
            <a:ahLst/>
            <a:cxnLst/>
            <a:rect l="l" t="t" r="r" b="b"/>
            <a:pathLst>
              <a:path w="139700" h="135255">
                <a:moveTo>
                  <a:pt x="0" y="134874"/>
                </a:moveTo>
                <a:lnTo>
                  <a:pt x="139700" y="134874"/>
                </a:lnTo>
                <a:lnTo>
                  <a:pt x="139700" y="0"/>
                </a:lnTo>
                <a:lnTo>
                  <a:pt x="0" y="0"/>
                </a:lnTo>
                <a:lnTo>
                  <a:pt x="0" y="134874"/>
                </a:lnTo>
                <a:close/>
              </a:path>
            </a:pathLst>
          </a:custGeom>
          <a:solidFill>
            <a:srgbClr val="CCCCE6"/>
          </a:solidFill>
        </p:spPr>
        <p:txBody>
          <a:bodyPr wrap="square" lIns="0" tIns="0" rIns="0" bIns="0" rtlCol="0"/>
          <a:lstStyle/>
          <a:p>
            <a:endParaRPr/>
          </a:p>
        </p:txBody>
      </p:sp>
      <p:sp>
        <p:nvSpPr>
          <p:cNvPr id="6" name="object 6"/>
          <p:cNvSpPr/>
          <p:nvPr/>
        </p:nvSpPr>
        <p:spPr>
          <a:xfrm>
            <a:off x="547687" y="134937"/>
            <a:ext cx="139700" cy="141605"/>
          </a:xfrm>
          <a:custGeom>
            <a:avLst/>
            <a:gdLst/>
            <a:ahLst/>
            <a:cxnLst/>
            <a:rect l="l" t="t" r="r" b="b"/>
            <a:pathLst>
              <a:path w="139700" h="141604">
                <a:moveTo>
                  <a:pt x="0" y="141287"/>
                </a:moveTo>
                <a:lnTo>
                  <a:pt x="139700" y="141287"/>
                </a:lnTo>
                <a:lnTo>
                  <a:pt x="139700" y="0"/>
                </a:lnTo>
                <a:lnTo>
                  <a:pt x="0" y="0"/>
                </a:lnTo>
                <a:lnTo>
                  <a:pt x="0" y="141287"/>
                </a:lnTo>
                <a:close/>
              </a:path>
            </a:pathLst>
          </a:custGeom>
          <a:solidFill>
            <a:srgbClr val="9999CC"/>
          </a:solidFill>
        </p:spPr>
        <p:txBody>
          <a:bodyPr wrap="square" lIns="0" tIns="0" rIns="0" bIns="0" rtlCol="0"/>
          <a:lstStyle/>
          <a:p>
            <a:endParaRPr/>
          </a:p>
        </p:txBody>
      </p:sp>
      <p:sp>
        <p:nvSpPr>
          <p:cNvPr id="7" name="object 7"/>
          <p:cNvSpPr/>
          <p:nvPr/>
        </p:nvSpPr>
        <p:spPr>
          <a:xfrm>
            <a:off x="274637" y="274637"/>
            <a:ext cx="136525" cy="135255"/>
          </a:xfrm>
          <a:custGeom>
            <a:avLst/>
            <a:gdLst/>
            <a:ahLst/>
            <a:cxnLst/>
            <a:rect l="l" t="t" r="r" b="b"/>
            <a:pathLst>
              <a:path w="136525" h="135254">
                <a:moveTo>
                  <a:pt x="0" y="134937"/>
                </a:moveTo>
                <a:lnTo>
                  <a:pt x="136525" y="134937"/>
                </a:lnTo>
                <a:lnTo>
                  <a:pt x="136525" y="0"/>
                </a:lnTo>
                <a:lnTo>
                  <a:pt x="0" y="0"/>
                </a:lnTo>
                <a:lnTo>
                  <a:pt x="0" y="134937"/>
                </a:lnTo>
                <a:close/>
              </a:path>
            </a:pathLst>
          </a:custGeom>
          <a:solidFill>
            <a:srgbClr val="CCCCE6"/>
          </a:solidFill>
        </p:spPr>
        <p:txBody>
          <a:bodyPr wrap="square" lIns="0" tIns="0" rIns="0" bIns="0" rtlCol="0"/>
          <a:lstStyle/>
          <a:p>
            <a:endParaRPr/>
          </a:p>
        </p:txBody>
      </p:sp>
      <p:sp>
        <p:nvSpPr>
          <p:cNvPr id="8" name="object 8"/>
          <p:cNvSpPr/>
          <p:nvPr/>
        </p:nvSpPr>
        <p:spPr>
          <a:xfrm>
            <a:off x="131762" y="136588"/>
            <a:ext cx="141605" cy="138430"/>
          </a:xfrm>
          <a:custGeom>
            <a:avLst/>
            <a:gdLst/>
            <a:ahLst/>
            <a:cxnLst/>
            <a:rect l="l" t="t" r="r" b="b"/>
            <a:pathLst>
              <a:path w="141604" h="138429">
                <a:moveTo>
                  <a:pt x="0" y="138112"/>
                </a:moveTo>
                <a:lnTo>
                  <a:pt x="141287" y="138112"/>
                </a:lnTo>
                <a:lnTo>
                  <a:pt x="141287" y="0"/>
                </a:lnTo>
                <a:lnTo>
                  <a:pt x="0" y="0"/>
                </a:lnTo>
                <a:lnTo>
                  <a:pt x="0" y="138112"/>
                </a:lnTo>
                <a:close/>
              </a:path>
            </a:pathLst>
          </a:custGeom>
          <a:solidFill>
            <a:srgbClr val="00007C"/>
          </a:solidFill>
        </p:spPr>
        <p:txBody>
          <a:bodyPr wrap="square" lIns="0" tIns="0" rIns="0" bIns="0" rtlCol="0"/>
          <a:lstStyle/>
          <a:p>
            <a:endParaRPr/>
          </a:p>
        </p:txBody>
      </p:sp>
      <p:sp>
        <p:nvSpPr>
          <p:cNvPr id="9" name="object 9"/>
          <p:cNvSpPr/>
          <p:nvPr/>
        </p:nvSpPr>
        <p:spPr>
          <a:xfrm>
            <a:off x="409575" y="271462"/>
            <a:ext cx="138430" cy="138430"/>
          </a:xfrm>
          <a:custGeom>
            <a:avLst/>
            <a:gdLst/>
            <a:ahLst/>
            <a:cxnLst/>
            <a:rect l="l" t="t" r="r" b="b"/>
            <a:pathLst>
              <a:path w="138429" h="138429">
                <a:moveTo>
                  <a:pt x="0" y="138112"/>
                </a:moveTo>
                <a:lnTo>
                  <a:pt x="138112" y="138112"/>
                </a:lnTo>
                <a:lnTo>
                  <a:pt x="138112" y="0"/>
                </a:lnTo>
                <a:lnTo>
                  <a:pt x="0" y="0"/>
                </a:lnTo>
                <a:lnTo>
                  <a:pt x="0" y="138112"/>
                </a:lnTo>
                <a:close/>
              </a:path>
            </a:pathLst>
          </a:custGeom>
          <a:solidFill>
            <a:srgbClr val="9999CC"/>
          </a:solidFill>
        </p:spPr>
        <p:txBody>
          <a:bodyPr wrap="square" lIns="0" tIns="0" rIns="0" bIns="0" rtlCol="0"/>
          <a:lstStyle/>
          <a:p>
            <a:endParaRPr/>
          </a:p>
        </p:txBody>
      </p:sp>
      <p:sp>
        <p:nvSpPr>
          <p:cNvPr id="10" name="object 10"/>
          <p:cNvSpPr/>
          <p:nvPr/>
        </p:nvSpPr>
        <p:spPr>
          <a:xfrm>
            <a:off x="274637" y="409575"/>
            <a:ext cx="136525" cy="136525"/>
          </a:xfrm>
          <a:custGeom>
            <a:avLst/>
            <a:gdLst/>
            <a:ahLst/>
            <a:cxnLst/>
            <a:rect l="l" t="t" r="r" b="b"/>
            <a:pathLst>
              <a:path w="136525" h="136525">
                <a:moveTo>
                  <a:pt x="0" y="136525"/>
                </a:moveTo>
                <a:lnTo>
                  <a:pt x="136525" y="136525"/>
                </a:lnTo>
                <a:lnTo>
                  <a:pt x="136525" y="0"/>
                </a:lnTo>
                <a:lnTo>
                  <a:pt x="0" y="0"/>
                </a:lnTo>
                <a:lnTo>
                  <a:pt x="0" y="136525"/>
                </a:lnTo>
                <a:close/>
              </a:path>
            </a:pathLst>
          </a:custGeom>
          <a:solidFill>
            <a:srgbClr val="9999CC"/>
          </a:solidFill>
        </p:spPr>
        <p:txBody>
          <a:bodyPr wrap="square" lIns="0" tIns="0" rIns="0" bIns="0" rtlCol="0"/>
          <a:lstStyle/>
          <a:p>
            <a:endParaRPr/>
          </a:p>
        </p:txBody>
      </p:sp>
      <p:sp>
        <p:nvSpPr>
          <p:cNvPr id="11" name="object 11"/>
          <p:cNvSpPr txBox="1">
            <a:spLocks noGrp="1"/>
          </p:cNvSpPr>
          <p:nvPr>
            <p:ph type="title"/>
          </p:nvPr>
        </p:nvSpPr>
        <p:spPr>
          <a:xfrm>
            <a:off x="535940" y="567689"/>
            <a:ext cx="6385560" cy="513715"/>
          </a:xfrm>
          <a:prstGeom prst="rect">
            <a:avLst/>
          </a:prstGeom>
        </p:spPr>
        <p:txBody>
          <a:bodyPr vert="horz" wrap="square" lIns="0" tIns="13335" rIns="0" bIns="0" rtlCol="0">
            <a:spAutoFit/>
          </a:bodyPr>
          <a:lstStyle/>
          <a:p>
            <a:pPr marL="12700">
              <a:lnSpc>
                <a:spcPct val="100000"/>
              </a:lnSpc>
              <a:spcBef>
                <a:spcPts val="105"/>
              </a:spcBef>
            </a:pPr>
            <a:r>
              <a:rPr spc="-5" dirty="0"/>
              <a:t>Federal Trading </a:t>
            </a:r>
            <a:r>
              <a:rPr dirty="0"/>
              <a:t>Commission</a:t>
            </a:r>
            <a:r>
              <a:rPr spc="-85" dirty="0"/>
              <a:t> </a:t>
            </a:r>
            <a:r>
              <a:rPr spc="-5" dirty="0"/>
              <a:t>Rules</a:t>
            </a:r>
          </a:p>
        </p:txBody>
      </p:sp>
      <p:sp>
        <p:nvSpPr>
          <p:cNvPr id="13" name="object 13"/>
          <p:cNvSpPr txBox="1">
            <a:spLocks noGrp="1"/>
          </p:cNvSpPr>
          <p:nvPr>
            <p:ph type="dt" sz="half" idx="6"/>
          </p:nvPr>
        </p:nvSpPr>
        <p:spPr>
          <a:prstGeom prst="rect">
            <a:avLst/>
          </a:prstGeom>
        </p:spPr>
        <p:txBody>
          <a:bodyPr vert="horz" wrap="square" lIns="0" tIns="0" rIns="0" bIns="0" rtlCol="0">
            <a:spAutoFit/>
          </a:bodyPr>
          <a:lstStyle/>
          <a:p>
            <a:pPr algn="ctr">
              <a:lnSpc>
                <a:spcPts val="1425"/>
              </a:lnSpc>
            </a:pPr>
            <a:r>
              <a:rPr spc="-5" dirty="0"/>
              <a:t>Cloud Computing: </a:t>
            </a:r>
            <a:r>
              <a:rPr dirty="0"/>
              <a:t>Theory </a:t>
            </a:r>
            <a:r>
              <a:rPr spc="-5" dirty="0"/>
              <a:t>and</a:t>
            </a:r>
            <a:r>
              <a:rPr spc="-140" dirty="0"/>
              <a:t> </a:t>
            </a:r>
            <a:r>
              <a:rPr dirty="0"/>
              <a:t>Practice.</a:t>
            </a:r>
          </a:p>
          <a:p>
            <a:pPr marL="1905" algn="ctr">
              <a:lnSpc>
                <a:spcPct val="100000"/>
              </a:lnSpc>
            </a:pPr>
            <a:r>
              <a:rPr dirty="0"/>
              <a:t>Chapter</a:t>
            </a:r>
            <a:r>
              <a:rPr spc="-45" dirty="0"/>
              <a:t> </a:t>
            </a:r>
            <a:r>
              <a:rPr spc="-5" dirty="0"/>
              <a:t>9</a:t>
            </a:r>
          </a:p>
        </p:txBody>
      </p:sp>
      <p:sp>
        <p:nvSpPr>
          <p:cNvPr id="14" name="object 14"/>
          <p:cNvSpPr txBox="1">
            <a:spLocks noGrp="1"/>
          </p:cNvSpPr>
          <p:nvPr>
            <p:ph type="sldNum" sz="quarter" idx="7"/>
          </p:nvPr>
        </p:nvSpPr>
        <p:spPr>
          <a:prstGeom prst="rect">
            <a:avLst/>
          </a:prstGeom>
        </p:spPr>
        <p:txBody>
          <a:bodyPr vert="horz" wrap="square" lIns="0" tIns="27940" rIns="0" bIns="0" rtlCol="0">
            <a:spAutoFit/>
          </a:bodyPr>
          <a:lstStyle/>
          <a:p>
            <a:pPr marL="25400">
              <a:lnSpc>
                <a:spcPct val="100000"/>
              </a:lnSpc>
              <a:spcBef>
                <a:spcPts val="220"/>
              </a:spcBef>
            </a:pPr>
            <a:fld id="{81D60167-4931-47E6-BA6A-407CBD079E47}" type="slidenum">
              <a:rPr dirty="0"/>
              <a:t>15</a:t>
            </a:fld>
            <a:endParaRPr dirty="0"/>
          </a:p>
        </p:txBody>
      </p:sp>
      <p:sp>
        <p:nvSpPr>
          <p:cNvPr id="15" name="object 15"/>
          <p:cNvSpPr txBox="1">
            <a:spLocks noGrp="1"/>
          </p:cNvSpPr>
          <p:nvPr>
            <p:ph type="ftr" sz="quarter" idx="5"/>
          </p:nvPr>
        </p:nvSpPr>
        <p:spPr>
          <a:prstGeom prst="rect">
            <a:avLst/>
          </a:prstGeom>
        </p:spPr>
        <p:txBody>
          <a:bodyPr vert="horz" wrap="square" lIns="0" tIns="0" rIns="0" bIns="0" rtlCol="0">
            <a:spAutoFit/>
          </a:bodyPr>
          <a:lstStyle/>
          <a:p>
            <a:pPr marL="12700">
              <a:lnSpc>
                <a:spcPts val="1425"/>
              </a:lnSpc>
            </a:pPr>
            <a:r>
              <a:rPr spc="-5" dirty="0"/>
              <a:t>Dan </a:t>
            </a:r>
            <a:r>
              <a:rPr dirty="0"/>
              <a:t>C.</a:t>
            </a:r>
            <a:r>
              <a:rPr spc="-55" dirty="0"/>
              <a:t> </a:t>
            </a:r>
            <a:r>
              <a:rPr spc="-5" dirty="0"/>
              <a:t>Marinescu</a:t>
            </a:r>
          </a:p>
        </p:txBody>
      </p:sp>
      <p:sp>
        <p:nvSpPr>
          <p:cNvPr id="12" name="object 12"/>
          <p:cNvSpPr txBox="1"/>
          <p:nvPr/>
        </p:nvSpPr>
        <p:spPr>
          <a:xfrm>
            <a:off x="373176" y="1359153"/>
            <a:ext cx="8454390" cy="4697730"/>
          </a:xfrm>
          <a:prstGeom prst="rect">
            <a:avLst/>
          </a:prstGeom>
        </p:spPr>
        <p:txBody>
          <a:bodyPr vert="horz" wrap="square" lIns="0" tIns="13335" rIns="0" bIns="0" rtlCol="0">
            <a:spAutoFit/>
          </a:bodyPr>
          <a:lstStyle/>
          <a:p>
            <a:pPr marL="355600" indent="-342900">
              <a:lnSpc>
                <a:spcPct val="100000"/>
              </a:lnSpc>
              <a:spcBef>
                <a:spcPts val="105"/>
              </a:spcBef>
              <a:buClr>
                <a:srgbClr val="00007C"/>
              </a:buClr>
              <a:buSzPct val="75000"/>
              <a:buFont typeface="Wingdings"/>
              <a:buChar char=""/>
              <a:tabLst>
                <a:tab pos="354965" algn="l"/>
                <a:tab pos="355600" algn="l"/>
              </a:tabLst>
            </a:pPr>
            <a:r>
              <a:rPr sz="2000" dirty="0">
                <a:latin typeface="Arial"/>
                <a:cs typeface="Arial"/>
              </a:rPr>
              <a:t>Web sites that collect personal </a:t>
            </a:r>
            <a:r>
              <a:rPr sz="2000" spc="-5" dirty="0">
                <a:latin typeface="Arial"/>
                <a:cs typeface="Arial"/>
              </a:rPr>
              <a:t>identifying </a:t>
            </a:r>
            <a:r>
              <a:rPr sz="2000" dirty="0">
                <a:latin typeface="Arial"/>
                <a:cs typeface="Arial"/>
              </a:rPr>
              <a:t>information from or</a:t>
            </a:r>
            <a:r>
              <a:rPr sz="2000" spc="-165" dirty="0">
                <a:latin typeface="Arial"/>
                <a:cs typeface="Arial"/>
              </a:rPr>
              <a:t> </a:t>
            </a:r>
            <a:r>
              <a:rPr sz="2000" dirty="0">
                <a:latin typeface="Arial"/>
                <a:cs typeface="Arial"/>
              </a:rPr>
              <a:t>about</a:t>
            </a:r>
          </a:p>
          <a:p>
            <a:pPr marL="355600">
              <a:lnSpc>
                <a:spcPct val="100000"/>
              </a:lnSpc>
            </a:pPr>
            <a:r>
              <a:rPr sz="2000" dirty="0">
                <a:latin typeface="Arial"/>
                <a:cs typeface="Arial"/>
              </a:rPr>
              <a:t>consumers online required to comply with four </a:t>
            </a:r>
            <a:r>
              <a:rPr sz="2000" spc="-5" dirty="0">
                <a:latin typeface="Arial"/>
                <a:cs typeface="Arial"/>
              </a:rPr>
              <a:t>fair </a:t>
            </a:r>
            <a:r>
              <a:rPr sz="2000" dirty="0">
                <a:latin typeface="Arial"/>
                <a:cs typeface="Arial"/>
              </a:rPr>
              <a:t>information</a:t>
            </a:r>
            <a:r>
              <a:rPr sz="2000" spc="-145" dirty="0">
                <a:latin typeface="Arial"/>
                <a:cs typeface="Arial"/>
              </a:rPr>
              <a:t> </a:t>
            </a:r>
            <a:r>
              <a:rPr sz="2000" dirty="0">
                <a:latin typeface="Arial"/>
                <a:cs typeface="Arial"/>
              </a:rPr>
              <a:t>practices:</a:t>
            </a:r>
          </a:p>
          <a:p>
            <a:pPr marL="756285" marR="20320" lvl="1" indent="-286385">
              <a:lnSpc>
                <a:spcPct val="100000"/>
              </a:lnSpc>
              <a:spcBef>
                <a:spcPts val="440"/>
              </a:spcBef>
              <a:buClr>
                <a:srgbClr val="9999CC"/>
              </a:buClr>
              <a:buSzPct val="80555"/>
              <a:buFont typeface="Wingdings"/>
              <a:buChar char=""/>
              <a:tabLst>
                <a:tab pos="756920" algn="l"/>
              </a:tabLst>
            </a:pPr>
            <a:r>
              <a:rPr sz="1800" u="heavy" spc="-5" dirty="0">
                <a:uFill>
                  <a:solidFill>
                    <a:srgbClr val="000000"/>
                  </a:solidFill>
                </a:uFill>
                <a:latin typeface="Arial"/>
                <a:cs typeface="Arial"/>
              </a:rPr>
              <a:t>Notice</a:t>
            </a:r>
            <a:r>
              <a:rPr sz="1800" spc="-5" dirty="0">
                <a:latin typeface="Arial"/>
                <a:cs typeface="Arial"/>
              </a:rPr>
              <a:t> </a:t>
            </a:r>
            <a:r>
              <a:rPr sz="1800" dirty="0">
                <a:latin typeface="Arial"/>
                <a:cs typeface="Arial"/>
              </a:rPr>
              <a:t>- </a:t>
            </a:r>
            <a:r>
              <a:rPr sz="1800" spc="-5" dirty="0">
                <a:latin typeface="Arial"/>
                <a:cs typeface="Arial"/>
              </a:rPr>
              <a:t>provide consumers clear and conspicuous notice </a:t>
            </a:r>
            <a:r>
              <a:rPr sz="1800" dirty="0">
                <a:latin typeface="Arial"/>
                <a:cs typeface="Arial"/>
              </a:rPr>
              <a:t>of </a:t>
            </a:r>
            <a:r>
              <a:rPr sz="1800" spc="-5" dirty="0">
                <a:latin typeface="Arial"/>
                <a:cs typeface="Arial"/>
              </a:rPr>
              <a:t>their  information practices, including </a:t>
            </a:r>
            <a:r>
              <a:rPr sz="1800" spc="-15" dirty="0">
                <a:latin typeface="Arial"/>
                <a:cs typeface="Arial"/>
              </a:rPr>
              <a:t>what </a:t>
            </a:r>
            <a:r>
              <a:rPr sz="1800" spc="-5" dirty="0">
                <a:latin typeface="Arial"/>
                <a:cs typeface="Arial"/>
              </a:rPr>
              <a:t>information they collect, how they  collect </a:t>
            </a:r>
            <a:r>
              <a:rPr sz="1800" dirty="0">
                <a:latin typeface="Arial"/>
                <a:cs typeface="Arial"/>
              </a:rPr>
              <a:t>it, </a:t>
            </a:r>
            <a:r>
              <a:rPr sz="1800" spc="-5" dirty="0">
                <a:latin typeface="Arial"/>
                <a:cs typeface="Arial"/>
              </a:rPr>
              <a:t>how they use </a:t>
            </a:r>
            <a:r>
              <a:rPr sz="1800" dirty="0">
                <a:latin typeface="Arial"/>
                <a:cs typeface="Arial"/>
              </a:rPr>
              <a:t>it, </a:t>
            </a:r>
            <a:r>
              <a:rPr sz="1800" spc="-5" dirty="0">
                <a:latin typeface="Arial"/>
                <a:cs typeface="Arial"/>
              </a:rPr>
              <a:t>how they provide Choice, Access, and Security </a:t>
            </a:r>
            <a:r>
              <a:rPr sz="1800" dirty="0">
                <a:latin typeface="Arial"/>
                <a:cs typeface="Arial"/>
              </a:rPr>
              <a:t>to  </a:t>
            </a:r>
            <a:r>
              <a:rPr sz="1800" spc="-5" dirty="0">
                <a:latin typeface="Arial"/>
                <a:cs typeface="Arial"/>
              </a:rPr>
              <a:t>consumers, </a:t>
            </a:r>
            <a:r>
              <a:rPr sz="1800" spc="-10" dirty="0">
                <a:latin typeface="Arial"/>
                <a:cs typeface="Arial"/>
              </a:rPr>
              <a:t>whether </a:t>
            </a:r>
            <a:r>
              <a:rPr sz="1800" spc="-5" dirty="0">
                <a:latin typeface="Arial"/>
                <a:cs typeface="Arial"/>
              </a:rPr>
              <a:t>they disclose </a:t>
            </a:r>
            <a:r>
              <a:rPr sz="1800" dirty="0">
                <a:latin typeface="Arial"/>
                <a:cs typeface="Arial"/>
              </a:rPr>
              <a:t>the </a:t>
            </a:r>
            <a:r>
              <a:rPr sz="1800" spc="-5" dirty="0">
                <a:latin typeface="Arial"/>
                <a:cs typeface="Arial"/>
              </a:rPr>
              <a:t>information collected to other entities,  and </a:t>
            </a:r>
            <a:r>
              <a:rPr sz="1800" spc="-10" dirty="0">
                <a:latin typeface="Arial"/>
                <a:cs typeface="Arial"/>
              </a:rPr>
              <a:t>whether </a:t>
            </a:r>
            <a:r>
              <a:rPr sz="1800" spc="-5" dirty="0">
                <a:latin typeface="Arial"/>
                <a:cs typeface="Arial"/>
              </a:rPr>
              <a:t>other entities are collecting information through </a:t>
            </a:r>
            <a:r>
              <a:rPr sz="1800" dirty="0">
                <a:latin typeface="Arial"/>
                <a:cs typeface="Arial"/>
              </a:rPr>
              <a:t>the</a:t>
            </a:r>
            <a:r>
              <a:rPr sz="1800" spc="135" dirty="0">
                <a:latin typeface="Arial"/>
                <a:cs typeface="Arial"/>
              </a:rPr>
              <a:t> </a:t>
            </a:r>
            <a:r>
              <a:rPr sz="1800" dirty="0">
                <a:latin typeface="Arial"/>
                <a:cs typeface="Arial"/>
              </a:rPr>
              <a:t>site.</a:t>
            </a:r>
          </a:p>
          <a:p>
            <a:pPr marL="756285" marR="9525" lvl="1" indent="-286385">
              <a:lnSpc>
                <a:spcPct val="100000"/>
              </a:lnSpc>
              <a:spcBef>
                <a:spcPts val="434"/>
              </a:spcBef>
              <a:buClr>
                <a:srgbClr val="9999CC"/>
              </a:buClr>
              <a:buSzPct val="80555"/>
              <a:buFont typeface="Wingdings"/>
              <a:buChar char=""/>
              <a:tabLst>
                <a:tab pos="756920" algn="l"/>
                <a:tab pos="2863215" algn="l"/>
              </a:tabLst>
            </a:pPr>
            <a:r>
              <a:rPr sz="1800" u="heavy" spc="-5" dirty="0">
                <a:uFill>
                  <a:solidFill>
                    <a:srgbClr val="000000"/>
                  </a:solidFill>
                </a:uFill>
                <a:latin typeface="Arial"/>
                <a:cs typeface="Arial"/>
              </a:rPr>
              <a:t>Choice</a:t>
            </a:r>
            <a:r>
              <a:rPr sz="1800" spc="-5" dirty="0">
                <a:latin typeface="Arial"/>
                <a:cs typeface="Arial"/>
              </a:rPr>
              <a:t> </a:t>
            </a:r>
            <a:r>
              <a:rPr sz="1800" dirty="0">
                <a:latin typeface="Arial"/>
                <a:cs typeface="Arial"/>
              </a:rPr>
              <a:t>- offer </a:t>
            </a:r>
            <a:r>
              <a:rPr sz="1800" spc="-5" dirty="0">
                <a:latin typeface="Arial"/>
                <a:cs typeface="Arial"/>
              </a:rPr>
              <a:t>consumers choices as </a:t>
            </a:r>
            <a:r>
              <a:rPr sz="1800" dirty="0">
                <a:latin typeface="Arial"/>
                <a:cs typeface="Arial"/>
              </a:rPr>
              <a:t>to </a:t>
            </a:r>
            <a:r>
              <a:rPr sz="1800" spc="-5" dirty="0">
                <a:latin typeface="Arial"/>
                <a:cs typeface="Arial"/>
              </a:rPr>
              <a:t>how their personal identifying  information</a:t>
            </a:r>
            <a:r>
              <a:rPr sz="1800" spc="20" dirty="0">
                <a:latin typeface="Arial"/>
                <a:cs typeface="Arial"/>
              </a:rPr>
              <a:t> </a:t>
            </a:r>
            <a:r>
              <a:rPr sz="1800" spc="-5" dirty="0">
                <a:latin typeface="Arial"/>
                <a:cs typeface="Arial"/>
              </a:rPr>
              <a:t>is</a:t>
            </a:r>
            <a:r>
              <a:rPr sz="1800" spc="15" dirty="0">
                <a:latin typeface="Arial"/>
                <a:cs typeface="Arial"/>
              </a:rPr>
              <a:t> </a:t>
            </a:r>
            <a:r>
              <a:rPr sz="1800" spc="-5" dirty="0">
                <a:latin typeface="Arial"/>
                <a:cs typeface="Arial"/>
              </a:rPr>
              <a:t>used.	Such choice </a:t>
            </a:r>
            <a:r>
              <a:rPr sz="1800" spc="-15" dirty="0">
                <a:latin typeface="Arial"/>
                <a:cs typeface="Arial"/>
              </a:rPr>
              <a:t>would </a:t>
            </a:r>
            <a:r>
              <a:rPr sz="1800" spc="-5" dirty="0">
                <a:latin typeface="Arial"/>
                <a:cs typeface="Arial"/>
              </a:rPr>
              <a:t>encompass both internal secondary  uses (such as marketing back </a:t>
            </a:r>
            <a:r>
              <a:rPr sz="1800" dirty="0">
                <a:latin typeface="Arial"/>
                <a:cs typeface="Arial"/>
              </a:rPr>
              <a:t>to </a:t>
            </a:r>
            <a:r>
              <a:rPr sz="1800" spc="-5" dirty="0">
                <a:latin typeface="Arial"/>
                <a:cs typeface="Arial"/>
              </a:rPr>
              <a:t>consumers) and external secondary uses  (such </a:t>
            </a:r>
            <a:r>
              <a:rPr sz="1800" dirty="0">
                <a:latin typeface="Arial"/>
                <a:cs typeface="Arial"/>
              </a:rPr>
              <a:t>as </a:t>
            </a:r>
            <a:r>
              <a:rPr sz="1800" spc="-5" dirty="0">
                <a:latin typeface="Arial"/>
                <a:cs typeface="Arial"/>
              </a:rPr>
              <a:t>disclosing data </a:t>
            </a:r>
            <a:r>
              <a:rPr sz="1800" dirty="0">
                <a:latin typeface="Arial"/>
                <a:cs typeface="Arial"/>
              </a:rPr>
              <a:t>to </a:t>
            </a:r>
            <a:r>
              <a:rPr sz="1800" spc="-5" dirty="0">
                <a:latin typeface="Arial"/>
                <a:cs typeface="Arial"/>
              </a:rPr>
              <a:t>other</a:t>
            </a:r>
            <a:r>
              <a:rPr sz="1800" spc="25" dirty="0">
                <a:latin typeface="Arial"/>
                <a:cs typeface="Arial"/>
              </a:rPr>
              <a:t> </a:t>
            </a:r>
            <a:r>
              <a:rPr sz="1800" spc="-5" dirty="0">
                <a:latin typeface="Arial"/>
                <a:cs typeface="Arial"/>
              </a:rPr>
              <a:t>entities).</a:t>
            </a:r>
            <a:endParaRPr sz="1800" dirty="0">
              <a:latin typeface="Arial"/>
              <a:cs typeface="Arial"/>
            </a:endParaRPr>
          </a:p>
          <a:p>
            <a:pPr marL="756285" marR="221615" lvl="1" indent="-286385">
              <a:lnSpc>
                <a:spcPct val="100000"/>
              </a:lnSpc>
              <a:spcBef>
                <a:spcPts val="434"/>
              </a:spcBef>
              <a:buClr>
                <a:srgbClr val="9999CC"/>
              </a:buClr>
              <a:buSzPct val="80555"/>
              <a:buFont typeface="Wingdings"/>
              <a:buChar char=""/>
              <a:tabLst>
                <a:tab pos="756920" algn="l"/>
              </a:tabLst>
            </a:pPr>
            <a:r>
              <a:rPr sz="1800" u="heavy" spc="-5" dirty="0">
                <a:uFill>
                  <a:solidFill>
                    <a:srgbClr val="000000"/>
                  </a:solidFill>
                </a:uFill>
                <a:latin typeface="Arial"/>
                <a:cs typeface="Arial"/>
              </a:rPr>
              <a:t>Access</a:t>
            </a:r>
            <a:r>
              <a:rPr sz="1800" spc="-5" dirty="0">
                <a:latin typeface="Arial"/>
                <a:cs typeface="Arial"/>
              </a:rPr>
              <a:t> </a:t>
            </a:r>
            <a:r>
              <a:rPr sz="1800" dirty="0">
                <a:latin typeface="Arial"/>
                <a:cs typeface="Arial"/>
              </a:rPr>
              <a:t>- offer </a:t>
            </a:r>
            <a:r>
              <a:rPr sz="1800" spc="-5" dirty="0">
                <a:latin typeface="Arial"/>
                <a:cs typeface="Arial"/>
              </a:rPr>
              <a:t>consumers reasonable access </a:t>
            </a:r>
            <a:r>
              <a:rPr sz="1800" dirty="0">
                <a:latin typeface="Arial"/>
                <a:cs typeface="Arial"/>
              </a:rPr>
              <a:t>to the </a:t>
            </a:r>
            <a:r>
              <a:rPr sz="1800" spc="-5" dirty="0">
                <a:latin typeface="Arial"/>
                <a:cs typeface="Arial"/>
              </a:rPr>
              <a:t>information a </a:t>
            </a:r>
            <a:r>
              <a:rPr sz="1800" spc="-20" dirty="0">
                <a:latin typeface="Arial"/>
                <a:cs typeface="Arial"/>
              </a:rPr>
              <a:t>web </a:t>
            </a:r>
            <a:r>
              <a:rPr sz="1800" dirty="0">
                <a:latin typeface="Arial"/>
                <a:cs typeface="Arial"/>
              </a:rPr>
              <a:t>site  </a:t>
            </a:r>
            <a:r>
              <a:rPr sz="1800" spc="-5" dirty="0">
                <a:latin typeface="Arial"/>
                <a:cs typeface="Arial"/>
              </a:rPr>
              <a:t>has collected about them, including a reasonable opportunity to review  information and </a:t>
            </a:r>
            <a:r>
              <a:rPr sz="1800" dirty="0">
                <a:latin typeface="Arial"/>
                <a:cs typeface="Arial"/>
              </a:rPr>
              <a:t>to </a:t>
            </a:r>
            <a:r>
              <a:rPr sz="1800" spc="-5" dirty="0">
                <a:latin typeface="Arial"/>
                <a:cs typeface="Arial"/>
              </a:rPr>
              <a:t>correct inaccuracies or delete</a:t>
            </a:r>
            <a:r>
              <a:rPr sz="1800" spc="75" dirty="0">
                <a:latin typeface="Arial"/>
                <a:cs typeface="Arial"/>
              </a:rPr>
              <a:t> </a:t>
            </a:r>
            <a:r>
              <a:rPr sz="1800" spc="-5" dirty="0">
                <a:latin typeface="Arial"/>
                <a:cs typeface="Arial"/>
              </a:rPr>
              <a:t>information.</a:t>
            </a:r>
            <a:endParaRPr sz="1800" dirty="0">
              <a:latin typeface="Arial"/>
              <a:cs typeface="Arial"/>
            </a:endParaRPr>
          </a:p>
          <a:p>
            <a:pPr marL="756285" lvl="1" indent="-286385">
              <a:lnSpc>
                <a:spcPct val="100000"/>
              </a:lnSpc>
              <a:spcBef>
                <a:spcPts val="434"/>
              </a:spcBef>
              <a:buClr>
                <a:srgbClr val="9999CC"/>
              </a:buClr>
              <a:buSzPct val="80555"/>
              <a:buFont typeface="Wingdings"/>
              <a:buChar char=""/>
              <a:tabLst>
                <a:tab pos="756920" algn="l"/>
              </a:tabLst>
            </a:pPr>
            <a:r>
              <a:rPr sz="1800" u="heavy" spc="-5" dirty="0">
                <a:uFill>
                  <a:solidFill>
                    <a:srgbClr val="000000"/>
                  </a:solidFill>
                </a:uFill>
                <a:latin typeface="Arial"/>
                <a:cs typeface="Arial"/>
              </a:rPr>
              <a:t>Security</a:t>
            </a:r>
            <a:r>
              <a:rPr sz="1800" spc="-5" dirty="0">
                <a:latin typeface="Arial"/>
                <a:cs typeface="Arial"/>
              </a:rPr>
              <a:t> </a:t>
            </a:r>
            <a:r>
              <a:rPr sz="1800" dirty="0">
                <a:latin typeface="Arial"/>
                <a:cs typeface="Arial"/>
              </a:rPr>
              <a:t>- take </a:t>
            </a:r>
            <a:r>
              <a:rPr sz="1800" spc="-5" dirty="0">
                <a:latin typeface="Arial"/>
                <a:cs typeface="Arial"/>
              </a:rPr>
              <a:t>reasonable steps </a:t>
            </a:r>
            <a:r>
              <a:rPr sz="1800" dirty="0">
                <a:latin typeface="Arial"/>
                <a:cs typeface="Arial"/>
              </a:rPr>
              <a:t>to </a:t>
            </a:r>
            <a:r>
              <a:rPr sz="1800" spc="-5" dirty="0">
                <a:latin typeface="Arial"/>
                <a:cs typeface="Arial"/>
              </a:rPr>
              <a:t>protect </a:t>
            </a:r>
            <a:r>
              <a:rPr sz="1800" dirty="0">
                <a:latin typeface="Arial"/>
                <a:cs typeface="Arial"/>
              </a:rPr>
              <a:t>the </a:t>
            </a:r>
            <a:r>
              <a:rPr sz="1800" spc="-5" dirty="0">
                <a:latin typeface="Arial"/>
                <a:cs typeface="Arial"/>
              </a:rPr>
              <a:t>security of </a:t>
            </a:r>
            <a:r>
              <a:rPr sz="1800" dirty="0">
                <a:latin typeface="Arial"/>
                <a:cs typeface="Arial"/>
              </a:rPr>
              <a:t>the</a:t>
            </a:r>
            <a:r>
              <a:rPr sz="1800" spc="45" dirty="0">
                <a:latin typeface="Arial"/>
                <a:cs typeface="Arial"/>
              </a:rPr>
              <a:t> </a:t>
            </a:r>
            <a:r>
              <a:rPr sz="1800" spc="-5" dirty="0">
                <a:latin typeface="Arial"/>
                <a:cs typeface="Arial"/>
              </a:rPr>
              <a:t>information</a:t>
            </a:r>
            <a:endParaRPr sz="1800" dirty="0">
              <a:latin typeface="Arial"/>
              <a:cs typeface="Arial"/>
            </a:endParaRPr>
          </a:p>
          <a:p>
            <a:pPr marL="756285">
              <a:lnSpc>
                <a:spcPct val="100000"/>
              </a:lnSpc>
            </a:pPr>
            <a:r>
              <a:rPr sz="1800" spc="-5" dirty="0">
                <a:latin typeface="Arial"/>
                <a:cs typeface="Arial"/>
              </a:rPr>
              <a:t>they collect </a:t>
            </a:r>
            <a:r>
              <a:rPr sz="1800" dirty="0">
                <a:latin typeface="Arial"/>
                <a:cs typeface="Arial"/>
              </a:rPr>
              <a:t>from</a:t>
            </a:r>
            <a:r>
              <a:rPr sz="1800" spc="10" dirty="0">
                <a:latin typeface="Arial"/>
                <a:cs typeface="Arial"/>
              </a:rPr>
              <a:t> </a:t>
            </a:r>
            <a:r>
              <a:rPr sz="1800" spc="-5" dirty="0">
                <a:latin typeface="Arial"/>
                <a:cs typeface="Arial"/>
              </a:rPr>
              <a:t>consumers</a:t>
            </a:r>
            <a:r>
              <a:rPr sz="1600" spc="-5" dirty="0">
                <a:latin typeface="Arial"/>
                <a:cs typeface="Arial"/>
              </a:rPr>
              <a:t>.</a:t>
            </a:r>
            <a:endParaRPr sz="1600" dirty="0">
              <a:latin typeface="Arial"/>
              <a:cs typeface="Arial"/>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0" y="0"/>
            <a:ext cx="285750" cy="533400"/>
          </a:xfrm>
          <a:prstGeom prst="rect">
            <a:avLst/>
          </a:prstGeom>
          <a:blipFill>
            <a:blip r:embed="rId3" cstate="print"/>
            <a:stretch>
              <a:fillRect/>
            </a:stretch>
          </a:blipFill>
        </p:spPr>
        <p:txBody>
          <a:bodyPr wrap="square" lIns="0" tIns="0" rIns="0" bIns="0" rtlCol="0"/>
          <a:lstStyle/>
          <a:p>
            <a:endParaRPr/>
          </a:p>
        </p:txBody>
      </p:sp>
      <p:sp>
        <p:nvSpPr>
          <p:cNvPr id="3" name="object 3"/>
          <p:cNvSpPr/>
          <p:nvPr/>
        </p:nvSpPr>
        <p:spPr>
          <a:xfrm>
            <a:off x="412750" y="134937"/>
            <a:ext cx="8731250" cy="274637"/>
          </a:xfrm>
          <a:prstGeom prst="rect">
            <a:avLst/>
          </a:prstGeom>
          <a:blipFill>
            <a:blip r:embed="rId4" cstate="print"/>
            <a:stretch>
              <a:fillRect/>
            </a:stretch>
          </a:blipFill>
        </p:spPr>
        <p:txBody>
          <a:bodyPr wrap="square" lIns="0" tIns="0" rIns="0" bIns="0" rtlCol="0"/>
          <a:lstStyle/>
          <a:p>
            <a:endParaRPr/>
          </a:p>
        </p:txBody>
      </p:sp>
      <p:sp>
        <p:nvSpPr>
          <p:cNvPr id="4" name="object 4"/>
          <p:cNvSpPr/>
          <p:nvPr/>
        </p:nvSpPr>
        <p:spPr>
          <a:xfrm>
            <a:off x="409575" y="134937"/>
            <a:ext cx="138430" cy="136525"/>
          </a:xfrm>
          <a:custGeom>
            <a:avLst/>
            <a:gdLst/>
            <a:ahLst/>
            <a:cxnLst/>
            <a:rect l="l" t="t" r="r" b="b"/>
            <a:pathLst>
              <a:path w="138429" h="136525">
                <a:moveTo>
                  <a:pt x="0" y="136525"/>
                </a:moveTo>
                <a:lnTo>
                  <a:pt x="138112" y="136525"/>
                </a:lnTo>
                <a:lnTo>
                  <a:pt x="138112" y="0"/>
                </a:lnTo>
                <a:lnTo>
                  <a:pt x="0" y="0"/>
                </a:lnTo>
                <a:lnTo>
                  <a:pt x="0" y="136525"/>
                </a:lnTo>
                <a:close/>
              </a:path>
            </a:pathLst>
          </a:custGeom>
          <a:solidFill>
            <a:srgbClr val="CCCCE6"/>
          </a:solidFill>
        </p:spPr>
        <p:txBody>
          <a:bodyPr wrap="square" lIns="0" tIns="0" rIns="0" bIns="0" rtlCol="0"/>
          <a:lstStyle/>
          <a:p>
            <a:endParaRPr/>
          </a:p>
        </p:txBody>
      </p:sp>
      <p:sp>
        <p:nvSpPr>
          <p:cNvPr id="5" name="object 5"/>
          <p:cNvSpPr/>
          <p:nvPr/>
        </p:nvSpPr>
        <p:spPr>
          <a:xfrm>
            <a:off x="547687" y="63"/>
            <a:ext cx="139700" cy="135255"/>
          </a:xfrm>
          <a:custGeom>
            <a:avLst/>
            <a:gdLst/>
            <a:ahLst/>
            <a:cxnLst/>
            <a:rect l="l" t="t" r="r" b="b"/>
            <a:pathLst>
              <a:path w="139700" h="135255">
                <a:moveTo>
                  <a:pt x="0" y="134874"/>
                </a:moveTo>
                <a:lnTo>
                  <a:pt x="139700" y="134874"/>
                </a:lnTo>
                <a:lnTo>
                  <a:pt x="139700" y="0"/>
                </a:lnTo>
                <a:lnTo>
                  <a:pt x="0" y="0"/>
                </a:lnTo>
                <a:lnTo>
                  <a:pt x="0" y="134874"/>
                </a:lnTo>
                <a:close/>
              </a:path>
            </a:pathLst>
          </a:custGeom>
          <a:solidFill>
            <a:srgbClr val="CCCCE6"/>
          </a:solidFill>
        </p:spPr>
        <p:txBody>
          <a:bodyPr wrap="square" lIns="0" tIns="0" rIns="0" bIns="0" rtlCol="0"/>
          <a:lstStyle/>
          <a:p>
            <a:endParaRPr/>
          </a:p>
        </p:txBody>
      </p:sp>
      <p:sp>
        <p:nvSpPr>
          <p:cNvPr id="6" name="object 6"/>
          <p:cNvSpPr/>
          <p:nvPr/>
        </p:nvSpPr>
        <p:spPr>
          <a:xfrm>
            <a:off x="547687" y="134937"/>
            <a:ext cx="139700" cy="141605"/>
          </a:xfrm>
          <a:custGeom>
            <a:avLst/>
            <a:gdLst/>
            <a:ahLst/>
            <a:cxnLst/>
            <a:rect l="l" t="t" r="r" b="b"/>
            <a:pathLst>
              <a:path w="139700" h="141604">
                <a:moveTo>
                  <a:pt x="0" y="141287"/>
                </a:moveTo>
                <a:lnTo>
                  <a:pt x="139700" y="141287"/>
                </a:lnTo>
                <a:lnTo>
                  <a:pt x="139700" y="0"/>
                </a:lnTo>
                <a:lnTo>
                  <a:pt x="0" y="0"/>
                </a:lnTo>
                <a:lnTo>
                  <a:pt x="0" y="141287"/>
                </a:lnTo>
                <a:close/>
              </a:path>
            </a:pathLst>
          </a:custGeom>
          <a:solidFill>
            <a:srgbClr val="9999CC"/>
          </a:solidFill>
        </p:spPr>
        <p:txBody>
          <a:bodyPr wrap="square" lIns="0" tIns="0" rIns="0" bIns="0" rtlCol="0"/>
          <a:lstStyle/>
          <a:p>
            <a:endParaRPr/>
          </a:p>
        </p:txBody>
      </p:sp>
      <p:sp>
        <p:nvSpPr>
          <p:cNvPr id="7" name="object 7"/>
          <p:cNvSpPr/>
          <p:nvPr/>
        </p:nvSpPr>
        <p:spPr>
          <a:xfrm>
            <a:off x="274637" y="274637"/>
            <a:ext cx="136525" cy="135255"/>
          </a:xfrm>
          <a:custGeom>
            <a:avLst/>
            <a:gdLst/>
            <a:ahLst/>
            <a:cxnLst/>
            <a:rect l="l" t="t" r="r" b="b"/>
            <a:pathLst>
              <a:path w="136525" h="135254">
                <a:moveTo>
                  <a:pt x="0" y="134937"/>
                </a:moveTo>
                <a:lnTo>
                  <a:pt x="136525" y="134937"/>
                </a:lnTo>
                <a:lnTo>
                  <a:pt x="136525" y="0"/>
                </a:lnTo>
                <a:lnTo>
                  <a:pt x="0" y="0"/>
                </a:lnTo>
                <a:lnTo>
                  <a:pt x="0" y="134937"/>
                </a:lnTo>
                <a:close/>
              </a:path>
            </a:pathLst>
          </a:custGeom>
          <a:solidFill>
            <a:srgbClr val="CCCCE6"/>
          </a:solidFill>
        </p:spPr>
        <p:txBody>
          <a:bodyPr wrap="square" lIns="0" tIns="0" rIns="0" bIns="0" rtlCol="0"/>
          <a:lstStyle/>
          <a:p>
            <a:endParaRPr/>
          </a:p>
        </p:txBody>
      </p:sp>
      <p:sp>
        <p:nvSpPr>
          <p:cNvPr id="8" name="object 8"/>
          <p:cNvSpPr/>
          <p:nvPr/>
        </p:nvSpPr>
        <p:spPr>
          <a:xfrm>
            <a:off x="131762" y="136588"/>
            <a:ext cx="141605" cy="138430"/>
          </a:xfrm>
          <a:custGeom>
            <a:avLst/>
            <a:gdLst/>
            <a:ahLst/>
            <a:cxnLst/>
            <a:rect l="l" t="t" r="r" b="b"/>
            <a:pathLst>
              <a:path w="141604" h="138429">
                <a:moveTo>
                  <a:pt x="0" y="138112"/>
                </a:moveTo>
                <a:lnTo>
                  <a:pt x="141287" y="138112"/>
                </a:lnTo>
                <a:lnTo>
                  <a:pt x="141287" y="0"/>
                </a:lnTo>
                <a:lnTo>
                  <a:pt x="0" y="0"/>
                </a:lnTo>
                <a:lnTo>
                  <a:pt x="0" y="138112"/>
                </a:lnTo>
                <a:close/>
              </a:path>
            </a:pathLst>
          </a:custGeom>
          <a:solidFill>
            <a:srgbClr val="00007C"/>
          </a:solidFill>
        </p:spPr>
        <p:txBody>
          <a:bodyPr wrap="square" lIns="0" tIns="0" rIns="0" bIns="0" rtlCol="0"/>
          <a:lstStyle/>
          <a:p>
            <a:endParaRPr/>
          </a:p>
        </p:txBody>
      </p:sp>
      <p:sp>
        <p:nvSpPr>
          <p:cNvPr id="9" name="object 9"/>
          <p:cNvSpPr/>
          <p:nvPr/>
        </p:nvSpPr>
        <p:spPr>
          <a:xfrm>
            <a:off x="409575" y="271462"/>
            <a:ext cx="138430" cy="138430"/>
          </a:xfrm>
          <a:custGeom>
            <a:avLst/>
            <a:gdLst/>
            <a:ahLst/>
            <a:cxnLst/>
            <a:rect l="l" t="t" r="r" b="b"/>
            <a:pathLst>
              <a:path w="138429" h="138429">
                <a:moveTo>
                  <a:pt x="0" y="138112"/>
                </a:moveTo>
                <a:lnTo>
                  <a:pt x="138112" y="138112"/>
                </a:lnTo>
                <a:lnTo>
                  <a:pt x="138112" y="0"/>
                </a:lnTo>
                <a:lnTo>
                  <a:pt x="0" y="0"/>
                </a:lnTo>
                <a:lnTo>
                  <a:pt x="0" y="138112"/>
                </a:lnTo>
                <a:close/>
              </a:path>
            </a:pathLst>
          </a:custGeom>
          <a:solidFill>
            <a:srgbClr val="9999CC"/>
          </a:solidFill>
        </p:spPr>
        <p:txBody>
          <a:bodyPr wrap="square" lIns="0" tIns="0" rIns="0" bIns="0" rtlCol="0"/>
          <a:lstStyle/>
          <a:p>
            <a:endParaRPr/>
          </a:p>
        </p:txBody>
      </p:sp>
      <p:sp>
        <p:nvSpPr>
          <p:cNvPr id="10" name="object 10"/>
          <p:cNvSpPr/>
          <p:nvPr/>
        </p:nvSpPr>
        <p:spPr>
          <a:xfrm>
            <a:off x="274637" y="409575"/>
            <a:ext cx="136525" cy="136525"/>
          </a:xfrm>
          <a:custGeom>
            <a:avLst/>
            <a:gdLst/>
            <a:ahLst/>
            <a:cxnLst/>
            <a:rect l="l" t="t" r="r" b="b"/>
            <a:pathLst>
              <a:path w="136525" h="136525">
                <a:moveTo>
                  <a:pt x="0" y="136525"/>
                </a:moveTo>
                <a:lnTo>
                  <a:pt x="136525" y="136525"/>
                </a:lnTo>
                <a:lnTo>
                  <a:pt x="136525" y="0"/>
                </a:lnTo>
                <a:lnTo>
                  <a:pt x="0" y="0"/>
                </a:lnTo>
                <a:lnTo>
                  <a:pt x="0" y="136525"/>
                </a:lnTo>
                <a:close/>
              </a:path>
            </a:pathLst>
          </a:custGeom>
          <a:solidFill>
            <a:srgbClr val="9999CC"/>
          </a:solidFill>
        </p:spPr>
        <p:txBody>
          <a:bodyPr wrap="square" lIns="0" tIns="0" rIns="0" bIns="0" rtlCol="0"/>
          <a:lstStyle/>
          <a:p>
            <a:endParaRPr/>
          </a:p>
        </p:txBody>
      </p:sp>
      <p:sp>
        <p:nvSpPr>
          <p:cNvPr id="11" name="object 11"/>
          <p:cNvSpPr txBox="1">
            <a:spLocks noGrp="1"/>
          </p:cNvSpPr>
          <p:nvPr>
            <p:ph type="title"/>
          </p:nvPr>
        </p:nvSpPr>
        <p:spPr>
          <a:xfrm>
            <a:off x="524967" y="545668"/>
            <a:ext cx="6052820" cy="514350"/>
          </a:xfrm>
          <a:prstGeom prst="rect">
            <a:avLst/>
          </a:prstGeom>
        </p:spPr>
        <p:txBody>
          <a:bodyPr vert="horz" wrap="square" lIns="0" tIns="13335" rIns="0" bIns="0" rtlCol="0">
            <a:spAutoFit/>
          </a:bodyPr>
          <a:lstStyle/>
          <a:p>
            <a:pPr marL="12700">
              <a:lnSpc>
                <a:spcPct val="100000"/>
              </a:lnSpc>
              <a:spcBef>
                <a:spcPts val="105"/>
              </a:spcBef>
            </a:pPr>
            <a:r>
              <a:rPr dirty="0"/>
              <a:t>Privacy </a:t>
            </a:r>
            <a:r>
              <a:rPr spc="-5" dirty="0"/>
              <a:t>Impact </a:t>
            </a:r>
            <a:r>
              <a:rPr dirty="0"/>
              <a:t>Assessment</a:t>
            </a:r>
            <a:r>
              <a:rPr spc="-105" dirty="0"/>
              <a:t> </a:t>
            </a:r>
            <a:r>
              <a:rPr dirty="0"/>
              <a:t>(PIA)</a:t>
            </a:r>
          </a:p>
        </p:txBody>
      </p:sp>
      <p:sp>
        <p:nvSpPr>
          <p:cNvPr id="13" name="object 13"/>
          <p:cNvSpPr txBox="1">
            <a:spLocks noGrp="1"/>
          </p:cNvSpPr>
          <p:nvPr>
            <p:ph type="dt" sz="half" idx="6"/>
          </p:nvPr>
        </p:nvSpPr>
        <p:spPr>
          <a:prstGeom prst="rect">
            <a:avLst/>
          </a:prstGeom>
        </p:spPr>
        <p:txBody>
          <a:bodyPr vert="horz" wrap="square" lIns="0" tIns="0" rIns="0" bIns="0" rtlCol="0">
            <a:spAutoFit/>
          </a:bodyPr>
          <a:lstStyle/>
          <a:p>
            <a:pPr algn="ctr">
              <a:lnSpc>
                <a:spcPts val="1425"/>
              </a:lnSpc>
            </a:pPr>
            <a:r>
              <a:rPr spc="-5" dirty="0"/>
              <a:t>Cloud Computing: </a:t>
            </a:r>
            <a:r>
              <a:rPr dirty="0"/>
              <a:t>Theory </a:t>
            </a:r>
            <a:r>
              <a:rPr spc="-5" dirty="0"/>
              <a:t>and</a:t>
            </a:r>
            <a:r>
              <a:rPr spc="-140" dirty="0"/>
              <a:t> </a:t>
            </a:r>
            <a:r>
              <a:rPr dirty="0"/>
              <a:t>Practice.</a:t>
            </a:r>
          </a:p>
          <a:p>
            <a:pPr marL="1905" algn="ctr">
              <a:lnSpc>
                <a:spcPct val="100000"/>
              </a:lnSpc>
            </a:pPr>
            <a:r>
              <a:rPr dirty="0"/>
              <a:t>Chapter</a:t>
            </a:r>
            <a:r>
              <a:rPr spc="-45" dirty="0"/>
              <a:t> </a:t>
            </a:r>
            <a:r>
              <a:rPr spc="-5" dirty="0"/>
              <a:t>9</a:t>
            </a:r>
          </a:p>
        </p:txBody>
      </p:sp>
      <p:sp>
        <p:nvSpPr>
          <p:cNvPr id="14" name="object 14"/>
          <p:cNvSpPr txBox="1">
            <a:spLocks noGrp="1"/>
          </p:cNvSpPr>
          <p:nvPr>
            <p:ph type="sldNum" sz="quarter" idx="7"/>
          </p:nvPr>
        </p:nvSpPr>
        <p:spPr>
          <a:prstGeom prst="rect">
            <a:avLst/>
          </a:prstGeom>
        </p:spPr>
        <p:txBody>
          <a:bodyPr vert="horz" wrap="square" lIns="0" tIns="27940" rIns="0" bIns="0" rtlCol="0">
            <a:spAutoFit/>
          </a:bodyPr>
          <a:lstStyle/>
          <a:p>
            <a:pPr marL="25400">
              <a:lnSpc>
                <a:spcPct val="100000"/>
              </a:lnSpc>
              <a:spcBef>
                <a:spcPts val="220"/>
              </a:spcBef>
            </a:pPr>
            <a:fld id="{81D60167-4931-47E6-BA6A-407CBD079E47}" type="slidenum">
              <a:rPr dirty="0"/>
              <a:t>16</a:t>
            </a:fld>
            <a:endParaRPr dirty="0"/>
          </a:p>
        </p:txBody>
      </p:sp>
      <p:sp>
        <p:nvSpPr>
          <p:cNvPr id="15" name="object 15"/>
          <p:cNvSpPr txBox="1">
            <a:spLocks noGrp="1"/>
          </p:cNvSpPr>
          <p:nvPr>
            <p:ph type="ftr" sz="quarter" idx="5"/>
          </p:nvPr>
        </p:nvSpPr>
        <p:spPr>
          <a:prstGeom prst="rect">
            <a:avLst/>
          </a:prstGeom>
        </p:spPr>
        <p:txBody>
          <a:bodyPr vert="horz" wrap="square" lIns="0" tIns="0" rIns="0" bIns="0" rtlCol="0">
            <a:spAutoFit/>
          </a:bodyPr>
          <a:lstStyle/>
          <a:p>
            <a:pPr marL="12700">
              <a:lnSpc>
                <a:spcPts val="1425"/>
              </a:lnSpc>
            </a:pPr>
            <a:r>
              <a:rPr spc="-5" dirty="0"/>
              <a:t>Dan </a:t>
            </a:r>
            <a:r>
              <a:rPr dirty="0"/>
              <a:t>C.</a:t>
            </a:r>
            <a:r>
              <a:rPr spc="-55" dirty="0"/>
              <a:t> </a:t>
            </a:r>
            <a:r>
              <a:rPr spc="-5" dirty="0"/>
              <a:t>Marinescu</a:t>
            </a:r>
          </a:p>
        </p:txBody>
      </p:sp>
      <p:sp>
        <p:nvSpPr>
          <p:cNvPr id="12" name="object 12"/>
          <p:cNvSpPr txBox="1"/>
          <p:nvPr/>
        </p:nvSpPr>
        <p:spPr>
          <a:xfrm>
            <a:off x="535940" y="1511553"/>
            <a:ext cx="8018780" cy="4362450"/>
          </a:xfrm>
          <a:prstGeom prst="rect">
            <a:avLst/>
          </a:prstGeom>
        </p:spPr>
        <p:txBody>
          <a:bodyPr vert="horz" wrap="square" lIns="0" tIns="13335" rIns="0" bIns="0" rtlCol="0">
            <a:spAutoFit/>
          </a:bodyPr>
          <a:lstStyle/>
          <a:p>
            <a:pPr marL="355600" marR="233045" indent="-342900">
              <a:lnSpc>
                <a:spcPct val="100000"/>
              </a:lnSpc>
              <a:spcBef>
                <a:spcPts val="105"/>
              </a:spcBef>
              <a:buClr>
                <a:srgbClr val="00007C"/>
              </a:buClr>
              <a:buSzPct val="75000"/>
              <a:buFont typeface="Wingdings"/>
              <a:buChar char=""/>
              <a:tabLst>
                <a:tab pos="355600" algn="l"/>
                <a:tab pos="356235" algn="l"/>
              </a:tabLst>
            </a:pPr>
            <a:r>
              <a:rPr sz="2000" dirty="0">
                <a:latin typeface="Arial"/>
                <a:cs typeface="Arial"/>
              </a:rPr>
              <a:t>The need for tools capable to identify privacy issues in</a:t>
            </a:r>
            <a:r>
              <a:rPr sz="2000" spc="-185" dirty="0">
                <a:latin typeface="Arial"/>
                <a:cs typeface="Arial"/>
              </a:rPr>
              <a:t> </a:t>
            </a:r>
            <a:r>
              <a:rPr sz="2000" dirty="0">
                <a:latin typeface="Arial"/>
                <a:cs typeface="Arial"/>
              </a:rPr>
              <a:t>information  systems.</a:t>
            </a:r>
          </a:p>
          <a:p>
            <a:pPr marL="355600" marR="507365" indent="-342900">
              <a:lnSpc>
                <a:spcPct val="100000"/>
              </a:lnSpc>
              <a:spcBef>
                <a:spcPts val="480"/>
              </a:spcBef>
              <a:buClr>
                <a:srgbClr val="00007C"/>
              </a:buClr>
              <a:buSzPct val="75000"/>
              <a:buFont typeface="Wingdings"/>
              <a:buChar char=""/>
              <a:tabLst>
                <a:tab pos="355600" algn="l"/>
                <a:tab pos="356235" algn="l"/>
              </a:tabLst>
            </a:pPr>
            <a:r>
              <a:rPr sz="2000" dirty="0">
                <a:latin typeface="Arial"/>
                <a:cs typeface="Arial"/>
              </a:rPr>
              <a:t>There are no international standards for such a process,</a:t>
            </a:r>
            <a:r>
              <a:rPr sz="2000" spc="-229" dirty="0">
                <a:latin typeface="Arial"/>
                <a:cs typeface="Arial"/>
              </a:rPr>
              <a:t> </a:t>
            </a:r>
            <a:r>
              <a:rPr sz="2000" dirty="0">
                <a:latin typeface="Arial"/>
                <a:cs typeface="Arial"/>
              </a:rPr>
              <a:t>though  different countries and organization require </a:t>
            </a:r>
            <a:r>
              <a:rPr sz="2000" spc="-5" dirty="0">
                <a:latin typeface="Arial"/>
                <a:cs typeface="Arial"/>
              </a:rPr>
              <a:t>PIA</a:t>
            </a:r>
            <a:r>
              <a:rPr sz="2000" spc="-165" dirty="0">
                <a:latin typeface="Arial"/>
                <a:cs typeface="Arial"/>
              </a:rPr>
              <a:t> </a:t>
            </a:r>
            <a:r>
              <a:rPr sz="2000" dirty="0">
                <a:latin typeface="Arial"/>
                <a:cs typeface="Arial"/>
              </a:rPr>
              <a:t>reports.</a:t>
            </a:r>
          </a:p>
          <a:p>
            <a:pPr marL="355600" indent="-342900">
              <a:lnSpc>
                <a:spcPct val="100000"/>
              </a:lnSpc>
              <a:spcBef>
                <a:spcPts val="480"/>
              </a:spcBef>
              <a:buClr>
                <a:srgbClr val="00007C"/>
              </a:buClr>
              <a:buSzPct val="75000"/>
              <a:buFont typeface="Wingdings"/>
              <a:buChar char=""/>
              <a:tabLst>
                <a:tab pos="355600" algn="l"/>
                <a:tab pos="356235" algn="l"/>
              </a:tabLst>
            </a:pPr>
            <a:r>
              <a:rPr sz="2000" dirty="0">
                <a:latin typeface="Arial"/>
                <a:cs typeface="Arial"/>
              </a:rPr>
              <a:t>The centerpiece of A proposed </a:t>
            </a:r>
            <a:r>
              <a:rPr sz="2000" spc="-5" dirty="0">
                <a:latin typeface="Arial"/>
                <a:cs typeface="Arial"/>
              </a:rPr>
              <a:t>PIA </a:t>
            </a:r>
            <a:r>
              <a:rPr sz="2000" dirty="0">
                <a:latin typeface="Arial"/>
                <a:cs typeface="Arial"/>
              </a:rPr>
              <a:t>tool is based on a SaaS</a:t>
            </a:r>
            <a:r>
              <a:rPr sz="2000" spc="-140" dirty="0">
                <a:latin typeface="Arial"/>
                <a:cs typeface="Arial"/>
              </a:rPr>
              <a:t> </a:t>
            </a:r>
            <a:r>
              <a:rPr sz="2000" dirty="0">
                <a:latin typeface="Arial"/>
                <a:cs typeface="Arial"/>
              </a:rPr>
              <a:t>service.</a:t>
            </a:r>
          </a:p>
          <a:p>
            <a:pPr marL="756285" marR="34290" lvl="1" indent="-286385">
              <a:lnSpc>
                <a:spcPct val="100000"/>
              </a:lnSpc>
              <a:spcBef>
                <a:spcPts val="440"/>
              </a:spcBef>
              <a:buClr>
                <a:srgbClr val="9999CC"/>
              </a:buClr>
              <a:buSzPct val="69444"/>
              <a:buFont typeface="Wingdings"/>
              <a:buChar char=""/>
              <a:tabLst>
                <a:tab pos="812800" algn="l"/>
                <a:tab pos="813435" algn="l"/>
              </a:tabLst>
            </a:pPr>
            <a:r>
              <a:rPr sz="1800" dirty="0">
                <a:latin typeface="Arial"/>
                <a:cs typeface="Arial"/>
              </a:rPr>
              <a:t>The </a:t>
            </a:r>
            <a:r>
              <a:rPr sz="1800" spc="-5" dirty="0">
                <a:latin typeface="Arial"/>
                <a:cs typeface="Arial"/>
              </a:rPr>
              <a:t>users </a:t>
            </a:r>
            <a:r>
              <a:rPr sz="1800" dirty="0">
                <a:latin typeface="Arial"/>
                <a:cs typeface="Arial"/>
              </a:rPr>
              <a:t>of the </a:t>
            </a:r>
            <a:r>
              <a:rPr sz="1800" spc="-5" dirty="0">
                <a:latin typeface="Arial"/>
                <a:cs typeface="Arial"/>
              </a:rPr>
              <a:t>SaaS service providing access </a:t>
            </a:r>
            <a:r>
              <a:rPr sz="1800" dirty="0">
                <a:latin typeface="Arial"/>
                <a:cs typeface="Arial"/>
              </a:rPr>
              <a:t>to the PIA </a:t>
            </a:r>
            <a:r>
              <a:rPr sz="1800" spc="-5" dirty="0">
                <a:latin typeface="Arial"/>
                <a:cs typeface="Arial"/>
              </a:rPr>
              <a:t>tool </a:t>
            </a:r>
            <a:r>
              <a:rPr sz="1800" dirty="0">
                <a:latin typeface="Arial"/>
                <a:cs typeface="Arial"/>
              </a:rPr>
              <a:t>must </a:t>
            </a:r>
            <a:r>
              <a:rPr sz="1800" spc="-5" dirty="0">
                <a:latin typeface="Arial"/>
                <a:cs typeface="Arial"/>
              </a:rPr>
              <a:t>fill  in a</a:t>
            </a:r>
            <a:r>
              <a:rPr sz="1800" spc="-10" dirty="0">
                <a:latin typeface="Arial"/>
                <a:cs typeface="Arial"/>
              </a:rPr>
              <a:t> </a:t>
            </a:r>
            <a:r>
              <a:rPr sz="1800" spc="-5" dirty="0">
                <a:latin typeface="Arial"/>
                <a:cs typeface="Arial"/>
              </a:rPr>
              <a:t>questionnaire.</a:t>
            </a:r>
            <a:endParaRPr sz="1800" dirty="0">
              <a:latin typeface="Arial"/>
              <a:cs typeface="Arial"/>
            </a:endParaRPr>
          </a:p>
          <a:p>
            <a:pPr marL="756285" marR="333375" lvl="1" indent="-286385">
              <a:lnSpc>
                <a:spcPct val="100000"/>
              </a:lnSpc>
              <a:spcBef>
                <a:spcPts val="434"/>
              </a:spcBef>
              <a:buClr>
                <a:srgbClr val="9999CC"/>
              </a:buClr>
              <a:buSzPct val="80555"/>
              <a:buFont typeface="Wingdings"/>
              <a:buChar char=""/>
              <a:tabLst>
                <a:tab pos="756920" algn="l"/>
              </a:tabLst>
            </a:pPr>
            <a:r>
              <a:rPr sz="1800" dirty="0">
                <a:latin typeface="Arial"/>
                <a:cs typeface="Arial"/>
              </a:rPr>
              <a:t>The </a:t>
            </a:r>
            <a:r>
              <a:rPr sz="1800" spc="-5" dirty="0">
                <a:latin typeface="Arial"/>
                <a:cs typeface="Arial"/>
              </a:rPr>
              <a:t>system used a </a:t>
            </a:r>
            <a:r>
              <a:rPr sz="1800" spc="-10" dirty="0">
                <a:latin typeface="Arial"/>
                <a:cs typeface="Arial"/>
              </a:rPr>
              <a:t>knowledge </a:t>
            </a:r>
            <a:r>
              <a:rPr sz="1800" spc="-5" dirty="0">
                <a:latin typeface="Arial"/>
                <a:cs typeface="Arial"/>
              </a:rPr>
              <a:t>base </a:t>
            </a:r>
            <a:r>
              <a:rPr sz="1800" dirty="0">
                <a:latin typeface="Arial"/>
                <a:cs typeface="Arial"/>
              </a:rPr>
              <a:t>(KB) </a:t>
            </a:r>
            <a:r>
              <a:rPr sz="1800" spc="-5" dirty="0">
                <a:latin typeface="Arial"/>
                <a:cs typeface="Arial"/>
              </a:rPr>
              <a:t>created and maintained by  domain</a:t>
            </a:r>
            <a:r>
              <a:rPr sz="1800" dirty="0">
                <a:latin typeface="Arial"/>
                <a:cs typeface="Arial"/>
              </a:rPr>
              <a:t> </a:t>
            </a:r>
            <a:r>
              <a:rPr sz="1800" spc="-5" dirty="0">
                <a:latin typeface="Arial"/>
                <a:cs typeface="Arial"/>
              </a:rPr>
              <a:t>experts.</a:t>
            </a:r>
            <a:endParaRPr sz="1800" dirty="0">
              <a:latin typeface="Arial"/>
              <a:cs typeface="Arial"/>
            </a:endParaRPr>
          </a:p>
          <a:p>
            <a:pPr marL="756285" marR="69215" lvl="1" indent="-286385">
              <a:lnSpc>
                <a:spcPct val="100000"/>
              </a:lnSpc>
              <a:spcBef>
                <a:spcPts val="434"/>
              </a:spcBef>
              <a:buClr>
                <a:srgbClr val="9999CC"/>
              </a:buClr>
              <a:buSzPct val="80555"/>
              <a:buFont typeface="Wingdings"/>
              <a:buChar char=""/>
              <a:tabLst>
                <a:tab pos="756920" algn="l"/>
              </a:tabLst>
            </a:pPr>
            <a:r>
              <a:rPr sz="1800" dirty="0">
                <a:latin typeface="Arial"/>
                <a:cs typeface="Arial"/>
              </a:rPr>
              <a:t>The </a:t>
            </a:r>
            <a:r>
              <a:rPr sz="1800" spc="-5" dirty="0">
                <a:latin typeface="Arial"/>
                <a:cs typeface="Arial"/>
              </a:rPr>
              <a:t>system uses templates </a:t>
            </a:r>
            <a:r>
              <a:rPr sz="1800" dirty="0">
                <a:latin typeface="Arial"/>
                <a:cs typeface="Arial"/>
              </a:rPr>
              <a:t>to </a:t>
            </a:r>
            <a:r>
              <a:rPr sz="1800" spc="-5" dirty="0">
                <a:latin typeface="Arial"/>
                <a:cs typeface="Arial"/>
              </a:rPr>
              <a:t>generate additional questions necessary  and </a:t>
            </a:r>
            <a:r>
              <a:rPr sz="1800" dirty="0">
                <a:latin typeface="Arial"/>
                <a:cs typeface="Arial"/>
              </a:rPr>
              <a:t>to </a:t>
            </a:r>
            <a:r>
              <a:rPr sz="1800" spc="-5" dirty="0">
                <a:latin typeface="Arial"/>
                <a:cs typeface="Arial"/>
              </a:rPr>
              <a:t>fill in </a:t>
            </a:r>
            <a:r>
              <a:rPr sz="1800" dirty="0">
                <a:latin typeface="Arial"/>
                <a:cs typeface="Arial"/>
              </a:rPr>
              <a:t>the PIA</a:t>
            </a:r>
            <a:r>
              <a:rPr sz="1800" spc="-20" dirty="0">
                <a:latin typeface="Arial"/>
                <a:cs typeface="Arial"/>
              </a:rPr>
              <a:t> </a:t>
            </a:r>
            <a:r>
              <a:rPr sz="1800" spc="-5" dirty="0">
                <a:latin typeface="Arial"/>
                <a:cs typeface="Arial"/>
              </a:rPr>
              <a:t>report.</a:t>
            </a:r>
            <a:endParaRPr sz="1800" dirty="0">
              <a:latin typeface="Arial"/>
              <a:cs typeface="Arial"/>
            </a:endParaRPr>
          </a:p>
          <a:p>
            <a:pPr marL="756285" marR="510540" lvl="1" indent="-286385" algn="just">
              <a:lnSpc>
                <a:spcPct val="100000"/>
              </a:lnSpc>
              <a:spcBef>
                <a:spcPts val="430"/>
              </a:spcBef>
              <a:buClr>
                <a:srgbClr val="9999CC"/>
              </a:buClr>
              <a:buSzPct val="80555"/>
              <a:buFont typeface="Wingdings"/>
              <a:buChar char=""/>
              <a:tabLst>
                <a:tab pos="756920" algn="l"/>
              </a:tabLst>
            </a:pPr>
            <a:r>
              <a:rPr sz="1800" spc="-5" dirty="0">
                <a:latin typeface="Arial"/>
                <a:cs typeface="Arial"/>
              </a:rPr>
              <a:t>An expert system infers </a:t>
            </a:r>
            <a:r>
              <a:rPr sz="1800" spc="-15" dirty="0">
                <a:latin typeface="Arial"/>
                <a:cs typeface="Arial"/>
              </a:rPr>
              <a:t>which </a:t>
            </a:r>
            <a:r>
              <a:rPr sz="1800" spc="-5" dirty="0">
                <a:latin typeface="Arial"/>
                <a:cs typeface="Arial"/>
              </a:rPr>
              <a:t>rules are satisfied by </a:t>
            </a:r>
            <a:r>
              <a:rPr sz="1800" dirty="0">
                <a:latin typeface="Arial"/>
                <a:cs typeface="Arial"/>
              </a:rPr>
              <a:t>the facts </a:t>
            </a:r>
            <a:r>
              <a:rPr sz="1800" spc="-5" dirty="0">
                <a:latin typeface="Arial"/>
                <a:cs typeface="Arial"/>
              </a:rPr>
              <a:t>in </a:t>
            </a:r>
            <a:r>
              <a:rPr sz="1800" dirty="0">
                <a:latin typeface="Arial"/>
                <a:cs typeface="Arial"/>
              </a:rPr>
              <a:t>the  </a:t>
            </a:r>
            <a:r>
              <a:rPr sz="1800" spc="-5" dirty="0">
                <a:latin typeface="Arial"/>
                <a:cs typeface="Arial"/>
              </a:rPr>
              <a:t>database and provided by </a:t>
            </a:r>
            <a:r>
              <a:rPr sz="1800" dirty="0">
                <a:latin typeface="Arial"/>
                <a:cs typeface="Arial"/>
              </a:rPr>
              <a:t>the </a:t>
            </a:r>
            <a:r>
              <a:rPr sz="1800" spc="-5" dirty="0">
                <a:latin typeface="Arial"/>
                <a:cs typeface="Arial"/>
              </a:rPr>
              <a:t>users and executes the rule </a:t>
            </a:r>
            <a:r>
              <a:rPr sz="1800" spc="-15" dirty="0">
                <a:latin typeface="Arial"/>
                <a:cs typeface="Arial"/>
              </a:rPr>
              <a:t>with </a:t>
            </a:r>
            <a:r>
              <a:rPr sz="1800" dirty="0">
                <a:latin typeface="Arial"/>
                <a:cs typeface="Arial"/>
              </a:rPr>
              <a:t>the  </a:t>
            </a:r>
            <a:r>
              <a:rPr sz="1800" spc="-5" dirty="0">
                <a:latin typeface="Arial"/>
                <a:cs typeface="Arial"/>
              </a:rPr>
              <a:t>highest</a:t>
            </a:r>
            <a:r>
              <a:rPr sz="1800" spc="5" dirty="0">
                <a:latin typeface="Arial"/>
                <a:cs typeface="Arial"/>
              </a:rPr>
              <a:t> </a:t>
            </a:r>
            <a:r>
              <a:rPr sz="1800" spc="-5" dirty="0">
                <a:latin typeface="Arial"/>
                <a:cs typeface="Arial"/>
              </a:rPr>
              <a:t>priority.</a:t>
            </a:r>
            <a:endParaRPr sz="1800" dirty="0">
              <a:latin typeface="Arial"/>
              <a:cs typeface="Arial"/>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0" y="0"/>
            <a:ext cx="285750" cy="533400"/>
          </a:xfrm>
          <a:prstGeom prst="rect">
            <a:avLst/>
          </a:prstGeom>
          <a:blipFill>
            <a:blip r:embed="rId2" cstate="print"/>
            <a:stretch>
              <a:fillRect/>
            </a:stretch>
          </a:blipFill>
        </p:spPr>
        <p:txBody>
          <a:bodyPr wrap="square" lIns="0" tIns="0" rIns="0" bIns="0" rtlCol="0"/>
          <a:lstStyle/>
          <a:p>
            <a:endParaRPr/>
          </a:p>
        </p:txBody>
      </p:sp>
      <p:sp>
        <p:nvSpPr>
          <p:cNvPr id="3" name="object 3"/>
          <p:cNvSpPr/>
          <p:nvPr/>
        </p:nvSpPr>
        <p:spPr>
          <a:xfrm>
            <a:off x="412750" y="134937"/>
            <a:ext cx="8731250" cy="274637"/>
          </a:xfrm>
          <a:prstGeom prst="rect">
            <a:avLst/>
          </a:prstGeom>
          <a:blipFill>
            <a:blip r:embed="rId3" cstate="print"/>
            <a:stretch>
              <a:fillRect/>
            </a:stretch>
          </a:blipFill>
        </p:spPr>
        <p:txBody>
          <a:bodyPr wrap="square" lIns="0" tIns="0" rIns="0" bIns="0" rtlCol="0"/>
          <a:lstStyle/>
          <a:p>
            <a:endParaRPr/>
          </a:p>
        </p:txBody>
      </p:sp>
      <p:sp>
        <p:nvSpPr>
          <p:cNvPr id="4" name="object 4"/>
          <p:cNvSpPr/>
          <p:nvPr/>
        </p:nvSpPr>
        <p:spPr>
          <a:xfrm>
            <a:off x="409575" y="134937"/>
            <a:ext cx="138430" cy="136525"/>
          </a:xfrm>
          <a:custGeom>
            <a:avLst/>
            <a:gdLst/>
            <a:ahLst/>
            <a:cxnLst/>
            <a:rect l="l" t="t" r="r" b="b"/>
            <a:pathLst>
              <a:path w="138429" h="136525">
                <a:moveTo>
                  <a:pt x="0" y="136525"/>
                </a:moveTo>
                <a:lnTo>
                  <a:pt x="138112" y="136525"/>
                </a:lnTo>
                <a:lnTo>
                  <a:pt x="138112" y="0"/>
                </a:lnTo>
                <a:lnTo>
                  <a:pt x="0" y="0"/>
                </a:lnTo>
                <a:lnTo>
                  <a:pt x="0" y="136525"/>
                </a:lnTo>
                <a:close/>
              </a:path>
            </a:pathLst>
          </a:custGeom>
          <a:solidFill>
            <a:srgbClr val="CCCCE6"/>
          </a:solidFill>
        </p:spPr>
        <p:txBody>
          <a:bodyPr wrap="square" lIns="0" tIns="0" rIns="0" bIns="0" rtlCol="0"/>
          <a:lstStyle/>
          <a:p>
            <a:endParaRPr/>
          </a:p>
        </p:txBody>
      </p:sp>
      <p:sp>
        <p:nvSpPr>
          <p:cNvPr id="5" name="object 5"/>
          <p:cNvSpPr/>
          <p:nvPr/>
        </p:nvSpPr>
        <p:spPr>
          <a:xfrm>
            <a:off x="547687" y="63"/>
            <a:ext cx="139700" cy="135255"/>
          </a:xfrm>
          <a:custGeom>
            <a:avLst/>
            <a:gdLst/>
            <a:ahLst/>
            <a:cxnLst/>
            <a:rect l="l" t="t" r="r" b="b"/>
            <a:pathLst>
              <a:path w="139700" h="135255">
                <a:moveTo>
                  <a:pt x="0" y="134874"/>
                </a:moveTo>
                <a:lnTo>
                  <a:pt x="139700" y="134874"/>
                </a:lnTo>
                <a:lnTo>
                  <a:pt x="139700" y="0"/>
                </a:lnTo>
                <a:lnTo>
                  <a:pt x="0" y="0"/>
                </a:lnTo>
                <a:lnTo>
                  <a:pt x="0" y="134874"/>
                </a:lnTo>
                <a:close/>
              </a:path>
            </a:pathLst>
          </a:custGeom>
          <a:solidFill>
            <a:srgbClr val="CCCCE6"/>
          </a:solidFill>
        </p:spPr>
        <p:txBody>
          <a:bodyPr wrap="square" lIns="0" tIns="0" rIns="0" bIns="0" rtlCol="0"/>
          <a:lstStyle/>
          <a:p>
            <a:endParaRPr/>
          </a:p>
        </p:txBody>
      </p:sp>
      <p:sp>
        <p:nvSpPr>
          <p:cNvPr id="6" name="object 6"/>
          <p:cNvSpPr/>
          <p:nvPr/>
        </p:nvSpPr>
        <p:spPr>
          <a:xfrm>
            <a:off x="547687" y="134937"/>
            <a:ext cx="139700" cy="141605"/>
          </a:xfrm>
          <a:custGeom>
            <a:avLst/>
            <a:gdLst/>
            <a:ahLst/>
            <a:cxnLst/>
            <a:rect l="l" t="t" r="r" b="b"/>
            <a:pathLst>
              <a:path w="139700" h="141604">
                <a:moveTo>
                  <a:pt x="0" y="141287"/>
                </a:moveTo>
                <a:lnTo>
                  <a:pt x="139700" y="141287"/>
                </a:lnTo>
                <a:lnTo>
                  <a:pt x="139700" y="0"/>
                </a:lnTo>
                <a:lnTo>
                  <a:pt x="0" y="0"/>
                </a:lnTo>
                <a:lnTo>
                  <a:pt x="0" y="141287"/>
                </a:lnTo>
                <a:close/>
              </a:path>
            </a:pathLst>
          </a:custGeom>
          <a:solidFill>
            <a:srgbClr val="9999CC"/>
          </a:solidFill>
        </p:spPr>
        <p:txBody>
          <a:bodyPr wrap="square" lIns="0" tIns="0" rIns="0" bIns="0" rtlCol="0"/>
          <a:lstStyle/>
          <a:p>
            <a:endParaRPr/>
          </a:p>
        </p:txBody>
      </p:sp>
      <p:sp>
        <p:nvSpPr>
          <p:cNvPr id="7" name="object 7"/>
          <p:cNvSpPr/>
          <p:nvPr/>
        </p:nvSpPr>
        <p:spPr>
          <a:xfrm>
            <a:off x="274637" y="274637"/>
            <a:ext cx="136525" cy="135255"/>
          </a:xfrm>
          <a:custGeom>
            <a:avLst/>
            <a:gdLst/>
            <a:ahLst/>
            <a:cxnLst/>
            <a:rect l="l" t="t" r="r" b="b"/>
            <a:pathLst>
              <a:path w="136525" h="135254">
                <a:moveTo>
                  <a:pt x="0" y="134937"/>
                </a:moveTo>
                <a:lnTo>
                  <a:pt x="136525" y="134937"/>
                </a:lnTo>
                <a:lnTo>
                  <a:pt x="136525" y="0"/>
                </a:lnTo>
                <a:lnTo>
                  <a:pt x="0" y="0"/>
                </a:lnTo>
                <a:lnTo>
                  <a:pt x="0" y="134937"/>
                </a:lnTo>
                <a:close/>
              </a:path>
            </a:pathLst>
          </a:custGeom>
          <a:solidFill>
            <a:srgbClr val="CCCCE6"/>
          </a:solidFill>
        </p:spPr>
        <p:txBody>
          <a:bodyPr wrap="square" lIns="0" tIns="0" rIns="0" bIns="0" rtlCol="0"/>
          <a:lstStyle/>
          <a:p>
            <a:endParaRPr/>
          </a:p>
        </p:txBody>
      </p:sp>
      <p:sp>
        <p:nvSpPr>
          <p:cNvPr id="8" name="object 8"/>
          <p:cNvSpPr/>
          <p:nvPr/>
        </p:nvSpPr>
        <p:spPr>
          <a:xfrm>
            <a:off x="131762" y="136588"/>
            <a:ext cx="141605" cy="138430"/>
          </a:xfrm>
          <a:custGeom>
            <a:avLst/>
            <a:gdLst/>
            <a:ahLst/>
            <a:cxnLst/>
            <a:rect l="l" t="t" r="r" b="b"/>
            <a:pathLst>
              <a:path w="141604" h="138429">
                <a:moveTo>
                  <a:pt x="0" y="138112"/>
                </a:moveTo>
                <a:lnTo>
                  <a:pt x="141287" y="138112"/>
                </a:lnTo>
                <a:lnTo>
                  <a:pt x="141287" y="0"/>
                </a:lnTo>
                <a:lnTo>
                  <a:pt x="0" y="0"/>
                </a:lnTo>
                <a:lnTo>
                  <a:pt x="0" y="138112"/>
                </a:lnTo>
                <a:close/>
              </a:path>
            </a:pathLst>
          </a:custGeom>
          <a:solidFill>
            <a:srgbClr val="00007C"/>
          </a:solidFill>
        </p:spPr>
        <p:txBody>
          <a:bodyPr wrap="square" lIns="0" tIns="0" rIns="0" bIns="0" rtlCol="0"/>
          <a:lstStyle/>
          <a:p>
            <a:endParaRPr/>
          </a:p>
        </p:txBody>
      </p:sp>
      <p:sp>
        <p:nvSpPr>
          <p:cNvPr id="9" name="object 9"/>
          <p:cNvSpPr/>
          <p:nvPr/>
        </p:nvSpPr>
        <p:spPr>
          <a:xfrm>
            <a:off x="409575" y="271462"/>
            <a:ext cx="138430" cy="138430"/>
          </a:xfrm>
          <a:custGeom>
            <a:avLst/>
            <a:gdLst/>
            <a:ahLst/>
            <a:cxnLst/>
            <a:rect l="l" t="t" r="r" b="b"/>
            <a:pathLst>
              <a:path w="138429" h="138429">
                <a:moveTo>
                  <a:pt x="0" y="138112"/>
                </a:moveTo>
                <a:lnTo>
                  <a:pt x="138112" y="138112"/>
                </a:lnTo>
                <a:lnTo>
                  <a:pt x="138112" y="0"/>
                </a:lnTo>
                <a:lnTo>
                  <a:pt x="0" y="0"/>
                </a:lnTo>
                <a:lnTo>
                  <a:pt x="0" y="138112"/>
                </a:lnTo>
                <a:close/>
              </a:path>
            </a:pathLst>
          </a:custGeom>
          <a:solidFill>
            <a:srgbClr val="9999CC"/>
          </a:solidFill>
        </p:spPr>
        <p:txBody>
          <a:bodyPr wrap="square" lIns="0" tIns="0" rIns="0" bIns="0" rtlCol="0"/>
          <a:lstStyle/>
          <a:p>
            <a:endParaRPr/>
          </a:p>
        </p:txBody>
      </p:sp>
      <p:sp>
        <p:nvSpPr>
          <p:cNvPr id="10" name="object 10"/>
          <p:cNvSpPr/>
          <p:nvPr/>
        </p:nvSpPr>
        <p:spPr>
          <a:xfrm>
            <a:off x="274637" y="409575"/>
            <a:ext cx="136525" cy="136525"/>
          </a:xfrm>
          <a:custGeom>
            <a:avLst/>
            <a:gdLst/>
            <a:ahLst/>
            <a:cxnLst/>
            <a:rect l="l" t="t" r="r" b="b"/>
            <a:pathLst>
              <a:path w="136525" h="136525">
                <a:moveTo>
                  <a:pt x="0" y="136525"/>
                </a:moveTo>
                <a:lnTo>
                  <a:pt x="136525" y="136525"/>
                </a:lnTo>
                <a:lnTo>
                  <a:pt x="136525" y="0"/>
                </a:lnTo>
                <a:lnTo>
                  <a:pt x="0" y="0"/>
                </a:lnTo>
                <a:lnTo>
                  <a:pt x="0" y="136525"/>
                </a:lnTo>
                <a:close/>
              </a:path>
            </a:pathLst>
          </a:custGeom>
          <a:solidFill>
            <a:srgbClr val="9999CC"/>
          </a:solidFill>
        </p:spPr>
        <p:txBody>
          <a:bodyPr wrap="square" lIns="0" tIns="0" rIns="0" bIns="0" rtlCol="0"/>
          <a:lstStyle/>
          <a:p>
            <a:endParaRPr/>
          </a:p>
        </p:txBody>
      </p:sp>
      <p:sp>
        <p:nvSpPr>
          <p:cNvPr id="11" name="object 11"/>
          <p:cNvSpPr txBox="1">
            <a:spLocks noGrp="1"/>
          </p:cNvSpPr>
          <p:nvPr>
            <p:ph type="title"/>
          </p:nvPr>
        </p:nvSpPr>
        <p:spPr>
          <a:xfrm>
            <a:off x="526491" y="427736"/>
            <a:ext cx="952500" cy="513715"/>
          </a:xfrm>
          <a:prstGeom prst="rect">
            <a:avLst/>
          </a:prstGeom>
        </p:spPr>
        <p:txBody>
          <a:bodyPr vert="horz" wrap="square" lIns="0" tIns="13335" rIns="0" bIns="0" rtlCol="0">
            <a:spAutoFit/>
          </a:bodyPr>
          <a:lstStyle/>
          <a:p>
            <a:pPr marL="12700">
              <a:lnSpc>
                <a:spcPct val="100000"/>
              </a:lnSpc>
              <a:spcBef>
                <a:spcPts val="105"/>
              </a:spcBef>
            </a:pPr>
            <a:r>
              <a:rPr dirty="0"/>
              <a:t>Trust</a:t>
            </a:r>
          </a:p>
        </p:txBody>
      </p:sp>
      <p:sp>
        <p:nvSpPr>
          <p:cNvPr id="13" name="object 13"/>
          <p:cNvSpPr txBox="1">
            <a:spLocks noGrp="1"/>
          </p:cNvSpPr>
          <p:nvPr>
            <p:ph type="dt" sz="half" idx="6"/>
          </p:nvPr>
        </p:nvSpPr>
        <p:spPr>
          <a:prstGeom prst="rect">
            <a:avLst/>
          </a:prstGeom>
        </p:spPr>
        <p:txBody>
          <a:bodyPr vert="horz" wrap="square" lIns="0" tIns="0" rIns="0" bIns="0" rtlCol="0">
            <a:spAutoFit/>
          </a:bodyPr>
          <a:lstStyle/>
          <a:p>
            <a:pPr algn="ctr">
              <a:lnSpc>
                <a:spcPts val="1425"/>
              </a:lnSpc>
            </a:pPr>
            <a:r>
              <a:rPr spc="-5" dirty="0"/>
              <a:t>Cloud Computing: </a:t>
            </a:r>
            <a:r>
              <a:rPr dirty="0"/>
              <a:t>Theory </a:t>
            </a:r>
            <a:r>
              <a:rPr spc="-5" dirty="0"/>
              <a:t>and</a:t>
            </a:r>
            <a:r>
              <a:rPr spc="-140" dirty="0"/>
              <a:t> </a:t>
            </a:r>
            <a:r>
              <a:rPr dirty="0"/>
              <a:t>Practice.</a:t>
            </a:r>
          </a:p>
          <a:p>
            <a:pPr marL="1905" algn="ctr">
              <a:lnSpc>
                <a:spcPct val="100000"/>
              </a:lnSpc>
            </a:pPr>
            <a:r>
              <a:rPr dirty="0"/>
              <a:t>Chapter</a:t>
            </a:r>
            <a:r>
              <a:rPr spc="-45" dirty="0"/>
              <a:t> </a:t>
            </a:r>
            <a:r>
              <a:rPr spc="-5" dirty="0"/>
              <a:t>9</a:t>
            </a:r>
          </a:p>
        </p:txBody>
      </p:sp>
      <p:sp>
        <p:nvSpPr>
          <p:cNvPr id="14" name="object 14"/>
          <p:cNvSpPr txBox="1">
            <a:spLocks noGrp="1"/>
          </p:cNvSpPr>
          <p:nvPr>
            <p:ph type="sldNum" sz="quarter" idx="7"/>
          </p:nvPr>
        </p:nvSpPr>
        <p:spPr>
          <a:prstGeom prst="rect">
            <a:avLst/>
          </a:prstGeom>
        </p:spPr>
        <p:txBody>
          <a:bodyPr vert="horz" wrap="square" lIns="0" tIns="27940" rIns="0" bIns="0" rtlCol="0">
            <a:spAutoFit/>
          </a:bodyPr>
          <a:lstStyle/>
          <a:p>
            <a:pPr marL="25400">
              <a:lnSpc>
                <a:spcPct val="100000"/>
              </a:lnSpc>
              <a:spcBef>
                <a:spcPts val="220"/>
              </a:spcBef>
            </a:pPr>
            <a:fld id="{81D60167-4931-47E6-BA6A-407CBD079E47}" type="slidenum">
              <a:rPr dirty="0"/>
              <a:t>17</a:t>
            </a:fld>
            <a:endParaRPr dirty="0"/>
          </a:p>
        </p:txBody>
      </p:sp>
      <p:sp>
        <p:nvSpPr>
          <p:cNvPr id="15" name="object 15"/>
          <p:cNvSpPr txBox="1">
            <a:spLocks noGrp="1"/>
          </p:cNvSpPr>
          <p:nvPr>
            <p:ph type="ftr" sz="quarter" idx="5"/>
          </p:nvPr>
        </p:nvSpPr>
        <p:spPr>
          <a:prstGeom prst="rect">
            <a:avLst/>
          </a:prstGeom>
        </p:spPr>
        <p:txBody>
          <a:bodyPr vert="horz" wrap="square" lIns="0" tIns="0" rIns="0" bIns="0" rtlCol="0">
            <a:spAutoFit/>
          </a:bodyPr>
          <a:lstStyle/>
          <a:p>
            <a:pPr marL="12700">
              <a:lnSpc>
                <a:spcPts val="1425"/>
              </a:lnSpc>
            </a:pPr>
            <a:r>
              <a:rPr spc="-5" dirty="0"/>
              <a:t>Dan </a:t>
            </a:r>
            <a:r>
              <a:rPr dirty="0"/>
              <a:t>C.</a:t>
            </a:r>
            <a:r>
              <a:rPr spc="-55" dirty="0"/>
              <a:t> </a:t>
            </a:r>
            <a:r>
              <a:rPr spc="-5" dirty="0"/>
              <a:t>Marinescu</a:t>
            </a:r>
          </a:p>
        </p:txBody>
      </p:sp>
      <p:sp>
        <p:nvSpPr>
          <p:cNvPr id="12" name="object 12"/>
          <p:cNvSpPr txBox="1"/>
          <p:nvPr/>
        </p:nvSpPr>
        <p:spPr>
          <a:xfrm>
            <a:off x="535940" y="1013587"/>
            <a:ext cx="7888605" cy="5208905"/>
          </a:xfrm>
          <a:prstGeom prst="rect">
            <a:avLst/>
          </a:prstGeom>
        </p:spPr>
        <p:txBody>
          <a:bodyPr vert="horz" wrap="square" lIns="0" tIns="13335" rIns="0" bIns="0" rtlCol="0">
            <a:spAutoFit/>
          </a:bodyPr>
          <a:lstStyle/>
          <a:p>
            <a:pPr marL="355600" indent="-342900">
              <a:lnSpc>
                <a:spcPct val="100000"/>
              </a:lnSpc>
              <a:spcBef>
                <a:spcPts val="105"/>
              </a:spcBef>
              <a:buClr>
                <a:srgbClr val="00007C"/>
              </a:buClr>
              <a:buSzPct val="75000"/>
              <a:buFont typeface="Wingdings"/>
              <a:buChar char=""/>
              <a:tabLst>
                <a:tab pos="355600" algn="l"/>
                <a:tab pos="356235" algn="l"/>
              </a:tabLst>
            </a:pPr>
            <a:r>
              <a:rPr sz="2000" dirty="0">
                <a:latin typeface="Arial"/>
                <a:cs typeface="Arial"/>
              </a:rPr>
              <a:t>Trust </a:t>
            </a:r>
            <a:r>
              <a:rPr sz="2000" dirty="0">
                <a:latin typeface="Wingdings"/>
                <a:cs typeface="Wingdings"/>
              </a:rPr>
              <a:t></a:t>
            </a:r>
            <a:r>
              <a:rPr sz="2000" dirty="0">
                <a:latin typeface="Times New Roman"/>
                <a:cs typeface="Times New Roman"/>
              </a:rPr>
              <a:t> </a:t>
            </a:r>
            <a:r>
              <a:rPr sz="2000" dirty="0">
                <a:latin typeface="Arial"/>
                <a:cs typeface="Arial"/>
              </a:rPr>
              <a:t>assured reliance on the character, ability, strength, or</a:t>
            </a:r>
            <a:r>
              <a:rPr sz="2000" spc="-190" dirty="0">
                <a:latin typeface="Arial"/>
                <a:cs typeface="Arial"/>
              </a:rPr>
              <a:t> </a:t>
            </a:r>
            <a:r>
              <a:rPr sz="2000" dirty="0">
                <a:latin typeface="Arial"/>
                <a:cs typeface="Arial"/>
              </a:rPr>
              <a:t>truth</a:t>
            </a:r>
          </a:p>
          <a:p>
            <a:pPr marL="355600">
              <a:lnSpc>
                <a:spcPct val="100000"/>
              </a:lnSpc>
            </a:pPr>
            <a:r>
              <a:rPr sz="2000" dirty="0">
                <a:latin typeface="Arial"/>
                <a:cs typeface="Arial"/>
              </a:rPr>
              <a:t>of someone or</a:t>
            </a:r>
            <a:r>
              <a:rPr sz="2000" spc="-80" dirty="0">
                <a:latin typeface="Arial"/>
                <a:cs typeface="Arial"/>
              </a:rPr>
              <a:t> </a:t>
            </a:r>
            <a:r>
              <a:rPr sz="2000" dirty="0">
                <a:latin typeface="Arial"/>
                <a:cs typeface="Arial"/>
              </a:rPr>
              <a:t>something.</a:t>
            </a:r>
          </a:p>
          <a:p>
            <a:pPr marL="355600" marR="329565" indent="-342900">
              <a:lnSpc>
                <a:spcPct val="100000"/>
              </a:lnSpc>
              <a:spcBef>
                <a:spcPts val="480"/>
              </a:spcBef>
              <a:buClr>
                <a:srgbClr val="00007C"/>
              </a:buClr>
              <a:buSzPct val="75000"/>
              <a:buFont typeface="Wingdings"/>
              <a:buChar char=""/>
              <a:tabLst>
                <a:tab pos="355600" algn="l"/>
                <a:tab pos="356235" algn="l"/>
                <a:tab pos="2980055" algn="l"/>
              </a:tabLst>
            </a:pPr>
            <a:r>
              <a:rPr sz="2000" dirty="0">
                <a:latin typeface="Arial"/>
                <a:cs typeface="Arial"/>
              </a:rPr>
              <a:t>Complex</a:t>
            </a:r>
            <a:r>
              <a:rPr sz="2000" spc="10" dirty="0">
                <a:latin typeface="Arial"/>
                <a:cs typeface="Arial"/>
              </a:rPr>
              <a:t> </a:t>
            </a:r>
            <a:r>
              <a:rPr sz="2000" dirty="0">
                <a:latin typeface="Arial"/>
                <a:cs typeface="Arial"/>
              </a:rPr>
              <a:t>phenomena:	enable cooperative behavior, promote  adaptive organizational forms, reduce harmful conflict,</a:t>
            </a:r>
            <a:r>
              <a:rPr sz="2000" spc="-190" dirty="0">
                <a:latin typeface="Arial"/>
                <a:cs typeface="Arial"/>
              </a:rPr>
              <a:t> </a:t>
            </a:r>
            <a:r>
              <a:rPr sz="2000" dirty="0">
                <a:latin typeface="Arial"/>
                <a:cs typeface="Arial"/>
              </a:rPr>
              <a:t>decrease  transaction costs, promote </a:t>
            </a:r>
            <a:r>
              <a:rPr sz="2000" spc="-5" dirty="0">
                <a:latin typeface="Arial"/>
                <a:cs typeface="Arial"/>
              </a:rPr>
              <a:t>effective </a:t>
            </a:r>
            <a:r>
              <a:rPr sz="2000" dirty="0">
                <a:latin typeface="Arial"/>
                <a:cs typeface="Arial"/>
              </a:rPr>
              <a:t>responses to</a:t>
            </a:r>
            <a:r>
              <a:rPr sz="2000" spc="-204" dirty="0">
                <a:latin typeface="Arial"/>
                <a:cs typeface="Arial"/>
              </a:rPr>
              <a:t> </a:t>
            </a:r>
            <a:r>
              <a:rPr sz="2000" dirty="0">
                <a:latin typeface="Arial"/>
                <a:cs typeface="Arial"/>
              </a:rPr>
              <a:t>crisis.</a:t>
            </a:r>
          </a:p>
          <a:p>
            <a:pPr marL="355600" indent="-342900">
              <a:lnSpc>
                <a:spcPct val="100000"/>
              </a:lnSpc>
              <a:spcBef>
                <a:spcPts val="480"/>
              </a:spcBef>
              <a:buClr>
                <a:srgbClr val="00007C"/>
              </a:buClr>
              <a:buSzPct val="75000"/>
              <a:buFont typeface="Wingdings"/>
              <a:buChar char=""/>
              <a:tabLst>
                <a:tab pos="355600" algn="l"/>
                <a:tab pos="356235" algn="l"/>
              </a:tabLst>
            </a:pPr>
            <a:r>
              <a:rPr sz="2000" dirty="0">
                <a:latin typeface="Arial"/>
                <a:cs typeface="Arial"/>
              </a:rPr>
              <a:t>Two conditions must exist for trust to</a:t>
            </a:r>
            <a:r>
              <a:rPr sz="2000" spc="-165" dirty="0">
                <a:latin typeface="Arial"/>
                <a:cs typeface="Arial"/>
              </a:rPr>
              <a:t> </a:t>
            </a:r>
            <a:r>
              <a:rPr sz="2000" dirty="0">
                <a:latin typeface="Arial"/>
                <a:cs typeface="Arial"/>
              </a:rPr>
              <a:t>develop.</a:t>
            </a:r>
          </a:p>
          <a:p>
            <a:pPr marL="756285" marR="17780" lvl="1" indent="-286385">
              <a:lnSpc>
                <a:spcPct val="100000"/>
              </a:lnSpc>
              <a:spcBef>
                <a:spcPts val="440"/>
              </a:spcBef>
              <a:buClr>
                <a:srgbClr val="9999CC"/>
              </a:buClr>
              <a:buSzPct val="80555"/>
              <a:buFont typeface="Wingdings"/>
              <a:buChar char=""/>
              <a:tabLst>
                <a:tab pos="756920" algn="l"/>
                <a:tab pos="4942205" algn="l"/>
              </a:tabLst>
            </a:pPr>
            <a:r>
              <a:rPr sz="1800" spc="-5" dirty="0">
                <a:latin typeface="Arial"/>
                <a:cs typeface="Arial"/>
              </a:rPr>
              <a:t>Risk </a:t>
            </a:r>
            <a:r>
              <a:rPr sz="1800" dirty="0">
                <a:latin typeface="Wingdings"/>
                <a:cs typeface="Wingdings"/>
              </a:rPr>
              <a:t></a:t>
            </a:r>
            <a:r>
              <a:rPr sz="1800" dirty="0">
                <a:latin typeface="Times New Roman"/>
                <a:cs typeface="Times New Roman"/>
              </a:rPr>
              <a:t> </a:t>
            </a:r>
            <a:r>
              <a:rPr sz="1800" dirty="0">
                <a:latin typeface="Arial"/>
                <a:cs typeface="Arial"/>
              </a:rPr>
              <a:t>the </a:t>
            </a:r>
            <a:r>
              <a:rPr sz="1800" spc="-5" dirty="0">
                <a:latin typeface="Arial"/>
                <a:cs typeface="Arial"/>
              </a:rPr>
              <a:t>perceived probability</a:t>
            </a:r>
            <a:r>
              <a:rPr sz="1800" spc="130" dirty="0">
                <a:latin typeface="Arial"/>
                <a:cs typeface="Arial"/>
              </a:rPr>
              <a:t> </a:t>
            </a:r>
            <a:r>
              <a:rPr sz="1800" dirty="0">
                <a:latin typeface="Arial"/>
                <a:cs typeface="Arial"/>
              </a:rPr>
              <a:t>of</a:t>
            </a:r>
            <a:r>
              <a:rPr sz="1800" spc="-5" dirty="0">
                <a:latin typeface="Arial"/>
                <a:cs typeface="Arial"/>
              </a:rPr>
              <a:t> loss;	</a:t>
            </a:r>
            <a:r>
              <a:rPr sz="1800" dirty="0">
                <a:latin typeface="Arial"/>
                <a:cs typeface="Arial"/>
              </a:rPr>
              <a:t>trust </a:t>
            </a:r>
            <a:r>
              <a:rPr sz="1800" spc="-5" dirty="0">
                <a:latin typeface="Arial"/>
                <a:cs typeface="Arial"/>
              </a:rPr>
              <a:t>not necessary </a:t>
            </a:r>
            <a:r>
              <a:rPr sz="1800" dirty="0">
                <a:latin typeface="Arial"/>
                <a:cs typeface="Arial"/>
              </a:rPr>
              <a:t>if </a:t>
            </a:r>
            <a:r>
              <a:rPr sz="1800" spc="-5" dirty="0">
                <a:latin typeface="Arial"/>
                <a:cs typeface="Arial"/>
              </a:rPr>
              <a:t>there is  no risk involved, </a:t>
            </a:r>
            <a:r>
              <a:rPr sz="1800" dirty="0">
                <a:latin typeface="Arial"/>
                <a:cs typeface="Arial"/>
              </a:rPr>
              <a:t>if </a:t>
            </a:r>
            <a:r>
              <a:rPr sz="1800" spc="-5" dirty="0">
                <a:latin typeface="Arial"/>
                <a:cs typeface="Arial"/>
              </a:rPr>
              <a:t>there is a certainty that an action can</a:t>
            </a:r>
            <a:r>
              <a:rPr sz="1800" spc="100" dirty="0">
                <a:latin typeface="Arial"/>
                <a:cs typeface="Arial"/>
              </a:rPr>
              <a:t> </a:t>
            </a:r>
            <a:r>
              <a:rPr sz="1800" spc="-5" dirty="0">
                <a:latin typeface="Arial"/>
                <a:cs typeface="Arial"/>
              </a:rPr>
              <a:t>succeed.</a:t>
            </a:r>
            <a:endParaRPr sz="1800" dirty="0">
              <a:latin typeface="Arial"/>
              <a:cs typeface="Arial"/>
            </a:endParaRPr>
          </a:p>
          <a:p>
            <a:pPr marL="756285" marR="513715" lvl="1" indent="-286385">
              <a:lnSpc>
                <a:spcPct val="100000"/>
              </a:lnSpc>
              <a:spcBef>
                <a:spcPts val="434"/>
              </a:spcBef>
              <a:buClr>
                <a:srgbClr val="9999CC"/>
              </a:buClr>
              <a:buSzPct val="80555"/>
              <a:buFont typeface="Wingdings"/>
              <a:buChar char=""/>
              <a:tabLst>
                <a:tab pos="756920" algn="l"/>
              </a:tabLst>
            </a:pPr>
            <a:r>
              <a:rPr sz="1800" spc="-5" dirty="0">
                <a:latin typeface="Arial"/>
                <a:cs typeface="Arial"/>
              </a:rPr>
              <a:t>Interdependence </a:t>
            </a:r>
            <a:r>
              <a:rPr sz="1800" dirty="0">
                <a:latin typeface="Wingdings"/>
                <a:cs typeface="Wingdings"/>
              </a:rPr>
              <a:t></a:t>
            </a:r>
            <a:r>
              <a:rPr sz="1800" dirty="0">
                <a:latin typeface="Times New Roman"/>
                <a:cs typeface="Times New Roman"/>
              </a:rPr>
              <a:t> </a:t>
            </a:r>
            <a:r>
              <a:rPr sz="1800" dirty="0">
                <a:latin typeface="Arial"/>
                <a:cs typeface="Arial"/>
              </a:rPr>
              <a:t>the </a:t>
            </a:r>
            <a:r>
              <a:rPr sz="1800" spc="-5" dirty="0">
                <a:latin typeface="Arial"/>
                <a:cs typeface="Arial"/>
              </a:rPr>
              <a:t>interests </a:t>
            </a:r>
            <a:r>
              <a:rPr sz="1800" dirty="0">
                <a:latin typeface="Arial"/>
                <a:cs typeface="Arial"/>
              </a:rPr>
              <a:t>of </a:t>
            </a:r>
            <a:r>
              <a:rPr sz="1800" spc="-5" dirty="0">
                <a:latin typeface="Arial"/>
                <a:cs typeface="Arial"/>
              </a:rPr>
              <a:t>one entity cannot be </a:t>
            </a:r>
            <a:r>
              <a:rPr sz="1800" spc="-5" dirty="0" err="1" smtClean="0">
                <a:latin typeface="Arial"/>
                <a:cs typeface="Arial"/>
              </a:rPr>
              <a:t>achived</a:t>
            </a:r>
            <a:r>
              <a:rPr sz="1800" spc="-5" dirty="0" smtClean="0">
                <a:latin typeface="Arial"/>
                <a:cs typeface="Arial"/>
              </a:rPr>
              <a:t>  </a:t>
            </a:r>
            <a:r>
              <a:rPr sz="1800" spc="-10" dirty="0">
                <a:latin typeface="Arial"/>
                <a:cs typeface="Arial"/>
              </a:rPr>
              <a:t>without </a:t>
            </a:r>
            <a:r>
              <a:rPr sz="1800" spc="-5" dirty="0">
                <a:latin typeface="Arial"/>
                <a:cs typeface="Arial"/>
              </a:rPr>
              <a:t>reliance on other</a:t>
            </a:r>
            <a:r>
              <a:rPr sz="1800" spc="70" dirty="0">
                <a:latin typeface="Arial"/>
                <a:cs typeface="Arial"/>
              </a:rPr>
              <a:t> </a:t>
            </a:r>
            <a:r>
              <a:rPr sz="1800" spc="-5" dirty="0">
                <a:latin typeface="Arial"/>
                <a:cs typeface="Arial"/>
              </a:rPr>
              <a:t>entities.</a:t>
            </a:r>
            <a:endParaRPr sz="1800" dirty="0">
              <a:latin typeface="Arial"/>
              <a:cs typeface="Arial"/>
            </a:endParaRPr>
          </a:p>
          <a:p>
            <a:pPr marL="355600" indent="-342900">
              <a:lnSpc>
                <a:spcPct val="100000"/>
              </a:lnSpc>
              <a:spcBef>
                <a:spcPts val="475"/>
              </a:spcBef>
              <a:buClr>
                <a:srgbClr val="00007C"/>
              </a:buClr>
              <a:buSzPct val="75000"/>
              <a:buFont typeface="Wingdings"/>
              <a:buChar char=""/>
              <a:tabLst>
                <a:tab pos="355600" algn="l"/>
                <a:tab pos="356235" algn="l"/>
              </a:tabLst>
            </a:pPr>
            <a:r>
              <a:rPr sz="2000" dirty="0">
                <a:latin typeface="Arial"/>
                <a:cs typeface="Arial"/>
              </a:rPr>
              <a:t>A trust relationship goes though three</a:t>
            </a:r>
            <a:r>
              <a:rPr sz="2000" spc="-140" dirty="0">
                <a:latin typeface="Arial"/>
                <a:cs typeface="Arial"/>
              </a:rPr>
              <a:t> </a:t>
            </a:r>
            <a:r>
              <a:rPr sz="2000" dirty="0">
                <a:latin typeface="Arial"/>
                <a:cs typeface="Arial"/>
              </a:rPr>
              <a:t>phases:</a:t>
            </a:r>
          </a:p>
          <a:p>
            <a:pPr marL="812800" indent="-342900">
              <a:lnSpc>
                <a:spcPct val="100000"/>
              </a:lnSpc>
              <a:spcBef>
                <a:spcPts val="439"/>
              </a:spcBef>
              <a:buClr>
                <a:srgbClr val="9999CC"/>
              </a:buClr>
              <a:buSzPct val="80555"/>
              <a:buAutoNum type="arabicPeriod"/>
              <a:tabLst>
                <a:tab pos="812800" algn="l"/>
                <a:tab pos="813435" algn="l"/>
              </a:tabLst>
            </a:pPr>
            <a:r>
              <a:rPr sz="1800" spc="-5" dirty="0">
                <a:latin typeface="Arial"/>
                <a:cs typeface="Arial"/>
              </a:rPr>
              <a:t>Building phase, </a:t>
            </a:r>
            <a:r>
              <a:rPr sz="1800" spc="-15" dirty="0">
                <a:latin typeface="Arial"/>
                <a:cs typeface="Arial"/>
              </a:rPr>
              <a:t>when </a:t>
            </a:r>
            <a:r>
              <a:rPr sz="1800" dirty="0">
                <a:latin typeface="Arial"/>
                <a:cs typeface="Arial"/>
              </a:rPr>
              <a:t>trust </a:t>
            </a:r>
            <a:r>
              <a:rPr sz="1800" spc="-5" dirty="0">
                <a:latin typeface="Arial"/>
                <a:cs typeface="Arial"/>
              </a:rPr>
              <a:t>is</a:t>
            </a:r>
            <a:r>
              <a:rPr sz="1800" spc="85" dirty="0">
                <a:latin typeface="Arial"/>
                <a:cs typeface="Arial"/>
              </a:rPr>
              <a:t> </a:t>
            </a:r>
            <a:r>
              <a:rPr sz="1800" spc="-5" dirty="0">
                <a:latin typeface="Arial"/>
                <a:cs typeface="Arial"/>
              </a:rPr>
              <a:t>formed.</a:t>
            </a:r>
            <a:endParaRPr sz="1800" dirty="0">
              <a:latin typeface="Arial"/>
              <a:cs typeface="Arial"/>
            </a:endParaRPr>
          </a:p>
          <a:p>
            <a:pPr marL="812800" indent="-342900">
              <a:lnSpc>
                <a:spcPct val="100000"/>
              </a:lnSpc>
              <a:spcBef>
                <a:spcPts val="430"/>
              </a:spcBef>
              <a:buClr>
                <a:srgbClr val="9999CC"/>
              </a:buClr>
              <a:buSzPct val="80555"/>
              <a:buAutoNum type="arabicPeriod"/>
              <a:tabLst>
                <a:tab pos="812800" algn="l"/>
                <a:tab pos="813435" algn="l"/>
              </a:tabLst>
            </a:pPr>
            <a:r>
              <a:rPr sz="1800" spc="-5" dirty="0">
                <a:latin typeface="Arial"/>
                <a:cs typeface="Arial"/>
              </a:rPr>
              <a:t>Stability phase, </a:t>
            </a:r>
            <a:r>
              <a:rPr sz="1800" spc="-15" dirty="0">
                <a:latin typeface="Arial"/>
                <a:cs typeface="Arial"/>
              </a:rPr>
              <a:t>when </a:t>
            </a:r>
            <a:r>
              <a:rPr sz="1800" dirty="0">
                <a:latin typeface="Arial"/>
                <a:cs typeface="Arial"/>
              </a:rPr>
              <a:t>trust</a:t>
            </a:r>
            <a:r>
              <a:rPr sz="1800" spc="85" dirty="0">
                <a:latin typeface="Arial"/>
                <a:cs typeface="Arial"/>
              </a:rPr>
              <a:t> </a:t>
            </a:r>
            <a:r>
              <a:rPr sz="1800" spc="-5" dirty="0">
                <a:latin typeface="Arial"/>
                <a:cs typeface="Arial"/>
              </a:rPr>
              <a:t>exists.</a:t>
            </a:r>
            <a:endParaRPr sz="1800" dirty="0">
              <a:latin typeface="Arial"/>
              <a:cs typeface="Arial"/>
            </a:endParaRPr>
          </a:p>
          <a:p>
            <a:pPr marL="812800" indent="-342900">
              <a:lnSpc>
                <a:spcPct val="100000"/>
              </a:lnSpc>
              <a:spcBef>
                <a:spcPts val="434"/>
              </a:spcBef>
              <a:buClr>
                <a:srgbClr val="9999CC"/>
              </a:buClr>
              <a:buSzPct val="80555"/>
              <a:buAutoNum type="arabicPeriod"/>
              <a:tabLst>
                <a:tab pos="812800" algn="l"/>
                <a:tab pos="813435" algn="l"/>
              </a:tabLst>
            </a:pPr>
            <a:r>
              <a:rPr sz="1800" spc="-5" dirty="0">
                <a:latin typeface="Arial"/>
                <a:cs typeface="Arial"/>
              </a:rPr>
              <a:t>Dissolution phase, </a:t>
            </a:r>
            <a:r>
              <a:rPr sz="1800" spc="-15" dirty="0">
                <a:latin typeface="Arial"/>
                <a:cs typeface="Arial"/>
              </a:rPr>
              <a:t>when </a:t>
            </a:r>
            <a:r>
              <a:rPr sz="1800" dirty="0">
                <a:latin typeface="Arial"/>
                <a:cs typeface="Arial"/>
              </a:rPr>
              <a:t>trust</a:t>
            </a:r>
            <a:r>
              <a:rPr sz="1800" spc="90" dirty="0">
                <a:latin typeface="Arial"/>
                <a:cs typeface="Arial"/>
              </a:rPr>
              <a:t> </a:t>
            </a:r>
            <a:r>
              <a:rPr sz="1800" spc="-5" dirty="0">
                <a:latin typeface="Arial"/>
                <a:cs typeface="Arial"/>
              </a:rPr>
              <a:t>declines.</a:t>
            </a:r>
            <a:endParaRPr sz="1800" dirty="0">
              <a:latin typeface="Arial"/>
              <a:cs typeface="Arial"/>
            </a:endParaRPr>
          </a:p>
          <a:p>
            <a:pPr marL="413384" marR="112395" indent="-342900">
              <a:lnSpc>
                <a:spcPct val="100000"/>
              </a:lnSpc>
              <a:spcBef>
                <a:spcPts val="470"/>
              </a:spcBef>
              <a:buClr>
                <a:srgbClr val="00007C"/>
              </a:buClr>
              <a:buSzPct val="75000"/>
              <a:buFont typeface="Wingdings"/>
              <a:buChar char=""/>
              <a:tabLst>
                <a:tab pos="413384" algn="l"/>
                <a:tab pos="414020" algn="l"/>
              </a:tabLst>
            </a:pPr>
            <a:r>
              <a:rPr sz="2000" dirty="0">
                <a:latin typeface="Arial"/>
                <a:cs typeface="Arial"/>
              </a:rPr>
              <a:t>An </a:t>
            </a:r>
            <a:r>
              <a:rPr sz="2000" spc="-5" dirty="0">
                <a:latin typeface="Arial"/>
                <a:cs typeface="Arial"/>
              </a:rPr>
              <a:t>entity </a:t>
            </a:r>
            <a:r>
              <a:rPr sz="2000" dirty="0">
                <a:latin typeface="Arial"/>
                <a:cs typeface="Arial"/>
              </a:rPr>
              <a:t>must work very hard to build </a:t>
            </a:r>
            <a:r>
              <a:rPr sz="2000" spc="-5" dirty="0">
                <a:latin typeface="Arial"/>
                <a:cs typeface="Arial"/>
              </a:rPr>
              <a:t>trust, </a:t>
            </a:r>
            <a:r>
              <a:rPr sz="2000" dirty="0">
                <a:latin typeface="Arial"/>
                <a:cs typeface="Arial"/>
              </a:rPr>
              <a:t>but may lose the</a:t>
            </a:r>
            <a:r>
              <a:rPr sz="2000" spc="-200" dirty="0">
                <a:latin typeface="Arial"/>
                <a:cs typeface="Arial"/>
              </a:rPr>
              <a:t> </a:t>
            </a:r>
            <a:r>
              <a:rPr sz="2000" dirty="0">
                <a:latin typeface="Arial"/>
                <a:cs typeface="Arial"/>
              </a:rPr>
              <a:t>trust  very</a:t>
            </a:r>
            <a:r>
              <a:rPr sz="2000" spc="-30" dirty="0">
                <a:latin typeface="Arial"/>
                <a:cs typeface="Arial"/>
              </a:rPr>
              <a:t> </a:t>
            </a:r>
            <a:r>
              <a:rPr sz="2000" dirty="0">
                <a:latin typeface="Arial"/>
                <a:cs typeface="Arial"/>
              </a:rPr>
              <a:t>easily.</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0" y="0"/>
            <a:ext cx="285750" cy="533400"/>
          </a:xfrm>
          <a:prstGeom prst="rect">
            <a:avLst/>
          </a:prstGeom>
          <a:blipFill>
            <a:blip r:embed="rId3" cstate="print"/>
            <a:stretch>
              <a:fillRect/>
            </a:stretch>
          </a:blipFill>
        </p:spPr>
        <p:txBody>
          <a:bodyPr wrap="square" lIns="0" tIns="0" rIns="0" bIns="0" rtlCol="0"/>
          <a:lstStyle/>
          <a:p>
            <a:endParaRPr/>
          </a:p>
        </p:txBody>
      </p:sp>
      <p:sp>
        <p:nvSpPr>
          <p:cNvPr id="3" name="object 3"/>
          <p:cNvSpPr/>
          <p:nvPr/>
        </p:nvSpPr>
        <p:spPr>
          <a:xfrm>
            <a:off x="412750" y="134937"/>
            <a:ext cx="8731250" cy="274637"/>
          </a:xfrm>
          <a:prstGeom prst="rect">
            <a:avLst/>
          </a:prstGeom>
          <a:blipFill>
            <a:blip r:embed="rId4" cstate="print"/>
            <a:stretch>
              <a:fillRect/>
            </a:stretch>
          </a:blipFill>
        </p:spPr>
        <p:txBody>
          <a:bodyPr wrap="square" lIns="0" tIns="0" rIns="0" bIns="0" rtlCol="0"/>
          <a:lstStyle/>
          <a:p>
            <a:endParaRPr/>
          </a:p>
        </p:txBody>
      </p:sp>
      <p:sp>
        <p:nvSpPr>
          <p:cNvPr id="4" name="object 4"/>
          <p:cNvSpPr/>
          <p:nvPr/>
        </p:nvSpPr>
        <p:spPr>
          <a:xfrm>
            <a:off x="409575" y="134937"/>
            <a:ext cx="138430" cy="136525"/>
          </a:xfrm>
          <a:custGeom>
            <a:avLst/>
            <a:gdLst/>
            <a:ahLst/>
            <a:cxnLst/>
            <a:rect l="l" t="t" r="r" b="b"/>
            <a:pathLst>
              <a:path w="138429" h="136525">
                <a:moveTo>
                  <a:pt x="0" y="136525"/>
                </a:moveTo>
                <a:lnTo>
                  <a:pt x="138112" y="136525"/>
                </a:lnTo>
                <a:lnTo>
                  <a:pt x="138112" y="0"/>
                </a:lnTo>
                <a:lnTo>
                  <a:pt x="0" y="0"/>
                </a:lnTo>
                <a:lnTo>
                  <a:pt x="0" y="136525"/>
                </a:lnTo>
                <a:close/>
              </a:path>
            </a:pathLst>
          </a:custGeom>
          <a:solidFill>
            <a:srgbClr val="CCCCE6"/>
          </a:solidFill>
        </p:spPr>
        <p:txBody>
          <a:bodyPr wrap="square" lIns="0" tIns="0" rIns="0" bIns="0" rtlCol="0"/>
          <a:lstStyle/>
          <a:p>
            <a:endParaRPr/>
          </a:p>
        </p:txBody>
      </p:sp>
      <p:sp>
        <p:nvSpPr>
          <p:cNvPr id="5" name="object 5"/>
          <p:cNvSpPr/>
          <p:nvPr/>
        </p:nvSpPr>
        <p:spPr>
          <a:xfrm>
            <a:off x="547687" y="63"/>
            <a:ext cx="139700" cy="135255"/>
          </a:xfrm>
          <a:custGeom>
            <a:avLst/>
            <a:gdLst/>
            <a:ahLst/>
            <a:cxnLst/>
            <a:rect l="l" t="t" r="r" b="b"/>
            <a:pathLst>
              <a:path w="139700" h="135255">
                <a:moveTo>
                  <a:pt x="0" y="134874"/>
                </a:moveTo>
                <a:lnTo>
                  <a:pt x="139700" y="134874"/>
                </a:lnTo>
                <a:lnTo>
                  <a:pt x="139700" y="0"/>
                </a:lnTo>
                <a:lnTo>
                  <a:pt x="0" y="0"/>
                </a:lnTo>
                <a:lnTo>
                  <a:pt x="0" y="134874"/>
                </a:lnTo>
                <a:close/>
              </a:path>
            </a:pathLst>
          </a:custGeom>
          <a:solidFill>
            <a:srgbClr val="CCCCE6"/>
          </a:solidFill>
        </p:spPr>
        <p:txBody>
          <a:bodyPr wrap="square" lIns="0" tIns="0" rIns="0" bIns="0" rtlCol="0"/>
          <a:lstStyle/>
          <a:p>
            <a:endParaRPr/>
          </a:p>
        </p:txBody>
      </p:sp>
      <p:sp>
        <p:nvSpPr>
          <p:cNvPr id="6" name="object 6"/>
          <p:cNvSpPr/>
          <p:nvPr/>
        </p:nvSpPr>
        <p:spPr>
          <a:xfrm>
            <a:off x="547687" y="134937"/>
            <a:ext cx="139700" cy="141605"/>
          </a:xfrm>
          <a:custGeom>
            <a:avLst/>
            <a:gdLst/>
            <a:ahLst/>
            <a:cxnLst/>
            <a:rect l="l" t="t" r="r" b="b"/>
            <a:pathLst>
              <a:path w="139700" h="141604">
                <a:moveTo>
                  <a:pt x="0" y="141287"/>
                </a:moveTo>
                <a:lnTo>
                  <a:pt x="139700" y="141287"/>
                </a:lnTo>
                <a:lnTo>
                  <a:pt x="139700" y="0"/>
                </a:lnTo>
                <a:lnTo>
                  <a:pt x="0" y="0"/>
                </a:lnTo>
                <a:lnTo>
                  <a:pt x="0" y="141287"/>
                </a:lnTo>
                <a:close/>
              </a:path>
            </a:pathLst>
          </a:custGeom>
          <a:solidFill>
            <a:srgbClr val="9999CC"/>
          </a:solidFill>
        </p:spPr>
        <p:txBody>
          <a:bodyPr wrap="square" lIns="0" tIns="0" rIns="0" bIns="0" rtlCol="0"/>
          <a:lstStyle/>
          <a:p>
            <a:endParaRPr/>
          </a:p>
        </p:txBody>
      </p:sp>
      <p:sp>
        <p:nvSpPr>
          <p:cNvPr id="7" name="object 7"/>
          <p:cNvSpPr/>
          <p:nvPr/>
        </p:nvSpPr>
        <p:spPr>
          <a:xfrm>
            <a:off x="274637" y="274637"/>
            <a:ext cx="136525" cy="135255"/>
          </a:xfrm>
          <a:custGeom>
            <a:avLst/>
            <a:gdLst/>
            <a:ahLst/>
            <a:cxnLst/>
            <a:rect l="l" t="t" r="r" b="b"/>
            <a:pathLst>
              <a:path w="136525" h="135254">
                <a:moveTo>
                  <a:pt x="0" y="134937"/>
                </a:moveTo>
                <a:lnTo>
                  <a:pt x="136525" y="134937"/>
                </a:lnTo>
                <a:lnTo>
                  <a:pt x="136525" y="0"/>
                </a:lnTo>
                <a:lnTo>
                  <a:pt x="0" y="0"/>
                </a:lnTo>
                <a:lnTo>
                  <a:pt x="0" y="134937"/>
                </a:lnTo>
                <a:close/>
              </a:path>
            </a:pathLst>
          </a:custGeom>
          <a:solidFill>
            <a:srgbClr val="CCCCE6"/>
          </a:solidFill>
        </p:spPr>
        <p:txBody>
          <a:bodyPr wrap="square" lIns="0" tIns="0" rIns="0" bIns="0" rtlCol="0"/>
          <a:lstStyle/>
          <a:p>
            <a:endParaRPr/>
          </a:p>
        </p:txBody>
      </p:sp>
      <p:sp>
        <p:nvSpPr>
          <p:cNvPr id="8" name="object 8"/>
          <p:cNvSpPr/>
          <p:nvPr/>
        </p:nvSpPr>
        <p:spPr>
          <a:xfrm>
            <a:off x="131762" y="136588"/>
            <a:ext cx="141605" cy="138430"/>
          </a:xfrm>
          <a:custGeom>
            <a:avLst/>
            <a:gdLst/>
            <a:ahLst/>
            <a:cxnLst/>
            <a:rect l="l" t="t" r="r" b="b"/>
            <a:pathLst>
              <a:path w="141604" h="138429">
                <a:moveTo>
                  <a:pt x="0" y="138112"/>
                </a:moveTo>
                <a:lnTo>
                  <a:pt x="141287" y="138112"/>
                </a:lnTo>
                <a:lnTo>
                  <a:pt x="141287" y="0"/>
                </a:lnTo>
                <a:lnTo>
                  <a:pt x="0" y="0"/>
                </a:lnTo>
                <a:lnTo>
                  <a:pt x="0" y="138112"/>
                </a:lnTo>
                <a:close/>
              </a:path>
            </a:pathLst>
          </a:custGeom>
          <a:solidFill>
            <a:srgbClr val="00007C"/>
          </a:solidFill>
        </p:spPr>
        <p:txBody>
          <a:bodyPr wrap="square" lIns="0" tIns="0" rIns="0" bIns="0" rtlCol="0"/>
          <a:lstStyle/>
          <a:p>
            <a:endParaRPr/>
          </a:p>
        </p:txBody>
      </p:sp>
      <p:sp>
        <p:nvSpPr>
          <p:cNvPr id="9" name="object 9"/>
          <p:cNvSpPr/>
          <p:nvPr/>
        </p:nvSpPr>
        <p:spPr>
          <a:xfrm>
            <a:off x="409575" y="271462"/>
            <a:ext cx="138430" cy="138430"/>
          </a:xfrm>
          <a:custGeom>
            <a:avLst/>
            <a:gdLst/>
            <a:ahLst/>
            <a:cxnLst/>
            <a:rect l="l" t="t" r="r" b="b"/>
            <a:pathLst>
              <a:path w="138429" h="138429">
                <a:moveTo>
                  <a:pt x="0" y="138112"/>
                </a:moveTo>
                <a:lnTo>
                  <a:pt x="138112" y="138112"/>
                </a:lnTo>
                <a:lnTo>
                  <a:pt x="138112" y="0"/>
                </a:lnTo>
                <a:lnTo>
                  <a:pt x="0" y="0"/>
                </a:lnTo>
                <a:lnTo>
                  <a:pt x="0" y="138112"/>
                </a:lnTo>
                <a:close/>
              </a:path>
            </a:pathLst>
          </a:custGeom>
          <a:solidFill>
            <a:srgbClr val="9999CC"/>
          </a:solidFill>
        </p:spPr>
        <p:txBody>
          <a:bodyPr wrap="square" lIns="0" tIns="0" rIns="0" bIns="0" rtlCol="0"/>
          <a:lstStyle/>
          <a:p>
            <a:endParaRPr/>
          </a:p>
        </p:txBody>
      </p:sp>
      <p:sp>
        <p:nvSpPr>
          <p:cNvPr id="10" name="object 10"/>
          <p:cNvSpPr/>
          <p:nvPr/>
        </p:nvSpPr>
        <p:spPr>
          <a:xfrm>
            <a:off x="274637" y="409575"/>
            <a:ext cx="136525" cy="136525"/>
          </a:xfrm>
          <a:custGeom>
            <a:avLst/>
            <a:gdLst/>
            <a:ahLst/>
            <a:cxnLst/>
            <a:rect l="l" t="t" r="r" b="b"/>
            <a:pathLst>
              <a:path w="136525" h="136525">
                <a:moveTo>
                  <a:pt x="0" y="136525"/>
                </a:moveTo>
                <a:lnTo>
                  <a:pt x="136525" y="136525"/>
                </a:lnTo>
                <a:lnTo>
                  <a:pt x="136525" y="0"/>
                </a:lnTo>
                <a:lnTo>
                  <a:pt x="0" y="0"/>
                </a:lnTo>
                <a:lnTo>
                  <a:pt x="0" y="136525"/>
                </a:lnTo>
                <a:close/>
              </a:path>
            </a:pathLst>
          </a:custGeom>
          <a:solidFill>
            <a:srgbClr val="9999CC"/>
          </a:solidFill>
        </p:spPr>
        <p:txBody>
          <a:bodyPr wrap="square" lIns="0" tIns="0" rIns="0" bIns="0" rtlCol="0"/>
          <a:lstStyle/>
          <a:p>
            <a:endParaRPr/>
          </a:p>
        </p:txBody>
      </p:sp>
      <p:sp>
        <p:nvSpPr>
          <p:cNvPr id="11" name="object 11"/>
          <p:cNvSpPr txBox="1">
            <a:spLocks noGrp="1"/>
          </p:cNvSpPr>
          <p:nvPr>
            <p:ph type="title"/>
          </p:nvPr>
        </p:nvSpPr>
        <p:spPr>
          <a:xfrm>
            <a:off x="535940" y="517397"/>
            <a:ext cx="2305050" cy="513715"/>
          </a:xfrm>
          <a:prstGeom prst="rect">
            <a:avLst/>
          </a:prstGeom>
        </p:spPr>
        <p:txBody>
          <a:bodyPr vert="horz" wrap="square" lIns="0" tIns="13335" rIns="0" bIns="0" rtlCol="0">
            <a:spAutoFit/>
          </a:bodyPr>
          <a:lstStyle/>
          <a:p>
            <a:pPr marL="12700">
              <a:lnSpc>
                <a:spcPct val="100000"/>
              </a:lnSpc>
              <a:spcBef>
                <a:spcPts val="105"/>
              </a:spcBef>
            </a:pPr>
            <a:r>
              <a:rPr spc="-5" dirty="0"/>
              <a:t>Internet</a:t>
            </a:r>
            <a:r>
              <a:rPr spc="-80" dirty="0"/>
              <a:t> </a:t>
            </a:r>
            <a:r>
              <a:rPr dirty="0"/>
              <a:t>trust</a:t>
            </a:r>
          </a:p>
        </p:txBody>
      </p:sp>
      <p:sp>
        <p:nvSpPr>
          <p:cNvPr id="13" name="object 13"/>
          <p:cNvSpPr txBox="1">
            <a:spLocks noGrp="1"/>
          </p:cNvSpPr>
          <p:nvPr>
            <p:ph type="dt" sz="half" idx="6"/>
          </p:nvPr>
        </p:nvSpPr>
        <p:spPr>
          <a:prstGeom prst="rect">
            <a:avLst/>
          </a:prstGeom>
        </p:spPr>
        <p:txBody>
          <a:bodyPr vert="horz" wrap="square" lIns="0" tIns="0" rIns="0" bIns="0" rtlCol="0">
            <a:spAutoFit/>
          </a:bodyPr>
          <a:lstStyle/>
          <a:p>
            <a:pPr algn="ctr">
              <a:lnSpc>
                <a:spcPts val="1425"/>
              </a:lnSpc>
            </a:pPr>
            <a:r>
              <a:rPr spc="-5" dirty="0"/>
              <a:t>Cloud Computing: </a:t>
            </a:r>
            <a:r>
              <a:rPr dirty="0"/>
              <a:t>Theory </a:t>
            </a:r>
            <a:r>
              <a:rPr spc="-5" dirty="0"/>
              <a:t>and</a:t>
            </a:r>
            <a:r>
              <a:rPr spc="-140" dirty="0"/>
              <a:t> </a:t>
            </a:r>
            <a:r>
              <a:rPr dirty="0"/>
              <a:t>Practice.</a:t>
            </a:r>
          </a:p>
          <a:p>
            <a:pPr marL="1905" algn="ctr">
              <a:lnSpc>
                <a:spcPct val="100000"/>
              </a:lnSpc>
            </a:pPr>
            <a:r>
              <a:rPr dirty="0"/>
              <a:t>Chapter</a:t>
            </a:r>
            <a:r>
              <a:rPr spc="-45" dirty="0"/>
              <a:t> </a:t>
            </a:r>
            <a:r>
              <a:rPr spc="-5" dirty="0"/>
              <a:t>9</a:t>
            </a:r>
          </a:p>
        </p:txBody>
      </p:sp>
      <p:sp>
        <p:nvSpPr>
          <p:cNvPr id="14" name="object 14"/>
          <p:cNvSpPr txBox="1">
            <a:spLocks noGrp="1"/>
          </p:cNvSpPr>
          <p:nvPr>
            <p:ph type="sldNum" sz="quarter" idx="7"/>
          </p:nvPr>
        </p:nvSpPr>
        <p:spPr>
          <a:prstGeom prst="rect">
            <a:avLst/>
          </a:prstGeom>
        </p:spPr>
        <p:txBody>
          <a:bodyPr vert="horz" wrap="square" lIns="0" tIns="27940" rIns="0" bIns="0" rtlCol="0">
            <a:spAutoFit/>
          </a:bodyPr>
          <a:lstStyle/>
          <a:p>
            <a:pPr marL="25400">
              <a:lnSpc>
                <a:spcPct val="100000"/>
              </a:lnSpc>
              <a:spcBef>
                <a:spcPts val="220"/>
              </a:spcBef>
            </a:pPr>
            <a:fld id="{81D60167-4931-47E6-BA6A-407CBD079E47}" type="slidenum">
              <a:rPr dirty="0"/>
              <a:t>18</a:t>
            </a:fld>
            <a:endParaRPr dirty="0"/>
          </a:p>
        </p:txBody>
      </p:sp>
      <p:sp>
        <p:nvSpPr>
          <p:cNvPr id="15" name="object 15"/>
          <p:cNvSpPr txBox="1">
            <a:spLocks noGrp="1"/>
          </p:cNvSpPr>
          <p:nvPr>
            <p:ph type="ftr" sz="quarter" idx="5"/>
          </p:nvPr>
        </p:nvSpPr>
        <p:spPr>
          <a:prstGeom prst="rect">
            <a:avLst/>
          </a:prstGeom>
        </p:spPr>
        <p:txBody>
          <a:bodyPr vert="horz" wrap="square" lIns="0" tIns="0" rIns="0" bIns="0" rtlCol="0">
            <a:spAutoFit/>
          </a:bodyPr>
          <a:lstStyle/>
          <a:p>
            <a:pPr marL="12700">
              <a:lnSpc>
                <a:spcPts val="1425"/>
              </a:lnSpc>
            </a:pPr>
            <a:r>
              <a:rPr spc="-5" dirty="0"/>
              <a:t>Dan </a:t>
            </a:r>
            <a:r>
              <a:rPr dirty="0"/>
              <a:t>C.</a:t>
            </a:r>
            <a:r>
              <a:rPr spc="-55" dirty="0"/>
              <a:t> </a:t>
            </a:r>
            <a:r>
              <a:rPr spc="-5" dirty="0"/>
              <a:t>Marinescu</a:t>
            </a:r>
          </a:p>
        </p:txBody>
      </p:sp>
      <p:sp>
        <p:nvSpPr>
          <p:cNvPr id="12" name="object 12"/>
          <p:cNvSpPr txBox="1"/>
          <p:nvPr/>
        </p:nvSpPr>
        <p:spPr>
          <a:xfrm>
            <a:off x="465652" y="1175407"/>
            <a:ext cx="8056880" cy="4843145"/>
          </a:xfrm>
          <a:prstGeom prst="rect">
            <a:avLst/>
          </a:prstGeom>
        </p:spPr>
        <p:txBody>
          <a:bodyPr vert="horz" wrap="square" lIns="0" tIns="13335" rIns="0" bIns="0" rtlCol="0">
            <a:spAutoFit/>
          </a:bodyPr>
          <a:lstStyle/>
          <a:p>
            <a:pPr marL="355600" marR="219710" indent="-342900">
              <a:lnSpc>
                <a:spcPct val="100000"/>
              </a:lnSpc>
              <a:spcBef>
                <a:spcPts val="105"/>
              </a:spcBef>
              <a:buClr>
                <a:srgbClr val="00007C"/>
              </a:buClr>
              <a:buSzPct val="75000"/>
              <a:buFont typeface="Wingdings"/>
              <a:buChar char=""/>
              <a:tabLst>
                <a:tab pos="355600" algn="l"/>
                <a:tab pos="356235" algn="l"/>
              </a:tabLst>
            </a:pPr>
            <a:r>
              <a:rPr sz="2000" dirty="0">
                <a:latin typeface="Arial"/>
                <a:cs typeface="Arial"/>
              </a:rPr>
              <a:t>Obscures or lacks entirely the dimensions of character and  personality, nature of relationship, and institutional character of</a:t>
            </a:r>
            <a:r>
              <a:rPr sz="2000" spc="-225" dirty="0">
                <a:latin typeface="Arial"/>
                <a:cs typeface="Arial"/>
              </a:rPr>
              <a:t> </a:t>
            </a:r>
            <a:r>
              <a:rPr sz="2000" dirty="0">
                <a:latin typeface="Arial"/>
                <a:cs typeface="Arial"/>
              </a:rPr>
              <a:t>the  traditional</a:t>
            </a:r>
            <a:r>
              <a:rPr sz="2000" spc="-20" dirty="0">
                <a:latin typeface="Arial"/>
                <a:cs typeface="Arial"/>
              </a:rPr>
              <a:t> </a:t>
            </a:r>
            <a:r>
              <a:rPr sz="2000" dirty="0">
                <a:latin typeface="Arial"/>
                <a:cs typeface="Arial"/>
              </a:rPr>
              <a:t>trust.</a:t>
            </a:r>
            <a:endParaRPr sz="2000">
              <a:latin typeface="Arial"/>
              <a:cs typeface="Arial"/>
            </a:endParaRPr>
          </a:p>
          <a:p>
            <a:pPr marL="355600" marR="91440" indent="-342900">
              <a:lnSpc>
                <a:spcPct val="100000"/>
              </a:lnSpc>
              <a:spcBef>
                <a:spcPts val="480"/>
              </a:spcBef>
              <a:buClr>
                <a:srgbClr val="00007C"/>
              </a:buClr>
              <a:buSzPct val="75000"/>
              <a:buFont typeface="Wingdings"/>
              <a:buChar char=""/>
              <a:tabLst>
                <a:tab pos="355600" algn="l"/>
                <a:tab pos="356235" algn="l"/>
              </a:tabLst>
            </a:pPr>
            <a:r>
              <a:rPr sz="2000" dirty="0">
                <a:latin typeface="Arial"/>
                <a:cs typeface="Arial"/>
              </a:rPr>
              <a:t>Offers individuals the ability to obscure or conceal their identity.</a:t>
            </a:r>
            <a:r>
              <a:rPr sz="2000" spc="-204" dirty="0">
                <a:latin typeface="Arial"/>
                <a:cs typeface="Arial"/>
              </a:rPr>
              <a:t> </a:t>
            </a:r>
            <a:r>
              <a:rPr sz="2000" dirty="0">
                <a:latin typeface="Arial"/>
                <a:cs typeface="Arial"/>
              </a:rPr>
              <a:t>The  anonymity reduces the cues normally used in judgments of</a:t>
            </a:r>
            <a:r>
              <a:rPr sz="2000" spc="-195" dirty="0">
                <a:latin typeface="Arial"/>
                <a:cs typeface="Arial"/>
              </a:rPr>
              <a:t> </a:t>
            </a:r>
            <a:r>
              <a:rPr sz="2000" dirty="0">
                <a:latin typeface="Arial"/>
                <a:cs typeface="Arial"/>
              </a:rPr>
              <a:t>trust.</a:t>
            </a:r>
            <a:endParaRPr sz="2000">
              <a:latin typeface="Arial"/>
              <a:cs typeface="Arial"/>
            </a:endParaRPr>
          </a:p>
          <a:p>
            <a:pPr marL="355600" marR="97155" indent="-342900">
              <a:lnSpc>
                <a:spcPct val="100000"/>
              </a:lnSpc>
              <a:spcBef>
                <a:spcPts val="480"/>
              </a:spcBef>
              <a:buClr>
                <a:srgbClr val="00007C"/>
              </a:buClr>
              <a:buSzPct val="75000"/>
              <a:buFont typeface="Wingdings"/>
              <a:buChar char=""/>
              <a:tabLst>
                <a:tab pos="355600" algn="l"/>
                <a:tab pos="356235" algn="l"/>
              </a:tabLst>
            </a:pPr>
            <a:r>
              <a:rPr sz="2000" dirty="0">
                <a:latin typeface="Arial"/>
                <a:cs typeface="Arial"/>
              </a:rPr>
              <a:t>Identity is critical for developing trust relations, it allows us to base  our trust on the past history of interactions with an entity.</a:t>
            </a:r>
            <a:r>
              <a:rPr sz="2000" spc="-250" dirty="0">
                <a:latin typeface="Arial"/>
                <a:cs typeface="Arial"/>
              </a:rPr>
              <a:t> </a:t>
            </a:r>
            <a:r>
              <a:rPr sz="2000" dirty="0">
                <a:latin typeface="Arial"/>
                <a:cs typeface="Arial"/>
              </a:rPr>
              <a:t>Anonymity  causes mistrust because identity </a:t>
            </a:r>
            <a:r>
              <a:rPr sz="2000" spc="-5" dirty="0">
                <a:latin typeface="Arial"/>
                <a:cs typeface="Arial"/>
              </a:rPr>
              <a:t>is </a:t>
            </a:r>
            <a:r>
              <a:rPr sz="2000" dirty="0">
                <a:latin typeface="Arial"/>
                <a:cs typeface="Arial"/>
              </a:rPr>
              <a:t>associated with accountability  and in absence of identity accountability cannot be</a:t>
            </a:r>
            <a:r>
              <a:rPr sz="2000" spc="-160" dirty="0">
                <a:latin typeface="Arial"/>
                <a:cs typeface="Arial"/>
              </a:rPr>
              <a:t> </a:t>
            </a:r>
            <a:r>
              <a:rPr sz="2000" dirty="0">
                <a:latin typeface="Arial"/>
                <a:cs typeface="Arial"/>
              </a:rPr>
              <a:t>enforced.</a:t>
            </a:r>
            <a:endParaRPr sz="2000">
              <a:latin typeface="Arial"/>
              <a:cs typeface="Arial"/>
            </a:endParaRPr>
          </a:p>
          <a:p>
            <a:pPr marL="355600" marR="5080" indent="-342900">
              <a:lnSpc>
                <a:spcPct val="100000"/>
              </a:lnSpc>
              <a:spcBef>
                <a:spcPts val="480"/>
              </a:spcBef>
              <a:buClr>
                <a:srgbClr val="00007C"/>
              </a:buClr>
              <a:buSzPct val="75000"/>
              <a:buFont typeface="Wingdings"/>
              <a:buChar char=""/>
              <a:tabLst>
                <a:tab pos="355600" algn="l"/>
                <a:tab pos="356235" algn="l"/>
                <a:tab pos="6797675" algn="l"/>
              </a:tabLst>
            </a:pPr>
            <a:r>
              <a:rPr sz="2000" dirty="0">
                <a:latin typeface="Arial"/>
                <a:cs typeface="Arial"/>
              </a:rPr>
              <a:t>The opacity extends identity to</a:t>
            </a:r>
            <a:r>
              <a:rPr sz="2000" spc="-45" dirty="0">
                <a:latin typeface="Arial"/>
                <a:cs typeface="Arial"/>
              </a:rPr>
              <a:t> </a:t>
            </a:r>
            <a:r>
              <a:rPr sz="2000" dirty="0">
                <a:latin typeface="Arial"/>
                <a:cs typeface="Arial"/>
              </a:rPr>
              <a:t>personal</a:t>
            </a:r>
            <a:r>
              <a:rPr sz="2000" spc="-30" dirty="0">
                <a:latin typeface="Arial"/>
                <a:cs typeface="Arial"/>
              </a:rPr>
              <a:t> </a:t>
            </a:r>
            <a:r>
              <a:rPr sz="2000" dirty="0">
                <a:latin typeface="Arial"/>
                <a:cs typeface="Arial"/>
              </a:rPr>
              <a:t>characteristics.	It is  impossible to infer if the </a:t>
            </a:r>
            <a:r>
              <a:rPr sz="2000" spc="-5" dirty="0">
                <a:latin typeface="Arial"/>
                <a:cs typeface="Arial"/>
              </a:rPr>
              <a:t>entity </a:t>
            </a:r>
            <a:r>
              <a:rPr sz="2000" dirty="0">
                <a:latin typeface="Arial"/>
                <a:cs typeface="Arial"/>
              </a:rPr>
              <a:t>or individual we transact with is who it  pretends to be, as the transactions occur between </a:t>
            </a:r>
            <a:r>
              <a:rPr sz="2000" spc="-5" dirty="0">
                <a:latin typeface="Arial"/>
                <a:cs typeface="Arial"/>
              </a:rPr>
              <a:t>entities</a:t>
            </a:r>
            <a:r>
              <a:rPr sz="2000" spc="-155" dirty="0">
                <a:latin typeface="Arial"/>
                <a:cs typeface="Arial"/>
              </a:rPr>
              <a:t> </a:t>
            </a:r>
            <a:r>
              <a:rPr sz="2000" dirty="0">
                <a:latin typeface="Arial"/>
                <a:cs typeface="Arial"/>
              </a:rPr>
              <a:t>separated  in </a:t>
            </a:r>
            <a:r>
              <a:rPr sz="2000" spc="-5" dirty="0">
                <a:latin typeface="Arial"/>
                <a:cs typeface="Arial"/>
              </a:rPr>
              <a:t>time </a:t>
            </a:r>
            <a:r>
              <a:rPr sz="2000" dirty="0">
                <a:latin typeface="Arial"/>
                <a:cs typeface="Arial"/>
              </a:rPr>
              <a:t>and</a:t>
            </a:r>
            <a:r>
              <a:rPr sz="2000" spc="-35" dirty="0">
                <a:latin typeface="Arial"/>
                <a:cs typeface="Arial"/>
              </a:rPr>
              <a:t> </a:t>
            </a:r>
            <a:r>
              <a:rPr sz="2000" dirty="0">
                <a:latin typeface="Arial"/>
                <a:cs typeface="Arial"/>
              </a:rPr>
              <a:t>distance.</a:t>
            </a:r>
            <a:endParaRPr sz="2000">
              <a:latin typeface="Arial"/>
              <a:cs typeface="Arial"/>
            </a:endParaRPr>
          </a:p>
          <a:p>
            <a:pPr marL="355600" marR="702310" indent="-342900">
              <a:lnSpc>
                <a:spcPct val="100000"/>
              </a:lnSpc>
              <a:spcBef>
                <a:spcPts val="484"/>
              </a:spcBef>
              <a:buClr>
                <a:srgbClr val="00007C"/>
              </a:buClr>
              <a:buSzPct val="75000"/>
              <a:buFont typeface="Wingdings"/>
              <a:buChar char=""/>
              <a:tabLst>
                <a:tab pos="355600" algn="l"/>
                <a:tab pos="356235" algn="l"/>
              </a:tabLst>
            </a:pPr>
            <a:r>
              <a:rPr sz="2000" dirty="0">
                <a:latin typeface="Arial"/>
                <a:cs typeface="Arial"/>
              </a:rPr>
              <a:t>There are no guarantees that the entities we transact with</a:t>
            </a:r>
            <a:r>
              <a:rPr sz="2000" spc="-210" dirty="0">
                <a:latin typeface="Arial"/>
                <a:cs typeface="Arial"/>
              </a:rPr>
              <a:t> </a:t>
            </a:r>
            <a:r>
              <a:rPr sz="2000" spc="-5" dirty="0">
                <a:latin typeface="Arial"/>
                <a:cs typeface="Arial"/>
              </a:rPr>
              <a:t>fully  </a:t>
            </a:r>
            <a:r>
              <a:rPr sz="2000" dirty="0">
                <a:latin typeface="Arial"/>
                <a:cs typeface="Arial"/>
              </a:rPr>
              <a:t>understand the role they </a:t>
            </a:r>
            <a:r>
              <a:rPr sz="2000" spc="-5" dirty="0">
                <a:latin typeface="Arial"/>
                <a:cs typeface="Arial"/>
              </a:rPr>
              <a:t>have</a:t>
            </a:r>
            <a:r>
              <a:rPr sz="2000" spc="-120" dirty="0">
                <a:latin typeface="Arial"/>
                <a:cs typeface="Arial"/>
              </a:rPr>
              <a:t> </a:t>
            </a:r>
            <a:r>
              <a:rPr sz="2000" dirty="0">
                <a:latin typeface="Arial"/>
                <a:cs typeface="Arial"/>
              </a:rPr>
              <a:t>assumed.</a:t>
            </a:r>
            <a:endParaRPr sz="2000">
              <a:latin typeface="Arial"/>
              <a:cs typeface="Arial"/>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0" y="0"/>
            <a:ext cx="285750" cy="533400"/>
          </a:xfrm>
          <a:prstGeom prst="rect">
            <a:avLst/>
          </a:prstGeom>
          <a:blipFill>
            <a:blip r:embed="rId2" cstate="print"/>
            <a:stretch>
              <a:fillRect/>
            </a:stretch>
          </a:blipFill>
        </p:spPr>
        <p:txBody>
          <a:bodyPr wrap="square" lIns="0" tIns="0" rIns="0" bIns="0" rtlCol="0"/>
          <a:lstStyle/>
          <a:p>
            <a:endParaRPr/>
          </a:p>
        </p:txBody>
      </p:sp>
      <p:sp>
        <p:nvSpPr>
          <p:cNvPr id="3" name="object 3"/>
          <p:cNvSpPr/>
          <p:nvPr/>
        </p:nvSpPr>
        <p:spPr>
          <a:xfrm>
            <a:off x="412750" y="134937"/>
            <a:ext cx="8731250" cy="274637"/>
          </a:xfrm>
          <a:prstGeom prst="rect">
            <a:avLst/>
          </a:prstGeom>
          <a:blipFill>
            <a:blip r:embed="rId3" cstate="print"/>
            <a:stretch>
              <a:fillRect/>
            </a:stretch>
          </a:blipFill>
        </p:spPr>
        <p:txBody>
          <a:bodyPr wrap="square" lIns="0" tIns="0" rIns="0" bIns="0" rtlCol="0"/>
          <a:lstStyle/>
          <a:p>
            <a:endParaRPr/>
          </a:p>
        </p:txBody>
      </p:sp>
      <p:sp>
        <p:nvSpPr>
          <p:cNvPr id="4" name="object 4"/>
          <p:cNvSpPr/>
          <p:nvPr/>
        </p:nvSpPr>
        <p:spPr>
          <a:xfrm>
            <a:off x="409575" y="134937"/>
            <a:ext cx="138430" cy="136525"/>
          </a:xfrm>
          <a:custGeom>
            <a:avLst/>
            <a:gdLst/>
            <a:ahLst/>
            <a:cxnLst/>
            <a:rect l="l" t="t" r="r" b="b"/>
            <a:pathLst>
              <a:path w="138429" h="136525">
                <a:moveTo>
                  <a:pt x="0" y="136525"/>
                </a:moveTo>
                <a:lnTo>
                  <a:pt x="138112" y="136525"/>
                </a:lnTo>
                <a:lnTo>
                  <a:pt x="138112" y="0"/>
                </a:lnTo>
                <a:lnTo>
                  <a:pt x="0" y="0"/>
                </a:lnTo>
                <a:lnTo>
                  <a:pt x="0" y="136525"/>
                </a:lnTo>
                <a:close/>
              </a:path>
            </a:pathLst>
          </a:custGeom>
          <a:solidFill>
            <a:srgbClr val="CCCCE6"/>
          </a:solidFill>
        </p:spPr>
        <p:txBody>
          <a:bodyPr wrap="square" lIns="0" tIns="0" rIns="0" bIns="0" rtlCol="0"/>
          <a:lstStyle/>
          <a:p>
            <a:endParaRPr/>
          </a:p>
        </p:txBody>
      </p:sp>
      <p:sp>
        <p:nvSpPr>
          <p:cNvPr id="5" name="object 5"/>
          <p:cNvSpPr/>
          <p:nvPr/>
        </p:nvSpPr>
        <p:spPr>
          <a:xfrm>
            <a:off x="547687" y="63"/>
            <a:ext cx="139700" cy="135255"/>
          </a:xfrm>
          <a:custGeom>
            <a:avLst/>
            <a:gdLst/>
            <a:ahLst/>
            <a:cxnLst/>
            <a:rect l="l" t="t" r="r" b="b"/>
            <a:pathLst>
              <a:path w="139700" h="135255">
                <a:moveTo>
                  <a:pt x="0" y="134874"/>
                </a:moveTo>
                <a:lnTo>
                  <a:pt x="139700" y="134874"/>
                </a:lnTo>
                <a:lnTo>
                  <a:pt x="139700" y="0"/>
                </a:lnTo>
                <a:lnTo>
                  <a:pt x="0" y="0"/>
                </a:lnTo>
                <a:lnTo>
                  <a:pt x="0" y="134874"/>
                </a:lnTo>
                <a:close/>
              </a:path>
            </a:pathLst>
          </a:custGeom>
          <a:solidFill>
            <a:srgbClr val="CCCCE6"/>
          </a:solidFill>
        </p:spPr>
        <p:txBody>
          <a:bodyPr wrap="square" lIns="0" tIns="0" rIns="0" bIns="0" rtlCol="0"/>
          <a:lstStyle/>
          <a:p>
            <a:endParaRPr/>
          </a:p>
        </p:txBody>
      </p:sp>
      <p:sp>
        <p:nvSpPr>
          <p:cNvPr id="6" name="object 6"/>
          <p:cNvSpPr/>
          <p:nvPr/>
        </p:nvSpPr>
        <p:spPr>
          <a:xfrm>
            <a:off x="547687" y="134937"/>
            <a:ext cx="139700" cy="141605"/>
          </a:xfrm>
          <a:custGeom>
            <a:avLst/>
            <a:gdLst/>
            <a:ahLst/>
            <a:cxnLst/>
            <a:rect l="l" t="t" r="r" b="b"/>
            <a:pathLst>
              <a:path w="139700" h="141604">
                <a:moveTo>
                  <a:pt x="0" y="141287"/>
                </a:moveTo>
                <a:lnTo>
                  <a:pt x="139700" y="141287"/>
                </a:lnTo>
                <a:lnTo>
                  <a:pt x="139700" y="0"/>
                </a:lnTo>
                <a:lnTo>
                  <a:pt x="0" y="0"/>
                </a:lnTo>
                <a:lnTo>
                  <a:pt x="0" y="141287"/>
                </a:lnTo>
                <a:close/>
              </a:path>
            </a:pathLst>
          </a:custGeom>
          <a:solidFill>
            <a:srgbClr val="9999CC"/>
          </a:solidFill>
        </p:spPr>
        <p:txBody>
          <a:bodyPr wrap="square" lIns="0" tIns="0" rIns="0" bIns="0" rtlCol="0"/>
          <a:lstStyle/>
          <a:p>
            <a:endParaRPr/>
          </a:p>
        </p:txBody>
      </p:sp>
      <p:sp>
        <p:nvSpPr>
          <p:cNvPr id="7" name="object 7"/>
          <p:cNvSpPr/>
          <p:nvPr/>
        </p:nvSpPr>
        <p:spPr>
          <a:xfrm>
            <a:off x="274637" y="274637"/>
            <a:ext cx="136525" cy="135255"/>
          </a:xfrm>
          <a:custGeom>
            <a:avLst/>
            <a:gdLst/>
            <a:ahLst/>
            <a:cxnLst/>
            <a:rect l="l" t="t" r="r" b="b"/>
            <a:pathLst>
              <a:path w="136525" h="135254">
                <a:moveTo>
                  <a:pt x="0" y="134937"/>
                </a:moveTo>
                <a:lnTo>
                  <a:pt x="136525" y="134937"/>
                </a:lnTo>
                <a:lnTo>
                  <a:pt x="136525" y="0"/>
                </a:lnTo>
                <a:lnTo>
                  <a:pt x="0" y="0"/>
                </a:lnTo>
                <a:lnTo>
                  <a:pt x="0" y="134937"/>
                </a:lnTo>
                <a:close/>
              </a:path>
            </a:pathLst>
          </a:custGeom>
          <a:solidFill>
            <a:srgbClr val="CCCCE6"/>
          </a:solidFill>
        </p:spPr>
        <p:txBody>
          <a:bodyPr wrap="square" lIns="0" tIns="0" rIns="0" bIns="0" rtlCol="0"/>
          <a:lstStyle/>
          <a:p>
            <a:endParaRPr/>
          </a:p>
        </p:txBody>
      </p:sp>
      <p:sp>
        <p:nvSpPr>
          <p:cNvPr id="8" name="object 8"/>
          <p:cNvSpPr/>
          <p:nvPr/>
        </p:nvSpPr>
        <p:spPr>
          <a:xfrm>
            <a:off x="131762" y="136588"/>
            <a:ext cx="141605" cy="138430"/>
          </a:xfrm>
          <a:custGeom>
            <a:avLst/>
            <a:gdLst/>
            <a:ahLst/>
            <a:cxnLst/>
            <a:rect l="l" t="t" r="r" b="b"/>
            <a:pathLst>
              <a:path w="141604" h="138429">
                <a:moveTo>
                  <a:pt x="0" y="138112"/>
                </a:moveTo>
                <a:lnTo>
                  <a:pt x="141287" y="138112"/>
                </a:lnTo>
                <a:lnTo>
                  <a:pt x="141287" y="0"/>
                </a:lnTo>
                <a:lnTo>
                  <a:pt x="0" y="0"/>
                </a:lnTo>
                <a:lnTo>
                  <a:pt x="0" y="138112"/>
                </a:lnTo>
                <a:close/>
              </a:path>
            </a:pathLst>
          </a:custGeom>
          <a:solidFill>
            <a:srgbClr val="00007C"/>
          </a:solidFill>
        </p:spPr>
        <p:txBody>
          <a:bodyPr wrap="square" lIns="0" tIns="0" rIns="0" bIns="0" rtlCol="0"/>
          <a:lstStyle/>
          <a:p>
            <a:endParaRPr/>
          </a:p>
        </p:txBody>
      </p:sp>
      <p:sp>
        <p:nvSpPr>
          <p:cNvPr id="9" name="object 9"/>
          <p:cNvSpPr/>
          <p:nvPr/>
        </p:nvSpPr>
        <p:spPr>
          <a:xfrm>
            <a:off x="409575" y="271462"/>
            <a:ext cx="138430" cy="138430"/>
          </a:xfrm>
          <a:custGeom>
            <a:avLst/>
            <a:gdLst/>
            <a:ahLst/>
            <a:cxnLst/>
            <a:rect l="l" t="t" r="r" b="b"/>
            <a:pathLst>
              <a:path w="138429" h="138429">
                <a:moveTo>
                  <a:pt x="0" y="138112"/>
                </a:moveTo>
                <a:lnTo>
                  <a:pt x="138112" y="138112"/>
                </a:lnTo>
                <a:lnTo>
                  <a:pt x="138112" y="0"/>
                </a:lnTo>
                <a:lnTo>
                  <a:pt x="0" y="0"/>
                </a:lnTo>
                <a:lnTo>
                  <a:pt x="0" y="138112"/>
                </a:lnTo>
                <a:close/>
              </a:path>
            </a:pathLst>
          </a:custGeom>
          <a:solidFill>
            <a:srgbClr val="9999CC"/>
          </a:solidFill>
        </p:spPr>
        <p:txBody>
          <a:bodyPr wrap="square" lIns="0" tIns="0" rIns="0" bIns="0" rtlCol="0"/>
          <a:lstStyle/>
          <a:p>
            <a:endParaRPr/>
          </a:p>
        </p:txBody>
      </p:sp>
      <p:sp>
        <p:nvSpPr>
          <p:cNvPr id="10" name="object 10"/>
          <p:cNvSpPr/>
          <p:nvPr/>
        </p:nvSpPr>
        <p:spPr>
          <a:xfrm>
            <a:off x="274637" y="409575"/>
            <a:ext cx="136525" cy="136525"/>
          </a:xfrm>
          <a:custGeom>
            <a:avLst/>
            <a:gdLst/>
            <a:ahLst/>
            <a:cxnLst/>
            <a:rect l="l" t="t" r="r" b="b"/>
            <a:pathLst>
              <a:path w="136525" h="136525">
                <a:moveTo>
                  <a:pt x="0" y="136525"/>
                </a:moveTo>
                <a:lnTo>
                  <a:pt x="136525" y="136525"/>
                </a:lnTo>
                <a:lnTo>
                  <a:pt x="136525" y="0"/>
                </a:lnTo>
                <a:lnTo>
                  <a:pt x="0" y="0"/>
                </a:lnTo>
                <a:lnTo>
                  <a:pt x="0" y="136525"/>
                </a:lnTo>
                <a:close/>
              </a:path>
            </a:pathLst>
          </a:custGeom>
          <a:solidFill>
            <a:srgbClr val="9999CC"/>
          </a:solidFill>
        </p:spPr>
        <p:txBody>
          <a:bodyPr wrap="square" lIns="0" tIns="0" rIns="0" bIns="0" rtlCol="0"/>
          <a:lstStyle/>
          <a:p>
            <a:endParaRPr/>
          </a:p>
        </p:txBody>
      </p:sp>
      <p:sp>
        <p:nvSpPr>
          <p:cNvPr id="11" name="object 11"/>
          <p:cNvSpPr txBox="1">
            <a:spLocks noGrp="1"/>
          </p:cNvSpPr>
          <p:nvPr>
            <p:ph type="title"/>
          </p:nvPr>
        </p:nvSpPr>
        <p:spPr>
          <a:xfrm>
            <a:off x="535940" y="588645"/>
            <a:ext cx="4109085" cy="513715"/>
          </a:xfrm>
          <a:prstGeom prst="rect">
            <a:avLst/>
          </a:prstGeom>
        </p:spPr>
        <p:txBody>
          <a:bodyPr vert="horz" wrap="square" lIns="0" tIns="13335" rIns="0" bIns="0" rtlCol="0">
            <a:spAutoFit/>
          </a:bodyPr>
          <a:lstStyle/>
          <a:p>
            <a:pPr marL="12700">
              <a:lnSpc>
                <a:spcPct val="100000"/>
              </a:lnSpc>
              <a:spcBef>
                <a:spcPts val="105"/>
              </a:spcBef>
            </a:pPr>
            <a:r>
              <a:rPr dirty="0"/>
              <a:t>How to </a:t>
            </a:r>
            <a:r>
              <a:rPr spc="-5" dirty="0"/>
              <a:t>determine</a:t>
            </a:r>
            <a:r>
              <a:rPr spc="-100" dirty="0"/>
              <a:t> </a:t>
            </a:r>
            <a:r>
              <a:rPr dirty="0"/>
              <a:t>trust</a:t>
            </a:r>
          </a:p>
        </p:txBody>
      </p:sp>
      <p:sp>
        <p:nvSpPr>
          <p:cNvPr id="13" name="object 13"/>
          <p:cNvSpPr txBox="1">
            <a:spLocks noGrp="1"/>
          </p:cNvSpPr>
          <p:nvPr>
            <p:ph type="dt" sz="half" idx="6"/>
          </p:nvPr>
        </p:nvSpPr>
        <p:spPr>
          <a:prstGeom prst="rect">
            <a:avLst/>
          </a:prstGeom>
        </p:spPr>
        <p:txBody>
          <a:bodyPr vert="horz" wrap="square" lIns="0" tIns="0" rIns="0" bIns="0" rtlCol="0">
            <a:spAutoFit/>
          </a:bodyPr>
          <a:lstStyle/>
          <a:p>
            <a:pPr algn="ctr">
              <a:lnSpc>
                <a:spcPts val="1425"/>
              </a:lnSpc>
            </a:pPr>
            <a:r>
              <a:rPr spc="-5" dirty="0"/>
              <a:t>Cloud Computing: </a:t>
            </a:r>
            <a:r>
              <a:rPr dirty="0"/>
              <a:t>Theory </a:t>
            </a:r>
            <a:r>
              <a:rPr spc="-5" dirty="0"/>
              <a:t>and</a:t>
            </a:r>
            <a:r>
              <a:rPr spc="-140" dirty="0"/>
              <a:t> </a:t>
            </a:r>
            <a:r>
              <a:rPr dirty="0"/>
              <a:t>Practice.</a:t>
            </a:r>
          </a:p>
          <a:p>
            <a:pPr marL="1905" algn="ctr">
              <a:lnSpc>
                <a:spcPct val="100000"/>
              </a:lnSpc>
            </a:pPr>
            <a:r>
              <a:rPr dirty="0"/>
              <a:t>Chapter</a:t>
            </a:r>
            <a:r>
              <a:rPr spc="-45" dirty="0"/>
              <a:t> </a:t>
            </a:r>
            <a:r>
              <a:rPr spc="-5" dirty="0"/>
              <a:t>9</a:t>
            </a:r>
          </a:p>
        </p:txBody>
      </p:sp>
      <p:sp>
        <p:nvSpPr>
          <p:cNvPr id="14" name="object 14"/>
          <p:cNvSpPr txBox="1">
            <a:spLocks noGrp="1"/>
          </p:cNvSpPr>
          <p:nvPr>
            <p:ph type="sldNum" sz="quarter" idx="7"/>
          </p:nvPr>
        </p:nvSpPr>
        <p:spPr>
          <a:prstGeom prst="rect">
            <a:avLst/>
          </a:prstGeom>
        </p:spPr>
        <p:txBody>
          <a:bodyPr vert="horz" wrap="square" lIns="0" tIns="27940" rIns="0" bIns="0" rtlCol="0">
            <a:spAutoFit/>
          </a:bodyPr>
          <a:lstStyle/>
          <a:p>
            <a:pPr marL="25400">
              <a:lnSpc>
                <a:spcPct val="100000"/>
              </a:lnSpc>
              <a:spcBef>
                <a:spcPts val="220"/>
              </a:spcBef>
            </a:pPr>
            <a:fld id="{81D60167-4931-47E6-BA6A-407CBD079E47}" type="slidenum">
              <a:rPr dirty="0"/>
              <a:t>19</a:t>
            </a:fld>
            <a:endParaRPr dirty="0"/>
          </a:p>
        </p:txBody>
      </p:sp>
      <p:sp>
        <p:nvSpPr>
          <p:cNvPr id="15" name="object 15"/>
          <p:cNvSpPr txBox="1">
            <a:spLocks noGrp="1"/>
          </p:cNvSpPr>
          <p:nvPr>
            <p:ph type="ftr" sz="quarter" idx="5"/>
          </p:nvPr>
        </p:nvSpPr>
        <p:spPr>
          <a:prstGeom prst="rect">
            <a:avLst/>
          </a:prstGeom>
        </p:spPr>
        <p:txBody>
          <a:bodyPr vert="horz" wrap="square" lIns="0" tIns="0" rIns="0" bIns="0" rtlCol="0">
            <a:spAutoFit/>
          </a:bodyPr>
          <a:lstStyle/>
          <a:p>
            <a:pPr marL="12700">
              <a:lnSpc>
                <a:spcPts val="1425"/>
              </a:lnSpc>
            </a:pPr>
            <a:r>
              <a:rPr spc="-5" dirty="0"/>
              <a:t>Dan </a:t>
            </a:r>
            <a:r>
              <a:rPr dirty="0"/>
              <a:t>C.</a:t>
            </a:r>
            <a:r>
              <a:rPr spc="-55" dirty="0"/>
              <a:t> </a:t>
            </a:r>
            <a:r>
              <a:rPr spc="-5" dirty="0"/>
              <a:t>Marinescu</a:t>
            </a:r>
          </a:p>
        </p:txBody>
      </p:sp>
      <p:sp>
        <p:nvSpPr>
          <p:cNvPr id="12" name="object 12"/>
          <p:cNvSpPr txBox="1"/>
          <p:nvPr/>
        </p:nvSpPr>
        <p:spPr>
          <a:xfrm>
            <a:off x="621893" y="1363856"/>
            <a:ext cx="7867015" cy="3978275"/>
          </a:xfrm>
          <a:prstGeom prst="rect">
            <a:avLst/>
          </a:prstGeom>
        </p:spPr>
        <p:txBody>
          <a:bodyPr vert="horz" wrap="square" lIns="0" tIns="74930" rIns="0" bIns="0" rtlCol="0">
            <a:spAutoFit/>
          </a:bodyPr>
          <a:lstStyle/>
          <a:p>
            <a:pPr marL="355600" indent="-342900">
              <a:lnSpc>
                <a:spcPct val="100000"/>
              </a:lnSpc>
              <a:spcBef>
                <a:spcPts val="590"/>
              </a:spcBef>
              <a:buClr>
                <a:srgbClr val="00007C"/>
              </a:buClr>
              <a:buSzPct val="75000"/>
              <a:buFont typeface="Wingdings"/>
              <a:buChar char=""/>
              <a:tabLst>
                <a:tab pos="354965" algn="l"/>
                <a:tab pos="355600" algn="l"/>
              </a:tabLst>
            </a:pPr>
            <a:r>
              <a:rPr sz="2000" dirty="0">
                <a:latin typeface="Arial"/>
                <a:cs typeface="Arial"/>
              </a:rPr>
              <a:t>Policies and reputation are two ways of determining</a:t>
            </a:r>
            <a:r>
              <a:rPr sz="2000" spc="-155" dirty="0">
                <a:latin typeface="Arial"/>
                <a:cs typeface="Arial"/>
              </a:rPr>
              <a:t> </a:t>
            </a:r>
            <a:r>
              <a:rPr sz="2000" dirty="0">
                <a:latin typeface="Arial"/>
                <a:cs typeface="Arial"/>
              </a:rPr>
              <a:t>trust.</a:t>
            </a:r>
          </a:p>
          <a:p>
            <a:pPr marL="756285" marR="18415" lvl="1" indent="-286385">
              <a:lnSpc>
                <a:spcPct val="100000"/>
              </a:lnSpc>
              <a:spcBef>
                <a:spcPts val="440"/>
              </a:spcBef>
              <a:buClr>
                <a:srgbClr val="9999CC"/>
              </a:buClr>
              <a:buSzPct val="80555"/>
              <a:buFont typeface="Wingdings"/>
              <a:buChar char=""/>
              <a:tabLst>
                <a:tab pos="756920" algn="l"/>
                <a:tab pos="2051050" algn="l"/>
                <a:tab pos="3168650" algn="l"/>
                <a:tab pos="5048250" algn="l"/>
                <a:tab pos="5886450" algn="l"/>
              </a:tabLst>
            </a:pPr>
            <a:r>
              <a:rPr sz="1800" b="1" spc="-5" dirty="0">
                <a:latin typeface="Arial"/>
                <a:cs typeface="Arial"/>
              </a:rPr>
              <a:t>Policies</a:t>
            </a:r>
            <a:r>
              <a:rPr sz="1800" spc="-5" dirty="0">
                <a:latin typeface="Arial"/>
                <a:cs typeface="Arial"/>
              </a:rPr>
              <a:t> reveal </a:t>
            </a:r>
            <a:r>
              <a:rPr sz="1800" dirty="0">
                <a:latin typeface="Arial"/>
                <a:cs typeface="Arial"/>
              </a:rPr>
              <a:t>the </a:t>
            </a:r>
            <a:r>
              <a:rPr sz="1800" spc="-5" dirty="0">
                <a:latin typeface="Arial"/>
                <a:cs typeface="Arial"/>
              </a:rPr>
              <a:t>conditions </a:t>
            </a:r>
            <a:r>
              <a:rPr sz="1800" dirty="0">
                <a:latin typeface="Arial"/>
                <a:cs typeface="Arial"/>
              </a:rPr>
              <a:t>to </a:t>
            </a:r>
            <a:r>
              <a:rPr sz="1800" spc="-5" dirty="0">
                <a:latin typeface="Arial"/>
                <a:cs typeface="Arial"/>
              </a:rPr>
              <a:t>obtain </a:t>
            </a:r>
            <a:r>
              <a:rPr sz="1800" dirty="0">
                <a:latin typeface="Arial"/>
                <a:cs typeface="Arial"/>
              </a:rPr>
              <a:t>trust, </a:t>
            </a:r>
            <a:r>
              <a:rPr sz="1800" spc="-5" dirty="0">
                <a:latin typeface="Arial"/>
                <a:cs typeface="Arial"/>
              </a:rPr>
              <a:t>and </a:t>
            </a:r>
            <a:r>
              <a:rPr sz="1800" dirty="0">
                <a:latin typeface="Arial"/>
                <a:cs typeface="Arial"/>
              </a:rPr>
              <a:t>the </a:t>
            </a:r>
            <a:r>
              <a:rPr sz="1800" spc="-5" dirty="0">
                <a:latin typeface="Arial"/>
                <a:cs typeface="Arial"/>
              </a:rPr>
              <a:t>actions </a:t>
            </a:r>
            <a:r>
              <a:rPr sz="1800" spc="-15" dirty="0">
                <a:latin typeface="Arial"/>
                <a:cs typeface="Arial"/>
              </a:rPr>
              <a:t>when  </a:t>
            </a:r>
            <a:r>
              <a:rPr sz="1800" spc="-5" dirty="0">
                <a:latin typeface="Arial"/>
                <a:cs typeface="Arial"/>
              </a:rPr>
              <a:t>some </a:t>
            </a:r>
            <a:r>
              <a:rPr sz="1800" dirty="0">
                <a:latin typeface="Arial"/>
                <a:cs typeface="Arial"/>
              </a:rPr>
              <a:t>of</a:t>
            </a:r>
            <a:r>
              <a:rPr sz="1800" spc="10" dirty="0">
                <a:latin typeface="Arial"/>
                <a:cs typeface="Arial"/>
              </a:rPr>
              <a:t> </a:t>
            </a:r>
            <a:r>
              <a:rPr sz="1800" spc="-5" dirty="0">
                <a:latin typeface="Arial"/>
                <a:cs typeface="Arial"/>
              </a:rPr>
              <a:t>the</a:t>
            </a:r>
            <a:r>
              <a:rPr sz="1800" spc="5" dirty="0">
                <a:latin typeface="Arial"/>
                <a:cs typeface="Arial"/>
              </a:rPr>
              <a:t> </a:t>
            </a:r>
            <a:r>
              <a:rPr sz="1800" spc="-5" dirty="0">
                <a:latin typeface="Arial"/>
                <a:cs typeface="Arial"/>
              </a:rPr>
              <a:t>conditions	are </a:t>
            </a:r>
            <a:r>
              <a:rPr sz="1800" spc="15" dirty="0">
                <a:latin typeface="Arial"/>
                <a:cs typeface="Arial"/>
              </a:rPr>
              <a:t> </a:t>
            </a:r>
            <a:r>
              <a:rPr sz="1800" spc="-5" dirty="0">
                <a:latin typeface="Arial"/>
                <a:cs typeface="Arial"/>
              </a:rPr>
              <a:t>met.</a:t>
            </a:r>
            <a:r>
              <a:rPr sz="1800" spc="10" dirty="0">
                <a:latin typeface="Arial"/>
                <a:cs typeface="Arial"/>
              </a:rPr>
              <a:t> </a:t>
            </a:r>
            <a:r>
              <a:rPr sz="1800" spc="-5" dirty="0">
                <a:latin typeface="Arial"/>
                <a:cs typeface="Arial"/>
              </a:rPr>
              <a:t>Policies	require	the verification of  credentials;	credentials are issued by a </a:t>
            </a:r>
            <a:r>
              <a:rPr sz="1800" dirty="0">
                <a:latin typeface="Arial"/>
                <a:cs typeface="Arial"/>
              </a:rPr>
              <a:t>trusted </a:t>
            </a:r>
            <a:r>
              <a:rPr sz="1800" spc="-5" dirty="0">
                <a:latin typeface="Arial"/>
                <a:cs typeface="Arial"/>
              </a:rPr>
              <a:t>authority and describe  the qualities </a:t>
            </a:r>
            <a:r>
              <a:rPr sz="1800" dirty="0">
                <a:latin typeface="Arial"/>
                <a:cs typeface="Arial"/>
              </a:rPr>
              <a:t>of the </a:t>
            </a:r>
            <a:r>
              <a:rPr sz="1800" spc="-5" dirty="0">
                <a:latin typeface="Arial"/>
                <a:cs typeface="Arial"/>
              </a:rPr>
              <a:t>entity using </a:t>
            </a:r>
            <a:r>
              <a:rPr sz="1800" dirty="0">
                <a:latin typeface="Arial"/>
                <a:cs typeface="Arial"/>
              </a:rPr>
              <a:t>the</a:t>
            </a:r>
            <a:r>
              <a:rPr sz="1800" spc="10" dirty="0">
                <a:latin typeface="Arial"/>
                <a:cs typeface="Arial"/>
              </a:rPr>
              <a:t> </a:t>
            </a:r>
            <a:r>
              <a:rPr sz="1800" spc="-5" dirty="0">
                <a:latin typeface="Arial"/>
                <a:cs typeface="Arial"/>
              </a:rPr>
              <a:t>credential.</a:t>
            </a:r>
            <a:endParaRPr sz="1800" dirty="0">
              <a:latin typeface="Arial"/>
              <a:cs typeface="Arial"/>
            </a:endParaRPr>
          </a:p>
          <a:p>
            <a:pPr marL="756285" marR="5080" lvl="1" indent="-286385">
              <a:lnSpc>
                <a:spcPct val="100000"/>
              </a:lnSpc>
              <a:spcBef>
                <a:spcPts val="434"/>
              </a:spcBef>
              <a:buClr>
                <a:srgbClr val="9999CC"/>
              </a:buClr>
              <a:buSzPct val="80555"/>
              <a:buFont typeface="Wingdings"/>
              <a:buChar char=""/>
              <a:tabLst>
                <a:tab pos="756920" algn="l"/>
                <a:tab pos="6343015" algn="l"/>
              </a:tabLst>
            </a:pPr>
            <a:r>
              <a:rPr sz="1800" b="1" spc="-5" dirty="0">
                <a:latin typeface="Arial"/>
                <a:cs typeface="Arial"/>
              </a:rPr>
              <a:t>Reputation</a:t>
            </a:r>
            <a:r>
              <a:rPr sz="1800" spc="-5" dirty="0">
                <a:latin typeface="Arial"/>
                <a:cs typeface="Arial"/>
              </a:rPr>
              <a:t> is a quality attributed </a:t>
            </a:r>
            <a:r>
              <a:rPr sz="1800" dirty="0">
                <a:latin typeface="Arial"/>
                <a:cs typeface="Arial"/>
              </a:rPr>
              <a:t>to </a:t>
            </a:r>
            <a:r>
              <a:rPr sz="1800" spc="-5" dirty="0">
                <a:latin typeface="Arial"/>
                <a:cs typeface="Arial"/>
              </a:rPr>
              <a:t>an entity based on a relatively long  history of interactions or possibly observations of </a:t>
            </a:r>
            <a:r>
              <a:rPr sz="1800" dirty="0">
                <a:latin typeface="Arial"/>
                <a:cs typeface="Arial"/>
              </a:rPr>
              <a:t>the </a:t>
            </a:r>
            <a:r>
              <a:rPr sz="1800" spc="-5" dirty="0">
                <a:latin typeface="Arial"/>
                <a:cs typeface="Arial"/>
              </a:rPr>
              <a:t>entity.  Recommendations are based on </a:t>
            </a:r>
            <a:r>
              <a:rPr sz="1800" dirty="0">
                <a:latin typeface="Arial"/>
                <a:cs typeface="Arial"/>
              </a:rPr>
              <a:t>trust</a:t>
            </a:r>
            <a:r>
              <a:rPr sz="1800" spc="95" dirty="0">
                <a:latin typeface="Arial"/>
                <a:cs typeface="Arial"/>
              </a:rPr>
              <a:t> </a:t>
            </a:r>
            <a:r>
              <a:rPr sz="1800" spc="-5" dirty="0">
                <a:latin typeface="Arial"/>
                <a:cs typeface="Arial"/>
              </a:rPr>
              <a:t>decisions</a:t>
            </a:r>
            <a:r>
              <a:rPr sz="1800" spc="25" dirty="0">
                <a:latin typeface="Arial"/>
                <a:cs typeface="Arial"/>
              </a:rPr>
              <a:t> </a:t>
            </a:r>
            <a:r>
              <a:rPr sz="1800" spc="-5" dirty="0">
                <a:latin typeface="Arial"/>
                <a:cs typeface="Arial"/>
              </a:rPr>
              <a:t>made	by others and  filtered through </a:t>
            </a:r>
            <a:r>
              <a:rPr sz="1800" dirty="0">
                <a:latin typeface="Arial"/>
                <a:cs typeface="Arial"/>
              </a:rPr>
              <a:t>the </a:t>
            </a:r>
            <a:r>
              <a:rPr sz="1800" spc="-5" dirty="0">
                <a:latin typeface="Arial"/>
                <a:cs typeface="Arial"/>
              </a:rPr>
              <a:t>perspective </a:t>
            </a:r>
            <a:r>
              <a:rPr sz="1800" dirty="0">
                <a:latin typeface="Arial"/>
                <a:cs typeface="Arial"/>
              </a:rPr>
              <a:t>of </a:t>
            </a:r>
            <a:r>
              <a:rPr sz="1800" spc="-5" dirty="0">
                <a:latin typeface="Arial"/>
                <a:cs typeface="Arial"/>
              </a:rPr>
              <a:t>the entity assessing </a:t>
            </a:r>
            <a:r>
              <a:rPr sz="1800" dirty="0">
                <a:latin typeface="Arial"/>
                <a:cs typeface="Arial"/>
              </a:rPr>
              <a:t>the</a:t>
            </a:r>
            <a:r>
              <a:rPr sz="1800" spc="40" dirty="0">
                <a:latin typeface="Arial"/>
                <a:cs typeface="Arial"/>
              </a:rPr>
              <a:t> </a:t>
            </a:r>
            <a:r>
              <a:rPr sz="1800" dirty="0">
                <a:latin typeface="Arial"/>
                <a:cs typeface="Arial"/>
              </a:rPr>
              <a:t>trust.</a:t>
            </a:r>
          </a:p>
          <a:p>
            <a:pPr marL="355600" marR="128270" indent="-342900">
              <a:lnSpc>
                <a:spcPct val="100000"/>
              </a:lnSpc>
              <a:spcBef>
                <a:spcPts val="475"/>
              </a:spcBef>
              <a:buClr>
                <a:srgbClr val="00007C"/>
              </a:buClr>
              <a:buSzPct val="75000"/>
              <a:buFont typeface="Wingdings"/>
              <a:buChar char=""/>
              <a:tabLst>
                <a:tab pos="354965" algn="l"/>
                <a:tab pos="355600" algn="l"/>
                <a:tab pos="1809114" algn="l"/>
                <a:tab pos="2245360" algn="l"/>
                <a:tab pos="3598545" algn="l"/>
                <a:tab pos="4446270" algn="l"/>
                <a:tab pos="4572000" algn="l"/>
                <a:tab pos="4880610" algn="l"/>
                <a:tab pos="5219700" algn="l"/>
                <a:tab pos="5782310" algn="l"/>
                <a:tab pos="6090920" algn="l"/>
              </a:tabLst>
            </a:pPr>
            <a:r>
              <a:rPr sz="2000" dirty="0">
                <a:latin typeface="Arial"/>
                <a:cs typeface="Arial"/>
              </a:rPr>
              <a:t>In a computer science context : trust of a party A to a party B for</a:t>
            </a:r>
            <a:r>
              <a:rPr sz="2000" spc="-310" dirty="0">
                <a:latin typeface="Arial"/>
                <a:cs typeface="Arial"/>
              </a:rPr>
              <a:t> </a:t>
            </a:r>
            <a:r>
              <a:rPr sz="2000" dirty="0">
                <a:latin typeface="Arial"/>
                <a:cs typeface="Arial"/>
              </a:rPr>
              <a:t>a  service X </a:t>
            </a:r>
            <a:r>
              <a:rPr sz="2000" spc="-5" dirty="0">
                <a:latin typeface="Arial"/>
                <a:cs typeface="Arial"/>
              </a:rPr>
              <a:t>is the </a:t>
            </a:r>
            <a:r>
              <a:rPr sz="2000" dirty="0">
                <a:latin typeface="Arial"/>
                <a:cs typeface="Arial"/>
              </a:rPr>
              <a:t>measurable</a:t>
            </a:r>
            <a:r>
              <a:rPr sz="2000" spc="-5" dirty="0">
                <a:latin typeface="Arial"/>
                <a:cs typeface="Arial"/>
              </a:rPr>
              <a:t> </a:t>
            </a:r>
            <a:r>
              <a:rPr sz="2000" dirty="0">
                <a:latin typeface="Arial"/>
                <a:cs typeface="Arial"/>
              </a:rPr>
              <a:t>belief</a:t>
            </a:r>
            <a:r>
              <a:rPr sz="2000" spc="-10" dirty="0">
                <a:latin typeface="Arial"/>
                <a:cs typeface="Arial"/>
              </a:rPr>
              <a:t> </a:t>
            </a:r>
            <a:r>
              <a:rPr sz="2000" dirty="0">
                <a:latin typeface="Arial"/>
                <a:cs typeface="Arial"/>
              </a:rPr>
              <a:t>of		A	in	</a:t>
            </a:r>
            <a:r>
              <a:rPr sz="2000" spc="-5" dirty="0">
                <a:latin typeface="Arial"/>
                <a:cs typeface="Arial"/>
              </a:rPr>
              <a:t>that	</a:t>
            </a:r>
            <a:r>
              <a:rPr sz="2000" dirty="0">
                <a:latin typeface="Arial"/>
                <a:cs typeface="Arial"/>
              </a:rPr>
              <a:t>B	behaves  dependably	</a:t>
            </a:r>
            <a:r>
              <a:rPr sz="2000" spc="-5" dirty="0">
                <a:latin typeface="Arial"/>
                <a:cs typeface="Arial"/>
              </a:rPr>
              <a:t>for	</a:t>
            </a:r>
            <a:r>
              <a:rPr sz="2000" dirty="0">
                <a:latin typeface="Arial"/>
                <a:cs typeface="Arial"/>
              </a:rPr>
              <a:t>a</a:t>
            </a:r>
            <a:r>
              <a:rPr sz="2000" spc="-15" dirty="0">
                <a:latin typeface="Arial"/>
                <a:cs typeface="Arial"/>
              </a:rPr>
              <a:t> </a:t>
            </a:r>
            <a:r>
              <a:rPr sz="2000" dirty="0">
                <a:latin typeface="Arial"/>
                <a:cs typeface="Arial"/>
              </a:rPr>
              <a:t>specified	period	within a specified context (in  relation to service</a:t>
            </a:r>
            <a:r>
              <a:rPr sz="2000" spc="-70" dirty="0">
                <a:latin typeface="Arial"/>
                <a:cs typeface="Arial"/>
              </a:rPr>
              <a:t> </a:t>
            </a:r>
            <a:r>
              <a:rPr sz="2000" dirty="0">
                <a:latin typeface="Arial"/>
                <a:cs typeface="Arial"/>
              </a:rPr>
              <a:t>X).</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GB" dirty="0" smtClean="0"/>
              <a:t>Book</a:t>
            </a:r>
            <a:endParaRPr lang="en-GB" dirty="0"/>
          </a:p>
        </p:txBody>
      </p:sp>
      <p:sp>
        <p:nvSpPr>
          <p:cNvPr id="5" name="Text Placeholder 4"/>
          <p:cNvSpPr>
            <a:spLocks noGrp="1"/>
          </p:cNvSpPr>
          <p:nvPr>
            <p:ph type="body" idx="1"/>
          </p:nvPr>
        </p:nvSpPr>
        <p:spPr>
          <a:xfrm>
            <a:off x="567461" y="1316356"/>
            <a:ext cx="8009077" cy="6151244"/>
          </a:xfrm>
        </p:spPr>
        <p:txBody>
          <a:bodyPr/>
          <a:lstStyle/>
          <a:p>
            <a:pPr marL="342900" indent="-342900">
              <a:buFont typeface="Arial" panose="020B0604020202020204" pitchFamily="34" charset="0"/>
              <a:buChar char="•"/>
            </a:pPr>
            <a:r>
              <a:rPr lang="en-GB" dirty="0" smtClean="0"/>
              <a:t>Cloud computing Theory and Practice by Dan C. </a:t>
            </a:r>
            <a:r>
              <a:rPr lang="en-GB" dirty="0" err="1" smtClean="0"/>
              <a:t>MarineSSu</a:t>
            </a:r>
            <a:r>
              <a:rPr lang="en-GB" dirty="0" smtClean="0"/>
              <a:t> – chapter no 9.</a:t>
            </a:r>
          </a:p>
          <a:p>
            <a:pPr marL="342900" indent="-342900">
              <a:buFont typeface="Arial" panose="020B0604020202020204" pitchFamily="34" charset="0"/>
              <a:buChar char="•"/>
            </a:pPr>
            <a:r>
              <a:rPr lang="en-GB" dirty="0" smtClean="0"/>
              <a:t>Notes are added in each slide</a:t>
            </a:r>
          </a:p>
          <a:p>
            <a:pPr marL="342900" indent="-342900">
              <a:buFont typeface="Arial" panose="020B0604020202020204" pitchFamily="34" charset="0"/>
              <a:buChar char="•"/>
            </a:pPr>
            <a:endParaRPr lang="en-GB" dirty="0"/>
          </a:p>
        </p:txBody>
      </p:sp>
    </p:spTree>
    <p:extLst>
      <p:ext uri="{BB962C8B-B14F-4D97-AF65-F5344CB8AC3E}">
        <p14:creationId xmlns:p14="http://schemas.microsoft.com/office/powerpoint/2010/main" val="16534338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0" y="0"/>
            <a:ext cx="285750" cy="533400"/>
          </a:xfrm>
          <a:prstGeom prst="rect">
            <a:avLst/>
          </a:prstGeom>
          <a:blipFill>
            <a:blip r:embed="rId3" cstate="print"/>
            <a:stretch>
              <a:fillRect/>
            </a:stretch>
          </a:blipFill>
        </p:spPr>
        <p:txBody>
          <a:bodyPr wrap="square" lIns="0" tIns="0" rIns="0" bIns="0" rtlCol="0"/>
          <a:lstStyle/>
          <a:p>
            <a:endParaRPr/>
          </a:p>
        </p:txBody>
      </p:sp>
      <p:sp>
        <p:nvSpPr>
          <p:cNvPr id="3" name="object 3"/>
          <p:cNvSpPr/>
          <p:nvPr/>
        </p:nvSpPr>
        <p:spPr>
          <a:xfrm>
            <a:off x="412750" y="134937"/>
            <a:ext cx="8731250" cy="274637"/>
          </a:xfrm>
          <a:prstGeom prst="rect">
            <a:avLst/>
          </a:prstGeom>
          <a:blipFill>
            <a:blip r:embed="rId4" cstate="print"/>
            <a:stretch>
              <a:fillRect/>
            </a:stretch>
          </a:blipFill>
        </p:spPr>
        <p:txBody>
          <a:bodyPr wrap="square" lIns="0" tIns="0" rIns="0" bIns="0" rtlCol="0"/>
          <a:lstStyle/>
          <a:p>
            <a:endParaRPr/>
          </a:p>
        </p:txBody>
      </p:sp>
      <p:sp>
        <p:nvSpPr>
          <p:cNvPr id="4" name="object 4"/>
          <p:cNvSpPr/>
          <p:nvPr/>
        </p:nvSpPr>
        <p:spPr>
          <a:xfrm>
            <a:off x="409575" y="134937"/>
            <a:ext cx="138430" cy="136525"/>
          </a:xfrm>
          <a:custGeom>
            <a:avLst/>
            <a:gdLst/>
            <a:ahLst/>
            <a:cxnLst/>
            <a:rect l="l" t="t" r="r" b="b"/>
            <a:pathLst>
              <a:path w="138429" h="136525">
                <a:moveTo>
                  <a:pt x="0" y="136525"/>
                </a:moveTo>
                <a:lnTo>
                  <a:pt x="138112" y="136525"/>
                </a:lnTo>
                <a:lnTo>
                  <a:pt x="138112" y="0"/>
                </a:lnTo>
                <a:lnTo>
                  <a:pt x="0" y="0"/>
                </a:lnTo>
                <a:lnTo>
                  <a:pt x="0" y="136525"/>
                </a:lnTo>
                <a:close/>
              </a:path>
            </a:pathLst>
          </a:custGeom>
          <a:solidFill>
            <a:srgbClr val="CCCCE6"/>
          </a:solidFill>
        </p:spPr>
        <p:txBody>
          <a:bodyPr wrap="square" lIns="0" tIns="0" rIns="0" bIns="0" rtlCol="0"/>
          <a:lstStyle/>
          <a:p>
            <a:endParaRPr/>
          </a:p>
        </p:txBody>
      </p:sp>
      <p:sp>
        <p:nvSpPr>
          <p:cNvPr id="5" name="object 5"/>
          <p:cNvSpPr/>
          <p:nvPr/>
        </p:nvSpPr>
        <p:spPr>
          <a:xfrm>
            <a:off x="547687" y="63"/>
            <a:ext cx="139700" cy="135255"/>
          </a:xfrm>
          <a:custGeom>
            <a:avLst/>
            <a:gdLst/>
            <a:ahLst/>
            <a:cxnLst/>
            <a:rect l="l" t="t" r="r" b="b"/>
            <a:pathLst>
              <a:path w="139700" h="135255">
                <a:moveTo>
                  <a:pt x="0" y="134874"/>
                </a:moveTo>
                <a:lnTo>
                  <a:pt x="139700" y="134874"/>
                </a:lnTo>
                <a:lnTo>
                  <a:pt x="139700" y="0"/>
                </a:lnTo>
                <a:lnTo>
                  <a:pt x="0" y="0"/>
                </a:lnTo>
                <a:lnTo>
                  <a:pt x="0" y="134874"/>
                </a:lnTo>
                <a:close/>
              </a:path>
            </a:pathLst>
          </a:custGeom>
          <a:solidFill>
            <a:srgbClr val="CCCCE6"/>
          </a:solidFill>
        </p:spPr>
        <p:txBody>
          <a:bodyPr wrap="square" lIns="0" tIns="0" rIns="0" bIns="0" rtlCol="0"/>
          <a:lstStyle/>
          <a:p>
            <a:endParaRPr/>
          </a:p>
        </p:txBody>
      </p:sp>
      <p:sp>
        <p:nvSpPr>
          <p:cNvPr id="6" name="object 6"/>
          <p:cNvSpPr/>
          <p:nvPr/>
        </p:nvSpPr>
        <p:spPr>
          <a:xfrm>
            <a:off x="547687" y="134937"/>
            <a:ext cx="139700" cy="141605"/>
          </a:xfrm>
          <a:custGeom>
            <a:avLst/>
            <a:gdLst/>
            <a:ahLst/>
            <a:cxnLst/>
            <a:rect l="l" t="t" r="r" b="b"/>
            <a:pathLst>
              <a:path w="139700" h="141604">
                <a:moveTo>
                  <a:pt x="0" y="141287"/>
                </a:moveTo>
                <a:lnTo>
                  <a:pt x="139700" y="141287"/>
                </a:lnTo>
                <a:lnTo>
                  <a:pt x="139700" y="0"/>
                </a:lnTo>
                <a:lnTo>
                  <a:pt x="0" y="0"/>
                </a:lnTo>
                <a:lnTo>
                  <a:pt x="0" y="141287"/>
                </a:lnTo>
                <a:close/>
              </a:path>
            </a:pathLst>
          </a:custGeom>
          <a:solidFill>
            <a:srgbClr val="9999CC"/>
          </a:solidFill>
        </p:spPr>
        <p:txBody>
          <a:bodyPr wrap="square" lIns="0" tIns="0" rIns="0" bIns="0" rtlCol="0"/>
          <a:lstStyle/>
          <a:p>
            <a:endParaRPr/>
          </a:p>
        </p:txBody>
      </p:sp>
      <p:sp>
        <p:nvSpPr>
          <p:cNvPr id="7" name="object 7"/>
          <p:cNvSpPr/>
          <p:nvPr/>
        </p:nvSpPr>
        <p:spPr>
          <a:xfrm>
            <a:off x="274637" y="274637"/>
            <a:ext cx="136525" cy="135255"/>
          </a:xfrm>
          <a:custGeom>
            <a:avLst/>
            <a:gdLst/>
            <a:ahLst/>
            <a:cxnLst/>
            <a:rect l="l" t="t" r="r" b="b"/>
            <a:pathLst>
              <a:path w="136525" h="135254">
                <a:moveTo>
                  <a:pt x="0" y="134937"/>
                </a:moveTo>
                <a:lnTo>
                  <a:pt x="136525" y="134937"/>
                </a:lnTo>
                <a:lnTo>
                  <a:pt x="136525" y="0"/>
                </a:lnTo>
                <a:lnTo>
                  <a:pt x="0" y="0"/>
                </a:lnTo>
                <a:lnTo>
                  <a:pt x="0" y="134937"/>
                </a:lnTo>
                <a:close/>
              </a:path>
            </a:pathLst>
          </a:custGeom>
          <a:solidFill>
            <a:srgbClr val="CCCCE6"/>
          </a:solidFill>
        </p:spPr>
        <p:txBody>
          <a:bodyPr wrap="square" lIns="0" tIns="0" rIns="0" bIns="0" rtlCol="0"/>
          <a:lstStyle/>
          <a:p>
            <a:endParaRPr/>
          </a:p>
        </p:txBody>
      </p:sp>
      <p:sp>
        <p:nvSpPr>
          <p:cNvPr id="8" name="object 8"/>
          <p:cNvSpPr/>
          <p:nvPr/>
        </p:nvSpPr>
        <p:spPr>
          <a:xfrm>
            <a:off x="131762" y="136588"/>
            <a:ext cx="141605" cy="138430"/>
          </a:xfrm>
          <a:custGeom>
            <a:avLst/>
            <a:gdLst/>
            <a:ahLst/>
            <a:cxnLst/>
            <a:rect l="l" t="t" r="r" b="b"/>
            <a:pathLst>
              <a:path w="141604" h="138429">
                <a:moveTo>
                  <a:pt x="0" y="138112"/>
                </a:moveTo>
                <a:lnTo>
                  <a:pt x="141287" y="138112"/>
                </a:lnTo>
                <a:lnTo>
                  <a:pt x="141287" y="0"/>
                </a:lnTo>
                <a:lnTo>
                  <a:pt x="0" y="0"/>
                </a:lnTo>
                <a:lnTo>
                  <a:pt x="0" y="138112"/>
                </a:lnTo>
                <a:close/>
              </a:path>
            </a:pathLst>
          </a:custGeom>
          <a:solidFill>
            <a:srgbClr val="00007C"/>
          </a:solidFill>
        </p:spPr>
        <p:txBody>
          <a:bodyPr wrap="square" lIns="0" tIns="0" rIns="0" bIns="0" rtlCol="0"/>
          <a:lstStyle/>
          <a:p>
            <a:endParaRPr/>
          </a:p>
        </p:txBody>
      </p:sp>
      <p:sp>
        <p:nvSpPr>
          <p:cNvPr id="9" name="object 9"/>
          <p:cNvSpPr/>
          <p:nvPr/>
        </p:nvSpPr>
        <p:spPr>
          <a:xfrm>
            <a:off x="409575" y="271462"/>
            <a:ext cx="138430" cy="138430"/>
          </a:xfrm>
          <a:custGeom>
            <a:avLst/>
            <a:gdLst/>
            <a:ahLst/>
            <a:cxnLst/>
            <a:rect l="l" t="t" r="r" b="b"/>
            <a:pathLst>
              <a:path w="138429" h="138429">
                <a:moveTo>
                  <a:pt x="0" y="138112"/>
                </a:moveTo>
                <a:lnTo>
                  <a:pt x="138112" y="138112"/>
                </a:lnTo>
                <a:lnTo>
                  <a:pt x="138112" y="0"/>
                </a:lnTo>
                <a:lnTo>
                  <a:pt x="0" y="0"/>
                </a:lnTo>
                <a:lnTo>
                  <a:pt x="0" y="138112"/>
                </a:lnTo>
                <a:close/>
              </a:path>
            </a:pathLst>
          </a:custGeom>
          <a:solidFill>
            <a:srgbClr val="9999CC"/>
          </a:solidFill>
        </p:spPr>
        <p:txBody>
          <a:bodyPr wrap="square" lIns="0" tIns="0" rIns="0" bIns="0" rtlCol="0"/>
          <a:lstStyle/>
          <a:p>
            <a:endParaRPr/>
          </a:p>
        </p:txBody>
      </p:sp>
      <p:sp>
        <p:nvSpPr>
          <p:cNvPr id="10" name="object 10"/>
          <p:cNvSpPr/>
          <p:nvPr/>
        </p:nvSpPr>
        <p:spPr>
          <a:xfrm>
            <a:off x="274637" y="409575"/>
            <a:ext cx="136525" cy="136525"/>
          </a:xfrm>
          <a:custGeom>
            <a:avLst/>
            <a:gdLst/>
            <a:ahLst/>
            <a:cxnLst/>
            <a:rect l="l" t="t" r="r" b="b"/>
            <a:pathLst>
              <a:path w="136525" h="136525">
                <a:moveTo>
                  <a:pt x="0" y="136525"/>
                </a:moveTo>
                <a:lnTo>
                  <a:pt x="136525" y="136525"/>
                </a:lnTo>
                <a:lnTo>
                  <a:pt x="136525" y="0"/>
                </a:lnTo>
                <a:lnTo>
                  <a:pt x="0" y="0"/>
                </a:lnTo>
                <a:lnTo>
                  <a:pt x="0" y="136525"/>
                </a:lnTo>
                <a:close/>
              </a:path>
            </a:pathLst>
          </a:custGeom>
          <a:solidFill>
            <a:srgbClr val="9999CC"/>
          </a:solidFill>
        </p:spPr>
        <p:txBody>
          <a:bodyPr wrap="square" lIns="0" tIns="0" rIns="0" bIns="0" rtlCol="0"/>
          <a:lstStyle/>
          <a:p>
            <a:endParaRPr/>
          </a:p>
        </p:txBody>
      </p:sp>
      <p:sp>
        <p:nvSpPr>
          <p:cNvPr id="11" name="object 11"/>
          <p:cNvSpPr txBox="1">
            <a:spLocks noGrp="1"/>
          </p:cNvSpPr>
          <p:nvPr>
            <p:ph type="title"/>
          </p:nvPr>
        </p:nvSpPr>
        <p:spPr>
          <a:xfrm>
            <a:off x="535940" y="438099"/>
            <a:ext cx="4718685" cy="514350"/>
          </a:xfrm>
          <a:prstGeom prst="rect">
            <a:avLst/>
          </a:prstGeom>
        </p:spPr>
        <p:txBody>
          <a:bodyPr vert="horz" wrap="square" lIns="0" tIns="13335" rIns="0" bIns="0" rtlCol="0">
            <a:spAutoFit/>
          </a:bodyPr>
          <a:lstStyle/>
          <a:p>
            <a:pPr marL="12700">
              <a:lnSpc>
                <a:spcPct val="100000"/>
              </a:lnSpc>
              <a:spcBef>
                <a:spcPts val="105"/>
              </a:spcBef>
            </a:pPr>
            <a:r>
              <a:rPr spc="-5" dirty="0"/>
              <a:t>Operating </a:t>
            </a:r>
            <a:r>
              <a:rPr dirty="0"/>
              <a:t>system</a:t>
            </a:r>
            <a:r>
              <a:rPr spc="-105" dirty="0"/>
              <a:t> </a:t>
            </a:r>
            <a:r>
              <a:rPr dirty="0"/>
              <a:t>security</a:t>
            </a:r>
          </a:p>
        </p:txBody>
      </p:sp>
      <p:sp>
        <p:nvSpPr>
          <p:cNvPr id="13" name="object 13"/>
          <p:cNvSpPr txBox="1">
            <a:spLocks noGrp="1"/>
          </p:cNvSpPr>
          <p:nvPr>
            <p:ph type="dt" sz="half" idx="6"/>
          </p:nvPr>
        </p:nvSpPr>
        <p:spPr>
          <a:prstGeom prst="rect">
            <a:avLst/>
          </a:prstGeom>
        </p:spPr>
        <p:txBody>
          <a:bodyPr vert="horz" wrap="square" lIns="0" tIns="0" rIns="0" bIns="0" rtlCol="0">
            <a:spAutoFit/>
          </a:bodyPr>
          <a:lstStyle/>
          <a:p>
            <a:pPr algn="ctr">
              <a:lnSpc>
                <a:spcPts val="1425"/>
              </a:lnSpc>
            </a:pPr>
            <a:r>
              <a:rPr spc="-5" dirty="0"/>
              <a:t>Cloud Computing: </a:t>
            </a:r>
            <a:r>
              <a:rPr dirty="0"/>
              <a:t>Theory </a:t>
            </a:r>
            <a:r>
              <a:rPr spc="-5" dirty="0"/>
              <a:t>and</a:t>
            </a:r>
            <a:r>
              <a:rPr spc="-140" dirty="0"/>
              <a:t> </a:t>
            </a:r>
            <a:r>
              <a:rPr dirty="0"/>
              <a:t>Practice.</a:t>
            </a:r>
          </a:p>
          <a:p>
            <a:pPr marL="1905" algn="ctr">
              <a:lnSpc>
                <a:spcPct val="100000"/>
              </a:lnSpc>
            </a:pPr>
            <a:r>
              <a:rPr dirty="0"/>
              <a:t>Chapter</a:t>
            </a:r>
            <a:r>
              <a:rPr spc="-45" dirty="0"/>
              <a:t> </a:t>
            </a:r>
            <a:r>
              <a:rPr spc="-5" dirty="0"/>
              <a:t>9</a:t>
            </a:r>
          </a:p>
        </p:txBody>
      </p:sp>
      <p:sp>
        <p:nvSpPr>
          <p:cNvPr id="14" name="object 14"/>
          <p:cNvSpPr txBox="1">
            <a:spLocks noGrp="1"/>
          </p:cNvSpPr>
          <p:nvPr>
            <p:ph type="sldNum" sz="quarter" idx="7"/>
          </p:nvPr>
        </p:nvSpPr>
        <p:spPr>
          <a:prstGeom prst="rect">
            <a:avLst/>
          </a:prstGeom>
        </p:spPr>
        <p:txBody>
          <a:bodyPr vert="horz" wrap="square" lIns="0" tIns="27940" rIns="0" bIns="0" rtlCol="0">
            <a:spAutoFit/>
          </a:bodyPr>
          <a:lstStyle/>
          <a:p>
            <a:pPr marL="25400">
              <a:lnSpc>
                <a:spcPct val="100000"/>
              </a:lnSpc>
              <a:spcBef>
                <a:spcPts val="220"/>
              </a:spcBef>
            </a:pPr>
            <a:fld id="{81D60167-4931-47E6-BA6A-407CBD079E47}" type="slidenum">
              <a:rPr dirty="0"/>
              <a:t>20</a:t>
            </a:fld>
            <a:endParaRPr dirty="0"/>
          </a:p>
        </p:txBody>
      </p:sp>
      <p:sp>
        <p:nvSpPr>
          <p:cNvPr id="15" name="object 15"/>
          <p:cNvSpPr txBox="1">
            <a:spLocks noGrp="1"/>
          </p:cNvSpPr>
          <p:nvPr>
            <p:ph type="ftr" sz="quarter" idx="5"/>
          </p:nvPr>
        </p:nvSpPr>
        <p:spPr>
          <a:prstGeom prst="rect">
            <a:avLst/>
          </a:prstGeom>
        </p:spPr>
        <p:txBody>
          <a:bodyPr vert="horz" wrap="square" lIns="0" tIns="0" rIns="0" bIns="0" rtlCol="0">
            <a:spAutoFit/>
          </a:bodyPr>
          <a:lstStyle/>
          <a:p>
            <a:pPr marL="12700">
              <a:lnSpc>
                <a:spcPts val="1425"/>
              </a:lnSpc>
            </a:pPr>
            <a:r>
              <a:rPr spc="-5" dirty="0"/>
              <a:t>Dan </a:t>
            </a:r>
            <a:r>
              <a:rPr dirty="0"/>
              <a:t>C.</a:t>
            </a:r>
            <a:r>
              <a:rPr spc="-55" dirty="0"/>
              <a:t> </a:t>
            </a:r>
            <a:r>
              <a:rPr spc="-5" dirty="0"/>
              <a:t>Marinescu</a:t>
            </a:r>
          </a:p>
        </p:txBody>
      </p:sp>
      <p:sp>
        <p:nvSpPr>
          <p:cNvPr id="12" name="object 12"/>
          <p:cNvSpPr txBox="1"/>
          <p:nvPr/>
        </p:nvSpPr>
        <p:spPr>
          <a:xfrm>
            <a:off x="535940" y="1111452"/>
            <a:ext cx="7952105" cy="5160645"/>
          </a:xfrm>
          <a:prstGeom prst="rect">
            <a:avLst/>
          </a:prstGeom>
        </p:spPr>
        <p:txBody>
          <a:bodyPr vert="horz" wrap="square" lIns="0" tIns="13335" rIns="0" bIns="0" rtlCol="0">
            <a:spAutoFit/>
          </a:bodyPr>
          <a:lstStyle/>
          <a:p>
            <a:pPr marL="355600" marR="113030" indent="-342900" algn="just">
              <a:lnSpc>
                <a:spcPct val="100000"/>
              </a:lnSpc>
              <a:spcBef>
                <a:spcPts val="105"/>
              </a:spcBef>
              <a:buClr>
                <a:srgbClr val="00007C"/>
              </a:buClr>
              <a:buSzPct val="75000"/>
              <a:buFont typeface="Wingdings"/>
              <a:buChar char=""/>
              <a:tabLst>
                <a:tab pos="356235" algn="l"/>
              </a:tabLst>
            </a:pPr>
            <a:r>
              <a:rPr sz="2000" dirty="0">
                <a:latin typeface="Arial"/>
                <a:cs typeface="Arial"/>
              </a:rPr>
              <a:t>A critical function of an OS is </a:t>
            </a:r>
            <a:r>
              <a:rPr sz="2000" spc="-5" dirty="0">
                <a:latin typeface="Arial"/>
                <a:cs typeface="Arial"/>
              </a:rPr>
              <a:t>to </a:t>
            </a:r>
            <a:r>
              <a:rPr sz="2000" dirty="0">
                <a:latin typeface="Arial"/>
                <a:cs typeface="Arial"/>
              </a:rPr>
              <a:t>protect applications against a</a:t>
            </a:r>
            <a:r>
              <a:rPr sz="2000" spc="-185" dirty="0">
                <a:latin typeface="Arial"/>
                <a:cs typeface="Arial"/>
              </a:rPr>
              <a:t> </a:t>
            </a:r>
            <a:r>
              <a:rPr sz="2000" dirty="0">
                <a:latin typeface="Arial"/>
                <a:cs typeface="Arial"/>
              </a:rPr>
              <a:t>wide  range of malicious attacks, </a:t>
            </a:r>
            <a:r>
              <a:rPr sz="2000" spc="-5" dirty="0">
                <a:latin typeface="Arial"/>
                <a:cs typeface="Arial"/>
              </a:rPr>
              <a:t>e.g., </a:t>
            </a:r>
            <a:r>
              <a:rPr sz="2000" dirty="0">
                <a:latin typeface="Arial"/>
                <a:cs typeface="Arial"/>
              </a:rPr>
              <a:t>unauthorized access to</a:t>
            </a:r>
            <a:r>
              <a:rPr sz="2000" spc="-204" dirty="0">
                <a:latin typeface="Arial"/>
                <a:cs typeface="Arial"/>
              </a:rPr>
              <a:t> </a:t>
            </a:r>
            <a:r>
              <a:rPr sz="2000" dirty="0">
                <a:latin typeface="Arial"/>
                <a:cs typeface="Arial"/>
              </a:rPr>
              <a:t>privileged  information, tempering with executable code, and</a:t>
            </a:r>
            <a:r>
              <a:rPr sz="2000" spc="-155" dirty="0">
                <a:latin typeface="Arial"/>
                <a:cs typeface="Arial"/>
              </a:rPr>
              <a:t> </a:t>
            </a:r>
            <a:r>
              <a:rPr sz="2000" dirty="0">
                <a:latin typeface="Arial"/>
                <a:cs typeface="Arial"/>
              </a:rPr>
              <a:t>spoofing.</a:t>
            </a:r>
            <a:endParaRPr sz="2000">
              <a:latin typeface="Arial"/>
              <a:cs typeface="Arial"/>
            </a:endParaRPr>
          </a:p>
          <a:p>
            <a:pPr marL="355600" indent="-342900">
              <a:lnSpc>
                <a:spcPct val="100000"/>
              </a:lnSpc>
              <a:spcBef>
                <a:spcPts val="480"/>
              </a:spcBef>
              <a:buClr>
                <a:srgbClr val="00007C"/>
              </a:buClr>
              <a:buSzPct val="75000"/>
              <a:buFont typeface="Wingdings"/>
              <a:buChar char=""/>
              <a:tabLst>
                <a:tab pos="355600" algn="l"/>
                <a:tab pos="356235" algn="l"/>
              </a:tabLst>
            </a:pPr>
            <a:r>
              <a:rPr sz="2000" dirty="0">
                <a:latin typeface="Arial"/>
                <a:cs typeface="Arial"/>
              </a:rPr>
              <a:t>The elements of the mandatory OS</a:t>
            </a:r>
            <a:r>
              <a:rPr sz="2000" spc="-145" dirty="0">
                <a:latin typeface="Arial"/>
                <a:cs typeface="Arial"/>
              </a:rPr>
              <a:t> </a:t>
            </a:r>
            <a:r>
              <a:rPr sz="2000" dirty="0">
                <a:latin typeface="Arial"/>
                <a:cs typeface="Arial"/>
              </a:rPr>
              <a:t>security:</a:t>
            </a:r>
            <a:endParaRPr sz="2000">
              <a:latin typeface="Arial"/>
              <a:cs typeface="Arial"/>
            </a:endParaRPr>
          </a:p>
          <a:p>
            <a:pPr marL="756285" lvl="1" indent="-286385">
              <a:lnSpc>
                <a:spcPct val="100000"/>
              </a:lnSpc>
              <a:spcBef>
                <a:spcPts val="440"/>
              </a:spcBef>
              <a:buClr>
                <a:srgbClr val="9999CC"/>
              </a:buClr>
              <a:buSzPct val="80555"/>
              <a:buFont typeface="Wingdings"/>
              <a:buChar char=""/>
              <a:tabLst>
                <a:tab pos="756920" algn="l"/>
              </a:tabLst>
            </a:pPr>
            <a:r>
              <a:rPr sz="1800" spc="-5" dirty="0">
                <a:latin typeface="Arial"/>
                <a:cs typeface="Arial"/>
              </a:rPr>
              <a:t>Access control </a:t>
            </a:r>
            <a:r>
              <a:rPr sz="1800" dirty="0">
                <a:latin typeface="Wingdings"/>
                <a:cs typeface="Wingdings"/>
              </a:rPr>
              <a:t></a:t>
            </a:r>
            <a:r>
              <a:rPr sz="1800" dirty="0">
                <a:latin typeface="Times New Roman"/>
                <a:cs typeface="Times New Roman"/>
              </a:rPr>
              <a:t> </a:t>
            </a:r>
            <a:r>
              <a:rPr sz="1800" spc="-5" dirty="0">
                <a:latin typeface="Arial"/>
                <a:cs typeface="Arial"/>
              </a:rPr>
              <a:t>mechanisms </a:t>
            </a:r>
            <a:r>
              <a:rPr sz="1800" dirty="0">
                <a:latin typeface="Arial"/>
                <a:cs typeface="Arial"/>
              </a:rPr>
              <a:t>to </a:t>
            </a:r>
            <a:r>
              <a:rPr sz="1800" spc="-5" dirty="0">
                <a:latin typeface="Arial"/>
                <a:cs typeface="Arial"/>
              </a:rPr>
              <a:t>control </a:t>
            </a:r>
            <a:r>
              <a:rPr sz="1800" dirty="0">
                <a:latin typeface="Arial"/>
                <a:cs typeface="Arial"/>
              </a:rPr>
              <a:t>the </a:t>
            </a:r>
            <a:r>
              <a:rPr sz="1800" spc="-5" dirty="0">
                <a:latin typeface="Arial"/>
                <a:cs typeface="Arial"/>
              </a:rPr>
              <a:t>access </a:t>
            </a:r>
            <a:r>
              <a:rPr sz="1800" dirty="0">
                <a:latin typeface="Arial"/>
                <a:cs typeface="Arial"/>
              </a:rPr>
              <a:t>to </a:t>
            </a:r>
            <a:r>
              <a:rPr sz="1800" spc="-5" dirty="0">
                <a:latin typeface="Arial"/>
                <a:cs typeface="Arial"/>
              </a:rPr>
              <a:t>system</a:t>
            </a:r>
            <a:r>
              <a:rPr sz="1800" spc="114" dirty="0">
                <a:latin typeface="Arial"/>
                <a:cs typeface="Arial"/>
              </a:rPr>
              <a:t> </a:t>
            </a:r>
            <a:r>
              <a:rPr sz="1800" spc="-5" dirty="0">
                <a:latin typeface="Arial"/>
                <a:cs typeface="Arial"/>
              </a:rPr>
              <a:t>objects.</a:t>
            </a:r>
            <a:endParaRPr sz="1800">
              <a:latin typeface="Arial"/>
              <a:cs typeface="Arial"/>
            </a:endParaRPr>
          </a:p>
          <a:p>
            <a:pPr marL="756285" lvl="1" indent="-286385">
              <a:lnSpc>
                <a:spcPct val="100000"/>
              </a:lnSpc>
              <a:spcBef>
                <a:spcPts val="434"/>
              </a:spcBef>
              <a:buClr>
                <a:srgbClr val="9999CC"/>
              </a:buClr>
              <a:buSzPct val="80555"/>
              <a:buFont typeface="Wingdings"/>
              <a:buChar char=""/>
              <a:tabLst>
                <a:tab pos="756920" algn="l"/>
              </a:tabLst>
            </a:pPr>
            <a:r>
              <a:rPr sz="1800" spc="-5" dirty="0">
                <a:latin typeface="Arial"/>
                <a:cs typeface="Arial"/>
              </a:rPr>
              <a:t>Authentication usage </a:t>
            </a:r>
            <a:r>
              <a:rPr sz="1800" dirty="0">
                <a:latin typeface="Wingdings"/>
                <a:cs typeface="Wingdings"/>
              </a:rPr>
              <a:t></a:t>
            </a:r>
            <a:r>
              <a:rPr sz="1800" dirty="0">
                <a:latin typeface="Times New Roman"/>
                <a:cs typeface="Times New Roman"/>
              </a:rPr>
              <a:t> </a:t>
            </a:r>
            <a:r>
              <a:rPr sz="1800" spc="-5" dirty="0">
                <a:latin typeface="Arial"/>
                <a:cs typeface="Arial"/>
              </a:rPr>
              <a:t>mechanisms </a:t>
            </a:r>
            <a:r>
              <a:rPr sz="1800" dirty="0">
                <a:latin typeface="Arial"/>
                <a:cs typeface="Arial"/>
              </a:rPr>
              <a:t>to </a:t>
            </a:r>
            <a:r>
              <a:rPr sz="1800" spc="-5" dirty="0">
                <a:latin typeface="Arial"/>
                <a:cs typeface="Arial"/>
              </a:rPr>
              <a:t>authenticate a</a:t>
            </a:r>
            <a:r>
              <a:rPr sz="1800" spc="120" dirty="0">
                <a:latin typeface="Arial"/>
                <a:cs typeface="Arial"/>
              </a:rPr>
              <a:t> </a:t>
            </a:r>
            <a:r>
              <a:rPr sz="1800" spc="-5" dirty="0">
                <a:latin typeface="Arial"/>
                <a:cs typeface="Arial"/>
              </a:rPr>
              <a:t>principal.</a:t>
            </a:r>
            <a:endParaRPr sz="1800">
              <a:latin typeface="Arial"/>
              <a:cs typeface="Arial"/>
            </a:endParaRPr>
          </a:p>
          <a:p>
            <a:pPr marL="756285" lvl="1" indent="-286385">
              <a:lnSpc>
                <a:spcPct val="100000"/>
              </a:lnSpc>
              <a:spcBef>
                <a:spcPts val="430"/>
              </a:spcBef>
              <a:buClr>
                <a:srgbClr val="9999CC"/>
              </a:buClr>
              <a:buSzPct val="80555"/>
              <a:buFont typeface="Wingdings"/>
              <a:buChar char=""/>
              <a:tabLst>
                <a:tab pos="756920" algn="l"/>
              </a:tabLst>
            </a:pPr>
            <a:r>
              <a:rPr sz="1800" spc="-5" dirty="0">
                <a:latin typeface="Arial"/>
                <a:cs typeface="Arial"/>
              </a:rPr>
              <a:t>Cryptographic usage policies </a:t>
            </a:r>
            <a:r>
              <a:rPr sz="1800" dirty="0">
                <a:latin typeface="Wingdings"/>
                <a:cs typeface="Wingdings"/>
              </a:rPr>
              <a:t></a:t>
            </a:r>
            <a:r>
              <a:rPr sz="1800" dirty="0">
                <a:latin typeface="Times New Roman"/>
                <a:cs typeface="Times New Roman"/>
              </a:rPr>
              <a:t> </a:t>
            </a:r>
            <a:r>
              <a:rPr sz="1800" spc="-5" dirty="0">
                <a:latin typeface="Arial"/>
                <a:cs typeface="Arial"/>
              </a:rPr>
              <a:t>mechanisms used </a:t>
            </a:r>
            <a:r>
              <a:rPr sz="1800" dirty="0">
                <a:latin typeface="Arial"/>
                <a:cs typeface="Arial"/>
              </a:rPr>
              <a:t>to </a:t>
            </a:r>
            <a:r>
              <a:rPr sz="1800" spc="-5" dirty="0">
                <a:latin typeface="Arial"/>
                <a:cs typeface="Arial"/>
              </a:rPr>
              <a:t>protect </a:t>
            </a:r>
            <a:r>
              <a:rPr sz="1800" dirty="0">
                <a:latin typeface="Arial"/>
                <a:cs typeface="Arial"/>
              </a:rPr>
              <a:t>the</a:t>
            </a:r>
            <a:r>
              <a:rPr sz="1800" spc="155" dirty="0">
                <a:latin typeface="Arial"/>
                <a:cs typeface="Arial"/>
              </a:rPr>
              <a:t> </a:t>
            </a:r>
            <a:r>
              <a:rPr sz="1800" spc="-5" dirty="0">
                <a:latin typeface="Arial"/>
                <a:cs typeface="Arial"/>
              </a:rPr>
              <a:t>data</a:t>
            </a:r>
            <a:endParaRPr sz="1800">
              <a:latin typeface="Arial"/>
              <a:cs typeface="Arial"/>
            </a:endParaRPr>
          </a:p>
          <a:p>
            <a:pPr marL="355600" marR="149860" indent="-342900">
              <a:lnSpc>
                <a:spcPct val="100000"/>
              </a:lnSpc>
              <a:spcBef>
                <a:spcPts val="475"/>
              </a:spcBef>
              <a:buClr>
                <a:srgbClr val="00007C"/>
              </a:buClr>
              <a:buSzPct val="75000"/>
              <a:buFont typeface="Wingdings"/>
              <a:buChar char=""/>
              <a:tabLst>
                <a:tab pos="355600" algn="l"/>
                <a:tab pos="356235" algn="l"/>
              </a:tabLst>
            </a:pPr>
            <a:r>
              <a:rPr sz="2000" dirty="0">
                <a:latin typeface="Arial"/>
                <a:cs typeface="Arial"/>
              </a:rPr>
              <a:t>Commercial OS do not support a multi-layered security; only  distinguish between a completely privileged security domain and</a:t>
            </a:r>
            <a:r>
              <a:rPr sz="2000" spc="-165" dirty="0">
                <a:latin typeface="Arial"/>
                <a:cs typeface="Arial"/>
              </a:rPr>
              <a:t> </a:t>
            </a:r>
            <a:r>
              <a:rPr sz="2000" dirty="0">
                <a:latin typeface="Arial"/>
                <a:cs typeface="Arial"/>
              </a:rPr>
              <a:t>a  completely unprivileged</a:t>
            </a:r>
            <a:r>
              <a:rPr sz="2000" spc="-45" dirty="0">
                <a:latin typeface="Arial"/>
                <a:cs typeface="Arial"/>
              </a:rPr>
              <a:t> </a:t>
            </a:r>
            <a:r>
              <a:rPr sz="2000" dirty="0">
                <a:latin typeface="Arial"/>
                <a:cs typeface="Arial"/>
              </a:rPr>
              <a:t>one.</a:t>
            </a:r>
            <a:endParaRPr sz="2000">
              <a:latin typeface="Arial"/>
              <a:cs typeface="Arial"/>
            </a:endParaRPr>
          </a:p>
          <a:p>
            <a:pPr marL="355600" marR="5080" indent="-342900">
              <a:lnSpc>
                <a:spcPct val="100000"/>
              </a:lnSpc>
              <a:spcBef>
                <a:spcPts val="480"/>
              </a:spcBef>
              <a:buClr>
                <a:srgbClr val="00007C"/>
              </a:buClr>
              <a:buSzPct val="75000"/>
              <a:buFont typeface="Wingdings"/>
              <a:buChar char=""/>
              <a:tabLst>
                <a:tab pos="355600" algn="l"/>
                <a:tab pos="356235" algn="l"/>
                <a:tab pos="4624070" algn="l"/>
              </a:tabLst>
            </a:pPr>
            <a:r>
              <a:rPr sz="2000" dirty="0">
                <a:latin typeface="Arial"/>
                <a:cs typeface="Arial"/>
              </a:rPr>
              <a:t>Trusted paths mechanisms </a:t>
            </a:r>
            <a:r>
              <a:rPr sz="2000" dirty="0">
                <a:latin typeface="Wingdings"/>
                <a:cs typeface="Wingdings"/>
              </a:rPr>
              <a:t></a:t>
            </a:r>
            <a:r>
              <a:rPr sz="2000" dirty="0">
                <a:latin typeface="Times New Roman"/>
                <a:cs typeface="Times New Roman"/>
              </a:rPr>
              <a:t> </a:t>
            </a:r>
            <a:r>
              <a:rPr sz="2000" dirty="0">
                <a:latin typeface="Arial"/>
                <a:cs typeface="Arial"/>
              </a:rPr>
              <a:t>support user interactions with</a:t>
            </a:r>
            <a:r>
              <a:rPr sz="2000" spc="-135" dirty="0">
                <a:latin typeface="Arial"/>
                <a:cs typeface="Arial"/>
              </a:rPr>
              <a:t> </a:t>
            </a:r>
            <a:r>
              <a:rPr sz="2000" dirty="0">
                <a:latin typeface="Arial"/>
                <a:cs typeface="Arial"/>
              </a:rPr>
              <a:t>trusted  software. Critical for</a:t>
            </a:r>
            <a:r>
              <a:rPr sz="2000" spc="-40" dirty="0">
                <a:latin typeface="Arial"/>
                <a:cs typeface="Arial"/>
              </a:rPr>
              <a:t> </a:t>
            </a:r>
            <a:r>
              <a:rPr sz="2000" dirty="0">
                <a:latin typeface="Arial"/>
                <a:cs typeface="Arial"/>
              </a:rPr>
              <a:t>system</a:t>
            </a:r>
            <a:r>
              <a:rPr sz="2000" spc="-25" dirty="0">
                <a:latin typeface="Arial"/>
                <a:cs typeface="Arial"/>
              </a:rPr>
              <a:t> </a:t>
            </a:r>
            <a:r>
              <a:rPr sz="2000" dirty="0">
                <a:latin typeface="Arial"/>
                <a:cs typeface="Arial"/>
              </a:rPr>
              <a:t>security;	</a:t>
            </a:r>
            <a:r>
              <a:rPr sz="2000" spc="-5" dirty="0">
                <a:latin typeface="Arial"/>
                <a:cs typeface="Arial"/>
              </a:rPr>
              <a:t>if </a:t>
            </a:r>
            <a:r>
              <a:rPr sz="2000" dirty="0">
                <a:latin typeface="Arial"/>
                <a:cs typeface="Arial"/>
              </a:rPr>
              <a:t>such mechanisms do not  exist, then malicious software can impersonate trusted software.  Some systems provide trust paths for a few functions, such as</a:t>
            </a:r>
            <a:r>
              <a:rPr sz="2000" spc="-240" dirty="0">
                <a:latin typeface="Arial"/>
                <a:cs typeface="Arial"/>
              </a:rPr>
              <a:t> </a:t>
            </a:r>
            <a:r>
              <a:rPr sz="2000" dirty="0">
                <a:latin typeface="Arial"/>
                <a:cs typeface="Arial"/>
              </a:rPr>
              <a:t>login  authentication and password changing, and allow servers to  authenticate their</a:t>
            </a:r>
            <a:r>
              <a:rPr sz="2000" spc="-65" dirty="0">
                <a:latin typeface="Arial"/>
                <a:cs typeface="Arial"/>
              </a:rPr>
              <a:t> </a:t>
            </a:r>
            <a:r>
              <a:rPr sz="2000" dirty="0">
                <a:latin typeface="Arial"/>
                <a:cs typeface="Arial"/>
              </a:rPr>
              <a:t>clients.</a:t>
            </a:r>
            <a:endParaRPr sz="2000">
              <a:latin typeface="Arial"/>
              <a:cs typeface="Arial"/>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0" y="0"/>
            <a:ext cx="285750" cy="533400"/>
          </a:xfrm>
          <a:prstGeom prst="rect">
            <a:avLst/>
          </a:prstGeom>
          <a:blipFill>
            <a:blip r:embed="rId3" cstate="print"/>
            <a:stretch>
              <a:fillRect/>
            </a:stretch>
          </a:blipFill>
        </p:spPr>
        <p:txBody>
          <a:bodyPr wrap="square" lIns="0" tIns="0" rIns="0" bIns="0" rtlCol="0"/>
          <a:lstStyle/>
          <a:p>
            <a:endParaRPr/>
          </a:p>
        </p:txBody>
      </p:sp>
      <p:sp>
        <p:nvSpPr>
          <p:cNvPr id="3" name="object 3"/>
          <p:cNvSpPr/>
          <p:nvPr/>
        </p:nvSpPr>
        <p:spPr>
          <a:xfrm>
            <a:off x="412750" y="134937"/>
            <a:ext cx="8731250" cy="274637"/>
          </a:xfrm>
          <a:prstGeom prst="rect">
            <a:avLst/>
          </a:prstGeom>
          <a:blipFill>
            <a:blip r:embed="rId4" cstate="print"/>
            <a:stretch>
              <a:fillRect/>
            </a:stretch>
          </a:blipFill>
        </p:spPr>
        <p:txBody>
          <a:bodyPr wrap="square" lIns="0" tIns="0" rIns="0" bIns="0" rtlCol="0"/>
          <a:lstStyle/>
          <a:p>
            <a:endParaRPr/>
          </a:p>
        </p:txBody>
      </p:sp>
      <p:sp>
        <p:nvSpPr>
          <p:cNvPr id="4" name="object 4"/>
          <p:cNvSpPr/>
          <p:nvPr/>
        </p:nvSpPr>
        <p:spPr>
          <a:xfrm>
            <a:off x="409575" y="134937"/>
            <a:ext cx="138430" cy="136525"/>
          </a:xfrm>
          <a:custGeom>
            <a:avLst/>
            <a:gdLst/>
            <a:ahLst/>
            <a:cxnLst/>
            <a:rect l="l" t="t" r="r" b="b"/>
            <a:pathLst>
              <a:path w="138429" h="136525">
                <a:moveTo>
                  <a:pt x="0" y="136525"/>
                </a:moveTo>
                <a:lnTo>
                  <a:pt x="138112" y="136525"/>
                </a:lnTo>
                <a:lnTo>
                  <a:pt x="138112" y="0"/>
                </a:lnTo>
                <a:lnTo>
                  <a:pt x="0" y="0"/>
                </a:lnTo>
                <a:lnTo>
                  <a:pt x="0" y="136525"/>
                </a:lnTo>
                <a:close/>
              </a:path>
            </a:pathLst>
          </a:custGeom>
          <a:solidFill>
            <a:srgbClr val="CCCCE6"/>
          </a:solidFill>
        </p:spPr>
        <p:txBody>
          <a:bodyPr wrap="square" lIns="0" tIns="0" rIns="0" bIns="0" rtlCol="0"/>
          <a:lstStyle/>
          <a:p>
            <a:endParaRPr/>
          </a:p>
        </p:txBody>
      </p:sp>
      <p:sp>
        <p:nvSpPr>
          <p:cNvPr id="5" name="object 5"/>
          <p:cNvSpPr/>
          <p:nvPr/>
        </p:nvSpPr>
        <p:spPr>
          <a:xfrm>
            <a:off x="547687" y="63"/>
            <a:ext cx="139700" cy="135255"/>
          </a:xfrm>
          <a:custGeom>
            <a:avLst/>
            <a:gdLst/>
            <a:ahLst/>
            <a:cxnLst/>
            <a:rect l="l" t="t" r="r" b="b"/>
            <a:pathLst>
              <a:path w="139700" h="135255">
                <a:moveTo>
                  <a:pt x="0" y="134874"/>
                </a:moveTo>
                <a:lnTo>
                  <a:pt x="139700" y="134874"/>
                </a:lnTo>
                <a:lnTo>
                  <a:pt x="139700" y="0"/>
                </a:lnTo>
                <a:lnTo>
                  <a:pt x="0" y="0"/>
                </a:lnTo>
                <a:lnTo>
                  <a:pt x="0" y="134874"/>
                </a:lnTo>
                <a:close/>
              </a:path>
            </a:pathLst>
          </a:custGeom>
          <a:solidFill>
            <a:srgbClr val="CCCCE6"/>
          </a:solidFill>
        </p:spPr>
        <p:txBody>
          <a:bodyPr wrap="square" lIns="0" tIns="0" rIns="0" bIns="0" rtlCol="0"/>
          <a:lstStyle/>
          <a:p>
            <a:endParaRPr/>
          </a:p>
        </p:txBody>
      </p:sp>
      <p:sp>
        <p:nvSpPr>
          <p:cNvPr id="6" name="object 6"/>
          <p:cNvSpPr/>
          <p:nvPr/>
        </p:nvSpPr>
        <p:spPr>
          <a:xfrm>
            <a:off x="547687" y="134937"/>
            <a:ext cx="139700" cy="141605"/>
          </a:xfrm>
          <a:custGeom>
            <a:avLst/>
            <a:gdLst/>
            <a:ahLst/>
            <a:cxnLst/>
            <a:rect l="l" t="t" r="r" b="b"/>
            <a:pathLst>
              <a:path w="139700" h="141604">
                <a:moveTo>
                  <a:pt x="0" y="141287"/>
                </a:moveTo>
                <a:lnTo>
                  <a:pt x="139700" y="141287"/>
                </a:lnTo>
                <a:lnTo>
                  <a:pt x="139700" y="0"/>
                </a:lnTo>
                <a:lnTo>
                  <a:pt x="0" y="0"/>
                </a:lnTo>
                <a:lnTo>
                  <a:pt x="0" y="141287"/>
                </a:lnTo>
                <a:close/>
              </a:path>
            </a:pathLst>
          </a:custGeom>
          <a:solidFill>
            <a:srgbClr val="9999CC"/>
          </a:solidFill>
        </p:spPr>
        <p:txBody>
          <a:bodyPr wrap="square" lIns="0" tIns="0" rIns="0" bIns="0" rtlCol="0"/>
          <a:lstStyle/>
          <a:p>
            <a:endParaRPr/>
          </a:p>
        </p:txBody>
      </p:sp>
      <p:sp>
        <p:nvSpPr>
          <p:cNvPr id="7" name="object 7"/>
          <p:cNvSpPr/>
          <p:nvPr/>
        </p:nvSpPr>
        <p:spPr>
          <a:xfrm>
            <a:off x="274637" y="274637"/>
            <a:ext cx="136525" cy="135255"/>
          </a:xfrm>
          <a:custGeom>
            <a:avLst/>
            <a:gdLst/>
            <a:ahLst/>
            <a:cxnLst/>
            <a:rect l="l" t="t" r="r" b="b"/>
            <a:pathLst>
              <a:path w="136525" h="135254">
                <a:moveTo>
                  <a:pt x="0" y="134937"/>
                </a:moveTo>
                <a:lnTo>
                  <a:pt x="136525" y="134937"/>
                </a:lnTo>
                <a:lnTo>
                  <a:pt x="136525" y="0"/>
                </a:lnTo>
                <a:lnTo>
                  <a:pt x="0" y="0"/>
                </a:lnTo>
                <a:lnTo>
                  <a:pt x="0" y="134937"/>
                </a:lnTo>
                <a:close/>
              </a:path>
            </a:pathLst>
          </a:custGeom>
          <a:solidFill>
            <a:srgbClr val="CCCCE6"/>
          </a:solidFill>
        </p:spPr>
        <p:txBody>
          <a:bodyPr wrap="square" lIns="0" tIns="0" rIns="0" bIns="0" rtlCol="0"/>
          <a:lstStyle/>
          <a:p>
            <a:endParaRPr/>
          </a:p>
        </p:txBody>
      </p:sp>
      <p:sp>
        <p:nvSpPr>
          <p:cNvPr id="8" name="object 8"/>
          <p:cNvSpPr/>
          <p:nvPr/>
        </p:nvSpPr>
        <p:spPr>
          <a:xfrm>
            <a:off x="131762" y="136588"/>
            <a:ext cx="141605" cy="138430"/>
          </a:xfrm>
          <a:custGeom>
            <a:avLst/>
            <a:gdLst/>
            <a:ahLst/>
            <a:cxnLst/>
            <a:rect l="l" t="t" r="r" b="b"/>
            <a:pathLst>
              <a:path w="141604" h="138429">
                <a:moveTo>
                  <a:pt x="0" y="138112"/>
                </a:moveTo>
                <a:lnTo>
                  <a:pt x="141287" y="138112"/>
                </a:lnTo>
                <a:lnTo>
                  <a:pt x="141287" y="0"/>
                </a:lnTo>
                <a:lnTo>
                  <a:pt x="0" y="0"/>
                </a:lnTo>
                <a:lnTo>
                  <a:pt x="0" y="138112"/>
                </a:lnTo>
                <a:close/>
              </a:path>
            </a:pathLst>
          </a:custGeom>
          <a:solidFill>
            <a:srgbClr val="00007C"/>
          </a:solidFill>
        </p:spPr>
        <p:txBody>
          <a:bodyPr wrap="square" lIns="0" tIns="0" rIns="0" bIns="0" rtlCol="0"/>
          <a:lstStyle/>
          <a:p>
            <a:endParaRPr/>
          </a:p>
        </p:txBody>
      </p:sp>
      <p:sp>
        <p:nvSpPr>
          <p:cNvPr id="9" name="object 9"/>
          <p:cNvSpPr/>
          <p:nvPr/>
        </p:nvSpPr>
        <p:spPr>
          <a:xfrm>
            <a:off x="409575" y="271462"/>
            <a:ext cx="138430" cy="138430"/>
          </a:xfrm>
          <a:custGeom>
            <a:avLst/>
            <a:gdLst/>
            <a:ahLst/>
            <a:cxnLst/>
            <a:rect l="l" t="t" r="r" b="b"/>
            <a:pathLst>
              <a:path w="138429" h="138429">
                <a:moveTo>
                  <a:pt x="0" y="138112"/>
                </a:moveTo>
                <a:lnTo>
                  <a:pt x="138112" y="138112"/>
                </a:lnTo>
                <a:lnTo>
                  <a:pt x="138112" y="0"/>
                </a:lnTo>
                <a:lnTo>
                  <a:pt x="0" y="0"/>
                </a:lnTo>
                <a:lnTo>
                  <a:pt x="0" y="138112"/>
                </a:lnTo>
                <a:close/>
              </a:path>
            </a:pathLst>
          </a:custGeom>
          <a:solidFill>
            <a:srgbClr val="9999CC"/>
          </a:solidFill>
        </p:spPr>
        <p:txBody>
          <a:bodyPr wrap="square" lIns="0" tIns="0" rIns="0" bIns="0" rtlCol="0"/>
          <a:lstStyle/>
          <a:p>
            <a:endParaRPr/>
          </a:p>
        </p:txBody>
      </p:sp>
      <p:sp>
        <p:nvSpPr>
          <p:cNvPr id="10" name="object 10"/>
          <p:cNvSpPr/>
          <p:nvPr/>
        </p:nvSpPr>
        <p:spPr>
          <a:xfrm>
            <a:off x="274637" y="409575"/>
            <a:ext cx="136525" cy="136525"/>
          </a:xfrm>
          <a:custGeom>
            <a:avLst/>
            <a:gdLst/>
            <a:ahLst/>
            <a:cxnLst/>
            <a:rect l="l" t="t" r="r" b="b"/>
            <a:pathLst>
              <a:path w="136525" h="136525">
                <a:moveTo>
                  <a:pt x="0" y="136525"/>
                </a:moveTo>
                <a:lnTo>
                  <a:pt x="136525" y="136525"/>
                </a:lnTo>
                <a:lnTo>
                  <a:pt x="136525" y="0"/>
                </a:lnTo>
                <a:lnTo>
                  <a:pt x="0" y="0"/>
                </a:lnTo>
                <a:lnTo>
                  <a:pt x="0" y="136525"/>
                </a:lnTo>
                <a:close/>
              </a:path>
            </a:pathLst>
          </a:custGeom>
          <a:solidFill>
            <a:srgbClr val="9999CC"/>
          </a:solidFill>
        </p:spPr>
        <p:txBody>
          <a:bodyPr wrap="square" lIns="0" tIns="0" rIns="0" bIns="0" rtlCol="0"/>
          <a:lstStyle/>
          <a:p>
            <a:endParaRPr/>
          </a:p>
        </p:txBody>
      </p:sp>
      <p:sp>
        <p:nvSpPr>
          <p:cNvPr id="11" name="object 11"/>
          <p:cNvSpPr txBox="1">
            <a:spLocks noGrp="1"/>
          </p:cNvSpPr>
          <p:nvPr>
            <p:ph type="title"/>
          </p:nvPr>
        </p:nvSpPr>
        <p:spPr>
          <a:xfrm>
            <a:off x="524967" y="588645"/>
            <a:ext cx="6973570" cy="513715"/>
          </a:xfrm>
          <a:prstGeom prst="rect">
            <a:avLst/>
          </a:prstGeom>
        </p:spPr>
        <p:txBody>
          <a:bodyPr vert="horz" wrap="square" lIns="0" tIns="13335" rIns="0" bIns="0" rtlCol="0">
            <a:spAutoFit/>
          </a:bodyPr>
          <a:lstStyle/>
          <a:p>
            <a:pPr marL="12700">
              <a:lnSpc>
                <a:spcPct val="100000"/>
              </a:lnSpc>
              <a:spcBef>
                <a:spcPts val="105"/>
              </a:spcBef>
            </a:pPr>
            <a:r>
              <a:rPr spc="-5" dirty="0"/>
              <a:t>Closed-box </a:t>
            </a:r>
            <a:r>
              <a:rPr dirty="0"/>
              <a:t>versus </a:t>
            </a:r>
            <a:r>
              <a:rPr spc="-5" dirty="0"/>
              <a:t>open-box</a:t>
            </a:r>
            <a:r>
              <a:rPr spc="-60" dirty="0"/>
              <a:t> </a:t>
            </a:r>
            <a:r>
              <a:rPr spc="-5" dirty="0"/>
              <a:t>platforms</a:t>
            </a:r>
          </a:p>
        </p:txBody>
      </p:sp>
      <p:sp>
        <p:nvSpPr>
          <p:cNvPr id="13" name="object 13"/>
          <p:cNvSpPr txBox="1">
            <a:spLocks noGrp="1"/>
          </p:cNvSpPr>
          <p:nvPr>
            <p:ph type="dt" sz="half" idx="6"/>
          </p:nvPr>
        </p:nvSpPr>
        <p:spPr>
          <a:prstGeom prst="rect">
            <a:avLst/>
          </a:prstGeom>
        </p:spPr>
        <p:txBody>
          <a:bodyPr vert="horz" wrap="square" lIns="0" tIns="0" rIns="0" bIns="0" rtlCol="0">
            <a:spAutoFit/>
          </a:bodyPr>
          <a:lstStyle/>
          <a:p>
            <a:pPr algn="ctr">
              <a:lnSpc>
                <a:spcPts val="1425"/>
              </a:lnSpc>
            </a:pPr>
            <a:r>
              <a:rPr spc="-5" dirty="0"/>
              <a:t>Cloud Computing: </a:t>
            </a:r>
            <a:r>
              <a:rPr dirty="0"/>
              <a:t>Theory </a:t>
            </a:r>
            <a:r>
              <a:rPr spc="-5" dirty="0"/>
              <a:t>and</a:t>
            </a:r>
            <a:r>
              <a:rPr spc="-140" dirty="0"/>
              <a:t> </a:t>
            </a:r>
            <a:r>
              <a:rPr dirty="0"/>
              <a:t>Practice.</a:t>
            </a:r>
          </a:p>
          <a:p>
            <a:pPr marL="1905" algn="ctr">
              <a:lnSpc>
                <a:spcPct val="100000"/>
              </a:lnSpc>
            </a:pPr>
            <a:r>
              <a:rPr dirty="0"/>
              <a:t>Chapter</a:t>
            </a:r>
            <a:r>
              <a:rPr spc="-45" dirty="0"/>
              <a:t> </a:t>
            </a:r>
            <a:r>
              <a:rPr spc="-5" dirty="0"/>
              <a:t>9</a:t>
            </a:r>
          </a:p>
        </p:txBody>
      </p:sp>
      <p:sp>
        <p:nvSpPr>
          <p:cNvPr id="14" name="object 14"/>
          <p:cNvSpPr txBox="1">
            <a:spLocks noGrp="1"/>
          </p:cNvSpPr>
          <p:nvPr>
            <p:ph type="sldNum" sz="quarter" idx="7"/>
          </p:nvPr>
        </p:nvSpPr>
        <p:spPr>
          <a:prstGeom prst="rect">
            <a:avLst/>
          </a:prstGeom>
        </p:spPr>
        <p:txBody>
          <a:bodyPr vert="horz" wrap="square" lIns="0" tIns="27940" rIns="0" bIns="0" rtlCol="0">
            <a:spAutoFit/>
          </a:bodyPr>
          <a:lstStyle/>
          <a:p>
            <a:pPr marL="25400">
              <a:lnSpc>
                <a:spcPct val="100000"/>
              </a:lnSpc>
              <a:spcBef>
                <a:spcPts val="220"/>
              </a:spcBef>
            </a:pPr>
            <a:fld id="{81D60167-4931-47E6-BA6A-407CBD079E47}" type="slidenum">
              <a:rPr dirty="0"/>
              <a:t>21</a:t>
            </a:fld>
            <a:endParaRPr dirty="0"/>
          </a:p>
        </p:txBody>
      </p:sp>
      <p:sp>
        <p:nvSpPr>
          <p:cNvPr id="15" name="object 15"/>
          <p:cNvSpPr txBox="1">
            <a:spLocks noGrp="1"/>
          </p:cNvSpPr>
          <p:nvPr>
            <p:ph type="ftr" sz="quarter" idx="5"/>
          </p:nvPr>
        </p:nvSpPr>
        <p:spPr>
          <a:prstGeom prst="rect">
            <a:avLst/>
          </a:prstGeom>
        </p:spPr>
        <p:txBody>
          <a:bodyPr vert="horz" wrap="square" lIns="0" tIns="0" rIns="0" bIns="0" rtlCol="0">
            <a:spAutoFit/>
          </a:bodyPr>
          <a:lstStyle/>
          <a:p>
            <a:pPr marL="12700">
              <a:lnSpc>
                <a:spcPts val="1425"/>
              </a:lnSpc>
            </a:pPr>
            <a:r>
              <a:rPr spc="-5" dirty="0"/>
              <a:t>Dan </a:t>
            </a:r>
            <a:r>
              <a:rPr dirty="0"/>
              <a:t>C.</a:t>
            </a:r>
            <a:r>
              <a:rPr spc="-55" dirty="0"/>
              <a:t> </a:t>
            </a:r>
            <a:r>
              <a:rPr spc="-5" dirty="0"/>
              <a:t>Marinescu</a:t>
            </a:r>
          </a:p>
        </p:txBody>
      </p:sp>
      <p:sp>
        <p:nvSpPr>
          <p:cNvPr id="12" name="object 12"/>
          <p:cNvSpPr txBox="1"/>
          <p:nvPr/>
        </p:nvSpPr>
        <p:spPr>
          <a:xfrm>
            <a:off x="299415" y="1473453"/>
            <a:ext cx="8562340" cy="4538345"/>
          </a:xfrm>
          <a:prstGeom prst="rect">
            <a:avLst/>
          </a:prstGeom>
        </p:spPr>
        <p:txBody>
          <a:bodyPr vert="horz" wrap="square" lIns="0" tIns="13335" rIns="0" bIns="0" rtlCol="0">
            <a:spAutoFit/>
          </a:bodyPr>
          <a:lstStyle/>
          <a:p>
            <a:pPr marL="355600" marR="243840" indent="-342900">
              <a:lnSpc>
                <a:spcPct val="100000"/>
              </a:lnSpc>
              <a:spcBef>
                <a:spcPts val="105"/>
              </a:spcBef>
              <a:buClr>
                <a:srgbClr val="00007C"/>
              </a:buClr>
              <a:buSzPct val="75000"/>
              <a:buFont typeface="Wingdings"/>
              <a:buChar char=""/>
              <a:tabLst>
                <a:tab pos="355600" algn="l"/>
                <a:tab pos="356235" algn="l"/>
              </a:tabLst>
            </a:pPr>
            <a:r>
              <a:rPr sz="2000" u="heavy" dirty="0">
                <a:uFill>
                  <a:solidFill>
                    <a:srgbClr val="000000"/>
                  </a:solidFill>
                </a:uFill>
                <a:latin typeface="Arial"/>
                <a:cs typeface="Arial"/>
              </a:rPr>
              <a:t>Closed-box platforms ,</a:t>
            </a:r>
            <a:r>
              <a:rPr sz="2000" dirty="0">
                <a:latin typeface="Arial"/>
                <a:cs typeface="Arial"/>
              </a:rPr>
              <a:t> </a:t>
            </a:r>
            <a:r>
              <a:rPr sz="2000" spc="-5" dirty="0">
                <a:latin typeface="Arial"/>
                <a:cs typeface="Arial"/>
              </a:rPr>
              <a:t>e.g., </a:t>
            </a:r>
            <a:r>
              <a:rPr sz="2000" dirty="0">
                <a:latin typeface="Arial"/>
                <a:cs typeface="Arial"/>
              </a:rPr>
              <a:t>cellular phones, game consoles and ATM  could have embedded cryptographic keys to reveal their true identity</a:t>
            </a:r>
            <a:r>
              <a:rPr sz="2000" spc="-200" dirty="0">
                <a:latin typeface="Arial"/>
                <a:cs typeface="Arial"/>
              </a:rPr>
              <a:t> </a:t>
            </a:r>
            <a:r>
              <a:rPr sz="2000" spc="-5" dirty="0">
                <a:latin typeface="Arial"/>
                <a:cs typeface="Arial"/>
              </a:rPr>
              <a:t>to  </a:t>
            </a:r>
            <a:r>
              <a:rPr sz="2000" dirty="0">
                <a:latin typeface="Arial"/>
                <a:cs typeface="Arial"/>
              </a:rPr>
              <a:t>remote systems and authenticate the software running on</a:t>
            </a:r>
            <a:r>
              <a:rPr sz="2000" spc="-229" dirty="0">
                <a:latin typeface="Arial"/>
                <a:cs typeface="Arial"/>
              </a:rPr>
              <a:t> </a:t>
            </a:r>
            <a:r>
              <a:rPr sz="2000" dirty="0">
                <a:latin typeface="Arial"/>
                <a:cs typeface="Arial"/>
              </a:rPr>
              <a:t>them.</a:t>
            </a:r>
            <a:endParaRPr sz="2000">
              <a:latin typeface="Arial"/>
              <a:cs typeface="Arial"/>
            </a:endParaRPr>
          </a:p>
          <a:p>
            <a:pPr marL="355600" marR="521334" indent="-342900">
              <a:lnSpc>
                <a:spcPct val="100000"/>
              </a:lnSpc>
              <a:spcBef>
                <a:spcPts val="480"/>
              </a:spcBef>
              <a:buClr>
                <a:srgbClr val="00007C"/>
              </a:buClr>
              <a:buSzPct val="75000"/>
              <a:buFont typeface="Wingdings"/>
              <a:buChar char=""/>
              <a:tabLst>
                <a:tab pos="355600" algn="l"/>
                <a:tab pos="356235" algn="l"/>
              </a:tabLst>
            </a:pPr>
            <a:r>
              <a:rPr sz="2000" dirty="0">
                <a:latin typeface="Arial"/>
                <a:cs typeface="Arial"/>
              </a:rPr>
              <a:t>Such facilities are not available </a:t>
            </a:r>
            <a:r>
              <a:rPr sz="2000" spc="-5" dirty="0">
                <a:latin typeface="Arial"/>
                <a:cs typeface="Arial"/>
              </a:rPr>
              <a:t>to </a:t>
            </a:r>
            <a:r>
              <a:rPr sz="2000" u="heavy" dirty="0">
                <a:uFill>
                  <a:solidFill>
                    <a:srgbClr val="000000"/>
                  </a:solidFill>
                </a:uFill>
                <a:latin typeface="Arial"/>
                <a:cs typeface="Arial"/>
              </a:rPr>
              <a:t>open-box platforms</a:t>
            </a:r>
            <a:r>
              <a:rPr sz="2000" dirty="0">
                <a:latin typeface="Arial"/>
                <a:cs typeface="Arial"/>
              </a:rPr>
              <a:t>, the</a:t>
            </a:r>
            <a:r>
              <a:rPr sz="2000" spc="-150" dirty="0">
                <a:latin typeface="Arial"/>
                <a:cs typeface="Arial"/>
              </a:rPr>
              <a:t> </a:t>
            </a:r>
            <a:r>
              <a:rPr sz="2000" dirty="0">
                <a:latin typeface="Arial"/>
                <a:cs typeface="Arial"/>
              </a:rPr>
              <a:t>traditional  hardware for commodity operating</a:t>
            </a:r>
            <a:r>
              <a:rPr sz="2000" spc="-145" dirty="0">
                <a:latin typeface="Arial"/>
                <a:cs typeface="Arial"/>
              </a:rPr>
              <a:t> </a:t>
            </a:r>
            <a:r>
              <a:rPr sz="2000" dirty="0">
                <a:latin typeface="Arial"/>
                <a:cs typeface="Arial"/>
              </a:rPr>
              <a:t>systems.</a:t>
            </a:r>
            <a:endParaRPr sz="2000">
              <a:latin typeface="Arial"/>
              <a:cs typeface="Arial"/>
            </a:endParaRPr>
          </a:p>
          <a:p>
            <a:pPr marL="355600" marR="5080" indent="-342900">
              <a:lnSpc>
                <a:spcPct val="100000"/>
              </a:lnSpc>
              <a:spcBef>
                <a:spcPts val="480"/>
              </a:spcBef>
              <a:buClr>
                <a:srgbClr val="00007C"/>
              </a:buClr>
              <a:buSzPct val="75000"/>
              <a:buFont typeface="Wingdings"/>
              <a:buChar char=""/>
              <a:tabLst>
                <a:tab pos="355600" algn="l"/>
                <a:tab pos="356235" algn="l"/>
              </a:tabLst>
            </a:pPr>
            <a:r>
              <a:rPr sz="2000" dirty="0">
                <a:latin typeface="Arial"/>
                <a:cs typeface="Arial"/>
              </a:rPr>
              <a:t>Commodity operating system </a:t>
            </a:r>
            <a:r>
              <a:rPr sz="2000" spc="-5" dirty="0">
                <a:latin typeface="Arial"/>
                <a:cs typeface="Arial"/>
              </a:rPr>
              <a:t>offer </a:t>
            </a:r>
            <a:r>
              <a:rPr sz="2000" dirty="0">
                <a:latin typeface="Arial"/>
                <a:cs typeface="Arial"/>
              </a:rPr>
              <a:t>low assurance. An OS is a complex  software system consisting of millions of lines of code and it is</a:t>
            </a:r>
            <a:r>
              <a:rPr sz="2000" spc="-220" dirty="0">
                <a:latin typeface="Arial"/>
                <a:cs typeface="Arial"/>
              </a:rPr>
              <a:t> </a:t>
            </a:r>
            <a:r>
              <a:rPr sz="2000" dirty="0">
                <a:latin typeface="Arial"/>
                <a:cs typeface="Arial"/>
              </a:rPr>
              <a:t>vulnerable  to a wide range of malicious</a:t>
            </a:r>
            <a:r>
              <a:rPr sz="2000" spc="-100" dirty="0">
                <a:latin typeface="Arial"/>
                <a:cs typeface="Arial"/>
              </a:rPr>
              <a:t> </a:t>
            </a:r>
            <a:r>
              <a:rPr sz="2000" dirty="0">
                <a:latin typeface="Arial"/>
                <a:cs typeface="Arial"/>
              </a:rPr>
              <a:t>attacks.</a:t>
            </a:r>
            <a:endParaRPr sz="2000">
              <a:latin typeface="Arial"/>
              <a:cs typeface="Arial"/>
            </a:endParaRPr>
          </a:p>
          <a:p>
            <a:pPr marL="355600" marR="257810" indent="-342900">
              <a:lnSpc>
                <a:spcPct val="100000"/>
              </a:lnSpc>
              <a:spcBef>
                <a:spcPts val="480"/>
              </a:spcBef>
              <a:buClr>
                <a:srgbClr val="00007C"/>
              </a:buClr>
              <a:buSzPct val="75000"/>
              <a:buFont typeface="Wingdings"/>
              <a:buChar char=""/>
              <a:tabLst>
                <a:tab pos="355600" algn="l"/>
                <a:tab pos="356235" algn="l"/>
              </a:tabLst>
            </a:pPr>
            <a:r>
              <a:rPr sz="2000" dirty="0">
                <a:latin typeface="Arial"/>
                <a:cs typeface="Arial"/>
              </a:rPr>
              <a:t>An OS provides weak mechanisms for applications to authenticate to  one another and create a trusted path between users and</a:t>
            </a:r>
            <a:r>
              <a:rPr sz="2000" spc="-220" dirty="0">
                <a:latin typeface="Arial"/>
                <a:cs typeface="Arial"/>
              </a:rPr>
              <a:t> </a:t>
            </a:r>
            <a:r>
              <a:rPr sz="2000" dirty="0">
                <a:latin typeface="Arial"/>
                <a:cs typeface="Arial"/>
              </a:rPr>
              <a:t>applications.</a:t>
            </a:r>
            <a:endParaRPr sz="2000">
              <a:latin typeface="Arial"/>
              <a:cs typeface="Arial"/>
            </a:endParaRPr>
          </a:p>
          <a:p>
            <a:pPr marL="355600" marR="99695" indent="-342900">
              <a:lnSpc>
                <a:spcPct val="100000"/>
              </a:lnSpc>
              <a:spcBef>
                <a:spcPts val="484"/>
              </a:spcBef>
              <a:buClr>
                <a:srgbClr val="00007C"/>
              </a:buClr>
              <a:buSzPct val="75000"/>
              <a:buFont typeface="Wingdings"/>
              <a:buChar char=""/>
              <a:tabLst>
                <a:tab pos="355600" algn="l"/>
                <a:tab pos="356235" algn="l"/>
              </a:tabLst>
            </a:pPr>
            <a:r>
              <a:rPr sz="2000" dirty="0">
                <a:latin typeface="Arial"/>
                <a:cs typeface="Arial"/>
              </a:rPr>
              <a:t>An OS poorly isolates one application from another; once an application  is compromised, the entire physical platform and all applications</a:t>
            </a:r>
            <a:r>
              <a:rPr sz="2000" spc="-185" dirty="0">
                <a:latin typeface="Arial"/>
                <a:cs typeface="Arial"/>
              </a:rPr>
              <a:t> </a:t>
            </a:r>
            <a:r>
              <a:rPr sz="2000" dirty="0">
                <a:latin typeface="Arial"/>
                <a:cs typeface="Arial"/>
              </a:rPr>
              <a:t>running  on it can be affected. The platform security level is reduced to the  security level of the most vulnerable application running on the</a:t>
            </a:r>
            <a:r>
              <a:rPr sz="2000" spc="-180" dirty="0">
                <a:latin typeface="Arial"/>
                <a:cs typeface="Arial"/>
              </a:rPr>
              <a:t> </a:t>
            </a:r>
            <a:r>
              <a:rPr sz="2000" dirty="0">
                <a:latin typeface="Arial"/>
                <a:cs typeface="Arial"/>
              </a:rPr>
              <a:t>platform.</a:t>
            </a:r>
            <a:endParaRPr sz="2000">
              <a:latin typeface="Arial"/>
              <a:cs typeface="Arial"/>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0" y="0"/>
            <a:ext cx="285750" cy="533400"/>
          </a:xfrm>
          <a:prstGeom prst="rect">
            <a:avLst/>
          </a:prstGeom>
          <a:blipFill>
            <a:blip r:embed="rId3" cstate="print"/>
            <a:stretch>
              <a:fillRect/>
            </a:stretch>
          </a:blipFill>
        </p:spPr>
        <p:txBody>
          <a:bodyPr wrap="square" lIns="0" tIns="0" rIns="0" bIns="0" rtlCol="0"/>
          <a:lstStyle/>
          <a:p>
            <a:endParaRPr/>
          </a:p>
        </p:txBody>
      </p:sp>
      <p:sp>
        <p:nvSpPr>
          <p:cNvPr id="3" name="object 3"/>
          <p:cNvSpPr/>
          <p:nvPr/>
        </p:nvSpPr>
        <p:spPr>
          <a:xfrm>
            <a:off x="412750" y="134937"/>
            <a:ext cx="8731250" cy="274637"/>
          </a:xfrm>
          <a:prstGeom prst="rect">
            <a:avLst/>
          </a:prstGeom>
          <a:blipFill>
            <a:blip r:embed="rId4" cstate="print"/>
            <a:stretch>
              <a:fillRect/>
            </a:stretch>
          </a:blipFill>
        </p:spPr>
        <p:txBody>
          <a:bodyPr wrap="square" lIns="0" tIns="0" rIns="0" bIns="0" rtlCol="0"/>
          <a:lstStyle/>
          <a:p>
            <a:endParaRPr/>
          </a:p>
        </p:txBody>
      </p:sp>
      <p:sp>
        <p:nvSpPr>
          <p:cNvPr id="4" name="object 4"/>
          <p:cNvSpPr/>
          <p:nvPr/>
        </p:nvSpPr>
        <p:spPr>
          <a:xfrm>
            <a:off x="409575" y="134937"/>
            <a:ext cx="138430" cy="136525"/>
          </a:xfrm>
          <a:custGeom>
            <a:avLst/>
            <a:gdLst/>
            <a:ahLst/>
            <a:cxnLst/>
            <a:rect l="l" t="t" r="r" b="b"/>
            <a:pathLst>
              <a:path w="138429" h="136525">
                <a:moveTo>
                  <a:pt x="0" y="136525"/>
                </a:moveTo>
                <a:lnTo>
                  <a:pt x="138112" y="136525"/>
                </a:lnTo>
                <a:lnTo>
                  <a:pt x="138112" y="0"/>
                </a:lnTo>
                <a:lnTo>
                  <a:pt x="0" y="0"/>
                </a:lnTo>
                <a:lnTo>
                  <a:pt x="0" y="136525"/>
                </a:lnTo>
                <a:close/>
              </a:path>
            </a:pathLst>
          </a:custGeom>
          <a:solidFill>
            <a:srgbClr val="CCCCE6"/>
          </a:solidFill>
        </p:spPr>
        <p:txBody>
          <a:bodyPr wrap="square" lIns="0" tIns="0" rIns="0" bIns="0" rtlCol="0"/>
          <a:lstStyle/>
          <a:p>
            <a:endParaRPr/>
          </a:p>
        </p:txBody>
      </p:sp>
      <p:sp>
        <p:nvSpPr>
          <p:cNvPr id="5" name="object 5"/>
          <p:cNvSpPr/>
          <p:nvPr/>
        </p:nvSpPr>
        <p:spPr>
          <a:xfrm>
            <a:off x="547687" y="63"/>
            <a:ext cx="139700" cy="135255"/>
          </a:xfrm>
          <a:custGeom>
            <a:avLst/>
            <a:gdLst/>
            <a:ahLst/>
            <a:cxnLst/>
            <a:rect l="l" t="t" r="r" b="b"/>
            <a:pathLst>
              <a:path w="139700" h="135255">
                <a:moveTo>
                  <a:pt x="0" y="134874"/>
                </a:moveTo>
                <a:lnTo>
                  <a:pt x="139700" y="134874"/>
                </a:lnTo>
                <a:lnTo>
                  <a:pt x="139700" y="0"/>
                </a:lnTo>
                <a:lnTo>
                  <a:pt x="0" y="0"/>
                </a:lnTo>
                <a:lnTo>
                  <a:pt x="0" y="134874"/>
                </a:lnTo>
                <a:close/>
              </a:path>
            </a:pathLst>
          </a:custGeom>
          <a:solidFill>
            <a:srgbClr val="CCCCE6"/>
          </a:solidFill>
        </p:spPr>
        <p:txBody>
          <a:bodyPr wrap="square" lIns="0" tIns="0" rIns="0" bIns="0" rtlCol="0"/>
          <a:lstStyle/>
          <a:p>
            <a:endParaRPr/>
          </a:p>
        </p:txBody>
      </p:sp>
      <p:sp>
        <p:nvSpPr>
          <p:cNvPr id="6" name="object 6"/>
          <p:cNvSpPr/>
          <p:nvPr/>
        </p:nvSpPr>
        <p:spPr>
          <a:xfrm>
            <a:off x="547687" y="134937"/>
            <a:ext cx="139700" cy="141605"/>
          </a:xfrm>
          <a:custGeom>
            <a:avLst/>
            <a:gdLst/>
            <a:ahLst/>
            <a:cxnLst/>
            <a:rect l="l" t="t" r="r" b="b"/>
            <a:pathLst>
              <a:path w="139700" h="141604">
                <a:moveTo>
                  <a:pt x="0" y="141287"/>
                </a:moveTo>
                <a:lnTo>
                  <a:pt x="139700" y="141287"/>
                </a:lnTo>
                <a:lnTo>
                  <a:pt x="139700" y="0"/>
                </a:lnTo>
                <a:lnTo>
                  <a:pt x="0" y="0"/>
                </a:lnTo>
                <a:lnTo>
                  <a:pt x="0" y="141287"/>
                </a:lnTo>
                <a:close/>
              </a:path>
            </a:pathLst>
          </a:custGeom>
          <a:solidFill>
            <a:srgbClr val="9999CC"/>
          </a:solidFill>
        </p:spPr>
        <p:txBody>
          <a:bodyPr wrap="square" lIns="0" tIns="0" rIns="0" bIns="0" rtlCol="0"/>
          <a:lstStyle/>
          <a:p>
            <a:endParaRPr/>
          </a:p>
        </p:txBody>
      </p:sp>
      <p:sp>
        <p:nvSpPr>
          <p:cNvPr id="7" name="object 7"/>
          <p:cNvSpPr/>
          <p:nvPr/>
        </p:nvSpPr>
        <p:spPr>
          <a:xfrm>
            <a:off x="274637" y="274637"/>
            <a:ext cx="136525" cy="135255"/>
          </a:xfrm>
          <a:custGeom>
            <a:avLst/>
            <a:gdLst/>
            <a:ahLst/>
            <a:cxnLst/>
            <a:rect l="l" t="t" r="r" b="b"/>
            <a:pathLst>
              <a:path w="136525" h="135254">
                <a:moveTo>
                  <a:pt x="0" y="134937"/>
                </a:moveTo>
                <a:lnTo>
                  <a:pt x="136525" y="134937"/>
                </a:lnTo>
                <a:lnTo>
                  <a:pt x="136525" y="0"/>
                </a:lnTo>
                <a:lnTo>
                  <a:pt x="0" y="0"/>
                </a:lnTo>
                <a:lnTo>
                  <a:pt x="0" y="134937"/>
                </a:lnTo>
                <a:close/>
              </a:path>
            </a:pathLst>
          </a:custGeom>
          <a:solidFill>
            <a:srgbClr val="CCCCE6"/>
          </a:solidFill>
        </p:spPr>
        <p:txBody>
          <a:bodyPr wrap="square" lIns="0" tIns="0" rIns="0" bIns="0" rtlCol="0"/>
          <a:lstStyle/>
          <a:p>
            <a:endParaRPr/>
          </a:p>
        </p:txBody>
      </p:sp>
      <p:sp>
        <p:nvSpPr>
          <p:cNvPr id="8" name="object 8"/>
          <p:cNvSpPr/>
          <p:nvPr/>
        </p:nvSpPr>
        <p:spPr>
          <a:xfrm>
            <a:off x="131762" y="136588"/>
            <a:ext cx="141605" cy="138430"/>
          </a:xfrm>
          <a:custGeom>
            <a:avLst/>
            <a:gdLst/>
            <a:ahLst/>
            <a:cxnLst/>
            <a:rect l="l" t="t" r="r" b="b"/>
            <a:pathLst>
              <a:path w="141604" h="138429">
                <a:moveTo>
                  <a:pt x="0" y="138112"/>
                </a:moveTo>
                <a:lnTo>
                  <a:pt x="141287" y="138112"/>
                </a:lnTo>
                <a:lnTo>
                  <a:pt x="141287" y="0"/>
                </a:lnTo>
                <a:lnTo>
                  <a:pt x="0" y="0"/>
                </a:lnTo>
                <a:lnTo>
                  <a:pt x="0" y="138112"/>
                </a:lnTo>
                <a:close/>
              </a:path>
            </a:pathLst>
          </a:custGeom>
          <a:solidFill>
            <a:srgbClr val="00007C"/>
          </a:solidFill>
        </p:spPr>
        <p:txBody>
          <a:bodyPr wrap="square" lIns="0" tIns="0" rIns="0" bIns="0" rtlCol="0"/>
          <a:lstStyle/>
          <a:p>
            <a:endParaRPr/>
          </a:p>
        </p:txBody>
      </p:sp>
      <p:sp>
        <p:nvSpPr>
          <p:cNvPr id="9" name="object 9"/>
          <p:cNvSpPr/>
          <p:nvPr/>
        </p:nvSpPr>
        <p:spPr>
          <a:xfrm>
            <a:off x="409575" y="271462"/>
            <a:ext cx="138430" cy="138430"/>
          </a:xfrm>
          <a:custGeom>
            <a:avLst/>
            <a:gdLst/>
            <a:ahLst/>
            <a:cxnLst/>
            <a:rect l="l" t="t" r="r" b="b"/>
            <a:pathLst>
              <a:path w="138429" h="138429">
                <a:moveTo>
                  <a:pt x="0" y="138112"/>
                </a:moveTo>
                <a:lnTo>
                  <a:pt x="138112" y="138112"/>
                </a:lnTo>
                <a:lnTo>
                  <a:pt x="138112" y="0"/>
                </a:lnTo>
                <a:lnTo>
                  <a:pt x="0" y="0"/>
                </a:lnTo>
                <a:lnTo>
                  <a:pt x="0" y="138112"/>
                </a:lnTo>
                <a:close/>
              </a:path>
            </a:pathLst>
          </a:custGeom>
          <a:solidFill>
            <a:srgbClr val="9999CC"/>
          </a:solidFill>
        </p:spPr>
        <p:txBody>
          <a:bodyPr wrap="square" lIns="0" tIns="0" rIns="0" bIns="0" rtlCol="0"/>
          <a:lstStyle/>
          <a:p>
            <a:endParaRPr/>
          </a:p>
        </p:txBody>
      </p:sp>
      <p:sp>
        <p:nvSpPr>
          <p:cNvPr id="10" name="object 10"/>
          <p:cNvSpPr/>
          <p:nvPr/>
        </p:nvSpPr>
        <p:spPr>
          <a:xfrm>
            <a:off x="274637" y="409575"/>
            <a:ext cx="136525" cy="136525"/>
          </a:xfrm>
          <a:custGeom>
            <a:avLst/>
            <a:gdLst/>
            <a:ahLst/>
            <a:cxnLst/>
            <a:rect l="l" t="t" r="r" b="b"/>
            <a:pathLst>
              <a:path w="136525" h="136525">
                <a:moveTo>
                  <a:pt x="0" y="136525"/>
                </a:moveTo>
                <a:lnTo>
                  <a:pt x="136525" y="136525"/>
                </a:lnTo>
                <a:lnTo>
                  <a:pt x="136525" y="0"/>
                </a:lnTo>
                <a:lnTo>
                  <a:pt x="0" y="0"/>
                </a:lnTo>
                <a:lnTo>
                  <a:pt x="0" y="136525"/>
                </a:lnTo>
                <a:close/>
              </a:path>
            </a:pathLst>
          </a:custGeom>
          <a:solidFill>
            <a:srgbClr val="9999CC"/>
          </a:solidFill>
        </p:spPr>
        <p:txBody>
          <a:bodyPr wrap="square" lIns="0" tIns="0" rIns="0" bIns="0" rtlCol="0"/>
          <a:lstStyle/>
          <a:p>
            <a:endParaRPr/>
          </a:p>
        </p:txBody>
      </p:sp>
      <p:sp>
        <p:nvSpPr>
          <p:cNvPr id="11" name="object 11"/>
          <p:cNvSpPr txBox="1">
            <a:spLocks noGrp="1"/>
          </p:cNvSpPr>
          <p:nvPr>
            <p:ph type="title"/>
          </p:nvPr>
        </p:nvSpPr>
        <p:spPr>
          <a:xfrm>
            <a:off x="535940" y="521919"/>
            <a:ext cx="4337050" cy="514350"/>
          </a:xfrm>
          <a:prstGeom prst="rect">
            <a:avLst/>
          </a:prstGeom>
        </p:spPr>
        <p:txBody>
          <a:bodyPr vert="horz" wrap="square" lIns="0" tIns="13335" rIns="0" bIns="0" rtlCol="0">
            <a:spAutoFit/>
          </a:bodyPr>
          <a:lstStyle/>
          <a:p>
            <a:pPr marL="12700">
              <a:lnSpc>
                <a:spcPct val="100000"/>
              </a:lnSpc>
              <a:spcBef>
                <a:spcPts val="105"/>
              </a:spcBef>
            </a:pPr>
            <a:r>
              <a:rPr spc="-5" dirty="0"/>
              <a:t>Virtual machine</a:t>
            </a:r>
            <a:r>
              <a:rPr spc="-60" dirty="0"/>
              <a:t> </a:t>
            </a:r>
            <a:r>
              <a:rPr dirty="0"/>
              <a:t>security</a:t>
            </a:r>
          </a:p>
        </p:txBody>
      </p:sp>
      <p:sp>
        <p:nvSpPr>
          <p:cNvPr id="13" name="object 13"/>
          <p:cNvSpPr txBox="1">
            <a:spLocks noGrp="1"/>
          </p:cNvSpPr>
          <p:nvPr>
            <p:ph type="dt" sz="half" idx="6"/>
          </p:nvPr>
        </p:nvSpPr>
        <p:spPr>
          <a:prstGeom prst="rect">
            <a:avLst/>
          </a:prstGeom>
        </p:spPr>
        <p:txBody>
          <a:bodyPr vert="horz" wrap="square" lIns="0" tIns="0" rIns="0" bIns="0" rtlCol="0">
            <a:spAutoFit/>
          </a:bodyPr>
          <a:lstStyle/>
          <a:p>
            <a:pPr algn="ctr">
              <a:lnSpc>
                <a:spcPts val="1425"/>
              </a:lnSpc>
            </a:pPr>
            <a:r>
              <a:rPr spc="-5" dirty="0"/>
              <a:t>Cloud Computing: </a:t>
            </a:r>
            <a:r>
              <a:rPr dirty="0"/>
              <a:t>Theory </a:t>
            </a:r>
            <a:r>
              <a:rPr spc="-5" dirty="0"/>
              <a:t>and</a:t>
            </a:r>
            <a:r>
              <a:rPr spc="-140" dirty="0"/>
              <a:t> </a:t>
            </a:r>
            <a:r>
              <a:rPr dirty="0"/>
              <a:t>Practice.</a:t>
            </a:r>
          </a:p>
          <a:p>
            <a:pPr marL="1905" algn="ctr">
              <a:lnSpc>
                <a:spcPct val="100000"/>
              </a:lnSpc>
            </a:pPr>
            <a:r>
              <a:rPr dirty="0"/>
              <a:t>Chapter</a:t>
            </a:r>
            <a:r>
              <a:rPr spc="-45" dirty="0"/>
              <a:t> </a:t>
            </a:r>
            <a:r>
              <a:rPr spc="-5" dirty="0"/>
              <a:t>9</a:t>
            </a:r>
          </a:p>
        </p:txBody>
      </p:sp>
      <p:sp>
        <p:nvSpPr>
          <p:cNvPr id="14" name="object 14"/>
          <p:cNvSpPr txBox="1">
            <a:spLocks noGrp="1"/>
          </p:cNvSpPr>
          <p:nvPr>
            <p:ph type="sldNum" sz="quarter" idx="7"/>
          </p:nvPr>
        </p:nvSpPr>
        <p:spPr>
          <a:prstGeom prst="rect">
            <a:avLst/>
          </a:prstGeom>
        </p:spPr>
        <p:txBody>
          <a:bodyPr vert="horz" wrap="square" lIns="0" tIns="27940" rIns="0" bIns="0" rtlCol="0">
            <a:spAutoFit/>
          </a:bodyPr>
          <a:lstStyle/>
          <a:p>
            <a:pPr marL="25400">
              <a:lnSpc>
                <a:spcPct val="100000"/>
              </a:lnSpc>
              <a:spcBef>
                <a:spcPts val="220"/>
              </a:spcBef>
            </a:pPr>
            <a:fld id="{81D60167-4931-47E6-BA6A-407CBD079E47}" type="slidenum">
              <a:rPr dirty="0"/>
              <a:t>22</a:t>
            </a:fld>
            <a:endParaRPr dirty="0"/>
          </a:p>
        </p:txBody>
      </p:sp>
      <p:sp>
        <p:nvSpPr>
          <p:cNvPr id="15" name="object 15"/>
          <p:cNvSpPr txBox="1">
            <a:spLocks noGrp="1"/>
          </p:cNvSpPr>
          <p:nvPr>
            <p:ph type="ftr" sz="quarter" idx="5"/>
          </p:nvPr>
        </p:nvSpPr>
        <p:spPr>
          <a:prstGeom prst="rect">
            <a:avLst/>
          </a:prstGeom>
        </p:spPr>
        <p:txBody>
          <a:bodyPr vert="horz" wrap="square" lIns="0" tIns="0" rIns="0" bIns="0" rtlCol="0">
            <a:spAutoFit/>
          </a:bodyPr>
          <a:lstStyle/>
          <a:p>
            <a:pPr marL="12700">
              <a:lnSpc>
                <a:spcPts val="1425"/>
              </a:lnSpc>
            </a:pPr>
            <a:r>
              <a:rPr spc="-5" dirty="0"/>
              <a:t>Dan </a:t>
            </a:r>
            <a:r>
              <a:rPr dirty="0"/>
              <a:t>C.</a:t>
            </a:r>
            <a:r>
              <a:rPr spc="-55" dirty="0"/>
              <a:t> </a:t>
            </a:r>
            <a:r>
              <a:rPr spc="-5" dirty="0"/>
              <a:t>Marinescu</a:t>
            </a:r>
          </a:p>
        </p:txBody>
      </p:sp>
      <p:sp>
        <p:nvSpPr>
          <p:cNvPr id="12" name="object 12"/>
          <p:cNvSpPr txBox="1"/>
          <p:nvPr/>
        </p:nvSpPr>
        <p:spPr>
          <a:xfrm>
            <a:off x="525576" y="1244853"/>
            <a:ext cx="8158480" cy="4419800"/>
          </a:xfrm>
          <a:prstGeom prst="rect">
            <a:avLst/>
          </a:prstGeom>
        </p:spPr>
        <p:txBody>
          <a:bodyPr vert="horz" wrap="square" lIns="0" tIns="13335" rIns="0" bIns="0" rtlCol="0">
            <a:spAutoFit/>
          </a:bodyPr>
          <a:lstStyle/>
          <a:p>
            <a:pPr marL="355600" marR="80645" indent="-342900">
              <a:lnSpc>
                <a:spcPct val="100000"/>
              </a:lnSpc>
              <a:spcBef>
                <a:spcPts val="105"/>
              </a:spcBef>
              <a:buClr>
                <a:srgbClr val="00007C"/>
              </a:buClr>
              <a:buSzPct val="75000"/>
              <a:buFont typeface="Wingdings"/>
              <a:buChar char=""/>
              <a:tabLst>
                <a:tab pos="354965" algn="l"/>
                <a:tab pos="355600" algn="l"/>
              </a:tabLst>
            </a:pPr>
            <a:r>
              <a:rPr sz="2000" dirty="0">
                <a:latin typeface="Arial"/>
                <a:cs typeface="Arial"/>
              </a:rPr>
              <a:t>Hybrid and hosted VMs, expose the entire system to the</a:t>
            </a:r>
            <a:r>
              <a:rPr sz="2000" spc="-210" dirty="0">
                <a:latin typeface="Arial"/>
                <a:cs typeface="Arial"/>
              </a:rPr>
              <a:t> </a:t>
            </a:r>
            <a:r>
              <a:rPr sz="2000" dirty="0">
                <a:latin typeface="Arial"/>
                <a:cs typeface="Arial"/>
              </a:rPr>
              <a:t>vulnerability  of the host</a:t>
            </a:r>
            <a:r>
              <a:rPr sz="2000" spc="-70" dirty="0">
                <a:latin typeface="Arial"/>
                <a:cs typeface="Arial"/>
              </a:rPr>
              <a:t> </a:t>
            </a:r>
            <a:r>
              <a:rPr sz="2000" dirty="0">
                <a:latin typeface="Arial"/>
                <a:cs typeface="Arial"/>
              </a:rPr>
              <a:t>OS.</a:t>
            </a:r>
          </a:p>
          <a:p>
            <a:pPr marL="355600" marR="163830" indent="-342900">
              <a:lnSpc>
                <a:spcPct val="100000"/>
              </a:lnSpc>
              <a:spcBef>
                <a:spcPts val="480"/>
              </a:spcBef>
              <a:buClr>
                <a:srgbClr val="00007C"/>
              </a:buClr>
              <a:buSzPct val="75000"/>
              <a:buFont typeface="Wingdings"/>
              <a:buChar char=""/>
              <a:tabLst>
                <a:tab pos="354965" algn="l"/>
                <a:tab pos="355600" algn="l"/>
              </a:tabLst>
            </a:pPr>
            <a:r>
              <a:rPr sz="2000" dirty="0">
                <a:latin typeface="Arial"/>
                <a:cs typeface="Arial"/>
              </a:rPr>
              <a:t>In a traditional VM the Virtual Machine Monitor (VMM) controls the  access to the hardware and provides a stricter isolation of VMs</a:t>
            </a:r>
            <a:r>
              <a:rPr sz="2000" spc="-210" dirty="0">
                <a:latin typeface="Arial"/>
                <a:cs typeface="Arial"/>
              </a:rPr>
              <a:t> </a:t>
            </a:r>
            <a:r>
              <a:rPr sz="2000" dirty="0">
                <a:latin typeface="Arial"/>
                <a:cs typeface="Arial"/>
              </a:rPr>
              <a:t>from  one another than the isolation of processes in a traditional</a:t>
            </a:r>
            <a:r>
              <a:rPr sz="2000" spc="-170" dirty="0">
                <a:latin typeface="Arial"/>
                <a:cs typeface="Arial"/>
              </a:rPr>
              <a:t> </a:t>
            </a:r>
            <a:r>
              <a:rPr sz="2000" dirty="0">
                <a:latin typeface="Arial"/>
                <a:cs typeface="Arial"/>
              </a:rPr>
              <a:t>OS.</a:t>
            </a:r>
          </a:p>
          <a:p>
            <a:pPr marL="756285" marR="230504" lvl="1" indent="-286385">
              <a:lnSpc>
                <a:spcPct val="100000"/>
              </a:lnSpc>
              <a:spcBef>
                <a:spcPts val="440"/>
              </a:spcBef>
              <a:buClr>
                <a:srgbClr val="9999CC"/>
              </a:buClr>
              <a:buSzPct val="80555"/>
              <a:buFont typeface="Wingdings"/>
              <a:buChar char=""/>
              <a:tabLst>
                <a:tab pos="756920" algn="l"/>
              </a:tabLst>
            </a:pPr>
            <a:r>
              <a:rPr sz="1800" dirty="0">
                <a:latin typeface="Arial"/>
                <a:cs typeface="Arial"/>
              </a:rPr>
              <a:t>A VMM </a:t>
            </a:r>
            <a:r>
              <a:rPr sz="1800" spc="-5" dirty="0">
                <a:latin typeface="Arial"/>
                <a:cs typeface="Arial"/>
              </a:rPr>
              <a:t>controls </a:t>
            </a:r>
            <a:r>
              <a:rPr sz="1800" dirty="0">
                <a:latin typeface="Arial"/>
                <a:cs typeface="Arial"/>
              </a:rPr>
              <a:t>the </a:t>
            </a:r>
            <a:r>
              <a:rPr sz="1800" spc="-5" dirty="0">
                <a:latin typeface="Arial"/>
                <a:cs typeface="Arial"/>
              </a:rPr>
              <a:t>execution </a:t>
            </a:r>
            <a:r>
              <a:rPr sz="1800" dirty="0">
                <a:latin typeface="Arial"/>
                <a:cs typeface="Arial"/>
              </a:rPr>
              <a:t>of </a:t>
            </a:r>
            <a:r>
              <a:rPr sz="1800" spc="-5" dirty="0">
                <a:latin typeface="Arial"/>
                <a:cs typeface="Arial"/>
              </a:rPr>
              <a:t>privileged operations and can enforce  memory isolation as </a:t>
            </a:r>
            <a:r>
              <a:rPr sz="1800" spc="-15" dirty="0">
                <a:latin typeface="Arial"/>
                <a:cs typeface="Arial"/>
              </a:rPr>
              <a:t>well </a:t>
            </a:r>
            <a:r>
              <a:rPr sz="1800" spc="-5" dirty="0">
                <a:latin typeface="Arial"/>
                <a:cs typeface="Arial"/>
              </a:rPr>
              <a:t>as disk and </a:t>
            </a:r>
            <a:r>
              <a:rPr sz="1800" spc="-10" dirty="0">
                <a:latin typeface="Arial"/>
                <a:cs typeface="Arial"/>
              </a:rPr>
              <a:t>network</a:t>
            </a:r>
            <a:r>
              <a:rPr sz="1800" spc="160" dirty="0">
                <a:latin typeface="Arial"/>
                <a:cs typeface="Arial"/>
              </a:rPr>
              <a:t> </a:t>
            </a:r>
            <a:r>
              <a:rPr sz="1800" spc="-5" dirty="0">
                <a:latin typeface="Arial"/>
                <a:cs typeface="Arial"/>
              </a:rPr>
              <a:t>access.</a:t>
            </a:r>
            <a:endParaRPr sz="1800" dirty="0">
              <a:latin typeface="Arial"/>
              <a:cs typeface="Arial"/>
            </a:endParaRPr>
          </a:p>
          <a:p>
            <a:pPr marL="756285" marR="485775" lvl="1" indent="-286385">
              <a:lnSpc>
                <a:spcPct val="100000"/>
              </a:lnSpc>
              <a:spcBef>
                <a:spcPts val="434"/>
              </a:spcBef>
              <a:buClr>
                <a:srgbClr val="9999CC"/>
              </a:buClr>
              <a:buSzPct val="80555"/>
              <a:buFont typeface="Wingdings"/>
              <a:buChar char=""/>
              <a:tabLst>
                <a:tab pos="756920" algn="l"/>
              </a:tabLst>
            </a:pPr>
            <a:r>
              <a:rPr sz="1800" dirty="0">
                <a:latin typeface="Arial"/>
                <a:cs typeface="Arial"/>
              </a:rPr>
              <a:t>The VMMs </a:t>
            </a:r>
            <a:r>
              <a:rPr sz="1800" spc="-5" dirty="0">
                <a:latin typeface="Arial"/>
                <a:cs typeface="Arial"/>
              </a:rPr>
              <a:t>are considerably less complex and better structured than  traditional operating systems thus, in a better position </a:t>
            </a:r>
            <a:r>
              <a:rPr sz="1800" dirty="0">
                <a:latin typeface="Arial"/>
                <a:cs typeface="Arial"/>
              </a:rPr>
              <a:t>to </a:t>
            </a:r>
            <a:r>
              <a:rPr sz="1800" spc="-5" dirty="0">
                <a:latin typeface="Arial"/>
                <a:cs typeface="Arial"/>
              </a:rPr>
              <a:t>respond </a:t>
            </a:r>
            <a:r>
              <a:rPr sz="1800" dirty="0">
                <a:latin typeface="Arial"/>
                <a:cs typeface="Arial"/>
              </a:rPr>
              <a:t>to  </a:t>
            </a:r>
            <a:r>
              <a:rPr sz="1800" spc="-5" dirty="0">
                <a:latin typeface="Arial"/>
                <a:cs typeface="Arial"/>
              </a:rPr>
              <a:t>security </a:t>
            </a:r>
            <a:r>
              <a:rPr sz="1800" dirty="0">
                <a:latin typeface="Arial"/>
                <a:cs typeface="Arial"/>
              </a:rPr>
              <a:t>attacks.</a:t>
            </a:r>
          </a:p>
          <a:p>
            <a:pPr marL="756285" marR="109220" lvl="1" indent="-286385">
              <a:lnSpc>
                <a:spcPct val="100000"/>
              </a:lnSpc>
              <a:spcBef>
                <a:spcPts val="434"/>
              </a:spcBef>
              <a:buClr>
                <a:srgbClr val="9999CC"/>
              </a:buClr>
              <a:buSzPct val="80555"/>
              <a:buFont typeface="Wingdings"/>
              <a:buChar char=""/>
              <a:tabLst>
                <a:tab pos="756920" algn="l"/>
              </a:tabLst>
            </a:pPr>
            <a:r>
              <a:rPr sz="1800" dirty="0">
                <a:latin typeface="Arial"/>
                <a:cs typeface="Arial"/>
              </a:rPr>
              <a:t>A </a:t>
            </a:r>
            <a:r>
              <a:rPr sz="1800" spc="-5" dirty="0">
                <a:latin typeface="Arial"/>
                <a:cs typeface="Arial"/>
              </a:rPr>
              <a:t>major challenge </a:t>
            </a:r>
            <a:endParaRPr sz="1800" dirty="0">
              <a:latin typeface="Arial"/>
              <a:cs typeface="Arial"/>
            </a:endParaRPr>
          </a:p>
          <a:p>
            <a:pPr marL="355600" marR="5080" indent="-342900" algn="just">
              <a:lnSpc>
                <a:spcPct val="100000"/>
              </a:lnSpc>
              <a:spcBef>
                <a:spcPts val="470"/>
              </a:spcBef>
              <a:buClr>
                <a:srgbClr val="00007C"/>
              </a:buClr>
              <a:buSzPct val="75000"/>
              <a:buFont typeface="Wingdings"/>
              <a:buChar char=""/>
              <a:tabLst>
                <a:tab pos="355600" algn="l"/>
              </a:tabLst>
            </a:pPr>
            <a:r>
              <a:rPr sz="2000" dirty="0">
                <a:latin typeface="Arial"/>
                <a:cs typeface="Arial"/>
              </a:rPr>
              <a:t>A secure TCB (Trusted Computing Base) is a necessary condition</a:t>
            </a:r>
            <a:r>
              <a:rPr sz="2000" spc="-195" dirty="0">
                <a:latin typeface="Arial"/>
                <a:cs typeface="Arial"/>
              </a:rPr>
              <a:t> </a:t>
            </a:r>
            <a:r>
              <a:rPr sz="2000" dirty="0">
                <a:latin typeface="Arial"/>
                <a:cs typeface="Arial"/>
              </a:rPr>
              <a:t>for  security in a </a:t>
            </a:r>
            <a:r>
              <a:rPr sz="2000" spc="-5" dirty="0">
                <a:latin typeface="Arial"/>
                <a:cs typeface="Arial"/>
              </a:rPr>
              <a:t>virtual </a:t>
            </a:r>
            <a:r>
              <a:rPr sz="2000" dirty="0">
                <a:latin typeface="Arial"/>
                <a:cs typeface="Arial"/>
              </a:rPr>
              <a:t>machine environment; if the TCB is compromised  then the security of the entire system is</a:t>
            </a:r>
            <a:r>
              <a:rPr sz="2000" spc="-180" dirty="0">
                <a:latin typeface="Arial"/>
                <a:cs typeface="Arial"/>
              </a:rPr>
              <a:t> </a:t>
            </a:r>
            <a:r>
              <a:rPr sz="2000" dirty="0">
                <a:latin typeface="Arial"/>
                <a:cs typeface="Arial"/>
              </a:rPr>
              <a:t>affected.</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0" y="0"/>
            <a:ext cx="285750" cy="533400"/>
          </a:xfrm>
          <a:prstGeom prst="rect">
            <a:avLst/>
          </a:prstGeom>
          <a:blipFill>
            <a:blip r:embed="rId2" cstate="print"/>
            <a:stretch>
              <a:fillRect/>
            </a:stretch>
          </a:blipFill>
        </p:spPr>
        <p:txBody>
          <a:bodyPr wrap="square" lIns="0" tIns="0" rIns="0" bIns="0" rtlCol="0"/>
          <a:lstStyle/>
          <a:p>
            <a:endParaRPr/>
          </a:p>
        </p:txBody>
      </p:sp>
      <p:sp>
        <p:nvSpPr>
          <p:cNvPr id="3" name="object 3"/>
          <p:cNvSpPr/>
          <p:nvPr/>
        </p:nvSpPr>
        <p:spPr>
          <a:xfrm>
            <a:off x="412750" y="134937"/>
            <a:ext cx="8731250" cy="274637"/>
          </a:xfrm>
          <a:prstGeom prst="rect">
            <a:avLst/>
          </a:prstGeom>
          <a:blipFill>
            <a:blip r:embed="rId3" cstate="print"/>
            <a:stretch>
              <a:fillRect/>
            </a:stretch>
          </a:blipFill>
        </p:spPr>
        <p:txBody>
          <a:bodyPr wrap="square" lIns="0" tIns="0" rIns="0" bIns="0" rtlCol="0"/>
          <a:lstStyle/>
          <a:p>
            <a:endParaRPr/>
          </a:p>
        </p:txBody>
      </p:sp>
      <p:sp>
        <p:nvSpPr>
          <p:cNvPr id="4" name="object 4"/>
          <p:cNvSpPr/>
          <p:nvPr/>
        </p:nvSpPr>
        <p:spPr>
          <a:xfrm>
            <a:off x="409575" y="134937"/>
            <a:ext cx="138430" cy="136525"/>
          </a:xfrm>
          <a:custGeom>
            <a:avLst/>
            <a:gdLst/>
            <a:ahLst/>
            <a:cxnLst/>
            <a:rect l="l" t="t" r="r" b="b"/>
            <a:pathLst>
              <a:path w="138429" h="136525">
                <a:moveTo>
                  <a:pt x="0" y="136525"/>
                </a:moveTo>
                <a:lnTo>
                  <a:pt x="138112" y="136525"/>
                </a:lnTo>
                <a:lnTo>
                  <a:pt x="138112" y="0"/>
                </a:lnTo>
                <a:lnTo>
                  <a:pt x="0" y="0"/>
                </a:lnTo>
                <a:lnTo>
                  <a:pt x="0" y="136525"/>
                </a:lnTo>
                <a:close/>
              </a:path>
            </a:pathLst>
          </a:custGeom>
          <a:solidFill>
            <a:srgbClr val="CCCCE6"/>
          </a:solidFill>
        </p:spPr>
        <p:txBody>
          <a:bodyPr wrap="square" lIns="0" tIns="0" rIns="0" bIns="0" rtlCol="0"/>
          <a:lstStyle/>
          <a:p>
            <a:endParaRPr/>
          </a:p>
        </p:txBody>
      </p:sp>
      <p:sp>
        <p:nvSpPr>
          <p:cNvPr id="5" name="object 5"/>
          <p:cNvSpPr/>
          <p:nvPr/>
        </p:nvSpPr>
        <p:spPr>
          <a:xfrm>
            <a:off x="547687" y="63"/>
            <a:ext cx="139700" cy="135255"/>
          </a:xfrm>
          <a:custGeom>
            <a:avLst/>
            <a:gdLst/>
            <a:ahLst/>
            <a:cxnLst/>
            <a:rect l="l" t="t" r="r" b="b"/>
            <a:pathLst>
              <a:path w="139700" h="135255">
                <a:moveTo>
                  <a:pt x="0" y="134874"/>
                </a:moveTo>
                <a:lnTo>
                  <a:pt x="139700" y="134874"/>
                </a:lnTo>
                <a:lnTo>
                  <a:pt x="139700" y="0"/>
                </a:lnTo>
                <a:lnTo>
                  <a:pt x="0" y="0"/>
                </a:lnTo>
                <a:lnTo>
                  <a:pt x="0" y="134874"/>
                </a:lnTo>
                <a:close/>
              </a:path>
            </a:pathLst>
          </a:custGeom>
          <a:solidFill>
            <a:srgbClr val="CCCCE6"/>
          </a:solidFill>
        </p:spPr>
        <p:txBody>
          <a:bodyPr wrap="square" lIns="0" tIns="0" rIns="0" bIns="0" rtlCol="0"/>
          <a:lstStyle/>
          <a:p>
            <a:endParaRPr/>
          </a:p>
        </p:txBody>
      </p:sp>
      <p:sp>
        <p:nvSpPr>
          <p:cNvPr id="6" name="object 6"/>
          <p:cNvSpPr/>
          <p:nvPr/>
        </p:nvSpPr>
        <p:spPr>
          <a:xfrm>
            <a:off x="547687" y="134937"/>
            <a:ext cx="139700" cy="141605"/>
          </a:xfrm>
          <a:custGeom>
            <a:avLst/>
            <a:gdLst/>
            <a:ahLst/>
            <a:cxnLst/>
            <a:rect l="l" t="t" r="r" b="b"/>
            <a:pathLst>
              <a:path w="139700" h="141604">
                <a:moveTo>
                  <a:pt x="0" y="141287"/>
                </a:moveTo>
                <a:lnTo>
                  <a:pt x="139700" y="141287"/>
                </a:lnTo>
                <a:lnTo>
                  <a:pt x="139700" y="0"/>
                </a:lnTo>
                <a:lnTo>
                  <a:pt x="0" y="0"/>
                </a:lnTo>
                <a:lnTo>
                  <a:pt x="0" y="141287"/>
                </a:lnTo>
                <a:close/>
              </a:path>
            </a:pathLst>
          </a:custGeom>
          <a:solidFill>
            <a:srgbClr val="9999CC"/>
          </a:solidFill>
        </p:spPr>
        <p:txBody>
          <a:bodyPr wrap="square" lIns="0" tIns="0" rIns="0" bIns="0" rtlCol="0"/>
          <a:lstStyle/>
          <a:p>
            <a:endParaRPr/>
          </a:p>
        </p:txBody>
      </p:sp>
      <p:sp>
        <p:nvSpPr>
          <p:cNvPr id="7" name="object 7"/>
          <p:cNvSpPr/>
          <p:nvPr/>
        </p:nvSpPr>
        <p:spPr>
          <a:xfrm>
            <a:off x="274637" y="274637"/>
            <a:ext cx="136525" cy="135255"/>
          </a:xfrm>
          <a:custGeom>
            <a:avLst/>
            <a:gdLst/>
            <a:ahLst/>
            <a:cxnLst/>
            <a:rect l="l" t="t" r="r" b="b"/>
            <a:pathLst>
              <a:path w="136525" h="135254">
                <a:moveTo>
                  <a:pt x="0" y="134937"/>
                </a:moveTo>
                <a:lnTo>
                  <a:pt x="136525" y="134937"/>
                </a:lnTo>
                <a:lnTo>
                  <a:pt x="136525" y="0"/>
                </a:lnTo>
                <a:lnTo>
                  <a:pt x="0" y="0"/>
                </a:lnTo>
                <a:lnTo>
                  <a:pt x="0" y="134937"/>
                </a:lnTo>
                <a:close/>
              </a:path>
            </a:pathLst>
          </a:custGeom>
          <a:solidFill>
            <a:srgbClr val="CCCCE6"/>
          </a:solidFill>
        </p:spPr>
        <p:txBody>
          <a:bodyPr wrap="square" lIns="0" tIns="0" rIns="0" bIns="0" rtlCol="0"/>
          <a:lstStyle/>
          <a:p>
            <a:endParaRPr/>
          </a:p>
        </p:txBody>
      </p:sp>
      <p:sp>
        <p:nvSpPr>
          <p:cNvPr id="8" name="object 8"/>
          <p:cNvSpPr/>
          <p:nvPr/>
        </p:nvSpPr>
        <p:spPr>
          <a:xfrm>
            <a:off x="131762" y="136588"/>
            <a:ext cx="141605" cy="138430"/>
          </a:xfrm>
          <a:custGeom>
            <a:avLst/>
            <a:gdLst/>
            <a:ahLst/>
            <a:cxnLst/>
            <a:rect l="l" t="t" r="r" b="b"/>
            <a:pathLst>
              <a:path w="141604" h="138429">
                <a:moveTo>
                  <a:pt x="0" y="138112"/>
                </a:moveTo>
                <a:lnTo>
                  <a:pt x="141287" y="138112"/>
                </a:lnTo>
                <a:lnTo>
                  <a:pt x="141287" y="0"/>
                </a:lnTo>
                <a:lnTo>
                  <a:pt x="0" y="0"/>
                </a:lnTo>
                <a:lnTo>
                  <a:pt x="0" y="138112"/>
                </a:lnTo>
                <a:close/>
              </a:path>
            </a:pathLst>
          </a:custGeom>
          <a:solidFill>
            <a:srgbClr val="00007C"/>
          </a:solidFill>
        </p:spPr>
        <p:txBody>
          <a:bodyPr wrap="square" lIns="0" tIns="0" rIns="0" bIns="0" rtlCol="0"/>
          <a:lstStyle/>
          <a:p>
            <a:endParaRPr/>
          </a:p>
        </p:txBody>
      </p:sp>
      <p:sp>
        <p:nvSpPr>
          <p:cNvPr id="9" name="object 9"/>
          <p:cNvSpPr/>
          <p:nvPr/>
        </p:nvSpPr>
        <p:spPr>
          <a:xfrm>
            <a:off x="409575" y="271462"/>
            <a:ext cx="138430" cy="138430"/>
          </a:xfrm>
          <a:custGeom>
            <a:avLst/>
            <a:gdLst/>
            <a:ahLst/>
            <a:cxnLst/>
            <a:rect l="l" t="t" r="r" b="b"/>
            <a:pathLst>
              <a:path w="138429" h="138429">
                <a:moveTo>
                  <a:pt x="0" y="138112"/>
                </a:moveTo>
                <a:lnTo>
                  <a:pt x="138112" y="138112"/>
                </a:lnTo>
                <a:lnTo>
                  <a:pt x="138112" y="0"/>
                </a:lnTo>
                <a:lnTo>
                  <a:pt x="0" y="0"/>
                </a:lnTo>
                <a:lnTo>
                  <a:pt x="0" y="138112"/>
                </a:lnTo>
                <a:close/>
              </a:path>
            </a:pathLst>
          </a:custGeom>
          <a:solidFill>
            <a:srgbClr val="9999CC"/>
          </a:solidFill>
        </p:spPr>
        <p:txBody>
          <a:bodyPr wrap="square" lIns="0" tIns="0" rIns="0" bIns="0" rtlCol="0"/>
          <a:lstStyle/>
          <a:p>
            <a:endParaRPr/>
          </a:p>
        </p:txBody>
      </p:sp>
      <p:sp>
        <p:nvSpPr>
          <p:cNvPr id="10" name="object 10"/>
          <p:cNvSpPr/>
          <p:nvPr/>
        </p:nvSpPr>
        <p:spPr>
          <a:xfrm>
            <a:off x="274637" y="409575"/>
            <a:ext cx="136525" cy="136525"/>
          </a:xfrm>
          <a:custGeom>
            <a:avLst/>
            <a:gdLst/>
            <a:ahLst/>
            <a:cxnLst/>
            <a:rect l="l" t="t" r="r" b="b"/>
            <a:pathLst>
              <a:path w="136525" h="136525">
                <a:moveTo>
                  <a:pt x="0" y="136525"/>
                </a:moveTo>
                <a:lnTo>
                  <a:pt x="136525" y="136525"/>
                </a:lnTo>
                <a:lnTo>
                  <a:pt x="136525" y="0"/>
                </a:lnTo>
                <a:lnTo>
                  <a:pt x="0" y="0"/>
                </a:lnTo>
                <a:lnTo>
                  <a:pt x="0" y="136525"/>
                </a:lnTo>
                <a:close/>
              </a:path>
            </a:pathLst>
          </a:custGeom>
          <a:solidFill>
            <a:srgbClr val="9999CC"/>
          </a:solidFill>
        </p:spPr>
        <p:txBody>
          <a:bodyPr wrap="square" lIns="0" tIns="0" rIns="0" bIns="0" rtlCol="0"/>
          <a:lstStyle/>
          <a:p>
            <a:endParaRPr/>
          </a:p>
        </p:txBody>
      </p:sp>
      <p:sp>
        <p:nvSpPr>
          <p:cNvPr id="11" name="object 11"/>
          <p:cNvSpPr txBox="1"/>
          <p:nvPr/>
        </p:nvSpPr>
        <p:spPr>
          <a:xfrm>
            <a:off x="535940" y="5155819"/>
            <a:ext cx="7469505" cy="635635"/>
          </a:xfrm>
          <a:prstGeom prst="rect">
            <a:avLst/>
          </a:prstGeom>
        </p:spPr>
        <p:txBody>
          <a:bodyPr vert="horz" wrap="square" lIns="0" tIns="12700" rIns="0" bIns="0" rtlCol="0">
            <a:spAutoFit/>
          </a:bodyPr>
          <a:lstStyle/>
          <a:p>
            <a:pPr marL="12700" marR="5080">
              <a:lnSpc>
                <a:spcPct val="100000"/>
              </a:lnSpc>
              <a:spcBef>
                <a:spcPts val="100"/>
              </a:spcBef>
              <a:tabLst>
                <a:tab pos="6351905" algn="l"/>
              </a:tabLst>
            </a:pPr>
            <a:r>
              <a:rPr sz="2000" dirty="0">
                <a:latin typeface="Arial"/>
                <a:cs typeface="Arial"/>
              </a:rPr>
              <a:t>(a)</a:t>
            </a:r>
            <a:r>
              <a:rPr sz="2000" spc="-25" dirty="0">
                <a:latin typeface="Arial"/>
                <a:cs typeface="Arial"/>
              </a:rPr>
              <a:t> </a:t>
            </a:r>
            <a:r>
              <a:rPr sz="2000" dirty="0">
                <a:latin typeface="Arial"/>
                <a:cs typeface="Arial"/>
              </a:rPr>
              <a:t>Virtual</a:t>
            </a:r>
            <a:r>
              <a:rPr sz="2000" spc="-10" dirty="0">
                <a:latin typeface="Arial"/>
                <a:cs typeface="Arial"/>
              </a:rPr>
              <a:t> </a:t>
            </a:r>
            <a:r>
              <a:rPr sz="2000" dirty="0">
                <a:latin typeface="Arial"/>
                <a:cs typeface="Arial"/>
              </a:rPr>
              <a:t>s</a:t>
            </a:r>
            <a:r>
              <a:rPr sz="2000" spc="5" dirty="0">
                <a:latin typeface="Arial"/>
                <a:cs typeface="Arial"/>
              </a:rPr>
              <a:t>e</a:t>
            </a:r>
            <a:r>
              <a:rPr sz="2000" dirty="0">
                <a:latin typeface="Arial"/>
                <a:cs typeface="Arial"/>
              </a:rPr>
              <a:t>c</a:t>
            </a:r>
            <a:r>
              <a:rPr sz="2000" spc="5" dirty="0">
                <a:latin typeface="Arial"/>
                <a:cs typeface="Arial"/>
              </a:rPr>
              <a:t>u</a:t>
            </a:r>
            <a:r>
              <a:rPr sz="2000" dirty="0">
                <a:latin typeface="Arial"/>
                <a:cs typeface="Arial"/>
              </a:rPr>
              <a:t>rity</a:t>
            </a:r>
            <a:r>
              <a:rPr sz="2000" spc="-40" dirty="0">
                <a:latin typeface="Arial"/>
                <a:cs typeface="Arial"/>
              </a:rPr>
              <a:t> </a:t>
            </a:r>
            <a:r>
              <a:rPr sz="2000" dirty="0">
                <a:latin typeface="Arial"/>
                <a:cs typeface="Arial"/>
              </a:rPr>
              <a:t>s</a:t>
            </a:r>
            <a:r>
              <a:rPr sz="2000" spc="5" dirty="0">
                <a:latin typeface="Arial"/>
                <a:cs typeface="Arial"/>
              </a:rPr>
              <a:t>e</a:t>
            </a:r>
            <a:r>
              <a:rPr sz="2000" dirty="0">
                <a:latin typeface="Arial"/>
                <a:cs typeface="Arial"/>
              </a:rPr>
              <a:t>rvices</a:t>
            </a:r>
            <a:r>
              <a:rPr sz="2000" spc="-35" dirty="0">
                <a:latin typeface="Arial"/>
                <a:cs typeface="Arial"/>
              </a:rPr>
              <a:t> </a:t>
            </a:r>
            <a:r>
              <a:rPr sz="2000" dirty="0">
                <a:latin typeface="Arial"/>
                <a:cs typeface="Arial"/>
              </a:rPr>
              <a:t>provided</a:t>
            </a:r>
            <a:r>
              <a:rPr sz="2000" spc="-30" dirty="0">
                <a:latin typeface="Arial"/>
                <a:cs typeface="Arial"/>
              </a:rPr>
              <a:t> </a:t>
            </a:r>
            <a:r>
              <a:rPr sz="2000" dirty="0">
                <a:latin typeface="Arial"/>
                <a:cs typeface="Arial"/>
              </a:rPr>
              <a:t>by</a:t>
            </a:r>
            <a:r>
              <a:rPr sz="2000" spc="-10" dirty="0">
                <a:latin typeface="Arial"/>
                <a:cs typeface="Arial"/>
              </a:rPr>
              <a:t> </a:t>
            </a:r>
            <a:r>
              <a:rPr sz="2000" dirty="0">
                <a:latin typeface="Arial"/>
                <a:cs typeface="Arial"/>
              </a:rPr>
              <a:t>the</a:t>
            </a:r>
            <a:r>
              <a:rPr sz="2000" spc="-20" dirty="0">
                <a:latin typeface="Arial"/>
                <a:cs typeface="Arial"/>
              </a:rPr>
              <a:t> </a:t>
            </a:r>
            <a:r>
              <a:rPr sz="2000" dirty="0">
                <a:latin typeface="Arial"/>
                <a:cs typeface="Arial"/>
              </a:rPr>
              <a:t>VM</a:t>
            </a:r>
            <a:r>
              <a:rPr sz="2000" spc="-10" dirty="0">
                <a:latin typeface="Arial"/>
                <a:cs typeface="Arial"/>
              </a:rPr>
              <a:t>M</a:t>
            </a:r>
            <a:r>
              <a:rPr sz="2000" dirty="0">
                <a:latin typeface="Arial"/>
                <a:cs typeface="Arial"/>
              </a:rPr>
              <a:t>;</a:t>
            </a:r>
            <a:r>
              <a:rPr sz="2000" spc="-25" dirty="0">
                <a:latin typeface="Arial"/>
                <a:cs typeface="Arial"/>
              </a:rPr>
              <a:t> </a:t>
            </a:r>
            <a:r>
              <a:rPr sz="2000" dirty="0">
                <a:latin typeface="Arial"/>
                <a:cs typeface="Arial"/>
              </a:rPr>
              <a:t>(b)</a:t>
            </a:r>
            <a:r>
              <a:rPr sz="2000" spc="-25" dirty="0">
                <a:latin typeface="Arial"/>
                <a:cs typeface="Arial"/>
              </a:rPr>
              <a:t> </a:t>
            </a:r>
            <a:r>
              <a:rPr sz="2000" dirty="0">
                <a:latin typeface="Arial"/>
                <a:cs typeface="Arial"/>
              </a:rPr>
              <a:t>A	dedi</a:t>
            </a:r>
            <a:r>
              <a:rPr sz="2000" spc="5" dirty="0">
                <a:latin typeface="Arial"/>
                <a:cs typeface="Arial"/>
              </a:rPr>
              <a:t>c</a:t>
            </a:r>
            <a:r>
              <a:rPr sz="2000" dirty="0">
                <a:latin typeface="Arial"/>
                <a:cs typeface="Arial"/>
              </a:rPr>
              <a:t>ated  security</a:t>
            </a:r>
            <a:r>
              <a:rPr sz="2000" spc="-45" dirty="0">
                <a:latin typeface="Arial"/>
                <a:cs typeface="Arial"/>
              </a:rPr>
              <a:t> </a:t>
            </a:r>
            <a:r>
              <a:rPr sz="2000" dirty="0">
                <a:latin typeface="Arial"/>
                <a:cs typeface="Arial"/>
              </a:rPr>
              <a:t>VM.</a:t>
            </a:r>
            <a:endParaRPr sz="2000">
              <a:latin typeface="Arial"/>
              <a:cs typeface="Arial"/>
            </a:endParaRPr>
          </a:p>
        </p:txBody>
      </p:sp>
      <p:sp>
        <p:nvSpPr>
          <p:cNvPr id="12" name="object 12"/>
          <p:cNvSpPr/>
          <p:nvPr/>
        </p:nvSpPr>
        <p:spPr>
          <a:xfrm>
            <a:off x="939512" y="3945353"/>
            <a:ext cx="2682875" cy="612775"/>
          </a:xfrm>
          <a:custGeom>
            <a:avLst/>
            <a:gdLst/>
            <a:ahLst/>
            <a:cxnLst/>
            <a:rect l="l" t="t" r="r" b="b"/>
            <a:pathLst>
              <a:path w="2682875" h="612775">
                <a:moveTo>
                  <a:pt x="0" y="612516"/>
                </a:moveTo>
                <a:lnTo>
                  <a:pt x="2682770" y="612516"/>
                </a:lnTo>
                <a:lnTo>
                  <a:pt x="2682770" y="0"/>
                </a:lnTo>
                <a:lnTo>
                  <a:pt x="0" y="0"/>
                </a:lnTo>
                <a:lnTo>
                  <a:pt x="0" y="612516"/>
                </a:lnTo>
                <a:close/>
              </a:path>
            </a:pathLst>
          </a:custGeom>
          <a:solidFill>
            <a:srgbClr val="4879C0"/>
          </a:solidFill>
        </p:spPr>
        <p:txBody>
          <a:bodyPr wrap="square" lIns="0" tIns="0" rIns="0" bIns="0" rtlCol="0"/>
          <a:lstStyle/>
          <a:p>
            <a:endParaRPr/>
          </a:p>
        </p:txBody>
      </p:sp>
      <p:sp>
        <p:nvSpPr>
          <p:cNvPr id="13" name="object 13"/>
          <p:cNvSpPr/>
          <p:nvPr/>
        </p:nvSpPr>
        <p:spPr>
          <a:xfrm>
            <a:off x="939512" y="3945353"/>
            <a:ext cx="2682875" cy="612775"/>
          </a:xfrm>
          <a:custGeom>
            <a:avLst/>
            <a:gdLst/>
            <a:ahLst/>
            <a:cxnLst/>
            <a:rect l="l" t="t" r="r" b="b"/>
            <a:pathLst>
              <a:path w="2682875" h="612775">
                <a:moveTo>
                  <a:pt x="0" y="612516"/>
                </a:moveTo>
                <a:lnTo>
                  <a:pt x="2682833" y="612516"/>
                </a:lnTo>
                <a:lnTo>
                  <a:pt x="2682833" y="0"/>
                </a:lnTo>
                <a:lnTo>
                  <a:pt x="0" y="0"/>
                </a:lnTo>
                <a:lnTo>
                  <a:pt x="0" y="612516"/>
                </a:lnTo>
              </a:path>
            </a:pathLst>
          </a:custGeom>
          <a:ln w="3175">
            <a:solidFill>
              <a:srgbClr val="4879C0"/>
            </a:solidFill>
          </a:ln>
        </p:spPr>
        <p:txBody>
          <a:bodyPr wrap="square" lIns="0" tIns="0" rIns="0" bIns="0" rtlCol="0"/>
          <a:lstStyle/>
          <a:p>
            <a:endParaRPr/>
          </a:p>
        </p:txBody>
      </p:sp>
      <p:sp>
        <p:nvSpPr>
          <p:cNvPr id="14" name="object 14"/>
          <p:cNvSpPr/>
          <p:nvPr/>
        </p:nvSpPr>
        <p:spPr>
          <a:xfrm>
            <a:off x="825351" y="3831396"/>
            <a:ext cx="2682875" cy="612775"/>
          </a:xfrm>
          <a:custGeom>
            <a:avLst/>
            <a:gdLst/>
            <a:ahLst/>
            <a:cxnLst/>
            <a:rect l="l" t="t" r="r" b="b"/>
            <a:pathLst>
              <a:path w="2682875" h="612775">
                <a:moveTo>
                  <a:pt x="0" y="612516"/>
                </a:moveTo>
                <a:lnTo>
                  <a:pt x="2682770" y="612516"/>
                </a:lnTo>
                <a:lnTo>
                  <a:pt x="2682770" y="0"/>
                </a:lnTo>
                <a:lnTo>
                  <a:pt x="0" y="0"/>
                </a:lnTo>
                <a:lnTo>
                  <a:pt x="0" y="612516"/>
                </a:lnTo>
                <a:close/>
              </a:path>
            </a:pathLst>
          </a:custGeom>
          <a:solidFill>
            <a:srgbClr val="BEBEBE"/>
          </a:solidFill>
        </p:spPr>
        <p:txBody>
          <a:bodyPr wrap="square" lIns="0" tIns="0" rIns="0" bIns="0" rtlCol="0"/>
          <a:lstStyle/>
          <a:p>
            <a:endParaRPr/>
          </a:p>
        </p:txBody>
      </p:sp>
      <p:sp>
        <p:nvSpPr>
          <p:cNvPr id="15" name="object 15"/>
          <p:cNvSpPr txBox="1"/>
          <p:nvPr/>
        </p:nvSpPr>
        <p:spPr>
          <a:xfrm>
            <a:off x="825351" y="3831396"/>
            <a:ext cx="2682875" cy="612775"/>
          </a:xfrm>
          <a:prstGeom prst="rect">
            <a:avLst/>
          </a:prstGeom>
          <a:ln w="3175">
            <a:solidFill>
              <a:srgbClr val="000000"/>
            </a:solidFill>
          </a:ln>
        </p:spPr>
        <p:txBody>
          <a:bodyPr vert="horz" wrap="square" lIns="0" tIns="53975" rIns="0" bIns="0" rtlCol="0">
            <a:spAutoFit/>
          </a:bodyPr>
          <a:lstStyle/>
          <a:p>
            <a:pPr marL="543560" marR="295275" indent="-354965">
              <a:lnSpc>
                <a:spcPct val="100000"/>
              </a:lnSpc>
              <a:spcBef>
                <a:spcPts val="425"/>
              </a:spcBef>
            </a:pPr>
            <a:r>
              <a:rPr sz="1400" b="1" spc="-5" dirty="0">
                <a:latin typeface="Arial"/>
                <a:cs typeface="Arial"/>
              </a:rPr>
              <a:t>Virtual Machine Monitor &amp;  Security</a:t>
            </a:r>
            <a:r>
              <a:rPr sz="1400" b="1" spc="-10" dirty="0">
                <a:latin typeface="Arial"/>
                <a:cs typeface="Arial"/>
              </a:rPr>
              <a:t> </a:t>
            </a:r>
            <a:r>
              <a:rPr sz="1400" b="1" spc="-5" dirty="0">
                <a:latin typeface="Arial"/>
                <a:cs typeface="Arial"/>
              </a:rPr>
              <a:t>Services</a:t>
            </a:r>
            <a:endParaRPr sz="1400">
              <a:latin typeface="Arial"/>
              <a:cs typeface="Arial"/>
            </a:endParaRPr>
          </a:p>
        </p:txBody>
      </p:sp>
      <p:sp>
        <p:nvSpPr>
          <p:cNvPr id="16" name="object 16"/>
          <p:cNvSpPr/>
          <p:nvPr/>
        </p:nvSpPr>
        <p:spPr>
          <a:xfrm>
            <a:off x="825351" y="2179026"/>
            <a:ext cx="1256030" cy="1595755"/>
          </a:xfrm>
          <a:custGeom>
            <a:avLst/>
            <a:gdLst/>
            <a:ahLst/>
            <a:cxnLst/>
            <a:rect l="l" t="t" r="r" b="b"/>
            <a:pathLst>
              <a:path w="1256030" h="1595754">
                <a:moveTo>
                  <a:pt x="0" y="1595392"/>
                </a:moveTo>
                <a:lnTo>
                  <a:pt x="1255764" y="1595392"/>
                </a:lnTo>
                <a:lnTo>
                  <a:pt x="1255764" y="0"/>
                </a:lnTo>
                <a:lnTo>
                  <a:pt x="0" y="0"/>
                </a:lnTo>
                <a:lnTo>
                  <a:pt x="0" y="1595392"/>
                </a:lnTo>
                <a:close/>
              </a:path>
            </a:pathLst>
          </a:custGeom>
          <a:solidFill>
            <a:srgbClr val="FCEEE2"/>
          </a:solidFill>
        </p:spPr>
        <p:txBody>
          <a:bodyPr wrap="square" lIns="0" tIns="0" rIns="0" bIns="0" rtlCol="0"/>
          <a:lstStyle/>
          <a:p>
            <a:endParaRPr/>
          </a:p>
        </p:txBody>
      </p:sp>
      <p:sp>
        <p:nvSpPr>
          <p:cNvPr id="17" name="object 17"/>
          <p:cNvSpPr/>
          <p:nvPr/>
        </p:nvSpPr>
        <p:spPr>
          <a:xfrm>
            <a:off x="2252420" y="2150536"/>
            <a:ext cx="1256030" cy="1595755"/>
          </a:xfrm>
          <a:custGeom>
            <a:avLst/>
            <a:gdLst/>
            <a:ahLst/>
            <a:cxnLst/>
            <a:rect l="l" t="t" r="r" b="b"/>
            <a:pathLst>
              <a:path w="1256029" h="1595754">
                <a:moveTo>
                  <a:pt x="0" y="1595392"/>
                </a:moveTo>
                <a:lnTo>
                  <a:pt x="1255764" y="1595392"/>
                </a:lnTo>
                <a:lnTo>
                  <a:pt x="1255764" y="0"/>
                </a:lnTo>
                <a:lnTo>
                  <a:pt x="0" y="0"/>
                </a:lnTo>
                <a:lnTo>
                  <a:pt x="0" y="1595392"/>
                </a:lnTo>
                <a:close/>
              </a:path>
            </a:pathLst>
          </a:custGeom>
          <a:solidFill>
            <a:srgbClr val="FCEEE2"/>
          </a:solidFill>
        </p:spPr>
        <p:txBody>
          <a:bodyPr wrap="square" lIns="0" tIns="0" rIns="0" bIns="0" rtlCol="0"/>
          <a:lstStyle/>
          <a:p>
            <a:endParaRPr/>
          </a:p>
        </p:txBody>
      </p:sp>
      <p:sp>
        <p:nvSpPr>
          <p:cNvPr id="18" name="object 18"/>
          <p:cNvSpPr txBox="1"/>
          <p:nvPr/>
        </p:nvSpPr>
        <p:spPr>
          <a:xfrm>
            <a:off x="1025132" y="2236004"/>
            <a:ext cx="799465" cy="227965"/>
          </a:xfrm>
          <a:prstGeom prst="rect">
            <a:avLst/>
          </a:prstGeom>
          <a:solidFill>
            <a:srgbClr val="D9D9D9"/>
          </a:solidFill>
        </p:spPr>
        <p:txBody>
          <a:bodyPr vert="horz" wrap="square" lIns="0" tIns="6985" rIns="0" bIns="0" rtlCol="0">
            <a:spAutoFit/>
          </a:bodyPr>
          <a:lstStyle/>
          <a:p>
            <a:pPr marL="60960">
              <a:lnSpc>
                <a:spcPct val="100000"/>
              </a:lnSpc>
              <a:spcBef>
                <a:spcPts val="55"/>
              </a:spcBef>
            </a:pPr>
            <a:r>
              <a:rPr sz="1200" spc="-5" dirty="0">
                <a:latin typeface="Arial"/>
                <a:cs typeface="Arial"/>
              </a:rPr>
              <a:t>Guest</a:t>
            </a:r>
            <a:r>
              <a:rPr sz="1200" spc="-40" dirty="0">
                <a:latin typeface="Arial"/>
                <a:cs typeface="Arial"/>
              </a:rPr>
              <a:t> </a:t>
            </a:r>
            <a:r>
              <a:rPr sz="1200" spc="-5" dirty="0">
                <a:latin typeface="Arial"/>
                <a:cs typeface="Arial"/>
              </a:rPr>
              <a:t>VM</a:t>
            </a:r>
            <a:endParaRPr sz="1200">
              <a:latin typeface="Arial"/>
              <a:cs typeface="Arial"/>
            </a:endParaRPr>
          </a:p>
        </p:txBody>
      </p:sp>
      <p:sp>
        <p:nvSpPr>
          <p:cNvPr id="19" name="object 19"/>
          <p:cNvSpPr txBox="1"/>
          <p:nvPr/>
        </p:nvSpPr>
        <p:spPr>
          <a:xfrm>
            <a:off x="2480741" y="2264493"/>
            <a:ext cx="799465" cy="227965"/>
          </a:xfrm>
          <a:prstGeom prst="rect">
            <a:avLst/>
          </a:prstGeom>
          <a:solidFill>
            <a:srgbClr val="D9D9D9"/>
          </a:solidFill>
        </p:spPr>
        <p:txBody>
          <a:bodyPr vert="horz" wrap="square" lIns="0" tIns="6985" rIns="0" bIns="0" rtlCol="0">
            <a:spAutoFit/>
          </a:bodyPr>
          <a:lstStyle/>
          <a:p>
            <a:pPr marL="60960">
              <a:lnSpc>
                <a:spcPct val="100000"/>
              </a:lnSpc>
              <a:spcBef>
                <a:spcPts val="55"/>
              </a:spcBef>
            </a:pPr>
            <a:r>
              <a:rPr sz="1200" spc="-5" dirty="0">
                <a:latin typeface="Arial"/>
                <a:cs typeface="Arial"/>
              </a:rPr>
              <a:t>Guest</a:t>
            </a:r>
            <a:r>
              <a:rPr sz="1200" spc="-40" dirty="0">
                <a:latin typeface="Arial"/>
                <a:cs typeface="Arial"/>
              </a:rPr>
              <a:t> </a:t>
            </a:r>
            <a:r>
              <a:rPr sz="1200" spc="-5" dirty="0">
                <a:latin typeface="Arial"/>
                <a:cs typeface="Arial"/>
              </a:rPr>
              <a:t>VM</a:t>
            </a:r>
            <a:endParaRPr sz="1200">
              <a:latin typeface="Arial"/>
              <a:cs typeface="Arial"/>
            </a:endParaRPr>
          </a:p>
        </p:txBody>
      </p:sp>
      <p:sp>
        <p:nvSpPr>
          <p:cNvPr id="20" name="object 20"/>
          <p:cNvSpPr/>
          <p:nvPr/>
        </p:nvSpPr>
        <p:spPr>
          <a:xfrm>
            <a:off x="1019513" y="3304347"/>
            <a:ext cx="981710" cy="413384"/>
          </a:xfrm>
          <a:custGeom>
            <a:avLst/>
            <a:gdLst/>
            <a:ahLst/>
            <a:cxnLst/>
            <a:rect l="l" t="t" r="r" b="b"/>
            <a:pathLst>
              <a:path w="981710" h="413385">
                <a:moveTo>
                  <a:pt x="0" y="413092"/>
                </a:moveTo>
                <a:lnTo>
                  <a:pt x="981602" y="413092"/>
                </a:lnTo>
                <a:lnTo>
                  <a:pt x="981602" y="0"/>
                </a:lnTo>
                <a:lnTo>
                  <a:pt x="0" y="0"/>
                </a:lnTo>
                <a:lnTo>
                  <a:pt x="0" y="413092"/>
                </a:lnTo>
                <a:close/>
              </a:path>
            </a:pathLst>
          </a:custGeom>
          <a:solidFill>
            <a:srgbClr val="4879C0"/>
          </a:solidFill>
        </p:spPr>
        <p:txBody>
          <a:bodyPr wrap="square" lIns="0" tIns="0" rIns="0" bIns="0" rtlCol="0"/>
          <a:lstStyle/>
          <a:p>
            <a:endParaRPr/>
          </a:p>
        </p:txBody>
      </p:sp>
      <p:sp>
        <p:nvSpPr>
          <p:cNvPr id="21" name="object 21"/>
          <p:cNvSpPr/>
          <p:nvPr/>
        </p:nvSpPr>
        <p:spPr>
          <a:xfrm>
            <a:off x="1019513" y="3304411"/>
            <a:ext cx="981710" cy="413384"/>
          </a:xfrm>
          <a:custGeom>
            <a:avLst/>
            <a:gdLst/>
            <a:ahLst/>
            <a:cxnLst/>
            <a:rect l="l" t="t" r="r" b="b"/>
            <a:pathLst>
              <a:path w="981710" h="413385">
                <a:moveTo>
                  <a:pt x="0" y="413029"/>
                </a:moveTo>
                <a:lnTo>
                  <a:pt x="981602" y="413029"/>
                </a:lnTo>
                <a:lnTo>
                  <a:pt x="981602" y="0"/>
                </a:lnTo>
                <a:lnTo>
                  <a:pt x="0" y="0"/>
                </a:lnTo>
                <a:lnTo>
                  <a:pt x="0" y="413029"/>
                </a:lnTo>
              </a:path>
            </a:pathLst>
          </a:custGeom>
          <a:ln w="3175">
            <a:solidFill>
              <a:srgbClr val="4879C0"/>
            </a:solidFill>
          </a:ln>
        </p:spPr>
        <p:txBody>
          <a:bodyPr wrap="square" lIns="0" tIns="0" rIns="0" bIns="0" rtlCol="0"/>
          <a:lstStyle/>
          <a:p>
            <a:endParaRPr/>
          </a:p>
        </p:txBody>
      </p:sp>
      <p:sp>
        <p:nvSpPr>
          <p:cNvPr id="22" name="object 22"/>
          <p:cNvSpPr/>
          <p:nvPr/>
        </p:nvSpPr>
        <p:spPr>
          <a:xfrm>
            <a:off x="905354" y="3190390"/>
            <a:ext cx="981710" cy="413384"/>
          </a:xfrm>
          <a:custGeom>
            <a:avLst/>
            <a:gdLst/>
            <a:ahLst/>
            <a:cxnLst/>
            <a:rect l="l" t="t" r="r" b="b"/>
            <a:pathLst>
              <a:path w="981710" h="413385">
                <a:moveTo>
                  <a:pt x="0" y="413092"/>
                </a:moveTo>
                <a:lnTo>
                  <a:pt x="981602" y="413092"/>
                </a:lnTo>
                <a:lnTo>
                  <a:pt x="981602" y="0"/>
                </a:lnTo>
                <a:lnTo>
                  <a:pt x="0" y="0"/>
                </a:lnTo>
                <a:lnTo>
                  <a:pt x="0" y="413092"/>
                </a:lnTo>
                <a:close/>
              </a:path>
            </a:pathLst>
          </a:custGeom>
          <a:solidFill>
            <a:srgbClr val="E8EDF7"/>
          </a:solidFill>
        </p:spPr>
        <p:txBody>
          <a:bodyPr wrap="square" lIns="0" tIns="0" rIns="0" bIns="0" rtlCol="0"/>
          <a:lstStyle/>
          <a:p>
            <a:endParaRPr/>
          </a:p>
        </p:txBody>
      </p:sp>
      <p:sp>
        <p:nvSpPr>
          <p:cNvPr id="23" name="object 23"/>
          <p:cNvSpPr txBox="1"/>
          <p:nvPr/>
        </p:nvSpPr>
        <p:spPr>
          <a:xfrm>
            <a:off x="905354" y="3190390"/>
            <a:ext cx="981710" cy="413384"/>
          </a:xfrm>
          <a:prstGeom prst="rect">
            <a:avLst/>
          </a:prstGeom>
          <a:ln w="3175">
            <a:solidFill>
              <a:srgbClr val="000000"/>
            </a:solidFill>
          </a:ln>
        </p:spPr>
        <p:txBody>
          <a:bodyPr vert="horz" wrap="square" lIns="0" tIns="81915" rIns="0" bIns="0" rtlCol="0">
            <a:spAutoFit/>
          </a:bodyPr>
          <a:lstStyle/>
          <a:p>
            <a:pPr marL="100330">
              <a:lnSpc>
                <a:spcPct val="100000"/>
              </a:lnSpc>
              <a:spcBef>
                <a:spcPts val="645"/>
              </a:spcBef>
            </a:pPr>
            <a:r>
              <a:rPr sz="1400" spc="-5" dirty="0">
                <a:latin typeface="Arial"/>
                <a:cs typeface="Arial"/>
              </a:rPr>
              <a:t>Guest</a:t>
            </a:r>
            <a:r>
              <a:rPr sz="1400" spc="-35" dirty="0">
                <a:latin typeface="Arial"/>
                <a:cs typeface="Arial"/>
              </a:rPr>
              <a:t> </a:t>
            </a:r>
            <a:r>
              <a:rPr sz="1400" spc="-5" dirty="0">
                <a:latin typeface="Arial"/>
                <a:cs typeface="Arial"/>
              </a:rPr>
              <a:t>OS</a:t>
            </a:r>
            <a:endParaRPr sz="1400">
              <a:latin typeface="Arial"/>
              <a:cs typeface="Arial"/>
            </a:endParaRPr>
          </a:p>
        </p:txBody>
      </p:sp>
      <p:sp>
        <p:nvSpPr>
          <p:cNvPr id="24" name="object 24"/>
          <p:cNvSpPr/>
          <p:nvPr/>
        </p:nvSpPr>
        <p:spPr>
          <a:xfrm>
            <a:off x="2469452" y="3290103"/>
            <a:ext cx="981710" cy="424815"/>
          </a:xfrm>
          <a:custGeom>
            <a:avLst/>
            <a:gdLst/>
            <a:ahLst/>
            <a:cxnLst/>
            <a:rect l="l" t="t" r="r" b="b"/>
            <a:pathLst>
              <a:path w="981710" h="424814">
                <a:moveTo>
                  <a:pt x="0" y="424425"/>
                </a:moveTo>
                <a:lnTo>
                  <a:pt x="981602" y="424425"/>
                </a:lnTo>
                <a:lnTo>
                  <a:pt x="981602" y="0"/>
                </a:lnTo>
                <a:lnTo>
                  <a:pt x="0" y="0"/>
                </a:lnTo>
                <a:lnTo>
                  <a:pt x="0" y="424425"/>
                </a:lnTo>
                <a:close/>
              </a:path>
            </a:pathLst>
          </a:custGeom>
          <a:solidFill>
            <a:srgbClr val="4879C0"/>
          </a:solidFill>
        </p:spPr>
        <p:txBody>
          <a:bodyPr wrap="square" lIns="0" tIns="0" rIns="0" bIns="0" rtlCol="0"/>
          <a:lstStyle/>
          <a:p>
            <a:endParaRPr/>
          </a:p>
        </p:txBody>
      </p:sp>
      <p:sp>
        <p:nvSpPr>
          <p:cNvPr id="25" name="object 25"/>
          <p:cNvSpPr/>
          <p:nvPr/>
        </p:nvSpPr>
        <p:spPr>
          <a:xfrm>
            <a:off x="2469452" y="3290103"/>
            <a:ext cx="981710" cy="424815"/>
          </a:xfrm>
          <a:custGeom>
            <a:avLst/>
            <a:gdLst/>
            <a:ahLst/>
            <a:cxnLst/>
            <a:rect l="l" t="t" r="r" b="b"/>
            <a:pathLst>
              <a:path w="981710" h="424814">
                <a:moveTo>
                  <a:pt x="0" y="424425"/>
                </a:moveTo>
                <a:lnTo>
                  <a:pt x="981652" y="424425"/>
                </a:lnTo>
                <a:lnTo>
                  <a:pt x="981652" y="0"/>
                </a:lnTo>
                <a:lnTo>
                  <a:pt x="0" y="0"/>
                </a:lnTo>
                <a:lnTo>
                  <a:pt x="0" y="424425"/>
                </a:lnTo>
              </a:path>
            </a:pathLst>
          </a:custGeom>
          <a:ln w="3175">
            <a:solidFill>
              <a:srgbClr val="4879C0"/>
            </a:solidFill>
          </a:ln>
        </p:spPr>
        <p:txBody>
          <a:bodyPr wrap="square" lIns="0" tIns="0" rIns="0" bIns="0" rtlCol="0"/>
          <a:lstStyle/>
          <a:p>
            <a:endParaRPr/>
          </a:p>
        </p:txBody>
      </p:sp>
      <p:sp>
        <p:nvSpPr>
          <p:cNvPr id="26" name="object 26"/>
          <p:cNvSpPr/>
          <p:nvPr/>
        </p:nvSpPr>
        <p:spPr>
          <a:xfrm>
            <a:off x="2355292" y="3176146"/>
            <a:ext cx="981710" cy="424815"/>
          </a:xfrm>
          <a:custGeom>
            <a:avLst/>
            <a:gdLst/>
            <a:ahLst/>
            <a:cxnLst/>
            <a:rect l="l" t="t" r="r" b="b"/>
            <a:pathLst>
              <a:path w="981710" h="424814">
                <a:moveTo>
                  <a:pt x="0" y="424425"/>
                </a:moveTo>
                <a:lnTo>
                  <a:pt x="981602" y="424425"/>
                </a:lnTo>
                <a:lnTo>
                  <a:pt x="981602" y="0"/>
                </a:lnTo>
                <a:lnTo>
                  <a:pt x="0" y="0"/>
                </a:lnTo>
                <a:lnTo>
                  <a:pt x="0" y="424425"/>
                </a:lnTo>
                <a:close/>
              </a:path>
            </a:pathLst>
          </a:custGeom>
          <a:solidFill>
            <a:srgbClr val="E8EDF7"/>
          </a:solidFill>
        </p:spPr>
        <p:txBody>
          <a:bodyPr wrap="square" lIns="0" tIns="0" rIns="0" bIns="0" rtlCol="0"/>
          <a:lstStyle/>
          <a:p>
            <a:endParaRPr/>
          </a:p>
        </p:txBody>
      </p:sp>
      <p:sp>
        <p:nvSpPr>
          <p:cNvPr id="27" name="object 27"/>
          <p:cNvSpPr txBox="1"/>
          <p:nvPr/>
        </p:nvSpPr>
        <p:spPr>
          <a:xfrm>
            <a:off x="2355292" y="3176146"/>
            <a:ext cx="981710" cy="424815"/>
          </a:xfrm>
          <a:prstGeom prst="rect">
            <a:avLst/>
          </a:prstGeom>
          <a:ln w="3175">
            <a:solidFill>
              <a:srgbClr val="000000"/>
            </a:solidFill>
          </a:ln>
        </p:spPr>
        <p:txBody>
          <a:bodyPr vert="horz" wrap="square" lIns="0" tIns="87630" rIns="0" bIns="0" rtlCol="0">
            <a:spAutoFit/>
          </a:bodyPr>
          <a:lstStyle/>
          <a:p>
            <a:pPr marL="100965">
              <a:lnSpc>
                <a:spcPct val="100000"/>
              </a:lnSpc>
              <a:spcBef>
                <a:spcPts val="690"/>
              </a:spcBef>
            </a:pPr>
            <a:r>
              <a:rPr sz="1400" spc="-5" dirty="0">
                <a:latin typeface="Arial"/>
                <a:cs typeface="Arial"/>
              </a:rPr>
              <a:t>Guest</a:t>
            </a:r>
            <a:r>
              <a:rPr sz="1400" spc="-35" dirty="0">
                <a:latin typeface="Arial"/>
                <a:cs typeface="Arial"/>
              </a:rPr>
              <a:t> </a:t>
            </a:r>
            <a:r>
              <a:rPr sz="1400" spc="-5" dirty="0">
                <a:latin typeface="Arial"/>
                <a:cs typeface="Arial"/>
              </a:rPr>
              <a:t>OS</a:t>
            </a:r>
            <a:endParaRPr sz="1400">
              <a:latin typeface="Arial"/>
              <a:cs typeface="Arial"/>
            </a:endParaRPr>
          </a:p>
        </p:txBody>
      </p:sp>
      <p:sp>
        <p:nvSpPr>
          <p:cNvPr id="28" name="object 28"/>
          <p:cNvSpPr/>
          <p:nvPr/>
        </p:nvSpPr>
        <p:spPr>
          <a:xfrm>
            <a:off x="871196" y="2620671"/>
            <a:ext cx="1096010" cy="399415"/>
          </a:xfrm>
          <a:custGeom>
            <a:avLst/>
            <a:gdLst/>
            <a:ahLst/>
            <a:cxnLst/>
            <a:rect l="l" t="t" r="r" b="b"/>
            <a:pathLst>
              <a:path w="1096010" h="399414">
                <a:moveTo>
                  <a:pt x="915982" y="0"/>
                </a:moveTo>
                <a:lnTo>
                  <a:pt x="179774" y="0"/>
                </a:lnTo>
                <a:lnTo>
                  <a:pt x="131985" y="6405"/>
                </a:lnTo>
                <a:lnTo>
                  <a:pt x="89041" y="24484"/>
                </a:lnTo>
                <a:lnTo>
                  <a:pt x="52656" y="52530"/>
                </a:lnTo>
                <a:lnTo>
                  <a:pt x="24545" y="88839"/>
                </a:lnTo>
                <a:lnTo>
                  <a:pt x="6422" y="131703"/>
                </a:lnTo>
                <a:lnTo>
                  <a:pt x="0" y="179418"/>
                </a:lnTo>
                <a:lnTo>
                  <a:pt x="0" y="219303"/>
                </a:lnTo>
                <a:lnTo>
                  <a:pt x="6422" y="267027"/>
                </a:lnTo>
                <a:lnTo>
                  <a:pt x="24545" y="309915"/>
                </a:lnTo>
                <a:lnTo>
                  <a:pt x="52656" y="346254"/>
                </a:lnTo>
                <a:lnTo>
                  <a:pt x="89041" y="374331"/>
                </a:lnTo>
                <a:lnTo>
                  <a:pt x="131985" y="392433"/>
                </a:lnTo>
                <a:lnTo>
                  <a:pt x="179774" y="398848"/>
                </a:lnTo>
                <a:lnTo>
                  <a:pt x="915982" y="398848"/>
                </a:lnTo>
                <a:lnTo>
                  <a:pt x="963772" y="392433"/>
                </a:lnTo>
                <a:lnTo>
                  <a:pt x="1006716" y="374331"/>
                </a:lnTo>
                <a:lnTo>
                  <a:pt x="1043102" y="346254"/>
                </a:lnTo>
                <a:lnTo>
                  <a:pt x="1071213" y="309915"/>
                </a:lnTo>
                <a:lnTo>
                  <a:pt x="1089337" y="267027"/>
                </a:lnTo>
                <a:lnTo>
                  <a:pt x="1095760" y="219303"/>
                </a:lnTo>
                <a:lnTo>
                  <a:pt x="1095760" y="179418"/>
                </a:lnTo>
                <a:lnTo>
                  <a:pt x="1089337" y="131703"/>
                </a:lnTo>
                <a:lnTo>
                  <a:pt x="1071213" y="88839"/>
                </a:lnTo>
                <a:lnTo>
                  <a:pt x="1043102" y="52530"/>
                </a:lnTo>
                <a:lnTo>
                  <a:pt x="1006716" y="24484"/>
                </a:lnTo>
                <a:lnTo>
                  <a:pt x="963772" y="6405"/>
                </a:lnTo>
                <a:lnTo>
                  <a:pt x="915982" y="0"/>
                </a:lnTo>
                <a:close/>
              </a:path>
            </a:pathLst>
          </a:custGeom>
          <a:solidFill>
            <a:srgbClr val="D1EBF0"/>
          </a:solidFill>
        </p:spPr>
        <p:txBody>
          <a:bodyPr wrap="square" lIns="0" tIns="0" rIns="0" bIns="0" rtlCol="0"/>
          <a:lstStyle/>
          <a:p>
            <a:endParaRPr/>
          </a:p>
        </p:txBody>
      </p:sp>
      <p:sp>
        <p:nvSpPr>
          <p:cNvPr id="29" name="object 29"/>
          <p:cNvSpPr/>
          <p:nvPr/>
        </p:nvSpPr>
        <p:spPr>
          <a:xfrm>
            <a:off x="871196" y="2620671"/>
            <a:ext cx="1096010" cy="399415"/>
          </a:xfrm>
          <a:custGeom>
            <a:avLst/>
            <a:gdLst/>
            <a:ahLst/>
            <a:cxnLst/>
            <a:rect l="l" t="t" r="r" b="b"/>
            <a:pathLst>
              <a:path w="1096010" h="399414">
                <a:moveTo>
                  <a:pt x="915982" y="398848"/>
                </a:moveTo>
                <a:lnTo>
                  <a:pt x="963772" y="392433"/>
                </a:lnTo>
                <a:lnTo>
                  <a:pt x="1006716" y="374331"/>
                </a:lnTo>
                <a:lnTo>
                  <a:pt x="1043102" y="346254"/>
                </a:lnTo>
                <a:lnTo>
                  <a:pt x="1071213" y="309915"/>
                </a:lnTo>
                <a:lnTo>
                  <a:pt x="1089337" y="267027"/>
                </a:lnTo>
                <a:lnTo>
                  <a:pt x="1095760" y="219303"/>
                </a:lnTo>
                <a:lnTo>
                  <a:pt x="1095760" y="179418"/>
                </a:lnTo>
                <a:lnTo>
                  <a:pt x="1089337" y="131703"/>
                </a:lnTo>
                <a:lnTo>
                  <a:pt x="1071213" y="88839"/>
                </a:lnTo>
                <a:lnTo>
                  <a:pt x="1043102" y="52530"/>
                </a:lnTo>
                <a:lnTo>
                  <a:pt x="1006716" y="24484"/>
                </a:lnTo>
                <a:lnTo>
                  <a:pt x="963772" y="6405"/>
                </a:lnTo>
                <a:lnTo>
                  <a:pt x="915982" y="0"/>
                </a:lnTo>
                <a:lnTo>
                  <a:pt x="179774" y="0"/>
                </a:lnTo>
                <a:lnTo>
                  <a:pt x="131985" y="6405"/>
                </a:lnTo>
                <a:lnTo>
                  <a:pt x="89041" y="24484"/>
                </a:lnTo>
                <a:lnTo>
                  <a:pt x="52656" y="52530"/>
                </a:lnTo>
                <a:lnTo>
                  <a:pt x="24545" y="88839"/>
                </a:lnTo>
                <a:lnTo>
                  <a:pt x="6422" y="131703"/>
                </a:lnTo>
                <a:lnTo>
                  <a:pt x="0" y="179418"/>
                </a:lnTo>
                <a:lnTo>
                  <a:pt x="0" y="219303"/>
                </a:lnTo>
                <a:lnTo>
                  <a:pt x="6422" y="267027"/>
                </a:lnTo>
                <a:lnTo>
                  <a:pt x="24545" y="309915"/>
                </a:lnTo>
                <a:lnTo>
                  <a:pt x="52656" y="346254"/>
                </a:lnTo>
                <a:lnTo>
                  <a:pt x="89041" y="374331"/>
                </a:lnTo>
                <a:lnTo>
                  <a:pt x="131985" y="392433"/>
                </a:lnTo>
                <a:lnTo>
                  <a:pt x="179774" y="398848"/>
                </a:lnTo>
                <a:lnTo>
                  <a:pt x="915982" y="398848"/>
                </a:lnTo>
                <a:close/>
              </a:path>
            </a:pathLst>
          </a:custGeom>
          <a:ln w="3175">
            <a:solidFill>
              <a:srgbClr val="000000"/>
            </a:solidFill>
          </a:ln>
        </p:spPr>
        <p:txBody>
          <a:bodyPr wrap="square" lIns="0" tIns="0" rIns="0" bIns="0" rtlCol="0"/>
          <a:lstStyle/>
          <a:p>
            <a:endParaRPr/>
          </a:p>
        </p:txBody>
      </p:sp>
      <p:sp>
        <p:nvSpPr>
          <p:cNvPr id="30" name="object 30"/>
          <p:cNvSpPr txBox="1"/>
          <p:nvPr/>
        </p:nvSpPr>
        <p:spPr>
          <a:xfrm>
            <a:off x="825351" y="2179026"/>
            <a:ext cx="1256030" cy="1595755"/>
          </a:xfrm>
          <a:prstGeom prst="rect">
            <a:avLst/>
          </a:prstGeom>
          <a:ln w="3175">
            <a:solidFill>
              <a:srgbClr val="000000"/>
            </a:solidFill>
          </a:ln>
        </p:spPr>
        <p:txBody>
          <a:bodyPr vert="horz" wrap="square" lIns="0" tIns="0" rIns="0" bIns="0" rtlCol="0">
            <a:spAutoFit/>
          </a:bodyPr>
          <a:lstStyle/>
          <a:p>
            <a:pPr>
              <a:lnSpc>
                <a:spcPct val="100000"/>
              </a:lnSpc>
            </a:pPr>
            <a:endParaRPr sz="1300">
              <a:latin typeface="Times New Roman"/>
              <a:cs typeface="Times New Roman"/>
            </a:endParaRPr>
          </a:p>
          <a:p>
            <a:pPr>
              <a:lnSpc>
                <a:spcPct val="100000"/>
              </a:lnSpc>
            </a:pPr>
            <a:endParaRPr sz="1300">
              <a:latin typeface="Times New Roman"/>
              <a:cs typeface="Times New Roman"/>
            </a:endParaRPr>
          </a:p>
          <a:p>
            <a:pPr>
              <a:lnSpc>
                <a:spcPct val="100000"/>
              </a:lnSpc>
              <a:spcBef>
                <a:spcPts val="5"/>
              </a:spcBef>
            </a:pPr>
            <a:endParaRPr sz="1050">
              <a:latin typeface="Times New Roman"/>
              <a:cs typeface="Times New Roman"/>
            </a:endParaRPr>
          </a:p>
          <a:p>
            <a:pPr marL="179070">
              <a:lnSpc>
                <a:spcPct val="100000"/>
              </a:lnSpc>
              <a:spcBef>
                <a:spcPts val="5"/>
              </a:spcBef>
            </a:pPr>
            <a:r>
              <a:rPr sz="1200" b="1" spc="-5" dirty="0">
                <a:latin typeface="Arial"/>
                <a:cs typeface="Arial"/>
              </a:rPr>
              <a:t>Application</a:t>
            </a:r>
            <a:endParaRPr sz="1200">
              <a:latin typeface="Arial"/>
              <a:cs typeface="Arial"/>
            </a:endParaRPr>
          </a:p>
        </p:txBody>
      </p:sp>
      <p:sp>
        <p:nvSpPr>
          <p:cNvPr id="31" name="object 31"/>
          <p:cNvSpPr/>
          <p:nvPr/>
        </p:nvSpPr>
        <p:spPr>
          <a:xfrm>
            <a:off x="2303793" y="2606363"/>
            <a:ext cx="1096010" cy="399415"/>
          </a:xfrm>
          <a:custGeom>
            <a:avLst/>
            <a:gdLst/>
            <a:ahLst/>
            <a:cxnLst/>
            <a:rect l="l" t="t" r="r" b="b"/>
            <a:pathLst>
              <a:path w="1096010" h="399414">
                <a:moveTo>
                  <a:pt x="915947" y="0"/>
                </a:moveTo>
                <a:lnTo>
                  <a:pt x="179866" y="0"/>
                </a:lnTo>
                <a:lnTo>
                  <a:pt x="132056" y="6414"/>
                </a:lnTo>
                <a:lnTo>
                  <a:pt x="89092" y="24512"/>
                </a:lnTo>
                <a:lnTo>
                  <a:pt x="52688" y="52578"/>
                </a:lnTo>
                <a:lnTo>
                  <a:pt x="24560" y="88895"/>
                </a:lnTo>
                <a:lnTo>
                  <a:pt x="6426" y="131747"/>
                </a:lnTo>
                <a:lnTo>
                  <a:pt x="0" y="179418"/>
                </a:lnTo>
                <a:lnTo>
                  <a:pt x="0" y="219429"/>
                </a:lnTo>
                <a:lnTo>
                  <a:pt x="6426" y="267100"/>
                </a:lnTo>
                <a:lnTo>
                  <a:pt x="24560" y="309952"/>
                </a:lnTo>
                <a:lnTo>
                  <a:pt x="52688" y="346269"/>
                </a:lnTo>
                <a:lnTo>
                  <a:pt x="89092" y="374335"/>
                </a:lnTo>
                <a:lnTo>
                  <a:pt x="132056" y="392433"/>
                </a:lnTo>
                <a:lnTo>
                  <a:pt x="179866" y="398848"/>
                </a:lnTo>
                <a:lnTo>
                  <a:pt x="915947" y="398848"/>
                </a:lnTo>
                <a:lnTo>
                  <a:pt x="963756" y="392433"/>
                </a:lnTo>
                <a:lnTo>
                  <a:pt x="1006721" y="374335"/>
                </a:lnTo>
                <a:lnTo>
                  <a:pt x="1043125" y="346269"/>
                </a:lnTo>
                <a:lnTo>
                  <a:pt x="1071252" y="309952"/>
                </a:lnTo>
                <a:lnTo>
                  <a:pt x="1089387" y="267100"/>
                </a:lnTo>
                <a:lnTo>
                  <a:pt x="1095813" y="219429"/>
                </a:lnTo>
                <a:lnTo>
                  <a:pt x="1095813" y="179418"/>
                </a:lnTo>
                <a:lnTo>
                  <a:pt x="1089387" y="131747"/>
                </a:lnTo>
                <a:lnTo>
                  <a:pt x="1071252" y="88895"/>
                </a:lnTo>
                <a:lnTo>
                  <a:pt x="1043125" y="52578"/>
                </a:lnTo>
                <a:lnTo>
                  <a:pt x="1006721" y="24512"/>
                </a:lnTo>
                <a:lnTo>
                  <a:pt x="963756" y="6414"/>
                </a:lnTo>
                <a:lnTo>
                  <a:pt x="915947" y="0"/>
                </a:lnTo>
                <a:close/>
              </a:path>
            </a:pathLst>
          </a:custGeom>
          <a:solidFill>
            <a:srgbClr val="D1EBF0"/>
          </a:solidFill>
        </p:spPr>
        <p:txBody>
          <a:bodyPr wrap="square" lIns="0" tIns="0" rIns="0" bIns="0" rtlCol="0"/>
          <a:lstStyle/>
          <a:p>
            <a:endParaRPr/>
          </a:p>
        </p:txBody>
      </p:sp>
      <p:sp>
        <p:nvSpPr>
          <p:cNvPr id="32" name="object 32"/>
          <p:cNvSpPr/>
          <p:nvPr/>
        </p:nvSpPr>
        <p:spPr>
          <a:xfrm>
            <a:off x="2303793" y="2606363"/>
            <a:ext cx="1096010" cy="399415"/>
          </a:xfrm>
          <a:custGeom>
            <a:avLst/>
            <a:gdLst/>
            <a:ahLst/>
            <a:cxnLst/>
            <a:rect l="l" t="t" r="r" b="b"/>
            <a:pathLst>
              <a:path w="1096010" h="399414">
                <a:moveTo>
                  <a:pt x="915947" y="398848"/>
                </a:moveTo>
                <a:lnTo>
                  <a:pt x="963756" y="392433"/>
                </a:lnTo>
                <a:lnTo>
                  <a:pt x="1006721" y="374335"/>
                </a:lnTo>
                <a:lnTo>
                  <a:pt x="1043125" y="346269"/>
                </a:lnTo>
                <a:lnTo>
                  <a:pt x="1071252" y="309952"/>
                </a:lnTo>
                <a:lnTo>
                  <a:pt x="1089387" y="267100"/>
                </a:lnTo>
                <a:lnTo>
                  <a:pt x="1095813" y="219429"/>
                </a:lnTo>
                <a:lnTo>
                  <a:pt x="1095813" y="179418"/>
                </a:lnTo>
                <a:lnTo>
                  <a:pt x="1089387" y="131747"/>
                </a:lnTo>
                <a:lnTo>
                  <a:pt x="1071252" y="88895"/>
                </a:lnTo>
                <a:lnTo>
                  <a:pt x="1043125" y="52578"/>
                </a:lnTo>
                <a:lnTo>
                  <a:pt x="1006721" y="24512"/>
                </a:lnTo>
                <a:lnTo>
                  <a:pt x="963756" y="6414"/>
                </a:lnTo>
                <a:lnTo>
                  <a:pt x="915947" y="0"/>
                </a:lnTo>
                <a:lnTo>
                  <a:pt x="179866" y="0"/>
                </a:lnTo>
                <a:lnTo>
                  <a:pt x="132056" y="6414"/>
                </a:lnTo>
                <a:lnTo>
                  <a:pt x="89092" y="24512"/>
                </a:lnTo>
                <a:lnTo>
                  <a:pt x="52688" y="52578"/>
                </a:lnTo>
                <a:lnTo>
                  <a:pt x="24560" y="88895"/>
                </a:lnTo>
                <a:lnTo>
                  <a:pt x="6426" y="131747"/>
                </a:lnTo>
                <a:lnTo>
                  <a:pt x="0" y="179418"/>
                </a:lnTo>
                <a:lnTo>
                  <a:pt x="0" y="219429"/>
                </a:lnTo>
                <a:lnTo>
                  <a:pt x="6426" y="267100"/>
                </a:lnTo>
                <a:lnTo>
                  <a:pt x="24560" y="309952"/>
                </a:lnTo>
                <a:lnTo>
                  <a:pt x="52688" y="346269"/>
                </a:lnTo>
                <a:lnTo>
                  <a:pt x="89092" y="374335"/>
                </a:lnTo>
                <a:lnTo>
                  <a:pt x="132056" y="392433"/>
                </a:lnTo>
                <a:lnTo>
                  <a:pt x="179866" y="398848"/>
                </a:lnTo>
                <a:lnTo>
                  <a:pt x="915947" y="398848"/>
                </a:lnTo>
                <a:close/>
              </a:path>
            </a:pathLst>
          </a:custGeom>
          <a:ln w="3175">
            <a:solidFill>
              <a:srgbClr val="000000"/>
            </a:solidFill>
          </a:ln>
        </p:spPr>
        <p:txBody>
          <a:bodyPr wrap="square" lIns="0" tIns="0" rIns="0" bIns="0" rtlCol="0"/>
          <a:lstStyle/>
          <a:p>
            <a:endParaRPr/>
          </a:p>
        </p:txBody>
      </p:sp>
      <p:sp>
        <p:nvSpPr>
          <p:cNvPr id="33" name="object 33"/>
          <p:cNvSpPr txBox="1"/>
          <p:nvPr/>
        </p:nvSpPr>
        <p:spPr>
          <a:xfrm>
            <a:off x="2252420" y="2150536"/>
            <a:ext cx="1256030" cy="1595755"/>
          </a:xfrm>
          <a:prstGeom prst="rect">
            <a:avLst/>
          </a:prstGeom>
          <a:ln w="3175">
            <a:solidFill>
              <a:srgbClr val="000000"/>
            </a:solidFill>
          </a:ln>
        </p:spPr>
        <p:txBody>
          <a:bodyPr vert="horz" wrap="square" lIns="0" tIns="0" rIns="0" bIns="0" rtlCol="0">
            <a:spAutoFit/>
          </a:bodyPr>
          <a:lstStyle/>
          <a:p>
            <a:pPr>
              <a:lnSpc>
                <a:spcPct val="100000"/>
              </a:lnSpc>
            </a:pPr>
            <a:endParaRPr sz="1300">
              <a:latin typeface="Times New Roman"/>
              <a:cs typeface="Times New Roman"/>
            </a:endParaRPr>
          </a:p>
          <a:p>
            <a:pPr>
              <a:lnSpc>
                <a:spcPct val="100000"/>
              </a:lnSpc>
            </a:pPr>
            <a:endParaRPr sz="1300">
              <a:latin typeface="Times New Roman"/>
              <a:cs typeface="Times New Roman"/>
            </a:endParaRPr>
          </a:p>
          <a:p>
            <a:pPr>
              <a:lnSpc>
                <a:spcPct val="100000"/>
              </a:lnSpc>
              <a:spcBef>
                <a:spcPts val="5"/>
              </a:spcBef>
            </a:pPr>
            <a:endParaRPr sz="1150">
              <a:latin typeface="Times New Roman"/>
              <a:cs typeface="Times New Roman"/>
            </a:endParaRPr>
          </a:p>
          <a:p>
            <a:pPr marL="184785">
              <a:lnSpc>
                <a:spcPct val="100000"/>
              </a:lnSpc>
            </a:pPr>
            <a:r>
              <a:rPr sz="1200" b="1" spc="-5" dirty="0">
                <a:latin typeface="Arial"/>
                <a:cs typeface="Arial"/>
              </a:rPr>
              <a:t>Application</a:t>
            </a:r>
            <a:endParaRPr sz="1200">
              <a:latin typeface="Arial"/>
              <a:cs typeface="Arial"/>
            </a:endParaRPr>
          </a:p>
        </p:txBody>
      </p:sp>
      <p:sp>
        <p:nvSpPr>
          <p:cNvPr id="34" name="object 34"/>
          <p:cNvSpPr/>
          <p:nvPr/>
        </p:nvSpPr>
        <p:spPr>
          <a:xfrm>
            <a:off x="3964827" y="4159022"/>
            <a:ext cx="4338320" cy="384810"/>
          </a:xfrm>
          <a:custGeom>
            <a:avLst/>
            <a:gdLst/>
            <a:ahLst/>
            <a:cxnLst/>
            <a:rect l="l" t="t" r="r" b="b"/>
            <a:pathLst>
              <a:path w="4338320" h="384810">
                <a:moveTo>
                  <a:pt x="0" y="384603"/>
                </a:moveTo>
                <a:lnTo>
                  <a:pt x="4338096" y="384603"/>
                </a:lnTo>
                <a:lnTo>
                  <a:pt x="4338096" y="0"/>
                </a:lnTo>
                <a:lnTo>
                  <a:pt x="0" y="0"/>
                </a:lnTo>
                <a:lnTo>
                  <a:pt x="0" y="384603"/>
                </a:lnTo>
                <a:close/>
              </a:path>
            </a:pathLst>
          </a:custGeom>
          <a:solidFill>
            <a:srgbClr val="4879C0"/>
          </a:solidFill>
        </p:spPr>
        <p:txBody>
          <a:bodyPr wrap="square" lIns="0" tIns="0" rIns="0" bIns="0" rtlCol="0"/>
          <a:lstStyle/>
          <a:p>
            <a:endParaRPr/>
          </a:p>
        </p:txBody>
      </p:sp>
      <p:sp>
        <p:nvSpPr>
          <p:cNvPr id="35" name="object 35"/>
          <p:cNvSpPr/>
          <p:nvPr/>
        </p:nvSpPr>
        <p:spPr>
          <a:xfrm>
            <a:off x="3964827" y="4159022"/>
            <a:ext cx="4338320" cy="384810"/>
          </a:xfrm>
          <a:custGeom>
            <a:avLst/>
            <a:gdLst/>
            <a:ahLst/>
            <a:cxnLst/>
            <a:rect l="l" t="t" r="r" b="b"/>
            <a:pathLst>
              <a:path w="4338320" h="384810">
                <a:moveTo>
                  <a:pt x="0" y="384603"/>
                </a:moveTo>
                <a:lnTo>
                  <a:pt x="4337970" y="384603"/>
                </a:lnTo>
                <a:lnTo>
                  <a:pt x="4337970" y="0"/>
                </a:lnTo>
                <a:lnTo>
                  <a:pt x="0" y="0"/>
                </a:lnTo>
                <a:lnTo>
                  <a:pt x="0" y="384603"/>
                </a:lnTo>
              </a:path>
            </a:pathLst>
          </a:custGeom>
          <a:ln w="3175">
            <a:solidFill>
              <a:srgbClr val="4879C0"/>
            </a:solidFill>
          </a:ln>
        </p:spPr>
        <p:txBody>
          <a:bodyPr wrap="square" lIns="0" tIns="0" rIns="0" bIns="0" rtlCol="0"/>
          <a:lstStyle/>
          <a:p>
            <a:endParaRPr/>
          </a:p>
        </p:txBody>
      </p:sp>
      <p:sp>
        <p:nvSpPr>
          <p:cNvPr id="36" name="object 36"/>
          <p:cNvSpPr/>
          <p:nvPr/>
        </p:nvSpPr>
        <p:spPr>
          <a:xfrm>
            <a:off x="3850666" y="4045065"/>
            <a:ext cx="4338320" cy="384810"/>
          </a:xfrm>
          <a:custGeom>
            <a:avLst/>
            <a:gdLst/>
            <a:ahLst/>
            <a:cxnLst/>
            <a:rect l="l" t="t" r="r" b="b"/>
            <a:pathLst>
              <a:path w="4338320" h="384810">
                <a:moveTo>
                  <a:pt x="0" y="384603"/>
                </a:moveTo>
                <a:lnTo>
                  <a:pt x="4338096" y="384603"/>
                </a:lnTo>
                <a:lnTo>
                  <a:pt x="4338096" y="0"/>
                </a:lnTo>
                <a:lnTo>
                  <a:pt x="0" y="0"/>
                </a:lnTo>
                <a:lnTo>
                  <a:pt x="0" y="384603"/>
                </a:lnTo>
                <a:close/>
              </a:path>
            </a:pathLst>
          </a:custGeom>
          <a:solidFill>
            <a:srgbClr val="BEBEBE"/>
          </a:solidFill>
        </p:spPr>
        <p:txBody>
          <a:bodyPr wrap="square" lIns="0" tIns="0" rIns="0" bIns="0" rtlCol="0"/>
          <a:lstStyle/>
          <a:p>
            <a:endParaRPr/>
          </a:p>
        </p:txBody>
      </p:sp>
      <p:sp>
        <p:nvSpPr>
          <p:cNvPr id="37" name="object 37"/>
          <p:cNvSpPr txBox="1"/>
          <p:nvPr/>
        </p:nvSpPr>
        <p:spPr>
          <a:xfrm>
            <a:off x="3850666" y="4045065"/>
            <a:ext cx="4338320" cy="384810"/>
          </a:xfrm>
          <a:prstGeom prst="rect">
            <a:avLst/>
          </a:prstGeom>
          <a:ln w="3175">
            <a:solidFill>
              <a:srgbClr val="000000"/>
            </a:solidFill>
          </a:ln>
        </p:spPr>
        <p:txBody>
          <a:bodyPr vert="horz" wrap="square" lIns="0" tIns="46355" rIns="0" bIns="0" rtlCol="0">
            <a:spAutoFit/>
          </a:bodyPr>
          <a:lstStyle/>
          <a:p>
            <a:pPr marL="394335">
              <a:lnSpc>
                <a:spcPct val="100000"/>
              </a:lnSpc>
              <a:spcBef>
                <a:spcPts val="365"/>
              </a:spcBef>
            </a:pPr>
            <a:r>
              <a:rPr sz="1400" b="1" spc="-5" dirty="0">
                <a:latin typeface="Arial"/>
                <a:cs typeface="Arial"/>
              </a:rPr>
              <a:t>Virtual Machine Monitor &amp; Security</a:t>
            </a:r>
            <a:r>
              <a:rPr sz="1400" b="1" spc="25" dirty="0">
                <a:latin typeface="Arial"/>
                <a:cs typeface="Arial"/>
              </a:rPr>
              <a:t> </a:t>
            </a:r>
            <a:r>
              <a:rPr sz="1400" b="1" spc="-5" dirty="0">
                <a:latin typeface="Arial"/>
                <a:cs typeface="Arial"/>
              </a:rPr>
              <a:t>Services</a:t>
            </a:r>
            <a:endParaRPr sz="1400">
              <a:latin typeface="Arial"/>
              <a:cs typeface="Arial"/>
            </a:endParaRPr>
          </a:p>
        </p:txBody>
      </p:sp>
      <p:sp>
        <p:nvSpPr>
          <p:cNvPr id="38" name="object 38"/>
          <p:cNvSpPr/>
          <p:nvPr/>
        </p:nvSpPr>
        <p:spPr>
          <a:xfrm>
            <a:off x="3850666" y="2207451"/>
            <a:ext cx="1427480" cy="1781175"/>
          </a:xfrm>
          <a:custGeom>
            <a:avLst/>
            <a:gdLst/>
            <a:ahLst/>
            <a:cxnLst/>
            <a:rect l="l" t="t" r="r" b="b"/>
            <a:pathLst>
              <a:path w="1427479" h="1781175">
                <a:moveTo>
                  <a:pt x="0" y="1780635"/>
                </a:moveTo>
                <a:lnTo>
                  <a:pt x="1427005" y="1780635"/>
                </a:lnTo>
                <a:lnTo>
                  <a:pt x="1427005" y="0"/>
                </a:lnTo>
                <a:lnTo>
                  <a:pt x="0" y="0"/>
                </a:lnTo>
                <a:lnTo>
                  <a:pt x="0" y="1780635"/>
                </a:lnTo>
                <a:close/>
              </a:path>
            </a:pathLst>
          </a:custGeom>
          <a:solidFill>
            <a:srgbClr val="FCEEE2"/>
          </a:solidFill>
        </p:spPr>
        <p:txBody>
          <a:bodyPr wrap="square" lIns="0" tIns="0" rIns="0" bIns="0" rtlCol="0"/>
          <a:lstStyle/>
          <a:p>
            <a:endParaRPr/>
          </a:p>
        </p:txBody>
      </p:sp>
      <p:sp>
        <p:nvSpPr>
          <p:cNvPr id="39" name="object 39"/>
          <p:cNvSpPr/>
          <p:nvPr/>
        </p:nvSpPr>
        <p:spPr>
          <a:xfrm>
            <a:off x="5391706" y="2193270"/>
            <a:ext cx="1427480" cy="1795145"/>
          </a:xfrm>
          <a:custGeom>
            <a:avLst/>
            <a:gdLst/>
            <a:ahLst/>
            <a:cxnLst/>
            <a:rect l="l" t="t" r="r" b="b"/>
            <a:pathLst>
              <a:path w="1427479" h="1795145">
                <a:moveTo>
                  <a:pt x="0" y="1794816"/>
                </a:moveTo>
                <a:lnTo>
                  <a:pt x="1427005" y="1794816"/>
                </a:lnTo>
                <a:lnTo>
                  <a:pt x="1427005" y="0"/>
                </a:lnTo>
                <a:lnTo>
                  <a:pt x="0" y="0"/>
                </a:lnTo>
                <a:lnTo>
                  <a:pt x="0" y="1794816"/>
                </a:lnTo>
                <a:close/>
              </a:path>
            </a:pathLst>
          </a:custGeom>
          <a:solidFill>
            <a:srgbClr val="FCEEE2"/>
          </a:solidFill>
        </p:spPr>
        <p:txBody>
          <a:bodyPr wrap="square" lIns="0" tIns="0" rIns="0" bIns="0" rtlCol="0"/>
          <a:lstStyle/>
          <a:p>
            <a:endParaRPr/>
          </a:p>
        </p:txBody>
      </p:sp>
      <p:sp>
        <p:nvSpPr>
          <p:cNvPr id="40" name="object 40"/>
          <p:cNvSpPr/>
          <p:nvPr/>
        </p:nvSpPr>
        <p:spPr>
          <a:xfrm>
            <a:off x="5391706" y="2193270"/>
            <a:ext cx="1427480" cy="1795145"/>
          </a:xfrm>
          <a:custGeom>
            <a:avLst/>
            <a:gdLst/>
            <a:ahLst/>
            <a:cxnLst/>
            <a:rect l="l" t="t" r="r" b="b"/>
            <a:pathLst>
              <a:path w="1427479" h="1795145">
                <a:moveTo>
                  <a:pt x="0" y="1794816"/>
                </a:moveTo>
                <a:lnTo>
                  <a:pt x="1427005" y="1794816"/>
                </a:lnTo>
                <a:lnTo>
                  <a:pt x="1427005" y="0"/>
                </a:lnTo>
                <a:lnTo>
                  <a:pt x="0" y="0"/>
                </a:lnTo>
                <a:lnTo>
                  <a:pt x="0" y="1794816"/>
                </a:lnTo>
                <a:close/>
              </a:path>
            </a:pathLst>
          </a:custGeom>
          <a:ln w="3175">
            <a:solidFill>
              <a:srgbClr val="000000"/>
            </a:solidFill>
          </a:ln>
        </p:spPr>
        <p:txBody>
          <a:bodyPr wrap="square" lIns="0" tIns="0" rIns="0" bIns="0" rtlCol="0"/>
          <a:lstStyle/>
          <a:p>
            <a:endParaRPr/>
          </a:p>
        </p:txBody>
      </p:sp>
      <p:sp>
        <p:nvSpPr>
          <p:cNvPr id="41" name="object 41"/>
          <p:cNvSpPr txBox="1"/>
          <p:nvPr/>
        </p:nvSpPr>
        <p:spPr>
          <a:xfrm>
            <a:off x="4164481" y="2264493"/>
            <a:ext cx="799465" cy="227965"/>
          </a:xfrm>
          <a:prstGeom prst="rect">
            <a:avLst/>
          </a:prstGeom>
          <a:solidFill>
            <a:srgbClr val="D9D9D9"/>
          </a:solidFill>
        </p:spPr>
        <p:txBody>
          <a:bodyPr vert="horz" wrap="square" lIns="0" tIns="6985" rIns="0" bIns="0" rtlCol="0">
            <a:spAutoFit/>
          </a:bodyPr>
          <a:lstStyle/>
          <a:p>
            <a:pPr marL="60960">
              <a:lnSpc>
                <a:spcPct val="100000"/>
              </a:lnSpc>
              <a:spcBef>
                <a:spcPts val="55"/>
              </a:spcBef>
            </a:pPr>
            <a:r>
              <a:rPr sz="1200" spc="-5" dirty="0">
                <a:latin typeface="Arial"/>
                <a:cs typeface="Arial"/>
              </a:rPr>
              <a:t>Guest</a:t>
            </a:r>
            <a:r>
              <a:rPr sz="1200" spc="-40" dirty="0">
                <a:latin typeface="Arial"/>
                <a:cs typeface="Arial"/>
              </a:rPr>
              <a:t> </a:t>
            </a:r>
            <a:r>
              <a:rPr sz="1200" spc="-5" dirty="0">
                <a:latin typeface="Arial"/>
                <a:cs typeface="Arial"/>
              </a:rPr>
              <a:t>VM</a:t>
            </a:r>
            <a:endParaRPr sz="1200">
              <a:latin typeface="Arial"/>
              <a:cs typeface="Arial"/>
            </a:endParaRPr>
          </a:p>
        </p:txBody>
      </p:sp>
      <p:sp>
        <p:nvSpPr>
          <p:cNvPr id="42" name="object 42"/>
          <p:cNvSpPr txBox="1"/>
          <p:nvPr/>
        </p:nvSpPr>
        <p:spPr>
          <a:xfrm>
            <a:off x="5620027" y="2250312"/>
            <a:ext cx="799465" cy="227965"/>
          </a:xfrm>
          <a:prstGeom prst="rect">
            <a:avLst/>
          </a:prstGeom>
          <a:solidFill>
            <a:srgbClr val="D9D9D9"/>
          </a:solidFill>
        </p:spPr>
        <p:txBody>
          <a:bodyPr vert="horz" wrap="square" lIns="0" tIns="6985" rIns="0" bIns="0" rtlCol="0">
            <a:spAutoFit/>
          </a:bodyPr>
          <a:lstStyle/>
          <a:p>
            <a:pPr marL="60960">
              <a:lnSpc>
                <a:spcPct val="100000"/>
              </a:lnSpc>
              <a:spcBef>
                <a:spcPts val="55"/>
              </a:spcBef>
            </a:pPr>
            <a:r>
              <a:rPr sz="1200" spc="-5" dirty="0">
                <a:latin typeface="Arial"/>
                <a:cs typeface="Arial"/>
              </a:rPr>
              <a:t>Guest</a:t>
            </a:r>
            <a:r>
              <a:rPr sz="1200" spc="-40" dirty="0">
                <a:latin typeface="Arial"/>
                <a:cs typeface="Arial"/>
              </a:rPr>
              <a:t> </a:t>
            </a:r>
            <a:r>
              <a:rPr sz="1200" spc="-5" dirty="0">
                <a:latin typeface="Arial"/>
                <a:cs typeface="Arial"/>
              </a:rPr>
              <a:t>VM</a:t>
            </a:r>
            <a:endParaRPr sz="1200">
              <a:latin typeface="Arial"/>
              <a:cs typeface="Arial"/>
            </a:endParaRPr>
          </a:p>
        </p:txBody>
      </p:sp>
      <p:sp>
        <p:nvSpPr>
          <p:cNvPr id="43" name="object 43"/>
          <p:cNvSpPr/>
          <p:nvPr/>
        </p:nvSpPr>
        <p:spPr>
          <a:xfrm>
            <a:off x="4158900" y="2991030"/>
            <a:ext cx="981710" cy="313690"/>
          </a:xfrm>
          <a:custGeom>
            <a:avLst/>
            <a:gdLst/>
            <a:ahLst/>
            <a:cxnLst/>
            <a:rect l="l" t="t" r="r" b="b"/>
            <a:pathLst>
              <a:path w="981710" h="313689">
                <a:moveTo>
                  <a:pt x="0" y="313380"/>
                </a:moveTo>
                <a:lnTo>
                  <a:pt x="981602" y="313380"/>
                </a:lnTo>
                <a:lnTo>
                  <a:pt x="981602" y="0"/>
                </a:lnTo>
                <a:lnTo>
                  <a:pt x="0" y="0"/>
                </a:lnTo>
                <a:lnTo>
                  <a:pt x="0" y="313380"/>
                </a:lnTo>
                <a:close/>
              </a:path>
            </a:pathLst>
          </a:custGeom>
          <a:solidFill>
            <a:srgbClr val="4879C0"/>
          </a:solidFill>
        </p:spPr>
        <p:txBody>
          <a:bodyPr wrap="square" lIns="0" tIns="0" rIns="0" bIns="0" rtlCol="0"/>
          <a:lstStyle/>
          <a:p>
            <a:endParaRPr/>
          </a:p>
        </p:txBody>
      </p:sp>
      <p:sp>
        <p:nvSpPr>
          <p:cNvPr id="44" name="object 44"/>
          <p:cNvSpPr/>
          <p:nvPr/>
        </p:nvSpPr>
        <p:spPr>
          <a:xfrm>
            <a:off x="4158900" y="2991030"/>
            <a:ext cx="981710" cy="313690"/>
          </a:xfrm>
          <a:custGeom>
            <a:avLst/>
            <a:gdLst/>
            <a:ahLst/>
            <a:cxnLst/>
            <a:rect l="l" t="t" r="r" b="b"/>
            <a:pathLst>
              <a:path w="981710" h="313689">
                <a:moveTo>
                  <a:pt x="0" y="313380"/>
                </a:moveTo>
                <a:lnTo>
                  <a:pt x="981652" y="313380"/>
                </a:lnTo>
                <a:lnTo>
                  <a:pt x="981652" y="0"/>
                </a:lnTo>
                <a:lnTo>
                  <a:pt x="0" y="0"/>
                </a:lnTo>
                <a:lnTo>
                  <a:pt x="0" y="313380"/>
                </a:lnTo>
              </a:path>
            </a:pathLst>
          </a:custGeom>
          <a:ln w="3175">
            <a:solidFill>
              <a:srgbClr val="4879C0"/>
            </a:solidFill>
          </a:ln>
        </p:spPr>
        <p:txBody>
          <a:bodyPr wrap="square" lIns="0" tIns="0" rIns="0" bIns="0" rtlCol="0"/>
          <a:lstStyle/>
          <a:p>
            <a:endParaRPr/>
          </a:p>
        </p:txBody>
      </p:sp>
      <p:sp>
        <p:nvSpPr>
          <p:cNvPr id="45" name="object 45"/>
          <p:cNvSpPr/>
          <p:nvPr/>
        </p:nvSpPr>
        <p:spPr>
          <a:xfrm>
            <a:off x="4044739" y="2877073"/>
            <a:ext cx="981710" cy="313690"/>
          </a:xfrm>
          <a:custGeom>
            <a:avLst/>
            <a:gdLst/>
            <a:ahLst/>
            <a:cxnLst/>
            <a:rect l="l" t="t" r="r" b="b"/>
            <a:pathLst>
              <a:path w="981710" h="313689">
                <a:moveTo>
                  <a:pt x="0" y="313380"/>
                </a:moveTo>
                <a:lnTo>
                  <a:pt x="981602" y="313380"/>
                </a:lnTo>
                <a:lnTo>
                  <a:pt x="981602" y="0"/>
                </a:lnTo>
                <a:lnTo>
                  <a:pt x="0" y="0"/>
                </a:lnTo>
                <a:lnTo>
                  <a:pt x="0" y="313380"/>
                </a:lnTo>
                <a:close/>
              </a:path>
            </a:pathLst>
          </a:custGeom>
          <a:solidFill>
            <a:srgbClr val="E8EDF7"/>
          </a:solidFill>
        </p:spPr>
        <p:txBody>
          <a:bodyPr wrap="square" lIns="0" tIns="0" rIns="0" bIns="0" rtlCol="0"/>
          <a:lstStyle/>
          <a:p>
            <a:endParaRPr/>
          </a:p>
        </p:txBody>
      </p:sp>
      <p:sp>
        <p:nvSpPr>
          <p:cNvPr id="46" name="object 46"/>
          <p:cNvSpPr txBox="1"/>
          <p:nvPr/>
        </p:nvSpPr>
        <p:spPr>
          <a:xfrm>
            <a:off x="4044739" y="2877073"/>
            <a:ext cx="981710" cy="313690"/>
          </a:xfrm>
          <a:prstGeom prst="rect">
            <a:avLst/>
          </a:prstGeom>
          <a:ln w="3175">
            <a:solidFill>
              <a:srgbClr val="000000"/>
            </a:solidFill>
          </a:ln>
        </p:spPr>
        <p:txBody>
          <a:bodyPr vert="horz" wrap="square" lIns="0" tIns="31750" rIns="0" bIns="0" rtlCol="0">
            <a:spAutoFit/>
          </a:bodyPr>
          <a:lstStyle/>
          <a:p>
            <a:pPr marL="100965">
              <a:lnSpc>
                <a:spcPct val="100000"/>
              </a:lnSpc>
              <a:spcBef>
                <a:spcPts val="250"/>
              </a:spcBef>
            </a:pPr>
            <a:r>
              <a:rPr sz="1400" spc="-5" dirty="0">
                <a:latin typeface="Arial"/>
                <a:cs typeface="Arial"/>
              </a:rPr>
              <a:t>Guest</a:t>
            </a:r>
            <a:r>
              <a:rPr sz="1400" spc="-35" dirty="0">
                <a:latin typeface="Arial"/>
                <a:cs typeface="Arial"/>
              </a:rPr>
              <a:t> </a:t>
            </a:r>
            <a:r>
              <a:rPr sz="1400" spc="-5" dirty="0">
                <a:latin typeface="Arial"/>
                <a:cs typeface="Arial"/>
              </a:rPr>
              <a:t>OS</a:t>
            </a:r>
            <a:endParaRPr sz="1400">
              <a:latin typeface="Arial"/>
              <a:cs typeface="Arial"/>
            </a:endParaRPr>
          </a:p>
        </p:txBody>
      </p:sp>
      <p:sp>
        <p:nvSpPr>
          <p:cNvPr id="47" name="object 47"/>
          <p:cNvSpPr/>
          <p:nvPr/>
        </p:nvSpPr>
        <p:spPr>
          <a:xfrm>
            <a:off x="5608864" y="2992486"/>
            <a:ext cx="981710" cy="312420"/>
          </a:xfrm>
          <a:custGeom>
            <a:avLst/>
            <a:gdLst/>
            <a:ahLst/>
            <a:cxnLst/>
            <a:rect l="l" t="t" r="r" b="b"/>
            <a:pathLst>
              <a:path w="981709" h="312420">
                <a:moveTo>
                  <a:pt x="0" y="311924"/>
                </a:moveTo>
                <a:lnTo>
                  <a:pt x="981602" y="311924"/>
                </a:lnTo>
                <a:lnTo>
                  <a:pt x="981602" y="0"/>
                </a:lnTo>
                <a:lnTo>
                  <a:pt x="0" y="0"/>
                </a:lnTo>
                <a:lnTo>
                  <a:pt x="0" y="311924"/>
                </a:lnTo>
                <a:close/>
              </a:path>
            </a:pathLst>
          </a:custGeom>
          <a:solidFill>
            <a:srgbClr val="4879C0"/>
          </a:solidFill>
        </p:spPr>
        <p:txBody>
          <a:bodyPr wrap="square" lIns="0" tIns="0" rIns="0" bIns="0" rtlCol="0"/>
          <a:lstStyle/>
          <a:p>
            <a:endParaRPr/>
          </a:p>
        </p:txBody>
      </p:sp>
      <p:sp>
        <p:nvSpPr>
          <p:cNvPr id="48" name="object 48"/>
          <p:cNvSpPr/>
          <p:nvPr/>
        </p:nvSpPr>
        <p:spPr>
          <a:xfrm>
            <a:off x="5608864" y="2992422"/>
            <a:ext cx="981710" cy="312420"/>
          </a:xfrm>
          <a:custGeom>
            <a:avLst/>
            <a:gdLst/>
            <a:ahLst/>
            <a:cxnLst/>
            <a:rect l="l" t="t" r="r" b="b"/>
            <a:pathLst>
              <a:path w="981709" h="312420">
                <a:moveTo>
                  <a:pt x="0" y="311987"/>
                </a:moveTo>
                <a:lnTo>
                  <a:pt x="981526" y="311987"/>
                </a:lnTo>
                <a:lnTo>
                  <a:pt x="981526" y="0"/>
                </a:lnTo>
                <a:lnTo>
                  <a:pt x="0" y="0"/>
                </a:lnTo>
                <a:lnTo>
                  <a:pt x="0" y="311987"/>
                </a:lnTo>
              </a:path>
            </a:pathLst>
          </a:custGeom>
          <a:ln w="3175">
            <a:solidFill>
              <a:srgbClr val="4879C0"/>
            </a:solidFill>
          </a:ln>
        </p:spPr>
        <p:txBody>
          <a:bodyPr wrap="square" lIns="0" tIns="0" rIns="0" bIns="0" rtlCol="0"/>
          <a:lstStyle/>
          <a:p>
            <a:endParaRPr/>
          </a:p>
        </p:txBody>
      </p:sp>
      <p:sp>
        <p:nvSpPr>
          <p:cNvPr id="49" name="object 49"/>
          <p:cNvSpPr/>
          <p:nvPr/>
        </p:nvSpPr>
        <p:spPr>
          <a:xfrm>
            <a:off x="5494704" y="2878529"/>
            <a:ext cx="981710" cy="312420"/>
          </a:xfrm>
          <a:custGeom>
            <a:avLst/>
            <a:gdLst/>
            <a:ahLst/>
            <a:cxnLst/>
            <a:rect l="l" t="t" r="r" b="b"/>
            <a:pathLst>
              <a:path w="981710" h="312419">
                <a:moveTo>
                  <a:pt x="0" y="311924"/>
                </a:moveTo>
                <a:lnTo>
                  <a:pt x="981602" y="311924"/>
                </a:lnTo>
                <a:lnTo>
                  <a:pt x="981602" y="0"/>
                </a:lnTo>
                <a:lnTo>
                  <a:pt x="0" y="0"/>
                </a:lnTo>
                <a:lnTo>
                  <a:pt x="0" y="311924"/>
                </a:lnTo>
                <a:close/>
              </a:path>
            </a:pathLst>
          </a:custGeom>
          <a:solidFill>
            <a:srgbClr val="E8EDF7"/>
          </a:solidFill>
        </p:spPr>
        <p:txBody>
          <a:bodyPr wrap="square" lIns="0" tIns="0" rIns="0" bIns="0" rtlCol="0"/>
          <a:lstStyle/>
          <a:p>
            <a:endParaRPr/>
          </a:p>
        </p:txBody>
      </p:sp>
      <p:sp>
        <p:nvSpPr>
          <p:cNvPr id="50" name="object 50"/>
          <p:cNvSpPr txBox="1"/>
          <p:nvPr/>
        </p:nvSpPr>
        <p:spPr>
          <a:xfrm>
            <a:off x="5494704" y="2878529"/>
            <a:ext cx="981710" cy="312420"/>
          </a:xfrm>
          <a:prstGeom prst="rect">
            <a:avLst/>
          </a:prstGeom>
          <a:ln w="3175">
            <a:solidFill>
              <a:srgbClr val="000000"/>
            </a:solidFill>
          </a:ln>
        </p:spPr>
        <p:txBody>
          <a:bodyPr vert="horz" wrap="square" lIns="0" tIns="31115" rIns="0" bIns="0" rtlCol="0">
            <a:spAutoFit/>
          </a:bodyPr>
          <a:lstStyle/>
          <a:p>
            <a:pPr marL="100965">
              <a:lnSpc>
                <a:spcPct val="100000"/>
              </a:lnSpc>
              <a:spcBef>
                <a:spcPts val="245"/>
              </a:spcBef>
            </a:pPr>
            <a:r>
              <a:rPr sz="1400" spc="-5" dirty="0">
                <a:latin typeface="Arial"/>
                <a:cs typeface="Arial"/>
              </a:rPr>
              <a:t>Guest</a:t>
            </a:r>
            <a:r>
              <a:rPr sz="1400" spc="-35" dirty="0">
                <a:latin typeface="Arial"/>
                <a:cs typeface="Arial"/>
              </a:rPr>
              <a:t> </a:t>
            </a:r>
            <a:r>
              <a:rPr sz="1400" spc="-5" dirty="0">
                <a:latin typeface="Arial"/>
                <a:cs typeface="Arial"/>
              </a:rPr>
              <a:t>OS</a:t>
            </a:r>
            <a:endParaRPr sz="1400">
              <a:latin typeface="Arial"/>
              <a:cs typeface="Arial"/>
            </a:endParaRPr>
          </a:p>
        </p:txBody>
      </p:sp>
      <p:sp>
        <p:nvSpPr>
          <p:cNvPr id="51" name="object 51"/>
          <p:cNvSpPr/>
          <p:nvPr/>
        </p:nvSpPr>
        <p:spPr>
          <a:xfrm>
            <a:off x="4010618" y="2535203"/>
            <a:ext cx="1096010" cy="256540"/>
          </a:xfrm>
          <a:custGeom>
            <a:avLst/>
            <a:gdLst/>
            <a:ahLst/>
            <a:cxnLst/>
            <a:rect l="l" t="t" r="r" b="b"/>
            <a:pathLst>
              <a:path w="1096010" h="256539">
                <a:moveTo>
                  <a:pt x="967319" y="0"/>
                </a:moveTo>
                <a:lnTo>
                  <a:pt x="128367" y="0"/>
                </a:lnTo>
                <a:lnTo>
                  <a:pt x="78396" y="10068"/>
                </a:lnTo>
                <a:lnTo>
                  <a:pt x="37593" y="37526"/>
                </a:lnTo>
                <a:lnTo>
                  <a:pt x="10086" y="78256"/>
                </a:lnTo>
                <a:lnTo>
                  <a:pt x="0" y="128137"/>
                </a:lnTo>
                <a:lnTo>
                  <a:pt x="10086" y="178039"/>
                </a:lnTo>
                <a:lnTo>
                  <a:pt x="37593" y="218812"/>
                </a:lnTo>
                <a:lnTo>
                  <a:pt x="78396" y="246314"/>
                </a:lnTo>
                <a:lnTo>
                  <a:pt x="128367" y="256402"/>
                </a:lnTo>
                <a:lnTo>
                  <a:pt x="967319" y="256402"/>
                </a:lnTo>
                <a:lnTo>
                  <a:pt x="1017290" y="246314"/>
                </a:lnTo>
                <a:lnTo>
                  <a:pt x="1058092" y="218812"/>
                </a:lnTo>
                <a:lnTo>
                  <a:pt x="1085600" y="178039"/>
                </a:lnTo>
                <a:lnTo>
                  <a:pt x="1095686" y="128137"/>
                </a:lnTo>
                <a:lnTo>
                  <a:pt x="1085600" y="78256"/>
                </a:lnTo>
                <a:lnTo>
                  <a:pt x="1058092" y="37526"/>
                </a:lnTo>
                <a:lnTo>
                  <a:pt x="1017290" y="10068"/>
                </a:lnTo>
                <a:lnTo>
                  <a:pt x="967319" y="0"/>
                </a:lnTo>
                <a:close/>
              </a:path>
            </a:pathLst>
          </a:custGeom>
          <a:solidFill>
            <a:srgbClr val="D1EBF0"/>
          </a:solidFill>
        </p:spPr>
        <p:txBody>
          <a:bodyPr wrap="square" lIns="0" tIns="0" rIns="0" bIns="0" rtlCol="0"/>
          <a:lstStyle/>
          <a:p>
            <a:endParaRPr/>
          </a:p>
        </p:txBody>
      </p:sp>
      <p:sp>
        <p:nvSpPr>
          <p:cNvPr id="52" name="object 52"/>
          <p:cNvSpPr/>
          <p:nvPr/>
        </p:nvSpPr>
        <p:spPr>
          <a:xfrm>
            <a:off x="4010618" y="2535203"/>
            <a:ext cx="1096010" cy="256540"/>
          </a:xfrm>
          <a:custGeom>
            <a:avLst/>
            <a:gdLst/>
            <a:ahLst/>
            <a:cxnLst/>
            <a:rect l="l" t="t" r="r" b="b"/>
            <a:pathLst>
              <a:path w="1096010" h="256539">
                <a:moveTo>
                  <a:pt x="967319" y="256402"/>
                </a:moveTo>
                <a:lnTo>
                  <a:pt x="1017290" y="246314"/>
                </a:lnTo>
                <a:lnTo>
                  <a:pt x="1058092" y="218812"/>
                </a:lnTo>
                <a:lnTo>
                  <a:pt x="1085600" y="178039"/>
                </a:lnTo>
                <a:lnTo>
                  <a:pt x="1095686" y="128137"/>
                </a:lnTo>
                <a:lnTo>
                  <a:pt x="1085600" y="78256"/>
                </a:lnTo>
                <a:lnTo>
                  <a:pt x="1058092" y="37526"/>
                </a:lnTo>
                <a:lnTo>
                  <a:pt x="1017290" y="10068"/>
                </a:lnTo>
                <a:lnTo>
                  <a:pt x="967319" y="0"/>
                </a:lnTo>
                <a:lnTo>
                  <a:pt x="128367" y="0"/>
                </a:lnTo>
                <a:lnTo>
                  <a:pt x="78396" y="10068"/>
                </a:lnTo>
                <a:lnTo>
                  <a:pt x="37593" y="37526"/>
                </a:lnTo>
                <a:lnTo>
                  <a:pt x="10086" y="78256"/>
                </a:lnTo>
                <a:lnTo>
                  <a:pt x="0" y="128137"/>
                </a:lnTo>
                <a:lnTo>
                  <a:pt x="10086" y="178039"/>
                </a:lnTo>
                <a:lnTo>
                  <a:pt x="37593" y="218812"/>
                </a:lnTo>
                <a:lnTo>
                  <a:pt x="78396" y="246314"/>
                </a:lnTo>
                <a:lnTo>
                  <a:pt x="128367" y="256402"/>
                </a:lnTo>
                <a:lnTo>
                  <a:pt x="967319" y="256402"/>
                </a:lnTo>
                <a:close/>
              </a:path>
            </a:pathLst>
          </a:custGeom>
          <a:ln w="3175">
            <a:solidFill>
              <a:srgbClr val="000000"/>
            </a:solidFill>
          </a:ln>
        </p:spPr>
        <p:txBody>
          <a:bodyPr wrap="square" lIns="0" tIns="0" rIns="0" bIns="0" rtlCol="0"/>
          <a:lstStyle/>
          <a:p>
            <a:endParaRPr/>
          </a:p>
        </p:txBody>
      </p:sp>
      <p:sp>
        <p:nvSpPr>
          <p:cNvPr id="53" name="object 53"/>
          <p:cNvSpPr txBox="1"/>
          <p:nvPr/>
        </p:nvSpPr>
        <p:spPr>
          <a:xfrm>
            <a:off x="3850666" y="2207451"/>
            <a:ext cx="1427480" cy="1781175"/>
          </a:xfrm>
          <a:prstGeom prst="rect">
            <a:avLst/>
          </a:prstGeom>
          <a:ln w="3175">
            <a:solidFill>
              <a:srgbClr val="000000"/>
            </a:solidFill>
          </a:ln>
        </p:spPr>
        <p:txBody>
          <a:bodyPr vert="horz" wrap="square" lIns="0" tIns="0" rIns="0" bIns="0" rtlCol="0">
            <a:spAutoFit/>
          </a:bodyPr>
          <a:lstStyle/>
          <a:p>
            <a:pPr>
              <a:lnSpc>
                <a:spcPct val="100000"/>
              </a:lnSpc>
            </a:pPr>
            <a:endParaRPr sz="1300">
              <a:latin typeface="Times New Roman"/>
              <a:cs typeface="Times New Roman"/>
            </a:endParaRPr>
          </a:p>
          <a:p>
            <a:pPr>
              <a:lnSpc>
                <a:spcPct val="100000"/>
              </a:lnSpc>
              <a:spcBef>
                <a:spcPts val="45"/>
              </a:spcBef>
            </a:pPr>
            <a:endParaRPr sz="1050">
              <a:latin typeface="Times New Roman"/>
              <a:cs typeface="Times New Roman"/>
            </a:endParaRPr>
          </a:p>
          <a:p>
            <a:pPr marL="293370">
              <a:lnSpc>
                <a:spcPct val="100000"/>
              </a:lnSpc>
            </a:pPr>
            <a:r>
              <a:rPr sz="1200" b="1" spc="-5" dirty="0">
                <a:latin typeface="Arial"/>
                <a:cs typeface="Arial"/>
              </a:rPr>
              <a:t>Application</a:t>
            </a:r>
            <a:endParaRPr sz="1200">
              <a:latin typeface="Arial"/>
              <a:cs typeface="Arial"/>
            </a:endParaRPr>
          </a:p>
        </p:txBody>
      </p:sp>
      <p:sp>
        <p:nvSpPr>
          <p:cNvPr id="54" name="object 54"/>
          <p:cNvSpPr/>
          <p:nvPr/>
        </p:nvSpPr>
        <p:spPr>
          <a:xfrm>
            <a:off x="5471745" y="2542294"/>
            <a:ext cx="1096010" cy="271145"/>
          </a:xfrm>
          <a:custGeom>
            <a:avLst/>
            <a:gdLst/>
            <a:ahLst/>
            <a:cxnLst/>
            <a:rect l="l" t="t" r="r" b="b"/>
            <a:pathLst>
              <a:path w="1096009" h="271144">
                <a:moveTo>
                  <a:pt x="960216" y="0"/>
                </a:moveTo>
                <a:lnTo>
                  <a:pt x="135597" y="0"/>
                </a:lnTo>
                <a:lnTo>
                  <a:pt x="92757" y="6893"/>
                </a:lnTo>
                <a:lnTo>
                  <a:pt x="55536" y="26093"/>
                </a:lnTo>
                <a:lnTo>
                  <a:pt x="26176" y="55382"/>
                </a:lnTo>
                <a:lnTo>
                  <a:pt x="6917" y="92542"/>
                </a:lnTo>
                <a:lnTo>
                  <a:pt x="0" y="135355"/>
                </a:lnTo>
                <a:lnTo>
                  <a:pt x="6917" y="178105"/>
                </a:lnTo>
                <a:lnTo>
                  <a:pt x="26176" y="215228"/>
                </a:lnTo>
                <a:lnTo>
                  <a:pt x="55536" y="244498"/>
                </a:lnTo>
                <a:lnTo>
                  <a:pt x="92757" y="263691"/>
                </a:lnTo>
                <a:lnTo>
                  <a:pt x="135597" y="270583"/>
                </a:lnTo>
                <a:lnTo>
                  <a:pt x="960216" y="270583"/>
                </a:lnTo>
                <a:lnTo>
                  <a:pt x="1003056" y="263691"/>
                </a:lnTo>
                <a:lnTo>
                  <a:pt x="1040276" y="244498"/>
                </a:lnTo>
                <a:lnTo>
                  <a:pt x="1069636" y="215228"/>
                </a:lnTo>
                <a:lnTo>
                  <a:pt x="1088895" y="178105"/>
                </a:lnTo>
                <a:lnTo>
                  <a:pt x="1095813" y="135355"/>
                </a:lnTo>
                <a:lnTo>
                  <a:pt x="1088895" y="92542"/>
                </a:lnTo>
                <a:lnTo>
                  <a:pt x="1069636" y="55382"/>
                </a:lnTo>
                <a:lnTo>
                  <a:pt x="1040276" y="26093"/>
                </a:lnTo>
                <a:lnTo>
                  <a:pt x="1003056" y="6893"/>
                </a:lnTo>
                <a:lnTo>
                  <a:pt x="960216" y="0"/>
                </a:lnTo>
                <a:close/>
              </a:path>
            </a:pathLst>
          </a:custGeom>
          <a:solidFill>
            <a:srgbClr val="D1EBF0"/>
          </a:solidFill>
        </p:spPr>
        <p:txBody>
          <a:bodyPr wrap="square" lIns="0" tIns="0" rIns="0" bIns="0" rtlCol="0"/>
          <a:lstStyle/>
          <a:p>
            <a:endParaRPr/>
          </a:p>
        </p:txBody>
      </p:sp>
      <p:sp>
        <p:nvSpPr>
          <p:cNvPr id="55" name="object 55"/>
          <p:cNvSpPr/>
          <p:nvPr/>
        </p:nvSpPr>
        <p:spPr>
          <a:xfrm>
            <a:off x="5471745" y="2542294"/>
            <a:ext cx="1096010" cy="271145"/>
          </a:xfrm>
          <a:custGeom>
            <a:avLst/>
            <a:gdLst/>
            <a:ahLst/>
            <a:cxnLst/>
            <a:rect l="l" t="t" r="r" b="b"/>
            <a:pathLst>
              <a:path w="1096009" h="271144">
                <a:moveTo>
                  <a:pt x="960216" y="270583"/>
                </a:moveTo>
                <a:lnTo>
                  <a:pt x="1003056" y="263691"/>
                </a:lnTo>
                <a:lnTo>
                  <a:pt x="1040276" y="244498"/>
                </a:lnTo>
                <a:lnTo>
                  <a:pt x="1069636" y="215228"/>
                </a:lnTo>
                <a:lnTo>
                  <a:pt x="1088895" y="178105"/>
                </a:lnTo>
                <a:lnTo>
                  <a:pt x="1095813" y="135355"/>
                </a:lnTo>
                <a:lnTo>
                  <a:pt x="1088895" y="92542"/>
                </a:lnTo>
                <a:lnTo>
                  <a:pt x="1069636" y="55382"/>
                </a:lnTo>
                <a:lnTo>
                  <a:pt x="1040276" y="26093"/>
                </a:lnTo>
                <a:lnTo>
                  <a:pt x="1003056" y="6893"/>
                </a:lnTo>
                <a:lnTo>
                  <a:pt x="960216" y="0"/>
                </a:lnTo>
                <a:lnTo>
                  <a:pt x="135597" y="0"/>
                </a:lnTo>
                <a:lnTo>
                  <a:pt x="92757" y="6893"/>
                </a:lnTo>
                <a:lnTo>
                  <a:pt x="55536" y="26093"/>
                </a:lnTo>
                <a:lnTo>
                  <a:pt x="26176" y="55382"/>
                </a:lnTo>
                <a:lnTo>
                  <a:pt x="6917" y="92542"/>
                </a:lnTo>
                <a:lnTo>
                  <a:pt x="0" y="135355"/>
                </a:lnTo>
                <a:lnTo>
                  <a:pt x="6917" y="178105"/>
                </a:lnTo>
                <a:lnTo>
                  <a:pt x="26176" y="215228"/>
                </a:lnTo>
                <a:lnTo>
                  <a:pt x="55536" y="244498"/>
                </a:lnTo>
                <a:lnTo>
                  <a:pt x="92757" y="263691"/>
                </a:lnTo>
                <a:lnTo>
                  <a:pt x="135597" y="270583"/>
                </a:lnTo>
                <a:lnTo>
                  <a:pt x="960216" y="270583"/>
                </a:lnTo>
                <a:close/>
              </a:path>
            </a:pathLst>
          </a:custGeom>
          <a:ln w="3175">
            <a:solidFill>
              <a:srgbClr val="000000"/>
            </a:solidFill>
          </a:ln>
        </p:spPr>
        <p:txBody>
          <a:bodyPr wrap="square" lIns="0" tIns="0" rIns="0" bIns="0" rtlCol="0"/>
          <a:lstStyle/>
          <a:p>
            <a:endParaRPr/>
          </a:p>
        </p:txBody>
      </p:sp>
      <p:sp>
        <p:nvSpPr>
          <p:cNvPr id="56" name="object 56"/>
          <p:cNvSpPr txBox="1"/>
          <p:nvPr/>
        </p:nvSpPr>
        <p:spPr>
          <a:xfrm>
            <a:off x="5391706" y="2193270"/>
            <a:ext cx="1427480" cy="1225550"/>
          </a:xfrm>
          <a:prstGeom prst="rect">
            <a:avLst/>
          </a:prstGeom>
          <a:ln w="3175">
            <a:solidFill>
              <a:srgbClr val="000000"/>
            </a:solidFill>
          </a:ln>
        </p:spPr>
        <p:txBody>
          <a:bodyPr vert="horz" wrap="square" lIns="0" tIns="0" rIns="0" bIns="0" rtlCol="0">
            <a:spAutoFit/>
          </a:bodyPr>
          <a:lstStyle/>
          <a:p>
            <a:pPr>
              <a:lnSpc>
                <a:spcPct val="100000"/>
              </a:lnSpc>
            </a:pPr>
            <a:endParaRPr sz="1300">
              <a:latin typeface="Times New Roman"/>
              <a:cs typeface="Times New Roman"/>
            </a:endParaRPr>
          </a:p>
          <a:p>
            <a:pPr>
              <a:lnSpc>
                <a:spcPct val="100000"/>
              </a:lnSpc>
              <a:spcBef>
                <a:spcPts val="40"/>
              </a:spcBef>
            </a:pPr>
            <a:endParaRPr sz="1250">
              <a:latin typeface="Times New Roman"/>
              <a:cs typeface="Times New Roman"/>
            </a:endParaRPr>
          </a:p>
          <a:p>
            <a:pPr marL="213360">
              <a:lnSpc>
                <a:spcPct val="100000"/>
              </a:lnSpc>
            </a:pPr>
            <a:r>
              <a:rPr sz="1200" b="1" spc="-5" dirty="0">
                <a:latin typeface="Arial"/>
                <a:cs typeface="Arial"/>
              </a:rPr>
              <a:t>Application</a:t>
            </a:r>
            <a:endParaRPr sz="1200">
              <a:latin typeface="Arial"/>
              <a:cs typeface="Arial"/>
            </a:endParaRPr>
          </a:p>
        </p:txBody>
      </p:sp>
      <p:sp>
        <p:nvSpPr>
          <p:cNvPr id="57" name="object 57"/>
          <p:cNvSpPr/>
          <p:nvPr/>
        </p:nvSpPr>
        <p:spPr>
          <a:xfrm>
            <a:off x="6904332" y="2321535"/>
            <a:ext cx="1256030" cy="1496060"/>
          </a:xfrm>
          <a:custGeom>
            <a:avLst/>
            <a:gdLst/>
            <a:ahLst/>
            <a:cxnLst/>
            <a:rect l="l" t="t" r="r" b="b"/>
            <a:pathLst>
              <a:path w="1256029" h="1496060">
                <a:moveTo>
                  <a:pt x="0" y="1495617"/>
                </a:moveTo>
                <a:lnTo>
                  <a:pt x="1255764" y="1495617"/>
                </a:lnTo>
                <a:lnTo>
                  <a:pt x="1255764" y="0"/>
                </a:lnTo>
                <a:lnTo>
                  <a:pt x="0" y="0"/>
                </a:lnTo>
                <a:lnTo>
                  <a:pt x="0" y="1495617"/>
                </a:lnTo>
                <a:close/>
              </a:path>
            </a:pathLst>
          </a:custGeom>
          <a:solidFill>
            <a:srgbClr val="FCEEE2"/>
          </a:solidFill>
        </p:spPr>
        <p:txBody>
          <a:bodyPr wrap="square" lIns="0" tIns="0" rIns="0" bIns="0" rtlCol="0"/>
          <a:lstStyle/>
          <a:p>
            <a:endParaRPr/>
          </a:p>
        </p:txBody>
      </p:sp>
      <p:sp>
        <p:nvSpPr>
          <p:cNvPr id="58" name="object 58"/>
          <p:cNvSpPr/>
          <p:nvPr/>
        </p:nvSpPr>
        <p:spPr>
          <a:xfrm>
            <a:off x="6904332" y="2321535"/>
            <a:ext cx="1256030" cy="1496060"/>
          </a:xfrm>
          <a:custGeom>
            <a:avLst/>
            <a:gdLst/>
            <a:ahLst/>
            <a:cxnLst/>
            <a:rect l="l" t="t" r="r" b="b"/>
            <a:pathLst>
              <a:path w="1256029" h="1496060">
                <a:moveTo>
                  <a:pt x="0" y="1495617"/>
                </a:moveTo>
                <a:lnTo>
                  <a:pt x="1255764" y="1495617"/>
                </a:lnTo>
                <a:lnTo>
                  <a:pt x="1255764" y="0"/>
                </a:lnTo>
                <a:lnTo>
                  <a:pt x="0" y="0"/>
                </a:lnTo>
                <a:lnTo>
                  <a:pt x="0" y="1495617"/>
                </a:lnTo>
                <a:close/>
              </a:path>
            </a:pathLst>
          </a:custGeom>
          <a:ln w="3175">
            <a:solidFill>
              <a:srgbClr val="000000"/>
            </a:solidFill>
            <a:prstDash val="sysDot"/>
          </a:ln>
        </p:spPr>
        <p:txBody>
          <a:bodyPr wrap="square" lIns="0" tIns="0" rIns="0" bIns="0" rtlCol="0"/>
          <a:lstStyle/>
          <a:p>
            <a:endParaRPr/>
          </a:p>
        </p:txBody>
      </p:sp>
      <p:sp>
        <p:nvSpPr>
          <p:cNvPr id="59" name="object 59"/>
          <p:cNvSpPr txBox="1"/>
          <p:nvPr/>
        </p:nvSpPr>
        <p:spPr>
          <a:xfrm>
            <a:off x="6961412" y="2378450"/>
            <a:ext cx="1141730" cy="342265"/>
          </a:xfrm>
          <a:prstGeom prst="rect">
            <a:avLst/>
          </a:prstGeom>
          <a:solidFill>
            <a:srgbClr val="D9D9D9"/>
          </a:solidFill>
        </p:spPr>
        <p:txBody>
          <a:bodyPr vert="horz" wrap="square" lIns="0" tIns="0" rIns="0" bIns="0" rtlCol="0">
            <a:spAutoFit/>
          </a:bodyPr>
          <a:lstStyle/>
          <a:p>
            <a:pPr algn="ctr">
              <a:lnSpc>
                <a:spcPts val="1225"/>
              </a:lnSpc>
            </a:pPr>
            <a:r>
              <a:rPr sz="1200" spc="-5" dirty="0">
                <a:latin typeface="Arial"/>
                <a:cs typeface="Arial"/>
              </a:rPr>
              <a:t>Security</a:t>
            </a:r>
            <a:endParaRPr sz="1200">
              <a:latin typeface="Arial"/>
              <a:cs typeface="Arial"/>
            </a:endParaRPr>
          </a:p>
          <a:p>
            <a:pPr algn="ctr">
              <a:lnSpc>
                <a:spcPts val="1440"/>
              </a:lnSpc>
            </a:pPr>
            <a:r>
              <a:rPr sz="1200" spc="-5" dirty="0">
                <a:latin typeface="Arial"/>
                <a:cs typeface="Arial"/>
              </a:rPr>
              <a:t>Services</a:t>
            </a:r>
            <a:r>
              <a:rPr sz="1200" spc="-20" dirty="0">
                <a:latin typeface="Arial"/>
                <a:cs typeface="Arial"/>
              </a:rPr>
              <a:t> </a:t>
            </a:r>
            <a:r>
              <a:rPr sz="1200" spc="-5" dirty="0">
                <a:latin typeface="Arial"/>
                <a:cs typeface="Arial"/>
              </a:rPr>
              <a:t>VM</a:t>
            </a:r>
            <a:endParaRPr sz="1200">
              <a:latin typeface="Arial"/>
              <a:cs typeface="Arial"/>
            </a:endParaRPr>
          </a:p>
        </p:txBody>
      </p:sp>
      <p:sp>
        <p:nvSpPr>
          <p:cNvPr id="60" name="object 60"/>
          <p:cNvSpPr/>
          <p:nvPr/>
        </p:nvSpPr>
        <p:spPr>
          <a:xfrm>
            <a:off x="7104112" y="2922656"/>
            <a:ext cx="981710" cy="424815"/>
          </a:xfrm>
          <a:custGeom>
            <a:avLst/>
            <a:gdLst/>
            <a:ahLst/>
            <a:cxnLst/>
            <a:rect l="l" t="t" r="r" b="b"/>
            <a:pathLst>
              <a:path w="981709" h="424814">
                <a:moveTo>
                  <a:pt x="0" y="424425"/>
                </a:moveTo>
                <a:lnTo>
                  <a:pt x="981602" y="424425"/>
                </a:lnTo>
                <a:lnTo>
                  <a:pt x="981602" y="0"/>
                </a:lnTo>
                <a:lnTo>
                  <a:pt x="0" y="0"/>
                </a:lnTo>
                <a:lnTo>
                  <a:pt x="0" y="424425"/>
                </a:lnTo>
                <a:close/>
              </a:path>
            </a:pathLst>
          </a:custGeom>
          <a:solidFill>
            <a:srgbClr val="4879C0"/>
          </a:solidFill>
        </p:spPr>
        <p:txBody>
          <a:bodyPr wrap="square" lIns="0" tIns="0" rIns="0" bIns="0" rtlCol="0"/>
          <a:lstStyle/>
          <a:p>
            <a:endParaRPr/>
          </a:p>
        </p:txBody>
      </p:sp>
      <p:sp>
        <p:nvSpPr>
          <p:cNvPr id="61" name="object 61"/>
          <p:cNvSpPr/>
          <p:nvPr/>
        </p:nvSpPr>
        <p:spPr>
          <a:xfrm>
            <a:off x="7104112" y="2922656"/>
            <a:ext cx="981710" cy="424815"/>
          </a:xfrm>
          <a:custGeom>
            <a:avLst/>
            <a:gdLst/>
            <a:ahLst/>
            <a:cxnLst/>
            <a:rect l="l" t="t" r="r" b="b"/>
            <a:pathLst>
              <a:path w="981709" h="424814">
                <a:moveTo>
                  <a:pt x="0" y="424425"/>
                </a:moveTo>
                <a:lnTo>
                  <a:pt x="981652" y="424425"/>
                </a:lnTo>
                <a:lnTo>
                  <a:pt x="981652" y="0"/>
                </a:lnTo>
                <a:lnTo>
                  <a:pt x="0" y="0"/>
                </a:lnTo>
                <a:lnTo>
                  <a:pt x="0" y="424425"/>
                </a:lnTo>
              </a:path>
            </a:pathLst>
          </a:custGeom>
          <a:ln w="3175">
            <a:solidFill>
              <a:srgbClr val="4879C0"/>
            </a:solidFill>
          </a:ln>
        </p:spPr>
        <p:txBody>
          <a:bodyPr wrap="square" lIns="0" tIns="0" rIns="0" bIns="0" rtlCol="0"/>
          <a:lstStyle/>
          <a:p>
            <a:endParaRPr/>
          </a:p>
        </p:txBody>
      </p:sp>
      <p:sp>
        <p:nvSpPr>
          <p:cNvPr id="62" name="object 62"/>
          <p:cNvSpPr/>
          <p:nvPr/>
        </p:nvSpPr>
        <p:spPr>
          <a:xfrm>
            <a:off x="6989952" y="2808699"/>
            <a:ext cx="981710" cy="424815"/>
          </a:xfrm>
          <a:custGeom>
            <a:avLst/>
            <a:gdLst/>
            <a:ahLst/>
            <a:cxnLst/>
            <a:rect l="l" t="t" r="r" b="b"/>
            <a:pathLst>
              <a:path w="981709" h="424814">
                <a:moveTo>
                  <a:pt x="0" y="424425"/>
                </a:moveTo>
                <a:lnTo>
                  <a:pt x="981602" y="424425"/>
                </a:lnTo>
                <a:lnTo>
                  <a:pt x="981602" y="0"/>
                </a:lnTo>
                <a:lnTo>
                  <a:pt x="0" y="0"/>
                </a:lnTo>
                <a:lnTo>
                  <a:pt x="0" y="424425"/>
                </a:lnTo>
                <a:close/>
              </a:path>
            </a:pathLst>
          </a:custGeom>
          <a:solidFill>
            <a:srgbClr val="E8EDF7"/>
          </a:solidFill>
        </p:spPr>
        <p:txBody>
          <a:bodyPr wrap="square" lIns="0" tIns="0" rIns="0" bIns="0" rtlCol="0"/>
          <a:lstStyle/>
          <a:p>
            <a:endParaRPr/>
          </a:p>
        </p:txBody>
      </p:sp>
      <p:sp>
        <p:nvSpPr>
          <p:cNvPr id="63" name="object 63"/>
          <p:cNvSpPr txBox="1"/>
          <p:nvPr/>
        </p:nvSpPr>
        <p:spPr>
          <a:xfrm>
            <a:off x="6989952" y="2808699"/>
            <a:ext cx="981710" cy="424815"/>
          </a:xfrm>
          <a:prstGeom prst="rect">
            <a:avLst/>
          </a:prstGeom>
          <a:ln w="3175">
            <a:solidFill>
              <a:srgbClr val="000000"/>
            </a:solidFill>
          </a:ln>
        </p:spPr>
        <p:txBody>
          <a:bodyPr vert="horz" wrap="square" lIns="0" tIns="0" rIns="0" bIns="0" rtlCol="0">
            <a:spAutoFit/>
          </a:bodyPr>
          <a:lstStyle/>
          <a:p>
            <a:pPr marL="135255">
              <a:lnSpc>
                <a:spcPts val="1530"/>
              </a:lnSpc>
            </a:pPr>
            <a:r>
              <a:rPr sz="1400" spc="-5" dirty="0">
                <a:latin typeface="Arial"/>
                <a:cs typeface="Arial"/>
              </a:rPr>
              <a:t>Reduced</a:t>
            </a:r>
            <a:endParaRPr sz="1400">
              <a:latin typeface="Arial"/>
              <a:cs typeface="Arial"/>
            </a:endParaRPr>
          </a:p>
          <a:p>
            <a:pPr marL="100965">
              <a:lnSpc>
                <a:spcPts val="1675"/>
              </a:lnSpc>
            </a:pPr>
            <a:r>
              <a:rPr sz="1400" spc="-5" dirty="0">
                <a:latin typeface="Arial"/>
                <a:cs typeface="Arial"/>
              </a:rPr>
              <a:t>Guest</a:t>
            </a:r>
            <a:r>
              <a:rPr sz="1400" spc="-35" dirty="0">
                <a:latin typeface="Arial"/>
                <a:cs typeface="Arial"/>
              </a:rPr>
              <a:t> </a:t>
            </a:r>
            <a:r>
              <a:rPr sz="1400" spc="-5" dirty="0">
                <a:latin typeface="Arial"/>
                <a:cs typeface="Arial"/>
              </a:rPr>
              <a:t>OS</a:t>
            </a:r>
            <a:endParaRPr sz="1400">
              <a:latin typeface="Arial"/>
              <a:cs typeface="Arial"/>
            </a:endParaRPr>
          </a:p>
        </p:txBody>
      </p:sp>
      <p:sp>
        <p:nvSpPr>
          <p:cNvPr id="64" name="object 64"/>
          <p:cNvSpPr/>
          <p:nvPr/>
        </p:nvSpPr>
        <p:spPr>
          <a:xfrm>
            <a:off x="6961412" y="3378482"/>
            <a:ext cx="1113155" cy="382270"/>
          </a:xfrm>
          <a:custGeom>
            <a:avLst/>
            <a:gdLst/>
            <a:ahLst/>
            <a:cxnLst/>
            <a:rect l="l" t="t" r="r" b="b"/>
            <a:pathLst>
              <a:path w="1113154" h="382270">
                <a:moveTo>
                  <a:pt x="0" y="381691"/>
                </a:moveTo>
                <a:lnTo>
                  <a:pt x="1113064" y="381691"/>
                </a:lnTo>
                <a:lnTo>
                  <a:pt x="1113064" y="0"/>
                </a:lnTo>
                <a:lnTo>
                  <a:pt x="0" y="0"/>
                </a:lnTo>
                <a:lnTo>
                  <a:pt x="0" y="381691"/>
                </a:lnTo>
                <a:close/>
              </a:path>
            </a:pathLst>
          </a:custGeom>
          <a:solidFill>
            <a:srgbClr val="E8EDF7"/>
          </a:solidFill>
        </p:spPr>
        <p:txBody>
          <a:bodyPr wrap="square" lIns="0" tIns="0" rIns="0" bIns="0" rtlCol="0"/>
          <a:lstStyle/>
          <a:p>
            <a:endParaRPr/>
          </a:p>
        </p:txBody>
      </p:sp>
      <p:sp>
        <p:nvSpPr>
          <p:cNvPr id="65" name="object 65"/>
          <p:cNvSpPr txBox="1"/>
          <p:nvPr/>
        </p:nvSpPr>
        <p:spPr>
          <a:xfrm>
            <a:off x="6961412" y="3378482"/>
            <a:ext cx="1113155" cy="382270"/>
          </a:xfrm>
          <a:prstGeom prst="rect">
            <a:avLst/>
          </a:prstGeom>
          <a:ln w="3175">
            <a:solidFill>
              <a:srgbClr val="000000"/>
            </a:solidFill>
          </a:ln>
        </p:spPr>
        <p:txBody>
          <a:bodyPr vert="horz" wrap="square" lIns="0" tIns="0" rIns="0" bIns="0" rtlCol="0">
            <a:spAutoFit/>
          </a:bodyPr>
          <a:lstStyle/>
          <a:p>
            <a:pPr marL="281305">
              <a:lnSpc>
                <a:spcPts val="1380"/>
              </a:lnSpc>
            </a:pPr>
            <a:r>
              <a:rPr sz="1200" spc="-5" dirty="0">
                <a:latin typeface="Arial"/>
                <a:cs typeface="Arial"/>
              </a:rPr>
              <a:t>Security</a:t>
            </a:r>
            <a:endParaRPr sz="1200">
              <a:latin typeface="Arial"/>
              <a:cs typeface="Arial"/>
            </a:endParaRPr>
          </a:p>
          <a:p>
            <a:pPr marL="264160">
              <a:lnSpc>
                <a:spcPts val="1440"/>
              </a:lnSpc>
            </a:pPr>
            <a:r>
              <a:rPr sz="1200" spc="-5" dirty="0">
                <a:latin typeface="Arial"/>
                <a:cs typeface="Arial"/>
              </a:rPr>
              <a:t>Services</a:t>
            </a:r>
            <a:endParaRPr sz="1200">
              <a:latin typeface="Arial"/>
              <a:cs typeface="Arial"/>
            </a:endParaRPr>
          </a:p>
        </p:txBody>
      </p:sp>
      <p:sp>
        <p:nvSpPr>
          <p:cNvPr id="66" name="object 66"/>
          <p:cNvSpPr txBox="1"/>
          <p:nvPr/>
        </p:nvSpPr>
        <p:spPr>
          <a:xfrm>
            <a:off x="6789268" y="1854841"/>
            <a:ext cx="1429385" cy="208279"/>
          </a:xfrm>
          <a:prstGeom prst="rect">
            <a:avLst/>
          </a:prstGeom>
        </p:spPr>
        <p:txBody>
          <a:bodyPr vert="horz" wrap="square" lIns="0" tIns="12065" rIns="0" bIns="0" rtlCol="0">
            <a:spAutoFit/>
          </a:bodyPr>
          <a:lstStyle/>
          <a:p>
            <a:pPr marL="12700">
              <a:lnSpc>
                <a:spcPct val="100000"/>
              </a:lnSpc>
              <a:spcBef>
                <a:spcPts val="95"/>
              </a:spcBef>
            </a:pPr>
            <a:r>
              <a:rPr sz="1200" b="1" spc="-5" dirty="0">
                <a:latin typeface="Arial"/>
                <a:cs typeface="Arial"/>
              </a:rPr>
              <a:t>Trusted</a:t>
            </a:r>
            <a:r>
              <a:rPr sz="1200" b="1" spc="-35" dirty="0">
                <a:latin typeface="Arial"/>
                <a:cs typeface="Arial"/>
              </a:rPr>
              <a:t> </a:t>
            </a:r>
            <a:r>
              <a:rPr sz="1200" b="1" spc="-5" dirty="0">
                <a:latin typeface="Arial"/>
                <a:cs typeface="Arial"/>
              </a:rPr>
              <a:t>Computing</a:t>
            </a:r>
            <a:endParaRPr sz="1200">
              <a:latin typeface="Arial"/>
              <a:cs typeface="Arial"/>
            </a:endParaRPr>
          </a:p>
        </p:txBody>
      </p:sp>
      <p:sp>
        <p:nvSpPr>
          <p:cNvPr id="67" name="object 67"/>
          <p:cNvSpPr txBox="1"/>
          <p:nvPr/>
        </p:nvSpPr>
        <p:spPr>
          <a:xfrm>
            <a:off x="7080884" y="2037171"/>
            <a:ext cx="845819" cy="208279"/>
          </a:xfrm>
          <a:prstGeom prst="rect">
            <a:avLst/>
          </a:prstGeom>
        </p:spPr>
        <p:txBody>
          <a:bodyPr vert="horz" wrap="square" lIns="0" tIns="12065" rIns="0" bIns="0" rtlCol="0">
            <a:spAutoFit/>
          </a:bodyPr>
          <a:lstStyle/>
          <a:p>
            <a:pPr marL="12700">
              <a:lnSpc>
                <a:spcPct val="100000"/>
              </a:lnSpc>
              <a:spcBef>
                <a:spcPts val="95"/>
              </a:spcBef>
            </a:pPr>
            <a:r>
              <a:rPr sz="1200" b="1" spc="-5" dirty="0">
                <a:latin typeface="Arial"/>
                <a:cs typeface="Arial"/>
              </a:rPr>
              <a:t>Base</a:t>
            </a:r>
            <a:r>
              <a:rPr sz="1200" b="1" spc="-60" dirty="0">
                <a:latin typeface="Arial"/>
                <a:cs typeface="Arial"/>
              </a:rPr>
              <a:t> </a:t>
            </a:r>
            <a:r>
              <a:rPr sz="1200" b="1" spc="-5" dirty="0">
                <a:latin typeface="Arial"/>
                <a:cs typeface="Arial"/>
              </a:rPr>
              <a:t>(TCB)</a:t>
            </a:r>
            <a:endParaRPr sz="1200">
              <a:latin typeface="Arial"/>
              <a:cs typeface="Arial"/>
            </a:endParaRPr>
          </a:p>
        </p:txBody>
      </p:sp>
      <p:sp>
        <p:nvSpPr>
          <p:cNvPr id="68" name="object 68"/>
          <p:cNvSpPr txBox="1"/>
          <p:nvPr/>
        </p:nvSpPr>
        <p:spPr>
          <a:xfrm>
            <a:off x="2061021" y="4666733"/>
            <a:ext cx="211454" cy="208279"/>
          </a:xfrm>
          <a:prstGeom prst="rect">
            <a:avLst/>
          </a:prstGeom>
        </p:spPr>
        <p:txBody>
          <a:bodyPr vert="horz" wrap="square" lIns="0" tIns="12065" rIns="0" bIns="0" rtlCol="0">
            <a:spAutoFit/>
          </a:bodyPr>
          <a:lstStyle/>
          <a:p>
            <a:pPr marL="12700">
              <a:lnSpc>
                <a:spcPct val="100000"/>
              </a:lnSpc>
              <a:spcBef>
                <a:spcPts val="95"/>
              </a:spcBef>
            </a:pPr>
            <a:r>
              <a:rPr sz="1200" b="1" spc="-5" dirty="0">
                <a:latin typeface="Arial"/>
                <a:cs typeface="Arial"/>
              </a:rPr>
              <a:t>(</a:t>
            </a:r>
            <a:r>
              <a:rPr sz="1200" b="1" spc="-10" dirty="0">
                <a:latin typeface="Arial"/>
                <a:cs typeface="Arial"/>
              </a:rPr>
              <a:t>a</a:t>
            </a:r>
            <a:r>
              <a:rPr sz="1200" b="1" spc="-5" dirty="0">
                <a:latin typeface="Arial"/>
                <a:cs typeface="Arial"/>
              </a:rPr>
              <a:t>)</a:t>
            </a:r>
            <a:endParaRPr sz="1200">
              <a:latin typeface="Arial"/>
              <a:cs typeface="Arial"/>
            </a:endParaRPr>
          </a:p>
        </p:txBody>
      </p:sp>
      <p:sp>
        <p:nvSpPr>
          <p:cNvPr id="69" name="object 69"/>
          <p:cNvSpPr txBox="1"/>
          <p:nvPr/>
        </p:nvSpPr>
        <p:spPr>
          <a:xfrm>
            <a:off x="5966805" y="4666733"/>
            <a:ext cx="220345" cy="208279"/>
          </a:xfrm>
          <a:prstGeom prst="rect">
            <a:avLst/>
          </a:prstGeom>
        </p:spPr>
        <p:txBody>
          <a:bodyPr vert="horz" wrap="square" lIns="0" tIns="12065" rIns="0" bIns="0" rtlCol="0">
            <a:spAutoFit/>
          </a:bodyPr>
          <a:lstStyle/>
          <a:p>
            <a:pPr marL="12700">
              <a:lnSpc>
                <a:spcPct val="100000"/>
              </a:lnSpc>
              <a:spcBef>
                <a:spcPts val="95"/>
              </a:spcBef>
            </a:pPr>
            <a:r>
              <a:rPr sz="1200" b="1" spc="-5" dirty="0">
                <a:latin typeface="Arial"/>
                <a:cs typeface="Arial"/>
              </a:rPr>
              <a:t>(b)</a:t>
            </a:r>
            <a:endParaRPr sz="1200">
              <a:latin typeface="Arial"/>
              <a:cs typeface="Arial"/>
            </a:endParaRPr>
          </a:p>
        </p:txBody>
      </p:sp>
      <p:sp>
        <p:nvSpPr>
          <p:cNvPr id="70" name="object 70"/>
          <p:cNvSpPr txBox="1"/>
          <p:nvPr/>
        </p:nvSpPr>
        <p:spPr>
          <a:xfrm>
            <a:off x="3907747" y="3392727"/>
            <a:ext cx="1313180" cy="538480"/>
          </a:xfrm>
          <a:prstGeom prst="rect">
            <a:avLst/>
          </a:prstGeom>
          <a:solidFill>
            <a:srgbClr val="FFC000"/>
          </a:solidFill>
          <a:ln w="3175">
            <a:solidFill>
              <a:srgbClr val="000000"/>
            </a:solidFill>
          </a:ln>
        </p:spPr>
        <p:txBody>
          <a:bodyPr vert="horz" wrap="square" lIns="0" tIns="71120" rIns="0" bIns="0" rtlCol="0">
            <a:spAutoFit/>
          </a:bodyPr>
          <a:lstStyle/>
          <a:p>
            <a:pPr marL="67945" marR="60325" indent="62865">
              <a:lnSpc>
                <a:spcPct val="100000"/>
              </a:lnSpc>
              <a:spcBef>
                <a:spcPts val="560"/>
              </a:spcBef>
            </a:pPr>
            <a:r>
              <a:rPr sz="1200" spc="-5" dirty="0">
                <a:latin typeface="Arial"/>
                <a:cs typeface="Arial"/>
              </a:rPr>
              <a:t>Frontend of VM  Security</a:t>
            </a:r>
            <a:r>
              <a:rPr sz="1200" spc="-40" dirty="0">
                <a:latin typeface="Arial"/>
                <a:cs typeface="Arial"/>
              </a:rPr>
              <a:t> </a:t>
            </a:r>
            <a:r>
              <a:rPr sz="1200" spc="-5" dirty="0">
                <a:latin typeface="Arial"/>
                <a:cs typeface="Arial"/>
              </a:rPr>
              <a:t>Services</a:t>
            </a:r>
            <a:endParaRPr sz="1200">
              <a:latin typeface="Arial"/>
              <a:cs typeface="Arial"/>
            </a:endParaRPr>
          </a:p>
        </p:txBody>
      </p:sp>
      <p:sp>
        <p:nvSpPr>
          <p:cNvPr id="71" name="object 71"/>
          <p:cNvSpPr/>
          <p:nvPr/>
        </p:nvSpPr>
        <p:spPr>
          <a:xfrm>
            <a:off x="5448786" y="3418304"/>
            <a:ext cx="1313180" cy="538480"/>
          </a:xfrm>
          <a:custGeom>
            <a:avLst/>
            <a:gdLst/>
            <a:ahLst/>
            <a:cxnLst/>
            <a:rect l="l" t="t" r="r" b="b"/>
            <a:pathLst>
              <a:path w="1313179" h="538479">
                <a:moveTo>
                  <a:pt x="0" y="538381"/>
                </a:moveTo>
                <a:lnTo>
                  <a:pt x="1312845" y="538381"/>
                </a:lnTo>
                <a:lnTo>
                  <a:pt x="1312845" y="0"/>
                </a:lnTo>
                <a:lnTo>
                  <a:pt x="0" y="0"/>
                </a:lnTo>
                <a:lnTo>
                  <a:pt x="0" y="538381"/>
                </a:lnTo>
                <a:close/>
              </a:path>
            </a:pathLst>
          </a:custGeom>
          <a:solidFill>
            <a:srgbClr val="FFC000"/>
          </a:solidFill>
        </p:spPr>
        <p:txBody>
          <a:bodyPr wrap="square" lIns="0" tIns="0" rIns="0" bIns="0" rtlCol="0"/>
          <a:lstStyle/>
          <a:p>
            <a:endParaRPr/>
          </a:p>
        </p:txBody>
      </p:sp>
      <p:sp>
        <p:nvSpPr>
          <p:cNvPr id="72" name="object 72"/>
          <p:cNvSpPr/>
          <p:nvPr/>
        </p:nvSpPr>
        <p:spPr>
          <a:xfrm>
            <a:off x="5448786" y="3418304"/>
            <a:ext cx="1313180" cy="538480"/>
          </a:xfrm>
          <a:custGeom>
            <a:avLst/>
            <a:gdLst/>
            <a:ahLst/>
            <a:cxnLst/>
            <a:rect l="l" t="t" r="r" b="b"/>
            <a:pathLst>
              <a:path w="1313179" h="538479">
                <a:moveTo>
                  <a:pt x="0" y="538381"/>
                </a:moveTo>
                <a:lnTo>
                  <a:pt x="1312845" y="538381"/>
                </a:lnTo>
                <a:lnTo>
                  <a:pt x="1312845" y="0"/>
                </a:lnTo>
                <a:lnTo>
                  <a:pt x="0" y="0"/>
                </a:lnTo>
                <a:lnTo>
                  <a:pt x="0" y="538381"/>
                </a:lnTo>
                <a:close/>
              </a:path>
            </a:pathLst>
          </a:custGeom>
          <a:ln w="3175">
            <a:solidFill>
              <a:srgbClr val="000000"/>
            </a:solidFill>
          </a:ln>
        </p:spPr>
        <p:txBody>
          <a:bodyPr wrap="square" lIns="0" tIns="0" rIns="0" bIns="0" rtlCol="0"/>
          <a:lstStyle/>
          <a:p>
            <a:endParaRPr/>
          </a:p>
        </p:txBody>
      </p:sp>
      <p:sp>
        <p:nvSpPr>
          <p:cNvPr id="73" name="object 73"/>
          <p:cNvSpPr txBox="1"/>
          <p:nvPr/>
        </p:nvSpPr>
        <p:spPr>
          <a:xfrm>
            <a:off x="5448786" y="3477330"/>
            <a:ext cx="1313180" cy="390525"/>
          </a:xfrm>
          <a:prstGeom prst="rect">
            <a:avLst/>
          </a:prstGeom>
        </p:spPr>
        <p:txBody>
          <a:bodyPr vert="horz" wrap="square" lIns="0" tIns="12065" rIns="0" bIns="0" rtlCol="0">
            <a:spAutoFit/>
          </a:bodyPr>
          <a:lstStyle/>
          <a:p>
            <a:pPr marL="68580" marR="60325" indent="62865">
              <a:lnSpc>
                <a:spcPct val="100000"/>
              </a:lnSpc>
              <a:spcBef>
                <a:spcPts val="95"/>
              </a:spcBef>
            </a:pPr>
            <a:r>
              <a:rPr sz="1200" spc="-5" dirty="0">
                <a:latin typeface="Arial"/>
                <a:cs typeface="Arial"/>
              </a:rPr>
              <a:t>Frontend of VM  Security</a:t>
            </a:r>
            <a:r>
              <a:rPr sz="1200" spc="-40" dirty="0">
                <a:latin typeface="Arial"/>
                <a:cs typeface="Arial"/>
              </a:rPr>
              <a:t> </a:t>
            </a:r>
            <a:r>
              <a:rPr sz="1200" spc="-5" dirty="0">
                <a:latin typeface="Arial"/>
                <a:cs typeface="Arial"/>
              </a:rPr>
              <a:t>Services</a:t>
            </a:r>
            <a:endParaRPr sz="1200">
              <a:latin typeface="Arial"/>
              <a:cs typeface="Arial"/>
            </a:endParaRPr>
          </a:p>
        </p:txBody>
      </p:sp>
      <p:sp>
        <p:nvSpPr>
          <p:cNvPr id="74" name="object 74"/>
          <p:cNvSpPr txBox="1">
            <a:spLocks noGrp="1"/>
          </p:cNvSpPr>
          <p:nvPr>
            <p:ph type="dt" sz="half" idx="6"/>
          </p:nvPr>
        </p:nvSpPr>
        <p:spPr>
          <a:prstGeom prst="rect">
            <a:avLst/>
          </a:prstGeom>
        </p:spPr>
        <p:txBody>
          <a:bodyPr vert="horz" wrap="square" lIns="0" tIns="0" rIns="0" bIns="0" rtlCol="0">
            <a:spAutoFit/>
          </a:bodyPr>
          <a:lstStyle/>
          <a:p>
            <a:pPr algn="ctr">
              <a:lnSpc>
                <a:spcPts val="1425"/>
              </a:lnSpc>
            </a:pPr>
            <a:r>
              <a:rPr spc="-5" dirty="0"/>
              <a:t>Cloud Computing: </a:t>
            </a:r>
            <a:r>
              <a:rPr dirty="0"/>
              <a:t>Theory </a:t>
            </a:r>
            <a:r>
              <a:rPr spc="-5" dirty="0"/>
              <a:t>and</a:t>
            </a:r>
            <a:r>
              <a:rPr spc="-140" dirty="0"/>
              <a:t> </a:t>
            </a:r>
            <a:r>
              <a:rPr dirty="0"/>
              <a:t>Practice.</a:t>
            </a:r>
          </a:p>
          <a:p>
            <a:pPr marL="1905" algn="ctr">
              <a:lnSpc>
                <a:spcPct val="100000"/>
              </a:lnSpc>
            </a:pPr>
            <a:r>
              <a:rPr dirty="0"/>
              <a:t>Chapter</a:t>
            </a:r>
            <a:r>
              <a:rPr spc="-45" dirty="0"/>
              <a:t> </a:t>
            </a:r>
            <a:r>
              <a:rPr spc="-5" dirty="0"/>
              <a:t>9</a:t>
            </a:r>
          </a:p>
        </p:txBody>
      </p:sp>
      <p:sp>
        <p:nvSpPr>
          <p:cNvPr id="75" name="object 75"/>
          <p:cNvSpPr txBox="1">
            <a:spLocks noGrp="1"/>
          </p:cNvSpPr>
          <p:nvPr>
            <p:ph type="sldNum" sz="quarter" idx="7"/>
          </p:nvPr>
        </p:nvSpPr>
        <p:spPr>
          <a:prstGeom prst="rect">
            <a:avLst/>
          </a:prstGeom>
        </p:spPr>
        <p:txBody>
          <a:bodyPr vert="horz" wrap="square" lIns="0" tIns="27940" rIns="0" bIns="0" rtlCol="0">
            <a:spAutoFit/>
          </a:bodyPr>
          <a:lstStyle/>
          <a:p>
            <a:pPr marL="25400">
              <a:lnSpc>
                <a:spcPct val="100000"/>
              </a:lnSpc>
              <a:spcBef>
                <a:spcPts val="220"/>
              </a:spcBef>
            </a:pPr>
            <a:fld id="{81D60167-4931-47E6-BA6A-407CBD079E47}" type="slidenum">
              <a:rPr dirty="0"/>
              <a:t>23</a:t>
            </a:fld>
            <a:endParaRPr dirty="0"/>
          </a:p>
        </p:txBody>
      </p:sp>
      <p:sp>
        <p:nvSpPr>
          <p:cNvPr id="76" name="object 76"/>
          <p:cNvSpPr txBox="1">
            <a:spLocks noGrp="1"/>
          </p:cNvSpPr>
          <p:nvPr>
            <p:ph type="ftr" sz="quarter" idx="5"/>
          </p:nvPr>
        </p:nvSpPr>
        <p:spPr>
          <a:prstGeom prst="rect">
            <a:avLst/>
          </a:prstGeom>
        </p:spPr>
        <p:txBody>
          <a:bodyPr vert="horz" wrap="square" lIns="0" tIns="0" rIns="0" bIns="0" rtlCol="0">
            <a:spAutoFit/>
          </a:bodyPr>
          <a:lstStyle/>
          <a:p>
            <a:pPr marL="12700">
              <a:lnSpc>
                <a:spcPts val="1425"/>
              </a:lnSpc>
            </a:pPr>
            <a:r>
              <a:rPr spc="-5" dirty="0"/>
              <a:t>Dan </a:t>
            </a:r>
            <a:r>
              <a:rPr dirty="0"/>
              <a:t>C.</a:t>
            </a:r>
            <a:r>
              <a:rPr spc="-55" dirty="0"/>
              <a:t> </a:t>
            </a:r>
            <a:r>
              <a:rPr spc="-5" dirty="0"/>
              <a:t>Marinescu</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0" y="0"/>
            <a:ext cx="285750" cy="533400"/>
          </a:xfrm>
          <a:prstGeom prst="rect">
            <a:avLst/>
          </a:prstGeom>
          <a:blipFill>
            <a:blip r:embed="rId2" cstate="print"/>
            <a:stretch>
              <a:fillRect/>
            </a:stretch>
          </a:blipFill>
        </p:spPr>
        <p:txBody>
          <a:bodyPr wrap="square" lIns="0" tIns="0" rIns="0" bIns="0" rtlCol="0"/>
          <a:lstStyle/>
          <a:p>
            <a:endParaRPr/>
          </a:p>
        </p:txBody>
      </p:sp>
      <p:sp>
        <p:nvSpPr>
          <p:cNvPr id="3" name="object 3"/>
          <p:cNvSpPr/>
          <p:nvPr/>
        </p:nvSpPr>
        <p:spPr>
          <a:xfrm>
            <a:off x="412750" y="134937"/>
            <a:ext cx="8731250" cy="274637"/>
          </a:xfrm>
          <a:prstGeom prst="rect">
            <a:avLst/>
          </a:prstGeom>
          <a:blipFill>
            <a:blip r:embed="rId3" cstate="print"/>
            <a:stretch>
              <a:fillRect/>
            </a:stretch>
          </a:blipFill>
        </p:spPr>
        <p:txBody>
          <a:bodyPr wrap="square" lIns="0" tIns="0" rIns="0" bIns="0" rtlCol="0"/>
          <a:lstStyle/>
          <a:p>
            <a:endParaRPr/>
          </a:p>
        </p:txBody>
      </p:sp>
      <p:sp>
        <p:nvSpPr>
          <p:cNvPr id="4" name="object 4"/>
          <p:cNvSpPr/>
          <p:nvPr/>
        </p:nvSpPr>
        <p:spPr>
          <a:xfrm>
            <a:off x="409575" y="134937"/>
            <a:ext cx="138430" cy="136525"/>
          </a:xfrm>
          <a:custGeom>
            <a:avLst/>
            <a:gdLst/>
            <a:ahLst/>
            <a:cxnLst/>
            <a:rect l="l" t="t" r="r" b="b"/>
            <a:pathLst>
              <a:path w="138429" h="136525">
                <a:moveTo>
                  <a:pt x="0" y="136525"/>
                </a:moveTo>
                <a:lnTo>
                  <a:pt x="138112" y="136525"/>
                </a:lnTo>
                <a:lnTo>
                  <a:pt x="138112" y="0"/>
                </a:lnTo>
                <a:lnTo>
                  <a:pt x="0" y="0"/>
                </a:lnTo>
                <a:lnTo>
                  <a:pt x="0" y="136525"/>
                </a:lnTo>
                <a:close/>
              </a:path>
            </a:pathLst>
          </a:custGeom>
          <a:solidFill>
            <a:srgbClr val="CCCCE6"/>
          </a:solidFill>
        </p:spPr>
        <p:txBody>
          <a:bodyPr wrap="square" lIns="0" tIns="0" rIns="0" bIns="0" rtlCol="0"/>
          <a:lstStyle/>
          <a:p>
            <a:endParaRPr/>
          </a:p>
        </p:txBody>
      </p:sp>
      <p:sp>
        <p:nvSpPr>
          <p:cNvPr id="5" name="object 5"/>
          <p:cNvSpPr/>
          <p:nvPr/>
        </p:nvSpPr>
        <p:spPr>
          <a:xfrm>
            <a:off x="547687" y="63"/>
            <a:ext cx="139700" cy="135255"/>
          </a:xfrm>
          <a:custGeom>
            <a:avLst/>
            <a:gdLst/>
            <a:ahLst/>
            <a:cxnLst/>
            <a:rect l="l" t="t" r="r" b="b"/>
            <a:pathLst>
              <a:path w="139700" h="135255">
                <a:moveTo>
                  <a:pt x="0" y="134874"/>
                </a:moveTo>
                <a:lnTo>
                  <a:pt x="139700" y="134874"/>
                </a:lnTo>
                <a:lnTo>
                  <a:pt x="139700" y="0"/>
                </a:lnTo>
                <a:lnTo>
                  <a:pt x="0" y="0"/>
                </a:lnTo>
                <a:lnTo>
                  <a:pt x="0" y="134874"/>
                </a:lnTo>
                <a:close/>
              </a:path>
            </a:pathLst>
          </a:custGeom>
          <a:solidFill>
            <a:srgbClr val="CCCCE6"/>
          </a:solidFill>
        </p:spPr>
        <p:txBody>
          <a:bodyPr wrap="square" lIns="0" tIns="0" rIns="0" bIns="0" rtlCol="0"/>
          <a:lstStyle/>
          <a:p>
            <a:endParaRPr/>
          </a:p>
        </p:txBody>
      </p:sp>
      <p:sp>
        <p:nvSpPr>
          <p:cNvPr id="6" name="object 6"/>
          <p:cNvSpPr/>
          <p:nvPr/>
        </p:nvSpPr>
        <p:spPr>
          <a:xfrm>
            <a:off x="547687" y="134937"/>
            <a:ext cx="139700" cy="141605"/>
          </a:xfrm>
          <a:custGeom>
            <a:avLst/>
            <a:gdLst/>
            <a:ahLst/>
            <a:cxnLst/>
            <a:rect l="l" t="t" r="r" b="b"/>
            <a:pathLst>
              <a:path w="139700" h="141604">
                <a:moveTo>
                  <a:pt x="0" y="141287"/>
                </a:moveTo>
                <a:lnTo>
                  <a:pt x="139700" y="141287"/>
                </a:lnTo>
                <a:lnTo>
                  <a:pt x="139700" y="0"/>
                </a:lnTo>
                <a:lnTo>
                  <a:pt x="0" y="0"/>
                </a:lnTo>
                <a:lnTo>
                  <a:pt x="0" y="141287"/>
                </a:lnTo>
                <a:close/>
              </a:path>
            </a:pathLst>
          </a:custGeom>
          <a:solidFill>
            <a:srgbClr val="9999CC"/>
          </a:solidFill>
        </p:spPr>
        <p:txBody>
          <a:bodyPr wrap="square" lIns="0" tIns="0" rIns="0" bIns="0" rtlCol="0"/>
          <a:lstStyle/>
          <a:p>
            <a:endParaRPr/>
          </a:p>
        </p:txBody>
      </p:sp>
      <p:sp>
        <p:nvSpPr>
          <p:cNvPr id="7" name="object 7"/>
          <p:cNvSpPr/>
          <p:nvPr/>
        </p:nvSpPr>
        <p:spPr>
          <a:xfrm>
            <a:off x="274637" y="274637"/>
            <a:ext cx="136525" cy="135255"/>
          </a:xfrm>
          <a:custGeom>
            <a:avLst/>
            <a:gdLst/>
            <a:ahLst/>
            <a:cxnLst/>
            <a:rect l="l" t="t" r="r" b="b"/>
            <a:pathLst>
              <a:path w="136525" h="135254">
                <a:moveTo>
                  <a:pt x="0" y="134937"/>
                </a:moveTo>
                <a:lnTo>
                  <a:pt x="136525" y="134937"/>
                </a:lnTo>
                <a:lnTo>
                  <a:pt x="136525" y="0"/>
                </a:lnTo>
                <a:lnTo>
                  <a:pt x="0" y="0"/>
                </a:lnTo>
                <a:lnTo>
                  <a:pt x="0" y="134937"/>
                </a:lnTo>
                <a:close/>
              </a:path>
            </a:pathLst>
          </a:custGeom>
          <a:solidFill>
            <a:srgbClr val="CCCCE6"/>
          </a:solidFill>
        </p:spPr>
        <p:txBody>
          <a:bodyPr wrap="square" lIns="0" tIns="0" rIns="0" bIns="0" rtlCol="0"/>
          <a:lstStyle/>
          <a:p>
            <a:endParaRPr/>
          </a:p>
        </p:txBody>
      </p:sp>
      <p:sp>
        <p:nvSpPr>
          <p:cNvPr id="8" name="object 8"/>
          <p:cNvSpPr/>
          <p:nvPr/>
        </p:nvSpPr>
        <p:spPr>
          <a:xfrm>
            <a:off x="131762" y="136588"/>
            <a:ext cx="141605" cy="138430"/>
          </a:xfrm>
          <a:custGeom>
            <a:avLst/>
            <a:gdLst/>
            <a:ahLst/>
            <a:cxnLst/>
            <a:rect l="l" t="t" r="r" b="b"/>
            <a:pathLst>
              <a:path w="141604" h="138429">
                <a:moveTo>
                  <a:pt x="0" y="138112"/>
                </a:moveTo>
                <a:lnTo>
                  <a:pt x="141287" y="138112"/>
                </a:lnTo>
                <a:lnTo>
                  <a:pt x="141287" y="0"/>
                </a:lnTo>
                <a:lnTo>
                  <a:pt x="0" y="0"/>
                </a:lnTo>
                <a:lnTo>
                  <a:pt x="0" y="138112"/>
                </a:lnTo>
                <a:close/>
              </a:path>
            </a:pathLst>
          </a:custGeom>
          <a:solidFill>
            <a:srgbClr val="00007C"/>
          </a:solidFill>
        </p:spPr>
        <p:txBody>
          <a:bodyPr wrap="square" lIns="0" tIns="0" rIns="0" bIns="0" rtlCol="0"/>
          <a:lstStyle/>
          <a:p>
            <a:endParaRPr/>
          </a:p>
        </p:txBody>
      </p:sp>
      <p:sp>
        <p:nvSpPr>
          <p:cNvPr id="9" name="object 9"/>
          <p:cNvSpPr/>
          <p:nvPr/>
        </p:nvSpPr>
        <p:spPr>
          <a:xfrm>
            <a:off x="409575" y="271462"/>
            <a:ext cx="138430" cy="138430"/>
          </a:xfrm>
          <a:custGeom>
            <a:avLst/>
            <a:gdLst/>
            <a:ahLst/>
            <a:cxnLst/>
            <a:rect l="l" t="t" r="r" b="b"/>
            <a:pathLst>
              <a:path w="138429" h="138429">
                <a:moveTo>
                  <a:pt x="0" y="138112"/>
                </a:moveTo>
                <a:lnTo>
                  <a:pt x="138112" y="138112"/>
                </a:lnTo>
                <a:lnTo>
                  <a:pt x="138112" y="0"/>
                </a:lnTo>
                <a:lnTo>
                  <a:pt x="0" y="0"/>
                </a:lnTo>
                <a:lnTo>
                  <a:pt x="0" y="138112"/>
                </a:lnTo>
                <a:close/>
              </a:path>
            </a:pathLst>
          </a:custGeom>
          <a:solidFill>
            <a:srgbClr val="9999CC"/>
          </a:solidFill>
        </p:spPr>
        <p:txBody>
          <a:bodyPr wrap="square" lIns="0" tIns="0" rIns="0" bIns="0" rtlCol="0"/>
          <a:lstStyle/>
          <a:p>
            <a:endParaRPr/>
          </a:p>
        </p:txBody>
      </p:sp>
      <p:sp>
        <p:nvSpPr>
          <p:cNvPr id="10" name="object 10"/>
          <p:cNvSpPr/>
          <p:nvPr/>
        </p:nvSpPr>
        <p:spPr>
          <a:xfrm>
            <a:off x="274637" y="409575"/>
            <a:ext cx="136525" cy="136525"/>
          </a:xfrm>
          <a:custGeom>
            <a:avLst/>
            <a:gdLst/>
            <a:ahLst/>
            <a:cxnLst/>
            <a:rect l="l" t="t" r="r" b="b"/>
            <a:pathLst>
              <a:path w="136525" h="136525">
                <a:moveTo>
                  <a:pt x="0" y="136525"/>
                </a:moveTo>
                <a:lnTo>
                  <a:pt x="136525" y="136525"/>
                </a:lnTo>
                <a:lnTo>
                  <a:pt x="136525" y="0"/>
                </a:lnTo>
                <a:lnTo>
                  <a:pt x="0" y="0"/>
                </a:lnTo>
                <a:lnTo>
                  <a:pt x="0" y="136525"/>
                </a:lnTo>
                <a:close/>
              </a:path>
            </a:pathLst>
          </a:custGeom>
          <a:solidFill>
            <a:srgbClr val="9999CC"/>
          </a:solidFill>
        </p:spPr>
        <p:txBody>
          <a:bodyPr wrap="square" lIns="0" tIns="0" rIns="0" bIns="0" rtlCol="0"/>
          <a:lstStyle/>
          <a:p>
            <a:endParaRPr/>
          </a:p>
        </p:txBody>
      </p:sp>
      <p:sp>
        <p:nvSpPr>
          <p:cNvPr id="11" name="object 11"/>
          <p:cNvSpPr txBox="1">
            <a:spLocks noGrp="1"/>
          </p:cNvSpPr>
          <p:nvPr>
            <p:ph type="title"/>
          </p:nvPr>
        </p:nvSpPr>
        <p:spPr>
          <a:xfrm>
            <a:off x="535940" y="588645"/>
            <a:ext cx="3568065" cy="513715"/>
          </a:xfrm>
          <a:prstGeom prst="rect">
            <a:avLst/>
          </a:prstGeom>
        </p:spPr>
        <p:txBody>
          <a:bodyPr vert="horz" wrap="square" lIns="0" tIns="13335" rIns="0" bIns="0" rtlCol="0">
            <a:spAutoFit/>
          </a:bodyPr>
          <a:lstStyle/>
          <a:p>
            <a:pPr marL="12700">
              <a:lnSpc>
                <a:spcPct val="100000"/>
              </a:lnSpc>
              <a:spcBef>
                <a:spcPts val="105"/>
              </a:spcBef>
            </a:pPr>
            <a:r>
              <a:rPr spc="-5" dirty="0"/>
              <a:t>VMM-based</a:t>
            </a:r>
            <a:r>
              <a:rPr spc="-60" dirty="0"/>
              <a:t> </a:t>
            </a:r>
            <a:r>
              <a:rPr spc="-5" dirty="0"/>
              <a:t>threats</a:t>
            </a:r>
          </a:p>
        </p:txBody>
      </p:sp>
      <p:sp>
        <p:nvSpPr>
          <p:cNvPr id="13" name="object 13"/>
          <p:cNvSpPr txBox="1">
            <a:spLocks noGrp="1"/>
          </p:cNvSpPr>
          <p:nvPr>
            <p:ph type="dt" sz="half" idx="6"/>
          </p:nvPr>
        </p:nvSpPr>
        <p:spPr>
          <a:prstGeom prst="rect">
            <a:avLst/>
          </a:prstGeom>
        </p:spPr>
        <p:txBody>
          <a:bodyPr vert="horz" wrap="square" lIns="0" tIns="0" rIns="0" bIns="0" rtlCol="0">
            <a:spAutoFit/>
          </a:bodyPr>
          <a:lstStyle/>
          <a:p>
            <a:pPr algn="ctr">
              <a:lnSpc>
                <a:spcPts val="1425"/>
              </a:lnSpc>
            </a:pPr>
            <a:r>
              <a:rPr spc="-5" dirty="0"/>
              <a:t>Cloud Computing: </a:t>
            </a:r>
            <a:r>
              <a:rPr dirty="0"/>
              <a:t>Theory </a:t>
            </a:r>
            <a:r>
              <a:rPr spc="-5" dirty="0"/>
              <a:t>and</a:t>
            </a:r>
            <a:r>
              <a:rPr spc="-140" dirty="0"/>
              <a:t> </a:t>
            </a:r>
            <a:r>
              <a:rPr dirty="0"/>
              <a:t>Practice.</a:t>
            </a:r>
          </a:p>
          <a:p>
            <a:pPr marL="1905" algn="ctr">
              <a:lnSpc>
                <a:spcPct val="100000"/>
              </a:lnSpc>
            </a:pPr>
            <a:r>
              <a:rPr dirty="0"/>
              <a:t>Chapter</a:t>
            </a:r>
            <a:r>
              <a:rPr spc="-45" dirty="0"/>
              <a:t> </a:t>
            </a:r>
            <a:r>
              <a:rPr spc="-5" dirty="0"/>
              <a:t>9</a:t>
            </a:r>
          </a:p>
        </p:txBody>
      </p:sp>
      <p:sp>
        <p:nvSpPr>
          <p:cNvPr id="14" name="object 14"/>
          <p:cNvSpPr txBox="1">
            <a:spLocks noGrp="1"/>
          </p:cNvSpPr>
          <p:nvPr>
            <p:ph type="sldNum" sz="quarter" idx="7"/>
          </p:nvPr>
        </p:nvSpPr>
        <p:spPr>
          <a:prstGeom prst="rect">
            <a:avLst/>
          </a:prstGeom>
        </p:spPr>
        <p:txBody>
          <a:bodyPr vert="horz" wrap="square" lIns="0" tIns="27940" rIns="0" bIns="0" rtlCol="0">
            <a:spAutoFit/>
          </a:bodyPr>
          <a:lstStyle/>
          <a:p>
            <a:pPr marL="25400">
              <a:lnSpc>
                <a:spcPct val="100000"/>
              </a:lnSpc>
              <a:spcBef>
                <a:spcPts val="220"/>
              </a:spcBef>
            </a:pPr>
            <a:fld id="{81D60167-4931-47E6-BA6A-407CBD079E47}" type="slidenum">
              <a:rPr dirty="0"/>
              <a:t>24</a:t>
            </a:fld>
            <a:endParaRPr dirty="0"/>
          </a:p>
        </p:txBody>
      </p:sp>
      <p:sp>
        <p:nvSpPr>
          <p:cNvPr id="15" name="object 15"/>
          <p:cNvSpPr txBox="1">
            <a:spLocks noGrp="1"/>
          </p:cNvSpPr>
          <p:nvPr>
            <p:ph type="ftr" sz="quarter" idx="5"/>
          </p:nvPr>
        </p:nvSpPr>
        <p:spPr>
          <a:prstGeom prst="rect">
            <a:avLst/>
          </a:prstGeom>
        </p:spPr>
        <p:txBody>
          <a:bodyPr vert="horz" wrap="square" lIns="0" tIns="0" rIns="0" bIns="0" rtlCol="0">
            <a:spAutoFit/>
          </a:bodyPr>
          <a:lstStyle/>
          <a:p>
            <a:pPr marL="12700">
              <a:lnSpc>
                <a:spcPts val="1425"/>
              </a:lnSpc>
            </a:pPr>
            <a:r>
              <a:rPr spc="-5" dirty="0"/>
              <a:t>Dan </a:t>
            </a:r>
            <a:r>
              <a:rPr dirty="0"/>
              <a:t>C.</a:t>
            </a:r>
            <a:r>
              <a:rPr spc="-55" dirty="0"/>
              <a:t> </a:t>
            </a:r>
            <a:r>
              <a:rPr spc="-5" dirty="0"/>
              <a:t>Marinescu</a:t>
            </a:r>
          </a:p>
        </p:txBody>
      </p:sp>
      <p:sp>
        <p:nvSpPr>
          <p:cNvPr id="12" name="object 12"/>
          <p:cNvSpPr txBox="1"/>
          <p:nvPr/>
        </p:nvSpPr>
        <p:spPr>
          <a:xfrm>
            <a:off x="669442" y="1371091"/>
            <a:ext cx="7872730" cy="4416425"/>
          </a:xfrm>
          <a:prstGeom prst="rect">
            <a:avLst/>
          </a:prstGeom>
        </p:spPr>
        <p:txBody>
          <a:bodyPr vert="horz" wrap="square" lIns="0" tIns="13335" rIns="0" bIns="0" rtlCol="0">
            <a:spAutoFit/>
          </a:bodyPr>
          <a:lstStyle/>
          <a:p>
            <a:pPr marL="355600" marR="798195" indent="-342900">
              <a:lnSpc>
                <a:spcPct val="100000"/>
              </a:lnSpc>
              <a:spcBef>
                <a:spcPts val="105"/>
              </a:spcBef>
              <a:buClr>
                <a:srgbClr val="00007C"/>
              </a:buClr>
              <a:buSzPct val="75000"/>
              <a:buFont typeface="Wingdings"/>
              <a:buChar char=""/>
              <a:tabLst>
                <a:tab pos="354965" algn="l"/>
                <a:tab pos="355600" algn="l"/>
              </a:tabLst>
            </a:pPr>
            <a:r>
              <a:rPr sz="2000" spc="-5" dirty="0">
                <a:latin typeface="Arial"/>
                <a:cs typeface="Arial"/>
              </a:rPr>
              <a:t>Starvation </a:t>
            </a:r>
            <a:r>
              <a:rPr sz="2000" dirty="0">
                <a:latin typeface="Arial"/>
                <a:cs typeface="Arial"/>
              </a:rPr>
              <a:t>of resources and denial of service for some</a:t>
            </a:r>
            <a:r>
              <a:rPr sz="2000" spc="-165" dirty="0">
                <a:latin typeface="Arial"/>
                <a:cs typeface="Arial"/>
              </a:rPr>
              <a:t> </a:t>
            </a:r>
            <a:r>
              <a:rPr sz="2000" dirty="0">
                <a:latin typeface="Arial"/>
                <a:cs typeface="Arial"/>
              </a:rPr>
              <a:t>VMs.  Probable</a:t>
            </a:r>
            <a:r>
              <a:rPr sz="2000" spc="-20" dirty="0">
                <a:latin typeface="Arial"/>
                <a:cs typeface="Arial"/>
              </a:rPr>
              <a:t> </a:t>
            </a:r>
            <a:r>
              <a:rPr sz="2000" dirty="0">
                <a:latin typeface="Arial"/>
                <a:cs typeface="Arial"/>
              </a:rPr>
              <a:t>causes:</a:t>
            </a:r>
          </a:p>
          <a:p>
            <a:pPr marL="756285" lvl="1" indent="-286385">
              <a:lnSpc>
                <a:spcPct val="100000"/>
              </a:lnSpc>
              <a:spcBef>
                <a:spcPts val="440"/>
              </a:spcBef>
              <a:buClr>
                <a:srgbClr val="9999CC"/>
              </a:buClr>
              <a:buSzPct val="80555"/>
              <a:buFont typeface="Wingdings"/>
              <a:buChar char=""/>
              <a:tabLst>
                <a:tab pos="756920" algn="l"/>
              </a:tabLst>
            </a:pPr>
            <a:r>
              <a:rPr sz="1800" spc="-5" dirty="0" smtClean="0">
                <a:latin typeface="Arial"/>
                <a:cs typeface="Arial"/>
              </a:rPr>
              <a:t>(a) </a:t>
            </a:r>
            <a:r>
              <a:rPr sz="1800" spc="-10" dirty="0" smtClean="0">
                <a:latin typeface="Arial"/>
                <a:cs typeface="Arial"/>
              </a:rPr>
              <a:t>badly </a:t>
            </a:r>
            <a:r>
              <a:rPr sz="1800" spc="-5" dirty="0" smtClean="0">
                <a:latin typeface="Arial"/>
                <a:cs typeface="Arial"/>
              </a:rPr>
              <a:t>configured resource limits for some</a:t>
            </a:r>
            <a:r>
              <a:rPr sz="1800" spc="75" dirty="0" smtClean="0">
                <a:latin typeface="Arial"/>
                <a:cs typeface="Arial"/>
              </a:rPr>
              <a:t> </a:t>
            </a:r>
            <a:r>
              <a:rPr sz="1800" dirty="0" smtClean="0">
                <a:latin typeface="Arial"/>
                <a:cs typeface="Arial"/>
              </a:rPr>
              <a:t>VMs.</a:t>
            </a:r>
          </a:p>
          <a:p>
            <a:pPr marL="756285" marR="530225" lvl="1" indent="-286385">
              <a:lnSpc>
                <a:spcPct val="100000"/>
              </a:lnSpc>
              <a:spcBef>
                <a:spcPts val="430"/>
              </a:spcBef>
              <a:buClr>
                <a:srgbClr val="9999CC"/>
              </a:buClr>
              <a:buSzPct val="80555"/>
              <a:buFont typeface="Wingdings"/>
              <a:buChar char=""/>
              <a:tabLst>
                <a:tab pos="756920" algn="l"/>
              </a:tabLst>
            </a:pPr>
            <a:r>
              <a:rPr sz="1800" spc="-5" dirty="0" smtClean="0">
                <a:latin typeface="Arial"/>
                <a:cs typeface="Arial"/>
              </a:rPr>
              <a:t>(b) a rogue </a:t>
            </a:r>
            <a:r>
              <a:rPr sz="1800" dirty="0" smtClean="0">
                <a:latin typeface="Arial"/>
                <a:cs typeface="Arial"/>
              </a:rPr>
              <a:t>VM </a:t>
            </a:r>
            <a:r>
              <a:rPr sz="1800" spc="-15" dirty="0" smtClean="0">
                <a:latin typeface="Arial"/>
                <a:cs typeface="Arial"/>
              </a:rPr>
              <a:t>with </a:t>
            </a:r>
            <a:r>
              <a:rPr sz="1800" dirty="0" smtClean="0">
                <a:latin typeface="Arial"/>
                <a:cs typeface="Arial"/>
              </a:rPr>
              <a:t>the </a:t>
            </a:r>
            <a:r>
              <a:rPr sz="1800" spc="-5" dirty="0" smtClean="0">
                <a:latin typeface="Arial"/>
                <a:cs typeface="Arial"/>
              </a:rPr>
              <a:t>capability </a:t>
            </a:r>
            <a:r>
              <a:rPr sz="1800" dirty="0" smtClean="0">
                <a:latin typeface="Arial"/>
                <a:cs typeface="Arial"/>
              </a:rPr>
              <a:t>to </a:t>
            </a:r>
            <a:r>
              <a:rPr sz="1800" spc="-10" dirty="0" smtClean="0">
                <a:latin typeface="Arial"/>
                <a:cs typeface="Arial"/>
              </a:rPr>
              <a:t>bypass </a:t>
            </a:r>
            <a:r>
              <a:rPr sz="1800" spc="-5" dirty="0" smtClean="0">
                <a:latin typeface="Arial"/>
                <a:cs typeface="Arial"/>
              </a:rPr>
              <a:t>resource limits </a:t>
            </a:r>
            <a:r>
              <a:rPr sz="1800" dirty="0" smtClean="0">
                <a:latin typeface="Arial"/>
                <a:cs typeface="Arial"/>
              </a:rPr>
              <a:t>set </a:t>
            </a:r>
            <a:r>
              <a:rPr sz="1800" spc="-5" dirty="0" smtClean="0">
                <a:latin typeface="Arial"/>
                <a:cs typeface="Arial"/>
              </a:rPr>
              <a:t>in  </a:t>
            </a:r>
            <a:r>
              <a:rPr sz="1800" dirty="0" smtClean="0">
                <a:latin typeface="Arial"/>
                <a:cs typeface="Arial"/>
              </a:rPr>
              <a:t>VMM.</a:t>
            </a:r>
          </a:p>
          <a:p>
            <a:pPr marL="355600" indent="-342900">
              <a:lnSpc>
                <a:spcPct val="100000"/>
              </a:lnSpc>
              <a:spcBef>
                <a:spcPts val="475"/>
              </a:spcBef>
              <a:buClr>
                <a:srgbClr val="00007C"/>
              </a:buClr>
              <a:buSzPct val="75000"/>
              <a:buFont typeface="Wingdings"/>
              <a:buChar char=""/>
              <a:tabLst>
                <a:tab pos="354965" algn="l"/>
                <a:tab pos="355600" algn="l"/>
              </a:tabLst>
            </a:pPr>
            <a:r>
              <a:rPr sz="2000" dirty="0" smtClean="0">
                <a:latin typeface="Arial"/>
                <a:cs typeface="Arial"/>
              </a:rPr>
              <a:t>VM </a:t>
            </a:r>
            <a:r>
              <a:rPr sz="2000" dirty="0">
                <a:latin typeface="Arial"/>
                <a:cs typeface="Arial"/>
              </a:rPr>
              <a:t>side-channel attacks: malicious attack on one or more VMs</a:t>
            </a:r>
            <a:r>
              <a:rPr sz="2000" spc="-225" dirty="0">
                <a:latin typeface="Arial"/>
                <a:cs typeface="Arial"/>
              </a:rPr>
              <a:t> </a:t>
            </a:r>
            <a:r>
              <a:rPr sz="2000" dirty="0">
                <a:latin typeface="Arial"/>
                <a:cs typeface="Arial"/>
              </a:rPr>
              <a:t>by</a:t>
            </a:r>
          </a:p>
          <a:p>
            <a:pPr marL="355600">
              <a:lnSpc>
                <a:spcPct val="100000"/>
              </a:lnSpc>
            </a:pPr>
            <a:r>
              <a:rPr sz="2000" dirty="0">
                <a:latin typeface="Arial"/>
                <a:cs typeface="Arial"/>
              </a:rPr>
              <a:t>a rogue </a:t>
            </a:r>
            <a:r>
              <a:rPr sz="2000" spc="-5" dirty="0">
                <a:latin typeface="Arial"/>
                <a:cs typeface="Arial"/>
              </a:rPr>
              <a:t>VM </a:t>
            </a:r>
            <a:r>
              <a:rPr sz="2000" dirty="0">
                <a:latin typeface="Arial"/>
                <a:cs typeface="Arial"/>
              </a:rPr>
              <a:t>under the same </a:t>
            </a:r>
            <a:r>
              <a:rPr sz="2000" spc="-5" dirty="0">
                <a:latin typeface="Arial"/>
                <a:cs typeface="Arial"/>
              </a:rPr>
              <a:t>VMM. </a:t>
            </a:r>
            <a:r>
              <a:rPr sz="2000" dirty="0">
                <a:latin typeface="Arial"/>
                <a:cs typeface="Arial"/>
              </a:rPr>
              <a:t>Probable</a:t>
            </a:r>
            <a:r>
              <a:rPr sz="2000" spc="-145" dirty="0">
                <a:latin typeface="Arial"/>
                <a:cs typeface="Arial"/>
              </a:rPr>
              <a:t> </a:t>
            </a:r>
            <a:r>
              <a:rPr sz="2000" dirty="0">
                <a:latin typeface="Arial"/>
                <a:cs typeface="Arial"/>
              </a:rPr>
              <a:t>causes:</a:t>
            </a:r>
          </a:p>
          <a:p>
            <a:pPr marL="756285" marR="5080" lvl="1" indent="-286385">
              <a:lnSpc>
                <a:spcPct val="100000"/>
              </a:lnSpc>
              <a:spcBef>
                <a:spcPts val="440"/>
              </a:spcBef>
              <a:buClr>
                <a:srgbClr val="9999CC"/>
              </a:buClr>
              <a:buSzPct val="78125"/>
              <a:buFont typeface="Wingdings"/>
              <a:buChar char=""/>
              <a:tabLst>
                <a:tab pos="756285" algn="l"/>
                <a:tab pos="756920" algn="l"/>
              </a:tabLst>
            </a:pPr>
            <a:r>
              <a:rPr sz="1600" spc="-5" dirty="0">
                <a:latin typeface="Arial"/>
                <a:cs typeface="Arial"/>
              </a:rPr>
              <a:t>(</a:t>
            </a:r>
            <a:r>
              <a:rPr sz="1800" spc="-5" dirty="0">
                <a:latin typeface="Arial"/>
                <a:cs typeface="Arial"/>
              </a:rPr>
              <a:t>a) lack </a:t>
            </a:r>
            <a:r>
              <a:rPr sz="1800" dirty="0">
                <a:latin typeface="Arial"/>
                <a:cs typeface="Arial"/>
              </a:rPr>
              <a:t>of </a:t>
            </a:r>
            <a:r>
              <a:rPr sz="1800" spc="-5" dirty="0">
                <a:latin typeface="Arial"/>
                <a:cs typeface="Arial"/>
              </a:rPr>
              <a:t>proper isolation </a:t>
            </a:r>
            <a:r>
              <a:rPr sz="1800" dirty="0">
                <a:latin typeface="Arial"/>
                <a:cs typeface="Arial"/>
              </a:rPr>
              <a:t>of </a:t>
            </a:r>
            <a:r>
              <a:rPr sz="1800" spc="-5" dirty="0">
                <a:latin typeface="Arial"/>
                <a:cs typeface="Arial"/>
              </a:rPr>
              <a:t>inter-VM </a:t>
            </a:r>
            <a:r>
              <a:rPr sz="1800" dirty="0">
                <a:latin typeface="Arial"/>
                <a:cs typeface="Arial"/>
              </a:rPr>
              <a:t>traffic </a:t>
            </a:r>
            <a:r>
              <a:rPr sz="1800" spc="-5" dirty="0">
                <a:latin typeface="Arial"/>
                <a:cs typeface="Arial"/>
              </a:rPr>
              <a:t>due </a:t>
            </a:r>
            <a:r>
              <a:rPr sz="1800" dirty="0">
                <a:latin typeface="Arial"/>
                <a:cs typeface="Arial"/>
              </a:rPr>
              <a:t>to </a:t>
            </a:r>
            <a:r>
              <a:rPr sz="1800" spc="-5" dirty="0">
                <a:latin typeface="Arial"/>
                <a:cs typeface="Arial"/>
              </a:rPr>
              <a:t>misconfiguration </a:t>
            </a:r>
            <a:r>
              <a:rPr sz="1800" dirty="0">
                <a:latin typeface="Arial"/>
                <a:cs typeface="Arial"/>
              </a:rPr>
              <a:t>of  the </a:t>
            </a:r>
            <a:r>
              <a:rPr sz="1800" spc="-5" dirty="0">
                <a:latin typeface="Arial"/>
                <a:cs typeface="Arial"/>
              </a:rPr>
              <a:t>virtual </a:t>
            </a:r>
            <a:r>
              <a:rPr sz="1800" spc="-10" dirty="0">
                <a:latin typeface="Arial"/>
                <a:cs typeface="Arial"/>
              </a:rPr>
              <a:t>network </a:t>
            </a:r>
            <a:r>
              <a:rPr sz="1800" spc="-5" dirty="0">
                <a:latin typeface="Arial"/>
                <a:cs typeface="Arial"/>
              </a:rPr>
              <a:t>residing in </a:t>
            </a:r>
            <a:r>
              <a:rPr sz="1800" dirty="0">
                <a:latin typeface="Arial"/>
                <a:cs typeface="Arial"/>
              </a:rPr>
              <a:t>the</a:t>
            </a:r>
            <a:r>
              <a:rPr sz="1800" spc="50" dirty="0">
                <a:latin typeface="Arial"/>
                <a:cs typeface="Arial"/>
              </a:rPr>
              <a:t> </a:t>
            </a:r>
            <a:r>
              <a:rPr sz="1800" dirty="0">
                <a:latin typeface="Arial"/>
                <a:cs typeface="Arial"/>
              </a:rPr>
              <a:t>VMM.</a:t>
            </a:r>
          </a:p>
          <a:p>
            <a:pPr marL="756285" lvl="1" indent="-286385">
              <a:lnSpc>
                <a:spcPct val="100000"/>
              </a:lnSpc>
              <a:spcBef>
                <a:spcPts val="434"/>
              </a:spcBef>
              <a:buClr>
                <a:srgbClr val="9999CC"/>
              </a:buClr>
              <a:buSzPct val="80555"/>
              <a:buFont typeface="Wingdings"/>
              <a:buChar char=""/>
              <a:tabLst>
                <a:tab pos="756920" algn="l"/>
              </a:tabLst>
            </a:pPr>
            <a:r>
              <a:rPr sz="1800" spc="-5" dirty="0">
                <a:latin typeface="Arial"/>
                <a:cs typeface="Arial"/>
              </a:rPr>
              <a:t>(b) limitation </a:t>
            </a:r>
            <a:r>
              <a:rPr sz="1800" dirty="0">
                <a:latin typeface="Arial"/>
                <a:cs typeface="Arial"/>
              </a:rPr>
              <a:t>of </a:t>
            </a:r>
            <a:r>
              <a:rPr sz="1800" spc="-5" dirty="0">
                <a:latin typeface="Arial"/>
                <a:cs typeface="Arial"/>
              </a:rPr>
              <a:t>packet inspection devices </a:t>
            </a:r>
            <a:r>
              <a:rPr sz="1800" dirty="0">
                <a:latin typeface="Arial"/>
                <a:cs typeface="Arial"/>
              </a:rPr>
              <a:t>to </a:t>
            </a:r>
            <a:r>
              <a:rPr sz="1800" spc="-5" dirty="0">
                <a:latin typeface="Arial"/>
                <a:cs typeface="Arial"/>
              </a:rPr>
              <a:t>handle high speed</a:t>
            </a:r>
            <a:r>
              <a:rPr sz="1800" spc="114" dirty="0">
                <a:latin typeface="Arial"/>
                <a:cs typeface="Arial"/>
              </a:rPr>
              <a:t> </a:t>
            </a:r>
            <a:r>
              <a:rPr sz="1800" dirty="0">
                <a:latin typeface="Arial"/>
                <a:cs typeface="Arial"/>
              </a:rPr>
              <a:t>traffic,</a:t>
            </a:r>
          </a:p>
          <a:p>
            <a:pPr marL="756285">
              <a:lnSpc>
                <a:spcPct val="100000"/>
              </a:lnSpc>
            </a:pPr>
            <a:r>
              <a:rPr sz="1800" spc="-5" dirty="0">
                <a:latin typeface="Arial"/>
                <a:cs typeface="Arial"/>
              </a:rPr>
              <a:t>e.g., video</a:t>
            </a:r>
            <a:r>
              <a:rPr sz="1800" dirty="0">
                <a:latin typeface="Arial"/>
                <a:cs typeface="Arial"/>
              </a:rPr>
              <a:t> traffic.</a:t>
            </a:r>
          </a:p>
          <a:p>
            <a:pPr marL="756285" marR="250190" indent="-286385">
              <a:lnSpc>
                <a:spcPct val="100000"/>
              </a:lnSpc>
              <a:spcBef>
                <a:spcPts val="430"/>
              </a:spcBef>
              <a:buClr>
                <a:srgbClr val="9999CC"/>
              </a:buClr>
              <a:buSzPct val="80555"/>
              <a:buFont typeface="Wingdings"/>
              <a:buChar char=""/>
              <a:tabLst>
                <a:tab pos="756920" algn="l"/>
              </a:tabLst>
            </a:pPr>
            <a:r>
              <a:rPr sz="1800" dirty="0">
                <a:latin typeface="Arial"/>
                <a:cs typeface="Arial"/>
              </a:rPr>
              <a:t>(c) </a:t>
            </a:r>
            <a:r>
              <a:rPr sz="1800" spc="-5" dirty="0">
                <a:latin typeface="Arial"/>
                <a:cs typeface="Arial"/>
              </a:rPr>
              <a:t>presence </a:t>
            </a:r>
            <a:r>
              <a:rPr sz="1800" dirty="0">
                <a:latin typeface="Arial"/>
                <a:cs typeface="Arial"/>
              </a:rPr>
              <a:t>of VM </a:t>
            </a:r>
            <a:r>
              <a:rPr sz="1800" spc="-5" dirty="0">
                <a:latin typeface="Arial"/>
                <a:cs typeface="Arial"/>
              </a:rPr>
              <a:t>instances built </a:t>
            </a:r>
            <a:r>
              <a:rPr sz="1800" dirty="0">
                <a:latin typeface="Arial"/>
                <a:cs typeface="Arial"/>
              </a:rPr>
              <a:t>from </a:t>
            </a:r>
            <a:r>
              <a:rPr sz="1800" spc="-5" dirty="0">
                <a:latin typeface="Arial"/>
                <a:cs typeface="Arial"/>
              </a:rPr>
              <a:t>insecure </a:t>
            </a:r>
            <a:r>
              <a:rPr sz="1800" dirty="0">
                <a:latin typeface="Arial"/>
                <a:cs typeface="Arial"/>
              </a:rPr>
              <a:t>VM </a:t>
            </a:r>
            <a:r>
              <a:rPr sz="1800" spc="-5" dirty="0">
                <a:latin typeface="Arial"/>
                <a:cs typeface="Arial"/>
              </a:rPr>
              <a:t>images, </a:t>
            </a:r>
            <a:r>
              <a:rPr sz="1800" dirty="0">
                <a:latin typeface="Arial"/>
                <a:cs typeface="Arial"/>
              </a:rPr>
              <a:t>e.g., </a:t>
            </a:r>
            <a:r>
              <a:rPr sz="1800" spc="-5" dirty="0">
                <a:latin typeface="Arial"/>
                <a:cs typeface="Arial"/>
              </a:rPr>
              <a:t>a  </a:t>
            </a:r>
            <a:r>
              <a:rPr sz="1800" dirty="0">
                <a:latin typeface="Arial"/>
                <a:cs typeface="Arial"/>
              </a:rPr>
              <a:t>VM </a:t>
            </a:r>
            <a:r>
              <a:rPr sz="1800" spc="-5" dirty="0">
                <a:latin typeface="Arial"/>
                <a:cs typeface="Arial"/>
              </a:rPr>
              <a:t>image having a guest </a:t>
            </a:r>
            <a:r>
              <a:rPr sz="1800" dirty="0">
                <a:latin typeface="Arial"/>
                <a:cs typeface="Arial"/>
              </a:rPr>
              <a:t>OS </a:t>
            </a:r>
            <a:r>
              <a:rPr sz="1800" spc="-10" dirty="0">
                <a:latin typeface="Arial"/>
                <a:cs typeface="Arial"/>
              </a:rPr>
              <a:t>without </a:t>
            </a:r>
            <a:r>
              <a:rPr sz="1800" spc="-5" dirty="0">
                <a:latin typeface="Arial"/>
                <a:cs typeface="Arial"/>
              </a:rPr>
              <a:t>the latest</a:t>
            </a:r>
            <a:r>
              <a:rPr sz="1800" spc="85" dirty="0">
                <a:latin typeface="Arial"/>
                <a:cs typeface="Arial"/>
              </a:rPr>
              <a:t> </a:t>
            </a:r>
            <a:r>
              <a:rPr sz="1800" spc="-5" dirty="0">
                <a:latin typeface="Arial"/>
                <a:cs typeface="Arial"/>
              </a:rPr>
              <a:t>patches.</a:t>
            </a:r>
            <a:endParaRPr sz="1800" dirty="0">
              <a:latin typeface="Arial"/>
              <a:cs typeface="Arial"/>
            </a:endParaRPr>
          </a:p>
          <a:p>
            <a:pPr marL="355600" indent="-342900">
              <a:lnSpc>
                <a:spcPct val="100000"/>
              </a:lnSpc>
              <a:spcBef>
                <a:spcPts val="475"/>
              </a:spcBef>
              <a:buClr>
                <a:srgbClr val="00007C"/>
              </a:buClr>
              <a:buSzPct val="75000"/>
              <a:buFont typeface="Wingdings"/>
              <a:buChar char=""/>
              <a:tabLst>
                <a:tab pos="354965" algn="l"/>
                <a:tab pos="355600" algn="l"/>
              </a:tabLst>
            </a:pPr>
            <a:r>
              <a:rPr sz="2000" dirty="0">
                <a:latin typeface="Arial"/>
                <a:cs typeface="Arial"/>
              </a:rPr>
              <a:t>Buffer overflow</a:t>
            </a:r>
            <a:r>
              <a:rPr sz="2000" spc="-45" dirty="0">
                <a:latin typeface="Arial"/>
                <a:cs typeface="Arial"/>
              </a:rPr>
              <a:t> </a:t>
            </a:r>
            <a:r>
              <a:rPr sz="2000" dirty="0">
                <a:latin typeface="Arial"/>
                <a:cs typeface="Arial"/>
              </a:rPr>
              <a:t>attacks.</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0" y="0"/>
            <a:ext cx="285750" cy="533400"/>
          </a:xfrm>
          <a:prstGeom prst="rect">
            <a:avLst/>
          </a:prstGeom>
          <a:blipFill>
            <a:blip r:embed="rId3" cstate="print"/>
            <a:stretch>
              <a:fillRect/>
            </a:stretch>
          </a:blipFill>
        </p:spPr>
        <p:txBody>
          <a:bodyPr wrap="square" lIns="0" tIns="0" rIns="0" bIns="0" rtlCol="0"/>
          <a:lstStyle/>
          <a:p>
            <a:endParaRPr/>
          </a:p>
        </p:txBody>
      </p:sp>
      <p:sp>
        <p:nvSpPr>
          <p:cNvPr id="3" name="object 3"/>
          <p:cNvSpPr/>
          <p:nvPr/>
        </p:nvSpPr>
        <p:spPr>
          <a:xfrm>
            <a:off x="412750" y="134937"/>
            <a:ext cx="8731250" cy="274637"/>
          </a:xfrm>
          <a:prstGeom prst="rect">
            <a:avLst/>
          </a:prstGeom>
          <a:blipFill>
            <a:blip r:embed="rId4" cstate="print"/>
            <a:stretch>
              <a:fillRect/>
            </a:stretch>
          </a:blipFill>
        </p:spPr>
        <p:txBody>
          <a:bodyPr wrap="square" lIns="0" tIns="0" rIns="0" bIns="0" rtlCol="0"/>
          <a:lstStyle/>
          <a:p>
            <a:endParaRPr/>
          </a:p>
        </p:txBody>
      </p:sp>
      <p:sp>
        <p:nvSpPr>
          <p:cNvPr id="4" name="object 4"/>
          <p:cNvSpPr/>
          <p:nvPr/>
        </p:nvSpPr>
        <p:spPr>
          <a:xfrm>
            <a:off x="409575" y="134937"/>
            <a:ext cx="138430" cy="136525"/>
          </a:xfrm>
          <a:custGeom>
            <a:avLst/>
            <a:gdLst/>
            <a:ahLst/>
            <a:cxnLst/>
            <a:rect l="l" t="t" r="r" b="b"/>
            <a:pathLst>
              <a:path w="138429" h="136525">
                <a:moveTo>
                  <a:pt x="0" y="136525"/>
                </a:moveTo>
                <a:lnTo>
                  <a:pt x="138112" y="136525"/>
                </a:lnTo>
                <a:lnTo>
                  <a:pt x="138112" y="0"/>
                </a:lnTo>
                <a:lnTo>
                  <a:pt x="0" y="0"/>
                </a:lnTo>
                <a:lnTo>
                  <a:pt x="0" y="136525"/>
                </a:lnTo>
                <a:close/>
              </a:path>
            </a:pathLst>
          </a:custGeom>
          <a:solidFill>
            <a:srgbClr val="CCCCE6"/>
          </a:solidFill>
        </p:spPr>
        <p:txBody>
          <a:bodyPr wrap="square" lIns="0" tIns="0" rIns="0" bIns="0" rtlCol="0"/>
          <a:lstStyle/>
          <a:p>
            <a:endParaRPr/>
          </a:p>
        </p:txBody>
      </p:sp>
      <p:sp>
        <p:nvSpPr>
          <p:cNvPr id="5" name="object 5"/>
          <p:cNvSpPr/>
          <p:nvPr/>
        </p:nvSpPr>
        <p:spPr>
          <a:xfrm>
            <a:off x="547687" y="63"/>
            <a:ext cx="139700" cy="135255"/>
          </a:xfrm>
          <a:custGeom>
            <a:avLst/>
            <a:gdLst/>
            <a:ahLst/>
            <a:cxnLst/>
            <a:rect l="l" t="t" r="r" b="b"/>
            <a:pathLst>
              <a:path w="139700" h="135255">
                <a:moveTo>
                  <a:pt x="0" y="134874"/>
                </a:moveTo>
                <a:lnTo>
                  <a:pt x="139700" y="134874"/>
                </a:lnTo>
                <a:lnTo>
                  <a:pt x="139700" y="0"/>
                </a:lnTo>
                <a:lnTo>
                  <a:pt x="0" y="0"/>
                </a:lnTo>
                <a:lnTo>
                  <a:pt x="0" y="134874"/>
                </a:lnTo>
                <a:close/>
              </a:path>
            </a:pathLst>
          </a:custGeom>
          <a:solidFill>
            <a:srgbClr val="CCCCE6"/>
          </a:solidFill>
        </p:spPr>
        <p:txBody>
          <a:bodyPr wrap="square" lIns="0" tIns="0" rIns="0" bIns="0" rtlCol="0"/>
          <a:lstStyle/>
          <a:p>
            <a:endParaRPr/>
          </a:p>
        </p:txBody>
      </p:sp>
      <p:sp>
        <p:nvSpPr>
          <p:cNvPr id="6" name="object 6"/>
          <p:cNvSpPr/>
          <p:nvPr/>
        </p:nvSpPr>
        <p:spPr>
          <a:xfrm>
            <a:off x="547687" y="134937"/>
            <a:ext cx="139700" cy="141605"/>
          </a:xfrm>
          <a:custGeom>
            <a:avLst/>
            <a:gdLst/>
            <a:ahLst/>
            <a:cxnLst/>
            <a:rect l="l" t="t" r="r" b="b"/>
            <a:pathLst>
              <a:path w="139700" h="141604">
                <a:moveTo>
                  <a:pt x="0" y="141287"/>
                </a:moveTo>
                <a:lnTo>
                  <a:pt x="139700" y="141287"/>
                </a:lnTo>
                <a:lnTo>
                  <a:pt x="139700" y="0"/>
                </a:lnTo>
                <a:lnTo>
                  <a:pt x="0" y="0"/>
                </a:lnTo>
                <a:lnTo>
                  <a:pt x="0" y="141287"/>
                </a:lnTo>
                <a:close/>
              </a:path>
            </a:pathLst>
          </a:custGeom>
          <a:solidFill>
            <a:srgbClr val="9999CC"/>
          </a:solidFill>
        </p:spPr>
        <p:txBody>
          <a:bodyPr wrap="square" lIns="0" tIns="0" rIns="0" bIns="0" rtlCol="0"/>
          <a:lstStyle/>
          <a:p>
            <a:endParaRPr/>
          </a:p>
        </p:txBody>
      </p:sp>
      <p:sp>
        <p:nvSpPr>
          <p:cNvPr id="7" name="object 7"/>
          <p:cNvSpPr/>
          <p:nvPr/>
        </p:nvSpPr>
        <p:spPr>
          <a:xfrm>
            <a:off x="274637" y="274637"/>
            <a:ext cx="136525" cy="135255"/>
          </a:xfrm>
          <a:custGeom>
            <a:avLst/>
            <a:gdLst/>
            <a:ahLst/>
            <a:cxnLst/>
            <a:rect l="l" t="t" r="r" b="b"/>
            <a:pathLst>
              <a:path w="136525" h="135254">
                <a:moveTo>
                  <a:pt x="0" y="134937"/>
                </a:moveTo>
                <a:lnTo>
                  <a:pt x="136525" y="134937"/>
                </a:lnTo>
                <a:lnTo>
                  <a:pt x="136525" y="0"/>
                </a:lnTo>
                <a:lnTo>
                  <a:pt x="0" y="0"/>
                </a:lnTo>
                <a:lnTo>
                  <a:pt x="0" y="134937"/>
                </a:lnTo>
                <a:close/>
              </a:path>
            </a:pathLst>
          </a:custGeom>
          <a:solidFill>
            <a:srgbClr val="CCCCE6"/>
          </a:solidFill>
        </p:spPr>
        <p:txBody>
          <a:bodyPr wrap="square" lIns="0" tIns="0" rIns="0" bIns="0" rtlCol="0"/>
          <a:lstStyle/>
          <a:p>
            <a:endParaRPr/>
          </a:p>
        </p:txBody>
      </p:sp>
      <p:sp>
        <p:nvSpPr>
          <p:cNvPr id="8" name="object 8"/>
          <p:cNvSpPr/>
          <p:nvPr/>
        </p:nvSpPr>
        <p:spPr>
          <a:xfrm>
            <a:off x="131762" y="136588"/>
            <a:ext cx="141605" cy="138430"/>
          </a:xfrm>
          <a:custGeom>
            <a:avLst/>
            <a:gdLst/>
            <a:ahLst/>
            <a:cxnLst/>
            <a:rect l="l" t="t" r="r" b="b"/>
            <a:pathLst>
              <a:path w="141604" h="138429">
                <a:moveTo>
                  <a:pt x="0" y="138112"/>
                </a:moveTo>
                <a:lnTo>
                  <a:pt x="141287" y="138112"/>
                </a:lnTo>
                <a:lnTo>
                  <a:pt x="141287" y="0"/>
                </a:lnTo>
                <a:lnTo>
                  <a:pt x="0" y="0"/>
                </a:lnTo>
                <a:lnTo>
                  <a:pt x="0" y="138112"/>
                </a:lnTo>
                <a:close/>
              </a:path>
            </a:pathLst>
          </a:custGeom>
          <a:solidFill>
            <a:srgbClr val="00007C"/>
          </a:solidFill>
        </p:spPr>
        <p:txBody>
          <a:bodyPr wrap="square" lIns="0" tIns="0" rIns="0" bIns="0" rtlCol="0"/>
          <a:lstStyle/>
          <a:p>
            <a:endParaRPr/>
          </a:p>
        </p:txBody>
      </p:sp>
      <p:sp>
        <p:nvSpPr>
          <p:cNvPr id="9" name="object 9"/>
          <p:cNvSpPr/>
          <p:nvPr/>
        </p:nvSpPr>
        <p:spPr>
          <a:xfrm>
            <a:off x="409575" y="271462"/>
            <a:ext cx="138430" cy="138430"/>
          </a:xfrm>
          <a:custGeom>
            <a:avLst/>
            <a:gdLst/>
            <a:ahLst/>
            <a:cxnLst/>
            <a:rect l="l" t="t" r="r" b="b"/>
            <a:pathLst>
              <a:path w="138429" h="138429">
                <a:moveTo>
                  <a:pt x="0" y="138112"/>
                </a:moveTo>
                <a:lnTo>
                  <a:pt x="138112" y="138112"/>
                </a:lnTo>
                <a:lnTo>
                  <a:pt x="138112" y="0"/>
                </a:lnTo>
                <a:lnTo>
                  <a:pt x="0" y="0"/>
                </a:lnTo>
                <a:lnTo>
                  <a:pt x="0" y="138112"/>
                </a:lnTo>
                <a:close/>
              </a:path>
            </a:pathLst>
          </a:custGeom>
          <a:solidFill>
            <a:srgbClr val="9999CC"/>
          </a:solidFill>
        </p:spPr>
        <p:txBody>
          <a:bodyPr wrap="square" lIns="0" tIns="0" rIns="0" bIns="0" rtlCol="0"/>
          <a:lstStyle/>
          <a:p>
            <a:endParaRPr/>
          </a:p>
        </p:txBody>
      </p:sp>
      <p:sp>
        <p:nvSpPr>
          <p:cNvPr id="10" name="object 10"/>
          <p:cNvSpPr/>
          <p:nvPr/>
        </p:nvSpPr>
        <p:spPr>
          <a:xfrm>
            <a:off x="274637" y="409575"/>
            <a:ext cx="136525" cy="136525"/>
          </a:xfrm>
          <a:custGeom>
            <a:avLst/>
            <a:gdLst/>
            <a:ahLst/>
            <a:cxnLst/>
            <a:rect l="l" t="t" r="r" b="b"/>
            <a:pathLst>
              <a:path w="136525" h="136525">
                <a:moveTo>
                  <a:pt x="0" y="136525"/>
                </a:moveTo>
                <a:lnTo>
                  <a:pt x="136525" y="136525"/>
                </a:lnTo>
                <a:lnTo>
                  <a:pt x="136525" y="0"/>
                </a:lnTo>
                <a:lnTo>
                  <a:pt x="0" y="0"/>
                </a:lnTo>
                <a:lnTo>
                  <a:pt x="0" y="136525"/>
                </a:lnTo>
                <a:close/>
              </a:path>
            </a:pathLst>
          </a:custGeom>
          <a:solidFill>
            <a:srgbClr val="9999CC"/>
          </a:solidFill>
        </p:spPr>
        <p:txBody>
          <a:bodyPr wrap="square" lIns="0" tIns="0" rIns="0" bIns="0" rtlCol="0"/>
          <a:lstStyle/>
          <a:p>
            <a:endParaRPr/>
          </a:p>
        </p:txBody>
      </p:sp>
      <p:sp>
        <p:nvSpPr>
          <p:cNvPr id="11" name="object 11"/>
          <p:cNvSpPr txBox="1">
            <a:spLocks noGrp="1"/>
          </p:cNvSpPr>
          <p:nvPr>
            <p:ph type="title"/>
          </p:nvPr>
        </p:nvSpPr>
        <p:spPr>
          <a:xfrm>
            <a:off x="535940" y="588645"/>
            <a:ext cx="3231515" cy="513715"/>
          </a:xfrm>
          <a:prstGeom prst="rect">
            <a:avLst/>
          </a:prstGeom>
        </p:spPr>
        <p:txBody>
          <a:bodyPr vert="horz" wrap="square" lIns="0" tIns="13335" rIns="0" bIns="0" rtlCol="0">
            <a:spAutoFit/>
          </a:bodyPr>
          <a:lstStyle/>
          <a:p>
            <a:pPr marL="12700">
              <a:lnSpc>
                <a:spcPct val="100000"/>
              </a:lnSpc>
              <a:spcBef>
                <a:spcPts val="105"/>
              </a:spcBef>
            </a:pPr>
            <a:r>
              <a:rPr spc="-5" dirty="0"/>
              <a:t>VM-based</a:t>
            </a:r>
            <a:r>
              <a:rPr spc="-50" dirty="0"/>
              <a:t> </a:t>
            </a:r>
            <a:r>
              <a:rPr spc="-5" dirty="0"/>
              <a:t>threats</a:t>
            </a:r>
          </a:p>
        </p:txBody>
      </p:sp>
      <p:sp>
        <p:nvSpPr>
          <p:cNvPr id="13" name="object 13"/>
          <p:cNvSpPr txBox="1">
            <a:spLocks noGrp="1"/>
          </p:cNvSpPr>
          <p:nvPr>
            <p:ph type="dt" sz="half" idx="6"/>
          </p:nvPr>
        </p:nvSpPr>
        <p:spPr>
          <a:prstGeom prst="rect">
            <a:avLst/>
          </a:prstGeom>
        </p:spPr>
        <p:txBody>
          <a:bodyPr vert="horz" wrap="square" lIns="0" tIns="0" rIns="0" bIns="0" rtlCol="0">
            <a:spAutoFit/>
          </a:bodyPr>
          <a:lstStyle/>
          <a:p>
            <a:pPr algn="ctr">
              <a:lnSpc>
                <a:spcPts val="1425"/>
              </a:lnSpc>
            </a:pPr>
            <a:r>
              <a:rPr spc="-5" dirty="0"/>
              <a:t>Cloud Computing: </a:t>
            </a:r>
            <a:r>
              <a:rPr dirty="0"/>
              <a:t>Theory </a:t>
            </a:r>
            <a:r>
              <a:rPr spc="-5" dirty="0"/>
              <a:t>and</a:t>
            </a:r>
            <a:r>
              <a:rPr spc="-140" dirty="0"/>
              <a:t> </a:t>
            </a:r>
            <a:r>
              <a:rPr dirty="0"/>
              <a:t>Practice.</a:t>
            </a:r>
          </a:p>
          <a:p>
            <a:pPr marL="1905" algn="ctr">
              <a:lnSpc>
                <a:spcPct val="100000"/>
              </a:lnSpc>
            </a:pPr>
            <a:r>
              <a:rPr dirty="0"/>
              <a:t>Chapter</a:t>
            </a:r>
            <a:r>
              <a:rPr spc="-45" dirty="0"/>
              <a:t> </a:t>
            </a:r>
            <a:r>
              <a:rPr spc="-5" dirty="0"/>
              <a:t>9</a:t>
            </a:r>
          </a:p>
        </p:txBody>
      </p:sp>
      <p:sp>
        <p:nvSpPr>
          <p:cNvPr id="14" name="object 14"/>
          <p:cNvSpPr txBox="1">
            <a:spLocks noGrp="1"/>
          </p:cNvSpPr>
          <p:nvPr>
            <p:ph type="sldNum" sz="quarter" idx="7"/>
          </p:nvPr>
        </p:nvSpPr>
        <p:spPr>
          <a:prstGeom prst="rect">
            <a:avLst/>
          </a:prstGeom>
        </p:spPr>
        <p:txBody>
          <a:bodyPr vert="horz" wrap="square" lIns="0" tIns="27940" rIns="0" bIns="0" rtlCol="0">
            <a:spAutoFit/>
          </a:bodyPr>
          <a:lstStyle/>
          <a:p>
            <a:pPr marL="25400">
              <a:lnSpc>
                <a:spcPct val="100000"/>
              </a:lnSpc>
              <a:spcBef>
                <a:spcPts val="220"/>
              </a:spcBef>
            </a:pPr>
            <a:fld id="{81D60167-4931-47E6-BA6A-407CBD079E47}" type="slidenum">
              <a:rPr dirty="0"/>
              <a:t>25</a:t>
            </a:fld>
            <a:endParaRPr dirty="0"/>
          </a:p>
        </p:txBody>
      </p:sp>
      <p:sp>
        <p:nvSpPr>
          <p:cNvPr id="15" name="object 15"/>
          <p:cNvSpPr txBox="1">
            <a:spLocks noGrp="1"/>
          </p:cNvSpPr>
          <p:nvPr>
            <p:ph type="ftr" sz="quarter" idx="5"/>
          </p:nvPr>
        </p:nvSpPr>
        <p:spPr>
          <a:prstGeom prst="rect">
            <a:avLst/>
          </a:prstGeom>
        </p:spPr>
        <p:txBody>
          <a:bodyPr vert="horz" wrap="square" lIns="0" tIns="0" rIns="0" bIns="0" rtlCol="0">
            <a:spAutoFit/>
          </a:bodyPr>
          <a:lstStyle/>
          <a:p>
            <a:pPr marL="12700">
              <a:lnSpc>
                <a:spcPts val="1425"/>
              </a:lnSpc>
            </a:pPr>
            <a:r>
              <a:rPr spc="-5" dirty="0"/>
              <a:t>Dan </a:t>
            </a:r>
            <a:r>
              <a:rPr dirty="0"/>
              <a:t>C.</a:t>
            </a:r>
            <a:r>
              <a:rPr spc="-55" dirty="0"/>
              <a:t> </a:t>
            </a:r>
            <a:r>
              <a:rPr spc="-5" dirty="0"/>
              <a:t>Marinescu</a:t>
            </a:r>
          </a:p>
        </p:txBody>
      </p:sp>
      <p:sp>
        <p:nvSpPr>
          <p:cNvPr id="12" name="object 12"/>
          <p:cNvSpPr txBox="1"/>
          <p:nvPr/>
        </p:nvSpPr>
        <p:spPr>
          <a:xfrm>
            <a:off x="640791" y="1425956"/>
            <a:ext cx="7920355" cy="3740126"/>
          </a:xfrm>
          <a:prstGeom prst="rect">
            <a:avLst/>
          </a:prstGeom>
        </p:spPr>
        <p:txBody>
          <a:bodyPr vert="horz" wrap="square" lIns="0" tIns="13335" rIns="0" bIns="0" rtlCol="0">
            <a:spAutoFit/>
          </a:bodyPr>
          <a:lstStyle/>
          <a:p>
            <a:pPr marL="355600" marR="461009" indent="-342900">
              <a:lnSpc>
                <a:spcPct val="100000"/>
              </a:lnSpc>
              <a:spcBef>
                <a:spcPts val="105"/>
              </a:spcBef>
              <a:buClr>
                <a:srgbClr val="00007C"/>
              </a:buClr>
              <a:buSzPct val="75000"/>
              <a:buFont typeface="Wingdings"/>
              <a:buChar char=""/>
              <a:tabLst>
                <a:tab pos="354965" algn="l"/>
                <a:tab pos="355600" algn="l"/>
                <a:tab pos="4697730" algn="l"/>
              </a:tabLst>
            </a:pPr>
            <a:r>
              <a:rPr sz="2000" dirty="0">
                <a:latin typeface="Arial"/>
                <a:cs typeface="Arial"/>
              </a:rPr>
              <a:t>Deployment of rogue or</a:t>
            </a:r>
            <a:r>
              <a:rPr sz="2000" spc="-65" dirty="0">
                <a:latin typeface="Arial"/>
                <a:cs typeface="Arial"/>
              </a:rPr>
              <a:t> </a:t>
            </a:r>
            <a:r>
              <a:rPr sz="2000" dirty="0">
                <a:latin typeface="Arial"/>
                <a:cs typeface="Arial"/>
              </a:rPr>
              <a:t>insecure</a:t>
            </a:r>
            <a:r>
              <a:rPr sz="2000" spc="-10" dirty="0">
                <a:latin typeface="Arial"/>
                <a:cs typeface="Arial"/>
              </a:rPr>
              <a:t> </a:t>
            </a:r>
            <a:r>
              <a:rPr sz="2000" dirty="0">
                <a:latin typeface="Arial"/>
                <a:cs typeface="Arial"/>
              </a:rPr>
              <a:t>VM.	Unauthorized users</a:t>
            </a:r>
            <a:r>
              <a:rPr sz="2000" spc="-114" dirty="0">
                <a:latin typeface="Arial"/>
                <a:cs typeface="Arial"/>
              </a:rPr>
              <a:t> </a:t>
            </a:r>
            <a:r>
              <a:rPr sz="2000" dirty="0">
                <a:latin typeface="Arial"/>
                <a:cs typeface="Arial"/>
              </a:rPr>
              <a:t>may  </a:t>
            </a:r>
            <a:r>
              <a:rPr sz="2000" dirty="0" smtClean="0">
                <a:latin typeface="Arial"/>
                <a:cs typeface="Arial"/>
              </a:rPr>
              <a:t>u</a:t>
            </a:r>
            <a:r>
              <a:rPr lang="en-GB" sz="2000" dirty="0">
                <a:latin typeface="Arial"/>
                <a:cs typeface="Arial"/>
              </a:rPr>
              <a:t>create insecure instances from images or may perform </a:t>
            </a:r>
            <a:r>
              <a:rPr sz="2000" dirty="0" err="1" smtClean="0">
                <a:latin typeface="Arial"/>
                <a:cs typeface="Arial"/>
              </a:rPr>
              <a:t>nauthorized</a:t>
            </a:r>
            <a:r>
              <a:rPr sz="2000" dirty="0" smtClean="0">
                <a:latin typeface="Arial"/>
                <a:cs typeface="Arial"/>
              </a:rPr>
              <a:t> </a:t>
            </a:r>
            <a:r>
              <a:rPr sz="2000" dirty="0">
                <a:latin typeface="Arial"/>
                <a:cs typeface="Arial"/>
              </a:rPr>
              <a:t>administrative actions on existing</a:t>
            </a:r>
            <a:r>
              <a:rPr sz="2000" spc="-130" dirty="0">
                <a:latin typeface="Arial"/>
                <a:cs typeface="Arial"/>
              </a:rPr>
              <a:t> </a:t>
            </a:r>
            <a:r>
              <a:rPr sz="2000" dirty="0">
                <a:latin typeface="Arial"/>
                <a:cs typeface="Arial"/>
              </a:rPr>
              <a:t>VMs.</a:t>
            </a:r>
          </a:p>
          <a:p>
            <a:pPr marL="355600">
              <a:lnSpc>
                <a:spcPct val="100000"/>
              </a:lnSpc>
            </a:pPr>
            <a:r>
              <a:rPr sz="2000" dirty="0">
                <a:latin typeface="Arial"/>
                <a:cs typeface="Arial"/>
              </a:rPr>
              <a:t>Probable</a:t>
            </a:r>
            <a:r>
              <a:rPr sz="2000" spc="-20" dirty="0">
                <a:latin typeface="Arial"/>
                <a:cs typeface="Arial"/>
              </a:rPr>
              <a:t> </a:t>
            </a:r>
            <a:r>
              <a:rPr sz="2000" dirty="0">
                <a:latin typeface="Arial"/>
                <a:cs typeface="Arial"/>
              </a:rPr>
              <a:t>cause:</a:t>
            </a:r>
          </a:p>
          <a:p>
            <a:pPr marL="756285" marR="5080" lvl="1" indent="-286385">
              <a:lnSpc>
                <a:spcPct val="100000"/>
              </a:lnSpc>
              <a:spcBef>
                <a:spcPts val="440"/>
              </a:spcBef>
              <a:buClr>
                <a:srgbClr val="9999CC"/>
              </a:buClr>
              <a:buSzPct val="80555"/>
              <a:buFont typeface="Wingdings"/>
              <a:buChar char=""/>
              <a:tabLst>
                <a:tab pos="820419" algn="l"/>
                <a:tab pos="821055" algn="l"/>
                <a:tab pos="1670685" algn="l"/>
              </a:tabLst>
            </a:pPr>
            <a:r>
              <a:rPr sz="1800" spc="-5" dirty="0">
                <a:latin typeface="Arial"/>
                <a:cs typeface="Arial"/>
              </a:rPr>
              <a:t>improper configuration </a:t>
            </a:r>
            <a:r>
              <a:rPr sz="1800" dirty="0">
                <a:latin typeface="Arial"/>
                <a:cs typeface="Arial"/>
              </a:rPr>
              <a:t>of </a:t>
            </a:r>
            <a:r>
              <a:rPr sz="1800" spc="-5" dirty="0">
                <a:latin typeface="Arial"/>
                <a:cs typeface="Arial"/>
              </a:rPr>
              <a:t>access controls on </a:t>
            </a:r>
            <a:r>
              <a:rPr sz="1800" dirty="0">
                <a:latin typeface="Arial"/>
                <a:cs typeface="Arial"/>
              </a:rPr>
              <a:t>VM </a:t>
            </a:r>
            <a:r>
              <a:rPr sz="1800" spc="-5" dirty="0">
                <a:latin typeface="Arial"/>
                <a:cs typeface="Arial"/>
              </a:rPr>
              <a:t>administrative tasks  such</a:t>
            </a:r>
            <a:r>
              <a:rPr sz="1800" spc="15" dirty="0">
                <a:latin typeface="Arial"/>
                <a:cs typeface="Arial"/>
              </a:rPr>
              <a:t> </a:t>
            </a:r>
            <a:r>
              <a:rPr sz="1800" spc="-5" dirty="0">
                <a:latin typeface="Arial"/>
                <a:cs typeface="Arial"/>
              </a:rPr>
              <a:t>as	instance creation, launching, suspension, re-activation and so  </a:t>
            </a:r>
            <a:r>
              <a:rPr sz="1800" spc="-10" dirty="0">
                <a:latin typeface="Arial"/>
                <a:cs typeface="Arial"/>
              </a:rPr>
              <a:t>on.</a:t>
            </a:r>
            <a:endParaRPr sz="1800" dirty="0">
              <a:latin typeface="Arial"/>
              <a:cs typeface="Arial"/>
            </a:endParaRPr>
          </a:p>
          <a:p>
            <a:pPr marL="355600" marR="295910" indent="-342900">
              <a:lnSpc>
                <a:spcPct val="100000"/>
              </a:lnSpc>
              <a:spcBef>
                <a:spcPts val="475"/>
              </a:spcBef>
              <a:buClr>
                <a:srgbClr val="00007C"/>
              </a:buClr>
              <a:buSzPct val="75000"/>
              <a:buFont typeface="Wingdings"/>
              <a:buChar char=""/>
              <a:tabLst>
                <a:tab pos="354965" algn="l"/>
                <a:tab pos="355600" algn="l"/>
              </a:tabLst>
            </a:pPr>
            <a:r>
              <a:rPr sz="2000" dirty="0">
                <a:latin typeface="Arial"/>
                <a:cs typeface="Arial"/>
              </a:rPr>
              <a:t>Presence of insecure and tampered VM images in </a:t>
            </a:r>
            <a:r>
              <a:rPr sz="2000" spc="-5" dirty="0">
                <a:latin typeface="Arial"/>
                <a:cs typeface="Arial"/>
              </a:rPr>
              <a:t>the </a:t>
            </a:r>
            <a:r>
              <a:rPr sz="2000" dirty="0">
                <a:latin typeface="Arial"/>
                <a:cs typeface="Arial"/>
              </a:rPr>
              <a:t>VM</a:t>
            </a:r>
            <a:r>
              <a:rPr sz="2000" spc="-195" dirty="0">
                <a:latin typeface="Arial"/>
                <a:cs typeface="Arial"/>
              </a:rPr>
              <a:t> </a:t>
            </a:r>
            <a:r>
              <a:rPr sz="2000" dirty="0">
                <a:latin typeface="Arial"/>
                <a:cs typeface="Arial"/>
              </a:rPr>
              <a:t>image  repository. Probable</a:t>
            </a:r>
            <a:r>
              <a:rPr sz="2000" spc="-90" dirty="0">
                <a:latin typeface="Arial"/>
                <a:cs typeface="Arial"/>
              </a:rPr>
              <a:t> </a:t>
            </a:r>
            <a:r>
              <a:rPr sz="2000" dirty="0">
                <a:latin typeface="Arial"/>
                <a:cs typeface="Arial"/>
              </a:rPr>
              <a:t>causes:</a:t>
            </a:r>
          </a:p>
          <a:p>
            <a:pPr marL="756285" lvl="1" indent="-286385">
              <a:lnSpc>
                <a:spcPct val="100000"/>
              </a:lnSpc>
              <a:spcBef>
                <a:spcPts val="440"/>
              </a:spcBef>
              <a:buClr>
                <a:srgbClr val="9999CC"/>
              </a:buClr>
              <a:buSzPct val="80555"/>
              <a:buFont typeface="Wingdings"/>
              <a:buChar char=""/>
              <a:tabLst>
                <a:tab pos="756920" algn="l"/>
              </a:tabLst>
            </a:pPr>
            <a:r>
              <a:rPr sz="1800" spc="-5" dirty="0">
                <a:latin typeface="Arial"/>
                <a:cs typeface="Arial"/>
              </a:rPr>
              <a:t>(a) lack </a:t>
            </a:r>
            <a:r>
              <a:rPr sz="1800" dirty="0">
                <a:latin typeface="Arial"/>
                <a:cs typeface="Arial"/>
              </a:rPr>
              <a:t>of </a:t>
            </a:r>
            <a:r>
              <a:rPr sz="1800" spc="-5" dirty="0">
                <a:latin typeface="Arial"/>
                <a:cs typeface="Arial"/>
              </a:rPr>
              <a:t>access control </a:t>
            </a:r>
            <a:r>
              <a:rPr sz="1800" dirty="0">
                <a:latin typeface="Arial"/>
                <a:cs typeface="Arial"/>
              </a:rPr>
              <a:t>to </a:t>
            </a:r>
            <a:r>
              <a:rPr sz="1800" spc="-5" dirty="0">
                <a:latin typeface="Arial"/>
                <a:cs typeface="Arial"/>
              </a:rPr>
              <a:t>the </a:t>
            </a:r>
            <a:r>
              <a:rPr sz="1800" dirty="0">
                <a:latin typeface="Arial"/>
                <a:cs typeface="Arial"/>
              </a:rPr>
              <a:t>VM </a:t>
            </a:r>
            <a:r>
              <a:rPr sz="1800" spc="-5" dirty="0">
                <a:latin typeface="Arial"/>
                <a:cs typeface="Arial"/>
              </a:rPr>
              <a:t>image</a:t>
            </a:r>
            <a:r>
              <a:rPr sz="1800" spc="35" dirty="0">
                <a:latin typeface="Arial"/>
                <a:cs typeface="Arial"/>
              </a:rPr>
              <a:t> </a:t>
            </a:r>
            <a:r>
              <a:rPr sz="1800" spc="-5" dirty="0">
                <a:latin typeface="Arial"/>
                <a:cs typeface="Arial"/>
              </a:rPr>
              <a:t>repository.</a:t>
            </a:r>
            <a:endParaRPr sz="1800" dirty="0">
              <a:latin typeface="Arial"/>
              <a:cs typeface="Arial"/>
            </a:endParaRPr>
          </a:p>
          <a:p>
            <a:pPr marL="756285" lvl="1" indent="-286385">
              <a:lnSpc>
                <a:spcPct val="100000"/>
              </a:lnSpc>
              <a:spcBef>
                <a:spcPts val="434"/>
              </a:spcBef>
              <a:buClr>
                <a:srgbClr val="9999CC"/>
              </a:buClr>
              <a:buSzPct val="80555"/>
              <a:buFont typeface="Wingdings"/>
              <a:buChar char=""/>
              <a:tabLst>
                <a:tab pos="756920" algn="l"/>
              </a:tabLst>
            </a:pPr>
            <a:r>
              <a:rPr sz="1800" spc="-5" dirty="0">
                <a:latin typeface="Arial"/>
                <a:cs typeface="Arial"/>
              </a:rPr>
              <a:t>(b) lack of mechanisms </a:t>
            </a:r>
            <a:r>
              <a:rPr sz="1800" dirty="0">
                <a:latin typeface="Arial"/>
                <a:cs typeface="Arial"/>
              </a:rPr>
              <a:t>to </a:t>
            </a:r>
            <a:r>
              <a:rPr sz="1800" spc="-5" dirty="0">
                <a:latin typeface="Arial"/>
                <a:cs typeface="Arial"/>
              </a:rPr>
              <a:t>verify </a:t>
            </a:r>
            <a:r>
              <a:rPr sz="1800" dirty="0">
                <a:latin typeface="Arial"/>
                <a:cs typeface="Arial"/>
              </a:rPr>
              <a:t>the </a:t>
            </a:r>
            <a:r>
              <a:rPr sz="1800" spc="-5" dirty="0">
                <a:latin typeface="Arial"/>
                <a:cs typeface="Arial"/>
              </a:rPr>
              <a:t>integrity of </a:t>
            </a:r>
            <a:r>
              <a:rPr sz="1800" dirty="0">
                <a:latin typeface="Arial"/>
                <a:cs typeface="Arial"/>
              </a:rPr>
              <a:t>the </a:t>
            </a:r>
            <a:r>
              <a:rPr sz="1800" spc="-5" dirty="0">
                <a:latin typeface="Arial"/>
                <a:cs typeface="Arial"/>
              </a:rPr>
              <a:t>images,</a:t>
            </a:r>
            <a:r>
              <a:rPr sz="1800" spc="55" dirty="0">
                <a:latin typeface="Arial"/>
                <a:cs typeface="Arial"/>
              </a:rPr>
              <a:t> </a:t>
            </a:r>
            <a:r>
              <a:rPr sz="1800" spc="-5" dirty="0">
                <a:latin typeface="Arial"/>
                <a:cs typeface="Arial"/>
              </a:rPr>
              <a:t>e.g.,</a:t>
            </a:r>
            <a:endParaRPr sz="1800" dirty="0">
              <a:latin typeface="Arial"/>
              <a:cs typeface="Arial"/>
            </a:endParaRPr>
          </a:p>
          <a:p>
            <a:pPr marL="756285">
              <a:lnSpc>
                <a:spcPct val="100000"/>
              </a:lnSpc>
            </a:pPr>
            <a:r>
              <a:rPr sz="1800" spc="-5" dirty="0">
                <a:latin typeface="Arial"/>
                <a:cs typeface="Arial"/>
              </a:rPr>
              <a:t>digitally signed</a:t>
            </a:r>
            <a:r>
              <a:rPr sz="1800" spc="30" dirty="0">
                <a:latin typeface="Arial"/>
                <a:cs typeface="Arial"/>
              </a:rPr>
              <a:t> </a:t>
            </a:r>
            <a:r>
              <a:rPr sz="1800" spc="-5" dirty="0">
                <a:latin typeface="Arial"/>
                <a:cs typeface="Arial"/>
              </a:rPr>
              <a:t>image.</a:t>
            </a:r>
            <a:endParaRPr sz="1800" dirty="0">
              <a:latin typeface="Arial"/>
              <a:cs typeface="Arial"/>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dirty="0"/>
          </a:p>
        </p:txBody>
      </p:sp>
      <p:sp>
        <p:nvSpPr>
          <p:cNvPr id="3" name="Text Placeholder 2"/>
          <p:cNvSpPr>
            <a:spLocks noGrp="1"/>
          </p:cNvSpPr>
          <p:nvPr>
            <p:ph type="body" idx="1"/>
          </p:nvPr>
        </p:nvSpPr>
        <p:spPr>
          <a:xfrm>
            <a:off x="567461" y="1316357"/>
            <a:ext cx="8009077" cy="5232202"/>
          </a:xfrm>
        </p:spPr>
        <p:txBody>
          <a:bodyPr/>
          <a:lstStyle/>
          <a:p>
            <a:r>
              <a:rPr lang="en-GB" dirty="0"/>
              <a:t>Some common types of virtualized security features include:</a:t>
            </a:r>
          </a:p>
          <a:p>
            <a:pPr marL="342900" indent="-342900">
              <a:buFont typeface="Arial" panose="020B0604020202020204" pitchFamily="34" charset="0"/>
              <a:buChar char="•"/>
            </a:pPr>
            <a:r>
              <a:rPr lang="en-GB" b="1" dirty="0"/>
              <a:t>Segmentation,</a:t>
            </a:r>
            <a:r>
              <a:rPr lang="en-GB" dirty="0"/>
              <a:t> or making specific resources available only to specific applications and users. This typically takes the form of controlling traffic between different network segments or tiers.</a:t>
            </a:r>
          </a:p>
          <a:p>
            <a:pPr marL="342900" indent="-342900">
              <a:buFont typeface="Arial" panose="020B0604020202020204" pitchFamily="34" charset="0"/>
              <a:buChar char="•"/>
            </a:pPr>
            <a:r>
              <a:rPr lang="en-GB" b="1" dirty="0"/>
              <a:t>Micro-segmentation,</a:t>
            </a:r>
            <a:r>
              <a:rPr lang="en-GB" dirty="0"/>
              <a:t> or applying specific security policies at the workload level to create granular secure zones and limit an attacker’s ability to move through the network. Micro-segmentation divides a data </a:t>
            </a:r>
            <a:r>
              <a:rPr lang="en-GB" dirty="0" err="1"/>
              <a:t>center</a:t>
            </a:r>
            <a:r>
              <a:rPr lang="en-GB" dirty="0"/>
              <a:t> into segments and allows IT teams to define security controls for each segment individually, bolstering the data </a:t>
            </a:r>
            <a:r>
              <a:rPr lang="en-GB" dirty="0" err="1"/>
              <a:t>center’s</a:t>
            </a:r>
            <a:r>
              <a:rPr lang="en-GB" dirty="0"/>
              <a:t> resistance to attack.</a:t>
            </a:r>
          </a:p>
          <a:p>
            <a:pPr marL="342900" indent="-342900">
              <a:buFont typeface="Arial" panose="020B0604020202020204" pitchFamily="34" charset="0"/>
              <a:buChar char="•"/>
            </a:pPr>
            <a:r>
              <a:rPr lang="en-GB" b="1" dirty="0"/>
              <a:t>Isolation,</a:t>
            </a:r>
            <a:r>
              <a:rPr lang="en-GB" dirty="0"/>
              <a:t> or separating independent workloads and applications on the same network. This is particularly important in a multitenant </a:t>
            </a:r>
            <a:r>
              <a:rPr lang="en-GB" dirty="0">
                <a:hlinkClick r:id="rId2"/>
              </a:rPr>
              <a:t>public cloud</a:t>
            </a:r>
            <a:r>
              <a:rPr lang="en-GB" dirty="0"/>
              <a:t> environment, and can also be used to isolate virtual networks from the underlying physical infrastructure, protecting the infrastructure from attack.</a:t>
            </a:r>
          </a:p>
          <a:p>
            <a:r>
              <a:rPr lang="en-GB" dirty="0"/>
              <a:t/>
            </a:r>
            <a:br>
              <a:rPr lang="en-GB" dirty="0"/>
            </a:br>
            <a:endParaRPr lang="en-GB" dirty="0"/>
          </a:p>
        </p:txBody>
      </p:sp>
    </p:spTree>
    <p:extLst>
      <p:ext uri="{BB962C8B-B14F-4D97-AF65-F5344CB8AC3E}">
        <p14:creationId xmlns:p14="http://schemas.microsoft.com/office/powerpoint/2010/main" val="121305415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0" y="0"/>
            <a:ext cx="285750" cy="533400"/>
          </a:xfrm>
          <a:prstGeom prst="rect">
            <a:avLst/>
          </a:prstGeom>
          <a:blipFill>
            <a:blip r:embed="rId3" cstate="print"/>
            <a:stretch>
              <a:fillRect/>
            </a:stretch>
          </a:blipFill>
        </p:spPr>
        <p:txBody>
          <a:bodyPr wrap="square" lIns="0" tIns="0" rIns="0" bIns="0" rtlCol="0"/>
          <a:lstStyle/>
          <a:p>
            <a:endParaRPr/>
          </a:p>
        </p:txBody>
      </p:sp>
      <p:sp>
        <p:nvSpPr>
          <p:cNvPr id="3" name="object 3"/>
          <p:cNvSpPr/>
          <p:nvPr/>
        </p:nvSpPr>
        <p:spPr>
          <a:xfrm>
            <a:off x="412750" y="134937"/>
            <a:ext cx="8731250" cy="274637"/>
          </a:xfrm>
          <a:prstGeom prst="rect">
            <a:avLst/>
          </a:prstGeom>
          <a:blipFill>
            <a:blip r:embed="rId4" cstate="print"/>
            <a:stretch>
              <a:fillRect/>
            </a:stretch>
          </a:blipFill>
        </p:spPr>
        <p:txBody>
          <a:bodyPr wrap="square" lIns="0" tIns="0" rIns="0" bIns="0" rtlCol="0"/>
          <a:lstStyle/>
          <a:p>
            <a:endParaRPr/>
          </a:p>
        </p:txBody>
      </p:sp>
      <p:sp>
        <p:nvSpPr>
          <p:cNvPr id="4" name="object 4"/>
          <p:cNvSpPr/>
          <p:nvPr/>
        </p:nvSpPr>
        <p:spPr>
          <a:xfrm>
            <a:off x="409575" y="134937"/>
            <a:ext cx="138430" cy="136525"/>
          </a:xfrm>
          <a:custGeom>
            <a:avLst/>
            <a:gdLst/>
            <a:ahLst/>
            <a:cxnLst/>
            <a:rect l="l" t="t" r="r" b="b"/>
            <a:pathLst>
              <a:path w="138429" h="136525">
                <a:moveTo>
                  <a:pt x="0" y="136525"/>
                </a:moveTo>
                <a:lnTo>
                  <a:pt x="138112" y="136525"/>
                </a:lnTo>
                <a:lnTo>
                  <a:pt x="138112" y="0"/>
                </a:lnTo>
                <a:lnTo>
                  <a:pt x="0" y="0"/>
                </a:lnTo>
                <a:lnTo>
                  <a:pt x="0" y="136525"/>
                </a:lnTo>
                <a:close/>
              </a:path>
            </a:pathLst>
          </a:custGeom>
          <a:solidFill>
            <a:srgbClr val="CCCCE6"/>
          </a:solidFill>
        </p:spPr>
        <p:txBody>
          <a:bodyPr wrap="square" lIns="0" tIns="0" rIns="0" bIns="0" rtlCol="0"/>
          <a:lstStyle/>
          <a:p>
            <a:endParaRPr/>
          </a:p>
        </p:txBody>
      </p:sp>
      <p:sp>
        <p:nvSpPr>
          <p:cNvPr id="5" name="object 5"/>
          <p:cNvSpPr/>
          <p:nvPr/>
        </p:nvSpPr>
        <p:spPr>
          <a:xfrm>
            <a:off x="547687" y="63"/>
            <a:ext cx="139700" cy="135255"/>
          </a:xfrm>
          <a:custGeom>
            <a:avLst/>
            <a:gdLst/>
            <a:ahLst/>
            <a:cxnLst/>
            <a:rect l="l" t="t" r="r" b="b"/>
            <a:pathLst>
              <a:path w="139700" h="135255">
                <a:moveTo>
                  <a:pt x="0" y="134874"/>
                </a:moveTo>
                <a:lnTo>
                  <a:pt x="139700" y="134874"/>
                </a:lnTo>
                <a:lnTo>
                  <a:pt x="139700" y="0"/>
                </a:lnTo>
                <a:lnTo>
                  <a:pt x="0" y="0"/>
                </a:lnTo>
                <a:lnTo>
                  <a:pt x="0" y="134874"/>
                </a:lnTo>
                <a:close/>
              </a:path>
            </a:pathLst>
          </a:custGeom>
          <a:solidFill>
            <a:srgbClr val="CCCCE6"/>
          </a:solidFill>
        </p:spPr>
        <p:txBody>
          <a:bodyPr wrap="square" lIns="0" tIns="0" rIns="0" bIns="0" rtlCol="0"/>
          <a:lstStyle/>
          <a:p>
            <a:endParaRPr/>
          </a:p>
        </p:txBody>
      </p:sp>
      <p:sp>
        <p:nvSpPr>
          <p:cNvPr id="6" name="object 6"/>
          <p:cNvSpPr/>
          <p:nvPr/>
        </p:nvSpPr>
        <p:spPr>
          <a:xfrm>
            <a:off x="547687" y="134937"/>
            <a:ext cx="139700" cy="141605"/>
          </a:xfrm>
          <a:custGeom>
            <a:avLst/>
            <a:gdLst/>
            <a:ahLst/>
            <a:cxnLst/>
            <a:rect l="l" t="t" r="r" b="b"/>
            <a:pathLst>
              <a:path w="139700" h="141604">
                <a:moveTo>
                  <a:pt x="0" y="141287"/>
                </a:moveTo>
                <a:lnTo>
                  <a:pt x="139700" y="141287"/>
                </a:lnTo>
                <a:lnTo>
                  <a:pt x="139700" y="0"/>
                </a:lnTo>
                <a:lnTo>
                  <a:pt x="0" y="0"/>
                </a:lnTo>
                <a:lnTo>
                  <a:pt x="0" y="141287"/>
                </a:lnTo>
                <a:close/>
              </a:path>
            </a:pathLst>
          </a:custGeom>
          <a:solidFill>
            <a:srgbClr val="9999CC"/>
          </a:solidFill>
        </p:spPr>
        <p:txBody>
          <a:bodyPr wrap="square" lIns="0" tIns="0" rIns="0" bIns="0" rtlCol="0"/>
          <a:lstStyle/>
          <a:p>
            <a:endParaRPr/>
          </a:p>
        </p:txBody>
      </p:sp>
      <p:sp>
        <p:nvSpPr>
          <p:cNvPr id="7" name="object 7"/>
          <p:cNvSpPr/>
          <p:nvPr/>
        </p:nvSpPr>
        <p:spPr>
          <a:xfrm>
            <a:off x="274637" y="274637"/>
            <a:ext cx="136525" cy="135255"/>
          </a:xfrm>
          <a:custGeom>
            <a:avLst/>
            <a:gdLst/>
            <a:ahLst/>
            <a:cxnLst/>
            <a:rect l="l" t="t" r="r" b="b"/>
            <a:pathLst>
              <a:path w="136525" h="135254">
                <a:moveTo>
                  <a:pt x="0" y="134937"/>
                </a:moveTo>
                <a:lnTo>
                  <a:pt x="136525" y="134937"/>
                </a:lnTo>
                <a:lnTo>
                  <a:pt x="136525" y="0"/>
                </a:lnTo>
                <a:lnTo>
                  <a:pt x="0" y="0"/>
                </a:lnTo>
                <a:lnTo>
                  <a:pt x="0" y="134937"/>
                </a:lnTo>
                <a:close/>
              </a:path>
            </a:pathLst>
          </a:custGeom>
          <a:solidFill>
            <a:srgbClr val="CCCCE6"/>
          </a:solidFill>
        </p:spPr>
        <p:txBody>
          <a:bodyPr wrap="square" lIns="0" tIns="0" rIns="0" bIns="0" rtlCol="0"/>
          <a:lstStyle/>
          <a:p>
            <a:endParaRPr/>
          </a:p>
        </p:txBody>
      </p:sp>
      <p:sp>
        <p:nvSpPr>
          <p:cNvPr id="8" name="object 8"/>
          <p:cNvSpPr/>
          <p:nvPr/>
        </p:nvSpPr>
        <p:spPr>
          <a:xfrm>
            <a:off x="131762" y="136588"/>
            <a:ext cx="141605" cy="138430"/>
          </a:xfrm>
          <a:custGeom>
            <a:avLst/>
            <a:gdLst/>
            <a:ahLst/>
            <a:cxnLst/>
            <a:rect l="l" t="t" r="r" b="b"/>
            <a:pathLst>
              <a:path w="141604" h="138429">
                <a:moveTo>
                  <a:pt x="0" y="138112"/>
                </a:moveTo>
                <a:lnTo>
                  <a:pt x="141287" y="138112"/>
                </a:lnTo>
                <a:lnTo>
                  <a:pt x="141287" y="0"/>
                </a:lnTo>
                <a:lnTo>
                  <a:pt x="0" y="0"/>
                </a:lnTo>
                <a:lnTo>
                  <a:pt x="0" y="138112"/>
                </a:lnTo>
                <a:close/>
              </a:path>
            </a:pathLst>
          </a:custGeom>
          <a:solidFill>
            <a:srgbClr val="00007C"/>
          </a:solidFill>
        </p:spPr>
        <p:txBody>
          <a:bodyPr wrap="square" lIns="0" tIns="0" rIns="0" bIns="0" rtlCol="0"/>
          <a:lstStyle/>
          <a:p>
            <a:endParaRPr/>
          </a:p>
        </p:txBody>
      </p:sp>
      <p:sp>
        <p:nvSpPr>
          <p:cNvPr id="9" name="object 9"/>
          <p:cNvSpPr/>
          <p:nvPr/>
        </p:nvSpPr>
        <p:spPr>
          <a:xfrm>
            <a:off x="409575" y="271462"/>
            <a:ext cx="138430" cy="138430"/>
          </a:xfrm>
          <a:custGeom>
            <a:avLst/>
            <a:gdLst/>
            <a:ahLst/>
            <a:cxnLst/>
            <a:rect l="l" t="t" r="r" b="b"/>
            <a:pathLst>
              <a:path w="138429" h="138429">
                <a:moveTo>
                  <a:pt x="0" y="138112"/>
                </a:moveTo>
                <a:lnTo>
                  <a:pt x="138112" y="138112"/>
                </a:lnTo>
                <a:lnTo>
                  <a:pt x="138112" y="0"/>
                </a:lnTo>
                <a:lnTo>
                  <a:pt x="0" y="0"/>
                </a:lnTo>
                <a:lnTo>
                  <a:pt x="0" y="138112"/>
                </a:lnTo>
                <a:close/>
              </a:path>
            </a:pathLst>
          </a:custGeom>
          <a:solidFill>
            <a:srgbClr val="9999CC"/>
          </a:solidFill>
        </p:spPr>
        <p:txBody>
          <a:bodyPr wrap="square" lIns="0" tIns="0" rIns="0" bIns="0" rtlCol="0"/>
          <a:lstStyle/>
          <a:p>
            <a:endParaRPr/>
          </a:p>
        </p:txBody>
      </p:sp>
      <p:sp>
        <p:nvSpPr>
          <p:cNvPr id="10" name="object 10"/>
          <p:cNvSpPr/>
          <p:nvPr/>
        </p:nvSpPr>
        <p:spPr>
          <a:xfrm>
            <a:off x="274637" y="409575"/>
            <a:ext cx="136525" cy="136525"/>
          </a:xfrm>
          <a:custGeom>
            <a:avLst/>
            <a:gdLst/>
            <a:ahLst/>
            <a:cxnLst/>
            <a:rect l="l" t="t" r="r" b="b"/>
            <a:pathLst>
              <a:path w="136525" h="136525">
                <a:moveTo>
                  <a:pt x="0" y="136525"/>
                </a:moveTo>
                <a:lnTo>
                  <a:pt x="136525" y="136525"/>
                </a:lnTo>
                <a:lnTo>
                  <a:pt x="136525" y="0"/>
                </a:lnTo>
                <a:lnTo>
                  <a:pt x="0" y="0"/>
                </a:lnTo>
                <a:lnTo>
                  <a:pt x="0" y="136525"/>
                </a:lnTo>
                <a:close/>
              </a:path>
            </a:pathLst>
          </a:custGeom>
          <a:solidFill>
            <a:srgbClr val="9999CC"/>
          </a:solidFill>
        </p:spPr>
        <p:txBody>
          <a:bodyPr wrap="square" lIns="0" tIns="0" rIns="0" bIns="0" rtlCol="0"/>
          <a:lstStyle/>
          <a:p>
            <a:endParaRPr/>
          </a:p>
        </p:txBody>
      </p:sp>
      <p:sp>
        <p:nvSpPr>
          <p:cNvPr id="11" name="object 11"/>
          <p:cNvSpPr txBox="1">
            <a:spLocks noGrp="1"/>
          </p:cNvSpPr>
          <p:nvPr>
            <p:ph type="title"/>
          </p:nvPr>
        </p:nvSpPr>
        <p:spPr>
          <a:xfrm>
            <a:off x="535940" y="517397"/>
            <a:ext cx="6703060" cy="505908"/>
          </a:xfrm>
          <a:prstGeom prst="rect">
            <a:avLst/>
          </a:prstGeom>
        </p:spPr>
        <p:txBody>
          <a:bodyPr vert="horz" wrap="square" lIns="0" tIns="13335" rIns="0" bIns="0" rtlCol="0">
            <a:spAutoFit/>
          </a:bodyPr>
          <a:lstStyle/>
          <a:p>
            <a:pPr marL="12700">
              <a:lnSpc>
                <a:spcPct val="100000"/>
              </a:lnSpc>
              <a:spcBef>
                <a:spcPts val="105"/>
              </a:spcBef>
            </a:pPr>
            <a:r>
              <a:rPr lang="en-GB" dirty="0" smtClean="0"/>
              <a:t>Advantages</a:t>
            </a:r>
            <a:r>
              <a:rPr dirty="0" smtClean="0"/>
              <a:t> </a:t>
            </a:r>
            <a:r>
              <a:rPr dirty="0"/>
              <a:t>of</a:t>
            </a:r>
            <a:r>
              <a:rPr spc="-60" dirty="0"/>
              <a:t> </a:t>
            </a:r>
            <a:r>
              <a:rPr spc="-5" dirty="0"/>
              <a:t>virtualization</a:t>
            </a:r>
          </a:p>
        </p:txBody>
      </p:sp>
      <p:sp>
        <p:nvSpPr>
          <p:cNvPr id="13" name="object 13"/>
          <p:cNvSpPr txBox="1">
            <a:spLocks noGrp="1"/>
          </p:cNvSpPr>
          <p:nvPr>
            <p:ph type="dt" sz="half" idx="6"/>
          </p:nvPr>
        </p:nvSpPr>
        <p:spPr>
          <a:prstGeom prst="rect">
            <a:avLst/>
          </a:prstGeom>
        </p:spPr>
        <p:txBody>
          <a:bodyPr vert="horz" wrap="square" lIns="0" tIns="0" rIns="0" bIns="0" rtlCol="0">
            <a:spAutoFit/>
          </a:bodyPr>
          <a:lstStyle/>
          <a:p>
            <a:pPr algn="ctr">
              <a:lnSpc>
                <a:spcPts val="1425"/>
              </a:lnSpc>
            </a:pPr>
            <a:r>
              <a:rPr spc="-5" dirty="0"/>
              <a:t>Cloud Computing: </a:t>
            </a:r>
            <a:r>
              <a:rPr dirty="0"/>
              <a:t>Theory </a:t>
            </a:r>
            <a:r>
              <a:rPr spc="-5" dirty="0"/>
              <a:t>and</a:t>
            </a:r>
            <a:r>
              <a:rPr spc="-140" dirty="0"/>
              <a:t> </a:t>
            </a:r>
            <a:r>
              <a:rPr dirty="0"/>
              <a:t>Practice.</a:t>
            </a:r>
          </a:p>
          <a:p>
            <a:pPr marL="1905" algn="ctr">
              <a:lnSpc>
                <a:spcPct val="100000"/>
              </a:lnSpc>
            </a:pPr>
            <a:r>
              <a:rPr dirty="0"/>
              <a:t>Chapter</a:t>
            </a:r>
            <a:r>
              <a:rPr spc="-45" dirty="0"/>
              <a:t> </a:t>
            </a:r>
            <a:r>
              <a:rPr spc="-5" dirty="0"/>
              <a:t>9</a:t>
            </a:r>
          </a:p>
        </p:txBody>
      </p:sp>
      <p:sp>
        <p:nvSpPr>
          <p:cNvPr id="14" name="object 14"/>
          <p:cNvSpPr txBox="1">
            <a:spLocks noGrp="1"/>
          </p:cNvSpPr>
          <p:nvPr>
            <p:ph type="sldNum" sz="quarter" idx="7"/>
          </p:nvPr>
        </p:nvSpPr>
        <p:spPr>
          <a:prstGeom prst="rect">
            <a:avLst/>
          </a:prstGeom>
        </p:spPr>
        <p:txBody>
          <a:bodyPr vert="horz" wrap="square" lIns="0" tIns="27940" rIns="0" bIns="0" rtlCol="0">
            <a:spAutoFit/>
          </a:bodyPr>
          <a:lstStyle/>
          <a:p>
            <a:pPr marL="25400">
              <a:lnSpc>
                <a:spcPct val="100000"/>
              </a:lnSpc>
              <a:spcBef>
                <a:spcPts val="220"/>
              </a:spcBef>
            </a:pPr>
            <a:fld id="{81D60167-4931-47E6-BA6A-407CBD079E47}" type="slidenum">
              <a:rPr dirty="0"/>
              <a:t>27</a:t>
            </a:fld>
            <a:endParaRPr dirty="0"/>
          </a:p>
        </p:txBody>
      </p:sp>
      <p:sp>
        <p:nvSpPr>
          <p:cNvPr id="15" name="object 15"/>
          <p:cNvSpPr txBox="1">
            <a:spLocks noGrp="1"/>
          </p:cNvSpPr>
          <p:nvPr>
            <p:ph type="ftr" sz="quarter" idx="5"/>
          </p:nvPr>
        </p:nvSpPr>
        <p:spPr>
          <a:prstGeom prst="rect">
            <a:avLst/>
          </a:prstGeom>
        </p:spPr>
        <p:txBody>
          <a:bodyPr vert="horz" wrap="square" lIns="0" tIns="0" rIns="0" bIns="0" rtlCol="0">
            <a:spAutoFit/>
          </a:bodyPr>
          <a:lstStyle/>
          <a:p>
            <a:pPr marL="12700">
              <a:lnSpc>
                <a:spcPts val="1425"/>
              </a:lnSpc>
            </a:pPr>
            <a:r>
              <a:rPr spc="-5" dirty="0"/>
              <a:t>Dan </a:t>
            </a:r>
            <a:r>
              <a:rPr dirty="0"/>
              <a:t>C.</a:t>
            </a:r>
            <a:r>
              <a:rPr spc="-55" dirty="0"/>
              <a:t> </a:t>
            </a:r>
            <a:r>
              <a:rPr spc="-5" dirty="0"/>
              <a:t>Marinescu</a:t>
            </a:r>
          </a:p>
        </p:txBody>
      </p:sp>
      <p:sp>
        <p:nvSpPr>
          <p:cNvPr id="12" name="object 12"/>
          <p:cNvSpPr txBox="1"/>
          <p:nvPr/>
        </p:nvSpPr>
        <p:spPr>
          <a:xfrm>
            <a:off x="650240" y="1244853"/>
            <a:ext cx="8170545" cy="4728210"/>
          </a:xfrm>
          <a:prstGeom prst="rect">
            <a:avLst/>
          </a:prstGeom>
        </p:spPr>
        <p:txBody>
          <a:bodyPr vert="horz" wrap="square" lIns="0" tIns="13335" rIns="0" bIns="0" rtlCol="0">
            <a:spAutoFit/>
          </a:bodyPr>
          <a:lstStyle/>
          <a:p>
            <a:pPr marL="355600" marR="151130" indent="-342900">
              <a:lnSpc>
                <a:spcPct val="100000"/>
              </a:lnSpc>
              <a:spcBef>
                <a:spcPts val="105"/>
              </a:spcBef>
              <a:buClr>
                <a:srgbClr val="00007C"/>
              </a:buClr>
              <a:buSzPct val="75000"/>
              <a:buFont typeface="Wingdings"/>
              <a:buChar char=""/>
              <a:tabLst>
                <a:tab pos="355600" algn="l"/>
                <a:tab pos="356235" algn="l"/>
                <a:tab pos="4049395" algn="l"/>
              </a:tabLst>
            </a:pPr>
            <a:r>
              <a:rPr sz="2000" dirty="0">
                <a:latin typeface="Arial"/>
                <a:cs typeface="Arial"/>
              </a:rPr>
              <a:t>The complete state of an operating system running under a </a:t>
            </a:r>
            <a:r>
              <a:rPr sz="2000" spc="-5" dirty="0">
                <a:latin typeface="Arial"/>
                <a:cs typeface="Arial"/>
              </a:rPr>
              <a:t>virtual  </a:t>
            </a:r>
            <a:r>
              <a:rPr sz="2000" dirty="0">
                <a:latin typeface="Arial"/>
                <a:cs typeface="Arial"/>
              </a:rPr>
              <a:t>machine is captured by</a:t>
            </a:r>
            <a:r>
              <a:rPr sz="2000" spc="-45" dirty="0">
                <a:latin typeface="Arial"/>
                <a:cs typeface="Arial"/>
              </a:rPr>
              <a:t> </a:t>
            </a:r>
            <a:r>
              <a:rPr sz="2000" dirty="0">
                <a:latin typeface="Arial"/>
                <a:cs typeface="Arial"/>
              </a:rPr>
              <a:t>the</a:t>
            </a:r>
            <a:r>
              <a:rPr sz="2000" spc="-10" dirty="0">
                <a:latin typeface="Arial"/>
                <a:cs typeface="Arial"/>
              </a:rPr>
              <a:t> </a:t>
            </a:r>
            <a:r>
              <a:rPr sz="2000" dirty="0">
                <a:latin typeface="Arial"/>
                <a:cs typeface="Arial"/>
              </a:rPr>
              <a:t>VM;	</a:t>
            </a:r>
            <a:r>
              <a:rPr sz="2000" spc="-5" dirty="0">
                <a:latin typeface="Arial"/>
                <a:cs typeface="Arial"/>
              </a:rPr>
              <a:t>this </a:t>
            </a:r>
            <a:r>
              <a:rPr sz="2000" dirty="0">
                <a:latin typeface="Arial"/>
                <a:cs typeface="Arial"/>
              </a:rPr>
              <a:t>state can be saved in a </a:t>
            </a:r>
            <a:r>
              <a:rPr sz="2000" spc="-5" dirty="0">
                <a:latin typeface="Arial"/>
                <a:cs typeface="Arial"/>
              </a:rPr>
              <a:t>file</a:t>
            </a:r>
            <a:r>
              <a:rPr sz="2000" spc="-120" dirty="0">
                <a:latin typeface="Arial"/>
                <a:cs typeface="Arial"/>
              </a:rPr>
              <a:t> </a:t>
            </a:r>
            <a:r>
              <a:rPr sz="2000" dirty="0">
                <a:latin typeface="Arial"/>
                <a:cs typeface="Arial"/>
              </a:rPr>
              <a:t>and  then the </a:t>
            </a:r>
            <a:r>
              <a:rPr sz="2000" spc="-5" dirty="0">
                <a:latin typeface="Arial"/>
                <a:cs typeface="Arial"/>
              </a:rPr>
              <a:t>file </a:t>
            </a:r>
            <a:r>
              <a:rPr sz="2000" dirty="0">
                <a:latin typeface="Arial"/>
                <a:cs typeface="Arial"/>
              </a:rPr>
              <a:t>can be copied and shared.</a:t>
            </a:r>
            <a:r>
              <a:rPr sz="2000" spc="-130" dirty="0">
                <a:latin typeface="Arial"/>
                <a:cs typeface="Arial"/>
              </a:rPr>
              <a:t> </a:t>
            </a:r>
            <a:r>
              <a:rPr sz="2000" dirty="0">
                <a:latin typeface="Arial"/>
                <a:cs typeface="Arial"/>
              </a:rPr>
              <a:t>Implications:</a:t>
            </a:r>
          </a:p>
          <a:p>
            <a:pPr marL="756285" marR="52069" lvl="1" indent="-286385">
              <a:lnSpc>
                <a:spcPct val="100000"/>
              </a:lnSpc>
              <a:spcBef>
                <a:spcPts val="440"/>
              </a:spcBef>
              <a:buClr>
                <a:srgbClr val="9999CC"/>
              </a:buClr>
              <a:buSzPct val="80555"/>
              <a:buFont typeface="Wingdings"/>
              <a:buChar char=""/>
              <a:tabLst>
                <a:tab pos="756920" algn="l"/>
              </a:tabLst>
            </a:pPr>
            <a:r>
              <a:rPr sz="1800" spc="-5" dirty="0">
                <a:latin typeface="Arial"/>
                <a:cs typeface="Arial"/>
              </a:rPr>
              <a:t>Ability </a:t>
            </a:r>
            <a:r>
              <a:rPr sz="1800" dirty="0">
                <a:latin typeface="Arial"/>
                <a:cs typeface="Arial"/>
              </a:rPr>
              <a:t>to </a:t>
            </a:r>
            <a:r>
              <a:rPr sz="1800" spc="-5" dirty="0">
                <a:latin typeface="Arial"/>
                <a:cs typeface="Arial"/>
              </a:rPr>
              <a:t>support </a:t>
            </a:r>
            <a:r>
              <a:rPr sz="1800" dirty="0">
                <a:latin typeface="Arial"/>
                <a:cs typeface="Arial"/>
              </a:rPr>
              <a:t>the </a:t>
            </a:r>
            <a:r>
              <a:rPr sz="1800" spc="-5" dirty="0">
                <a:latin typeface="Arial"/>
                <a:cs typeface="Arial"/>
              </a:rPr>
              <a:t>IaaS delivery model. </a:t>
            </a:r>
            <a:r>
              <a:rPr sz="1800" dirty="0">
                <a:latin typeface="Arial"/>
                <a:cs typeface="Arial"/>
              </a:rPr>
              <a:t>In this </a:t>
            </a:r>
            <a:r>
              <a:rPr sz="1800" spc="-5" dirty="0">
                <a:latin typeface="Arial"/>
                <a:cs typeface="Arial"/>
              </a:rPr>
              <a:t>model a user selects an  image matching </a:t>
            </a:r>
            <a:r>
              <a:rPr sz="1800" dirty="0">
                <a:latin typeface="Arial"/>
                <a:cs typeface="Arial"/>
              </a:rPr>
              <a:t>the </a:t>
            </a:r>
            <a:r>
              <a:rPr sz="1800" spc="-5" dirty="0">
                <a:latin typeface="Arial"/>
                <a:cs typeface="Arial"/>
              </a:rPr>
              <a:t>local environment used </a:t>
            </a:r>
            <a:r>
              <a:rPr sz="1800" spc="-10" dirty="0">
                <a:latin typeface="Arial"/>
                <a:cs typeface="Arial"/>
              </a:rPr>
              <a:t>by </a:t>
            </a:r>
            <a:r>
              <a:rPr sz="1800" dirty="0">
                <a:latin typeface="Arial"/>
                <a:cs typeface="Arial"/>
              </a:rPr>
              <a:t>the </a:t>
            </a:r>
            <a:r>
              <a:rPr sz="1800" spc="-5" dirty="0">
                <a:latin typeface="Arial"/>
                <a:cs typeface="Arial"/>
              </a:rPr>
              <a:t>application and then  uploads and runs </a:t>
            </a:r>
            <a:r>
              <a:rPr sz="1800" dirty="0">
                <a:latin typeface="Arial"/>
                <a:cs typeface="Arial"/>
              </a:rPr>
              <a:t>the </a:t>
            </a:r>
            <a:r>
              <a:rPr sz="1800" spc="-5" dirty="0">
                <a:latin typeface="Arial"/>
                <a:cs typeface="Arial"/>
              </a:rPr>
              <a:t>application on </a:t>
            </a:r>
            <a:r>
              <a:rPr sz="1800" dirty="0">
                <a:latin typeface="Arial"/>
                <a:cs typeface="Arial"/>
              </a:rPr>
              <a:t>the </a:t>
            </a:r>
            <a:r>
              <a:rPr sz="1800" spc="-5" dirty="0">
                <a:latin typeface="Arial"/>
                <a:cs typeface="Arial"/>
              </a:rPr>
              <a:t>cloud using </a:t>
            </a:r>
            <a:r>
              <a:rPr sz="1800" dirty="0">
                <a:latin typeface="Arial"/>
                <a:cs typeface="Arial"/>
              </a:rPr>
              <a:t>this</a:t>
            </a:r>
            <a:r>
              <a:rPr sz="1800" spc="60" dirty="0">
                <a:latin typeface="Arial"/>
                <a:cs typeface="Arial"/>
              </a:rPr>
              <a:t> </a:t>
            </a:r>
            <a:r>
              <a:rPr sz="1800" spc="-5" dirty="0">
                <a:latin typeface="Arial"/>
                <a:cs typeface="Arial"/>
              </a:rPr>
              <a:t>image.</a:t>
            </a:r>
            <a:endParaRPr sz="1800" dirty="0">
              <a:latin typeface="Arial"/>
              <a:cs typeface="Arial"/>
            </a:endParaRPr>
          </a:p>
          <a:p>
            <a:pPr marL="756285" lvl="1" indent="-286385">
              <a:lnSpc>
                <a:spcPct val="100000"/>
              </a:lnSpc>
              <a:spcBef>
                <a:spcPts val="434"/>
              </a:spcBef>
              <a:buClr>
                <a:srgbClr val="9999CC"/>
              </a:buClr>
              <a:buSzPct val="80555"/>
              <a:buFont typeface="Wingdings"/>
              <a:buChar char=""/>
              <a:tabLst>
                <a:tab pos="756920" algn="l"/>
              </a:tabLst>
            </a:pPr>
            <a:r>
              <a:rPr sz="1800" spc="-5" dirty="0">
                <a:latin typeface="Arial"/>
                <a:cs typeface="Arial"/>
              </a:rPr>
              <a:t>Increased </a:t>
            </a:r>
            <a:r>
              <a:rPr sz="1800" spc="-10" dirty="0">
                <a:latin typeface="Arial"/>
                <a:cs typeface="Arial"/>
              </a:rPr>
              <a:t>reliability. </a:t>
            </a:r>
            <a:r>
              <a:rPr sz="1800" spc="-5" dirty="0">
                <a:latin typeface="Arial"/>
                <a:cs typeface="Arial"/>
              </a:rPr>
              <a:t>An operating system </a:t>
            </a:r>
            <a:r>
              <a:rPr sz="1800" spc="-15" dirty="0">
                <a:latin typeface="Arial"/>
                <a:cs typeface="Arial"/>
              </a:rPr>
              <a:t>with </a:t>
            </a:r>
            <a:r>
              <a:rPr sz="1800" spc="-5" dirty="0">
                <a:latin typeface="Arial"/>
                <a:cs typeface="Arial"/>
              </a:rPr>
              <a:t>all </a:t>
            </a:r>
            <a:r>
              <a:rPr sz="1800" dirty="0">
                <a:latin typeface="Arial"/>
                <a:cs typeface="Arial"/>
              </a:rPr>
              <a:t>the </a:t>
            </a:r>
            <a:r>
              <a:rPr sz="1800" spc="-5" dirty="0">
                <a:latin typeface="Arial"/>
                <a:cs typeface="Arial"/>
              </a:rPr>
              <a:t>applications</a:t>
            </a:r>
            <a:r>
              <a:rPr sz="1800" spc="220" dirty="0">
                <a:latin typeface="Arial"/>
                <a:cs typeface="Arial"/>
              </a:rPr>
              <a:t> </a:t>
            </a:r>
            <a:r>
              <a:rPr sz="1800" spc="-10" dirty="0">
                <a:latin typeface="Arial"/>
                <a:cs typeface="Arial"/>
              </a:rPr>
              <a:t>running</a:t>
            </a:r>
            <a:endParaRPr sz="1800" dirty="0">
              <a:latin typeface="Arial"/>
              <a:cs typeface="Arial"/>
            </a:endParaRPr>
          </a:p>
          <a:p>
            <a:pPr marL="756285">
              <a:lnSpc>
                <a:spcPct val="100000"/>
              </a:lnSpc>
            </a:pPr>
            <a:r>
              <a:rPr sz="1800" spc="-5" dirty="0">
                <a:latin typeface="Arial"/>
                <a:cs typeface="Arial"/>
              </a:rPr>
              <a:t>under </a:t>
            </a:r>
            <a:r>
              <a:rPr sz="1800" dirty="0">
                <a:latin typeface="Arial"/>
                <a:cs typeface="Arial"/>
              </a:rPr>
              <a:t>it </a:t>
            </a:r>
            <a:r>
              <a:rPr sz="1800" spc="-5" dirty="0">
                <a:latin typeface="Arial"/>
                <a:cs typeface="Arial"/>
              </a:rPr>
              <a:t>can be replicated and </a:t>
            </a:r>
            <a:r>
              <a:rPr sz="1800" spc="-10" dirty="0">
                <a:latin typeface="Arial"/>
                <a:cs typeface="Arial"/>
              </a:rPr>
              <a:t>switched </a:t>
            </a:r>
            <a:r>
              <a:rPr sz="1800" dirty="0">
                <a:latin typeface="Arial"/>
                <a:cs typeface="Arial"/>
              </a:rPr>
              <a:t>to </a:t>
            </a:r>
            <a:r>
              <a:rPr sz="1800" spc="-5" dirty="0">
                <a:latin typeface="Arial"/>
                <a:cs typeface="Arial"/>
              </a:rPr>
              <a:t>a hot</a:t>
            </a:r>
            <a:r>
              <a:rPr sz="1800" spc="105" dirty="0">
                <a:latin typeface="Arial"/>
                <a:cs typeface="Arial"/>
              </a:rPr>
              <a:t> </a:t>
            </a:r>
            <a:r>
              <a:rPr sz="1800" spc="-10" dirty="0">
                <a:latin typeface="Arial"/>
                <a:cs typeface="Arial"/>
              </a:rPr>
              <a:t>standby.</a:t>
            </a:r>
            <a:endParaRPr sz="1800" dirty="0">
              <a:latin typeface="Arial"/>
              <a:cs typeface="Arial"/>
            </a:endParaRPr>
          </a:p>
          <a:p>
            <a:pPr marL="756285" marR="109220" lvl="1" indent="-286385" algn="just">
              <a:lnSpc>
                <a:spcPct val="100000"/>
              </a:lnSpc>
              <a:spcBef>
                <a:spcPts val="430"/>
              </a:spcBef>
              <a:buClr>
                <a:srgbClr val="9999CC"/>
              </a:buClr>
              <a:buSzPct val="80555"/>
              <a:buFont typeface="Wingdings"/>
              <a:buChar char=""/>
              <a:tabLst>
                <a:tab pos="756920" algn="l"/>
              </a:tabLst>
            </a:pPr>
            <a:r>
              <a:rPr sz="1800" spc="-5" dirty="0">
                <a:latin typeface="Arial"/>
                <a:cs typeface="Arial"/>
              </a:rPr>
              <a:t>Improved intrusion prevention and detection. A clone can look </a:t>
            </a:r>
            <a:r>
              <a:rPr sz="1800" dirty="0">
                <a:latin typeface="Arial"/>
                <a:cs typeface="Arial"/>
              </a:rPr>
              <a:t>for </a:t>
            </a:r>
            <a:r>
              <a:rPr sz="1800" spc="-15" dirty="0">
                <a:latin typeface="Arial"/>
                <a:cs typeface="Arial"/>
              </a:rPr>
              <a:t>known  </a:t>
            </a:r>
            <a:r>
              <a:rPr sz="1800" spc="-5" dirty="0">
                <a:latin typeface="Arial"/>
                <a:cs typeface="Arial"/>
              </a:rPr>
              <a:t>patterns in system activity and detect intrusion. </a:t>
            </a:r>
            <a:r>
              <a:rPr sz="1800" dirty="0">
                <a:latin typeface="Arial"/>
                <a:cs typeface="Arial"/>
              </a:rPr>
              <a:t>The </a:t>
            </a:r>
            <a:r>
              <a:rPr sz="1800" spc="-5" dirty="0">
                <a:latin typeface="Arial"/>
                <a:cs typeface="Arial"/>
              </a:rPr>
              <a:t>operator can </a:t>
            </a:r>
            <a:r>
              <a:rPr sz="1800" spc="-10" dirty="0">
                <a:latin typeface="Arial"/>
                <a:cs typeface="Arial"/>
              </a:rPr>
              <a:t>switch  </a:t>
            </a:r>
            <a:r>
              <a:rPr sz="1800" dirty="0">
                <a:latin typeface="Arial"/>
                <a:cs typeface="Arial"/>
              </a:rPr>
              <a:t>to a </a:t>
            </a:r>
            <a:r>
              <a:rPr sz="1800" spc="-5" dirty="0">
                <a:latin typeface="Arial"/>
                <a:cs typeface="Arial"/>
              </a:rPr>
              <a:t>hot standby </a:t>
            </a:r>
            <a:r>
              <a:rPr sz="1800" spc="-20" dirty="0">
                <a:latin typeface="Arial"/>
                <a:cs typeface="Arial"/>
              </a:rPr>
              <a:t>when </a:t>
            </a:r>
            <a:r>
              <a:rPr sz="1800" spc="-5" dirty="0">
                <a:latin typeface="Arial"/>
                <a:cs typeface="Arial"/>
              </a:rPr>
              <a:t>suspicious events </a:t>
            </a:r>
            <a:r>
              <a:rPr sz="1800" dirty="0">
                <a:latin typeface="Arial"/>
                <a:cs typeface="Arial"/>
              </a:rPr>
              <a:t>are</a:t>
            </a:r>
            <a:r>
              <a:rPr sz="1800" spc="95" dirty="0">
                <a:latin typeface="Arial"/>
                <a:cs typeface="Arial"/>
              </a:rPr>
              <a:t> </a:t>
            </a:r>
            <a:r>
              <a:rPr sz="1800" spc="-5" dirty="0">
                <a:latin typeface="Arial"/>
                <a:cs typeface="Arial"/>
              </a:rPr>
              <a:t>detected.</a:t>
            </a:r>
            <a:endParaRPr sz="1800" dirty="0">
              <a:latin typeface="Arial"/>
              <a:cs typeface="Arial"/>
            </a:endParaRPr>
          </a:p>
          <a:p>
            <a:pPr marL="756285" marR="71120" lvl="1" indent="-286385">
              <a:lnSpc>
                <a:spcPct val="100000"/>
              </a:lnSpc>
              <a:spcBef>
                <a:spcPts val="434"/>
              </a:spcBef>
              <a:buClr>
                <a:srgbClr val="9999CC"/>
              </a:buClr>
              <a:buSzPct val="80555"/>
              <a:buFont typeface="Wingdings"/>
              <a:buChar char=""/>
              <a:tabLst>
                <a:tab pos="756920" algn="l"/>
              </a:tabLst>
            </a:pPr>
            <a:r>
              <a:rPr sz="1800" spc="-5" dirty="0">
                <a:latin typeface="Arial"/>
                <a:cs typeface="Arial"/>
              </a:rPr>
              <a:t>More efficient and flexible </a:t>
            </a:r>
            <a:r>
              <a:rPr sz="1800" spc="-10" dirty="0">
                <a:latin typeface="Arial"/>
                <a:cs typeface="Arial"/>
              </a:rPr>
              <a:t>software </a:t>
            </a:r>
            <a:r>
              <a:rPr sz="1800" spc="-5" dirty="0">
                <a:latin typeface="Arial"/>
                <a:cs typeface="Arial"/>
              </a:rPr>
              <a:t>testing. Instead </a:t>
            </a:r>
            <a:r>
              <a:rPr sz="1800" dirty="0">
                <a:latin typeface="Arial"/>
                <a:cs typeface="Arial"/>
              </a:rPr>
              <a:t>of </a:t>
            </a:r>
            <a:r>
              <a:rPr sz="1800" spc="-5" dirty="0">
                <a:latin typeface="Arial"/>
                <a:cs typeface="Arial"/>
              </a:rPr>
              <a:t>a </a:t>
            </a:r>
            <a:r>
              <a:rPr sz="1800" dirty="0">
                <a:latin typeface="Arial"/>
                <a:cs typeface="Arial"/>
              </a:rPr>
              <a:t>very </a:t>
            </a:r>
            <a:r>
              <a:rPr sz="1800" spc="-5" dirty="0">
                <a:latin typeface="Arial"/>
                <a:cs typeface="Arial"/>
              </a:rPr>
              <a:t>large  number </a:t>
            </a:r>
            <a:r>
              <a:rPr sz="1800" dirty="0">
                <a:latin typeface="Arial"/>
                <a:cs typeface="Arial"/>
              </a:rPr>
              <a:t>of </a:t>
            </a:r>
            <a:r>
              <a:rPr sz="1800" spc="-5" dirty="0">
                <a:latin typeface="Arial"/>
                <a:cs typeface="Arial"/>
              </a:rPr>
              <a:t>dedicated systems running under different </a:t>
            </a:r>
            <a:r>
              <a:rPr sz="1800" dirty="0">
                <a:latin typeface="Arial"/>
                <a:cs typeface="Arial"/>
              </a:rPr>
              <a:t>OS, </a:t>
            </a:r>
            <a:r>
              <a:rPr sz="1800" spc="-5" dirty="0">
                <a:latin typeface="Arial"/>
                <a:cs typeface="Arial"/>
              </a:rPr>
              <a:t>different  version </a:t>
            </a:r>
            <a:r>
              <a:rPr sz="1800" dirty="0">
                <a:latin typeface="Arial"/>
                <a:cs typeface="Arial"/>
              </a:rPr>
              <a:t>of </a:t>
            </a:r>
            <a:r>
              <a:rPr sz="1800" spc="-5" dirty="0">
                <a:latin typeface="Arial"/>
                <a:cs typeface="Arial"/>
              </a:rPr>
              <a:t>each </a:t>
            </a:r>
            <a:r>
              <a:rPr sz="1800" dirty="0">
                <a:latin typeface="Arial"/>
                <a:cs typeface="Arial"/>
              </a:rPr>
              <a:t>OS, </a:t>
            </a:r>
            <a:r>
              <a:rPr sz="1800" spc="-5" dirty="0">
                <a:latin typeface="Arial"/>
                <a:cs typeface="Arial"/>
              </a:rPr>
              <a:t>and different patches </a:t>
            </a:r>
            <a:r>
              <a:rPr sz="1800" dirty="0">
                <a:latin typeface="Arial"/>
                <a:cs typeface="Arial"/>
              </a:rPr>
              <a:t>for </a:t>
            </a:r>
            <a:r>
              <a:rPr sz="1800" spc="-5" dirty="0">
                <a:latin typeface="Arial"/>
                <a:cs typeface="Arial"/>
              </a:rPr>
              <a:t>each version, virtualization  </a:t>
            </a:r>
            <a:r>
              <a:rPr sz="1800" spc="-15" dirty="0">
                <a:latin typeface="Arial"/>
                <a:cs typeface="Arial"/>
              </a:rPr>
              <a:t>allows </a:t>
            </a:r>
            <a:r>
              <a:rPr sz="1800" dirty="0">
                <a:latin typeface="Arial"/>
                <a:cs typeface="Arial"/>
              </a:rPr>
              <a:t>the </a:t>
            </a:r>
            <a:r>
              <a:rPr sz="1800" spc="-5" dirty="0">
                <a:latin typeface="Arial"/>
                <a:cs typeface="Arial"/>
              </a:rPr>
              <a:t>multitude of </a:t>
            </a:r>
            <a:r>
              <a:rPr sz="1800" dirty="0">
                <a:latin typeface="Arial"/>
                <a:cs typeface="Arial"/>
              </a:rPr>
              <a:t>OS </a:t>
            </a:r>
            <a:r>
              <a:rPr sz="1800" spc="-5" dirty="0">
                <a:latin typeface="Arial"/>
                <a:cs typeface="Arial"/>
              </a:rPr>
              <a:t>instances </a:t>
            </a:r>
            <a:r>
              <a:rPr sz="1800" dirty="0">
                <a:latin typeface="Arial"/>
                <a:cs typeface="Arial"/>
              </a:rPr>
              <a:t>to </a:t>
            </a:r>
            <a:r>
              <a:rPr sz="1800" spc="-5" dirty="0">
                <a:latin typeface="Arial"/>
                <a:cs typeface="Arial"/>
              </a:rPr>
              <a:t>share </a:t>
            </a:r>
            <a:r>
              <a:rPr sz="1800" dirty="0">
                <a:latin typeface="Arial"/>
                <a:cs typeface="Arial"/>
              </a:rPr>
              <a:t>a </a:t>
            </a:r>
            <a:r>
              <a:rPr sz="1800" spc="-5" dirty="0">
                <a:latin typeface="Arial"/>
                <a:cs typeface="Arial"/>
              </a:rPr>
              <a:t>small number of </a:t>
            </a:r>
            <a:r>
              <a:rPr sz="1800" spc="-10" dirty="0">
                <a:latin typeface="Arial"/>
                <a:cs typeface="Arial"/>
              </a:rPr>
              <a:t>physical  </a:t>
            </a:r>
            <a:r>
              <a:rPr sz="1800" spc="-5" dirty="0">
                <a:latin typeface="Arial"/>
                <a:cs typeface="Arial"/>
              </a:rPr>
              <a:t>systems.</a:t>
            </a:r>
            <a:endParaRPr sz="1800" dirty="0">
              <a:latin typeface="Arial"/>
              <a:cs typeface="Arial"/>
            </a:endParaRP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2429" y="503046"/>
            <a:ext cx="8359140" cy="492443"/>
          </a:xfrm>
        </p:spPr>
        <p:txBody>
          <a:bodyPr/>
          <a:lstStyle/>
          <a:p>
            <a:r>
              <a:rPr lang="en-US" dirty="0" smtClean="0"/>
              <a:t>Reading assignment</a:t>
            </a:r>
            <a:endParaRPr lang="en-US" dirty="0"/>
          </a:p>
        </p:txBody>
      </p:sp>
      <p:sp>
        <p:nvSpPr>
          <p:cNvPr id="3" name="Text Placeholder 2"/>
          <p:cNvSpPr>
            <a:spLocks noGrp="1"/>
          </p:cNvSpPr>
          <p:nvPr>
            <p:ph type="body" idx="1"/>
          </p:nvPr>
        </p:nvSpPr>
        <p:spPr>
          <a:xfrm>
            <a:off x="567461" y="1316357"/>
            <a:ext cx="8009077" cy="615553"/>
          </a:xfrm>
        </p:spPr>
        <p:txBody>
          <a:bodyPr/>
          <a:lstStyle/>
          <a:p>
            <a:pPr marL="342900" indent="-342900">
              <a:buFont typeface="Arial" pitchFamily="34" charset="0"/>
              <a:buChar char="•"/>
            </a:pPr>
            <a:r>
              <a:rPr lang="en-US" dirty="0" smtClean="0"/>
              <a:t>Read </a:t>
            </a:r>
            <a:r>
              <a:rPr lang="en-US" dirty="0"/>
              <a:t>9.7 from Dan C. </a:t>
            </a:r>
            <a:r>
              <a:rPr lang="en-US" dirty="0" err="1"/>
              <a:t>Marinescu</a:t>
            </a:r>
            <a:r>
              <a:rPr lang="en-US" dirty="0"/>
              <a:t> Cloud Computing_ Theory and Practice  2013</a:t>
            </a:r>
          </a:p>
        </p:txBody>
      </p:sp>
    </p:spTree>
    <p:extLst>
      <p:ext uri="{BB962C8B-B14F-4D97-AF65-F5344CB8AC3E}">
        <p14:creationId xmlns:p14="http://schemas.microsoft.com/office/powerpoint/2010/main" val="1214745280"/>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0" y="0"/>
            <a:ext cx="285750" cy="533400"/>
          </a:xfrm>
          <a:prstGeom prst="rect">
            <a:avLst/>
          </a:prstGeom>
          <a:blipFill>
            <a:blip r:embed="rId2" cstate="print"/>
            <a:stretch>
              <a:fillRect/>
            </a:stretch>
          </a:blipFill>
        </p:spPr>
        <p:txBody>
          <a:bodyPr wrap="square" lIns="0" tIns="0" rIns="0" bIns="0" rtlCol="0"/>
          <a:lstStyle/>
          <a:p>
            <a:endParaRPr/>
          </a:p>
        </p:txBody>
      </p:sp>
      <p:sp>
        <p:nvSpPr>
          <p:cNvPr id="3" name="object 3"/>
          <p:cNvSpPr/>
          <p:nvPr/>
        </p:nvSpPr>
        <p:spPr>
          <a:xfrm>
            <a:off x="412750" y="134937"/>
            <a:ext cx="8731250" cy="274637"/>
          </a:xfrm>
          <a:prstGeom prst="rect">
            <a:avLst/>
          </a:prstGeom>
          <a:blipFill>
            <a:blip r:embed="rId3" cstate="print"/>
            <a:stretch>
              <a:fillRect/>
            </a:stretch>
          </a:blipFill>
        </p:spPr>
        <p:txBody>
          <a:bodyPr wrap="square" lIns="0" tIns="0" rIns="0" bIns="0" rtlCol="0"/>
          <a:lstStyle/>
          <a:p>
            <a:endParaRPr/>
          </a:p>
        </p:txBody>
      </p:sp>
      <p:sp>
        <p:nvSpPr>
          <p:cNvPr id="4" name="object 4"/>
          <p:cNvSpPr/>
          <p:nvPr/>
        </p:nvSpPr>
        <p:spPr>
          <a:xfrm>
            <a:off x="409575" y="134937"/>
            <a:ext cx="138430" cy="136525"/>
          </a:xfrm>
          <a:custGeom>
            <a:avLst/>
            <a:gdLst/>
            <a:ahLst/>
            <a:cxnLst/>
            <a:rect l="l" t="t" r="r" b="b"/>
            <a:pathLst>
              <a:path w="138429" h="136525">
                <a:moveTo>
                  <a:pt x="0" y="136525"/>
                </a:moveTo>
                <a:lnTo>
                  <a:pt x="138112" y="136525"/>
                </a:lnTo>
                <a:lnTo>
                  <a:pt x="138112" y="0"/>
                </a:lnTo>
                <a:lnTo>
                  <a:pt x="0" y="0"/>
                </a:lnTo>
                <a:lnTo>
                  <a:pt x="0" y="136525"/>
                </a:lnTo>
                <a:close/>
              </a:path>
            </a:pathLst>
          </a:custGeom>
          <a:solidFill>
            <a:srgbClr val="CCCCE6"/>
          </a:solidFill>
        </p:spPr>
        <p:txBody>
          <a:bodyPr wrap="square" lIns="0" tIns="0" rIns="0" bIns="0" rtlCol="0"/>
          <a:lstStyle/>
          <a:p>
            <a:endParaRPr/>
          </a:p>
        </p:txBody>
      </p:sp>
      <p:sp>
        <p:nvSpPr>
          <p:cNvPr id="5" name="object 5"/>
          <p:cNvSpPr/>
          <p:nvPr/>
        </p:nvSpPr>
        <p:spPr>
          <a:xfrm>
            <a:off x="547687" y="63"/>
            <a:ext cx="139700" cy="135255"/>
          </a:xfrm>
          <a:custGeom>
            <a:avLst/>
            <a:gdLst/>
            <a:ahLst/>
            <a:cxnLst/>
            <a:rect l="l" t="t" r="r" b="b"/>
            <a:pathLst>
              <a:path w="139700" h="135255">
                <a:moveTo>
                  <a:pt x="0" y="134874"/>
                </a:moveTo>
                <a:lnTo>
                  <a:pt x="139700" y="134874"/>
                </a:lnTo>
                <a:lnTo>
                  <a:pt x="139700" y="0"/>
                </a:lnTo>
                <a:lnTo>
                  <a:pt x="0" y="0"/>
                </a:lnTo>
                <a:lnTo>
                  <a:pt x="0" y="134874"/>
                </a:lnTo>
                <a:close/>
              </a:path>
            </a:pathLst>
          </a:custGeom>
          <a:solidFill>
            <a:srgbClr val="CCCCE6"/>
          </a:solidFill>
        </p:spPr>
        <p:txBody>
          <a:bodyPr wrap="square" lIns="0" tIns="0" rIns="0" bIns="0" rtlCol="0"/>
          <a:lstStyle/>
          <a:p>
            <a:endParaRPr/>
          </a:p>
        </p:txBody>
      </p:sp>
      <p:sp>
        <p:nvSpPr>
          <p:cNvPr id="6" name="object 6"/>
          <p:cNvSpPr/>
          <p:nvPr/>
        </p:nvSpPr>
        <p:spPr>
          <a:xfrm>
            <a:off x="547687" y="134937"/>
            <a:ext cx="139700" cy="141605"/>
          </a:xfrm>
          <a:custGeom>
            <a:avLst/>
            <a:gdLst/>
            <a:ahLst/>
            <a:cxnLst/>
            <a:rect l="l" t="t" r="r" b="b"/>
            <a:pathLst>
              <a:path w="139700" h="141604">
                <a:moveTo>
                  <a:pt x="0" y="141287"/>
                </a:moveTo>
                <a:lnTo>
                  <a:pt x="139700" y="141287"/>
                </a:lnTo>
                <a:lnTo>
                  <a:pt x="139700" y="0"/>
                </a:lnTo>
                <a:lnTo>
                  <a:pt x="0" y="0"/>
                </a:lnTo>
                <a:lnTo>
                  <a:pt x="0" y="141287"/>
                </a:lnTo>
                <a:close/>
              </a:path>
            </a:pathLst>
          </a:custGeom>
          <a:solidFill>
            <a:srgbClr val="9999CC"/>
          </a:solidFill>
        </p:spPr>
        <p:txBody>
          <a:bodyPr wrap="square" lIns="0" tIns="0" rIns="0" bIns="0" rtlCol="0"/>
          <a:lstStyle/>
          <a:p>
            <a:endParaRPr/>
          </a:p>
        </p:txBody>
      </p:sp>
      <p:sp>
        <p:nvSpPr>
          <p:cNvPr id="7" name="object 7"/>
          <p:cNvSpPr/>
          <p:nvPr/>
        </p:nvSpPr>
        <p:spPr>
          <a:xfrm>
            <a:off x="274637" y="274637"/>
            <a:ext cx="136525" cy="135255"/>
          </a:xfrm>
          <a:custGeom>
            <a:avLst/>
            <a:gdLst/>
            <a:ahLst/>
            <a:cxnLst/>
            <a:rect l="l" t="t" r="r" b="b"/>
            <a:pathLst>
              <a:path w="136525" h="135254">
                <a:moveTo>
                  <a:pt x="0" y="134937"/>
                </a:moveTo>
                <a:lnTo>
                  <a:pt x="136525" y="134937"/>
                </a:lnTo>
                <a:lnTo>
                  <a:pt x="136525" y="0"/>
                </a:lnTo>
                <a:lnTo>
                  <a:pt x="0" y="0"/>
                </a:lnTo>
                <a:lnTo>
                  <a:pt x="0" y="134937"/>
                </a:lnTo>
                <a:close/>
              </a:path>
            </a:pathLst>
          </a:custGeom>
          <a:solidFill>
            <a:srgbClr val="CCCCE6"/>
          </a:solidFill>
        </p:spPr>
        <p:txBody>
          <a:bodyPr wrap="square" lIns="0" tIns="0" rIns="0" bIns="0" rtlCol="0"/>
          <a:lstStyle/>
          <a:p>
            <a:endParaRPr/>
          </a:p>
        </p:txBody>
      </p:sp>
      <p:sp>
        <p:nvSpPr>
          <p:cNvPr id="8" name="object 8"/>
          <p:cNvSpPr/>
          <p:nvPr/>
        </p:nvSpPr>
        <p:spPr>
          <a:xfrm>
            <a:off x="131762" y="136588"/>
            <a:ext cx="141605" cy="138430"/>
          </a:xfrm>
          <a:custGeom>
            <a:avLst/>
            <a:gdLst/>
            <a:ahLst/>
            <a:cxnLst/>
            <a:rect l="l" t="t" r="r" b="b"/>
            <a:pathLst>
              <a:path w="141604" h="138429">
                <a:moveTo>
                  <a:pt x="0" y="138112"/>
                </a:moveTo>
                <a:lnTo>
                  <a:pt x="141287" y="138112"/>
                </a:lnTo>
                <a:lnTo>
                  <a:pt x="141287" y="0"/>
                </a:lnTo>
                <a:lnTo>
                  <a:pt x="0" y="0"/>
                </a:lnTo>
                <a:lnTo>
                  <a:pt x="0" y="138112"/>
                </a:lnTo>
                <a:close/>
              </a:path>
            </a:pathLst>
          </a:custGeom>
          <a:solidFill>
            <a:srgbClr val="00007C"/>
          </a:solidFill>
        </p:spPr>
        <p:txBody>
          <a:bodyPr wrap="square" lIns="0" tIns="0" rIns="0" bIns="0" rtlCol="0"/>
          <a:lstStyle/>
          <a:p>
            <a:endParaRPr/>
          </a:p>
        </p:txBody>
      </p:sp>
      <p:sp>
        <p:nvSpPr>
          <p:cNvPr id="9" name="object 9"/>
          <p:cNvSpPr/>
          <p:nvPr/>
        </p:nvSpPr>
        <p:spPr>
          <a:xfrm>
            <a:off x="409575" y="271462"/>
            <a:ext cx="138430" cy="138430"/>
          </a:xfrm>
          <a:custGeom>
            <a:avLst/>
            <a:gdLst/>
            <a:ahLst/>
            <a:cxnLst/>
            <a:rect l="l" t="t" r="r" b="b"/>
            <a:pathLst>
              <a:path w="138429" h="138429">
                <a:moveTo>
                  <a:pt x="0" y="138112"/>
                </a:moveTo>
                <a:lnTo>
                  <a:pt x="138112" y="138112"/>
                </a:lnTo>
                <a:lnTo>
                  <a:pt x="138112" y="0"/>
                </a:lnTo>
                <a:lnTo>
                  <a:pt x="0" y="0"/>
                </a:lnTo>
                <a:lnTo>
                  <a:pt x="0" y="138112"/>
                </a:lnTo>
                <a:close/>
              </a:path>
            </a:pathLst>
          </a:custGeom>
          <a:solidFill>
            <a:srgbClr val="9999CC"/>
          </a:solidFill>
        </p:spPr>
        <p:txBody>
          <a:bodyPr wrap="square" lIns="0" tIns="0" rIns="0" bIns="0" rtlCol="0"/>
          <a:lstStyle/>
          <a:p>
            <a:endParaRPr/>
          </a:p>
        </p:txBody>
      </p:sp>
      <p:sp>
        <p:nvSpPr>
          <p:cNvPr id="10" name="object 10"/>
          <p:cNvSpPr/>
          <p:nvPr/>
        </p:nvSpPr>
        <p:spPr>
          <a:xfrm>
            <a:off x="274637" y="409575"/>
            <a:ext cx="136525" cy="136525"/>
          </a:xfrm>
          <a:custGeom>
            <a:avLst/>
            <a:gdLst/>
            <a:ahLst/>
            <a:cxnLst/>
            <a:rect l="l" t="t" r="r" b="b"/>
            <a:pathLst>
              <a:path w="136525" h="136525">
                <a:moveTo>
                  <a:pt x="0" y="136525"/>
                </a:moveTo>
                <a:lnTo>
                  <a:pt x="136525" y="136525"/>
                </a:lnTo>
                <a:lnTo>
                  <a:pt x="136525" y="0"/>
                </a:lnTo>
                <a:lnTo>
                  <a:pt x="0" y="0"/>
                </a:lnTo>
                <a:lnTo>
                  <a:pt x="0" y="136525"/>
                </a:lnTo>
                <a:close/>
              </a:path>
            </a:pathLst>
          </a:custGeom>
          <a:solidFill>
            <a:srgbClr val="9999CC"/>
          </a:solidFill>
        </p:spPr>
        <p:txBody>
          <a:bodyPr wrap="square" lIns="0" tIns="0" rIns="0" bIns="0" rtlCol="0"/>
          <a:lstStyle/>
          <a:p>
            <a:endParaRPr/>
          </a:p>
        </p:txBody>
      </p:sp>
      <p:sp>
        <p:nvSpPr>
          <p:cNvPr id="11" name="object 11"/>
          <p:cNvSpPr txBox="1">
            <a:spLocks noGrp="1"/>
          </p:cNvSpPr>
          <p:nvPr>
            <p:ph type="title"/>
          </p:nvPr>
        </p:nvSpPr>
        <p:spPr>
          <a:xfrm>
            <a:off x="535940" y="579246"/>
            <a:ext cx="5982335" cy="513715"/>
          </a:xfrm>
          <a:prstGeom prst="rect">
            <a:avLst/>
          </a:prstGeom>
        </p:spPr>
        <p:txBody>
          <a:bodyPr vert="horz" wrap="square" lIns="0" tIns="13335" rIns="0" bIns="0" rtlCol="0">
            <a:spAutoFit/>
          </a:bodyPr>
          <a:lstStyle/>
          <a:p>
            <a:pPr marL="12700">
              <a:lnSpc>
                <a:spcPct val="100000"/>
              </a:lnSpc>
              <a:spcBef>
                <a:spcPts val="105"/>
              </a:spcBef>
            </a:pPr>
            <a:r>
              <a:rPr spc="-5" dirty="0"/>
              <a:t>More advantages </a:t>
            </a:r>
            <a:r>
              <a:rPr dirty="0"/>
              <a:t>of</a:t>
            </a:r>
            <a:r>
              <a:rPr spc="-25" dirty="0"/>
              <a:t> </a:t>
            </a:r>
            <a:r>
              <a:rPr spc="-5" dirty="0"/>
              <a:t>virtualization</a:t>
            </a:r>
          </a:p>
        </p:txBody>
      </p:sp>
      <p:sp>
        <p:nvSpPr>
          <p:cNvPr id="13" name="object 13"/>
          <p:cNvSpPr txBox="1">
            <a:spLocks noGrp="1"/>
          </p:cNvSpPr>
          <p:nvPr>
            <p:ph type="dt" sz="half" idx="6"/>
          </p:nvPr>
        </p:nvSpPr>
        <p:spPr>
          <a:prstGeom prst="rect">
            <a:avLst/>
          </a:prstGeom>
        </p:spPr>
        <p:txBody>
          <a:bodyPr vert="horz" wrap="square" lIns="0" tIns="0" rIns="0" bIns="0" rtlCol="0">
            <a:spAutoFit/>
          </a:bodyPr>
          <a:lstStyle/>
          <a:p>
            <a:pPr algn="ctr">
              <a:lnSpc>
                <a:spcPts val="1425"/>
              </a:lnSpc>
            </a:pPr>
            <a:r>
              <a:rPr spc="-5" dirty="0"/>
              <a:t>Cloud Computing: </a:t>
            </a:r>
            <a:r>
              <a:rPr dirty="0"/>
              <a:t>Theory </a:t>
            </a:r>
            <a:r>
              <a:rPr spc="-5" dirty="0"/>
              <a:t>and</a:t>
            </a:r>
            <a:r>
              <a:rPr spc="-140" dirty="0"/>
              <a:t> </a:t>
            </a:r>
            <a:r>
              <a:rPr dirty="0"/>
              <a:t>Practice.</a:t>
            </a:r>
          </a:p>
          <a:p>
            <a:pPr marL="1905" algn="ctr">
              <a:lnSpc>
                <a:spcPct val="100000"/>
              </a:lnSpc>
            </a:pPr>
            <a:r>
              <a:rPr dirty="0"/>
              <a:t>Chapter</a:t>
            </a:r>
            <a:r>
              <a:rPr spc="-45" dirty="0"/>
              <a:t> </a:t>
            </a:r>
            <a:r>
              <a:rPr spc="-5" dirty="0"/>
              <a:t>9</a:t>
            </a:r>
          </a:p>
        </p:txBody>
      </p:sp>
      <p:sp>
        <p:nvSpPr>
          <p:cNvPr id="14" name="object 14"/>
          <p:cNvSpPr txBox="1">
            <a:spLocks noGrp="1"/>
          </p:cNvSpPr>
          <p:nvPr>
            <p:ph type="sldNum" sz="quarter" idx="7"/>
          </p:nvPr>
        </p:nvSpPr>
        <p:spPr>
          <a:prstGeom prst="rect">
            <a:avLst/>
          </a:prstGeom>
        </p:spPr>
        <p:txBody>
          <a:bodyPr vert="horz" wrap="square" lIns="0" tIns="27940" rIns="0" bIns="0" rtlCol="0">
            <a:spAutoFit/>
          </a:bodyPr>
          <a:lstStyle/>
          <a:p>
            <a:pPr marL="25400">
              <a:lnSpc>
                <a:spcPct val="100000"/>
              </a:lnSpc>
              <a:spcBef>
                <a:spcPts val="220"/>
              </a:spcBef>
            </a:pPr>
            <a:fld id="{81D60167-4931-47E6-BA6A-407CBD079E47}" type="slidenum">
              <a:rPr dirty="0"/>
              <a:t>29</a:t>
            </a:fld>
            <a:endParaRPr dirty="0"/>
          </a:p>
        </p:txBody>
      </p:sp>
      <p:sp>
        <p:nvSpPr>
          <p:cNvPr id="15" name="object 15"/>
          <p:cNvSpPr txBox="1">
            <a:spLocks noGrp="1"/>
          </p:cNvSpPr>
          <p:nvPr>
            <p:ph type="ftr" sz="quarter" idx="5"/>
          </p:nvPr>
        </p:nvSpPr>
        <p:spPr>
          <a:prstGeom prst="rect">
            <a:avLst/>
          </a:prstGeom>
        </p:spPr>
        <p:txBody>
          <a:bodyPr vert="horz" wrap="square" lIns="0" tIns="0" rIns="0" bIns="0" rtlCol="0">
            <a:spAutoFit/>
          </a:bodyPr>
          <a:lstStyle/>
          <a:p>
            <a:pPr marL="12700">
              <a:lnSpc>
                <a:spcPts val="1425"/>
              </a:lnSpc>
            </a:pPr>
            <a:r>
              <a:rPr spc="-5" dirty="0"/>
              <a:t>Dan </a:t>
            </a:r>
            <a:r>
              <a:rPr dirty="0"/>
              <a:t>C.</a:t>
            </a:r>
            <a:r>
              <a:rPr spc="-55" dirty="0"/>
              <a:t> </a:t>
            </a:r>
            <a:r>
              <a:rPr spc="-5" dirty="0"/>
              <a:t>Marinescu</a:t>
            </a:r>
          </a:p>
        </p:txBody>
      </p:sp>
      <p:sp>
        <p:nvSpPr>
          <p:cNvPr id="12" name="object 12"/>
          <p:cNvSpPr txBox="1"/>
          <p:nvPr/>
        </p:nvSpPr>
        <p:spPr>
          <a:xfrm>
            <a:off x="659993" y="1476247"/>
            <a:ext cx="8197850" cy="3977640"/>
          </a:xfrm>
          <a:prstGeom prst="rect">
            <a:avLst/>
          </a:prstGeom>
        </p:spPr>
        <p:txBody>
          <a:bodyPr vert="horz" wrap="square" lIns="0" tIns="13335" rIns="0" bIns="0" rtlCol="0">
            <a:spAutoFit/>
          </a:bodyPr>
          <a:lstStyle/>
          <a:p>
            <a:pPr marL="355600" marR="485140" indent="-342900">
              <a:lnSpc>
                <a:spcPct val="100000"/>
              </a:lnSpc>
              <a:spcBef>
                <a:spcPts val="105"/>
              </a:spcBef>
              <a:buClr>
                <a:srgbClr val="00007C"/>
              </a:buClr>
              <a:buSzPct val="75000"/>
              <a:buFont typeface="Wingdings"/>
              <a:buChar char=""/>
              <a:tabLst>
                <a:tab pos="354965" algn="l"/>
                <a:tab pos="355600" algn="l"/>
              </a:tabLst>
            </a:pPr>
            <a:r>
              <a:rPr sz="2000" spc="-5" dirty="0">
                <a:latin typeface="Arial"/>
                <a:cs typeface="Arial"/>
              </a:rPr>
              <a:t>Straightforward </a:t>
            </a:r>
            <a:r>
              <a:rPr sz="2000" dirty="0">
                <a:latin typeface="Arial"/>
                <a:cs typeface="Arial"/>
              </a:rPr>
              <a:t>mechanisms to implement resource</a:t>
            </a:r>
            <a:r>
              <a:rPr sz="2000" spc="-114" dirty="0">
                <a:latin typeface="Arial"/>
                <a:cs typeface="Arial"/>
              </a:rPr>
              <a:t> </a:t>
            </a:r>
            <a:r>
              <a:rPr sz="2000" dirty="0">
                <a:latin typeface="Arial"/>
                <a:cs typeface="Arial"/>
              </a:rPr>
              <a:t>management  policies:</a:t>
            </a:r>
          </a:p>
          <a:p>
            <a:pPr marL="756285" marR="600075" lvl="1" indent="-286385">
              <a:lnSpc>
                <a:spcPct val="100000"/>
              </a:lnSpc>
              <a:spcBef>
                <a:spcPts val="440"/>
              </a:spcBef>
              <a:buClr>
                <a:srgbClr val="9999CC"/>
              </a:buClr>
              <a:buSzPct val="80555"/>
              <a:buFont typeface="Wingdings"/>
              <a:buChar char=""/>
              <a:tabLst>
                <a:tab pos="756920" algn="l"/>
              </a:tabLst>
            </a:pPr>
            <a:r>
              <a:rPr sz="1800" spc="5" dirty="0">
                <a:latin typeface="Arial"/>
                <a:cs typeface="Arial"/>
              </a:rPr>
              <a:t>To </a:t>
            </a:r>
            <a:r>
              <a:rPr sz="1800" spc="-5" dirty="0">
                <a:latin typeface="Arial"/>
                <a:cs typeface="Arial"/>
              </a:rPr>
              <a:t>balance </a:t>
            </a:r>
            <a:r>
              <a:rPr sz="1800" dirty="0">
                <a:latin typeface="Arial"/>
                <a:cs typeface="Arial"/>
              </a:rPr>
              <a:t>the </a:t>
            </a:r>
            <a:r>
              <a:rPr sz="1800" spc="-5" dirty="0">
                <a:latin typeface="Arial"/>
                <a:cs typeface="Arial"/>
              </a:rPr>
              <a:t>load </a:t>
            </a:r>
            <a:r>
              <a:rPr sz="1800" dirty="0">
                <a:latin typeface="Arial"/>
                <a:cs typeface="Arial"/>
              </a:rPr>
              <a:t>of </a:t>
            </a:r>
            <a:r>
              <a:rPr sz="1800" spc="-5" dirty="0">
                <a:latin typeface="Arial"/>
                <a:cs typeface="Arial"/>
              </a:rPr>
              <a:t>a system, a </a:t>
            </a:r>
            <a:r>
              <a:rPr sz="1800" dirty="0">
                <a:latin typeface="Arial"/>
                <a:cs typeface="Arial"/>
              </a:rPr>
              <a:t>VMM </a:t>
            </a:r>
            <a:r>
              <a:rPr sz="1800" spc="-5" dirty="0">
                <a:latin typeface="Arial"/>
                <a:cs typeface="Arial"/>
              </a:rPr>
              <a:t>can move an </a:t>
            </a:r>
            <a:r>
              <a:rPr sz="1800" dirty="0">
                <a:latin typeface="Arial"/>
                <a:cs typeface="Arial"/>
              </a:rPr>
              <a:t>OS </a:t>
            </a:r>
            <a:r>
              <a:rPr sz="1800" spc="-5" dirty="0">
                <a:latin typeface="Arial"/>
                <a:cs typeface="Arial"/>
              </a:rPr>
              <a:t>and </a:t>
            </a:r>
            <a:r>
              <a:rPr sz="1800" dirty="0">
                <a:latin typeface="Arial"/>
                <a:cs typeface="Arial"/>
              </a:rPr>
              <a:t>the  </a:t>
            </a:r>
            <a:r>
              <a:rPr sz="1800" spc="-5" dirty="0">
                <a:latin typeface="Arial"/>
                <a:cs typeface="Arial"/>
              </a:rPr>
              <a:t>applications running under </a:t>
            </a:r>
            <a:r>
              <a:rPr sz="1800" dirty="0">
                <a:latin typeface="Arial"/>
                <a:cs typeface="Arial"/>
              </a:rPr>
              <a:t>it to </a:t>
            </a:r>
            <a:r>
              <a:rPr sz="1800" spc="-5" dirty="0">
                <a:latin typeface="Arial"/>
                <a:cs typeface="Arial"/>
              </a:rPr>
              <a:t>another server </a:t>
            </a:r>
            <a:r>
              <a:rPr sz="1800" spc="-15" dirty="0">
                <a:latin typeface="Arial"/>
                <a:cs typeface="Arial"/>
              </a:rPr>
              <a:t>when </a:t>
            </a:r>
            <a:r>
              <a:rPr sz="1800" dirty="0">
                <a:latin typeface="Arial"/>
                <a:cs typeface="Arial"/>
              </a:rPr>
              <a:t>the </a:t>
            </a:r>
            <a:r>
              <a:rPr sz="1800" spc="-5" dirty="0">
                <a:latin typeface="Arial"/>
                <a:cs typeface="Arial"/>
              </a:rPr>
              <a:t>load on </a:t>
            </a:r>
            <a:r>
              <a:rPr sz="1800" dirty="0">
                <a:latin typeface="Arial"/>
                <a:cs typeface="Arial"/>
              </a:rPr>
              <a:t>the  </a:t>
            </a:r>
            <a:r>
              <a:rPr sz="1800" spc="-5" dirty="0">
                <a:latin typeface="Arial"/>
                <a:cs typeface="Arial"/>
              </a:rPr>
              <a:t>current server exceeds a </a:t>
            </a:r>
            <a:r>
              <a:rPr sz="1800" spc="-10" dirty="0">
                <a:latin typeface="Arial"/>
                <a:cs typeface="Arial"/>
              </a:rPr>
              <a:t>high </a:t>
            </a:r>
            <a:r>
              <a:rPr sz="1800" spc="-15" dirty="0">
                <a:latin typeface="Arial"/>
                <a:cs typeface="Arial"/>
              </a:rPr>
              <a:t>water</a:t>
            </a:r>
            <a:r>
              <a:rPr sz="1800" spc="100" dirty="0">
                <a:latin typeface="Arial"/>
                <a:cs typeface="Arial"/>
              </a:rPr>
              <a:t> </a:t>
            </a:r>
            <a:r>
              <a:rPr sz="1800" dirty="0">
                <a:latin typeface="Arial"/>
                <a:cs typeface="Arial"/>
              </a:rPr>
              <a:t>mark.</a:t>
            </a:r>
          </a:p>
          <a:p>
            <a:pPr marL="756285" marR="207010" lvl="1" indent="-286385">
              <a:lnSpc>
                <a:spcPct val="100000"/>
              </a:lnSpc>
              <a:spcBef>
                <a:spcPts val="430"/>
              </a:spcBef>
              <a:buClr>
                <a:srgbClr val="9999CC"/>
              </a:buClr>
              <a:buSzPct val="80555"/>
              <a:buFont typeface="Wingdings"/>
              <a:buChar char=""/>
              <a:tabLst>
                <a:tab pos="756920" algn="l"/>
                <a:tab pos="3219450" algn="l"/>
              </a:tabLst>
            </a:pPr>
            <a:r>
              <a:rPr sz="1800" spc="5" dirty="0">
                <a:latin typeface="Arial"/>
                <a:cs typeface="Arial"/>
              </a:rPr>
              <a:t>To </a:t>
            </a:r>
            <a:r>
              <a:rPr sz="1800" spc="-5" dirty="0">
                <a:latin typeface="Arial"/>
                <a:cs typeface="Arial"/>
              </a:rPr>
              <a:t>reduce </a:t>
            </a:r>
            <a:r>
              <a:rPr sz="1800" spc="-15" dirty="0">
                <a:latin typeface="Arial"/>
                <a:cs typeface="Arial"/>
              </a:rPr>
              <a:t>power </a:t>
            </a:r>
            <a:r>
              <a:rPr sz="1800" spc="-5" dirty="0">
                <a:latin typeface="Arial"/>
                <a:cs typeface="Arial"/>
              </a:rPr>
              <a:t>consumption, </a:t>
            </a:r>
            <a:r>
              <a:rPr sz="1800" dirty="0">
                <a:latin typeface="Arial"/>
                <a:cs typeface="Arial"/>
              </a:rPr>
              <a:t>the </a:t>
            </a:r>
            <a:r>
              <a:rPr sz="1800" spc="-5" dirty="0">
                <a:latin typeface="Arial"/>
                <a:cs typeface="Arial"/>
              </a:rPr>
              <a:t>load </a:t>
            </a:r>
            <a:r>
              <a:rPr sz="1800" dirty="0">
                <a:latin typeface="Arial"/>
                <a:cs typeface="Arial"/>
              </a:rPr>
              <a:t>of </a:t>
            </a:r>
            <a:r>
              <a:rPr sz="1800" spc="-5" dirty="0">
                <a:latin typeface="Arial"/>
                <a:cs typeface="Arial"/>
              </a:rPr>
              <a:t>lightly loaded servers can be  moved </a:t>
            </a:r>
            <a:r>
              <a:rPr sz="1800" dirty="0">
                <a:latin typeface="Arial"/>
                <a:cs typeface="Arial"/>
              </a:rPr>
              <a:t>to</a:t>
            </a:r>
            <a:r>
              <a:rPr sz="1800" spc="20" dirty="0">
                <a:latin typeface="Arial"/>
                <a:cs typeface="Arial"/>
              </a:rPr>
              <a:t> </a:t>
            </a:r>
            <a:r>
              <a:rPr sz="1800" spc="-5" dirty="0">
                <a:latin typeface="Arial"/>
                <a:cs typeface="Arial"/>
              </a:rPr>
              <a:t>other</a:t>
            </a:r>
            <a:r>
              <a:rPr sz="1800" spc="15" dirty="0">
                <a:latin typeface="Arial"/>
                <a:cs typeface="Arial"/>
              </a:rPr>
              <a:t> </a:t>
            </a:r>
            <a:r>
              <a:rPr sz="1800" spc="-5" dirty="0">
                <a:latin typeface="Arial"/>
                <a:cs typeface="Arial"/>
              </a:rPr>
              <a:t>servers	and then, </a:t>
            </a:r>
            <a:r>
              <a:rPr sz="1800" dirty="0">
                <a:latin typeface="Arial"/>
                <a:cs typeface="Arial"/>
              </a:rPr>
              <a:t>turn off </a:t>
            </a:r>
            <a:r>
              <a:rPr sz="1800" spc="-5" dirty="0">
                <a:latin typeface="Arial"/>
                <a:cs typeface="Arial"/>
              </a:rPr>
              <a:t>or </a:t>
            </a:r>
            <a:r>
              <a:rPr sz="1800" dirty="0">
                <a:latin typeface="Arial"/>
                <a:cs typeface="Arial"/>
              </a:rPr>
              <a:t>set </a:t>
            </a:r>
            <a:r>
              <a:rPr sz="1800" spc="-5" dirty="0">
                <a:latin typeface="Arial"/>
                <a:cs typeface="Arial"/>
              </a:rPr>
              <a:t>on standby mode </a:t>
            </a:r>
            <a:r>
              <a:rPr sz="1800" dirty="0">
                <a:latin typeface="Arial"/>
                <a:cs typeface="Arial"/>
              </a:rPr>
              <a:t>the  </a:t>
            </a:r>
            <a:r>
              <a:rPr sz="1800" spc="-5" dirty="0">
                <a:latin typeface="Arial"/>
                <a:cs typeface="Arial"/>
              </a:rPr>
              <a:t>lightly loaded</a:t>
            </a:r>
            <a:r>
              <a:rPr sz="1800" spc="25" dirty="0">
                <a:latin typeface="Arial"/>
                <a:cs typeface="Arial"/>
              </a:rPr>
              <a:t> </a:t>
            </a:r>
            <a:r>
              <a:rPr sz="1800" spc="-5" dirty="0">
                <a:latin typeface="Arial"/>
                <a:cs typeface="Arial"/>
              </a:rPr>
              <a:t>servers.</a:t>
            </a:r>
            <a:endParaRPr sz="1800" dirty="0">
              <a:latin typeface="Arial"/>
              <a:cs typeface="Arial"/>
            </a:endParaRPr>
          </a:p>
          <a:p>
            <a:pPr marL="355600" marR="5080" indent="-342900">
              <a:lnSpc>
                <a:spcPct val="100000"/>
              </a:lnSpc>
              <a:spcBef>
                <a:spcPts val="475"/>
              </a:spcBef>
              <a:buClr>
                <a:srgbClr val="00007C"/>
              </a:buClr>
              <a:buSzPct val="75000"/>
              <a:buFont typeface="Wingdings"/>
              <a:buChar char=""/>
              <a:tabLst>
                <a:tab pos="354965" algn="l"/>
                <a:tab pos="355600" algn="l"/>
                <a:tab pos="1158240" algn="l"/>
                <a:tab pos="4431665" algn="l"/>
              </a:tabLst>
            </a:pPr>
            <a:r>
              <a:rPr sz="2000" dirty="0">
                <a:latin typeface="Arial"/>
                <a:cs typeface="Arial"/>
              </a:rPr>
              <a:t>When	secure logging and intrusion protection are implemented at</a:t>
            </a:r>
            <a:r>
              <a:rPr sz="2000" spc="-175" dirty="0">
                <a:latin typeface="Arial"/>
                <a:cs typeface="Arial"/>
              </a:rPr>
              <a:t> </a:t>
            </a:r>
            <a:r>
              <a:rPr sz="2000" dirty="0">
                <a:latin typeface="Arial"/>
                <a:cs typeface="Arial"/>
              </a:rPr>
              <a:t>the  VMM layer, the services cannot be disabled or modified. Intrusion  detection can be disabled and logging can be modified by an intruder  when implemented at the</a:t>
            </a:r>
            <a:r>
              <a:rPr sz="2000" spc="-45" dirty="0">
                <a:latin typeface="Arial"/>
                <a:cs typeface="Arial"/>
              </a:rPr>
              <a:t> </a:t>
            </a:r>
            <a:r>
              <a:rPr sz="2000" dirty="0">
                <a:latin typeface="Arial"/>
                <a:cs typeface="Arial"/>
              </a:rPr>
              <a:t>OS level.	A </a:t>
            </a:r>
            <a:r>
              <a:rPr sz="2000" spc="-5" dirty="0">
                <a:latin typeface="Arial"/>
                <a:cs typeface="Arial"/>
              </a:rPr>
              <a:t>VMM </a:t>
            </a:r>
            <a:r>
              <a:rPr sz="2000" dirty="0">
                <a:latin typeface="Arial"/>
                <a:cs typeface="Arial"/>
              </a:rPr>
              <a:t>may be able to log only  events of interest for a post-attack</a:t>
            </a:r>
            <a:r>
              <a:rPr sz="2000" spc="-165" dirty="0">
                <a:latin typeface="Arial"/>
                <a:cs typeface="Arial"/>
              </a:rPr>
              <a:t> </a:t>
            </a:r>
            <a:r>
              <a:rPr sz="2000" dirty="0">
                <a:latin typeface="Arial"/>
                <a:cs typeface="Arial"/>
              </a:rPr>
              <a:t>analysis.</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0" y="0"/>
            <a:ext cx="285750" cy="533400"/>
          </a:xfrm>
          <a:prstGeom prst="rect">
            <a:avLst/>
          </a:prstGeom>
          <a:blipFill>
            <a:blip r:embed="rId2" cstate="print"/>
            <a:stretch>
              <a:fillRect/>
            </a:stretch>
          </a:blipFill>
        </p:spPr>
        <p:txBody>
          <a:bodyPr wrap="square" lIns="0" tIns="0" rIns="0" bIns="0" rtlCol="0"/>
          <a:lstStyle/>
          <a:p>
            <a:endParaRPr/>
          </a:p>
        </p:txBody>
      </p:sp>
      <p:sp>
        <p:nvSpPr>
          <p:cNvPr id="3" name="object 3"/>
          <p:cNvSpPr/>
          <p:nvPr/>
        </p:nvSpPr>
        <p:spPr>
          <a:xfrm>
            <a:off x="412750" y="134937"/>
            <a:ext cx="8731250" cy="274637"/>
          </a:xfrm>
          <a:prstGeom prst="rect">
            <a:avLst/>
          </a:prstGeom>
          <a:blipFill>
            <a:blip r:embed="rId3" cstate="print"/>
            <a:stretch>
              <a:fillRect/>
            </a:stretch>
          </a:blipFill>
        </p:spPr>
        <p:txBody>
          <a:bodyPr wrap="square" lIns="0" tIns="0" rIns="0" bIns="0" rtlCol="0"/>
          <a:lstStyle/>
          <a:p>
            <a:endParaRPr/>
          </a:p>
        </p:txBody>
      </p:sp>
      <p:sp>
        <p:nvSpPr>
          <p:cNvPr id="4" name="object 4"/>
          <p:cNvSpPr/>
          <p:nvPr/>
        </p:nvSpPr>
        <p:spPr>
          <a:xfrm>
            <a:off x="409575" y="134937"/>
            <a:ext cx="138430" cy="136525"/>
          </a:xfrm>
          <a:custGeom>
            <a:avLst/>
            <a:gdLst/>
            <a:ahLst/>
            <a:cxnLst/>
            <a:rect l="l" t="t" r="r" b="b"/>
            <a:pathLst>
              <a:path w="138429" h="136525">
                <a:moveTo>
                  <a:pt x="0" y="136525"/>
                </a:moveTo>
                <a:lnTo>
                  <a:pt x="138112" y="136525"/>
                </a:lnTo>
                <a:lnTo>
                  <a:pt x="138112" y="0"/>
                </a:lnTo>
                <a:lnTo>
                  <a:pt x="0" y="0"/>
                </a:lnTo>
                <a:lnTo>
                  <a:pt x="0" y="136525"/>
                </a:lnTo>
                <a:close/>
              </a:path>
            </a:pathLst>
          </a:custGeom>
          <a:solidFill>
            <a:srgbClr val="CCCCE6"/>
          </a:solidFill>
        </p:spPr>
        <p:txBody>
          <a:bodyPr wrap="square" lIns="0" tIns="0" rIns="0" bIns="0" rtlCol="0"/>
          <a:lstStyle/>
          <a:p>
            <a:endParaRPr/>
          </a:p>
        </p:txBody>
      </p:sp>
      <p:sp>
        <p:nvSpPr>
          <p:cNvPr id="5" name="object 5"/>
          <p:cNvSpPr/>
          <p:nvPr/>
        </p:nvSpPr>
        <p:spPr>
          <a:xfrm>
            <a:off x="547687" y="63"/>
            <a:ext cx="139700" cy="135255"/>
          </a:xfrm>
          <a:custGeom>
            <a:avLst/>
            <a:gdLst/>
            <a:ahLst/>
            <a:cxnLst/>
            <a:rect l="l" t="t" r="r" b="b"/>
            <a:pathLst>
              <a:path w="139700" h="135255">
                <a:moveTo>
                  <a:pt x="0" y="134874"/>
                </a:moveTo>
                <a:lnTo>
                  <a:pt x="139700" y="134874"/>
                </a:lnTo>
                <a:lnTo>
                  <a:pt x="139700" y="0"/>
                </a:lnTo>
                <a:lnTo>
                  <a:pt x="0" y="0"/>
                </a:lnTo>
                <a:lnTo>
                  <a:pt x="0" y="134874"/>
                </a:lnTo>
                <a:close/>
              </a:path>
            </a:pathLst>
          </a:custGeom>
          <a:solidFill>
            <a:srgbClr val="CCCCE6"/>
          </a:solidFill>
        </p:spPr>
        <p:txBody>
          <a:bodyPr wrap="square" lIns="0" tIns="0" rIns="0" bIns="0" rtlCol="0"/>
          <a:lstStyle/>
          <a:p>
            <a:endParaRPr/>
          </a:p>
        </p:txBody>
      </p:sp>
      <p:sp>
        <p:nvSpPr>
          <p:cNvPr id="6" name="object 6"/>
          <p:cNvSpPr/>
          <p:nvPr/>
        </p:nvSpPr>
        <p:spPr>
          <a:xfrm>
            <a:off x="547687" y="134937"/>
            <a:ext cx="139700" cy="141605"/>
          </a:xfrm>
          <a:custGeom>
            <a:avLst/>
            <a:gdLst/>
            <a:ahLst/>
            <a:cxnLst/>
            <a:rect l="l" t="t" r="r" b="b"/>
            <a:pathLst>
              <a:path w="139700" h="141604">
                <a:moveTo>
                  <a:pt x="0" y="141287"/>
                </a:moveTo>
                <a:lnTo>
                  <a:pt x="139700" y="141287"/>
                </a:lnTo>
                <a:lnTo>
                  <a:pt x="139700" y="0"/>
                </a:lnTo>
                <a:lnTo>
                  <a:pt x="0" y="0"/>
                </a:lnTo>
                <a:lnTo>
                  <a:pt x="0" y="141287"/>
                </a:lnTo>
                <a:close/>
              </a:path>
            </a:pathLst>
          </a:custGeom>
          <a:solidFill>
            <a:srgbClr val="9999CC"/>
          </a:solidFill>
        </p:spPr>
        <p:txBody>
          <a:bodyPr wrap="square" lIns="0" tIns="0" rIns="0" bIns="0" rtlCol="0"/>
          <a:lstStyle/>
          <a:p>
            <a:endParaRPr/>
          </a:p>
        </p:txBody>
      </p:sp>
      <p:sp>
        <p:nvSpPr>
          <p:cNvPr id="7" name="object 7"/>
          <p:cNvSpPr/>
          <p:nvPr/>
        </p:nvSpPr>
        <p:spPr>
          <a:xfrm>
            <a:off x="274637" y="274637"/>
            <a:ext cx="136525" cy="135255"/>
          </a:xfrm>
          <a:custGeom>
            <a:avLst/>
            <a:gdLst/>
            <a:ahLst/>
            <a:cxnLst/>
            <a:rect l="l" t="t" r="r" b="b"/>
            <a:pathLst>
              <a:path w="136525" h="135254">
                <a:moveTo>
                  <a:pt x="0" y="134937"/>
                </a:moveTo>
                <a:lnTo>
                  <a:pt x="136525" y="134937"/>
                </a:lnTo>
                <a:lnTo>
                  <a:pt x="136525" y="0"/>
                </a:lnTo>
                <a:lnTo>
                  <a:pt x="0" y="0"/>
                </a:lnTo>
                <a:lnTo>
                  <a:pt x="0" y="134937"/>
                </a:lnTo>
                <a:close/>
              </a:path>
            </a:pathLst>
          </a:custGeom>
          <a:solidFill>
            <a:srgbClr val="CCCCE6"/>
          </a:solidFill>
        </p:spPr>
        <p:txBody>
          <a:bodyPr wrap="square" lIns="0" tIns="0" rIns="0" bIns="0" rtlCol="0"/>
          <a:lstStyle/>
          <a:p>
            <a:endParaRPr/>
          </a:p>
        </p:txBody>
      </p:sp>
      <p:sp>
        <p:nvSpPr>
          <p:cNvPr id="8" name="object 8"/>
          <p:cNvSpPr/>
          <p:nvPr/>
        </p:nvSpPr>
        <p:spPr>
          <a:xfrm>
            <a:off x="131762" y="136588"/>
            <a:ext cx="141605" cy="138430"/>
          </a:xfrm>
          <a:custGeom>
            <a:avLst/>
            <a:gdLst/>
            <a:ahLst/>
            <a:cxnLst/>
            <a:rect l="l" t="t" r="r" b="b"/>
            <a:pathLst>
              <a:path w="141604" h="138429">
                <a:moveTo>
                  <a:pt x="0" y="138112"/>
                </a:moveTo>
                <a:lnTo>
                  <a:pt x="141287" y="138112"/>
                </a:lnTo>
                <a:lnTo>
                  <a:pt x="141287" y="0"/>
                </a:lnTo>
                <a:lnTo>
                  <a:pt x="0" y="0"/>
                </a:lnTo>
                <a:lnTo>
                  <a:pt x="0" y="138112"/>
                </a:lnTo>
                <a:close/>
              </a:path>
            </a:pathLst>
          </a:custGeom>
          <a:solidFill>
            <a:srgbClr val="00007C"/>
          </a:solidFill>
        </p:spPr>
        <p:txBody>
          <a:bodyPr wrap="square" lIns="0" tIns="0" rIns="0" bIns="0" rtlCol="0"/>
          <a:lstStyle/>
          <a:p>
            <a:endParaRPr/>
          </a:p>
        </p:txBody>
      </p:sp>
      <p:sp>
        <p:nvSpPr>
          <p:cNvPr id="9" name="object 9"/>
          <p:cNvSpPr/>
          <p:nvPr/>
        </p:nvSpPr>
        <p:spPr>
          <a:xfrm>
            <a:off x="409575" y="271462"/>
            <a:ext cx="138430" cy="138430"/>
          </a:xfrm>
          <a:custGeom>
            <a:avLst/>
            <a:gdLst/>
            <a:ahLst/>
            <a:cxnLst/>
            <a:rect l="l" t="t" r="r" b="b"/>
            <a:pathLst>
              <a:path w="138429" h="138429">
                <a:moveTo>
                  <a:pt x="0" y="138112"/>
                </a:moveTo>
                <a:lnTo>
                  <a:pt x="138112" y="138112"/>
                </a:lnTo>
                <a:lnTo>
                  <a:pt x="138112" y="0"/>
                </a:lnTo>
                <a:lnTo>
                  <a:pt x="0" y="0"/>
                </a:lnTo>
                <a:lnTo>
                  <a:pt x="0" y="138112"/>
                </a:lnTo>
                <a:close/>
              </a:path>
            </a:pathLst>
          </a:custGeom>
          <a:solidFill>
            <a:srgbClr val="9999CC"/>
          </a:solidFill>
        </p:spPr>
        <p:txBody>
          <a:bodyPr wrap="square" lIns="0" tIns="0" rIns="0" bIns="0" rtlCol="0"/>
          <a:lstStyle/>
          <a:p>
            <a:endParaRPr/>
          </a:p>
        </p:txBody>
      </p:sp>
      <p:sp>
        <p:nvSpPr>
          <p:cNvPr id="10" name="object 10"/>
          <p:cNvSpPr/>
          <p:nvPr/>
        </p:nvSpPr>
        <p:spPr>
          <a:xfrm>
            <a:off x="274637" y="409575"/>
            <a:ext cx="136525" cy="136525"/>
          </a:xfrm>
          <a:custGeom>
            <a:avLst/>
            <a:gdLst/>
            <a:ahLst/>
            <a:cxnLst/>
            <a:rect l="l" t="t" r="r" b="b"/>
            <a:pathLst>
              <a:path w="136525" h="136525">
                <a:moveTo>
                  <a:pt x="0" y="136525"/>
                </a:moveTo>
                <a:lnTo>
                  <a:pt x="136525" y="136525"/>
                </a:lnTo>
                <a:lnTo>
                  <a:pt x="136525" y="0"/>
                </a:lnTo>
                <a:lnTo>
                  <a:pt x="0" y="0"/>
                </a:lnTo>
                <a:lnTo>
                  <a:pt x="0" y="136525"/>
                </a:lnTo>
                <a:close/>
              </a:path>
            </a:pathLst>
          </a:custGeom>
          <a:solidFill>
            <a:srgbClr val="9999CC"/>
          </a:solidFill>
        </p:spPr>
        <p:txBody>
          <a:bodyPr wrap="square" lIns="0" tIns="0" rIns="0" bIns="0" rtlCol="0"/>
          <a:lstStyle/>
          <a:p>
            <a:endParaRPr/>
          </a:p>
        </p:txBody>
      </p:sp>
      <p:sp>
        <p:nvSpPr>
          <p:cNvPr id="11" name="object 11"/>
          <p:cNvSpPr txBox="1">
            <a:spLocks noGrp="1"/>
          </p:cNvSpPr>
          <p:nvPr>
            <p:ph type="title"/>
          </p:nvPr>
        </p:nvSpPr>
        <p:spPr>
          <a:xfrm>
            <a:off x="545693" y="521919"/>
            <a:ext cx="1651000" cy="514350"/>
          </a:xfrm>
          <a:prstGeom prst="rect">
            <a:avLst/>
          </a:prstGeom>
        </p:spPr>
        <p:txBody>
          <a:bodyPr vert="horz" wrap="square" lIns="0" tIns="13335" rIns="0" bIns="0" rtlCol="0">
            <a:spAutoFit/>
          </a:bodyPr>
          <a:lstStyle/>
          <a:p>
            <a:pPr marL="12700">
              <a:lnSpc>
                <a:spcPct val="100000"/>
              </a:lnSpc>
              <a:spcBef>
                <a:spcPts val="105"/>
              </a:spcBef>
            </a:pPr>
            <a:r>
              <a:rPr dirty="0"/>
              <a:t>Co</a:t>
            </a:r>
            <a:r>
              <a:rPr spc="-15" dirty="0"/>
              <a:t>n</a:t>
            </a:r>
            <a:r>
              <a:rPr dirty="0"/>
              <a:t>t</a:t>
            </a:r>
            <a:r>
              <a:rPr spc="-10" dirty="0"/>
              <a:t>e</a:t>
            </a:r>
            <a:r>
              <a:rPr dirty="0"/>
              <a:t>n</a:t>
            </a:r>
            <a:r>
              <a:rPr spc="-10" dirty="0"/>
              <a:t>t</a:t>
            </a:r>
            <a:r>
              <a:rPr dirty="0"/>
              <a:t>s</a:t>
            </a:r>
          </a:p>
        </p:txBody>
      </p:sp>
      <p:sp>
        <p:nvSpPr>
          <p:cNvPr id="12" name="object 12"/>
          <p:cNvSpPr txBox="1"/>
          <p:nvPr/>
        </p:nvSpPr>
        <p:spPr>
          <a:xfrm>
            <a:off x="764540" y="1308266"/>
            <a:ext cx="6694805" cy="4415790"/>
          </a:xfrm>
          <a:prstGeom prst="rect">
            <a:avLst/>
          </a:prstGeom>
        </p:spPr>
        <p:txBody>
          <a:bodyPr vert="horz" wrap="square" lIns="0" tIns="73660" rIns="0" bIns="0" rtlCol="0">
            <a:spAutoFit/>
          </a:bodyPr>
          <a:lstStyle/>
          <a:p>
            <a:pPr marL="364490" indent="-351790">
              <a:lnSpc>
                <a:spcPct val="100000"/>
              </a:lnSpc>
              <a:spcBef>
                <a:spcPts val="580"/>
              </a:spcBef>
              <a:buClr>
                <a:srgbClr val="00007C"/>
              </a:buClr>
              <a:buSzPct val="75000"/>
              <a:buFont typeface="Wingdings"/>
              <a:buChar char=""/>
              <a:tabLst>
                <a:tab pos="364490" algn="l"/>
                <a:tab pos="365125" algn="l"/>
              </a:tabLst>
            </a:pPr>
            <a:r>
              <a:rPr sz="2000" dirty="0">
                <a:latin typeface="Arial"/>
                <a:cs typeface="Arial"/>
              </a:rPr>
              <a:t>Security in an interconnected world, cloud security</a:t>
            </a:r>
            <a:r>
              <a:rPr sz="2000" spc="-135" dirty="0">
                <a:latin typeface="Arial"/>
                <a:cs typeface="Arial"/>
              </a:rPr>
              <a:t> </a:t>
            </a:r>
            <a:r>
              <a:rPr sz="2000" spc="5" dirty="0">
                <a:latin typeface="Arial"/>
                <a:cs typeface="Arial"/>
              </a:rPr>
              <a:t>risks.</a:t>
            </a:r>
            <a:endParaRPr sz="2000">
              <a:latin typeface="Arial"/>
              <a:cs typeface="Arial"/>
            </a:endParaRPr>
          </a:p>
          <a:p>
            <a:pPr marL="364490" indent="-351790">
              <a:lnSpc>
                <a:spcPct val="100000"/>
              </a:lnSpc>
              <a:spcBef>
                <a:spcPts val="480"/>
              </a:spcBef>
              <a:buClr>
                <a:srgbClr val="00007C"/>
              </a:buClr>
              <a:buSzPct val="75000"/>
              <a:buFont typeface="Wingdings"/>
              <a:buChar char=""/>
              <a:tabLst>
                <a:tab pos="364490" algn="l"/>
                <a:tab pos="365125" algn="l"/>
              </a:tabLst>
            </a:pPr>
            <a:r>
              <a:rPr sz="2000" dirty="0">
                <a:latin typeface="Arial"/>
                <a:cs typeface="Arial"/>
              </a:rPr>
              <a:t>Attacks in a cloud environment, top</a:t>
            </a:r>
            <a:r>
              <a:rPr sz="2000" spc="-114" dirty="0">
                <a:latin typeface="Arial"/>
                <a:cs typeface="Arial"/>
              </a:rPr>
              <a:t> </a:t>
            </a:r>
            <a:r>
              <a:rPr sz="2000" dirty="0">
                <a:latin typeface="Arial"/>
                <a:cs typeface="Arial"/>
              </a:rPr>
              <a:t>threats.</a:t>
            </a:r>
            <a:endParaRPr sz="2000">
              <a:latin typeface="Arial"/>
              <a:cs typeface="Arial"/>
            </a:endParaRPr>
          </a:p>
          <a:p>
            <a:pPr marL="364490" indent="-351790">
              <a:lnSpc>
                <a:spcPct val="100000"/>
              </a:lnSpc>
              <a:spcBef>
                <a:spcPts val="480"/>
              </a:spcBef>
              <a:buClr>
                <a:srgbClr val="00007C"/>
              </a:buClr>
              <a:buSzPct val="75000"/>
              <a:buFont typeface="Wingdings"/>
              <a:buChar char=""/>
              <a:tabLst>
                <a:tab pos="364490" algn="l"/>
                <a:tab pos="365125" algn="l"/>
              </a:tabLst>
            </a:pPr>
            <a:r>
              <a:rPr sz="2000" dirty="0">
                <a:latin typeface="Arial"/>
                <a:cs typeface="Arial"/>
              </a:rPr>
              <a:t>Security, a major concern for cloud</a:t>
            </a:r>
            <a:r>
              <a:rPr sz="2000" spc="-130" dirty="0">
                <a:latin typeface="Arial"/>
                <a:cs typeface="Arial"/>
              </a:rPr>
              <a:t> </a:t>
            </a:r>
            <a:r>
              <a:rPr sz="2000" spc="5" dirty="0">
                <a:latin typeface="Arial"/>
                <a:cs typeface="Arial"/>
              </a:rPr>
              <a:t>users.</a:t>
            </a:r>
            <a:endParaRPr sz="2000">
              <a:latin typeface="Arial"/>
              <a:cs typeface="Arial"/>
            </a:endParaRPr>
          </a:p>
          <a:p>
            <a:pPr marL="364490" indent="-351790">
              <a:lnSpc>
                <a:spcPct val="100000"/>
              </a:lnSpc>
              <a:spcBef>
                <a:spcPts val="480"/>
              </a:spcBef>
              <a:buClr>
                <a:srgbClr val="00007C"/>
              </a:buClr>
              <a:buSzPct val="75000"/>
              <a:buFont typeface="Wingdings"/>
              <a:buChar char=""/>
              <a:tabLst>
                <a:tab pos="364490" algn="l"/>
                <a:tab pos="365125" algn="l"/>
              </a:tabLst>
            </a:pPr>
            <a:r>
              <a:rPr sz="2000" dirty="0">
                <a:latin typeface="Arial"/>
                <a:cs typeface="Arial"/>
              </a:rPr>
              <a:t>Privacy.</a:t>
            </a:r>
            <a:endParaRPr sz="2000">
              <a:latin typeface="Arial"/>
              <a:cs typeface="Arial"/>
            </a:endParaRPr>
          </a:p>
          <a:p>
            <a:pPr marL="364490" indent="-351790">
              <a:lnSpc>
                <a:spcPct val="100000"/>
              </a:lnSpc>
              <a:spcBef>
                <a:spcPts val="484"/>
              </a:spcBef>
              <a:buClr>
                <a:srgbClr val="00007C"/>
              </a:buClr>
              <a:buSzPct val="75000"/>
              <a:buFont typeface="Wingdings"/>
              <a:buChar char=""/>
              <a:tabLst>
                <a:tab pos="364490" algn="l"/>
                <a:tab pos="365125" algn="l"/>
              </a:tabLst>
            </a:pPr>
            <a:r>
              <a:rPr sz="2000" dirty="0">
                <a:latin typeface="Arial"/>
                <a:cs typeface="Arial"/>
              </a:rPr>
              <a:t>Trust.</a:t>
            </a:r>
            <a:endParaRPr sz="2000">
              <a:latin typeface="Arial"/>
              <a:cs typeface="Arial"/>
            </a:endParaRPr>
          </a:p>
          <a:p>
            <a:pPr marL="364490" indent="-351790">
              <a:lnSpc>
                <a:spcPct val="100000"/>
              </a:lnSpc>
              <a:spcBef>
                <a:spcPts val="480"/>
              </a:spcBef>
              <a:buClr>
                <a:srgbClr val="00007C"/>
              </a:buClr>
              <a:buSzPct val="75000"/>
              <a:buFont typeface="Wingdings"/>
              <a:buChar char=""/>
              <a:tabLst>
                <a:tab pos="364490" algn="l"/>
                <a:tab pos="365125" algn="l"/>
              </a:tabLst>
            </a:pPr>
            <a:r>
              <a:rPr sz="2000" dirty="0">
                <a:latin typeface="Arial"/>
                <a:cs typeface="Arial"/>
              </a:rPr>
              <a:t>Operating systems</a:t>
            </a:r>
            <a:r>
              <a:rPr sz="2000" spc="-60" dirty="0">
                <a:latin typeface="Arial"/>
                <a:cs typeface="Arial"/>
              </a:rPr>
              <a:t> </a:t>
            </a:r>
            <a:r>
              <a:rPr sz="2000" dirty="0">
                <a:latin typeface="Arial"/>
                <a:cs typeface="Arial"/>
              </a:rPr>
              <a:t>security.</a:t>
            </a:r>
            <a:endParaRPr sz="2000">
              <a:latin typeface="Arial"/>
              <a:cs typeface="Arial"/>
            </a:endParaRPr>
          </a:p>
          <a:p>
            <a:pPr marL="364490" indent="-351790">
              <a:lnSpc>
                <a:spcPct val="100000"/>
              </a:lnSpc>
              <a:spcBef>
                <a:spcPts val="480"/>
              </a:spcBef>
              <a:buClr>
                <a:srgbClr val="00007C"/>
              </a:buClr>
              <a:buSzPct val="75000"/>
              <a:buFont typeface="Wingdings"/>
              <a:buChar char=""/>
              <a:tabLst>
                <a:tab pos="364490" algn="l"/>
                <a:tab pos="365125" algn="l"/>
              </a:tabLst>
            </a:pPr>
            <a:r>
              <a:rPr sz="2000" dirty="0">
                <a:latin typeface="Arial"/>
                <a:cs typeface="Arial"/>
              </a:rPr>
              <a:t>Virtual machine</a:t>
            </a:r>
            <a:r>
              <a:rPr sz="2000" spc="-85" dirty="0">
                <a:latin typeface="Arial"/>
                <a:cs typeface="Arial"/>
              </a:rPr>
              <a:t> </a:t>
            </a:r>
            <a:r>
              <a:rPr sz="2000" dirty="0">
                <a:latin typeface="Arial"/>
                <a:cs typeface="Arial"/>
              </a:rPr>
              <a:t>security.</a:t>
            </a:r>
            <a:endParaRPr sz="2000">
              <a:latin typeface="Arial"/>
              <a:cs typeface="Arial"/>
            </a:endParaRPr>
          </a:p>
          <a:p>
            <a:pPr marL="364490" indent="-351790">
              <a:lnSpc>
                <a:spcPct val="100000"/>
              </a:lnSpc>
              <a:spcBef>
                <a:spcPts val="480"/>
              </a:spcBef>
              <a:buClr>
                <a:srgbClr val="00007C"/>
              </a:buClr>
              <a:buSzPct val="75000"/>
              <a:buFont typeface="Wingdings"/>
              <a:buChar char=""/>
              <a:tabLst>
                <a:tab pos="364490" algn="l"/>
                <a:tab pos="365125" algn="l"/>
              </a:tabLst>
            </a:pPr>
            <a:r>
              <a:rPr sz="2000" dirty="0">
                <a:latin typeface="Arial"/>
                <a:cs typeface="Arial"/>
              </a:rPr>
              <a:t>Security of</a:t>
            </a:r>
            <a:r>
              <a:rPr sz="2000" spc="-95" dirty="0">
                <a:latin typeface="Arial"/>
                <a:cs typeface="Arial"/>
              </a:rPr>
              <a:t> </a:t>
            </a:r>
            <a:r>
              <a:rPr sz="2000" dirty="0">
                <a:latin typeface="Arial"/>
                <a:cs typeface="Arial"/>
              </a:rPr>
              <a:t>virtualization.</a:t>
            </a:r>
            <a:endParaRPr sz="2000">
              <a:latin typeface="Arial"/>
              <a:cs typeface="Arial"/>
            </a:endParaRPr>
          </a:p>
          <a:p>
            <a:pPr marL="364490" indent="-351790">
              <a:lnSpc>
                <a:spcPct val="100000"/>
              </a:lnSpc>
              <a:spcBef>
                <a:spcPts val="480"/>
              </a:spcBef>
              <a:buClr>
                <a:srgbClr val="00007C"/>
              </a:buClr>
              <a:buSzPct val="75000"/>
              <a:buFont typeface="Wingdings"/>
              <a:buChar char=""/>
              <a:tabLst>
                <a:tab pos="364490" algn="l"/>
                <a:tab pos="365125" algn="l"/>
              </a:tabLst>
            </a:pPr>
            <a:r>
              <a:rPr sz="2000" dirty="0">
                <a:latin typeface="Arial"/>
                <a:cs typeface="Arial"/>
              </a:rPr>
              <a:t>Security risks posed by shared</a:t>
            </a:r>
            <a:r>
              <a:rPr sz="2000" spc="-130" dirty="0">
                <a:latin typeface="Arial"/>
                <a:cs typeface="Arial"/>
              </a:rPr>
              <a:t> </a:t>
            </a:r>
            <a:r>
              <a:rPr sz="2000" dirty="0">
                <a:latin typeface="Arial"/>
                <a:cs typeface="Arial"/>
              </a:rPr>
              <a:t>images.</a:t>
            </a:r>
            <a:endParaRPr sz="2000">
              <a:latin typeface="Arial"/>
              <a:cs typeface="Arial"/>
            </a:endParaRPr>
          </a:p>
          <a:p>
            <a:pPr marL="364490" indent="-351790">
              <a:lnSpc>
                <a:spcPct val="100000"/>
              </a:lnSpc>
              <a:spcBef>
                <a:spcPts val="480"/>
              </a:spcBef>
              <a:buClr>
                <a:srgbClr val="00007C"/>
              </a:buClr>
              <a:buSzPct val="75000"/>
              <a:buFont typeface="Wingdings"/>
              <a:buChar char=""/>
              <a:tabLst>
                <a:tab pos="364490" algn="l"/>
                <a:tab pos="365125" algn="l"/>
              </a:tabLst>
            </a:pPr>
            <a:r>
              <a:rPr sz="2000" dirty="0">
                <a:latin typeface="Arial"/>
                <a:cs typeface="Arial"/>
              </a:rPr>
              <a:t>Security risks posed by a management</a:t>
            </a:r>
            <a:r>
              <a:rPr sz="2000" spc="-170" dirty="0">
                <a:latin typeface="Arial"/>
                <a:cs typeface="Arial"/>
              </a:rPr>
              <a:t> </a:t>
            </a:r>
            <a:r>
              <a:rPr sz="2000" dirty="0">
                <a:latin typeface="Arial"/>
                <a:cs typeface="Arial"/>
              </a:rPr>
              <a:t>OS.</a:t>
            </a:r>
            <a:endParaRPr sz="2000">
              <a:latin typeface="Arial"/>
              <a:cs typeface="Arial"/>
            </a:endParaRPr>
          </a:p>
          <a:p>
            <a:pPr marL="364490" indent="-351790">
              <a:lnSpc>
                <a:spcPct val="100000"/>
              </a:lnSpc>
              <a:spcBef>
                <a:spcPts val="480"/>
              </a:spcBef>
              <a:buClr>
                <a:srgbClr val="00007C"/>
              </a:buClr>
              <a:buSzPct val="75000"/>
              <a:buFont typeface="Wingdings"/>
              <a:buChar char=""/>
              <a:tabLst>
                <a:tab pos="364490" algn="l"/>
                <a:tab pos="365125" algn="l"/>
                <a:tab pos="5161280" algn="l"/>
              </a:tabLst>
            </a:pPr>
            <a:r>
              <a:rPr sz="2000" dirty="0">
                <a:latin typeface="Arial"/>
                <a:cs typeface="Arial"/>
              </a:rPr>
              <a:t>XOAR - breaking the monolithic</a:t>
            </a:r>
            <a:r>
              <a:rPr sz="2000" spc="-10" dirty="0">
                <a:latin typeface="Arial"/>
                <a:cs typeface="Arial"/>
              </a:rPr>
              <a:t> </a:t>
            </a:r>
            <a:r>
              <a:rPr sz="2000" dirty="0">
                <a:latin typeface="Arial"/>
                <a:cs typeface="Arial"/>
              </a:rPr>
              <a:t>design</a:t>
            </a:r>
            <a:r>
              <a:rPr sz="2000" spc="-15" dirty="0">
                <a:latin typeface="Arial"/>
                <a:cs typeface="Arial"/>
              </a:rPr>
              <a:t> </a:t>
            </a:r>
            <a:r>
              <a:rPr sz="2000" dirty="0">
                <a:latin typeface="Arial"/>
                <a:cs typeface="Arial"/>
              </a:rPr>
              <a:t>of	TCB.</a:t>
            </a:r>
            <a:endParaRPr sz="2000">
              <a:latin typeface="Arial"/>
              <a:cs typeface="Arial"/>
            </a:endParaRPr>
          </a:p>
          <a:p>
            <a:pPr marL="364490" indent="-351790">
              <a:lnSpc>
                <a:spcPct val="100000"/>
              </a:lnSpc>
              <a:spcBef>
                <a:spcPts val="484"/>
              </a:spcBef>
              <a:buClr>
                <a:srgbClr val="00007C"/>
              </a:buClr>
              <a:buSzPct val="75000"/>
              <a:buFont typeface="Wingdings"/>
              <a:buChar char=""/>
              <a:tabLst>
                <a:tab pos="364490" algn="l"/>
                <a:tab pos="365125" algn="l"/>
              </a:tabLst>
            </a:pPr>
            <a:r>
              <a:rPr sz="2000" dirty="0">
                <a:latin typeface="Arial"/>
                <a:cs typeface="Arial"/>
              </a:rPr>
              <a:t>Terra a trusted virtual machine</a:t>
            </a:r>
            <a:r>
              <a:rPr sz="2000" spc="-120" dirty="0">
                <a:latin typeface="Arial"/>
                <a:cs typeface="Arial"/>
              </a:rPr>
              <a:t> </a:t>
            </a:r>
            <a:r>
              <a:rPr sz="2000" dirty="0">
                <a:latin typeface="Arial"/>
                <a:cs typeface="Arial"/>
              </a:rPr>
              <a:t>monitor.</a:t>
            </a:r>
            <a:endParaRPr sz="2000">
              <a:latin typeface="Arial"/>
              <a:cs typeface="Arial"/>
            </a:endParaRPr>
          </a:p>
        </p:txBody>
      </p:sp>
      <p:sp>
        <p:nvSpPr>
          <p:cNvPr id="13" name="object 13"/>
          <p:cNvSpPr txBox="1"/>
          <p:nvPr/>
        </p:nvSpPr>
        <p:spPr>
          <a:xfrm>
            <a:off x="2991104" y="6442354"/>
            <a:ext cx="3434079" cy="208279"/>
          </a:xfrm>
          <a:prstGeom prst="rect">
            <a:avLst/>
          </a:prstGeom>
        </p:spPr>
        <p:txBody>
          <a:bodyPr vert="horz" wrap="square" lIns="0" tIns="12700" rIns="0" bIns="0" rtlCol="0">
            <a:spAutoFit/>
          </a:bodyPr>
          <a:lstStyle/>
          <a:p>
            <a:pPr marL="12700">
              <a:lnSpc>
                <a:spcPct val="100000"/>
              </a:lnSpc>
              <a:spcBef>
                <a:spcPts val="100"/>
              </a:spcBef>
            </a:pPr>
            <a:r>
              <a:rPr sz="1200" spc="-5" dirty="0">
                <a:latin typeface="Arial"/>
                <a:cs typeface="Arial"/>
              </a:rPr>
              <a:t>Cloud Computing: </a:t>
            </a:r>
            <a:r>
              <a:rPr sz="1200" dirty="0">
                <a:latin typeface="Arial"/>
                <a:cs typeface="Arial"/>
              </a:rPr>
              <a:t>Theory </a:t>
            </a:r>
            <a:r>
              <a:rPr sz="1200" spc="-5" dirty="0">
                <a:latin typeface="Arial"/>
                <a:cs typeface="Arial"/>
              </a:rPr>
              <a:t>and </a:t>
            </a:r>
            <a:r>
              <a:rPr sz="1200" dirty="0">
                <a:latin typeface="Arial"/>
                <a:cs typeface="Arial"/>
              </a:rPr>
              <a:t>Practice. Chapter</a:t>
            </a:r>
            <a:r>
              <a:rPr sz="1200" spc="-170" dirty="0">
                <a:latin typeface="Arial"/>
                <a:cs typeface="Arial"/>
              </a:rPr>
              <a:t> </a:t>
            </a:r>
            <a:r>
              <a:rPr sz="1200" spc="-5" dirty="0">
                <a:latin typeface="Arial"/>
                <a:cs typeface="Arial"/>
              </a:rPr>
              <a:t>9</a:t>
            </a:r>
            <a:endParaRPr sz="1200" dirty="0">
              <a:latin typeface="Arial"/>
              <a:cs typeface="Arial"/>
            </a:endParaRPr>
          </a:p>
        </p:txBody>
      </p:sp>
      <p:sp>
        <p:nvSpPr>
          <p:cNvPr id="14" name="object 14"/>
          <p:cNvSpPr txBox="1"/>
          <p:nvPr/>
        </p:nvSpPr>
        <p:spPr>
          <a:xfrm>
            <a:off x="8480552" y="6456679"/>
            <a:ext cx="127635" cy="208279"/>
          </a:xfrm>
          <a:prstGeom prst="rect">
            <a:avLst/>
          </a:prstGeom>
        </p:spPr>
        <p:txBody>
          <a:bodyPr vert="horz" wrap="square" lIns="0" tIns="12700" rIns="0" bIns="0" rtlCol="0">
            <a:spAutoFit/>
          </a:bodyPr>
          <a:lstStyle/>
          <a:p>
            <a:pPr marL="12700">
              <a:lnSpc>
                <a:spcPct val="100000"/>
              </a:lnSpc>
              <a:spcBef>
                <a:spcPts val="100"/>
              </a:spcBef>
            </a:pPr>
            <a:r>
              <a:rPr sz="1200" dirty="0">
                <a:latin typeface="Arial Black"/>
                <a:cs typeface="Arial Black"/>
              </a:rPr>
              <a:t>2</a:t>
            </a:r>
            <a:endParaRPr sz="1200">
              <a:latin typeface="Arial Black"/>
              <a:cs typeface="Arial Black"/>
            </a:endParaRPr>
          </a:p>
        </p:txBody>
      </p:sp>
      <p:sp>
        <p:nvSpPr>
          <p:cNvPr id="15" name="object 15"/>
          <p:cNvSpPr txBox="1"/>
          <p:nvPr/>
        </p:nvSpPr>
        <p:spPr>
          <a:xfrm>
            <a:off x="535940" y="6477101"/>
            <a:ext cx="1245235" cy="208279"/>
          </a:xfrm>
          <a:prstGeom prst="rect">
            <a:avLst/>
          </a:prstGeom>
        </p:spPr>
        <p:txBody>
          <a:bodyPr vert="horz" wrap="square" lIns="0" tIns="12700" rIns="0" bIns="0" rtlCol="0">
            <a:spAutoFit/>
          </a:bodyPr>
          <a:lstStyle/>
          <a:p>
            <a:pPr marL="12700">
              <a:lnSpc>
                <a:spcPct val="100000"/>
              </a:lnSpc>
              <a:spcBef>
                <a:spcPts val="100"/>
              </a:spcBef>
            </a:pPr>
            <a:r>
              <a:rPr sz="1200" spc="-5" dirty="0">
                <a:latin typeface="Arial"/>
                <a:cs typeface="Arial"/>
              </a:rPr>
              <a:t>Dan </a:t>
            </a:r>
            <a:r>
              <a:rPr sz="1200" dirty="0">
                <a:latin typeface="Arial"/>
                <a:cs typeface="Arial"/>
              </a:rPr>
              <a:t>C.</a:t>
            </a:r>
            <a:r>
              <a:rPr sz="1200" spc="-55" dirty="0">
                <a:latin typeface="Arial"/>
                <a:cs typeface="Arial"/>
              </a:rPr>
              <a:t> </a:t>
            </a:r>
            <a:r>
              <a:rPr sz="1200" spc="-5" dirty="0">
                <a:latin typeface="Arial"/>
                <a:cs typeface="Arial"/>
              </a:rPr>
              <a:t>Marinescu</a:t>
            </a:r>
            <a:endParaRPr sz="1200" dirty="0">
              <a:latin typeface="Arial"/>
              <a:cs typeface="Arial"/>
            </a:endParaRP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0" y="0"/>
            <a:ext cx="285750" cy="533400"/>
          </a:xfrm>
          <a:prstGeom prst="rect">
            <a:avLst/>
          </a:prstGeom>
          <a:blipFill>
            <a:blip r:embed="rId2" cstate="print"/>
            <a:stretch>
              <a:fillRect/>
            </a:stretch>
          </a:blipFill>
        </p:spPr>
        <p:txBody>
          <a:bodyPr wrap="square" lIns="0" tIns="0" rIns="0" bIns="0" rtlCol="0"/>
          <a:lstStyle/>
          <a:p>
            <a:endParaRPr/>
          </a:p>
        </p:txBody>
      </p:sp>
      <p:sp>
        <p:nvSpPr>
          <p:cNvPr id="3" name="object 3"/>
          <p:cNvSpPr/>
          <p:nvPr/>
        </p:nvSpPr>
        <p:spPr>
          <a:xfrm>
            <a:off x="412750" y="134937"/>
            <a:ext cx="8731250" cy="274637"/>
          </a:xfrm>
          <a:prstGeom prst="rect">
            <a:avLst/>
          </a:prstGeom>
          <a:blipFill>
            <a:blip r:embed="rId3" cstate="print"/>
            <a:stretch>
              <a:fillRect/>
            </a:stretch>
          </a:blipFill>
        </p:spPr>
        <p:txBody>
          <a:bodyPr wrap="square" lIns="0" tIns="0" rIns="0" bIns="0" rtlCol="0"/>
          <a:lstStyle/>
          <a:p>
            <a:endParaRPr/>
          </a:p>
        </p:txBody>
      </p:sp>
      <p:sp>
        <p:nvSpPr>
          <p:cNvPr id="4" name="object 4"/>
          <p:cNvSpPr/>
          <p:nvPr/>
        </p:nvSpPr>
        <p:spPr>
          <a:xfrm>
            <a:off x="409575" y="134937"/>
            <a:ext cx="138430" cy="136525"/>
          </a:xfrm>
          <a:custGeom>
            <a:avLst/>
            <a:gdLst/>
            <a:ahLst/>
            <a:cxnLst/>
            <a:rect l="l" t="t" r="r" b="b"/>
            <a:pathLst>
              <a:path w="138429" h="136525">
                <a:moveTo>
                  <a:pt x="0" y="136525"/>
                </a:moveTo>
                <a:lnTo>
                  <a:pt x="138112" y="136525"/>
                </a:lnTo>
                <a:lnTo>
                  <a:pt x="138112" y="0"/>
                </a:lnTo>
                <a:lnTo>
                  <a:pt x="0" y="0"/>
                </a:lnTo>
                <a:lnTo>
                  <a:pt x="0" y="136525"/>
                </a:lnTo>
                <a:close/>
              </a:path>
            </a:pathLst>
          </a:custGeom>
          <a:solidFill>
            <a:srgbClr val="CCCCE6"/>
          </a:solidFill>
        </p:spPr>
        <p:txBody>
          <a:bodyPr wrap="square" lIns="0" tIns="0" rIns="0" bIns="0" rtlCol="0"/>
          <a:lstStyle/>
          <a:p>
            <a:endParaRPr/>
          </a:p>
        </p:txBody>
      </p:sp>
      <p:sp>
        <p:nvSpPr>
          <p:cNvPr id="5" name="object 5"/>
          <p:cNvSpPr/>
          <p:nvPr/>
        </p:nvSpPr>
        <p:spPr>
          <a:xfrm>
            <a:off x="547687" y="63"/>
            <a:ext cx="139700" cy="135255"/>
          </a:xfrm>
          <a:custGeom>
            <a:avLst/>
            <a:gdLst/>
            <a:ahLst/>
            <a:cxnLst/>
            <a:rect l="l" t="t" r="r" b="b"/>
            <a:pathLst>
              <a:path w="139700" h="135255">
                <a:moveTo>
                  <a:pt x="0" y="134874"/>
                </a:moveTo>
                <a:lnTo>
                  <a:pt x="139700" y="134874"/>
                </a:lnTo>
                <a:lnTo>
                  <a:pt x="139700" y="0"/>
                </a:lnTo>
                <a:lnTo>
                  <a:pt x="0" y="0"/>
                </a:lnTo>
                <a:lnTo>
                  <a:pt x="0" y="134874"/>
                </a:lnTo>
                <a:close/>
              </a:path>
            </a:pathLst>
          </a:custGeom>
          <a:solidFill>
            <a:srgbClr val="CCCCE6"/>
          </a:solidFill>
        </p:spPr>
        <p:txBody>
          <a:bodyPr wrap="square" lIns="0" tIns="0" rIns="0" bIns="0" rtlCol="0"/>
          <a:lstStyle/>
          <a:p>
            <a:endParaRPr/>
          </a:p>
        </p:txBody>
      </p:sp>
      <p:sp>
        <p:nvSpPr>
          <p:cNvPr id="6" name="object 6"/>
          <p:cNvSpPr/>
          <p:nvPr/>
        </p:nvSpPr>
        <p:spPr>
          <a:xfrm>
            <a:off x="547687" y="134937"/>
            <a:ext cx="139700" cy="141605"/>
          </a:xfrm>
          <a:custGeom>
            <a:avLst/>
            <a:gdLst/>
            <a:ahLst/>
            <a:cxnLst/>
            <a:rect l="l" t="t" r="r" b="b"/>
            <a:pathLst>
              <a:path w="139700" h="141604">
                <a:moveTo>
                  <a:pt x="0" y="141287"/>
                </a:moveTo>
                <a:lnTo>
                  <a:pt x="139700" y="141287"/>
                </a:lnTo>
                <a:lnTo>
                  <a:pt x="139700" y="0"/>
                </a:lnTo>
                <a:lnTo>
                  <a:pt x="0" y="0"/>
                </a:lnTo>
                <a:lnTo>
                  <a:pt x="0" y="141287"/>
                </a:lnTo>
                <a:close/>
              </a:path>
            </a:pathLst>
          </a:custGeom>
          <a:solidFill>
            <a:srgbClr val="9999CC"/>
          </a:solidFill>
        </p:spPr>
        <p:txBody>
          <a:bodyPr wrap="square" lIns="0" tIns="0" rIns="0" bIns="0" rtlCol="0"/>
          <a:lstStyle/>
          <a:p>
            <a:endParaRPr/>
          </a:p>
        </p:txBody>
      </p:sp>
      <p:sp>
        <p:nvSpPr>
          <p:cNvPr id="7" name="object 7"/>
          <p:cNvSpPr/>
          <p:nvPr/>
        </p:nvSpPr>
        <p:spPr>
          <a:xfrm>
            <a:off x="274637" y="274637"/>
            <a:ext cx="136525" cy="135255"/>
          </a:xfrm>
          <a:custGeom>
            <a:avLst/>
            <a:gdLst/>
            <a:ahLst/>
            <a:cxnLst/>
            <a:rect l="l" t="t" r="r" b="b"/>
            <a:pathLst>
              <a:path w="136525" h="135254">
                <a:moveTo>
                  <a:pt x="0" y="134937"/>
                </a:moveTo>
                <a:lnTo>
                  <a:pt x="136525" y="134937"/>
                </a:lnTo>
                <a:lnTo>
                  <a:pt x="136525" y="0"/>
                </a:lnTo>
                <a:lnTo>
                  <a:pt x="0" y="0"/>
                </a:lnTo>
                <a:lnTo>
                  <a:pt x="0" y="134937"/>
                </a:lnTo>
                <a:close/>
              </a:path>
            </a:pathLst>
          </a:custGeom>
          <a:solidFill>
            <a:srgbClr val="CCCCE6"/>
          </a:solidFill>
        </p:spPr>
        <p:txBody>
          <a:bodyPr wrap="square" lIns="0" tIns="0" rIns="0" bIns="0" rtlCol="0"/>
          <a:lstStyle/>
          <a:p>
            <a:endParaRPr/>
          </a:p>
        </p:txBody>
      </p:sp>
      <p:sp>
        <p:nvSpPr>
          <p:cNvPr id="8" name="object 8"/>
          <p:cNvSpPr/>
          <p:nvPr/>
        </p:nvSpPr>
        <p:spPr>
          <a:xfrm>
            <a:off x="131762" y="136588"/>
            <a:ext cx="141605" cy="138430"/>
          </a:xfrm>
          <a:custGeom>
            <a:avLst/>
            <a:gdLst/>
            <a:ahLst/>
            <a:cxnLst/>
            <a:rect l="l" t="t" r="r" b="b"/>
            <a:pathLst>
              <a:path w="141604" h="138429">
                <a:moveTo>
                  <a:pt x="0" y="138112"/>
                </a:moveTo>
                <a:lnTo>
                  <a:pt x="141287" y="138112"/>
                </a:lnTo>
                <a:lnTo>
                  <a:pt x="141287" y="0"/>
                </a:lnTo>
                <a:lnTo>
                  <a:pt x="0" y="0"/>
                </a:lnTo>
                <a:lnTo>
                  <a:pt x="0" y="138112"/>
                </a:lnTo>
                <a:close/>
              </a:path>
            </a:pathLst>
          </a:custGeom>
          <a:solidFill>
            <a:srgbClr val="00007C"/>
          </a:solidFill>
        </p:spPr>
        <p:txBody>
          <a:bodyPr wrap="square" lIns="0" tIns="0" rIns="0" bIns="0" rtlCol="0"/>
          <a:lstStyle/>
          <a:p>
            <a:endParaRPr/>
          </a:p>
        </p:txBody>
      </p:sp>
      <p:sp>
        <p:nvSpPr>
          <p:cNvPr id="9" name="object 9"/>
          <p:cNvSpPr/>
          <p:nvPr/>
        </p:nvSpPr>
        <p:spPr>
          <a:xfrm>
            <a:off x="409575" y="271462"/>
            <a:ext cx="138430" cy="138430"/>
          </a:xfrm>
          <a:custGeom>
            <a:avLst/>
            <a:gdLst/>
            <a:ahLst/>
            <a:cxnLst/>
            <a:rect l="l" t="t" r="r" b="b"/>
            <a:pathLst>
              <a:path w="138429" h="138429">
                <a:moveTo>
                  <a:pt x="0" y="138112"/>
                </a:moveTo>
                <a:lnTo>
                  <a:pt x="138112" y="138112"/>
                </a:lnTo>
                <a:lnTo>
                  <a:pt x="138112" y="0"/>
                </a:lnTo>
                <a:lnTo>
                  <a:pt x="0" y="0"/>
                </a:lnTo>
                <a:lnTo>
                  <a:pt x="0" y="138112"/>
                </a:lnTo>
                <a:close/>
              </a:path>
            </a:pathLst>
          </a:custGeom>
          <a:solidFill>
            <a:srgbClr val="9999CC"/>
          </a:solidFill>
        </p:spPr>
        <p:txBody>
          <a:bodyPr wrap="square" lIns="0" tIns="0" rIns="0" bIns="0" rtlCol="0"/>
          <a:lstStyle/>
          <a:p>
            <a:endParaRPr/>
          </a:p>
        </p:txBody>
      </p:sp>
      <p:sp>
        <p:nvSpPr>
          <p:cNvPr id="10" name="object 10"/>
          <p:cNvSpPr/>
          <p:nvPr/>
        </p:nvSpPr>
        <p:spPr>
          <a:xfrm>
            <a:off x="274637" y="409575"/>
            <a:ext cx="136525" cy="136525"/>
          </a:xfrm>
          <a:custGeom>
            <a:avLst/>
            <a:gdLst/>
            <a:ahLst/>
            <a:cxnLst/>
            <a:rect l="l" t="t" r="r" b="b"/>
            <a:pathLst>
              <a:path w="136525" h="136525">
                <a:moveTo>
                  <a:pt x="0" y="136525"/>
                </a:moveTo>
                <a:lnTo>
                  <a:pt x="136525" y="136525"/>
                </a:lnTo>
                <a:lnTo>
                  <a:pt x="136525" y="0"/>
                </a:lnTo>
                <a:lnTo>
                  <a:pt x="0" y="0"/>
                </a:lnTo>
                <a:lnTo>
                  <a:pt x="0" y="136525"/>
                </a:lnTo>
                <a:close/>
              </a:path>
            </a:pathLst>
          </a:custGeom>
          <a:solidFill>
            <a:srgbClr val="9999CC"/>
          </a:solidFill>
        </p:spPr>
        <p:txBody>
          <a:bodyPr wrap="square" lIns="0" tIns="0" rIns="0" bIns="0" rtlCol="0"/>
          <a:lstStyle/>
          <a:p>
            <a:endParaRPr/>
          </a:p>
        </p:txBody>
      </p:sp>
      <p:sp>
        <p:nvSpPr>
          <p:cNvPr id="11" name="object 11"/>
          <p:cNvSpPr txBox="1">
            <a:spLocks noGrp="1"/>
          </p:cNvSpPr>
          <p:nvPr>
            <p:ph type="title"/>
          </p:nvPr>
        </p:nvSpPr>
        <p:spPr>
          <a:xfrm>
            <a:off x="535940" y="536194"/>
            <a:ext cx="6322060" cy="513715"/>
          </a:xfrm>
          <a:prstGeom prst="rect">
            <a:avLst/>
          </a:prstGeom>
        </p:spPr>
        <p:txBody>
          <a:bodyPr vert="horz" wrap="square" lIns="0" tIns="13335" rIns="0" bIns="0" rtlCol="0">
            <a:spAutoFit/>
          </a:bodyPr>
          <a:lstStyle/>
          <a:p>
            <a:pPr marL="12700">
              <a:lnSpc>
                <a:spcPct val="100000"/>
              </a:lnSpc>
              <a:spcBef>
                <a:spcPts val="105"/>
              </a:spcBef>
            </a:pPr>
            <a:r>
              <a:rPr spc="-5" dirty="0"/>
              <a:t>Undesirable </a:t>
            </a:r>
            <a:r>
              <a:rPr dirty="0"/>
              <a:t>effects of</a:t>
            </a:r>
            <a:r>
              <a:rPr spc="-30" dirty="0"/>
              <a:t> </a:t>
            </a:r>
            <a:r>
              <a:rPr spc="-5" dirty="0"/>
              <a:t>virtualization</a:t>
            </a:r>
          </a:p>
        </p:txBody>
      </p:sp>
      <p:sp>
        <p:nvSpPr>
          <p:cNvPr id="13" name="object 13"/>
          <p:cNvSpPr txBox="1">
            <a:spLocks noGrp="1"/>
          </p:cNvSpPr>
          <p:nvPr>
            <p:ph type="dt" sz="half" idx="6"/>
          </p:nvPr>
        </p:nvSpPr>
        <p:spPr>
          <a:prstGeom prst="rect">
            <a:avLst/>
          </a:prstGeom>
        </p:spPr>
        <p:txBody>
          <a:bodyPr vert="horz" wrap="square" lIns="0" tIns="0" rIns="0" bIns="0" rtlCol="0">
            <a:spAutoFit/>
          </a:bodyPr>
          <a:lstStyle/>
          <a:p>
            <a:pPr algn="ctr">
              <a:lnSpc>
                <a:spcPts val="1425"/>
              </a:lnSpc>
            </a:pPr>
            <a:r>
              <a:rPr spc="-5" dirty="0"/>
              <a:t>Cloud Computing: </a:t>
            </a:r>
            <a:r>
              <a:rPr dirty="0"/>
              <a:t>Theory </a:t>
            </a:r>
            <a:r>
              <a:rPr spc="-5" dirty="0"/>
              <a:t>and</a:t>
            </a:r>
            <a:r>
              <a:rPr spc="-140" dirty="0"/>
              <a:t> </a:t>
            </a:r>
            <a:r>
              <a:rPr dirty="0"/>
              <a:t>Practice.</a:t>
            </a:r>
          </a:p>
          <a:p>
            <a:pPr marL="1905" algn="ctr">
              <a:lnSpc>
                <a:spcPct val="100000"/>
              </a:lnSpc>
            </a:pPr>
            <a:r>
              <a:rPr dirty="0"/>
              <a:t>Chapter</a:t>
            </a:r>
            <a:r>
              <a:rPr spc="-45" dirty="0"/>
              <a:t> </a:t>
            </a:r>
            <a:r>
              <a:rPr spc="-5" dirty="0"/>
              <a:t>9</a:t>
            </a:r>
          </a:p>
        </p:txBody>
      </p:sp>
      <p:sp>
        <p:nvSpPr>
          <p:cNvPr id="14" name="object 14"/>
          <p:cNvSpPr txBox="1">
            <a:spLocks noGrp="1"/>
          </p:cNvSpPr>
          <p:nvPr>
            <p:ph type="sldNum" sz="quarter" idx="7"/>
          </p:nvPr>
        </p:nvSpPr>
        <p:spPr>
          <a:prstGeom prst="rect">
            <a:avLst/>
          </a:prstGeom>
        </p:spPr>
        <p:txBody>
          <a:bodyPr vert="horz" wrap="square" lIns="0" tIns="27940" rIns="0" bIns="0" rtlCol="0">
            <a:spAutoFit/>
          </a:bodyPr>
          <a:lstStyle/>
          <a:p>
            <a:pPr marL="25400">
              <a:lnSpc>
                <a:spcPct val="100000"/>
              </a:lnSpc>
              <a:spcBef>
                <a:spcPts val="220"/>
              </a:spcBef>
            </a:pPr>
            <a:fld id="{81D60167-4931-47E6-BA6A-407CBD079E47}" type="slidenum">
              <a:rPr dirty="0"/>
              <a:t>30</a:t>
            </a:fld>
            <a:endParaRPr dirty="0"/>
          </a:p>
        </p:txBody>
      </p:sp>
      <p:sp>
        <p:nvSpPr>
          <p:cNvPr id="15" name="object 15"/>
          <p:cNvSpPr txBox="1">
            <a:spLocks noGrp="1"/>
          </p:cNvSpPr>
          <p:nvPr>
            <p:ph type="ftr" sz="quarter" idx="5"/>
          </p:nvPr>
        </p:nvSpPr>
        <p:spPr>
          <a:prstGeom prst="rect">
            <a:avLst/>
          </a:prstGeom>
        </p:spPr>
        <p:txBody>
          <a:bodyPr vert="horz" wrap="square" lIns="0" tIns="0" rIns="0" bIns="0" rtlCol="0">
            <a:spAutoFit/>
          </a:bodyPr>
          <a:lstStyle/>
          <a:p>
            <a:pPr marL="12700">
              <a:lnSpc>
                <a:spcPts val="1425"/>
              </a:lnSpc>
            </a:pPr>
            <a:r>
              <a:rPr spc="-5" dirty="0"/>
              <a:t>Dan </a:t>
            </a:r>
            <a:r>
              <a:rPr dirty="0"/>
              <a:t>C.</a:t>
            </a:r>
            <a:r>
              <a:rPr spc="-55" dirty="0"/>
              <a:t> </a:t>
            </a:r>
            <a:r>
              <a:rPr spc="-5" dirty="0"/>
              <a:t>Marinescu</a:t>
            </a:r>
          </a:p>
        </p:txBody>
      </p:sp>
      <p:sp>
        <p:nvSpPr>
          <p:cNvPr id="12" name="object 12"/>
          <p:cNvSpPr txBox="1"/>
          <p:nvPr/>
        </p:nvSpPr>
        <p:spPr>
          <a:xfrm>
            <a:off x="640791" y="1173356"/>
            <a:ext cx="8086090" cy="4949190"/>
          </a:xfrm>
          <a:prstGeom prst="rect">
            <a:avLst/>
          </a:prstGeom>
        </p:spPr>
        <p:txBody>
          <a:bodyPr vert="horz" wrap="square" lIns="0" tIns="74930" rIns="0" bIns="0" rtlCol="0">
            <a:spAutoFit/>
          </a:bodyPr>
          <a:lstStyle/>
          <a:p>
            <a:pPr marL="355600" indent="-342900">
              <a:lnSpc>
                <a:spcPct val="100000"/>
              </a:lnSpc>
              <a:spcBef>
                <a:spcPts val="590"/>
              </a:spcBef>
              <a:buClr>
                <a:srgbClr val="00007C"/>
              </a:buClr>
              <a:buSzPct val="75000"/>
              <a:buFont typeface="Wingdings"/>
              <a:buChar char=""/>
              <a:tabLst>
                <a:tab pos="354965" algn="l"/>
                <a:tab pos="355600" algn="l"/>
              </a:tabLst>
            </a:pPr>
            <a:r>
              <a:rPr sz="2000" dirty="0">
                <a:latin typeface="Arial"/>
                <a:cs typeface="Arial"/>
              </a:rPr>
              <a:t>Diminished ability to manage the systems and track their</a:t>
            </a:r>
            <a:r>
              <a:rPr sz="2000" spc="-170" dirty="0">
                <a:latin typeface="Arial"/>
                <a:cs typeface="Arial"/>
              </a:rPr>
              <a:t> </a:t>
            </a:r>
            <a:r>
              <a:rPr sz="2000" dirty="0">
                <a:latin typeface="Arial"/>
                <a:cs typeface="Arial"/>
              </a:rPr>
              <a:t>status.</a:t>
            </a:r>
          </a:p>
          <a:p>
            <a:pPr marL="756285" marR="5080" lvl="1" indent="-286385">
              <a:lnSpc>
                <a:spcPct val="100000"/>
              </a:lnSpc>
              <a:spcBef>
                <a:spcPts val="440"/>
              </a:spcBef>
              <a:buClr>
                <a:srgbClr val="9999CC"/>
              </a:buClr>
              <a:buSzPct val="80555"/>
              <a:buFont typeface="Wingdings"/>
              <a:buChar char=""/>
              <a:tabLst>
                <a:tab pos="756920" algn="l"/>
              </a:tabLst>
            </a:pPr>
            <a:r>
              <a:rPr sz="1800" dirty="0">
                <a:latin typeface="Arial"/>
                <a:cs typeface="Arial"/>
              </a:rPr>
              <a:t>The </a:t>
            </a:r>
            <a:r>
              <a:rPr sz="1800" spc="-5" dirty="0">
                <a:latin typeface="Arial"/>
                <a:cs typeface="Arial"/>
              </a:rPr>
              <a:t>number </a:t>
            </a:r>
            <a:r>
              <a:rPr sz="1800" dirty="0">
                <a:latin typeface="Arial"/>
                <a:cs typeface="Arial"/>
              </a:rPr>
              <a:t>of </a:t>
            </a:r>
            <a:r>
              <a:rPr sz="1800" spc="-10" dirty="0">
                <a:latin typeface="Arial"/>
                <a:cs typeface="Arial"/>
              </a:rPr>
              <a:t>physical </a:t>
            </a:r>
            <a:r>
              <a:rPr sz="1800" spc="-5" dirty="0">
                <a:latin typeface="Arial"/>
                <a:cs typeface="Arial"/>
              </a:rPr>
              <a:t>systems in </a:t>
            </a:r>
            <a:r>
              <a:rPr sz="1800" dirty="0">
                <a:latin typeface="Arial"/>
                <a:cs typeface="Arial"/>
              </a:rPr>
              <a:t>the </a:t>
            </a:r>
            <a:r>
              <a:rPr sz="1800" spc="-5" dirty="0">
                <a:latin typeface="Arial"/>
                <a:cs typeface="Arial"/>
              </a:rPr>
              <a:t>inventory </a:t>
            </a:r>
            <a:r>
              <a:rPr sz="1800" dirty="0">
                <a:latin typeface="Arial"/>
                <a:cs typeface="Arial"/>
              </a:rPr>
              <a:t>of </a:t>
            </a:r>
            <a:r>
              <a:rPr sz="1800" spc="-5" dirty="0">
                <a:latin typeface="Arial"/>
                <a:cs typeface="Arial"/>
              </a:rPr>
              <a:t>an organization is  limited by </a:t>
            </a:r>
            <a:r>
              <a:rPr sz="1800" dirty="0">
                <a:latin typeface="Arial"/>
                <a:cs typeface="Arial"/>
              </a:rPr>
              <a:t>cost, </a:t>
            </a:r>
            <a:r>
              <a:rPr sz="1800" spc="-5" dirty="0">
                <a:latin typeface="Arial"/>
                <a:cs typeface="Arial"/>
              </a:rPr>
              <a:t>space, energy consumption, and human support.  Creating a virtual machine </a:t>
            </a:r>
            <a:r>
              <a:rPr sz="1800" dirty="0">
                <a:latin typeface="Arial"/>
                <a:cs typeface="Arial"/>
              </a:rPr>
              <a:t>(VM) </a:t>
            </a:r>
            <a:r>
              <a:rPr sz="1800" spc="-5" dirty="0">
                <a:latin typeface="Arial"/>
                <a:cs typeface="Arial"/>
              </a:rPr>
              <a:t>reduces ultimately </a:t>
            </a:r>
            <a:r>
              <a:rPr sz="1800" dirty="0">
                <a:latin typeface="Arial"/>
                <a:cs typeface="Arial"/>
              </a:rPr>
              <a:t>to </a:t>
            </a:r>
            <a:r>
              <a:rPr sz="1800" spc="-10" dirty="0">
                <a:latin typeface="Arial"/>
                <a:cs typeface="Arial"/>
              </a:rPr>
              <a:t>copying </a:t>
            </a:r>
            <a:r>
              <a:rPr sz="1800" spc="-5" dirty="0">
                <a:latin typeface="Arial"/>
                <a:cs typeface="Arial"/>
              </a:rPr>
              <a:t>a file,  therefore </a:t>
            </a:r>
            <a:r>
              <a:rPr sz="1800" dirty="0">
                <a:latin typeface="Arial"/>
                <a:cs typeface="Arial"/>
              </a:rPr>
              <a:t>the </a:t>
            </a:r>
            <a:r>
              <a:rPr sz="1800" spc="-10" dirty="0">
                <a:latin typeface="Arial"/>
                <a:cs typeface="Arial"/>
              </a:rPr>
              <a:t>explosion </a:t>
            </a:r>
            <a:r>
              <a:rPr sz="1800" dirty="0">
                <a:latin typeface="Arial"/>
                <a:cs typeface="Arial"/>
              </a:rPr>
              <a:t>of </a:t>
            </a:r>
            <a:r>
              <a:rPr sz="1800" spc="-5" dirty="0">
                <a:latin typeface="Arial"/>
                <a:cs typeface="Arial"/>
              </a:rPr>
              <a:t>the number </a:t>
            </a:r>
            <a:r>
              <a:rPr sz="1800" dirty="0">
                <a:latin typeface="Arial"/>
                <a:cs typeface="Arial"/>
              </a:rPr>
              <a:t>of VMs. The </a:t>
            </a:r>
            <a:r>
              <a:rPr sz="1800" spc="-5" dirty="0">
                <a:latin typeface="Arial"/>
                <a:cs typeface="Arial"/>
              </a:rPr>
              <a:t>only limitation </a:t>
            </a:r>
            <a:r>
              <a:rPr sz="1800" dirty="0">
                <a:latin typeface="Arial"/>
                <a:cs typeface="Arial"/>
              </a:rPr>
              <a:t>for the  </a:t>
            </a:r>
            <a:r>
              <a:rPr sz="1800" spc="-5" dirty="0">
                <a:latin typeface="Arial"/>
                <a:cs typeface="Arial"/>
              </a:rPr>
              <a:t>number </a:t>
            </a:r>
            <a:r>
              <a:rPr sz="1800" dirty="0">
                <a:latin typeface="Arial"/>
                <a:cs typeface="Arial"/>
              </a:rPr>
              <a:t>of VMs </a:t>
            </a:r>
            <a:r>
              <a:rPr sz="1800" spc="-5" dirty="0">
                <a:latin typeface="Arial"/>
                <a:cs typeface="Arial"/>
              </a:rPr>
              <a:t>is </a:t>
            </a:r>
            <a:r>
              <a:rPr sz="1800" dirty="0">
                <a:latin typeface="Arial"/>
                <a:cs typeface="Arial"/>
              </a:rPr>
              <a:t>the </a:t>
            </a:r>
            <a:r>
              <a:rPr sz="1800" spc="-5" dirty="0">
                <a:latin typeface="Arial"/>
                <a:cs typeface="Arial"/>
              </a:rPr>
              <a:t>amount </a:t>
            </a:r>
            <a:r>
              <a:rPr sz="1800" dirty="0">
                <a:latin typeface="Arial"/>
                <a:cs typeface="Arial"/>
              </a:rPr>
              <a:t>of </a:t>
            </a:r>
            <a:r>
              <a:rPr sz="1800" spc="-5" dirty="0">
                <a:latin typeface="Arial"/>
                <a:cs typeface="Arial"/>
              </a:rPr>
              <a:t>storage space</a:t>
            </a:r>
            <a:r>
              <a:rPr sz="1800" spc="15" dirty="0">
                <a:latin typeface="Arial"/>
                <a:cs typeface="Arial"/>
              </a:rPr>
              <a:t> </a:t>
            </a:r>
            <a:r>
              <a:rPr sz="1800" spc="-5" dirty="0">
                <a:latin typeface="Arial"/>
                <a:cs typeface="Arial"/>
              </a:rPr>
              <a:t>available.</a:t>
            </a:r>
            <a:endParaRPr sz="1800" dirty="0">
              <a:latin typeface="Arial"/>
              <a:cs typeface="Arial"/>
            </a:endParaRPr>
          </a:p>
          <a:p>
            <a:pPr marL="756285" marR="27940" lvl="1" indent="-286385">
              <a:lnSpc>
                <a:spcPct val="100000"/>
              </a:lnSpc>
              <a:spcBef>
                <a:spcPts val="434"/>
              </a:spcBef>
              <a:buClr>
                <a:srgbClr val="9999CC"/>
              </a:buClr>
              <a:buSzPct val="80555"/>
              <a:buFont typeface="Wingdings"/>
              <a:buChar char=""/>
              <a:tabLst>
                <a:tab pos="756920" algn="l"/>
                <a:tab pos="3258185" algn="l"/>
              </a:tabLst>
            </a:pPr>
            <a:r>
              <a:rPr sz="1800" spc="-5" dirty="0">
                <a:latin typeface="Arial"/>
                <a:cs typeface="Arial"/>
              </a:rPr>
              <a:t>Qualitative aspect </a:t>
            </a:r>
            <a:r>
              <a:rPr sz="1800" dirty="0">
                <a:latin typeface="Arial"/>
                <a:cs typeface="Arial"/>
              </a:rPr>
              <a:t>of the </a:t>
            </a:r>
            <a:r>
              <a:rPr sz="1800" spc="-5" dirty="0">
                <a:latin typeface="Arial"/>
                <a:cs typeface="Arial"/>
              </a:rPr>
              <a:t>explosion </a:t>
            </a:r>
            <a:r>
              <a:rPr sz="1800" dirty="0">
                <a:latin typeface="Arial"/>
                <a:cs typeface="Arial"/>
              </a:rPr>
              <a:t>of </a:t>
            </a:r>
            <a:r>
              <a:rPr sz="1800" spc="-5" dirty="0">
                <a:latin typeface="Arial"/>
                <a:cs typeface="Arial"/>
              </a:rPr>
              <a:t>the number </a:t>
            </a:r>
            <a:r>
              <a:rPr sz="1800" dirty="0">
                <a:latin typeface="Arial"/>
                <a:cs typeface="Arial"/>
              </a:rPr>
              <a:t>of VMs </a:t>
            </a:r>
            <a:r>
              <a:rPr sz="1800" dirty="0">
                <a:latin typeface="Wingdings"/>
                <a:cs typeface="Wingdings"/>
              </a:rPr>
              <a:t></a:t>
            </a:r>
            <a:r>
              <a:rPr sz="1800" dirty="0">
                <a:latin typeface="Times New Roman"/>
                <a:cs typeface="Times New Roman"/>
              </a:rPr>
              <a:t> </a:t>
            </a:r>
            <a:r>
              <a:rPr sz="1800" spc="-5" dirty="0">
                <a:latin typeface="Arial"/>
                <a:cs typeface="Arial"/>
              </a:rPr>
              <a:t>traditionally,  organizations install </a:t>
            </a:r>
            <a:r>
              <a:rPr sz="1800" spc="-10" dirty="0">
                <a:latin typeface="Arial"/>
                <a:cs typeface="Arial"/>
              </a:rPr>
              <a:t>and </a:t>
            </a:r>
            <a:r>
              <a:rPr sz="1800" spc="-5" dirty="0">
                <a:latin typeface="Arial"/>
                <a:cs typeface="Arial"/>
              </a:rPr>
              <a:t>maintain </a:t>
            </a:r>
            <a:r>
              <a:rPr sz="1800" dirty="0">
                <a:latin typeface="Arial"/>
                <a:cs typeface="Arial"/>
              </a:rPr>
              <a:t>the </a:t>
            </a:r>
            <a:r>
              <a:rPr sz="1800" spc="-5" dirty="0">
                <a:latin typeface="Arial"/>
                <a:cs typeface="Arial"/>
              </a:rPr>
              <a:t>same version of system </a:t>
            </a:r>
            <a:r>
              <a:rPr sz="1800" spc="-10" dirty="0">
                <a:latin typeface="Arial"/>
                <a:cs typeface="Arial"/>
              </a:rPr>
              <a:t>software.  </a:t>
            </a:r>
            <a:r>
              <a:rPr sz="1800" dirty="0">
                <a:latin typeface="Arial"/>
                <a:cs typeface="Arial"/>
              </a:rPr>
              <a:t>In </a:t>
            </a:r>
            <a:r>
              <a:rPr sz="1800" spc="-5" dirty="0">
                <a:latin typeface="Arial"/>
                <a:cs typeface="Arial"/>
              </a:rPr>
              <a:t>a</a:t>
            </a:r>
            <a:r>
              <a:rPr sz="1800" spc="20" dirty="0">
                <a:latin typeface="Arial"/>
                <a:cs typeface="Arial"/>
              </a:rPr>
              <a:t> </a:t>
            </a:r>
            <a:r>
              <a:rPr sz="1800" spc="-5" dirty="0">
                <a:latin typeface="Arial"/>
                <a:cs typeface="Arial"/>
              </a:rPr>
              <a:t>virtual</a:t>
            </a:r>
            <a:r>
              <a:rPr sz="1800" spc="5" dirty="0">
                <a:latin typeface="Arial"/>
                <a:cs typeface="Arial"/>
              </a:rPr>
              <a:t> </a:t>
            </a:r>
            <a:r>
              <a:rPr sz="1800" spc="-5" dirty="0">
                <a:latin typeface="Arial"/>
                <a:cs typeface="Arial"/>
              </a:rPr>
              <a:t>environment	</a:t>
            </a:r>
            <a:r>
              <a:rPr sz="1800" dirty="0">
                <a:latin typeface="Arial"/>
                <a:cs typeface="Arial"/>
              </a:rPr>
              <a:t>the </a:t>
            </a:r>
            <a:r>
              <a:rPr sz="1800" spc="-5" dirty="0">
                <a:latin typeface="Arial"/>
                <a:cs typeface="Arial"/>
              </a:rPr>
              <a:t>number </a:t>
            </a:r>
            <a:r>
              <a:rPr sz="1800" dirty="0">
                <a:latin typeface="Arial"/>
                <a:cs typeface="Arial"/>
              </a:rPr>
              <a:t>of </a:t>
            </a:r>
            <a:r>
              <a:rPr sz="1800" spc="-5" dirty="0">
                <a:latin typeface="Arial"/>
                <a:cs typeface="Arial"/>
              </a:rPr>
              <a:t>different operating systems, their  versions, and </a:t>
            </a:r>
            <a:r>
              <a:rPr sz="1800" dirty="0">
                <a:latin typeface="Arial"/>
                <a:cs typeface="Arial"/>
              </a:rPr>
              <a:t>the </a:t>
            </a:r>
            <a:r>
              <a:rPr sz="1800" spc="-5" dirty="0">
                <a:latin typeface="Arial"/>
                <a:cs typeface="Arial"/>
              </a:rPr>
              <a:t>patch </a:t>
            </a:r>
            <a:r>
              <a:rPr sz="1800" dirty="0">
                <a:latin typeface="Arial"/>
                <a:cs typeface="Arial"/>
              </a:rPr>
              <a:t>status of </a:t>
            </a:r>
            <a:r>
              <a:rPr sz="1800" spc="-5" dirty="0">
                <a:latin typeface="Arial"/>
                <a:cs typeface="Arial"/>
              </a:rPr>
              <a:t>each version </a:t>
            </a:r>
            <a:r>
              <a:rPr sz="1800" spc="-15" dirty="0">
                <a:latin typeface="Arial"/>
                <a:cs typeface="Arial"/>
              </a:rPr>
              <a:t>will </a:t>
            </a:r>
            <a:r>
              <a:rPr sz="1800" spc="-5" dirty="0">
                <a:latin typeface="Arial"/>
                <a:cs typeface="Arial"/>
              </a:rPr>
              <a:t>be </a:t>
            </a:r>
            <a:r>
              <a:rPr sz="1800" dirty="0">
                <a:latin typeface="Arial"/>
                <a:cs typeface="Arial"/>
              </a:rPr>
              <a:t>very </a:t>
            </a:r>
            <a:r>
              <a:rPr sz="1800" spc="-5" dirty="0">
                <a:latin typeface="Arial"/>
                <a:cs typeface="Arial"/>
              </a:rPr>
              <a:t>diverse.  Heterogeneity </a:t>
            </a:r>
            <a:r>
              <a:rPr sz="1800" spc="-15" dirty="0">
                <a:latin typeface="Arial"/>
                <a:cs typeface="Arial"/>
              </a:rPr>
              <a:t>will </a:t>
            </a:r>
            <a:r>
              <a:rPr sz="1800" dirty="0">
                <a:latin typeface="Arial"/>
                <a:cs typeface="Arial"/>
              </a:rPr>
              <a:t>tax the </a:t>
            </a:r>
            <a:r>
              <a:rPr sz="1800" spc="-5" dirty="0">
                <a:latin typeface="Arial"/>
                <a:cs typeface="Arial"/>
              </a:rPr>
              <a:t>support</a:t>
            </a:r>
            <a:r>
              <a:rPr sz="1800" spc="85" dirty="0">
                <a:latin typeface="Arial"/>
                <a:cs typeface="Arial"/>
              </a:rPr>
              <a:t> </a:t>
            </a:r>
            <a:r>
              <a:rPr sz="1800" spc="-5" dirty="0">
                <a:latin typeface="Arial"/>
                <a:cs typeface="Arial"/>
              </a:rPr>
              <a:t>team.</a:t>
            </a:r>
            <a:endParaRPr sz="1800" dirty="0">
              <a:latin typeface="Arial"/>
              <a:cs typeface="Arial"/>
            </a:endParaRPr>
          </a:p>
          <a:p>
            <a:pPr marL="756285" marR="6350" lvl="1" indent="-286385">
              <a:lnSpc>
                <a:spcPct val="100000"/>
              </a:lnSpc>
              <a:spcBef>
                <a:spcPts val="434"/>
              </a:spcBef>
              <a:buClr>
                <a:srgbClr val="9999CC"/>
              </a:buClr>
              <a:buSzPct val="80555"/>
              <a:buFont typeface="Wingdings"/>
              <a:buChar char=""/>
              <a:tabLst>
                <a:tab pos="756920" algn="l"/>
                <a:tab pos="2051685" algn="l"/>
              </a:tabLst>
            </a:pPr>
            <a:r>
              <a:rPr sz="1800" dirty="0">
                <a:latin typeface="Arial"/>
                <a:cs typeface="Arial"/>
              </a:rPr>
              <a:t>The </a:t>
            </a:r>
            <a:r>
              <a:rPr sz="1800" spc="-10" dirty="0">
                <a:latin typeface="Arial"/>
                <a:cs typeface="Arial"/>
              </a:rPr>
              <a:t>software </a:t>
            </a:r>
            <a:r>
              <a:rPr sz="1800" spc="-5" dirty="0">
                <a:latin typeface="Arial"/>
                <a:cs typeface="Arial"/>
              </a:rPr>
              <a:t>lifecycle has serious implication on security. </a:t>
            </a:r>
            <a:r>
              <a:rPr sz="1800" dirty="0">
                <a:latin typeface="Arial"/>
                <a:cs typeface="Arial"/>
              </a:rPr>
              <a:t>The </a:t>
            </a:r>
            <a:r>
              <a:rPr sz="1800" spc="-5" dirty="0">
                <a:latin typeface="Arial"/>
                <a:cs typeface="Arial"/>
              </a:rPr>
              <a:t>traditional  assumption	</a:t>
            </a:r>
            <a:r>
              <a:rPr sz="1800" dirty="0">
                <a:latin typeface="Wingdings"/>
                <a:cs typeface="Wingdings"/>
              </a:rPr>
              <a:t></a:t>
            </a:r>
            <a:r>
              <a:rPr sz="1800" dirty="0">
                <a:latin typeface="Times New Roman"/>
                <a:cs typeface="Times New Roman"/>
              </a:rPr>
              <a:t> </a:t>
            </a:r>
            <a:r>
              <a:rPr sz="1800" dirty="0">
                <a:latin typeface="Arial"/>
                <a:cs typeface="Arial"/>
              </a:rPr>
              <a:t>the </a:t>
            </a:r>
            <a:r>
              <a:rPr sz="1800" spc="-10" dirty="0">
                <a:latin typeface="Arial"/>
                <a:cs typeface="Arial"/>
              </a:rPr>
              <a:t>software </a:t>
            </a:r>
            <a:r>
              <a:rPr sz="1800" spc="-5" dirty="0">
                <a:latin typeface="Arial"/>
                <a:cs typeface="Arial"/>
              </a:rPr>
              <a:t>lifecycle is a </a:t>
            </a:r>
            <a:r>
              <a:rPr sz="1800" u="heavy" spc="-5" dirty="0">
                <a:uFill>
                  <a:solidFill>
                    <a:srgbClr val="000000"/>
                  </a:solidFill>
                </a:uFill>
                <a:latin typeface="Arial"/>
                <a:cs typeface="Arial"/>
              </a:rPr>
              <a:t>straight line</a:t>
            </a:r>
            <a:r>
              <a:rPr sz="1800" spc="-5" dirty="0">
                <a:latin typeface="Arial"/>
                <a:cs typeface="Arial"/>
              </a:rPr>
              <a:t>, hence </a:t>
            </a:r>
            <a:r>
              <a:rPr sz="1800" dirty="0">
                <a:latin typeface="Arial"/>
                <a:cs typeface="Arial"/>
              </a:rPr>
              <a:t>the </a:t>
            </a:r>
            <a:r>
              <a:rPr sz="1800" spc="-5" dirty="0">
                <a:latin typeface="Arial"/>
                <a:cs typeface="Arial"/>
              </a:rPr>
              <a:t>patch  management is based on a monotonic </a:t>
            </a:r>
            <a:r>
              <a:rPr sz="1800" spc="-10" dirty="0">
                <a:latin typeface="Arial"/>
                <a:cs typeface="Arial"/>
              </a:rPr>
              <a:t>forward </a:t>
            </a:r>
            <a:r>
              <a:rPr sz="1800" spc="-5" dirty="0">
                <a:latin typeface="Arial"/>
                <a:cs typeface="Arial"/>
              </a:rPr>
              <a:t>progress. </a:t>
            </a:r>
            <a:r>
              <a:rPr sz="1800" dirty="0">
                <a:latin typeface="Arial"/>
                <a:cs typeface="Arial"/>
              </a:rPr>
              <a:t>The </a:t>
            </a:r>
            <a:r>
              <a:rPr sz="1800" spc="-5" dirty="0">
                <a:latin typeface="Arial"/>
                <a:cs typeface="Arial"/>
              </a:rPr>
              <a:t>virtual  execution model maps </a:t>
            </a:r>
            <a:r>
              <a:rPr sz="1800" dirty="0">
                <a:latin typeface="Arial"/>
                <a:cs typeface="Arial"/>
              </a:rPr>
              <a:t>to </a:t>
            </a:r>
            <a:r>
              <a:rPr sz="1800" spc="-5" dirty="0">
                <a:latin typeface="Arial"/>
                <a:cs typeface="Arial"/>
              </a:rPr>
              <a:t>a </a:t>
            </a:r>
            <a:r>
              <a:rPr sz="1800" u="heavy" spc="-5" dirty="0">
                <a:uFill>
                  <a:solidFill>
                    <a:srgbClr val="000000"/>
                  </a:solidFill>
                </a:uFill>
                <a:latin typeface="Arial"/>
                <a:cs typeface="Arial"/>
              </a:rPr>
              <a:t>tree </a:t>
            </a:r>
            <a:r>
              <a:rPr sz="1800" u="heavy" dirty="0">
                <a:uFill>
                  <a:solidFill>
                    <a:srgbClr val="000000"/>
                  </a:solidFill>
                </a:uFill>
                <a:latin typeface="Arial"/>
                <a:cs typeface="Arial"/>
              </a:rPr>
              <a:t>structure</a:t>
            </a:r>
            <a:r>
              <a:rPr sz="1800" dirty="0">
                <a:latin typeface="Arial"/>
                <a:cs typeface="Arial"/>
              </a:rPr>
              <a:t> </a:t>
            </a:r>
            <a:r>
              <a:rPr sz="1800" spc="-5" dirty="0">
                <a:latin typeface="Arial"/>
                <a:cs typeface="Arial"/>
              </a:rPr>
              <a:t>rather than a line; indeed, </a:t>
            </a:r>
            <a:r>
              <a:rPr sz="1800" dirty="0">
                <a:latin typeface="Arial"/>
                <a:cs typeface="Arial"/>
              </a:rPr>
              <a:t>at  </a:t>
            </a:r>
            <a:r>
              <a:rPr sz="1800" spc="-5" dirty="0">
                <a:latin typeface="Arial"/>
                <a:cs typeface="Arial"/>
              </a:rPr>
              <a:t>any point in </a:t>
            </a:r>
            <a:r>
              <a:rPr sz="1800" dirty="0">
                <a:latin typeface="Arial"/>
                <a:cs typeface="Arial"/>
              </a:rPr>
              <a:t>time </a:t>
            </a:r>
            <a:r>
              <a:rPr sz="1800" spc="-5" dirty="0">
                <a:latin typeface="Arial"/>
                <a:cs typeface="Arial"/>
              </a:rPr>
              <a:t>multiple instances of the VM can be created and then,  each </a:t>
            </a:r>
            <a:r>
              <a:rPr sz="1800" spc="-10" dirty="0">
                <a:latin typeface="Arial"/>
                <a:cs typeface="Arial"/>
              </a:rPr>
              <a:t>one </a:t>
            </a:r>
            <a:r>
              <a:rPr sz="1800" dirty="0">
                <a:latin typeface="Arial"/>
                <a:cs typeface="Arial"/>
              </a:rPr>
              <a:t>of </a:t>
            </a:r>
            <a:r>
              <a:rPr sz="1800" spc="-5" dirty="0">
                <a:latin typeface="Arial"/>
                <a:cs typeface="Arial"/>
              </a:rPr>
              <a:t>them can </a:t>
            </a:r>
            <a:r>
              <a:rPr sz="1800" dirty="0">
                <a:latin typeface="Arial"/>
                <a:cs typeface="Arial"/>
              </a:rPr>
              <a:t>be </a:t>
            </a:r>
            <a:r>
              <a:rPr sz="1800" spc="-10" dirty="0">
                <a:latin typeface="Arial"/>
                <a:cs typeface="Arial"/>
              </a:rPr>
              <a:t>updated, </a:t>
            </a:r>
            <a:r>
              <a:rPr sz="1800" spc="-5" dirty="0">
                <a:latin typeface="Arial"/>
                <a:cs typeface="Arial"/>
              </a:rPr>
              <a:t>different patches installed, </a:t>
            </a:r>
            <a:r>
              <a:rPr sz="1800" spc="-10" dirty="0">
                <a:latin typeface="Arial"/>
                <a:cs typeface="Arial"/>
              </a:rPr>
              <a:t>and </a:t>
            </a:r>
            <a:r>
              <a:rPr sz="1800" dirty="0">
                <a:latin typeface="Arial"/>
                <a:cs typeface="Arial"/>
              </a:rPr>
              <a:t>so</a:t>
            </a:r>
            <a:r>
              <a:rPr sz="1800" spc="120" dirty="0">
                <a:latin typeface="Arial"/>
                <a:cs typeface="Arial"/>
              </a:rPr>
              <a:t> </a:t>
            </a:r>
            <a:r>
              <a:rPr sz="1800" spc="-5" dirty="0">
                <a:latin typeface="Arial"/>
                <a:cs typeface="Arial"/>
              </a:rPr>
              <a:t>on.</a:t>
            </a:r>
            <a:endParaRPr sz="1800" dirty="0">
              <a:latin typeface="Arial"/>
              <a:cs typeface="Arial"/>
            </a:endParaRP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0" y="0"/>
            <a:ext cx="285750" cy="533400"/>
          </a:xfrm>
          <a:prstGeom prst="rect">
            <a:avLst/>
          </a:prstGeom>
          <a:blipFill>
            <a:blip r:embed="rId2" cstate="print"/>
            <a:stretch>
              <a:fillRect/>
            </a:stretch>
          </a:blipFill>
        </p:spPr>
        <p:txBody>
          <a:bodyPr wrap="square" lIns="0" tIns="0" rIns="0" bIns="0" rtlCol="0"/>
          <a:lstStyle/>
          <a:p>
            <a:endParaRPr/>
          </a:p>
        </p:txBody>
      </p:sp>
      <p:sp>
        <p:nvSpPr>
          <p:cNvPr id="3" name="object 3"/>
          <p:cNvSpPr/>
          <p:nvPr/>
        </p:nvSpPr>
        <p:spPr>
          <a:xfrm>
            <a:off x="412750" y="134937"/>
            <a:ext cx="8731250" cy="274637"/>
          </a:xfrm>
          <a:prstGeom prst="rect">
            <a:avLst/>
          </a:prstGeom>
          <a:blipFill>
            <a:blip r:embed="rId3" cstate="print"/>
            <a:stretch>
              <a:fillRect/>
            </a:stretch>
          </a:blipFill>
        </p:spPr>
        <p:txBody>
          <a:bodyPr wrap="square" lIns="0" tIns="0" rIns="0" bIns="0" rtlCol="0"/>
          <a:lstStyle/>
          <a:p>
            <a:endParaRPr/>
          </a:p>
        </p:txBody>
      </p:sp>
      <p:sp>
        <p:nvSpPr>
          <p:cNvPr id="4" name="object 4"/>
          <p:cNvSpPr/>
          <p:nvPr/>
        </p:nvSpPr>
        <p:spPr>
          <a:xfrm>
            <a:off x="409575" y="134937"/>
            <a:ext cx="138430" cy="136525"/>
          </a:xfrm>
          <a:custGeom>
            <a:avLst/>
            <a:gdLst/>
            <a:ahLst/>
            <a:cxnLst/>
            <a:rect l="l" t="t" r="r" b="b"/>
            <a:pathLst>
              <a:path w="138429" h="136525">
                <a:moveTo>
                  <a:pt x="0" y="136525"/>
                </a:moveTo>
                <a:lnTo>
                  <a:pt x="138112" y="136525"/>
                </a:lnTo>
                <a:lnTo>
                  <a:pt x="138112" y="0"/>
                </a:lnTo>
                <a:lnTo>
                  <a:pt x="0" y="0"/>
                </a:lnTo>
                <a:lnTo>
                  <a:pt x="0" y="136525"/>
                </a:lnTo>
                <a:close/>
              </a:path>
            </a:pathLst>
          </a:custGeom>
          <a:solidFill>
            <a:srgbClr val="CCCCE6"/>
          </a:solidFill>
        </p:spPr>
        <p:txBody>
          <a:bodyPr wrap="square" lIns="0" tIns="0" rIns="0" bIns="0" rtlCol="0"/>
          <a:lstStyle/>
          <a:p>
            <a:endParaRPr/>
          </a:p>
        </p:txBody>
      </p:sp>
      <p:sp>
        <p:nvSpPr>
          <p:cNvPr id="5" name="object 5"/>
          <p:cNvSpPr/>
          <p:nvPr/>
        </p:nvSpPr>
        <p:spPr>
          <a:xfrm>
            <a:off x="547687" y="63"/>
            <a:ext cx="139700" cy="135255"/>
          </a:xfrm>
          <a:custGeom>
            <a:avLst/>
            <a:gdLst/>
            <a:ahLst/>
            <a:cxnLst/>
            <a:rect l="l" t="t" r="r" b="b"/>
            <a:pathLst>
              <a:path w="139700" h="135255">
                <a:moveTo>
                  <a:pt x="0" y="134874"/>
                </a:moveTo>
                <a:lnTo>
                  <a:pt x="139700" y="134874"/>
                </a:lnTo>
                <a:lnTo>
                  <a:pt x="139700" y="0"/>
                </a:lnTo>
                <a:lnTo>
                  <a:pt x="0" y="0"/>
                </a:lnTo>
                <a:lnTo>
                  <a:pt x="0" y="134874"/>
                </a:lnTo>
                <a:close/>
              </a:path>
            </a:pathLst>
          </a:custGeom>
          <a:solidFill>
            <a:srgbClr val="CCCCE6"/>
          </a:solidFill>
        </p:spPr>
        <p:txBody>
          <a:bodyPr wrap="square" lIns="0" tIns="0" rIns="0" bIns="0" rtlCol="0"/>
          <a:lstStyle/>
          <a:p>
            <a:endParaRPr/>
          </a:p>
        </p:txBody>
      </p:sp>
      <p:sp>
        <p:nvSpPr>
          <p:cNvPr id="6" name="object 6"/>
          <p:cNvSpPr/>
          <p:nvPr/>
        </p:nvSpPr>
        <p:spPr>
          <a:xfrm>
            <a:off x="547687" y="134937"/>
            <a:ext cx="139700" cy="141605"/>
          </a:xfrm>
          <a:custGeom>
            <a:avLst/>
            <a:gdLst/>
            <a:ahLst/>
            <a:cxnLst/>
            <a:rect l="l" t="t" r="r" b="b"/>
            <a:pathLst>
              <a:path w="139700" h="141604">
                <a:moveTo>
                  <a:pt x="0" y="141287"/>
                </a:moveTo>
                <a:lnTo>
                  <a:pt x="139700" y="141287"/>
                </a:lnTo>
                <a:lnTo>
                  <a:pt x="139700" y="0"/>
                </a:lnTo>
                <a:lnTo>
                  <a:pt x="0" y="0"/>
                </a:lnTo>
                <a:lnTo>
                  <a:pt x="0" y="141287"/>
                </a:lnTo>
                <a:close/>
              </a:path>
            </a:pathLst>
          </a:custGeom>
          <a:solidFill>
            <a:srgbClr val="9999CC"/>
          </a:solidFill>
        </p:spPr>
        <p:txBody>
          <a:bodyPr wrap="square" lIns="0" tIns="0" rIns="0" bIns="0" rtlCol="0"/>
          <a:lstStyle/>
          <a:p>
            <a:endParaRPr/>
          </a:p>
        </p:txBody>
      </p:sp>
      <p:sp>
        <p:nvSpPr>
          <p:cNvPr id="7" name="object 7"/>
          <p:cNvSpPr/>
          <p:nvPr/>
        </p:nvSpPr>
        <p:spPr>
          <a:xfrm>
            <a:off x="274637" y="274637"/>
            <a:ext cx="136525" cy="135255"/>
          </a:xfrm>
          <a:custGeom>
            <a:avLst/>
            <a:gdLst/>
            <a:ahLst/>
            <a:cxnLst/>
            <a:rect l="l" t="t" r="r" b="b"/>
            <a:pathLst>
              <a:path w="136525" h="135254">
                <a:moveTo>
                  <a:pt x="0" y="134937"/>
                </a:moveTo>
                <a:lnTo>
                  <a:pt x="136525" y="134937"/>
                </a:lnTo>
                <a:lnTo>
                  <a:pt x="136525" y="0"/>
                </a:lnTo>
                <a:lnTo>
                  <a:pt x="0" y="0"/>
                </a:lnTo>
                <a:lnTo>
                  <a:pt x="0" y="134937"/>
                </a:lnTo>
                <a:close/>
              </a:path>
            </a:pathLst>
          </a:custGeom>
          <a:solidFill>
            <a:srgbClr val="CCCCE6"/>
          </a:solidFill>
        </p:spPr>
        <p:txBody>
          <a:bodyPr wrap="square" lIns="0" tIns="0" rIns="0" bIns="0" rtlCol="0"/>
          <a:lstStyle/>
          <a:p>
            <a:endParaRPr/>
          </a:p>
        </p:txBody>
      </p:sp>
      <p:sp>
        <p:nvSpPr>
          <p:cNvPr id="8" name="object 8"/>
          <p:cNvSpPr/>
          <p:nvPr/>
        </p:nvSpPr>
        <p:spPr>
          <a:xfrm>
            <a:off x="131762" y="136588"/>
            <a:ext cx="141605" cy="138430"/>
          </a:xfrm>
          <a:custGeom>
            <a:avLst/>
            <a:gdLst/>
            <a:ahLst/>
            <a:cxnLst/>
            <a:rect l="l" t="t" r="r" b="b"/>
            <a:pathLst>
              <a:path w="141604" h="138429">
                <a:moveTo>
                  <a:pt x="0" y="138112"/>
                </a:moveTo>
                <a:lnTo>
                  <a:pt x="141287" y="138112"/>
                </a:lnTo>
                <a:lnTo>
                  <a:pt x="141287" y="0"/>
                </a:lnTo>
                <a:lnTo>
                  <a:pt x="0" y="0"/>
                </a:lnTo>
                <a:lnTo>
                  <a:pt x="0" y="138112"/>
                </a:lnTo>
                <a:close/>
              </a:path>
            </a:pathLst>
          </a:custGeom>
          <a:solidFill>
            <a:srgbClr val="00007C"/>
          </a:solidFill>
        </p:spPr>
        <p:txBody>
          <a:bodyPr wrap="square" lIns="0" tIns="0" rIns="0" bIns="0" rtlCol="0"/>
          <a:lstStyle/>
          <a:p>
            <a:endParaRPr/>
          </a:p>
        </p:txBody>
      </p:sp>
      <p:sp>
        <p:nvSpPr>
          <p:cNvPr id="9" name="object 9"/>
          <p:cNvSpPr/>
          <p:nvPr/>
        </p:nvSpPr>
        <p:spPr>
          <a:xfrm>
            <a:off x="409575" y="271462"/>
            <a:ext cx="138430" cy="138430"/>
          </a:xfrm>
          <a:custGeom>
            <a:avLst/>
            <a:gdLst/>
            <a:ahLst/>
            <a:cxnLst/>
            <a:rect l="l" t="t" r="r" b="b"/>
            <a:pathLst>
              <a:path w="138429" h="138429">
                <a:moveTo>
                  <a:pt x="0" y="138112"/>
                </a:moveTo>
                <a:lnTo>
                  <a:pt x="138112" y="138112"/>
                </a:lnTo>
                <a:lnTo>
                  <a:pt x="138112" y="0"/>
                </a:lnTo>
                <a:lnTo>
                  <a:pt x="0" y="0"/>
                </a:lnTo>
                <a:lnTo>
                  <a:pt x="0" y="138112"/>
                </a:lnTo>
                <a:close/>
              </a:path>
            </a:pathLst>
          </a:custGeom>
          <a:solidFill>
            <a:srgbClr val="9999CC"/>
          </a:solidFill>
        </p:spPr>
        <p:txBody>
          <a:bodyPr wrap="square" lIns="0" tIns="0" rIns="0" bIns="0" rtlCol="0"/>
          <a:lstStyle/>
          <a:p>
            <a:endParaRPr/>
          </a:p>
        </p:txBody>
      </p:sp>
      <p:sp>
        <p:nvSpPr>
          <p:cNvPr id="10" name="object 10"/>
          <p:cNvSpPr/>
          <p:nvPr/>
        </p:nvSpPr>
        <p:spPr>
          <a:xfrm>
            <a:off x="274637" y="409575"/>
            <a:ext cx="136525" cy="136525"/>
          </a:xfrm>
          <a:custGeom>
            <a:avLst/>
            <a:gdLst/>
            <a:ahLst/>
            <a:cxnLst/>
            <a:rect l="l" t="t" r="r" b="b"/>
            <a:pathLst>
              <a:path w="136525" h="136525">
                <a:moveTo>
                  <a:pt x="0" y="136525"/>
                </a:moveTo>
                <a:lnTo>
                  <a:pt x="136525" y="136525"/>
                </a:lnTo>
                <a:lnTo>
                  <a:pt x="136525" y="0"/>
                </a:lnTo>
                <a:lnTo>
                  <a:pt x="0" y="0"/>
                </a:lnTo>
                <a:lnTo>
                  <a:pt x="0" y="136525"/>
                </a:lnTo>
                <a:close/>
              </a:path>
            </a:pathLst>
          </a:custGeom>
          <a:solidFill>
            <a:srgbClr val="9999CC"/>
          </a:solidFill>
        </p:spPr>
        <p:txBody>
          <a:bodyPr wrap="square" lIns="0" tIns="0" rIns="0" bIns="0" rtlCol="0"/>
          <a:lstStyle/>
          <a:p>
            <a:endParaRPr/>
          </a:p>
        </p:txBody>
      </p:sp>
      <p:sp>
        <p:nvSpPr>
          <p:cNvPr id="11" name="object 11"/>
          <p:cNvSpPr txBox="1">
            <a:spLocks noGrp="1"/>
          </p:cNvSpPr>
          <p:nvPr>
            <p:ph type="title"/>
          </p:nvPr>
        </p:nvSpPr>
        <p:spPr>
          <a:xfrm>
            <a:off x="535940" y="526795"/>
            <a:ext cx="7067550" cy="513715"/>
          </a:xfrm>
          <a:prstGeom prst="rect">
            <a:avLst/>
          </a:prstGeom>
        </p:spPr>
        <p:txBody>
          <a:bodyPr vert="horz" wrap="square" lIns="0" tIns="13335" rIns="0" bIns="0" rtlCol="0">
            <a:spAutoFit/>
          </a:bodyPr>
          <a:lstStyle/>
          <a:p>
            <a:pPr marL="12700">
              <a:lnSpc>
                <a:spcPct val="100000"/>
              </a:lnSpc>
              <a:spcBef>
                <a:spcPts val="105"/>
              </a:spcBef>
            </a:pPr>
            <a:r>
              <a:rPr spc="-5" dirty="0"/>
              <a:t>Implications </a:t>
            </a:r>
            <a:r>
              <a:rPr dirty="0"/>
              <a:t>of </a:t>
            </a:r>
            <a:r>
              <a:rPr spc="-5" dirty="0"/>
              <a:t>virtualization </a:t>
            </a:r>
            <a:r>
              <a:rPr dirty="0"/>
              <a:t>on</a:t>
            </a:r>
            <a:r>
              <a:rPr spc="-20" dirty="0"/>
              <a:t> </a:t>
            </a:r>
            <a:r>
              <a:rPr dirty="0"/>
              <a:t>security</a:t>
            </a:r>
          </a:p>
        </p:txBody>
      </p:sp>
      <p:sp>
        <p:nvSpPr>
          <p:cNvPr id="13" name="object 13"/>
          <p:cNvSpPr txBox="1">
            <a:spLocks noGrp="1"/>
          </p:cNvSpPr>
          <p:nvPr>
            <p:ph type="dt" sz="half" idx="6"/>
          </p:nvPr>
        </p:nvSpPr>
        <p:spPr>
          <a:prstGeom prst="rect">
            <a:avLst/>
          </a:prstGeom>
        </p:spPr>
        <p:txBody>
          <a:bodyPr vert="horz" wrap="square" lIns="0" tIns="0" rIns="0" bIns="0" rtlCol="0">
            <a:spAutoFit/>
          </a:bodyPr>
          <a:lstStyle/>
          <a:p>
            <a:pPr algn="ctr">
              <a:lnSpc>
                <a:spcPts val="1425"/>
              </a:lnSpc>
            </a:pPr>
            <a:r>
              <a:rPr spc="-5" dirty="0"/>
              <a:t>Cloud Computing: </a:t>
            </a:r>
            <a:r>
              <a:rPr dirty="0"/>
              <a:t>Theory </a:t>
            </a:r>
            <a:r>
              <a:rPr spc="-5" dirty="0"/>
              <a:t>and</a:t>
            </a:r>
            <a:r>
              <a:rPr spc="-140" dirty="0"/>
              <a:t> </a:t>
            </a:r>
            <a:r>
              <a:rPr dirty="0"/>
              <a:t>Practice.</a:t>
            </a:r>
          </a:p>
          <a:p>
            <a:pPr marL="1905" algn="ctr">
              <a:lnSpc>
                <a:spcPct val="100000"/>
              </a:lnSpc>
            </a:pPr>
            <a:r>
              <a:rPr dirty="0"/>
              <a:t>Chapter</a:t>
            </a:r>
            <a:r>
              <a:rPr spc="-45" dirty="0"/>
              <a:t> </a:t>
            </a:r>
            <a:r>
              <a:rPr spc="-5" dirty="0"/>
              <a:t>9</a:t>
            </a:r>
          </a:p>
        </p:txBody>
      </p:sp>
      <p:sp>
        <p:nvSpPr>
          <p:cNvPr id="14" name="object 14"/>
          <p:cNvSpPr txBox="1">
            <a:spLocks noGrp="1"/>
          </p:cNvSpPr>
          <p:nvPr>
            <p:ph type="sldNum" sz="quarter" idx="7"/>
          </p:nvPr>
        </p:nvSpPr>
        <p:spPr>
          <a:prstGeom prst="rect">
            <a:avLst/>
          </a:prstGeom>
        </p:spPr>
        <p:txBody>
          <a:bodyPr vert="horz" wrap="square" lIns="0" tIns="27940" rIns="0" bIns="0" rtlCol="0">
            <a:spAutoFit/>
          </a:bodyPr>
          <a:lstStyle/>
          <a:p>
            <a:pPr marL="25400">
              <a:lnSpc>
                <a:spcPct val="100000"/>
              </a:lnSpc>
              <a:spcBef>
                <a:spcPts val="220"/>
              </a:spcBef>
            </a:pPr>
            <a:fld id="{81D60167-4931-47E6-BA6A-407CBD079E47}" type="slidenum">
              <a:rPr dirty="0"/>
              <a:t>31</a:t>
            </a:fld>
            <a:endParaRPr dirty="0"/>
          </a:p>
        </p:txBody>
      </p:sp>
      <p:sp>
        <p:nvSpPr>
          <p:cNvPr id="15" name="object 15"/>
          <p:cNvSpPr txBox="1">
            <a:spLocks noGrp="1"/>
          </p:cNvSpPr>
          <p:nvPr>
            <p:ph type="ftr" sz="quarter" idx="5"/>
          </p:nvPr>
        </p:nvSpPr>
        <p:spPr>
          <a:prstGeom prst="rect">
            <a:avLst/>
          </a:prstGeom>
        </p:spPr>
        <p:txBody>
          <a:bodyPr vert="horz" wrap="square" lIns="0" tIns="0" rIns="0" bIns="0" rtlCol="0">
            <a:spAutoFit/>
          </a:bodyPr>
          <a:lstStyle/>
          <a:p>
            <a:pPr marL="12700">
              <a:lnSpc>
                <a:spcPts val="1425"/>
              </a:lnSpc>
            </a:pPr>
            <a:r>
              <a:rPr spc="-5" dirty="0"/>
              <a:t>Dan </a:t>
            </a:r>
            <a:r>
              <a:rPr dirty="0"/>
              <a:t>C.</a:t>
            </a:r>
            <a:r>
              <a:rPr spc="-55" dirty="0"/>
              <a:t> </a:t>
            </a:r>
            <a:r>
              <a:rPr spc="-5" dirty="0"/>
              <a:t>Marinescu</a:t>
            </a:r>
          </a:p>
        </p:txBody>
      </p:sp>
      <p:sp>
        <p:nvSpPr>
          <p:cNvPr id="12" name="object 12"/>
          <p:cNvSpPr txBox="1"/>
          <p:nvPr/>
        </p:nvSpPr>
        <p:spPr>
          <a:xfrm>
            <a:off x="631342" y="1329055"/>
            <a:ext cx="8216900" cy="4142801"/>
          </a:xfrm>
          <a:prstGeom prst="rect">
            <a:avLst/>
          </a:prstGeom>
        </p:spPr>
        <p:txBody>
          <a:bodyPr vert="horz" wrap="square" lIns="0" tIns="13335" rIns="0" bIns="0" rtlCol="0">
            <a:spAutoFit/>
          </a:bodyPr>
          <a:lstStyle/>
          <a:p>
            <a:pPr marL="355600" marR="102235" indent="-342900">
              <a:lnSpc>
                <a:spcPct val="100000"/>
              </a:lnSpc>
              <a:spcBef>
                <a:spcPts val="105"/>
              </a:spcBef>
              <a:buClr>
                <a:srgbClr val="00007C"/>
              </a:buClr>
              <a:buSzPct val="75000"/>
              <a:buFont typeface="Wingdings"/>
              <a:buChar char=""/>
              <a:tabLst>
                <a:tab pos="354965" algn="l"/>
                <a:tab pos="355600" algn="l"/>
              </a:tabLst>
            </a:pPr>
            <a:r>
              <a:rPr sz="2000" dirty="0">
                <a:latin typeface="Arial"/>
                <a:cs typeface="Arial"/>
              </a:rPr>
              <a:t>Infection may last indefinitely </a:t>
            </a:r>
            <a:r>
              <a:rPr sz="2000" dirty="0">
                <a:latin typeface="Wingdings"/>
                <a:cs typeface="Wingdings"/>
              </a:rPr>
              <a:t></a:t>
            </a:r>
            <a:r>
              <a:rPr sz="2000" dirty="0">
                <a:latin typeface="Times New Roman"/>
                <a:cs typeface="Times New Roman"/>
              </a:rPr>
              <a:t> </a:t>
            </a:r>
            <a:r>
              <a:rPr sz="2000" dirty="0">
                <a:latin typeface="Arial"/>
                <a:cs typeface="Arial"/>
              </a:rPr>
              <a:t>some of the infected VMs may be  dormant at the </a:t>
            </a:r>
            <a:r>
              <a:rPr sz="2000" spc="-5" dirty="0">
                <a:latin typeface="Arial"/>
                <a:cs typeface="Arial"/>
              </a:rPr>
              <a:t>time </a:t>
            </a:r>
            <a:r>
              <a:rPr sz="2000" dirty="0">
                <a:latin typeface="Arial"/>
                <a:cs typeface="Arial"/>
              </a:rPr>
              <a:t>when the measures to clean up </a:t>
            </a:r>
            <a:r>
              <a:rPr sz="2000" spc="-5" dirty="0">
                <a:latin typeface="Arial"/>
                <a:cs typeface="Arial"/>
              </a:rPr>
              <a:t>the </a:t>
            </a:r>
            <a:r>
              <a:rPr sz="2000" dirty="0">
                <a:latin typeface="Arial"/>
                <a:cs typeface="Arial"/>
              </a:rPr>
              <a:t>systems are  taken and then, at a later time, wake up and infect other systems;</a:t>
            </a:r>
            <a:r>
              <a:rPr sz="2000" spc="-260" dirty="0">
                <a:latin typeface="Arial"/>
                <a:cs typeface="Arial"/>
              </a:rPr>
              <a:t> </a:t>
            </a:r>
            <a:r>
              <a:rPr sz="2000" dirty="0">
                <a:latin typeface="Arial"/>
                <a:cs typeface="Arial"/>
              </a:rPr>
              <a:t>the  scenario can repeat</a:t>
            </a:r>
            <a:r>
              <a:rPr sz="2000" spc="-90" dirty="0">
                <a:latin typeface="Arial"/>
                <a:cs typeface="Arial"/>
              </a:rPr>
              <a:t> </a:t>
            </a:r>
            <a:r>
              <a:rPr sz="2000" dirty="0">
                <a:latin typeface="Arial"/>
                <a:cs typeface="Arial"/>
              </a:rPr>
              <a:t>itself.</a:t>
            </a:r>
          </a:p>
          <a:p>
            <a:pPr marL="355600" marR="8890" indent="-342900">
              <a:lnSpc>
                <a:spcPct val="100000"/>
              </a:lnSpc>
              <a:spcBef>
                <a:spcPts val="480"/>
              </a:spcBef>
              <a:buClr>
                <a:srgbClr val="00007C"/>
              </a:buClr>
              <a:buSzPct val="75000"/>
              <a:buFont typeface="Wingdings"/>
              <a:buChar char=""/>
              <a:tabLst>
                <a:tab pos="354965" algn="l"/>
                <a:tab pos="355600" algn="l"/>
              </a:tabLst>
            </a:pPr>
            <a:r>
              <a:rPr sz="2000" dirty="0">
                <a:latin typeface="Arial"/>
                <a:cs typeface="Arial"/>
              </a:rPr>
              <a:t>In a traditional computing environment a </a:t>
            </a:r>
            <a:r>
              <a:rPr sz="2000" u="heavy" dirty="0">
                <a:uFill>
                  <a:solidFill>
                    <a:srgbClr val="000000"/>
                  </a:solidFill>
                </a:uFill>
                <a:latin typeface="Arial"/>
                <a:cs typeface="Arial"/>
              </a:rPr>
              <a:t>steady st</a:t>
            </a:r>
            <a:r>
              <a:rPr sz="2000" dirty="0">
                <a:latin typeface="Arial"/>
                <a:cs typeface="Arial"/>
              </a:rPr>
              <a:t>ate can be</a:t>
            </a:r>
            <a:r>
              <a:rPr sz="2000" spc="-200" dirty="0">
                <a:latin typeface="Arial"/>
                <a:cs typeface="Arial"/>
              </a:rPr>
              <a:t> </a:t>
            </a:r>
            <a:r>
              <a:rPr sz="2000" dirty="0">
                <a:latin typeface="Arial"/>
                <a:cs typeface="Arial"/>
              </a:rPr>
              <a:t>reached.  In this steady state all systems are brought up to a </a:t>
            </a:r>
            <a:r>
              <a:rPr sz="2000" u="heavy" dirty="0">
                <a:uFill>
                  <a:solidFill>
                    <a:srgbClr val="000000"/>
                  </a:solidFill>
                </a:uFill>
                <a:latin typeface="Arial"/>
                <a:cs typeface="Arial"/>
              </a:rPr>
              <a:t>desirable state</a:t>
            </a:r>
            <a:r>
              <a:rPr sz="2000" dirty="0">
                <a:latin typeface="Arial"/>
                <a:cs typeface="Arial"/>
              </a:rPr>
              <a:t>.  This desirable state is reached by installing the latest version of the  system software and then applying to all systems the latest patches.  Due to the lack of control, a virtual environment may never reach  such a steady</a:t>
            </a:r>
            <a:r>
              <a:rPr sz="2000" spc="-70" dirty="0">
                <a:latin typeface="Arial"/>
                <a:cs typeface="Arial"/>
              </a:rPr>
              <a:t> </a:t>
            </a:r>
            <a:r>
              <a:rPr sz="2000" dirty="0">
                <a:latin typeface="Arial"/>
                <a:cs typeface="Arial"/>
              </a:rPr>
              <a:t>state.</a:t>
            </a:r>
          </a:p>
          <a:p>
            <a:pPr marL="355600" marR="5080" indent="-342900">
              <a:lnSpc>
                <a:spcPct val="100000"/>
              </a:lnSpc>
              <a:spcBef>
                <a:spcPts val="484"/>
              </a:spcBef>
              <a:buClr>
                <a:srgbClr val="00007C"/>
              </a:buClr>
              <a:buSzPct val="75000"/>
              <a:buFont typeface="Wingdings"/>
              <a:buChar char=""/>
              <a:tabLst>
                <a:tab pos="354965" algn="l"/>
                <a:tab pos="355600" algn="l"/>
              </a:tabLst>
            </a:pPr>
            <a:r>
              <a:rPr sz="2000" dirty="0">
                <a:latin typeface="Arial"/>
                <a:cs typeface="Arial"/>
              </a:rPr>
              <a:t>A side effect of the ability to record in a </a:t>
            </a:r>
            <a:r>
              <a:rPr sz="2000" spc="-5" dirty="0">
                <a:latin typeface="Arial"/>
                <a:cs typeface="Arial"/>
              </a:rPr>
              <a:t>file </a:t>
            </a:r>
            <a:r>
              <a:rPr sz="2000" dirty="0">
                <a:latin typeface="Arial"/>
                <a:cs typeface="Arial"/>
              </a:rPr>
              <a:t>the complete state of a</a:t>
            </a:r>
            <a:r>
              <a:rPr sz="2000" spc="-240" dirty="0">
                <a:latin typeface="Arial"/>
                <a:cs typeface="Arial"/>
              </a:rPr>
              <a:t> </a:t>
            </a:r>
            <a:r>
              <a:rPr sz="2000" spc="-5" dirty="0">
                <a:latin typeface="Arial"/>
                <a:cs typeface="Arial"/>
              </a:rPr>
              <a:t>VM  </a:t>
            </a:r>
            <a:r>
              <a:rPr sz="2000" dirty="0">
                <a:latin typeface="Arial"/>
                <a:cs typeface="Arial"/>
              </a:rPr>
              <a:t>is the possibility to roll back a VM. This allows a new </a:t>
            </a:r>
            <a:r>
              <a:rPr sz="2000" spc="-5" dirty="0">
                <a:latin typeface="Arial"/>
                <a:cs typeface="Arial"/>
              </a:rPr>
              <a:t>type </a:t>
            </a:r>
            <a:r>
              <a:rPr sz="2000" dirty="0">
                <a:latin typeface="Arial"/>
                <a:cs typeface="Arial"/>
              </a:rPr>
              <a:t>of  vulnerability caused by events recorded in </a:t>
            </a:r>
            <a:r>
              <a:rPr sz="2000" spc="-5" dirty="0">
                <a:latin typeface="Arial"/>
                <a:cs typeface="Arial"/>
              </a:rPr>
              <a:t>the </a:t>
            </a:r>
            <a:r>
              <a:rPr sz="2000" dirty="0">
                <a:latin typeface="Arial"/>
                <a:cs typeface="Arial"/>
              </a:rPr>
              <a:t>memory of an</a:t>
            </a:r>
            <a:r>
              <a:rPr sz="2000" spc="-160" dirty="0">
                <a:latin typeface="Arial"/>
                <a:cs typeface="Arial"/>
              </a:rPr>
              <a:t> </a:t>
            </a:r>
            <a:r>
              <a:rPr sz="2000" dirty="0">
                <a:latin typeface="Arial"/>
                <a:cs typeface="Arial"/>
              </a:rPr>
              <a:t>attacker</a:t>
            </a:r>
            <a:r>
              <a:rPr sz="2000" dirty="0" smtClean="0">
                <a:latin typeface="Arial"/>
                <a:cs typeface="Arial"/>
              </a:rPr>
              <a:t>.</a:t>
            </a:r>
            <a:endParaRPr sz="2000" dirty="0">
              <a:latin typeface="Arial"/>
              <a:cs typeface="Arial"/>
            </a:endParaRP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0" y="0"/>
            <a:ext cx="285750" cy="533400"/>
          </a:xfrm>
          <a:prstGeom prst="rect">
            <a:avLst/>
          </a:prstGeom>
          <a:blipFill>
            <a:blip r:embed="rId3" cstate="print"/>
            <a:stretch>
              <a:fillRect/>
            </a:stretch>
          </a:blipFill>
        </p:spPr>
        <p:txBody>
          <a:bodyPr wrap="square" lIns="0" tIns="0" rIns="0" bIns="0" rtlCol="0"/>
          <a:lstStyle/>
          <a:p>
            <a:endParaRPr/>
          </a:p>
        </p:txBody>
      </p:sp>
      <p:sp>
        <p:nvSpPr>
          <p:cNvPr id="3" name="object 3"/>
          <p:cNvSpPr/>
          <p:nvPr/>
        </p:nvSpPr>
        <p:spPr>
          <a:xfrm>
            <a:off x="412750" y="134937"/>
            <a:ext cx="8731250" cy="274637"/>
          </a:xfrm>
          <a:prstGeom prst="rect">
            <a:avLst/>
          </a:prstGeom>
          <a:blipFill>
            <a:blip r:embed="rId4" cstate="print"/>
            <a:stretch>
              <a:fillRect/>
            </a:stretch>
          </a:blipFill>
        </p:spPr>
        <p:txBody>
          <a:bodyPr wrap="square" lIns="0" tIns="0" rIns="0" bIns="0" rtlCol="0"/>
          <a:lstStyle/>
          <a:p>
            <a:endParaRPr/>
          </a:p>
        </p:txBody>
      </p:sp>
      <p:sp>
        <p:nvSpPr>
          <p:cNvPr id="4" name="object 4"/>
          <p:cNvSpPr/>
          <p:nvPr/>
        </p:nvSpPr>
        <p:spPr>
          <a:xfrm>
            <a:off x="409575" y="134937"/>
            <a:ext cx="138430" cy="136525"/>
          </a:xfrm>
          <a:custGeom>
            <a:avLst/>
            <a:gdLst/>
            <a:ahLst/>
            <a:cxnLst/>
            <a:rect l="l" t="t" r="r" b="b"/>
            <a:pathLst>
              <a:path w="138429" h="136525">
                <a:moveTo>
                  <a:pt x="0" y="136525"/>
                </a:moveTo>
                <a:lnTo>
                  <a:pt x="138112" y="136525"/>
                </a:lnTo>
                <a:lnTo>
                  <a:pt x="138112" y="0"/>
                </a:lnTo>
                <a:lnTo>
                  <a:pt x="0" y="0"/>
                </a:lnTo>
                <a:lnTo>
                  <a:pt x="0" y="136525"/>
                </a:lnTo>
                <a:close/>
              </a:path>
            </a:pathLst>
          </a:custGeom>
          <a:solidFill>
            <a:srgbClr val="CCCCE6"/>
          </a:solidFill>
        </p:spPr>
        <p:txBody>
          <a:bodyPr wrap="square" lIns="0" tIns="0" rIns="0" bIns="0" rtlCol="0"/>
          <a:lstStyle/>
          <a:p>
            <a:endParaRPr/>
          </a:p>
        </p:txBody>
      </p:sp>
      <p:sp>
        <p:nvSpPr>
          <p:cNvPr id="5" name="object 5"/>
          <p:cNvSpPr/>
          <p:nvPr/>
        </p:nvSpPr>
        <p:spPr>
          <a:xfrm>
            <a:off x="547687" y="63"/>
            <a:ext cx="139700" cy="135255"/>
          </a:xfrm>
          <a:custGeom>
            <a:avLst/>
            <a:gdLst/>
            <a:ahLst/>
            <a:cxnLst/>
            <a:rect l="l" t="t" r="r" b="b"/>
            <a:pathLst>
              <a:path w="139700" h="135255">
                <a:moveTo>
                  <a:pt x="0" y="134874"/>
                </a:moveTo>
                <a:lnTo>
                  <a:pt x="139700" y="134874"/>
                </a:lnTo>
                <a:lnTo>
                  <a:pt x="139700" y="0"/>
                </a:lnTo>
                <a:lnTo>
                  <a:pt x="0" y="0"/>
                </a:lnTo>
                <a:lnTo>
                  <a:pt x="0" y="134874"/>
                </a:lnTo>
                <a:close/>
              </a:path>
            </a:pathLst>
          </a:custGeom>
          <a:solidFill>
            <a:srgbClr val="CCCCE6"/>
          </a:solidFill>
        </p:spPr>
        <p:txBody>
          <a:bodyPr wrap="square" lIns="0" tIns="0" rIns="0" bIns="0" rtlCol="0"/>
          <a:lstStyle/>
          <a:p>
            <a:endParaRPr/>
          </a:p>
        </p:txBody>
      </p:sp>
      <p:sp>
        <p:nvSpPr>
          <p:cNvPr id="6" name="object 6"/>
          <p:cNvSpPr/>
          <p:nvPr/>
        </p:nvSpPr>
        <p:spPr>
          <a:xfrm>
            <a:off x="547687" y="134937"/>
            <a:ext cx="139700" cy="141605"/>
          </a:xfrm>
          <a:custGeom>
            <a:avLst/>
            <a:gdLst/>
            <a:ahLst/>
            <a:cxnLst/>
            <a:rect l="l" t="t" r="r" b="b"/>
            <a:pathLst>
              <a:path w="139700" h="141604">
                <a:moveTo>
                  <a:pt x="0" y="141287"/>
                </a:moveTo>
                <a:lnTo>
                  <a:pt x="139700" y="141287"/>
                </a:lnTo>
                <a:lnTo>
                  <a:pt x="139700" y="0"/>
                </a:lnTo>
                <a:lnTo>
                  <a:pt x="0" y="0"/>
                </a:lnTo>
                <a:lnTo>
                  <a:pt x="0" y="141287"/>
                </a:lnTo>
                <a:close/>
              </a:path>
            </a:pathLst>
          </a:custGeom>
          <a:solidFill>
            <a:srgbClr val="9999CC"/>
          </a:solidFill>
        </p:spPr>
        <p:txBody>
          <a:bodyPr wrap="square" lIns="0" tIns="0" rIns="0" bIns="0" rtlCol="0"/>
          <a:lstStyle/>
          <a:p>
            <a:endParaRPr/>
          </a:p>
        </p:txBody>
      </p:sp>
      <p:sp>
        <p:nvSpPr>
          <p:cNvPr id="7" name="object 7"/>
          <p:cNvSpPr/>
          <p:nvPr/>
        </p:nvSpPr>
        <p:spPr>
          <a:xfrm>
            <a:off x="274637" y="274637"/>
            <a:ext cx="136525" cy="135255"/>
          </a:xfrm>
          <a:custGeom>
            <a:avLst/>
            <a:gdLst/>
            <a:ahLst/>
            <a:cxnLst/>
            <a:rect l="l" t="t" r="r" b="b"/>
            <a:pathLst>
              <a:path w="136525" h="135254">
                <a:moveTo>
                  <a:pt x="0" y="134937"/>
                </a:moveTo>
                <a:lnTo>
                  <a:pt x="136525" y="134937"/>
                </a:lnTo>
                <a:lnTo>
                  <a:pt x="136525" y="0"/>
                </a:lnTo>
                <a:lnTo>
                  <a:pt x="0" y="0"/>
                </a:lnTo>
                <a:lnTo>
                  <a:pt x="0" y="134937"/>
                </a:lnTo>
                <a:close/>
              </a:path>
            </a:pathLst>
          </a:custGeom>
          <a:solidFill>
            <a:srgbClr val="CCCCE6"/>
          </a:solidFill>
        </p:spPr>
        <p:txBody>
          <a:bodyPr wrap="square" lIns="0" tIns="0" rIns="0" bIns="0" rtlCol="0"/>
          <a:lstStyle/>
          <a:p>
            <a:endParaRPr/>
          </a:p>
        </p:txBody>
      </p:sp>
      <p:sp>
        <p:nvSpPr>
          <p:cNvPr id="8" name="object 8"/>
          <p:cNvSpPr/>
          <p:nvPr/>
        </p:nvSpPr>
        <p:spPr>
          <a:xfrm>
            <a:off x="131762" y="136588"/>
            <a:ext cx="141605" cy="138430"/>
          </a:xfrm>
          <a:custGeom>
            <a:avLst/>
            <a:gdLst/>
            <a:ahLst/>
            <a:cxnLst/>
            <a:rect l="l" t="t" r="r" b="b"/>
            <a:pathLst>
              <a:path w="141604" h="138429">
                <a:moveTo>
                  <a:pt x="0" y="138112"/>
                </a:moveTo>
                <a:lnTo>
                  <a:pt x="141287" y="138112"/>
                </a:lnTo>
                <a:lnTo>
                  <a:pt x="141287" y="0"/>
                </a:lnTo>
                <a:lnTo>
                  <a:pt x="0" y="0"/>
                </a:lnTo>
                <a:lnTo>
                  <a:pt x="0" y="138112"/>
                </a:lnTo>
                <a:close/>
              </a:path>
            </a:pathLst>
          </a:custGeom>
          <a:solidFill>
            <a:srgbClr val="00007C"/>
          </a:solidFill>
        </p:spPr>
        <p:txBody>
          <a:bodyPr wrap="square" lIns="0" tIns="0" rIns="0" bIns="0" rtlCol="0"/>
          <a:lstStyle/>
          <a:p>
            <a:endParaRPr/>
          </a:p>
        </p:txBody>
      </p:sp>
      <p:sp>
        <p:nvSpPr>
          <p:cNvPr id="9" name="object 9"/>
          <p:cNvSpPr/>
          <p:nvPr/>
        </p:nvSpPr>
        <p:spPr>
          <a:xfrm>
            <a:off x="409575" y="271462"/>
            <a:ext cx="138430" cy="138430"/>
          </a:xfrm>
          <a:custGeom>
            <a:avLst/>
            <a:gdLst/>
            <a:ahLst/>
            <a:cxnLst/>
            <a:rect l="l" t="t" r="r" b="b"/>
            <a:pathLst>
              <a:path w="138429" h="138429">
                <a:moveTo>
                  <a:pt x="0" y="138112"/>
                </a:moveTo>
                <a:lnTo>
                  <a:pt x="138112" y="138112"/>
                </a:lnTo>
                <a:lnTo>
                  <a:pt x="138112" y="0"/>
                </a:lnTo>
                <a:lnTo>
                  <a:pt x="0" y="0"/>
                </a:lnTo>
                <a:lnTo>
                  <a:pt x="0" y="138112"/>
                </a:lnTo>
                <a:close/>
              </a:path>
            </a:pathLst>
          </a:custGeom>
          <a:solidFill>
            <a:srgbClr val="9999CC"/>
          </a:solidFill>
        </p:spPr>
        <p:txBody>
          <a:bodyPr wrap="square" lIns="0" tIns="0" rIns="0" bIns="0" rtlCol="0"/>
          <a:lstStyle/>
          <a:p>
            <a:endParaRPr/>
          </a:p>
        </p:txBody>
      </p:sp>
      <p:sp>
        <p:nvSpPr>
          <p:cNvPr id="10" name="object 10"/>
          <p:cNvSpPr/>
          <p:nvPr/>
        </p:nvSpPr>
        <p:spPr>
          <a:xfrm>
            <a:off x="274637" y="409575"/>
            <a:ext cx="136525" cy="136525"/>
          </a:xfrm>
          <a:custGeom>
            <a:avLst/>
            <a:gdLst/>
            <a:ahLst/>
            <a:cxnLst/>
            <a:rect l="l" t="t" r="r" b="b"/>
            <a:pathLst>
              <a:path w="136525" h="136525">
                <a:moveTo>
                  <a:pt x="0" y="136525"/>
                </a:moveTo>
                <a:lnTo>
                  <a:pt x="136525" y="136525"/>
                </a:lnTo>
                <a:lnTo>
                  <a:pt x="136525" y="0"/>
                </a:lnTo>
                <a:lnTo>
                  <a:pt x="0" y="0"/>
                </a:lnTo>
                <a:lnTo>
                  <a:pt x="0" y="136525"/>
                </a:lnTo>
                <a:close/>
              </a:path>
            </a:pathLst>
          </a:custGeom>
          <a:solidFill>
            <a:srgbClr val="9999CC"/>
          </a:solidFill>
        </p:spPr>
        <p:txBody>
          <a:bodyPr wrap="square" lIns="0" tIns="0" rIns="0" bIns="0" rtlCol="0"/>
          <a:lstStyle/>
          <a:p>
            <a:endParaRPr/>
          </a:p>
        </p:txBody>
      </p:sp>
      <p:sp>
        <p:nvSpPr>
          <p:cNvPr id="11" name="object 11"/>
          <p:cNvSpPr txBox="1">
            <a:spLocks noGrp="1"/>
          </p:cNvSpPr>
          <p:nvPr>
            <p:ph type="title"/>
          </p:nvPr>
        </p:nvSpPr>
        <p:spPr>
          <a:xfrm>
            <a:off x="535940" y="588645"/>
            <a:ext cx="6973570" cy="513715"/>
          </a:xfrm>
          <a:prstGeom prst="rect">
            <a:avLst/>
          </a:prstGeom>
        </p:spPr>
        <p:txBody>
          <a:bodyPr vert="horz" wrap="square" lIns="0" tIns="13335" rIns="0" bIns="0" rtlCol="0">
            <a:spAutoFit/>
          </a:bodyPr>
          <a:lstStyle/>
          <a:p>
            <a:pPr marL="12700">
              <a:lnSpc>
                <a:spcPct val="100000"/>
              </a:lnSpc>
              <a:spcBef>
                <a:spcPts val="105"/>
              </a:spcBef>
            </a:pPr>
            <a:r>
              <a:rPr dirty="0"/>
              <a:t>Security risks </a:t>
            </a:r>
            <a:r>
              <a:rPr spc="-5" dirty="0"/>
              <a:t>posed </a:t>
            </a:r>
            <a:r>
              <a:rPr dirty="0"/>
              <a:t>by </a:t>
            </a:r>
            <a:r>
              <a:rPr spc="-5" dirty="0"/>
              <a:t>shared</a:t>
            </a:r>
            <a:r>
              <a:rPr spc="-105" dirty="0"/>
              <a:t> </a:t>
            </a:r>
            <a:r>
              <a:rPr spc="-5" dirty="0"/>
              <a:t>images</a:t>
            </a:r>
          </a:p>
        </p:txBody>
      </p:sp>
      <p:sp>
        <p:nvSpPr>
          <p:cNvPr id="13" name="object 13"/>
          <p:cNvSpPr txBox="1">
            <a:spLocks noGrp="1"/>
          </p:cNvSpPr>
          <p:nvPr>
            <p:ph type="dt" sz="half" idx="6"/>
          </p:nvPr>
        </p:nvSpPr>
        <p:spPr>
          <a:prstGeom prst="rect">
            <a:avLst/>
          </a:prstGeom>
        </p:spPr>
        <p:txBody>
          <a:bodyPr vert="horz" wrap="square" lIns="0" tIns="0" rIns="0" bIns="0" rtlCol="0">
            <a:spAutoFit/>
          </a:bodyPr>
          <a:lstStyle/>
          <a:p>
            <a:pPr algn="ctr">
              <a:lnSpc>
                <a:spcPts val="1425"/>
              </a:lnSpc>
            </a:pPr>
            <a:r>
              <a:rPr spc="-5" dirty="0"/>
              <a:t>Cloud Computing: </a:t>
            </a:r>
            <a:r>
              <a:rPr dirty="0"/>
              <a:t>Theory </a:t>
            </a:r>
            <a:r>
              <a:rPr spc="-5" dirty="0"/>
              <a:t>and</a:t>
            </a:r>
            <a:r>
              <a:rPr spc="-140" dirty="0"/>
              <a:t> </a:t>
            </a:r>
            <a:r>
              <a:rPr dirty="0"/>
              <a:t>Practice.</a:t>
            </a:r>
          </a:p>
          <a:p>
            <a:pPr marL="1905" algn="ctr">
              <a:lnSpc>
                <a:spcPct val="100000"/>
              </a:lnSpc>
            </a:pPr>
            <a:r>
              <a:rPr dirty="0"/>
              <a:t>Chapter</a:t>
            </a:r>
            <a:r>
              <a:rPr spc="-45" dirty="0"/>
              <a:t> </a:t>
            </a:r>
            <a:r>
              <a:rPr spc="-5" dirty="0"/>
              <a:t>9</a:t>
            </a:r>
          </a:p>
        </p:txBody>
      </p:sp>
      <p:sp>
        <p:nvSpPr>
          <p:cNvPr id="14" name="object 14"/>
          <p:cNvSpPr txBox="1">
            <a:spLocks noGrp="1"/>
          </p:cNvSpPr>
          <p:nvPr>
            <p:ph type="sldNum" sz="quarter" idx="7"/>
          </p:nvPr>
        </p:nvSpPr>
        <p:spPr>
          <a:prstGeom prst="rect">
            <a:avLst/>
          </a:prstGeom>
        </p:spPr>
        <p:txBody>
          <a:bodyPr vert="horz" wrap="square" lIns="0" tIns="27940" rIns="0" bIns="0" rtlCol="0">
            <a:spAutoFit/>
          </a:bodyPr>
          <a:lstStyle/>
          <a:p>
            <a:pPr marL="25400">
              <a:lnSpc>
                <a:spcPct val="100000"/>
              </a:lnSpc>
              <a:spcBef>
                <a:spcPts val="220"/>
              </a:spcBef>
            </a:pPr>
            <a:fld id="{81D60167-4931-47E6-BA6A-407CBD079E47}" type="slidenum">
              <a:rPr dirty="0"/>
              <a:t>32</a:t>
            </a:fld>
            <a:endParaRPr dirty="0"/>
          </a:p>
        </p:txBody>
      </p:sp>
      <p:sp>
        <p:nvSpPr>
          <p:cNvPr id="15" name="object 15"/>
          <p:cNvSpPr txBox="1">
            <a:spLocks noGrp="1"/>
          </p:cNvSpPr>
          <p:nvPr>
            <p:ph type="ftr" sz="quarter" idx="5"/>
          </p:nvPr>
        </p:nvSpPr>
        <p:spPr>
          <a:prstGeom prst="rect">
            <a:avLst/>
          </a:prstGeom>
        </p:spPr>
        <p:txBody>
          <a:bodyPr vert="horz" wrap="square" lIns="0" tIns="0" rIns="0" bIns="0" rtlCol="0">
            <a:spAutoFit/>
          </a:bodyPr>
          <a:lstStyle/>
          <a:p>
            <a:pPr marL="12700">
              <a:lnSpc>
                <a:spcPts val="1425"/>
              </a:lnSpc>
            </a:pPr>
            <a:r>
              <a:rPr spc="-5" dirty="0"/>
              <a:t>Dan </a:t>
            </a:r>
            <a:r>
              <a:rPr dirty="0"/>
              <a:t>C.</a:t>
            </a:r>
            <a:r>
              <a:rPr spc="-55" dirty="0"/>
              <a:t> </a:t>
            </a:r>
            <a:r>
              <a:rPr spc="-5" dirty="0"/>
              <a:t>Marinescu</a:t>
            </a:r>
          </a:p>
        </p:txBody>
      </p:sp>
      <p:sp>
        <p:nvSpPr>
          <p:cNvPr id="12" name="object 12"/>
          <p:cNvSpPr txBox="1"/>
          <p:nvPr/>
        </p:nvSpPr>
        <p:spPr>
          <a:xfrm>
            <a:off x="650240" y="1360373"/>
            <a:ext cx="7755890" cy="4295775"/>
          </a:xfrm>
          <a:prstGeom prst="rect">
            <a:avLst/>
          </a:prstGeom>
        </p:spPr>
        <p:txBody>
          <a:bodyPr vert="horz" wrap="square" lIns="0" tIns="13335" rIns="0" bIns="0" rtlCol="0">
            <a:spAutoFit/>
          </a:bodyPr>
          <a:lstStyle/>
          <a:p>
            <a:pPr marL="355600" indent="-342900">
              <a:lnSpc>
                <a:spcPct val="100000"/>
              </a:lnSpc>
              <a:spcBef>
                <a:spcPts val="105"/>
              </a:spcBef>
              <a:buClr>
                <a:srgbClr val="00007C"/>
              </a:buClr>
              <a:buSzPct val="75000"/>
              <a:buFont typeface="Wingdings"/>
              <a:buChar char=""/>
              <a:tabLst>
                <a:tab pos="355600" algn="l"/>
                <a:tab pos="356235" algn="l"/>
              </a:tabLst>
            </a:pPr>
            <a:r>
              <a:rPr sz="2000" dirty="0">
                <a:latin typeface="Arial"/>
                <a:cs typeface="Arial"/>
              </a:rPr>
              <a:t>Image sharing is critical for the IaaS cloud delivery model.</a:t>
            </a:r>
            <a:r>
              <a:rPr sz="2000" spc="-185" dirty="0">
                <a:latin typeface="Arial"/>
                <a:cs typeface="Arial"/>
              </a:rPr>
              <a:t> </a:t>
            </a:r>
            <a:r>
              <a:rPr sz="2000" dirty="0">
                <a:latin typeface="Arial"/>
                <a:cs typeface="Arial"/>
              </a:rPr>
              <a:t>For</a:t>
            </a:r>
          </a:p>
          <a:p>
            <a:pPr marR="433705" algn="ctr">
              <a:lnSpc>
                <a:spcPct val="100000"/>
              </a:lnSpc>
            </a:pPr>
            <a:r>
              <a:rPr sz="2000" dirty="0">
                <a:latin typeface="Arial"/>
                <a:cs typeface="Arial"/>
              </a:rPr>
              <a:t>example, a user of AWS has the option to choose</a:t>
            </a:r>
            <a:r>
              <a:rPr sz="2000" spc="-180" dirty="0">
                <a:latin typeface="Arial"/>
                <a:cs typeface="Arial"/>
              </a:rPr>
              <a:t> </a:t>
            </a:r>
            <a:r>
              <a:rPr sz="2000" dirty="0">
                <a:latin typeface="Arial"/>
                <a:cs typeface="Arial"/>
              </a:rPr>
              <a:t>between</a:t>
            </a:r>
          </a:p>
          <a:p>
            <a:pPr marL="820419" lvl="1" indent="-350520">
              <a:lnSpc>
                <a:spcPct val="100000"/>
              </a:lnSpc>
              <a:spcBef>
                <a:spcPts val="440"/>
              </a:spcBef>
              <a:buClr>
                <a:srgbClr val="9999CC"/>
              </a:buClr>
              <a:buSzPct val="80555"/>
              <a:buFont typeface="Wingdings"/>
              <a:buChar char=""/>
              <a:tabLst>
                <a:tab pos="820419" algn="l"/>
                <a:tab pos="821055" algn="l"/>
              </a:tabLst>
            </a:pPr>
            <a:r>
              <a:rPr sz="1800" spc="-5" dirty="0">
                <a:latin typeface="Arial"/>
                <a:cs typeface="Arial"/>
              </a:rPr>
              <a:t>Amazon Machine Images </a:t>
            </a:r>
            <a:r>
              <a:rPr sz="1800" dirty="0">
                <a:latin typeface="Arial"/>
                <a:cs typeface="Arial"/>
              </a:rPr>
              <a:t>(AMIs) </a:t>
            </a:r>
            <a:r>
              <a:rPr sz="1800" spc="-5" dirty="0">
                <a:latin typeface="Arial"/>
                <a:cs typeface="Arial"/>
              </a:rPr>
              <a:t>accessible through </a:t>
            </a:r>
            <a:r>
              <a:rPr sz="1800" dirty="0">
                <a:latin typeface="Arial"/>
                <a:cs typeface="Arial"/>
              </a:rPr>
              <a:t>the Quick</a:t>
            </a:r>
            <a:r>
              <a:rPr sz="1800" spc="60" dirty="0">
                <a:latin typeface="Arial"/>
                <a:cs typeface="Arial"/>
              </a:rPr>
              <a:t> </a:t>
            </a:r>
            <a:r>
              <a:rPr sz="1800" dirty="0">
                <a:latin typeface="Arial"/>
                <a:cs typeface="Arial"/>
              </a:rPr>
              <a:t>Start.</a:t>
            </a:r>
          </a:p>
          <a:p>
            <a:pPr marL="820419" lvl="1" indent="-350520">
              <a:lnSpc>
                <a:spcPct val="100000"/>
              </a:lnSpc>
              <a:spcBef>
                <a:spcPts val="430"/>
              </a:spcBef>
              <a:buClr>
                <a:srgbClr val="9999CC"/>
              </a:buClr>
              <a:buSzPct val="80555"/>
              <a:buFont typeface="Wingdings"/>
              <a:buChar char=""/>
              <a:tabLst>
                <a:tab pos="820419" algn="l"/>
                <a:tab pos="821055" algn="l"/>
              </a:tabLst>
            </a:pPr>
            <a:r>
              <a:rPr sz="1800" spc="-5" dirty="0">
                <a:latin typeface="Arial"/>
                <a:cs typeface="Arial"/>
              </a:rPr>
              <a:t>Community </a:t>
            </a:r>
            <a:r>
              <a:rPr sz="1800" dirty="0">
                <a:latin typeface="Arial"/>
                <a:cs typeface="Arial"/>
              </a:rPr>
              <a:t>AMI </a:t>
            </a:r>
            <a:r>
              <a:rPr sz="1800" spc="-5" dirty="0">
                <a:latin typeface="Arial"/>
                <a:cs typeface="Arial"/>
              </a:rPr>
              <a:t>menus </a:t>
            </a:r>
            <a:r>
              <a:rPr sz="1800" dirty="0">
                <a:latin typeface="Arial"/>
                <a:cs typeface="Arial"/>
              </a:rPr>
              <a:t>of the </a:t>
            </a:r>
            <a:r>
              <a:rPr sz="1800" spc="-5" dirty="0">
                <a:latin typeface="Arial"/>
                <a:cs typeface="Arial"/>
              </a:rPr>
              <a:t>EC2</a:t>
            </a:r>
            <a:r>
              <a:rPr sz="1800" spc="15" dirty="0">
                <a:latin typeface="Arial"/>
                <a:cs typeface="Arial"/>
              </a:rPr>
              <a:t> </a:t>
            </a:r>
            <a:r>
              <a:rPr sz="1800" spc="-5" dirty="0">
                <a:latin typeface="Arial"/>
                <a:cs typeface="Arial"/>
              </a:rPr>
              <a:t>service.</a:t>
            </a:r>
            <a:endParaRPr sz="1800" dirty="0">
              <a:latin typeface="Arial"/>
              <a:cs typeface="Arial"/>
            </a:endParaRPr>
          </a:p>
          <a:p>
            <a:pPr marL="355600" marR="45720" indent="-342900">
              <a:lnSpc>
                <a:spcPct val="100000"/>
              </a:lnSpc>
              <a:spcBef>
                <a:spcPts val="475"/>
              </a:spcBef>
              <a:buClr>
                <a:srgbClr val="00007C"/>
              </a:buClr>
              <a:buSzPct val="75000"/>
              <a:buFont typeface="Wingdings"/>
              <a:buChar char=""/>
              <a:tabLst>
                <a:tab pos="355600" algn="l"/>
                <a:tab pos="356235" algn="l"/>
              </a:tabLst>
            </a:pPr>
            <a:r>
              <a:rPr sz="2000" dirty="0">
                <a:latin typeface="Arial"/>
                <a:cs typeface="Arial"/>
              </a:rPr>
              <a:t>Many of the images analyzed by a recent report allowed a user</a:t>
            </a:r>
            <a:r>
              <a:rPr sz="2000" spc="-204" dirty="0">
                <a:latin typeface="Arial"/>
                <a:cs typeface="Arial"/>
              </a:rPr>
              <a:t> </a:t>
            </a:r>
            <a:r>
              <a:rPr sz="2000" dirty="0">
                <a:latin typeface="Arial"/>
                <a:cs typeface="Arial"/>
              </a:rPr>
              <a:t>to  undelete files, recover credentials, private keys, or other </a:t>
            </a:r>
            <a:r>
              <a:rPr sz="2000" spc="-5" dirty="0">
                <a:latin typeface="Arial"/>
                <a:cs typeface="Arial"/>
              </a:rPr>
              <a:t>types </a:t>
            </a:r>
            <a:r>
              <a:rPr sz="2000" dirty="0">
                <a:latin typeface="Arial"/>
                <a:cs typeface="Arial"/>
              </a:rPr>
              <a:t>of  sensitive information with </a:t>
            </a:r>
            <a:r>
              <a:rPr sz="2000" spc="-5" dirty="0">
                <a:latin typeface="Arial"/>
                <a:cs typeface="Arial"/>
              </a:rPr>
              <a:t>little </a:t>
            </a:r>
            <a:r>
              <a:rPr sz="2000" dirty="0">
                <a:latin typeface="Arial"/>
                <a:cs typeface="Arial"/>
              </a:rPr>
              <a:t>effort and using standard</a:t>
            </a:r>
            <a:r>
              <a:rPr sz="2000" spc="-165" dirty="0">
                <a:latin typeface="Arial"/>
                <a:cs typeface="Arial"/>
              </a:rPr>
              <a:t> </a:t>
            </a:r>
            <a:r>
              <a:rPr sz="2000" dirty="0">
                <a:latin typeface="Arial"/>
                <a:cs typeface="Arial"/>
              </a:rPr>
              <a:t>tools.</a:t>
            </a:r>
          </a:p>
          <a:p>
            <a:pPr marL="355600" marR="236854" indent="-342900">
              <a:lnSpc>
                <a:spcPct val="100000"/>
              </a:lnSpc>
              <a:spcBef>
                <a:spcPts val="480"/>
              </a:spcBef>
              <a:buClr>
                <a:srgbClr val="00007C"/>
              </a:buClr>
              <a:buSzPct val="75000"/>
              <a:buFont typeface="Wingdings"/>
              <a:buChar char=""/>
              <a:tabLst>
                <a:tab pos="355600" algn="l"/>
                <a:tab pos="356235" algn="l"/>
              </a:tabLst>
            </a:pPr>
            <a:r>
              <a:rPr sz="2000" dirty="0">
                <a:latin typeface="Arial"/>
                <a:cs typeface="Arial"/>
              </a:rPr>
              <a:t>A software vulnerability audit revealed that 98% of the</a:t>
            </a:r>
            <a:r>
              <a:rPr sz="2000" spc="-165" dirty="0">
                <a:latin typeface="Arial"/>
                <a:cs typeface="Arial"/>
              </a:rPr>
              <a:t> </a:t>
            </a:r>
            <a:r>
              <a:rPr sz="2000" dirty="0">
                <a:latin typeface="Arial"/>
                <a:cs typeface="Arial"/>
              </a:rPr>
              <a:t>Windows  </a:t>
            </a:r>
            <a:r>
              <a:rPr sz="2000" spc="-5" dirty="0">
                <a:latin typeface="Arial"/>
                <a:cs typeface="Arial"/>
              </a:rPr>
              <a:t>AMIs </a:t>
            </a:r>
            <a:r>
              <a:rPr sz="2000" dirty="0">
                <a:latin typeface="Arial"/>
                <a:cs typeface="Arial"/>
              </a:rPr>
              <a:t>and 58% of Linux </a:t>
            </a:r>
            <a:r>
              <a:rPr sz="2000" spc="-5" dirty="0">
                <a:latin typeface="Arial"/>
                <a:cs typeface="Arial"/>
              </a:rPr>
              <a:t>AMIs </a:t>
            </a:r>
            <a:r>
              <a:rPr sz="2000" dirty="0">
                <a:latin typeface="Arial"/>
                <a:cs typeface="Arial"/>
              </a:rPr>
              <a:t>audited had critical</a:t>
            </a:r>
            <a:r>
              <a:rPr sz="2000" spc="-120" dirty="0">
                <a:latin typeface="Arial"/>
                <a:cs typeface="Arial"/>
              </a:rPr>
              <a:t> </a:t>
            </a:r>
            <a:r>
              <a:rPr sz="2000" dirty="0">
                <a:latin typeface="Arial"/>
                <a:cs typeface="Arial"/>
              </a:rPr>
              <a:t>vulnerabilities.</a:t>
            </a:r>
          </a:p>
          <a:p>
            <a:pPr marL="425450" indent="-412750">
              <a:lnSpc>
                <a:spcPct val="100000"/>
              </a:lnSpc>
              <a:spcBef>
                <a:spcPts val="484"/>
              </a:spcBef>
              <a:buClr>
                <a:srgbClr val="00007C"/>
              </a:buClr>
              <a:buSzPct val="75000"/>
              <a:buFont typeface="Wingdings"/>
              <a:buChar char=""/>
              <a:tabLst>
                <a:tab pos="425450" algn="l"/>
                <a:tab pos="426084" algn="l"/>
              </a:tabLst>
            </a:pPr>
            <a:r>
              <a:rPr sz="2000" dirty="0">
                <a:latin typeface="Arial"/>
                <a:cs typeface="Arial"/>
              </a:rPr>
              <a:t>Security</a:t>
            </a:r>
            <a:r>
              <a:rPr sz="2000" spc="-35" dirty="0">
                <a:latin typeface="Arial"/>
                <a:cs typeface="Arial"/>
              </a:rPr>
              <a:t> </a:t>
            </a:r>
            <a:r>
              <a:rPr sz="2000" dirty="0">
                <a:latin typeface="Arial"/>
                <a:cs typeface="Arial"/>
              </a:rPr>
              <a:t>risks:</a:t>
            </a:r>
          </a:p>
          <a:p>
            <a:pPr marL="756285" lvl="1" indent="-286385">
              <a:lnSpc>
                <a:spcPct val="100000"/>
              </a:lnSpc>
              <a:spcBef>
                <a:spcPts val="440"/>
              </a:spcBef>
              <a:buClr>
                <a:srgbClr val="9999CC"/>
              </a:buClr>
              <a:buSzPct val="80555"/>
              <a:buFont typeface="Wingdings"/>
              <a:buChar char=""/>
              <a:tabLst>
                <a:tab pos="756920" algn="l"/>
              </a:tabLst>
            </a:pPr>
            <a:r>
              <a:rPr sz="1800" spc="-5" dirty="0">
                <a:latin typeface="Arial"/>
                <a:cs typeface="Arial"/>
              </a:rPr>
              <a:t>Backdoors and leftover</a:t>
            </a:r>
            <a:r>
              <a:rPr sz="1800" spc="35" dirty="0">
                <a:latin typeface="Arial"/>
                <a:cs typeface="Arial"/>
              </a:rPr>
              <a:t> </a:t>
            </a:r>
            <a:r>
              <a:rPr sz="1800" spc="-5" dirty="0">
                <a:latin typeface="Arial"/>
                <a:cs typeface="Arial"/>
              </a:rPr>
              <a:t>credentials.</a:t>
            </a:r>
            <a:endParaRPr sz="1800" dirty="0">
              <a:latin typeface="Arial"/>
              <a:cs typeface="Arial"/>
            </a:endParaRPr>
          </a:p>
          <a:p>
            <a:pPr marL="756285" lvl="1" indent="-286385">
              <a:lnSpc>
                <a:spcPct val="100000"/>
              </a:lnSpc>
              <a:spcBef>
                <a:spcPts val="434"/>
              </a:spcBef>
              <a:buClr>
                <a:srgbClr val="9999CC"/>
              </a:buClr>
              <a:buSzPct val="80555"/>
              <a:buFont typeface="Wingdings"/>
              <a:buChar char=""/>
              <a:tabLst>
                <a:tab pos="756920" algn="l"/>
              </a:tabLst>
            </a:pPr>
            <a:r>
              <a:rPr sz="1800" spc="-5" dirty="0">
                <a:latin typeface="Arial"/>
                <a:cs typeface="Arial"/>
              </a:rPr>
              <a:t>Unsolicited</a:t>
            </a:r>
            <a:r>
              <a:rPr sz="1800" spc="10" dirty="0">
                <a:latin typeface="Arial"/>
                <a:cs typeface="Arial"/>
              </a:rPr>
              <a:t> </a:t>
            </a:r>
            <a:r>
              <a:rPr sz="1800" spc="-5" dirty="0">
                <a:latin typeface="Arial"/>
                <a:cs typeface="Arial"/>
              </a:rPr>
              <a:t>connections.</a:t>
            </a:r>
            <a:endParaRPr sz="1800" dirty="0">
              <a:latin typeface="Arial"/>
              <a:cs typeface="Arial"/>
            </a:endParaRPr>
          </a:p>
          <a:p>
            <a:pPr marL="756285" lvl="1" indent="-286385">
              <a:lnSpc>
                <a:spcPct val="100000"/>
              </a:lnSpc>
              <a:spcBef>
                <a:spcPts val="430"/>
              </a:spcBef>
              <a:buClr>
                <a:srgbClr val="9999CC"/>
              </a:buClr>
              <a:buSzPct val="80555"/>
              <a:buFont typeface="Wingdings"/>
              <a:buChar char=""/>
              <a:tabLst>
                <a:tab pos="756920" algn="l"/>
              </a:tabLst>
            </a:pPr>
            <a:r>
              <a:rPr sz="1800" spc="-10" dirty="0">
                <a:latin typeface="Arial"/>
                <a:cs typeface="Arial"/>
              </a:rPr>
              <a:t>Malware.</a:t>
            </a:r>
            <a:endParaRPr sz="1800" dirty="0">
              <a:latin typeface="Arial"/>
              <a:cs typeface="Arial"/>
            </a:endParaRP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0" y="0"/>
            <a:ext cx="285750" cy="533400"/>
          </a:xfrm>
          <a:prstGeom prst="rect">
            <a:avLst/>
          </a:prstGeom>
          <a:blipFill>
            <a:blip r:embed="rId3" cstate="print"/>
            <a:stretch>
              <a:fillRect/>
            </a:stretch>
          </a:blipFill>
        </p:spPr>
        <p:txBody>
          <a:bodyPr wrap="square" lIns="0" tIns="0" rIns="0" bIns="0" rtlCol="0"/>
          <a:lstStyle/>
          <a:p>
            <a:endParaRPr/>
          </a:p>
        </p:txBody>
      </p:sp>
      <p:sp>
        <p:nvSpPr>
          <p:cNvPr id="3" name="object 3"/>
          <p:cNvSpPr/>
          <p:nvPr/>
        </p:nvSpPr>
        <p:spPr>
          <a:xfrm>
            <a:off x="412750" y="134937"/>
            <a:ext cx="8731250" cy="274637"/>
          </a:xfrm>
          <a:prstGeom prst="rect">
            <a:avLst/>
          </a:prstGeom>
          <a:blipFill>
            <a:blip r:embed="rId4" cstate="print"/>
            <a:stretch>
              <a:fillRect/>
            </a:stretch>
          </a:blipFill>
        </p:spPr>
        <p:txBody>
          <a:bodyPr wrap="square" lIns="0" tIns="0" rIns="0" bIns="0" rtlCol="0"/>
          <a:lstStyle/>
          <a:p>
            <a:endParaRPr/>
          </a:p>
        </p:txBody>
      </p:sp>
      <p:sp>
        <p:nvSpPr>
          <p:cNvPr id="4" name="object 4"/>
          <p:cNvSpPr/>
          <p:nvPr/>
        </p:nvSpPr>
        <p:spPr>
          <a:xfrm>
            <a:off x="409575" y="134937"/>
            <a:ext cx="138430" cy="136525"/>
          </a:xfrm>
          <a:custGeom>
            <a:avLst/>
            <a:gdLst/>
            <a:ahLst/>
            <a:cxnLst/>
            <a:rect l="l" t="t" r="r" b="b"/>
            <a:pathLst>
              <a:path w="138429" h="136525">
                <a:moveTo>
                  <a:pt x="0" y="136525"/>
                </a:moveTo>
                <a:lnTo>
                  <a:pt x="138112" y="136525"/>
                </a:lnTo>
                <a:lnTo>
                  <a:pt x="138112" y="0"/>
                </a:lnTo>
                <a:lnTo>
                  <a:pt x="0" y="0"/>
                </a:lnTo>
                <a:lnTo>
                  <a:pt x="0" y="136525"/>
                </a:lnTo>
                <a:close/>
              </a:path>
            </a:pathLst>
          </a:custGeom>
          <a:solidFill>
            <a:srgbClr val="CCCCE6"/>
          </a:solidFill>
        </p:spPr>
        <p:txBody>
          <a:bodyPr wrap="square" lIns="0" tIns="0" rIns="0" bIns="0" rtlCol="0"/>
          <a:lstStyle/>
          <a:p>
            <a:endParaRPr/>
          </a:p>
        </p:txBody>
      </p:sp>
      <p:sp>
        <p:nvSpPr>
          <p:cNvPr id="5" name="object 5"/>
          <p:cNvSpPr/>
          <p:nvPr/>
        </p:nvSpPr>
        <p:spPr>
          <a:xfrm>
            <a:off x="547687" y="63"/>
            <a:ext cx="139700" cy="135255"/>
          </a:xfrm>
          <a:custGeom>
            <a:avLst/>
            <a:gdLst/>
            <a:ahLst/>
            <a:cxnLst/>
            <a:rect l="l" t="t" r="r" b="b"/>
            <a:pathLst>
              <a:path w="139700" h="135255">
                <a:moveTo>
                  <a:pt x="0" y="134874"/>
                </a:moveTo>
                <a:lnTo>
                  <a:pt x="139700" y="134874"/>
                </a:lnTo>
                <a:lnTo>
                  <a:pt x="139700" y="0"/>
                </a:lnTo>
                <a:lnTo>
                  <a:pt x="0" y="0"/>
                </a:lnTo>
                <a:lnTo>
                  <a:pt x="0" y="134874"/>
                </a:lnTo>
                <a:close/>
              </a:path>
            </a:pathLst>
          </a:custGeom>
          <a:solidFill>
            <a:srgbClr val="CCCCE6"/>
          </a:solidFill>
        </p:spPr>
        <p:txBody>
          <a:bodyPr wrap="square" lIns="0" tIns="0" rIns="0" bIns="0" rtlCol="0"/>
          <a:lstStyle/>
          <a:p>
            <a:endParaRPr/>
          </a:p>
        </p:txBody>
      </p:sp>
      <p:sp>
        <p:nvSpPr>
          <p:cNvPr id="6" name="object 6"/>
          <p:cNvSpPr/>
          <p:nvPr/>
        </p:nvSpPr>
        <p:spPr>
          <a:xfrm>
            <a:off x="547687" y="134937"/>
            <a:ext cx="139700" cy="141605"/>
          </a:xfrm>
          <a:custGeom>
            <a:avLst/>
            <a:gdLst/>
            <a:ahLst/>
            <a:cxnLst/>
            <a:rect l="l" t="t" r="r" b="b"/>
            <a:pathLst>
              <a:path w="139700" h="141604">
                <a:moveTo>
                  <a:pt x="0" y="141287"/>
                </a:moveTo>
                <a:lnTo>
                  <a:pt x="139700" y="141287"/>
                </a:lnTo>
                <a:lnTo>
                  <a:pt x="139700" y="0"/>
                </a:lnTo>
                <a:lnTo>
                  <a:pt x="0" y="0"/>
                </a:lnTo>
                <a:lnTo>
                  <a:pt x="0" y="141287"/>
                </a:lnTo>
                <a:close/>
              </a:path>
            </a:pathLst>
          </a:custGeom>
          <a:solidFill>
            <a:srgbClr val="9999CC"/>
          </a:solidFill>
        </p:spPr>
        <p:txBody>
          <a:bodyPr wrap="square" lIns="0" tIns="0" rIns="0" bIns="0" rtlCol="0"/>
          <a:lstStyle/>
          <a:p>
            <a:endParaRPr/>
          </a:p>
        </p:txBody>
      </p:sp>
      <p:sp>
        <p:nvSpPr>
          <p:cNvPr id="7" name="object 7"/>
          <p:cNvSpPr/>
          <p:nvPr/>
        </p:nvSpPr>
        <p:spPr>
          <a:xfrm>
            <a:off x="274637" y="274637"/>
            <a:ext cx="136525" cy="135255"/>
          </a:xfrm>
          <a:custGeom>
            <a:avLst/>
            <a:gdLst/>
            <a:ahLst/>
            <a:cxnLst/>
            <a:rect l="l" t="t" r="r" b="b"/>
            <a:pathLst>
              <a:path w="136525" h="135254">
                <a:moveTo>
                  <a:pt x="0" y="134937"/>
                </a:moveTo>
                <a:lnTo>
                  <a:pt x="136525" y="134937"/>
                </a:lnTo>
                <a:lnTo>
                  <a:pt x="136525" y="0"/>
                </a:lnTo>
                <a:lnTo>
                  <a:pt x="0" y="0"/>
                </a:lnTo>
                <a:lnTo>
                  <a:pt x="0" y="134937"/>
                </a:lnTo>
                <a:close/>
              </a:path>
            </a:pathLst>
          </a:custGeom>
          <a:solidFill>
            <a:srgbClr val="CCCCE6"/>
          </a:solidFill>
        </p:spPr>
        <p:txBody>
          <a:bodyPr wrap="square" lIns="0" tIns="0" rIns="0" bIns="0" rtlCol="0"/>
          <a:lstStyle/>
          <a:p>
            <a:endParaRPr/>
          </a:p>
        </p:txBody>
      </p:sp>
      <p:sp>
        <p:nvSpPr>
          <p:cNvPr id="8" name="object 8"/>
          <p:cNvSpPr/>
          <p:nvPr/>
        </p:nvSpPr>
        <p:spPr>
          <a:xfrm>
            <a:off x="131762" y="136588"/>
            <a:ext cx="141605" cy="138430"/>
          </a:xfrm>
          <a:custGeom>
            <a:avLst/>
            <a:gdLst/>
            <a:ahLst/>
            <a:cxnLst/>
            <a:rect l="l" t="t" r="r" b="b"/>
            <a:pathLst>
              <a:path w="141604" h="138429">
                <a:moveTo>
                  <a:pt x="0" y="138112"/>
                </a:moveTo>
                <a:lnTo>
                  <a:pt x="141287" y="138112"/>
                </a:lnTo>
                <a:lnTo>
                  <a:pt x="141287" y="0"/>
                </a:lnTo>
                <a:lnTo>
                  <a:pt x="0" y="0"/>
                </a:lnTo>
                <a:lnTo>
                  <a:pt x="0" y="138112"/>
                </a:lnTo>
                <a:close/>
              </a:path>
            </a:pathLst>
          </a:custGeom>
          <a:solidFill>
            <a:srgbClr val="00007C"/>
          </a:solidFill>
        </p:spPr>
        <p:txBody>
          <a:bodyPr wrap="square" lIns="0" tIns="0" rIns="0" bIns="0" rtlCol="0"/>
          <a:lstStyle/>
          <a:p>
            <a:endParaRPr/>
          </a:p>
        </p:txBody>
      </p:sp>
      <p:sp>
        <p:nvSpPr>
          <p:cNvPr id="9" name="object 9"/>
          <p:cNvSpPr/>
          <p:nvPr/>
        </p:nvSpPr>
        <p:spPr>
          <a:xfrm>
            <a:off x="409575" y="271462"/>
            <a:ext cx="138430" cy="138430"/>
          </a:xfrm>
          <a:custGeom>
            <a:avLst/>
            <a:gdLst/>
            <a:ahLst/>
            <a:cxnLst/>
            <a:rect l="l" t="t" r="r" b="b"/>
            <a:pathLst>
              <a:path w="138429" h="138429">
                <a:moveTo>
                  <a:pt x="0" y="138112"/>
                </a:moveTo>
                <a:lnTo>
                  <a:pt x="138112" y="138112"/>
                </a:lnTo>
                <a:lnTo>
                  <a:pt x="138112" y="0"/>
                </a:lnTo>
                <a:lnTo>
                  <a:pt x="0" y="0"/>
                </a:lnTo>
                <a:lnTo>
                  <a:pt x="0" y="138112"/>
                </a:lnTo>
                <a:close/>
              </a:path>
            </a:pathLst>
          </a:custGeom>
          <a:solidFill>
            <a:srgbClr val="9999CC"/>
          </a:solidFill>
        </p:spPr>
        <p:txBody>
          <a:bodyPr wrap="square" lIns="0" tIns="0" rIns="0" bIns="0" rtlCol="0"/>
          <a:lstStyle/>
          <a:p>
            <a:endParaRPr/>
          </a:p>
        </p:txBody>
      </p:sp>
      <p:sp>
        <p:nvSpPr>
          <p:cNvPr id="10" name="object 10"/>
          <p:cNvSpPr/>
          <p:nvPr/>
        </p:nvSpPr>
        <p:spPr>
          <a:xfrm>
            <a:off x="274637" y="409575"/>
            <a:ext cx="136525" cy="136525"/>
          </a:xfrm>
          <a:custGeom>
            <a:avLst/>
            <a:gdLst/>
            <a:ahLst/>
            <a:cxnLst/>
            <a:rect l="l" t="t" r="r" b="b"/>
            <a:pathLst>
              <a:path w="136525" h="136525">
                <a:moveTo>
                  <a:pt x="0" y="136525"/>
                </a:moveTo>
                <a:lnTo>
                  <a:pt x="136525" y="136525"/>
                </a:lnTo>
                <a:lnTo>
                  <a:pt x="136525" y="0"/>
                </a:lnTo>
                <a:lnTo>
                  <a:pt x="0" y="0"/>
                </a:lnTo>
                <a:lnTo>
                  <a:pt x="0" y="136525"/>
                </a:lnTo>
                <a:close/>
              </a:path>
            </a:pathLst>
          </a:custGeom>
          <a:solidFill>
            <a:srgbClr val="9999CC"/>
          </a:solidFill>
        </p:spPr>
        <p:txBody>
          <a:bodyPr wrap="square" lIns="0" tIns="0" rIns="0" bIns="0" rtlCol="0"/>
          <a:lstStyle/>
          <a:p>
            <a:endParaRPr/>
          </a:p>
        </p:txBody>
      </p:sp>
      <p:sp>
        <p:nvSpPr>
          <p:cNvPr id="11" name="object 11"/>
          <p:cNvSpPr txBox="1">
            <a:spLocks noGrp="1"/>
          </p:cNvSpPr>
          <p:nvPr>
            <p:ph type="title"/>
          </p:nvPr>
        </p:nvSpPr>
        <p:spPr>
          <a:xfrm>
            <a:off x="546608" y="546607"/>
            <a:ext cx="7717790" cy="513715"/>
          </a:xfrm>
          <a:prstGeom prst="rect">
            <a:avLst/>
          </a:prstGeom>
        </p:spPr>
        <p:txBody>
          <a:bodyPr vert="horz" wrap="square" lIns="0" tIns="13335" rIns="0" bIns="0" rtlCol="0">
            <a:spAutoFit/>
          </a:bodyPr>
          <a:lstStyle/>
          <a:p>
            <a:pPr marL="12700">
              <a:lnSpc>
                <a:spcPct val="100000"/>
              </a:lnSpc>
              <a:spcBef>
                <a:spcPts val="105"/>
              </a:spcBef>
            </a:pPr>
            <a:r>
              <a:rPr dirty="0"/>
              <a:t>Security risks </a:t>
            </a:r>
            <a:r>
              <a:rPr spc="-5" dirty="0"/>
              <a:t>posed </a:t>
            </a:r>
            <a:r>
              <a:rPr dirty="0"/>
              <a:t>by a </a:t>
            </a:r>
            <a:r>
              <a:rPr spc="-5" dirty="0"/>
              <a:t>management</a:t>
            </a:r>
            <a:r>
              <a:rPr spc="-125" dirty="0"/>
              <a:t> </a:t>
            </a:r>
            <a:r>
              <a:rPr dirty="0"/>
              <a:t>OS</a:t>
            </a:r>
          </a:p>
        </p:txBody>
      </p:sp>
      <p:sp>
        <p:nvSpPr>
          <p:cNvPr id="13" name="object 13"/>
          <p:cNvSpPr txBox="1">
            <a:spLocks noGrp="1"/>
          </p:cNvSpPr>
          <p:nvPr>
            <p:ph type="dt" sz="half" idx="6"/>
          </p:nvPr>
        </p:nvSpPr>
        <p:spPr>
          <a:prstGeom prst="rect">
            <a:avLst/>
          </a:prstGeom>
        </p:spPr>
        <p:txBody>
          <a:bodyPr vert="horz" wrap="square" lIns="0" tIns="0" rIns="0" bIns="0" rtlCol="0">
            <a:spAutoFit/>
          </a:bodyPr>
          <a:lstStyle/>
          <a:p>
            <a:pPr algn="ctr">
              <a:lnSpc>
                <a:spcPts val="1425"/>
              </a:lnSpc>
            </a:pPr>
            <a:r>
              <a:rPr spc="-5" dirty="0"/>
              <a:t>Cloud Computing: </a:t>
            </a:r>
            <a:r>
              <a:rPr dirty="0"/>
              <a:t>Theory </a:t>
            </a:r>
            <a:r>
              <a:rPr spc="-5" dirty="0"/>
              <a:t>and</a:t>
            </a:r>
            <a:r>
              <a:rPr spc="-140" dirty="0"/>
              <a:t> </a:t>
            </a:r>
            <a:r>
              <a:rPr dirty="0"/>
              <a:t>Practice.</a:t>
            </a:r>
          </a:p>
          <a:p>
            <a:pPr marL="1905" algn="ctr">
              <a:lnSpc>
                <a:spcPct val="100000"/>
              </a:lnSpc>
            </a:pPr>
            <a:r>
              <a:rPr dirty="0"/>
              <a:t>Chapter</a:t>
            </a:r>
            <a:r>
              <a:rPr spc="-45" dirty="0"/>
              <a:t> </a:t>
            </a:r>
            <a:r>
              <a:rPr spc="-5" dirty="0"/>
              <a:t>9</a:t>
            </a:r>
          </a:p>
        </p:txBody>
      </p:sp>
      <p:sp>
        <p:nvSpPr>
          <p:cNvPr id="14" name="object 14"/>
          <p:cNvSpPr txBox="1">
            <a:spLocks noGrp="1"/>
          </p:cNvSpPr>
          <p:nvPr>
            <p:ph type="sldNum" sz="quarter" idx="7"/>
          </p:nvPr>
        </p:nvSpPr>
        <p:spPr>
          <a:prstGeom prst="rect">
            <a:avLst/>
          </a:prstGeom>
        </p:spPr>
        <p:txBody>
          <a:bodyPr vert="horz" wrap="square" lIns="0" tIns="27940" rIns="0" bIns="0" rtlCol="0">
            <a:spAutoFit/>
          </a:bodyPr>
          <a:lstStyle/>
          <a:p>
            <a:pPr marL="25400">
              <a:lnSpc>
                <a:spcPct val="100000"/>
              </a:lnSpc>
              <a:spcBef>
                <a:spcPts val="220"/>
              </a:spcBef>
            </a:pPr>
            <a:fld id="{81D60167-4931-47E6-BA6A-407CBD079E47}" type="slidenum">
              <a:rPr dirty="0"/>
              <a:t>33</a:t>
            </a:fld>
            <a:endParaRPr dirty="0"/>
          </a:p>
        </p:txBody>
      </p:sp>
      <p:sp>
        <p:nvSpPr>
          <p:cNvPr id="15" name="object 15"/>
          <p:cNvSpPr txBox="1">
            <a:spLocks noGrp="1"/>
          </p:cNvSpPr>
          <p:nvPr>
            <p:ph type="ftr" sz="quarter" idx="5"/>
          </p:nvPr>
        </p:nvSpPr>
        <p:spPr>
          <a:prstGeom prst="rect">
            <a:avLst/>
          </a:prstGeom>
        </p:spPr>
        <p:txBody>
          <a:bodyPr vert="horz" wrap="square" lIns="0" tIns="0" rIns="0" bIns="0" rtlCol="0">
            <a:spAutoFit/>
          </a:bodyPr>
          <a:lstStyle/>
          <a:p>
            <a:pPr marL="12700">
              <a:lnSpc>
                <a:spcPts val="1425"/>
              </a:lnSpc>
            </a:pPr>
            <a:r>
              <a:rPr spc="-5" dirty="0"/>
              <a:t>Dan </a:t>
            </a:r>
            <a:r>
              <a:rPr dirty="0"/>
              <a:t>C.</a:t>
            </a:r>
            <a:r>
              <a:rPr spc="-55" dirty="0"/>
              <a:t> </a:t>
            </a:r>
            <a:r>
              <a:rPr spc="-5" dirty="0"/>
              <a:t>Marinescu</a:t>
            </a:r>
          </a:p>
        </p:txBody>
      </p:sp>
      <p:sp>
        <p:nvSpPr>
          <p:cNvPr id="12" name="object 12"/>
          <p:cNvSpPr txBox="1"/>
          <p:nvPr/>
        </p:nvSpPr>
        <p:spPr>
          <a:xfrm>
            <a:off x="545693" y="1318336"/>
            <a:ext cx="8228965" cy="4789170"/>
          </a:xfrm>
          <a:prstGeom prst="rect">
            <a:avLst/>
          </a:prstGeom>
        </p:spPr>
        <p:txBody>
          <a:bodyPr vert="horz" wrap="square" lIns="0" tIns="13335" rIns="0" bIns="0" rtlCol="0">
            <a:spAutoFit/>
          </a:bodyPr>
          <a:lstStyle/>
          <a:p>
            <a:pPr marL="355600" indent="-342900">
              <a:lnSpc>
                <a:spcPct val="100000"/>
              </a:lnSpc>
              <a:spcBef>
                <a:spcPts val="105"/>
              </a:spcBef>
              <a:buClr>
                <a:srgbClr val="00007C"/>
              </a:buClr>
              <a:buSzPct val="75000"/>
              <a:buFont typeface="Wingdings"/>
              <a:buChar char=""/>
              <a:tabLst>
                <a:tab pos="354965" algn="l"/>
                <a:tab pos="355600" algn="l"/>
              </a:tabLst>
            </a:pPr>
            <a:r>
              <a:rPr sz="2000" dirty="0">
                <a:latin typeface="Arial"/>
                <a:cs typeface="Arial"/>
              </a:rPr>
              <a:t>A virtual machine monitor, or hypervisor, is considerably smaller</a:t>
            </a:r>
            <a:r>
              <a:rPr sz="2000" spc="-170" dirty="0">
                <a:latin typeface="Arial"/>
                <a:cs typeface="Arial"/>
              </a:rPr>
              <a:t> </a:t>
            </a:r>
            <a:r>
              <a:rPr sz="2000" dirty="0">
                <a:latin typeface="Arial"/>
                <a:cs typeface="Arial"/>
              </a:rPr>
              <a:t>than</a:t>
            </a:r>
          </a:p>
          <a:p>
            <a:pPr marL="355600">
              <a:lnSpc>
                <a:spcPct val="100000"/>
              </a:lnSpc>
            </a:pPr>
            <a:r>
              <a:rPr sz="2000" dirty="0">
                <a:latin typeface="Arial"/>
                <a:cs typeface="Arial"/>
              </a:rPr>
              <a:t>an operating system, </a:t>
            </a:r>
            <a:r>
              <a:rPr sz="2000" spc="-5" dirty="0">
                <a:latin typeface="Arial"/>
                <a:cs typeface="Arial"/>
              </a:rPr>
              <a:t>e.g., </a:t>
            </a:r>
            <a:r>
              <a:rPr sz="2000" dirty="0">
                <a:latin typeface="Arial"/>
                <a:cs typeface="Arial"/>
              </a:rPr>
              <a:t>the Xen VMM has ~ 60,000 lines of</a:t>
            </a:r>
            <a:r>
              <a:rPr sz="2000" spc="-204" dirty="0">
                <a:latin typeface="Arial"/>
                <a:cs typeface="Arial"/>
              </a:rPr>
              <a:t> </a:t>
            </a:r>
            <a:r>
              <a:rPr sz="2000" dirty="0">
                <a:latin typeface="Arial"/>
                <a:cs typeface="Arial"/>
              </a:rPr>
              <a:t>code.</a:t>
            </a:r>
          </a:p>
          <a:p>
            <a:pPr marL="355600" marR="33020" indent="-342900">
              <a:lnSpc>
                <a:spcPct val="100000"/>
              </a:lnSpc>
              <a:spcBef>
                <a:spcPts val="480"/>
              </a:spcBef>
              <a:buClr>
                <a:srgbClr val="00007C"/>
              </a:buClr>
              <a:buSzPct val="75000"/>
              <a:buFont typeface="Wingdings"/>
              <a:buChar char=""/>
              <a:tabLst>
                <a:tab pos="354965" algn="l"/>
                <a:tab pos="355600" algn="l"/>
              </a:tabLst>
            </a:pPr>
            <a:r>
              <a:rPr sz="2000" dirty="0">
                <a:latin typeface="Arial"/>
                <a:cs typeface="Arial"/>
              </a:rPr>
              <a:t>The Trusted Computer Base (TCB) of a cloud computing</a:t>
            </a:r>
            <a:r>
              <a:rPr sz="2000" spc="-160" dirty="0">
                <a:latin typeface="Arial"/>
                <a:cs typeface="Arial"/>
              </a:rPr>
              <a:t> </a:t>
            </a:r>
            <a:r>
              <a:rPr sz="2000" dirty="0">
                <a:latin typeface="Arial"/>
                <a:cs typeface="Arial"/>
              </a:rPr>
              <a:t>environment  includes not only the hypervisor but also the management</a:t>
            </a:r>
            <a:r>
              <a:rPr sz="2000" spc="-200" dirty="0">
                <a:latin typeface="Arial"/>
                <a:cs typeface="Arial"/>
              </a:rPr>
              <a:t> </a:t>
            </a:r>
            <a:r>
              <a:rPr sz="2000" dirty="0">
                <a:latin typeface="Arial"/>
                <a:cs typeface="Arial"/>
              </a:rPr>
              <a:t>OS.</a:t>
            </a:r>
          </a:p>
          <a:p>
            <a:pPr marL="355600" marR="445134" indent="-342900">
              <a:lnSpc>
                <a:spcPct val="100000"/>
              </a:lnSpc>
              <a:spcBef>
                <a:spcPts val="484"/>
              </a:spcBef>
              <a:buClr>
                <a:srgbClr val="00007C"/>
              </a:buClr>
              <a:buSzPct val="75000"/>
              <a:buFont typeface="Wingdings"/>
              <a:buChar char=""/>
              <a:tabLst>
                <a:tab pos="354965" algn="l"/>
                <a:tab pos="355600" algn="l"/>
              </a:tabLst>
            </a:pPr>
            <a:r>
              <a:rPr sz="2000" dirty="0">
                <a:latin typeface="Arial"/>
                <a:cs typeface="Arial"/>
              </a:rPr>
              <a:t>The management OS supports administrative tools, </a:t>
            </a:r>
            <a:r>
              <a:rPr sz="2000" spc="-5" dirty="0">
                <a:latin typeface="Arial"/>
                <a:cs typeface="Arial"/>
              </a:rPr>
              <a:t>live</a:t>
            </a:r>
            <a:r>
              <a:rPr sz="2000" spc="-155" dirty="0">
                <a:latin typeface="Arial"/>
                <a:cs typeface="Arial"/>
              </a:rPr>
              <a:t> </a:t>
            </a:r>
            <a:r>
              <a:rPr sz="2000" dirty="0">
                <a:latin typeface="Arial"/>
                <a:cs typeface="Arial"/>
              </a:rPr>
              <a:t>migration,  device drivers, and device</a:t>
            </a:r>
            <a:r>
              <a:rPr sz="2000" spc="-80" dirty="0">
                <a:latin typeface="Arial"/>
                <a:cs typeface="Arial"/>
              </a:rPr>
              <a:t> </a:t>
            </a:r>
            <a:r>
              <a:rPr sz="2000" dirty="0">
                <a:latin typeface="Arial"/>
                <a:cs typeface="Arial"/>
              </a:rPr>
              <a:t>emulators.</a:t>
            </a:r>
          </a:p>
          <a:p>
            <a:pPr marL="355600" indent="-342900">
              <a:lnSpc>
                <a:spcPct val="100000"/>
              </a:lnSpc>
              <a:spcBef>
                <a:spcPts val="480"/>
              </a:spcBef>
              <a:buClr>
                <a:srgbClr val="00007C"/>
              </a:buClr>
              <a:buSzPct val="75000"/>
              <a:buFont typeface="Wingdings"/>
              <a:buChar char=""/>
              <a:tabLst>
                <a:tab pos="354965" algn="l"/>
                <a:tab pos="355600" algn="l"/>
                <a:tab pos="6035040" algn="l"/>
                <a:tab pos="6924040" algn="l"/>
              </a:tabLst>
            </a:pPr>
            <a:r>
              <a:rPr sz="2000" dirty="0">
                <a:latin typeface="Arial"/>
                <a:cs typeface="Arial"/>
              </a:rPr>
              <a:t>In Xen the management operating system</a:t>
            </a:r>
            <a:r>
              <a:rPr sz="2000" spc="-95" dirty="0">
                <a:latin typeface="Arial"/>
                <a:cs typeface="Arial"/>
              </a:rPr>
              <a:t> </a:t>
            </a:r>
            <a:r>
              <a:rPr sz="2000" dirty="0">
                <a:latin typeface="Arial"/>
                <a:cs typeface="Arial"/>
              </a:rPr>
              <a:t>runs</a:t>
            </a:r>
            <a:r>
              <a:rPr sz="2000" spc="-20" dirty="0">
                <a:latin typeface="Arial"/>
                <a:cs typeface="Arial"/>
              </a:rPr>
              <a:t> </a:t>
            </a:r>
            <a:r>
              <a:rPr sz="2000" dirty="0">
                <a:latin typeface="Arial"/>
                <a:cs typeface="Arial"/>
              </a:rPr>
              <a:t>in	Dom0;	it</a:t>
            </a:r>
            <a:r>
              <a:rPr sz="2000" spc="-45" dirty="0">
                <a:latin typeface="Arial"/>
                <a:cs typeface="Arial"/>
              </a:rPr>
              <a:t> </a:t>
            </a:r>
            <a:r>
              <a:rPr sz="2000" dirty="0">
                <a:latin typeface="Arial"/>
                <a:cs typeface="Arial"/>
              </a:rPr>
              <a:t>manages</a:t>
            </a:r>
          </a:p>
          <a:p>
            <a:pPr marL="355600">
              <a:lnSpc>
                <a:spcPct val="100000"/>
              </a:lnSpc>
            </a:pPr>
            <a:r>
              <a:rPr sz="2000" dirty="0">
                <a:latin typeface="Arial"/>
                <a:cs typeface="Arial"/>
              </a:rPr>
              <a:t>the building of all user domains, a process consisting of several</a:t>
            </a:r>
            <a:r>
              <a:rPr sz="2000" spc="-165" dirty="0">
                <a:latin typeface="Arial"/>
                <a:cs typeface="Arial"/>
              </a:rPr>
              <a:t> </a:t>
            </a:r>
            <a:r>
              <a:rPr sz="2000" dirty="0">
                <a:latin typeface="Arial"/>
                <a:cs typeface="Arial"/>
              </a:rPr>
              <a:t>steps:</a:t>
            </a:r>
          </a:p>
          <a:p>
            <a:pPr marL="756285" marR="147955" lvl="1" indent="-286385">
              <a:lnSpc>
                <a:spcPct val="100000"/>
              </a:lnSpc>
              <a:spcBef>
                <a:spcPts val="440"/>
              </a:spcBef>
              <a:buClr>
                <a:srgbClr val="9999CC"/>
              </a:buClr>
              <a:buSzPct val="80555"/>
              <a:buFont typeface="Wingdings"/>
              <a:buChar char=""/>
              <a:tabLst>
                <a:tab pos="756920" algn="l"/>
                <a:tab pos="5429885" algn="l"/>
                <a:tab pos="5937885" algn="l"/>
              </a:tabLst>
            </a:pPr>
            <a:r>
              <a:rPr sz="1800" spc="-5" dirty="0">
                <a:latin typeface="Arial"/>
                <a:cs typeface="Arial"/>
              </a:rPr>
              <a:t>Allocate memory in </a:t>
            </a:r>
            <a:r>
              <a:rPr sz="1800" dirty="0">
                <a:latin typeface="Arial"/>
                <a:cs typeface="Arial"/>
              </a:rPr>
              <a:t>the </a:t>
            </a:r>
            <a:r>
              <a:rPr sz="1800" spc="-5" dirty="0">
                <a:latin typeface="Arial"/>
                <a:cs typeface="Arial"/>
              </a:rPr>
              <a:t>Dom0</a:t>
            </a:r>
            <a:r>
              <a:rPr sz="1800" spc="85" dirty="0">
                <a:latin typeface="Arial"/>
                <a:cs typeface="Arial"/>
              </a:rPr>
              <a:t> </a:t>
            </a:r>
            <a:r>
              <a:rPr sz="1800" spc="-5" dirty="0">
                <a:latin typeface="Arial"/>
                <a:cs typeface="Arial"/>
              </a:rPr>
              <a:t>address</a:t>
            </a:r>
            <a:r>
              <a:rPr sz="1800" spc="20" dirty="0">
                <a:latin typeface="Arial"/>
                <a:cs typeface="Arial"/>
              </a:rPr>
              <a:t> </a:t>
            </a:r>
            <a:r>
              <a:rPr sz="1800" spc="-5" dirty="0">
                <a:latin typeface="Arial"/>
                <a:cs typeface="Arial"/>
              </a:rPr>
              <a:t>space	and	load </a:t>
            </a:r>
            <a:r>
              <a:rPr sz="1800" dirty="0">
                <a:latin typeface="Arial"/>
                <a:cs typeface="Arial"/>
              </a:rPr>
              <a:t>the </a:t>
            </a:r>
            <a:r>
              <a:rPr sz="1800" spc="-5" dirty="0">
                <a:latin typeface="Arial"/>
                <a:cs typeface="Arial"/>
              </a:rPr>
              <a:t>kernel </a:t>
            </a:r>
            <a:r>
              <a:rPr sz="1800" dirty="0">
                <a:latin typeface="Arial"/>
                <a:cs typeface="Arial"/>
              </a:rPr>
              <a:t>of</a:t>
            </a:r>
            <a:r>
              <a:rPr sz="1800" spc="-45" dirty="0">
                <a:latin typeface="Arial"/>
                <a:cs typeface="Arial"/>
              </a:rPr>
              <a:t> </a:t>
            </a:r>
            <a:r>
              <a:rPr sz="1800" spc="-5" dirty="0">
                <a:latin typeface="Arial"/>
                <a:cs typeface="Arial"/>
              </a:rPr>
              <a:t>the  guest operating system </a:t>
            </a:r>
            <a:r>
              <a:rPr sz="1800" dirty="0">
                <a:latin typeface="Arial"/>
                <a:cs typeface="Arial"/>
              </a:rPr>
              <a:t>from the </a:t>
            </a:r>
            <a:r>
              <a:rPr sz="1800" spc="-5" dirty="0">
                <a:latin typeface="Arial"/>
                <a:cs typeface="Arial"/>
              </a:rPr>
              <a:t>secondary</a:t>
            </a:r>
            <a:r>
              <a:rPr sz="1800" spc="50" dirty="0">
                <a:latin typeface="Arial"/>
                <a:cs typeface="Arial"/>
              </a:rPr>
              <a:t> </a:t>
            </a:r>
            <a:r>
              <a:rPr sz="1800" spc="-5" dirty="0">
                <a:latin typeface="Arial"/>
                <a:cs typeface="Arial"/>
              </a:rPr>
              <a:t>storage.</a:t>
            </a:r>
            <a:endParaRPr sz="1800" dirty="0">
              <a:latin typeface="Arial"/>
              <a:cs typeface="Arial"/>
            </a:endParaRPr>
          </a:p>
          <a:p>
            <a:pPr marL="756285" marR="452755" lvl="1" indent="-286385">
              <a:lnSpc>
                <a:spcPct val="100000"/>
              </a:lnSpc>
              <a:spcBef>
                <a:spcPts val="430"/>
              </a:spcBef>
              <a:buClr>
                <a:srgbClr val="9999CC"/>
              </a:buClr>
              <a:buSzPct val="80555"/>
              <a:buFont typeface="Wingdings"/>
              <a:buChar char=""/>
              <a:tabLst>
                <a:tab pos="756920" algn="l"/>
              </a:tabLst>
            </a:pPr>
            <a:r>
              <a:rPr sz="1800" spc="-5" dirty="0">
                <a:latin typeface="Arial"/>
                <a:cs typeface="Arial"/>
              </a:rPr>
              <a:t>Allocate memory </a:t>
            </a:r>
            <a:r>
              <a:rPr sz="1800" dirty="0">
                <a:latin typeface="Arial"/>
                <a:cs typeface="Arial"/>
              </a:rPr>
              <a:t>for the </a:t>
            </a:r>
            <a:r>
              <a:rPr sz="1800" spc="-5" dirty="0">
                <a:latin typeface="Arial"/>
                <a:cs typeface="Arial"/>
              </a:rPr>
              <a:t>new </a:t>
            </a:r>
            <a:r>
              <a:rPr sz="1800" dirty="0">
                <a:latin typeface="Arial"/>
                <a:cs typeface="Arial"/>
              </a:rPr>
              <a:t>VM </a:t>
            </a:r>
            <a:r>
              <a:rPr sz="1800" spc="-5" dirty="0">
                <a:latin typeface="Arial"/>
                <a:cs typeface="Arial"/>
              </a:rPr>
              <a:t>and use foreign mapping </a:t>
            </a:r>
            <a:r>
              <a:rPr sz="1800" dirty="0">
                <a:latin typeface="Arial"/>
                <a:cs typeface="Arial"/>
              </a:rPr>
              <a:t>to </a:t>
            </a:r>
            <a:r>
              <a:rPr sz="1800" spc="-5" dirty="0">
                <a:latin typeface="Arial"/>
                <a:cs typeface="Arial"/>
              </a:rPr>
              <a:t>load </a:t>
            </a:r>
            <a:r>
              <a:rPr sz="1800" dirty="0">
                <a:latin typeface="Arial"/>
                <a:cs typeface="Arial"/>
              </a:rPr>
              <a:t>the  </a:t>
            </a:r>
            <a:r>
              <a:rPr sz="1800" spc="-5" dirty="0">
                <a:latin typeface="Arial"/>
                <a:cs typeface="Arial"/>
              </a:rPr>
              <a:t>kernel </a:t>
            </a:r>
            <a:r>
              <a:rPr sz="1800" dirty="0">
                <a:latin typeface="Arial"/>
                <a:cs typeface="Arial"/>
              </a:rPr>
              <a:t>to </a:t>
            </a:r>
            <a:r>
              <a:rPr sz="1800" spc="-5" dirty="0">
                <a:latin typeface="Arial"/>
                <a:cs typeface="Arial"/>
              </a:rPr>
              <a:t>the new </a:t>
            </a:r>
            <a:r>
              <a:rPr sz="1800" dirty="0">
                <a:latin typeface="Arial"/>
                <a:cs typeface="Arial"/>
              </a:rPr>
              <a:t>VM.</a:t>
            </a:r>
          </a:p>
          <a:p>
            <a:pPr marL="756285" lvl="1" indent="-286385">
              <a:lnSpc>
                <a:spcPct val="100000"/>
              </a:lnSpc>
              <a:spcBef>
                <a:spcPts val="434"/>
              </a:spcBef>
              <a:buClr>
                <a:srgbClr val="9999CC"/>
              </a:buClr>
              <a:buSzPct val="80555"/>
              <a:buFont typeface="Wingdings"/>
              <a:buChar char=""/>
              <a:tabLst>
                <a:tab pos="756920" algn="l"/>
              </a:tabLst>
            </a:pPr>
            <a:r>
              <a:rPr sz="1800" spc="-5" dirty="0">
                <a:latin typeface="Arial"/>
                <a:cs typeface="Arial"/>
              </a:rPr>
              <a:t>Set up </a:t>
            </a:r>
            <a:r>
              <a:rPr sz="1800" dirty="0">
                <a:latin typeface="Arial"/>
                <a:cs typeface="Arial"/>
              </a:rPr>
              <a:t>the </a:t>
            </a:r>
            <a:r>
              <a:rPr sz="1800" spc="-5" dirty="0">
                <a:latin typeface="Arial"/>
                <a:cs typeface="Arial"/>
              </a:rPr>
              <a:t>initial page tables </a:t>
            </a:r>
            <a:r>
              <a:rPr sz="1800" dirty="0">
                <a:latin typeface="Arial"/>
                <a:cs typeface="Arial"/>
              </a:rPr>
              <a:t>for the </a:t>
            </a:r>
            <a:r>
              <a:rPr sz="1800" spc="-5" dirty="0">
                <a:latin typeface="Arial"/>
                <a:cs typeface="Arial"/>
              </a:rPr>
              <a:t>new</a:t>
            </a:r>
            <a:r>
              <a:rPr sz="1800" spc="10" dirty="0">
                <a:latin typeface="Arial"/>
                <a:cs typeface="Arial"/>
              </a:rPr>
              <a:t> </a:t>
            </a:r>
            <a:r>
              <a:rPr sz="1800" dirty="0">
                <a:latin typeface="Arial"/>
                <a:cs typeface="Arial"/>
              </a:rPr>
              <a:t>VM.</a:t>
            </a:r>
          </a:p>
          <a:p>
            <a:pPr marL="756285" marR="265430" lvl="1" indent="-286385">
              <a:lnSpc>
                <a:spcPct val="100000"/>
              </a:lnSpc>
              <a:spcBef>
                <a:spcPts val="434"/>
              </a:spcBef>
              <a:buClr>
                <a:srgbClr val="9999CC"/>
              </a:buClr>
              <a:buSzPct val="80555"/>
              <a:buFont typeface="Wingdings"/>
              <a:buChar char=""/>
              <a:tabLst>
                <a:tab pos="756920" algn="l"/>
              </a:tabLst>
            </a:pPr>
            <a:r>
              <a:rPr sz="1800" spc="-5" dirty="0" smtClean="0">
                <a:latin typeface="Arial"/>
                <a:cs typeface="Arial"/>
              </a:rPr>
              <a:t>Release</a:t>
            </a:r>
            <a:r>
              <a:rPr lang="en-GB" sz="1800" spc="-5" dirty="0" smtClean="0">
                <a:latin typeface="Arial"/>
                <a:cs typeface="Arial"/>
              </a:rPr>
              <a:t> </a:t>
            </a:r>
            <a:r>
              <a:rPr lang="en-GB" dirty="0" smtClean="0">
                <a:latin typeface="Arial"/>
                <a:cs typeface="Arial"/>
              </a:rPr>
              <a:t>the </a:t>
            </a:r>
            <a:r>
              <a:rPr lang="en-GB" spc="-5" dirty="0">
                <a:latin typeface="Arial"/>
                <a:cs typeface="Arial"/>
              </a:rPr>
              <a:t>foreign </a:t>
            </a:r>
            <a:r>
              <a:rPr lang="en-GB" spc="-5" dirty="0" err="1" smtClean="0">
                <a:latin typeface="Arial"/>
                <a:cs typeface="Arial"/>
              </a:rPr>
              <a:t>mapp</a:t>
            </a:r>
            <a:r>
              <a:rPr sz="1800" spc="-5" dirty="0" err="1" smtClean="0">
                <a:latin typeface="Arial"/>
                <a:cs typeface="Arial"/>
              </a:rPr>
              <a:t>ing</a:t>
            </a:r>
            <a:r>
              <a:rPr sz="1800" spc="-5" dirty="0" smtClean="0">
                <a:latin typeface="Arial"/>
                <a:cs typeface="Arial"/>
              </a:rPr>
              <a:t> </a:t>
            </a:r>
            <a:r>
              <a:rPr sz="1800" spc="-5" dirty="0">
                <a:latin typeface="Arial"/>
                <a:cs typeface="Arial"/>
              </a:rPr>
              <a:t>on </a:t>
            </a:r>
            <a:r>
              <a:rPr sz="1800" dirty="0">
                <a:latin typeface="Arial"/>
                <a:cs typeface="Arial"/>
              </a:rPr>
              <a:t>the </a:t>
            </a:r>
            <a:r>
              <a:rPr sz="1800" spc="-5" dirty="0">
                <a:latin typeface="Arial"/>
                <a:cs typeface="Arial"/>
              </a:rPr>
              <a:t>new </a:t>
            </a:r>
            <a:r>
              <a:rPr sz="1800" dirty="0">
                <a:latin typeface="Arial"/>
                <a:cs typeface="Arial"/>
              </a:rPr>
              <a:t>VM </a:t>
            </a:r>
            <a:r>
              <a:rPr sz="1800" spc="-5" dirty="0">
                <a:latin typeface="Arial"/>
                <a:cs typeface="Arial"/>
              </a:rPr>
              <a:t>memory, </a:t>
            </a:r>
            <a:r>
              <a:rPr sz="1800" dirty="0">
                <a:latin typeface="Arial"/>
                <a:cs typeface="Arial"/>
              </a:rPr>
              <a:t>set </a:t>
            </a:r>
            <a:r>
              <a:rPr sz="1800" spc="-5" dirty="0">
                <a:latin typeface="Arial"/>
                <a:cs typeface="Arial"/>
              </a:rPr>
              <a:t>up </a:t>
            </a:r>
            <a:r>
              <a:rPr sz="1800" dirty="0">
                <a:latin typeface="Arial"/>
                <a:cs typeface="Arial"/>
              </a:rPr>
              <a:t>the </a:t>
            </a:r>
            <a:r>
              <a:rPr sz="1800" spc="-5" dirty="0">
                <a:latin typeface="Arial"/>
                <a:cs typeface="Arial"/>
              </a:rPr>
              <a:t>virtual  CPU registers and launch </a:t>
            </a:r>
            <a:r>
              <a:rPr sz="1800" dirty="0">
                <a:latin typeface="Arial"/>
                <a:cs typeface="Arial"/>
              </a:rPr>
              <a:t>the </a:t>
            </a:r>
            <a:r>
              <a:rPr sz="1800" spc="-5" dirty="0">
                <a:latin typeface="Arial"/>
                <a:cs typeface="Arial"/>
              </a:rPr>
              <a:t>new</a:t>
            </a:r>
            <a:r>
              <a:rPr sz="1800" spc="20" dirty="0">
                <a:latin typeface="Arial"/>
                <a:cs typeface="Arial"/>
              </a:rPr>
              <a:t> </a:t>
            </a:r>
            <a:r>
              <a:rPr sz="1800" dirty="0">
                <a:latin typeface="Arial"/>
                <a:cs typeface="Arial"/>
              </a:rPr>
              <a:t>VM.</a:t>
            </a: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0" y="0"/>
            <a:ext cx="285750" cy="533400"/>
          </a:xfrm>
          <a:prstGeom prst="rect">
            <a:avLst/>
          </a:prstGeom>
          <a:blipFill>
            <a:blip r:embed="rId2" cstate="print"/>
            <a:stretch>
              <a:fillRect/>
            </a:stretch>
          </a:blipFill>
        </p:spPr>
        <p:txBody>
          <a:bodyPr wrap="square" lIns="0" tIns="0" rIns="0" bIns="0" rtlCol="0"/>
          <a:lstStyle/>
          <a:p>
            <a:endParaRPr/>
          </a:p>
        </p:txBody>
      </p:sp>
      <p:sp>
        <p:nvSpPr>
          <p:cNvPr id="3" name="object 3"/>
          <p:cNvSpPr/>
          <p:nvPr/>
        </p:nvSpPr>
        <p:spPr>
          <a:xfrm>
            <a:off x="412750" y="134937"/>
            <a:ext cx="8731250" cy="274637"/>
          </a:xfrm>
          <a:prstGeom prst="rect">
            <a:avLst/>
          </a:prstGeom>
          <a:blipFill>
            <a:blip r:embed="rId3" cstate="print"/>
            <a:stretch>
              <a:fillRect/>
            </a:stretch>
          </a:blipFill>
        </p:spPr>
        <p:txBody>
          <a:bodyPr wrap="square" lIns="0" tIns="0" rIns="0" bIns="0" rtlCol="0"/>
          <a:lstStyle/>
          <a:p>
            <a:endParaRPr/>
          </a:p>
        </p:txBody>
      </p:sp>
      <p:sp>
        <p:nvSpPr>
          <p:cNvPr id="4" name="object 4"/>
          <p:cNvSpPr/>
          <p:nvPr/>
        </p:nvSpPr>
        <p:spPr>
          <a:xfrm>
            <a:off x="409575" y="134937"/>
            <a:ext cx="138430" cy="136525"/>
          </a:xfrm>
          <a:custGeom>
            <a:avLst/>
            <a:gdLst/>
            <a:ahLst/>
            <a:cxnLst/>
            <a:rect l="l" t="t" r="r" b="b"/>
            <a:pathLst>
              <a:path w="138429" h="136525">
                <a:moveTo>
                  <a:pt x="0" y="136525"/>
                </a:moveTo>
                <a:lnTo>
                  <a:pt x="138112" y="136525"/>
                </a:lnTo>
                <a:lnTo>
                  <a:pt x="138112" y="0"/>
                </a:lnTo>
                <a:lnTo>
                  <a:pt x="0" y="0"/>
                </a:lnTo>
                <a:lnTo>
                  <a:pt x="0" y="136525"/>
                </a:lnTo>
                <a:close/>
              </a:path>
            </a:pathLst>
          </a:custGeom>
          <a:solidFill>
            <a:srgbClr val="CCCCE6"/>
          </a:solidFill>
        </p:spPr>
        <p:txBody>
          <a:bodyPr wrap="square" lIns="0" tIns="0" rIns="0" bIns="0" rtlCol="0"/>
          <a:lstStyle/>
          <a:p>
            <a:endParaRPr/>
          </a:p>
        </p:txBody>
      </p:sp>
      <p:sp>
        <p:nvSpPr>
          <p:cNvPr id="5" name="object 5"/>
          <p:cNvSpPr/>
          <p:nvPr/>
        </p:nvSpPr>
        <p:spPr>
          <a:xfrm>
            <a:off x="547687" y="63"/>
            <a:ext cx="139700" cy="135255"/>
          </a:xfrm>
          <a:custGeom>
            <a:avLst/>
            <a:gdLst/>
            <a:ahLst/>
            <a:cxnLst/>
            <a:rect l="l" t="t" r="r" b="b"/>
            <a:pathLst>
              <a:path w="139700" h="135255">
                <a:moveTo>
                  <a:pt x="0" y="134874"/>
                </a:moveTo>
                <a:lnTo>
                  <a:pt x="139700" y="134874"/>
                </a:lnTo>
                <a:lnTo>
                  <a:pt x="139700" y="0"/>
                </a:lnTo>
                <a:lnTo>
                  <a:pt x="0" y="0"/>
                </a:lnTo>
                <a:lnTo>
                  <a:pt x="0" y="134874"/>
                </a:lnTo>
                <a:close/>
              </a:path>
            </a:pathLst>
          </a:custGeom>
          <a:solidFill>
            <a:srgbClr val="CCCCE6"/>
          </a:solidFill>
        </p:spPr>
        <p:txBody>
          <a:bodyPr wrap="square" lIns="0" tIns="0" rIns="0" bIns="0" rtlCol="0"/>
          <a:lstStyle/>
          <a:p>
            <a:endParaRPr/>
          </a:p>
        </p:txBody>
      </p:sp>
      <p:sp>
        <p:nvSpPr>
          <p:cNvPr id="6" name="object 6"/>
          <p:cNvSpPr/>
          <p:nvPr/>
        </p:nvSpPr>
        <p:spPr>
          <a:xfrm>
            <a:off x="547687" y="134937"/>
            <a:ext cx="139700" cy="141605"/>
          </a:xfrm>
          <a:custGeom>
            <a:avLst/>
            <a:gdLst/>
            <a:ahLst/>
            <a:cxnLst/>
            <a:rect l="l" t="t" r="r" b="b"/>
            <a:pathLst>
              <a:path w="139700" h="141604">
                <a:moveTo>
                  <a:pt x="0" y="141287"/>
                </a:moveTo>
                <a:lnTo>
                  <a:pt x="139700" y="141287"/>
                </a:lnTo>
                <a:lnTo>
                  <a:pt x="139700" y="0"/>
                </a:lnTo>
                <a:lnTo>
                  <a:pt x="0" y="0"/>
                </a:lnTo>
                <a:lnTo>
                  <a:pt x="0" y="141287"/>
                </a:lnTo>
                <a:close/>
              </a:path>
            </a:pathLst>
          </a:custGeom>
          <a:solidFill>
            <a:srgbClr val="9999CC"/>
          </a:solidFill>
        </p:spPr>
        <p:txBody>
          <a:bodyPr wrap="square" lIns="0" tIns="0" rIns="0" bIns="0" rtlCol="0"/>
          <a:lstStyle/>
          <a:p>
            <a:endParaRPr/>
          </a:p>
        </p:txBody>
      </p:sp>
      <p:sp>
        <p:nvSpPr>
          <p:cNvPr id="7" name="object 7"/>
          <p:cNvSpPr/>
          <p:nvPr/>
        </p:nvSpPr>
        <p:spPr>
          <a:xfrm>
            <a:off x="274637" y="274637"/>
            <a:ext cx="136525" cy="135255"/>
          </a:xfrm>
          <a:custGeom>
            <a:avLst/>
            <a:gdLst/>
            <a:ahLst/>
            <a:cxnLst/>
            <a:rect l="l" t="t" r="r" b="b"/>
            <a:pathLst>
              <a:path w="136525" h="135254">
                <a:moveTo>
                  <a:pt x="0" y="134937"/>
                </a:moveTo>
                <a:lnTo>
                  <a:pt x="136525" y="134937"/>
                </a:lnTo>
                <a:lnTo>
                  <a:pt x="136525" y="0"/>
                </a:lnTo>
                <a:lnTo>
                  <a:pt x="0" y="0"/>
                </a:lnTo>
                <a:lnTo>
                  <a:pt x="0" y="134937"/>
                </a:lnTo>
                <a:close/>
              </a:path>
            </a:pathLst>
          </a:custGeom>
          <a:solidFill>
            <a:srgbClr val="CCCCE6"/>
          </a:solidFill>
        </p:spPr>
        <p:txBody>
          <a:bodyPr wrap="square" lIns="0" tIns="0" rIns="0" bIns="0" rtlCol="0"/>
          <a:lstStyle/>
          <a:p>
            <a:endParaRPr/>
          </a:p>
        </p:txBody>
      </p:sp>
      <p:sp>
        <p:nvSpPr>
          <p:cNvPr id="8" name="object 8"/>
          <p:cNvSpPr/>
          <p:nvPr/>
        </p:nvSpPr>
        <p:spPr>
          <a:xfrm>
            <a:off x="131762" y="136588"/>
            <a:ext cx="141605" cy="138430"/>
          </a:xfrm>
          <a:custGeom>
            <a:avLst/>
            <a:gdLst/>
            <a:ahLst/>
            <a:cxnLst/>
            <a:rect l="l" t="t" r="r" b="b"/>
            <a:pathLst>
              <a:path w="141604" h="138429">
                <a:moveTo>
                  <a:pt x="0" y="138112"/>
                </a:moveTo>
                <a:lnTo>
                  <a:pt x="141287" y="138112"/>
                </a:lnTo>
                <a:lnTo>
                  <a:pt x="141287" y="0"/>
                </a:lnTo>
                <a:lnTo>
                  <a:pt x="0" y="0"/>
                </a:lnTo>
                <a:lnTo>
                  <a:pt x="0" y="138112"/>
                </a:lnTo>
                <a:close/>
              </a:path>
            </a:pathLst>
          </a:custGeom>
          <a:solidFill>
            <a:srgbClr val="00007C"/>
          </a:solidFill>
        </p:spPr>
        <p:txBody>
          <a:bodyPr wrap="square" lIns="0" tIns="0" rIns="0" bIns="0" rtlCol="0"/>
          <a:lstStyle/>
          <a:p>
            <a:endParaRPr/>
          </a:p>
        </p:txBody>
      </p:sp>
      <p:sp>
        <p:nvSpPr>
          <p:cNvPr id="9" name="object 9"/>
          <p:cNvSpPr/>
          <p:nvPr/>
        </p:nvSpPr>
        <p:spPr>
          <a:xfrm>
            <a:off x="409575" y="271462"/>
            <a:ext cx="138430" cy="138430"/>
          </a:xfrm>
          <a:custGeom>
            <a:avLst/>
            <a:gdLst/>
            <a:ahLst/>
            <a:cxnLst/>
            <a:rect l="l" t="t" r="r" b="b"/>
            <a:pathLst>
              <a:path w="138429" h="138429">
                <a:moveTo>
                  <a:pt x="0" y="138112"/>
                </a:moveTo>
                <a:lnTo>
                  <a:pt x="138112" y="138112"/>
                </a:lnTo>
                <a:lnTo>
                  <a:pt x="138112" y="0"/>
                </a:lnTo>
                <a:lnTo>
                  <a:pt x="0" y="0"/>
                </a:lnTo>
                <a:lnTo>
                  <a:pt x="0" y="138112"/>
                </a:lnTo>
                <a:close/>
              </a:path>
            </a:pathLst>
          </a:custGeom>
          <a:solidFill>
            <a:srgbClr val="9999CC"/>
          </a:solidFill>
        </p:spPr>
        <p:txBody>
          <a:bodyPr wrap="square" lIns="0" tIns="0" rIns="0" bIns="0" rtlCol="0"/>
          <a:lstStyle/>
          <a:p>
            <a:endParaRPr/>
          </a:p>
        </p:txBody>
      </p:sp>
      <p:sp>
        <p:nvSpPr>
          <p:cNvPr id="10" name="object 10"/>
          <p:cNvSpPr/>
          <p:nvPr/>
        </p:nvSpPr>
        <p:spPr>
          <a:xfrm>
            <a:off x="274637" y="409575"/>
            <a:ext cx="136525" cy="136525"/>
          </a:xfrm>
          <a:custGeom>
            <a:avLst/>
            <a:gdLst/>
            <a:ahLst/>
            <a:cxnLst/>
            <a:rect l="l" t="t" r="r" b="b"/>
            <a:pathLst>
              <a:path w="136525" h="136525">
                <a:moveTo>
                  <a:pt x="0" y="136525"/>
                </a:moveTo>
                <a:lnTo>
                  <a:pt x="136525" y="136525"/>
                </a:lnTo>
                <a:lnTo>
                  <a:pt x="136525" y="0"/>
                </a:lnTo>
                <a:lnTo>
                  <a:pt x="0" y="0"/>
                </a:lnTo>
                <a:lnTo>
                  <a:pt x="0" y="136525"/>
                </a:lnTo>
                <a:close/>
              </a:path>
            </a:pathLst>
          </a:custGeom>
          <a:solidFill>
            <a:srgbClr val="9999CC"/>
          </a:solidFill>
        </p:spPr>
        <p:txBody>
          <a:bodyPr wrap="square" lIns="0" tIns="0" rIns="0" bIns="0" rtlCol="0"/>
          <a:lstStyle/>
          <a:p>
            <a:endParaRPr/>
          </a:p>
        </p:txBody>
      </p:sp>
      <p:sp>
        <p:nvSpPr>
          <p:cNvPr id="11" name="object 11"/>
          <p:cNvSpPr/>
          <p:nvPr/>
        </p:nvSpPr>
        <p:spPr>
          <a:xfrm>
            <a:off x="1181410" y="676776"/>
            <a:ext cx="1883410" cy="3813810"/>
          </a:xfrm>
          <a:custGeom>
            <a:avLst/>
            <a:gdLst/>
            <a:ahLst/>
            <a:cxnLst/>
            <a:rect l="l" t="t" r="r" b="b"/>
            <a:pathLst>
              <a:path w="1883410" h="3813810">
                <a:moveTo>
                  <a:pt x="0" y="3813298"/>
                </a:moveTo>
                <a:lnTo>
                  <a:pt x="1883395" y="3813298"/>
                </a:lnTo>
                <a:lnTo>
                  <a:pt x="1883395" y="0"/>
                </a:lnTo>
                <a:lnTo>
                  <a:pt x="0" y="0"/>
                </a:lnTo>
                <a:lnTo>
                  <a:pt x="0" y="3813298"/>
                </a:lnTo>
                <a:close/>
              </a:path>
            </a:pathLst>
          </a:custGeom>
          <a:solidFill>
            <a:srgbClr val="7E7E7E"/>
          </a:solidFill>
        </p:spPr>
        <p:txBody>
          <a:bodyPr wrap="square" lIns="0" tIns="0" rIns="0" bIns="0" rtlCol="0"/>
          <a:lstStyle/>
          <a:p>
            <a:endParaRPr/>
          </a:p>
        </p:txBody>
      </p:sp>
      <p:sp>
        <p:nvSpPr>
          <p:cNvPr id="12" name="object 12"/>
          <p:cNvSpPr/>
          <p:nvPr/>
        </p:nvSpPr>
        <p:spPr>
          <a:xfrm>
            <a:off x="1181410" y="676776"/>
            <a:ext cx="1883410" cy="3813810"/>
          </a:xfrm>
          <a:custGeom>
            <a:avLst/>
            <a:gdLst/>
            <a:ahLst/>
            <a:cxnLst/>
            <a:rect l="l" t="t" r="r" b="b"/>
            <a:pathLst>
              <a:path w="1883410" h="3813810">
                <a:moveTo>
                  <a:pt x="0" y="3813298"/>
                </a:moveTo>
                <a:lnTo>
                  <a:pt x="1883395" y="3813298"/>
                </a:lnTo>
                <a:lnTo>
                  <a:pt x="1883395" y="0"/>
                </a:lnTo>
                <a:lnTo>
                  <a:pt x="0" y="0"/>
                </a:lnTo>
                <a:lnTo>
                  <a:pt x="0" y="3813298"/>
                </a:lnTo>
                <a:close/>
              </a:path>
            </a:pathLst>
          </a:custGeom>
          <a:ln w="38039">
            <a:solidFill>
              <a:srgbClr val="000000"/>
            </a:solidFill>
          </a:ln>
        </p:spPr>
        <p:txBody>
          <a:bodyPr wrap="square" lIns="0" tIns="0" rIns="0" bIns="0" rtlCol="0"/>
          <a:lstStyle/>
          <a:p>
            <a:endParaRPr/>
          </a:p>
        </p:txBody>
      </p:sp>
      <p:sp>
        <p:nvSpPr>
          <p:cNvPr id="13" name="object 13"/>
          <p:cNvSpPr/>
          <p:nvPr/>
        </p:nvSpPr>
        <p:spPr>
          <a:xfrm>
            <a:off x="1371651" y="3236039"/>
            <a:ext cx="6658609" cy="912494"/>
          </a:xfrm>
          <a:custGeom>
            <a:avLst/>
            <a:gdLst/>
            <a:ahLst/>
            <a:cxnLst/>
            <a:rect l="l" t="t" r="r" b="b"/>
            <a:pathLst>
              <a:path w="6658609" h="912495">
                <a:moveTo>
                  <a:pt x="0" y="912029"/>
                </a:moveTo>
                <a:lnTo>
                  <a:pt x="6658467" y="912029"/>
                </a:lnTo>
                <a:lnTo>
                  <a:pt x="6658467" y="0"/>
                </a:lnTo>
                <a:lnTo>
                  <a:pt x="0" y="0"/>
                </a:lnTo>
                <a:lnTo>
                  <a:pt x="0" y="912029"/>
                </a:lnTo>
                <a:close/>
              </a:path>
            </a:pathLst>
          </a:custGeom>
          <a:solidFill>
            <a:srgbClr val="FFFFFF"/>
          </a:solidFill>
        </p:spPr>
        <p:txBody>
          <a:bodyPr wrap="square" lIns="0" tIns="0" rIns="0" bIns="0" rtlCol="0"/>
          <a:lstStyle/>
          <a:p>
            <a:endParaRPr/>
          </a:p>
        </p:txBody>
      </p:sp>
      <p:sp>
        <p:nvSpPr>
          <p:cNvPr id="14" name="object 14"/>
          <p:cNvSpPr/>
          <p:nvPr/>
        </p:nvSpPr>
        <p:spPr>
          <a:xfrm>
            <a:off x="1371651" y="3236077"/>
            <a:ext cx="6658609" cy="912494"/>
          </a:xfrm>
          <a:custGeom>
            <a:avLst/>
            <a:gdLst/>
            <a:ahLst/>
            <a:cxnLst/>
            <a:rect l="l" t="t" r="r" b="b"/>
            <a:pathLst>
              <a:path w="6658609" h="912495">
                <a:moveTo>
                  <a:pt x="0" y="911991"/>
                </a:moveTo>
                <a:lnTo>
                  <a:pt x="6658530" y="911991"/>
                </a:lnTo>
                <a:lnTo>
                  <a:pt x="6658530" y="0"/>
                </a:lnTo>
                <a:lnTo>
                  <a:pt x="0" y="0"/>
                </a:lnTo>
                <a:lnTo>
                  <a:pt x="0" y="911991"/>
                </a:lnTo>
              </a:path>
            </a:pathLst>
          </a:custGeom>
          <a:ln w="3175">
            <a:solidFill>
              <a:srgbClr val="FFFFFF"/>
            </a:solidFill>
          </a:ln>
        </p:spPr>
        <p:txBody>
          <a:bodyPr wrap="square" lIns="0" tIns="0" rIns="0" bIns="0" rtlCol="0"/>
          <a:lstStyle/>
          <a:p>
            <a:endParaRPr/>
          </a:p>
        </p:txBody>
      </p:sp>
      <p:sp>
        <p:nvSpPr>
          <p:cNvPr id="15" name="object 15"/>
          <p:cNvSpPr/>
          <p:nvPr/>
        </p:nvSpPr>
        <p:spPr>
          <a:xfrm>
            <a:off x="1257506" y="3122035"/>
            <a:ext cx="6658609" cy="912494"/>
          </a:xfrm>
          <a:custGeom>
            <a:avLst/>
            <a:gdLst/>
            <a:ahLst/>
            <a:cxnLst/>
            <a:rect l="l" t="t" r="r" b="b"/>
            <a:pathLst>
              <a:path w="6658609" h="912495">
                <a:moveTo>
                  <a:pt x="0" y="912029"/>
                </a:moveTo>
                <a:lnTo>
                  <a:pt x="6658467" y="912029"/>
                </a:lnTo>
                <a:lnTo>
                  <a:pt x="6658467" y="0"/>
                </a:lnTo>
                <a:lnTo>
                  <a:pt x="0" y="0"/>
                </a:lnTo>
                <a:lnTo>
                  <a:pt x="0" y="912029"/>
                </a:lnTo>
                <a:close/>
              </a:path>
            </a:pathLst>
          </a:custGeom>
          <a:solidFill>
            <a:srgbClr val="7E7E7E"/>
          </a:solidFill>
        </p:spPr>
        <p:txBody>
          <a:bodyPr wrap="square" lIns="0" tIns="0" rIns="0" bIns="0" rtlCol="0"/>
          <a:lstStyle/>
          <a:p>
            <a:endParaRPr/>
          </a:p>
        </p:txBody>
      </p:sp>
      <p:sp>
        <p:nvSpPr>
          <p:cNvPr id="16" name="object 16"/>
          <p:cNvSpPr/>
          <p:nvPr/>
        </p:nvSpPr>
        <p:spPr>
          <a:xfrm>
            <a:off x="1257506" y="3122035"/>
            <a:ext cx="6658609" cy="912494"/>
          </a:xfrm>
          <a:custGeom>
            <a:avLst/>
            <a:gdLst/>
            <a:ahLst/>
            <a:cxnLst/>
            <a:rect l="l" t="t" r="r" b="b"/>
            <a:pathLst>
              <a:path w="6658609" h="912495">
                <a:moveTo>
                  <a:pt x="0" y="912029"/>
                </a:moveTo>
                <a:lnTo>
                  <a:pt x="6658467" y="912029"/>
                </a:lnTo>
                <a:lnTo>
                  <a:pt x="6658467" y="0"/>
                </a:lnTo>
                <a:lnTo>
                  <a:pt x="0" y="0"/>
                </a:lnTo>
                <a:lnTo>
                  <a:pt x="0" y="912029"/>
                </a:lnTo>
                <a:close/>
              </a:path>
            </a:pathLst>
          </a:custGeom>
          <a:ln w="3175">
            <a:solidFill>
              <a:srgbClr val="000000"/>
            </a:solidFill>
          </a:ln>
        </p:spPr>
        <p:txBody>
          <a:bodyPr wrap="square" lIns="0" tIns="0" rIns="0" bIns="0" rtlCol="0"/>
          <a:lstStyle/>
          <a:p>
            <a:endParaRPr/>
          </a:p>
        </p:txBody>
      </p:sp>
      <p:sp>
        <p:nvSpPr>
          <p:cNvPr id="17" name="object 17"/>
          <p:cNvSpPr txBox="1"/>
          <p:nvPr/>
        </p:nvSpPr>
        <p:spPr>
          <a:xfrm>
            <a:off x="1523845" y="3438459"/>
            <a:ext cx="1256030" cy="507365"/>
          </a:xfrm>
          <a:prstGeom prst="rect">
            <a:avLst/>
          </a:prstGeom>
          <a:solidFill>
            <a:srgbClr val="FFFF00"/>
          </a:solidFill>
          <a:ln w="3175">
            <a:solidFill>
              <a:srgbClr val="000000"/>
            </a:solidFill>
          </a:ln>
        </p:spPr>
        <p:txBody>
          <a:bodyPr vert="horz" wrap="square" lIns="0" tIns="55244" rIns="0" bIns="0" rtlCol="0">
            <a:spAutoFit/>
          </a:bodyPr>
          <a:lstStyle/>
          <a:p>
            <a:pPr marL="335915" marR="66040" indent="-262255">
              <a:lnSpc>
                <a:spcPct val="100000"/>
              </a:lnSpc>
              <a:spcBef>
                <a:spcPts val="434"/>
              </a:spcBef>
            </a:pPr>
            <a:r>
              <a:rPr sz="1200" spc="-5" dirty="0">
                <a:latin typeface="Arial"/>
                <a:cs typeface="Arial"/>
              </a:rPr>
              <a:t>Domain0</a:t>
            </a:r>
            <a:r>
              <a:rPr sz="1200" spc="-50" dirty="0">
                <a:latin typeface="Arial"/>
                <a:cs typeface="Arial"/>
              </a:rPr>
              <a:t> </a:t>
            </a:r>
            <a:r>
              <a:rPr sz="1200" spc="-5" dirty="0">
                <a:latin typeface="Arial"/>
                <a:cs typeface="Arial"/>
              </a:rPr>
              <a:t>control  interface</a:t>
            </a:r>
            <a:endParaRPr sz="1200">
              <a:latin typeface="Arial"/>
              <a:cs typeface="Arial"/>
            </a:endParaRPr>
          </a:p>
        </p:txBody>
      </p:sp>
      <p:sp>
        <p:nvSpPr>
          <p:cNvPr id="18" name="object 18"/>
          <p:cNvSpPr/>
          <p:nvPr/>
        </p:nvSpPr>
        <p:spPr>
          <a:xfrm>
            <a:off x="2893650" y="3464047"/>
            <a:ext cx="1141730" cy="507365"/>
          </a:xfrm>
          <a:custGeom>
            <a:avLst/>
            <a:gdLst/>
            <a:ahLst/>
            <a:cxnLst/>
            <a:rect l="l" t="t" r="r" b="b"/>
            <a:pathLst>
              <a:path w="1141729" h="507364">
                <a:moveTo>
                  <a:pt x="0" y="507177"/>
                </a:moveTo>
                <a:lnTo>
                  <a:pt x="1141451" y="507177"/>
                </a:lnTo>
                <a:lnTo>
                  <a:pt x="1141451" y="0"/>
                </a:lnTo>
                <a:lnTo>
                  <a:pt x="0" y="0"/>
                </a:lnTo>
                <a:lnTo>
                  <a:pt x="0" y="507177"/>
                </a:lnTo>
                <a:close/>
              </a:path>
            </a:pathLst>
          </a:custGeom>
          <a:solidFill>
            <a:srgbClr val="FFFF00"/>
          </a:solidFill>
        </p:spPr>
        <p:txBody>
          <a:bodyPr wrap="square" lIns="0" tIns="0" rIns="0" bIns="0" rtlCol="0"/>
          <a:lstStyle/>
          <a:p>
            <a:endParaRPr/>
          </a:p>
        </p:txBody>
      </p:sp>
      <p:sp>
        <p:nvSpPr>
          <p:cNvPr id="19" name="object 19"/>
          <p:cNvSpPr/>
          <p:nvPr/>
        </p:nvSpPr>
        <p:spPr>
          <a:xfrm>
            <a:off x="2893650" y="3464047"/>
            <a:ext cx="1141730" cy="507365"/>
          </a:xfrm>
          <a:custGeom>
            <a:avLst/>
            <a:gdLst/>
            <a:ahLst/>
            <a:cxnLst/>
            <a:rect l="l" t="t" r="r" b="b"/>
            <a:pathLst>
              <a:path w="1141729" h="507364">
                <a:moveTo>
                  <a:pt x="0" y="507177"/>
                </a:moveTo>
                <a:lnTo>
                  <a:pt x="1141451" y="507177"/>
                </a:lnTo>
                <a:lnTo>
                  <a:pt x="1141451" y="0"/>
                </a:lnTo>
                <a:lnTo>
                  <a:pt x="0" y="0"/>
                </a:lnTo>
                <a:lnTo>
                  <a:pt x="0" y="507177"/>
                </a:lnTo>
                <a:close/>
              </a:path>
            </a:pathLst>
          </a:custGeom>
          <a:ln w="3175">
            <a:solidFill>
              <a:srgbClr val="000000"/>
            </a:solidFill>
          </a:ln>
        </p:spPr>
        <p:txBody>
          <a:bodyPr wrap="square" lIns="0" tIns="0" rIns="0" bIns="0" rtlCol="0"/>
          <a:lstStyle/>
          <a:p>
            <a:endParaRPr/>
          </a:p>
        </p:txBody>
      </p:sp>
      <p:sp>
        <p:nvSpPr>
          <p:cNvPr id="20" name="object 20"/>
          <p:cNvSpPr txBox="1"/>
          <p:nvPr/>
        </p:nvSpPr>
        <p:spPr>
          <a:xfrm>
            <a:off x="3083824" y="3465567"/>
            <a:ext cx="949960" cy="504190"/>
          </a:xfrm>
          <a:prstGeom prst="rect">
            <a:avLst/>
          </a:prstGeom>
          <a:solidFill>
            <a:srgbClr val="FFFF00"/>
          </a:solidFill>
        </p:spPr>
        <p:txBody>
          <a:bodyPr vert="horz" wrap="square" lIns="0" tIns="53975" rIns="0" bIns="0" rtlCol="0">
            <a:spAutoFit/>
          </a:bodyPr>
          <a:lstStyle/>
          <a:p>
            <a:pPr marL="219710" marR="201930" indent="-199390">
              <a:lnSpc>
                <a:spcPct val="100000"/>
              </a:lnSpc>
              <a:spcBef>
                <a:spcPts val="425"/>
              </a:spcBef>
            </a:pPr>
            <a:r>
              <a:rPr sz="1200" spc="-5" dirty="0">
                <a:latin typeface="Arial"/>
                <a:cs typeface="Arial"/>
              </a:rPr>
              <a:t>Virtual</a:t>
            </a:r>
            <a:r>
              <a:rPr sz="1200" spc="-65" dirty="0">
                <a:latin typeface="Arial"/>
                <a:cs typeface="Arial"/>
              </a:rPr>
              <a:t> </a:t>
            </a:r>
            <a:r>
              <a:rPr sz="1200" spc="-5" dirty="0">
                <a:latin typeface="Arial"/>
                <a:cs typeface="Arial"/>
              </a:rPr>
              <a:t>x86  CPU</a:t>
            </a:r>
            <a:endParaRPr sz="1200">
              <a:latin typeface="Arial"/>
              <a:cs typeface="Arial"/>
            </a:endParaRPr>
          </a:p>
        </p:txBody>
      </p:sp>
      <p:sp>
        <p:nvSpPr>
          <p:cNvPr id="21" name="object 21"/>
          <p:cNvSpPr txBox="1"/>
          <p:nvPr/>
        </p:nvSpPr>
        <p:spPr>
          <a:xfrm>
            <a:off x="4149247" y="3464047"/>
            <a:ext cx="1141730" cy="507365"/>
          </a:xfrm>
          <a:prstGeom prst="rect">
            <a:avLst/>
          </a:prstGeom>
          <a:solidFill>
            <a:srgbClr val="FFFF00"/>
          </a:solidFill>
          <a:ln w="3175">
            <a:solidFill>
              <a:srgbClr val="000000"/>
            </a:solidFill>
          </a:ln>
        </p:spPr>
        <p:txBody>
          <a:bodyPr vert="horz" wrap="square" lIns="0" tIns="55244" rIns="0" bIns="0" rtlCol="0">
            <a:spAutoFit/>
          </a:bodyPr>
          <a:lstStyle/>
          <a:p>
            <a:pPr marL="295275" marR="51435" indent="-237490">
              <a:lnSpc>
                <a:spcPct val="100000"/>
              </a:lnSpc>
              <a:spcBef>
                <a:spcPts val="434"/>
              </a:spcBef>
            </a:pPr>
            <a:r>
              <a:rPr sz="1200" spc="-5" dirty="0">
                <a:latin typeface="Arial"/>
                <a:cs typeface="Arial"/>
              </a:rPr>
              <a:t>Virtual</a:t>
            </a:r>
            <a:r>
              <a:rPr sz="1200" spc="-45" dirty="0">
                <a:latin typeface="Arial"/>
                <a:cs typeface="Arial"/>
              </a:rPr>
              <a:t> </a:t>
            </a:r>
            <a:r>
              <a:rPr sz="1200" spc="-5" dirty="0">
                <a:latin typeface="Arial"/>
                <a:cs typeface="Arial"/>
              </a:rPr>
              <a:t>physical  memory</a:t>
            </a:r>
            <a:endParaRPr sz="1200" dirty="0">
              <a:latin typeface="Arial"/>
              <a:cs typeface="Arial"/>
            </a:endParaRPr>
          </a:p>
        </p:txBody>
      </p:sp>
      <p:sp>
        <p:nvSpPr>
          <p:cNvPr id="22" name="object 22"/>
          <p:cNvSpPr txBox="1"/>
          <p:nvPr/>
        </p:nvSpPr>
        <p:spPr>
          <a:xfrm>
            <a:off x="5433380" y="3464047"/>
            <a:ext cx="1141730" cy="507365"/>
          </a:xfrm>
          <a:prstGeom prst="rect">
            <a:avLst/>
          </a:prstGeom>
          <a:solidFill>
            <a:srgbClr val="FFFF00"/>
          </a:solidFill>
          <a:ln w="3175">
            <a:solidFill>
              <a:srgbClr val="000000"/>
            </a:solidFill>
          </a:ln>
        </p:spPr>
        <p:txBody>
          <a:bodyPr vert="horz" wrap="square" lIns="0" tIns="146685" rIns="0" bIns="0" rtlCol="0">
            <a:spAutoFit/>
          </a:bodyPr>
          <a:lstStyle/>
          <a:p>
            <a:pPr marL="67310">
              <a:lnSpc>
                <a:spcPct val="100000"/>
              </a:lnSpc>
              <a:spcBef>
                <a:spcPts val="1155"/>
              </a:spcBef>
            </a:pPr>
            <a:r>
              <a:rPr sz="1200" spc="-5" dirty="0">
                <a:latin typeface="Arial"/>
                <a:cs typeface="Arial"/>
              </a:rPr>
              <a:t>Virtual</a:t>
            </a:r>
            <a:r>
              <a:rPr sz="1200" spc="-25" dirty="0">
                <a:latin typeface="Arial"/>
                <a:cs typeface="Arial"/>
              </a:rPr>
              <a:t> </a:t>
            </a:r>
            <a:r>
              <a:rPr sz="1200" spc="-5" dirty="0">
                <a:latin typeface="Arial"/>
                <a:cs typeface="Arial"/>
              </a:rPr>
              <a:t>network</a:t>
            </a:r>
            <a:endParaRPr sz="1200">
              <a:latin typeface="Arial"/>
              <a:cs typeface="Arial"/>
            </a:endParaRPr>
          </a:p>
        </p:txBody>
      </p:sp>
      <p:sp>
        <p:nvSpPr>
          <p:cNvPr id="23" name="object 23"/>
          <p:cNvSpPr txBox="1"/>
          <p:nvPr/>
        </p:nvSpPr>
        <p:spPr>
          <a:xfrm>
            <a:off x="6688976" y="3464047"/>
            <a:ext cx="1027430" cy="507365"/>
          </a:xfrm>
          <a:prstGeom prst="rect">
            <a:avLst/>
          </a:prstGeom>
          <a:solidFill>
            <a:srgbClr val="FFFF00"/>
          </a:solidFill>
          <a:ln w="3175">
            <a:solidFill>
              <a:srgbClr val="000000"/>
            </a:solidFill>
          </a:ln>
        </p:spPr>
        <p:txBody>
          <a:bodyPr vert="horz" wrap="square" lIns="0" tIns="55244" rIns="0" bIns="0" rtlCol="0">
            <a:spAutoFit/>
          </a:bodyPr>
          <a:lstStyle/>
          <a:p>
            <a:pPr marL="255270" marR="91440" indent="-156845">
              <a:lnSpc>
                <a:spcPct val="100000"/>
              </a:lnSpc>
              <a:spcBef>
                <a:spcPts val="434"/>
              </a:spcBef>
            </a:pPr>
            <a:r>
              <a:rPr sz="1200" spc="-5" dirty="0">
                <a:latin typeface="Arial"/>
                <a:cs typeface="Arial"/>
              </a:rPr>
              <a:t>Virtual</a:t>
            </a:r>
            <a:r>
              <a:rPr sz="1200" spc="-60" dirty="0">
                <a:latin typeface="Arial"/>
                <a:cs typeface="Arial"/>
              </a:rPr>
              <a:t> </a:t>
            </a:r>
            <a:r>
              <a:rPr sz="1200" spc="-5" dirty="0">
                <a:latin typeface="Arial"/>
                <a:cs typeface="Arial"/>
              </a:rPr>
              <a:t>block  devices</a:t>
            </a:r>
            <a:endParaRPr sz="1200">
              <a:latin typeface="Arial"/>
              <a:cs typeface="Arial"/>
            </a:endParaRPr>
          </a:p>
        </p:txBody>
      </p:sp>
      <p:sp>
        <p:nvSpPr>
          <p:cNvPr id="24" name="object 24"/>
          <p:cNvSpPr txBox="1"/>
          <p:nvPr/>
        </p:nvSpPr>
        <p:spPr>
          <a:xfrm>
            <a:off x="4440807" y="3120736"/>
            <a:ext cx="444500" cy="299085"/>
          </a:xfrm>
          <a:prstGeom prst="rect">
            <a:avLst/>
          </a:prstGeom>
        </p:spPr>
        <p:txBody>
          <a:bodyPr vert="horz" wrap="square" lIns="0" tIns="12065" rIns="0" bIns="0" rtlCol="0">
            <a:spAutoFit/>
          </a:bodyPr>
          <a:lstStyle/>
          <a:p>
            <a:pPr marL="12700">
              <a:lnSpc>
                <a:spcPct val="100000"/>
              </a:lnSpc>
              <a:spcBef>
                <a:spcPts val="95"/>
              </a:spcBef>
            </a:pPr>
            <a:r>
              <a:rPr sz="1800" b="1" spc="-5" dirty="0">
                <a:latin typeface="Arial"/>
                <a:cs typeface="Arial"/>
              </a:rPr>
              <a:t>Xen</a:t>
            </a:r>
            <a:endParaRPr sz="1800">
              <a:latin typeface="Arial"/>
              <a:cs typeface="Arial"/>
            </a:endParaRPr>
          </a:p>
        </p:txBody>
      </p:sp>
      <p:sp>
        <p:nvSpPr>
          <p:cNvPr id="25" name="object 25"/>
          <p:cNvSpPr/>
          <p:nvPr/>
        </p:nvSpPr>
        <p:spPr>
          <a:xfrm>
            <a:off x="3110653" y="1222011"/>
            <a:ext cx="1438275" cy="589280"/>
          </a:xfrm>
          <a:custGeom>
            <a:avLst/>
            <a:gdLst/>
            <a:ahLst/>
            <a:cxnLst/>
            <a:rect l="l" t="t" r="r" b="b"/>
            <a:pathLst>
              <a:path w="1438275" h="589280">
                <a:moveTo>
                  <a:pt x="0" y="589019"/>
                </a:moveTo>
                <a:lnTo>
                  <a:pt x="1438102" y="589019"/>
                </a:lnTo>
                <a:lnTo>
                  <a:pt x="1438102" y="0"/>
                </a:lnTo>
                <a:lnTo>
                  <a:pt x="0" y="0"/>
                </a:lnTo>
                <a:lnTo>
                  <a:pt x="0" y="589019"/>
                </a:lnTo>
                <a:close/>
              </a:path>
            </a:pathLst>
          </a:custGeom>
          <a:solidFill>
            <a:srgbClr val="FCEEE2"/>
          </a:solidFill>
        </p:spPr>
        <p:txBody>
          <a:bodyPr wrap="square" lIns="0" tIns="0" rIns="0" bIns="0" rtlCol="0"/>
          <a:lstStyle/>
          <a:p>
            <a:endParaRPr/>
          </a:p>
        </p:txBody>
      </p:sp>
      <p:sp>
        <p:nvSpPr>
          <p:cNvPr id="26" name="object 26"/>
          <p:cNvSpPr txBox="1">
            <a:spLocks noGrp="1"/>
          </p:cNvSpPr>
          <p:nvPr>
            <p:ph type="title"/>
          </p:nvPr>
        </p:nvSpPr>
        <p:spPr>
          <a:xfrm>
            <a:off x="3117754" y="1344215"/>
            <a:ext cx="1435100" cy="299085"/>
          </a:xfrm>
          <a:prstGeom prst="rect">
            <a:avLst/>
          </a:prstGeom>
        </p:spPr>
        <p:txBody>
          <a:bodyPr vert="horz" wrap="square" lIns="0" tIns="12065" rIns="0" bIns="0" rtlCol="0">
            <a:spAutoFit/>
          </a:bodyPr>
          <a:lstStyle/>
          <a:p>
            <a:pPr marL="153035">
              <a:lnSpc>
                <a:spcPct val="100000"/>
              </a:lnSpc>
              <a:spcBef>
                <a:spcPts val="95"/>
              </a:spcBef>
            </a:pPr>
            <a:r>
              <a:rPr sz="1800" spc="-5" dirty="0"/>
              <a:t>Application</a:t>
            </a:r>
            <a:endParaRPr sz="1800"/>
          </a:p>
        </p:txBody>
      </p:sp>
      <p:sp>
        <p:nvSpPr>
          <p:cNvPr id="27" name="object 27"/>
          <p:cNvSpPr txBox="1"/>
          <p:nvPr/>
        </p:nvSpPr>
        <p:spPr>
          <a:xfrm>
            <a:off x="4737221" y="1222011"/>
            <a:ext cx="1438275" cy="607695"/>
          </a:xfrm>
          <a:prstGeom prst="rect">
            <a:avLst/>
          </a:prstGeom>
          <a:solidFill>
            <a:srgbClr val="FCEEE2"/>
          </a:solidFill>
          <a:ln w="3175">
            <a:solidFill>
              <a:srgbClr val="000000"/>
            </a:solidFill>
          </a:ln>
        </p:spPr>
        <p:txBody>
          <a:bodyPr vert="horz" wrap="square" lIns="0" tIns="133985" rIns="0" bIns="0" rtlCol="0">
            <a:spAutoFit/>
          </a:bodyPr>
          <a:lstStyle/>
          <a:p>
            <a:pPr marL="142875">
              <a:lnSpc>
                <a:spcPct val="100000"/>
              </a:lnSpc>
              <a:spcBef>
                <a:spcPts val="1055"/>
              </a:spcBef>
            </a:pPr>
            <a:r>
              <a:rPr sz="1800" spc="-5" dirty="0">
                <a:latin typeface="Arial"/>
                <a:cs typeface="Arial"/>
              </a:rPr>
              <a:t>Application</a:t>
            </a:r>
            <a:endParaRPr sz="1800">
              <a:latin typeface="Arial"/>
              <a:cs typeface="Arial"/>
            </a:endParaRPr>
          </a:p>
        </p:txBody>
      </p:sp>
      <p:sp>
        <p:nvSpPr>
          <p:cNvPr id="28" name="object 28"/>
          <p:cNvSpPr txBox="1"/>
          <p:nvPr/>
        </p:nvSpPr>
        <p:spPr>
          <a:xfrm>
            <a:off x="6393846" y="1223531"/>
            <a:ext cx="1435100" cy="604520"/>
          </a:xfrm>
          <a:prstGeom prst="rect">
            <a:avLst/>
          </a:prstGeom>
          <a:solidFill>
            <a:srgbClr val="FCEEE2"/>
          </a:solidFill>
        </p:spPr>
        <p:txBody>
          <a:bodyPr vert="horz" wrap="square" lIns="0" tIns="132715" rIns="0" bIns="0" rtlCol="0">
            <a:spAutoFit/>
          </a:bodyPr>
          <a:lstStyle/>
          <a:p>
            <a:pPr marL="164465">
              <a:lnSpc>
                <a:spcPct val="100000"/>
              </a:lnSpc>
              <a:spcBef>
                <a:spcPts val="1045"/>
              </a:spcBef>
            </a:pPr>
            <a:r>
              <a:rPr sz="1800" spc="-5" dirty="0">
                <a:latin typeface="Arial"/>
                <a:cs typeface="Arial"/>
              </a:rPr>
              <a:t>Application</a:t>
            </a:r>
            <a:endParaRPr sz="1800">
              <a:latin typeface="Arial"/>
              <a:cs typeface="Arial"/>
            </a:endParaRPr>
          </a:p>
        </p:txBody>
      </p:sp>
      <p:sp>
        <p:nvSpPr>
          <p:cNvPr id="29" name="object 29"/>
          <p:cNvSpPr/>
          <p:nvPr/>
        </p:nvSpPr>
        <p:spPr>
          <a:xfrm>
            <a:off x="4851367" y="1961148"/>
            <a:ext cx="1438275" cy="1077595"/>
          </a:xfrm>
          <a:custGeom>
            <a:avLst/>
            <a:gdLst/>
            <a:ahLst/>
            <a:cxnLst/>
            <a:rect l="l" t="t" r="r" b="b"/>
            <a:pathLst>
              <a:path w="1438275" h="1077595">
                <a:moveTo>
                  <a:pt x="0" y="1077196"/>
                </a:moveTo>
                <a:lnTo>
                  <a:pt x="1438102" y="1077196"/>
                </a:lnTo>
                <a:lnTo>
                  <a:pt x="1438102" y="0"/>
                </a:lnTo>
                <a:lnTo>
                  <a:pt x="0" y="0"/>
                </a:lnTo>
                <a:lnTo>
                  <a:pt x="0" y="1077196"/>
                </a:lnTo>
                <a:close/>
              </a:path>
            </a:pathLst>
          </a:custGeom>
          <a:solidFill>
            <a:srgbClr val="4879C0"/>
          </a:solidFill>
        </p:spPr>
        <p:txBody>
          <a:bodyPr wrap="square" lIns="0" tIns="0" rIns="0" bIns="0" rtlCol="0"/>
          <a:lstStyle/>
          <a:p>
            <a:endParaRPr/>
          </a:p>
        </p:txBody>
      </p:sp>
      <p:sp>
        <p:nvSpPr>
          <p:cNvPr id="30" name="object 30"/>
          <p:cNvSpPr/>
          <p:nvPr/>
        </p:nvSpPr>
        <p:spPr>
          <a:xfrm>
            <a:off x="4851367" y="1961135"/>
            <a:ext cx="1438275" cy="1077595"/>
          </a:xfrm>
          <a:custGeom>
            <a:avLst/>
            <a:gdLst/>
            <a:ahLst/>
            <a:cxnLst/>
            <a:rect l="l" t="t" r="r" b="b"/>
            <a:pathLst>
              <a:path w="1438275" h="1077595">
                <a:moveTo>
                  <a:pt x="0" y="1077208"/>
                </a:moveTo>
                <a:lnTo>
                  <a:pt x="1438102" y="1077208"/>
                </a:lnTo>
                <a:lnTo>
                  <a:pt x="1438102" y="0"/>
                </a:lnTo>
                <a:lnTo>
                  <a:pt x="0" y="0"/>
                </a:lnTo>
                <a:lnTo>
                  <a:pt x="0" y="1077208"/>
                </a:lnTo>
              </a:path>
            </a:pathLst>
          </a:custGeom>
          <a:ln w="3175">
            <a:solidFill>
              <a:srgbClr val="4879C0"/>
            </a:solidFill>
          </a:ln>
        </p:spPr>
        <p:txBody>
          <a:bodyPr wrap="square" lIns="0" tIns="0" rIns="0" bIns="0" rtlCol="0"/>
          <a:lstStyle/>
          <a:p>
            <a:endParaRPr/>
          </a:p>
        </p:txBody>
      </p:sp>
      <p:sp>
        <p:nvSpPr>
          <p:cNvPr id="31" name="object 31"/>
          <p:cNvSpPr/>
          <p:nvPr/>
        </p:nvSpPr>
        <p:spPr>
          <a:xfrm>
            <a:off x="4737221" y="1847144"/>
            <a:ext cx="1438275" cy="1077595"/>
          </a:xfrm>
          <a:custGeom>
            <a:avLst/>
            <a:gdLst/>
            <a:ahLst/>
            <a:cxnLst/>
            <a:rect l="l" t="t" r="r" b="b"/>
            <a:pathLst>
              <a:path w="1438275" h="1077595">
                <a:moveTo>
                  <a:pt x="0" y="1077196"/>
                </a:moveTo>
                <a:lnTo>
                  <a:pt x="1438102" y="1077196"/>
                </a:lnTo>
                <a:lnTo>
                  <a:pt x="1438102" y="0"/>
                </a:lnTo>
                <a:lnTo>
                  <a:pt x="0" y="0"/>
                </a:lnTo>
                <a:lnTo>
                  <a:pt x="0" y="1077196"/>
                </a:lnTo>
                <a:close/>
              </a:path>
            </a:pathLst>
          </a:custGeom>
          <a:solidFill>
            <a:srgbClr val="C7D5E6"/>
          </a:solidFill>
        </p:spPr>
        <p:txBody>
          <a:bodyPr wrap="square" lIns="0" tIns="0" rIns="0" bIns="0" rtlCol="0"/>
          <a:lstStyle/>
          <a:p>
            <a:endParaRPr/>
          </a:p>
        </p:txBody>
      </p:sp>
      <p:sp>
        <p:nvSpPr>
          <p:cNvPr id="32" name="object 32"/>
          <p:cNvSpPr txBox="1"/>
          <p:nvPr/>
        </p:nvSpPr>
        <p:spPr>
          <a:xfrm>
            <a:off x="4737221" y="1829087"/>
            <a:ext cx="1438275" cy="1095375"/>
          </a:xfrm>
          <a:prstGeom prst="rect">
            <a:avLst/>
          </a:prstGeom>
          <a:ln w="3175">
            <a:solidFill>
              <a:srgbClr val="000000"/>
            </a:solidFill>
          </a:ln>
        </p:spPr>
        <p:txBody>
          <a:bodyPr vert="horz" wrap="square" lIns="0" tIns="635" rIns="0" bIns="0" rtlCol="0">
            <a:spAutoFit/>
          </a:bodyPr>
          <a:lstStyle/>
          <a:p>
            <a:pPr>
              <a:lnSpc>
                <a:spcPct val="100000"/>
              </a:lnSpc>
              <a:spcBef>
                <a:spcPts val="5"/>
              </a:spcBef>
            </a:pPr>
            <a:endParaRPr sz="2350">
              <a:latin typeface="Times New Roman"/>
              <a:cs typeface="Times New Roman"/>
            </a:endParaRPr>
          </a:p>
          <a:p>
            <a:pPr marL="212090">
              <a:lnSpc>
                <a:spcPct val="100000"/>
              </a:lnSpc>
            </a:pPr>
            <a:r>
              <a:rPr sz="1800" spc="-5" dirty="0">
                <a:latin typeface="Arial"/>
                <a:cs typeface="Arial"/>
              </a:rPr>
              <a:t>Guest</a:t>
            </a:r>
            <a:r>
              <a:rPr sz="1800" spc="-25" dirty="0">
                <a:latin typeface="Arial"/>
                <a:cs typeface="Arial"/>
              </a:rPr>
              <a:t> </a:t>
            </a:r>
            <a:r>
              <a:rPr sz="1800" spc="-5" dirty="0">
                <a:latin typeface="Arial"/>
                <a:cs typeface="Arial"/>
              </a:rPr>
              <a:t>OS</a:t>
            </a:r>
            <a:endParaRPr sz="1800">
              <a:latin typeface="Arial"/>
              <a:cs typeface="Arial"/>
            </a:endParaRPr>
          </a:p>
        </p:txBody>
      </p:sp>
      <p:sp>
        <p:nvSpPr>
          <p:cNvPr id="33" name="object 33"/>
          <p:cNvSpPr/>
          <p:nvPr/>
        </p:nvSpPr>
        <p:spPr>
          <a:xfrm>
            <a:off x="3230378" y="1961148"/>
            <a:ext cx="1438275" cy="1077595"/>
          </a:xfrm>
          <a:custGeom>
            <a:avLst/>
            <a:gdLst/>
            <a:ahLst/>
            <a:cxnLst/>
            <a:rect l="l" t="t" r="r" b="b"/>
            <a:pathLst>
              <a:path w="1438275" h="1077595">
                <a:moveTo>
                  <a:pt x="0" y="1077196"/>
                </a:moveTo>
                <a:lnTo>
                  <a:pt x="1438102" y="1077196"/>
                </a:lnTo>
                <a:lnTo>
                  <a:pt x="1438102" y="0"/>
                </a:lnTo>
                <a:lnTo>
                  <a:pt x="0" y="0"/>
                </a:lnTo>
                <a:lnTo>
                  <a:pt x="0" y="1077196"/>
                </a:lnTo>
                <a:close/>
              </a:path>
            </a:pathLst>
          </a:custGeom>
          <a:solidFill>
            <a:srgbClr val="4879C0"/>
          </a:solidFill>
        </p:spPr>
        <p:txBody>
          <a:bodyPr wrap="square" lIns="0" tIns="0" rIns="0" bIns="0" rtlCol="0"/>
          <a:lstStyle/>
          <a:p>
            <a:endParaRPr/>
          </a:p>
        </p:txBody>
      </p:sp>
      <p:sp>
        <p:nvSpPr>
          <p:cNvPr id="34" name="object 34"/>
          <p:cNvSpPr/>
          <p:nvPr/>
        </p:nvSpPr>
        <p:spPr>
          <a:xfrm>
            <a:off x="3230378" y="1961135"/>
            <a:ext cx="1438275" cy="1077595"/>
          </a:xfrm>
          <a:custGeom>
            <a:avLst/>
            <a:gdLst/>
            <a:ahLst/>
            <a:cxnLst/>
            <a:rect l="l" t="t" r="r" b="b"/>
            <a:pathLst>
              <a:path w="1438275" h="1077595">
                <a:moveTo>
                  <a:pt x="0" y="1077208"/>
                </a:moveTo>
                <a:lnTo>
                  <a:pt x="1438102" y="1077208"/>
                </a:lnTo>
                <a:lnTo>
                  <a:pt x="1438102" y="0"/>
                </a:lnTo>
                <a:lnTo>
                  <a:pt x="0" y="0"/>
                </a:lnTo>
                <a:lnTo>
                  <a:pt x="0" y="1077208"/>
                </a:lnTo>
              </a:path>
            </a:pathLst>
          </a:custGeom>
          <a:ln w="3175">
            <a:solidFill>
              <a:srgbClr val="4879C0"/>
            </a:solidFill>
          </a:ln>
        </p:spPr>
        <p:txBody>
          <a:bodyPr wrap="square" lIns="0" tIns="0" rIns="0" bIns="0" rtlCol="0"/>
          <a:lstStyle/>
          <a:p>
            <a:endParaRPr/>
          </a:p>
        </p:txBody>
      </p:sp>
      <p:sp>
        <p:nvSpPr>
          <p:cNvPr id="35" name="object 35"/>
          <p:cNvSpPr/>
          <p:nvPr/>
        </p:nvSpPr>
        <p:spPr>
          <a:xfrm>
            <a:off x="3116233" y="1847144"/>
            <a:ext cx="1438275" cy="1077595"/>
          </a:xfrm>
          <a:custGeom>
            <a:avLst/>
            <a:gdLst/>
            <a:ahLst/>
            <a:cxnLst/>
            <a:rect l="l" t="t" r="r" b="b"/>
            <a:pathLst>
              <a:path w="1438275" h="1077595">
                <a:moveTo>
                  <a:pt x="0" y="1077196"/>
                </a:moveTo>
                <a:lnTo>
                  <a:pt x="1438102" y="1077196"/>
                </a:lnTo>
                <a:lnTo>
                  <a:pt x="1438102" y="0"/>
                </a:lnTo>
                <a:lnTo>
                  <a:pt x="0" y="0"/>
                </a:lnTo>
                <a:lnTo>
                  <a:pt x="0" y="1077196"/>
                </a:lnTo>
                <a:close/>
              </a:path>
            </a:pathLst>
          </a:custGeom>
          <a:solidFill>
            <a:srgbClr val="C7D5E6"/>
          </a:solidFill>
        </p:spPr>
        <p:txBody>
          <a:bodyPr wrap="square" lIns="0" tIns="0" rIns="0" bIns="0" rtlCol="0"/>
          <a:lstStyle/>
          <a:p>
            <a:endParaRPr/>
          </a:p>
        </p:txBody>
      </p:sp>
      <p:sp>
        <p:nvSpPr>
          <p:cNvPr id="36" name="object 36"/>
          <p:cNvSpPr/>
          <p:nvPr/>
        </p:nvSpPr>
        <p:spPr>
          <a:xfrm>
            <a:off x="3116233" y="1847144"/>
            <a:ext cx="1438275" cy="1077595"/>
          </a:xfrm>
          <a:custGeom>
            <a:avLst/>
            <a:gdLst/>
            <a:ahLst/>
            <a:cxnLst/>
            <a:rect l="l" t="t" r="r" b="b"/>
            <a:pathLst>
              <a:path w="1438275" h="1077595">
                <a:moveTo>
                  <a:pt x="0" y="1077196"/>
                </a:moveTo>
                <a:lnTo>
                  <a:pt x="1438102" y="1077196"/>
                </a:lnTo>
                <a:lnTo>
                  <a:pt x="1438102" y="0"/>
                </a:lnTo>
                <a:lnTo>
                  <a:pt x="0" y="0"/>
                </a:lnTo>
                <a:lnTo>
                  <a:pt x="0" y="1077196"/>
                </a:lnTo>
                <a:close/>
              </a:path>
            </a:pathLst>
          </a:custGeom>
          <a:ln w="3175">
            <a:solidFill>
              <a:srgbClr val="000000"/>
            </a:solidFill>
          </a:ln>
        </p:spPr>
        <p:txBody>
          <a:bodyPr wrap="square" lIns="0" tIns="0" rIns="0" bIns="0" rtlCol="0"/>
          <a:lstStyle/>
          <a:p>
            <a:endParaRPr/>
          </a:p>
        </p:txBody>
      </p:sp>
      <p:sp>
        <p:nvSpPr>
          <p:cNvPr id="37" name="object 37"/>
          <p:cNvSpPr txBox="1"/>
          <p:nvPr/>
        </p:nvSpPr>
        <p:spPr>
          <a:xfrm>
            <a:off x="3117754" y="2189743"/>
            <a:ext cx="1435100" cy="299085"/>
          </a:xfrm>
          <a:prstGeom prst="rect">
            <a:avLst/>
          </a:prstGeom>
        </p:spPr>
        <p:txBody>
          <a:bodyPr vert="horz" wrap="square" lIns="0" tIns="12065" rIns="0" bIns="0" rtlCol="0">
            <a:spAutoFit/>
          </a:bodyPr>
          <a:lstStyle/>
          <a:p>
            <a:pPr marL="210185">
              <a:lnSpc>
                <a:spcPct val="100000"/>
              </a:lnSpc>
              <a:spcBef>
                <a:spcPts val="95"/>
              </a:spcBef>
            </a:pPr>
            <a:r>
              <a:rPr sz="1800" spc="-5" dirty="0">
                <a:latin typeface="Arial"/>
                <a:cs typeface="Arial"/>
              </a:rPr>
              <a:t>Guest</a:t>
            </a:r>
            <a:r>
              <a:rPr sz="1800" spc="-25" dirty="0">
                <a:latin typeface="Arial"/>
                <a:cs typeface="Arial"/>
              </a:rPr>
              <a:t> </a:t>
            </a:r>
            <a:r>
              <a:rPr sz="1800" spc="-5" dirty="0">
                <a:latin typeface="Arial"/>
                <a:cs typeface="Arial"/>
              </a:rPr>
              <a:t>OS</a:t>
            </a:r>
            <a:endParaRPr sz="1800" dirty="0">
              <a:latin typeface="Arial"/>
              <a:cs typeface="Arial"/>
            </a:endParaRPr>
          </a:p>
        </p:txBody>
      </p:sp>
      <p:sp>
        <p:nvSpPr>
          <p:cNvPr id="38" name="object 38"/>
          <p:cNvSpPr/>
          <p:nvPr/>
        </p:nvSpPr>
        <p:spPr>
          <a:xfrm>
            <a:off x="6506471" y="1961148"/>
            <a:ext cx="1438275" cy="1077595"/>
          </a:xfrm>
          <a:custGeom>
            <a:avLst/>
            <a:gdLst/>
            <a:ahLst/>
            <a:cxnLst/>
            <a:rect l="l" t="t" r="r" b="b"/>
            <a:pathLst>
              <a:path w="1438275" h="1077595">
                <a:moveTo>
                  <a:pt x="0" y="1077196"/>
                </a:moveTo>
                <a:lnTo>
                  <a:pt x="1438102" y="1077196"/>
                </a:lnTo>
                <a:lnTo>
                  <a:pt x="1438102" y="0"/>
                </a:lnTo>
                <a:lnTo>
                  <a:pt x="0" y="0"/>
                </a:lnTo>
                <a:lnTo>
                  <a:pt x="0" y="1077196"/>
                </a:lnTo>
                <a:close/>
              </a:path>
            </a:pathLst>
          </a:custGeom>
          <a:solidFill>
            <a:srgbClr val="4879C0"/>
          </a:solidFill>
        </p:spPr>
        <p:txBody>
          <a:bodyPr wrap="square" lIns="0" tIns="0" rIns="0" bIns="0" rtlCol="0"/>
          <a:lstStyle/>
          <a:p>
            <a:endParaRPr/>
          </a:p>
        </p:txBody>
      </p:sp>
      <p:sp>
        <p:nvSpPr>
          <p:cNvPr id="39" name="object 39"/>
          <p:cNvSpPr/>
          <p:nvPr/>
        </p:nvSpPr>
        <p:spPr>
          <a:xfrm>
            <a:off x="6506471" y="1961135"/>
            <a:ext cx="1438275" cy="1077595"/>
          </a:xfrm>
          <a:custGeom>
            <a:avLst/>
            <a:gdLst/>
            <a:ahLst/>
            <a:cxnLst/>
            <a:rect l="l" t="t" r="r" b="b"/>
            <a:pathLst>
              <a:path w="1438275" h="1077595">
                <a:moveTo>
                  <a:pt x="0" y="1077208"/>
                </a:moveTo>
                <a:lnTo>
                  <a:pt x="1438102" y="1077208"/>
                </a:lnTo>
                <a:lnTo>
                  <a:pt x="1438102" y="0"/>
                </a:lnTo>
                <a:lnTo>
                  <a:pt x="0" y="0"/>
                </a:lnTo>
                <a:lnTo>
                  <a:pt x="0" y="1077208"/>
                </a:lnTo>
              </a:path>
            </a:pathLst>
          </a:custGeom>
          <a:ln w="3175">
            <a:solidFill>
              <a:srgbClr val="4879C0"/>
            </a:solidFill>
          </a:ln>
        </p:spPr>
        <p:txBody>
          <a:bodyPr wrap="square" lIns="0" tIns="0" rIns="0" bIns="0" rtlCol="0"/>
          <a:lstStyle/>
          <a:p>
            <a:endParaRPr/>
          </a:p>
        </p:txBody>
      </p:sp>
      <p:sp>
        <p:nvSpPr>
          <p:cNvPr id="40" name="object 40"/>
          <p:cNvSpPr/>
          <p:nvPr/>
        </p:nvSpPr>
        <p:spPr>
          <a:xfrm>
            <a:off x="6392326" y="1847144"/>
            <a:ext cx="1438275" cy="1077595"/>
          </a:xfrm>
          <a:custGeom>
            <a:avLst/>
            <a:gdLst/>
            <a:ahLst/>
            <a:cxnLst/>
            <a:rect l="l" t="t" r="r" b="b"/>
            <a:pathLst>
              <a:path w="1438275" h="1077595">
                <a:moveTo>
                  <a:pt x="0" y="1077196"/>
                </a:moveTo>
                <a:lnTo>
                  <a:pt x="1438102" y="1077196"/>
                </a:lnTo>
                <a:lnTo>
                  <a:pt x="1438102" y="0"/>
                </a:lnTo>
                <a:lnTo>
                  <a:pt x="0" y="0"/>
                </a:lnTo>
                <a:lnTo>
                  <a:pt x="0" y="1077196"/>
                </a:lnTo>
                <a:close/>
              </a:path>
            </a:pathLst>
          </a:custGeom>
          <a:solidFill>
            <a:srgbClr val="C7D5E6"/>
          </a:solidFill>
        </p:spPr>
        <p:txBody>
          <a:bodyPr wrap="square" lIns="0" tIns="0" rIns="0" bIns="0" rtlCol="0"/>
          <a:lstStyle/>
          <a:p>
            <a:endParaRPr/>
          </a:p>
        </p:txBody>
      </p:sp>
      <p:sp>
        <p:nvSpPr>
          <p:cNvPr id="41" name="object 41"/>
          <p:cNvSpPr/>
          <p:nvPr/>
        </p:nvSpPr>
        <p:spPr>
          <a:xfrm>
            <a:off x="6392326" y="1847144"/>
            <a:ext cx="1438275" cy="1077595"/>
          </a:xfrm>
          <a:custGeom>
            <a:avLst/>
            <a:gdLst/>
            <a:ahLst/>
            <a:cxnLst/>
            <a:rect l="l" t="t" r="r" b="b"/>
            <a:pathLst>
              <a:path w="1438275" h="1077595">
                <a:moveTo>
                  <a:pt x="0" y="1077196"/>
                </a:moveTo>
                <a:lnTo>
                  <a:pt x="1438102" y="1077196"/>
                </a:lnTo>
                <a:lnTo>
                  <a:pt x="1438102" y="0"/>
                </a:lnTo>
                <a:lnTo>
                  <a:pt x="0" y="0"/>
                </a:lnTo>
                <a:lnTo>
                  <a:pt x="0" y="1077196"/>
                </a:lnTo>
                <a:close/>
              </a:path>
            </a:pathLst>
          </a:custGeom>
          <a:ln w="3175">
            <a:solidFill>
              <a:srgbClr val="000000"/>
            </a:solidFill>
          </a:ln>
        </p:spPr>
        <p:txBody>
          <a:bodyPr wrap="square" lIns="0" tIns="0" rIns="0" bIns="0" rtlCol="0"/>
          <a:lstStyle/>
          <a:p>
            <a:endParaRPr/>
          </a:p>
        </p:txBody>
      </p:sp>
      <p:sp>
        <p:nvSpPr>
          <p:cNvPr id="42" name="object 42"/>
          <p:cNvSpPr txBox="1"/>
          <p:nvPr/>
        </p:nvSpPr>
        <p:spPr>
          <a:xfrm>
            <a:off x="6393847" y="2189743"/>
            <a:ext cx="1435100" cy="299085"/>
          </a:xfrm>
          <a:prstGeom prst="rect">
            <a:avLst/>
          </a:prstGeom>
        </p:spPr>
        <p:txBody>
          <a:bodyPr vert="horz" wrap="square" lIns="0" tIns="12065" rIns="0" bIns="0" rtlCol="0">
            <a:spAutoFit/>
          </a:bodyPr>
          <a:lstStyle/>
          <a:p>
            <a:pPr marL="210185">
              <a:lnSpc>
                <a:spcPct val="100000"/>
              </a:lnSpc>
              <a:spcBef>
                <a:spcPts val="95"/>
              </a:spcBef>
            </a:pPr>
            <a:r>
              <a:rPr sz="1800" spc="-5" dirty="0">
                <a:latin typeface="Arial"/>
                <a:cs typeface="Arial"/>
              </a:rPr>
              <a:t>Guest</a:t>
            </a:r>
            <a:r>
              <a:rPr sz="1800" spc="-25" dirty="0">
                <a:latin typeface="Arial"/>
                <a:cs typeface="Arial"/>
              </a:rPr>
              <a:t> </a:t>
            </a:r>
            <a:r>
              <a:rPr sz="1800" spc="-5" dirty="0">
                <a:latin typeface="Arial"/>
                <a:cs typeface="Arial"/>
              </a:rPr>
              <a:t>OS</a:t>
            </a:r>
            <a:endParaRPr sz="1800">
              <a:latin typeface="Arial"/>
              <a:cs typeface="Arial"/>
            </a:endParaRPr>
          </a:p>
        </p:txBody>
      </p:sp>
      <p:sp>
        <p:nvSpPr>
          <p:cNvPr id="43" name="object 43"/>
          <p:cNvSpPr/>
          <p:nvPr/>
        </p:nvSpPr>
        <p:spPr>
          <a:xfrm>
            <a:off x="1238482" y="4034060"/>
            <a:ext cx="6677659" cy="456565"/>
          </a:xfrm>
          <a:custGeom>
            <a:avLst/>
            <a:gdLst/>
            <a:ahLst/>
            <a:cxnLst/>
            <a:rect l="l" t="t" r="r" b="b"/>
            <a:pathLst>
              <a:path w="6677659" h="456564">
                <a:moveTo>
                  <a:pt x="0" y="456014"/>
                </a:moveTo>
                <a:lnTo>
                  <a:pt x="6677491" y="456014"/>
                </a:lnTo>
                <a:lnTo>
                  <a:pt x="6677491" y="0"/>
                </a:lnTo>
                <a:lnTo>
                  <a:pt x="0" y="0"/>
                </a:lnTo>
                <a:lnTo>
                  <a:pt x="0" y="456014"/>
                </a:lnTo>
                <a:close/>
              </a:path>
            </a:pathLst>
          </a:custGeom>
          <a:solidFill>
            <a:srgbClr val="7E7E7E"/>
          </a:solidFill>
        </p:spPr>
        <p:txBody>
          <a:bodyPr wrap="square" lIns="0" tIns="0" rIns="0" bIns="0" rtlCol="0"/>
          <a:lstStyle/>
          <a:p>
            <a:endParaRPr/>
          </a:p>
        </p:txBody>
      </p:sp>
      <p:sp>
        <p:nvSpPr>
          <p:cNvPr id="44" name="object 44"/>
          <p:cNvSpPr/>
          <p:nvPr/>
        </p:nvSpPr>
        <p:spPr>
          <a:xfrm>
            <a:off x="1238482" y="4034060"/>
            <a:ext cx="6677659" cy="456565"/>
          </a:xfrm>
          <a:custGeom>
            <a:avLst/>
            <a:gdLst/>
            <a:ahLst/>
            <a:cxnLst/>
            <a:rect l="l" t="t" r="r" b="b"/>
            <a:pathLst>
              <a:path w="6677659" h="456564">
                <a:moveTo>
                  <a:pt x="0" y="456014"/>
                </a:moveTo>
                <a:lnTo>
                  <a:pt x="6677491" y="456014"/>
                </a:lnTo>
                <a:lnTo>
                  <a:pt x="6677491" y="0"/>
                </a:lnTo>
                <a:lnTo>
                  <a:pt x="0" y="0"/>
                </a:lnTo>
                <a:lnTo>
                  <a:pt x="0" y="456014"/>
                </a:lnTo>
                <a:close/>
              </a:path>
            </a:pathLst>
          </a:custGeom>
          <a:ln w="3175">
            <a:solidFill>
              <a:srgbClr val="000000"/>
            </a:solidFill>
          </a:ln>
        </p:spPr>
        <p:txBody>
          <a:bodyPr wrap="square" lIns="0" tIns="0" rIns="0" bIns="0" rtlCol="0"/>
          <a:lstStyle/>
          <a:p>
            <a:endParaRPr/>
          </a:p>
        </p:txBody>
      </p:sp>
      <p:sp>
        <p:nvSpPr>
          <p:cNvPr id="45" name="object 45"/>
          <p:cNvSpPr txBox="1"/>
          <p:nvPr/>
        </p:nvSpPr>
        <p:spPr>
          <a:xfrm>
            <a:off x="535940" y="4089767"/>
            <a:ext cx="8219440" cy="2181225"/>
          </a:xfrm>
          <a:prstGeom prst="rect">
            <a:avLst/>
          </a:prstGeom>
        </p:spPr>
        <p:txBody>
          <a:bodyPr vert="horz" wrap="square" lIns="0" tIns="12065" rIns="0" bIns="0" rtlCol="0">
            <a:spAutoFit/>
          </a:bodyPr>
          <a:lstStyle/>
          <a:p>
            <a:pPr marL="3391535">
              <a:lnSpc>
                <a:spcPct val="100000"/>
              </a:lnSpc>
              <a:spcBef>
                <a:spcPts val="95"/>
              </a:spcBef>
            </a:pPr>
            <a:r>
              <a:rPr sz="1800" spc="-5" dirty="0">
                <a:latin typeface="Times New Roman"/>
                <a:cs typeface="Times New Roman"/>
              </a:rPr>
              <a:t>x86</a:t>
            </a:r>
            <a:r>
              <a:rPr sz="1800" spc="-10" dirty="0">
                <a:latin typeface="Times New Roman"/>
                <a:cs typeface="Times New Roman"/>
              </a:rPr>
              <a:t> </a:t>
            </a:r>
            <a:r>
              <a:rPr sz="1800" spc="-5" dirty="0">
                <a:latin typeface="Times New Roman"/>
                <a:cs typeface="Times New Roman"/>
              </a:rPr>
              <a:t>Hardware</a:t>
            </a:r>
            <a:endParaRPr sz="1800">
              <a:latin typeface="Times New Roman"/>
              <a:cs typeface="Times New Roman"/>
            </a:endParaRPr>
          </a:p>
          <a:p>
            <a:pPr>
              <a:lnSpc>
                <a:spcPct val="100000"/>
              </a:lnSpc>
            </a:pPr>
            <a:endParaRPr sz="2000">
              <a:latin typeface="Times New Roman"/>
              <a:cs typeface="Times New Roman"/>
            </a:endParaRPr>
          </a:p>
          <a:p>
            <a:pPr marL="12700" marR="5080">
              <a:lnSpc>
                <a:spcPct val="100000"/>
              </a:lnSpc>
              <a:spcBef>
                <a:spcPts val="1714"/>
              </a:spcBef>
            </a:pPr>
            <a:r>
              <a:rPr sz="1800" dirty="0">
                <a:latin typeface="Arial"/>
                <a:cs typeface="Arial"/>
              </a:rPr>
              <a:t>The trusted </a:t>
            </a:r>
            <a:r>
              <a:rPr sz="1800" spc="-5" dirty="0">
                <a:latin typeface="Arial"/>
                <a:cs typeface="Arial"/>
              </a:rPr>
              <a:t>computing base </a:t>
            </a:r>
            <a:r>
              <a:rPr sz="1800" dirty="0">
                <a:latin typeface="Arial"/>
                <a:cs typeface="Arial"/>
              </a:rPr>
              <a:t>of </a:t>
            </a:r>
            <a:r>
              <a:rPr sz="1800" spc="-5" dirty="0">
                <a:latin typeface="Arial"/>
                <a:cs typeface="Arial"/>
              </a:rPr>
              <a:t>a Xen-based environment includes </a:t>
            </a:r>
            <a:r>
              <a:rPr sz="1800" dirty="0">
                <a:latin typeface="Arial"/>
                <a:cs typeface="Arial"/>
              </a:rPr>
              <a:t>the </a:t>
            </a:r>
            <a:r>
              <a:rPr sz="1800" spc="-10" dirty="0">
                <a:latin typeface="Arial"/>
                <a:cs typeface="Arial"/>
              </a:rPr>
              <a:t>hardware,  Xen, </a:t>
            </a:r>
            <a:r>
              <a:rPr sz="1800" spc="-5" dirty="0">
                <a:latin typeface="Arial"/>
                <a:cs typeface="Arial"/>
              </a:rPr>
              <a:t>and </a:t>
            </a:r>
            <a:r>
              <a:rPr sz="1800" dirty="0">
                <a:latin typeface="Arial"/>
                <a:cs typeface="Arial"/>
              </a:rPr>
              <a:t>the </a:t>
            </a:r>
            <a:r>
              <a:rPr sz="1800" spc="-5" dirty="0">
                <a:latin typeface="Arial"/>
                <a:cs typeface="Arial"/>
              </a:rPr>
              <a:t>management operating system running in Dom0. </a:t>
            </a:r>
            <a:r>
              <a:rPr sz="1800" dirty="0">
                <a:latin typeface="Arial"/>
                <a:cs typeface="Arial"/>
              </a:rPr>
              <a:t>The </a:t>
            </a:r>
            <a:r>
              <a:rPr sz="1800" spc="-5" dirty="0">
                <a:latin typeface="Arial"/>
                <a:cs typeface="Arial"/>
              </a:rPr>
              <a:t>management  </a:t>
            </a:r>
            <a:r>
              <a:rPr sz="1800" dirty="0">
                <a:latin typeface="Arial"/>
                <a:cs typeface="Arial"/>
              </a:rPr>
              <a:t>OS </a:t>
            </a:r>
            <a:r>
              <a:rPr sz="1800" spc="-5" dirty="0">
                <a:latin typeface="Arial"/>
                <a:cs typeface="Arial"/>
              </a:rPr>
              <a:t>supports administrative tools, live migration, device drivers, and device  emulators. </a:t>
            </a:r>
            <a:r>
              <a:rPr sz="1800" dirty="0">
                <a:latin typeface="Arial"/>
                <a:cs typeface="Arial"/>
              </a:rPr>
              <a:t>A </a:t>
            </a:r>
            <a:r>
              <a:rPr sz="1800" spc="-5" dirty="0">
                <a:latin typeface="Arial"/>
                <a:cs typeface="Arial"/>
              </a:rPr>
              <a:t>guest operating system and applications running under </a:t>
            </a:r>
            <a:r>
              <a:rPr sz="1800" dirty="0">
                <a:latin typeface="Arial"/>
                <a:cs typeface="Arial"/>
              </a:rPr>
              <a:t>it </a:t>
            </a:r>
            <a:r>
              <a:rPr sz="1800" spc="-5" dirty="0">
                <a:latin typeface="Arial"/>
                <a:cs typeface="Arial"/>
              </a:rPr>
              <a:t>reside in a  DomU.</a:t>
            </a:r>
            <a:endParaRPr sz="1800">
              <a:latin typeface="Arial"/>
              <a:cs typeface="Arial"/>
            </a:endParaRPr>
          </a:p>
        </p:txBody>
      </p:sp>
      <p:sp>
        <p:nvSpPr>
          <p:cNvPr id="46" name="object 46"/>
          <p:cNvSpPr/>
          <p:nvPr/>
        </p:nvSpPr>
        <p:spPr>
          <a:xfrm>
            <a:off x="1181410" y="4490075"/>
            <a:ext cx="6734809" cy="0"/>
          </a:xfrm>
          <a:custGeom>
            <a:avLst/>
            <a:gdLst/>
            <a:ahLst/>
            <a:cxnLst/>
            <a:rect l="l" t="t" r="r" b="b"/>
            <a:pathLst>
              <a:path w="6734809">
                <a:moveTo>
                  <a:pt x="0" y="0"/>
                </a:moveTo>
                <a:lnTo>
                  <a:pt x="6734627" y="0"/>
                </a:lnTo>
              </a:path>
            </a:pathLst>
          </a:custGeom>
          <a:ln w="38001">
            <a:solidFill>
              <a:srgbClr val="000000"/>
            </a:solidFill>
          </a:ln>
        </p:spPr>
        <p:txBody>
          <a:bodyPr wrap="square" lIns="0" tIns="0" rIns="0" bIns="0" rtlCol="0"/>
          <a:lstStyle/>
          <a:p>
            <a:endParaRPr/>
          </a:p>
        </p:txBody>
      </p:sp>
      <p:sp>
        <p:nvSpPr>
          <p:cNvPr id="47" name="object 47"/>
          <p:cNvSpPr/>
          <p:nvPr/>
        </p:nvSpPr>
        <p:spPr>
          <a:xfrm>
            <a:off x="3064868" y="3122073"/>
            <a:ext cx="4851400" cy="1368425"/>
          </a:xfrm>
          <a:custGeom>
            <a:avLst/>
            <a:gdLst/>
            <a:ahLst/>
            <a:cxnLst/>
            <a:rect l="l" t="t" r="r" b="b"/>
            <a:pathLst>
              <a:path w="4851400" h="1368425">
                <a:moveTo>
                  <a:pt x="0" y="0"/>
                </a:moveTo>
                <a:lnTo>
                  <a:pt x="4851168" y="0"/>
                </a:lnTo>
                <a:lnTo>
                  <a:pt x="4851168" y="1368001"/>
                </a:lnTo>
              </a:path>
            </a:pathLst>
          </a:custGeom>
          <a:ln w="38004">
            <a:solidFill>
              <a:srgbClr val="000000"/>
            </a:solidFill>
          </a:ln>
        </p:spPr>
        <p:txBody>
          <a:bodyPr wrap="square" lIns="0" tIns="0" rIns="0" bIns="0" rtlCol="0"/>
          <a:lstStyle/>
          <a:p>
            <a:endParaRPr/>
          </a:p>
        </p:txBody>
      </p:sp>
      <p:sp>
        <p:nvSpPr>
          <p:cNvPr id="48" name="object 48"/>
          <p:cNvSpPr/>
          <p:nvPr/>
        </p:nvSpPr>
        <p:spPr>
          <a:xfrm>
            <a:off x="1257506" y="880000"/>
            <a:ext cx="1712595" cy="2128520"/>
          </a:xfrm>
          <a:custGeom>
            <a:avLst/>
            <a:gdLst/>
            <a:ahLst/>
            <a:cxnLst/>
            <a:rect l="l" t="t" r="r" b="b"/>
            <a:pathLst>
              <a:path w="1712595" h="2128520">
                <a:moveTo>
                  <a:pt x="0" y="2128069"/>
                </a:moveTo>
                <a:lnTo>
                  <a:pt x="1712177" y="2128069"/>
                </a:lnTo>
                <a:lnTo>
                  <a:pt x="1712177" y="0"/>
                </a:lnTo>
                <a:lnTo>
                  <a:pt x="0" y="0"/>
                </a:lnTo>
                <a:lnTo>
                  <a:pt x="0" y="2128069"/>
                </a:lnTo>
                <a:close/>
              </a:path>
            </a:pathLst>
          </a:custGeom>
          <a:solidFill>
            <a:srgbClr val="D7D7D7"/>
          </a:solidFill>
        </p:spPr>
        <p:txBody>
          <a:bodyPr wrap="square" lIns="0" tIns="0" rIns="0" bIns="0" rtlCol="0"/>
          <a:lstStyle/>
          <a:p>
            <a:endParaRPr/>
          </a:p>
        </p:txBody>
      </p:sp>
      <p:sp>
        <p:nvSpPr>
          <p:cNvPr id="49" name="object 49"/>
          <p:cNvSpPr/>
          <p:nvPr/>
        </p:nvSpPr>
        <p:spPr>
          <a:xfrm>
            <a:off x="1314579" y="2590056"/>
            <a:ext cx="1598295" cy="339725"/>
          </a:xfrm>
          <a:custGeom>
            <a:avLst/>
            <a:gdLst/>
            <a:ahLst/>
            <a:cxnLst/>
            <a:rect l="l" t="t" r="r" b="b"/>
            <a:pathLst>
              <a:path w="1598295" h="339725">
                <a:moveTo>
                  <a:pt x="1428019" y="0"/>
                </a:moveTo>
                <a:lnTo>
                  <a:pt x="169987" y="0"/>
                </a:lnTo>
                <a:lnTo>
                  <a:pt x="124799" y="6063"/>
                </a:lnTo>
                <a:lnTo>
                  <a:pt x="84193" y="23176"/>
                </a:lnTo>
                <a:lnTo>
                  <a:pt x="49789" y="49718"/>
                </a:lnTo>
                <a:lnTo>
                  <a:pt x="23209" y="84071"/>
                </a:lnTo>
                <a:lnTo>
                  <a:pt x="6072" y="124618"/>
                </a:lnTo>
                <a:lnTo>
                  <a:pt x="0" y="169738"/>
                </a:lnTo>
                <a:lnTo>
                  <a:pt x="6072" y="214859"/>
                </a:lnTo>
                <a:lnTo>
                  <a:pt x="23209" y="255405"/>
                </a:lnTo>
                <a:lnTo>
                  <a:pt x="49789" y="289759"/>
                </a:lnTo>
                <a:lnTo>
                  <a:pt x="84193" y="316301"/>
                </a:lnTo>
                <a:lnTo>
                  <a:pt x="124799" y="333414"/>
                </a:lnTo>
                <a:lnTo>
                  <a:pt x="169987" y="339477"/>
                </a:lnTo>
                <a:lnTo>
                  <a:pt x="1428019" y="339477"/>
                </a:lnTo>
                <a:lnTo>
                  <a:pt x="1473196" y="333414"/>
                </a:lnTo>
                <a:lnTo>
                  <a:pt x="1513797" y="316301"/>
                </a:lnTo>
                <a:lnTo>
                  <a:pt x="1548204" y="289759"/>
                </a:lnTo>
                <a:lnTo>
                  <a:pt x="1574801" y="255405"/>
                </a:lnTo>
                <a:lnTo>
                  <a:pt x="1591970" y="214859"/>
                </a:lnTo>
                <a:lnTo>
                  <a:pt x="1598095" y="169738"/>
                </a:lnTo>
                <a:lnTo>
                  <a:pt x="1591970" y="124618"/>
                </a:lnTo>
                <a:lnTo>
                  <a:pt x="1574801" y="84071"/>
                </a:lnTo>
                <a:lnTo>
                  <a:pt x="1548204" y="49718"/>
                </a:lnTo>
                <a:lnTo>
                  <a:pt x="1513797" y="23176"/>
                </a:lnTo>
                <a:lnTo>
                  <a:pt x="1473196" y="6063"/>
                </a:lnTo>
                <a:lnTo>
                  <a:pt x="1428019" y="0"/>
                </a:lnTo>
                <a:close/>
              </a:path>
            </a:pathLst>
          </a:custGeom>
          <a:solidFill>
            <a:srgbClr val="BEBEBE"/>
          </a:solidFill>
        </p:spPr>
        <p:txBody>
          <a:bodyPr wrap="square" lIns="0" tIns="0" rIns="0" bIns="0" rtlCol="0"/>
          <a:lstStyle/>
          <a:p>
            <a:endParaRPr/>
          </a:p>
        </p:txBody>
      </p:sp>
      <p:sp>
        <p:nvSpPr>
          <p:cNvPr id="50" name="object 50"/>
          <p:cNvSpPr/>
          <p:nvPr/>
        </p:nvSpPr>
        <p:spPr>
          <a:xfrm>
            <a:off x="1314579" y="2590056"/>
            <a:ext cx="1598295" cy="339725"/>
          </a:xfrm>
          <a:custGeom>
            <a:avLst/>
            <a:gdLst/>
            <a:ahLst/>
            <a:cxnLst/>
            <a:rect l="l" t="t" r="r" b="b"/>
            <a:pathLst>
              <a:path w="1598295" h="339725">
                <a:moveTo>
                  <a:pt x="1428019" y="339477"/>
                </a:moveTo>
                <a:lnTo>
                  <a:pt x="1473196" y="333414"/>
                </a:lnTo>
                <a:lnTo>
                  <a:pt x="1513797" y="316301"/>
                </a:lnTo>
                <a:lnTo>
                  <a:pt x="1548204" y="289759"/>
                </a:lnTo>
                <a:lnTo>
                  <a:pt x="1574801" y="255405"/>
                </a:lnTo>
                <a:lnTo>
                  <a:pt x="1591970" y="214859"/>
                </a:lnTo>
                <a:lnTo>
                  <a:pt x="1598095" y="169738"/>
                </a:lnTo>
                <a:lnTo>
                  <a:pt x="1591970" y="124618"/>
                </a:lnTo>
                <a:lnTo>
                  <a:pt x="1574801" y="84071"/>
                </a:lnTo>
                <a:lnTo>
                  <a:pt x="1548204" y="49718"/>
                </a:lnTo>
                <a:lnTo>
                  <a:pt x="1513797" y="23176"/>
                </a:lnTo>
                <a:lnTo>
                  <a:pt x="1473196" y="6063"/>
                </a:lnTo>
                <a:lnTo>
                  <a:pt x="1428019" y="0"/>
                </a:lnTo>
                <a:lnTo>
                  <a:pt x="169987" y="0"/>
                </a:lnTo>
                <a:lnTo>
                  <a:pt x="124799" y="6063"/>
                </a:lnTo>
                <a:lnTo>
                  <a:pt x="84193" y="23176"/>
                </a:lnTo>
                <a:lnTo>
                  <a:pt x="49789" y="49718"/>
                </a:lnTo>
                <a:lnTo>
                  <a:pt x="23209" y="84071"/>
                </a:lnTo>
                <a:lnTo>
                  <a:pt x="6072" y="124618"/>
                </a:lnTo>
                <a:lnTo>
                  <a:pt x="0" y="169738"/>
                </a:lnTo>
                <a:lnTo>
                  <a:pt x="6072" y="214859"/>
                </a:lnTo>
                <a:lnTo>
                  <a:pt x="23209" y="255405"/>
                </a:lnTo>
                <a:lnTo>
                  <a:pt x="49789" y="289759"/>
                </a:lnTo>
                <a:lnTo>
                  <a:pt x="84193" y="316301"/>
                </a:lnTo>
                <a:lnTo>
                  <a:pt x="124799" y="333414"/>
                </a:lnTo>
                <a:lnTo>
                  <a:pt x="169987" y="339477"/>
                </a:lnTo>
                <a:lnTo>
                  <a:pt x="1428019" y="339477"/>
                </a:lnTo>
                <a:close/>
              </a:path>
            </a:pathLst>
          </a:custGeom>
          <a:ln w="3175">
            <a:solidFill>
              <a:srgbClr val="000000"/>
            </a:solidFill>
          </a:ln>
        </p:spPr>
        <p:txBody>
          <a:bodyPr wrap="square" lIns="0" tIns="0" rIns="0" bIns="0" rtlCol="0"/>
          <a:lstStyle/>
          <a:p>
            <a:endParaRPr/>
          </a:p>
        </p:txBody>
      </p:sp>
      <p:sp>
        <p:nvSpPr>
          <p:cNvPr id="51" name="object 51"/>
          <p:cNvSpPr/>
          <p:nvPr/>
        </p:nvSpPr>
        <p:spPr>
          <a:xfrm>
            <a:off x="1314579" y="2192183"/>
            <a:ext cx="1598295" cy="339725"/>
          </a:xfrm>
          <a:custGeom>
            <a:avLst/>
            <a:gdLst/>
            <a:ahLst/>
            <a:cxnLst/>
            <a:rect l="l" t="t" r="r" b="b"/>
            <a:pathLst>
              <a:path w="1598295" h="339725">
                <a:moveTo>
                  <a:pt x="1428019" y="0"/>
                </a:moveTo>
                <a:lnTo>
                  <a:pt x="169987" y="0"/>
                </a:lnTo>
                <a:lnTo>
                  <a:pt x="124799" y="6064"/>
                </a:lnTo>
                <a:lnTo>
                  <a:pt x="84193" y="23180"/>
                </a:lnTo>
                <a:lnTo>
                  <a:pt x="49789" y="49734"/>
                </a:lnTo>
                <a:lnTo>
                  <a:pt x="23209" y="84109"/>
                </a:lnTo>
                <a:lnTo>
                  <a:pt x="6072" y="124691"/>
                </a:lnTo>
                <a:lnTo>
                  <a:pt x="0" y="169865"/>
                </a:lnTo>
                <a:lnTo>
                  <a:pt x="6072" y="214986"/>
                </a:lnTo>
                <a:lnTo>
                  <a:pt x="23209" y="255532"/>
                </a:lnTo>
                <a:lnTo>
                  <a:pt x="49789" y="289886"/>
                </a:lnTo>
                <a:lnTo>
                  <a:pt x="84193" y="316428"/>
                </a:lnTo>
                <a:lnTo>
                  <a:pt x="124799" y="333540"/>
                </a:lnTo>
                <a:lnTo>
                  <a:pt x="169987" y="339604"/>
                </a:lnTo>
                <a:lnTo>
                  <a:pt x="1428019" y="339604"/>
                </a:lnTo>
                <a:lnTo>
                  <a:pt x="1473196" y="333540"/>
                </a:lnTo>
                <a:lnTo>
                  <a:pt x="1513797" y="316428"/>
                </a:lnTo>
                <a:lnTo>
                  <a:pt x="1548204" y="289886"/>
                </a:lnTo>
                <a:lnTo>
                  <a:pt x="1574801" y="255532"/>
                </a:lnTo>
                <a:lnTo>
                  <a:pt x="1591970" y="214986"/>
                </a:lnTo>
                <a:lnTo>
                  <a:pt x="1598095" y="169865"/>
                </a:lnTo>
                <a:lnTo>
                  <a:pt x="1591970" y="124691"/>
                </a:lnTo>
                <a:lnTo>
                  <a:pt x="1574801" y="84109"/>
                </a:lnTo>
                <a:lnTo>
                  <a:pt x="1548204" y="49734"/>
                </a:lnTo>
                <a:lnTo>
                  <a:pt x="1513797" y="23180"/>
                </a:lnTo>
                <a:lnTo>
                  <a:pt x="1473196" y="6064"/>
                </a:lnTo>
                <a:lnTo>
                  <a:pt x="1428019" y="0"/>
                </a:lnTo>
                <a:close/>
              </a:path>
            </a:pathLst>
          </a:custGeom>
          <a:solidFill>
            <a:srgbClr val="BEBEBE"/>
          </a:solidFill>
        </p:spPr>
        <p:txBody>
          <a:bodyPr wrap="square" lIns="0" tIns="0" rIns="0" bIns="0" rtlCol="0"/>
          <a:lstStyle/>
          <a:p>
            <a:endParaRPr/>
          </a:p>
        </p:txBody>
      </p:sp>
      <p:sp>
        <p:nvSpPr>
          <p:cNvPr id="52" name="object 52"/>
          <p:cNvSpPr/>
          <p:nvPr/>
        </p:nvSpPr>
        <p:spPr>
          <a:xfrm>
            <a:off x="1314579" y="2192183"/>
            <a:ext cx="1598295" cy="339725"/>
          </a:xfrm>
          <a:custGeom>
            <a:avLst/>
            <a:gdLst/>
            <a:ahLst/>
            <a:cxnLst/>
            <a:rect l="l" t="t" r="r" b="b"/>
            <a:pathLst>
              <a:path w="1598295" h="339725">
                <a:moveTo>
                  <a:pt x="1428019" y="339604"/>
                </a:moveTo>
                <a:lnTo>
                  <a:pt x="1473196" y="333540"/>
                </a:lnTo>
                <a:lnTo>
                  <a:pt x="1513797" y="316428"/>
                </a:lnTo>
                <a:lnTo>
                  <a:pt x="1548204" y="289886"/>
                </a:lnTo>
                <a:lnTo>
                  <a:pt x="1574801" y="255532"/>
                </a:lnTo>
                <a:lnTo>
                  <a:pt x="1591970" y="214986"/>
                </a:lnTo>
                <a:lnTo>
                  <a:pt x="1598095" y="169865"/>
                </a:lnTo>
                <a:lnTo>
                  <a:pt x="1591970" y="124691"/>
                </a:lnTo>
                <a:lnTo>
                  <a:pt x="1574801" y="84109"/>
                </a:lnTo>
                <a:lnTo>
                  <a:pt x="1548204" y="49734"/>
                </a:lnTo>
                <a:lnTo>
                  <a:pt x="1513797" y="23180"/>
                </a:lnTo>
                <a:lnTo>
                  <a:pt x="1473196" y="6064"/>
                </a:lnTo>
                <a:lnTo>
                  <a:pt x="1428019" y="0"/>
                </a:lnTo>
                <a:lnTo>
                  <a:pt x="169987" y="0"/>
                </a:lnTo>
                <a:lnTo>
                  <a:pt x="124799" y="6064"/>
                </a:lnTo>
                <a:lnTo>
                  <a:pt x="84193" y="23180"/>
                </a:lnTo>
                <a:lnTo>
                  <a:pt x="49789" y="49734"/>
                </a:lnTo>
                <a:lnTo>
                  <a:pt x="23209" y="84109"/>
                </a:lnTo>
                <a:lnTo>
                  <a:pt x="6072" y="124691"/>
                </a:lnTo>
                <a:lnTo>
                  <a:pt x="0" y="169865"/>
                </a:lnTo>
                <a:lnTo>
                  <a:pt x="6072" y="214986"/>
                </a:lnTo>
                <a:lnTo>
                  <a:pt x="23209" y="255532"/>
                </a:lnTo>
                <a:lnTo>
                  <a:pt x="49789" y="289886"/>
                </a:lnTo>
                <a:lnTo>
                  <a:pt x="84193" y="316428"/>
                </a:lnTo>
                <a:lnTo>
                  <a:pt x="124799" y="333540"/>
                </a:lnTo>
                <a:lnTo>
                  <a:pt x="169987" y="339604"/>
                </a:lnTo>
                <a:lnTo>
                  <a:pt x="1428019" y="339604"/>
                </a:lnTo>
                <a:close/>
              </a:path>
            </a:pathLst>
          </a:custGeom>
          <a:ln w="3175">
            <a:solidFill>
              <a:srgbClr val="000000"/>
            </a:solidFill>
          </a:ln>
        </p:spPr>
        <p:txBody>
          <a:bodyPr wrap="square" lIns="0" tIns="0" rIns="0" bIns="0" rtlCol="0"/>
          <a:lstStyle/>
          <a:p>
            <a:endParaRPr/>
          </a:p>
        </p:txBody>
      </p:sp>
      <p:sp>
        <p:nvSpPr>
          <p:cNvPr id="53" name="object 53"/>
          <p:cNvSpPr/>
          <p:nvPr/>
        </p:nvSpPr>
        <p:spPr>
          <a:xfrm>
            <a:off x="1314579" y="1794436"/>
            <a:ext cx="1598295" cy="339725"/>
          </a:xfrm>
          <a:custGeom>
            <a:avLst/>
            <a:gdLst/>
            <a:ahLst/>
            <a:cxnLst/>
            <a:rect l="l" t="t" r="r" b="b"/>
            <a:pathLst>
              <a:path w="1598295" h="339725">
                <a:moveTo>
                  <a:pt x="1428019" y="0"/>
                </a:moveTo>
                <a:lnTo>
                  <a:pt x="169987" y="0"/>
                </a:lnTo>
                <a:lnTo>
                  <a:pt x="124799" y="6063"/>
                </a:lnTo>
                <a:lnTo>
                  <a:pt x="84193" y="23176"/>
                </a:lnTo>
                <a:lnTo>
                  <a:pt x="49789" y="49718"/>
                </a:lnTo>
                <a:lnTo>
                  <a:pt x="23209" y="84071"/>
                </a:lnTo>
                <a:lnTo>
                  <a:pt x="6072" y="124618"/>
                </a:lnTo>
                <a:lnTo>
                  <a:pt x="0" y="169738"/>
                </a:lnTo>
                <a:lnTo>
                  <a:pt x="6072" y="214912"/>
                </a:lnTo>
                <a:lnTo>
                  <a:pt x="23209" y="255495"/>
                </a:lnTo>
                <a:lnTo>
                  <a:pt x="49789" y="289870"/>
                </a:lnTo>
                <a:lnTo>
                  <a:pt x="84193" y="316423"/>
                </a:lnTo>
                <a:lnTo>
                  <a:pt x="124799" y="333540"/>
                </a:lnTo>
                <a:lnTo>
                  <a:pt x="169987" y="339604"/>
                </a:lnTo>
                <a:lnTo>
                  <a:pt x="1428019" y="339604"/>
                </a:lnTo>
                <a:lnTo>
                  <a:pt x="1473196" y="333540"/>
                </a:lnTo>
                <a:lnTo>
                  <a:pt x="1513797" y="316423"/>
                </a:lnTo>
                <a:lnTo>
                  <a:pt x="1548204" y="289870"/>
                </a:lnTo>
                <a:lnTo>
                  <a:pt x="1574801" y="255495"/>
                </a:lnTo>
                <a:lnTo>
                  <a:pt x="1591970" y="214912"/>
                </a:lnTo>
                <a:lnTo>
                  <a:pt x="1598095" y="169738"/>
                </a:lnTo>
                <a:lnTo>
                  <a:pt x="1591970" y="124618"/>
                </a:lnTo>
                <a:lnTo>
                  <a:pt x="1574801" y="84071"/>
                </a:lnTo>
                <a:lnTo>
                  <a:pt x="1548204" y="49718"/>
                </a:lnTo>
                <a:lnTo>
                  <a:pt x="1513797" y="23176"/>
                </a:lnTo>
                <a:lnTo>
                  <a:pt x="1473196" y="6063"/>
                </a:lnTo>
                <a:lnTo>
                  <a:pt x="1428019" y="0"/>
                </a:lnTo>
                <a:close/>
              </a:path>
            </a:pathLst>
          </a:custGeom>
          <a:solidFill>
            <a:srgbClr val="BEBEBE"/>
          </a:solidFill>
        </p:spPr>
        <p:txBody>
          <a:bodyPr wrap="square" lIns="0" tIns="0" rIns="0" bIns="0" rtlCol="0"/>
          <a:lstStyle/>
          <a:p>
            <a:endParaRPr/>
          </a:p>
        </p:txBody>
      </p:sp>
      <p:sp>
        <p:nvSpPr>
          <p:cNvPr id="54" name="object 54"/>
          <p:cNvSpPr/>
          <p:nvPr/>
        </p:nvSpPr>
        <p:spPr>
          <a:xfrm>
            <a:off x="1314579" y="1794436"/>
            <a:ext cx="1598295" cy="339725"/>
          </a:xfrm>
          <a:custGeom>
            <a:avLst/>
            <a:gdLst/>
            <a:ahLst/>
            <a:cxnLst/>
            <a:rect l="l" t="t" r="r" b="b"/>
            <a:pathLst>
              <a:path w="1598295" h="339725">
                <a:moveTo>
                  <a:pt x="1428019" y="339604"/>
                </a:moveTo>
                <a:lnTo>
                  <a:pt x="1473196" y="333540"/>
                </a:lnTo>
                <a:lnTo>
                  <a:pt x="1513797" y="316423"/>
                </a:lnTo>
                <a:lnTo>
                  <a:pt x="1548204" y="289870"/>
                </a:lnTo>
                <a:lnTo>
                  <a:pt x="1574801" y="255495"/>
                </a:lnTo>
                <a:lnTo>
                  <a:pt x="1591970" y="214912"/>
                </a:lnTo>
                <a:lnTo>
                  <a:pt x="1598095" y="169738"/>
                </a:lnTo>
                <a:lnTo>
                  <a:pt x="1591970" y="124618"/>
                </a:lnTo>
                <a:lnTo>
                  <a:pt x="1574801" y="84071"/>
                </a:lnTo>
                <a:lnTo>
                  <a:pt x="1548204" y="49718"/>
                </a:lnTo>
                <a:lnTo>
                  <a:pt x="1513797" y="23176"/>
                </a:lnTo>
                <a:lnTo>
                  <a:pt x="1473196" y="6063"/>
                </a:lnTo>
                <a:lnTo>
                  <a:pt x="1428019" y="0"/>
                </a:lnTo>
                <a:lnTo>
                  <a:pt x="169987" y="0"/>
                </a:lnTo>
                <a:lnTo>
                  <a:pt x="124799" y="6063"/>
                </a:lnTo>
                <a:lnTo>
                  <a:pt x="84193" y="23176"/>
                </a:lnTo>
                <a:lnTo>
                  <a:pt x="49789" y="49718"/>
                </a:lnTo>
                <a:lnTo>
                  <a:pt x="23209" y="84071"/>
                </a:lnTo>
                <a:lnTo>
                  <a:pt x="6072" y="124618"/>
                </a:lnTo>
                <a:lnTo>
                  <a:pt x="0" y="169738"/>
                </a:lnTo>
                <a:lnTo>
                  <a:pt x="6072" y="214912"/>
                </a:lnTo>
                <a:lnTo>
                  <a:pt x="23209" y="255495"/>
                </a:lnTo>
                <a:lnTo>
                  <a:pt x="49789" y="289870"/>
                </a:lnTo>
                <a:lnTo>
                  <a:pt x="84193" y="316423"/>
                </a:lnTo>
                <a:lnTo>
                  <a:pt x="124799" y="333540"/>
                </a:lnTo>
                <a:lnTo>
                  <a:pt x="169987" y="339604"/>
                </a:lnTo>
                <a:lnTo>
                  <a:pt x="1428019" y="339604"/>
                </a:lnTo>
                <a:close/>
              </a:path>
            </a:pathLst>
          </a:custGeom>
          <a:ln w="3175">
            <a:solidFill>
              <a:srgbClr val="000000"/>
            </a:solidFill>
          </a:ln>
        </p:spPr>
        <p:txBody>
          <a:bodyPr wrap="square" lIns="0" tIns="0" rIns="0" bIns="0" rtlCol="0"/>
          <a:lstStyle/>
          <a:p>
            <a:endParaRPr/>
          </a:p>
        </p:txBody>
      </p:sp>
      <p:sp>
        <p:nvSpPr>
          <p:cNvPr id="55" name="object 55"/>
          <p:cNvSpPr/>
          <p:nvPr/>
        </p:nvSpPr>
        <p:spPr>
          <a:xfrm>
            <a:off x="1314579" y="1336015"/>
            <a:ext cx="1598295" cy="339725"/>
          </a:xfrm>
          <a:custGeom>
            <a:avLst/>
            <a:gdLst/>
            <a:ahLst/>
            <a:cxnLst/>
            <a:rect l="l" t="t" r="r" b="b"/>
            <a:pathLst>
              <a:path w="1598295" h="339725">
                <a:moveTo>
                  <a:pt x="1428019" y="0"/>
                </a:moveTo>
                <a:lnTo>
                  <a:pt x="169987" y="0"/>
                </a:lnTo>
                <a:lnTo>
                  <a:pt x="124799" y="6063"/>
                </a:lnTo>
                <a:lnTo>
                  <a:pt x="84193" y="23176"/>
                </a:lnTo>
                <a:lnTo>
                  <a:pt x="49789" y="49718"/>
                </a:lnTo>
                <a:lnTo>
                  <a:pt x="23209" y="84071"/>
                </a:lnTo>
                <a:lnTo>
                  <a:pt x="6072" y="124618"/>
                </a:lnTo>
                <a:lnTo>
                  <a:pt x="0" y="169738"/>
                </a:lnTo>
                <a:lnTo>
                  <a:pt x="6072" y="214859"/>
                </a:lnTo>
                <a:lnTo>
                  <a:pt x="23209" y="255405"/>
                </a:lnTo>
                <a:lnTo>
                  <a:pt x="49789" y="289759"/>
                </a:lnTo>
                <a:lnTo>
                  <a:pt x="84193" y="316301"/>
                </a:lnTo>
                <a:lnTo>
                  <a:pt x="124799" y="333414"/>
                </a:lnTo>
                <a:lnTo>
                  <a:pt x="169987" y="339477"/>
                </a:lnTo>
                <a:lnTo>
                  <a:pt x="1428019" y="339477"/>
                </a:lnTo>
                <a:lnTo>
                  <a:pt x="1473196" y="333414"/>
                </a:lnTo>
                <a:lnTo>
                  <a:pt x="1513797" y="316301"/>
                </a:lnTo>
                <a:lnTo>
                  <a:pt x="1548204" y="289759"/>
                </a:lnTo>
                <a:lnTo>
                  <a:pt x="1574801" y="255405"/>
                </a:lnTo>
                <a:lnTo>
                  <a:pt x="1591970" y="214859"/>
                </a:lnTo>
                <a:lnTo>
                  <a:pt x="1598095" y="169738"/>
                </a:lnTo>
                <a:lnTo>
                  <a:pt x="1591970" y="124618"/>
                </a:lnTo>
                <a:lnTo>
                  <a:pt x="1574801" y="84071"/>
                </a:lnTo>
                <a:lnTo>
                  <a:pt x="1548204" y="49718"/>
                </a:lnTo>
                <a:lnTo>
                  <a:pt x="1513797" y="23176"/>
                </a:lnTo>
                <a:lnTo>
                  <a:pt x="1473196" y="6063"/>
                </a:lnTo>
                <a:lnTo>
                  <a:pt x="1428019" y="0"/>
                </a:lnTo>
                <a:close/>
              </a:path>
            </a:pathLst>
          </a:custGeom>
          <a:solidFill>
            <a:srgbClr val="BEBEBE"/>
          </a:solidFill>
        </p:spPr>
        <p:txBody>
          <a:bodyPr wrap="square" lIns="0" tIns="0" rIns="0" bIns="0" rtlCol="0"/>
          <a:lstStyle/>
          <a:p>
            <a:endParaRPr/>
          </a:p>
        </p:txBody>
      </p:sp>
      <p:sp>
        <p:nvSpPr>
          <p:cNvPr id="56" name="object 56"/>
          <p:cNvSpPr/>
          <p:nvPr/>
        </p:nvSpPr>
        <p:spPr>
          <a:xfrm>
            <a:off x="1314579" y="1336015"/>
            <a:ext cx="1598295" cy="339725"/>
          </a:xfrm>
          <a:custGeom>
            <a:avLst/>
            <a:gdLst/>
            <a:ahLst/>
            <a:cxnLst/>
            <a:rect l="l" t="t" r="r" b="b"/>
            <a:pathLst>
              <a:path w="1598295" h="339725">
                <a:moveTo>
                  <a:pt x="1428019" y="339477"/>
                </a:moveTo>
                <a:lnTo>
                  <a:pt x="1473196" y="333414"/>
                </a:lnTo>
                <a:lnTo>
                  <a:pt x="1513797" y="316301"/>
                </a:lnTo>
                <a:lnTo>
                  <a:pt x="1548204" y="289759"/>
                </a:lnTo>
                <a:lnTo>
                  <a:pt x="1574801" y="255405"/>
                </a:lnTo>
                <a:lnTo>
                  <a:pt x="1591970" y="214859"/>
                </a:lnTo>
                <a:lnTo>
                  <a:pt x="1598095" y="169738"/>
                </a:lnTo>
                <a:lnTo>
                  <a:pt x="1591970" y="124618"/>
                </a:lnTo>
                <a:lnTo>
                  <a:pt x="1574801" y="84071"/>
                </a:lnTo>
                <a:lnTo>
                  <a:pt x="1548204" y="49718"/>
                </a:lnTo>
                <a:lnTo>
                  <a:pt x="1513797" y="23176"/>
                </a:lnTo>
                <a:lnTo>
                  <a:pt x="1473196" y="6063"/>
                </a:lnTo>
                <a:lnTo>
                  <a:pt x="1428019" y="0"/>
                </a:lnTo>
                <a:lnTo>
                  <a:pt x="169987" y="0"/>
                </a:lnTo>
                <a:lnTo>
                  <a:pt x="124799" y="6063"/>
                </a:lnTo>
                <a:lnTo>
                  <a:pt x="84193" y="23176"/>
                </a:lnTo>
                <a:lnTo>
                  <a:pt x="49789" y="49718"/>
                </a:lnTo>
                <a:lnTo>
                  <a:pt x="23209" y="84071"/>
                </a:lnTo>
                <a:lnTo>
                  <a:pt x="6072" y="124618"/>
                </a:lnTo>
                <a:lnTo>
                  <a:pt x="0" y="169738"/>
                </a:lnTo>
                <a:lnTo>
                  <a:pt x="6072" y="214859"/>
                </a:lnTo>
                <a:lnTo>
                  <a:pt x="23209" y="255405"/>
                </a:lnTo>
                <a:lnTo>
                  <a:pt x="49789" y="289759"/>
                </a:lnTo>
                <a:lnTo>
                  <a:pt x="84193" y="316301"/>
                </a:lnTo>
                <a:lnTo>
                  <a:pt x="124799" y="333414"/>
                </a:lnTo>
                <a:lnTo>
                  <a:pt x="169987" y="339477"/>
                </a:lnTo>
                <a:lnTo>
                  <a:pt x="1428019" y="339477"/>
                </a:lnTo>
                <a:close/>
              </a:path>
            </a:pathLst>
          </a:custGeom>
          <a:ln w="3175">
            <a:solidFill>
              <a:srgbClr val="000000"/>
            </a:solidFill>
          </a:ln>
        </p:spPr>
        <p:txBody>
          <a:bodyPr wrap="square" lIns="0" tIns="0" rIns="0" bIns="0" rtlCol="0"/>
          <a:lstStyle/>
          <a:p>
            <a:endParaRPr/>
          </a:p>
        </p:txBody>
      </p:sp>
      <p:sp>
        <p:nvSpPr>
          <p:cNvPr id="57" name="object 57"/>
          <p:cNvSpPr txBox="1"/>
          <p:nvPr/>
        </p:nvSpPr>
        <p:spPr>
          <a:xfrm>
            <a:off x="1257506" y="880000"/>
            <a:ext cx="1712595" cy="2128520"/>
          </a:xfrm>
          <a:prstGeom prst="rect">
            <a:avLst/>
          </a:prstGeom>
          <a:ln w="3175">
            <a:solidFill>
              <a:srgbClr val="000000"/>
            </a:solidFill>
          </a:ln>
        </p:spPr>
        <p:txBody>
          <a:bodyPr vert="horz" wrap="square" lIns="0" tIns="57150" rIns="0" bIns="0" rtlCol="0">
            <a:spAutoFit/>
          </a:bodyPr>
          <a:lstStyle/>
          <a:p>
            <a:pPr marL="88900">
              <a:lnSpc>
                <a:spcPct val="100000"/>
              </a:lnSpc>
              <a:spcBef>
                <a:spcPts val="450"/>
              </a:spcBef>
            </a:pPr>
            <a:r>
              <a:rPr sz="1600" u="heavy" spc="-5" dirty="0">
                <a:uFill>
                  <a:solidFill>
                    <a:srgbClr val="000000"/>
                  </a:solidFill>
                </a:uFill>
                <a:latin typeface="Arial"/>
                <a:cs typeface="Arial"/>
              </a:rPr>
              <a:t>Management</a:t>
            </a:r>
            <a:r>
              <a:rPr sz="1600" u="heavy" spc="-30" dirty="0">
                <a:uFill>
                  <a:solidFill>
                    <a:srgbClr val="000000"/>
                  </a:solidFill>
                </a:uFill>
                <a:latin typeface="Arial"/>
                <a:cs typeface="Arial"/>
              </a:rPr>
              <a:t> </a:t>
            </a:r>
            <a:r>
              <a:rPr sz="1600" u="heavy" spc="-5" dirty="0">
                <a:uFill>
                  <a:solidFill>
                    <a:srgbClr val="000000"/>
                  </a:solidFill>
                </a:uFill>
                <a:latin typeface="Arial"/>
                <a:cs typeface="Arial"/>
              </a:rPr>
              <a:t>OS</a:t>
            </a:r>
            <a:endParaRPr sz="1600" dirty="0">
              <a:latin typeface="Arial"/>
              <a:cs typeface="Arial"/>
            </a:endParaRPr>
          </a:p>
          <a:p>
            <a:pPr marL="325755" indent="-197485">
              <a:lnSpc>
                <a:spcPct val="100000"/>
              </a:lnSpc>
              <a:spcBef>
                <a:spcPts val="1575"/>
              </a:spcBef>
            </a:pPr>
            <a:r>
              <a:rPr sz="1400" spc="-5" dirty="0">
                <a:latin typeface="Times New Roman"/>
                <a:cs typeface="Times New Roman"/>
              </a:rPr>
              <a:t>Administrative</a:t>
            </a:r>
            <a:r>
              <a:rPr sz="1400" spc="-15" dirty="0">
                <a:latin typeface="Times New Roman"/>
                <a:cs typeface="Times New Roman"/>
              </a:rPr>
              <a:t> </a:t>
            </a:r>
            <a:r>
              <a:rPr sz="1400" spc="-5" dirty="0">
                <a:latin typeface="Times New Roman"/>
                <a:cs typeface="Times New Roman"/>
              </a:rPr>
              <a:t>tools</a:t>
            </a:r>
            <a:endParaRPr sz="1400" dirty="0">
              <a:latin typeface="Times New Roman"/>
              <a:cs typeface="Times New Roman"/>
            </a:endParaRPr>
          </a:p>
          <a:p>
            <a:pPr marL="227329" marR="219710" algn="ctr">
              <a:lnSpc>
                <a:spcPct val="186500"/>
              </a:lnSpc>
              <a:spcBef>
                <a:spcPts val="475"/>
              </a:spcBef>
            </a:pPr>
            <a:r>
              <a:rPr sz="1400" spc="-5" dirty="0">
                <a:latin typeface="Times New Roman"/>
                <a:cs typeface="Times New Roman"/>
              </a:rPr>
              <a:t>Live migration  Device drivers  Device</a:t>
            </a:r>
            <a:r>
              <a:rPr sz="1400" spc="-45" dirty="0">
                <a:latin typeface="Times New Roman"/>
                <a:cs typeface="Times New Roman"/>
              </a:rPr>
              <a:t> </a:t>
            </a:r>
            <a:r>
              <a:rPr sz="1400" spc="-5" dirty="0">
                <a:latin typeface="Times New Roman"/>
                <a:cs typeface="Times New Roman"/>
              </a:rPr>
              <a:t>emulation</a:t>
            </a:r>
            <a:endParaRPr sz="1400" dirty="0">
              <a:latin typeface="Times New Roman"/>
              <a:cs typeface="Times New Roman"/>
            </a:endParaRPr>
          </a:p>
        </p:txBody>
      </p:sp>
      <p:sp>
        <p:nvSpPr>
          <p:cNvPr id="58" name="object 58"/>
          <p:cNvSpPr txBox="1">
            <a:spLocks noGrp="1"/>
          </p:cNvSpPr>
          <p:nvPr>
            <p:ph type="dt" sz="half" idx="6"/>
          </p:nvPr>
        </p:nvSpPr>
        <p:spPr>
          <a:prstGeom prst="rect">
            <a:avLst/>
          </a:prstGeom>
        </p:spPr>
        <p:txBody>
          <a:bodyPr vert="horz" wrap="square" lIns="0" tIns="0" rIns="0" bIns="0" rtlCol="0">
            <a:spAutoFit/>
          </a:bodyPr>
          <a:lstStyle/>
          <a:p>
            <a:pPr algn="ctr">
              <a:lnSpc>
                <a:spcPts val="1425"/>
              </a:lnSpc>
            </a:pPr>
            <a:r>
              <a:rPr spc="-5" dirty="0"/>
              <a:t>Cloud Computing: </a:t>
            </a:r>
            <a:r>
              <a:rPr dirty="0"/>
              <a:t>Theory </a:t>
            </a:r>
            <a:r>
              <a:rPr spc="-5" dirty="0"/>
              <a:t>and</a:t>
            </a:r>
            <a:r>
              <a:rPr spc="-140" dirty="0"/>
              <a:t> </a:t>
            </a:r>
            <a:r>
              <a:rPr dirty="0"/>
              <a:t>Practice.</a:t>
            </a:r>
          </a:p>
          <a:p>
            <a:pPr marL="1905" algn="ctr">
              <a:lnSpc>
                <a:spcPct val="100000"/>
              </a:lnSpc>
            </a:pPr>
            <a:r>
              <a:rPr dirty="0"/>
              <a:t>Chapter</a:t>
            </a:r>
            <a:r>
              <a:rPr spc="-45" dirty="0"/>
              <a:t> </a:t>
            </a:r>
            <a:r>
              <a:rPr spc="-5" dirty="0"/>
              <a:t>9</a:t>
            </a:r>
          </a:p>
        </p:txBody>
      </p:sp>
      <p:sp>
        <p:nvSpPr>
          <p:cNvPr id="59" name="object 59"/>
          <p:cNvSpPr txBox="1">
            <a:spLocks noGrp="1"/>
          </p:cNvSpPr>
          <p:nvPr>
            <p:ph type="sldNum" sz="quarter" idx="7"/>
          </p:nvPr>
        </p:nvSpPr>
        <p:spPr>
          <a:prstGeom prst="rect">
            <a:avLst/>
          </a:prstGeom>
        </p:spPr>
        <p:txBody>
          <a:bodyPr vert="horz" wrap="square" lIns="0" tIns="27940" rIns="0" bIns="0" rtlCol="0">
            <a:spAutoFit/>
          </a:bodyPr>
          <a:lstStyle/>
          <a:p>
            <a:pPr marL="25400">
              <a:lnSpc>
                <a:spcPct val="100000"/>
              </a:lnSpc>
              <a:spcBef>
                <a:spcPts val="220"/>
              </a:spcBef>
            </a:pPr>
            <a:fld id="{81D60167-4931-47E6-BA6A-407CBD079E47}" type="slidenum">
              <a:rPr dirty="0"/>
              <a:t>34</a:t>
            </a:fld>
            <a:endParaRPr dirty="0"/>
          </a:p>
        </p:txBody>
      </p:sp>
      <p:sp>
        <p:nvSpPr>
          <p:cNvPr id="60" name="object 60"/>
          <p:cNvSpPr txBox="1">
            <a:spLocks noGrp="1"/>
          </p:cNvSpPr>
          <p:nvPr>
            <p:ph type="ftr" sz="quarter" idx="5"/>
          </p:nvPr>
        </p:nvSpPr>
        <p:spPr>
          <a:prstGeom prst="rect">
            <a:avLst/>
          </a:prstGeom>
        </p:spPr>
        <p:txBody>
          <a:bodyPr vert="horz" wrap="square" lIns="0" tIns="0" rIns="0" bIns="0" rtlCol="0">
            <a:spAutoFit/>
          </a:bodyPr>
          <a:lstStyle/>
          <a:p>
            <a:pPr marL="12700">
              <a:lnSpc>
                <a:spcPts val="1425"/>
              </a:lnSpc>
            </a:pPr>
            <a:r>
              <a:rPr spc="-5" dirty="0"/>
              <a:t>Dan </a:t>
            </a:r>
            <a:r>
              <a:rPr dirty="0"/>
              <a:t>C.</a:t>
            </a:r>
            <a:r>
              <a:rPr spc="-55" dirty="0"/>
              <a:t> </a:t>
            </a:r>
            <a:r>
              <a:rPr spc="-5" dirty="0"/>
              <a:t>Marinescu</a:t>
            </a: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0" y="0"/>
            <a:ext cx="285750" cy="533400"/>
          </a:xfrm>
          <a:prstGeom prst="rect">
            <a:avLst/>
          </a:prstGeom>
          <a:blipFill>
            <a:blip r:embed="rId3" cstate="print"/>
            <a:stretch>
              <a:fillRect/>
            </a:stretch>
          </a:blipFill>
        </p:spPr>
        <p:txBody>
          <a:bodyPr wrap="square" lIns="0" tIns="0" rIns="0" bIns="0" rtlCol="0"/>
          <a:lstStyle/>
          <a:p>
            <a:endParaRPr/>
          </a:p>
        </p:txBody>
      </p:sp>
      <p:sp>
        <p:nvSpPr>
          <p:cNvPr id="3" name="object 3"/>
          <p:cNvSpPr/>
          <p:nvPr/>
        </p:nvSpPr>
        <p:spPr>
          <a:xfrm>
            <a:off x="412750" y="134937"/>
            <a:ext cx="8731250" cy="274637"/>
          </a:xfrm>
          <a:prstGeom prst="rect">
            <a:avLst/>
          </a:prstGeom>
          <a:blipFill>
            <a:blip r:embed="rId4" cstate="print"/>
            <a:stretch>
              <a:fillRect/>
            </a:stretch>
          </a:blipFill>
        </p:spPr>
        <p:txBody>
          <a:bodyPr wrap="square" lIns="0" tIns="0" rIns="0" bIns="0" rtlCol="0"/>
          <a:lstStyle/>
          <a:p>
            <a:endParaRPr/>
          </a:p>
        </p:txBody>
      </p:sp>
      <p:sp>
        <p:nvSpPr>
          <p:cNvPr id="4" name="object 4"/>
          <p:cNvSpPr/>
          <p:nvPr/>
        </p:nvSpPr>
        <p:spPr>
          <a:xfrm>
            <a:off x="409575" y="134937"/>
            <a:ext cx="138430" cy="136525"/>
          </a:xfrm>
          <a:custGeom>
            <a:avLst/>
            <a:gdLst/>
            <a:ahLst/>
            <a:cxnLst/>
            <a:rect l="l" t="t" r="r" b="b"/>
            <a:pathLst>
              <a:path w="138429" h="136525">
                <a:moveTo>
                  <a:pt x="0" y="136525"/>
                </a:moveTo>
                <a:lnTo>
                  <a:pt x="138112" y="136525"/>
                </a:lnTo>
                <a:lnTo>
                  <a:pt x="138112" y="0"/>
                </a:lnTo>
                <a:lnTo>
                  <a:pt x="0" y="0"/>
                </a:lnTo>
                <a:lnTo>
                  <a:pt x="0" y="136525"/>
                </a:lnTo>
                <a:close/>
              </a:path>
            </a:pathLst>
          </a:custGeom>
          <a:solidFill>
            <a:srgbClr val="CCCCE6"/>
          </a:solidFill>
        </p:spPr>
        <p:txBody>
          <a:bodyPr wrap="square" lIns="0" tIns="0" rIns="0" bIns="0" rtlCol="0"/>
          <a:lstStyle/>
          <a:p>
            <a:endParaRPr/>
          </a:p>
        </p:txBody>
      </p:sp>
      <p:sp>
        <p:nvSpPr>
          <p:cNvPr id="5" name="object 5"/>
          <p:cNvSpPr/>
          <p:nvPr/>
        </p:nvSpPr>
        <p:spPr>
          <a:xfrm>
            <a:off x="547687" y="63"/>
            <a:ext cx="139700" cy="135255"/>
          </a:xfrm>
          <a:custGeom>
            <a:avLst/>
            <a:gdLst/>
            <a:ahLst/>
            <a:cxnLst/>
            <a:rect l="l" t="t" r="r" b="b"/>
            <a:pathLst>
              <a:path w="139700" h="135255">
                <a:moveTo>
                  <a:pt x="0" y="134874"/>
                </a:moveTo>
                <a:lnTo>
                  <a:pt x="139700" y="134874"/>
                </a:lnTo>
                <a:lnTo>
                  <a:pt x="139700" y="0"/>
                </a:lnTo>
                <a:lnTo>
                  <a:pt x="0" y="0"/>
                </a:lnTo>
                <a:lnTo>
                  <a:pt x="0" y="134874"/>
                </a:lnTo>
                <a:close/>
              </a:path>
            </a:pathLst>
          </a:custGeom>
          <a:solidFill>
            <a:srgbClr val="CCCCE6"/>
          </a:solidFill>
        </p:spPr>
        <p:txBody>
          <a:bodyPr wrap="square" lIns="0" tIns="0" rIns="0" bIns="0" rtlCol="0"/>
          <a:lstStyle/>
          <a:p>
            <a:endParaRPr/>
          </a:p>
        </p:txBody>
      </p:sp>
      <p:sp>
        <p:nvSpPr>
          <p:cNvPr id="6" name="object 6"/>
          <p:cNvSpPr/>
          <p:nvPr/>
        </p:nvSpPr>
        <p:spPr>
          <a:xfrm>
            <a:off x="547687" y="134937"/>
            <a:ext cx="139700" cy="141605"/>
          </a:xfrm>
          <a:custGeom>
            <a:avLst/>
            <a:gdLst/>
            <a:ahLst/>
            <a:cxnLst/>
            <a:rect l="l" t="t" r="r" b="b"/>
            <a:pathLst>
              <a:path w="139700" h="141604">
                <a:moveTo>
                  <a:pt x="0" y="141287"/>
                </a:moveTo>
                <a:lnTo>
                  <a:pt x="139700" y="141287"/>
                </a:lnTo>
                <a:lnTo>
                  <a:pt x="139700" y="0"/>
                </a:lnTo>
                <a:lnTo>
                  <a:pt x="0" y="0"/>
                </a:lnTo>
                <a:lnTo>
                  <a:pt x="0" y="141287"/>
                </a:lnTo>
                <a:close/>
              </a:path>
            </a:pathLst>
          </a:custGeom>
          <a:solidFill>
            <a:srgbClr val="9999CC"/>
          </a:solidFill>
        </p:spPr>
        <p:txBody>
          <a:bodyPr wrap="square" lIns="0" tIns="0" rIns="0" bIns="0" rtlCol="0"/>
          <a:lstStyle/>
          <a:p>
            <a:endParaRPr/>
          </a:p>
        </p:txBody>
      </p:sp>
      <p:sp>
        <p:nvSpPr>
          <p:cNvPr id="7" name="object 7"/>
          <p:cNvSpPr/>
          <p:nvPr/>
        </p:nvSpPr>
        <p:spPr>
          <a:xfrm>
            <a:off x="274637" y="274637"/>
            <a:ext cx="136525" cy="135255"/>
          </a:xfrm>
          <a:custGeom>
            <a:avLst/>
            <a:gdLst/>
            <a:ahLst/>
            <a:cxnLst/>
            <a:rect l="l" t="t" r="r" b="b"/>
            <a:pathLst>
              <a:path w="136525" h="135254">
                <a:moveTo>
                  <a:pt x="0" y="134937"/>
                </a:moveTo>
                <a:lnTo>
                  <a:pt x="136525" y="134937"/>
                </a:lnTo>
                <a:lnTo>
                  <a:pt x="136525" y="0"/>
                </a:lnTo>
                <a:lnTo>
                  <a:pt x="0" y="0"/>
                </a:lnTo>
                <a:lnTo>
                  <a:pt x="0" y="134937"/>
                </a:lnTo>
                <a:close/>
              </a:path>
            </a:pathLst>
          </a:custGeom>
          <a:solidFill>
            <a:srgbClr val="CCCCE6"/>
          </a:solidFill>
        </p:spPr>
        <p:txBody>
          <a:bodyPr wrap="square" lIns="0" tIns="0" rIns="0" bIns="0" rtlCol="0"/>
          <a:lstStyle/>
          <a:p>
            <a:endParaRPr/>
          </a:p>
        </p:txBody>
      </p:sp>
      <p:sp>
        <p:nvSpPr>
          <p:cNvPr id="8" name="object 8"/>
          <p:cNvSpPr/>
          <p:nvPr/>
        </p:nvSpPr>
        <p:spPr>
          <a:xfrm>
            <a:off x="131762" y="136588"/>
            <a:ext cx="141605" cy="138430"/>
          </a:xfrm>
          <a:custGeom>
            <a:avLst/>
            <a:gdLst/>
            <a:ahLst/>
            <a:cxnLst/>
            <a:rect l="l" t="t" r="r" b="b"/>
            <a:pathLst>
              <a:path w="141604" h="138429">
                <a:moveTo>
                  <a:pt x="0" y="138112"/>
                </a:moveTo>
                <a:lnTo>
                  <a:pt x="141287" y="138112"/>
                </a:lnTo>
                <a:lnTo>
                  <a:pt x="141287" y="0"/>
                </a:lnTo>
                <a:lnTo>
                  <a:pt x="0" y="0"/>
                </a:lnTo>
                <a:lnTo>
                  <a:pt x="0" y="138112"/>
                </a:lnTo>
                <a:close/>
              </a:path>
            </a:pathLst>
          </a:custGeom>
          <a:solidFill>
            <a:srgbClr val="00007C"/>
          </a:solidFill>
        </p:spPr>
        <p:txBody>
          <a:bodyPr wrap="square" lIns="0" tIns="0" rIns="0" bIns="0" rtlCol="0"/>
          <a:lstStyle/>
          <a:p>
            <a:endParaRPr/>
          </a:p>
        </p:txBody>
      </p:sp>
      <p:sp>
        <p:nvSpPr>
          <p:cNvPr id="9" name="object 9"/>
          <p:cNvSpPr/>
          <p:nvPr/>
        </p:nvSpPr>
        <p:spPr>
          <a:xfrm>
            <a:off x="409575" y="271462"/>
            <a:ext cx="138430" cy="138430"/>
          </a:xfrm>
          <a:custGeom>
            <a:avLst/>
            <a:gdLst/>
            <a:ahLst/>
            <a:cxnLst/>
            <a:rect l="l" t="t" r="r" b="b"/>
            <a:pathLst>
              <a:path w="138429" h="138429">
                <a:moveTo>
                  <a:pt x="0" y="138112"/>
                </a:moveTo>
                <a:lnTo>
                  <a:pt x="138112" y="138112"/>
                </a:lnTo>
                <a:lnTo>
                  <a:pt x="138112" y="0"/>
                </a:lnTo>
                <a:lnTo>
                  <a:pt x="0" y="0"/>
                </a:lnTo>
                <a:lnTo>
                  <a:pt x="0" y="138112"/>
                </a:lnTo>
                <a:close/>
              </a:path>
            </a:pathLst>
          </a:custGeom>
          <a:solidFill>
            <a:srgbClr val="9999CC"/>
          </a:solidFill>
        </p:spPr>
        <p:txBody>
          <a:bodyPr wrap="square" lIns="0" tIns="0" rIns="0" bIns="0" rtlCol="0"/>
          <a:lstStyle/>
          <a:p>
            <a:endParaRPr/>
          </a:p>
        </p:txBody>
      </p:sp>
      <p:sp>
        <p:nvSpPr>
          <p:cNvPr id="10" name="object 10"/>
          <p:cNvSpPr/>
          <p:nvPr/>
        </p:nvSpPr>
        <p:spPr>
          <a:xfrm>
            <a:off x="274637" y="409575"/>
            <a:ext cx="136525" cy="136525"/>
          </a:xfrm>
          <a:custGeom>
            <a:avLst/>
            <a:gdLst/>
            <a:ahLst/>
            <a:cxnLst/>
            <a:rect l="l" t="t" r="r" b="b"/>
            <a:pathLst>
              <a:path w="136525" h="136525">
                <a:moveTo>
                  <a:pt x="0" y="136525"/>
                </a:moveTo>
                <a:lnTo>
                  <a:pt x="136525" y="136525"/>
                </a:lnTo>
                <a:lnTo>
                  <a:pt x="136525" y="0"/>
                </a:lnTo>
                <a:lnTo>
                  <a:pt x="0" y="0"/>
                </a:lnTo>
                <a:lnTo>
                  <a:pt x="0" y="136525"/>
                </a:lnTo>
                <a:close/>
              </a:path>
            </a:pathLst>
          </a:custGeom>
          <a:solidFill>
            <a:srgbClr val="9999CC"/>
          </a:solidFill>
        </p:spPr>
        <p:txBody>
          <a:bodyPr wrap="square" lIns="0" tIns="0" rIns="0" bIns="0" rtlCol="0"/>
          <a:lstStyle/>
          <a:p>
            <a:endParaRPr/>
          </a:p>
        </p:txBody>
      </p:sp>
      <p:sp>
        <p:nvSpPr>
          <p:cNvPr id="11" name="object 11"/>
          <p:cNvSpPr txBox="1">
            <a:spLocks noGrp="1"/>
          </p:cNvSpPr>
          <p:nvPr>
            <p:ph type="title"/>
          </p:nvPr>
        </p:nvSpPr>
        <p:spPr>
          <a:xfrm>
            <a:off x="506069" y="526795"/>
            <a:ext cx="6751320" cy="513715"/>
          </a:xfrm>
          <a:prstGeom prst="rect">
            <a:avLst/>
          </a:prstGeom>
        </p:spPr>
        <p:txBody>
          <a:bodyPr vert="horz" wrap="square" lIns="0" tIns="13335" rIns="0" bIns="0" rtlCol="0">
            <a:spAutoFit/>
          </a:bodyPr>
          <a:lstStyle/>
          <a:p>
            <a:pPr marL="12700">
              <a:lnSpc>
                <a:spcPct val="100000"/>
              </a:lnSpc>
              <a:spcBef>
                <a:spcPts val="105"/>
              </a:spcBef>
            </a:pPr>
            <a:r>
              <a:rPr dirty="0"/>
              <a:t>Possible actions of a </a:t>
            </a:r>
            <a:r>
              <a:rPr spc="-5" dirty="0"/>
              <a:t>malicious</a:t>
            </a:r>
            <a:r>
              <a:rPr spc="-100" dirty="0"/>
              <a:t> </a:t>
            </a:r>
            <a:r>
              <a:rPr spc="-5" dirty="0"/>
              <a:t>Dom0</a:t>
            </a:r>
          </a:p>
        </p:txBody>
      </p:sp>
      <p:sp>
        <p:nvSpPr>
          <p:cNvPr id="13" name="object 13"/>
          <p:cNvSpPr txBox="1">
            <a:spLocks noGrp="1"/>
          </p:cNvSpPr>
          <p:nvPr>
            <p:ph type="dt" sz="half" idx="6"/>
          </p:nvPr>
        </p:nvSpPr>
        <p:spPr>
          <a:prstGeom prst="rect">
            <a:avLst/>
          </a:prstGeom>
        </p:spPr>
        <p:txBody>
          <a:bodyPr vert="horz" wrap="square" lIns="0" tIns="0" rIns="0" bIns="0" rtlCol="0">
            <a:spAutoFit/>
          </a:bodyPr>
          <a:lstStyle/>
          <a:p>
            <a:pPr algn="ctr">
              <a:lnSpc>
                <a:spcPts val="1425"/>
              </a:lnSpc>
            </a:pPr>
            <a:r>
              <a:rPr spc="-5" dirty="0"/>
              <a:t>Cloud Computing: </a:t>
            </a:r>
            <a:r>
              <a:rPr dirty="0"/>
              <a:t>Theory </a:t>
            </a:r>
            <a:r>
              <a:rPr spc="-5" dirty="0"/>
              <a:t>and</a:t>
            </a:r>
            <a:r>
              <a:rPr spc="-140" dirty="0"/>
              <a:t> </a:t>
            </a:r>
            <a:r>
              <a:rPr dirty="0"/>
              <a:t>Practice.</a:t>
            </a:r>
          </a:p>
          <a:p>
            <a:pPr marL="1905" algn="ctr">
              <a:lnSpc>
                <a:spcPct val="100000"/>
              </a:lnSpc>
            </a:pPr>
            <a:r>
              <a:rPr dirty="0"/>
              <a:t>Chapter</a:t>
            </a:r>
            <a:r>
              <a:rPr spc="-45" dirty="0"/>
              <a:t> </a:t>
            </a:r>
            <a:r>
              <a:rPr spc="-5" dirty="0"/>
              <a:t>9</a:t>
            </a:r>
          </a:p>
        </p:txBody>
      </p:sp>
      <p:sp>
        <p:nvSpPr>
          <p:cNvPr id="14" name="object 14"/>
          <p:cNvSpPr txBox="1">
            <a:spLocks noGrp="1"/>
          </p:cNvSpPr>
          <p:nvPr>
            <p:ph type="sldNum" sz="quarter" idx="7"/>
          </p:nvPr>
        </p:nvSpPr>
        <p:spPr>
          <a:prstGeom prst="rect">
            <a:avLst/>
          </a:prstGeom>
        </p:spPr>
        <p:txBody>
          <a:bodyPr vert="horz" wrap="square" lIns="0" tIns="27940" rIns="0" bIns="0" rtlCol="0">
            <a:spAutoFit/>
          </a:bodyPr>
          <a:lstStyle/>
          <a:p>
            <a:pPr marL="25400">
              <a:lnSpc>
                <a:spcPct val="100000"/>
              </a:lnSpc>
              <a:spcBef>
                <a:spcPts val="220"/>
              </a:spcBef>
            </a:pPr>
            <a:fld id="{81D60167-4931-47E6-BA6A-407CBD079E47}" type="slidenum">
              <a:rPr dirty="0"/>
              <a:t>35</a:t>
            </a:fld>
            <a:endParaRPr dirty="0"/>
          </a:p>
        </p:txBody>
      </p:sp>
      <p:sp>
        <p:nvSpPr>
          <p:cNvPr id="15" name="object 15"/>
          <p:cNvSpPr txBox="1">
            <a:spLocks noGrp="1"/>
          </p:cNvSpPr>
          <p:nvPr>
            <p:ph type="ftr" sz="quarter" idx="5"/>
          </p:nvPr>
        </p:nvSpPr>
        <p:spPr>
          <a:prstGeom prst="rect">
            <a:avLst/>
          </a:prstGeom>
        </p:spPr>
        <p:txBody>
          <a:bodyPr vert="horz" wrap="square" lIns="0" tIns="0" rIns="0" bIns="0" rtlCol="0">
            <a:spAutoFit/>
          </a:bodyPr>
          <a:lstStyle/>
          <a:p>
            <a:pPr marL="12700">
              <a:lnSpc>
                <a:spcPts val="1425"/>
              </a:lnSpc>
            </a:pPr>
            <a:r>
              <a:rPr spc="-5" dirty="0"/>
              <a:t>Dan </a:t>
            </a:r>
            <a:r>
              <a:rPr dirty="0"/>
              <a:t>C.</a:t>
            </a:r>
            <a:r>
              <a:rPr spc="-55" dirty="0"/>
              <a:t> </a:t>
            </a:r>
            <a:r>
              <a:rPr spc="-5" dirty="0"/>
              <a:t>Marinescu</a:t>
            </a:r>
          </a:p>
        </p:txBody>
      </p:sp>
      <p:sp>
        <p:nvSpPr>
          <p:cNvPr id="12" name="object 12"/>
          <p:cNvSpPr txBox="1">
            <a:spLocks noGrp="1"/>
          </p:cNvSpPr>
          <p:nvPr>
            <p:ph type="body" idx="1"/>
          </p:nvPr>
        </p:nvSpPr>
        <p:spPr>
          <a:prstGeom prst="rect">
            <a:avLst/>
          </a:prstGeom>
        </p:spPr>
        <p:txBody>
          <a:bodyPr vert="horz" wrap="square" lIns="0" tIns="74930" rIns="0" bIns="0" rtlCol="0">
            <a:spAutoFit/>
          </a:bodyPr>
          <a:lstStyle/>
          <a:p>
            <a:pPr marL="371475" indent="-342900">
              <a:lnSpc>
                <a:spcPct val="100000"/>
              </a:lnSpc>
              <a:spcBef>
                <a:spcPts val="590"/>
              </a:spcBef>
              <a:buClr>
                <a:srgbClr val="00007C"/>
              </a:buClr>
              <a:buSzPct val="75000"/>
              <a:buFont typeface="Wingdings"/>
              <a:buChar char=""/>
              <a:tabLst>
                <a:tab pos="371475" algn="l"/>
                <a:tab pos="372110" algn="l"/>
                <a:tab pos="3032760" algn="l"/>
              </a:tabLst>
            </a:pPr>
            <a:r>
              <a:rPr dirty="0"/>
              <a:t>At </a:t>
            </a:r>
            <a:r>
              <a:rPr spc="-5" dirty="0"/>
              <a:t>the time </a:t>
            </a:r>
            <a:r>
              <a:rPr dirty="0"/>
              <a:t>it</a:t>
            </a:r>
            <a:r>
              <a:rPr spc="-5" dirty="0"/>
              <a:t> </a:t>
            </a:r>
            <a:r>
              <a:rPr dirty="0"/>
              <a:t>creates</a:t>
            </a:r>
            <a:r>
              <a:rPr spc="-45" dirty="0"/>
              <a:t> </a:t>
            </a:r>
            <a:r>
              <a:rPr dirty="0"/>
              <a:t>a	DomU:</a:t>
            </a:r>
          </a:p>
          <a:p>
            <a:pPr marL="772160" lvl="1" indent="-286385">
              <a:lnSpc>
                <a:spcPct val="100000"/>
              </a:lnSpc>
              <a:spcBef>
                <a:spcPts val="440"/>
              </a:spcBef>
              <a:buClr>
                <a:srgbClr val="9999CC"/>
              </a:buClr>
              <a:buSzPct val="80555"/>
              <a:buFont typeface="Wingdings"/>
              <a:buChar char=""/>
              <a:tabLst>
                <a:tab pos="773430" algn="l"/>
              </a:tabLst>
            </a:pPr>
            <a:r>
              <a:rPr sz="1800" spc="-5" dirty="0">
                <a:latin typeface="Arial"/>
                <a:cs typeface="Arial"/>
              </a:rPr>
              <a:t>Refuse to carry out </a:t>
            </a:r>
            <a:r>
              <a:rPr sz="1800" dirty="0">
                <a:latin typeface="Arial"/>
                <a:cs typeface="Arial"/>
              </a:rPr>
              <a:t>the </a:t>
            </a:r>
            <a:r>
              <a:rPr sz="1800" spc="-5" dirty="0">
                <a:latin typeface="Arial"/>
                <a:cs typeface="Arial"/>
              </a:rPr>
              <a:t>steps necessary </a:t>
            </a:r>
            <a:r>
              <a:rPr sz="1800" dirty="0">
                <a:latin typeface="Arial"/>
                <a:cs typeface="Arial"/>
              </a:rPr>
              <a:t>to start </a:t>
            </a:r>
            <a:r>
              <a:rPr sz="1800" spc="-5" dirty="0">
                <a:latin typeface="Arial"/>
                <a:cs typeface="Arial"/>
              </a:rPr>
              <a:t>the new</a:t>
            </a:r>
            <a:r>
              <a:rPr sz="1800" spc="40" dirty="0">
                <a:latin typeface="Arial"/>
                <a:cs typeface="Arial"/>
              </a:rPr>
              <a:t> </a:t>
            </a:r>
            <a:r>
              <a:rPr sz="1800" dirty="0">
                <a:latin typeface="Arial"/>
                <a:cs typeface="Arial"/>
              </a:rPr>
              <a:t>VM.</a:t>
            </a:r>
          </a:p>
          <a:p>
            <a:pPr marL="772160" lvl="1" indent="-286385">
              <a:lnSpc>
                <a:spcPct val="100000"/>
              </a:lnSpc>
              <a:spcBef>
                <a:spcPts val="434"/>
              </a:spcBef>
              <a:buClr>
                <a:srgbClr val="9999CC"/>
              </a:buClr>
              <a:buSzPct val="80555"/>
              <a:buFont typeface="Wingdings"/>
              <a:buChar char=""/>
              <a:tabLst>
                <a:tab pos="773430" algn="l"/>
              </a:tabLst>
            </a:pPr>
            <a:r>
              <a:rPr sz="1800" spc="-5" dirty="0">
                <a:latin typeface="Arial"/>
                <a:cs typeface="Arial"/>
              </a:rPr>
              <a:t>Modify </a:t>
            </a:r>
            <a:r>
              <a:rPr sz="1800" dirty="0">
                <a:latin typeface="Arial"/>
                <a:cs typeface="Arial"/>
              </a:rPr>
              <a:t>the </a:t>
            </a:r>
            <a:r>
              <a:rPr sz="1800" spc="-5" dirty="0">
                <a:latin typeface="Arial"/>
                <a:cs typeface="Arial"/>
              </a:rPr>
              <a:t>kernel </a:t>
            </a:r>
            <a:r>
              <a:rPr sz="1800" dirty="0">
                <a:latin typeface="Arial"/>
                <a:cs typeface="Arial"/>
              </a:rPr>
              <a:t>of </a:t>
            </a:r>
            <a:r>
              <a:rPr sz="1800" spc="-5" dirty="0">
                <a:latin typeface="Arial"/>
                <a:cs typeface="Arial"/>
              </a:rPr>
              <a:t>the guest </a:t>
            </a:r>
            <a:r>
              <a:rPr sz="1800" dirty="0">
                <a:latin typeface="Arial"/>
                <a:cs typeface="Arial"/>
              </a:rPr>
              <a:t>OS to </a:t>
            </a:r>
            <a:r>
              <a:rPr sz="1800" spc="-5" dirty="0">
                <a:latin typeface="Arial"/>
                <a:cs typeface="Arial"/>
              </a:rPr>
              <a:t>allow a third party </a:t>
            </a:r>
            <a:r>
              <a:rPr sz="1800" dirty="0">
                <a:latin typeface="Arial"/>
                <a:cs typeface="Arial"/>
              </a:rPr>
              <a:t>to </a:t>
            </a:r>
            <a:r>
              <a:rPr sz="1800" spc="-5" dirty="0">
                <a:latin typeface="Arial"/>
                <a:cs typeface="Arial"/>
              </a:rPr>
              <a:t>monitor</a:t>
            </a:r>
            <a:r>
              <a:rPr sz="1800" spc="75" dirty="0">
                <a:latin typeface="Arial"/>
                <a:cs typeface="Arial"/>
              </a:rPr>
              <a:t> </a:t>
            </a:r>
            <a:r>
              <a:rPr sz="1800" spc="-5" dirty="0">
                <a:latin typeface="Arial"/>
                <a:cs typeface="Arial"/>
              </a:rPr>
              <a:t>and</a:t>
            </a:r>
            <a:endParaRPr sz="1800" dirty="0">
              <a:latin typeface="Arial"/>
              <a:cs typeface="Arial"/>
            </a:endParaRPr>
          </a:p>
          <a:p>
            <a:pPr marL="772160">
              <a:lnSpc>
                <a:spcPct val="100000"/>
              </a:lnSpc>
            </a:pPr>
            <a:r>
              <a:rPr sz="1800" spc="-5" dirty="0"/>
              <a:t>control </a:t>
            </a:r>
            <a:r>
              <a:rPr sz="1800" dirty="0"/>
              <a:t>the </a:t>
            </a:r>
            <a:r>
              <a:rPr sz="1800" spc="-5" dirty="0"/>
              <a:t>execution of applications </a:t>
            </a:r>
            <a:r>
              <a:rPr sz="1800" spc="-10" dirty="0"/>
              <a:t>running under </a:t>
            </a:r>
            <a:r>
              <a:rPr sz="1800" dirty="0"/>
              <a:t>the </a:t>
            </a:r>
            <a:r>
              <a:rPr sz="1800" spc="-5" dirty="0"/>
              <a:t>new</a:t>
            </a:r>
            <a:r>
              <a:rPr sz="1800" spc="85" dirty="0"/>
              <a:t> </a:t>
            </a:r>
            <a:r>
              <a:rPr sz="1800" dirty="0"/>
              <a:t>VM.</a:t>
            </a:r>
          </a:p>
          <a:p>
            <a:pPr marL="772160" marR="663575" lvl="1" indent="-286385">
              <a:lnSpc>
                <a:spcPct val="100000"/>
              </a:lnSpc>
              <a:spcBef>
                <a:spcPts val="430"/>
              </a:spcBef>
              <a:buClr>
                <a:srgbClr val="9999CC"/>
              </a:buClr>
              <a:buSzPct val="80555"/>
              <a:buFont typeface="Wingdings"/>
              <a:buChar char=""/>
              <a:tabLst>
                <a:tab pos="773430" algn="l"/>
              </a:tabLst>
            </a:pPr>
            <a:r>
              <a:rPr sz="1800" spc="-5" dirty="0">
                <a:latin typeface="Arial"/>
                <a:cs typeface="Arial"/>
              </a:rPr>
              <a:t>Undermine </a:t>
            </a:r>
            <a:r>
              <a:rPr sz="1800" dirty="0">
                <a:latin typeface="Arial"/>
                <a:cs typeface="Arial"/>
              </a:rPr>
              <a:t>the </a:t>
            </a:r>
            <a:r>
              <a:rPr sz="1800" spc="-5" dirty="0">
                <a:latin typeface="Arial"/>
                <a:cs typeface="Arial"/>
              </a:rPr>
              <a:t>integrity </a:t>
            </a:r>
            <a:r>
              <a:rPr sz="1800" dirty="0">
                <a:latin typeface="Arial"/>
                <a:cs typeface="Arial"/>
              </a:rPr>
              <a:t>of the </a:t>
            </a:r>
            <a:r>
              <a:rPr sz="1800" spc="-5" dirty="0">
                <a:latin typeface="Arial"/>
                <a:cs typeface="Arial"/>
              </a:rPr>
              <a:t>new </a:t>
            </a:r>
            <a:r>
              <a:rPr sz="1800" dirty="0">
                <a:latin typeface="Arial"/>
                <a:cs typeface="Arial"/>
              </a:rPr>
              <a:t>VM </a:t>
            </a:r>
            <a:r>
              <a:rPr sz="1800" spc="-5" dirty="0">
                <a:latin typeface="Arial"/>
                <a:cs typeface="Arial"/>
              </a:rPr>
              <a:t>by setting </a:t>
            </a:r>
            <a:r>
              <a:rPr sz="1800" dirty="0">
                <a:latin typeface="Arial"/>
                <a:cs typeface="Arial"/>
              </a:rPr>
              <a:t>the </a:t>
            </a:r>
            <a:r>
              <a:rPr sz="1800" spc="-15" dirty="0">
                <a:latin typeface="Arial"/>
                <a:cs typeface="Arial"/>
              </a:rPr>
              <a:t>wrong </a:t>
            </a:r>
            <a:r>
              <a:rPr sz="1800" spc="-5" dirty="0">
                <a:latin typeface="Arial"/>
                <a:cs typeface="Arial"/>
              </a:rPr>
              <a:t>page  tables and/or setup </a:t>
            </a:r>
            <a:r>
              <a:rPr sz="1800" spc="-15" dirty="0">
                <a:latin typeface="Arial"/>
                <a:cs typeface="Arial"/>
              </a:rPr>
              <a:t>wrong </a:t>
            </a:r>
            <a:r>
              <a:rPr sz="1800" spc="-5" dirty="0">
                <a:latin typeface="Arial"/>
                <a:cs typeface="Arial"/>
              </a:rPr>
              <a:t>virtual CPU</a:t>
            </a:r>
            <a:r>
              <a:rPr sz="1800" spc="105" dirty="0">
                <a:latin typeface="Arial"/>
                <a:cs typeface="Arial"/>
              </a:rPr>
              <a:t> </a:t>
            </a:r>
            <a:r>
              <a:rPr sz="1800" spc="-5" dirty="0">
                <a:latin typeface="Arial"/>
                <a:cs typeface="Arial"/>
              </a:rPr>
              <a:t>registers.</a:t>
            </a:r>
            <a:endParaRPr sz="1800" dirty="0">
              <a:latin typeface="Arial"/>
              <a:cs typeface="Arial"/>
            </a:endParaRPr>
          </a:p>
          <a:p>
            <a:pPr marL="772160" lvl="1" indent="-286385">
              <a:lnSpc>
                <a:spcPct val="100000"/>
              </a:lnSpc>
              <a:spcBef>
                <a:spcPts val="434"/>
              </a:spcBef>
              <a:buClr>
                <a:srgbClr val="9999CC"/>
              </a:buClr>
              <a:buSzPct val="80555"/>
              <a:buFont typeface="Wingdings"/>
              <a:buChar char=""/>
              <a:tabLst>
                <a:tab pos="773430" algn="l"/>
              </a:tabLst>
            </a:pPr>
            <a:r>
              <a:rPr sz="1800" spc="-5" dirty="0">
                <a:latin typeface="Arial"/>
                <a:cs typeface="Arial"/>
              </a:rPr>
              <a:t>Refuse to release </a:t>
            </a:r>
            <a:r>
              <a:rPr sz="1800" dirty="0">
                <a:latin typeface="Arial"/>
                <a:cs typeface="Arial"/>
              </a:rPr>
              <a:t>the </a:t>
            </a:r>
            <a:r>
              <a:rPr sz="1800" spc="-5" dirty="0">
                <a:latin typeface="Arial"/>
                <a:cs typeface="Arial"/>
              </a:rPr>
              <a:t>foreign mapping and access </a:t>
            </a:r>
            <a:r>
              <a:rPr sz="1800" dirty="0">
                <a:latin typeface="Arial"/>
                <a:cs typeface="Arial"/>
              </a:rPr>
              <a:t>the memory</a:t>
            </a:r>
            <a:r>
              <a:rPr sz="1800" spc="65" dirty="0">
                <a:latin typeface="Arial"/>
                <a:cs typeface="Arial"/>
              </a:rPr>
              <a:t> </a:t>
            </a:r>
            <a:r>
              <a:rPr sz="1800" spc="-15" dirty="0">
                <a:latin typeface="Arial"/>
                <a:cs typeface="Arial"/>
              </a:rPr>
              <a:t>while</a:t>
            </a:r>
            <a:endParaRPr sz="1800" dirty="0">
              <a:latin typeface="Arial"/>
              <a:cs typeface="Arial"/>
            </a:endParaRPr>
          </a:p>
          <a:p>
            <a:pPr marL="772160">
              <a:lnSpc>
                <a:spcPct val="100000"/>
              </a:lnSpc>
            </a:pPr>
            <a:r>
              <a:rPr sz="1800" dirty="0"/>
              <a:t>the </a:t>
            </a:r>
            <a:r>
              <a:rPr sz="1800" spc="-5" dirty="0"/>
              <a:t>new </a:t>
            </a:r>
            <a:r>
              <a:rPr sz="1800" dirty="0"/>
              <a:t>VM is</a:t>
            </a:r>
            <a:r>
              <a:rPr sz="1800" spc="-20" dirty="0"/>
              <a:t> </a:t>
            </a:r>
            <a:r>
              <a:rPr sz="1800" spc="-10" dirty="0"/>
              <a:t>running.</a:t>
            </a:r>
            <a:endParaRPr sz="1800" dirty="0"/>
          </a:p>
          <a:p>
            <a:pPr marL="371475" indent="-342900">
              <a:lnSpc>
                <a:spcPct val="100000"/>
              </a:lnSpc>
              <a:spcBef>
                <a:spcPts val="475"/>
              </a:spcBef>
              <a:buClr>
                <a:srgbClr val="00007C"/>
              </a:buClr>
              <a:buSzPct val="75000"/>
              <a:buFont typeface="Wingdings"/>
              <a:buChar char=""/>
              <a:tabLst>
                <a:tab pos="371475" algn="l"/>
                <a:tab pos="372110" algn="l"/>
              </a:tabLst>
            </a:pPr>
            <a:r>
              <a:rPr dirty="0"/>
              <a:t>At run</a:t>
            </a:r>
            <a:r>
              <a:rPr spc="-30" dirty="0"/>
              <a:t> </a:t>
            </a:r>
            <a:r>
              <a:rPr spc="-5" dirty="0"/>
              <a:t>time:</a:t>
            </a:r>
          </a:p>
          <a:p>
            <a:pPr marL="772160" marR="5080" lvl="1" indent="-286385">
              <a:lnSpc>
                <a:spcPct val="100000"/>
              </a:lnSpc>
              <a:spcBef>
                <a:spcPts val="439"/>
              </a:spcBef>
              <a:buClr>
                <a:srgbClr val="9999CC"/>
              </a:buClr>
              <a:buSzPct val="80555"/>
              <a:buFont typeface="Wingdings"/>
              <a:buChar char=""/>
              <a:tabLst>
                <a:tab pos="773430" algn="l"/>
                <a:tab pos="2194560" algn="l"/>
              </a:tabLst>
            </a:pPr>
            <a:r>
              <a:rPr sz="1800" spc="-5" dirty="0">
                <a:latin typeface="Arial"/>
                <a:cs typeface="Arial"/>
              </a:rPr>
              <a:t>Dom0 exposes a set of abstract devices </a:t>
            </a:r>
            <a:r>
              <a:rPr sz="1800" dirty="0">
                <a:latin typeface="Arial"/>
                <a:cs typeface="Arial"/>
              </a:rPr>
              <a:t>to </a:t>
            </a:r>
            <a:r>
              <a:rPr sz="1800" spc="-5" dirty="0">
                <a:latin typeface="Arial"/>
                <a:cs typeface="Arial"/>
              </a:rPr>
              <a:t>the guest operating systems  using split drivers </a:t>
            </a:r>
            <a:r>
              <a:rPr sz="1800" spc="-15" dirty="0">
                <a:latin typeface="Arial"/>
                <a:cs typeface="Arial"/>
              </a:rPr>
              <a:t>with </a:t>
            </a:r>
            <a:r>
              <a:rPr sz="1800" dirty="0">
                <a:latin typeface="Arial"/>
                <a:cs typeface="Arial"/>
              </a:rPr>
              <a:t>the </a:t>
            </a:r>
            <a:r>
              <a:rPr sz="1800" spc="-5" dirty="0">
                <a:latin typeface="Arial"/>
                <a:cs typeface="Arial"/>
              </a:rPr>
              <a:t>frontend </a:t>
            </a:r>
            <a:r>
              <a:rPr sz="1800" dirty="0">
                <a:latin typeface="Arial"/>
                <a:cs typeface="Arial"/>
              </a:rPr>
              <a:t>of </a:t>
            </a:r>
            <a:r>
              <a:rPr sz="1800" spc="-5" dirty="0">
                <a:latin typeface="Arial"/>
                <a:cs typeface="Arial"/>
              </a:rPr>
              <a:t>in a DomU and </a:t>
            </a:r>
            <a:r>
              <a:rPr sz="1800" dirty="0">
                <a:latin typeface="Arial"/>
                <a:cs typeface="Arial"/>
              </a:rPr>
              <a:t>the </a:t>
            </a:r>
            <a:r>
              <a:rPr sz="1800" spc="-5" dirty="0">
                <a:latin typeface="Arial"/>
                <a:cs typeface="Arial"/>
              </a:rPr>
              <a:t>backend in  Dom0. </a:t>
            </a:r>
            <a:r>
              <a:rPr sz="1800" dirty="0">
                <a:latin typeface="Arial"/>
                <a:cs typeface="Arial"/>
              </a:rPr>
              <a:t>We </a:t>
            </a:r>
            <a:r>
              <a:rPr sz="1800" spc="-5" dirty="0">
                <a:latin typeface="Arial"/>
                <a:cs typeface="Arial"/>
              </a:rPr>
              <a:t>have </a:t>
            </a:r>
            <a:r>
              <a:rPr sz="1800" dirty="0">
                <a:latin typeface="Arial"/>
                <a:cs typeface="Arial"/>
              </a:rPr>
              <a:t>to </a:t>
            </a:r>
            <a:r>
              <a:rPr sz="1800" spc="-5" dirty="0">
                <a:latin typeface="Arial"/>
                <a:cs typeface="Arial"/>
              </a:rPr>
              <a:t>ensure that run time communication through Dom0  is</a:t>
            </a:r>
            <a:r>
              <a:rPr sz="1800" spc="10" dirty="0">
                <a:latin typeface="Arial"/>
                <a:cs typeface="Arial"/>
              </a:rPr>
              <a:t> </a:t>
            </a:r>
            <a:r>
              <a:rPr sz="1800" spc="-5" dirty="0">
                <a:latin typeface="Arial"/>
                <a:cs typeface="Arial"/>
              </a:rPr>
              <a:t>encrypted.	Transport </a:t>
            </a:r>
            <a:r>
              <a:rPr sz="1800" spc="-10" dirty="0">
                <a:latin typeface="Arial"/>
                <a:cs typeface="Arial"/>
              </a:rPr>
              <a:t>Layer </a:t>
            </a:r>
            <a:r>
              <a:rPr sz="1800" spc="-5" dirty="0">
                <a:latin typeface="Arial"/>
                <a:cs typeface="Arial"/>
              </a:rPr>
              <a:t>Security </a:t>
            </a:r>
            <a:r>
              <a:rPr sz="1800" dirty="0">
                <a:latin typeface="Arial"/>
                <a:cs typeface="Arial"/>
              </a:rPr>
              <a:t>(TLS) </a:t>
            </a:r>
            <a:r>
              <a:rPr sz="1800" spc="-5" dirty="0">
                <a:latin typeface="Arial"/>
                <a:cs typeface="Arial"/>
              </a:rPr>
              <a:t>does not guarantee that  Dom0 cannot extract cryptographic </a:t>
            </a:r>
            <a:r>
              <a:rPr sz="1800" spc="-10" dirty="0">
                <a:latin typeface="Arial"/>
                <a:cs typeface="Arial"/>
              </a:rPr>
              <a:t>keys </a:t>
            </a:r>
            <a:r>
              <a:rPr sz="1800" dirty="0">
                <a:latin typeface="Arial"/>
                <a:cs typeface="Arial"/>
              </a:rPr>
              <a:t>from the memory of the OS  </a:t>
            </a:r>
            <a:r>
              <a:rPr sz="1800" spc="-5" dirty="0">
                <a:latin typeface="Arial"/>
                <a:cs typeface="Arial"/>
              </a:rPr>
              <a:t>and applications running in</a:t>
            </a:r>
            <a:r>
              <a:rPr sz="1800" spc="60" dirty="0">
                <a:latin typeface="Arial"/>
                <a:cs typeface="Arial"/>
              </a:rPr>
              <a:t> </a:t>
            </a:r>
            <a:r>
              <a:rPr sz="1800" spc="-5" dirty="0">
                <a:latin typeface="Arial"/>
                <a:cs typeface="Arial"/>
              </a:rPr>
              <a:t>DomU</a:t>
            </a:r>
            <a:endParaRPr sz="1800" dirty="0">
              <a:latin typeface="Arial"/>
              <a:cs typeface="Arial"/>
            </a:endParaRP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0" y="0"/>
            <a:ext cx="285750" cy="533400"/>
          </a:xfrm>
          <a:prstGeom prst="rect">
            <a:avLst/>
          </a:prstGeom>
          <a:blipFill>
            <a:blip r:embed="rId3" cstate="print"/>
            <a:stretch>
              <a:fillRect/>
            </a:stretch>
          </a:blipFill>
        </p:spPr>
        <p:txBody>
          <a:bodyPr wrap="square" lIns="0" tIns="0" rIns="0" bIns="0" rtlCol="0"/>
          <a:lstStyle/>
          <a:p>
            <a:endParaRPr/>
          </a:p>
        </p:txBody>
      </p:sp>
      <p:sp>
        <p:nvSpPr>
          <p:cNvPr id="3" name="object 3"/>
          <p:cNvSpPr/>
          <p:nvPr/>
        </p:nvSpPr>
        <p:spPr>
          <a:xfrm>
            <a:off x="412750" y="134937"/>
            <a:ext cx="8731250" cy="274637"/>
          </a:xfrm>
          <a:prstGeom prst="rect">
            <a:avLst/>
          </a:prstGeom>
          <a:blipFill>
            <a:blip r:embed="rId4" cstate="print"/>
            <a:stretch>
              <a:fillRect/>
            </a:stretch>
          </a:blipFill>
        </p:spPr>
        <p:txBody>
          <a:bodyPr wrap="square" lIns="0" tIns="0" rIns="0" bIns="0" rtlCol="0"/>
          <a:lstStyle/>
          <a:p>
            <a:endParaRPr/>
          </a:p>
        </p:txBody>
      </p:sp>
      <p:sp>
        <p:nvSpPr>
          <p:cNvPr id="4" name="object 4"/>
          <p:cNvSpPr/>
          <p:nvPr/>
        </p:nvSpPr>
        <p:spPr>
          <a:xfrm>
            <a:off x="409575" y="134937"/>
            <a:ext cx="138430" cy="136525"/>
          </a:xfrm>
          <a:custGeom>
            <a:avLst/>
            <a:gdLst/>
            <a:ahLst/>
            <a:cxnLst/>
            <a:rect l="l" t="t" r="r" b="b"/>
            <a:pathLst>
              <a:path w="138429" h="136525">
                <a:moveTo>
                  <a:pt x="0" y="136525"/>
                </a:moveTo>
                <a:lnTo>
                  <a:pt x="138112" y="136525"/>
                </a:lnTo>
                <a:lnTo>
                  <a:pt x="138112" y="0"/>
                </a:lnTo>
                <a:lnTo>
                  <a:pt x="0" y="0"/>
                </a:lnTo>
                <a:lnTo>
                  <a:pt x="0" y="136525"/>
                </a:lnTo>
                <a:close/>
              </a:path>
            </a:pathLst>
          </a:custGeom>
          <a:solidFill>
            <a:srgbClr val="CCCCE6"/>
          </a:solidFill>
        </p:spPr>
        <p:txBody>
          <a:bodyPr wrap="square" lIns="0" tIns="0" rIns="0" bIns="0" rtlCol="0"/>
          <a:lstStyle/>
          <a:p>
            <a:endParaRPr/>
          </a:p>
        </p:txBody>
      </p:sp>
      <p:sp>
        <p:nvSpPr>
          <p:cNvPr id="5" name="object 5"/>
          <p:cNvSpPr/>
          <p:nvPr/>
        </p:nvSpPr>
        <p:spPr>
          <a:xfrm>
            <a:off x="547687" y="63"/>
            <a:ext cx="139700" cy="135255"/>
          </a:xfrm>
          <a:custGeom>
            <a:avLst/>
            <a:gdLst/>
            <a:ahLst/>
            <a:cxnLst/>
            <a:rect l="l" t="t" r="r" b="b"/>
            <a:pathLst>
              <a:path w="139700" h="135255">
                <a:moveTo>
                  <a:pt x="0" y="134874"/>
                </a:moveTo>
                <a:lnTo>
                  <a:pt x="139700" y="134874"/>
                </a:lnTo>
                <a:lnTo>
                  <a:pt x="139700" y="0"/>
                </a:lnTo>
                <a:lnTo>
                  <a:pt x="0" y="0"/>
                </a:lnTo>
                <a:lnTo>
                  <a:pt x="0" y="134874"/>
                </a:lnTo>
                <a:close/>
              </a:path>
            </a:pathLst>
          </a:custGeom>
          <a:solidFill>
            <a:srgbClr val="CCCCE6"/>
          </a:solidFill>
        </p:spPr>
        <p:txBody>
          <a:bodyPr wrap="square" lIns="0" tIns="0" rIns="0" bIns="0" rtlCol="0"/>
          <a:lstStyle/>
          <a:p>
            <a:endParaRPr/>
          </a:p>
        </p:txBody>
      </p:sp>
      <p:sp>
        <p:nvSpPr>
          <p:cNvPr id="6" name="object 6"/>
          <p:cNvSpPr/>
          <p:nvPr/>
        </p:nvSpPr>
        <p:spPr>
          <a:xfrm>
            <a:off x="547687" y="134937"/>
            <a:ext cx="139700" cy="141605"/>
          </a:xfrm>
          <a:custGeom>
            <a:avLst/>
            <a:gdLst/>
            <a:ahLst/>
            <a:cxnLst/>
            <a:rect l="l" t="t" r="r" b="b"/>
            <a:pathLst>
              <a:path w="139700" h="141604">
                <a:moveTo>
                  <a:pt x="0" y="141287"/>
                </a:moveTo>
                <a:lnTo>
                  <a:pt x="139700" y="141287"/>
                </a:lnTo>
                <a:lnTo>
                  <a:pt x="139700" y="0"/>
                </a:lnTo>
                <a:lnTo>
                  <a:pt x="0" y="0"/>
                </a:lnTo>
                <a:lnTo>
                  <a:pt x="0" y="141287"/>
                </a:lnTo>
                <a:close/>
              </a:path>
            </a:pathLst>
          </a:custGeom>
          <a:solidFill>
            <a:srgbClr val="9999CC"/>
          </a:solidFill>
        </p:spPr>
        <p:txBody>
          <a:bodyPr wrap="square" lIns="0" tIns="0" rIns="0" bIns="0" rtlCol="0"/>
          <a:lstStyle/>
          <a:p>
            <a:endParaRPr/>
          </a:p>
        </p:txBody>
      </p:sp>
      <p:sp>
        <p:nvSpPr>
          <p:cNvPr id="7" name="object 7"/>
          <p:cNvSpPr/>
          <p:nvPr/>
        </p:nvSpPr>
        <p:spPr>
          <a:xfrm>
            <a:off x="274637" y="274637"/>
            <a:ext cx="136525" cy="135255"/>
          </a:xfrm>
          <a:custGeom>
            <a:avLst/>
            <a:gdLst/>
            <a:ahLst/>
            <a:cxnLst/>
            <a:rect l="l" t="t" r="r" b="b"/>
            <a:pathLst>
              <a:path w="136525" h="135254">
                <a:moveTo>
                  <a:pt x="0" y="134937"/>
                </a:moveTo>
                <a:lnTo>
                  <a:pt x="136525" y="134937"/>
                </a:lnTo>
                <a:lnTo>
                  <a:pt x="136525" y="0"/>
                </a:lnTo>
                <a:lnTo>
                  <a:pt x="0" y="0"/>
                </a:lnTo>
                <a:lnTo>
                  <a:pt x="0" y="134937"/>
                </a:lnTo>
                <a:close/>
              </a:path>
            </a:pathLst>
          </a:custGeom>
          <a:solidFill>
            <a:srgbClr val="CCCCE6"/>
          </a:solidFill>
        </p:spPr>
        <p:txBody>
          <a:bodyPr wrap="square" lIns="0" tIns="0" rIns="0" bIns="0" rtlCol="0"/>
          <a:lstStyle/>
          <a:p>
            <a:endParaRPr/>
          </a:p>
        </p:txBody>
      </p:sp>
      <p:sp>
        <p:nvSpPr>
          <p:cNvPr id="8" name="object 8"/>
          <p:cNvSpPr/>
          <p:nvPr/>
        </p:nvSpPr>
        <p:spPr>
          <a:xfrm>
            <a:off x="131762" y="136588"/>
            <a:ext cx="141605" cy="138430"/>
          </a:xfrm>
          <a:custGeom>
            <a:avLst/>
            <a:gdLst/>
            <a:ahLst/>
            <a:cxnLst/>
            <a:rect l="l" t="t" r="r" b="b"/>
            <a:pathLst>
              <a:path w="141604" h="138429">
                <a:moveTo>
                  <a:pt x="0" y="138112"/>
                </a:moveTo>
                <a:lnTo>
                  <a:pt x="141287" y="138112"/>
                </a:lnTo>
                <a:lnTo>
                  <a:pt x="141287" y="0"/>
                </a:lnTo>
                <a:lnTo>
                  <a:pt x="0" y="0"/>
                </a:lnTo>
                <a:lnTo>
                  <a:pt x="0" y="138112"/>
                </a:lnTo>
                <a:close/>
              </a:path>
            </a:pathLst>
          </a:custGeom>
          <a:solidFill>
            <a:srgbClr val="00007C"/>
          </a:solidFill>
        </p:spPr>
        <p:txBody>
          <a:bodyPr wrap="square" lIns="0" tIns="0" rIns="0" bIns="0" rtlCol="0"/>
          <a:lstStyle/>
          <a:p>
            <a:endParaRPr/>
          </a:p>
        </p:txBody>
      </p:sp>
      <p:sp>
        <p:nvSpPr>
          <p:cNvPr id="9" name="object 9"/>
          <p:cNvSpPr/>
          <p:nvPr/>
        </p:nvSpPr>
        <p:spPr>
          <a:xfrm>
            <a:off x="409575" y="271462"/>
            <a:ext cx="138430" cy="138430"/>
          </a:xfrm>
          <a:custGeom>
            <a:avLst/>
            <a:gdLst/>
            <a:ahLst/>
            <a:cxnLst/>
            <a:rect l="l" t="t" r="r" b="b"/>
            <a:pathLst>
              <a:path w="138429" h="138429">
                <a:moveTo>
                  <a:pt x="0" y="138112"/>
                </a:moveTo>
                <a:lnTo>
                  <a:pt x="138112" y="138112"/>
                </a:lnTo>
                <a:lnTo>
                  <a:pt x="138112" y="0"/>
                </a:lnTo>
                <a:lnTo>
                  <a:pt x="0" y="0"/>
                </a:lnTo>
                <a:lnTo>
                  <a:pt x="0" y="138112"/>
                </a:lnTo>
                <a:close/>
              </a:path>
            </a:pathLst>
          </a:custGeom>
          <a:solidFill>
            <a:srgbClr val="9999CC"/>
          </a:solidFill>
        </p:spPr>
        <p:txBody>
          <a:bodyPr wrap="square" lIns="0" tIns="0" rIns="0" bIns="0" rtlCol="0"/>
          <a:lstStyle/>
          <a:p>
            <a:endParaRPr/>
          </a:p>
        </p:txBody>
      </p:sp>
      <p:sp>
        <p:nvSpPr>
          <p:cNvPr id="10" name="object 10"/>
          <p:cNvSpPr/>
          <p:nvPr/>
        </p:nvSpPr>
        <p:spPr>
          <a:xfrm>
            <a:off x="274637" y="409575"/>
            <a:ext cx="136525" cy="136525"/>
          </a:xfrm>
          <a:custGeom>
            <a:avLst/>
            <a:gdLst/>
            <a:ahLst/>
            <a:cxnLst/>
            <a:rect l="l" t="t" r="r" b="b"/>
            <a:pathLst>
              <a:path w="136525" h="136525">
                <a:moveTo>
                  <a:pt x="0" y="136525"/>
                </a:moveTo>
                <a:lnTo>
                  <a:pt x="136525" y="136525"/>
                </a:lnTo>
                <a:lnTo>
                  <a:pt x="136525" y="0"/>
                </a:lnTo>
                <a:lnTo>
                  <a:pt x="0" y="0"/>
                </a:lnTo>
                <a:lnTo>
                  <a:pt x="0" y="136525"/>
                </a:lnTo>
                <a:close/>
              </a:path>
            </a:pathLst>
          </a:custGeom>
          <a:solidFill>
            <a:srgbClr val="9999CC"/>
          </a:solidFill>
        </p:spPr>
        <p:txBody>
          <a:bodyPr wrap="square" lIns="0" tIns="0" rIns="0" bIns="0" rtlCol="0"/>
          <a:lstStyle/>
          <a:p>
            <a:endParaRPr/>
          </a:p>
        </p:txBody>
      </p:sp>
      <p:sp>
        <p:nvSpPr>
          <p:cNvPr id="11" name="object 11"/>
          <p:cNvSpPr txBox="1">
            <a:spLocks noGrp="1"/>
          </p:cNvSpPr>
          <p:nvPr>
            <p:ph type="title"/>
          </p:nvPr>
        </p:nvSpPr>
        <p:spPr>
          <a:xfrm>
            <a:off x="535940" y="541146"/>
            <a:ext cx="4630420" cy="513715"/>
          </a:xfrm>
          <a:prstGeom prst="rect">
            <a:avLst/>
          </a:prstGeom>
        </p:spPr>
        <p:txBody>
          <a:bodyPr vert="horz" wrap="square" lIns="0" tIns="13335" rIns="0" bIns="0" rtlCol="0">
            <a:spAutoFit/>
          </a:bodyPr>
          <a:lstStyle/>
          <a:p>
            <a:pPr marL="12700">
              <a:lnSpc>
                <a:spcPct val="100000"/>
              </a:lnSpc>
              <a:spcBef>
                <a:spcPts val="105"/>
              </a:spcBef>
            </a:pPr>
            <a:r>
              <a:rPr dirty="0"/>
              <a:t>A </a:t>
            </a:r>
            <a:r>
              <a:rPr spc="-5" dirty="0"/>
              <a:t>major </a:t>
            </a:r>
            <a:r>
              <a:rPr dirty="0"/>
              <a:t>weakness of</a:t>
            </a:r>
            <a:r>
              <a:rPr spc="-110" dirty="0"/>
              <a:t> </a:t>
            </a:r>
            <a:r>
              <a:rPr dirty="0"/>
              <a:t>Xen</a:t>
            </a:r>
          </a:p>
        </p:txBody>
      </p:sp>
      <p:sp>
        <p:nvSpPr>
          <p:cNvPr id="13" name="object 13"/>
          <p:cNvSpPr txBox="1">
            <a:spLocks noGrp="1"/>
          </p:cNvSpPr>
          <p:nvPr>
            <p:ph type="dt" sz="half" idx="6"/>
          </p:nvPr>
        </p:nvSpPr>
        <p:spPr>
          <a:prstGeom prst="rect">
            <a:avLst/>
          </a:prstGeom>
        </p:spPr>
        <p:txBody>
          <a:bodyPr vert="horz" wrap="square" lIns="0" tIns="0" rIns="0" bIns="0" rtlCol="0">
            <a:spAutoFit/>
          </a:bodyPr>
          <a:lstStyle/>
          <a:p>
            <a:pPr algn="ctr">
              <a:lnSpc>
                <a:spcPts val="1425"/>
              </a:lnSpc>
            </a:pPr>
            <a:r>
              <a:rPr spc="-5" dirty="0"/>
              <a:t>Cloud Computing: </a:t>
            </a:r>
            <a:r>
              <a:rPr dirty="0"/>
              <a:t>Theory </a:t>
            </a:r>
            <a:r>
              <a:rPr spc="-5" dirty="0"/>
              <a:t>and</a:t>
            </a:r>
            <a:r>
              <a:rPr spc="-140" dirty="0"/>
              <a:t> </a:t>
            </a:r>
            <a:r>
              <a:rPr dirty="0"/>
              <a:t>Practice.</a:t>
            </a:r>
          </a:p>
          <a:p>
            <a:pPr marL="1905" algn="ctr">
              <a:lnSpc>
                <a:spcPct val="100000"/>
              </a:lnSpc>
            </a:pPr>
            <a:r>
              <a:rPr dirty="0"/>
              <a:t>Chapter</a:t>
            </a:r>
            <a:r>
              <a:rPr spc="-45" dirty="0"/>
              <a:t> </a:t>
            </a:r>
            <a:r>
              <a:rPr spc="-5" dirty="0"/>
              <a:t>9</a:t>
            </a:r>
          </a:p>
        </p:txBody>
      </p:sp>
      <p:sp>
        <p:nvSpPr>
          <p:cNvPr id="14" name="object 14"/>
          <p:cNvSpPr txBox="1">
            <a:spLocks noGrp="1"/>
          </p:cNvSpPr>
          <p:nvPr>
            <p:ph type="sldNum" sz="quarter" idx="7"/>
          </p:nvPr>
        </p:nvSpPr>
        <p:spPr>
          <a:prstGeom prst="rect">
            <a:avLst/>
          </a:prstGeom>
        </p:spPr>
        <p:txBody>
          <a:bodyPr vert="horz" wrap="square" lIns="0" tIns="27940" rIns="0" bIns="0" rtlCol="0">
            <a:spAutoFit/>
          </a:bodyPr>
          <a:lstStyle/>
          <a:p>
            <a:pPr marL="25400">
              <a:lnSpc>
                <a:spcPct val="100000"/>
              </a:lnSpc>
              <a:spcBef>
                <a:spcPts val="220"/>
              </a:spcBef>
            </a:pPr>
            <a:fld id="{81D60167-4931-47E6-BA6A-407CBD079E47}" type="slidenum">
              <a:rPr dirty="0"/>
              <a:t>36</a:t>
            </a:fld>
            <a:endParaRPr dirty="0"/>
          </a:p>
        </p:txBody>
      </p:sp>
      <p:sp>
        <p:nvSpPr>
          <p:cNvPr id="15" name="object 15"/>
          <p:cNvSpPr txBox="1">
            <a:spLocks noGrp="1"/>
          </p:cNvSpPr>
          <p:nvPr>
            <p:ph type="ftr" sz="quarter" idx="5"/>
          </p:nvPr>
        </p:nvSpPr>
        <p:spPr>
          <a:prstGeom prst="rect">
            <a:avLst/>
          </a:prstGeom>
        </p:spPr>
        <p:txBody>
          <a:bodyPr vert="horz" wrap="square" lIns="0" tIns="0" rIns="0" bIns="0" rtlCol="0">
            <a:spAutoFit/>
          </a:bodyPr>
          <a:lstStyle/>
          <a:p>
            <a:pPr marL="12700">
              <a:lnSpc>
                <a:spcPts val="1425"/>
              </a:lnSpc>
            </a:pPr>
            <a:r>
              <a:rPr spc="-5" dirty="0"/>
              <a:t>Dan </a:t>
            </a:r>
            <a:r>
              <a:rPr dirty="0"/>
              <a:t>C.</a:t>
            </a:r>
            <a:r>
              <a:rPr spc="-55" dirty="0"/>
              <a:t> </a:t>
            </a:r>
            <a:r>
              <a:rPr spc="-5" dirty="0"/>
              <a:t>Marinescu</a:t>
            </a:r>
          </a:p>
        </p:txBody>
      </p:sp>
      <p:sp>
        <p:nvSpPr>
          <p:cNvPr id="12" name="object 12"/>
          <p:cNvSpPr txBox="1"/>
          <p:nvPr/>
        </p:nvSpPr>
        <p:spPr>
          <a:xfrm>
            <a:off x="535940" y="1602486"/>
            <a:ext cx="7070090" cy="1367790"/>
          </a:xfrm>
          <a:prstGeom prst="rect">
            <a:avLst/>
          </a:prstGeom>
        </p:spPr>
        <p:txBody>
          <a:bodyPr vert="horz" wrap="square" lIns="0" tIns="13335" rIns="0" bIns="0" rtlCol="0">
            <a:spAutoFit/>
          </a:bodyPr>
          <a:lstStyle/>
          <a:p>
            <a:pPr marL="355600" indent="-342900">
              <a:lnSpc>
                <a:spcPct val="100000"/>
              </a:lnSpc>
              <a:spcBef>
                <a:spcPts val="105"/>
              </a:spcBef>
              <a:buClr>
                <a:srgbClr val="00007C"/>
              </a:buClr>
              <a:buSzPct val="75000"/>
              <a:buFont typeface="Wingdings"/>
              <a:buChar char=""/>
              <a:tabLst>
                <a:tab pos="355600" algn="l"/>
                <a:tab pos="356235" algn="l"/>
                <a:tab pos="5739130" algn="l"/>
              </a:tabLst>
            </a:pPr>
            <a:r>
              <a:rPr sz="2000" dirty="0">
                <a:latin typeface="Arial"/>
                <a:cs typeface="Arial"/>
              </a:rPr>
              <a:t>The entire state of the system is</a:t>
            </a:r>
            <a:r>
              <a:rPr sz="2000" spc="-65" dirty="0">
                <a:latin typeface="Arial"/>
                <a:cs typeface="Arial"/>
              </a:rPr>
              <a:t> </a:t>
            </a:r>
            <a:r>
              <a:rPr sz="2000" dirty="0">
                <a:latin typeface="Arial"/>
                <a:cs typeface="Arial"/>
              </a:rPr>
              <a:t>maintained</a:t>
            </a:r>
            <a:r>
              <a:rPr sz="2000" spc="-10" dirty="0">
                <a:latin typeface="Arial"/>
                <a:cs typeface="Arial"/>
              </a:rPr>
              <a:t> </a:t>
            </a:r>
            <a:r>
              <a:rPr sz="2000" dirty="0">
                <a:latin typeface="Arial"/>
                <a:cs typeface="Arial"/>
              </a:rPr>
              <a:t>by	XenStore.</a:t>
            </a:r>
          </a:p>
          <a:p>
            <a:pPr>
              <a:lnSpc>
                <a:spcPct val="100000"/>
              </a:lnSpc>
              <a:spcBef>
                <a:spcPts val="20"/>
              </a:spcBef>
              <a:buClr>
                <a:srgbClr val="00007C"/>
              </a:buClr>
              <a:buFont typeface="Wingdings"/>
              <a:buChar char=""/>
            </a:pPr>
            <a:endParaRPr sz="2900" dirty="0">
              <a:latin typeface="Times New Roman"/>
              <a:cs typeface="Times New Roman"/>
            </a:endParaRPr>
          </a:p>
          <a:p>
            <a:pPr marL="355600" marR="5080" indent="-342900">
              <a:lnSpc>
                <a:spcPct val="100000"/>
              </a:lnSpc>
              <a:spcBef>
                <a:spcPts val="5"/>
              </a:spcBef>
              <a:buClr>
                <a:srgbClr val="00007C"/>
              </a:buClr>
              <a:buSzPct val="75000"/>
              <a:buFont typeface="Wingdings"/>
              <a:buChar char=""/>
              <a:tabLst>
                <a:tab pos="355600" algn="l"/>
                <a:tab pos="356235" algn="l"/>
              </a:tabLst>
            </a:pPr>
            <a:r>
              <a:rPr sz="2000" dirty="0">
                <a:latin typeface="Arial"/>
                <a:cs typeface="Arial"/>
              </a:rPr>
              <a:t>A malicious VM can deny </a:t>
            </a:r>
            <a:r>
              <a:rPr sz="2000" spc="-5" dirty="0">
                <a:latin typeface="Arial"/>
                <a:cs typeface="Arial"/>
              </a:rPr>
              <a:t>to </a:t>
            </a:r>
            <a:r>
              <a:rPr sz="2000" dirty="0">
                <a:latin typeface="Arial"/>
                <a:cs typeface="Arial"/>
              </a:rPr>
              <a:t>other VMs access to</a:t>
            </a:r>
            <a:r>
              <a:rPr sz="2000" spc="-165" dirty="0">
                <a:latin typeface="Arial"/>
                <a:cs typeface="Arial"/>
              </a:rPr>
              <a:t> </a:t>
            </a:r>
            <a:r>
              <a:rPr sz="2000" dirty="0">
                <a:latin typeface="Arial"/>
                <a:cs typeface="Arial"/>
              </a:rPr>
              <a:t>XenStore;  it can also gain access to the memory of a</a:t>
            </a:r>
            <a:r>
              <a:rPr sz="2000" spc="-175" dirty="0">
                <a:latin typeface="Arial"/>
                <a:cs typeface="Arial"/>
              </a:rPr>
              <a:t> </a:t>
            </a:r>
            <a:r>
              <a:rPr sz="2000" dirty="0">
                <a:latin typeface="Arial"/>
                <a:cs typeface="Arial"/>
              </a:rPr>
              <a:t>DomU.</a:t>
            </a: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0" y="0"/>
            <a:ext cx="285750" cy="533400"/>
          </a:xfrm>
          <a:prstGeom prst="rect">
            <a:avLst/>
          </a:prstGeom>
          <a:blipFill>
            <a:blip r:embed="rId2" cstate="print"/>
            <a:stretch>
              <a:fillRect/>
            </a:stretch>
          </a:blipFill>
        </p:spPr>
        <p:txBody>
          <a:bodyPr wrap="square" lIns="0" tIns="0" rIns="0" bIns="0" rtlCol="0"/>
          <a:lstStyle/>
          <a:p>
            <a:endParaRPr/>
          </a:p>
        </p:txBody>
      </p:sp>
      <p:sp>
        <p:nvSpPr>
          <p:cNvPr id="3" name="object 3"/>
          <p:cNvSpPr/>
          <p:nvPr/>
        </p:nvSpPr>
        <p:spPr>
          <a:xfrm>
            <a:off x="412750" y="134937"/>
            <a:ext cx="8731250" cy="274637"/>
          </a:xfrm>
          <a:prstGeom prst="rect">
            <a:avLst/>
          </a:prstGeom>
          <a:blipFill>
            <a:blip r:embed="rId3" cstate="print"/>
            <a:stretch>
              <a:fillRect/>
            </a:stretch>
          </a:blipFill>
        </p:spPr>
        <p:txBody>
          <a:bodyPr wrap="square" lIns="0" tIns="0" rIns="0" bIns="0" rtlCol="0"/>
          <a:lstStyle/>
          <a:p>
            <a:endParaRPr/>
          </a:p>
        </p:txBody>
      </p:sp>
      <p:sp>
        <p:nvSpPr>
          <p:cNvPr id="4" name="object 4"/>
          <p:cNvSpPr/>
          <p:nvPr/>
        </p:nvSpPr>
        <p:spPr>
          <a:xfrm>
            <a:off x="409575" y="134937"/>
            <a:ext cx="138430" cy="136525"/>
          </a:xfrm>
          <a:custGeom>
            <a:avLst/>
            <a:gdLst/>
            <a:ahLst/>
            <a:cxnLst/>
            <a:rect l="l" t="t" r="r" b="b"/>
            <a:pathLst>
              <a:path w="138429" h="136525">
                <a:moveTo>
                  <a:pt x="0" y="136525"/>
                </a:moveTo>
                <a:lnTo>
                  <a:pt x="138112" y="136525"/>
                </a:lnTo>
                <a:lnTo>
                  <a:pt x="138112" y="0"/>
                </a:lnTo>
                <a:lnTo>
                  <a:pt x="0" y="0"/>
                </a:lnTo>
                <a:lnTo>
                  <a:pt x="0" y="136525"/>
                </a:lnTo>
                <a:close/>
              </a:path>
            </a:pathLst>
          </a:custGeom>
          <a:solidFill>
            <a:srgbClr val="CCCCE6"/>
          </a:solidFill>
        </p:spPr>
        <p:txBody>
          <a:bodyPr wrap="square" lIns="0" tIns="0" rIns="0" bIns="0" rtlCol="0"/>
          <a:lstStyle/>
          <a:p>
            <a:endParaRPr/>
          </a:p>
        </p:txBody>
      </p:sp>
      <p:sp>
        <p:nvSpPr>
          <p:cNvPr id="5" name="object 5"/>
          <p:cNvSpPr/>
          <p:nvPr/>
        </p:nvSpPr>
        <p:spPr>
          <a:xfrm>
            <a:off x="547687" y="63"/>
            <a:ext cx="139700" cy="135255"/>
          </a:xfrm>
          <a:custGeom>
            <a:avLst/>
            <a:gdLst/>
            <a:ahLst/>
            <a:cxnLst/>
            <a:rect l="l" t="t" r="r" b="b"/>
            <a:pathLst>
              <a:path w="139700" h="135255">
                <a:moveTo>
                  <a:pt x="0" y="134874"/>
                </a:moveTo>
                <a:lnTo>
                  <a:pt x="139700" y="134874"/>
                </a:lnTo>
                <a:lnTo>
                  <a:pt x="139700" y="0"/>
                </a:lnTo>
                <a:lnTo>
                  <a:pt x="0" y="0"/>
                </a:lnTo>
                <a:lnTo>
                  <a:pt x="0" y="134874"/>
                </a:lnTo>
                <a:close/>
              </a:path>
            </a:pathLst>
          </a:custGeom>
          <a:solidFill>
            <a:srgbClr val="CCCCE6"/>
          </a:solidFill>
        </p:spPr>
        <p:txBody>
          <a:bodyPr wrap="square" lIns="0" tIns="0" rIns="0" bIns="0" rtlCol="0"/>
          <a:lstStyle/>
          <a:p>
            <a:endParaRPr/>
          </a:p>
        </p:txBody>
      </p:sp>
      <p:sp>
        <p:nvSpPr>
          <p:cNvPr id="6" name="object 6"/>
          <p:cNvSpPr/>
          <p:nvPr/>
        </p:nvSpPr>
        <p:spPr>
          <a:xfrm>
            <a:off x="547687" y="134937"/>
            <a:ext cx="139700" cy="141605"/>
          </a:xfrm>
          <a:custGeom>
            <a:avLst/>
            <a:gdLst/>
            <a:ahLst/>
            <a:cxnLst/>
            <a:rect l="l" t="t" r="r" b="b"/>
            <a:pathLst>
              <a:path w="139700" h="141604">
                <a:moveTo>
                  <a:pt x="0" y="141287"/>
                </a:moveTo>
                <a:lnTo>
                  <a:pt x="139700" y="141287"/>
                </a:lnTo>
                <a:lnTo>
                  <a:pt x="139700" y="0"/>
                </a:lnTo>
                <a:lnTo>
                  <a:pt x="0" y="0"/>
                </a:lnTo>
                <a:lnTo>
                  <a:pt x="0" y="141287"/>
                </a:lnTo>
                <a:close/>
              </a:path>
            </a:pathLst>
          </a:custGeom>
          <a:solidFill>
            <a:srgbClr val="9999CC"/>
          </a:solidFill>
        </p:spPr>
        <p:txBody>
          <a:bodyPr wrap="square" lIns="0" tIns="0" rIns="0" bIns="0" rtlCol="0"/>
          <a:lstStyle/>
          <a:p>
            <a:endParaRPr/>
          </a:p>
        </p:txBody>
      </p:sp>
      <p:sp>
        <p:nvSpPr>
          <p:cNvPr id="7" name="object 7"/>
          <p:cNvSpPr/>
          <p:nvPr/>
        </p:nvSpPr>
        <p:spPr>
          <a:xfrm>
            <a:off x="274637" y="274637"/>
            <a:ext cx="136525" cy="135255"/>
          </a:xfrm>
          <a:custGeom>
            <a:avLst/>
            <a:gdLst/>
            <a:ahLst/>
            <a:cxnLst/>
            <a:rect l="l" t="t" r="r" b="b"/>
            <a:pathLst>
              <a:path w="136525" h="135254">
                <a:moveTo>
                  <a:pt x="0" y="134937"/>
                </a:moveTo>
                <a:lnTo>
                  <a:pt x="136525" y="134937"/>
                </a:lnTo>
                <a:lnTo>
                  <a:pt x="136525" y="0"/>
                </a:lnTo>
                <a:lnTo>
                  <a:pt x="0" y="0"/>
                </a:lnTo>
                <a:lnTo>
                  <a:pt x="0" y="134937"/>
                </a:lnTo>
                <a:close/>
              </a:path>
            </a:pathLst>
          </a:custGeom>
          <a:solidFill>
            <a:srgbClr val="CCCCE6"/>
          </a:solidFill>
        </p:spPr>
        <p:txBody>
          <a:bodyPr wrap="square" lIns="0" tIns="0" rIns="0" bIns="0" rtlCol="0"/>
          <a:lstStyle/>
          <a:p>
            <a:endParaRPr/>
          </a:p>
        </p:txBody>
      </p:sp>
      <p:sp>
        <p:nvSpPr>
          <p:cNvPr id="8" name="object 8"/>
          <p:cNvSpPr/>
          <p:nvPr/>
        </p:nvSpPr>
        <p:spPr>
          <a:xfrm>
            <a:off x="131762" y="136588"/>
            <a:ext cx="141605" cy="138430"/>
          </a:xfrm>
          <a:custGeom>
            <a:avLst/>
            <a:gdLst/>
            <a:ahLst/>
            <a:cxnLst/>
            <a:rect l="l" t="t" r="r" b="b"/>
            <a:pathLst>
              <a:path w="141604" h="138429">
                <a:moveTo>
                  <a:pt x="0" y="138112"/>
                </a:moveTo>
                <a:lnTo>
                  <a:pt x="141287" y="138112"/>
                </a:lnTo>
                <a:lnTo>
                  <a:pt x="141287" y="0"/>
                </a:lnTo>
                <a:lnTo>
                  <a:pt x="0" y="0"/>
                </a:lnTo>
                <a:lnTo>
                  <a:pt x="0" y="138112"/>
                </a:lnTo>
                <a:close/>
              </a:path>
            </a:pathLst>
          </a:custGeom>
          <a:solidFill>
            <a:srgbClr val="00007C"/>
          </a:solidFill>
        </p:spPr>
        <p:txBody>
          <a:bodyPr wrap="square" lIns="0" tIns="0" rIns="0" bIns="0" rtlCol="0"/>
          <a:lstStyle/>
          <a:p>
            <a:endParaRPr/>
          </a:p>
        </p:txBody>
      </p:sp>
      <p:sp>
        <p:nvSpPr>
          <p:cNvPr id="9" name="object 9"/>
          <p:cNvSpPr/>
          <p:nvPr/>
        </p:nvSpPr>
        <p:spPr>
          <a:xfrm>
            <a:off x="409575" y="271462"/>
            <a:ext cx="138430" cy="138430"/>
          </a:xfrm>
          <a:custGeom>
            <a:avLst/>
            <a:gdLst/>
            <a:ahLst/>
            <a:cxnLst/>
            <a:rect l="l" t="t" r="r" b="b"/>
            <a:pathLst>
              <a:path w="138429" h="138429">
                <a:moveTo>
                  <a:pt x="0" y="138112"/>
                </a:moveTo>
                <a:lnTo>
                  <a:pt x="138112" y="138112"/>
                </a:lnTo>
                <a:lnTo>
                  <a:pt x="138112" y="0"/>
                </a:lnTo>
                <a:lnTo>
                  <a:pt x="0" y="0"/>
                </a:lnTo>
                <a:lnTo>
                  <a:pt x="0" y="138112"/>
                </a:lnTo>
                <a:close/>
              </a:path>
            </a:pathLst>
          </a:custGeom>
          <a:solidFill>
            <a:srgbClr val="9999CC"/>
          </a:solidFill>
        </p:spPr>
        <p:txBody>
          <a:bodyPr wrap="square" lIns="0" tIns="0" rIns="0" bIns="0" rtlCol="0"/>
          <a:lstStyle/>
          <a:p>
            <a:endParaRPr/>
          </a:p>
        </p:txBody>
      </p:sp>
      <p:sp>
        <p:nvSpPr>
          <p:cNvPr id="10" name="object 10"/>
          <p:cNvSpPr/>
          <p:nvPr/>
        </p:nvSpPr>
        <p:spPr>
          <a:xfrm>
            <a:off x="274637" y="409575"/>
            <a:ext cx="136525" cy="136525"/>
          </a:xfrm>
          <a:custGeom>
            <a:avLst/>
            <a:gdLst/>
            <a:ahLst/>
            <a:cxnLst/>
            <a:rect l="l" t="t" r="r" b="b"/>
            <a:pathLst>
              <a:path w="136525" h="136525">
                <a:moveTo>
                  <a:pt x="0" y="136525"/>
                </a:moveTo>
                <a:lnTo>
                  <a:pt x="136525" y="136525"/>
                </a:lnTo>
                <a:lnTo>
                  <a:pt x="136525" y="0"/>
                </a:lnTo>
                <a:lnTo>
                  <a:pt x="0" y="0"/>
                </a:lnTo>
                <a:lnTo>
                  <a:pt x="0" y="136525"/>
                </a:lnTo>
                <a:close/>
              </a:path>
            </a:pathLst>
          </a:custGeom>
          <a:solidFill>
            <a:srgbClr val="9999CC"/>
          </a:solidFill>
        </p:spPr>
        <p:txBody>
          <a:bodyPr wrap="square" lIns="0" tIns="0" rIns="0" bIns="0" rtlCol="0"/>
          <a:lstStyle/>
          <a:p>
            <a:endParaRPr/>
          </a:p>
        </p:txBody>
      </p:sp>
      <p:sp>
        <p:nvSpPr>
          <p:cNvPr id="11" name="object 11"/>
          <p:cNvSpPr txBox="1">
            <a:spLocks noGrp="1"/>
          </p:cNvSpPr>
          <p:nvPr>
            <p:ph type="title"/>
          </p:nvPr>
        </p:nvSpPr>
        <p:spPr>
          <a:xfrm>
            <a:off x="373176" y="560019"/>
            <a:ext cx="8509000" cy="514350"/>
          </a:xfrm>
          <a:prstGeom prst="rect">
            <a:avLst/>
          </a:prstGeom>
        </p:spPr>
        <p:txBody>
          <a:bodyPr vert="horz" wrap="square" lIns="0" tIns="13335" rIns="0" bIns="0" rtlCol="0">
            <a:spAutoFit/>
          </a:bodyPr>
          <a:lstStyle/>
          <a:p>
            <a:pPr marL="12700">
              <a:lnSpc>
                <a:spcPct val="100000"/>
              </a:lnSpc>
              <a:spcBef>
                <a:spcPts val="105"/>
              </a:spcBef>
            </a:pPr>
            <a:r>
              <a:rPr dirty="0"/>
              <a:t>How to </a:t>
            </a:r>
            <a:r>
              <a:rPr spc="-5" dirty="0"/>
              <a:t>deal </a:t>
            </a:r>
            <a:r>
              <a:rPr dirty="0"/>
              <a:t>with </a:t>
            </a:r>
            <a:r>
              <a:rPr spc="-5" dirty="0"/>
              <a:t>run-time vulnerability </a:t>
            </a:r>
            <a:r>
              <a:rPr dirty="0"/>
              <a:t>of</a:t>
            </a:r>
            <a:r>
              <a:rPr spc="-60" dirty="0"/>
              <a:t> </a:t>
            </a:r>
            <a:r>
              <a:rPr spc="-5" dirty="0"/>
              <a:t>Dom0</a:t>
            </a:r>
          </a:p>
        </p:txBody>
      </p:sp>
      <p:sp>
        <p:nvSpPr>
          <p:cNvPr id="13" name="object 13"/>
          <p:cNvSpPr txBox="1">
            <a:spLocks noGrp="1"/>
          </p:cNvSpPr>
          <p:nvPr>
            <p:ph type="dt" sz="half" idx="6"/>
          </p:nvPr>
        </p:nvSpPr>
        <p:spPr>
          <a:prstGeom prst="rect">
            <a:avLst/>
          </a:prstGeom>
        </p:spPr>
        <p:txBody>
          <a:bodyPr vert="horz" wrap="square" lIns="0" tIns="0" rIns="0" bIns="0" rtlCol="0">
            <a:spAutoFit/>
          </a:bodyPr>
          <a:lstStyle/>
          <a:p>
            <a:pPr algn="ctr">
              <a:lnSpc>
                <a:spcPts val="1425"/>
              </a:lnSpc>
            </a:pPr>
            <a:r>
              <a:rPr spc="-5" dirty="0"/>
              <a:t>Cloud Computing: </a:t>
            </a:r>
            <a:r>
              <a:rPr dirty="0"/>
              <a:t>Theory </a:t>
            </a:r>
            <a:r>
              <a:rPr spc="-5" dirty="0"/>
              <a:t>and</a:t>
            </a:r>
            <a:r>
              <a:rPr spc="-140" dirty="0"/>
              <a:t> </a:t>
            </a:r>
            <a:r>
              <a:rPr dirty="0"/>
              <a:t>Practice.</a:t>
            </a:r>
          </a:p>
          <a:p>
            <a:pPr marL="1905" algn="ctr">
              <a:lnSpc>
                <a:spcPct val="100000"/>
              </a:lnSpc>
            </a:pPr>
            <a:r>
              <a:rPr dirty="0"/>
              <a:t>Chapter</a:t>
            </a:r>
            <a:r>
              <a:rPr spc="-45" dirty="0"/>
              <a:t> </a:t>
            </a:r>
            <a:r>
              <a:rPr spc="-5" dirty="0"/>
              <a:t>9</a:t>
            </a:r>
          </a:p>
        </p:txBody>
      </p:sp>
      <p:sp>
        <p:nvSpPr>
          <p:cNvPr id="14" name="object 14"/>
          <p:cNvSpPr txBox="1">
            <a:spLocks noGrp="1"/>
          </p:cNvSpPr>
          <p:nvPr>
            <p:ph type="sldNum" sz="quarter" idx="7"/>
          </p:nvPr>
        </p:nvSpPr>
        <p:spPr>
          <a:prstGeom prst="rect">
            <a:avLst/>
          </a:prstGeom>
        </p:spPr>
        <p:txBody>
          <a:bodyPr vert="horz" wrap="square" lIns="0" tIns="27940" rIns="0" bIns="0" rtlCol="0">
            <a:spAutoFit/>
          </a:bodyPr>
          <a:lstStyle/>
          <a:p>
            <a:pPr marL="25400">
              <a:lnSpc>
                <a:spcPct val="100000"/>
              </a:lnSpc>
              <a:spcBef>
                <a:spcPts val="220"/>
              </a:spcBef>
            </a:pPr>
            <a:fld id="{81D60167-4931-47E6-BA6A-407CBD079E47}" type="slidenum">
              <a:rPr dirty="0"/>
              <a:t>37</a:t>
            </a:fld>
            <a:endParaRPr dirty="0"/>
          </a:p>
        </p:txBody>
      </p:sp>
      <p:sp>
        <p:nvSpPr>
          <p:cNvPr id="15" name="object 15"/>
          <p:cNvSpPr txBox="1">
            <a:spLocks noGrp="1"/>
          </p:cNvSpPr>
          <p:nvPr>
            <p:ph type="ftr" sz="quarter" idx="5"/>
          </p:nvPr>
        </p:nvSpPr>
        <p:spPr>
          <a:prstGeom prst="rect">
            <a:avLst/>
          </a:prstGeom>
        </p:spPr>
        <p:txBody>
          <a:bodyPr vert="horz" wrap="square" lIns="0" tIns="0" rIns="0" bIns="0" rtlCol="0">
            <a:spAutoFit/>
          </a:bodyPr>
          <a:lstStyle/>
          <a:p>
            <a:pPr marL="12700">
              <a:lnSpc>
                <a:spcPts val="1425"/>
              </a:lnSpc>
            </a:pPr>
            <a:r>
              <a:rPr spc="-5" dirty="0"/>
              <a:t>Dan </a:t>
            </a:r>
            <a:r>
              <a:rPr dirty="0"/>
              <a:t>C.</a:t>
            </a:r>
            <a:r>
              <a:rPr spc="-55" dirty="0"/>
              <a:t> </a:t>
            </a:r>
            <a:r>
              <a:rPr spc="-5" dirty="0"/>
              <a:t>Marinescu</a:t>
            </a:r>
          </a:p>
        </p:txBody>
      </p:sp>
      <p:sp>
        <p:nvSpPr>
          <p:cNvPr id="12" name="object 12"/>
          <p:cNvSpPr txBox="1"/>
          <p:nvPr/>
        </p:nvSpPr>
        <p:spPr>
          <a:xfrm>
            <a:off x="459740" y="1150365"/>
            <a:ext cx="8362950" cy="5039360"/>
          </a:xfrm>
          <a:prstGeom prst="rect">
            <a:avLst/>
          </a:prstGeom>
        </p:spPr>
        <p:txBody>
          <a:bodyPr vert="horz" wrap="square" lIns="0" tIns="13335" rIns="0" bIns="0" rtlCol="0">
            <a:spAutoFit/>
          </a:bodyPr>
          <a:lstStyle/>
          <a:p>
            <a:pPr marL="355600" marR="353060" indent="-342900">
              <a:lnSpc>
                <a:spcPct val="100000"/>
              </a:lnSpc>
              <a:spcBef>
                <a:spcPts val="105"/>
              </a:spcBef>
              <a:buClr>
                <a:srgbClr val="00007C"/>
              </a:buClr>
              <a:buSzPct val="75000"/>
              <a:buFont typeface="Wingdings"/>
              <a:buChar char=""/>
              <a:tabLst>
                <a:tab pos="354965" algn="l"/>
                <a:tab pos="355600" algn="l"/>
              </a:tabLst>
            </a:pPr>
            <a:r>
              <a:rPr sz="2000" dirty="0">
                <a:latin typeface="Arial"/>
                <a:cs typeface="Arial"/>
              </a:rPr>
              <a:t>To implement a secure run-time system, we have to intercept and  control the hypercalls used for communication between a Dom0</a:t>
            </a:r>
            <a:r>
              <a:rPr sz="2000" spc="-170" dirty="0">
                <a:latin typeface="Arial"/>
                <a:cs typeface="Arial"/>
              </a:rPr>
              <a:t> </a:t>
            </a:r>
            <a:r>
              <a:rPr sz="2000" dirty="0">
                <a:latin typeface="Arial"/>
                <a:cs typeface="Arial"/>
              </a:rPr>
              <a:t>that  cannot be trusted and a DomU we want to</a:t>
            </a:r>
            <a:r>
              <a:rPr sz="2000" spc="-170" dirty="0">
                <a:latin typeface="Arial"/>
                <a:cs typeface="Arial"/>
              </a:rPr>
              <a:t> </a:t>
            </a:r>
            <a:r>
              <a:rPr sz="2000" dirty="0">
                <a:latin typeface="Arial"/>
                <a:cs typeface="Arial"/>
              </a:rPr>
              <a:t>protect.</a:t>
            </a:r>
          </a:p>
          <a:p>
            <a:pPr marL="355600" indent="-342900">
              <a:lnSpc>
                <a:spcPct val="100000"/>
              </a:lnSpc>
              <a:spcBef>
                <a:spcPts val="480"/>
              </a:spcBef>
              <a:buClr>
                <a:srgbClr val="00007C"/>
              </a:buClr>
              <a:buSzPct val="75000"/>
              <a:buFont typeface="Wingdings"/>
              <a:buChar char=""/>
              <a:tabLst>
                <a:tab pos="354965" algn="l"/>
                <a:tab pos="355600" algn="l"/>
              </a:tabLst>
            </a:pPr>
            <a:r>
              <a:rPr sz="2000" dirty="0">
                <a:latin typeface="Arial"/>
                <a:cs typeface="Arial"/>
              </a:rPr>
              <a:t>New hypercalls are necessary to</a:t>
            </a:r>
            <a:r>
              <a:rPr sz="2000" spc="-120" dirty="0">
                <a:latin typeface="Arial"/>
                <a:cs typeface="Arial"/>
              </a:rPr>
              <a:t> </a:t>
            </a:r>
            <a:r>
              <a:rPr sz="2000" dirty="0">
                <a:latin typeface="Arial"/>
                <a:cs typeface="Arial"/>
              </a:rPr>
              <a:t>protect:</a:t>
            </a:r>
          </a:p>
          <a:p>
            <a:pPr marL="756285" marR="43815" lvl="1" indent="-286385">
              <a:lnSpc>
                <a:spcPct val="100000"/>
              </a:lnSpc>
              <a:spcBef>
                <a:spcPts val="440"/>
              </a:spcBef>
              <a:buClr>
                <a:srgbClr val="9999CC"/>
              </a:buClr>
              <a:buSzPct val="80555"/>
              <a:buFont typeface="Wingdings"/>
              <a:buChar char=""/>
              <a:tabLst>
                <a:tab pos="756920" algn="l"/>
                <a:tab pos="7397750" algn="l"/>
              </a:tabLst>
            </a:pPr>
            <a:r>
              <a:rPr sz="1800" u="heavy" dirty="0">
                <a:uFill>
                  <a:solidFill>
                    <a:srgbClr val="000000"/>
                  </a:solidFill>
                </a:uFill>
                <a:latin typeface="Arial"/>
                <a:cs typeface="Arial"/>
              </a:rPr>
              <a:t>The </a:t>
            </a:r>
            <a:r>
              <a:rPr sz="1800" u="heavy" spc="-5" dirty="0">
                <a:uFill>
                  <a:solidFill>
                    <a:srgbClr val="000000"/>
                  </a:solidFill>
                </a:uFill>
                <a:latin typeface="Arial"/>
                <a:cs typeface="Arial"/>
              </a:rPr>
              <a:t>privacy and integrity </a:t>
            </a:r>
            <a:r>
              <a:rPr sz="1800" u="heavy" dirty="0">
                <a:uFill>
                  <a:solidFill>
                    <a:srgbClr val="000000"/>
                  </a:solidFill>
                </a:uFill>
                <a:latin typeface="Arial"/>
                <a:cs typeface="Arial"/>
              </a:rPr>
              <a:t>of </a:t>
            </a:r>
            <a:r>
              <a:rPr sz="1800" u="heavy" spc="-5" dirty="0">
                <a:uFill>
                  <a:solidFill>
                    <a:srgbClr val="000000"/>
                  </a:solidFill>
                </a:uFill>
                <a:latin typeface="Arial"/>
                <a:cs typeface="Arial"/>
              </a:rPr>
              <a:t>the virtual CPU </a:t>
            </a:r>
            <a:r>
              <a:rPr sz="1800" u="heavy" dirty="0">
                <a:uFill>
                  <a:solidFill>
                    <a:srgbClr val="000000"/>
                  </a:solidFill>
                </a:uFill>
                <a:latin typeface="Arial"/>
                <a:cs typeface="Arial"/>
              </a:rPr>
              <a:t>of </a:t>
            </a:r>
            <a:r>
              <a:rPr sz="1800" u="heavy" spc="-5" dirty="0">
                <a:uFill>
                  <a:solidFill>
                    <a:srgbClr val="000000"/>
                  </a:solidFill>
                </a:uFill>
                <a:latin typeface="Arial"/>
                <a:cs typeface="Arial"/>
              </a:rPr>
              <a:t>a </a:t>
            </a:r>
            <a:r>
              <a:rPr sz="1800" u="heavy" dirty="0">
                <a:uFill>
                  <a:solidFill>
                    <a:srgbClr val="000000"/>
                  </a:solidFill>
                </a:uFill>
                <a:latin typeface="Arial"/>
                <a:cs typeface="Arial"/>
              </a:rPr>
              <a:t>VM</a:t>
            </a:r>
            <a:r>
              <a:rPr sz="1800" dirty="0">
                <a:latin typeface="Arial"/>
                <a:cs typeface="Arial"/>
              </a:rPr>
              <a:t>. </a:t>
            </a:r>
            <a:r>
              <a:rPr sz="1800" spc="-5" dirty="0">
                <a:latin typeface="Arial"/>
                <a:cs typeface="Arial"/>
              </a:rPr>
              <a:t>When Dom0 </a:t>
            </a:r>
            <a:r>
              <a:rPr sz="1800" spc="-15" dirty="0">
                <a:latin typeface="Arial"/>
                <a:cs typeface="Arial"/>
              </a:rPr>
              <a:t>wants </a:t>
            </a:r>
            <a:r>
              <a:rPr sz="1800" dirty="0">
                <a:latin typeface="Arial"/>
                <a:cs typeface="Arial"/>
              </a:rPr>
              <a:t>to  </a:t>
            </a:r>
            <a:r>
              <a:rPr sz="1800" spc="-5" dirty="0">
                <a:latin typeface="Arial"/>
                <a:cs typeface="Arial"/>
              </a:rPr>
              <a:t>save </a:t>
            </a:r>
            <a:r>
              <a:rPr sz="1800" dirty="0">
                <a:latin typeface="Arial"/>
                <a:cs typeface="Arial"/>
              </a:rPr>
              <a:t>the state of the VM </a:t>
            </a:r>
            <a:r>
              <a:rPr sz="1800" spc="-5" dirty="0">
                <a:latin typeface="Arial"/>
                <a:cs typeface="Arial"/>
              </a:rPr>
              <a:t>the </a:t>
            </a:r>
            <a:r>
              <a:rPr sz="1800" spc="-10" dirty="0">
                <a:latin typeface="Arial"/>
                <a:cs typeface="Arial"/>
              </a:rPr>
              <a:t>hypercall </a:t>
            </a:r>
            <a:r>
              <a:rPr sz="1800" spc="-5" dirty="0">
                <a:latin typeface="Arial"/>
                <a:cs typeface="Arial"/>
              </a:rPr>
              <a:t>should be</a:t>
            </a:r>
            <a:r>
              <a:rPr sz="1800" spc="130" dirty="0">
                <a:latin typeface="Arial"/>
                <a:cs typeface="Arial"/>
              </a:rPr>
              <a:t> </a:t>
            </a:r>
            <a:r>
              <a:rPr sz="1800" spc="-5" dirty="0">
                <a:latin typeface="Arial"/>
                <a:cs typeface="Arial"/>
              </a:rPr>
              <a:t>intercepted</a:t>
            </a:r>
            <a:r>
              <a:rPr sz="1800" spc="15" dirty="0">
                <a:latin typeface="Arial"/>
                <a:cs typeface="Arial"/>
              </a:rPr>
              <a:t> </a:t>
            </a:r>
            <a:r>
              <a:rPr sz="1800" spc="-5" dirty="0">
                <a:latin typeface="Arial"/>
                <a:cs typeface="Arial"/>
              </a:rPr>
              <a:t>and	</a:t>
            </a:r>
            <a:r>
              <a:rPr sz="1800" dirty="0">
                <a:latin typeface="Arial"/>
                <a:cs typeface="Arial"/>
              </a:rPr>
              <a:t>the  </a:t>
            </a:r>
            <a:r>
              <a:rPr sz="1800" spc="-5" dirty="0">
                <a:latin typeface="Arial"/>
                <a:cs typeface="Arial"/>
              </a:rPr>
              <a:t>contents </a:t>
            </a:r>
            <a:r>
              <a:rPr sz="1800" dirty="0">
                <a:latin typeface="Arial"/>
                <a:cs typeface="Arial"/>
              </a:rPr>
              <a:t>of </a:t>
            </a:r>
            <a:r>
              <a:rPr sz="1800" spc="-5" dirty="0">
                <a:latin typeface="Arial"/>
                <a:cs typeface="Arial"/>
              </a:rPr>
              <a:t>the virtual CPU registers should be encrypted</a:t>
            </a:r>
            <a:r>
              <a:rPr sz="1800" spc="-5" dirty="0" smtClean="0">
                <a:latin typeface="Arial"/>
                <a:cs typeface="Arial"/>
              </a:rPr>
              <a:t>. When </a:t>
            </a:r>
            <a:r>
              <a:rPr lang="en-GB" spc="-5" dirty="0" smtClean="0">
                <a:latin typeface="Arial"/>
                <a:cs typeface="Arial"/>
              </a:rPr>
              <a:t> </a:t>
            </a:r>
            <a:r>
              <a:rPr sz="1800" spc="-5" dirty="0" err="1" smtClean="0">
                <a:latin typeface="Arial"/>
                <a:cs typeface="Arial"/>
              </a:rPr>
              <a:t>DomU</a:t>
            </a:r>
            <a:r>
              <a:rPr sz="1800" spc="-5" dirty="0" smtClean="0">
                <a:latin typeface="Arial"/>
                <a:cs typeface="Arial"/>
              </a:rPr>
              <a:t> </a:t>
            </a:r>
            <a:r>
              <a:rPr sz="1800" spc="-5" dirty="0">
                <a:latin typeface="Arial"/>
                <a:cs typeface="Arial"/>
              </a:rPr>
              <a:t>is  restored, </a:t>
            </a:r>
            <a:r>
              <a:rPr sz="1800" dirty="0">
                <a:latin typeface="Arial"/>
                <a:cs typeface="Arial"/>
              </a:rPr>
              <a:t>the </a:t>
            </a:r>
            <a:r>
              <a:rPr sz="1800" spc="-5" dirty="0">
                <a:latin typeface="Arial"/>
                <a:cs typeface="Arial"/>
              </a:rPr>
              <a:t>virtual CPU context should be </a:t>
            </a:r>
            <a:r>
              <a:rPr sz="1800" spc="-10" dirty="0">
                <a:latin typeface="Arial"/>
                <a:cs typeface="Arial"/>
              </a:rPr>
              <a:t>decrypted </a:t>
            </a:r>
            <a:r>
              <a:rPr sz="1800" spc="-5" dirty="0">
                <a:latin typeface="Arial"/>
                <a:cs typeface="Arial"/>
              </a:rPr>
              <a:t>and then </a:t>
            </a:r>
            <a:r>
              <a:rPr sz="1800" spc="-10" dirty="0">
                <a:latin typeface="Arial"/>
                <a:cs typeface="Arial"/>
              </a:rPr>
              <a:t>an </a:t>
            </a:r>
            <a:r>
              <a:rPr sz="1800" spc="-5" dirty="0">
                <a:latin typeface="Arial"/>
                <a:cs typeface="Arial"/>
              </a:rPr>
              <a:t>integrity  check should be carried</a:t>
            </a:r>
            <a:r>
              <a:rPr sz="1800" spc="25" dirty="0">
                <a:latin typeface="Arial"/>
                <a:cs typeface="Arial"/>
              </a:rPr>
              <a:t> </a:t>
            </a:r>
            <a:r>
              <a:rPr sz="1800" spc="-5" dirty="0">
                <a:latin typeface="Arial"/>
                <a:cs typeface="Arial"/>
              </a:rPr>
              <a:t>out.</a:t>
            </a:r>
            <a:endParaRPr sz="1800" dirty="0">
              <a:latin typeface="Arial"/>
              <a:cs typeface="Arial"/>
            </a:endParaRPr>
          </a:p>
          <a:p>
            <a:pPr marL="756285" marR="5080" lvl="1" indent="-286385">
              <a:lnSpc>
                <a:spcPct val="100000"/>
              </a:lnSpc>
              <a:spcBef>
                <a:spcPts val="434"/>
              </a:spcBef>
              <a:buClr>
                <a:srgbClr val="9999CC"/>
              </a:buClr>
              <a:buSzPct val="80555"/>
              <a:buFont typeface="Wingdings"/>
              <a:buChar char=""/>
              <a:tabLst>
                <a:tab pos="756920" algn="l"/>
                <a:tab pos="6598920" algn="l"/>
              </a:tabLst>
            </a:pPr>
            <a:r>
              <a:rPr sz="1800" u="heavy" dirty="0">
                <a:uFill>
                  <a:solidFill>
                    <a:srgbClr val="000000"/>
                  </a:solidFill>
                </a:uFill>
                <a:latin typeface="Arial"/>
                <a:cs typeface="Arial"/>
              </a:rPr>
              <a:t>The </a:t>
            </a:r>
            <a:r>
              <a:rPr sz="1800" u="heavy" spc="-5" dirty="0">
                <a:uFill>
                  <a:solidFill>
                    <a:srgbClr val="000000"/>
                  </a:solidFill>
                </a:uFill>
                <a:latin typeface="Arial"/>
                <a:cs typeface="Arial"/>
              </a:rPr>
              <a:t>privacy and integrity </a:t>
            </a:r>
            <a:r>
              <a:rPr sz="1800" u="heavy" dirty="0">
                <a:uFill>
                  <a:solidFill>
                    <a:srgbClr val="000000"/>
                  </a:solidFill>
                </a:uFill>
                <a:latin typeface="Arial"/>
                <a:cs typeface="Arial"/>
              </a:rPr>
              <a:t>of </a:t>
            </a:r>
            <a:r>
              <a:rPr sz="1800" u="heavy" spc="-5" dirty="0">
                <a:uFill>
                  <a:solidFill>
                    <a:srgbClr val="000000"/>
                  </a:solidFill>
                </a:uFill>
                <a:latin typeface="Arial"/>
                <a:cs typeface="Arial"/>
              </a:rPr>
              <a:t>the </a:t>
            </a:r>
            <a:r>
              <a:rPr sz="1800" u="heavy" dirty="0">
                <a:uFill>
                  <a:solidFill>
                    <a:srgbClr val="000000"/>
                  </a:solidFill>
                </a:uFill>
                <a:latin typeface="Arial"/>
                <a:cs typeface="Arial"/>
              </a:rPr>
              <a:t>VM </a:t>
            </a:r>
            <a:r>
              <a:rPr sz="1800" u="heavy" spc="-5" dirty="0">
                <a:uFill>
                  <a:solidFill>
                    <a:srgbClr val="000000"/>
                  </a:solidFill>
                </a:uFill>
                <a:latin typeface="Arial"/>
                <a:cs typeface="Arial"/>
              </a:rPr>
              <a:t>virtual memory</a:t>
            </a:r>
            <a:r>
              <a:rPr sz="1800" spc="-5" dirty="0">
                <a:latin typeface="Arial"/>
                <a:cs typeface="Arial"/>
              </a:rPr>
              <a:t>. </a:t>
            </a:r>
            <a:r>
              <a:rPr sz="1800" dirty="0">
                <a:latin typeface="Arial"/>
                <a:cs typeface="Arial"/>
              </a:rPr>
              <a:t>The </a:t>
            </a:r>
            <a:r>
              <a:rPr sz="1800" spc="-5" dirty="0">
                <a:latin typeface="Arial"/>
                <a:cs typeface="Arial"/>
              </a:rPr>
              <a:t>page table update  </a:t>
            </a:r>
            <a:r>
              <a:rPr sz="1800" spc="-10" dirty="0">
                <a:latin typeface="Arial"/>
                <a:cs typeface="Arial"/>
              </a:rPr>
              <a:t>hypercall </a:t>
            </a:r>
            <a:r>
              <a:rPr sz="1800" spc="-5" dirty="0">
                <a:latin typeface="Arial"/>
                <a:cs typeface="Arial"/>
              </a:rPr>
              <a:t>should be intercepted and </a:t>
            </a:r>
            <a:r>
              <a:rPr sz="1800" dirty="0">
                <a:latin typeface="Arial"/>
                <a:cs typeface="Arial"/>
              </a:rPr>
              <a:t>the </a:t>
            </a:r>
            <a:r>
              <a:rPr sz="1800" spc="-5" dirty="0">
                <a:latin typeface="Arial"/>
                <a:cs typeface="Arial"/>
              </a:rPr>
              <a:t>page should be </a:t>
            </a:r>
            <a:r>
              <a:rPr sz="1800" spc="-10" dirty="0">
                <a:latin typeface="Arial"/>
                <a:cs typeface="Arial"/>
              </a:rPr>
              <a:t>encrypted </a:t>
            </a:r>
            <a:r>
              <a:rPr sz="1800" spc="-5" dirty="0">
                <a:latin typeface="Arial"/>
                <a:cs typeface="Arial"/>
              </a:rPr>
              <a:t>so that  Dom0 handles only </a:t>
            </a:r>
            <a:r>
              <a:rPr sz="1800" spc="-10" dirty="0">
                <a:latin typeface="Arial"/>
                <a:cs typeface="Arial"/>
              </a:rPr>
              <a:t>encrypted </a:t>
            </a:r>
            <a:r>
              <a:rPr sz="1800" spc="-5" dirty="0">
                <a:latin typeface="Arial"/>
                <a:cs typeface="Arial"/>
              </a:rPr>
              <a:t>pages </a:t>
            </a:r>
            <a:r>
              <a:rPr sz="1800" dirty="0">
                <a:latin typeface="Arial"/>
                <a:cs typeface="Arial"/>
              </a:rPr>
              <a:t>of </a:t>
            </a:r>
            <a:r>
              <a:rPr sz="1800" spc="-5" dirty="0">
                <a:latin typeface="Arial"/>
                <a:cs typeface="Arial"/>
              </a:rPr>
              <a:t>the </a:t>
            </a:r>
            <a:r>
              <a:rPr sz="1800" dirty="0">
                <a:latin typeface="Arial"/>
                <a:cs typeface="Arial"/>
              </a:rPr>
              <a:t>VM. </a:t>
            </a:r>
            <a:r>
              <a:rPr sz="1800" spc="5" dirty="0">
                <a:latin typeface="Arial"/>
                <a:cs typeface="Arial"/>
              </a:rPr>
              <a:t>To </a:t>
            </a:r>
            <a:r>
              <a:rPr sz="1800" spc="-5" dirty="0">
                <a:latin typeface="Arial"/>
                <a:cs typeface="Arial"/>
              </a:rPr>
              <a:t>guarantee </a:t>
            </a:r>
            <a:r>
              <a:rPr sz="1800" dirty="0">
                <a:latin typeface="Arial"/>
                <a:cs typeface="Arial"/>
              </a:rPr>
              <a:t>the </a:t>
            </a:r>
            <a:r>
              <a:rPr sz="1800" spc="-5" dirty="0">
                <a:latin typeface="Arial"/>
                <a:cs typeface="Arial"/>
              </a:rPr>
              <a:t>integrity,  the </a:t>
            </a:r>
            <a:r>
              <a:rPr sz="1800" spc="-10" dirty="0">
                <a:latin typeface="Arial"/>
                <a:cs typeface="Arial"/>
              </a:rPr>
              <a:t>hypervisor </a:t>
            </a:r>
            <a:r>
              <a:rPr sz="1800" spc="-5" dirty="0">
                <a:latin typeface="Arial"/>
                <a:cs typeface="Arial"/>
              </a:rPr>
              <a:t>should calculate a hash </a:t>
            </a:r>
            <a:r>
              <a:rPr sz="1800" dirty="0">
                <a:latin typeface="Arial"/>
                <a:cs typeface="Arial"/>
              </a:rPr>
              <a:t>of </a:t>
            </a:r>
            <a:r>
              <a:rPr sz="1800" spc="-5" dirty="0">
                <a:latin typeface="Arial"/>
                <a:cs typeface="Arial"/>
              </a:rPr>
              <a:t>all </a:t>
            </a:r>
            <a:r>
              <a:rPr sz="1800" dirty="0">
                <a:latin typeface="Arial"/>
                <a:cs typeface="Arial"/>
              </a:rPr>
              <a:t>the memory </a:t>
            </a:r>
            <a:r>
              <a:rPr sz="1800" spc="-5" dirty="0">
                <a:latin typeface="Arial"/>
                <a:cs typeface="Arial"/>
              </a:rPr>
              <a:t>pages before they  are saved by Dom0. An address translation</a:t>
            </a:r>
            <a:r>
              <a:rPr sz="1800" spc="155" dirty="0">
                <a:latin typeface="Arial"/>
                <a:cs typeface="Arial"/>
              </a:rPr>
              <a:t> </a:t>
            </a:r>
            <a:r>
              <a:rPr sz="1800" spc="-5" dirty="0">
                <a:latin typeface="Arial"/>
                <a:cs typeface="Arial"/>
              </a:rPr>
              <a:t>is</a:t>
            </a:r>
            <a:r>
              <a:rPr sz="1800" spc="15" dirty="0">
                <a:latin typeface="Arial"/>
                <a:cs typeface="Arial"/>
              </a:rPr>
              <a:t> </a:t>
            </a:r>
            <a:r>
              <a:rPr sz="1800" spc="-5" dirty="0">
                <a:latin typeface="Arial"/>
                <a:cs typeface="Arial"/>
              </a:rPr>
              <a:t>necessary	as a restored  DomU </a:t>
            </a:r>
            <a:r>
              <a:rPr sz="1800" dirty="0">
                <a:latin typeface="Arial"/>
                <a:cs typeface="Arial"/>
              </a:rPr>
              <a:t>may </a:t>
            </a:r>
            <a:r>
              <a:rPr sz="1800" spc="-5" dirty="0">
                <a:latin typeface="Arial"/>
                <a:cs typeface="Arial"/>
              </a:rPr>
              <a:t>be allocated a different memory</a:t>
            </a:r>
            <a:r>
              <a:rPr sz="1800" spc="45" dirty="0">
                <a:latin typeface="Arial"/>
                <a:cs typeface="Arial"/>
              </a:rPr>
              <a:t> </a:t>
            </a:r>
            <a:r>
              <a:rPr sz="1800" spc="-5" dirty="0">
                <a:latin typeface="Arial"/>
                <a:cs typeface="Arial"/>
              </a:rPr>
              <a:t>region.</a:t>
            </a:r>
            <a:endParaRPr sz="1800" dirty="0">
              <a:latin typeface="Arial"/>
              <a:cs typeface="Arial"/>
            </a:endParaRPr>
          </a:p>
          <a:p>
            <a:pPr marL="756285" lvl="1" indent="-286385">
              <a:lnSpc>
                <a:spcPct val="100000"/>
              </a:lnSpc>
              <a:spcBef>
                <a:spcPts val="434"/>
              </a:spcBef>
              <a:buClr>
                <a:srgbClr val="9999CC"/>
              </a:buClr>
              <a:buSzPct val="80555"/>
              <a:buFont typeface="Wingdings"/>
              <a:buChar char=""/>
              <a:tabLst>
                <a:tab pos="756920" algn="l"/>
              </a:tabLst>
            </a:pPr>
            <a:r>
              <a:rPr sz="1800" u="heavy" dirty="0">
                <a:uFill>
                  <a:solidFill>
                    <a:srgbClr val="000000"/>
                  </a:solidFill>
                </a:uFill>
                <a:latin typeface="Arial"/>
                <a:cs typeface="Arial"/>
              </a:rPr>
              <a:t>The </a:t>
            </a:r>
            <a:r>
              <a:rPr sz="1800" u="heavy" spc="-5" dirty="0">
                <a:uFill>
                  <a:solidFill>
                    <a:srgbClr val="000000"/>
                  </a:solidFill>
                </a:uFill>
                <a:latin typeface="Arial"/>
                <a:cs typeface="Arial"/>
              </a:rPr>
              <a:t>freshness </a:t>
            </a:r>
            <a:r>
              <a:rPr sz="1800" u="heavy" dirty="0">
                <a:uFill>
                  <a:solidFill>
                    <a:srgbClr val="000000"/>
                  </a:solidFill>
                </a:uFill>
                <a:latin typeface="Arial"/>
                <a:cs typeface="Arial"/>
              </a:rPr>
              <a:t>of </a:t>
            </a:r>
            <a:r>
              <a:rPr sz="1800" u="heavy" spc="-5" dirty="0">
                <a:uFill>
                  <a:solidFill>
                    <a:srgbClr val="000000"/>
                  </a:solidFill>
                </a:uFill>
                <a:latin typeface="Arial"/>
                <a:cs typeface="Arial"/>
              </a:rPr>
              <a:t>the virtual CPU and the memory </a:t>
            </a:r>
            <a:r>
              <a:rPr sz="1800" u="heavy" dirty="0">
                <a:uFill>
                  <a:solidFill>
                    <a:srgbClr val="000000"/>
                  </a:solidFill>
                </a:uFill>
                <a:latin typeface="Arial"/>
                <a:cs typeface="Arial"/>
              </a:rPr>
              <a:t>of </a:t>
            </a:r>
            <a:r>
              <a:rPr sz="1800" u="heavy" spc="-5" dirty="0">
                <a:uFill>
                  <a:solidFill>
                    <a:srgbClr val="000000"/>
                  </a:solidFill>
                </a:uFill>
                <a:latin typeface="Arial"/>
                <a:cs typeface="Arial"/>
              </a:rPr>
              <a:t>the </a:t>
            </a:r>
            <a:r>
              <a:rPr sz="1800" u="heavy" spc="5" dirty="0">
                <a:uFill>
                  <a:solidFill>
                    <a:srgbClr val="000000"/>
                  </a:solidFill>
                </a:uFill>
                <a:latin typeface="Arial"/>
                <a:cs typeface="Arial"/>
              </a:rPr>
              <a:t>VM</a:t>
            </a:r>
            <a:r>
              <a:rPr sz="1800" spc="5" dirty="0">
                <a:latin typeface="Arial"/>
                <a:cs typeface="Arial"/>
              </a:rPr>
              <a:t>. </a:t>
            </a:r>
            <a:r>
              <a:rPr sz="1800" dirty="0">
                <a:latin typeface="Arial"/>
                <a:cs typeface="Arial"/>
              </a:rPr>
              <a:t>The</a:t>
            </a:r>
            <a:r>
              <a:rPr sz="1800" spc="25" dirty="0">
                <a:latin typeface="Arial"/>
                <a:cs typeface="Arial"/>
              </a:rPr>
              <a:t> </a:t>
            </a:r>
            <a:r>
              <a:rPr sz="1800" spc="-5" dirty="0">
                <a:latin typeface="Arial"/>
                <a:cs typeface="Arial"/>
              </a:rPr>
              <a:t>solution</a:t>
            </a:r>
            <a:endParaRPr sz="1800" dirty="0">
              <a:latin typeface="Arial"/>
              <a:cs typeface="Arial"/>
            </a:endParaRPr>
          </a:p>
          <a:p>
            <a:pPr marL="756285">
              <a:lnSpc>
                <a:spcPct val="100000"/>
              </a:lnSpc>
            </a:pPr>
            <a:r>
              <a:rPr sz="1800" dirty="0">
                <a:latin typeface="Arial"/>
                <a:cs typeface="Arial"/>
              </a:rPr>
              <a:t>is to </a:t>
            </a:r>
            <a:r>
              <a:rPr sz="1800" spc="-5" dirty="0">
                <a:latin typeface="Arial"/>
                <a:cs typeface="Arial"/>
              </a:rPr>
              <a:t>add </a:t>
            </a:r>
            <a:r>
              <a:rPr sz="1800" dirty="0">
                <a:latin typeface="Arial"/>
                <a:cs typeface="Arial"/>
              </a:rPr>
              <a:t>to </a:t>
            </a:r>
            <a:r>
              <a:rPr sz="1800" spc="-5" dirty="0">
                <a:latin typeface="Arial"/>
                <a:cs typeface="Arial"/>
              </a:rPr>
              <a:t>the hash </a:t>
            </a:r>
            <a:r>
              <a:rPr sz="1800" dirty="0">
                <a:latin typeface="Arial"/>
                <a:cs typeface="Arial"/>
              </a:rPr>
              <a:t>a </a:t>
            </a:r>
            <a:r>
              <a:rPr sz="1800" spc="-5" dirty="0">
                <a:latin typeface="Arial"/>
                <a:cs typeface="Arial"/>
              </a:rPr>
              <a:t>version</a:t>
            </a:r>
            <a:r>
              <a:rPr sz="1800" spc="-10" dirty="0">
                <a:latin typeface="Arial"/>
                <a:cs typeface="Arial"/>
              </a:rPr>
              <a:t> </a:t>
            </a:r>
            <a:r>
              <a:rPr sz="1800" spc="-5" dirty="0">
                <a:latin typeface="Arial"/>
                <a:cs typeface="Arial"/>
              </a:rPr>
              <a:t>number.</a:t>
            </a:r>
            <a:endParaRPr sz="1800" dirty="0">
              <a:latin typeface="Arial"/>
              <a:cs typeface="Arial"/>
            </a:endParaRP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0" y="0"/>
            <a:ext cx="285750" cy="533400"/>
          </a:xfrm>
          <a:prstGeom prst="rect">
            <a:avLst/>
          </a:prstGeom>
          <a:blipFill>
            <a:blip r:embed="rId3" cstate="print"/>
            <a:stretch>
              <a:fillRect/>
            </a:stretch>
          </a:blipFill>
        </p:spPr>
        <p:txBody>
          <a:bodyPr wrap="square" lIns="0" tIns="0" rIns="0" bIns="0" rtlCol="0"/>
          <a:lstStyle/>
          <a:p>
            <a:endParaRPr/>
          </a:p>
        </p:txBody>
      </p:sp>
      <p:sp>
        <p:nvSpPr>
          <p:cNvPr id="3" name="object 3"/>
          <p:cNvSpPr/>
          <p:nvPr/>
        </p:nvSpPr>
        <p:spPr>
          <a:xfrm>
            <a:off x="412750" y="134937"/>
            <a:ext cx="8731250" cy="274637"/>
          </a:xfrm>
          <a:prstGeom prst="rect">
            <a:avLst/>
          </a:prstGeom>
          <a:blipFill>
            <a:blip r:embed="rId4" cstate="print"/>
            <a:stretch>
              <a:fillRect/>
            </a:stretch>
          </a:blipFill>
        </p:spPr>
        <p:txBody>
          <a:bodyPr wrap="square" lIns="0" tIns="0" rIns="0" bIns="0" rtlCol="0"/>
          <a:lstStyle/>
          <a:p>
            <a:endParaRPr/>
          </a:p>
        </p:txBody>
      </p:sp>
      <p:sp>
        <p:nvSpPr>
          <p:cNvPr id="4" name="object 4"/>
          <p:cNvSpPr/>
          <p:nvPr/>
        </p:nvSpPr>
        <p:spPr>
          <a:xfrm>
            <a:off x="409575" y="134937"/>
            <a:ext cx="138430" cy="136525"/>
          </a:xfrm>
          <a:custGeom>
            <a:avLst/>
            <a:gdLst/>
            <a:ahLst/>
            <a:cxnLst/>
            <a:rect l="l" t="t" r="r" b="b"/>
            <a:pathLst>
              <a:path w="138429" h="136525">
                <a:moveTo>
                  <a:pt x="0" y="136525"/>
                </a:moveTo>
                <a:lnTo>
                  <a:pt x="138112" y="136525"/>
                </a:lnTo>
                <a:lnTo>
                  <a:pt x="138112" y="0"/>
                </a:lnTo>
                <a:lnTo>
                  <a:pt x="0" y="0"/>
                </a:lnTo>
                <a:lnTo>
                  <a:pt x="0" y="136525"/>
                </a:lnTo>
                <a:close/>
              </a:path>
            </a:pathLst>
          </a:custGeom>
          <a:solidFill>
            <a:srgbClr val="CCCCE6"/>
          </a:solidFill>
        </p:spPr>
        <p:txBody>
          <a:bodyPr wrap="square" lIns="0" tIns="0" rIns="0" bIns="0" rtlCol="0"/>
          <a:lstStyle/>
          <a:p>
            <a:endParaRPr/>
          </a:p>
        </p:txBody>
      </p:sp>
      <p:sp>
        <p:nvSpPr>
          <p:cNvPr id="5" name="object 5"/>
          <p:cNvSpPr/>
          <p:nvPr/>
        </p:nvSpPr>
        <p:spPr>
          <a:xfrm>
            <a:off x="547687" y="63"/>
            <a:ext cx="139700" cy="135255"/>
          </a:xfrm>
          <a:custGeom>
            <a:avLst/>
            <a:gdLst/>
            <a:ahLst/>
            <a:cxnLst/>
            <a:rect l="l" t="t" r="r" b="b"/>
            <a:pathLst>
              <a:path w="139700" h="135255">
                <a:moveTo>
                  <a:pt x="0" y="134874"/>
                </a:moveTo>
                <a:lnTo>
                  <a:pt x="139700" y="134874"/>
                </a:lnTo>
                <a:lnTo>
                  <a:pt x="139700" y="0"/>
                </a:lnTo>
                <a:lnTo>
                  <a:pt x="0" y="0"/>
                </a:lnTo>
                <a:lnTo>
                  <a:pt x="0" y="134874"/>
                </a:lnTo>
                <a:close/>
              </a:path>
            </a:pathLst>
          </a:custGeom>
          <a:solidFill>
            <a:srgbClr val="CCCCE6"/>
          </a:solidFill>
        </p:spPr>
        <p:txBody>
          <a:bodyPr wrap="square" lIns="0" tIns="0" rIns="0" bIns="0" rtlCol="0"/>
          <a:lstStyle/>
          <a:p>
            <a:endParaRPr/>
          </a:p>
        </p:txBody>
      </p:sp>
      <p:sp>
        <p:nvSpPr>
          <p:cNvPr id="6" name="object 6"/>
          <p:cNvSpPr/>
          <p:nvPr/>
        </p:nvSpPr>
        <p:spPr>
          <a:xfrm>
            <a:off x="547687" y="134937"/>
            <a:ext cx="139700" cy="141605"/>
          </a:xfrm>
          <a:custGeom>
            <a:avLst/>
            <a:gdLst/>
            <a:ahLst/>
            <a:cxnLst/>
            <a:rect l="l" t="t" r="r" b="b"/>
            <a:pathLst>
              <a:path w="139700" h="141604">
                <a:moveTo>
                  <a:pt x="0" y="141287"/>
                </a:moveTo>
                <a:lnTo>
                  <a:pt x="139700" y="141287"/>
                </a:lnTo>
                <a:lnTo>
                  <a:pt x="139700" y="0"/>
                </a:lnTo>
                <a:lnTo>
                  <a:pt x="0" y="0"/>
                </a:lnTo>
                <a:lnTo>
                  <a:pt x="0" y="141287"/>
                </a:lnTo>
                <a:close/>
              </a:path>
            </a:pathLst>
          </a:custGeom>
          <a:solidFill>
            <a:srgbClr val="9999CC"/>
          </a:solidFill>
        </p:spPr>
        <p:txBody>
          <a:bodyPr wrap="square" lIns="0" tIns="0" rIns="0" bIns="0" rtlCol="0"/>
          <a:lstStyle/>
          <a:p>
            <a:endParaRPr/>
          </a:p>
        </p:txBody>
      </p:sp>
      <p:sp>
        <p:nvSpPr>
          <p:cNvPr id="7" name="object 7"/>
          <p:cNvSpPr/>
          <p:nvPr/>
        </p:nvSpPr>
        <p:spPr>
          <a:xfrm>
            <a:off x="274637" y="274637"/>
            <a:ext cx="136525" cy="135255"/>
          </a:xfrm>
          <a:custGeom>
            <a:avLst/>
            <a:gdLst/>
            <a:ahLst/>
            <a:cxnLst/>
            <a:rect l="l" t="t" r="r" b="b"/>
            <a:pathLst>
              <a:path w="136525" h="135254">
                <a:moveTo>
                  <a:pt x="0" y="134937"/>
                </a:moveTo>
                <a:lnTo>
                  <a:pt x="136525" y="134937"/>
                </a:lnTo>
                <a:lnTo>
                  <a:pt x="136525" y="0"/>
                </a:lnTo>
                <a:lnTo>
                  <a:pt x="0" y="0"/>
                </a:lnTo>
                <a:lnTo>
                  <a:pt x="0" y="134937"/>
                </a:lnTo>
                <a:close/>
              </a:path>
            </a:pathLst>
          </a:custGeom>
          <a:solidFill>
            <a:srgbClr val="CCCCE6"/>
          </a:solidFill>
        </p:spPr>
        <p:txBody>
          <a:bodyPr wrap="square" lIns="0" tIns="0" rIns="0" bIns="0" rtlCol="0"/>
          <a:lstStyle/>
          <a:p>
            <a:endParaRPr/>
          </a:p>
        </p:txBody>
      </p:sp>
      <p:sp>
        <p:nvSpPr>
          <p:cNvPr id="8" name="object 8"/>
          <p:cNvSpPr/>
          <p:nvPr/>
        </p:nvSpPr>
        <p:spPr>
          <a:xfrm>
            <a:off x="131762" y="136588"/>
            <a:ext cx="141605" cy="138430"/>
          </a:xfrm>
          <a:custGeom>
            <a:avLst/>
            <a:gdLst/>
            <a:ahLst/>
            <a:cxnLst/>
            <a:rect l="l" t="t" r="r" b="b"/>
            <a:pathLst>
              <a:path w="141604" h="138429">
                <a:moveTo>
                  <a:pt x="0" y="138112"/>
                </a:moveTo>
                <a:lnTo>
                  <a:pt x="141287" y="138112"/>
                </a:lnTo>
                <a:lnTo>
                  <a:pt x="141287" y="0"/>
                </a:lnTo>
                <a:lnTo>
                  <a:pt x="0" y="0"/>
                </a:lnTo>
                <a:lnTo>
                  <a:pt x="0" y="138112"/>
                </a:lnTo>
                <a:close/>
              </a:path>
            </a:pathLst>
          </a:custGeom>
          <a:solidFill>
            <a:srgbClr val="00007C"/>
          </a:solidFill>
        </p:spPr>
        <p:txBody>
          <a:bodyPr wrap="square" lIns="0" tIns="0" rIns="0" bIns="0" rtlCol="0"/>
          <a:lstStyle/>
          <a:p>
            <a:endParaRPr/>
          </a:p>
        </p:txBody>
      </p:sp>
      <p:sp>
        <p:nvSpPr>
          <p:cNvPr id="9" name="object 9"/>
          <p:cNvSpPr/>
          <p:nvPr/>
        </p:nvSpPr>
        <p:spPr>
          <a:xfrm>
            <a:off x="409575" y="271462"/>
            <a:ext cx="138430" cy="138430"/>
          </a:xfrm>
          <a:custGeom>
            <a:avLst/>
            <a:gdLst/>
            <a:ahLst/>
            <a:cxnLst/>
            <a:rect l="l" t="t" r="r" b="b"/>
            <a:pathLst>
              <a:path w="138429" h="138429">
                <a:moveTo>
                  <a:pt x="0" y="138112"/>
                </a:moveTo>
                <a:lnTo>
                  <a:pt x="138112" y="138112"/>
                </a:lnTo>
                <a:lnTo>
                  <a:pt x="138112" y="0"/>
                </a:lnTo>
                <a:lnTo>
                  <a:pt x="0" y="0"/>
                </a:lnTo>
                <a:lnTo>
                  <a:pt x="0" y="138112"/>
                </a:lnTo>
                <a:close/>
              </a:path>
            </a:pathLst>
          </a:custGeom>
          <a:solidFill>
            <a:srgbClr val="9999CC"/>
          </a:solidFill>
        </p:spPr>
        <p:txBody>
          <a:bodyPr wrap="square" lIns="0" tIns="0" rIns="0" bIns="0" rtlCol="0"/>
          <a:lstStyle/>
          <a:p>
            <a:endParaRPr/>
          </a:p>
        </p:txBody>
      </p:sp>
      <p:sp>
        <p:nvSpPr>
          <p:cNvPr id="10" name="object 10"/>
          <p:cNvSpPr/>
          <p:nvPr/>
        </p:nvSpPr>
        <p:spPr>
          <a:xfrm>
            <a:off x="274637" y="409575"/>
            <a:ext cx="136525" cy="136525"/>
          </a:xfrm>
          <a:custGeom>
            <a:avLst/>
            <a:gdLst/>
            <a:ahLst/>
            <a:cxnLst/>
            <a:rect l="l" t="t" r="r" b="b"/>
            <a:pathLst>
              <a:path w="136525" h="136525">
                <a:moveTo>
                  <a:pt x="0" y="136525"/>
                </a:moveTo>
                <a:lnTo>
                  <a:pt x="136525" y="136525"/>
                </a:lnTo>
                <a:lnTo>
                  <a:pt x="136525" y="0"/>
                </a:lnTo>
                <a:lnTo>
                  <a:pt x="0" y="0"/>
                </a:lnTo>
                <a:lnTo>
                  <a:pt x="0" y="136525"/>
                </a:lnTo>
                <a:close/>
              </a:path>
            </a:pathLst>
          </a:custGeom>
          <a:solidFill>
            <a:srgbClr val="9999CC"/>
          </a:solidFill>
        </p:spPr>
        <p:txBody>
          <a:bodyPr wrap="square" lIns="0" tIns="0" rIns="0" bIns="0" rtlCol="0"/>
          <a:lstStyle/>
          <a:p>
            <a:endParaRPr/>
          </a:p>
        </p:txBody>
      </p:sp>
      <p:sp>
        <p:nvSpPr>
          <p:cNvPr id="11" name="object 11"/>
          <p:cNvSpPr txBox="1">
            <a:spLocks noGrp="1"/>
          </p:cNvSpPr>
          <p:nvPr>
            <p:ph type="title"/>
          </p:nvPr>
        </p:nvSpPr>
        <p:spPr>
          <a:prstGeom prst="rect">
            <a:avLst/>
          </a:prstGeom>
        </p:spPr>
        <p:txBody>
          <a:bodyPr vert="horz" wrap="square" lIns="0" tIns="13335" rIns="0" bIns="0" rtlCol="0">
            <a:spAutoFit/>
          </a:bodyPr>
          <a:lstStyle/>
          <a:p>
            <a:pPr marL="156210">
              <a:lnSpc>
                <a:spcPct val="100000"/>
              </a:lnSpc>
              <a:spcBef>
                <a:spcPts val="105"/>
              </a:spcBef>
              <a:tabLst>
                <a:tab pos="7531734" algn="l"/>
              </a:tabLst>
            </a:pPr>
            <a:r>
              <a:rPr dirty="0"/>
              <a:t>Xo</a:t>
            </a:r>
            <a:r>
              <a:rPr spc="-15" dirty="0"/>
              <a:t>a</a:t>
            </a:r>
            <a:r>
              <a:rPr dirty="0"/>
              <a:t>r</a:t>
            </a:r>
            <a:r>
              <a:rPr spc="-10" dirty="0"/>
              <a:t> </a:t>
            </a:r>
            <a:r>
              <a:rPr dirty="0"/>
              <a:t>- br</a:t>
            </a:r>
            <a:r>
              <a:rPr spc="-10" dirty="0"/>
              <a:t>e</a:t>
            </a:r>
            <a:r>
              <a:rPr dirty="0"/>
              <a:t>aking</a:t>
            </a:r>
            <a:r>
              <a:rPr spc="-30" dirty="0"/>
              <a:t> </a:t>
            </a:r>
            <a:r>
              <a:rPr dirty="0"/>
              <a:t>the</a:t>
            </a:r>
            <a:r>
              <a:rPr spc="-15" dirty="0"/>
              <a:t> </a:t>
            </a:r>
            <a:r>
              <a:rPr dirty="0"/>
              <a:t>m</a:t>
            </a:r>
            <a:r>
              <a:rPr spc="-15" dirty="0"/>
              <a:t>o</a:t>
            </a:r>
            <a:r>
              <a:rPr dirty="0"/>
              <a:t>n</a:t>
            </a:r>
            <a:r>
              <a:rPr spc="-10" dirty="0"/>
              <a:t>o</a:t>
            </a:r>
            <a:r>
              <a:rPr dirty="0"/>
              <a:t>lit</a:t>
            </a:r>
            <a:r>
              <a:rPr spc="-20" dirty="0"/>
              <a:t>h</a:t>
            </a:r>
            <a:r>
              <a:rPr dirty="0"/>
              <a:t>ic</a:t>
            </a:r>
            <a:r>
              <a:rPr spc="-15" dirty="0"/>
              <a:t> </a:t>
            </a:r>
            <a:r>
              <a:rPr dirty="0"/>
              <a:t>d</a:t>
            </a:r>
            <a:r>
              <a:rPr spc="-10" dirty="0"/>
              <a:t>e</a:t>
            </a:r>
            <a:r>
              <a:rPr dirty="0"/>
              <a:t>sign</a:t>
            </a:r>
            <a:r>
              <a:rPr spc="-10" dirty="0"/>
              <a:t> </a:t>
            </a:r>
            <a:r>
              <a:rPr dirty="0"/>
              <a:t>of	TCB</a:t>
            </a:r>
          </a:p>
        </p:txBody>
      </p:sp>
      <p:sp>
        <p:nvSpPr>
          <p:cNvPr id="13" name="object 13"/>
          <p:cNvSpPr txBox="1"/>
          <p:nvPr/>
        </p:nvSpPr>
        <p:spPr>
          <a:xfrm>
            <a:off x="1014475" y="5861114"/>
            <a:ext cx="6952615" cy="627380"/>
          </a:xfrm>
          <a:prstGeom prst="rect">
            <a:avLst/>
          </a:prstGeom>
        </p:spPr>
        <p:txBody>
          <a:bodyPr vert="horz" wrap="square" lIns="0" tIns="0" rIns="0" bIns="0" rtlCol="0">
            <a:spAutoFit/>
          </a:bodyPr>
          <a:lstStyle/>
          <a:p>
            <a:pPr marL="12700">
              <a:lnSpc>
                <a:spcPts val="2090"/>
              </a:lnSpc>
            </a:pPr>
            <a:r>
              <a:rPr sz="1450" spc="-10" dirty="0">
                <a:solidFill>
                  <a:srgbClr val="9999CC"/>
                </a:solidFill>
                <a:latin typeface="Wingdings"/>
                <a:cs typeface="Wingdings"/>
              </a:rPr>
              <a:t></a:t>
            </a:r>
            <a:r>
              <a:rPr sz="1450" spc="-10" dirty="0">
                <a:solidFill>
                  <a:srgbClr val="9999CC"/>
                </a:solidFill>
                <a:latin typeface="Times New Roman"/>
                <a:cs typeface="Times New Roman"/>
              </a:rPr>
              <a:t> </a:t>
            </a:r>
            <a:r>
              <a:rPr sz="1800" spc="-5" dirty="0">
                <a:latin typeface="Arial"/>
                <a:cs typeface="Arial"/>
              </a:rPr>
              <a:t>Bugs in </a:t>
            </a:r>
            <a:r>
              <a:rPr sz="1800" dirty="0">
                <a:latin typeface="Arial"/>
                <a:cs typeface="Arial"/>
              </a:rPr>
              <a:t>the </a:t>
            </a:r>
            <a:r>
              <a:rPr sz="1800" spc="-5" dirty="0">
                <a:latin typeface="Arial"/>
                <a:cs typeface="Arial"/>
              </a:rPr>
              <a:t>initialization code </a:t>
            </a:r>
            <a:r>
              <a:rPr sz="1800" dirty="0">
                <a:latin typeface="Arial"/>
                <a:cs typeface="Arial"/>
              </a:rPr>
              <a:t>of </a:t>
            </a:r>
            <a:r>
              <a:rPr sz="1800" spc="-5" dirty="0">
                <a:latin typeface="Arial"/>
                <a:cs typeface="Arial"/>
              </a:rPr>
              <a:t>the management virtual</a:t>
            </a:r>
            <a:r>
              <a:rPr sz="1800" spc="15" dirty="0">
                <a:latin typeface="Arial"/>
                <a:cs typeface="Arial"/>
              </a:rPr>
              <a:t> </a:t>
            </a:r>
            <a:r>
              <a:rPr sz="1800" spc="-5" dirty="0">
                <a:latin typeface="Arial"/>
                <a:cs typeface="Arial"/>
              </a:rPr>
              <a:t>machine.</a:t>
            </a:r>
            <a:endParaRPr sz="1800" dirty="0">
              <a:latin typeface="Arial"/>
              <a:cs typeface="Arial"/>
            </a:endParaRPr>
          </a:p>
          <a:p>
            <a:pPr marL="2226310">
              <a:lnSpc>
                <a:spcPct val="100000"/>
              </a:lnSpc>
              <a:spcBef>
                <a:spcPts val="1295"/>
              </a:spcBef>
            </a:pPr>
            <a:r>
              <a:rPr sz="1200" spc="-5" dirty="0">
                <a:latin typeface="Arial"/>
                <a:cs typeface="Arial"/>
              </a:rPr>
              <a:t>Cloud Computing: </a:t>
            </a:r>
            <a:r>
              <a:rPr sz="1200" dirty="0">
                <a:latin typeface="Arial"/>
                <a:cs typeface="Arial"/>
              </a:rPr>
              <a:t>Theory </a:t>
            </a:r>
            <a:r>
              <a:rPr sz="1200" spc="-5" dirty="0">
                <a:latin typeface="Arial"/>
                <a:cs typeface="Arial"/>
              </a:rPr>
              <a:t>and</a:t>
            </a:r>
            <a:r>
              <a:rPr sz="1200" spc="-125" dirty="0">
                <a:latin typeface="Arial"/>
                <a:cs typeface="Arial"/>
              </a:rPr>
              <a:t> </a:t>
            </a:r>
            <a:r>
              <a:rPr sz="1200" dirty="0">
                <a:latin typeface="Arial"/>
                <a:cs typeface="Arial"/>
              </a:rPr>
              <a:t>Practice.</a:t>
            </a:r>
          </a:p>
        </p:txBody>
      </p:sp>
      <p:sp>
        <p:nvSpPr>
          <p:cNvPr id="14" name="object 14"/>
          <p:cNvSpPr txBox="1">
            <a:spLocks noGrp="1"/>
          </p:cNvSpPr>
          <p:nvPr>
            <p:ph type="sldNum" sz="quarter" idx="7"/>
          </p:nvPr>
        </p:nvSpPr>
        <p:spPr>
          <a:prstGeom prst="rect">
            <a:avLst/>
          </a:prstGeom>
        </p:spPr>
        <p:txBody>
          <a:bodyPr vert="horz" wrap="square" lIns="0" tIns="27940" rIns="0" bIns="0" rtlCol="0">
            <a:spAutoFit/>
          </a:bodyPr>
          <a:lstStyle/>
          <a:p>
            <a:pPr marL="25400">
              <a:lnSpc>
                <a:spcPct val="100000"/>
              </a:lnSpc>
              <a:spcBef>
                <a:spcPts val="220"/>
              </a:spcBef>
            </a:pPr>
            <a:fld id="{81D60167-4931-47E6-BA6A-407CBD079E47}" type="slidenum">
              <a:rPr dirty="0"/>
              <a:t>38</a:t>
            </a:fld>
            <a:endParaRPr dirty="0"/>
          </a:p>
        </p:txBody>
      </p:sp>
      <p:sp>
        <p:nvSpPr>
          <p:cNvPr id="15" name="object 15"/>
          <p:cNvSpPr txBox="1"/>
          <p:nvPr/>
        </p:nvSpPr>
        <p:spPr>
          <a:xfrm>
            <a:off x="4225544" y="6475688"/>
            <a:ext cx="692150" cy="196215"/>
          </a:xfrm>
          <a:prstGeom prst="rect">
            <a:avLst/>
          </a:prstGeom>
        </p:spPr>
        <p:txBody>
          <a:bodyPr vert="horz" wrap="square" lIns="0" tIns="0" rIns="0" bIns="0" rtlCol="0">
            <a:spAutoFit/>
          </a:bodyPr>
          <a:lstStyle/>
          <a:p>
            <a:pPr marL="12700">
              <a:lnSpc>
                <a:spcPts val="1425"/>
              </a:lnSpc>
            </a:pPr>
            <a:r>
              <a:rPr sz="1200" dirty="0">
                <a:latin typeface="Arial"/>
                <a:cs typeface="Arial"/>
              </a:rPr>
              <a:t>Chapter</a:t>
            </a:r>
            <a:r>
              <a:rPr sz="1200" spc="-105" dirty="0">
                <a:latin typeface="Arial"/>
                <a:cs typeface="Arial"/>
              </a:rPr>
              <a:t> </a:t>
            </a:r>
            <a:r>
              <a:rPr sz="1200" spc="-5" dirty="0">
                <a:latin typeface="Arial"/>
                <a:cs typeface="Arial"/>
              </a:rPr>
              <a:t>9</a:t>
            </a:r>
            <a:endParaRPr sz="1200">
              <a:latin typeface="Arial"/>
              <a:cs typeface="Arial"/>
            </a:endParaRPr>
          </a:p>
        </p:txBody>
      </p:sp>
      <p:sp>
        <p:nvSpPr>
          <p:cNvPr id="16" name="object 16"/>
          <p:cNvSpPr txBox="1"/>
          <p:nvPr/>
        </p:nvSpPr>
        <p:spPr>
          <a:xfrm>
            <a:off x="535940" y="6491537"/>
            <a:ext cx="1245870" cy="196215"/>
          </a:xfrm>
          <a:prstGeom prst="rect">
            <a:avLst/>
          </a:prstGeom>
        </p:spPr>
        <p:txBody>
          <a:bodyPr vert="horz" wrap="square" lIns="0" tIns="0" rIns="0" bIns="0" rtlCol="0">
            <a:spAutoFit/>
          </a:bodyPr>
          <a:lstStyle/>
          <a:p>
            <a:pPr marL="12700">
              <a:lnSpc>
                <a:spcPts val="1425"/>
              </a:lnSpc>
            </a:pPr>
            <a:r>
              <a:rPr sz="1200" spc="-5" dirty="0">
                <a:latin typeface="Arial"/>
                <a:cs typeface="Arial"/>
              </a:rPr>
              <a:t>Dan </a:t>
            </a:r>
            <a:r>
              <a:rPr sz="1200" dirty="0">
                <a:latin typeface="Arial"/>
                <a:cs typeface="Arial"/>
              </a:rPr>
              <a:t>C.</a:t>
            </a:r>
            <a:r>
              <a:rPr sz="1200" spc="-50" dirty="0">
                <a:latin typeface="Arial"/>
                <a:cs typeface="Arial"/>
              </a:rPr>
              <a:t> </a:t>
            </a:r>
            <a:r>
              <a:rPr sz="1200" spc="-5" dirty="0">
                <a:latin typeface="Arial"/>
                <a:cs typeface="Arial"/>
              </a:rPr>
              <a:t>Marinescu</a:t>
            </a:r>
            <a:endParaRPr sz="1200">
              <a:latin typeface="Arial"/>
              <a:cs typeface="Arial"/>
            </a:endParaRPr>
          </a:p>
        </p:txBody>
      </p:sp>
      <p:sp>
        <p:nvSpPr>
          <p:cNvPr id="12" name="object 12"/>
          <p:cNvSpPr txBox="1"/>
          <p:nvPr/>
        </p:nvSpPr>
        <p:spPr>
          <a:xfrm>
            <a:off x="514349" y="1068282"/>
            <a:ext cx="8237220" cy="4679950"/>
          </a:xfrm>
          <a:prstGeom prst="rect">
            <a:avLst/>
          </a:prstGeom>
        </p:spPr>
        <p:txBody>
          <a:bodyPr vert="horz" wrap="square" lIns="0" tIns="13335" rIns="0" bIns="0" rtlCol="0">
            <a:spAutoFit/>
          </a:bodyPr>
          <a:lstStyle/>
          <a:p>
            <a:pPr marL="355600" marR="104139" indent="-342900">
              <a:lnSpc>
                <a:spcPct val="100000"/>
              </a:lnSpc>
              <a:spcBef>
                <a:spcPts val="105"/>
              </a:spcBef>
              <a:buClr>
                <a:srgbClr val="00007C"/>
              </a:buClr>
              <a:buSzPct val="75000"/>
              <a:buFont typeface="Wingdings"/>
              <a:buChar char=""/>
              <a:tabLst>
                <a:tab pos="354965" algn="l"/>
                <a:tab pos="355600" algn="l"/>
              </a:tabLst>
            </a:pPr>
            <a:r>
              <a:rPr sz="2000" dirty="0">
                <a:latin typeface="Arial"/>
                <a:cs typeface="Arial"/>
              </a:rPr>
              <a:t>Xoar is a version of Xen designed to boost system security; based</a:t>
            </a:r>
            <a:r>
              <a:rPr sz="2000" spc="-220" dirty="0">
                <a:latin typeface="Arial"/>
                <a:cs typeface="Arial"/>
              </a:rPr>
              <a:t> </a:t>
            </a:r>
            <a:r>
              <a:rPr sz="2000" dirty="0">
                <a:latin typeface="Arial"/>
                <a:cs typeface="Arial"/>
              </a:rPr>
              <a:t>on  micro-kernel design principles. The design goals</a:t>
            </a:r>
            <a:r>
              <a:rPr sz="2000" spc="-135" dirty="0">
                <a:latin typeface="Arial"/>
                <a:cs typeface="Arial"/>
              </a:rPr>
              <a:t> </a:t>
            </a:r>
            <a:r>
              <a:rPr sz="2000" dirty="0">
                <a:latin typeface="Arial"/>
                <a:cs typeface="Arial"/>
              </a:rPr>
              <a:t>are:</a:t>
            </a:r>
          </a:p>
          <a:p>
            <a:pPr marL="756285" lvl="1" indent="-286385">
              <a:lnSpc>
                <a:spcPct val="100000"/>
              </a:lnSpc>
              <a:spcBef>
                <a:spcPts val="440"/>
              </a:spcBef>
              <a:buClr>
                <a:srgbClr val="9999CC"/>
              </a:buClr>
              <a:buSzPct val="80555"/>
              <a:buFont typeface="Wingdings"/>
              <a:buChar char=""/>
              <a:tabLst>
                <a:tab pos="756920" algn="l"/>
                <a:tab pos="4643120" algn="l"/>
              </a:tabLst>
            </a:pPr>
            <a:r>
              <a:rPr sz="1800" spc="-5" dirty="0">
                <a:latin typeface="Arial"/>
                <a:cs typeface="Arial"/>
              </a:rPr>
              <a:t>Maintain </a:t>
            </a:r>
            <a:r>
              <a:rPr sz="1800" dirty="0">
                <a:latin typeface="Arial"/>
                <a:cs typeface="Arial"/>
              </a:rPr>
              <a:t>the </a:t>
            </a:r>
            <a:r>
              <a:rPr sz="1800" spc="-5" dirty="0">
                <a:latin typeface="Arial"/>
                <a:cs typeface="Arial"/>
              </a:rPr>
              <a:t>functionality</a:t>
            </a:r>
            <a:r>
              <a:rPr sz="1800" spc="40" dirty="0">
                <a:latin typeface="Arial"/>
                <a:cs typeface="Arial"/>
              </a:rPr>
              <a:t> </a:t>
            </a:r>
            <a:r>
              <a:rPr sz="1800" spc="-5" dirty="0">
                <a:latin typeface="Arial"/>
                <a:cs typeface="Arial"/>
              </a:rPr>
              <a:t>provided</a:t>
            </a:r>
            <a:r>
              <a:rPr sz="1800" spc="10" dirty="0">
                <a:latin typeface="Arial"/>
                <a:cs typeface="Arial"/>
              </a:rPr>
              <a:t> </a:t>
            </a:r>
            <a:r>
              <a:rPr sz="1800" spc="-5" dirty="0">
                <a:latin typeface="Arial"/>
                <a:cs typeface="Arial"/>
              </a:rPr>
              <a:t>by	</a:t>
            </a:r>
            <a:r>
              <a:rPr sz="1800" spc="-10" dirty="0">
                <a:latin typeface="Arial"/>
                <a:cs typeface="Arial"/>
              </a:rPr>
              <a:t>Xen.</a:t>
            </a:r>
            <a:endParaRPr sz="1800" dirty="0">
              <a:latin typeface="Arial"/>
              <a:cs typeface="Arial"/>
            </a:endParaRPr>
          </a:p>
          <a:p>
            <a:pPr marL="756285" lvl="1" indent="-286385">
              <a:lnSpc>
                <a:spcPct val="100000"/>
              </a:lnSpc>
              <a:spcBef>
                <a:spcPts val="434"/>
              </a:spcBef>
              <a:buClr>
                <a:srgbClr val="9999CC"/>
              </a:buClr>
              <a:buSzPct val="80555"/>
              <a:buFont typeface="Wingdings"/>
              <a:buChar char=""/>
              <a:tabLst>
                <a:tab pos="756920" algn="l"/>
              </a:tabLst>
            </a:pPr>
            <a:r>
              <a:rPr sz="1800" spc="-5" dirty="0">
                <a:latin typeface="Arial"/>
                <a:cs typeface="Arial"/>
              </a:rPr>
              <a:t>Ensure transparency </a:t>
            </a:r>
            <a:r>
              <a:rPr sz="1800" spc="-15" dirty="0">
                <a:latin typeface="Arial"/>
                <a:cs typeface="Arial"/>
              </a:rPr>
              <a:t>with </a:t>
            </a:r>
            <a:r>
              <a:rPr sz="1800" spc="-5" dirty="0">
                <a:latin typeface="Arial"/>
                <a:cs typeface="Arial"/>
              </a:rPr>
              <a:t>existing management and </a:t>
            </a:r>
            <a:r>
              <a:rPr sz="1800" dirty="0">
                <a:latin typeface="Arial"/>
                <a:cs typeface="Arial"/>
              </a:rPr>
              <a:t>VM</a:t>
            </a:r>
            <a:r>
              <a:rPr sz="1800" spc="140" dirty="0">
                <a:latin typeface="Arial"/>
                <a:cs typeface="Arial"/>
              </a:rPr>
              <a:t> </a:t>
            </a:r>
            <a:r>
              <a:rPr sz="1800" spc="-5" dirty="0">
                <a:latin typeface="Arial"/>
                <a:cs typeface="Arial"/>
              </a:rPr>
              <a:t>interfaces.</a:t>
            </a:r>
            <a:endParaRPr sz="1800" dirty="0">
              <a:latin typeface="Arial"/>
              <a:cs typeface="Arial"/>
            </a:endParaRPr>
          </a:p>
          <a:p>
            <a:pPr marL="756285" marR="957580" lvl="1" indent="-286385">
              <a:lnSpc>
                <a:spcPct val="100000"/>
              </a:lnSpc>
              <a:spcBef>
                <a:spcPts val="430"/>
              </a:spcBef>
              <a:buClr>
                <a:srgbClr val="9999CC"/>
              </a:buClr>
              <a:buSzPct val="80555"/>
              <a:buFont typeface="Wingdings"/>
              <a:buChar char=""/>
              <a:tabLst>
                <a:tab pos="756920" algn="l"/>
              </a:tabLst>
            </a:pPr>
            <a:r>
              <a:rPr sz="1800" spc="-5" dirty="0">
                <a:latin typeface="Arial"/>
                <a:cs typeface="Arial"/>
              </a:rPr>
              <a:t>Tight control </a:t>
            </a:r>
            <a:r>
              <a:rPr sz="1800" dirty="0">
                <a:latin typeface="Arial"/>
                <a:cs typeface="Arial"/>
              </a:rPr>
              <a:t>of </a:t>
            </a:r>
            <a:r>
              <a:rPr sz="1800" spc="-5" dirty="0">
                <a:latin typeface="Arial"/>
                <a:cs typeface="Arial"/>
              </a:rPr>
              <a:t>privileges, each component should only have </a:t>
            </a:r>
            <a:r>
              <a:rPr sz="1800" dirty="0">
                <a:latin typeface="Arial"/>
                <a:cs typeface="Arial"/>
              </a:rPr>
              <a:t>the  </a:t>
            </a:r>
            <a:r>
              <a:rPr sz="1800" spc="-5" dirty="0">
                <a:latin typeface="Arial"/>
                <a:cs typeface="Arial"/>
              </a:rPr>
              <a:t>privileges required by </a:t>
            </a:r>
            <a:r>
              <a:rPr sz="1800" dirty="0">
                <a:latin typeface="Arial"/>
                <a:cs typeface="Arial"/>
              </a:rPr>
              <a:t>its</a:t>
            </a:r>
            <a:r>
              <a:rPr sz="1800" spc="30" dirty="0">
                <a:latin typeface="Arial"/>
                <a:cs typeface="Arial"/>
              </a:rPr>
              <a:t> </a:t>
            </a:r>
            <a:r>
              <a:rPr sz="1800" spc="-5" dirty="0">
                <a:latin typeface="Arial"/>
                <a:cs typeface="Arial"/>
              </a:rPr>
              <a:t>function.</a:t>
            </a:r>
            <a:endParaRPr sz="1800" dirty="0">
              <a:latin typeface="Arial"/>
              <a:cs typeface="Arial"/>
            </a:endParaRPr>
          </a:p>
          <a:p>
            <a:pPr marL="756285" lvl="1" indent="-286385">
              <a:lnSpc>
                <a:spcPct val="100000"/>
              </a:lnSpc>
              <a:spcBef>
                <a:spcPts val="434"/>
              </a:spcBef>
              <a:buClr>
                <a:srgbClr val="9999CC"/>
              </a:buClr>
              <a:buSzPct val="80555"/>
              <a:buFont typeface="Wingdings"/>
              <a:buChar char=""/>
              <a:tabLst>
                <a:tab pos="756920" algn="l"/>
              </a:tabLst>
            </a:pPr>
            <a:r>
              <a:rPr sz="1800" spc="-5" dirty="0">
                <a:latin typeface="Arial"/>
                <a:cs typeface="Arial"/>
              </a:rPr>
              <a:t>Minimize </a:t>
            </a:r>
            <a:r>
              <a:rPr sz="1800" dirty="0">
                <a:latin typeface="Arial"/>
                <a:cs typeface="Arial"/>
              </a:rPr>
              <a:t>the </a:t>
            </a:r>
            <a:r>
              <a:rPr sz="1800" spc="-5" dirty="0">
                <a:latin typeface="Arial"/>
                <a:cs typeface="Arial"/>
              </a:rPr>
              <a:t>interfaces of all components </a:t>
            </a:r>
            <a:r>
              <a:rPr sz="1800" dirty="0">
                <a:latin typeface="Arial"/>
                <a:cs typeface="Arial"/>
              </a:rPr>
              <a:t>to </a:t>
            </a:r>
            <a:r>
              <a:rPr sz="1800" spc="-5" dirty="0">
                <a:latin typeface="Arial"/>
                <a:cs typeface="Arial"/>
              </a:rPr>
              <a:t>reduce </a:t>
            </a:r>
            <a:r>
              <a:rPr sz="1800" dirty="0">
                <a:latin typeface="Arial"/>
                <a:cs typeface="Arial"/>
              </a:rPr>
              <a:t>the </a:t>
            </a:r>
            <a:r>
              <a:rPr sz="1800" spc="-5" dirty="0">
                <a:latin typeface="Arial"/>
                <a:cs typeface="Arial"/>
              </a:rPr>
              <a:t>possibility that</a:t>
            </a:r>
            <a:r>
              <a:rPr sz="1800" spc="55" dirty="0">
                <a:latin typeface="Arial"/>
                <a:cs typeface="Arial"/>
              </a:rPr>
              <a:t> </a:t>
            </a:r>
            <a:r>
              <a:rPr sz="1800" dirty="0">
                <a:latin typeface="Arial"/>
                <a:cs typeface="Arial"/>
              </a:rPr>
              <a:t>a</a:t>
            </a:r>
          </a:p>
          <a:p>
            <a:pPr marL="756285">
              <a:lnSpc>
                <a:spcPct val="100000"/>
              </a:lnSpc>
            </a:pPr>
            <a:r>
              <a:rPr sz="1800" spc="-5" dirty="0">
                <a:latin typeface="Arial"/>
                <a:cs typeface="Arial"/>
              </a:rPr>
              <a:t>component can be used by an</a:t>
            </a:r>
            <a:r>
              <a:rPr sz="1800" spc="20" dirty="0">
                <a:latin typeface="Arial"/>
                <a:cs typeface="Arial"/>
              </a:rPr>
              <a:t> </a:t>
            </a:r>
            <a:r>
              <a:rPr sz="1800" dirty="0">
                <a:latin typeface="Arial"/>
                <a:cs typeface="Arial"/>
              </a:rPr>
              <a:t>attacker.</a:t>
            </a:r>
          </a:p>
          <a:p>
            <a:pPr marL="756285" marR="59690" lvl="1" indent="-286385">
              <a:lnSpc>
                <a:spcPct val="100000"/>
              </a:lnSpc>
              <a:spcBef>
                <a:spcPts val="430"/>
              </a:spcBef>
              <a:buClr>
                <a:srgbClr val="9999CC"/>
              </a:buClr>
              <a:buSzPct val="80555"/>
              <a:buFont typeface="Wingdings"/>
              <a:buChar char=""/>
              <a:tabLst>
                <a:tab pos="756920" algn="l"/>
              </a:tabLst>
            </a:pPr>
            <a:r>
              <a:rPr sz="1800" spc="-5" dirty="0">
                <a:latin typeface="Arial"/>
                <a:cs typeface="Arial"/>
              </a:rPr>
              <a:t>Eliminate sharing. Make sharing </a:t>
            </a:r>
            <a:r>
              <a:rPr sz="1800" spc="-10" dirty="0">
                <a:latin typeface="Arial"/>
                <a:cs typeface="Arial"/>
              </a:rPr>
              <a:t>explicit whenever </a:t>
            </a:r>
            <a:r>
              <a:rPr sz="1800" dirty="0">
                <a:latin typeface="Arial"/>
                <a:cs typeface="Arial"/>
              </a:rPr>
              <a:t>it </a:t>
            </a:r>
            <a:r>
              <a:rPr sz="1800" spc="-5" dirty="0">
                <a:latin typeface="Arial"/>
                <a:cs typeface="Arial"/>
              </a:rPr>
              <a:t>cannot be eliminated  </a:t>
            </a:r>
            <a:r>
              <a:rPr sz="1800" dirty="0">
                <a:latin typeface="Arial"/>
                <a:cs typeface="Arial"/>
              </a:rPr>
              <a:t>to </a:t>
            </a:r>
            <a:r>
              <a:rPr sz="1800" spc="-5" dirty="0">
                <a:latin typeface="Arial"/>
                <a:cs typeface="Arial"/>
              </a:rPr>
              <a:t>allow meaningful logging and</a:t>
            </a:r>
            <a:r>
              <a:rPr sz="1800" spc="65" dirty="0">
                <a:latin typeface="Arial"/>
                <a:cs typeface="Arial"/>
              </a:rPr>
              <a:t> </a:t>
            </a:r>
            <a:r>
              <a:rPr sz="1800" spc="-5" dirty="0">
                <a:latin typeface="Arial"/>
                <a:cs typeface="Arial"/>
              </a:rPr>
              <a:t>auditing.</a:t>
            </a:r>
            <a:endParaRPr sz="1800" dirty="0">
              <a:latin typeface="Arial"/>
              <a:cs typeface="Arial"/>
            </a:endParaRPr>
          </a:p>
          <a:p>
            <a:pPr marL="756285" lvl="1" indent="-286385">
              <a:lnSpc>
                <a:spcPct val="100000"/>
              </a:lnSpc>
              <a:spcBef>
                <a:spcPts val="434"/>
              </a:spcBef>
              <a:buClr>
                <a:srgbClr val="9999CC"/>
              </a:buClr>
              <a:buSzPct val="80555"/>
              <a:buFont typeface="Wingdings"/>
              <a:buChar char=""/>
              <a:tabLst>
                <a:tab pos="756920" algn="l"/>
              </a:tabLst>
            </a:pPr>
            <a:r>
              <a:rPr sz="1800" spc="-5" dirty="0">
                <a:latin typeface="Arial"/>
                <a:cs typeface="Arial"/>
              </a:rPr>
              <a:t>Reduce </a:t>
            </a:r>
            <a:r>
              <a:rPr sz="1800" dirty="0">
                <a:latin typeface="Arial"/>
                <a:cs typeface="Arial"/>
              </a:rPr>
              <a:t>the </a:t>
            </a:r>
            <a:r>
              <a:rPr sz="1800" spc="-5" dirty="0">
                <a:latin typeface="Arial"/>
                <a:cs typeface="Arial"/>
              </a:rPr>
              <a:t>opportunity of an attack targeting </a:t>
            </a:r>
            <a:r>
              <a:rPr sz="1800" dirty="0">
                <a:latin typeface="Arial"/>
                <a:cs typeface="Arial"/>
              </a:rPr>
              <a:t>a </a:t>
            </a:r>
            <a:r>
              <a:rPr sz="1800" spc="-5" dirty="0">
                <a:latin typeface="Arial"/>
                <a:cs typeface="Arial"/>
              </a:rPr>
              <a:t>system </a:t>
            </a:r>
            <a:r>
              <a:rPr sz="1800" spc="-10" dirty="0">
                <a:latin typeface="Arial"/>
                <a:cs typeface="Arial"/>
              </a:rPr>
              <a:t>component</a:t>
            </a:r>
            <a:r>
              <a:rPr sz="1800" spc="90" dirty="0">
                <a:latin typeface="Arial"/>
                <a:cs typeface="Arial"/>
              </a:rPr>
              <a:t> </a:t>
            </a:r>
            <a:r>
              <a:rPr sz="1800" spc="-5" dirty="0">
                <a:latin typeface="Arial"/>
                <a:cs typeface="Arial"/>
              </a:rPr>
              <a:t>by</a:t>
            </a:r>
            <a:endParaRPr sz="1800" dirty="0">
              <a:latin typeface="Arial"/>
              <a:cs typeface="Arial"/>
            </a:endParaRPr>
          </a:p>
          <a:p>
            <a:pPr marL="756285">
              <a:lnSpc>
                <a:spcPct val="100000"/>
              </a:lnSpc>
              <a:tabLst>
                <a:tab pos="3905250" algn="l"/>
              </a:tabLst>
            </a:pPr>
            <a:r>
              <a:rPr sz="1800" spc="-5" dirty="0">
                <a:latin typeface="Arial"/>
                <a:cs typeface="Arial"/>
              </a:rPr>
              <a:t>limiting </a:t>
            </a:r>
            <a:r>
              <a:rPr sz="1800" dirty="0">
                <a:latin typeface="Arial"/>
                <a:cs typeface="Arial"/>
              </a:rPr>
              <a:t>the time</a:t>
            </a:r>
            <a:r>
              <a:rPr sz="1800" spc="5" dirty="0">
                <a:latin typeface="Arial"/>
                <a:cs typeface="Arial"/>
              </a:rPr>
              <a:t> </a:t>
            </a:r>
            <a:r>
              <a:rPr sz="1800" spc="-10" dirty="0">
                <a:latin typeface="Arial"/>
                <a:cs typeface="Arial"/>
              </a:rPr>
              <a:t>window</a:t>
            </a:r>
            <a:r>
              <a:rPr sz="1800" spc="55" dirty="0">
                <a:latin typeface="Arial"/>
                <a:cs typeface="Arial"/>
              </a:rPr>
              <a:t> </a:t>
            </a:r>
            <a:r>
              <a:rPr sz="1800" spc="-15" dirty="0">
                <a:latin typeface="Arial"/>
                <a:cs typeface="Arial"/>
              </a:rPr>
              <a:t>when	</a:t>
            </a:r>
            <a:r>
              <a:rPr sz="1800" dirty="0">
                <a:latin typeface="Arial"/>
                <a:cs typeface="Arial"/>
              </a:rPr>
              <a:t>the </a:t>
            </a:r>
            <a:r>
              <a:rPr sz="1800" spc="-5" dirty="0">
                <a:latin typeface="Arial"/>
                <a:cs typeface="Arial"/>
              </a:rPr>
              <a:t>component</a:t>
            </a:r>
            <a:r>
              <a:rPr sz="1800" dirty="0">
                <a:latin typeface="Arial"/>
                <a:cs typeface="Arial"/>
              </a:rPr>
              <a:t> </a:t>
            </a:r>
            <a:r>
              <a:rPr sz="1800" spc="-5" dirty="0">
                <a:latin typeface="Arial"/>
                <a:cs typeface="Arial"/>
              </a:rPr>
              <a:t>runs.</a:t>
            </a:r>
            <a:endParaRPr sz="1800" dirty="0">
              <a:latin typeface="Arial"/>
              <a:cs typeface="Arial"/>
            </a:endParaRPr>
          </a:p>
          <a:p>
            <a:pPr marL="355600" indent="-342900">
              <a:lnSpc>
                <a:spcPct val="100000"/>
              </a:lnSpc>
              <a:spcBef>
                <a:spcPts val="475"/>
              </a:spcBef>
              <a:buClr>
                <a:srgbClr val="00007C"/>
              </a:buClr>
              <a:buSzPct val="75000"/>
              <a:buFont typeface="Wingdings"/>
              <a:buChar char=""/>
              <a:tabLst>
                <a:tab pos="354965" algn="l"/>
                <a:tab pos="355600" algn="l"/>
              </a:tabLst>
            </a:pPr>
            <a:r>
              <a:rPr sz="2000" dirty="0">
                <a:latin typeface="Arial"/>
                <a:cs typeface="Arial"/>
              </a:rPr>
              <a:t>The security model of Xoar assumes that threats come</a:t>
            </a:r>
            <a:r>
              <a:rPr sz="2000" spc="-220" dirty="0">
                <a:latin typeface="Arial"/>
                <a:cs typeface="Arial"/>
              </a:rPr>
              <a:t> </a:t>
            </a:r>
            <a:r>
              <a:rPr sz="2000" dirty="0">
                <a:latin typeface="Arial"/>
                <a:cs typeface="Arial"/>
              </a:rPr>
              <a:t>from:</a:t>
            </a:r>
          </a:p>
          <a:p>
            <a:pPr marL="756285" lvl="1" indent="-286385">
              <a:lnSpc>
                <a:spcPct val="100000"/>
              </a:lnSpc>
              <a:spcBef>
                <a:spcPts val="439"/>
              </a:spcBef>
              <a:buClr>
                <a:srgbClr val="9999CC"/>
              </a:buClr>
              <a:buSzPct val="80555"/>
              <a:buFont typeface="Wingdings"/>
              <a:buChar char=""/>
              <a:tabLst>
                <a:tab pos="756920" algn="l"/>
              </a:tabLst>
            </a:pPr>
            <a:r>
              <a:rPr sz="1800" dirty="0">
                <a:latin typeface="Arial"/>
                <a:cs typeface="Arial"/>
              </a:rPr>
              <a:t>A </a:t>
            </a:r>
            <a:r>
              <a:rPr sz="1800" spc="-5" dirty="0">
                <a:latin typeface="Arial"/>
                <a:cs typeface="Arial"/>
              </a:rPr>
              <a:t>guest </a:t>
            </a:r>
            <a:r>
              <a:rPr sz="1800" dirty="0">
                <a:latin typeface="Arial"/>
                <a:cs typeface="Arial"/>
              </a:rPr>
              <a:t>VM </a:t>
            </a:r>
            <a:r>
              <a:rPr sz="1800" spc="-5" dirty="0">
                <a:latin typeface="Arial"/>
                <a:cs typeface="Arial"/>
              </a:rPr>
              <a:t>attempting </a:t>
            </a:r>
            <a:r>
              <a:rPr sz="1800" dirty="0">
                <a:latin typeface="Arial"/>
                <a:cs typeface="Arial"/>
              </a:rPr>
              <a:t>to </a:t>
            </a:r>
            <a:r>
              <a:rPr sz="1800" spc="-5" dirty="0">
                <a:latin typeface="Arial"/>
                <a:cs typeface="Arial"/>
              </a:rPr>
              <a:t>violate data integrity or confidentiality </a:t>
            </a:r>
            <a:r>
              <a:rPr sz="1800" dirty="0">
                <a:latin typeface="Arial"/>
                <a:cs typeface="Arial"/>
              </a:rPr>
              <a:t>of</a:t>
            </a:r>
            <a:r>
              <a:rPr sz="1800" spc="145" dirty="0">
                <a:latin typeface="Arial"/>
                <a:cs typeface="Arial"/>
              </a:rPr>
              <a:t> </a:t>
            </a:r>
            <a:r>
              <a:rPr sz="1800" spc="-5" dirty="0">
                <a:latin typeface="Arial"/>
                <a:cs typeface="Arial"/>
              </a:rPr>
              <a:t>another</a:t>
            </a:r>
            <a:endParaRPr sz="1800" dirty="0">
              <a:latin typeface="Arial"/>
              <a:cs typeface="Arial"/>
            </a:endParaRPr>
          </a:p>
          <a:p>
            <a:pPr marL="756285">
              <a:lnSpc>
                <a:spcPct val="100000"/>
              </a:lnSpc>
            </a:pPr>
            <a:r>
              <a:rPr sz="1800" spc="-5" dirty="0">
                <a:latin typeface="Arial"/>
                <a:cs typeface="Arial"/>
              </a:rPr>
              <a:t>guest </a:t>
            </a:r>
            <a:r>
              <a:rPr sz="1800" dirty="0">
                <a:latin typeface="Arial"/>
                <a:cs typeface="Arial"/>
              </a:rPr>
              <a:t>VM on </a:t>
            </a:r>
            <a:r>
              <a:rPr sz="1800" spc="-5" dirty="0">
                <a:latin typeface="Arial"/>
                <a:cs typeface="Arial"/>
              </a:rPr>
              <a:t>the same platform, </a:t>
            </a:r>
            <a:r>
              <a:rPr sz="1800" dirty="0">
                <a:latin typeface="Arial"/>
                <a:cs typeface="Arial"/>
              </a:rPr>
              <a:t>or to </a:t>
            </a:r>
            <a:r>
              <a:rPr sz="1800" spc="-10" dirty="0">
                <a:latin typeface="Arial"/>
                <a:cs typeface="Arial"/>
              </a:rPr>
              <a:t>exploit </a:t>
            </a:r>
            <a:r>
              <a:rPr sz="1800" dirty="0">
                <a:latin typeface="Arial"/>
                <a:cs typeface="Arial"/>
              </a:rPr>
              <a:t>the </a:t>
            </a:r>
            <a:r>
              <a:rPr sz="1800" spc="-5" dirty="0">
                <a:latin typeface="Arial"/>
                <a:cs typeface="Arial"/>
              </a:rPr>
              <a:t>code of </a:t>
            </a:r>
            <a:r>
              <a:rPr sz="1800" dirty="0">
                <a:latin typeface="Arial"/>
                <a:cs typeface="Arial"/>
              </a:rPr>
              <a:t>the</a:t>
            </a:r>
            <a:r>
              <a:rPr sz="1800" spc="30" dirty="0">
                <a:latin typeface="Arial"/>
                <a:cs typeface="Arial"/>
              </a:rPr>
              <a:t> </a:t>
            </a:r>
            <a:r>
              <a:rPr sz="1800" spc="-5" dirty="0">
                <a:latin typeface="Arial"/>
                <a:cs typeface="Arial"/>
              </a:rPr>
              <a:t>guest.</a:t>
            </a:r>
            <a:endParaRPr sz="1800" dirty="0">
              <a:latin typeface="Arial"/>
              <a:cs typeface="Arial"/>
            </a:endParaRP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0" y="0"/>
            <a:ext cx="285750" cy="533400"/>
          </a:xfrm>
          <a:prstGeom prst="rect">
            <a:avLst/>
          </a:prstGeom>
          <a:blipFill>
            <a:blip r:embed="rId3" cstate="print"/>
            <a:stretch>
              <a:fillRect/>
            </a:stretch>
          </a:blipFill>
        </p:spPr>
        <p:txBody>
          <a:bodyPr wrap="square" lIns="0" tIns="0" rIns="0" bIns="0" rtlCol="0"/>
          <a:lstStyle/>
          <a:p>
            <a:endParaRPr dirty="0"/>
          </a:p>
        </p:txBody>
      </p:sp>
      <p:sp>
        <p:nvSpPr>
          <p:cNvPr id="3" name="object 3"/>
          <p:cNvSpPr/>
          <p:nvPr/>
        </p:nvSpPr>
        <p:spPr>
          <a:xfrm>
            <a:off x="412750" y="134937"/>
            <a:ext cx="8731250" cy="274637"/>
          </a:xfrm>
          <a:prstGeom prst="rect">
            <a:avLst/>
          </a:prstGeom>
          <a:blipFill>
            <a:blip r:embed="rId4" cstate="print"/>
            <a:stretch>
              <a:fillRect/>
            </a:stretch>
          </a:blipFill>
        </p:spPr>
        <p:txBody>
          <a:bodyPr wrap="square" lIns="0" tIns="0" rIns="0" bIns="0" rtlCol="0"/>
          <a:lstStyle/>
          <a:p>
            <a:endParaRPr dirty="0"/>
          </a:p>
        </p:txBody>
      </p:sp>
      <p:sp>
        <p:nvSpPr>
          <p:cNvPr id="4" name="object 4"/>
          <p:cNvSpPr/>
          <p:nvPr/>
        </p:nvSpPr>
        <p:spPr>
          <a:xfrm>
            <a:off x="409575" y="134937"/>
            <a:ext cx="138430" cy="136525"/>
          </a:xfrm>
          <a:custGeom>
            <a:avLst/>
            <a:gdLst/>
            <a:ahLst/>
            <a:cxnLst/>
            <a:rect l="l" t="t" r="r" b="b"/>
            <a:pathLst>
              <a:path w="138429" h="136525">
                <a:moveTo>
                  <a:pt x="0" y="136525"/>
                </a:moveTo>
                <a:lnTo>
                  <a:pt x="138112" y="136525"/>
                </a:lnTo>
                <a:lnTo>
                  <a:pt x="138112" y="0"/>
                </a:lnTo>
                <a:lnTo>
                  <a:pt x="0" y="0"/>
                </a:lnTo>
                <a:lnTo>
                  <a:pt x="0" y="136525"/>
                </a:lnTo>
                <a:close/>
              </a:path>
            </a:pathLst>
          </a:custGeom>
          <a:solidFill>
            <a:srgbClr val="CCCCE6"/>
          </a:solidFill>
        </p:spPr>
        <p:txBody>
          <a:bodyPr wrap="square" lIns="0" tIns="0" rIns="0" bIns="0" rtlCol="0"/>
          <a:lstStyle/>
          <a:p>
            <a:endParaRPr dirty="0"/>
          </a:p>
        </p:txBody>
      </p:sp>
      <p:sp>
        <p:nvSpPr>
          <p:cNvPr id="5" name="object 5"/>
          <p:cNvSpPr/>
          <p:nvPr/>
        </p:nvSpPr>
        <p:spPr>
          <a:xfrm>
            <a:off x="547687" y="63"/>
            <a:ext cx="139700" cy="135255"/>
          </a:xfrm>
          <a:custGeom>
            <a:avLst/>
            <a:gdLst/>
            <a:ahLst/>
            <a:cxnLst/>
            <a:rect l="l" t="t" r="r" b="b"/>
            <a:pathLst>
              <a:path w="139700" h="135255">
                <a:moveTo>
                  <a:pt x="0" y="134874"/>
                </a:moveTo>
                <a:lnTo>
                  <a:pt x="139700" y="134874"/>
                </a:lnTo>
                <a:lnTo>
                  <a:pt x="139700" y="0"/>
                </a:lnTo>
                <a:lnTo>
                  <a:pt x="0" y="0"/>
                </a:lnTo>
                <a:lnTo>
                  <a:pt x="0" y="134874"/>
                </a:lnTo>
                <a:close/>
              </a:path>
            </a:pathLst>
          </a:custGeom>
          <a:solidFill>
            <a:srgbClr val="CCCCE6"/>
          </a:solidFill>
        </p:spPr>
        <p:txBody>
          <a:bodyPr wrap="square" lIns="0" tIns="0" rIns="0" bIns="0" rtlCol="0"/>
          <a:lstStyle/>
          <a:p>
            <a:endParaRPr dirty="0"/>
          </a:p>
        </p:txBody>
      </p:sp>
      <p:sp>
        <p:nvSpPr>
          <p:cNvPr id="6" name="object 6"/>
          <p:cNvSpPr/>
          <p:nvPr/>
        </p:nvSpPr>
        <p:spPr>
          <a:xfrm>
            <a:off x="547687" y="134937"/>
            <a:ext cx="139700" cy="141605"/>
          </a:xfrm>
          <a:custGeom>
            <a:avLst/>
            <a:gdLst/>
            <a:ahLst/>
            <a:cxnLst/>
            <a:rect l="l" t="t" r="r" b="b"/>
            <a:pathLst>
              <a:path w="139700" h="141604">
                <a:moveTo>
                  <a:pt x="0" y="141287"/>
                </a:moveTo>
                <a:lnTo>
                  <a:pt x="139700" y="141287"/>
                </a:lnTo>
                <a:lnTo>
                  <a:pt x="139700" y="0"/>
                </a:lnTo>
                <a:lnTo>
                  <a:pt x="0" y="0"/>
                </a:lnTo>
                <a:lnTo>
                  <a:pt x="0" y="141287"/>
                </a:lnTo>
                <a:close/>
              </a:path>
            </a:pathLst>
          </a:custGeom>
          <a:solidFill>
            <a:srgbClr val="9999CC"/>
          </a:solidFill>
        </p:spPr>
        <p:txBody>
          <a:bodyPr wrap="square" lIns="0" tIns="0" rIns="0" bIns="0" rtlCol="0"/>
          <a:lstStyle/>
          <a:p>
            <a:endParaRPr dirty="0"/>
          </a:p>
        </p:txBody>
      </p:sp>
      <p:sp>
        <p:nvSpPr>
          <p:cNvPr id="7" name="object 7"/>
          <p:cNvSpPr/>
          <p:nvPr/>
        </p:nvSpPr>
        <p:spPr>
          <a:xfrm>
            <a:off x="274637" y="274637"/>
            <a:ext cx="136525" cy="135255"/>
          </a:xfrm>
          <a:custGeom>
            <a:avLst/>
            <a:gdLst/>
            <a:ahLst/>
            <a:cxnLst/>
            <a:rect l="l" t="t" r="r" b="b"/>
            <a:pathLst>
              <a:path w="136525" h="135254">
                <a:moveTo>
                  <a:pt x="0" y="134937"/>
                </a:moveTo>
                <a:lnTo>
                  <a:pt x="136525" y="134937"/>
                </a:lnTo>
                <a:lnTo>
                  <a:pt x="136525" y="0"/>
                </a:lnTo>
                <a:lnTo>
                  <a:pt x="0" y="0"/>
                </a:lnTo>
                <a:lnTo>
                  <a:pt x="0" y="134937"/>
                </a:lnTo>
                <a:close/>
              </a:path>
            </a:pathLst>
          </a:custGeom>
          <a:solidFill>
            <a:srgbClr val="CCCCE6"/>
          </a:solidFill>
        </p:spPr>
        <p:txBody>
          <a:bodyPr wrap="square" lIns="0" tIns="0" rIns="0" bIns="0" rtlCol="0"/>
          <a:lstStyle/>
          <a:p>
            <a:endParaRPr dirty="0"/>
          </a:p>
        </p:txBody>
      </p:sp>
      <p:sp>
        <p:nvSpPr>
          <p:cNvPr id="8" name="object 8"/>
          <p:cNvSpPr/>
          <p:nvPr/>
        </p:nvSpPr>
        <p:spPr>
          <a:xfrm>
            <a:off x="131762" y="136588"/>
            <a:ext cx="141605" cy="138430"/>
          </a:xfrm>
          <a:custGeom>
            <a:avLst/>
            <a:gdLst/>
            <a:ahLst/>
            <a:cxnLst/>
            <a:rect l="l" t="t" r="r" b="b"/>
            <a:pathLst>
              <a:path w="141604" h="138429">
                <a:moveTo>
                  <a:pt x="0" y="138112"/>
                </a:moveTo>
                <a:lnTo>
                  <a:pt x="141287" y="138112"/>
                </a:lnTo>
                <a:lnTo>
                  <a:pt x="141287" y="0"/>
                </a:lnTo>
                <a:lnTo>
                  <a:pt x="0" y="0"/>
                </a:lnTo>
                <a:lnTo>
                  <a:pt x="0" y="138112"/>
                </a:lnTo>
                <a:close/>
              </a:path>
            </a:pathLst>
          </a:custGeom>
          <a:solidFill>
            <a:srgbClr val="00007C"/>
          </a:solidFill>
        </p:spPr>
        <p:txBody>
          <a:bodyPr wrap="square" lIns="0" tIns="0" rIns="0" bIns="0" rtlCol="0"/>
          <a:lstStyle/>
          <a:p>
            <a:endParaRPr dirty="0"/>
          </a:p>
        </p:txBody>
      </p:sp>
      <p:sp>
        <p:nvSpPr>
          <p:cNvPr id="9" name="object 9"/>
          <p:cNvSpPr/>
          <p:nvPr/>
        </p:nvSpPr>
        <p:spPr>
          <a:xfrm>
            <a:off x="409575" y="271462"/>
            <a:ext cx="138430" cy="138430"/>
          </a:xfrm>
          <a:custGeom>
            <a:avLst/>
            <a:gdLst/>
            <a:ahLst/>
            <a:cxnLst/>
            <a:rect l="l" t="t" r="r" b="b"/>
            <a:pathLst>
              <a:path w="138429" h="138429">
                <a:moveTo>
                  <a:pt x="0" y="138112"/>
                </a:moveTo>
                <a:lnTo>
                  <a:pt x="138112" y="138112"/>
                </a:lnTo>
                <a:lnTo>
                  <a:pt x="138112" y="0"/>
                </a:lnTo>
                <a:lnTo>
                  <a:pt x="0" y="0"/>
                </a:lnTo>
                <a:lnTo>
                  <a:pt x="0" y="138112"/>
                </a:lnTo>
                <a:close/>
              </a:path>
            </a:pathLst>
          </a:custGeom>
          <a:solidFill>
            <a:srgbClr val="9999CC"/>
          </a:solidFill>
        </p:spPr>
        <p:txBody>
          <a:bodyPr wrap="square" lIns="0" tIns="0" rIns="0" bIns="0" rtlCol="0"/>
          <a:lstStyle/>
          <a:p>
            <a:endParaRPr dirty="0"/>
          </a:p>
        </p:txBody>
      </p:sp>
      <p:sp>
        <p:nvSpPr>
          <p:cNvPr id="10" name="object 10"/>
          <p:cNvSpPr/>
          <p:nvPr/>
        </p:nvSpPr>
        <p:spPr>
          <a:xfrm>
            <a:off x="274637" y="409575"/>
            <a:ext cx="136525" cy="136525"/>
          </a:xfrm>
          <a:custGeom>
            <a:avLst/>
            <a:gdLst/>
            <a:ahLst/>
            <a:cxnLst/>
            <a:rect l="l" t="t" r="r" b="b"/>
            <a:pathLst>
              <a:path w="136525" h="136525">
                <a:moveTo>
                  <a:pt x="0" y="136525"/>
                </a:moveTo>
                <a:lnTo>
                  <a:pt x="136525" y="136525"/>
                </a:lnTo>
                <a:lnTo>
                  <a:pt x="136525" y="0"/>
                </a:lnTo>
                <a:lnTo>
                  <a:pt x="0" y="0"/>
                </a:lnTo>
                <a:lnTo>
                  <a:pt x="0" y="136525"/>
                </a:lnTo>
                <a:close/>
              </a:path>
            </a:pathLst>
          </a:custGeom>
          <a:solidFill>
            <a:srgbClr val="9999CC"/>
          </a:solidFill>
        </p:spPr>
        <p:txBody>
          <a:bodyPr wrap="square" lIns="0" tIns="0" rIns="0" bIns="0" rtlCol="0"/>
          <a:lstStyle/>
          <a:p>
            <a:endParaRPr dirty="0"/>
          </a:p>
        </p:txBody>
      </p:sp>
      <p:sp>
        <p:nvSpPr>
          <p:cNvPr id="11" name="object 11"/>
          <p:cNvSpPr txBox="1">
            <a:spLocks noGrp="1"/>
          </p:cNvSpPr>
          <p:nvPr>
            <p:ph type="title"/>
          </p:nvPr>
        </p:nvSpPr>
        <p:spPr>
          <a:xfrm>
            <a:off x="535940" y="512445"/>
            <a:ext cx="4606290" cy="513715"/>
          </a:xfrm>
          <a:prstGeom prst="rect">
            <a:avLst/>
          </a:prstGeom>
        </p:spPr>
        <p:txBody>
          <a:bodyPr vert="horz" wrap="square" lIns="0" tIns="13335" rIns="0" bIns="0" rtlCol="0">
            <a:spAutoFit/>
          </a:bodyPr>
          <a:lstStyle/>
          <a:p>
            <a:pPr marL="12700">
              <a:lnSpc>
                <a:spcPct val="100000"/>
              </a:lnSpc>
              <a:spcBef>
                <a:spcPts val="105"/>
              </a:spcBef>
            </a:pPr>
            <a:r>
              <a:rPr spc="-5" dirty="0"/>
              <a:t>Xoar </a:t>
            </a:r>
            <a:r>
              <a:rPr dirty="0"/>
              <a:t>system</a:t>
            </a:r>
            <a:r>
              <a:rPr spc="-70" dirty="0"/>
              <a:t> </a:t>
            </a:r>
            <a:r>
              <a:rPr spc="-5" dirty="0"/>
              <a:t>components</a:t>
            </a:r>
          </a:p>
        </p:txBody>
      </p:sp>
      <p:sp>
        <p:nvSpPr>
          <p:cNvPr id="13" name="object 13"/>
          <p:cNvSpPr txBox="1"/>
          <p:nvPr/>
        </p:nvSpPr>
        <p:spPr>
          <a:xfrm>
            <a:off x="1021791" y="5904091"/>
            <a:ext cx="5022850" cy="584835"/>
          </a:xfrm>
          <a:prstGeom prst="rect">
            <a:avLst/>
          </a:prstGeom>
        </p:spPr>
        <p:txBody>
          <a:bodyPr vert="horz" wrap="square" lIns="0" tIns="0" rIns="0" bIns="0" rtlCol="0">
            <a:spAutoFit/>
          </a:bodyPr>
          <a:lstStyle/>
          <a:p>
            <a:pPr marL="12700">
              <a:lnSpc>
                <a:spcPts val="2090"/>
              </a:lnSpc>
              <a:tabLst>
                <a:tab pos="363220" algn="l"/>
              </a:tabLst>
            </a:pPr>
            <a:r>
              <a:rPr sz="1450" spc="-10" dirty="0">
                <a:solidFill>
                  <a:srgbClr val="9999CC"/>
                </a:solidFill>
                <a:latin typeface="Wingdings"/>
                <a:cs typeface="Wingdings"/>
              </a:rPr>
              <a:t></a:t>
            </a:r>
            <a:r>
              <a:rPr sz="1450" spc="-10" dirty="0">
                <a:solidFill>
                  <a:srgbClr val="9999CC"/>
                </a:solidFill>
                <a:latin typeface="Times New Roman"/>
                <a:cs typeface="Times New Roman"/>
              </a:rPr>
              <a:t>	</a:t>
            </a:r>
            <a:r>
              <a:rPr sz="1800" spc="-5" dirty="0">
                <a:latin typeface="Arial"/>
                <a:cs typeface="Arial"/>
              </a:rPr>
              <a:t>NetBack </a:t>
            </a:r>
            <a:r>
              <a:rPr sz="1800" dirty="0">
                <a:latin typeface="Arial"/>
                <a:cs typeface="Arial"/>
              </a:rPr>
              <a:t>- </a:t>
            </a:r>
            <a:r>
              <a:rPr sz="1800" spc="-5" dirty="0">
                <a:latin typeface="Arial"/>
                <a:cs typeface="Arial"/>
              </a:rPr>
              <a:t>exports </a:t>
            </a:r>
            <a:r>
              <a:rPr sz="1800" dirty="0">
                <a:latin typeface="Arial"/>
                <a:cs typeface="Arial"/>
              </a:rPr>
              <a:t>the </a:t>
            </a:r>
            <a:r>
              <a:rPr sz="1800" spc="-10" dirty="0">
                <a:latin typeface="Arial"/>
                <a:cs typeface="Arial"/>
              </a:rPr>
              <a:t>physical network</a:t>
            </a:r>
            <a:r>
              <a:rPr sz="1800" spc="105" dirty="0">
                <a:latin typeface="Arial"/>
                <a:cs typeface="Arial"/>
              </a:rPr>
              <a:t> </a:t>
            </a:r>
            <a:r>
              <a:rPr sz="1800" spc="-5" dirty="0">
                <a:latin typeface="Arial"/>
                <a:cs typeface="Arial"/>
              </a:rPr>
              <a:t>driver.</a:t>
            </a:r>
            <a:endParaRPr sz="1800" dirty="0">
              <a:latin typeface="Arial"/>
              <a:cs typeface="Arial"/>
            </a:endParaRPr>
          </a:p>
          <a:p>
            <a:pPr marL="2219325">
              <a:lnSpc>
                <a:spcPct val="100000"/>
              </a:lnSpc>
              <a:spcBef>
                <a:spcPts val="955"/>
              </a:spcBef>
            </a:pPr>
            <a:r>
              <a:rPr sz="1200" spc="-5" dirty="0">
                <a:latin typeface="Arial"/>
                <a:cs typeface="Arial"/>
              </a:rPr>
              <a:t>Cloud Computing: </a:t>
            </a:r>
            <a:r>
              <a:rPr sz="1200" dirty="0">
                <a:latin typeface="Arial"/>
                <a:cs typeface="Arial"/>
              </a:rPr>
              <a:t>Theory </a:t>
            </a:r>
            <a:r>
              <a:rPr sz="1200" spc="-5" dirty="0">
                <a:latin typeface="Arial"/>
                <a:cs typeface="Arial"/>
              </a:rPr>
              <a:t>and</a:t>
            </a:r>
            <a:r>
              <a:rPr sz="1200" spc="-130" dirty="0">
                <a:latin typeface="Arial"/>
                <a:cs typeface="Arial"/>
              </a:rPr>
              <a:t> </a:t>
            </a:r>
            <a:r>
              <a:rPr sz="1200" dirty="0">
                <a:latin typeface="Arial"/>
                <a:cs typeface="Arial"/>
              </a:rPr>
              <a:t>Practice.</a:t>
            </a:r>
          </a:p>
        </p:txBody>
      </p:sp>
      <p:sp>
        <p:nvSpPr>
          <p:cNvPr id="14" name="object 14"/>
          <p:cNvSpPr txBox="1">
            <a:spLocks noGrp="1"/>
          </p:cNvSpPr>
          <p:nvPr>
            <p:ph type="sldNum" sz="quarter" idx="7"/>
          </p:nvPr>
        </p:nvSpPr>
        <p:spPr>
          <a:prstGeom prst="rect">
            <a:avLst/>
          </a:prstGeom>
        </p:spPr>
        <p:txBody>
          <a:bodyPr vert="horz" wrap="square" lIns="0" tIns="27940" rIns="0" bIns="0" rtlCol="0">
            <a:spAutoFit/>
          </a:bodyPr>
          <a:lstStyle/>
          <a:p>
            <a:pPr marL="25400">
              <a:lnSpc>
                <a:spcPct val="100000"/>
              </a:lnSpc>
              <a:spcBef>
                <a:spcPts val="220"/>
              </a:spcBef>
            </a:pPr>
            <a:fld id="{81D60167-4931-47E6-BA6A-407CBD079E47}" type="slidenum">
              <a:rPr dirty="0"/>
              <a:t>39</a:t>
            </a:fld>
            <a:endParaRPr dirty="0"/>
          </a:p>
        </p:txBody>
      </p:sp>
      <p:sp>
        <p:nvSpPr>
          <p:cNvPr id="15" name="object 15"/>
          <p:cNvSpPr txBox="1"/>
          <p:nvPr/>
        </p:nvSpPr>
        <p:spPr>
          <a:xfrm>
            <a:off x="4225544" y="6475688"/>
            <a:ext cx="692150" cy="196215"/>
          </a:xfrm>
          <a:prstGeom prst="rect">
            <a:avLst/>
          </a:prstGeom>
        </p:spPr>
        <p:txBody>
          <a:bodyPr vert="horz" wrap="square" lIns="0" tIns="0" rIns="0" bIns="0" rtlCol="0">
            <a:spAutoFit/>
          </a:bodyPr>
          <a:lstStyle/>
          <a:p>
            <a:pPr marL="12700">
              <a:lnSpc>
                <a:spcPts val="1425"/>
              </a:lnSpc>
            </a:pPr>
            <a:r>
              <a:rPr sz="1200" dirty="0">
                <a:latin typeface="Arial"/>
                <a:cs typeface="Arial"/>
              </a:rPr>
              <a:t>Chapter</a:t>
            </a:r>
            <a:r>
              <a:rPr sz="1200" spc="-105" dirty="0">
                <a:latin typeface="Arial"/>
                <a:cs typeface="Arial"/>
              </a:rPr>
              <a:t> </a:t>
            </a:r>
            <a:r>
              <a:rPr sz="1200" spc="-5" dirty="0">
                <a:latin typeface="Arial"/>
                <a:cs typeface="Arial"/>
              </a:rPr>
              <a:t>9</a:t>
            </a:r>
            <a:endParaRPr sz="1200" dirty="0">
              <a:latin typeface="Arial"/>
              <a:cs typeface="Arial"/>
            </a:endParaRPr>
          </a:p>
        </p:txBody>
      </p:sp>
      <p:sp>
        <p:nvSpPr>
          <p:cNvPr id="16" name="object 16"/>
          <p:cNvSpPr txBox="1">
            <a:spLocks noGrp="1"/>
          </p:cNvSpPr>
          <p:nvPr>
            <p:ph type="ftr" sz="quarter" idx="5"/>
          </p:nvPr>
        </p:nvSpPr>
        <p:spPr>
          <a:prstGeom prst="rect">
            <a:avLst/>
          </a:prstGeom>
        </p:spPr>
        <p:txBody>
          <a:bodyPr vert="horz" wrap="square" lIns="0" tIns="0" rIns="0" bIns="0" rtlCol="0">
            <a:spAutoFit/>
          </a:bodyPr>
          <a:lstStyle/>
          <a:p>
            <a:pPr marL="12700">
              <a:lnSpc>
                <a:spcPts val="1425"/>
              </a:lnSpc>
            </a:pPr>
            <a:r>
              <a:rPr spc="-5" dirty="0"/>
              <a:t>Dan </a:t>
            </a:r>
            <a:r>
              <a:rPr dirty="0"/>
              <a:t>C.</a:t>
            </a:r>
            <a:r>
              <a:rPr spc="-55" dirty="0"/>
              <a:t> </a:t>
            </a:r>
            <a:r>
              <a:rPr spc="-5" dirty="0"/>
              <a:t>Marinescu</a:t>
            </a:r>
          </a:p>
        </p:txBody>
      </p:sp>
      <p:sp>
        <p:nvSpPr>
          <p:cNvPr id="12" name="object 12"/>
          <p:cNvSpPr txBox="1"/>
          <p:nvPr/>
        </p:nvSpPr>
        <p:spPr>
          <a:xfrm>
            <a:off x="564591" y="1217803"/>
            <a:ext cx="8337550" cy="5234766"/>
          </a:xfrm>
          <a:prstGeom prst="rect">
            <a:avLst/>
          </a:prstGeom>
        </p:spPr>
        <p:txBody>
          <a:bodyPr vert="horz" wrap="square" lIns="0" tIns="12700" rIns="0" bIns="0" rtlCol="0">
            <a:spAutoFit/>
          </a:bodyPr>
          <a:lstStyle/>
          <a:p>
            <a:pPr marL="355600" indent="-342900">
              <a:lnSpc>
                <a:spcPct val="100000"/>
              </a:lnSpc>
              <a:spcBef>
                <a:spcPts val="100"/>
              </a:spcBef>
              <a:buClr>
                <a:srgbClr val="00007C"/>
              </a:buClr>
              <a:buSzPct val="75000"/>
              <a:buFont typeface="Wingdings"/>
              <a:buChar char=""/>
              <a:tabLst>
                <a:tab pos="354965" algn="l"/>
                <a:tab pos="355600" algn="l"/>
              </a:tabLst>
            </a:pPr>
            <a:r>
              <a:rPr sz="1800" spc="-5" dirty="0">
                <a:latin typeface="Arial"/>
                <a:cs typeface="Arial"/>
              </a:rPr>
              <a:t>Permanent components </a:t>
            </a:r>
            <a:r>
              <a:rPr sz="1800" dirty="0">
                <a:latin typeface="Wingdings"/>
                <a:cs typeface="Wingdings"/>
              </a:rPr>
              <a:t></a:t>
            </a:r>
            <a:r>
              <a:rPr sz="1800" dirty="0">
                <a:latin typeface="Times New Roman"/>
                <a:cs typeface="Times New Roman"/>
              </a:rPr>
              <a:t> </a:t>
            </a:r>
            <a:r>
              <a:rPr sz="1800" spc="-5" dirty="0" err="1" smtClean="0">
                <a:latin typeface="Arial"/>
                <a:cs typeface="Arial"/>
              </a:rPr>
              <a:t>XenStore</a:t>
            </a:r>
            <a:r>
              <a:rPr sz="1800" spc="-5" dirty="0" smtClean="0">
                <a:latin typeface="Arial"/>
                <a:cs typeface="Arial"/>
              </a:rPr>
              <a:t>-State</a:t>
            </a:r>
            <a:r>
              <a:rPr lang="en-GB" sz="1800" spc="-5" dirty="0" smtClean="0">
                <a:latin typeface="Arial"/>
                <a:cs typeface="Arial"/>
              </a:rPr>
              <a:t>(part of </a:t>
            </a:r>
            <a:r>
              <a:rPr lang="en-GB" sz="1800" spc="-5" dirty="0" err="1" smtClean="0">
                <a:latin typeface="Arial"/>
                <a:cs typeface="Arial"/>
              </a:rPr>
              <a:t>xenstore</a:t>
            </a:r>
            <a:r>
              <a:rPr lang="en-GB" sz="1800" spc="-5" dirty="0" smtClean="0">
                <a:latin typeface="Arial"/>
                <a:cs typeface="Arial"/>
              </a:rPr>
              <a:t>)</a:t>
            </a:r>
            <a:r>
              <a:rPr sz="1800" spc="-5" dirty="0" smtClean="0">
                <a:latin typeface="Arial"/>
                <a:cs typeface="Arial"/>
              </a:rPr>
              <a:t> </a:t>
            </a:r>
            <a:r>
              <a:rPr sz="1800" spc="-5" dirty="0">
                <a:latin typeface="Arial"/>
                <a:cs typeface="Arial"/>
              </a:rPr>
              <a:t>maintains all information</a:t>
            </a:r>
            <a:r>
              <a:rPr sz="1800" spc="190" dirty="0">
                <a:latin typeface="Arial"/>
                <a:cs typeface="Arial"/>
              </a:rPr>
              <a:t> </a:t>
            </a:r>
            <a:r>
              <a:rPr sz="1800" spc="-5" dirty="0">
                <a:latin typeface="Arial"/>
                <a:cs typeface="Arial"/>
              </a:rPr>
              <a:t>regarding</a:t>
            </a:r>
            <a:endParaRPr sz="1800" dirty="0">
              <a:latin typeface="Arial"/>
              <a:cs typeface="Arial"/>
            </a:endParaRPr>
          </a:p>
          <a:p>
            <a:pPr marL="355600">
              <a:lnSpc>
                <a:spcPct val="100000"/>
              </a:lnSpc>
            </a:pPr>
            <a:r>
              <a:rPr sz="1800" dirty="0">
                <a:latin typeface="Arial"/>
                <a:cs typeface="Arial"/>
              </a:rPr>
              <a:t>the state </a:t>
            </a:r>
            <a:r>
              <a:rPr sz="1800" spc="-5" dirty="0">
                <a:latin typeface="Arial"/>
                <a:cs typeface="Arial"/>
              </a:rPr>
              <a:t>of </a:t>
            </a:r>
            <a:r>
              <a:rPr sz="1800" dirty="0">
                <a:latin typeface="Arial"/>
                <a:cs typeface="Arial"/>
              </a:rPr>
              <a:t>the</a:t>
            </a:r>
            <a:r>
              <a:rPr sz="1800" spc="-25" dirty="0">
                <a:latin typeface="Arial"/>
                <a:cs typeface="Arial"/>
              </a:rPr>
              <a:t> </a:t>
            </a:r>
            <a:r>
              <a:rPr sz="1800" spc="-5" dirty="0">
                <a:latin typeface="Arial"/>
                <a:cs typeface="Arial"/>
              </a:rPr>
              <a:t>system.</a:t>
            </a:r>
            <a:endParaRPr sz="1800" dirty="0">
              <a:latin typeface="Arial"/>
              <a:cs typeface="Arial"/>
            </a:endParaRPr>
          </a:p>
          <a:p>
            <a:pPr marL="355600" marR="35560" indent="-342900">
              <a:lnSpc>
                <a:spcPct val="100000"/>
              </a:lnSpc>
              <a:spcBef>
                <a:spcPts val="430"/>
              </a:spcBef>
              <a:buClr>
                <a:srgbClr val="00007C"/>
              </a:buClr>
              <a:buSzPct val="75000"/>
              <a:buFont typeface="Wingdings"/>
              <a:buChar char=""/>
              <a:tabLst>
                <a:tab pos="354965" algn="l"/>
                <a:tab pos="355600" algn="l"/>
              </a:tabLst>
            </a:pPr>
            <a:r>
              <a:rPr sz="1800" spc="-5" dirty="0">
                <a:latin typeface="Arial"/>
                <a:cs typeface="Arial"/>
              </a:rPr>
              <a:t>Components used </a:t>
            </a:r>
            <a:r>
              <a:rPr sz="1800" dirty="0">
                <a:latin typeface="Arial"/>
                <a:cs typeface="Arial"/>
              </a:rPr>
              <a:t>to </a:t>
            </a:r>
            <a:r>
              <a:rPr sz="1800" spc="-5" dirty="0">
                <a:latin typeface="Arial"/>
                <a:cs typeface="Arial"/>
              </a:rPr>
              <a:t>boot the system; they self-destruct before any user </a:t>
            </a:r>
            <a:r>
              <a:rPr sz="1800" dirty="0">
                <a:latin typeface="Arial"/>
                <a:cs typeface="Arial"/>
              </a:rPr>
              <a:t>VM </a:t>
            </a:r>
            <a:r>
              <a:rPr sz="1800" spc="-5" dirty="0">
                <a:latin typeface="Arial"/>
                <a:cs typeface="Arial"/>
              </a:rPr>
              <a:t>is  started. They discover </a:t>
            </a:r>
            <a:r>
              <a:rPr sz="1800" dirty="0">
                <a:latin typeface="Arial"/>
                <a:cs typeface="Arial"/>
              </a:rPr>
              <a:t>the </a:t>
            </a:r>
            <a:r>
              <a:rPr sz="1800" spc="-10" dirty="0">
                <a:latin typeface="Arial"/>
                <a:cs typeface="Arial"/>
              </a:rPr>
              <a:t>hardware </a:t>
            </a:r>
            <a:r>
              <a:rPr sz="1800" spc="-5" dirty="0">
                <a:latin typeface="Arial"/>
                <a:cs typeface="Arial"/>
              </a:rPr>
              <a:t>configuration </a:t>
            </a:r>
            <a:r>
              <a:rPr sz="1800" dirty="0">
                <a:latin typeface="Arial"/>
                <a:cs typeface="Arial"/>
              </a:rPr>
              <a:t>of </a:t>
            </a:r>
            <a:r>
              <a:rPr sz="1800" spc="-5" dirty="0">
                <a:latin typeface="Arial"/>
                <a:cs typeface="Arial"/>
              </a:rPr>
              <a:t>the server including </a:t>
            </a:r>
            <a:r>
              <a:rPr sz="1800" dirty="0">
                <a:latin typeface="Arial"/>
                <a:cs typeface="Arial"/>
              </a:rPr>
              <a:t>the  PCI </a:t>
            </a:r>
            <a:r>
              <a:rPr sz="1800" spc="-5" dirty="0">
                <a:latin typeface="Arial"/>
                <a:cs typeface="Arial"/>
              </a:rPr>
              <a:t>drivers and then </a:t>
            </a:r>
            <a:r>
              <a:rPr sz="1800" spc="-10" dirty="0">
                <a:latin typeface="Arial"/>
                <a:cs typeface="Arial"/>
              </a:rPr>
              <a:t>boot </a:t>
            </a:r>
            <a:r>
              <a:rPr sz="1800" dirty="0">
                <a:latin typeface="Arial"/>
                <a:cs typeface="Arial"/>
              </a:rPr>
              <a:t>the</a:t>
            </a:r>
            <a:r>
              <a:rPr sz="1800" spc="30" dirty="0">
                <a:latin typeface="Arial"/>
                <a:cs typeface="Arial"/>
              </a:rPr>
              <a:t> </a:t>
            </a:r>
            <a:r>
              <a:rPr sz="1800" spc="-5" dirty="0">
                <a:latin typeface="Arial"/>
                <a:cs typeface="Arial"/>
              </a:rPr>
              <a:t>system:</a:t>
            </a:r>
            <a:endParaRPr sz="1800" dirty="0">
              <a:latin typeface="Arial"/>
              <a:cs typeface="Arial"/>
            </a:endParaRPr>
          </a:p>
          <a:p>
            <a:pPr marL="756285" lvl="1" indent="-286385">
              <a:lnSpc>
                <a:spcPct val="100000"/>
              </a:lnSpc>
              <a:spcBef>
                <a:spcPts val="434"/>
              </a:spcBef>
              <a:buClr>
                <a:srgbClr val="9999CC"/>
              </a:buClr>
              <a:buSzPct val="80555"/>
              <a:buFont typeface="Wingdings"/>
              <a:buChar char=""/>
              <a:tabLst>
                <a:tab pos="756920" algn="l"/>
              </a:tabLst>
            </a:pPr>
            <a:r>
              <a:rPr sz="1800" spc="-5" dirty="0">
                <a:latin typeface="Arial"/>
                <a:cs typeface="Arial"/>
              </a:rPr>
              <a:t>PCIBack </a:t>
            </a:r>
            <a:r>
              <a:rPr sz="1800" dirty="0">
                <a:latin typeface="Arial"/>
                <a:cs typeface="Arial"/>
              </a:rPr>
              <a:t>- </a:t>
            </a:r>
            <a:r>
              <a:rPr sz="1800" spc="-5" dirty="0">
                <a:latin typeface="Arial"/>
                <a:cs typeface="Arial"/>
              </a:rPr>
              <a:t>virtualizes access </a:t>
            </a:r>
            <a:r>
              <a:rPr sz="1800" dirty="0">
                <a:latin typeface="Arial"/>
                <a:cs typeface="Arial"/>
              </a:rPr>
              <a:t>to </a:t>
            </a:r>
            <a:r>
              <a:rPr sz="1800" spc="-5" dirty="0">
                <a:latin typeface="Arial"/>
                <a:cs typeface="Arial"/>
              </a:rPr>
              <a:t>PCI </a:t>
            </a:r>
            <a:r>
              <a:rPr sz="1800" spc="-10" dirty="0">
                <a:latin typeface="Arial"/>
                <a:cs typeface="Arial"/>
              </a:rPr>
              <a:t>bus</a:t>
            </a:r>
            <a:r>
              <a:rPr sz="1800" spc="35" dirty="0">
                <a:latin typeface="Arial"/>
                <a:cs typeface="Arial"/>
              </a:rPr>
              <a:t> </a:t>
            </a:r>
            <a:r>
              <a:rPr sz="1800" spc="-5" dirty="0">
                <a:latin typeface="Arial"/>
                <a:cs typeface="Arial"/>
              </a:rPr>
              <a:t>configuration.</a:t>
            </a:r>
            <a:endParaRPr sz="1800" dirty="0">
              <a:latin typeface="Arial"/>
              <a:cs typeface="Arial"/>
            </a:endParaRPr>
          </a:p>
          <a:p>
            <a:pPr marL="756285" lvl="1" indent="-286385">
              <a:lnSpc>
                <a:spcPct val="100000"/>
              </a:lnSpc>
              <a:spcBef>
                <a:spcPts val="434"/>
              </a:spcBef>
              <a:buClr>
                <a:srgbClr val="9999CC"/>
              </a:buClr>
              <a:buSzPct val="80555"/>
              <a:buFont typeface="Wingdings"/>
              <a:buChar char=""/>
              <a:tabLst>
                <a:tab pos="756920" algn="l"/>
              </a:tabLst>
            </a:pPr>
            <a:r>
              <a:rPr sz="1800" spc="-5" dirty="0">
                <a:latin typeface="Arial"/>
                <a:cs typeface="Arial"/>
              </a:rPr>
              <a:t>Bootstrapper </a:t>
            </a:r>
            <a:r>
              <a:rPr sz="1800" dirty="0">
                <a:latin typeface="Arial"/>
                <a:cs typeface="Arial"/>
              </a:rPr>
              <a:t>- </a:t>
            </a:r>
            <a:r>
              <a:rPr sz="1800" spc="-5" dirty="0">
                <a:latin typeface="Arial"/>
                <a:cs typeface="Arial"/>
              </a:rPr>
              <a:t>coordinates booting </a:t>
            </a:r>
            <a:r>
              <a:rPr sz="1800" dirty="0">
                <a:latin typeface="Arial"/>
                <a:cs typeface="Arial"/>
              </a:rPr>
              <a:t>of the</a:t>
            </a:r>
            <a:r>
              <a:rPr sz="1800" spc="35" dirty="0">
                <a:latin typeface="Arial"/>
                <a:cs typeface="Arial"/>
              </a:rPr>
              <a:t> </a:t>
            </a:r>
            <a:r>
              <a:rPr sz="1800" spc="-5" dirty="0">
                <a:latin typeface="Arial"/>
                <a:cs typeface="Arial"/>
              </a:rPr>
              <a:t>system.</a:t>
            </a:r>
            <a:endParaRPr sz="1800" dirty="0">
              <a:latin typeface="Arial"/>
              <a:cs typeface="Arial"/>
            </a:endParaRPr>
          </a:p>
          <a:p>
            <a:pPr marL="355600" indent="-342900">
              <a:lnSpc>
                <a:spcPct val="100000"/>
              </a:lnSpc>
              <a:spcBef>
                <a:spcPts val="430"/>
              </a:spcBef>
              <a:buClr>
                <a:srgbClr val="00007C"/>
              </a:buClr>
              <a:buSzPct val="75000"/>
              <a:buFont typeface="Wingdings"/>
              <a:buChar char=""/>
              <a:tabLst>
                <a:tab pos="354965" algn="l"/>
                <a:tab pos="355600" algn="l"/>
              </a:tabLst>
            </a:pPr>
            <a:r>
              <a:rPr sz="1800" spc="-5" dirty="0">
                <a:latin typeface="Arial"/>
                <a:cs typeface="Arial"/>
              </a:rPr>
              <a:t>Components restarted on each</a:t>
            </a:r>
            <a:r>
              <a:rPr sz="1800" spc="20" dirty="0">
                <a:latin typeface="Arial"/>
                <a:cs typeface="Arial"/>
              </a:rPr>
              <a:t> </a:t>
            </a:r>
            <a:r>
              <a:rPr sz="1800" spc="-5" dirty="0">
                <a:latin typeface="Arial"/>
                <a:cs typeface="Arial"/>
              </a:rPr>
              <a:t>request:</a:t>
            </a:r>
            <a:endParaRPr sz="1800" dirty="0">
              <a:latin typeface="Arial"/>
              <a:cs typeface="Arial"/>
            </a:endParaRPr>
          </a:p>
          <a:p>
            <a:pPr marL="756285" lvl="1" indent="-286385">
              <a:lnSpc>
                <a:spcPct val="100000"/>
              </a:lnSpc>
              <a:spcBef>
                <a:spcPts val="434"/>
              </a:spcBef>
              <a:buClr>
                <a:srgbClr val="9999CC"/>
              </a:buClr>
              <a:buSzPct val="80555"/>
              <a:buFont typeface="Wingdings"/>
              <a:buChar char=""/>
              <a:tabLst>
                <a:tab pos="756920" algn="l"/>
              </a:tabLst>
            </a:pPr>
            <a:r>
              <a:rPr sz="1800" spc="-5" dirty="0" err="1" smtClean="0">
                <a:latin typeface="Arial"/>
                <a:cs typeface="Arial"/>
              </a:rPr>
              <a:t>XenStore</a:t>
            </a:r>
            <a:r>
              <a:rPr sz="1800" spc="-5" dirty="0" smtClean="0">
                <a:latin typeface="Arial"/>
                <a:cs typeface="Arial"/>
              </a:rPr>
              <a:t>-Logic.</a:t>
            </a:r>
            <a:r>
              <a:rPr lang="en-GB" sz="1800" spc="-5" dirty="0" smtClean="0">
                <a:latin typeface="Arial"/>
                <a:cs typeface="Arial"/>
              </a:rPr>
              <a:t> (part of </a:t>
            </a:r>
            <a:r>
              <a:rPr lang="en-GB" sz="1800" spc="-5" dirty="0" err="1" smtClean="0">
                <a:latin typeface="Arial"/>
                <a:cs typeface="Arial"/>
              </a:rPr>
              <a:t>xenstore</a:t>
            </a:r>
            <a:r>
              <a:rPr lang="en-GB" sz="1800" spc="-5" dirty="0" smtClean="0">
                <a:latin typeface="Arial"/>
                <a:cs typeface="Arial"/>
              </a:rPr>
              <a:t>)</a:t>
            </a:r>
            <a:endParaRPr sz="1800" dirty="0">
              <a:latin typeface="Arial"/>
              <a:cs typeface="Arial"/>
            </a:endParaRPr>
          </a:p>
          <a:p>
            <a:pPr marL="756285" lvl="1" indent="-286385">
              <a:lnSpc>
                <a:spcPct val="100000"/>
              </a:lnSpc>
              <a:spcBef>
                <a:spcPts val="430"/>
              </a:spcBef>
              <a:buClr>
                <a:srgbClr val="9999CC"/>
              </a:buClr>
              <a:buSzPct val="80555"/>
              <a:buFont typeface="Wingdings"/>
              <a:buChar char=""/>
              <a:tabLst>
                <a:tab pos="756920" algn="l"/>
              </a:tabLst>
            </a:pPr>
            <a:r>
              <a:rPr sz="1800" spc="-5" dirty="0">
                <a:latin typeface="Arial"/>
                <a:cs typeface="Arial"/>
              </a:rPr>
              <a:t>Toolstack </a:t>
            </a:r>
            <a:r>
              <a:rPr sz="1800" dirty="0">
                <a:latin typeface="Arial"/>
                <a:cs typeface="Arial"/>
              </a:rPr>
              <a:t>- </a:t>
            </a:r>
            <a:r>
              <a:rPr sz="1800" spc="-10" dirty="0" smtClean="0">
                <a:latin typeface="Arial"/>
                <a:cs typeface="Arial"/>
              </a:rPr>
              <a:t>handles </a:t>
            </a:r>
            <a:r>
              <a:rPr sz="1800" dirty="0">
                <a:latin typeface="Arial"/>
                <a:cs typeface="Arial"/>
              </a:rPr>
              <a:t>VM </a:t>
            </a:r>
            <a:r>
              <a:rPr sz="1800" spc="-10" dirty="0">
                <a:latin typeface="Arial"/>
                <a:cs typeface="Arial"/>
              </a:rPr>
              <a:t>management </a:t>
            </a:r>
            <a:r>
              <a:rPr sz="1800" spc="-5" dirty="0">
                <a:latin typeface="Arial"/>
                <a:cs typeface="Arial"/>
              </a:rPr>
              <a:t>requests, e.g., </a:t>
            </a:r>
            <a:r>
              <a:rPr sz="1800" dirty="0">
                <a:latin typeface="Arial"/>
                <a:cs typeface="Arial"/>
              </a:rPr>
              <a:t>it </a:t>
            </a:r>
            <a:r>
              <a:rPr sz="1800" spc="-5" dirty="0">
                <a:latin typeface="Arial"/>
                <a:cs typeface="Arial"/>
              </a:rPr>
              <a:t>requests </a:t>
            </a:r>
            <a:r>
              <a:rPr sz="1800" dirty="0">
                <a:latin typeface="Arial"/>
                <a:cs typeface="Arial"/>
              </a:rPr>
              <a:t>the</a:t>
            </a:r>
            <a:r>
              <a:rPr sz="1800" spc="114" dirty="0">
                <a:latin typeface="Arial"/>
                <a:cs typeface="Arial"/>
              </a:rPr>
              <a:t> </a:t>
            </a:r>
            <a:r>
              <a:rPr sz="1800" spc="-5" dirty="0">
                <a:latin typeface="Arial"/>
                <a:cs typeface="Arial"/>
              </a:rPr>
              <a:t>Builder</a:t>
            </a:r>
            <a:endParaRPr sz="1800" dirty="0">
              <a:latin typeface="Arial"/>
              <a:cs typeface="Arial"/>
            </a:endParaRPr>
          </a:p>
          <a:p>
            <a:pPr marL="756285">
              <a:lnSpc>
                <a:spcPct val="100000"/>
              </a:lnSpc>
            </a:pPr>
            <a:r>
              <a:rPr sz="1800" dirty="0">
                <a:latin typeface="Arial"/>
                <a:cs typeface="Arial"/>
              </a:rPr>
              <a:t>to </a:t>
            </a:r>
            <a:r>
              <a:rPr sz="1800" spc="-5" dirty="0">
                <a:latin typeface="Arial"/>
                <a:cs typeface="Arial"/>
              </a:rPr>
              <a:t>create a new guest </a:t>
            </a:r>
            <a:r>
              <a:rPr sz="1800" dirty="0">
                <a:latin typeface="Arial"/>
                <a:cs typeface="Arial"/>
              </a:rPr>
              <a:t>VM </a:t>
            </a:r>
            <a:r>
              <a:rPr sz="1800" spc="-5" dirty="0">
                <a:latin typeface="Arial"/>
                <a:cs typeface="Arial"/>
              </a:rPr>
              <a:t>in response </a:t>
            </a:r>
            <a:r>
              <a:rPr sz="1800" dirty="0">
                <a:latin typeface="Arial"/>
                <a:cs typeface="Arial"/>
              </a:rPr>
              <a:t>to </a:t>
            </a:r>
            <a:r>
              <a:rPr sz="1800" spc="-5" dirty="0">
                <a:latin typeface="Arial"/>
                <a:cs typeface="Arial"/>
              </a:rPr>
              <a:t>a user</a:t>
            </a:r>
            <a:r>
              <a:rPr sz="1800" spc="45" dirty="0">
                <a:latin typeface="Arial"/>
                <a:cs typeface="Arial"/>
              </a:rPr>
              <a:t> </a:t>
            </a:r>
            <a:r>
              <a:rPr sz="1800" spc="-5" dirty="0">
                <a:latin typeface="Arial"/>
                <a:cs typeface="Arial"/>
              </a:rPr>
              <a:t>request.</a:t>
            </a:r>
            <a:endParaRPr sz="1800" dirty="0">
              <a:latin typeface="Arial"/>
              <a:cs typeface="Arial"/>
            </a:endParaRPr>
          </a:p>
          <a:p>
            <a:pPr marL="756285" lvl="1" indent="-286385">
              <a:lnSpc>
                <a:spcPct val="100000"/>
              </a:lnSpc>
              <a:spcBef>
                <a:spcPts val="434"/>
              </a:spcBef>
              <a:buClr>
                <a:srgbClr val="9999CC"/>
              </a:buClr>
              <a:buSzPct val="80555"/>
              <a:buFont typeface="Wingdings"/>
              <a:buChar char=""/>
              <a:tabLst>
                <a:tab pos="756920" algn="l"/>
              </a:tabLst>
            </a:pPr>
            <a:r>
              <a:rPr sz="1800" spc="-5" dirty="0">
                <a:latin typeface="Arial"/>
                <a:cs typeface="Arial"/>
              </a:rPr>
              <a:t>Builder </a:t>
            </a:r>
            <a:r>
              <a:rPr sz="1800" dirty="0">
                <a:latin typeface="Arial"/>
                <a:cs typeface="Arial"/>
              </a:rPr>
              <a:t>- </a:t>
            </a:r>
            <a:r>
              <a:rPr sz="1800" spc="-5" dirty="0">
                <a:latin typeface="Arial"/>
                <a:cs typeface="Arial"/>
              </a:rPr>
              <a:t>initiates user</a:t>
            </a:r>
            <a:r>
              <a:rPr sz="1800" spc="30" dirty="0">
                <a:latin typeface="Arial"/>
                <a:cs typeface="Arial"/>
              </a:rPr>
              <a:t> </a:t>
            </a:r>
            <a:r>
              <a:rPr sz="1800" dirty="0">
                <a:latin typeface="Arial"/>
                <a:cs typeface="Arial"/>
              </a:rPr>
              <a:t>VMs.</a:t>
            </a:r>
          </a:p>
          <a:p>
            <a:pPr marL="355600" marR="48895" indent="-342900">
              <a:lnSpc>
                <a:spcPct val="100000"/>
              </a:lnSpc>
              <a:spcBef>
                <a:spcPts val="430"/>
              </a:spcBef>
              <a:buClr>
                <a:srgbClr val="00007C"/>
              </a:buClr>
              <a:buSzPct val="75000"/>
              <a:buFont typeface="Wingdings"/>
              <a:buChar char=""/>
              <a:tabLst>
                <a:tab pos="354965" algn="l"/>
                <a:tab pos="355600" algn="l"/>
              </a:tabLst>
            </a:pPr>
            <a:r>
              <a:rPr sz="1800" spc="-5" dirty="0">
                <a:latin typeface="Arial"/>
                <a:cs typeface="Arial"/>
              </a:rPr>
              <a:t>Components restarted on a </a:t>
            </a:r>
            <a:r>
              <a:rPr sz="1800" dirty="0">
                <a:latin typeface="Arial"/>
                <a:cs typeface="Arial"/>
              </a:rPr>
              <a:t>timer; the </a:t>
            </a:r>
            <a:r>
              <a:rPr sz="1800" spc="-15" dirty="0">
                <a:latin typeface="Arial"/>
                <a:cs typeface="Arial"/>
              </a:rPr>
              <a:t>two </a:t>
            </a:r>
            <a:r>
              <a:rPr sz="1800" spc="-5" dirty="0">
                <a:latin typeface="Arial"/>
                <a:cs typeface="Arial"/>
              </a:rPr>
              <a:t>components </a:t>
            </a:r>
            <a:r>
              <a:rPr sz="1800" spc="-10" dirty="0">
                <a:latin typeface="Arial"/>
                <a:cs typeface="Arial"/>
              </a:rPr>
              <a:t>export physical </a:t>
            </a:r>
            <a:r>
              <a:rPr sz="1800" spc="-5" dirty="0">
                <a:latin typeface="Arial"/>
                <a:cs typeface="Arial"/>
              </a:rPr>
              <a:t>storage  device drivers and </a:t>
            </a:r>
            <a:r>
              <a:rPr sz="1800" dirty="0">
                <a:latin typeface="Arial"/>
                <a:cs typeface="Arial"/>
              </a:rPr>
              <a:t>the </a:t>
            </a:r>
            <a:r>
              <a:rPr sz="1800" spc="-10" dirty="0">
                <a:latin typeface="Arial"/>
                <a:cs typeface="Arial"/>
              </a:rPr>
              <a:t>physical network </a:t>
            </a:r>
            <a:r>
              <a:rPr sz="1800" spc="-5" dirty="0">
                <a:latin typeface="Arial"/>
                <a:cs typeface="Arial"/>
              </a:rPr>
              <a:t>driver </a:t>
            </a:r>
            <a:r>
              <a:rPr sz="1800" dirty="0">
                <a:latin typeface="Arial"/>
                <a:cs typeface="Arial"/>
              </a:rPr>
              <a:t>to </a:t>
            </a:r>
            <a:r>
              <a:rPr sz="1800" spc="-5" dirty="0">
                <a:latin typeface="Arial"/>
                <a:cs typeface="Arial"/>
              </a:rPr>
              <a:t>a guest</a:t>
            </a:r>
            <a:r>
              <a:rPr sz="1800" spc="135" dirty="0">
                <a:latin typeface="Arial"/>
                <a:cs typeface="Arial"/>
              </a:rPr>
              <a:t> </a:t>
            </a:r>
            <a:r>
              <a:rPr sz="1800" spc="5" dirty="0">
                <a:latin typeface="Arial"/>
                <a:cs typeface="Arial"/>
              </a:rPr>
              <a:t>VM.</a:t>
            </a:r>
            <a:endParaRPr sz="1800" dirty="0">
              <a:latin typeface="Arial"/>
              <a:cs typeface="Arial"/>
            </a:endParaRPr>
          </a:p>
          <a:p>
            <a:pPr marL="756285" lvl="1" indent="-286385">
              <a:lnSpc>
                <a:spcPct val="100000"/>
              </a:lnSpc>
              <a:spcBef>
                <a:spcPts val="434"/>
              </a:spcBef>
              <a:buClr>
                <a:srgbClr val="9999CC"/>
              </a:buClr>
              <a:buSzPct val="80555"/>
              <a:buFont typeface="Wingdings"/>
              <a:buChar char=""/>
              <a:tabLst>
                <a:tab pos="756920" algn="l"/>
              </a:tabLst>
            </a:pPr>
            <a:r>
              <a:rPr sz="1800" spc="-5" dirty="0">
                <a:latin typeface="Arial"/>
                <a:cs typeface="Arial"/>
              </a:rPr>
              <a:t>Blk-Back </a:t>
            </a:r>
            <a:r>
              <a:rPr sz="1800" dirty="0">
                <a:latin typeface="Arial"/>
                <a:cs typeface="Arial"/>
              </a:rPr>
              <a:t>- </a:t>
            </a:r>
            <a:r>
              <a:rPr sz="1800" spc="-5" dirty="0">
                <a:latin typeface="Arial"/>
                <a:cs typeface="Arial"/>
              </a:rPr>
              <a:t>exports </a:t>
            </a:r>
            <a:r>
              <a:rPr sz="1800" spc="-10" dirty="0">
                <a:latin typeface="Arial"/>
                <a:cs typeface="Arial"/>
              </a:rPr>
              <a:t>physical </a:t>
            </a:r>
            <a:r>
              <a:rPr sz="1800" spc="-5" dirty="0">
                <a:latin typeface="Arial"/>
                <a:cs typeface="Arial"/>
              </a:rPr>
              <a:t>storage device drivers using </a:t>
            </a:r>
            <a:r>
              <a:rPr sz="1800" u="heavy" spc="-5" dirty="0">
                <a:uFill>
                  <a:solidFill>
                    <a:srgbClr val="000000"/>
                  </a:solidFill>
                </a:uFill>
                <a:latin typeface="Arial"/>
                <a:cs typeface="Arial"/>
              </a:rPr>
              <a:t>udev</a:t>
            </a:r>
            <a:r>
              <a:rPr sz="1800" spc="155" dirty="0">
                <a:latin typeface="Arial"/>
                <a:cs typeface="Arial"/>
              </a:rPr>
              <a:t> </a:t>
            </a:r>
            <a:r>
              <a:rPr sz="1800" spc="-5" dirty="0">
                <a:latin typeface="Arial"/>
                <a:cs typeface="Arial"/>
              </a:rPr>
              <a:t>rules</a:t>
            </a:r>
            <a:r>
              <a:rPr sz="1800" spc="-5" dirty="0" smtClean="0">
                <a:latin typeface="Arial"/>
                <a:cs typeface="Arial"/>
              </a:rPr>
              <a:t>.</a:t>
            </a:r>
            <a:endParaRPr lang="en-GB" sz="1800" spc="-5" dirty="0" smtClean="0">
              <a:latin typeface="Arial"/>
              <a:cs typeface="Arial"/>
            </a:endParaRPr>
          </a:p>
          <a:p>
            <a:pPr marL="756285" lvl="1" indent="-286385">
              <a:lnSpc>
                <a:spcPct val="100000"/>
              </a:lnSpc>
              <a:spcBef>
                <a:spcPts val="434"/>
              </a:spcBef>
              <a:buClr>
                <a:srgbClr val="9999CC"/>
              </a:buClr>
              <a:buSzPct val="80555"/>
              <a:buFont typeface="Wingdings"/>
              <a:buChar char=""/>
              <a:tabLst>
                <a:tab pos="756920" algn="l"/>
              </a:tabLst>
            </a:pPr>
            <a:endParaRPr sz="1800" dirty="0">
              <a:latin typeface="Arial"/>
              <a:cs typeface="Arial"/>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0" y="0"/>
            <a:ext cx="285750" cy="533400"/>
          </a:xfrm>
          <a:prstGeom prst="rect">
            <a:avLst/>
          </a:prstGeom>
          <a:blipFill>
            <a:blip r:embed="rId3" cstate="print"/>
            <a:stretch>
              <a:fillRect/>
            </a:stretch>
          </a:blipFill>
        </p:spPr>
        <p:txBody>
          <a:bodyPr wrap="square" lIns="0" tIns="0" rIns="0" bIns="0" rtlCol="0"/>
          <a:lstStyle/>
          <a:p>
            <a:endParaRPr/>
          </a:p>
        </p:txBody>
      </p:sp>
      <p:sp>
        <p:nvSpPr>
          <p:cNvPr id="3" name="object 3"/>
          <p:cNvSpPr/>
          <p:nvPr/>
        </p:nvSpPr>
        <p:spPr>
          <a:xfrm>
            <a:off x="412750" y="134937"/>
            <a:ext cx="8731250" cy="274637"/>
          </a:xfrm>
          <a:prstGeom prst="rect">
            <a:avLst/>
          </a:prstGeom>
          <a:blipFill>
            <a:blip r:embed="rId4" cstate="print"/>
            <a:stretch>
              <a:fillRect/>
            </a:stretch>
          </a:blipFill>
        </p:spPr>
        <p:txBody>
          <a:bodyPr wrap="square" lIns="0" tIns="0" rIns="0" bIns="0" rtlCol="0"/>
          <a:lstStyle/>
          <a:p>
            <a:endParaRPr/>
          </a:p>
        </p:txBody>
      </p:sp>
      <p:sp>
        <p:nvSpPr>
          <p:cNvPr id="4" name="object 4"/>
          <p:cNvSpPr/>
          <p:nvPr/>
        </p:nvSpPr>
        <p:spPr>
          <a:xfrm>
            <a:off x="409575" y="134937"/>
            <a:ext cx="138430" cy="136525"/>
          </a:xfrm>
          <a:custGeom>
            <a:avLst/>
            <a:gdLst/>
            <a:ahLst/>
            <a:cxnLst/>
            <a:rect l="l" t="t" r="r" b="b"/>
            <a:pathLst>
              <a:path w="138429" h="136525">
                <a:moveTo>
                  <a:pt x="0" y="136525"/>
                </a:moveTo>
                <a:lnTo>
                  <a:pt x="138112" y="136525"/>
                </a:lnTo>
                <a:lnTo>
                  <a:pt x="138112" y="0"/>
                </a:lnTo>
                <a:lnTo>
                  <a:pt x="0" y="0"/>
                </a:lnTo>
                <a:lnTo>
                  <a:pt x="0" y="136525"/>
                </a:lnTo>
                <a:close/>
              </a:path>
            </a:pathLst>
          </a:custGeom>
          <a:solidFill>
            <a:srgbClr val="CCCCE6"/>
          </a:solidFill>
        </p:spPr>
        <p:txBody>
          <a:bodyPr wrap="square" lIns="0" tIns="0" rIns="0" bIns="0" rtlCol="0"/>
          <a:lstStyle/>
          <a:p>
            <a:endParaRPr/>
          </a:p>
        </p:txBody>
      </p:sp>
      <p:sp>
        <p:nvSpPr>
          <p:cNvPr id="5" name="object 5"/>
          <p:cNvSpPr/>
          <p:nvPr/>
        </p:nvSpPr>
        <p:spPr>
          <a:xfrm>
            <a:off x="547687" y="63"/>
            <a:ext cx="139700" cy="135255"/>
          </a:xfrm>
          <a:custGeom>
            <a:avLst/>
            <a:gdLst/>
            <a:ahLst/>
            <a:cxnLst/>
            <a:rect l="l" t="t" r="r" b="b"/>
            <a:pathLst>
              <a:path w="139700" h="135255">
                <a:moveTo>
                  <a:pt x="0" y="134874"/>
                </a:moveTo>
                <a:lnTo>
                  <a:pt x="139700" y="134874"/>
                </a:lnTo>
                <a:lnTo>
                  <a:pt x="139700" y="0"/>
                </a:lnTo>
                <a:lnTo>
                  <a:pt x="0" y="0"/>
                </a:lnTo>
                <a:lnTo>
                  <a:pt x="0" y="134874"/>
                </a:lnTo>
                <a:close/>
              </a:path>
            </a:pathLst>
          </a:custGeom>
          <a:solidFill>
            <a:srgbClr val="CCCCE6"/>
          </a:solidFill>
        </p:spPr>
        <p:txBody>
          <a:bodyPr wrap="square" lIns="0" tIns="0" rIns="0" bIns="0" rtlCol="0"/>
          <a:lstStyle/>
          <a:p>
            <a:endParaRPr/>
          </a:p>
        </p:txBody>
      </p:sp>
      <p:sp>
        <p:nvSpPr>
          <p:cNvPr id="6" name="object 6"/>
          <p:cNvSpPr/>
          <p:nvPr/>
        </p:nvSpPr>
        <p:spPr>
          <a:xfrm>
            <a:off x="547687" y="134937"/>
            <a:ext cx="139700" cy="141605"/>
          </a:xfrm>
          <a:custGeom>
            <a:avLst/>
            <a:gdLst/>
            <a:ahLst/>
            <a:cxnLst/>
            <a:rect l="l" t="t" r="r" b="b"/>
            <a:pathLst>
              <a:path w="139700" h="141604">
                <a:moveTo>
                  <a:pt x="0" y="141287"/>
                </a:moveTo>
                <a:lnTo>
                  <a:pt x="139700" y="141287"/>
                </a:lnTo>
                <a:lnTo>
                  <a:pt x="139700" y="0"/>
                </a:lnTo>
                <a:lnTo>
                  <a:pt x="0" y="0"/>
                </a:lnTo>
                <a:lnTo>
                  <a:pt x="0" y="141287"/>
                </a:lnTo>
                <a:close/>
              </a:path>
            </a:pathLst>
          </a:custGeom>
          <a:solidFill>
            <a:srgbClr val="9999CC"/>
          </a:solidFill>
        </p:spPr>
        <p:txBody>
          <a:bodyPr wrap="square" lIns="0" tIns="0" rIns="0" bIns="0" rtlCol="0"/>
          <a:lstStyle/>
          <a:p>
            <a:endParaRPr/>
          </a:p>
        </p:txBody>
      </p:sp>
      <p:sp>
        <p:nvSpPr>
          <p:cNvPr id="7" name="object 7"/>
          <p:cNvSpPr/>
          <p:nvPr/>
        </p:nvSpPr>
        <p:spPr>
          <a:xfrm>
            <a:off x="274637" y="274637"/>
            <a:ext cx="136525" cy="135255"/>
          </a:xfrm>
          <a:custGeom>
            <a:avLst/>
            <a:gdLst/>
            <a:ahLst/>
            <a:cxnLst/>
            <a:rect l="l" t="t" r="r" b="b"/>
            <a:pathLst>
              <a:path w="136525" h="135254">
                <a:moveTo>
                  <a:pt x="0" y="134937"/>
                </a:moveTo>
                <a:lnTo>
                  <a:pt x="136525" y="134937"/>
                </a:lnTo>
                <a:lnTo>
                  <a:pt x="136525" y="0"/>
                </a:lnTo>
                <a:lnTo>
                  <a:pt x="0" y="0"/>
                </a:lnTo>
                <a:lnTo>
                  <a:pt x="0" y="134937"/>
                </a:lnTo>
                <a:close/>
              </a:path>
            </a:pathLst>
          </a:custGeom>
          <a:solidFill>
            <a:srgbClr val="CCCCE6"/>
          </a:solidFill>
        </p:spPr>
        <p:txBody>
          <a:bodyPr wrap="square" lIns="0" tIns="0" rIns="0" bIns="0" rtlCol="0"/>
          <a:lstStyle/>
          <a:p>
            <a:endParaRPr/>
          </a:p>
        </p:txBody>
      </p:sp>
      <p:sp>
        <p:nvSpPr>
          <p:cNvPr id="8" name="object 8"/>
          <p:cNvSpPr/>
          <p:nvPr/>
        </p:nvSpPr>
        <p:spPr>
          <a:xfrm>
            <a:off x="131762" y="136588"/>
            <a:ext cx="141605" cy="138430"/>
          </a:xfrm>
          <a:custGeom>
            <a:avLst/>
            <a:gdLst/>
            <a:ahLst/>
            <a:cxnLst/>
            <a:rect l="l" t="t" r="r" b="b"/>
            <a:pathLst>
              <a:path w="141604" h="138429">
                <a:moveTo>
                  <a:pt x="0" y="138112"/>
                </a:moveTo>
                <a:lnTo>
                  <a:pt x="141287" y="138112"/>
                </a:lnTo>
                <a:lnTo>
                  <a:pt x="141287" y="0"/>
                </a:lnTo>
                <a:lnTo>
                  <a:pt x="0" y="0"/>
                </a:lnTo>
                <a:lnTo>
                  <a:pt x="0" y="138112"/>
                </a:lnTo>
                <a:close/>
              </a:path>
            </a:pathLst>
          </a:custGeom>
          <a:solidFill>
            <a:srgbClr val="00007C"/>
          </a:solidFill>
        </p:spPr>
        <p:txBody>
          <a:bodyPr wrap="square" lIns="0" tIns="0" rIns="0" bIns="0" rtlCol="0"/>
          <a:lstStyle/>
          <a:p>
            <a:endParaRPr/>
          </a:p>
        </p:txBody>
      </p:sp>
      <p:sp>
        <p:nvSpPr>
          <p:cNvPr id="9" name="object 9"/>
          <p:cNvSpPr/>
          <p:nvPr/>
        </p:nvSpPr>
        <p:spPr>
          <a:xfrm>
            <a:off x="409575" y="271462"/>
            <a:ext cx="138430" cy="138430"/>
          </a:xfrm>
          <a:custGeom>
            <a:avLst/>
            <a:gdLst/>
            <a:ahLst/>
            <a:cxnLst/>
            <a:rect l="l" t="t" r="r" b="b"/>
            <a:pathLst>
              <a:path w="138429" h="138429">
                <a:moveTo>
                  <a:pt x="0" y="138112"/>
                </a:moveTo>
                <a:lnTo>
                  <a:pt x="138112" y="138112"/>
                </a:lnTo>
                <a:lnTo>
                  <a:pt x="138112" y="0"/>
                </a:lnTo>
                <a:lnTo>
                  <a:pt x="0" y="0"/>
                </a:lnTo>
                <a:lnTo>
                  <a:pt x="0" y="138112"/>
                </a:lnTo>
                <a:close/>
              </a:path>
            </a:pathLst>
          </a:custGeom>
          <a:solidFill>
            <a:srgbClr val="9999CC"/>
          </a:solidFill>
        </p:spPr>
        <p:txBody>
          <a:bodyPr wrap="square" lIns="0" tIns="0" rIns="0" bIns="0" rtlCol="0"/>
          <a:lstStyle/>
          <a:p>
            <a:endParaRPr/>
          </a:p>
        </p:txBody>
      </p:sp>
      <p:sp>
        <p:nvSpPr>
          <p:cNvPr id="10" name="object 10"/>
          <p:cNvSpPr/>
          <p:nvPr/>
        </p:nvSpPr>
        <p:spPr>
          <a:xfrm>
            <a:off x="274637" y="409575"/>
            <a:ext cx="136525" cy="136525"/>
          </a:xfrm>
          <a:custGeom>
            <a:avLst/>
            <a:gdLst/>
            <a:ahLst/>
            <a:cxnLst/>
            <a:rect l="l" t="t" r="r" b="b"/>
            <a:pathLst>
              <a:path w="136525" h="136525">
                <a:moveTo>
                  <a:pt x="0" y="136525"/>
                </a:moveTo>
                <a:lnTo>
                  <a:pt x="136525" y="136525"/>
                </a:lnTo>
                <a:lnTo>
                  <a:pt x="136525" y="0"/>
                </a:lnTo>
                <a:lnTo>
                  <a:pt x="0" y="0"/>
                </a:lnTo>
                <a:lnTo>
                  <a:pt x="0" y="136525"/>
                </a:lnTo>
                <a:close/>
              </a:path>
            </a:pathLst>
          </a:custGeom>
          <a:solidFill>
            <a:srgbClr val="9999CC"/>
          </a:solidFill>
        </p:spPr>
        <p:txBody>
          <a:bodyPr wrap="square" lIns="0" tIns="0" rIns="0" bIns="0" rtlCol="0"/>
          <a:lstStyle/>
          <a:p>
            <a:endParaRPr/>
          </a:p>
        </p:txBody>
      </p:sp>
      <p:sp>
        <p:nvSpPr>
          <p:cNvPr id="11" name="object 11"/>
          <p:cNvSpPr txBox="1">
            <a:spLocks noGrp="1"/>
          </p:cNvSpPr>
          <p:nvPr>
            <p:ph type="title"/>
          </p:nvPr>
        </p:nvSpPr>
        <p:spPr>
          <a:xfrm>
            <a:off x="535940" y="588645"/>
            <a:ext cx="2600325" cy="513715"/>
          </a:xfrm>
          <a:prstGeom prst="rect">
            <a:avLst/>
          </a:prstGeom>
        </p:spPr>
        <p:txBody>
          <a:bodyPr vert="horz" wrap="square" lIns="0" tIns="13335" rIns="0" bIns="0" rtlCol="0">
            <a:spAutoFit/>
          </a:bodyPr>
          <a:lstStyle/>
          <a:p>
            <a:pPr marL="12700">
              <a:lnSpc>
                <a:spcPct val="100000"/>
              </a:lnSpc>
              <a:spcBef>
                <a:spcPts val="105"/>
              </a:spcBef>
            </a:pPr>
            <a:r>
              <a:rPr spc="-5" dirty="0"/>
              <a:t>Cloud</a:t>
            </a:r>
            <a:r>
              <a:rPr spc="-40" dirty="0"/>
              <a:t> </a:t>
            </a:r>
            <a:r>
              <a:rPr spc="-5" dirty="0"/>
              <a:t>security</a:t>
            </a:r>
          </a:p>
        </p:txBody>
      </p:sp>
      <p:sp>
        <p:nvSpPr>
          <p:cNvPr id="13" name="object 13"/>
          <p:cNvSpPr txBox="1">
            <a:spLocks noGrp="1"/>
          </p:cNvSpPr>
          <p:nvPr>
            <p:ph type="dt" sz="half" idx="6"/>
          </p:nvPr>
        </p:nvSpPr>
        <p:spPr>
          <a:prstGeom prst="rect">
            <a:avLst/>
          </a:prstGeom>
        </p:spPr>
        <p:txBody>
          <a:bodyPr vert="horz" wrap="square" lIns="0" tIns="0" rIns="0" bIns="0" rtlCol="0">
            <a:spAutoFit/>
          </a:bodyPr>
          <a:lstStyle/>
          <a:p>
            <a:pPr algn="ctr">
              <a:lnSpc>
                <a:spcPts val="1425"/>
              </a:lnSpc>
            </a:pPr>
            <a:r>
              <a:rPr spc="-5" dirty="0"/>
              <a:t>Cloud Computing: </a:t>
            </a:r>
            <a:r>
              <a:rPr dirty="0"/>
              <a:t>Theory </a:t>
            </a:r>
            <a:r>
              <a:rPr spc="-5" dirty="0"/>
              <a:t>and</a:t>
            </a:r>
            <a:r>
              <a:rPr spc="-140" dirty="0"/>
              <a:t> </a:t>
            </a:r>
            <a:r>
              <a:rPr dirty="0"/>
              <a:t>Practice.</a:t>
            </a:r>
          </a:p>
          <a:p>
            <a:pPr marL="1905" algn="ctr">
              <a:lnSpc>
                <a:spcPct val="100000"/>
              </a:lnSpc>
            </a:pPr>
            <a:r>
              <a:rPr dirty="0"/>
              <a:t>Chapter</a:t>
            </a:r>
            <a:r>
              <a:rPr spc="-45" dirty="0"/>
              <a:t> </a:t>
            </a:r>
            <a:r>
              <a:rPr spc="-5" dirty="0"/>
              <a:t>9</a:t>
            </a:r>
          </a:p>
        </p:txBody>
      </p:sp>
      <p:sp>
        <p:nvSpPr>
          <p:cNvPr id="14" name="object 14"/>
          <p:cNvSpPr txBox="1">
            <a:spLocks noGrp="1"/>
          </p:cNvSpPr>
          <p:nvPr>
            <p:ph type="sldNum" sz="quarter" idx="7"/>
          </p:nvPr>
        </p:nvSpPr>
        <p:spPr>
          <a:prstGeom prst="rect">
            <a:avLst/>
          </a:prstGeom>
        </p:spPr>
        <p:txBody>
          <a:bodyPr vert="horz" wrap="square" lIns="0" tIns="27940" rIns="0" bIns="0" rtlCol="0">
            <a:spAutoFit/>
          </a:bodyPr>
          <a:lstStyle/>
          <a:p>
            <a:pPr marL="25400">
              <a:lnSpc>
                <a:spcPct val="100000"/>
              </a:lnSpc>
              <a:spcBef>
                <a:spcPts val="220"/>
              </a:spcBef>
            </a:pPr>
            <a:fld id="{81D60167-4931-47E6-BA6A-407CBD079E47}" type="slidenum">
              <a:rPr dirty="0"/>
              <a:t>4</a:t>
            </a:fld>
            <a:endParaRPr dirty="0"/>
          </a:p>
        </p:txBody>
      </p:sp>
      <p:sp>
        <p:nvSpPr>
          <p:cNvPr id="15" name="object 15"/>
          <p:cNvSpPr txBox="1">
            <a:spLocks noGrp="1"/>
          </p:cNvSpPr>
          <p:nvPr>
            <p:ph type="ftr" sz="quarter" idx="5"/>
          </p:nvPr>
        </p:nvSpPr>
        <p:spPr>
          <a:prstGeom prst="rect">
            <a:avLst/>
          </a:prstGeom>
        </p:spPr>
        <p:txBody>
          <a:bodyPr vert="horz" wrap="square" lIns="0" tIns="0" rIns="0" bIns="0" rtlCol="0">
            <a:spAutoFit/>
          </a:bodyPr>
          <a:lstStyle/>
          <a:p>
            <a:pPr marL="12700">
              <a:lnSpc>
                <a:spcPts val="1425"/>
              </a:lnSpc>
            </a:pPr>
            <a:r>
              <a:rPr spc="-5" dirty="0"/>
              <a:t>Dan </a:t>
            </a:r>
            <a:r>
              <a:rPr dirty="0"/>
              <a:t>C.</a:t>
            </a:r>
            <a:r>
              <a:rPr spc="-55" dirty="0"/>
              <a:t> </a:t>
            </a:r>
            <a:r>
              <a:rPr spc="-5" dirty="0"/>
              <a:t>Marinescu</a:t>
            </a:r>
          </a:p>
        </p:txBody>
      </p:sp>
      <p:sp>
        <p:nvSpPr>
          <p:cNvPr id="12" name="object 12"/>
          <p:cNvSpPr txBox="1"/>
          <p:nvPr/>
        </p:nvSpPr>
        <p:spPr>
          <a:xfrm>
            <a:off x="545693" y="1409191"/>
            <a:ext cx="8326120" cy="4538345"/>
          </a:xfrm>
          <a:prstGeom prst="rect">
            <a:avLst/>
          </a:prstGeom>
        </p:spPr>
        <p:txBody>
          <a:bodyPr vert="horz" wrap="square" lIns="0" tIns="13335" rIns="0" bIns="0" rtlCol="0">
            <a:spAutoFit/>
          </a:bodyPr>
          <a:lstStyle/>
          <a:p>
            <a:pPr marL="355600" marR="92075" indent="-342900">
              <a:lnSpc>
                <a:spcPct val="100000"/>
              </a:lnSpc>
              <a:spcBef>
                <a:spcPts val="105"/>
              </a:spcBef>
              <a:buClr>
                <a:srgbClr val="00007C"/>
              </a:buClr>
              <a:buSzPct val="75000"/>
              <a:buFont typeface="Wingdings"/>
              <a:buChar char=""/>
              <a:tabLst>
                <a:tab pos="354965" algn="l"/>
                <a:tab pos="355600" algn="l"/>
              </a:tabLst>
            </a:pPr>
            <a:r>
              <a:rPr sz="2000" dirty="0">
                <a:latin typeface="Arial"/>
                <a:cs typeface="Arial"/>
              </a:rPr>
              <a:t>A computer cloud is a target-rich environment for malicious</a:t>
            </a:r>
            <a:r>
              <a:rPr sz="2000" spc="-200" dirty="0">
                <a:latin typeface="Arial"/>
                <a:cs typeface="Arial"/>
              </a:rPr>
              <a:t> </a:t>
            </a:r>
            <a:r>
              <a:rPr sz="2000" dirty="0">
                <a:latin typeface="Arial"/>
                <a:cs typeface="Arial"/>
              </a:rPr>
              <a:t>individuals  and criminal</a:t>
            </a:r>
            <a:r>
              <a:rPr sz="2000" spc="-35" dirty="0">
                <a:latin typeface="Arial"/>
                <a:cs typeface="Arial"/>
              </a:rPr>
              <a:t> </a:t>
            </a:r>
            <a:r>
              <a:rPr sz="2000" dirty="0">
                <a:latin typeface="Arial"/>
                <a:cs typeface="Arial"/>
              </a:rPr>
              <a:t>organizations.</a:t>
            </a:r>
            <a:endParaRPr sz="2000">
              <a:latin typeface="Arial"/>
              <a:cs typeface="Arial"/>
            </a:endParaRPr>
          </a:p>
          <a:p>
            <a:pPr marL="355600" marR="132715" indent="-342900">
              <a:lnSpc>
                <a:spcPct val="100000"/>
              </a:lnSpc>
              <a:spcBef>
                <a:spcPts val="475"/>
              </a:spcBef>
              <a:buClr>
                <a:srgbClr val="00007C"/>
              </a:buClr>
              <a:buSzPct val="75000"/>
              <a:buFont typeface="Wingdings"/>
              <a:buChar char=""/>
              <a:tabLst>
                <a:tab pos="354965" algn="l"/>
                <a:tab pos="355600" algn="l"/>
              </a:tabLst>
            </a:pPr>
            <a:r>
              <a:rPr sz="2000" dirty="0">
                <a:latin typeface="Arial"/>
                <a:cs typeface="Arial"/>
              </a:rPr>
              <a:t>Major concern for existing users and for potential new users of cloud  computing services. Outsourcing computing to a cloud generates</a:t>
            </a:r>
            <a:r>
              <a:rPr sz="2000" spc="-190" dirty="0">
                <a:latin typeface="Arial"/>
                <a:cs typeface="Arial"/>
              </a:rPr>
              <a:t> </a:t>
            </a:r>
            <a:r>
              <a:rPr sz="2000" dirty="0">
                <a:latin typeface="Arial"/>
                <a:cs typeface="Arial"/>
              </a:rPr>
              <a:t>new  security and privacy</a:t>
            </a:r>
            <a:r>
              <a:rPr sz="2000" spc="-85" dirty="0">
                <a:latin typeface="Arial"/>
                <a:cs typeface="Arial"/>
              </a:rPr>
              <a:t> </a:t>
            </a:r>
            <a:r>
              <a:rPr sz="2000" dirty="0">
                <a:latin typeface="Arial"/>
                <a:cs typeface="Arial"/>
              </a:rPr>
              <a:t>concerns.</a:t>
            </a:r>
            <a:endParaRPr sz="2000">
              <a:latin typeface="Arial"/>
              <a:cs typeface="Arial"/>
            </a:endParaRPr>
          </a:p>
          <a:p>
            <a:pPr marL="355600" marR="219075" indent="-342900">
              <a:lnSpc>
                <a:spcPct val="100000"/>
              </a:lnSpc>
              <a:spcBef>
                <a:spcPts val="484"/>
              </a:spcBef>
              <a:buClr>
                <a:srgbClr val="00007C"/>
              </a:buClr>
              <a:buSzPct val="75000"/>
              <a:buFont typeface="Wingdings"/>
              <a:buChar char=""/>
              <a:tabLst>
                <a:tab pos="354965" algn="l"/>
                <a:tab pos="355600" algn="l"/>
              </a:tabLst>
            </a:pPr>
            <a:r>
              <a:rPr sz="2000" dirty="0">
                <a:latin typeface="Arial"/>
                <a:cs typeface="Arial"/>
              </a:rPr>
              <a:t>Standards, regulations, and laws governing the </a:t>
            </a:r>
            <a:r>
              <a:rPr sz="2000" spc="-5" dirty="0">
                <a:latin typeface="Arial"/>
                <a:cs typeface="Arial"/>
              </a:rPr>
              <a:t>activities </a:t>
            </a:r>
            <a:r>
              <a:rPr sz="2000" dirty="0">
                <a:latin typeface="Arial"/>
                <a:cs typeface="Arial"/>
              </a:rPr>
              <a:t>of  organizations supporting cloud computing have yet </a:t>
            </a:r>
            <a:r>
              <a:rPr sz="2000" spc="-5" dirty="0">
                <a:latin typeface="Arial"/>
                <a:cs typeface="Arial"/>
              </a:rPr>
              <a:t>to </a:t>
            </a:r>
            <a:r>
              <a:rPr sz="2000" dirty="0">
                <a:latin typeface="Arial"/>
                <a:cs typeface="Arial"/>
              </a:rPr>
              <a:t>be adopted.  Many issues related to privacy, security, and trust in cloud</a:t>
            </a:r>
            <a:r>
              <a:rPr sz="2000" spc="-190" dirty="0">
                <a:latin typeface="Arial"/>
                <a:cs typeface="Arial"/>
              </a:rPr>
              <a:t> </a:t>
            </a:r>
            <a:r>
              <a:rPr sz="2000" dirty="0">
                <a:latin typeface="Arial"/>
                <a:cs typeface="Arial"/>
              </a:rPr>
              <a:t>computing  are far from being</a:t>
            </a:r>
            <a:r>
              <a:rPr sz="2000" spc="-95" dirty="0">
                <a:latin typeface="Arial"/>
                <a:cs typeface="Arial"/>
              </a:rPr>
              <a:t> </a:t>
            </a:r>
            <a:r>
              <a:rPr sz="2000" dirty="0">
                <a:latin typeface="Arial"/>
                <a:cs typeface="Arial"/>
              </a:rPr>
              <a:t>settled.</a:t>
            </a:r>
            <a:endParaRPr sz="2000">
              <a:latin typeface="Arial"/>
              <a:cs typeface="Arial"/>
            </a:endParaRPr>
          </a:p>
          <a:p>
            <a:pPr marL="355600" marR="5080" indent="-342900">
              <a:lnSpc>
                <a:spcPct val="100000"/>
              </a:lnSpc>
              <a:spcBef>
                <a:spcPts val="480"/>
              </a:spcBef>
              <a:buClr>
                <a:srgbClr val="00007C"/>
              </a:buClr>
              <a:buSzPct val="75000"/>
              <a:buFont typeface="Wingdings"/>
              <a:buChar char=""/>
              <a:tabLst>
                <a:tab pos="354965" algn="l"/>
                <a:tab pos="355600" algn="l"/>
                <a:tab pos="5964555" algn="l"/>
              </a:tabLst>
            </a:pPr>
            <a:r>
              <a:rPr sz="2000" dirty="0">
                <a:latin typeface="Arial"/>
                <a:cs typeface="Arial"/>
              </a:rPr>
              <a:t>There is the need for international regulations adopted by the</a:t>
            </a:r>
            <a:r>
              <a:rPr sz="2000" spc="-185" dirty="0">
                <a:latin typeface="Arial"/>
                <a:cs typeface="Arial"/>
              </a:rPr>
              <a:t> </a:t>
            </a:r>
            <a:r>
              <a:rPr sz="2000" dirty="0">
                <a:latin typeface="Arial"/>
                <a:cs typeface="Arial"/>
              </a:rPr>
              <a:t>countries  where data centers of cloud</a:t>
            </a:r>
            <a:r>
              <a:rPr sz="2000" spc="-65" dirty="0">
                <a:latin typeface="Arial"/>
                <a:cs typeface="Arial"/>
              </a:rPr>
              <a:t> </a:t>
            </a:r>
            <a:r>
              <a:rPr sz="2000" dirty="0">
                <a:latin typeface="Arial"/>
                <a:cs typeface="Arial"/>
              </a:rPr>
              <a:t>computing</a:t>
            </a:r>
            <a:r>
              <a:rPr sz="2000" spc="-35" dirty="0">
                <a:latin typeface="Arial"/>
                <a:cs typeface="Arial"/>
              </a:rPr>
              <a:t> </a:t>
            </a:r>
            <a:r>
              <a:rPr sz="2000" dirty="0">
                <a:latin typeface="Arial"/>
                <a:cs typeface="Arial"/>
              </a:rPr>
              <a:t>providers	are</a:t>
            </a:r>
            <a:r>
              <a:rPr sz="2000" spc="5" dirty="0">
                <a:latin typeface="Arial"/>
                <a:cs typeface="Arial"/>
              </a:rPr>
              <a:t> </a:t>
            </a:r>
            <a:r>
              <a:rPr sz="2000" dirty="0">
                <a:latin typeface="Arial"/>
                <a:cs typeface="Arial"/>
              </a:rPr>
              <a:t>located.</a:t>
            </a:r>
            <a:endParaRPr sz="2000">
              <a:latin typeface="Arial"/>
              <a:cs typeface="Arial"/>
            </a:endParaRPr>
          </a:p>
          <a:p>
            <a:pPr marL="355600" marR="701675" indent="-342900" algn="just">
              <a:lnSpc>
                <a:spcPct val="100000"/>
              </a:lnSpc>
              <a:spcBef>
                <a:spcPts val="484"/>
              </a:spcBef>
              <a:buClr>
                <a:srgbClr val="00007C"/>
              </a:buClr>
              <a:buSzPct val="75000"/>
              <a:buFont typeface="Wingdings"/>
              <a:buChar char=""/>
              <a:tabLst>
                <a:tab pos="355600" algn="l"/>
              </a:tabLst>
            </a:pPr>
            <a:r>
              <a:rPr sz="2000" dirty="0">
                <a:latin typeface="Arial"/>
                <a:cs typeface="Arial"/>
              </a:rPr>
              <a:t>Service Level Agreements (SLAs) do not provide adequate legal  protection for cloud computer users, </a:t>
            </a:r>
            <a:r>
              <a:rPr sz="2000" spc="-5" dirty="0">
                <a:latin typeface="Arial"/>
                <a:cs typeface="Arial"/>
              </a:rPr>
              <a:t>often </a:t>
            </a:r>
            <a:r>
              <a:rPr sz="2000" dirty="0">
                <a:latin typeface="Arial"/>
                <a:cs typeface="Arial"/>
              </a:rPr>
              <a:t>left to deal with</a:t>
            </a:r>
            <a:r>
              <a:rPr sz="2000" spc="-195" dirty="0">
                <a:latin typeface="Arial"/>
                <a:cs typeface="Arial"/>
              </a:rPr>
              <a:t> </a:t>
            </a:r>
            <a:r>
              <a:rPr sz="2000" dirty="0">
                <a:latin typeface="Arial"/>
                <a:cs typeface="Arial"/>
              </a:rPr>
              <a:t>events  beyond their</a:t>
            </a:r>
            <a:r>
              <a:rPr sz="2000" spc="-45" dirty="0">
                <a:latin typeface="Arial"/>
                <a:cs typeface="Arial"/>
              </a:rPr>
              <a:t> </a:t>
            </a:r>
            <a:r>
              <a:rPr sz="2000" dirty="0">
                <a:latin typeface="Arial"/>
                <a:cs typeface="Arial"/>
              </a:rPr>
              <a:t>control.</a:t>
            </a:r>
            <a:endParaRPr sz="2000">
              <a:latin typeface="Arial"/>
              <a:cs typeface="Arial"/>
            </a:endParaRP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0" y="0"/>
            <a:ext cx="285750" cy="533400"/>
          </a:xfrm>
          <a:prstGeom prst="rect">
            <a:avLst/>
          </a:prstGeom>
          <a:blipFill>
            <a:blip r:embed="rId2" cstate="print"/>
            <a:stretch>
              <a:fillRect/>
            </a:stretch>
          </a:blipFill>
        </p:spPr>
        <p:txBody>
          <a:bodyPr wrap="square" lIns="0" tIns="0" rIns="0" bIns="0" rtlCol="0"/>
          <a:lstStyle/>
          <a:p>
            <a:endParaRPr/>
          </a:p>
        </p:txBody>
      </p:sp>
      <p:sp>
        <p:nvSpPr>
          <p:cNvPr id="3" name="object 3"/>
          <p:cNvSpPr/>
          <p:nvPr/>
        </p:nvSpPr>
        <p:spPr>
          <a:xfrm>
            <a:off x="412750" y="134937"/>
            <a:ext cx="8731250" cy="274637"/>
          </a:xfrm>
          <a:prstGeom prst="rect">
            <a:avLst/>
          </a:prstGeom>
          <a:blipFill>
            <a:blip r:embed="rId3" cstate="print"/>
            <a:stretch>
              <a:fillRect/>
            </a:stretch>
          </a:blipFill>
        </p:spPr>
        <p:txBody>
          <a:bodyPr wrap="square" lIns="0" tIns="0" rIns="0" bIns="0" rtlCol="0"/>
          <a:lstStyle/>
          <a:p>
            <a:endParaRPr/>
          </a:p>
        </p:txBody>
      </p:sp>
      <p:sp>
        <p:nvSpPr>
          <p:cNvPr id="4" name="object 4"/>
          <p:cNvSpPr/>
          <p:nvPr/>
        </p:nvSpPr>
        <p:spPr>
          <a:xfrm>
            <a:off x="409575" y="134937"/>
            <a:ext cx="138430" cy="136525"/>
          </a:xfrm>
          <a:custGeom>
            <a:avLst/>
            <a:gdLst/>
            <a:ahLst/>
            <a:cxnLst/>
            <a:rect l="l" t="t" r="r" b="b"/>
            <a:pathLst>
              <a:path w="138429" h="136525">
                <a:moveTo>
                  <a:pt x="0" y="136525"/>
                </a:moveTo>
                <a:lnTo>
                  <a:pt x="138112" y="136525"/>
                </a:lnTo>
                <a:lnTo>
                  <a:pt x="138112" y="0"/>
                </a:lnTo>
                <a:lnTo>
                  <a:pt x="0" y="0"/>
                </a:lnTo>
                <a:lnTo>
                  <a:pt x="0" y="136525"/>
                </a:lnTo>
                <a:close/>
              </a:path>
            </a:pathLst>
          </a:custGeom>
          <a:solidFill>
            <a:srgbClr val="CCCCE6"/>
          </a:solidFill>
        </p:spPr>
        <p:txBody>
          <a:bodyPr wrap="square" lIns="0" tIns="0" rIns="0" bIns="0" rtlCol="0"/>
          <a:lstStyle/>
          <a:p>
            <a:endParaRPr/>
          </a:p>
        </p:txBody>
      </p:sp>
      <p:sp>
        <p:nvSpPr>
          <p:cNvPr id="5" name="object 5"/>
          <p:cNvSpPr/>
          <p:nvPr/>
        </p:nvSpPr>
        <p:spPr>
          <a:xfrm>
            <a:off x="547687" y="63"/>
            <a:ext cx="139700" cy="135255"/>
          </a:xfrm>
          <a:custGeom>
            <a:avLst/>
            <a:gdLst/>
            <a:ahLst/>
            <a:cxnLst/>
            <a:rect l="l" t="t" r="r" b="b"/>
            <a:pathLst>
              <a:path w="139700" h="135255">
                <a:moveTo>
                  <a:pt x="0" y="134874"/>
                </a:moveTo>
                <a:lnTo>
                  <a:pt x="139700" y="134874"/>
                </a:lnTo>
                <a:lnTo>
                  <a:pt x="139700" y="0"/>
                </a:lnTo>
                <a:lnTo>
                  <a:pt x="0" y="0"/>
                </a:lnTo>
                <a:lnTo>
                  <a:pt x="0" y="134874"/>
                </a:lnTo>
                <a:close/>
              </a:path>
            </a:pathLst>
          </a:custGeom>
          <a:solidFill>
            <a:srgbClr val="CCCCE6"/>
          </a:solidFill>
        </p:spPr>
        <p:txBody>
          <a:bodyPr wrap="square" lIns="0" tIns="0" rIns="0" bIns="0" rtlCol="0"/>
          <a:lstStyle/>
          <a:p>
            <a:endParaRPr/>
          </a:p>
        </p:txBody>
      </p:sp>
      <p:sp>
        <p:nvSpPr>
          <p:cNvPr id="6" name="object 6"/>
          <p:cNvSpPr/>
          <p:nvPr/>
        </p:nvSpPr>
        <p:spPr>
          <a:xfrm>
            <a:off x="547687" y="134937"/>
            <a:ext cx="139700" cy="141605"/>
          </a:xfrm>
          <a:custGeom>
            <a:avLst/>
            <a:gdLst/>
            <a:ahLst/>
            <a:cxnLst/>
            <a:rect l="l" t="t" r="r" b="b"/>
            <a:pathLst>
              <a:path w="139700" h="141604">
                <a:moveTo>
                  <a:pt x="0" y="141287"/>
                </a:moveTo>
                <a:lnTo>
                  <a:pt x="139700" y="141287"/>
                </a:lnTo>
                <a:lnTo>
                  <a:pt x="139700" y="0"/>
                </a:lnTo>
                <a:lnTo>
                  <a:pt x="0" y="0"/>
                </a:lnTo>
                <a:lnTo>
                  <a:pt x="0" y="141287"/>
                </a:lnTo>
                <a:close/>
              </a:path>
            </a:pathLst>
          </a:custGeom>
          <a:solidFill>
            <a:srgbClr val="9999CC"/>
          </a:solidFill>
        </p:spPr>
        <p:txBody>
          <a:bodyPr wrap="square" lIns="0" tIns="0" rIns="0" bIns="0" rtlCol="0"/>
          <a:lstStyle/>
          <a:p>
            <a:endParaRPr/>
          </a:p>
        </p:txBody>
      </p:sp>
      <p:sp>
        <p:nvSpPr>
          <p:cNvPr id="7" name="object 7"/>
          <p:cNvSpPr/>
          <p:nvPr/>
        </p:nvSpPr>
        <p:spPr>
          <a:xfrm>
            <a:off x="274637" y="274637"/>
            <a:ext cx="136525" cy="135255"/>
          </a:xfrm>
          <a:custGeom>
            <a:avLst/>
            <a:gdLst/>
            <a:ahLst/>
            <a:cxnLst/>
            <a:rect l="l" t="t" r="r" b="b"/>
            <a:pathLst>
              <a:path w="136525" h="135254">
                <a:moveTo>
                  <a:pt x="0" y="134937"/>
                </a:moveTo>
                <a:lnTo>
                  <a:pt x="136525" y="134937"/>
                </a:lnTo>
                <a:lnTo>
                  <a:pt x="136525" y="0"/>
                </a:lnTo>
                <a:lnTo>
                  <a:pt x="0" y="0"/>
                </a:lnTo>
                <a:lnTo>
                  <a:pt x="0" y="134937"/>
                </a:lnTo>
                <a:close/>
              </a:path>
            </a:pathLst>
          </a:custGeom>
          <a:solidFill>
            <a:srgbClr val="CCCCE6"/>
          </a:solidFill>
        </p:spPr>
        <p:txBody>
          <a:bodyPr wrap="square" lIns="0" tIns="0" rIns="0" bIns="0" rtlCol="0"/>
          <a:lstStyle/>
          <a:p>
            <a:endParaRPr/>
          </a:p>
        </p:txBody>
      </p:sp>
      <p:sp>
        <p:nvSpPr>
          <p:cNvPr id="8" name="object 8"/>
          <p:cNvSpPr/>
          <p:nvPr/>
        </p:nvSpPr>
        <p:spPr>
          <a:xfrm>
            <a:off x="131762" y="136588"/>
            <a:ext cx="141605" cy="138430"/>
          </a:xfrm>
          <a:custGeom>
            <a:avLst/>
            <a:gdLst/>
            <a:ahLst/>
            <a:cxnLst/>
            <a:rect l="l" t="t" r="r" b="b"/>
            <a:pathLst>
              <a:path w="141604" h="138429">
                <a:moveTo>
                  <a:pt x="0" y="138112"/>
                </a:moveTo>
                <a:lnTo>
                  <a:pt x="141287" y="138112"/>
                </a:lnTo>
                <a:lnTo>
                  <a:pt x="141287" y="0"/>
                </a:lnTo>
                <a:lnTo>
                  <a:pt x="0" y="0"/>
                </a:lnTo>
                <a:lnTo>
                  <a:pt x="0" y="138112"/>
                </a:lnTo>
                <a:close/>
              </a:path>
            </a:pathLst>
          </a:custGeom>
          <a:solidFill>
            <a:srgbClr val="00007C"/>
          </a:solidFill>
        </p:spPr>
        <p:txBody>
          <a:bodyPr wrap="square" lIns="0" tIns="0" rIns="0" bIns="0" rtlCol="0"/>
          <a:lstStyle/>
          <a:p>
            <a:endParaRPr/>
          </a:p>
        </p:txBody>
      </p:sp>
      <p:sp>
        <p:nvSpPr>
          <p:cNvPr id="9" name="object 9"/>
          <p:cNvSpPr/>
          <p:nvPr/>
        </p:nvSpPr>
        <p:spPr>
          <a:xfrm>
            <a:off x="409575" y="271462"/>
            <a:ext cx="138430" cy="138430"/>
          </a:xfrm>
          <a:custGeom>
            <a:avLst/>
            <a:gdLst/>
            <a:ahLst/>
            <a:cxnLst/>
            <a:rect l="l" t="t" r="r" b="b"/>
            <a:pathLst>
              <a:path w="138429" h="138429">
                <a:moveTo>
                  <a:pt x="0" y="138112"/>
                </a:moveTo>
                <a:lnTo>
                  <a:pt x="138112" y="138112"/>
                </a:lnTo>
                <a:lnTo>
                  <a:pt x="138112" y="0"/>
                </a:lnTo>
                <a:lnTo>
                  <a:pt x="0" y="0"/>
                </a:lnTo>
                <a:lnTo>
                  <a:pt x="0" y="138112"/>
                </a:lnTo>
                <a:close/>
              </a:path>
            </a:pathLst>
          </a:custGeom>
          <a:solidFill>
            <a:srgbClr val="9999CC"/>
          </a:solidFill>
        </p:spPr>
        <p:txBody>
          <a:bodyPr wrap="square" lIns="0" tIns="0" rIns="0" bIns="0" rtlCol="0"/>
          <a:lstStyle/>
          <a:p>
            <a:endParaRPr/>
          </a:p>
        </p:txBody>
      </p:sp>
      <p:sp>
        <p:nvSpPr>
          <p:cNvPr id="10" name="object 10"/>
          <p:cNvSpPr/>
          <p:nvPr/>
        </p:nvSpPr>
        <p:spPr>
          <a:xfrm>
            <a:off x="274637" y="409575"/>
            <a:ext cx="136525" cy="136525"/>
          </a:xfrm>
          <a:custGeom>
            <a:avLst/>
            <a:gdLst/>
            <a:ahLst/>
            <a:cxnLst/>
            <a:rect l="l" t="t" r="r" b="b"/>
            <a:pathLst>
              <a:path w="136525" h="136525">
                <a:moveTo>
                  <a:pt x="0" y="136525"/>
                </a:moveTo>
                <a:lnTo>
                  <a:pt x="136525" y="136525"/>
                </a:lnTo>
                <a:lnTo>
                  <a:pt x="136525" y="0"/>
                </a:lnTo>
                <a:lnTo>
                  <a:pt x="0" y="0"/>
                </a:lnTo>
                <a:lnTo>
                  <a:pt x="0" y="136525"/>
                </a:lnTo>
                <a:close/>
              </a:path>
            </a:pathLst>
          </a:custGeom>
          <a:solidFill>
            <a:srgbClr val="9999CC"/>
          </a:solidFill>
        </p:spPr>
        <p:txBody>
          <a:bodyPr wrap="square" lIns="0" tIns="0" rIns="0" bIns="0" rtlCol="0"/>
          <a:lstStyle/>
          <a:p>
            <a:endParaRPr/>
          </a:p>
        </p:txBody>
      </p:sp>
      <p:sp>
        <p:nvSpPr>
          <p:cNvPr id="11" name="object 11"/>
          <p:cNvSpPr txBox="1"/>
          <p:nvPr/>
        </p:nvSpPr>
        <p:spPr>
          <a:xfrm>
            <a:off x="567639" y="4820792"/>
            <a:ext cx="8165465" cy="1123315"/>
          </a:xfrm>
          <a:prstGeom prst="rect">
            <a:avLst/>
          </a:prstGeom>
        </p:spPr>
        <p:txBody>
          <a:bodyPr vert="horz" wrap="square" lIns="0" tIns="12700" rIns="0" bIns="0" rtlCol="0">
            <a:spAutoFit/>
          </a:bodyPr>
          <a:lstStyle/>
          <a:p>
            <a:pPr marL="12700" marR="5080">
              <a:lnSpc>
                <a:spcPct val="100000"/>
              </a:lnSpc>
              <a:spcBef>
                <a:spcPts val="100"/>
              </a:spcBef>
              <a:tabLst>
                <a:tab pos="621665" algn="l"/>
                <a:tab pos="5271135" algn="l"/>
              </a:tabLst>
            </a:pPr>
            <a:r>
              <a:rPr sz="1800" spc="-10" dirty="0">
                <a:latin typeface="Arial"/>
                <a:cs typeface="Arial"/>
              </a:rPr>
              <a:t>Xoar	</a:t>
            </a:r>
            <a:r>
              <a:rPr sz="1800" spc="-5" dirty="0">
                <a:latin typeface="Arial"/>
                <a:cs typeface="Arial"/>
              </a:rPr>
              <a:t>has nine classes of components </a:t>
            </a:r>
            <a:r>
              <a:rPr sz="1800" dirty="0">
                <a:latin typeface="Arial"/>
                <a:cs typeface="Arial"/>
              </a:rPr>
              <a:t>of </a:t>
            </a:r>
            <a:r>
              <a:rPr sz="1800" spc="-5" dirty="0">
                <a:latin typeface="Arial"/>
                <a:cs typeface="Arial"/>
              </a:rPr>
              <a:t>four types: permanent, self-destructing,  restarted upon request, and restarted on timer. </a:t>
            </a:r>
            <a:r>
              <a:rPr sz="1800" dirty="0">
                <a:latin typeface="Arial"/>
                <a:cs typeface="Arial"/>
              </a:rPr>
              <a:t>A </a:t>
            </a:r>
            <a:r>
              <a:rPr sz="1800" spc="-5" dirty="0">
                <a:latin typeface="Arial"/>
                <a:cs typeface="Arial"/>
              </a:rPr>
              <a:t>guest </a:t>
            </a:r>
            <a:r>
              <a:rPr sz="1800" dirty="0">
                <a:latin typeface="Arial"/>
                <a:cs typeface="Arial"/>
              </a:rPr>
              <a:t>VM </a:t>
            </a:r>
            <a:r>
              <a:rPr sz="1800" spc="-5" dirty="0">
                <a:latin typeface="Arial"/>
                <a:cs typeface="Arial"/>
              </a:rPr>
              <a:t>is </a:t>
            </a:r>
            <a:r>
              <a:rPr sz="1800" dirty="0">
                <a:latin typeface="Arial"/>
                <a:cs typeface="Arial"/>
              </a:rPr>
              <a:t>started </a:t>
            </a:r>
            <a:r>
              <a:rPr sz="1800" spc="-5" dirty="0">
                <a:latin typeface="Arial"/>
                <a:cs typeface="Arial"/>
              </a:rPr>
              <a:t>using </a:t>
            </a:r>
            <a:r>
              <a:rPr sz="1800" dirty="0">
                <a:latin typeface="Arial"/>
                <a:cs typeface="Arial"/>
              </a:rPr>
              <a:t>the  </a:t>
            </a:r>
            <a:r>
              <a:rPr sz="1800" spc="-5" dirty="0">
                <a:latin typeface="Arial"/>
                <a:cs typeface="Arial"/>
              </a:rPr>
              <a:t>by </a:t>
            </a:r>
            <a:r>
              <a:rPr sz="1800" dirty="0">
                <a:latin typeface="Arial"/>
                <a:cs typeface="Arial"/>
              </a:rPr>
              <a:t>the </a:t>
            </a:r>
            <a:r>
              <a:rPr sz="1800" spc="-5" dirty="0">
                <a:latin typeface="Arial"/>
                <a:cs typeface="Arial"/>
              </a:rPr>
              <a:t>Builder using </a:t>
            </a:r>
            <a:r>
              <a:rPr sz="1800" dirty="0">
                <a:latin typeface="Arial"/>
                <a:cs typeface="Arial"/>
              </a:rPr>
              <a:t>the </a:t>
            </a:r>
            <a:r>
              <a:rPr sz="1800" spc="-5" dirty="0">
                <a:latin typeface="Arial"/>
                <a:cs typeface="Arial"/>
              </a:rPr>
              <a:t>Toolstack; </a:t>
            </a:r>
            <a:r>
              <a:rPr sz="1800" dirty="0">
                <a:latin typeface="Arial"/>
                <a:cs typeface="Arial"/>
              </a:rPr>
              <a:t>it </a:t>
            </a:r>
            <a:r>
              <a:rPr sz="1800" spc="-5" dirty="0">
                <a:latin typeface="Arial"/>
                <a:cs typeface="Arial"/>
              </a:rPr>
              <a:t>is controlled by </a:t>
            </a:r>
            <a:r>
              <a:rPr sz="1800" dirty="0">
                <a:latin typeface="Arial"/>
                <a:cs typeface="Arial"/>
              </a:rPr>
              <a:t>the </a:t>
            </a:r>
            <a:r>
              <a:rPr sz="1800" spc="-5" dirty="0">
                <a:latin typeface="Arial"/>
                <a:cs typeface="Arial"/>
              </a:rPr>
              <a:t>XenStore-Logic. </a:t>
            </a:r>
            <a:r>
              <a:rPr sz="1800" dirty="0">
                <a:latin typeface="Arial"/>
                <a:cs typeface="Arial"/>
              </a:rPr>
              <a:t>The  </a:t>
            </a:r>
            <a:r>
              <a:rPr sz="1800" spc="-5" dirty="0">
                <a:latin typeface="Arial"/>
                <a:cs typeface="Arial"/>
              </a:rPr>
              <a:t>devices used by </a:t>
            </a:r>
            <a:r>
              <a:rPr sz="1800" dirty="0">
                <a:latin typeface="Arial"/>
                <a:cs typeface="Arial"/>
              </a:rPr>
              <a:t>the </a:t>
            </a:r>
            <a:r>
              <a:rPr sz="1800" spc="-5" dirty="0">
                <a:latin typeface="Arial"/>
                <a:cs typeface="Arial"/>
              </a:rPr>
              <a:t>guest </a:t>
            </a:r>
            <a:r>
              <a:rPr sz="1800" dirty="0">
                <a:latin typeface="Arial"/>
                <a:cs typeface="Arial"/>
              </a:rPr>
              <a:t>VM </a:t>
            </a:r>
            <a:r>
              <a:rPr sz="1800" spc="-5" dirty="0">
                <a:latin typeface="Arial"/>
                <a:cs typeface="Arial"/>
              </a:rPr>
              <a:t>are emulated</a:t>
            </a:r>
            <a:r>
              <a:rPr sz="1800" spc="90" dirty="0">
                <a:latin typeface="Arial"/>
                <a:cs typeface="Arial"/>
              </a:rPr>
              <a:t> </a:t>
            </a:r>
            <a:r>
              <a:rPr sz="1800" spc="-5" dirty="0">
                <a:latin typeface="Arial"/>
                <a:cs typeface="Arial"/>
              </a:rPr>
              <a:t>by</a:t>
            </a:r>
            <a:r>
              <a:rPr sz="1800" dirty="0">
                <a:latin typeface="Arial"/>
                <a:cs typeface="Arial"/>
              </a:rPr>
              <a:t> the	Qemu </a:t>
            </a:r>
            <a:r>
              <a:rPr sz="1800" spc="-5" dirty="0">
                <a:latin typeface="Arial"/>
                <a:cs typeface="Arial"/>
              </a:rPr>
              <a:t>component. </a:t>
            </a:r>
            <a:r>
              <a:rPr sz="1800" dirty="0">
                <a:latin typeface="Arial"/>
                <a:cs typeface="Arial"/>
              </a:rPr>
              <a:t>Qemu</a:t>
            </a:r>
            <a:r>
              <a:rPr sz="1800" spc="-30" dirty="0">
                <a:latin typeface="Arial"/>
                <a:cs typeface="Arial"/>
              </a:rPr>
              <a:t> </a:t>
            </a:r>
            <a:r>
              <a:rPr sz="1800" spc="-5" dirty="0">
                <a:latin typeface="Arial"/>
                <a:cs typeface="Arial"/>
              </a:rPr>
              <a:t>is</a:t>
            </a:r>
            <a:endParaRPr sz="1800" dirty="0">
              <a:latin typeface="Arial"/>
              <a:cs typeface="Arial"/>
            </a:endParaRPr>
          </a:p>
        </p:txBody>
      </p:sp>
      <p:sp>
        <p:nvSpPr>
          <p:cNvPr id="12" name="object 12"/>
          <p:cNvSpPr/>
          <p:nvPr/>
        </p:nvSpPr>
        <p:spPr>
          <a:xfrm>
            <a:off x="1449361" y="484849"/>
            <a:ext cx="4770755" cy="4134485"/>
          </a:xfrm>
          <a:custGeom>
            <a:avLst/>
            <a:gdLst/>
            <a:ahLst/>
            <a:cxnLst/>
            <a:rect l="l" t="t" r="r" b="b"/>
            <a:pathLst>
              <a:path w="4770755" h="4134485">
                <a:moveTo>
                  <a:pt x="0" y="4134152"/>
                </a:moveTo>
                <a:lnTo>
                  <a:pt x="4770381" y="4134152"/>
                </a:lnTo>
                <a:lnTo>
                  <a:pt x="4770381" y="0"/>
                </a:lnTo>
                <a:lnTo>
                  <a:pt x="0" y="0"/>
                </a:lnTo>
                <a:lnTo>
                  <a:pt x="0" y="4134152"/>
                </a:lnTo>
                <a:close/>
              </a:path>
            </a:pathLst>
          </a:custGeom>
          <a:solidFill>
            <a:srgbClr val="F1F1F1"/>
          </a:solidFill>
        </p:spPr>
        <p:txBody>
          <a:bodyPr wrap="square" lIns="0" tIns="0" rIns="0" bIns="0" rtlCol="0"/>
          <a:lstStyle/>
          <a:p>
            <a:endParaRPr/>
          </a:p>
        </p:txBody>
      </p:sp>
      <p:sp>
        <p:nvSpPr>
          <p:cNvPr id="13" name="object 13"/>
          <p:cNvSpPr/>
          <p:nvPr/>
        </p:nvSpPr>
        <p:spPr>
          <a:xfrm>
            <a:off x="1449361" y="484849"/>
            <a:ext cx="4770755" cy="4134485"/>
          </a:xfrm>
          <a:custGeom>
            <a:avLst/>
            <a:gdLst/>
            <a:ahLst/>
            <a:cxnLst/>
            <a:rect l="l" t="t" r="r" b="b"/>
            <a:pathLst>
              <a:path w="4770755" h="4134485">
                <a:moveTo>
                  <a:pt x="0" y="4134152"/>
                </a:moveTo>
                <a:lnTo>
                  <a:pt x="4770381" y="4134152"/>
                </a:lnTo>
                <a:lnTo>
                  <a:pt x="4770381" y="0"/>
                </a:lnTo>
                <a:lnTo>
                  <a:pt x="0" y="0"/>
                </a:lnTo>
                <a:lnTo>
                  <a:pt x="0" y="4134152"/>
                </a:lnTo>
                <a:close/>
              </a:path>
            </a:pathLst>
          </a:custGeom>
          <a:ln w="3175">
            <a:solidFill>
              <a:srgbClr val="000000"/>
            </a:solidFill>
          </a:ln>
        </p:spPr>
        <p:txBody>
          <a:bodyPr wrap="square" lIns="0" tIns="0" rIns="0" bIns="0" rtlCol="0"/>
          <a:lstStyle/>
          <a:p>
            <a:endParaRPr/>
          </a:p>
        </p:txBody>
      </p:sp>
      <p:sp>
        <p:nvSpPr>
          <p:cNvPr id="14" name="object 14"/>
          <p:cNvSpPr/>
          <p:nvPr/>
        </p:nvSpPr>
        <p:spPr>
          <a:xfrm>
            <a:off x="1540572" y="712987"/>
            <a:ext cx="1369695" cy="1568450"/>
          </a:xfrm>
          <a:custGeom>
            <a:avLst/>
            <a:gdLst/>
            <a:ahLst/>
            <a:cxnLst/>
            <a:rect l="l" t="t" r="r" b="b"/>
            <a:pathLst>
              <a:path w="1369695" h="1568450">
                <a:moveTo>
                  <a:pt x="0" y="1568126"/>
                </a:moveTo>
                <a:lnTo>
                  <a:pt x="1369524" y="1568126"/>
                </a:lnTo>
                <a:lnTo>
                  <a:pt x="1369524" y="0"/>
                </a:lnTo>
                <a:lnTo>
                  <a:pt x="0" y="0"/>
                </a:lnTo>
                <a:lnTo>
                  <a:pt x="0" y="1568126"/>
                </a:lnTo>
                <a:close/>
              </a:path>
            </a:pathLst>
          </a:custGeom>
          <a:solidFill>
            <a:srgbClr val="E8EDF7"/>
          </a:solidFill>
        </p:spPr>
        <p:txBody>
          <a:bodyPr wrap="square" lIns="0" tIns="0" rIns="0" bIns="0" rtlCol="0"/>
          <a:lstStyle/>
          <a:p>
            <a:endParaRPr/>
          </a:p>
        </p:txBody>
      </p:sp>
      <p:sp>
        <p:nvSpPr>
          <p:cNvPr id="15" name="object 15"/>
          <p:cNvSpPr/>
          <p:nvPr/>
        </p:nvSpPr>
        <p:spPr>
          <a:xfrm>
            <a:off x="3138377" y="2338087"/>
            <a:ext cx="1455420" cy="2167255"/>
          </a:xfrm>
          <a:custGeom>
            <a:avLst/>
            <a:gdLst/>
            <a:ahLst/>
            <a:cxnLst/>
            <a:rect l="l" t="t" r="r" b="b"/>
            <a:pathLst>
              <a:path w="1455420" h="2167254">
                <a:moveTo>
                  <a:pt x="0" y="2166866"/>
                </a:moveTo>
                <a:lnTo>
                  <a:pt x="1455119" y="2166866"/>
                </a:lnTo>
                <a:lnTo>
                  <a:pt x="1455119" y="0"/>
                </a:lnTo>
                <a:lnTo>
                  <a:pt x="0" y="0"/>
                </a:lnTo>
                <a:lnTo>
                  <a:pt x="0" y="2166866"/>
                </a:lnTo>
                <a:close/>
              </a:path>
            </a:pathLst>
          </a:custGeom>
          <a:solidFill>
            <a:srgbClr val="E8EDF7"/>
          </a:solidFill>
        </p:spPr>
        <p:txBody>
          <a:bodyPr wrap="square" lIns="0" tIns="0" rIns="0" bIns="0" rtlCol="0"/>
          <a:lstStyle/>
          <a:p>
            <a:endParaRPr/>
          </a:p>
        </p:txBody>
      </p:sp>
      <p:sp>
        <p:nvSpPr>
          <p:cNvPr id="16" name="object 16"/>
          <p:cNvSpPr/>
          <p:nvPr/>
        </p:nvSpPr>
        <p:spPr>
          <a:xfrm>
            <a:off x="3138377" y="2338087"/>
            <a:ext cx="1455420" cy="2167255"/>
          </a:xfrm>
          <a:custGeom>
            <a:avLst/>
            <a:gdLst/>
            <a:ahLst/>
            <a:cxnLst/>
            <a:rect l="l" t="t" r="r" b="b"/>
            <a:pathLst>
              <a:path w="1455420" h="2167254">
                <a:moveTo>
                  <a:pt x="0" y="2166866"/>
                </a:moveTo>
                <a:lnTo>
                  <a:pt x="1455119" y="2166866"/>
                </a:lnTo>
                <a:lnTo>
                  <a:pt x="1455119" y="0"/>
                </a:lnTo>
                <a:lnTo>
                  <a:pt x="0" y="0"/>
                </a:lnTo>
                <a:lnTo>
                  <a:pt x="0" y="2166866"/>
                </a:lnTo>
                <a:close/>
              </a:path>
            </a:pathLst>
          </a:custGeom>
          <a:ln w="3175">
            <a:solidFill>
              <a:srgbClr val="000000"/>
            </a:solidFill>
          </a:ln>
        </p:spPr>
        <p:txBody>
          <a:bodyPr wrap="square" lIns="0" tIns="0" rIns="0" bIns="0" rtlCol="0"/>
          <a:lstStyle/>
          <a:p>
            <a:endParaRPr/>
          </a:p>
        </p:txBody>
      </p:sp>
      <p:sp>
        <p:nvSpPr>
          <p:cNvPr id="17" name="object 17"/>
          <p:cNvSpPr/>
          <p:nvPr/>
        </p:nvSpPr>
        <p:spPr>
          <a:xfrm>
            <a:off x="4736155" y="741499"/>
            <a:ext cx="1369695" cy="1539875"/>
          </a:xfrm>
          <a:custGeom>
            <a:avLst/>
            <a:gdLst/>
            <a:ahLst/>
            <a:cxnLst/>
            <a:rect l="l" t="t" r="r" b="b"/>
            <a:pathLst>
              <a:path w="1369695" h="1539875">
                <a:moveTo>
                  <a:pt x="0" y="1539615"/>
                </a:moveTo>
                <a:lnTo>
                  <a:pt x="1369524" y="1539615"/>
                </a:lnTo>
                <a:lnTo>
                  <a:pt x="1369524" y="0"/>
                </a:lnTo>
                <a:lnTo>
                  <a:pt x="0" y="0"/>
                </a:lnTo>
                <a:lnTo>
                  <a:pt x="0" y="1539615"/>
                </a:lnTo>
                <a:close/>
              </a:path>
            </a:pathLst>
          </a:custGeom>
          <a:solidFill>
            <a:srgbClr val="E8EDF7"/>
          </a:solidFill>
        </p:spPr>
        <p:txBody>
          <a:bodyPr wrap="square" lIns="0" tIns="0" rIns="0" bIns="0" rtlCol="0"/>
          <a:lstStyle/>
          <a:p>
            <a:endParaRPr/>
          </a:p>
        </p:txBody>
      </p:sp>
      <p:sp>
        <p:nvSpPr>
          <p:cNvPr id="18" name="object 18"/>
          <p:cNvSpPr/>
          <p:nvPr/>
        </p:nvSpPr>
        <p:spPr>
          <a:xfrm>
            <a:off x="4736155" y="741499"/>
            <a:ext cx="1369695" cy="1539875"/>
          </a:xfrm>
          <a:custGeom>
            <a:avLst/>
            <a:gdLst/>
            <a:ahLst/>
            <a:cxnLst/>
            <a:rect l="l" t="t" r="r" b="b"/>
            <a:pathLst>
              <a:path w="1369695" h="1539875">
                <a:moveTo>
                  <a:pt x="0" y="1539615"/>
                </a:moveTo>
                <a:lnTo>
                  <a:pt x="1369524" y="1539615"/>
                </a:lnTo>
                <a:lnTo>
                  <a:pt x="1369524" y="0"/>
                </a:lnTo>
                <a:lnTo>
                  <a:pt x="0" y="0"/>
                </a:lnTo>
                <a:lnTo>
                  <a:pt x="0" y="1539615"/>
                </a:lnTo>
                <a:close/>
              </a:path>
            </a:pathLst>
          </a:custGeom>
          <a:ln w="3175">
            <a:solidFill>
              <a:srgbClr val="000000"/>
            </a:solidFill>
          </a:ln>
        </p:spPr>
        <p:txBody>
          <a:bodyPr wrap="square" lIns="0" tIns="0" rIns="0" bIns="0" rtlCol="0"/>
          <a:lstStyle/>
          <a:p>
            <a:endParaRPr/>
          </a:p>
        </p:txBody>
      </p:sp>
      <p:sp>
        <p:nvSpPr>
          <p:cNvPr id="19" name="object 19"/>
          <p:cNvSpPr/>
          <p:nvPr/>
        </p:nvSpPr>
        <p:spPr>
          <a:xfrm>
            <a:off x="3166909" y="712924"/>
            <a:ext cx="1426845" cy="968375"/>
          </a:xfrm>
          <a:custGeom>
            <a:avLst/>
            <a:gdLst/>
            <a:ahLst/>
            <a:cxnLst/>
            <a:rect l="l" t="t" r="r" b="b"/>
            <a:pathLst>
              <a:path w="1426845" h="968375">
                <a:moveTo>
                  <a:pt x="0" y="967930"/>
                </a:moveTo>
                <a:lnTo>
                  <a:pt x="1426587" y="967930"/>
                </a:lnTo>
                <a:lnTo>
                  <a:pt x="1426587" y="0"/>
                </a:lnTo>
                <a:lnTo>
                  <a:pt x="0" y="0"/>
                </a:lnTo>
                <a:lnTo>
                  <a:pt x="0" y="967930"/>
                </a:lnTo>
                <a:close/>
              </a:path>
            </a:pathLst>
          </a:custGeom>
          <a:solidFill>
            <a:srgbClr val="E8EDF7"/>
          </a:solidFill>
        </p:spPr>
        <p:txBody>
          <a:bodyPr wrap="square" lIns="0" tIns="0" rIns="0" bIns="0" rtlCol="0"/>
          <a:lstStyle/>
          <a:p>
            <a:endParaRPr/>
          </a:p>
        </p:txBody>
      </p:sp>
      <p:sp>
        <p:nvSpPr>
          <p:cNvPr id="20" name="object 20"/>
          <p:cNvSpPr/>
          <p:nvPr/>
        </p:nvSpPr>
        <p:spPr>
          <a:xfrm>
            <a:off x="3166909" y="712924"/>
            <a:ext cx="1426845" cy="968375"/>
          </a:xfrm>
          <a:custGeom>
            <a:avLst/>
            <a:gdLst/>
            <a:ahLst/>
            <a:cxnLst/>
            <a:rect l="l" t="t" r="r" b="b"/>
            <a:pathLst>
              <a:path w="1426845" h="968375">
                <a:moveTo>
                  <a:pt x="0" y="967930"/>
                </a:moveTo>
                <a:lnTo>
                  <a:pt x="1426587" y="967930"/>
                </a:lnTo>
                <a:lnTo>
                  <a:pt x="1426587" y="0"/>
                </a:lnTo>
                <a:lnTo>
                  <a:pt x="0" y="0"/>
                </a:lnTo>
                <a:lnTo>
                  <a:pt x="0" y="967930"/>
                </a:lnTo>
                <a:close/>
              </a:path>
            </a:pathLst>
          </a:custGeom>
          <a:ln w="3175">
            <a:solidFill>
              <a:srgbClr val="000000"/>
            </a:solidFill>
          </a:ln>
        </p:spPr>
        <p:txBody>
          <a:bodyPr wrap="square" lIns="0" tIns="0" rIns="0" bIns="0" rtlCol="0"/>
          <a:lstStyle/>
          <a:p>
            <a:endParaRPr/>
          </a:p>
        </p:txBody>
      </p:sp>
      <p:sp>
        <p:nvSpPr>
          <p:cNvPr id="21" name="object 21"/>
          <p:cNvSpPr/>
          <p:nvPr/>
        </p:nvSpPr>
        <p:spPr>
          <a:xfrm>
            <a:off x="3223972" y="1086550"/>
            <a:ext cx="1255395" cy="453390"/>
          </a:xfrm>
          <a:custGeom>
            <a:avLst/>
            <a:gdLst/>
            <a:ahLst/>
            <a:cxnLst/>
            <a:rect l="l" t="t" r="r" b="b"/>
            <a:pathLst>
              <a:path w="1255395" h="453390">
                <a:moveTo>
                  <a:pt x="1075583" y="0"/>
                </a:moveTo>
                <a:lnTo>
                  <a:pt x="179686" y="0"/>
                </a:lnTo>
                <a:lnTo>
                  <a:pt x="131900" y="6410"/>
                </a:lnTo>
                <a:lnTo>
                  <a:pt x="88972" y="24503"/>
                </a:lnTo>
                <a:lnTo>
                  <a:pt x="52609" y="52571"/>
                </a:lnTo>
                <a:lnTo>
                  <a:pt x="24520" y="88908"/>
                </a:lnTo>
                <a:lnTo>
                  <a:pt x="6414" y="131806"/>
                </a:lnTo>
                <a:lnTo>
                  <a:pt x="0" y="179558"/>
                </a:lnTo>
                <a:lnTo>
                  <a:pt x="0" y="273582"/>
                </a:lnTo>
                <a:lnTo>
                  <a:pt x="6414" y="321343"/>
                </a:lnTo>
                <a:lnTo>
                  <a:pt x="24520" y="364265"/>
                </a:lnTo>
                <a:lnTo>
                  <a:pt x="52609" y="400632"/>
                </a:lnTo>
                <a:lnTo>
                  <a:pt x="88972" y="428731"/>
                </a:lnTo>
                <a:lnTo>
                  <a:pt x="131900" y="446848"/>
                </a:lnTo>
                <a:lnTo>
                  <a:pt x="179686" y="453267"/>
                </a:lnTo>
                <a:lnTo>
                  <a:pt x="1075583" y="453267"/>
                </a:lnTo>
                <a:lnTo>
                  <a:pt x="1123378" y="446848"/>
                </a:lnTo>
                <a:lnTo>
                  <a:pt x="1166330" y="428731"/>
                </a:lnTo>
                <a:lnTo>
                  <a:pt x="1202724" y="400632"/>
                </a:lnTo>
                <a:lnTo>
                  <a:pt x="1230843" y="364265"/>
                </a:lnTo>
                <a:lnTo>
                  <a:pt x="1248972" y="321343"/>
                </a:lnTo>
                <a:lnTo>
                  <a:pt x="1255397" y="273582"/>
                </a:lnTo>
                <a:lnTo>
                  <a:pt x="1255397" y="179558"/>
                </a:lnTo>
                <a:lnTo>
                  <a:pt x="1248972" y="131806"/>
                </a:lnTo>
                <a:lnTo>
                  <a:pt x="1230843" y="88908"/>
                </a:lnTo>
                <a:lnTo>
                  <a:pt x="1202724" y="52571"/>
                </a:lnTo>
                <a:lnTo>
                  <a:pt x="1166330" y="24503"/>
                </a:lnTo>
                <a:lnTo>
                  <a:pt x="1123378" y="6410"/>
                </a:lnTo>
                <a:lnTo>
                  <a:pt x="1075583" y="0"/>
                </a:lnTo>
                <a:close/>
              </a:path>
            </a:pathLst>
          </a:custGeom>
          <a:solidFill>
            <a:srgbClr val="D7D7D7"/>
          </a:solidFill>
        </p:spPr>
        <p:txBody>
          <a:bodyPr wrap="square" lIns="0" tIns="0" rIns="0" bIns="0" rtlCol="0"/>
          <a:lstStyle/>
          <a:p>
            <a:endParaRPr/>
          </a:p>
        </p:txBody>
      </p:sp>
      <p:sp>
        <p:nvSpPr>
          <p:cNvPr id="22" name="object 22"/>
          <p:cNvSpPr/>
          <p:nvPr/>
        </p:nvSpPr>
        <p:spPr>
          <a:xfrm>
            <a:off x="3223972" y="1086550"/>
            <a:ext cx="1255395" cy="453390"/>
          </a:xfrm>
          <a:custGeom>
            <a:avLst/>
            <a:gdLst/>
            <a:ahLst/>
            <a:cxnLst/>
            <a:rect l="l" t="t" r="r" b="b"/>
            <a:pathLst>
              <a:path w="1255395" h="453390">
                <a:moveTo>
                  <a:pt x="1075583" y="453267"/>
                </a:moveTo>
                <a:lnTo>
                  <a:pt x="1123378" y="446848"/>
                </a:lnTo>
                <a:lnTo>
                  <a:pt x="1166330" y="428731"/>
                </a:lnTo>
                <a:lnTo>
                  <a:pt x="1202724" y="400632"/>
                </a:lnTo>
                <a:lnTo>
                  <a:pt x="1230843" y="364265"/>
                </a:lnTo>
                <a:lnTo>
                  <a:pt x="1248972" y="321343"/>
                </a:lnTo>
                <a:lnTo>
                  <a:pt x="1255397" y="273582"/>
                </a:lnTo>
                <a:lnTo>
                  <a:pt x="1255397" y="179558"/>
                </a:lnTo>
                <a:lnTo>
                  <a:pt x="1248972" y="131806"/>
                </a:lnTo>
                <a:lnTo>
                  <a:pt x="1230843" y="88908"/>
                </a:lnTo>
                <a:lnTo>
                  <a:pt x="1202724" y="52571"/>
                </a:lnTo>
                <a:lnTo>
                  <a:pt x="1166330" y="24503"/>
                </a:lnTo>
                <a:lnTo>
                  <a:pt x="1123378" y="6410"/>
                </a:lnTo>
                <a:lnTo>
                  <a:pt x="1075583" y="0"/>
                </a:lnTo>
                <a:lnTo>
                  <a:pt x="179686" y="0"/>
                </a:lnTo>
                <a:lnTo>
                  <a:pt x="131900" y="6410"/>
                </a:lnTo>
                <a:lnTo>
                  <a:pt x="88972" y="24503"/>
                </a:lnTo>
                <a:lnTo>
                  <a:pt x="52609" y="52571"/>
                </a:lnTo>
                <a:lnTo>
                  <a:pt x="24520" y="88908"/>
                </a:lnTo>
                <a:lnTo>
                  <a:pt x="6414" y="131806"/>
                </a:lnTo>
                <a:lnTo>
                  <a:pt x="0" y="179558"/>
                </a:lnTo>
                <a:lnTo>
                  <a:pt x="0" y="273582"/>
                </a:lnTo>
                <a:lnTo>
                  <a:pt x="6414" y="321343"/>
                </a:lnTo>
                <a:lnTo>
                  <a:pt x="24520" y="364265"/>
                </a:lnTo>
                <a:lnTo>
                  <a:pt x="52609" y="400632"/>
                </a:lnTo>
                <a:lnTo>
                  <a:pt x="88972" y="428731"/>
                </a:lnTo>
                <a:lnTo>
                  <a:pt x="131900" y="446848"/>
                </a:lnTo>
                <a:lnTo>
                  <a:pt x="179686" y="453267"/>
                </a:lnTo>
                <a:lnTo>
                  <a:pt x="1075583" y="453267"/>
                </a:lnTo>
                <a:close/>
              </a:path>
            </a:pathLst>
          </a:custGeom>
          <a:ln w="3175">
            <a:solidFill>
              <a:srgbClr val="000000"/>
            </a:solidFill>
          </a:ln>
        </p:spPr>
        <p:txBody>
          <a:bodyPr wrap="square" lIns="0" tIns="0" rIns="0" bIns="0" rtlCol="0"/>
          <a:lstStyle/>
          <a:p>
            <a:endParaRPr/>
          </a:p>
        </p:txBody>
      </p:sp>
      <p:sp>
        <p:nvSpPr>
          <p:cNvPr id="23" name="object 23"/>
          <p:cNvSpPr txBox="1"/>
          <p:nvPr/>
        </p:nvSpPr>
        <p:spPr>
          <a:xfrm>
            <a:off x="3306505" y="1176242"/>
            <a:ext cx="1090295" cy="238760"/>
          </a:xfrm>
          <a:prstGeom prst="rect">
            <a:avLst/>
          </a:prstGeom>
        </p:spPr>
        <p:txBody>
          <a:bodyPr vert="horz" wrap="square" lIns="0" tIns="12065" rIns="0" bIns="0" rtlCol="0">
            <a:spAutoFit/>
          </a:bodyPr>
          <a:lstStyle/>
          <a:p>
            <a:pPr marL="12700">
              <a:lnSpc>
                <a:spcPct val="100000"/>
              </a:lnSpc>
              <a:spcBef>
                <a:spcPts val="95"/>
              </a:spcBef>
            </a:pPr>
            <a:r>
              <a:rPr sz="1400" i="1" spc="-5" dirty="0">
                <a:latin typeface="Times New Roman"/>
                <a:cs typeface="Times New Roman"/>
              </a:rPr>
              <a:t>XenStore-State</a:t>
            </a:r>
            <a:endParaRPr sz="1400">
              <a:latin typeface="Times New Roman"/>
              <a:cs typeface="Times New Roman"/>
            </a:endParaRPr>
          </a:p>
        </p:txBody>
      </p:sp>
      <p:sp>
        <p:nvSpPr>
          <p:cNvPr id="24" name="object 24"/>
          <p:cNvSpPr txBox="1"/>
          <p:nvPr/>
        </p:nvSpPr>
        <p:spPr>
          <a:xfrm>
            <a:off x="3459308" y="747177"/>
            <a:ext cx="784860" cy="238760"/>
          </a:xfrm>
          <a:prstGeom prst="rect">
            <a:avLst/>
          </a:prstGeom>
        </p:spPr>
        <p:txBody>
          <a:bodyPr vert="horz" wrap="square" lIns="0" tIns="12065" rIns="0" bIns="0" rtlCol="0">
            <a:spAutoFit/>
          </a:bodyPr>
          <a:lstStyle/>
          <a:p>
            <a:pPr marL="12700">
              <a:lnSpc>
                <a:spcPct val="100000"/>
              </a:lnSpc>
              <a:spcBef>
                <a:spcPts val="95"/>
              </a:spcBef>
            </a:pPr>
            <a:r>
              <a:rPr sz="1400" u="sng" spc="-5" dirty="0">
                <a:uFill>
                  <a:solidFill>
                    <a:srgbClr val="000000"/>
                  </a:solidFill>
                </a:uFill>
                <a:latin typeface="Times New Roman"/>
                <a:cs typeface="Times New Roman"/>
              </a:rPr>
              <a:t>Permanent</a:t>
            </a:r>
            <a:endParaRPr sz="1400">
              <a:latin typeface="Times New Roman"/>
              <a:cs typeface="Times New Roman"/>
            </a:endParaRPr>
          </a:p>
        </p:txBody>
      </p:sp>
      <p:sp>
        <p:nvSpPr>
          <p:cNvPr id="25" name="object 25"/>
          <p:cNvSpPr/>
          <p:nvPr/>
        </p:nvSpPr>
        <p:spPr>
          <a:xfrm>
            <a:off x="3223972" y="2455097"/>
            <a:ext cx="1255395" cy="453390"/>
          </a:xfrm>
          <a:custGeom>
            <a:avLst/>
            <a:gdLst/>
            <a:ahLst/>
            <a:cxnLst/>
            <a:rect l="l" t="t" r="r" b="b"/>
            <a:pathLst>
              <a:path w="1255395" h="453389">
                <a:moveTo>
                  <a:pt x="1075583" y="0"/>
                </a:moveTo>
                <a:lnTo>
                  <a:pt x="179686" y="0"/>
                </a:lnTo>
                <a:lnTo>
                  <a:pt x="131900" y="6410"/>
                </a:lnTo>
                <a:lnTo>
                  <a:pt x="88972" y="24503"/>
                </a:lnTo>
                <a:lnTo>
                  <a:pt x="52609" y="52571"/>
                </a:lnTo>
                <a:lnTo>
                  <a:pt x="24520" y="88908"/>
                </a:lnTo>
                <a:lnTo>
                  <a:pt x="6414" y="131806"/>
                </a:lnTo>
                <a:lnTo>
                  <a:pt x="0" y="179558"/>
                </a:lnTo>
                <a:lnTo>
                  <a:pt x="0" y="273582"/>
                </a:lnTo>
                <a:lnTo>
                  <a:pt x="6414" y="321343"/>
                </a:lnTo>
                <a:lnTo>
                  <a:pt x="24520" y="364265"/>
                </a:lnTo>
                <a:lnTo>
                  <a:pt x="52609" y="400632"/>
                </a:lnTo>
                <a:lnTo>
                  <a:pt x="88972" y="428731"/>
                </a:lnTo>
                <a:lnTo>
                  <a:pt x="131900" y="446848"/>
                </a:lnTo>
                <a:lnTo>
                  <a:pt x="179686" y="453267"/>
                </a:lnTo>
                <a:lnTo>
                  <a:pt x="1075583" y="453267"/>
                </a:lnTo>
                <a:lnTo>
                  <a:pt x="1123378" y="446848"/>
                </a:lnTo>
                <a:lnTo>
                  <a:pt x="1166330" y="428731"/>
                </a:lnTo>
                <a:lnTo>
                  <a:pt x="1202724" y="400632"/>
                </a:lnTo>
                <a:lnTo>
                  <a:pt x="1230843" y="364265"/>
                </a:lnTo>
                <a:lnTo>
                  <a:pt x="1248972" y="321343"/>
                </a:lnTo>
                <a:lnTo>
                  <a:pt x="1255397" y="273582"/>
                </a:lnTo>
                <a:lnTo>
                  <a:pt x="1255397" y="179558"/>
                </a:lnTo>
                <a:lnTo>
                  <a:pt x="1248972" y="131806"/>
                </a:lnTo>
                <a:lnTo>
                  <a:pt x="1230843" y="88908"/>
                </a:lnTo>
                <a:lnTo>
                  <a:pt x="1202724" y="52571"/>
                </a:lnTo>
                <a:lnTo>
                  <a:pt x="1166330" y="24503"/>
                </a:lnTo>
                <a:lnTo>
                  <a:pt x="1123378" y="6410"/>
                </a:lnTo>
                <a:lnTo>
                  <a:pt x="1075583" y="0"/>
                </a:lnTo>
                <a:close/>
              </a:path>
            </a:pathLst>
          </a:custGeom>
          <a:solidFill>
            <a:srgbClr val="D7D7D7"/>
          </a:solidFill>
        </p:spPr>
        <p:txBody>
          <a:bodyPr wrap="square" lIns="0" tIns="0" rIns="0" bIns="0" rtlCol="0"/>
          <a:lstStyle/>
          <a:p>
            <a:endParaRPr/>
          </a:p>
        </p:txBody>
      </p:sp>
      <p:sp>
        <p:nvSpPr>
          <p:cNvPr id="26" name="object 26"/>
          <p:cNvSpPr/>
          <p:nvPr/>
        </p:nvSpPr>
        <p:spPr>
          <a:xfrm>
            <a:off x="3223972" y="2455097"/>
            <a:ext cx="1255395" cy="453390"/>
          </a:xfrm>
          <a:custGeom>
            <a:avLst/>
            <a:gdLst/>
            <a:ahLst/>
            <a:cxnLst/>
            <a:rect l="l" t="t" r="r" b="b"/>
            <a:pathLst>
              <a:path w="1255395" h="453389">
                <a:moveTo>
                  <a:pt x="1075583" y="453267"/>
                </a:moveTo>
                <a:lnTo>
                  <a:pt x="1123378" y="446848"/>
                </a:lnTo>
                <a:lnTo>
                  <a:pt x="1166330" y="428731"/>
                </a:lnTo>
                <a:lnTo>
                  <a:pt x="1202724" y="400632"/>
                </a:lnTo>
                <a:lnTo>
                  <a:pt x="1230843" y="364265"/>
                </a:lnTo>
                <a:lnTo>
                  <a:pt x="1248972" y="321343"/>
                </a:lnTo>
                <a:lnTo>
                  <a:pt x="1255397" y="273582"/>
                </a:lnTo>
                <a:lnTo>
                  <a:pt x="1255397" y="179558"/>
                </a:lnTo>
                <a:lnTo>
                  <a:pt x="1248972" y="131806"/>
                </a:lnTo>
                <a:lnTo>
                  <a:pt x="1230843" y="88908"/>
                </a:lnTo>
                <a:lnTo>
                  <a:pt x="1202724" y="52571"/>
                </a:lnTo>
                <a:lnTo>
                  <a:pt x="1166330" y="24503"/>
                </a:lnTo>
                <a:lnTo>
                  <a:pt x="1123378" y="6410"/>
                </a:lnTo>
                <a:lnTo>
                  <a:pt x="1075583" y="0"/>
                </a:lnTo>
                <a:lnTo>
                  <a:pt x="179686" y="0"/>
                </a:lnTo>
                <a:lnTo>
                  <a:pt x="131900" y="6410"/>
                </a:lnTo>
                <a:lnTo>
                  <a:pt x="88972" y="24503"/>
                </a:lnTo>
                <a:lnTo>
                  <a:pt x="52609" y="52571"/>
                </a:lnTo>
                <a:lnTo>
                  <a:pt x="24520" y="88908"/>
                </a:lnTo>
                <a:lnTo>
                  <a:pt x="6414" y="131806"/>
                </a:lnTo>
                <a:lnTo>
                  <a:pt x="0" y="179558"/>
                </a:lnTo>
                <a:lnTo>
                  <a:pt x="0" y="273582"/>
                </a:lnTo>
                <a:lnTo>
                  <a:pt x="6414" y="321343"/>
                </a:lnTo>
                <a:lnTo>
                  <a:pt x="24520" y="364265"/>
                </a:lnTo>
                <a:lnTo>
                  <a:pt x="52609" y="400632"/>
                </a:lnTo>
                <a:lnTo>
                  <a:pt x="88972" y="428731"/>
                </a:lnTo>
                <a:lnTo>
                  <a:pt x="131900" y="446848"/>
                </a:lnTo>
                <a:lnTo>
                  <a:pt x="179686" y="453267"/>
                </a:lnTo>
                <a:lnTo>
                  <a:pt x="1075583" y="453267"/>
                </a:lnTo>
                <a:close/>
              </a:path>
            </a:pathLst>
          </a:custGeom>
          <a:ln w="3175">
            <a:solidFill>
              <a:srgbClr val="000000"/>
            </a:solidFill>
          </a:ln>
        </p:spPr>
        <p:txBody>
          <a:bodyPr wrap="square" lIns="0" tIns="0" rIns="0" bIns="0" rtlCol="0"/>
          <a:lstStyle/>
          <a:p>
            <a:endParaRPr/>
          </a:p>
        </p:txBody>
      </p:sp>
      <p:sp>
        <p:nvSpPr>
          <p:cNvPr id="27" name="object 27"/>
          <p:cNvSpPr/>
          <p:nvPr/>
        </p:nvSpPr>
        <p:spPr>
          <a:xfrm>
            <a:off x="6818973" y="1197681"/>
            <a:ext cx="1141730" cy="456565"/>
          </a:xfrm>
          <a:custGeom>
            <a:avLst/>
            <a:gdLst/>
            <a:ahLst/>
            <a:cxnLst/>
            <a:rect l="l" t="t" r="r" b="b"/>
            <a:pathLst>
              <a:path w="1141729" h="456564">
                <a:moveTo>
                  <a:pt x="0" y="456182"/>
                </a:moveTo>
                <a:lnTo>
                  <a:pt x="1141270" y="456182"/>
                </a:lnTo>
                <a:lnTo>
                  <a:pt x="1141270" y="0"/>
                </a:lnTo>
                <a:lnTo>
                  <a:pt x="0" y="0"/>
                </a:lnTo>
                <a:lnTo>
                  <a:pt x="0" y="456182"/>
                </a:lnTo>
                <a:close/>
              </a:path>
            </a:pathLst>
          </a:custGeom>
          <a:solidFill>
            <a:srgbClr val="BEBEBE"/>
          </a:solidFill>
        </p:spPr>
        <p:txBody>
          <a:bodyPr wrap="square" lIns="0" tIns="0" rIns="0" bIns="0" rtlCol="0"/>
          <a:lstStyle/>
          <a:p>
            <a:endParaRPr/>
          </a:p>
        </p:txBody>
      </p:sp>
      <p:sp>
        <p:nvSpPr>
          <p:cNvPr id="28" name="object 28"/>
          <p:cNvSpPr/>
          <p:nvPr/>
        </p:nvSpPr>
        <p:spPr>
          <a:xfrm>
            <a:off x="6818973" y="1197681"/>
            <a:ext cx="1141730" cy="456565"/>
          </a:xfrm>
          <a:custGeom>
            <a:avLst/>
            <a:gdLst/>
            <a:ahLst/>
            <a:cxnLst/>
            <a:rect l="l" t="t" r="r" b="b"/>
            <a:pathLst>
              <a:path w="1141729" h="456564">
                <a:moveTo>
                  <a:pt x="0" y="456182"/>
                </a:moveTo>
                <a:lnTo>
                  <a:pt x="1141270" y="456182"/>
                </a:lnTo>
                <a:lnTo>
                  <a:pt x="1141270" y="0"/>
                </a:lnTo>
                <a:lnTo>
                  <a:pt x="0" y="0"/>
                </a:lnTo>
                <a:lnTo>
                  <a:pt x="0" y="456182"/>
                </a:lnTo>
                <a:close/>
              </a:path>
            </a:pathLst>
          </a:custGeom>
          <a:ln w="3175">
            <a:solidFill>
              <a:srgbClr val="000000"/>
            </a:solidFill>
          </a:ln>
        </p:spPr>
        <p:txBody>
          <a:bodyPr wrap="square" lIns="0" tIns="0" rIns="0" bIns="0" rtlCol="0"/>
          <a:lstStyle/>
          <a:p>
            <a:endParaRPr/>
          </a:p>
        </p:txBody>
      </p:sp>
      <p:sp>
        <p:nvSpPr>
          <p:cNvPr id="29" name="object 29"/>
          <p:cNvSpPr txBox="1"/>
          <p:nvPr/>
        </p:nvSpPr>
        <p:spPr>
          <a:xfrm>
            <a:off x="6818973" y="1271151"/>
            <a:ext cx="1141730" cy="269240"/>
          </a:xfrm>
          <a:prstGeom prst="rect">
            <a:avLst/>
          </a:prstGeom>
        </p:spPr>
        <p:txBody>
          <a:bodyPr vert="horz" wrap="square" lIns="0" tIns="12065" rIns="0" bIns="0" rtlCol="0">
            <a:spAutoFit/>
          </a:bodyPr>
          <a:lstStyle/>
          <a:p>
            <a:pPr marL="144780">
              <a:lnSpc>
                <a:spcPct val="100000"/>
              </a:lnSpc>
              <a:spcBef>
                <a:spcPts val="95"/>
              </a:spcBef>
            </a:pPr>
            <a:r>
              <a:rPr sz="1600" spc="-5" dirty="0">
                <a:latin typeface="Times New Roman"/>
                <a:cs typeface="Times New Roman"/>
              </a:rPr>
              <a:t>Guest</a:t>
            </a:r>
            <a:r>
              <a:rPr sz="1600" spc="-25" dirty="0">
                <a:latin typeface="Times New Roman"/>
                <a:cs typeface="Times New Roman"/>
              </a:rPr>
              <a:t> </a:t>
            </a:r>
            <a:r>
              <a:rPr sz="1600" spc="-5" dirty="0">
                <a:latin typeface="Times New Roman"/>
                <a:cs typeface="Times New Roman"/>
              </a:rPr>
              <a:t>VM</a:t>
            </a:r>
            <a:endParaRPr sz="1600">
              <a:latin typeface="Times New Roman"/>
              <a:cs typeface="Times New Roman"/>
            </a:endParaRPr>
          </a:p>
        </p:txBody>
      </p:sp>
      <p:sp>
        <p:nvSpPr>
          <p:cNvPr id="30" name="object 30"/>
          <p:cNvSpPr txBox="1"/>
          <p:nvPr/>
        </p:nvSpPr>
        <p:spPr>
          <a:xfrm>
            <a:off x="4752494" y="1973167"/>
            <a:ext cx="1337310" cy="238760"/>
          </a:xfrm>
          <a:prstGeom prst="rect">
            <a:avLst/>
          </a:prstGeom>
        </p:spPr>
        <p:txBody>
          <a:bodyPr vert="horz" wrap="square" lIns="0" tIns="12065" rIns="0" bIns="0" rtlCol="0">
            <a:spAutoFit/>
          </a:bodyPr>
          <a:lstStyle/>
          <a:p>
            <a:pPr marL="12700">
              <a:lnSpc>
                <a:spcPct val="100000"/>
              </a:lnSpc>
              <a:spcBef>
                <a:spcPts val="95"/>
              </a:spcBef>
            </a:pPr>
            <a:r>
              <a:rPr sz="1400" u="sng" spc="-5" dirty="0">
                <a:uFill>
                  <a:solidFill>
                    <a:srgbClr val="000000"/>
                  </a:solidFill>
                </a:uFill>
                <a:latin typeface="Times New Roman"/>
                <a:cs typeface="Times New Roman"/>
              </a:rPr>
              <a:t>Restarted on</a:t>
            </a:r>
            <a:r>
              <a:rPr sz="1400" u="sng" spc="-40" dirty="0">
                <a:uFill>
                  <a:solidFill>
                    <a:srgbClr val="000000"/>
                  </a:solidFill>
                </a:uFill>
                <a:latin typeface="Times New Roman"/>
                <a:cs typeface="Times New Roman"/>
              </a:rPr>
              <a:t> </a:t>
            </a:r>
            <a:r>
              <a:rPr sz="1400" u="sng" spc="-5" dirty="0">
                <a:uFill>
                  <a:solidFill>
                    <a:srgbClr val="000000"/>
                  </a:solidFill>
                </a:uFill>
                <a:latin typeface="Times New Roman"/>
                <a:cs typeface="Times New Roman"/>
              </a:rPr>
              <a:t>timer</a:t>
            </a:r>
            <a:endParaRPr sz="1400">
              <a:latin typeface="Times New Roman"/>
              <a:cs typeface="Times New Roman"/>
            </a:endParaRPr>
          </a:p>
        </p:txBody>
      </p:sp>
      <p:sp>
        <p:nvSpPr>
          <p:cNvPr id="31" name="object 31"/>
          <p:cNvSpPr txBox="1"/>
          <p:nvPr/>
        </p:nvSpPr>
        <p:spPr>
          <a:xfrm>
            <a:off x="3364202" y="3976530"/>
            <a:ext cx="918210" cy="451484"/>
          </a:xfrm>
          <a:prstGeom prst="rect">
            <a:avLst/>
          </a:prstGeom>
        </p:spPr>
        <p:txBody>
          <a:bodyPr vert="horz" wrap="square" lIns="0" tIns="12065" rIns="0" bIns="0" rtlCol="0">
            <a:spAutoFit/>
          </a:bodyPr>
          <a:lstStyle/>
          <a:p>
            <a:pPr marL="17145" marR="5080" indent="-5080">
              <a:lnSpc>
                <a:spcPct val="100000"/>
              </a:lnSpc>
              <a:spcBef>
                <a:spcPts val="95"/>
              </a:spcBef>
            </a:pPr>
            <a:r>
              <a:rPr sz="1400" u="sng" spc="-5" dirty="0">
                <a:uFill>
                  <a:solidFill>
                    <a:srgbClr val="000000"/>
                  </a:solidFill>
                </a:uFill>
                <a:latin typeface="Times New Roman"/>
                <a:cs typeface="Times New Roman"/>
              </a:rPr>
              <a:t>Restarted</a:t>
            </a:r>
            <a:r>
              <a:rPr sz="1400" u="sng" spc="-60" dirty="0">
                <a:uFill>
                  <a:solidFill>
                    <a:srgbClr val="000000"/>
                  </a:solidFill>
                </a:uFill>
                <a:latin typeface="Times New Roman"/>
                <a:cs typeface="Times New Roman"/>
              </a:rPr>
              <a:t> </a:t>
            </a:r>
            <a:r>
              <a:rPr sz="1400" u="sng" spc="-5" dirty="0">
                <a:uFill>
                  <a:solidFill>
                    <a:srgbClr val="000000"/>
                  </a:solidFill>
                </a:uFill>
                <a:latin typeface="Times New Roman"/>
                <a:cs typeface="Times New Roman"/>
              </a:rPr>
              <a:t>on </a:t>
            </a:r>
            <a:r>
              <a:rPr sz="1400" spc="-5" dirty="0">
                <a:latin typeface="Times New Roman"/>
                <a:cs typeface="Times New Roman"/>
              </a:rPr>
              <a:t> </a:t>
            </a:r>
            <a:r>
              <a:rPr sz="1400" u="sng" spc="-5" dirty="0">
                <a:uFill>
                  <a:solidFill>
                    <a:srgbClr val="000000"/>
                  </a:solidFill>
                </a:uFill>
                <a:latin typeface="Times New Roman"/>
                <a:cs typeface="Times New Roman"/>
              </a:rPr>
              <a:t>each</a:t>
            </a:r>
            <a:r>
              <a:rPr sz="1400" u="sng" spc="-55" dirty="0">
                <a:uFill>
                  <a:solidFill>
                    <a:srgbClr val="000000"/>
                  </a:solidFill>
                </a:uFill>
                <a:latin typeface="Times New Roman"/>
                <a:cs typeface="Times New Roman"/>
              </a:rPr>
              <a:t> </a:t>
            </a:r>
            <a:r>
              <a:rPr sz="1400" u="sng" spc="-5" dirty="0">
                <a:uFill>
                  <a:solidFill>
                    <a:srgbClr val="000000"/>
                  </a:solidFill>
                </a:uFill>
                <a:latin typeface="Times New Roman"/>
                <a:cs typeface="Times New Roman"/>
              </a:rPr>
              <a:t>request</a:t>
            </a:r>
            <a:endParaRPr sz="1400">
              <a:latin typeface="Times New Roman"/>
              <a:cs typeface="Times New Roman"/>
            </a:endParaRPr>
          </a:p>
        </p:txBody>
      </p:sp>
      <p:sp>
        <p:nvSpPr>
          <p:cNvPr id="32" name="object 32"/>
          <p:cNvSpPr/>
          <p:nvPr/>
        </p:nvSpPr>
        <p:spPr>
          <a:xfrm>
            <a:off x="1597637" y="866442"/>
            <a:ext cx="1256030" cy="453390"/>
          </a:xfrm>
          <a:custGeom>
            <a:avLst/>
            <a:gdLst/>
            <a:ahLst/>
            <a:cxnLst/>
            <a:rect l="l" t="t" r="r" b="b"/>
            <a:pathLst>
              <a:path w="1256030" h="453390">
                <a:moveTo>
                  <a:pt x="1075672" y="0"/>
                </a:moveTo>
                <a:lnTo>
                  <a:pt x="179724" y="0"/>
                </a:lnTo>
                <a:lnTo>
                  <a:pt x="131949" y="6419"/>
                </a:lnTo>
                <a:lnTo>
                  <a:pt x="89017" y="24531"/>
                </a:lnTo>
                <a:lnTo>
                  <a:pt x="52642" y="52619"/>
                </a:lnTo>
                <a:lnTo>
                  <a:pt x="24539" y="88964"/>
                </a:lnTo>
                <a:lnTo>
                  <a:pt x="6420" y="131850"/>
                </a:lnTo>
                <a:lnTo>
                  <a:pt x="0" y="179558"/>
                </a:lnTo>
                <a:lnTo>
                  <a:pt x="0" y="273709"/>
                </a:lnTo>
                <a:lnTo>
                  <a:pt x="6419" y="321461"/>
                </a:lnTo>
                <a:lnTo>
                  <a:pt x="24536" y="364359"/>
                </a:lnTo>
                <a:lnTo>
                  <a:pt x="52637" y="400696"/>
                </a:lnTo>
                <a:lnTo>
                  <a:pt x="89011" y="428764"/>
                </a:lnTo>
                <a:lnTo>
                  <a:pt x="131944" y="446857"/>
                </a:lnTo>
                <a:lnTo>
                  <a:pt x="179724" y="453267"/>
                </a:lnTo>
                <a:lnTo>
                  <a:pt x="1075672" y="453267"/>
                </a:lnTo>
                <a:lnTo>
                  <a:pt x="1123441" y="446857"/>
                </a:lnTo>
                <a:lnTo>
                  <a:pt x="1166375" y="428764"/>
                </a:lnTo>
                <a:lnTo>
                  <a:pt x="1202757" y="400696"/>
                </a:lnTo>
                <a:lnTo>
                  <a:pt x="1230870" y="364359"/>
                </a:lnTo>
                <a:lnTo>
                  <a:pt x="1248998" y="321461"/>
                </a:lnTo>
                <a:lnTo>
                  <a:pt x="1255422" y="273709"/>
                </a:lnTo>
                <a:lnTo>
                  <a:pt x="1255422" y="179558"/>
                </a:lnTo>
                <a:lnTo>
                  <a:pt x="1248998" y="131850"/>
                </a:lnTo>
                <a:lnTo>
                  <a:pt x="1230870" y="88964"/>
                </a:lnTo>
                <a:lnTo>
                  <a:pt x="1202757" y="52619"/>
                </a:lnTo>
                <a:lnTo>
                  <a:pt x="1166375" y="24531"/>
                </a:lnTo>
                <a:lnTo>
                  <a:pt x="1123441" y="6419"/>
                </a:lnTo>
                <a:lnTo>
                  <a:pt x="1075672" y="0"/>
                </a:lnTo>
                <a:close/>
              </a:path>
            </a:pathLst>
          </a:custGeom>
          <a:solidFill>
            <a:srgbClr val="D7D7D7"/>
          </a:solidFill>
        </p:spPr>
        <p:txBody>
          <a:bodyPr wrap="square" lIns="0" tIns="0" rIns="0" bIns="0" rtlCol="0"/>
          <a:lstStyle/>
          <a:p>
            <a:endParaRPr/>
          </a:p>
        </p:txBody>
      </p:sp>
      <p:sp>
        <p:nvSpPr>
          <p:cNvPr id="33" name="object 33"/>
          <p:cNvSpPr/>
          <p:nvPr/>
        </p:nvSpPr>
        <p:spPr>
          <a:xfrm>
            <a:off x="1597637" y="866442"/>
            <a:ext cx="1256030" cy="453390"/>
          </a:xfrm>
          <a:custGeom>
            <a:avLst/>
            <a:gdLst/>
            <a:ahLst/>
            <a:cxnLst/>
            <a:rect l="l" t="t" r="r" b="b"/>
            <a:pathLst>
              <a:path w="1256030" h="453390">
                <a:moveTo>
                  <a:pt x="1075672" y="453267"/>
                </a:moveTo>
                <a:lnTo>
                  <a:pt x="1123441" y="446857"/>
                </a:lnTo>
                <a:lnTo>
                  <a:pt x="1166375" y="428764"/>
                </a:lnTo>
                <a:lnTo>
                  <a:pt x="1202757" y="400696"/>
                </a:lnTo>
                <a:lnTo>
                  <a:pt x="1230870" y="364359"/>
                </a:lnTo>
                <a:lnTo>
                  <a:pt x="1248998" y="321461"/>
                </a:lnTo>
                <a:lnTo>
                  <a:pt x="1255422" y="273709"/>
                </a:lnTo>
                <a:lnTo>
                  <a:pt x="1255422" y="179558"/>
                </a:lnTo>
                <a:lnTo>
                  <a:pt x="1248998" y="131850"/>
                </a:lnTo>
                <a:lnTo>
                  <a:pt x="1230870" y="88964"/>
                </a:lnTo>
                <a:lnTo>
                  <a:pt x="1202757" y="52619"/>
                </a:lnTo>
                <a:lnTo>
                  <a:pt x="1166375" y="24531"/>
                </a:lnTo>
                <a:lnTo>
                  <a:pt x="1123441" y="6419"/>
                </a:lnTo>
                <a:lnTo>
                  <a:pt x="1075672" y="0"/>
                </a:lnTo>
                <a:lnTo>
                  <a:pt x="179724" y="0"/>
                </a:lnTo>
                <a:lnTo>
                  <a:pt x="131949" y="6419"/>
                </a:lnTo>
                <a:lnTo>
                  <a:pt x="89017" y="24531"/>
                </a:lnTo>
                <a:lnTo>
                  <a:pt x="52642" y="52619"/>
                </a:lnTo>
                <a:lnTo>
                  <a:pt x="24539" y="88964"/>
                </a:lnTo>
                <a:lnTo>
                  <a:pt x="6420" y="131850"/>
                </a:lnTo>
                <a:lnTo>
                  <a:pt x="0" y="179558"/>
                </a:lnTo>
                <a:lnTo>
                  <a:pt x="0" y="273709"/>
                </a:lnTo>
                <a:lnTo>
                  <a:pt x="6419" y="321461"/>
                </a:lnTo>
                <a:lnTo>
                  <a:pt x="24536" y="364359"/>
                </a:lnTo>
                <a:lnTo>
                  <a:pt x="52637" y="400696"/>
                </a:lnTo>
                <a:lnTo>
                  <a:pt x="89011" y="428764"/>
                </a:lnTo>
                <a:lnTo>
                  <a:pt x="131944" y="446857"/>
                </a:lnTo>
                <a:lnTo>
                  <a:pt x="179724" y="453267"/>
                </a:lnTo>
                <a:lnTo>
                  <a:pt x="1075672" y="453267"/>
                </a:lnTo>
                <a:close/>
              </a:path>
            </a:pathLst>
          </a:custGeom>
          <a:ln w="3175">
            <a:solidFill>
              <a:srgbClr val="000000"/>
            </a:solidFill>
          </a:ln>
        </p:spPr>
        <p:txBody>
          <a:bodyPr wrap="square" lIns="0" tIns="0" rIns="0" bIns="0" rtlCol="0"/>
          <a:lstStyle/>
          <a:p>
            <a:endParaRPr/>
          </a:p>
        </p:txBody>
      </p:sp>
      <p:sp>
        <p:nvSpPr>
          <p:cNvPr id="34" name="object 34"/>
          <p:cNvSpPr/>
          <p:nvPr/>
        </p:nvSpPr>
        <p:spPr>
          <a:xfrm>
            <a:off x="1597637" y="1398655"/>
            <a:ext cx="1256030" cy="453390"/>
          </a:xfrm>
          <a:custGeom>
            <a:avLst/>
            <a:gdLst/>
            <a:ahLst/>
            <a:cxnLst/>
            <a:rect l="l" t="t" r="r" b="b"/>
            <a:pathLst>
              <a:path w="1256030" h="453389">
                <a:moveTo>
                  <a:pt x="1075672" y="0"/>
                </a:moveTo>
                <a:lnTo>
                  <a:pt x="179724" y="0"/>
                </a:lnTo>
                <a:lnTo>
                  <a:pt x="131949" y="6419"/>
                </a:lnTo>
                <a:lnTo>
                  <a:pt x="89017" y="24531"/>
                </a:lnTo>
                <a:lnTo>
                  <a:pt x="52642" y="52619"/>
                </a:lnTo>
                <a:lnTo>
                  <a:pt x="24539" y="88964"/>
                </a:lnTo>
                <a:lnTo>
                  <a:pt x="6420" y="131850"/>
                </a:lnTo>
                <a:lnTo>
                  <a:pt x="0" y="179558"/>
                </a:lnTo>
                <a:lnTo>
                  <a:pt x="0" y="273709"/>
                </a:lnTo>
                <a:lnTo>
                  <a:pt x="6419" y="321461"/>
                </a:lnTo>
                <a:lnTo>
                  <a:pt x="24536" y="364359"/>
                </a:lnTo>
                <a:lnTo>
                  <a:pt x="52637" y="400696"/>
                </a:lnTo>
                <a:lnTo>
                  <a:pt x="89011" y="428764"/>
                </a:lnTo>
                <a:lnTo>
                  <a:pt x="131944" y="446857"/>
                </a:lnTo>
                <a:lnTo>
                  <a:pt x="179724" y="453267"/>
                </a:lnTo>
                <a:lnTo>
                  <a:pt x="1075672" y="453267"/>
                </a:lnTo>
                <a:lnTo>
                  <a:pt x="1123441" y="446857"/>
                </a:lnTo>
                <a:lnTo>
                  <a:pt x="1166375" y="428764"/>
                </a:lnTo>
                <a:lnTo>
                  <a:pt x="1202757" y="400696"/>
                </a:lnTo>
                <a:lnTo>
                  <a:pt x="1230870" y="364359"/>
                </a:lnTo>
                <a:lnTo>
                  <a:pt x="1248998" y="321461"/>
                </a:lnTo>
                <a:lnTo>
                  <a:pt x="1255422" y="273709"/>
                </a:lnTo>
                <a:lnTo>
                  <a:pt x="1255422" y="179558"/>
                </a:lnTo>
                <a:lnTo>
                  <a:pt x="1248998" y="131850"/>
                </a:lnTo>
                <a:lnTo>
                  <a:pt x="1230870" y="88964"/>
                </a:lnTo>
                <a:lnTo>
                  <a:pt x="1202757" y="52619"/>
                </a:lnTo>
                <a:lnTo>
                  <a:pt x="1166375" y="24531"/>
                </a:lnTo>
                <a:lnTo>
                  <a:pt x="1123441" y="6419"/>
                </a:lnTo>
                <a:lnTo>
                  <a:pt x="1075672" y="0"/>
                </a:lnTo>
                <a:close/>
              </a:path>
            </a:pathLst>
          </a:custGeom>
          <a:solidFill>
            <a:srgbClr val="D7D7D7"/>
          </a:solidFill>
        </p:spPr>
        <p:txBody>
          <a:bodyPr wrap="square" lIns="0" tIns="0" rIns="0" bIns="0" rtlCol="0"/>
          <a:lstStyle/>
          <a:p>
            <a:endParaRPr/>
          </a:p>
        </p:txBody>
      </p:sp>
      <p:sp>
        <p:nvSpPr>
          <p:cNvPr id="35" name="object 35"/>
          <p:cNvSpPr/>
          <p:nvPr/>
        </p:nvSpPr>
        <p:spPr>
          <a:xfrm>
            <a:off x="1597637" y="1398655"/>
            <a:ext cx="1256030" cy="453390"/>
          </a:xfrm>
          <a:custGeom>
            <a:avLst/>
            <a:gdLst/>
            <a:ahLst/>
            <a:cxnLst/>
            <a:rect l="l" t="t" r="r" b="b"/>
            <a:pathLst>
              <a:path w="1256030" h="453389">
                <a:moveTo>
                  <a:pt x="1075672" y="453267"/>
                </a:moveTo>
                <a:lnTo>
                  <a:pt x="1123441" y="446857"/>
                </a:lnTo>
                <a:lnTo>
                  <a:pt x="1166375" y="428764"/>
                </a:lnTo>
                <a:lnTo>
                  <a:pt x="1202757" y="400696"/>
                </a:lnTo>
                <a:lnTo>
                  <a:pt x="1230870" y="364359"/>
                </a:lnTo>
                <a:lnTo>
                  <a:pt x="1248998" y="321461"/>
                </a:lnTo>
                <a:lnTo>
                  <a:pt x="1255422" y="273709"/>
                </a:lnTo>
                <a:lnTo>
                  <a:pt x="1255422" y="179558"/>
                </a:lnTo>
                <a:lnTo>
                  <a:pt x="1248998" y="131850"/>
                </a:lnTo>
                <a:lnTo>
                  <a:pt x="1230870" y="88964"/>
                </a:lnTo>
                <a:lnTo>
                  <a:pt x="1202757" y="52619"/>
                </a:lnTo>
                <a:lnTo>
                  <a:pt x="1166375" y="24531"/>
                </a:lnTo>
                <a:lnTo>
                  <a:pt x="1123441" y="6419"/>
                </a:lnTo>
                <a:lnTo>
                  <a:pt x="1075672" y="0"/>
                </a:lnTo>
                <a:lnTo>
                  <a:pt x="179724" y="0"/>
                </a:lnTo>
                <a:lnTo>
                  <a:pt x="131949" y="6419"/>
                </a:lnTo>
                <a:lnTo>
                  <a:pt x="89017" y="24531"/>
                </a:lnTo>
                <a:lnTo>
                  <a:pt x="52642" y="52619"/>
                </a:lnTo>
                <a:lnTo>
                  <a:pt x="24539" y="88964"/>
                </a:lnTo>
                <a:lnTo>
                  <a:pt x="6420" y="131850"/>
                </a:lnTo>
                <a:lnTo>
                  <a:pt x="0" y="179558"/>
                </a:lnTo>
                <a:lnTo>
                  <a:pt x="0" y="273709"/>
                </a:lnTo>
                <a:lnTo>
                  <a:pt x="6419" y="321461"/>
                </a:lnTo>
                <a:lnTo>
                  <a:pt x="24536" y="364359"/>
                </a:lnTo>
                <a:lnTo>
                  <a:pt x="52637" y="400696"/>
                </a:lnTo>
                <a:lnTo>
                  <a:pt x="89011" y="428764"/>
                </a:lnTo>
                <a:lnTo>
                  <a:pt x="131944" y="446857"/>
                </a:lnTo>
                <a:lnTo>
                  <a:pt x="179724" y="453267"/>
                </a:lnTo>
                <a:lnTo>
                  <a:pt x="1075672" y="453267"/>
                </a:lnTo>
                <a:close/>
              </a:path>
            </a:pathLst>
          </a:custGeom>
          <a:ln w="3175">
            <a:solidFill>
              <a:srgbClr val="000000"/>
            </a:solidFill>
          </a:ln>
        </p:spPr>
        <p:txBody>
          <a:bodyPr wrap="square" lIns="0" tIns="0" rIns="0" bIns="0" rtlCol="0"/>
          <a:lstStyle/>
          <a:p>
            <a:endParaRPr/>
          </a:p>
        </p:txBody>
      </p:sp>
      <p:sp>
        <p:nvSpPr>
          <p:cNvPr id="36" name="object 36"/>
          <p:cNvSpPr txBox="1"/>
          <p:nvPr/>
        </p:nvSpPr>
        <p:spPr>
          <a:xfrm>
            <a:off x="1540572" y="712987"/>
            <a:ext cx="1369695" cy="1568450"/>
          </a:xfrm>
          <a:prstGeom prst="rect">
            <a:avLst/>
          </a:prstGeom>
          <a:ln w="3175">
            <a:solidFill>
              <a:srgbClr val="000000"/>
            </a:solidFill>
          </a:ln>
        </p:spPr>
        <p:txBody>
          <a:bodyPr vert="horz" wrap="square" lIns="0" tIns="7620" rIns="0" bIns="0" rtlCol="0">
            <a:spAutoFit/>
          </a:bodyPr>
          <a:lstStyle/>
          <a:p>
            <a:pPr marL="215900" marR="208279" algn="ctr">
              <a:lnSpc>
                <a:spcPts val="4190"/>
              </a:lnSpc>
              <a:spcBef>
                <a:spcPts val="60"/>
              </a:spcBef>
            </a:pPr>
            <a:r>
              <a:rPr sz="1400" i="1" spc="-5" dirty="0">
                <a:latin typeface="Times New Roman"/>
                <a:cs typeface="Times New Roman"/>
              </a:rPr>
              <a:t>PCIBack  Bootstrapper</a:t>
            </a:r>
            <a:endParaRPr sz="1400">
              <a:latin typeface="Times New Roman"/>
              <a:cs typeface="Times New Roman"/>
            </a:endParaRPr>
          </a:p>
          <a:p>
            <a:pPr marR="48895" algn="ctr">
              <a:lnSpc>
                <a:spcPct val="100000"/>
              </a:lnSpc>
              <a:spcBef>
                <a:spcPts val="1240"/>
              </a:spcBef>
            </a:pPr>
            <a:r>
              <a:rPr sz="1400" u="sng" spc="-5" dirty="0">
                <a:uFill>
                  <a:solidFill>
                    <a:srgbClr val="000000"/>
                  </a:solidFill>
                </a:uFill>
                <a:latin typeface="Times New Roman"/>
                <a:cs typeface="Times New Roman"/>
              </a:rPr>
              <a:t>Self-destructing</a:t>
            </a:r>
            <a:endParaRPr sz="1400">
              <a:latin typeface="Times New Roman"/>
              <a:cs typeface="Times New Roman"/>
            </a:endParaRPr>
          </a:p>
        </p:txBody>
      </p:sp>
      <p:sp>
        <p:nvSpPr>
          <p:cNvPr id="37" name="object 37"/>
          <p:cNvSpPr/>
          <p:nvPr/>
        </p:nvSpPr>
        <p:spPr>
          <a:xfrm>
            <a:off x="4821750" y="1503197"/>
            <a:ext cx="1255395" cy="453390"/>
          </a:xfrm>
          <a:custGeom>
            <a:avLst/>
            <a:gdLst/>
            <a:ahLst/>
            <a:cxnLst/>
            <a:rect l="l" t="t" r="r" b="b"/>
            <a:pathLst>
              <a:path w="1255395" h="453389">
                <a:moveTo>
                  <a:pt x="1075583" y="0"/>
                </a:moveTo>
                <a:lnTo>
                  <a:pt x="179686" y="0"/>
                </a:lnTo>
                <a:lnTo>
                  <a:pt x="131900" y="6419"/>
                </a:lnTo>
                <a:lnTo>
                  <a:pt x="88972" y="24531"/>
                </a:lnTo>
                <a:lnTo>
                  <a:pt x="52609" y="52619"/>
                </a:lnTo>
                <a:lnTo>
                  <a:pt x="24520" y="88964"/>
                </a:lnTo>
                <a:lnTo>
                  <a:pt x="6414" y="131850"/>
                </a:lnTo>
                <a:lnTo>
                  <a:pt x="0" y="179558"/>
                </a:lnTo>
                <a:lnTo>
                  <a:pt x="0" y="273709"/>
                </a:lnTo>
                <a:lnTo>
                  <a:pt x="6414" y="321461"/>
                </a:lnTo>
                <a:lnTo>
                  <a:pt x="24520" y="364359"/>
                </a:lnTo>
                <a:lnTo>
                  <a:pt x="52609" y="400696"/>
                </a:lnTo>
                <a:lnTo>
                  <a:pt x="88972" y="428764"/>
                </a:lnTo>
                <a:lnTo>
                  <a:pt x="131900" y="446857"/>
                </a:lnTo>
                <a:lnTo>
                  <a:pt x="179686" y="453267"/>
                </a:lnTo>
                <a:lnTo>
                  <a:pt x="1075583" y="453267"/>
                </a:lnTo>
                <a:lnTo>
                  <a:pt x="1123378" y="446857"/>
                </a:lnTo>
                <a:lnTo>
                  <a:pt x="1166330" y="428764"/>
                </a:lnTo>
                <a:lnTo>
                  <a:pt x="1202724" y="400696"/>
                </a:lnTo>
                <a:lnTo>
                  <a:pt x="1230843" y="364359"/>
                </a:lnTo>
                <a:lnTo>
                  <a:pt x="1248972" y="321461"/>
                </a:lnTo>
                <a:lnTo>
                  <a:pt x="1255397" y="273709"/>
                </a:lnTo>
                <a:lnTo>
                  <a:pt x="1255397" y="179558"/>
                </a:lnTo>
                <a:lnTo>
                  <a:pt x="1248972" y="131850"/>
                </a:lnTo>
                <a:lnTo>
                  <a:pt x="1230843" y="88964"/>
                </a:lnTo>
                <a:lnTo>
                  <a:pt x="1202724" y="52619"/>
                </a:lnTo>
                <a:lnTo>
                  <a:pt x="1166330" y="24531"/>
                </a:lnTo>
                <a:lnTo>
                  <a:pt x="1123378" y="6419"/>
                </a:lnTo>
                <a:lnTo>
                  <a:pt x="1075583" y="0"/>
                </a:lnTo>
                <a:close/>
              </a:path>
            </a:pathLst>
          </a:custGeom>
          <a:solidFill>
            <a:srgbClr val="D7D7D7"/>
          </a:solidFill>
        </p:spPr>
        <p:txBody>
          <a:bodyPr wrap="square" lIns="0" tIns="0" rIns="0" bIns="0" rtlCol="0"/>
          <a:lstStyle/>
          <a:p>
            <a:endParaRPr/>
          </a:p>
        </p:txBody>
      </p:sp>
      <p:sp>
        <p:nvSpPr>
          <p:cNvPr id="38" name="object 38"/>
          <p:cNvSpPr/>
          <p:nvPr/>
        </p:nvSpPr>
        <p:spPr>
          <a:xfrm>
            <a:off x="4821750" y="1503197"/>
            <a:ext cx="1255395" cy="453390"/>
          </a:xfrm>
          <a:custGeom>
            <a:avLst/>
            <a:gdLst/>
            <a:ahLst/>
            <a:cxnLst/>
            <a:rect l="l" t="t" r="r" b="b"/>
            <a:pathLst>
              <a:path w="1255395" h="453389">
                <a:moveTo>
                  <a:pt x="1075583" y="453267"/>
                </a:moveTo>
                <a:lnTo>
                  <a:pt x="1123378" y="446857"/>
                </a:lnTo>
                <a:lnTo>
                  <a:pt x="1166330" y="428764"/>
                </a:lnTo>
                <a:lnTo>
                  <a:pt x="1202724" y="400696"/>
                </a:lnTo>
                <a:lnTo>
                  <a:pt x="1230843" y="364359"/>
                </a:lnTo>
                <a:lnTo>
                  <a:pt x="1248972" y="321461"/>
                </a:lnTo>
                <a:lnTo>
                  <a:pt x="1255397" y="273709"/>
                </a:lnTo>
                <a:lnTo>
                  <a:pt x="1255397" y="179558"/>
                </a:lnTo>
                <a:lnTo>
                  <a:pt x="1248972" y="131850"/>
                </a:lnTo>
                <a:lnTo>
                  <a:pt x="1230843" y="88964"/>
                </a:lnTo>
                <a:lnTo>
                  <a:pt x="1202724" y="52619"/>
                </a:lnTo>
                <a:lnTo>
                  <a:pt x="1166330" y="24531"/>
                </a:lnTo>
                <a:lnTo>
                  <a:pt x="1123378" y="6419"/>
                </a:lnTo>
                <a:lnTo>
                  <a:pt x="1075583" y="0"/>
                </a:lnTo>
                <a:lnTo>
                  <a:pt x="179686" y="0"/>
                </a:lnTo>
                <a:lnTo>
                  <a:pt x="131900" y="6419"/>
                </a:lnTo>
                <a:lnTo>
                  <a:pt x="88972" y="24531"/>
                </a:lnTo>
                <a:lnTo>
                  <a:pt x="52609" y="52619"/>
                </a:lnTo>
                <a:lnTo>
                  <a:pt x="24520" y="88964"/>
                </a:lnTo>
                <a:lnTo>
                  <a:pt x="6414" y="131850"/>
                </a:lnTo>
                <a:lnTo>
                  <a:pt x="0" y="179558"/>
                </a:lnTo>
                <a:lnTo>
                  <a:pt x="0" y="273709"/>
                </a:lnTo>
                <a:lnTo>
                  <a:pt x="6414" y="321461"/>
                </a:lnTo>
                <a:lnTo>
                  <a:pt x="24520" y="364359"/>
                </a:lnTo>
                <a:lnTo>
                  <a:pt x="52609" y="400696"/>
                </a:lnTo>
                <a:lnTo>
                  <a:pt x="88972" y="428764"/>
                </a:lnTo>
                <a:lnTo>
                  <a:pt x="131900" y="446857"/>
                </a:lnTo>
                <a:lnTo>
                  <a:pt x="179686" y="453267"/>
                </a:lnTo>
                <a:lnTo>
                  <a:pt x="1075583" y="453267"/>
                </a:lnTo>
                <a:close/>
              </a:path>
            </a:pathLst>
          </a:custGeom>
          <a:ln w="3175">
            <a:solidFill>
              <a:srgbClr val="000000"/>
            </a:solidFill>
          </a:ln>
        </p:spPr>
        <p:txBody>
          <a:bodyPr wrap="square" lIns="0" tIns="0" rIns="0" bIns="0" rtlCol="0"/>
          <a:lstStyle/>
          <a:p>
            <a:endParaRPr/>
          </a:p>
        </p:txBody>
      </p:sp>
      <p:sp>
        <p:nvSpPr>
          <p:cNvPr id="39" name="object 39"/>
          <p:cNvSpPr txBox="1"/>
          <p:nvPr/>
        </p:nvSpPr>
        <p:spPr>
          <a:xfrm>
            <a:off x="5136088" y="1593015"/>
            <a:ext cx="626745" cy="238760"/>
          </a:xfrm>
          <a:prstGeom prst="rect">
            <a:avLst/>
          </a:prstGeom>
        </p:spPr>
        <p:txBody>
          <a:bodyPr vert="horz" wrap="square" lIns="0" tIns="12065" rIns="0" bIns="0" rtlCol="0">
            <a:spAutoFit/>
          </a:bodyPr>
          <a:lstStyle/>
          <a:p>
            <a:pPr marL="12700">
              <a:lnSpc>
                <a:spcPct val="100000"/>
              </a:lnSpc>
              <a:spcBef>
                <a:spcPts val="95"/>
              </a:spcBef>
            </a:pPr>
            <a:r>
              <a:rPr sz="1400" i="1" spc="-5" dirty="0">
                <a:latin typeface="Times New Roman"/>
                <a:cs typeface="Times New Roman"/>
              </a:rPr>
              <a:t>NetBack</a:t>
            </a:r>
            <a:endParaRPr sz="1400">
              <a:latin typeface="Times New Roman"/>
              <a:cs typeface="Times New Roman"/>
            </a:endParaRPr>
          </a:p>
        </p:txBody>
      </p:sp>
      <p:sp>
        <p:nvSpPr>
          <p:cNvPr id="40" name="object 40"/>
          <p:cNvSpPr/>
          <p:nvPr/>
        </p:nvSpPr>
        <p:spPr>
          <a:xfrm>
            <a:off x="4793219" y="886970"/>
            <a:ext cx="1255395" cy="453390"/>
          </a:xfrm>
          <a:custGeom>
            <a:avLst/>
            <a:gdLst/>
            <a:ahLst/>
            <a:cxnLst/>
            <a:rect l="l" t="t" r="r" b="b"/>
            <a:pathLst>
              <a:path w="1255395" h="453390">
                <a:moveTo>
                  <a:pt x="1075583" y="0"/>
                </a:moveTo>
                <a:lnTo>
                  <a:pt x="179686" y="0"/>
                </a:lnTo>
                <a:lnTo>
                  <a:pt x="131900" y="6410"/>
                </a:lnTo>
                <a:lnTo>
                  <a:pt x="88972" y="24503"/>
                </a:lnTo>
                <a:lnTo>
                  <a:pt x="52609" y="52571"/>
                </a:lnTo>
                <a:lnTo>
                  <a:pt x="24520" y="88908"/>
                </a:lnTo>
                <a:lnTo>
                  <a:pt x="6414" y="131806"/>
                </a:lnTo>
                <a:lnTo>
                  <a:pt x="0" y="179558"/>
                </a:lnTo>
                <a:lnTo>
                  <a:pt x="0" y="273582"/>
                </a:lnTo>
                <a:lnTo>
                  <a:pt x="6414" y="321343"/>
                </a:lnTo>
                <a:lnTo>
                  <a:pt x="24520" y="364265"/>
                </a:lnTo>
                <a:lnTo>
                  <a:pt x="52609" y="400632"/>
                </a:lnTo>
                <a:lnTo>
                  <a:pt x="88972" y="428731"/>
                </a:lnTo>
                <a:lnTo>
                  <a:pt x="131900" y="446848"/>
                </a:lnTo>
                <a:lnTo>
                  <a:pt x="179686" y="453267"/>
                </a:lnTo>
                <a:lnTo>
                  <a:pt x="1075583" y="453267"/>
                </a:lnTo>
                <a:lnTo>
                  <a:pt x="1123378" y="446848"/>
                </a:lnTo>
                <a:lnTo>
                  <a:pt x="1166330" y="428731"/>
                </a:lnTo>
                <a:lnTo>
                  <a:pt x="1202724" y="400632"/>
                </a:lnTo>
                <a:lnTo>
                  <a:pt x="1230843" y="364265"/>
                </a:lnTo>
                <a:lnTo>
                  <a:pt x="1248972" y="321343"/>
                </a:lnTo>
                <a:lnTo>
                  <a:pt x="1255397" y="273582"/>
                </a:lnTo>
                <a:lnTo>
                  <a:pt x="1255397" y="179558"/>
                </a:lnTo>
                <a:lnTo>
                  <a:pt x="1248972" y="131806"/>
                </a:lnTo>
                <a:lnTo>
                  <a:pt x="1230843" y="88908"/>
                </a:lnTo>
                <a:lnTo>
                  <a:pt x="1202724" y="52571"/>
                </a:lnTo>
                <a:lnTo>
                  <a:pt x="1166330" y="24503"/>
                </a:lnTo>
                <a:lnTo>
                  <a:pt x="1123378" y="6410"/>
                </a:lnTo>
                <a:lnTo>
                  <a:pt x="1075583" y="0"/>
                </a:lnTo>
                <a:close/>
              </a:path>
            </a:pathLst>
          </a:custGeom>
          <a:solidFill>
            <a:srgbClr val="D7D7D7"/>
          </a:solidFill>
        </p:spPr>
        <p:txBody>
          <a:bodyPr wrap="square" lIns="0" tIns="0" rIns="0" bIns="0" rtlCol="0"/>
          <a:lstStyle/>
          <a:p>
            <a:endParaRPr/>
          </a:p>
        </p:txBody>
      </p:sp>
      <p:sp>
        <p:nvSpPr>
          <p:cNvPr id="41" name="object 41"/>
          <p:cNvSpPr/>
          <p:nvPr/>
        </p:nvSpPr>
        <p:spPr>
          <a:xfrm>
            <a:off x="4793219" y="886970"/>
            <a:ext cx="1255395" cy="453390"/>
          </a:xfrm>
          <a:custGeom>
            <a:avLst/>
            <a:gdLst/>
            <a:ahLst/>
            <a:cxnLst/>
            <a:rect l="l" t="t" r="r" b="b"/>
            <a:pathLst>
              <a:path w="1255395" h="453390">
                <a:moveTo>
                  <a:pt x="1075583" y="453267"/>
                </a:moveTo>
                <a:lnTo>
                  <a:pt x="1123378" y="446848"/>
                </a:lnTo>
                <a:lnTo>
                  <a:pt x="1166330" y="428731"/>
                </a:lnTo>
                <a:lnTo>
                  <a:pt x="1202724" y="400632"/>
                </a:lnTo>
                <a:lnTo>
                  <a:pt x="1230843" y="364265"/>
                </a:lnTo>
                <a:lnTo>
                  <a:pt x="1248972" y="321343"/>
                </a:lnTo>
                <a:lnTo>
                  <a:pt x="1255397" y="273582"/>
                </a:lnTo>
                <a:lnTo>
                  <a:pt x="1255397" y="179558"/>
                </a:lnTo>
                <a:lnTo>
                  <a:pt x="1248972" y="131806"/>
                </a:lnTo>
                <a:lnTo>
                  <a:pt x="1230843" y="88908"/>
                </a:lnTo>
                <a:lnTo>
                  <a:pt x="1202724" y="52571"/>
                </a:lnTo>
                <a:lnTo>
                  <a:pt x="1166330" y="24503"/>
                </a:lnTo>
                <a:lnTo>
                  <a:pt x="1123378" y="6410"/>
                </a:lnTo>
                <a:lnTo>
                  <a:pt x="1075583" y="0"/>
                </a:lnTo>
                <a:lnTo>
                  <a:pt x="179686" y="0"/>
                </a:lnTo>
                <a:lnTo>
                  <a:pt x="131900" y="6410"/>
                </a:lnTo>
                <a:lnTo>
                  <a:pt x="88972" y="24503"/>
                </a:lnTo>
                <a:lnTo>
                  <a:pt x="52609" y="52571"/>
                </a:lnTo>
                <a:lnTo>
                  <a:pt x="24520" y="88908"/>
                </a:lnTo>
                <a:lnTo>
                  <a:pt x="6414" y="131806"/>
                </a:lnTo>
                <a:lnTo>
                  <a:pt x="0" y="179558"/>
                </a:lnTo>
                <a:lnTo>
                  <a:pt x="0" y="273582"/>
                </a:lnTo>
                <a:lnTo>
                  <a:pt x="6414" y="321343"/>
                </a:lnTo>
                <a:lnTo>
                  <a:pt x="24520" y="364265"/>
                </a:lnTo>
                <a:lnTo>
                  <a:pt x="52609" y="400632"/>
                </a:lnTo>
                <a:lnTo>
                  <a:pt x="88972" y="428731"/>
                </a:lnTo>
                <a:lnTo>
                  <a:pt x="131900" y="446848"/>
                </a:lnTo>
                <a:lnTo>
                  <a:pt x="179686" y="453267"/>
                </a:lnTo>
                <a:lnTo>
                  <a:pt x="1075583" y="453267"/>
                </a:lnTo>
                <a:close/>
              </a:path>
            </a:pathLst>
          </a:custGeom>
          <a:ln w="3175">
            <a:solidFill>
              <a:srgbClr val="000000"/>
            </a:solidFill>
          </a:ln>
        </p:spPr>
        <p:txBody>
          <a:bodyPr wrap="square" lIns="0" tIns="0" rIns="0" bIns="0" rtlCol="0"/>
          <a:lstStyle/>
          <a:p>
            <a:endParaRPr/>
          </a:p>
        </p:txBody>
      </p:sp>
      <p:sp>
        <p:nvSpPr>
          <p:cNvPr id="42" name="object 42"/>
          <p:cNvSpPr txBox="1"/>
          <p:nvPr/>
        </p:nvSpPr>
        <p:spPr>
          <a:xfrm>
            <a:off x="5112501" y="976662"/>
            <a:ext cx="617220" cy="238760"/>
          </a:xfrm>
          <a:prstGeom prst="rect">
            <a:avLst/>
          </a:prstGeom>
        </p:spPr>
        <p:txBody>
          <a:bodyPr vert="horz" wrap="square" lIns="0" tIns="12065" rIns="0" bIns="0" rtlCol="0">
            <a:spAutoFit/>
          </a:bodyPr>
          <a:lstStyle/>
          <a:p>
            <a:pPr marL="12700">
              <a:lnSpc>
                <a:spcPct val="100000"/>
              </a:lnSpc>
              <a:spcBef>
                <a:spcPts val="95"/>
              </a:spcBef>
            </a:pPr>
            <a:r>
              <a:rPr sz="1400" i="1" spc="-5" dirty="0">
                <a:latin typeface="Times New Roman"/>
                <a:cs typeface="Times New Roman"/>
              </a:rPr>
              <a:t>BlkBack</a:t>
            </a:r>
            <a:endParaRPr sz="1400">
              <a:latin typeface="Times New Roman"/>
              <a:cs typeface="Times New Roman"/>
            </a:endParaRPr>
          </a:p>
        </p:txBody>
      </p:sp>
      <p:sp>
        <p:nvSpPr>
          <p:cNvPr id="43" name="object 43"/>
          <p:cNvSpPr/>
          <p:nvPr/>
        </p:nvSpPr>
        <p:spPr>
          <a:xfrm>
            <a:off x="3195441" y="2966782"/>
            <a:ext cx="1283970" cy="453390"/>
          </a:xfrm>
          <a:custGeom>
            <a:avLst/>
            <a:gdLst/>
            <a:ahLst/>
            <a:cxnLst/>
            <a:rect l="l" t="t" r="r" b="b"/>
            <a:pathLst>
              <a:path w="1283970" h="453389">
                <a:moveTo>
                  <a:pt x="1104115" y="0"/>
                </a:moveTo>
                <a:lnTo>
                  <a:pt x="179686" y="0"/>
                </a:lnTo>
                <a:lnTo>
                  <a:pt x="131900" y="6419"/>
                </a:lnTo>
                <a:lnTo>
                  <a:pt x="88972" y="24531"/>
                </a:lnTo>
                <a:lnTo>
                  <a:pt x="52609" y="52619"/>
                </a:lnTo>
                <a:lnTo>
                  <a:pt x="24520" y="88964"/>
                </a:lnTo>
                <a:lnTo>
                  <a:pt x="6414" y="131850"/>
                </a:lnTo>
                <a:lnTo>
                  <a:pt x="0" y="179558"/>
                </a:lnTo>
                <a:lnTo>
                  <a:pt x="0" y="273709"/>
                </a:lnTo>
                <a:lnTo>
                  <a:pt x="6414" y="321462"/>
                </a:lnTo>
                <a:lnTo>
                  <a:pt x="24520" y="364362"/>
                </a:lnTo>
                <a:lnTo>
                  <a:pt x="52609" y="400702"/>
                </a:lnTo>
                <a:lnTo>
                  <a:pt x="88972" y="428773"/>
                </a:lnTo>
                <a:lnTo>
                  <a:pt x="131900" y="446869"/>
                </a:lnTo>
                <a:lnTo>
                  <a:pt x="179686" y="453280"/>
                </a:lnTo>
                <a:lnTo>
                  <a:pt x="1104115" y="453280"/>
                </a:lnTo>
                <a:lnTo>
                  <a:pt x="1151910" y="446869"/>
                </a:lnTo>
                <a:lnTo>
                  <a:pt x="1194862" y="428773"/>
                </a:lnTo>
                <a:lnTo>
                  <a:pt x="1231255" y="400702"/>
                </a:lnTo>
                <a:lnTo>
                  <a:pt x="1259375" y="364362"/>
                </a:lnTo>
                <a:lnTo>
                  <a:pt x="1277504" y="321462"/>
                </a:lnTo>
                <a:lnTo>
                  <a:pt x="1283928" y="273709"/>
                </a:lnTo>
                <a:lnTo>
                  <a:pt x="1283928" y="179558"/>
                </a:lnTo>
                <a:lnTo>
                  <a:pt x="1277504" y="131850"/>
                </a:lnTo>
                <a:lnTo>
                  <a:pt x="1259375" y="88964"/>
                </a:lnTo>
                <a:lnTo>
                  <a:pt x="1231255" y="52619"/>
                </a:lnTo>
                <a:lnTo>
                  <a:pt x="1194862" y="24531"/>
                </a:lnTo>
                <a:lnTo>
                  <a:pt x="1151910" y="6419"/>
                </a:lnTo>
                <a:lnTo>
                  <a:pt x="1104115" y="0"/>
                </a:lnTo>
                <a:close/>
              </a:path>
            </a:pathLst>
          </a:custGeom>
          <a:solidFill>
            <a:srgbClr val="D7D7D7"/>
          </a:solidFill>
        </p:spPr>
        <p:txBody>
          <a:bodyPr wrap="square" lIns="0" tIns="0" rIns="0" bIns="0" rtlCol="0"/>
          <a:lstStyle/>
          <a:p>
            <a:endParaRPr/>
          </a:p>
        </p:txBody>
      </p:sp>
      <p:sp>
        <p:nvSpPr>
          <p:cNvPr id="44" name="object 44"/>
          <p:cNvSpPr/>
          <p:nvPr/>
        </p:nvSpPr>
        <p:spPr>
          <a:xfrm>
            <a:off x="3195441" y="2966782"/>
            <a:ext cx="1283970" cy="453390"/>
          </a:xfrm>
          <a:custGeom>
            <a:avLst/>
            <a:gdLst/>
            <a:ahLst/>
            <a:cxnLst/>
            <a:rect l="l" t="t" r="r" b="b"/>
            <a:pathLst>
              <a:path w="1283970" h="453389">
                <a:moveTo>
                  <a:pt x="1104115" y="453280"/>
                </a:moveTo>
                <a:lnTo>
                  <a:pt x="1151910" y="446869"/>
                </a:lnTo>
                <a:lnTo>
                  <a:pt x="1194862" y="428773"/>
                </a:lnTo>
                <a:lnTo>
                  <a:pt x="1231255" y="400702"/>
                </a:lnTo>
                <a:lnTo>
                  <a:pt x="1259375" y="364362"/>
                </a:lnTo>
                <a:lnTo>
                  <a:pt x="1277504" y="321462"/>
                </a:lnTo>
                <a:lnTo>
                  <a:pt x="1283928" y="273709"/>
                </a:lnTo>
                <a:lnTo>
                  <a:pt x="1283928" y="179558"/>
                </a:lnTo>
                <a:lnTo>
                  <a:pt x="1277504" y="131850"/>
                </a:lnTo>
                <a:lnTo>
                  <a:pt x="1259375" y="88964"/>
                </a:lnTo>
                <a:lnTo>
                  <a:pt x="1231255" y="52619"/>
                </a:lnTo>
                <a:lnTo>
                  <a:pt x="1194862" y="24531"/>
                </a:lnTo>
                <a:lnTo>
                  <a:pt x="1151910" y="6419"/>
                </a:lnTo>
                <a:lnTo>
                  <a:pt x="1104115" y="0"/>
                </a:lnTo>
                <a:lnTo>
                  <a:pt x="179686" y="0"/>
                </a:lnTo>
                <a:lnTo>
                  <a:pt x="131900" y="6419"/>
                </a:lnTo>
                <a:lnTo>
                  <a:pt x="88972" y="24531"/>
                </a:lnTo>
                <a:lnTo>
                  <a:pt x="52609" y="52619"/>
                </a:lnTo>
                <a:lnTo>
                  <a:pt x="24520" y="88964"/>
                </a:lnTo>
                <a:lnTo>
                  <a:pt x="6414" y="131850"/>
                </a:lnTo>
                <a:lnTo>
                  <a:pt x="0" y="179558"/>
                </a:lnTo>
                <a:lnTo>
                  <a:pt x="0" y="273709"/>
                </a:lnTo>
                <a:lnTo>
                  <a:pt x="6414" y="321462"/>
                </a:lnTo>
                <a:lnTo>
                  <a:pt x="24520" y="364362"/>
                </a:lnTo>
                <a:lnTo>
                  <a:pt x="52609" y="400702"/>
                </a:lnTo>
                <a:lnTo>
                  <a:pt x="88972" y="428773"/>
                </a:lnTo>
                <a:lnTo>
                  <a:pt x="131900" y="446869"/>
                </a:lnTo>
                <a:lnTo>
                  <a:pt x="179686" y="453280"/>
                </a:lnTo>
                <a:lnTo>
                  <a:pt x="1104115" y="453280"/>
                </a:lnTo>
                <a:close/>
              </a:path>
            </a:pathLst>
          </a:custGeom>
          <a:ln w="3175">
            <a:solidFill>
              <a:srgbClr val="000000"/>
            </a:solidFill>
          </a:ln>
        </p:spPr>
        <p:txBody>
          <a:bodyPr wrap="square" lIns="0" tIns="0" rIns="0" bIns="0" rtlCol="0"/>
          <a:lstStyle/>
          <a:p>
            <a:endParaRPr/>
          </a:p>
        </p:txBody>
      </p:sp>
      <p:sp>
        <p:nvSpPr>
          <p:cNvPr id="45" name="object 45"/>
          <p:cNvSpPr/>
          <p:nvPr/>
        </p:nvSpPr>
        <p:spPr>
          <a:xfrm>
            <a:off x="3195441" y="3507054"/>
            <a:ext cx="1255395" cy="453390"/>
          </a:xfrm>
          <a:custGeom>
            <a:avLst/>
            <a:gdLst/>
            <a:ahLst/>
            <a:cxnLst/>
            <a:rect l="l" t="t" r="r" b="b"/>
            <a:pathLst>
              <a:path w="1255395" h="453389">
                <a:moveTo>
                  <a:pt x="1075583" y="0"/>
                </a:moveTo>
                <a:lnTo>
                  <a:pt x="179686" y="0"/>
                </a:lnTo>
                <a:lnTo>
                  <a:pt x="131900" y="6415"/>
                </a:lnTo>
                <a:lnTo>
                  <a:pt x="88972" y="24522"/>
                </a:lnTo>
                <a:lnTo>
                  <a:pt x="52609" y="52606"/>
                </a:lnTo>
                <a:lnTo>
                  <a:pt x="24520" y="88957"/>
                </a:lnTo>
                <a:lnTo>
                  <a:pt x="6414" y="131862"/>
                </a:lnTo>
                <a:lnTo>
                  <a:pt x="0" y="179609"/>
                </a:lnTo>
                <a:lnTo>
                  <a:pt x="0" y="273671"/>
                </a:lnTo>
                <a:lnTo>
                  <a:pt x="6414" y="321412"/>
                </a:lnTo>
                <a:lnTo>
                  <a:pt x="24520" y="364314"/>
                </a:lnTo>
                <a:lnTo>
                  <a:pt x="52609" y="400662"/>
                </a:lnTo>
                <a:lnTo>
                  <a:pt x="88972" y="428746"/>
                </a:lnTo>
                <a:lnTo>
                  <a:pt x="131900" y="446852"/>
                </a:lnTo>
                <a:lnTo>
                  <a:pt x="179686" y="453267"/>
                </a:lnTo>
                <a:lnTo>
                  <a:pt x="1075583" y="453267"/>
                </a:lnTo>
                <a:lnTo>
                  <a:pt x="1123378" y="446852"/>
                </a:lnTo>
                <a:lnTo>
                  <a:pt x="1166330" y="428746"/>
                </a:lnTo>
                <a:lnTo>
                  <a:pt x="1202724" y="400662"/>
                </a:lnTo>
                <a:lnTo>
                  <a:pt x="1230843" y="364314"/>
                </a:lnTo>
                <a:lnTo>
                  <a:pt x="1248972" y="321412"/>
                </a:lnTo>
                <a:lnTo>
                  <a:pt x="1255397" y="273671"/>
                </a:lnTo>
                <a:lnTo>
                  <a:pt x="1255397" y="179609"/>
                </a:lnTo>
                <a:lnTo>
                  <a:pt x="1248972" y="131862"/>
                </a:lnTo>
                <a:lnTo>
                  <a:pt x="1230843" y="88957"/>
                </a:lnTo>
                <a:lnTo>
                  <a:pt x="1202724" y="52606"/>
                </a:lnTo>
                <a:lnTo>
                  <a:pt x="1166330" y="24522"/>
                </a:lnTo>
                <a:lnTo>
                  <a:pt x="1123378" y="6415"/>
                </a:lnTo>
                <a:lnTo>
                  <a:pt x="1075583" y="0"/>
                </a:lnTo>
                <a:close/>
              </a:path>
            </a:pathLst>
          </a:custGeom>
          <a:solidFill>
            <a:srgbClr val="D7D7D7"/>
          </a:solidFill>
        </p:spPr>
        <p:txBody>
          <a:bodyPr wrap="square" lIns="0" tIns="0" rIns="0" bIns="0" rtlCol="0"/>
          <a:lstStyle/>
          <a:p>
            <a:endParaRPr/>
          </a:p>
        </p:txBody>
      </p:sp>
      <p:sp>
        <p:nvSpPr>
          <p:cNvPr id="46" name="object 46"/>
          <p:cNvSpPr/>
          <p:nvPr/>
        </p:nvSpPr>
        <p:spPr>
          <a:xfrm>
            <a:off x="3195441" y="3507054"/>
            <a:ext cx="1255395" cy="453390"/>
          </a:xfrm>
          <a:custGeom>
            <a:avLst/>
            <a:gdLst/>
            <a:ahLst/>
            <a:cxnLst/>
            <a:rect l="l" t="t" r="r" b="b"/>
            <a:pathLst>
              <a:path w="1255395" h="453389">
                <a:moveTo>
                  <a:pt x="1075583" y="453267"/>
                </a:moveTo>
                <a:lnTo>
                  <a:pt x="1123378" y="446852"/>
                </a:lnTo>
                <a:lnTo>
                  <a:pt x="1166330" y="428746"/>
                </a:lnTo>
                <a:lnTo>
                  <a:pt x="1202724" y="400662"/>
                </a:lnTo>
                <a:lnTo>
                  <a:pt x="1230843" y="364314"/>
                </a:lnTo>
                <a:lnTo>
                  <a:pt x="1248972" y="321412"/>
                </a:lnTo>
                <a:lnTo>
                  <a:pt x="1255397" y="273671"/>
                </a:lnTo>
                <a:lnTo>
                  <a:pt x="1255397" y="179609"/>
                </a:lnTo>
                <a:lnTo>
                  <a:pt x="1248972" y="131862"/>
                </a:lnTo>
                <a:lnTo>
                  <a:pt x="1230843" y="88957"/>
                </a:lnTo>
                <a:lnTo>
                  <a:pt x="1202724" y="52606"/>
                </a:lnTo>
                <a:lnTo>
                  <a:pt x="1166330" y="24522"/>
                </a:lnTo>
                <a:lnTo>
                  <a:pt x="1123378" y="6415"/>
                </a:lnTo>
                <a:lnTo>
                  <a:pt x="1075583" y="0"/>
                </a:lnTo>
                <a:lnTo>
                  <a:pt x="179686" y="0"/>
                </a:lnTo>
                <a:lnTo>
                  <a:pt x="131900" y="6415"/>
                </a:lnTo>
                <a:lnTo>
                  <a:pt x="88972" y="24522"/>
                </a:lnTo>
                <a:lnTo>
                  <a:pt x="52609" y="52606"/>
                </a:lnTo>
                <a:lnTo>
                  <a:pt x="24520" y="88957"/>
                </a:lnTo>
                <a:lnTo>
                  <a:pt x="6414" y="131862"/>
                </a:lnTo>
                <a:lnTo>
                  <a:pt x="0" y="179609"/>
                </a:lnTo>
                <a:lnTo>
                  <a:pt x="0" y="273671"/>
                </a:lnTo>
                <a:lnTo>
                  <a:pt x="6414" y="321412"/>
                </a:lnTo>
                <a:lnTo>
                  <a:pt x="24520" y="364314"/>
                </a:lnTo>
                <a:lnTo>
                  <a:pt x="52609" y="400662"/>
                </a:lnTo>
                <a:lnTo>
                  <a:pt x="88972" y="428746"/>
                </a:lnTo>
                <a:lnTo>
                  <a:pt x="131900" y="446852"/>
                </a:lnTo>
                <a:lnTo>
                  <a:pt x="179686" y="453267"/>
                </a:lnTo>
                <a:lnTo>
                  <a:pt x="1075583" y="453267"/>
                </a:lnTo>
                <a:close/>
              </a:path>
            </a:pathLst>
          </a:custGeom>
          <a:ln w="3175">
            <a:solidFill>
              <a:srgbClr val="000000"/>
            </a:solidFill>
          </a:ln>
        </p:spPr>
        <p:txBody>
          <a:bodyPr wrap="square" lIns="0" tIns="0" rIns="0" bIns="0" rtlCol="0"/>
          <a:lstStyle/>
          <a:p>
            <a:endParaRPr/>
          </a:p>
        </p:txBody>
      </p:sp>
      <p:sp>
        <p:nvSpPr>
          <p:cNvPr id="47" name="object 47"/>
          <p:cNvSpPr txBox="1"/>
          <p:nvPr/>
        </p:nvSpPr>
        <p:spPr>
          <a:xfrm>
            <a:off x="3281777" y="2544789"/>
            <a:ext cx="1139825" cy="1290320"/>
          </a:xfrm>
          <a:prstGeom prst="rect">
            <a:avLst/>
          </a:prstGeom>
        </p:spPr>
        <p:txBody>
          <a:bodyPr vert="horz" wrap="square" lIns="0" tIns="12065" rIns="0" bIns="0" rtlCol="0">
            <a:spAutoFit/>
          </a:bodyPr>
          <a:lstStyle/>
          <a:p>
            <a:pPr marL="12700">
              <a:lnSpc>
                <a:spcPct val="100000"/>
              </a:lnSpc>
              <a:spcBef>
                <a:spcPts val="95"/>
              </a:spcBef>
            </a:pPr>
            <a:r>
              <a:rPr sz="1400" i="1" spc="-5" dirty="0">
                <a:latin typeface="Times New Roman"/>
                <a:cs typeface="Times New Roman"/>
              </a:rPr>
              <a:t>XenStore-Logic</a:t>
            </a:r>
            <a:endParaRPr sz="1400">
              <a:latin typeface="Times New Roman"/>
              <a:cs typeface="Times New Roman"/>
            </a:endParaRPr>
          </a:p>
          <a:p>
            <a:pPr marL="210185" marR="231140" algn="ctr">
              <a:lnSpc>
                <a:spcPts val="4250"/>
              </a:lnSpc>
              <a:spcBef>
                <a:spcPts val="350"/>
              </a:spcBef>
            </a:pPr>
            <a:r>
              <a:rPr sz="1400" i="1" spc="-5" dirty="0">
                <a:latin typeface="Times New Roman"/>
                <a:cs typeface="Times New Roman"/>
              </a:rPr>
              <a:t>Toolstack  Builder</a:t>
            </a:r>
            <a:endParaRPr sz="1400">
              <a:latin typeface="Times New Roman"/>
              <a:cs typeface="Times New Roman"/>
            </a:endParaRPr>
          </a:p>
        </p:txBody>
      </p:sp>
      <p:sp>
        <p:nvSpPr>
          <p:cNvPr id="48" name="object 48"/>
          <p:cNvSpPr/>
          <p:nvPr/>
        </p:nvSpPr>
        <p:spPr>
          <a:xfrm>
            <a:off x="3851671" y="1539818"/>
            <a:ext cx="0" cy="915669"/>
          </a:xfrm>
          <a:custGeom>
            <a:avLst/>
            <a:gdLst/>
            <a:ahLst/>
            <a:cxnLst/>
            <a:rect l="l" t="t" r="r" b="b"/>
            <a:pathLst>
              <a:path h="915669">
                <a:moveTo>
                  <a:pt x="0" y="0"/>
                </a:moveTo>
                <a:lnTo>
                  <a:pt x="0" y="915279"/>
                </a:lnTo>
              </a:path>
            </a:pathLst>
          </a:custGeom>
          <a:ln w="19021">
            <a:solidFill>
              <a:srgbClr val="000000"/>
            </a:solidFill>
          </a:ln>
        </p:spPr>
        <p:txBody>
          <a:bodyPr wrap="square" lIns="0" tIns="0" rIns="0" bIns="0" rtlCol="0"/>
          <a:lstStyle/>
          <a:p>
            <a:endParaRPr/>
          </a:p>
        </p:txBody>
      </p:sp>
      <p:sp>
        <p:nvSpPr>
          <p:cNvPr id="49" name="object 49"/>
          <p:cNvSpPr/>
          <p:nvPr/>
        </p:nvSpPr>
        <p:spPr>
          <a:xfrm>
            <a:off x="4479369" y="2681668"/>
            <a:ext cx="2682240" cy="0"/>
          </a:xfrm>
          <a:custGeom>
            <a:avLst/>
            <a:gdLst/>
            <a:ahLst/>
            <a:cxnLst/>
            <a:rect l="l" t="t" r="r" b="b"/>
            <a:pathLst>
              <a:path w="2682240">
                <a:moveTo>
                  <a:pt x="0" y="0"/>
                </a:moveTo>
                <a:lnTo>
                  <a:pt x="2681984" y="0"/>
                </a:lnTo>
              </a:path>
            </a:pathLst>
          </a:custGeom>
          <a:ln w="28511">
            <a:solidFill>
              <a:srgbClr val="000000"/>
            </a:solidFill>
          </a:ln>
        </p:spPr>
        <p:txBody>
          <a:bodyPr wrap="square" lIns="0" tIns="0" rIns="0" bIns="0" rtlCol="0"/>
          <a:lstStyle/>
          <a:p>
            <a:endParaRPr/>
          </a:p>
        </p:txBody>
      </p:sp>
      <p:sp>
        <p:nvSpPr>
          <p:cNvPr id="50" name="object 50"/>
          <p:cNvSpPr/>
          <p:nvPr/>
        </p:nvSpPr>
        <p:spPr>
          <a:xfrm>
            <a:off x="7161354" y="1653864"/>
            <a:ext cx="0" cy="1028065"/>
          </a:xfrm>
          <a:custGeom>
            <a:avLst/>
            <a:gdLst/>
            <a:ahLst/>
            <a:cxnLst/>
            <a:rect l="l" t="t" r="r" b="b"/>
            <a:pathLst>
              <a:path h="1028064">
                <a:moveTo>
                  <a:pt x="0" y="0"/>
                </a:moveTo>
                <a:lnTo>
                  <a:pt x="0" y="1027804"/>
                </a:lnTo>
              </a:path>
            </a:pathLst>
          </a:custGeom>
          <a:ln w="28531">
            <a:solidFill>
              <a:srgbClr val="000000"/>
            </a:solidFill>
          </a:ln>
        </p:spPr>
        <p:txBody>
          <a:bodyPr wrap="square" lIns="0" tIns="0" rIns="0" bIns="0" rtlCol="0"/>
          <a:lstStyle/>
          <a:p>
            <a:endParaRPr/>
          </a:p>
        </p:txBody>
      </p:sp>
      <p:sp>
        <p:nvSpPr>
          <p:cNvPr id="51" name="object 51"/>
          <p:cNvSpPr/>
          <p:nvPr/>
        </p:nvSpPr>
        <p:spPr>
          <a:xfrm>
            <a:off x="6048616" y="1115188"/>
            <a:ext cx="342900" cy="0"/>
          </a:xfrm>
          <a:custGeom>
            <a:avLst/>
            <a:gdLst/>
            <a:ahLst/>
            <a:cxnLst/>
            <a:rect l="l" t="t" r="r" b="b"/>
            <a:pathLst>
              <a:path w="342900">
                <a:moveTo>
                  <a:pt x="0" y="0"/>
                </a:moveTo>
                <a:lnTo>
                  <a:pt x="342381" y="0"/>
                </a:lnTo>
              </a:path>
            </a:pathLst>
          </a:custGeom>
          <a:ln w="28511">
            <a:solidFill>
              <a:srgbClr val="000000"/>
            </a:solidFill>
          </a:ln>
        </p:spPr>
        <p:txBody>
          <a:bodyPr wrap="square" lIns="0" tIns="0" rIns="0" bIns="0" rtlCol="0"/>
          <a:lstStyle/>
          <a:p>
            <a:endParaRPr/>
          </a:p>
        </p:txBody>
      </p:sp>
      <p:sp>
        <p:nvSpPr>
          <p:cNvPr id="52" name="object 52"/>
          <p:cNvSpPr/>
          <p:nvPr/>
        </p:nvSpPr>
        <p:spPr>
          <a:xfrm>
            <a:off x="6365382" y="912567"/>
            <a:ext cx="339725" cy="1026794"/>
          </a:xfrm>
          <a:custGeom>
            <a:avLst/>
            <a:gdLst/>
            <a:ahLst/>
            <a:cxnLst/>
            <a:rect l="l" t="t" r="r" b="b"/>
            <a:pathLst>
              <a:path w="339725" h="1026794">
                <a:moveTo>
                  <a:pt x="169668" y="0"/>
                </a:moveTo>
                <a:lnTo>
                  <a:pt x="124562" y="6056"/>
                </a:lnTo>
                <a:lnTo>
                  <a:pt x="84031" y="23147"/>
                </a:lnTo>
                <a:lnTo>
                  <a:pt x="49692" y="49657"/>
                </a:lnTo>
                <a:lnTo>
                  <a:pt x="23163" y="83971"/>
                </a:lnTo>
                <a:lnTo>
                  <a:pt x="6060" y="124473"/>
                </a:lnTo>
                <a:lnTo>
                  <a:pt x="0" y="169547"/>
                </a:lnTo>
                <a:lnTo>
                  <a:pt x="0" y="856735"/>
                </a:lnTo>
                <a:lnTo>
                  <a:pt x="6060" y="901819"/>
                </a:lnTo>
                <a:lnTo>
                  <a:pt x="23163" y="942345"/>
                </a:lnTo>
                <a:lnTo>
                  <a:pt x="49692" y="976689"/>
                </a:lnTo>
                <a:lnTo>
                  <a:pt x="84031" y="1003230"/>
                </a:lnTo>
                <a:lnTo>
                  <a:pt x="124562" y="1020344"/>
                </a:lnTo>
                <a:lnTo>
                  <a:pt x="169668" y="1026410"/>
                </a:lnTo>
                <a:lnTo>
                  <a:pt x="214828" y="1020344"/>
                </a:lnTo>
                <a:lnTo>
                  <a:pt x="255395" y="1003230"/>
                </a:lnTo>
                <a:lnTo>
                  <a:pt x="289755" y="976689"/>
                </a:lnTo>
                <a:lnTo>
                  <a:pt x="316296" y="942345"/>
                </a:lnTo>
                <a:lnTo>
                  <a:pt x="333403" y="901819"/>
                </a:lnTo>
                <a:lnTo>
                  <a:pt x="339464" y="856735"/>
                </a:lnTo>
                <a:lnTo>
                  <a:pt x="339464" y="169547"/>
                </a:lnTo>
                <a:lnTo>
                  <a:pt x="333403" y="124473"/>
                </a:lnTo>
                <a:lnTo>
                  <a:pt x="316296" y="83971"/>
                </a:lnTo>
                <a:lnTo>
                  <a:pt x="289755" y="49657"/>
                </a:lnTo>
                <a:lnTo>
                  <a:pt x="255395" y="23147"/>
                </a:lnTo>
                <a:lnTo>
                  <a:pt x="214828" y="6056"/>
                </a:lnTo>
                <a:lnTo>
                  <a:pt x="169668" y="0"/>
                </a:lnTo>
                <a:close/>
              </a:path>
            </a:pathLst>
          </a:custGeom>
          <a:solidFill>
            <a:srgbClr val="D7D7D7"/>
          </a:solidFill>
        </p:spPr>
        <p:txBody>
          <a:bodyPr wrap="square" lIns="0" tIns="0" rIns="0" bIns="0" rtlCol="0"/>
          <a:lstStyle/>
          <a:p>
            <a:endParaRPr/>
          </a:p>
        </p:txBody>
      </p:sp>
      <p:sp>
        <p:nvSpPr>
          <p:cNvPr id="53" name="object 53"/>
          <p:cNvSpPr/>
          <p:nvPr/>
        </p:nvSpPr>
        <p:spPr>
          <a:xfrm>
            <a:off x="6365382" y="912567"/>
            <a:ext cx="339725" cy="1026794"/>
          </a:xfrm>
          <a:custGeom>
            <a:avLst/>
            <a:gdLst/>
            <a:ahLst/>
            <a:cxnLst/>
            <a:rect l="l" t="t" r="r" b="b"/>
            <a:pathLst>
              <a:path w="339725" h="1026794">
                <a:moveTo>
                  <a:pt x="339464" y="169547"/>
                </a:moveTo>
                <a:lnTo>
                  <a:pt x="333403" y="124473"/>
                </a:lnTo>
                <a:lnTo>
                  <a:pt x="316296" y="83971"/>
                </a:lnTo>
                <a:lnTo>
                  <a:pt x="289755" y="49657"/>
                </a:lnTo>
                <a:lnTo>
                  <a:pt x="255395" y="23147"/>
                </a:lnTo>
                <a:lnTo>
                  <a:pt x="214828" y="6056"/>
                </a:lnTo>
                <a:lnTo>
                  <a:pt x="169668" y="0"/>
                </a:lnTo>
                <a:lnTo>
                  <a:pt x="124562" y="6056"/>
                </a:lnTo>
                <a:lnTo>
                  <a:pt x="84031" y="23147"/>
                </a:lnTo>
                <a:lnTo>
                  <a:pt x="49692" y="49657"/>
                </a:lnTo>
                <a:lnTo>
                  <a:pt x="23163" y="83971"/>
                </a:lnTo>
                <a:lnTo>
                  <a:pt x="6060" y="124473"/>
                </a:lnTo>
                <a:lnTo>
                  <a:pt x="0" y="169547"/>
                </a:lnTo>
                <a:lnTo>
                  <a:pt x="0" y="856735"/>
                </a:lnTo>
                <a:lnTo>
                  <a:pt x="6060" y="901819"/>
                </a:lnTo>
                <a:lnTo>
                  <a:pt x="23163" y="942345"/>
                </a:lnTo>
                <a:lnTo>
                  <a:pt x="49692" y="976689"/>
                </a:lnTo>
                <a:lnTo>
                  <a:pt x="84031" y="1003230"/>
                </a:lnTo>
                <a:lnTo>
                  <a:pt x="124562" y="1020344"/>
                </a:lnTo>
                <a:lnTo>
                  <a:pt x="169668" y="1026410"/>
                </a:lnTo>
                <a:lnTo>
                  <a:pt x="214828" y="1020344"/>
                </a:lnTo>
                <a:lnTo>
                  <a:pt x="255395" y="1003230"/>
                </a:lnTo>
                <a:lnTo>
                  <a:pt x="289755" y="976689"/>
                </a:lnTo>
                <a:lnTo>
                  <a:pt x="316296" y="942345"/>
                </a:lnTo>
                <a:lnTo>
                  <a:pt x="333403" y="901819"/>
                </a:lnTo>
                <a:lnTo>
                  <a:pt x="339464" y="856735"/>
                </a:lnTo>
                <a:lnTo>
                  <a:pt x="339464" y="169547"/>
                </a:lnTo>
                <a:close/>
              </a:path>
            </a:pathLst>
          </a:custGeom>
          <a:ln w="3175">
            <a:solidFill>
              <a:srgbClr val="000000"/>
            </a:solidFill>
          </a:ln>
        </p:spPr>
        <p:txBody>
          <a:bodyPr wrap="square" lIns="0" tIns="0" rIns="0" bIns="0" rtlCol="0"/>
          <a:lstStyle/>
          <a:p>
            <a:endParaRPr/>
          </a:p>
        </p:txBody>
      </p:sp>
      <p:sp>
        <p:nvSpPr>
          <p:cNvPr id="54" name="object 54"/>
          <p:cNvSpPr txBox="1"/>
          <p:nvPr/>
        </p:nvSpPr>
        <p:spPr>
          <a:xfrm>
            <a:off x="6417413" y="1156834"/>
            <a:ext cx="222250" cy="537845"/>
          </a:xfrm>
          <a:prstGeom prst="rect">
            <a:avLst/>
          </a:prstGeom>
        </p:spPr>
        <p:txBody>
          <a:bodyPr vert="vert270" wrap="square" lIns="0" tIns="0" rIns="0" bIns="0" rtlCol="0">
            <a:spAutoFit/>
          </a:bodyPr>
          <a:lstStyle/>
          <a:p>
            <a:pPr marL="12700">
              <a:lnSpc>
                <a:spcPts val="1625"/>
              </a:lnSpc>
            </a:pPr>
            <a:r>
              <a:rPr sz="1400" i="1" dirty="0">
                <a:latin typeface="Times New Roman"/>
                <a:cs typeface="Times New Roman"/>
              </a:rPr>
              <a:t>QEMU</a:t>
            </a:r>
            <a:endParaRPr sz="1400">
              <a:latin typeface="Times New Roman"/>
              <a:cs typeface="Times New Roman"/>
            </a:endParaRPr>
          </a:p>
        </p:txBody>
      </p:sp>
      <p:sp>
        <p:nvSpPr>
          <p:cNvPr id="55" name="object 55"/>
          <p:cNvSpPr/>
          <p:nvPr/>
        </p:nvSpPr>
        <p:spPr>
          <a:xfrm>
            <a:off x="6105679" y="1713928"/>
            <a:ext cx="248285" cy="0"/>
          </a:xfrm>
          <a:custGeom>
            <a:avLst/>
            <a:gdLst/>
            <a:ahLst/>
            <a:cxnLst/>
            <a:rect l="l" t="t" r="r" b="b"/>
            <a:pathLst>
              <a:path w="248285">
                <a:moveTo>
                  <a:pt x="0" y="0"/>
                </a:moveTo>
                <a:lnTo>
                  <a:pt x="248162" y="0"/>
                </a:lnTo>
              </a:path>
            </a:pathLst>
          </a:custGeom>
          <a:ln w="28511">
            <a:solidFill>
              <a:srgbClr val="000000"/>
            </a:solidFill>
          </a:ln>
        </p:spPr>
        <p:txBody>
          <a:bodyPr wrap="square" lIns="0" tIns="0" rIns="0" bIns="0" rtlCol="0"/>
          <a:lstStyle/>
          <a:p>
            <a:endParaRPr/>
          </a:p>
        </p:txBody>
      </p:sp>
      <p:sp>
        <p:nvSpPr>
          <p:cNvPr id="56" name="object 56"/>
          <p:cNvSpPr/>
          <p:nvPr/>
        </p:nvSpPr>
        <p:spPr>
          <a:xfrm>
            <a:off x="6704846" y="1425772"/>
            <a:ext cx="114300" cy="0"/>
          </a:xfrm>
          <a:custGeom>
            <a:avLst/>
            <a:gdLst/>
            <a:ahLst/>
            <a:cxnLst/>
            <a:rect l="l" t="t" r="r" b="b"/>
            <a:pathLst>
              <a:path w="114300">
                <a:moveTo>
                  <a:pt x="0" y="0"/>
                </a:moveTo>
                <a:lnTo>
                  <a:pt x="114127" y="0"/>
                </a:lnTo>
              </a:path>
            </a:pathLst>
          </a:custGeom>
          <a:ln w="28511">
            <a:solidFill>
              <a:srgbClr val="000000"/>
            </a:solidFill>
          </a:ln>
        </p:spPr>
        <p:txBody>
          <a:bodyPr wrap="square" lIns="0" tIns="0" rIns="0" bIns="0" rtlCol="0"/>
          <a:lstStyle/>
          <a:p>
            <a:endParaRPr/>
          </a:p>
        </p:txBody>
      </p:sp>
      <p:sp>
        <p:nvSpPr>
          <p:cNvPr id="57" name="object 57"/>
          <p:cNvSpPr/>
          <p:nvPr/>
        </p:nvSpPr>
        <p:spPr>
          <a:xfrm>
            <a:off x="4679091" y="1110626"/>
            <a:ext cx="0" cy="1113790"/>
          </a:xfrm>
          <a:custGeom>
            <a:avLst/>
            <a:gdLst/>
            <a:ahLst/>
            <a:cxnLst/>
            <a:rect l="l" t="t" r="r" b="b"/>
            <a:pathLst>
              <a:path h="1113789">
                <a:moveTo>
                  <a:pt x="0" y="0"/>
                </a:moveTo>
                <a:lnTo>
                  <a:pt x="0" y="1113465"/>
                </a:lnTo>
              </a:path>
            </a:pathLst>
          </a:custGeom>
          <a:ln w="28531">
            <a:solidFill>
              <a:srgbClr val="000000"/>
            </a:solidFill>
          </a:ln>
        </p:spPr>
        <p:txBody>
          <a:bodyPr wrap="square" lIns="0" tIns="0" rIns="0" bIns="0" rtlCol="0"/>
          <a:lstStyle/>
          <a:p>
            <a:endParaRPr/>
          </a:p>
        </p:txBody>
      </p:sp>
      <p:sp>
        <p:nvSpPr>
          <p:cNvPr id="58" name="object 58"/>
          <p:cNvSpPr/>
          <p:nvPr/>
        </p:nvSpPr>
        <p:spPr>
          <a:xfrm>
            <a:off x="4679091" y="1112147"/>
            <a:ext cx="114300" cy="1905"/>
          </a:xfrm>
          <a:custGeom>
            <a:avLst/>
            <a:gdLst/>
            <a:ahLst/>
            <a:cxnLst/>
            <a:rect l="l" t="t" r="r" b="b"/>
            <a:pathLst>
              <a:path w="114300" h="1905">
                <a:moveTo>
                  <a:pt x="-14255" y="696"/>
                </a:moveTo>
                <a:lnTo>
                  <a:pt x="128382" y="696"/>
                </a:lnTo>
              </a:path>
            </a:pathLst>
          </a:custGeom>
          <a:ln w="29905">
            <a:solidFill>
              <a:srgbClr val="000000"/>
            </a:solidFill>
          </a:ln>
        </p:spPr>
        <p:txBody>
          <a:bodyPr wrap="square" lIns="0" tIns="0" rIns="0" bIns="0" rtlCol="0"/>
          <a:lstStyle/>
          <a:p>
            <a:endParaRPr/>
          </a:p>
        </p:txBody>
      </p:sp>
      <p:sp>
        <p:nvSpPr>
          <p:cNvPr id="59" name="object 59"/>
          <p:cNvSpPr/>
          <p:nvPr/>
        </p:nvSpPr>
        <p:spPr>
          <a:xfrm>
            <a:off x="4679091" y="1729894"/>
            <a:ext cx="152400" cy="0"/>
          </a:xfrm>
          <a:custGeom>
            <a:avLst/>
            <a:gdLst/>
            <a:ahLst/>
            <a:cxnLst/>
            <a:rect l="l" t="t" r="r" b="b"/>
            <a:pathLst>
              <a:path w="152400">
                <a:moveTo>
                  <a:pt x="152169" y="0"/>
                </a:moveTo>
                <a:lnTo>
                  <a:pt x="0" y="0"/>
                </a:lnTo>
              </a:path>
            </a:pathLst>
          </a:custGeom>
          <a:ln w="28511">
            <a:solidFill>
              <a:srgbClr val="000000"/>
            </a:solidFill>
          </a:ln>
        </p:spPr>
        <p:txBody>
          <a:bodyPr wrap="square" lIns="0" tIns="0" rIns="0" bIns="0" rtlCol="0"/>
          <a:lstStyle/>
          <a:p>
            <a:endParaRPr/>
          </a:p>
        </p:txBody>
      </p:sp>
      <p:sp>
        <p:nvSpPr>
          <p:cNvPr id="60" name="object 60"/>
          <p:cNvSpPr/>
          <p:nvPr/>
        </p:nvSpPr>
        <p:spPr>
          <a:xfrm>
            <a:off x="4108456" y="2224092"/>
            <a:ext cx="0" cy="231140"/>
          </a:xfrm>
          <a:custGeom>
            <a:avLst/>
            <a:gdLst/>
            <a:ahLst/>
            <a:cxnLst/>
            <a:rect l="l" t="t" r="r" b="b"/>
            <a:pathLst>
              <a:path h="231139">
                <a:moveTo>
                  <a:pt x="0" y="0"/>
                </a:moveTo>
                <a:lnTo>
                  <a:pt x="0" y="231005"/>
                </a:lnTo>
              </a:path>
            </a:pathLst>
          </a:custGeom>
          <a:ln w="28531">
            <a:solidFill>
              <a:srgbClr val="000000"/>
            </a:solidFill>
          </a:ln>
        </p:spPr>
        <p:txBody>
          <a:bodyPr wrap="square" lIns="0" tIns="0" rIns="0" bIns="0" rtlCol="0"/>
          <a:lstStyle/>
          <a:p>
            <a:endParaRPr/>
          </a:p>
        </p:txBody>
      </p:sp>
      <p:sp>
        <p:nvSpPr>
          <p:cNvPr id="61" name="object 61"/>
          <p:cNvSpPr/>
          <p:nvPr/>
        </p:nvSpPr>
        <p:spPr>
          <a:xfrm>
            <a:off x="4108456" y="2224092"/>
            <a:ext cx="570865" cy="0"/>
          </a:xfrm>
          <a:custGeom>
            <a:avLst/>
            <a:gdLst/>
            <a:ahLst/>
            <a:cxnLst/>
            <a:rect l="l" t="t" r="r" b="b"/>
            <a:pathLst>
              <a:path w="570864">
                <a:moveTo>
                  <a:pt x="0" y="0"/>
                </a:moveTo>
                <a:lnTo>
                  <a:pt x="570635" y="0"/>
                </a:lnTo>
              </a:path>
            </a:pathLst>
          </a:custGeom>
          <a:ln w="28511">
            <a:solidFill>
              <a:srgbClr val="000000"/>
            </a:solidFill>
          </a:ln>
        </p:spPr>
        <p:txBody>
          <a:bodyPr wrap="square" lIns="0" tIns="0" rIns="0" bIns="0" rtlCol="0"/>
          <a:lstStyle/>
          <a:p>
            <a:endParaRPr/>
          </a:p>
        </p:txBody>
      </p:sp>
      <p:sp>
        <p:nvSpPr>
          <p:cNvPr id="62" name="object 62"/>
          <p:cNvSpPr txBox="1"/>
          <p:nvPr/>
        </p:nvSpPr>
        <p:spPr>
          <a:xfrm>
            <a:off x="1766475" y="4250096"/>
            <a:ext cx="672465" cy="299720"/>
          </a:xfrm>
          <a:prstGeom prst="rect">
            <a:avLst/>
          </a:prstGeom>
        </p:spPr>
        <p:txBody>
          <a:bodyPr vert="horz" wrap="square" lIns="0" tIns="12065" rIns="0" bIns="0" rtlCol="0">
            <a:spAutoFit/>
          </a:bodyPr>
          <a:lstStyle/>
          <a:p>
            <a:pPr marL="12700">
              <a:lnSpc>
                <a:spcPct val="100000"/>
              </a:lnSpc>
              <a:spcBef>
                <a:spcPts val="95"/>
              </a:spcBef>
            </a:pPr>
            <a:r>
              <a:rPr sz="1800" spc="-5" dirty="0">
                <a:latin typeface="Times New Roman"/>
                <a:cs typeface="Times New Roman"/>
              </a:rPr>
              <a:t>XOAR</a:t>
            </a:r>
            <a:endParaRPr sz="1800">
              <a:latin typeface="Times New Roman"/>
              <a:cs typeface="Times New Roman"/>
            </a:endParaRPr>
          </a:p>
        </p:txBody>
      </p:sp>
      <p:sp>
        <p:nvSpPr>
          <p:cNvPr id="63" name="object 63"/>
          <p:cNvSpPr txBox="1"/>
          <p:nvPr/>
        </p:nvSpPr>
        <p:spPr>
          <a:xfrm>
            <a:off x="567639" y="5940057"/>
            <a:ext cx="5344795" cy="548640"/>
          </a:xfrm>
          <a:prstGeom prst="rect">
            <a:avLst/>
          </a:prstGeom>
        </p:spPr>
        <p:txBody>
          <a:bodyPr vert="horz" wrap="square" lIns="0" tIns="0" rIns="0" bIns="0" rtlCol="0">
            <a:spAutoFit/>
          </a:bodyPr>
          <a:lstStyle/>
          <a:p>
            <a:pPr marL="12700">
              <a:lnSpc>
                <a:spcPts val="2090"/>
              </a:lnSpc>
            </a:pPr>
            <a:r>
              <a:rPr sz="1800" spc="-5" dirty="0">
                <a:latin typeface="Arial"/>
                <a:cs typeface="Arial"/>
              </a:rPr>
              <a:t>responsible </a:t>
            </a:r>
            <a:r>
              <a:rPr sz="1800" dirty="0">
                <a:latin typeface="Arial"/>
                <a:cs typeface="Arial"/>
              </a:rPr>
              <a:t>for </a:t>
            </a:r>
            <a:r>
              <a:rPr sz="1800" spc="-5" dirty="0">
                <a:latin typeface="Arial"/>
                <a:cs typeface="Arial"/>
              </a:rPr>
              <a:t>device</a:t>
            </a:r>
            <a:r>
              <a:rPr sz="1800" spc="20" dirty="0">
                <a:latin typeface="Arial"/>
                <a:cs typeface="Arial"/>
              </a:rPr>
              <a:t> </a:t>
            </a:r>
            <a:r>
              <a:rPr sz="1800" spc="-5" dirty="0">
                <a:latin typeface="Arial"/>
                <a:cs typeface="Arial"/>
              </a:rPr>
              <a:t>emulation</a:t>
            </a:r>
            <a:endParaRPr sz="1800">
              <a:latin typeface="Arial"/>
              <a:cs typeface="Arial"/>
            </a:endParaRPr>
          </a:p>
          <a:p>
            <a:pPr marL="2673350">
              <a:lnSpc>
                <a:spcPct val="100000"/>
              </a:lnSpc>
              <a:spcBef>
                <a:spcPts val="675"/>
              </a:spcBef>
            </a:pPr>
            <a:r>
              <a:rPr sz="1200" spc="-5" dirty="0">
                <a:latin typeface="Arial"/>
                <a:cs typeface="Arial"/>
              </a:rPr>
              <a:t>Cloud Computing: </a:t>
            </a:r>
            <a:r>
              <a:rPr sz="1200" dirty="0">
                <a:latin typeface="Arial"/>
                <a:cs typeface="Arial"/>
              </a:rPr>
              <a:t>Theory </a:t>
            </a:r>
            <a:r>
              <a:rPr sz="1200" spc="-5" dirty="0">
                <a:latin typeface="Arial"/>
                <a:cs typeface="Arial"/>
              </a:rPr>
              <a:t>and</a:t>
            </a:r>
            <a:r>
              <a:rPr sz="1200" spc="-140" dirty="0">
                <a:latin typeface="Arial"/>
                <a:cs typeface="Arial"/>
              </a:rPr>
              <a:t> </a:t>
            </a:r>
            <a:r>
              <a:rPr sz="1200" dirty="0">
                <a:latin typeface="Arial"/>
                <a:cs typeface="Arial"/>
              </a:rPr>
              <a:t>Practice.</a:t>
            </a:r>
            <a:endParaRPr sz="1200">
              <a:latin typeface="Arial"/>
              <a:cs typeface="Arial"/>
            </a:endParaRPr>
          </a:p>
        </p:txBody>
      </p:sp>
      <p:sp>
        <p:nvSpPr>
          <p:cNvPr id="64" name="object 64"/>
          <p:cNvSpPr txBox="1">
            <a:spLocks noGrp="1"/>
          </p:cNvSpPr>
          <p:nvPr>
            <p:ph type="sldNum" sz="quarter" idx="7"/>
          </p:nvPr>
        </p:nvSpPr>
        <p:spPr>
          <a:prstGeom prst="rect">
            <a:avLst/>
          </a:prstGeom>
        </p:spPr>
        <p:txBody>
          <a:bodyPr vert="horz" wrap="square" lIns="0" tIns="27940" rIns="0" bIns="0" rtlCol="0">
            <a:spAutoFit/>
          </a:bodyPr>
          <a:lstStyle/>
          <a:p>
            <a:pPr marL="25400">
              <a:lnSpc>
                <a:spcPct val="100000"/>
              </a:lnSpc>
              <a:spcBef>
                <a:spcPts val="220"/>
              </a:spcBef>
            </a:pPr>
            <a:fld id="{81D60167-4931-47E6-BA6A-407CBD079E47}" type="slidenum">
              <a:rPr dirty="0"/>
              <a:t>40</a:t>
            </a:fld>
            <a:endParaRPr dirty="0"/>
          </a:p>
        </p:txBody>
      </p:sp>
      <p:sp>
        <p:nvSpPr>
          <p:cNvPr id="65" name="object 65"/>
          <p:cNvSpPr txBox="1"/>
          <p:nvPr/>
        </p:nvSpPr>
        <p:spPr>
          <a:xfrm>
            <a:off x="4225544" y="6475688"/>
            <a:ext cx="692150" cy="196215"/>
          </a:xfrm>
          <a:prstGeom prst="rect">
            <a:avLst/>
          </a:prstGeom>
        </p:spPr>
        <p:txBody>
          <a:bodyPr vert="horz" wrap="square" lIns="0" tIns="0" rIns="0" bIns="0" rtlCol="0">
            <a:spAutoFit/>
          </a:bodyPr>
          <a:lstStyle/>
          <a:p>
            <a:pPr marL="12700">
              <a:lnSpc>
                <a:spcPts val="1425"/>
              </a:lnSpc>
            </a:pPr>
            <a:r>
              <a:rPr sz="1200" dirty="0">
                <a:latin typeface="Arial"/>
                <a:cs typeface="Arial"/>
              </a:rPr>
              <a:t>Chapter</a:t>
            </a:r>
            <a:r>
              <a:rPr sz="1200" spc="-105" dirty="0">
                <a:latin typeface="Arial"/>
                <a:cs typeface="Arial"/>
              </a:rPr>
              <a:t> </a:t>
            </a:r>
            <a:r>
              <a:rPr sz="1200" spc="-5" dirty="0">
                <a:latin typeface="Arial"/>
                <a:cs typeface="Arial"/>
              </a:rPr>
              <a:t>9</a:t>
            </a:r>
            <a:endParaRPr sz="1200">
              <a:latin typeface="Arial"/>
              <a:cs typeface="Arial"/>
            </a:endParaRPr>
          </a:p>
        </p:txBody>
      </p:sp>
      <p:sp>
        <p:nvSpPr>
          <p:cNvPr id="66" name="object 66"/>
          <p:cNvSpPr txBox="1">
            <a:spLocks noGrp="1"/>
          </p:cNvSpPr>
          <p:nvPr>
            <p:ph type="ftr" sz="quarter" idx="5"/>
          </p:nvPr>
        </p:nvSpPr>
        <p:spPr>
          <a:prstGeom prst="rect">
            <a:avLst/>
          </a:prstGeom>
        </p:spPr>
        <p:txBody>
          <a:bodyPr vert="horz" wrap="square" lIns="0" tIns="0" rIns="0" bIns="0" rtlCol="0">
            <a:spAutoFit/>
          </a:bodyPr>
          <a:lstStyle/>
          <a:p>
            <a:pPr marL="12700">
              <a:lnSpc>
                <a:spcPts val="1425"/>
              </a:lnSpc>
            </a:pPr>
            <a:r>
              <a:rPr spc="-5" dirty="0"/>
              <a:t>Dan </a:t>
            </a:r>
            <a:r>
              <a:rPr dirty="0"/>
              <a:t>C.</a:t>
            </a:r>
            <a:r>
              <a:rPr spc="-55" dirty="0"/>
              <a:t> </a:t>
            </a:r>
            <a:r>
              <a:rPr spc="-5" dirty="0"/>
              <a:t>Marinescu</a:t>
            </a:r>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412750" y="134937"/>
            <a:ext cx="8731250" cy="274637"/>
          </a:xfrm>
          <a:prstGeom prst="rect">
            <a:avLst/>
          </a:prstGeom>
          <a:blipFill>
            <a:blip r:embed="rId3" cstate="print"/>
            <a:stretch>
              <a:fillRect/>
            </a:stretch>
          </a:blipFill>
        </p:spPr>
        <p:txBody>
          <a:bodyPr wrap="square" lIns="0" tIns="0" rIns="0" bIns="0" rtlCol="0"/>
          <a:lstStyle/>
          <a:p>
            <a:endParaRPr/>
          </a:p>
        </p:txBody>
      </p:sp>
      <p:sp>
        <p:nvSpPr>
          <p:cNvPr id="3" name="object 3"/>
          <p:cNvSpPr/>
          <p:nvPr/>
        </p:nvSpPr>
        <p:spPr>
          <a:xfrm>
            <a:off x="409575" y="134937"/>
            <a:ext cx="138430" cy="136525"/>
          </a:xfrm>
          <a:custGeom>
            <a:avLst/>
            <a:gdLst/>
            <a:ahLst/>
            <a:cxnLst/>
            <a:rect l="l" t="t" r="r" b="b"/>
            <a:pathLst>
              <a:path w="138429" h="136525">
                <a:moveTo>
                  <a:pt x="0" y="136525"/>
                </a:moveTo>
                <a:lnTo>
                  <a:pt x="138112" y="136525"/>
                </a:lnTo>
                <a:lnTo>
                  <a:pt x="138112" y="0"/>
                </a:lnTo>
                <a:lnTo>
                  <a:pt x="0" y="0"/>
                </a:lnTo>
                <a:lnTo>
                  <a:pt x="0" y="136525"/>
                </a:lnTo>
                <a:close/>
              </a:path>
            </a:pathLst>
          </a:custGeom>
          <a:solidFill>
            <a:srgbClr val="CCCCE6"/>
          </a:solidFill>
        </p:spPr>
        <p:txBody>
          <a:bodyPr wrap="square" lIns="0" tIns="0" rIns="0" bIns="0" rtlCol="0"/>
          <a:lstStyle/>
          <a:p>
            <a:endParaRPr/>
          </a:p>
        </p:txBody>
      </p:sp>
      <p:sp>
        <p:nvSpPr>
          <p:cNvPr id="4" name="object 4"/>
          <p:cNvSpPr/>
          <p:nvPr/>
        </p:nvSpPr>
        <p:spPr>
          <a:xfrm>
            <a:off x="547687" y="63"/>
            <a:ext cx="139700" cy="135255"/>
          </a:xfrm>
          <a:custGeom>
            <a:avLst/>
            <a:gdLst/>
            <a:ahLst/>
            <a:cxnLst/>
            <a:rect l="l" t="t" r="r" b="b"/>
            <a:pathLst>
              <a:path w="139700" h="135255">
                <a:moveTo>
                  <a:pt x="0" y="134874"/>
                </a:moveTo>
                <a:lnTo>
                  <a:pt x="139700" y="134874"/>
                </a:lnTo>
                <a:lnTo>
                  <a:pt x="139700" y="0"/>
                </a:lnTo>
                <a:lnTo>
                  <a:pt x="0" y="0"/>
                </a:lnTo>
                <a:lnTo>
                  <a:pt x="0" y="134874"/>
                </a:lnTo>
                <a:close/>
              </a:path>
            </a:pathLst>
          </a:custGeom>
          <a:solidFill>
            <a:srgbClr val="CCCCE6"/>
          </a:solidFill>
        </p:spPr>
        <p:txBody>
          <a:bodyPr wrap="square" lIns="0" tIns="0" rIns="0" bIns="0" rtlCol="0"/>
          <a:lstStyle/>
          <a:p>
            <a:endParaRPr/>
          </a:p>
        </p:txBody>
      </p:sp>
      <p:sp>
        <p:nvSpPr>
          <p:cNvPr id="5" name="object 5"/>
          <p:cNvSpPr/>
          <p:nvPr/>
        </p:nvSpPr>
        <p:spPr>
          <a:xfrm>
            <a:off x="547687" y="134937"/>
            <a:ext cx="139700" cy="141605"/>
          </a:xfrm>
          <a:custGeom>
            <a:avLst/>
            <a:gdLst/>
            <a:ahLst/>
            <a:cxnLst/>
            <a:rect l="l" t="t" r="r" b="b"/>
            <a:pathLst>
              <a:path w="139700" h="141604">
                <a:moveTo>
                  <a:pt x="0" y="141287"/>
                </a:moveTo>
                <a:lnTo>
                  <a:pt x="139700" y="141287"/>
                </a:lnTo>
                <a:lnTo>
                  <a:pt x="139700" y="0"/>
                </a:lnTo>
                <a:lnTo>
                  <a:pt x="0" y="0"/>
                </a:lnTo>
                <a:lnTo>
                  <a:pt x="0" y="141287"/>
                </a:lnTo>
                <a:close/>
              </a:path>
            </a:pathLst>
          </a:custGeom>
          <a:solidFill>
            <a:srgbClr val="9999CC"/>
          </a:solidFill>
        </p:spPr>
        <p:txBody>
          <a:bodyPr wrap="square" lIns="0" tIns="0" rIns="0" bIns="0" rtlCol="0"/>
          <a:lstStyle/>
          <a:p>
            <a:endParaRPr/>
          </a:p>
        </p:txBody>
      </p:sp>
      <p:sp>
        <p:nvSpPr>
          <p:cNvPr id="6" name="object 6"/>
          <p:cNvSpPr/>
          <p:nvPr/>
        </p:nvSpPr>
        <p:spPr>
          <a:xfrm>
            <a:off x="274637" y="274637"/>
            <a:ext cx="136525" cy="135255"/>
          </a:xfrm>
          <a:custGeom>
            <a:avLst/>
            <a:gdLst/>
            <a:ahLst/>
            <a:cxnLst/>
            <a:rect l="l" t="t" r="r" b="b"/>
            <a:pathLst>
              <a:path w="136525" h="135254">
                <a:moveTo>
                  <a:pt x="0" y="134937"/>
                </a:moveTo>
                <a:lnTo>
                  <a:pt x="136525" y="134937"/>
                </a:lnTo>
                <a:lnTo>
                  <a:pt x="136525" y="0"/>
                </a:lnTo>
                <a:lnTo>
                  <a:pt x="0" y="0"/>
                </a:lnTo>
                <a:lnTo>
                  <a:pt x="0" y="134937"/>
                </a:lnTo>
                <a:close/>
              </a:path>
            </a:pathLst>
          </a:custGeom>
          <a:solidFill>
            <a:srgbClr val="CCCCE6"/>
          </a:solidFill>
        </p:spPr>
        <p:txBody>
          <a:bodyPr wrap="square" lIns="0" tIns="0" rIns="0" bIns="0" rtlCol="0"/>
          <a:lstStyle/>
          <a:p>
            <a:endParaRPr/>
          </a:p>
        </p:txBody>
      </p:sp>
      <p:sp>
        <p:nvSpPr>
          <p:cNvPr id="7" name="object 7"/>
          <p:cNvSpPr/>
          <p:nvPr/>
        </p:nvSpPr>
        <p:spPr>
          <a:xfrm>
            <a:off x="131762" y="136588"/>
            <a:ext cx="141605" cy="138430"/>
          </a:xfrm>
          <a:custGeom>
            <a:avLst/>
            <a:gdLst/>
            <a:ahLst/>
            <a:cxnLst/>
            <a:rect l="l" t="t" r="r" b="b"/>
            <a:pathLst>
              <a:path w="141604" h="138429">
                <a:moveTo>
                  <a:pt x="0" y="138112"/>
                </a:moveTo>
                <a:lnTo>
                  <a:pt x="141287" y="138112"/>
                </a:lnTo>
                <a:lnTo>
                  <a:pt x="141287" y="0"/>
                </a:lnTo>
                <a:lnTo>
                  <a:pt x="0" y="0"/>
                </a:lnTo>
                <a:lnTo>
                  <a:pt x="0" y="138112"/>
                </a:lnTo>
                <a:close/>
              </a:path>
            </a:pathLst>
          </a:custGeom>
          <a:solidFill>
            <a:srgbClr val="00007C"/>
          </a:solidFill>
        </p:spPr>
        <p:txBody>
          <a:bodyPr wrap="square" lIns="0" tIns="0" rIns="0" bIns="0" rtlCol="0"/>
          <a:lstStyle/>
          <a:p>
            <a:endParaRPr/>
          </a:p>
        </p:txBody>
      </p:sp>
      <p:sp>
        <p:nvSpPr>
          <p:cNvPr id="8" name="object 8"/>
          <p:cNvSpPr/>
          <p:nvPr/>
        </p:nvSpPr>
        <p:spPr>
          <a:xfrm>
            <a:off x="409575" y="271462"/>
            <a:ext cx="138430" cy="138430"/>
          </a:xfrm>
          <a:custGeom>
            <a:avLst/>
            <a:gdLst/>
            <a:ahLst/>
            <a:cxnLst/>
            <a:rect l="l" t="t" r="r" b="b"/>
            <a:pathLst>
              <a:path w="138429" h="138429">
                <a:moveTo>
                  <a:pt x="0" y="138112"/>
                </a:moveTo>
                <a:lnTo>
                  <a:pt x="138112" y="138112"/>
                </a:lnTo>
                <a:lnTo>
                  <a:pt x="138112" y="0"/>
                </a:lnTo>
                <a:lnTo>
                  <a:pt x="0" y="0"/>
                </a:lnTo>
                <a:lnTo>
                  <a:pt x="0" y="138112"/>
                </a:lnTo>
                <a:close/>
              </a:path>
            </a:pathLst>
          </a:custGeom>
          <a:solidFill>
            <a:srgbClr val="9999CC"/>
          </a:solidFill>
        </p:spPr>
        <p:txBody>
          <a:bodyPr wrap="square" lIns="0" tIns="0" rIns="0" bIns="0" rtlCol="0"/>
          <a:lstStyle/>
          <a:p>
            <a:endParaRPr/>
          </a:p>
        </p:txBody>
      </p:sp>
      <p:sp>
        <p:nvSpPr>
          <p:cNvPr id="9" name="object 9"/>
          <p:cNvSpPr/>
          <p:nvPr/>
        </p:nvSpPr>
        <p:spPr>
          <a:xfrm>
            <a:off x="274637" y="409575"/>
            <a:ext cx="136525" cy="136525"/>
          </a:xfrm>
          <a:custGeom>
            <a:avLst/>
            <a:gdLst/>
            <a:ahLst/>
            <a:cxnLst/>
            <a:rect l="l" t="t" r="r" b="b"/>
            <a:pathLst>
              <a:path w="136525" h="136525">
                <a:moveTo>
                  <a:pt x="0" y="136525"/>
                </a:moveTo>
                <a:lnTo>
                  <a:pt x="136525" y="136525"/>
                </a:lnTo>
                <a:lnTo>
                  <a:pt x="136525" y="0"/>
                </a:lnTo>
                <a:lnTo>
                  <a:pt x="0" y="0"/>
                </a:lnTo>
                <a:lnTo>
                  <a:pt x="0" y="136525"/>
                </a:lnTo>
                <a:close/>
              </a:path>
            </a:pathLst>
          </a:custGeom>
          <a:solidFill>
            <a:srgbClr val="9999CC"/>
          </a:solidFill>
        </p:spPr>
        <p:txBody>
          <a:bodyPr wrap="square" lIns="0" tIns="0" rIns="0" bIns="0" rtlCol="0"/>
          <a:lstStyle/>
          <a:p>
            <a:endParaRPr/>
          </a:p>
        </p:txBody>
      </p:sp>
      <p:sp>
        <p:nvSpPr>
          <p:cNvPr id="10" name="object 10"/>
          <p:cNvSpPr/>
          <p:nvPr/>
        </p:nvSpPr>
        <p:spPr>
          <a:xfrm>
            <a:off x="1198123" y="1220713"/>
            <a:ext cx="2644140" cy="102235"/>
          </a:xfrm>
          <a:custGeom>
            <a:avLst/>
            <a:gdLst/>
            <a:ahLst/>
            <a:cxnLst/>
            <a:rect l="l" t="t" r="r" b="b"/>
            <a:pathLst>
              <a:path w="2644140" h="102234">
                <a:moveTo>
                  <a:pt x="2542343" y="0"/>
                </a:moveTo>
                <a:lnTo>
                  <a:pt x="0" y="0"/>
                </a:lnTo>
                <a:lnTo>
                  <a:pt x="101691" y="101619"/>
                </a:lnTo>
                <a:lnTo>
                  <a:pt x="2644035" y="101619"/>
                </a:lnTo>
                <a:lnTo>
                  <a:pt x="2542343" y="0"/>
                </a:lnTo>
                <a:close/>
              </a:path>
            </a:pathLst>
          </a:custGeom>
          <a:solidFill>
            <a:srgbClr val="AFC5E2"/>
          </a:solidFill>
        </p:spPr>
        <p:txBody>
          <a:bodyPr wrap="square" lIns="0" tIns="0" rIns="0" bIns="0" rtlCol="0"/>
          <a:lstStyle/>
          <a:p>
            <a:endParaRPr/>
          </a:p>
        </p:txBody>
      </p:sp>
      <p:sp>
        <p:nvSpPr>
          <p:cNvPr id="11" name="object 11"/>
          <p:cNvSpPr/>
          <p:nvPr/>
        </p:nvSpPr>
        <p:spPr>
          <a:xfrm>
            <a:off x="1198123" y="1220714"/>
            <a:ext cx="2644140" cy="102235"/>
          </a:xfrm>
          <a:custGeom>
            <a:avLst/>
            <a:gdLst/>
            <a:ahLst/>
            <a:cxnLst/>
            <a:rect l="l" t="t" r="r" b="b"/>
            <a:pathLst>
              <a:path w="2644140" h="102234">
                <a:moveTo>
                  <a:pt x="2542343" y="0"/>
                </a:moveTo>
                <a:lnTo>
                  <a:pt x="0" y="0"/>
                </a:lnTo>
                <a:lnTo>
                  <a:pt x="101691" y="101619"/>
                </a:lnTo>
                <a:lnTo>
                  <a:pt x="2644035" y="101619"/>
                </a:lnTo>
                <a:lnTo>
                  <a:pt x="2542343" y="0"/>
                </a:lnTo>
                <a:close/>
              </a:path>
            </a:pathLst>
          </a:custGeom>
          <a:ln w="3175">
            <a:solidFill>
              <a:srgbClr val="000000"/>
            </a:solidFill>
          </a:ln>
        </p:spPr>
        <p:txBody>
          <a:bodyPr wrap="square" lIns="0" tIns="0" rIns="0" bIns="0" rtlCol="0"/>
          <a:lstStyle/>
          <a:p>
            <a:endParaRPr/>
          </a:p>
        </p:txBody>
      </p:sp>
      <p:sp>
        <p:nvSpPr>
          <p:cNvPr id="12" name="object 12"/>
          <p:cNvSpPr/>
          <p:nvPr/>
        </p:nvSpPr>
        <p:spPr>
          <a:xfrm>
            <a:off x="3740467" y="667002"/>
            <a:ext cx="102235" cy="655955"/>
          </a:xfrm>
          <a:custGeom>
            <a:avLst/>
            <a:gdLst/>
            <a:ahLst/>
            <a:cxnLst/>
            <a:rect l="l" t="t" r="r" b="b"/>
            <a:pathLst>
              <a:path w="102235" h="655955">
                <a:moveTo>
                  <a:pt x="0" y="0"/>
                </a:moveTo>
                <a:lnTo>
                  <a:pt x="0" y="553711"/>
                </a:lnTo>
                <a:lnTo>
                  <a:pt x="101691" y="655330"/>
                </a:lnTo>
                <a:lnTo>
                  <a:pt x="101691" y="101619"/>
                </a:lnTo>
                <a:lnTo>
                  <a:pt x="0" y="0"/>
                </a:lnTo>
                <a:close/>
              </a:path>
            </a:pathLst>
          </a:custGeom>
          <a:solidFill>
            <a:srgbClr val="AFC5E2"/>
          </a:solidFill>
        </p:spPr>
        <p:txBody>
          <a:bodyPr wrap="square" lIns="0" tIns="0" rIns="0" bIns="0" rtlCol="0"/>
          <a:lstStyle/>
          <a:p>
            <a:endParaRPr/>
          </a:p>
        </p:txBody>
      </p:sp>
      <p:sp>
        <p:nvSpPr>
          <p:cNvPr id="13" name="object 13"/>
          <p:cNvSpPr/>
          <p:nvPr/>
        </p:nvSpPr>
        <p:spPr>
          <a:xfrm>
            <a:off x="3740467" y="667002"/>
            <a:ext cx="102235" cy="655955"/>
          </a:xfrm>
          <a:custGeom>
            <a:avLst/>
            <a:gdLst/>
            <a:ahLst/>
            <a:cxnLst/>
            <a:rect l="l" t="t" r="r" b="b"/>
            <a:pathLst>
              <a:path w="102235" h="655955">
                <a:moveTo>
                  <a:pt x="101691" y="655330"/>
                </a:moveTo>
                <a:lnTo>
                  <a:pt x="0" y="553711"/>
                </a:lnTo>
                <a:lnTo>
                  <a:pt x="0" y="0"/>
                </a:lnTo>
                <a:lnTo>
                  <a:pt x="101691" y="101619"/>
                </a:lnTo>
                <a:lnTo>
                  <a:pt x="101691" y="655330"/>
                </a:lnTo>
                <a:close/>
              </a:path>
            </a:pathLst>
          </a:custGeom>
          <a:ln w="3175">
            <a:solidFill>
              <a:srgbClr val="000000"/>
            </a:solidFill>
          </a:ln>
        </p:spPr>
        <p:txBody>
          <a:bodyPr wrap="square" lIns="0" tIns="0" rIns="0" bIns="0" rtlCol="0"/>
          <a:lstStyle/>
          <a:p>
            <a:endParaRPr/>
          </a:p>
        </p:txBody>
      </p:sp>
      <p:sp>
        <p:nvSpPr>
          <p:cNvPr id="14" name="object 14"/>
          <p:cNvSpPr txBox="1"/>
          <p:nvPr/>
        </p:nvSpPr>
        <p:spPr>
          <a:xfrm>
            <a:off x="1198123" y="667013"/>
            <a:ext cx="2542540" cy="553720"/>
          </a:xfrm>
          <a:prstGeom prst="rect">
            <a:avLst/>
          </a:prstGeom>
          <a:solidFill>
            <a:srgbClr val="E8EDF7"/>
          </a:solidFill>
          <a:ln w="3175">
            <a:solidFill>
              <a:srgbClr val="000000"/>
            </a:solidFill>
          </a:ln>
        </p:spPr>
        <p:txBody>
          <a:bodyPr vert="horz" wrap="square" lIns="0" tIns="4445" rIns="0" bIns="0" rtlCol="0">
            <a:spAutoFit/>
          </a:bodyPr>
          <a:lstStyle/>
          <a:p>
            <a:pPr>
              <a:lnSpc>
                <a:spcPct val="100000"/>
              </a:lnSpc>
              <a:spcBef>
                <a:spcPts val="35"/>
              </a:spcBef>
            </a:pPr>
            <a:endParaRPr sz="1100" dirty="0">
              <a:latin typeface="Times New Roman"/>
              <a:cs typeface="Times New Roman"/>
            </a:endParaRPr>
          </a:p>
          <a:p>
            <a:pPr marL="673735">
              <a:lnSpc>
                <a:spcPct val="100000"/>
              </a:lnSpc>
            </a:pPr>
            <a:r>
              <a:rPr sz="1250" spc="-5" dirty="0">
                <a:latin typeface="Times New Roman"/>
                <a:cs typeface="Times New Roman"/>
              </a:rPr>
              <a:t>Virtual Machine</a:t>
            </a:r>
            <a:r>
              <a:rPr sz="1250" spc="-15" dirty="0">
                <a:latin typeface="Times New Roman"/>
                <a:cs typeface="Times New Roman"/>
              </a:rPr>
              <a:t> </a:t>
            </a:r>
            <a:r>
              <a:rPr sz="1250" spc="-5" dirty="0">
                <a:latin typeface="Times New Roman"/>
                <a:cs typeface="Times New Roman"/>
              </a:rPr>
              <a:t>A</a:t>
            </a:r>
            <a:endParaRPr sz="1250" dirty="0">
              <a:latin typeface="Times New Roman"/>
              <a:cs typeface="Times New Roman"/>
            </a:endParaRPr>
          </a:p>
        </p:txBody>
      </p:sp>
      <p:sp>
        <p:nvSpPr>
          <p:cNvPr id="15" name="object 15"/>
          <p:cNvSpPr/>
          <p:nvPr/>
        </p:nvSpPr>
        <p:spPr>
          <a:xfrm>
            <a:off x="1198123" y="1279314"/>
            <a:ext cx="2542540" cy="350520"/>
          </a:xfrm>
          <a:custGeom>
            <a:avLst/>
            <a:gdLst/>
            <a:ahLst/>
            <a:cxnLst/>
            <a:rect l="l" t="t" r="r" b="b"/>
            <a:pathLst>
              <a:path w="2542540" h="350519">
                <a:moveTo>
                  <a:pt x="2382123" y="0"/>
                </a:moveTo>
                <a:lnTo>
                  <a:pt x="160141" y="0"/>
                </a:lnTo>
                <a:lnTo>
                  <a:pt x="109525" y="8162"/>
                </a:lnTo>
                <a:lnTo>
                  <a:pt x="65564" y="30888"/>
                </a:lnTo>
                <a:lnTo>
                  <a:pt x="30898" y="65532"/>
                </a:lnTo>
                <a:lnTo>
                  <a:pt x="8164" y="109448"/>
                </a:lnTo>
                <a:lnTo>
                  <a:pt x="0" y="159993"/>
                </a:lnTo>
                <a:lnTo>
                  <a:pt x="0" y="190479"/>
                </a:lnTo>
                <a:lnTo>
                  <a:pt x="8164" y="241024"/>
                </a:lnTo>
                <a:lnTo>
                  <a:pt x="30898" y="284941"/>
                </a:lnTo>
                <a:lnTo>
                  <a:pt x="65564" y="319584"/>
                </a:lnTo>
                <a:lnTo>
                  <a:pt x="109525" y="342310"/>
                </a:lnTo>
                <a:lnTo>
                  <a:pt x="160141" y="350473"/>
                </a:lnTo>
                <a:lnTo>
                  <a:pt x="2382123" y="350473"/>
                </a:lnTo>
                <a:lnTo>
                  <a:pt x="2432748" y="342310"/>
                </a:lnTo>
                <a:lnTo>
                  <a:pt x="2476708" y="319584"/>
                </a:lnTo>
                <a:lnTo>
                  <a:pt x="2511377" y="284941"/>
                </a:lnTo>
                <a:lnTo>
                  <a:pt x="2534130" y="241024"/>
                </a:lnTo>
                <a:lnTo>
                  <a:pt x="2542343" y="190479"/>
                </a:lnTo>
                <a:lnTo>
                  <a:pt x="2542343" y="159993"/>
                </a:lnTo>
                <a:lnTo>
                  <a:pt x="2534130" y="109448"/>
                </a:lnTo>
                <a:lnTo>
                  <a:pt x="2511377" y="65532"/>
                </a:lnTo>
                <a:lnTo>
                  <a:pt x="2476708" y="30888"/>
                </a:lnTo>
                <a:lnTo>
                  <a:pt x="2432748" y="8162"/>
                </a:lnTo>
                <a:lnTo>
                  <a:pt x="2382123" y="0"/>
                </a:lnTo>
                <a:close/>
              </a:path>
            </a:pathLst>
          </a:custGeom>
          <a:solidFill>
            <a:srgbClr val="E8EDF7"/>
          </a:solidFill>
        </p:spPr>
        <p:txBody>
          <a:bodyPr wrap="square" lIns="0" tIns="0" rIns="0" bIns="0" rtlCol="0"/>
          <a:lstStyle/>
          <a:p>
            <a:endParaRPr/>
          </a:p>
        </p:txBody>
      </p:sp>
      <p:sp>
        <p:nvSpPr>
          <p:cNvPr id="16" name="object 16"/>
          <p:cNvSpPr/>
          <p:nvPr/>
        </p:nvSpPr>
        <p:spPr>
          <a:xfrm>
            <a:off x="1198123" y="1279314"/>
            <a:ext cx="2542540" cy="350520"/>
          </a:xfrm>
          <a:custGeom>
            <a:avLst/>
            <a:gdLst/>
            <a:ahLst/>
            <a:cxnLst/>
            <a:rect l="l" t="t" r="r" b="b"/>
            <a:pathLst>
              <a:path w="2542540" h="350519">
                <a:moveTo>
                  <a:pt x="2382123" y="350473"/>
                </a:moveTo>
                <a:lnTo>
                  <a:pt x="2432748" y="342310"/>
                </a:lnTo>
                <a:lnTo>
                  <a:pt x="2476708" y="319584"/>
                </a:lnTo>
                <a:lnTo>
                  <a:pt x="2511377" y="284941"/>
                </a:lnTo>
                <a:lnTo>
                  <a:pt x="2534130" y="241024"/>
                </a:lnTo>
                <a:lnTo>
                  <a:pt x="2542343" y="190479"/>
                </a:lnTo>
                <a:lnTo>
                  <a:pt x="2542343" y="159993"/>
                </a:lnTo>
                <a:lnTo>
                  <a:pt x="2534130" y="109448"/>
                </a:lnTo>
                <a:lnTo>
                  <a:pt x="2511377" y="65532"/>
                </a:lnTo>
                <a:lnTo>
                  <a:pt x="2476708" y="30888"/>
                </a:lnTo>
                <a:lnTo>
                  <a:pt x="2432748" y="8162"/>
                </a:lnTo>
                <a:lnTo>
                  <a:pt x="2382123" y="0"/>
                </a:lnTo>
                <a:lnTo>
                  <a:pt x="160141" y="0"/>
                </a:lnTo>
                <a:lnTo>
                  <a:pt x="109525" y="8162"/>
                </a:lnTo>
                <a:lnTo>
                  <a:pt x="65564" y="30888"/>
                </a:lnTo>
                <a:lnTo>
                  <a:pt x="30898" y="65532"/>
                </a:lnTo>
                <a:lnTo>
                  <a:pt x="8164" y="109448"/>
                </a:lnTo>
                <a:lnTo>
                  <a:pt x="0" y="159993"/>
                </a:lnTo>
                <a:lnTo>
                  <a:pt x="0" y="190479"/>
                </a:lnTo>
                <a:lnTo>
                  <a:pt x="8164" y="241024"/>
                </a:lnTo>
                <a:lnTo>
                  <a:pt x="30898" y="284941"/>
                </a:lnTo>
                <a:lnTo>
                  <a:pt x="65564" y="319584"/>
                </a:lnTo>
                <a:lnTo>
                  <a:pt x="109525" y="342310"/>
                </a:lnTo>
                <a:lnTo>
                  <a:pt x="160141" y="350473"/>
                </a:lnTo>
                <a:lnTo>
                  <a:pt x="2382123" y="350473"/>
                </a:lnTo>
                <a:close/>
              </a:path>
            </a:pathLst>
          </a:custGeom>
          <a:ln w="3175">
            <a:solidFill>
              <a:srgbClr val="000000"/>
            </a:solidFill>
          </a:ln>
        </p:spPr>
        <p:txBody>
          <a:bodyPr wrap="square" lIns="0" tIns="0" rIns="0" bIns="0" rtlCol="0"/>
          <a:lstStyle/>
          <a:p>
            <a:endParaRPr/>
          </a:p>
        </p:txBody>
      </p:sp>
      <p:sp>
        <p:nvSpPr>
          <p:cNvPr id="17" name="object 17"/>
          <p:cNvSpPr txBox="1"/>
          <p:nvPr/>
        </p:nvSpPr>
        <p:spPr>
          <a:xfrm>
            <a:off x="2263274" y="1331202"/>
            <a:ext cx="412115" cy="215265"/>
          </a:xfrm>
          <a:prstGeom prst="rect">
            <a:avLst/>
          </a:prstGeom>
        </p:spPr>
        <p:txBody>
          <a:bodyPr vert="horz" wrap="square" lIns="0" tIns="12065" rIns="0" bIns="0" rtlCol="0">
            <a:spAutoFit/>
          </a:bodyPr>
          <a:lstStyle/>
          <a:p>
            <a:pPr marL="12700">
              <a:lnSpc>
                <a:spcPct val="100000"/>
              </a:lnSpc>
              <a:spcBef>
                <a:spcPts val="95"/>
              </a:spcBef>
            </a:pPr>
            <a:r>
              <a:rPr sz="1250" spc="-5" dirty="0">
                <a:latin typeface="Times New Roman"/>
                <a:cs typeface="Times New Roman"/>
              </a:rPr>
              <a:t>Qemu</a:t>
            </a:r>
            <a:endParaRPr sz="1250" dirty="0">
              <a:latin typeface="Times New Roman"/>
              <a:cs typeface="Times New Roman"/>
            </a:endParaRPr>
          </a:p>
        </p:txBody>
      </p:sp>
      <p:sp>
        <p:nvSpPr>
          <p:cNvPr id="18" name="object 18"/>
          <p:cNvSpPr/>
          <p:nvPr/>
        </p:nvSpPr>
        <p:spPr>
          <a:xfrm>
            <a:off x="1274305" y="1998482"/>
            <a:ext cx="1220470" cy="497840"/>
          </a:xfrm>
          <a:custGeom>
            <a:avLst/>
            <a:gdLst/>
            <a:ahLst/>
            <a:cxnLst/>
            <a:rect l="l" t="t" r="r" b="b"/>
            <a:pathLst>
              <a:path w="1220470" h="497839">
                <a:moveTo>
                  <a:pt x="1060156" y="0"/>
                </a:moveTo>
                <a:lnTo>
                  <a:pt x="160141" y="0"/>
                </a:lnTo>
                <a:lnTo>
                  <a:pt x="109525" y="8162"/>
                </a:lnTo>
                <a:lnTo>
                  <a:pt x="65564" y="30888"/>
                </a:lnTo>
                <a:lnTo>
                  <a:pt x="30898" y="65532"/>
                </a:lnTo>
                <a:lnTo>
                  <a:pt x="8164" y="109448"/>
                </a:lnTo>
                <a:lnTo>
                  <a:pt x="0" y="159993"/>
                </a:lnTo>
                <a:lnTo>
                  <a:pt x="0" y="337714"/>
                </a:lnTo>
                <a:lnTo>
                  <a:pt x="8164" y="388259"/>
                </a:lnTo>
                <a:lnTo>
                  <a:pt x="30898" y="432175"/>
                </a:lnTo>
                <a:lnTo>
                  <a:pt x="65564" y="466819"/>
                </a:lnTo>
                <a:lnTo>
                  <a:pt x="109525" y="489545"/>
                </a:lnTo>
                <a:lnTo>
                  <a:pt x="160141" y="497708"/>
                </a:lnTo>
                <a:lnTo>
                  <a:pt x="1060156" y="497708"/>
                </a:lnTo>
                <a:lnTo>
                  <a:pt x="1110770" y="489545"/>
                </a:lnTo>
                <a:lnTo>
                  <a:pt x="1154723" y="466819"/>
                </a:lnTo>
                <a:lnTo>
                  <a:pt x="1189389" y="432175"/>
                </a:lnTo>
                <a:lnTo>
                  <a:pt x="1212141" y="388259"/>
                </a:lnTo>
                <a:lnTo>
                  <a:pt x="1220354" y="337714"/>
                </a:lnTo>
                <a:lnTo>
                  <a:pt x="1220354" y="159993"/>
                </a:lnTo>
                <a:lnTo>
                  <a:pt x="1212141" y="109448"/>
                </a:lnTo>
                <a:lnTo>
                  <a:pt x="1189389" y="65532"/>
                </a:lnTo>
                <a:lnTo>
                  <a:pt x="1154723" y="30888"/>
                </a:lnTo>
                <a:lnTo>
                  <a:pt x="1110770" y="8162"/>
                </a:lnTo>
                <a:lnTo>
                  <a:pt x="1060156" y="0"/>
                </a:lnTo>
                <a:close/>
              </a:path>
            </a:pathLst>
          </a:custGeom>
          <a:solidFill>
            <a:srgbClr val="E8EDF7"/>
          </a:solidFill>
        </p:spPr>
        <p:txBody>
          <a:bodyPr wrap="square" lIns="0" tIns="0" rIns="0" bIns="0" rtlCol="0"/>
          <a:lstStyle/>
          <a:p>
            <a:endParaRPr/>
          </a:p>
        </p:txBody>
      </p:sp>
      <p:sp>
        <p:nvSpPr>
          <p:cNvPr id="19" name="object 19"/>
          <p:cNvSpPr/>
          <p:nvPr/>
        </p:nvSpPr>
        <p:spPr>
          <a:xfrm>
            <a:off x="1198123" y="1998439"/>
            <a:ext cx="1220470" cy="497840"/>
          </a:xfrm>
          <a:custGeom>
            <a:avLst/>
            <a:gdLst/>
            <a:ahLst/>
            <a:cxnLst/>
            <a:rect l="l" t="t" r="r" b="b"/>
            <a:pathLst>
              <a:path w="1220470" h="497839">
                <a:moveTo>
                  <a:pt x="1060156" y="497708"/>
                </a:moveTo>
                <a:lnTo>
                  <a:pt x="1110770" y="489545"/>
                </a:lnTo>
                <a:lnTo>
                  <a:pt x="1154723" y="466819"/>
                </a:lnTo>
                <a:lnTo>
                  <a:pt x="1189389" y="432175"/>
                </a:lnTo>
                <a:lnTo>
                  <a:pt x="1212141" y="388259"/>
                </a:lnTo>
                <a:lnTo>
                  <a:pt x="1220354" y="337714"/>
                </a:lnTo>
                <a:lnTo>
                  <a:pt x="1220354" y="159993"/>
                </a:lnTo>
                <a:lnTo>
                  <a:pt x="1212141" y="109448"/>
                </a:lnTo>
                <a:lnTo>
                  <a:pt x="1189389" y="65532"/>
                </a:lnTo>
                <a:lnTo>
                  <a:pt x="1154723" y="30888"/>
                </a:lnTo>
                <a:lnTo>
                  <a:pt x="1110770" y="8162"/>
                </a:lnTo>
                <a:lnTo>
                  <a:pt x="1060156" y="0"/>
                </a:lnTo>
                <a:lnTo>
                  <a:pt x="160141" y="0"/>
                </a:lnTo>
                <a:lnTo>
                  <a:pt x="109525" y="8162"/>
                </a:lnTo>
                <a:lnTo>
                  <a:pt x="65564" y="30888"/>
                </a:lnTo>
                <a:lnTo>
                  <a:pt x="30898" y="65532"/>
                </a:lnTo>
                <a:lnTo>
                  <a:pt x="8164" y="109448"/>
                </a:lnTo>
                <a:lnTo>
                  <a:pt x="0" y="159993"/>
                </a:lnTo>
                <a:lnTo>
                  <a:pt x="0" y="337714"/>
                </a:lnTo>
                <a:lnTo>
                  <a:pt x="8164" y="388259"/>
                </a:lnTo>
                <a:lnTo>
                  <a:pt x="30898" y="432175"/>
                </a:lnTo>
                <a:lnTo>
                  <a:pt x="65564" y="466819"/>
                </a:lnTo>
                <a:lnTo>
                  <a:pt x="109525" y="489545"/>
                </a:lnTo>
                <a:lnTo>
                  <a:pt x="160141" y="497708"/>
                </a:lnTo>
                <a:lnTo>
                  <a:pt x="1060156" y="497708"/>
                </a:lnTo>
                <a:close/>
              </a:path>
            </a:pathLst>
          </a:custGeom>
          <a:ln w="3175">
            <a:solidFill>
              <a:srgbClr val="000000"/>
            </a:solidFill>
          </a:ln>
        </p:spPr>
        <p:txBody>
          <a:bodyPr wrap="square" lIns="0" tIns="0" rIns="0" bIns="0" rtlCol="0"/>
          <a:lstStyle/>
          <a:p>
            <a:endParaRPr/>
          </a:p>
        </p:txBody>
      </p:sp>
      <p:sp>
        <p:nvSpPr>
          <p:cNvPr id="20" name="object 20"/>
          <p:cNvSpPr txBox="1"/>
          <p:nvPr/>
        </p:nvSpPr>
        <p:spPr>
          <a:xfrm>
            <a:off x="1441900" y="2123945"/>
            <a:ext cx="732790" cy="215265"/>
          </a:xfrm>
          <a:prstGeom prst="rect">
            <a:avLst/>
          </a:prstGeom>
        </p:spPr>
        <p:txBody>
          <a:bodyPr vert="horz" wrap="square" lIns="0" tIns="12065" rIns="0" bIns="0" rtlCol="0">
            <a:spAutoFit/>
          </a:bodyPr>
          <a:lstStyle/>
          <a:p>
            <a:pPr marL="12700">
              <a:lnSpc>
                <a:spcPct val="100000"/>
              </a:lnSpc>
              <a:spcBef>
                <a:spcPts val="95"/>
              </a:spcBef>
            </a:pPr>
            <a:r>
              <a:rPr sz="1250" spc="-5" dirty="0">
                <a:latin typeface="Times New Roman"/>
                <a:cs typeface="Times New Roman"/>
              </a:rPr>
              <a:t>BlkBack</a:t>
            </a:r>
            <a:r>
              <a:rPr sz="1250" spc="-65" dirty="0">
                <a:latin typeface="Times New Roman"/>
                <a:cs typeface="Times New Roman"/>
              </a:rPr>
              <a:t> </a:t>
            </a:r>
            <a:r>
              <a:rPr sz="1250" spc="-5" dirty="0">
                <a:latin typeface="Times New Roman"/>
                <a:cs typeface="Times New Roman"/>
              </a:rPr>
              <a:t>A</a:t>
            </a:r>
            <a:endParaRPr sz="1250" dirty="0">
              <a:latin typeface="Times New Roman"/>
              <a:cs typeface="Times New Roman"/>
            </a:endParaRPr>
          </a:p>
        </p:txBody>
      </p:sp>
      <p:sp>
        <p:nvSpPr>
          <p:cNvPr id="21" name="object 21"/>
          <p:cNvSpPr/>
          <p:nvPr/>
        </p:nvSpPr>
        <p:spPr>
          <a:xfrm>
            <a:off x="2520169" y="1998439"/>
            <a:ext cx="1220470" cy="497840"/>
          </a:xfrm>
          <a:custGeom>
            <a:avLst/>
            <a:gdLst/>
            <a:ahLst/>
            <a:cxnLst/>
            <a:rect l="l" t="t" r="r" b="b"/>
            <a:pathLst>
              <a:path w="1220470" h="497839">
                <a:moveTo>
                  <a:pt x="1060077" y="0"/>
                </a:moveTo>
                <a:lnTo>
                  <a:pt x="160107" y="0"/>
                </a:lnTo>
                <a:lnTo>
                  <a:pt x="109483" y="8162"/>
                </a:lnTo>
                <a:lnTo>
                  <a:pt x="65530" y="30888"/>
                </a:lnTo>
                <a:lnTo>
                  <a:pt x="30878" y="65532"/>
                </a:lnTo>
                <a:lnTo>
                  <a:pt x="8157" y="109448"/>
                </a:lnTo>
                <a:lnTo>
                  <a:pt x="0" y="159993"/>
                </a:lnTo>
                <a:lnTo>
                  <a:pt x="0" y="337714"/>
                </a:lnTo>
                <a:lnTo>
                  <a:pt x="8157" y="388259"/>
                </a:lnTo>
                <a:lnTo>
                  <a:pt x="30878" y="432175"/>
                </a:lnTo>
                <a:lnTo>
                  <a:pt x="65530" y="466819"/>
                </a:lnTo>
                <a:lnTo>
                  <a:pt x="109483" y="489545"/>
                </a:lnTo>
                <a:lnTo>
                  <a:pt x="160107" y="497708"/>
                </a:lnTo>
                <a:lnTo>
                  <a:pt x="1060077" y="497708"/>
                </a:lnTo>
                <a:lnTo>
                  <a:pt x="1110702" y="489545"/>
                </a:lnTo>
                <a:lnTo>
                  <a:pt x="1154662" y="466819"/>
                </a:lnTo>
                <a:lnTo>
                  <a:pt x="1189331" y="432175"/>
                </a:lnTo>
                <a:lnTo>
                  <a:pt x="1212084" y="388259"/>
                </a:lnTo>
                <a:lnTo>
                  <a:pt x="1220297" y="337714"/>
                </a:lnTo>
                <a:lnTo>
                  <a:pt x="1220297" y="159993"/>
                </a:lnTo>
                <a:lnTo>
                  <a:pt x="1212084" y="109448"/>
                </a:lnTo>
                <a:lnTo>
                  <a:pt x="1189331" y="65532"/>
                </a:lnTo>
                <a:lnTo>
                  <a:pt x="1154662" y="30888"/>
                </a:lnTo>
                <a:lnTo>
                  <a:pt x="1110702" y="8162"/>
                </a:lnTo>
                <a:lnTo>
                  <a:pt x="1060077" y="0"/>
                </a:lnTo>
                <a:close/>
              </a:path>
            </a:pathLst>
          </a:custGeom>
          <a:solidFill>
            <a:srgbClr val="E8EDF7"/>
          </a:solidFill>
        </p:spPr>
        <p:txBody>
          <a:bodyPr wrap="square" lIns="0" tIns="0" rIns="0" bIns="0" rtlCol="0"/>
          <a:lstStyle/>
          <a:p>
            <a:endParaRPr/>
          </a:p>
        </p:txBody>
      </p:sp>
      <p:sp>
        <p:nvSpPr>
          <p:cNvPr id="22" name="object 22"/>
          <p:cNvSpPr/>
          <p:nvPr/>
        </p:nvSpPr>
        <p:spPr>
          <a:xfrm>
            <a:off x="2520169" y="1998439"/>
            <a:ext cx="1220470" cy="497840"/>
          </a:xfrm>
          <a:custGeom>
            <a:avLst/>
            <a:gdLst/>
            <a:ahLst/>
            <a:cxnLst/>
            <a:rect l="l" t="t" r="r" b="b"/>
            <a:pathLst>
              <a:path w="1220470" h="497839">
                <a:moveTo>
                  <a:pt x="1060077" y="497708"/>
                </a:moveTo>
                <a:lnTo>
                  <a:pt x="1110702" y="489545"/>
                </a:lnTo>
                <a:lnTo>
                  <a:pt x="1154662" y="466819"/>
                </a:lnTo>
                <a:lnTo>
                  <a:pt x="1189331" y="432175"/>
                </a:lnTo>
                <a:lnTo>
                  <a:pt x="1212084" y="388259"/>
                </a:lnTo>
                <a:lnTo>
                  <a:pt x="1220297" y="337714"/>
                </a:lnTo>
                <a:lnTo>
                  <a:pt x="1220297" y="159993"/>
                </a:lnTo>
                <a:lnTo>
                  <a:pt x="1212084" y="109448"/>
                </a:lnTo>
                <a:lnTo>
                  <a:pt x="1189331" y="65532"/>
                </a:lnTo>
                <a:lnTo>
                  <a:pt x="1154662" y="30888"/>
                </a:lnTo>
                <a:lnTo>
                  <a:pt x="1110702" y="8162"/>
                </a:lnTo>
                <a:lnTo>
                  <a:pt x="1060077" y="0"/>
                </a:lnTo>
                <a:lnTo>
                  <a:pt x="160107" y="0"/>
                </a:lnTo>
                <a:lnTo>
                  <a:pt x="109483" y="8162"/>
                </a:lnTo>
                <a:lnTo>
                  <a:pt x="65530" y="30888"/>
                </a:lnTo>
                <a:lnTo>
                  <a:pt x="30878" y="65532"/>
                </a:lnTo>
                <a:lnTo>
                  <a:pt x="8157" y="109448"/>
                </a:lnTo>
                <a:lnTo>
                  <a:pt x="0" y="159993"/>
                </a:lnTo>
                <a:lnTo>
                  <a:pt x="0" y="337714"/>
                </a:lnTo>
                <a:lnTo>
                  <a:pt x="8157" y="388259"/>
                </a:lnTo>
                <a:lnTo>
                  <a:pt x="30878" y="432175"/>
                </a:lnTo>
                <a:lnTo>
                  <a:pt x="65530" y="466819"/>
                </a:lnTo>
                <a:lnTo>
                  <a:pt x="109483" y="489545"/>
                </a:lnTo>
                <a:lnTo>
                  <a:pt x="160107" y="497708"/>
                </a:lnTo>
                <a:lnTo>
                  <a:pt x="1060077" y="497708"/>
                </a:lnTo>
                <a:close/>
              </a:path>
            </a:pathLst>
          </a:custGeom>
          <a:ln w="3175">
            <a:solidFill>
              <a:srgbClr val="000000"/>
            </a:solidFill>
          </a:ln>
        </p:spPr>
        <p:txBody>
          <a:bodyPr wrap="square" lIns="0" tIns="0" rIns="0" bIns="0" rtlCol="0"/>
          <a:lstStyle/>
          <a:p>
            <a:endParaRPr/>
          </a:p>
        </p:txBody>
      </p:sp>
      <p:sp>
        <p:nvSpPr>
          <p:cNvPr id="23" name="object 23"/>
          <p:cNvSpPr txBox="1"/>
          <p:nvPr/>
        </p:nvSpPr>
        <p:spPr>
          <a:xfrm>
            <a:off x="2763957" y="2123945"/>
            <a:ext cx="732790" cy="215265"/>
          </a:xfrm>
          <a:prstGeom prst="rect">
            <a:avLst/>
          </a:prstGeom>
        </p:spPr>
        <p:txBody>
          <a:bodyPr vert="horz" wrap="square" lIns="0" tIns="12065" rIns="0" bIns="0" rtlCol="0">
            <a:spAutoFit/>
          </a:bodyPr>
          <a:lstStyle/>
          <a:p>
            <a:pPr marL="12700">
              <a:lnSpc>
                <a:spcPct val="100000"/>
              </a:lnSpc>
              <a:spcBef>
                <a:spcPts val="95"/>
              </a:spcBef>
            </a:pPr>
            <a:r>
              <a:rPr sz="1250" spc="-5" dirty="0">
                <a:latin typeface="Times New Roman"/>
                <a:cs typeface="Times New Roman"/>
              </a:rPr>
              <a:t>NetBack</a:t>
            </a:r>
            <a:r>
              <a:rPr sz="1250" spc="-65" dirty="0">
                <a:latin typeface="Times New Roman"/>
                <a:cs typeface="Times New Roman"/>
              </a:rPr>
              <a:t> </a:t>
            </a:r>
            <a:r>
              <a:rPr sz="1250" spc="-5" dirty="0">
                <a:latin typeface="Times New Roman"/>
                <a:cs typeface="Times New Roman"/>
              </a:rPr>
              <a:t>A</a:t>
            </a:r>
            <a:endParaRPr sz="1250" dirty="0">
              <a:latin typeface="Times New Roman"/>
              <a:cs typeface="Times New Roman"/>
            </a:endParaRPr>
          </a:p>
        </p:txBody>
      </p:sp>
      <p:sp>
        <p:nvSpPr>
          <p:cNvPr id="24" name="object 24"/>
          <p:cNvSpPr/>
          <p:nvPr/>
        </p:nvSpPr>
        <p:spPr>
          <a:xfrm>
            <a:off x="1884540" y="2801004"/>
            <a:ext cx="1220470" cy="610235"/>
          </a:xfrm>
          <a:custGeom>
            <a:avLst/>
            <a:gdLst/>
            <a:ahLst/>
            <a:cxnLst/>
            <a:rect l="l" t="t" r="r" b="b"/>
            <a:pathLst>
              <a:path w="1220470" h="610235">
                <a:moveTo>
                  <a:pt x="1060133" y="0"/>
                </a:moveTo>
                <a:lnTo>
                  <a:pt x="160141" y="0"/>
                </a:lnTo>
                <a:lnTo>
                  <a:pt x="109526" y="8162"/>
                </a:lnTo>
                <a:lnTo>
                  <a:pt x="65566" y="30888"/>
                </a:lnTo>
                <a:lnTo>
                  <a:pt x="30899" y="65532"/>
                </a:lnTo>
                <a:lnTo>
                  <a:pt x="8164" y="109448"/>
                </a:lnTo>
                <a:lnTo>
                  <a:pt x="0" y="159993"/>
                </a:lnTo>
                <a:lnTo>
                  <a:pt x="0" y="449721"/>
                </a:lnTo>
                <a:lnTo>
                  <a:pt x="8164" y="500266"/>
                </a:lnTo>
                <a:lnTo>
                  <a:pt x="30899" y="544182"/>
                </a:lnTo>
                <a:lnTo>
                  <a:pt x="65566" y="578826"/>
                </a:lnTo>
                <a:lnTo>
                  <a:pt x="109526" y="601552"/>
                </a:lnTo>
                <a:lnTo>
                  <a:pt x="160141" y="609715"/>
                </a:lnTo>
                <a:lnTo>
                  <a:pt x="1060133" y="609715"/>
                </a:lnTo>
                <a:lnTo>
                  <a:pt x="1110758" y="601552"/>
                </a:lnTo>
                <a:lnTo>
                  <a:pt x="1154711" y="578826"/>
                </a:lnTo>
                <a:lnTo>
                  <a:pt x="1189363" y="544182"/>
                </a:lnTo>
                <a:lnTo>
                  <a:pt x="1212083" y="500266"/>
                </a:lnTo>
                <a:lnTo>
                  <a:pt x="1220241" y="449721"/>
                </a:lnTo>
                <a:lnTo>
                  <a:pt x="1220354" y="159993"/>
                </a:lnTo>
                <a:lnTo>
                  <a:pt x="1212141" y="109448"/>
                </a:lnTo>
                <a:lnTo>
                  <a:pt x="1189387" y="65532"/>
                </a:lnTo>
                <a:lnTo>
                  <a:pt x="1154718" y="30888"/>
                </a:lnTo>
                <a:lnTo>
                  <a:pt x="1110759" y="8162"/>
                </a:lnTo>
                <a:lnTo>
                  <a:pt x="1060133" y="0"/>
                </a:lnTo>
                <a:close/>
              </a:path>
            </a:pathLst>
          </a:custGeom>
          <a:solidFill>
            <a:srgbClr val="E8EDF7"/>
          </a:solidFill>
        </p:spPr>
        <p:txBody>
          <a:bodyPr wrap="square" lIns="0" tIns="0" rIns="0" bIns="0" rtlCol="0"/>
          <a:lstStyle/>
          <a:p>
            <a:endParaRPr/>
          </a:p>
        </p:txBody>
      </p:sp>
      <p:sp>
        <p:nvSpPr>
          <p:cNvPr id="25" name="object 25"/>
          <p:cNvSpPr/>
          <p:nvPr/>
        </p:nvSpPr>
        <p:spPr>
          <a:xfrm>
            <a:off x="1884540" y="2801005"/>
            <a:ext cx="1220470" cy="610235"/>
          </a:xfrm>
          <a:custGeom>
            <a:avLst/>
            <a:gdLst/>
            <a:ahLst/>
            <a:cxnLst/>
            <a:rect l="l" t="t" r="r" b="b"/>
            <a:pathLst>
              <a:path w="1220470" h="610235">
                <a:moveTo>
                  <a:pt x="1060133" y="609715"/>
                </a:moveTo>
                <a:lnTo>
                  <a:pt x="1110758" y="601552"/>
                </a:lnTo>
                <a:lnTo>
                  <a:pt x="1154711" y="578826"/>
                </a:lnTo>
                <a:lnTo>
                  <a:pt x="1189363" y="544182"/>
                </a:lnTo>
                <a:lnTo>
                  <a:pt x="1212083" y="500266"/>
                </a:lnTo>
                <a:lnTo>
                  <a:pt x="1220241" y="449721"/>
                </a:lnTo>
                <a:lnTo>
                  <a:pt x="1220354" y="159993"/>
                </a:lnTo>
                <a:lnTo>
                  <a:pt x="1212141" y="109448"/>
                </a:lnTo>
                <a:lnTo>
                  <a:pt x="1189387" y="65532"/>
                </a:lnTo>
                <a:lnTo>
                  <a:pt x="1154718" y="30888"/>
                </a:lnTo>
                <a:lnTo>
                  <a:pt x="1110759" y="8162"/>
                </a:lnTo>
                <a:lnTo>
                  <a:pt x="1060133" y="0"/>
                </a:lnTo>
                <a:lnTo>
                  <a:pt x="160141" y="0"/>
                </a:lnTo>
                <a:lnTo>
                  <a:pt x="109526" y="8162"/>
                </a:lnTo>
                <a:lnTo>
                  <a:pt x="65566" y="30888"/>
                </a:lnTo>
                <a:lnTo>
                  <a:pt x="30899" y="65532"/>
                </a:lnTo>
                <a:lnTo>
                  <a:pt x="8164" y="109448"/>
                </a:lnTo>
                <a:lnTo>
                  <a:pt x="0" y="159993"/>
                </a:lnTo>
                <a:lnTo>
                  <a:pt x="0" y="449721"/>
                </a:lnTo>
                <a:lnTo>
                  <a:pt x="8164" y="500266"/>
                </a:lnTo>
                <a:lnTo>
                  <a:pt x="30899" y="544182"/>
                </a:lnTo>
                <a:lnTo>
                  <a:pt x="65566" y="578826"/>
                </a:lnTo>
                <a:lnTo>
                  <a:pt x="109526" y="601552"/>
                </a:lnTo>
                <a:lnTo>
                  <a:pt x="160141" y="609715"/>
                </a:lnTo>
                <a:lnTo>
                  <a:pt x="1060133" y="609715"/>
                </a:lnTo>
                <a:close/>
              </a:path>
            </a:pathLst>
          </a:custGeom>
          <a:ln w="3175">
            <a:solidFill>
              <a:srgbClr val="000000"/>
            </a:solidFill>
          </a:ln>
        </p:spPr>
        <p:txBody>
          <a:bodyPr wrap="square" lIns="0" tIns="0" rIns="0" bIns="0" rtlCol="0"/>
          <a:lstStyle/>
          <a:p>
            <a:endParaRPr/>
          </a:p>
        </p:txBody>
      </p:sp>
      <p:sp>
        <p:nvSpPr>
          <p:cNvPr id="26" name="object 26"/>
          <p:cNvSpPr txBox="1"/>
          <p:nvPr/>
        </p:nvSpPr>
        <p:spPr>
          <a:xfrm>
            <a:off x="2093212" y="2982514"/>
            <a:ext cx="803275" cy="215265"/>
          </a:xfrm>
          <a:prstGeom prst="rect">
            <a:avLst/>
          </a:prstGeom>
        </p:spPr>
        <p:txBody>
          <a:bodyPr vert="horz" wrap="square" lIns="0" tIns="12065" rIns="0" bIns="0" rtlCol="0">
            <a:spAutoFit/>
          </a:bodyPr>
          <a:lstStyle/>
          <a:p>
            <a:pPr marL="12700">
              <a:lnSpc>
                <a:spcPct val="100000"/>
              </a:lnSpc>
              <a:spcBef>
                <a:spcPts val="95"/>
              </a:spcBef>
            </a:pPr>
            <a:r>
              <a:rPr sz="1250" spc="-5" dirty="0">
                <a:latin typeface="Times New Roman"/>
                <a:cs typeface="Times New Roman"/>
              </a:rPr>
              <a:t>Toolstack</a:t>
            </a:r>
            <a:r>
              <a:rPr sz="1250" spc="-60" dirty="0">
                <a:latin typeface="Times New Roman"/>
                <a:cs typeface="Times New Roman"/>
              </a:rPr>
              <a:t> </a:t>
            </a:r>
            <a:r>
              <a:rPr sz="1250" spc="-5" dirty="0">
                <a:latin typeface="Times New Roman"/>
                <a:cs typeface="Times New Roman"/>
              </a:rPr>
              <a:t>A</a:t>
            </a:r>
            <a:endParaRPr sz="1250" dirty="0">
              <a:latin typeface="Times New Roman"/>
              <a:cs typeface="Times New Roman"/>
            </a:endParaRPr>
          </a:p>
        </p:txBody>
      </p:sp>
      <p:sp>
        <p:nvSpPr>
          <p:cNvPr id="27" name="object 27"/>
          <p:cNvSpPr/>
          <p:nvPr/>
        </p:nvSpPr>
        <p:spPr>
          <a:xfrm>
            <a:off x="1198123" y="3715577"/>
            <a:ext cx="1220470" cy="610235"/>
          </a:xfrm>
          <a:custGeom>
            <a:avLst/>
            <a:gdLst/>
            <a:ahLst/>
            <a:cxnLst/>
            <a:rect l="l" t="t" r="r" b="b"/>
            <a:pathLst>
              <a:path w="1220470" h="610235">
                <a:moveTo>
                  <a:pt x="1060156" y="0"/>
                </a:moveTo>
                <a:lnTo>
                  <a:pt x="160141" y="0"/>
                </a:lnTo>
                <a:lnTo>
                  <a:pt x="109525" y="8162"/>
                </a:lnTo>
                <a:lnTo>
                  <a:pt x="65564" y="30888"/>
                </a:lnTo>
                <a:lnTo>
                  <a:pt x="30898" y="65532"/>
                </a:lnTo>
                <a:lnTo>
                  <a:pt x="8164" y="109448"/>
                </a:lnTo>
                <a:lnTo>
                  <a:pt x="0" y="159993"/>
                </a:lnTo>
                <a:lnTo>
                  <a:pt x="0" y="449687"/>
                </a:lnTo>
                <a:lnTo>
                  <a:pt x="8164" y="500270"/>
                </a:lnTo>
                <a:lnTo>
                  <a:pt x="30898" y="544199"/>
                </a:lnTo>
                <a:lnTo>
                  <a:pt x="65564" y="578840"/>
                </a:lnTo>
                <a:lnTo>
                  <a:pt x="109525" y="601557"/>
                </a:lnTo>
                <a:lnTo>
                  <a:pt x="160141" y="609715"/>
                </a:lnTo>
                <a:lnTo>
                  <a:pt x="1060156" y="609715"/>
                </a:lnTo>
                <a:lnTo>
                  <a:pt x="1110770" y="601557"/>
                </a:lnTo>
                <a:lnTo>
                  <a:pt x="1154723" y="578840"/>
                </a:lnTo>
                <a:lnTo>
                  <a:pt x="1189389" y="544199"/>
                </a:lnTo>
                <a:lnTo>
                  <a:pt x="1212141" y="500270"/>
                </a:lnTo>
                <a:lnTo>
                  <a:pt x="1220354" y="449687"/>
                </a:lnTo>
                <a:lnTo>
                  <a:pt x="1220354" y="159993"/>
                </a:lnTo>
                <a:lnTo>
                  <a:pt x="1212141" y="109448"/>
                </a:lnTo>
                <a:lnTo>
                  <a:pt x="1189389" y="65532"/>
                </a:lnTo>
                <a:lnTo>
                  <a:pt x="1154723" y="30888"/>
                </a:lnTo>
                <a:lnTo>
                  <a:pt x="1110770" y="8162"/>
                </a:lnTo>
                <a:lnTo>
                  <a:pt x="1060156" y="0"/>
                </a:lnTo>
                <a:close/>
              </a:path>
            </a:pathLst>
          </a:custGeom>
          <a:solidFill>
            <a:srgbClr val="E8EDF7"/>
          </a:solidFill>
        </p:spPr>
        <p:txBody>
          <a:bodyPr wrap="square" lIns="0" tIns="0" rIns="0" bIns="0" rtlCol="0"/>
          <a:lstStyle/>
          <a:p>
            <a:endParaRPr/>
          </a:p>
        </p:txBody>
      </p:sp>
      <p:sp>
        <p:nvSpPr>
          <p:cNvPr id="28" name="object 28"/>
          <p:cNvSpPr/>
          <p:nvPr/>
        </p:nvSpPr>
        <p:spPr>
          <a:xfrm>
            <a:off x="1198123" y="3715577"/>
            <a:ext cx="1220470" cy="610235"/>
          </a:xfrm>
          <a:custGeom>
            <a:avLst/>
            <a:gdLst/>
            <a:ahLst/>
            <a:cxnLst/>
            <a:rect l="l" t="t" r="r" b="b"/>
            <a:pathLst>
              <a:path w="1220470" h="610235">
                <a:moveTo>
                  <a:pt x="1060156" y="609715"/>
                </a:moveTo>
                <a:lnTo>
                  <a:pt x="1110770" y="601557"/>
                </a:lnTo>
                <a:lnTo>
                  <a:pt x="1154723" y="578840"/>
                </a:lnTo>
                <a:lnTo>
                  <a:pt x="1189389" y="544199"/>
                </a:lnTo>
                <a:lnTo>
                  <a:pt x="1212141" y="500270"/>
                </a:lnTo>
                <a:lnTo>
                  <a:pt x="1220354" y="449687"/>
                </a:lnTo>
                <a:lnTo>
                  <a:pt x="1220354" y="159993"/>
                </a:lnTo>
                <a:lnTo>
                  <a:pt x="1212141" y="109448"/>
                </a:lnTo>
                <a:lnTo>
                  <a:pt x="1189389" y="65532"/>
                </a:lnTo>
                <a:lnTo>
                  <a:pt x="1154723" y="30888"/>
                </a:lnTo>
                <a:lnTo>
                  <a:pt x="1110770" y="8162"/>
                </a:lnTo>
                <a:lnTo>
                  <a:pt x="1060156" y="0"/>
                </a:lnTo>
                <a:lnTo>
                  <a:pt x="160141" y="0"/>
                </a:lnTo>
                <a:lnTo>
                  <a:pt x="109525" y="8162"/>
                </a:lnTo>
                <a:lnTo>
                  <a:pt x="65564" y="30888"/>
                </a:lnTo>
                <a:lnTo>
                  <a:pt x="30898" y="65532"/>
                </a:lnTo>
                <a:lnTo>
                  <a:pt x="8164" y="109448"/>
                </a:lnTo>
                <a:lnTo>
                  <a:pt x="0" y="159993"/>
                </a:lnTo>
                <a:lnTo>
                  <a:pt x="0" y="449687"/>
                </a:lnTo>
                <a:lnTo>
                  <a:pt x="8164" y="500270"/>
                </a:lnTo>
                <a:lnTo>
                  <a:pt x="30898" y="544199"/>
                </a:lnTo>
                <a:lnTo>
                  <a:pt x="65564" y="578840"/>
                </a:lnTo>
                <a:lnTo>
                  <a:pt x="109525" y="601557"/>
                </a:lnTo>
                <a:lnTo>
                  <a:pt x="160141" y="609715"/>
                </a:lnTo>
                <a:lnTo>
                  <a:pt x="1060156" y="609715"/>
                </a:lnTo>
                <a:close/>
              </a:path>
            </a:pathLst>
          </a:custGeom>
          <a:ln w="3175">
            <a:solidFill>
              <a:srgbClr val="000000"/>
            </a:solidFill>
          </a:ln>
        </p:spPr>
        <p:txBody>
          <a:bodyPr wrap="square" lIns="0" tIns="0" rIns="0" bIns="0" rtlCol="0"/>
          <a:lstStyle/>
          <a:p>
            <a:endParaRPr/>
          </a:p>
        </p:txBody>
      </p:sp>
      <p:sp>
        <p:nvSpPr>
          <p:cNvPr id="29" name="object 29"/>
          <p:cNvSpPr txBox="1"/>
          <p:nvPr/>
        </p:nvSpPr>
        <p:spPr>
          <a:xfrm>
            <a:off x="1558326" y="3897086"/>
            <a:ext cx="500380" cy="215265"/>
          </a:xfrm>
          <a:prstGeom prst="rect">
            <a:avLst/>
          </a:prstGeom>
        </p:spPr>
        <p:txBody>
          <a:bodyPr vert="horz" wrap="square" lIns="0" tIns="12065" rIns="0" bIns="0" rtlCol="0">
            <a:spAutoFit/>
          </a:bodyPr>
          <a:lstStyle/>
          <a:p>
            <a:pPr marL="12700">
              <a:lnSpc>
                <a:spcPct val="100000"/>
              </a:lnSpc>
              <a:spcBef>
                <a:spcPts val="95"/>
              </a:spcBef>
            </a:pPr>
            <a:r>
              <a:rPr sz="1250" spc="-5" dirty="0">
                <a:latin typeface="Times New Roman"/>
                <a:cs typeface="Times New Roman"/>
              </a:rPr>
              <a:t>Builder</a:t>
            </a:r>
            <a:endParaRPr sz="1250">
              <a:latin typeface="Times New Roman"/>
              <a:cs typeface="Times New Roman"/>
            </a:endParaRPr>
          </a:p>
        </p:txBody>
      </p:sp>
      <p:sp>
        <p:nvSpPr>
          <p:cNvPr id="30" name="object 30"/>
          <p:cNvSpPr/>
          <p:nvPr/>
        </p:nvSpPr>
        <p:spPr>
          <a:xfrm>
            <a:off x="5469109" y="1225907"/>
            <a:ext cx="2644140" cy="102235"/>
          </a:xfrm>
          <a:custGeom>
            <a:avLst/>
            <a:gdLst/>
            <a:ahLst/>
            <a:cxnLst/>
            <a:rect l="l" t="t" r="r" b="b"/>
            <a:pathLst>
              <a:path w="2644140" h="102234">
                <a:moveTo>
                  <a:pt x="2542287" y="0"/>
                </a:moveTo>
                <a:lnTo>
                  <a:pt x="0" y="0"/>
                </a:lnTo>
                <a:lnTo>
                  <a:pt x="101691" y="101619"/>
                </a:lnTo>
                <a:lnTo>
                  <a:pt x="2643978" y="101619"/>
                </a:lnTo>
                <a:lnTo>
                  <a:pt x="2542287" y="0"/>
                </a:lnTo>
                <a:close/>
              </a:path>
            </a:pathLst>
          </a:custGeom>
          <a:solidFill>
            <a:srgbClr val="AFC5E2"/>
          </a:solidFill>
        </p:spPr>
        <p:txBody>
          <a:bodyPr wrap="square" lIns="0" tIns="0" rIns="0" bIns="0" rtlCol="0"/>
          <a:lstStyle/>
          <a:p>
            <a:endParaRPr/>
          </a:p>
        </p:txBody>
      </p:sp>
      <p:sp>
        <p:nvSpPr>
          <p:cNvPr id="31" name="object 31"/>
          <p:cNvSpPr/>
          <p:nvPr/>
        </p:nvSpPr>
        <p:spPr>
          <a:xfrm>
            <a:off x="5469109" y="1225908"/>
            <a:ext cx="2644140" cy="102235"/>
          </a:xfrm>
          <a:custGeom>
            <a:avLst/>
            <a:gdLst/>
            <a:ahLst/>
            <a:cxnLst/>
            <a:rect l="l" t="t" r="r" b="b"/>
            <a:pathLst>
              <a:path w="2644140" h="102234">
                <a:moveTo>
                  <a:pt x="2542287" y="0"/>
                </a:moveTo>
                <a:lnTo>
                  <a:pt x="0" y="0"/>
                </a:lnTo>
                <a:lnTo>
                  <a:pt x="101691" y="101619"/>
                </a:lnTo>
                <a:lnTo>
                  <a:pt x="2643978" y="101619"/>
                </a:lnTo>
                <a:lnTo>
                  <a:pt x="2542287" y="0"/>
                </a:lnTo>
                <a:close/>
              </a:path>
            </a:pathLst>
          </a:custGeom>
          <a:ln w="3175">
            <a:solidFill>
              <a:srgbClr val="000000"/>
            </a:solidFill>
          </a:ln>
        </p:spPr>
        <p:txBody>
          <a:bodyPr wrap="square" lIns="0" tIns="0" rIns="0" bIns="0" rtlCol="0"/>
          <a:lstStyle/>
          <a:p>
            <a:endParaRPr/>
          </a:p>
        </p:txBody>
      </p:sp>
      <p:sp>
        <p:nvSpPr>
          <p:cNvPr id="32" name="object 32"/>
          <p:cNvSpPr/>
          <p:nvPr/>
        </p:nvSpPr>
        <p:spPr>
          <a:xfrm>
            <a:off x="8011397" y="667002"/>
            <a:ext cx="102235" cy="661035"/>
          </a:xfrm>
          <a:custGeom>
            <a:avLst/>
            <a:gdLst/>
            <a:ahLst/>
            <a:cxnLst/>
            <a:rect l="l" t="t" r="r" b="b"/>
            <a:pathLst>
              <a:path w="102234" h="661035">
                <a:moveTo>
                  <a:pt x="0" y="0"/>
                </a:moveTo>
                <a:lnTo>
                  <a:pt x="0" y="558905"/>
                </a:lnTo>
                <a:lnTo>
                  <a:pt x="101691" y="660524"/>
                </a:lnTo>
                <a:lnTo>
                  <a:pt x="101691" y="101619"/>
                </a:lnTo>
                <a:lnTo>
                  <a:pt x="0" y="0"/>
                </a:lnTo>
                <a:close/>
              </a:path>
            </a:pathLst>
          </a:custGeom>
          <a:solidFill>
            <a:srgbClr val="AFC5E2"/>
          </a:solidFill>
        </p:spPr>
        <p:txBody>
          <a:bodyPr wrap="square" lIns="0" tIns="0" rIns="0" bIns="0" rtlCol="0"/>
          <a:lstStyle/>
          <a:p>
            <a:endParaRPr/>
          </a:p>
        </p:txBody>
      </p:sp>
      <p:sp>
        <p:nvSpPr>
          <p:cNvPr id="33" name="object 33"/>
          <p:cNvSpPr/>
          <p:nvPr/>
        </p:nvSpPr>
        <p:spPr>
          <a:xfrm>
            <a:off x="8011397" y="667002"/>
            <a:ext cx="102235" cy="661035"/>
          </a:xfrm>
          <a:custGeom>
            <a:avLst/>
            <a:gdLst/>
            <a:ahLst/>
            <a:cxnLst/>
            <a:rect l="l" t="t" r="r" b="b"/>
            <a:pathLst>
              <a:path w="102234" h="661035">
                <a:moveTo>
                  <a:pt x="101691" y="660524"/>
                </a:moveTo>
                <a:lnTo>
                  <a:pt x="0" y="558905"/>
                </a:lnTo>
                <a:lnTo>
                  <a:pt x="0" y="0"/>
                </a:lnTo>
                <a:lnTo>
                  <a:pt x="101691" y="101619"/>
                </a:lnTo>
                <a:lnTo>
                  <a:pt x="101691" y="660524"/>
                </a:lnTo>
                <a:close/>
              </a:path>
            </a:pathLst>
          </a:custGeom>
          <a:ln w="3175">
            <a:solidFill>
              <a:srgbClr val="000000"/>
            </a:solidFill>
          </a:ln>
        </p:spPr>
        <p:txBody>
          <a:bodyPr wrap="square" lIns="0" tIns="0" rIns="0" bIns="0" rtlCol="0"/>
          <a:lstStyle/>
          <a:p>
            <a:endParaRPr/>
          </a:p>
        </p:txBody>
      </p:sp>
      <p:sp>
        <p:nvSpPr>
          <p:cNvPr id="34" name="object 34"/>
          <p:cNvSpPr/>
          <p:nvPr/>
        </p:nvSpPr>
        <p:spPr>
          <a:xfrm>
            <a:off x="5469109" y="667002"/>
            <a:ext cx="2542540" cy="559435"/>
          </a:xfrm>
          <a:custGeom>
            <a:avLst/>
            <a:gdLst/>
            <a:ahLst/>
            <a:cxnLst/>
            <a:rect l="l" t="t" r="r" b="b"/>
            <a:pathLst>
              <a:path w="2542540" h="559435">
                <a:moveTo>
                  <a:pt x="0" y="558905"/>
                </a:moveTo>
                <a:lnTo>
                  <a:pt x="2542287" y="558905"/>
                </a:lnTo>
                <a:lnTo>
                  <a:pt x="2542287" y="0"/>
                </a:lnTo>
                <a:lnTo>
                  <a:pt x="0" y="0"/>
                </a:lnTo>
                <a:lnTo>
                  <a:pt x="0" y="558905"/>
                </a:lnTo>
                <a:close/>
              </a:path>
            </a:pathLst>
          </a:custGeom>
          <a:solidFill>
            <a:srgbClr val="E8EDF7"/>
          </a:solidFill>
        </p:spPr>
        <p:txBody>
          <a:bodyPr wrap="square" lIns="0" tIns="0" rIns="0" bIns="0" rtlCol="0"/>
          <a:lstStyle/>
          <a:p>
            <a:endParaRPr/>
          </a:p>
        </p:txBody>
      </p:sp>
      <p:sp>
        <p:nvSpPr>
          <p:cNvPr id="35" name="object 35"/>
          <p:cNvSpPr txBox="1"/>
          <p:nvPr/>
        </p:nvSpPr>
        <p:spPr>
          <a:xfrm>
            <a:off x="5469109" y="667002"/>
            <a:ext cx="2542540" cy="559435"/>
          </a:xfrm>
          <a:prstGeom prst="rect">
            <a:avLst/>
          </a:prstGeom>
          <a:ln w="3175">
            <a:solidFill>
              <a:srgbClr val="000000"/>
            </a:solidFill>
          </a:ln>
        </p:spPr>
        <p:txBody>
          <a:bodyPr vert="horz" wrap="square" lIns="0" tIns="0" rIns="0" bIns="0" rtlCol="0">
            <a:spAutoFit/>
          </a:bodyPr>
          <a:lstStyle/>
          <a:p>
            <a:pPr>
              <a:lnSpc>
                <a:spcPct val="100000"/>
              </a:lnSpc>
            </a:pPr>
            <a:endParaRPr sz="1150" dirty="0">
              <a:latin typeface="Times New Roman"/>
              <a:cs typeface="Times New Roman"/>
            </a:endParaRPr>
          </a:p>
          <a:p>
            <a:pPr marL="677545">
              <a:lnSpc>
                <a:spcPct val="100000"/>
              </a:lnSpc>
            </a:pPr>
            <a:r>
              <a:rPr sz="1250" spc="-5" dirty="0">
                <a:latin typeface="Times New Roman"/>
                <a:cs typeface="Times New Roman"/>
              </a:rPr>
              <a:t>Virtual Machine</a:t>
            </a:r>
            <a:r>
              <a:rPr sz="1250" spc="-15" dirty="0">
                <a:latin typeface="Times New Roman"/>
                <a:cs typeface="Times New Roman"/>
              </a:rPr>
              <a:t> </a:t>
            </a:r>
            <a:r>
              <a:rPr sz="1250" spc="-5" dirty="0">
                <a:latin typeface="Times New Roman"/>
                <a:cs typeface="Times New Roman"/>
              </a:rPr>
              <a:t>B</a:t>
            </a:r>
            <a:endParaRPr sz="1250" dirty="0">
              <a:latin typeface="Times New Roman"/>
              <a:cs typeface="Times New Roman"/>
            </a:endParaRPr>
          </a:p>
        </p:txBody>
      </p:sp>
      <p:sp>
        <p:nvSpPr>
          <p:cNvPr id="36" name="object 36"/>
          <p:cNvSpPr/>
          <p:nvPr/>
        </p:nvSpPr>
        <p:spPr>
          <a:xfrm>
            <a:off x="5469109" y="1490343"/>
            <a:ext cx="1220470" cy="497840"/>
          </a:xfrm>
          <a:custGeom>
            <a:avLst/>
            <a:gdLst/>
            <a:ahLst/>
            <a:cxnLst/>
            <a:rect l="l" t="t" r="r" b="b"/>
            <a:pathLst>
              <a:path w="1220470" h="497839">
                <a:moveTo>
                  <a:pt x="1060190" y="0"/>
                </a:moveTo>
                <a:lnTo>
                  <a:pt x="160220" y="0"/>
                </a:lnTo>
                <a:lnTo>
                  <a:pt x="109595" y="8162"/>
                </a:lnTo>
                <a:lnTo>
                  <a:pt x="65635" y="30888"/>
                </a:lnTo>
                <a:lnTo>
                  <a:pt x="30966" y="65532"/>
                </a:lnTo>
                <a:lnTo>
                  <a:pt x="8213" y="109448"/>
                </a:lnTo>
                <a:lnTo>
                  <a:pt x="0" y="159993"/>
                </a:lnTo>
                <a:lnTo>
                  <a:pt x="0" y="337714"/>
                </a:lnTo>
                <a:lnTo>
                  <a:pt x="8213" y="388259"/>
                </a:lnTo>
                <a:lnTo>
                  <a:pt x="30966" y="432175"/>
                </a:lnTo>
                <a:lnTo>
                  <a:pt x="65635" y="466819"/>
                </a:lnTo>
                <a:lnTo>
                  <a:pt x="109595" y="489545"/>
                </a:lnTo>
                <a:lnTo>
                  <a:pt x="160220" y="497708"/>
                </a:lnTo>
                <a:lnTo>
                  <a:pt x="1060190" y="497708"/>
                </a:lnTo>
                <a:lnTo>
                  <a:pt x="1110814" y="489545"/>
                </a:lnTo>
                <a:lnTo>
                  <a:pt x="1154767" y="466819"/>
                </a:lnTo>
                <a:lnTo>
                  <a:pt x="1189419" y="432175"/>
                </a:lnTo>
                <a:lnTo>
                  <a:pt x="1212140" y="388259"/>
                </a:lnTo>
                <a:lnTo>
                  <a:pt x="1220297" y="337714"/>
                </a:lnTo>
                <a:lnTo>
                  <a:pt x="1220297" y="159993"/>
                </a:lnTo>
                <a:lnTo>
                  <a:pt x="1212140" y="109448"/>
                </a:lnTo>
                <a:lnTo>
                  <a:pt x="1189419" y="65532"/>
                </a:lnTo>
                <a:lnTo>
                  <a:pt x="1154767" y="30888"/>
                </a:lnTo>
                <a:lnTo>
                  <a:pt x="1110814" y="8162"/>
                </a:lnTo>
                <a:lnTo>
                  <a:pt x="1060190" y="0"/>
                </a:lnTo>
                <a:close/>
              </a:path>
            </a:pathLst>
          </a:custGeom>
          <a:solidFill>
            <a:srgbClr val="E8EDF7"/>
          </a:solidFill>
        </p:spPr>
        <p:txBody>
          <a:bodyPr wrap="square" lIns="0" tIns="0" rIns="0" bIns="0" rtlCol="0"/>
          <a:lstStyle/>
          <a:p>
            <a:endParaRPr/>
          </a:p>
        </p:txBody>
      </p:sp>
      <p:sp>
        <p:nvSpPr>
          <p:cNvPr id="37" name="object 37"/>
          <p:cNvSpPr/>
          <p:nvPr/>
        </p:nvSpPr>
        <p:spPr>
          <a:xfrm>
            <a:off x="5469109" y="1490343"/>
            <a:ext cx="1220470" cy="497840"/>
          </a:xfrm>
          <a:custGeom>
            <a:avLst/>
            <a:gdLst/>
            <a:ahLst/>
            <a:cxnLst/>
            <a:rect l="l" t="t" r="r" b="b"/>
            <a:pathLst>
              <a:path w="1220470" h="497839">
                <a:moveTo>
                  <a:pt x="1060190" y="497708"/>
                </a:moveTo>
                <a:lnTo>
                  <a:pt x="1110814" y="489545"/>
                </a:lnTo>
                <a:lnTo>
                  <a:pt x="1154767" y="466819"/>
                </a:lnTo>
                <a:lnTo>
                  <a:pt x="1189419" y="432175"/>
                </a:lnTo>
                <a:lnTo>
                  <a:pt x="1212140" y="388259"/>
                </a:lnTo>
                <a:lnTo>
                  <a:pt x="1220297" y="337714"/>
                </a:lnTo>
                <a:lnTo>
                  <a:pt x="1220297" y="159993"/>
                </a:lnTo>
                <a:lnTo>
                  <a:pt x="1212140" y="109448"/>
                </a:lnTo>
                <a:lnTo>
                  <a:pt x="1189419" y="65532"/>
                </a:lnTo>
                <a:lnTo>
                  <a:pt x="1154767" y="30888"/>
                </a:lnTo>
                <a:lnTo>
                  <a:pt x="1110814" y="8162"/>
                </a:lnTo>
                <a:lnTo>
                  <a:pt x="1060190" y="0"/>
                </a:lnTo>
                <a:lnTo>
                  <a:pt x="160220" y="0"/>
                </a:lnTo>
                <a:lnTo>
                  <a:pt x="109595" y="8162"/>
                </a:lnTo>
                <a:lnTo>
                  <a:pt x="65635" y="30888"/>
                </a:lnTo>
                <a:lnTo>
                  <a:pt x="30966" y="65532"/>
                </a:lnTo>
                <a:lnTo>
                  <a:pt x="8213" y="109448"/>
                </a:lnTo>
                <a:lnTo>
                  <a:pt x="0" y="159993"/>
                </a:lnTo>
                <a:lnTo>
                  <a:pt x="0" y="337714"/>
                </a:lnTo>
                <a:lnTo>
                  <a:pt x="8213" y="388259"/>
                </a:lnTo>
                <a:lnTo>
                  <a:pt x="30966" y="432175"/>
                </a:lnTo>
                <a:lnTo>
                  <a:pt x="65635" y="466819"/>
                </a:lnTo>
                <a:lnTo>
                  <a:pt x="109595" y="489545"/>
                </a:lnTo>
                <a:lnTo>
                  <a:pt x="160220" y="497708"/>
                </a:lnTo>
                <a:lnTo>
                  <a:pt x="1060190" y="497708"/>
                </a:lnTo>
                <a:close/>
              </a:path>
            </a:pathLst>
          </a:custGeom>
          <a:ln w="3175">
            <a:solidFill>
              <a:srgbClr val="000000"/>
            </a:solidFill>
          </a:ln>
        </p:spPr>
        <p:txBody>
          <a:bodyPr wrap="square" lIns="0" tIns="0" rIns="0" bIns="0" rtlCol="0"/>
          <a:lstStyle/>
          <a:p>
            <a:endParaRPr/>
          </a:p>
        </p:txBody>
      </p:sp>
      <p:sp>
        <p:nvSpPr>
          <p:cNvPr id="38" name="object 38"/>
          <p:cNvSpPr txBox="1"/>
          <p:nvPr/>
        </p:nvSpPr>
        <p:spPr>
          <a:xfrm>
            <a:off x="5717304" y="1615849"/>
            <a:ext cx="724535" cy="215265"/>
          </a:xfrm>
          <a:prstGeom prst="rect">
            <a:avLst/>
          </a:prstGeom>
        </p:spPr>
        <p:txBody>
          <a:bodyPr vert="horz" wrap="square" lIns="0" tIns="12065" rIns="0" bIns="0" rtlCol="0">
            <a:spAutoFit/>
          </a:bodyPr>
          <a:lstStyle/>
          <a:p>
            <a:pPr marL="12700">
              <a:lnSpc>
                <a:spcPct val="100000"/>
              </a:lnSpc>
              <a:spcBef>
                <a:spcPts val="95"/>
              </a:spcBef>
            </a:pPr>
            <a:r>
              <a:rPr sz="1250" spc="-5" dirty="0">
                <a:latin typeface="Times New Roman"/>
                <a:cs typeface="Times New Roman"/>
              </a:rPr>
              <a:t>BlkBack</a:t>
            </a:r>
            <a:r>
              <a:rPr sz="1250" spc="-65" dirty="0">
                <a:latin typeface="Times New Roman"/>
                <a:cs typeface="Times New Roman"/>
              </a:rPr>
              <a:t> </a:t>
            </a:r>
            <a:r>
              <a:rPr sz="1250" spc="-5" dirty="0">
                <a:latin typeface="Times New Roman"/>
                <a:cs typeface="Times New Roman"/>
              </a:rPr>
              <a:t>B</a:t>
            </a:r>
            <a:endParaRPr sz="1250" dirty="0">
              <a:latin typeface="Times New Roman"/>
              <a:cs typeface="Times New Roman"/>
            </a:endParaRPr>
          </a:p>
        </p:txBody>
      </p:sp>
      <p:sp>
        <p:nvSpPr>
          <p:cNvPr id="39" name="object 39"/>
          <p:cNvSpPr/>
          <p:nvPr/>
        </p:nvSpPr>
        <p:spPr>
          <a:xfrm>
            <a:off x="6791099" y="1485149"/>
            <a:ext cx="1220470" cy="497840"/>
          </a:xfrm>
          <a:custGeom>
            <a:avLst/>
            <a:gdLst/>
            <a:ahLst/>
            <a:cxnLst/>
            <a:rect l="l" t="t" r="r" b="b"/>
            <a:pathLst>
              <a:path w="1220470" h="497839">
                <a:moveTo>
                  <a:pt x="1060190" y="0"/>
                </a:moveTo>
                <a:lnTo>
                  <a:pt x="160220" y="0"/>
                </a:lnTo>
                <a:lnTo>
                  <a:pt x="109595" y="8162"/>
                </a:lnTo>
                <a:lnTo>
                  <a:pt x="65635" y="30888"/>
                </a:lnTo>
                <a:lnTo>
                  <a:pt x="30966" y="65532"/>
                </a:lnTo>
                <a:lnTo>
                  <a:pt x="8213" y="109448"/>
                </a:lnTo>
                <a:lnTo>
                  <a:pt x="0" y="159993"/>
                </a:lnTo>
                <a:lnTo>
                  <a:pt x="0" y="337714"/>
                </a:lnTo>
                <a:lnTo>
                  <a:pt x="8213" y="388259"/>
                </a:lnTo>
                <a:lnTo>
                  <a:pt x="30966" y="432175"/>
                </a:lnTo>
                <a:lnTo>
                  <a:pt x="65635" y="466819"/>
                </a:lnTo>
                <a:lnTo>
                  <a:pt x="109595" y="489545"/>
                </a:lnTo>
                <a:lnTo>
                  <a:pt x="160220" y="497708"/>
                </a:lnTo>
                <a:lnTo>
                  <a:pt x="1060190" y="497708"/>
                </a:lnTo>
                <a:lnTo>
                  <a:pt x="1110814" y="489545"/>
                </a:lnTo>
                <a:lnTo>
                  <a:pt x="1154767" y="466819"/>
                </a:lnTo>
                <a:lnTo>
                  <a:pt x="1189419" y="432175"/>
                </a:lnTo>
                <a:lnTo>
                  <a:pt x="1212140" y="388259"/>
                </a:lnTo>
                <a:lnTo>
                  <a:pt x="1220297" y="337714"/>
                </a:lnTo>
                <a:lnTo>
                  <a:pt x="1220297" y="159993"/>
                </a:lnTo>
                <a:lnTo>
                  <a:pt x="1212140" y="109448"/>
                </a:lnTo>
                <a:lnTo>
                  <a:pt x="1189419" y="65532"/>
                </a:lnTo>
                <a:lnTo>
                  <a:pt x="1154767" y="30888"/>
                </a:lnTo>
                <a:lnTo>
                  <a:pt x="1110814" y="8162"/>
                </a:lnTo>
                <a:lnTo>
                  <a:pt x="1060190" y="0"/>
                </a:lnTo>
                <a:close/>
              </a:path>
            </a:pathLst>
          </a:custGeom>
          <a:solidFill>
            <a:srgbClr val="E8EDF7"/>
          </a:solidFill>
        </p:spPr>
        <p:txBody>
          <a:bodyPr wrap="square" lIns="0" tIns="0" rIns="0" bIns="0" rtlCol="0"/>
          <a:lstStyle/>
          <a:p>
            <a:endParaRPr/>
          </a:p>
        </p:txBody>
      </p:sp>
      <p:sp>
        <p:nvSpPr>
          <p:cNvPr id="40" name="object 40"/>
          <p:cNvSpPr/>
          <p:nvPr/>
        </p:nvSpPr>
        <p:spPr>
          <a:xfrm>
            <a:off x="6791099" y="1485149"/>
            <a:ext cx="1220470" cy="497840"/>
          </a:xfrm>
          <a:custGeom>
            <a:avLst/>
            <a:gdLst/>
            <a:ahLst/>
            <a:cxnLst/>
            <a:rect l="l" t="t" r="r" b="b"/>
            <a:pathLst>
              <a:path w="1220470" h="497839">
                <a:moveTo>
                  <a:pt x="1060190" y="497708"/>
                </a:moveTo>
                <a:lnTo>
                  <a:pt x="1110814" y="489545"/>
                </a:lnTo>
                <a:lnTo>
                  <a:pt x="1154767" y="466819"/>
                </a:lnTo>
                <a:lnTo>
                  <a:pt x="1189419" y="432175"/>
                </a:lnTo>
                <a:lnTo>
                  <a:pt x="1212140" y="388259"/>
                </a:lnTo>
                <a:lnTo>
                  <a:pt x="1220297" y="337714"/>
                </a:lnTo>
                <a:lnTo>
                  <a:pt x="1220297" y="159993"/>
                </a:lnTo>
                <a:lnTo>
                  <a:pt x="1212140" y="109448"/>
                </a:lnTo>
                <a:lnTo>
                  <a:pt x="1189419" y="65532"/>
                </a:lnTo>
                <a:lnTo>
                  <a:pt x="1154767" y="30888"/>
                </a:lnTo>
                <a:lnTo>
                  <a:pt x="1110814" y="8162"/>
                </a:lnTo>
                <a:lnTo>
                  <a:pt x="1060190" y="0"/>
                </a:lnTo>
                <a:lnTo>
                  <a:pt x="160220" y="0"/>
                </a:lnTo>
                <a:lnTo>
                  <a:pt x="109595" y="8162"/>
                </a:lnTo>
                <a:lnTo>
                  <a:pt x="65635" y="30888"/>
                </a:lnTo>
                <a:lnTo>
                  <a:pt x="30966" y="65532"/>
                </a:lnTo>
                <a:lnTo>
                  <a:pt x="8213" y="109448"/>
                </a:lnTo>
                <a:lnTo>
                  <a:pt x="0" y="159993"/>
                </a:lnTo>
                <a:lnTo>
                  <a:pt x="0" y="337714"/>
                </a:lnTo>
                <a:lnTo>
                  <a:pt x="8213" y="388259"/>
                </a:lnTo>
                <a:lnTo>
                  <a:pt x="30966" y="432175"/>
                </a:lnTo>
                <a:lnTo>
                  <a:pt x="65635" y="466819"/>
                </a:lnTo>
                <a:lnTo>
                  <a:pt x="109595" y="489545"/>
                </a:lnTo>
                <a:lnTo>
                  <a:pt x="160220" y="497708"/>
                </a:lnTo>
                <a:lnTo>
                  <a:pt x="1060190" y="497708"/>
                </a:lnTo>
                <a:close/>
              </a:path>
            </a:pathLst>
          </a:custGeom>
          <a:ln w="3175">
            <a:solidFill>
              <a:srgbClr val="000000"/>
            </a:solidFill>
          </a:ln>
        </p:spPr>
        <p:txBody>
          <a:bodyPr wrap="square" lIns="0" tIns="0" rIns="0" bIns="0" rtlCol="0"/>
          <a:lstStyle/>
          <a:p>
            <a:endParaRPr/>
          </a:p>
        </p:txBody>
      </p:sp>
      <p:sp>
        <p:nvSpPr>
          <p:cNvPr id="41" name="object 41"/>
          <p:cNvSpPr txBox="1"/>
          <p:nvPr/>
        </p:nvSpPr>
        <p:spPr>
          <a:xfrm>
            <a:off x="7039407" y="1610655"/>
            <a:ext cx="723900" cy="215265"/>
          </a:xfrm>
          <a:prstGeom prst="rect">
            <a:avLst/>
          </a:prstGeom>
        </p:spPr>
        <p:txBody>
          <a:bodyPr vert="horz" wrap="square" lIns="0" tIns="12065" rIns="0" bIns="0" rtlCol="0">
            <a:spAutoFit/>
          </a:bodyPr>
          <a:lstStyle/>
          <a:p>
            <a:pPr marL="12700">
              <a:lnSpc>
                <a:spcPct val="100000"/>
              </a:lnSpc>
              <a:spcBef>
                <a:spcPts val="95"/>
              </a:spcBef>
            </a:pPr>
            <a:r>
              <a:rPr sz="1250" spc="-5" dirty="0">
                <a:latin typeface="Times New Roman"/>
                <a:cs typeface="Times New Roman"/>
              </a:rPr>
              <a:t>NetBack</a:t>
            </a:r>
            <a:r>
              <a:rPr sz="1250" spc="-65" dirty="0">
                <a:latin typeface="Times New Roman"/>
                <a:cs typeface="Times New Roman"/>
              </a:rPr>
              <a:t> </a:t>
            </a:r>
            <a:r>
              <a:rPr sz="1250" spc="-5" dirty="0">
                <a:latin typeface="Times New Roman"/>
                <a:cs typeface="Times New Roman"/>
              </a:rPr>
              <a:t>B</a:t>
            </a:r>
            <a:endParaRPr sz="1250">
              <a:latin typeface="Times New Roman"/>
              <a:cs typeface="Times New Roman"/>
            </a:endParaRPr>
          </a:p>
        </p:txBody>
      </p:sp>
      <p:sp>
        <p:nvSpPr>
          <p:cNvPr id="42" name="object 42"/>
          <p:cNvSpPr/>
          <p:nvPr/>
        </p:nvSpPr>
        <p:spPr>
          <a:xfrm>
            <a:off x="4858960" y="2801004"/>
            <a:ext cx="1220470" cy="610235"/>
          </a:xfrm>
          <a:custGeom>
            <a:avLst/>
            <a:gdLst/>
            <a:ahLst/>
            <a:cxnLst/>
            <a:rect l="l" t="t" r="r" b="b"/>
            <a:pathLst>
              <a:path w="1220470" h="610235">
                <a:moveTo>
                  <a:pt x="1060190" y="0"/>
                </a:moveTo>
                <a:lnTo>
                  <a:pt x="160220" y="0"/>
                </a:lnTo>
                <a:lnTo>
                  <a:pt x="109595" y="8162"/>
                </a:lnTo>
                <a:lnTo>
                  <a:pt x="65635" y="30888"/>
                </a:lnTo>
                <a:lnTo>
                  <a:pt x="30966" y="65532"/>
                </a:lnTo>
                <a:lnTo>
                  <a:pt x="8213" y="109448"/>
                </a:lnTo>
                <a:lnTo>
                  <a:pt x="0" y="159993"/>
                </a:lnTo>
                <a:lnTo>
                  <a:pt x="0" y="449721"/>
                </a:lnTo>
                <a:lnTo>
                  <a:pt x="8213" y="500266"/>
                </a:lnTo>
                <a:lnTo>
                  <a:pt x="30966" y="544182"/>
                </a:lnTo>
                <a:lnTo>
                  <a:pt x="65635" y="578826"/>
                </a:lnTo>
                <a:lnTo>
                  <a:pt x="109595" y="601552"/>
                </a:lnTo>
                <a:lnTo>
                  <a:pt x="160220" y="609715"/>
                </a:lnTo>
                <a:lnTo>
                  <a:pt x="1060190" y="609715"/>
                </a:lnTo>
                <a:lnTo>
                  <a:pt x="1110814" y="601552"/>
                </a:lnTo>
                <a:lnTo>
                  <a:pt x="1154767" y="578826"/>
                </a:lnTo>
                <a:lnTo>
                  <a:pt x="1189419" y="544182"/>
                </a:lnTo>
                <a:lnTo>
                  <a:pt x="1212140" y="500266"/>
                </a:lnTo>
                <a:lnTo>
                  <a:pt x="1220297" y="449721"/>
                </a:lnTo>
                <a:lnTo>
                  <a:pt x="1220297" y="159993"/>
                </a:lnTo>
                <a:lnTo>
                  <a:pt x="1212140" y="109448"/>
                </a:lnTo>
                <a:lnTo>
                  <a:pt x="1189419" y="65532"/>
                </a:lnTo>
                <a:lnTo>
                  <a:pt x="1154767" y="30888"/>
                </a:lnTo>
                <a:lnTo>
                  <a:pt x="1110814" y="8162"/>
                </a:lnTo>
                <a:lnTo>
                  <a:pt x="1060190" y="0"/>
                </a:lnTo>
                <a:close/>
              </a:path>
            </a:pathLst>
          </a:custGeom>
          <a:solidFill>
            <a:srgbClr val="E8EDF7"/>
          </a:solidFill>
        </p:spPr>
        <p:txBody>
          <a:bodyPr wrap="square" lIns="0" tIns="0" rIns="0" bIns="0" rtlCol="0"/>
          <a:lstStyle/>
          <a:p>
            <a:endParaRPr/>
          </a:p>
        </p:txBody>
      </p:sp>
      <p:sp>
        <p:nvSpPr>
          <p:cNvPr id="43" name="object 43"/>
          <p:cNvSpPr/>
          <p:nvPr/>
        </p:nvSpPr>
        <p:spPr>
          <a:xfrm>
            <a:off x="4858960" y="2801005"/>
            <a:ext cx="1220470" cy="610235"/>
          </a:xfrm>
          <a:custGeom>
            <a:avLst/>
            <a:gdLst/>
            <a:ahLst/>
            <a:cxnLst/>
            <a:rect l="l" t="t" r="r" b="b"/>
            <a:pathLst>
              <a:path w="1220470" h="610235">
                <a:moveTo>
                  <a:pt x="1060190" y="609715"/>
                </a:moveTo>
                <a:lnTo>
                  <a:pt x="1110814" y="601552"/>
                </a:lnTo>
                <a:lnTo>
                  <a:pt x="1154767" y="578826"/>
                </a:lnTo>
                <a:lnTo>
                  <a:pt x="1189419" y="544182"/>
                </a:lnTo>
                <a:lnTo>
                  <a:pt x="1212140" y="500266"/>
                </a:lnTo>
                <a:lnTo>
                  <a:pt x="1220297" y="449721"/>
                </a:lnTo>
                <a:lnTo>
                  <a:pt x="1220297" y="159993"/>
                </a:lnTo>
                <a:lnTo>
                  <a:pt x="1212140" y="109448"/>
                </a:lnTo>
                <a:lnTo>
                  <a:pt x="1189419" y="65532"/>
                </a:lnTo>
                <a:lnTo>
                  <a:pt x="1154767" y="30888"/>
                </a:lnTo>
                <a:lnTo>
                  <a:pt x="1110814" y="8162"/>
                </a:lnTo>
                <a:lnTo>
                  <a:pt x="1060190" y="0"/>
                </a:lnTo>
                <a:lnTo>
                  <a:pt x="160220" y="0"/>
                </a:lnTo>
                <a:lnTo>
                  <a:pt x="109595" y="8162"/>
                </a:lnTo>
                <a:lnTo>
                  <a:pt x="65635" y="30888"/>
                </a:lnTo>
                <a:lnTo>
                  <a:pt x="30966" y="65532"/>
                </a:lnTo>
                <a:lnTo>
                  <a:pt x="8213" y="109448"/>
                </a:lnTo>
                <a:lnTo>
                  <a:pt x="0" y="159993"/>
                </a:lnTo>
                <a:lnTo>
                  <a:pt x="0" y="449721"/>
                </a:lnTo>
                <a:lnTo>
                  <a:pt x="8213" y="500266"/>
                </a:lnTo>
                <a:lnTo>
                  <a:pt x="30966" y="544182"/>
                </a:lnTo>
                <a:lnTo>
                  <a:pt x="65635" y="578826"/>
                </a:lnTo>
                <a:lnTo>
                  <a:pt x="109595" y="601552"/>
                </a:lnTo>
                <a:lnTo>
                  <a:pt x="160220" y="609715"/>
                </a:lnTo>
                <a:lnTo>
                  <a:pt x="1060190" y="609715"/>
                </a:lnTo>
                <a:close/>
              </a:path>
            </a:pathLst>
          </a:custGeom>
          <a:ln w="3175">
            <a:solidFill>
              <a:srgbClr val="000000"/>
            </a:solidFill>
          </a:ln>
        </p:spPr>
        <p:txBody>
          <a:bodyPr wrap="square" lIns="0" tIns="0" rIns="0" bIns="0" rtlCol="0"/>
          <a:lstStyle/>
          <a:p>
            <a:endParaRPr/>
          </a:p>
        </p:txBody>
      </p:sp>
      <p:sp>
        <p:nvSpPr>
          <p:cNvPr id="44" name="object 44"/>
          <p:cNvSpPr txBox="1"/>
          <p:nvPr/>
        </p:nvSpPr>
        <p:spPr>
          <a:xfrm>
            <a:off x="5072015" y="2982514"/>
            <a:ext cx="794385" cy="215265"/>
          </a:xfrm>
          <a:prstGeom prst="rect">
            <a:avLst/>
          </a:prstGeom>
        </p:spPr>
        <p:txBody>
          <a:bodyPr vert="horz" wrap="square" lIns="0" tIns="12065" rIns="0" bIns="0" rtlCol="0">
            <a:spAutoFit/>
          </a:bodyPr>
          <a:lstStyle/>
          <a:p>
            <a:pPr marL="12700">
              <a:lnSpc>
                <a:spcPct val="100000"/>
              </a:lnSpc>
              <a:spcBef>
                <a:spcPts val="95"/>
              </a:spcBef>
            </a:pPr>
            <a:r>
              <a:rPr sz="1250" spc="-5" dirty="0">
                <a:latin typeface="Times New Roman"/>
                <a:cs typeface="Times New Roman"/>
              </a:rPr>
              <a:t>Toolstack</a:t>
            </a:r>
            <a:r>
              <a:rPr sz="1250" spc="-60" dirty="0">
                <a:latin typeface="Times New Roman"/>
                <a:cs typeface="Times New Roman"/>
              </a:rPr>
              <a:t> </a:t>
            </a:r>
            <a:r>
              <a:rPr sz="1250" spc="-5" dirty="0">
                <a:latin typeface="Times New Roman"/>
                <a:cs typeface="Times New Roman"/>
              </a:rPr>
              <a:t>B</a:t>
            </a:r>
            <a:endParaRPr sz="1250">
              <a:latin typeface="Times New Roman"/>
              <a:cs typeface="Times New Roman"/>
            </a:endParaRPr>
          </a:p>
        </p:txBody>
      </p:sp>
      <p:sp>
        <p:nvSpPr>
          <p:cNvPr id="45" name="object 45"/>
          <p:cNvSpPr/>
          <p:nvPr/>
        </p:nvSpPr>
        <p:spPr>
          <a:xfrm>
            <a:off x="1299814" y="4658266"/>
            <a:ext cx="6915150" cy="480695"/>
          </a:xfrm>
          <a:custGeom>
            <a:avLst/>
            <a:gdLst/>
            <a:ahLst/>
            <a:cxnLst/>
            <a:rect l="l" t="t" r="r" b="b"/>
            <a:pathLst>
              <a:path w="6915150" h="480695">
                <a:moveTo>
                  <a:pt x="0" y="480094"/>
                </a:moveTo>
                <a:lnTo>
                  <a:pt x="6915021" y="480094"/>
                </a:lnTo>
                <a:lnTo>
                  <a:pt x="6915021" y="0"/>
                </a:lnTo>
                <a:lnTo>
                  <a:pt x="0" y="0"/>
                </a:lnTo>
                <a:lnTo>
                  <a:pt x="0" y="480094"/>
                </a:lnTo>
                <a:close/>
              </a:path>
            </a:pathLst>
          </a:custGeom>
          <a:solidFill>
            <a:srgbClr val="4879C0"/>
          </a:solidFill>
        </p:spPr>
        <p:txBody>
          <a:bodyPr wrap="square" lIns="0" tIns="0" rIns="0" bIns="0" rtlCol="0"/>
          <a:lstStyle/>
          <a:p>
            <a:endParaRPr/>
          </a:p>
        </p:txBody>
      </p:sp>
      <p:sp>
        <p:nvSpPr>
          <p:cNvPr id="46" name="object 46"/>
          <p:cNvSpPr/>
          <p:nvPr/>
        </p:nvSpPr>
        <p:spPr>
          <a:xfrm>
            <a:off x="1299814" y="4658264"/>
            <a:ext cx="6915150" cy="480695"/>
          </a:xfrm>
          <a:custGeom>
            <a:avLst/>
            <a:gdLst/>
            <a:ahLst/>
            <a:cxnLst/>
            <a:rect l="l" t="t" r="r" b="b"/>
            <a:pathLst>
              <a:path w="6915150" h="480695">
                <a:moveTo>
                  <a:pt x="0" y="480095"/>
                </a:moveTo>
                <a:lnTo>
                  <a:pt x="6914965" y="480095"/>
                </a:lnTo>
                <a:lnTo>
                  <a:pt x="6914965" y="0"/>
                </a:lnTo>
                <a:lnTo>
                  <a:pt x="0" y="0"/>
                </a:lnTo>
                <a:lnTo>
                  <a:pt x="0" y="480095"/>
                </a:lnTo>
              </a:path>
            </a:pathLst>
          </a:custGeom>
          <a:ln w="3175">
            <a:solidFill>
              <a:srgbClr val="4879C0"/>
            </a:solidFill>
          </a:ln>
        </p:spPr>
        <p:txBody>
          <a:bodyPr wrap="square" lIns="0" tIns="0" rIns="0" bIns="0" rtlCol="0"/>
          <a:lstStyle/>
          <a:p>
            <a:endParaRPr/>
          </a:p>
        </p:txBody>
      </p:sp>
      <p:sp>
        <p:nvSpPr>
          <p:cNvPr id="47" name="object 47"/>
          <p:cNvSpPr/>
          <p:nvPr/>
        </p:nvSpPr>
        <p:spPr>
          <a:xfrm>
            <a:off x="1198123" y="4556645"/>
            <a:ext cx="6915150" cy="480695"/>
          </a:xfrm>
          <a:custGeom>
            <a:avLst/>
            <a:gdLst/>
            <a:ahLst/>
            <a:cxnLst/>
            <a:rect l="l" t="t" r="r" b="b"/>
            <a:pathLst>
              <a:path w="6915150" h="480695">
                <a:moveTo>
                  <a:pt x="0" y="480094"/>
                </a:moveTo>
                <a:lnTo>
                  <a:pt x="6915021" y="480094"/>
                </a:lnTo>
                <a:lnTo>
                  <a:pt x="6915021" y="0"/>
                </a:lnTo>
                <a:lnTo>
                  <a:pt x="0" y="0"/>
                </a:lnTo>
                <a:lnTo>
                  <a:pt x="0" y="480094"/>
                </a:lnTo>
                <a:close/>
              </a:path>
            </a:pathLst>
          </a:custGeom>
          <a:solidFill>
            <a:srgbClr val="E8EDF7"/>
          </a:solidFill>
        </p:spPr>
        <p:txBody>
          <a:bodyPr wrap="square" lIns="0" tIns="0" rIns="0" bIns="0" rtlCol="0"/>
          <a:lstStyle/>
          <a:p>
            <a:endParaRPr/>
          </a:p>
        </p:txBody>
      </p:sp>
      <p:sp>
        <p:nvSpPr>
          <p:cNvPr id="48" name="object 48"/>
          <p:cNvSpPr/>
          <p:nvPr/>
        </p:nvSpPr>
        <p:spPr>
          <a:xfrm>
            <a:off x="1198123" y="4556645"/>
            <a:ext cx="6915150" cy="480695"/>
          </a:xfrm>
          <a:custGeom>
            <a:avLst/>
            <a:gdLst/>
            <a:ahLst/>
            <a:cxnLst/>
            <a:rect l="l" t="t" r="r" b="b"/>
            <a:pathLst>
              <a:path w="6915150" h="480695">
                <a:moveTo>
                  <a:pt x="0" y="480094"/>
                </a:moveTo>
                <a:lnTo>
                  <a:pt x="6915021" y="480094"/>
                </a:lnTo>
                <a:lnTo>
                  <a:pt x="6915021" y="0"/>
                </a:lnTo>
                <a:lnTo>
                  <a:pt x="0" y="0"/>
                </a:lnTo>
                <a:lnTo>
                  <a:pt x="0" y="480094"/>
                </a:lnTo>
                <a:close/>
              </a:path>
            </a:pathLst>
          </a:custGeom>
          <a:ln w="3175">
            <a:solidFill>
              <a:srgbClr val="000000"/>
            </a:solidFill>
          </a:ln>
        </p:spPr>
        <p:txBody>
          <a:bodyPr wrap="square" lIns="0" tIns="0" rIns="0" bIns="0" rtlCol="0"/>
          <a:lstStyle/>
          <a:p>
            <a:endParaRPr/>
          </a:p>
        </p:txBody>
      </p:sp>
      <p:sp>
        <p:nvSpPr>
          <p:cNvPr id="49" name="object 49"/>
          <p:cNvSpPr/>
          <p:nvPr/>
        </p:nvSpPr>
        <p:spPr>
          <a:xfrm>
            <a:off x="3272799" y="3718287"/>
            <a:ext cx="2705100" cy="833119"/>
          </a:xfrm>
          <a:custGeom>
            <a:avLst/>
            <a:gdLst/>
            <a:ahLst/>
            <a:cxnLst/>
            <a:rect l="l" t="t" r="r" b="b"/>
            <a:pathLst>
              <a:path w="2705100" h="833120">
                <a:moveTo>
                  <a:pt x="0" y="833051"/>
                </a:moveTo>
                <a:lnTo>
                  <a:pt x="2704880" y="833051"/>
                </a:lnTo>
                <a:lnTo>
                  <a:pt x="2704880" y="0"/>
                </a:lnTo>
                <a:lnTo>
                  <a:pt x="0" y="0"/>
                </a:lnTo>
                <a:lnTo>
                  <a:pt x="0" y="833051"/>
                </a:lnTo>
                <a:close/>
              </a:path>
            </a:pathLst>
          </a:custGeom>
          <a:solidFill>
            <a:srgbClr val="D7D7D7"/>
          </a:solidFill>
        </p:spPr>
        <p:txBody>
          <a:bodyPr wrap="square" lIns="0" tIns="0" rIns="0" bIns="0" rtlCol="0"/>
          <a:lstStyle/>
          <a:p>
            <a:endParaRPr/>
          </a:p>
        </p:txBody>
      </p:sp>
      <p:sp>
        <p:nvSpPr>
          <p:cNvPr id="50" name="object 50"/>
          <p:cNvSpPr/>
          <p:nvPr/>
        </p:nvSpPr>
        <p:spPr>
          <a:xfrm>
            <a:off x="3272799" y="3718287"/>
            <a:ext cx="2705100" cy="833119"/>
          </a:xfrm>
          <a:custGeom>
            <a:avLst/>
            <a:gdLst/>
            <a:ahLst/>
            <a:cxnLst/>
            <a:rect l="l" t="t" r="r" b="b"/>
            <a:pathLst>
              <a:path w="2705100" h="833120">
                <a:moveTo>
                  <a:pt x="0" y="833051"/>
                </a:moveTo>
                <a:lnTo>
                  <a:pt x="2704880" y="833051"/>
                </a:lnTo>
                <a:lnTo>
                  <a:pt x="2704880" y="0"/>
                </a:lnTo>
                <a:lnTo>
                  <a:pt x="0" y="0"/>
                </a:lnTo>
                <a:lnTo>
                  <a:pt x="0" y="833051"/>
                </a:lnTo>
                <a:close/>
              </a:path>
            </a:pathLst>
          </a:custGeom>
          <a:ln w="3175">
            <a:solidFill>
              <a:srgbClr val="000000"/>
            </a:solidFill>
          </a:ln>
        </p:spPr>
        <p:txBody>
          <a:bodyPr wrap="square" lIns="0" tIns="0" rIns="0" bIns="0" rtlCol="0"/>
          <a:lstStyle/>
          <a:p>
            <a:endParaRPr/>
          </a:p>
        </p:txBody>
      </p:sp>
      <p:sp>
        <p:nvSpPr>
          <p:cNvPr id="51" name="object 51"/>
          <p:cNvSpPr txBox="1"/>
          <p:nvPr/>
        </p:nvSpPr>
        <p:spPr>
          <a:xfrm>
            <a:off x="535940" y="4287982"/>
            <a:ext cx="8064500" cy="1622425"/>
          </a:xfrm>
          <a:prstGeom prst="rect">
            <a:avLst/>
          </a:prstGeom>
        </p:spPr>
        <p:txBody>
          <a:bodyPr vert="horz" wrap="square" lIns="0" tIns="12065" rIns="0" bIns="0" rtlCol="0">
            <a:spAutoFit/>
          </a:bodyPr>
          <a:lstStyle/>
          <a:p>
            <a:pPr marR="1894839" algn="ctr">
              <a:lnSpc>
                <a:spcPct val="100000"/>
              </a:lnSpc>
              <a:spcBef>
                <a:spcPts val="95"/>
              </a:spcBef>
            </a:pPr>
            <a:r>
              <a:rPr sz="1250" spc="-5" dirty="0">
                <a:latin typeface="Times New Roman"/>
                <a:cs typeface="Times New Roman"/>
              </a:rPr>
              <a:t>XenStore</a:t>
            </a:r>
            <a:endParaRPr sz="1250" dirty="0">
              <a:latin typeface="Times New Roman"/>
              <a:cs typeface="Times New Roman"/>
            </a:endParaRPr>
          </a:p>
          <a:p>
            <a:pPr>
              <a:lnSpc>
                <a:spcPct val="100000"/>
              </a:lnSpc>
              <a:spcBef>
                <a:spcPts val="35"/>
              </a:spcBef>
            </a:pPr>
            <a:endParaRPr sz="1300" dirty="0">
              <a:latin typeface="Times New Roman"/>
              <a:cs typeface="Times New Roman"/>
            </a:endParaRPr>
          </a:p>
          <a:p>
            <a:pPr marL="3987800">
              <a:lnSpc>
                <a:spcPct val="100000"/>
              </a:lnSpc>
              <a:spcBef>
                <a:spcPts val="5"/>
              </a:spcBef>
            </a:pPr>
            <a:r>
              <a:rPr sz="1250" spc="-5" dirty="0">
                <a:latin typeface="Times New Roman"/>
                <a:cs typeface="Times New Roman"/>
              </a:rPr>
              <a:t>Xen</a:t>
            </a:r>
            <a:endParaRPr sz="1250" dirty="0">
              <a:latin typeface="Times New Roman"/>
              <a:cs typeface="Times New Roman"/>
            </a:endParaRPr>
          </a:p>
          <a:p>
            <a:pPr>
              <a:lnSpc>
                <a:spcPct val="100000"/>
              </a:lnSpc>
            </a:pPr>
            <a:endParaRPr sz="1400" dirty="0">
              <a:latin typeface="Times New Roman"/>
              <a:cs typeface="Times New Roman"/>
            </a:endParaRPr>
          </a:p>
          <a:p>
            <a:pPr>
              <a:lnSpc>
                <a:spcPct val="100000"/>
              </a:lnSpc>
              <a:spcBef>
                <a:spcPts val="40"/>
              </a:spcBef>
            </a:pPr>
            <a:endParaRPr sz="1800" dirty="0">
              <a:latin typeface="Times New Roman"/>
              <a:cs typeface="Times New Roman"/>
            </a:endParaRPr>
          </a:p>
          <a:p>
            <a:pPr marL="12700" marR="5080">
              <a:lnSpc>
                <a:spcPct val="100000"/>
              </a:lnSpc>
            </a:pPr>
            <a:r>
              <a:rPr sz="1800" spc="-5" dirty="0">
                <a:latin typeface="Arial"/>
                <a:cs typeface="Arial"/>
              </a:rPr>
              <a:t>Component sharing </a:t>
            </a:r>
            <a:r>
              <a:rPr sz="1800" spc="-10" dirty="0">
                <a:latin typeface="Arial"/>
                <a:cs typeface="Arial"/>
              </a:rPr>
              <a:t>between </a:t>
            </a:r>
            <a:r>
              <a:rPr sz="1800" spc="-5" dirty="0">
                <a:latin typeface="Arial"/>
                <a:cs typeface="Arial"/>
              </a:rPr>
              <a:t>guest </a:t>
            </a:r>
            <a:r>
              <a:rPr sz="1800" dirty="0">
                <a:latin typeface="Arial"/>
                <a:cs typeface="Arial"/>
              </a:rPr>
              <a:t>VMs </a:t>
            </a:r>
            <a:r>
              <a:rPr sz="1800" spc="-5" dirty="0">
                <a:latin typeface="Arial"/>
                <a:cs typeface="Arial"/>
              </a:rPr>
              <a:t>in </a:t>
            </a:r>
            <a:r>
              <a:rPr sz="1800" spc="-10" dirty="0">
                <a:latin typeface="Arial"/>
                <a:cs typeface="Arial"/>
              </a:rPr>
              <a:t>Xoar. </a:t>
            </a:r>
            <a:r>
              <a:rPr sz="1800" spc="-15" dirty="0">
                <a:latin typeface="Arial"/>
                <a:cs typeface="Arial"/>
              </a:rPr>
              <a:t>Two </a:t>
            </a:r>
            <a:r>
              <a:rPr sz="1800" dirty="0">
                <a:latin typeface="Arial"/>
                <a:cs typeface="Arial"/>
              </a:rPr>
              <a:t>VMs </a:t>
            </a:r>
            <a:r>
              <a:rPr sz="1800" spc="-5" dirty="0">
                <a:latin typeface="Arial"/>
                <a:cs typeface="Arial"/>
              </a:rPr>
              <a:t>share only </a:t>
            </a:r>
            <a:r>
              <a:rPr sz="1800" dirty="0">
                <a:latin typeface="Arial"/>
                <a:cs typeface="Arial"/>
              </a:rPr>
              <a:t>the  </a:t>
            </a:r>
            <a:r>
              <a:rPr sz="1800" spc="-5" dirty="0">
                <a:latin typeface="Arial"/>
                <a:cs typeface="Arial"/>
              </a:rPr>
              <a:t>XenStore components. Each one has a private version </a:t>
            </a:r>
            <a:r>
              <a:rPr sz="1800" dirty="0">
                <a:latin typeface="Arial"/>
                <a:cs typeface="Arial"/>
              </a:rPr>
              <a:t>of the </a:t>
            </a:r>
            <a:r>
              <a:rPr sz="1800" spc="-5" dirty="0">
                <a:latin typeface="Arial"/>
                <a:cs typeface="Arial"/>
              </a:rPr>
              <a:t>BlkBack,</a:t>
            </a:r>
            <a:r>
              <a:rPr sz="1800" spc="150" dirty="0">
                <a:latin typeface="Arial"/>
                <a:cs typeface="Arial"/>
              </a:rPr>
              <a:t> </a:t>
            </a:r>
            <a:r>
              <a:rPr sz="1800" spc="-5" dirty="0">
                <a:latin typeface="Arial"/>
                <a:cs typeface="Arial"/>
              </a:rPr>
              <a:t>NetBack</a:t>
            </a:r>
            <a:endParaRPr sz="1800" dirty="0">
              <a:latin typeface="Arial"/>
              <a:cs typeface="Arial"/>
            </a:endParaRPr>
          </a:p>
        </p:txBody>
      </p:sp>
      <p:sp>
        <p:nvSpPr>
          <p:cNvPr id="52" name="object 52"/>
          <p:cNvSpPr/>
          <p:nvPr/>
        </p:nvSpPr>
        <p:spPr>
          <a:xfrm>
            <a:off x="3333588" y="3801953"/>
            <a:ext cx="1220470" cy="529590"/>
          </a:xfrm>
          <a:custGeom>
            <a:avLst/>
            <a:gdLst/>
            <a:ahLst/>
            <a:cxnLst/>
            <a:rect l="l" t="t" r="r" b="b"/>
            <a:pathLst>
              <a:path w="1220470" h="529589">
                <a:moveTo>
                  <a:pt x="1060190" y="0"/>
                </a:moveTo>
                <a:lnTo>
                  <a:pt x="160220" y="0"/>
                </a:lnTo>
                <a:lnTo>
                  <a:pt x="109595" y="8152"/>
                </a:lnTo>
                <a:lnTo>
                  <a:pt x="65635" y="30856"/>
                </a:lnTo>
                <a:lnTo>
                  <a:pt x="30966" y="65483"/>
                </a:lnTo>
                <a:lnTo>
                  <a:pt x="8213" y="109405"/>
                </a:lnTo>
                <a:lnTo>
                  <a:pt x="0" y="159993"/>
                </a:lnTo>
                <a:lnTo>
                  <a:pt x="112" y="368945"/>
                </a:lnTo>
                <a:lnTo>
                  <a:pt x="8270" y="419528"/>
                </a:lnTo>
                <a:lnTo>
                  <a:pt x="30991" y="463457"/>
                </a:lnTo>
                <a:lnTo>
                  <a:pt x="65642" y="498098"/>
                </a:lnTo>
                <a:lnTo>
                  <a:pt x="109596" y="520815"/>
                </a:lnTo>
                <a:lnTo>
                  <a:pt x="160220" y="528972"/>
                </a:lnTo>
                <a:lnTo>
                  <a:pt x="1060190" y="528972"/>
                </a:lnTo>
                <a:lnTo>
                  <a:pt x="1110814" y="520815"/>
                </a:lnTo>
                <a:lnTo>
                  <a:pt x="1154767" y="498098"/>
                </a:lnTo>
                <a:lnTo>
                  <a:pt x="1189419" y="463457"/>
                </a:lnTo>
                <a:lnTo>
                  <a:pt x="1212140" y="419528"/>
                </a:lnTo>
                <a:lnTo>
                  <a:pt x="1220297" y="368945"/>
                </a:lnTo>
                <a:lnTo>
                  <a:pt x="1220297" y="159993"/>
                </a:lnTo>
                <a:lnTo>
                  <a:pt x="1212140" y="109405"/>
                </a:lnTo>
                <a:lnTo>
                  <a:pt x="1189419" y="65483"/>
                </a:lnTo>
                <a:lnTo>
                  <a:pt x="1154767" y="30856"/>
                </a:lnTo>
                <a:lnTo>
                  <a:pt x="1110814" y="8152"/>
                </a:lnTo>
                <a:lnTo>
                  <a:pt x="1060190" y="0"/>
                </a:lnTo>
                <a:close/>
              </a:path>
            </a:pathLst>
          </a:custGeom>
          <a:solidFill>
            <a:srgbClr val="E8EDF7"/>
          </a:solidFill>
        </p:spPr>
        <p:txBody>
          <a:bodyPr wrap="square" lIns="0" tIns="0" rIns="0" bIns="0" rtlCol="0"/>
          <a:lstStyle/>
          <a:p>
            <a:endParaRPr/>
          </a:p>
        </p:txBody>
      </p:sp>
      <p:sp>
        <p:nvSpPr>
          <p:cNvPr id="53" name="object 53"/>
          <p:cNvSpPr/>
          <p:nvPr/>
        </p:nvSpPr>
        <p:spPr>
          <a:xfrm>
            <a:off x="3333588" y="3801953"/>
            <a:ext cx="1220470" cy="529590"/>
          </a:xfrm>
          <a:custGeom>
            <a:avLst/>
            <a:gdLst/>
            <a:ahLst/>
            <a:cxnLst/>
            <a:rect l="l" t="t" r="r" b="b"/>
            <a:pathLst>
              <a:path w="1220470" h="529589">
                <a:moveTo>
                  <a:pt x="1060190" y="528972"/>
                </a:moveTo>
                <a:lnTo>
                  <a:pt x="1110814" y="520815"/>
                </a:lnTo>
                <a:lnTo>
                  <a:pt x="1154767" y="498098"/>
                </a:lnTo>
                <a:lnTo>
                  <a:pt x="1189419" y="463457"/>
                </a:lnTo>
                <a:lnTo>
                  <a:pt x="1212140" y="419528"/>
                </a:lnTo>
                <a:lnTo>
                  <a:pt x="1220297" y="368945"/>
                </a:lnTo>
                <a:lnTo>
                  <a:pt x="1220297" y="159993"/>
                </a:lnTo>
                <a:lnTo>
                  <a:pt x="1212140" y="109405"/>
                </a:lnTo>
                <a:lnTo>
                  <a:pt x="1189419" y="65483"/>
                </a:lnTo>
                <a:lnTo>
                  <a:pt x="1154767" y="30856"/>
                </a:lnTo>
                <a:lnTo>
                  <a:pt x="1110814" y="8152"/>
                </a:lnTo>
                <a:lnTo>
                  <a:pt x="1060190" y="0"/>
                </a:lnTo>
                <a:lnTo>
                  <a:pt x="160220" y="0"/>
                </a:lnTo>
                <a:lnTo>
                  <a:pt x="109595" y="8152"/>
                </a:lnTo>
                <a:lnTo>
                  <a:pt x="65635" y="30856"/>
                </a:lnTo>
                <a:lnTo>
                  <a:pt x="30966" y="65483"/>
                </a:lnTo>
                <a:lnTo>
                  <a:pt x="8213" y="109405"/>
                </a:lnTo>
                <a:lnTo>
                  <a:pt x="0" y="159993"/>
                </a:lnTo>
                <a:lnTo>
                  <a:pt x="112" y="368945"/>
                </a:lnTo>
                <a:lnTo>
                  <a:pt x="8270" y="419528"/>
                </a:lnTo>
                <a:lnTo>
                  <a:pt x="30991" y="463457"/>
                </a:lnTo>
                <a:lnTo>
                  <a:pt x="65642" y="498098"/>
                </a:lnTo>
                <a:lnTo>
                  <a:pt x="109596" y="520815"/>
                </a:lnTo>
                <a:lnTo>
                  <a:pt x="160220" y="528972"/>
                </a:lnTo>
                <a:lnTo>
                  <a:pt x="1060190" y="528972"/>
                </a:lnTo>
                <a:close/>
              </a:path>
            </a:pathLst>
          </a:custGeom>
          <a:ln w="3175">
            <a:solidFill>
              <a:srgbClr val="000000"/>
            </a:solidFill>
          </a:ln>
        </p:spPr>
        <p:txBody>
          <a:bodyPr wrap="square" lIns="0" tIns="0" rIns="0" bIns="0" rtlCol="0"/>
          <a:lstStyle/>
          <a:p>
            <a:endParaRPr/>
          </a:p>
        </p:txBody>
      </p:sp>
      <p:sp>
        <p:nvSpPr>
          <p:cNvPr id="54" name="object 54"/>
          <p:cNvSpPr txBox="1"/>
          <p:nvPr/>
        </p:nvSpPr>
        <p:spPr>
          <a:xfrm>
            <a:off x="3434262" y="3943086"/>
            <a:ext cx="1031875" cy="215265"/>
          </a:xfrm>
          <a:prstGeom prst="rect">
            <a:avLst/>
          </a:prstGeom>
        </p:spPr>
        <p:txBody>
          <a:bodyPr vert="horz" wrap="square" lIns="0" tIns="12065" rIns="0" bIns="0" rtlCol="0">
            <a:spAutoFit/>
          </a:bodyPr>
          <a:lstStyle/>
          <a:p>
            <a:pPr>
              <a:lnSpc>
                <a:spcPct val="100000"/>
              </a:lnSpc>
              <a:spcBef>
                <a:spcPts val="95"/>
              </a:spcBef>
            </a:pPr>
            <a:r>
              <a:rPr sz="1250" spc="-5" dirty="0">
                <a:latin typeface="Times New Roman"/>
                <a:cs typeface="Times New Roman"/>
              </a:rPr>
              <a:t>XenStore-Logic</a:t>
            </a:r>
            <a:endParaRPr sz="1250" dirty="0">
              <a:latin typeface="Times New Roman"/>
              <a:cs typeface="Times New Roman"/>
            </a:endParaRPr>
          </a:p>
        </p:txBody>
      </p:sp>
      <p:sp>
        <p:nvSpPr>
          <p:cNvPr id="55" name="object 55"/>
          <p:cNvSpPr/>
          <p:nvPr/>
        </p:nvSpPr>
        <p:spPr>
          <a:xfrm>
            <a:off x="4706423" y="3801953"/>
            <a:ext cx="1220470" cy="529590"/>
          </a:xfrm>
          <a:custGeom>
            <a:avLst/>
            <a:gdLst/>
            <a:ahLst/>
            <a:cxnLst/>
            <a:rect l="l" t="t" r="r" b="b"/>
            <a:pathLst>
              <a:path w="1220470" h="529589">
                <a:moveTo>
                  <a:pt x="1060190" y="0"/>
                </a:moveTo>
                <a:lnTo>
                  <a:pt x="160220" y="0"/>
                </a:lnTo>
                <a:lnTo>
                  <a:pt x="109595" y="8152"/>
                </a:lnTo>
                <a:lnTo>
                  <a:pt x="65635" y="30856"/>
                </a:lnTo>
                <a:lnTo>
                  <a:pt x="30966" y="65483"/>
                </a:lnTo>
                <a:lnTo>
                  <a:pt x="8213" y="109405"/>
                </a:lnTo>
                <a:lnTo>
                  <a:pt x="0" y="159993"/>
                </a:lnTo>
                <a:lnTo>
                  <a:pt x="0" y="368945"/>
                </a:lnTo>
                <a:lnTo>
                  <a:pt x="8213" y="419528"/>
                </a:lnTo>
                <a:lnTo>
                  <a:pt x="30966" y="463457"/>
                </a:lnTo>
                <a:lnTo>
                  <a:pt x="65635" y="498098"/>
                </a:lnTo>
                <a:lnTo>
                  <a:pt x="109595" y="520815"/>
                </a:lnTo>
                <a:lnTo>
                  <a:pt x="160220" y="528972"/>
                </a:lnTo>
                <a:lnTo>
                  <a:pt x="1060190" y="528972"/>
                </a:lnTo>
                <a:lnTo>
                  <a:pt x="1110814" y="520815"/>
                </a:lnTo>
                <a:lnTo>
                  <a:pt x="1154767" y="498098"/>
                </a:lnTo>
                <a:lnTo>
                  <a:pt x="1189419" y="463457"/>
                </a:lnTo>
                <a:lnTo>
                  <a:pt x="1212140" y="419528"/>
                </a:lnTo>
                <a:lnTo>
                  <a:pt x="1220297" y="368945"/>
                </a:lnTo>
                <a:lnTo>
                  <a:pt x="1220297" y="159993"/>
                </a:lnTo>
                <a:lnTo>
                  <a:pt x="1212140" y="109405"/>
                </a:lnTo>
                <a:lnTo>
                  <a:pt x="1189419" y="65483"/>
                </a:lnTo>
                <a:lnTo>
                  <a:pt x="1154767" y="30856"/>
                </a:lnTo>
                <a:lnTo>
                  <a:pt x="1110814" y="8152"/>
                </a:lnTo>
                <a:lnTo>
                  <a:pt x="1060190" y="0"/>
                </a:lnTo>
                <a:close/>
              </a:path>
            </a:pathLst>
          </a:custGeom>
          <a:solidFill>
            <a:srgbClr val="E8EDF7"/>
          </a:solidFill>
        </p:spPr>
        <p:txBody>
          <a:bodyPr wrap="square" lIns="0" tIns="0" rIns="0" bIns="0" rtlCol="0"/>
          <a:lstStyle/>
          <a:p>
            <a:endParaRPr/>
          </a:p>
        </p:txBody>
      </p:sp>
      <p:sp>
        <p:nvSpPr>
          <p:cNvPr id="56" name="object 56"/>
          <p:cNvSpPr/>
          <p:nvPr/>
        </p:nvSpPr>
        <p:spPr>
          <a:xfrm>
            <a:off x="4706423" y="3801953"/>
            <a:ext cx="1220470" cy="529590"/>
          </a:xfrm>
          <a:custGeom>
            <a:avLst/>
            <a:gdLst/>
            <a:ahLst/>
            <a:cxnLst/>
            <a:rect l="l" t="t" r="r" b="b"/>
            <a:pathLst>
              <a:path w="1220470" h="529589">
                <a:moveTo>
                  <a:pt x="1060190" y="528972"/>
                </a:moveTo>
                <a:lnTo>
                  <a:pt x="1110814" y="520815"/>
                </a:lnTo>
                <a:lnTo>
                  <a:pt x="1154767" y="498098"/>
                </a:lnTo>
                <a:lnTo>
                  <a:pt x="1189419" y="463457"/>
                </a:lnTo>
                <a:lnTo>
                  <a:pt x="1212140" y="419528"/>
                </a:lnTo>
                <a:lnTo>
                  <a:pt x="1220297" y="368945"/>
                </a:lnTo>
                <a:lnTo>
                  <a:pt x="1220297" y="159993"/>
                </a:lnTo>
                <a:lnTo>
                  <a:pt x="1212140" y="109405"/>
                </a:lnTo>
                <a:lnTo>
                  <a:pt x="1189419" y="65483"/>
                </a:lnTo>
                <a:lnTo>
                  <a:pt x="1154767" y="30856"/>
                </a:lnTo>
                <a:lnTo>
                  <a:pt x="1110814" y="8152"/>
                </a:lnTo>
                <a:lnTo>
                  <a:pt x="1060190" y="0"/>
                </a:lnTo>
                <a:lnTo>
                  <a:pt x="160220" y="0"/>
                </a:lnTo>
                <a:lnTo>
                  <a:pt x="109595" y="8152"/>
                </a:lnTo>
                <a:lnTo>
                  <a:pt x="65635" y="30856"/>
                </a:lnTo>
                <a:lnTo>
                  <a:pt x="30966" y="65483"/>
                </a:lnTo>
                <a:lnTo>
                  <a:pt x="8213" y="109405"/>
                </a:lnTo>
                <a:lnTo>
                  <a:pt x="0" y="159993"/>
                </a:lnTo>
                <a:lnTo>
                  <a:pt x="0" y="368945"/>
                </a:lnTo>
                <a:lnTo>
                  <a:pt x="8213" y="419528"/>
                </a:lnTo>
                <a:lnTo>
                  <a:pt x="30966" y="463457"/>
                </a:lnTo>
                <a:lnTo>
                  <a:pt x="65635" y="498098"/>
                </a:lnTo>
                <a:lnTo>
                  <a:pt x="109595" y="520815"/>
                </a:lnTo>
                <a:lnTo>
                  <a:pt x="160220" y="528972"/>
                </a:lnTo>
                <a:lnTo>
                  <a:pt x="1060190" y="528972"/>
                </a:lnTo>
                <a:close/>
              </a:path>
            </a:pathLst>
          </a:custGeom>
          <a:ln w="3175">
            <a:solidFill>
              <a:srgbClr val="000000"/>
            </a:solidFill>
          </a:ln>
        </p:spPr>
        <p:txBody>
          <a:bodyPr wrap="square" lIns="0" tIns="0" rIns="0" bIns="0" rtlCol="0"/>
          <a:lstStyle/>
          <a:p>
            <a:endParaRPr/>
          </a:p>
        </p:txBody>
      </p:sp>
      <p:sp>
        <p:nvSpPr>
          <p:cNvPr id="57" name="object 57"/>
          <p:cNvSpPr txBox="1"/>
          <p:nvPr/>
        </p:nvSpPr>
        <p:spPr>
          <a:xfrm>
            <a:off x="4833425" y="3943086"/>
            <a:ext cx="979169" cy="215265"/>
          </a:xfrm>
          <a:prstGeom prst="rect">
            <a:avLst/>
          </a:prstGeom>
        </p:spPr>
        <p:txBody>
          <a:bodyPr vert="horz" wrap="square" lIns="0" tIns="12065" rIns="0" bIns="0" rtlCol="0">
            <a:spAutoFit/>
          </a:bodyPr>
          <a:lstStyle/>
          <a:p>
            <a:pPr>
              <a:lnSpc>
                <a:spcPct val="100000"/>
              </a:lnSpc>
              <a:spcBef>
                <a:spcPts val="95"/>
              </a:spcBef>
            </a:pPr>
            <a:r>
              <a:rPr sz="1250" spc="-5" dirty="0">
                <a:latin typeface="Times New Roman"/>
                <a:cs typeface="Times New Roman"/>
              </a:rPr>
              <a:t>XenStore-State</a:t>
            </a:r>
            <a:endParaRPr sz="1250">
              <a:latin typeface="Times New Roman"/>
              <a:cs typeface="Times New Roman"/>
            </a:endParaRPr>
          </a:p>
        </p:txBody>
      </p:sp>
      <p:sp>
        <p:nvSpPr>
          <p:cNvPr id="58" name="object 58"/>
          <p:cNvSpPr/>
          <p:nvPr/>
        </p:nvSpPr>
        <p:spPr>
          <a:xfrm>
            <a:off x="2418477" y="4020435"/>
            <a:ext cx="854710" cy="0"/>
          </a:xfrm>
          <a:custGeom>
            <a:avLst/>
            <a:gdLst/>
            <a:ahLst/>
            <a:cxnLst/>
            <a:rect l="l" t="t" r="r" b="b"/>
            <a:pathLst>
              <a:path w="854710">
                <a:moveTo>
                  <a:pt x="0" y="0"/>
                </a:moveTo>
                <a:lnTo>
                  <a:pt x="854321" y="0"/>
                </a:lnTo>
              </a:path>
            </a:pathLst>
          </a:custGeom>
          <a:ln w="25404">
            <a:solidFill>
              <a:srgbClr val="000000"/>
            </a:solidFill>
          </a:ln>
        </p:spPr>
        <p:txBody>
          <a:bodyPr wrap="square" lIns="0" tIns="0" rIns="0" bIns="0" rtlCol="0"/>
          <a:lstStyle/>
          <a:p>
            <a:endParaRPr/>
          </a:p>
        </p:txBody>
      </p:sp>
      <p:sp>
        <p:nvSpPr>
          <p:cNvPr id="59" name="object 59"/>
          <p:cNvSpPr/>
          <p:nvPr/>
        </p:nvSpPr>
        <p:spPr>
          <a:xfrm>
            <a:off x="3104895" y="3105862"/>
            <a:ext cx="330835" cy="0"/>
          </a:xfrm>
          <a:custGeom>
            <a:avLst/>
            <a:gdLst/>
            <a:ahLst/>
            <a:cxnLst/>
            <a:rect l="l" t="t" r="r" b="b"/>
            <a:pathLst>
              <a:path w="330835">
                <a:moveTo>
                  <a:pt x="0" y="0"/>
                </a:moveTo>
                <a:lnTo>
                  <a:pt x="330497" y="0"/>
                </a:lnTo>
              </a:path>
            </a:pathLst>
          </a:custGeom>
          <a:ln w="25404">
            <a:solidFill>
              <a:srgbClr val="000000"/>
            </a:solidFill>
          </a:ln>
        </p:spPr>
        <p:txBody>
          <a:bodyPr wrap="square" lIns="0" tIns="0" rIns="0" bIns="0" rtlCol="0"/>
          <a:lstStyle/>
          <a:p>
            <a:endParaRPr/>
          </a:p>
        </p:txBody>
      </p:sp>
      <p:sp>
        <p:nvSpPr>
          <p:cNvPr id="60" name="object 60"/>
          <p:cNvSpPr/>
          <p:nvPr/>
        </p:nvSpPr>
        <p:spPr>
          <a:xfrm>
            <a:off x="4350503" y="3105862"/>
            <a:ext cx="508634" cy="0"/>
          </a:xfrm>
          <a:custGeom>
            <a:avLst/>
            <a:gdLst/>
            <a:ahLst/>
            <a:cxnLst/>
            <a:rect l="l" t="t" r="r" b="b"/>
            <a:pathLst>
              <a:path w="508635">
                <a:moveTo>
                  <a:pt x="0" y="0"/>
                </a:moveTo>
                <a:lnTo>
                  <a:pt x="508457" y="0"/>
                </a:lnTo>
              </a:path>
            </a:pathLst>
          </a:custGeom>
          <a:ln w="25404">
            <a:solidFill>
              <a:srgbClr val="000000"/>
            </a:solidFill>
          </a:ln>
        </p:spPr>
        <p:txBody>
          <a:bodyPr wrap="square" lIns="0" tIns="0" rIns="0" bIns="0" rtlCol="0"/>
          <a:lstStyle/>
          <a:p>
            <a:endParaRPr/>
          </a:p>
        </p:txBody>
      </p:sp>
      <p:sp>
        <p:nvSpPr>
          <p:cNvPr id="61" name="object 61"/>
          <p:cNvSpPr/>
          <p:nvPr/>
        </p:nvSpPr>
        <p:spPr>
          <a:xfrm>
            <a:off x="3435393" y="3105862"/>
            <a:ext cx="5715" cy="616585"/>
          </a:xfrm>
          <a:custGeom>
            <a:avLst/>
            <a:gdLst/>
            <a:ahLst/>
            <a:cxnLst/>
            <a:rect l="l" t="t" r="r" b="b"/>
            <a:pathLst>
              <a:path w="5714" h="616585">
                <a:moveTo>
                  <a:pt x="5197" y="616150"/>
                </a:moveTo>
                <a:lnTo>
                  <a:pt x="0" y="0"/>
                </a:lnTo>
              </a:path>
            </a:pathLst>
          </a:custGeom>
          <a:ln w="25422">
            <a:solidFill>
              <a:srgbClr val="000000"/>
            </a:solidFill>
          </a:ln>
        </p:spPr>
        <p:txBody>
          <a:bodyPr wrap="square" lIns="0" tIns="0" rIns="0" bIns="0" rtlCol="0"/>
          <a:lstStyle/>
          <a:p>
            <a:endParaRPr/>
          </a:p>
        </p:txBody>
      </p:sp>
      <p:sp>
        <p:nvSpPr>
          <p:cNvPr id="62" name="object 62"/>
          <p:cNvSpPr/>
          <p:nvPr/>
        </p:nvSpPr>
        <p:spPr>
          <a:xfrm>
            <a:off x="4350503" y="3105862"/>
            <a:ext cx="0" cy="607695"/>
          </a:xfrm>
          <a:custGeom>
            <a:avLst/>
            <a:gdLst/>
            <a:ahLst/>
            <a:cxnLst/>
            <a:rect l="l" t="t" r="r" b="b"/>
            <a:pathLst>
              <a:path h="607695">
                <a:moveTo>
                  <a:pt x="0" y="0"/>
                </a:moveTo>
                <a:lnTo>
                  <a:pt x="0" y="607118"/>
                </a:lnTo>
              </a:path>
            </a:pathLst>
          </a:custGeom>
          <a:ln w="25422">
            <a:solidFill>
              <a:srgbClr val="000000"/>
            </a:solidFill>
          </a:ln>
        </p:spPr>
        <p:txBody>
          <a:bodyPr wrap="square" lIns="0" tIns="0" rIns="0" bIns="0" rtlCol="0"/>
          <a:lstStyle/>
          <a:p>
            <a:endParaRPr/>
          </a:p>
        </p:txBody>
      </p:sp>
      <p:sp>
        <p:nvSpPr>
          <p:cNvPr id="63" name="object 63"/>
          <p:cNvSpPr/>
          <p:nvPr/>
        </p:nvSpPr>
        <p:spPr>
          <a:xfrm>
            <a:off x="4248811" y="2394528"/>
            <a:ext cx="3152775" cy="0"/>
          </a:xfrm>
          <a:custGeom>
            <a:avLst/>
            <a:gdLst/>
            <a:ahLst/>
            <a:cxnLst/>
            <a:rect l="l" t="t" r="r" b="b"/>
            <a:pathLst>
              <a:path w="3152775">
                <a:moveTo>
                  <a:pt x="0" y="0"/>
                </a:moveTo>
                <a:lnTo>
                  <a:pt x="3152436" y="0"/>
                </a:lnTo>
              </a:path>
            </a:pathLst>
          </a:custGeom>
          <a:ln w="25404">
            <a:solidFill>
              <a:srgbClr val="000000"/>
            </a:solidFill>
          </a:ln>
        </p:spPr>
        <p:txBody>
          <a:bodyPr wrap="square" lIns="0" tIns="0" rIns="0" bIns="0" rtlCol="0"/>
          <a:lstStyle/>
          <a:p>
            <a:endParaRPr/>
          </a:p>
        </p:txBody>
      </p:sp>
      <p:sp>
        <p:nvSpPr>
          <p:cNvPr id="64" name="object 64"/>
          <p:cNvSpPr/>
          <p:nvPr/>
        </p:nvSpPr>
        <p:spPr>
          <a:xfrm>
            <a:off x="4248811" y="2394528"/>
            <a:ext cx="0" cy="1318895"/>
          </a:xfrm>
          <a:custGeom>
            <a:avLst/>
            <a:gdLst/>
            <a:ahLst/>
            <a:cxnLst/>
            <a:rect l="l" t="t" r="r" b="b"/>
            <a:pathLst>
              <a:path h="1318895">
                <a:moveTo>
                  <a:pt x="0" y="0"/>
                </a:moveTo>
                <a:lnTo>
                  <a:pt x="0" y="1318452"/>
                </a:lnTo>
              </a:path>
            </a:pathLst>
          </a:custGeom>
          <a:ln w="25422">
            <a:solidFill>
              <a:srgbClr val="000000"/>
            </a:solidFill>
          </a:ln>
        </p:spPr>
        <p:txBody>
          <a:bodyPr wrap="square" lIns="0" tIns="0" rIns="0" bIns="0" rtlCol="0"/>
          <a:lstStyle/>
          <a:p>
            <a:endParaRPr/>
          </a:p>
        </p:txBody>
      </p:sp>
      <p:sp>
        <p:nvSpPr>
          <p:cNvPr id="65" name="object 65"/>
          <p:cNvSpPr/>
          <p:nvPr/>
        </p:nvSpPr>
        <p:spPr>
          <a:xfrm>
            <a:off x="7401248" y="1982857"/>
            <a:ext cx="0" cy="412115"/>
          </a:xfrm>
          <a:custGeom>
            <a:avLst/>
            <a:gdLst/>
            <a:ahLst/>
            <a:cxnLst/>
            <a:rect l="l" t="t" r="r" b="b"/>
            <a:pathLst>
              <a:path h="412114">
                <a:moveTo>
                  <a:pt x="0" y="411670"/>
                </a:moveTo>
                <a:lnTo>
                  <a:pt x="0" y="0"/>
                </a:lnTo>
              </a:path>
            </a:pathLst>
          </a:custGeom>
          <a:ln w="25422">
            <a:solidFill>
              <a:srgbClr val="000000"/>
            </a:solidFill>
          </a:ln>
        </p:spPr>
        <p:txBody>
          <a:bodyPr wrap="square" lIns="0" tIns="0" rIns="0" bIns="0" rtlCol="0"/>
          <a:lstStyle/>
          <a:p>
            <a:endParaRPr/>
          </a:p>
        </p:txBody>
      </p:sp>
      <p:sp>
        <p:nvSpPr>
          <p:cNvPr id="66" name="object 66"/>
          <p:cNvSpPr/>
          <p:nvPr/>
        </p:nvSpPr>
        <p:spPr>
          <a:xfrm>
            <a:off x="4147120" y="2191290"/>
            <a:ext cx="1932305" cy="0"/>
          </a:xfrm>
          <a:custGeom>
            <a:avLst/>
            <a:gdLst/>
            <a:ahLst/>
            <a:cxnLst/>
            <a:rect l="l" t="t" r="r" b="b"/>
            <a:pathLst>
              <a:path w="1932304">
                <a:moveTo>
                  <a:pt x="0" y="0"/>
                </a:moveTo>
                <a:lnTo>
                  <a:pt x="1932138" y="0"/>
                </a:lnTo>
              </a:path>
            </a:pathLst>
          </a:custGeom>
          <a:ln w="25404">
            <a:solidFill>
              <a:srgbClr val="000000"/>
            </a:solidFill>
          </a:ln>
        </p:spPr>
        <p:txBody>
          <a:bodyPr wrap="square" lIns="0" tIns="0" rIns="0" bIns="0" rtlCol="0"/>
          <a:lstStyle/>
          <a:p>
            <a:endParaRPr/>
          </a:p>
        </p:txBody>
      </p:sp>
      <p:sp>
        <p:nvSpPr>
          <p:cNvPr id="67" name="object 67"/>
          <p:cNvSpPr/>
          <p:nvPr/>
        </p:nvSpPr>
        <p:spPr>
          <a:xfrm>
            <a:off x="6079258" y="1988051"/>
            <a:ext cx="0" cy="203835"/>
          </a:xfrm>
          <a:custGeom>
            <a:avLst/>
            <a:gdLst/>
            <a:ahLst/>
            <a:cxnLst/>
            <a:rect l="l" t="t" r="r" b="b"/>
            <a:pathLst>
              <a:path h="203835">
                <a:moveTo>
                  <a:pt x="0" y="0"/>
                </a:moveTo>
                <a:lnTo>
                  <a:pt x="0" y="203238"/>
                </a:lnTo>
              </a:path>
            </a:pathLst>
          </a:custGeom>
          <a:ln w="25422">
            <a:solidFill>
              <a:srgbClr val="000000"/>
            </a:solidFill>
          </a:ln>
        </p:spPr>
        <p:txBody>
          <a:bodyPr wrap="square" lIns="0" tIns="0" rIns="0" bIns="0" rtlCol="0"/>
          <a:lstStyle/>
          <a:p>
            <a:endParaRPr/>
          </a:p>
        </p:txBody>
      </p:sp>
      <p:sp>
        <p:nvSpPr>
          <p:cNvPr id="68" name="object 68"/>
          <p:cNvSpPr/>
          <p:nvPr/>
        </p:nvSpPr>
        <p:spPr>
          <a:xfrm>
            <a:off x="4147120" y="2191290"/>
            <a:ext cx="0" cy="1522095"/>
          </a:xfrm>
          <a:custGeom>
            <a:avLst/>
            <a:gdLst/>
            <a:ahLst/>
            <a:cxnLst/>
            <a:rect l="l" t="t" r="r" b="b"/>
            <a:pathLst>
              <a:path h="1522095">
                <a:moveTo>
                  <a:pt x="0" y="0"/>
                </a:moveTo>
                <a:lnTo>
                  <a:pt x="0" y="1521690"/>
                </a:lnTo>
              </a:path>
            </a:pathLst>
          </a:custGeom>
          <a:ln w="25422">
            <a:solidFill>
              <a:srgbClr val="000000"/>
            </a:solidFill>
          </a:ln>
        </p:spPr>
        <p:txBody>
          <a:bodyPr wrap="square" lIns="0" tIns="0" rIns="0" bIns="0" rtlCol="0"/>
          <a:lstStyle/>
          <a:p>
            <a:endParaRPr/>
          </a:p>
        </p:txBody>
      </p:sp>
      <p:sp>
        <p:nvSpPr>
          <p:cNvPr id="69" name="object 69"/>
          <p:cNvSpPr/>
          <p:nvPr/>
        </p:nvSpPr>
        <p:spPr>
          <a:xfrm>
            <a:off x="1808272" y="2699386"/>
            <a:ext cx="1729105" cy="0"/>
          </a:xfrm>
          <a:custGeom>
            <a:avLst/>
            <a:gdLst/>
            <a:ahLst/>
            <a:cxnLst/>
            <a:rect l="l" t="t" r="r" b="b"/>
            <a:pathLst>
              <a:path w="1729104">
                <a:moveTo>
                  <a:pt x="0" y="0"/>
                </a:moveTo>
                <a:lnTo>
                  <a:pt x="1728811" y="0"/>
                </a:lnTo>
              </a:path>
            </a:pathLst>
          </a:custGeom>
          <a:ln w="25404">
            <a:solidFill>
              <a:srgbClr val="000000"/>
            </a:solidFill>
          </a:ln>
        </p:spPr>
        <p:txBody>
          <a:bodyPr wrap="square" lIns="0" tIns="0" rIns="0" bIns="0" rtlCol="0"/>
          <a:lstStyle/>
          <a:p>
            <a:endParaRPr/>
          </a:p>
        </p:txBody>
      </p:sp>
      <p:sp>
        <p:nvSpPr>
          <p:cNvPr id="70" name="object 70"/>
          <p:cNvSpPr/>
          <p:nvPr/>
        </p:nvSpPr>
        <p:spPr>
          <a:xfrm>
            <a:off x="3537084" y="2699386"/>
            <a:ext cx="0" cy="1014094"/>
          </a:xfrm>
          <a:custGeom>
            <a:avLst/>
            <a:gdLst/>
            <a:ahLst/>
            <a:cxnLst/>
            <a:rect l="l" t="t" r="r" b="b"/>
            <a:pathLst>
              <a:path h="1014095">
                <a:moveTo>
                  <a:pt x="0" y="0"/>
                </a:moveTo>
                <a:lnTo>
                  <a:pt x="0" y="1013594"/>
                </a:lnTo>
              </a:path>
            </a:pathLst>
          </a:custGeom>
          <a:ln w="25422">
            <a:solidFill>
              <a:srgbClr val="000000"/>
            </a:solidFill>
          </a:ln>
        </p:spPr>
        <p:txBody>
          <a:bodyPr wrap="square" lIns="0" tIns="0" rIns="0" bIns="0" rtlCol="0"/>
          <a:lstStyle/>
          <a:p>
            <a:endParaRPr/>
          </a:p>
        </p:txBody>
      </p:sp>
      <p:sp>
        <p:nvSpPr>
          <p:cNvPr id="71" name="object 71"/>
          <p:cNvSpPr/>
          <p:nvPr/>
        </p:nvSpPr>
        <p:spPr>
          <a:xfrm>
            <a:off x="1808272" y="2496147"/>
            <a:ext cx="0" cy="203835"/>
          </a:xfrm>
          <a:custGeom>
            <a:avLst/>
            <a:gdLst/>
            <a:ahLst/>
            <a:cxnLst/>
            <a:rect l="l" t="t" r="r" b="b"/>
            <a:pathLst>
              <a:path h="203835">
                <a:moveTo>
                  <a:pt x="0" y="0"/>
                </a:moveTo>
                <a:lnTo>
                  <a:pt x="0" y="203238"/>
                </a:lnTo>
              </a:path>
            </a:pathLst>
          </a:custGeom>
          <a:ln w="25422">
            <a:solidFill>
              <a:srgbClr val="000000"/>
            </a:solidFill>
          </a:ln>
        </p:spPr>
        <p:txBody>
          <a:bodyPr wrap="square" lIns="0" tIns="0" rIns="0" bIns="0" rtlCol="0"/>
          <a:lstStyle/>
          <a:p>
            <a:endParaRPr/>
          </a:p>
        </p:txBody>
      </p:sp>
      <p:sp>
        <p:nvSpPr>
          <p:cNvPr id="72" name="object 72"/>
          <p:cNvSpPr/>
          <p:nvPr/>
        </p:nvSpPr>
        <p:spPr>
          <a:xfrm>
            <a:off x="3130318" y="2597766"/>
            <a:ext cx="508634" cy="0"/>
          </a:xfrm>
          <a:custGeom>
            <a:avLst/>
            <a:gdLst/>
            <a:ahLst/>
            <a:cxnLst/>
            <a:rect l="l" t="t" r="r" b="b"/>
            <a:pathLst>
              <a:path w="508635">
                <a:moveTo>
                  <a:pt x="0" y="0"/>
                </a:moveTo>
                <a:lnTo>
                  <a:pt x="508457" y="0"/>
                </a:lnTo>
              </a:path>
            </a:pathLst>
          </a:custGeom>
          <a:ln w="25404">
            <a:solidFill>
              <a:srgbClr val="000000"/>
            </a:solidFill>
          </a:ln>
        </p:spPr>
        <p:txBody>
          <a:bodyPr wrap="square" lIns="0" tIns="0" rIns="0" bIns="0" rtlCol="0"/>
          <a:lstStyle/>
          <a:p>
            <a:endParaRPr/>
          </a:p>
        </p:txBody>
      </p:sp>
      <p:sp>
        <p:nvSpPr>
          <p:cNvPr id="73" name="object 73"/>
          <p:cNvSpPr/>
          <p:nvPr/>
        </p:nvSpPr>
        <p:spPr>
          <a:xfrm>
            <a:off x="3638775" y="2597766"/>
            <a:ext cx="0" cy="1115695"/>
          </a:xfrm>
          <a:custGeom>
            <a:avLst/>
            <a:gdLst/>
            <a:ahLst/>
            <a:cxnLst/>
            <a:rect l="l" t="t" r="r" b="b"/>
            <a:pathLst>
              <a:path h="1115695">
                <a:moveTo>
                  <a:pt x="0" y="0"/>
                </a:moveTo>
                <a:lnTo>
                  <a:pt x="0" y="1115213"/>
                </a:lnTo>
              </a:path>
            </a:pathLst>
          </a:custGeom>
          <a:ln w="25422">
            <a:solidFill>
              <a:srgbClr val="000000"/>
            </a:solidFill>
          </a:ln>
        </p:spPr>
        <p:txBody>
          <a:bodyPr wrap="square" lIns="0" tIns="0" rIns="0" bIns="0" rtlCol="0"/>
          <a:lstStyle/>
          <a:p>
            <a:endParaRPr/>
          </a:p>
        </p:txBody>
      </p:sp>
      <p:sp>
        <p:nvSpPr>
          <p:cNvPr id="74" name="object 74"/>
          <p:cNvSpPr/>
          <p:nvPr/>
        </p:nvSpPr>
        <p:spPr>
          <a:xfrm>
            <a:off x="3130318" y="2496147"/>
            <a:ext cx="0" cy="102235"/>
          </a:xfrm>
          <a:custGeom>
            <a:avLst/>
            <a:gdLst/>
            <a:ahLst/>
            <a:cxnLst/>
            <a:rect l="l" t="t" r="r" b="b"/>
            <a:pathLst>
              <a:path h="102235">
                <a:moveTo>
                  <a:pt x="0" y="0"/>
                </a:moveTo>
                <a:lnTo>
                  <a:pt x="0" y="101619"/>
                </a:lnTo>
              </a:path>
            </a:pathLst>
          </a:custGeom>
          <a:ln w="25422">
            <a:solidFill>
              <a:srgbClr val="000000"/>
            </a:solidFill>
          </a:ln>
        </p:spPr>
        <p:txBody>
          <a:bodyPr wrap="square" lIns="0" tIns="0" rIns="0" bIns="0" rtlCol="0"/>
          <a:lstStyle/>
          <a:p>
            <a:endParaRPr/>
          </a:p>
        </p:txBody>
      </p:sp>
      <p:sp>
        <p:nvSpPr>
          <p:cNvPr id="75" name="object 75"/>
          <p:cNvSpPr/>
          <p:nvPr/>
        </p:nvSpPr>
        <p:spPr>
          <a:xfrm>
            <a:off x="1808272" y="1629787"/>
            <a:ext cx="0" cy="368935"/>
          </a:xfrm>
          <a:custGeom>
            <a:avLst/>
            <a:gdLst/>
            <a:ahLst/>
            <a:cxnLst/>
            <a:rect l="l" t="t" r="r" b="b"/>
            <a:pathLst>
              <a:path h="368935">
                <a:moveTo>
                  <a:pt x="0" y="0"/>
                </a:moveTo>
                <a:lnTo>
                  <a:pt x="0" y="368651"/>
                </a:lnTo>
              </a:path>
            </a:pathLst>
          </a:custGeom>
          <a:ln w="25422">
            <a:solidFill>
              <a:srgbClr val="000000"/>
            </a:solidFill>
          </a:ln>
        </p:spPr>
        <p:txBody>
          <a:bodyPr wrap="square" lIns="0" tIns="0" rIns="0" bIns="0" rtlCol="0"/>
          <a:lstStyle/>
          <a:p>
            <a:endParaRPr/>
          </a:p>
        </p:txBody>
      </p:sp>
      <p:sp>
        <p:nvSpPr>
          <p:cNvPr id="76" name="object 76"/>
          <p:cNvSpPr/>
          <p:nvPr/>
        </p:nvSpPr>
        <p:spPr>
          <a:xfrm>
            <a:off x="3130318" y="1629787"/>
            <a:ext cx="0" cy="368935"/>
          </a:xfrm>
          <a:custGeom>
            <a:avLst/>
            <a:gdLst/>
            <a:ahLst/>
            <a:cxnLst/>
            <a:rect l="l" t="t" r="r" b="b"/>
            <a:pathLst>
              <a:path h="368935">
                <a:moveTo>
                  <a:pt x="0" y="0"/>
                </a:moveTo>
                <a:lnTo>
                  <a:pt x="0" y="368651"/>
                </a:lnTo>
              </a:path>
            </a:pathLst>
          </a:custGeom>
          <a:ln w="25422">
            <a:solidFill>
              <a:srgbClr val="000000"/>
            </a:solidFill>
          </a:ln>
        </p:spPr>
        <p:txBody>
          <a:bodyPr wrap="square" lIns="0" tIns="0" rIns="0" bIns="0" rtlCol="0"/>
          <a:lstStyle/>
          <a:p>
            <a:endParaRPr/>
          </a:p>
        </p:txBody>
      </p:sp>
      <p:sp>
        <p:nvSpPr>
          <p:cNvPr id="77" name="object 77"/>
          <p:cNvSpPr/>
          <p:nvPr/>
        </p:nvSpPr>
        <p:spPr>
          <a:xfrm>
            <a:off x="6079258" y="1175098"/>
            <a:ext cx="0" cy="315595"/>
          </a:xfrm>
          <a:custGeom>
            <a:avLst/>
            <a:gdLst/>
            <a:ahLst/>
            <a:cxnLst/>
            <a:rect l="l" t="t" r="r" b="b"/>
            <a:pathLst>
              <a:path h="315594">
                <a:moveTo>
                  <a:pt x="0" y="0"/>
                </a:moveTo>
                <a:lnTo>
                  <a:pt x="0" y="315245"/>
                </a:lnTo>
              </a:path>
            </a:pathLst>
          </a:custGeom>
          <a:ln w="25422">
            <a:solidFill>
              <a:srgbClr val="000000"/>
            </a:solidFill>
          </a:ln>
        </p:spPr>
        <p:txBody>
          <a:bodyPr wrap="square" lIns="0" tIns="0" rIns="0" bIns="0" rtlCol="0"/>
          <a:lstStyle/>
          <a:p>
            <a:endParaRPr/>
          </a:p>
        </p:txBody>
      </p:sp>
      <p:sp>
        <p:nvSpPr>
          <p:cNvPr id="78" name="object 78"/>
          <p:cNvSpPr/>
          <p:nvPr/>
        </p:nvSpPr>
        <p:spPr>
          <a:xfrm>
            <a:off x="7401248" y="1169904"/>
            <a:ext cx="0" cy="315595"/>
          </a:xfrm>
          <a:custGeom>
            <a:avLst/>
            <a:gdLst/>
            <a:ahLst/>
            <a:cxnLst/>
            <a:rect l="l" t="t" r="r" b="b"/>
            <a:pathLst>
              <a:path h="315594">
                <a:moveTo>
                  <a:pt x="0" y="0"/>
                </a:moveTo>
                <a:lnTo>
                  <a:pt x="0" y="315245"/>
                </a:lnTo>
              </a:path>
            </a:pathLst>
          </a:custGeom>
          <a:ln w="25422">
            <a:solidFill>
              <a:srgbClr val="000000"/>
            </a:solidFill>
          </a:ln>
        </p:spPr>
        <p:txBody>
          <a:bodyPr wrap="square" lIns="0" tIns="0" rIns="0" bIns="0" rtlCol="0"/>
          <a:lstStyle/>
          <a:p>
            <a:endParaRPr/>
          </a:p>
        </p:txBody>
      </p:sp>
      <p:sp>
        <p:nvSpPr>
          <p:cNvPr id="79" name="object 79"/>
          <p:cNvSpPr/>
          <p:nvPr/>
        </p:nvSpPr>
        <p:spPr>
          <a:xfrm>
            <a:off x="2215038" y="2496147"/>
            <a:ext cx="0" cy="315595"/>
          </a:xfrm>
          <a:custGeom>
            <a:avLst/>
            <a:gdLst/>
            <a:ahLst/>
            <a:cxnLst/>
            <a:rect l="l" t="t" r="r" b="b"/>
            <a:pathLst>
              <a:path h="315594">
                <a:moveTo>
                  <a:pt x="0" y="0"/>
                </a:moveTo>
                <a:lnTo>
                  <a:pt x="0" y="315245"/>
                </a:lnTo>
              </a:path>
            </a:pathLst>
          </a:custGeom>
          <a:ln w="25422">
            <a:solidFill>
              <a:srgbClr val="000000"/>
            </a:solidFill>
            <a:prstDash val="dash"/>
          </a:ln>
        </p:spPr>
        <p:txBody>
          <a:bodyPr wrap="square" lIns="0" tIns="0" rIns="0" bIns="0" rtlCol="0"/>
          <a:lstStyle/>
          <a:p>
            <a:endParaRPr/>
          </a:p>
        </p:txBody>
      </p:sp>
      <p:sp>
        <p:nvSpPr>
          <p:cNvPr id="80" name="object 80"/>
          <p:cNvSpPr/>
          <p:nvPr/>
        </p:nvSpPr>
        <p:spPr>
          <a:xfrm>
            <a:off x="2825243" y="2485759"/>
            <a:ext cx="0" cy="315595"/>
          </a:xfrm>
          <a:custGeom>
            <a:avLst/>
            <a:gdLst/>
            <a:ahLst/>
            <a:cxnLst/>
            <a:rect l="l" t="t" r="r" b="b"/>
            <a:pathLst>
              <a:path h="315594">
                <a:moveTo>
                  <a:pt x="0" y="0"/>
                </a:moveTo>
                <a:lnTo>
                  <a:pt x="0" y="315245"/>
                </a:lnTo>
              </a:path>
            </a:pathLst>
          </a:custGeom>
          <a:ln w="25422">
            <a:solidFill>
              <a:srgbClr val="000000"/>
            </a:solidFill>
            <a:prstDash val="dash"/>
          </a:ln>
        </p:spPr>
        <p:txBody>
          <a:bodyPr wrap="square" lIns="0" tIns="0" rIns="0" bIns="0" rtlCol="0"/>
          <a:lstStyle/>
          <a:p>
            <a:endParaRPr/>
          </a:p>
        </p:txBody>
      </p:sp>
      <p:sp>
        <p:nvSpPr>
          <p:cNvPr id="81" name="object 81"/>
          <p:cNvSpPr/>
          <p:nvPr/>
        </p:nvSpPr>
        <p:spPr>
          <a:xfrm>
            <a:off x="4553886" y="4066434"/>
            <a:ext cx="153035" cy="0"/>
          </a:xfrm>
          <a:custGeom>
            <a:avLst/>
            <a:gdLst/>
            <a:ahLst/>
            <a:cxnLst/>
            <a:rect l="l" t="t" r="r" b="b"/>
            <a:pathLst>
              <a:path w="153035">
                <a:moveTo>
                  <a:pt x="0" y="0"/>
                </a:moveTo>
                <a:lnTo>
                  <a:pt x="152537" y="0"/>
                </a:lnTo>
              </a:path>
            </a:pathLst>
          </a:custGeom>
          <a:ln w="25404">
            <a:solidFill>
              <a:srgbClr val="000000"/>
            </a:solidFill>
          </a:ln>
        </p:spPr>
        <p:txBody>
          <a:bodyPr wrap="square" lIns="0" tIns="0" rIns="0" bIns="0" rtlCol="0"/>
          <a:lstStyle/>
          <a:p>
            <a:endParaRPr/>
          </a:p>
        </p:txBody>
      </p:sp>
      <p:sp>
        <p:nvSpPr>
          <p:cNvPr id="82" name="object 82"/>
          <p:cNvSpPr txBox="1"/>
          <p:nvPr/>
        </p:nvSpPr>
        <p:spPr>
          <a:xfrm>
            <a:off x="535940" y="5906529"/>
            <a:ext cx="1513205" cy="281305"/>
          </a:xfrm>
          <a:prstGeom prst="rect">
            <a:avLst/>
          </a:prstGeom>
        </p:spPr>
        <p:txBody>
          <a:bodyPr vert="horz" wrap="square" lIns="0" tIns="0" rIns="0" bIns="0" rtlCol="0">
            <a:spAutoFit/>
          </a:bodyPr>
          <a:lstStyle/>
          <a:p>
            <a:pPr marL="12700">
              <a:lnSpc>
                <a:spcPts val="2090"/>
              </a:lnSpc>
            </a:pPr>
            <a:r>
              <a:rPr sz="1800" spc="-5" dirty="0">
                <a:latin typeface="Arial"/>
                <a:cs typeface="Arial"/>
              </a:rPr>
              <a:t>and</a:t>
            </a:r>
            <a:r>
              <a:rPr sz="1800" spc="-35" dirty="0">
                <a:latin typeface="Arial"/>
                <a:cs typeface="Arial"/>
              </a:rPr>
              <a:t> </a:t>
            </a:r>
            <a:r>
              <a:rPr sz="1800" spc="-5" dirty="0">
                <a:latin typeface="Arial"/>
                <a:cs typeface="Arial"/>
              </a:rPr>
              <a:t>Toolstack.</a:t>
            </a:r>
            <a:endParaRPr sz="1800" dirty="0">
              <a:latin typeface="Arial"/>
              <a:cs typeface="Arial"/>
            </a:endParaRPr>
          </a:p>
        </p:txBody>
      </p:sp>
      <p:sp>
        <p:nvSpPr>
          <p:cNvPr id="83" name="object 83"/>
          <p:cNvSpPr txBox="1">
            <a:spLocks noGrp="1"/>
          </p:cNvSpPr>
          <p:nvPr>
            <p:ph type="dt" sz="half" idx="6"/>
          </p:nvPr>
        </p:nvSpPr>
        <p:spPr>
          <a:prstGeom prst="rect">
            <a:avLst/>
          </a:prstGeom>
        </p:spPr>
        <p:txBody>
          <a:bodyPr vert="horz" wrap="square" lIns="0" tIns="0" rIns="0" bIns="0" rtlCol="0">
            <a:spAutoFit/>
          </a:bodyPr>
          <a:lstStyle/>
          <a:p>
            <a:pPr algn="ctr">
              <a:lnSpc>
                <a:spcPts val="1425"/>
              </a:lnSpc>
            </a:pPr>
            <a:r>
              <a:rPr spc="-5" dirty="0"/>
              <a:t>Cloud Computing: </a:t>
            </a:r>
            <a:r>
              <a:rPr dirty="0"/>
              <a:t>Theory </a:t>
            </a:r>
            <a:r>
              <a:rPr spc="-5" dirty="0"/>
              <a:t>and</a:t>
            </a:r>
            <a:r>
              <a:rPr spc="-140" dirty="0"/>
              <a:t> </a:t>
            </a:r>
            <a:r>
              <a:rPr dirty="0"/>
              <a:t>Practice.</a:t>
            </a:r>
          </a:p>
          <a:p>
            <a:pPr marL="1905" algn="ctr">
              <a:lnSpc>
                <a:spcPct val="100000"/>
              </a:lnSpc>
            </a:pPr>
            <a:r>
              <a:rPr dirty="0"/>
              <a:t>Chapter</a:t>
            </a:r>
            <a:r>
              <a:rPr spc="-45" dirty="0"/>
              <a:t> </a:t>
            </a:r>
            <a:r>
              <a:rPr spc="-5" dirty="0"/>
              <a:t>9</a:t>
            </a:r>
          </a:p>
        </p:txBody>
      </p:sp>
      <p:sp>
        <p:nvSpPr>
          <p:cNvPr id="84" name="object 84"/>
          <p:cNvSpPr txBox="1">
            <a:spLocks noGrp="1"/>
          </p:cNvSpPr>
          <p:nvPr>
            <p:ph type="sldNum" sz="quarter" idx="7"/>
          </p:nvPr>
        </p:nvSpPr>
        <p:spPr>
          <a:prstGeom prst="rect">
            <a:avLst/>
          </a:prstGeom>
        </p:spPr>
        <p:txBody>
          <a:bodyPr vert="horz" wrap="square" lIns="0" tIns="27940" rIns="0" bIns="0" rtlCol="0">
            <a:spAutoFit/>
          </a:bodyPr>
          <a:lstStyle/>
          <a:p>
            <a:pPr marL="25400">
              <a:lnSpc>
                <a:spcPct val="100000"/>
              </a:lnSpc>
              <a:spcBef>
                <a:spcPts val="220"/>
              </a:spcBef>
            </a:pPr>
            <a:fld id="{81D60167-4931-47E6-BA6A-407CBD079E47}" type="slidenum">
              <a:rPr dirty="0"/>
              <a:t>41</a:t>
            </a:fld>
            <a:endParaRPr dirty="0"/>
          </a:p>
        </p:txBody>
      </p:sp>
      <p:sp>
        <p:nvSpPr>
          <p:cNvPr id="85" name="object 85"/>
          <p:cNvSpPr txBox="1">
            <a:spLocks noGrp="1"/>
          </p:cNvSpPr>
          <p:nvPr>
            <p:ph type="ftr" sz="quarter" idx="5"/>
          </p:nvPr>
        </p:nvSpPr>
        <p:spPr>
          <a:prstGeom prst="rect">
            <a:avLst/>
          </a:prstGeom>
        </p:spPr>
        <p:txBody>
          <a:bodyPr vert="horz" wrap="square" lIns="0" tIns="0" rIns="0" bIns="0" rtlCol="0">
            <a:spAutoFit/>
          </a:bodyPr>
          <a:lstStyle/>
          <a:p>
            <a:pPr marL="12700">
              <a:lnSpc>
                <a:spcPts val="1425"/>
              </a:lnSpc>
            </a:pPr>
            <a:r>
              <a:rPr spc="-5" dirty="0"/>
              <a:t>Dan </a:t>
            </a:r>
            <a:r>
              <a:rPr dirty="0"/>
              <a:t>C.</a:t>
            </a:r>
            <a:r>
              <a:rPr spc="-55" dirty="0"/>
              <a:t> </a:t>
            </a:r>
            <a:r>
              <a:rPr spc="-5" dirty="0"/>
              <a:t>Marinescu</a:t>
            </a:r>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2429" y="503046"/>
            <a:ext cx="8359140" cy="492443"/>
          </a:xfrm>
        </p:spPr>
        <p:txBody>
          <a:bodyPr/>
          <a:lstStyle/>
          <a:p>
            <a:r>
              <a:rPr lang="en-GB" dirty="0" smtClean="0"/>
              <a:t>Reading assignment</a:t>
            </a:r>
            <a:endParaRPr lang="en-GB" dirty="0"/>
          </a:p>
        </p:txBody>
      </p:sp>
      <p:sp>
        <p:nvSpPr>
          <p:cNvPr id="3" name="Text Placeholder 2"/>
          <p:cNvSpPr>
            <a:spLocks noGrp="1"/>
          </p:cNvSpPr>
          <p:nvPr>
            <p:ph type="body" idx="1"/>
          </p:nvPr>
        </p:nvSpPr>
        <p:spPr>
          <a:xfrm>
            <a:off x="567461" y="1316357"/>
            <a:ext cx="8009077" cy="923330"/>
          </a:xfrm>
        </p:spPr>
        <p:txBody>
          <a:bodyPr/>
          <a:lstStyle/>
          <a:p>
            <a:pPr marL="342900" indent="-342900">
              <a:buFont typeface="Arial" panose="020B0604020202020204" pitchFamily="34" charset="0"/>
              <a:buChar char="•"/>
            </a:pPr>
            <a:r>
              <a:rPr lang="en-GB" b="1" dirty="0" smtClean="0"/>
              <a:t>Book</a:t>
            </a:r>
            <a:r>
              <a:rPr lang="en-GB" dirty="0" smtClean="0"/>
              <a:t> - Cloud Computing Theory And Practice </a:t>
            </a:r>
          </a:p>
          <a:p>
            <a:pPr marL="342900" indent="-342900">
              <a:buFont typeface="Arial" panose="020B0604020202020204" pitchFamily="34" charset="0"/>
              <a:buChar char="•"/>
            </a:pPr>
            <a:endParaRPr lang="en-GB" dirty="0"/>
          </a:p>
          <a:p>
            <a:pPr marL="342900" indent="-342900">
              <a:buFont typeface="Arial" panose="020B0604020202020204" pitchFamily="34" charset="0"/>
              <a:buChar char="•"/>
            </a:pPr>
            <a:r>
              <a:rPr lang="en-GB" b="1" dirty="0" smtClean="0"/>
              <a:t>Chapter 9 </a:t>
            </a:r>
            <a:r>
              <a:rPr lang="en-GB" dirty="0" smtClean="0"/>
              <a:t>: Cloud Security</a:t>
            </a:r>
            <a:endParaRPr lang="en-GB" dirty="0"/>
          </a:p>
        </p:txBody>
      </p:sp>
    </p:spTree>
    <p:extLst>
      <p:ext uri="{BB962C8B-B14F-4D97-AF65-F5344CB8AC3E}">
        <p14:creationId xmlns:p14="http://schemas.microsoft.com/office/powerpoint/2010/main" val="198055061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Text Placeholder 2"/>
          <p:cNvSpPr>
            <a:spLocks noGrp="1"/>
          </p:cNvSpPr>
          <p:nvPr>
            <p:ph type="body" idx="1"/>
          </p:nvPr>
        </p:nvSpPr>
        <p:spPr/>
        <p:txBody>
          <a:bodyPr/>
          <a:lstStyle/>
          <a:p>
            <a:endParaRPr lang="en-GB"/>
          </a:p>
        </p:txBody>
      </p:sp>
      <p:pic>
        <p:nvPicPr>
          <p:cNvPr id="1026" name="Picture 2" descr="https://ars.els-cdn.com/content/image/1-s2.0-S2210832716300011-gr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5800" y="678054"/>
            <a:ext cx="7848600" cy="617994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179526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0" y="0"/>
            <a:ext cx="285750" cy="533400"/>
          </a:xfrm>
          <a:prstGeom prst="rect">
            <a:avLst/>
          </a:prstGeom>
          <a:blipFill>
            <a:blip r:embed="rId3" cstate="print"/>
            <a:stretch>
              <a:fillRect/>
            </a:stretch>
          </a:blipFill>
        </p:spPr>
        <p:txBody>
          <a:bodyPr wrap="square" lIns="0" tIns="0" rIns="0" bIns="0" rtlCol="0"/>
          <a:lstStyle/>
          <a:p>
            <a:endParaRPr/>
          </a:p>
        </p:txBody>
      </p:sp>
      <p:sp>
        <p:nvSpPr>
          <p:cNvPr id="3" name="object 3"/>
          <p:cNvSpPr/>
          <p:nvPr/>
        </p:nvSpPr>
        <p:spPr>
          <a:xfrm>
            <a:off x="412750" y="134937"/>
            <a:ext cx="8731250" cy="274637"/>
          </a:xfrm>
          <a:prstGeom prst="rect">
            <a:avLst/>
          </a:prstGeom>
          <a:blipFill>
            <a:blip r:embed="rId4" cstate="print"/>
            <a:stretch>
              <a:fillRect/>
            </a:stretch>
          </a:blipFill>
        </p:spPr>
        <p:txBody>
          <a:bodyPr wrap="square" lIns="0" tIns="0" rIns="0" bIns="0" rtlCol="0"/>
          <a:lstStyle/>
          <a:p>
            <a:endParaRPr/>
          </a:p>
        </p:txBody>
      </p:sp>
      <p:sp>
        <p:nvSpPr>
          <p:cNvPr id="4" name="object 4"/>
          <p:cNvSpPr/>
          <p:nvPr/>
        </p:nvSpPr>
        <p:spPr>
          <a:xfrm>
            <a:off x="409575" y="134937"/>
            <a:ext cx="138430" cy="136525"/>
          </a:xfrm>
          <a:custGeom>
            <a:avLst/>
            <a:gdLst/>
            <a:ahLst/>
            <a:cxnLst/>
            <a:rect l="l" t="t" r="r" b="b"/>
            <a:pathLst>
              <a:path w="138429" h="136525">
                <a:moveTo>
                  <a:pt x="0" y="136525"/>
                </a:moveTo>
                <a:lnTo>
                  <a:pt x="138112" y="136525"/>
                </a:lnTo>
                <a:lnTo>
                  <a:pt x="138112" y="0"/>
                </a:lnTo>
                <a:lnTo>
                  <a:pt x="0" y="0"/>
                </a:lnTo>
                <a:lnTo>
                  <a:pt x="0" y="136525"/>
                </a:lnTo>
                <a:close/>
              </a:path>
            </a:pathLst>
          </a:custGeom>
          <a:solidFill>
            <a:srgbClr val="CCCCE6"/>
          </a:solidFill>
        </p:spPr>
        <p:txBody>
          <a:bodyPr wrap="square" lIns="0" tIns="0" rIns="0" bIns="0" rtlCol="0"/>
          <a:lstStyle/>
          <a:p>
            <a:endParaRPr/>
          </a:p>
        </p:txBody>
      </p:sp>
      <p:sp>
        <p:nvSpPr>
          <p:cNvPr id="5" name="object 5"/>
          <p:cNvSpPr/>
          <p:nvPr/>
        </p:nvSpPr>
        <p:spPr>
          <a:xfrm>
            <a:off x="547687" y="63"/>
            <a:ext cx="139700" cy="135255"/>
          </a:xfrm>
          <a:custGeom>
            <a:avLst/>
            <a:gdLst/>
            <a:ahLst/>
            <a:cxnLst/>
            <a:rect l="l" t="t" r="r" b="b"/>
            <a:pathLst>
              <a:path w="139700" h="135255">
                <a:moveTo>
                  <a:pt x="0" y="134874"/>
                </a:moveTo>
                <a:lnTo>
                  <a:pt x="139700" y="134874"/>
                </a:lnTo>
                <a:lnTo>
                  <a:pt x="139700" y="0"/>
                </a:lnTo>
                <a:lnTo>
                  <a:pt x="0" y="0"/>
                </a:lnTo>
                <a:lnTo>
                  <a:pt x="0" y="134874"/>
                </a:lnTo>
                <a:close/>
              </a:path>
            </a:pathLst>
          </a:custGeom>
          <a:solidFill>
            <a:srgbClr val="CCCCE6"/>
          </a:solidFill>
        </p:spPr>
        <p:txBody>
          <a:bodyPr wrap="square" lIns="0" tIns="0" rIns="0" bIns="0" rtlCol="0"/>
          <a:lstStyle/>
          <a:p>
            <a:endParaRPr/>
          </a:p>
        </p:txBody>
      </p:sp>
      <p:sp>
        <p:nvSpPr>
          <p:cNvPr id="6" name="object 6"/>
          <p:cNvSpPr/>
          <p:nvPr/>
        </p:nvSpPr>
        <p:spPr>
          <a:xfrm>
            <a:off x="547687" y="134937"/>
            <a:ext cx="139700" cy="141605"/>
          </a:xfrm>
          <a:custGeom>
            <a:avLst/>
            <a:gdLst/>
            <a:ahLst/>
            <a:cxnLst/>
            <a:rect l="l" t="t" r="r" b="b"/>
            <a:pathLst>
              <a:path w="139700" h="141604">
                <a:moveTo>
                  <a:pt x="0" y="141287"/>
                </a:moveTo>
                <a:lnTo>
                  <a:pt x="139700" y="141287"/>
                </a:lnTo>
                <a:lnTo>
                  <a:pt x="139700" y="0"/>
                </a:lnTo>
                <a:lnTo>
                  <a:pt x="0" y="0"/>
                </a:lnTo>
                <a:lnTo>
                  <a:pt x="0" y="141287"/>
                </a:lnTo>
                <a:close/>
              </a:path>
            </a:pathLst>
          </a:custGeom>
          <a:solidFill>
            <a:srgbClr val="9999CC"/>
          </a:solidFill>
        </p:spPr>
        <p:txBody>
          <a:bodyPr wrap="square" lIns="0" tIns="0" rIns="0" bIns="0" rtlCol="0"/>
          <a:lstStyle/>
          <a:p>
            <a:endParaRPr/>
          </a:p>
        </p:txBody>
      </p:sp>
      <p:sp>
        <p:nvSpPr>
          <p:cNvPr id="7" name="object 7"/>
          <p:cNvSpPr/>
          <p:nvPr/>
        </p:nvSpPr>
        <p:spPr>
          <a:xfrm>
            <a:off x="274637" y="274637"/>
            <a:ext cx="136525" cy="135255"/>
          </a:xfrm>
          <a:custGeom>
            <a:avLst/>
            <a:gdLst/>
            <a:ahLst/>
            <a:cxnLst/>
            <a:rect l="l" t="t" r="r" b="b"/>
            <a:pathLst>
              <a:path w="136525" h="135254">
                <a:moveTo>
                  <a:pt x="0" y="134937"/>
                </a:moveTo>
                <a:lnTo>
                  <a:pt x="136525" y="134937"/>
                </a:lnTo>
                <a:lnTo>
                  <a:pt x="136525" y="0"/>
                </a:lnTo>
                <a:lnTo>
                  <a:pt x="0" y="0"/>
                </a:lnTo>
                <a:lnTo>
                  <a:pt x="0" y="134937"/>
                </a:lnTo>
                <a:close/>
              </a:path>
            </a:pathLst>
          </a:custGeom>
          <a:solidFill>
            <a:srgbClr val="CCCCE6"/>
          </a:solidFill>
        </p:spPr>
        <p:txBody>
          <a:bodyPr wrap="square" lIns="0" tIns="0" rIns="0" bIns="0" rtlCol="0"/>
          <a:lstStyle/>
          <a:p>
            <a:endParaRPr/>
          </a:p>
        </p:txBody>
      </p:sp>
      <p:sp>
        <p:nvSpPr>
          <p:cNvPr id="8" name="object 8"/>
          <p:cNvSpPr/>
          <p:nvPr/>
        </p:nvSpPr>
        <p:spPr>
          <a:xfrm>
            <a:off x="131762" y="136588"/>
            <a:ext cx="141605" cy="138430"/>
          </a:xfrm>
          <a:custGeom>
            <a:avLst/>
            <a:gdLst/>
            <a:ahLst/>
            <a:cxnLst/>
            <a:rect l="l" t="t" r="r" b="b"/>
            <a:pathLst>
              <a:path w="141604" h="138429">
                <a:moveTo>
                  <a:pt x="0" y="138112"/>
                </a:moveTo>
                <a:lnTo>
                  <a:pt x="141287" y="138112"/>
                </a:lnTo>
                <a:lnTo>
                  <a:pt x="141287" y="0"/>
                </a:lnTo>
                <a:lnTo>
                  <a:pt x="0" y="0"/>
                </a:lnTo>
                <a:lnTo>
                  <a:pt x="0" y="138112"/>
                </a:lnTo>
                <a:close/>
              </a:path>
            </a:pathLst>
          </a:custGeom>
          <a:solidFill>
            <a:srgbClr val="00007C"/>
          </a:solidFill>
        </p:spPr>
        <p:txBody>
          <a:bodyPr wrap="square" lIns="0" tIns="0" rIns="0" bIns="0" rtlCol="0"/>
          <a:lstStyle/>
          <a:p>
            <a:endParaRPr/>
          </a:p>
        </p:txBody>
      </p:sp>
      <p:sp>
        <p:nvSpPr>
          <p:cNvPr id="9" name="object 9"/>
          <p:cNvSpPr/>
          <p:nvPr/>
        </p:nvSpPr>
        <p:spPr>
          <a:xfrm>
            <a:off x="409575" y="271462"/>
            <a:ext cx="138430" cy="138430"/>
          </a:xfrm>
          <a:custGeom>
            <a:avLst/>
            <a:gdLst/>
            <a:ahLst/>
            <a:cxnLst/>
            <a:rect l="l" t="t" r="r" b="b"/>
            <a:pathLst>
              <a:path w="138429" h="138429">
                <a:moveTo>
                  <a:pt x="0" y="138112"/>
                </a:moveTo>
                <a:lnTo>
                  <a:pt x="138112" y="138112"/>
                </a:lnTo>
                <a:lnTo>
                  <a:pt x="138112" y="0"/>
                </a:lnTo>
                <a:lnTo>
                  <a:pt x="0" y="0"/>
                </a:lnTo>
                <a:lnTo>
                  <a:pt x="0" y="138112"/>
                </a:lnTo>
                <a:close/>
              </a:path>
            </a:pathLst>
          </a:custGeom>
          <a:solidFill>
            <a:srgbClr val="9999CC"/>
          </a:solidFill>
        </p:spPr>
        <p:txBody>
          <a:bodyPr wrap="square" lIns="0" tIns="0" rIns="0" bIns="0" rtlCol="0"/>
          <a:lstStyle/>
          <a:p>
            <a:endParaRPr/>
          </a:p>
        </p:txBody>
      </p:sp>
      <p:sp>
        <p:nvSpPr>
          <p:cNvPr id="10" name="object 10"/>
          <p:cNvSpPr/>
          <p:nvPr/>
        </p:nvSpPr>
        <p:spPr>
          <a:xfrm>
            <a:off x="274637" y="409575"/>
            <a:ext cx="136525" cy="136525"/>
          </a:xfrm>
          <a:custGeom>
            <a:avLst/>
            <a:gdLst/>
            <a:ahLst/>
            <a:cxnLst/>
            <a:rect l="l" t="t" r="r" b="b"/>
            <a:pathLst>
              <a:path w="136525" h="136525">
                <a:moveTo>
                  <a:pt x="0" y="136525"/>
                </a:moveTo>
                <a:lnTo>
                  <a:pt x="136525" y="136525"/>
                </a:lnTo>
                <a:lnTo>
                  <a:pt x="136525" y="0"/>
                </a:lnTo>
                <a:lnTo>
                  <a:pt x="0" y="0"/>
                </a:lnTo>
                <a:lnTo>
                  <a:pt x="0" y="136525"/>
                </a:lnTo>
                <a:close/>
              </a:path>
            </a:pathLst>
          </a:custGeom>
          <a:solidFill>
            <a:srgbClr val="9999CC"/>
          </a:solidFill>
        </p:spPr>
        <p:txBody>
          <a:bodyPr wrap="square" lIns="0" tIns="0" rIns="0" bIns="0" rtlCol="0"/>
          <a:lstStyle/>
          <a:p>
            <a:endParaRPr/>
          </a:p>
        </p:txBody>
      </p:sp>
      <p:sp>
        <p:nvSpPr>
          <p:cNvPr id="11" name="object 11"/>
          <p:cNvSpPr txBox="1">
            <a:spLocks noGrp="1"/>
          </p:cNvSpPr>
          <p:nvPr>
            <p:ph type="title"/>
          </p:nvPr>
        </p:nvSpPr>
        <p:spPr>
          <a:xfrm>
            <a:off x="535940" y="526795"/>
            <a:ext cx="3546475" cy="513715"/>
          </a:xfrm>
          <a:prstGeom prst="rect">
            <a:avLst/>
          </a:prstGeom>
        </p:spPr>
        <p:txBody>
          <a:bodyPr vert="horz" wrap="square" lIns="0" tIns="13335" rIns="0" bIns="0" rtlCol="0">
            <a:spAutoFit/>
          </a:bodyPr>
          <a:lstStyle/>
          <a:p>
            <a:pPr marL="12700">
              <a:lnSpc>
                <a:spcPct val="100000"/>
              </a:lnSpc>
              <a:spcBef>
                <a:spcPts val="105"/>
              </a:spcBef>
            </a:pPr>
            <a:r>
              <a:rPr spc="-5" dirty="0"/>
              <a:t>Cloud security</a:t>
            </a:r>
            <a:r>
              <a:rPr spc="-60" dirty="0"/>
              <a:t> </a:t>
            </a:r>
            <a:r>
              <a:rPr dirty="0"/>
              <a:t>risks</a:t>
            </a:r>
          </a:p>
        </p:txBody>
      </p:sp>
      <p:sp>
        <p:nvSpPr>
          <p:cNvPr id="13" name="object 13"/>
          <p:cNvSpPr txBox="1">
            <a:spLocks noGrp="1"/>
          </p:cNvSpPr>
          <p:nvPr>
            <p:ph type="dt" sz="half" idx="6"/>
          </p:nvPr>
        </p:nvSpPr>
        <p:spPr>
          <a:prstGeom prst="rect">
            <a:avLst/>
          </a:prstGeom>
        </p:spPr>
        <p:txBody>
          <a:bodyPr vert="horz" wrap="square" lIns="0" tIns="0" rIns="0" bIns="0" rtlCol="0">
            <a:spAutoFit/>
          </a:bodyPr>
          <a:lstStyle/>
          <a:p>
            <a:pPr algn="ctr">
              <a:lnSpc>
                <a:spcPts val="1425"/>
              </a:lnSpc>
            </a:pPr>
            <a:r>
              <a:rPr spc="-5" dirty="0"/>
              <a:t>Cloud Computing: </a:t>
            </a:r>
            <a:r>
              <a:rPr dirty="0"/>
              <a:t>Theory </a:t>
            </a:r>
            <a:r>
              <a:rPr spc="-5" dirty="0"/>
              <a:t>and</a:t>
            </a:r>
            <a:r>
              <a:rPr spc="-140" dirty="0"/>
              <a:t> </a:t>
            </a:r>
            <a:r>
              <a:rPr dirty="0"/>
              <a:t>Practice.</a:t>
            </a:r>
          </a:p>
          <a:p>
            <a:pPr marL="1905" algn="ctr">
              <a:lnSpc>
                <a:spcPct val="100000"/>
              </a:lnSpc>
            </a:pPr>
            <a:r>
              <a:rPr dirty="0"/>
              <a:t>Chapter</a:t>
            </a:r>
            <a:r>
              <a:rPr spc="-45" dirty="0"/>
              <a:t> </a:t>
            </a:r>
            <a:r>
              <a:rPr spc="-5" dirty="0"/>
              <a:t>9</a:t>
            </a:r>
          </a:p>
        </p:txBody>
      </p:sp>
      <p:sp>
        <p:nvSpPr>
          <p:cNvPr id="14" name="object 14"/>
          <p:cNvSpPr txBox="1">
            <a:spLocks noGrp="1"/>
          </p:cNvSpPr>
          <p:nvPr>
            <p:ph type="sldNum" sz="quarter" idx="7"/>
          </p:nvPr>
        </p:nvSpPr>
        <p:spPr>
          <a:prstGeom prst="rect">
            <a:avLst/>
          </a:prstGeom>
        </p:spPr>
        <p:txBody>
          <a:bodyPr vert="horz" wrap="square" lIns="0" tIns="27940" rIns="0" bIns="0" rtlCol="0">
            <a:spAutoFit/>
          </a:bodyPr>
          <a:lstStyle/>
          <a:p>
            <a:pPr marL="25400">
              <a:lnSpc>
                <a:spcPct val="100000"/>
              </a:lnSpc>
              <a:spcBef>
                <a:spcPts val="220"/>
              </a:spcBef>
            </a:pPr>
            <a:fld id="{81D60167-4931-47E6-BA6A-407CBD079E47}" type="slidenum">
              <a:rPr dirty="0"/>
              <a:t>6</a:t>
            </a:fld>
            <a:endParaRPr dirty="0"/>
          </a:p>
        </p:txBody>
      </p:sp>
      <p:sp>
        <p:nvSpPr>
          <p:cNvPr id="15" name="object 15"/>
          <p:cNvSpPr txBox="1">
            <a:spLocks noGrp="1"/>
          </p:cNvSpPr>
          <p:nvPr>
            <p:ph type="ftr" sz="quarter" idx="5"/>
          </p:nvPr>
        </p:nvSpPr>
        <p:spPr>
          <a:prstGeom prst="rect">
            <a:avLst/>
          </a:prstGeom>
        </p:spPr>
        <p:txBody>
          <a:bodyPr vert="horz" wrap="square" lIns="0" tIns="0" rIns="0" bIns="0" rtlCol="0">
            <a:spAutoFit/>
          </a:bodyPr>
          <a:lstStyle/>
          <a:p>
            <a:pPr marL="12700">
              <a:lnSpc>
                <a:spcPts val="1425"/>
              </a:lnSpc>
            </a:pPr>
            <a:r>
              <a:rPr spc="-5" dirty="0"/>
              <a:t>Dan </a:t>
            </a:r>
            <a:r>
              <a:rPr dirty="0"/>
              <a:t>C.</a:t>
            </a:r>
            <a:r>
              <a:rPr spc="-55" dirty="0"/>
              <a:t> </a:t>
            </a:r>
            <a:r>
              <a:rPr spc="-5" dirty="0"/>
              <a:t>Marinescu</a:t>
            </a:r>
          </a:p>
        </p:txBody>
      </p:sp>
      <p:sp>
        <p:nvSpPr>
          <p:cNvPr id="12" name="object 12"/>
          <p:cNvSpPr txBox="1"/>
          <p:nvPr/>
        </p:nvSpPr>
        <p:spPr>
          <a:xfrm>
            <a:off x="517042" y="1264157"/>
            <a:ext cx="8375650" cy="4843145"/>
          </a:xfrm>
          <a:prstGeom prst="rect">
            <a:avLst/>
          </a:prstGeom>
        </p:spPr>
        <p:txBody>
          <a:bodyPr vert="horz" wrap="square" lIns="0" tIns="13335" rIns="0" bIns="0" rtlCol="0">
            <a:spAutoFit/>
          </a:bodyPr>
          <a:lstStyle/>
          <a:p>
            <a:pPr marL="355600" marR="5080" indent="-342900">
              <a:lnSpc>
                <a:spcPct val="100000"/>
              </a:lnSpc>
              <a:spcBef>
                <a:spcPts val="105"/>
              </a:spcBef>
              <a:buClr>
                <a:srgbClr val="00007C"/>
              </a:buClr>
              <a:buSzPct val="75000"/>
              <a:buFont typeface="Wingdings"/>
              <a:buChar char=""/>
              <a:tabLst>
                <a:tab pos="354965" algn="l"/>
                <a:tab pos="355600" algn="l"/>
              </a:tabLst>
            </a:pPr>
            <a:r>
              <a:rPr sz="2000" dirty="0">
                <a:latin typeface="Arial"/>
                <a:cs typeface="Arial"/>
              </a:rPr>
              <a:t>Traditional threats </a:t>
            </a:r>
            <a:r>
              <a:rPr sz="2000" dirty="0">
                <a:latin typeface="Wingdings"/>
                <a:cs typeface="Wingdings"/>
              </a:rPr>
              <a:t></a:t>
            </a:r>
            <a:r>
              <a:rPr sz="2000" dirty="0">
                <a:latin typeface="Times New Roman"/>
                <a:cs typeface="Times New Roman"/>
              </a:rPr>
              <a:t> </a:t>
            </a:r>
            <a:r>
              <a:rPr sz="2000" dirty="0">
                <a:latin typeface="Arial"/>
                <a:cs typeface="Arial"/>
              </a:rPr>
              <a:t>impact amplified due to the vast amount of cloud  resources and the large user population that can be affected. The</a:t>
            </a:r>
            <a:r>
              <a:rPr sz="2000" spc="-245" dirty="0">
                <a:latin typeface="Arial"/>
                <a:cs typeface="Arial"/>
              </a:rPr>
              <a:t> </a:t>
            </a:r>
            <a:r>
              <a:rPr sz="2000" dirty="0">
                <a:latin typeface="Arial"/>
                <a:cs typeface="Arial"/>
              </a:rPr>
              <a:t>fuzzy  bounds of responsibility between the providers of cloud services and  users and the </a:t>
            </a:r>
            <a:r>
              <a:rPr sz="2000" spc="-5" dirty="0">
                <a:latin typeface="Arial"/>
                <a:cs typeface="Arial"/>
              </a:rPr>
              <a:t>difficulties </a:t>
            </a:r>
            <a:r>
              <a:rPr sz="2000" dirty="0">
                <a:latin typeface="Arial"/>
                <a:cs typeface="Arial"/>
              </a:rPr>
              <a:t>to accurately identify the</a:t>
            </a:r>
            <a:r>
              <a:rPr sz="2000" spc="-130" dirty="0">
                <a:latin typeface="Arial"/>
                <a:cs typeface="Arial"/>
              </a:rPr>
              <a:t> </a:t>
            </a:r>
            <a:r>
              <a:rPr sz="2000" dirty="0">
                <a:latin typeface="Arial"/>
                <a:cs typeface="Arial"/>
              </a:rPr>
              <a:t>cause.</a:t>
            </a:r>
          </a:p>
          <a:p>
            <a:pPr marL="355600" marR="111760" indent="-342900" algn="just">
              <a:lnSpc>
                <a:spcPct val="100000"/>
              </a:lnSpc>
              <a:spcBef>
                <a:spcPts val="480"/>
              </a:spcBef>
              <a:buClr>
                <a:srgbClr val="00007C"/>
              </a:buClr>
              <a:buSzPct val="75000"/>
              <a:buFont typeface="Wingdings"/>
              <a:buChar char=""/>
              <a:tabLst>
                <a:tab pos="426084" algn="l"/>
              </a:tabLst>
            </a:pPr>
            <a:r>
              <a:rPr sz="2000" dirty="0">
                <a:latin typeface="Arial"/>
                <a:cs typeface="Arial"/>
              </a:rPr>
              <a:t>New threats </a:t>
            </a:r>
            <a:r>
              <a:rPr sz="2000" dirty="0">
                <a:latin typeface="Wingdings"/>
                <a:cs typeface="Wingdings"/>
              </a:rPr>
              <a:t></a:t>
            </a:r>
            <a:r>
              <a:rPr sz="2000" dirty="0">
                <a:latin typeface="Times New Roman"/>
                <a:cs typeface="Times New Roman"/>
              </a:rPr>
              <a:t> </a:t>
            </a:r>
            <a:r>
              <a:rPr sz="2000" dirty="0">
                <a:latin typeface="Arial"/>
                <a:cs typeface="Arial"/>
              </a:rPr>
              <a:t>cloud servers host multiple VMs; multiple applications  may run under each VM. Multi-tenancy and VMM vulnerabilities</a:t>
            </a:r>
            <a:r>
              <a:rPr sz="2000" spc="-210" dirty="0">
                <a:latin typeface="Arial"/>
                <a:cs typeface="Arial"/>
              </a:rPr>
              <a:t> </a:t>
            </a:r>
            <a:r>
              <a:rPr sz="2000" dirty="0">
                <a:latin typeface="Arial"/>
                <a:cs typeface="Arial"/>
              </a:rPr>
              <a:t>open  new attack channels for malicious users. </a:t>
            </a:r>
            <a:r>
              <a:rPr sz="2000" spc="-5" dirty="0">
                <a:latin typeface="Arial"/>
                <a:cs typeface="Arial"/>
              </a:rPr>
              <a:t>Identifying </a:t>
            </a:r>
            <a:r>
              <a:rPr sz="2000" dirty="0">
                <a:latin typeface="Arial"/>
                <a:cs typeface="Arial"/>
              </a:rPr>
              <a:t>the path followed  by an attacker more difficult in a cloud</a:t>
            </a:r>
            <a:r>
              <a:rPr sz="2000" spc="-140" dirty="0">
                <a:latin typeface="Arial"/>
                <a:cs typeface="Arial"/>
              </a:rPr>
              <a:t> </a:t>
            </a:r>
            <a:r>
              <a:rPr sz="2000" dirty="0">
                <a:latin typeface="Arial"/>
                <a:cs typeface="Arial"/>
              </a:rPr>
              <a:t>environment.</a:t>
            </a:r>
          </a:p>
          <a:p>
            <a:pPr marL="355600" marR="498475" indent="-342900">
              <a:lnSpc>
                <a:spcPct val="100000"/>
              </a:lnSpc>
              <a:spcBef>
                <a:spcPts val="480"/>
              </a:spcBef>
              <a:buClr>
                <a:srgbClr val="00007C"/>
              </a:buClr>
              <a:buSzPct val="75000"/>
              <a:buFont typeface="Wingdings"/>
              <a:buChar char=""/>
              <a:tabLst>
                <a:tab pos="354965" algn="l"/>
                <a:tab pos="355600" algn="l"/>
              </a:tabLst>
            </a:pPr>
            <a:r>
              <a:rPr sz="2000" dirty="0">
                <a:latin typeface="Arial"/>
                <a:cs typeface="Arial"/>
              </a:rPr>
              <a:t>Authentication and authorization </a:t>
            </a:r>
            <a:r>
              <a:rPr sz="2000" dirty="0">
                <a:latin typeface="Wingdings"/>
                <a:cs typeface="Wingdings"/>
              </a:rPr>
              <a:t></a:t>
            </a:r>
            <a:r>
              <a:rPr sz="2000" dirty="0">
                <a:latin typeface="Times New Roman"/>
                <a:cs typeface="Times New Roman"/>
              </a:rPr>
              <a:t> </a:t>
            </a:r>
            <a:r>
              <a:rPr sz="2000" dirty="0">
                <a:latin typeface="Arial"/>
                <a:cs typeface="Arial"/>
              </a:rPr>
              <a:t>the procedures in place for</a:t>
            </a:r>
            <a:r>
              <a:rPr sz="2000" spc="-145" dirty="0">
                <a:latin typeface="Arial"/>
                <a:cs typeface="Arial"/>
              </a:rPr>
              <a:t> </a:t>
            </a:r>
            <a:r>
              <a:rPr sz="2000" dirty="0">
                <a:latin typeface="Arial"/>
                <a:cs typeface="Arial"/>
              </a:rPr>
              <a:t>one  individual does not extend to an</a:t>
            </a:r>
            <a:r>
              <a:rPr sz="2000" spc="-75" dirty="0">
                <a:latin typeface="Arial"/>
                <a:cs typeface="Arial"/>
              </a:rPr>
              <a:t> </a:t>
            </a:r>
            <a:r>
              <a:rPr sz="2000" dirty="0">
                <a:latin typeface="Arial"/>
                <a:cs typeface="Arial"/>
              </a:rPr>
              <a:t>enterprise.</a:t>
            </a:r>
          </a:p>
          <a:p>
            <a:pPr marL="355600" indent="-342900">
              <a:lnSpc>
                <a:spcPct val="100000"/>
              </a:lnSpc>
              <a:spcBef>
                <a:spcPts val="480"/>
              </a:spcBef>
              <a:buClr>
                <a:srgbClr val="00007C"/>
              </a:buClr>
              <a:buSzPct val="75000"/>
              <a:buFont typeface="Wingdings"/>
              <a:buChar char=""/>
              <a:tabLst>
                <a:tab pos="354965" algn="l"/>
                <a:tab pos="355600" algn="l"/>
              </a:tabLst>
            </a:pPr>
            <a:r>
              <a:rPr sz="2000" dirty="0">
                <a:latin typeface="Arial"/>
                <a:cs typeface="Arial"/>
              </a:rPr>
              <a:t>Third-party control </a:t>
            </a:r>
            <a:r>
              <a:rPr sz="2000" dirty="0">
                <a:latin typeface="Wingdings"/>
                <a:cs typeface="Wingdings"/>
              </a:rPr>
              <a:t></a:t>
            </a:r>
            <a:r>
              <a:rPr sz="2000" dirty="0">
                <a:latin typeface="Times New Roman"/>
                <a:cs typeface="Times New Roman"/>
              </a:rPr>
              <a:t> </a:t>
            </a:r>
            <a:r>
              <a:rPr sz="2000" dirty="0">
                <a:latin typeface="Arial"/>
                <a:cs typeface="Arial"/>
              </a:rPr>
              <a:t>generates a spectrum of concerns caused by</a:t>
            </a:r>
            <a:r>
              <a:rPr sz="2000" spc="-200" dirty="0">
                <a:latin typeface="Arial"/>
                <a:cs typeface="Arial"/>
              </a:rPr>
              <a:t> </a:t>
            </a:r>
            <a:r>
              <a:rPr sz="2000" dirty="0">
                <a:latin typeface="Arial"/>
                <a:cs typeface="Arial"/>
              </a:rPr>
              <a:t>the</a:t>
            </a:r>
          </a:p>
          <a:p>
            <a:pPr marL="355600">
              <a:lnSpc>
                <a:spcPct val="100000"/>
              </a:lnSpc>
              <a:spcBef>
                <a:spcPts val="5"/>
              </a:spcBef>
            </a:pPr>
            <a:r>
              <a:rPr sz="2000" dirty="0">
                <a:latin typeface="Arial"/>
                <a:cs typeface="Arial"/>
              </a:rPr>
              <a:t>lack of transparency and </a:t>
            </a:r>
            <a:r>
              <a:rPr sz="2000" spc="-5" dirty="0">
                <a:latin typeface="Arial"/>
                <a:cs typeface="Arial"/>
              </a:rPr>
              <a:t>limited </a:t>
            </a:r>
            <a:r>
              <a:rPr sz="2000" dirty="0">
                <a:latin typeface="Arial"/>
                <a:cs typeface="Arial"/>
              </a:rPr>
              <a:t>user</a:t>
            </a:r>
            <a:r>
              <a:rPr sz="2000" spc="-130" dirty="0">
                <a:latin typeface="Arial"/>
                <a:cs typeface="Arial"/>
              </a:rPr>
              <a:t> </a:t>
            </a:r>
            <a:r>
              <a:rPr sz="2000" spc="5" dirty="0">
                <a:latin typeface="Arial"/>
                <a:cs typeface="Arial"/>
              </a:rPr>
              <a:t>control.</a:t>
            </a:r>
            <a:endParaRPr sz="2000" dirty="0">
              <a:latin typeface="Arial"/>
              <a:cs typeface="Arial"/>
            </a:endParaRPr>
          </a:p>
          <a:p>
            <a:pPr marL="355600" marR="397510" indent="-342900">
              <a:lnSpc>
                <a:spcPct val="100000"/>
              </a:lnSpc>
              <a:spcBef>
                <a:spcPts val="480"/>
              </a:spcBef>
              <a:buClr>
                <a:srgbClr val="00007C"/>
              </a:buClr>
              <a:buSzPct val="75000"/>
              <a:buFont typeface="Wingdings"/>
              <a:buChar char=""/>
              <a:tabLst>
                <a:tab pos="354965" algn="l"/>
                <a:tab pos="355600" algn="l"/>
              </a:tabLst>
            </a:pPr>
            <a:r>
              <a:rPr sz="2000" dirty="0">
                <a:latin typeface="Arial"/>
                <a:cs typeface="Arial"/>
              </a:rPr>
              <a:t>Availability of cloud services </a:t>
            </a:r>
            <a:r>
              <a:rPr sz="2000" dirty="0">
                <a:latin typeface="Wingdings"/>
                <a:cs typeface="Wingdings"/>
              </a:rPr>
              <a:t></a:t>
            </a:r>
            <a:r>
              <a:rPr sz="2000" dirty="0">
                <a:latin typeface="Times New Roman"/>
                <a:cs typeface="Times New Roman"/>
              </a:rPr>
              <a:t> </a:t>
            </a:r>
            <a:r>
              <a:rPr sz="2000" dirty="0">
                <a:latin typeface="Arial"/>
                <a:cs typeface="Arial"/>
              </a:rPr>
              <a:t>system failures, power outages,</a:t>
            </a:r>
            <a:r>
              <a:rPr sz="2000" spc="-105" dirty="0">
                <a:latin typeface="Arial"/>
                <a:cs typeface="Arial"/>
              </a:rPr>
              <a:t> </a:t>
            </a:r>
            <a:r>
              <a:rPr sz="2000" dirty="0">
                <a:latin typeface="Arial"/>
                <a:cs typeface="Arial"/>
              </a:rPr>
              <a:t>and  other catastrophic events could shutdown services for extended  periods of</a:t>
            </a:r>
            <a:r>
              <a:rPr sz="2000" spc="-45" dirty="0">
                <a:latin typeface="Arial"/>
                <a:cs typeface="Arial"/>
              </a:rPr>
              <a:t> </a:t>
            </a:r>
            <a:r>
              <a:rPr sz="2000" spc="-5" dirty="0">
                <a:latin typeface="Arial"/>
                <a:cs typeface="Arial"/>
              </a:rPr>
              <a:t>time.</a:t>
            </a:r>
            <a:endParaRPr sz="2000" dirty="0">
              <a:latin typeface="Arial"/>
              <a:cs typeface="Arial"/>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Multi-Tenancy</a:t>
            </a:r>
            <a:endParaRPr lang="en-US" dirty="0"/>
          </a:p>
        </p:txBody>
      </p:sp>
      <p:sp>
        <p:nvSpPr>
          <p:cNvPr id="3" name="Slide Number Placeholder 2"/>
          <p:cNvSpPr>
            <a:spLocks noGrp="1"/>
          </p:cNvSpPr>
          <p:nvPr>
            <p:ph type="sldNum" sz="quarter" idx="4294967295"/>
          </p:nvPr>
        </p:nvSpPr>
        <p:spPr>
          <a:xfrm>
            <a:off x="8570720" y="6424681"/>
            <a:ext cx="406400" cy="228600"/>
          </a:xfrm>
          <a:prstGeom prst="rect">
            <a:avLst/>
          </a:prstGeom>
        </p:spPr>
        <p:txBody>
          <a:bodyPr/>
          <a:lstStyle/>
          <a:p>
            <a:fld id="{DF07AA48-83EC-4C7A-9C45-8AA9F75F5F27}" type="slidenum">
              <a:rPr lang="en-US" smtClean="0"/>
              <a:pPr/>
              <a:t>7</a:t>
            </a:fld>
            <a:endParaRPr lang="en-US"/>
          </a:p>
        </p:txBody>
      </p:sp>
      <p:sp>
        <p:nvSpPr>
          <p:cNvPr id="4" name="Rectangle 3"/>
          <p:cNvSpPr/>
          <p:nvPr/>
        </p:nvSpPr>
        <p:spPr>
          <a:xfrm>
            <a:off x="392429" y="1676400"/>
            <a:ext cx="7848600" cy="3477875"/>
          </a:xfrm>
          <a:prstGeom prst="rect">
            <a:avLst/>
          </a:prstGeom>
        </p:spPr>
        <p:txBody>
          <a:bodyPr wrap="square">
            <a:spAutoFit/>
          </a:bodyPr>
          <a:lstStyle/>
          <a:p>
            <a:pPr marL="342900" indent="-342900">
              <a:buFont typeface="Arial" panose="020B0604020202020204" pitchFamily="34" charset="0"/>
              <a:buChar char="•"/>
            </a:pPr>
            <a:r>
              <a:rPr lang="en-US" altLang="en-US" sz="2000" dirty="0">
                <a:solidFill>
                  <a:srgbClr val="1E1C11"/>
                </a:solidFill>
                <a:ea typeface="ＭＳ Ｐゴシック" panose="020B0600070205080204" pitchFamily="34" charset="-128"/>
              </a:rPr>
              <a:t>Conflict between tenants’ opposing goals</a:t>
            </a:r>
          </a:p>
          <a:p>
            <a:pPr lvl="1"/>
            <a:r>
              <a:rPr lang="en-US" altLang="en-US" sz="2000" dirty="0">
                <a:solidFill>
                  <a:srgbClr val="1E1C11"/>
                </a:solidFill>
                <a:ea typeface="ＭＳ Ｐゴシック" panose="020B0600070205080204" pitchFamily="34" charset="-128"/>
              </a:rPr>
              <a:t>Tenants share a pool of resources and have opposing goals</a:t>
            </a:r>
          </a:p>
          <a:p>
            <a:pPr marL="342900" indent="-342900">
              <a:buFont typeface="Arial" panose="020B0604020202020204" pitchFamily="34" charset="0"/>
              <a:buChar char="•"/>
            </a:pPr>
            <a:r>
              <a:rPr lang="en-US" altLang="en-US" sz="2000" dirty="0">
                <a:solidFill>
                  <a:srgbClr val="1E1C11"/>
                </a:solidFill>
                <a:ea typeface="ＭＳ Ｐゴシック" panose="020B0600070205080204" pitchFamily="34" charset="-128"/>
              </a:rPr>
              <a:t>How does multi-tenancy deal with conflict of interest?</a:t>
            </a:r>
          </a:p>
          <a:p>
            <a:pPr lvl="1"/>
            <a:r>
              <a:rPr lang="en-US" altLang="en-US" sz="2000" dirty="0">
                <a:solidFill>
                  <a:srgbClr val="1E1C11"/>
                </a:solidFill>
                <a:ea typeface="ＭＳ Ｐゴシック" panose="020B0600070205080204" pitchFamily="34" charset="-128"/>
              </a:rPr>
              <a:t>Can tenants get along together and ‘play nicely’ ?</a:t>
            </a:r>
          </a:p>
          <a:p>
            <a:pPr lvl="1"/>
            <a:r>
              <a:rPr lang="en-US" altLang="en-US" sz="2000" dirty="0">
                <a:solidFill>
                  <a:srgbClr val="1E1C11"/>
                </a:solidFill>
                <a:ea typeface="ＭＳ Ｐゴシック" panose="020B0600070205080204" pitchFamily="34" charset="-128"/>
              </a:rPr>
              <a:t>If they can’t, can we isolate them?</a:t>
            </a:r>
          </a:p>
          <a:p>
            <a:pPr marL="342900" indent="-342900">
              <a:buFont typeface="Arial" panose="020B0604020202020204" pitchFamily="34" charset="0"/>
              <a:buChar char="•"/>
            </a:pPr>
            <a:r>
              <a:rPr lang="en-US" altLang="en-US" sz="2000" dirty="0">
                <a:solidFill>
                  <a:srgbClr val="1E1C11"/>
                </a:solidFill>
                <a:ea typeface="ＭＳ Ｐゴシック" panose="020B0600070205080204" pitchFamily="34" charset="-128"/>
              </a:rPr>
              <a:t>How to provide separation between tenants?</a:t>
            </a:r>
          </a:p>
          <a:p>
            <a:endParaRPr lang="en-US" altLang="en-US" sz="2000" dirty="0">
              <a:solidFill>
                <a:srgbClr val="1E1C11"/>
              </a:solidFill>
              <a:ea typeface="ＭＳ Ｐゴシック" panose="020B0600070205080204" pitchFamily="34" charset="-128"/>
            </a:endParaRPr>
          </a:p>
          <a:p>
            <a:pPr marL="342900" indent="-342900">
              <a:buFont typeface="Arial" panose="020B0604020202020204" pitchFamily="34" charset="0"/>
              <a:buChar char="•"/>
            </a:pPr>
            <a:r>
              <a:rPr lang="en-US" altLang="en-US" sz="2000" dirty="0">
                <a:solidFill>
                  <a:srgbClr val="1E1C11"/>
                </a:solidFill>
                <a:ea typeface="ＭＳ Ｐゴシック" panose="020B0600070205080204" pitchFamily="34" charset="-128"/>
              </a:rPr>
              <a:t>Cloud Computing brings new threats</a:t>
            </a:r>
          </a:p>
          <a:p>
            <a:pPr lvl="1"/>
            <a:r>
              <a:rPr lang="en-US" altLang="en-US" sz="2000" dirty="0">
                <a:solidFill>
                  <a:srgbClr val="1E1C11"/>
                </a:solidFill>
                <a:ea typeface="ＭＳ Ｐゴシック" panose="020B0600070205080204" pitchFamily="34" charset="-128"/>
              </a:rPr>
              <a:t>Multiple independent users share the same physical infrastructure</a:t>
            </a:r>
          </a:p>
          <a:p>
            <a:pPr lvl="1"/>
            <a:r>
              <a:rPr lang="en-US" altLang="en-US" sz="2000" dirty="0">
                <a:solidFill>
                  <a:srgbClr val="1E1C11"/>
                </a:solidFill>
                <a:ea typeface="ＭＳ Ｐゴシック" panose="020B0600070205080204" pitchFamily="34" charset="-128"/>
              </a:rPr>
              <a:t> Thus an attacker can legitimately be in the same physical machine as the target</a:t>
            </a:r>
          </a:p>
        </p:txBody>
      </p:sp>
    </p:spTree>
    <p:extLst>
      <p:ext uri="{BB962C8B-B14F-4D97-AF65-F5344CB8AC3E}">
        <p14:creationId xmlns:p14="http://schemas.microsoft.com/office/powerpoint/2010/main" val="273365963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0" y="0"/>
            <a:ext cx="285750" cy="533400"/>
          </a:xfrm>
          <a:prstGeom prst="rect">
            <a:avLst/>
          </a:prstGeom>
          <a:blipFill>
            <a:blip r:embed="rId3" cstate="print"/>
            <a:stretch>
              <a:fillRect/>
            </a:stretch>
          </a:blipFill>
        </p:spPr>
        <p:txBody>
          <a:bodyPr wrap="square" lIns="0" tIns="0" rIns="0" bIns="0" rtlCol="0"/>
          <a:lstStyle/>
          <a:p>
            <a:endParaRPr/>
          </a:p>
        </p:txBody>
      </p:sp>
      <p:sp>
        <p:nvSpPr>
          <p:cNvPr id="3" name="object 3"/>
          <p:cNvSpPr/>
          <p:nvPr/>
        </p:nvSpPr>
        <p:spPr>
          <a:xfrm>
            <a:off x="412750" y="134937"/>
            <a:ext cx="8731250" cy="274637"/>
          </a:xfrm>
          <a:prstGeom prst="rect">
            <a:avLst/>
          </a:prstGeom>
          <a:blipFill>
            <a:blip r:embed="rId4" cstate="print"/>
            <a:stretch>
              <a:fillRect/>
            </a:stretch>
          </a:blipFill>
        </p:spPr>
        <p:txBody>
          <a:bodyPr wrap="square" lIns="0" tIns="0" rIns="0" bIns="0" rtlCol="0"/>
          <a:lstStyle/>
          <a:p>
            <a:endParaRPr/>
          </a:p>
        </p:txBody>
      </p:sp>
      <p:sp>
        <p:nvSpPr>
          <p:cNvPr id="4" name="object 4"/>
          <p:cNvSpPr/>
          <p:nvPr/>
        </p:nvSpPr>
        <p:spPr>
          <a:xfrm>
            <a:off x="409575" y="134937"/>
            <a:ext cx="138430" cy="136525"/>
          </a:xfrm>
          <a:custGeom>
            <a:avLst/>
            <a:gdLst/>
            <a:ahLst/>
            <a:cxnLst/>
            <a:rect l="l" t="t" r="r" b="b"/>
            <a:pathLst>
              <a:path w="138429" h="136525">
                <a:moveTo>
                  <a:pt x="0" y="136525"/>
                </a:moveTo>
                <a:lnTo>
                  <a:pt x="138112" y="136525"/>
                </a:lnTo>
                <a:lnTo>
                  <a:pt x="138112" y="0"/>
                </a:lnTo>
                <a:lnTo>
                  <a:pt x="0" y="0"/>
                </a:lnTo>
                <a:lnTo>
                  <a:pt x="0" y="136525"/>
                </a:lnTo>
                <a:close/>
              </a:path>
            </a:pathLst>
          </a:custGeom>
          <a:solidFill>
            <a:srgbClr val="CCCCE6"/>
          </a:solidFill>
        </p:spPr>
        <p:txBody>
          <a:bodyPr wrap="square" lIns="0" tIns="0" rIns="0" bIns="0" rtlCol="0"/>
          <a:lstStyle/>
          <a:p>
            <a:endParaRPr/>
          </a:p>
        </p:txBody>
      </p:sp>
      <p:sp>
        <p:nvSpPr>
          <p:cNvPr id="5" name="object 5"/>
          <p:cNvSpPr/>
          <p:nvPr/>
        </p:nvSpPr>
        <p:spPr>
          <a:xfrm>
            <a:off x="547687" y="63"/>
            <a:ext cx="139700" cy="135255"/>
          </a:xfrm>
          <a:custGeom>
            <a:avLst/>
            <a:gdLst/>
            <a:ahLst/>
            <a:cxnLst/>
            <a:rect l="l" t="t" r="r" b="b"/>
            <a:pathLst>
              <a:path w="139700" h="135255">
                <a:moveTo>
                  <a:pt x="0" y="134874"/>
                </a:moveTo>
                <a:lnTo>
                  <a:pt x="139700" y="134874"/>
                </a:lnTo>
                <a:lnTo>
                  <a:pt x="139700" y="0"/>
                </a:lnTo>
                <a:lnTo>
                  <a:pt x="0" y="0"/>
                </a:lnTo>
                <a:lnTo>
                  <a:pt x="0" y="134874"/>
                </a:lnTo>
                <a:close/>
              </a:path>
            </a:pathLst>
          </a:custGeom>
          <a:solidFill>
            <a:srgbClr val="CCCCE6"/>
          </a:solidFill>
        </p:spPr>
        <p:txBody>
          <a:bodyPr wrap="square" lIns="0" tIns="0" rIns="0" bIns="0" rtlCol="0"/>
          <a:lstStyle/>
          <a:p>
            <a:endParaRPr/>
          </a:p>
        </p:txBody>
      </p:sp>
      <p:sp>
        <p:nvSpPr>
          <p:cNvPr id="6" name="object 6"/>
          <p:cNvSpPr/>
          <p:nvPr/>
        </p:nvSpPr>
        <p:spPr>
          <a:xfrm>
            <a:off x="547687" y="134937"/>
            <a:ext cx="139700" cy="141605"/>
          </a:xfrm>
          <a:custGeom>
            <a:avLst/>
            <a:gdLst/>
            <a:ahLst/>
            <a:cxnLst/>
            <a:rect l="l" t="t" r="r" b="b"/>
            <a:pathLst>
              <a:path w="139700" h="141604">
                <a:moveTo>
                  <a:pt x="0" y="141287"/>
                </a:moveTo>
                <a:lnTo>
                  <a:pt x="139700" y="141287"/>
                </a:lnTo>
                <a:lnTo>
                  <a:pt x="139700" y="0"/>
                </a:lnTo>
                <a:lnTo>
                  <a:pt x="0" y="0"/>
                </a:lnTo>
                <a:lnTo>
                  <a:pt x="0" y="141287"/>
                </a:lnTo>
                <a:close/>
              </a:path>
            </a:pathLst>
          </a:custGeom>
          <a:solidFill>
            <a:srgbClr val="9999CC"/>
          </a:solidFill>
        </p:spPr>
        <p:txBody>
          <a:bodyPr wrap="square" lIns="0" tIns="0" rIns="0" bIns="0" rtlCol="0"/>
          <a:lstStyle/>
          <a:p>
            <a:endParaRPr/>
          </a:p>
        </p:txBody>
      </p:sp>
      <p:sp>
        <p:nvSpPr>
          <p:cNvPr id="7" name="object 7"/>
          <p:cNvSpPr/>
          <p:nvPr/>
        </p:nvSpPr>
        <p:spPr>
          <a:xfrm>
            <a:off x="274637" y="274637"/>
            <a:ext cx="136525" cy="135255"/>
          </a:xfrm>
          <a:custGeom>
            <a:avLst/>
            <a:gdLst/>
            <a:ahLst/>
            <a:cxnLst/>
            <a:rect l="l" t="t" r="r" b="b"/>
            <a:pathLst>
              <a:path w="136525" h="135254">
                <a:moveTo>
                  <a:pt x="0" y="134937"/>
                </a:moveTo>
                <a:lnTo>
                  <a:pt x="136525" y="134937"/>
                </a:lnTo>
                <a:lnTo>
                  <a:pt x="136525" y="0"/>
                </a:lnTo>
                <a:lnTo>
                  <a:pt x="0" y="0"/>
                </a:lnTo>
                <a:lnTo>
                  <a:pt x="0" y="134937"/>
                </a:lnTo>
                <a:close/>
              </a:path>
            </a:pathLst>
          </a:custGeom>
          <a:solidFill>
            <a:srgbClr val="CCCCE6"/>
          </a:solidFill>
        </p:spPr>
        <p:txBody>
          <a:bodyPr wrap="square" lIns="0" tIns="0" rIns="0" bIns="0" rtlCol="0"/>
          <a:lstStyle/>
          <a:p>
            <a:endParaRPr/>
          </a:p>
        </p:txBody>
      </p:sp>
      <p:sp>
        <p:nvSpPr>
          <p:cNvPr id="8" name="object 8"/>
          <p:cNvSpPr/>
          <p:nvPr/>
        </p:nvSpPr>
        <p:spPr>
          <a:xfrm>
            <a:off x="131762" y="136588"/>
            <a:ext cx="141605" cy="138430"/>
          </a:xfrm>
          <a:custGeom>
            <a:avLst/>
            <a:gdLst/>
            <a:ahLst/>
            <a:cxnLst/>
            <a:rect l="l" t="t" r="r" b="b"/>
            <a:pathLst>
              <a:path w="141604" h="138429">
                <a:moveTo>
                  <a:pt x="0" y="138112"/>
                </a:moveTo>
                <a:lnTo>
                  <a:pt x="141287" y="138112"/>
                </a:lnTo>
                <a:lnTo>
                  <a:pt x="141287" y="0"/>
                </a:lnTo>
                <a:lnTo>
                  <a:pt x="0" y="0"/>
                </a:lnTo>
                <a:lnTo>
                  <a:pt x="0" y="138112"/>
                </a:lnTo>
                <a:close/>
              </a:path>
            </a:pathLst>
          </a:custGeom>
          <a:solidFill>
            <a:srgbClr val="00007C"/>
          </a:solidFill>
        </p:spPr>
        <p:txBody>
          <a:bodyPr wrap="square" lIns="0" tIns="0" rIns="0" bIns="0" rtlCol="0"/>
          <a:lstStyle/>
          <a:p>
            <a:endParaRPr/>
          </a:p>
        </p:txBody>
      </p:sp>
      <p:sp>
        <p:nvSpPr>
          <p:cNvPr id="9" name="object 9"/>
          <p:cNvSpPr/>
          <p:nvPr/>
        </p:nvSpPr>
        <p:spPr>
          <a:xfrm>
            <a:off x="409575" y="271462"/>
            <a:ext cx="138430" cy="138430"/>
          </a:xfrm>
          <a:custGeom>
            <a:avLst/>
            <a:gdLst/>
            <a:ahLst/>
            <a:cxnLst/>
            <a:rect l="l" t="t" r="r" b="b"/>
            <a:pathLst>
              <a:path w="138429" h="138429">
                <a:moveTo>
                  <a:pt x="0" y="138112"/>
                </a:moveTo>
                <a:lnTo>
                  <a:pt x="138112" y="138112"/>
                </a:lnTo>
                <a:lnTo>
                  <a:pt x="138112" y="0"/>
                </a:lnTo>
                <a:lnTo>
                  <a:pt x="0" y="0"/>
                </a:lnTo>
                <a:lnTo>
                  <a:pt x="0" y="138112"/>
                </a:lnTo>
                <a:close/>
              </a:path>
            </a:pathLst>
          </a:custGeom>
          <a:solidFill>
            <a:srgbClr val="9999CC"/>
          </a:solidFill>
        </p:spPr>
        <p:txBody>
          <a:bodyPr wrap="square" lIns="0" tIns="0" rIns="0" bIns="0" rtlCol="0"/>
          <a:lstStyle/>
          <a:p>
            <a:endParaRPr/>
          </a:p>
        </p:txBody>
      </p:sp>
      <p:sp>
        <p:nvSpPr>
          <p:cNvPr id="10" name="object 10"/>
          <p:cNvSpPr/>
          <p:nvPr/>
        </p:nvSpPr>
        <p:spPr>
          <a:xfrm>
            <a:off x="274637" y="409575"/>
            <a:ext cx="136525" cy="136525"/>
          </a:xfrm>
          <a:custGeom>
            <a:avLst/>
            <a:gdLst/>
            <a:ahLst/>
            <a:cxnLst/>
            <a:rect l="l" t="t" r="r" b="b"/>
            <a:pathLst>
              <a:path w="136525" h="136525">
                <a:moveTo>
                  <a:pt x="0" y="136525"/>
                </a:moveTo>
                <a:lnTo>
                  <a:pt x="136525" y="136525"/>
                </a:lnTo>
                <a:lnTo>
                  <a:pt x="136525" y="0"/>
                </a:lnTo>
                <a:lnTo>
                  <a:pt x="0" y="0"/>
                </a:lnTo>
                <a:lnTo>
                  <a:pt x="0" y="136525"/>
                </a:lnTo>
                <a:close/>
              </a:path>
            </a:pathLst>
          </a:custGeom>
          <a:solidFill>
            <a:srgbClr val="9999CC"/>
          </a:solidFill>
        </p:spPr>
        <p:txBody>
          <a:bodyPr wrap="square" lIns="0" tIns="0" rIns="0" bIns="0" rtlCol="0"/>
          <a:lstStyle/>
          <a:p>
            <a:endParaRPr/>
          </a:p>
        </p:txBody>
      </p:sp>
      <p:sp>
        <p:nvSpPr>
          <p:cNvPr id="11" name="object 11"/>
          <p:cNvSpPr txBox="1">
            <a:spLocks noGrp="1"/>
          </p:cNvSpPr>
          <p:nvPr>
            <p:ph type="title"/>
          </p:nvPr>
        </p:nvSpPr>
        <p:spPr>
          <a:xfrm>
            <a:off x="535940" y="521919"/>
            <a:ext cx="7541259" cy="514350"/>
          </a:xfrm>
          <a:prstGeom prst="rect">
            <a:avLst/>
          </a:prstGeom>
        </p:spPr>
        <p:txBody>
          <a:bodyPr vert="horz" wrap="square" lIns="0" tIns="13335" rIns="0" bIns="0" rtlCol="0">
            <a:spAutoFit/>
          </a:bodyPr>
          <a:lstStyle/>
          <a:p>
            <a:pPr marL="12700">
              <a:lnSpc>
                <a:spcPct val="100000"/>
              </a:lnSpc>
              <a:spcBef>
                <a:spcPts val="105"/>
              </a:spcBef>
            </a:pPr>
            <a:r>
              <a:rPr dirty="0"/>
              <a:t>Attacks in a </a:t>
            </a:r>
            <a:r>
              <a:rPr spc="-5" dirty="0"/>
              <a:t>cloud computing</a:t>
            </a:r>
            <a:r>
              <a:rPr spc="-60" dirty="0"/>
              <a:t> </a:t>
            </a:r>
            <a:r>
              <a:rPr spc="-5" dirty="0"/>
              <a:t>environment</a:t>
            </a:r>
          </a:p>
        </p:txBody>
      </p:sp>
      <p:sp>
        <p:nvSpPr>
          <p:cNvPr id="13" name="object 13"/>
          <p:cNvSpPr txBox="1">
            <a:spLocks noGrp="1"/>
          </p:cNvSpPr>
          <p:nvPr>
            <p:ph type="dt" sz="half" idx="6"/>
          </p:nvPr>
        </p:nvSpPr>
        <p:spPr>
          <a:prstGeom prst="rect">
            <a:avLst/>
          </a:prstGeom>
        </p:spPr>
        <p:txBody>
          <a:bodyPr vert="horz" wrap="square" lIns="0" tIns="0" rIns="0" bIns="0" rtlCol="0">
            <a:spAutoFit/>
          </a:bodyPr>
          <a:lstStyle/>
          <a:p>
            <a:pPr algn="ctr">
              <a:lnSpc>
                <a:spcPts val="1425"/>
              </a:lnSpc>
            </a:pPr>
            <a:r>
              <a:rPr spc="-5" dirty="0"/>
              <a:t>Cloud Computing: </a:t>
            </a:r>
            <a:r>
              <a:rPr dirty="0"/>
              <a:t>Theory </a:t>
            </a:r>
            <a:r>
              <a:rPr spc="-5" dirty="0"/>
              <a:t>and</a:t>
            </a:r>
            <a:r>
              <a:rPr spc="-140" dirty="0"/>
              <a:t> </a:t>
            </a:r>
            <a:r>
              <a:rPr dirty="0"/>
              <a:t>Practice.</a:t>
            </a:r>
          </a:p>
          <a:p>
            <a:pPr marL="1905" algn="ctr">
              <a:lnSpc>
                <a:spcPct val="100000"/>
              </a:lnSpc>
            </a:pPr>
            <a:r>
              <a:rPr dirty="0"/>
              <a:t>Chapter</a:t>
            </a:r>
            <a:r>
              <a:rPr spc="-45" dirty="0"/>
              <a:t> </a:t>
            </a:r>
            <a:r>
              <a:rPr spc="-5" dirty="0"/>
              <a:t>9</a:t>
            </a:r>
          </a:p>
        </p:txBody>
      </p:sp>
      <p:sp>
        <p:nvSpPr>
          <p:cNvPr id="14" name="object 14"/>
          <p:cNvSpPr txBox="1">
            <a:spLocks noGrp="1"/>
          </p:cNvSpPr>
          <p:nvPr>
            <p:ph type="sldNum" sz="quarter" idx="7"/>
          </p:nvPr>
        </p:nvSpPr>
        <p:spPr>
          <a:prstGeom prst="rect">
            <a:avLst/>
          </a:prstGeom>
        </p:spPr>
        <p:txBody>
          <a:bodyPr vert="horz" wrap="square" lIns="0" tIns="27940" rIns="0" bIns="0" rtlCol="0">
            <a:spAutoFit/>
          </a:bodyPr>
          <a:lstStyle/>
          <a:p>
            <a:pPr marL="25400">
              <a:lnSpc>
                <a:spcPct val="100000"/>
              </a:lnSpc>
              <a:spcBef>
                <a:spcPts val="220"/>
              </a:spcBef>
            </a:pPr>
            <a:fld id="{81D60167-4931-47E6-BA6A-407CBD079E47}" type="slidenum">
              <a:rPr dirty="0"/>
              <a:t>8</a:t>
            </a:fld>
            <a:endParaRPr dirty="0"/>
          </a:p>
        </p:txBody>
      </p:sp>
      <p:sp>
        <p:nvSpPr>
          <p:cNvPr id="15" name="object 15"/>
          <p:cNvSpPr txBox="1">
            <a:spLocks noGrp="1"/>
          </p:cNvSpPr>
          <p:nvPr>
            <p:ph type="ftr" sz="quarter" idx="5"/>
          </p:nvPr>
        </p:nvSpPr>
        <p:spPr>
          <a:prstGeom prst="rect">
            <a:avLst/>
          </a:prstGeom>
        </p:spPr>
        <p:txBody>
          <a:bodyPr vert="horz" wrap="square" lIns="0" tIns="0" rIns="0" bIns="0" rtlCol="0">
            <a:spAutoFit/>
          </a:bodyPr>
          <a:lstStyle/>
          <a:p>
            <a:pPr marL="12700">
              <a:lnSpc>
                <a:spcPts val="1425"/>
              </a:lnSpc>
            </a:pPr>
            <a:r>
              <a:rPr spc="-5" dirty="0"/>
              <a:t>Dan </a:t>
            </a:r>
            <a:r>
              <a:rPr dirty="0"/>
              <a:t>C.</a:t>
            </a:r>
            <a:r>
              <a:rPr spc="-55" dirty="0"/>
              <a:t> </a:t>
            </a:r>
            <a:r>
              <a:rPr spc="-5" dirty="0"/>
              <a:t>Marinescu</a:t>
            </a:r>
          </a:p>
        </p:txBody>
      </p:sp>
      <p:sp>
        <p:nvSpPr>
          <p:cNvPr id="12" name="object 12"/>
          <p:cNvSpPr txBox="1"/>
          <p:nvPr/>
        </p:nvSpPr>
        <p:spPr>
          <a:xfrm>
            <a:off x="535940" y="1153896"/>
            <a:ext cx="7920355" cy="5277727"/>
          </a:xfrm>
          <a:prstGeom prst="rect">
            <a:avLst/>
          </a:prstGeom>
        </p:spPr>
        <p:txBody>
          <a:bodyPr vert="horz" wrap="square" lIns="0" tIns="75565" rIns="0" bIns="0" rtlCol="0">
            <a:spAutoFit/>
          </a:bodyPr>
          <a:lstStyle/>
          <a:p>
            <a:pPr marL="355600" indent="-342900">
              <a:lnSpc>
                <a:spcPct val="100000"/>
              </a:lnSpc>
              <a:spcBef>
                <a:spcPts val="595"/>
              </a:spcBef>
              <a:buClr>
                <a:srgbClr val="00007C"/>
              </a:buClr>
              <a:buSzPct val="75000"/>
              <a:buFont typeface="Wingdings"/>
              <a:buChar char=""/>
              <a:tabLst>
                <a:tab pos="355600" algn="l"/>
                <a:tab pos="356235" algn="l"/>
              </a:tabLst>
            </a:pPr>
            <a:r>
              <a:rPr sz="2000" dirty="0">
                <a:latin typeface="Arial"/>
                <a:cs typeface="Arial"/>
              </a:rPr>
              <a:t>Three actors involved; six </a:t>
            </a:r>
            <a:r>
              <a:rPr sz="2000" spc="-5" dirty="0">
                <a:latin typeface="Arial"/>
                <a:cs typeface="Arial"/>
              </a:rPr>
              <a:t>types </a:t>
            </a:r>
            <a:r>
              <a:rPr sz="2000" dirty="0">
                <a:latin typeface="Arial"/>
                <a:cs typeface="Arial"/>
              </a:rPr>
              <a:t>of attacks</a:t>
            </a:r>
            <a:r>
              <a:rPr sz="2000" spc="-125" dirty="0">
                <a:latin typeface="Arial"/>
                <a:cs typeface="Arial"/>
              </a:rPr>
              <a:t> </a:t>
            </a:r>
            <a:r>
              <a:rPr sz="2000" dirty="0">
                <a:latin typeface="Arial"/>
                <a:cs typeface="Arial"/>
              </a:rPr>
              <a:t>possible.</a:t>
            </a:r>
          </a:p>
          <a:p>
            <a:pPr marL="756285" lvl="1" indent="-286385">
              <a:lnSpc>
                <a:spcPct val="100000"/>
              </a:lnSpc>
              <a:spcBef>
                <a:spcPts val="440"/>
              </a:spcBef>
              <a:buClr>
                <a:srgbClr val="9999CC"/>
              </a:buClr>
              <a:buSzPct val="80555"/>
              <a:buFont typeface="Wingdings"/>
              <a:buChar char=""/>
              <a:tabLst>
                <a:tab pos="756920" algn="l"/>
              </a:tabLst>
            </a:pPr>
            <a:r>
              <a:rPr sz="1800" dirty="0">
                <a:latin typeface="Arial"/>
                <a:cs typeface="Arial"/>
              </a:rPr>
              <a:t>The </a:t>
            </a:r>
            <a:r>
              <a:rPr sz="1800" u="heavy" spc="-5" dirty="0">
                <a:uFill>
                  <a:solidFill>
                    <a:srgbClr val="000000"/>
                  </a:solidFill>
                </a:uFill>
                <a:latin typeface="Arial"/>
                <a:cs typeface="Arial"/>
              </a:rPr>
              <a:t>user</a:t>
            </a:r>
            <a:r>
              <a:rPr sz="1800" spc="-5" dirty="0">
                <a:latin typeface="Arial"/>
                <a:cs typeface="Arial"/>
              </a:rPr>
              <a:t> can be attacked</a:t>
            </a:r>
            <a:r>
              <a:rPr sz="1800" spc="-15" dirty="0">
                <a:latin typeface="Arial"/>
                <a:cs typeface="Arial"/>
              </a:rPr>
              <a:t> </a:t>
            </a:r>
            <a:r>
              <a:rPr sz="1800" spc="-10" dirty="0">
                <a:latin typeface="Arial"/>
                <a:cs typeface="Arial"/>
              </a:rPr>
              <a:t>by:</a:t>
            </a:r>
            <a:endParaRPr sz="1800" dirty="0">
              <a:latin typeface="Arial"/>
              <a:cs typeface="Arial"/>
            </a:endParaRPr>
          </a:p>
          <a:p>
            <a:pPr marL="1155700" marR="17780" lvl="2" indent="-228600">
              <a:lnSpc>
                <a:spcPct val="100000"/>
              </a:lnSpc>
              <a:spcBef>
                <a:spcPts val="434"/>
              </a:spcBef>
              <a:buClr>
                <a:srgbClr val="00007C"/>
              </a:buClr>
              <a:buSzPct val="63888"/>
              <a:buFont typeface="Wingdings"/>
              <a:buChar char=""/>
              <a:tabLst>
                <a:tab pos="1219835" algn="l"/>
                <a:tab pos="1220470" algn="l"/>
              </a:tabLst>
            </a:pPr>
            <a:r>
              <a:rPr sz="1800" spc="-5" dirty="0">
                <a:latin typeface="Arial"/>
                <a:cs typeface="Arial"/>
              </a:rPr>
              <a:t>Service </a:t>
            </a:r>
            <a:r>
              <a:rPr sz="1800" dirty="0">
                <a:latin typeface="Wingdings"/>
                <a:cs typeface="Wingdings"/>
              </a:rPr>
              <a:t></a:t>
            </a:r>
            <a:r>
              <a:rPr sz="1800" dirty="0">
                <a:latin typeface="Times New Roman"/>
                <a:cs typeface="Times New Roman"/>
              </a:rPr>
              <a:t> </a:t>
            </a:r>
            <a:r>
              <a:rPr sz="1800" dirty="0">
                <a:latin typeface="Arial"/>
                <a:cs typeface="Arial"/>
              </a:rPr>
              <a:t>SSL </a:t>
            </a:r>
            <a:r>
              <a:rPr sz="1800" spc="-5" dirty="0">
                <a:latin typeface="Arial"/>
                <a:cs typeface="Arial"/>
              </a:rPr>
              <a:t>certificate spoofing, </a:t>
            </a:r>
            <a:r>
              <a:rPr sz="1800" dirty="0">
                <a:latin typeface="Arial"/>
                <a:cs typeface="Arial"/>
              </a:rPr>
              <a:t>attacks </a:t>
            </a:r>
            <a:r>
              <a:rPr sz="1800" spc="-5" dirty="0">
                <a:latin typeface="Arial"/>
                <a:cs typeface="Arial"/>
              </a:rPr>
              <a:t>on </a:t>
            </a:r>
            <a:r>
              <a:rPr sz="1800" spc="-10" dirty="0">
                <a:latin typeface="Arial"/>
                <a:cs typeface="Arial"/>
              </a:rPr>
              <a:t>browser </a:t>
            </a:r>
            <a:r>
              <a:rPr sz="1800" spc="-5" dirty="0">
                <a:latin typeface="Arial"/>
                <a:cs typeface="Arial"/>
              </a:rPr>
              <a:t>caches, or  phishing</a:t>
            </a:r>
            <a:r>
              <a:rPr sz="1800" spc="15" dirty="0">
                <a:latin typeface="Arial"/>
                <a:cs typeface="Arial"/>
              </a:rPr>
              <a:t> </a:t>
            </a:r>
            <a:r>
              <a:rPr sz="1800" dirty="0">
                <a:latin typeface="Arial"/>
                <a:cs typeface="Arial"/>
              </a:rPr>
              <a:t>attacks.</a:t>
            </a:r>
          </a:p>
          <a:p>
            <a:pPr marL="1155700" marR="448309" lvl="2" indent="-228600">
              <a:lnSpc>
                <a:spcPct val="100000"/>
              </a:lnSpc>
              <a:spcBef>
                <a:spcPts val="430"/>
              </a:spcBef>
              <a:buClr>
                <a:srgbClr val="00007C"/>
              </a:buClr>
              <a:buSzPct val="63888"/>
              <a:buFont typeface="Wingdings"/>
              <a:buChar char=""/>
              <a:tabLst>
                <a:tab pos="1219835" algn="l"/>
                <a:tab pos="1220470" algn="l"/>
              </a:tabLst>
            </a:pPr>
            <a:r>
              <a:rPr sz="1800" dirty="0">
                <a:latin typeface="Arial"/>
                <a:cs typeface="Arial"/>
              </a:rPr>
              <a:t>The </a:t>
            </a:r>
            <a:r>
              <a:rPr sz="1800" spc="-5" dirty="0">
                <a:latin typeface="Arial"/>
                <a:cs typeface="Arial"/>
              </a:rPr>
              <a:t>cloud infrastructure </a:t>
            </a:r>
            <a:r>
              <a:rPr sz="1800" spc="-5" dirty="0">
                <a:latin typeface="Wingdings"/>
                <a:cs typeface="Wingdings"/>
              </a:rPr>
              <a:t></a:t>
            </a:r>
            <a:r>
              <a:rPr sz="1800" spc="-5" dirty="0">
                <a:latin typeface="Times New Roman"/>
                <a:cs typeface="Times New Roman"/>
              </a:rPr>
              <a:t> </a:t>
            </a:r>
            <a:r>
              <a:rPr sz="1800" dirty="0">
                <a:latin typeface="Arial"/>
                <a:cs typeface="Arial"/>
              </a:rPr>
              <a:t>attacks </a:t>
            </a:r>
            <a:r>
              <a:rPr sz="1800" spc="-5" dirty="0">
                <a:latin typeface="Arial"/>
                <a:cs typeface="Arial"/>
              </a:rPr>
              <a:t>that either originates </a:t>
            </a:r>
            <a:r>
              <a:rPr sz="1800" dirty="0">
                <a:latin typeface="Arial"/>
                <a:cs typeface="Arial"/>
              </a:rPr>
              <a:t>at </a:t>
            </a:r>
            <a:r>
              <a:rPr sz="1800" spc="-5" dirty="0">
                <a:latin typeface="Arial"/>
                <a:cs typeface="Arial"/>
              </a:rPr>
              <a:t>the  cloud or spoofs </a:t>
            </a:r>
            <a:r>
              <a:rPr sz="1800" dirty="0">
                <a:latin typeface="Arial"/>
                <a:cs typeface="Arial"/>
              </a:rPr>
              <a:t>to </a:t>
            </a:r>
            <a:r>
              <a:rPr sz="1800" spc="-5" dirty="0">
                <a:latin typeface="Arial"/>
                <a:cs typeface="Arial"/>
              </a:rPr>
              <a:t>originate </a:t>
            </a:r>
            <a:r>
              <a:rPr sz="1800" dirty="0">
                <a:latin typeface="Arial"/>
                <a:cs typeface="Arial"/>
              </a:rPr>
              <a:t>from </a:t>
            </a:r>
            <a:r>
              <a:rPr sz="1800" spc="-5" dirty="0">
                <a:latin typeface="Arial"/>
                <a:cs typeface="Arial"/>
              </a:rPr>
              <a:t>the cloud</a:t>
            </a:r>
            <a:r>
              <a:rPr sz="1800" spc="65" dirty="0">
                <a:latin typeface="Arial"/>
                <a:cs typeface="Arial"/>
              </a:rPr>
              <a:t> </a:t>
            </a:r>
            <a:r>
              <a:rPr sz="1800" spc="-5" dirty="0">
                <a:latin typeface="Arial"/>
                <a:cs typeface="Arial"/>
              </a:rPr>
              <a:t>infrastructure.</a:t>
            </a:r>
            <a:endParaRPr sz="1800" dirty="0">
              <a:latin typeface="Arial"/>
              <a:cs typeface="Arial"/>
            </a:endParaRPr>
          </a:p>
          <a:p>
            <a:pPr marL="756285" lvl="1" indent="-286385">
              <a:lnSpc>
                <a:spcPct val="100000"/>
              </a:lnSpc>
              <a:spcBef>
                <a:spcPts val="434"/>
              </a:spcBef>
              <a:buClr>
                <a:srgbClr val="9999CC"/>
              </a:buClr>
              <a:buSzPct val="80555"/>
              <a:buFont typeface="Wingdings"/>
              <a:buChar char=""/>
              <a:tabLst>
                <a:tab pos="756920" algn="l"/>
              </a:tabLst>
            </a:pPr>
            <a:r>
              <a:rPr sz="1800" dirty="0">
                <a:latin typeface="Arial"/>
                <a:cs typeface="Arial"/>
              </a:rPr>
              <a:t>The </a:t>
            </a:r>
            <a:r>
              <a:rPr sz="1800" u="heavy" spc="-5" dirty="0">
                <a:uFill>
                  <a:solidFill>
                    <a:srgbClr val="000000"/>
                  </a:solidFill>
                </a:uFill>
                <a:latin typeface="Arial"/>
                <a:cs typeface="Arial"/>
              </a:rPr>
              <a:t>service</a:t>
            </a:r>
            <a:r>
              <a:rPr sz="1800" spc="-5" dirty="0">
                <a:latin typeface="Arial"/>
                <a:cs typeface="Arial"/>
              </a:rPr>
              <a:t> can be attacked </a:t>
            </a:r>
            <a:r>
              <a:rPr sz="1800" spc="-10" dirty="0">
                <a:latin typeface="Arial"/>
                <a:cs typeface="Arial"/>
              </a:rPr>
              <a:t>by:</a:t>
            </a:r>
            <a:endParaRPr sz="1800" dirty="0">
              <a:latin typeface="Arial"/>
              <a:cs typeface="Arial"/>
            </a:endParaRPr>
          </a:p>
          <a:p>
            <a:pPr marL="1155700" marR="247650" lvl="2" indent="-228600">
              <a:lnSpc>
                <a:spcPct val="100000"/>
              </a:lnSpc>
              <a:spcBef>
                <a:spcPts val="430"/>
              </a:spcBef>
              <a:buClr>
                <a:srgbClr val="00007C"/>
              </a:buClr>
              <a:buSzPct val="63888"/>
              <a:buFont typeface="Wingdings"/>
              <a:buChar char=""/>
              <a:tabLst>
                <a:tab pos="1219835" algn="l"/>
                <a:tab pos="1220470" algn="l"/>
              </a:tabLst>
            </a:pPr>
            <a:r>
              <a:rPr sz="1800" dirty="0">
                <a:latin typeface="Arial"/>
                <a:cs typeface="Arial"/>
              </a:rPr>
              <a:t>A </a:t>
            </a:r>
            <a:r>
              <a:rPr sz="1800" spc="-5" dirty="0">
                <a:latin typeface="Arial"/>
                <a:cs typeface="Arial"/>
              </a:rPr>
              <a:t>user</a:t>
            </a:r>
            <a:r>
              <a:rPr sz="1800" spc="-5" dirty="0">
                <a:latin typeface="Wingdings"/>
                <a:cs typeface="Wingdings"/>
              </a:rPr>
              <a:t></a:t>
            </a:r>
            <a:r>
              <a:rPr sz="1800" spc="-5" dirty="0">
                <a:latin typeface="Times New Roman"/>
                <a:cs typeface="Times New Roman"/>
              </a:rPr>
              <a:t> </a:t>
            </a:r>
            <a:r>
              <a:rPr sz="1800" spc="-5" dirty="0">
                <a:latin typeface="Arial"/>
                <a:cs typeface="Arial"/>
              </a:rPr>
              <a:t>buffer </a:t>
            </a:r>
            <a:r>
              <a:rPr sz="1800" spc="-10" dirty="0">
                <a:latin typeface="Arial"/>
                <a:cs typeface="Arial"/>
              </a:rPr>
              <a:t>overflow, </a:t>
            </a:r>
            <a:r>
              <a:rPr sz="1800" dirty="0">
                <a:latin typeface="Arial"/>
                <a:cs typeface="Arial"/>
              </a:rPr>
              <a:t>SQL </a:t>
            </a:r>
            <a:r>
              <a:rPr sz="1800" spc="-5" dirty="0">
                <a:latin typeface="Arial"/>
                <a:cs typeface="Arial"/>
              </a:rPr>
              <a:t>injection, and privilege escalation  are </a:t>
            </a:r>
            <a:r>
              <a:rPr sz="1800" dirty="0">
                <a:latin typeface="Arial"/>
                <a:cs typeface="Arial"/>
              </a:rPr>
              <a:t>the </a:t>
            </a:r>
            <a:r>
              <a:rPr sz="1800" spc="-5" dirty="0">
                <a:latin typeface="Arial"/>
                <a:cs typeface="Arial"/>
              </a:rPr>
              <a:t>common </a:t>
            </a:r>
            <a:r>
              <a:rPr sz="1800" spc="-10" dirty="0">
                <a:latin typeface="Arial"/>
                <a:cs typeface="Arial"/>
              </a:rPr>
              <a:t>types </a:t>
            </a:r>
            <a:r>
              <a:rPr sz="1800" dirty="0">
                <a:latin typeface="Arial"/>
                <a:cs typeface="Arial"/>
              </a:rPr>
              <a:t>of</a:t>
            </a:r>
            <a:r>
              <a:rPr sz="1800" spc="30" dirty="0">
                <a:latin typeface="Arial"/>
                <a:cs typeface="Arial"/>
              </a:rPr>
              <a:t> </a:t>
            </a:r>
            <a:r>
              <a:rPr sz="1800" dirty="0">
                <a:latin typeface="Arial"/>
                <a:cs typeface="Arial"/>
              </a:rPr>
              <a:t>attacks.</a:t>
            </a:r>
          </a:p>
          <a:p>
            <a:pPr marL="1155700" marR="5080" lvl="2" indent="-228600">
              <a:lnSpc>
                <a:spcPct val="100000"/>
              </a:lnSpc>
              <a:spcBef>
                <a:spcPts val="434"/>
              </a:spcBef>
              <a:buClr>
                <a:srgbClr val="00007C"/>
              </a:buClr>
              <a:buSzPct val="63888"/>
              <a:buFont typeface="Wingdings"/>
              <a:buChar char=""/>
              <a:tabLst>
                <a:tab pos="1156335" algn="l"/>
                <a:tab pos="7120890" algn="l"/>
              </a:tabLst>
            </a:pPr>
            <a:r>
              <a:rPr sz="1800" spc="10" dirty="0">
                <a:latin typeface="Arial"/>
                <a:cs typeface="Arial"/>
              </a:rPr>
              <a:t>T</a:t>
            </a:r>
            <a:r>
              <a:rPr sz="1800" spc="-5" dirty="0">
                <a:latin typeface="Arial"/>
                <a:cs typeface="Arial"/>
              </a:rPr>
              <a:t>he</a:t>
            </a:r>
            <a:r>
              <a:rPr sz="1800" spc="-20" dirty="0">
                <a:latin typeface="Arial"/>
                <a:cs typeface="Arial"/>
              </a:rPr>
              <a:t> </a:t>
            </a:r>
            <a:r>
              <a:rPr sz="1800" spc="-5" dirty="0">
                <a:latin typeface="Arial"/>
                <a:cs typeface="Arial"/>
              </a:rPr>
              <a:t>cl</a:t>
            </a:r>
            <a:r>
              <a:rPr sz="1800" spc="-15" dirty="0">
                <a:latin typeface="Arial"/>
                <a:cs typeface="Arial"/>
              </a:rPr>
              <a:t>o</a:t>
            </a:r>
            <a:r>
              <a:rPr sz="1800" spc="-5" dirty="0">
                <a:latin typeface="Arial"/>
                <a:cs typeface="Arial"/>
              </a:rPr>
              <a:t>ud</a:t>
            </a:r>
            <a:r>
              <a:rPr sz="1800" spc="5" dirty="0">
                <a:latin typeface="Arial"/>
                <a:cs typeface="Arial"/>
              </a:rPr>
              <a:t> </a:t>
            </a:r>
            <a:r>
              <a:rPr sz="1800" spc="-5" dirty="0">
                <a:latin typeface="Arial"/>
                <a:cs typeface="Arial"/>
              </a:rPr>
              <a:t>i</a:t>
            </a:r>
            <a:r>
              <a:rPr sz="1800" spc="-15" dirty="0">
                <a:latin typeface="Arial"/>
                <a:cs typeface="Arial"/>
              </a:rPr>
              <a:t>n</a:t>
            </a:r>
            <a:r>
              <a:rPr sz="1800" dirty="0">
                <a:latin typeface="Arial"/>
                <a:cs typeface="Arial"/>
              </a:rPr>
              <a:t>frastructure</a:t>
            </a:r>
            <a:r>
              <a:rPr sz="1800" spc="10" dirty="0">
                <a:latin typeface="Arial"/>
                <a:cs typeface="Arial"/>
              </a:rPr>
              <a:t> </a:t>
            </a:r>
            <a:r>
              <a:rPr sz="1800" spc="-5" dirty="0">
                <a:latin typeface="Wingdings"/>
                <a:cs typeface="Wingdings"/>
              </a:rPr>
              <a:t></a:t>
            </a:r>
            <a:r>
              <a:rPr sz="1800" spc="40" dirty="0">
                <a:latin typeface="Times New Roman"/>
                <a:cs typeface="Times New Roman"/>
              </a:rPr>
              <a:t> </a:t>
            </a:r>
            <a:r>
              <a:rPr sz="1800" dirty="0">
                <a:latin typeface="Arial"/>
                <a:cs typeface="Arial"/>
              </a:rPr>
              <a:t>the</a:t>
            </a:r>
            <a:r>
              <a:rPr sz="1800" spc="-5" dirty="0">
                <a:latin typeface="Arial"/>
                <a:cs typeface="Arial"/>
              </a:rPr>
              <a:t> </a:t>
            </a:r>
            <a:r>
              <a:rPr sz="1800" dirty="0">
                <a:latin typeface="Arial"/>
                <a:cs typeface="Arial"/>
              </a:rPr>
              <a:t>most </a:t>
            </a:r>
            <a:r>
              <a:rPr sz="1800" spc="-5" dirty="0">
                <a:latin typeface="Arial"/>
                <a:cs typeface="Arial"/>
              </a:rPr>
              <a:t>seri</a:t>
            </a:r>
            <a:r>
              <a:rPr sz="1800" spc="-15" dirty="0">
                <a:latin typeface="Arial"/>
                <a:cs typeface="Arial"/>
              </a:rPr>
              <a:t>o</a:t>
            </a:r>
            <a:r>
              <a:rPr sz="1800" spc="-5" dirty="0">
                <a:latin typeface="Arial"/>
                <a:cs typeface="Arial"/>
              </a:rPr>
              <a:t>us</a:t>
            </a:r>
            <a:r>
              <a:rPr sz="1800" spc="5" dirty="0">
                <a:latin typeface="Arial"/>
                <a:cs typeface="Arial"/>
              </a:rPr>
              <a:t> </a:t>
            </a:r>
            <a:r>
              <a:rPr sz="1800" spc="-5" dirty="0">
                <a:latin typeface="Arial"/>
                <a:cs typeface="Arial"/>
              </a:rPr>
              <a:t>l</a:t>
            </a:r>
            <a:r>
              <a:rPr sz="1800" spc="-15" dirty="0">
                <a:latin typeface="Arial"/>
                <a:cs typeface="Arial"/>
              </a:rPr>
              <a:t>i</a:t>
            </a:r>
            <a:r>
              <a:rPr sz="1800" spc="-5" dirty="0">
                <a:latin typeface="Arial"/>
                <a:cs typeface="Arial"/>
              </a:rPr>
              <a:t>ne</a:t>
            </a:r>
            <a:r>
              <a:rPr sz="1800" spc="5" dirty="0">
                <a:latin typeface="Arial"/>
                <a:cs typeface="Arial"/>
              </a:rPr>
              <a:t> </a:t>
            </a:r>
            <a:r>
              <a:rPr sz="1800" dirty="0">
                <a:latin typeface="Arial"/>
                <a:cs typeface="Arial"/>
              </a:rPr>
              <a:t>of attack.	</a:t>
            </a:r>
            <a:r>
              <a:rPr sz="1800" spc="-15" dirty="0">
                <a:latin typeface="Arial"/>
                <a:cs typeface="Arial"/>
              </a:rPr>
              <a:t>L</a:t>
            </a:r>
            <a:r>
              <a:rPr sz="1800" spc="-5" dirty="0">
                <a:latin typeface="Arial"/>
                <a:cs typeface="Arial"/>
              </a:rPr>
              <a:t>im</a:t>
            </a:r>
            <a:r>
              <a:rPr sz="1800" spc="-15" dirty="0">
                <a:latin typeface="Arial"/>
                <a:cs typeface="Arial"/>
              </a:rPr>
              <a:t>i</a:t>
            </a:r>
            <a:r>
              <a:rPr sz="1800" spc="-5" dirty="0">
                <a:latin typeface="Arial"/>
                <a:cs typeface="Arial"/>
              </a:rPr>
              <a:t>ting  access </a:t>
            </a:r>
            <a:r>
              <a:rPr sz="1800" dirty="0">
                <a:latin typeface="Arial"/>
                <a:cs typeface="Arial"/>
              </a:rPr>
              <a:t>to </a:t>
            </a:r>
            <a:r>
              <a:rPr sz="1800" spc="-5" dirty="0">
                <a:latin typeface="Arial"/>
                <a:cs typeface="Arial"/>
              </a:rPr>
              <a:t>resources, privilege-related </a:t>
            </a:r>
            <a:r>
              <a:rPr sz="1800" dirty="0">
                <a:latin typeface="Arial"/>
                <a:cs typeface="Arial"/>
              </a:rPr>
              <a:t>attacks, </a:t>
            </a:r>
            <a:r>
              <a:rPr sz="1800" spc="-5" dirty="0">
                <a:latin typeface="Arial"/>
                <a:cs typeface="Arial"/>
              </a:rPr>
              <a:t>data distortion,  injecting additional</a:t>
            </a:r>
            <a:r>
              <a:rPr sz="1800" spc="35" dirty="0">
                <a:latin typeface="Arial"/>
                <a:cs typeface="Arial"/>
              </a:rPr>
              <a:t> </a:t>
            </a:r>
            <a:r>
              <a:rPr sz="1800" spc="-5" dirty="0">
                <a:latin typeface="Arial"/>
                <a:cs typeface="Arial"/>
              </a:rPr>
              <a:t>operations.</a:t>
            </a:r>
            <a:endParaRPr sz="1800" dirty="0">
              <a:latin typeface="Arial"/>
              <a:cs typeface="Arial"/>
            </a:endParaRPr>
          </a:p>
          <a:p>
            <a:pPr marL="756285" lvl="1" indent="-286385">
              <a:lnSpc>
                <a:spcPct val="100000"/>
              </a:lnSpc>
              <a:spcBef>
                <a:spcPts val="434"/>
              </a:spcBef>
              <a:buClr>
                <a:srgbClr val="9999CC"/>
              </a:buClr>
              <a:buSzPct val="80555"/>
              <a:buFont typeface="Wingdings"/>
              <a:buChar char=""/>
              <a:tabLst>
                <a:tab pos="756920" algn="l"/>
              </a:tabLst>
            </a:pPr>
            <a:r>
              <a:rPr sz="1800" dirty="0">
                <a:latin typeface="Arial"/>
                <a:cs typeface="Arial"/>
              </a:rPr>
              <a:t>The </a:t>
            </a:r>
            <a:r>
              <a:rPr sz="1800" u="heavy" spc="-5" dirty="0">
                <a:uFill>
                  <a:solidFill>
                    <a:srgbClr val="000000"/>
                  </a:solidFill>
                </a:uFill>
                <a:latin typeface="Arial"/>
                <a:cs typeface="Arial"/>
              </a:rPr>
              <a:t>cloud infrastructure</a:t>
            </a:r>
            <a:r>
              <a:rPr sz="1800" spc="-5" dirty="0">
                <a:latin typeface="Arial"/>
                <a:cs typeface="Arial"/>
              </a:rPr>
              <a:t> can be attacked</a:t>
            </a:r>
            <a:r>
              <a:rPr sz="1800" spc="5" dirty="0">
                <a:latin typeface="Arial"/>
                <a:cs typeface="Arial"/>
              </a:rPr>
              <a:t> </a:t>
            </a:r>
            <a:r>
              <a:rPr sz="1800" spc="-10" dirty="0">
                <a:latin typeface="Arial"/>
                <a:cs typeface="Arial"/>
              </a:rPr>
              <a:t>by:</a:t>
            </a:r>
            <a:endParaRPr sz="1800" dirty="0">
              <a:latin typeface="Arial"/>
              <a:cs typeface="Arial"/>
            </a:endParaRPr>
          </a:p>
          <a:p>
            <a:pPr marL="1155700" lvl="2" indent="-228600">
              <a:lnSpc>
                <a:spcPct val="100000"/>
              </a:lnSpc>
              <a:spcBef>
                <a:spcPts val="430"/>
              </a:spcBef>
              <a:buClr>
                <a:srgbClr val="00007C"/>
              </a:buClr>
              <a:buSzPct val="63888"/>
              <a:buFont typeface="Wingdings"/>
              <a:buChar char=""/>
              <a:tabLst>
                <a:tab pos="1156335" algn="l"/>
              </a:tabLst>
            </a:pPr>
            <a:r>
              <a:rPr sz="1800" dirty="0">
                <a:latin typeface="Arial"/>
                <a:cs typeface="Arial"/>
              </a:rPr>
              <a:t>A </a:t>
            </a:r>
            <a:r>
              <a:rPr sz="1800" spc="-5" dirty="0">
                <a:latin typeface="Arial"/>
                <a:cs typeface="Arial"/>
              </a:rPr>
              <a:t>user </a:t>
            </a:r>
            <a:r>
              <a:rPr sz="1800" dirty="0">
                <a:latin typeface="Wingdings"/>
                <a:cs typeface="Wingdings"/>
              </a:rPr>
              <a:t></a:t>
            </a:r>
            <a:r>
              <a:rPr sz="1800" dirty="0">
                <a:latin typeface="Times New Roman"/>
                <a:cs typeface="Times New Roman"/>
              </a:rPr>
              <a:t> </a:t>
            </a:r>
            <a:r>
              <a:rPr sz="1800" spc="-5" dirty="0">
                <a:latin typeface="Arial"/>
                <a:cs typeface="Arial"/>
              </a:rPr>
              <a:t>targets the cloud control</a:t>
            </a:r>
            <a:r>
              <a:rPr sz="1800" spc="65" dirty="0">
                <a:latin typeface="Arial"/>
                <a:cs typeface="Arial"/>
              </a:rPr>
              <a:t> </a:t>
            </a:r>
            <a:r>
              <a:rPr sz="1800" spc="-5" dirty="0">
                <a:latin typeface="Arial"/>
                <a:cs typeface="Arial"/>
              </a:rPr>
              <a:t>system.</a:t>
            </a:r>
            <a:endParaRPr sz="1800" dirty="0">
              <a:latin typeface="Arial"/>
              <a:cs typeface="Arial"/>
            </a:endParaRPr>
          </a:p>
          <a:p>
            <a:pPr marL="1155700" marR="424815" lvl="2" indent="-228600">
              <a:lnSpc>
                <a:spcPct val="100000"/>
              </a:lnSpc>
              <a:spcBef>
                <a:spcPts val="434"/>
              </a:spcBef>
              <a:buClr>
                <a:srgbClr val="00007C"/>
              </a:buClr>
              <a:buSzPct val="63888"/>
              <a:buFont typeface="Wingdings"/>
              <a:buChar char=""/>
              <a:tabLst>
                <a:tab pos="1156335" algn="l"/>
              </a:tabLst>
            </a:pPr>
            <a:r>
              <a:rPr sz="1800" dirty="0">
                <a:latin typeface="Arial"/>
                <a:cs typeface="Arial"/>
              </a:rPr>
              <a:t>A </a:t>
            </a:r>
            <a:r>
              <a:rPr sz="1800" spc="-5" dirty="0">
                <a:latin typeface="Arial"/>
                <a:cs typeface="Arial"/>
              </a:rPr>
              <a:t>service </a:t>
            </a:r>
            <a:r>
              <a:rPr sz="1800" dirty="0">
                <a:latin typeface="Wingdings"/>
                <a:cs typeface="Wingdings"/>
              </a:rPr>
              <a:t></a:t>
            </a:r>
            <a:r>
              <a:rPr sz="1800" dirty="0">
                <a:latin typeface="Times New Roman"/>
                <a:cs typeface="Times New Roman"/>
              </a:rPr>
              <a:t> </a:t>
            </a:r>
            <a:r>
              <a:rPr sz="1800" spc="-5" dirty="0">
                <a:latin typeface="Arial"/>
                <a:cs typeface="Arial"/>
              </a:rPr>
              <a:t>requesting an excessive amount </a:t>
            </a:r>
            <a:r>
              <a:rPr sz="1800" dirty="0">
                <a:latin typeface="Arial"/>
                <a:cs typeface="Arial"/>
              </a:rPr>
              <a:t>of </a:t>
            </a:r>
            <a:r>
              <a:rPr sz="1800" spc="-5" dirty="0">
                <a:latin typeface="Arial"/>
                <a:cs typeface="Arial"/>
              </a:rPr>
              <a:t>resources and  causing </a:t>
            </a:r>
            <a:r>
              <a:rPr sz="1800" dirty="0">
                <a:latin typeface="Arial"/>
                <a:cs typeface="Arial"/>
              </a:rPr>
              <a:t>the </a:t>
            </a:r>
            <a:r>
              <a:rPr sz="1800" spc="-5" dirty="0">
                <a:latin typeface="Arial"/>
                <a:cs typeface="Arial"/>
              </a:rPr>
              <a:t>exhaustion </a:t>
            </a:r>
            <a:r>
              <a:rPr sz="1800" dirty="0">
                <a:latin typeface="Arial"/>
                <a:cs typeface="Arial"/>
              </a:rPr>
              <a:t>of </a:t>
            </a:r>
            <a:r>
              <a:rPr sz="1800" spc="-5" dirty="0">
                <a:latin typeface="Arial"/>
                <a:cs typeface="Arial"/>
              </a:rPr>
              <a:t>the</a:t>
            </a:r>
            <a:r>
              <a:rPr sz="1800" spc="30" dirty="0">
                <a:latin typeface="Arial"/>
                <a:cs typeface="Arial"/>
              </a:rPr>
              <a:t> </a:t>
            </a:r>
            <a:r>
              <a:rPr sz="1800" spc="-5" dirty="0">
                <a:latin typeface="Arial"/>
                <a:cs typeface="Arial"/>
              </a:rPr>
              <a:t>resources</a:t>
            </a:r>
            <a:r>
              <a:rPr sz="1800" spc="-5" dirty="0" smtClean="0">
                <a:latin typeface="Arial"/>
                <a:cs typeface="Arial"/>
              </a:rPr>
              <a:t>.</a:t>
            </a:r>
            <a:r>
              <a:rPr lang="en-GB" sz="1800" spc="-5" dirty="0" smtClean="0">
                <a:latin typeface="Arial"/>
                <a:cs typeface="Arial"/>
              </a:rPr>
              <a:t> (DOS, DDOS)</a:t>
            </a:r>
            <a:br>
              <a:rPr lang="en-GB" sz="1800" spc="-5" dirty="0" smtClean="0">
                <a:latin typeface="Arial"/>
                <a:cs typeface="Arial"/>
              </a:rPr>
            </a:br>
            <a:endParaRPr sz="1800" dirty="0">
              <a:latin typeface="Arial"/>
              <a:cs typeface="Arial"/>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412750" y="134937"/>
            <a:ext cx="8731250" cy="274637"/>
          </a:xfrm>
          <a:prstGeom prst="rect">
            <a:avLst/>
          </a:prstGeom>
          <a:blipFill>
            <a:blip r:embed="rId3" cstate="print"/>
            <a:stretch>
              <a:fillRect/>
            </a:stretch>
          </a:blipFill>
        </p:spPr>
        <p:txBody>
          <a:bodyPr wrap="square" lIns="0" tIns="0" rIns="0" bIns="0" rtlCol="0"/>
          <a:lstStyle/>
          <a:p>
            <a:endParaRPr/>
          </a:p>
        </p:txBody>
      </p:sp>
      <p:sp>
        <p:nvSpPr>
          <p:cNvPr id="3" name="object 3"/>
          <p:cNvSpPr/>
          <p:nvPr/>
        </p:nvSpPr>
        <p:spPr>
          <a:xfrm>
            <a:off x="409575" y="134937"/>
            <a:ext cx="138430" cy="136525"/>
          </a:xfrm>
          <a:custGeom>
            <a:avLst/>
            <a:gdLst/>
            <a:ahLst/>
            <a:cxnLst/>
            <a:rect l="l" t="t" r="r" b="b"/>
            <a:pathLst>
              <a:path w="138429" h="136525">
                <a:moveTo>
                  <a:pt x="0" y="136525"/>
                </a:moveTo>
                <a:lnTo>
                  <a:pt x="138112" y="136525"/>
                </a:lnTo>
                <a:lnTo>
                  <a:pt x="138112" y="0"/>
                </a:lnTo>
                <a:lnTo>
                  <a:pt x="0" y="0"/>
                </a:lnTo>
                <a:lnTo>
                  <a:pt x="0" y="136525"/>
                </a:lnTo>
                <a:close/>
              </a:path>
            </a:pathLst>
          </a:custGeom>
          <a:solidFill>
            <a:srgbClr val="CCCCE6"/>
          </a:solidFill>
        </p:spPr>
        <p:txBody>
          <a:bodyPr wrap="square" lIns="0" tIns="0" rIns="0" bIns="0" rtlCol="0"/>
          <a:lstStyle/>
          <a:p>
            <a:endParaRPr/>
          </a:p>
        </p:txBody>
      </p:sp>
      <p:sp>
        <p:nvSpPr>
          <p:cNvPr id="4" name="object 4"/>
          <p:cNvSpPr/>
          <p:nvPr/>
        </p:nvSpPr>
        <p:spPr>
          <a:xfrm>
            <a:off x="547687" y="63"/>
            <a:ext cx="139700" cy="135255"/>
          </a:xfrm>
          <a:custGeom>
            <a:avLst/>
            <a:gdLst/>
            <a:ahLst/>
            <a:cxnLst/>
            <a:rect l="l" t="t" r="r" b="b"/>
            <a:pathLst>
              <a:path w="139700" h="135255">
                <a:moveTo>
                  <a:pt x="0" y="134874"/>
                </a:moveTo>
                <a:lnTo>
                  <a:pt x="139700" y="134874"/>
                </a:lnTo>
                <a:lnTo>
                  <a:pt x="139700" y="0"/>
                </a:lnTo>
                <a:lnTo>
                  <a:pt x="0" y="0"/>
                </a:lnTo>
                <a:lnTo>
                  <a:pt x="0" y="134874"/>
                </a:lnTo>
                <a:close/>
              </a:path>
            </a:pathLst>
          </a:custGeom>
          <a:solidFill>
            <a:srgbClr val="CCCCE6"/>
          </a:solidFill>
        </p:spPr>
        <p:txBody>
          <a:bodyPr wrap="square" lIns="0" tIns="0" rIns="0" bIns="0" rtlCol="0"/>
          <a:lstStyle/>
          <a:p>
            <a:endParaRPr/>
          </a:p>
        </p:txBody>
      </p:sp>
      <p:sp>
        <p:nvSpPr>
          <p:cNvPr id="5" name="object 5"/>
          <p:cNvSpPr/>
          <p:nvPr/>
        </p:nvSpPr>
        <p:spPr>
          <a:xfrm>
            <a:off x="547687" y="134937"/>
            <a:ext cx="139700" cy="141605"/>
          </a:xfrm>
          <a:custGeom>
            <a:avLst/>
            <a:gdLst/>
            <a:ahLst/>
            <a:cxnLst/>
            <a:rect l="l" t="t" r="r" b="b"/>
            <a:pathLst>
              <a:path w="139700" h="141604">
                <a:moveTo>
                  <a:pt x="0" y="141287"/>
                </a:moveTo>
                <a:lnTo>
                  <a:pt x="139700" y="141287"/>
                </a:lnTo>
                <a:lnTo>
                  <a:pt x="139700" y="0"/>
                </a:lnTo>
                <a:lnTo>
                  <a:pt x="0" y="0"/>
                </a:lnTo>
                <a:lnTo>
                  <a:pt x="0" y="141287"/>
                </a:lnTo>
                <a:close/>
              </a:path>
            </a:pathLst>
          </a:custGeom>
          <a:solidFill>
            <a:srgbClr val="9999CC"/>
          </a:solidFill>
        </p:spPr>
        <p:txBody>
          <a:bodyPr wrap="square" lIns="0" tIns="0" rIns="0" bIns="0" rtlCol="0"/>
          <a:lstStyle/>
          <a:p>
            <a:endParaRPr/>
          </a:p>
        </p:txBody>
      </p:sp>
      <p:sp>
        <p:nvSpPr>
          <p:cNvPr id="6" name="object 6"/>
          <p:cNvSpPr/>
          <p:nvPr/>
        </p:nvSpPr>
        <p:spPr>
          <a:xfrm>
            <a:off x="274637" y="274637"/>
            <a:ext cx="136525" cy="135255"/>
          </a:xfrm>
          <a:custGeom>
            <a:avLst/>
            <a:gdLst/>
            <a:ahLst/>
            <a:cxnLst/>
            <a:rect l="l" t="t" r="r" b="b"/>
            <a:pathLst>
              <a:path w="136525" h="135254">
                <a:moveTo>
                  <a:pt x="0" y="134937"/>
                </a:moveTo>
                <a:lnTo>
                  <a:pt x="136525" y="134937"/>
                </a:lnTo>
                <a:lnTo>
                  <a:pt x="136525" y="0"/>
                </a:lnTo>
                <a:lnTo>
                  <a:pt x="0" y="0"/>
                </a:lnTo>
                <a:lnTo>
                  <a:pt x="0" y="134937"/>
                </a:lnTo>
                <a:close/>
              </a:path>
            </a:pathLst>
          </a:custGeom>
          <a:solidFill>
            <a:srgbClr val="CCCCE6"/>
          </a:solidFill>
        </p:spPr>
        <p:txBody>
          <a:bodyPr wrap="square" lIns="0" tIns="0" rIns="0" bIns="0" rtlCol="0"/>
          <a:lstStyle/>
          <a:p>
            <a:endParaRPr/>
          </a:p>
        </p:txBody>
      </p:sp>
      <p:sp>
        <p:nvSpPr>
          <p:cNvPr id="7" name="object 7"/>
          <p:cNvSpPr/>
          <p:nvPr/>
        </p:nvSpPr>
        <p:spPr>
          <a:xfrm>
            <a:off x="131762" y="136588"/>
            <a:ext cx="141605" cy="138430"/>
          </a:xfrm>
          <a:custGeom>
            <a:avLst/>
            <a:gdLst/>
            <a:ahLst/>
            <a:cxnLst/>
            <a:rect l="l" t="t" r="r" b="b"/>
            <a:pathLst>
              <a:path w="141604" h="138429">
                <a:moveTo>
                  <a:pt x="0" y="138112"/>
                </a:moveTo>
                <a:lnTo>
                  <a:pt x="141287" y="138112"/>
                </a:lnTo>
                <a:lnTo>
                  <a:pt x="141287" y="0"/>
                </a:lnTo>
                <a:lnTo>
                  <a:pt x="0" y="0"/>
                </a:lnTo>
                <a:lnTo>
                  <a:pt x="0" y="138112"/>
                </a:lnTo>
                <a:close/>
              </a:path>
            </a:pathLst>
          </a:custGeom>
          <a:solidFill>
            <a:srgbClr val="00007C"/>
          </a:solidFill>
        </p:spPr>
        <p:txBody>
          <a:bodyPr wrap="square" lIns="0" tIns="0" rIns="0" bIns="0" rtlCol="0"/>
          <a:lstStyle/>
          <a:p>
            <a:endParaRPr/>
          </a:p>
        </p:txBody>
      </p:sp>
      <p:sp>
        <p:nvSpPr>
          <p:cNvPr id="8" name="object 8"/>
          <p:cNvSpPr/>
          <p:nvPr/>
        </p:nvSpPr>
        <p:spPr>
          <a:xfrm>
            <a:off x="409575" y="271462"/>
            <a:ext cx="138430" cy="138430"/>
          </a:xfrm>
          <a:custGeom>
            <a:avLst/>
            <a:gdLst/>
            <a:ahLst/>
            <a:cxnLst/>
            <a:rect l="l" t="t" r="r" b="b"/>
            <a:pathLst>
              <a:path w="138429" h="138429">
                <a:moveTo>
                  <a:pt x="0" y="138112"/>
                </a:moveTo>
                <a:lnTo>
                  <a:pt x="138112" y="138112"/>
                </a:lnTo>
                <a:lnTo>
                  <a:pt x="138112" y="0"/>
                </a:lnTo>
                <a:lnTo>
                  <a:pt x="0" y="0"/>
                </a:lnTo>
                <a:lnTo>
                  <a:pt x="0" y="138112"/>
                </a:lnTo>
                <a:close/>
              </a:path>
            </a:pathLst>
          </a:custGeom>
          <a:solidFill>
            <a:srgbClr val="9999CC"/>
          </a:solidFill>
        </p:spPr>
        <p:txBody>
          <a:bodyPr wrap="square" lIns="0" tIns="0" rIns="0" bIns="0" rtlCol="0"/>
          <a:lstStyle/>
          <a:p>
            <a:endParaRPr/>
          </a:p>
        </p:txBody>
      </p:sp>
      <p:sp>
        <p:nvSpPr>
          <p:cNvPr id="9" name="object 9"/>
          <p:cNvSpPr/>
          <p:nvPr/>
        </p:nvSpPr>
        <p:spPr>
          <a:xfrm>
            <a:off x="274637" y="409575"/>
            <a:ext cx="136525" cy="136525"/>
          </a:xfrm>
          <a:custGeom>
            <a:avLst/>
            <a:gdLst/>
            <a:ahLst/>
            <a:cxnLst/>
            <a:rect l="l" t="t" r="r" b="b"/>
            <a:pathLst>
              <a:path w="136525" h="136525">
                <a:moveTo>
                  <a:pt x="0" y="136525"/>
                </a:moveTo>
                <a:lnTo>
                  <a:pt x="136525" y="136525"/>
                </a:lnTo>
                <a:lnTo>
                  <a:pt x="136525" y="0"/>
                </a:lnTo>
                <a:lnTo>
                  <a:pt x="0" y="0"/>
                </a:lnTo>
                <a:lnTo>
                  <a:pt x="0" y="136525"/>
                </a:lnTo>
                <a:close/>
              </a:path>
            </a:pathLst>
          </a:custGeom>
          <a:solidFill>
            <a:srgbClr val="9999CC"/>
          </a:solidFill>
        </p:spPr>
        <p:txBody>
          <a:bodyPr wrap="square" lIns="0" tIns="0" rIns="0" bIns="0" rtlCol="0"/>
          <a:lstStyle/>
          <a:p>
            <a:endParaRPr/>
          </a:p>
        </p:txBody>
      </p:sp>
      <p:sp>
        <p:nvSpPr>
          <p:cNvPr id="10" name="object 10"/>
          <p:cNvSpPr txBox="1"/>
          <p:nvPr/>
        </p:nvSpPr>
        <p:spPr>
          <a:xfrm>
            <a:off x="1996185" y="5807761"/>
            <a:ext cx="5511165" cy="299720"/>
          </a:xfrm>
          <a:prstGeom prst="rect">
            <a:avLst/>
          </a:prstGeom>
        </p:spPr>
        <p:txBody>
          <a:bodyPr vert="horz" wrap="square" lIns="0" tIns="12700" rIns="0" bIns="0" rtlCol="0">
            <a:spAutoFit/>
          </a:bodyPr>
          <a:lstStyle/>
          <a:p>
            <a:pPr marL="12700">
              <a:lnSpc>
                <a:spcPct val="100000"/>
              </a:lnSpc>
              <a:spcBef>
                <a:spcPts val="100"/>
              </a:spcBef>
            </a:pPr>
            <a:r>
              <a:rPr sz="1800" spc="-5" dirty="0">
                <a:latin typeface="Arial"/>
                <a:cs typeface="Arial"/>
              </a:rPr>
              <a:t>Surfaces </a:t>
            </a:r>
            <a:r>
              <a:rPr sz="1800" dirty="0">
                <a:latin typeface="Arial"/>
                <a:cs typeface="Arial"/>
              </a:rPr>
              <a:t>of attacks </a:t>
            </a:r>
            <a:r>
              <a:rPr sz="1800" spc="-5" dirty="0">
                <a:latin typeface="Arial"/>
                <a:cs typeface="Arial"/>
              </a:rPr>
              <a:t>in a cloud computing</a:t>
            </a:r>
            <a:r>
              <a:rPr sz="1800" spc="35" dirty="0">
                <a:latin typeface="Arial"/>
                <a:cs typeface="Arial"/>
              </a:rPr>
              <a:t> </a:t>
            </a:r>
            <a:r>
              <a:rPr sz="1800" spc="-5" dirty="0">
                <a:latin typeface="Arial"/>
                <a:cs typeface="Arial"/>
              </a:rPr>
              <a:t>environment.</a:t>
            </a:r>
            <a:endParaRPr sz="1800">
              <a:latin typeface="Arial"/>
              <a:cs typeface="Arial"/>
            </a:endParaRPr>
          </a:p>
        </p:txBody>
      </p:sp>
      <p:sp>
        <p:nvSpPr>
          <p:cNvPr id="11" name="object 11"/>
          <p:cNvSpPr/>
          <p:nvPr/>
        </p:nvSpPr>
        <p:spPr>
          <a:xfrm>
            <a:off x="3784595" y="1254188"/>
            <a:ext cx="534670" cy="383540"/>
          </a:xfrm>
          <a:custGeom>
            <a:avLst/>
            <a:gdLst/>
            <a:ahLst/>
            <a:cxnLst/>
            <a:rect l="l" t="t" r="r" b="b"/>
            <a:pathLst>
              <a:path w="534670" h="383539">
                <a:moveTo>
                  <a:pt x="534573" y="0"/>
                </a:moveTo>
                <a:lnTo>
                  <a:pt x="0" y="0"/>
                </a:lnTo>
                <a:lnTo>
                  <a:pt x="0" y="383193"/>
                </a:lnTo>
                <a:lnTo>
                  <a:pt x="534573" y="383193"/>
                </a:lnTo>
                <a:lnTo>
                  <a:pt x="534573" y="0"/>
                </a:lnTo>
                <a:close/>
              </a:path>
            </a:pathLst>
          </a:custGeom>
          <a:solidFill>
            <a:srgbClr val="996633"/>
          </a:solidFill>
        </p:spPr>
        <p:txBody>
          <a:bodyPr wrap="square" lIns="0" tIns="0" rIns="0" bIns="0" rtlCol="0"/>
          <a:lstStyle/>
          <a:p>
            <a:endParaRPr/>
          </a:p>
        </p:txBody>
      </p:sp>
      <p:sp>
        <p:nvSpPr>
          <p:cNvPr id="12" name="object 12"/>
          <p:cNvSpPr/>
          <p:nvPr/>
        </p:nvSpPr>
        <p:spPr>
          <a:xfrm>
            <a:off x="3769688" y="1151823"/>
            <a:ext cx="564515" cy="102870"/>
          </a:xfrm>
          <a:custGeom>
            <a:avLst/>
            <a:gdLst/>
            <a:ahLst/>
            <a:cxnLst/>
            <a:rect l="l" t="t" r="r" b="b"/>
            <a:pathLst>
              <a:path w="564514" h="102869">
                <a:moveTo>
                  <a:pt x="564374" y="0"/>
                </a:moveTo>
                <a:lnTo>
                  <a:pt x="0" y="0"/>
                </a:lnTo>
                <a:lnTo>
                  <a:pt x="0" y="102365"/>
                </a:lnTo>
                <a:lnTo>
                  <a:pt x="564374" y="102365"/>
                </a:lnTo>
                <a:lnTo>
                  <a:pt x="564374" y="0"/>
                </a:lnTo>
                <a:close/>
              </a:path>
            </a:pathLst>
          </a:custGeom>
          <a:solidFill>
            <a:srgbClr val="996633"/>
          </a:solidFill>
        </p:spPr>
        <p:txBody>
          <a:bodyPr wrap="square" lIns="0" tIns="0" rIns="0" bIns="0" rtlCol="0"/>
          <a:lstStyle/>
          <a:p>
            <a:endParaRPr/>
          </a:p>
        </p:txBody>
      </p:sp>
      <p:sp>
        <p:nvSpPr>
          <p:cNvPr id="13" name="object 13"/>
          <p:cNvSpPr/>
          <p:nvPr/>
        </p:nvSpPr>
        <p:spPr>
          <a:xfrm>
            <a:off x="3769688" y="1151823"/>
            <a:ext cx="564515" cy="485775"/>
          </a:xfrm>
          <a:custGeom>
            <a:avLst/>
            <a:gdLst/>
            <a:ahLst/>
            <a:cxnLst/>
            <a:rect l="l" t="t" r="r" b="b"/>
            <a:pathLst>
              <a:path w="564514" h="485775">
                <a:moveTo>
                  <a:pt x="14906" y="102365"/>
                </a:moveTo>
                <a:lnTo>
                  <a:pt x="0" y="102365"/>
                </a:lnTo>
                <a:lnTo>
                  <a:pt x="0" y="0"/>
                </a:lnTo>
                <a:lnTo>
                  <a:pt x="564374" y="0"/>
                </a:lnTo>
                <a:lnTo>
                  <a:pt x="564374" y="102365"/>
                </a:lnTo>
                <a:lnTo>
                  <a:pt x="549480" y="102365"/>
                </a:lnTo>
                <a:lnTo>
                  <a:pt x="549480" y="485558"/>
                </a:lnTo>
                <a:lnTo>
                  <a:pt x="14906" y="485558"/>
                </a:lnTo>
                <a:lnTo>
                  <a:pt x="14906" y="102365"/>
                </a:lnTo>
                <a:close/>
              </a:path>
            </a:pathLst>
          </a:custGeom>
          <a:ln w="4163">
            <a:solidFill>
              <a:srgbClr val="000000"/>
            </a:solidFill>
          </a:ln>
        </p:spPr>
        <p:txBody>
          <a:bodyPr wrap="square" lIns="0" tIns="0" rIns="0" bIns="0" rtlCol="0"/>
          <a:lstStyle/>
          <a:p>
            <a:endParaRPr/>
          </a:p>
        </p:txBody>
      </p:sp>
      <p:sp>
        <p:nvSpPr>
          <p:cNvPr id="14" name="object 14"/>
          <p:cNvSpPr/>
          <p:nvPr/>
        </p:nvSpPr>
        <p:spPr>
          <a:xfrm>
            <a:off x="3784595" y="1254183"/>
            <a:ext cx="56515" cy="36195"/>
          </a:xfrm>
          <a:custGeom>
            <a:avLst/>
            <a:gdLst/>
            <a:ahLst/>
            <a:cxnLst/>
            <a:rect l="l" t="t" r="r" b="b"/>
            <a:pathLst>
              <a:path w="56514" h="36194">
                <a:moveTo>
                  <a:pt x="0" y="35692"/>
                </a:moveTo>
                <a:lnTo>
                  <a:pt x="56369" y="35692"/>
                </a:lnTo>
                <a:lnTo>
                  <a:pt x="56369" y="0"/>
                </a:lnTo>
                <a:lnTo>
                  <a:pt x="0" y="0"/>
                </a:lnTo>
                <a:lnTo>
                  <a:pt x="0" y="35692"/>
                </a:lnTo>
                <a:close/>
              </a:path>
            </a:pathLst>
          </a:custGeom>
          <a:solidFill>
            <a:srgbClr val="996633"/>
          </a:solidFill>
        </p:spPr>
        <p:txBody>
          <a:bodyPr wrap="square" lIns="0" tIns="0" rIns="0" bIns="0" rtlCol="0"/>
          <a:lstStyle/>
          <a:p>
            <a:endParaRPr/>
          </a:p>
        </p:txBody>
      </p:sp>
      <p:sp>
        <p:nvSpPr>
          <p:cNvPr id="15" name="object 15"/>
          <p:cNvSpPr/>
          <p:nvPr/>
        </p:nvSpPr>
        <p:spPr>
          <a:xfrm>
            <a:off x="3784595" y="1254183"/>
            <a:ext cx="56515" cy="36195"/>
          </a:xfrm>
          <a:custGeom>
            <a:avLst/>
            <a:gdLst/>
            <a:ahLst/>
            <a:cxnLst/>
            <a:rect l="l" t="t" r="r" b="b"/>
            <a:pathLst>
              <a:path w="56514" h="36194">
                <a:moveTo>
                  <a:pt x="0" y="35692"/>
                </a:moveTo>
                <a:lnTo>
                  <a:pt x="56369" y="35692"/>
                </a:lnTo>
                <a:lnTo>
                  <a:pt x="56369" y="0"/>
                </a:lnTo>
                <a:lnTo>
                  <a:pt x="0" y="0"/>
                </a:lnTo>
                <a:lnTo>
                  <a:pt x="0" y="35692"/>
                </a:lnTo>
                <a:close/>
              </a:path>
            </a:pathLst>
          </a:custGeom>
          <a:ln w="4454">
            <a:solidFill>
              <a:srgbClr val="000000"/>
            </a:solidFill>
          </a:ln>
        </p:spPr>
        <p:txBody>
          <a:bodyPr wrap="square" lIns="0" tIns="0" rIns="0" bIns="0" rtlCol="0"/>
          <a:lstStyle/>
          <a:p>
            <a:endParaRPr/>
          </a:p>
        </p:txBody>
      </p:sp>
      <p:sp>
        <p:nvSpPr>
          <p:cNvPr id="16" name="object 16"/>
          <p:cNvSpPr/>
          <p:nvPr/>
        </p:nvSpPr>
        <p:spPr>
          <a:xfrm>
            <a:off x="3840963" y="1254183"/>
            <a:ext cx="56515" cy="36195"/>
          </a:xfrm>
          <a:custGeom>
            <a:avLst/>
            <a:gdLst/>
            <a:ahLst/>
            <a:cxnLst/>
            <a:rect l="l" t="t" r="r" b="b"/>
            <a:pathLst>
              <a:path w="56514" h="36194">
                <a:moveTo>
                  <a:pt x="0" y="35692"/>
                </a:moveTo>
                <a:lnTo>
                  <a:pt x="56468" y="35692"/>
                </a:lnTo>
                <a:lnTo>
                  <a:pt x="56468" y="0"/>
                </a:lnTo>
                <a:lnTo>
                  <a:pt x="0" y="0"/>
                </a:lnTo>
                <a:lnTo>
                  <a:pt x="0" y="35692"/>
                </a:lnTo>
                <a:close/>
              </a:path>
            </a:pathLst>
          </a:custGeom>
          <a:solidFill>
            <a:srgbClr val="996633"/>
          </a:solidFill>
        </p:spPr>
        <p:txBody>
          <a:bodyPr wrap="square" lIns="0" tIns="0" rIns="0" bIns="0" rtlCol="0"/>
          <a:lstStyle/>
          <a:p>
            <a:endParaRPr/>
          </a:p>
        </p:txBody>
      </p:sp>
      <p:sp>
        <p:nvSpPr>
          <p:cNvPr id="17" name="object 17"/>
          <p:cNvSpPr/>
          <p:nvPr/>
        </p:nvSpPr>
        <p:spPr>
          <a:xfrm>
            <a:off x="3840963" y="1254183"/>
            <a:ext cx="56515" cy="36195"/>
          </a:xfrm>
          <a:custGeom>
            <a:avLst/>
            <a:gdLst/>
            <a:ahLst/>
            <a:cxnLst/>
            <a:rect l="l" t="t" r="r" b="b"/>
            <a:pathLst>
              <a:path w="56514" h="36194">
                <a:moveTo>
                  <a:pt x="0" y="35692"/>
                </a:moveTo>
                <a:lnTo>
                  <a:pt x="56468" y="35692"/>
                </a:lnTo>
                <a:lnTo>
                  <a:pt x="56468" y="0"/>
                </a:lnTo>
                <a:lnTo>
                  <a:pt x="0" y="0"/>
                </a:lnTo>
                <a:lnTo>
                  <a:pt x="0" y="35692"/>
                </a:lnTo>
                <a:close/>
              </a:path>
            </a:pathLst>
          </a:custGeom>
          <a:ln w="4455">
            <a:solidFill>
              <a:srgbClr val="000000"/>
            </a:solidFill>
          </a:ln>
        </p:spPr>
        <p:txBody>
          <a:bodyPr wrap="square" lIns="0" tIns="0" rIns="0" bIns="0" rtlCol="0"/>
          <a:lstStyle/>
          <a:p>
            <a:endParaRPr/>
          </a:p>
        </p:txBody>
      </p:sp>
      <p:sp>
        <p:nvSpPr>
          <p:cNvPr id="18" name="object 18"/>
          <p:cNvSpPr/>
          <p:nvPr/>
        </p:nvSpPr>
        <p:spPr>
          <a:xfrm>
            <a:off x="3897431" y="1254183"/>
            <a:ext cx="56515" cy="36195"/>
          </a:xfrm>
          <a:custGeom>
            <a:avLst/>
            <a:gdLst/>
            <a:ahLst/>
            <a:cxnLst/>
            <a:rect l="l" t="t" r="r" b="b"/>
            <a:pathLst>
              <a:path w="56514" h="36194">
                <a:moveTo>
                  <a:pt x="0" y="35692"/>
                </a:moveTo>
                <a:lnTo>
                  <a:pt x="56468" y="35692"/>
                </a:lnTo>
                <a:lnTo>
                  <a:pt x="56468" y="0"/>
                </a:lnTo>
                <a:lnTo>
                  <a:pt x="0" y="0"/>
                </a:lnTo>
                <a:lnTo>
                  <a:pt x="0" y="35692"/>
                </a:lnTo>
                <a:close/>
              </a:path>
            </a:pathLst>
          </a:custGeom>
          <a:solidFill>
            <a:srgbClr val="996633"/>
          </a:solidFill>
        </p:spPr>
        <p:txBody>
          <a:bodyPr wrap="square" lIns="0" tIns="0" rIns="0" bIns="0" rtlCol="0"/>
          <a:lstStyle/>
          <a:p>
            <a:endParaRPr/>
          </a:p>
        </p:txBody>
      </p:sp>
      <p:sp>
        <p:nvSpPr>
          <p:cNvPr id="19" name="object 19"/>
          <p:cNvSpPr/>
          <p:nvPr/>
        </p:nvSpPr>
        <p:spPr>
          <a:xfrm>
            <a:off x="3897431" y="1254183"/>
            <a:ext cx="56515" cy="36195"/>
          </a:xfrm>
          <a:custGeom>
            <a:avLst/>
            <a:gdLst/>
            <a:ahLst/>
            <a:cxnLst/>
            <a:rect l="l" t="t" r="r" b="b"/>
            <a:pathLst>
              <a:path w="56514" h="36194">
                <a:moveTo>
                  <a:pt x="0" y="35692"/>
                </a:moveTo>
                <a:lnTo>
                  <a:pt x="56468" y="35692"/>
                </a:lnTo>
                <a:lnTo>
                  <a:pt x="56468" y="0"/>
                </a:lnTo>
                <a:lnTo>
                  <a:pt x="0" y="0"/>
                </a:lnTo>
                <a:lnTo>
                  <a:pt x="0" y="35692"/>
                </a:lnTo>
                <a:close/>
              </a:path>
            </a:pathLst>
          </a:custGeom>
          <a:ln w="4455">
            <a:solidFill>
              <a:srgbClr val="000000"/>
            </a:solidFill>
          </a:ln>
        </p:spPr>
        <p:txBody>
          <a:bodyPr wrap="square" lIns="0" tIns="0" rIns="0" bIns="0" rtlCol="0"/>
          <a:lstStyle/>
          <a:p>
            <a:endParaRPr/>
          </a:p>
        </p:txBody>
      </p:sp>
      <p:sp>
        <p:nvSpPr>
          <p:cNvPr id="20" name="object 20"/>
          <p:cNvSpPr/>
          <p:nvPr/>
        </p:nvSpPr>
        <p:spPr>
          <a:xfrm>
            <a:off x="3953900" y="1254183"/>
            <a:ext cx="56515" cy="36195"/>
          </a:xfrm>
          <a:custGeom>
            <a:avLst/>
            <a:gdLst/>
            <a:ahLst/>
            <a:cxnLst/>
            <a:rect l="l" t="t" r="r" b="b"/>
            <a:pathLst>
              <a:path w="56514" h="36194">
                <a:moveTo>
                  <a:pt x="0" y="35692"/>
                </a:moveTo>
                <a:lnTo>
                  <a:pt x="56369" y="35692"/>
                </a:lnTo>
                <a:lnTo>
                  <a:pt x="56369" y="0"/>
                </a:lnTo>
                <a:lnTo>
                  <a:pt x="0" y="0"/>
                </a:lnTo>
                <a:lnTo>
                  <a:pt x="0" y="35692"/>
                </a:lnTo>
                <a:close/>
              </a:path>
            </a:pathLst>
          </a:custGeom>
          <a:solidFill>
            <a:srgbClr val="996633"/>
          </a:solidFill>
        </p:spPr>
        <p:txBody>
          <a:bodyPr wrap="square" lIns="0" tIns="0" rIns="0" bIns="0" rtlCol="0"/>
          <a:lstStyle/>
          <a:p>
            <a:endParaRPr/>
          </a:p>
        </p:txBody>
      </p:sp>
      <p:sp>
        <p:nvSpPr>
          <p:cNvPr id="21" name="object 21"/>
          <p:cNvSpPr/>
          <p:nvPr/>
        </p:nvSpPr>
        <p:spPr>
          <a:xfrm>
            <a:off x="3953900" y="1254183"/>
            <a:ext cx="56515" cy="36195"/>
          </a:xfrm>
          <a:custGeom>
            <a:avLst/>
            <a:gdLst/>
            <a:ahLst/>
            <a:cxnLst/>
            <a:rect l="l" t="t" r="r" b="b"/>
            <a:pathLst>
              <a:path w="56514" h="36194">
                <a:moveTo>
                  <a:pt x="0" y="35692"/>
                </a:moveTo>
                <a:lnTo>
                  <a:pt x="56369" y="35692"/>
                </a:lnTo>
                <a:lnTo>
                  <a:pt x="56369" y="0"/>
                </a:lnTo>
                <a:lnTo>
                  <a:pt x="0" y="0"/>
                </a:lnTo>
                <a:lnTo>
                  <a:pt x="0" y="35692"/>
                </a:lnTo>
                <a:close/>
              </a:path>
            </a:pathLst>
          </a:custGeom>
          <a:ln w="4454">
            <a:solidFill>
              <a:srgbClr val="000000"/>
            </a:solidFill>
          </a:ln>
        </p:spPr>
        <p:txBody>
          <a:bodyPr wrap="square" lIns="0" tIns="0" rIns="0" bIns="0" rtlCol="0"/>
          <a:lstStyle/>
          <a:p>
            <a:endParaRPr/>
          </a:p>
        </p:txBody>
      </p:sp>
      <p:sp>
        <p:nvSpPr>
          <p:cNvPr id="22" name="object 22"/>
          <p:cNvSpPr/>
          <p:nvPr/>
        </p:nvSpPr>
        <p:spPr>
          <a:xfrm>
            <a:off x="4010269" y="1254183"/>
            <a:ext cx="56515" cy="36195"/>
          </a:xfrm>
          <a:custGeom>
            <a:avLst/>
            <a:gdLst/>
            <a:ahLst/>
            <a:cxnLst/>
            <a:rect l="l" t="t" r="r" b="b"/>
            <a:pathLst>
              <a:path w="56514" h="36194">
                <a:moveTo>
                  <a:pt x="0" y="35692"/>
                </a:moveTo>
                <a:lnTo>
                  <a:pt x="56468" y="35692"/>
                </a:lnTo>
                <a:lnTo>
                  <a:pt x="56468" y="0"/>
                </a:lnTo>
                <a:lnTo>
                  <a:pt x="0" y="0"/>
                </a:lnTo>
                <a:lnTo>
                  <a:pt x="0" y="35692"/>
                </a:lnTo>
                <a:close/>
              </a:path>
            </a:pathLst>
          </a:custGeom>
          <a:solidFill>
            <a:srgbClr val="996633"/>
          </a:solidFill>
        </p:spPr>
        <p:txBody>
          <a:bodyPr wrap="square" lIns="0" tIns="0" rIns="0" bIns="0" rtlCol="0"/>
          <a:lstStyle/>
          <a:p>
            <a:endParaRPr/>
          </a:p>
        </p:txBody>
      </p:sp>
      <p:sp>
        <p:nvSpPr>
          <p:cNvPr id="23" name="object 23"/>
          <p:cNvSpPr/>
          <p:nvPr/>
        </p:nvSpPr>
        <p:spPr>
          <a:xfrm>
            <a:off x="4010269" y="1254183"/>
            <a:ext cx="56515" cy="36195"/>
          </a:xfrm>
          <a:custGeom>
            <a:avLst/>
            <a:gdLst/>
            <a:ahLst/>
            <a:cxnLst/>
            <a:rect l="l" t="t" r="r" b="b"/>
            <a:pathLst>
              <a:path w="56514" h="36194">
                <a:moveTo>
                  <a:pt x="0" y="35692"/>
                </a:moveTo>
                <a:lnTo>
                  <a:pt x="56468" y="35692"/>
                </a:lnTo>
                <a:lnTo>
                  <a:pt x="56468" y="0"/>
                </a:lnTo>
                <a:lnTo>
                  <a:pt x="0" y="0"/>
                </a:lnTo>
                <a:lnTo>
                  <a:pt x="0" y="35692"/>
                </a:lnTo>
                <a:close/>
              </a:path>
            </a:pathLst>
          </a:custGeom>
          <a:ln w="4455">
            <a:solidFill>
              <a:srgbClr val="000000"/>
            </a:solidFill>
          </a:ln>
        </p:spPr>
        <p:txBody>
          <a:bodyPr wrap="square" lIns="0" tIns="0" rIns="0" bIns="0" rtlCol="0"/>
          <a:lstStyle/>
          <a:p>
            <a:endParaRPr/>
          </a:p>
        </p:txBody>
      </p:sp>
      <p:sp>
        <p:nvSpPr>
          <p:cNvPr id="24" name="object 24"/>
          <p:cNvSpPr/>
          <p:nvPr/>
        </p:nvSpPr>
        <p:spPr>
          <a:xfrm>
            <a:off x="4066738" y="1254183"/>
            <a:ext cx="56515" cy="36195"/>
          </a:xfrm>
          <a:custGeom>
            <a:avLst/>
            <a:gdLst/>
            <a:ahLst/>
            <a:cxnLst/>
            <a:rect l="l" t="t" r="r" b="b"/>
            <a:pathLst>
              <a:path w="56514" h="36194">
                <a:moveTo>
                  <a:pt x="0" y="35692"/>
                </a:moveTo>
                <a:lnTo>
                  <a:pt x="56468" y="35692"/>
                </a:lnTo>
                <a:lnTo>
                  <a:pt x="56468" y="0"/>
                </a:lnTo>
                <a:lnTo>
                  <a:pt x="0" y="0"/>
                </a:lnTo>
                <a:lnTo>
                  <a:pt x="0" y="35692"/>
                </a:lnTo>
                <a:close/>
              </a:path>
            </a:pathLst>
          </a:custGeom>
          <a:solidFill>
            <a:srgbClr val="996633"/>
          </a:solidFill>
        </p:spPr>
        <p:txBody>
          <a:bodyPr wrap="square" lIns="0" tIns="0" rIns="0" bIns="0" rtlCol="0"/>
          <a:lstStyle/>
          <a:p>
            <a:endParaRPr/>
          </a:p>
        </p:txBody>
      </p:sp>
      <p:sp>
        <p:nvSpPr>
          <p:cNvPr id="25" name="object 25"/>
          <p:cNvSpPr/>
          <p:nvPr/>
        </p:nvSpPr>
        <p:spPr>
          <a:xfrm>
            <a:off x="4066738" y="1254183"/>
            <a:ext cx="56515" cy="36195"/>
          </a:xfrm>
          <a:custGeom>
            <a:avLst/>
            <a:gdLst/>
            <a:ahLst/>
            <a:cxnLst/>
            <a:rect l="l" t="t" r="r" b="b"/>
            <a:pathLst>
              <a:path w="56514" h="36194">
                <a:moveTo>
                  <a:pt x="0" y="35692"/>
                </a:moveTo>
                <a:lnTo>
                  <a:pt x="56468" y="35692"/>
                </a:lnTo>
                <a:lnTo>
                  <a:pt x="56468" y="0"/>
                </a:lnTo>
                <a:lnTo>
                  <a:pt x="0" y="0"/>
                </a:lnTo>
                <a:lnTo>
                  <a:pt x="0" y="35692"/>
                </a:lnTo>
                <a:close/>
              </a:path>
            </a:pathLst>
          </a:custGeom>
          <a:ln w="4455">
            <a:solidFill>
              <a:srgbClr val="000000"/>
            </a:solidFill>
          </a:ln>
        </p:spPr>
        <p:txBody>
          <a:bodyPr wrap="square" lIns="0" tIns="0" rIns="0" bIns="0" rtlCol="0"/>
          <a:lstStyle/>
          <a:p>
            <a:endParaRPr/>
          </a:p>
        </p:txBody>
      </p:sp>
      <p:sp>
        <p:nvSpPr>
          <p:cNvPr id="26" name="object 26"/>
          <p:cNvSpPr/>
          <p:nvPr/>
        </p:nvSpPr>
        <p:spPr>
          <a:xfrm>
            <a:off x="4123206" y="1254183"/>
            <a:ext cx="56515" cy="36195"/>
          </a:xfrm>
          <a:custGeom>
            <a:avLst/>
            <a:gdLst/>
            <a:ahLst/>
            <a:cxnLst/>
            <a:rect l="l" t="t" r="r" b="b"/>
            <a:pathLst>
              <a:path w="56514" h="36194">
                <a:moveTo>
                  <a:pt x="0" y="35692"/>
                </a:moveTo>
                <a:lnTo>
                  <a:pt x="56369" y="35692"/>
                </a:lnTo>
                <a:lnTo>
                  <a:pt x="56369" y="0"/>
                </a:lnTo>
                <a:lnTo>
                  <a:pt x="0" y="0"/>
                </a:lnTo>
                <a:lnTo>
                  <a:pt x="0" y="35692"/>
                </a:lnTo>
                <a:close/>
              </a:path>
            </a:pathLst>
          </a:custGeom>
          <a:solidFill>
            <a:srgbClr val="996633"/>
          </a:solidFill>
        </p:spPr>
        <p:txBody>
          <a:bodyPr wrap="square" lIns="0" tIns="0" rIns="0" bIns="0" rtlCol="0"/>
          <a:lstStyle/>
          <a:p>
            <a:endParaRPr/>
          </a:p>
        </p:txBody>
      </p:sp>
      <p:sp>
        <p:nvSpPr>
          <p:cNvPr id="27" name="object 27"/>
          <p:cNvSpPr/>
          <p:nvPr/>
        </p:nvSpPr>
        <p:spPr>
          <a:xfrm>
            <a:off x="4123206" y="1254183"/>
            <a:ext cx="56515" cy="36195"/>
          </a:xfrm>
          <a:custGeom>
            <a:avLst/>
            <a:gdLst/>
            <a:ahLst/>
            <a:cxnLst/>
            <a:rect l="l" t="t" r="r" b="b"/>
            <a:pathLst>
              <a:path w="56514" h="36194">
                <a:moveTo>
                  <a:pt x="0" y="35692"/>
                </a:moveTo>
                <a:lnTo>
                  <a:pt x="56369" y="35692"/>
                </a:lnTo>
                <a:lnTo>
                  <a:pt x="56369" y="0"/>
                </a:lnTo>
                <a:lnTo>
                  <a:pt x="0" y="0"/>
                </a:lnTo>
                <a:lnTo>
                  <a:pt x="0" y="35692"/>
                </a:lnTo>
                <a:close/>
              </a:path>
            </a:pathLst>
          </a:custGeom>
          <a:ln w="4454">
            <a:solidFill>
              <a:srgbClr val="000000"/>
            </a:solidFill>
          </a:ln>
        </p:spPr>
        <p:txBody>
          <a:bodyPr wrap="square" lIns="0" tIns="0" rIns="0" bIns="0" rtlCol="0"/>
          <a:lstStyle/>
          <a:p>
            <a:endParaRPr/>
          </a:p>
        </p:txBody>
      </p:sp>
      <p:sp>
        <p:nvSpPr>
          <p:cNvPr id="28" name="object 28"/>
          <p:cNvSpPr/>
          <p:nvPr/>
        </p:nvSpPr>
        <p:spPr>
          <a:xfrm>
            <a:off x="4179588" y="1254183"/>
            <a:ext cx="56515" cy="36195"/>
          </a:xfrm>
          <a:custGeom>
            <a:avLst/>
            <a:gdLst/>
            <a:ahLst/>
            <a:cxnLst/>
            <a:rect l="l" t="t" r="r" b="b"/>
            <a:pathLst>
              <a:path w="56514" h="36194">
                <a:moveTo>
                  <a:pt x="0" y="35692"/>
                </a:moveTo>
                <a:lnTo>
                  <a:pt x="56468" y="35692"/>
                </a:lnTo>
                <a:lnTo>
                  <a:pt x="56468" y="0"/>
                </a:lnTo>
                <a:lnTo>
                  <a:pt x="0" y="0"/>
                </a:lnTo>
                <a:lnTo>
                  <a:pt x="0" y="35692"/>
                </a:lnTo>
                <a:close/>
              </a:path>
            </a:pathLst>
          </a:custGeom>
          <a:solidFill>
            <a:srgbClr val="996633"/>
          </a:solidFill>
        </p:spPr>
        <p:txBody>
          <a:bodyPr wrap="square" lIns="0" tIns="0" rIns="0" bIns="0" rtlCol="0"/>
          <a:lstStyle/>
          <a:p>
            <a:endParaRPr/>
          </a:p>
        </p:txBody>
      </p:sp>
      <p:sp>
        <p:nvSpPr>
          <p:cNvPr id="29" name="object 29"/>
          <p:cNvSpPr/>
          <p:nvPr/>
        </p:nvSpPr>
        <p:spPr>
          <a:xfrm>
            <a:off x="4179588" y="1254183"/>
            <a:ext cx="56515" cy="36195"/>
          </a:xfrm>
          <a:custGeom>
            <a:avLst/>
            <a:gdLst/>
            <a:ahLst/>
            <a:cxnLst/>
            <a:rect l="l" t="t" r="r" b="b"/>
            <a:pathLst>
              <a:path w="56514" h="36194">
                <a:moveTo>
                  <a:pt x="0" y="35692"/>
                </a:moveTo>
                <a:lnTo>
                  <a:pt x="56468" y="35692"/>
                </a:lnTo>
                <a:lnTo>
                  <a:pt x="56468" y="0"/>
                </a:lnTo>
                <a:lnTo>
                  <a:pt x="0" y="0"/>
                </a:lnTo>
                <a:lnTo>
                  <a:pt x="0" y="35692"/>
                </a:lnTo>
                <a:close/>
              </a:path>
            </a:pathLst>
          </a:custGeom>
          <a:ln w="4455">
            <a:solidFill>
              <a:srgbClr val="000000"/>
            </a:solidFill>
          </a:ln>
        </p:spPr>
        <p:txBody>
          <a:bodyPr wrap="square" lIns="0" tIns="0" rIns="0" bIns="0" rtlCol="0"/>
          <a:lstStyle/>
          <a:p>
            <a:endParaRPr/>
          </a:p>
        </p:txBody>
      </p:sp>
      <p:sp>
        <p:nvSpPr>
          <p:cNvPr id="30" name="object 30"/>
          <p:cNvSpPr/>
          <p:nvPr/>
        </p:nvSpPr>
        <p:spPr>
          <a:xfrm>
            <a:off x="4236044" y="1254183"/>
            <a:ext cx="56515" cy="36195"/>
          </a:xfrm>
          <a:custGeom>
            <a:avLst/>
            <a:gdLst/>
            <a:ahLst/>
            <a:cxnLst/>
            <a:rect l="l" t="t" r="r" b="b"/>
            <a:pathLst>
              <a:path w="56514" h="36194">
                <a:moveTo>
                  <a:pt x="0" y="35692"/>
                </a:moveTo>
                <a:lnTo>
                  <a:pt x="56468" y="35692"/>
                </a:lnTo>
                <a:lnTo>
                  <a:pt x="56468" y="0"/>
                </a:lnTo>
                <a:lnTo>
                  <a:pt x="0" y="0"/>
                </a:lnTo>
                <a:lnTo>
                  <a:pt x="0" y="35692"/>
                </a:lnTo>
                <a:close/>
              </a:path>
            </a:pathLst>
          </a:custGeom>
          <a:solidFill>
            <a:srgbClr val="996633"/>
          </a:solidFill>
        </p:spPr>
        <p:txBody>
          <a:bodyPr wrap="square" lIns="0" tIns="0" rIns="0" bIns="0" rtlCol="0"/>
          <a:lstStyle/>
          <a:p>
            <a:endParaRPr/>
          </a:p>
        </p:txBody>
      </p:sp>
      <p:sp>
        <p:nvSpPr>
          <p:cNvPr id="31" name="object 31"/>
          <p:cNvSpPr/>
          <p:nvPr/>
        </p:nvSpPr>
        <p:spPr>
          <a:xfrm>
            <a:off x="4236044" y="1254183"/>
            <a:ext cx="56515" cy="36195"/>
          </a:xfrm>
          <a:custGeom>
            <a:avLst/>
            <a:gdLst/>
            <a:ahLst/>
            <a:cxnLst/>
            <a:rect l="l" t="t" r="r" b="b"/>
            <a:pathLst>
              <a:path w="56514" h="36194">
                <a:moveTo>
                  <a:pt x="0" y="35692"/>
                </a:moveTo>
                <a:lnTo>
                  <a:pt x="56468" y="35692"/>
                </a:lnTo>
                <a:lnTo>
                  <a:pt x="56468" y="0"/>
                </a:lnTo>
                <a:lnTo>
                  <a:pt x="0" y="0"/>
                </a:lnTo>
                <a:lnTo>
                  <a:pt x="0" y="35692"/>
                </a:lnTo>
                <a:close/>
              </a:path>
            </a:pathLst>
          </a:custGeom>
          <a:ln w="4455">
            <a:solidFill>
              <a:srgbClr val="000000"/>
            </a:solidFill>
          </a:ln>
        </p:spPr>
        <p:txBody>
          <a:bodyPr wrap="square" lIns="0" tIns="0" rIns="0" bIns="0" rtlCol="0"/>
          <a:lstStyle/>
          <a:p>
            <a:endParaRPr/>
          </a:p>
        </p:txBody>
      </p:sp>
      <p:sp>
        <p:nvSpPr>
          <p:cNvPr id="32" name="object 32"/>
          <p:cNvSpPr/>
          <p:nvPr/>
        </p:nvSpPr>
        <p:spPr>
          <a:xfrm>
            <a:off x="3811348" y="1289877"/>
            <a:ext cx="56515" cy="36195"/>
          </a:xfrm>
          <a:custGeom>
            <a:avLst/>
            <a:gdLst/>
            <a:ahLst/>
            <a:cxnLst/>
            <a:rect l="l" t="t" r="r" b="b"/>
            <a:pathLst>
              <a:path w="56514" h="36194">
                <a:moveTo>
                  <a:pt x="0" y="35861"/>
                </a:moveTo>
                <a:lnTo>
                  <a:pt x="56369" y="35861"/>
                </a:lnTo>
                <a:lnTo>
                  <a:pt x="56369" y="0"/>
                </a:lnTo>
                <a:lnTo>
                  <a:pt x="0" y="0"/>
                </a:lnTo>
                <a:lnTo>
                  <a:pt x="0" y="35861"/>
                </a:lnTo>
                <a:close/>
              </a:path>
            </a:pathLst>
          </a:custGeom>
          <a:solidFill>
            <a:srgbClr val="996633"/>
          </a:solidFill>
        </p:spPr>
        <p:txBody>
          <a:bodyPr wrap="square" lIns="0" tIns="0" rIns="0" bIns="0" rtlCol="0"/>
          <a:lstStyle/>
          <a:p>
            <a:endParaRPr/>
          </a:p>
        </p:txBody>
      </p:sp>
      <p:sp>
        <p:nvSpPr>
          <p:cNvPr id="33" name="object 33"/>
          <p:cNvSpPr/>
          <p:nvPr/>
        </p:nvSpPr>
        <p:spPr>
          <a:xfrm>
            <a:off x="3811348" y="1289877"/>
            <a:ext cx="56515" cy="36195"/>
          </a:xfrm>
          <a:custGeom>
            <a:avLst/>
            <a:gdLst/>
            <a:ahLst/>
            <a:cxnLst/>
            <a:rect l="l" t="t" r="r" b="b"/>
            <a:pathLst>
              <a:path w="56514" h="36194">
                <a:moveTo>
                  <a:pt x="0" y="35861"/>
                </a:moveTo>
                <a:lnTo>
                  <a:pt x="56369" y="35861"/>
                </a:lnTo>
                <a:lnTo>
                  <a:pt x="56369" y="0"/>
                </a:lnTo>
                <a:lnTo>
                  <a:pt x="0" y="0"/>
                </a:lnTo>
                <a:lnTo>
                  <a:pt x="0" y="35861"/>
                </a:lnTo>
                <a:close/>
              </a:path>
            </a:pathLst>
          </a:custGeom>
          <a:ln w="4450">
            <a:solidFill>
              <a:srgbClr val="000000"/>
            </a:solidFill>
          </a:ln>
        </p:spPr>
        <p:txBody>
          <a:bodyPr wrap="square" lIns="0" tIns="0" rIns="0" bIns="0" rtlCol="0"/>
          <a:lstStyle/>
          <a:p>
            <a:endParaRPr/>
          </a:p>
        </p:txBody>
      </p:sp>
      <p:sp>
        <p:nvSpPr>
          <p:cNvPr id="34" name="object 34"/>
          <p:cNvSpPr/>
          <p:nvPr/>
        </p:nvSpPr>
        <p:spPr>
          <a:xfrm>
            <a:off x="3867717" y="1289877"/>
            <a:ext cx="56515" cy="36195"/>
          </a:xfrm>
          <a:custGeom>
            <a:avLst/>
            <a:gdLst/>
            <a:ahLst/>
            <a:cxnLst/>
            <a:rect l="l" t="t" r="r" b="b"/>
            <a:pathLst>
              <a:path w="56514" h="36194">
                <a:moveTo>
                  <a:pt x="0" y="35861"/>
                </a:moveTo>
                <a:lnTo>
                  <a:pt x="56468" y="35861"/>
                </a:lnTo>
                <a:lnTo>
                  <a:pt x="56468" y="0"/>
                </a:lnTo>
                <a:lnTo>
                  <a:pt x="0" y="0"/>
                </a:lnTo>
                <a:lnTo>
                  <a:pt x="0" y="35861"/>
                </a:lnTo>
                <a:close/>
              </a:path>
            </a:pathLst>
          </a:custGeom>
          <a:solidFill>
            <a:srgbClr val="996633"/>
          </a:solidFill>
        </p:spPr>
        <p:txBody>
          <a:bodyPr wrap="square" lIns="0" tIns="0" rIns="0" bIns="0" rtlCol="0"/>
          <a:lstStyle/>
          <a:p>
            <a:endParaRPr/>
          </a:p>
        </p:txBody>
      </p:sp>
      <p:sp>
        <p:nvSpPr>
          <p:cNvPr id="35" name="object 35"/>
          <p:cNvSpPr/>
          <p:nvPr/>
        </p:nvSpPr>
        <p:spPr>
          <a:xfrm>
            <a:off x="3867717" y="1289877"/>
            <a:ext cx="56515" cy="36195"/>
          </a:xfrm>
          <a:custGeom>
            <a:avLst/>
            <a:gdLst/>
            <a:ahLst/>
            <a:cxnLst/>
            <a:rect l="l" t="t" r="r" b="b"/>
            <a:pathLst>
              <a:path w="56514" h="36194">
                <a:moveTo>
                  <a:pt x="0" y="35861"/>
                </a:moveTo>
                <a:lnTo>
                  <a:pt x="56468" y="35861"/>
                </a:lnTo>
                <a:lnTo>
                  <a:pt x="56468" y="0"/>
                </a:lnTo>
                <a:lnTo>
                  <a:pt x="0" y="0"/>
                </a:lnTo>
                <a:lnTo>
                  <a:pt x="0" y="35861"/>
                </a:lnTo>
                <a:close/>
              </a:path>
            </a:pathLst>
          </a:custGeom>
          <a:ln w="4451">
            <a:solidFill>
              <a:srgbClr val="000000"/>
            </a:solidFill>
          </a:ln>
        </p:spPr>
        <p:txBody>
          <a:bodyPr wrap="square" lIns="0" tIns="0" rIns="0" bIns="0" rtlCol="0"/>
          <a:lstStyle/>
          <a:p>
            <a:endParaRPr/>
          </a:p>
        </p:txBody>
      </p:sp>
      <p:sp>
        <p:nvSpPr>
          <p:cNvPr id="36" name="object 36"/>
          <p:cNvSpPr/>
          <p:nvPr/>
        </p:nvSpPr>
        <p:spPr>
          <a:xfrm>
            <a:off x="3924186" y="1289877"/>
            <a:ext cx="56515" cy="36195"/>
          </a:xfrm>
          <a:custGeom>
            <a:avLst/>
            <a:gdLst/>
            <a:ahLst/>
            <a:cxnLst/>
            <a:rect l="l" t="t" r="r" b="b"/>
            <a:pathLst>
              <a:path w="56514" h="36194">
                <a:moveTo>
                  <a:pt x="0" y="35861"/>
                </a:moveTo>
                <a:lnTo>
                  <a:pt x="56369" y="35861"/>
                </a:lnTo>
                <a:lnTo>
                  <a:pt x="56369" y="0"/>
                </a:lnTo>
                <a:lnTo>
                  <a:pt x="0" y="0"/>
                </a:lnTo>
                <a:lnTo>
                  <a:pt x="0" y="35861"/>
                </a:lnTo>
                <a:close/>
              </a:path>
            </a:pathLst>
          </a:custGeom>
          <a:solidFill>
            <a:srgbClr val="996633"/>
          </a:solidFill>
        </p:spPr>
        <p:txBody>
          <a:bodyPr wrap="square" lIns="0" tIns="0" rIns="0" bIns="0" rtlCol="0"/>
          <a:lstStyle/>
          <a:p>
            <a:endParaRPr/>
          </a:p>
        </p:txBody>
      </p:sp>
      <p:sp>
        <p:nvSpPr>
          <p:cNvPr id="37" name="object 37"/>
          <p:cNvSpPr/>
          <p:nvPr/>
        </p:nvSpPr>
        <p:spPr>
          <a:xfrm>
            <a:off x="3924186" y="1289877"/>
            <a:ext cx="56515" cy="36195"/>
          </a:xfrm>
          <a:custGeom>
            <a:avLst/>
            <a:gdLst/>
            <a:ahLst/>
            <a:cxnLst/>
            <a:rect l="l" t="t" r="r" b="b"/>
            <a:pathLst>
              <a:path w="56514" h="36194">
                <a:moveTo>
                  <a:pt x="0" y="35861"/>
                </a:moveTo>
                <a:lnTo>
                  <a:pt x="56369" y="35861"/>
                </a:lnTo>
                <a:lnTo>
                  <a:pt x="56369" y="0"/>
                </a:lnTo>
                <a:lnTo>
                  <a:pt x="0" y="0"/>
                </a:lnTo>
                <a:lnTo>
                  <a:pt x="0" y="35861"/>
                </a:lnTo>
                <a:close/>
              </a:path>
            </a:pathLst>
          </a:custGeom>
          <a:ln w="4450">
            <a:solidFill>
              <a:srgbClr val="000000"/>
            </a:solidFill>
          </a:ln>
        </p:spPr>
        <p:txBody>
          <a:bodyPr wrap="square" lIns="0" tIns="0" rIns="0" bIns="0" rtlCol="0"/>
          <a:lstStyle/>
          <a:p>
            <a:endParaRPr/>
          </a:p>
        </p:txBody>
      </p:sp>
      <p:sp>
        <p:nvSpPr>
          <p:cNvPr id="38" name="object 38"/>
          <p:cNvSpPr/>
          <p:nvPr/>
        </p:nvSpPr>
        <p:spPr>
          <a:xfrm>
            <a:off x="3980555" y="1289877"/>
            <a:ext cx="56515" cy="36195"/>
          </a:xfrm>
          <a:custGeom>
            <a:avLst/>
            <a:gdLst/>
            <a:ahLst/>
            <a:cxnLst/>
            <a:rect l="l" t="t" r="r" b="b"/>
            <a:pathLst>
              <a:path w="56514" h="36194">
                <a:moveTo>
                  <a:pt x="0" y="35861"/>
                </a:moveTo>
                <a:lnTo>
                  <a:pt x="56468" y="35861"/>
                </a:lnTo>
                <a:lnTo>
                  <a:pt x="56468" y="0"/>
                </a:lnTo>
                <a:lnTo>
                  <a:pt x="0" y="0"/>
                </a:lnTo>
                <a:lnTo>
                  <a:pt x="0" y="35861"/>
                </a:lnTo>
                <a:close/>
              </a:path>
            </a:pathLst>
          </a:custGeom>
          <a:solidFill>
            <a:srgbClr val="996633"/>
          </a:solidFill>
        </p:spPr>
        <p:txBody>
          <a:bodyPr wrap="square" lIns="0" tIns="0" rIns="0" bIns="0" rtlCol="0"/>
          <a:lstStyle/>
          <a:p>
            <a:endParaRPr/>
          </a:p>
        </p:txBody>
      </p:sp>
      <p:sp>
        <p:nvSpPr>
          <p:cNvPr id="39" name="object 39"/>
          <p:cNvSpPr/>
          <p:nvPr/>
        </p:nvSpPr>
        <p:spPr>
          <a:xfrm>
            <a:off x="3980555" y="1289877"/>
            <a:ext cx="56515" cy="36195"/>
          </a:xfrm>
          <a:custGeom>
            <a:avLst/>
            <a:gdLst/>
            <a:ahLst/>
            <a:cxnLst/>
            <a:rect l="l" t="t" r="r" b="b"/>
            <a:pathLst>
              <a:path w="56514" h="36194">
                <a:moveTo>
                  <a:pt x="0" y="35861"/>
                </a:moveTo>
                <a:lnTo>
                  <a:pt x="56468" y="35861"/>
                </a:lnTo>
                <a:lnTo>
                  <a:pt x="56468" y="0"/>
                </a:lnTo>
                <a:lnTo>
                  <a:pt x="0" y="0"/>
                </a:lnTo>
                <a:lnTo>
                  <a:pt x="0" y="35861"/>
                </a:lnTo>
                <a:close/>
              </a:path>
            </a:pathLst>
          </a:custGeom>
          <a:ln w="4451">
            <a:solidFill>
              <a:srgbClr val="000000"/>
            </a:solidFill>
          </a:ln>
        </p:spPr>
        <p:txBody>
          <a:bodyPr wrap="square" lIns="0" tIns="0" rIns="0" bIns="0" rtlCol="0"/>
          <a:lstStyle/>
          <a:p>
            <a:endParaRPr/>
          </a:p>
        </p:txBody>
      </p:sp>
      <p:sp>
        <p:nvSpPr>
          <p:cNvPr id="40" name="object 40"/>
          <p:cNvSpPr/>
          <p:nvPr/>
        </p:nvSpPr>
        <p:spPr>
          <a:xfrm>
            <a:off x="4037024" y="1289877"/>
            <a:ext cx="56515" cy="36195"/>
          </a:xfrm>
          <a:custGeom>
            <a:avLst/>
            <a:gdLst/>
            <a:ahLst/>
            <a:cxnLst/>
            <a:rect l="l" t="t" r="r" b="b"/>
            <a:pathLst>
              <a:path w="56514" h="36194">
                <a:moveTo>
                  <a:pt x="0" y="35861"/>
                </a:moveTo>
                <a:lnTo>
                  <a:pt x="56468" y="35861"/>
                </a:lnTo>
                <a:lnTo>
                  <a:pt x="56468" y="0"/>
                </a:lnTo>
                <a:lnTo>
                  <a:pt x="0" y="0"/>
                </a:lnTo>
                <a:lnTo>
                  <a:pt x="0" y="35861"/>
                </a:lnTo>
                <a:close/>
              </a:path>
            </a:pathLst>
          </a:custGeom>
          <a:solidFill>
            <a:srgbClr val="996633"/>
          </a:solidFill>
        </p:spPr>
        <p:txBody>
          <a:bodyPr wrap="square" lIns="0" tIns="0" rIns="0" bIns="0" rtlCol="0"/>
          <a:lstStyle/>
          <a:p>
            <a:endParaRPr/>
          </a:p>
        </p:txBody>
      </p:sp>
      <p:sp>
        <p:nvSpPr>
          <p:cNvPr id="41" name="object 41"/>
          <p:cNvSpPr/>
          <p:nvPr/>
        </p:nvSpPr>
        <p:spPr>
          <a:xfrm>
            <a:off x="4037024" y="1289877"/>
            <a:ext cx="56515" cy="36195"/>
          </a:xfrm>
          <a:custGeom>
            <a:avLst/>
            <a:gdLst/>
            <a:ahLst/>
            <a:cxnLst/>
            <a:rect l="l" t="t" r="r" b="b"/>
            <a:pathLst>
              <a:path w="56514" h="36194">
                <a:moveTo>
                  <a:pt x="0" y="35861"/>
                </a:moveTo>
                <a:lnTo>
                  <a:pt x="56468" y="35861"/>
                </a:lnTo>
                <a:lnTo>
                  <a:pt x="56468" y="0"/>
                </a:lnTo>
                <a:lnTo>
                  <a:pt x="0" y="0"/>
                </a:lnTo>
                <a:lnTo>
                  <a:pt x="0" y="35861"/>
                </a:lnTo>
                <a:close/>
              </a:path>
            </a:pathLst>
          </a:custGeom>
          <a:ln w="4451">
            <a:solidFill>
              <a:srgbClr val="000000"/>
            </a:solidFill>
          </a:ln>
        </p:spPr>
        <p:txBody>
          <a:bodyPr wrap="square" lIns="0" tIns="0" rIns="0" bIns="0" rtlCol="0"/>
          <a:lstStyle/>
          <a:p>
            <a:endParaRPr/>
          </a:p>
        </p:txBody>
      </p:sp>
      <p:sp>
        <p:nvSpPr>
          <p:cNvPr id="42" name="object 42"/>
          <p:cNvSpPr/>
          <p:nvPr/>
        </p:nvSpPr>
        <p:spPr>
          <a:xfrm>
            <a:off x="4093492" y="1289877"/>
            <a:ext cx="56515" cy="36195"/>
          </a:xfrm>
          <a:custGeom>
            <a:avLst/>
            <a:gdLst/>
            <a:ahLst/>
            <a:cxnLst/>
            <a:rect l="l" t="t" r="r" b="b"/>
            <a:pathLst>
              <a:path w="56514" h="36194">
                <a:moveTo>
                  <a:pt x="0" y="35861"/>
                </a:moveTo>
                <a:lnTo>
                  <a:pt x="56369" y="35861"/>
                </a:lnTo>
                <a:lnTo>
                  <a:pt x="56369" y="0"/>
                </a:lnTo>
                <a:lnTo>
                  <a:pt x="0" y="0"/>
                </a:lnTo>
                <a:lnTo>
                  <a:pt x="0" y="35861"/>
                </a:lnTo>
                <a:close/>
              </a:path>
            </a:pathLst>
          </a:custGeom>
          <a:solidFill>
            <a:srgbClr val="996633"/>
          </a:solidFill>
        </p:spPr>
        <p:txBody>
          <a:bodyPr wrap="square" lIns="0" tIns="0" rIns="0" bIns="0" rtlCol="0"/>
          <a:lstStyle/>
          <a:p>
            <a:endParaRPr/>
          </a:p>
        </p:txBody>
      </p:sp>
      <p:sp>
        <p:nvSpPr>
          <p:cNvPr id="43" name="object 43"/>
          <p:cNvSpPr/>
          <p:nvPr/>
        </p:nvSpPr>
        <p:spPr>
          <a:xfrm>
            <a:off x="4093492" y="1289877"/>
            <a:ext cx="56515" cy="36195"/>
          </a:xfrm>
          <a:custGeom>
            <a:avLst/>
            <a:gdLst/>
            <a:ahLst/>
            <a:cxnLst/>
            <a:rect l="l" t="t" r="r" b="b"/>
            <a:pathLst>
              <a:path w="56514" h="36194">
                <a:moveTo>
                  <a:pt x="0" y="35861"/>
                </a:moveTo>
                <a:lnTo>
                  <a:pt x="56369" y="35861"/>
                </a:lnTo>
                <a:lnTo>
                  <a:pt x="56369" y="0"/>
                </a:lnTo>
                <a:lnTo>
                  <a:pt x="0" y="0"/>
                </a:lnTo>
                <a:lnTo>
                  <a:pt x="0" y="35861"/>
                </a:lnTo>
                <a:close/>
              </a:path>
            </a:pathLst>
          </a:custGeom>
          <a:ln w="4450">
            <a:solidFill>
              <a:srgbClr val="000000"/>
            </a:solidFill>
          </a:ln>
        </p:spPr>
        <p:txBody>
          <a:bodyPr wrap="square" lIns="0" tIns="0" rIns="0" bIns="0" rtlCol="0"/>
          <a:lstStyle/>
          <a:p>
            <a:endParaRPr/>
          </a:p>
        </p:txBody>
      </p:sp>
      <p:sp>
        <p:nvSpPr>
          <p:cNvPr id="44" name="object 44"/>
          <p:cNvSpPr/>
          <p:nvPr/>
        </p:nvSpPr>
        <p:spPr>
          <a:xfrm>
            <a:off x="4149862" y="1289877"/>
            <a:ext cx="56515" cy="36195"/>
          </a:xfrm>
          <a:custGeom>
            <a:avLst/>
            <a:gdLst/>
            <a:ahLst/>
            <a:cxnLst/>
            <a:rect l="l" t="t" r="r" b="b"/>
            <a:pathLst>
              <a:path w="56514" h="36194">
                <a:moveTo>
                  <a:pt x="0" y="35861"/>
                </a:moveTo>
                <a:lnTo>
                  <a:pt x="56468" y="35861"/>
                </a:lnTo>
                <a:lnTo>
                  <a:pt x="56468" y="0"/>
                </a:lnTo>
                <a:lnTo>
                  <a:pt x="0" y="0"/>
                </a:lnTo>
                <a:lnTo>
                  <a:pt x="0" y="35861"/>
                </a:lnTo>
                <a:close/>
              </a:path>
            </a:pathLst>
          </a:custGeom>
          <a:solidFill>
            <a:srgbClr val="996633"/>
          </a:solidFill>
        </p:spPr>
        <p:txBody>
          <a:bodyPr wrap="square" lIns="0" tIns="0" rIns="0" bIns="0" rtlCol="0"/>
          <a:lstStyle/>
          <a:p>
            <a:endParaRPr/>
          </a:p>
        </p:txBody>
      </p:sp>
      <p:sp>
        <p:nvSpPr>
          <p:cNvPr id="45" name="object 45"/>
          <p:cNvSpPr/>
          <p:nvPr/>
        </p:nvSpPr>
        <p:spPr>
          <a:xfrm>
            <a:off x="4149862" y="1289877"/>
            <a:ext cx="56515" cy="36195"/>
          </a:xfrm>
          <a:custGeom>
            <a:avLst/>
            <a:gdLst/>
            <a:ahLst/>
            <a:cxnLst/>
            <a:rect l="l" t="t" r="r" b="b"/>
            <a:pathLst>
              <a:path w="56514" h="36194">
                <a:moveTo>
                  <a:pt x="0" y="35861"/>
                </a:moveTo>
                <a:lnTo>
                  <a:pt x="56468" y="35861"/>
                </a:lnTo>
                <a:lnTo>
                  <a:pt x="56468" y="0"/>
                </a:lnTo>
                <a:lnTo>
                  <a:pt x="0" y="0"/>
                </a:lnTo>
                <a:lnTo>
                  <a:pt x="0" y="35861"/>
                </a:lnTo>
                <a:close/>
              </a:path>
            </a:pathLst>
          </a:custGeom>
          <a:ln w="4451">
            <a:solidFill>
              <a:srgbClr val="000000"/>
            </a:solidFill>
          </a:ln>
        </p:spPr>
        <p:txBody>
          <a:bodyPr wrap="square" lIns="0" tIns="0" rIns="0" bIns="0" rtlCol="0"/>
          <a:lstStyle/>
          <a:p>
            <a:endParaRPr/>
          </a:p>
        </p:txBody>
      </p:sp>
      <p:sp>
        <p:nvSpPr>
          <p:cNvPr id="46" name="object 46"/>
          <p:cNvSpPr/>
          <p:nvPr/>
        </p:nvSpPr>
        <p:spPr>
          <a:xfrm>
            <a:off x="4206334" y="1289877"/>
            <a:ext cx="56515" cy="36195"/>
          </a:xfrm>
          <a:custGeom>
            <a:avLst/>
            <a:gdLst/>
            <a:ahLst/>
            <a:cxnLst/>
            <a:rect l="l" t="t" r="r" b="b"/>
            <a:pathLst>
              <a:path w="56514" h="36194">
                <a:moveTo>
                  <a:pt x="0" y="35861"/>
                </a:moveTo>
                <a:lnTo>
                  <a:pt x="56468" y="35861"/>
                </a:lnTo>
                <a:lnTo>
                  <a:pt x="56468" y="0"/>
                </a:lnTo>
                <a:lnTo>
                  <a:pt x="0" y="0"/>
                </a:lnTo>
                <a:lnTo>
                  <a:pt x="0" y="35861"/>
                </a:lnTo>
                <a:close/>
              </a:path>
            </a:pathLst>
          </a:custGeom>
          <a:solidFill>
            <a:srgbClr val="996633"/>
          </a:solidFill>
        </p:spPr>
        <p:txBody>
          <a:bodyPr wrap="square" lIns="0" tIns="0" rIns="0" bIns="0" rtlCol="0"/>
          <a:lstStyle/>
          <a:p>
            <a:endParaRPr/>
          </a:p>
        </p:txBody>
      </p:sp>
      <p:sp>
        <p:nvSpPr>
          <p:cNvPr id="47" name="object 47"/>
          <p:cNvSpPr/>
          <p:nvPr/>
        </p:nvSpPr>
        <p:spPr>
          <a:xfrm>
            <a:off x="4206334" y="1289877"/>
            <a:ext cx="56515" cy="36195"/>
          </a:xfrm>
          <a:custGeom>
            <a:avLst/>
            <a:gdLst/>
            <a:ahLst/>
            <a:cxnLst/>
            <a:rect l="l" t="t" r="r" b="b"/>
            <a:pathLst>
              <a:path w="56514" h="36194">
                <a:moveTo>
                  <a:pt x="0" y="35861"/>
                </a:moveTo>
                <a:lnTo>
                  <a:pt x="56468" y="35861"/>
                </a:lnTo>
                <a:lnTo>
                  <a:pt x="56468" y="0"/>
                </a:lnTo>
                <a:lnTo>
                  <a:pt x="0" y="0"/>
                </a:lnTo>
                <a:lnTo>
                  <a:pt x="0" y="35861"/>
                </a:lnTo>
                <a:close/>
              </a:path>
            </a:pathLst>
          </a:custGeom>
          <a:ln w="4451">
            <a:solidFill>
              <a:srgbClr val="000000"/>
            </a:solidFill>
          </a:ln>
        </p:spPr>
        <p:txBody>
          <a:bodyPr wrap="square" lIns="0" tIns="0" rIns="0" bIns="0" rtlCol="0"/>
          <a:lstStyle/>
          <a:p>
            <a:endParaRPr/>
          </a:p>
        </p:txBody>
      </p:sp>
      <p:sp>
        <p:nvSpPr>
          <p:cNvPr id="48" name="object 48"/>
          <p:cNvSpPr/>
          <p:nvPr/>
        </p:nvSpPr>
        <p:spPr>
          <a:xfrm>
            <a:off x="4262791" y="1289877"/>
            <a:ext cx="56515" cy="36195"/>
          </a:xfrm>
          <a:custGeom>
            <a:avLst/>
            <a:gdLst/>
            <a:ahLst/>
            <a:cxnLst/>
            <a:rect l="l" t="t" r="r" b="b"/>
            <a:pathLst>
              <a:path w="56514" h="36194">
                <a:moveTo>
                  <a:pt x="0" y="35861"/>
                </a:moveTo>
                <a:lnTo>
                  <a:pt x="56369" y="35861"/>
                </a:lnTo>
                <a:lnTo>
                  <a:pt x="56369" y="0"/>
                </a:lnTo>
                <a:lnTo>
                  <a:pt x="0" y="0"/>
                </a:lnTo>
                <a:lnTo>
                  <a:pt x="0" y="35861"/>
                </a:lnTo>
                <a:close/>
              </a:path>
            </a:pathLst>
          </a:custGeom>
          <a:solidFill>
            <a:srgbClr val="996633"/>
          </a:solidFill>
        </p:spPr>
        <p:txBody>
          <a:bodyPr wrap="square" lIns="0" tIns="0" rIns="0" bIns="0" rtlCol="0"/>
          <a:lstStyle/>
          <a:p>
            <a:endParaRPr/>
          </a:p>
        </p:txBody>
      </p:sp>
      <p:sp>
        <p:nvSpPr>
          <p:cNvPr id="49" name="object 49"/>
          <p:cNvSpPr/>
          <p:nvPr/>
        </p:nvSpPr>
        <p:spPr>
          <a:xfrm>
            <a:off x="4262791" y="1289877"/>
            <a:ext cx="56515" cy="36195"/>
          </a:xfrm>
          <a:custGeom>
            <a:avLst/>
            <a:gdLst/>
            <a:ahLst/>
            <a:cxnLst/>
            <a:rect l="l" t="t" r="r" b="b"/>
            <a:pathLst>
              <a:path w="56514" h="36194">
                <a:moveTo>
                  <a:pt x="0" y="35861"/>
                </a:moveTo>
                <a:lnTo>
                  <a:pt x="56369" y="35861"/>
                </a:lnTo>
                <a:lnTo>
                  <a:pt x="56369" y="0"/>
                </a:lnTo>
                <a:lnTo>
                  <a:pt x="0" y="0"/>
                </a:lnTo>
                <a:lnTo>
                  <a:pt x="0" y="35861"/>
                </a:lnTo>
                <a:close/>
              </a:path>
            </a:pathLst>
          </a:custGeom>
          <a:ln w="4450">
            <a:solidFill>
              <a:srgbClr val="000000"/>
            </a:solidFill>
          </a:ln>
        </p:spPr>
        <p:txBody>
          <a:bodyPr wrap="square" lIns="0" tIns="0" rIns="0" bIns="0" rtlCol="0"/>
          <a:lstStyle/>
          <a:p>
            <a:endParaRPr/>
          </a:p>
        </p:txBody>
      </p:sp>
      <p:sp>
        <p:nvSpPr>
          <p:cNvPr id="50" name="object 50"/>
          <p:cNvSpPr/>
          <p:nvPr/>
        </p:nvSpPr>
        <p:spPr>
          <a:xfrm>
            <a:off x="3784595" y="1325740"/>
            <a:ext cx="56515" cy="36195"/>
          </a:xfrm>
          <a:custGeom>
            <a:avLst/>
            <a:gdLst/>
            <a:ahLst/>
            <a:cxnLst/>
            <a:rect l="l" t="t" r="r" b="b"/>
            <a:pathLst>
              <a:path w="56514" h="36194">
                <a:moveTo>
                  <a:pt x="0" y="35692"/>
                </a:moveTo>
                <a:lnTo>
                  <a:pt x="56369" y="35692"/>
                </a:lnTo>
                <a:lnTo>
                  <a:pt x="56369" y="0"/>
                </a:lnTo>
                <a:lnTo>
                  <a:pt x="0" y="0"/>
                </a:lnTo>
                <a:lnTo>
                  <a:pt x="0" y="35692"/>
                </a:lnTo>
                <a:close/>
              </a:path>
            </a:pathLst>
          </a:custGeom>
          <a:solidFill>
            <a:srgbClr val="996633"/>
          </a:solidFill>
        </p:spPr>
        <p:txBody>
          <a:bodyPr wrap="square" lIns="0" tIns="0" rIns="0" bIns="0" rtlCol="0"/>
          <a:lstStyle/>
          <a:p>
            <a:endParaRPr/>
          </a:p>
        </p:txBody>
      </p:sp>
      <p:sp>
        <p:nvSpPr>
          <p:cNvPr id="51" name="object 51"/>
          <p:cNvSpPr/>
          <p:nvPr/>
        </p:nvSpPr>
        <p:spPr>
          <a:xfrm>
            <a:off x="3784595" y="1325740"/>
            <a:ext cx="56515" cy="36195"/>
          </a:xfrm>
          <a:custGeom>
            <a:avLst/>
            <a:gdLst/>
            <a:ahLst/>
            <a:cxnLst/>
            <a:rect l="l" t="t" r="r" b="b"/>
            <a:pathLst>
              <a:path w="56514" h="36194">
                <a:moveTo>
                  <a:pt x="0" y="35692"/>
                </a:moveTo>
                <a:lnTo>
                  <a:pt x="56369" y="35692"/>
                </a:lnTo>
                <a:lnTo>
                  <a:pt x="56369" y="0"/>
                </a:lnTo>
                <a:lnTo>
                  <a:pt x="0" y="0"/>
                </a:lnTo>
                <a:lnTo>
                  <a:pt x="0" y="35692"/>
                </a:lnTo>
                <a:close/>
              </a:path>
            </a:pathLst>
          </a:custGeom>
          <a:ln w="4454">
            <a:solidFill>
              <a:srgbClr val="000000"/>
            </a:solidFill>
          </a:ln>
        </p:spPr>
        <p:txBody>
          <a:bodyPr wrap="square" lIns="0" tIns="0" rIns="0" bIns="0" rtlCol="0"/>
          <a:lstStyle/>
          <a:p>
            <a:endParaRPr/>
          </a:p>
        </p:txBody>
      </p:sp>
      <p:sp>
        <p:nvSpPr>
          <p:cNvPr id="52" name="object 52"/>
          <p:cNvSpPr/>
          <p:nvPr/>
        </p:nvSpPr>
        <p:spPr>
          <a:xfrm>
            <a:off x="3840963" y="1325740"/>
            <a:ext cx="56515" cy="36195"/>
          </a:xfrm>
          <a:custGeom>
            <a:avLst/>
            <a:gdLst/>
            <a:ahLst/>
            <a:cxnLst/>
            <a:rect l="l" t="t" r="r" b="b"/>
            <a:pathLst>
              <a:path w="56514" h="36194">
                <a:moveTo>
                  <a:pt x="0" y="35692"/>
                </a:moveTo>
                <a:lnTo>
                  <a:pt x="56468" y="35692"/>
                </a:lnTo>
                <a:lnTo>
                  <a:pt x="56468" y="0"/>
                </a:lnTo>
                <a:lnTo>
                  <a:pt x="0" y="0"/>
                </a:lnTo>
                <a:lnTo>
                  <a:pt x="0" y="35692"/>
                </a:lnTo>
                <a:close/>
              </a:path>
            </a:pathLst>
          </a:custGeom>
          <a:solidFill>
            <a:srgbClr val="996633"/>
          </a:solidFill>
        </p:spPr>
        <p:txBody>
          <a:bodyPr wrap="square" lIns="0" tIns="0" rIns="0" bIns="0" rtlCol="0"/>
          <a:lstStyle/>
          <a:p>
            <a:endParaRPr/>
          </a:p>
        </p:txBody>
      </p:sp>
      <p:sp>
        <p:nvSpPr>
          <p:cNvPr id="53" name="object 53"/>
          <p:cNvSpPr/>
          <p:nvPr/>
        </p:nvSpPr>
        <p:spPr>
          <a:xfrm>
            <a:off x="3840963" y="1325740"/>
            <a:ext cx="56515" cy="36195"/>
          </a:xfrm>
          <a:custGeom>
            <a:avLst/>
            <a:gdLst/>
            <a:ahLst/>
            <a:cxnLst/>
            <a:rect l="l" t="t" r="r" b="b"/>
            <a:pathLst>
              <a:path w="56514" h="36194">
                <a:moveTo>
                  <a:pt x="0" y="35692"/>
                </a:moveTo>
                <a:lnTo>
                  <a:pt x="56468" y="35692"/>
                </a:lnTo>
                <a:lnTo>
                  <a:pt x="56468" y="0"/>
                </a:lnTo>
                <a:lnTo>
                  <a:pt x="0" y="0"/>
                </a:lnTo>
                <a:lnTo>
                  <a:pt x="0" y="35692"/>
                </a:lnTo>
                <a:close/>
              </a:path>
            </a:pathLst>
          </a:custGeom>
          <a:ln w="4455">
            <a:solidFill>
              <a:srgbClr val="000000"/>
            </a:solidFill>
          </a:ln>
        </p:spPr>
        <p:txBody>
          <a:bodyPr wrap="square" lIns="0" tIns="0" rIns="0" bIns="0" rtlCol="0"/>
          <a:lstStyle/>
          <a:p>
            <a:endParaRPr/>
          </a:p>
        </p:txBody>
      </p:sp>
      <p:sp>
        <p:nvSpPr>
          <p:cNvPr id="54" name="object 54"/>
          <p:cNvSpPr/>
          <p:nvPr/>
        </p:nvSpPr>
        <p:spPr>
          <a:xfrm>
            <a:off x="3897431" y="1325740"/>
            <a:ext cx="56515" cy="36195"/>
          </a:xfrm>
          <a:custGeom>
            <a:avLst/>
            <a:gdLst/>
            <a:ahLst/>
            <a:cxnLst/>
            <a:rect l="l" t="t" r="r" b="b"/>
            <a:pathLst>
              <a:path w="56514" h="36194">
                <a:moveTo>
                  <a:pt x="0" y="35692"/>
                </a:moveTo>
                <a:lnTo>
                  <a:pt x="56468" y="35692"/>
                </a:lnTo>
                <a:lnTo>
                  <a:pt x="56468" y="0"/>
                </a:lnTo>
                <a:lnTo>
                  <a:pt x="0" y="0"/>
                </a:lnTo>
                <a:lnTo>
                  <a:pt x="0" y="35692"/>
                </a:lnTo>
                <a:close/>
              </a:path>
            </a:pathLst>
          </a:custGeom>
          <a:solidFill>
            <a:srgbClr val="996633"/>
          </a:solidFill>
        </p:spPr>
        <p:txBody>
          <a:bodyPr wrap="square" lIns="0" tIns="0" rIns="0" bIns="0" rtlCol="0"/>
          <a:lstStyle/>
          <a:p>
            <a:endParaRPr/>
          </a:p>
        </p:txBody>
      </p:sp>
      <p:sp>
        <p:nvSpPr>
          <p:cNvPr id="55" name="object 55"/>
          <p:cNvSpPr/>
          <p:nvPr/>
        </p:nvSpPr>
        <p:spPr>
          <a:xfrm>
            <a:off x="3897431" y="1325740"/>
            <a:ext cx="56515" cy="36195"/>
          </a:xfrm>
          <a:custGeom>
            <a:avLst/>
            <a:gdLst/>
            <a:ahLst/>
            <a:cxnLst/>
            <a:rect l="l" t="t" r="r" b="b"/>
            <a:pathLst>
              <a:path w="56514" h="36194">
                <a:moveTo>
                  <a:pt x="0" y="35692"/>
                </a:moveTo>
                <a:lnTo>
                  <a:pt x="56468" y="35692"/>
                </a:lnTo>
                <a:lnTo>
                  <a:pt x="56468" y="0"/>
                </a:lnTo>
                <a:lnTo>
                  <a:pt x="0" y="0"/>
                </a:lnTo>
                <a:lnTo>
                  <a:pt x="0" y="35692"/>
                </a:lnTo>
                <a:close/>
              </a:path>
            </a:pathLst>
          </a:custGeom>
          <a:ln w="4455">
            <a:solidFill>
              <a:srgbClr val="000000"/>
            </a:solidFill>
          </a:ln>
        </p:spPr>
        <p:txBody>
          <a:bodyPr wrap="square" lIns="0" tIns="0" rIns="0" bIns="0" rtlCol="0"/>
          <a:lstStyle/>
          <a:p>
            <a:endParaRPr/>
          </a:p>
        </p:txBody>
      </p:sp>
      <p:sp>
        <p:nvSpPr>
          <p:cNvPr id="56" name="object 56"/>
          <p:cNvSpPr/>
          <p:nvPr/>
        </p:nvSpPr>
        <p:spPr>
          <a:xfrm>
            <a:off x="3953900" y="1325740"/>
            <a:ext cx="56515" cy="36195"/>
          </a:xfrm>
          <a:custGeom>
            <a:avLst/>
            <a:gdLst/>
            <a:ahLst/>
            <a:cxnLst/>
            <a:rect l="l" t="t" r="r" b="b"/>
            <a:pathLst>
              <a:path w="56514" h="36194">
                <a:moveTo>
                  <a:pt x="0" y="35692"/>
                </a:moveTo>
                <a:lnTo>
                  <a:pt x="56369" y="35692"/>
                </a:lnTo>
                <a:lnTo>
                  <a:pt x="56369" y="0"/>
                </a:lnTo>
                <a:lnTo>
                  <a:pt x="0" y="0"/>
                </a:lnTo>
                <a:lnTo>
                  <a:pt x="0" y="35692"/>
                </a:lnTo>
                <a:close/>
              </a:path>
            </a:pathLst>
          </a:custGeom>
          <a:solidFill>
            <a:srgbClr val="996633"/>
          </a:solidFill>
        </p:spPr>
        <p:txBody>
          <a:bodyPr wrap="square" lIns="0" tIns="0" rIns="0" bIns="0" rtlCol="0"/>
          <a:lstStyle/>
          <a:p>
            <a:endParaRPr/>
          </a:p>
        </p:txBody>
      </p:sp>
      <p:sp>
        <p:nvSpPr>
          <p:cNvPr id="57" name="object 57"/>
          <p:cNvSpPr/>
          <p:nvPr/>
        </p:nvSpPr>
        <p:spPr>
          <a:xfrm>
            <a:off x="3953900" y="1325740"/>
            <a:ext cx="56515" cy="36195"/>
          </a:xfrm>
          <a:custGeom>
            <a:avLst/>
            <a:gdLst/>
            <a:ahLst/>
            <a:cxnLst/>
            <a:rect l="l" t="t" r="r" b="b"/>
            <a:pathLst>
              <a:path w="56514" h="36194">
                <a:moveTo>
                  <a:pt x="0" y="35692"/>
                </a:moveTo>
                <a:lnTo>
                  <a:pt x="56369" y="35692"/>
                </a:lnTo>
                <a:lnTo>
                  <a:pt x="56369" y="0"/>
                </a:lnTo>
                <a:lnTo>
                  <a:pt x="0" y="0"/>
                </a:lnTo>
                <a:lnTo>
                  <a:pt x="0" y="35692"/>
                </a:lnTo>
                <a:close/>
              </a:path>
            </a:pathLst>
          </a:custGeom>
          <a:ln w="4454">
            <a:solidFill>
              <a:srgbClr val="000000"/>
            </a:solidFill>
          </a:ln>
        </p:spPr>
        <p:txBody>
          <a:bodyPr wrap="square" lIns="0" tIns="0" rIns="0" bIns="0" rtlCol="0"/>
          <a:lstStyle/>
          <a:p>
            <a:endParaRPr/>
          </a:p>
        </p:txBody>
      </p:sp>
      <p:sp>
        <p:nvSpPr>
          <p:cNvPr id="58" name="object 58"/>
          <p:cNvSpPr/>
          <p:nvPr/>
        </p:nvSpPr>
        <p:spPr>
          <a:xfrm>
            <a:off x="4010269" y="1325740"/>
            <a:ext cx="56515" cy="36195"/>
          </a:xfrm>
          <a:custGeom>
            <a:avLst/>
            <a:gdLst/>
            <a:ahLst/>
            <a:cxnLst/>
            <a:rect l="l" t="t" r="r" b="b"/>
            <a:pathLst>
              <a:path w="56514" h="36194">
                <a:moveTo>
                  <a:pt x="0" y="35692"/>
                </a:moveTo>
                <a:lnTo>
                  <a:pt x="56468" y="35692"/>
                </a:lnTo>
                <a:lnTo>
                  <a:pt x="56468" y="0"/>
                </a:lnTo>
                <a:lnTo>
                  <a:pt x="0" y="0"/>
                </a:lnTo>
                <a:lnTo>
                  <a:pt x="0" y="35692"/>
                </a:lnTo>
                <a:close/>
              </a:path>
            </a:pathLst>
          </a:custGeom>
          <a:solidFill>
            <a:srgbClr val="996633"/>
          </a:solidFill>
        </p:spPr>
        <p:txBody>
          <a:bodyPr wrap="square" lIns="0" tIns="0" rIns="0" bIns="0" rtlCol="0"/>
          <a:lstStyle/>
          <a:p>
            <a:endParaRPr/>
          </a:p>
        </p:txBody>
      </p:sp>
      <p:sp>
        <p:nvSpPr>
          <p:cNvPr id="59" name="object 59"/>
          <p:cNvSpPr/>
          <p:nvPr/>
        </p:nvSpPr>
        <p:spPr>
          <a:xfrm>
            <a:off x="4010269" y="1325740"/>
            <a:ext cx="56515" cy="36195"/>
          </a:xfrm>
          <a:custGeom>
            <a:avLst/>
            <a:gdLst/>
            <a:ahLst/>
            <a:cxnLst/>
            <a:rect l="l" t="t" r="r" b="b"/>
            <a:pathLst>
              <a:path w="56514" h="36194">
                <a:moveTo>
                  <a:pt x="0" y="35692"/>
                </a:moveTo>
                <a:lnTo>
                  <a:pt x="56468" y="35692"/>
                </a:lnTo>
                <a:lnTo>
                  <a:pt x="56468" y="0"/>
                </a:lnTo>
                <a:lnTo>
                  <a:pt x="0" y="0"/>
                </a:lnTo>
                <a:lnTo>
                  <a:pt x="0" y="35692"/>
                </a:lnTo>
                <a:close/>
              </a:path>
            </a:pathLst>
          </a:custGeom>
          <a:ln w="4455">
            <a:solidFill>
              <a:srgbClr val="000000"/>
            </a:solidFill>
          </a:ln>
        </p:spPr>
        <p:txBody>
          <a:bodyPr wrap="square" lIns="0" tIns="0" rIns="0" bIns="0" rtlCol="0"/>
          <a:lstStyle/>
          <a:p>
            <a:endParaRPr/>
          </a:p>
        </p:txBody>
      </p:sp>
      <p:sp>
        <p:nvSpPr>
          <p:cNvPr id="60" name="object 60"/>
          <p:cNvSpPr/>
          <p:nvPr/>
        </p:nvSpPr>
        <p:spPr>
          <a:xfrm>
            <a:off x="4066738" y="1325740"/>
            <a:ext cx="56515" cy="36195"/>
          </a:xfrm>
          <a:custGeom>
            <a:avLst/>
            <a:gdLst/>
            <a:ahLst/>
            <a:cxnLst/>
            <a:rect l="l" t="t" r="r" b="b"/>
            <a:pathLst>
              <a:path w="56514" h="36194">
                <a:moveTo>
                  <a:pt x="0" y="35692"/>
                </a:moveTo>
                <a:lnTo>
                  <a:pt x="56468" y="35692"/>
                </a:lnTo>
                <a:lnTo>
                  <a:pt x="56468" y="0"/>
                </a:lnTo>
                <a:lnTo>
                  <a:pt x="0" y="0"/>
                </a:lnTo>
                <a:lnTo>
                  <a:pt x="0" y="35692"/>
                </a:lnTo>
                <a:close/>
              </a:path>
            </a:pathLst>
          </a:custGeom>
          <a:solidFill>
            <a:srgbClr val="996633"/>
          </a:solidFill>
        </p:spPr>
        <p:txBody>
          <a:bodyPr wrap="square" lIns="0" tIns="0" rIns="0" bIns="0" rtlCol="0"/>
          <a:lstStyle/>
          <a:p>
            <a:endParaRPr/>
          </a:p>
        </p:txBody>
      </p:sp>
      <p:sp>
        <p:nvSpPr>
          <p:cNvPr id="61" name="object 61"/>
          <p:cNvSpPr/>
          <p:nvPr/>
        </p:nvSpPr>
        <p:spPr>
          <a:xfrm>
            <a:off x="4066738" y="1325740"/>
            <a:ext cx="56515" cy="36195"/>
          </a:xfrm>
          <a:custGeom>
            <a:avLst/>
            <a:gdLst/>
            <a:ahLst/>
            <a:cxnLst/>
            <a:rect l="l" t="t" r="r" b="b"/>
            <a:pathLst>
              <a:path w="56514" h="36194">
                <a:moveTo>
                  <a:pt x="0" y="35692"/>
                </a:moveTo>
                <a:lnTo>
                  <a:pt x="56468" y="35692"/>
                </a:lnTo>
                <a:lnTo>
                  <a:pt x="56468" y="0"/>
                </a:lnTo>
                <a:lnTo>
                  <a:pt x="0" y="0"/>
                </a:lnTo>
                <a:lnTo>
                  <a:pt x="0" y="35692"/>
                </a:lnTo>
                <a:close/>
              </a:path>
            </a:pathLst>
          </a:custGeom>
          <a:ln w="4455">
            <a:solidFill>
              <a:srgbClr val="000000"/>
            </a:solidFill>
          </a:ln>
        </p:spPr>
        <p:txBody>
          <a:bodyPr wrap="square" lIns="0" tIns="0" rIns="0" bIns="0" rtlCol="0"/>
          <a:lstStyle/>
          <a:p>
            <a:endParaRPr/>
          </a:p>
        </p:txBody>
      </p:sp>
      <p:sp>
        <p:nvSpPr>
          <p:cNvPr id="62" name="object 62"/>
          <p:cNvSpPr/>
          <p:nvPr/>
        </p:nvSpPr>
        <p:spPr>
          <a:xfrm>
            <a:off x="4123206" y="1325740"/>
            <a:ext cx="56515" cy="36195"/>
          </a:xfrm>
          <a:custGeom>
            <a:avLst/>
            <a:gdLst/>
            <a:ahLst/>
            <a:cxnLst/>
            <a:rect l="l" t="t" r="r" b="b"/>
            <a:pathLst>
              <a:path w="56514" h="36194">
                <a:moveTo>
                  <a:pt x="0" y="35692"/>
                </a:moveTo>
                <a:lnTo>
                  <a:pt x="56369" y="35692"/>
                </a:lnTo>
                <a:lnTo>
                  <a:pt x="56369" y="0"/>
                </a:lnTo>
                <a:lnTo>
                  <a:pt x="0" y="0"/>
                </a:lnTo>
                <a:lnTo>
                  <a:pt x="0" y="35692"/>
                </a:lnTo>
                <a:close/>
              </a:path>
            </a:pathLst>
          </a:custGeom>
          <a:solidFill>
            <a:srgbClr val="996633"/>
          </a:solidFill>
        </p:spPr>
        <p:txBody>
          <a:bodyPr wrap="square" lIns="0" tIns="0" rIns="0" bIns="0" rtlCol="0"/>
          <a:lstStyle/>
          <a:p>
            <a:endParaRPr/>
          </a:p>
        </p:txBody>
      </p:sp>
      <p:sp>
        <p:nvSpPr>
          <p:cNvPr id="63" name="object 63"/>
          <p:cNvSpPr/>
          <p:nvPr/>
        </p:nvSpPr>
        <p:spPr>
          <a:xfrm>
            <a:off x="4123206" y="1325740"/>
            <a:ext cx="56515" cy="36195"/>
          </a:xfrm>
          <a:custGeom>
            <a:avLst/>
            <a:gdLst/>
            <a:ahLst/>
            <a:cxnLst/>
            <a:rect l="l" t="t" r="r" b="b"/>
            <a:pathLst>
              <a:path w="56514" h="36194">
                <a:moveTo>
                  <a:pt x="0" y="35692"/>
                </a:moveTo>
                <a:lnTo>
                  <a:pt x="56369" y="35692"/>
                </a:lnTo>
                <a:lnTo>
                  <a:pt x="56369" y="0"/>
                </a:lnTo>
                <a:lnTo>
                  <a:pt x="0" y="0"/>
                </a:lnTo>
                <a:lnTo>
                  <a:pt x="0" y="35692"/>
                </a:lnTo>
                <a:close/>
              </a:path>
            </a:pathLst>
          </a:custGeom>
          <a:ln w="4454">
            <a:solidFill>
              <a:srgbClr val="000000"/>
            </a:solidFill>
          </a:ln>
        </p:spPr>
        <p:txBody>
          <a:bodyPr wrap="square" lIns="0" tIns="0" rIns="0" bIns="0" rtlCol="0"/>
          <a:lstStyle/>
          <a:p>
            <a:endParaRPr/>
          </a:p>
        </p:txBody>
      </p:sp>
      <p:sp>
        <p:nvSpPr>
          <p:cNvPr id="64" name="object 64"/>
          <p:cNvSpPr/>
          <p:nvPr/>
        </p:nvSpPr>
        <p:spPr>
          <a:xfrm>
            <a:off x="4179588" y="1325740"/>
            <a:ext cx="56515" cy="36195"/>
          </a:xfrm>
          <a:custGeom>
            <a:avLst/>
            <a:gdLst/>
            <a:ahLst/>
            <a:cxnLst/>
            <a:rect l="l" t="t" r="r" b="b"/>
            <a:pathLst>
              <a:path w="56514" h="36194">
                <a:moveTo>
                  <a:pt x="0" y="35692"/>
                </a:moveTo>
                <a:lnTo>
                  <a:pt x="56468" y="35692"/>
                </a:lnTo>
                <a:lnTo>
                  <a:pt x="56468" y="0"/>
                </a:lnTo>
                <a:lnTo>
                  <a:pt x="0" y="0"/>
                </a:lnTo>
                <a:lnTo>
                  <a:pt x="0" y="35692"/>
                </a:lnTo>
                <a:close/>
              </a:path>
            </a:pathLst>
          </a:custGeom>
          <a:solidFill>
            <a:srgbClr val="996633"/>
          </a:solidFill>
        </p:spPr>
        <p:txBody>
          <a:bodyPr wrap="square" lIns="0" tIns="0" rIns="0" bIns="0" rtlCol="0"/>
          <a:lstStyle/>
          <a:p>
            <a:endParaRPr/>
          </a:p>
        </p:txBody>
      </p:sp>
      <p:sp>
        <p:nvSpPr>
          <p:cNvPr id="65" name="object 65"/>
          <p:cNvSpPr/>
          <p:nvPr/>
        </p:nvSpPr>
        <p:spPr>
          <a:xfrm>
            <a:off x="4179588" y="1325740"/>
            <a:ext cx="56515" cy="36195"/>
          </a:xfrm>
          <a:custGeom>
            <a:avLst/>
            <a:gdLst/>
            <a:ahLst/>
            <a:cxnLst/>
            <a:rect l="l" t="t" r="r" b="b"/>
            <a:pathLst>
              <a:path w="56514" h="36194">
                <a:moveTo>
                  <a:pt x="0" y="35692"/>
                </a:moveTo>
                <a:lnTo>
                  <a:pt x="56468" y="35692"/>
                </a:lnTo>
                <a:lnTo>
                  <a:pt x="56468" y="0"/>
                </a:lnTo>
                <a:lnTo>
                  <a:pt x="0" y="0"/>
                </a:lnTo>
                <a:lnTo>
                  <a:pt x="0" y="35692"/>
                </a:lnTo>
                <a:close/>
              </a:path>
            </a:pathLst>
          </a:custGeom>
          <a:ln w="4455">
            <a:solidFill>
              <a:srgbClr val="000000"/>
            </a:solidFill>
          </a:ln>
        </p:spPr>
        <p:txBody>
          <a:bodyPr wrap="square" lIns="0" tIns="0" rIns="0" bIns="0" rtlCol="0"/>
          <a:lstStyle/>
          <a:p>
            <a:endParaRPr/>
          </a:p>
        </p:txBody>
      </p:sp>
      <p:sp>
        <p:nvSpPr>
          <p:cNvPr id="66" name="object 66"/>
          <p:cNvSpPr/>
          <p:nvPr/>
        </p:nvSpPr>
        <p:spPr>
          <a:xfrm>
            <a:off x="4236044" y="1325740"/>
            <a:ext cx="56515" cy="36195"/>
          </a:xfrm>
          <a:custGeom>
            <a:avLst/>
            <a:gdLst/>
            <a:ahLst/>
            <a:cxnLst/>
            <a:rect l="l" t="t" r="r" b="b"/>
            <a:pathLst>
              <a:path w="56514" h="36194">
                <a:moveTo>
                  <a:pt x="0" y="35692"/>
                </a:moveTo>
                <a:lnTo>
                  <a:pt x="56468" y="35692"/>
                </a:lnTo>
                <a:lnTo>
                  <a:pt x="56468" y="0"/>
                </a:lnTo>
                <a:lnTo>
                  <a:pt x="0" y="0"/>
                </a:lnTo>
                <a:lnTo>
                  <a:pt x="0" y="35692"/>
                </a:lnTo>
                <a:close/>
              </a:path>
            </a:pathLst>
          </a:custGeom>
          <a:solidFill>
            <a:srgbClr val="996633"/>
          </a:solidFill>
        </p:spPr>
        <p:txBody>
          <a:bodyPr wrap="square" lIns="0" tIns="0" rIns="0" bIns="0" rtlCol="0"/>
          <a:lstStyle/>
          <a:p>
            <a:endParaRPr/>
          </a:p>
        </p:txBody>
      </p:sp>
      <p:sp>
        <p:nvSpPr>
          <p:cNvPr id="67" name="object 67"/>
          <p:cNvSpPr/>
          <p:nvPr/>
        </p:nvSpPr>
        <p:spPr>
          <a:xfrm>
            <a:off x="4236044" y="1325740"/>
            <a:ext cx="56515" cy="36195"/>
          </a:xfrm>
          <a:custGeom>
            <a:avLst/>
            <a:gdLst/>
            <a:ahLst/>
            <a:cxnLst/>
            <a:rect l="l" t="t" r="r" b="b"/>
            <a:pathLst>
              <a:path w="56514" h="36194">
                <a:moveTo>
                  <a:pt x="0" y="35692"/>
                </a:moveTo>
                <a:lnTo>
                  <a:pt x="56468" y="35692"/>
                </a:lnTo>
                <a:lnTo>
                  <a:pt x="56468" y="0"/>
                </a:lnTo>
                <a:lnTo>
                  <a:pt x="0" y="0"/>
                </a:lnTo>
                <a:lnTo>
                  <a:pt x="0" y="35692"/>
                </a:lnTo>
                <a:close/>
              </a:path>
            </a:pathLst>
          </a:custGeom>
          <a:ln w="4455">
            <a:solidFill>
              <a:srgbClr val="000000"/>
            </a:solidFill>
          </a:ln>
        </p:spPr>
        <p:txBody>
          <a:bodyPr wrap="square" lIns="0" tIns="0" rIns="0" bIns="0" rtlCol="0"/>
          <a:lstStyle/>
          <a:p>
            <a:endParaRPr/>
          </a:p>
        </p:txBody>
      </p:sp>
      <p:sp>
        <p:nvSpPr>
          <p:cNvPr id="68" name="object 68"/>
          <p:cNvSpPr/>
          <p:nvPr/>
        </p:nvSpPr>
        <p:spPr>
          <a:xfrm>
            <a:off x="3811348" y="1361430"/>
            <a:ext cx="56515" cy="31115"/>
          </a:xfrm>
          <a:custGeom>
            <a:avLst/>
            <a:gdLst/>
            <a:ahLst/>
            <a:cxnLst/>
            <a:rect l="l" t="t" r="r" b="b"/>
            <a:pathLst>
              <a:path w="56514" h="31115">
                <a:moveTo>
                  <a:pt x="0" y="30642"/>
                </a:moveTo>
                <a:lnTo>
                  <a:pt x="56369" y="30642"/>
                </a:lnTo>
                <a:lnTo>
                  <a:pt x="56369" y="0"/>
                </a:lnTo>
                <a:lnTo>
                  <a:pt x="0" y="0"/>
                </a:lnTo>
                <a:lnTo>
                  <a:pt x="0" y="30642"/>
                </a:lnTo>
                <a:close/>
              </a:path>
            </a:pathLst>
          </a:custGeom>
          <a:solidFill>
            <a:srgbClr val="996633"/>
          </a:solidFill>
        </p:spPr>
        <p:txBody>
          <a:bodyPr wrap="square" lIns="0" tIns="0" rIns="0" bIns="0" rtlCol="0"/>
          <a:lstStyle/>
          <a:p>
            <a:endParaRPr/>
          </a:p>
        </p:txBody>
      </p:sp>
      <p:sp>
        <p:nvSpPr>
          <p:cNvPr id="69" name="object 69"/>
          <p:cNvSpPr/>
          <p:nvPr/>
        </p:nvSpPr>
        <p:spPr>
          <a:xfrm>
            <a:off x="3811348" y="1361430"/>
            <a:ext cx="56515" cy="31115"/>
          </a:xfrm>
          <a:custGeom>
            <a:avLst/>
            <a:gdLst/>
            <a:ahLst/>
            <a:cxnLst/>
            <a:rect l="l" t="t" r="r" b="b"/>
            <a:pathLst>
              <a:path w="56514" h="31115">
                <a:moveTo>
                  <a:pt x="0" y="30642"/>
                </a:moveTo>
                <a:lnTo>
                  <a:pt x="56369" y="30642"/>
                </a:lnTo>
                <a:lnTo>
                  <a:pt x="56369" y="0"/>
                </a:lnTo>
                <a:lnTo>
                  <a:pt x="0" y="0"/>
                </a:lnTo>
                <a:lnTo>
                  <a:pt x="0" y="30642"/>
                </a:lnTo>
                <a:close/>
              </a:path>
            </a:pathLst>
          </a:custGeom>
          <a:ln w="4575">
            <a:solidFill>
              <a:srgbClr val="000000"/>
            </a:solidFill>
          </a:ln>
        </p:spPr>
        <p:txBody>
          <a:bodyPr wrap="square" lIns="0" tIns="0" rIns="0" bIns="0" rtlCol="0"/>
          <a:lstStyle/>
          <a:p>
            <a:endParaRPr/>
          </a:p>
        </p:txBody>
      </p:sp>
      <p:sp>
        <p:nvSpPr>
          <p:cNvPr id="70" name="object 70"/>
          <p:cNvSpPr/>
          <p:nvPr/>
        </p:nvSpPr>
        <p:spPr>
          <a:xfrm>
            <a:off x="3867717" y="1361430"/>
            <a:ext cx="56515" cy="31115"/>
          </a:xfrm>
          <a:custGeom>
            <a:avLst/>
            <a:gdLst/>
            <a:ahLst/>
            <a:cxnLst/>
            <a:rect l="l" t="t" r="r" b="b"/>
            <a:pathLst>
              <a:path w="56514" h="31115">
                <a:moveTo>
                  <a:pt x="0" y="30642"/>
                </a:moveTo>
                <a:lnTo>
                  <a:pt x="56468" y="30642"/>
                </a:lnTo>
                <a:lnTo>
                  <a:pt x="56468" y="0"/>
                </a:lnTo>
                <a:lnTo>
                  <a:pt x="0" y="0"/>
                </a:lnTo>
                <a:lnTo>
                  <a:pt x="0" y="30642"/>
                </a:lnTo>
                <a:close/>
              </a:path>
            </a:pathLst>
          </a:custGeom>
          <a:solidFill>
            <a:srgbClr val="996633"/>
          </a:solidFill>
        </p:spPr>
        <p:txBody>
          <a:bodyPr wrap="square" lIns="0" tIns="0" rIns="0" bIns="0" rtlCol="0"/>
          <a:lstStyle/>
          <a:p>
            <a:endParaRPr/>
          </a:p>
        </p:txBody>
      </p:sp>
      <p:sp>
        <p:nvSpPr>
          <p:cNvPr id="71" name="object 71"/>
          <p:cNvSpPr/>
          <p:nvPr/>
        </p:nvSpPr>
        <p:spPr>
          <a:xfrm>
            <a:off x="3867717" y="1361430"/>
            <a:ext cx="56515" cy="31115"/>
          </a:xfrm>
          <a:custGeom>
            <a:avLst/>
            <a:gdLst/>
            <a:ahLst/>
            <a:cxnLst/>
            <a:rect l="l" t="t" r="r" b="b"/>
            <a:pathLst>
              <a:path w="56514" h="31115">
                <a:moveTo>
                  <a:pt x="0" y="30642"/>
                </a:moveTo>
                <a:lnTo>
                  <a:pt x="56468" y="30642"/>
                </a:lnTo>
                <a:lnTo>
                  <a:pt x="56468" y="0"/>
                </a:lnTo>
                <a:lnTo>
                  <a:pt x="0" y="0"/>
                </a:lnTo>
                <a:lnTo>
                  <a:pt x="0" y="30642"/>
                </a:lnTo>
                <a:close/>
              </a:path>
            </a:pathLst>
          </a:custGeom>
          <a:ln w="4576">
            <a:solidFill>
              <a:srgbClr val="000000"/>
            </a:solidFill>
          </a:ln>
        </p:spPr>
        <p:txBody>
          <a:bodyPr wrap="square" lIns="0" tIns="0" rIns="0" bIns="0" rtlCol="0"/>
          <a:lstStyle/>
          <a:p>
            <a:endParaRPr/>
          </a:p>
        </p:txBody>
      </p:sp>
      <p:sp>
        <p:nvSpPr>
          <p:cNvPr id="72" name="object 72"/>
          <p:cNvSpPr/>
          <p:nvPr/>
        </p:nvSpPr>
        <p:spPr>
          <a:xfrm>
            <a:off x="3924186" y="1361430"/>
            <a:ext cx="56515" cy="31115"/>
          </a:xfrm>
          <a:custGeom>
            <a:avLst/>
            <a:gdLst/>
            <a:ahLst/>
            <a:cxnLst/>
            <a:rect l="l" t="t" r="r" b="b"/>
            <a:pathLst>
              <a:path w="56514" h="31115">
                <a:moveTo>
                  <a:pt x="0" y="30642"/>
                </a:moveTo>
                <a:lnTo>
                  <a:pt x="56369" y="30642"/>
                </a:lnTo>
                <a:lnTo>
                  <a:pt x="56369" y="0"/>
                </a:lnTo>
                <a:lnTo>
                  <a:pt x="0" y="0"/>
                </a:lnTo>
                <a:lnTo>
                  <a:pt x="0" y="30642"/>
                </a:lnTo>
                <a:close/>
              </a:path>
            </a:pathLst>
          </a:custGeom>
          <a:solidFill>
            <a:srgbClr val="996633"/>
          </a:solidFill>
        </p:spPr>
        <p:txBody>
          <a:bodyPr wrap="square" lIns="0" tIns="0" rIns="0" bIns="0" rtlCol="0"/>
          <a:lstStyle/>
          <a:p>
            <a:endParaRPr/>
          </a:p>
        </p:txBody>
      </p:sp>
      <p:sp>
        <p:nvSpPr>
          <p:cNvPr id="73" name="object 73"/>
          <p:cNvSpPr/>
          <p:nvPr/>
        </p:nvSpPr>
        <p:spPr>
          <a:xfrm>
            <a:off x="3924186" y="1361430"/>
            <a:ext cx="56515" cy="31115"/>
          </a:xfrm>
          <a:custGeom>
            <a:avLst/>
            <a:gdLst/>
            <a:ahLst/>
            <a:cxnLst/>
            <a:rect l="l" t="t" r="r" b="b"/>
            <a:pathLst>
              <a:path w="56514" h="31115">
                <a:moveTo>
                  <a:pt x="0" y="30642"/>
                </a:moveTo>
                <a:lnTo>
                  <a:pt x="56369" y="30642"/>
                </a:lnTo>
                <a:lnTo>
                  <a:pt x="56369" y="0"/>
                </a:lnTo>
                <a:lnTo>
                  <a:pt x="0" y="0"/>
                </a:lnTo>
                <a:lnTo>
                  <a:pt x="0" y="30642"/>
                </a:lnTo>
                <a:close/>
              </a:path>
            </a:pathLst>
          </a:custGeom>
          <a:ln w="4575">
            <a:solidFill>
              <a:srgbClr val="000000"/>
            </a:solidFill>
          </a:ln>
        </p:spPr>
        <p:txBody>
          <a:bodyPr wrap="square" lIns="0" tIns="0" rIns="0" bIns="0" rtlCol="0"/>
          <a:lstStyle/>
          <a:p>
            <a:endParaRPr/>
          </a:p>
        </p:txBody>
      </p:sp>
      <p:sp>
        <p:nvSpPr>
          <p:cNvPr id="74" name="object 74"/>
          <p:cNvSpPr/>
          <p:nvPr/>
        </p:nvSpPr>
        <p:spPr>
          <a:xfrm>
            <a:off x="3980555" y="1361430"/>
            <a:ext cx="56515" cy="31115"/>
          </a:xfrm>
          <a:custGeom>
            <a:avLst/>
            <a:gdLst/>
            <a:ahLst/>
            <a:cxnLst/>
            <a:rect l="l" t="t" r="r" b="b"/>
            <a:pathLst>
              <a:path w="56514" h="31115">
                <a:moveTo>
                  <a:pt x="0" y="30642"/>
                </a:moveTo>
                <a:lnTo>
                  <a:pt x="56468" y="30642"/>
                </a:lnTo>
                <a:lnTo>
                  <a:pt x="56468" y="0"/>
                </a:lnTo>
                <a:lnTo>
                  <a:pt x="0" y="0"/>
                </a:lnTo>
                <a:lnTo>
                  <a:pt x="0" y="30642"/>
                </a:lnTo>
                <a:close/>
              </a:path>
            </a:pathLst>
          </a:custGeom>
          <a:solidFill>
            <a:srgbClr val="996633"/>
          </a:solidFill>
        </p:spPr>
        <p:txBody>
          <a:bodyPr wrap="square" lIns="0" tIns="0" rIns="0" bIns="0" rtlCol="0"/>
          <a:lstStyle/>
          <a:p>
            <a:endParaRPr/>
          </a:p>
        </p:txBody>
      </p:sp>
      <p:sp>
        <p:nvSpPr>
          <p:cNvPr id="75" name="object 75"/>
          <p:cNvSpPr/>
          <p:nvPr/>
        </p:nvSpPr>
        <p:spPr>
          <a:xfrm>
            <a:off x="3980555" y="1361430"/>
            <a:ext cx="56515" cy="31115"/>
          </a:xfrm>
          <a:custGeom>
            <a:avLst/>
            <a:gdLst/>
            <a:ahLst/>
            <a:cxnLst/>
            <a:rect l="l" t="t" r="r" b="b"/>
            <a:pathLst>
              <a:path w="56514" h="31115">
                <a:moveTo>
                  <a:pt x="0" y="30642"/>
                </a:moveTo>
                <a:lnTo>
                  <a:pt x="56468" y="30642"/>
                </a:lnTo>
                <a:lnTo>
                  <a:pt x="56468" y="0"/>
                </a:lnTo>
                <a:lnTo>
                  <a:pt x="0" y="0"/>
                </a:lnTo>
                <a:lnTo>
                  <a:pt x="0" y="30642"/>
                </a:lnTo>
                <a:close/>
              </a:path>
            </a:pathLst>
          </a:custGeom>
          <a:ln w="4576">
            <a:solidFill>
              <a:srgbClr val="000000"/>
            </a:solidFill>
          </a:ln>
        </p:spPr>
        <p:txBody>
          <a:bodyPr wrap="square" lIns="0" tIns="0" rIns="0" bIns="0" rtlCol="0"/>
          <a:lstStyle/>
          <a:p>
            <a:endParaRPr/>
          </a:p>
        </p:txBody>
      </p:sp>
      <p:sp>
        <p:nvSpPr>
          <p:cNvPr id="76" name="object 76"/>
          <p:cNvSpPr/>
          <p:nvPr/>
        </p:nvSpPr>
        <p:spPr>
          <a:xfrm>
            <a:off x="4037024" y="1361430"/>
            <a:ext cx="56515" cy="31115"/>
          </a:xfrm>
          <a:custGeom>
            <a:avLst/>
            <a:gdLst/>
            <a:ahLst/>
            <a:cxnLst/>
            <a:rect l="l" t="t" r="r" b="b"/>
            <a:pathLst>
              <a:path w="56514" h="31115">
                <a:moveTo>
                  <a:pt x="0" y="30642"/>
                </a:moveTo>
                <a:lnTo>
                  <a:pt x="56468" y="30642"/>
                </a:lnTo>
                <a:lnTo>
                  <a:pt x="56468" y="0"/>
                </a:lnTo>
                <a:lnTo>
                  <a:pt x="0" y="0"/>
                </a:lnTo>
                <a:lnTo>
                  <a:pt x="0" y="30642"/>
                </a:lnTo>
                <a:close/>
              </a:path>
            </a:pathLst>
          </a:custGeom>
          <a:solidFill>
            <a:srgbClr val="996633"/>
          </a:solidFill>
        </p:spPr>
        <p:txBody>
          <a:bodyPr wrap="square" lIns="0" tIns="0" rIns="0" bIns="0" rtlCol="0"/>
          <a:lstStyle/>
          <a:p>
            <a:endParaRPr/>
          </a:p>
        </p:txBody>
      </p:sp>
      <p:sp>
        <p:nvSpPr>
          <p:cNvPr id="77" name="object 77"/>
          <p:cNvSpPr/>
          <p:nvPr/>
        </p:nvSpPr>
        <p:spPr>
          <a:xfrm>
            <a:off x="4037024" y="1361430"/>
            <a:ext cx="56515" cy="31115"/>
          </a:xfrm>
          <a:custGeom>
            <a:avLst/>
            <a:gdLst/>
            <a:ahLst/>
            <a:cxnLst/>
            <a:rect l="l" t="t" r="r" b="b"/>
            <a:pathLst>
              <a:path w="56514" h="31115">
                <a:moveTo>
                  <a:pt x="0" y="30642"/>
                </a:moveTo>
                <a:lnTo>
                  <a:pt x="56468" y="30642"/>
                </a:lnTo>
                <a:lnTo>
                  <a:pt x="56468" y="0"/>
                </a:lnTo>
                <a:lnTo>
                  <a:pt x="0" y="0"/>
                </a:lnTo>
                <a:lnTo>
                  <a:pt x="0" y="30642"/>
                </a:lnTo>
                <a:close/>
              </a:path>
            </a:pathLst>
          </a:custGeom>
          <a:ln w="4576">
            <a:solidFill>
              <a:srgbClr val="000000"/>
            </a:solidFill>
          </a:ln>
        </p:spPr>
        <p:txBody>
          <a:bodyPr wrap="square" lIns="0" tIns="0" rIns="0" bIns="0" rtlCol="0"/>
          <a:lstStyle/>
          <a:p>
            <a:endParaRPr/>
          </a:p>
        </p:txBody>
      </p:sp>
      <p:sp>
        <p:nvSpPr>
          <p:cNvPr id="78" name="object 78"/>
          <p:cNvSpPr/>
          <p:nvPr/>
        </p:nvSpPr>
        <p:spPr>
          <a:xfrm>
            <a:off x="4093492" y="1361430"/>
            <a:ext cx="56515" cy="31115"/>
          </a:xfrm>
          <a:custGeom>
            <a:avLst/>
            <a:gdLst/>
            <a:ahLst/>
            <a:cxnLst/>
            <a:rect l="l" t="t" r="r" b="b"/>
            <a:pathLst>
              <a:path w="56514" h="31115">
                <a:moveTo>
                  <a:pt x="0" y="30642"/>
                </a:moveTo>
                <a:lnTo>
                  <a:pt x="56369" y="30642"/>
                </a:lnTo>
                <a:lnTo>
                  <a:pt x="56369" y="0"/>
                </a:lnTo>
                <a:lnTo>
                  <a:pt x="0" y="0"/>
                </a:lnTo>
                <a:lnTo>
                  <a:pt x="0" y="30642"/>
                </a:lnTo>
                <a:close/>
              </a:path>
            </a:pathLst>
          </a:custGeom>
          <a:solidFill>
            <a:srgbClr val="996633"/>
          </a:solidFill>
        </p:spPr>
        <p:txBody>
          <a:bodyPr wrap="square" lIns="0" tIns="0" rIns="0" bIns="0" rtlCol="0"/>
          <a:lstStyle/>
          <a:p>
            <a:endParaRPr/>
          </a:p>
        </p:txBody>
      </p:sp>
      <p:sp>
        <p:nvSpPr>
          <p:cNvPr id="79" name="object 79"/>
          <p:cNvSpPr/>
          <p:nvPr/>
        </p:nvSpPr>
        <p:spPr>
          <a:xfrm>
            <a:off x="4093492" y="1361430"/>
            <a:ext cx="56515" cy="31115"/>
          </a:xfrm>
          <a:custGeom>
            <a:avLst/>
            <a:gdLst/>
            <a:ahLst/>
            <a:cxnLst/>
            <a:rect l="l" t="t" r="r" b="b"/>
            <a:pathLst>
              <a:path w="56514" h="31115">
                <a:moveTo>
                  <a:pt x="0" y="30642"/>
                </a:moveTo>
                <a:lnTo>
                  <a:pt x="56369" y="30642"/>
                </a:lnTo>
                <a:lnTo>
                  <a:pt x="56369" y="0"/>
                </a:lnTo>
                <a:lnTo>
                  <a:pt x="0" y="0"/>
                </a:lnTo>
                <a:lnTo>
                  <a:pt x="0" y="30642"/>
                </a:lnTo>
                <a:close/>
              </a:path>
            </a:pathLst>
          </a:custGeom>
          <a:ln w="4575">
            <a:solidFill>
              <a:srgbClr val="000000"/>
            </a:solidFill>
          </a:ln>
        </p:spPr>
        <p:txBody>
          <a:bodyPr wrap="square" lIns="0" tIns="0" rIns="0" bIns="0" rtlCol="0"/>
          <a:lstStyle/>
          <a:p>
            <a:endParaRPr/>
          </a:p>
        </p:txBody>
      </p:sp>
      <p:sp>
        <p:nvSpPr>
          <p:cNvPr id="80" name="object 80"/>
          <p:cNvSpPr/>
          <p:nvPr/>
        </p:nvSpPr>
        <p:spPr>
          <a:xfrm>
            <a:off x="4149862" y="1361430"/>
            <a:ext cx="56515" cy="31115"/>
          </a:xfrm>
          <a:custGeom>
            <a:avLst/>
            <a:gdLst/>
            <a:ahLst/>
            <a:cxnLst/>
            <a:rect l="l" t="t" r="r" b="b"/>
            <a:pathLst>
              <a:path w="56514" h="31115">
                <a:moveTo>
                  <a:pt x="0" y="30642"/>
                </a:moveTo>
                <a:lnTo>
                  <a:pt x="56468" y="30642"/>
                </a:lnTo>
                <a:lnTo>
                  <a:pt x="56468" y="0"/>
                </a:lnTo>
                <a:lnTo>
                  <a:pt x="0" y="0"/>
                </a:lnTo>
                <a:lnTo>
                  <a:pt x="0" y="30642"/>
                </a:lnTo>
                <a:close/>
              </a:path>
            </a:pathLst>
          </a:custGeom>
          <a:solidFill>
            <a:srgbClr val="996633"/>
          </a:solidFill>
        </p:spPr>
        <p:txBody>
          <a:bodyPr wrap="square" lIns="0" tIns="0" rIns="0" bIns="0" rtlCol="0"/>
          <a:lstStyle/>
          <a:p>
            <a:endParaRPr/>
          </a:p>
        </p:txBody>
      </p:sp>
      <p:sp>
        <p:nvSpPr>
          <p:cNvPr id="81" name="object 81"/>
          <p:cNvSpPr/>
          <p:nvPr/>
        </p:nvSpPr>
        <p:spPr>
          <a:xfrm>
            <a:off x="4149862" y="1361430"/>
            <a:ext cx="56515" cy="31115"/>
          </a:xfrm>
          <a:custGeom>
            <a:avLst/>
            <a:gdLst/>
            <a:ahLst/>
            <a:cxnLst/>
            <a:rect l="l" t="t" r="r" b="b"/>
            <a:pathLst>
              <a:path w="56514" h="31115">
                <a:moveTo>
                  <a:pt x="0" y="30642"/>
                </a:moveTo>
                <a:lnTo>
                  <a:pt x="56468" y="30642"/>
                </a:lnTo>
                <a:lnTo>
                  <a:pt x="56468" y="0"/>
                </a:lnTo>
                <a:lnTo>
                  <a:pt x="0" y="0"/>
                </a:lnTo>
                <a:lnTo>
                  <a:pt x="0" y="30642"/>
                </a:lnTo>
                <a:close/>
              </a:path>
            </a:pathLst>
          </a:custGeom>
          <a:ln w="4576">
            <a:solidFill>
              <a:srgbClr val="000000"/>
            </a:solidFill>
          </a:ln>
        </p:spPr>
        <p:txBody>
          <a:bodyPr wrap="square" lIns="0" tIns="0" rIns="0" bIns="0" rtlCol="0"/>
          <a:lstStyle/>
          <a:p>
            <a:endParaRPr/>
          </a:p>
        </p:txBody>
      </p:sp>
      <p:sp>
        <p:nvSpPr>
          <p:cNvPr id="82" name="object 82"/>
          <p:cNvSpPr/>
          <p:nvPr/>
        </p:nvSpPr>
        <p:spPr>
          <a:xfrm>
            <a:off x="4206334" y="1361430"/>
            <a:ext cx="56515" cy="31115"/>
          </a:xfrm>
          <a:custGeom>
            <a:avLst/>
            <a:gdLst/>
            <a:ahLst/>
            <a:cxnLst/>
            <a:rect l="l" t="t" r="r" b="b"/>
            <a:pathLst>
              <a:path w="56514" h="31115">
                <a:moveTo>
                  <a:pt x="0" y="30642"/>
                </a:moveTo>
                <a:lnTo>
                  <a:pt x="56468" y="30642"/>
                </a:lnTo>
                <a:lnTo>
                  <a:pt x="56468" y="0"/>
                </a:lnTo>
                <a:lnTo>
                  <a:pt x="0" y="0"/>
                </a:lnTo>
                <a:lnTo>
                  <a:pt x="0" y="30642"/>
                </a:lnTo>
                <a:close/>
              </a:path>
            </a:pathLst>
          </a:custGeom>
          <a:solidFill>
            <a:srgbClr val="996633"/>
          </a:solidFill>
        </p:spPr>
        <p:txBody>
          <a:bodyPr wrap="square" lIns="0" tIns="0" rIns="0" bIns="0" rtlCol="0"/>
          <a:lstStyle/>
          <a:p>
            <a:endParaRPr/>
          </a:p>
        </p:txBody>
      </p:sp>
      <p:sp>
        <p:nvSpPr>
          <p:cNvPr id="83" name="object 83"/>
          <p:cNvSpPr/>
          <p:nvPr/>
        </p:nvSpPr>
        <p:spPr>
          <a:xfrm>
            <a:off x="4206334" y="1361430"/>
            <a:ext cx="56515" cy="31115"/>
          </a:xfrm>
          <a:custGeom>
            <a:avLst/>
            <a:gdLst/>
            <a:ahLst/>
            <a:cxnLst/>
            <a:rect l="l" t="t" r="r" b="b"/>
            <a:pathLst>
              <a:path w="56514" h="31115">
                <a:moveTo>
                  <a:pt x="0" y="30642"/>
                </a:moveTo>
                <a:lnTo>
                  <a:pt x="56468" y="30642"/>
                </a:lnTo>
                <a:lnTo>
                  <a:pt x="56468" y="0"/>
                </a:lnTo>
                <a:lnTo>
                  <a:pt x="0" y="0"/>
                </a:lnTo>
                <a:lnTo>
                  <a:pt x="0" y="30642"/>
                </a:lnTo>
                <a:close/>
              </a:path>
            </a:pathLst>
          </a:custGeom>
          <a:ln w="4576">
            <a:solidFill>
              <a:srgbClr val="000000"/>
            </a:solidFill>
          </a:ln>
        </p:spPr>
        <p:txBody>
          <a:bodyPr wrap="square" lIns="0" tIns="0" rIns="0" bIns="0" rtlCol="0"/>
          <a:lstStyle/>
          <a:p>
            <a:endParaRPr/>
          </a:p>
        </p:txBody>
      </p:sp>
      <p:sp>
        <p:nvSpPr>
          <p:cNvPr id="84" name="object 84"/>
          <p:cNvSpPr/>
          <p:nvPr/>
        </p:nvSpPr>
        <p:spPr>
          <a:xfrm>
            <a:off x="4262791" y="1361430"/>
            <a:ext cx="56515" cy="31115"/>
          </a:xfrm>
          <a:custGeom>
            <a:avLst/>
            <a:gdLst/>
            <a:ahLst/>
            <a:cxnLst/>
            <a:rect l="l" t="t" r="r" b="b"/>
            <a:pathLst>
              <a:path w="56514" h="31115">
                <a:moveTo>
                  <a:pt x="0" y="30642"/>
                </a:moveTo>
                <a:lnTo>
                  <a:pt x="56369" y="30642"/>
                </a:lnTo>
                <a:lnTo>
                  <a:pt x="56369" y="0"/>
                </a:lnTo>
                <a:lnTo>
                  <a:pt x="0" y="0"/>
                </a:lnTo>
                <a:lnTo>
                  <a:pt x="0" y="30642"/>
                </a:lnTo>
                <a:close/>
              </a:path>
            </a:pathLst>
          </a:custGeom>
          <a:solidFill>
            <a:srgbClr val="996633"/>
          </a:solidFill>
        </p:spPr>
        <p:txBody>
          <a:bodyPr wrap="square" lIns="0" tIns="0" rIns="0" bIns="0" rtlCol="0"/>
          <a:lstStyle/>
          <a:p>
            <a:endParaRPr/>
          </a:p>
        </p:txBody>
      </p:sp>
      <p:sp>
        <p:nvSpPr>
          <p:cNvPr id="85" name="object 85"/>
          <p:cNvSpPr/>
          <p:nvPr/>
        </p:nvSpPr>
        <p:spPr>
          <a:xfrm>
            <a:off x="4262791" y="1361430"/>
            <a:ext cx="56515" cy="31115"/>
          </a:xfrm>
          <a:custGeom>
            <a:avLst/>
            <a:gdLst/>
            <a:ahLst/>
            <a:cxnLst/>
            <a:rect l="l" t="t" r="r" b="b"/>
            <a:pathLst>
              <a:path w="56514" h="31115">
                <a:moveTo>
                  <a:pt x="0" y="30642"/>
                </a:moveTo>
                <a:lnTo>
                  <a:pt x="56369" y="30642"/>
                </a:lnTo>
                <a:lnTo>
                  <a:pt x="56369" y="0"/>
                </a:lnTo>
                <a:lnTo>
                  <a:pt x="0" y="0"/>
                </a:lnTo>
                <a:lnTo>
                  <a:pt x="0" y="30642"/>
                </a:lnTo>
                <a:close/>
              </a:path>
            </a:pathLst>
          </a:custGeom>
          <a:ln w="4575">
            <a:solidFill>
              <a:srgbClr val="000000"/>
            </a:solidFill>
          </a:ln>
        </p:spPr>
        <p:txBody>
          <a:bodyPr wrap="square" lIns="0" tIns="0" rIns="0" bIns="0" rtlCol="0"/>
          <a:lstStyle/>
          <a:p>
            <a:endParaRPr/>
          </a:p>
        </p:txBody>
      </p:sp>
      <p:sp>
        <p:nvSpPr>
          <p:cNvPr id="86" name="object 86"/>
          <p:cNvSpPr/>
          <p:nvPr/>
        </p:nvSpPr>
        <p:spPr>
          <a:xfrm>
            <a:off x="3784595" y="1392074"/>
            <a:ext cx="56515" cy="36195"/>
          </a:xfrm>
          <a:custGeom>
            <a:avLst/>
            <a:gdLst/>
            <a:ahLst/>
            <a:cxnLst/>
            <a:rect l="l" t="t" r="r" b="b"/>
            <a:pathLst>
              <a:path w="56514" h="36194">
                <a:moveTo>
                  <a:pt x="0" y="35861"/>
                </a:moveTo>
                <a:lnTo>
                  <a:pt x="56369" y="35861"/>
                </a:lnTo>
                <a:lnTo>
                  <a:pt x="56369" y="0"/>
                </a:lnTo>
                <a:lnTo>
                  <a:pt x="0" y="0"/>
                </a:lnTo>
                <a:lnTo>
                  <a:pt x="0" y="35861"/>
                </a:lnTo>
                <a:close/>
              </a:path>
            </a:pathLst>
          </a:custGeom>
          <a:solidFill>
            <a:srgbClr val="996633"/>
          </a:solidFill>
        </p:spPr>
        <p:txBody>
          <a:bodyPr wrap="square" lIns="0" tIns="0" rIns="0" bIns="0" rtlCol="0"/>
          <a:lstStyle/>
          <a:p>
            <a:endParaRPr/>
          </a:p>
        </p:txBody>
      </p:sp>
      <p:sp>
        <p:nvSpPr>
          <p:cNvPr id="87" name="object 87"/>
          <p:cNvSpPr/>
          <p:nvPr/>
        </p:nvSpPr>
        <p:spPr>
          <a:xfrm>
            <a:off x="3784595" y="1392074"/>
            <a:ext cx="56515" cy="36195"/>
          </a:xfrm>
          <a:custGeom>
            <a:avLst/>
            <a:gdLst/>
            <a:ahLst/>
            <a:cxnLst/>
            <a:rect l="l" t="t" r="r" b="b"/>
            <a:pathLst>
              <a:path w="56514" h="36194">
                <a:moveTo>
                  <a:pt x="0" y="35861"/>
                </a:moveTo>
                <a:lnTo>
                  <a:pt x="56369" y="35861"/>
                </a:lnTo>
                <a:lnTo>
                  <a:pt x="56369" y="0"/>
                </a:lnTo>
                <a:lnTo>
                  <a:pt x="0" y="0"/>
                </a:lnTo>
                <a:lnTo>
                  <a:pt x="0" y="35861"/>
                </a:lnTo>
                <a:close/>
              </a:path>
            </a:pathLst>
          </a:custGeom>
          <a:ln w="4450">
            <a:solidFill>
              <a:srgbClr val="000000"/>
            </a:solidFill>
          </a:ln>
        </p:spPr>
        <p:txBody>
          <a:bodyPr wrap="square" lIns="0" tIns="0" rIns="0" bIns="0" rtlCol="0"/>
          <a:lstStyle/>
          <a:p>
            <a:endParaRPr/>
          </a:p>
        </p:txBody>
      </p:sp>
      <p:sp>
        <p:nvSpPr>
          <p:cNvPr id="88" name="object 88"/>
          <p:cNvSpPr/>
          <p:nvPr/>
        </p:nvSpPr>
        <p:spPr>
          <a:xfrm>
            <a:off x="3840963" y="1392074"/>
            <a:ext cx="56515" cy="36195"/>
          </a:xfrm>
          <a:custGeom>
            <a:avLst/>
            <a:gdLst/>
            <a:ahLst/>
            <a:cxnLst/>
            <a:rect l="l" t="t" r="r" b="b"/>
            <a:pathLst>
              <a:path w="56514" h="36194">
                <a:moveTo>
                  <a:pt x="0" y="35861"/>
                </a:moveTo>
                <a:lnTo>
                  <a:pt x="56468" y="35861"/>
                </a:lnTo>
                <a:lnTo>
                  <a:pt x="56468" y="0"/>
                </a:lnTo>
                <a:lnTo>
                  <a:pt x="0" y="0"/>
                </a:lnTo>
                <a:lnTo>
                  <a:pt x="0" y="35861"/>
                </a:lnTo>
                <a:close/>
              </a:path>
            </a:pathLst>
          </a:custGeom>
          <a:solidFill>
            <a:srgbClr val="996633"/>
          </a:solidFill>
        </p:spPr>
        <p:txBody>
          <a:bodyPr wrap="square" lIns="0" tIns="0" rIns="0" bIns="0" rtlCol="0"/>
          <a:lstStyle/>
          <a:p>
            <a:endParaRPr/>
          </a:p>
        </p:txBody>
      </p:sp>
      <p:sp>
        <p:nvSpPr>
          <p:cNvPr id="89" name="object 89"/>
          <p:cNvSpPr/>
          <p:nvPr/>
        </p:nvSpPr>
        <p:spPr>
          <a:xfrm>
            <a:off x="3840963" y="1392074"/>
            <a:ext cx="56515" cy="36195"/>
          </a:xfrm>
          <a:custGeom>
            <a:avLst/>
            <a:gdLst/>
            <a:ahLst/>
            <a:cxnLst/>
            <a:rect l="l" t="t" r="r" b="b"/>
            <a:pathLst>
              <a:path w="56514" h="36194">
                <a:moveTo>
                  <a:pt x="0" y="35861"/>
                </a:moveTo>
                <a:lnTo>
                  <a:pt x="56468" y="35861"/>
                </a:lnTo>
                <a:lnTo>
                  <a:pt x="56468" y="0"/>
                </a:lnTo>
                <a:lnTo>
                  <a:pt x="0" y="0"/>
                </a:lnTo>
                <a:lnTo>
                  <a:pt x="0" y="35861"/>
                </a:lnTo>
                <a:close/>
              </a:path>
            </a:pathLst>
          </a:custGeom>
          <a:ln w="4451">
            <a:solidFill>
              <a:srgbClr val="000000"/>
            </a:solidFill>
          </a:ln>
        </p:spPr>
        <p:txBody>
          <a:bodyPr wrap="square" lIns="0" tIns="0" rIns="0" bIns="0" rtlCol="0"/>
          <a:lstStyle/>
          <a:p>
            <a:endParaRPr/>
          </a:p>
        </p:txBody>
      </p:sp>
      <p:sp>
        <p:nvSpPr>
          <p:cNvPr id="90" name="object 90"/>
          <p:cNvSpPr/>
          <p:nvPr/>
        </p:nvSpPr>
        <p:spPr>
          <a:xfrm>
            <a:off x="3897431" y="1392074"/>
            <a:ext cx="56515" cy="36195"/>
          </a:xfrm>
          <a:custGeom>
            <a:avLst/>
            <a:gdLst/>
            <a:ahLst/>
            <a:cxnLst/>
            <a:rect l="l" t="t" r="r" b="b"/>
            <a:pathLst>
              <a:path w="56514" h="36194">
                <a:moveTo>
                  <a:pt x="0" y="35861"/>
                </a:moveTo>
                <a:lnTo>
                  <a:pt x="56468" y="35861"/>
                </a:lnTo>
                <a:lnTo>
                  <a:pt x="56468" y="0"/>
                </a:lnTo>
                <a:lnTo>
                  <a:pt x="0" y="0"/>
                </a:lnTo>
                <a:lnTo>
                  <a:pt x="0" y="35861"/>
                </a:lnTo>
                <a:close/>
              </a:path>
            </a:pathLst>
          </a:custGeom>
          <a:solidFill>
            <a:srgbClr val="996633"/>
          </a:solidFill>
        </p:spPr>
        <p:txBody>
          <a:bodyPr wrap="square" lIns="0" tIns="0" rIns="0" bIns="0" rtlCol="0"/>
          <a:lstStyle/>
          <a:p>
            <a:endParaRPr/>
          </a:p>
        </p:txBody>
      </p:sp>
      <p:sp>
        <p:nvSpPr>
          <p:cNvPr id="91" name="object 91"/>
          <p:cNvSpPr/>
          <p:nvPr/>
        </p:nvSpPr>
        <p:spPr>
          <a:xfrm>
            <a:off x="3897431" y="1392074"/>
            <a:ext cx="56515" cy="36195"/>
          </a:xfrm>
          <a:custGeom>
            <a:avLst/>
            <a:gdLst/>
            <a:ahLst/>
            <a:cxnLst/>
            <a:rect l="l" t="t" r="r" b="b"/>
            <a:pathLst>
              <a:path w="56514" h="36194">
                <a:moveTo>
                  <a:pt x="0" y="35861"/>
                </a:moveTo>
                <a:lnTo>
                  <a:pt x="56468" y="35861"/>
                </a:lnTo>
                <a:lnTo>
                  <a:pt x="56468" y="0"/>
                </a:lnTo>
                <a:lnTo>
                  <a:pt x="0" y="0"/>
                </a:lnTo>
                <a:lnTo>
                  <a:pt x="0" y="35861"/>
                </a:lnTo>
                <a:close/>
              </a:path>
            </a:pathLst>
          </a:custGeom>
          <a:ln w="4451">
            <a:solidFill>
              <a:srgbClr val="000000"/>
            </a:solidFill>
          </a:ln>
        </p:spPr>
        <p:txBody>
          <a:bodyPr wrap="square" lIns="0" tIns="0" rIns="0" bIns="0" rtlCol="0"/>
          <a:lstStyle/>
          <a:p>
            <a:endParaRPr/>
          </a:p>
        </p:txBody>
      </p:sp>
      <p:sp>
        <p:nvSpPr>
          <p:cNvPr id="92" name="object 92"/>
          <p:cNvSpPr/>
          <p:nvPr/>
        </p:nvSpPr>
        <p:spPr>
          <a:xfrm>
            <a:off x="3953900" y="1392074"/>
            <a:ext cx="56515" cy="36195"/>
          </a:xfrm>
          <a:custGeom>
            <a:avLst/>
            <a:gdLst/>
            <a:ahLst/>
            <a:cxnLst/>
            <a:rect l="l" t="t" r="r" b="b"/>
            <a:pathLst>
              <a:path w="56514" h="36194">
                <a:moveTo>
                  <a:pt x="0" y="35861"/>
                </a:moveTo>
                <a:lnTo>
                  <a:pt x="56369" y="35861"/>
                </a:lnTo>
                <a:lnTo>
                  <a:pt x="56369" y="0"/>
                </a:lnTo>
                <a:lnTo>
                  <a:pt x="0" y="0"/>
                </a:lnTo>
                <a:lnTo>
                  <a:pt x="0" y="35861"/>
                </a:lnTo>
                <a:close/>
              </a:path>
            </a:pathLst>
          </a:custGeom>
          <a:solidFill>
            <a:srgbClr val="996633"/>
          </a:solidFill>
        </p:spPr>
        <p:txBody>
          <a:bodyPr wrap="square" lIns="0" tIns="0" rIns="0" bIns="0" rtlCol="0"/>
          <a:lstStyle/>
          <a:p>
            <a:endParaRPr/>
          </a:p>
        </p:txBody>
      </p:sp>
      <p:sp>
        <p:nvSpPr>
          <p:cNvPr id="93" name="object 93"/>
          <p:cNvSpPr/>
          <p:nvPr/>
        </p:nvSpPr>
        <p:spPr>
          <a:xfrm>
            <a:off x="3953900" y="1392074"/>
            <a:ext cx="56515" cy="36195"/>
          </a:xfrm>
          <a:custGeom>
            <a:avLst/>
            <a:gdLst/>
            <a:ahLst/>
            <a:cxnLst/>
            <a:rect l="l" t="t" r="r" b="b"/>
            <a:pathLst>
              <a:path w="56514" h="36194">
                <a:moveTo>
                  <a:pt x="0" y="35861"/>
                </a:moveTo>
                <a:lnTo>
                  <a:pt x="56369" y="35861"/>
                </a:lnTo>
                <a:lnTo>
                  <a:pt x="56369" y="0"/>
                </a:lnTo>
                <a:lnTo>
                  <a:pt x="0" y="0"/>
                </a:lnTo>
                <a:lnTo>
                  <a:pt x="0" y="35861"/>
                </a:lnTo>
                <a:close/>
              </a:path>
            </a:pathLst>
          </a:custGeom>
          <a:ln w="4450">
            <a:solidFill>
              <a:srgbClr val="000000"/>
            </a:solidFill>
          </a:ln>
        </p:spPr>
        <p:txBody>
          <a:bodyPr wrap="square" lIns="0" tIns="0" rIns="0" bIns="0" rtlCol="0"/>
          <a:lstStyle/>
          <a:p>
            <a:endParaRPr/>
          </a:p>
        </p:txBody>
      </p:sp>
      <p:sp>
        <p:nvSpPr>
          <p:cNvPr id="94" name="object 94"/>
          <p:cNvSpPr/>
          <p:nvPr/>
        </p:nvSpPr>
        <p:spPr>
          <a:xfrm>
            <a:off x="4010269" y="1392074"/>
            <a:ext cx="56515" cy="36195"/>
          </a:xfrm>
          <a:custGeom>
            <a:avLst/>
            <a:gdLst/>
            <a:ahLst/>
            <a:cxnLst/>
            <a:rect l="l" t="t" r="r" b="b"/>
            <a:pathLst>
              <a:path w="56514" h="36194">
                <a:moveTo>
                  <a:pt x="0" y="35861"/>
                </a:moveTo>
                <a:lnTo>
                  <a:pt x="56468" y="35861"/>
                </a:lnTo>
                <a:lnTo>
                  <a:pt x="56468" y="0"/>
                </a:lnTo>
                <a:lnTo>
                  <a:pt x="0" y="0"/>
                </a:lnTo>
                <a:lnTo>
                  <a:pt x="0" y="35861"/>
                </a:lnTo>
                <a:close/>
              </a:path>
            </a:pathLst>
          </a:custGeom>
          <a:solidFill>
            <a:srgbClr val="996633"/>
          </a:solidFill>
        </p:spPr>
        <p:txBody>
          <a:bodyPr wrap="square" lIns="0" tIns="0" rIns="0" bIns="0" rtlCol="0"/>
          <a:lstStyle/>
          <a:p>
            <a:endParaRPr/>
          </a:p>
        </p:txBody>
      </p:sp>
      <p:sp>
        <p:nvSpPr>
          <p:cNvPr id="95" name="object 95"/>
          <p:cNvSpPr/>
          <p:nvPr/>
        </p:nvSpPr>
        <p:spPr>
          <a:xfrm>
            <a:off x="4010269" y="1392074"/>
            <a:ext cx="56515" cy="36195"/>
          </a:xfrm>
          <a:custGeom>
            <a:avLst/>
            <a:gdLst/>
            <a:ahLst/>
            <a:cxnLst/>
            <a:rect l="l" t="t" r="r" b="b"/>
            <a:pathLst>
              <a:path w="56514" h="36194">
                <a:moveTo>
                  <a:pt x="0" y="35861"/>
                </a:moveTo>
                <a:lnTo>
                  <a:pt x="56468" y="35861"/>
                </a:lnTo>
                <a:lnTo>
                  <a:pt x="56468" y="0"/>
                </a:lnTo>
                <a:lnTo>
                  <a:pt x="0" y="0"/>
                </a:lnTo>
                <a:lnTo>
                  <a:pt x="0" y="35861"/>
                </a:lnTo>
                <a:close/>
              </a:path>
            </a:pathLst>
          </a:custGeom>
          <a:ln w="4451">
            <a:solidFill>
              <a:srgbClr val="000000"/>
            </a:solidFill>
          </a:ln>
        </p:spPr>
        <p:txBody>
          <a:bodyPr wrap="square" lIns="0" tIns="0" rIns="0" bIns="0" rtlCol="0"/>
          <a:lstStyle/>
          <a:p>
            <a:endParaRPr/>
          </a:p>
        </p:txBody>
      </p:sp>
      <p:sp>
        <p:nvSpPr>
          <p:cNvPr id="96" name="object 96"/>
          <p:cNvSpPr/>
          <p:nvPr/>
        </p:nvSpPr>
        <p:spPr>
          <a:xfrm>
            <a:off x="4066738" y="1392074"/>
            <a:ext cx="56515" cy="36195"/>
          </a:xfrm>
          <a:custGeom>
            <a:avLst/>
            <a:gdLst/>
            <a:ahLst/>
            <a:cxnLst/>
            <a:rect l="l" t="t" r="r" b="b"/>
            <a:pathLst>
              <a:path w="56514" h="36194">
                <a:moveTo>
                  <a:pt x="0" y="35861"/>
                </a:moveTo>
                <a:lnTo>
                  <a:pt x="56468" y="35861"/>
                </a:lnTo>
                <a:lnTo>
                  <a:pt x="56468" y="0"/>
                </a:lnTo>
                <a:lnTo>
                  <a:pt x="0" y="0"/>
                </a:lnTo>
                <a:lnTo>
                  <a:pt x="0" y="35861"/>
                </a:lnTo>
                <a:close/>
              </a:path>
            </a:pathLst>
          </a:custGeom>
          <a:solidFill>
            <a:srgbClr val="996633"/>
          </a:solidFill>
        </p:spPr>
        <p:txBody>
          <a:bodyPr wrap="square" lIns="0" tIns="0" rIns="0" bIns="0" rtlCol="0"/>
          <a:lstStyle/>
          <a:p>
            <a:endParaRPr/>
          </a:p>
        </p:txBody>
      </p:sp>
      <p:sp>
        <p:nvSpPr>
          <p:cNvPr id="97" name="object 97"/>
          <p:cNvSpPr/>
          <p:nvPr/>
        </p:nvSpPr>
        <p:spPr>
          <a:xfrm>
            <a:off x="4066738" y="1392074"/>
            <a:ext cx="56515" cy="36195"/>
          </a:xfrm>
          <a:custGeom>
            <a:avLst/>
            <a:gdLst/>
            <a:ahLst/>
            <a:cxnLst/>
            <a:rect l="l" t="t" r="r" b="b"/>
            <a:pathLst>
              <a:path w="56514" h="36194">
                <a:moveTo>
                  <a:pt x="0" y="35861"/>
                </a:moveTo>
                <a:lnTo>
                  <a:pt x="56468" y="35861"/>
                </a:lnTo>
                <a:lnTo>
                  <a:pt x="56468" y="0"/>
                </a:lnTo>
                <a:lnTo>
                  <a:pt x="0" y="0"/>
                </a:lnTo>
                <a:lnTo>
                  <a:pt x="0" y="35861"/>
                </a:lnTo>
                <a:close/>
              </a:path>
            </a:pathLst>
          </a:custGeom>
          <a:ln w="4451">
            <a:solidFill>
              <a:srgbClr val="000000"/>
            </a:solidFill>
          </a:ln>
        </p:spPr>
        <p:txBody>
          <a:bodyPr wrap="square" lIns="0" tIns="0" rIns="0" bIns="0" rtlCol="0"/>
          <a:lstStyle/>
          <a:p>
            <a:endParaRPr/>
          </a:p>
        </p:txBody>
      </p:sp>
      <p:sp>
        <p:nvSpPr>
          <p:cNvPr id="98" name="object 98"/>
          <p:cNvSpPr/>
          <p:nvPr/>
        </p:nvSpPr>
        <p:spPr>
          <a:xfrm>
            <a:off x="4123206" y="1392074"/>
            <a:ext cx="56515" cy="36195"/>
          </a:xfrm>
          <a:custGeom>
            <a:avLst/>
            <a:gdLst/>
            <a:ahLst/>
            <a:cxnLst/>
            <a:rect l="l" t="t" r="r" b="b"/>
            <a:pathLst>
              <a:path w="56514" h="36194">
                <a:moveTo>
                  <a:pt x="0" y="35861"/>
                </a:moveTo>
                <a:lnTo>
                  <a:pt x="56369" y="35861"/>
                </a:lnTo>
                <a:lnTo>
                  <a:pt x="56369" y="0"/>
                </a:lnTo>
                <a:lnTo>
                  <a:pt x="0" y="0"/>
                </a:lnTo>
                <a:lnTo>
                  <a:pt x="0" y="35861"/>
                </a:lnTo>
                <a:close/>
              </a:path>
            </a:pathLst>
          </a:custGeom>
          <a:solidFill>
            <a:srgbClr val="996633"/>
          </a:solidFill>
        </p:spPr>
        <p:txBody>
          <a:bodyPr wrap="square" lIns="0" tIns="0" rIns="0" bIns="0" rtlCol="0"/>
          <a:lstStyle/>
          <a:p>
            <a:endParaRPr/>
          </a:p>
        </p:txBody>
      </p:sp>
      <p:sp>
        <p:nvSpPr>
          <p:cNvPr id="99" name="object 99"/>
          <p:cNvSpPr/>
          <p:nvPr/>
        </p:nvSpPr>
        <p:spPr>
          <a:xfrm>
            <a:off x="4123206" y="1392074"/>
            <a:ext cx="56515" cy="36195"/>
          </a:xfrm>
          <a:custGeom>
            <a:avLst/>
            <a:gdLst/>
            <a:ahLst/>
            <a:cxnLst/>
            <a:rect l="l" t="t" r="r" b="b"/>
            <a:pathLst>
              <a:path w="56514" h="36194">
                <a:moveTo>
                  <a:pt x="0" y="35861"/>
                </a:moveTo>
                <a:lnTo>
                  <a:pt x="56369" y="35861"/>
                </a:lnTo>
                <a:lnTo>
                  <a:pt x="56369" y="0"/>
                </a:lnTo>
                <a:lnTo>
                  <a:pt x="0" y="0"/>
                </a:lnTo>
                <a:lnTo>
                  <a:pt x="0" y="35861"/>
                </a:lnTo>
                <a:close/>
              </a:path>
            </a:pathLst>
          </a:custGeom>
          <a:ln w="4450">
            <a:solidFill>
              <a:srgbClr val="000000"/>
            </a:solidFill>
          </a:ln>
        </p:spPr>
        <p:txBody>
          <a:bodyPr wrap="square" lIns="0" tIns="0" rIns="0" bIns="0" rtlCol="0"/>
          <a:lstStyle/>
          <a:p>
            <a:endParaRPr/>
          </a:p>
        </p:txBody>
      </p:sp>
      <p:sp>
        <p:nvSpPr>
          <p:cNvPr id="100" name="object 100"/>
          <p:cNvSpPr/>
          <p:nvPr/>
        </p:nvSpPr>
        <p:spPr>
          <a:xfrm>
            <a:off x="4179588" y="1392074"/>
            <a:ext cx="56515" cy="36195"/>
          </a:xfrm>
          <a:custGeom>
            <a:avLst/>
            <a:gdLst/>
            <a:ahLst/>
            <a:cxnLst/>
            <a:rect l="l" t="t" r="r" b="b"/>
            <a:pathLst>
              <a:path w="56514" h="36194">
                <a:moveTo>
                  <a:pt x="0" y="35861"/>
                </a:moveTo>
                <a:lnTo>
                  <a:pt x="56468" y="35861"/>
                </a:lnTo>
                <a:lnTo>
                  <a:pt x="56468" y="0"/>
                </a:lnTo>
                <a:lnTo>
                  <a:pt x="0" y="0"/>
                </a:lnTo>
                <a:lnTo>
                  <a:pt x="0" y="35861"/>
                </a:lnTo>
                <a:close/>
              </a:path>
            </a:pathLst>
          </a:custGeom>
          <a:solidFill>
            <a:srgbClr val="996633"/>
          </a:solidFill>
        </p:spPr>
        <p:txBody>
          <a:bodyPr wrap="square" lIns="0" tIns="0" rIns="0" bIns="0" rtlCol="0"/>
          <a:lstStyle/>
          <a:p>
            <a:endParaRPr/>
          </a:p>
        </p:txBody>
      </p:sp>
      <p:sp>
        <p:nvSpPr>
          <p:cNvPr id="101" name="object 101"/>
          <p:cNvSpPr/>
          <p:nvPr/>
        </p:nvSpPr>
        <p:spPr>
          <a:xfrm>
            <a:off x="4179588" y="1392074"/>
            <a:ext cx="56515" cy="36195"/>
          </a:xfrm>
          <a:custGeom>
            <a:avLst/>
            <a:gdLst/>
            <a:ahLst/>
            <a:cxnLst/>
            <a:rect l="l" t="t" r="r" b="b"/>
            <a:pathLst>
              <a:path w="56514" h="36194">
                <a:moveTo>
                  <a:pt x="0" y="35861"/>
                </a:moveTo>
                <a:lnTo>
                  <a:pt x="56468" y="35861"/>
                </a:lnTo>
                <a:lnTo>
                  <a:pt x="56468" y="0"/>
                </a:lnTo>
                <a:lnTo>
                  <a:pt x="0" y="0"/>
                </a:lnTo>
                <a:lnTo>
                  <a:pt x="0" y="35861"/>
                </a:lnTo>
                <a:close/>
              </a:path>
            </a:pathLst>
          </a:custGeom>
          <a:ln w="4451">
            <a:solidFill>
              <a:srgbClr val="000000"/>
            </a:solidFill>
          </a:ln>
        </p:spPr>
        <p:txBody>
          <a:bodyPr wrap="square" lIns="0" tIns="0" rIns="0" bIns="0" rtlCol="0"/>
          <a:lstStyle/>
          <a:p>
            <a:endParaRPr/>
          </a:p>
        </p:txBody>
      </p:sp>
      <p:sp>
        <p:nvSpPr>
          <p:cNvPr id="102" name="object 102"/>
          <p:cNvSpPr/>
          <p:nvPr/>
        </p:nvSpPr>
        <p:spPr>
          <a:xfrm>
            <a:off x="4236044" y="1392074"/>
            <a:ext cx="56515" cy="36195"/>
          </a:xfrm>
          <a:custGeom>
            <a:avLst/>
            <a:gdLst/>
            <a:ahLst/>
            <a:cxnLst/>
            <a:rect l="l" t="t" r="r" b="b"/>
            <a:pathLst>
              <a:path w="56514" h="36194">
                <a:moveTo>
                  <a:pt x="0" y="35861"/>
                </a:moveTo>
                <a:lnTo>
                  <a:pt x="56468" y="35861"/>
                </a:lnTo>
                <a:lnTo>
                  <a:pt x="56468" y="0"/>
                </a:lnTo>
                <a:lnTo>
                  <a:pt x="0" y="0"/>
                </a:lnTo>
                <a:lnTo>
                  <a:pt x="0" y="35861"/>
                </a:lnTo>
                <a:close/>
              </a:path>
            </a:pathLst>
          </a:custGeom>
          <a:solidFill>
            <a:srgbClr val="996633"/>
          </a:solidFill>
        </p:spPr>
        <p:txBody>
          <a:bodyPr wrap="square" lIns="0" tIns="0" rIns="0" bIns="0" rtlCol="0"/>
          <a:lstStyle/>
          <a:p>
            <a:endParaRPr/>
          </a:p>
        </p:txBody>
      </p:sp>
      <p:sp>
        <p:nvSpPr>
          <p:cNvPr id="103" name="object 103"/>
          <p:cNvSpPr/>
          <p:nvPr/>
        </p:nvSpPr>
        <p:spPr>
          <a:xfrm>
            <a:off x="4236044" y="1392074"/>
            <a:ext cx="56515" cy="36195"/>
          </a:xfrm>
          <a:custGeom>
            <a:avLst/>
            <a:gdLst/>
            <a:ahLst/>
            <a:cxnLst/>
            <a:rect l="l" t="t" r="r" b="b"/>
            <a:pathLst>
              <a:path w="56514" h="36194">
                <a:moveTo>
                  <a:pt x="0" y="35861"/>
                </a:moveTo>
                <a:lnTo>
                  <a:pt x="56468" y="35861"/>
                </a:lnTo>
                <a:lnTo>
                  <a:pt x="56468" y="0"/>
                </a:lnTo>
                <a:lnTo>
                  <a:pt x="0" y="0"/>
                </a:lnTo>
                <a:lnTo>
                  <a:pt x="0" y="35861"/>
                </a:lnTo>
                <a:close/>
              </a:path>
            </a:pathLst>
          </a:custGeom>
          <a:ln w="4451">
            <a:solidFill>
              <a:srgbClr val="000000"/>
            </a:solidFill>
          </a:ln>
        </p:spPr>
        <p:txBody>
          <a:bodyPr wrap="square" lIns="0" tIns="0" rIns="0" bIns="0" rtlCol="0"/>
          <a:lstStyle/>
          <a:p>
            <a:endParaRPr/>
          </a:p>
        </p:txBody>
      </p:sp>
      <p:sp>
        <p:nvSpPr>
          <p:cNvPr id="104" name="object 104"/>
          <p:cNvSpPr/>
          <p:nvPr/>
        </p:nvSpPr>
        <p:spPr>
          <a:xfrm>
            <a:off x="3811348" y="1427937"/>
            <a:ext cx="56515" cy="36195"/>
          </a:xfrm>
          <a:custGeom>
            <a:avLst/>
            <a:gdLst/>
            <a:ahLst/>
            <a:cxnLst/>
            <a:rect l="l" t="t" r="r" b="b"/>
            <a:pathLst>
              <a:path w="56514" h="36194">
                <a:moveTo>
                  <a:pt x="0" y="35692"/>
                </a:moveTo>
                <a:lnTo>
                  <a:pt x="56369" y="35692"/>
                </a:lnTo>
                <a:lnTo>
                  <a:pt x="56369" y="0"/>
                </a:lnTo>
                <a:lnTo>
                  <a:pt x="0" y="0"/>
                </a:lnTo>
                <a:lnTo>
                  <a:pt x="0" y="35692"/>
                </a:lnTo>
                <a:close/>
              </a:path>
            </a:pathLst>
          </a:custGeom>
          <a:solidFill>
            <a:srgbClr val="996633"/>
          </a:solidFill>
        </p:spPr>
        <p:txBody>
          <a:bodyPr wrap="square" lIns="0" tIns="0" rIns="0" bIns="0" rtlCol="0"/>
          <a:lstStyle/>
          <a:p>
            <a:endParaRPr/>
          </a:p>
        </p:txBody>
      </p:sp>
      <p:sp>
        <p:nvSpPr>
          <p:cNvPr id="105" name="object 105"/>
          <p:cNvSpPr/>
          <p:nvPr/>
        </p:nvSpPr>
        <p:spPr>
          <a:xfrm>
            <a:off x="3811348" y="1427937"/>
            <a:ext cx="56515" cy="36195"/>
          </a:xfrm>
          <a:custGeom>
            <a:avLst/>
            <a:gdLst/>
            <a:ahLst/>
            <a:cxnLst/>
            <a:rect l="l" t="t" r="r" b="b"/>
            <a:pathLst>
              <a:path w="56514" h="36194">
                <a:moveTo>
                  <a:pt x="0" y="35692"/>
                </a:moveTo>
                <a:lnTo>
                  <a:pt x="56369" y="35692"/>
                </a:lnTo>
                <a:lnTo>
                  <a:pt x="56369" y="0"/>
                </a:lnTo>
                <a:lnTo>
                  <a:pt x="0" y="0"/>
                </a:lnTo>
                <a:lnTo>
                  <a:pt x="0" y="35692"/>
                </a:lnTo>
                <a:close/>
              </a:path>
            </a:pathLst>
          </a:custGeom>
          <a:ln w="4454">
            <a:solidFill>
              <a:srgbClr val="000000"/>
            </a:solidFill>
          </a:ln>
        </p:spPr>
        <p:txBody>
          <a:bodyPr wrap="square" lIns="0" tIns="0" rIns="0" bIns="0" rtlCol="0"/>
          <a:lstStyle/>
          <a:p>
            <a:endParaRPr/>
          </a:p>
        </p:txBody>
      </p:sp>
      <p:sp>
        <p:nvSpPr>
          <p:cNvPr id="106" name="object 106"/>
          <p:cNvSpPr/>
          <p:nvPr/>
        </p:nvSpPr>
        <p:spPr>
          <a:xfrm>
            <a:off x="3867717" y="1427937"/>
            <a:ext cx="56515" cy="36195"/>
          </a:xfrm>
          <a:custGeom>
            <a:avLst/>
            <a:gdLst/>
            <a:ahLst/>
            <a:cxnLst/>
            <a:rect l="l" t="t" r="r" b="b"/>
            <a:pathLst>
              <a:path w="56514" h="36194">
                <a:moveTo>
                  <a:pt x="0" y="35692"/>
                </a:moveTo>
                <a:lnTo>
                  <a:pt x="56468" y="35692"/>
                </a:lnTo>
                <a:lnTo>
                  <a:pt x="56468" y="0"/>
                </a:lnTo>
                <a:lnTo>
                  <a:pt x="0" y="0"/>
                </a:lnTo>
                <a:lnTo>
                  <a:pt x="0" y="35692"/>
                </a:lnTo>
                <a:close/>
              </a:path>
            </a:pathLst>
          </a:custGeom>
          <a:solidFill>
            <a:srgbClr val="996633"/>
          </a:solidFill>
        </p:spPr>
        <p:txBody>
          <a:bodyPr wrap="square" lIns="0" tIns="0" rIns="0" bIns="0" rtlCol="0"/>
          <a:lstStyle/>
          <a:p>
            <a:endParaRPr/>
          </a:p>
        </p:txBody>
      </p:sp>
      <p:sp>
        <p:nvSpPr>
          <p:cNvPr id="107" name="object 107"/>
          <p:cNvSpPr/>
          <p:nvPr/>
        </p:nvSpPr>
        <p:spPr>
          <a:xfrm>
            <a:off x="3867717" y="1427937"/>
            <a:ext cx="56515" cy="36195"/>
          </a:xfrm>
          <a:custGeom>
            <a:avLst/>
            <a:gdLst/>
            <a:ahLst/>
            <a:cxnLst/>
            <a:rect l="l" t="t" r="r" b="b"/>
            <a:pathLst>
              <a:path w="56514" h="36194">
                <a:moveTo>
                  <a:pt x="0" y="35692"/>
                </a:moveTo>
                <a:lnTo>
                  <a:pt x="56468" y="35692"/>
                </a:lnTo>
                <a:lnTo>
                  <a:pt x="56468" y="0"/>
                </a:lnTo>
                <a:lnTo>
                  <a:pt x="0" y="0"/>
                </a:lnTo>
                <a:lnTo>
                  <a:pt x="0" y="35692"/>
                </a:lnTo>
                <a:close/>
              </a:path>
            </a:pathLst>
          </a:custGeom>
          <a:ln w="4455">
            <a:solidFill>
              <a:srgbClr val="000000"/>
            </a:solidFill>
          </a:ln>
        </p:spPr>
        <p:txBody>
          <a:bodyPr wrap="square" lIns="0" tIns="0" rIns="0" bIns="0" rtlCol="0"/>
          <a:lstStyle/>
          <a:p>
            <a:endParaRPr/>
          </a:p>
        </p:txBody>
      </p:sp>
      <p:sp>
        <p:nvSpPr>
          <p:cNvPr id="108" name="object 108"/>
          <p:cNvSpPr/>
          <p:nvPr/>
        </p:nvSpPr>
        <p:spPr>
          <a:xfrm>
            <a:off x="3924186" y="1427937"/>
            <a:ext cx="56515" cy="36195"/>
          </a:xfrm>
          <a:custGeom>
            <a:avLst/>
            <a:gdLst/>
            <a:ahLst/>
            <a:cxnLst/>
            <a:rect l="l" t="t" r="r" b="b"/>
            <a:pathLst>
              <a:path w="56514" h="36194">
                <a:moveTo>
                  <a:pt x="0" y="35692"/>
                </a:moveTo>
                <a:lnTo>
                  <a:pt x="56369" y="35692"/>
                </a:lnTo>
                <a:lnTo>
                  <a:pt x="56369" y="0"/>
                </a:lnTo>
                <a:lnTo>
                  <a:pt x="0" y="0"/>
                </a:lnTo>
                <a:lnTo>
                  <a:pt x="0" y="35692"/>
                </a:lnTo>
                <a:close/>
              </a:path>
            </a:pathLst>
          </a:custGeom>
          <a:solidFill>
            <a:srgbClr val="996633"/>
          </a:solidFill>
        </p:spPr>
        <p:txBody>
          <a:bodyPr wrap="square" lIns="0" tIns="0" rIns="0" bIns="0" rtlCol="0"/>
          <a:lstStyle/>
          <a:p>
            <a:endParaRPr/>
          </a:p>
        </p:txBody>
      </p:sp>
      <p:sp>
        <p:nvSpPr>
          <p:cNvPr id="109" name="object 109"/>
          <p:cNvSpPr/>
          <p:nvPr/>
        </p:nvSpPr>
        <p:spPr>
          <a:xfrm>
            <a:off x="3924186" y="1427937"/>
            <a:ext cx="56515" cy="36195"/>
          </a:xfrm>
          <a:custGeom>
            <a:avLst/>
            <a:gdLst/>
            <a:ahLst/>
            <a:cxnLst/>
            <a:rect l="l" t="t" r="r" b="b"/>
            <a:pathLst>
              <a:path w="56514" h="36194">
                <a:moveTo>
                  <a:pt x="0" y="35692"/>
                </a:moveTo>
                <a:lnTo>
                  <a:pt x="56369" y="35692"/>
                </a:lnTo>
                <a:lnTo>
                  <a:pt x="56369" y="0"/>
                </a:lnTo>
                <a:lnTo>
                  <a:pt x="0" y="0"/>
                </a:lnTo>
                <a:lnTo>
                  <a:pt x="0" y="35692"/>
                </a:lnTo>
                <a:close/>
              </a:path>
            </a:pathLst>
          </a:custGeom>
          <a:ln w="4454">
            <a:solidFill>
              <a:srgbClr val="000000"/>
            </a:solidFill>
          </a:ln>
        </p:spPr>
        <p:txBody>
          <a:bodyPr wrap="square" lIns="0" tIns="0" rIns="0" bIns="0" rtlCol="0"/>
          <a:lstStyle/>
          <a:p>
            <a:endParaRPr/>
          </a:p>
        </p:txBody>
      </p:sp>
      <p:sp>
        <p:nvSpPr>
          <p:cNvPr id="110" name="object 110"/>
          <p:cNvSpPr/>
          <p:nvPr/>
        </p:nvSpPr>
        <p:spPr>
          <a:xfrm>
            <a:off x="3980555" y="1427937"/>
            <a:ext cx="56515" cy="36195"/>
          </a:xfrm>
          <a:custGeom>
            <a:avLst/>
            <a:gdLst/>
            <a:ahLst/>
            <a:cxnLst/>
            <a:rect l="l" t="t" r="r" b="b"/>
            <a:pathLst>
              <a:path w="56514" h="36194">
                <a:moveTo>
                  <a:pt x="0" y="35692"/>
                </a:moveTo>
                <a:lnTo>
                  <a:pt x="56468" y="35692"/>
                </a:lnTo>
                <a:lnTo>
                  <a:pt x="56468" y="0"/>
                </a:lnTo>
                <a:lnTo>
                  <a:pt x="0" y="0"/>
                </a:lnTo>
                <a:lnTo>
                  <a:pt x="0" y="35692"/>
                </a:lnTo>
                <a:close/>
              </a:path>
            </a:pathLst>
          </a:custGeom>
          <a:solidFill>
            <a:srgbClr val="996633"/>
          </a:solidFill>
        </p:spPr>
        <p:txBody>
          <a:bodyPr wrap="square" lIns="0" tIns="0" rIns="0" bIns="0" rtlCol="0"/>
          <a:lstStyle/>
          <a:p>
            <a:endParaRPr/>
          </a:p>
        </p:txBody>
      </p:sp>
      <p:sp>
        <p:nvSpPr>
          <p:cNvPr id="111" name="object 111"/>
          <p:cNvSpPr/>
          <p:nvPr/>
        </p:nvSpPr>
        <p:spPr>
          <a:xfrm>
            <a:off x="3980555" y="1427937"/>
            <a:ext cx="56515" cy="36195"/>
          </a:xfrm>
          <a:custGeom>
            <a:avLst/>
            <a:gdLst/>
            <a:ahLst/>
            <a:cxnLst/>
            <a:rect l="l" t="t" r="r" b="b"/>
            <a:pathLst>
              <a:path w="56514" h="36194">
                <a:moveTo>
                  <a:pt x="0" y="35692"/>
                </a:moveTo>
                <a:lnTo>
                  <a:pt x="56468" y="35692"/>
                </a:lnTo>
                <a:lnTo>
                  <a:pt x="56468" y="0"/>
                </a:lnTo>
                <a:lnTo>
                  <a:pt x="0" y="0"/>
                </a:lnTo>
                <a:lnTo>
                  <a:pt x="0" y="35692"/>
                </a:lnTo>
                <a:close/>
              </a:path>
            </a:pathLst>
          </a:custGeom>
          <a:ln w="4455">
            <a:solidFill>
              <a:srgbClr val="000000"/>
            </a:solidFill>
          </a:ln>
        </p:spPr>
        <p:txBody>
          <a:bodyPr wrap="square" lIns="0" tIns="0" rIns="0" bIns="0" rtlCol="0"/>
          <a:lstStyle/>
          <a:p>
            <a:endParaRPr/>
          </a:p>
        </p:txBody>
      </p:sp>
      <p:sp>
        <p:nvSpPr>
          <p:cNvPr id="112" name="object 112"/>
          <p:cNvSpPr/>
          <p:nvPr/>
        </p:nvSpPr>
        <p:spPr>
          <a:xfrm>
            <a:off x="4037024" y="1427937"/>
            <a:ext cx="56515" cy="36195"/>
          </a:xfrm>
          <a:custGeom>
            <a:avLst/>
            <a:gdLst/>
            <a:ahLst/>
            <a:cxnLst/>
            <a:rect l="l" t="t" r="r" b="b"/>
            <a:pathLst>
              <a:path w="56514" h="36194">
                <a:moveTo>
                  <a:pt x="0" y="35692"/>
                </a:moveTo>
                <a:lnTo>
                  <a:pt x="56468" y="35692"/>
                </a:lnTo>
                <a:lnTo>
                  <a:pt x="56468" y="0"/>
                </a:lnTo>
                <a:lnTo>
                  <a:pt x="0" y="0"/>
                </a:lnTo>
                <a:lnTo>
                  <a:pt x="0" y="35692"/>
                </a:lnTo>
                <a:close/>
              </a:path>
            </a:pathLst>
          </a:custGeom>
          <a:solidFill>
            <a:srgbClr val="996633"/>
          </a:solidFill>
        </p:spPr>
        <p:txBody>
          <a:bodyPr wrap="square" lIns="0" tIns="0" rIns="0" bIns="0" rtlCol="0"/>
          <a:lstStyle/>
          <a:p>
            <a:endParaRPr/>
          </a:p>
        </p:txBody>
      </p:sp>
      <p:sp>
        <p:nvSpPr>
          <p:cNvPr id="113" name="object 113"/>
          <p:cNvSpPr/>
          <p:nvPr/>
        </p:nvSpPr>
        <p:spPr>
          <a:xfrm>
            <a:off x="4037024" y="1427937"/>
            <a:ext cx="56515" cy="36195"/>
          </a:xfrm>
          <a:custGeom>
            <a:avLst/>
            <a:gdLst/>
            <a:ahLst/>
            <a:cxnLst/>
            <a:rect l="l" t="t" r="r" b="b"/>
            <a:pathLst>
              <a:path w="56514" h="36194">
                <a:moveTo>
                  <a:pt x="0" y="35692"/>
                </a:moveTo>
                <a:lnTo>
                  <a:pt x="56468" y="35692"/>
                </a:lnTo>
                <a:lnTo>
                  <a:pt x="56468" y="0"/>
                </a:lnTo>
                <a:lnTo>
                  <a:pt x="0" y="0"/>
                </a:lnTo>
                <a:lnTo>
                  <a:pt x="0" y="35692"/>
                </a:lnTo>
                <a:close/>
              </a:path>
            </a:pathLst>
          </a:custGeom>
          <a:ln w="4455">
            <a:solidFill>
              <a:srgbClr val="000000"/>
            </a:solidFill>
          </a:ln>
        </p:spPr>
        <p:txBody>
          <a:bodyPr wrap="square" lIns="0" tIns="0" rIns="0" bIns="0" rtlCol="0"/>
          <a:lstStyle/>
          <a:p>
            <a:endParaRPr/>
          </a:p>
        </p:txBody>
      </p:sp>
      <p:sp>
        <p:nvSpPr>
          <p:cNvPr id="114" name="object 114"/>
          <p:cNvSpPr/>
          <p:nvPr/>
        </p:nvSpPr>
        <p:spPr>
          <a:xfrm>
            <a:off x="4093492" y="1427937"/>
            <a:ext cx="56515" cy="36195"/>
          </a:xfrm>
          <a:custGeom>
            <a:avLst/>
            <a:gdLst/>
            <a:ahLst/>
            <a:cxnLst/>
            <a:rect l="l" t="t" r="r" b="b"/>
            <a:pathLst>
              <a:path w="56514" h="36194">
                <a:moveTo>
                  <a:pt x="0" y="35692"/>
                </a:moveTo>
                <a:lnTo>
                  <a:pt x="56369" y="35692"/>
                </a:lnTo>
                <a:lnTo>
                  <a:pt x="56369" y="0"/>
                </a:lnTo>
                <a:lnTo>
                  <a:pt x="0" y="0"/>
                </a:lnTo>
                <a:lnTo>
                  <a:pt x="0" y="35692"/>
                </a:lnTo>
                <a:close/>
              </a:path>
            </a:pathLst>
          </a:custGeom>
          <a:solidFill>
            <a:srgbClr val="996633"/>
          </a:solidFill>
        </p:spPr>
        <p:txBody>
          <a:bodyPr wrap="square" lIns="0" tIns="0" rIns="0" bIns="0" rtlCol="0"/>
          <a:lstStyle/>
          <a:p>
            <a:endParaRPr/>
          </a:p>
        </p:txBody>
      </p:sp>
      <p:sp>
        <p:nvSpPr>
          <p:cNvPr id="115" name="object 115"/>
          <p:cNvSpPr/>
          <p:nvPr/>
        </p:nvSpPr>
        <p:spPr>
          <a:xfrm>
            <a:off x="4093492" y="1427937"/>
            <a:ext cx="56515" cy="36195"/>
          </a:xfrm>
          <a:custGeom>
            <a:avLst/>
            <a:gdLst/>
            <a:ahLst/>
            <a:cxnLst/>
            <a:rect l="l" t="t" r="r" b="b"/>
            <a:pathLst>
              <a:path w="56514" h="36194">
                <a:moveTo>
                  <a:pt x="0" y="35692"/>
                </a:moveTo>
                <a:lnTo>
                  <a:pt x="56369" y="35692"/>
                </a:lnTo>
                <a:lnTo>
                  <a:pt x="56369" y="0"/>
                </a:lnTo>
                <a:lnTo>
                  <a:pt x="0" y="0"/>
                </a:lnTo>
                <a:lnTo>
                  <a:pt x="0" y="35692"/>
                </a:lnTo>
                <a:close/>
              </a:path>
            </a:pathLst>
          </a:custGeom>
          <a:ln w="4454">
            <a:solidFill>
              <a:srgbClr val="000000"/>
            </a:solidFill>
          </a:ln>
        </p:spPr>
        <p:txBody>
          <a:bodyPr wrap="square" lIns="0" tIns="0" rIns="0" bIns="0" rtlCol="0"/>
          <a:lstStyle/>
          <a:p>
            <a:endParaRPr/>
          </a:p>
        </p:txBody>
      </p:sp>
      <p:sp>
        <p:nvSpPr>
          <p:cNvPr id="116" name="object 116"/>
          <p:cNvSpPr/>
          <p:nvPr/>
        </p:nvSpPr>
        <p:spPr>
          <a:xfrm>
            <a:off x="4149862" y="1427937"/>
            <a:ext cx="56515" cy="36195"/>
          </a:xfrm>
          <a:custGeom>
            <a:avLst/>
            <a:gdLst/>
            <a:ahLst/>
            <a:cxnLst/>
            <a:rect l="l" t="t" r="r" b="b"/>
            <a:pathLst>
              <a:path w="56514" h="36194">
                <a:moveTo>
                  <a:pt x="0" y="35692"/>
                </a:moveTo>
                <a:lnTo>
                  <a:pt x="56468" y="35692"/>
                </a:lnTo>
                <a:lnTo>
                  <a:pt x="56468" y="0"/>
                </a:lnTo>
                <a:lnTo>
                  <a:pt x="0" y="0"/>
                </a:lnTo>
                <a:lnTo>
                  <a:pt x="0" y="35692"/>
                </a:lnTo>
                <a:close/>
              </a:path>
            </a:pathLst>
          </a:custGeom>
          <a:solidFill>
            <a:srgbClr val="996633"/>
          </a:solidFill>
        </p:spPr>
        <p:txBody>
          <a:bodyPr wrap="square" lIns="0" tIns="0" rIns="0" bIns="0" rtlCol="0"/>
          <a:lstStyle/>
          <a:p>
            <a:endParaRPr/>
          </a:p>
        </p:txBody>
      </p:sp>
      <p:sp>
        <p:nvSpPr>
          <p:cNvPr id="117" name="object 117"/>
          <p:cNvSpPr/>
          <p:nvPr/>
        </p:nvSpPr>
        <p:spPr>
          <a:xfrm>
            <a:off x="4149862" y="1427937"/>
            <a:ext cx="56515" cy="36195"/>
          </a:xfrm>
          <a:custGeom>
            <a:avLst/>
            <a:gdLst/>
            <a:ahLst/>
            <a:cxnLst/>
            <a:rect l="l" t="t" r="r" b="b"/>
            <a:pathLst>
              <a:path w="56514" h="36194">
                <a:moveTo>
                  <a:pt x="0" y="35692"/>
                </a:moveTo>
                <a:lnTo>
                  <a:pt x="56468" y="35692"/>
                </a:lnTo>
                <a:lnTo>
                  <a:pt x="56468" y="0"/>
                </a:lnTo>
                <a:lnTo>
                  <a:pt x="0" y="0"/>
                </a:lnTo>
                <a:lnTo>
                  <a:pt x="0" y="35692"/>
                </a:lnTo>
                <a:close/>
              </a:path>
            </a:pathLst>
          </a:custGeom>
          <a:ln w="4455">
            <a:solidFill>
              <a:srgbClr val="000000"/>
            </a:solidFill>
          </a:ln>
        </p:spPr>
        <p:txBody>
          <a:bodyPr wrap="square" lIns="0" tIns="0" rIns="0" bIns="0" rtlCol="0"/>
          <a:lstStyle/>
          <a:p>
            <a:endParaRPr/>
          </a:p>
        </p:txBody>
      </p:sp>
      <p:sp>
        <p:nvSpPr>
          <p:cNvPr id="118" name="object 118"/>
          <p:cNvSpPr/>
          <p:nvPr/>
        </p:nvSpPr>
        <p:spPr>
          <a:xfrm>
            <a:off x="4206334" y="1427937"/>
            <a:ext cx="56515" cy="36195"/>
          </a:xfrm>
          <a:custGeom>
            <a:avLst/>
            <a:gdLst/>
            <a:ahLst/>
            <a:cxnLst/>
            <a:rect l="l" t="t" r="r" b="b"/>
            <a:pathLst>
              <a:path w="56514" h="36194">
                <a:moveTo>
                  <a:pt x="0" y="35692"/>
                </a:moveTo>
                <a:lnTo>
                  <a:pt x="56468" y="35692"/>
                </a:lnTo>
                <a:lnTo>
                  <a:pt x="56468" y="0"/>
                </a:lnTo>
                <a:lnTo>
                  <a:pt x="0" y="0"/>
                </a:lnTo>
                <a:lnTo>
                  <a:pt x="0" y="35692"/>
                </a:lnTo>
                <a:close/>
              </a:path>
            </a:pathLst>
          </a:custGeom>
          <a:solidFill>
            <a:srgbClr val="996633"/>
          </a:solidFill>
        </p:spPr>
        <p:txBody>
          <a:bodyPr wrap="square" lIns="0" tIns="0" rIns="0" bIns="0" rtlCol="0"/>
          <a:lstStyle/>
          <a:p>
            <a:endParaRPr/>
          </a:p>
        </p:txBody>
      </p:sp>
      <p:sp>
        <p:nvSpPr>
          <p:cNvPr id="119" name="object 119"/>
          <p:cNvSpPr/>
          <p:nvPr/>
        </p:nvSpPr>
        <p:spPr>
          <a:xfrm>
            <a:off x="4206334" y="1427937"/>
            <a:ext cx="56515" cy="36195"/>
          </a:xfrm>
          <a:custGeom>
            <a:avLst/>
            <a:gdLst/>
            <a:ahLst/>
            <a:cxnLst/>
            <a:rect l="l" t="t" r="r" b="b"/>
            <a:pathLst>
              <a:path w="56514" h="36194">
                <a:moveTo>
                  <a:pt x="0" y="35692"/>
                </a:moveTo>
                <a:lnTo>
                  <a:pt x="56468" y="35692"/>
                </a:lnTo>
                <a:lnTo>
                  <a:pt x="56468" y="0"/>
                </a:lnTo>
                <a:lnTo>
                  <a:pt x="0" y="0"/>
                </a:lnTo>
                <a:lnTo>
                  <a:pt x="0" y="35692"/>
                </a:lnTo>
                <a:close/>
              </a:path>
            </a:pathLst>
          </a:custGeom>
          <a:ln w="4455">
            <a:solidFill>
              <a:srgbClr val="000000"/>
            </a:solidFill>
          </a:ln>
        </p:spPr>
        <p:txBody>
          <a:bodyPr wrap="square" lIns="0" tIns="0" rIns="0" bIns="0" rtlCol="0"/>
          <a:lstStyle/>
          <a:p>
            <a:endParaRPr/>
          </a:p>
        </p:txBody>
      </p:sp>
      <p:sp>
        <p:nvSpPr>
          <p:cNvPr id="120" name="object 120"/>
          <p:cNvSpPr/>
          <p:nvPr/>
        </p:nvSpPr>
        <p:spPr>
          <a:xfrm>
            <a:off x="4262791" y="1427937"/>
            <a:ext cx="56515" cy="36195"/>
          </a:xfrm>
          <a:custGeom>
            <a:avLst/>
            <a:gdLst/>
            <a:ahLst/>
            <a:cxnLst/>
            <a:rect l="l" t="t" r="r" b="b"/>
            <a:pathLst>
              <a:path w="56514" h="36194">
                <a:moveTo>
                  <a:pt x="0" y="35692"/>
                </a:moveTo>
                <a:lnTo>
                  <a:pt x="56369" y="35692"/>
                </a:lnTo>
                <a:lnTo>
                  <a:pt x="56369" y="0"/>
                </a:lnTo>
                <a:lnTo>
                  <a:pt x="0" y="0"/>
                </a:lnTo>
                <a:lnTo>
                  <a:pt x="0" y="35692"/>
                </a:lnTo>
                <a:close/>
              </a:path>
            </a:pathLst>
          </a:custGeom>
          <a:solidFill>
            <a:srgbClr val="996633"/>
          </a:solidFill>
        </p:spPr>
        <p:txBody>
          <a:bodyPr wrap="square" lIns="0" tIns="0" rIns="0" bIns="0" rtlCol="0"/>
          <a:lstStyle/>
          <a:p>
            <a:endParaRPr/>
          </a:p>
        </p:txBody>
      </p:sp>
      <p:sp>
        <p:nvSpPr>
          <p:cNvPr id="121" name="object 121"/>
          <p:cNvSpPr/>
          <p:nvPr/>
        </p:nvSpPr>
        <p:spPr>
          <a:xfrm>
            <a:off x="4262791" y="1427937"/>
            <a:ext cx="56515" cy="36195"/>
          </a:xfrm>
          <a:custGeom>
            <a:avLst/>
            <a:gdLst/>
            <a:ahLst/>
            <a:cxnLst/>
            <a:rect l="l" t="t" r="r" b="b"/>
            <a:pathLst>
              <a:path w="56514" h="36194">
                <a:moveTo>
                  <a:pt x="0" y="35692"/>
                </a:moveTo>
                <a:lnTo>
                  <a:pt x="56369" y="35692"/>
                </a:lnTo>
                <a:lnTo>
                  <a:pt x="56369" y="0"/>
                </a:lnTo>
                <a:lnTo>
                  <a:pt x="0" y="0"/>
                </a:lnTo>
                <a:lnTo>
                  <a:pt x="0" y="35692"/>
                </a:lnTo>
                <a:close/>
              </a:path>
            </a:pathLst>
          </a:custGeom>
          <a:ln w="4454">
            <a:solidFill>
              <a:srgbClr val="000000"/>
            </a:solidFill>
          </a:ln>
        </p:spPr>
        <p:txBody>
          <a:bodyPr wrap="square" lIns="0" tIns="0" rIns="0" bIns="0" rtlCol="0"/>
          <a:lstStyle/>
          <a:p>
            <a:endParaRPr/>
          </a:p>
        </p:txBody>
      </p:sp>
      <p:sp>
        <p:nvSpPr>
          <p:cNvPr id="122" name="object 122"/>
          <p:cNvSpPr/>
          <p:nvPr/>
        </p:nvSpPr>
        <p:spPr>
          <a:xfrm>
            <a:off x="3784595" y="1463631"/>
            <a:ext cx="56515" cy="36195"/>
          </a:xfrm>
          <a:custGeom>
            <a:avLst/>
            <a:gdLst/>
            <a:ahLst/>
            <a:cxnLst/>
            <a:rect l="l" t="t" r="r" b="b"/>
            <a:pathLst>
              <a:path w="56514" h="36194">
                <a:moveTo>
                  <a:pt x="0" y="35861"/>
                </a:moveTo>
                <a:lnTo>
                  <a:pt x="56369" y="35861"/>
                </a:lnTo>
                <a:lnTo>
                  <a:pt x="56369" y="0"/>
                </a:lnTo>
                <a:lnTo>
                  <a:pt x="0" y="0"/>
                </a:lnTo>
                <a:lnTo>
                  <a:pt x="0" y="35861"/>
                </a:lnTo>
                <a:close/>
              </a:path>
            </a:pathLst>
          </a:custGeom>
          <a:solidFill>
            <a:srgbClr val="996633"/>
          </a:solidFill>
        </p:spPr>
        <p:txBody>
          <a:bodyPr wrap="square" lIns="0" tIns="0" rIns="0" bIns="0" rtlCol="0"/>
          <a:lstStyle/>
          <a:p>
            <a:endParaRPr/>
          </a:p>
        </p:txBody>
      </p:sp>
      <p:sp>
        <p:nvSpPr>
          <p:cNvPr id="123" name="object 123"/>
          <p:cNvSpPr/>
          <p:nvPr/>
        </p:nvSpPr>
        <p:spPr>
          <a:xfrm>
            <a:off x="3784595" y="1463631"/>
            <a:ext cx="56515" cy="36195"/>
          </a:xfrm>
          <a:custGeom>
            <a:avLst/>
            <a:gdLst/>
            <a:ahLst/>
            <a:cxnLst/>
            <a:rect l="l" t="t" r="r" b="b"/>
            <a:pathLst>
              <a:path w="56514" h="36194">
                <a:moveTo>
                  <a:pt x="0" y="35861"/>
                </a:moveTo>
                <a:lnTo>
                  <a:pt x="56369" y="35861"/>
                </a:lnTo>
                <a:lnTo>
                  <a:pt x="56369" y="0"/>
                </a:lnTo>
                <a:lnTo>
                  <a:pt x="0" y="0"/>
                </a:lnTo>
                <a:lnTo>
                  <a:pt x="0" y="35861"/>
                </a:lnTo>
                <a:close/>
              </a:path>
            </a:pathLst>
          </a:custGeom>
          <a:ln w="4450">
            <a:solidFill>
              <a:srgbClr val="000000"/>
            </a:solidFill>
          </a:ln>
        </p:spPr>
        <p:txBody>
          <a:bodyPr wrap="square" lIns="0" tIns="0" rIns="0" bIns="0" rtlCol="0"/>
          <a:lstStyle/>
          <a:p>
            <a:endParaRPr/>
          </a:p>
        </p:txBody>
      </p:sp>
      <p:sp>
        <p:nvSpPr>
          <p:cNvPr id="124" name="object 124"/>
          <p:cNvSpPr/>
          <p:nvPr/>
        </p:nvSpPr>
        <p:spPr>
          <a:xfrm>
            <a:off x="3840963" y="1463631"/>
            <a:ext cx="56515" cy="36195"/>
          </a:xfrm>
          <a:custGeom>
            <a:avLst/>
            <a:gdLst/>
            <a:ahLst/>
            <a:cxnLst/>
            <a:rect l="l" t="t" r="r" b="b"/>
            <a:pathLst>
              <a:path w="56514" h="36194">
                <a:moveTo>
                  <a:pt x="0" y="35861"/>
                </a:moveTo>
                <a:lnTo>
                  <a:pt x="56468" y="35861"/>
                </a:lnTo>
                <a:lnTo>
                  <a:pt x="56468" y="0"/>
                </a:lnTo>
                <a:lnTo>
                  <a:pt x="0" y="0"/>
                </a:lnTo>
                <a:lnTo>
                  <a:pt x="0" y="35861"/>
                </a:lnTo>
                <a:close/>
              </a:path>
            </a:pathLst>
          </a:custGeom>
          <a:solidFill>
            <a:srgbClr val="996633"/>
          </a:solidFill>
        </p:spPr>
        <p:txBody>
          <a:bodyPr wrap="square" lIns="0" tIns="0" rIns="0" bIns="0" rtlCol="0"/>
          <a:lstStyle/>
          <a:p>
            <a:endParaRPr/>
          </a:p>
        </p:txBody>
      </p:sp>
      <p:sp>
        <p:nvSpPr>
          <p:cNvPr id="125" name="object 125"/>
          <p:cNvSpPr/>
          <p:nvPr/>
        </p:nvSpPr>
        <p:spPr>
          <a:xfrm>
            <a:off x="3840963" y="1463631"/>
            <a:ext cx="56515" cy="36195"/>
          </a:xfrm>
          <a:custGeom>
            <a:avLst/>
            <a:gdLst/>
            <a:ahLst/>
            <a:cxnLst/>
            <a:rect l="l" t="t" r="r" b="b"/>
            <a:pathLst>
              <a:path w="56514" h="36194">
                <a:moveTo>
                  <a:pt x="0" y="35861"/>
                </a:moveTo>
                <a:lnTo>
                  <a:pt x="56468" y="35861"/>
                </a:lnTo>
                <a:lnTo>
                  <a:pt x="56468" y="0"/>
                </a:lnTo>
                <a:lnTo>
                  <a:pt x="0" y="0"/>
                </a:lnTo>
                <a:lnTo>
                  <a:pt x="0" y="35861"/>
                </a:lnTo>
                <a:close/>
              </a:path>
            </a:pathLst>
          </a:custGeom>
          <a:ln w="4451">
            <a:solidFill>
              <a:srgbClr val="000000"/>
            </a:solidFill>
          </a:ln>
        </p:spPr>
        <p:txBody>
          <a:bodyPr wrap="square" lIns="0" tIns="0" rIns="0" bIns="0" rtlCol="0"/>
          <a:lstStyle/>
          <a:p>
            <a:endParaRPr/>
          </a:p>
        </p:txBody>
      </p:sp>
      <p:sp>
        <p:nvSpPr>
          <p:cNvPr id="126" name="object 126"/>
          <p:cNvSpPr/>
          <p:nvPr/>
        </p:nvSpPr>
        <p:spPr>
          <a:xfrm>
            <a:off x="3897431" y="1463631"/>
            <a:ext cx="56515" cy="36195"/>
          </a:xfrm>
          <a:custGeom>
            <a:avLst/>
            <a:gdLst/>
            <a:ahLst/>
            <a:cxnLst/>
            <a:rect l="l" t="t" r="r" b="b"/>
            <a:pathLst>
              <a:path w="56514" h="36194">
                <a:moveTo>
                  <a:pt x="0" y="35861"/>
                </a:moveTo>
                <a:lnTo>
                  <a:pt x="56468" y="35861"/>
                </a:lnTo>
                <a:lnTo>
                  <a:pt x="56468" y="0"/>
                </a:lnTo>
                <a:lnTo>
                  <a:pt x="0" y="0"/>
                </a:lnTo>
                <a:lnTo>
                  <a:pt x="0" y="35861"/>
                </a:lnTo>
                <a:close/>
              </a:path>
            </a:pathLst>
          </a:custGeom>
          <a:solidFill>
            <a:srgbClr val="996633"/>
          </a:solidFill>
        </p:spPr>
        <p:txBody>
          <a:bodyPr wrap="square" lIns="0" tIns="0" rIns="0" bIns="0" rtlCol="0"/>
          <a:lstStyle/>
          <a:p>
            <a:endParaRPr/>
          </a:p>
        </p:txBody>
      </p:sp>
      <p:sp>
        <p:nvSpPr>
          <p:cNvPr id="127" name="object 127"/>
          <p:cNvSpPr/>
          <p:nvPr/>
        </p:nvSpPr>
        <p:spPr>
          <a:xfrm>
            <a:off x="3897431" y="1463631"/>
            <a:ext cx="56515" cy="36195"/>
          </a:xfrm>
          <a:custGeom>
            <a:avLst/>
            <a:gdLst/>
            <a:ahLst/>
            <a:cxnLst/>
            <a:rect l="l" t="t" r="r" b="b"/>
            <a:pathLst>
              <a:path w="56514" h="36194">
                <a:moveTo>
                  <a:pt x="0" y="35861"/>
                </a:moveTo>
                <a:lnTo>
                  <a:pt x="56468" y="35861"/>
                </a:lnTo>
                <a:lnTo>
                  <a:pt x="56468" y="0"/>
                </a:lnTo>
                <a:lnTo>
                  <a:pt x="0" y="0"/>
                </a:lnTo>
                <a:lnTo>
                  <a:pt x="0" y="35861"/>
                </a:lnTo>
                <a:close/>
              </a:path>
            </a:pathLst>
          </a:custGeom>
          <a:ln w="4451">
            <a:solidFill>
              <a:srgbClr val="000000"/>
            </a:solidFill>
          </a:ln>
        </p:spPr>
        <p:txBody>
          <a:bodyPr wrap="square" lIns="0" tIns="0" rIns="0" bIns="0" rtlCol="0"/>
          <a:lstStyle/>
          <a:p>
            <a:endParaRPr/>
          </a:p>
        </p:txBody>
      </p:sp>
      <p:sp>
        <p:nvSpPr>
          <p:cNvPr id="128" name="object 128"/>
          <p:cNvSpPr/>
          <p:nvPr/>
        </p:nvSpPr>
        <p:spPr>
          <a:xfrm>
            <a:off x="3953900" y="1463631"/>
            <a:ext cx="56515" cy="36195"/>
          </a:xfrm>
          <a:custGeom>
            <a:avLst/>
            <a:gdLst/>
            <a:ahLst/>
            <a:cxnLst/>
            <a:rect l="l" t="t" r="r" b="b"/>
            <a:pathLst>
              <a:path w="56514" h="36194">
                <a:moveTo>
                  <a:pt x="0" y="35861"/>
                </a:moveTo>
                <a:lnTo>
                  <a:pt x="56369" y="35861"/>
                </a:lnTo>
                <a:lnTo>
                  <a:pt x="56369" y="0"/>
                </a:lnTo>
                <a:lnTo>
                  <a:pt x="0" y="0"/>
                </a:lnTo>
                <a:lnTo>
                  <a:pt x="0" y="35861"/>
                </a:lnTo>
                <a:close/>
              </a:path>
            </a:pathLst>
          </a:custGeom>
          <a:solidFill>
            <a:srgbClr val="996633"/>
          </a:solidFill>
        </p:spPr>
        <p:txBody>
          <a:bodyPr wrap="square" lIns="0" tIns="0" rIns="0" bIns="0" rtlCol="0"/>
          <a:lstStyle/>
          <a:p>
            <a:endParaRPr/>
          </a:p>
        </p:txBody>
      </p:sp>
      <p:sp>
        <p:nvSpPr>
          <p:cNvPr id="129" name="object 129"/>
          <p:cNvSpPr/>
          <p:nvPr/>
        </p:nvSpPr>
        <p:spPr>
          <a:xfrm>
            <a:off x="3953900" y="1463631"/>
            <a:ext cx="56515" cy="36195"/>
          </a:xfrm>
          <a:custGeom>
            <a:avLst/>
            <a:gdLst/>
            <a:ahLst/>
            <a:cxnLst/>
            <a:rect l="l" t="t" r="r" b="b"/>
            <a:pathLst>
              <a:path w="56514" h="36194">
                <a:moveTo>
                  <a:pt x="0" y="35861"/>
                </a:moveTo>
                <a:lnTo>
                  <a:pt x="56369" y="35861"/>
                </a:lnTo>
                <a:lnTo>
                  <a:pt x="56369" y="0"/>
                </a:lnTo>
                <a:lnTo>
                  <a:pt x="0" y="0"/>
                </a:lnTo>
                <a:lnTo>
                  <a:pt x="0" y="35861"/>
                </a:lnTo>
                <a:close/>
              </a:path>
            </a:pathLst>
          </a:custGeom>
          <a:ln w="4450">
            <a:solidFill>
              <a:srgbClr val="000000"/>
            </a:solidFill>
          </a:ln>
        </p:spPr>
        <p:txBody>
          <a:bodyPr wrap="square" lIns="0" tIns="0" rIns="0" bIns="0" rtlCol="0"/>
          <a:lstStyle/>
          <a:p>
            <a:endParaRPr/>
          </a:p>
        </p:txBody>
      </p:sp>
      <p:sp>
        <p:nvSpPr>
          <p:cNvPr id="130" name="object 130"/>
          <p:cNvSpPr/>
          <p:nvPr/>
        </p:nvSpPr>
        <p:spPr>
          <a:xfrm>
            <a:off x="4010269" y="1463631"/>
            <a:ext cx="56515" cy="36195"/>
          </a:xfrm>
          <a:custGeom>
            <a:avLst/>
            <a:gdLst/>
            <a:ahLst/>
            <a:cxnLst/>
            <a:rect l="l" t="t" r="r" b="b"/>
            <a:pathLst>
              <a:path w="56514" h="36194">
                <a:moveTo>
                  <a:pt x="0" y="35861"/>
                </a:moveTo>
                <a:lnTo>
                  <a:pt x="56468" y="35861"/>
                </a:lnTo>
                <a:lnTo>
                  <a:pt x="56468" y="0"/>
                </a:lnTo>
                <a:lnTo>
                  <a:pt x="0" y="0"/>
                </a:lnTo>
                <a:lnTo>
                  <a:pt x="0" y="35861"/>
                </a:lnTo>
                <a:close/>
              </a:path>
            </a:pathLst>
          </a:custGeom>
          <a:solidFill>
            <a:srgbClr val="996633"/>
          </a:solidFill>
        </p:spPr>
        <p:txBody>
          <a:bodyPr wrap="square" lIns="0" tIns="0" rIns="0" bIns="0" rtlCol="0"/>
          <a:lstStyle/>
          <a:p>
            <a:endParaRPr/>
          </a:p>
        </p:txBody>
      </p:sp>
      <p:sp>
        <p:nvSpPr>
          <p:cNvPr id="131" name="object 131"/>
          <p:cNvSpPr/>
          <p:nvPr/>
        </p:nvSpPr>
        <p:spPr>
          <a:xfrm>
            <a:off x="4010269" y="1463631"/>
            <a:ext cx="56515" cy="36195"/>
          </a:xfrm>
          <a:custGeom>
            <a:avLst/>
            <a:gdLst/>
            <a:ahLst/>
            <a:cxnLst/>
            <a:rect l="l" t="t" r="r" b="b"/>
            <a:pathLst>
              <a:path w="56514" h="36194">
                <a:moveTo>
                  <a:pt x="0" y="35861"/>
                </a:moveTo>
                <a:lnTo>
                  <a:pt x="56468" y="35861"/>
                </a:lnTo>
                <a:lnTo>
                  <a:pt x="56468" y="0"/>
                </a:lnTo>
                <a:lnTo>
                  <a:pt x="0" y="0"/>
                </a:lnTo>
                <a:lnTo>
                  <a:pt x="0" y="35861"/>
                </a:lnTo>
                <a:close/>
              </a:path>
            </a:pathLst>
          </a:custGeom>
          <a:ln w="4451">
            <a:solidFill>
              <a:srgbClr val="000000"/>
            </a:solidFill>
          </a:ln>
        </p:spPr>
        <p:txBody>
          <a:bodyPr wrap="square" lIns="0" tIns="0" rIns="0" bIns="0" rtlCol="0"/>
          <a:lstStyle/>
          <a:p>
            <a:endParaRPr/>
          </a:p>
        </p:txBody>
      </p:sp>
      <p:sp>
        <p:nvSpPr>
          <p:cNvPr id="132" name="object 132"/>
          <p:cNvSpPr/>
          <p:nvPr/>
        </p:nvSpPr>
        <p:spPr>
          <a:xfrm>
            <a:off x="4066738" y="1463631"/>
            <a:ext cx="56515" cy="36195"/>
          </a:xfrm>
          <a:custGeom>
            <a:avLst/>
            <a:gdLst/>
            <a:ahLst/>
            <a:cxnLst/>
            <a:rect l="l" t="t" r="r" b="b"/>
            <a:pathLst>
              <a:path w="56514" h="36194">
                <a:moveTo>
                  <a:pt x="0" y="35861"/>
                </a:moveTo>
                <a:lnTo>
                  <a:pt x="56468" y="35861"/>
                </a:lnTo>
                <a:lnTo>
                  <a:pt x="56468" y="0"/>
                </a:lnTo>
                <a:lnTo>
                  <a:pt x="0" y="0"/>
                </a:lnTo>
                <a:lnTo>
                  <a:pt x="0" y="35861"/>
                </a:lnTo>
                <a:close/>
              </a:path>
            </a:pathLst>
          </a:custGeom>
          <a:solidFill>
            <a:srgbClr val="996633"/>
          </a:solidFill>
        </p:spPr>
        <p:txBody>
          <a:bodyPr wrap="square" lIns="0" tIns="0" rIns="0" bIns="0" rtlCol="0"/>
          <a:lstStyle/>
          <a:p>
            <a:endParaRPr/>
          </a:p>
        </p:txBody>
      </p:sp>
      <p:sp>
        <p:nvSpPr>
          <p:cNvPr id="133" name="object 133"/>
          <p:cNvSpPr/>
          <p:nvPr/>
        </p:nvSpPr>
        <p:spPr>
          <a:xfrm>
            <a:off x="4066738" y="1463631"/>
            <a:ext cx="56515" cy="36195"/>
          </a:xfrm>
          <a:custGeom>
            <a:avLst/>
            <a:gdLst/>
            <a:ahLst/>
            <a:cxnLst/>
            <a:rect l="l" t="t" r="r" b="b"/>
            <a:pathLst>
              <a:path w="56514" h="36194">
                <a:moveTo>
                  <a:pt x="0" y="35861"/>
                </a:moveTo>
                <a:lnTo>
                  <a:pt x="56468" y="35861"/>
                </a:lnTo>
                <a:lnTo>
                  <a:pt x="56468" y="0"/>
                </a:lnTo>
                <a:lnTo>
                  <a:pt x="0" y="0"/>
                </a:lnTo>
                <a:lnTo>
                  <a:pt x="0" y="35861"/>
                </a:lnTo>
                <a:close/>
              </a:path>
            </a:pathLst>
          </a:custGeom>
          <a:ln w="4451">
            <a:solidFill>
              <a:srgbClr val="000000"/>
            </a:solidFill>
          </a:ln>
        </p:spPr>
        <p:txBody>
          <a:bodyPr wrap="square" lIns="0" tIns="0" rIns="0" bIns="0" rtlCol="0"/>
          <a:lstStyle/>
          <a:p>
            <a:endParaRPr/>
          </a:p>
        </p:txBody>
      </p:sp>
      <p:sp>
        <p:nvSpPr>
          <p:cNvPr id="134" name="object 134"/>
          <p:cNvSpPr/>
          <p:nvPr/>
        </p:nvSpPr>
        <p:spPr>
          <a:xfrm>
            <a:off x="4123206" y="1463631"/>
            <a:ext cx="56515" cy="36195"/>
          </a:xfrm>
          <a:custGeom>
            <a:avLst/>
            <a:gdLst/>
            <a:ahLst/>
            <a:cxnLst/>
            <a:rect l="l" t="t" r="r" b="b"/>
            <a:pathLst>
              <a:path w="56514" h="36194">
                <a:moveTo>
                  <a:pt x="0" y="35861"/>
                </a:moveTo>
                <a:lnTo>
                  <a:pt x="56369" y="35861"/>
                </a:lnTo>
                <a:lnTo>
                  <a:pt x="56369" y="0"/>
                </a:lnTo>
                <a:lnTo>
                  <a:pt x="0" y="0"/>
                </a:lnTo>
                <a:lnTo>
                  <a:pt x="0" y="35861"/>
                </a:lnTo>
                <a:close/>
              </a:path>
            </a:pathLst>
          </a:custGeom>
          <a:solidFill>
            <a:srgbClr val="996633"/>
          </a:solidFill>
        </p:spPr>
        <p:txBody>
          <a:bodyPr wrap="square" lIns="0" tIns="0" rIns="0" bIns="0" rtlCol="0"/>
          <a:lstStyle/>
          <a:p>
            <a:endParaRPr/>
          </a:p>
        </p:txBody>
      </p:sp>
      <p:sp>
        <p:nvSpPr>
          <p:cNvPr id="135" name="object 135"/>
          <p:cNvSpPr/>
          <p:nvPr/>
        </p:nvSpPr>
        <p:spPr>
          <a:xfrm>
            <a:off x="4123206" y="1463631"/>
            <a:ext cx="56515" cy="36195"/>
          </a:xfrm>
          <a:custGeom>
            <a:avLst/>
            <a:gdLst/>
            <a:ahLst/>
            <a:cxnLst/>
            <a:rect l="l" t="t" r="r" b="b"/>
            <a:pathLst>
              <a:path w="56514" h="36194">
                <a:moveTo>
                  <a:pt x="0" y="35861"/>
                </a:moveTo>
                <a:lnTo>
                  <a:pt x="56369" y="35861"/>
                </a:lnTo>
                <a:lnTo>
                  <a:pt x="56369" y="0"/>
                </a:lnTo>
                <a:lnTo>
                  <a:pt x="0" y="0"/>
                </a:lnTo>
                <a:lnTo>
                  <a:pt x="0" y="35861"/>
                </a:lnTo>
                <a:close/>
              </a:path>
            </a:pathLst>
          </a:custGeom>
          <a:ln w="4450">
            <a:solidFill>
              <a:srgbClr val="000000"/>
            </a:solidFill>
          </a:ln>
        </p:spPr>
        <p:txBody>
          <a:bodyPr wrap="square" lIns="0" tIns="0" rIns="0" bIns="0" rtlCol="0"/>
          <a:lstStyle/>
          <a:p>
            <a:endParaRPr/>
          </a:p>
        </p:txBody>
      </p:sp>
      <p:sp>
        <p:nvSpPr>
          <p:cNvPr id="136" name="object 136"/>
          <p:cNvSpPr/>
          <p:nvPr/>
        </p:nvSpPr>
        <p:spPr>
          <a:xfrm>
            <a:off x="4179588" y="1463631"/>
            <a:ext cx="56515" cy="36195"/>
          </a:xfrm>
          <a:custGeom>
            <a:avLst/>
            <a:gdLst/>
            <a:ahLst/>
            <a:cxnLst/>
            <a:rect l="l" t="t" r="r" b="b"/>
            <a:pathLst>
              <a:path w="56514" h="36194">
                <a:moveTo>
                  <a:pt x="0" y="35861"/>
                </a:moveTo>
                <a:lnTo>
                  <a:pt x="56468" y="35861"/>
                </a:lnTo>
                <a:lnTo>
                  <a:pt x="56468" y="0"/>
                </a:lnTo>
                <a:lnTo>
                  <a:pt x="0" y="0"/>
                </a:lnTo>
                <a:lnTo>
                  <a:pt x="0" y="35861"/>
                </a:lnTo>
                <a:close/>
              </a:path>
            </a:pathLst>
          </a:custGeom>
          <a:solidFill>
            <a:srgbClr val="996633"/>
          </a:solidFill>
        </p:spPr>
        <p:txBody>
          <a:bodyPr wrap="square" lIns="0" tIns="0" rIns="0" bIns="0" rtlCol="0"/>
          <a:lstStyle/>
          <a:p>
            <a:endParaRPr/>
          </a:p>
        </p:txBody>
      </p:sp>
      <p:sp>
        <p:nvSpPr>
          <p:cNvPr id="137" name="object 137"/>
          <p:cNvSpPr/>
          <p:nvPr/>
        </p:nvSpPr>
        <p:spPr>
          <a:xfrm>
            <a:off x="4179588" y="1463631"/>
            <a:ext cx="56515" cy="36195"/>
          </a:xfrm>
          <a:custGeom>
            <a:avLst/>
            <a:gdLst/>
            <a:ahLst/>
            <a:cxnLst/>
            <a:rect l="l" t="t" r="r" b="b"/>
            <a:pathLst>
              <a:path w="56514" h="36194">
                <a:moveTo>
                  <a:pt x="0" y="35861"/>
                </a:moveTo>
                <a:lnTo>
                  <a:pt x="56468" y="35861"/>
                </a:lnTo>
                <a:lnTo>
                  <a:pt x="56468" y="0"/>
                </a:lnTo>
                <a:lnTo>
                  <a:pt x="0" y="0"/>
                </a:lnTo>
                <a:lnTo>
                  <a:pt x="0" y="35861"/>
                </a:lnTo>
                <a:close/>
              </a:path>
            </a:pathLst>
          </a:custGeom>
          <a:ln w="4451">
            <a:solidFill>
              <a:srgbClr val="000000"/>
            </a:solidFill>
          </a:ln>
        </p:spPr>
        <p:txBody>
          <a:bodyPr wrap="square" lIns="0" tIns="0" rIns="0" bIns="0" rtlCol="0"/>
          <a:lstStyle/>
          <a:p>
            <a:endParaRPr/>
          </a:p>
        </p:txBody>
      </p:sp>
      <p:sp>
        <p:nvSpPr>
          <p:cNvPr id="138" name="object 138"/>
          <p:cNvSpPr/>
          <p:nvPr/>
        </p:nvSpPr>
        <p:spPr>
          <a:xfrm>
            <a:off x="4236044" y="1463631"/>
            <a:ext cx="56515" cy="36195"/>
          </a:xfrm>
          <a:custGeom>
            <a:avLst/>
            <a:gdLst/>
            <a:ahLst/>
            <a:cxnLst/>
            <a:rect l="l" t="t" r="r" b="b"/>
            <a:pathLst>
              <a:path w="56514" h="36194">
                <a:moveTo>
                  <a:pt x="0" y="35861"/>
                </a:moveTo>
                <a:lnTo>
                  <a:pt x="56468" y="35861"/>
                </a:lnTo>
                <a:lnTo>
                  <a:pt x="56468" y="0"/>
                </a:lnTo>
                <a:lnTo>
                  <a:pt x="0" y="0"/>
                </a:lnTo>
                <a:lnTo>
                  <a:pt x="0" y="35861"/>
                </a:lnTo>
                <a:close/>
              </a:path>
            </a:pathLst>
          </a:custGeom>
          <a:solidFill>
            <a:srgbClr val="996633"/>
          </a:solidFill>
        </p:spPr>
        <p:txBody>
          <a:bodyPr wrap="square" lIns="0" tIns="0" rIns="0" bIns="0" rtlCol="0"/>
          <a:lstStyle/>
          <a:p>
            <a:endParaRPr/>
          </a:p>
        </p:txBody>
      </p:sp>
      <p:sp>
        <p:nvSpPr>
          <p:cNvPr id="139" name="object 139"/>
          <p:cNvSpPr/>
          <p:nvPr/>
        </p:nvSpPr>
        <p:spPr>
          <a:xfrm>
            <a:off x="4236044" y="1463631"/>
            <a:ext cx="56515" cy="36195"/>
          </a:xfrm>
          <a:custGeom>
            <a:avLst/>
            <a:gdLst/>
            <a:ahLst/>
            <a:cxnLst/>
            <a:rect l="l" t="t" r="r" b="b"/>
            <a:pathLst>
              <a:path w="56514" h="36194">
                <a:moveTo>
                  <a:pt x="0" y="35861"/>
                </a:moveTo>
                <a:lnTo>
                  <a:pt x="56468" y="35861"/>
                </a:lnTo>
                <a:lnTo>
                  <a:pt x="56468" y="0"/>
                </a:lnTo>
                <a:lnTo>
                  <a:pt x="0" y="0"/>
                </a:lnTo>
                <a:lnTo>
                  <a:pt x="0" y="35861"/>
                </a:lnTo>
                <a:close/>
              </a:path>
            </a:pathLst>
          </a:custGeom>
          <a:ln w="4451">
            <a:solidFill>
              <a:srgbClr val="000000"/>
            </a:solidFill>
          </a:ln>
        </p:spPr>
        <p:txBody>
          <a:bodyPr wrap="square" lIns="0" tIns="0" rIns="0" bIns="0" rtlCol="0"/>
          <a:lstStyle/>
          <a:p>
            <a:endParaRPr/>
          </a:p>
        </p:txBody>
      </p:sp>
      <p:sp>
        <p:nvSpPr>
          <p:cNvPr id="140" name="object 140"/>
          <p:cNvSpPr/>
          <p:nvPr/>
        </p:nvSpPr>
        <p:spPr>
          <a:xfrm>
            <a:off x="3811348" y="1499494"/>
            <a:ext cx="56515" cy="36195"/>
          </a:xfrm>
          <a:custGeom>
            <a:avLst/>
            <a:gdLst/>
            <a:ahLst/>
            <a:cxnLst/>
            <a:rect l="l" t="t" r="r" b="b"/>
            <a:pathLst>
              <a:path w="56514" h="36194">
                <a:moveTo>
                  <a:pt x="0" y="35692"/>
                </a:moveTo>
                <a:lnTo>
                  <a:pt x="56369" y="35692"/>
                </a:lnTo>
                <a:lnTo>
                  <a:pt x="56369" y="0"/>
                </a:lnTo>
                <a:lnTo>
                  <a:pt x="0" y="0"/>
                </a:lnTo>
                <a:lnTo>
                  <a:pt x="0" y="35692"/>
                </a:lnTo>
                <a:close/>
              </a:path>
            </a:pathLst>
          </a:custGeom>
          <a:solidFill>
            <a:srgbClr val="996633"/>
          </a:solidFill>
        </p:spPr>
        <p:txBody>
          <a:bodyPr wrap="square" lIns="0" tIns="0" rIns="0" bIns="0" rtlCol="0"/>
          <a:lstStyle/>
          <a:p>
            <a:endParaRPr/>
          </a:p>
        </p:txBody>
      </p:sp>
      <p:sp>
        <p:nvSpPr>
          <p:cNvPr id="141" name="object 141"/>
          <p:cNvSpPr/>
          <p:nvPr/>
        </p:nvSpPr>
        <p:spPr>
          <a:xfrm>
            <a:off x="3811348" y="1499494"/>
            <a:ext cx="56515" cy="36195"/>
          </a:xfrm>
          <a:custGeom>
            <a:avLst/>
            <a:gdLst/>
            <a:ahLst/>
            <a:cxnLst/>
            <a:rect l="l" t="t" r="r" b="b"/>
            <a:pathLst>
              <a:path w="56514" h="36194">
                <a:moveTo>
                  <a:pt x="0" y="35692"/>
                </a:moveTo>
                <a:lnTo>
                  <a:pt x="56369" y="35692"/>
                </a:lnTo>
                <a:lnTo>
                  <a:pt x="56369" y="0"/>
                </a:lnTo>
                <a:lnTo>
                  <a:pt x="0" y="0"/>
                </a:lnTo>
                <a:lnTo>
                  <a:pt x="0" y="35692"/>
                </a:lnTo>
                <a:close/>
              </a:path>
            </a:pathLst>
          </a:custGeom>
          <a:ln w="4454">
            <a:solidFill>
              <a:srgbClr val="000000"/>
            </a:solidFill>
          </a:ln>
        </p:spPr>
        <p:txBody>
          <a:bodyPr wrap="square" lIns="0" tIns="0" rIns="0" bIns="0" rtlCol="0"/>
          <a:lstStyle/>
          <a:p>
            <a:endParaRPr/>
          </a:p>
        </p:txBody>
      </p:sp>
      <p:sp>
        <p:nvSpPr>
          <p:cNvPr id="142" name="object 142"/>
          <p:cNvSpPr/>
          <p:nvPr/>
        </p:nvSpPr>
        <p:spPr>
          <a:xfrm>
            <a:off x="3867717" y="1499494"/>
            <a:ext cx="56515" cy="36195"/>
          </a:xfrm>
          <a:custGeom>
            <a:avLst/>
            <a:gdLst/>
            <a:ahLst/>
            <a:cxnLst/>
            <a:rect l="l" t="t" r="r" b="b"/>
            <a:pathLst>
              <a:path w="56514" h="36194">
                <a:moveTo>
                  <a:pt x="0" y="35692"/>
                </a:moveTo>
                <a:lnTo>
                  <a:pt x="56468" y="35692"/>
                </a:lnTo>
                <a:lnTo>
                  <a:pt x="56468" y="0"/>
                </a:lnTo>
                <a:lnTo>
                  <a:pt x="0" y="0"/>
                </a:lnTo>
                <a:lnTo>
                  <a:pt x="0" y="35692"/>
                </a:lnTo>
                <a:close/>
              </a:path>
            </a:pathLst>
          </a:custGeom>
          <a:solidFill>
            <a:srgbClr val="996633"/>
          </a:solidFill>
        </p:spPr>
        <p:txBody>
          <a:bodyPr wrap="square" lIns="0" tIns="0" rIns="0" bIns="0" rtlCol="0"/>
          <a:lstStyle/>
          <a:p>
            <a:endParaRPr/>
          </a:p>
        </p:txBody>
      </p:sp>
      <p:sp>
        <p:nvSpPr>
          <p:cNvPr id="143" name="object 143"/>
          <p:cNvSpPr/>
          <p:nvPr/>
        </p:nvSpPr>
        <p:spPr>
          <a:xfrm>
            <a:off x="3867717" y="1499494"/>
            <a:ext cx="56515" cy="36195"/>
          </a:xfrm>
          <a:custGeom>
            <a:avLst/>
            <a:gdLst/>
            <a:ahLst/>
            <a:cxnLst/>
            <a:rect l="l" t="t" r="r" b="b"/>
            <a:pathLst>
              <a:path w="56514" h="36194">
                <a:moveTo>
                  <a:pt x="0" y="35692"/>
                </a:moveTo>
                <a:lnTo>
                  <a:pt x="56468" y="35692"/>
                </a:lnTo>
                <a:lnTo>
                  <a:pt x="56468" y="0"/>
                </a:lnTo>
                <a:lnTo>
                  <a:pt x="0" y="0"/>
                </a:lnTo>
                <a:lnTo>
                  <a:pt x="0" y="35692"/>
                </a:lnTo>
                <a:close/>
              </a:path>
            </a:pathLst>
          </a:custGeom>
          <a:ln w="4455">
            <a:solidFill>
              <a:srgbClr val="000000"/>
            </a:solidFill>
          </a:ln>
        </p:spPr>
        <p:txBody>
          <a:bodyPr wrap="square" lIns="0" tIns="0" rIns="0" bIns="0" rtlCol="0"/>
          <a:lstStyle/>
          <a:p>
            <a:endParaRPr/>
          </a:p>
        </p:txBody>
      </p:sp>
      <p:sp>
        <p:nvSpPr>
          <p:cNvPr id="144" name="object 144"/>
          <p:cNvSpPr/>
          <p:nvPr/>
        </p:nvSpPr>
        <p:spPr>
          <a:xfrm>
            <a:off x="3924186" y="1499494"/>
            <a:ext cx="56515" cy="36195"/>
          </a:xfrm>
          <a:custGeom>
            <a:avLst/>
            <a:gdLst/>
            <a:ahLst/>
            <a:cxnLst/>
            <a:rect l="l" t="t" r="r" b="b"/>
            <a:pathLst>
              <a:path w="56514" h="36194">
                <a:moveTo>
                  <a:pt x="0" y="35692"/>
                </a:moveTo>
                <a:lnTo>
                  <a:pt x="56369" y="35692"/>
                </a:lnTo>
                <a:lnTo>
                  <a:pt x="56369" y="0"/>
                </a:lnTo>
                <a:lnTo>
                  <a:pt x="0" y="0"/>
                </a:lnTo>
                <a:lnTo>
                  <a:pt x="0" y="35692"/>
                </a:lnTo>
                <a:close/>
              </a:path>
            </a:pathLst>
          </a:custGeom>
          <a:solidFill>
            <a:srgbClr val="996633"/>
          </a:solidFill>
        </p:spPr>
        <p:txBody>
          <a:bodyPr wrap="square" lIns="0" tIns="0" rIns="0" bIns="0" rtlCol="0"/>
          <a:lstStyle/>
          <a:p>
            <a:endParaRPr/>
          </a:p>
        </p:txBody>
      </p:sp>
      <p:sp>
        <p:nvSpPr>
          <p:cNvPr id="145" name="object 145"/>
          <p:cNvSpPr/>
          <p:nvPr/>
        </p:nvSpPr>
        <p:spPr>
          <a:xfrm>
            <a:off x="3924186" y="1499494"/>
            <a:ext cx="56515" cy="36195"/>
          </a:xfrm>
          <a:custGeom>
            <a:avLst/>
            <a:gdLst/>
            <a:ahLst/>
            <a:cxnLst/>
            <a:rect l="l" t="t" r="r" b="b"/>
            <a:pathLst>
              <a:path w="56514" h="36194">
                <a:moveTo>
                  <a:pt x="0" y="35692"/>
                </a:moveTo>
                <a:lnTo>
                  <a:pt x="56369" y="35692"/>
                </a:lnTo>
                <a:lnTo>
                  <a:pt x="56369" y="0"/>
                </a:lnTo>
                <a:lnTo>
                  <a:pt x="0" y="0"/>
                </a:lnTo>
                <a:lnTo>
                  <a:pt x="0" y="35692"/>
                </a:lnTo>
                <a:close/>
              </a:path>
            </a:pathLst>
          </a:custGeom>
          <a:ln w="4454">
            <a:solidFill>
              <a:srgbClr val="000000"/>
            </a:solidFill>
          </a:ln>
        </p:spPr>
        <p:txBody>
          <a:bodyPr wrap="square" lIns="0" tIns="0" rIns="0" bIns="0" rtlCol="0"/>
          <a:lstStyle/>
          <a:p>
            <a:endParaRPr/>
          </a:p>
        </p:txBody>
      </p:sp>
      <p:sp>
        <p:nvSpPr>
          <p:cNvPr id="146" name="object 146"/>
          <p:cNvSpPr/>
          <p:nvPr/>
        </p:nvSpPr>
        <p:spPr>
          <a:xfrm>
            <a:off x="3980555" y="1499494"/>
            <a:ext cx="56515" cy="36195"/>
          </a:xfrm>
          <a:custGeom>
            <a:avLst/>
            <a:gdLst/>
            <a:ahLst/>
            <a:cxnLst/>
            <a:rect l="l" t="t" r="r" b="b"/>
            <a:pathLst>
              <a:path w="56514" h="36194">
                <a:moveTo>
                  <a:pt x="0" y="35692"/>
                </a:moveTo>
                <a:lnTo>
                  <a:pt x="56468" y="35692"/>
                </a:lnTo>
                <a:lnTo>
                  <a:pt x="56468" y="0"/>
                </a:lnTo>
                <a:lnTo>
                  <a:pt x="0" y="0"/>
                </a:lnTo>
                <a:lnTo>
                  <a:pt x="0" y="35692"/>
                </a:lnTo>
                <a:close/>
              </a:path>
            </a:pathLst>
          </a:custGeom>
          <a:solidFill>
            <a:srgbClr val="996633"/>
          </a:solidFill>
        </p:spPr>
        <p:txBody>
          <a:bodyPr wrap="square" lIns="0" tIns="0" rIns="0" bIns="0" rtlCol="0"/>
          <a:lstStyle/>
          <a:p>
            <a:endParaRPr/>
          </a:p>
        </p:txBody>
      </p:sp>
      <p:sp>
        <p:nvSpPr>
          <p:cNvPr id="147" name="object 147"/>
          <p:cNvSpPr/>
          <p:nvPr/>
        </p:nvSpPr>
        <p:spPr>
          <a:xfrm>
            <a:off x="3980555" y="1499494"/>
            <a:ext cx="56515" cy="36195"/>
          </a:xfrm>
          <a:custGeom>
            <a:avLst/>
            <a:gdLst/>
            <a:ahLst/>
            <a:cxnLst/>
            <a:rect l="l" t="t" r="r" b="b"/>
            <a:pathLst>
              <a:path w="56514" h="36194">
                <a:moveTo>
                  <a:pt x="0" y="35692"/>
                </a:moveTo>
                <a:lnTo>
                  <a:pt x="56468" y="35692"/>
                </a:lnTo>
                <a:lnTo>
                  <a:pt x="56468" y="0"/>
                </a:lnTo>
                <a:lnTo>
                  <a:pt x="0" y="0"/>
                </a:lnTo>
                <a:lnTo>
                  <a:pt x="0" y="35692"/>
                </a:lnTo>
                <a:close/>
              </a:path>
            </a:pathLst>
          </a:custGeom>
          <a:ln w="4455">
            <a:solidFill>
              <a:srgbClr val="000000"/>
            </a:solidFill>
          </a:ln>
        </p:spPr>
        <p:txBody>
          <a:bodyPr wrap="square" lIns="0" tIns="0" rIns="0" bIns="0" rtlCol="0"/>
          <a:lstStyle/>
          <a:p>
            <a:endParaRPr/>
          </a:p>
        </p:txBody>
      </p:sp>
      <p:sp>
        <p:nvSpPr>
          <p:cNvPr id="148" name="object 148"/>
          <p:cNvSpPr/>
          <p:nvPr/>
        </p:nvSpPr>
        <p:spPr>
          <a:xfrm>
            <a:off x="4037024" y="1499494"/>
            <a:ext cx="56515" cy="36195"/>
          </a:xfrm>
          <a:custGeom>
            <a:avLst/>
            <a:gdLst/>
            <a:ahLst/>
            <a:cxnLst/>
            <a:rect l="l" t="t" r="r" b="b"/>
            <a:pathLst>
              <a:path w="56514" h="36194">
                <a:moveTo>
                  <a:pt x="0" y="35692"/>
                </a:moveTo>
                <a:lnTo>
                  <a:pt x="56468" y="35692"/>
                </a:lnTo>
                <a:lnTo>
                  <a:pt x="56468" y="0"/>
                </a:lnTo>
                <a:lnTo>
                  <a:pt x="0" y="0"/>
                </a:lnTo>
                <a:lnTo>
                  <a:pt x="0" y="35692"/>
                </a:lnTo>
                <a:close/>
              </a:path>
            </a:pathLst>
          </a:custGeom>
          <a:solidFill>
            <a:srgbClr val="996633"/>
          </a:solidFill>
        </p:spPr>
        <p:txBody>
          <a:bodyPr wrap="square" lIns="0" tIns="0" rIns="0" bIns="0" rtlCol="0"/>
          <a:lstStyle/>
          <a:p>
            <a:endParaRPr/>
          </a:p>
        </p:txBody>
      </p:sp>
      <p:sp>
        <p:nvSpPr>
          <p:cNvPr id="149" name="object 149"/>
          <p:cNvSpPr/>
          <p:nvPr/>
        </p:nvSpPr>
        <p:spPr>
          <a:xfrm>
            <a:off x="4037024" y="1499494"/>
            <a:ext cx="56515" cy="36195"/>
          </a:xfrm>
          <a:custGeom>
            <a:avLst/>
            <a:gdLst/>
            <a:ahLst/>
            <a:cxnLst/>
            <a:rect l="l" t="t" r="r" b="b"/>
            <a:pathLst>
              <a:path w="56514" h="36194">
                <a:moveTo>
                  <a:pt x="0" y="35692"/>
                </a:moveTo>
                <a:lnTo>
                  <a:pt x="56468" y="35692"/>
                </a:lnTo>
                <a:lnTo>
                  <a:pt x="56468" y="0"/>
                </a:lnTo>
                <a:lnTo>
                  <a:pt x="0" y="0"/>
                </a:lnTo>
                <a:lnTo>
                  <a:pt x="0" y="35692"/>
                </a:lnTo>
                <a:close/>
              </a:path>
            </a:pathLst>
          </a:custGeom>
          <a:ln w="4455">
            <a:solidFill>
              <a:srgbClr val="000000"/>
            </a:solidFill>
          </a:ln>
        </p:spPr>
        <p:txBody>
          <a:bodyPr wrap="square" lIns="0" tIns="0" rIns="0" bIns="0" rtlCol="0"/>
          <a:lstStyle/>
          <a:p>
            <a:endParaRPr/>
          </a:p>
        </p:txBody>
      </p:sp>
      <p:sp>
        <p:nvSpPr>
          <p:cNvPr id="150" name="object 150"/>
          <p:cNvSpPr/>
          <p:nvPr/>
        </p:nvSpPr>
        <p:spPr>
          <a:xfrm>
            <a:off x="4093492" y="1499494"/>
            <a:ext cx="56515" cy="36195"/>
          </a:xfrm>
          <a:custGeom>
            <a:avLst/>
            <a:gdLst/>
            <a:ahLst/>
            <a:cxnLst/>
            <a:rect l="l" t="t" r="r" b="b"/>
            <a:pathLst>
              <a:path w="56514" h="36194">
                <a:moveTo>
                  <a:pt x="0" y="35692"/>
                </a:moveTo>
                <a:lnTo>
                  <a:pt x="56369" y="35692"/>
                </a:lnTo>
                <a:lnTo>
                  <a:pt x="56369" y="0"/>
                </a:lnTo>
                <a:lnTo>
                  <a:pt x="0" y="0"/>
                </a:lnTo>
                <a:lnTo>
                  <a:pt x="0" y="35692"/>
                </a:lnTo>
                <a:close/>
              </a:path>
            </a:pathLst>
          </a:custGeom>
          <a:solidFill>
            <a:srgbClr val="996633"/>
          </a:solidFill>
        </p:spPr>
        <p:txBody>
          <a:bodyPr wrap="square" lIns="0" tIns="0" rIns="0" bIns="0" rtlCol="0"/>
          <a:lstStyle/>
          <a:p>
            <a:endParaRPr/>
          </a:p>
        </p:txBody>
      </p:sp>
      <p:sp>
        <p:nvSpPr>
          <p:cNvPr id="151" name="object 151"/>
          <p:cNvSpPr/>
          <p:nvPr/>
        </p:nvSpPr>
        <p:spPr>
          <a:xfrm>
            <a:off x="4093492" y="1499494"/>
            <a:ext cx="56515" cy="36195"/>
          </a:xfrm>
          <a:custGeom>
            <a:avLst/>
            <a:gdLst/>
            <a:ahLst/>
            <a:cxnLst/>
            <a:rect l="l" t="t" r="r" b="b"/>
            <a:pathLst>
              <a:path w="56514" h="36194">
                <a:moveTo>
                  <a:pt x="0" y="35692"/>
                </a:moveTo>
                <a:lnTo>
                  <a:pt x="56369" y="35692"/>
                </a:lnTo>
                <a:lnTo>
                  <a:pt x="56369" y="0"/>
                </a:lnTo>
                <a:lnTo>
                  <a:pt x="0" y="0"/>
                </a:lnTo>
                <a:lnTo>
                  <a:pt x="0" y="35692"/>
                </a:lnTo>
                <a:close/>
              </a:path>
            </a:pathLst>
          </a:custGeom>
          <a:ln w="4454">
            <a:solidFill>
              <a:srgbClr val="000000"/>
            </a:solidFill>
          </a:ln>
        </p:spPr>
        <p:txBody>
          <a:bodyPr wrap="square" lIns="0" tIns="0" rIns="0" bIns="0" rtlCol="0"/>
          <a:lstStyle/>
          <a:p>
            <a:endParaRPr/>
          </a:p>
        </p:txBody>
      </p:sp>
      <p:sp>
        <p:nvSpPr>
          <p:cNvPr id="152" name="object 152"/>
          <p:cNvSpPr/>
          <p:nvPr/>
        </p:nvSpPr>
        <p:spPr>
          <a:xfrm>
            <a:off x="4149862" y="1499494"/>
            <a:ext cx="56515" cy="36195"/>
          </a:xfrm>
          <a:custGeom>
            <a:avLst/>
            <a:gdLst/>
            <a:ahLst/>
            <a:cxnLst/>
            <a:rect l="l" t="t" r="r" b="b"/>
            <a:pathLst>
              <a:path w="56514" h="36194">
                <a:moveTo>
                  <a:pt x="0" y="35692"/>
                </a:moveTo>
                <a:lnTo>
                  <a:pt x="56468" y="35692"/>
                </a:lnTo>
                <a:lnTo>
                  <a:pt x="56468" y="0"/>
                </a:lnTo>
                <a:lnTo>
                  <a:pt x="0" y="0"/>
                </a:lnTo>
                <a:lnTo>
                  <a:pt x="0" y="35692"/>
                </a:lnTo>
                <a:close/>
              </a:path>
            </a:pathLst>
          </a:custGeom>
          <a:solidFill>
            <a:srgbClr val="996633"/>
          </a:solidFill>
        </p:spPr>
        <p:txBody>
          <a:bodyPr wrap="square" lIns="0" tIns="0" rIns="0" bIns="0" rtlCol="0"/>
          <a:lstStyle/>
          <a:p>
            <a:endParaRPr/>
          </a:p>
        </p:txBody>
      </p:sp>
      <p:sp>
        <p:nvSpPr>
          <p:cNvPr id="153" name="object 153"/>
          <p:cNvSpPr/>
          <p:nvPr/>
        </p:nvSpPr>
        <p:spPr>
          <a:xfrm>
            <a:off x="4149862" y="1499494"/>
            <a:ext cx="56515" cy="36195"/>
          </a:xfrm>
          <a:custGeom>
            <a:avLst/>
            <a:gdLst/>
            <a:ahLst/>
            <a:cxnLst/>
            <a:rect l="l" t="t" r="r" b="b"/>
            <a:pathLst>
              <a:path w="56514" h="36194">
                <a:moveTo>
                  <a:pt x="0" y="35692"/>
                </a:moveTo>
                <a:lnTo>
                  <a:pt x="56468" y="35692"/>
                </a:lnTo>
                <a:lnTo>
                  <a:pt x="56468" y="0"/>
                </a:lnTo>
                <a:lnTo>
                  <a:pt x="0" y="0"/>
                </a:lnTo>
                <a:lnTo>
                  <a:pt x="0" y="35692"/>
                </a:lnTo>
                <a:close/>
              </a:path>
            </a:pathLst>
          </a:custGeom>
          <a:ln w="4455">
            <a:solidFill>
              <a:srgbClr val="000000"/>
            </a:solidFill>
          </a:ln>
        </p:spPr>
        <p:txBody>
          <a:bodyPr wrap="square" lIns="0" tIns="0" rIns="0" bIns="0" rtlCol="0"/>
          <a:lstStyle/>
          <a:p>
            <a:endParaRPr/>
          </a:p>
        </p:txBody>
      </p:sp>
      <p:sp>
        <p:nvSpPr>
          <p:cNvPr id="154" name="object 154"/>
          <p:cNvSpPr/>
          <p:nvPr/>
        </p:nvSpPr>
        <p:spPr>
          <a:xfrm>
            <a:off x="4206334" y="1499494"/>
            <a:ext cx="56515" cy="36195"/>
          </a:xfrm>
          <a:custGeom>
            <a:avLst/>
            <a:gdLst/>
            <a:ahLst/>
            <a:cxnLst/>
            <a:rect l="l" t="t" r="r" b="b"/>
            <a:pathLst>
              <a:path w="56514" h="36194">
                <a:moveTo>
                  <a:pt x="0" y="35692"/>
                </a:moveTo>
                <a:lnTo>
                  <a:pt x="56468" y="35692"/>
                </a:lnTo>
                <a:lnTo>
                  <a:pt x="56468" y="0"/>
                </a:lnTo>
                <a:lnTo>
                  <a:pt x="0" y="0"/>
                </a:lnTo>
                <a:lnTo>
                  <a:pt x="0" y="35692"/>
                </a:lnTo>
                <a:close/>
              </a:path>
            </a:pathLst>
          </a:custGeom>
          <a:solidFill>
            <a:srgbClr val="996633"/>
          </a:solidFill>
        </p:spPr>
        <p:txBody>
          <a:bodyPr wrap="square" lIns="0" tIns="0" rIns="0" bIns="0" rtlCol="0"/>
          <a:lstStyle/>
          <a:p>
            <a:endParaRPr/>
          </a:p>
        </p:txBody>
      </p:sp>
      <p:sp>
        <p:nvSpPr>
          <p:cNvPr id="155" name="object 155"/>
          <p:cNvSpPr/>
          <p:nvPr/>
        </p:nvSpPr>
        <p:spPr>
          <a:xfrm>
            <a:off x="4206334" y="1499494"/>
            <a:ext cx="56515" cy="36195"/>
          </a:xfrm>
          <a:custGeom>
            <a:avLst/>
            <a:gdLst/>
            <a:ahLst/>
            <a:cxnLst/>
            <a:rect l="l" t="t" r="r" b="b"/>
            <a:pathLst>
              <a:path w="56514" h="36194">
                <a:moveTo>
                  <a:pt x="0" y="35692"/>
                </a:moveTo>
                <a:lnTo>
                  <a:pt x="56468" y="35692"/>
                </a:lnTo>
                <a:lnTo>
                  <a:pt x="56468" y="0"/>
                </a:lnTo>
                <a:lnTo>
                  <a:pt x="0" y="0"/>
                </a:lnTo>
                <a:lnTo>
                  <a:pt x="0" y="35692"/>
                </a:lnTo>
                <a:close/>
              </a:path>
            </a:pathLst>
          </a:custGeom>
          <a:ln w="4455">
            <a:solidFill>
              <a:srgbClr val="000000"/>
            </a:solidFill>
          </a:ln>
        </p:spPr>
        <p:txBody>
          <a:bodyPr wrap="square" lIns="0" tIns="0" rIns="0" bIns="0" rtlCol="0"/>
          <a:lstStyle/>
          <a:p>
            <a:endParaRPr/>
          </a:p>
        </p:txBody>
      </p:sp>
      <p:sp>
        <p:nvSpPr>
          <p:cNvPr id="156" name="object 156"/>
          <p:cNvSpPr/>
          <p:nvPr/>
        </p:nvSpPr>
        <p:spPr>
          <a:xfrm>
            <a:off x="4262791" y="1499494"/>
            <a:ext cx="56515" cy="36195"/>
          </a:xfrm>
          <a:custGeom>
            <a:avLst/>
            <a:gdLst/>
            <a:ahLst/>
            <a:cxnLst/>
            <a:rect l="l" t="t" r="r" b="b"/>
            <a:pathLst>
              <a:path w="56514" h="36194">
                <a:moveTo>
                  <a:pt x="0" y="35692"/>
                </a:moveTo>
                <a:lnTo>
                  <a:pt x="56369" y="35692"/>
                </a:lnTo>
                <a:lnTo>
                  <a:pt x="56369" y="0"/>
                </a:lnTo>
                <a:lnTo>
                  <a:pt x="0" y="0"/>
                </a:lnTo>
                <a:lnTo>
                  <a:pt x="0" y="35692"/>
                </a:lnTo>
                <a:close/>
              </a:path>
            </a:pathLst>
          </a:custGeom>
          <a:solidFill>
            <a:srgbClr val="996633"/>
          </a:solidFill>
        </p:spPr>
        <p:txBody>
          <a:bodyPr wrap="square" lIns="0" tIns="0" rIns="0" bIns="0" rtlCol="0"/>
          <a:lstStyle/>
          <a:p>
            <a:endParaRPr/>
          </a:p>
        </p:txBody>
      </p:sp>
      <p:sp>
        <p:nvSpPr>
          <p:cNvPr id="157" name="object 157"/>
          <p:cNvSpPr/>
          <p:nvPr/>
        </p:nvSpPr>
        <p:spPr>
          <a:xfrm>
            <a:off x="4262791" y="1499494"/>
            <a:ext cx="56515" cy="36195"/>
          </a:xfrm>
          <a:custGeom>
            <a:avLst/>
            <a:gdLst/>
            <a:ahLst/>
            <a:cxnLst/>
            <a:rect l="l" t="t" r="r" b="b"/>
            <a:pathLst>
              <a:path w="56514" h="36194">
                <a:moveTo>
                  <a:pt x="0" y="35692"/>
                </a:moveTo>
                <a:lnTo>
                  <a:pt x="56369" y="35692"/>
                </a:lnTo>
                <a:lnTo>
                  <a:pt x="56369" y="0"/>
                </a:lnTo>
                <a:lnTo>
                  <a:pt x="0" y="0"/>
                </a:lnTo>
                <a:lnTo>
                  <a:pt x="0" y="35692"/>
                </a:lnTo>
                <a:close/>
              </a:path>
            </a:pathLst>
          </a:custGeom>
          <a:ln w="4454">
            <a:solidFill>
              <a:srgbClr val="000000"/>
            </a:solidFill>
          </a:ln>
        </p:spPr>
        <p:txBody>
          <a:bodyPr wrap="square" lIns="0" tIns="0" rIns="0" bIns="0" rtlCol="0"/>
          <a:lstStyle/>
          <a:p>
            <a:endParaRPr/>
          </a:p>
        </p:txBody>
      </p:sp>
      <p:sp>
        <p:nvSpPr>
          <p:cNvPr id="158" name="object 158"/>
          <p:cNvSpPr/>
          <p:nvPr/>
        </p:nvSpPr>
        <p:spPr>
          <a:xfrm>
            <a:off x="3784595" y="1535184"/>
            <a:ext cx="56515" cy="31115"/>
          </a:xfrm>
          <a:custGeom>
            <a:avLst/>
            <a:gdLst/>
            <a:ahLst/>
            <a:cxnLst/>
            <a:rect l="l" t="t" r="r" b="b"/>
            <a:pathLst>
              <a:path w="56514" h="31115">
                <a:moveTo>
                  <a:pt x="0" y="30642"/>
                </a:moveTo>
                <a:lnTo>
                  <a:pt x="56369" y="30642"/>
                </a:lnTo>
                <a:lnTo>
                  <a:pt x="56369" y="0"/>
                </a:lnTo>
                <a:lnTo>
                  <a:pt x="0" y="0"/>
                </a:lnTo>
                <a:lnTo>
                  <a:pt x="0" y="30642"/>
                </a:lnTo>
                <a:close/>
              </a:path>
            </a:pathLst>
          </a:custGeom>
          <a:solidFill>
            <a:srgbClr val="996633"/>
          </a:solidFill>
        </p:spPr>
        <p:txBody>
          <a:bodyPr wrap="square" lIns="0" tIns="0" rIns="0" bIns="0" rtlCol="0"/>
          <a:lstStyle/>
          <a:p>
            <a:endParaRPr/>
          </a:p>
        </p:txBody>
      </p:sp>
      <p:sp>
        <p:nvSpPr>
          <p:cNvPr id="159" name="object 159"/>
          <p:cNvSpPr/>
          <p:nvPr/>
        </p:nvSpPr>
        <p:spPr>
          <a:xfrm>
            <a:off x="3784595" y="1535184"/>
            <a:ext cx="56515" cy="31115"/>
          </a:xfrm>
          <a:custGeom>
            <a:avLst/>
            <a:gdLst/>
            <a:ahLst/>
            <a:cxnLst/>
            <a:rect l="l" t="t" r="r" b="b"/>
            <a:pathLst>
              <a:path w="56514" h="31115">
                <a:moveTo>
                  <a:pt x="0" y="30642"/>
                </a:moveTo>
                <a:lnTo>
                  <a:pt x="56369" y="30642"/>
                </a:lnTo>
                <a:lnTo>
                  <a:pt x="56369" y="0"/>
                </a:lnTo>
                <a:lnTo>
                  <a:pt x="0" y="0"/>
                </a:lnTo>
                <a:lnTo>
                  <a:pt x="0" y="30642"/>
                </a:lnTo>
                <a:close/>
              </a:path>
            </a:pathLst>
          </a:custGeom>
          <a:ln w="4575">
            <a:solidFill>
              <a:srgbClr val="000000"/>
            </a:solidFill>
          </a:ln>
        </p:spPr>
        <p:txBody>
          <a:bodyPr wrap="square" lIns="0" tIns="0" rIns="0" bIns="0" rtlCol="0"/>
          <a:lstStyle/>
          <a:p>
            <a:endParaRPr/>
          </a:p>
        </p:txBody>
      </p:sp>
      <p:sp>
        <p:nvSpPr>
          <p:cNvPr id="160" name="object 160"/>
          <p:cNvSpPr/>
          <p:nvPr/>
        </p:nvSpPr>
        <p:spPr>
          <a:xfrm>
            <a:off x="3840963" y="1535184"/>
            <a:ext cx="56515" cy="31115"/>
          </a:xfrm>
          <a:custGeom>
            <a:avLst/>
            <a:gdLst/>
            <a:ahLst/>
            <a:cxnLst/>
            <a:rect l="l" t="t" r="r" b="b"/>
            <a:pathLst>
              <a:path w="56514" h="31115">
                <a:moveTo>
                  <a:pt x="0" y="30642"/>
                </a:moveTo>
                <a:lnTo>
                  <a:pt x="56468" y="30642"/>
                </a:lnTo>
                <a:lnTo>
                  <a:pt x="56468" y="0"/>
                </a:lnTo>
                <a:lnTo>
                  <a:pt x="0" y="0"/>
                </a:lnTo>
                <a:lnTo>
                  <a:pt x="0" y="30642"/>
                </a:lnTo>
                <a:close/>
              </a:path>
            </a:pathLst>
          </a:custGeom>
          <a:solidFill>
            <a:srgbClr val="996633"/>
          </a:solidFill>
        </p:spPr>
        <p:txBody>
          <a:bodyPr wrap="square" lIns="0" tIns="0" rIns="0" bIns="0" rtlCol="0"/>
          <a:lstStyle/>
          <a:p>
            <a:endParaRPr/>
          </a:p>
        </p:txBody>
      </p:sp>
      <p:sp>
        <p:nvSpPr>
          <p:cNvPr id="161" name="object 161"/>
          <p:cNvSpPr/>
          <p:nvPr/>
        </p:nvSpPr>
        <p:spPr>
          <a:xfrm>
            <a:off x="3840963" y="1535184"/>
            <a:ext cx="56515" cy="31115"/>
          </a:xfrm>
          <a:custGeom>
            <a:avLst/>
            <a:gdLst/>
            <a:ahLst/>
            <a:cxnLst/>
            <a:rect l="l" t="t" r="r" b="b"/>
            <a:pathLst>
              <a:path w="56514" h="31115">
                <a:moveTo>
                  <a:pt x="0" y="30642"/>
                </a:moveTo>
                <a:lnTo>
                  <a:pt x="56468" y="30642"/>
                </a:lnTo>
                <a:lnTo>
                  <a:pt x="56468" y="0"/>
                </a:lnTo>
                <a:lnTo>
                  <a:pt x="0" y="0"/>
                </a:lnTo>
                <a:lnTo>
                  <a:pt x="0" y="30642"/>
                </a:lnTo>
                <a:close/>
              </a:path>
            </a:pathLst>
          </a:custGeom>
          <a:ln w="4576">
            <a:solidFill>
              <a:srgbClr val="000000"/>
            </a:solidFill>
          </a:ln>
        </p:spPr>
        <p:txBody>
          <a:bodyPr wrap="square" lIns="0" tIns="0" rIns="0" bIns="0" rtlCol="0"/>
          <a:lstStyle/>
          <a:p>
            <a:endParaRPr/>
          </a:p>
        </p:txBody>
      </p:sp>
      <p:sp>
        <p:nvSpPr>
          <p:cNvPr id="162" name="object 162"/>
          <p:cNvSpPr/>
          <p:nvPr/>
        </p:nvSpPr>
        <p:spPr>
          <a:xfrm>
            <a:off x="3897431" y="1535184"/>
            <a:ext cx="56515" cy="31115"/>
          </a:xfrm>
          <a:custGeom>
            <a:avLst/>
            <a:gdLst/>
            <a:ahLst/>
            <a:cxnLst/>
            <a:rect l="l" t="t" r="r" b="b"/>
            <a:pathLst>
              <a:path w="56514" h="31115">
                <a:moveTo>
                  <a:pt x="0" y="30642"/>
                </a:moveTo>
                <a:lnTo>
                  <a:pt x="56468" y="30642"/>
                </a:lnTo>
                <a:lnTo>
                  <a:pt x="56468" y="0"/>
                </a:lnTo>
                <a:lnTo>
                  <a:pt x="0" y="0"/>
                </a:lnTo>
                <a:lnTo>
                  <a:pt x="0" y="30642"/>
                </a:lnTo>
                <a:close/>
              </a:path>
            </a:pathLst>
          </a:custGeom>
          <a:solidFill>
            <a:srgbClr val="996633"/>
          </a:solidFill>
        </p:spPr>
        <p:txBody>
          <a:bodyPr wrap="square" lIns="0" tIns="0" rIns="0" bIns="0" rtlCol="0"/>
          <a:lstStyle/>
          <a:p>
            <a:endParaRPr/>
          </a:p>
        </p:txBody>
      </p:sp>
      <p:sp>
        <p:nvSpPr>
          <p:cNvPr id="163" name="object 163"/>
          <p:cNvSpPr/>
          <p:nvPr/>
        </p:nvSpPr>
        <p:spPr>
          <a:xfrm>
            <a:off x="3897431" y="1535184"/>
            <a:ext cx="56515" cy="31115"/>
          </a:xfrm>
          <a:custGeom>
            <a:avLst/>
            <a:gdLst/>
            <a:ahLst/>
            <a:cxnLst/>
            <a:rect l="l" t="t" r="r" b="b"/>
            <a:pathLst>
              <a:path w="56514" h="31115">
                <a:moveTo>
                  <a:pt x="0" y="30642"/>
                </a:moveTo>
                <a:lnTo>
                  <a:pt x="56468" y="30642"/>
                </a:lnTo>
                <a:lnTo>
                  <a:pt x="56468" y="0"/>
                </a:lnTo>
                <a:lnTo>
                  <a:pt x="0" y="0"/>
                </a:lnTo>
                <a:lnTo>
                  <a:pt x="0" y="30642"/>
                </a:lnTo>
                <a:close/>
              </a:path>
            </a:pathLst>
          </a:custGeom>
          <a:ln w="4576">
            <a:solidFill>
              <a:srgbClr val="000000"/>
            </a:solidFill>
          </a:ln>
        </p:spPr>
        <p:txBody>
          <a:bodyPr wrap="square" lIns="0" tIns="0" rIns="0" bIns="0" rtlCol="0"/>
          <a:lstStyle/>
          <a:p>
            <a:endParaRPr/>
          </a:p>
        </p:txBody>
      </p:sp>
      <p:sp>
        <p:nvSpPr>
          <p:cNvPr id="164" name="object 164"/>
          <p:cNvSpPr/>
          <p:nvPr/>
        </p:nvSpPr>
        <p:spPr>
          <a:xfrm>
            <a:off x="3953900" y="1535184"/>
            <a:ext cx="56515" cy="31115"/>
          </a:xfrm>
          <a:custGeom>
            <a:avLst/>
            <a:gdLst/>
            <a:ahLst/>
            <a:cxnLst/>
            <a:rect l="l" t="t" r="r" b="b"/>
            <a:pathLst>
              <a:path w="56514" h="31115">
                <a:moveTo>
                  <a:pt x="0" y="30642"/>
                </a:moveTo>
                <a:lnTo>
                  <a:pt x="56369" y="30642"/>
                </a:lnTo>
                <a:lnTo>
                  <a:pt x="56369" y="0"/>
                </a:lnTo>
                <a:lnTo>
                  <a:pt x="0" y="0"/>
                </a:lnTo>
                <a:lnTo>
                  <a:pt x="0" y="30642"/>
                </a:lnTo>
                <a:close/>
              </a:path>
            </a:pathLst>
          </a:custGeom>
          <a:solidFill>
            <a:srgbClr val="996633"/>
          </a:solidFill>
        </p:spPr>
        <p:txBody>
          <a:bodyPr wrap="square" lIns="0" tIns="0" rIns="0" bIns="0" rtlCol="0"/>
          <a:lstStyle/>
          <a:p>
            <a:endParaRPr/>
          </a:p>
        </p:txBody>
      </p:sp>
      <p:sp>
        <p:nvSpPr>
          <p:cNvPr id="165" name="object 165"/>
          <p:cNvSpPr/>
          <p:nvPr/>
        </p:nvSpPr>
        <p:spPr>
          <a:xfrm>
            <a:off x="3953900" y="1535184"/>
            <a:ext cx="56515" cy="31115"/>
          </a:xfrm>
          <a:custGeom>
            <a:avLst/>
            <a:gdLst/>
            <a:ahLst/>
            <a:cxnLst/>
            <a:rect l="l" t="t" r="r" b="b"/>
            <a:pathLst>
              <a:path w="56514" h="31115">
                <a:moveTo>
                  <a:pt x="0" y="30642"/>
                </a:moveTo>
                <a:lnTo>
                  <a:pt x="56369" y="30642"/>
                </a:lnTo>
                <a:lnTo>
                  <a:pt x="56369" y="0"/>
                </a:lnTo>
                <a:lnTo>
                  <a:pt x="0" y="0"/>
                </a:lnTo>
                <a:lnTo>
                  <a:pt x="0" y="30642"/>
                </a:lnTo>
                <a:close/>
              </a:path>
            </a:pathLst>
          </a:custGeom>
          <a:ln w="4575">
            <a:solidFill>
              <a:srgbClr val="000000"/>
            </a:solidFill>
          </a:ln>
        </p:spPr>
        <p:txBody>
          <a:bodyPr wrap="square" lIns="0" tIns="0" rIns="0" bIns="0" rtlCol="0"/>
          <a:lstStyle/>
          <a:p>
            <a:endParaRPr/>
          </a:p>
        </p:txBody>
      </p:sp>
      <p:sp>
        <p:nvSpPr>
          <p:cNvPr id="166" name="object 166"/>
          <p:cNvSpPr/>
          <p:nvPr/>
        </p:nvSpPr>
        <p:spPr>
          <a:xfrm>
            <a:off x="4010269" y="1535184"/>
            <a:ext cx="56515" cy="31115"/>
          </a:xfrm>
          <a:custGeom>
            <a:avLst/>
            <a:gdLst/>
            <a:ahLst/>
            <a:cxnLst/>
            <a:rect l="l" t="t" r="r" b="b"/>
            <a:pathLst>
              <a:path w="56514" h="31115">
                <a:moveTo>
                  <a:pt x="0" y="30642"/>
                </a:moveTo>
                <a:lnTo>
                  <a:pt x="56468" y="30642"/>
                </a:lnTo>
                <a:lnTo>
                  <a:pt x="56468" y="0"/>
                </a:lnTo>
                <a:lnTo>
                  <a:pt x="0" y="0"/>
                </a:lnTo>
                <a:lnTo>
                  <a:pt x="0" y="30642"/>
                </a:lnTo>
                <a:close/>
              </a:path>
            </a:pathLst>
          </a:custGeom>
          <a:solidFill>
            <a:srgbClr val="996633"/>
          </a:solidFill>
        </p:spPr>
        <p:txBody>
          <a:bodyPr wrap="square" lIns="0" tIns="0" rIns="0" bIns="0" rtlCol="0"/>
          <a:lstStyle/>
          <a:p>
            <a:endParaRPr/>
          </a:p>
        </p:txBody>
      </p:sp>
      <p:sp>
        <p:nvSpPr>
          <p:cNvPr id="167" name="object 167"/>
          <p:cNvSpPr/>
          <p:nvPr/>
        </p:nvSpPr>
        <p:spPr>
          <a:xfrm>
            <a:off x="4010269" y="1535184"/>
            <a:ext cx="56515" cy="31115"/>
          </a:xfrm>
          <a:custGeom>
            <a:avLst/>
            <a:gdLst/>
            <a:ahLst/>
            <a:cxnLst/>
            <a:rect l="l" t="t" r="r" b="b"/>
            <a:pathLst>
              <a:path w="56514" h="31115">
                <a:moveTo>
                  <a:pt x="0" y="30642"/>
                </a:moveTo>
                <a:lnTo>
                  <a:pt x="56468" y="30642"/>
                </a:lnTo>
                <a:lnTo>
                  <a:pt x="56468" y="0"/>
                </a:lnTo>
                <a:lnTo>
                  <a:pt x="0" y="0"/>
                </a:lnTo>
                <a:lnTo>
                  <a:pt x="0" y="30642"/>
                </a:lnTo>
                <a:close/>
              </a:path>
            </a:pathLst>
          </a:custGeom>
          <a:ln w="4576">
            <a:solidFill>
              <a:srgbClr val="000000"/>
            </a:solidFill>
          </a:ln>
        </p:spPr>
        <p:txBody>
          <a:bodyPr wrap="square" lIns="0" tIns="0" rIns="0" bIns="0" rtlCol="0"/>
          <a:lstStyle/>
          <a:p>
            <a:endParaRPr/>
          </a:p>
        </p:txBody>
      </p:sp>
      <p:sp>
        <p:nvSpPr>
          <p:cNvPr id="168" name="object 168"/>
          <p:cNvSpPr/>
          <p:nvPr/>
        </p:nvSpPr>
        <p:spPr>
          <a:xfrm>
            <a:off x="4066738" y="1535184"/>
            <a:ext cx="56515" cy="31115"/>
          </a:xfrm>
          <a:custGeom>
            <a:avLst/>
            <a:gdLst/>
            <a:ahLst/>
            <a:cxnLst/>
            <a:rect l="l" t="t" r="r" b="b"/>
            <a:pathLst>
              <a:path w="56514" h="31115">
                <a:moveTo>
                  <a:pt x="0" y="30642"/>
                </a:moveTo>
                <a:lnTo>
                  <a:pt x="56468" y="30642"/>
                </a:lnTo>
                <a:lnTo>
                  <a:pt x="56468" y="0"/>
                </a:lnTo>
                <a:lnTo>
                  <a:pt x="0" y="0"/>
                </a:lnTo>
                <a:lnTo>
                  <a:pt x="0" y="30642"/>
                </a:lnTo>
                <a:close/>
              </a:path>
            </a:pathLst>
          </a:custGeom>
          <a:solidFill>
            <a:srgbClr val="996633"/>
          </a:solidFill>
        </p:spPr>
        <p:txBody>
          <a:bodyPr wrap="square" lIns="0" tIns="0" rIns="0" bIns="0" rtlCol="0"/>
          <a:lstStyle/>
          <a:p>
            <a:endParaRPr/>
          </a:p>
        </p:txBody>
      </p:sp>
      <p:sp>
        <p:nvSpPr>
          <p:cNvPr id="169" name="object 169"/>
          <p:cNvSpPr/>
          <p:nvPr/>
        </p:nvSpPr>
        <p:spPr>
          <a:xfrm>
            <a:off x="4066738" y="1535184"/>
            <a:ext cx="56515" cy="31115"/>
          </a:xfrm>
          <a:custGeom>
            <a:avLst/>
            <a:gdLst/>
            <a:ahLst/>
            <a:cxnLst/>
            <a:rect l="l" t="t" r="r" b="b"/>
            <a:pathLst>
              <a:path w="56514" h="31115">
                <a:moveTo>
                  <a:pt x="0" y="30642"/>
                </a:moveTo>
                <a:lnTo>
                  <a:pt x="56468" y="30642"/>
                </a:lnTo>
                <a:lnTo>
                  <a:pt x="56468" y="0"/>
                </a:lnTo>
                <a:lnTo>
                  <a:pt x="0" y="0"/>
                </a:lnTo>
                <a:lnTo>
                  <a:pt x="0" y="30642"/>
                </a:lnTo>
                <a:close/>
              </a:path>
            </a:pathLst>
          </a:custGeom>
          <a:ln w="4576">
            <a:solidFill>
              <a:srgbClr val="000000"/>
            </a:solidFill>
          </a:ln>
        </p:spPr>
        <p:txBody>
          <a:bodyPr wrap="square" lIns="0" tIns="0" rIns="0" bIns="0" rtlCol="0"/>
          <a:lstStyle/>
          <a:p>
            <a:endParaRPr/>
          </a:p>
        </p:txBody>
      </p:sp>
      <p:sp>
        <p:nvSpPr>
          <p:cNvPr id="170" name="object 170"/>
          <p:cNvSpPr/>
          <p:nvPr/>
        </p:nvSpPr>
        <p:spPr>
          <a:xfrm>
            <a:off x="4123206" y="1535184"/>
            <a:ext cx="56515" cy="31115"/>
          </a:xfrm>
          <a:custGeom>
            <a:avLst/>
            <a:gdLst/>
            <a:ahLst/>
            <a:cxnLst/>
            <a:rect l="l" t="t" r="r" b="b"/>
            <a:pathLst>
              <a:path w="56514" h="31115">
                <a:moveTo>
                  <a:pt x="0" y="30642"/>
                </a:moveTo>
                <a:lnTo>
                  <a:pt x="56369" y="30642"/>
                </a:lnTo>
                <a:lnTo>
                  <a:pt x="56369" y="0"/>
                </a:lnTo>
                <a:lnTo>
                  <a:pt x="0" y="0"/>
                </a:lnTo>
                <a:lnTo>
                  <a:pt x="0" y="30642"/>
                </a:lnTo>
                <a:close/>
              </a:path>
            </a:pathLst>
          </a:custGeom>
          <a:solidFill>
            <a:srgbClr val="996633"/>
          </a:solidFill>
        </p:spPr>
        <p:txBody>
          <a:bodyPr wrap="square" lIns="0" tIns="0" rIns="0" bIns="0" rtlCol="0"/>
          <a:lstStyle/>
          <a:p>
            <a:endParaRPr/>
          </a:p>
        </p:txBody>
      </p:sp>
      <p:sp>
        <p:nvSpPr>
          <p:cNvPr id="171" name="object 171"/>
          <p:cNvSpPr/>
          <p:nvPr/>
        </p:nvSpPr>
        <p:spPr>
          <a:xfrm>
            <a:off x="4123206" y="1535184"/>
            <a:ext cx="56515" cy="31115"/>
          </a:xfrm>
          <a:custGeom>
            <a:avLst/>
            <a:gdLst/>
            <a:ahLst/>
            <a:cxnLst/>
            <a:rect l="l" t="t" r="r" b="b"/>
            <a:pathLst>
              <a:path w="56514" h="31115">
                <a:moveTo>
                  <a:pt x="0" y="30642"/>
                </a:moveTo>
                <a:lnTo>
                  <a:pt x="56369" y="30642"/>
                </a:lnTo>
                <a:lnTo>
                  <a:pt x="56369" y="0"/>
                </a:lnTo>
                <a:lnTo>
                  <a:pt x="0" y="0"/>
                </a:lnTo>
                <a:lnTo>
                  <a:pt x="0" y="30642"/>
                </a:lnTo>
                <a:close/>
              </a:path>
            </a:pathLst>
          </a:custGeom>
          <a:ln w="4575">
            <a:solidFill>
              <a:srgbClr val="000000"/>
            </a:solidFill>
          </a:ln>
        </p:spPr>
        <p:txBody>
          <a:bodyPr wrap="square" lIns="0" tIns="0" rIns="0" bIns="0" rtlCol="0"/>
          <a:lstStyle/>
          <a:p>
            <a:endParaRPr/>
          </a:p>
        </p:txBody>
      </p:sp>
      <p:sp>
        <p:nvSpPr>
          <p:cNvPr id="172" name="object 172"/>
          <p:cNvSpPr/>
          <p:nvPr/>
        </p:nvSpPr>
        <p:spPr>
          <a:xfrm>
            <a:off x="4179588" y="1535184"/>
            <a:ext cx="56515" cy="31115"/>
          </a:xfrm>
          <a:custGeom>
            <a:avLst/>
            <a:gdLst/>
            <a:ahLst/>
            <a:cxnLst/>
            <a:rect l="l" t="t" r="r" b="b"/>
            <a:pathLst>
              <a:path w="56514" h="31115">
                <a:moveTo>
                  <a:pt x="0" y="30642"/>
                </a:moveTo>
                <a:lnTo>
                  <a:pt x="56468" y="30642"/>
                </a:lnTo>
                <a:lnTo>
                  <a:pt x="56468" y="0"/>
                </a:lnTo>
                <a:lnTo>
                  <a:pt x="0" y="0"/>
                </a:lnTo>
                <a:lnTo>
                  <a:pt x="0" y="30642"/>
                </a:lnTo>
                <a:close/>
              </a:path>
            </a:pathLst>
          </a:custGeom>
          <a:solidFill>
            <a:srgbClr val="996633"/>
          </a:solidFill>
        </p:spPr>
        <p:txBody>
          <a:bodyPr wrap="square" lIns="0" tIns="0" rIns="0" bIns="0" rtlCol="0"/>
          <a:lstStyle/>
          <a:p>
            <a:endParaRPr/>
          </a:p>
        </p:txBody>
      </p:sp>
      <p:sp>
        <p:nvSpPr>
          <p:cNvPr id="173" name="object 173"/>
          <p:cNvSpPr/>
          <p:nvPr/>
        </p:nvSpPr>
        <p:spPr>
          <a:xfrm>
            <a:off x="4179588" y="1535184"/>
            <a:ext cx="56515" cy="31115"/>
          </a:xfrm>
          <a:custGeom>
            <a:avLst/>
            <a:gdLst/>
            <a:ahLst/>
            <a:cxnLst/>
            <a:rect l="l" t="t" r="r" b="b"/>
            <a:pathLst>
              <a:path w="56514" h="31115">
                <a:moveTo>
                  <a:pt x="0" y="30642"/>
                </a:moveTo>
                <a:lnTo>
                  <a:pt x="56468" y="30642"/>
                </a:lnTo>
                <a:lnTo>
                  <a:pt x="56468" y="0"/>
                </a:lnTo>
                <a:lnTo>
                  <a:pt x="0" y="0"/>
                </a:lnTo>
                <a:lnTo>
                  <a:pt x="0" y="30642"/>
                </a:lnTo>
                <a:close/>
              </a:path>
            </a:pathLst>
          </a:custGeom>
          <a:ln w="4576">
            <a:solidFill>
              <a:srgbClr val="000000"/>
            </a:solidFill>
          </a:ln>
        </p:spPr>
        <p:txBody>
          <a:bodyPr wrap="square" lIns="0" tIns="0" rIns="0" bIns="0" rtlCol="0"/>
          <a:lstStyle/>
          <a:p>
            <a:endParaRPr/>
          </a:p>
        </p:txBody>
      </p:sp>
      <p:sp>
        <p:nvSpPr>
          <p:cNvPr id="174" name="object 174"/>
          <p:cNvSpPr/>
          <p:nvPr/>
        </p:nvSpPr>
        <p:spPr>
          <a:xfrm>
            <a:off x="4236044" y="1535184"/>
            <a:ext cx="56515" cy="31115"/>
          </a:xfrm>
          <a:custGeom>
            <a:avLst/>
            <a:gdLst/>
            <a:ahLst/>
            <a:cxnLst/>
            <a:rect l="l" t="t" r="r" b="b"/>
            <a:pathLst>
              <a:path w="56514" h="31115">
                <a:moveTo>
                  <a:pt x="0" y="30642"/>
                </a:moveTo>
                <a:lnTo>
                  <a:pt x="56468" y="30642"/>
                </a:lnTo>
                <a:lnTo>
                  <a:pt x="56468" y="0"/>
                </a:lnTo>
                <a:lnTo>
                  <a:pt x="0" y="0"/>
                </a:lnTo>
                <a:lnTo>
                  <a:pt x="0" y="30642"/>
                </a:lnTo>
                <a:close/>
              </a:path>
            </a:pathLst>
          </a:custGeom>
          <a:solidFill>
            <a:srgbClr val="996633"/>
          </a:solidFill>
        </p:spPr>
        <p:txBody>
          <a:bodyPr wrap="square" lIns="0" tIns="0" rIns="0" bIns="0" rtlCol="0"/>
          <a:lstStyle/>
          <a:p>
            <a:endParaRPr/>
          </a:p>
        </p:txBody>
      </p:sp>
      <p:sp>
        <p:nvSpPr>
          <p:cNvPr id="175" name="object 175"/>
          <p:cNvSpPr/>
          <p:nvPr/>
        </p:nvSpPr>
        <p:spPr>
          <a:xfrm>
            <a:off x="4236044" y="1535184"/>
            <a:ext cx="56515" cy="31115"/>
          </a:xfrm>
          <a:custGeom>
            <a:avLst/>
            <a:gdLst/>
            <a:ahLst/>
            <a:cxnLst/>
            <a:rect l="l" t="t" r="r" b="b"/>
            <a:pathLst>
              <a:path w="56514" h="31115">
                <a:moveTo>
                  <a:pt x="0" y="30642"/>
                </a:moveTo>
                <a:lnTo>
                  <a:pt x="56468" y="30642"/>
                </a:lnTo>
                <a:lnTo>
                  <a:pt x="56468" y="0"/>
                </a:lnTo>
                <a:lnTo>
                  <a:pt x="0" y="0"/>
                </a:lnTo>
                <a:lnTo>
                  <a:pt x="0" y="30642"/>
                </a:lnTo>
                <a:close/>
              </a:path>
            </a:pathLst>
          </a:custGeom>
          <a:ln w="4576">
            <a:solidFill>
              <a:srgbClr val="000000"/>
            </a:solidFill>
          </a:ln>
        </p:spPr>
        <p:txBody>
          <a:bodyPr wrap="square" lIns="0" tIns="0" rIns="0" bIns="0" rtlCol="0"/>
          <a:lstStyle/>
          <a:p>
            <a:endParaRPr/>
          </a:p>
        </p:txBody>
      </p:sp>
      <p:sp>
        <p:nvSpPr>
          <p:cNvPr id="176" name="object 176"/>
          <p:cNvSpPr/>
          <p:nvPr/>
        </p:nvSpPr>
        <p:spPr>
          <a:xfrm>
            <a:off x="3811348" y="1565827"/>
            <a:ext cx="56515" cy="36195"/>
          </a:xfrm>
          <a:custGeom>
            <a:avLst/>
            <a:gdLst/>
            <a:ahLst/>
            <a:cxnLst/>
            <a:rect l="l" t="t" r="r" b="b"/>
            <a:pathLst>
              <a:path w="56514" h="36194">
                <a:moveTo>
                  <a:pt x="0" y="35861"/>
                </a:moveTo>
                <a:lnTo>
                  <a:pt x="56369" y="35861"/>
                </a:lnTo>
                <a:lnTo>
                  <a:pt x="56369" y="0"/>
                </a:lnTo>
                <a:lnTo>
                  <a:pt x="0" y="0"/>
                </a:lnTo>
                <a:lnTo>
                  <a:pt x="0" y="35861"/>
                </a:lnTo>
                <a:close/>
              </a:path>
            </a:pathLst>
          </a:custGeom>
          <a:solidFill>
            <a:srgbClr val="996633"/>
          </a:solidFill>
        </p:spPr>
        <p:txBody>
          <a:bodyPr wrap="square" lIns="0" tIns="0" rIns="0" bIns="0" rtlCol="0"/>
          <a:lstStyle/>
          <a:p>
            <a:endParaRPr/>
          </a:p>
        </p:txBody>
      </p:sp>
      <p:sp>
        <p:nvSpPr>
          <p:cNvPr id="177" name="object 177"/>
          <p:cNvSpPr/>
          <p:nvPr/>
        </p:nvSpPr>
        <p:spPr>
          <a:xfrm>
            <a:off x="3811348" y="1565827"/>
            <a:ext cx="56515" cy="36195"/>
          </a:xfrm>
          <a:custGeom>
            <a:avLst/>
            <a:gdLst/>
            <a:ahLst/>
            <a:cxnLst/>
            <a:rect l="l" t="t" r="r" b="b"/>
            <a:pathLst>
              <a:path w="56514" h="36194">
                <a:moveTo>
                  <a:pt x="0" y="35861"/>
                </a:moveTo>
                <a:lnTo>
                  <a:pt x="56369" y="35861"/>
                </a:lnTo>
                <a:lnTo>
                  <a:pt x="56369" y="0"/>
                </a:lnTo>
                <a:lnTo>
                  <a:pt x="0" y="0"/>
                </a:lnTo>
                <a:lnTo>
                  <a:pt x="0" y="35861"/>
                </a:lnTo>
                <a:close/>
              </a:path>
            </a:pathLst>
          </a:custGeom>
          <a:ln w="4450">
            <a:solidFill>
              <a:srgbClr val="000000"/>
            </a:solidFill>
          </a:ln>
        </p:spPr>
        <p:txBody>
          <a:bodyPr wrap="square" lIns="0" tIns="0" rIns="0" bIns="0" rtlCol="0"/>
          <a:lstStyle/>
          <a:p>
            <a:endParaRPr/>
          </a:p>
        </p:txBody>
      </p:sp>
      <p:sp>
        <p:nvSpPr>
          <p:cNvPr id="178" name="object 178"/>
          <p:cNvSpPr/>
          <p:nvPr/>
        </p:nvSpPr>
        <p:spPr>
          <a:xfrm>
            <a:off x="3867717" y="1565827"/>
            <a:ext cx="56515" cy="36195"/>
          </a:xfrm>
          <a:custGeom>
            <a:avLst/>
            <a:gdLst/>
            <a:ahLst/>
            <a:cxnLst/>
            <a:rect l="l" t="t" r="r" b="b"/>
            <a:pathLst>
              <a:path w="56514" h="36194">
                <a:moveTo>
                  <a:pt x="0" y="35861"/>
                </a:moveTo>
                <a:lnTo>
                  <a:pt x="56468" y="35861"/>
                </a:lnTo>
                <a:lnTo>
                  <a:pt x="56468" y="0"/>
                </a:lnTo>
                <a:lnTo>
                  <a:pt x="0" y="0"/>
                </a:lnTo>
                <a:lnTo>
                  <a:pt x="0" y="35861"/>
                </a:lnTo>
                <a:close/>
              </a:path>
            </a:pathLst>
          </a:custGeom>
          <a:solidFill>
            <a:srgbClr val="996633"/>
          </a:solidFill>
        </p:spPr>
        <p:txBody>
          <a:bodyPr wrap="square" lIns="0" tIns="0" rIns="0" bIns="0" rtlCol="0"/>
          <a:lstStyle/>
          <a:p>
            <a:endParaRPr/>
          </a:p>
        </p:txBody>
      </p:sp>
      <p:sp>
        <p:nvSpPr>
          <p:cNvPr id="179" name="object 179"/>
          <p:cNvSpPr/>
          <p:nvPr/>
        </p:nvSpPr>
        <p:spPr>
          <a:xfrm>
            <a:off x="3867717" y="1565827"/>
            <a:ext cx="56515" cy="36195"/>
          </a:xfrm>
          <a:custGeom>
            <a:avLst/>
            <a:gdLst/>
            <a:ahLst/>
            <a:cxnLst/>
            <a:rect l="l" t="t" r="r" b="b"/>
            <a:pathLst>
              <a:path w="56514" h="36194">
                <a:moveTo>
                  <a:pt x="0" y="35861"/>
                </a:moveTo>
                <a:lnTo>
                  <a:pt x="56468" y="35861"/>
                </a:lnTo>
                <a:lnTo>
                  <a:pt x="56468" y="0"/>
                </a:lnTo>
                <a:lnTo>
                  <a:pt x="0" y="0"/>
                </a:lnTo>
                <a:lnTo>
                  <a:pt x="0" y="35861"/>
                </a:lnTo>
                <a:close/>
              </a:path>
            </a:pathLst>
          </a:custGeom>
          <a:ln w="4451">
            <a:solidFill>
              <a:srgbClr val="000000"/>
            </a:solidFill>
          </a:ln>
        </p:spPr>
        <p:txBody>
          <a:bodyPr wrap="square" lIns="0" tIns="0" rIns="0" bIns="0" rtlCol="0"/>
          <a:lstStyle/>
          <a:p>
            <a:endParaRPr/>
          </a:p>
        </p:txBody>
      </p:sp>
      <p:sp>
        <p:nvSpPr>
          <p:cNvPr id="180" name="object 180"/>
          <p:cNvSpPr/>
          <p:nvPr/>
        </p:nvSpPr>
        <p:spPr>
          <a:xfrm>
            <a:off x="3924186" y="1565827"/>
            <a:ext cx="56515" cy="36195"/>
          </a:xfrm>
          <a:custGeom>
            <a:avLst/>
            <a:gdLst/>
            <a:ahLst/>
            <a:cxnLst/>
            <a:rect l="l" t="t" r="r" b="b"/>
            <a:pathLst>
              <a:path w="56514" h="36194">
                <a:moveTo>
                  <a:pt x="0" y="35861"/>
                </a:moveTo>
                <a:lnTo>
                  <a:pt x="56369" y="35861"/>
                </a:lnTo>
                <a:lnTo>
                  <a:pt x="56369" y="0"/>
                </a:lnTo>
                <a:lnTo>
                  <a:pt x="0" y="0"/>
                </a:lnTo>
                <a:lnTo>
                  <a:pt x="0" y="35861"/>
                </a:lnTo>
                <a:close/>
              </a:path>
            </a:pathLst>
          </a:custGeom>
          <a:solidFill>
            <a:srgbClr val="996633"/>
          </a:solidFill>
        </p:spPr>
        <p:txBody>
          <a:bodyPr wrap="square" lIns="0" tIns="0" rIns="0" bIns="0" rtlCol="0"/>
          <a:lstStyle/>
          <a:p>
            <a:endParaRPr/>
          </a:p>
        </p:txBody>
      </p:sp>
      <p:sp>
        <p:nvSpPr>
          <p:cNvPr id="181" name="object 181"/>
          <p:cNvSpPr/>
          <p:nvPr/>
        </p:nvSpPr>
        <p:spPr>
          <a:xfrm>
            <a:off x="3924186" y="1565827"/>
            <a:ext cx="56515" cy="36195"/>
          </a:xfrm>
          <a:custGeom>
            <a:avLst/>
            <a:gdLst/>
            <a:ahLst/>
            <a:cxnLst/>
            <a:rect l="l" t="t" r="r" b="b"/>
            <a:pathLst>
              <a:path w="56514" h="36194">
                <a:moveTo>
                  <a:pt x="0" y="35861"/>
                </a:moveTo>
                <a:lnTo>
                  <a:pt x="56369" y="35861"/>
                </a:lnTo>
                <a:lnTo>
                  <a:pt x="56369" y="0"/>
                </a:lnTo>
                <a:lnTo>
                  <a:pt x="0" y="0"/>
                </a:lnTo>
                <a:lnTo>
                  <a:pt x="0" y="35861"/>
                </a:lnTo>
                <a:close/>
              </a:path>
            </a:pathLst>
          </a:custGeom>
          <a:ln w="4450">
            <a:solidFill>
              <a:srgbClr val="000000"/>
            </a:solidFill>
          </a:ln>
        </p:spPr>
        <p:txBody>
          <a:bodyPr wrap="square" lIns="0" tIns="0" rIns="0" bIns="0" rtlCol="0"/>
          <a:lstStyle/>
          <a:p>
            <a:endParaRPr/>
          </a:p>
        </p:txBody>
      </p:sp>
      <p:sp>
        <p:nvSpPr>
          <p:cNvPr id="182" name="object 182"/>
          <p:cNvSpPr/>
          <p:nvPr/>
        </p:nvSpPr>
        <p:spPr>
          <a:xfrm>
            <a:off x="3980555" y="1565827"/>
            <a:ext cx="56515" cy="36195"/>
          </a:xfrm>
          <a:custGeom>
            <a:avLst/>
            <a:gdLst/>
            <a:ahLst/>
            <a:cxnLst/>
            <a:rect l="l" t="t" r="r" b="b"/>
            <a:pathLst>
              <a:path w="56514" h="36194">
                <a:moveTo>
                  <a:pt x="0" y="35861"/>
                </a:moveTo>
                <a:lnTo>
                  <a:pt x="56468" y="35861"/>
                </a:lnTo>
                <a:lnTo>
                  <a:pt x="56468" y="0"/>
                </a:lnTo>
                <a:lnTo>
                  <a:pt x="0" y="0"/>
                </a:lnTo>
                <a:lnTo>
                  <a:pt x="0" y="35861"/>
                </a:lnTo>
                <a:close/>
              </a:path>
            </a:pathLst>
          </a:custGeom>
          <a:solidFill>
            <a:srgbClr val="996633"/>
          </a:solidFill>
        </p:spPr>
        <p:txBody>
          <a:bodyPr wrap="square" lIns="0" tIns="0" rIns="0" bIns="0" rtlCol="0"/>
          <a:lstStyle/>
          <a:p>
            <a:endParaRPr/>
          </a:p>
        </p:txBody>
      </p:sp>
      <p:sp>
        <p:nvSpPr>
          <p:cNvPr id="183" name="object 183"/>
          <p:cNvSpPr/>
          <p:nvPr/>
        </p:nvSpPr>
        <p:spPr>
          <a:xfrm>
            <a:off x="3980555" y="1565827"/>
            <a:ext cx="56515" cy="36195"/>
          </a:xfrm>
          <a:custGeom>
            <a:avLst/>
            <a:gdLst/>
            <a:ahLst/>
            <a:cxnLst/>
            <a:rect l="l" t="t" r="r" b="b"/>
            <a:pathLst>
              <a:path w="56514" h="36194">
                <a:moveTo>
                  <a:pt x="0" y="35861"/>
                </a:moveTo>
                <a:lnTo>
                  <a:pt x="56468" y="35861"/>
                </a:lnTo>
                <a:lnTo>
                  <a:pt x="56468" y="0"/>
                </a:lnTo>
                <a:lnTo>
                  <a:pt x="0" y="0"/>
                </a:lnTo>
                <a:lnTo>
                  <a:pt x="0" y="35861"/>
                </a:lnTo>
                <a:close/>
              </a:path>
            </a:pathLst>
          </a:custGeom>
          <a:ln w="4451">
            <a:solidFill>
              <a:srgbClr val="000000"/>
            </a:solidFill>
          </a:ln>
        </p:spPr>
        <p:txBody>
          <a:bodyPr wrap="square" lIns="0" tIns="0" rIns="0" bIns="0" rtlCol="0"/>
          <a:lstStyle/>
          <a:p>
            <a:endParaRPr/>
          </a:p>
        </p:txBody>
      </p:sp>
      <p:sp>
        <p:nvSpPr>
          <p:cNvPr id="184" name="object 184"/>
          <p:cNvSpPr/>
          <p:nvPr/>
        </p:nvSpPr>
        <p:spPr>
          <a:xfrm>
            <a:off x="4037024" y="1565827"/>
            <a:ext cx="56515" cy="36195"/>
          </a:xfrm>
          <a:custGeom>
            <a:avLst/>
            <a:gdLst/>
            <a:ahLst/>
            <a:cxnLst/>
            <a:rect l="l" t="t" r="r" b="b"/>
            <a:pathLst>
              <a:path w="56514" h="36194">
                <a:moveTo>
                  <a:pt x="0" y="35861"/>
                </a:moveTo>
                <a:lnTo>
                  <a:pt x="56468" y="35861"/>
                </a:lnTo>
                <a:lnTo>
                  <a:pt x="56468" y="0"/>
                </a:lnTo>
                <a:lnTo>
                  <a:pt x="0" y="0"/>
                </a:lnTo>
                <a:lnTo>
                  <a:pt x="0" y="35861"/>
                </a:lnTo>
                <a:close/>
              </a:path>
            </a:pathLst>
          </a:custGeom>
          <a:solidFill>
            <a:srgbClr val="996633"/>
          </a:solidFill>
        </p:spPr>
        <p:txBody>
          <a:bodyPr wrap="square" lIns="0" tIns="0" rIns="0" bIns="0" rtlCol="0"/>
          <a:lstStyle/>
          <a:p>
            <a:endParaRPr/>
          </a:p>
        </p:txBody>
      </p:sp>
      <p:sp>
        <p:nvSpPr>
          <p:cNvPr id="185" name="object 185"/>
          <p:cNvSpPr/>
          <p:nvPr/>
        </p:nvSpPr>
        <p:spPr>
          <a:xfrm>
            <a:off x="4037024" y="1565827"/>
            <a:ext cx="56515" cy="36195"/>
          </a:xfrm>
          <a:custGeom>
            <a:avLst/>
            <a:gdLst/>
            <a:ahLst/>
            <a:cxnLst/>
            <a:rect l="l" t="t" r="r" b="b"/>
            <a:pathLst>
              <a:path w="56514" h="36194">
                <a:moveTo>
                  <a:pt x="0" y="35861"/>
                </a:moveTo>
                <a:lnTo>
                  <a:pt x="56468" y="35861"/>
                </a:lnTo>
                <a:lnTo>
                  <a:pt x="56468" y="0"/>
                </a:lnTo>
                <a:lnTo>
                  <a:pt x="0" y="0"/>
                </a:lnTo>
                <a:lnTo>
                  <a:pt x="0" y="35861"/>
                </a:lnTo>
                <a:close/>
              </a:path>
            </a:pathLst>
          </a:custGeom>
          <a:ln w="4451">
            <a:solidFill>
              <a:srgbClr val="000000"/>
            </a:solidFill>
          </a:ln>
        </p:spPr>
        <p:txBody>
          <a:bodyPr wrap="square" lIns="0" tIns="0" rIns="0" bIns="0" rtlCol="0"/>
          <a:lstStyle/>
          <a:p>
            <a:endParaRPr/>
          </a:p>
        </p:txBody>
      </p:sp>
      <p:sp>
        <p:nvSpPr>
          <p:cNvPr id="186" name="object 186"/>
          <p:cNvSpPr/>
          <p:nvPr/>
        </p:nvSpPr>
        <p:spPr>
          <a:xfrm>
            <a:off x="4093492" y="1565827"/>
            <a:ext cx="56515" cy="36195"/>
          </a:xfrm>
          <a:custGeom>
            <a:avLst/>
            <a:gdLst/>
            <a:ahLst/>
            <a:cxnLst/>
            <a:rect l="l" t="t" r="r" b="b"/>
            <a:pathLst>
              <a:path w="56514" h="36194">
                <a:moveTo>
                  <a:pt x="0" y="35861"/>
                </a:moveTo>
                <a:lnTo>
                  <a:pt x="56369" y="35861"/>
                </a:lnTo>
                <a:lnTo>
                  <a:pt x="56369" y="0"/>
                </a:lnTo>
                <a:lnTo>
                  <a:pt x="0" y="0"/>
                </a:lnTo>
                <a:lnTo>
                  <a:pt x="0" y="35861"/>
                </a:lnTo>
                <a:close/>
              </a:path>
            </a:pathLst>
          </a:custGeom>
          <a:solidFill>
            <a:srgbClr val="996633"/>
          </a:solidFill>
        </p:spPr>
        <p:txBody>
          <a:bodyPr wrap="square" lIns="0" tIns="0" rIns="0" bIns="0" rtlCol="0"/>
          <a:lstStyle/>
          <a:p>
            <a:endParaRPr/>
          </a:p>
        </p:txBody>
      </p:sp>
      <p:sp>
        <p:nvSpPr>
          <p:cNvPr id="187" name="object 187"/>
          <p:cNvSpPr/>
          <p:nvPr/>
        </p:nvSpPr>
        <p:spPr>
          <a:xfrm>
            <a:off x="4093492" y="1565827"/>
            <a:ext cx="56515" cy="36195"/>
          </a:xfrm>
          <a:custGeom>
            <a:avLst/>
            <a:gdLst/>
            <a:ahLst/>
            <a:cxnLst/>
            <a:rect l="l" t="t" r="r" b="b"/>
            <a:pathLst>
              <a:path w="56514" h="36194">
                <a:moveTo>
                  <a:pt x="0" y="35861"/>
                </a:moveTo>
                <a:lnTo>
                  <a:pt x="56369" y="35861"/>
                </a:lnTo>
                <a:lnTo>
                  <a:pt x="56369" y="0"/>
                </a:lnTo>
                <a:lnTo>
                  <a:pt x="0" y="0"/>
                </a:lnTo>
                <a:lnTo>
                  <a:pt x="0" y="35861"/>
                </a:lnTo>
                <a:close/>
              </a:path>
            </a:pathLst>
          </a:custGeom>
          <a:ln w="4450">
            <a:solidFill>
              <a:srgbClr val="000000"/>
            </a:solidFill>
          </a:ln>
        </p:spPr>
        <p:txBody>
          <a:bodyPr wrap="square" lIns="0" tIns="0" rIns="0" bIns="0" rtlCol="0"/>
          <a:lstStyle/>
          <a:p>
            <a:endParaRPr/>
          </a:p>
        </p:txBody>
      </p:sp>
      <p:sp>
        <p:nvSpPr>
          <p:cNvPr id="188" name="object 188"/>
          <p:cNvSpPr/>
          <p:nvPr/>
        </p:nvSpPr>
        <p:spPr>
          <a:xfrm>
            <a:off x="4149862" y="1565827"/>
            <a:ext cx="56515" cy="36195"/>
          </a:xfrm>
          <a:custGeom>
            <a:avLst/>
            <a:gdLst/>
            <a:ahLst/>
            <a:cxnLst/>
            <a:rect l="l" t="t" r="r" b="b"/>
            <a:pathLst>
              <a:path w="56514" h="36194">
                <a:moveTo>
                  <a:pt x="0" y="35861"/>
                </a:moveTo>
                <a:lnTo>
                  <a:pt x="56468" y="35861"/>
                </a:lnTo>
                <a:lnTo>
                  <a:pt x="56468" y="0"/>
                </a:lnTo>
                <a:lnTo>
                  <a:pt x="0" y="0"/>
                </a:lnTo>
                <a:lnTo>
                  <a:pt x="0" y="35861"/>
                </a:lnTo>
                <a:close/>
              </a:path>
            </a:pathLst>
          </a:custGeom>
          <a:solidFill>
            <a:srgbClr val="996633"/>
          </a:solidFill>
        </p:spPr>
        <p:txBody>
          <a:bodyPr wrap="square" lIns="0" tIns="0" rIns="0" bIns="0" rtlCol="0"/>
          <a:lstStyle/>
          <a:p>
            <a:endParaRPr/>
          </a:p>
        </p:txBody>
      </p:sp>
      <p:sp>
        <p:nvSpPr>
          <p:cNvPr id="189" name="object 189"/>
          <p:cNvSpPr/>
          <p:nvPr/>
        </p:nvSpPr>
        <p:spPr>
          <a:xfrm>
            <a:off x="4149862" y="1565827"/>
            <a:ext cx="56515" cy="36195"/>
          </a:xfrm>
          <a:custGeom>
            <a:avLst/>
            <a:gdLst/>
            <a:ahLst/>
            <a:cxnLst/>
            <a:rect l="l" t="t" r="r" b="b"/>
            <a:pathLst>
              <a:path w="56514" h="36194">
                <a:moveTo>
                  <a:pt x="0" y="35861"/>
                </a:moveTo>
                <a:lnTo>
                  <a:pt x="56468" y="35861"/>
                </a:lnTo>
                <a:lnTo>
                  <a:pt x="56468" y="0"/>
                </a:lnTo>
                <a:lnTo>
                  <a:pt x="0" y="0"/>
                </a:lnTo>
                <a:lnTo>
                  <a:pt x="0" y="35861"/>
                </a:lnTo>
                <a:close/>
              </a:path>
            </a:pathLst>
          </a:custGeom>
          <a:ln w="4451">
            <a:solidFill>
              <a:srgbClr val="000000"/>
            </a:solidFill>
          </a:ln>
        </p:spPr>
        <p:txBody>
          <a:bodyPr wrap="square" lIns="0" tIns="0" rIns="0" bIns="0" rtlCol="0"/>
          <a:lstStyle/>
          <a:p>
            <a:endParaRPr/>
          </a:p>
        </p:txBody>
      </p:sp>
      <p:sp>
        <p:nvSpPr>
          <p:cNvPr id="190" name="object 190"/>
          <p:cNvSpPr/>
          <p:nvPr/>
        </p:nvSpPr>
        <p:spPr>
          <a:xfrm>
            <a:off x="4206334" y="1565827"/>
            <a:ext cx="56515" cy="36195"/>
          </a:xfrm>
          <a:custGeom>
            <a:avLst/>
            <a:gdLst/>
            <a:ahLst/>
            <a:cxnLst/>
            <a:rect l="l" t="t" r="r" b="b"/>
            <a:pathLst>
              <a:path w="56514" h="36194">
                <a:moveTo>
                  <a:pt x="0" y="35861"/>
                </a:moveTo>
                <a:lnTo>
                  <a:pt x="56468" y="35861"/>
                </a:lnTo>
                <a:lnTo>
                  <a:pt x="56468" y="0"/>
                </a:lnTo>
                <a:lnTo>
                  <a:pt x="0" y="0"/>
                </a:lnTo>
                <a:lnTo>
                  <a:pt x="0" y="35861"/>
                </a:lnTo>
                <a:close/>
              </a:path>
            </a:pathLst>
          </a:custGeom>
          <a:solidFill>
            <a:srgbClr val="996633"/>
          </a:solidFill>
        </p:spPr>
        <p:txBody>
          <a:bodyPr wrap="square" lIns="0" tIns="0" rIns="0" bIns="0" rtlCol="0"/>
          <a:lstStyle/>
          <a:p>
            <a:endParaRPr/>
          </a:p>
        </p:txBody>
      </p:sp>
      <p:sp>
        <p:nvSpPr>
          <p:cNvPr id="191" name="object 191"/>
          <p:cNvSpPr/>
          <p:nvPr/>
        </p:nvSpPr>
        <p:spPr>
          <a:xfrm>
            <a:off x="4206334" y="1565827"/>
            <a:ext cx="56515" cy="36195"/>
          </a:xfrm>
          <a:custGeom>
            <a:avLst/>
            <a:gdLst/>
            <a:ahLst/>
            <a:cxnLst/>
            <a:rect l="l" t="t" r="r" b="b"/>
            <a:pathLst>
              <a:path w="56514" h="36194">
                <a:moveTo>
                  <a:pt x="0" y="35861"/>
                </a:moveTo>
                <a:lnTo>
                  <a:pt x="56468" y="35861"/>
                </a:lnTo>
                <a:lnTo>
                  <a:pt x="56468" y="0"/>
                </a:lnTo>
                <a:lnTo>
                  <a:pt x="0" y="0"/>
                </a:lnTo>
                <a:lnTo>
                  <a:pt x="0" y="35861"/>
                </a:lnTo>
                <a:close/>
              </a:path>
            </a:pathLst>
          </a:custGeom>
          <a:ln w="4451">
            <a:solidFill>
              <a:srgbClr val="000000"/>
            </a:solidFill>
          </a:ln>
        </p:spPr>
        <p:txBody>
          <a:bodyPr wrap="square" lIns="0" tIns="0" rIns="0" bIns="0" rtlCol="0"/>
          <a:lstStyle/>
          <a:p>
            <a:endParaRPr/>
          </a:p>
        </p:txBody>
      </p:sp>
      <p:sp>
        <p:nvSpPr>
          <p:cNvPr id="192" name="object 192"/>
          <p:cNvSpPr/>
          <p:nvPr/>
        </p:nvSpPr>
        <p:spPr>
          <a:xfrm>
            <a:off x="4262791" y="1565827"/>
            <a:ext cx="56515" cy="36195"/>
          </a:xfrm>
          <a:custGeom>
            <a:avLst/>
            <a:gdLst/>
            <a:ahLst/>
            <a:cxnLst/>
            <a:rect l="l" t="t" r="r" b="b"/>
            <a:pathLst>
              <a:path w="56514" h="36194">
                <a:moveTo>
                  <a:pt x="0" y="35861"/>
                </a:moveTo>
                <a:lnTo>
                  <a:pt x="56369" y="35861"/>
                </a:lnTo>
                <a:lnTo>
                  <a:pt x="56369" y="0"/>
                </a:lnTo>
                <a:lnTo>
                  <a:pt x="0" y="0"/>
                </a:lnTo>
                <a:lnTo>
                  <a:pt x="0" y="35861"/>
                </a:lnTo>
                <a:close/>
              </a:path>
            </a:pathLst>
          </a:custGeom>
          <a:solidFill>
            <a:srgbClr val="996633"/>
          </a:solidFill>
        </p:spPr>
        <p:txBody>
          <a:bodyPr wrap="square" lIns="0" tIns="0" rIns="0" bIns="0" rtlCol="0"/>
          <a:lstStyle/>
          <a:p>
            <a:endParaRPr/>
          </a:p>
        </p:txBody>
      </p:sp>
      <p:sp>
        <p:nvSpPr>
          <p:cNvPr id="193" name="object 193"/>
          <p:cNvSpPr/>
          <p:nvPr/>
        </p:nvSpPr>
        <p:spPr>
          <a:xfrm>
            <a:off x="4262791" y="1565827"/>
            <a:ext cx="56515" cy="36195"/>
          </a:xfrm>
          <a:custGeom>
            <a:avLst/>
            <a:gdLst/>
            <a:ahLst/>
            <a:cxnLst/>
            <a:rect l="l" t="t" r="r" b="b"/>
            <a:pathLst>
              <a:path w="56514" h="36194">
                <a:moveTo>
                  <a:pt x="0" y="35861"/>
                </a:moveTo>
                <a:lnTo>
                  <a:pt x="56369" y="35861"/>
                </a:lnTo>
                <a:lnTo>
                  <a:pt x="56369" y="0"/>
                </a:lnTo>
                <a:lnTo>
                  <a:pt x="0" y="0"/>
                </a:lnTo>
                <a:lnTo>
                  <a:pt x="0" y="35861"/>
                </a:lnTo>
                <a:close/>
              </a:path>
            </a:pathLst>
          </a:custGeom>
          <a:ln w="4450">
            <a:solidFill>
              <a:srgbClr val="000000"/>
            </a:solidFill>
          </a:ln>
        </p:spPr>
        <p:txBody>
          <a:bodyPr wrap="square" lIns="0" tIns="0" rIns="0" bIns="0" rtlCol="0"/>
          <a:lstStyle/>
          <a:p>
            <a:endParaRPr/>
          </a:p>
        </p:txBody>
      </p:sp>
      <p:sp>
        <p:nvSpPr>
          <p:cNvPr id="194" name="object 194"/>
          <p:cNvSpPr/>
          <p:nvPr/>
        </p:nvSpPr>
        <p:spPr>
          <a:xfrm>
            <a:off x="3784595" y="1601689"/>
            <a:ext cx="56515" cy="36195"/>
          </a:xfrm>
          <a:custGeom>
            <a:avLst/>
            <a:gdLst/>
            <a:ahLst/>
            <a:cxnLst/>
            <a:rect l="l" t="t" r="r" b="b"/>
            <a:pathLst>
              <a:path w="56514" h="36194">
                <a:moveTo>
                  <a:pt x="0" y="35692"/>
                </a:moveTo>
                <a:lnTo>
                  <a:pt x="56369" y="35692"/>
                </a:lnTo>
                <a:lnTo>
                  <a:pt x="56369" y="0"/>
                </a:lnTo>
                <a:lnTo>
                  <a:pt x="0" y="0"/>
                </a:lnTo>
                <a:lnTo>
                  <a:pt x="0" y="35692"/>
                </a:lnTo>
                <a:close/>
              </a:path>
            </a:pathLst>
          </a:custGeom>
          <a:solidFill>
            <a:srgbClr val="996633"/>
          </a:solidFill>
        </p:spPr>
        <p:txBody>
          <a:bodyPr wrap="square" lIns="0" tIns="0" rIns="0" bIns="0" rtlCol="0"/>
          <a:lstStyle/>
          <a:p>
            <a:endParaRPr/>
          </a:p>
        </p:txBody>
      </p:sp>
      <p:sp>
        <p:nvSpPr>
          <p:cNvPr id="195" name="object 195"/>
          <p:cNvSpPr/>
          <p:nvPr/>
        </p:nvSpPr>
        <p:spPr>
          <a:xfrm>
            <a:off x="3784595" y="1601689"/>
            <a:ext cx="56515" cy="36195"/>
          </a:xfrm>
          <a:custGeom>
            <a:avLst/>
            <a:gdLst/>
            <a:ahLst/>
            <a:cxnLst/>
            <a:rect l="l" t="t" r="r" b="b"/>
            <a:pathLst>
              <a:path w="56514" h="36194">
                <a:moveTo>
                  <a:pt x="0" y="35692"/>
                </a:moveTo>
                <a:lnTo>
                  <a:pt x="56369" y="35692"/>
                </a:lnTo>
                <a:lnTo>
                  <a:pt x="56369" y="0"/>
                </a:lnTo>
                <a:lnTo>
                  <a:pt x="0" y="0"/>
                </a:lnTo>
                <a:lnTo>
                  <a:pt x="0" y="35692"/>
                </a:lnTo>
                <a:close/>
              </a:path>
            </a:pathLst>
          </a:custGeom>
          <a:ln w="4454">
            <a:solidFill>
              <a:srgbClr val="000000"/>
            </a:solidFill>
          </a:ln>
        </p:spPr>
        <p:txBody>
          <a:bodyPr wrap="square" lIns="0" tIns="0" rIns="0" bIns="0" rtlCol="0"/>
          <a:lstStyle/>
          <a:p>
            <a:endParaRPr/>
          </a:p>
        </p:txBody>
      </p:sp>
      <p:sp>
        <p:nvSpPr>
          <p:cNvPr id="196" name="object 196"/>
          <p:cNvSpPr/>
          <p:nvPr/>
        </p:nvSpPr>
        <p:spPr>
          <a:xfrm>
            <a:off x="3840963" y="1601689"/>
            <a:ext cx="56515" cy="36195"/>
          </a:xfrm>
          <a:custGeom>
            <a:avLst/>
            <a:gdLst/>
            <a:ahLst/>
            <a:cxnLst/>
            <a:rect l="l" t="t" r="r" b="b"/>
            <a:pathLst>
              <a:path w="56514" h="36194">
                <a:moveTo>
                  <a:pt x="0" y="35692"/>
                </a:moveTo>
                <a:lnTo>
                  <a:pt x="56468" y="35692"/>
                </a:lnTo>
                <a:lnTo>
                  <a:pt x="56468" y="0"/>
                </a:lnTo>
                <a:lnTo>
                  <a:pt x="0" y="0"/>
                </a:lnTo>
                <a:lnTo>
                  <a:pt x="0" y="35692"/>
                </a:lnTo>
                <a:close/>
              </a:path>
            </a:pathLst>
          </a:custGeom>
          <a:solidFill>
            <a:srgbClr val="996633"/>
          </a:solidFill>
        </p:spPr>
        <p:txBody>
          <a:bodyPr wrap="square" lIns="0" tIns="0" rIns="0" bIns="0" rtlCol="0"/>
          <a:lstStyle/>
          <a:p>
            <a:endParaRPr/>
          </a:p>
        </p:txBody>
      </p:sp>
      <p:sp>
        <p:nvSpPr>
          <p:cNvPr id="197" name="object 197"/>
          <p:cNvSpPr/>
          <p:nvPr/>
        </p:nvSpPr>
        <p:spPr>
          <a:xfrm>
            <a:off x="3840963" y="1601689"/>
            <a:ext cx="56515" cy="36195"/>
          </a:xfrm>
          <a:custGeom>
            <a:avLst/>
            <a:gdLst/>
            <a:ahLst/>
            <a:cxnLst/>
            <a:rect l="l" t="t" r="r" b="b"/>
            <a:pathLst>
              <a:path w="56514" h="36194">
                <a:moveTo>
                  <a:pt x="0" y="35692"/>
                </a:moveTo>
                <a:lnTo>
                  <a:pt x="56468" y="35692"/>
                </a:lnTo>
                <a:lnTo>
                  <a:pt x="56468" y="0"/>
                </a:lnTo>
                <a:lnTo>
                  <a:pt x="0" y="0"/>
                </a:lnTo>
                <a:lnTo>
                  <a:pt x="0" y="35692"/>
                </a:lnTo>
                <a:close/>
              </a:path>
            </a:pathLst>
          </a:custGeom>
          <a:ln w="4455">
            <a:solidFill>
              <a:srgbClr val="000000"/>
            </a:solidFill>
          </a:ln>
        </p:spPr>
        <p:txBody>
          <a:bodyPr wrap="square" lIns="0" tIns="0" rIns="0" bIns="0" rtlCol="0"/>
          <a:lstStyle/>
          <a:p>
            <a:endParaRPr/>
          </a:p>
        </p:txBody>
      </p:sp>
      <p:sp>
        <p:nvSpPr>
          <p:cNvPr id="198" name="object 198"/>
          <p:cNvSpPr/>
          <p:nvPr/>
        </p:nvSpPr>
        <p:spPr>
          <a:xfrm>
            <a:off x="3897431" y="1601689"/>
            <a:ext cx="56515" cy="36195"/>
          </a:xfrm>
          <a:custGeom>
            <a:avLst/>
            <a:gdLst/>
            <a:ahLst/>
            <a:cxnLst/>
            <a:rect l="l" t="t" r="r" b="b"/>
            <a:pathLst>
              <a:path w="56514" h="36194">
                <a:moveTo>
                  <a:pt x="0" y="35692"/>
                </a:moveTo>
                <a:lnTo>
                  <a:pt x="56468" y="35692"/>
                </a:lnTo>
                <a:lnTo>
                  <a:pt x="56468" y="0"/>
                </a:lnTo>
                <a:lnTo>
                  <a:pt x="0" y="0"/>
                </a:lnTo>
                <a:lnTo>
                  <a:pt x="0" y="35692"/>
                </a:lnTo>
                <a:close/>
              </a:path>
            </a:pathLst>
          </a:custGeom>
          <a:solidFill>
            <a:srgbClr val="996633"/>
          </a:solidFill>
        </p:spPr>
        <p:txBody>
          <a:bodyPr wrap="square" lIns="0" tIns="0" rIns="0" bIns="0" rtlCol="0"/>
          <a:lstStyle/>
          <a:p>
            <a:endParaRPr/>
          </a:p>
        </p:txBody>
      </p:sp>
      <p:sp>
        <p:nvSpPr>
          <p:cNvPr id="199" name="object 199"/>
          <p:cNvSpPr/>
          <p:nvPr/>
        </p:nvSpPr>
        <p:spPr>
          <a:xfrm>
            <a:off x="3897431" y="1601689"/>
            <a:ext cx="56515" cy="36195"/>
          </a:xfrm>
          <a:custGeom>
            <a:avLst/>
            <a:gdLst/>
            <a:ahLst/>
            <a:cxnLst/>
            <a:rect l="l" t="t" r="r" b="b"/>
            <a:pathLst>
              <a:path w="56514" h="36194">
                <a:moveTo>
                  <a:pt x="0" y="35692"/>
                </a:moveTo>
                <a:lnTo>
                  <a:pt x="56468" y="35692"/>
                </a:lnTo>
                <a:lnTo>
                  <a:pt x="56468" y="0"/>
                </a:lnTo>
                <a:lnTo>
                  <a:pt x="0" y="0"/>
                </a:lnTo>
                <a:lnTo>
                  <a:pt x="0" y="35692"/>
                </a:lnTo>
                <a:close/>
              </a:path>
            </a:pathLst>
          </a:custGeom>
          <a:ln w="4455">
            <a:solidFill>
              <a:srgbClr val="000000"/>
            </a:solidFill>
          </a:ln>
        </p:spPr>
        <p:txBody>
          <a:bodyPr wrap="square" lIns="0" tIns="0" rIns="0" bIns="0" rtlCol="0"/>
          <a:lstStyle/>
          <a:p>
            <a:endParaRPr/>
          </a:p>
        </p:txBody>
      </p:sp>
      <p:sp>
        <p:nvSpPr>
          <p:cNvPr id="200" name="object 200"/>
          <p:cNvSpPr/>
          <p:nvPr/>
        </p:nvSpPr>
        <p:spPr>
          <a:xfrm>
            <a:off x="3953900" y="1601689"/>
            <a:ext cx="56515" cy="36195"/>
          </a:xfrm>
          <a:custGeom>
            <a:avLst/>
            <a:gdLst/>
            <a:ahLst/>
            <a:cxnLst/>
            <a:rect l="l" t="t" r="r" b="b"/>
            <a:pathLst>
              <a:path w="56514" h="36194">
                <a:moveTo>
                  <a:pt x="0" y="35692"/>
                </a:moveTo>
                <a:lnTo>
                  <a:pt x="56369" y="35692"/>
                </a:lnTo>
                <a:lnTo>
                  <a:pt x="56369" y="0"/>
                </a:lnTo>
                <a:lnTo>
                  <a:pt x="0" y="0"/>
                </a:lnTo>
                <a:lnTo>
                  <a:pt x="0" y="35692"/>
                </a:lnTo>
                <a:close/>
              </a:path>
            </a:pathLst>
          </a:custGeom>
          <a:solidFill>
            <a:srgbClr val="996633"/>
          </a:solidFill>
        </p:spPr>
        <p:txBody>
          <a:bodyPr wrap="square" lIns="0" tIns="0" rIns="0" bIns="0" rtlCol="0"/>
          <a:lstStyle/>
          <a:p>
            <a:endParaRPr/>
          </a:p>
        </p:txBody>
      </p:sp>
      <p:sp>
        <p:nvSpPr>
          <p:cNvPr id="201" name="object 201"/>
          <p:cNvSpPr/>
          <p:nvPr/>
        </p:nvSpPr>
        <p:spPr>
          <a:xfrm>
            <a:off x="3953900" y="1601689"/>
            <a:ext cx="56515" cy="36195"/>
          </a:xfrm>
          <a:custGeom>
            <a:avLst/>
            <a:gdLst/>
            <a:ahLst/>
            <a:cxnLst/>
            <a:rect l="l" t="t" r="r" b="b"/>
            <a:pathLst>
              <a:path w="56514" h="36194">
                <a:moveTo>
                  <a:pt x="0" y="35692"/>
                </a:moveTo>
                <a:lnTo>
                  <a:pt x="56369" y="35692"/>
                </a:lnTo>
                <a:lnTo>
                  <a:pt x="56369" y="0"/>
                </a:lnTo>
                <a:lnTo>
                  <a:pt x="0" y="0"/>
                </a:lnTo>
                <a:lnTo>
                  <a:pt x="0" y="35692"/>
                </a:lnTo>
                <a:close/>
              </a:path>
            </a:pathLst>
          </a:custGeom>
          <a:ln w="4454">
            <a:solidFill>
              <a:srgbClr val="000000"/>
            </a:solidFill>
          </a:ln>
        </p:spPr>
        <p:txBody>
          <a:bodyPr wrap="square" lIns="0" tIns="0" rIns="0" bIns="0" rtlCol="0"/>
          <a:lstStyle/>
          <a:p>
            <a:endParaRPr/>
          </a:p>
        </p:txBody>
      </p:sp>
      <p:sp>
        <p:nvSpPr>
          <p:cNvPr id="202" name="object 202"/>
          <p:cNvSpPr/>
          <p:nvPr/>
        </p:nvSpPr>
        <p:spPr>
          <a:xfrm>
            <a:off x="4010269" y="1601689"/>
            <a:ext cx="56515" cy="36195"/>
          </a:xfrm>
          <a:custGeom>
            <a:avLst/>
            <a:gdLst/>
            <a:ahLst/>
            <a:cxnLst/>
            <a:rect l="l" t="t" r="r" b="b"/>
            <a:pathLst>
              <a:path w="56514" h="36194">
                <a:moveTo>
                  <a:pt x="0" y="35692"/>
                </a:moveTo>
                <a:lnTo>
                  <a:pt x="56468" y="35692"/>
                </a:lnTo>
                <a:lnTo>
                  <a:pt x="56468" y="0"/>
                </a:lnTo>
                <a:lnTo>
                  <a:pt x="0" y="0"/>
                </a:lnTo>
                <a:lnTo>
                  <a:pt x="0" y="35692"/>
                </a:lnTo>
                <a:close/>
              </a:path>
            </a:pathLst>
          </a:custGeom>
          <a:solidFill>
            <a:srgbClr val="996633"/>
          </a:solidFill>
        </p:spPr>
        <p:txBody>
          <a:bodyPr wrap="square" lIns="0" tIns="0" rIns="0" bIns="0" rtlCol="0"/>
          <a:lstStyle/>
          <a:p>
            <a:endParaRPr/>
          </a:p>
        </p:txBody>
      </p:sp>
      <p:sp>
        <p:nvSpPr>
          <p:cNvPr id="203" name="object 203"/>
          <p:cNvSpPr/>
          <p:nvPr/>
        </p:nvSpPr>
        <p:spPr>
          <a:xfrm>
            <a:off x="4010269" y="1601689"/>
            <a:ext cx="56515" cy="36195"/>
          </a:xfrm>
          <a:custGeom>
            <a:avLst/>
            <a:gdLst/>
            <a:ahLst/>
            <a:cxnLst/>
            <a:rect l="l" t="t" r="r" b="b"/>
            <a:pathLst>
              <a:path w="56514" h="36194">
                <a:moveTo>
                  <a:pt x="0" y="35692"/>
                </a:moveTo>
                <a:lnTo>
                  <a:pt x="56468" y="35692"/>
                </a:lnTo>
                <a:lnTo>
                  <a:pt x="56468" y="0"/>
                </a:lnTo>
                <a:lnTo>
                  <a:pt x="0" y="0"/>
                </a:lnTo>
                <a:lnTo>
                  <a:pt x="0" y="35692"/>
                </a:lnTo>
                <a:close/>
              </a:path>
            </a:pathLst>
          </a:custGeom>
          <a:ln w="4455">
            <a:solidFill>
              <a:srgbClr val="000000"/>
            </a:solidFill>
          </a:ln>
        </p:spPr>
        <p:txBody>
          <a:bodyPr wrap="square" lIns="0" tIns="0" rIns="0" bIns="0" rtlCol="0"/>
          <a:lstStyle/>
          <a:p>
            <a:endParaRPr/>
          </a:p>
        </p:txBody>
      </p:sp>
      <p:sp>
        <p:nvSpPr>
          <p:cNvPr id="204" name="object 204"/>
          <p:cNvSpPr/>
          <p:nvPr/>
        </p:nvSpPr>
        <p:spPr>
          <a:xfrm>
            <a:off x="4066738" y="1601689"/>
            <a:ext cx="56515" cy="36195"/>
          </a:xfrm>
          <a:custGeom>
            <a:avLst/>
            <a:gdLst/>
            <a:ahLst/>
            <a:cxnLst/>
            <a:rect l="l" t="t" r="r" b="b"/>
            <a:pathLst>
              <a:path w="56514" h="36194">
                <a:moveTo>
                  <a:pt x="0" y="35692"/>
                </a:moveTo>
                <a:lnTo>
                  <a:pt x="56468" y="35692"/>
                </a:lnTo>
                <a:lnTo>
                  <a:pt x="56468" y="0"/>
                </a:lnTo>
                <a:lnTo>
                  <a:pt x="0" y="0"/>
                </a:lnTo>
                <a:lnTo>
                  <a:pt x="0" y="35692"/>
                </a:lnTo>
                <a:close/>
              </a:path>
            </a:pathLst>
          </a:custGeom>
          <a:solidFill>
            <a:srgbClr val="996633"/>
          </a:solidFill>
        </p:spPr>
        <p:txBody>
          <a:bodyPr wrap="square" lIns="0" tIns="0" rIns="0" bIns="0" rtlCol="0"/>
          <a:lstStyle/>
          <a:p>
            <a:endParaRPr/>
          </a:p>
        </p:txBody>
      </p:sp>
      <p:sp>
        <p:nvSpPr>
          <p:cNvPr id="205" name="object 205"/>
          <p:cNvSpPr/>
          <p:nvPr/>
        </p:nvSpPr>
        <p:spPr>
          <a:xfrm>
            <a:off x="4066738" y="1601689"/>
            <a:ext cx="56515" cy="36195"/>
          </a:xfrm>
          <a:custGeom>
            <a:avLst/>
            <a:gdLst/>
            <a:ahLst/>
            <a:cxnLst/>
            <a:rect l="l" t="t" r="r" b="b"/>
            <a:pathLst>
              <a:path w="56514" h="36194">
                <a:moveTo>
                  <a:pt x="0" y="35692"/>
                </a:moveTo>
                <a:lnTo>
                  <a:pt x="56468" y="35692"/>
                </a:lnTo>
                <a:lnTo>
                  <a:pt x="56468" y="0"/>
                </a:lnTo>
                <a:lnTo>
                  <a:pt x="0" y="0"/>
                </a:lnTo>
                <a:lnTo>
                  <a:pt x="0" y="35692"/>
                </a:lnTo>
                <a:close/>
              </a:path>
            </a:pathLst>
          </a:custGeom>
          <a:ln w="4455">
            <a:solidFill>
              <a:srgbClr val="000000"/>
            </a:solidFill>
          </a:ln>
        </p:spPr>
        <p:txBody>
          <a:bodyPr wrap="square" lIns="0" tIns="0" rIns="0" bIns="0" rtlCol="0"/>
          <a:lstStyle/>
          <a:p>
            <a:endParaRPr/>
          </a:p>
        </p:txBody>
      </p:sp>
      <p:sp>
        <p:nvSpPr>
          <p:cNvPr id="206" name="object 206"/>
          <p:cNvSpPr/>
          <p:nvPr/>
        </p:nvSpPr>
        <p:spPr>
          <a:xfrm>
            <a:off x="4123206" y="1601689"/>
            <a:ext cx="56515" cy="36195"/>
          </a:xfrm>
          <a:custGeom>
            <a:avLst/>
            <a:gdLst/>
            <a:ahLst/>
            <a:cxnLst/>
            <a:rect l="l" t="t" r="r" b="b"/>
            <a:pathLst>
              <a:path w="56514" h="36194">
                <a:moveTo>
                  <a:pt x="0" y="35692"/>
                </a:moveTo>
                <a:lnTo>
                  <a:pt x="56369" y="35692"/>
                </a:lnTo>
                <a:lnTo>
                  <a:pt x="56369" y="0"/>
                </a:lnTo>
                <a:lnTo>
                  <a:pt x="0" y="0"/>
                </a:lnTo>
                <a:lnTo>
                  <a:pt x="0" y="35692"/>
                </a:lnTo>
                <a:close/>
              </a:path>
            </a:pathLst>
          </a:custGeom>
          <a:solidFill>
            <a:srgbClr val="996633"/>
          </a:solidFill>
        </p:spPr>
        <p:txBody>
          <a:bodyPr wrap="square" lIns="0" tIns="0" rIns="0" bIns="0" rtlCol="0"/>
          <a:lstStyle/>
          <a:p>
            <a:endParaRPr/>
          </a:p>
        </p:txBody>
      </p:sp>
      <p:sp>
        <p:nvSpPr>
          <p:cNvPr id="207" name="object 207"/>
          <p:cNvSpPr/>
          <p:nvPr/>
        </p:nvSpPr>
        <p:spPr>
          <a:xfrm>
            <a:off x="4123206" y="1601689"/>
            <a:ext cx="56515" cy="36195"/>
          </a:xfrm>
          <a:custGeom>
            <a:avLst/>
            <a:gdLst/>
            <a:ahLst/>
            <a:cxnLst/>
            <a:rect l="l" t="t" r="r" b="b"/>
            <a:pathLst>
              <a:path w="56514" h="36194">
                <a:moveTo>
                  <a:pt x="0" y="35692"/>
                </a:moveTo>
                <a:lnTo>
                  <a:pt x="56369" y="35692"/>
                </a:lnTo>
                <a:lnTo>
                  <a:pt x="56369" y="0"/>
                </a:lnTo>
                <a:lnTo>
                  <a:pt x="0" y="0"/>
                </a:lnTo>
                <a:lnTo>
                  <a:pt x="0" y="35692"/>
                </a:lnTo>
                <a:close/>
              </a:path>
            </a:pathLst>
          </a:custGeom>
          <a:ln w="4454">
            <a:solidFill>
              <a:srgbClr val="000000"/>
            </a:solidFill>
          </a:ln>
        </p:spPr>
        <p:txBody>
          <a:bodyPr wrap="square" lIns="0" tIns="0" rIns="0" bIns="0" rtlCol="0"/>
          <a:lstStyle/>
          <a:p>
            <a:endParaRPr/>
          </a:p>
        </p:txBody>
      </p:sp>
      <p:sp>
        <p:nvSpPr>
          <p:cNvPr id="208" name="object 208"/>
          <p:cNvSpPr/>
          <p:nvPr/>
        </p:nvSpPr>
        <p:spPr>
          <a:xfrm>
            <a:off x="4179588" y="1601689"/>
            <a:ext cx="56515" cy="36195"/>
          </a:xfrm>
          <a:custGeom>
            <a:avLst/>
            <a:gdLst/>
            <a:ahLst/>
            <a:cxnLst/>
            <a:rect l="l" t="t" r="r" b="b"/>
            <a:pathLst>
              <a:path w="56514" h="36194">
                <a:moveTo>
                  <a:pt x="0" y="35692"/>
                </a:moveTo>
                <a:lnTo>
                  <a:pt x="56468" y="35692"/>
                </a:lnTo>
                <a:lnTo>
                  <a:pt x="56468" y="0"/>
                </a:lnTo>
                <a:lnTo>
                  <a:pt x="0" y="0"/>
                </a:lnTo>
                <a:lnTo>
                  <a:pt x="0" y="35692"/>
                </a:lnTo>
                <a:close/>
              </a:path>
            </a:pathLst>
          </a:custGeom>
          <a:solidFill>
            <a:srgbClr val="996633"/>
          </a:solidFill>
        </p:spPr>
        <p:txBody>
          <a:bodyPr wrap="square" lIns="0" tIns="0" rIns="0" bIns="0" rtlCol="0"/>
          <a:lstStyle/>
          <a:p>
            <a:endParaRPr/>
          </a:p>
        </p:txBody>
      </p:sp>
      <p:sp>
        <p:nvSpPr>
          <p:cNvPr id="209" name="object 209"/>
          <p:cNvSpPr/>
          <p:nvPr/>
        </p:nvSpPr>
        <p:spPr>
          <a:xfrm>
            <a:off x="4179588" y="1601689"/>
            <a:ext cx="56515" cy="36195"/>
          </a:xfrm>
          <a:custGeom>
            <a:avLst/>
            <a:gdLst/>
            <a:ahLst/>
            <a:cxnLst/>
            <a:rect l="l" t="t" r="r" b="b"/>
            <a:pathLst>
              <a:path w="56514" h="36194">
                <a:moveTo>
                  <a:pt x="0" y="35692"/>
                </a:moveTo>
                <a:lnTo>
                  <a:pt x="56468" y="35692"/>
                </a:lnTo>
                <a:lnTo>
                  <a:pt x="56468" y="0"/>
                </a:lnTo>
                <a:lnTo>
                  <a:pt x="0" y="0"/>
                </a:lnTo>
                <a:lnTo>
                  <a:pt x="0" y="35692"/>
                </a:lnTo>
                <a:close/>
              </a:path>
            </a:pathLst>
          </a:custGeom>
          <a:ln w="4455">
            <a:solidFill>
              <a:srgbClr val="000000"/>
            </a:solidFill>
          </a:ln>
        </p:spPr>
        <p:txBody>
          <a:bodyPr wrap="square" lIns="0" tIns="0" rIns="0" bIns="0" rtlCol="0"/>
          <a:lstStyle/>
          <a:p>
            <a:endParaRPr/>
          </a:p>
        </p:txBody>
      </p:sp>
      <p:sp>
        <p:nvSpPr>
          <p:cNvPr id="210" name="object 210"/>
          <p:cNvSpPr/>
          <p:nvPr/>
        </p:nvSpPr>
        <p:spPr>
          <a:xfrm>
            <a:off x="4236044" y="1601689"/>
            <a:ext cx="56515" cy="36195"/>
          </a:xfrm>
          <a:custGeom>
            <a:avLst/>
            <a:gdLst/>
            <a:ahLst/>
            <a:cxnLst/>
            <a:rect l="l" t="t" r="r" b="b"/>
            <a:pathLst>
              <a:path w="56514" h="36194">
                <a:moveTo>
                  <a:pt x="0" y="35692"/>
                </a:moveTo>
                <a:lnTo>
                  <a:pt x="56468" y="35692"/>
                </a:lnTo>
                <a:lnTo>
                  <a:pt x="56468" y="0"/>
                </a:lnTo>
                <a:lnTo>
                  <a:pt x="0" y="0"/>
                </a:lnTo>
                <a:lnTo>
                  <a:pt x="0" y="35692"/>
                </a:lnTo>
                <a:close/>
              </a:path>
            </a:pathLst>
          </a:custGeom>
          <a:solidFill>
            <a:srgbClr val="996633"/>
          </a:solidFill>
        </p:spPr>
        <p:txBody>
          <a:bodyPr wrap="square" lIns="0" tIns="0" rIns="0" bIns="0" rtlCol="0"/>
          <a:lstStyle/>
          <a:p>
            <a:endParaRPr/>
          </a:p>
        </p:txBody>
      </p:sp>
      <p:sp>
        <p:nvSpPr>
          <p:cNvPr id="211" name="object 211"/>
          <p:cNvSpPr/>
          <p:nvPr/>
        </p:nvSpPr>
        <p:spPr>
          <a:xfrm>
            <a:off x="4236044" y="1601689"/>
            <a:ext cx="56515" cy="36195"/>
          </a:xfrm>
          <a:custGeom>
            <a:avLst/>
            <a:gdLst/>
            <a:ahLst/>
            <a:cxnLst/>
            <a:rect l="l" t="t" r="r" b="b"/>
            <a:pathLst>
              <a:path w="56514" h="36194">
                <a:moveTo>
                  <a:pt x="0" y="35692"/>
                </a:moveTo>
                <a:lnTo>
                  <a:pt x="56468" y="35692"/>
                </a:lnTo>
                <a:lnTo>
                  <a:pt x="56468" y="0"/>
                </a:lnTo>
                <a:lnTo>
                  <a:pt x="0" y="0"/>
                </a:lnTo>
                <a:lnTo>
                  <a:pt x="0" y="35692"/>
                </a:lnTo>
                <a:close/>
              </a:path>
            </a:pathLst>
          </a:custGeom>
          <a:ln w="4455">
            <a:solidFill>
              <a:srgbClr val="000000"/>
            </a:solidFill>
          </a:ln>
        </p:spPr>
        <p:txBody>
          <a:bodyPr wrap="square" lIns="0" tIns="0" rIns="0" bIns="0" rtlCol="0"/>
          <a:lstStyle/>
          <a:p>
            <a:endParaRPr/>
          </a:p>
        </p:txBody>
      </p:sp>
      <p:sp>
        <p:nvSpPr>
          <p:cNvPr id="212" name="object 212"/>
          <p:cNvSpPr/>
          <p:nvPr/>
        </p:nvSpPr>
        <p:spPr>
          <a:xfrm>
            <a:off x="4292501" y="1254183"/>
            <a:ext cx="26670" cy="36195"/>
          </a:xfrm>
          <a:custGeom>
            <a:avLst/>
            <a:gdLst/>
            <a:ahLst/>
            <a:cxnLst/>
            <a:rect l="l" t="t" r="r" b="b"/>
            <a:pathLst>
              <a:path w="26670" h="36194">
                <a:moveTo>
                  <a:pt x="0" y="35692"/>
                </a:moveTo>
                <a:lnTo>
                  <a:pt x="26654" y="35692"/>
                </a:lnTo>
                <a:lnTo>
                  <a:pt x="26654" y="0"/>
                </a:lnTo>
                <a:lnTo>
                  <a:pt x="0" y="0"/>
                </a:lnTo>
                <a:lnTo>
                  <a:pt x="0" y="35692"/>
                </a:lnTo>
                <a:close/>
              </a:path>
            </a:pathLst>
          </a:custGeom>
          <a:solidFill>
            <a:srgbClr val="996633"/>
          </a:solidFill>
        </p:spPr>
        <p:txBody>
          <a:bodyPr wrap="square" lIns="0" tIns="0" rIns="0" bIns="0" rtlCol="0"/>
          <a:lstStyle/>
          <a:p>
            <a:endParaRPr/>
          </a:p>
        </p:txBody>
      </p:sp>
      <p:sp>
        <p:nvSpPr>
          <p:cNvPr id="213" name="object 213"/>
          <p:cNvSpPr/>
          <p:nvPr/>
        </p:nvSpPr>
        <p:spPr>
          <a:xfrm>
            <a:off x="4292501" y="1254183"/>
            <a:ext cx="26670" cy="36195"/>
          </a:xfrm>
          <a:custGeom>
            <a:avLst/>
            <a:gdLst/>
            <a:ahLst/>
            <a:cxnLst/>
            <a:rect l="l" t="t" r="r" b="b"/>
            <a:pathLst>
              <a:path w="26670" h="36194">
                <a:moveTo>
                  <a:pt x="0" y="35692"/>
                </a:moveTo>
                <a:lnTo>
                  <a:pt x="26654" y="35692"/>
                </a:lnTo>
                <a:lnTo>
                  <a:pt x="26654" y="0"/>
                </a:lnTo>
                <a:lnTo>
                  <a:pt x="0" y="0"/>
                </a:lnTo>
                <a:lnTo>
                  <a:pt x="0" y="35692"/>
                </a:lnTo>
                <a:close/>
              </a:path>
            </a:pathLst>
          </a:custGeom>
          <a:ln w="3710">
            <a:solidFill>
              <a:srgbClr val="000000"/>
            </a:solidFill>
          </a:ln>
        </p:spPr>
        <p:txBody>
          <a:bodyPr wrap="square" lIns="0" tIns="0" rIns="0" bIns="0" rtlCol="0"/>
          <a:lstStyle/>
          <a:p>
            <a:endParaRPr/>
          </a:p>
        </p:txBody>
      </p:sp>
      <p:sp>
        <p:nvSpPr>
          <p:cNvPr id="214" name="object 214"/>
          <p:cNvSpPr/>
          <p:nvPr/>
        </p:nvSpPr>
        <p:spPr>
          <a:xfrm>
            <a:off x="2745828" y="3319843"/>
            <a:ext cx="534670" cy="383540"/>
          </a:xfrm>
          <a:custGeom>
            <a:avLst/>
            <a:gdLst/>
            <a:ahLst/>
            <a:cxnLst/>
            <a:rect l="l" t="t" r="r" b="b"/>
            <a:pathLst>
              <a:path w="534670" h="383539">
                <a:moveTo>
                  <a:pt x="534573" y="0"/>
                </a:moveTo>
                <a:lnTo>
                  <a:pt x="0" y="0"/>
                </a:lnTo>
                <a:lnTo>
                  <a:pt x="0" y="383193"/>
                </a:lnTo>
                <a:lnTo>
                  <a:pt x="534573" y="383193"/>
                </a:lnTo>
                <a:lnTo>
                  <a:pt x="534573" y="0"/>
                </a:lnTo>
                <a:close/>
              </a:path>
            </a:pathLst>
          </a:custGeom>
          <a:solidFill>
            <a:srgbClr val="996633"/>
          </a:solidFill>
        </p:spPr>
        <p:txBody>
          <a:bodyPr wrap="square" lIns="0" tIns="0" rIns="0" bIns="0" rtlCol="0"/>
          <a:lstStyle/>
          <a:p>
            <a:endParaRPr/>
          </a:p>
        </p:txBody>
      </p:sp>
      <p:sp>
        <p:nvSpPr>
          <p:cNvPr id="215" name="object 215"/>
          <p:cNvSpPr/>
          <p:nvPr/>
        </p:nvSpPr>
        <p:spPr>
          <a:xfrm>
            <a:off x="2730922" y="3217478"/>
            <a:ext cx="564515" cy="102870"/>
          </a:xfrm>
          <a:custGeom>
            <a:avLst/>
            <a:gdLst/>
            <a:ahLst/>
            <a:cxnLst/>
            <a:rect l="l" t="t" r="r" b="b"/>
            <a:pathLst>
              <a:path w="564514" h="102870">
                <a:moveTo>
                  <a:pt x="564374" y="0"/>
                </a:moveTo>
                <a:lnTo>
                  <a:pt x="0" y="0"/>
                </a:lnTo>
                <a:lnTo>
                  <a:pt x="0" y="102365"/>
                </a:lnTo>
                <a:lnTo>
                  <a:pt x="564374" y="102365"/>
                </a:lnTo>
                <a:lnTo>
                  <a:pt x="564374" y="0"/>
                </a:lnTo>
                <a:close/>
              </a:path>
            </a:pathLst>
          </a:custGeom>
          <a:solidFill>
            <a:srgbClr val="996633"/>
          </a:solidFill>
        </p:spPr>
        <p:txBody>
          <a:bodyPr wrap="square" lIns="0" tIns="0" rIns="0" bIns="0" rtlCol="0"/>
          <a:lstStyle/>
          <a:p>
            <a:endParaRPr/>
          </a:p>
        </p:txBody>
      </p:sp>
      <p:sp>
        <p:nvSpPr>
          <p:cNvPr id="216" name="object 216"/>
          <p:cNvSpPr/>
          <p:nvPr/>
        </p:nvSpPr>
        <p:spPr>
          <a:xfrm>
            <a:off x="2730922" y="3217478"/>
            <a:ext cx="564515" cy="485775"/>
          </a:xfrm>
          <a:custGeom>
            <a:avLst/>
            <a:gdLst/>
            <a:ahLst/>
            <a:cxnLst/>
            <a:rect l="l" t="t" r="r" b="b"/>
            <a:pathLst>
              <a:path w="564514" h="485775">
                <a:moveTo>
                  <a:pt x="14906" y="102365"/>
                </a:moveTo>
                <a:lnTo>
                  <a:pt x="0" y="102365"/>
                </a:lnTo>
                <a:lnTo>
                  <a:pt x="0" y="0"/>
                </a:lnTo>
                <a:lnTo>
                  <a:pt x="564374" y="0"/>
                </a:lnTo>
                <a:lnTo>
                  <a:pt x="564374" y="102365"/>
                </a:lnTo>
                <a:lnTo>
                  <a:pt x="549480" y="102365"/>
                </a:lnTo>
                <a:lnTo>
                  <a:pt x="549480" y="485558"/>
                </a:lnTo>
                <a:lnTo>
                  <a:pt x="14906" y="485558"/>
                </a:lnTo>
                <a:lnTo>
                  <a:pt x="14906" y="102365"/>
                </a:lnTo>
                <a:close/>
              </a:path>
            </a:pathLst>
          </a:custGeom>
          <a:ln w="4163">
            <a:solidFill>
              <a:srgbClr val="000000"/>
            </a:solidFill>
          </a:ln>
        </p:spPr>
        <p:txBody>
          <a:bodyPr wrap="square" lIns="0" tIns="0" rIns="0" bIns="0" rtlCol="0"/>
          <a:lstStyle/>
          <a:p>
            <a:endParaRPr/>
          </a:p>
        </p:txBody>
      </p:sp>
      <p:sp>
        <p:nvSpPr>
          <p:cNvPr id="217" name="object 217"/>
          <p:cNvSpPr/>
          <p:nvPr/>
        </p:nvSpPr>
        <p:spPr>
          <a:xfrm>
            <a:off x="2745828" y="3319837"/>
            <a:ext cx="56515" cy="36195"/>
          </a:xfrm>
          <a:custGeom>
            <a:avLst/>
            <a:gdLst/>
            <a:ahLst/>
            <a:cxnLst/>
            <a:rect l="l" t="t" r="r" b="b"/>
            <a:pathLst>
              <a:path w="56514" h="36195">
                <a:moveTo>
                  <a:pt x="0" y="35692"/>
                </a:moveTo>
                <a:lnTo>
                  <a:pt x="56369" y="35692"/>
                </a:lnTo>
                <a:lnTo>
                  <a:pt x="56369" y="0"/>
                </a:lnTo>
                <a:lnTo>
                  <a:pt x="0" y="0"/>
                </a:lnTo>
                <a:lnTo>
                  <a:pt x="0" y="35692"/>
                </a:lnTo>
                <a:close/>
              </a:path>
            </a:pathLst>
          </a:custGeom>
          <a:solidFill>
            <a:srgbClr val="996633"/>
          </a:solidFill>
        </p:spPr>
        <p:txBody>
          <a:bodyPr wrap="square" lIns="0" tIns="0" rIns="0" bIns="0" rtlCol="0"/>
          <a:lstStyle/>
          <a:p>
            <a:endParaRPr/>
          </a:p>
        </p:txBody>
      </p:sp>
      <p:sp>
        <p:nvSpPr>
          <p:cNvPr id="218" name="object 218"/>
          <p:cNvSpPr/>
          <p:nvPr/>
        </p:nvSpPr>
        <p:spPr>
          <a:xfrm>
            <a:off x="2745828" y="3319837"/>
            <a:ext cx="56515" cy="36195"/>
          </a:xfrm>
          <a:custGeom>
            <a:avLst/>
            <a:gdLst/>
            <a:ahLst/>
            <a:cxnLst/>
            <a:rect l="l" t="t" r="r" b="b"/>
            <a:pathLst>
              <a:path w="56514" h="36195">
                <a:moveTo>
                  <a:pt x="0" y="35692"/>
                </a:moveTo>
                <a:lnTo>
                  <a:pt x="56369" y="35692"/>
                </a:lnTo>
                <a:lnTo>
                  <a:pt x="56369" y="0"/>
                </a:lnTo>
                <a:lnTo>
                  <a:pt x="0" y="0"/>
                </a:lnTo>
                <a:lnTo>
                  <a:pt x="0" y="35692"/>
                </a:lnTo>
                <a:close/>
              </a:path>
            </a:pathLst>
          </a:custGeom>
          <a:ln w="4454">
            <a:solidFill>
              <a:srgbClr val="000000"/>
            </a:solidFill>
          </a:ln>
        </p:spPr>
        <p:txBody>
          <a:bodyPr wrap="square" lIns="0" tIns="0" rIns="0" bIns="0" rtlCol="0"/>
          <a:lstStyle/>
          <a:p>
            <a:endParaRPr/>
          </a:p>
        </p:txBody>
      </p:sp>
      <p:sp>
        <p:nvSpPr>
          <p:cNvPr id="219" name="object 219"/>
          <p:cNvSpPr/>
          <p:nvPr/>
        </p:nvSpPr>
        <p:spPr>
          <a:xfrm>
            <a:off x="2802196" y="3319837"/>
            <a:ext cx="56515" cy="36195"/>
          </a:xfrm>
          <a:custGeom>
            <a:avLst/>
            <a:gdLst/>
            <a:ahLst/>
            <a:cxnLst/>
            <a:rect l="l" t="t" r="r" b="b"/>
            <a:pathLst>
              <a:path w="56514" h="36195">
                <a:moveTo>
                  <a:pt x="0" y="35692"/>
                </a:moveTo>
                <a:lnTo>
                  <a:pt x="56468" y="35692"/>
                </a:lnTo>
                <a:lnTo>
                  <a:pt x="56468" y="0"/>
                </a:lnTo>
                <a:lnTo>
                  <a:pt x="0" y="0"/>
                </a:lnTo>
                <a:lnTo>
                  <a:pt x="0" y="35692"/>
                </a:lnTo>
                <a:close/>
              </a:path>
            </a:pathLst>
          </a:custGeom>
          <a:solidFill>
            <a:srgbClr val="996633"/>
          </a:solidFill>
        </p:spPr>
        <p:txBody>
          <a:bodyPr wrap="square" lIns="0" tIns="0" rIns="0" bIns="0" rtlCol="0"/>
          <a:lstStyle/>
          <a:p>
            <a:endParaRPr/>
          </a:p>
        </p:txBody>
      </p:sp>
      <p:sp>
        <p:nvSpPr>
          <p:cNvPr id="220" name="object 220"/>
          <p:cNvSpPr/>
          <p:nvPr/>
        </p:nvSpPr>
        <p:spPr>
          <a:xfrm>
            <a:off x="2802196" y="3319837"/>
            <a:ext cx="56515" cy="36195"/>
          </a:xfrm>
          <a:custGeom>
            <a:avLst/>
            <a:gdLst/>
            <a:ahLst/>
            <a:cxnLst/>
            <a:rect l="l" t="t" r="r" b="b"/>
            <a:pathLst>
              <a:path w="56514" h="36195">
                <a:moveTo>
                  <a:pt x="0" y="35692"/>
                </a:moveTo>
                <a:lnTo>
                  <a:pt x="56468" y="35692"/>
                </a:lnTo>
                <a:lnTo>
                  <a:pt x="56468" y="0"/>
                </a:lnTo>
                <a:lnTo>
                  <a:pt x="0" y="0"/>
                </a:lnTo>
                <a:lnTo>
                  <a:pt x="0" y="35692"/>
                </a:lnTo>
                <a:close/>
              </a:path>
            </a:pathLst>
          </a:custGeom>
          <a:ln w="4455">
            <a:solidFill>
              <a:srgbClr val="000000"/>
            </a:solidFill>
          </a:ln>
        </p:spPr>
        <p:txBody>
          <a:bodyPr wrap="square" lIns="0" tIns="0" rIns="0" bIns="0" rtlCol="0"/>
          <a:lstStyle/>
          <a:p>
            <a:endParaRPr/>
          </a:p>
        </p:txBody>
      </p:sp>
      <p:sp>
        <p:nvSpPr>
          <p:cNvPr id="221" name="object 221"/>
          <p:cNvSpPr/>
          <p:nvPr/>
        </p:nvSpPr>
        <p:spPr>
          <a:xfrm>
            <a:off x="2858665" y="3319837"/>
            <a:ext cx="56515" cy="36195"/>
          </a:xfrm>
          <a:custGeom>
            <a:avLst/>
            <a:gdLst/>
            <a:ahLst/>
            <a:cxnLst/>
            <a:rect l="l" t="t" r="r" b="b"/>
            <a:pathLst>
              <a:path w="56514" h="36195">
                <a:moveTo>
                  <a:pt x="0" y="35692"/>
                </a:moveTo>
                <a:lnTo>
                  <a:pt x="56468" y="35692"/>
                </a:lnTo>
                <a:lnTo>
                  <a:pt x="56468" y="0"/>
                </a:lnTo>
                <a:lnTo>
                  <a:pt x="0" y="0"/>
                </a:lnTo>
                <a:lnTo>
                  <a:pt x="0" y="35692"/>
                </a:lnTo>
                <a:close/>
              </a:path>
            </a:pathLst>
          </a:custGeom>
          <a:solidFill>
            <a:srgbClr val="996633"/>
          </a:solidFill>
        </p:spPr>
        <p:txBody>
          <a:bodyPr wrap="square" lIns="0" tIns="0" rIns="0" bIns="0" rtlCol="0"/>
          <a:lstStyle/>
          <a:p>
            <a:endParaRPr/>
          </a:p>
        </p:txBody>
      </p:sp>
      <p:sp>
        <p:nvSpPr>
          <p:cNvPr id="222" name="object 222"/>
          <p:cNvSpPr/>
          <p:nvPr/>
        </p:nvSpPr>
        <p:spPr>
          <a:xfrm>
            <a:off x="2858665" y="3319837"/>
            <a:ext cx="56515" cy="36195"/>
          </a:xfrm>
          <a:custGeom>
            <a:avLst/>
            <a:gdLst/>
            <a:ahLst/>
            <a:cxnLst/>
            <a:rect l="l" t="t" r="r" b="b"/>
            <a:pathLst>
              <a:path w="56514" h="36195">
                <a:moveTo>
                  <a:pt x="0" y="35692"/>
                </a:moveTo>
                <a:lnTo>
                  <a:pt x="56468" y="35692"/>
                </a:lnTo>
                <a:lnTo>
                  <a:pt x="56468" y="0"/>
                </a:lnTo>
                <a:lnTo>
                  <a:pt x="0" y="0"/>
                </a:lnTo>
                <a:lnTo>
                  <a:pt x="0" y="35692"/>
                </a:lnTo>
                <a:close/>
              </a:path>
            </a:pathLst>
          </a:custGeom>
          <a:ln w="4455">
            <a:solidFill>
              <a:srgbClr val="000000"/>
            </a:solidFill>
          </a:ln>
        </p:spPr>
        <p:txBody>
          <a:bodyPr wrap="square" lIns="0" tIns="0" rIns="0" bIns="0" rtlCol="0"/>
          <a:lstStyle/>
          <a:p>
            <a:endParaRPr/>
          </a:p>
        </p:txBody>
      </p:sp>
      <p:sp>
        <p:nvSpPr>
          <p:cNvPr id="223" name="object 223"/>
          <p:cNvSpPr/>
          <p:nvPr/>
        </p:nvSpPr>
        <p:spPr>
          <a:xfrm>
            <a:off x="2915133" y="3319837"/>
            <a:ext cx="56515" cy="36195"/>
          </a:xfrm>
          <a:custGeom>
            <a:avLst/>
            <a:gdLst/>
            <a:ahLst/>
            <a:cxnLst/>
            <a:rect l="l" t="t" r="r" b="b"/>
            <a:pathLst>
              <a:path w="56514" h="36195">
                <a:moveTo>
                  <a:pt x="0" y="35692"/>
                </a:moveTo>
                <a:lnTo>
                  <a:pt x="56369" y="35692"/>
                </a:lnTo>
                <a:lnTo>
                  <a:pt x="56369" y="0"/>
                </a:lnTo>
                <a:lnTo>
                  <a:pt x="0" y="0"/>
                </a:lnTo>
                <a:lnTo>
                  <a:pt x="0" y="35692"/>
                </a:lnTo>
                <a:close/>
              </a:path>
            </a:pathLst>
          </a:custGeom>
          <a:solidFill>
            <a:srgbClr val="996633"/>
          </a:solidFill>
        </p:spPr>
        <p:txBody>
          <a:bodyPr wrap="square" lIns="0" tIns="0" rIns="0" bIns="0" rtlCol="0"/>
          <a:lstStyle/>
          <a:p>
            <a:endParaRPr/>
          </a:p>
        </p:txBody>
      </p:sp>
      <p:sp>
        <p:nvSpPr>
          <p:cNvPr id="224" name="object 224"/>
          <p:cNvSpPr/>
          <p:nvPr/>
        </p:nvSpPr>
        <p:spPr>
          <a:xfrm>
            <a:off x="2915133" y="3319837"/>
            <a:ext cx="56515" cy="36195"/>
          </a:xfrm>
          <a:custGeom>
            <a:avLst/>
            <a:gdLst/>
            <a:ahLst/>
            <a:cxnLst/>
            <a:rect l="l" t="t" r="r" b="b"/>
            <a:pathLst>
              <a:path w="56514" h="36195">
                <a:moveTo>
                  <a:pt x="0" y="35692"/>
                </a:moveTo>
                <a:lnTo>
                  <a:pt x="56369" y="35692"/>
                </a:lnTo>
                <a:lnTo>
                  <a:pt x="56369" y="0"/>
                </a:lnTo>
                <a:lnTo>
                  <a:pt x="0" y="0"/>
                </a:lnTo>
                <a:lnTo>
                  <a:pt x="0" y="35692"/>
                </a:lnTo>
                <a:close/>
              </a:path>
            </a:pathLst>
          </a:custGeom>
          <a:ln w="4454">
            <a:solidFill>
              <a:srgbClr val="000000"/>
            </a:solidFill>
          </a:ln>
        </p:spPr>
        <p:txBody>
          <a:bodyPr wrap="square" lIns="0" tIns="0" rIns="0" bIns="0" rtlCol="0"/>
          <a:lstStyle/>
          <a:p>
            <a:endParaRPr/>
          </a:p>
        </p:txBody>
      </p:sp>
      <p:sp>
        <p:nvSpPr>
          <p:cNvPr id="225" name="object 225"/>
          <p:cNvSpPr/>
          <p:nvPr/>
        </p:nvSpPr>
        <p:spPr>
          <a:xfrm>
            <a:off x="2971503" y="3319837"/>
            <a:ext cx="56515" cy="36195"/>
          </a:xfrm>
          <a:custGeom>
            <a:avLst/>
            <a:gdLst/>
            <a:ahLst/>
            <a:cxnLst/>
            <a:rect l="l" t="t" r="r" b="b"/>
            <a:pathLst>
              <a:path w="56514" h="36195">
                <a:moveTo>
                  <a:pt x="0" y="35692"/>
                </a:moveTo>
                <a:lnTo>
                  <a:pt x="56468" y="35692"/>
                </a:lnTo>
                <a:lnTo>
                  <a:pt x="56468" y="0"/>
                </a:lnTo>
                <a:lnTo>
                  <a:pt x="0" y="0"/>
                </a:lnTo>
                <a:lnTo>
                  <a:pt x="0" y="35692"/>
                </a:lnTo>
                <a:close/>
              </a:path>
            </a:pathLst>
          </a:custGeom>
          <a:solidFill>
            <a:srgbClr val="996633"/>
          </a:solidFill>
        </p:spPr>
        <p:txBody>
          <a:bodyPr wrap="square" lIns="0" tIns="0" rIns="0" bIns="0" rtlCol="0"/>
          <a:lstStyle/>
          <a:p>
            <a:endParaRPr/>
          </a:p>
        </p:txBody>
      </p:sp>
      <p:sp>
        <p:nvSpPr>
          <p:cNvPr id="226" name="object 226"/>
          <p:cNvSpPr/>
          <p:nvPr/>
        </p:nvSpPr>
        <p:spPr>
          <a:xfrm>
            <a:off x="2971503" y="3319837"/>
            <a:ext cx="56515" cy="36195"/>
          </a:xfrm>
          <a:custGeom>
            <a:avLst/>
            <a:gdLst/>
            <a:ahLst/>
            <a:cxnLst/>
            <a:rect l="l" t="t" r="r" b="b"/>
            <a:pathLst>
              <a:path w="56514" h="36195">
                <a:moveTo>
                  <a:pt x="0" y="35692"/>
                </a:moveTo>
                <a:lnTo>
                  <a:pt x="56468" y="35692"/>
                </a:lnTo>
                <a:lnTo>
                  <a:pt x="56468" y="0"/>
                </a:lnTo>
                <a:lnTo>
                  <a:pt x="0" y="0"/>
                </a:lnTo>
                <a:lnTo>
                  <a:pt x="0" y="35692"/>
                </a:lnTo>
                <a:close/>
              </a:path>
            </a:pathLst>
          </a:custGeom>
          <a:ln w="4455">
            <a:solidFill>
              <a:srgbClr val="000000"/>
            </a:solidFill>
          </a:ln>
        </p:spPr>
        <p:txBody>
          <a:bodyPr wrap="square" lIns="0" tIns="0" rIns="0" bIns="0" rtlCol="0"/>
          <a:lstStyle/>
          <a:p>
            <a:endParaRPr/>
          </a:p>
        </p:txBody>
      </p:sp>
      <p:sp>
        <p:nvSpPr>
          <p:cNvPr id="227" name="object 227"/>
          <p:cNvSpPr/>
          <p:nvPr/>
        </p:nvSpPr>
        <p:spPr>
          <a:xfrm>
            <a:off x="3027971" y="3319837"/>
            <a:ext cx="56515" cy="36195"/>
          </a:xfrm>
          <a:custGeom>
            <a:avLst/>
            <a:gdLst/>
            <a:ahLst/>
            <a:cxnLst/>
            <a:rect l="l" t="t" r="r" b="b"/>
            <a:pathLst>
              <a:path w="56514" h="36195">
                <a:moveTo>
                  <a:pt x="0" y="35692"/>
                </a:moveTo>
                <a:lnTo>
                  <a:pt x="56468" y="35692"/>
                </a:lnTo>
                <a:lnTo>
                  <a:pt x="56468" y="0"/>
                </a:lnTo>
                <a:lnTo>
                  <a:pt x="0" y="0"/>
                </a:lnTo>
                <a:lnTo>
                  <a:pt x="0" y="35692"/>
                </a:lnTo>
                <a:close/>
              </a:path>
            </a:pathLst>
          </a:custGeom>
          <a:solidFill>
            <a:srgbClr val="996633"/>
          </a:solidFill>
        </p:spPr>
        <p:txBody>
          <a:bodyPr wrap="square" lIns="0" tIns="0" rIns="0" bIns="0" rtlCol="0"/>
          <a:lstStyle/>
          <a:p>
            <a:endParaRPr/>
          </a:p>
        </p:txBody>
      </p:sp>
      <p:sp>
        <p:nvSpPr>
          <p:cNvPr id="228" name="object 228"/>
          <p:cNvSpPr/>
          <p:nvPr/>
        </p:nvSpPr>
        <p:spPr>
          <a:xfrm>
            <a:off x="3027971" y="3319837"/>
            <a:ext cx="56515" cy="36195"/>
          </a:xfrm>
          <a:custGeom>
            <a:avLst/>
            <a:gdLst/>
            <a:ahLst/>
            <a:cxnLst/>
            <a:rect l="l" t="t" r="r" b="b"/>
            <a:pathLst>
              <a:path w="56514" h="36195">
                <a:moveTo>
                  <a:pt x="0" y="35692"/>
                </a:moveTo>
                <a:lnTo>
                  <a:pt x="56468" y="35692"/>
                </a:lnTo>
                <a:lnTo>
                  <a:pt x="56468" y="0"/>
                </a:lnTo>
                <a:lnTo>
                  <a:pt x="0" y="0"/>
                </a:lnTo>
                <a:lnTo>
                  <a:pt x="0" y="35692"/>
                </a:lnTo>
                <a:close/>
              </a:path>
            </a:pathLst>
          </a:custGeom>
          <a:ln w="4455">
            <a:solidFill>
              <a:srgbClr val="000000"/>
            </a:solidFill>
          </a:ln>
        </p:spPr>
        <p:txBody>
          <a:bodyPr wrap="square" lIns="0" tIns="0" rIns="0" bIns="0" rtlCol="0"/>
          <a:lstStyle/>
          <a:p>
            <a:endParaRPr/>
          </a:p>
        </p:txBody>
      </p:sp>
      <p:sp>
        <p:nvSpPr>
          <p:cNvPr id="229" name="object 229"/>
          <p:cNvSpPr/>
          <p:nvPr/>
        </p:nvSpPr>
        <p:spPr>
          <a:xfrm>
            <a:off x="3084440" y="3319837"/>
            <a:ext cx="56515" cy="36195"/>
          </a:xfrm>
          <a:custGeom>
            <a:avLst/>
            <a:gdLst/>
            <a:ahLst/>
            <a:cxnLst/>
            <a:rect l="l" t="t" r="r" b="b"/>
            <a:pathLst>
              <a:path w="56514" h="36195">
                <a:moveTo>
                  <a:pt x="0" y="35692"/>
                </a:moveTo>
                <a:lnTo>
                  <a:pt x="56369" y="35692"/>
                </a:lnTo>
                <a:lnTo>
                  <a:pt x="56369" y="0"/>
                </a:lnTo>
                <a:lnTo>
                  <a:pt x="0" y="0"/>
                </a:lnTo>
                <a:lnTo>
                  <a:pt x="0" y="35692"/>
                </a:lnTo>
                <a:close/>
              </a:path>
            </a:pathLst>
          </a:custGeom>
          <a:solidFill>
            <a:srgbClr val="996633"/>
          </a:solidFill>
        </p:spPr>
        <p:txBody>
          <a:bodyPr wrap="square" lIns="0" tIns="0" rIns="0" bIns="0" rtlCol="0"/>
          <a:lstStyle/>
          <a:p>
            <a:endParaRPr/>
          </a:p>
        </p:txBody>
      </p:sp>
      <p:sp>
        <p:nvSpPr>
          <p:cNvPr id="230" name="object 230"/>
          <p:cNvSpPr/>
          <p:nvPr/>
        </p:nvSpPr>
        <p:spPr>
          <a:xfrm>
            <a:off x="3084440" y="3319837"/>
            <a:ext cx="56515" cy="36195"/>
          </a:xfrm>
          <a:custGeom>
            <a:avLst/>
            <a:gdLst/>
            <a:ahLst/>
            <a:cxnLst/>
            <a:rect l="l" t="t" r="r" b="b"/>
            <a:pathLst>
              <a:path w="56514" h="36195">
                <a:moveTo>
                  <a:pt x="0" y="35692"/>
                </a:moveTo>
                <a:lnTo>
                  <a:pt x="56369" y="35692"/>
                </a:lnTo>
                <a:lnTo>
                  <a:pt x="56369" y="0"/>
                </a:lnTo>
                <a:lnTo>
                  <a:pt x="0" y="0"/>
                </a:lnTo>
                <a:lnTo>
                  <a:pt x="0" y="35692"/>
                </a:lnTo>
                <a:close/>
              </a:path>
            </a:pathLst>
          </a:custGeom>
          <a:ln w="4454">
            <a:solidFill>
              <a:srgbClr val="000000"/>
            </a:solidFill>
          </a:ln>
        </p:spPr>
        <p:txBody>
          <a:bodyPr wrap="square" lIns="0" tIns="0" rIns="0" bIns="0" rtlCol="0"/>
          <a:lstStyle/>
          <a:p>
            <a:endParaRPr/>
          </a:p>
        </p:txBody>
      </p:sp>
      <p:sp>
        <p:nvSpPr>
          <p:cNvPr id="231" name="object 231"/>
          <p:cNvSpPr/>
          <p:nvPr/>
        </p:nvSpPr>
        <p:spPr>
          <a:xfrm>
            <a:off x="3140821" y="3319837"/>
            <a:ext cx="56515" cy="36195"/>
          </a:xfrm>
          <a:custGeom>
            <a:avLst/>
            <a:gdLst/>
            <a:ahLst/>
            <a:cxnLst/>
            <a:rect l="l" t="t" r="r" b="b"/>
            <a:pathLst>
              <a:path w="56514" h="36195">
                <a:moveTo>
                  <a:pt x="0" y="35692"/>
                </a:moveTo>
                <a:lnTo>
                  <a:pt x="56468" y="35692"/>
                </a:lnTo>
                <a:lnTo>
                  <a:pt x="56468" y="0"/>
                </a:lnTo>
                <a:lnTo>
                  <a:pt x="0" y="0"/>
                </a:lnTo>
                <a:lnTo>
                  <a:pt x="0" y="35692"/>
                </a:lnTo>
                <a:close/>
              </a:path>
            </a:pathLst>
          </a:custGeom>
          <a:solidFill>
            <a:srgbClr val="996633"/>
          </a:solidFill>
        </p:spPr>
        <p:txBody>
          <a:bodyPr wrap="square" lIns="0" tIns="0" rIns="0" bIns="0" rtlCol="0"/>
          <a:lstStyle/>
          <a:p>
            <a:endParaRPr/>
          </a:p>
        </p:txBody>
      </p:sp>
      <p:sp>
        <p:nvSpPr>
          <p:cNvPr id="232" name="object 232"/>
          <p:cNvSpPr/>
          <p:nvPr/>
        </p:nvSpPr>
        <p:spPr>
          <a:xfrm>
            <a:off x="3140821" y="3319837"/>
            <a:ext cx="56515" cy="36195"/>
          </a:xfrm>
          <a:custGeom>
            <a:avLst/>
            <a:gdLst/>
            <a:ahLst/>
            <a:cxnLst/>
            <a:rect l="l" t="t" r="r" b="b"/>
            <a:pathLst>
              <a:path w="56514" h="36195">
                <a:moveTo>
                  <a:pt x="0" y="35692"/>
                </a:moveTo>
                <a:lnTo>
                  <a:pt x="56468" y="35692"/>
                </a:lnTo>
                <a:lnTo>
                  <a:pt x="56468" y="0"/>
                </a:lnTo>
                <a:lnTo>
                  <a:pt x="0" y="0"/>
                </a:lnTo>
                <a:lnTo>
                  <a:pt x="0" y="35692"/>
                </a:lnTo>
                <a:close/>
              </a:path>
            </a:pathLst>
          </a:custGeom>
          <a:ln w="4455">
            <a:solidFill>
              <a:srgbClr val="000000"/>
            </a:solidFill>
          </a:ln>
        </p:spPr>
        <p:txBody>
          <a:bodyPr wrap="square" lIns="0" tIns="0" rIns="0" bIns="0" rtlCol="0"/>
          <a:lstStyle/>
          <a:p>
            <a:endParaRPr/>
          </a:p>
        </p:txBody>
      </p:sp>
      <p:sp>
        <p:nvSpPr>
          <p:cNvPr id="233" name="object 233"/>
          <p:cNvSpPr/>
          <p:nvPr/>
        </p:nvSpPr>
        <p:spPr>
          <a:xfrm>
            <a:off x="3197278" y="3319837"/>
            <a:ext cx="56515" cy="36195"/>
          </a:xfrm>
          <a:custGeom>
            <a:avLst/>
            <a:gdLst/>
            <a:ahLst/>
            <a:cxnLst/>
            <a:rect l="l" t="t" r="r" b="b"/>
            <a:pathLst>
              <a:path w="56514" h="36195">
                <a:moveTo>
                  <a:pt x="0" y="35692"/>
                </a:moveTo>
                <a:lnTo>
                  <a:pt x="56468" y="35692"/>
                </a:lnTo>
                <a:lnTo>
                  <a:pt x="56468" y="0"/>
                </a:lnTo>
                <a:lnTo>
                  <a:pt x="0" y="0"/>
                </a:lnTo>
                <a:lnTo>
                  <a:pt x="0" y="35692"/>
                </a:lnTo>
                <a:close/>
              </a:path>
            </a:pathLst>
          </a:custGeom>
          <a:solidFill>
            <a:srgbClr val="996633"/>
          </a:solidFill>
        </p:spPr>
        <p:txBody>
          <a:bodyPr wrap="square" lIns="0" tIns="0" rIns="0" bIns="0" rtlCol="0"/>
          <a:lstStyle/>
          <a:p>
            <a:endParaRPr/>
          </a:p>
        </p:txBody>
      </p:sp>
      <p:sp>
        <p:nvSpPr>
          <p:cNvPr id="234" name="object 234"/>
          <p:cNvSpPr/>
          <p:nvPr/>
        </p:nvSpPr>
        <p:spPr>
          <a:xfrm>
            <a:off x="3197278" y="3319837"/>
            <a:ext cx="56515" cy="36195"/>
          </a:xfrm>
          <a:custGeom>
            <a:avLst/>
            <a:gdLst/>
            <a:ahLst/>
            <a:cxnLst/>
            <a:rect l="l" t="t" r="r" b="b"/>
            <a:pathLst>
              <a:path w="56514" h="36195">
                <a:moveTo>
                  <a:pt x="0" y="35692"/>
                </a:moveTo>
                <a:lnTo>
                  <a:pt x="56468" y="35692"/>
                </a:lnTo>
                <a:lnTo>
                  <a:pt x="56468" y="0"/>
                </a:lnTo>
                <a:lnTo>
                  <a:pt x="0" y="0"/>
                </a:lnTo>
                <a:lnTo>
                  <a:pt x="0" y="35692"/>
                </a:lnTo>
                <a:close/>
              </a:path>
            </a:pathLst>
          </a:custGeom>
          <a:ln w="4455">
            <a:solidFill>
              <a:srgbClr val="000000"/>
            </a:solidFill>
          </a:ln>
        </p:spPr>
        <p:txBody>
          <a:bodyPr wrap="square" lIns="0" tIns="0" rIns="0" bIns="0" rtlCol="0"/>
          <a:lstStyle/>
          <a:p>
            <a:endParaRPr/>
          </a:p>
        </p:txBody>
      </p:sp>
      <p:sp>
        <p:nvSpPr>
          <p:cNvPr id="235" name="object 235"/>
          <p:cNvSpPr/>
          <p:nvPr/>
        </p:nvSpPr>
        <p:spPr>
          <a:xfrm>
            <a:off x="2772581" y="3355532"/>
            <a:ext cx="56515" cy="36195"/>
          </a:xfrm>
          <a:custGeom>
            <a:avLst/>
            <a:gdLst/>
            <a:ahLst/>
            <a:cxnLst/>
            <a:rect l="l" t="t" r="r" b="b"/>
            <a:pathLst>
              <a:path w="56514" h="36195">
                <a:moveTo>
                  <a:pt x="0" y="35861"/>
                </a:moveTo>
                <a:lnTo>
                  <a:pt x="56369" y="35861"/>
                </a:lnTo>
                <a:lnTo>
                  <a:pt x="56369" y="0"/>
                </a:lnTo>
                <a:lnTo>
                  <a:pt x="0" y="0"/>
                </a:lnTo>
                <a:lnTo>
                  <a:pt x="0" y="35861"/>
                </a:lnTo>
                <a:close/>
              </a:path>
            </a:pathLst>
          </a:custGeom>
          <a:solidFill>
            <a:srgbClr val="996633"/>
          </a:solidFill>
        </p:spPr>
        <p:txBody>
          <a:bodyPr wrap="square" lIns="0" tIns="0" rIns="0" bIns="0" rtlCol="0"/>
          <a:lstStyle/>
          <a:p>
            <a:endParaRPr/>
          </a:p>
        </p:txBody>
      </p:sp>
      <p:sp>
        <p:nvSpPr>
          <p:cNvPr id="236" name="object 236"/>
          <p:cNvSpPr/>
          <p:nvPr/>
        </p:nvSpPr>
        <p:spPr>
          <a:xfrm>
            <a:off x="2772581" y="3355532"/>
            <a:ext cx="56515" cy="36195"/>
          </a:xfrm>
          <a:custGeom>
            <a:avLst/>
            <a:gdLst/>
            <a:ahLst/>
            <a:cxnLst/>
            <a:rect l="l" t="t" r="r" b="b"/>
            <a:pathLst>
              <a:path w="56514" h="36195">
                <a:moveTo>
                  <a:pt x="0" y="35861"/>
                </a:moveTo>
                <a:lnTo>
                  <a:pt x="56369" y="35861"/>
                </a:lnTo>
                <a:lnTo>
                  <a:pt x="56369" y="0"/>
                </a:lnTo>
                <a:lnTo>
                  <a:pt x="0" y="0"/>
                </a:lnTo>
                <a:lnTo>
                  <a:pt x="0" y="35861"/>
                </a:lnTo>
                <a:close/>
              </a:path>
            </a:pathLst>
          </a:custGeom>
          <a:ln w="4450">
            <a:solidFill>
              <a:srgbClr val="000000"/>
            </a:solidFill>
          </a:ln>
        </p:spPr>
        <p:txBody>
          <a:bodyPr wrap="square" lIns="0" tIns="0" rIns="0" bIns="0" rtlCol="0"/>
          <a:lstStyle/>
          <a:p>
            <a:endParaRPr/>
          </a:p>
        </p:txBody>
      </p:sp>
      <p:sp>
        <p:nvSpPr>
          <p:cNvPr id="237" name="object 237"/>
          <p:cNvSpPr/>
          <p:nvPr/>
        </p:nvSpPr>
        <p:spPr>
          <a:xfrm>
            <a:off x="2828951" y="3355532"/>
            <a:ext cx="56515" cy="36195"/>
          </a:xfrm>
          <a:custGeom>
            <a:avLst/>
            <a:gdLst/>
            <a:ahLst/>
            <a:cxnLst/>
            <a:rect l="l" t="t" r="r" b="b"/>
            <a:pathLst>
              <a:path w="56514" h="36195">
                <a:moveTo>
                  <a:pt x="0" y="35861"/>
                </a:moveTo>
                <a:lnTo>
                  <a:pt x="56468" y="35861"/>
                </a:lnTo>
                <a:lnTo>
                  <a:pt x="56468" y="0"/>
                </a:lnTo>
                <a:lnTo>
                  <a:pt x="0" y="0"/>
                </a:lnTo>
                <a:lnTo>
                  <a:pt x="0" y="35861"/>
                </a:lnTo>
                <a:close/>
              </a:path>
            </a:pathLst>
          </a:custGeom>
          <a:solidFill>
            <a:srgbClr val="996633"/>
          </a:solidFill>
        </p:spPr>
        <p:txBody>
          <a:bodyPr wrap="square" lIns="0" tIns="0" rIns="0" bIns="0" rtlCol="0"/>
          <a:lstStyle/>
          <a:p>
            <a:endParaRPr/>
          </a:p>
        </p:txBody>
      </p:sp>
      <p:sp>
        <p:nvSpPr>
          <p:cNvPr id="238" name="object 238"/>
          <p:cNvSpPr/>
          <p:nvPr/>
        </p:nvSpPr>
        <p:spPr>
          <a:xfrm>
            <a:off x="2828951" y="3355532"/>
            <a:ext cx="56515" cy="36195"/>
          </a:xfrm>
          <a:custGeom>
            <a:avLst/>
            <a:gdLst/>
            <a:ahLst/>
            <a:cxnLst/>
            <a:rect l="l" t="t" r="r" b="b"/>
            <a:pathLst>
              <a:path w="56514" h="36195">
                <a:moveTo>
                  <a:pt x="0" y="35861"/>
                </a:moveTo>
                <a:lnTo>
                  <a:pt x="56468" y="35861"/>
                </a:lnTo>
                <a:lnTo>
                  <a:pt x="56468" y="0"/>
                </a:lnTo>
                <a:lnTo>
                  <a:pt x="0" y="0"/>
                </a:lnTo>
                <a:lnTo>
                  <a:pt x="0" y="35861"/>
                </a:lnTo>
                <a:close/>
              </a:path>
            </a:pathLst>
          </a:custGeom>
          <a:ln w="4451">
            <a:solidFill>
              <a:srgbClr val="000000"/>
            </a:solidFill>
          </a:ln>
        </p:spPr>
        <p:txBody>
          <a:bodyPr wrap="square" lIns="0" tIns="0" rIns="0" bIns="0" rtlCol="0"/>
          <a:lstStyle/>
          <a:p>
            <a:endParaRPr/>
          </a:p>
        </p:txBody>
      </p:sp>
      <p:sp>
        <p:nvSpPr>
          <p:cNvPr id="239" name="object 239"/>
          <p:cNvSpPr/>
          <p:nvPr/>
        </p:nvSpPr>
        <p:spPr>
          <a:xfrm>
            <a:off x="2885420" y="3355532"/>
            <a:ext cx="56515" cy="36195"/>
          </a:xfrm>
          <a:custGeom>
            <a:avLst/>
            <a:gdLst/>
            <a:ahLst/>
            <a:cxnLst/>
            <a:rect l="l" t="t" r="r" b="b"/>
            <a:pathLst>
              <a:path w="56514" h="36195">
                <a:moveTo>
                  <a:pt x="0" y="35861"/>
                </a:moveTo>
                <a:lnTo>
                  <a:pt x="56369" y="35861"/>
                </a:lnTo>
                <a:lnTo>
                  <a:pt x="56369" y="0"/>
                </a:lnTo>
                <a:lnTo>
                  <a:pt x="0" y="0"/>
                </a:lnTo>
                <a:lnTo>
                  <a:pt x="0" y="35861"/>
                </a:lnTo>
                <a:close/>
              </a:path>
            </a:pathLst>
          </a:custGeom>
          <a:solidFill>
            <a:srgbClr val="996633"/>
          </a:solidFill>
        </p:spPr>
        <p:txBody>
          <a:bodyPr wrap="square" lIns="0" tIns="0" rIns="0" bIns="0" rtlCol="0"/>
          <a:lstStyle/>
          <a:p>
            <a:endParaRPr/>
          </a:p>
        </p:txBody>
      </p:sp>
      <p:sp>
        <p:nvSpPr>
          <p:cNvPr id="240" name="object 240"/>
          <p:cNvSpPr/>
          <p:nvPr/>
        </p:nvSpPr>
        <p:spPr>
          <a:xfrm>
            <a:off x="2885420" y="3355532"/>
            <a:ext cx="56515" cy="36195"/>
          </a:xfrm>
          <a:custGeom>
            <a:avLst/>
            <a:gdLst/>
            <a:ahLst/>
            <a:cxnLst/>
            <a:rect l="l" t="t" r="r" b="b"/>
            <a:pathLst>
              <a:path w="56514" h="36195">
                <a:moveTo>
                  <a:pt x="0" y="35861"/>
                </a:moveTo>
                <a:lnTo>
                  <a:pt x="56369" y="35861"/>
                </a:lnTo>
                <a:lnTo>
                  <a:pt x="56369" y="0"/>
                </a:lnTo>
                <a:lnTo>
                  <a:pt x="0" y="0"/>
                </a:lnTo>
                <a:lnTo>
                  <a:pt x="0" y="35861"/>
                </a:lnTo>
                <a:close/>
              </a:path>
            </a:pathLst>
          </a:custGeom>
          <a:ln w="4450">
            <a:solidFill>
              <a:srgbClr val="000000"/>
            </a:solidFill>
          </a:ln>
        </p:spPr>
        <p:txBody>
          <a:bodyPr wrap="square" lIns="0" tIns="0" rIns="0" bIns="0" rtlCol="0"/>
          <a:lstStyle/>
          <a:p>
            <a:endParaRPr/>
          </a:p>
        </p:txBody>
      </p:sp>
      <p:sp>
        <p:nvSpPr>
          <p:cNvPr id="241" name="object 241"/>
          <p:cNvSpPr/>
          <p:nvPr/>
        </p:nvSpPr>
        <p:spPr>
          <a:xfrm>
            <a:off x="2941789" y="3355532"/>
            <a:ext cx="56515" cy="36195"/>
          </a:xfrm>
          <a:custGeom>
            <a:avLst/>
            <a:gdLst/>
            <a:ahLst/>
            <a:cxnLst/>
            <a:rect l="l" t="t" r="r" b="b"/>
            <a:pathLst>
              <a:path w="56514" h="36195">
                <a:moveTo>
                  <a:pt x="0" y="35861"/>
                </a:moveTo>
                <a:lnTo>
                  <a:pt x="56468" y="35861"/>
                </a:lnTo>
                <a:lnTo>
                  <a:pt x="56468" y="0"/>
                </a:lnTo>
                <a:lnTo>
                  <a:pt x="0" y="0"/>
                </a:lnTo>
                <a:lnTo>
                  <a:pt x="0" y="35861"/>
                </a:lnTo>
                <a:close/>
              </a:path>
            </a:pathLst>
          </a:custGeom>
          <a:solidFill>
            <a:srgbClr val="996633"/>
          </a:solidFill>
        </p:spPr>
        <p:txBody>
          <a:bodyPr wrap="square" lIns="0" tIns="0" rIns="0" bIns="0" rtlCol="0"/>
          <a:lstStyle/>
          <a:p>
            <a:endParaRPr/>
          </a:p>
        </p:txBody>
      </p:sp>
      <p:sp>
        <p:nvSpPr>
          <p:cNvPr id="242" name="object 242"/>
          <p:cNvSpPr/>
          <p:nvPr/>
        </p:nvSpPr>
        <p:spPr>
          <a:xfrm>
            <a:off x="2941789" y="3355532"/>
            <a:ext cx="56515" cy="36195"/>
          </a:xfrm>
          <a:custGeom>
            <a:avLst/>
            <a:gdLst/>
            <a:ahLst/>
            <a:cxnLst/>
            <a:rect l="l" t="t" r="r" b="b"/>
            <a:pathLst>
              <a:path w="56514" h="36195">
                <a:moveTo>
                  <a:pt x="0" y="35861"/>
                </a:moveTo>
                <a:lnTo>
                  <a:pt x="56468" y="35861"/>
                </a:lnTo>
                <a:lnTo>
                  <a:pt x="56468" y="0"/>
                </a:lnTo>
                <a:lnTo>
                  <a:pt x="0" y="0"/>
                </a:lnTo>
                <a:lnTo>
                  <a:pt x="0" y="35861"/>
                </a:lnTo>
                <a:close/>
              </a:path>
            </a:pathLst>
          </a:custGeom>
          <a:ln w="4451">
            <a:solidFill>
              <a:srgbClr val="000000"/>
            </a:solidFill>
          </a:ln>
        </p:spPr>
        <p:txBody>
          <a:bodyPr wrap="square" lIns="0" tIns="0" rIns="0" bIns="0" rtlCol="0"/>
          <a:lstStyle/>
          <a:p>
            <a:endParaRPr/>
          </a:p>
        </p:txBody>
      </p:sp>
      <p:sp>
        <p:nvSpPr>
          <p:cNvPr id="243" name="object 243"/>
          <p:cNvSpPr/>
          <p:nvPr/>
        </p:nvSpPr>
        <p:spPr>
          <a:xfrm>
            <a:off x="2998258" y="3355532"/>
            <a:ext cx="56515" cy="36195"/>
          </a:xfrm>
          <a:custGeom>
            <a:avLst/>
            <a:gdLst/>
            <a:ahLst/>
            <a:cxnLst/>
            <a:rect l="l" t="t" r="r" b="b"/>
            <a:pathLst>
              <a:path w="56514" h="36195">
                <a:moveTo>
                  <a:pt x="0" y="35861"/>
                </a:moveTo>
                <a:lnTo>
                  <a:pt x="56468" y="35861"/>
                </a:lnTo>
                <a:lnTo>
                  <a:pt x="56468" y="0"/>
                </a:lnTo>
                <a:lnTo>
                  <a:pt x="0" y="0"/>
                </a:lnTo>
                <a:lnTo>
                  <a:pt x="0" y="35861"/>
                </a:lnTo>
                <a:close/>
              </a:path>
            </a:pathLst>
          </a:custGeom>
          <a:solidFill>
            <a:srgbClr val="996633"/>
          </a:solidFill>
        </p:spPr>
        <p:txBody>
          <a:bodyPr wrap="square" lIns="0" tIns="0" rIns="0" bIns="0" rtlCol="0"/>
          <a:lstStyle/>
          <a:p>
            <a:endParaRPr/>
          </a:p>
        </p:txBody>
      </p:sp>
      <p:sp>
        <p:nvSpPr>
          <p:cNvPr id="244" name="object 244"/>
          <p:cNvSpPr/>
          <p:nvPr/>
        </p:nvSpPr>
        <p:spPr>
          <a:xfrm>
            <a:off x="2998258" y="3355532"/>
            <a:ext cx="56515" cy="36195"/>
          </a:xfrm>
          <a:custGeom>
            <a:avLst/>
            <a:gdLst/>
            <a:ahLst/>
            <a:cxnLst/>
            <a:rect l="l" t="t" r="r" b="b"/>
            <a:pathLst>
              <a:path w="56514" h="36195">
                <a:moveTo>
                  <a:pt x="0" y="35861"/>
                </a:moveTo>
                <a:lnTo>
                  <a:pt x="56468" y="35861"/>
                </a:lnTo>
                <a:lnTo>
                  <a:pt x="56468" y="0"/>
                </a:lnTo>
                <a:lnTo>
                  <a:pt x="0" y="0"/>
                </a:lnTo>
                <a:lnTo>
                  <a:pt x="0" y="35861"/>
                </a:lnTo>
                <a:close/>
              </a:path>
            </a:pathLst>
          </a:custGeom>
          <a:ln w="4451">
            <a:solidFill>
              <a:srgbClr val="000000"/>
            </a:solidFill>
          </a:ln>
        </p:spPr>
        <p:txBody>
          <a:bodyPr wrap="square" lIns="0" tIns="0" rIns="0" bIns="0" rtlCol="0"/>
          <a:lstStyle/>
          <a:p>
            <a:endParaRPr/>
          </a:p>
        </p:txBody>
      </p:sp>
      <p:sp>
        <p:nvSpPr>
          <p:cNvPr id="245" name="object 245"/>
          <p:cNvSpPr/>
          <p:nvPr/>
        </p:nvSpPr>
        <p:spPr>
          <a:xfrm>
            <a:off x="3054726" y="3355532"/>
            <a:ext cx="56515" cy="36195"/>
          </a:xfrm>
          <a:custGeom>
            <a:avLst/>
            <a:gdLst/>
            <a:ahLst/>
            <a:cxnLst/>
            <a:rect l="l" t="t" r="r" b="b"/>
            <a:pathLst>
              <a:path w="56514" h="36195">
                <a:moveTo>
                  <a:pt x="0" y="35861"/>
                </a:moveTo>
                <a:lnTo>
                  <a:pt x="56369" y="35861"/>
                </a:lnTo>
                <a:lnTo>
                  <a:pt x="56369" y="0"/>
                </a:lnTo>
                <a:lnTo>
                  <a:pt x="0" y="0"/>
                </a:lnTo>
                <a:lnTo>
                  <a:pt x="0" y="35861"/>
                </a:lnTo>
                <a:close/>
              </a:path>
            </a:pathLst>
          </a:custGeom>
          <a:solidFill>
            <a:srgbClr val="996633"/>
          </a:solidFill>
        </p:spPr>
        <p:txBody>
          <a:bodyPr wrap="square" lIns="0" tIns="0" rIns="0" bIns="0" rtlCol="0"/>
          <a:lstStyle/>
          <a:p>
            <a:endParaRPr/>
          </a:p>
        </p:txBody>
      </p:sp>
      <p:sp>
        <p:nvSpPr>
          <p:cNvPr id="246" name="object 246"/>
          <p:cNvSpPr/>
          <p:nvPr/>
        </p:nvSpPr>
        <p:spPr>
          <a:xfrm>
            <a:off x="3054726" y="3355532"/>
            <a:ext cx="56515" cy="36195"/>
          </a:xfrm>
          <a:custGeom>
            <a:avLst/>
            <a:gdLst/>
            <a:ahLst/>
            <a:cxnLst/>
            <a:rect l="l" t="t" r="r" b="b"/>
            <a:pathLst>
              <a:path w="56514" h="36195">
                <a:moveTo>
                  <a:pt x="0" y="35861"/>
                </a:moveTo>
                <a:lnTo>
                  <a:pt x="56369" y="35861"/>
                </a:lnTo>
                <a:lnTo>
                  <a:pt x="56369" y="0"/>
                </a:lnTo>
                <a:lnTo>
                  <a:pt x="0" y="0"/>
                </a:lnTo>
                <a:lnTo>
                  <a:pt x="0" y="35861"/>
                </a:lnTo>
                <a:close/>
              </a:path>
            </a:pathLst>
          </a:custGeom>
          <a:ln w="4450">
            <a:solidFill>
              <a:srgbClr val="000000"/>
            </a:solidFill>
          </a:ln>
        </p:spPr>
        <p:txBody>
          <a:bodyPr wrap="square" lIns="0" tIns="0" rIns="0" bIns="0" rtlCol="0"/>
          <a:lstStyle/>
          <a:p>
            <a:endParaRPr/>
          </a:p>
        </p:txBody>
      </p:sp>
      <p:sp>
        <p:nvSpPr>
          <p:cNvPr id="247" name="object 247"/>
          <p:cNvSpPr/>
          <p:nvPr/>
        </p:nvSpPr>
        <p:spPr>
          <a:xfrm>
            <a:off x="3111096" y="3355532"/>
            <a:ext cx="56515" cy="36195"/>
          </a:xfrm>
          <a:custGeom>
            <a:avLst/>
            <a:gdLst/>
            <a:ahLst/>
            <a:cxnLst/>
            <a:rect l="l" t="t" r="r" b="b"/>
            <a:pathLst>
              <a:path w="56514" h="36195">
                <a:moveTo>
                  <a:pt x="0" y="35861"/>
                </a:moveTo>
                <a:lnTo>
                  <a:pt x="56468" y="35861"/>
                </a:lnTo>
                <a:lnTo>
                  <a:pt x="56468" y="0"/>
                </a:lnTo>
                <a:lnTo>
                  <a:pt x="0" y="0"/>
                </a:lnTo>
                <a:lnTo>
                  <a:pt x="0" y="35861"/>
                </a:lnTo>
                <a:close/>
              </a:path>
            </a:pathLst>
          </a:custGeom>
          <a:solidFill>
            <a:srgbClr val="996633"/>
          </a:solidFill>
        </p:spPr>
        <p:txBody>
          <a:bodyPr wrap="square" lIns="0" tIns="0" rIns="0" bIns="0" rtlCol="0"/>
          <a:lstStyle/>
          <a:p>
            <a:endParaRPr/>
          </a:p>
        </p:txBody>
      </p:sp>
      <p:sp>
        <p:nvSpPr>
          <p:cNvPr id="248" name="object 248"/>
          <p:cNvSpPr/>
          <p:nvPr/>
        </p:nvSpPr>
        <p:spPr>
          <a:xfrm>
            <a:off x="3111096" y="3355532"/>
            <a:ext cx="56515" cy="36195"/>
          </a:xfrm>
          <a:custGeom>
            <a:avLst/>
            <a:gdLst/>
            <a:ahLst/>
            <a:cxnLst/>
            <a:rect l="l" t="t" r="r" b="b"/>
            <a:pathLst>
              <a:path w="56514" h="36195">
                <a:moveTo>
                  <a:pt x="0" y="35861"/>
                </a:moveTo>
                <a:lnTo>
                  <a:pt x="56468" y="35861"/>
                </a:lnTo>
                <a:lnTo>
                  <a:pt x="56468" y="0"/>
                </a:lnTo>
                <a:lnTo>
                  <a:pt x="0" y="0"/>
                </a:lnTo>
                <a:lnTo>
                  <a:pt x="0" y="35861"/>
                </a:lnTo>
                <a:close/>
              </a:path>
            </a:pathLst>
          </a:custGeom>
          <a:ln w="4451">
            <a:solidFill>
              <a:srgbClr val="000000"/>
            </a:solidFill>
          </a:ln>
        </p:spPr>
        <p:txBody>
          <a:bodyPr wrap="square" lIns="0" tIns="0" rIns="0" bIns="0" rtlCol="0"/>
          <a:lstStyle/>
          <a:p>
            <a:endParaRPr/>
          </a:p>
        </p:txBody>
      </p:sp>
      <p:sp>
        <p:nvSpPr>
          <p:cNvPr id="249" name="object 249"/>
          <p:cNvSpPr/>
          <p:nvPr/>
        </p:nvSpPr>
        <p:spPr>
          <a:xfrm>
            <a:off x="3167568" y="3355532"/>
            <a:ext cx="56515" cy="36195"/>
          </a:xfrm>
          <a:custGeom>
            <a:avLst/>
            <a:gdLst/>
            <a:ahLst/>
            <a:cxnLst/>
            <a:rect l="l" t="t" r="r" b="b"/>
            <a:pathLst>
              <a:path w="56514" h="36195">
                <a:moveTo>
                  <a:pt x="0" y="35861"/>
                </a:moveTo>
                <a:lnTo>
                  <a:pt x="56468" y="35861"/>
                </a:lnTo>
                <a:lnTo>
                  <a:pt x="56468" y="0"/>
                </a:lnTo>
                <a:lnTo>
                  <a:pt x="0" y="0"/>
                </a:lnTo>
                <a:lnTo>
                  <a:pt x="0" y="35861"/>
                </a:lnTo>
                <a:close/>
              </a:path>
            </a:pathLst>
          </a:custGeom>
          <a:solidFill>
            <a:srgbClr val="996633"/>
          </a:solidFill>
        </p:spPr>
        <p:txBody>
          <a:bodyPr wrap="square" lIns="0" tIns="0" rIns="0" bIns="0" rtlCol="0"/>
          <a:lstStyle/>
          <a:p>
            <a:endParaRPr/>
          </a:p>
        </p:txBody>
      </p:sp>
      <p:sp>
        <p:nvSpPr>
          <p:cNvPr id="250" name="object 250"/>
          <p:cNvSpPr/>
          <p:nvPr/>
        </p:nvSpPr>
        <p:spPr>
          <a:xfrm>
            <a:off x="3167568" y="3355532"/>
            <a:ext cx="56515" cy="36195"/>
          </a:xfrm>
          <a:custGeom>
            <a:avLst/>
            <a:gdLst/>
            <a:ahLst/>
            <a:cxnLst/>
            <a:rect l="l" t="t" r="r" b="b"/>
            <a:pathLst>
              <a:path w="56514" h="36195">
                <a:moveTo>
                  <a:pt x="0" y="35861"/>
                </a:moveTo>
                <a:lnTo>
                  <a:pt x="56468" y="35861"/>
                </a:lnTo>
                <a:lnTo>
                  <a:pt x="56468" y="0"/>
                </a:lnTo>
                <a:lnTo>
                  <a:pt x="0" y="0"/>
                </a:lnTo>
                <a:lnTo>
                  <a:pt x="0" y="35861"/>
                </a:lnTo>
                <a:close/>
              </a:path>
            </a:pathLst>
          </a:custGeom>
          <a:ln w="4451">
            <a:solidFill>
              <a:srgbClr val="000000"/>
            </a:solidFill>
          </a:ln>
        </p:spPr>
        <p:txBody>
          <a:bodyPr wrap="square" lIns="0" tIns="0" rIns="0" bIns="0" rtlCol="0"/>
          <a:lstStyle/>
          <a:p>
            <a:endParaRPr/>
          </a:p>
        </p:txBody>
      </p:sp>
      <p:sp>
        <p:nvSpPr>
          <p:cNvPr id="251" name="object 251"/>
          <p:cNvSpPr/>
          <p:nvPr/>
        </p:nvSpPr>
        <p:spPr>
          <a:xfrm>
            <a:off x="3224025" y="3355532"/>
            <a:ext cx="56515" cy="36195"/>
          </a:xfrm>
          <a:custGeom>
            <a:avLst/>
            <a:gdLst/>
            <a:ahLst/>
            <a:cxnLst/>
            <a:rect l="l" t="t" r="r" b="b"/>
            <a:pathLst>
              <a:path w="56514" h="36195">
                <a:moveTo>
                  <a:pt x="0" y="35861"/>
                </a:moveTo>
                <a:lnTo>
                  <a:pt x="56369" y="35861"/>
                </a:lnTo>
                <a:lnTo>
                  <a:pt x="56369" y="0"/>
                </a:lnTo>
                <a:lnTo>
                  <a:pt x="0" y="0"/>
                </a:lnTo>
                <a:lnTo>
                  <a:pt x="0" y="35861"/>
                </a:lnTo>
                <a:close/>
              </a:path>
            </a:pathLst>
          </a:custGeom>
          <a:solidFill>
            <a:srgbClr val="996633"/>
          </a:solidFill>
        </p:spPr>
        <p:txBody>
          <a:bodyPr wrap="square" lIns="0" tIns="0" rIns="0" bIns="0" rtlCol="0"/>
          <a:lstStyle/>
          <a:p>
            <a:endParaRPr/>
          </a:p>
        </p:txBody>
      </p:sp>
      <p:sp>
        <p:nvSpPr>
          <p:cNvPr id="252" name="object 252"/>
          <p:cNvSpPr/>
          <p:nvPr/>
        </p:nvSpPr>
        <p:spPr>
          <a:xfrm>
            <a:off x="3224025" y="3355532"/>
            <a:ext cx="56515" cy="36195"/>
          </a:xfrm>
          <a:custGeom>
            <a:avLst/>
            <a:gdLst/>
            <a:ahLst/>
            <a:cxnLst/>
            <a:rect l="l" t="t" r="r" b="b"/>
            <a:pathLst>
              <a:path w="56514" h="36195">
                <a:moveTo>
                  <a:pt x="0" y="35861"/>
                </a:moveTo>
                <a:lnTo>
                  <a:pt x="56369" y="35861"/>
                </a:lnTo>
                <a:lnTo>
                  <a:pt x="56369" y="0"/>
                </a:lnTo>
                <a:lnTo>
                  <a:pt x="0" y="0"/>
                </a:lnTo>
                <a:lnTo>
                  <a:pt x="0" y="35861"/>
                </a:lnTo>
                <a:close/>
              </a:path>
            </a:pathLst>
          </a:custGeom>
          <a:ln w="4450">
            <a:solidFill>
              <a:srgbClr val="000000"/>
            </a:solidFill>
          </a:ln>
        </p:spPr>
        <p:txBody>
          <a:bodyPr wrap="square" lIns="0" tIns="0" rIns="0" bIns="0" rtlCol="0"/>
          <a:lstStyle/>
          <a:p>
            <a:endParaRPr/>
          </a:p>
        </p:txBody>
      </p:sp>
      <p:sp>
        <p:nvSpPr>
          <p:cNvPr id="253" name="object 253"/>
          <p:cNvSpPr/>
          <p:nvPr/>
        </p:nvSpPr>
        <p:spPr>
          <a:xfrm>
            <a:off x="2745828" y="3391394"/>
            <a:ext cx="56515" cy="36195"/>
          </a:xfrm>
          <a:custGeom>
            <a:avLst/>
            <a:gdLst/>
            <a:ahLst/>
            <a:cxnLst/>
            <a:rect l="l" t="t" r="r" b="b"/>
            <a:pathLst>
              <a:path w="56514" h="36195">
                <a:moveTo>
                  <a:pt x="0" y="35692"/>
                </a:moveTo>
                <a:lnTo>
                  <a:pt x="56369" y="35692"/>
                </a:lnTo>
                <a:lnTo>
                  <a:pt x="56369" y="0"/>
                </a:lnTo>
                <a:lnTo>
                  <a:pt x="0" y="0"/>
                </a:lnTo>
                <a:lnTo>
                  <a:pt x="0" y="35692"/>
                </a:lnTo>
                <a:close/>
              </a:path>
            </a:pathLst>
          </a:custGeom>
          <a:solidFill>
            <a:srgbClr val="996633"/>
          </a:solidFill>
        </p:spPr>
        <p:txBody>
          <a:bodyPr wrap="square" lIns="0" tIns="0" rIns="0" bIns="0" rtlCol="0"/>
          <a:lstStyle/>
          <a:p>
            <a:endParaRPr/>
          </a:p>
        </p:txBody>
      </p:sp>
      <p:sp>
        <p:nvSpPr>
          <p:cNvPr id="254" name="object 254"/>
          <p:cNvSpPr/>
          <p:nvPr/>
        </p:nvSpPr>
        <p:spPr>
          <a:xfrm>
            <a:off x="2745828" y="3391394"/>
            <a:ext cx="56515" cy="36195"/>
          </a:xfrm>
          <a:custGeom>
            <a:avLst/>
            <a:gdLst/>
            <a:ahLst/>
            <a:cxnLst/>
            <a:rect l="l" t="t" r="r" b="b"/>
            <a:pathLst>
              <a:path w="56514" h="36195">
                <a:moveTo>
                  <a:pt x="0" y="35692"/>
                </a:moveTo>
                <a:lnTo>
                  <a:pt x="56369" y="35692"/>
                </a:lnTo>
                <a:lnTo>
                  <a:pt x="56369" y="0"/>
                </a:lnTo>
                <a:lnTo>
                  <a:pt x="0" y="0"/>
                </a:lnTo>
                <a:lnTo>
                  <a:pt x="0" y="35692"/>
                </a:lnTo>
                <a:close/>
              </a:path>
            </a:pathLst>
          </a:custGeom>
          <a:ln w="4454">
            <a:solidFill>
              <a:srgbClr val="000000"/>
            </a:solidFill>
          </a:ln>
        </p:spPr>
        <p:txBody>
          <a:bodyPr wrap="square" lIns="0" tIns="0" rIns="0" bIns="0" rtlCol="0"/>
          <a:lstStyle/>
          <a:p>
            <a:endParaRPr/>
          </a:p>
        </p:txBody>
      </p:sp>
      <p:sp>
        <p:nvSpPr>
          <p:cNvPr id="255" name="object 255"/>
          <p:cNvSpPr/>
          <p:nvPr/>
        </p:nvSpPr>
        <p:spPr>
          <a:xfrm>
            <a:off x="2802196" y="3391394"/>
            <a:ext cx="56515" cy="36195"/>
          </a:xfrm>
          <a:custGeom>
            <a:avLst/>
            <a:gdLst/>
            <a:ahLst/>
            <a:cxnLst/>
            <a:rect l="l" t="t" r="r" b="b"/>
            <a:pathLst>
              <a:path w="56514" h="36195">
                <a:moveTo>
                  <a:pt x="0" y="35692"/>
                </a:moveTo>
                <a:lnTo>
                  <a:pt x="56468" y="35692"/>
                </a:lnTo>
                <a:lnTo>
                  <a:pt x="56468" y="0"/>
                </a:lnTo>
                <a:lnTo>
                  <a:pt x="0" y="0"/>
                </a:lnTo>
                <a:lnTo>
                  <a:pt x="0" y="35692"/>
                </a:lnTo>
                <a:close/>
              </a:path>
            </a:pathLst>
          </a:custGeom>
          <a:solidFill>
            <a:srgbClr val="996633"/>
          </a:solidFill>
        </p:spPr>
        <p:txBody>
          <a:bodyPr wrap="square" lIns="0" tIns="0" rIns="0" bIns="0" rtlCol="0"/>
          <a:lstStyle/>
          <a:p>
            <a:endParaRPr/>
          </a:p>
        </p:txBody>
      </p:sp>
      <p:sp>
        <p:nvSpPr>
          <p:cNvPr id="256" name="object 256"/>
          <p:cNvSpPr/>
          <p:nvPr/>
        </p:nvSpPr>
        <p:spPr>
          <a:xfrm>
            <a:off x="2802196" y="3391394"/>
            <a:ext cx="56515" cy="36195"/>
          </a:xfrm>
          <a:custGeom>
            <a:avLst/>
            <a:gdLst/>
            <a:ahLst/>
            <a:cxnLst/>
            <a:rect l="l" t="t" r="r" b="b"/>
            <a:pathLst>
              <a:path w="56514" h="36195">
                <a:moveTo>
                  <a:pt x="0" y="35692"/>
                </a:moveTo>
                <a:lnTo>
                  <a:pt x="56468" y="35692"/>
                </a:lnTo>
                <a:lnTo>
                  <a:pt x="56468" y="0"/>
                </a:lnTo>
                <a:lnTo>
                  <a:pt x="0" y="0"/>
                </a:lnTo>
                <a:lnTo>
                  <a:pt x="0" y="35692"/>
                </a:lnTo>
                <a:close/>
              </a:path>
            </a:pathLst>
          </a:custGeom>
          <a:ln w="4455">
            <a:solidFill>
              <a:srgbClr val="000000"/>
            </a:solidFill>
          </a:ln>
        </p:spPr>
        <p:txBody>
          <a:bodyPr wrap="square" lIns="0" tIns="0" rIns="0" bIns="0" rtlCol="0"/>
          <a:lstStyle/>
          <a:p>
            <a:endParaRPr/>
          </a:p>
        </p:txBody>
      </p:sp>
      <p:sp>
        <p:nvSpPr>
          <p:cNvPr id="257" name="object 257"/>
          <p:cNvSpPr/>
          <p:nvPr/>
        </p:nvSpPr>
        <p:spPr>
          <a:xfrm>
            <a:off x="2858665" y="3391394"/>
            <a:ext cx="56515" cy="36195"/>
          </a:xfrm>
          <a:custGeom>
            <a:avLst/>
            <a:gdLst/>
            <a:ahLst/>
            <a:cxnLst/>
            <a:rect l="l" t="t" r="r" b="b"/>
            <a:pathLst>
              <a:path w="56514" h="36195">
                <a:moveTo>
                  <a:pt x="0" y="35692"/>
                </a:moveTo>
                <a:lnTo>
                  <a:pt x="56468" y="35692"/>
                </a:lnTo>
                <a:lnTo>
                  <a:pt x="56468" y="0"/>
                </a:lnTo>
                <a:lnTo>
                  <a:pt x="0" y="0"/>
                </a:lnTo>
                <a:lnTo>
                  <a:pt x="0" y="35692"/>
                </a:lnTo>
                <a:close/>
              </a:path>
            </a:pathLst>
          </a:custGeom>
          <a:solidFill>
            <a:srgbClr val="996633"/>
          </a:solidFill>
        </p:spPr>
        <p:txBody>
          <a:bodyPr wrap="square" lIns="0" tIns="0" rIns="0" bIns="0" rtlCol="0"/>
          <a:lstStyle/>
          <a:p>
            <a:endParaRPr/>
          </a:p>
        </p:txBody>
      </p:sp>
      <p:sp>
        <p:nvSpPr>
          <p:cNvPr id="258" name="object 258"/>
          <p:cNvSpPr/>
          <p:nvPr/>
        </p:nvSpPr>
        <p:spPr>
          <a:xfrm>
            <a:off x="2858665" y="3391394"/>
            <a:ext cx="56515" cy="36195"/>
          </a:xfrm>
          <a:custGeom>
            <a:avLst/>
            <a:gdLst/>
            <a:ahLst/>
            <a:cxnLst/>
            <a:rect l="l" t="t" r="r" b="b"/>
            <a:pathLst>
              <a:path w="56514" h="36195">
                <a:moveTo>
                  <a:pt x="0" y="35692"/>
                </a:moveTo>
                <a:lnTo>
                  <a:pt x="56468" y="35692"/>
                </a:lnTo>
                <a:lnTo>
                  <a:pt x="56468" y="0"/>
                </a:lnTo>
                <a:lnTo>
                  <a:pt x="0" y="0"/>
                </a:lnTo>
                <a:lnTo>
                  <a:pt x="0" y="35692"/>
                </a:lnTo>
                <a:close/>
              </a:path>
            </a:pathLst>
          </a:custGeom>
          <a:ln w="4455">
            <a:solidFill>
              <a:srgbClr val="000000"/>
            </a:solidFill>
          </a:ln>
        </p:spPr>
        <p:txBody>
          <a:bodyPr wrap="square" lIns="0" tIns="0" rIns="0" bIns="0" rtlCol="0"/>
          <a:lstStyle/>
          <a:p>
            <a:endParaRPr/>
          </a:p>
        </p:txBody>
      </p:sp>
      <p:sp>
        <p:nvSpPr>
          <p:cNvPr id="259" name="object 259"/>
          <p:cNvSpPr/>
          <p:nvPr/>
        </p:nvSpPr>
        <p:spPr>
          <a:xfrm>
            <a:off x="2915133" y="3391394"/>
            <a:ext cx="56515" cy="36195"/>
          </a:xfrm>
          <a:custGeom>
            <a:avLst/>
            <a:gdLst/>
            <a:ahLst/>
            <a:cxnLst/>
            <a:rect l="l" t="t" r="r" b="b"/>
            <a:pathLst>
              <a:path w="56514" h="36195">
                <a:moveTo>
                  <a:pt x="0" y="35692"/>
                </a:moveTo>
                <a:lnTo>
                  <a:pt x="56369" y="35692"/>
                </a:lnTo>
                <a:lnTo>
                  <a:pt x="56369" y="0"/>
                </a:lnTo>
                <a:lnTo>
                  <a:pt x="0" y="0"/>
                </a:lnTo>
                <a:lnTo>
                  <a:pt x="0" y="35692"/>
                </a:lnTo>
                <a:close/>
              </a:path>
            </a:pathLst>
          </a:custGeom>
          <a:solidFill>
            <a:srgbClr val="996633"/>
          </a:solidFill>
        </p:spPr>
        <p:txBody>
          <a:bodyPr wrap="square" lIns="0" tIns="0" rIns="0" bIns="0" rtlCol="0"/>
          <a:lstStyle/>
          <a:p>
            <a:endParaRPr/>
          </a:p>
        </p:txBody>
      </p:sp>
      <p:sp>
        <p:nvSpPr>
          <p:cNvPr id="260" name="object 260"/>
          <p:cNvSpPr/>
          <p:nvPr/>
        </p:nvSpPr>
        <p:spPr>
          <a:xfrm>
            <a:off x="2915133" y="3391394"/>
            <a:ext cx="56515" cy="36195"/>
          </a:xfrm>
          <a:custGeom>
            <a:avLst/>
            <a:gdLst/>
            <a:ahLst/>
            <a:cxnLst/>
            <a:rect l="l" t="t" r="r" b="b"/>
            <a:pathLst>
              <a:path w="56514" h="36195">
                <a:moveTo>
                  <a:pt x="0" y="35692"/>
                </a:moveTo>
                <a:lnTo>
                  <a:pt x="56369" y="35692"/>
                </a:lnTo>
                <a:lnTo>
                  <a:pt x="56369" y="0"/>
                </a:lnTo>
                <a:lnTo>
                  <a:pt x="0" y="0"/>
                </a:lnTo>
                <a:lnTo>
                  <a:pt x="0" y="35692"/>
                </a:lnTo>
                <a:close/>
              </a:path>
            </a:pathLst>
          </a:custGeom>
          <a:ln w="4454">
            <a:solidFill>
              <a:srgbClr val="000000"/>
            </a:solidFill>
          </a:ln>
        </p:spPr>
        <p:txBody>
          <a:bodyPr wrap="square" lIns="0" tIns="0" rIns="0" bIns="0" rtlCol="0"/>
          <a:lstStyle/>
          <a:p>
            <a:endParaRPr/>
          </a:p>
        </p:txBody>
      </p:sp>
      <p:sp>
        <p:nvSpPr>
          <p:cNvPr id="261" name="object 261"/>
          <p:cNvSpPr/>
          <p:nvPr/>
        </p:nvSpPr>
        <p:spPr>
          <a:xfrm>
            <a:off x="2971503" y="3391394"/>
            <a:ext cx="56515" cy="36195"/>
          </a:xfrm>
          <a:custGeom>
            <a:avLst/>
            <a:gdLst/>
            <a:ahLst/>
            <a:cxnLst/>
            <a:rect l="l" t="t" r="r" b="b"/>
            <a:pathLst>
              <a:path w="56514" h="36195">
                <a:moveTo>
                  <a:pt x="0" y="35692"/>
                </a:moveTo>
                <a:lnTo>
                  <a:pt x="56468" y="35692"/>
                </a:lnTo>
                <a:lnTo>
                  <a:pt x="56468" y="0"/>
                </a:lnTo>
                <a:lnTo>
                  <a:pt x="0" y="0"/>
                </a:lnTo>
                <a:lnTo>
                  <a:pt x="0" y="35692"/>
                </a:lnTo>
                <a:close/>
              </a:path>
            </a:pathLst>
          </a:custGeom>
          <a:solidFill>
            <a:srgbClr val="996633"/>
          </a:solidFill>
        </p:spPr>
        <p:txBody>
          <a:bodyPr wrap="square" lIns="0" tIns="0" rIns="0" bIns="0" rtlCol="0"/>
          <a:lstStyle/>
          <a:p>
            <a:endParaRPr/>
          </a:p>
        </p:txBody>
      </p:sp>
      <p:sp>
        <p:nvSpPr>
          <p:cNvPr id="262" name="object 262"/>
          <p:cNvSpPr/>
          <p:nvPr/>
        </p:nvSpPr>
        <p:spPr>
          <a:xfrm>
            <a:off x="2971503" y="3391394"/>
            <a:ext cx="56515" cy="36195"/>
          </a:xfrm>
          <a:custGeom>
            <a:avLst/>
            <a:gdLst/>
            <a:ahLst/>
            <a:cxnLst/>
            <a:rect l="l" t="t" r="r" b="b"/>
            <a:pathLst>
              <a:path w="56514" h="36195">
                <a:moveTo>
                  <a:pt x="0" y="35692"/>
                </a:moveTo>
                <a:lnTo>
                  <a:pt x="56468" y="35692"/>
                </a:lnTo>
                <a:lnTo>
                  <a:pt x="56468" y="0"/>
                </a:lnTo>
                <a:lnTo>
                  <a:pt x="0" y="0"/>
                </a:lnTo>
                <a:lnTo>
                  <a:pt x="0" y="35692"/>
                </a:lnTo>
                <a:close/>
              </a:path>
            </a:pathLst>
          </a:custGeom>
          <a:ln w="4455">
            <a:solidFill>
              <a:srgbClr val="000000"/>
            </a:solidFill>
          </a:ln>
        </p:spPr>
        <p:txBody>
          <a:bodyPr wrap="square" lIns="0" tIns="0" rIns="0" bIns="0" rtlCol="0"/>
          <a:lstStyle/>
          <a:p>
            <a:endParaRPr/>
          </a:p>
        </p:txBody>
      </p:sp>
      <p:sp>
        <p:nvSpPr>
          <p:cNvPr id="263" name="object 263"/>
          <p:cNvSpPr/>
          <p:nvPr/>
        </p:nvSpPr>
        <p:spPr>
          <a:xfrm>
            <a:off x="3027971" y="3391394"/>
            <a:ext cx="56515" cy="36195"/>
          </a:xfrm>
          <a:custGeom>
            <a:avLst/>
            <a:gdLst/>
            <a:ahLst/>
            <a:cxnLst/>
            <a:rect l="l" t="t" r="r" b="b"/>
            <a:pathLst>
              <a:path w="56514" h="36195">
                <a:moveTo>
                  <a:pt x="0" y="35692"/>
                </a:moveTo>
                <a:lnTo>
                  <a:pt x="56468" y="35692"/>
                </a:lnTo>
                <a:lnTo>
                  <a:pt x="56468" y="0"/>
                </a:lnTo>
                <a:lnTo>
                  <a:pt x="0" y="0"/>
                </a:lnTo>
                <a:lnTo>
                  <a:pt x="0" y="35692"/>
                </a:lnTo>
                <a:close/>
              </a:path>
            </a:pathLst>
          </a:custGeom>
          <a:solidFill>
            <a:srgbClr val="996633"/>
          </a:solidFill>
        </p:spPr>
        <p:txBody>
          <a:bodyPr wrap="square" lIns="0" tIns="0" rIns="0" bIns="0" rtlCol="0"/>
          <a:lstStyle/>
          <a:p>
            <a:endParaRPr/>
          </a:p>
        </p:txBody>
      </p:sp>
      <p:sp>
        <p:nvSpPr>
          <p:cNvPr id="264" name="object 264"/>
          <p:cNvSpPr/>
          <p:nvPr/>
        </p:nvSpPr>
        <p:spPr>
          <a:xfrm>
            <a:off x="3027971" y="3391394"/>
            <a:ext cx="56515" cy="36195"/>
          </a:xfrm>
          <a:custGeom>
            <a:avLst/>
            <a:gdLst/>
            <a:ahLst/>
            <a:cxnLst/>
            <a:rect l="l" t="t" r="r" b="b"/>
            <a:pathLst>
              <a:path w="56514" h="36195">
                <a:moveTo>
                  <a:pt x="0" y="35692"/>
                </a:moveTo>
                <a:lnTo>
                  <a:pt x="56468" y="35692"/>
                </a:lnTo>
                <a:lnTo>
                  <a:pt x="56468" y="0"/>
                </a:lnTo>
                <a:lnTo>
                  <a:pt x="0" y="0"/>
                </a:lnTo>
                <a:lnTo>
                  <a:pt x="0" y="35692"/>
                </a:lnTo>
                <a:close/>
              </a:path>
            </a:pathLst>
          </a:custGeom>
          <a:ln w="4455">
            <a:solidFill>
              <a:srgbClr val="000000"/>
            </a:solidFill>
          </a:ln>
        </p:spPr>
        <p:txBody>
          <a:bodyPr wrap="square" lIns="0" tIns="0" rIns="0" bIns="0" rtlCol="0"/>
          <a:lstStyle/>
          <a:p>
            <a:endParaRPr/>
          </a:p>
        </p:txBody>
      </p:sp>
      <p:sp>
        <p:nvSpPr>
          <p:cNvPr id="265" name="object 265"/>
          <p:cNvSpPr/>
          <p:nvPr/>
        </p:nvSpPr>
        <p:spPr>
          <a:xfrm>
            <a:off x="3084440" y="3391394"/>
            <a:ext cx="56515" cy="36195"/>
          </a:xfrm>
          <a:custGeom>
            <a:avLst/>
            <a:gdLst/>
            <a:ahLst/>
            <a:cxnLst/>
            <a:rect l="l" t="t" r="r" b="b"/>
            <a:pathLst>
              <a:path w="56514" h="36195">
                <a:moveTo>
                  <a:pt x="0" y="35692"/>
                </a:moveTo>
                <a:lnTo>
                  <a:pt x="56369" y="35692"/>
                </a:lnTo>
                <a:lnTo>
                  <a:pt x="56369" y="0"/>
                </a:lnTo>
                <a:lnTo>
                  <a:pt x="0" y="0"/>
                </a:lnTo>
                <a:lnTo>
                  <a:pt x="0" y="35692"/>
                </a:lnTo>
                <a:close/>
              </a:path>
            </a:pathLst>
          </a:custGeom>
          <a:solidFill>
            <a:srgbClr val="996633"/>
          </a:solidFill>
        </p:spPr>
        <p:txBody>
          <a:bodyPr wrap="square" lIns="0" tIns="0" rIns="0" bIns="0" rtlCol="0"/>
          <a:lstStyle/>
          <a:p>
            <a:endParaRPr/>
          </a:p>
        </p:txBody>
      </p:sp>
      <p:sp>
        <p:nvSpPr>
          <p:cNvPr id="266" name="object 266"/>
          <p:cNvSpPr/>
          <p:nvPr/>
        </p:nvSpPr>
        <p:spPr>
          <a:xfrm>
            <a:off x="3084440" y="3391394"/>
            <a:ext cx="56515" cy="36195"/>
          </a:xfrm>
          <a:custGeom>
            <a:avLst/>
            <a:gdLst/>
            <a:ahLst/>
            <a:cxnLst/>
            <a:rect l="l" t="t" r="r" b="b"/>
            <a:pathLst>
              <a:path w="56514" h="36195">
                <a:moveTo>
                  <a:pt x="0" y="35692"/>
                </a:moveTo>
                <a:lnTo>
                  <a:pt x="56369" y="35692"/>
                </a:lnTo>
                <a:lnTo>
                  <a:pt x="56369" y="0"/>
                </a:lnTo>
                <a:lnTo>
                  <a:pt x="0" y="0"/>
                </a:lnTo>
                <a:lnTo>
                  <a:pt x="0" y="35692"/>
                </a:lnTo>
                <a:close/>
              </a:path>
            </a:pathLst>
          </a:custGeom>
          <a:ln w="4454">
            <a:solidFill>
              <a:srgbClr val="000000"/>
            </a:solidFill>
          </a:ln>
        </p:spPr>
        <p:txBody>
          <a:bodyPr wrap="square" lIns="0" tIns="0" rIns="0" bIns="0" rtlCol="0"/>
          <a:lstStyle/>
          <a:p>
            <a:endParaRPr/>
          </a:p>
        </p:txBody>
      </p:sp>
      <p:sp>
        <p:nvSpPr>
          <p:cNvPr id="267" name="object 267"/>
          <p:cNvSpPr/>
          <p:nvPr/>
        </p:nvSpPr>
        <p:spPr>
          <a:xfrm>
            <a:off x="3140821" y="3391394"/>
            <a:ext cx="56515" cy="36195"/>
          </a:xfrm>
          <a:custGeom>
            <a:avLst/>
            <a:gdLst/>
            <a:ahLst/>
            <a:cxnLst/>
            <a:rect l="l" t="t" r="r" b="b"/>
            <a:pathLst>
              <a:path w="56514" h="36195">
                <a:moveTo>
                  <a:pt x="0" y="35692"/>
                </a:moveTo>
                <a:lnTo>
                  <a:pt x="56468" y="35692"/>
                </a:lnTo>
                <a:lnTo>
                  <a:pt x="56468" y="0"/>
                </a:lnTo>
                <a:lnTo>
                  <a:pt x="0" y="0"/>
                </a:lnTo>
                <a:lnTo>
                  <a:pt x="0" y="35692"/>
                </a:lnTo>
                <a:close/>
              </a:path>
            </a:pathLst>
          </a:custGeom>
          <a:solidFill>
            <a:srgbClr val="996633"/>
          </a:solidFill>
        </p:spPr>
        <p:txBody>
          <a:bodyPr wrap="square" lIns="0" tIns="0" rIns="0" bIns="0" rtlCol="0"/>
          <a:lstStyle/>
          <a:p>
            <a:endParaRPr/>
          </a:p>
        </p:txBody>
      </p:sp>
      <p:sp>
        <p:nvSpPr>
          <p:cNvPr id="268" name="object 268"/>
          <p:cNvSpPr/>
          <p:nvPr/>
        </p:nvSpPr>
        <p:spPr>
          <a:xfrm>
            <a:off x="3140821" y="3391394"/>
            <a:ext cx="56515" cy="36195"/>
          </a:xfrm>
          <a:custGeom>
            <a:avLst/>
            <a:gdLst/>
            <a:ahLst/>
            <a:cxnLst/>
            <a:rect l="l" t="t" r="r" b="b"/>
            <a:pathLst>
              <a:path w="56514" h="36195">
                <a:moveTo>
                  <a:pt x="0" y="35692"/>
                </a:moveTo>
                <a:lnTo>
                  <a:pt x="56468" y="35692"/>
                </a:lnTo>
                <a:lnTo>
                  <a:pt x="56468" y="0"/>
                </a:lnTo>
                <a:lnTo>
                  <a:pt x="0" y="0"/>
                </a:lnTo>
                <a:lnTo>
                  <a:pt x="0" y="35692"/>
                </a:lnTo>
                <a:close/>
              </a:path>
            </a:pathLst>
          </a:custGeom>
          <a:ln w="4455">
            <a:solidFill>
              <a:srgbClr val="000000"/>
            </a:solidFill>
          </a:ln>
        </p:spPr>
        <p:txBody>
          <a:bodyPr wrap="square" lIns="0" tIns="0" rIns="0" bIns="0" rtlCol="0"/>
          <a:lstStyle/>
          <a:p>
            <a:endParaRPr/>
          </a:p>
        </p:txBody>
      </p:sp>
      <p:sp>
        <p:nvSpPr>
          <p:cNvPr id="269" name="object 269"/>
          <p:cNvSpPr/>
          <p:nvPr/>
        </p:nvSpPr>
        <p:spPr>
          <a:xfrm>
            <a:off x="3197278" y="3391394"/>
            <a:ext cx="56515" cy="36195"/>
          </a:xfrm>
          <a:custGeom>
            <a:avLst/>
            <a:gdLst/>
            <a:ahLst/>
            <a:cxnLst/>
            <a:rect l="l" t="t" r="r" b="b"/>
            <a:pathLst>
              <a:path w="56514" h="36195">
                <a:moveTo>
                  <a:pt x="0" y="35692"/>
                </a:moveTo>
                <a:lnTo>
                  <a:pt x="56468" y="35692"/>
                </a:lnTo>
                <a:lnTo>
                  <a:pt x="56468" y="0"/>
                </a:lnTo>
                <a:lnTo>
                  <a:pt x="0" y="0"/>
                </a:lnTo>
                <a:lnTo>
                  <a:pt x="0" y="35692"/>
                </a:lnTo>
                <a:close/>
              </a:path>
            </a:pathLst>
          </a:custGeom>
          <a:solidFill>
            <a:srgbClr val="996633"/>
          </a:solidFill>
        </p:spPr>
        <p:txBody>
          <a:bodyPr wrap="square" lIns="0" tIns="0" rIns="0" bIns="0" rtlCol="0"/>
          <a:lstStyle/>
          <a:p>
            <a:endParaRPr/>
          </a:p>
        </p:txBody>
      </p:sp>
      <p:sp>
        <p:nvSpPr>
          <p:cNvPr id="270" name="object 270"/>
          <p:cNvSpPr/>
          <p:nvPr/>
        </p:nvSpPr>
        <p:spPr>
          <a:xfrm>
            <a:off x="3197278" y="3391394"/>
            <a:ext cx="56515" cy="36195"/>
          </a:xfrm>
          <a:custGeom>
            <a:avLst/>
            <a:gdLst/>
            <a:ahLst/>
            <a:cxnLst/>
            <a:rect l="l" t="t" r="r" b="b"/>
            <a:pathLst>
              <a:path w="56514" h="36195">
                <a:moveTo>
                  <a:pt x="0" y="35692"/>
                </a:moveTo>
                <a:lnTo>
                  <a:pt x="56468" y="35692"/>
                </a:lnTo>
                <a:lnTo>
                  <a:pt x="56468" y="0"/>
                </a:lnTo>
                <a:lnTo>
                  <a:pt x="0" y="0"/>
                </a:lnTo>
                <a:lnTo>
                  <a:pt x="0" y="35692"/>
                </a:lnTo>
                <a:close/>
              </a:path>
            </a:pathLst>
          </a:custGeom>
          <a:ln w="4455">
            <a:solidFill>
              <a:srgbClr val="000000"/>
            </a:solidFill>
          </a:ln>
        </p:spPr>
        <p:txBody>
          <a:bodyPr wrap="square" lIns="0" tIns="0" rIns="0" bIns="0" rtlCol="0"/>
          <a:lstStyle/>
          <a:p>
            <a:endParaRPr/>
          </a:p>
        </p:txBody>
      </p:sp>
      <p:sp>
        <p:nvSpPr>
          <p:cNvPr id="271" name="object 271"/>
          <p:cNvSpPr/>
          <p:nvPr/>
        </p:nvSpPr>
        <p:spPr>
          <a:xfrm>
            <a:off x="2772581" y="3427085"/>
            <a:ext cx="56515" cy="31115"/>
          </a:xfrm>
          <a:custGeom>
            <a:avLst/>
            <a:gdLst/>
            <a:ahLst/>
            <a:cxnLst/>
            <a:rect l="l" t="t" r="r" b="b"/>
            <a:pathLst>
              <a:path w="56514" h="31114">
                <a:moveTo>
                  <a:pt x="0" y="30642"/>
                </a:moveTo>
                <a:lnTo>
                  <a:pt x="56369" y="30642"/>
                </a:lnTo>
                <a:lnTo>
                  <a:pt x="56369" y="0"/>
                </a:lnTo>
                <a:lnTo>
                  <a:pt x="0" y="0"/>
                </a:lnTo>
                <a:lnTo>
                  <a:pt x="0" y="30642"/>
                </a:lnTo>
                <a:close/>
              </a:path>
            </a:pathLst>
          </a:custGeom>
          <a:solidFill>
            <a:srgbClr val="996633"/>
          </a:solidFill>
        </p:spPr>
        <p:txBody>
          <a:bodyPr wrap="square" lIns="0" tIns="0" rIns="0" bIns="0" rtlCol="0"/>
          <a:lstStyle/>
          <a:p>
            <a:endParaRPr/>
          </a:p>
        </p:txBody>
      </p:sp>
      <p:sp>
        <p:nvSpPr>
          <p:cNvPr id="272" name="object 272"/>
          <p:cNvSpPr/>
          <p:nvPr/>
        </p:nvSpPr>
        <p:spPr>
          <a:xfrm>
            <a:off x="2772581" y="3427085"/>
            <a:ext cx="56515" cy="31115"/>
          </a:xfrm>
          <a:custGeom>
            <a:avLst/>
            <a:gdLst/>
            <a:ahLst/>
            <a:cxnLst/>
            <a:rect l="l" t="t" r="r" b="b"/>
            <a:pathLst>
              <a:path w="56514" h="31114">
                <a:moveTo>
                  <a:pt x="0" y="30642"/>
                </a:moveTo>
                <a:lnTo>
                  <a:pt x="56369" y="30642"/>
                </a:lnTo>
                <a:lnTo>
                  <a:pt x="56369" y="0"/>
                </a:lnTo>
                <a:lnTo>
                  <a:pt x="0" y="0"/>
                </a:lnTo>
                <a:lnTo>
                  <a:pt x="0" y="30642"/>
                </a:lnTo>
                <a:close/>
              </a:path>
            </a:pathLst>
          </a:custGeom>
          <a:ln w="4575">
            <a:solidFill>
              <a:srgbClr val="000000"/>
            </a:solidFill>
          </a:ln>
        </p:spPr>
        <p:txBody>
          <a:bodyPr wrap="square" lIns="0" tIns="0" rIns="0" bIns="0" rtlCol="0"/>
          <a:lstStyle/>
          <a:p>
            <a:endParaRPr/>
          </a:p>
        </p:txBody>
      </p:sp>
      <p:sp>
        <p:nvSpPr>
          <p:cNvPr id="273" name="object 273"/>
          <p:cNvSpPr/>
          <p:nvPr/>
        </p:nvSpPr>
        <p:spPr>
          <a:xfrm>
            <a:off x="2828951" y="3427085"/>
            <a:ext cx="56515" cy="31115"/>
          </a:xfrm>
          <a:custGeom>
            <a:avLst/>
            <a:gdLst/>
            <a:ahLst/>
            <a:cxnLst/>
            <a:rect l="l" t="t" r="r" b="b"/>
            <a:pathLst>
              <a:path w="56514" h="31114">
                <a:moveTo>
                  <a:pt x="0" y="30642"/>
                </a:moveTo>
                <a:lnTo>
                  <a:pt x="56468" y="30642"/>
                </a:lnTo>
                <a:lnTo>
                  <a:pt x="56468" y="0"/>
                </a:lnTo>
                <a:lnTo>
                  <a:pt x="0" y="0"/>
                </a:lnTo>
                <a:lnTo>
                  <a:pt x="0" y="30642"/>
                </a:lnTo>
                <a:close/>
              </a:path>
            </a:pathLst>
          </a:custGeom>
          <a:solidFill>
            <a:srgbClr val="996633"/>
          </a:solidFill>
        </p:spPr>
        <p:txBody>
          <a:bodyPr wrap="square" lIns="0" tIns="0" rIns="0" bIns="0" rtlCol="0"/>
          <a:lstStyle/>
          <a:p>
            <a:endParaRPr/>
          </a:p>
        </p:txBody>
      </p:sp>
      <p:sp>
        <p:nvSpPr>
          <p:cNvPr id="274" name="object 274"/>
          <p:cNvSpPr/>
          <p:nvPr/>
        </p:nvSpPr>
        <p:spPr>
          <a:xfrm>
            <a:off x="2828951" y="3427085"/>
            <a:ext cx="56515" cy="31115"/>
          </a:xfrm>
          <a:custGeom>
            <a:avLst/>
            <a:gdLst/>
            <a:ahLst/>
            <a:cxnLst/>
            <a:rect l="l" t="t" r="r" b="b"/>
            <a:pathLst>
              <a:path w="56514" h="31114">
                <a:moveTo>
                  <a:pt x="0" y="30642"/>
                </a:moveTo>
                <a:lnTo>
                  <a:pt x="56468" y="30642"/>
                </a:lnTo>
                <a:lnTo>
                  <a:pt x="56468" y="0"/>
                </a:lnTo>
                <a:lnTo>
                  <a:pt x="0" y="0"/>
                </a:lnTo>
                <a:lnTo>
                  <a:pt x="0" y="30642"/>
                </a:lnTo>
                <a:close/>
              </a:path>
            </a:pathLst>
          </a:custGeom>
          <a:ln w="4576">
            <a:solidFill>
              <a:srgbClr val="000000"/>
            </a:solidFill>
          </a:ln>
        </p:spPr>
        <p:txBody>
          <a:bodyPr wrap="square" lIns="0" tIns="0" rIns="0" bIns="0" rtlCol="0"/>
          <a:lstStyle/>
          <a:p>
            <a:endParaRPr/>
          </a:p>
        </p:txBody>
      </p:sp>
      <p:sp>
        <p:nvSpPr>
          <p:cNvPr id="275" name="object 275"/>
          <p:cNvSpPr/>
          <p:nvPr/>
        </p:nvSpPr>
        <p:spPr>
          <a:xfrm>
            <a:off x="2885420" y="3427085"/>
            <a:ext cx="56515" cy="31115"/>
          </a:xfrm>
          <a:custGeom>
            <a:avLst/>
            <a:gdLst/>
            <a:ahLst/>
            <a:cxnLst/>
            <a:rect l="l" t="t" r="r" b="b"/>
            <a:pathLst>
              <a:path w="56514" h="31114">
                <a:moveTo>
                  <a:pt x="0" y="30642"/>
                </a:moveTo>
                <a:lnTo>
                  <a:pt x="56369" y="30642"/>
                </a:lnTo>
                <a:lnTo>
                  <a:pt x="56369" y="0"/>
                </a:lnTo>
                <a:lnTo>
                  <a:pt x="0" y="0"/>
                </a:lnTo>
                <a:lnTo>
                  <a:pt x="0" y="30642"/>
                </a:lnTo>
                <a:close/>
              </a:path>
            </a:pathLst>
          </a:custGeom>
          <a:solidFill>
            <a:srgbClr val="996633"/>
          </a:solidFill>
        </p:spPr>
        <p:txBody>
          <a:bodyPr wrap="square" lIns="0" tIns="0" rIns="0" bIns="0" rtlCol="0"/>
          <a:lstStyle/>
          <a:p>
            <a:endParaRPr/>
          </a:p>
        </p:txBody>
      </p:sp>
      <p:sp>
        <p:nvSpPr>
          <p:cNvPr id="276" name="object 276"/>
          <p:cNvSpPr/>
          <p:nvPr/>
        </p:nvSpPr>
        <p:spPr>
          <a:xfrm>
            <a:off x="2885420" y="3427085"/>
            <a:ext cx="56515" cy="31115"/>
          </a:xfrm>
          <a:custGeom>
            <a:avLst/>
            <a:gdLst/>
            <a:ahLst/>
            <a:cxnLst/>
            <a:rect l="l" t="t" r="r" b="b"/>
            <a:pathLst>
              <a:path w="56514" h="31114">
                <a:moveTo>
                  <a:pt x="0" y="30642"/>
                </a:moveTo>
                <a:lnTo>
                  <a:pt x="56369" y="30642"/>
                </a:lnTo>
                <a:lnTo>
                  <a:pt x="56369" y="0"/>
                </a:lnTo>
                <a:lnTo>
                  <a:pt x="0" y="0"/>
                </a:lnTo>
                <a:lnTo>
                  <a:pt x="0" y="30642"/>
                </a:lnTo>
                <a:close/>
              </a:path>
            </a:pathLst>
          </a:custGeom>
          <a:ln w="4575">
            <a:solidFill>
              <a:srgbClr val="000000"/>
            </a:solidFill>
          </a:ln>
        </p:spPr>
        <p:txBody>
          <a:bodyPr wrap="square" lIns="0" tIns="0" rIns="0" bIns="0" rtlCol="0"/>
          <a:lstStyle/>
          <a:p>
            <a:endParaRPr/>
          </a:p>
        </p:txBody>
      </p:sp>
      <p:sp>
        <p:nvSpPr>
          <p:cNvPr id="277" name="object 277"/>
          <p:cNvSpPr/>
          <p:nvPr/>
        </p:nvSpPr>
        <p:spPr>
          <a:xfrm>
            <a:off x="2941789" y="3427085"/>
            <a:ext cx="56515" cy="31115"/>
          </a:xfrm>
          <a:custGeom>
            <a:avLst/>
            <a:gdLst/>
            <a:ahLst/>
            <a:cxnLst/>
            <a:rect l="l" t="t" r="r" b="b"/>
            <a:pathLst>
              <a:path w="56514" h="31114">
                <a:moveTo>
                  <a:pt x="0" y="30642"/>
                </a:moveTo>
                <a:lnTo>
                  <a:pt x="56468" y="30642"/>
                </a:lnTo>
                <a:lnTo>
                  <a:pt x="56468" y="0"/>
                </a:lnTo>
                <a:lnTo>
                  <a:pt x="0" y="0"/>
                </a:lnTo>
                <a:lnTo>
                  <a:pt x="0" y="30642"/>
                </a:lnTo>
                <a:close/>
              </a:path>
            </a:pathLst>
          </a:custGeom>
          <a:solidFill>
            <a:srgbClr val="996633"/>
          </a:solidFill>
        </p:spPr>
        <p:txBody>
          <a:bodyPr wrap="square" lIns="0" tIns="0" rIns="0" bIns="0" rtlCol="0"/>
          <a:lstStyle/>
          <a:p>
            <a:endParaRPr/>
          </a:p>
        </p:txBody>
      </p:sp>
      <p:sp>
        <p:nvSpPr>
          <p:cNvPr id="278" name="object 278"/>
          <p:cNvSpPr/>
          <p:nvPr/>
        </p:nvSpPr>
        <p:spPr>
          <a:xfrm>
            <a:off x="2941789" y="3427085"/>
            <a:ext cx="56515" cy="31115"/>
          </a:xfrm>
          <a:custGeom>
            <a:avLst/>
            <a:gdLst/>
            <a:ahLst/>
            <a:cxnLst/>
            <a:rect l="l" t="t" r="r" b="b"/>
            <a:pathLst>
              <a:path w="56514" h="31114">
                <a:moveTo>
                  <a:pt x="0" y="30642"/>
                </a:moveTo>
                <a:lnTo>
                  <a:pt x="56468" y="30642"/>
                </a:lnTo>
                <a:lnTo>
                  <a:pt x="56468" y="0"/>
                </a:lnTo>
                <a:lnTo>
                  <a:pt x="0" y="0"/>
                </a:lnTo>
                <a:lnTo>
                  <a:pt x="0" y="30642"/>
                </a:lnTo>
                <a:close/>
              </a:path>
            </a:pathLst>
          </a:custGeom>
          <a:ln w="4576">
            <a:solidFill>
              <a:srgbClr val="000000"/>
            </a:solidFill>
          </a:ln>
        </p:spPr>
        <p:txBody>
          <a:bodyPr wrap="square" lIns="0" tIns="0" rIns="0" bIns="0" rtlCol="0"/>
          <a:lstStyle/>
          <a:p>
            <a:endParaRPr/>
          </a:p>
        </p:txBody>
      </p:sp>
      <p:sp>
        <p:nvSpPr>
          <p:cNvPr id="279" name="object 279"/>
          <p:cNvSpPr/>
          <p:nvPr/>
        </p:nvSpPr>
        <p:spPr>
          <a:xfrm>
            <a:off x="2998258" y="3427085"/>
            <a:ext cx="56515" cy="31115"/>
          </a:xfrm>
          <a:custGeom>
            <a:avLst/>
            <a:gdLst/>
            <a:ahLst/>
            <a:cxnLst/>
            <a:rect l="l" t="t" r="r" b="b"/>
            <a:pathLst>
              <a:path w="56514" h="31114">
                <a:moveTo>
                  <a:pt x="0" y="30642"/>
                </a:moveTo>
                <a:lnTo>
                  <a:pt x="56468" y="30642"/>
                </a:lnTo>
                <a:lnTo>
                  <a:pt x="56468" y="0"/>
                </a:lnTo>
                <a:lnTo>
                  <a:pt x="0" y="0"/>
                </a:lnTo>
                <a:lnTo>
                  <a:pt x="0" y="30642"/>
                </a:lnTo>
                <a:close/>
              </a:path>
            </a:pathLst>
          </a:custGeom>
          <a:solidFill>
            <a:srgbClr val="996633"/>
          </a:solidFill>
        </p:spPr>
        <p:txBody>
          <a:bodyPr wrap="square" lIns="0" tIns="0" rIns="0" bIns="0" rtlCol="0"/>
          <a:lstStyle/>
          <a:p>
            <a:endParaRPr/>
          </a:p>
        </p:txBody>
      </p:sp>
      <p:sp>
        <p:nvSpPr>
          <p:cNvPr id="280" name="object 280"/>
          <p:cNvSpPr/>
          <p:nvPr/>
        </p:nvSpPr>
        <p:spPr>
          <a:xfrm>
            <a:off x="2998258" y="3427085"/>
            <a:ext cx="56515" cy="31115"/>
          </a:xfrm>
          <a:custGeom>
            <a:avLst/>
            <a:gdLst/>
            <a:ahLst/>
            <a:cxnLst/>
            <a:rect l="l" t="t" r="r" b="b"/>
            <a:pathLst>
              <a:path w="56514" h="31114">
                <a:moveTo>
                  <a:pt x="0" y="30642"/>
                </a:moveTo>
                <a:lnTo>
                  <a:pt x="56468" y="30642"/>
                </a:lnTo>
                <a:lnTo>
                  <a:pt x="56468" y="0"/>
                </a:lnTo>
                <a:lnTo>
                  <a:pt x="0" y="0"/>
                </a:lnTo>
                <a:lnTo>
                  <a:pt x="0" y="30642"/>
                </a:lnTo>
                <a:close/>
              </a:path>
            </a:pathLst>
          </a:custGeom>
          <a:ln w="4576">
            <a:solidFill>
              <a:srgbClr val="000000"/>
            </a:solidFill>
          </a:ln>
        </p:spPr>
        <p:txBody>
          <a:bodyPr wrap="square" lIns="0" tIns="0" rIns="0" bIns="0" rtlCol="0"/>
          <a:lstStyle/>
          <a:p>
            <a:endParaRPr/>
          </a:p>
        </p:txBody>
      </p:sp>
      <p:sp>
        <p:nvSpPr>
          <p:cNvPr id="281" name="object 281"/>
          <p:cNvSpPr/>
          <p:nvPr/>
        </p:nvSpPr>
        <p:spPr>
          <a:xfrm>
            <a:off x="3054726" y="3427085"/>
            <a:ext cx="56515" cy="31115"/>
          </a:xfrm>
          <a:custGeom>
            <a:avLst/>
            <a:gdLst/>
            <a:ahLst/>
            <a:cxnLst/>
            <a:rect l="l" t="t" r="r" b="b"/>
            <a:pathLst>
              <a:path w="56514" h="31114">
                <a:moveTo>
                  <a:pt x="0" y="30642"/>
                </a:moveTo>
                <a:lnTo>
                  <a:pt x="56369" y="30642"/>
                </a:lnTo>
                <a:lnTo>
                  <a:pt x="56369" y="0"/>
                </a:lnTo>
                <a:lnTo>
                  <a:pt x="0" y="0"/>
                </a:lnTo>
                <a:lnTo>
                  <a:pt x="0" y="30642"/>
                </a:lnTo>
                <a:close/>
              </a:path>
            </a:pathLst>
          </a:custGeom>
          <a:solidFill>
            <a:srgbClr val="996633"/>
          </a:solidFill>
        </p:spPr>
        <p:txBody>
          <a:bodyPr wrap="square" lIns="0" tIns="0" rIns="0" bIns="0" rtlCol="0"/>
          <a:lstStyle/>
          <a:p>
            <a:endParaRPr/>
          </a:p>
        </p:txBody>
      </p:sp>
      <p:sp>
        <p:nvSpPr>
          <p:cNvPr id="282" name="object 282"/>
          <p:cNvSpPr/>
          <p:nvPr/>
        </p:nvSpPr>
        <p:spPr>
          <a:xfrm>
            <a:off x="3054726" y="3427085"/>
            <a:ext cx="56515" cy="31115"/>
          </a:xfrm>
          <a:custGeom>
            <a:avLst/>
            <a:gdLst/>
            <a:ahLst/>
            <a:cxnLst/>
            <a:rect l="l" t="t" r="r" b="b"/>
            <a:pathLst>
              <a:path w="56514" h="31114">
                <a:moveTo>
                  <a:pt x="0" y="30642"/>
                </a:moveTo>
                <a:lnTo>
                  <a:pt x="56369" y="30642"/>
                </a:lnTo>
                <a:lnTo>
                  <a:pt x="56369" y="0"/>
                </a:lnTo>
                <a:lnTo>
                  <a:pt x="0" y="0"/>
                </a:lnTo>
                <a:lnTo>
                  <a:pt x="0" y="30642"/>
                </a:lnTo>
                <a:close/>
              </a:path>
            </a:pathLst>
          </a:custGeom>
          <a:ln w="4575">
            <a:solidFill>
              <a:srgbClr val="000000"/>
            </a:solidFill>
          </a:ln>
        </p:spPr>
        <p:txBody>
          <a:bodyPr wrap="square" lIns="0" tIns="0" rIns="0" bIns="0" rtlCol="0"/>
          <a:lstStyle/>
          <a:p>
            <a:endParaRPr/>
          </a:p>
        </p:txBody>
      </p:sp>
      <p:sp>
        <p:nvSpPr>
          <p:cNvPr id="283" name="object 283"/>
          <p:cNvSpPr/>
          <p:nvPr/>
        </p:nvSpPr>
        <p:spPr>
          <a:xfrm>
            <a:off x="3111096" y="3427085"/>
            <a:ext cx="56515" cy="31115"/>
          </a:xfrm>
          <a:custGeom>
            <a:avLst/>
            <a:gdLst/>
            <a:ahLst/>
            <a:cxnLst/>
            <a:rect l="l" t="t" r="r" b="b"/>
            <a:pathLst>
              <a:path w="56514" h="31114">
                <a:moveTo>
                  <a:pt x="0" y="30642"/>
                </a:moveTo>
                <a:lnTo>
                  <a:pt x="56468" y="30642"/>
                </a:lnTo>
                <a:lnTo>
                  <a:pt x="56468" y="0"/>
                </a:lnTo>
                <a:lnTo>
                  <a:pt x="0" y="0"/>
                </a:lnTo>
                <a:lnTo>
                  <a:pt x="0" y="30642"/>
                </a:lnTo>
                <a:close/>
              </a:path>
            </a:pathLst>
          </a:custGeom>
          <a:solidFill>
            <a:srgbClr val="996633"/>
          </a:solidFill>
        </p:spPr>
        <p:txBody>
          <a:bodyPr wrap="square" lIns="0" tIns="0" rIns="0" bIns="0" rtlCol="0"/>
          <a:lstStyle/>
          <a:p>
            <a:endParaRPr/>
          </a:p>
        </p:txBody>
      </p:sp>
      <p:sp>
        <p:nvSpPr>
          <p:cNvPr id="284" name="object 284"/>
          <p:cNvSpPr/>
          <p:nvPr/>
        </p:nvSpPr>
        <p:spPr>
          <a:xfrm>
            <a:off x="3111096" y="3427085"/>
            <a:ext cx="56515" cy="31115"/>
          </a:xfrm>
          <a:custGeom>
            <a:avLst/>
            <a:gdLst/>
            <a:ahLst/>
            <a:cxnLst/>
            <a:rect l="l" t="t" r="r" b="b"/>
            <a:pathLst>
              <a:path w="56514" h="31114">
                <a:moveTo>
                  <a:pt x="0" y="30642"/>
                </a:moveTo>
                <a:lnTo>
                  <a:pt x="56468" y="30642"/>
                </a:lnTo>
                <a:lnTo>
                  <a:pt x="56468" y="0"/>
                </a:lnTo>
                <a:lnTo>
                  <a:pt x="0" y="0"/>
                </a:lnTo>
                <a:lnTo>
                  <a:pt x="0" y="30642"/>
                </a:lnTo>
                <a:close/>
              </a:path>
            </a:pathLst>
          </a:custGeom>
          <a:ln w="4576">
            <a:solidFill>
              <a:srgbClr val="000000"/>
            </a:solidFill>
          </a:ln>
        </p:spPr>
        <p:txBody>
          <a:bodyPr wrap="square" lIns="0" tIns="0" rIns="0" bIns="0" rtlCol="0"/>
          <a:lstStyle/>
          <a:p>
            <a:endParaRPr/>
          </a:p>
        </p:txBody>
      </p:sp>
      <p:sp>
        <p:nvSpPr>
          <p:cNvPr id="285" name="object 285"/>
          <p:cNvSpPr/>
          <p:nvPr/>
        </p:nvSpPr>
        <p:spPr>
          <a:xfrm>
            <a:off x="3167568" y="3427085"/>
            <a:ext cx="56515" cy="31115"/>
          </a:xfrm>
          <a:custGeom>
            <a:avLst/>
            <a:gdLst/>
            <a:ahLst/>
            <a:cxnLst/>
            <a:rect l="l" t="t" r="r" b="b"/>
            <a:pathLst>
              <a:path w="56514" h="31114">
                <a:moveTo>
                  <a:pt x="0" y="30642"/>
                </a:moveTo>
                <a:lnTo>
                  <a:pt x="56468" y="30642"/>
                </a:lnTo>
                <a:lnTo>
                  <a:pt x="56468" y="0"/>
                </a:lnTo>
                <a:lnTo>
                  <a:pt x="0" y="0"/>
                </a:lnTo>
                <a:lnTo>
                  <a:pt x="0" y="30642"/>
                </a:lnTo>
                <a:close/>
              </a:path>
            </a:pathLst>
          </a:custGeom>
          <a:solidFill>
            <a:srgbClr val="996633"/>
          </a:solidFill>
        </p:spPr>
        <p:txBody>
          <a:bodyPr wrap="square" lIns="0" tIns="0" rIns="0" bIns="0" rtlCol="0"/>
          <a:lstStyle/>
          <a:p>
            <a:endParaRPr/>
          </a:p>
        </p:txBody>
      </p:sp>
      <p:sp>
        <p:nvSpPr>
          <p:cNvPr id="286" name="object 286"/>
          <p:cNvSpPr/>
          <p:nvPr/>
        </p:nvSpPr>
        <p:spPr>
          <a:xfrm>
            <a:off x="3167568" y="3427085"/>
            <a:ext cx="56515" cy="31115"/>
          </a:xfrm>
          <a:custGeom>
            <a:avLst/>
            <a:gdLst/>
            <a:ahLst/>
            <a:cxnLst/>
            <a:rect l="l" t="t" r="r" b="b"/>
            <a:pathLst>
              <a:path w="56514" h="31114">
                <a:moveTo>
                  <a:pt x="0" y="30642"/>
                </a:moveTo>
                <a:lnTo>
                  <a:pt x="56468" y="30642"/>
                </a:lnTo>
                <a:lnTo>
                  <a:pt x="56468" y="0"/>
                </a:lnTo>
                <a:lnTo>
                  <a:pt x="0" y="0"/>
                </a:lnTo>
                <a:lnTo>
                  <a:pt x="0" y="30642"/>
                </a:lnTo>
                <a:close/>
              </a:path>
            </a:pathLst>
          </a:custGeom>
          <a:ln w="4576">
            <a:solidFill>
              <a:srgbClr val="000000"/>
            </a:solidFill>
          </a:ln>
        </p:spPr>
        <p:txBody>
          <a:bodyPr wrap="square" lIns="0" tIns="0" rIns="0" bIns="0" rtlCol="0"/>
          <a:lstStyle/>
          <a:p>
            <a:endParaRPr/>
          </a:p>
        </p:txBody>
      </p:sp>
      <p:sp>
        <p:nvSpPr>
          <p:cNvPr id="287" name="object 287"/>
          <p:cNvSpPr/>
          <p:nvPr/>
        </p:nvSpPr>
        <p:spPr>
          <a:xfrm>
            <a:off x="3224025" y="3427085"/>
            <a:ext cx="56515" cy="31115"/>
          </a:xfrm>
          <a:custGeom>
            <a:avLst/>
            <a:gdLst/>
            <a:ahLst/>
            <a:cxnLst/>
            <a:rect l="l" t="t" r="r" b="b"/>
            <a:pathLst>
              <a:path w="56514" h="31114">
                <a:moveTo>
                  <a:pt x="0" y="30642"/>
                </a:moveTo>
                <a:lnTo>
                  <a:pt x="56369" y="30642"/>
                </a:lnTo>
                <a:lnTo>
                  <a:pt x="56369" y="0"/>
                </a:lnTo>
                <a:lnTo>
                  <a:pt x="0" y="0"/>
                </a:lnTo>
                <a:lnTo>
                  <a:pt x="0" y="30642"/>
                </a:lnTo>
                <a:close/>
              </a:path>
            </a:pathLst>
          </a:custGeom>
          <a:solidFill>
            <a:srgbClr val="996633"/>
          </a:solidFill>
        </p:spPr>
        <p:txBody>
          <a:bodyPr wrap="square" lIns="0" tIns="0" rIns="0" bIns="0" rtlCol="0"/>
          <a:lstStyle/>
          <a:p>
            <a:endParaRPr/>
          </a:p>
        </p:txBody>
      </p:sp>
      <p:sp>
        <p:nvSpPr>
          <p:cNvPr id="288" name="object 288"/>
          <p:cNvSpPr/>
          <p:nvPr/>
        </p:nvSpPr>
        <p:spPr>
          <a:xfrm>
            <a:off x="3224025" y="3427085"/>
            <a:ext cx="56515" cy="31115"/>
          </a:xfrm>
          <a:custGeom>
            <a:avLst/>
            <a:gdLst/>
            <a:ahLst/>
            <a:cxnLst/>
            <a:rect l="l" t="t" r="r" b="b"/>
            <a:pathLst>
              <a:path w="56514" h="31114">
                <a:moveTo>
                  <a:pt x="0" y="30642"/>
                </a:moveTo>
                <a:lnTo>
                  <a:pt x="56369" y="30642"/>
                </a:lnTo>
                <a:lnTo>
                  <a:pt x="56369" y="0"/>
                </a:lnTo>
                <a:lnTo>
                  <a:pt x="0" y="0"/>
                </a:lnTo>
                <a:lnTo>
                  <a:pt x="0" y="30642"/>
                </a:lnTo>
                <a:close/>
              </a:path>
            </a:pathLst>
          </a:custGeom>
          <a:ln w="4575">
            <a:solidFill>
              <a:srgbClr val="000000"/>
            </a:solidFill>
          </a:ln>
        </p:spPr>
        <p:txBody>
          <a:bodyPr wrap="square" lIns="0" tIns="0" rIns="0" bIns="0" rtlCol="0"/>
          <a:lstStyle/>
          <a:p>
            <a:endParaRPr/>
          </a:p>
        </p:txBody>
      </p:sp>
      <p:sp>
        <p:nvSpPr>
          <p:cNvPr id="289" name="object 289"/>
          <p:cNvSpPr/>
          <p:nvPr/>
        </p:nvSpPr>
        <p:spPr>
          <a:xfrm>
            <a:off x="2745828" y="3457728"/>
            <a:ext cx="56515" cy="36195"/>
          </a:xfrm>
          <a:custGeom>
            <a:avLst/>
            <a:gdLst/>
            <a:ahLst/>
            <a:cxnLst/>
            <a:rect l="l" t="t" r="r" b="b"/>
            <a:pathLst>
              <a:path w="56514" h="36195">
                <a:moveTo>
                  <a:pt x="0" y="35861"/>
                </a:moveTo>
                <a:lnTo>
                  <a:pt x="56369" y="35861"/>
                </a:lnTo>
                <a:lnTo>
                  <a:pt x="56369" y="0"/>
                </a:lnTo>
                <a:lnTo>
                  <a:pt x="0" y="0"/>
                </a:lnTo>
                <a:lnTo>
                  <a:pt x="0" y="35861"/>
                </a:lnTo>
                <a:close/>
              </a:path>
            </a:pathLst>
          </a:custGeom>
          <a:solidFill>
            <a:srgbClr val="996633"/>
          </a:solidFill>
        </p:spPr>
        <p:txBody>
          <a:bodyPr wrap="square" lIns="0" tIns="0" rIns="0" bIns="0" rtlCol="0"/>
          <a:lstStyle/>
          <a:p>
            <a:endParaRPr/>
          </a:p>
        </p:txBody>
      </p:sp>
      <p:sp>
        <p:nvSpPr>
          <p:cNvPr id="290" name="object 290"/>
          <p:cNvSpPr/>
          <p:nvPr/>
        </p:nvSpPr>
        <p:spPr>
          <a:xfrm>
            <a:off x="2745828" y="3457728"/>
            <a:ext cx="56515" cy="36195"/>
          </a:xfrm>
          <a:custGeom>
            <a:avLst/>
            <a:gdLst/>
            <a:ahLst/>
            <a:cxnLst/>
            <a:rect l="l" t="t" r="r" b="b"/>
            <a:pathLst>
              <a:path w="56514" h="36195">
                <a:moveTo>
                  <a:pt x="0" y="35861"/>
                </a:moveTo>
                <a:lnTo>
                  <a:pt x="56369" y="35861"/>
                </a:lnTo>
                <a:lnTo>
                  <a:pt x="56369" y="0"/>
                </a:lnTo>
                <a:lnTo>
                  <a:pt x="0" y="0"/>
                </a:lnTo>
                <a:lnTo>
                  <a:pt x="0" y="35861"/>
                </a:lnTo>
                <a:close/>
              </a:path>
            </a:pathLst>
          </a:custGeom>
          <a:ln w="4450">
            <a:solidFill>
              <a:srgbClr val="000000"/>
            </a:solidFill>
          </a:ln>
        </p:spPr>
        <p:txBody>
          <a:bodyPr wrap="square" lIns="0" tIns="0" rIns="0" bIns="0" rtlCol="0"/>
          <a:lstStyle/>
          <a:p>
            <a:endParaRPr/>
          </a:p>
        </p:txBody>
      </p:sp>
      <p:sp>
        <p:nvSpPr>
          <p:cNvPr id="291" name="object 291"/>
          <p:cNvSpPr/>
          <p:nvPr/>
        </p:nvSpPr>
        <p:spPr>
          <a:xfrm>
            <a:off x="2802196" y="3457728"/>
            <a:ext cx="56515" cy="36195"/>
          </a:xfrm>
          <a:custGeom>
            <a:avLst/>
            <a:gdLst/>
            <a:ahLst/>
            <a:cxnLst/>
            <a:rect l="l" t="t" r="r" b="b"/>
            <a:pathLst>
              <a:path w="56514" h="36195">
                <a:moveTo>
                  <a:pt x="0" y="35861"/>
                </a:moveTo>
                <a:lnTo>
                  <a:pt x="56468" y="35861"/>
                </a:lnTo>
                <a:lnTo>
                  <a:pt x="56468" y="0"/>
                </a:lnTo>
                <a:lnTo>
                  <a:pt x="0" y="0"/>
                </a:lnTo>
                <a:lnTo>
                  <a:pt x="0" y="35861"/>
                </a:lnTo>
                <a:close/>
              </a:path>
            </a:pathLst>
          </a:custGeom>
          <a:solidFill>
            <a:srgbClr val="996633"/>
          </a:solidFill>
        </p:spPr>
        <p:txBody>
          <a:bodyPr wrap="square" lIns="0" tIns="0" rIns="0" bIns="0" rtlCol="0"/>
          <a:lstStyle/>
          <a:p>
            <a:endParaRPr/>
          </a:p>
        </p:txBody>
      </p:sp>
      <p:sp>
        <p:nvSpPr>
          <p:cNvPr id="292" name="object 292"/>
          <p:cNvSpPr/>
          <p:nvPr/>
        </p:nvSpPr>
        <p:spPr>
          <a:xfrm>
            <a:off x="2802196" y="3457728"/>
            <a:ext cx="56515" cy="36195"/>
          </a:xfrm>
          <a:custGeom>
            <a:avLst/>
            <a:gdLst/>
            <a:ahLst/>
            <a:cxnLst/>
            <a:rect l="l" t="t" r="r" b="b"/>
            <a:pathLst>
              <a:path w="56514" h="36195">
                <a:moveTo>
                  <a:pt x="0" y="35861"/>
                </a:moveTo>
                <a:lnTo>
                  <a:pt x="56468" y="35861"/>
                </a:lnTo>
                <a:lnTo>
                  <a:pt x="56468" y="0"/>
                </a:lnTo>
                <a:lnTo>
                  <a:pt x="0" y="0"/>
                </a:lnTo>
                <a:lnTo>
                  <a:pt x="0" y="35861"/>
                </a:lnTo>
                <a:close/>
              </a:path>
            </a:pathLst>
          </a:custGeom>
          <a:ln w="4451">
            <a:solidFill>
              <a:srgbClr val="000000"/>
            </a:solidFill>
          </a:ln>
        </p:spPr>
        <p:txBody>
          <a:bodyPr wrap="square" lIns="0" tIns="0" rIns="0" bIns="0" rtlCol="0"/>
          <a:lstStyle/>
          <a:p>
            <a:endParaRPr/>
          </a:p>
        </p:txBody>
      </p:sp>
      <p:sp>
        <p:nvSpPr>
          <p:cNvPr id="293" name="object 293"/>
          <p:cNvSpPr/>
          <p:nvPr/>
        </p:nvSpPr>
        <p:spPr>
          <a:xfrm>
            <a:off x="2858665" y="3457728"/>
            <a:ext cx="56515" cy="36195"/>
          </a:xfrm>
          <a:custGeom>
            <a:avLst/>
            <a:gdLst/>
            <a:ahLst/>
            <a:cxnLst/>
            <a:rect l="l" t="t" r="r" b="b"/>
            <a:pathLst>
              <a:path w="56514" h="36195">
                <a:moveTo>
                  <a:pt x="0" y="35861"/>
                </a:moveTo>
                <a:lnTo>
                  <a:pt x="56468" y="35861"/>
                </a:lnTo>
                <a:lnTo>
                  <a:pt x="56468" y="0"/>
                </a:lnTo>
                <a:lnTo>
                  <a:pt x="0" y="0"/>
                </a:lnTo>
                <a:lnTo>
                  <a:pt x="0" y="35861"/>
                </a:lnTo>
                <a:close/>
              </a:path>
            </a:pathLst>
          </a:custGeom>
          <a:solidFill>
            <a:srgbClr val="996633"/>
          </a:solidFill>
        </p:spPr>
        <p:txBody>
          <a:bodyPr wrap="square" lIns="0" tIns="0" rIns="0" bIns="0" rtlCol="0"/>
          <a:lstStyle/>
          <a:p>
            <a:endParaRPr/>
          </a:p>
        </p:txBody>
      </p:sp>
      <p:sp>
        <p:nvSpPr>
          <p:cNvPr id="294" name="object 294"/>
          <p:cNvSpPr/>
          <p:nvPr/>
        </p:nvSpPr>
        <p:spPr>
          <a:xfrm>
            <a:off x="2858665" y="3457728"/>
            <a:ext cx="56515" cy="36195"/>
          </a:xfrm>
          <a:custGeom>
            <a:avLst/>
            <a:gdLst/>
            <a:ahLst/>
            <a:cxnLst/>
            <a:rect l="l" t="t" r="r" b="b"/>
            <a:pathLst>
              <a:path w="56514" h="36195">
                <a:moveTo>
                  <a:pt x="0" y="35861"/>
                </a:moveTo>
                <a:lnTo>
                  <a:pt x="56468" y="35861"/>
                </a:lnTo>
                <a:lnTo>
                  <a:pt x="56468" y="0"/>
                </a:lnTo>
                <a:lnTo>
                  <a:pt x="0" y="0"/>
                </a:lnTo>
                <a:lnTo>
                  <a:pt x="0" y="35861"/>
                </a:lnTo>
                <a:close/>
              </a:path>
            </a:pathLst>
          </a:custGeom>
          <a:ln w="4451">
            <a:solidFill>
              <a:srgbClr val="000000"/>
            </a:solidFill>
          </a:ln>
        </p:spPr>
        <p:txBody>
          <a:bodyPr wrap="square" lIns="0" tIns="0" rIns="0" bIns="0" rtlCol="0"/>
          <a:lstStyle/>
          <a:p>
            <a:endParaRPr/>
          </a:p>
        </p:txBody>
      </p:sp>
      <p:sp>
        <p:nvSpPr>
          <p:cNvPr id="295" name="object 295"/>
          <p:cNvSpPr/>
          <p:nvPr/>
        </p:nvSpPr>
        <p:spPr>
          <a:xfrm>
            <a:off x="2915133" y="3457728"/>
            <a:ext cx="56515" cy="36195"/>
          </a:xfrm>
          <a:custGeom>
            <a:avLst/>
            <a:gdLst/>
            <a:ahLst/>
            <a:cxnLst/>
            <a:rect l="l" t="t" r="r" b="b"/>
            <a:pathLst>
              <a:path w="56514" h="36195">
                <a:moveTo>
                  <a:pt x="0" y="35861"/>
                </a:moveTo>
                <a:lnTo>
                  <a:pt x="56369" y="35861"/>
                </a:lnTo>
                <a:lnTo>
                  <a:pt x="56369" y="0"/>
                </a:lnTo>
                <a:lnTo>
                  <a:pt x="0" y="0"/>
                </a:lnTo>
                <a:lnTo>
                  <a:pt x="0" y="35861"/>
                </a:lnTo>
                <a:close/>
              </a:path>
            </a:pathLst>
          </a:custGeom>
          <a:solidFill>
            <a:srgbClr val="996633"/>
          </a:solidFill>
        </p:spPr>
        <p:txBody>
          <a:bodyPr wrap="square" lIns="0" tIns="0" rIns="0" bIns="0" rtlCol="0"/>
          <a:lstStyle/>
          <a:p>
            <a:endParaRPr/>
          </a:p>
        </p:txBody>
      </p:sp>
      <p:sp>
        <p:nvSpPr>
          <p:cNvPr id="296" name="object 296"/>
          <p:cNvSpPr/>
          <p:nvPr/>
        </p:nvSpPr>
        <p:spPr>
          <a:xfrm>
            <a:off x="2915133" y="3457728"/>
            <a:ext cx="56515" cy="36195"/>
          </a:xfrm>
          <a:custGeom>
            <a:avLst/>
            <a:gdLst/>
            <a:ahLst/>
            <a:cxnLst/>
            <a:rect l="l" t="t" r="r" b="b"/>
            <a:pathLst>
              <a:path w="56514" h="36195">
                <a:moveTo>
                  <a:pt x="0" y="35861"/>
                </a:moveTo>
                <a:lnTo>
                  <a:pt x="56369" y="35861"/>
                </a:lnTo>
                <a:lnTo>
                  <a:pt x="56369" y="0"/>
                </a:lnTo>
                <a:lnTo>
                  <a:pt x="0" y="0"/>
                </a:lnTo>
                <a:lnTo>
                  <a:pt x="0" y="35861"/>
                </a:lnTo>
                <a:close/>
              </a:path>
            </a:pathLst>
          </a:custGeom>
          <a:ln w="4450">
            <a:solidFill>
              <a:srgbClr val="000000"/>
            </a:solidFill>
          </a:ln>
        </p:spPr>
        <p:txBody>
          <a:bodyPr wrap="square" lIns="0" tIns="0" rIns="0" bIns="0" rtlCol="0"/>
          <a:lstStyle/>
          <a:p>
            <a:endParaRPr/>
          </a:p>
        </p:txBody>
      </p:sp>
      <p:sp>
        <p:nvSpPr>
          <p:cNvPr id="297" name="object 297"/>
          <p:cNvSpPr/>
          <p:nvPr/>
        </p:nvSpPr>
        <p:spPr>
          <a:xfrm>
            <a:off x="2971503" y="3457728"/>
            <a:ext cx="56515" cy="36195"/>
          </a:xfrm>
          <a:custGeom>
            <a:avLst/>
            <a:gdLst/>
            <a:ahLst/>
            <a:cxnLst/>
            <a:rect l="l" t="t" r="r" b="b"/>
            <a:pathLst>
              <a:path w="56514" h="36195">
                <a:moveTo>
                  <a:pt x="0" y="35861"/>
                </a:moveTo>
                <a:lnTo>
                  <a:pt x="56468" y="35861"/>
                </a:lnTo>
                <a:lnTo>
                  <a:pt x="56468" y="0"/>
                </a:lnTo>
                <a:lnTo>
                  <a:pt x="0" y="0"/>
                </a:lnTo>
                <a:lnTo>
                  <a:pt x="0" y="35861"/>
                </a:lnTo>
                <a:close/>
              </a:path>
            </a:pathLst>
          </a:custGeom>
          <a:solidFill>
            <a:srgbClr val="996633"/>
          </a:solidFill>
        </p:spPr>
        <p:txBody>
          <a:bodyPr wrap="square" lIns="0" tIns="0" rIns="0" bIns="0" rtlCol="0"/>
          <a:lstStyle/>
          <a:p>
            <a:endParaRPr/>
          </a:p>
        </p:txBody>
      </p:sp>
      <p:sp>
        <p:nvSpPr>
          <p:cNvPr id="298" name="object 298"/>
          <p:cNvSpPr/>
          <p:nvPr/>
        </p:nvSpPr>
        <p:spPr>
          <a:xfrm>
            <a:off x="2971503" y="3457728"/>
            <a:ext cx="56515" cy="36195"/>
          </a:xfrm>
          <a:custGeom>
            <a:avLst/>
            <a:gdLst/>
            <a:ahLst/>
            <a:cxnLst/>
            <a:rect l="l" t="t" r="r" b="b"/>
            <a:pathLst>
              <a:path w="56514" h="36195">
                <a:moveTo>
                  <a:pt x="0" y="35861"/>
                </a:moveTo>
                <a:lnTo>
                  <a:pt x="56468" y="35861"/>
                </a:lnTo>
                <a:lnTo>
                  <a:pt x="56468" y="0"/>
                </a:lnTo>
                <a:lnTo>
                  <a:pt x="0" y="0"/>
                </a:lnTo>
                <a:lnTo>
                  <a:pt x="0" y="35861"/>
                </a:lnTo>
                <a:close/>
              </a:path>
            </a:pathLst>
          </a:custGeom>
          <a:ln w="4451">
            <a:solidFill>
              <a:srgbClr val="000000"/>
            </a:solidFill>
          </a:ln>
        </p:spPr>
        <p:txBody>
          <a:bodyPr wrap="square" lIns="0" tIns="0" rIns="0" bIns="0" rtlCol="0"/>
          <a:lstStyle/>
          <a:p>
            <a:endParaRPr/>
          </a:p>
        </p:txBody>
      </p:sp>
      <p:sp>
        <p:nvSpPr>
          <p:cNvPr id="299" name="object 299"/>
          <p:cNvSpPr/>
          <p:nvPr/>
        </p:nvSpPr>
        <p:spPr>
          <a:xfrm>
            <a:off x="3027971" y="3457728"/>
            <a:ext cx="56515" cy="36195"/>
          </a:xfrm>
          <a:custGeom>
            <a:avLst/>
            <a:gdLst/>
            <a:ahLst/>
            <a:cxnLst/>
            <a:rect l="l" t="t" r="r" b="b"/>
            <a:pathLst>
              <a:path w="56514" h="36195">
                <a:moveTo>
                  <a:pt x="0" y="35861"/>
                </a:moveTo>
                <a:lnTo>
                  <a:pt x="56468" y="35861"/>
                </a:lnTo>
                <a:lnTo>
                  <a:pt x="56468" y="0"/>
                </a:lnTo>
                <a:lnTo>
                  <a:pt x="0" y="0"/>
                </a:lnTo>
                <a:lnTo>
                  <a:pt x="0" y="35861"/>
                </a:lnTo>
                <a:close/>
              </a:path>
            </a:pathLst>
          </a:custGeom>
          <a:solidFill>
            <a:srgbClr val="996633"/>
          </a:solidFill>
        </p:spPr>
        <p:txBody>
          <a:bodyPr wrap="square" lIns="0" tIns="0" rIns="0" bIns="0" rtlCol="0"/>
          <a:lstStyle/>
          <a:p>
            <a:endParaRPr/>
          </a:p>
        </p:txBody>
      </p:sp>
      <p:sp>
        <p:nvSpPr>
          <p:cNvPr id="300" name="object 300"/>
          <p:cNvSpPr/>
          <p:nvPr/>
        </p:nvSpPr>
        <p:spPr>
          <a:xfrm>
            <a:off x="3027971" y="3457728"/>
            <a:ext cx="56515" cy="36195"/>
          </a:xfrm>
          <a:custGeom>
            <a:avLst/>
            <a:gdLst/>
            <a:ahLst/>
            <a:cxnLst/>
            <a:rect l="l" t="t" r="r" b="b"/>
            <a:pathLst>
              <a:path w="56514" h="36195">
                <a:moveTo>
                  <a:pt x="0" y="35861"/>
                </a:moveTo>
                <a:lnTo>
                  <a:pt x="56468" y="35861"/>
                </a:lnTo>
                <a:lnTo>
                  <a:pt x="56468" y="0"/>
                </a:lnTo>
                <a:lnTo>
                  <a:pt x="0" y="0"/>
                </a:lnTo>
                <a:lnTo>
                  <a:pt x="0" y="35861"/>
                </a:lnTo>
                <a:close/>
              </a:path>
            </a:pathLst>
          </a:custGeom>
          <a:ln w="4451">
            <a:solidFill>
              <a:srgbClr val="000000"/>
            </a:solidFill>
          </a:ln>
        </p:spPr>
        <p:txBody>
          <a:bodyPr wrap="square" lIns="0" tIns="0" rIns="0" bIns="0" rtlCol="0"/>
          <a:lstStyle/>
          <a:p>
            <a:endParaRPr/>
          </a:p>
        </p:txBody>
      </p:sp>
      <p:sp>
        <p:nvSpPr>
          <p:cNvPr id="301" name="object 301"/>
          <p:cNvSpPr/>
          <p:nvPr/>
        </p:nvSpPr>
        <p:spPr>
          <a:xfrm>
            <a:off x="3084440" y="3457728"/>
            <a:ext cx="56515" cy="36195"/>
          </a:xfrm>
          <a:custGeom>
            <a:avLst/>
            <a:gdLst/>
            <a:ahLst/>
            <a:cxnLst/>
            <a:rect l="l" t="t" r="r" b="b"/>
            <a:pathLst>
              <a:path w="56514" h="36195">
                <a:moveTo>
                  <a:pt x="0" y="35861"/>
                </a:moveTo>
                <a:lnTo>
                  <a:pt x="56369" y="35861"/>
                </a:lnTo>
                <a:lnTo>
                  <a:pt x="56369" y="0"/>
                </a:lnTo>
                <a:lnTo>
                  <a:pt x="0" y="0"/>
                </a:lnTo>
                <a:lnTo>
                  <a:pt x="0" y="35861"/>
                </a:lnTo>
                <a:close/>
              </a:path>
            </a:pathLst>
          </a:custGeom>
          <a:solidFill>
            <a:srgbClr val="996633"/>
          </a:solidFill>
        </p:spPr>
        <p:txBody>
          <a:bodyPr wrap="square" lIns="0" tIns="0" rIns="0" bIns="0" rtlCol="0"/>
          <a:lstStyle/>
          <a:p>
            <a:endParaRPr/>
          </a:p>
        </p:txBody>
      </p:sp>
      <p:sp>
        <p:nvSpPr>
          <p:cNvPr id="302" name="object 302"/>
          <p:cNvSpPr/>
          <p:nvPr/>
        </p:nvSpPr>
        <p:spPr>
          <a:xfrm>
            <a:off x="3084440" y="3457728"/>
            <a:ext cx="56515" cy="36195"/>
          </a:xfrm>
          <a:custGeom>
            <a:avLst/>
            <a:gdLst/>
            <a:ahLst/>
            <a:cxnLst/>
            <a:rect l="l" t="t" r="r" b="b"/>
            <a:pathLst>
              <a:path w="56514" h="36195">
                <a:moveTo>
                  <a:pt x="0" y="35861"/>
                </a:moveTo>
                <a:lnTo>
                  <a:pt x="56369" y="35861"/>
                </a:lnTo>
                <a:lnTo>
                  <a:pt x="56369" y="0"/>
                </a:lnTo>
                <a:lnTo>
                  <a:pt x="0" y="0"/>
                </a:lnTo>
                <a:lnTo>
                  <a:pt x="0" y="35861"/>
                </a:lnTo>
                <a:close/>
              </a:path>
            </a:pathLst>
          </a:custGeom>
          <a:ln w="4450">
            <a:solidFill>
              <a:srgbClr val="000000"/>
            </a:solidFill>
          </a:ln>
        </p:spPr>
        <p:txBody>
          <a:bodyPr wrap="square" lIns="0" tIns="0" rIns="0" bIns="0" rtlCol="0"/>
          <a:lstStyle/>
          <a:p>
            <a:endParaRPr/>
          </a:p>
        </p:txBody>
      </p:sp>
      <p:sp>
        <p:nvSpPr>
          <p:cNvPr id="303" name="object 303"/>
          <p:cNvSpPr/>
          <p:nvPr/>
        </p:nvSpPr>
        <p:spPr>
          <a:xfrm>
            <a:off x="3140821" y="3457728"/>
            <a:ext cx="56515" cy="36195"/>
          </a:xfrm>
          <a:custGeom>
            <a:avLst/>
            <a:gdLst/>
            <a:ahLst/>
            <a:cxnLst/>
            <a:rect l="l" t="t" r="r" b="b"/>
            <a:pathLst>
              <a:path w="56514" h="36195">
                <a:moveTo>
                  <a:pt x="0" y="35861"/>
                </a:moveTo>
                <a:lnTo>
                  <a:pt x="56468" y="35861"/>
                </a:lnTo>
                <a:lnTo>
                  <a:pt x="56468" y="0"/>
                </a:lnTo>
                <a:lnTo>
                  <a:pt x="0" y="0"/>
                </a:lnTo>
                <a:lnTo>
                  <a:pt x="0" y="35861"/>
                </a:lnTo>
                <a:close/>
              </a:path>
            </a:pathLst>
          </a:custGeom>
          <a:solidFill>
            <a:srgbClr val="996633"/>
          </a:solidFill>
        </p:spPr>
        <p:txBody>
          <a:bodyPr wrap="square" lIns="0" tIns="0" rIns="0" bIns="0" rtlCol="0"/>
          <a:lstStyle/>
          <a:p>
            <a:endParaRPr/>
          </a:p>
        </p:txBody>
      </p:sp>
      <p:sp>
        <p:nvSpPr>
          <p:cNvPr id="304" name="object 304"/>
          <p:cNvSpPr/>
          <p:nvPr/>
        </p:nvSpPr>
        <p:spPr>
          <a:xfrm>
            <a:off x="3140821" y="3457728"/>
            <a:ext cx="56515" cy="36195"/>
          </a:xfrm>
          <a:custGeom>
            <a:avLst/>
            <a:gdLst/>
            <a:ahLst/>
            <a:cxnLst/>
            <a:rect l="l" t="t" r="r" b="b"/>
            <a:pathLst>
              <a:path w="56514" h="36195">
                <a:moveTo>
                  <a:pt x="0" y="35861"/>
                </a:moveTo>
                <a:lnTo>
                  <a:pt x="56468" y="35861"/>
                </a:lnTo>
                <a:lnTo>
                  <a:pt x="56468" y="0"/>
                </a:lnTo>
                <a:lnTo>
                  <a:pt x="0" y="0"/>
                </a:lnTo>
                <a:lnTo>
                  <a:pt x="0" y="35861"/>
                </a:lnTo>
                <a:close/>
              </a:path>
            </a:pathLst>
          </a:custGeom>
          <a:ln w="4451">
            <a:solidFill>
              <a:srgbClr val="000000"/>
            </a:solidFill>
          </a:ln>
        </p:spPr>
        <p:txBody>
          <a:bodyPr wrap="square" lIns="0" tIns="0" rIns="0" bIns="0" rtlCol="0"/>
          <a:lstStyle/>
          <a:p>
            <a:endParaRPr/>
          </a:p>
        </p:txBody>
      </p:sp>
      <p:sp>
        <p:nvSpPr>
          <p:cNvPr id="305" name="object 305"/>
          <p:cNvSpPr/>
          <p:nvPr/>
        </p:nvSpPr>
        <p:spPr>
          <a:xfrm>
            <a:off x="3197278" y="3457728"/>
            <a:ext cx="56515" cy="36195"/>
          </a:xfrm>
          <a:custGeom>
            <a:avLst/>
            <a:gdLst/>
            <a:ahLst/>
            <a:cxnLst/>
            <a:rect l="l" t="t" r="r" b="b"/>
            <a:pathLst>
              <a:path w="56514" h="36195">
                <a:moveTo>
                  <a:pt x="0" y="35861"/>
                </a:moveTo>
                <a:lnTo>
                  <a:pt x="56468" y="35861"/>
                </a:lnTo>
                <a:lnTo>
                  <a:pt x="56468" y="0"/>
                </a:lnTo>
                <a:lnTo>
                  <a:pt x="0" y="0"/>
                </a:lnTo>
                <a:lnTo>
                  <a:pt x="0" y="35861"/>
                </a:lnTo>
                <a:close/>
              </a:path>
            </a:pathLst>
          </a:custGeom>
          <a:solidFill>
            <a:srgbClr val="996633"/>
          </a:solidFill>
        </p:spPr>
        <p:txBody>
          <a:bodyPr wrap="square" lIns="0" tIns="0" rIns="0" bIns="0" rtlCol="0"/>
          <a:lstStyle/>
          <a:p>
            <a:endParaRPr/>
          </a:p>
        </p:txBody>
      </p:sp>
      <p:sp>
        <p:nvSpPr>
          <p:cNvPr id="306" name="object 306"/>
          <p:cNvSpPr/>
          <p:nvPr/>
        </p:nvSpPr>
        <p:spPr>
          <a:xfrm>
            <a:off x="3197278" y="3457728"/>
            <a:ext cx="56515" cy="36195"/>
          </a:xfrm>
          <a:custGeom>
            <a:avLst/>
            <a:gdLst/>
            <a:ahLst/>
            <a:cxnLst/>
            <a:rect l="l" t="t" r="r" b="b"/>
            <a:pathLst>
              <a:path w="56514" h="36195">
                <a:moveTo>
                  <a:pt x="0" y="35861"/>
                </a:moveTo>
                <a:lnTo>
                  <a:pt x="56468" y="35861"/>
                </a:lnTo>
                <a:lnTo>
                  <a:pt x="56468" y="0"/>
                </a:lnTo>
                <a:lnTo>
                  <a:pt x="0" y="0"/>
                </a:lnTo>
                <a:lnTo>
                  <a:pt x="0" y="35861"/>
                </a:lnTo>
                <a:close/>
              </a:path>
            </a:pathLst>
          </a:custGeom>
          <a:ln w="4451">
            <a:solidFill>
              <a:srgbClr val="000000"/>
            </a:solidFill>
          </a:ln>
        </p:spPr>
        <p:txBody>
          <a:bodyPr wrap="square" lIns="0" tIns="0" rIns="0" bIns="0" rtlCol="0"/>
          <a:lstStyle/>
          <a:p>
            <a:endParaRPr/>
          </a:p>
        </p:txBody>
      </p:sp>
      <p:sp>
        <p:nvSpPr>
          <p:cNvPr id="307" name="object 307"/>
          <p:cNvSpPr/>
          <p:nvPr/>
        </p:nvSpPr>
        <p:spPr>
          <a:xfrm>
            <a:off x="2772581" y="3493591"/>
            <a:ext cx="56515" cy="36195"/>
          </a:xfrm>
          <a:custGeom>
            <a:avLst/>
            <a:gdLst/>
            <a:ahLst/>
            <a:cxnLst/>
            <a:rect l="l" t="t" r="r" b="b"/>
            <a:pathLst>
              <a:path w="56514" h="36195">
                <a:moveTo>
                  <a:pt x="0" y="35692"/>
                </a:moveTo>
                <a:lnTo>
                  <a:pt x="56369" y="35692"/>
                </a:lnTo>
                <a:lnTo>
                  <a:pt x="56369" y="0"/>
                </a:lnTo>
                <a:lnTo>
                  <a:pt x="0" y="0"/>
                </a:lnTo>
                <a:lnTo>
                  <a:pt x="0" y="35692"/>
                </a:lnTo>
                <a:close/>
              </a:path>
            </a:pathLst>
          </a:custGeom>
          <a:solidFill>
            <a:srgbClr val="996633"/>
          </a:solidFill>
        </p:spPr>
        <p:txBody>
          <a:bodyPr wrap="square" lIns="0" tIns="0" rIns="0" bIns="0" rtlCol="0"/>
          <a:lstStyle/>
          <a:p>
            <a:endParaRPr/>
          </a:p>
        </p:txBody>
      </p:sp>
      <p:sp>
        <p:nvSpPr>
          <p:cNvPr id="308" name="object 308"/>
          <p:cNvSpPr/>
          <p:nvPr/>
        </p:nvSpPr>
        <p:spPr>
          <a:xfrm>
            <a:off x="2772581" y="3493591"/>
            <a:ext cx="56515" cy="36195"/>
          </a:xfrm>
          <a:custGeom>
            <a:avLst/>
            <a:gdLst/>
            <a:ahLst/>
            <a:cxnLst/>
            <a:rect l="l" t="t" r="r" b="b"/>
            <a:pathLst>
              <a:path w="56514" h="36195">
                <a:moveTo>
                  <a:pt x="0" y="35692"/>
                </a:moveTo>
                <a:lnTo>
                  <a:pt x="56369" y="35692"/>
                </a:lnTo>
                <a:lnTo>
                  <a:pt x="56369" y="0"/>
                </a:lnTo>
                <a:lnTo>
                  <a:pt x="0" y="0"/>
                </a:lnTo>
                <a:lnTo>
                  <a:pt x="0" y="35692"/>
                </a:lnTo>
                <a:close/>
              </a:path>
            </a:pathLst>
          </a:custGeom>
          <a:ln w="4454">
            <a:solidFill>
              <a:srgbClr val="000000"/>
            </a:solidFill>
          </a:ln>
        </p:spPr>
        <p:txBody>
          <a:bodyPr wrap="square" lIns="0" tIns="0" rIns="0" bIns="0" rtlCol="0"/>
          <a:lstStyle/>
          <a:p>
            <a:endParaRPr/>
          </a:p>
        </p:txBody>
      </p:sp>
      <p:sp>
        <p:nvSpPr>
          <p:cNvPr id="309" name="object 309"/>
          <p:cNvSpPr/>
          <p:nvPr/>
        </p:nvSpPr>
        <p:spPr>
          <a:xfrm>
            <a:off x="2828951" y="3493591"/>
            <a:ext cx="56515" cy="36195"/>
          </a:xfrm>
          <a:custGeom>
            <a:avLst/>
            <a:gdLst/>
            <a:ahLst/>
            <a:cxnLst/>
            <a:rect l="l" t="t" r="r" b="b"/>
            <a:pathLst>
              <a:path w="56514" h="36195">
                <a:moveTo>
                  <a:pt x="0" y="35692"/>
                </a:moveTo>
                <a:lnTo>
                  <a:pt x="56468" y="35692"/>
                </a:lnTo>
                <a:lnTo>
                  <a:pt x="56468" y="0"/>
                </a:lnTo>
                <a:lnTo>
                  <a:pt x="0" y="0"/>
                </a:lnTo>
                <a:lnTo>
                  <a:pt x="0" y="35692"/>
                </a:lnTo>
                <a:close/>
              </a:path>
            </a:pathLst>
          </a:custGeom>
          <a:solidFill>
            <a:srgbClr val="996633"/>
          </a:solidFill>
        </p:spPr>
        <p:txBody>
          <a:bodyPr wrap="square" lIns="0" tIns="0" rIns="0" bIns="0" rtlCol="0"/>
          <a:lstStyle/>
          <a:p>
            <a:endParaRPr/>
          </a:p>
        </p:txBody>
      </p:sp>
      <p:sp>
        <p:nvSpPr>
          <p:cNvPr id="310" name="object 310"/>
          <p:cNvSpPr/>
          <p:nvPr/>
        </p:nvSpPr>
        <p:spPr>
          <a:xfrm>
            <a:off x="2828951" y="3493591"/>
            <a:ext cx="56515" cy="36195"/>
          </a:xfrm>
          <a:custGeom>
            <a:avLst/>
            <a:gdLst/>
            <a:ahLst/>
            <a:cxnLst/>
            <a:rect l="l" t="t" r="r" b="b"/>
            <a:pathLst>
              <a:path w="56514" h="36195">
                <a:moveTo>
                  <a:pt x="0" y="35692"/>
                </a:moveTo>
                <a:lnTo>
                  <a:pt x="56468" y="35692"/>
                </a:lnTo>
                <a:lnTo>
                  <a:pt x="56468" y="0"/>
                </a:lnTo>
                <a:lnTo>
                  <a:pt x="0" y="0"/>
                </a:lnTo>
                <a:lnTo>
                  <a:pt x="0" y="35692"/>
                </a:lnTo>
                <a:close/>
              </a:path>
            </a:pathLst>
          </a:custGeom>
          <a:ln w="4455">
            <a:solidFill>
              <a:srgbClr val="000000"/>
            </a:solidFill>
          </a:ln>
        </p:spPr>
        <p:txBody>
          <a:bodyPr wrap="square" lIns="0" tIns="0" rIns="0" bIns="0" rtlCol="0"/>
          <a:lstStyle/>
          <a:p>
            <a:endParaRPr/>
          </a:p>
        </p:txBody>
      </p:sp>
      <p:sp>
        <p:nvSpPr>
          <p:cNvPr id="311" name="object 311"/>
          <p:cNvSpPr/>
          <p:nvPr/>
        </p:nvSpPr>
        <p:spPr>
          <a:xfrm>
            <a:off x="2885420" y="3493591"/>
            <a:ext cx="56515" cy="36195"/>
          </a:xfrm>
          <a:custGeom>
            <a:avLst/>
            <a:gdLst/>
            <a:ahLst/>
            <a:cxnLst/>
            <a:rect l="l" t="t" r="r" b="b"/>
            <a:pathLst>
              <a:path w="56514" h="36195">
                <a:moveTo>
                  <a:pt x="0" y="35692"/>
                </a:moveTo>
                <a:lnTo>
                  <a:pt x="56369" y="35692"/>
                </a:lnTo>
                <a:lnTo>
                  <a:pt x="56369" y="0"/>
                </a:lnTo>
                <a:lnTo>
                  <a:pt x="0" y="0"/>
                </a:lnTo>
                <a:lnTo>
                  <a:pt x="0" y="35692"/>
                </a:lnTo>
                <a:close/>
              </a:path>
            </a:pathLst>
          </a:custGeom>
          <a:solidFill>
            <a:srgbClr val="996633"/>
          </a:solidFill>
        </p:spPr>
        <p:txBody>
          <a:bodyPr wrap="square" lIns="0" tIns="0" rIns="0" bIns="0" rtlCol="0"/>
          <a:lstStyle/>
          <a:p>
            <a:endParaRPr/>
          </a:p>
        </p:txBody>
      </p:sp>
      <p:sp>
        <p:nvSpPr>
          <p:cNvPr id="312" name="object 312"/>
          <p:cNvSpPr/>
          <p:nvPr/>
        </p:nvSpPr>
        <p:spPr>
          <a:xfrm>
            <a:off x="2885420" y="3493591"/>
            <a:ext cx="56515" cy="36195"/>
          </a:xfrm>
          <a:custGeom>
            <a:avLst/>
            <a:gdLst/>
            <a:ahLst/>
            <a:cxnLst/>
            <a:rect l="l" t="t" r="r" b="b"/>
            <a:pathLst>
              <a:path w="56514" h="36195">
                <a:moveTo>
                  <a:pt x="0" y="35692"/>
                </a:moveTo>
                <a:lnTo>
                  <a:pt x="56369" y="35692"/>
                </a:lnTo>
                <a:lnTo>
                  <a:pt x="56369" y="0"/>
                </a:lnTo>
                <a:lnTo>
                  <a:pt x="0" y="0"/>
                </a:lnTo>
                <a:lnTo>
                  <a:pt x="0" y="35692"/>
                </a:lnTo>
                <a:close/>
              </a:path>
            </a:pathLst>
          </a:custGeom>
          <a:ln w="4454">
            <a:solidFill>
              <a:srgbClr val="000000"/>
            </a:solidFill>
          </a:ln>
        </p:spPr>
        <p:txBody>
          <a:bodyPr wrap="square" lIns="0" tIns="0" rIns="0" bIns="0" rtlCol="0"/>
          <a:lstStyle/>
          <a:p>
            <a:endParaRPr/>
          </a:p>
        </p:txBody>
      </p:sp>
      <p:sp>
        <p:nvSpPr>
          <p:cNvPr id="313" name="object 313"/>
          <p:cNvSpPr/>
          <p:nvPr/>
        </p:nvSpPr>
        <p:spPr>
          <a:xfrm>
            <a:off x="2941789" y="3493591"/>
            <a:ext cx="56515" cy="36195"/>
          </a:xfrm>
          <a:custGeom>
            <a:avLst/>
            <a:gdLst/>
            <a:ahLst/>
            <a:cxnLst/>
            <a:rect l="l" t="t" r="r" b="b"/>
            <a:pathLst>
              <a:path w="56514" h="36195">
                <a:moveTo>
                  <a:pt x="0" y="35692"/>
                </a:moveTo>
                <a:lnTo>
                  <a:pt x="56468" y="35692"/>
                </a:lnTo>
                <a:lnTo>
                  <a:pt x="56468" y="0"/>
                </a:lnTo>
                <a:lnTo>
                  <a:pt x="0" y="0"/>
                </a:lnTo>
                <a:lnTo>
                  <a:pt x="0" y="35692"/>
                </a:lnTo>
                <a:close/>
              </a:path>
            </a:pathLst>
          </a:custGeom>
          <a:solidFill>
            <a:srgbClr val="996633"/>
          </a:solidFill>
        </p:spPr>
        <p:txBody>
          <a:bodyPr wrap="square" lIns="0" tIns="0" rIns="0" bIns="0" rtlCol="0"/>
          <a:lstStyle/>
          <a:p>
            <a:endParaRPr/>
          </a:p>
        </p:txBody>
      </p:sp>
      <p:sp>
        <p:nvSpPr>
          <p:cNvPr id="314" name="object 314"/>
          <p:cNvSpPr/>
          <p:nvPr/>
        </p:nvSpPr>
        <p:spPr>
          <a:xfrm>
            <a:off x="2941789" y="3493591"/>
            <a:ext cx="56515" cy="36195"/>
          </a:xfrm>
          <a:custGeom>
            <a:avLst/>
            <a:gdLst/>
            <a:ahLst/>
            <a:cxnLst/>
            <a:rect l="l" t="t" r="r" b="b"/>
            <a:pathLst>
              <a:path w="56514" h="36195">
                <a:moveTo>
                  <a:pt x="0" y="35692"/>
                </a:moveTo>
                <a:lnTo>
                  <a:pt x="56468" y="35692"/>
                </a:lnTo>
                <a:lnTo>
                  <a:pt x="56468" y="0"/>
                </a:lnTo>
                <a:lnTo>
                  <a:pt x="0" y="0"/>
                </a:lnTo>
                <a:lnTo>
                  <a:pt x="0" y="35692"/>
                </a:lnTo>
                <a:close/>
              </a:path>
            </a:pathLst>
          </a:custGeom>
          <a:ln w="4455">
            <a:solidFill>
              <a:srgbClr val="000000"/>
            </a:solidFill>
          </a:ln>
        </p:spPr>
        <p:txBody>
          <a:bodyPr wrap="square" lIns="0" tIns="0" rIns="0" bIns="0" rtlCol="0"/>
          <a:lstStyle/>
          <a:p>
            <a:endParaRPr/>
          </a:p>
        </p:txBody>
      </p:sp>
      <p:sp>
        <p:nvSpPr>
          <p:cNvPr id="315" name="object 315"/>
          <p:cNvSpPr/>
          <p:nvPr/>
        </p:nvSpPr>
        <p:spPr>
          <a:xfrm>
            <a:off x="2998258" y="3493591"/>
            <a:ext cx="56515" cy="36195"/>
          </a:xfrm>
          <a:custGeom>
            <a:avLst/>
            <a:gdLst/>
            <a:ahLst/>
            <a:cxnLst/>
            <a:rect l="l" t="t" r="r" b="b"/>
            <a:pathLst>
              <a:path w="56514" h="36195">
                <a:moveTo>
                  <a:pt x="0" y="35692"/>
                </a:moveTo>
                <a:lnTo>
                  <a:pt x="56468" y="35692"/>
                </a:lnTo>
                <a:lnTo>
                  <a:pt x="56468" y="0"/>
                </a:lnTo>
                <a:lnTo>
                  <a:pt x="0" y="0"/>
                </a:lnTo>
                <a:lnTo>
                  <a:pt x="0" y="35692"/>
                </a:lnTo>
                <a:close/>
              </a:path>
            </a:pathLst>
          </a:custGeom>
          <a:solidFill>
            <a:srgbClr val="996633"/>
          </a:solidFill>
        </p:spPr>
        <p:txBody>
          <a:bodyPr wrap="square" lIns="0" tIns="0" rIns="0" bIns="0" rtlCol="0"/>
          <a:lstStyle/>
          <a:p>
            <a:endParaRPr/>
          </a:p>
        </p:txBody>
      </p:sp>
      <p:sp>
        <p:nvSpPr>
          <p:cNvPr id="316" name="object 316"/>
          <p:cNvSpPr/>
          <p:nvPr/>
        </p:nvSpPr>
        <p:spPr>
          <a:xfrm>
            <a:off x="2998258" y="3493591"/>
            <a:ext cx="56515" cy="36195"/>
          </a:xfrm>
          <a:custGeom>
            <a:avLst/>
            <a:gdLst/>
            <a:ahLst/>
            <a:cxnLst/>
            <a:rect l="l" t="t" r="r" b="b"/>
            <a:pathLst>
              <a:path w="56514" h="36195">
                <a:moveTo>
                  <a:pt x="0" y="35692"/>
                </a:moveTo>
                <a:lnTo>
                  <a:pt x="56468" y="35692"/>
                </a:lnTo>
                <a:lnTo>
                  <a:pt x="56468" y="0"/>
                </a:lnTo>
                <a:lnTo>
                  <a:pt x="0" y="0"/>
                </a:lnTo>
                <a:lnTo>
                  <a:pt x="0" y="35692"/>
                </a:lnTo>
                <a:close/>
              </a:path>
            </a:pathLst>
          </a:custGeom>
          <a:ln w="4455">
            <a:solidFill>
              <a:srgbClr val="000000"/>
            </a:solidFill>
          </a:ln>
        </p:spPr>
        <p:txBody>
          <a:bodyPr wrap="square" lIns="0" tIns="0" rIns="0" bIns="0" rtlCol="0"/>
          <a:lstStyle/>
          <a:p>
            <a:endParaRPr/>
          </a:p>
        </p:txBody>
      </p:sp>
      <p:sp>
        <p:nvSpPr>
          <p:cNvPr id="317" name="object 317"/>
          <p:cNvSpPr/>
          <p:nvPr/>
        </p:nvSpPr>
        <p:spPr>
          <a:xfrm>
            <a:off x="3054726" y="3493591"/>
            <a:ext cx="56515" cy="36195"/>
          </a:xfrm>
          <a:custGeom>
            <a:avLst/>
            <a:gdLst/>
            <a:ahLst/>
            <a:cxnLst/>
            <a:rect l="l" t="t" r="r" b="b"/>
            <a:pathLst>
              <a:path w="56514" h="36195">
                <a:moveTo>
                  <a:pt x="0" y="35692"/>
                </a:moveTo>
                <a:lnTo>
                  <a:pt x="56369" y="35692"/>
                </a:lnTo>
                <a:lnTo>
                  <a:pt x="56369" y="0"/>
                </a:lnTo>
                <a:lnTo>
                  <a:pt x="0" y="0"/>
                </a:lnTo>
                <a:lnTo>
                  <a:pt x="0" y="35692"/>
                </a:lnTo>
                <a:close/>
              </a:path>
            </a:pathLst>
          </a:custGeom>
          <a:solidFill>
            <a:srgbClr val="996633"/>
          </a:solidFill>
        </p:spPr>
        <p:txBody>
          <a:bodyPr wrap="square" lIns="0" tIns="0" rIns="0" bIns="0" rtlCol="0"/>
          <a:lstStyle/>
          <a:p>
            <a:endParaRPr/>
          </a:p>
        </p:txBody>
      </p:sp>
      <p:sp>
        <p:nvSpPr>
          <p:cNvPr id="318" name="object 318"/>
          <p:cNvSpPr/>
          <p:nvPr/>
        </p:nvSpPr>
        <p:spPr>
          <a:xfrm>
            <a:off x="3054726" y="3493591"/>
            <a:ext cx="56515" cy="36195"/>
          </a:xfrm>
          <a:custGeom>
            <a:avLst/>
            <a:gdLst/>
            <a:ahLst/>
            <a:cxnLst/>
            <a:rect l="l" t="t" r="r" b="b"/>
            <a:pathLst>
              <a:path w="56514" h="36195">
                <a:moveTo>
                  <a:pt x="0" y="35692"/>
                </a:moveTo>
                <a:lnTo>
                  <a:pt x="56369" y="35692"/>
                </a:lnTo>
                <a:lnTo>
                  <a:pt x="56369" y="0"/>
                </a:lnTo>
                <a:lnTo>
                  <a:pt x="0" y="0"/>
                </a:lnTo>
                <a:lnTo>
                  <a:pt x="0" y="35692"/>
                </a:lnTo>
                <a:close/>
              </a:path>
            </a:pathLst>
          </a:custGeom>
          <a:ln w="4454">
            <a:solidFill>
              <a:srgbClr val="000000"/>
            </a:solidFill>
          </a:ln>
        </p:spPr>
        <p:txBody>
          <a:bodyPr wrap="square" lIns="0" tIns="0" rIns="0" bIns="0" rtlCol="0"/>
          <a:lstStyle/>
          <a:p>
            <a:endParaRPr/>
          </a:p>
        </p:txBody>
      </p:sp>
      <p:sp>
        <p:nvSpPr>
          <p:cNvPr id="319" name="object 319"/>
          <p:cNvSpPr/>
          <p:nvPr/>
        </p:nvSpPr>
        <p:spPr>
          <a:xfrm>
            <a:off x="3111096" y="3493591"/>
            <a:ext cx="56515" cy="36195"/>
          </a:xfrm>
          <a:custGeom>
            <a:avLst/>
            <a:gdLst/>
            <a:ahLst/>
            <a:cxnLst/>
            <a:rect l="l" t="t" r="r" b="b"/>
            <a:pathLst>
              <a:path w="56514" h="36195">
                <a:moveTo>
                  <a:pt x="0" y="35692"/>
                </a:moveTo>
                <a:lnTo>
                  <a:pt x="56468" y="35692"/>
                </a:lnTo>
                <a:lnTo>
                  <a:pt x="56468" y="0"/>
                </a:lnTo>
                <a:lnTo>
                  <a:pt x="0" y="0"/>
                </a:lnTo>
                <a:lnTo>
                  <a:pt x="0" y="35692"/>
                </a:lnTo>
                <a:close/>
              </a:path>
            </a:pathLst>
          </a:custGeom>
          <a:solidFill>
            <a:srgbClr val="996633"/>
          </a:solidFill>
        </p:spPr>
        <p:txBody>
          <a:bodyPr wrap="square" lIns="0" tIns="0" rIns="0" bIns="0" rtlCol="0"/>
          <a:lstStyle/>
          <a:p>
            <a:endParaRPr/>
          </a:p>
        </p:txBody>
      </p:sp>
      <p:sp>
        <p:nvSpPr>
          <p:cNvPr id="320" name="object 320"/>
          <p:cNvSpPr/>
          <p:nvPr/>
        </p:nvSpPr>
        <p:spPr>
          <a:xfrm>
            <a:off x="3111096" y="3493591"/>
            <a:ext cx="56515" cy="36195"/>
          </a:xfrm>
          <a:custGeom>
            <a:avLst/>
            <a:gdLst/>
            <a:ahLst/>
            <a:cxnLst/>
            <a:rect l="l" t="t" r="r" b="b"/>
            <a:pathLst>
              <a:path w="56514" h="36195">
                <a:moveTo>
                  <a:pt x="0" y="35692"/>
                </a:moveTo>
                <a:lnTo>
                  <a:pt x="56468" y="35692"/>
                </a:lnTo>
                <a:lnTo>
                  <a:pt x="56468" y="0"/>
                </a:lnTo>
                <a:lnTo>
                  <a:pt x="0" y="0"/>
                </a:lnTo>
                <a:lnTo>
                  <a:pt x="0" y="35692"/>
                </a:lnTo>
                <a:close/>
              </a:path>
            </a:pathLst>
          </a:custGeom>
          <a:ln w="4455">
            <a:solidFill>
              <a:srgbClr val="000000"/>
            </a:solidFill>
          </a:ln>
        </p:spPr>
        <p:txBody>
          <a:bodyPr wrap="square" lIns="0" tIns="0" rIns="0" bIns="0" rtlCol="0"/>
          <a:lstStyle/>
          <a:p>
            <a:endParaRPr/>
          </a:p>
        </p:txBody>
      </p:sp>
      <p:sp>
        <p:nvSpPr>
          <p:cNvPr id="321" name="object 321"/>
          <p:cNvSpPr/>
          <p:nvPr/>
        </p:nvSpPr>
        <p:spPr>
          <a:xfrm>
            <a:off x="3167568" y="3493591"/>
            <a:ext cx="56515" cy="36195"/>
          </a:xfrm>
          <a:custGeom>
            <a:avLst/>
            <a:gdLst/>
            <a:ahLst/>
            <a:cxnLst/>
            <a:rect l="l" t="t" r="r" b="b"/>
            <a:pathLst>
              <a:path w="56514" h="36195">
                <a:moveTo>
                  <a:pt x="0" y="35692"/>
                </a:moveTo>
                <a:lnTo>
                  <a:pt x="56468" y="35692"/>
                </a:lnTo>
                <a:lnTo>
                  <a:pt x="56468" y="0"/>
                </a:lnTo>
                <a:lnTo>
                  <a:pt x="0" y="0"/>
                </a:lnTo>
                <a:lnTo>
                  <a:pt x="0" y="35692"/>
                </a:lnTo>
                <a:close/>
              </a:path>
            </a:pathLst>
          </a:custGeom>
          <a:solidFill>
            <a:srgbClr val="996633"/>
          </a:solidFill>
        </p:spPr>
        <p:txBody>
          <a:bodyPr wrap="square" lIns="0" tIns="0" rIns="0" bIns="0" rtlCol="0"/>
          <a:lstStyle/>
          <a:p>
            <a:endParaRPr/>
          </a:p>
        </p:txBody>
      </p:sp>
      <p:sp>
        <p:nvSpPr>
          <p:cNvPr id="322" name="object 322"/>
          <p:cNvSpPr/>
          <p:nvPr/>
        </p:nvSpPr>
        <p:spPr>
          <a:xfrm>
            <a:off x="3167568" y="3493591"/>
            <a:ext cx="56515" cy="36195"/>
          </a:xfrm>
          <a:custGeom>
            <a:avLst/>
            <a:gdLst/>
            <a:ahLst/>
            <a:cxnLst/>
            <a:rect l="l" t="t" r="r" b="b"/>
            <a:pathLst>
              <a:path w="56514" h="36195">
                <a:moveTo>
                  <a:pt x="0" y="35692"/>
                </a:moveTo>
                <a:lnTo>
                  <a:pt x="56468" y="35692"/>
                </a:lnTo>
                <a:lnTo>
                  <a:pt x="56468" y="0"/>
                </a:lnTo>
                <a:lnTo>
                  <a:pt x="0" y="0"/>
                </a:lnTo>
                <a:lnTo>
                  <a:pt x="0" y="35692"/>
                </a:lnTo>
                <a:close/>
              </a:path>
            </a:pathLst>
          </a:custGeom>
          <a:ln w="4455">
            <a:solidFill>
              <a:srgbClr val="000000"/>
            </a:solidFill>
          </a:ln>
        </p:spPr>
        <p:txBody>
          <a:bodyPr wrap="square" lIns="0" tIns="0" rIns="0" bIns="0" rtlCol="0"/>
          <a:lstStyle/>
          <a:p>
            <a:endParaRPr/>
          </a:p>
        </p:txBody>
      </p:sp>
      <p:sp>
        <p:nvSpPr>
          <p:cNvPr id="323" name="object 323"/>
          <p:cNvSpPr/>
          <p:nvPr/>
        </p:nvSpPr>
        <p:spPr>
          <a:xfrm>
            <a:off x="3224025" y="3493591"/>
            <a:ext cx="56515" cy="36195"/>
          </a:xfrm>
          <a:custGeom>
            <a:avLst/>
            <a:gdLst/>
            <a:ahLst/>
            <a:cxnLst/>
            <a:rect l="l" t="t" r="r" b="b"/>
            <a:pathLst>
              <a:path w="56514" h="36195">
                <a:moveTo>
                  <a:pt x="0" y="35692"/>
                </a:moveTo>
                <a:lnTo>
                  <a:pt x="56369" y="35692"/>
                </a:lnTo>
                <a:lnTo>
                  <a:pt x="56369" y="0"/>
                </a:lnTo>
                <a:lnTo>
                  <a:pt x="0" y="0"/>
                </a:lnTo>
                <a:lnTo>
                  <a:pt x="0" y="35692"/>
                </a:lnTo>
                <a:close/>
              </a:path>
            </a:pathLst>
          </a:custGeom>
          <a:solidFill>
            <a:srgbClr val="996633"/>
          </a:solidFill>
        </p:spPr>
        <p:txBody>
          <a:bodyPr wrap="square" lIns="0" tIns="0" rIns="0" bIns="0" rtlCol="0"/>
          <a:lstStyle/>
          <a:p>
            <a:endParaRPr/>
          </a:p>
        </p:txBody>
      </p:sp>
      <p:sp>
        <p:nvSpPr>
          <p:cNvPr id="324" name="object 324"/>
          <p:cNvSpPr/>
          <p:nvPr/>
        </p:nvSpPr>
        <p:spPr>
          <a:xfrm>
            <a:off x="3224025" y="3493591"/>
            <a:ext cx="56515" cy="36195"/>
          </a:xfrm>
          <a:custGeom>
            <a:avLst/>
            <a:gdLst/>
            <a:ahLst/>
            <a:cxnLst/>
            <a:rect l="l" t="t" r="r" b="b"/>
            <a:pathLst>
              <a:path w="56514" h="36195">
                <a:moveTo>
                  <a:pt x="0" y="35692"/>
                </a:moveTo>
                <a:lnTo>
                  <a:pt x="56369" y="35692"/>
                </a:lnTo>
                <a:lnTo>
                  <a:pt x="56369" y="0"/>
                </a:lnTo>
                <a:lnTo>
                  <a:pt x="0" y="0"/>
                </a:lnTo>
                <a:lnTo>
                  <a:pt x="0" y="35692"/>
                </a:lnTo>
                <a:close/>
              </a:path>
            </a:pathLst>
          </a:custGeom>
          <a:ln w="4454">
            <a:solidFill>
              <a:srgbClr val="000000"/>
            </a:solidFill>
          </a:ln>
        </p:spPr>
        <p:txBody>
          <a:bodyPr wrap="square" lIns="0" tIns="0" rIns="0" bIns="0" rtlCol="0"/>
          <a:lstStyle/>
          <a:p>
            <a:endParaRPr/>
          </a:p>
        </p:txBody>
      </p:sp>
      <p:sp>
        <p:nvSpPr>
          <p:cNvPr id="325" name="object 325"/>
          <p:cNvSpPr/>
          <p:nvPr/>
        </p:nvSpPr>
        <p:spPr>
          <a:xfrm>
            <a:off x="2745828" y="3529285"/>
            <a:ext cx="56515" cy="36195"/>
          </a:xfrm>
          <a:custGeom>
            <a:avLst/>
            <a:gdLst/>
            <a:ahLst/>
            <a:cxnLst/>
            <a:rect l="l" t="t" r="r" b="b"/>
            <a:pathLst>
              <a:path w="56514" h="36195">
                <a:moveTo>
                  <a:pt x="0" y="35861"/>
                </a:moveTo>
                <a:lnTo>
                  <a:pt x="56369" y="35861"/>
                </a:lnTo>
                <a:lnTo>
                  <a:pt x="56369" y="0"/>
                </a:lnTo>
                <a:lnTo>
                  <a:pt x="0" y="0"/>
                </a:lnTo>
                <a:lnTo>
                  <a:pt x="0" y="35861"/>
                </a:lnTo>
                <a:close/>
              </a:path>
            </a:pathLst>
          </a:custGeom>
          <a:solidFill>
            <a:srgbClr val="996633"/>
          </a:solidFill>
        </p:spPr>
        <p:txBody>
          <a:bodyPr wrap="square" lIns="0" tIns="0" rIns="0" bIns="0" rtlCol="0"/>
          <a:lstStyle/>
          <a:p>
            <a:endParaRPr/>
          </a:p>
        </p:txBody>
      </p:sp>
      <p:sp>
        <p:nvSpPr>
          <p:cNvPr id="326" name="object 326"/>
          <p:cNvSpPr/>
          <p:nvPr/>
        </p:nvSpPr>
        <p:spPr>
          <a:xfrm>
            <a:off x="2745828" y="3529285"/>
            <a:ext cx="56515" cy="36195"/>
          </a:xfrm>
          <a:custGeom>
            <a:avLst/>
            <a:gdLst/>
            <a:ahLst/>
            <a:cxnLst/>
            <a:rect l="l" t="t" r="r" b="b"/>
            <a:pathLst>
              <a:path w="56514" h="36195">
                <a:moveTo>
                  <a:pt x="0" y="35861"/>
                </a:moveTo>
                <a:lnTo>
                  <a:pt x="56369" y="35861"/>
                </a:lnTo>
                <a:lnTo>
                  <a:pt x="56369" y="0"/>
                </a:lnTo>
                <a:lnTo>
                  <a:pt x="0" y="0"/>
                </a:lnTo>
                <a:lnTo>
                  <a:pt x="0" y="35861"/>
                </a:lnTo>
                <a:close/>
              </a:path>
            </a:pathLst>
          </a:custGeom>
          <a:ln w="4450">
            <a:solidFill>
              <a:srgbClr val="000000"/>
            </a:solidFill>
          </a:ln>
        </p:spPr>
        <p:txBody>
          <a:bodyPr wrap="square" lIns="0" tIns="0" rIns="0" bIns="0" rtlCol="0"/>
          <a:lstStyle/>
          <a:p>
            <a:endParaRPr/>
          </a:p>
        </p:txBody>
      </p:sp>
      <p:sp>
        <p:nvSpPr>
          <p:cNvPr id="327" name="object 327"/>
          <p:cNvSpPr/>
          <p:nvPr/>
        </p:nvSpPr>
        <p:spPr>
          <a:xfrm>
            <a:off x="2802196" y="3529285"/>
            <a:ext cx="56515" cy="36195"/>
          </a:xfrm>
          <a:custGeom>
            <a:avLst/>
            <a:gdLst/>
            <a:ahLst/>
            <a:cxnLst/>
            <a:rect l="l" t="t" r="r" b="b"/>
            <a:pathLst>
              <a:path w="56514" h="36195">
                <a:moveTo>
                  <a:pt x="0" y="35861"/>
                </a:moveTo>
                <a:lnTo>
                  <a:pt x="56468" y="35861"/>
                </a:lnTo>
                <a:lnTo>
                  <a:pt x="56468" y="0"/>
                </a:lnTo>
                <a:lnTo>
                  <a:pt x="0" y="0"/>
                </a:lnTo>
                <a:lnTo>
                  <a:pt x="0" y="35861"/>
                </a:lnTo>
                <a:close/>
              </a:path>
            </a:pathLst>
          </a:custGeom>
          <a:solidFill>
            <a:srgbClr val="996633"/>
          </a:solidFill>
        </p:spPr>
        <p:txBody>
          <a:bodyPr wrap="square" lIns="0" tIns="0" rIns="0" bIns="0" rtlCol="0"/>
          <a:lstStyle/>
          <a:p>
            <a:endParaRPr/>
          </a:p>
        </p:txBody>
      </p:sp>
      <p:sp>
        <p:nvSpPr>
          <p:cNvPr id="328" name="object 328"/>
          <p:cNvSpPr/>
          <p:nvPr/>
        </p:nvSpPr>
        <p:spPr>
          <a:xfrm>
            <a:off x="2802196" y="3529285"/>
            <a:ext cx="56515" cy="36195"/>
          </a:xfrm>
          <a:custGeom>
            <a:avLst/>
            <a:gdLst/>
            <a:ahLst/>
            <a:cxnLst/>
            <a:rect l="l" t="t" r="r" b="b"/>
            <a:pathLst>
              <a:path w="56514" h="36195">
                <a:moveTo>
                  <a:pt x="0" y="35861"/>
                </a:moveTo>
                <a:lnTo>
                  <a:pt x="56468" y="35861"/>
                </a:lnTo>
                <a:lnTo>
                  <a:pt x="56468" y="0"/>
                </a:lnTo>
                <a:lnTo>
                  <a:pt x="0" y="0"/>
                </a:lnTo>
                <a:lnTo>
                  <a:pt x="0" y="35861"/>
                </a:lnTo>
                <a:close/>
              </a:path>
            </a:pathLst>
          </a:custGeom>
          <a:ln w="4451">
            <a:solidFill>
              <a:srgbClr val="000000"/>
            </a:solidFill>
          </a:ln>
        </p:spPr>
        <p:txBody>
          <a:bodyPr wrap="square" lIns="0" tIns="0" rIns="0" bIns="0" rtlCol="0"/>
          <a:lstStyle/>
          <a:p>
            <a:endParaRPr/>
          </a:p>
        </p:txBody>
      </p:sp>
      <p:sp>
        <p:nvSpPr>
          <p:cNvPr id="329" name="object 329"/>
          <p:cNvSpPr/>
          <p:nvPr/>
        </p:nvSpPr>
        <p:spPr>
          <a:xfrm>
            <a:off x="2858665" y="3529285"/>
            <a:ext cx="56515" cy="36195"/>
          </a:xfrm>
          <a:custGeom>
            <a:avLst/>
            <a:gdLst/>
            <a:ahLst/>
            <a:cxnLst/>
            <a:rect l="l" t="t" r="r" b="b"/>
            <a:pathLst>
              <a:path w="56514" h="36195">
                <a:moveTo>
                  <a:pt x="0" y="35861"/>
                </a:moveTo>
                <a:lnTo>
                  <a:pt x="56468" y="35861"/>
                </a:lnTo>
                <a:lnTo>
                  <a:pt x="56468" y="0"/>
                </a:lnTo>
                <a:lnTo>
                  <a:pt x="0" y="0"/>
                </a:lnTo>
                <a:lnTo>
                  <a:pt x="0" y="35861"/>
                </a:lnTo>
                <a:close/>
              </a:path>
            </a:pathLst>
          </a:custGeom>
          <a:solidFill>
            <a:srgbClr val="996633"/>
          </a:solidFill>
        </p:spPr>
        <p:txBody>
          <a:bodyPr wrap="square" lIns="0" tIns="0" rIns="0" bIns="0" rtlCol="0"/>
          <a:lstStyle/>
          <a:p>
            <a:endParaRPr/>
          </a:p>
        </p:txBody>
      </p:sp>
      <p:sp>
        <p:nvSpPr>
          <p:cNvPr id="330" name="object 330"/>
          <p:cNvSpPr/>
          <p:nvPr/>
        </p:nvSpPr>
        <p:spPr>
          <a:xfrm>
            <a:off x="2858665" y="3529285"/>
            <a:ext cx="56515" cy="36195"/>
          </a:xfrm>
          <a:custGeom>
            <a:avLst/>
            <a:gdLst/>
            <a:ahLst/>
            <a:cxnLst/>
            <a:rect l="l" t="t" r="r" b="b"/>
            <a:pathLst>
              <a:path w="56514" h="36195">
                <a:moveTo>
                  <a:pt x="0" y="35861"/>
                </a:moveTo>
                <a:lnTo>
                  <a:pt x="56468" y="35861"/>
                </a:lnTo>
                <a:lnTo>
                  <a:pt x="56468" y="0"/>
                </a:lnTo>
                <a:lnTo>
                  <a:pt x="0" y="0"/>
                </a:lnTo>
                <a:lnTo>
                  <a:pt x="0" y="35861"/>
                </a:lnTo>
                <a:close/>
              </a:path>
            </a:pathLst>
          </a:custGeom>
          <a:ln w="4451">
            <a:solidFill>
              <a:srgbClr val="000000"/>
            </a:solidFill>
          </a:ln>
        </p:spPr>
        <p:txBody>
          <a:bodyPr wrap="square" lIns="0" tIns="0" rIns="0" bIns="0" rtlCol="0"/>
          <a:lstStyle/>
          <a:p>
            <a:endParaRPr/>
          </a:p>
        </p:txBody>
      </p:sp>
      <p:sp>
        <p:nvSpPr>
          <p:cNvPr id="331" name="object 331"/>
          <p:cNvSpPr/>
          <p:nvPr/>
        </p:nvSpPr>
        <p:spPr>
          <a:xfrm>
            <a:off x="2915133" y="3529285"/>
            <a:ext cx="56515" cy="36195"/>
          </a:xfrm>
          <a:custGeom>
            <a:avLst/>
            <a:gdLst/>
            <a:ahLst/>
            <a:cxnLst/>
            <a:rect l="l" t="t" r="r" b="b"/>
            <a:pathLst>
              <a:path w="56514" h="36195">
                <a:moveTo>
                  <a:pt x="0" y="35861"/>
                </a:moveTo>
                <a:lnTo>
                  <a:pt x="56369" y="35861"/>
                </a:lnTo>
                <a:lnTo>
                  <a:pt x="56369" y="0"/>
                </a:lnTo>
                <a:lnTo>
                  <a:pt x="0" y="0"/>
                </a:lnTo>
                <a:lnTo>
                  <a:pt x="0" y="35861"/>
                </a:lnTo>
                <a:close/>
              </a:path>
            </a:pathLst>
          </a:custGeom>
          <a:solidFill>
            <a:srgbClr val="996633"/>
          </a:solidFill>
        </p:spPr>
        <p:txBody>
          <a:bodyPr wrap="square" lIns="0" tIns="0" rIns="0" bIns="0" rtlCol="0"/>
          <a:lstStyle/>
          <a:p>
            <a:endParaRPr/>
          </a:p>
        </p:txBody>
      </p:sp>
      <p:sp>
        <p:nvSpPr>
          <p:cNvPr id="332" name="object 332"/>
          <p:cNvSpPr/>
          <p:nvPr/>
        </p:nvSpPr>
        <p:spPr>
          <a:xfrm>
            <a:off x="2915133" y="3529285"/>
            <a:ext cx="56515" cy="36195"/>
          </a:xfrm>
          <a:custGeom>
            <a:avLst/>
            <a:gdLst/>
            <a:ahLst/>
            <a:cxnLst/>
            <a:rect l="l" t="t" r="r" b="b"/>
            <a:pathLst>
              <a:path w="56514" h="36195">
                <a:moveTo>
                  <a:pt x="0" y="35861"/>
                </a:moveTo>
                <a:lnTo>
                  <a:pt x="56369" y="35861"/>
                </a:lnTo>
                <a:lnTo>
                  <a:pt x="56369" y="0"/>
                </a:lnTo>
                <a:lnTo>
                  <a:pt x="0" y="0"/>
                </a:lnTo>
                <a:lnTo>
                  <a:pt x="0" y="35861"/>
                </a:lnTo>
                <a:close/>
              </a:path>
            </a:pathLst>
          </a:custGeom>
          <a:ln w="4450">
            <a:solidFill>
              <a:srgbClr val="000000"/>
            </a:solidFill>
          </a:ln>
        </p:spPr>
        <p:txBody>
          <a:bodyPr wrap="square" lIns="0" tIns="0" rIns="0" bIns="0" rtlCol="0"/>
          <a:lstStyle/>
          <a:p>
            <a:endParaRPr/>
          </a:p>
        </p:txBody>
      </p:sp>
      <p:sp>
        <p:nvSpPr>
          <p:cNvPr id="333" name="object 333"/>
          <p:cNvSpPr/>
          <p:nvPr/>
        </p:nvSpPr>
        <p:spPr>
          <a:xfrm>
            <a:off x="2971503" y="3529285"/>
            <a:ext cx="56515" cy="36195"/>
          </a:xfrm>
          <a:custGeom>
            <a:avLst/>
            <a:gdLst/>
            <a:ahLst/>
            <a:cxnLst/>
            <a:rect l="l" t="t" r="r" b="b"/>
            <a:pathLst>
              <a:path w="56514" h="36195">
                <a:moveTo>
                  <a:pt x="0" y="35861"/>
                </a:moveTo>
                <a:lnTo>
                  <a:pt x="56468" y="35861"/>
                </a:lnTo>
                <a:lnTo>
                  <a:pt x="56468" y="0"/>
                </a:lnTo>
                <a:lnTo>
                  <a:pt x="0" y="0"/>
                </a:lnTo>
                <a:lnTo>
                  <a:pt x="0" y="35861"/>
                </a:lnTo>
                <a:close/>
              </a:path>
            </a:pathLst>
          </a:custGeom>
          <a:solidFill>
            <a:srgbClr val="996633"/>
          </a:solidFill>
        </p:spPr>
        <p:txBody>
          <a:bodyPr wrap="square" lIns="0" tIns="0" rIns="0" bIns="0" rtlCol="0"/>
          <a:lstStyle/>
          <a:p>
            <a:endParaRPr/>
          </a:p>
        </p:txBody>
      </p:sp>
      <p:sp>
        <p:nvSpPr>
          <p:cNvPr id="334" name="object 334"/>
          <p:cNvSpPr/>
          <p:nvPr/>
        </p:nvSpPr>
        <p:spPr>
          <a:xfrm>
            <a:off x="2971503" y="3529285"/>
            <a:ext cx="56515" cy="36195"/>
          </a:xfrm>
          <a:custGeom>
            <a:avLst/>
            <a:gdLst/>
            <a:ahLst/>
            <a:cxnLst/>
            <a:rect l="l" t="t" r="r" b="b"/>
            <a:pathLst>
              <a:path w="56514" h="36195">
                <a:moveTo>
                  <a:pt x="0" y="35861"/>
                </a:moveTo>
                <a:lnTo>
                  <a:pt x="56468" y="35861"/>
                </a:lnTo>
                <a:lnTo>
                  <a:pt x="56468" y="0"/>
                </a:lnTo>
                <a:lnTo>
                  <a:pt x="0" y="0"/>
                </a:lnTo>
                <a:lnTo>
                  <a:pt x="0" y="35861"/>
                </a:lnTo>
                <a:close/>
              </a:path>
            </a:pathLst>
          </a:custGeom>
          <a:ln w="4451">
            <a:solidFill>
              <a:srgbClr val="000000"/>
            </a:solidFill>
          </a:ln>
        </p:spPr>
        <p:txBody>
          <a:bodyPr wrap="square" lIns="0" tIns="0" rIns="0" bIns="0" rtlCol="0"/>
          <a:lstStyle/>
          <a:p>
            <a:endParaRPr/>
          </a:p>
        </p:txBody>
      </p:sp>
      <p:sp>
        <p:nvSpPr>
          <p:cNvPr id="335" name="object 335"/>
          <p:cNvSpPr/>
          <p:nvPr/>
        </p:nvSpPr>
        <p:spPr>
          <a:xfrm>
            <a:off x="3027971" y="3529285"/>
            <a:ext cx="56515" cy="36195"/>
          </a:xfrm>
          <a:custGeom>
            <a:avLst/>
            <a:gdLst/>
            <a:ahLst/>
            <a:cxnLst/>
            <a:rect l="l" t="t" r="r" b="b"/>
            <a:pathLst>
              <a:path w="56514" h="36195">
                <a:moveTo>
                  <a:pt x="0" y="35861"/>
                </a:moveTo>
                <a:lnTo>
                  <a:pt x="56468" y="35861"/>
                </a:lnTo>
                <a:lnTo>
                  <a:pt x="56468" y="0"/>
                </a:lnTo>
                <a:lnTo>
                  <a:pt x="0" y="0"/>
                </a:lnTo>
                <a:lnTo>
                  <a:pt x="0" y="35861"/>
                </a:lnTo>
                <a:close/>
              </a:path>
            </a:pathLst>
          </a:custGeom>
          <a:solidFill>
            <a:srgbClr val="996633"/>
          </a:solidFill>
        </p:spPr>
        <p:txBody>
          <a:bodyPr wrap="square" lIns="0" tIns="0" rIns="0" bIns="0" rtlCol="0"/>
          <a:lstStyle/>
          <a:p>
            <a:endParaRPr/>
          </a:p>
        </p:txBody>
      </p:sp>
      <p:sp>
        <p:nvSpPr>
          <p:cNvPr id="336" name="object 336"/>
          <p:cNvSpPr/>
          <p:nvPr/>
        </p:nvSpPr>
        <p:spPr>
          <a:xfrm>
            <a:off x="3027971" y="3529285"/>
            <a:ext cx="56515" cy="36195"/>
          </a:xfrm>
          <a:custGeom>
            <a:avLst/>
            <a:gdLst/>
            <a:ahLst/>
            <a:cxnLst/>
            <a:rect l="l" t="t" r="r" b="b"/>
            <a:pathLst>
              <a:path w="56514" h="36195">
                <a:moveTo>
                  <a:pt x="0" y="35861"/>
                </a:moveTo>
                <a:lnTo>
                  <a:pt x="56468" y="35861"/>
                </a:lnTo>
                <a:lnTo>
                  <a:pt x="56468" y="0"/>
                </a:lnTo>
                <a:lnTo>
                  <a:pt x="0" y="0"/>
                </a:lnTo>
                <a:lnTo>
                  <a:pt x="0" y="35861"/>
                </a:lnTo>
                <a:close/>
              </a:path>
            </a:pathLst>
          </a:custGeom>
          <a:ln w="4451">
            <a:solidFill>
              <a:srgbClr val="000000"/>
            </a:solidFill>
          </a:ln>
        </p:spPr>
        <p:txBody>
          <a:bodyPr wrap="square" lIns="0" tIns="0" rIns="0" bIns="0" rtlCol="0"/>
          <a:lstStyle/>
          <a:p>
            <a:endParaRPr/>
          </a:p>
        </p:txBody>
      </p:sp>
      <p:sp>
        <p:nvSpPr>
          <p:cNvPr id="337" name="object 337"/>
          <p:cNvSpPr/>
          <p:nvPr/>
        </p:nvSpPr>
        <p:spPr>
          <a:xfrm>
            <a:off x="3084440" y="3529285"/>
            <a:ext cx="56515" cy="36195"/>
          </a:xfrm>
          <a:custGeom>
            <a:avLst/>
            <a:gdLst/>
            <a:ahLst/>
            <a:cxnLst/>
            <a:rect l="l" t="t" r="r" b="b"/>
            <a:pathLst>
              <a:path w="56514" h="36195">
                <a:moveTo>
                  <a:pt x="0" y="35861"/>
                </a:moveTo>
                <a:lnTo>
                  <a:pt x="56369" y="35861"/>
                </a:lnTo>
                <a:lnTo>
                  <a:pt x="56369" y="0"/>
                </a:lnTo>
                <a:lnTo>
                  <a:pt x="0" y="0"/>
                </a:lnTo>
                <a:lnTo>
                  <a:pt x="0" y="35861"/>
                </a:lnTo>
                <a:close/>
              </a:path>
            </a:pathLst>
          </a:custGeom>
          <a:solidFill>
            <a:srgbClr val="996633"/>
          </a:solidFill>
        </p:spPr>
        <p:txBody>
          <a:bodyPr wrap="square" lIns="0" tIns="0" rIns="0" bIns="0" rtlCol="0"/>
          <a:lstStyle/>
          <a:p>
            <a:endParaRPr/>
          </a:p>
        </p:txBody>
      </p:sp>
      <p:sp>
        <p:nvSpPr>
          <p:cNvPr id="338" name="object 338"/>
          <p:cNvSpPr/>
          <p:nvPr/>
        </p:nvSpPr>
        <p:spPr>
          <a:xfrm>
            <a:off x="3084440" y="3529285"/>
            <a:ext cx="56515" cy="36195"/>
          </a:xfrm>
          <a:custGeom>
            <a:avLst/>
            <a:gdLst/>
            <a:ahLst/>
            <a:cxnLst/>
            <a:rect l="l" t="t" r="r" b="b"/>
            <a:pathLst>
              <a:path w="56514" h="36195">
                <a:moveTo>
                  <a:pt x="0" y="35861"/>
                </a:moveTo>
                <a:lnTo>
                  <a:pt x="56369" y="35861"/>
                </a:lnTo>
                <a:lnTo>
                  <a:pt x="56369" y="0"/>
                </a:lnTo>
                <a:lnTo>
                  <a:pt x="0" y="0"/>
                </a:lnTo>
                <a:lnTo>
                  <a:pt x="0" y="35861"/>
                </a:lnTo>
                <a:close/>
              </a:path>
            </a:pathLst>
          </a:custGeom>
          <a:ln w="4450">
            <a:solidFill>
              <a:srgbClr val="000000"/>
            </a:solidFill>
          </a:ln>
        </p:spPr>
        <p:txBody>
          <a:bodyPr wrap="square" lIns="0" tIns="0" rIns="0" bIns="0" rtlCol="0"/>
          <a:lstStyle/>
          <a:p>
            <a:endParaRPr/>
          </a:p>
        </p:txBody>
      </p:sp>
      <p:sp>
        <p:nvSpPr>
          <p:cNvPr id="339" name="object 339"/>
          <p:cNvSpPr/>
          <p:nvPr/>
        </p:nvSpPr>
        <p:spPr>
          <a:xfrm>
            <a:off x="3140821" y="3529285"/>
            <a:ext cx="56515" cy="36195"/>
          </a:xfrm>
          <a:custGeom>
            <a:avLst/>
            <a:gdLst/>
            <a:ahLst/>
            <a:cxnLst/>
            <a:rect l="l" t="t" r="r" b="b"/>
            <a:pathLst>
              <a:path w="56514" h="36195">
                <a:moveTo>
                  <a:pt x="0" y="35861"/>
                </a:moveTo>
                <a:lnTo>
                  <a:pt x="56468" y="35861"/>
                </a:lnTo>
                <a:lnTo>
                  <a:pt x="56468" y="0"/>
                </a:lnTo>
                <a:lnTo>
                  <a:pt x="0" y="0"/>
                </a:lnTo>
                <a:lnTo>
                  <a:pt x="0" y="35861"/>
                </a:lnTo>
                <a:close/>
              </a:path>
            </a:pathLst>
          </a:custGeom>
          <a:solidFill>
            <a:srgbClr val="996633"/>
          </a:solidFill>
        </p:spPr>
        <p:txBody>
          <a:bodyPr wrap="square" lIns="0" tIns="0" rIns="0" bIns="0" rtlCol="0"/>
          <a:lstStyle/>
          <a:p>
            <a:endParaRPr/>
          </a:p>
        </p:txBody>
      </p:sp>
      <p:sp>
        <p:nvSpPr>
          <p:cNvPr id="340" name="object 340"/>
          <p:cNvSpPr/>
          <p:nvPr/>
        </p:nvSpPr>
        <p:spPr>
          <a:xfrm>
            <a:off x="3140821" y="3529285"/>
            <a:ext cx="56515" cy="36195"/>
          </a:xfrm>
          <a:custGeom>
            <a:avLst/>
            <a:gdLst/>
            <a:ahLst/>
            <a:cxnLst/>
            <a:rect l="l" t="t" r="r" b="b"/>
            <a:pathLst>
              <a:path w="56514" h="36195">
                <a:moveTo>
                  <a:pt x="0" y="35861"/>
                </a:moveTo>
                <a:lnTo>
                  <a:pt x="56468" y="35861"/>
                </a:lnTo>
                <a:lnTo>
                  <a:pt x="56468" y="0"/>
                </a:lnTo>
                <a:lnTo>
                  <a:pt x="0" y="0"/>
                </a:lnTo>
                <a:lnTo>
                  <a:pt x="0" y="35861"/>
                </a:lnTo>
                <a:close/>
              </a:path>
            </a:pathLst>
          </a:custGeom>
          <a:ln w="4451">
            <a:solidFill>
              <a:srgbClr val="000000"/>
            </a:solidFill>
          </a:ln>
        </p:spPr>
        <p:txBody>
          <a:bodyPr wrap="square" lIns="0" tIns="0" rIns="0" bIns="0" rtlCol="0"/>
          <a:lstStyle/>
          <a:p>
            <a:endParaRPr/>
          </a:p>
        </p:txBody>
      </p:sp>
      <p:sp>
        <p:nvSpPr>
          <p:cNvPr id="341" name="object 341"/>
          <p:cNvSpPr/>
          <p:nvPr/>
        </p:nvSpPr>
        <p:spPr>
          <a:xfrm>
            <a:off x="3197278" y="3529285"/>
            <a:ext cx="56515" cy="36195"/>
          </a:xfrm>
          <a:custGeom>
            <a:avLst/>
            <a:gdLst/>
            <a:ahLst/>
            <a:cxnLst/>
            <a:rect l="l" t="t" r="r" b="b"/>
            <a:pathLst>
              <a:path w="56514" h="36195">
                <a:moveTo>
                  <a:pt x="0" y="35861"/>
                </a:moveTo>
                <a:lnTo>
                  <a:pt x="56468" y="35861"/>
                </a:lnTo>
                <a:lnTo>
                  <a:pt x="56468" y="0"/>
                </a:lnTo>
                <a:lnTo>
                  <a:pt x="0" y="0"/>
                </a:lnTo>
                <a:lnTo>
                  <a:pt x="0" y="35861"/>
                </a:lnTo>
                <a:close/>
              </a:path>
            </a:pathLst>
          </a:custGeom>
          <a:solidFill>
            <a:srgbClr val="996633"/>
          </a:solidFill>
        </p:spPr>
        <p:txBody>
          <a:bodyPr wrap="square" lIns="0" tIns="0" rIns="0" bIns="0" rtlCol="0"/>
          <a:lstStyle/>
          <a:p>
            <a:endParaRPr/>
          </a:p>
        </p:txBody>
      </p:sp>
      <p:sp>
        <p:nvSpPr>
          <p:cNvPr id="342" name="object 342"/>
          <p:cNvSpPr/>
          <p:nvPr/>
        </p:nvSpPr>
        <p:spPr>
          <a:xfrm>
            <a:off x="3197278" y="3529285"/>
            <a:ext cx="56515" cy="36195"/>
          </a:xfrm>
          <a:custGeom>
            <a:avLst/>
            <a:gdLst/>
            <a:ahLst/>
            <a:cxnLst/>
            <a:rect l="l" t="t" r="r" b="b"/>
            <a:pathLst>
              <a:path w="56514" h="36195">
                <a:moveTo>
                  <a:pt x="0" y="35861"/>
                </a:moveTo>
                <a:lnTo>
                  <a:pt x="56468" y="35861"/>
                </a:lnTo>
                <a:lnTo>
                  <a:pt x="56468" y="0"/>
                </a:lnTo>
                <a:lnTo>
                  <a:pt x="0" y="0"/>
                </a:lnTo>
                <a:lnTo>
                  <a:pt x="0" y="35861"/>
                </a:lnTo>
                <a:close/>
              </a:path>
            </a:pathLst>
          </a:custGeom>
          <a:ln w="4451">
            <a:solidFill>
              <a:srgbClr val="000000"/>
            </a:solidFill>
          </a:ln>
        </p:spPr>
        <p:txBody>
          <a:bodyPr wrap="square" lIns="0" tIns="0" rIns="0" bIns="0" rtlCol="0"/>
          <a:lstStyle/>
          <a:p>
            <a:endParaRPr/>
          </a:p>
        </p:txBody>
      </p:sp>
      <p:sp>
        <p:nvSpPr>
          <p:cNvPr id="343" name="object 343"/>
          <p:cNvSpPr/>
          <p:nvPr/>
        </p:nvSpPr>
        <p:spPr>
          <a:xfrm>
            <a:off x="2772581" y="3565148"/>
            <a:ext cx="56515" cy="36195"/>
          </a:xfrm>
          <a:custGeom>
            <a:avLst/>
            <a:gdLst/>
            <a:ahLst/>
            <a:cxnLst/>
            <a:rect l="l" t="t" r="r" b="b"/>
            <a:pathLst>
              <a:path w="56514" h="36195">
                <a:moveTo>
                  <a:pt x="0" y="35692"/>
                </a:moveTo>
                <a:lnTo>
                  <a:pt x="56369" y="35692"/>
                </a:lnTo>
                <a:lnTo>
                  <a:pt x="56369" y="0"/>
                </a:lnTo>
                <a:lnTo>
                  <a:pt x="0" y="0"/>
                </a:lnTo>
                <a:lnTo>
                  <a:pt x="0" y="35692"/>
                </a:lnTo>
                <a:close/>
              </a:path>
            </a:pathLst>
          </a:custGeom>
          <a:solidFill>
            <a:srgbClr val="996633"/>
          </a:solidFill>
        </p:spPr>
        <p:txBody>
          <a:bodyPr wrap="square" lIns="0" tIns="0" rIns="0" bIns="0" rtlCol="0"/>
          <a:lstStyle/>
          <a:p>
            <a:endParaRPr/>
          </a:p>
        </p:txBody>
      </p:sp>
      <p:sp>
        <p:nvSpPr>
          <p:cNvPr id="344" name="object 344"/>
          <p:cNvSpPr/>
          <p:nvPr/>
        </p:nvSpPr>
        <p:spPr>
          <a:xfrm>
            <a:off x="2772581" y="3565148"/>
            <a:ext cx="56515" cy="36195"/>
          </a:xfrm>
          <a:custGeom>
            <a:avLst/>
            <a:gdLst/>
            <a:ahLst/>
            <a:cxnLst/>
            <a:rect l="l" t="t" r="r" b="b"/>
            <a:pathLst>
              <a:path w="56514" h="36195">
                <a:moveTo>
                  <a:pt x="0" y="35692"/>
                </a:moveTo>
                <a:lnTo>
                  <a:pt x="56369" y="35692"/>
                </a:lnTo>
                <a:lnTo>
                  <a:pt x="56369" y="0"/>
                </a:lnTo>
                <a:lnTo>
                  <a:pt x="0" y="0"/>
                </a:lnTo>
                <a:lnTo>
                  <a:pt x="0" y="35692"/>
                </a:lnTo>
                <a:close/>
              </a:path>
            </a:pathLst>
          </a:custGeom>
          <a:ln w="4454">
            <a:solidFill>
              <a:srgbClr val="000000"/>
            </a:solidFill>
          </a:ln>
        </p:spPr>
        <p:txBody>
          <a:bodyPr wrap="square" lIns="0" tIns="0" rIns="0" bIns="0" rtlCol="0"/>
          <a:lstStyle/>
          <a:p>
            <a:endParaRPr/>
          </a:p>
        </p:txBody>
      </p:sp>
      <p:sp>
        <p:nvSpPr>
          <p:cNvPr id="345" name="object 345"/>
          <p:cNvSpPr/>
          <p:nvPr/>
        </p:nvSpPr>
        <p:spPr>
          <a:xfrm>
            <a:off x="2828951" y="3565148"/>
            <a:ext cx="56515" cy="36195"/>
          </a:xfrm>
          <a:custGeom>
            <a:avLst/>
            <a:gdLst/>
            <a:ahLst/>
            <a:cxnLst/>
            <a:rect l="l" t="t" r="r" b="b"/>
            <a:pathLst>
              <a:path w="56514" h="36195">
                <a:moveTo>
                  <a:pt x="0" y="35692"/>
                </a:moveTo>
                <a:lnTo>
                  <a:pt x="56468" y="35692"/>
                </a:lnTo>
                <a:lnTo>
                  <a:pt x="56468" y="0"/>
                </a:lnTo>
                <a:lnTo>
                  <a:pt x="0" y="0"/>
                </a:lnTo>
                <a:lnTo>
                  <a:pt x="0" y="35692"/>
                </a:lnTo>
                <a:close/>
              </a:path>
            </a:pathLst>
          </a:custGeom>
          <a:solidFill>
            <a:srgbClr val="996633"/>
          </a:solidFill>
        </p:spPr>
        <p:txBody>
          <a:bodyPr wrap="square" lIns="0" tIns="0" rIns="0" bIns="0" rtlCol="0"/>
          <a:lstStyle/>
          <a:p>
            <a:endParaRPr/>
          </a:p>
        </p:txBody>
      </p:sp>
      <p:sp>
        <p:nvSpPr>
          <p:cNvPr id="346" name="object 346"/>
          <p:cNvSpPr/>
          <p:nvPr/>
        </p:nvSpPr>
        <p:spPr>
          <a:xfrm>
            <a:off x="2828951" y="3565148"/>
            <a:ext cx="56515" cy="36195"/>
          </a:xfrm>
          <a:custGeom>
            <a:avLst/>
            <a:gdLst/>
            <a:ahLst/>
            <a:cxnLst/>
            <a:rect l="l" t="t" r="r" b="b"/>
            <a:pathLst>
              <a:path w="56514" h="36195">
                <a:moveTo>
                  <a:pt x="0" y="35692"/>
                </a:moveTo>
                <a:lnTo>
                  <a:pt x="56468" y="35692"/>
                </a:lnTo>
                <a:lnTo>
                  <a:pt x="56468" y="0"/>
                </a:lnTo>
                <a:lnTo>
                  <a:pt x="0" y="0"/>
                </a:lnTo>
                <a:lnTo>
                  <a:pt x="0" y="35692"/>
                </a:lnTo>
                <a:close/>
              </a:path>
            </a:pathLst>
          </a:custGeom>
          <a:ln w="4455">
            <a:solidFill>
              <a:srgbClr val="000000"/>
            </a:solidFill>
          </a:ln>
        </p:spPr>
        <p:txBody>
          <a:bodyPr wrap="square" lIns="0" tIns="0" rIns="0" bIns="0" rtlCol="0"/>
          <a:lstStyle/>
          <a:p>
            <a:endParaRPr/>
          </a:p>
        </p:txBody>
      </p:sp>
      <p:sp>
        <p:nvSpPr>
          <p:cNvPr id="347" name="object 347"/>
          <p:cNvSpPr/>
          <p:nvPr/>
        </p:nvSpPr>
        <p:spPr>
          <a:xfrm>
            <a:off x="2885420" y="3565148"/>
            <a:ext cx="56515" cy="36195"/>
          </a:xfrm>
          <a:custGeom>
            <a:avLst/>
            <a:gdLst/>
            <a:ahLst/>
            <a:cxnLst/>
            <a:rect l="l" t="t" r="r" b="b"/>
            <a:pathLst>
              <a:path w="56514" h="36195">
                <a:moveTo>
                  <a:pt x="0" y="35692"/>
                </a:moveTo>
                <a:lnTo>
                  <a:pt x="56369" y="35692"/>
                </a:lnTo>
                <a:lnTo>
                  <a:pt x="56369" y="0"/>
                </a:lnTo>
                <a:lnTo>
                  <a:pt x="0" y="0"/>
                </a:lnTo>
                <a:lnTo>
                  <a:pt x="0" y="35692"/>
                </a:lnTo>
                <a:close/>
              </a:path>
            </a:pathLst>
          </a:custGeom>
          <a:solidFill>
            <a:srgbClr val="996633"/>
          </a:solidFill>
        </p:spPr>
        <p:txBody>
          <a:bodyPr wrap="square" lIns="0" tIns="0" rIns="0" bIns="0" rtlCol="0"/>
          <a:lstStyle/>
          <a:p>
            <a:endParaRPr/>
          </a:p>
        </p:txBody>
      </p:sp>
      <p:sp>
        <p:nvSpPr>
          <p:cNvPr id="348" name="object 348"/>
          <p:cNvSpPr/>
          <p:nvPr/>
        </p:nvSpPr>
        <p:spPr>
          <a:xfrm>
            <a:off x="2885420" y="3565148"/>
            <a:ext cx="56515" cy="36195"/>
          </a:xfrm>
          <a:custGeom>
            <a:avLst/>
            <a:gdLst/>
            <a:ahLst/>
            <a:cxnLst/>
            <a:rect l="l" t="t" r="r" b="b"/>
            <a:pathLst>
              <a:path w="56514" h="36195">
                <a:moveTo>
                  <a:pt x="0" y="35692"/>
                </a:moveTo>
                <a:lnTo>
                  <a:pt x="56369" y="35692"/>
                </a:lnTo>
                <a:lnTo>
                  <a:pt x="56369" y="0"/>
                </a:lnTo>
                <a:lnTo>
                  <a:pt x="0" y="0"/>
                </a:lnTo>
                <a:lnTo>
                  <a:pt x="0" y="35692"/>
                </a:lnTo>
                <a:close/>
              </a:path>
            </a:pathLst>
          </a:custGeom>
          <a:ln w="4454">
            <a:solidFill>
              <a:srgbClr val="000000"/>
            </a:solidFill>
          </a:ln>
        </p:spPr>
        <p:txBody>
          <a:bodyPr wrap="square" lIns="0" tIns="0" rIns="0" bIns="0" rtlCol="0"/>
          <a:lstStyle/>
          <a:p>
            <a:endParaRPr/>
          </a:p>
        </p:txBody>
      </p:sp>
      <p:sp>
        <p:nvSpPr>
          <p:cNvPr id="349" name="object 349"/>
          <p:cNvSpPr/>
          <p:nvPr/>
        </p:nvSpPr>
        <p:spPr>
          <a:xfrm>
            <a:off x="2941789" y="3565148"/>
            <a:ext cx="56515" cy="36195"/>
          </a:xfrm>
          <a:custGeom>
            <a:avLst/>
            <a:gdLst/>
            <a:ahLst/>
            <a:cxnLst/>
            <a:rect l="l" t="t" r="r" b="b"/>
            <a:pathLst>
              <a:path w="56514" h="36195">
                <a:moveTo>
                  <a:pt x="0" y="35692"/>
                </a:moveTo>
                <a:lnTo>
                  <a:pt x="56468" y="35692"/>
                </a:lnTo>
                <a:lnTo>
                  <a:pt x="56468" y="0"/>
                </a:lnTo>
                <a:lnTo>
                  <a:pt x="0" y="0"/>
                </a:lnTo>
                <a:lnTo>
                  <a:pt x="0" y="35692"/>
                </a:lnTo>
                <a:close/>
              </a:path>
            </a:pathLst>
          </a:custGeom>
          <a:solidFill>
            <a:srgbClr val="996633"/>
          </a:solidFill>
        </p:spPr>
        <p:txBody>
          <a:bodyPr wrap="square" lIns="0" tIns="0" rIns="0" bIns="0" rtlCol="0"/>
          <a:lstStyle/>
          <a:p>
            <a:endParaRPr/>
          </a:p>
        </p:txBody>
      </p:sp>
      <p:sp>
        <p:nvSpPr>
          <p:cNvPr id="350" name="object 350"/>
          <p:cNvSpPr/>
          <p:nvPr/>
        </p:nvSpPr>
        <p:spPr>
          <a:xfrm>
            <a:off x="2941789" y="3565148"/>
            <a:ext cx="56515" cy="36195"/>
          </a:xfrm>
          <a:custGeom>
            <a:avLst/>
            <a:gdLst/>
            <a:ahLst/>
            <a:cxnLst/>
            <a:rect l="l" t="t" r="r" b="b"/>
            <a:pathLst>
              <a:path w="56514" h="36195">
                <a:moveTo>
                  <a:pt x="0" y="35692"/>
                </a:moveTo>
                <a:lnTo>
                  <a:pt x="56468" y="35692"/>
                </a:lnTo>
                <a:lnTo>
                  <a:pt x="56468" y="0"/>
                </a:lnTo>
                <a:lnTo>
                  <a:pt x="0" y="0"/>
                </a:lnTo>
                <a:lnTo>
                  <a:pt x="0" y="35692"/>
                </a:lnTo>
                <a:close/>
              </a:path>
            </a:pathLst>
          </a:custGeom>
          <a:ln w="4455">
            <a:solidFill>
              <a:srgbClr val="000000"/>
            </a:solidFill>
          </a:ln>
        </p:spPr>
        <p:txBody>
          <a:bodyPr wrap="square" lIns="0" tIns="0" rIns="0" bIns="0" rtlCol="0"/>
          <a:lstStyle/>
          <a:p>
            <a:endParaRPr/>
          </a:p>
        </p:txBody>
      </p:sp>
      <p:sp>
        <p:nvSpPr>
          <p:cNvPr id="351" name="object 351"/>
          <p:cNvSpPr/>
          <p:nvPr/>
        </p:nvSpPr>
        <p:spPr>
          <a:xfrm>
            <a:off x="2998258" y="3565148"/>
            <a:ext cx="56515" cy="36195"/>
          </a:xfrm>
          <a:custGeom>
            <a:avLst/>
            <a:gdLst/>
            <a:ahLst/>
            <a:cxnLst/>
            <a:rect l="l" t="t" r="r" b="b"/>
            <a:pathLst>
              <a:path w="56514" h="36195">
                <a:moveTo>
                  <a:pt x="0" y="35692"/>
                </a:moveTo>
                <a:lnTo>
                  <a:pt x="56468" y="35692"/>
                </a:lnTo>
                <a:lnTo>
                  <a:pt x="56468" y="0"/>
                </a:lnTo>
                <a:lnTo>
                  <a:pt x="0" y="0"/>
                </a:lnTo>
                <a:lnTo>
                  <a:pt x="0" y="35692"/>
                </a:lnTo>
                <a:close/>
              </a:path>
            </a:pathLst>
          </a:custGeom>
          <a:solidFill>
            <a:srgbClr val="996633"/>
          </a:solidFill>
        </p:spPr>
        <p:txBody>
          <a:bodyPr wrap="square" lIns="0" tIns="0" rIns="0" bIns="0" rtlCol="0"/>
          <a:lstStyle/>
          <a:p>
            <a:endParaRPr/>
          </a:p>
        </p:txBody>
      </p:sp>
      <p:sp>
        <p:nvSpPr>
          <p:cNvPr id="352" name="object 352"/>
          <p:cNvSpPr/>
          <p:nvPr/>
        </p:nvSpPr>
        <p:spPr>
          <a:xfrm>
            <a:off x="2998258" y="3565148"/>
            <a:ext cx="56515" cy="36195"/>
          </a:xfrm>
          <a:custGeom>
            <a:avLst/>
            <a:gdLst/>
            <a:ahLst/>
            <a:cxnLst/>
            <a:rect l="l" t="t" r="r" b="b"/>
            <a:pathLst>
              <a:path w="56514" h="36195">
                <a:moveTo>
                  <a:pt x="0" y="35692"/>
                </a:moveTo>
                <a:lnTo>
                  <a:pt x="56468" y="35692"/>
                </a:lnTo>
                <a:lnTo>
                  <a:pt x="56468" y="0"/>
                </a:lnTo>
                <a:lnTo>
                  <a:pt x="0" y="0"/>
                </a:lnTo>
                <a:lnTo>
                  <a:pt x="0" y="35692"/>
                </a:lnTo>
                <a:close/>
              </a:path>
            </a:pathLst>
          </a:custGeom>
          <a:ln w="4455">
            <a:solidFill>
              <a:srgbClr val="000000"/>
            </a:solidFill>
          </a:ln>
        </p:spPr>
        <p:txBody>
          <a:bodyPr wrap="square" lIns="0" tIns="0" rIns="0" bIns="0" rtlCol="0"/>
          <a:lstStyle/>
          <a:p>
            <a:endParaRPr/>
          </a:p>
        </p:txBody>
      </p:sp>
      <p:sp>
        <p:nvSpPr>
          <p:cNvPr id="353" name="object 353"/>
          <p:cNvSpPr/>
          <p:nvPr/>
        </p:nvSpPr>
        <p:spPr>
          <a:xfrm>
            <a:off x="3054726" y="3565148"/>
            <a:ext cx="56515" cy="36195"/>
          </a:xfrm>
          <a:custGeom>
            <a:avLst/>
            <a:gdLst/>
            <a:ahLst/>
            <a:cxnLst/>
            <a:rect l="l" t="t" r="r" b="b"/>
            <a:pathLst>
              <a:path w="56514" h="36195">
                <a:moveTo>
                  <a:pt x="0" y="35692"/>
                </a:moveTo>
                <a:lnTo>
                  <a:pt x="56369" y="35692"/>
                </a:lnTo>
                <a:lnTo>
                  <a:pt x="56369" y="0"/>
                </a:lnTo>
                <a:lnTo>
                  <a:pt x="0" y="0"/>
                </a:lnTo>
                <a:lnTo>
                  <a:pt x="0" y="35692"/>
                </a:lnTo>
                <a:close/>
              </a:path>
            </a:pathLst>
          </a:custGeom>
          <a:solidFill>
            <a:srgbClr val="996633"/>
          </a:solidFill>
        </p:spPr>
        <p:txBody>
          <a:bodyPr wrap="square" lIns="0" tIns="0" rIns="0" bIns="0" rtlCol="0"/>
          <a:lstStyle/>
          <a:p>
            <a:endParaRPr/>
          </a:p>
        </p:txBody>
      </p:sp>
      <p:sp>
        <p:nvSpPr>
          <p:cNvPr id="354" name="object 354"/>
          <p:cNvSpPr/>
          <p:nvPr/>
        </p:nvSpPr>
        <p:spPr>
          <a:xfrm>
            <a:off x="3054726" y="3565148"/>
            <a:ext cx="56515" cy="36195"/>
          </a:xfrm>
          <a:custGeom>
            <a:avLst/>
            <a:gdLst/>
            <a:ahLst/>
            <a:cxnLst/>
            <a:rect l="l" t="t" r="r" b="b"/>
            <a:pathLst>
              <a:path w="56514" h="36195">
                <a:moveTo>
                  <a:pt x="0" y="35692"/>
                </a:moveTo>
                <a:lnTo>
                  <a:pt x="56369" y="35692"/>
                </a:lnTo>
                <a:lnTo>
                  <a:pt x="56369" y="0"/>
                </a:lnTo>
                <a:lnTo>
                  <a:pt x="0" y="0"/>
                </a:lnTo>
                <a:lnTo>
                  <a:pt x="0" y="35692"/>
                </a:lnTo>
                <a:close/>
              </a:path>
            </a:pathLst>
          </a:custGeom>
          <a:ln w="4454">
            <a:solidFill>
              <a:srgbClr val="000000"/>
            </a:solidFill>
          </a:ln>
        </p:spPr>
        <p:txBody>
          <a:bodyPr wrap="square" lIns="0" tIns="0" rIns="0" bIns="0" rtlCol="0"/>
          <a:lstStyle/>
          <a:p>
            <a:endParaRPr/>
          </a:p>
        </p:txBody>
      </p:sp>
      <p:sp>
        <p:nvSpPr>
          <p:cNvPr id="355" name="object 355"/>
          <p:cNvSpPr/>
          <p:nvPr/>
        </p:nvSpPr>
        <p:spPr>
          <a:xfrm>
            <a:off x="3111096" y="3565148"/>
            <a:ext cx="56515" cy="36195"/>
          </a:xfrm>
          <a:custGeom>
            <a:avLst/>
            <a:gdLst/>
            <a:ahLst/>
            <a:cxnLst/>
            <a:rect l="l" t="t" r="r" b="b"/>
            <a:pathLst>
              <a:path w="56514" h="36195">
                <a:moveTo>
                  <a:pt x="0" y="35692"/>
                </a:moveTo>
                <a:lnTo>
                  <a:pt x="56468" y="35692"/>
                </a:lnTo>
                <a:lnTo>
                  <a:pt x="56468" y="0"/>
                </a:lnTo>
                <a:lnTo>
                  <a:pt x="0" y="0"/>
                </a:lnTo>
                <a:lnTo>
                  <a:pt x="0" y="35692"/>
                </a:lnTo>
                <a:close/>
              </a:path>
            </a:pathLst>
          </a:custGeom>
          <a:solidFill>
            <a:srgbClr val="996633"/>
          </a:solidFill>
        </p:spPr>
        <p:txBody>
          <a:bodyPr wrap="square" lIns="0" tIns="0" rIns="0" bIns="0" rtlCol="0"/>
          <a:lstStyle/>
          <a:p>
            <a:endParaRPr/>
          </a:p>
        </p:txBody>
      </p:sp>
      <p:sp>
        <p:nvSpPr>
          <p:cNvPr id="356" name="object 356"/>
          <p:cNvSpPr/>
          <p:nvPr/>
        </p:nvSpPr>
        <p:spPr>
          <a:xfrm>
            <a:off x="3111096" y="3565148"/>
            <a:ext cx="56515" cy="36195"/>
          </a:xfrm>
          <a:custGeom>
            <a:avLst/>
            <a:gdLst/>
            <a:ahLst/>
            <a:cxnLst/>
            <a:rect l="l" t="t" r="r" b="b"/>
            <a:pathLst>
              <a:path w="56514" h="36195">
                <a:moveTo>
                  <a:pt x="0" y="35692"/>
                </a:moveTo>
                <a:lnTo>
                  <a:pt x="56468" y="35692"/>
                </a:lnTo>
                <a:lnTo>
                  <a:pt x="56468" y="0"/>
                </a:lnTo>
                <a:lnTo>
                  <a:pt x="0" y="0"/>
                </a:lnTo>
                <a:lnTo>
                  <a:pt x="0" y="35692"/>
                </a:lnTo>
                <a:close/>
              </a:path>
            </a:pathLst>
          </a:custGeom>
          <a:ln w="4455">
            <a:solidFill>
              <a:srgbClr val="000000"/>
            </a:solidFill>
          </a:ln>
        </p:spPr>
        <p:txBody>
          <a:bodyPr wrap="square" lIns="0" tIns="0" rIns="0" bIns="0" rtlCol="0"/>
          <a:lstStyle/>
          <a:p>
            <a:endParaRPr/>
          </a:p>
        </p:txBody>
      </p:sp>
      <p:sp>
        <p:nvSpPr>
          <p:cNvPr id="357" name="object 357"/>
          <p:cNvSpPr/>
          <p:nvPr/>
        </p:nvSpPr>
        <p:spPr>
          <a:xfrm>
            <a:off x="3167568" y="3565148"/>
            <a:ext cx="56515" cy="36195"/>
          </a:xfrm>
          <a:custGeom>
            <a:avLst/>
            <a:gdLst/>
            <a:ahLst/>
            <a:cxnLst/>
            <a:rect l="l" t="t" r="r" b="b"/>
            <a:pathLst>
              <a:path w="56514" h="36195">
                <a:moveTo>
                  <a:pt x="0" y="35692"/>
                </a:moveTo>
                <a:lnTo>
                  <a:pt x="56468" y="35692"/>
                </a:lnTo>
                <a:lnTo>
                  <a:pt x="56468" y="0"/>
                </a:lnTo>
                <a:lnTo>
                  <a:pt x="0" y="0"/>
                </a:lnTo>
                <a:lnTo>
                  <a:pt x="0" y="35692"/>
                </a:lnTo>
                <a:close/>
              </a:path>
            </a:pathLst>
          </a:custGeom>
          <a:solidFill>
            <a:srgbClr val="996633"/>
          </a:solidFill>
        </p:spPr>
        <p:txBody>
          <a:bodyPr wrap="square" lIns="0" tIns="0" rIns="0" bIns="0" rtlCol="0"/>
          <a:lstStyle/>
          <a:p>
            <a:endParaRPr/>
          </a:p>
        </p:txBody>
      </p:sp>
      <p:sp>
        <p:nvSpPr>
          <p:cNvPr id="358" name="object 358"/>
          <p:cNvSpPr/>
          <p:nvPr/>
        </p:nvSpPr>
        <p:spPr>
          <a:xfrm>
            <a:off x="3167568" y="3565148"/>
            <a:ext cx="56515" cy="36195"/>
          </a:xfrm>
          <a:custGeom>
            <a:avLst/>
            <a:gdLst/>
            <a:ahLst/>
            <a:cxnLst/>
            <a:rect l="l" t="t" r="r" b="b"/>
            <a:pathLst>
              <a:path w="56514" h="36195">
                <a:moveTo>
                  <a:pt x="0" y="35692"/>
                </a:moveTo>
                <a:lnTo>
                  <a:pt x="56468" y="35692"/>
                </a:lnTo>
                <a:lnTo>
                  <a:pt x="56468" y="0"/>
                </a:lnTo>
                <a:lnTo>
                  <a:pt x="0" y="0"/>
                </a:lnTo>
                <a:lnTo>
                  <a:pt x="0" y="35692"/>
                </a:lnTo>
                <a:close/>
              </a:path>
            </a:pathLst>
          </a:custGeom>
          <a:ln w="4455">
            <a:solidFill>
              <a:srgbClr val="000000"/>
            </a:solidFill>
          </a:ln>
        </p:spPr>
        <p:txBody>
          <a:bodyPr wrap="square" lIns="0" tIns="0" rIns="0" bIns="0" rtlCol="0"/>
          <a:lstStyle/>
          <a:p>
            <a:endParaRPr/>
          </a:p>
        </p:txBody>
      </p:sp>
      <p:sp>
        <p:nvSpPr>
          <p:cNvPr id="359" name="object 359"/>
          <p:cNvSpPr/>
          <p:nvPr/>
        </p:nvSpPr>
        <p:spPr>
          <a:xfrm>
            <a:off x="3224025" y="3565148"/>
            <a:ext cx="56515" cy="36195"/>
          </a:xfrm>
          <a:custGeom>
            <a:avLst/>
            <a:gdLst/>
            <a:ahLst/>
            <a:cxnLst/>
            <a:rect l="l" t="t" r="r" b="b"/>
            <a:pathLst>
              <a:path w="56514" h="36195">
                <a:moveTo>
                  <a:pt x="0" y="35692"/>
                </a:moveTo>
                <a:lnTo>
                  <a:pt x="56369" y="35692"/>
                </a:lnTo>
                <a:lnTo>
                  <a:pt x="56369" y="0"/>
                </a:lnTo>
                <a:lnTo>
                  <a:pt x="0" y="0"/>
                </a:lnTo>
                <a:lnTo>
                  <a:pt x="0" y="35692"/>
                </a:lnTo>
                <a:close/>
              </a:path>
            </a:pathLst>
          </a:custGeom>
          <a:solidFill>
            <a:srgbClr val="996633"/>
          </a:solidFill>
        </p:spPr>
        <p:txBody>
          <a:bodyPr wrap="square" lIns="0" tIns="0" rIns="0" bIns="0" rtlCol="0"/>
          <a:lstStyle/>
          <a:p>
            <a:endParaRPr/>
          </a:p>
        </p:txBody>
      </p:sp>
      <p:sp>
        <p:nvSpPr>
          <p:cNvPr id="360" name="object 360"/>
          <p:cNvSpPr/>
          <p:nvPr/>
        </p:nvSpPr>
        <p:spPr>
          <a:xfrm>
            <a:off x="3224025" y="3565148"/>
            <a:ext cx="56515" cy="36195"/>
          </a:xfrm>
          <a:custGeom>
            <a:avLst/>
            <a:gdLst/>
            <a:ahLst/>
            <a:cxnLst/>
            <a:rect l="l" t="t" r="r" b="b"/>
            <a:pathLst>
              <a:path w="56514" h="36195">
                <a:moveTo>
                  <a:pt x="0" y="35692"/>
                </a:moveTo>
                <a:lnTo>
                  <a:pt x="56369" y="35692"/>
                </a:lnTo>
                <a:lnTo>
                  <a:pt x="56369" y="0"/>
                </a:lnTo>
                <a:lnTo>
                  <a:pt x="0" y="0"/>
                </a:lnTo>
                <a:lnTo>
                  <a:pt x="0" y="35692"/>
                </a:lnTo>
                <a:close/>
              </a:path>
            </a:pathLst>
          </a:custGeom>
          <a:ln w="4454">
            <a:solidFill>
              <a:srgbClr val="000000"/>
            </a:solidFill>
          </a:ln>
        </p:spPr>
        <p:txBody>
          <a:bodyPr wrap="square" lIns="0" tIns="0" rIns="0" bIns="0" rtlCol="0"/>
          <a:lstStyle/>
          <a:p>
            <a:endParaRPr/>
          </a:p>
        </p:txBody>
      </p:sp>
      <p:sp>
        <p:nvSpPr>
          <p:cNvPr id="361" name="object 361"/>
          <p:cNvSpPr/>
          <p:nvPr/>
        </p:nvSpPr>
        <p:spPr>
          <a:xfrm>
            <a:off x="2745828" y="3600838"/>
            <a:ext cx="56515" cy="31115"/>
          </a:xfrm>
          <a:custGeom>
            <a:avLst/>
            <a:gdLst/>
            <a:ahLst/>
            <a:cxnLst/>
            <a:rect l="l" t="t" r="r" b="b"/>
            <a:pathLst>
              <a:path w="56514" h="31114">
                <a:moveTo>
                  <a:pt x="0" y="30642"/>
                </a:moveTo>
                <a:lnTo>
                  <a:pt x="56369" y="30642"/>
                </a:lnTo>
                <a:lnTo>
                  <a:pt x="56369" y="0"/>
                </a:lnTo>
                <a:lnTo>
                  <a:pt x="0" y="0"/>
                </a:lnTo>
                <a:lnTo>
                  <a:pt x="0" y="30642"/>
                </a:lnTo>
                <a:close/>
              </a:path>
            </a:pathLst>
          </a:custGeom>
          <a:solidFill>
            <a:srgbClr val="996633"/>
          </a:solidFill>
        </p:spPr>
        <p:txBody>
          <a:bodyPr wrap="square" lIns="0" tIns="0" rIns="0" bIns="0" rtlCol="0"/>
          <a:lstStyle/>
          <a:p>
            <a:endParaRPr/>
          </a:p>
        </p:txBody>
      </p:sp>
      <p:sp>
        <p:nvSpPr>
          <p:cNvPr id="362" name="object 362"/>
          <p:cNvSpPr/>
          <p:nvPr/>
        </p:nvSpPr>
        <p:spPr>
          <a:xfrm>
            <a:off x="2745828" y="3600838"/>
            <a:ext cx="56515" cy="31115"/>
          </a:xfrm>
          <a:custGeom>
            <a:avLst/>
            <a:gdLst/>
            <a:ahLst/>
            <a:cxnLst/>
            <a:rect l="l" t="t" r="r" b="b"/>
            <a:pathLst>
              <a:path w="56514" h="31114">
                <a:moveTo>
                  <a:pt x="0" y="30642"/>
                </a:moveTo>
                <a:lnTo>
                  <a:pt x="56369" y="30642"/>
                </a:lnTo>
                <a:lnTo>
                  <a:pt x="56369" y="0"/>
                </a:lnTo>
                <a:lnTo>
                  <a:pt x="0" y="0"/>
                </a:lnTo>
                <a:lnTo>
                  <a:pt x="0" y="30642"/>
                </a:lnTo>
                <a:close/>
              </a:path>
            </a:pathLst>
          </a:custGeom>
          <a:ln w="4575">
            <a:solidFill>
              <a:srgbClr val="000000"/>
            </a:solidFill>
          </a:ln>
        </p:spPr>
        <p:txBody>
          <a:bodyPr wrap="square" lIns="0" tIns="0" rIns="0" bIns="0" rtlCol="0"/>
          <a:lstStyle/>
          <a:p>
            <a:endParaRPr/>
          </a:p>
        </p:txBody>
      </p:sp>
      <p:sp>
        <p:nvSpPr>
          <p:cNvPr id="363" name="object 363"/>
          <p:cNvSpPr/>
          <p:nvPr/>
        </p:nvSpPr>
        <p:spPr>
          <a:xfrm>
            <a:off x="2802196" y="3600838"/>
            <a:ext cx="56515" cy="31115"/>
          </a:xfrm>
          <a:custGeom>
            <a:avLst/>
            <a:gdLst/>
            <a:ahLst/>
            <a:cxnLst/>
            <a:rect l="l" t="t" r="r" b="b"/>
            <a:pathLst>
              <a:path w="56514" h="31114">
                <a:moveTo>
                  <a:pt x="0" y="30642"/>
                </a:moveTo>
                <a:lnTo>
                  <a:pt x="56468" y="30642"/>
                </a:lnTo>
                <a:lnTo>
                  <a:pt x="56468" y="0"/>
                </a:lnTo>
                <a:lnTo>
                  <a:pt x="0" y="0"/>
                </a:lnTo>
                <a:lnTo>
                  <a:pt x="0" y="30642"/>
                </a:lnTo>
                <a:close/>
              </a:path>
            </a:pathLst>
          </a:custGeom>
          <a:solidFill>
            <a:srgbClr val="996633"/>
          </a:solidFill>
        </p:spPr>
        <p:txBody>
          <a:bodyPr wrap="square" lIns="0" tIns="0" rIns="0" bIns="0" rtlCol="0"/>
          <a:lstStyle/>
          <a:p>
            <a:endParaRPr/>
          </a:p>
        </p:txBody>
      </p:sp>
      <p:sp>
        <p:nvSpPr>
          <p:cNvPr id="364" name="object 364"/>
          <p:cNvSpPr/>
          <p:nvPr/>
        </p:nvSpPr>
        <p:spPr>
          <a:xfrm>
            <a:off x="2802196" y="3600838"/>
            <a:ext cx="56515" cy="31115"/>
          </a:xfrm>
          <a:custGeom>
            <a:avLst/>
            <a:gdLst/>
            <a:ahLst/>
            <a:cxnLst/>
            <a:rect l="l" t="t" r="r" b="b"/>
            <a:pathLst>
              <a:path w="56514" h="31114">
                <a:moveTo>
                  <a:pt x="0" y="30642"/>
                </a:moveTo>
                <a:lnTo>
                  <a:pt x="56468" y="30642"/>
                </a:lnTo>
                <a:lnTo>
                  <a:pt x="56468" y="0"/>
                </a:lnTo>
                <a:lnTo>
                  <a:pt x="0" y="0"/>
                </a:lnTo>
                <a:lnTo>
                  <a:pt x="0" y="30642"/>
                </a:lnTo>
                <a:close/>
              </a:path>
            </a:pathLst>
          </a:custGeom>
          <a:ln w="4576">
            <a:solidFill>
              <a:srgbClr val="000000"/>
            </a:solidFill>
          </a:ln>
        </p:spPr>
        <p:txBody>
          <a:bodyPr wrap="square" lIns="0" tIns="0" rIns="0" bIns="0" rtlCol="0"/>
          <a:lstStyle/>
          <a:p>
            <a:endParaRPr/>
          </a:p>
        </p:txBody>
      </p:sp>
      <p:sp>
        <p:nvSpPr>
          <p:cNvPr id="365" name="object 365"/>
          <p:cNvSpPr/>
          <p:nvPr/>
        </p:nvSpPr>
        <p:spPr>
          <a:xfrm>
            <a:off x="2858665" y="3600838"/>
            <a:ext cx="56515" cy="31115"/>
          </a:xfrm>
          <a:custGeom>
            <a:avLst/>
            <a:gdLst/>
            <a:ahLst/>
            <a:cxnLst/>
            <a:rect l="l" t="t" r="r" b="b"/>
            <a:pathLst>
              <a:path w="56514" h="31114">
                <a:moveTo>
                  <a:pt x="0" y="30642"/>
                </a:moveTo>
                <a:lnTo>
                  <a:pt x="56468" y="30642"/>
                </a:lnTo>
                <a:lnTo>
                  <a:pt x="56468" y="0"/>
                </a:lnTo>
                <a:lnTo>
                  <a:pt x="0" y="0"/>
                </a:lnTo>
                <a:lnTo>
                  <a:pt x="0" y="30642"/>
                </a:lnTo>
                <a:close/>
              </a:path>
            </a:pathLst>
          </a:custGeom>
          <a:solidFill>
            <a:srgbClr val="996633"/>
          </a:solidFill>
        </p:spPr>
        <p:txBody>
          <a:bodyPr wrap="square" lIns="0" tIns="0" rIns="0" bIns="0" rtlCol="0"/>
          <a:lstStyle/>
          <a:p>
            <a:endParaRPr/>
          </a:p>
        </p:txBody>
      </p:sp>
      <p:sp>
        <p:nvSpPr>
          <p:cNvPr id="366" name="object 366"/>
          <p:cNvSpPr/>
          <p:nvPr/>
        </p:nvSpPr>
        <p:spPr>
          <a:xfrm>
            <a:off x="2858665" y="3600838"/>
            <a:ext cx="56515" cy="31115"/>
          </a:xfrm>
          <a:custGeom>
            <a:avLst/>
            <a:gdLst/>
            <a:ahLst/>
            <a:cxnLst/>
            <a:rect l="l" t="t" r="r" b="b"/>
            <a:pathLst>
              <a:path w="56514" h="31114">
                <a:moveTo>
                  <a:pt x="0" y="30642"/>
                </a:moveTo>
                <a:lnTo>
                  <a:pt x="56468" y="30642"/>
                </a:lnTo>
                <a:lnTo>
                  <a:pt x="56468" y="0"/>
                </a:lnTo>
                <a:lnTo>
                  <a:pt x="0" y="0"/>
                </a:lnTo>
                <a:lnTo>
                  <a:pt x="0" y="30642"/>
                </a:lnTo>
                <a:close/>
              </a:path>
            </a:pathLst>
          </a:custGeom>
          <a:ln w="4576">
            <a:solidFill>
              <a:srgbClr val="000000"/>
            </a:solidFill>
          </a:ln>
        </p:spPr>
        <p:txBody>
          <a:bodyPr wrap="square" lIns="0" tIns="0" rIns="0" bIns="0" rtlCol="0"/>
          <a:lstStyle/>
          <a:p>
            <a:endParaRPr/>
          </a:p>
        </p:txBody>
      </p:sp>
      <p:sp>
        <p:nvSpPr>
          <p:cNvPr id="367" name="object 367"/>
          <p:cNvSpPr/>
          <p:nvPr/>
        </p:nvSpPr>
        <p:spPr>
          <a:xfrm>
            <a:off x="2915133" y="3600838"/>
            <a:ext cx="56515" cy="31115"/>
          </a:xfrm>
          <a:custGeom>
            <a:avLst/>
            <a:gdLst/>
            <a:ahLst/>
            <a:cxnLst/>
            <a:rect l="l" t="t" r="r" b="b"/>
            <a:pathLst>
              <a:path w="56514" h="31114">
                <a:moveTo>
                  <a:pt x="0" y="30642"/>
                </a:moveTo>
                <a:lnTo>
                  <a:pt x="56369" y="30642"/>
                </a:lnTo>
                <a:lnTo>
                  <a:pt x="56369" y="0"/>
                </a:lnTo>
                <a:lnTo>
                  <a:pt x="0" y="0"/>
                </a:lnTo>
                <a:lnTo>
                  <a:pt x="0" y="30642"/>
                </a:lnTo>
                <a:close/>
              </a:path>
            </a:pathLst>
          </a:custGeom>
          <a:solidFill>
            <a:srgbClr val="996633"/>
          </a:solidFill>
        </p:spPr>
        <p:txBody>
          <a:bodyPr wrap="square" lIns="0" tIns="0" rIns="0" bIns="0" rtlCol="0"/>
          <a:lstStyle/>
          <a:p>
            <a:endParaRPr/>
          </a:p>
        </p:txBody>
      </p:sp>
      <p:sp>
        <p:nvSpPr>
          <p:cNvPr id="368" name="object 368"/>
          <p:cNvSpPr/>
          <p:nvPr/>
        </p:nvSpPr>
        <p:spPr>
          <a:xfrm>
            <a:off x="2915133" y="3600838"/>
            <a:ext cx="56515" cy="31115"/>
          </a:xfrm>
          <a:custGeom>
            <a:avLst/>
            <a:gdLst/>
            <a:ahLst/>
            <a:cxnLst/>
            <a:rect l="l" t="t" r="r" b="b"/>
            <a:pathLst>
              <a:path w="56514" h="31114">
                <a:moveTo>
                  <a:pt x="0" y="30642"/>
                </a:moveTo>
                <a:lnTo>
                  <a:pt x="56369" y="30642"/>
                </a:lnTo>
                <a:lnTo>
                  <a:pt x="56369" y="0"/>
                </a:lnTo>
                <a:lnTo>
                  <a:pt x="0" y="0"/>
                </a:lnTo>
                <a:lnTo>
                  <a:pt x="0" y="30642"/>
                </a:lnTo>
                <a:close/>
              </a:path>
            </a:pathLst>
          </a:custGeom>
          <a:ln w="4575">
            <a:solidFill>
              <a:srgbClr val="000000"/>
            </a:solidFill>
          </a:ln>
        </p:spPr>
        <p:txBody>
          <a:bodyPr wrap="square" lIns="0" tIns="0" rIns="0" bIns="0" rtlCol="0"/>
          <a:lstStyle/>
          <a:p>
            <a:endParaRPr/>
          </a:p>
        </p:txBody>
      </p:sp>
      <p:sp>
        <p:nvSpPr>
          <p:cNvPr id="369" name="object 369"/>
          <p:cNvSpPr/>
          <p:nvPr/>
        </p:nvSpPr>
        <p:spPr>
          <a:xfrm>
            <a:off x="2971503" y="3600838"/>
            <a:ext cx="56515" cy="31115"/>
          </a:xfrm>
          <a:custGeom>
            <a:avLst/>
            <a:gdLst/>
            <a:ahLst/>
            <a:cxnLst/>
            <a:rect l="l" t="t" r="r" b="b"/>
            <a:pathLst>
              <a:path w="56514" h="31114">
                <a:moveTo>
                  <a:pt x="0" y="30642"/>
                </a:moveTo>
                <a:lnTo>
                  <a:pt x="56468" y="30642"/>
                </a:lnTo>
                <a:lnTo>
                  <a:pt x="56468" y="0"/>
                </a:lnTo>
                <a:lnTo>
                  <a:pt x="0" y="0"/>
                </a:lnTo>
                <a:lnTo>
                  <a:pt x="0" y="30642"/>
                </a:lnTo>
                <a:close/>
              </a:path>
            </a:pathLst>
          </a:custGeom>
          <a:solidFill>
            <a:srgbClr val="996633"/>
          </a:solidFill>
        </p:spPr>
        <p:txBody>
          <a:bodyPr wrap="square" lIns="0" tIns="0" rIns="0" bIns="0" rtlCol="0"/>
          <a:lstStyle/>
          <a:p>
            <a:endParaRPr/>
          </a:p>
        </p:txBody>
      </p:sp>
      <p:sp>
        <p:nvSpPr>
          <p:cNvPr id="370" name="object 370"/>
          <p:cNvSpPr/>
          <p:nvPr/>
        </p:nvSpPr>
        <p:spPr>
          <a:xfrm>
            <a:off x="2971503" y="3600838"/>
            <a:ext cx="56515" cy="31115"/>
          </a:xfrm>
          <a:custGeom>
            <a:avLst/>
            <a:gdLst/>
            <a:ahLst/>
            <a:cxnLst/>
            <a:rect l="l" t="t" r="r" b="b"/>
            <a:pathLst>
              <a:path w="56514" h="31114">
                <a:moveTo>
                  <a:pt x="0" y="30642"/>
                </a:moveTo>
                <a:lnTo>
                  <a:pt x="56468" y="30642"/>
                </a:lnTo>
                <a:lnTo>
                  <a:pt x="56468" y="0"/>
                </a:lnTo>
                <a:lnTo>
                  <a:pt x="0" y="0"/>
                </a:lnTo>
                <a:lnTo>
                  <a:pt x="0" y="30642"/>
                </a:lnTo>
                <a:close/>
              </a:path>
            </a:pathLst>
          </a:custGeom>
          <a:ln w="4576">
            <a:solidFill>
              <a:srgbClr val="000000"/>
            </a:solidFill>
          </a:ln>
        </p:spPr>
        <p:txBody>
          <a:bodyPr wrap="square" lIns="0" tIns="0" rIns="0" bIns="0" rtlCol="0"/>
          <a:lstStyle/>
          <a:p>
            <a:endParaRPr/>
          </a:p>
        </p:txBody>
      </p:sp>
      <p:sp>
        <p:nvSpPr>
          <p:cNvPr id="371" name="object 371"/>
          <p:cNvSpPr/>
          <p:nvPr/>
        </p:nvSpPr>
        <p:spPr>
          <a:xfrm>
            <a:off x="3027971" y="3600838"/>
            <a:ext cx="56515" cy="31115"/>
          </a:xfrm>
          <a:custGeom>
            <a:avLst/>
            <a:gdLst/>
            <a:ahLst/>
            <a:cxnLst/>
            <a:rect l="l" t="t" r="r" b="b"/>
            <a:pathLst>
              <a:path w="56514" h="31114">
                <a:moveTo>
                  <a:pt x="0" y="30642"/>
                </a:moveTo>
                <a:lnTo>
                  <a:pt x="56468" y="30642"/>
                </a:lnTo>
                <a:lnTo>
                  <a:pt x="56468" y="0"/>
                </a:lnTo>
                <a:lnTo>
                  <a:pt x="0" y="0"/>
                </a:lnTo>
                <a:lnTo>
                  <a:pt x="0" y="30642"/>
                </a:lnTo>
                <a:close/>
              </a:path>
            </a:pathLst>
          </a:custGeom>
          <a:solidFill>
            <a:srgbClr val="996633"/>
          </a:solidFill>
        </p:spPr>
        <p:txBody>
          <a:bodyPr wrap="square" lIns="0" tIns="0" rIns="0" bIns="0" rtlCol="0"/>
          <a:lstStyle/>
          <a:p>
            <a:endParaRPr/>
          </a:p>
        </p:txBody>
      </p:sp>
      <p:sp>
        <p:nvSpPr>
          <p:cNvPr id="372" name="object 372"/>
          <p:cNvSpPr/>
          <p:nvPr/>
        </p:nvSpPr>
        <p:spPr>
          <a:xfrm>
            <a:off x="3027971" y="3600838"/>
            <a:ext cx="56515" cy="31115"/>
          </a:xfrm>
          <a:custGeom>
            <a:avLst/>
            <a:gdLst/>
            <a:ahLst/>
            <a:cxnLst/>
            <a:rect l="l" t="t" r="r" b="b"/>
            <a:pathLst>
              <a:path w="56514" h="31114">
                <a:moveTo>
                  <a:pt x="0" y="30642"/>
                </a:moveTo>
                <a:lnTo>
                  <a:pt x="56468" y="30642"/>
                </a:lnTo>
                <a:lnTo>
                  <a:pt x="56468" y="0"/>
                </a:lnTo>
                <a:lnTo>
                  <a:pt x="0" y="0"/>
                </a:lnTo>
                <a:lnTo>
                  <a:pt x="0" y="30642"/>
                </a:lnTo>
                <a:close/>
              </a:path>
            </a:pathLst>
          </a:custGeom>
          <a:ln w="4576">
            <a:solidFill>
              <a:srgbClr val="000000"/>
            </a:solidFill>
          </a:ln>
        </p:spPr>
        <p:txBody>
          <a:bodyPr wrap="square" lIns="0" tIns="0" rIns="0" bIns="0" rtlCol="0"/>
          <a:lstStyle/>
          <a:p>
            <a:endParaRPr/>
          </a:p>
        </p:txBody>
      </p:sp>
      <p:sp>
        <p:nvSpPr>
          <p:cNvPr id="373" name="object 373"/>
          <p:cNvSpPr/>
          <p:nvPr/>
        </p:nvSpPr>
        <p:spPr>
          <a:xfrm>
            <a:off x="3084440" y="3600838"/>
            <a:ext cx="56515" cy="31115"/>
          </a:xfrm>
          <a:custGeom>
            <a:avLst/>
            <a:gdLst/>
            <a:ahLst/>
            <a:cxnLst/>
            <a:rect l="l" t="t" r="r" b="b"/>
            <a:pathLst>
              <a:path w="56514" h="31114">
                <a:moveTo>
                  <a:pt x="0" y="30642"/>
                </a:moveTo>
                <a:lnTo>
                  <a:pt x="56369" y="30642"/>
                </a:lnTo>
                <a:lnTo>
                  <a:pt x="56369" y="0"/>
                </a:lnTo>
                <a:lnTo>
                  <a:pt x="0" y="0"/>
                </a:lnTo>
                <a:lnTo>
                  <a:pt x="0" y="30642"/>
                </a:lnTo>
                <a:close/>
              </a:path>
            </a:pathLst>
          </a:custGeom>
          <a:solidFill>
            <a:srgbClr val="996633"/>
          </a:solidFill>
        </p:spPr>
        <p:txBody>
          <a:bodyPr wrap="square" lIns="0" tIns="0" rIns="0" bIns="0" rtlCol="0"/>
          <a:lstStyle/>
          <a:p>
            <a:endParaRPr/>
          </a:p>
        </p:txBody>
      </p:sp>
      <p:sp>
        <p:nvSpPr>
          <p:cNvPr id="374" name="object 374"/>
          <p:cNvSpPr/>
          <p:nvPr/>
        </p:nvSpPr>
        <p:spPr>
          <a:xfrm>
            <a:off x="3084440" y="3600838"/>
            <a:ext cx="56515" cy="31115"/>
          </a:xfrm>
          <a:custGeom>
            <a:avLst/>
            <a:gdLst/>
            <a:ahLst/>
            <a:cxnLst/>
            <a:rect l="l" t="t" r="r" b="b"/>
            <a:pathLst>
              <a:path w="56514" h="31114">
                <a:moveTo>
                  <a:pt x="0" y="30642"/>
                </a:moveTo>
                <a:lnTo>
                  <a:pt x="56369" y="30642"/>
                </a:lnTo>
                <a:lnTo>
                  <a:pt x="56369" y="0"/>
                </a:lnTo>
                <a:lnTo>
                  <a:pt x="0" y="0"/>
                </a:lnTo>
                <a:lnTo>
                  <a:pt x="0" y="30642"/>
                </a:lnTo>
                <a:close/>
              </a:path>
            </a:pathLst>
          </a:custGeom>
          <a:ln w="4575">
            <a:solidFill>
              <a:srgbClr val="000000"/>
            </a:solidFill>
          </a:ln>
        </p:spPr>
        <p:txBody>
          <a:bodyPr wrap="square" lIns="0" tIns="0" rIns="0" bIns="0" rtlCol="0"/>
          <a:lstStyle/>
          <a:p>
            <a:endParaRPr/>
          </a:p>
        </p:txBody>
      </p:sp>
      <p:sp>
        <p:nvSpPr>
          <p:cNvPr id="375" name="object 375"/>
          <p:cNvSpPr/>
          <p:nvPr/>
        </p:nvSpPr>
        <p:spPr>
          <a:xfrm>
            <a:off x="3140821" y="3600838"/>
            <a:ext cx="56515" cy="31115"/>
          </a:xfrm>
          <a:custGeom>
            <a:avLst/>
            <a:gdLst/>
            <a:ahLst/>
            <a:cxnLst/>
            <a:rect l="l" t="t" r="r" b="b"/>
            <a:pathLst>
              <a:path w="56514" h="31114">
                <a:moveTo>
                  <a:pt x="0" y="30642"/>
                </a:moveTo>
                <a:lnTo>
                  <a:pt x="56468" y="30642"/>
                </a:lnTo>
                <a:lnTo>
                  <a:pt x="56468" y="0"/>
                </a:lnTo>
                <a:lnTo>
                  <a:pt x="0" y="0"/>
                </a:lnTo>
                <a:lnTo>
                  <a:pt x="0" y="30642"/>
                </a:lnTo>
                <a:close/>
              </a:path>
            </a:pathLst>
          </a:custGeom>
          <a:solidFill>
            <a:srgbClr val="996633"/>
          </a:solidFill>
        </p:spPr>
        <p:txBody>
          <a:bodyPr wrap="square" lIns="0" tIns="0" rIns="0" bIns="0" rtlCol="0"/>
          <a:lstStyle/>
          <a:p>
            <a:endParaRPr/>
          </a:p>
        </p:txBody>
      </p:sp>
      <p:sp>
        <p:nvSpPr>
          <p:cNvPr id="376" name="object 376"/>
          <p:cNvSpPr/>
          <p:nvPr/>
        </p:nvSpPr>
        <p:spPr>
          <a:xfrm>
            <a:off x="3140821" y="3600838"/>
            <a:ext cx="56515" cy="31115"/>
          </a:xfrm>
          <a:custGeom>
            <a:avLst/>
            <a:gdLst/>
            <a:ahLst/>
            <a:cxnLst/>
            <a:rect l="l" t="t" r="r" b="b"/>
            <a:pathLst>
              <a:path w="56514" h="31114">
                <a:moveTo>
                  <a:pt x="0" y="30642"/>
                </a:moveTo>
                <a:lnTo>
                  <a:pt x="56468" y="30642"/>
                </a:lnTo>
                <a:lnTo>
                  <a:pt x="56468" y="0"/>
                </a:lnTo>
                <a:lnTo>
                  <a:pt x="0" y="0"/>
                </a:lnTo>
                <a:lnTo>
                  <a:pt x="0" y="30642"/>
                </a:lnTo>
                <a:close/>
              </a:path>
            </a:pathLst>
          </a:custGeom>
          <a:ln w="4576">
            <a:solidFill>
              <a:srgbClr val="000000"/>
            </a:solidFill>
          </a:ln>
        </p:spPr>
        <p:txBody>
          <a:bodyPr wrap="square" lIns="0" tIns="0" rIns="0" bIns="0" rtlCol="0"/>
          <a:lstStyle/>
          <a:p>
            <a:endParaRPr/>
          </a:p>
        </p:txBody>
      </p:sp>
      <p:sp>
        <p:nvSpPr>
          <p:cNvPr id="377" name="object 377"/>
          <p:cNvSpPr/>
          <p:nvPr/>
        </p:nvSpPr>
        <p:spPr>
          <a:xfrm>
            <a:off x="3197278" y="3600838"/>
            <a:ext cx="56515" cy="31115"/>
          </a:xfrm>
          <a:custGeom>
            <a:avLst/>
            <a:gdLst/>
            <a:ahLst/>
            <a:cxnLst/>
            <a:rect l="l" t="t" r="r" b="b"/>
            <a:pathLst>
              <a:path w="56514" h="31114">
                <a:moveTo>
                  <a:pt x="0" y="30642"/>
                </a:moveTo>
                <a:lnTo>
                  <a:pt x="56468" y="30642"/>
                </a:lnTo>
                <a:lnTo>
                  <a:pt x="56468" y="0"/>
                </a:lnTo>
                <a:lnTo>
                  <a:pt x="0" y="0"/>
                </a:lnTo>
                <a:lnTo>
                  <a:pt x="0" y="30642"/>
                </a:lnTo>
                <a:close/>
              </a:path>
            </a:pathLst>
          </a:custGeom>
          <a:solidFill>
            <a:srgbClr val="996633"/>
          </a:solidFill>
        </p:spPr>
        <p:txBody>
          <a:bodyPr wrap="square" lIns="0" tIns="0" rIns="0" bIns="0" rtlCol="0"/>
          <a:lstStyle/>
          <a:p>
            <a:endParaRPr/>
          </a:p>
        </p:txBody>
      </p:sp>
      <p:sp>
        <p:nvSpPr>
          <p:cNvPr id="378" name="object 378"/>
          <p:cNvSpPr/>
          <p:nvPr/>
        </p:nvSpPr>
        <p:spPr>
          <a:xfrm>
            <a:off x="3197278" y="3600838"/>
            <a:ext cx="56515" cy="31115"/>
          </a:xfrm>
          <a:custGeom>
            <a:avLst/>
            <a:gdLst/>
            <a:ahLst/>
            <a:cxnLst/>
            <a:rect l="l" t="t" r="r" b="b"/>
            <a:pathLst>
              <a:path w="56514" h="31114">
                <a:moveTo>
                  <a:pt x="0" y="30642"/>
                </a:moveTo>
                <a:lnTo>
                  <a:pt x="56468" y="30642"/>
                </a:lnTo>
                <a:lnTo>
                  <a:pt x="56468" y="0"/>
                </a:lnTo>
                <a:lnTo>
                  <a:pt x="0" y="0"/>
                </a:lnTo>
                <a:lnTo>
                  <a:pt x="0" y="30642"/>
                </a:lnTo>
                <a:close/>
              </a:path>
            </a:pathLst>
          </a:custGeom>
          <a:ln w="4576">
            <a:solidFill>
              <a:srgbClr val="000000"/>
            </a:solidFill>
          </a:ln>
        </p:spPr>
        <p:txBody>
          <a:bodyPr wrap="square" lIns="0" tIns="0" rIns="0" bIns="0" rtlCol="0"/>
          <a:lstStyle/>
          <a:p>
            <a:endParaRPr/>
          </a:p>
        </p:txBody>
      </p:sp>
      <p:sp>
        <p:nvSpPr>
          <p:cNvPr id="379" name="object 379"/>
          <p:cNvSpPr/>
          <p:nvPr/>
        </p:nvSpPr>
        <p:spPr>
          <a:xfrm>
            <a:off x="2772581" y="3631482"/>
            <a:ext cx="56515" cy="36195"/>
          </a:xfrm>
          <a:custGeom>
            <a:avLst/>
            <a:gdLst/>
            <a:ahLst/>
            <a:cxnLst/>
            <a:rect l="l" t="t" r="r" b="b"/>
            <a:pathLst>
              <a:path w="56514" h="36195">
                <a:moveTo>
                  <a:pt x="0" y="35861"/>
                </a:moveTo>
                <a:lnTo>
                  <a:pt x="56369" y="35861"/>
                </a:lnTo>
                <a:lnTo>
                  <a:pt x="56369" y="0"/>
                </a:lnTo>
                <a:lnTo>
                  <a:pt x="0" y="0"/>
                </a:lnTo>
                <a:lnTo>
                  <a:pt x="0" y="35861"/>
                </a:lnTo>
                <a:close/>
              </a:path>
            </a:pathLst>
          </a:custGeom>
          <a:solidFill>
            <a:srgbClr val="996633"/>
          </a:solidFill>
        </p:spPr>
        <p:txBody>
          <a:bodyPr wrap="square" lIns="0" tIns="0" rIns="0" bIns="0" rtlCol="0"/>
          <a:lstStyle/>
          <a:p>
            <a:endParaRPr/>
          </a:p>
        </p:txBody>
      </p:sp>
      <p:sp>
        <p:nvSpPr>
          <p:cNvPr id="380" name="object 380"/>
          <p:cNvSpPr/>
          <p:nvPr/>
        </p:nvSpPr>
        <p:spPr>
          <a:xfrm>
            <a:off x="2772581" y="3631482"/>
            <a:ext cx="56515" cy="36195"/>
          </a:xfrm>
          <a:custGeom>
            <a:avLst/>
            <a:gdLst/>
            <a:ahLst/>
            <a:cxnLst/>
            <a:rect l="l" t="t" r="r" b="b"/>
            <a:pathLst>
              <a:path w="56514" h="36195">
                <a:moveTo>
                  <a:pt x="0" y="35861"/>
                </a:moveTo>
                <a:lnTo>
                  <a:pt x="56369" y="35861"/>
                </a:lnTo>
                <a:lnTo>
                  <a:pt x="56369" y="0"/>
                </a:lnTo>
                <a:lnTo>
                  <a:pt x="0" y="0"/>
                </a:lnTo>
                <a:lnTo>
                  <a:pt x="0" y="35861"/>
                </a:lnTo>
                <a:close/>
              </a:path>
            </a:pathLst>
          </a:custGeom>
          <a:ln w="4450">
            <a:solidFill>
              <a:srgbClr val="000000"/>
            </a:solidFill>
          </a:ln>
        </p:spPr>
        <p:txBody>
          <a:bodyPr wrap="square" lIns="0" tIns="0" rIns="0" bIns="0" rtlCol="0"/>
          <a:lstStyle/>
          <a:p>
            <a:endParaRPr/>
          </a:p>
        </p:txBody>
      </p:sp>
      <p:sp>
        <p:nvSpPr>
          <p:cNvPr id="381" name="object 381"/>
          <p:cNvSpPr/>
          <p:nvPr/>
        </p:nvSpPr>
        <p:spPr>
          <a:xfrm>
            <a:off x="2828951" y="3631482"/>
            <a:ext cx="56515" cy="36195"/>
          </a:xfrm>
          <a:custGeom>
            <a:avLst/>
            <a:gdLst/>
            <a:ahLst/>
            <a:cxnLst/>
            <a:rect l="l" t="t" r="r" b="b"/>
            <a:pathLst>
              <a:path w="56514" h="36195">
                <a:moveTo>
                  <a:pt x="0" y="35861"/>
                </a:moveTo>
                <a:lnTo>
                  <a:pt x="56468" y="35861"/>
                </a:lnTo>
                <a:lnTo>
                  <a:pt x="56468" y="0"/>
                </a:lnTo>
                <a:lnTo>
                  <a:pt x="0" y="0"/>
                </a:lnTo>
                <a:lnTo>
                  <a:pt x="0" y="35861"/>
                </a:lnTo>
                <a:close/>
              </a:path>
            </a:pathLst>
          </a:custGeom>
          <a:solidFill>
            <a:srgbClr val="996633"/>
          </a:solidFill>
        </p:spPr>
        <p:txBody>
          <a:bodyPr wrap="square" lIns="0" tIns="0" rIns="0" bIns="0" rtlCol="0"/>
          <a:lstStyle/>
          <a:p>
            <a:endParaRPr/>
          </a:p>
        </p:txBody>
      </p:sp>
      <p:sp>
        <p:nvSpPr>
          <p:cNvPr id="382" name="object 382"/>
          <p:cNvSpPr/>
          <p:nvPr/>
        </p:nvSpPr>
        <p:spPr>
          <a:xfrm>
            <a:off x="2828951" y="3631482"/>
            <a:ext cx="56515" cy="36195"/>
          </a:xfrm>
          <a:custGeom>
            <a:avLst/>
            <a:gdLst/>
            <a:ahLst/>
            <a:cxnLst/>
            <a:rect l="l" t="t" r="r" b="b"/>
            <a:pathLst>
              <a:path w="56514" h="36195">
                <a:moveTo>
                  <a:pt x="0" y="35861"/>
                </a:moveTo>
                <a:lnTo>
                  <a:pt x="56468" y="35861"/>
                </a:lnTo>
                <a:lnTo>
                  <a:pt x="56468" y="0"/>
                </a:lnTo>
                <a:lnTo>
                  <a:pt x="0" y="0"/>
                </a:lnTo>
                <a:lnTo>
                  <a:pt x="0" y="35861"/>
                </a:lnTo>
                <a:close/>
              </a:path>
            </a:pathLst>
          </a:custGeom>
          <a:ln w="4451">
            <a:solidFill>
              <a:srgbClr val="000000"/>
            </a:solidFill>
          </a:ln>
        </p:spPr>
        <p:txBody>
          <a:bodyPr wrap="square" lIns="0" tIns="0" rIns="0" bIns="0" rtlCol="0"/>
          <a:lstStyle/>
          <a:p>
            <a:endParaRPr/>
          </a:p>
        </p:txBody>
      </p:sp>
      <p:sp>
        <p:nvSpPr>
          <p:cNvPr id="383" name="object 383"/>
          <p:cNvSpPr/>
          <p:nvPr/>
        </p:nvSpPr>
        <p:spPr>
          <a:xfrm>
            <a:off x="2885420" y="3631482"/>
            <a:ext cx="56515" cy="36195"/>
          </a:xfrm>
          <a:custGeom>
            <a:avLst/>
            <a:gdLst/>
            <a:ahLst/>
            <a:cxnLst/>
            <a:rect l="l" t="t" r="r" b="b"/>
            <a:pathLst>
              <a:path w="56514" h="36195">
                <a:moveTo>
                  <a:pt x="0" y="35861"/>
                </a:moveTo>
                <a:lnTo>
                  <a:pt x="56369" y="35861"/>
                </a:lnTo>
                <a:lnTo>
                  <a:pt x="56369" y="0"/>
                </a:lnTo>
                <a:lnTo>
                  <a:pt x="0" y="0"/>
                </a:lnTo>
                <a:lnTo>
                  <a:pt x="0" y="35861"/>
                </a:lnTo>
                <a:close/>
              </a:path>
            </a:pathLst>
          </a:custGeom>
          <a:solidFill>
            <a:srgbClr val="996633"/>
          </a:solidFill>
        </p:spPr>
        <p:txBody>
          <a:bodyPr wrap="square" lIns="0" tIns="0" rIns="0" bIns="0" rtlCol="0"/>
          <a:lstStyle/>
          <a:p>
            <a:endParaRPr/>
          </a:p>
        </p:txBody>
      </p:sp>
      <p:sp>
        <p:nvSpPr>
          <p:cNvPr id="384" name="object 384"/>
          <p:cNvSpPr/>
          <p:nvPr/>
        </p:nvSpPr>
        <p:spPr>
          <a:xfrm>
            <a:off x="2885420" y="3631482"/>
            <a:ext cx="56515" cy="36195"/>
          </a:xfrm>
          <a:custGeom>
            <a:avLst/>
            <a:gdLst/>
            <a:ahLst/>
            <a:cxnLst/>
            <a:rect l="l" t="t" r="r" b="b"/>
            <a:pathLst>
              <a:path w="56514" h="36195">
                <a:moveTo>
                  <a:pt x="0" y="35861"/>
                </a:moveTo>
                <a:lnTo>
                  <a:pt x="56369" y="35861"/>
                </a:lnTo>
                <a:lnTo>
                  <a:pt x="56369" y="0"/>
                </a:lnTo>
                <a:lnTo>
                  <a:pt x="0" y="0"/>
                </a:lnTo>
                <a:lnTo>
                  <a:pt x="0" y="35861"/>
                </a:lnTo>
                <a:close/>
              </a:path>
            </a:pathLst>
          </a:custGeom>
          <a:ln w="4450">
            <a:solidFill>
              <a:srgbClr val="000000"/>
            </a:solidFill>
          </a:ln>
        </p:spPr>
        <p:txBody>
          <a:bodyPr wrap="square" lIns="0" tIns="0" rIns="0" bIns="0" rtlCol="0"/>
          <a:lstStyle/>
          <a:p>
            <a:endParaRPr/>
          </a:p>
        </p:txBody>
      </p:sp>
      <p:sp>
        <p:nvSpPr>
          <p:cNvPr id="385" name="object 385"/>
          <p:cNvSpPr/>
          <p:nvPr/>
        </p:nvSpPr>
        <p:spPr>
          <a:xfrm>
            <a:off x="2941789" y="3631482"/>
            <a:ext cx="56515" cy="36195"/>
          </a:xfrm>
          <a:custGeom>
            <a:avLst/>
            <a:gdLst/>
            <a:ahLst/>
            <a:cxnLst/>
            <a:rect l="l" t="t" r="r" b="b"/>
            <a:pathLst>
              <a:path w="56514" h="36195">
                <a:moveTo>
                  <a:pt x="0" y="35861"/>
                </a:moveTo>
                <a:lnTo>
                  <a:pt x="56468" y="35861"/>
                </a:lnTo>
                <a:lnTo>
                  <a:pt x="56468" y="0"/>
                </a:lnTo>
                <a:lnTo>
                  <a:pt x="0" y="0"/>
                </a:lnTo>
                <a:lnTo>
                  <a:pt x="0" y="35861"/>
                </a:lnTo>
                <a:close/>
              </a:path>
            </a:pathLst>
          </a:custGeom>
          <a:solidFill>
            <a:srgbClr val="996633"/>
          </a:solidFill>
        </p:spPr>
        <p:txBody>
          <a:bodyPr wrap="square" lIns="0" tIns="0" rIns="0" bIns="0" rtlCol="0"/>
          <a:lstStyle/>
          <a:p>
            <a:endParaRPr/>
          </a:p>
        </p:txBody>
      </p:sp>
      <p:sp>
        <p:nvSpPr>
          <p:cNvPr id="386" name="object 386"/>
          <p:cNvSpPr/>
          <p:nvPr/>
        </p:nvSpPr>
        <p:spPr>
          <a:xfrm>
            <a:off x="2941789" y="3631482"/>
            <a:ext cx="56515" cy="36195"/>
          </a:xfrm>
          <a:custGeom>
            <a:avLst/>
            <a:gdLst/>
            <a:ahLst/>
            <a:cxnLst/>
            <a:rect l="l" t="t" r="r" b="b"/>
            <a:pathLst>
              <a:path w="56514" h="36195">
                <a:moveTo>
                  <a:pt x="0" y="35861"/>
                </a:moveTo>
                <a:lnTo>
                  <a:pt x="56468" y="35861"/>
                </a:lnTo>
                <a:lnTo>
                  <a:pt x="56468" y="0"/>
                </a:lnTo>
                <a:lnTo>
                  <a:pt x="0" y="0"/>
                </a:lnTo>
                <a:lnTo>
                  <a:pt x="0" y="35861"/>
                </a:lnTo>
                <a:close/>
              </a:path>
            </a:pathLst>
          </a:custGeom>
          <a:ln w="4451">
            <a:solidFill>
              <a:srgbClr val="000000"/>
            </a:solidFill>
          </a:ln>
        </p:spPr>
        <p:txBody>
          <a:bodyPr wrap="square" lIns="0" tIns="0" rIns="0" bIns="0" rtlCol="0"/>
          <a:lstStyle/>
          <a:p>
            <a:endParaRPr/>
          </a:p>
        </p:txBody>
      </p:sp>
      <p:sp>
        <p:nvSpPr>
          <p:cNvPr id="387" name="object 387"/>
          <p:cNvSpPr/>
          <p:nvPr/>
        </p:nvSpPr>
        <p:spPr>
          <a:xfrm>
            <a:off x="2998258" y="3631482"/>
            <a:ext cx="56515" cy="36195"/>
          </a:xfrm>
          <a:custGeom>
            <a:avLst/>
            <a:gdLst/>
            <a:ahLst/>
            <a:cxnLst/>
            <a:rect l="l" t="t" r="r" b="b"/>
            <a:pathLst>
              <a:path w="56514" h="36195">
                <a:moveTo>
                  <a:pt x="0" y="35861"/>
                </a:moveTo>
                <a:lnTo>
                  <a:pt x="56468" y="35861"/>
                </a:lnTo>
                <a:lnTo>
                  <a:pt x="56468" y="0"/>
                </a:lnTo>
                <a:lnTo>
                  <a:pt x="0" y="0"/>
                </a:lnTo>
                <a:lnTo>
                  <a:pt x="0" y="35861"/>
                </a:lnTo>
                <a:close/>
              </a:path>
            </a:pathLst>
          </a:custGeom>
          <a:solidFill>
            <a:srgbClr val="996633"/>
          </a:solidFill>
        </p:spPr>
        <p:txBody>
          <a:bodyPr wrap="square" lIns="0" tIns="0" rIns="0" bIns="0" rtlCol="0"/>
          <a:lstStyle/>
          <a:p>
            <a:endParaRPr/>
          </a:p>
        </p:txBody>
      </p:sp>
      <p:sp>
        <p:nvSpPr>
          <p:cNvPr id="388" name="object 388"/>
          <p:cNvSpPr/>
          <p:nvPr/>
        </p:nvSpPr>
        <p:spPr>
          <a:xfrm>
            <a:off x="2998258" y="3631482"/>
            <a:ext cx="56515" cy="36195"/>
          </a:xfrm>
          <a:custGeom>
            <a:avLst/>
            <a:gdLst/>
            <a:ahLst/>
            <a:cxnLst/>
            <a:rect l="l" t="t" r="r" b="b"/>
            <a:pathLst>
              <a:path w="56514" h="36195">
                <a:moveTo>
                  <a:pt x="0" y="35861"/>
                </a:moveTo>
                <a:lnTo>
                  <a:pt x="56468" y="35861"/>
                </a:lnTo>
                <a:lnTo>
                  <a:pt x="56468" y="0"/>
                </a:lnTo>
                <a:lnTo>
                  <a:pt x="0" y="0"/>
                </a:lnTo>
                <a:lnTo>
                  <a:pt x="0" y="35861"/>
                </a:lnTo>
                <a:close/>
              </a:path>
            </a:pathLst>
          </a:custGeom>
          <a:ln w="4451">
            <a:solidFill>
              <a:srgbClr val="000000"/>
            </a:solidFill>
          </a:ln>
        </p:spPr>
        <p:txBody>
          <a:bodyPr wrap="square" lIns="0" tIns="0" rIns="0" bIns="0" rtlCol="0"/>
          <a:lstStyle/>
          <a:p>
            <a:endParaRPr/>
          </a:p>
        </p:txBody>
      </p:sp>
      <p:sp>
        <p:nvSpPr>
          <p:cNvPr id="389" name="object 389"/>
          <p:cNvSpPr/>
          <p:nvPr/>
        </p:nvSpPr>
        <p:spPr>
          <a:xfrm>
            <a:off x="3054726" y="3631482"/>
            <a:ext cx="56515" cy="36195"/>
          </a:xfrm>
          <a:custGeom>
            <a:avLst/>
            <a:gdLst/>
            <a:ahLst/>
            <a:cxnLst/>
            <a:rect l="l" t="t" r="r" b="b"/>
            <a:pathLst>
              <a:path w="56514" h="36195">
                <a:moveTo>
                  <a:pt x="0" y="35861"/>
                </a:moveTo>
                <a:lnTo>
                  <a:pt x="56369" y="35861"/>
                </a:lnTo>
                <a:lnTo>
                  <a:pt x="56369" y="0"/>
                </a:lnTo>
                <a:lnTo>
                  <a:pt x="0" y="0"/>
                </a:lnTo>
                <a:lnTo>
                  <a:pt x="0" y="35861"/>
                </a:lnTo>
                <a:close/>
              </a:path>
            </a:pathLst>
          </a:custGeom>
          <a:solidFill>
            <a:srgbClr val="996633"/>
          </a:solidFill>
        </p:spPr>
        <p:txBody>
          <a:bodyPr wrap="square" lIns="0" tIns="0" rIns="0" bIns="0" rtlCol="0"/>
          <a:lstStyle/>
          <a:p>
            <a:endParaRPr/>
          </a:p>
        </p:txBody>
      </p:sp>
      <p:sp>
        <p:nvSpPr>
          <p:cNvPr id="390" name="object 390"/>
          <p:cNvSpPr/>
          <p:nvPr/>
        </p:nvSpPr>
        <p:spPr>
          <a:xfrm>
            <a:off x="3054726" y="3631482"/>
            <a:ext cx="56515" cy="36195"/>
          </a:xfrm>
          <a:custGeom>
            <a:avLst/>
            <a:gdLst/>
            <a:ahLst/>
            <a:cxnLst/>
            <a:rect l="l" t="t" r="r" b="b"/>
            <a:pathLst>
              <a:path w="56514" h="36195">
                <a:moveTo>
                  <a:pt x="0" y="35861"/>
                </a:moveTo>
                <a:lnTo>
                  <a:pt x="56369" y="35861"/>
                </a:lnTo>
                <a:lnTo>
                  <a:pt x="56369" y="0"/>
                </a:lnTo>
                <a:lnTo>
                  <a:pt x="0" y="0"/>
                </a:lnTo>
                <a:lnTo>
                  <a:pt x="0" y="35861"/>
                </a:lnTo>
                <a:close/>
              </a:path>
            </a:pathLst>
          </a:custGeom>
          <a:ln w="4450">
            <a:solidFill>
              <a:srgbClr val="000000"/>
            </a:solidFill>
          </a:ln>
        </p:spPr>
        <p:txBody>
          <a:bodyPr wrap="square" lIns="0" tIns="0" rIns="0" bIns="0" rtlCol="0"/>
          <a:lstStyle/>
          <a:p>
            <a:endParaRPr/>
          </a:p>
        </p:txBody>
      </p:sp>
      <p:sp>
        <p:nvSpPr>
          <p:cNvPr id="391" name="object 391"/>
          <p:cNvSpPr/>
          <p:nvPr/>
        </p:nvSpPr>
        <p:spPr>
          <a:xfrm>
            <a:off x="3111096" y="3631482"/>
            <a:ext cx="56515" cy="36195"/>
          </a:xfrm>
          <a:custGeom>
            <a:avLst/>
            <a:gdLst/>
            <a:ahLst/>
            <a:cxnLst/>
            <a:rect l="l" t="t" r="r" b="b"/>
            <a:pathLst>
              <a:path w="56514" h="36195">
                <a:moveTo>
                  <a:pt x="0" y="35861"/>
                </a:moveTo>
                <a:lnTo>
                  <a:pt x="56468" y="35861"/>
                </a:lnTo>
                <a:lnTo>
                  <a:pt x="56468" y="0"/>
                </a:lnTo>
                <a:lnTo>
                  <a:pt x="0" y="0"/>
                </a:lnTo>
                <a:lnTo>
                  <a:pt x="0" y="35861"/>
                </a:lnTo>
                <a:close/>
              </a:path>
            </a:pathLst>
          </a:custGeom>
          <a:solidFill>
            <a:srgbClr val="996633"/>
          </a:solidFill>
        </p:spPr>
        <p:txBody>
          <a:bodyPr wrap="square" lIns="0" tIns="0" rIns="0" bIns="0" rtlCol="0"/>
          <a:lstStyle/>
          <a:p>
            <a:endParaRPr/>
          </a:p>
        </p:txBody>
      </p:sp>
      <p:sp>
        <p:nvSpPr>
          <p:cNvPr id="392" name="object 392"/>
          <p:cNvSpPr/>
          <p:nvPr/>
        </p:nvSpPr>
        <p:spPr>
          <a:xfrm>
            <a:off x="3111096" y="3631482"/>
            <a:ext cx="56515" cy="36195"/>
          </a:xfrm>
          <a:custGeom>
            <a:avLst/>
            <a:gdLst/>
            <a:ahLst/>
            <a:cxnLst/>
            <a:rect l="l" t="t" r="r" b="b"/>
            <a:pathLst>
              <a:path w="56514" h="36195">
                <a:moveTo>
                  <a:pt x="0" y="35861"/>
                </a:moveTo>
                <a:lnTo>
                  <a:pt x="56468" y="35861"/>
                </a:lnTo>
                <a:lnTo>
                  <a:pt x="56468" y="0"/>
                </a:lnTo>
                <a:lnTo>
                  <a:pt x="0" y="0"/>
                </a:lnTo>
                <a:lnTo>
                  <a:pt x="0" y="35861"/>
                </a:lnTo>
                <a:close/>
              </a:path>
            </a:pathLst>
          </a:custGeom>
          <a:ln w="4451">
            <a:solidFill>
              <a:srgbClr val="000000"/>
            </a:solidFill>
          </a:ln>
        </p:spPr>
        <p:txBody>
          <a:bodyPr wrap="square" lIns="0" tIns="0" rIns="0" bIns="0" rtlCol="0"/>
          <a:lstStyle/>
          <a:p>
            <a:endParaRPr/>
          </a:p>
        </p:txBody>
      </p:sp>
      <p:sp>
        <p:nvSpPr>
          <p:cNvPr id="393" name="object 393"/>
          <p:cNvSpPr/>
          <p:nvPr/>
        </p:nvSpPr>
        <p:spPr>
          <a:xfrm>
            <a:off x="3167568" y="3631482"/>
            <a:ext cx="56515" cy="36195"/>
          </a:xfrm>
          <a:custGeom>
            <a:avLst/>
            <a:gdLst/>
            <a:ahLst/>
            <a:cxnLst/>
            <a:rect l="l" t="t" r="r" b="b"/>
            <a:pathLst>
              <a:path w="56514" h="36195">
                <a:moveTo>
                  <a:pt x="0" y="35861"/>
                </a:moveTo>
                <a:lnTo>
                  <a:pt x="56468" y="35861"/>
                </a:lnTo>
                <a:lnTo>
                  <a:pt x="56468" y="0"/>
                </a:lnTo>
                <a:lnTo>
                  <a:pt x="0" y="0"/>
                </a:lnTo>
                <a:lnTo>
                  <a:pt x="0" y="35861"/>
                </a:lnTo>
                <a:close/>
              </a:path>
            </a:pathLst>
          </a:custGeom>
          <a:solidFill>
            <a:srgbClr val="996633"/>
          </a:solidFill>
        </p:spPr>
        <p:txBody>
          <a:bodyPr wrap="square" lIns="0" tIns="0" rIns="0" bIns="0" rtlCol="0"/>
          <a:lstStyle/>
          <a:p>
            <a:endParaRPr/>
          </a:p>
        </p:txBody>
      </p:sp>
      <p:sp>
        <p:nvSpPr>
          <p:cNvPr id="394" name="object 394"/>
          <p:cNvSpPr/>
          <p:nvPr/>
        </p:nvSpPr>
        <p:spPr>
          <a:xfrm>
            <a:off x="3167568" y="3631482"/>
            <a:ext cx="56515" cy="36195"/>
          </a:xfrm>
          <a:custGeom>
            <a:avLst/>
            <a:gdLst/>
            <a:ahLst/>
            <a:cxnLst/>
            <a:rect l="l" t="t" r="r" b="b"/>
            <a:pathLst>
              <a:path w="56514" h="36195">
                <a:moveTo>
                  <a:pt x="0" y="35861"/>
                </a:moveTo>
                <a:lnTo>
                  <a:pt x="56468" y="35861"/>
                </a:lnTo>
                <a:lnTo>
                  <a:pt x="56468" y="0"/>
                </a:lnTo>
                <a:lnTo>
                  <a:pt x="0" y="0"/>
                </a:lnTo>
                <a:lnTo>
                  <a:pt x="0" y="35861"/>
                </a:lnTo>
                <a:close/>
              </a:path>
            </a:pathLst>
          </a:custGeom>
          <a:ln w="4451">
            <a:solidFill>
              <a:srgbClr val="000000"/>
            </a:solidFill>
          </a:ln>
        </p:spPr>
        <p:txBody>
          <a:bodyPr wrap="square" lIns="0" tIns="0" rIns="0" bIns="0" rtlCol="0"/>
          <a:lstStyle/>
          <a:p>
            <a:endParaRPr/>
          </a:p>
        </p:txBody>
      </p:sp>
      <p:sp>
        <p:nvSpPr>
          <p:cNvPr id="395" name="object 395"/>
          <p:cNvSpPr/>
          <p:nvPr/>
        </p:nvSpPr>
        <p:spPr>
          <a:xfrm>
            <a:off x="3224025" y="3631482"/>
            <a:ext cx="56515" cy="36195"/>
          </a:xfrm>
          <a:custGeom>
            <a:avLst/>
            <a:gdLst/>
            <a:ahLst/>
            <a:cxnLst/>
            <a:rect l="l" t="t" r="r" b="b"/>
            <a:pathLst>
              <a:path w="56514" h="36195">
                <a:moveTo>
                  <a:pt x="0" y="35861"/>
                </a:moveTo>
                <a:lnTo>
                  <a:pt x="56369" y="35861"/>
                </a:lnTo>
                <a:lnTo>
                  <a:pt x="56369" y="0"/>
                </a:lnTo>
                <a:lnTo>
                  <a:pt x="0" y="0"/>
                </a:lnTo>
                <a:lnTo>
                  <a:pt x="0" y="35861"/>
                </a:lnTo>
                <a:close/>
              </a:path>
            </a:pathLst>
          </a:custGeom>
          <a:solidFill>
            <a:srgbClr val="996633"/>
          </a:solidFill>
        </p:spPr>
        <p:txBody>
          <a:bodyPr wrap="square" lIns="0" tIns="0" rIns="0" bIns="0" rtlCol="0"/>
          <a:lstStyle/>
          <a:p>
            <a:endParaRPr/>
          </a:p>
        </p:txBody>
      </p:sp>
      <p:sp>
        <p:nvSpPr>
          <p:cNvPr id="396" name="object 396"/>
          <p:cNvSpPr/>
          <p:nvPr/>
        </p:nvSpPr>
        <p:spPr>
          <a:xfrm>
            <a:off x="3224025" y="3631482"/>
            <a:ext cx="56515" cy="36195"/>
          </a:xfrm>
          <a:custGeom>
            <a:avLst/>
            <a:gdLst/>
            <a:ahLst/>
            <a:cxnLst/>
            <a:rect l="l" t="t" r="r" b="b"/>
            <a:pathLst>
              <a:path w="56514" h="36195">
                <a:moveTo>
                  <a:pt x="0" y="35861"/>
                </a:moveTo>
                <a:lnTo>
                  <a:pt x="56369" y="35861"/>
                </a:lnTo>
                <a:lnTo>
                  <a:pt x="56369" y="0"/>
                </a:lnTo>
                <a:lnTo>
                  <a:pt x="0" y="0"/>
                </a:lnTo>
                <a:lnTo>
                  <a:pt x="0" y="35861"/>
                </a:lnTo>
                <a:close/>
              </a:path>
            </a:pathLst>
          </a:custGeom>
          <a:ln w="4450">
            <a:solidFill>
              <a:srgbClr val="000000"/>
            </a:solidFill>
          </a:ln>
        </p:spPr>
        <p:txBody>
          <a:bodyPr wrap="square" lIns="0" tIns="0" rIns="0" bIns="0" rtlCol="0"/>
          <a:lstStyle/>
          <a:p>
            <a:endParaRPr/>
          </a:p>
        </p:txBody>
      </p:sp>
      <p:sp>
        <p:nvSpPr>
          <p:cNvPr id="397" name="object 397"/>
          <p:cNvSpPr/>
          <p:nvPr/>
        </p:nvSpPr>
        <p:spPr>
          <a:xfrm>
            <a:off x="2745828" y="3667343"/>
            <a:ext cx="56515" cy="36195"/>
          </a:xfrm>
          <a:custGeom>
            <a:avLst/>
            <a:gdLst/>
            <a:ahLst/>
            <a:cxnLst/>
            <a:rect l="l" t="t" r="r" b="b"/>
            <a:pathLst>
              <a:path w="56514" h="36195">
                <a:moveTo>
                  <a:pt x="0" y="35692"/>
                </a:moveTo>
                <a:lnTo>
                  <a:pt x="56369" y="35692"/>
                </a:lnTo>
                <a:lnTo>
                  <a:pt x="56369" y="0"/>
                </a:lnTo>
                <a:lnTo>
                  <a:pt x="0" y="0"/>
                </a:lnTo>
                <a:lnTo>
                  <a:pt x="0" y="35692"/>
                </a:lnTo>
                <a:close/>
              </a:path>
            </a:pathLst>
          </a:custGeom>
          <a:solidFill>
            <a:srgbClr val="996633"/>
          </a:solidFill>
        </p:spPr>
        <p:txBody>
          <a:bodyPr wrap="square" lIns="0" tIns="0" rIns="0" bIns="0" rtlCol="0"/>
          <a:lstStyle/>
          <a:p>
            <a:endParaRPr/>
          </a:p>
        </p:txBody>
      </p:sp>
      <p:sp>
        <p:nvSpPr>
          <p:cNvPr id="398" name="object 398"/>
          <p:cNvSpPr/>
          <p:nvPr/>
        </p:nvSpPr>
        <p:spPr>
          <a:xfrm>
            <a:off x="2745828" y="3667343"/>
            <a:ext cx="56515" cy="36195"/>
          </a:xfrm>
          <a:custGeom>
            <a:avLst/>
            <a:gdLst/>
            <a:ahLst/>
            <a:cxnLst/>
            <a:rect l="l" t="t" r="r" b="b"/>
            <a:pathLst>
              <a:path w="56514" h="36195">
                <a:moveTo>
                  <a:pt x="0" y="35692"/>
                </a:moveTo>
                <a:lnTo>
                  <a:pt x="56369" y="35692"/>
                </a:lnTo>
                <a:lnTo>
                  <a:pt x="56369" y="0"/>
                </a:lnTo>
                <a:lnTo>
                  <a:pt x="0" y="0"/>
                </a:lnTo>
                <a:lnTo>
                  <a:pt x="0" y="35692"/>
                </a:lnTo>
                <a:close/>
              </a:path>
            </a:pathLst>
          </a:custGeom>
          <a:ln w="4454">
            <a:solidFill>
              <a:srgbClr val="000000"/>
            </a:solidFill>
          </a:ln>
        </p:spPr>
        <p:txBody>
          <a:bodyPr wrap="square" lIns="0" tIns="0" rIns="0" bIns="0" rtlCol="0"/>
          <a:lstStyle/>
          <a:p>
            <a:endParaRPr/>
          </a:p>
        </p:txBody>
      </p:sp>
      <p:sp>
        <p:nvSpPr>
          <p:cNvPr id="399" name="object 399"/>
          <p:cNvSpPr/>
          <p:nvPr/>
        </p:nvSpPr>
        <p:spPr>
          <a:xfrm>
            <a:off x="2802196" y="3667343"/>
            <a:ext cx="56515" cy="36195"/>
          </a:xfrm>
          <a:custGeom>
            <a:avLst/>
            <a:gdLst/>
            <a:ahLst/>
            <a:cxnLst/>
            <a:rect l="l" t="t" r="r" b="b"/>
            <a:pathLst>
              <a:path w="56514" h="36195">
                <a:moveTo>
                  <a:pt x="0" y="35692"/>
                </a:moveTo>
                <a:lnTo>
                  <a:pt x="56468" y="35692"/>
                </a:lnTo>
                <a:lnTo>
                  <a:pt x="56468" y="0"/>
                </a:lnTo>
                <a:lnTo>
                  <a:pt x="0" y="0"/>
                </a:lnTo>
                <a:lnTo>
                  <a:pt x="0" y="35692"/>
                </a:lnTo>
                <a:close/>
              </a:path>
            </a:pathLst>
          </a:custGeom>
          <a:solidFill>
            <a:srgbClr val="996633"/>
          </a:solidFill>
        </p:spPr>
        <p:txBody>
          <a:bodyPr wrap="square" lIns="0" tIns="0" rIns="0" bIns="0" rtlCol="0"/>
          <a:lstStyle/>
          <a:p>
            <a:endParaRPr/>
          </a:p>
        </p:txBody>
      </p:sp>
      <p:sp>
        <p:nvSpPr>
          <p:cNvPr id="400" name="object 400"/>
          <p:cNvSpPr/>
          <p:nvPr/>
        </p:nvSpPr>
        <p:spPr>
          <a:xfrm>
            <a:off x="2802196" y="3667343"/>
            <a:ext cx="56515" cy="36195"/>
          </a:xfrm>
          <a:custGeom>
            <a:avLst/>
            <a:gdLst/>
            <a:ahLst/>
            <a:cxnLst/>
            <a:rect l="l" t="t" r="r" b="b"/>
            <a:pathLst>
              <a:path w="56514" h="36195">
                <a:moveTo>
                  <a:pt x="0" y="35692"/>
                </a:moveTo>
                <a:lnTo>
                  <a:pt x="56468" y="35692"/>
                </a:lnTo>
                <a:lnTo>
                  <a:pt x="56468" y="0"/>
                </a:lnTo>
                <a:lnTo>
                  <a:pt x="0" y="0"/>
                </a:lnTo>
                <a:lnTo>
                  <a:pt x="0" y="35692"/>
                </a:lnTo>
                <a:close/>
              </a:path>
            </a:pathLst>
          </a:custGeom>
          <a:ln w="4455">
            <a:solidFill>
              <a:srgbClr val="000000"/>
            </a:solidFill>
          </a:ln>
        </p:spPr>
        <p:txBody>
          <a:bodyPr wrap="square" lIns="0" tIns="0" rIns="0" bIns="0" rtlCol="0"/>
          <a:lstStyle/>
          <a:p>
            <a:endParaRPr/>
          </a:p>
        </p:txBody>
      </p:sp>
      <p:sp>
        <p:nvSpPr>
          <p:cNvPr id="401" name="object 401"/>
          <p:cNvSpPr/>
          <p:nvPr/>
        </p:nvSpPr>
        <p:spPr>
          <a:xfrm>
            <a:off x="2858665" y="3667343"/>
            <a:ext cx="56515" cy="36195"/>
          </a:xfrm>
          <a:custGeom>
            <a:avLst/>
            <a:gdLst/>
            <a:ahLst/>
            <a:cxnLst/>
            <a:rect l="l" t="t" r="r" b="b"/>
            <a:pathLst>
              <a:path w="56514" h="36195">
                <a:moveTo>
                  <a:pt x="0" y="35692"/>
                </a:moveTo>
                <a:lnTo>
                  <a:pt x="56468" y="35692"/>
                </a:lnTo>
                <a:lnTo>
                  <a:pt x="56468" y="0"/>
                </a:lnTo>
                <a:lnTo>
                  <a:pt x="0" y="0"/>
                </a:lnTo>
                <a:lnTo>
                  <a:pt x="0" y="35692"/>
                </a:lnTo>
                <a:close/>
              </a:path>
            </a:pathLst>
          </a:custGeom>
          <a:solidFill>
            <a:srgbClr val="996633"/>
          </a:solidFill>
        </p:spPr>
        <p:txBody>
          <a:bodyPr wrap="square" lIns="0" tIns="0" rIns="0" bIns="0" rtlCol="0"/>
          <a:lstStyle/>
          <a:p>
            <a:endParaRPr/>
          </a:p>
        </p:txBody>
      </p:sp>
      <p:sp>
        <p:nvSpPr>
          <p:cNvPr id="402" name="object 402"/>
          <p:cNvSpPr/>
          <p:nvPr/>
        </p:nvSpPr>
        <p:spPr>
          <a:xfrm>
            <a:off x="2858665" y="3667343"/>
            <a:ext cx="56515" cy="36195"/>
          </a:xfrm>
          <a:custGeom>
            <a:avLst/>
            <a:gdLst/>
            <a:ahLst/>
            <a:cxnLst/>
            <a:rect l="l" t="t" r="r" b="b"/>
            <a:pathLst>
              <a:path w="56514" h="36195">
                <a:moveTo>
                  <a:pt x="0" y="35692"/>
                </a:moveTo>
                <a:lnTo>
                  <a:pt x="56468" y="35692"/>
                </a:lnTo>
                <a:lnTo>
                  <a:pt x="56468" y="0"/>
                </a:lnTo>
                <a:lnTo>
                  <a:pt x="0" y="0"/>
                </a:lnTo>
                <a:lnTo>
                  <a:pt x="0" y="35692"/>
                </a:lnTo>
                <a:close/>
              </a:path>
            </a:pathLst>
          </a:custGeom>
          <a:ln w="4455">
            <a:solidFill>
              <a:srgbClr val="000000"/>
            </a:solidFill>
          </a:ln>
        </p:spPr>
        <p:txBody>
          <a:bodyPr wrap="square" lIns="0" tIns="0" rIns="0" bIns="0" rtlCol="0"/>
          <a:lstStyle/>
          <a:p>
            <a:endParaRPr/>
          </a:p>
        </p:txBody>
      </p:sp>
      <p:sp>
        <p:nvSpPr>
          <p:cNvPr id="403" name="object 403"/>
          <p:cNvSpPr/>
          <p:nvPr/>
        </p:nvSpPr>
        <p:spPr>
          <a:xfrm>
            <a:off x="2915133" y="3667343"/>
            <a:ext cx="56515" cy="36195"/>
          </a:xfrm>
          <a:custGeom>
            <a:avLst/>
            <a:gdLst/>
            <a:ahLst/>
            <a:cxnLst/>
            <a:rect l="l" t="t" r="r" b="b"/>
            <a:pathLst>
              <a:path w="56514" h="36195">
                <a:moveTo>
                  <a:pt x="0" y="35692"/>
                </a:moveTo>
                <a:lnTo>
                  <a:pt x="56369" y="35692"/>
                </a:lnTo>
                <a:lnTo>
                  <a:pt x="56369" y="0"/>
                </a:lnTo>
                <a:lnTo>
                  <a:pt x="0" y="0"/>
                </a:lnTo>
                <a:lnTo>
                  <a:pt x="0" y="35692"/>
                </a:lnTo>
                <a:close/>
              </a:path>
            </a:pathLst>
          </a:custGeom>
          <a:solidFill>
            <a:srgbClr val="996633"/>
          </a:solidFill>
        </p:spPr>
        <p:txBody>
          <a:bodyPr wrap="square" lIns="0" tIns="0" rIns="0" bIns="0" rtlCol="0"/>
          <a:lstStyle/>
          <a:p>
            <a:endParaRPr/>
          </a:p>
        </p:txBody>
      </p:sp>
      <p:sp>
        <p:nvSpPr>
          <p:cNvPr id="404" name="object 404"/>
          <p:cNvSpPr/>
          <p:nvPr/>
        </p:nvSpPr>
        <p:spPr>
          <a:xfrm>
            <a:off x="2915133" y="3667343"/>
            <a:ext cx="56515" cy="36195"/>
          </a:xfrm>
          <a:custGeom>
            <a:avLst/>
            <a:gdLst/>
            <a:ahLst/>
            <a:cxnLst/>
            <a:rect l="l" t="t" r="r" b="b"/>
            <a:pathLst>
              <a:path w="56514" h="36195">
                <a:moveTo>
                  <a:pt x="0" y="35692"/>
                </a:moveTo>
                <a:lnTo>
                  <a:pt x="56369" y="35692"/>
                </a:lnTo>
                <a:lnTo>
                  <a:pt x="56369" y="0"/>
                </a:lnTo>
                <a:lnTo>
                  <a:pt x="0" y="0"/>
                </a:lnTo>
                <a:lnTo>
                  <a:pt x="0" y="35692"/>
                </a:lnTo>
                <a:close/>
              </a:path>
            </a:pathLst>
          </a:custGeom>
          <a:ln w="4454">
            <a:solidFill>
              <a:srgbClr val="000000"/>
            </a:solidFill>
          </a:ln>
        </p:spPr>
        <p:txBody>
          <a:bodyPr wrap="square" lIns="0" tIns="0" rIns="0" bIns="0" rtlCol="0"/>
          <a:lstStyle/>
          <a:p>
            <a:endParaRPr/>
          </a:p>
        </p:txBody>
      </p:sp>
      <p:sp>
        <p:nvSpPr>
          <p:cNvPr id="405" name="object 405"/>
          <p:cNvSpPr/>
          <p:nvPr/>
        </p:nvSpPr>
        <p:spPr>
          <a:xfrm>
            <a:off x="2971503" y="3667343"/>
            <a:ext cx="56515" cy="36195"/>
          </a:xfrm>
          <a:custGeom>
            <a:avLst/>
            <a:gdLst/>
            <a:ahLst/>
            <a:cxnLst/>
            <a:rect l="l" t="t" r="r" b="b"/>
            <a:pathLst>
              <a:path w="56514" h="36195">
                <a:moveTo>
                  <a:pt x="0" y="35692"/>
                </a:moveTo>
                <a:lnTo>
                  <a:pt x="56468" y="35692"/>
                </a:lnTo>
                <a:lnTo>
                  <a:pt x="56468" y="0"/>
                </a:lnTo>
                <a:lnTo>
                  <a:pt x="0" y="0"/>
                </a:lnTo>
                <a:lnTo>
                  <a:pt x="0" y="35692"/>
                </a:lnTo>
                <a:close/>
              </a:path>
            </a:pathLst>
          </a:custGeom>
          <a:solidFill>
            <a:srgbClr val="996633"/>
          </a:solidFill>
        </p:spPr>
        <p:txBody>
          <a:bodyPr wrap="square" lIns="0" tIns="0" rIns="0" bIns="0" rtlCol="0"/>
          <a:lstStyle/>
          <a:p>
            <a:endParaRPr/>
          </a:p>
        </p:txBody>
      </p:sp>
      <p:sp>
        <p:nvSpPr>
          <p:cNvPr id="406" name="object 406"/>
          <p:cNvSpPr/>
          <p:nvPr/>
        </p:nvSpPr>
        <p:spPr>
          <a:xfrm>
            <a:off x="2971503" y="3667343"/>
            <a:ext cx="56515" cy="36195"/>
          </a:xfrm>
          <a:custGeom>
            <a:avLst/>
            <a:gdLst/>
            <a:ahLst/>
            <a:cxnLst/>
            <a:rect l="l" t="t" r="r" b="b"/>
            <a:pathLst>
              <a:path w="56514" h="36195">
                <a:moveTo>
                  <a:pt x="0" y="35692"/>
                </a:moveTo>
                <a:lnTo>
                  <a:pt x="56468" y="35692"/>
                </a:lnTo>
                <a:lnTo>
                  <a:pt x="56468" y="0"/>
                </a:lnTo>
                <a:lnTo>
                  <a:pt x="0" y="0"/>
                </a:lnTo>
                <a:lnTo>
                  <a:pt x="0" y="35692"/>
                </a:lnTo>
                <a:close/>
              </a:path>
            </a:pathLst>
          </a:custGeom>
          <a:ln w="4455">
            <a:solidFill>
              <a:srgbClr val="000000"/>
            </a:solidFill>
          </a:ln>
        </p:spPr>
        <p:txBody>
          <a:bodyPr wrap="square" lIns="0" tIns="0" rIns="0" bIns="0" rtlCol="0"/>
          <a:lstStyle/>
          <a:p>
            <a:endParaRPr/>
          </a:p>
        </p:txBody>
      </p:sp>
      <p:sp>
        <p:nvSpPr>
          <p:cNvPr id="407" name="object 407"/>
          <p:cNvSpPr/>
          <p:nvPr/>
        </p:nvSpPr>
        <p:spPr>
          <a:xfrm>
            <a:off x="3027971" y="3667343"/>
            <a:ext cx="56515" cy="36195"/>
          </a:xfrm>
          <a:custGeom>
            <a:avLst/>
            <a:gdLst/>
            <a:ahLst/>
            <a:cxnLst/>
            <a:rect l="l" t="t" r="r" b="b"/>
            <a:pathLst>
              <a:path w="56514" h="36195">
                <a:moveTo>
                  <a:pt x="0" y="35692"/>
                </a:moveTo>
                <a:lnTo>
                  <a:pt x="56468" y="35692"/>
                </a:lnTo>
                <a:lnTo>
                  <a:pt x="56468" y="0"/>
                </a:lnTo>
                <a:lnTo>
                  <a:pt x="0" y="0"/>
                </a:lnTo>
                <a:lnTo>
                  <a:pt x="0" y="35692"/>
                </a:lnTo>
                <a:close/>
              </a:path>
            </a:pathLst>
          </a:custGeom>
          <a:solidFill>
            <a:srgbClr val="996633"/>
          </a:solidFill>
        </p:spPr>
        <p:txBody>
          <a:bodyPr wrap="square" lIns="0" tIns="0" rIns="0" bIns="0" rtlCol="0"/>
          <a:lstStyle/>
          <a:p>
            <a:endParaRPr/>
          </a:p>
        </p:txBody>
      </p:sp>
      <p:sp>
        <p:nvSpPr>
          <p:cNvPr id="408" name="object 408"/>
          <p:cNvSpPr/>
          <p:nvPr/>
        </p:nvSpPr>
        <p:spPr>
          <a:xfrm>
            <a:off x="3027971" y="3667343"/>
            <a:ext cx="56515" cy="36195"/>
          </a:xfrm>
          <a:custGeom>
            <a:avLst/>
            <a:gdLst/>
            <a:ahLst/>
            <a:cxnLst/>
            <a:rect l="l" t="t" r="r" b="b"/>
            <a:pathLst>
              <a:path w="56514" h="36195">
                <a:moveTo>
                  <a:pt x="0" y="35692"/>
                </a:moveTo>
                <a:lnTo>
                  <a:pt x="56468" y="35692"/>
                </a:lnTo>
                <a:lnTo>
                  <a:pt x="56468" y="0"/>
                </a:lnTo>
                <a:lnTo>
                  <a:pt x="0" y="0"/>
                </a:lnTo>
                <a:lnTo>
                  <a:pt x="0" y="35692"/>
                </a:lnTo>
                <a:close/>
              </a:path>
            </a:pathLst>
          </a:custGeom>
          <a:ln w="4455">
            <a:solidFill>
              <a:srgbClr val="000000"/>
            </a:solidFill>
          </a:ln>
        </p:spPr>
        <p:txBody>
          <a:bodyPr wrap="square" lIns="0" tIns="0" rIns="0" bIns="0" rtlCol="0"/>
          <a:lstStyle/>
          <a:p>
            <a:endParaRPr/>
          </a:p>
        </p:txBody>
      </p:sp>
      <p:sp>
        <p:nvSpPr>
          <p:cNvPr id="409" name="object 409"/>
          <p:cNvSpPr/>
          <p:nvPr/>
        </p:nvSpPr>
        <p:spPr>
          <a:xfrm>
            <a:off x="3084440" y="3667343"/>
            <a:ext cx="56515" cy="36195"/>
          </a:xfrm>
          <a:custGeom>
            <a:avLst/>
            <a:gdLst/>
            <a:ahLst/>
            <a:cxnLst/>
            <a:rect l="l" t="t" r="r" b="b"/>
            <a:pathLst>
              <a:path w="56514" h="36195">
                <a:moveTo>
                  <a:pt x="0" y="35692"/>
                </a:moveTo>
                <a:lnTo>
                  <a:pt x="56369" y="35692"/>
                </a:lnTo>
                <a:lnTo>
                  <a:pt x="56369" y="0"/>
                </a:lnTo>
                <a:lnTo>
                  <a:pt x="0" y="0"/>
                </a:lnTo>
                <a:lnTo>
                  <a:pt x="0" y="35692"/>
                </a:lnTo>
                <a:close/>
              </a:path>
            </a:pathLst>
          </a:custGeom>
          <a:solidFill>
            <a:srgbClr val="996633"/>
          </a:solidFill>
        </p:spPr>
        <p:txBody>
          <a:bodyPr wrap="square" lIns="0" tIns="0" rIns="0" bIns="0" rtlCol="0"/>
          <a:lstStyle/>
          <a:p>
            <a:endParaRPr/>
          </a:p>
        </p:txBody>
      </p:sp>
      <p:sp>
        <p:nvSpPr>
          <p:cNvPr id="410" name="object 410"/>
          <p:cNvSpPr/>
          <p:nvPr/>
        </p:nvSpPr>
        <p:spPr>
          <a:xfrm>
            <a:off x="3084440" y="3667343"/>
            <a:ext cx="56515" cy="36195"/>
          </a:xfrm>
          <a:custGeom>
            <a:avLst/>
            <a:gdLst/>
            <a:ahLst/>
            <a:cxnLst/>
            <a:rect l="l" t="t" r="r" b="b"/>
            <a:pathLst>
              <a:path w="56514" h="36195">
                <a:moveTo>
                  <a:pt x="0" y="35692"/>
                </a:moveTo>
                <a:lnTo>
                  <a:pt x="56369" y="35692"/>
                </a:lnTo>
                <a:lnTo>
                  <a:pt x="56369" y="0"/>
                </a:lnTo>
                <a:lnTo>
                  <a:pt x="0" y="0"/>
                </a:lnTo>
                <a:lnTo>
                  <a:pt x="0" y="35692"/>
                </a:lnTo>
                <a:close/>
              </a:path>
            </a:pathLst>
          </a:custGeom>
          <a:ln w="4454">
            <a:solidFill>
              <a:srgbClr val="000000"/>
            </a:solidFill>
          </a:ln>
        </p:spPr>
        <p:txBody>
          <a:bodyPr wrap="square" lIns="0" tIns="0" rIns="0" bIns="0" rtlCol="0"/>
          <a:lstStyle/>
          <a:p>
            <a:endParaRPr/>
          </a:p>
        </p:txBody>
      </p:sp>
      <p:sp>
        <p:nvSpPr>
          <p:cNvPr id="411" name="object 411"/>
          <p:cNvSpPr/>
          <p:nvPr/>
        </p:nvSpPr>
        <p:spPr>
          <a:xfrm>
            <a:off x="3140821" y="3667343"/>
            <a:ext cx="56515" cy="36195"/>
          </a:xfrm>
          <a:custGeom>
            <a:avLst/>
            <a:gdLst/>
            <a:ahLst/>
            <a:cxnLst/>
            <a:rect l="l" t="t" r="r" b="b"/>
            <a:pathLst>
              <a:path w="56514" h="36195">
                <a:moveTo>
                  <a:pt x="0" y="35692"/>
                </a:moveTo>
                <a:lnTo>
                  <a:pt x="56468" y="35692"/>
                </a:lnTo>
                <a:lnTo>
                  <a:pt x="56468" y="0"/>
                </a:lnTo>
                <a:lnTo>
                  <a:pt x="0" y="0"/>
                </a:lnTo>
                <a:lnTo>
                  <a:pt x="0" y="35692"/>
                </a:lnTo>
                <a:close/>
              </a:path>
            </a:pathLst>
          </a:custGeom>
          <a:solidFill>
            <a:srgbClr val="996633"/>
          </a:solidFill>
        </p:spPr>
        <p:txBody>
          <a:bodyPr wrap="square" lIns="0" tIns="0" rIns="0" bIns="0" rtlCol="0"/>
          <a:lstStyle/>
          <a:p>
            <a:endParaRPr/>
          </a:p>
        </p:txBody>
      </p:sp>
      <p:sp>
        <p:nvSpPr>
          <p:cNvPr id="412" name="object 412"/>
          <p:cNvSpPr/>
          <p:nvPr/>
        </p:nvSpPr>
        <p:spPr>
          <a:xfrm>
            <a:off x="3140821" y="3667343"/>
            <a:ext cx="56515" cy="36195"/>
          </a:xfrm>
          <a:custGeom>
            <a:avLst/>
            <a:gdLst/>
            <a:ahLst/>
            <a:cxnLst/>
            <a:rect l="l" t="t" r="r" b="b"/>
            <a:pathLst>
              <a:path w="56514" h="36195">
                <a:moveTo>
                  <a:pt x="0" y="35692"/>
                </a:moveTo>
                <a:lnTo>
                  <a:pt x="56468" y="35692"/>
                </a:lnTo>
                <a:lnTo>
                  <a:pt x="56468" y="0"/>
                </a:lnTo>
                <a:lnTo>
                  <a:pt x="0" y="0"/>
                </a:lnTo>
                <a:lnTo>
                  <a:pt x="0" y="35692"/>
                </a:lnTo>
                <a:close/>
              </a:path>
            </a:pathLst>
          </a:custGeom>
          <a:ln w="4455">
            <a:solidFill>
              <a:srgbClr val="000000"/>
            </a:solidFill>
          </a:ln>
        </p:spPr>
        <p:txBody>
          <a:bodyPr wrap="square" lIns="0" tIns="0" rIns="0" bIns="0" rtlCol="0"/>
          <a:lstStyle/>
          <a:p>
            <a:endParaRPr/>
          </a:p>
        </p:txBody>
      </p:sp>
      <p:sp>
        <p:nvSpPr>
          <p:cNvPr id="413" name="object 413"/>
          <p:cNvSpPr/>
          <p:nvPr/>
        </p:nvSpPr>
        <p:spPr>
          <a:xfrm>
            <a:off x="3197278" y="3667343"/>
            <a:ext cx="56515" cy="36195"/>
          </a:xfrm>
          <a:custGeom>
            <a:avLst/>
            <a:gdLst/>
            <a:ahLst/>
            <a:cxnLst/>
            <a:rect l="l" t="t" r="r" b="b"/>
            <a:pathLst>
              <a:path w="56514" h="36195">
                <a:moveTo>
                  <a:pt x="0" y="35692"/>
                </a:moveTo>
                <a:lnTo>
                  <a:pt x="56468" y="35692"/>
                </a:lnTo>
                <a:lnTo>
                  <a:pt x="56468" y="0"/>
                </a:lnTo>
                <a:lnTo>
                  <a:pt x="0" y="0"/>
                </a:lnTo>
                <a:lnTo>
                  <a:pt x="0" y="35692"/>
                </a:lnTo>
                <a:close/>
              </a:path>
            </a:pathLst>
          </a:custGeom>
          <a:solidFill>
            <a:srgbClr val="996633"/>
          </a:solidFill>
        </p:spPr>
        <p:txBody>
          <a:bodyPr wrap="square" lIns="0" tIns="0" rIns="0" bIns="0" rtlCol="0"/>
          <a:lstStyle/>
          <a:p>
            <a:endParaRPr/>
          </a:p>
        </p:txBody>
      </p:sp>
      <p:sp>
        <p:nvSpPr>
          <p:cNvPr id="414" name="object 414"/>
          <p:cNvSpPr/>
          <p:nvPr/>
        </p:nvSpPr>
        <p:spPr>
          <a:xfrm>
            <a:off x="3197278" y="3667343"/>
            <a:ext cx="56515" cy="36195"/>
          </a:xfrm>
          <a:custGeom>
            <a:avLst/>
            <a:gdLst/>
            <a:ahLst/>
            <a:cxnLst/>
            <a:rect l="l" t="t" r="r" b="b"/>
            <a:pathLst>
              <a:path w="56514" h="36195">
                <a:moveTo>
                  <a:pt x="0" y="35692"/>
                </a:moveTo>
                <a:lnTo>
                  <a:pt x="56468" y="35692"/>
                </a:lnTo>
                <a:lnTo>
                  <a:pt x="56468" y="0"/>
                </a:lnTo>
                <a:lnTo>
                  <a:pt x="0" y="0"/>
                </a:lnTo>
                <a:lnTo>
                  <a:pt x="0" y="35692"/>
                </a:lnTo>
                <a:close/>
              </a:path>
            </a:pathLst>
          </a:custGeom>
          <a:ln w="4455">
            <a:solidFill>
              <a:srgbClr val="000000"/>
            </a:solidFill>
          </a:ln>
        </p:spPr>
        <p:txBody>
          <a:bodyPr wrap="square" lIns="0" tIns="0" rIns="0" bIns="0" rtlCol="0"/>
          <a:lstStyle/>
          <a:p>
            <a:endParaRPr/>
          </a:p>
        </p:txBody>
      </p:sp>
      <p:sp>
        <p:nvSpPr>
          <p:cNvPr id="415" name="object 415"/>
          <p:cNvSpPr/>
          <p:nvPr/>
        </p:nvSpPr>
        <p:spPr>
          <a:xfrm>
            <a:off x="3253734" y="3319837"/>
            <a:ext cx="26670" cy="36195"/>
          </a:xfrm>
          <a:custGeom>
            <a:avLst/>
            <a:gdLst/>
            <a:ahLst/>
            <a:cxnLst/>
            <a:rect l="l" t="t" r="r" b="b"/>
            <a:pathLst>
              <a:path w="26670" h="36195">
                <a:moveTo>
                  <a:pt x="0" y="35692"/>
                </a:moveTo>
                <a:lnTo>
                  <a:pt x="26654" y="35692"/>
                </a:lnTo>
                <a:lnTo>
                  <a:pt x="26654" y="0"/>
                </a:lnTo>
                <a:lnTo>
                  <a:pt x="0" y="0"/>
                </a:lnTo>
                <a:lnTo>
                  <a:pt x="0" y="35692"/>
                </a:lnTo>
                <a:close/>
              </a:path>
            </a:pathLst>
          </a:custGeom>
          <a:solidFill>
            <a:srgbClr val="996633"/>
          </a:solidFill>
        </p:spPr>
        <p:txBody>
          <a:bodyPr wrap="square" lIns="0" tIns="0" rIns="0" bIns="0" rtlCol="0"/>
          <a:lstStyle/>
          <a:p>
            <a:endParaRPr/>
          </a:p>
        </p:txBody>
      </p:sp>
      <p:sp>
        <p:nvSpPr>
          <p:cNvPr id="416" name="object 416"/>
          <p:cNvSpPr/>
          <p:nvPr/>
        </p:nvSpPr>
        <p:spPr>
          <a:xfrm>
            <a:off x="3253735" y="3319837"/>
            <a:ext cx="26670" cy="36195"/>
          </a:xfrm>
          <a:custGeom>
            <a:avLst/>
            <a:gdLst/>
            <a:ahLst/>
            <a:cxnLst/>
            <a:rect l="l" t="t" r="r" b="b"/>
            <a:pathLst>
              <a:path w="26670" h="36195">
                <a:moveTo>
                  <a:pt x="0" y="35692"/>
                </a:moveTo>
                <a:lnTo>
                  <a:pt x="26654" y="35692"/>
                </a:lnTo>
                <a:lnTo>
                  <a:pt x="26654" y="0"/>
                </a:lnTo>
                <a:lnTo>
                  <a:pt x="0" y="0"/>
                </a:lnTo>
                <a:lnTo>
                  <a:pt x="0" y="35692"/>
                </a:lnTo>
                <a:close/>
              </a:path>
            </a:pathLst>
          </a:custGeom>
          <a:ln w="3710">
            <a:solidFill>
              <a:srgbClr val="000000"/>
            </a:solidFill>
          </a:ln>
        </p:spPr>
        <p:txBody>
          <a:bodyPr wrap="square" lIns="0" tIns="0" rIns="0" bIns="0" rtlCol="0"/>
          <a:lstStyle/>
          <a:p>
            <a:endParaRPr/>
          </a:p>
        </p:txBody>
      </p:sp>
      <p:sp>
        <p:nvSpPr>
          <p:cNvPr id="417" name="object 417"/>
          <p:cNvSpPr/>
          <p:nvPr/>
        </p:nvSpPr>
        <p:spPr>
          <a:xfrm>
            <a:off x="4971756" y="1273201"/>
            <a:ext cx="534670" cy="383540"/>
          </a:xfrm>
          <a:custGeom>
            <a:avLst/>
            <a:gdLst/>
            <a:ahLst/>
            <a:cxnLst/>
            <a:rect l="l" t="t" r="r" b="b"/>
            <a:pathLst>
              <a:path w="534670" h="383539">
                <a:moveTo>
                  <a:pt x="534573" y="0"/>
                </a:moveTo>
                <a:lnTo>
                  <a:pt x="0" y="0"/>
                </a:lnTo>
                <a:lnTo>
                  <a:pt x="0" y="383193"/>
                </a:lnTo>
                <a:lnTo>
                  <a:pt x="534573" y="383193"/>
                </a:lnTo>
                <a:lnTo>
                  <a:pt x="534573" y="0"/>
                </a:lnTo>
                <a:close/>
              </a:path>
            </a:pathLst>
          </a:custGeom>
          <a:solidFill>
            <a:srgbClr val="996633"/>
          </a:solidFill>
        </p:spPr>
        <p:txBody>
          <a:bodyPr wrap="square" lIns="0" tIns="0" rIns="0" bIns="0" rtlCol="0"/>
          <a:lstStyle/>
          <a:p>
            <a:endParaRPr/>
          </a:p>
        </p:txBody>
      </p:sp>
      <p:sp>
        <p:nvSpPr>
          <p:cNvPr id="418" name="object 418"/>
          <p:cNvSpPr/>
          <p:nvPr/>
        </p:nvSpPr>
        <p:spPr>
          <a:xfrm>
            <a:off x="4956850" y="1170836"/>
            <a:ext cx="564515" cy="102870"/>
          </a:xfrm>
          <a:custGeom>
            <a:avLst/>
            <a:gdLst/>
            <a:ahLst/>
            <a:cxnLst/>
            <a:rect l="l" t="t" r="r" b="b"/>
            <a:pathLst>
              <a:path w="564514" h="102869">
                <a:moveTo>
                  <a:pt x="564374" y="0"/>
                </a:moveTo>
                <a:lnTo>
                  <a:pt x="0" y="0"/>
                </a:lnTo>
                <a:lnTo>
                  <a:pt x="0" y="102365"/>
                </a:lnTo>
                <a:lnTo>
                  <a:pt x="564374" y="102365"/>
                </a:lnTo>
                <a:lnTo>
                  <a:pt x="564374" y="0"/>
                </a:lnTo>
                <a:close/>
              </a:path>
            </a:pathLst>
          </a:custGeom>
          <a:solidFill>
            <a:srgbClr val="996633"/>
          </a:solidFill>
        </p:spPr>
        <p:txBody>
          <a:bodyPr wrap="square" lIns="0" tIns="0" rIns="0" bIns="0" rtlCol="0"/>
          <a:lstStyle/>
          <a:p>
            <a:endParaRPr/>
          </a:p>
        </p:txBody>
      </p:sp>
      <p:sp>
        <p:nvSpPr>
          <p:cNvPr id="419" name="object 419"/>
          <p:cNvSpPr/>
          <p:nvPr/>
        </p:nvSpPr>
        <p:spPr>
          <a:xfrm>
            <a:off x="4956850" y="1170836"/>
            <a:ext cx="564515" cy="485775"/>
          </a:xfrm>
          <a:custGeom>
            <a:avLst/>
            <a:gdLst/>
            <a:ahLst/>
            <a:cxnLst/>
            <a:rect l="l" t="t" r="r" b="b"/>
            <a:pathLst>
              <a:path w="564514" h="485775">
                <a:moveTo>
                  <a:pt x="14906" y="102365"/>
                </a:moveTo>
                <a:lnTo>
                  <a:pt x="0" y="102365"/>
                </a:lnTo>
                <a:lnTo>
                  <a:pt x="0" y="0"/>
                </a:lnTo>
                <a:lnTo>
                  <a:pt x="564374" y="0"/>
                </a:lnTo>
                <a:lnTo>
                  <a:pt x="564374" y="102365"/>
                </a:lnTo>
                <a:lnTo>
                  <a:pt x="549480" y="102365"/>
                </a:lnTo>
                <a:lnTo>
                  <a:pt x="549480" y="485558"/>
                </a:lnTo>
                <a:lnTo>
                  <a:pt x="14906" y="485558"/>
                </a:lnTo>
                <a:lnTo>
                  <a:pt x="14906" y="102365"/>
                </a:lnTo>
                <a:close/>
              </a:path>
            </a:pathLst>
          </a:custGeom>
          <a:ln w="4163">
            <a:solidFill>
              <a:srgbClr val="000000"/>
            </a:solidFill>
          </a:ln>
        </p:spPr>
        <p:txBody>
          <a:bodyPr wrap="square" lIns="0" tIns="0" rIns="0" bIns="0" rtlCol="0"/>
          <a:lstStyle/>
          <a:p>
            <a:endParaRPr/>
          </a:p>
        </p:txBody>
      </p:sp>
      <p:sp>
        <p:nvSpPr>
          <p:cNvPr id="420" name="object 420"/>
          <p:cNvSpPr/>
          <p:nvPr/>
        </p:nvSpPr>
        <p:spPr>
          <a:xfrm>
            <a:off x="4971756" y="1273195"/>
            <a:ext cx="56515" cy="36195"/>
          </a:xfrm>
          <a:custGeom>
            <a:avLst/>
            <a:gdLst/>
            <a:ahLst/>
            <a:cxnLst/>
            <a:rect l="l" t="t" r="r" b="b"/>
            <a:pathLst>
              <a:path w="56514" h="36194">
                <a:moveTo>
                  <a:pt x="0" y="35692"/>
                </a:moveTo>
                <a:lnTo>
                  <a:pt x="56369" y="35692"/>
                </a:lnTo>
                <a:lnTo>
                  <a:pt x="56369" y="0"/>
                </a:lnTo>
                <a:lnTo>
                  <a:pt x="0" y="0"/>
                </a:lnTo>
                <a:lnTo>
                  <a:pt x="0" y="35692"/>
                </a:lnTo>
                <a:close/>
              </a:path>
            </a:pathLst>
          </a:custGeom>
          <a:solidFill>
            <a:srgbClr val="996633"/>
          </a:solidFill>
        </p:spPr>
        <p:txBody>
          <a:bodyPr wrap="square" lIns="0" tIns="0" rIns="0" bIns="0" rtlCol="0"/>
          <a:lstStyle/>
          <a:p>
            <a:endParaRPr/>
          </a:p>
        </p:txBody>
      </p:sp>
      <p:sp>
        <p:nvSpPr>
          <p:cNvPr id="421" name="object 421"/>
          <p:cNvSpPr/>
          <p:nvPr/>
        </p:nvSpPr>
        <p:spPr>
          <a:xfrm>
            <a:off x="4971756" y="1273195"/>
            <a:ext cx="56515" cy="36195"/>
          </a:xfrm>
          <a:custGeom>
            <a:avLst/>
            <a:gdLst/>
            <a:ahLst/>
            <a:cxnLst/>
            <a:rect l="l" t="t" r="r" b="b"/>
            <a:pathLst>
              <a:path w="56514" h="36194">
                <a:moveTo>
                  <a:pt x="0" y="35692"/>
                </a:moveTo>
                <a:lnTo>
                  <a:pt x="56369" y="35692"/>
                </a:lnTo>
                <a:lnTo>
                  <a:pt x="56369" y="0"/>
                </a:lnTo>
                <a:lnTo>
                  <a:pt x="0" y="0"/>
                </a:lnTo>
                <a:lnTo>
                  <a:pt x="0" y="35692"/>
                </a:lnTo>
                <a:close/>
              </a:path>
            </a:pathLst>
          </a:custGeom>
          <a:ln w="4454">
            <a:solidFill>
              <a:srgbClr val="000000"/>
            </a:solidFill>
          </a:ln>
        </p:spPr>
        <p:txBody>
          <a:bodyPr wrap="square" lIns="0" tIns="0" rIns="0" bIns="0" rtlCol="0"/>
          <a:lstStyle/>
          <a:p>
            <a:endParaRPr/>
          </a:p>
        </p:txBody>
      </p:sp>
      <p:sp>
        <p:nvSpPr>
          <p:cNvPr id="422" name="object 422"/>
          <p:cNvSpPr/>
          <p:nvPr/>
        </p:nvSpPr>
        <p:spPr>
          <a:xfrm>
            <a:off x="5028124" y="1273195"/>
            <a:ext cx="56515" cy="36195"/>
          </a:xfrm>
          <a:custGeom>
            <a:avLst/>
            <a:gdLst/>
            <a:ahLst/>
            <a:cxnLst/>
            <a:rect l="l" t="t" r="r" b="b"/>
            <a:pathLst>
              <a:path w="56514" h="36194">
                <a:moveTo>
                  <a:pt x="0" y="35692"/>
                </a:moveTo>
                <a:lnTo>
                  <a:pt x="56468" y="35692"/>
                </a:lnTo>
                <a:lnTo>
                  <a:pt x="56468" y="0"/>
                </a:lnTo>
                <a:lnTo>
                  <a:pt x="0" y="0"/>
                </a:lnTo>
                <a:lnTo>
                  <a:pt x="0" y="35692"/>
                </a:lnTo>
                <a:close/>
              </a:path>
            </a:pathLst>
          </a:custGeom>
          <a:solidFill>
            <a:srgbClr val="996633"/>
          </a:solidFill>
        </p:spPr>
        <p:txBody>
          <a:bodyPr wrap="square" lIns="0" tIns="0" rIns="0" bIns="0" rtlCol="0"/>
          <a:lstStyle/>
          <a:p>
            <a:endParaRPr/>
          </a:p>
        </p:txBody>
      </p:sp>
      <p:sp>
        <p:nvSpPr>
          <p:cNvPr id="423" name="object 423"/>
          <p:cNvSpPr/>
          <p:nvPr/>
        </p:nvSpPr>
        <p:spPr>
          <a:xfrm>
            <a:off x="5028124" y="1273195"/>
            <a:ext cx="56515" cy="36195"/>
          </a:xfrm>
          <a:custGeom>
            <a:avLst/>
            <a:gdLst/>
            <a:ahLst/>
            <a:cxnLst/>
            <a:rect l="l" t="t" r="r" b="b"/>
            <a:pathLst>
              <a:path w="56514" h="36194">
                <a:moveTo>
                  <a:pt x="0" y="35692"/>
                </a:moveTo>
                <a:lnTo>
                  <a:pt x="56468" y="35692"/>
                </a:lnTo>
                <a:lnTo>
                  <a:pt x="56468" y="0"/>
                </a:lnTo>
                <a:lnTo>
                  <a:pt x="0" y="0"/>
                </a:lnTo>
                <a:lnTo>
                  <a:pt x="0" y="35692"/>
                </a:lnTo>
                <a:close/>
              </a:path>
            </a:pathLst>
          </a:custGeom>
          <a:ln w="4455">
            <a:solidFill>
              <a:srgbClr val="000000"/>
            </a:solidFill>
          </a:ln>
        </p:spPr>
        <p:txBody>
          <a:bodyPr wrap="square" lIns="0" tIns="0" rIns="0" bIns="0" rtlCol="0"/>
          <a:lstStyle/>
          <a:p>
            <a:endParaRPr/>
          </a:p>
        </p:txBody>
      </p:sp>
      <p:sp>
        <p:nvSpPr>
          <p:cNvPr id="424" name="object 424"/>
          <p:cNvSpPr/>
          <p:nvPr/>
        </p:nvSpPr>
        <p:spPr>
          <a:xfrm>
            <a:off x="5084593" y="1273195"/>
            <a:ext cx="56515" cy="36195"/>
          </a:xfrm>
          <a:custGeom>
            <a:avLst/>
            <a:gdLst/>
            <a:ahLst/>
            <a:cxnLst/>
            <a:rect l="l" t="t" r="r" b="b"/>
            <a:pathLst>
              <a:path w="56514" h="36194">
                <a:moveTo>
                  <a:pt x="0" y="35692"/>
                </a:moveTo>
                <a:lnTo>
                  <a:pt x="56468" y="35692"/>
                </a:lnTo>
                <a:lnTo>
                  <a:pt x="56468" y="0"/>
                </a:lnTo>
                <a:lnTo>
                  <a:pt x="0" y="0"/>
                </a:lnTo>
                <a:lnTo>
                  <a:pt x="0" y="35692"/>
                </a:lnTo>
                <a:close/>
              </a:path>
            </a:pathLst>
          </a:custGeom>
          <a:solidFill>
            <a:srgbClr val="996633"/>
          </a:solidFill>
        </p:spPr>
        <p:txBody>
          <a:bodyPr wrap="square" lIns="0" tIns="0" rIns="0" bIns="0" rtlCol="0"/>
          <a:lstStyle/>
          <a:p>
            <a:endParaRPr/>
          </a:p>
        </p:txBody>
      </p:sp>
      <p:sp>
        <p:nvSpPr>
          <p:cNvPr id="425" name="object 425"/>
          <p:cNvSpPr/>
          <p:nvPr/>
        </p:nvSpPr>
        <p:spPr>
          <a:xfrm>
            <a:off x="5084593" y="1273195"/>
            <a:ext cx="56515" cy="36195"/>
          </a:xfrm>
          <a:custGeom>
            <a:avLst/>
            <a:gdLst/>
            <a:ahLst/>
            <a:cxnLst/>
            <a:rect l="l" t="t" r="r" b="b"/>
            <a:pathLst>
              <a:path w="56514" h="36194">
                <a:moveTo>
                  <a:pt x="0" y="35692"/>
                </a:moveTo>
                <a:lnTo>
                  <a:pt x="56468" y="35692"/>
                </a:lnTo>
                <a:lnTo>
                  <a:pt x="56468" y="0"/>
                </a:lnTo>
                <a:lnTo>
                  <a:pt x="0" y="0"/>
                </a:lnTo>
                <a:lnTo>
                  <a:pt x="0" y="35692"/>
                </a:lnTo>
                <a:close/>
              </a:path>
            </a:pathLst>
          </a:custGeom>
          <a:ln w="4455">
            <a:solidFill>
              <a:srgbClr val="000000"/>
            </a:solidFill>
          </a:ln>
        </p:spPr>
        <p:txBody>
          <a:bodyPr wrap="square" lIns="0" tIns="0" rIns="0" bIns="0" rtlCol="0"/>
          <a:lstStyle/>
          <a:p>
            <a:endParaRPr/>
          </a:p>
        </p:txBody>
      </p:sp>
      <p:sp>
        <p:nvSpPr>
          <p:cNvPr id="426" name="object 426"/>
          <p:cNvSpPr/>
          <p:nvPr/>
        </p:nvSpPr>
        <p:spPr>
          <a:xfrm>
            <a:off x="5141061" y="1273195"/>
            <a:ext cx="56515" cy="36195"/>
          </a:xfrm>
          <a:custGeom>
            <a:avLst/>
            <a:gdLst/>
            <a:ahLst/>
            <a:cxnLst/>
            <a:rect l="l" t="t" r="r" b="b"/>
            <a:pathLst>
              <a:path w="56514" h="36194">
                <a:moveTo>
                  <a:pt x="0" y="35692"/>
                </a:moveTo>
                <a:lnTo>
                  <a:pt x="56369" y="35692"/>
                </a:lnTo>
                <a:lnTo>
                  <a:pt x="56369" y="0"/>
                </a:lnTo>
                <a:lnTo>
                  <a:pt x="0" y="0"/>
                </a:lnTo>
                <a:lnTo>
                  <a:pt x="0" y="35692"/>
                </a:lnTo>
                <a:close/>
              </a:path>
            </a:pathLst>
          </a:custGeom>
          <a:solidFill>
            <a:srgbClr val="996633"/>
          </a:solidFill>
        </p:spPr>
        <p:txBody>
          <a:bodyPr wrap="square" lIns="0" tIns="0" rIns="0" bIns="0" rtlCol="0"/>
          <a:lstStyle/>
          <a:p>
            <a:endParaRPr/>
          </a:p>
        </p:txBody>
      </p:sp>
      <p:sp>
        <p:nvSpPr>
          <p:cNvPr id="427" name="object 427"/>
          <p:cNvSpPr/>
          <p:nvPr/>
        </p:nvSpPr>
        <p:spPr>
          <a:xfrm>
            <a:off x="5141061" y="1273195"/>
            <a:ext cx="56515" cy="36195"/>
          </a:xfrm>
          <a:custGeom>
            <a:avLst/>
            <a:gdLst/>
            <a:ahLst/>
            <a:cxnLst/>
            <a:rect l="l" t="t" r="r" b="b"/>
            <a:pathLst>
              <a:path w="56514" h="36194">
                <a:moveTo>
                  <a:pt x="0" y="35692"/>
                </a:moveTo>
                <a:lnTo>
                  <a:pt x="56369" y="35692"/>
                </a:lnTo>
                <a:lnTo>
                  <a:pt x="56369" y="0"/>
                </a:lnTo>
                <a:lnTo>
                  <a:pt x="0" y="0"/>
                </a:lnTo>
                <a:lnTo>
                  <a:pt x="0" y="35692"/>
                </a:lnTo>
                <a:close/>
              </a:path>
            </a:pathLst>
          </a:custGeom>
          <a:ln w="4454">
            <a:solidFill>
              <a:srgbClr val="000000"/>
            </a:solidFill>
          </a:ln>
        </p:spPr>
        <p:txBody>
          <a:bodyPr wrap="square" lIns="0" tIns="0" rIns="0" bIns="0" rtlCol="0"/>
          <a:lstStyle/>
          <a:p>
            <a:endParaRPr/>
          </a:p>
        </p:txBody>
      </p:sp>
      <p:sp>
        <p:nvSpPr>
          <p:cNvPr id="428" name="object 428"/>
          <p:cNvSpPr/>
          <p:nvPr/>
        </p:nvSpPr>
        <p:spPr>
          <a:xfrm>
            <a:off x="5197431" y="1273195"/>
            <a:ext cx="56515" cy="36195"/>
          </a:xfrm>
          <a:custGeom>
            <a:avLst/>
            <a:gdLst/>
            <a:ahLst/>
            <a:cxnLst/>
            <a:rect l="l" t="t" r="r" b="b"/>
            <a:pathLst>
              <a:path w="56514" h="36194">
                <a:moveTo>
                  <a:pt x="0" y="35692"/>
                </a:moveTo>
                <a:lnTo>
                  <a:pt x="56468" y="35692"/>
                </a:lnTo>
                <a:lnTo>
                  <a:pt x="56468" y="0"/>
                </a:lnTo>
                <a:lnTo>
                  <a:pt x="0" y="0"/>
                </a:lnTo>
                <a:lnTo>
                  <a:pt x="0" y="35692"/>
                </a:lnTo>
                <a:close/>
              </a:path>
            </a:pathLst>
          </a:custGeom>
          <a:solidFill>
            <a:srgbClr val="996633"/>
          </a:solidFill>
        </p:spPr>
        <p:txBody>
          <a:bodyPr wrap="square" lIns="0" tIns="0" rIns="0" bIns="0" rtlCol="0"/>
          <a:lstStyle/>
          <a:p>
            <a:endParaRPr/>
          </a:p>
        </p:txBody>
      </p:sp>
      <p:sp>
        <p:nvSpPr>
          <p:cNvPr id="429" name="object 429"/>
          <p:cNvSpPr/>
          <p:nvPr/>
        </p:nvSpPr>
        <p:spPr>
          <a:xfrm>
            <a:off x="5197431" y="1273195"/>
            <a:ext cx="56515" cy="36195"/>
          </a:xfrm>
          <a:custGeom>
            <a:avLst/>
            <a:gdLst/>
            <a:ahLst/>
            <a:cxnLst/>
            <a:rect l="l" t="t" r="r" b="b"/>
            <a:pathLst>
              <a:path w="56514" h="36194">
                <a:moveTo>
                  <a:pt x="0" y="35692"/>
                </a:moveTo>
                <a:lnTo>
                  <a:pt x="56468" y="35692"/>
                </a:lnTo>
                <a:lnTo>
                  <a:pt x="56468" y="0"/>
                </a:lnTo>
                <a:lnTo>
                  <a:pt x="0" y="0"/>
                </a:lnTo>
                <a:lnTo>
                  <a:pt x="0" y="35692"/>
                </a:lnTo>
                <a:close/>
              </a:path>
            </a:pathLst>
          </a:custGeom>
          <a:ln w="4455">
            <a:solidFill>
              <a:srgbClr val="000000"/>
            </a:solidFill>
          </a:ln>
        </p:spPr>
        <p:txBody>
          <a:bodyPr wrap="square" lIns="0" tIns="0" rIns="0" bIns="0" rtlCol="0"/>
          <a:lstStyle/>
          <a:p>
            <a:endParaRPr/>
          </a:p>
        </p:txBody>
      </p:sp>
      <p:sp>
        <p:nvSpPr>
          <p:cNvPr id="430" name="object 430"/>
          <p:cNvSpPr/>
          <p:nvPr/>
        </p:nvSpPr>
        <p:spPr>
          <a:xfrm>
            <a:off x="5253899" y="1273195"/>
            <a:ext cx="56515" cy="36195"/>
          </a:xfrm>
          <a:custGeom>
            <a:avLst/>
            <a:gdLst/>
            <a:ahLst/>
            <a:cxnLst/>
            <a:rect l="l" t="t" r="r" b="b"/>
            <a:pathLst>
              <a:path w="56514" h="36194">
                <a:moveTo>
                  <a:pt x="0" y="35692"/>
                </a:moveTo>
                <a:lnTo>
                  <a:pt x="56468" y="35692"/>
                </a:lnTo>
                <a:lnTo>
                  <a:pt x="56468" y="0"/>
                </a:lnTo>
                <a:lnTo>
                  <a:pt x="0" y="0"/>
                </a:lnTo>
                <a:lnTo>
                  <a:pt x="0" y="35692"/>
                </a:lnTo>
                <a:close/>
              </a:path>
            </a:pathLst>
          </a:custGeom>
          <a:solidFill>
            <a:srgbClr val="996633"/>
          </a:solidFill>
        </p:spPr>
        <p:txBody>
          <a:bodyPr wrap="square" lIns="0" tIns="0" rIns="0" bIns="0" rtlCol="0"/>
          <a:lstStyle/>
          <a:p>
            <a:endParaRPr/>
          </a:p>
        </p:txBody>
      </p:sp>
      <p:sp>
        <p:nvSpPr>
          <p:cNvPr id="431" name="object 431"/>
          <p:cNvSpPr/>
          <p:nvPr/>
        </p:nvSpPr>
        <p:spPr>
          <a:xfrm>
            <a:off x="5253899" y="1273195"/>
            <a:ext cx="56515" cy="36195"/>
          </a:xfrm>
          <a:custGeom>
            <a:avLst/>
            <a:gdLst/>
            <a:ahLst/>
            <a:cxnLst/>
            <a:rect l="l" t="t" r="r" b="b"/>
            <a:pathLst>
              <a:path w="56514" h="36194">
                <a:moveTo>
                  <a:pt x="0" y="35692"/>
                </a:moveTo>
                <a:lnTo>
                  <a:pt x="56468" y="35692"/>
                </a:lnTo>
                <a:lnTo>
                  <a:pt x="56468" y="0"/>
                </a:lnTo>
                <a:lnTo>
                  <a:pt x="0" y="0"/>
                </a:lnTo>
                <a:lnTo>
                  <a:pt x="0" y="35692"/>
                </a:lnTo>
                <a:close/>
              </a:path>
            </a:pathLst>
          </a:custGeom>
          <a:ln w="4455">
            <a:solidFill>
              <a:srgbClr val="000000"/>
            </a:solidFill>
          </a:ln>
        </p:spPr>
        <p:txBody>
          <a:bodyPr wrap="square" lIns="0" tIns="0" rIns="0" bIns="0" rtlCol="0"/>
          <a:lstStyle/>
          <a:p>
            <a:endParaRPr/>
          </a:p>
        </p:txBody>
      </p:sp>
      <p:sp>
        <p:nvSpPr>
          <p:cNvPr id="432" name="object 432"/>
          <p:cNvSpPr/>
          <p:nvPr/>
        </p:nvSpPr>
        <p:spPr>
          <a:xfrm>
            <a:off x="5310368" y="1273195"/>
            <a:ext cx="56515" cy="36195"/>
          </a:xfrm>
          <a:custGeom>
            <a:avLst/>
            <a:gdLst/>
            <a:ahLst/>
            <a:cxnLst/>
            <a:rect l="l" t="t" r="r" b="b"/>
            <a:pathLst>
              <a:path w="56514" h="36194">
                <a:moveTo>
                  <a:pt x="0" y="35692"/>
                </a:moveTo>
                <a:lnTo>
                  <a:pt x="56369" y="35692"/>
                </a:lnTo>
                <a:lnTo>
                  <a:pt x="56369" y="0"/>
                </a:lnTo>
                <a:lnTo>
                  <a:pt x="0" y="0"/>
                </a:lnTo>
                <a:lnTo>
                  <a:pt x="0" y="35692"/>
                </a:lnTo>
                <a:close/>
              </a:path>
            </a:pathLst>
          </a:custGeom>
          <a:solidFill>
            <a:srgbClr val="996633"/>
          </a:solidFill>
        </p:spPr>
        <p:txBody>
          <a:bodyPr wrap="square" lIns="0" tIns="0" rIns="0" bIns="0" rtlCol="0"/>
          <a:lstStyle/>
          <a:p>
            <a:endParaRPr/>
          </a:p>
        </p:txBody>
      </p:sp>
      <p:sp>
        <p:nvSpPr>
          <p:cNvPr id="433" name="object 433"/>
          <p:cNvSpPr/>
          <p:nvPr/>
        </p:nvSpPr>
        <p:spPr>
          <a:xfrm>
            <a:off x="5310368" y="1273195"/>
            <a:ext cx="56515" cy="36195"/>
          </a:xfrm>
          <a:custGeom>
            <a:avLst/>
            <a:gdLst/>
            <a:ahLst/>
            <a:cxnLst/>
            <a:rect l="l" t="t" r="r" b="b"/>
            <a:pathLst>
              <a:path w="56514" h="36194">
                <a:moveTo>
                  <a:pt x="0" y="35692"/>
                </a:moveTo>
                <a:lnTo>
                  <a:pt x="56369" y="35692"/>
                </a:lnTo>
                <a:lnTo>
                  <a:pt x="56369" y="0"/>
                </a:lnTo>
                <a:lnTo>
                  <a:pt x="0" y="0"/>
                </a:lnTo>
                <a:lnTo>
                  <a:pt x="0" y="35692"/>
                </a:lnTo>
                <a:close/>
              </a:path>
            </a:pathLst>
          </a:custGeom>
          <a:ln w="4454">
            <a:solidFill>
              <a:srgbClr val="000000"/>
            </a:solidFill>
          </a:ln>
        </p:spPr>
        <p:txBody>
          <a:bodyPr wrap="square" lIns="0" tIns="0" rIns="0" bIns="0" rtlCol="0"/>
          <a:lstStyle/>
          <a:p>
            <a:endParaRPr/>
          </a:p>
        </p:txBody>
      </p:sp>
      <p:sp>
        <p:nvSpPr>
          <p:cNvPr id="434" name="object 434"/>
          <p:cNvSpPr/>
          <p:nvPr/>
        </p:nvSpPr>
        <p:spPr>
          <a:xfrm>
            <a:off x="5366749" y="1273195"/>
            <a:ext cx="56515" cy="36195"/>
          </a:xfrm>
          <a:custGeom>
            <a:avLst/>
            <a:gdLst/>
            <a:ahLst/>
            <a:cxnLst/>
            <a:rect l="l" t="t" r="r" b="b"/>
            <a:pathLst>
              <a:path w="56514" h="36194">
                <a:moveTo>
                  <a:pt x="0" y="35692"/>
                </a:moveTo>
                <a:lnTo>
                  <a:pt x="56468" y="35692"/>
                </a:lnTo>
                <a:lnTo>
                  <a:pt x="56468" y="0"/>
                </a:lnTo>
                <a:lnTo>
                  <a:pt x="0" y="0"/>
                </a:lnTo>
                <a:lnTo>
                  <a:pt x="0" y="35692"/>
                </a:lnTo>
                <a:close/>
              </a:path>
            </a:pathLst>
          </a:custGeom>
          <a:solidFill>
            <a:srgbClr val="996633"/>
          </a:solidFill>
        </p:spPr>
        <p:txBody>
          <a:bodyPr wrap="square" lIns="0" tIns="0" rIns="0" bIns="0" rtlCol="0"/>
          <a:lstStyle/>
          <a:p>
            <a:endParaRPr/>
          </a:p>
        </p:txBody>
      </p:sp>
      <p:sp>
        <p:nvSpPr>
          <p:cNvPr id="435" name="object 435"/>
          <p:cNvSpPr/>
          <p:nvPr/>
        </p:nvSpPr>
        <p:spPr>
          <a:xfrm>
            <a:off x="5366749" y="1273195"/>
            <a:ext cx="56515" cy="36195"/>
          </a:xfrm>
          <a:custGeom>
            <a:avLst/>
            <a:gdLst/>
            <a:ahLst/>
            <a:cxnLst/>
            <a:rect l="l" t="t" r="r" b="b"/>
            <a:pathLst>
              <a:path w="56514" h="36194">
                <a:moveTo>
                  <a:pt x="0" y="35692"/>
                </a:moveTo>
                <a:lnTo>
                  <a:pt x="56468" y="35692"/>
                </a:lnTo>
                <a:lnTo>
                  <a:pt x="56468" y="0"/>
                </a:lnTo>
                <a:lnTo>
                  <a:pt x="0" y="0"/>
                </a:lnTo>
                <a:lnTo>
                  <a:pt x="0" y="35692"/>
                </a:lnTo>
                <a:close/>
              </a:path>
            </a:pathLst>
          </a:custGeom>
          <a:ln w="4455">
            <a:solidFill>
              <a:srgbClr val="000000"/>
            </a:solidFill>
          </a:ln>
        </p:spPr>
        <p:txBody>
          <a:bodyPr wrap="square" lIns="0" tIns="0" rIns="0" bIns="0" rtlCol="0"/>
          <a:lstStyle/>
          <a:p>
            <a:endParaRPr/>
          </a:p>
        </p:txBody>
      </p:sp>
      <p:sp>
        <p:nvSpPr>
          <p:cNvPr id="436" name="object 436"/>
          <p:cNvSpPr/>
          <p:nvPr/>
        </p:nvSpPr>
        <p:spPr>
          <a:xfrm>
            <a:off x="5423206" y="1273195"/>
            <a:ext cx="56515" cy="36195"/>
          </a:xfrm>
          <a:custGeom>
            <a:avLst/>
            <a:gdLst/>
            <a:ahLst/>
            <a:cxnLst/>
            <a:rect l="l" t="t" r="r" b="b"/>
            <a:pathLst>
              <a:path w="56514" h="36194">
                <a:moveTo>
                  <a:pt x="0" y="35692"/>
                </a:moveTo>
                <a:lnTo>
                  <a:pt x="56468" y="35692"/>
                </a:lnTo>
                <a:lnTo>
                  <a:pt x="56468" y="0"/>
                </a:lnTo>
                <a:lnTo>
                  <a:pt x="0" y="0"/>
                </a:lnTo>
                <a:lnTo>
                  <a:pt x="0" y="35692"/>
                </a:lnTo>
                <a:close/>
              </a:path>
            </a:pathLst>
          </a:custGeom>
          <a:solidFill>
            <a:srgbClr val="996633"/>
          </a:solidFill>
        </p:spPr>
        <p:txBody>
          <a:bodyPr wrap="square" lIns="0" tIns="0" rIns="0" bIns="0" rtlCol="0"/>
          <a:lstStyle/>
          <a:p>
            <a:endParaRPr/>
          </a:p>
        </p:txBody>
      </p:sp>
      <p:sp>
        <p:nvSpPr>
          <p:cNvPr id="437" name="object 437"/>
          <p:cNvSpPr/>
          <p:nvPr/>
        </p:nvSpPr>
        <p:spPr>
          <a:xfrm>
            <a:off x="5423206" y="1273195"/>
            <a:ext cx="56515" cy="36195"/>
          </a:xfrm>
          <a:custGeom>
            <a:avLst/>
            <a:gdLst/>
            <a:ahLst/>
            <a:cxnLst/>
            <a:rect l="l" t="t" r="r" b="b"/>
            <a:pathLst>
              <a:path w="56514" h="36194">
                <a:moveTo>
                  <a:pt x="0" y="35692"/>
                </a:moveTo>
                <a:lnTo>
                  <a:pt x="56468" y="35692"/>
                </a:lnTo>
                <a:lnTo>
                  <a:pt x="56468" y="0"/>
                </a:lnTo>
                <a:lnTo>
                  <a:pt x="0" y="0"/>
                </a:lnTo>
                <a:lnTo>
                  <a:pt x="0" y="35692"/>
                </a:lnTo>
                <a:close/>
              </a:path>
            </a:pathLst>
          </a:custGeom>
          <a:ln w="4455">
            <a:solidFill>
              <a:srgbClr val="000000"/>
            </a:solidFill>
          </a:ln>
        </p:spPr>
        <p:txBody>
          <a:bodyPr wrap="square" lIns="0" tIns="0" rIns="0" bIns="0" rtlCol="0"/>
          <a:lstStyle/>
          <a:p>
            <a:endParaRPr/>
          </a:p>
        </p:txBody>
      </p:sp>
      <p:sp>
        <p:nvSpPr>
          <p:cNvPr id="438" name="object 438"/>
          <p:cNvSpPr/>
          <p:nvPr/>
        </p:nvSpPr>
        <p:spPr>
          <a:xfrm>
            <a:off x="4998509" y="1308890"/>
            <a:ext cx="56515" cy="36195"/>
          </a:xfrm>
          <a:custGeom>
            <a:avLst/>
            <a:gdLst/>
            <a:ahLst/>
            <a:cxnLst/>
            <a:rect l="l" t="t" r="r" b="b"/>
            <a:pathLst>
              <a:path w="56514" h="36194">
                <a:moveTo>
                  <a:pt x="0" y="35861"/>
                </a:moveTo>
                <a:lnTo>
                  <a:pt x="56369" y="35861"/>
                </a:lnTo>
                <a:lnTo>
                  <a:pt x="56369" y="0"/>
                </a:lnTo>
                <a:lnTo>
                  <a:pt x="0" y="0"/>
                </a:lnTo>
                <a:lnTo>
                  <a:pt x="0" y="35861"/>
                </a:lnTo>
                <a:close/>
              </a:path>
            </a:pathLst>
          </a:custGeom>
          <a:solidFill>
            <a:srgbClr val="996633"/>
          </a:solidFill>
        </p:spPr>
        <p:txBody>
          <a:bodyPr wrap="square" lIns="0" tIns="0" rIns="0" bIns="0" rtlCol="0"/>
          <a:lstStyle/>
          <a:p>
            <a:endParaRPr/>
          </a:p>
        </p:txBody>
      </p:sp>
      <p:sp>
        <p:nvSpPr>
          <p:cNvPr id="439" name="object 439"/>
          <p:cNvSpPr/>
          <p:nvPr/>
        </p:nvSpPr>
        <p:spPr>
          <a:xfrm>
            <a:off x="4998509" y="1308890"/>
            <a:ext cx="56515" cy="36195"/>
          </a:xfrm>
          <a:custGeom>
            <a:avLst/>
            <a:gdLst/>
            <a:ahLst/>
            <a:cxnLst/>
            <a:rect l="l" t="t" r="r" b="b"/>
            <a:pathLst>
              <a:path w="56514" h="36194">
                <a:moveTo>
                  <a:pt x="0" y="35861"/>
                </a:moveTo>
                <a:lnTo>
                  <a:pt x="56369" y="35861"/>
                </a:lnTo>
                <a:lnTo>
                  <a:pt x="56369" y="0"/>
                </a:lnTo>
                <a:lnTo>
                  <a:pt x="0" y="0"/>
                </a:lnTo>
                <a:lnTo>
                  <a:pt x="0" y="35861"/>
                </a:lnTo>
                <a:close/>
              </a:path>
            </a:pathLst>
          </a:custGeom>
          <a:ln w="4450">
            <a:solidFill>
              <a:srgbClr val="000000"/>
            </a:solidFill>
          </a:ln>
        </p:spPr>
        <p:txBody>
          <a:bodyPr wrap="square" lIns="0" tIns="0" rIns="0" bIns="0" rtlCol="0"/>
          <a:lstStyle/>
          <a:p>
            <a:endParaRPr/>
          </a:p>
        </p:txBody>
      </p:sp>
      <p:sp>
        <p:nvSpPr>
          <p:cNvPr id="440" name="object 440"/>
          <p:cNvSpPr/>
          <p:nvPr/>
        </p:nvSpPr>
        <p:spPr>
          <a:xfrm>
            <a:off x="5054879" y="1308890"/>
            <a:ext cx="56515" cy="36195"/>
          </a:xfrm>
          <a:custGeom>
            <a:avLst/>
            <a:gdLst/>
            <a:ahLst/>
            <a:cxnLst/>
            <a:rect l="l" t="t" r="r" b="b"/>
            <a:pathLst>
              <a:path w="56514" h="36194">
                <a:moveTo>
                  <a:pt x="0" y="35861"/>
                </a:moveTo>
                <a:lnTo>
                  <a:pt x="56468" y="35861"/>
                </a:lnTo>
                <a:lnTo>
                  <a:pt x="56468" y="0"/>
                </a:lnTo>
                <a:lnTo>
                  <a:pt x="0" y="0"/>
                </a:lnTo>
                <a:lnTo>
                  <a:pt x="0" y="35861"/>
                </a:lnTo>
                <a:close/>
              </a:path>
            </a:pathLst>
          </a:custGeom>
          <a:solidFill>
            <a:srgbClr val="996633"/>
          </a:solidFill>
        </p:spPr>
        <p:txBody>
          <a:bodyPr wrap="square" lIns="0" tIns="0" rIns="0" bIns="0" rtlCol="0"/>
          <a:lstStyle/>
          <a:p>
            <a:endParaRPr/>
          </a:p>
        </p:txBody>
      </p:sp>
      <p:sp>
        <p:nvSpPr>
          <p:cNvPr id="441" name="object 441"/>
          <p:cNvSpPr/>
          <p:nvPr/>
        </p:nvSpPr>
        <p:spPr>
          <a:xfrm>
            <a:off x="5054879" y="1308890"/>
            <a:ext cx="56515" cy="36195"/>
          </a:xfrm>
          <a:custGeom>
            <a:avLst/>
            <a:gdLst/>
            <a:ahLst/>
            <a:cxnLst/>
            <a:rect l="l" t="t" r="r" b="b"/>
            <a:pathLst>
              <a:path w="56514" h="36194">
                <a:moveTo>
                  <a:pt x="0" y="35861"/>
                </a:moveTo>
                <a:lnTo>
                  <a:pt x="56468" y="35861"/>
                </a:lnTo>
                <a:lnTo>
                  <a:pt x="56468" y="0"/>
                </a:lnTo>
                <a:lnTo>
                  <a:pt x="0" y="0"/>
                </a:lnTo>
                <a:lnTo>
                  <a:pt x="0" y="35861"/>
                </a:lnTo>
                <a:close/>
              </a:path>
            </a:pathLst>
          </a:custGeom>
          <a:ln w="4451">
            <a:solidFill>
              <a:srgbClr val="000000"/>
            </a:solidFill>
          </a:ln>
        </p:spPr>
        <p:txBody>
          <a:bodyPr wrap="square" lIns="0" tIns="0" rIns="0" bIns="0" rtlCol="0"/>
          <a:lstStyle/>
          <a:p>
            <a:endParaRPr/>
          </a:p>
        </p:txBody>
      </p:sp>
      <p:sp>
        <p:nvSpPr>
          <p:cNvPr id="442" name="object 442"/>
          <p:cNvSpPr/>
          <p:nvPr/>
        </p:nvSpPr>
        <p:spPr>
          <a:xfrm>
            <a:off x="5111347" y="1308890"/>
            <a:ext cx="56515" cy="36195"/>
          </a:xfrm>
          <a:custGeom>
            <a:avLst/>
            <a:gdLst/>
            <a:ahLst/>
            <a:cxnLst/>
            <a:rect l="l" t="t" r="r" b="b"/>
            <a:pathLst>
              <a:path w="56514" h="36194">
                <a:moveTo>
                  <a:pt x="0" y="35861"/>
                </a:moveTo>
                <a:lnTo>
                  <a:pt x="56369" y="35861"/>
                </a:lnTo>
                <a:lnTo>
                  <a:pt x="56369" y="0"/>
                </a:lnTo>
                <a:lnTo>
                  <a:pt x="0" y="0"/>
                </a:lnTo>
                <a:lnTo>
                  <a:pt x="0" y="35861"/>
                </a:lnTo>
                <a:close/>
              </a:path>
            </a:pathLst>
          </a:custGeom>
          <a:solidFill>
            <a:srgbClr val="996633"/>
          </a:solidFill>
        </p:spPr>
        <p:txBody>
          <a:bodyPr wrap="square" lIns="0" tIns="0" rIns="0" bIns="0" rtlCol="0"/>
          <a:lstStyle/>
          <a:p>
            <a:endParaRPr/>
          </a:p>
        </p:txBody>
      </p:sp>
      <p:sp>
        <p:nvSpPr>
          <p:cNvPr id="443" name="object 443"/>
          <p:cNvSpPr/>
          <p:nvPr/>
        </p:nvSpPr>
        <p:spPr>
          <a:xfrm>
            <a:off x="5111347" y="1308890"/>
            <a:ext cx="56515" cy="36195"/>
          </a:xfrm>
          <a:custGeom>
            <a:avLst/>
            <a:gdLst/>
            <a:ahLst/>
            <a:cxnLst/>
            <a:rect l="l" t="t" r="r" b="b"/>
            <a:pathLst>
              <a:path w="56514" h="36194">
                <a:moveTo>
                  <a:pt x="0" y="35861"/>
                </a:moveTo>
                <a:lnTo>
                  <a:pt x="56369" y="35861"/>
                </a:lnTo>
                <a:lnTo>
                  <a:pt x="56369" y="0"/>
                </a:lnTo>
                <a:lnTo>
                  <a:pt x="0" y="0"/>
                </a:lnTo>
                <a:lnTo>
                  <a:pt x="0" y="35861"/>
                </a:lnTo>
                <a:close/>
              </a:path>
            </a:pathLst>
          </a:custGeom>
          <a:ln w="4450">
            <a:solidFill>
              <a:srgbClr val="000000"/>
            </a:solidFill>
          </a:ln>
        </p:spPr>
        <p:txBody>
          <a:bodyPr wrap="square" lIns="0" tIns="0" rIns="0" bIns="0" rtlCol="0"/>
          <a:lstStyle/>
          <a:p>
            <a:endParaRPr/>
          </a:p>
        </p:txBody>
      </p:sp>
      <p:sp>
        <p:nvSpPr>
          <p:cNvPr id="444" name="object 444"/>
          <p:cNvSpPr/>
          <p:nvPr/>
        </p:nvSpPr>
        <p:spPr>
          <a:xfrm>
            <a:off x="5167717" y="1308890"/>
            <a:ext cx="56515" cy="36195"/>
          </a:xfrm>
          <a:custGeom>
            <a:avLst/>
            <a:gdLst/>
            <a:ahLst/>
            <a:cxnLst/>
            <a:rect l="l" t="t" r="r" b="b"/>
            <a:pathLst>
              <a:path w="56514" h="36194">
                <a:moveTo>
                  <a:pt x="0" y="35861"/>
                </a:moveTo>
                <a:lnTo>
                  <a:pt x="56468" y="35861"/>
                </a:lnTo>
                <a:lnTo>
                  <a:pt x="56468" y="0"/>
                </a:lnTo>
                <a:lnTo>
                  <a:pt x="0" y="0"/>
                </a:lnTo>
                <a:lnTo>
                  <a:pt x="0" y="35861"/>
                </a:lnTo>
                <a:close/>
              </a:path>
            </a:pathLst>
          </a:custGeom>
          <a:solidFill>
            <a:srgbClr val="996633"/>
          </a:solidFill>
        </p:spPr>
        <p:txBody>
          <a:bodyPr wrap="square" lIns="0" tIns="0" rIns="0" bIns="0" rtlCol="0"/>
          <a:lstStyle/>
          <a:p>
            <a:endParaRPr/>
          </a:p>
        </p:txBody>
      </p:sp>
      <p:sp>
        <p:nvSpPr>
          <p:cNvPr id="445" name="object 445"/>
          <p:cNvSpPr/>
          <p:nvPr/>
        </p:nvSpPr>
        <p:spPr>
          <a:xfrm>
            <a:off x="5167717" y="1308890"/>
            <a:ext cx="56515" cy="36195"/>
          </a:xfrm>
          <a:custGeom>
            <a:avLst/>
            <a:gdLst/>
            <a:ahLst/>
            <a:cxnLst/>
            <a:rect l="l" t="t" r="r" b="b"/>
            <a:pathLst>
              <a:path w="56514" h="36194">
                <a:moveTo>
                  <a:pt x="0" y="35861"/>
                </a:moveTo>
                <a:lnTo>
                  <a:pt x="56468" y="35861"/>
                </a:lnTo>
                <a:lnTo>
                  <a:pt x="56468" y="0"/>
                </a:lnTo>
                <a:lnTo>
                  <a:pt x="0" y="0"/>
                </a:lnTo>
                <a:lnTo>
                  <a:pt x="0" y="35861"/>
                </a:lnTo>
                <a:close/>
              </a:path>
            </a:pathLst>
          </a:custGeom>
          <a:ln w="4451">
            <a:solidFill>
              <a:srgbClr val="000000"/>
            </a:solidFill>
          </a:ln>
        </p:spPr>
        <p:txBody>
          <a:bodyPr wrap="square" lIns="0" tIns="0" rIns="0" bIns="0" rtlCol="0"/>
          <a:lstStyle/>
          <a:p>
            <a:endParaRPr/>
          </a:p>
        </p:txBody>
      </p:sp>
      <p:sp>
        <p:nvSpPr>
          <p:cNvPr id="446" name="object 446"/>
          <p:cNvSpPr/>
          <p:nvPr/>
        </p:nvSpPr>
        <p:spPr>
          <a:xfrm>
            <a:off x="5224185" y="1308890"/>
            <a:ext cx="56515" cy="36195"/>
          </a:xfrm>
          <a:custGeom>
            <a:avLst/>
            <a:gdLst/>
            <a:ahLst/>
            <a:cxnLst/>
            <a:rect l="l" t="t" r="r" b="b"/>
            <a:pathLst>
              <a:path w="56514" h="36194">
                <a:moveTo>
                  <a:pt x="0" y="35861"/>
                </a:moveTo>
                <a:lnTo>
                  <a:pt x="56468" y="35861"/>
                </a:lnTo>
                <a:lnTo>
                  <a:pt x="56468" y="0"/>
                </a:lnTo>
                <a:lnTo>
                  <a:pt x="0" y="0"/>
                </a:lnTo>
                <a:lnTo>
                  <a:pt x="0" y="35861"/>
                </a:lnTo>
                <a:close/>
              </a:path>
            </a:pathLst>
          </a:custGeom>
          <a:solidFill>
            <a:srgbClr val="996633"/>
          </a:solidFill>
        </p:spPr>
        <p:txBody>
          <a:bodyPr wrap="square" lIns="0" tIns="0" rIns="0" bIns="0" rtlCol="0"/>
          <a:lstStyle/>
          <a:p>
            <a:endParaRPr/>
          </a:p>
        </p:txBody>
      </p:sp>
      <p:sp>
        <p:nvSpPr>
          <p:cNvPr id="447" name="object 447"/>
          <p:cNvSpPr/>
          <p:nvPr/>
        </p:nvSpPr>
        <p:spPr>
          <a:xfrm>
            <a:off x="5224185" y="1308890"/>
            <a:ext cx="56515" cy="36195"/>
          </a:xfrm>
          <a:custGeom>
            <a:avLst/>
            <a:gdLst/>
            <a:ahLst/>
            <a:cxnLst/>
            <a:rect l="l" t="t" r="r" b="b"/>
            <a:pathLst>
              <a:path w="56514" h="36194">
                <a:moveTo>
                  <a:pt x="0" y="35861"/>
                </a:moveTo>
                <a:lnTo>
                  <a:pt x="56468" y="35861"/>
                </a:lnTo>
                <a:lnTo>
                  <a:pt x="56468" y="0"/>
                </a:lnTo>
                <a:lnTo>
                  <a:pt x="0" y="0"/>
                </a:lnTo>
                <a:lnTo>
                  <a:pt x="0" y="35861"/>
                </a:lnTo>
                <a:close/>
              </a:path>
            </a:pathLst>
          </a:custGeom>
          <a:ln w="4451">
            <a:solidFill>
              <a:srgbClr val="000000"/>
            </a:solidFill>
          </a:ln>
        </p:spPr>
        <p:txBody>
          <a:bodyPr wrap="square" lIns="0" tIns="0" rIns="0" bIns="0" rtlCol="0"/>
          <a:lstStyle/>
          <a:p>
            <a:endParaRPr/>
          </a:p>
        </p:txBody>
      </p:sp>
      <p:sp>
        <p:nvSpPr>
          <p:cNvPr id="448" name="object 448"/>
          <p:cNvSpPr/>
          <p:nvPr/>
        </p:nvSpPr>
        <p:spPr>
          <a:xfrm>
            <a:off x="5280654" y="1308890"/>
            <a:ext cx="56515" cy="36195"/>
          </a:xfrm>
          <a:custGeom>
            <a:avLst/>
            <a:gdLst/>
            <a:ahLst/>
            <a:cxnLst/>
            <a:rect l="l" t="t" r="r" b="b"/>
            <a:pathLst>
              <a:path w="56514" h="36194">
                <a:moveTo>
                  <a:pt x="0" y="35861"/>
                </a:moveTo>
                <a:lnTo>
                  <a:pt x="56369" y="35861"/>
                </a:lnTo>
                <a:lnTo>
                  <a:pt x="56369" y="0"/>
                </a:lnTo>
                <a:lnTo>
                  <a:pt x="0" y="0"/>
                </a:lnTo>
                <a:lnTo>
                  <a:pt x="0" y="35861"/>
                </a:lnTo>
                <a:close/>
              </a:path>
            </a:pathLst>
          </a:custGeom>
          <a:solidFill>
            <a:srgbClr val="996633"/>
          </a:solidFill>
        </p:spPr>
        <p:txBody>
          <a:bodyPr wrap="square" lIns="0" tIns="0" rIns="0" bIns="0" rtlCol="0"/>
          <a:lstStyle/>
          <a:p>
            <a:endParaRPr/>
          </a:p>
        </p:txBody>
      </p:sp>
      <p:sp>
        <p:nvSpPr>
          <p:cNvPr id="449" name="object 449"/>
          <p:cNvSpPr/>
          <p:nvPr/>
        </p:nvSpPr>
        <p:spPr>
          <a:xfrm>
            <a:off x="5280654" y="1308890"/>
            <a:ext cx="56515" cy="36195"/>
          </a:xfrm>
          <a:custGeom>
            <a:avLst/>
            <a:gdLst/>
            <a:ahLst/>
            <a:cxnLst/>
            <a:rect l="l" t="t" r="r" b="b"/>
            <a:pathLst>
              <a:path w="56514" h="36194">
                <a:moveTo>
                  <a:pt x="0" y="35861"/>
                </a:moveTo>
                <a:lnTo>
                  <a:pt x="56369" y="35861"/>
                </a:lnTo>
                <a:lnTo>
                  <a:pt x="56369" y="0"/>
                </a:lnTo>
                <a:lnTo>
                  <a:pt x="0" y="0"/>
                </a:lnTo>
                <a:lnTo>
                  <a:pt x="0" y="35861"/>
                </a:lnTo>
                <a:close/>
              </a:path>
            </a:pathLst>
          </a:custGeom>
          <a:ln w="4450">
            <a:solidFill>
              <a:srgbClr val="000000"/>
            </a:solidFill>
          </a:ln>
        </p:spPr>
        <p:txBody>
          <a:bodyPr wrap="square" lIns="0" tIns="0" rIns="0" bIns="0" rtlCol="0"/>
          <a:lstStyle/>
          <a:p>
            <a:endParaRPr/>
          </a:p>
        </p:txBody>
      </p:sp>
      <p:sp>
        <p:nvSpPr>
          <p:cNvPr id="450" name="object 450"/>
          <p:cNvSpPr/>
          <p:nvPr/>
        </p:nvSpPr>
        <p:spPr>
          <a:xfrm>
            <a:off x="5337023" y="1308890"/>
            <a:ext cx="56515" cy="36195"/>
          </a:xfrm>
          <a:custGeom>
            <a:avLst/>
            <a:gdLst/>
            <a:ahLst/>
            <a:cxnLst/>
            <a:rect l="l" t="t" r="r" b="b"/>
            <a:pathLst>
              <a:path w="56514" h="36194">
                <a:moveTo>
                  <a:pt x="0" y="35861"/>
                </a:moveTo>
                <a:lnTo>
                  <a:pt x="56468" y="35861"/>
                </a:lnTo>
                <a:lnTo>
                  <a:pt x="56468" y="0"/>
                </a:lnTo>
                <a:lnTo>
                  <a:pt x="0" y="0"/>
                </a:lnTo>
                <a:lnTo>
                  <a:pt x="0" y="35861"/>
                </a:lnTo>
                <a:close/>
              </a:path>
            </a:pathLst>
          </a:custGeom>
          <a:solidFill>
            <a:srgbClr val="996633"/>
          </a:solidFill>
        </p:spPr>
        <p:txBody>
          <a:bodyPr wrap="square" lIns="0" tIns="0" rIns="0" bIns="0" rtlCol="0"/>
          <a:lstStyle/>
          <a:p>
            <a:endParaRPr/>
          </a:p>
        </p:txBody>
      </p:sp>
      <p:sp>
        <p:nvSpPr>
          <p:cNvPr id="451" name="object 451"/>
          <p:cNvSpPr/>
          <p:nvPr/>
        </p:nvSpPr>
        <p:spPr>
          <a:xfrm>
            <a:off x="5337023" y="1308890"/>
            <a:ext cx="56515" cy="36195"/>
          </a:xfrm>
          <a:custGeom>
            <a:avLst/>
            <a:gdLst/>
            <a:ahLst/>
            <a:cxnLst/>
            <a:rect l="l" t="t" r="r" b="b"/>
            <a:pathLst>
              <a:path w="56514" h="36194">
                <a:moveTo>
                  <a:pt x="0" y="35861"/>
                </a:moveTo>
                <a:lnTo>
                  <a:pt x="56468" y="35861"/>
                </a:lnTo>
                <a:lnTo>
                  <a:pt x="56468" y="0"/>
                </a:lnTo>
                <a:lnTo>
                  <a:pt x="0" y="0"/>
                </a:lnTo>
                <a:lnTo>
                  <a:pt x="0" y="35861"/>
                </a:lnTo>
                <a:close/>
              </a:path>
            </a:pathLst>
          </a:custGeom>
          <a:ln w="4451">
            <a:solidFill>
              <a:srgbClr val="000000"/>
            </a:solidFill>
          </a:ln>
        </p:spPr>
        <p:txBody>
          <a:bodyPr wrap="square" lIns="0" tIns="0" rIns="0" bIns="0" rtlCol="0"/>
          <a:lstStyle/>
          <a:p>
            <a:endParaRPr/>
          </a:p>
        </p:txBody>
      </p:sp>
      <p:sp>
        <p:nvSpPr>
          <p:cNvPr id="452" name="object 452"/>
          <p:cNvSpPr/>
          <p:nvPr/>
        </p:nvSpPr>
        <p:spPr>
          <a:xfrm>
            <a:off x="5393496" y="1308890"/>
            <a:ext cx="56515" cy="36195"/>
          </a:xfrm>
          <a:custGeom>
            <a:avLst/>
            <a:gdLst/>
            <a:ahLst/>
            <a:cxnLst/>
            <a:rect l="l" t="t" r="r" b="b"/>
            <a:pathLst>
              <a:path w="56514" h="36194">
                <a:moveTo>
                  <a:pt x="0" y="35861"/>
                </a:moveTo>
                <a:lnTo>
                  <a:pt x="56468" y="35861"/>
                </a:lnTo>
                <a:lnTo>
                  <a:pt x="56468" y="0"/>
                </a:lnTo>
                <a:lnTo>
                  <a:pt x="0" y="0"/>
                </a:lnTo>
                <a:lnTo>
                  <a:pt x="0" y="35861"/>
                </a:lnTo>
                <a:close/>
              </a:path>
            </a:pathLst>
          </a:custGeom>
          <a:solidFill>
            <a:srgbClr val="996633"/>
          </a:solidFill>
        </p:spPr>
        <p:txBody>
          <a:bodyPr wrap="square" lIns="0" tIns="0" rIns="0" bIns="0" rtlCol="0"/>
          <a:lstStyle/>
          <a:p>
            <a:endParaRPr/>
          </a:p>
        </p:txBody>
      </p:sp>
      <p:sp>
        <p:nvSpPr>
          <p:cNvPr id="453" name="object 453"/>
          <p:cNvSpPr/>
          <p:nvPr/>
        </p:nvSpPr>
        <p:spPr>
          <a:xfrm>
            <a:off x="5393496" y="1308890"/>
            <a:ext cx="56515" cy="36195"/>
          </a:xfrm>
          <a:custGeom>
            <a:avLst/>
            <a:gdLst/>
            <a:ahLst/>
            <a:cxnLst/>
            <a:rect l="l" t="t" r="r" b="b"/>
            <a:pathLst>
              <a:path w="56514" h="36194">
                <a:moveTo>
                  <a:pt x="0" y="35861"/>
                </a:moveTo>
                <a:lnTo>
                  <a:pt x="56468" y="35861"/>
                </a:lnTo>
                <a:lnTo>
                  <a:pt x="56468" y="0"/>
                </a:lnTo>
                <a:lnTo>
                  <a:pt x="0" y="0"/>
                </a:lnTo>
                <a:lnTo>
                  <a:pt x="0" y="35861"/>
                </a:lnTo>
                <a:close/>
              </a:path>
            </a:pathLst>
          </a:custGeom>
          <a:ln w="4451">
            <a:solidFill>
              <a:srgbClr val="000000"/>
            </a:solidFill>
          </a:ln>
        </p:spPr>
        <p:txBody>
          <a:bodyPr wrap="square" lIns="0" tIns="0" rIns="0" bIns="0" rtlCol="0"/>
          <a:lstStyle/>
          <a:p>
            <a:endParaRPr/>
          </a:p>
        </p:txBody>
      </p:sp>
      <p:sp>
        <p:nvSpPr>
          <p:cNvPr id="454" name="object 454"/>
          <p:cNvSpPr/>
          <p:nvPr/>
        </p:nvSpPr>
        <p:spPr>
          <a:xfrm>
            <a:off x="5449952" y="1308890"/>
            <a:ext cx="56515" cy="36195"/>
          </a:xfrm>
          <a:custGeom>
            <a:avLst/>
            <a:gdLst/>
            <a:ahLst/>
            <a:cxnLst/>
            <a:rect l="l" t="t" r="r" b="b"/>
            <a:pathLst>
              <a:path w="56514" h="36194">
                <a:moveTo>
                  <a:pt x="0" y="35861"/>
                </a:moveTo>
                <a:lnTo>
                  <a:pt x="56369" y="35861"/>
                </a:lnTo>
                <a:lnTo>
                  <a:pt x="56369" y="0"/>
                </a:lnTo>
                <a:lnTo>
                  <a:pt x="0" y="0"/>
                </a:lnTo>
                <a:lnTo>
                  <a:pt x="0" y="35861"/>
                </a:lnTo>
                <a:close/>
              </a:path>
            </a:pathLst>
          </a:custGeom>
          <a:solidFill>
            <a:srgbClr val="996633"/>
          </a:solidFill>
        </p:spPr>
        <p:txBody>
          <a:bodyPr wrap="square" lIns="0" tIns="0" rIns="0" bIns="0" rtlCol="0"/>
          <a:lstStyle/>
          <a:p>
            <a:endParaRPr/>
          </a:p>
        </p:txBody>
      </p:sp>
      <p:sp>
        <p:nvSpPr>
          <p:cNvPr id="455" name="object 455"/>
          <p:cNvSpPr/>
          <p:nvPr/>
        </p:nvSpPr>
        <p:spPr>
          <a:xfrm>
            <a:off x="5449952" y="1308890"/>
            <a:ext cx="56515" cy="36195"/>
          </a:xfrm>
          <a:custGeom>
            <a:avLst/>
            <a:gdLst/>
            <a:ahLst/>
            <a:cxnLst/>
            <a:rect l="l" t="t" r="r" b="b"/>
            <a:pathLst>
              <a:path w="56514" h="36194">
                <a:moveTo>
                  <a:pt x="0" y="35861"/>
                </a:moveTo>
                <a:lnTo>
                  <a:pt x="56369" y="35861"/>
                </a:lnTo>
                <a:lnTo>
                  <a:pt x="56369" y="0"/>
                </a:lnTo>
                <a:lnTo>
                  <a:pt x="0" y="0"/>
                </a:lnTo>
                <a:lnTo>
                  <a:pt x="0" y="35861"/>
                </a:lnTo>
                <a:close/>
              </a:path>
            </a:pathLst>
          </a:custGeom>
          <a:ln w="4450">
            <a:solidFill>
              <a:srgbClr val="000000"/>
            </a:solidFill>
          </a:ln>
        </p:spPr>
        <p:txBody>
          <a:bodyPr wrap="square" lIns="0" tIns="0" rIns="0" bIns="0" rtlCol="0"/>
          <a:lstStyle/>
          <a:p>
            <a:endParaRPr/>
          </a:p>
        </p:txBody>
      </p:sp>
      <p:sp>
        <p:nvSpPr>
          <p:cNvPr id="456" name="object 456"/>
          <p:cNvSpPr/>
          <p:nvPr/>
        </p:nvSpPr>
        <p:spPr>
          <a:xfrm>
            <a:off x="4971756" y="1344753"/>
            <a:ext cx="56515" cy="36195"/>
          </a:xfrm>
          <a:custGeom>
            <a:avLst/>
            <a:gdLst/>
            <a:ahLst/>
            <a:cxnLst/>
            <a:rect l="l" t="t" r="r" b="b"/>
            <a:pathLst>
              <a:path w="56514" h="36194">
                <a:moveTo>
                  <a:pt x="0" y="35692"/>
                </a:moveTo>
                <a:lnTo>
                  <a:pt x="56369" y="35692"/>
                </a:lnTo>
                <a:lnTo>
                  <a:pt x="56369" y="0"/>
                </a:lnTo>
                <a:lnTo>
                  <a:pt x="0" y="0"/>
                </a:lnTo>
                <a:lnTo>
                  <a:pt x="0" y="35692"/>
                </a:lnTo>
                <a:close/>
              </a:path>
            </a:pathLst>
          </a:custGeom>
          <a:solidFill>
            <a:srgbClr val="996633"/>
          </a:solidFill>
        </p:spPr>
        <p:txBody>
          <a:bodyPr wrap="square" lIns="0" tIns="0" rIns="0" bIns="0" rtlCol="0"/>
          <a:lstStyle/>
          <a:p>
            <a:endParaRPr/>
          </a:p>
        </p:txBody>
      </p:sp>
      <p:sp>
        <p:nvSpPr>
          <p:cNvPr id="457" name="object 457"/>
          <p:cNvSpPr/>
          <p:nvPr/>
        </p:nvSpPr>
        <p:spPr>
          <a:xfrm>
            <a:off x="4971756" y="1344753"/>
            <a:ext cx="56515" cy="36195"/>
          </a:xfrm>
          <a:custGeom>
            <a:avLst/>
            <a:gdLst/>
            <a:ahLst/>
            <a:cxnLst/>
            <a:rect l="l" t="t" r="r" b="b"/>
            <a:pathLst>
              <a:path w="56514" h="36194">
                <a:moveTo>
                  <a:pt x="0" y="35692"/>
                </a:moveTo>
                <a:lnTo>
                  <a:pt x="56369" y="35692"/>
                </a:lnTo>
                <a:lnTo>
                  <a:pt x="56369" y="0"/>
                </a:lnTo>
                <a:lnTo>
                  <a:pt x="0" y="0"/>
                </a:lnTo>
                <a:lnTo>
                  <a:pt x="0" y="35692"/>
                </a:lnTo>
                <a:close/>
              </a:path>
            </a:pathLst>
          </a:custGeom>
          <a:ln w="4454">
            <a:solidFill>
              <a:srgbClr val="000000"/>
            </a:solidFill>
          </a:ln>
        </p:spPr>
        <p:txBody>
          <a:bodyPr wrap="square" lIns="0" tIns="0" rIns="0" bIns="0" rtlCol="0"/>
          <a:lstStyle/>
          <a:p>
            <a:endParaRPr/>
          </a:p>
        </p:txBody>
      </p:sp>
      <p:sp>
        <p:nvSpPr>
          <p:cNvPr id="458" name="object 458"/>
          <p:cNvSpPr/>
          <p:nvPr/>
        </p:nvSpPr>
        <p:spPr>
          <a:xfrm>
            <a:off x="5028124" y="1344753"/>
            <a:ext cx="56515" cy="36195"/>
          </a:xfrm>
          <a:custGeom>
            <a:avLst/>
            <a:gdLst/>
            <a:ahLst/>
            <a:cxnLst/>
            <a:rect l="l" t="t" r="r" b="b"/>
            <a:pathLst>
              <a:path w="56514" h="36194">
                <a:moveTo>
                  <a:pt x="0" y="35692"/>
                </a:moveTo>
                <a:lnTo>
                  <a:pt x="56468" y="35692"/>
                </a:lnTo>
                <a:lnTo>
                  <a:pt x="56468" y="0"/>
                </a:lnTo>
                <a:lnTo>
                  <a:pt x="0" y="0"/>
                </a:lnTo>
                <a:lnTo>
                  <a:pt x="0" y="35692"/>
                </a:lnTo>
                <a:close/>
              </a:path>
            </a:pathLst>
          </a:custGeom>
          <a:solidFill>
            <a:srgbClr val="996633"/>
          </a:solidFill>
        </p:spPr>
        <p:txBody>
          <a:bodyPr wrap="square" lIns="0" tIns="0" rIns="0" bIns="0" rtlCol="0"/>
          <a:lstStyle/>
          <a:p>
            <a:endParaRPr/>
          </a:p>
        </p:txBody>
      </p:sp>
      <p:sp>
        <p:nvSpPr>
          <p:cNvPr id="459" name="object 459"/>
          <p:cNvSpPr/>
          <p:nvPr/>
        </p:nvSpPr>
        <p:spPr>
          <a:xfrm>
            <a:off x="5028124" y="1344753"/>
            <a:ext cx="56515" cy="36195"/>
          </a:xfrm>
          <a:custGeom>
            <a:avLst/>
            <a:gdLst/>
            <a:ahLst/>
            <a:cxnLst/>
            <a:rect l="l" t="t" r="r" b="b"/>
            <a:pathLst>
              <a:path w="56514" h="36194">
                <a:moveTo>
                  <a:pt x="0" y="35692"/>
                </a:moveTo>
                <a:lnTo>
                  <a:pt x="56468" y="35692"/>
                </a:lnTo>
                <a:lnTo>
                  <a:pt x="56468" y="0"/>
                </a:lnTo>
                <a:lnTo>
                  <a:pt x="0" y="0"/>
                </a:lnTo>
                <a:lnTo>
                  <a:pt x="0" y="35692"/>
                </a:lnTo>
                <a:close/>
              </a:path>
            </a:pathLst>
          </a:custGeom>
          <a:ln w="4455">
            <a:solidFill>
              <a:srgbClr val="000000"/>
            </a:solidFill>
          </a:ln>
        </p:spPr>
        <p:txBody>
          <a:bodyPr wrap="square" lIns="0" tIns="0" rIns="0" bIns="0" rtlCol="0"/>
          <a:lstStyle/>
          <a:p>
            <a:endParaRPr/>
          </a:p>
        </p:txBody>
      </p:sp>
      <p:sp>
        <p:nvSpPr>
          <p:cNvPr id="460" name="object 460"/>
          <p:cNvSpPr/>
          <p:nvPr/>
        </p:nvSpPr>
        <p:spPr>
          <a:xfrm>
            <a:off x="5084593" y="1344753"/>
            <a:ext cx="56515" cy="36195"/>
          </a:xfrm>
          <a:custGeom>
            <a:avLst/>
            <a:gdLst/>
            <a:ahLst/>
            <a:cxnLst/>
            <a:rect l="l" t="t" r="r" b="b"/>
            <a:pathLst>
              <a:path w="56514" h="36194">
                <a:moveTo>
                  <a:pt x="0" y="35692"/>
                </a:moveTo>
                <a:lnTo>
                  <a:pt x="56468" y="35692"/>
                </a:lnTo>
                <a:lnTo>
                  <a:pt x="56468" y="0"/>
                </a:lnTo>
                <a:lnTo>
                  <a:pt x="0" y="0"/>
                </a:lnTo>
                <a:lnTo>
                  <a:pt x="0" y="35692"/>
                </a:lnTo>
                <a:close/>
              </a:path>
            </a:pathLst>
          </a:custGeom>
          <a:solidFill>
            <a:srgbClr val="996633"/>
          </a:solidFill>
        </p:spPr>
        <p:txBody>
          <a:bodyPr wrap="square" lIns="0" tIns="0" rIns="0" bIns="0" rtlCol="0"/>
          <a:lstStyle/>
          <a:p>
            <a:endParaRPr/>
          </a:p>
        </p:txBody>
      </p:sp>
      <p:sp>
        <p:nvSpPr>
          <p:cNvPr id="461" name="object 461"/>
          <p:cNvSpPr/>
          <p:nvPr/>
        </p:nvSpPr>
        <p:spPr>
          <a:xfrm>
            <a:off x="5084593" y="1344753"/>
            <a:ext cx="56515" cy="36195"/>
          </a:xfrm>
          <a:custGeom>
            <a:avLst/>
            <a:gdLst/>
            <a:ahLst/>
            <a:cxnLst/>
            <a:rect l="l" t="t" r="r" b="b"/>
            <a:pathLst>
              <a:path w="56514" h="36194">
                <a:moveTo>
                  <a:pt x="0" y="35692"/>
                </a:moveTo>
                <a:lnTo>
                  <a:pt x="56468" y="35692"/>
                </a:lnTo>
                <a:lnTo>
                  <a:pt x="56468" y="0"/>
                </a:lnTo>
                <a:lnTo>
                  <a:pt x="0" y="0"/>
                </a:lnTo>
                <a:lnTo>
                  <a:pt x="0" y="35692"/>
                </a:lnTo>
                <a:close/>
              </a:path>
            </a:pathLst>
          </a:custGeom>
          <a:ln w="4455">
            <a:solidFill>
              <a:srgbClr val="000000"/>
            </a:solidFill>
          </a:ln>
        </p:spPr>
        <p:txBody>
          <a:bodyPr wrap="square" lIns="0" tIns="0" rIns="0" bIns="0" rtlCol="0"/>
          <a:lstStyle/>
          <a:p>
            <a:endParaRPr/>
          </a:p>
        </p:txBody>
      </p:sp>
      <p:sp>
        <p:nvSpPr>
          <p:cNvPr id="462" name="object 462"/>
          <p:cNvSpPr/>
          <p:nvPr/>
        </p:nvSpPr>
        <p:spPr>
          <a:xfrm>
            <a:off x="5141061" y="1344753"/>
            <a:ext cx="56515" cy="36195"/>
          </a:xfrm>
          <a:custGeom>
            <a:avLst/>
            <a:gdLst/>
            <a:ahLst/>
            <a:cxnLst/>
            <a:rect l="l" t="t" r="r" b="b"/>
            <a:pathLst>
              <a:path w="56514" h="36194">
                <a:moveTo>
                  <a:pt x="0" y="35692"/>
                </a:moveTo>
                <a:lnTo>
                  <a:pt x="56369" y="35692"/>
                </a:lnTo>
                <a:lnTo>
                  <a:pt x="56369" y="0"/>
                </a:lnTo>
                <a:lnTo>
                  <a:pt x="0" y="0"/>
                </a:lnTo>
                <a:lnTo>
                  <a:pt x="0" y="35692"/>
                </a:lnTo>
                <a:close/>
              </a:path>
            </a:pathLst>
          </a:custGeom>
          <a:solidFill>
            <a:srgbClr val="996633"/>
          </a:solidFill>
        </p:spPr>
        <p:txBody>
          <a:bodyPr wrap="square" lIns="0" tIns="0" rIns="0" bIns="0" rtlCol="0"/>
          <a:lstStyle/>
          <a:p>
            <a:endParaRPr/>
          </a:p>
        </p:txBody>
      </p:sp>
      <p:sp>
        <p:nvSpPr>
          <p:cNvPr id="463" name="object 463"/>
          <p:cNvSpPr/>
          <p:nvPr/>
        </p:nvSpPr>
        <p:spPr>
          <a:xfrm>
            <a:off x="5141061" y="1344753"/>
            <a:ext cx="56515" cy="36195"/>
          </a:xfrm>
          <a:custGeom>
            <a:avLst/>
            <a:gdLst/>
            <a:ahLst/>
            <a:cxnLst/>
            <a:rect l="l" t="t" r="r" b="b"/>
            <a:pathLst>
              <a:path w="56514" h="36194">
                <a:moveTo>
                  <a:pt x="0" y="35692"/>
                </a:moveTo>
                <a:lnTo>
                  <a:pt x="56369" y="35692"/>
                </a:lnTo>
                <a:lnTo>
                  <a:pt x="56369" y="0"/>
                </a:lnTo>
                <a:lnTo>
                  <a:pt x="0" y="0"/>
                </a:lnTo>
                <a:lnTo>
                  <a:pt x="0" y="35692"/>
                </a:lnTo>
                <a:close/>
              </a:path>
            </a:pathLst>
          </a:custGeom>
          <a:ln w="4454">
            <a:solidFill>
              <a:srgbClr val="000000"/>
            </a:solidFill>
          </a:ln>
        </p:spPr>
        <p:txBody>
          <a:bodyPr wrap="square" lIns="0" tIns="0" rIns="0" bIns="0" rtlCol="0"/>
          <a:lstStyle/>
          <a:p>
            <a:endParaRPr/>
          </a:p>
        </p:txBody>
      </p:sp>
      <p:sp>
        <p:nvSpPr>
          <p:cNvPr id="464" name="object 464"/>
          <p:cNvSpPr/>
          <p:nvPr/>
        </p:nvSpPr>
        <p:spPr>
          <a:xfrm>
            <a:off x="5197431" y="1344753"/>
            <a:ext cx="56515" cy="36195"/>
          </a:xfrm>
          <a:custGeom>
            <a:avLst/>
            <a:gdLst/>
            <a:ahLst/>
            <a:cxnLst/>
            <a:rect l="l" t="t" r="r" b="b"/>
            <a:pathLst>
              <a:path w="56514" h="36194">
                <a:moveTo>
                  <a:pt x="0" y="35692"/>
                </a:moveTo>
                <a:lnTo>
                  <a:pt x="56468" y="35692"/>
                </a:lnTo>
                <a:lnTo>
                  <a:pt x="56468" y="0"/>
                </a:lnTo>
                <a:lnTo>
                  <a:pt x="0" y="0"/>
                </a:lnTo>
                <a:lnTo>
                  <a:pt x="0" y="35692"/>
                </a:lnTo>
                <a:close/>
              </a:path>
            </a:pathLst>
          </a:custGeom>
          <a:solidFill>
            <a:srgbClr val="996633"/>
          </a:solidFill>
        </p:spPr>
        <p:txBody>
          <a:bodyPr wrap="square" lIns="0" tIns="0" rIns="0" bIns="0" rtlCol="0"/>
          <a:lstStyle/>
          <a:p>
            <a:endParaRPr/>
          </a:p>
        </p:txBody>
      </p:sp>
      <p:sp>
        <p:nvSpPr>
          <p:cNvPr id="465" name="object 465"/>
          <p:cNvSpPr/>
          <p:nvPr/>
        </p:nvSpPr>
        <p:spPr>
          <a:xfrm>
            <a:off x="5197431" y="1344753"/>
            <a:ext cx="56515" cy="36195"/>
          </a:xfrm>
          <a:custGeom>
            <a:avLst/>
            <a:gdLst/>
            <a:ahLst/>
            <a:cxnLst/>
            <a:rect l="l" t="t" r="r" b="b"/>
            <a:pathLst>
              <a:path w="56514" h="36194">
                <a:moveTo>
                  <a:pt x="0" y="35692"/>
                </a:moveTo>
                <a:lnTo>
                  <a:pt x="56468" y="35692"/>
                </a:lnTo>
                <a:lnTo>
                  <a:pt x="56468" y="0"/>
                </a:lnTo>
                <a:lnTo>
                  <a:pt x="0" y="0"/>
                </a:lnTo>
                <a:lnTo>
                  <a:pt x="0" y="35692"/>
                </a:lnTo>
                <a:close/>
              </a:path>
            </a:pathLst>
          </a:custGeom>
          <a:ln w="4455">
            <a:solidFill>
              <a:srgbClr val="000000"/>
            </a:solidFill>
          </a:ln>
        </p:spPr>
        <p:txBody>
          <a:bodyPr wrap="square" lIns="0" tIns="0" rIns="0" bIns="0" rtlCol="0"/>
          <a:lstStyle/>
          <a:p>
            <a:endParaRPr/>
          </a:p>
        </p:txBody>
      </p:sp>
      <p:sp>
        <p:nvSpPr>
          <p:cNvPr id="466" name="object 466"/>
          <p:cNvSpPr/>
          <p:nvPr/>
        </p:nvSpPr>
        <p:spPr>
          <a:xfrm>
            <a:off x="5253899" y="1344753"/>
            <a:ext cx="56515" cy="36195"/>
          </a:xfrm>
          <a:custGeom>
            <a:avLst/>
            <a:gdLst/>
            <a:ahLst/>
            <a:cxnLst/>
            <a:rect l="l" t="t" r="r" b="b"/>
            <a:pathLst>
              <a:path w="56514" h="36194">
                <a:moveTo>
                  <a:pt x="0" y="35692"/>
                </a:moveTo>
                <a:lnTo>
                  <a:pt x="56468" y="35692"/>
                </a:lnTo>
                <a:lnTo>
                  <a:pt x="56468" y="0"/>
                </a:lnTo>
                <a:lnTo>
                  <a:pt x="0" y="0"/>
                </a:lnTo>
                <a:lnTo>
                  <a:pt x="0" y="35692"/>
                </a:lnTo>
                <a:close/>
              </a:path>
            </a:pathLst>
          </a:custGeom>
          <a:solidFill>
            <a:srgbClr val="996633"/>
          </a:solidFill>
        </p:spPr>
        <p:txBody>
          <a:bodyPr wrap="square" lIns="0" tIns="0" rIns="0" bIns="0" rtlCol="0"/>
          <a:lstStyle/>
          <a:p>
            <a:endParaRPr/>
          </a:p>
        </p:txBody>
      </p:sp>
      <p:sp>
        <p:nvSpPr>
          <p:cNvPr id="467" name="object 467"/>
          <p:cNvSpPr/>
          <p:nvPr/>
        </p:nvSpPr>
        <p:spPr>
          <a:xfrm>
            <a:off x="5253899" y="1344753"/>
            <a:ext cx="56515" cy="36195"/>
          </a:xfrm>
          <a:custGeom>
            <a:avLst/>
            <a:gdLst/>
            <a:ahLst/>
            <a:cxnLst/>
            <a:rect l="l" t="t" r="r" b="b"/>
            <a:pathLst>
              <a:path w="56514" h="36194">
                <a:moveTo>
                  <a:pt x="0" y="35692"/>
                </a:moveTo>
                <a:lnTo>
                  <a:pt x="56468" y="35692"/>
                </a:lnTo>
                <a:lnTo>
                  <a:pt x="56468" y="0"/>
                </a:lnTo>
                <a:lnTo>
                  <a:pt x="0" y="0"/>
                </a:lnTo>
                <a:lnTo>
                  <a:pt x="0" y="35692"/>
                </a:lnTo>
                <a:close/>
              </a:path>
            </a:pathLst>
          </a:custGeom>
          <a:ln w="4455">
            <a:solidFill>
              <a:srgbClr val="000000"/>
            </a:solidFill>
          </a:ln>
        </p:spPr>
        <p:txBody>
          <a:bodyPr wrap="square" lIns="0" tIns="0" rIns="0" bIns="0" rtlCol="0"/>
          <a:lstStyle/>
          <a:p>
            <a:endParaRPr/>
          </a:p>
        </p:txBody>
      </p:sp>
      <p:sp>
        <p:nvSpPr>
          <p:cNvPr id="468" name="object 468"/>
          <p:cNvSpPr/>
          <p:nvPr/>
        </p:nvSpPr>
        <p:spPr>
          <a:xfrm>
            <a:off x="5310368" y="1344753"/>
            <a:ext cx="56515" cy="36195"/>
          </a:xfrm>
          <a:custGeom>
            <a:avLst/>
            <a:gdLst/>
            <a:ahLst/>
            <a:cxnLst/>
            <a:rect l="l" t="t" r="r" b="b"/>
            <a:pathLst>
              <a:path w="56514" h="36194">
                <a:moveTo>
                  <a:pt x="0" y="35692"/>
                </a:moveTo>
                <a:lnTo>
                  <a:pt x="56369" y="35692"/>
                </a:lnTo>
                <a:lnTo>
                  <a:pt x="56369" y="0"/>
                </a:lnTo>
                <a:lnTo>
                  <a:pt x="0" y="0"/>
                </a:lnTo>
                <a:lnTo>
                  <a:pt x="0" y="35692"/>
                </a:lnTo>
                <a:close/>
              </a:path>
            </a:pathLst>
          </a:custGeom>
          <a:solidFill>
            <a:srgbClr val="996633"/>
          </a:solidFill>
        </p:spPr>
        <p:txBody>
          <a:bodyPr wrap="square" lIns="0" tIns="0" rIns="0" bIns="0" rtlCol="0"/>
          <a:lstStyle/>
          <a:p>
            <a:endParaRPr/>
          </a:p>
        </p:txBody>
      </p:sp>
      <p:sp>
        <p:nvSpPr>
          <p:cNvPr id="469" name="object 469"/>
          <p:cNvSpPr/>
          <p:nvPr/>
        </p:nvSpPr>
        <p:spPr>
          <a:xfrm>
            <a:off x="5310368" y="1344753"/>
            <a:ext cx="56515" cy="36195"/>
          </a:xfrm>
          <a:custGeom>
            <a:avLst/>
            <a:gdLst/>
            <a:ahLst/>
            <a:cxnLst/>
            <a:rect l="l" t="t" r="r" b="b"/>
            <a:pathLst>
              <a:path w="56514" h="36194">
                <a:moveTo>
                  <a:pt x="0" y="35692"/>
                </a:moveTo>
                <a:lnTo>
                  <a:pt x="56369" y="35692"/>
                </a:lnTo>
                <a:lnTo>
                  <a:pt x="56369" y="0"/>
                </a:lnTo>
                <a:lnTo>
                  <a:pt x="0" y="0"/>
                </a:lnTo>
                <a:lnTo>
                  <a:pt x="0" y="35692"/>
                </a:lnTo>
                <a:close/>
              </a:path>
            </a:pathLst>
          </a:custGeom>
          <a:ln w="4454">
            <a:solidFill>
              <a:srgbClr val="000000"/>
            </a:solidFill>
          </a:ln>
        </p:spPr>
        <p:txBody>
          <a:bodyPr wrap="square" lIns="0" tIns="0" rIns="0" bIns="0" rtlCol="0"/>
          <a:lstStyle/>
          <a:p>
            <a:endParaRPr/>
          </a:p>
        </p:txBody>
      </p:sp>
      <p:sp>
        <p:nvSpPr>
          <p:cNvPr id="470" name="object 470"/>
          <p:cNvSpPr/>
          <p:nvPr/>
        </p:nvSpPr>
        <p:spPr>
          <a:xfrm>
            <a:off x="5366749" y="1344753"/>
            <a:ext cx="56515" cy="36195"/>
          </a:xfrm>
          <a:custGeom>
            <a:avLst/>
            <a:gdLst/>
            <a:ahLst/>
            <a:cxnLst/>
            <a:rect l="l" t="t" r="r" b="b"/>
            <a:pathLst>
              <a:path w="56514" h="36194">
                <a:moveTo>
                  <a:pt x="0" y="35692"/>
                </a:moveTo>
                <a:lnTo>
                  <a:pt x="56468" y="35692"/>
                </a:lnTo>
                <a:lnTo>
                  <a:pt x="56468" y="0"/>
                </a:lnTo>
                <a:lnTo>
                  <a:pt x="0" y="0"/>
                </a:lnTo>
                <a:lnTo>
                  <a:pt x="0" y="35692"/>
                </a:lnTo>
                <a:close/>
              </a:path>
            </a:pathLst>
          </a:custGeom>
          <a:solidFill>
            <a:srgbClr val="996633"/>
          </a:solidFill>
        </p:spPr>
        <p:txBody>
          <a:bodyPr wrap="square" lIns="0" tIns="0" rIns="0" bIns="0" rtlCol="0"/>
          <a:lstStyle/>
          <a:p>
            <a:endParaRPr/>
          </a:p>
        </p:txBody>
      </p:sp>
      <p:sp>
        <p:nvSpPr>
          <p:cNvPr id="471" name="object 471"/>
          <p:cNvSpPr/>
          <p:nvPr/>
        </p:nvSpPr>
        <p:spPr>
          <a:xfrm>
            <a:off x="5366749" y="1344753"/>
            <a:ext cx="56515" cy="36195"/>
          </a:xfrm>
          <a:custGeom>
            <a:avLst/>
            <a:gdLst/>
            <a:ahLst/>
            <a:cxnLst/>
            <a:rect l="l" t="t" r="r" b="b"/>
            <a:pathLst>
              <a:path w="56514" h="36194">
                <a:moveTo>
                  <a:pt x="0" y="35692"/>
                </a:moveTo>
                <a:lnTo>
                  <a:pt x="56468" y="35692"/>
                </a:lnTo>
                <a:lnTo>
                  <a:pt x="56468" y="0"/>
                </a:lnTo>
                <a:lnTo>
                  <a:pt x="0" y="0"/>
                </a:lnTo>
                <a:lnTo>
                  <a:pt x="0" y="35692"/>
                </a:lnTo>
                <a:close/>
              </a:path>
            </a:pathLst>
          </a:custGeom>
          <a:ln w="4455">
            <a:solidFill>
              <a:srgbClr val="000000"/>
            </a:solidFill>
          </a:ln>
        </p:spPr>
        <p:txBody>
          <a:bodyPr wrap="square" lIns="0" tIns="0" rIns="0" bIns="0" rtlCol="0"/>
          <a:lstStyle/>
          <a:p>
            <a:endParaRPr/>
          </a:p>
        </p:txBody>
      </p:sp>
      <p:sp>
        <p:nvSpPr>
          <p:cNvPr id="472" name="object 472"/>
          <p:cNvSpPr/>
          <p:nvPr/>
        </p:nvSpPr>
        <p:spPr>
          <a:xfrm>
            <a:off x="5423206" y="1344753"/>
            <a:ext cx="56515" cy="36195"/>
          </a:xfrm>
          <a:custGeom>
            <a:avLst/>
            <a:gdLst/>
            <a:ahLst/>
            <a:cxnLst/>
            <a:rect l="l" t="t" r="r" b="b"/>
            <a:pathLst>
              <a:path w="56514" h="36194">
                <a:moveTo>
                  <a:pt x="0" y="35692"/>
                </a:moveTo>
                <a:lnTo>
                  <a:pt x="56468" y="35692"/>
                </a:lnTo>
                <a:lnTo>
                  <a:pt x="56468" y="0"/>
                </a:lnTo>
                <a:lnTo>
                  <a:pt x="0" y="0"/>
                </a:lnTo>
                <a:lnTo>
                  <a:pt x="0" y="35692"/>
                </a:lnTo>
                <a:close/>
              </a:path>
            </a:pathLst>
          </a:custGeom>
          <a:solidFill>
            <a:srgbClr val="996633"/>
          </a:solidFill>
        </p:spPr>
        <p:txBody>
          <a:bodyPr wrap="square" lIns="0" tIns="0" rIns="0" bIns="0" rtlCol="0"/>
          <a:lstStyle/>
          <a:p>
            <a:endParaRPr/>
          </a:p>
        </p:txBody>
      </p:sp>
      <p:sp>
        <p:nvSpPr>
          <p:cNvPr id="473" name="object 473"/>
          <p:cNvSpPr/>
          <p:nvPr/>
        </p:nvSpPr>
        <p:spPr>
          <a:xfrm>
            <a:off x="5423206" y="1344753"/>
            <a:ext cx="56515" cy="36195"/>
          </a:xfrm>
          <a:custGeom>
            <a:avLst/>
            <a:gdLst/>
            <a:ahLst/>
            <a:cxnLst/>
            <a:rect l="l" t="t" r="r" b="b"/>
            <a:pathLst>
              <a:path w="56514" h="36194">
                <a:moveTo>
                  <a:pt x="0" y="35692"/>
                </a:moveTo>
                <a:lnTo>
                  <a:pt x="56468" y="35692"/>
                </a:lnTo>
                <a:lnTo>
                  <a:pt x="56468" y="0"/>
                </a:lnTo>
                <a:lnTo>
                  <a:pt x="0" y="0"/>
                </a:lnTo>
                <a:lnTo>
                  <a:pt x="0" y="35692"/>
                </a:lnTo>
                <a:close/>
              </a:path>
            </a:pathLst>
          </a:custGeom>
          <a:ln w="4455">
            <a:solidFill>
              <a:srgbClr val="000000"/>
            </a:solidFill>
          </a:ln>
        </p:spPr>
        <p:txBody>
          <a:bodyPr wrap="square" lIns="0" tIns="0" rIns="0" bIns="0" rtlCol="0"/>
          <a:lstStyle/>
          <a:p>
            <a:endParaRPr/>
          </a:p>
        </p:txBody>
      </p:sp>
      <p:sp>
        <p:nvSpPr>
          <p:cNvPr id="474" name="object 474"/>
          <p:cNvSpPr/>
          <p:nvPr/>
        </p:nvSpPr>
        <p:spPr>
          <a:xfrm>
            <a:off x="4998509" y="1380443"/>
            <a:ext cx="56515" cy="31115"/>
          </a:xfrm>
          <a:custGeom>
            <a:avLst/>
            <a:gdLst/>
            <a:ahLst/>
            <a:cxnLst/>
            <a:rect l="l" t="t" r="r" b="b"/>
            <a:pathLst>
              <a:path w="56514" h="31115">
                <a:moveTo>
                  <a:pt x="0" y="30642"/>
                </a:moveTo>
                <a:lnTo>
                  <a:pt x="56369" y="30642"/>
                </a:lnTo>
                <a:lnTo>
                  <a:pt x="56369" y="0"/>
                </a:lnTo>
                <a:lnTo>
                  <a:pt x="0" y="0"/>
                </a:lnTo>
                <a:lnTo>
                  <a:pt x="0" y="30642"/>
                </a:lnTo>
                <a:close/>
              </a:path>
            </a:pathLst>
          </a:custGeom>
          <a:solidFill>
            <a:srgbClr val="996633"/>
          </a:solidFill>
        </p:spPr>
        <p:txBody>
          <a:bodyPr wrap="square" lIns="0" tIns="0" rIns="0" bIns="0" rtlCol="0"/>
          <a:lstStyle/>
          <a:p>
            <a:endParaRPr/>
          </a:p>
        </p:txBody>
      </p:sp>
      <p:sp>
        <p:nvSpPr>
          <p:cNvPr id="475" name="object 475"/>
          <p:cNvSpPr/>
          <p:nvPr/>
        </p:nvSpPr>
        <p:spPr>
          <a:xfrm>
            <a:off x="4998509" y="1380443"/>
            <a:ext cx="56515" cy="31115"/>
          </a:xfrm>
          <a:custGeom>
            <a:avLst/>
            <a:gdLst/>
            <a:ahLst/>
            <a:cxnLst/>
            <a:rect l="l" t="t" r="r" b="b"/>
            <a:pathLst>
              <a:path w="56514" h="31115">
                <a:moveTo>
                  <a:pt x="0" y="30642"/>
                </a:moveTo>
                <a:lnTo>
                  <a:pt x="56369" y="30642"/>
                </a:lnTo>
                <a:lnTo>
                  <a:pt x="56369" y="0"/>
                </a:lnTo>
                <a:lnTo>
                  <a:pt x="0" y="0"/>
                </a:lnTo>
                <a:lnTo>
                  <a:pt x="0" y="30642"/>
                </a:lnTo>
                <a:close/>
              </a:path>
            </a:pathLst>
          </a:custGeom>
          <a:ln w="4575">
            <a:solidFill>
              <a:srgbClr val="000000"/>
            </a:solidFill>
          </a:ln>
        </p:spPr>
        <p:txBody>
          <a:bodyPr wrap="square" lIns="0" tIns="0" rIns="0" bIns="0" rtlCol="0"/>
          <a:lstStyle/>
          <a:p>
            <a:endParaRPr/>
          </a:p>
        </p:txBody>
      </p:sp>
      <p:sp>
        <p:nvSpPr>
          <p:cNvPr id="476" name="object 476"/>
          <p:cNvSpPr/>
          <p:nvPr/>
        </p:nvSpPr>
        <p:spPr>
          <a:xfrm>
            <a:off x="5054879" y="1380443"/>
            <a:ext cx="56515" cy="31115"/>
          </a:xfrm>
          <a:custGeom>
            <a:avLst/>
            <a:gdLst/>
            <a:ahLst/>
            <a:cxnLst/>
            <a:rect l="l" t="t" r="r" b="b"/>
            <a:pathLst>
              <a:path w="56514" h="31115">
                <a:moveTo>
                  <a:pt x="0" y="30642"/>
                </a:moveTo>
                <a:lnTo>
                  <a:pt x="56468" y="30642"/>
                </a:lnTo>
                <a:lnTo>
                  <a:pt x="56468" y="0"/>
                </a:lnTo>
                <a:lnTo>
                  <a:pt x="0" y="0"/>
                </a:lnTo>
                <a:lnTo>
                  <a:pt x="0" y="30642"/>
                </a:lnTo>
                <a:close/>
              </a:path>
            </a:pathLst>
          </a:custGeom>
          <a:solidFill>
            <a:srgbClr val="996633"/>
          </a:solidFill>
        </p:spPr>
        <p:txBody>
          <a:bodyPr wrap="square" lIns="0" tIns="0" rIns="0" bIns="0" rtlCol="0"/>
          <a:lstStyle/>
          <a:p>
            <a:endParaRPr/>
          </a:p>
        </p:txBody>
      </p:sp>
      <p:sp>
        <p:nvSpPr>
          <p:cNvPr id="477" name="object 477"/>
          <p:cNvSpPr/>
          <p:nvPr/>
        </p:nvSpPr>
        <p:spPr>
          <a:xfrm>
            <a:off x="5054879" y="1380443"/>
            <a:ext cx="56515" cy="31115"/>
          </a:xfrm>
          <a:custGeom>
            <a:avLst/>
            <a:gdLst/>
            <a:ahLst/>
            <a:cxnLst/>
            <a:rect l="l" t="t" r="r" b="b"/>
            <a:pathLst>
              <a:path w="56514" h="31115">
                <a:moveTo>
                  <a:pt x="0" y="30642"/>
                </a:moveTo>
                <a:lnTo>
                  <a:pt x="56468" y="30642"/>
                </a:lnTo>
                <a:lnTo>
                  <a:pt x="56468" y="0"/>
                </a:lnTo>
                <a:lnTo>
                  <a:pt x="0" y="0"/>
                </a:lnTo>
                <a:lnTo>
                  <a:pt x="0" y="30642"/>
                </a:lnTo>
                <a:close/>
              </a:path>
            </a:pathLst>
          </a:custGeom>
          <a:ln w="4576">
            <a:solidFill>
              <a:srgbClr val="000000"/>
            </a:solidFill>
          </a:ln>
        </p:spPr>
        <p:txBody>
          <a:bodyPr wrap="square" lIns="0" tIns="0" rIns="0" bIns="0" rtlCol="0"/>
          <a:lstStyle/>
          <a:p>
            <a:endParaRPr/>
          </a:p>
        </p:txBody>
      </p:sp>
      <p:sp>
        <p:nvSpPr>
          <p:cNvPr id="478" name="object 478"/>
          <p:cNvSpPr/>
          <p:nvPr/>
        </p:nvSpPr>
        <p:spPr>
          <a:xfrm>
            <a:off x="5111347" y="1380443"/>
            <a:ext cx="56515" cy="31115"/>
          </a:xfrm>
          <a:custGeom>
            <a:avLst/>
            <a:gdLst/>
            <a:ahLst/>
            <a:cxnLst/>
            <a:rect l="l" t="t" r="r" b="b"/>
            <a:pathLst>
              <a:path w="56514" h="31115">
                <a:moveTo>
                  <a:pt x="0" y="30642"/>
                </a:moveTo>
                <a:lnTo>
                  <a:pt x="56369" y="30642"/>
                </a:lnTo>
                <a:lnTo>
                  <a:pt x="56369" y="0"/>
                </a:lnTo>
                <a:lnTo>
                  <a:pt x="0" y="0"/>
                </a:lnTo>
                <a:lnTo>
                  <a:pt x="0" y="30642"/>
                </a:lnTo>
                <a:close/>
              </a:path>
            </a:pathLst>
          </a:custGeom>
          <a:solidFill>
            <a:srgbClr val="996633"/>
          </a:solidFill>
        </p:spPr>
        <p:txBody>
          <a:bodyPr wrap="square" lIns="0" tIns="0" rIns="0" bIns="0" rtlCol="0"/>
          <a:lstStyle/>
          <a:p>
            <a:endParaRPr/>
          </a:p>
        </p:txBody>
      </p:sp>
      <p:sp>
        <p:nvSpPr>
          <p:cNvPr id="479" name="object 479"/>
          <p:cNvSpPr/>
          <p:nvPr/>
        </p:nvSpPr>
        <p:spPr>
          <a:xfrm>
            <a:off x="5111347" y="1380443"/>
            <a:ext cx="56515" cy="31115"/>
          </a:xfrm>
          <a:custGeom>
            <a:avLst/>
            <a:gdLst/>
            <a:ahLst/>
            <a:cxnLst/>
            <a:rect l="l" t="t" r="r" b="b"/>
            <a:pathLst>
              <a:path w="56514" h="31115">
                <a:moveTo>
                  <a:pt x="0" y="30642"/>
                </a:moveTo>
                <a:lnTo>
                  <a:pt x="56369" y="30642"/>
                </a:lnTo>
                <a:lnTo>
                  <a:pt x="56369" y="0"/>
                </a:lnTo>
                <a:lnTo>
                  <a:pt x="0" y="0"/>
                </a:lnTo>
                <a:lnTo>
                  <a:pt x="0" y="30642"/>
                </a:lnTo>
                <a:close/>
              </a:path>
            </a:pathLst>
          </a:custGeom>
          <a:ln w="4575">
            <a:solidFill>
              <a:srgbClr val="000000"/>
            </a:solidFill>
          </a:ln>
        </p:spPr>
        <p:txBody>
          <a:bodyPr wrap="square" lIns="0" tIns="0" rIns="0" bIns="0" rtlCol="0"/>
          <a:lstStyle/>
          <a:p>
            <a:endParaRPr/>
          </a:p>
        </p:txBody>
      </p:sp>
      <p:sp>
        <p:nvSpPr>
          <p:cNvPr id="480" name="object 480"/>
          <p:cNvSpPr/>
          <p:nvPr/>
        </p:nvSpPr>
        <p:spPr>
          <a:xfrm>
            <a:off x="5167717" y="1380443"/>
            <a:ext cx="56515" cy="31115"/>
          </a:xfrm>
          <a:custGeom>
            <a:avLst/>
            <a:gdLst/>
            <a:ahLst/>
            <a:cxnLst/>
            <a:rect l="l" t="t" r="r" b="b"/>
            <a:pathLst>
              <a:path w="56514" h="31115">
                <a:moveTo>
                  <a:pt x="0" y="30642"/>
                </a:moveTo>
                <a:lnTo>
                  <a:pt x="56468" y="30642"/>
                </a:lnTo>
                <a:lnTo>
                  <a:pt x="56468" y="0"/>
                </a:lnTo>
                <a:lnTo>
                  <a:pt x="0" y="0"/>
                </a:lnTo>
                <a:lnTo>
                  <a:pt x="0" y="30642"/>
                </a:lnTo>
                <a:close/>
              </a:path>
            </a:pathLst>
          </a:custGeom>
          <a:solidFill>
            <a:srgbClr val="996633"/>
          </a:solidFill>
        </p:spPr>
        <p:txBody>
          <a:bodyPr wrap="square" lIns="0" tIns="0" rIns="0" bIns="0" rtlCol="0"/>
          <a:lstStyle/>
          <a:p>
            <a:endParaRPr/>
          </a:p>
        </p:txBody>
      </p:sp>
      <p:sp>
        <p:nvSpPr>
          <p:cNvPr id="481" name="object 481"/>
          <p:cNvSpPr/>
          <p:nvPr/>
        </p:nvSpPr>
        <p:spPr>
          <a:xfrm>
            <a:off x="5167717" y="1380443"/>
            <a:ext cx="56515" cy="31115"/>
          </a:xfrm>
          <a:custGeom>
            <a:avLst/>
            <a:gdLst/>
            <a:ahLst/>
            <a:cxnLst/>
            <a:rect l="l" t="t" r="r" b="b"/>
            <a:pathLst>
              <a:path w="56514" h="31115">
                <a:moveTo>
                  <a:pt x="0" y="30642"/>
                </a:moveTo>
                <a:lnTo>
                  <a:pt x="56468" y="30642"/>
                </a:lnTo>
                <a:lnTo>
                  <a:pt x="56468" y="0"/>
                </a:lnTo>
                <a:lnTo>
                  <a:pt x="0" y="0"/>
                </a:lnTo>
                <a:lnTo>
                  <a:pt x="0" y="30642"/>
                </a:lnTo>
                <a:close/>
              </a:path>
            </a:pathLst>
          </a:custGeom>
          <a:ln w="4576">
            <a:solidFill>
              <a:srgbClr val="000000"/>
            </a:solidFill>
          </a:ln>
        </p:spPr>
        <p:txBody>
          <a:bodyPr wrap="square" lIns="0" tIns="0" rIns="0" bIns="0" rtlCol="0"/>
          <a:lstStyle/>
          <a:p>
            <a:endParaRPr/>
          </a:p>
        </p:txBody>
      </p:sp>
      <p:sp>
        <p:nvSpPr>
          <p:cNvPr id="482" name="object 482"/>
          <p:cNvSpPr/>
          <p:nvPr/>
        </p:nvSpPr>
        <p:spPr>
          <a:xfrm>
            <a:off x="5224185" y="1380443"/>
            <a:ext cx="56515" cy="31115"/>
          </a:xfrm>
          <a:custGeom>
            <a:avLst/>
            <a:gdLst/>
            <a:ahLst/>
            <a:cxnLst/>
            <a:rect l="l" t="t" r="r" b="b"/>
            <a:pathLst>
              <a:path w="56514" h="31115">
                <a:moveTo>
                  <a:pt x="0" y="30642"/>
                </a:moveTo>
                <a:lnTo>
                  <a:pt x="56468" y="30642"/>
                </a:lnTo>
                <a:lnTo>
                  <a:pt x="56468" y="0"/>
                </a:lnTo>
                <a:lnTo>
                  <a:pt x="0" y="0"/>
                </a:lnTo>
                <a:lnTo>
                  <a:pt x="0" y="30642"/>
                </a:lnTo>
                <a:close/>
              </a:path>
            </a:pathLst>
          </a:custGeom>
          <a:solidFill>
            <a:srgbClr val="996633"/>
          </a:solidFill>
        </p:spPr>
        <p:txBody>
          <a:bodyPr wrap="square" lIns="0" tIns="0" rIns="0" bIns="0" rtlCol="0"/>
          <a:lstStyle/>
          <a:p>
            <a:endParaRPr/>
          </a:p>
        </p:txBody>
      </p:sp>
      <p:sp>
        <p:nvSpPr>
          <p:cNvPr id="483" name="object 483"/>
          <p:cNvSpPr/>
          <p:nvPr/>
        </p:nvSpPr>
        <p:spPr>
          <a:xfrm>
            <a:off x="5224185" y="1380443"/>
            <a:ext cx="56515" cy="31115"/>
          </a:xfrm>
          <a:custGeom>
            <a:avLst/>
            <a:gdLst/>
            <a:ahLst/>
            <a:cxnLst/>
            <a:rect l="l" t="t" r="r" b="b"/>
            <a:pathLst>
              <a:path w="56514" h="31115">
                <a:moveTo>
                  <a:pt x="0" y="30642"/>
                </a:moveTo>
                <a:lnTo>
                  <a:pt x="56468" y="30642"/>
                </a:lnTo>
                <a:lnTo>
                  <a:pt x="56468" y="0"/>
                </a:lnTo>
                <a:lnTo>
                  <a:pt x="0" y="0"/>
                </a:lnTo>
                <a:lnTo>
                  <a:pt x="0" y="30642"/>
                </a:lnTo>
                <a:close/>
              </a:path>
            </a:pathLst>
          </a:custGeom>
          <a:ln w="4576">
            <a:solidFill>
              <a:srgbClr val="000000"/>
            </a:solidFill>
          </a:ln>
        </p:spPr>
        <p:txBody>
          <a:bodyPr wrap="square" lIns="0" tIns="0" rIns="0" bIns="0" rtlCol="0"/>
          <a:lstStyle/>
          <a:p>
            <a:endParaRPr/>
          </a:p>
        </p:txBody>
      </p:sp>
      <p:sp>
        <p:nvSpPr>
          <p:cNvPr id="484" name="object 484"/>
          <p:cNvSpPr/>
          <p:nvPr/>
        </p:nvSpPr>
        <p:spPr>
          <a:xfrm>
            <a:off x="5280654" y="1380443"/>
            <a:ext cx="56515" cy="31115"/>
          </a:xfrm>
          <a:custGeom>
            <a:avLst/>
            <a:gdLst/>
            <a:ahLst/>
            <a:cxnLst/>
            <a:rect l="l" t="t" r="r" b="b"/>
            <a:pathLst>
              <a:path w="56514" h="31115">
                <a:moveTo>
                  <a:pt x="0" y="30642"/>
                </a:moveTo>
                <a:lnTo>
                  <a:pt x="56369" y="30642"/>
                </a:lnTo>
                <a:lnTo>
                  <a:pt x="56369" y="0"/>
                </a:lnTo>
                <a:lnTo>
                  <a:pt x="0" y="0"/>
                </a:lnTo>
                <a:lnTo>
                  <a:pt x="0" y="30642"/>
                </a:lnTo>
                <a:close/>
              </a:path>
            </a:pathLst>
          </a:custGeom>
          <a:solidFill>
            <a:srgbClr val="996633"/>
          </a:solidFill>
        </p:spPr>
        <p:txBody>
          <a:bodyPr wrap="square" lIns="0" tIns="0" rIns="0" bIns="0" rtlCol="0"/>
          <a:lstStyle/>
          <a:p>
            <a:endParaRPr/>
          </a:p>
        </p:txBody>
      </p:sp>
      <p:sp>
        <p:nvSpPr>
          <p:cNvPr id="485" name="object 485"/>
          <p:cNvSpPr/>
          <p:nvPr/>
        </p:nvSpPr>
        <p:spPr>
          <a:xfrm>
            <a:off x="5280654" y="1380443"/>
            <a:ext cx="56515" cy="31115"/>
          </a:xfrm>
          <a:custGeom>
            <a:avLst/>
            <a:gdLst/>
            <a:ahLst/>
            <a:cxnLst/>
            <a:rect l="l" t="t" r="r" b="b"/>
            <a:pathLst>
              <a:path w="56514" h="31115">
                <a:moveTo>
                  <a:pt x="0" y="30642"/>
                </a:moveTo>
                <a:lnTo>
                  <a:pt x="56369" y="30642"/>
                </a:lnTo>
                <a:lnTo>
                  <a:pt x="56369" y="0"/>
                </a:lnTo>
                <a:lnTo>
                  <a:pt x="0" y="0"/>
                </a:lnTo>
                <a:lnTo>
                  <a:pt x="0" y="30642"/>
                </a:lnTo>
                <a:close/>
              </a:path>
            </a:pathLst>
          </a:custGeom>
          <a:ln w="4575">
            <a:solidFill>
              <a:srgbClr val="000000"/>
            </a:solidFill>
          </a:ln>
        </p:spPr>
        <p:txBody>
          <a:bodyPr wrap="square" lIns="0" tIns="0" rIns="0" bIns="0" rtlCol="0"/>
          <a:lstStyle/>
          <a:p>
            <a:endParaRPr/>
          </a:p>
        </p:txBody>
      </p:sp>
      <p:sp>
        <p:nvSpPr>
          <p:cNvPr id="486" name="object 486"/>
          <p:cNvSpPr/>
          <p:nvPr/>
        </p:nvSpPr>
        <p:spPr>
          <a:xfrm>
            <a:off x="5337023" y="1380443"/>
            <a:ext cx="56515" cy="31115"/>
          </a:xfrm>
          <a:custGeom>
            <a:avLst/>
            <a:gdLst/>
            <a:ahLst/>
            <a:cxnLst/>
            <a:rect l="l" t="t" r="r" b="b"/>
            <a:pathLst>
              <a:path w="56514" h="31115">
                <a:moveTo>
                  <a:pt x="0" y="30642"/>
                </a:moveTo>
                <a:lnTo>
                  <a:pt x="56468" y="30642"/>
                </a:lnTo>
                <a:lnTo>
                  <a:pt x="56468" y="0"/>
                </a:lnTo>
                <a:lnTo>
                  <a:pt x="0" y="0"/>
                </a:lnTo>
                <a:lnTo>
                  <a:pt x="0" y="30642"/>
                </a:lnTo>
                <a:close/>
              </a:path>
            </a:pathLst>
          </a:custGeom>
          <a:solidFill>
            <a:srgbClr val="996633"/>
          </a:solidFill>
        </p:spPr>
        <p:txBody>
          <a:bodyPr wrap="square" lIns="0" tIns="0" rIns="0" bIns="0" rtlCol="0"/>
          <a:lstStyle/>
          <a:p>
            <a:endParaRPr/>
          </a:p>
        </p:txBody>
      </p:sp>
      <p:sp>
        <p:nvSpPr>
          <p:cNvPr id="487" name="object 487"/>
          <p:cNvSpPr/>
          <p:nvPr/>
        </p:nvSpPr>
        <p:spPr>
          <a:xfrm>
            <a:off x="5337023" y="1380443"/>
            <a:ext cx="56515" cy="31115"/>
          </a:xfrm>
          <a:custGeom>
            <a:avLst/>
            <a:gdLst/>
            <a:ahLst/>
            <a:cxnLst/>
            <a:rect l="l" t="t" r="r" b="b"/>
            <a:pathLst>
              <a:path w="56514" h="31115">
                <a:moveTo>
                  <a:pt x="0" y="30642"/>
                </a:moveTo>
                <a:lnTo>
                  <a:pt x="56468" y="30642"/>
                </a:lnTo>
                <a:lnTo>
                  <a:pt x="56468" y="0"/>
                </a:lnTo>
                <a:lnTo>
                  <a:pt x="0" y="0"/>
                </a:lnTo>
                <a:lnTo>
                  <a:pt x="0" y="30642"/>
                </a:lnTo>
                <a:close/>
              </a:path>
            </a:pathLst>
          </a:custGeom>
          <a:ln w="4576">
            <a:solidFill>
              <a:srgbClr val="000000"/>
            </a:solidFill>
          </a:ln>
        </p:spPr>
        <p:txBody>
          <a:bodyPr wrap="square" lIns="0" tIns="0" rIns="0" bIns="0" rtlCol="0"/>
          <a:lstStyle/>
          <a:p>
            <a:endParaRPr/>
          </a:p>
        </p:txBody>
      </p:sp>
      <p:sp>
        <p:nvSpPr>
          <p:cNvPr id="488" name="object 488"/>
          <p:cNvSpPr/>
          <p:nvPr/>
        </p:nvSpPr>
        <p:spPr>
          <a:xfrm>
            <a:off x="5393496" y="1380443"/>
            <a:ext cx="56515" cy="31115"/>
          </a:xfrm>
          <a:custGeom>
            <a:avLst/>
            <a:gdLst/>
            <a:ahLst/>
            <a:cxnLst/>
            <a:rect l="l" t="t" r="r" b="b"/>
            <a:pathLst>
              <a:path w="56514" h="31115">
                <a:moveTo>
                  <a:pt x="0" y="30642"/>
                </a:moveTo>
                <a:lnTo>
                  <a:pt x="56468" y="30642"/>
                </a:lnTo>
                <a:lnTo>
                  <a:pt x="56468" y="0"/>
                </a:lnTo>
                <a:lnTo>
                  <a:pt x="0" y="0"/>
                </a:lnTo>
                <a:lnTo>
                  <a:pt x="0" y="30642"/>
                </a:lnTo>
                <a:close/>
              </a:path>
            </a:pathLst>
          </a:custGeom>
          <a:solidFill>
            <a:srgbClr val="996633"/>
          </a:solidFill>
        </p:spPr>
        <p:txBody>
          <a:bodyPr wrap="square" lIns="0" tIns="0" rIns="0" bIns="0" rtlCol="0"/>
          <a:lstStyle/>
          <a:p>
            <a:endParaRPr/>
          </a:p>
        </p:txBody>
      </p:sp>
      <p:sp>
        <p:nvSpPr>
          <p:cNvPr id="489" name="object 489"/>
          <p:cNvSpPr/>
          <p:nvPr/>
        </p:nvSpPr>
        <p:spPr>
          <a:xfrm>
            <a:off x="5393496" y="1380443"/>
            <a:ext cx="56515" cy="31115"/>
          </a:xfrm>
          <a:custGeom>
            <a:avLst/>
            <a:gdLst/>
            <a:ahLst/>
            <a:cxnLst/>
            <a:rect l="l" t="t" r="r" b="b"/>
            <a:pathLst>
              <a:path w="56514" h="31115">
                <a:moveTo>
                  <a:pt x="0" y="30642"/>
                </a:moveTo>
                <a:lnTo>
                  <a:pt x="56468" y="30642"/>
                </a:lnTo>
                <a:lnTo>
                  <a:pt x="56468" y="0"/>
                </a:lnTo>
                <a:lnTo>
                  <a:pt x="0" y="0"/>
                </a:lnTo>
                <a:lnTo>
                  <a:pt x="0" y="30642"/>
                </a:lnTo>
                <a:close/>
              </a:path>
            </a:pathLst>
          </a:custGeom>
          <a:ln w="4576">
            <a:solidFill>
              <a:srgbClr val="000000"/>
            </a:solidFill>
          </a:ln>
        </p:spPr>
        <p:txBody>
          <a:bodyPr wrap="square" lIns="0" tIns="0" rIns="0" bIns="0" rtlCol="0"/>
          <a:lstStyle/>
          <a:p>
            <a:endParaRPr/>
          </a:p>
        </p:txBody>
      </p:sp>
      <p:sp>
        <p:nvSpPr>
          <p:cNvPr id="490" name="object 490"/>
          <p:cNvSpPr/>
          <p:nvPr/>
        </p:nvSpPr>
        <p:spPr>
          <a:xfrm>
            <a:off x="5449952" y="1380443"/>
            <a:ext cx="56515" cy="31115"/>
          </a:xfrm>
          <a:custGeom>
            <a:avLst/>
            <a:gdLst/>
            <a:ahLst/>
            <a:cxnLst/>
            <a:rect l="l" t="t" r="r" b="b"/>
            <a:pathLst>
              <a:path w="56514" h="31115">
                <a:moveTo>
                  <a:pt x="0" y="30642"/>
                </a:moveTo>
                <a:lnTo>
                  <a:pt x="56369" y="30642"/>
                </a:lnTo>
                <a:lnTo>
                  <a:pt x="56369" y="0"/>
                </a:lnTo>
                <a:lnTo>
                  <a:pt x="0" y="0"/>
                </a:lnTo>
                <a:lnTo>
                  <a:pt x="0" y="30642"/>
                </a:lnTo>
                <a:close/>
              </a:path>
            </a:pathLst>
          </a:custGeom>
          <a:solidFill>
            <a:srgbClr val="996633"/>
          </a:solidFill>
        </p:spPr>
        <p:txBody>
          <a:bodyPr wrap="square" lIns="0" tIns="0" rIns="0" bIns="0" rtlCol="0"/>
          <a:lstStyle/>
          <a:p>
            <a:endParaRPr/>
          </a:p>
        </p:txBody>
      </p:sp>
      <p:sp>
        <p:nvSpPr>
          <p:cNvPr id="491" name="object 491"/>
          <p:cNvSpPr/>
          <p:nvPr/>
        </p:nvSpPr>
        <p:spPr>
          <a:xfrm>
            <a:off x="5449952" y="1380443"/>
            <a:ext cx="56515" cy="31115"/>
          </a:xfrm>
          <a:custGeom>
            <a:avLst/>
            <a:gdLst/>
            <a:ahLst/>
            <a:cxnLst/>
            <a:rect l="l" t="t" r="r" b="b"/>
            <a:pathLst>
              <a:path w="56514" h="31115">
                <a:moveTo>
                  <a:pt x="0" y="30642"/>
                </a:moveTo>
                <a:lnTo>
                  <a:pt x="56369" y="30642"/>
                </a:lnTo>
                <a:lnTo>
                  <a:pt x="56369" y="0"/>
                </a:lnTo>
                <a:lnTo>
                  <a:pt x="0" y="0"/>
                </a:lnTo>
                <a:lnTo>
                  <a:pt x="0" y="30642"/>
                </a:lnTo>
                <a:close/>
              </a:path>
            </a:pathLst>
          </a:custGeom>
          <a:ln w="4575">
            <a:solidFill>
              <a:srgbClr val="000000"/>
            </a:solidFill>
          </a:ln>
        </p:spPr>
        <p:txBody>
          <a:bodyPr wrap="square" lIns="0" tIns="0" rIns="0" bIns="0" rtlCol="0"/>
          <a:lstStyle/>
          <a:p>
            <a:endParaRPr/>
          </a:p>
        </p:txBody>
      </p:sp>
      <p:sp>
        <p:nvSpPr>
          <p:cNvPr id="492" name="object 492"/>
          <p:cNvSpPr/>
          <p:nvPr/>
        </p:nvSpPr>
        <p:spPr>
          <a:xfrm>
            <a:off x="4971756" y="1411086"/>
            <a:ext cx="56515" cy="36195"/>
          </a:xfrm>
          <a:custGeom>
            <a:avLst/>
            <a:gdLst/>
            <a:ahLst/>
            <a:cxnLst/>
            <a:rect l="l" t="t" r="r" b="b"/>
            <a:pathLst>
              <a:path w="56514" h="36194">
                <a:moveTo>
                  <a:pt x="0" y="35861"/>
                </a:moveTo>
                <a:lnTo>
                  <a:pt x="56369" y="35861"/>
                </a:lnTo>
                <a:lnTo>
                  <a:pt x="56369" y="0"/>
                </a:lnTo>
                <a:lnTo>
                  <a:pt x="0" y="0"/>
                </a:lnTo>
                <a:lnTo>
                  <a:pt x="0" y="35861"/>
                </a:lnTo>
                <a:close/>
              </a:path>
            </a:pathLst>
          </a:custGeom>
          <a:solidFill>
            <a:srgbClr val="996633"/>
          </a:solidFill>
        </p:spPr>
        <p:txBody>
          <a:bodyPr wrap="square" lIns="0" tIns="0" rIns="0" bIns="0" rtlCol="0"/>
          <a:lstStyle/>
          <a:p>
            <a:endParaRPr/>
          </a:p>
        </p:txBody>
      </p:sp>
      <p:sp>
        <p:nvSpPr>
          <p:cNvPr id="493" name="object 493"/>
          <p:cNvSpPr/>
          <p:nvPr/>
        </p:nvSpPr>
        <p:spPr>
          <a:xfrm>
            <a:off x="4971756" y="1411086"/>
            <a:ext cx="56515" cy="36195"/>
          </a:xfrm>
          <a:custGeom>
            <a:avLst/>
            <a:gdLst/>
            <a:ahLst/>
            <a:cxnLst/>
            <a:rect l="l" t="t" r="r" b="b"/>
            <a:pathLst>
              <a:path w="56514" h="36194">
                <a:moveTo>
                  <a:pt x="0" y="35861"/>
                </a:moveTo>
                <a:lnTo>
                  <a:pt x="56369" y="35861"/>
                </a:lnTo>
                <a:lnTo>
                  <a:pt x="56369" y="0"/>
                </a:lnTo>
                <a:lnTo>
                  <a:pt x="0" y="0"/>
                </a:lnTo>
                <a:lnTo>
                  <a:pt x="0" y="35861"/>
                </a:lnTo>
                <a:close/>
              </a:path>
            </a:pathLst>
          </a:custGeom>
          <a:ln w="4450">
            <a:solidFill>
              <a:srgbClr val="000000"/>
            </a:solidFill>
          </a:ln>
        </p:spPr>
        <p:txBody>
          <a:bodyPr wrap="square" lIns="0" tIns="0" rIns="0" bIns="0" rtlCol="0"/>
          <a:lstStyle/>
          <a:p>
            <a:endParaRPr/>
          </a:p>
        </p:txBody>
      </p:sp>
      <p:sp>
        <p:nvSpPr>
          <p:cNvPr id="494" name="object 494"/>
          <p:cNvSpPr/>
          <p:nvPr/>
        </p:nvSpPr>
        <p:spPr>
          <a:xfrm>
            <a:off x="5028124" y="1411086"/>
            <a:ext cx="56515" cy="36195"/>
          </a:xfrm>
          <a:custGeom>
            <a:avLst/>
            <a:gdLst/>
            <a:ahLst/>
            <a:cxnLst/>
            <a:rect l="l" t="t" r="r" b="b"/>
            <a:pathLst>
              <a:path w="56514" h="36194">
                <a:moveTo>
                  <a:pt x="0" y="35861"/>
                </a:moveTo>
                <a:lnTo>
                  <a:pt x="56468" y="35861"/>
                </a:lnTo>
                <a:lnTo>
                  <a:pt x="56468" y="0"/>
                </a:lnTo>
                <a:lnTo>
                  <a:pt x="0" y="0"/>
                </a:lnTo>
                <a:lnTo>
                  <a:pt x="0" y="35861"/>
                </a:lnTo>
                <a:close/>
              </a:path>
            </a:pathLst>
          </a:custGeom>
          <a:solidFill>
            <a:srgbClr val="996633"/>
          </a:solidFill>
        </p:spPr>
        <p:txBody>
          <a:bodyPr wrap="square" lIns="0" tIns="0" rIns="0" bIns="0" rtlCol="0"/>
          <a:lstStyle/>
          <a:p>
            <a:endParaRPr/>
          </a:p>
        </p:txBody>
      </p:sp>
      <p:sp>
        <p:nvSpPr>
          <p:cNvPr id="495" name="object 495"/>
          <p:cNvSpPr/>
          <p:nvPr/>
        </p:nvSpPr>
        <p:spPr>
          <a:xfrm>
            <a:off x="5028124" y="1411086"/>
            <a:ext cx="56515" cy="36195"/>
          </a:xfrm>
          <a:custGeom>
            <a:avLst/>
            <a:gdLst/>
            <a:ahLst/>
            <a:cxnLst/>
            <a:rect l="l" t="t" r="r" b="b"/>
            <a:pathLst>
              <a:path w="56514" h="36194">
                <a:moveTo>
                  <a:pt x="0" y="35861"/>
                </a:moveTo>
                <a:lnTo>
                  <a:pt x="56468" y="35861"/>
                </a:lnTo>
                <a:lnTo>
                  <a:pt x="56468" y="0"/>
                </a:lnTo>
                <a:lnTo>
                  <a:pt x="0" y="0"/>
                </a:lnTo>
                <a:lnTo>
                  <a:pt x="0" y="35861"/>
                </a:lnTo>
                <a:close/>
              </a:path>
            </a:pathLst>
          </a:custGeom>
          <a:ln w="4451">
            <a:solidFill>
              <a:srgbClr val="000000"/>
            </a:solidFill>
          </a:ln>
        </p:spPr>
        <p:txBody>
          <a:bodyPr wrap="square" lIns="0" tIns="0" rIns="0" bIns="0" rtlCol="0"/>
          <a:lstStyle/>
          <a:p>
            <a:endParaRPr/>
          </a:p>
        </p:txBody>
      </p:sp>
      <p:sp>
        <p:nvSpPr>
          <p:cNvPr id="496" name="object 496"/>
          <p:cNvSpPr/>
          <p:nvPr/>
        </p:nvSpPr>
        <p:spPr>
          <a:xfrm>
            <a:off x="5084593" y="1411086"/>
            <a:ext cx="56515" cy="36195"/>
          </a:xfrm>
          <a:custGeom>
            <a:avLst/>
            <a:gdLst/>
            <a:ahLst/>
            <a:cxnLst/>
            <a:rect l="l" t="t" r="r" b="b"/>
            <a:pathLst>
              <a:path w="56514" h="36194">
                <a:moveTo>
                  <a:pt x="0" y="35861"/>
                </a:moveTo>
                <a:lnTo>
                  <a:pt x="56468" y="35861"/>
                </a:lnTo>
                <a:lnTo>
                  <a:pt x="56468" y="0"/>
                </a:lnTo>
                <a:lnTo>
                  <a:pt x="0" y="0"/>
                </a:lnTo>
                <a:lnTo>
                  <a:pt x="0" y="35861"/>
                </a:lnTo>
                <a:close/>
              </a:path>
            </a:pathLst>
          </a:custGeom>
          <a:solidFill>
            <a:srgbClr val="996633"/>
          </a:solidFill>
        </p:spPr>
        <p:txBody>
          <a:bodyPr wrap="square" lIns="0" tIns="0" rIns="0" bIns="0" rtlCol="0"/>
          <a:lstStyle/>
          <a:p>
            <a:endParaRPr/>
          </a:p>
        </p:txBody>
      </p:sp>
      <p:sp>
        <p:nvSpPr>
          <p:cNvPr id="497" name="object 497"/>
          <p:cNvSpPr/>
          <p:nvPr/>
        </p:nvSpPr>
        <p:spPr>
          <a:xfrm>
            <a:off x="5084593" y="1411086"/>
            <a:ext cx="56515" cy="36195"/>
          </a:xfrm>
          <a:custGeom>
            <a:avLst/>
            <a:gdLst/>
            <a:ahLst/>
            <a:cxnLst/>
            <a:rect l="l" t="t" r="r" b="b"/>
            <a:pathLst>
              <a:path w="56514" h="36194">
                <a:moveTo>
                  <a:pt x="0" y="35861"/>
                </a:moveTo>
                <a:lnTo>
                  <a:pt x="56468" y="35861"/>
                </a:lnTo>
                <a:lnTo>
                  <a:pt x="56468" y="0"/>
                </a:lnTo>
                <a:lnTo>
                  <a:pt x="0" y="0"/>
                </a:lnTo>
                <a:lnTo>
                  <a:pt x="0" y="35861"/>
                </a:lnTo>
                <a:close/>
              </a:path>
            </a:pathLst>
          </a:custGeom>
          <a:ln w="4451">
            <a:solidFill>
              <a:srgbClr val="000000"/>
            </a:solidFill>
          </a:ln>
        </p:spPr>
        <p:txBody>
          <a:bodyPr wrap="square" lIns="0" tIns="0" rIns="0" bIns="0" rtlCol="0"/>
          <a:lstStyle/>
          <a:p>
            <a:endParaRPr/>
          </a:p>
        </p:txBody>
      </p:sp>
      <p:sp>
        <p:nvSpPr>
          <p:cNvPr id="498" name="object 498"/>
          <p:cNvSpPr/>
          <p:nvPr/>
        </p:nvSpPr>
        <p:spPr>
          <a:xfrm>
            <a:off x="5141061" y="1411086"/>
            <a:ext cx="56515" cy="36195"/>
          </a:xfrm>
          <a:custGeom>
            <a:avLst/>
            <a:gdLst/>
            <a:ahLst/>
            <a:cxnLst/>
            <a:rect l="l" t="t" r="r" b="b"/>
            <a:pathLst>
              <a:path w="56514" h="36194">
                <a:moveTo>
                  <a:pt x="0" y="35861"/>
                </a:moveTo>
                <a:lnTo>
                  <a:pt x="56369" y="35861"/>
                </a:lnTo>
                <a:lnTo>
                  <a:pt x="56369" y="0"/>
                </a:lnTo>
                <a:lnTo>
                  <a:pt x="0" y="0"/>
                </a:lnTo>
                <a:lnTo>
                  <a:pt x="0" y="35861"/>
                </a:lnTo>
                <a:close/>
              </a:path>
            </a:pathLst>
          </a:custGeom>
          <a:solidFill>
            <a:srgbClr val="996633"/>
          </a:solidFill>
        </p:spPr>
        <p:txBody>
          <a:bodyPr wrap="square" lIns="0" tIns="0" rIns="0" bIns="0" rtlCol="0"/>
          <a:lstStyle/>
          <a:p>
            <a:endParaRPr/>
          </a:p>
        </p:txBody>
      </p:sp>
      <p:sp>
        <p:nvSpPr>
          <p:cNvPr id="499" name="object 499"/>
          <p:cNvSpPr/>
          <p:nvPr/>
        </p:nvSpPr>
        <p:spPr>
          <a:xfrm>
            <a:off x="5141061" y="1411086"/>
            <a:ext cx="56515" cy="36195"/>
          </a:xfrm>
          <a:custGeom>
            <a:avLst/>
            <a:gdLst/>
            <a:ahLst/>
            <a:cxnLst/>
            <a:rect l="l" t="t" r="r" b="b"/>
            <a:pathLst>
              <a:path w="56514" h="36194">
                <a:moveTo>
                  <a:pt x="0" y="35861"/>
                </a:moveTo>
                <a:lnTo>
                  <a:pt x="56369" y="35861"/>
                </a:lnTo>
                <a:lnTo>
                  <a:pt x="56369" y="0"/>
                </a:lnTo>
                <a:lnTo>
                  <a:pt x="0" y="0"/>
                </a:lnTo>
                <a:lnTo>
                  <a:pt x="0" y="35861"/>
                </a:lnTo>
                <a:close/>
              </a:path>
            </a:pathLst>
          </a:custGeom>
          <a:ln w="4450">
            <a:solidFill>
              <a:srgbClr val="000000"/>
            </a:solidFill>
          </a:ln>
        </p:spPr>
        <p:txBody>
          <a:bodyPr wrap="square" lIns="0" tIns="0" rIns="0" bIns="0" rtlCol="0"/>
          <a:lstStyle/>
          <a:p>
            <a:endParaRPr/>
          </a:p>
        </p:txBody>
      </p:sp>
      <p:sp>
        <p:nvSpPr>
          <p:cNvPr id="500" name="object 500"/>
          <p:cNvSpPr/>
          <p:nvPr/>
        </p:nvSpPr>
        <p:spPr>
          <a:xfrm>
            <a:off x="5197431" y="1411086"/>
            <a:ext cx="56515" cy="36195"/>
          </a:xfrm>
          <a:custGeom>
            <a:avLst/>
            <a:gdLst/>
            <a:ahLst/>
            <a:cxnLst/>
            <a:rect l="l" t="t" r="r" b="b"/>
            <a:pathLst>
              <a:path w="56514" h="36194">
                <a:moveTo>
                  <a:pt x="0" y="35861"/>
                </a:moveTo>
                <a:lnTo>
                  <a:pt x="56468" y="35861"/>
                </a:lnTo>
                <a:lnTo>
                  <a:pt x="56468" y="0"/>
                </a:lnTo>
                <a:lnTo>
                  <a:pt x="0" y="0"/>
                </a:lnTo>
                <a:lnTo>
                  <a:pt x="0" y="35861"/>
                </a:lnTo>
                <a:close/>
              </a:path>
            </a:pathLst>
          </a:custGeom>
          <a:solidFill>
            <a:srgbClr val="996633"/>
          </a:solidFill>
        </p:spPr>
        <p:txBody>
          <a:bodyPr wrap="square" lIns="0" tIns="0" rIns="0" bIns="0" rtlCol="0"/>
          <a:lstStyle/>
          <a:p>
            <a:endParaRPr/>
          </a:p>
        </p:txBody>
      </p:sp>
      <p:sp>
        <p:nvSpPr>
          <p:cNvPr id="501" name="object 501"/>
          <p:cNvSpPr/>
          <p:nvPr/>
        </p:nvSpPr>
        <p:spPr>
          <a:xfrm>
            <a:off x="5197431" y="1411086"/>
            <a:ext cx="56515" cy="36195"/>
          </a:xfrm>
          <a:custGeom>
            <a:avLst/>
            <a:gdLst/>
            <a:ahLst/>
            <a:cxnLst/>
            <a:rect l="l" t="t" r="r" b="b"/>
            <a:pathLst>
              <a:path w="56514" h="36194">
                <a:moveTo>
                  <a:pt x="0" y="35861"/>
                </a:moveTo>
                <a:lnTo>
                  <a:pt x="56468" y="35861"/>
                </a:lnTo>
                <a:lnTo>
                  <a:pt x="56468" y="0"/>
                </a:lnTo>
                <a:lnTo>
                  <a:pt x="0" y="0"/>
                </a:lnTo>
                <a:lnTo>
                  <a:pt x="0" y="35861"/>
                </a:lnTo>
                <a:close/>
              </a:path>
            </a:pathLst>
          </a:custGeom>
          <a:ln w="4451">
            <a:solidFill>
              <a:srgbClr val="000000"/>
            </a:solidFill>
          </a:ln>
        </p:spPr>
        <p:txBody>
          <a:bodyPr wrap="square" lIns="0" tIns="0" rIns="0" bIns="0" rtlCol="0"/>
          <a:lstStyle/>
          <a:p>
            <a:endParaRPr/>
          </a:p>
        </p:txBody>
      </p:sp>
      <p:sp>
        <p:nvSpPr>
          <p:cNvPr id="502" name="object 502"/>
          <p:cNvSpPr/>
          <p:nvPr/>
        </p:nvSpPr>
        <p:spPr>
          <a:xfrm>
            <a:off x="5253899" y="1411086"/>
            <a:ext cx="56515" cy="36195"/>
          </a:xfrm>
          <a:custGeom>
            <a:avLst/>
            <a:gdLst/>
            <a:ahLst/>
            <a:cxnLst/>
            <a:rect l="l" t="t" r="r" b="b"/>
            <a:pathLst>
              <a:path w="56514" h="36194">
                <a:moveTo>
                  <a:pt x="0" y="35861"/>
                </a:moveTo>
                <a:lnTo>
                  <a:pt x="56468" y="35861"/>
                </a:lnTo>
                <a:lnTo>
                  <a:pt x="56468" y="0"/>
                </a:lnTo>
                <a:lnTo>
                  <a:pt x="0" y="0"/>
                </a:lnTo>
                <a:lnTo>
                  <a:pt x="0" y="35861"/>
                </a:lnTo>
                <a:close/>
              </a:path>
            </a:pathLst>
          </a:custGeom>
          <a:solidFill>
            <a:srgbClr val="996633"/>
          </a:solidFill>
        </p:spPr>
        <p:txBody>
          <a:bodyPr wrap="square" lIns="0" tIns="0" rIns="0" bIns="0" rtlCol="0"/>
          <a:lstStyle/>
          <a:p>
            <a:endParaRPr/>
          </a:p>
        </p:txBody>
      </p:sp>
      <p:sp>
        <p:nvSpPr>
          <p:cNvPr id="503" name="object 503"/>
          <p:cNvSpPr/>
          <p:nvPr/>
        </p:nvSpPr>
        <p:spPr>
          <a:xfrm>
            <a:off x="5253899" y="1411086"/>
            <a:ext cx="56515" cy="36195"/>
          </a:xfrm>
          <a:custGeom>
            <a:avLst/>
            <a:gdLst/>
            <a:ahLst/>
            <a:cxnLst/>
            <a:rect l="l" t="t" r="r" b="b"/>
            <a:pathLst>
              <a:path w="56514" h="36194">
                <a:moveTo>
                  <a:pt x="0" y="35861"/>
                </a:moveTo>
                <a:lnTo>
                  <a:pt x="56468" y="35861"/>
                </a:lnTo>
                <a:lnTo>
                  <a:pt x="56468" y="0"/>
                </a:lnTo>
                <a:lnTo>
                  <a:pt x="0" y="0"/>
                </a:lnTo>
                <a:lnTo>
                  <a:pt x="0" y="35861"/>
                </a:lnTo>
                <a:close/>
              </a:path>
            </a:pathLst>
          </a:custGeom>
          <a:ln w="4451">
            <a:solidFill>
              <a:srgbClr val="000000"/>
            </a:solidFill>
          </a:ln>
        </p:spPr>
        <p:txBody>
          <a:bodyPr wrap="square" lIns="0" tIns="0" rIns="0" bIns="0" rtlCol="0"/>
          <a:lstStyle/>
          <a:p>
            <a:endParaRPr/>
          </a:p>
        </p:txBody>
      </p:sp>
      <p:sp>
        <p:nvSpPr>
          <p:cNvPr id="504" name="object 504"/>
          <p:cNvSpPr/>
          <p:nvPr/>
        </p:nvSpPr>
        <p:spPr>
          <a:xfrm>
            <a:off x="5310368" y="1411086"/>
            <a:ext cx="56515" cy="36195"/>
          </a:xfrm>
          <a:custGeom>
            <a:avLst/>
            <a:gdLst/>
            <a:ahLst/>
            <a:cxnLst/>
            <a:rect l="l" t="t" r="r" b="b"/>
            <a:pathLst>
              <a:path w="56514" h="36194">
                <a:moveTo>
                  <a:pt x="0" y="35861"/>
                </a:moveTo>
                <a:lnTo>
                  <a:pt x="56369" y="35861"/>
                </a:lnTo>
                <a:lnTo>
                  <a:pt x="56369" y="0"/>
                </a:lnTo>
                <a:lnTo>
                  <a:pt x="0" y="0"/>
                </a:lnTo>
                <a:lnTo>
                  <a:pt x="0" y="35861"/>
                </a:lnTo>
                <a:close/>
              </a:path>
            </a:pathLst>
          </a:custGeom>
          <a:solidFill>
            <a:srgbClr val="996633"/>
          </a:solidFill>
        </p:spPr>
        <p:txBody>
          <a:bodyPr wrap="square" lIns="0" tIns="0" rIns="0" bIns="0" rtlCol="0"/>
          <a:lstStyle/>
          <a:p>
            <a:endParaRPr/>
          </a:p>
        </p:txBody>
      </p:sp>
      <p:sp>
        <p:nvSpPr>
          <p:cNvPr id="505" name="object 505"/>
          <p:cNvSpPr/>
          <p:nvPr/>
        </p:nvSpPr>
        <p:spPr>
          <a:xfrm>
            <a:off x="5310368" y="1411086"/>
            <a:ext cx="56515" cy="36195"/>
          </a:xfrm>
          <a:custGeom>
            <a:avLst/>
            <a:gdLst/>
            <a:ahLst/>
            <a:cxnLst/>
            <a:rect l="l" t="t" r="r" b="b"/>
            <a:pathLst>
              <a:path w="56514" h="36194">
                <a:moveTo>
                  <a:pt x="0" y="35861"/>
                </a:moveTo>
                <a:lnTo>
                  <a:pt x="56369" y="35861"/>
                </a:lnTo>
                <a:lnTo>
                  <a:pt x="56369" y="0"/>
                </a:lnTo>
                <a:lnTo>
                  <a:pt x="0" y="0"/>
                </a:lnTo>
                <a:lnTo>
                  <a:pt x="0" y="35861"/>
                </a:lnTo>
                <a:close/>
              </a:path>
            </a:pathLst>
          </a:custGeom>
          <a:ln w="4450">
            <a:solidFill>
              <a:srgbClr val="000000"/>
            </a:solidFill>
          </a:ln>
        </p:spPr>
        <p:txBody>
          <a:bodyPr wrap="square" lIns="0" tIns="0" rIns="0" bIns="0" rtlCol="0"/>
          <a:lstStyle/>
          <a:p>
            <a:endParaRPr/>
          </a:p>
        </p:txBody>
      </p:sp>
      <p:sp>
        <p:nvSpPr>
          <p:cNvPr id="506" name="object 506"/>
          <p:cNvSpPr/>
          <p:nvPr/>
        </p:nvSpPr>
        <p:spPr>
          <a:xfrm>
            <a:off x="5366749" y="1411086"/>
            <a:ext cx="56515" cy="36195"/>
          </a:xfrm>
          <a:custGeom>
            <a:avLst/>
            <a:gdLst/>
            <a:ahLst/>
            <a:cxnLst/>
            <a:rect l="l" t="t" r="r" b="b"/>
            <a:pathLst>
              <a:path w="56514" h="36194">
                <a:moveTo>
                  <a:pt x="0" y="35861"/>
                </a:moveTo>
                <a:lnTo>
                  <a:pt x="56468" y="35861"/>
                </a:lnTo>
                <a:lnTo>
                  <a:pt x="56468" y="0"/>
                </a:lnTo>
                <a:lnTo>
                  <a:pt x="0" y="0"/>
                </a:lnTo>
                <a:lnTo>
                  <a:pt x="0" y="35861"/>
                </a:lnTo>
                <a:close/>
              </a:path>
            </a:pathLst>
          </a:custGeom>
          <a:solidFill>
            <a:srgbClr val="996633"/>
          </a:solidFill>
        </p:spPr>
        <p:txBody>
          <a:bodyPr wrap="square" lIns="0" tIns="0" rIns="0" bIns="0" rtlCol="0"/>
          <a:lstStyle/>
          <a:p>
            <a:endParaRPr/>
          </a:p>
        </p:txBody>
      </p:sp>
      <p:sp>
        <p:nvSpPr>
          <p:cNvPr id="507" name="object 507"/>
          <p:cNvSpPr/>
          <p:nvPr/>
        </p:nvSpPr>
        <p:spPr>
          <a:xfrm>
            <a:off x="5366749" y="1411086"/>
            <a:ext cx="56515" cy="36195"/>
          </a:xfrm>
          <a:custGeom>
            <a:avLst/>
            <a:gdLst/>
            <a:ahLst/>
            <a:cxnLst/>
            <a:rect l="l" t="t" r="r" b="b"/>
            <a:pathLst>
              <a:path w="56514" h="36194">
                <a:moveTo>
                  <a:pt x="0" y="35861"/>
                </a:moveTo>
                <a:lnTo>
                  <a:pt x="56468" y="35861"/>
                </a:lnTo>
                <a:lnTo>
                  <a:pt x="56468" y="0"/>
                </a:lnTo>
                <a:lnTo>
                  <a:pt x="0" y="0"/>
                </a:lnTo>
                <a:lnTo>
                  <a:pt x="0" y="35861"/>
                </a:lnTo>
                <a:close/>
              </a:path>
            </a:pathLst>
          </a:custGeom>
          <a:ln w="4451">
            <a:solidFill>
              <a:srgbClr val="000000"/>
            </a:solidFill>
          </a:ln>
        </p:spPr>
        <p:txBody>
          <a:bodyPr wrap="square" lIns="0" tIns="0" rIns="0" bIns="0" rtlCol="0"/>
          <a:lstStyle/>
          <a:p>
            <a:endParaRPr/>
          </a:p>
        </p:txBody>
      </p:sp>
      <p:sp>
        <p:nvSpPr>
          <p:cNvPr id="508" name="object 508"/>
          <p:cNvSpPr/>
          <p:nvPr/>
        </p:nvSpPr>
        <p:spPr>
          <a:xfrm>
            <a:off x="5423206" y="1411086"/>
            <a:ext cx="56515" cy="36195"/>
          </a:xfrm>
          <a:custGeom>
            <a:avLst/>
            <a:gdLst/>
            <a:ahLst/>
            <a:cxnLst/>
            <a:rect l="l" t="t" r="r" b="b"/>
            <a:pathLst>
              <a:path w="56514" h="36194">
                <a:moveTo>
                  <a:pt x="0" y="35861"/>
                </a:moveTo>
                <a:lnTo>
                  <a:pt x="56468" y="35861"/>
                </a:lnTo>
                <a:lnTo>
                  <a:pt x="56468" y="0"/>
                </a:lnTo>
                <a:lnTo>
                  <a:pt x="0" y="0"/>
                </a:lnTo>
                <a:lnTo>
                  <a:pt x="0" y="35861"/>
                </a:lnTo>
                <a:close/>
              </a:path>
            </a:pathLst>
          </a:custGeom>
          <a:solidFill>
            <a:srgbClr val="996633"/>
          </a:solidFill>
        </p:spPr>
        <p:txBody>
          <a:bodyPr wrap="square" lIns="0" tIns="0" rIns="0" bIns="0" rtlCol="0"/>
          <a:lstStyle/>
          <a:p>
            <a:endParaRPr/>
          </a:p>
        </p:txBody>
      </p:sp>
      <p:sp>
        <p:nvSpPr>
          <p:cNvPr id="509" name="object 509"/>
          <p:cNvSpPr/>
          <p:nvPr/>
        </p:nvSpPr>
        <p:spPr>
          <a:xfrm>
            <a:off x="5423206" y="1411086"/>
            <a:ext cx="56515" cy="36195"/>
          </a:xfrm>
          <a:custGeom>
            <a:avLst/>
            <a:gdLst/>
            <a:ahLst/>
            <a:cxnLst/>
            <a:rect l="l" t="t" r="r" b="b"/>
            <a:pathLst>
              <a:path w="56514" h="36194">
                <a:moveTo>
                  <a:pt x="0" y="35861"/>
                </a:moveTo>
                <a:lnTo>
                  <a:pt x="56468" y="35861"/>
                </a:lnTo>
                <a:lnTo>
                  <a:pt x="56468" y="0"/>
                </a:lnTo>
                <a:lnTo>
                  <a:pt x="0" y="0"/>
                </a:lnTo>
                <a:lnTo>
                  <a:pt x="0" y="35861"/>
                </a:lnTo>
                <a:close/>
              </a:path>
            </a:pathLst>
          </a:custGeom>
          <a:ln w="4451">
            <a:solidFill>
              <a:srgbClr val="000000"/>
            </a:solidFill>
          </a:ln>
        </p:spPr>
        <p:txBody>
          <a:bodyPr wrap="square" lIns="0" tIns="0" rIns="0" bIns="0" rtlCol="0"/>
          <a:lstStyle/>
          <a:p>
            <a:endParaRPr/>
          </a:p>
        </p:txBody>
      </p:sp>
      <p:sp>
        <p:nvSpPr>
          <p:cNvPr id="510" name="object 510"/>
          <p:cNvSpPr/>
          <p:nvPr/>
        </p:nvSpPr>
        <p:spPr>
          <a:xfrm>
            <a:off x="4998509" y="1446949"/>
            <a:ext cx="56515" cy="36195"/>
          </a:xfrm>
          <a:custGeom>
            <a:avLst/>
            <a:gdLst/>
            <a:ahLst/>
            <a:cxnLst/>
            <a:rect l="l" t="t" r="r" b="b"/>
            <a:pathLst>
              <a:path w="56514" h="36194">
                <a:moveTo>
                  <a:pt x="0" y="35692"/>
                </a:moveTo>
                <a:lnTo>
                  <a:pt x="56369" y="35692"/>
                </a:lnTo>
                <a:lnTo>
                  <a:pt x="56369" y="0"/>
                </a:lnTo>
                <a:lnTo>
                  <a:pt x="0" y="0"/>
                </a:lnTo>
                <a:lnTo>
                  <a:pt x="0" y="35692"/>
                </a:lnTo>
                <a:close/>
              </a:path>
            </a:pathLst>
          </a:custGeom>
          <a:solidFill>
            <a:srgbClr val="996633"/>
          </a:solidFill>
        </p:spPr>
        <p:txBody>
          <a:bodyPr wrap="square" lIns="0" tIns="0" rIns="0" bIns="0" rtlCol="0"/>
          <a:lstStyle/>
          <a:p>
            <a:endParaRPr/>
          </a:p>
        </p:txBody>
      </p:sp>
      <p:sp>
        <p:nvSpPr>
          <p:cNvPr id="511" name="object 511"/>
          <p:cNvSpPr/>
          <p:nvPr/>
        </p:nvSpPr>
        <p:spPr>
          <a:xfrm>
            <a:off x="4998509" y="1446949"/>
            <a:ext cx="56515" cy="36195"/>
          </a:xfrm>
          <a:custGeom>
            <a:avLst/>
            <a:gdLst/>
            <a:ahLst/>
            <a:cxnLst/>
            <a:rect l="l" t="t" r="r" b="b"/>
            <a:pathLst>
              <a:path w="56514" h="36194">
                <a:moveTo>
                  <a:pt x="0" y="35692"/>
                </a:moveTo>
                <a:lnTo>
                  <a:pt x="56369" y="35692"/>
                </a:lnTo>
                <a:lnTo>
                  <a:pt x="56369" y="0"/>
                </a:lnTo>
                <a:lnTo>
                  <a:pt x="0" y="0"/>
                </a:lnTo>
                <a:lnTo>
                  <a:pt x="0" y="35692"/>
                </a:lnTo>
                <a:close/>
              </a:path>
            </a:pathLst>
          </a:custGeom>
          <a:ln w="4454">
            <a:solidFill>
              <a:srgbClr val="000000"/>
            </a:solidFill>
          </a:ln>
        </p:spPr>
        <p:txBody>
          <a:bodyPr wrap="square" lIns="0" tIns="0" rIns="0" bIns="0" rtlCol="0"/>
          <a:lstStyle/>
          <a:p>
            <a:endParaRPr/>
          </a:p>
        </p:txBody>
      </p:sp>
      <p:sp>
        <p:nvSpPr>
          <p:cNvPr id="512" name="object 512"/>
          <p:cNvSpPr/>
          <p:nvPr/>
        </p:nvSpPr>
        <p:spPr>
          <a:xfrm>
            <a:off x="5054879" y="1446949"/>
            <a:ext cx="56515" cy="36195"/>
          </a:xfrm>
          <a:custGeom>
            <a:avLst/>
            <a:gdLst/>
            <a:ahLst/>
            <a:cxnLst/>
            <a:rect l="l" t="t" r="r" b="b"/>
            <a:pathLst>
              <a:path w="56514" h="36194">
                <a:moveTo>
                  <a:pt x="0" y="35692"/>
                </a:moveTo>
                <a:lnTo>
                  <a:pt x="56468" y="35692"/>
                </a:lnTo>
                <a:lnTo>
                  <a:pt x="56468" y="0"/>
                </a:lnTo>
                <a:lnTo>
                  <a:pt x="0" y="0"/>
                </a:lnTo>
                <a:lnTo>
                  <a:pt x="0" y="35692"/>
                </a:lnTo>
                <a:close/>
              </a:path>
            </a:pathLst>
          </a:custGeom>
          <a:solidFill>
            <a:srgbClr val="996633"/>
          </a:solidFill>
        </p:spPr>
        <p:txBody>
          <a:bodyPr wrap="square" lIns="0" tIns="0" rIns="0" bIns="0" rtlCol="0"/>
          <a:lstStyle/>
          <a:p>
            <a:endParaRPr/>
          </a:p>
        </p:txBody>
      </p:sp>
      <p:sp>
        <p:nvSpPr>
          <p:cNvPr id="513" name="object 513"/>
          <p:cNvSpPr/>
          <p:nvPr/>
        </p:nvSpPr>
        <p:spPr>
          <a:xfrm>
            <a:off x="5054879" y="1446949"/>
            <a:ext cx="56515" cy="36195"/>
          </a:xfrm>
          <a:custGeom>
            <a:avLst/>
            <a:gdLst/>
            <a:ahLst/>
            <a:cxnLst/>
            <a:rect l="l" t="t" r="r" b="b"/>
            <a:pathLst>
              <a:path w="56514" h="36194">
                <a:moveTo>
                  <a:pt x="0" y="35692"/>
                </a:moveTo>
                <a:lnTo>
                  <a:pt x="56468" y="35692"/>
                </a:lnTo>
                <a:lnTo>
                  <a:pt x="56468" y="0"/>
                </a:lnTo>
                <a:lnTo>
                  <a:pt x="0" y="0"/>
                </a:lnTo>
                <a:lnTo>
                  <a:pt x="0" y="35692"/>
                </a:lnTo>
                <a:close/>
              </a:path>
            </a:pathLst>
          </a:custGeom>
          <a:ln w="4455">
            <a:solidFill>
              <a:srgbClr val="000000"/>
            </a:solidFill>
          </a:ln>
        </p:spPr>
        <p:txBody>
          <a:bodyPr wrap="square" lIns="0" tIns="0" rIns="0" bIns="0" rtlCol="0"/>
          <a:lstStyle/>
          <a:p>
            <a:endParaRPr/>
          </a:p>
        </p:txBody>
      </p:sp>
      <p:sp>
        <p:nvSpPr>
          <p:cNvPr id="514" name="object 514"/>
          <p:cNvSpPr/>
          <p:nvPr/>
        </p:nvSpPr>
        <p:spPr>
          <a:xfrm>
            <a:off x="5111347" y="1446949"/>
            <a:ext cx="56515" cy="36195"/>
          </a:xfrm>
          <a:custGeom>
            <a:avLst/>
            <a:gdLst/>
            <a:ahLst/>
            <a:cxnLst/>
            <a:rect l="l" t="t" r="r" b="b"/>
            <a:pathLst>
              <a:path w="56514" h="36194">
                <a:moveTo>
                  <a:pt x="0" y="35692"/>
                </a:moveTo>
                <a:lnTo>
                  <a:pt x="56369" y="35692"/>
                </a:lnTo>
                <a:lnTo>
                  <a:pt x="56369" y="0"/>
                </a:lnTo>
                <a:lnTo>
                  <a:pt x="0" y="0"/>
                </a:lnTo>
                <a:lnTo>
                  <a:pt x="0" y="35692"/>
                </a:lnTo>
                <a:close/>
              </a:path>
            </a:pathLst>
          </a:custGeom>
          <a:solidFill>
            <a:srgbClr val="996633"/>
          </a:solidFill>
        </p:spPr>
        <p:txBody>
          <a:bodyPr wrap="square" lIns="0" tIns="0" rIns="0" bIns="0" rtlCol="0"/>
          <a:lstStyle/>
          <a:p>
            <a:endParaRPr/>
          </a:p>
        </p:txBody>
      </p:sp>
      <p:sp>
        <p:nvSpPr>
          <p:cNvPr id="515" name="object 515"/>
          <p:cNvSpPr/>
          <p:nvPr/>
        </p:nvSpPr>
        <p:spPr>
          <a:xfrm>
            <a:off x="5111347" y="1446949"/>
            <a:ext cx="56515" cy="36195"/>
          </a:xfrm>
          <a:custGeom>
            <a:avLst/>
            <a:gdLst/>
            <a:ahLst/>
            <a:cxnLst/>
            <a:rect l="l" t="t" r="r" b="b"/>
            <a:pathLst>
              <a:path w="56514" h="36194">
                <a:moveTo>
                  <a:pt x="0" y="35692"/>
                </a:moveTo>
                <a:lnTo>
                  <a:pt x="56369" y="35692"/>
                </a:lnTo>
                <a:lnTo>
                  <a:pt x="56369" y="0"/>
                </a:lnTo>
                <a:lnTo>
                  <a:pt x="0" y="0"/>
                </a:lnTo>
                <a:lnTo>
                  <a:pt x="0" y="35692"/>
                </a:lnTo>
                <a:close/>
              </a:path>
            </a:pathLst>
          </a:custGeom>
          <a:ln w="4454">
            <a:solidFill>
              <a:srgbClr val="000000"/>
            </a:solidFill>
          </a:ln>
        </p:spPr>
        <p:txBody>
          <a:bodyPr wrap="square" lIns="0" tIns="0" rIns="0" bIns="0" rtlCol="0"/>
          <a:lstStyle/>
          <a:p>
            <a:endParaRPr/>
          </a:p>
        </p:txBody>
      </p:sp>
      <p:sp>
        <p:nvSpPr>
          <p:cNvPr id="516" name="object 516"/>
          <p:cNvSpPr/>
          <p:nvPr/>
        </p:nvSpPr>
        <p:spPr>
          <a:xfrm>
            <a:off x="5167717" y="1446949"/>
            <a:ext cx="56515" cy="36195"/>
          </a:xfrm>
          <a:custGeom>
            <a:avLst/>
            <a:gdLst/>
            <a:ahLst/>
            <a:cxnLst/>
            <a:rect l="l" t="t" r="r" b="b"/>
            <a:pathLst>
              <a:path w="56514" h="36194">
                <a:moveTo>
                  <a:pt x="0" y="35692"/>
                </a:moveTo>
                <a:lnTo>
                  <a:pt x="56468" y="35692"/>
                </a:lnTo>
                <a:lnTo>
                  <a:pt x="56468" y="0"/>
                </a:lnTo>
                <a:lnTo>
                  <a:pt x="0" y="0"/>
                </a:lnTo>
                <a:lnTo>
                  <a:pt x="0" y="35692"/>
                </a:lnTo>
                <a:close/>
              </a:path>
            </a:pathLst>
          </a:custGeom>
          <a:solidFill>
            <a:srgbClr val="996633"/>
          </a:solidFill>
        </p:spPr>
        <p:txBody>
          <a:bodyPr wrap="square" lIns="0" tIns="0" rIns="0" bIns="0" rtlCol="0"/>
          <a:lstStyle/>
          <a:p>
            <a:endParaRPr/>
          </a:p>
        </p:txBody>
      </p:sp>
      <p:sp>
        <p:nvSpPr>
          <p:cNvPr id="517" name="object 517"/>
          <p:cNvSpPr/>
          <p:nvPr/>
        </p:nvSpPr>
        <p:spPr>
          <a:xfrm>
            <a:off x="5167717" y="1446949"/>
            <a:ext cx="56515" cy="36195"/>
          </a:xfrm>
          <a:custGeom>
            <a:avLst/>
            <a:gdLst/>
            <a:ahLst/>
            <a:cxnLst/>
            <a:rect l="l" t="t" r="r" b="b"/>
            <a:pathLst>
              <a:path w="56514" h="36194">
                <a:moveTo>
                  <a:pt x="0" y="35692"/>
                </a:moveTo>
                <a:lnTo>
                  <a:pt x="56468" y="35692"/>
                </a:lnTo>
                <a:lnTo>
                  <a:pt x="56468" y="0"/>
                </a:lnTo>
                <a:lnTo>
                  <a:pt x="0" y="0"/>
                </a:lnTo>
                <a:lnTo>
                  <a:pt x="0" y="35692"/>
                </a:lnTo>
                <a:close/>
              </a:path>
            </a:pathLst>
          </a:custGeom>
          <a:ln w="4455">
            <a:solidFill>
              <a:srgbClr val="000000"/>
            </a:solidFill>
          </a:ln>
        </p:spPr>
        <p:txBody>
          <a:bodyPr wrap="square" lIns="0" tIns="0" rIns="0" bIns="0" rtlCol="0"/>
          <a:lstStyle/>
          <a:p>
            <a:endParaRPr/>
          </a:p>
        </p:txBody>
      </p:sp>
      <p:sp>
        <p:nvSpPr>
          <p:cNvPr id="518" name="object 518"/>
          <p:cNvSpPr/>
          <p:nvPr/>
        </p:nvSpPr>
        <p:spPr>
          <a:xfrm>
            <a:off x="5224185" y="1446949"/>
            <a:ext cx="56515" cy="36195"/>
          </a:xfrm>
          <a:custGeom>
            <a:avLst/>
            <a:gdLst/>
            <a:ahLst/>
            <a:cxnLst/>
            <a:rect l="l" t="t" r="r" b="b"/>
            <a:pathLst>
              <a:path w="56514" h="36194">
                <a:moveTo>
                  <a:pt x="0" y="35692"/>
                </a:moveTo>
                <a:lnTo>
                  <a:pt x="56468" y="35692"/>
                </a:lnTo>
                <a:lnTo>
                  <a:pt x="56468" y="0"/>
                </a:lnTo>
                <a:lnTo>
                  <a:pt x="0" y="0"/>
                </a:lnTo>
                <a:lnTo>
                  <a:pt x="0" y="35692"/>
                </a:lnTo>
                <a:close/>
              </a:path>
            </a:pathLst>
          </a:custGeom>
          <a:solidFill>
            <a:srgbClr val="996633"/>
          </a:solidFill>
        </p:spPr>
        <p:txBody>
          <a:bodyPr wrap="square" lIns="0" tIns="0" rIns="0" bIns="0" rtlCol="0"/>
          <a:lstStyle/>
          <a:p>
            <a:endParaRPr/>
          </a:p>
        </p:txBody>
      </p:sp>
      <p:sp>
        <p:nvSpPr>
          <p:cNvPr id="519" name="object 519"/>
          <p:cNvSpPr/>
          <p:nvPr/>
        </p:nvSpPr>
        <p:spPr>
          <a:xfrm>
            <a:off x="5224185" y="1446949"/>
            <a:ext cx="56515" cy="36195"/>
          </a:xfrm>
          <a:custGeom>
            <a:avLst/>
            <a:gdLst/>
            <a:ahLst/>
            <a:cxnLst/>
            <a:rect l="l" t="t" r="r" b="b"/>
            <a:pathLst>
              <a:path w="56514" h="36194">
                <a:moveTo>
                  <a:pt x="0" y="35692"/>
                </a:moveTo>
                <a:lnTo>
                  <a:pt x="56468" y="35692"/>
                </a:lnTo>
                <a:lnTo>
                  <a:pt x="56468" y="0"/>
                </a:lnTo>
                <a:lnTo>
                  <a:pt x="0" y="0"/>
                </a:lnTo>
                <a:lnTo>
                  <a:pt x="0" y="35692"/>
                </a:lnTo>
                <a:close/>
              </a:path>
            </a:pathLst>
          </a:custGeom>
          <a:ln w="4455">
            <a:solidFill>
              <a:srgbClr val="000000"/>
            </a:solidFill>
          </a:ln>
        </p:spPr>
        <p:txBody>
          <a:bodyPr wrap="square" lIns="0" tIns="0" rIns="0" bIns="0" rtlCol="0"/>
          <a:lstStyle/>
          <a:p>
            <a:endParaRPr/>
          </a:p>
        </p:txBody>
      </p:sp>
      <p:sp>
        <p:nvSpPr>
          <p:cNvPr id="520" name="object 520"/>
          <p:cNvSpPr/>
          <p:nvPr/>
        </p:nvSpPr>
        <p:spPr>
          <a:xfrm>
            <a:off x="5280654" y="1446949"/>
            <a:ext cx="56515" cy="36195"/>
          </a:xfrm>
          <a:custGeom>
            <a:avLst/>
            <a:gdLst/>
            <a:ahLst/>
            <a:cxnLst/>
            <a:rect l="l" t="t" r="r" b="b"/>
            <a:pathLst>
              <a:path w="56514" h="36194">
                <a:moveTo>
                  <a:pt x="0" y="35692"/>
                </a:moveTo>
                <a:lnTo>
                  <a:pt x="56369" y="35692"/>
                </a:lnTo>
                <a:lnTo>
                  <a:pt x="56369" y="0"/>
                </a:lnTo>
                <a:lnTo>
                  <a:pt x="0" y="0"/>
                </a:lnTo>
                <a:lnTo>
                  <a:pt x="0" y="35692"/>
                </a:lnTo>
                <a:close/>
              </a:path>
            </a:pathLst>
          </a:custGeom>
          <a:solidFill>
            <a:srgbClr val="996633"/>
          </a:solidFill>
        </p:spPr>
        <p:txBody>
          <a:bodyPr wrap="square" lIns="0" tIns="0" rIns="0" bIns="0" rtlCol="0"/>
          <a:lstStyle/>
          <a:p>
            <a:endParaRPr/>
          </a:p>
        </p:txBody>
      </p:sp>
      <p:sp>
        <p:nvSpPr>
          <p:cNvPr id="521" name="object 521"/>
          <p:cNvSpPr/>
          <p:nvPr/>
        </p:nvSpPr>
        <p:spPr>
          <a:xfrm>
            <a:off x="5280654" y="1446949"/>
            <a:ext cx="56515" cy="36195"/>
          </a:xfrm>
          <a:custGeom>
            <a:avLst/>
            <a:gdLst/>
            <a:ahLst/>
            <a:cxnLst/>
            <a:rect l="l" t="t" r="r" b="b"/>
            <a:pathLst>
              <a:path w="56514" h="36194">
                <a:moveTo>
                  <a:pt x="0" y="35692"/>
                </a:moveTo>
                <a:lnTo>
                  <a:pt x="56369" y="35692"/>
                </a:lnTo>
                <a:lnTo>
                  <a:pt x="56369" y="0"/>
                </a:lnTo>
                <a:lnTo>
                  <a:pt x="0" y="0"/>
                </a:lnTo>
                <a:lnTo>
                  <a:pt x="0" y="35692"/>
                </a:lnTo>
                <a:close/>
              </a:path>
            </a:pathLst>
          </a:custGeom>
          <a:ln w="4454">
            <a:solidFill>
              <a:srgbClr val="000000"/>
            </a:solidFill>
          </a:ln>
        </p:spPr>
        <p:txBody>
          <a:bodyPr wrap="square" lIns="0" tIns="0" rIns="0" bIns="0" rtlCol="0"/>
          <a:lstStyle/>
          <a:p>
            <a:endParaRPr/>
          </a:p>
        </p:txBody>
      </p:sp>
      <p:sp>
        <p:nvSpPr>
          <p:cNvPr id="522" name="object 522"/>
          <p:cNvSpPr/>
          <p:nvPr/>
        </p:nvSpPr>
        <p:spPr>
          <a:xfrm>
            <a:off x="5337023" y="1446949"/>
            <a:ext cx="56515" cy="36195"/>
          </a:xfrm>
          <a:custGeom>
            <a:avLst/>
            <a:gdLst/>
            <a:ahLst/>
            <a:cxnLst/>
            <a:rect l="l" t="t" r="r" b="b"/>
            <a:pathLst>
              <a:path w="56514" h="36194">
                <a:moveTo>
                  <a:pt x="0" y="35692"/>
                </a:moveTo>
                <a:lnTo>
                  <a:pt x="56468" y="35692"/>
                </a:lnTo>
                <a:lnTo>
                  <a:pt x="56468" y="0"/>
                </a:lnTo>
                <a:lnTo>
                  <a:pt x="0" y="0"/>
                </a:lnTo>
                <a:lnTo>
                  <a:pt x="0" y="35692"/>
                </a:lnTo>
                <a:close/>
              </a:path>
            </a:pathLst>
          </a:custGeom>
          <a:solidFill>
            <a:srgbClr val="996633"/>
          </a:solidFill>
        </p:spPr>
        <p:txBody>
          <a:bodyPr wrap="square" lIns="0" tIns="0" rIns="0" bIns="0" rtlCol="0"/>
          <a:lstStyle/>
          <a:p>
            <a:endParaRPr/>
          </a:p>
        </p:txBody>
      </p:sp>
      <p:sp>
        <p:nvSpPr>
          <p:cNvPr id="523" name="object 523"/>
          <p:cNvSpPr/>
          <p:nvPr/>
        </p:nvSpPr>
        <p:spPr>
          <a:xfrm>
            <a:off x="5337023" y="1446949"/>
            <a:ext cx="56515" cy="36195"/>
          </a:xfrm>
          <a:custGeom>
            <a:avLst/>
            <a:gdLst/>
            <a:ahLst/>
            <a:cxnLst/>
            <a:rect l="l" t="t" r="r" b="b"/>
            <a:pathLst>
              <a:path w="56514" h="36194">
                <a:moveTo>
                  <a:pt x="0" y="35692"/>
                </a:moveTo>
                <a:lnTo>
                  <a:pt x="56468" y="35692"/>
                </a:lnTo>
                <a:lnTo>
                  <a:pt x="56468" y="0"/>
                </a:lnTo>
                <a:lnTo>
                  <a:pt x="0" y="0"/>
                </a:lnTo>
                <a:lnTo>
                  <a:pt x="0" y="35692"/>
                </a:lnTo>
                <a:close/>
              </a:path>
            </a:pathLst>
          </a:custGeom>
          <a:ln w="4455">
            <a:solidFill>
              <a:srgbClr val="000000"/>
            </a:solidFill>
          </a:ln>
        </p:spPr>
        <p:txBody>
          <a:bodyPr wrap="square" lIns="0" tIns="0" rIns="0" bIns="0" rtlCol="0"/>
          <a:lstStyle/>
          <a:p>
            <a:endParaRPr/>
          </a:p>
        </p:txBody>
      </p:sp>
      <p:sp>
        <p:nvSpPr>
          <p:cNvPr id="524" name="object 524"/>
          <p:cNvSpPr/>
          <p:nvPr/>
        </p:nvSpPr>
        <p:spPr>
          <a:xfrm>
            <a:off x="5393496" y="1446949"/>
            <a:ext cx="56515" cy="36195"/>
          </a:xfrm>
          <a:custGeom>
            <a:avLst/>
            <a:gdLst/>
            <a:ahLst/>
            <a:cxnLst/>
            <a:rect l="l" t="t" r="r" b="b"/>
            <a:pathLst>
              <a:path w="56514" h="36194">
                <a:moveTo>
                  <a:pt x="0" y="35692"/>
                </a:moveTo>
                <a:lnTo>
                  <a:pt x="56468" y="35692"/>
                </a:lnTo>
                <a:lnTo>
                  <a:pt x="56468" y="0"/>
                </a:lnTo>
                <a:lnTo>
                  <a:pt x="0" y="0"/>
                </a:lnTo>
                <a:lnTo>
                  <a:pt x="0" y="35692"/>
                </a:lnTo>
                <a:close/>
              </a:path>
            </a:pathLst>
          </a:custGeom>
          <a:solidFill>
            <a:srgbClr val="996633"/>
          </a:solidFill>
        </p:spPr>
        <p:txBody>
          <a:bodyPr wrap="square" lIns="0" tIns="0" rIns="0" bIns="0" rtlCol="0"/>
          <a:lstStyle/>
          <a:p>
            <a:endParaRPr/>
          </a:p>
        </p:txBody>
      </p:sp>
      <p:sp>
        <p:nvSpPr>
          <p:cNvPr id="525" name="object 525"/>
          <p:cNvSpPr/>
          <p:nvPr/>
        </p:nvSpPr>
        <p:spPr>
          <a:xfrm>
            <a:off x="5393496" y="1446949"/>
            <a:ext cx="56515" cy="36195"/>
          </a:xfrm>
          <a:custGeom>
            <a:avLst/>
            <a:gdLst/>
            <a:ahLst/>
            <a:cxnLst/>
            <a:rect l="l" t="t" r="r" b="b"/>
            <a:pathLst>
              <a:path w="56514" h="36194">
                <a:moveTo>
                  <a:pt x="0" y="35692"/>
                </a:moveTo>
                <a:lnTo>
                  <a:pt x="56468" y="35692"/>
                </a:lnTo>
                <a:lnTo>
                  <a:pt x="56468" y="0"/>
                </a:lnTo>
                <a:lnTo>
                  <a:pt x="0" y="0"/>
                </a:lnTo>
                <a:lnTo>
                  <a:pt x="0" y="35692"/>
                </a:lnTo>
                <a:close/>
              </a:path>
            </a:pathLst>
          </a:custGeom>
          <a:ln w="4455">
            <a:solidFill>
              <a:srgbClr val="000000"/>
            </a:solidFill>
          </a:ln>
        </p:spPr>
        <p:txBody>
          <a:bodyPr wrap="square" lIns="0" tIns="0" rIns="0" bIns="0" rtlCol="0"/>
          <a:lstStyle/>
          <a:p>
            <a:endParaRPr/>
          </a:p>
        </p:txBody>
      </p:sp>
      <p:sp>
        <p:nvSpPr>
          <p:cNvPr id="526" name="object 526"/>
          <p:cNvSpPr/>
          <p:nvPr/>
        </p:nvSpPr>
        <p:spPr>
          <a:xfrm>
            <a:off x="5449952" y="1446949"/>
            <a:ext cx="56515" cy="36195"/>
          </a:xfrm>
          <a:custGeom>
            <a:avLst/>
            <a:gdLst/>
            <a:ahLst/>
            <a:cxnLst/>
            <a:rect l="l" t="t" r="r" b="b"/>
            <a:pathLst>
              <a:path w="56514" h="36194">
                <a:moveTo>
                  <a:pt x="0" y="35692"/>
                </a:moveTo>
                <a:lnTo>
                  <a:pt x="56369" y="35692"/>
                </a:lnTo>
                <a:lnTo>
                  <a:pt x="56369" y="0"/>
                </a:lnTo>
                <a:lnTo>
                  <a:pt x="0" y="0"/>
                </a:lnTo>
                <a:lnTo>
                  <a:pt x="0" y="35692"/>
                </a:lnTo>
                <a:close/>
              </a:path>
            </a:pathLst>
          </a:custGeom>
          <a:solidFill>
            <a:srgbClr val="996633"/>
          </a:solidFill>
        </p:spPr>
        <p:txBody>
          <a:bodyPr wrap="square" lIns="0" tIns="0" rIns="0" bIns="0" rtlCol="0"/>
          <a:lstStyle/>
          <a:p>
            <a:endParaRPr/>
          </a:p>
        </p:txBody>
      </p:sp>
      <p:sp>
        <p:nvSpPr>
          <p:cNvPr id="527" name="object 527"/>
          <p:cNvSpPr/>
          <p:nvPr/>
        </p:nvSpPr>
        <p:spPr>
          <a:xfrm>
            <a:off x="5449952" y="1446949"/>
            <a:ext cx="56515" cy="36195"/>
          </a:xfrm>
          <a:custGeom>
            <a:avLst/>
            <a:gdLst/>
            <a:ahLst/>
            <a:cxnLst/>
            <a:rect l="l" t="t" r="r" b="b"/>
            <a:pathLst>
              <a:path w="56514" h="36194">
                <a:moveTo>
                  <a:pt x="0" y="35692"/>
                </a:moveTo>
                <a:lnTo>
                  <a:pt x="56369" y="35692"/>
                </a:lnTo>
                <a:lnTo>
                  <a:pt x="56369" y="0"/>
                </a:lnTo>
                <a:lnTo>
                  <a:pt x="0" y="0"/>
                </a:lnTo>
                <a:lnTo>
                  <a:pt x="0" y="35692"/>
                </a:lnTo>
                <a:close/>
              </a:path>
            </a:pathLst>
          </a:custGeom>
          <a:ln w="4454">
            <a:solidFill>
              <a:srgbClr val="000000"/>
            </a:solidFill>
          </a:ln>
        </p:spPr>
        <p:txBody>
          <a:bodyPr wrap="square" lIns="0" tIns="0" rIns="0" bIns="0" rtlCol="0"/>
          <a:lstStyle/>
          <a:p>
            <a:endParaRPr/>
          </a:p>
        </p:txBody>
      </p:sp>
      <p:sp>
        <p:nvSpPr>
          <p:cNvPr id="528" name="object 528"/>
          <p:cNvSpPr/>
          <p:nvPr/>
        </p:nvSpPr>
        <p:spPr>
          <a:xfrm>
            <a:off x="4971756" y="1482643"/>
            <a:ext cx="56515" cy="36195"/>
          </a:xfrm>
          <a:custGeom>
            <a:avLst/>
            <a:gdLst/>
            <a:ahLst/>
            <a:cxnLst/>
            <a:rect l="l" t="t" r="r" b="b"/>
            <a:pathLst>
              <a:path w="56514" h="36194">
                <a:moveTo>
                  <a:pt x="0" y="35861"/>
                </a:moveTo>
                <a:lnTo>
                  <a:pt x="56369" y="35861"/>
                </a:lnTo>
                <a:lnTo>
                  <a:pt x="56369" y="0"/>
                </a:lnTo>
                <a:lnTo>
                  <a:pt x="0" y="0"/>
                </a:lnTo>
                <a:lnTo>
                  <a:pt x="0" y="35861"/>
                </a:lnTo>
                <a:close/>
              </a:path>
            </a:pathLst>
          </a:custGeom>
          <a:solidFill>
            <a:srgbClr val="996633"/>
          </a:solidFill>
        </p:spPr>
        <p:txBody>
          <a:bodyPr wrap="square" lIns="0" tIns="0" rIns="0" bIns="0" rtlCol="0"/>
          <a:lstStyle/>
          <a:p>
            <a:endParaRPr/>
          </a:p>
        </p:txBody>
      </p:sp>
      <p:sp>
        <p:nvSpPr>
          <p:cNvPr id="529" name="object 529"/>
          <p:cNvSpPr/>
          <p:nvPr/>
        </p:nvSpPr>
        <p:spPr>
          <a:xfrm>
            <a:off x="4971756" y="1482643"/>
            <a:ext cx="56515" cy="36195"/>
          </a:xfrm>
          <a:custGeom>
            <a:avLst/>
            <a:gdLst/>
            <a:ahLst/>
            <a:cxnLst/>
            <a:rect l="l" t="t" r="r" b="b"/>
            <a:pathLst>
              <a:path w="56514" h="36194">
                <a:moveTo>
                  <a:pt x="0" y="35861"/>
                </a:moveTo>
                <a:lnTo>
                  <a:pt x="56369" y="35861"/>
                </a:lnTo>
                <a:lnTo>
                  <a:pt x="56369" y="0"/>
                </a:lnTo>
                <a:lnTo>
                  <a:pt x="0" y="0"/>
                </a:lnTo>
                <a:lnTo>
                  <a:pt x="0" y="35861"/>
                </a:lnTo>
                <a:close/>
              </a:path>
            </a:pathLst>
          </a:custGeom>
          <a:ln w="4450">
            <a:solidFill>
              <a:srgbClr val="000000"/>
            </a:solidFill>
          </a:ln>
        </p:spPr>
        <p:txBody>
          <a:bodyPr wrap="square" lIns="0" tIns="0" rIns="0" bIns="0" rtlCol="0"/>
          <a:lstStyle/>
          <a:p>
            <a:endParaRPr/>
          </a:p>
        </p:txBody>
      </p:sp>
      <p:sp>
        <p:nvSpPr>
          <p:cNvPr id="530" name="object 530"/>
          <p:cNvSpPr/>
          <p:nvPr/>
        </p:nvSpPr>
        <p:spPr>
          <a:xfrm>
            <a:off x="5028124" y="1482643"/>
            <a:ext cx="56515" cy="36195"/>
          </a:xfrm>
          <a:custGeom>
            <a:avLst/>
            <a:gdLst/>
            <a:ahLst/>
            <a:cxnLst/>
            <a:rect l="l" t="t" r="r" b="b"/>
            <a:pathLst>
              <a:path w="56514" h="36194">
                <a:moveTo>
                  <a:pt x="0" y="35861"/>
                </a:moveTo>
                <a:lnTo>
                  <a:pt x="56468" y="35861"/>
                </a:lnTo>
                <a:lnTo>
                  <a:pt x="56468" y="0"/>
                </a:lnTo>
                <a:lnTo>
                  <a:pt x="0" y="0"/>
                </a:lnTo>
                <a:lnTo>
                  <a:pt x="0" y="35861"/>
                </a:lnTo>
                <a:close/>
              </a:path>
            </a:pathLst>
          </a:custGeom>
          <a:solidFill>
            <a:srgbClr val="996633"/>
          </a:solidFill>
        </p:spPr>
        <p:txBody>
          <a:bodyPr wrap="square" lIns="0" tIns="0" rIns="0" bIns="0" rtlCol="0"/>
          <a:lstStyle/>
          <a:p>
            <a:endParaRPr/>
          </a:p>
        </p:txBody>
      </p:sp>
      <p:sp>
        <p:nvSpPr>
          <p:cNvPr id="531" name="object 531"/>
          <p:cNvSpPr/>
          <p:nvPr/>
        </p:nvSpPr>
        <p:spPr>
          <a:xfrm>
            <a:off x="5028124" y="1482643"/>
            <a:ext cx="56515" cy="36195"/>
          </a:xfrm>
          <a:custGeom>
            <a:avLst/>
            <a:gdLst/>
            <a:ahLst/>
            <a:cxnLst/>
            <a:rect l="l" t="t" r="r" b="b"/>
            <a:pathLst>
              <a:path w="56514" h="36194">
                <a:moveTo>
                  <a:pt x="0" y="35861"/>
                </a:moveTo>
                <a:lnTo>
                  <a:pt x="56468" y="35861"/>
                </a:lnTo>
                <a:lnTo>
                  <a:pt x="56468" y="0"/>
                </a:lnTo>
                <a:lnTo>
                  <a:pt x="0" y="0"/>
                </a:lnTo>
                <a:lnTo>
                  <a:pt x="0" y="35861"/>
                </a:lnTo>
                <a:close/>
              </a:path>
            </a:pathLst>
          </a:custGeom>
          <a:ln w="4451">
            <a:solidFill>
              <a:srgbClr val="000000"/>
            </a:solidFill>
          </a:ln>
        </p:spPr>
        <p:txBody>
          <a:bodyPr wrap="square" lIns="0" tIns="0" rIns="0" bIns="0" rtlCol="0"/>
          <a:lstStyle/>
          <a:p>
            <a:endParaRPr/>
          </a:p>
        </p:txBody>
      </p:sp>
      <p:sp>
        <p:nvSpPr>
          <p:cNvPr id="532" name="object 532"/>
          <p:cNvSpPr/>
          <p:nvPr/>
        </p:nvSpPr>
        <p:spPr>
          <a:xfrm>
            <a:off x="5084593" y="1482643"/>
            <a:ext cx="56515" cy="36195"/>
          </a:xfrm>
          <a:custGeom>
            <a:avLst/>
            <a:gdLst/>
            <a:ahLst/>
            <a:cxnLst/>
            <a:rect l="l" t="t" r="r" b="b"/>
            <a:pathLst>
              <a:path w="56514" h="36194">
                <a:moveTo>
                  <a:pt x="0" y="35861"/>
                </a:moveTo>
                <a:lnTo>
                  <a:pt x="56468" y="35861"/>
                </a:lnTo>
                <a:lnTo>
                  <a:pt x="56468" y="0"/>
                </a:lnTo>
                <a:lnTo>
                  <a:pt x="0" y="0"/>
                </a:lnTo>
                <a:lnTo>
                  <a:pt x="0" y="35861"/>
                </a:lnTo>
                <a:close/>
              </a:path>
            </a:pathLst>
          </a:custGeom>
          <a:solidFill>
            <a:srgbClr val="996633"/>
          </a:solidFill>
        </p:spPr>
        <p:txBody>
          <a:bodyPr wrap="square" lIns="0" tIns="0" rIns="0" bIns="0" rtlCol="0"/>
          <a:lstStyle/>
          <a:p>
            <a:endParaRPr/>
          </a:p>
        </p:txBody>
      </p:sp>
      <p:sp>
        <p:nvSpPr>
          <p:cNvPr id="533" name="object 533"/>
          <p:cNvSpPr/>
          <p:nvPr/>
        </p:nvSpPr>
        <p:spPr>
          <a:xfrm>
            <a:off x="5084593" y="1482643"/>
            <a:ext cx="56515" cy="36195"/>
          </a:xfrm>
          <a:custGeom>
            <a:avLst/>
            <a:gdLst/>
            <a:ahLst/>
            <a:cxnLst/>
            <a:rect l="l" t="t" r="r" b="b"/>
            <a:pathLst>
              <a:path w="56514" h="36194">
                <a:moveTo>
                  <a:pt x="0" y="35861"/>
                </a:moveTo>
                <a:lnTo>
                  <a:pt x="56468" y="35861"/>
                </a:lnTo>
                <a:lnTo>
                  <a:pt x="56468" y="0"/>
                </a:lnTo>
                <a:lnTo>
                  <a:pt x="0" y="0"/>
                </a:lnTo>
                <a:lnTo>
                  <a:pt x="0" y="35861"/>
                </a:lnTo>
                <a:close/>
              </a:path>
            </a:pathLst>
          </a:custGeom>
          <a:ln w="4451">
            <a:solidFill>
              <a:srgbClr val="000000"/>
            </a:solidFill>
          </a:ln>
        </p:spPr>
        <p:txBody>
          <a:bodyPr wrap="square" lIns="0" tIns="0" rIns="0" bIns="0" rtlCol="0"/>
          <a:lstStyle/>
          <a:p>
            <a:endParaRPr/>
          </a:p>
        </p:txBody>
      </p:sp>
      <p:sp>
        <p:nvSpPr>
          <p:cNvPr id="534" name="object 534"/>
          <p:cNvSpPr/>
          <p:nvPr/>
        </p:nvSpPr>
        <p:spPr>
          <a:xfrm>
            <a:off x="5141061" y="1482643"/>
            <a:ext cx="56515" cy="36195"/>
          </a:xfrm>
          <a:custGeom>
            <a:avLst/>
            <a:gdLst/>
            <a:ahLst/>
            <a:cxnLst/>
            <a:rect l="l" t="t" r="r" b="b"/>
            <a:pathLst>
              <a:path w="56514" h="36194">
                <a:moveTo>
                  <a:pt x="0" y="35861"/>
                </a:moveTo>
                <a:lnTo>
                  <a:pt x="56369" y="35861"/>
                </a:lnTo>
                <a:lnTo>
                  <a:pt x="56369" y="0"/>
                </a:lnTo>
                <a:lnTo>
                  <a:pt x="0" y="0"/>
                </a:lnTo>
                <a:lnTo>
                  <a:pt x="0" y="35861"/>
                </a:lnTo>
                <a:close/>
              </a:path>
            </a:pathLst>
          </a:custGeom>
          <a:solidFill>
            <a:srgbClr val="996633"/>
          </a:solidFill>
        </p:spPr>
        <p:txBody>
          <a:bodyPr wrap="square" lIns="0" tIns="0" rIns="0" bIns="0" rtlCol="0"/>
          <a:lstStyle/>
          <a:p>
            <a:endParaRPr/>
          </a:p>
        </p:txBody>
      </p:sp>
      <p:sp>
        <p:nvSpPr>
          <p:cNvPr id="535" name="object 535"/>
          <p:cNvSpPr/>
          <p:nvPr/>
        </p:nvSpPr>
        <p:spPr>
          <a:xfrm>
            <a:off x="5141061" y="1482643"/>
            <a:ext cx="56515" cy="36195"/>
          </a:xfrm>
          <a:custGeom>
            <a:avLst/>
            <a:gdLst/>
            <a:ahLst/>
            <a:cxnLst/>
            <a:rect l="l" t="t" r="r" b="b"/>
            <a:pathLst>
              <a:path w="56514" h="36194">
                <a:moveTo>
                  <a:pt x="0" y="35861"/>
                </a:moveTo>
                <a:lnTo>
                  <a:pt x="56369" y="35861"/>
                </a:lnTo>
                <a:lnTo>
                  <a:pt x="56369" y="0"/>
                </a:lnTo>
                <a:lnTo>
                  <a:pt x="0" y="0"/>
                </a:lnTo>
                <a:lnTo>
                  <a:pt x="0" y="35861"/>
                </a:lnTo>
                <a:close/>
              </a:path>
            </a:pathLst>
          </a:custGeom>
          <a:ln w="4450">
            <a:solidFill>
              <a:srgbClr val="000000"/>
            </a:solidFill>
          </a:ln>
        </p:spPr>
        <p:txBody>
          <a:bodyPr wrap="square" lIns="0" tIns="0" rIns="0" bIns="0" rtlCol="0"/>
          <a:lstStyle/>
          <a:p>
            <a:endParaRPr/>
          </a:p>
        </p:txBody>
      </p:sp>
      <p:sp>
        <p:nvSpPr>
          <p:cNvPr id="536" name="object 536"/>
          <p:cNvSpPr/>
          <p:nvPr/>
        </p:nvSpPr>
        <p:spPr>
          <a:xfrm>
            <a:off x="5197431" y="1482643"/>
            <a:ext cx="56515" cy="36195"/>
          </a:xfrm>
          <a:custGeom>
            <a:avLst/>
            <a:gdLst/>
            <a:ahLst/>
            <a:cxnLst/>
            <a:rect l="l" t="t" r="r" b="b"/>
            <a:pathLst>
              <a:path w="56514" h="36194">
                <a:moveTo>
                  <a:pt x="0" y="35861"/>
                </a:moveTo>
                <a:lnTo>
                  <a:pt x="56468" y="35861"/>
                </a:lnTo>
                <a:lnTo>
                  <a:pt x="56468" y="0"/>
                </a:lnTo>
                <a:lnTo>
                  <a:pt x="0" y="0"/>
                </a:lnTo>
                <a:lnTo>
                  <a:pt x="0" y="35861"/>
                </a:lnTo>
                <a:close/>
              </a:path>
            </a:pathLst>
          </a:custGeom>
          <a:solidFill>
            <a:srgbClr val="996633"/>
          </a:solidFill>
        </p:spPr>
        <p:txBody>
          <a:bodyPr wrap="square" lIns="0" tIns="0" rIns="0" bIns="0" rtlCol="0"/>
          <a:lstStyle/>
          <a:p>
            <a:endParaRPr/>
          </a:p>
        </p:txBody>
      </p:sp>
      <p:sp>
        <p:nvSpPr>
          <p:cNvPr id="537" name="object 537"/>
          <p:cNvSpPr/>
          <p:nvPr/>
        </p:nvSpPr>
        <p:spPr>
          <a:xfrm>
            <a:off x="5197431" y="1482643"/>
            <a:ext cx="56515" cy="36195"/>
          </a:xfrm>
          <a:custGeom>
            <a:avLst/>
            <a:gdLst/>
            <a:ahLst/>
            <a:cxnLst/>
            <a:rect l="l" t="t" r="r" b="b"/>
            <a:pathLst>
              <a:path w="56514" h="36194">
                <a:moveTo>
                  <a:pt x="0" y="35861"/>
                </a:moveTo>
                <a:lnTo>
                  <a:pt x="56468" y="35861"/>
                </a:lnTo>
                <a:lnTo>
                  <a:pt x="56468" y="0"/>
                </a:lnTo>
                <a:lnTo>
                  <a:pt x="0" y="0"/>
                </a:lnTo>
                <a:lnTo>
                  <a:pt x="0" y="35861"/>
                </a:lnTo>
                <a:close/>
              </a:path>
            </a:pathLst>
          </a:custGeom>
          <a:ln w="4451">
            <a:solidFill>
              <a:srgbClr val="000000"/>
            </a:solidFill>
          </a:ln>
        </p:spPr>
        <p:txBody>
          <a:bodyPr wrap="square" lIns="0" tIns="0" rIns="0" bIns="0" rtlCol="0"/>
          <a:lstStyle/>
          <a:p>
            <a:endParaRPr/>
          </a:p>
        </p:txBody>
      </p:sp>
      <p:sp>
        <p:nvSpPr>
          <p:cNvPr id="538" name="object 538"/>
          <p:cNvSpPr/>
          <p:nvPr/>
        </p:nvSpPr>
        <p:spPr>
          <a:xfrm>
            <a:off x="5253899" y="1482643"/>
            <a:ext cx="56515" cy="36195"/>
          </a:xfrm>
          <a:custGeom>
            <a:avLst/>
            <a:gdLst/>
            <a:ahLst/>
            <a:cxnLst/>
            <a:rect l="l" t="t" r="r" b="b"/>
            <a:pathLst>
              <a:path w="56514" h="36194">
                <a:moveTo>
                  <a:pt x="0" y="35861"/>
                </a:moveTo>
                <a:lnTo>
                  <a:pt x="56468" y="35861"/>
                </a:lnTo>
                <a:lnTo>
                  <a:pt x="56468" y="0"/>
                </a:lnTo>
                <a:lnTo>
                  <a:pt x="0" y="0"/>
                </a:lnTo>
                <a:lnTo>
                  <a:pt x="0" y="35861"/>
                </a:lnTo>
                <a:close/>
              </a:path>
            </a:pathLst>
          </a:custGeom>
          <a:solidFill>
            <a:srgbClr val="996633"/>
          </a:solidFill>
        </p:spPr>
        <p:txBody>
          <a:bodyPr wrap="square" lIns="0" tIns="0" rIns="0" bIns="0" rtlCol="0"/>
          <a:lstStyle/>
          <a:p>
            <a:endParaRPr/>
          </a:p>
        </p:txBody>
      </p:sp>
      <p:sp>
        <p:nvSpPr>
          <p:cNvPr id="539" name="object 539"/>
          <p:cNvSpPr/>
          <p:nvPr/>
        </p:nvSpPr>
        <p:spPr>
          <a:xfrm>
            <a:off x="5253899" y="1482643"/>
            <a:ext cx="56515" cy="36195"/>
          </a:xfrm>
          <a:custGeom>
            <a:avLst/>
            <a:gdLst/>
            <a:ahLst/>
            <a:cxnLst/>
            <a:rect l="l" t="t" r="r" b="b"/>
            <a:pathLst>
              <a:path w="56514" h="36194">
                <a:moveTo>
                  <a:pt x="0" y="35861"/>
                </a:moveTo>
                <a:lnTo>
                  <a:pt x="56468" y="35861"/>
                </a:lnTo>
                <a:lnTo>
                  <a:pt x="56468" y="0"/>
                </a:lnTo>
                <a:lnTo>
                  <a:pt x="0" y="0"/>
                </a:lnTo>
                <a:lnTo>
                  <a:pt x="0" y="35861"/>
                </a:lnTo>
                <a:close/>
              </a:path>
            </a:pathLst>
          </a:custGeom>
          <a:ln w="4451">
            <a:solidFill>
              <a:srgbClr val="000000"/>
            </a:solidFill>
          </a:ln>
        </p:spPr>
        <p:txBody>
          <a:bodyPr wrap="square" lIns="0" tIns="0" rIns="0" bIns="0" rtlCol="0"/>
          <a:lstStyle/>
          <a:p>
            <a:endParaRPr/>
          </a:p>
        </p:txBody>
      </p:sp>
      <p:sp>
        <p:nvSpPr>
          <p:cNvPr id="540" name="object 540"/>
          <p:cNvSpPr/>
          <p:nvPr/>
        </p:nvSpPr>
        <p:spPr>
          <a:xfrm>
            <a:off x="5310368" y="1482643"/>
            <a:ext cx="56515" cy="36195"/>
          </a:xfrm>
          <a:custGeom>
            <a:avLst/>
            <a:gdLst/>
            <a:ahLst/>
            <a:cxnLst/>
            <a:rect l="l" t="t" r="r" b="b"/>
            <a:pathLst>
              <a:path w="56514" h="36194">
                <a:moveTo>
                  <a:pt x="0" y="35861"/>
                </a:moveTo>
                <a:lnTo>
                  <a:pt x="56369" y="35861"/>
                </a:lnTo>
                <a:lnTo>
                  <a:pt x="56369" y="0"/>
                </a:lnTo>
                <a:lnTo>
                  <a:pt x="0" y="0"/>
                </a:lnTo>
                <a:lnTo>
                  <a:pt x="0" y="35861"/>
                </a:lnTo>
                <a:close/>
              </a:path>
            </a:pathLst>
          </a:custGeom>
          <a:solidFill>
            <a:srgbClr val="996633"/>
          </a:solidFill>
        </p:spPr>
        <p:txBody>
          <a:bodyPr wrap="square" lIns="0" tIns="0" rIns="0" bIns="0" rtlCol="0"/>
          <a:lstStyle/>
          <a:p>
            <a:endParaRPr/>
          </a:p>
        </p:txBody>
      </p:sp>
      <p:sp>
        <p:nvSpPr>
          <p:cNvPr id="541" name="object 541"/>
          <p:cNvSpPr/>
          <p:nvPr/>
        </p:nvSpPr>
        <p:spPr>
          <a:xfrm>
            <a:off x="5310368" y="1482643"/>
            <a:ext cx="56515" cy="36195"/>
          </a:xfrm>
          <a:custGeom>
            <a:avLst/>
            <a:gdLst/>
            <a:ahLst/>
            <a:cxnLst/>
            <a:rect l="l" t="t" r="r" b="b"/>
            <a:pathLst>
              <a:path w="56514" h="36194">
                <a:moveTo>
                  <a:pt x="0" y="35861"/>
                </a:moveTo>
                <a:lnTo>
                  <a:pt x="56369" y="35861"/>
                </a:lnTo>
                <a:lnTo>
                  <a:pt x="56369" y="0"/>
                </a:lnTo>
                <a:lnTo>
                  <a:pt x="0" y="0"/>
                </a:lnTo>
                <a:lnTo>
                  <a:pt x="0" y="35861"/>
                </a:lnTo>
                <a:close/>
              </a:path>
            </a:pathLst>
          </a:custGeom>
          <a:ln w="4450">
            <a:solidFill>
              <a:srgbClr val="000000"/>
            </a:solidFill>
          </a:ln>
        </p:spPr>
        <p:txBody>
          <a:bodyPr wrap="square" lIns="0" tIns="0" rIns="0" bIns="0" rtlCol="0"/>
          <a:lstStyle/>
          <a:p>
            <a:endParaRPr/>
          </a:p>
        </p:txBody>
      </p:sp>
      <p:sp>
        <p:nvSpPr>
          <p:cNvPr id="542" name="object 542"/>
          <p:cNvSpPr/>
          <p:nvPr/>
        </p:nvSpPr>
        <p:spPr>
          <a:xfrm>
            <a:off x="5366749" y="1482643"/>
            <a:ext cx="56515" cy="36195"/>
          </a:xfrm>
          <a:custGeom>
            <a:avLst/>
            <a:gdLst/>
            <a:ahLst/>
            <a:cxnLst/>
            <a:rect l="l" t="t" r="r" b="b"/>
            <a:pathLst>
              <a:path w="56514" h="36194">
                <a:moveTo>
                  <a:pt x="0" y="35861"/>
                </a:moveTo>
                <a:lnTo>
                  <a:pt x="56468" y="35861"/>
                </a:lnTo>
                <a:lnTo>
                  <a:pt x="56468" y="0"/>
                </a:lnTo>
                <a:lnTo>
                  <a:pt x="0" y="0"/>
                </a:lnTo>
                <a:lnTo>
                  <a:pt x="0" y="35861"/>
                </a:lnTo>
                <a:close/>
              </a:path>
            </a:pathLst>
          </a:custGeom>
          <a:solidFill>
            <a:srgbClr val="996633"/>
          </a:solidFill>
        </p:spPr>
        <p:txBody>
          <a:bodyPr wrap="square" lIns="0" tIns="0" rIns="0" bIns="0" rtlCol="0"/>
          <a:lstStyle/>
          <a:p>
            <a:endParaRPr/>
          </a:p>
        </p:txBody>
      </p:sp>
      <p:sp>
        <p:nvSpPr>
          <p:cNvPr id="543" name="object 543"/>
          <p:cNvSpPr/>
          <p:nvPr/>
        </p:nvSpPr>
        <p:spPr>
          <a:xfrm>
            <a:off x="5366749" y="1482643"/>
            <a:ext cx="56515" cy="36195"/>
          </a:xfrm>
          <a:custGeom>
            <a:avLst/>
            <a:gdLst/>
            <a:ahLst/>
            <a:cxnLst/>
            <a:rect l="l" t="t" r="r" b="b"/>
            <a:pathLst>
              <a:path w="56514" h="36194">
                <a:moveTo>
                  <a:pt x="0" y="35861"/>
                </a:moveTo>
                <a:lnTo>
                  <a:pt x="56468" y="35861"/>
                </a:lnTo>
                <a:lnTo>
                  <a:pt x="56468" y="0"/>
                </a:lnTo>
                <a:lnTo>
                  <a:pt x="0" y="0"/>
                </a:lnTo>
                <a:lnTo>
                  <a:pt x="0" y="35861"/>
                </a:lnTo>
                <a:close/>
              </a:path>
            </a:pathLst>
          </a:custGeom>
          <a:ln w="4451">
            <a:solidFill>
              <a:srgbClr val="000000"/>
            </a:solidFill>
          </a:ln>
        </p:spPr>
        <p:txBody>
          <a:bodyPr wrap="square" lIns="0" tIns="0" rIns="0" bIns="0" rtlCol="0"/>
          <a:lstStyle/>
          <a:p>
            <a:endParaRPr/>
          </a:p>
        </p:txBody>
      </p:sp>
      <p:sp>
        <p:nvSpPr>
          <p:cNvPr id="544" name="object 544"/>
          <p:cNvSpPr/>
          <p:nvPr/>
        </p:nvSpPr>
        <p:spPr>
          <a:xfrm>
            <a:off x="5423206" y="1482643"/>
            <a:ext cx="56515" cy="36195"/>
          </a:xfrm>
          <a:custGeom>
            <a:avLst/>
            <a:gdLst/>
            <a:ahLst/>
            <a:cxnLst/>
            <a:rect l="l" t="t" r="r" b="b"/>
            <a:pathLst>
              <a:path w="56514" h="36194">
                <a:moveTo>
                  <a:pt x="0" y="35861"/>
                </a:moveTo>
                <a:lnTo>
                  <a:pt x="56468" y="35861"/>
                </a:lnTo>
                <a:lnTo>
                  <a:pt x="56468" y="0"/>
                </a:lnTo>
                <a:lnTo>
                  <a:pt x="0" y="0"/>
                </a:lnTo>
                <a:lnTo>
                  <a:pt x="0" y="35861"/>
                </a:lnTo>
                <a:close/>
              </a:path>
            </a:pathLst>
          </a:custGeom>
          <a:solidFill>
            <a:srgbClr val="996633"/>
          </a:solidFill>
        </p:spPr>
        <p:txBody>
          <a:bodyPr wrap="square" lIns="0" tIns="0" rIns="0" bIns="0" rtlCol="0"/>
          <a:lstStyle/>
          <a:p>
            <a:endParaRPr/>
          </a:p>
        </p:txBody>
      </p:sp>
      <p:sp>
        <p:nvSpPr>
          <p:cNvPr id="545" name="object 545"/>
          <p:cNvSpPr/>
          <p:nvPr/>
        </p:nvSpPr>
        <p:spPr>
          <a:xfrm>
            <a:off x="5423206" y="1482643"/>
            <a:ext cx="56515" cy="36195"/>
          </a:xfrm>
          <a:custGeom>
            <a:avLst/>
            <a:gdLst/>
            <a:ahLst/>
            <a:cxnLst/>
            <a:rect l="l" t="t" r="r" b="b"/>
            <a:pathLst>
              <a:path w="56514" h="36194">
                <a:moveTo>
                  <a:pt x="0" y="35861"/>
                </a:moveTo>
                <a:lnTo>
                  <a:pt x="56468" y="35861"/>
                </a:lnTo>
                <a:lnTo>
                  <a:pt x="56468" y="0"/>
                </a:lnTo>
                <a:lnTo>
                  <a:pt x="0" y="0"/>
                </a:lnTo>
                <a:lnTo>
                  <a:pt x="0" y="35861"/>
                </a:lnTo>
                <a:close/>
              </a:path>
            </a:pathLst>
          </a:custGeom>
          <a:ln w="4451">
            <a:solidFill>
              <a:srgbClr val="000000"/>
            </a:solidFill>
          </a:ln>
        </p:spPr>
        <p:txBody>
          <a:bodyPr wrap="square" lIns="0" tIns="0" rIns="0" bIns="0" rtlCol="0"/>
          <a:lstStyle/>
          <a:p>
            <a:endParaRPr/>
          </a:p>
        </p:txBody>
      </p:sp>
      <p:sp>
        <p:nvSpPr>
          <p:cNvPr id="546" name="object 546"/>
          <p:cNvSpPr/>
          <p:nvPr/>
        </p:nvSpPr>
        <p:spPr>
          <a:xfrm>
            <a:off x="4998509" y="1518506"/>
            <a:ext cx="56515" cy="36195"/>
          </a:xfrm>
          <a:custGeom>
            <a:avLst/>
            <a:gdLst/>
            <a:ahLst/>
            <a:cxnLst/>
            <a:rect l="l" t="t" r="r" b="b"/>
            <a:pathLst>
              <a:path w="56514" h="36194">
                <a:moveTo>
                  <a:pt x="0" y="35692"/>
                </a:moveTo>
                <a:lnTo>
                  <a:pt x="56369" y="35692"/>
                </a:lnTo>
                <a:lnTo>
                  <a:pt x="56369" y="0"/>
                </a:lnTo>
                <a:lnTo>
                  <a:pt x="0" y="0"/>
                </a:lnTo>
                <a:lnTo>
                  <a:pt x="0" y="35692"/>
                </a:lnTo>
                <a:close/>
              </a:path>
            </a:pathLst>
          </a:custGeom>
          <a:solidFill>
            <a:srgbClr val="996633"/>
          </a:solidFill>
        </p:spPr>
        <p:txBody>
          <a:bodyPr wrap="square" lIns="0" tIns="0" rIns="0" bIns="0" rtlCol="0"/>
          <a:lstStyle/>
          <a:p>
            <a:endParaRPr/>
          </a:p>
        </p:txBody>
      </p:sp>
      <p:sp>
        <p:nvSpPr>
          <p:cNvPr id="547" name="object 547"/>
          <p:cNvSpPr/>
          <p:nvPr/>
        </p:nvSpPr>
        <p:spPr>
          <a:xfrm>
            <a:off x="4998509" y="1518506"/>
            <a:ext cx="56515" cy="36195"/>
          </a:xfrm>
          <a:custGeom>
            <a:avLst/>
            <a:gdLst/>
            <a:ahLst/>
            <a:cxnLst/>
            <a:rect l="l" t="t" r="r" b="b"/>
            <a:pathLst>
              <a:path w="56514" h="36194">
                <a:moveTo>
                  <a:pt x="0" y="35692"/>
                </a:moveTo>
                <a:lnTo>
                  <a:pt x="56369" y="35692"/>
                </a:lnTo>
                <a:lnTo>
                  <a:pt x="56369" y="0"/>
                </a:lnTo>
                <a:lnTo>
                  <a:pt x="0" y="0"/>
                </a:lnTo>
                <a:lnTo>
                  <a:pt x="0" y="35692"/>
                </a:lnTo>
                <a:close/>
              </a:path>
            </a:pathLst>
          </a:custGeom>
          <a:ln w="4454">
            <a:solidFill>
              <a:srgbClr val="000000"/>
            </a:solidFill>
          </a:ln>
        </p:spPr>
        <p:txBody>
          <a:bodyPr wrap="square" lIns="0" tIns="0" rIns="0" bIns="0" rtlCol="0"/>
          <a:lstStyle/>
          <a:p>
            <a:endParaRPr/>
          </a:p>
        </p:txBody>
      </p:sp>
      <p:sp>
        <p:nvSpPr>
          <p:cNvPr id="548" name="object 548"/>
          <p:cNvSpPr/>
          <p:nvPr/>
        </p:nvSpPr>
        <p:spPr>
          <a:xfrm>
            <a:off x="5054879" y="1518506"/>
            <a:ext cx="56515" cy="36195"/>
          </a:xfrm>
          <a:custGeom>
            <a:avLst/>
            <a:gdLst/>
            <a:ahLst/>
            <a:cxnLst/>
            <a:rect l="l" t="t" r="r" b="b"/>
            <a:pathLst>
              <a:path w="56514" h="36194">
                <a:moveTo>
                  <a:pt x="0" y="35692"/>
                </a:moveTo>
                <a:lnTo>
                  <a:pt x="56468" y="35692"/>
                </a:lnTo>
                <a:lnTo>
                  <a:pt x="56468" y="0"/>
                </a:lnTo>
                <a:lnTo>
                  <a:pt x="0" y="0"/>
                </a:lnTo>
                <a:lnTo>
                  <a:pt x="0" y="35692"/>
                </a:lnTo>
                <a:close/>
              </a:path>
            </a:pathLst>
          </a:custGeom>
          <a:solidFill>
            <a:srgbClr val="996633"/>
          </a:solidFill>
        </p:spPr>
        <p:txBody>
          <a:bodyPr wrap="square" lIns="0" tIns="0" rIns="0" bIns="0" rtlCol="0"/>
          <a:lstStyle/>
          <a:p>
            <a:endParaRPr/>
          </a:p>
        </p:txBody>
      </p:sp>
      <p:sp>
        <p:nvSpPr>
          <p:cNvPr id="549" name="object 549"/>
          <p:cNvSpPr/>
          <p:nvPr/>
        </p:nvSpPr>
        <p:spPr>
          <a:xfrm>
            <a:off x="5054879" y="1518506"/>
            <a:ext cx="56515" cy="36195"/>
          </a:xfrm>
          <a:custGeom>
            <a:avLst/>
            <a:gdLst/>
            <a:ahLst/>
            <a:cxnLst/>
            <a:rect l="l" t="t" r="r" b="b"/>
            <a:pathLst>
              <a:path w="56514" h="36194">
                <a:moveTo>
                  <a:pt x="0" y="35692"/>
                </a:moveTo>
                <a:lnTo>
                  <a:pt x="56468" y="35692"/>
                </a:lnTo>
                <a:lnTo>
                  <a:pt x="56468" y="0"/>
                </a:lnTo>
                <a:lnTo>
                  <a:pt x="0" y="0"/>
                </a:lnTo>
                <a:lnTo>
                  <a:pt x="0" y="35692"/>
                </a:lnTo>
                <a:close/>
              </a:path>
            </a:pathLst>
          </a:custGeom>
          <a:ln w="4455">
            <a:solidFill>
              <a:srgbClr val="000000"/>
            </a:solidFill>
          </a:ln>
        </p:spPr>
        <p:txBody>
          <a:bodyPr wrap="square" lIns="0" tIns="0" rIns="0" bIns="0" rtlCol="0"/>
          <a:lstStyle/>
          <a:p>
            <a:endParaRPr/>
          </a:p>
        </p:txBody>
      </p:sp>
      <p:sp>
        <p:nvSpPr>
          <p:cNvPr id="550" name="object 550"/>
          <p:cNvSpPr/>
          <p:nvPr/>
        </p:nvSpPr>
        <p:spPr>
          <a:xfrm>
            <a:off x="5111347" y="1518506"/>
            <a:ext cx="56515" cy="36195"/>
          </a:xfrm>
          <a:custGeom>
            <a:avLst/>
            <a:gdLst/>
            <a:ahLst/>
            <a:cxnLst/>
            <a:rect l="l" t="t" r="r" b="b"/>
            <a:pathLst>
              <a:path w="56514" h="36194">
                <a:moveTo>
                  <a:pt x="0" y="35692"/>
                </a:moveTo>
                <a:lnTo>
                  <a:pt x="56369" y="35692"/>
                </a:lnTo>
                <a:lnTo>
                  <a:pt x="56369" y="0"/>
                </a:lnTo>
                <a:lnTo>
                  <a:pt x="0" y="0"/>
                </a:lnTo>
                <a:lnTo>
                  <a:pt x="0" y="35692"/>
                </a:lnTo>
                <a:close/>
              </a:path>
            </a:pathLst>
          </a:custGeom>
          <a:solidFill>
            <a:srgbClr val="996633"/>
          </a:solidFill>
        </p:spPr>
        <p:txBody>
          <a:bodyPr wrap="square" lIns="0" tIns="0" rIns="0" bIns="0" rtlCol="0"/>
          <a:lstStyle/>
          <a:p>
            <a:endParaRPr/>
          </a:p>
        </p:txBody>
      </p:sp>
      <p:sp>
        <p:nvSpPr>
          <p:cNvPr id="551" name="object 551"/>
          <p:cNvSpPr/>
          <p:nvPr/>
        </p:nvSpPr>
        <p:spPr>
          <a:xfrm>
            <a:off x="5111347" y="1518506"/>
            <a:ext cx="56515" cy="36195"/>
          </a:xfrm>
          <a:custGeom>
            <a:avLst/>
            <a:gdLst/>
            <a:ahLst/>
            <a:cxnLst/>
            <a:rect l="l" t="t" r="r" b="b"/>
            <a:pathLst>
              <a:path w="56514" h="36194">
                <a:moveTo>
                  <a:pt x="0" y="35692"/>
                </a:moveTo>
                <a:lnTo>
                  <a:pt x="56369" y="35692"/>
                </a:lnTo>
                <a:lnTo>
                  <a:pt x="56369" y="0"/>
                </a:lnTo>
                <a:lnTo>
                  <a:pt x="0" y="0"/>
                </a:lnTo>
                <a:lnTo>
                  <a:pt x="0" y="35692"/>
                </a:lnTo>
                <a:close/>
              </a:path>
            </a:pathLst>
          </a:custGeom>
          <a:ln w="4454">
            <a:solidFill>
              <a:srgbClr val="000000"/>
            </a:solidFill>
          </a:ln>
        </p:spPr>
        <p:txBody>
          <a:bodyPr wrap="square" lIns="0" tIns="0" rIns="0" bIns="0" rtlCol="0"/>
          <a:lstStyle/>
          <a:p>
            <a:endParaRPr/>
          </a:p>
        </p:txBody>
      </p:sp>
      <p:sp>
        <p:nvSpPr>
          <p:cNvPr id="552" name="object 552"/>
          <p:cNvSpPr/>
          <p:nvPr/>
        </p:nvSpPr>
        <p:spPr>
          <a:xfrm>
            <a:off x="5167717" y="1518506"/>
            <a:ext cx="56515" cy="36195"/>
          </a:xfrm>
          <a:custGeom>
            <a:avLst/>
            <a:gdLst/>
            <a:ahLst/>
            <a:cxnLst/>
            <a:rect l="l" t="t" r="r" b="b"/>
            <a:pathLst>
              <a:path w="56514" h="36194">
                <a:moveTo>
                  <a:pt x="0" y="35692"/>
                </a:moveTo>
                <a:lnTo>
                  <a:pt x="56468" y="35692"/>
                </a:lnTo>
                <a:lnTo>
                  <a:pt x="56468" y="0"/>
                </a:lnTo>
                <a:lnTo>
                  <a:pt x="0" y="0"/>
                </a:lnTo>
                <a:lnTo>
                  <a:pt x="0" y="35692"/>
                </a:lnTo>
                <a:close/>
              </a:path>
            </a:pathLst>
          </a:custGeom>
          <a:solidFill>
            <a:srgbClr val="996633"/>
          </a:solidFill>
        </p:spPr>
        <p:txBody>
          <a:bodyPr wrap="square" lIns="0" tIns="0" rIns="0" bIns="0" rtlCol="0"/>
          <a:lstStyle/>
          <a:p>
            <a:endParaRPr/>
          </a:p>
        </p:txBody>
      </p:sp>
      <p:sp>
        <p:nvSpPr>
          <p:cNvPr id="553" name="object 553"/>
          <p:cNvSpPr/>
          <p:nvPr/>
        </p:nvSpPr>
        <p:spPr>
          <a:xfrm>
            <a:off x="5167717" y="1518506"/>
            <a:ext cx="56515" cy="36195"/>
          </a:xfrm>
          <a:custGeom>
            <a:avLst/>
            <a:gdLst/>
            <a:ahLst/>
            <a:cxnLst/>
            <a:rect l="l" t="t" r="r" b="b"/>
            <a:pathLst>
              <a:path w="56514" h="36194">
                <a:moveTo>
                  <a:pt x="0" y="35692"/>
                </a:moveTo>
                <a:lnTo>
                  <a:pt x="56468" y="35692"/>
                </a:lnTo>
                <a:lnTo>
                  <a:pt x="56468" y="0"/>
                </a:lnTo>
                <a:lnTo>
                  <a:pt x="0" y="0"/>
                </a:lnTo>
                <a:lnTo>
                  <a:pt x="0" y="35692"/>
                </a:lnTo>
                <a:close/>
              </a:path>
            </a:pathLst>
          </a:custGeom>
          <a:ln w="4455">
            <a:solidFill>
              <a:srgbClr val="000000"/>
            </a:solidFill>
          </a:ln>
        </p:spPr>
        <p:txBody>
          <a:bodyPr wrap="square" lIns="0" tIns="0" rIns="0" bIns="0" rtlCol="0"/>
          <a:lstStyle/>
          <a:p>
            <a:endParaRPr/>
          </a:p>
        </p:txBody>
      </p:sp>
      <p:sp>
        <p:nvSpPr>
          <p:cNvPr id="554" name="object 554"/>
          <p:cNvSpPr/>
          <p:nvPr/>
        </p:nvSpPr>
        <p:spPr>
          <a:xfrm>
            <a:off x="5224185" y="1518506"/>
            <a:ext cx="56515" cy="36195"/>
          </a:xfrm>
          <a:custGeom>
            <a:avLst/>
            <a:gdLst/>
            <a:ahLst/>
            <a:cxnLst/>
            <a:rect l="l" t="t" r="r" b="b"/>
            <a:pathLst>
              <a:path w="56514" h="36194">
                <a:moveTo>
                  <a:pt x="0" y="35692"/>
                </a:moveTo>
                <a:lnTo>
                  <a:pt x="56468" y="35692"/>
                </a:lnTo>
                <a:lnTo>
                  <a:pt x="56468" y="0"/>
                </a:lnTo>
                <a:lnTo>
                  <a:pt x="0" y="0"/>
                </a:lnTo>
                <a:lnTo>
                  <a:pt x="0" y="35692"/>
                </a:lnTo>
                <a:close/>
              </a:path>
            </a:pathLst>
          </a:custGeom>
          <a:solidFill>
            <a:srgbClr val="996633"/>
          </a:solidFill>
        </p:spPr>
        <p:txBody>
          <a:bodyPr wrap="square" lIns="0" tIns="0" rIns="0" bIns="0" rtlCol="0"/>
          <a:lstStyle/>
          <a:p>
            <a:endParaRPr/>
          </a:p>
        </p:txBody>
      </p:sp>
      <p:sp>
        <p:nvSpPr>
          <p:cNvPr id="555" name="object 555"/>
          <p:cNvSpPr/>
          <p:nvPr/>
        </p:nvSpPr>
        <p:spPr>
          <a:xfrm>
            <a:off x="5224185" y="1518506"/>
            <a:ext cx="56515" cy="36195"/>
          </a:xfrm>
          <a:custGeom>
            <a:avLst/>
            <a:gdLst/>
            <a:ahLst/>
            <a:cxnLst/>
            <a:rect l="l" t="t" r="r" b="b"/>
            <a:pathLst>
              <a:path w="56514" h="36194">
                <a:moveTo>
                  <a:pt x="0" y="35692"/>
                </a:moveTo>
                <a:lnTo>
                  <a:pt x="56468" y="35692"/>
                </a:lnTo>
                <a:lnTo>
                  <a:pt x="56468" y="0"/>
                </a:lnTo>
                <a:lnTo>
                  <a:pt x="0" y="0"/>
                </a:lnTo>
                <a:lnTo>
                  <a:pt x="0" y="35692"/>
                </a:lnTo>
                <a:close/>
              </a:path>
            </a:pathLst>
          </a:custGeom>
          <a:ln w="4455">
            <a:solidFill>
              <a:srgbClr val="000000"/>
            </a:solidFill>
          </a:ln>
        </p:spPr>
        <p:txBody>
          <a:bodyPr wrap="square" lIns="0" tIns="0" rIns="0" bIns="0" rtlCol="0"/>
          <a:lstStyle/>
          <a:p>
            <a:endParaRPr/>
          </a:p>
        </p:txBody>
      </p:sp>
      <p:sp>
        <p:nvSpPr>
          <p:cNvPr id="556" name="object 556"/>
          <p:cNvSpPr/>
          <p:nvPr/>
        </p:nvSpPr>
        <p:spPr>
          <a:xfrm>
            <a:off x="5280654" y="1518506"/>
            <a:ext cx="56515" cy="36195"/>
          </a:xfrm>
          <a:custGeom>
            <a:avLst/>
            <a:gdLst/>
            <a:ahLst/>
            <a:cxnLst/>
            <a:rect l="l" t="t" r="r" b="b"/>
            <a:pathLst>
              <a:path w="56514" h="36194">
                <a:moveTo>
                  <a:pt x="0" y="35692"/>
                </a:moveTo>
                <a:lnTo>
                  <a:pt x="56369" y="35692"/>
                </a:lnTo>
                <a:lnTo>
                  <a:pt x="56369" y="0"/>
                </a:lnTo>
                <a:lnTo>
                  <a:pt x="0" y="0"/>
                </a:lnTo>
                <a:lnTo>
                  <a:pt x="0" y="35692"/>
                </a:lnTo>
                <a:close/>
              </a:path>
            </a:pathLst>
          </a:custGeom>
          <a:solidFill>
            <a:srgbClr val="996633"/>
          </a:solidFill>
        </p:spPr>
        <p:txBody>
          <a:bodyPr wrap="square" lIns="0" tIns="0" rIns="0" bIns="0" rtlCol="0"/>
          <a:lstStyle/>
          <a:p>
            <a:endParaRPr/>
          </a:p>
        </p:txBody>
      </p:sp>
      <p:sp>
        <p:nvSpPr>
          <p:cNvPr id="557" name="object 557"/>
          <p:cNvSpPr/>
          <p:nvPr/>
        </p:nvSpPr>
        <p:spPr>
          <a:xfrm>
            <a:off x="5280654" y="1518506"/>
            <a:ext cx="56515" cy="36195"/>
          </a:xfrm>
          <a:custGeom>
            <a:avLst/>
            <a:gdLst/>
            <a:ahLst/>
            <a:cxnLst/>
            <a:rect l="l" t="t" r="r" b="b"/>
            <a:pathLst>
              <a:path w="56514" h="36194">
                <a:moveTo>
                  <a:pt x="0" y="35692"/>
                </a:moveTo>
                <a:lnTo>
                  <a:pt x="56369" y="35692"/>
                </a:lnTo>
                <a:lnTo>
                  <a:pt x="56369" y="0"/>
                </a:lnTo>
                <a:lnTo>
                  <a:pt x="0" y="0"/>
                </a:lnTo>
                <a:lnTo>
                  <a:pt x="0" y="35692"/>
                </a:lnTo>
                <a:close/>
              </a:path>
            </a:pathLst>
          </a:custGeom>
          <a:ln w="4454">
            <a:solidFill>
              <a:srgbClr val="000000"/>
            </a:solidFill>
          </a:ln>
        </p:spPr>
        <p:txBody>
          <a:bodyPr wrap="square" lIns="0" tIns="0" rIns="0" bIns="0" rtlCol="0"/>
          <a:lstStyle/>
          <a:p>
            <a:endParaRPr/>
          </a:p>
        </p:txBody>
      </p:sp>
      <p:sp>
        <p:nvSpPr>
          <p:cNvPr id="558" name="object 558"/>
          <p:cNvSpPr/>
          <p:nvPr/>
        </p:nvSpPr>
        <p:spPr>
          <a:xfrm>
            <a:off x="5337023" y="1518506"/>
            <a:ext cx="56515" cy="36195"/>
          </a:xfrm>
          <a:custGeom>
            <a:avLst/>
            <a:gdLst/>
            <a:ahLst/>
            <a:cxnLst/>
            <a:rect l="l" t="t" r="r" b="b"/>
            <a:pathLst>
              <a:path w="56514" h="36194">
                <a:moveTo>
                  <a:pt x="0" y="35692"/>
                </a:moveTo>
                <a:lnTo>
                  <a:pt x="56468" y="35692"/>
                </a:lnTo>
                <a:lnTo>
                  <a:pt x="56468" y="0"/>
                </a:lnTo>
                <a:lnTo>
                  <a:pt x="0" y="0"/>
                </a:lnTo>
                <a:lnTo>
                  <a:pt x="0" y="35692"/>
                </a:lnTo>
                <a:close/>
              </a:path>
            </a:pathLst>
          </a:custGeom>
          <a:solidFill>
            <a:srgbClr val="996633"/>
          </a:solidFill>
        </p:spPr>
        <p:txBody>
          <a:bodyPr wrap="square" lIns="0" tIns="0" rIns="0" bIns="0" rtlCol="0"/>
          <a:lstStyle/>
          <a:p>
            <a:endParaRPr/>
          </a:p>
        </p:txBody>
      </p:sp>
      <p:sp>
        <p:nvSpPr>
          <p:cNvPr id="559" name="object 559"/>
          <p:cNvSpPr/>
          <p:nvPr/>
        </p:nvSpPr>
        <p:spPr>
          <a:xfrm>
            <a:off x="5337023" y="1518506"/>
            <a:ext cx="56515" cy="36195"/>
          </a:xfrm>
          <a:custGeom>
            <a:avLst/>
            <a:gdLst/>
            <a:ahLst/>
            <a:cxnLst/>
            <a:rect l="l" t="t" r="r" b="b"/>
            <a:pathLst>
              <a:path w="56514" h="36194">
                <a:moveTo>
                  <a:pt x="0" y="35692"/>
                </a:moveTo>
                <a:lnTo>
                  <a:pt x="56468" y="35692"/>
                </a:lnTo>
                <a:lnTo>
                  <a:pt x="56468" y="0"/>
                </a:lnTo>
                <a:lnTo>
                  <a:pt x="0" y="0"/>
                </a:lnTo>
                <a:lnTo>
                  <a:pt x="0" y="35692"/>
                </a:lnTo>
                <a:close/>
              </a:path>
            </a:pathLst>
          </a:custGeom>
          <a:ln w="4455">
            <a:solidFill>
              <a:srgbClr val="000000"/>
            </a:solidFill>
          </a:ln>
        </p:spPr>
        <p:txBody>
          <a:bodyPr wrap="square" lIns="0" tIns="0" rIns="0" bIns="0" rtlCol="0"/>
          <a:lstStyle/>
          <a:p>
            <a:endParaRPr/>
          </a:p>
        </p:txBody>
      </p:sp>
      <p:sp>
        <p:nvSpPr>
          <p:cNvPr id="560" name="object 560"/>
          <p:cNvSpPr/>
          <p:nvPr/>
        </p:nvSpPr>
        <p:spPr>
          <a:xfrm>
            <a:off x="5393496" y="1518506"/>
            <a:ext cx="56515" cy="36195"/>
          </a:xfrm>
          <a:custGeom>
            <a:avLst/>
            <a:gdLst/>
            <a:ahLst/>
            <a:cxnLst/>
            <a:rect l="l" t="t" r="r" b="b"/>
            <a:pathLst>
              <a:path w="56514" h="36194">
                <a:moveTo>
                  <a:pt x="0" y="35692"/>
                </a:moveTo>
                <a:lnTo>
                  <a:pt x="56468" y="35692"/>
                </a:lnTo>
                <a:lnTo>
                  <a:pt x="56468" y="0"/>
                </a:lnTo>
                <a:lnTo>
                  <a:pt x="0" y="0"/>
                </a:lnTo>
                <a:lnTo>
                  <a:pt x="0" y="35692"/>
                </a:lnTo>
                <a:close/>
              </a:path>
            </a:pathLst>
          </a:custGeom>
          <a:solidFill>
            <a:srgbClr val="996633"/>
          </a:solidFill>
        </p:spPr>
        <p:txBody>
          <a:bodyPr wrap="square" lIns="0" tIns="0" rIns="0" bIns="0" rtlCol="0"/>
          <a:lstStyle/>
          <a:p>
            <a:endParaRPr/>
          </a:p>
        </p:txBody>
      </p:sp>
      <p:sp>
        <p:nvSpPr>
          <p:cNvPr id="561" name="object 561"/>
          <p:cNvSpPr/>
          <p:nvPr/>
        </p:nvSpPr>
        <p:spPr>
          <a:xfrm>
            <a:off x="5393496" y="1518506"/>
            <a:ext cx="56515" cy="36195"/>
          </a:xfrm>
          <a:custGeom>
            <a:avLst/>
            <a:gdLst/>
            <a:ahLst/>
            <a:cxnLst/>
            <a:rect l="l" t="t" r="r" b="b"/>
            <a:pathLst>
              <a:path w="56514" h="36194">
                <a:moveTo>
                  <a:pt x="0" y="35692"/>
                </a:moveTo>
                <a:lnTo>
                  <a:pt x="56468" y="35692"/>
                </a:lnTo>
                <a:lnTo>
                  <a:pt x="56468" y="0"/>
                </a:lnTo>
                <a:lnTo>
                  <a:pt x="0" y="0"/>
                </a:lnTo>
                <a:lnTo>
                  <a:pt x="0" y="35692"/>
                </a:lnTo>
                <a:close/>
              </a:path>
            </a:pathLst>
          </a:custGeom>
          <a:ln w="4455">
            <a:solidFill>
              <a:srgbClr val="000000"/>
            </a:solidFill>
          </a:ln>
        </p:spPr>
        <p:txBody>
          <a:bodyPr wrap="square" lIns="0" tIns="0" rIns="0" bIns="0" rtlCol="0"/>
          <a:lstStyle/>
          <a:p>
            <a:endParaRPr/>
          </a:p>
        </p:txBody>
      </p:sp>
      <p:sp>
        <p:nvSpPr>
          <p:cNvPr id="562" name="object 562"/>
          <p:cNvSpPr/>
          <p:nvPr/>
        </p:nvSpPr>
        <p:spPr>
          <a:xfrm>
            <a:off x="5449952" y="1518506"/>
            <a:ext cx="56515" cy="36195"/>
          </a:xfrm>
          <a:custGeom>
            <a:avLst/>
            <a:gdLst/>
            <a:ahLst/>
            <a:cxnLst/>
            <a:rect l="l" t="t" r="r" b="b"/>
            <a:pathLst>
              <a:path w="56514" h="36194">
                <a:moveTo>
                  <a:pt x="0" y="35692"/>
                </a:moveTo>
                <a:lnTo>
                  <a:pt x="56369" y="35692"/>
                </a:lnTo>
                <a:lnTo>
                  <a:pt x="56369" y="0"/>
                </a:lnTo>
                <a:lnTo>
                  <a:pt x="0" y="0"/>
                </a:lnTo>
                <a:lnTo>
                  <a:pt x="0" y="35692"/>
                </a:lnTo>
                <a:close/>
              </a:path>
            </a:pathLst>
          </a:custGeom>
          <a:solidFill>
            <a:srgbClr val="996633"/>
          </a:solidFill>
        </p:spPr>
        <p:txBody>
          <a:bodyPr wrap="square" lIns="0" tIns="0" rIns="0" bIns="0" rtlCol="0"/>
          <a:lstStyle/>
          <a:p>
            <a:endParaRPr/>
          </a:p>
        </p:txBody>
      </p:sp>
      <p:sp>
        <p:nvSpPr>
          <p:cNvPr id="563" name="object 563"/>
          <p:cNvSpPr/>
          <p:nvPr/>
        </p:nvSpPr>
        <p:spPr>
          <a:xfrm>
            <a:off x="5449952" y="1518506"/>
            <a:ext cx="56515" cy="36195"/>
          </a:xfrm>
          <a:custGeom>
            <a:avLst/>
            <a:gdLst/>
            <a:ahLst/>
            <a:cxnLst/>
            <a:rect l="l" t="t" r="r" b="b"/>
            <a:pathLst>
              <a:path w="56514" h="36194">
                <a:moveTo>
                  <a:pt x="0" y="35692"/>
                </a:moveTo>
                <a:lnTo>
                  <a:pt x="56369" y="35692"/>
                </a:lnTo>
                <a:lnTo>
                  <a:pt x="56369" y="0"/>
                </a:lnTo>
                <a:lnTo>
                  <a:pt x="0" y="0"/>
                </a:lnTo>
                <a:lnTo>
                  <a:pt x="0" y="35692"/>
                </a:lnTo>
                <a:close/>
              </a:path>
            </a:pathLst>
          </a:custGeom>
          <a:ln w="4454">
            <a:solidFill>
              <a:srgbClr val="000000"/>
            </a:solidFill>
          </a:ln>
        </p:spPr>
        <p:txBody>
          <a:bodyPr wrap="square" lIns="0" tIns="0" rIns="0" bIns="0" rtlCol="0"/>
          <a:lstStyle/>
          <a:p>
            <a:endParaRPr/>
          </a:p>
        </p:txBody>
      </p:sp>
      <p:sp>
        <p:nvSpPr>
          <p:cNvPr id="564" name="object 564"/>
          <p:cNvSpPr/>
          <p:nvPr/>
        </p:nvSpPr>
        <p:spPr>
          <a:xfrm>
            <a:off x="4971756" y="1554196"/>
            <a:ext cx="56515" cy="31115"/>
          </a:xfrm>
          <a:custGeom>
            <a:avLst/>
            <a:gdLst/>
            <a:ahLst/>
            <a:cxnLst/>
            <a:rect l="l" t="t" r="r" b="b"/>
            <a:pathLst>
              <a:path w="56514" h="31115">
                <a:moveTo>
                  <a:pt x="0" y="30642"/>
                </a:moveTo>
                <a:lnTo>
                  <a:pt x="56369" y="30642"/>
                </a:lnTo>
                <a:lnTo>
                  <a:pt x="56369" y="0"/>
                </a:lnTo>
                <a:lnTo>
                  <a:pt x="0" y="0"/>
                </a:lnTo>
                <a:lnTo>
                  <a:pt x="0" y="30642"/>
                </a:lnTo>
                <a:close/>
              </a:path>
            </a:pathLst>
          </a:custGeom>
          <a:solidFill>
            <a:srgbClr val="996633"/>
          </a:solidFill>
        </p:spPr>
        <p:txBody>
          <a:bodyPr wrap="square" lIns="0" tIns="0" rIns="0" bIns="0" rtlCol="0"/>
          <a:lstStyle/>
          <a:p>
            <a:endParaRPr/>
          </a:p>
        </p:txBody>
      </p:sp>
      <p:sp>
        <p:nvSpPr>
          <p:cNvPr id="565" name="object 565"/>
          <p:cNvSpPr/>
          <p:nvPr/>
        </p:nvSpPr>
        <p:spPr>
          <a:xfrm>
            <a:off x="4971756" y="1554196"/>
            <a:ext cx="56515" cy="31115"/>
          </a:xfrm>
          <a:custGeom>
            <a:avLst/>
            <a:gdLst/>
            <a:ahLst/>
            <a:cxnLst/>
            <a:rect l="l" t="t" r="r" b="b"/>
            <a:pathLst>
              <a:path w="56514" h="31115">
                <a:moveTo>
                  <a:pt x="0" y="30642"/>
                </a:moveTo>
                <a:lnTo>
                  <a:pt x="56369" y="30642"/>
                </a:lnTo>
                <a:lnTo>
                  <a:pt x="56369" y="0"/>
                </a:lnTo>
                <a:lnTo>
                  <a:pt x="0" y="0"/>
                </a:lnTo>
                <a:lnTo>
                  <a:pt x="0" y="30642"/>
                </a:lnTo>
                <a:close/>
              </a:path>
            </a:pathLst>
          </a:custGeom>
          <a:ln w="4575">
            <a:solidFill>
              <a:srgbClr val="000000"/>
            </a:solidFill>
          </a:ln>
        </p:spPr>
        <p:txBody>
          <a:bodyPr wrap="square" lIns="0" tIns="0" rIns="0" bIns="0" rtlCol="0"/>
          <a:lstStyle/>
          <a:p>
            <a:endParaRPr/>
          </a:p>
        </p:txBody>
      </p:sp>
      <p:sp>
        <p:nvSpPr>
          <p:cNvPr id="566" name="object 566"/>
          <p:cNvSpPr/>
          <p:nvPr/>
        </p:nvSpPr>
        <p:spPr>
          <a:xfrm>
            <a:off x="5028124" y="1554196"/>
            <a:ext cx="56515" cy="31115"/>
          </a:xfrm>
          <a:custGeom>
            <a:avLst/>
            <a:gdLst/>
            <a:ahLst/>
            <a:cxnLst/>
            <a:rect l="l" t="t" r="r" b="b"/>
            <a:pathLst>
              <a:path w="56514" h="31115">
                <a:moveTo>
                  <a:pt x="0" y="30642"/>
                </a:moveTo>
                <a:lnTo>
                  <a:pt x="56468" y="30642"/>
                </a:lnTo>
                <a:lnTo>
                  <a:pt x="56468" y="0"/>
                </a:lnTo>
                <a:lnTo>
                  <a:pt x="0" y="0"/>
                </a:lnTo>
                <a:lnTo>
                  <a:pt x="0" y="30642"/>
                </a:lnTo>
                <a:close/>
              </a:path>
            </a:pathLst>
          </a:custGeom>
          <a:solidFill>
            <a:srgbClr val="996633"/>
          </a:solidFill>
        </p:spPr>
        <p:txBody>
          <a:bodyPr wrap="square" lIns="0" tIns="0" rIns="0" bIns="0" rtlCol="0"/>
          <a:lstStyle/>
          <a:p>
            <a:endParaRPr/>
          </a:p>
        </p:txBody>
      </p:sp>
      <p:sp>
        <p:nvSpPr>
          <p:cNvPr id="567" name="object 567"/>
          <p:cNvSpPr/>
          <p:nvPr/>
        </p:nvSpPr>
        <p:spPr>
          <a:xfrm>
            <a:off x="5028124" y="1554196"/>
            <a:ext cx="56515" cy="31115"/>
          </a:xfrm>
          <a:custGeom>
            <a:avLst/>
            <a:gdLst/>
            <a:ahLst/>
            <a:cxnLst/>
            <a:rect l="l" t="t" r="r" b="b"/>
            <a:pathLst>
              <a:path w="56514" h="31115">
                <a:moveTo>
                  <a:pt x="0" y="30642"/>
                </a:moveTo>
                <a:lnTo>
                  <a:pt x="56468" y="30642"/>
                </a:lnTo>
                <a:lnTo>
                  <a:pt x="56468" y="0"/>
                </a:lnTo>
                <a:lnTo>
                  <a:pt x="0" y="0"/>
                </a:lnTo>
                <a:lnTo>
                  <a:pt x="0" y="30642"/>
                </a:lnTo>
                <a:close/>
              </a:path>
            </a:pathLst>
          </a:custGeom>
          <a:ln w="4576">
            <a:solidFill>
              <a:srgbClr val="000000"/>
            </a:solidFill>
          </a:ln>
        </p:spPr>
        <p:txBody>
          <a:bodyPr wrap="square" lIns="0" tIns="0" rIns="0" bIns="0" rtlCol="0"/>
          <a:lstStyle/>
          <a:p>
            <a:endParaRPr/>
          </a:p>
        </p:txBody>
      </p:sp>
      <p:sp>
        <p:nvSpPr>
          <p:cNvPr id="568" name="object 568"/>
          <p:cNvSpPr/>
          <p:nvPr/>
        </p:nvSpPr>
        <p:spPr>
          <a:xfrm>
            <a:off x="5084593" y="1554196"/>
            <a:ext cx="56515" cy="31115"/>
          </a:xfrm>
          <a:custGeom>
            <a:avLst/>
            <a:gdLst/>
            <a:ahLst/>
            <a:cxnLst/>
            <a:rect l="l" t="t" r="r" b="b"/>
            <a:pathLst>
              <a:path w="56514" h="31115">
                <a:moveTo>
                  <a:pt x="0" y="30642"/>
                </a:moveTo>
                <a:lnTo>
                  <a:pt x="56468" y="30642"/>
                </a:lnTo>
                <a:lnTo>
                  <a:pt x="56468" y="0"/>
                </a:lnTo>
                <a:lnTo>
                  <a:pt x="0" y="0"/>
                </a:lnTo>
                <a:lnTo>
                  <a:pt x="0" y="30642"/>
                </a:lnTo>
                <a:close/>
              </a:path>
            </a:pathLst>
          </a:custGeom>
          <a:solidFill>
            <a:srgbClr val="996633"/>
          </a:solidFill>
        </p:spPr>
        <p:txBody>
          <a:bodyPr wrap="square" lIns="0" tIns="0" rIns="0" bIns="0" rtlCol="0"/>
          <a:lstStyle/>
          <a:p>
            <a:endParaRPr/>
          </a:p>
        </p:txBody>
      </p:sp>
      <p:sp>
        <p:nvSpPr>
          <p:cNvPr id="569" name="object 569"/>
          <p:cNvSpPr/>
          <p:nvPr/>
        </p:nvSpPr>
        <p:spPr>
          <a:xfrm>
            <a:off x="5084593" y="1554196"/>
            <a:ext cx="56515" cy="31115"/>
          </a:xfrm>
          <a:custGeom>
            <a:avLst/>
            <a:gdLst/>
            <a:ahLst/>
            <a:cxnLst/>
            <a:rect l="l" t="t" r="r" b="b"/>
            <a:pathLst>
              <a:path w="56514" h="31115">
                <a:moveTo>
                  <a:pt x="0" y="30642"/>
                </a:moveTo>
                <a:lnTo>
                  <a:pt x="56468" y="30642"/>
                </a:lnTo>
                <a:lnTo>
                  <a:pt x="56468" y="0"/>
                </a:lnTo>
                <a:lnTo>
                  <a:pt x="0" y="0"/>
                </a:lnTo>
                <a:lnTo>
                  <a:pt x="0" y="30642"/>
                </a:lnTo>
                <a:close/>
              </a:path>
            </a:pathLst>
          </a:custGeom>
          <a:ln w="4576">
            <a:solidFill>
              <a:srgbClr val="000000"/>
            </a:solidFill>
          </a:ln>
        </p:spPr>
        <p:txBody>
          <a:bodyPr wrap="square" lIns="0" tIns="0" rIns="0" bIns="0" rtlCol="0"/>
          <a:lstStyle/>
          <a:p>
            <a:endParaRPr/>
          </a:p>
        </p:txBody>
      </p:sp>
      <p:sp>
        <p:nvSpPr>
          <p:cNvPr id="570" name="object 570"/>
          <p:cNvSpPr/>
          <p:nvPr/>
        </p:nvSpPr>
        <p:spPr>
          <a:xfrm>
            <a:off x="5141061" y="1554196"/>
            <a:ext cx="56515" cy="31115"/>
          </a:xfrm>
          <a:custGeom>
            <a:avLst/>
            <a:gdLst/>
            <a:ahLst/>
            <a:cxnLst/>
            <a:rect l="l" t="t" r="r" b="b"/>
            <a:pathLst>
              <a:path w="56514" h="31115">
                <a:moveTo>
                  <a:pt x="0" y="30642"/>
                </a:moveTo>
                <a:lnTo>
                  <a:pt x="56369" y="30642"/>
                </a:lnTo>
                <a:lnTo>
                  <a:pt x="56369" y="0"/>
                </a:lnTo>
                <a:lnTo>
                  <a:pt x="0" y="0"/>
                </a:lnTo>
                <a:lnTo>
                  <a:pt x="0" y="30642"/>
                </a:lnTo>
                <a:close/>
              </a:path>
            </a:pathLst>
          </a:custGeom>
          <a:solidFill>
            <a:srgbClr val="996633"/>
          </a:solidFill>
        </p:spPr>
        <p:txBody>
          <a:bodyPr wrap="square" lIns="0" tIns="0" rIns="0" bIns="0" rtlCol="0"/>
          <a:lstStyle/>
          <a:p>
            <a:endParaRPr/>
          </a:p>
        </p:txBody>
      </p:sp>
      <p:sp>
        <p:nvSpPr>
          <p:cNvPr id="571" name="object 571"/>
          <p:cNvSpPr/>
          <p:nvPr/>
        </p:nvSpPr>
        <p:spPr>
          <a:xfrm>
            <a:off x="5141061" y="1554196"/>
            <a:ext cx="56515" cy="31115"/>
          </a:xfrm>
          <a:custGeom>
            <a:avLst/>
            <a:gdLst/>
            <a:ahLst/>
            <a:cxnLst/>
            <a:rect l="l" t="t" r="r" b="b"/>
            <a:pathLst>
              <a:path w="56514" h="31115">
                <a:moveTo>
                  <a:pt x="0" y="30642"/>
                </a:moveTo>
                <a:lnTo>
                  <a:pt x="56369" y="30642"/>
                </a:lnTo>
                <a:lnTo>
                  <a:pt x="56369" y="0"/>
                </a:lnTo>
                <a:lnTo>
                  <a:pt x="0" y="0"/>
                </a:lnTo>
                <a:lnTo>
                  <a:pt x="0" y="30642"/>
                </a:lnTo>
                <a:close/>
              </a:path>
            </a:pathLst>
          </a:custGeom>
          <a:ln w="4575">
            <a:solidFill>
              <a:srgbClr val="000000"/>
            </a:solidFill>
          </a:ln>
        </p:spPr>
        <p:txBody>
          <a:bodyPr wrap="square" lIns="0" tIns="0" rIns="0" bIns="0" rtlCol="0"/>
          <a:lstStyle/>
          <a:p>
            <a:endParaRPr/>
          </a:p>
        </p:txBody>
      </p:sp>
      <p:sp>
        <p:nvSpPr>
          <p:cNvPr id="572" name="object 572"/>
          <p:cNvSpPr/>
          <p:nvPr/>
        </p:nvSpPr>
        <p:spPr>
          <a:xfrm>
            <a:off x="5197431" y="1554196"/>
            <a:ext cx="56515" cy="31115"/>
          </a:xfrm>
          <a:custGeom>
            <a:avLst/>
            <a:gdLst/>
            <a:ahLst/>
            <a:cxnLst/>
            <a:rect l="l" t="t" r="r" b="b"/>
            <a:pathLst>
              <a:path w="56514" h="31115">
                <a:moveTo>
                  <a:pt x="0" y="30642"/>
                </a:moveTo>
                <a:lnTo>
                  <a:pt x="56468" y="30642"/>
                </a:lnTo>
                <a:lnTo>
                  <a:pt x="56468" y="0"/>
                </a:lnTo>
                <a:lnTo>
                  <a:pt x="0" y="0"/>
                </a:lnTo>
                <a:lnTo>
                  <a:pt x="0" y="30642"/>
                </a:lnTo>
                <a:close/>
              </a:path>
            </a:pathLst>
          </a:custGeom>
          <a:solidFill>
            <a:srgbClr val="996633"/>
          </a:solidFill>
        </p:spPr>
        <p:txBody>
          <a:bodyPr wrap="square" lIns="0" tIns="0" rIns="0" bIns="0" rtlCol="0"/>
          <a:lstStyle/>
          <a:p>
            <a:endParaRPr/>
          </a:p>
        </p:txBody>
      </p:sp>
      <p:sp>
        <p:nvSpPr>
          <p:cNvPr id="573" name="object 573"/>
          <p:cNvSpPr/>
          <p:nvPr/>
        </p:nvSpPr>
        <p:spPr>
          <a:xfrm>
            <a:off x="5197431" y="1554196"/>
            <a:ext cx="56515" cy="31115"/>
          </a:xfrm>
          <a:custGeom>
            <a:avLst/>
            <a:gdLst/>
            <a:ahLst/>
            <a:cxnLst/>
            <a:rect l="l" t="t" r="r" b="b"/>
            <a:pathLst>
              <a:path w="56514" h="31115">
                <a:moveTo>
                  <a:pt x="0" y="30642"/>
                </a:moveTo>
                <a:lnTo>
                  <a:pt x="56468" y="30642"/>
                </a:lnTo>
                <a:lnTo>
                  <a:pt x="56468" y="0"/>
                </a:lnTo>
                <a:lnTo>
                  <a:pt x="0" y="0"/>
                </a:lnTo>
                <a:lnTo>
                  <a:pt x="0" y="30642"/>
                </a:lnTo>
                <a:close/>
              </a:path>
            </a:pathLst>
          </a:custGeom>
          <a:ln w="4576">
            <a:solidFill>
              <a:srgbClr val="000000"/>
            </a:solidFill>
          </a:ln>
        </p:spPr>
        <p:txBody>
          <a:bodyPr wrap="square" lIns="0" tIns="0" rIns="0" bIns="0" rtlCol="0"/>
          <a:lstStyle/>
          <a:p>
            <a:endParaRPr/>
          </a:p>
        </p:txBody>
      </p:sp>
      <p:sp>
        <p:nvSpPr>
          <p:cNvPr id="574" name="object 574"/>
          <p:cNvSpPr/>
          <p:nvPr/>
        </p:nvSpPr>
        <p:spPr>
          <a:xfrm>
            <a:off x="5253899" y="1554196"/>
            <a:ext cx="56515" cy="31115"/>
          </a:xfrm>
          <a:custGeom>
            <a:avLst/>
            <a:gdLst/>
            <a:ahLst/>
            <a:cxnLst/>
            <a:rect l="l" t="t" r="r" b="b"/>
            <a:pathLst>
              <a:path w="56514" h="31115">
                <a:moveTo>
                  <a:pt x="0" y="30642"/>
                </a:moveTo>
                <a:lnTo>
                  <a:pt x="56468" y="30642"/>
                </a:lnTo>
                <a:lnTo>
                  <a:pt x="56468" y="0"/>
                </a:lnTo>
                <a:lnTo>
                  <a:pt x="0" y="0"/>
                </a:lnTo>
                <a:lnTo>
                  <a:pt x="0" y="30642"/>
                </a:lnTo>
                <a:close/>
              </a:path>
            </a:pathLst>
          </a:custGeom>
          <a:solidFill>
            <a:srgbClr val="996633"/>
          </a:solidFill>
        </p:spPr>
        <p:txBody>
          <a:bodyPr wrap="square" lIns="0" tIns="0" rIns="0" bIns="0" rtlCol="0"/>
          <a:lstStyle/>
          <a:p>
            <a:endParaRPr/>
          </a:p>
        </p:txBody>
      </p:sp>
      <p:sp>
        <p:nvSpPr>
          <p:cNvPr id="575" name="object 575"/>
          <p:cNvSpPr/>
          <p:nvPr/>
        </p:nvSpPr>
        <p:spPr>
          <a:xfrm>
            <a:off x="5253899" y="1554196"/>
            <a:ext cx="56515" cy="31115"/>
          </a:xfrm>
          <a:custGeom>
            <a:avLst/>
            <a:gdLst/>
            <a:ahLst/>
            <a:cxnLst/>
            <a:rect l="l" t="t" r="r" b="b"/>
            <a:pathLst>
              <a:path w="56514" h="31115">
                <a:moveTo>
                  <a:pt x="0" y="30642"/>
                </a:moveTo>
                <a:lnTo>
                  <a:pt x="56468" y="30642"/>
                </a:lnTo>
                <a:lnTo>
                  <a:pt x="56468" y="0"/>
                </a:lnTo>
                <a:lnTo>
                  <a:pt x="0" y="0"/>
                </a:lnTo>
                <a:lnTo>
                  <a:pt x="0" y="30642"/>
                </a:lnTo>
                <a:close/>
              </a:path>
            </a:pathLst>
          </a:custGeom>
          <a:ln w="4576">
            <a:solidFill>
              <a:srgbClr val="000000"/>
            </a:solidFill>
          </a:ln>
        </p:spPr>
        <p:txBody>
          <a:bodyPr wrap="square" lIns="0" tIns="0" rIns="0" bIns="0" rtlCol="0"/>
          <a:lstStyle/>
          <a:p>
            <a:endParaRPr/>
          </a:p>
        </p:txBody>
      </p:sp>
      <p:sp>
        <p:nvSpPr>
          <p:cNvPr id="576" name="object 576"/>
          <p:cNvSpPr/>
          <p:nvPr/>
        </p:nvSpPr>
        <p:spPr>
          <a:xfrm>
            <a:off x="5310368" y="1554196"/>
            <a:ext cx="56515" cy="31115"/>
          </a:xfrm>
          <a:custGeom>
            <a:avLst/>
            <a:gdLst/>
            <a:ahLst/>
            <a:cxnLst/>
            <a:rect l="l" t="t" r="r" b="b"/>
            <a:pathLst>
              <a:path w="56514" h="31115">
                <a:moveTo>
                  <a:pt x="0" y="30642"/>
                </a:moveTo>
                <a:lnTo>
                  <a:pt x="56369" y="30642"/>
                </a:lnTo>
                <a:lnTo>
                  <a:pt x="56369" y="0"/>
                </a:lnTo>
                <a:lnTo>
                  <a:pt x="0" y="0"/>
                </a:lnTo>
                <a:lnTo>
                  <a:pt x="0" y="30642"/>
                </a:lnTo>
                <a:close/>
              </a:path>
            </a:pathLst>
          </a:custGeom>
          <a:solidFill>
            <a:srgbClr val="996633"/>
          </a:solidFill>
        </p:spPr>
        <p:txBody>
          <a:bodyPr wrap="square" lIns="0" tIns="0" rIns="0" bIns="0" rtlCol="0"/>
          <a:lstStyle/>
          <a:p>
            <a:endParaRPr/>
          </a:p>
        </p:txBody>
      </p:sp>
      <p:sp>
        <p:nvSpPr>
          <p:cNvPr id="577" name="object 577"/>
          <p:cNvSpPr/>
          <p:nvPr/>
        </p:nvSpPr>
        <p:spPr>
          <a:xfrm>
            <a:off x="5310368" y="1554196"/>
            <a:ext cx="56515" cy="31115"/>
          </a:xfrm>
          <a:custGeom>
            <a:avLst/>
            <a:gdLst/>
            <a:ahLst/>
            <a:cxnLst/>
            <a:rect l="l" t="t" r="r" b="b"/>
            <a:pathLst>
              <a:path w="56514" h="31115">
                <a:moveTo>
                  <a:pt x="0" y="30642"/>
                </a:moveTo>
                <a:lnTo>
                  <a:pt x="56369" y="30642"/>
                </a:lnTo>
                <a:lnTo>
                  <a:pt x="56369" y="0"/>
                </a:lnTo>
                <a:lnTo>
                  <a:pt x="0" y="0"/>
                </a:lnTo>
                <a:lnTo>
                  <a:pt x="0" y="30642"/>
                </a:lnTo>
                <a:close/>
              </a:path>
            </a:pathLst>
          </a:custGeom>
          <a:ln w="4575">
            <a:solidFill>
              <a:srgbClr val="000000"/>
            </a:solidFill>
          </a:ln>
        </p:spPr>
        <p:txBody>
          <a:bodyPr wrap="square" lIns="0" tIns="0" rIns="0" bIns="0" rtlCol="0"/>
          <a:lstStyle/>
          <a:p>
            <a:endParaRPr/>
          </a:p>
        </p:txBody>
      </p:sp>
      <p:sp>
        <p:nvSpPr>
          <p:cNvPr id="578" name="object 578"/>
          <p:cNvSpPr/>
          <p:nvPr/>
        </p:nvSpPr>
        <p:spPr>
          <a:xfrm>
            <a:off x="5366749" y="1554196"/>
            <a:ext cx="56515" cy="31115"/>
          </a:xfrm>
          <a:custGeom>
            <a:avLst/>
            <a:gdLst/>
            <a:ahLst/>
            <a:cxnLst/>
            <a:rect l="l" t="t" r="r" b="b"/>
            <a:pathLst>
              <a:path w="56514" h="31115">
                <a:moveTo>
                  <a:pt x="0" y="30642"/>
                </a:moveTo>
                <a:lnTo>
                  <a:pt x="56468" y="30642"/>
                </a:lnTo>
                <a:lnTo>
                  <a:pt x="56468" y="0"/>
                </a:lnTo>
                <a:lnTo>
                  <a:pt x="0" y="0"/>
                </a:lnTo>
                <a:lnTo>
                  <a:pt x="0" y="30642"/>
                </a:lnTo>
                <a:close/>
              </a:path>
            </a:pathLst>
          </a:custGeom>
          <a:solidFill>
            <a:srgbClr val="996633"/>
          </a:solidFill>
        </p:spPr>
        <p:txBody>
          <a:bodyPr wrap="square" lIns="0" tIns="0" rIns="0" bIns="0" rtlCol="0"/>
          <a:lstStyle/>
          <a:p>
            <a:endParaRPr/>
          </a:p>
        </p:txBody>
      </p:sp>
      <p:sp>
        <p:nvSpPr>
          <p:cNvPr id="579" name="object 579"/>
          <p:cNvSpPr/>
          <p:nvPr/>
        </p:nvSpPr>
        <p:spPr>
          <a:xfrm>
            <a:off x="5366749" y="1554196"/>
            <a:ext cx="56515" cy="31115"/>
          </a:xfrm>
          <a:custGeom>
            <a:avLst/>
            <a:gdLst/>
            <a:ahLst/>
            <a:cxnLst/>
            <a:rect l="l" t="t" r="r" b="b"/>
            <a:pathLst>
              <a:path w="56514" h="31115">
                <a:moveTo>
                  <a:pt x="0" y="30642"/>
                </a:moveTo>
                <a:lnTo>
                  <a:pt x="56468" y="30642"/>
                </a:lnTo>
                <a:lnTo>
                  <a:pt x="56468" y="0"/>
                </a:lnTo>
                <a:lnTo>
                  <a:pt x="0" y="0"/>
                </a:lnTo>
                <a:lnTo>
                  <a:pt x="0" y="30642"/>
                </a:lnTo>
                <a:close/>
              </a:path>
            </a:pathLst>
          </a:custGeom>
          <a:ln w="4576">
            <a:solidFill>
              <a:srgbClr val="000000"/>
            </a:solidFill>
          </a:ln>
        </p:spPr>
        <p:txBody>
          <a:bodyPr wrap="square" lIns="0" tIns="0" rIns="0" bIns="0" rtlCol="0"/>
          <a:lstStyle/>
          <a:p>
            <a:endParaRPr/>
          </a:p>
        </p:txBody>
      </p:sp>
      <p:sp>
        <p:nvSpPr>
          <p:cNvPr id="580" name="object 580"/>
          <p:cNvSpPr/>
          <p:nvPr/>
        </p:nvSpPr>
        <p:spPr>
          <a:xfrm>
            <a:off x="5423206" y="1554196"/>
            <a:ext cx="56515" cy="31115"/>
          </a:xfrm>
          <a:custGeom>
            <a:avLst/>
            <a:gdLst/>
            <a:ahLst/>
            <a:cxnLst/>
            <a:rect l="l" t="t" r="r" b="b"/>
            <a:pathLst>
              <a:path w="56514" h="31115">
                <a:moveTo>
                  <a:pt x="0" y="30642"/>
                </a:moveTo>
                <a:lnTo>
                  <a:pt x="56468" y="30642"/>
                </a:lnTo>
                <a:lnTo>
                  <a:pt x="56468" y="0"/>
                </a:lnTo>
                <a:lnTo>
                  <a:pt x="0" y="0"/>
                </a:lnTo>
                <a:lnTo>
                  <a:pt x="0" y="30642"/>
                </a:lnTo>
                <a:close/>
              </a:path>
            </a:pathLst>
          </a:custGeom>
          <a:solidFill>
            <a:srgbClr val="996633"/>
          </a:solidFill>
        </p:spPr>
        <p:txBody>
          <a:bodyPr wrap="square" lIns="0" tIns="0" rIns="0" bIns="0" rtlCol="0"/>
          <a:lstStyle/>
          <a:p>
            <a:endParaRPr/>
          </a:p>
        </p:txBody>
      </p:sp>
      <p:sp>
        <p:nvSpPr>
          <p:cNvPr id="581" name="object 581"/>
          <p:cNvSpPr/>
          <p:nvPr/>
        </p:nvSpPr>
        <p:spPr>
          <a:xfrm>
            <a:off x="5423206" y="1554196"/>
            <a:ext cx="56515" cy="31115"/>
          </a:xfrm>
          <a:custGeom>
            <a:avLst/>
            <a:gdLst/>
            <a:ahLst/>
            <a:cxnLst/>
            <a:rect l="l" t="t" r="r" b="b"/>
            <a:pathLst>
              <a:path w="56514" h="31115">
                <a:moveTo>
                  <a:pt x="0" y="30642"/>
                </a:moveTo>
                <a:lnTo>
                  <a:pt x="56468" y="30642"/>
                </a:lnTo>
                <a:lnTo>
                  <a:pt x="56468" y="0"/>
                </a:lnTo>
                <a:lnTo>
                  <a:pt x="0" y="0"/>
                </a:lnTo>
                <a:lnTo>
                  <a:pt x="0" y="30642"/>
                </a:lnTo>
                <a:close/>
              </a:path>
            </a:pathLst>
          </a:custGeom>
          <a:ln w="4576">
            <a:solidFill>
              <a:srgbClr val="000000"/>
            </a:solidFill>
          </a:ln>
        </p:spPr>
        <p:txBody>
          <a:bodyPr wrap="square" lIns="0" tIns="0" rIns="0" bIns="0" rtlCol="0"/>
          <a:lstStyle/>
          <a:p>
            <a:endParaRPr/>
          </a:p>
        </p:txBody>
      </p:sp>
      <p:sp>
        <p:nvSpPr>
          <p:cNvPr id="582" name="object 582"/>
          <p:cNvSpPr/>
          <p:nvPr/>
        </p:nvSpPr>
        <p:spPr>
          <a:xfrm>
            <a:off x="4998509" y="1584840"/>
            <a:ext cx="56515" cy="36195"/>
          </a:xfrm>
          <a:custGeom>
            <a:avLst/>
            <a:gdLst/>
            <a:ahLst/>
            <a:cxnLst/>
            <a:rect l="l" t="t" r="r" b="b"/>
            <a:pathLst>
              <a:path w="56514" h="36194">
                <a:moveTo>
                  <a:pt x="0" y="35861"/>
                </a:moveTo>
                <a:lnTo>
                  <a:pt x="56369" y="35861"/>
                </a:lnTo>
                <a:lnTo>
                  <a:pt x="56369" y="0"/>
                </a:lnTo>
                <a:lnTo>
                  <a:pt x="0" y="0"/>
                </a:lnTo>
                <a:lnTo>
                  <a:pt x="0" y="35861"/>
                </a:lnTo>
                <a:close/>
              </a:path>
            </a:pathLst>
          </a:custGeom>
          <a:solidFill>
            <a:srgbClr val="996633"/>
          </a:solidFill>
        </p:spPr>
        <p:txBody>
          <a:bodyPr wrap="square" lIns="0" tIns="0" rIns="0" bIns="0" rtlCol="0"/>
          <a:lstStyle/>
          <a:p>
            <a:endParaRPr/>
          </a:p>
        </p:txBody>
      </p:sp>
      <p:sp>
        <p:nvSpPr>
          <p:cNvPr id="583" name="object 583"/>
          <p:cNvSpPr/>
          <p:nvPr/>
        </p:nvSpPr>
        <p:spPr>
          <a:xfrm>
            <a:off x="4998509" y="1584840"/>
            <a:ext cx="56515" cy="36195"/>
          </a:xfrm>
          <a:custGeom>
            <a:avLst/>
            <a:gdLst/>
            <a:ahLst/>
            <a:cxnLst/>
            <a:rect l="l" t="t" r="r" b="b"/>
            <a:pathLst>
              <a:path w="56514" h="36194">
                <a:moveTo>
                  <a:pt x="0" y="35861"/>
                </a:moveTo>
                <a:lnTo>
                  <a:pt x="56369" y="35861"/>
                </a:lnTo>
                <a:lnTo>
                  <a:pt x="56369" y="0"/>
                </a:lnTo>
                <a:lnTo>
                  <a:pt x="0" y="0"/>
                </a:lnTo>
                <a:lnTo>
                  <a:pt x="0" y="35861"/>
                </a:lnTo>
                <a:close/>
              </a:path>
            </a:pathLst>
          </a:custGeom>
          <a:ln w="4450">
            <a:solidFill>
              <a:srgbClr val="000000"/>
            </a:solidFill>
          </a:ln>
        </p:spPr>
        <p:txBody>
          <a:bodyPr wrap="square" lIns="0" tIns="0" rIns="0" bIns="0" rtlCol="0"/>
          <a:lstStyle/>
          <a:p>
            <a:endParaRPr/>
          </a:p>
        </p:txBody>
      </p:sp>
      <p:sp>
        <p:nvSpPr>
          <p:cNvPr id="584" name="object 584"/>
          <p:cNvSpPr/>
          <p:nvPr/>
        </p:nvSpPr>
        <p:spPr>
          <a:xfrm>
            <a:off x="5054879" y="1584840"/>
            <a:ext cx="56515" cy="36195"/>
          </a:xfrm>
          <a:custGeom>
            <a:avLst/>
            <a:gdLst/>
            <a:ahLst/>
            <a:cxnLst/>
            <a:rect l="l" t="t" r="r" b="b"/>
            <a:pathLst>
              <a:path w="56514" h="36194">
                <a:moveTo>
                  <a:pt x="0" y="35861"/>
                </a:moveTo>
                <a:lnTo>
                  <a:pt x="56468" y="35861"/>
                </a:lnTo>
                <a:lnTo>
                  <a:pt x="56468" y="0"/>
                </a:lnTo>
                <a:lnTo>
                  <a:pt x="0" y="0"/>
                </a:lnTo>
                <a:lnTo>
                  <a:pt x="0" y="35861"/>
                </a:lnTo>
                <a:close/>
              </a:path>
            </a:pathLst>
          </a:custGeom>
          <a:solidFill>
            <a:srgbClr val="996633"/>
          </a:solidFill>
        </p:spPr>
        <p:txBody>
          <a:bodyPr wrap="square" lIns="0" tIns="0" rIns="0" bIns="0" rtlCol="0"/>
          <a:lstStyle/>
          <a:p>
            <a:endParaRPr/>
          </a:p>
        </p:txBody>
      </p:sp>
      <p:sp>
        <p:nvSpPr>
          <p:cNvPr id="585" name="object 585"/>
          <p:cNvSpPr/>
          <p:nvPr/>
        </p:nvSpPr>
        <p:spPr>
          <a:xfrm>
            <a:off x="5054879" y="1584840"/>
            <a:ext cx="56515" cy="36195"/>
          </a:xfrm>
          <a:custGeom>
            <a:avLst/>
            <a:gdLst/>
            <a:ahLst/>
            <a:cxnLst/>
            <a:rect l="l" t="t" r="r" b="b"/>
            <a:pathLst>
              <a:path w="56514" h="36194">
                <a:moveTo>
                  <a:pt x="0" y="35861"/>
                </a:moveTo>
                <a:lnTo>
                  <a:pt x="56468" y="35861"/>
                </a:lnTo>
                <a:lnTo>
                  <a:pt x="56468" y="0"/>
                </a:lnTo>
                <a:lnTo>
                  <a:pt x="0" y="0"/>
                </a:lnTo>
                <a:lnTo>
                  <a:pt x="0" y="35861"/>
                </a:lnTo>
                <a:close/>
              </a:path>
            </a:pathLst>
          </a:custGeom>
          <a:ln w="4451">
            <a:solidFill>
              <a:srgbClr val="000000"/>
            </a:solidFill>
          </a:ln>
        </p:spPr>
        <p:txBody>
          <a:bodyPr wrap="square" lIns="0" tIns="0" rIns="0" bIns="0" rtlCol="0"/>
          <a:lstStyle/>
          <a:p>
            <a:endParaRPr/>
          </a:p>
        </p:txBody>
      </p:sp>
      <p:sp>
        <p:nvSpPr>
          <p:cNvPr id="586" name="object 586"/>
          <p:cNvSpPr/>
          <p:nvPr/>
        </p:nvSpPr>
        <p:spPr>
          <a:xfrm>
            <a:off x="5111347" y="1584840"/>
            <a:ext cx="56515" cy="36195"/>
          </a:xfrm>
          <a:custGeom>
            <a:avLst/>
            <a:gdLst/>
            <a:ahLst/>
            <a:cxnLst/>
            <a:rect l="l" t="t" r="r" b="b"/>
            <a:pathLst>
              <a:path w="56514" h="36194">
                <a:moveTo>
                  <a:pt x="0" y="35861"/>
                </a:moveTo>
                <a:lnTo>
                  <a:pt x="56369" y="35861"/>
                </a:lnTo>
                <a:lnTo>
                  <a:pt x="56369" y="0"/>
                </a:lnTo>
                <a:lnTo>
                  <a:pt x="0" y="0"/>
                </a:lnTo>
                <a:lnTo>
                  <a:pt x="0" y="35861"/>
                </a:lnTo>
                <a:close/>
              </a:path>
            </a:pathLst>
          </a:custGeom>
          <a:solidFill>
            <a:srgbClr val="996633"/>
          </a:solidFill>
        </p:spPr>
        <p:txBody>
          <a:bodyPr wrap="square" lIns="0" tIns="0" rIns="0" bIns="0" rtlCol="0"/>
          <a:lstStyle/>
          <a:p>
            <a:endParaRPr/>
          </a:p>
        </p:txBody>
      </p:sp>
      <p:sp>
        <p:nvSpPr>
          <p:cNvPr id="587" name="object 587"/>
          <p:cNvSpPr/>
          <p:nvPr/>
        </p:nvSpPr>
        <p:spPr>
          <a:xfrm>
            <a:off x="5111347" y="1584840"/>
            <a:ext cx="56515" cy="36195"/>
          </a:xfrm>
          <a:custGeom>
            <a:avLst/>
            <a:gdLst/>
            <a:ahLst/>
            <a:cxnLst/>
            <a:rect l="l" t="t" r="r" b="b"/>
            <a:pathLst>
              <a:path w="56514" h="36194">
                <a:moveTo>
                  <a:pt x="0" y="35861"/>
                </a:moveTo>
                <a:lnTo>
                  <a:pt x="56369" y="35861"/>
                </a:lnTo>
                <a:lnTo>
                  <a:pt x="56369" y="0"/>
                </a:lnTo>
                <a:lnTo>
                  <a:pt x="0" y="0"/>
                </a:lnTo>
                <a:lnTo>
                  <a:pt x="0" y="35861"/>
                </a:lnTo>
                <a:close/>
              </a:path>
            </a:pathLst>
          </a:custGeom>
          <a:ln w="4450">
            <a:solidFill>
              <a:srgbClr val="000000"/>
            </a:solidFill>
          </a:ln>
        </p:spPr>
        <p:txBody>
          <a:bodyPr wrap="square" lIns="0" tIns="0" rIns="0" bIns="0" rtlCol="0"/>
          <a:lstStyle/>
          <a:p>
            <a:endParaRPr/>
          </a:p>
        </p:txBody>
      </p:sp>
      <p:sp>
        <p:nvSpPr>
          <p:cNvPr id="588" name="object 588"/>
          <p:cNvSpPr/>
          <p:nvPr/>
        </p:nvSpPr>
        <p:spPr>
          <a:xfrm>
            <a:off x="5167717" y="1584840"/>
            <a:ext cx="56515" cy="36195"/>
          </a:xfrm>
          <a:custGeom>
            <a:avLst/>
            <a:gdLst/>
            <a:ahLst/>
            <a:cxnLst/>
            <a:rect l="l" t="t" r="r" b="b"/>
            <a:pathLst>
              <a:path w="56514" h="36194">
                <a:moveTo>
                  <a:pt x="0" y="35861"/>
                </a:moveTo>
                <a:lnTo>
                  <a:pt x="56468" y="35861"/>
                </a:lnTo>
                <a:lnTo>
                  <a:pt x="56468" y="0"/>
                </a:lnTo>
                <a:lnTo>
                  <a:pt x="0" y="0"/>
                </a:lnTo>
                <a:lnTo>
                  <a:pt x="0" y="35861"/>
                </a:lnTo>
                <a:close/>
              </a:path>
            </a:pathLst>
          </a:custGeom>
          <a:solidFill>
            <a:srgbClr val="996633"/>
          </a:solidFill>
        </p:spPr>
        <p:txBody>
          <a:bodyPr wrap="square" lIns="0" tIns="0" rIns="0" bIns="0" rtlCol="0"/>
          <a:lstStyle/>
          <a:p>
            <a:endParaRPr/>
          </a:p>
        </p:txBody>
      </p:sp>
      <p:sp>
        <p:nvSpPr>
          <p:cNvPr id="589" name="object 589"/>
          <p:cNvSpPr/>
          <p:nvPr/>
        </p:nvSpPr>
        <p:spPr>
          <a:xfrm>
            <a:off x="5167717" y="1584840"/>
            <a:ext cx="56515" cy="36195"/>
          </a:xfrm>
          <a:custGeom>
            <a:avLst/>
            <a:gdLst/>
            <a:ahLst/>
            <a:cxnLst/>
            <a:rect l="l" t="t" r="r" b="b"/>
            <a:pathLst>
              <a:path w="56514" h="36194">
                <a:moveTo>
                  <a:pt x="0" y="35861"/>
                </a:moveTo>
                <a:lnTo>
                  <a:pt x="56468" y="35861"/>
                </a:lnTo>
                <a:lnTo>
                  <a:pt x="56468" y="0"/>
                </a:lnTo>
                <a:lnTo>
                  <a:pt x="0" y="0"/>
                </a:lnTo>
                <a:lnTo>
                  <a:pt x="0" y="35861"/>
                </a:lnTo>
                <a:close/>
              </a:path>
            </a:pathLst>
          </a:custGeom>
          <a:ln w="4451">
            <a:solidFill>
              <a:srgbClr val="000000"/>
            </a:solidFill>
          </a:ln>
        </p:spPr>
        <p:txBody>
          <a:bodyPr wrap="square" lIns="0" tIns="0" rIns="0" bIns="0" rtlCol="0"/>
          <a:lstStyle/>
          <a:p>
            <a:endParaRPr/>
          </a:p>
        </p:txBody>
      </p:sp>
      <p:sp>
        <p:nvSpPr>
          <p:cNvPr id="590" name="object 590"/>
          <p:cNvSpPr/>
          <p:nvPr/>
        </p:nvSpPr>
        <p:spPr>
          <a:xfrm>
            <a:off x="5224185" y="1584840"/>
            <a:ext cx="56515" cy="36195"/>
          </a:xfrm>
          <a:custGeom>
            <a:avLst/>
            <a:gdLst/>
            <a:ahLst/>
            <a:cxnLst/>
            <a:rect l="l" t="t" r="r" b="b"/>
            <a:pathLst>
              <a:path w="56514" h="36194">
                <a:moveTo>
                  <a:pt x="0" y="35861"/>
                </a:moveTo>
                <a:lnTo>
                  <a:pt x="56468" y="35861"/>
                </a:lnTo>
                <a:lnTo>
                  <a:pt x="56468" y="0"/>
                </a:lnTo>
                <a:lnTo>
                  <a:pt x="0" y="0"/>
                </a:lnTo>
                <a:lnTo>
                  <a:pt x="0" y="35861"/>
                </a:lnTo>
                <a:close/>
              </a:path>
            </a:pathLst>
          </a:custGeom>
          <a:solidFill>
            <a:srgbClr val="996633"/>
          </a:solidFill>
        </p:spPr>
        <p:txBody>
          <a:bodyPr wrap="square" lIns="0" tIns="0" rIns="0" bIns="0" rtlCol="0"/>
          <a:lstStyle/>
          <a:p>
            <a:endParaRPr/>
          </a:p>
        </p:txBody>
      </p:sp>
      <p:sp>
        <p:nvSpPr>
          <p:cNvPr id="591" name="object 591"/>
          <p:cNvSpPr/>
          <p:nvPr/>
        </p:nvSpPr>
        <p:spPr>
          <a:xfrm>
            <a:off x="5224185" y="1584840"/>
            <a:ext cx="56515" cy="36195"/>
          </a:xfrm>
          <a:custGeom>
            <a:avLst/>
            <a:gdLst/>
            <a:ahLst/>
            <a:cxnLst/>
            <a:rect l="l" t="t" r="r" b="b"/>
            <a:pathLst>
              <a:path w="56514" h="36194">
                <a:moveTo>
                  <a:pt x="0" y="35861"/>
                </a:moveTo>
                <a:lnTo>
                  <a:pt x="56468" y="35861"/>
                </a:lnTo>
                <a:lnTo>
                  <a:pt x="56468" y="0"/>
                </a:lnTo>
                <a:lnTo>
                  <a:pt x="0" y="0"/>
                </a:lnTo>
                <a:lnTo>
                  <a:pt x="0" y="35861"/>
                </a:lnTo>
                <a:close/>
              </a:path>
            </a:pathLst>
          </a:custGeom>
          <a:ln w="4451">
            <a:solidFill>
              <a:srgbClr val="000000"/>
            </a:solidFill>
          </a:ln>
        </p:spPr>
        <p:txBody>
          <a:bodyPr wrap="square" lIns="0" tIns="0" rIns="0" bIns="0" rtlCol="0"/>
          <a:lstStyle/>
          <a:p>
            <a:endParaRPr/>
          </a:p>
        </p:txBody>
      </p:sp>
      <p:sp>
        <p:nvSpPr>
          <p:cNvPr id="592" name="object 592"/>
          <p:cNvSpPr/>
          <p:nvPr/>
        </p:nvSpPr>
        <p:spPr>
          <a:xfrm>
            <a:off x="5280654" y="1584840"/>
            <a:ext cx="56515" cy="36195"/>
          </a:xfrm>
          <a:custGeom>
            <a:avLst/>
            <a:gdLst/>
            <a:ahLst/>
            <a:cxnLst/>
            <a:rect l="l" t="t" r="r" b="b"/>
            <a:pathLst>
              <a:path w="56514" h="36194">
                <a:moveTo>
                  <a:pt x="0" y="35861"/>
                </a:moveTo>
                <a:lnTo>
                  <a:pt x="56369" y="35861"/>
                </a:lnTo>
                <a:lnTo>
                  <a:pt x="56369" y="0"/>
                </a:lnTo>
                <a:lnTo>
                  <a:pt x="0" y="0"/>
                </a:lnTo>
                <a:lnTo>
                  <a:pt x="0" y="35861"/>
                </a:lnTo>
                <a:close/>
              </a:path>
            </a:pathLst>
          </a:custGeom>
          <a:solidFill>
            <a:srgbClr val="996633"/>
          </a:solidFill>
        </p:spPr>
        <p:txBody>
          <a:bodyPr wrap="square" lIns="0" tIns="0" rIns="0" bIns="0" rtlCol="0"/>
          <a:lstStyle/>
          <a:p>
            <a:endParaRPr/>
          </a:p>
        </p:txBody>
      </p:sp>
      <p:sp>
        <p:nvSpPr>
          <p:cNvPr id="593" name="object 593"/>
          <p:cNvSpPr/>
          <p:nvPr/>
        </p:nvSpPr>
        <p:spPr>
          <a:xfrm>
            <a:off x="5280654" y="1584840"/>
            <a:ext cx="56515" cy="36195"/>
          </a:xfrm>
          <a:custGeom>
            <a:avLst/>
            <a:gdLst/>
            <a:ahLst/>
            <a:cxnLst/>
            <a:rect l="l" t="t" r="r" b="b"/>
            <a:pathLst>
              <a:path w="56514" h="36194">
                <a:moveTo>
                  <a:pt x="0" y="35861"/>
                </a:moveTo>
                <a:lnTo>
                  <a:pt x="56369" y="35861"/>
                </a:lnTo>
                <a:lnTo>
                  <a:pt x="56369" y="0"/>
                </a:lnTo>
                <a:lnTo>
                  <a:pt x="0" y="0"/>
                </a:lnTo>
                <a:lnTo>
                  <a:pt x="0" y="35861"/>
                </a:lnTo>
                <a:close/>
              </a:path>
            </a:pathLst>
          </a:custGeom>
          <a:ln w="4450">
            <a:solidFill>
              <a:srgbClr val="000000"/>
            </a:solidFill>
          </a:ln>
        </p:spPr>
        <p:txBody>
          <a:bodyPr wrap="square" lIns="0" tIns="0" rIns="0" bIns="0" rtlCol="0"/>
          <a:lstStyle/>
          <a:p>
            <a:endParaRPr/>
          </a:p>
        </p:txBody>
      </p:sp>
      <p:sp>
        <p:nvSpPr>
          <p:cNvPr id="594" name="object 594"/>
          <p:cNvSpPr/>
          <p:nvPr/>
        </p:nvSpPr>
        <p:spPr>
          <a:xfrm>
            <a:off x="5337023" y="1584840"/>
            <a:ext cx="56515" cy="36195"/>
          </a:xfrm>
          <a:custGeom>
            <a:avLst/>
            <a:gdLst/>
            <a:ahLst/>
            <a:cxnLst/>
            <a:rect l="l" t="t" r="r" b="b"/>
            <a:pathLst>
              <a:path w="56514" h="36194">
                <a:moveTo>
                  <a:pt x="0" y="35861"/>
                </a:moveTo>
                <a:lnTo>
                  <a:pt x="56468" y="35861"/>
                </a:lnTo>
                <a:lnTo>
                  <a:pt x="56468" y="0"/>
                </a:lnTo>
                <a:lnTo>
                  <a:pt x="0" y="0"/>
                </a:lnTo>
                <a:lnTo>
                  <a:pt x="0" y="35861"/>
                </a:lnTo>
                <a:close/>
              </a:path>
            </a:pathLst>
          </a:custGeom>
          <a:solidFill>
            <a:srgbClr val="996633"/>
          </a:solidFill>
        </p:spPr>
        <p:txBody>
          <a:bodyPr wrap="square" lIns="0" tIns="0" rIns="0" bIns="0" rtlCol="0"/>
          <a:lstStyle/>
          <a:p>
            <a:endParaRPr/>
          </a:p>
        </p:txBody>
      </p:sp>
      <p:sp>
        <p:nvSpPr>
          <p:cNvPr id="595" name="object 595"/>
          <p:cNvSpPr/>
          <p:nvPr/>
        </p:nvSpPr>
        <p:spPr>
          <a:xfrm>
            <a:off x="5337023" y="1584840"/>
            <a:ext cx="56515" cy="36195"/>
          </a:xfrm>
          <a:custGeom>
            <a:avLst/>
            <a:gdLst/>
            <a:ahLst/>
            <a:cxnLst/>
            <a:rect l="l" t="t" r="r" b="b"/>
            <a:pathLst>
              <a:path w="56514" h="36194">
                <a:moveTo>
                  <a:pt x="0" y="35861"/>
                </a:moveTo>
                <a:lnTo>
                  <a:pt x="56468" y="35861"/>
                </a:lnTo>
                <a:lnTo>
                  <a:pt x="56468" y="0"/>
                </a:lnTo>
                <a:lnTo>
                  <a:pt x="0" y="0"/>
                </a:lnTo>
                <a:lnTo>
                  <a:pt x="0" y="35861"/>
                </a:lnTo>
                <a:close/>
              </a:path>
            </a:pathLst>
          </a:custGeom>
          <a:ln w="4451">
            <a:solidFill>
              <a:srgbClr val="000000"/>
            </a:solidFill>
          </a:ln>
        </p:spPr>
        <p:txBody>
          <a:bodyPr wrap="square" lIns="0" tIns="0" rIns="0" bIns="0" rtlCol="0"/>
          <a:lstStyle/>
          <a:p>
            <a:endParaRPr/>
          </a:p>
        </p:txBody>
      </p:sp>
      <p:sp>
        <p:nvSpPr>
          <p:cNvPr id="596" name="object 596"/>
          <p:cNvSpPr/>
          <p:nvPr/>
        </p:nvSpPr>
        <p:spPr>
          <a:xfrm>
            <a:off x="5393496" y="1584840"/>
            <a:ext cx="56515" cy="36195"/>
          </a:xfrm>
          <a:custGeom>
            <a:avLst/>
            <a:gdLst/>
            <a:ahLst/>
            <a:cxnLst/>
            <a:rect l="l" t="t" r="r" b="b"/>
            <a:pathLst>
              <a:path w="56514" h="36194">
                <a:moveTo>
                  <a:pt x="0" y="35861"/>
                </a:moveTo>
                <a:lnTo>
                  <a:pt x="56468" y="35861"/>
                </a:lnTo>
                <a:lnTo>
                  <a:pt x="56468" y="0"/>
                </a:lnTo>
                <a:lnTo>
                  <a:pt x="0" y="0"/>
                </a:lnTo>
                <a:lnTo>
                  <a:pt x="0" y="35861"/>
                </a:lnTo>
                <a:close/>
              </a:path>
            </a:pathLst>
          </a:custGeom>
          <a:solidFill>
            <a:srgbClr val="996633"/>
          </a:solidFill>
        </p:spPr>
        <p:txBody>
          <a:bodyPr wrap="square" lIns="0" tIns="0" rIns="0" bIns="0" rtlCol="0"/>
          <a:lstStyle/>
          <a:p>
            <a:endParaRPr/>
          </a:p>
        </p:txBody>
      </p:sp>
      <p:sp>
        <p:nvSpPr>
          <p:cNvPr id="597" name="object 597"/>
          <p:cNvSpPr/>
          <p:nvPr/>
        </p:nvSpPr>
        <p:spPr>
          <a:xfrm>
            <a:off x="5393496" y="1584840"/>
            <a:ext cx="56515" cy="36195"/>
          </a:xfrm>
          <a:custGeom>
            <a:avLst/>
            <a:gdLst/>
            <a:ahLst/>
            <a:cxnLst/>
            <a:rect l="l" t="t" r="r" b="b"/>
            <a:pathLst>
              <a:path w="56514" h="36194">
                <a:moveTo>
                  <a:pt x="0" y="35861"/>
                </a:moveTo>
                <a:lnTo>
                  <a:pt x="56468" y="35861"/>
                </a:lnTo>
                <a:lnTo>
                  <a:pt x="56468" y="0"/>
                </a:lnTo>
                <a:lnTo>
                  <a:pt x="0" y="0"/>
                </a:lnTo>
                <a:lnTo>
                  <a:pt x="0" y="35861"/>
                </a:lnTo>
                <a:close/>
              </a:path>
            </a:pathLst>
          </a:custGeom>
          <a:ln w="4451">
            <a:solidFill>
              <a:srgbClr val="000000"/>
            </a:solidFill>
          </a:ln>
        </p:spPr>
        <p:txBody>
          <a:bodyPr wrap="square" lIns="0" tIns="0" rIns="0" bIns="0" rtlCol="0"/>
          <a:lstStyle/>
          <a:p>
            <a:endParaRPr/>
          </a:p>
        </p:txBody>
      </p:sp>
      <p:sp>
        <p:nvSpPr>
          <p:cNvPr id="598" name="object 598"/>
          <p:cNvSpPr/>
          <p:nvPr/>
        </p:nvSpPr>
        <p:spPr>
          <a:xfrm>
            <a:off x="5449952" y="1584840"/>
            <a:ext cx="56515" cy="36195"/>
          </a:xfrm>
          <a:custGeom>
            <a:avLst/>
            <a:gdLst/>
            <a:ahLst/>
            <a:cxnLst/>
            <a:rect l="l" t="t" r="r" b="b"/>
            <a:pathLst>
              <a:path w="56514" h="36194">
                <a:moveTo>
                  <a:pt x="0" y="35861"/>
                </a:moveTo>
                <a:lnTo>
                  <a:pt x="56369" y="35861"/>
                </a:lnTo>
                <a:lnTo>
                  <a:pt x="56369" y="0"/>
                </a:lnTo>
                <a:lnTo>
                  <a:pt x="0" y="0"/>
                </a:lnTo>
                <a:lnTo>
                  <a:pt x="0" y="35861"/>
                </a:lnTo>
                <a:close/>
              </a:path>
            </a:pathLst>
          </a:custGeom>
          <a:solidFill>
            <a:srgbClr val="996633"/>
          </a:solidFill>
        </p:spPr>
        <p:txBody>
          <a:bodyPr wrap="square" lIns="0" tIns="0" rIns="0" bIns="0" rtlCol="0"/>
          <a:lstStyle/>
          <a:p>
            <a:endParaRPr/>
          </a:p>
        </p:txBody>
      </p:sp>
      <p:sp>
        <p:nvSpPr>
          <p:cNvPr id="599" name="object 599"/>
          <p:cNvSpPr/>
          <p:nvPr/>
        </p:nvSpPr>
        <p:spPr>
          <a:xfrm>
            <a:off x="5449952" y="1584840"/>
            <a:ext cx="56515" cy="36195"/>
          </a:xfrm>
          <a:custGeom>
            <a:avLst/>
            <a:gdLst/>
            <a:ahLst/>
            <a:cxnLst/>
            <a:rect l="l" t="t" r="r" b="b"/>
            <a:pathLst>
              <a:path w="56514" h="36194">
                <a:moveTo>
                  <a:pt x="0" y="35861"/>
                </a:moveTo>
                <a:lnTo>
                  <a:pt x="56369" y="35861"/>
                </a:lnTo>
                <a:lnTo>
                  <a:pt x="56369" y="0"/>
                </a:lnTo>
                <a:lnTo>
                  <a:pt x="0" y="0"/>
                </a:lnTo>
                <a:lnTo>
                  <a:pt x="0" y="35861"/>
                </a:lnTo>
                <a:close/>
              </a:path>
            </a:pathLst>
          </a:custGeom>
          <a:ln w="4450">
            <a:solidFill>
              <a:srgbClr val="000000"/>
            </a:solidFill>
          </a:ln>
        </p:spPr>
        <p:txBody>
          <a:bodyPr wrap="square" lIns="0" tIns="0" rIns="0" bIns="0" rtlCol="0"/>
          <a:lstStyle/>
          <a:p>
            <a:endParaRPr/>
          </a:p>
        </p:txBody>
      </p:sp>
      <p:sp>
        <p:nvSpPr>
          <p:cNvPr id="600" name="object 600"/>
          <p:cNvSpPr/>
          <p:nvPr/>
        </p:nvSpPr>
        <p:spPr>
          <a:xfrm>
            <a:off x="4971756" y="1620701"/>
            <a:ext cx="56515" cy="36195"/>
          </a:xfrm>
          <a:custGeom>
            <a:avLst/>
            <a:gdLst/>
            <a:ahLst/>
            <a:cxnLst/>
            <a:rect l="l" t="t" r="r" b="b"/>
            <a:pathLst>
              <a:path w="56514" h="36194">
                <a:moveTo>
                  <a:pt x="0" y="35692"/>
                </a:moveTo>
                <a:lnTo>
                  <a:pt x="56369" y="35692"/>
                </a:lnTo>
                <a:lnTo>
                  <a:pt x="56369" y="0"/>
                </a:lnTo>
                <a:lnTo>
                  <a:pt x="0" y="0"/>
                </a:lnTo>
                <a:lnTo>
                  <a:pt x="0" y="35692"/>
                </a:lnTo>
                <a:close/>
              </a:path>
            </a:pathLst>
          </a:custGeom>
          <a:solidFill>
            <a:srgbClr val="996633"/>
          </a:solidFill>
        </p:spPr>
        <p:txBody>
          <a:bodyPr wrap="square" lIns="0" tIns="0" rIns="0" bIns="0" rtlCol="0"/>
          <a:lstStyle/>
          <a:p>
            <a:endParaRPr/>
          </a:p>
        </p:txBody>
      </p:sp>
      <p:sp>
        <p:nvSpPr>
          <p:cNvPr id="601" name="object 601"/>
          <p:cNvSpPr/>
          <p:nvPr/>
        </p:nvSpPr>
        <p:spPr>
          <a:xfrm>
            <a:off x="4971756" y="1620701"/>
            <a:ext cx="56515" cy="36195"/>
          </a:xfrm>
          <a:custGeom>
            <a:avLst/>
            <a:gdLst/>
            <a:ahLst/>
            <a:cxnLst/>
            <a:rect l="l" t="t" r="r" b="b"/>
            <a:pathLst>
              <a:path w="56514" h="36194">
                <a:moveTo>
                  <a:pt x="0" y="35692"/>
                </a:moveTo>
                <a:lnTo>
                  <a:pt x="56369" y="35692"/>
                </a:lnTo>
                <a:lnTo>
                  <a:pt x="56369" y="0"/>
                </a:lnTo>
                <a:lnTo>
                  <a:pt x="0" y="0"/>
                </a:lnTo>
                <a:lnTo>
                  <a:pt x="0" y="35692"/>
                </a:lnTo>
                <a:close/>
              </a:path>
            </a:pathLst>
          </a:custGeom>
          <a:ln w="4454">
            <a:solidFill>
              <a:srgbClr val="000000"/>
            </a:solidFill>
          </a:ln>
        </p:spPr>
        <p:txBody>
          <a:bodyPr wrap="square" lIns="0" tIns="0" rIns="0" bIns="0" rtlCol="0"/>
          <a:lstStyle/>
          <a:p>
            <a:endParaRPr/>
          </a:p>
        </p:txBody>
      </p:sp>
      <p:sp>
        <p:nvSpPr>
          <p:cNvPr id="602" name="object 602"/>
          <p:cNvSpPr/>
          <p:nvPr/>
        </p:nvSpPr>
        <p:spPr>
          <a:xfrm>
            <a:off x="5028124" y="1620701"/>
            <a:ext cx="56515" cy="36195"/>
          </a:xfrm>
          <a:custGeom>
            <a:avLst/>
            <a:gdLst/>
            <a:ahLst/>
            <a:cxnLst/>
            <a:rect l="l" t="t" r="r" b="b"/>
            <a:pathLst>
              <a:path w="56514" h="36194">
                <a:moveTo>
                  <a:pt x="0" y="35692"/>
                </a:moveTo>
                <a:lnTo>
                  <a:pt x="56468" y="35692"/>
                </a:lnTo>
                <a:lnTo>
                  <a:pt x="56468" y="0"/>
                </a:lnTo>
                <a:lnTo>
                  <a:pt x="0" y="0"/>
                </a:lnTo>
                <a:lnTo>
                  <a:pt x="0" y="35692"/>
                </a:lnTo>
                <a:close/>
              </a:path>
            </a:pathLst>
          </a:custGeom>
          <a:solidFill>
            <a:srgbClr val="996633"/>
          </a:solidFill>
        </p:spPr>
        <p:txBody>
          <a:bodyPr wrap="square" lIns="0" tIns="0" rIns="0" bIns="0" rtlCol="0"/>
          <a:lstStyle/>
          <a:p>
            <a:endParaRPr/>
          </a:p>
        </p:txBody>
      </p:sp>
      <p:sp>
        <p:nvSpPr>
          <p:cNvPr id="603" name="object 603"/>
          <p:cNvSpPr/>
          <p:nvPr/>
        </p:nvSpPr>
        <p:spPr>
          <a:xfrm>
            <a:off x="5028124" y="1620701"/>
            <a:ext cx="56515" cy="36195"/>
          </a:xfrm>
          <a:custGeom>
            <a:avLst/>
            <a:gdLst/>
            <a:ahLst/>
            <a:cxnLst/>
            <a:rect l="l" t="t" r="r" b="b"/>
            <a:pathLst>
              <a:path w="56514" h="36194">
                <a:moveTo>
                  <a:pt x="0" y="35692"/>
                </a:moveTo>
                <a:lnTo>
                  <a:pt x="56468" y="35692"/>
                </a:lnTo>
                <a:lnTo>
                  <a:pt x="56468" y="0"/>
                </a:lnTo>
                <a:lnTo>
                  <a:pt x="0" y="0"/>
                </a:lnTo>
                <a:lnTo>
                  <a:pt x="0" y="35692"/>
                </a:lnTo>
                <a:close/>
              </a:path>
            </a:pathLst>
          </a:custGeom>
          <a:ln w="4455">
            <a:solidFill>
              <a:srgbClr val="000000"/>
            </a:solidFill>
          </a:ln>
        </p:spPr>
        <p:txBody>
          <a:bodyPr wrap="square" lIns="0" tIns="0" rIns="0" bIns="0" rtlCol="0"/>
          <a:lstStyle/>
          <a:p>
            <a:endParaRPr/>
          </a:p>
        </p:txBody>
      </p:sp>
      <p:sp>
        <p:nvSpPr>
          <p:cNvPr id="604" name="object 604"/>
          <p:cNvSpPr/>
          <p:nvPr/>
        </p:nvSpPr>
        <p:spPr>
          <a:xfrm>
            <a:off x="5084593" y="1620701"/>
            <a:ext cx="56515" cy="36195"/>
          </a:xfrm>
          <a:custGeom>
            <a:avLst/>
            <a:gdLst/>
            <a:ahLst/>
            <a:cxnLst/>
            <a:rect l="l" t="t" r="r" b="b"/>
            <a:pathLst>
              <a:path w="56514" h="36194">
                <a:moveTo>
                  <a:pt x="0" y="35692"/>
                </a:moveTo>
                <a:lnTo>
                  <a:pt x="56468" y="35692"/>
                </a:lnTo>
                <a:lnTo>
                  <a:pt x="56468" y="0"/>
                </a:lnTo>
                <a:lnTo>
                  <a:pt x="0" y="0"/>
                </a:lnTo>
                <a:lnTo>
                  <a:pt x="0" y="35692"/>
                </a:lnTo>
                <a:close/>
              </a:path>
            </a:pathLst>
          </a:custGeom>
          <a:solidFill>
            <a:srgbClr val="996633"/>
          </a:solidFill>
        </p:spPr>
        <p:txBody>
          <a:bodyPr wrap="square" lIns="0" tIns="0" rIns="0" bIns="0" rtlCol="0"/>
          <a:lstStyle/>
          <a:p>
            <a:endParaRPr/>
          </a:p>
        </p:txBody>
      </p:sp>
      <p:sp>
        <p:nvSpPr>
          <p:cNvPr id="605" name="object 605"/>
          <p:cNvSpPr/>
          <p:nvPr/>
        </p:nvSpPr>
        <p:spPr>
          <a:xfrm>
            <a:off x="5084593" y="1620701"/>
            <a:ext cx="56515" cy="36195"/>
          </a:xfrm>
          <a:custGeom>
            <a:avLst/>
            <a:gdLst/>
            <a:ahLst/>
            <a:cxnLst/>
            <a:rect l="l" t="t" r="r" b="b"/>
            <a:pathLst>
              <a:path w="56514" h="36194">
                <a:moveTo>
                  <a:pt x="0" y="35692"/>
                </a:moveTo>
                <a:lnTo>
                  <a:pt x="56468" y="35692"/>
                </a:lnTo>
                <a:lnTo>
                  <a:pt x="56468" y="0"/>
                </a:lnTo>
                <a:lnTo>
                  <a:pt x="0" y="0"/>
                </a:lnTo>
                <a:lnTo>
                  <a:pt x="0" y="35692"/>
                </a:lnTo>
                <a:close/>
              </a:path>
            </a:pathLst>
          </a:custGeom>
          <a:ln w="4455">
            <a:solidFill>
              <a:srgbClr val="000000"/>
            </a:solidFill>
          </a:ln>
        </p:spPr>
        <p:txBody>
          <a:bodyPr wrap="square" lIns="0" tIns="0" rIns="0" bIns="0" rtlCol="0"/>
          <a:lstStyle/>
          <a:p>
            <a:endParaRPr/>
          </a:p>
        </p:txBody>
      </p:sp>
      <p:sp>
        <p:nvSpPr>
          <p:cNvPr id="606" name="object 606"/>
          <p:cNvSpPr/>
          <p:nvPr/>
        </p:nvSpPr>
        <p:spPr>
          <a:xfrm>
            <a:off x="5141061" y="1620701"/>
            <a:ext cx="56515" cy="36195"/>
          </a:xfrm>
          <a:custGeom>
            <a:avLst/>
            <a:gdLst/>
            <a:ahLst/>
            <a:cxnLst/>
            <a:rect l="l" t="t" r="r" b="b"/>
            <a:pathLst>
              <a:path w="56514" h="36194">
                <a:moveTo>
                  <a:pt x="0" y="35692"/>
                </a:moveTo>
                <a:lnTo>
                  <a:pt x="56369" y="35692"/>
                </a:lnTo>
                <a:lnTo>
                  <a:pt x="56369" y="0"/>
                </a:lnTo>
                <a:lnTo>
                  <a:pt x="0" y="0"/>
                </a:lnTo>
                <a:lnTo>
                  <a:pt x="0" y="35692"/>
                </a:lnTo>
                <a:close/>
              </a:path>
            </a:pathLst>
          </a:custGeom>
          <a:solidFill>
            <a:srgbClr val="996633"/>
          </a:solidFill>
        </p:spPr>
        <p:txBody>
          <a:bodyPr wrap="square" lIns="0" tIns="0" rIns="0" bIns="0" rtlCol="0"/>
          <a:lstStyle/>
          <a:p>
            <a:endParaRPr/>
          </a:p>
        </p:txBody>
      </p:sp>
      <p:sp>
        <p:nvSpPr>
          <p:cNvPr id="607" name="object 607"/>
          <p:cNvSpPr/>
          <p:nvPr/>
        </p:nvSpPr>
        <p:spPr>
          <a:xfrm>
            <a:off x="5141061" y="1620701"/>
            <a:ext cx="56515" cy="36195"/>
          </a:xfrm>
          <a:custGeom>
            <a:avLst/>
            <a:gdLst/>
            <a:ahLst/>
            <a:cxnLst/>
            <a:rect l="l" t="t" r="r" b="b"/>
            <a:pathLst>
              <a:path w="56514" h="36194">
                <a:moveTo>
                  <a:pt x="0" y="35692"/>
                </a:moveTo>
                <a:lnTo>
                  <a:pt x="56369" y="35692"/>
                </a:lnTo>
                <a:lnTo>
                  <a:pt x="56369" y="0"/>
                </a:lnTo>
                <a:lnTo>
                  <a:pt x="0" y="0"/>
                </a:lnTo>
                <a:lnTo>
                  <a:pt x="0" y="35692"/>
                </a:lnTo>
                <a:close/>
              </a:path>
            </a:pathLst>
          </a:custGeom>
          <a:ln w="4454">
            <a:solidFill>
              <a:srgbClr val="000000"/>
            </a:solidFill>
          </a:ln>
        </p:spPr>
        <p:txBody>
          <a:bodyPr wrap="square" lIns="0" tIns="0" rIns="0" bIns="0" rtlCol="0"/>
          <a:lstStyle/>
          <a:p>
            <a:endParaRPr/>
          </a:p>
        </p:txBody>
      </p:sp>
      <p:sp>
        <p:nvSpPr>
          <p:cNvPr id="608" name="object 608"/>
          <p:cNvSpPr/>
          <p:nvPr/>
        </p:nvSpPr>
        <p:spPr>
          <a:xfrm>
            <a:off x="5197431" y="1620701"/>
            <a:ext cx="56515" cy="36195"/>
          </a:xfrm>
          <a:custGeom>
            <a:avLst/>
            <a:gdLst/>
            <a:ahLst/>
            <a:cxnLst/>
            <a:rect l="l" t="t" r="r" b="b"/>
            <a:pathLst>
              <a:path w="56514" h="36194">
                <a:moveTo>
                  <a:pt x="0" y="35692"/>
                </a:moveTo>
                <a:lnTo>
                  <a:pt x="56468" y="35692"/>
                </a:lnTo>
                <a:lnTo>
                  <a:pt x="56468" y="0"/>
                </a:lnTo>
                <a:lnTo>
                  <a:pt x="0" y="0"/>
                </a:lnTo>
                <a:lnTo>
                  <a:pt x="0" y="35692"/>
                </a:lnTo>
                <a:close/>
              </a:path>
            </a:pathLst>
          </a:custGeom>
          <a:solidFill>
            <a:srgbClr val="996633"/>
          </a:solidFill>
        </p:spPr>
        <p:txBody>
          <a:bodyPr wrap="square" lIns="0" tIns="0" rIns="0" bIns="0" rtlCol="0"/>
          <a:lstStyle/>
          <a:p>
            <a:endParaRPr/>
          </a:p>
        </p:txBody>
      </p:sp>
      <p:sp>
        <p:nvSpPr>
          <p:cNvPr id="609" name="object 609"/>
          <p:cNvSpPr/>
          <p:nvPr/>
        </p:nvSpPr>
        <p:spPr>
          <a:xfrm>
            <a:off x="5197431" y="1620701"/>
            <a:ext cx="56515" cy="36195"/>
          </a:xfrm>
          <a:custGeom>
            <a:avLst/>
            <a:gdLst/>
            <a:ahLst/>
            <a:cxnLst/>
            <a:rect l="l" t="t" r="r" b="b"/>
            <a:pathLst>
              <a:path w="56514" h="36194">
                <a:moveTo>
                  <a:pt x="0" y="35692"/>
                </a:moveTo>
                <a:lnTo>
                  <a:pt x="56468" y="35692"/>
                </a:lnTo>
                <a:lnTo>
                  <a:pt x="56468" y="0"/>
                </a:lnTo>
                <a:lnTo>
                  <a:pt x="0" y="0"/>
                </a:lnTo>
                <a:lnTo>
                  <a:pt x="0" y="35692"/>
                </a:lnTo>
                <a:close/>
              </a:path>
            </a:pathLst>
          </a:custGeom>
          <a:ln w="4455">
            <a:solidFill>
              <a:srgbClr val="000000"/>
            </a:solidFill>
          </a:ln>
        </p:spPr>
        <p:txBody>
          <a:bodyPr wrap="square" lIns="0" tIns="0" rIns="0" bIns="0" rtlCol="0"/>
          <a:lstStyle/>
          <a:p>
            <a:endParaRPr/>
          </a:p>
        </p:txBody>
      </p:sp>
      <p:sp>
        <p:nvSpPr>
          <p:cNvPr id="610" name="object 610"/>
          <p:cNvSpPr/>
          <p:nvPr/>
        </p:nvSpPr>
        <p:spPr>
          <a:xfrm>
            <a:off x="5253899" y="1620701"/>
            <a:ext cx="56515" cy="36195"/>
          </a:xfrm>
          <a:custGeom>
            <a:avLst/>
            <a:gdLst/>
            <a:ahLst/>
            <a:cxnLst/>
            <a:rect l="l" t="t" r="r" b="b"/>
            <a:pathLst>
              <a:path w="56514" h="36194">
                <a:moveTo>
                  <a:pt x="0" y="35692"/>
                </a:moveTo>
                <a:lnTo>
                  <a:pt x="56468" y="35692"/>
                </a:lnTo>
                <a:lnTo>
                  <a:pt x="56468" y="0"/>
                </a:lnTo>
                <a:lnTo>
                  <a:pt x="0" y="0"/>
                </a:lnTo>
                <a:lnTo>
                  <a:pt x="0" y="35692"/>
                </a:lnTo>
                <a:close/>
              </a:path>
            </a:pathLst>
          </a:custGeom>
          <a:solidFill>
            <a:srgbClr val="996633"/>
          </a:solidFill>
        </p:spPr>
        <p:txBody>
          <a:bodyPr wrap="square" lIns="0" tIns="0" rIns="0" bIns="0" rtlCol="0"/>
          <a:lstStyle/>
          <a:p>
            <a:endParaRPr/>
          </a:p>
        </p:txBody>
      </p:sp>
      <p:sp>
        <p:nvSpPr>
          <p:cNvPr id="611" name="object 611"/>
          <p:cNvSpPr/>
          <p:nvPr/>
        </p:nvSpPr>
        <p:spPr>
          <a:xfrm>
            <a:off x="5253899" y="1620701"/>
            <a:ext cx="56515" cy="36195"/>
          </a:xfrm>
          <a:custGeom>
            <a:avLst/>
            <a:gdLst/>
            <a:ahLst/>
            <a:cxnLst/>
            <a:rect l="l" t="t" r="r" b="b"/>
            <a:pathLst>
              <a:path w="56514" h="36194">
                <a:moveTo>
                  <a:pt x="0" y="35692"/>
                </a:moveTo>
                <a:lnTo>
                  <a:pt x="56468" y="35692"/>
                </a:lnTo>
                <a:lnTo>
                  <a:pt x="56468" y="0"/>
                </a:lnTo>
                <a:lnTo>
                  <a:pt x="0" y="0"/>
                </a:lnTo>
                <a:lnTo>
                  <a:pt x="0" y="35692"/>
                </a:lnTo>
                <a:close/>
              </a:path>
            </a:pathLst>
          </a:custGeom>
          <a:ln w="4455">
            <a:solidFill>
              <a:srgbClr val="000000"/>
            </a:solidFill>
          </a:ln>
        </p:spPr>
        <p:txBody>
          <a:bodyPr wrap="square" lIns="0" tIns="0" rIns="0" bIns="0" rtlCol="0"/>
          <a:lstStyle/>
          <a:p>
            <a:endParaRPr/>
          </a:p>
        </p:txBody>
      </p:sp>
      <p:sp>
        <p:nvSpPr>
          <p:cNvPr id="612" name="object 612"/>
          <p:cNvSpPr/>
          <p:nvPr/>
        </p:nvSpPr>
        <p:spPr>
          <a:xfrm>
            <a:off x="5310368" y="1620701"/>
            <a:ext cx="56515" cy="36195"/>
          </a:xfrm>
          <a:custGeom>
            <a:avLst/>
            <a:gdLst/>
            <a:ahLst/>
            <a:cxnLst/>
            <a:rect l="l" t="t" r="r" b="b"/>
            <a:pathLst>
              <a:path w="56514" h="36194">
                <a:moveTo>
                  <a:pt x="0" y="35692"/>
                </a:moveTo>
                <a:lnTo>
                  <a:pt x="56369" y="35692"/>
                </a:lnTo>
                <a:lnTo>
                  <a:pt x="56369" y="0"/>
                </a:lnTo>
                <a:lnTo>
                  <a:pt x="0" y="0"/>
                </a:lnTo>
                <a:lnTo>
                  <a:pt x="0" y="35692"/>
                </a:lnTo>
                <a:close/>
              </a:path>
            </a:pathLst>
          </a:custGeom>
          <a:solidFill>
            <a:srgbClr val="996633"/>
          </a:solidFill>
        </p:spPr>
        <p:txBody>
          <a:bodyPr wrap="square" lIns="0" tIns="0" rIns="0" bIns="0" rtlCol="0"/>
          <a:lstStyle/>
          <a:p>
            <a:endParaRPr/>
          </a:p>
        </p:txBody>
      </p:sp>
      <p:sp>
        <p:nvSpPr>
          <p:cNvPr id="613" name="object 613"/>
          <p:cNvSpPr/>
          <p:nvPr/>
        </p:nvSpPr>
        <p:spPr>
          <a:xfrm>
            <a:off x="5310368" y="1620701"/>
            <a:ext cx="56515" cy="36195"/>
          </a:xfrm>
          <a:custGeom>
            <a:avLst/>
            <a:gdLst/>
            <a:ahLst/>
            <a:cxnLst/>
            <a:rect l="l" t="t" r="r" b="b"/>
            <a:pathLst>
              <a:path w="56514" h="36194">
                <a:moveTo>
                  <a:pt x="0" y="35692"/>
                </a:moveTo>
                <a:lnTo>
                  <a:pt x="56369" y="35692"/>
                </a:lnTo>
                <a:lnTo>
                  <a:pt x="56369" y="0"/>
                </a:lnTo>
                <a:lnTo>
                  <a:pt x="0" y="0"/>
                </a:lnTo>
                <a:lnTo>
                  <a:pt x="0" y="35692"/>
                </a:lnTo>
                <a:close/>
              </a:path>
            </a:pathLst>
          </a:custGeom>
          <a:ln w="4454">
            <a:solidFill>
              <a:srgbClr val="000000"/>
            </a:solidFill>
          </a:ln>
        </p:spPr>
        <p:txBody>
          <a:bodyPr wrap="square" lIns="0" tIns="0" rIns="0" bIns="0" rtlCol="0"/>
          <a:lstStyle/>
          <a:p>
            <a:endParaRPr/>
          </a:p>
        </p:txBody>
      </p:sp>
      <p:sp>
        <p:nvSpPr>
          <p:cNvPr id="614" name="object 614"/>
          <p:cNvSpPr/>
          <p:nvPr/>
        </p:nvSpPr>
        <p:spPr>
          <a:xfrm>
            <a:off x="5366749" y="1620701"/>
            <a:ext cx="56515" cy="36195"/>
          </a:xfrm>
          <a:custGeom>
            <a:avLst/>
            <a:gdLst/>
            <a:ahLst/>
            <a:cxnLst/>
            <a:rect l="l" t="t" r="r" b="b"/>
            <a:pathLst>
              <a:path w="56514" h="36194">
                <a:moveTo>
                  <a:pt x="0" y="35692"/>
                </a:moveTo>
                <a:lnTo>
                  <a:pt x="56468" y="35692"/>
                </a:lnTo>
                <a:lnTo>
                  <a:pt x="56468" y="0"/>
                </a:lnTo>
                <a:lnTo>
                  <a:pt x="0" y="0"/>
                </a:lnTo>
                <a:lnTo>
                  <a:pt x="0" y="35692"/>
                </a:lnTo>
                <a:close/>
              </a:path>
            </a:pathLst>
          </a:custGeom>
          <a:solidFill>
            <a:srgbClr val="996633"/>
          </a:solidFill>
        </p:spPr>
        <p:txBody>
          <a:bodyPr wrap="square" lIns="0" tIns="0" rIns="0" bIns="0" rtlCol="0"/>
          <a:lstStyle/>
          <a:p>
            <a:endParaRPr/>
          </a:p>
        </p:txBody>
      </p:sp>
      <p:sp>
        <p:nvSpPr>
          <p:cNvPr id="615" name="object 615"/>
          <p:cNvSpPr/>
          <p:nvPr/>
        </p:nvSpPr>
        <p:spPr>
          <a:xfrm>
            <a:off x="5366749" y="1620701"/>
            <a:ext cx="56515" cy="36195"/>
          </a:xfrm>
          <a:custGeom>
            <a:avLst/>
            <a:gdLst/>
            <a:ahLst/>
            <a:cxnLst/>
            <a:rect l="l" t="t" r="r" b="b"/>
            <a:pathLst>
              <a:path w="56514" h="36194">
                <a:moveTo>
                  <a:pt x="0" y="35692"/>
                </a:moveTo>
                <a:lnTo>
                  <a:pt x="56468" y="35692"/>
                </a:lnTo>
                <a:lnTo>
                  <a:pt x="56468" y="0"/>
                </a:lnTo>
                <a:lnTo>
                  <a:pt x="0" y="0"/>
                </a:lnTo>
                <a:lnTo>
                  <a:pt x="0" y="35692"/>
                </a:lnTo>
                <a:close/>
              </a:path>
            </a:pathLst>
          </a:custGeom>
          <a:ln w="4455">
            <a:solidFill>
              <a:srgbClr val="000000"/>
            </a:solidFill>
          </a:ln>
        </p:spPr>
        <p:txBody>
          <a:bodyPr wrap="square" lIns="0" tIns="0" rIns="0" bIns="0" rtlCol="0"/>
          <a:lstStyle/>
          <a:p>
            <a:endParaRPr/>
          </a:p>
        </p:txBody>
      </p:sp>
      <p:sp>
        <p:nvSpPr>
          <p:cNvPr id="616" name="object 616"/>
          <p:cNvSpPr/>
          <p:nvPr/>
        </p:nvSpPr>
        <p:spPr>
          <a:xfrm>
            <a:off x="5423206" y="1620701"/>
            <a:ext cx="56515" cy="36195"/>
          </a:xfrm>
          <a:custGeom>
            <a:avLst/>
            <a:gdLst/>
            <a:ahLst/>
            <a:cxnLst/>
            <a:rect l="l" t="t" r="r" b="b"/>
            <a:pathLst>
              <a:path w="56514" h="36194">
                <a:moveTo>
                  <a:pt x="0" y="35692"/>
                </a:moveTo>
                <a:lnTo>
                  <a:pt x="56468" y="35692"/>
                </a:lnTo>
                <a:lnTo>
                  <a:pt x="56468" y="0"/>
                </a:lnTo>
                <a:lnTo>
                  <a:pt x="0" y="0"/>
                </a:lnTo>
                <a:lnTo>
                  <a:pt x="0" y="35692"/>
                </a:lnTo>
                <a:close/>
              </a:path>
            </a:pathLst>
          </a:custGeom>
          <a:solidFill>
            <a:srgbClr val="996633"/>
          </a:solidFill>
        </p:spPr>
        <p:txBody>
          <a:bodyPr wrap="square" lIns="0" tIns="0" rIns="0" bIns="0" rtlCol="0"/>
          <a:lstStyle/>
          <a:p>
            <a:endParaRPr/>
          </a:p>
        </p:txBody>
      </p:sp>
      <p:sp>
        <p:nvSpPr>
          <p:cNvPr id="617" name="object 617"/>
          <p:cNvSpPr/>
          <p:nvPr/>
        </p:nvSpPr>
        <p:spPr>
          <a:xfrm>
            <a:off x="5423206" y="1620701"/>
            <a:ext cx="56515" cy="36195"/>
          </a:xfrm>
          <a:custGeom>
            <a:avLst/>
            <a:gdLst/>
            <a:ahLst/>
            <a:cxnLst/>
            <a:rect l="l" t="t" r="r" b="b"/>
            <a:pathLst>
              <a:path w="56514" h="36194">
                <a:moveTo>
                  <a:pt x="0" y="35692"/>
                </a:moveTo>
                <a:lnTo>
                  <a:pt x="56468" y="35692"/>
                </a:lnTo>
                <a:lnTo>
                  <a:pt x="56468" y="0"/>
                </a:lnTo>
                <a:lnTo>
                  <a:pt x="0" y="0"/>
                </a:lnTo>
                <a:lnTo>
                  <a:pt x="0" y="35692"/>
                </a:lnTo>
                <a:close/>
              </a:path>
            </a:pathLst>
          </a:custGeom>
          <a:ln w="4455">
            <a:solidFill>
              <a:srgbClr val="000000"/>
            </a:solidFill>
          </a:ln>
        </p:spPr>
        <p:txBody>
          <a:bodyPr wrap="square" lIns="0" tIns="0" rIns="0" bIns="0" rtlCol="0"/>
          <a:lstStyle/>
          <a:p>
            <a:endParaRPr/>
          </a:p>
        </p:txBody>
      </p:sp>
      <p:sp>
        <p:nvSpPr>
          <p:cNvPr id="618" name="object 618"/>
          <p:cNvSpPr/>
          <p:nvPr/>
        </p:nvSpPr>
        <p:spPr>
          <a:xfrm>
            <a:off x="5479662" y="1273195"/>
            <a:ext cx="26670" cy="36195"/>
          </a:xfrm>
          <a:custGeom>
            <a:avLst/>
            <a:gdLst/>
            <a:ahLst/>
            <a:cxnLst/>
            <a:rect l="l" t="t" r="r" b="b"/>
            <a:pathLst>
              <a:path w="26670" h="36194">
                <a:moveTo>
                  <a:pt x="0" y="35692"/>
                </a:moveTo>
                <a:lnTo>
                  <a:pt x="26654" y="35692"/>
                </a:lnTo>
                <a:lnTo>
                  <a:pt x="26654" y="0"/>
                </a:lnTo>
                <a:lnTo>
                  <a:pt x="0" y="0"/>
                </a:lnTo>
                <a:lnTo>
                  <a:pt x="0" y="35692"/>
                </a:lnTo>
                <a:close/>
              </a:path>
            </a:pathLst>
          </a:custGeom>
          <a:solidFill>
            <a:srgbClr val="996633"/>
          </a:solidFill>
        </p:spPr>
        <p:txBody>
          <a:bodyPr wrap="square" lIns="0" tIns="0" rIns="0" bIns="0" rtlCol="0"/>
          <a:lstStyle/>
          <a:p>
            <a:endParaRPr/>
          </a:p>
        </p:txBody>
      </p:sp>
      <p:sp>
        <p:nvSpPr>
          <p:cNvPr id="619" name="object 619"/>
          <p:cNvSpPr/>
          <p:nvPr/>
        </p:nvSpPr>
        <p:spPr>
          <a:xfrm>
            <a:off x="5479662" y="1273195"/>
            <a:ext cx="26670" cy="36195"/>
          </a:xfrm>
          <a:custGeom>
            <a:avLst/>
            <a:gdLst/>
            <a:ahLst/>
            <a:cxnLst/>
            <a:rect l="l" t="t" r="r" b="b"/>
            <a:pathLst>
              <a:path w="26670" h="36194">
                <a:moveTo>
                  <a:pt x="0" y="35692"/>
                </a:moveTo>
                <a:lnTo>
                  <a:pt x="26654" y="35692"/>
                </a:lnTo>
                <a:lnTo>
                  <a:pt x="26654" y="0"/>
                </a:lnTo>
                <a:lnTo>
                  <a:pt x="0" y="0"/>
                </a:lnTo>
                <a:lnTo>
                  <a:pt x="0" y="35692"/>
                </a:lnTo>
                <a:close/>
              </a:path>
            </a:pathLst>
          </a:custGeom>
          <a:ln w="3710">
            <a:solidFill>
              <a:srgbClr val="000000"/>
            </a:solidFill>
          </a:ln>
        </p:spPr>
        <p:txBody>
          <a:bodyPr wrap="square" lIns="0" tIns="0" rIns="0" bIns="0" rtlCol="0"/>
          <a:lstStyle/>
          <a:p>
            <a:endParaRPr/>
          </a:p>
        </p:txBody>
      </p:sp>
      <p:sp>
        <p:nvSpPr>
          <p:cNvPr id="620" name="object 620"/>
          <p:cNvSpPr/>
          <p:nvPr/>
        </p:nvSpPr>
        <p:spPr>
          <a:xfrm>
            <a:off x="5911593" y="3319843"/>
            <a:ext cx="534670" cy="383540"/>
          </a:xfrm>
          <a:custGeom>
            <a:avLst/>
            <a:gdLst/>
            <a:ahLst/>
            <a:cxnLst/>
            <a:rect l="l" t="t" r="r" b="b"/>
            <a:pathLst>
              <a:path w="534670" h="383539">
                <a:moveTo>
                  <a:pt x="534573" y="0"/>
                </a:moveTo>
                <a:lnTo>
                  <a:pt x="0" y="0"/>
                </a:lnTo>
                <a:lnTo>
                  <a:pt x="0" y="383193"/>
                </a:lnTo>
                <a:lnTo>
                  <a:pt x="534573" y="383193"/>
                </a:lnTo>
                <a:lnTo>
                  <a:pt x="534573" y="0"/>
                </a:lnTo>
                <a:close/>
              </a:path>
            </a:pathLst>
          </a:custGeom>
          <a:solidFill>
            <a:srgbClr val="996633"/>
          </a:solidFill>
        </p:spPr>
        <p:txBody>
          <a:bodyPr wrap="square" lIns="0" tIns="0" rIns="0" bIns="0" rtlCol="0"/>
          <a:lstStyle/>
          <a:p>
            <a:endParaRPr/>
          </a:p>
        </p:txBody>
      </p:sp>
      <p:sp>
        <p:nvSpPr>
          <p:cNvPr id="621" name="object 621"/>
          <p:cNvSpPr/>
          <p:nvPr/>
        </p:nvSpPr>
        <p:spPr>
          <a:xfrm>
            <a:off x="5896686" y="3217478"/>
            <a:ext cx="564515" cy="102870"/>
          </a:xfrm>
          <a:custGeom>
            <a:avLst/>
            <a:gdLst/>
            <a:ahLst/>
            <a:cxnLst/>
            <a:rect l="l" t="t" r="r" b="b"/>
            <a:pathLst>
              <a:path w="564514" h="102870">
                <a:moveTo>
                  <a:pt x="564374" y="0"/>
                </a:moveTo>
                <a:lnTo>
                  <a:pt x="0" y="0"/>
                </a:lnTo>
                <a:lnTo>
                  <a:pt x="0" y="102365"/>
                </a:lnTo>
                <a:lnTo>
                  <a:pt x="564374" y="102365"/>
                </a:lnTo>
                <a:lnTo>
                  <a:pt x="564374" y="0"/>
                </a:lnTo>
                <a:close/>
              </a:path>
            </a:pathLst>
          </a:custGeom>
          <a:solidFill>
            <a:srgbClr val="996633"/>
          </a:solidFill>
        </p:spPr>
        <p:txBody>
          <a:bodyPr wrap="square" lIns="0" tIns="0" rIns="0" bIns="0" rtlCol="0"/>
          <a:lstStyle/>
          <a:p>
            <a:endParaRPr/>
          </a:p>
        </p:txBody>
      </p:sp>
      <p:sp>
        <p:nvSpPr>
          <p:cNvPr id="622" name="object 622"/>
          <p:cNvSpPr/>
          <p:nvPr/>
        </p:nvSpPr>
        <p:spPr>
          <a:xfrm>
            <a:off x="5896686" y="3217478"/>
            <a:ext cx="564515" cy="485775"/>
          </a:xfrm>
          <a:custGeom>
            <a:avLst/>
            <a:gdLst/>
            <a:ahLst/>
            <a:cxnLst/>
            <a:rect l="l" t="t" r="r" b="b"/>
            <a:pathLst>
              <a:path w="564514" h="485775">
                <a:moveTo>
                  <a:pt x="14906" y="102365"/>
                </a:moveTo>
                <a:lnTo>
                  <a:pt x="0" y="102365"/>
                </a:lnTo>
                <a:lnTo>
                  <a:pt x="0" y="0"/>
                </a:lnTo>
                <a:lnTo>
                  <a:pt x="564374" y="0"/>
                </a:lnTo>
                <a:lnTo>
                  <a:pt x="564374" y="102365"/>
                </a:lnTo>
                <a:lnTo>
                  <a:pt x="549480" y="102365"/>
                </a:lnTo>
                <a:lnTo>
                  <a:pt x="549480" y="485558"/>
                </a:lnTo>
                <a:lnTo>
                  <a:pt x="14906" y="485558"/>
                </a:lnTo>
                <a:lnTo>
                  <a:pt x="14906" y="102365"/>
                </a:lnTo>
                <a:close/>
              </a:path>
            </a:pathLst>
          </a:custGeom>
          <a:ln w="4163">
            <a:solidFill>
              <a:srgbClr val="000000"/>
            </a:solidFill>
          </a:ln>
        </p:spPr>
        <p:txBody>
          <a:bodyPr wrap="square" lIns="0" tIns="0" rIns="0" bIns="0" rtlCol="0"/>
          <a:lstStyle/>
          <a:p>
            <a:endParaRPr/>
          </a:p>
        </p:txBody>
      </p:sp>
      <p:sp>
        <p:nvSpPr>
          <p:cNvPr id="623" name="object 623"/>
          <p:cNvSpPr/>
          <p:nvPr/>
        </p:nvSpPr>
        <p:spPr>
          <a:xfrm>
            <a:off x="5911593" y="3319837"/>
            <a:ext cx="56515" cy="36195"/>
          </a:xfrm>
          <a:custGeom>
            <a:avLst/>
            <a:gdLst/>
            <a:ahLst/>
            <a:cxnLst/>
            <a:rect l="l" t="t" r="r" b="b"/>
            <a:pathLst>
              <a:path w="56514" h="36195">
                <a:moveTo>
                  <a:pt x="0" y="35692"/>
                </a:moveTo>
                <a:lnTo>
                  <a:pt x="56369" y="35692"/>
                </a:lnTo>
                <a:lnTo>
                  <a:pt x="56369" y="0"/>
                </a:lnTo>
                <a:lnTo>
                  <a:pt x="0" y="0"/>
                </a:lnTo>
                <a:lnTo>
                  <a:pt x="0" y="35692"/>
                </a:lnTo>
                <a:close/>
              </a:path>
            </a:pathLst>
          </a:custGeom>
          <a:solidFill>
            <a:srgbClr val="996633"/>
          </a:solidFill>
        </p:spPr>
        <p:txBody>
          <a:bodyPr wrap="square" lIns="0" tIns="0" rIns="0" bIns="0" rtlCol="0"/>
          <a:lstStyle/>
          <a:p>
            <a:endParaRPr/>
          </a:p>
        </p:txBody>
      </p:sp>
      <p:sp>
        <p:nvSpPr>
          <p:cNvPr id="624" name="object 624"/>
          <p:cNvSpPr/>
          <p:nvPr/>
        </p:nvSpPr>
        <p:spPr>
          <a:xfrm>
            <a:off x="5911593" y="3319837"/>
            <a:ext cx="56515" cy="36195"/>
          </a:xfrm>
          <a:custGeom>
            <a:avLst/>
            <a:gdLst/>
            <a:ahLst/>
            <a:cxnLst/>
            <a:rect l="l" t="t" r="r" b="b"/>
            <a:pathLst>
              <a:path w="56514" h="36195">
                <a:moveTo>
                  <a:pt x="0" y="35692"/>
                </a:moveTo>
                <a:lnTo>
                  <a:pt x="56369" y="35692"/>
                </a:lnTo>
                <a:lnTo>
                  <a:pt x="56369" y="0"/>
                </a:lnTo>
                <a:lnTo>
                  <a:pt x="0" y="0"/>
                </a:lnTo>
                <a:lnTo>
                  <a:pt x="0" y="35692"/>
                </a:lnTo>
                <a:close/>
              </a:path>
            </a:pathLst>
          </a:custGeom>
          <a:ln w="4454">
            <a:solidFill>
              <a:srgbClr val="000000"/>
            </a:solidFill>
          </a:ln>
        </p:spPr>
        <p:txBody>
          <a:bodyPr wrap="square" lIns="0" tIns="0" rIns="0" bIns="0" rtlCol="0"/>
          <a:lstStyle/>
          <a:p>
            <a:endParaRPr/>
          </a:p>
        </p:txBody>
      </p:sp>
      <p:sp>
        <p:nvSpPr>
          <p:cNvPr id="625" name="object 625"/>
          <p:cNvSpPr/>
          <p:nvPr/>
        </p:nvSpPr>
        <p:spPr>
          <a:xfrm>
            <a:off x="5967960" y="3319837"/>
            <a:ext cx="56515" cy="36195"/>
          </a:xfrm>
          <a:custGeom>
            <a:avLst/>
            <a:gdLst/>
            <a:ahLst/>
            <a:cxnLst/>
            <a:rect l="l" t="t" r="r" b="b"/>
            <a:pathLst>
              <a:path w="56514" h="36195">
                <a:moveTo>
                  <a:pt x="0" y="35692"/>
                </a:moveTo>
                <a:lnTo>
                  <a:pt x="56468" y="35692"/>
                </a:lnTo>
                <a:lnTo>
                  <a:pt x="56468" y="0"/>
                </a:lnTo>
                <a:lnTo>
                  <a:pt x="0" y="0"/>
                </a:lnTo>
                <a:lnTo>
                  <a:pt x="0" y="35692"/>
                </a:lnTo>
                <a:close/>
              </a:path>
            </a:pathLst>
          </a:custGeom>
          <a:solidFill>
            <a:srgbClr val="996633"/>
          </a:solidFill>
        </p:spPr>
        <p:txBody>
          <a:bodyPr wrap="square" lIns="0" tIns="0" rIns="0" bIns="0" rtlCol="0"/>
          <a:lstStyle/>
          <a:p>
            <a:endParaRPr/>
          </a:p>
        </p:txBody>
      </p:sp>
      <p:sp>
        <p:nvSpPr>
          <p:cNvPr id="626" name="object 626"/>
          <p:cNvSpPr/>
          <p:nvPr/>
        </p:nvSpPr>
        <p:spPr>
          <a:xfrm>
            <a:off x="5967960" y="3319837"/>
            <a:ext cx="56515" cy="36195"/>
          </a:xfrm>
          <a:custGeom>
            <a:avLst/>
            <a:gdLst/>
            <a:ahLst/>
            <a:cxnLst/>
            <a:rect l="l" t="t" r="r" b="b"/>
            <a:pathLst>
              <a:path w="56514" h="36195">
                <a:moveTo>
                  <a:pt x="0" y="35692"/>
                </a:moveTo>
                <a:lnTo>
                  <a:pt x="56468" y="35692"/>
                </a:lnTo>
                <a:lnTo>
                  <a:pt x="56468" y="0"/>
                </a:lnTo>
                <a:lnTo>
                  <a:pt x="0" y="0"/>
                </a:lnTo>
                <a:lnTo>
                  <a:pt x="0" y="35692"/>
                </a:lnTo>
                <a:close/>
              </a:path>
            </a:pathLst>
          </a:custGeom>
          <a:ln w="4455">
            <a:solidFill>
              <a:srgbClr val="000000"/>
            </a:solidFill>
          </a:ln>
        </p:spPr>
        <p:txBody>
          <a:bodyPr wrap="square" lIns="0" tIns="0" rIns="0" bIns="0" rtlCol="0"/>
          <a:lstStyle/>
          <a:p>
            <a:endParaRPr/>
          </a:p>
        </p:txBody>
      </p:sp>
      <p:sp>
        <p:nvSpPr>
          <p:cNvPr id="627" name="object 627"/>
          <p:cNvSpPr/>
          <p:nvPr/>
        </p:nvSpPr>
        <p:spPr>
          <a:xfrm>
            <a:off x="6024429" y="3319837"/>
            <a:ext cx="56515" cy="36195"/>
          </a:xfrm>
          <a:custGeom>
            <a:avLst/>
            <a:gdLst/>
            <a:ahLst/>
            <a:cxnLst/>
            <a:rect l="l" t="t" r="r" b="b"/>
            <a:pathLst>
              <a:path w="56514" h="36195">
                <a:moveTo>
                  <a:pt x="0" y="35692"/>
                </a:moveTo>
                <a:lnTo>
                  <a:pt x="56468" y="35692"/>
                </a:lnTo>
                <a:lnTo>
                  <a:pt x="56468" y="0"/>
                </a:lnTo>
                <a:lnTo>
                  <a:pt x="0" y="0"/>
                </a:lnTo>
                <a:lnTo>
                  <a:pt x="0" y="35692"/>
                </a:lnTo>
                <a:close/>
              </a:path>
            </a:pathLst>
          </a:custGeom>
          <a:solidFill>
            <a:srgbClr val="996633"/>
          </a:solidFill>
        </p:spPr>
        <p:txBody>
          <a:bodyPr wrap="square" lIns="0" tIns="0" rIns="0" bIns="0" rtlCol="0"/>
          <a:lstStyle/>
          <a:p>
            <a:endParaRPr/>
          </a:p>
        </p:txBody>
      </p:sp>
      <p:sp>
        <p:nvSpPr>
          <p:cNvPr id="628" name="object 628"/>
          <p:cNvSpPr/>
          <p:nvPr/>
        </p:nvSpPr>
        <p:spPr>
          <a:xfrm>
            <a:off x="6024429" y="3319837"/>
            <a:ext cx="56515" cy="36195"/>
          </a:xfrm>
          <a:custGeom>
            <a:avLst/>
            <a:gdLst/>
            <a:ahLst/>
            <a:cxnLst/>
            <a:rect l="l" t="t" r="r" b="b"/>
            <a:pathLst>
              <a:path w="56514" h="36195">
                <a:moveTo>
                  <a:pt x="0" y="35692"/>
                </a:moveTo>
                <a:lnTo>
                  <a:pt x="56468" y="35692"/>
                </a:lnTo>
                <a:lnTo>
                  <a:pt x="56468" y="0"/>
                </a:lnTo>
                <a:lnTo>
                  <a:pt x="0" y="0"/>
                </a:lnTo>
                <a:lnTo>
                  <a:pt x="0" y="35692"/>
                </a:lnTo>
                <a:close/>
              </a:path>
            </a:pathLst>
          </a:custGeom>
          <a:ln w="4455">
            <a:solidFill>
              <a:srgbClr val="000000"/>
            </a:solidFill>
          </a:ln>
        </p:spPr>
        <p:txBody>
          <a:bodyPr wrap="square" lIns="0" tIns="0" rIns="0" bIns="0" rtlCol="0"/>
          <a:lstStyle/>
          <a:p>
            <a:endParaRPr/>
          </a:p>
        </p:txBody>
      </p:sp>
      <p:sp>
        <p:nvSpPr>
          <p:cNvPr id="629" name="object 629"/>
          <p:cNvSpPr/>
          <p:nvPr/>
        </p:nvSpPr>
        <p:spPr>
          <a:xfrm>
            <a:off x="6080897" y="3319837"/>
            <a:ext cx="56515" cy="36195"/>
          </a:xfrm>
          <a:custGeom>
            <a:avLst/>
            <a:gdLst/>
            <a:ahLst/>
            <a:cxnLst/>
            <a:rect l="l" t="t" r="r" b="b"/>
            <a:pathLst>
              <a:path w="56514" h="36195">
                <a:moveTo>
                  <a:pt x="0" y="35692"/>
                </a:moveTo>
                <a:lnTo>
                  <a:pt x="56369" y="35692"/>
                </a:lnTo>
                <a:lnTo>
                  <a:pt x="56369" y="0"/>
                </a:lnTo>
                <a:lnTo>
                  <a:pt x="0" y="0"/>
                </a:lnTo>
                <a:lnTo>
                  <a:pt x="0" y="35692"/>
                </a:lnTo>
                <a:close/>
              </a:path>
            </a:pathLst>
          </a:custGeom>
          <a:solidFill>
            <a:srgbClr val="996633"/>
          </a:solidFill>
        </p:spPr>
        <p:txBody>
          <a:bodyPr wrap="square" lIns="0" tIns="0" rIns="0" bIns="0" rtlCol="0"/>
          <a:lstStyle/>
          <a:p>
            <a:endParaRPr/>
          </a:p>
        </p:txBody>
      </p:sp>
      <p:sp>
        <p:nvSpPr>
          <p:cNvPr id="630" name="object 630"/>
          <p:cNvSpPr/>
          <p:nvPr/>
        </p:nvSpPr>
        <p:spPr>
          <a:xfrm>
            <a:off x="6080897" y="3319837"/>
            <a:ext cx="56515" cy="36195"/>
          </a:xfrm>
          <a:custGeom>
            <a:avLst/>
            <a:gdLst/>
            <a:ahLst/>
            <a:cxnLst/>
            <a:rect l="l" t="t" r="r" b="b"/>
            <a:pathLst>
              <a:path w="56514" h="36195">
                <a:moveTo>
                  <a:pt x="0" y="35692"/>
                </a:moveTo>
                <a:lnTo>
                  <a:pt x="56369" y="35692"/>
                </a:lnTo>
                <a:lnTo>
                  <a:pt x="56369" y="0"/>
                </a:lnTo>
                <a:lnTo>
                  <a:pt x="0" y="0"/>
                </a:lnTo>
                <a:lnTo>
                  <a:pt x="0" y="35692"/>
                </a:lnTo>
                <a:close/>
              </a:path>
            </a:pathLst>
          </a:custGeom>
          <a:ln w="4454">
            <a:solidFill>
              <a:srgbClr val="000000"/>
            </a:solidFill>
          </a:ln>
        </p:spPr>
        <p:txBody>
          <a:bodyPr wrap="square" lIns="0" tIns="0" rIns="0" bIns="0" rtlCol="0"/>
          <a:lstStyle/>
          <a:p>
            <a:endParaRPr/>
          </a:p>
        </p:txBody>
      </p:sp>
      <p:sp>
        <p:nvSpPr>
          <p:cNvPr id="631" name="object 631"/>
          <p:cNvSpPr/>
          <p:nvPr/>
        </p:nvSpPr>
        <p:spPr>
          <a:xfrm>
            <a:off x="6137267" y="3319837"/>
            <a:ext cx="56515" cy="36195"/>
          </a:xfrm>
          <a:custGeom>
            <a:avLst/>
            <a:gdLst/>
            <a:ahLst/>
            <a:cxnLst/>
            <a:rect l="l" t="t" r="r" b="b"/>
            <a:pathLst>
              <a:path w="56514" h="36195">
                <a:moveTo>
                  <a:pt x="0" y="35692"/>
                </a:moveTo>
                <a:lnTo>
                  <a:pt x="56468" y="35692"/>
                </a:lnTo>
                <a:lnTo>
                  <a:pt x="56468" y="0"/>
                </a:lnTo>
                <a:lnTo>
                  <a:pt x="0" y="0"/>
                </a:lnTo>
                <a:lnTo>
                  <a:pt x="0" y="35692"/>
                </a:lnTo>
                <a:close/>
              </a:path>
            </a:pathLst>
          </a:custGeom>
          <a:solidFill>
            <a:srgbClr val="996633"/>
          </a:solidFill>
        </p:spPr>
        <p:txBody>
          <a:bodyPr wrap="square" lIns="0" tIns="0" rIns="0" bIns="0" rtlCol="0"/>
          <a:lstStyle/>
          <a:p>
            <a:endParaRPr/>
          </a:p>
        </p:txBody>
      </p:sp>
      <p:sp>
        <p:nvSpPr>
          <p:cNvPr id="632" name="object 632"/>
          <p:cNvSpPr/>
          <p:nvPr/>
        </p:nvSpPr>
        <p:spPr>
          <a:xfrm>
            <a:off x="6137267" y="3319837"/>
            <a:ext cx="56515" cy="36195"/>
          </a:xfrm>
          <a:custGeom>
            <a:avLst/>
            <a:gdLst/>
            <a:ahLst/>
            <a:cxnLst/>
            <a:rect l="l" t="t" r="r" b="b"/>
            <a:pathLst>
              <a:path w="56514" h="36195">
                <a:moveTo>
                  <a:pt x="0" y="35692"/>
                </a:moveTo>
                <a:lnTo>
                  <a:pt x="56468" y="35692"/>
                </a:lnTo>
                <a:lnTo>
                  <a:pt x="56468" y="0"/>
                </a:lnTo>
                <a:lnTo>
                  <a:pt x="0" y="0"/>
                </a:lnTo>
                <a:lnTo>
                  <a:pt x="0" y="35692"/>
                </a:lnTo>
                <a:close/>
              </a:path>
            </a:pathLst>
          </a:custGeom>
          <a:ln w="4455">
            <a:solidFill>
              <a:srgbClr val="000000"/>
            </a:solidFill>
          </a:ln>
        </p:spPr>
        <p:txBody>
          <a:bodyPr wrap="square" lIns="0" tIns="0" rIns="0" bIns="0" rtlCol="0"/>
          <a:lstStyle/>
          <a:p>
            <a:endParaRPr/>
          </a:p>
        </p:txBody>
      </p:sp>
      <p:sp>
        <p:nvSpPr>
          <p:cNvPr id="633" name="object 633"/>
          <p:cNvSpPr/>
          <p:nvPr/>
        </p:nvSpPr>
        <p:spPr>
          <a:xfrm>
            <a:off x="6193735" y="3319837"/>
            <a:ext cx="56515" cy="36195"/>
          </a:xfrm>
          <a:custGeom>
            <a:avLst/>
            <a:gdLst/>
            <a:ahLst/>
            <a:cxnLst/>
            <a:rect l="l" t="t" r="r" b="b"/>
            <a:pathLst>
              <a:path w="56514" h="36195">
                <a:moveTo>
                  <a:pt x="0" y="35692"/>
                </a:moveTo>
                <a:lnTo>
                  <a:pt x="56468" y="35692"/>
                </a:lnTo>
                <a:lnTo>
                  <a:pt x="56468" y="0"/>
                </a:lnTo>
                <a:lnTo>
                  <a:pt x="0" y="0"/>
                </a:lnTo>
                <a:lnTo>
                  <a:pt x="0" y="35692"/>
                </a:lnTo>
                <a:close/>
              </a:path>
            </a:pathLst>
          </a:custGeom>
          <a:solidFill>
            <a:srgbClr val="996633"/>
          </a:solidFill>
        </p:spPr>
        <p:txBody>
          <a:bodyPr wrap="square" lIns="0" tIns="0" rIns="0" bIns="0" rtlCol="0"/>
          <a:lstStyle/>
          <a:p>
            <a:endParaRPr/>
          </a:p>
        </p:txBody>
      </p:sp>
      <p:sp>
        <p:nvSpPr>
          <p:cNvPr id="634" name="object 634"/>
          <p:cNvSpPr/>
          <p:nvPr/>
        </p:nvSpPr>
        <p:spPr>
          <a:xfrm>
            <a:off x="6193735" y="3319837"/>
            <a:ext cx="56515" cy="36195"/>
          </a:xfrm>
          <a:custGeom>
            <a:avLst/>
            <a:gdLst/>
            <a:ahLst/>
            <a:cxnLst/>
            <a:rect l="l" t="t" r="r" b="b"/>
            <a:pathLst>
              <a:path w="56514" h="36195">
                <a:moveTo>
                  <a:pt x="0" y="35692"/>
                </a:moveTo>
                <a:lnTo>
                  <a:pt x="56468" y="35692"/>
                </a:lnTo>
                <a:lnTo>
                  <a:pt x="56468" y="0"/>
                </a:lnTo>
                <a:lnTo>
                  <a:pt x="0" y="0"/>
                </a:lnTo>
                <a:lnTo>
                  <a:pt x="0" y="35692"/>
                </a:lnTo>
                <a:close/>
              </a:path>
            </a:pathLst>
          </a:custGeom>
          <a:ln w="4455">
            <a:solidFill>
              <a:srgbClr val="000000"/>
            </a:solidFill>
          </a:ln>
        </p:spPr>
        <p:txBody>
          <a:bodyPr wrap="square" lIns="0" tIns="0" rIns="0" bIns="0" rtlCol="0"/>
          <a:lstStyle/>
          <a:p>
            <a:endParaRPr/>
          </a:p>
        </p:txBody>
      </p:sp>
      <p:sp>
        <p:nvSpPr>
          <p:cNvPr id="635" name="object 635"/>
          <p:cNvSpPr/>
          <p:nvPr/>
        </p:nvSpPr>
        <p:spPr>
          <a:xfrm>
            <a:off x="6250204" y="3319837"/>
            <a:ext cx="56515" cy="36195"/>
          </a:xfrm>
          <a:custGeom>
            <a:avLst/>
            <a:gdLst/>
            <a:ahLst/>
            <a:cxnLst/>
            <a:rect l="l" t="t" r="r" b="b"/>
            <a:pathLst>
              <a:path w="56514" h="36195">
                <a:moveTo>
                  <a:pt x="0" y="35692"/>
                </a:moveTo>
                <a:lnTo>
                  <a:pt x="56369" y="35692"/>
                </a:lnTo>
                <a:lnTo>
                  <a:pt x="56369" y="0"/>
                </a:lnTo>
                <a:lnTo>
                  <a:pt x="0" y="0"/>
                </a:lnTo>
                <a:lnTo>
                  <a:pt x="0" y="35692"/>
                </a:lnTo>
                <a:close/>
              </a:path>
            </a:pathLst>
          </a:custGeom>
          <a:solidFill>
            <a:srgbClr val="996633"/>
          </a:solidFill>
        </p:spPr>
        <p:txBody>
          <a:bodyPr wrap="square" lIns="0" tIns="0" rIns="0" bIns="0" rtlCol="0"/>
          <a:lstStyle/>
          <a:p>
            <a:endParaRPr/>
          </a:p>
        </p:txBody>
      </p:sp>
      <p:sp>
        <p:nvSpPr>
          <p:cNvPr id="636" name="object 636"/>
          <p:cNvSpPr/>
          <p:nvPr/>
        </p:nvSpPr>
        <p:spPr>
          <a:xfrm>
            <a:off x="6250204" y="3319837"/>
            <a:ext cx="56515" cy="36195"/>
          </a:xfrm>
          <a:custGeom>
            <a:avLst/>
            <a:gdLst/>
            <a:ahLst/>
            <a:cxnLst/>
            <a:rect l="l" t="t" r="r" b="b"/>
            <a:pathLst>
              <a:path w="56514" h="36195">
                <a:moveTo>
                  <a:pt x="0" y="35692"/>
                </a:moveTo>
                <a:lnTo>
                  <a:pt x="56369" y="35692"/>
                </a:lnTo>
                <a:lnTo>
                  <a:pt x="56369" y="0"/>
                </a:lnTo>
                <a:lnTo>
                  <a:pt x="0" y="0"/>
                </a:lnTo>
                <a:lnTo>
                  <a:pt x="0" y="35692"/>
                </a:lnTo>
                <a:close/>
              </a:path>
            </a:pathLst>
          </a:custGeom>
          <a:ln w="4454">
            <a:solidFill>
              <a:srgbClr val="000000"/>
            </a:solidFill>
          </a:ln>
        </p:spPr>
        <p:txBody>
          <a:bodyPr wrap="square" lIns="0" tIns="0" rIns="0" bIns="0" rtlCol="0"/>
          <a:lstStyle/>
          <a:p>
            <a:endParaRPr/>
          </a:p>
        </p:txBody>
      </p:sp>
      <p:sp>
        <p:nvSpPr>
          <p:cNvPr id="637" name="object 637"/>
          <p:cNvSpPr/>
          <p:nvPr/>
        </p:nvSpPr>
        <p:spPr>
          <a:xfrm>
            <a:off x="6306585" y="3319837"/>
            <a:ext cx="56515" cy="36195"/>
          </a:xfrm>
          <a:custGeom>
            <a:avLst/>
            <a:gdLst/>
            <a:ahLst/>
            <a:cxnLst/>
            <a:rect l="l" t="t" r="r" b="b"/>
            <a:pathLst>
              <a:path w="56514" h="36195">
                <a:moveTo>
                  <a:pt x="0" y="35692"/>
                </a:moveTo>
                <a:lnTo>
                  <a:pt x="56468" y="35692"/>
                </a:lnTo>
                <a:lnTo>
                  <a:pt x="56468" y="0"/>
                </a:lnTo>
                <a:lnTo>
                  <a:pt x="0" y="0"/>
                </a:lnTo>
                <a:lnTo>
                  <a:pt x="0" y="35692"/>
                </a:lnTo>
                <a:close/>
              </a:path>
            </a:pathLst>
          </a:custGeom>
          <a:solidFill>
            <a:srgbClr val="996633"/>
          </a:solidFill>
        </p:spPr>
        <p:txBody>
          <a:bodyPr wrap="square" lIns="0" tIns="0" rIns="0" bIns="0" rtlCol="0"/>
          <a:lstStyle/>
          <a:p>
            <a:endParaRPr/>
          </a:p>
        </p:txBody>
      </p:sp>
      <p:sp>
        <p:nvSpPr>
          <p:cNvPr id="638" name="object 638"/>
          <p:cNvSpPr/>
          <p:nvPr/>
        </p:nvSpPr>
        <p:spPr>
          <a:xfrm>
            <a:off x="6306585" y="3319837"/>
            <a:ext cx="56515" cy="36195"/>
          </a:xfrm>
          <a:custGeom>
            <a:avLst/>
            <a:gdLst/>
            <a:ahLst/>
            <a:cxnLst/>
            <a:rect l="l" t="t" r="r" b="b"/>
            <a:pathLst>
              <a:path w="56514" h="36195">
                <a:moveTo>
                  <a:pt x="0" y="35692"/>
                </a:moveTo>
                <a:lnTo>
                  <a:pt x="56468" y="35692"/>
                </a:lnTo>
                <a:lnTo>
                  <a:pt x="56468" y="0"/>
                </a:lnTo>
                <a:lnTo>
                  <a:pt x="0" y="0"/>
                </a:lnTo>
                <a:lnTo>
                  <a:pt x="0" y="35692"/>
                </a:lnTo>
                <a:close/>
              </a:path>
            </a:pathLst>
          </a:custGeom>
          <a:ln w="4455">
            <a:solidFill>
              <a:srgbClr val="000000"/>
            </a:solidFill>
          </a:ln>
        </p:spPr>
        <p:txBody>
          <a:bodyPr wrap="square" lIns="0" tIns="0" rIns="0" bIns="0" rtlCol="0"/>
          <a:lstStyle/>
          <a:p>
            <a:endParaRPr/>
          </a:p>
        </p:txBody>
      </p:sp>
      <p:sp>
        <p:nvSpPr>
          <p:cNvPr id="639" name="object 639"/>
          <p:cNvSpPr/>
          <p:nvPr/>
        </p:nvSpPr>
        <p:spPr>
          <a:xfrm>
            <a:off x="6363042" y="3319837"/>
            <a:ext cx="56515" cy="36195"/>
          </a:xfrm>
          <a:custGeom>
            <a:avLst/>
            <a:gdLst/>
            <a:ahLst/>
            <a:cxnLst/>
            <a:rect l="l" t="t" r="r" b="b"/>
            <a:pathLst>
              <a:path w="56514" h="36195">
                <a:moveTo>
                  <a:pt x="0" y="35692"/>
                </a:moveTo>
                <a:lnTo>
                  <a:pt x="56468" y="35692"/>
                </a:lnTo>
                <a:lnTo>
                  <a:pt x="56468" y="0"/>
                </a:lnTo>
                <a:lnTo>
                  <a:pt x="0" y="0"/>
                </a:lnTo>
                <a:lnTo>
                  <a:pt x="0" y="35692"/>
                </a:lnTo>
                <a:close/>
              </a:path>
            </a:pathLst>
          </a:custGeom>
          <a:solidFill>
            <a:srgbClr val="996633"/>
          </a:solidFill>
        </p:spPr>
        <p:txBody>
          <a:bodyPr wrap="square" lIns="0" tIns="0" rIns="0" bIns="0" rtlCol="0"/>
          <a:lstStyle/>
          <a:p>
            <a:endParaRPr/>
          </a:p>
        </p:txBody>
      </p:sp>
      <p:sp>
        <p:nvSpPr>
          <p:cNvPr id="640" name="object 640"/>
          <p:cNvSpPr/>
          <p:nvPr/>
        </p:nvSpPr>
        <p:spPr>
          <a:xfrm>
            <a:off x="6363042" y="3319837"/>
            <a:ext cx="56515" cy="36195"/>
          </a:xfrm>
          <a:custGeom>
            <a:avLst/>
            <a:gdLst/>
            <a:ahLst/>
            <a:cxnLst/>
            <a:rect l="l" t="t" r="r" b="b"/>
            <a:pathLst>
              <a:path w="56514" h="36195">
                <a:moveTo>
                  <a:pt x="0" y="35692"/>
                </a:moveTo>
                <a:lnTo>
                  <a:pt x="56468" y="35692"/>
                </a:lnTo>
                <a:lnTo>
                  <a:pt x="56468" y="0"/>
                </a:lnTo>
                <a:lnTo>
                  <a:pt x="0" y="0"/>
                </a:lnTo>
                <a:lnTo>
                  <a:pt x="0" y="35692"/>
                </a:lnTo>
                <a:close/>
              </a:path>
            </a:pathLst>
          </a:custGeom>
          <a:ln w="4455">
            <a:solidFill>
              <a:srgbClr val="000000"/>
            </a:solidFill>
          </a:ln>
        </p:spPr>
        <p:txBody>
          <a:bodyPr wrap="square" lIns="0" tIns="0" rIns="0" bIns="0" rtlCol="0"/>
          <a:lstStyle/>
          <a:p>
            <a:endParaRPr/>
          </a:p>
        </p:txBody>
      </p:sp>
      <p:sp>
        <p:nvSpPr>
          <p:cNvPr id="641" name="object 641"/>
          <p:cNvSpPr/>
          <p:nvPr/>
        </p:nvSpPr>
        <p:spPr>
          <a:xfrm>
            <a:off x="5938346" y="3355532"/>
            <a:ext cx="56515" cy="36195"/>
          </a:xfrm>
          <a:custGeom>
            <a:avLst/>
            <a:gdLst/>
            <a:ahLst/>
            <a:cxnLst/>
            <a:rect l="l" t="t" r="r" b="b"/>
            <a:pathLst>
              <a:path w="56514" h="36195">
                <a:moveTo>
                  <a:pt x="0" y="35861"/>
                </a:moveTo>
                <a:lnTo>
                  <a:pt x="56369" y="35861"/>
                </a:lnTo>
                <a:lnTo>
                  <a:pt x="56369" y="0"/>
                </a:lnTo>
                <a:lnTo>
                  <a:pt x="0" y="0"/>
                </a:lnTo>
                <a:lnTo>
                  <a:pt x="0" y="35861"/>
                </a:lnTo>
                <a:close/>
              </a:path>
            </a:pathLst>
          </a:custGeom>
          <a:solidFill>
            <a:srgbClr val="996633"/>
          </a:solidFill>
        </p:spPr>
        <p:txBody>
          <a:bodyPr wrap="square" lIns="0" tIns="0" rIns="0" bIns="0" rtlCol="0"/>
          <a:lstStyle/>
          <a:p>
            <a:endParaRPr/>
          </a:p>
        </p:txBody>
      </p:sp>
      <p:sp>
        <p:nvSpPr>
          <p:cNvPr id="642" name="object 642"/>
          <p:cNvSpPr/>
          <p:nvPr/>
        </p:nvSpPr>
        <p:spPr>
          <a:xfrm>
            <a:off x="5938346" y="3355532"/>
            <a:ext cx="56515" cy="36195"/>
          </a:xfrm>
          <a:custGeom>
            <a:avLst/>
            <a:gdLst/>
            <a:ahLst/>
            <a:cxnLst/>
            <a:rect l="l" t="t" r="r" b="b"/>
            <a:pathLst>
              <a:path w="56514" h="36195">
                <a:moveTo>
                  <a:pt x="0" y="35861"/>
                </a:moveTo>
                <a:lnTo>
                  <a:pt x="56369" y="35861"/>
                </a:lnTo>
                <a:lnTo>
                  <a:pt x="56369" y="0"/>
                </a:lnTo>
                <a:lnTo>
                  <a:pt x="0" y="0"/>
                </a:lnTo>
                <a:lnTo>
                  <a:pt x="0" y="35861"/>
                </a:lnTo>
                <a:close/>
              </a:path>
            </a:pathLst>
          </a:custGeom>
          <a:ln w="4450">
            <a:solidFill>
              <a:srgbClr val="000000"/>
            </a:solidFill>
          </a:ln>
        </p:spPr>
        <p:txBody>
          <a:bodyPr wrap="square" lIns="0" tIns="0" rIns="0" bIns="0" rtlCol="0"/>
          <a:lstStyle/>
          <a:p>
            <a:endParaRPr/>
          </a:p>
        </p:txBody>
      </p:sp>
      <p:sp>
        <p:nvSpPr>
          <p:cNvPr id="643" name="object 643"/>
          <p:cNvSpPr/>
          <p:nvPr/>
        </p:nvSpPr>
        <p:spPr>
          <a:xfrm>
            <a:off x="5994715" y="3355532"/>
            <a:ext cx="56515" cy="36195"/>
          </a:xfrm>
          <a:custGeom>
            <a:avLst/>
            <a:gdLst/>
            <a:ahLst/>
            <a:cxnLst/>
            <a:rect l="l" t="t" r="r" b="b"/>
            <a:pathLst>
              <a:path w="56514" h="36195">
                <a:moveTo>
                  <a:pt x="0" y="35861"/>
                </a:moveTo>
                <a:lnTo>
                  <a:pt x="56468" y="35861"/>
                </a:lnTo>
                <a:lnTo>
                  <a:pt x="56468" y="0"/>
                </a:lnTo>
                <a:lnTo>
                  <a:pt x="0" y="0"/>
                </a:lnTo>
                <a:lnTo>
                  <a:pt x="0" y="35861"/>
                </a:lnTo>
                <a:close/>
              </a:path>
            </a:pathLst>
          </a:custGeom>
          <a:solidFill>
            <a:srgbClr val="996633"/>
          </a:solidFill>
        </p:spPr>
        <p:txBody>
          <a:bodyPr wrap="square" lIns="0" tIns="0" rIns="0" bIns="0" rtlCol="0"/>
          <a:lstStyle/>
          <a:p>
            <a:endParaRPr/>
          </a:p>
        </p:txBody>
      </p:sp>
      <p:sp>
        <p:nvSpPr>
          <p:cNvPr id="644" name="object 644"/>
          <p:cNvSpPr/>
          <p:nvPr/>
        </p:nvSpPr>
        <p:spPr>
          <a:xfrm>
            <a:off x="5994715" y="3355532"/>
            <a:ext cx="56515" cy="36195"/>
          </a:xfrm>
          <a:custGeom>
            <a:avLst/>
            <a:gdLst/>
            <a:ahLst/>
            <a:cxnLst/>
            <a:rect l="l" t="t" r="r" b="b"/>
            <a:pathLst>
              <a:path w="56514" h="36195">
                <a:moveTo>
                  <a:pt x="0" y="35861"/>
                </a:moveTo>
                <a:lnTo>
                  <a:pt x="56468" y="35861"/>
                </a:lnTo>
                <a:lnTo>
                  <a:pt x="56468" y="0"/>
                </a:lnTo>
                <a:lnTo>
                  <a:pt x="0" y="0"/>
                </a:lnTo>
                <a:lnTo>
                  <a:pt x="0" y="35861"/>
                </a:lnTo>
                <a:close/>
              </a:path>
            </a:pathLst>
          </a:custGeom>
          <a:ln w="4451">
            <a:solidFill>
              <a:srgbClr val="000000"/>
            </a:solidFill>
          </a:ln>
        </p:spPr>
        <p:txBody>
          <a:bodyPr wrap="square" lIns="0" tIns="0" rIns="0" bIns="0" rtlCol="0"/>
          <a:lstStyle/>
          <a:p>
            <a:endParaRPr/>
          </a:p>
        </p:txBody>
      </p:sp>
      <p:sp>
        <p:nvSpPr>
          <p:cNvPr id="645" name="object 645"/>
          <p:cNvSpPr/>
          <p:nvPr/>
        </p:nvSpPr>
        <p:spPr>
          <a:xfrm>
            <a:off x="6051184" y="3355532"/>
            <a:ext cx="56515" cy="36195"/>
          </a:xfrm>
          <a:custGeom>
            <a:avLst/>
            <a:gdLst/>
            <a:ahLst/>
            <a:cxnLst/>
            <a:rect l="l" t="t" r="r" b="b"/>
            <a:pathLst>
              <a:path w="56514" h="36195">
                <a:moveTo>
                  <a:pt x="0" y="35861"/>
                </a:moveTo>
                <a:lnTo>
                  <a:pt x="56369" y="35861"/>
                </a:lnTo>
                <a:lnTo>
                  <a:pt x="56369" y="0"/>
                </a:lnTo>
                <a:lnTo>
                  <a:pt x="0" y="0"/>
                </a:lnTo>
                <a:lnTo>
                  <a:pt x="0" y="35861"/>
                </a:lnTo>
                <a:close/>
              </a:path>
            </a:pathLst>
          </a:custGeom>
          <a:solidFill>
            <a:srgbClr val="996633"/>
          </a:solidFill>
        </p:spPr>
        <p:txBody>
          <a:bodyPr wrap="square" lIns="0" tIns="0" rIns="0" bIns="0" rtlCol="0"/>
          <a:lstStyle/>
          <a:p>
            <a:endParaRPr/>
          </a:p>
        </p:txBody>
      </p:sp>
      <p:sp>
        <p:nvSpPr>
          <p:cNvPr id="646" name="object 646"/>
          <p:cNvSpPr/>
          <p:nvPr/>
        </p:nvSpPr>
        <p:spPr>
          <a:xfrm>
            <a:off x="6051184" y="3355532"/>
            <a:ext cx="56515" cy="36195"/>
          </a:xfrm>
          <a:custGeom>
            <a:avLst/>
            <a:gdLst/>
            <a:ahLst/>
            <a:cxnLst/>
            <a:rect l="l" t="t" r="r" b="b"/>
            <a:pathLst>
              <a:path w="56514" h="36195">
                <a:moveTo>
                  <a:pt x="0" y="35861"/>
                </a:moveTo>
                <a:lnTo>
                  <a:pt x="56369" y="35861"/>
                </a:lnTo>
                <a:lnTo>
                  <a:pt x="56369" y="0"/>
                </a:lnTo>
                <a:lnTo>
                  <a:pt x="0" y="0"/>
                </a:lnTo>
                <a:lnTo>
                  <a:pt x="0" y="35861"/>
                </a:lnTo>
                <a:close/>
              </a:path>
            </a:pathLst>
          </a:custGeom>
          <a:ln w="4450">
            <a:solidFill>
              <a:srgbClr val="000000"/>
            </a:solidFill>
          </a:ln>
        </p:spPr>
        <p:txBody>
          <a:bodyPr wrap="square" lIns="0" tIns="0" rIns="0" bIns="0" rtlCol="0"/>
          <a:lstStyle/>
          <a:p>
            <a:endParaRPr/>
          </a:p>
        </p:txBody>
      </p:sp>
      <p:sp>
        <p:nvSpPr>
          <p:cNvPr id="647" name="object 647"/>
          <p:cNvSpPr/>
          <p:nvPr/>
        </p:nvSpPr>
        <p:spPr>
          <a:xfrm>
            <a:off x="6107553" y="3355532"/>
            <a:ext cx="56515" cy="36195"/>
          </a:xfrm>
          <a:custGeom>
            <a:avLst/>
            <a:gdLst/>
            <a:ahLst/>
            <a:cxnLst/>
            <a:rect l="l" t="t" r="r" b="b"/>
            <a:pathLst>
              <a:path w="56514" h="36195">
                <a:moveTo>
                  <a:pt x="0" y="35861"/>
                </a:moveTo>
                <a:lnTo>
                  <a:pt x="56468" y="35861"/>
                </a:lnTo>
                <a:lnTo>
                  <a:pt x="56468" y="0"/>
                </a:lnTo>
                <a:lnTo>
                  <a:pt x="0" y="0"/>
                </a:lnTo>
                <a:lnTo>
                  <a:pt x="0" y="35861"/>
                </a:lnTo>
                <a:close/>
              </a:path>
            </a:pathLst>
          </a:custGeom>
          <a:solidFill>
            <a:srgbClr val="996633"/>
          </a:solidFill>
        </p:spPr>
        <p:txBody>
          <a:bodyPr wrap="square" lIns="0" tIns="0" rIns="0" bIns="0" rtlCol="0"/>
          <a:lstStyle/>
          <a:p>
            <a:endParaRPr/>
          </a:p>
        </p:txBody>
      </p:sp>
      <p:sp>
        <p:nvSpPr>
          <p:cNvPr id="648" name="object 648"/>
          <p:cNvSpPr/>
          <p:nvPr/>
        </p:nvSpPr>
        <p:spPr>
          <a:xfrm>
            <a:off x="6107553" y="3355532"/>
            <a:ext cx="56515" cy="36195"/>
          </a:xfrm>
          <a:custGeom>
            <a:avLst/>
            <a:gdLst/>
            <a:ahLst/>
            <a:cxnLst/>
            <a:rect l="l" t="t" r="r" b="b"/>
            <a:pathLst>
              <a:path w="56514" h="36195">
                <a:moveTo>
                  <a:pt x="0" y="35861"/>
                </a:moveTo>
                <a:lnTo>
                  <a:pt x="56468" y="35861"/>
                </a:lnTo>
                <a:lnTo>
                  <a:pt x="56468" y="0"/>
                </a:lnTo>
                <a:lnTo>
                  <a:pt x="0" y="0"/>
                </a:lnTo>
                <a:lnTo>
                  <a:pt x="0" y="35861"/>
                </a:lnTo>
                <a:close/>
              </a:path>
            </a:pathLst>
          </a:custGeom>
          <a:ln w="4451">
            <a:solidFill>
              <a:srgbClr val="000000"/>
            </a:solidFill>
          </a:ln>
        </p:spPr>
        <p:txBody>
          <a:bodyPr wrap="square" lIns="0" tIns="0" rIns="0" bIns="0" rtlCol="0"/>
          <a:lstStyle/>
          <a:p>
            <a:endParaRPr/>
          </a:p>
        </p:txBody>
      </p:sp>
      <p:sp>
        <p:nvSpPr>
          <p:cNvPr id="649" name="object 649"/>
          <p:cNvSpPr/>
          <p:nvPr/>
        </p:nvSpPr>
        <p:spPr>
          <a:xfrm>
            <a:off x="6164022" y="3355532"/>
            <a:ext cx="56515" cy="36195"/>
          </a:xfrm>
          <a:custGeom>
            <a:avLst/>
            <a:gdLst/>
            <a:ahLst/>
            <a:cxnLst/>
            <a:rect l="l" t="t" r="r" b="b"/>
            <a:pathLst>
              <a:path w="56514" h="36195">
                <a:moveTo>
                  <a:pt x="0" y="35861"/>
                </a:moveTo>
                <a:lnTo>
                  <a:pt x="56468" y="35861"/>
                </a:lnTo>
                <a:lnTo>
                  <a:pt x="56468" y="0"/>
                </a:lnTo>
                <a:lnTo>
                  <a:pt x="0" y="0"/>
                </a:lnTo>
                <a:lnTo>
                  <a:pt x="0" y="35861"/>
                </a:lnTo>
                <a:close/>
              </a:path>
            </a:pathLst>
          </a:custGeom>
          <a:solidFill>
            <a:srgbClr val="996633"/>
          </a:solidFill>
        </p:spPr>
        <p:txBody>
          <a:bodyPr wrap="square" lIns="0" tIns="0" rIns="0" bIns="0" rtlCol="0"/>
          <a:lstStyle/>
          <a:p>
            <a:endParaRPr/>
          </a:p>
        </p:txBody>
      </p:sp>
      <p:sp>
        <p:nvSpPr>
          <p:cNvPr id="650" name="object 650"/>
          <p:cNvSpPr/>
          <p:nvPr/>
        </p:nvSpPr>
        <p:spPr>
          <a:xfrm>
            <a:off x="6164022" y="3355532"/>
            <a:ext cx="56515" cy="36195"/>
          </a:xfrm>
          <a:custGeom>
            <a:avLst/>
            <a:gdLst/>
            <a:ahLst/>
            <a:cxnLst/>
            <a:rect l="l" t="t" r="r" b="b"/>
            <a:pathLst>
              <a:path w="56514" h="36195">
                <a:moveTo>
                  <a:pt x="0" y="35861"/>
                </a:moveTo>
                <a:lnTo>
                  <a:pt x="56468" y="35861"/>
                </a:lnTo>
                <a:lnTo>
                  <a:pt x="56468" y="0"/>
                </a:lnTo>
                <a:lnTo>
                  <a:pt x="0" y="0"/>
                </a:lnTo>
                <a:lnTo>
                  <a:pt x="0" y="35861"/>
                </a:lnTo>
                <a:close/>
              </a:path>
            </a:pathLst>
          </a:custGeom>
          <a:ln w="4451">
            <a:solidFill>
              <a:srgbClr val="000000"/>
            </a:solidFill>
          </a:ln>
        </p:spPr>
        <p:txBody>
          <a:bodyPr wrap="square" lIns="0" tIns="0" rIns="0" bIns="0" rtlCol="0"/>
          <a:lstStyle/>
          <a:p>
            <a:endParaRPr/>
          </a:p>
        </p:txBody>
      </p:sp>
      <p:sp>
        <p:nvSpPr>
          <p:cNvPr id="651" name="object 651"/>
          <p:cNvSpPr/>
          <p:nvPr/>
        </p:nvSpPr>
        <p:spPr>
          <a:xfrm>
            <a:off x="6220490" y="3355532"/>
            <a:ext cx="56515" cy="36195"/>
          </a:xfrm>
          <a:custGeom>
            <a:avLst/>
            <a:gdLst/>
            <a:ahLst/>
            <a:cxnLst/>
            <a:rect l="l" t="t" r="r" b="b"/>
            <a:pathLst>
              <a:path w="56514" h="36195">
                <a:moveTo>
                  <a:pt x="0" y="35861"/>
                </a:moveTo>
                <a:lnTo>
                  <a:pt x="56369" y="35861"/>
                </a:lnTo>
                <a:lnTo>
                  <a:pt x="56369" y="0"/>
                </a:lnTo>
                <a:lnTo>
                  <a:pt x="0" y="0"/>
                </a:lnTo>
                <a:lnTo>
                  <a:pt x="0" y="35861"/>
                </a:lnTo>
                <a:close/>
              </a:path>
            </a:pathLst>
          </a:custGeom>
          <a:solidFill>
            <a:srgbClr val="996633"/>
          </a:solidFill>
        </p:spPr>
        <p:txBody>
          <a:bodyPr wrap="square" lIns="0" tIns="0" rIns="0" bIns="0" rtlCol="0"/>
          <a:lstStyle/>
          <a:p>
            <a:endParaRPr/>
          </a:p>
        </p:txBody>
      </p:sp>
      <p:sp>
        <p:nvSpPr>
          <p:cNvPr id="652" name="object 652"/>
          <p:cNvSpPr/>
          <p:nvPr/>
        </p:nvSpPr>
        <p:spPr>
          <a:xfrm>
            <a:off x="6220490" y="3355532"/>
            <a:ext cx="56515" cy="36195"/>
          </a:xfrm>
          <a:custGeom>
            <a:avLst/>
            <a:gdLst/>
            <a:ahLst/>
            <a:cxnLst/>
            <a:rect l="l" t="t" r="r" b="b"/>
            <a:pathLst>
              <a:path w="56514" h="36195">
                <a:moveTo>
                  <a:pt x="0" y="35861"/>
                </a:moveTo>
                <a:lnTo>
                  <a:pt x="56369" y="35861"/>
                </a:lnTo>
                <a:lnTo>
                  <a:pt x="56369" y="0"/>
                </a:lnTo>
                <a:lnTo>
                  <a:pt x="0" y="0"/>
                </a:lnTo>
                <a:lnTo>
                  <a:pt x="0" y="35861"/>
                </a:lnTo>
                <a:close/>
              </a:path>
            </a:pathLst>
          </a:custGeom>
          <a:ln w="4450">
            <a:solidFill>
              <a:srgbClr val="000000"/>
            </a:solidFill>
          </a:ln>
        </p:spPr>
        <p:txBody>
          <a:bodyPr wrap="square" lIns="0" tIns="0" rIns="0" bIns="0" rtlCol="0"/>
          <a:lstStyle/>
          <a:p>
            <a:endParaRPr/>
          </a:p>
        </p:txBody>
      </p:sp>
      <p:sp>
        <p:nvSpPr>
          <p:cNvPr id="653" name="object 653"/>
          <p:cNvSpPr/>
          <p:nvPr/>
        </p:nvSpPr>
        <p:spPr>
          <a:xfrm>
            <a:off x="6276860" y="3355532"/>
            <a:ext cx="56515" cy="36195"/>
          </a:xfrm>
          <a:custGeom>
            <a:avLst/>
            <a:gdLst/>
            <a:ahLst/>
            <a:cxnLst/>
            <a:rect l="l" t="t" r="r" b="b"/>
            <a:pathLst>
              <a:path w="56514" h="36195">
                <a:moveTo>
                  <a:pt x="0" y="35861"/>
                </a:moveTo>
                <a:lnTo>
                  <a:pt x="56468" y="35861"/>
                </a:lnTo>
                <a:lnTo>
                  <a:pt x="56468" y="0"/>
                </a:lnTo>
                <a:lnTo>
                  <a:pt x="0" y="0"/>
                </a:lnTo>
                <a:lnTo>
                  <a:pt x="0" y="35861"/>
                </a:lnTo>
                <a:close/>
              </a:path>
            </a:pathLst>
          </a:custGeom>
          <a:solidFill>
            <a:srgbClr val="996633"/>
          </a:solidFill>
        </p:spPr>
        <p:txBody>
          <a:bodyPr wrap="square" lIns="0" tIns="0" rIns="0" bIns="0" rtlCol="0"/>
          <a:lstStyle/>
          <a:p>
            <a:endParaRPr/>
          </a:p>
        </p:txBody>
      </p:sp>
      <p:sp>
        <p:nvSpPr>
          <p:cNvPr id="654" name="object 654"/>
          <p:cNvSpPr/>
          <p:nvPr/>
        </p:nvSpPr>
        <p:spPr>
          <a:xfrm>
            <a:off x="6276860" y="3355532"/>
            <a:ext cx="56515" cy="36195"/>
          </a:xfrm>
          <a:custGeom>
            <a:avLst/>
            <a:gdLst/>
            <a:ahLst/>
            <a:cxnLst/>
            <a:rect l="l" t="t" r="r" b="b"/>
            <a:pathLst>
              <a:path w="56514" h="36195">
                <a:moveTo>
                  <a:pt x="0" y="35861"/>
                </a:moveTo>
                <a:lnTo>
                  <a:pt x="56468" y="35861"/>
                </a:lnTo>
                <a:lnTo>
                  <a:pt x="56468" y="0"/>
                </a:lnTo>
                <a:lnTo>
                  <a:pt x="0" y="0"/>
                </a:lnTo>
                <a:lnTo>
                  <a:pt x="0" y="35861"/>
                </a:lnTo>
                <a:close/>
              </a:path>
            </a:pathLst>
          </a:custGeom>
          <a:ln w="4451">
            <a:solidFill>
              <a:srgbClr val="000000"/>
            </a:solidFill>
          </a:ln>
        </p:spPr>
        <p:txBody>
          <a:bodyPr wrap="square" lIns="0" tIns="0" rIns="0" bIns="0" rtlCol="0"/>
          <a:lstStyle/>
          <a:p>
            <a:endParaRPr/>
          </a:p>
        </p:txBody>
      </p:sp>
      <p:sp>
        <p:nvSpPr>
          <p:cNvPr id="655" name="object 655"/>
          <p:cNvSpPr/>
          <p:nvPr/>
        </p:nvSpPr>
        <p:spPr>
          <a:xfrm>
            <a:off x="6333332" y="3355532"/>
            <a:ext cx="56515" cy="36195"/>
          </a:xfrm>
          <a:custGeom>
            <a:avLst/>
            <a:gdLst/>
            <a:ahLst/>
            <a:cxnLst/>
            <a:rect l="l" t="t" r="r" b="b"/>
            <a:pathLst>
              <a:path w="56514" h="36195">
                <a:moveTo>
                  <a:pt x="0" y="35861"/>
                </a:moveTo>
                <a:lnTo>
                  <a:pt x="56468" y="35861"/>
                </a:lnTo>
                <a:lnTo>
                  <a:pt x="56468" y="0"/>
                </a:lnTo>
                <a:lnTo>
                  <a:pt x="0" y="0"/>
                </a:lnTo>
                <a:lnTo>
                  <a:pt x="0" y="35861"/>
                </a:lnTo>
                <a:close/>
              </a:path>
            </a:pathLst>
          </a:custGeom>
          <a:solidFill>
            <a:srgbClr val="996633"/>
          </a:solidFill>
        </p:spPr>
        <p:txBody>
          <a:bodyPr wrap="square" lIns="0" tIns="0" rIns="0" bIns="0" rtlCol="0"/>
          <a:lstStyle/>
          <a:p>
            <a:endParaRPr/>
          </a:p>
        </p:txBody>
      </p:sp>
      <p:sp>
        <p:nvSpPr>
          <p:cNvPr id="656" name="object 656"/>
          <p:cNvSpPr/>
          <p:nvPr/>
        </p:nvSpPr>
        <p:spPr>
          <a:xfrm>
            <a:off x="6333332" y="3355532"/>
            <a:ext cx="56515" cy="36195"/>
          </a:xfrm>
          <a:custGeom>
            <a:avLst/>
            <a:gdLst/>
            <a:ahLst/>
            <a:cxnLst/>
            <a:rect l="l" t="t" r="r" b="b"/>
            <a:pathLst>
              <a:path w="56514" h="36195">
                <a:moveTo>
                  <a:pt x="0" y="35861"/>
                </a:moveTo>
                <a:lnTo>
                  <a:pt x="56468" y="35861"/>
                </a:lnTo>
                <a:lnTo>
                  <a:pt x="56468" y="0"/>
                </a:lnTo>
                <a:lnTo>
                  <a:pt x="0" y="0"/>
                </a:lnTo>
                <a:lnTo>
                  <a:pt x="0" y="35861"/>
                </a:lnTo>
                <a:close/>
              </a:path>
            </a:pathLst>
          </a:custGeom>
          <a:ln w="4451">
            <a:solidFill>
              <a:srgbClr val="000000"/>
            </a:solidFill>
          </a:ln>
        </p:spPr>
        <p:txBody>
          <a:bodyPr wrap="square" lIns="0" tIns="0" rIns="0" bIns="0" rtlCol="0"/>
          <a:lstStyle/>
          <a:p>
            <a:endParaRPr/>
          </a:p>
        </p:txBody>
      </p:sp>
      <p:sp>
        <p:nvSpPr>
          <p:cNvPr id="657" name="object 657"/>
          <p:cNvSpPr/>
          <p:nvPr/>
        </p:nvSpPr>
        <p:spPr>
          <a:xfrm>
            <a:off x="6389789" y="3355532"/>
            <a:ext cx="56515" cy="36195"/>
          </a:xfrm>
          <a:custGeom>
            <a:avLst/>
            <a:gdLst/>
            <a:ahLst/>
            <a:cxnLst/>
            <a:rect l="l" t="t" r="r" b="b"/>
            <a:pathLst>
              <a:path w="56514" h="36195">
                <a:moveTo>
                  <a:pt x="0" y="35861"/>
                </a:moveTo>
                <a:lnTo>
                  <a:pt x="56369" y="35861"/>
                </a:lnTo>
                <a:lnTo>
                  <a:pt x="56369" y="0"/>
                </a:lnTo>
                <a:lnTo>
                  <a:pt x="0" y="0"/>
                </a:lnTo>
                <a:lnTo>
                  <a:pt x="0" y="35861"/>
                </a:lnTo>
                <a:close/>
              </a:path>
            </a:pathLst>
          </a:custGeom>
          <a:solidFill>
            <a:srgbClr val="996633"/>
          </a:solidFill>
        </p:spPr>
        <p:txBody>
          <a:bodyPr wrap="square" lIns="0" tIns="0" rIns="0" bIns="0" rtlCol="0"/>
          <a:lstStyle/>
          <a:p>
            <a:endParaRPr/>
          </a:p>
        </p:txBody>
      </p:sp>
      <p:sp>
        <p:nvSpPr>
          <p:cNvPr id="658" name="object 658"/>
          <p:cNvSpPr/>
          <p:nvPr/>
        </p:nvSpPr>
        <p:spPr>
          <a:xfrm>
            <a:off x="6389789" y="3355532"/>
            <a:ext cx="56515" cy="36195"/>
          </a:xfrm>
          <a:custGeom>
            <a:avLst/>
            <a:gdLst/>
            <a:ahLst/>
            <a:cxnLst/>
            <a:rect l="l" t="t" r="r" b="b"/>
            <a:pathLst>
              <a:path w="56514" h="36195">
                <a:moveTo>
                  <a:pt x="0" y="35861"/>
                </a:moveTo>
                <a:lnTo>
                  <a:pt x="56369" y="35861"/>
                </a:lnTo>
                <a:lnTo>
                  <a:pt x="56369" y="0"/>
                </a:lnTo>
                <a:lnTo>
                  <a:pt x="0" y="0"/>
                </a:lnTo>
                <a:lnTo>
                  <a:pt x="0" y="35861"/>
                </a:lnTo>
                <a:close/>
              </a:path>
            </a:pathLst>
          </a:custGeom>
          <a:ln w="4450">
            <a:solidFill>
              <a:srgbClr val="000000"/>
            </a:solidFill>
          </a:ln>
        </p:spPr>
        <p:txBody>
          <a:bodyPr wrap="square" lIns="0" tIns="0" rIns="0" bIns="0" rtlCol="0"/>
          <a:lstStyle/>
          <a:p>
            <a:endParaRPr/>
          </a:p>
        </p:txBody>
      </p:sp>
      <p:sp>
        <p:nvSpPr>
          <p:cNvPr id="659" name="object 659"/>
          <p:cNvSpPr/>
          <p:nvPr/>
        </p:nvSpPr>
        <p:spPr>
          <a:xfrm>
            <a:off x="5911593" y="3391394"/>
            <a:ext cx="56515" cy="36195"/>
          </a:xfrm>
          <a:custGeom>
            <a:avLst/>
            <a:gdLst/>
            <a:ahLst/>
            <a:cxnLst/>
            <a:rect l="l" t="t" r="r" b="b"/>
            <a:pathLst>
              <a:path w="56514" h="36195">
                <a:moveTo>
                  <a:pt x="0" y="35692"/>
                </a:moveTo>
                <a:lnTo>
                  <a:pt x="56369" y="35692"/>
                </a:lnTo>
                <a:lnTo>
                  <a:pt x="56369" y="0"/>
                </a:lnTo>
                <a:lnTo>
                  <a:pt x="0" y="0"/>
                </a:lnTo>
                <a:lnTo>
                  <a:pt x="0" y="35692"/>
                </a:lnTo>
                <a:close/>
              </a:path>
            </a:pathLst>
          </a:custGeom>
          <a:solidFill>
            <a:srgbClr val="996633"/>
          </a:solidFill>
        </p:spPr>
        <p:txBody>
          <a:bodyPr wrap="square" lIns="0" tIns="0" rIns="0" bIns="0" rtlCol="0"/>
          <a:lstStyle/>
          <a:p>
            <a:endParaRPr/>
          </a:p>
        </p:txBody>
      </p:sp>
      <p:sp>
        <p:nvSpPr>
          <p:cNvPr id="660" name="object 660"/>
          <p:cNvSpPr/>
          <p:nvPr/>
        </p:nvSpPr>
        <p:spPr>
          <a:xfrm>
            <a:off x="5911593" y="3391394"/>
            <a:ext cx="56515" cy="36195"/>
          </a:xfrm>
          <a:custGeom>
            <a:avLst/>
            <a:gdLst/>
            <a:ahLst/>
            <a:cxnLst/>
            <a:rect l="l" t="t" r="r" b="b"/>
            <a:pathLst>
              <a:path w="56514" h="36195">
                <a:moveTo>
                  <a:pt x="0" y="35692"/>
                </a:moveTo>
                <a:lnTo>
                  <a:pt x="56369" y="35692"/>
                </a:lnTo>
                <a:lnTo>
                  <a:pt x="56369" y="0"/>
                </a:lnTo>
                <a:lnTo>
                  <a:pt x="0" y="0"/>
                </a:lnTo>
                <a:lnTo>
                  <a:pt x="0" y="35692"/>
                </a:lnTo>
                <a:close/>
              </a:path>
            </a:pathLst>
          </a:custGeom>
          <a:ln w="4454">
            <a:solidFill>
              <a:srgbClr val="000000"/>
            </a:solidFill>
          </a:ln>
        </p:spPr>
        <p:txBody>
          <a:bodyPr wrap="square" lIns="0" tIns="0" rIns="0" bIns="0" rtlCol="0"/>
          <a:lstStyle/>
          <a:p>
            <a:endParaRPr/>
          </a:p>
        </p:txBody>
      </p:sp>
      <p:sp>
        <p:nvSpPr>
          <p:cNvPr id="661" name="object 661"/>
          <p:cNvSpPr/>
          <p:nvPr/>
        </p:nvSpPr>
        <p:spPr>
          <a:xfrm>
            <a:off x="5967960" y="3391394"/>
            <a:ext cx="56515" cy="36195"/>
          </a:xfrm>
          <a:custGeom>
            <a:avLst/>
            <a:gdLst/>
            <a:ahLst/>
            <a:cxnLst/>
            <a:rect l="l" t="t" r="r" b="b"/>
            <a:pathLst>
              <a:path w="56514" h="36195">
                <a:moveTo>
                  <a:pt x="0" y="35692"/>
                </a:moveTo>
                <a:lnTo>
                  <a:pt x="56468" y="35692"/>
                </a:lnTo>
                <a:lnTo>
                  <a:pt x="56468" y="0"/>
                </a:lnTo>
                <a:lnTo>
                  <a:pt x="0" y="0"/>
                </a:lnTo>
                <a:lnTo>
                  <a:pt x="0" y="35692"/>
                </a:lnTo>
                <a:close/>
              </a:path>
            </a:pathLst>
          </a:custGeom>
          <a:solidFill>
            <a:srgbClr val="996633"/>
          </a:solidFill>
        </p:spPr>
        <p:txBody>
          <a:bodyPr wrap="square" lIns="0" tIns="0" rIns="0" bIns="0" rtlCol="0"/>
          <a:lstStyle/>
          <a:p>
            <a:endParaRPr/>
          </a:p>
        </p:txBody>
      </p:sp>
      <p:sp>
        <p:nvSpPr>
          <p:cNvPr id="662" name="object 662"/>
          <p:cNvSpPr/>
          <p:nvPr/>
        </p:nvSpPr>
        <p:spPr>
          <a:xfrm>
            <a:off x="5967960" y="3391394"/>
            <a:ext cx="56515" cy="36195"/>
          </a:xfrm>
          <a:custGeom>
            <a:avLst/>
            <a:gdLst/>
            <a:ahLst/>
            <a:cxnLst/>
            <a:rect l="l" t="t" r="r" b="b"/>
            <a:pathLst>
              <a:path w="56514" h="36195">
                <a:moveTo>
                  <a:pt x="0" y="35692"/>
                </a:moveTo>
                <a:lnTo>
                  <a:pt x="56468" y="35692"/>
                </a:lnTo>
                <a:lnTo>
                  <a:pt x="56468" y="0"/>
                </a:lnTo>
                <a:lnTo>
                  <a:pt x="0" y="0"/>
                </a:lnTo>
                <a:lnTo>
                  <a:pt x="0" y="35692"/>
                </a:lnTo>
                <a:close/>
              </a:path>
            </a:pathLst>
          </a:custGeom>
          <a:ln w="4455">
            <a:solidFill>
              <a:srgbClr val="000000"/>
            </a:solidFill>
          </a:ln>
        </p:spPr>
        <p:txBody>
          <a:bodyPr wrap="square" lIns="0" tIns="0" rIns="0" bIns="0" rtlCol="0"/>
          <a:lstStyle/>
          <a:p>
            <a:endParaRPr/>
          </a:p>
        </p:txBody>
      </p:sp>
      <p:sp>
        <p:nvSpPr>
          <p:cNvPr id="663" name="object 663"/>
          <p:cNvSpPr/>
          <p:nvPr/>
        </p:nvSpPr>
        <p:spPr>
          <a:xfrm>
            <a:off x="6024429" y="3391394"/>
            <a:ext cx="56515" cy="36195"/>
          </a:xfrm>
          <a:custGeom>
            <a:avLst/>
            <a:gdLst/>
            <a:ahLst/>
            <a:cxnLst/>
            <a:rect l="l" t="t" r="r" b="b"/>
            <a:pathLst>
              <a:path w="56514" h="36195">
                <a:moveTo>
                  <a:pt x="0" y="35692"/>
                </a:moveTo>
                <a:lnTo>
                  <a:pt x="56468" y="35692"/>
                </a:lnTo>
                <a:lnTo>
                  <a:pt x="56468" y="0"/>
                </a:lnTo>
                <a:lnTo>
                  <a:pt x="0" y="0"/>
                </a:lnTo>
                <a:lnTo>
                  <a:pt x="0" y="35692"/>
                </a:lnTo>
                <a:close/>
              </a:path>
            </a:pathLst>
          </a:custGeom>
          <a:solidFill>
            <a:srgbClr val="996633"/>
          </a:solidFill>
        </p:spPr>
        <p:txBody>
          <a:bodyPr wrap="square" lIns="0" tIns="0" rIns="0" bIns="0" rtlCol="0"/>
          <a:lstStyle/>
          <a:p>
            <a:endParaRPr/>
          </a:p>
        </p:txBody>
      </p:sp>
      <p:sp>
        <p:nvSpPr>
          <p:cNvPr id="664" name="object 664"/>
          <p:cNvSpPr/>
          <p:nvPr/>
        </p:nvSpPr>
        <p:spPr>
          <a:xfrm>
            <a:off x="6024429" y="3391394"/>
            <a:ext cx="56515" cy="36195"/>
          </a:xfrm>
          <a:custGeom>
            <a:avLst/>
            <a:gdLst/>
            <a:ahLst/>
            <a:cxnLst/>
            <a:rect l="l" t="t" r="r" b="b"/>
            <a:pathLst>
              <a:path w="56514" h="36195">
                <a:moveTo>
                  <a:pt x="0" y="35692"/>
                </a:moveTo>
                <a:lnTo>
                  <a:pt x="56468" y="35692"/>
                </a:lnTo>
                <a:lnTo>
                  <a:pt x="56468" y="0"/>
                </a:lnTo>
                <a:lnTo>
                  <a:pt x="0" y="0"/>
                </a:lnTo>
                <a:lnTo>
                  <a:pt x="0" y="35692"/>
                </a:lnTo>
                <a:close/>
              </a:path>
            </a:pathLst>
          </a:custGeom>
          <a:ln w="4455">
            <a:solidFill>
              <a:srgbClr val="000000"/>
            </a:solidFill>
          </a:ln>
        </p:spPr>
        <p:txBody>
          <a:bodyPr wrap="square" lIns="0" tIns="0" rIns="0" bIns="0" rtlCol="0"/>
          <a:lstStyle/>
          <a:p>
            <a:endParaRPr/>
          </a:p>
        </p:txBody>
      </p:sp>
      <p:sp>
        <p:nvSpPr>
          <p:cNvPr id="665" name="object 665"/>
          <p:cNvSpPr/>
          <p:nvPr/>
        </p:nvSpPr>
        <p:spPr>
          <a:xfrm>
            <a:off x="6080897" y="3391394"/>
            <a:ext cx="56515" cy="36195"/>
          </a:xfrm>
          <a:custGeom>
            <a:avLst/>
            <a:gdLst/>
            <a:ahLst/>
            <a:cxnLst/>
            <a:rect l="l" t="t" r="r" b="b"/>
            <a:pathLst>
              <a:path w="56514" h="36195">
                <a:moveTo>
                  <a:pt x="0" y="35692"/>
                </a:moveTo>
                <a:lnTo>
                  <a:pt x="56369" y="35692"/>
                </a:lnTo>
                <a:lnTo>
                  <a:pt x="56369" y="0"/>
                </a:lnTo>
                <a:lnTo>
                  <a:pt x="0" y="0"/>
                </a:lnTo>
                <a:lnTo>
                  <a:pt x="0" y="35692"/>
                </a:lnTo>
                <a:close/>
              </a:path>
            </a:pathLst>
          </a:custGeom>
          <a:solidFill>
            <a:srgbClr val="996633"/>
          </a:solidFill>
        </p:spPr>
        <p:txBody>
          <a:bodyPr wrap="square" lIns="0" tIns="0" rIns="0" bIns="0" rtlCol="0"/>
          <a:lstStyle/>
          <a:p>
            <a:endParaRPr/>
          </a:p>
        </p:txBody>
      </p:sp>
      <p:sp>
        <p:nvSpPr>
          <p:cNvPr id="666" name="object 666"/>
          <p:cNvSpPr/>
          <p:nvPr/>
        </p:nvSpPr>
        <p:spPr>
          <a:xfrm>
            <a:off x="6080897" y="3391394"/>
            <a:ext cx="56515" cy="36195"/>
          </a:xfrm>
          <a:custGeom>
            <a:avLst/>
            <a:gdLst/>
            <a:ahLst/>
            <a:cxnLst/>
            <a:rect l="l" t="t" r="r" b="b"/>
            <a:pathLst>
              <a:path w="56514" h="36195">
                <a:moveTo>
                  <a:pt x="0" y="35692"/>
                </a:moveTo>
                <a:lnTo>
                  <a:pt x="56369" y="35692"/>
                </a:lnTo>
                <a:lnTo>
                  <a:pt x="56369" y="0"/>
                </a:lnTo>
                <a:lnTo>
                  <a:pt x="0" y="0"/>
                </a:lnTo>
                <a:lnTo>
                  <a:pt x="0" y="35692"/>
                </a:lnTo>
                <a:close/>
              </a:path>
            </a:pathLst>
          </a:custGeom>
          <a:ln w="4454">
            <a:solidFill>
              <a:srgbClr val="000000"/>
            </a:solidFill>
          </a:ln>
        </p:spPr>
        <p:txBody>
          <a:bodyPr wrap="square" lIns="0" tIns="0" rIns="0" bIns="0" rtlCol="0"/>
          <a:lstStyle/>
          <a:p>
            <a:endParaRPr/>
          </a:p>
        </p:txBody>
      </p:sp>
      <p:sp>
        <p:nvSpPr>
          <p:cNvPr id="667" name="object 667"/>
          <p:cNvSpPr/>
          <p:nvPr/>
        </p:nvSpPr>
        <p:spPr>
          <a:xfrm>
            <a:off x="6137267" y="3391394"/>
            <a:ext cx="56515" cy="36195"/>
          </a:xfrm>
          <a:custGeom>
            <a:avLst/>
            <a:gdLst/>
            <a:ahLst/>
            <a:cxnLst/>
            <a:rect l="l" t="t" r="r" b="b"/>
            <a:pathLst>
              <a:path w="56514" h="36195">
                <a:moveTo>
                  <a:pt x="0" y="35692"/>
                </a:moveTo>
                <a:lnTo>
                  <a:pt x="56468" y="35692"/>
                </a:lnTo>
                <a:lnTo>
                  <a:pt x="56468" y="0"/>
                </a:lnTo>
                <a:lnTo>
                  <a:pt x="0" y="0"/>
                </a:lnTo>
                <a:lnTo>
                  <a:pt x="0" y="35692"/>
                </a:lnTo>
                <a:close/>
              </a:path>
            </a:pathLst>
          </a:custGeom>
          <a:solidFill>
            <a:srgbClr val="996633"/>
          </a:solidFill>
        </p:spPr>
        <p:txBody>
          <a:bodyPr wrap="square" lIns="0" tIns="0" rIns="0" bIns="0" rtlCol="0"/>
          <a:lstStyle/>
          <a:p>
            <a:endParaRPr/>
          </a:p>
        </p:txBody>
      </p:sp>
      <p:sp>
        <p:nvSpPr>
          <p:cNvPr id="668" name="object 668"/>
          <p:cNvSpPr/>
          <p:nvPr/>
        </p:nvSpPr>
        <p:spPr>
          <a:xfrm>
            <a:off x="6137267" y="3391394"/>
            <a:ext cx="56515" cy="36195"/>
          </a:xfrm>
          <a:custGeom>
            <a:avLst/>
            <a:gdLst/>
            <a:ahLst/>
            <a:cxnLst/>
            <a:rect l="l" t="t" r="r" b="b"/>
            <a:pathLst>
              <a:path w="56514" h="36195">
                <a:moveTo>
                  <a:pt x="0" y="35692"/>
                </a:moveTo>
                <a:lnTo>
                  <a:pt x="56468" y="35692"/>
                </a:lnTo>
                <a:lnTo>
                  <a:pt x="56468" y="0"/>
                </a:lnTo>
                <a:lnTo>
                  <a:pt x="0" y="0"/>
                </a:lnTo>
                <a:lnTo>
                  <a:pt x="0" y="35692"/>
                </a:lnTo>
                <a:close/>
              </a:path>
            </a:pathLst>
          </a:custGeom>
          <a:ln w="4455">
            <a:solidFill>
              <a:srgbClr val="000000"/>
            </a:solidFill>
          </a:ln>
        </p:spPr>
        <p:txBody>
          <a:bodyPr wrap="square" lIns="0" tIns="0" rIns="0" bIns="0" rtlCol="0"/>
          <a:lstStyle/>
          <a:p>
            <a:endParaRPr/>
          </a:p>
        </p:txBody>
      </p:sp>
      <p:sp>
        <p:nvSpPr>
          <p:cNvPr id="669" name="object 669"/>
          <p:cNvSpPr/>
          <p:nvPr/>
        </p:nvSpPr>
        <p:spPr>
          <a:xfrm>
            <a:off x="6193735" y="3391394"/>
            <a:ext cx="56515" cy="36195"/>
          </a:xfrm>
          <a:custGeom>
            <a:avLst/>
            <a:gdLst/>
            <a:ahLst/>
            <a:cxnLst/>
            <a:rect l="l" t="t" r="r" b="b"/>
            <a:pathLst>
              <a:path w="56514" h="36195">
                <a:moveTo>
                  <a:pt x="0" y="35692"/>
                </a:moveTo>
                <a:lnTo>
                  <a:pt x="56468" y="35692"/>
                </a:lnTo>
                <a:lnTo>
                  <a:pt x="56468" y="0"/>
                </a:lnTo>
                <a:lnTo>
                  <a:pt x="0" y="0"/>
                </a:lnTo>
                <a:lnTo>
                  <a:pt x="0" y="35692"/>
                </a:lnTo>
                <a:close/>
              </a:path>
            </a:pathLst>
          </a:custGeom>
          <a:solidFill>
            <a:srgbClr val="996633"/>
          </a:solidFill>
        </p:spPr>
        <p:txBody>
          <a:bodyPr wrap="square" lIns="0" tIns="0" rIns="0" bIns="0" rtlCol="0"/>
          <a:lstStyle/>
          <a:p>
            <a:endParaRPr/>
          </a:p>
        </p:txBody>
      </p:sp>
      <p:sp>
        <p:nvSpPr>
          <p:cNvPr id="670" name="object 670"/>
          <p:cNvSpPr/>
          <p:nvPr/>
        </p:nvSpPr>
        <p:spPr>
          <a:xfrm>
            <a:off x="6193735" y="3391394"/>
            <a:ext cx="56515" cy="36195"/>
          </a:xfrm>
          <a:custGeom>
            <a:avLst/>
            <a:gdLst/>
            <a:ahLst/>
            <a:cxnLst/>
            <a:rect l="l" t="t" r="r" b="b"/>
            <a:pathLst>
              <a:path w="56514" h="36195">
                <a:moveTo>
                  <a:pt x="0" y="35692"/>
                </a:moveTo>
                <a:lnTo>
                  <a:pt x="56468" y="35692"/>
                </a:lnTo>
                <a:lnTo>
                  <a:pt x="56468" y="0"/>
                </a:lnTo>
                <a:lnTo>
                  <a:pt x="0" y="0"/>
                </a:lnTo>
                <a:lnTo>
                  <a:pt x="0" y="35692"/>
                </a:lnTo>
                <a:close/>
              </a:path>
            </a:pathLst>
          </a:custGeom>
          <a:ln w="4455">
            <a:solidFill>
              <a:srgbClr val="000000"/>
            </a:solidFill>
          </a:ln>
        </p:spPr>
        <p:txBody>
          <a:bodyPr wrap="square" lIns="0" tIns="0" rIns="0" bIns="0" rtlCol="0"/>
          <a:lstStyle/>
          <a:p>
            <a:endParaRPr/>
          </a:p>
        </p:txBody>
      </p:sp>
      <p:sp>
        <p:nvSpPr>
          <p:cNvPr id="671" name="object 671"/>
          <p:cNvSpPr/>
          <p:nvPr/>
        </p:nvSpPr>
        <p:spPr>
          <a:xfrm>
            <a:off x="6250204" y="3391394"/>
            <a:ext cx="56515" cy="36195"/>
          </a:xfrm>
          <a:custGeom>
            <a:avLst/>
            <a:gdLst/>
            <a:ahLst/>
            <a:cxnLst/>
            <a:rect l="l" t="t" r="r" b="b"/>
            <a:pathLst>
              <a:path w="56514" h="36195">
                <a:moveTo>
                  <a:pt x="0" y="35692"/>
                </a:moveTo>
                <a:lnTo>
                  <a:pt x="56369" y="35692"/>
                </a:lnTo>
                <a:lnTo>
                  <a:pt x="56369" y="0"/>
                </a:lnTo>
                <a:lnTo>
                  <a:pt x="0" y="0"/>
                </a:lnTo>
                <a:lnTo>
                  <a:pt x="0" y="35692"/>
                </a:lnTo>
                <a:close/>
              </a:path>
            </a:pathLst>
          </a:custGeom>
          <a:solidFill>
            <a:srgbClr val="996633"/>
          </a:solidFill>
        </p:spPr>
        <p:txBody>
          <a:bodyPr wrap="square" lIns="0" tIns="0" rIns="0" bIns="0" rtlCol="0"/>
          <a:lstStyle/>
          <a:p>
            <a:endParaRPr/>
          </a:p>
        </p:txBody>
      </p:sp>
      <p:sp>
        <p:nvSpPr>
          <p:cNvPr id="672" name="object 672"/>
          <p:cNvSpPr/>
          <p:nvPr/>
        </p:nvSpPr>
        <p:spPr>
          <a:xfrm>
            <a:off x="6250204" y="3391394"/>
            <a:ext cx="56515" cy="36195"/>
          </a:xfrm>
          <a:custGeom>
            <a:avLst/>
            <a:gdLst/>
            <a:ahLst/>
            <a:cxnLst/>
            <a:rect l="l" t="t" r="r" b="b"/>
            <a:pathLst>
              <a:path w="56514" h="36195">
                <a:moveTo>
                  <a:pt x="0" y="35692"/>
                </a:moveTo>
                <a:lnTo>
                  <a:pt x="56369" y="35692"/>
                </a:lnTo>
                <a:lnTo>
                  <a:pt x="56369" y="0"/>
                </a:lnTo>
                <a:lnTo>
                  <a:pt x="0" y="0"/>
                </a:lnTo>
                <a:lnTo>
                  <a:pt x="0" y="35692"/>
                </a:lnTo>
                <a:close/>
              </a:path>
            </a:pathLst>
          </a:custGeom>
          <a:ln w="4454">
            <a:solidFill>
              <a:srgbClr val="000000"/>
            </a:solidFill>
          </a:ln>
        </p:spPr>
        <p:txBody>
          <a:bodyPr wrap="square" lIns="0" tIns="0" rIns="0" bIns="0" rtlCol="0"/>
          <a:lstStyle/>
          <a:p>
            <a:endParaRPr/>
          </a:p>
        </p:txBody>
      </p:sp>
      <p:sp>
        <p:nvSpPr>
          <p:cNvPr id="673" name="object 673"/>
          <p:cNvSpPr/>
          <p:nvPr/>
        </p:nvSpPr>
        <p:spPr>
          <a:xfrm>
            <a:off x="6306585" y="3391394"/>
            <a:ext cx="56515" cy="36195"/>
          </a:xfrm>
          <a:custGeom>
            <a:avLst/>
            <a:gdLst/>
            <a:ahLst/>
            <a:cxnLst/>
            <a:rect l="l" t="t" r="r" b="b"/>
            <a:pathLst>
              <a:path w="56514" h="36195">
                <a:moveTo>
                  <a:pt x="0" y="35692"/>
                </a:moveTo>
                <a:lnTo>
                  <a:pt x="56468" y="35692"/>
                </a:lnTo>
                <a:lnTo>
                  <a:pt x="56468" y="0"/>
                </a:lnTo>
                <a:lnTo>
                  <a:pt x="0" y="0"/>
                </a:lnTo>
                <a:lnTo>
                  <a:pt x="0" y="35692"/>
                </a:lnTo>
                <a:close/>
              </a:path>
            </a:pathLst>
          </a:custGeom>
          <a:solidFill>
            <a:srgbClr val="996633"/>
          </a:solidFill>
        </p:spPr>
        <p:txBody>
          <a:bodyPr wrap="square" lIns="0" tIns="0" rIns="0" bIns="0" rtlCol="0"/>
          <a:lstStyle/>
          <a:p>
            <a:endParaRPr/>
          </a:p>
        </p:txBody>
      </p:sp>
      <p:sp>
        <p:nvSpPr>
          <p:cNvPr id="674" name="object 674"/>
          <p:cNvSpPr/>
          <p:nvPr/>
        </p:nvSpPr>
        <p:spPr>
          <a:xfrm>
            <a:off x="6306585" y="3391394"/>
            <a:ext cx="56515" cy="36195"/>
          </a:xfrm>
          <a:custGeom>
            <a:avLst/>
            <a:gdLst/>
            <a:ahLst/>
            <a:cxnLst/>
            <a:rect l="l" t="t" r="r" b="b"/>
            <a:pathLst>
              <a:path w="56514" h="36195">
                <a:moveTo>
                  <a:pt x="0" y="35692"/>
                </a:moveTo>
                <a:lnTo>
                  <a:pt x="56468" y="35692"/>
                </a:lnTo>
                <a:lnTo>
                  <a:pt x="56468" y="0"/>
                </a:lnTo>
                <a:lnTo>
                  <a:pt x="0" y="0"/>
                </a:lnTo>
                <a:lnTo>
                  <a:pt x="0" y="35692"/>
                </a:lnTo>
                <a:close/>
              </a:path>
            </a:pathLst>
          </a:custGeom>
          <a:ln w="4455">
            <a:solidFill>
              <a:srgbClr val="000000"/>
            </a:solidFill>
          </a:ln>
        </p:spPr>
        <p:txBody>
          <a:bodyPr wrap="square" lIns="0" tIns="0" rIns="0" bIns="0" rtlCol="0"/>
          <a:lstStyle/>
          <a:p>
            <a:endParaRPr/>
          </a:p>
        </p:txBody>
      </p:sp>
      <p:sp>
        <p:nvSpPr>
          <p:cNvPr id="675" name="object 675"/>
          <p:cNvSpPr/>
          <p:nvPr/>
        </p:nvSpPr>
        <p:spPr>
          <a:xfrm>
            <a:off x="6363042" y="3391394"/>
            <a:ext cx="56515" cy="36195"/>
          </a:xfrm>
          <a:custGeom>
            <a:avLst/>
            <a:gdLst/>
            <a:ahLst/>
            <a:cxnLst/>
            <a:rect l="l" t="t" r="r" b="b"/>
            <a:pathLst>
              <a:path w="56514" h="36195">
                <a:moveTo>
                  <a:pt x="0" y="35692"/>
                </a:moveTo>
                <a:lnTo>
                  <a:pt x="56468" y="35692"/>
                </a:lnTo>
                <a:lnTo>
                  <a:pt x="56468" y="0"/>
                </a:lnTo>
                <a:lnTo>
                  <a:pt x="0" y="0"/>
                </a:lnTo>
                <a:lnTo>
                  <a:pt x="0" y="35692"/>
                </a:lnTo>
                <a:close/>
              </a:path>
            </a:pathLst>
          </a:custGeom>
          <a:solidFill>
            <a:srgbClr val="996633"/>
          </a:solidFill>
        </p:spPr>
        <p:txBody>
          <a:bodyPr wrap="square" lIns="0" tIns="0" rIns="0" bIns="0" rtlCol="0"/>
          <a:lstStyle/>
          <a:p>
            <a:endParaRPr/>
          </a:p>
        </p:txBody>
      </p:sp>
      <p:sp>
        <p:nvSpPr>
          <p:cNvPr id="676" name="object 676"/>
          <p:cNvSpPr/>
          <p:nvPr/>
        </p:nvSpPr>
        <p:spPr>
          <a:xfrm>
            <a:off x="6363042" y="3391394"/>
            <a:ext cx="56515" cy="36195"/>
          </a:xfrm>
          <a:custGeom>
            <a:avLst/>
            <a:gdLst/>
            <a:ahLst/>
            <a:cxnLst/>
            <a:rect l="l" t="t" r="r" b="b"/>
            <a:pathLst>
              <a:path w="56514" h="36195">
                <a:moveTo>
                  <a:pt x="0" y="35692"/>
                </a:moveTo>
                <a:lnTo>
                  <a:pt x="56468" y="35692"/>
                </a:lnTo>
                <a:lnTo>
                  <a:pt x="56468" y="0"/>
                </a:lnTo>
                <a:lnTo>
                  <a:pt x="0" y="0"/>
                </a:lnTo>
                <a:lnTo>
                  <a:pt x="0" y="35692"/>
                </a:lnTo>
                <a:close/>
              </a:path>
            </a:pathLst>
          </a:custGeom>
          <a:ln w="4455">
            <a:solidFill>
              <a:srgbClr val="000000"/>
            </a:solidFill>
          </a:ln>
        </p:spPr>
        <p:txBody>
          <a:bodyPr wrap="square" lIns="0" tIns="0" rIns="0" bIns="0" rtlCol="0"/>
          <a:lstStyle/>
          <a:p>
            <a:endParaRPr/>
          </a:p>
        </p:txBody>
      </p:sp>
      <p:sp>
        <p:nvSpPr>
          <p:cNvPr id="677" name="object 677"/>
          <p:cNvSpPr/>
          <p:nvPr/>
        </p:nvSpPr>
        <p:spPr>
          <a:xfrm>
            <a:off x="5938346" y="3427085"/>
            <a:ext cx="56515" cy="31115"/>
          </a:xfrm>
          <a:custGeom>
            <a:avLst/>
            <a:gdLst/>
            <a:ahLst/>
            <a:cxnLst/>
            <a:rect l="l" t="t" r="r" b="b"/>
            <a:pathLst>
              <a:path w="56514" h="31114">
                <a:moveTo>
                  <a:pt x="0" y="30642"/>
                </a:moveTo>
                <a:lnTo>
                  <a:pt x="56369" y="30642"/>
                </a:lnTo>
                <a:lnTo>
                  <a:pt x="56369" y="0"/>
                </a:lnTo>
                <a:lnTo>
                  <a:pt x="0" y="0"/>
                </a:lnTo>
                <a:lnTo>
                  <a:pt x="0" y="30642"/>
                </a:lnTo>
                <a:close/>
              </a:path>
            </a:pathLst>
          </a:custGeom>
          <a:solidFill>
            <a:srgbClr val="996633"/>
          </a:solidFill>
        </p:spPr>
        <p:txBody>
          <a:bodyPr wrap="square" lIns="0" tIns="0" rIns="0" bIns="0" rtlCol="0"/>
          <a:lstStyle/>
          <a:p>
            <a:endParaRPr/>
          </a:p>
        </p:txBody>
      </p:sp>
      <p:sp>
        <p:nvSpPr>
          <p:cNvPr id="678" name="object 678"/>
          <p:cNvSpPr/>
          <p:nvPr/>
        </p:nvSpPr>
        <p:spPr>
          <a:xfrm>
            <a:off x="5938346" y="3427085"/>
            <a:ext cx="56515" cy="31115"/>
          </a:xfrm>
          <a:custGeom>
            <a:avLst/>
            <a:gdLst/>
            <a:ahLst/>
            <a:cxnLst/>
            <a:rect l="l" t="t" r="r" b="b"/>
            <a:pathLst>
              <a:path w="56514" h="31114">
                <a:moveTo>
                  <a:pt x="0" y="30642"/>
                </a:moveTo>
                <a:lnTo>
                  <a:pt x="56369" y="30642"/>
                </a:lnTo>
                <a:lnTo>
                  <a:pt x="56369" y="0"/>
                </a:lnTo>
                <a:lnTo>
                  <a:pt x="0" y="0"/>
                </a:lnTo>
                <a:lnTo>
                  <a:pt x="0" y="30642"/>
                </a:lnTo>
                <a:close/>
              </a:path>
            </a:pathLst>
          </a:custGeom>
          <a:ln w="4575">
            <a:solidFill>
              <a:srgbClr val="000000"/>
            </a:solidFill>
          </a:ln>
        </p:spPr>
        <p:txBody>
          <a:bodyPr wrap="square" lIns="0" tIns="0" rIns="0" bIns="0" rtlCol="0"/>
          <a:lstStyle/>
          <a:p>
            <a:endParaRPr/>
          </a:p>
        </p:txBody>
      </p:sp>
      <p:sp>
        <p:nvSpPr>
          <p:cNvPr id="679" name="object 679"/>
          <p:cNvSpPr/>
          <p:nvPr/>
        </p:nvSpPr>
        <p:spPr>
          <a:xfrm>
            <a:off x="5994715" y="3427085"/>
            <a:ext cx="56515" cy="31115"/>
          </a:xfrm>
          <a:custGeom>
            <a:avLst/>
            <a:gdLst/>
            <a:ahLst/>
            <a:cxnLst/>
            <a:rect l="l" t="t" r="r" b="b"/>
            <a:pathLst>
              <a:path w="56514" h="31114">
                <a:moveTo>
                  <a:pt x="0" y="30642"/>
                </a:moveTo>
                <a:lnTo>
                  <a:pt x="56468" y="30642"/>
                </a:lnTo>
                <a:lnTo>
                  <a:pt x="56468" y="0"/>
                </a:lnTo>
                <a:lnTo>
                  <a:pt x="0" y="0"/>
                </a:lnTo>
                <a:lnTo>
                  <a:pt x="0" y="30642"/>
                </a:lnTo>
                <a:close/>
              </a:path>
            </a:pathLst>
          </a:custGeom>
          <a:solidFill>
            <a:srgbClr val="996633"/>
          </a:solidFill>
        </p:spPr>
        <p:txBody>
          <a:bodyPr wrap="square" lIns="0" tIns="0" rIns="0" bIns="0" rtlCol="0"/>
          <a:lstStyle/>
          <a:p>
            <a:endParaRPr/>
          </a:p>
        </p:txBody>
      </p:sp>
      <p:sp>
        <p:nvSpPr>
          <p:cNvPr id="680" name="object 680"/>
          <p:cNvSpPr/>
          <p:nvPr/>
        </p:nvSpPr>
        <p:spPr>
          <a:xfrm>
            <a:off x="5994715" y="3427085"/>
            <a:ext cx="56515" cy="31115"/>
          </a:xfrm>
          <a:custGeom>
            <a:avLst/>
            <a:gdLst/>
            <a:ahLst/>
            <a:cxnLst/>
            <a:rect l="l" t="t" r="r" b="b"/>
            <a:pathLst>
              <a:path w="56514" h="31114">
                <a:moveTo>
                  <a:pt x="0" y="30642"/>
                </a:moveTo>
                <a:lnTo>
                  <a:pt x="56468" y="30642"/>
                </a:lnTo>
                <a:lnTo>
                  <a:pt x="56468" y="0"/>
                </a:lnTo>
                <a:lnTo>
                  <a:pt x="0" y="0"/>
                </a:lnTo>
                <a:lnTo>
                  <a:pt x="0" y="30642"/>
                </a:lnTo>
                <a:close/>
              </a:path>
            </a:pathLst>
          </a:custGeom>
          <a:ln w="4576">
            <a:solidFill>
              <a:srgbClr val="000000"/>
            </a:solidFill>
          </a:ln>
        </p:spPr>
        <p:txBody>
          <a:bodyPr wrap="square" lIns="0" tIns="0" rIns="0" bIns="0" rtlCol="0"/>
          <a:lstStyle/>
          <a:p>
            <a:endParaRPr/>
          </a:p>
        </p:txBody>
      </p:sp>
      <p:sp>
        <p:nvSpPr>
          <p:cNvPr id="681" name="object 681"/>
          <p:cNvSpPr/>
          <p:nvPr/>
        </p:nvSpPr>
        <p:spPr>
          <a:xfrm>
            <a:off x="6051184" y="3427085"/>
            <a:ext cx="56515" cy="31115"/>
          </a:xfrm>
          <a:custGeom>
            <a:avLst/>
            <a:gdLst/>
            <a:ahLst/>
            <a:cxnLst/>
            <a:rect l="l" t="t" r="r" b="b"/>
            <a:pathLst>
              <a:path w="56514" h="31114">
                <a:moveTo>
                  <a:pt x="0" y="30642"/>
                </a:moveTo>
                <a:lnTo>
                  <a:pt x="56369" y="30642"/>
                </a:lnTo>
                <a:lnTo>
                  <a:pt x="56369" y="0"/>
                </a:lnTo>
                <a:lnTo>
                  <a:pt x="0" y="0"/>
                </a:lnTo>
                <a:lnTo>
                  <a:pt x="0" y="30642"/>
                </a:lnTo>
                <a:close/>
              </a:path>
            </a:pathLst>
          </a:custGeom>
          <a:solidFill>
            <a:srgbClr val="996633"/>
          </a:solidFill>
        </p:spPr>
        <p:txBody>
          <a:bodyPr wrap="square" lIns="0" tIns="0" rIns="0" bIns="0" rtlCol="0"/>
          <a:lstStyle/>
          <a:p>
            <a:endParaRPr/>
          </a:p>
        </p:txBody>
      </p:sp>
      <p:sp>
        <p:nvSpPr>
          <p:cNvPr id="682" name="object 682"/>
          <p:cNvSpPr/>
          <p:nvPr/>
        </p:nvSpPr>
        <p:spPr>
          <a:xfrm>
            <a:off x="6051184" y="3427085"/>
            <a:ext cx="56515" cy="31115"/>
          </a:xfrm>
          <a:custGeom>
            <a:avLst/>
            <a:gdLst/>
            <a:ahLst/>
            <a:cxnLst/>
            <a:rect l="l" t="t" r="r" b="b"/>
            <a:pathLst>
              <a:path w="56514" h="31114">
                <a:moveTo>
                  <a:pt x="0" y="30642"/>
                </a:moveTo>
                <a:lnTo>
                  <a:pt x="56369" y="30642"/>
                </a:lnTo>
                <a:lnTo>
                  <a:pt x="56369" y="0"/>
                </a:lnTo>
                <a:lnTo>
                  <a:pt x="0" y="0"/>
                </a:lnTo>
                <a:lnTo>
                  <a:pt x="0" y="30642"/>
                </a:lnTo>
                <a:close/>
              </a:path>
            </a:pathLst>
          </a:custGeom>
          <a:ln w="4575">
            <a:solidFill>
              <a:srgbClr val="000000"/>
            </a:solidFill>
          </a:ln>
        </p:spPr>
        <p:txBody>
          <a:bodyPr wrap="square" lIns="0" tIns="0" rIns="0" bIns="0" rtlCol="0"/>
          <a:lstStyle/>
          <a:p>
            <a:endParaRPr/>
          </a:p>
        </p:txBody>
      </p:sp>
      <p:sp>
        <p:nvSpPr>
          <p:cNvPr id="683" name="object 683"/>
          <p:cNvSpPr/>
          <p:nvPr/>
        </p:nvSpPr>
        <p:spPr>
          <a:xfrm>
            <a:off x="6107553" y="3427085"/>
            <a:ext cx="56515" cy="31115"/>
          </a:xfrm>
          <a:custGeom>
            <a:avLst/>
            <a:gdLst/>
            <a:ahLst/>
            <a:cxnLst/>
            <a:rect l="l" t="t" r="r" b="b"/>
            <a:pathLst>
              <a:path w="56514" h="31114">
                <a:moveTo>
                  <a:pt x="0" y="30642"/>
                </a:moveTo>
                <a:lnTo>
                  <a:pt x="56468" y="30642"/>
                </a:lnTo>
                <a:lnTo>
                  <a:pt x="56468" y="0"/>
                </a:lnTo>
                <a:lnTo>
                  <a:pt x="0" y="0"/>
                </a:lnTo>
                <a:lnTo>
                  <a:pt x="0" y="30642"/>
                </a:lnTo>
                <a:close/>
              </a:path>
            </a:pathLst>
          </a:custGeom>
          <a:solidFill>
            <a:srgbClr val="996633"/>
          </a:solidFill>
        </p:spPr>
        <p:txBody>
          <a:bodyPr wrap="square" lIns="0" tIns="0" rIns="0" bIns="0" rtlCol="0"/>
          <a:lstStyle/>
          <a:p>
            <a:endParaRPr/>
          </a:p>
        </p:txBody>
      </p:sp>
      <p:sp>
        <p:nvSpPr>
          <p:cNvPr id="684" name="object 684"/>
          <p:cNvSpPr/>
          <p:nvPr/>
        </p:nvSpPr>
        <p:spPr>
          <a:xfrm>
            <a:off x="6107553" y="3427085"/>
            <a:ext cx="56515" cy="31115"/>
          </a:xfrm>
          <a:custGeom>
            <a:avLst/>
            <a:gdLst/>
            <a:ahLst/>
            <a:cxnLst/>
            <a:rect l="l" t="t" r="r" b="b"/>
            <a:pathLst>
              <a:path w="56514" h="31114">
                <a:moveTo>
                  <a:pt x="0" y="30642"/>
                </a:moveTo>
                <a:lnTo>
                  <a:pt x="56468" y="30642"/>
                </a:lnTo>
                <a:lnTo>
                  <a:pt x="56468" y="0"/>
                </a:lnTo>
                <a:lnTo>
                  <a:pt x="0" y="0"/>
                </a:lnTo>
                <a:lnTo>
                  <a:pt x="0" y="30642"/>
                </a:lnTo>
                <a:close/>
              </a:path>
            </a:pathLst>
          </a:custGeom>
          <a:ln w="4576">
            <a:solidFill>
              <a:srgbClr val="000000"/>
            </a:solidFill>
          </a:ln>
        </p:spPr>
        <p:txBody>
          <a:bodyPr wrap="square" lIns="0" tIns="0" rIns="0" bIns="0" rtlCol="0"/>
          <a:lstStyle/>
          <a:p>
            <a:endParaRPr/>
          </a:p>
        </p:txBody>
      </p:sp>
      <p:sp>
        <p:nvSpPr>
          <p:cNvPr id="685" name="object 685"/>
          <p:cNvSpPr/>
          <p:nvPr/>
        </p:nvSpPr>
        <p:spPr>
          <a:xfrm>
            <a:off x="6164022" y="3427085"/>
            <a:ext cx="56515" cy="31115"/>
          </a:xfrm>
          <a:custGeom>
            <a:avLst/>
            <a:gdLst/>
            <a:ahLst/>
            <a:cxnLst/>
            <a:rect l="l" t="t" r="r" b="b"/>
            <a:pathLst>
              <a:path w="56514" h="31114">
                <a:moveTo>
                  <a:pt x="0" y="30642"/>
                </a:moveTo>
                <a:lnTo>
                  <a:pt x="56468" y="30642"/>
                </a:lnTo>
                <a:lnTo>
                  <a:pt x="56468" y="0"/>
                </a:lnTo>
                <a:lnTo>
                  <a:pt x="0" y="0"/>
                </a:lnTo>
                <a:lnTo>
                  <a:pt x="0" y="30642"/>
                </a:lnTo>
                <a:close/>
              </a:path>
            </a:pathLst>
          </a:custGeom>
          <a:solidFill>
            <a:srgbClr val="996633"/>
          </a:solidFill>
        </p:spPr>
        <p:txBody>
          <a:bodyPr wrap="square" lIns="0" tIns="0" rIns="0" bIns="0" rtlCol="0"/>
          <a:lstStyle/>
          <a:p>
            <a:endParaRPr/>
          </a:p>
        </p:txBody>
      </p:sp>
      <p:sp>
        <p:nvSpPr>
          <p:cNvPr id="686" name="object 686"/>
          <p:cNvSpPr/>
          <p:nvPr/>
        </p:nvSpPr>
        <p:spPr>
          <a:xfrm>
            <a:off x="6164022" y="3427085"/>
            <a:ext cx="56515" cy="31115"/>
          </a:xfrm>
          <a:custGeom>
            <a:avLst/>
            <a:gdLst/>
            <a:ahLst/>
            <a:cxnLst/>
            <a:rect l="l" t="t" r="r" b="b"/>
            <a:pathLst>
              <a:path w="56514" h="31114">
                <a:moveTo>
                  <a:pt x="0" y="30642"/>
                </a:moveTo>
                <a:lnTo>
                  <a:pt x="56468" y="30642"/>
                </a:lnTo>
                <a:lnTo>
                  <a:pt x="56468" y="0"/>
                </a:lnTo>
                <a:lnTo>
                  <a:pt x="0" y="0"/>
                </a:lnTo>
                <a:lnTo>
                  <a:pt x="0" y="30642"/>
                </a:lnTo>
                <a:close/>
              </a:path>
            </a:pathLst>
          </a:custGeom>
          <a:ln w="4576">
            <a:solidFill>
              <a:srgbClr val="000000"/>
            </a:solidFill>
          </a:ln>
        </p:spPr>
        <p:txBody>
          <a:bodyPr wrap="square" lIns="0" tIns="0" rIns="0" bIns="0" rtlCol="0"/>
          <a:lstStyle/>
          <a:p>
            <a:endParaRPr/>
          </a:p>
        </p:txBody>
      </p:sp>
      <p:sp>
        <p:nvSpPr>
          <p:cNvPr id="687" name="object 687"/>
          <p:cNvSpPr/>
          <p:nvPr/>
        </p:nvSpPr>
        <p:spPr>
          <a:xfrm>
            <a:off x="6220490" y="3427085"/>
            <a:ext cx="56515" cy="31115"/>
          </a:xfrm>
          <a:custGeom>
            <a:avLst/>
            <a:gdLst/>
            <a:ahLst/>
            <a:cxnLst/>
            <a:rect l="l" t="t" r="r" b="b"/>
            <a:pathLst>
              <a:path w="56514" h="31114">
                <a:moveTo>
                  <a:pt x="0" y="30642"/>
                </a:moveTo>
                <a:lnTo>
                  <a:pt x="56369" y="30642"/>
                </a:lnTo>
                <a:lnTo>
                  <a:pt x="56369" y="0"/>
                </a:lnTo>
                <a:lnTo>
                  <a:pt x="0" y="0"/>
                </a:lnTo>
                <a:lnTo>
                  <a:pt x="0" y="30642"/>
                </a:lnTo>
                <a:close/>
              </a:path>
            </a:pathLst>
          </a:custGeom>
          <a:solidFill>
            <a:srgbClr val="996633"/>
          </a:solidFill>
        </p:spPr>
        <p:txBody>
          <a:bodyPr wrap="square" lIns="0" tIns="0" rIns="0" bIns="0" rtlCol="0"/>
          <a:lstStyle/>
          <a:p>
            <a:endParaRPr/>
          </a:p>
        </p:txBody>
      </p:sp>
      <p:sp>
        <p:nvSpPr>
          <p:cNvPr id="688" name="object 688"/>
          <p:cNvSpPr/>
          <p:nvPr/>
        </p:nvSpPr>
        <p:spPr>
          <a:xfrm>
            <a:off x="6220490" y="3427085"/>
            <a:ext cx="56515" cy="31115"/>
          </a:xfrm>
          <a:custGeom>
            <a:avLst/>
            <a:gdLst/>
            <a:ahLst/>
            <a:cxnLst/>
            <a:rect l="l" t="t" r="r" b="b"/>
            <a:pathLst>
              <a:path w="56514" h="31114">
                <a:moveTo>
                  <a:pt x="0" y="30642"/>
                </a:moveTo>
                <a:lnTo>
                  <a:pt x="56369" y="30642"/>
                </a:lnTo>
                <a:lnTo>
                  <a:pt x="56369" y="0"/>
                </a:lnTo>
                <a:lnTo>
                  <a:pt x="0" y="0"/>
                </a:lnTo>
                <a:lnTo>
                  <a:pt x="0" y="30642"/>
                </a:lnTo>
                <a:close/>
              </a:path>
            </a:pathLst>
          </a:custGeom>
          <a:ln w="4575">
            <a:solidFill>
              <a:srgbClr val="000000"/>
            </a:solidFill>
          </a:ln>
        </p:spPr>
        <p:txBody>
          <a:bodyPr wrap="square" lIns="0" tIns="0" rIns="0" bIns="0" rtlCol="0"/>
          <a:lstStyle/>
          <a:p>
            <a:endParaRPr/>
          </a:p>
        </p:txBody>
      </p:sp>
      <p:sp>
        <p:nvSpPr>
          <p:cNvPr id="689" name="object 689"/>
          <p:cNvSpPr/>
          <p:nvPr/>
        </p:nvSpPr>
        <p:spPr>
          <a:xfrm>
            <a:off x="6276860" y="3427085"/>
            <a:ext cx="56515" cy="31115"/>
          </a:xfrm>
          <a:custGeom>
            <a:avLst/>
            <a:gdLst/>
            <a:ahLst/>
            <a:cxnLst/>
            <a:rect l="l" t="t" r="r" b="b"/>
            <a:pathLst>
              <a:path w="56514" h="31114">
                <a:moveTo>
                  <a:pt x="0" y="30642"/>
                </a:moveTo>
                <a:lnTo>
                  <a:pt x="56468" y="30642"/>
                </a:lnTo>
                <a:lnTo>
                  <a:pt x="56468" y="0"/>
                </a:lnTo>
                <a:lnTo>
                  <a:pt x="0" y="0"/>
                </a:lnTo>
                <a:lnTo>
                  <a:pt x="0" y="30642"/>
                </a:lnTo>
                <a:close/>
              </a:path>
            </a:pathLst>
          </a:custGeom>
          <a:solidFill>
            <a:srgbClr val="996633"/>
          </a:solidFill>
        </p:spPr>
        <p:txBody>
          <a:bodyPr wrap="square" lIns="0" tIns="0" rIns="0" bIns="0" rtlCol="0"/>
          <a:lstStyle/>
          <a:p>
            <a:endParaRPr/>
          </a:p>
        </p:txBody>
      </p:sp>
      <p:sp>
        <p:nvSpPr>
          <p:cNvPr id="690" name="object 690"/>
          <p:cNvSpPr/>
          <p:nvPr/>
        </p:nvSpPr>
        <p:spPr>
          <a:xfrm>
            <a:off x="6276860" y="3427085"/>
            <a:ext cx="56515" cy="31115"/>
          </a:xfrm>
          <a:custGeom>
            <a:avLst/>
            <a:gdLst/>
            <a:ahLst/>
            <a:cxnLst/>
            <a:rect l="l" t="t" r="r" b="b"/>
            <a:pathLst>
              <a:path w="56514" h="31114">
                <a:moveTo>
                  <a:pt x="0" y="30642"/>
                </a:moveTo>
                <a:lnTo>
                  <a:pt x="56468" y="30642"/>
                </a:lnTo>
                <a:lnTo>
                  <a:pt x="56468" y="0"/>
                </a:lnTo>
                <a:lnTo>
                  <a:pt x="0" y="0"/>
                </a:lnTo>
                <a:lnTo>
                  <a:pt x="0" y="30642"/>
                </a:lnTo>
                <a:close/>
              </a:path>
            </a:pathLst>
          </a:custGeom>
          <a:ln w="4576">
            <a:solidFill>
              <a:srgbClr val="000000"/>
            </a:solidFill>
          </a:ln>
        </p:spPr>
        <p:txBody>
          <a:bodyPr wrap="square" lIns="0" tIns="0" rIns="0" bIns="0" rtlCol="0"/>
          <a:lstStyle/>
          <a:p>
            <a:endParaRPr/>
          </a:p>
        </p:txBody>
      </p:sp>
      <p:sp>
        <p:nvSpPr>
          <p:cNvPr id="691" name="object 691"/>
          <p:cNvSpPr/>
          <p:nvPr/>
        </p:nvSpPr>
        <p:spPr>
          <a:xfrm>
            <a:off x="6333332" y="3427085"/>
            <a:ext cx="56515" cy="31115"/>
          </a:xfrm>
          <a:custGeom>
            <a:avLst/>
            <a:gdLst/>
            <a:ahLst/>
            <a:cxnLst/>
            <a:rect l="l" t="t" r="r" b="b"/>
            <a:pathLst>
              <a:path w="56514" h="31114">
                <a:moveTo>
                  <a:pt x="0" y="30642"/>
                </a:moveTo>
                <a:lnTo>
                  <a:pt x="56468" y="30642"/>
                </a:lnTo>
                <a:lnTo>
                  <a:pt x="56468" y="0"/>
                </a:lnTo>
                <a:lnTo>
                  <a:pt x="0" y="0"/>
                </a:lnTo>
                <a:lnTo>
                  <a:pt x="0" y="30642"/>
                </a:lnTo>
                <a:close/>
              </a:path>
            </a:pathLst>
          </a:custGeom>
          <a:solidFill>
            <a:srgbClr val="996633"/>
          </a:solidFill>
        </p:spPr>
        <p:txBody>
          <a:bodyPr wrap="square" lIns="0" tIns="0" rIns="0" bIns="0" rtlCol="0"/>
          <a:lstStyle/>
          <a:p>
            <a:endParaRPr/>
          </a:p>
        </p:txBody>
      </p:sp>
      <p:sp>
        <p:nvSpPr>
          <p:cNvPr id="692" name="object 692"/>
          <p:cNvSpPr/>
          <p:nvPr/>
        </p:nvSpPr>
        <p:spPr>
          <a:xfrm>
            <a:off x="6333332" y="3427085"/>
            <a:ext cx="56515" cy="31115"/>
          </a:xfrm>
          <a:custGeom>
            <a:avLst/>
            <a:gdLst/>
            <a:ahLst/>
            <a:cxnLst/>
            <a:rect l="l" t="t" r="r" b="b"/>
            <a:pathLst>
              <a:path w="56514" h="31114">
                <a:moveTo>
                  <a:pt x="0" y="30642"/>
                </a:moveTo>
                <a:lnTo>
                  <a:pt x="56468" y="30642"/>
                </a:lnTo>
                <a:lnTo>
                  <a:pt x="56468" y="0"/>
                </a:lnTo>
                <a:lnTo>
                  <a:pt x="0" y="0"/>
                </a:lnTo>
                <a:lnTo>
                  <a:pt x="0" y="30642"/>
                </a:lnTo>
                <a:close/>
              </a:path>
            </a:pathLst>
          </a:custGeom>
          <a:ln w="4576">
            <a:solidFill>
              <a:srgbClr val="000000"/>
            </a:solidFill>
          </a:ln>
        </p:spPr>
        <p:txBody>
          <a:bodyPr wrap="square" lIns="0" tIns="0" rIns="0" bIns="0" rtlCol="0"/>
          <a:lstStyle/>
          <a:p>
            <a:endParaRPr/>
          </a:p>
        </p:txBody>
      </p:sp>
      <p:sp>
        <p:nvSpPr>
          <p:cNvPr id="693" name="object 693"/>
          <p:cNvSpPr/>
          <p:nvPr/>
        </p:nvSpPr>
        <p:spPr>
          <a:xfrm>
            <a:off x="6389789" y="3427085"/>
            <a:ext cx="56515" cy="31115"/>
          </a:xfrm>
          <a:custGeom>
            <a:avLst/>
            <a:gdLst/>
            <a:ahLst/>
            <a:cxnLst/>
            <a:rect l="l" t="t" r="r" b="b"/>
            <a:pathLst>
              <a:path w="56514" h="31114">
                <a:moveTo>
                  <a:pt x="0" y="30642"/>
                </a:moveTo>
                <a:lnTo>
                  <a:pt x="56369" y="30642"/>
                </a:lnTo>
                <a:lnTo>
                  <a:pt x="56369" y="0"/>
                </a:lnTo>
                <a:lnTo>
                  <a:pt x="0" y="0"/>
                </a:lnTo>
                <a:lnTo>
                  <a:pt x="0" y="30642"/>
                </a:lnTo>
                <a:close/>
              </a:path>
            </a:pathLst>
          </a:custGeom>
          <a:solidFill>
            <a:srgbClr val="996633"/>
          </a:solidFill>
        </p:spPr>
        <p:txBody>
          <a:bodyPr wrap="square" lIns="0" tIns="0" rIns="0" bIns="0" rtlCol="0"/>
          <a:lstStyle/>
          <a:p>
            <a:endParaRPr/>
          </a:p>
        </p:txBody>
      </p:sp>
      <p:sp>
        <p:nvSpPr>
          <p:cNvPr id="694" name="object 694"/>
          <p:cNvSpPr/>
          <p:nvPr/>
        </p:nvSpPr>
        <p:spPr>
          <a:xfrm>
            <a:off x="6389789" y="3427085"/>
            <a:ext cx="56515" cy="31115"/>
          </a:xfrm>
          <a:custGeom>
            <a:avLst/>
            <a:gdLst/>
            <a:ahLst/>
            <a:cxnLst/>
            <a:rect l="l" t="t" r="r" b="b"/>
            <a:pathLst>
              <a:path w="56514" h="31114">
                <a:moveTo>
                  <a:pt x="0" y="30642"/>
                </a:moveTo>
                <a:lnTo>
                  <a:pt x="56369" y="30642"/>
                </a:lnTo>
                <a:lnTo>
                  <a:pt x="56369" y="0"/>
                </a:lnTo>
                <a:lnTo>
                  <a:pt x="0" y="0"/>
                </a:lnTo>
                <a:lnTo>
                  <a:pt x="0" y="30642"/>
                </a:lnTo>
                <a:close/>
              </a:path>
            </a:pathLst>
          </a:custGeom>
          <a:ln w="4575">
            <a:solidFill>
              <a:srgbClr val="000000"/>
            </a:solidFill>
          </a:ln>
        </p:spPr>
        <p:txBody>
          <a:bodyPr wrap="square" lIns="0" tIns="0" rIns="0" bIns="0" rtlCol="0"/>
          <a:lstStyle/>
          <a:p>
            <a:endParaRPr/>
          </a:p>
        </p:txBody>
      </p:sp>
      <p:sp>
        <p:nvSpPr>
          <p:cNvPr id="695" name="object 695"/>
          <p:cNvSpPr/>
          <p:nvPr/>
        </p:nvSpPr>
        <p:spPr>
          <a:xfrm>
            <a:off x="5911593" y="3457728"/>
            <a:ext cx="56515" cy="36195"/>
          </a:xfrm>
          <a:custGeom>
            <a:avLst/>
            <a:gdLst/>
            <a:ahLst/>
            <a:cxnLst/>
            <a:rect l="l" t="t" r="r" b="b"/>
            <a:pathLst>
              <a:path w="56514" h="36195">
                <a:moveTo>
                  <a:pt x="0" y="35861"/>
                </a:moveTo>
                <a:lnTo>
                  <a:pt x="56369" y="35861"/>
                </a:lnTo>
                <a:lnTo>
                  <a:pt x="56369" y="0"/>
                </a:lnTo>
                <a:lnTo>
                  <a:pt x="0" y="0"/>
                </a:lnTo>
                <a:lnTo>
                  <a:pt x="0" y="35861"/>
                </a:lnTo>
                <a:close/>
              </a:path>
            </a:pathLst>
          </a:custGeom>
          <a:solidFill>
            <a:srgbClr val="996633"/>
          </a:solidFill>
        </p:spPr>
        <p:txBody>
          <a:bodyPr wrap="square" lIns="0" tIns="0" rIns="0" bIns="0" rtlCol="0"/>
          <a:lstStyle/>
          <a:p>
            <a:endParaRPr/>
          </a:p>
        </p:txBody>
      </p:sp>
      <p:sp>
        <p:nvSpPr>
          <p:cNvPr id="696" name="object 696"/>
          <p:cNvSpPr/>
          <p:nvPr/>
        </p:nvSpPr>
        <p:spPr>
          <a:xfrm>
            <a:off x="5911593" y="3457728"/>
            <a:ext cx="56515" cy="36195"/>
          </a:xfrm>
          <a:custGeom>
            <a:avLst/>
            <a:gdLst/>
            <a:ahLst/>
            <a:cxnLst/>
            <a:rect l="l" t="t" r="r" b="b"/>
            <a:pathLst>
              <a:path w="56514" h="36195">
                <a:moveTo>
                  <a:pt x="0" y="35861"/>
                </a:moveTo>
                <a:lnTo>
                  <a:pt x="56369" y="35861"/>
                </a:lnTo>
                <a:lnTo>
                  <a:pt x="56369" y="0"/>
                </a:lnTo>
                <a:lnTo>
                  <a:pt x="0" y="0"/>
                </a:lnTo>
                <a:lnTo>
                  <a:pt x="0" y="35861"/>
                </a:lnTo>
                <a:close/>
              </a:path>
            </a:pathLst>
          </a:custGeom>
          <a:ln w="4450">
            <a:solidFill>
              <a:srgbClr val="000000"/>
            </a:solidFill>
          </a:ln>
        </p:spPr>
        <p:txBody>
          <a:bodyPr wrap="square" lIns="0" tIns="0" rIns="0" bIns="0" rtlCol="0"/>
          <a:lstStyle/>
          <a:p>
            <a:endParaRPr/>
          </a:p>
        </p:txBody>
      </p:sp>
      <p:sp>
        <p:nvSpPr>
          <p:cNvPr id="697" name="object 697"/>
          <p:cNvSpPr/>
          <p:nvPr/>
        </p:nvSpPr>
        <p:spPr>
          <a:xfrm>
            <a:off x="5967960" y="3457728"/>
            <a:ext cx="56515" cy="36195"/>
          </a:xfrm>
          <a:custGeom>
            <a:avLst/>
            <a:gdLst/>
            <a:ahLst/>
            <a:cxnLst/>
            <a:rect l="l" t="t" r="r" b="b"/>
            <a:pathLst>
              <a:path w="56514" h="36195">
                <a:moveTo>
                  <a:pt x="0" y="35861"/>
                </a:moveTo>
                <a:lnTo>
                  <a:pt x="56468" y="35861"/>
                </a:lnTo>
                <a:lnTo>
                  <a:pt x="56468" y="0"/>
                </a:lnTo>
                <a:lnTo>
                  <a:pt x="0" y="0"/>
                </a:lnTo>
                <a:lnTo>
                  <a:pt x="0" y="35861"/>
                </a:lnTo>
                <a:close/>
              </a:path>
            </a:pathLst>
          </a:custGeom>
          <a:solidFill>
            <a:srgbClr val="996633"/>
          </a:solidFill>
        </p:spPr>
        <p:txBody>
          <a:bodyPr wrap="square" lIns="0" tIns="0" rIns="0" bIns="0" rtlCol="0"/>
          <a:lstStyle/>
          <a:p>
            <a:endParaRPr/>
          </a:p>
        </p:txBody>
      </p:sp>
      <p:sp>
        <p:nvSpPr>
          <p:cNvPr id="698" name="object 698"/>
          <p:cNvSpPr/>
          <p:nvPr/>
        </p:nvSpPr>
        <p:spPr>
          <a:xfrm>
            <a:off x="5967960" y="3457728"/>
            <a:ext cx="56515" cy="36195"/>
          </a:xfrm>
          <a:custGeom>
            <a:avLst/>
            <a:gdLst/>
            <a:ahLst/>
            <a:cxnLst/>
            <a:rect l="l" t="t" r="r" b="b"/>
            <a:pathLst>
              <a:path w="56514" h="36195">
                <a:moveTo>
                  <a:pt x="0" y="35861"/>
                </a:moveTo>
                <a:lnTo>
                  <a:pt x="56468" y="35861"/>
                </a:lnTo>
                <a:lnTo>
                  <a:pt x="56468" y="0"/>
                </a:lnTo>
                <a:lnTo>
                  <a:pt x="0" y="0"/>
                </a:lnTo>
                <a:lnTo>
                  <a:pt x="0" y="35861"/>
                </a:lnTo>
                <a:close/>
              </a:path>
            </a:pathLst>
          </a:custGeom>
          <a:ln w="4451">
            <a:solidFill>
              <a:srgbClr val="000000"/>
            </a:solidFill>
          </a:ln>
        </p:spPr>
        <p:txBody>
          <a:bodyPr wrap="square" lIns="0" tIns="0" rIns="0" bIns="0" rtlCol="0"/>
          <a:lstStyle/>
          <a:p>
            <a:endParaRPr/>
          </a:p>
        </p:txBody>
      </p:sp>
      <p:sp>
        <p:nvSpPr>
          <p:cNvPr id="699" name="object 699"/>
          <p:cNvSpPr/>
          <p:nvPr/>
        </p:nvSpPr>
        <p:spPr>
          <a:xfrm>
            <a:off x="6024429" y="3457728"/>
            <a:ext cx="56515" cy="36195"/>
          </a:xfrm>
          <a:custGeom>
            <a:avLst/>
            <a:gdLst/>
            <a:ahLst/>
            <a:cxnLst/>
            <a:rect l="l" t="t" r="r" b="b"/>
            <a:pathLst>
              <a:path w="56514" h="36195">
                <a:moveTo>
                  <a:pt x="0" y="35861"/>
                </a:moveTo>
                <a:lnTo>
                  <a:pt x="56468" y="35861"/>
                </a:lnTo>
                <a:lnTo>
                  <a:pt x="56468" y="0"/>
                </a:lnTo>
                <a:lnTo>
                  <a:pt x="0" y="0"/>
                </a:lnTo>
                <a:lnTo>
                  <a:pt x="0" y="35861"/>
                </a:lnTo>
                <a:close/>
              </a:path>
            </a:pathLst>
          </a:custGeom>
          <a:solidFill>
            <a:srgbClr val="996633"/>
          </a:solidFill>
        </p:spPr>
        <p:txBody>
          <a:bodyPr wrap="square" lIns="0" tIns="0" rIns="0" bIns="0" rtlCol="0"/>
          <a:lstStyle/>
          <a:p>
            <a:endParaRPr/>
          </a:p>
        </p:txBody>
      </p:sp>
      <p:sp>
        <p:nvSpPr>
          <p:cNvPr id="700" name="object 700"/>
          <p:cNvSpPr/>
          <p:nvPr/>
        </p:nvSpPr>
        <p:spPr>
          <a:xfrm>
            <a:off x="6024429" y="3457728"/>
            <a:ext cx="56515" cy="36195"/>
          </a:xfrm>
          <a:custGeom>
            <a:avLst/>
            <a:gdLst/>
            <a:ahLst/>
            <a:cxnLst/>
            <a:rect l="l" t="t" r="r" b="b"/>
            <a:pathLst>
              <a:path w="56514" h="36195">
                <a:moveTo>
                  <a:pt x="0" y="35861"/>
                </a:moveTo>
                <a:lnTo>
                  <a:pt x="56468" y="35861"/>
                </a:lnTo>
                <a:lnTo>
                  <a:pt x="56468" y="0"/>
                </a:lnTo>
                <a:lnTo>
                  <a:pt x="0" y="0"/>
                </a:lnTo>
                <a:lnTo>
                  <a:pt x="0" y="35861"/>
                </a:lnTo>
                <a:close/>
              </a:path>
            </a:pathLst>
          </a:custGeom>
          <a:ln w="4451">
            <a:solidFill>
              <a:srgbClr val="000000"/>
            </a:solidFill>
          </a:ln>
        </p:spPr>
        <p:txBody>
          <a:bodyPr wrap="square" lIns="0" tIns="0" rIns="0" bIns="0" rtlCol="0"/>
          <a:lstStyle/>
          <a:p>
            <a:endParaRPr/>
          </a:p>
        </p:txBody>
      </p:sp>
      <p:sp>
        <p:nvSpPr>
          <p:cNvPr id="701" name="object 701"/>
          <p:cNvSpPr/>
          <p:nvPr/>
        </p:nvSpPr>
        <p:spPr>
          <a:xfrm>
            <a:off x="6080897" y="3457728"/>
            <a:ext cx="56515" cy="36195"/>
          </a:xfrm>
          <a:custGeom>
            <a:avLst/>
            <a:gdLst/>
            <a:ahLst/>
            <a:cxnLst/>
            <a:rect l="l" t="t" r="r" b="b"/>
            <a:pathLst>
              <a:path w="56514" h="36195">
                <a:moveTo>
                  <a:pt x="0" y="35861"/>
                </a:moveTo>
                <a:lnTo>
                  <a:pt x="56369" y="35861"/>
                </a:lnTo>
                <a:lnTo>
                  <a:pt x="56369" y="0"/>
                </a:lnTo>
                <a:lnTo>
                  <a:pt x="0" y="0"/>
                </a:lnTo>
                <a:lnTo>
                  <a:pt x="0" y="35861"/>
                </a:lnTo>
                <a:close/>
              </a:path>
            </a:pathLst>
          </a:custGeom>
          <a:solidFill>
            <a:srgbClr val="996633"/>
          </a:solidFill>
        </p:spPr>
        <p:txBody>
          <a:bodyPr wrap="square" lIns="0" tIns="0" rIns="0" bIns="0" rtlCol="0"/>
          <a:lstStyle/>
          <a:p>
            <a:endParaRPr/>
          </a:p>
        </p:txBody>
      </p:sp>
      <p:sp>
        <p:nvSpPr>
          <p:cNvPr id="702" name="object 702"/>
          <p:cNvSpPr/>
          <p:nvPr/>
        </p:nvSpPr>
        <p:spPr>
          <a:xfrm>
            <a:off x="6080897" y="3457728"/>
            <a:ext cx="56515" cy="36195"/>
          </a:xfrm>
          <a:custGeom>
            <a:avLst/>
            <a:gdLst/>
            <a:ahLst/>
            <a:cxnLst/>
            <a:rect l="l" t="t" r="r" b="b"/>
            <a:pathLst>
              <a:path w="56514" h="36195">
                <a:moveTo>
                  <a:pt x="0" y="35861"/>
                </a:moveTo>
                <a:lnTo>
                  <a:pt x="56369" y="35861"/>
                </a:lnTo>
                <a:lnTo>
                  <a:pt x="56369" y="0"/>
                </a:lnTo>
                <a:lnTo>
                  <a:pt x="0" y="0"/>
                </a:lnTo>
                <a:lnTo>
                  <a:pt x="0" y="35861"/>
                </a:lnTo>
                <a:close/>
              </a:path>
            </a:pathLst>
          </a:custGeom>
          <a:ln w="4450">
            <a:solidFill>
              <a:srgbClr val="000000"/>
            </a:solidFill>
          </a:ln>
        </p:spPr>
        <p:txBody>
          <a:bodyPr wrap="square" lIns="0" tIns="0" rIns="0" bIns="0" rtlCol="0"/>
          <a:lstStyle/>
          <a:p>
            <a:endParaRPr/>
          </a:p>
        </p:txBody>
      </p:sp>
      <p:sp>
        <p:nvSpPr>
          <p:cNvPr id="703" name="object 703"/>
          <p:cNvSpPr/>
          <p:nvPr/>
        </p:nvSpPr>
        <p:spPr>
          <a:xfrm>
            <a:off x="6137267" y="3457728"/>
            <a:ext cx="56515" cy="36195"/>
          </a:xfrm>
          <a:custGeom>
            <a:avLst/>
            <a:gdLst/>
            <a:ahLst/>
            <a:cxnLst/>
            <a:rect l="l" t="t" r="r" b="b"/>
            <a:pathLst>
              <a:path w="56514" h="36195">
                <a:moveTo>
                  <a:pt x="0" y="35861"/>
                </a:moveTo>
                <a:lnTo>
                  <a:pt x="56468" y="35861"/>
                </a:lnTo>
                <a:lnTo>
                  <a:pt x="56468" y="0"/>
                </a:lnTo>
                <a:lnTo>
                  <a:pt x="0" y="0"/>
                </a:lnTo>
                <a:lnTo>
                  <a:pt x="0" y="35861"/>
                </a:lnTo>
                <a:close/>
              </a:path>
            </a:pathLst>
          </a:custGeom>
          <a:solidFill>
            <a:srgbClr val="996633"/>
          </a:solidFill>
        </p:spPr>
        <p:txBody>
          <a:bodyPr wrap="square" lIns="0" tIns="0" rIns="0" bIns="0" rtlCol="0"/>
          <a:lstStyle/>
          <a:p>
            <a:endParaRPr/>
          </a:p>
        </p:txBody>
      </p:sp>
      <p:sp>
        <p:nvSpPr>
          <p:cNvPr id="704" name="object 704"/>
          <p:cNvSpPr/>
          <p:nvPr/>
        </p:nvSpPr>
        <p:spPr>
          <a:xfrm>
            <a:off x="6137267" y="3457728"/>
            <a:ext cx="56515" cy="36195"/>
          </a:xfrm>
          <a:custGeom>
            <a:avLst/>
            <a:gdLst/>
            <a:ahLst/>
            <a:cxnLst/>
            <a:rect l="l" t="t" r="r" b="b"/>
            <a:pathLst>
              <a:path w="56514" h="36195">
                <a:moveTo>
                  <a:pt x="0" y="35861"/>
                </a:moveTo>
                <a:lnTo>
                  <a:pt x="56468" y="35861"/>
                </a:lnTo>
                <a:lnTo>
                  <a:pt x="56468" y="0"/>
                </a:lnTo>
                <a:lnTo>
                  <a:pt x="0" y="0"/>
                </a:lnTo>
                <a:lnTo>
                  <a:pt x="0" y="35861"/>
                </a:lnTo>
                <a:close/>
              </a:path>
            </a:pathLst>
          </a:custGeom>
          <a:ln w="4451">
            <a:solidFill>
              <a:srgbClr val="000000"/>
            </a:solidFill>
          </a:ln>
        </p:spPr>
        <p:txBody>
          <a:bodyPr wrap="square" lIns="0" tIns="0" rIns="0" bIns="0" rtlCol="0"/>
          <a:lstStyle/>
          <a:p>
            <a:endParaRPr/>
          </a:p>
        </p:txBody>
      </p:sp>
      <p:sp>
        <p:nvSpPr>
          <p:cNvPr id="705" name="object 705"/>
          <p:cNvSpPr/>
          <p:nvPr/>
        </p:nvSpPr>
        <p:spPr>
          <a:xfrm>
            <a:off x="6193735" y="3457728"/>
            <a:ext cx="56515" cy="36195"/>
          </a:xfrm>
          <a:custGeom>
            <a:avLst/>
            <a:gdLst/>
            <a:ahLst/>
            <a:cxnLst/>
            <a:rect l="l" t="t" r="r" b="b"/>
            <a:pathLst>
              <a:path w="56514" h="36195">
                <a:moveTo>
                  <a:pt x="0" y="35861"/>
                </a:moveTo>
                <a:lnTo>
                  <a:pt x="56468" y="35861"/>
                </a:lnTo>
                <a:lnTo>
                  <a:pt x="56468" y="0"/>
                </a:lnTo>
                <a:lnTo>
                  <a:pt x="0" y="0"/>
                </a:lnTo>
                <a:lnTo>
                  <a:pt x="0" y="35861"/>
                </a:lnTo>
                <a:close/>
              </a:path>
            </a:pathLst>
          </a:custGeom>
          <a:solidFill>
            <a:srgbClr val="996633"/>
          </a:solidFill>
        </p:spPr>
        <p:txBody>
          <a:bodyPr wrap="square" lIns="0" tIns="0" rIns="0" bIns="0" rtlCol="0"/>
          <a:lstStyle/>
          <a:p>
            <a:endParaRPr/>
          </a:p>
        </p:txBody>
      </p:sp>
      <p:sp>
        <p:nvSpPr>
          <p:cNvPr id="706" name="object 706"/>
          <p:cNvSpPr/>
          <p:nvPr/>
        </p:nvSpPr>
        <p:spPr>
          <a:xfrm>
            <a:off x="6193735" y="3457728"/>
            <a:ext cx="56515" cy="36195"/>
          </a:xfrm>
          <a:custGeom>
            <a:avLst/>
            <a:gdLst/>
            <a:ahLst/>
            <a:cxnLst/>
            <a:rect l="l" t="t" r="r" b="b"/>
            <a:pathLst>
              <a:path w="56514" h="36195">
                <a:moveTo>
                  <a:pt x="0" y="35861"/>
                </a:moveTo>
                <a:lnTo>
                  <a:pt x="56468" y="35861"/>
                </a:lnTo>
                <a:lnTo>
                  <a:pt x="56468" y="0"/>
                </a:lnTo>
                <a:lnTo>
                  <a:pt x="0" y="0"/>
                </a:lnTo>
                <a:lnTo>
                  <a:pt x="0" y="35861"/>
                </a:lnTo>
                <a:close/>
              </a:path>
            </a:pathLst>
          </a:custGeom>
          <a:ln w="4451">
            <a:solidFill>
              <a:srgbClr val="000000"/>
            </a:solidFill>
          </a:ln>
        </p:spPr>
        <p:txBody>
          <a:bodyPr wrap="square" lIns="0" tIns="0" rIns="0" bIns="0" rtlCol="0"/>
          <a:lstStyle/>
          <a:p>
            <a:endParaRPr/>
          </a:p>
        </p:txBody>
      </p:sp>
      <p:sp>
        <p:nvSpPr>
          <p:cNvPr id="707" name="object 707"/>
          <p:cNvSpPr/>
          <p:nvPr/>
        </p:nvSpPr>
        <p:spPr>
          <a:xfrm>
            <a:off x="6250204" y="3457728"/>
            <a:ext cx="56515" cy="36195"/>
          </a:xfrm>
          <a:custGeom>
            <a:avLst/>
            <a:gdLst/>
            <a:ahLst/>
            <a:cxnLst/>
            <a:rect l="l" t="t" r="r" b="b"/>
            <a:pathLst>
              <a:path w="56514" h="36195">
                <a:moveTo>
                  <a:pt x="0" y="35861"/>
                </a:moveTo>
                <a:lnTo>
                  <a:pt x="56369" y="35861"/>
                </a:lnTo>
                <a:lnTo>
                  <a:pt x="56369" y="0"/>
                </a:lnTo>
                <a:lnTo>
                  <a:pt x="0" y="0"/>
                </a:lnTo>
                <a:lnTo>
                  <a:pt x="0" y="35861"/>
                </a:lnTo>
                <a:close/>
              </a:path>
            </a:pathLst>
          </a:custGeom>
          <a:solidFill>
            <a:srgbClr val="996633"/>
          </a:solidFill>
        </p:spPr>
        <p:txBody>
          <a:bodyPr wrap="square" lIns="0" tIns="0" rIns="0" bIns="0" rtlCol="0"/>
          <a:lstStyle/>
          <a:p>
            <a:endParaRPr/>
          </a:p>
        </p:txBody>
      </p:sp>
      <p:sp>
        <p:nvSpPr>
          <p:cNvPr id="708" name="object 708"/>
          <p:cNvSpPr/>
          <p:nvPr/>
        </p:nvSpPr>
        <p:spPr>
          <a:xfrm>
            <a:off x="6250204" y="3457728"/>
            <a:ext cx="56515" cy="36195"/>
          </a:xfrm>
          <a:custGeom>
            <a:avLst/>
            <a:gdLst/>
            <a:ahLst/>
            <a:cxnLst/>
            <a:rect l="l" t="t" r="r" b="b"/>
            <a:pathLst>
              <a:path w="56514" h="36195">
                <a:moveTo>
                  <a:pt x="0" y="35861"/>
                </a:moveTo>
                <a:lnTo>
                  <a:pt x="56369" y="35861"/>
                </a:lnTo>
                <a:lnTo>
                  <a:pt x="56369" y="0"/>
                </a:lnTo>
                <a:lnTo>
                  <a:pt x="0" y="0"/>
                </a:lnTo>
                <a:lnTo>
                  <a:pt x="0" y="35861"/>
                </a:lnTo>
                <a:close/>
              </a:path>
            </a:pathLst>
          </a:custGeom>
          <a:ln w="4450">
            <a:solidFill>
              <a:srgbClr val="000000"/>
            </a:solidFill>
          </a:ln>
        </p:spPr>
        <p:txBody>
          <a:bodyPr wrap="square" lIns="0" tIns="0" rIns="0" bIns="0" rtlCol="0"/>
          <a:lstStyle/>
          <a:p>
            <a:endParaRPr/>
          </a:p>
        </p:txBody>
      </p:sp>
      <p:sp>
        <p:nvSpPr>
          <p:cNvPr id="709" name="object 709"/>
          <p:cNvSpPr/>
          <p:nvPr/>
        </p:nvSpPr>
        <p:spPr>
          <a:xfrm>
            <a:off x="6306585" y="3457728"/>
            <a:ext cx="56515" cy="36195"/>
          </a:xfrm>
          <a:custGeom>
            <a:avLst/>
            <a:gdLst/>
            <a:ahLst/>
            <a:cxnLst/>
            <a:rect l="l" t="t" r="r" b="b"/>
            <a:pathLst>
              <a:path w="56514" h="36195">
                <a:moveTo>
                  <a:pt x="0" y="35861"/>
                </a:moveTo>
                <a:lnTo>
                  <a:pt x="56468" y="35861"/>
                </a:lnTo>
                <a:lnTo>
                  <a:pt x="56468" y="0"/>
                </a:lnTo>
                <a:lnTo>
                  <a:pt x="0" y="0"/>
                </a:lnTo>
                <a:lnTo>
                  <a:pt x="0" y="35861"/>
                </a:lnTo>
                <a:close/>
              </a:path>
            </a:pathLst>
          </a:custGeom>
          <a:solidFill>
            <a:srgbClr val="996633"/>
          </a:solidFill>
        </p:spPr>
        <p:txBody>
          <a:bodyPr wrap="square" lIns="0" tIns="0" rIns="0" bIns="0" rtlCol="0"/>
          <a:lstStyle/>
          <a:p>
            <a:endParaRPr/>
          </a:p>
        </p:txBody>
      </p:sp>
      <p:sp>
        <p:nvSpPr>
          <p:cNvPr id="710" name="object 710"/>
          <p:cNvSpPr/>
          <p:nvPr/>
        </p:nvSpPr>
        <p:spPr>
          <a:xfrm>
            <a:off x="6306585" y="3457728"/>
            <a:ext cx="56515" cy="36195"/>
          </a:xfrm>
          <a:custGeom>
            <a:avLst/>
            <a:gdLst/>
            <a:ahLst/>
            <a:cxnLst/>
            <a:rect l="l" t="t" r="r" b="b"/>
            <a:pathLst>
              <a:path w="56514" h="36195">
                <a:moveTo>
                  <a:pt x="0" y="35861"/>
                </a:moveTo>
                <a:lnTo>
                  <a:pt x="56468" y="35861"/>
                </a:lnTo>
                <a:lnTo>
                  <a:pt x="56468" y="0"/>
                </a:lnTo>
                <a:lnTo>
                  <a:pt x="0" y="0"/>
                </a:lnTo>
                <a:lnTo>
                  <a:pt x="0" y="35861"/>
                </a:lnTo>
                <a:close/>
              </a:path>
            </a:pathLst>
          </a:custGeom>
          <a:ln w="4451">
            <a:solidFill>
              <a:srgbClr val="000000"/>
            </a:solidFill>
          </a:ln>
        </p:spPr>
        <p:txBody>
          <a:bodyPr wrap="square" lIns="0" tIns="0" rIns="0" bIns="0" rtlCol="0"/>
          <a:lstStyle/>
          <a:p>
            <a:endParaRPr/>
          </a:p>
        </p:txBody>
      </p:sp>
      <p:sp>
        <p:nvSpPr>
          <p:cNvPr id="711" name="object 711"/>
          <p:cNvSpPr/>
          <p:nvPr/>
        </p:nvSpPr>
        <p:spPr>
          <a:xfrm>
            <a:off x="6363042" y="3457728"/>
            <a:ext cx="56515" cy="36195"/>
          </a:xfrm>
          <a:custGeom>
            <a:avLst/>
            <a:gdLst/>
            <a:ahLst/>
            <a:cxnLst/>
            <a:rect l="l" t="t" r="r" b="b"/>
            <a:pathLst>
              <a:path w="56514" h="36195">
                <a:moveTo>
                  <a:pt x="0" y="35861"/>
                </a:moveTo>
                <a:lnTo>
                  <a:pt x="56468" y="35861"/>
                </a:lnTo>
                <a:lnTo>
                  <a:pt x="56468" y="0"/>
                </a:lnTo>
                <a:lnTo>
                  <a:pt x="0" y="0"/>
                </a:lnTo>
                <a:lnTo>
                  <a:pt x="0" y="35861"/>
                </a:lnTo>
                <a:close/>
              </a:path>
            </a:pathLst>
          </a:custGeom>
          <a:solidFill>
            <a:srgbClr val="996633"/>
          </a:solidFill>
        </p:spPr>
        <p:txBody>
          <a:bodyPr wrap="square" lIns="0" tIns="0" rIns="0" bIns="0" rtlCol="0"/>
          <a:lstStyle/>
          <a:p>
            <a:endParaRPr/>
          </a:p>
        </p:txBody>
      </p:sp>
      <p:sp>
        <p:nvSpPr>
          <p:cNvPr id="712" name="object 712"/>
          <p:cNvSpPr/>
          <p:nvPr/>
        </p:nvSpPr>
        <p:spPr>
          <a:xfrm>
            <a:off x="6363042" y="3457728"/>
            <a:ext cx="56515" cy="36195"/>
          </a:xfrm>
          <a:custGeom>
            <a:avLst/>
            <a:gdLst/>
            <a:ahLst/>
            <a:cxnLst/>
            <a:rect l="l" t="t" r="r" b="b"/>
            <a:pathLst>
              <a:path w="56514" h="36195">
                <a:moveTo>
                  <a:pt x="0" y="35861"/>
                </a:moveTo>
                <a:lnTo>
                  <a:pt x="56468" y="35861"/>
                </a:lnTo>
                <a:lnTo>
                  <a:pt x="56468" y="0"/>
                </a:lnTo>
                <a:lnTo>
                  <a:pt x="0" y="0"/>
                </a:lnTo>
                <a:lnTo>
                  <a:pt x="0" y="35861"/>
                </a:lnTo>
                <a:close/>
              </a:path>
            </a:pathLst>
          </a:custGeom>
          <a:ln w="4451">
            <a:solidFill>
              <a:srgbClr val="000000"/>
            </a:solidFill>
          </a:ln>
        </p:spPr>
        <p:txBody>
          <a:bodyPr wrap="square" lIns="0" tIns="0" rIns="0" bIns="0" rtlCol="0"/>
          <a:lstStyle/>
          <a:p>
            <a:endParaRPr/>
          </a:p>
        </p:txBody>
      </p:sp>
      <p:sp>
        <p:nvSpPr>
          <p:cNvPr id="713" name="object 713"/>
          <p:cNvSpPr/>
          <p:nvPr/>
        </p:nvSpPr>
        <p:spPr>
          <a:xfrm>
            <a:off x="5938346" y="3493591"/>
            <a:ext cx="56515" cy="36195"/>
          </a:xfrm>
          <a:custGeom>
            <a:avLst/>
            <a:gdLst/>
            <a:ahLst/>
            <a:cxnLst/>
            <a:rect l="l" t="t" r="r" b="b"/>
            <a:pathLst>
              <a:path w="56514" h="36195">
                <a:moveTo>
                  <a:pt x="0" y="35692"/>
                </a:moveTo>
                <a:lnTo>
                  <a:pt x="56369" y="35692"/>
                </a:lnTo>
                <a:lnTo>
                  <a:pt x="56369" y="0"/>
                </a:lnTo>
                <a:lnTo>
                  <a:pt x="0" y="0"/>
                </a:lnTo>
                <a:lnTo>
                  <a:pt x="0" y="35692"/>
                </a:lnTo>
                <a:close/>
              </a:path>
            </a:pathLst>
          </a:custGeom>
          <a:solidFill>
            <a:srgbClr val="996633"/>
          </a:solidFill>
        </p:spPr>
        <p:txBody>
          <a:bodyPr wrap="square" lIns="0" tIns="0" rIns="0" bIns="0" rtlCol="0"/>
          <a:lstStyle/>
          <a:p>
            <a:endParaRPr/>
          </a:p>
        </p:txBody>
      </p:sp>
      <p:sp>
        <p:nvSpPr>
          <p:cNvPr id="714" name="object 714"/>
          <p:cNvSpPr/>
          <p:nvPr/>
        </p:nvSpPr>
        <p:spPr>
          <a:xfrm>
            <a:off x="5938346" y="3493591"/>
            <a:ext cx="56515" cy="36195"/>
          </a:xfrm>
          <a:custGeom>
            <a:avLst/>
            <a:gdLst/>
            <a:ahLst/>
            <a:cxnLst/>
            <a:rect l="l" t="t" r="r" b="b"/>
            <a:pathLst>
              <a:path w="56514" h="36195">
                <a:moveTo>
                  <a:pt x="0" y="35692"/>
                </a:moveTo>
                <a:lnTo>
                  <a:pt x="56369" y="35692"/>
                </a:lnTo>
                <a:lnTo>
                  <a:pt x="56369" y="0"/>
                </a:lnTo>
                <a:lnTo>
                  <a:pt x="0" y="0"/>
                </a:lnTo>
                <a:lnTo>
                  <a:pt x="0" y="35692"/>
                </a:lnTo>
                <a:close/>
              </a:path>
            </a:pathLst>
          </a:custGeom>
          <a:ln w="4454">
            <a:solidFill>
              <a:srgbClr val="000000"/>
            </a:solidFill>
          </a:ln>
        </p:spPr>
        <p:txBody>
          <a:bodyPr wrap="square" lIns="0" tIns="0" rIns="0" bIns="0" rtlCol="0"/>
          <a:lstStyle/>
          <a:p>
            <a:endParaRPr/>
          </a:p>
        </p:txBody>
      </p:sp>
      <p:sp>
        <p:nvSpPr>
          <p:cNvPr id="715" name="object 715"/>
          <p:cNvSpPr/>
          <p:nvPr/>
        </p:nvSpPr>
        <p:spPr>
          <a:xfrm>
            <a:off x="5994715" y="3493591"/>
            <a:ext cx="56515" cy="36195"/>
          </a:xfrm>
          <a:custGeom>
            <a:avLst/>
            <a:gdLst/>
            <a:ahLst/>
            <a:cxnLst/>
            <a:rect l="l" t="t" r="r" b="b"/>
            <a:pathLst>
              <a:path w="56514" h="36195">
                <a:moveTo>
                  <a:pt x="0" y="35692"/>
                </a:moveTo>
                <a:lnTo>
                  <a:pt x="56468" y="35692"/>
                </a:lnTo>
                <a:lnTo>
                  <a:pt x="56468" y="0"/>
                </a:lnTo>
                <a:lnTo>
                  <a:pt x="0" y="0"/>
                </a:lnTo>
                <a:lnTo>
                  <a:pt x="0" y="35692"/>
                </a:lnTo>
                <a:close/>
              </a:path>
            </a:pathLst>
          </a:custGeom>
          <a:solidFill>
            <a:srgbClr val="996633"/>
          </a:solidFill>
        </p:spPr>
        <p:txBody>
          <a:bodyPr wrap="square" lIns="0" tIns="0" rIns="0" bIns="0" rtlCol="0"/>
          <a:lstStyle/>
          <a:p>
            <a:endParaRPr/>
          </a:p>
        </p:txBody>
      </p:sp>
      <p:sp>
        <p:nvSpPr>
          <p:cNvPr id="716" name="object 716"/>
          <p:cNvSpPr/>
          <p:nvPr/>
        </p:nvSpPr>
        <p:spPr>
          <a:xfrm>
            <a:off x="5994715" y="3493591"/>
            <a:ext cx="56515" cy="36195"/>
          </a:xfrm>
          <a:custGeom>
            <a:avLst/>
            <a:gdLst/>
            <a:ahLst/>
            <a:cxnLst/>
            <a:rect l="l" t="t" r="r" b="b"/>
            <a:pathLst>
              <a:path w="56514" h="36195">
                <a:moveTo>
                  <a:pt x="0" y="35692"/>
                </a:moveTo>
                <a:lnTo>
                  <a:pt x="56468" y="35692"/>
                </a:lnTo>
                <a:lnTo>
                  <a:pt x="56468" y="0"/>
                </a:lnTo>
                <a:lnTo>
                  <a:pt x="0" y="0"/>
                </a:lnTo>
                <a:lnTo>
                  <a:pt x="0" y="35692"/>
                </a:lnTo>
                <a:close/>
              </a:path>
            </a:pathLst>
          </a:custGeom>
          <a:ln w="4455">
            <a:solidFill>
              <a:srgbClr val="000000"/>
            </a:solidFill>
          </a:ln>
        </p:spPr>
        <p:txBody>
          <a:bodyPr wrap="square" lIns="0" tIns="0" rIns="0" bIns="0" rtlCol="0"/>
          <a:lstStyle/>
          <a:p>
            <a:endParaRPr/>
          </a:p>
        </p:txBody>
      </p:sp>
      <p:sp>
        <p:nvSpPr>
          <p:cNvPr id="717" name="object 717"/>
          <p:cNvSpPr/>
          <p:nvPr/>
        </p:nvSpPr>
        <p:spPr>
          <a:xfrm>
            <a:off x="6051184" y="3493591"/>
            <a:ext cx="56515" cy="36195"/>
          </a:xfrm>
          <a:custGeom>
            <a:avLst/>
            <a:gdLst/>
            <a:ahLst/>
            <a:cxnLst/>
            <a:rect l="l" t="t" r="r" b="b"/>
            <a:pathLst>
              <a:path w="56514" h="36195">
                <a:moveTo>
                  <a:pt x="0" y="35692"/>
                </a:moveTo>
                <a:lnTo>
                  <a:pt x="56369" y="35692"/>
                </a:lnTo>
                <a:lnTo>
                  <a:pt x="56369" y="0"/>
                </a:lnTo>
                <a:lnTo>
                  <a:pt x="0" y="0"/>
                </a:lnTo>
                <a:lnTo>
                  <a:pt x="0" y="35692"/>
                </a:lnTo>
                <a:close/>
              </a:path>
            </a:pathLst>
          </a:custGeom>
          <a:solidFill>
            <a:srgbClr val="996633"/>
          </a:solidFill>
        </p:spPr>
        <p:txBody>
          <a:bodyPr wrap="square" lIns="0" tIns="0" rIns="0" bIns="0" rtlCol="0"/>
          <a:lstStyle/>
          <a:p>
            <a:endParaRPr/>
          </a:p>
        </p:txBody>
      </p:sp>
      <p:sp>
        <p:nvSpPr>
          <p:cNvPr id="718" name="object 718"/>
          <p:cNvSpPr/>
          <p:nvPr/>
        </p:nvSpPr>
        <p:spPr>
          <a:xfrm>
            <a:off x="6051184" y="3493591"/>
            <a:ext cx="56515" cy="36195"/>
          </a:xfrm>
          <a:custGeom>
            <a:avLst/>
            <a:gdLst/>
            <a:ahLst/>
            <a:cxnLst/>
            <a:rect l="l" t="t" r="r" b="b"/>
            <a:pathLst>
              <a:path w="56514" h="36195">
                <a:moveTo>
                  <a:pt x="0" y="35692"/>
                </a:moveTo>
                <a:lnTo>
                  <a:pt x="56369" y="35692"/>
                </a:lnTo>
                <a:lnTo>
                  <a:pt x="56369" y="0"/>
                </a:lnTo>
                <a:lnTo>
                  <a:pt x="0" y="0"/>
                </a:lnTo>
                <a:lnTo>
                  <a:pt x="0" y="35692"/>
                </a:lnTo>
                <a:close/>
              </a:path>
            </a:pathLst>
          </a:custGeom>
          <a:ln w="4454">
            <a:solidFill>
              <a:srgbClr val="000000"/>
            </a:solidFill>
          </a:ln>
        </p:spPr>
        <p:txBody>
          <a:bodyPr wrap="square" lIns="0" tIns="0" rIns="0" bIns="0" rtlCol="0"/>
          <a:lstStyle/>
          <a:p>
            <a:endParaRPr/>
          </a:p>
        </p:txBody>
      </p:sp>
      <p:sp>
        <p:nvSpPr>
          <p:cNvPr id="719" name="object 719"/>
          <p:cNvSpPr/>
          <p:nvPr/>
        </p:nvSpPr>
        <p:spPr>
          <a:xfrm>
            <a:off x="6107553" y="3493591"/>
            <a:ext cx="56515" cy="36195"/>
          </a:xfrm>
          <a:custGeom>
            <a:avLst/>
            <a:gdLst/>
            <a:ahLst/>
            <a:cxnLst/>
            <a:rect l="l" t="t" r="r" b="b"/>
            <a:pathLst>
              <a:path w="56514" h="36195">
                <a:moveTo>
                  <a:pt x="0" y="35692"/>
                </a:moveTo>
                <a:lnTo>
                  <a:pt x="56468" y="35692"/>
                </a:lnTo>
                <a:lnTo>
                  <a:pt x="56468" y="0"/>
                </a:lnTo>
                <a:lnTo>
                  <a:pt x="0" y="0"/>
                </a:lnTo>
                <a:lnTo>
                  <a:pt x="0" y="35692"/>
                </a:lnTo>
                <a:close/>
              </a:path>
            </a:pathLst>
          </a:custGeom>
          <a:solidFill>
            <a:srgbClr val="996633"/>
          </a:solidFill>
        </p:spPr>
        <p:txBody>
          <a:bodyPr wrap="square" lIns="0" tIns="0" rIns="0" bIns="0" rtlCol="0"/>
          <a:lstStyle/>
          <a:p>
            <a:endParaRPr/>
          </a:p>
        </p:txBody>
      </p:sp>
      <p:sp>
        <p:nvSpPr>
          <p:cNvPr id="720" name="object 720"/>
          <p:cNvSpPr/>
          <p:nvPr/>
        </p:nvSpPr>
        <p:spPr>
          <a:xfrm>
            <a:off x="6107553" y="3493591"/>
            <a:ext cx="56515" cy="36195"/>
          </a:xfrm>
          <a:custGeom>
            <a:avLst/>
            <a:gdLst/>
            <a:ahLst/>
            <a:cxnLst/>
            <a:rect l="l" t="t" r="r" b="b"/>
            <a:pathLst>
              <a:path w="56514" h="36195">
                <a:moveTo>
                  <a:pt x="0" y="35692"/>
                </a:moveTo>
                <a:lnTo>
                  <a:pt x="56468" y="35692"/>
                </a:lnTo>
                <a:lnTo>
                  <a:pt x="56468" y="0"/>
                </a:lnTo>
                <a:lnTo>
                  <a:pt x="0" y="0"/>
                </a:lnTo>
                <a:lnTo>
                  <a:pt x="0" y="35692"/>
                </a:lnTo>
                <a:close/>
              </a:path>
            </a:pathLst>
          </a:custGeom>
          <a:ln w="4455">
            <a:solidFill>
              <a:srgbClr val="000000"/>
            </a:solidFill>
          </a:ln>
        </p:spPr>
        <p:txBody>
          <a:bodyPr wrap="square" lIns="0" tIns="0" rIns="0" bIns="0" rtlCol="0"/>
          <a:lstStyle/>
          <a:p>
            <a:endParaRPr/>
          </a:p>
        </p:txBody>
      </p:sp>
      <p:sp>
        <p:nvSpPr>
          <p:cNvPr id="721" name="object 721"/>
          <p:cNvSpPr/>
          <p:nvPr/>
        </p:nvSpPr>
        <p:spPr>
          <a:xfrm>
            <a:off x="6164022" y="3493591"/>
            <a:ext cx="56515" cy="36195"/>
          </a:xfrm>
          <a:custGeom>
            <a:avLst/>
            <a:gdLst/>
            <a:ahLst/>
            <a:cxnLst/>
            <a:rect l="l" t="t" r="r" b="b"/>
            <a:pathLst>
              <a:path w="56514" h="36195">
                <a:moveTo>
                  <a:pt x="0" y="35692"/>
                </a:moveTo>
                <a:lnTo>
                  <a:pt x="56468" y="35692"/>
                </a:lnTo>
                <a:lnTo>
                  <a:pt x="56468" y="0"/>
                </a:lnTo>
                <a:lnTo>
                  <a:pt x="0" y="0"/>
                </a:lnTo>
                <a:lnTo>
                  <a:pt x="0" y="35692"/>
                </a:lnTo>
                <a:close/>
              </a:path>
            </a:pathLst>
          </a:custGeom>
          <a:solidFill>
            <a:srgbClr val="996633"/>
          </a:solidFill>
        </p:spPr>
        <p:txBody>
          <a:bodyPr wrap="square" lIns="0" tIns="0" rIns="0" bIns="0" rtlCol="0"/>
          <a:lstStyle/>
          <a:p>
            <a:endParaRPr/>
          </a:p>
        </p:txBody>
      </p:sp>
      <p:sp>
        <p:nvSpPr>
          <p:cNvPr id="722" name="object 722"/>
          <p:cNvSpPr/>
          <p:nvPr/>
        </p:nvSpPr>
        <p:spPr>
          <a:xfrm>
            <a:off x="6164022" y="3493591"/>
            <a:ext cx="56515" cy="36195"/>
          </a:xfrm>
          <a:custGeom>
            <a:avLst/>
            <a:gdLst/>
            <a:ahLst/>
            <a:cxnLst/>
            <a:rect l="l" t="t" r="r" b="b"/>
            <a:pathLst>
              <a:path w="56514" h="36195">
                <a:moveTo>
                  <a:pt x="0" y="35692"/>
                </a:moveTo>
                <a:lnTo>
                  <a:pt x="56468" y="35692"/>
                </a:lnTo>
                <a:lnTo>
                  <a:pt x="56468" y="0"/>
                </a:lnTo>
                <a:lnTo>
                  <a:pt x="0" y="0"/>
                </a:lnTo>
                <a:lnTo>
                  <a:pt x="0" y="35692"/>
                </a:lnTo>
                <a:close/>
              </a:path>
            </a:pathLst>
          </a:custGeom>
          <a:ln w="4455">
            <a:solidFill>
              <a:srgbClr val="000000"/>
            </a:solidFill>
          </a:ln>
        </p:spPr>
        <p:txBody>
          <a:bodyPr wrap="square" lIns="0" tIns="0" rIns="0" bIns="0" rtlCol="0"/>
          <a:lstStyle/>
          <a:p>
            <a:endParaRPr/>
          </a:p>
        </p:txBody>
      </p:sp>
      <p:sp>
        <p:nvSpPr>
          <p:cNvPr id="723" name="object 723"/>
          <p:cNvSpPr/>
          <p:nvPr/>
        </p:nvSpPr>
        <p:spPr>
          <a:xfrm>
            <a:off x="6220490" y="3493591"/>
            <a:ext cx="56515" cy="36195"/>
          </a:xfrm>
          <a:custGeom>
            <a:avLst/>
            <a:gdLst/>
            <a:ahLst/>
            <a:cxnLst/>
            <a:rect l="l" t="t" r="r" b="b"/>
            <a:pathLst>
              <a:path w="56514" h="36195">
                <a:moveTo>
                  <a:pt x="0" y="35692"/>
                </a:moveTo>
                <a:lnTo>
                  <a:pt x="56369" y="35692"/>
                </a:lnTo>
                <a:lnTo>
                  <a:pt x="56369" y="0"/>
                </a:lnTo>
                <a:lnTo>
                  <a:pt x="0" y="0"/>
                </a:lnTo>
                <a:lnTo>
                  <a:pt x="0" y="35692"/>
                </a:lnTo>
                <a:close/>
              </a:path>
            </a:pathLst>
          </a:custGeom>
          <a:solidFill>
            <a:srgbClr val="996633"/>
          </a:solidFill>
        </p:spPr>
        <p:txBody>
          <a:bodyPr wrap="square" lIns="0" tIns="0" rIns="0" bIns="0" rtlCol="0"/>
          <a:lstStyle/>
          <a:p>
            <a:endParaRPr/>
          </a:p>
        </p:txBody>
      </p:sp>
      <p:sp>
        <p:nvSpPr>
          <p:cNvPr id="724" name="object 724"/>
          <p:cNvSpPr/>
          <p:nvPr/>
        </p:nvSpPr>
        <p:spPr>
          <a:xfrm>
            <a:off x="6220490" y="3493591"/>
            <a:ext cx="56515" cy="36195"/>
          </a:xfrm>
          <a:custGeom>
            <a:avLst/>
            <a:gdLst/>
            <a:ahLst/>
            <a:cxnLst/>
            <a:rect l="l" t="t" r="r" b="b"/>
            <a:pathLst>
              <a:path w="56514" h="36195">
                <a:moveTo>
                  <a:pt x="0" y="35692"/>
                </a:moveTo>
                <a:lnTo>
                  <a:pt x="56369" y="35692"/>
                </a:lnTo>
                <a:lnTo>
                  <a:pt x="56369" y="0"/>
                </a:lnTo>
                <a:lnTo>
                  <a:pt x="0" y="0"/>
                </a:lnTo>
                <a:lnTo>
                  <a:pt x="0" y="35692"/>
                </a:lnTo>
                <a:close/>
              </a:path>
            </a:pathLst>
          </a:custGeom>
          <a:ln w="4454">
            <a:solidFill>
              <a:srgbClr val="000000"/>
            </a:solidFill>
          </a:ln>
        </p:spPr>
        <p:txBody>
          <a:bodyPr wrap="square" lIns="0" tIns="0" rIns="0" bIns="0" rtlCol="0"/>
          <a:lstStyle/>
          <a:p>
            <a:endParaRPr/>
          </a:p>
        </p:txBody>
      </p:sp>
      <p:sp>
        <p:nvSpPr>
          <p:cNvPr id="725" name="object 725"/>
          <p:cNvSpPr/>
          <p:nvPr/>
        </p:nvSpPr>
        <p:spPr>
          <a:xfrm>
            <a:off x="6276860" y="3493591"/>
            <a:ext cx="56515" cy="36195"/>
          </a:xfrm>
          <a:custGeom>
            <a:avLst/>
            <a:gdLst/>
            <a:ahLst/>
            <a:cxnLst/>
            <a:rect l="l" t="t" r="r" b="b"/>
            <a:pathLst>
              <a:path w="56514" h="36195">
                <a:moveTo>
                  <a:pt x="0" y="35692"/>
                </a:moveTo>
                <a:lnTo>
                  <a:pt x="56468" y="35692"/>
                </a:lnTo>
                <a:lnTo>
                  <a:pt x="56468" y="0"/>
                </a:lnTo>
                <a:lnTo>
                  <a:pt x="0" y="0"/>
                </a:lnTo>
                <a:lnTo>
                  <a:pt x="0" y="35692"/>
                </a:lnTo>
                <a:close/>
              </a:path>
            </a:pathLst>
          </a:custGeom>
          <a:solidFill>
            <a:srgbClr val="996633"/>
          </a:solidFill>
        </p:spPr>
        <p:txBody>
          <a:bodyPr wrap="square" lIns="0" tIns="0" rIns="0" bIns="0" rtlCol="0"/>
          <a:lstStyle/>
          <a:p>
            <a:endParaRPr/>
          </a:p>
        </p:txBody>
      </p:sp>
      <p:sp>
        <p:nvSpPr>
          <p:cNvPr id="726" name="object 726"/>
          <p:cNvSpPr/>
          <p:nvPr/>
        </p:nvSpPr>
        <p:spPr>
          <a:xfrm>
            <a:off x="6276860" y="3493591"/>
            <a:ext cx="56515" cy="36195"/>
          </a:xfrm>
          <a:custGeom>
            <a:avLst/>
            <a:gdLst/>
            <a:ahLst/>
            <a:cxnLst/>
            <a:rect l="l" t="t" r="r" b="b"/>
            <a:pathLst>
              <a:path w="56514" h="36195">
                <a:moveTo>
                  <a:pt x="0" y="35692"/>
                </a:moveTo>
                <a:lnTo>
                  <a:pt x="56468" y="35692"/>
                </a:lnTo>
                <a:lnTo>
                  <a:pt x="56468" y="0"/>
                </a:lnTo>
                <a:lnTo>
                  <a:pt x="0" y="0"/>
                </a:lnTo>
                <a:lnTo>
                  <a:pt x="0" y="35692"/>
                </a:lnTo>
                <a:close/>
              </a:path>
            </a:pathLst>
          </a:custGeom>
          <a:ln w="4455">
            <a:solidFill>
              <a:srgbClr val="000000"/>
            </a:solidFill>
          </a:ln>
        </p:spPr>
        <p:txBody>
          <a:bodyPr wrap="square" lIns="0" tIns="0" rIns="0" bIns="0" rtlCol="0"/>
          <a:lstStyle/>
          <a:p>
            <a:endParaRPr/>
          </a:p>
        </p:txBody>
      </p:sp>
      <p:sp>
        <p:nvSpPr>
          <p:cNvPr id="727" name="object 727"/>
          <p:cNvSpPr/>
          <p:nvPr/>
        </p:nvSpPr>
        <p:spPr>
          <a:xfrm>
            <a:off x="6333332" y="3493591"/>
            <a:ext cx="56515" cy="36195"/>
          </a:xfrm>
          <a:custGeom>
            <a:avLst/>
            <a:gdLst/>
            <a:ahLst/>
            <a:cxnLst/>
            <a:rect l="l" t="t" r="r" b="b"/>
            <a:pathLst>
              <a:path w="56514" h="36195">
                <a:moveTo>
                  <a:pt x="0" y="35692"/>
                </a:moveTo>
                <a:lnTo>
                  <a:pt x="56468" y="35692"/>
                </a:lnTo>
                <a:lnTo>
                  <a:pt x="56468" y="0"/>
                </a:lnTo>
                <a:lnTo>
                  <a:pt x="0" y="0"/>
                </a:lnTo>
                <a:lnTo>
                  <a:pt x="0" y="35692"/>
                </a:lnTo>
                <a:close/>
              </a:path>
            </a:pathLst>
          </a:custGeom>
          <a:solidFill>
            <a:srgbClr val="996633"/>
          </a:solidFill>
        </p:spPr>
        <p:txBody>
          <a:bodyPr wrap="square" lIns="0" tIns="0" rIns="0" bIns="0" rtlCol="0"/>
          <a:lstStyle/>
          <a:p>
            <a:endParaRPr/>
          </a:p>
        </p:txBody>
      </p:sp>
      <p:sp>
        <p:nvSpPr>
          <p:cNvPr id="728" name="object 728"/>
          <p:cNvSpPr/>
          <p:nvPr/>
        </p:nvSpPr>
        <p:spPr>
          <a:xfrm>
            <a:off x="6333332" y="3493591"/>
            <a:ext cx="56515" cy="36195"/>
          </a:xfrm>
          <a:custGeom>
            <a:avLst/>
            <a:gdLst/>
            <a:ahLst/>
            <a:cxnLst/>
            <a:rect l="l" t="t" r="r" b="b"/>
            <a:pathLst>
              <a:path w="56514" h="36195">
                <a:moveTo>
                  <a:pt x="0" y="35692"/>
                </a:moveTo>
                <a:lnTo>
                  <a:pt x="56468" y="35692"/>
                </a:lnTo>
                <a:lnTo>
                  <a:pt x="56468" y="0"/>
                </a:lnTo>
                <a:lnTo>
                  <a:pt x="0" y="0"/>
                </a:lnTo>
                <a:lnTo>
                  <a:pt x="0" y="35692"/>
                </a:lnTo>
                <a:close/>
              </a:path>
            </a:pathLst>
          </a:custGeom>
          <a:ln w="4455">
            <a:solidFill>
              <a:srgbClr val="000000"/>
            </a:solidFill>
          </a:ln>
        </p:spPr>
        <p:txBody>
          <a:bodyPr wrap="square" lIns="0" tIns="0" rIns="0" bIns="0" rtlCol="0"/>
          <a:lstStyle/>
          <a:p>
            <a:endParaRPr/>
          </a:p>
        </p:txBody>
      </p:sp>
      <p:sp>
        <p:nvSpPr>
          <p:cNvPr id="729" name="object 729"/>
          <p:cNvSpPr/>
          <p:nvPr/>
        </p:nvSpPr>
        <p:spPr>
          <a:xfrm>
            <a:off x="6389789" y="3493591"/>
            <a:ext cx="56515" cy="36195"/>
          </a:xfrm>
          <a:custGeom>
            <a:avLst/>
            <a:gdLst/>
            <a:ahLst/>
            <a:cxnLst/>
            <a:rect l="l" t="t" r="r" b="b"/>
            <a:pathLst>
              <a:path w="56514" h="36195">
                <a:moveTo>
                  <a:pt x="0" y="35692"/>
                </a:moveTo>
                <a:lnTo>
                  <a:pt x="56369" y="35692"/>
                </a:lnTo>
                <a:lnTo>
                  <a:pt x="56369" y="0"/>
                </a:lnTo>
                <a:lnTo>
                  <a:pt x="0" y="0"/>
                </a:lnTo>
                <a:lnTo>
                  <a:pt x="0" y="35692"/>
                </a:lnTo>
                <a:close/>
              </a:path>
            </a:pathLst>
          </a:custGeom>
          <a:solidFill>
            <a:srgbClr val="996633"/>
          </a:solidFill>
        </p:spPr>
        <p:txBody>
          <a:bodyPr wrap="square" lIns="0" tIns="0" rIns="0" bIns="0" rtlCol="0"/>
          <a:lstStyle/>
          <a:p>
            <a:endParaRPr/>
          </a:p>
        </p:txBody>
      </p:sp>
      <p:sp>
        <p:nvSpPr>
          <p:cNvPr id="730" name="object 730"/>
          <p:cNvSpPr/>
          <p:nvPr/>
        </p:nvSpPr>
        <p:spPr>
          <a:xfrm>
            <a:off x="6389789" y="3493591"/>
            <a:ext cx="56515" cy="36195"/>
          </a:xfrm>
          <a:custGeom>
            <a:avLst/>
            <a:gdLst/>
            <a:ahLst/>
            <a:cxnLst/>
            <a:rect l="l" t="t" r="r" b="b"/>
            <a:pathLst>
              <a:path w="56514" h="36195">
                <a:moveTo>
                  <a:pt x="0" y="35692"/>
                </a:moveTo>
                <a:lnTo>
                  <a:pt x="56369" y="35692"/>
                </a:lnTo>
                <a:lnTo>
                  <a:pt x="56369" y="0"/>
                </a:lnTo>
                <a:lnTo>
                  <a:pt x="0" y="0"/>
                </a:lnTo>
                <a:lnTo>
                  <a:pt x="0" y="35692"/>
                </a:lnTo>
                <a:close/>
              </a:path>
            </a:pathLst>
          </a:custGeom>
          <a:ln w="4454">
            <a:solidFill>
              <a:srgbClr val="000000"/>
            </a:solidFill>
          </a:ln>
        </p:spPr>
        <p:txBody>
          <a:bodyPr wrap="square" lIns="0" tIns="0" rIns="0" bIns="0" rtlCol="0"/>
          <a:lstStyle/>
          <a:p>
            <a:endParaRPr/>
          </a:p>
        </p:txBody>
      </p:sp>
      <p:sp>
        <p:nvSpPr>
          <p:cNvPr id="731" name="object 731"/>
          <p:cNvSpPr/>
          <p:nvPr/>
        </p:nvSpPr>
        <p:spPr>
          <a:xfrm>
            <a:off x="5911593" y="3529285"/>
            <a:ext cx="56515" cy="36195"/>
          </a:xfrm>
          <a:custGeom>
            <a:avLst/>
            <a:gdLst/>
            <a:ahLst/>
            <a:cxnLst/>
            <a:rect l="l" t="t" r="r" b="b"/>
            <a:pathLst>
              <a:path w="56514" h="36195">
                <a:moveTo>
                  <a:pt x="0" y="35861"/>
                </a:moveTo>
                <a:lnTo>
                  <a:pt x="56369" y="35861"/>
                </a:lnTo>
                <a:lnTo>
                  <a:pt x="56369" y="0"/>
                </a:lnTo>
                <a:lnTo>
                  <a:pt x="0" y="0"/>
                </a:lnTo>
                <a:lnTo>
                  <a:pt x="0" y="35861"/>
                </a:lnTo>
                <a:close/>
              </a:path>
            </a:pathLst>
          </a:custGeom>
          <a:solidFill>
            <a:srgbClr val="996633"/>
          </a:solidFill>
        </p:spPr>
        <p:txBody>
          <a:bodyPr wrap="square" lIns="0" tIns="0" rIns="0" bIns="0" rtlCol="0"/>
          <a:lstStyle/>
          <a:p>
            <a:endParaRPr/>
          </a:p>
        </p:txBody>
      </p:sp>
      <p:sp>
        <p:nvSpPr>
          <p:cNvPr id="732" name="object 732"/>
          <p:cNvSpPr/>
          <p:nvPr/>
        </p:nvSpPr>
        <p:spPr>
          <a:xfrm>
            <a:off x="5911593" y="3529285"/>
            <a:ext cx="56515" cy="36195"/>
          </a:xfrm>
          <a:custGeom>
            <a:avLst/>
            <a:gdLst/>
            <a:ahLst/>
            <a:cxnLst/>
            <a:rect l="l" t="t" r="r" b="b"/>
            <a:pathLst>
              <a:path w="56514" h="36195">
                <a:moveTo>
                  <a:pt x="0" y="35861"/>
                </a:moveTo>
                <a:lnTo>
                  <a:pt x="56369" y="35861"/>
                </a:lnTo>
                <a:lnTo>
                  <a:pt x="56369" y="0"/>
                </a:lnTo>
                <a:lnTo>
                  <a:pt x="0" y="0"/>
                </a:lnTo>
                <a:lnTo>
                  <a:pt x="0" y="35861"/>
                </a:lnTo>
                <a:close/>
              </a:path>
            </a:pathLst>
          </a:custGeom>
          <a:ln w="4450">
            <a:solidFill>
              <a:srgbClr val="000000"/>
            </a:solidFill>
          </a:ln>
        </p:spPr>
        <p:txBody>
          <a:bodyPr wrap="square" lIns="0" tIns="0" rIns="0" bIns="0" rtlCol="0"/>
          <a:lstStyle/>
          <a:p>
            <a:endParaRPr/>
          </a:p>
        </p:txBody>
      </p:sp>
      <p:sp>
        <p:nvSpPr>
          <p:cNvPr id="733" name="object 733"/>
          <p:cNvSpPr/>
          <p:nvPr/>
        </p:nvSpPr>
        <p:spPr>
          <a:xfrm>
            <a:off x="5967960" y="3529285"/>
            <a:ext cx="56515" cy="36195"/>
          </a:xfrm>
          <a:custGeom>
            <a:avLst/>
            <a:gdLst/>
            <a:ahLst/>
            <a:cxnLst/>
            <a:rect l="l" t="t" r="r" b="b"/>
            <a:pathLst>
              <a:path w="56514" h="36195">
                <a:moveTo>
                  <a:pt x="0" y="35861"/>
                </a:moveTo>
                <a:lnTo>
                  <a:pt x="56468" y="35861"/>
                </a:lnTo>
                <a:lnTo>
                  <a:pt x="56468" y="0"/>
                </a:lnTo>
                <a:lnTo>
                  <a:pt x="0" y="0"/>
                </a:lnTo>
                <a:lnTo>
                  <a:pt x="0" y="35861"/>
                </a:lnTo>
                <a:close/>
              </a:path>
            </a:pathLst>
          </a:custGeom>
          <a:solidFill>
            <a:srgbClr val="996633"/>
          </a:solidFill>
        </p:spPr>
        <p:txBody>
          <a:bodyPr wrap="square" lIns="0" tIns="0" rIns="0" bIns="0" rtlCol="0"/>
          <a:lstStyle/>
          <a:p>
            <a:endParaRPr/>
          </a:p>
        </p:txBody>
      </p:sp>
      <p:sp>
        <p:nvSpPr>
          <p:cNvPr id="734" name="object 734"/>
          <p:cNvSpPr/>
          <p:nvPr/>
        </p:nvSpPr>
        <p:spPr>
          <a:xfrm>
            <a:off x="5967960" y="3529285"/>
            <a:ext cx="56515" cy="36195"/>
          </a:xfrm>
          <a:custGeom>
            <a:avLst/>
            <a:gdLst/>
            <a:ahLst/>
            <a:cxnLst/>
            <a:rect l="l" t="t" r="r" b="b"/>
            <a:pathLst>
              <a:path w="56514" h="36195">
                <a:moveTo>
                  <a:pt x="0" y="35861"/>
                </a:moveTo>
                <a:lnTo>
                  <a:pt x="56468" y="35861"/>
                </a:lnTo>
                <a:lnTo>
                  <a:pt x="56468" y="0"/>
                </a:lnTo>
                <a:lnTo>
                  <a:pt x="0" y="0"/>
                </a:lnTo>
                <a:lnTo>
                  <a:pt x="0" y="35861"/>
                </a:lnTo>
                <a:close/>
              </a:path>
            </a:pathLst>
          </a:custGeom>
          <a:ln w="4451">
            <a:solidFill>
              <a:srgbClr val="000000"/>
            </a:solidFill>
          </a:ln>
        </p:spPr>
        <p:txBody>
          <a:bodyPr wrap="square" lIns="0" tIns="0" rIns="0" bIns="0" rtlCol="0"/>
          <a:lstStyle/>
          <a:p>
            <a:endParaRPr/>
          </a:p>
        </p:txBody>
      </p:sp>
      <p:sp>
        <p:nvSpPr>
          <p:cNvPr id="735" name="object 735"/>
          <p:cNvSpPr/>
          <p:nvPr/>
        </p:nvSpPr>
        <p:spPr>
          <a:xfrm>
            <a:off x="6024429" y="3529285"/>
            <a:ext cx="56515" cy="36195"/>
          </a:xfrm>
          <a:custGeom>
            <a:avLst/>
            <a:gdLst/>
            <a:ahLst/>
            <a:cxnLst/>
            <a:rect l="l" t="t" r="r" b="b"/>
            <a:pathLst>
              <a:path w="56514" h="36195">
                <a:moveTo>
                  <a:pt x="0" y="35861"/>
                </a:moveTo>
                <a:lnTo>
                  <a:pt x="56468" y="35861"/>
                </a:lnTo>
                <a:lnTo>
                  <a:pt x="56468" y="0"/>
                </a:lnTo>
                <a:lnTo>
                  <a:pt x="0" y="0"/>
                </a:lnTo>
                <a:lnTo>
                  <a:pt x="0" y="35861"/>
                </a:lnTo>
                <a:close/>
              </a:path>
            </a:pathLst>
          </a:custGeom>
          <a:solidFill>
            <a:srgbClr val="996633"/>
          </a:solidFill>
        </p:spPr>
        <p:txBody>
          <a:bodyPr wrap="square" lIns="0" tIns="0" rIns="0" bIns="0" rtlCol="0"/>
          <a:lstStyle/>
          <a:p>
            <a:endParaRPr/>
          </a:p>
        </p:txBody>
      </p:sp>
      <p:sp>
        <p:nvSpPr>
          <p:cNvPr id="736" name="object 736"/>
          <p:cNvSpPr/>
          <p:nvPr/>
        </p:nvSpPr>
        <p:spPr>
          <a:xfrm>
            <a:off x="6024429" y="3529285"/>
            <a:ext cx="56515" cy="36195"/>
          </a:xfrm>
          <a:custGeom>
            <a:avLst/>
            <a:gdLst/>
            <a:ahLst/>
            <a:cxnLst/>
            <a:rect l="l" t="t" r="r" b="b"/>
            <a:pathLst>
              <a:path w="56514" h="36195">
                <a:moveTo>
                  <a:pt x="0" y="35861"/>
                </a:moveTo>
                <a:lnTo>
                  <a:pt x="56468" y="35861"/>
                </a:lnTo>
                <a:lnTo>
                  <a:pt x="56468" y="0"/>
                </a:lnTo>
                <a:lnTo>
                  <a:pt x="0" y="0"/>
                </a:lnTo>
                <a:lnTo>
                  <a:pt x="0" y="35861"/>
                </a:lnTo>
                <a:close/>
              </a:path>
            </a:pathLst>
          </a:custGeom>
          <a:ln w="4451">
            <a:solidFill>
              <a:srgbClr val="000000"/>
            </a:solidFill>
          </a:ln>
        </p:spPr>
        <p:txBody>
          <a:bodyPr wrap="square" lIns="0" tIns="0" rIns="0" bIns="0" rtlCol="0"/>
          <a:lstStyle/>
          <a:p>
            <a:endParaRPr/>
          </a:p>
        </p:txBody>
      </p:sp>
      <p:sp>
        <p:nvSpPr>
          <p:cNvPr id="737" name="object 737"/>
          <p:cNvSpPr/>
          <p:nvPr/>
        </p:nvSpPr>
        <p:spPr>
          <a:xfrm>
            <a:off x="6080897" y="3529285"/>
            <a:ext cx="56515" cy="36195"/>
          </a:xfrm>
          <a:custGeom>
            <a:avLst/>
            <a:gdLst/>
            <a:ahLst/>
            <a:cxnLst/>
            <a:rect l="l" t="t" r="r" b="b"/>
            <a:pathLst>
              <a:path w="56514" h="36195">
                <a:moveTo>
                  <a:pt x="0" y="35861"/>
                </a:moveTo>
                <a:lnTo>
                  <a:pt x="56369" y="35861"/>
                </a:lnTo>
                <a:lnTo>
                  <a:pt x="56369" y="0"/>
                </a:lnTo>
                <a:lnTo>
                  <a:pt x="0" y="0"/>
                </a:lnTo>
                <a:lnTo>
                  <a:pt x="0" y="35861"/>
                </a:lnTo>
                <a:close/>
              </a:path>
            </a:pathLst>
          </a:custGeom>
          <a:solidFill>
            <a:srgbClr val="996633"/>
          </a:solidFill>
        </p:spPr>
        <p:txBody>
          <a:bodyPr wrap="square" lIns="0" tIns="0" rIns="0" bIns="0" rtlCol="0"/>
          <a:lstStyle/>
          <a:p>
            <a:endParaRPr/>
          </a:p>
        </p:txBody>
      </p:sp>
      <p:sp>
        <p:nvSpPr>
          <p:cNvPr id="738" name="object 738"/>
          <p:cNvSpPr/>
          <p:nvPr/>
        </p:nvSpPr>
        <p:spPr>
          <a:xfrm>
            <a:off x="6080897" y="3529285"/>
            <a:ext cx="56515" cy="36195"/>
          </a:xfrm>
          <a:custGeom>
            <a:avLst/>
            <a:gdLst/>
            <a:ahLst/>
            <a:cxnLst/>
            <a:rect l="l" t="t" r="r" b="b"/>
            <a:pathLst>
              <a:path w="56514" h="36195">
                <a:moveTo>
                  <a:pt x="0" y="35861"/>
                </a:moveTo>
                <a:lnTo>
                  <a:pt x="56369" y="35861"/>
                </a:lnTo>
                <a:lnTo>
                  <a:pt x="56369" y="0"/>
                </a:lnTo>
                <a:lnTo>
                  <a:pt x="0" y="0"/>
                </a:lnTo>
                <a:lnTo>
                  <a:pt x="0" y="35861"/>
                </a:lnTo>
                <a:close/>
              </a:path>
            </a:pathLst>
          </a:custGeom>
          <a:ln w="4450">
            <a:solidFill>
              <a:srgbClr val="000000"/>
            </a:solidFill>
          </a:ln>
        </p:spPr>
        <p:txBody>
          <a:bodyPr wrap="square" lIns="0" tIns="0" rIns="0" bIns="0" rtlCol="0"/>
          <a:lstStyle/>
          <a:p>
            <a:endParaRPr/>
          </a:p>
        </p:txBody>
      </p:sp>
      <p:sp>
        <p:nvSpPr>
          <p:cNvPr id="739" name="object 739"/>
          <p:cNvSpPr/>
          <p:nvPr/>
        </p:nvSpPr>
        <p:spPr>
          <a:xfrm>
            <a:off x="6137267" y="3529285"/>
            <a:ext cx="56515" cy="36195"/>
          </a:xfrm>
          <a:custGeom>
            <a:avLst/>
            <a:gdLst/>
            <a:ahLst/>
            <a:cxnLst/>
            <a:rect l="l" t="t" r="r" b="b"/>
            <a:pathLst>
              <a:path w="56514" h="36195">
                <a:moveTo>
                  <a:pt x="0" y="35861"/>
                </a:moveTo>
                <a:lnTo>
                  <a:pt x="56468" y="35861"/>
                </a:lnTo>
                <a:lnTo>
                  <a:pt x="56468" y="0"/>
                </a:lnTo>
                <a:lnTo>
                  <a:pt x="0" y="0"/>
                </a:lnTo>
                <a:lnTo>
                  <a:pt x="0" y="35861"/>
                </a:lnTo>
                <a:close/>
              </a:path>
            </a:pathLst>
          </a:custGeom>
          <a:solidFill>
            <a:srgbClr val="996633"/>
          </a:solidFill>
        </p:spPr>
        <p:txBody>
          <a:bodyPr wrap="square" lIns="0" tIns="0" rIns="0" bIns="0" rtlCol="0"/>
          <a:lstStyle/>
          <a:p>
            <a:endParaRPr/>
          </a:p>
        </p:txBody>
      </p:sp>
      <p:sp>
        <p:nvSpPr>
          <p:cNvPr id="740" name="object 740"/>
          <p:cNvSpPr/>
          <p:nvPr/>
        </p:nvSpPr>
        <p:spPr>
          <a:xfrm>
            <a:off x="6137267" y="3529285"/>
            <a:ext cx="56515" cy="36195"/>
          </a:xfrm>
          <a:custGeom>
            <a:avLst/>
            <a:gdLst/>
            <a:ahLst/>
            <a:cxnLst/>
            <a:rect l="l" t="t" r="r" b="b"/>
            <a:pathLst>
              <a:path w="56514" h="36195">
                <a:moveTo>
                  <a:pt x="0" y="35861"/>
                </a:moveTo>
                <a:lnTo>
                  <a:pt x="56468" y="35861"/>
                </a:lnTo>
                <a:lnTo>
                  <a:pt x="56468" y="0"/>
                </a:lnTo>
                <a:lnTo>
                  <a:pt x="0" y="0"/>
                </a:lnTo>
                <a:lnTo>
                  <a:pt x="0" y="35861"/>
                </a:lnTo>
                <a:close/>
              </a:path>
            </a:pathLst>
          </a:custGeom>
          <a:ln w="4451">
            <a:solidFill>
              <a:srgbClr val="000000"/>
            </a:solidFill>
          </a:ln>
        </p:spPr>
        <p:txBody>
          <a:bodyPr wrap="square" lIns="0" tIns="0" rIns="0" bIns="0" rtlCol="0"/>
          <a:lstStyle/>
          <a:p>
            <a:endParaRPr/>
          </a:p>
        </p:txBody>
      </p:sp>
      <p:sp>
        <p:nvSpPr>
          <p:cNvPr id="741" name="object 741"/>
          <p:cNvSpPr/>
          <p:nvPr/>
        </p:nvSpPr>
        <p:spPr>
          <a:xfrm>
            <a:off x="6193735" y="3529285"/>
            <a:ext cx="56515" cy="36195"/>
          </a:xfrm>
          <a:custGeom>
            <a:avLst/>
            <a:gdLst/>
            <a:ahLst/>
            <a:cxnLst/>
            <a:rect l="l" t="t" r="r" b="b"/>
            <a:pathLst>
              <a:path w="56514" h="36195">
                <a:moveTo>
                  <a:pt x="0" y="35861"/>
                </a:moveTo>
                <a:lnTo>
                  <a:pt x="56468" y="35861"/>
                </a:lnTo>
                <a:lnTo>
                  <a:pt x="56468" y="0"/>
                </a:lnTo>
                <a:lnTo>
                  <a:pt x="0" y="0"/>
                </a:lnTo>
                <a:lnTo>
                  <a:pt x="0" y="35861"/>
                </a:lnTo>
                <a:close/>
              </a:path>
            </a:pathLst>
          </a:custGeom>
          <a:solidFill>
            <a:srgbClr val="996633"/>
          </a:solidFill>
        </p:spPr>
        <p:txBody>
          <a:bodyPr wrap="square" lIns="0" tIns="0" rIns="0" bIns="0" rtlCol="0"/>
          <a:lstStyle/>
          <a:p>
            <a:endParaRPr/>
          </a:p>
        </p:txBody>
      </p:sp>
      <p:sp>
        <p:nvSpPr>
          <p:cNvPr id="742" name="object 742"/>
          <p:cNvSpPr/>
          <p:nvPr/>
        </p:nvSpPr>
        <p:spPr>
          <a:xfrm>
            <a:off x="6193735" y="3529285"/>
            <a:ext cx="56515" cy="36195"/>
          </a:xfrm>
          <a:custGeom>
            <a:avLst/>
            <a:gdLst/>
            <a:ahLst/>
            <a:cxnLst/>
            <a:rect l="l" t="t" r="r" b="b"/>
            <a:pathLst>
              <a:path w="56514" h="36195">
                <a:moveTo>
                  <a:pt x="0" y="35861"/>
                </a:moveTo>
                <a:lnTo>
                  <a:pt x="56468" y="35861"/>
                </a:lnTo>
                <a:lnTo>
                  <a:pt x="56468" y="0"/>
                </a:lnTo>
                <a:lnTo>
                  <a:pt x="0" y="0"/>
                </a:lnTo>
                <a:lnTo>
                  <a:pt x="0" y="35861"/>
                </a:lnTo>
                <a:close/>
              </a:path>
            </a:pathLst>
          </a:custGeom>
          <a:ln w="4451">
            <a:solidFill>
              <a:srgbClr val="000000"/>
            </a:solidFill>
          </a:ln>
        </p:spPr>
        <p:txBody>
          <a:bodyPr wrap="square" lIns="0" tIns="0" rIns="0" bIns="0" rtlCol="0"/>
          <a:lstStyle/>
          <a:p>
            <a:endParaRPr/>
          </a:p>
        </p:txBody>
      </p:sp>
      <p:sp>
        <p:nvSpPr>
          <p:cNvPr id="743" name="object 743"/>
          <p:cNvSpPr/>
          <p:nvPr/>
        </p:nvSpPr>
        <p:spPr>
          <a:xfrm>
            <a:off x="6250204" y="3529285"/>
            <a:ext cx="56515" cy="36195"/>
          </a:xfrm>
          <a:custGeom>
            <a:avLst/>
            <a:gdLst/>
            <a:ahLst/>
            <a:cxnLst/>
            <a:rect l="l" t="t" r="r" b="b"/>
            <a:pathLst>
              <a:path w="56514" h="36195">
                <a:moveTo>
                  <a:pt x="0" y="35861"/>
                </a:moveTo>
                <a:lnTo>
                  <a:pt x="56369" y="35861"/>
                </a:lnTo>
                <a:lnTo>
                  <a:pt x="56369" y="0"/>
                </a:lnTo>
                <a:lnTo>
                  <a:pt x="0" y="0"/>
                </a:lnTo>
                <a:lnTo>
                  <a:pt x="0" y="35861"/>
                </a:lnTo>
                <a:close/>
              </a:path>
            </a:pathLst>
          </a:custGeom>
          <a:solidFill>
            <a:srgbClr val="996633"/>
          </a:solidFill>
        </p:spPr>
        <p:txBody>
          <a:bodyPr wrap="square" lIns="0" tIns="0" rIns="0" bIns="0" rtlCol="0"/>
          <a:lstStyle/>
          <a:p>
            <a:endParaRPr/>
          </a:p>
        </p:txBody>
      </p:sp>
      <p:sp>
        <p:nvSpPr>
          <p:cNvPr id="744" name="object 744"/>
          <p:cNvSpPr/>
          <p:nvPr/>
        </p:nvSpPr>
        <p:spPr>
          <a:xfrm>
            <a:off x="6250204" y="3529285"/>
            <a:ext cx="56515" cy="36195"/>
          </a:xfrm>
          <a:custGeom>
            <a:avLst/>
            <a:gdLst/>
            <a:ahLst/>
            <a:cxnLst/>
            <a:rect l="l" t="t" r="r" b="b"/>
            <a:pathLst>
              <a:path w="56514" h="36195">
                <a:moveTo>
                  <a:pt x="0" y="35861"/>
                </a:moveTo>
                <a:lnTo>
                  <a:pt x="56369" y="35861"/>
                </a:lnTo>
                <a:lnTo>
                  <a:pt x="56369" y="0"/>
                </a:lnTo>
                <a:lnTo>
                  <a:pt x="0" y="0"/>
                </a:lnTo>
                <a:lnTo>
                  <a:pt x="0" y="35861"/>
                </a:lnTo>
                <a:close/>
              </a:path>
            </a:pathLst>
          </a:custGeom>
          <a:ln w="4450">
            <a:solidFill>
              <a:srgbClr val="000000"/>
            </a:solidFill>
          </a:ln>
        </p:spPr>
        <p:txBody>
          <a:bodyPr wrap="square" lIns="0" tIns="0" rIns="0" bIns="0" rtlCol="0"/>
          <a:lstStyle/>
          <a:p>
            <a:endParaRPr/>
          </a:p>
        </p:txBody>
      </p:sp>
      <p:sp>
        <p:nvSpPr>
          <p:cNvPr id="745" name="object 745"/>
          <p:cNvSpPr/>
          <p:nvPr/>
        </p:nvSpPr>
        <p:spPr>
          <a:xfrm>
            <a:off x="6306585" y="3529285"/>
            <a:ext cx="56515" cy="36195"/>
          </a:xfrm>
          <a:custGeom>
            <a:avLst/>
            <a:gdLst/>
            <a:ahLst/>
            <a:cxnLst/>
            <a:rect l="l" t="t" r="r" b="b"/>
            <a:pathLst>
              <a:path w="56514" h="36195">
                <a:moveTo>
                  <a:pt x="0" y="35861"/>
                </a:moveTo>
                <a:lnTo>
                  <a:pt x="56468" y="35861"/>
                </a:lnTo>
                <a:lnTo>
                  <a:pt x="56468" y="0"/>
                </a:lnTo>
                <a:lnTo>
                  <a:pt x="0" y="0"/>
                </a:lnTo>
                <a:lnTo>
                  <a:pt x="0" y="35861"/>
                </a:lnTo>
                <a:close/>
              </a:path>
            </a:pathLst>
          </a:custGeom>
          <a:solidFill>
            <a:srgbClr val="996633"/>
          </a:solidFill>
        </p:spPr>
        <p:txBody>
          <a:bodyPr wrap="square" lIns="0" tIns="0" rIns="0" bIns="0" rtlCol="0"/>
          <a:lstStyle/>
          <a:p>
            <a:endParaRPr/>
          </a:p>
        </p:txBody>
      </p:sp>
      <p:sp>
        <p:nvSpPr>
          <p:cNvPr id="746" name="object 746"/>
          <p:cNvSpPr/>
          <p:nvPr/>
        </p:nvSpPr>
        <p:spPr>
          <a:xfrm>
            <a:off x="6306585" y="3529285"/>
            <a:ext cx="56515" cy="36195"/>
          </a:xfrm>
          <a:custGeom>
            <a:avLst/>
            <a:gdLst/>
            <a:ahLst/>
            <a:cxnLst/>
            <a:rect l="l" t="t" r="r" b="b"/>
            <a:pathLst>
              <a:path w="56514" h="36195">
                <a:moveTo>
                  <a:pt x="0" y="35861"/>
                </a:moveTo>
                <a:lnTo>
                  <a:pt x="56468" y="35861"/>
                </a:lnTo>
                <a:lnTo>
                  <a:pt x="56468" y="0"/>
                </a:lnTo>
                <a:lnTo>
                  <a:pt x="0" y="0"/>
                </a:lnTo>
                <a:lnTo>
                  <a:pt x="0" y="35861"/>
                </a:lnTo>
                <a:close/>
              </a:path>
            </a:pathLst>
          </a:custGeom>
          <a:ln w="4451">
            <a:solidFill>
              <a:srgbClr val="000000"/>
            </a:solidFill>
          </a:ln>
        </p:spPr>
        <p:txBody>
          <a:bodyPr wrap="square" lIns="0" tIns="0" rIns="0" bIns="0" rtlCol="0"/>
          <a:lstStyle/>
          <a:p>
            <a:endParaRPr/>
          </a:p>
        </p:txBody>
      </p:sp>
      <p:sp>
        <p:nvSpPr>
          <p:cNvPr id="747" name="object 747"/>
          <p:cNvSpPr/>
          <p:nvPr/>
        </p:nvSpPr>
        <p:spPr>
          <a:xfrm>
            <a:off x="6363042" y="3529285"/>
            <a:ext cx="56515" cy="36195"/>
          </a:xfrm>
          <a:custGeom>
            <a:avLst/>
            <a:gdLst/>
            <a:ahLst/>
            <a:cxnLst/>
            <a:rect l="l" t="t" r="r" b="b"/>
            <a:pathLst>
              <a:path w="56514" h="36195">
                <a:moveTo>
                  <a:pt x="0" y="35861"/>
                </a:moveTo>
                <a:lnTo>
                  <a:pt x="56468" y="35861"/>
                </a:lnTo>
                <a:lnTo>
                  <a:pt x="56468" y="0"/>
                </a:lnTo>
                <a:lnTo>
                  <a:pt x="0" y="0"/>
                </a:lnTo>
                <a:lnTo>
                  <a:pt x="0" y="35861"/>
                </a:lnTo>
                <a:close/>
              </a:path>
            </a:pathLst>
          </a:custGeom>
          <a:solidFill>
            <a:srgbClr val="996633"/>
          </a:solidFill>
        </p:spPr>
        <p:txBody>
          <a:bodyPr wrap="square" lIns="0" tIns="0" rIns="0" bIns="0" rtlCol="0"/>
          <a:lstStyle/>
          <a:p>
            <a:endParaRPr/>
          </a:p>
        </p:txBody>
      </p:sp>
      <p:sp>
        <p:nvSpPr>
          <p:cNvPr id="748" name="object 748"/>
          <p:cNvSpPr/>
          <p:nvPr/>
        </p:nvSpPr>
        <p:spPr>
          <a:xfrm>
            <a:off x="6363042" y="3529285"/>
            <a:ext cx="56515" cy="36195"/>
          </a:xfrm>
          <a:custGeom>
            <a:avLst/>
            <a:gdLst/>
            <a:ahLst/>
            <a:cxnLst/>
            <a:rect l="l" t="t" r="r" b="b"/>
            <a:pathLst>
              <a:path w="56514" h="36195">
                <a:moveTo>
                  <a:pt x="0" y="35861"/>
                </a:moveTo>
                <a:lnTo>
                  <a:pt x="56468" y="35861"/>
                </a:lnTo>
                <a:lnTo>
                  <a:pt x="56468" y="0"/>
                </a:lnTo>
                <a:lnTo>
                  <a:pt x="0" y="0"/>
                </a:lnTo>
                <a:lnTo>
                  <a:pt x="0" y="35861"/>
                </a:lnTo>
                <a:close/>
              </a:path>
            </a:pathLst>
          </a:custGeom>
          <a:ln w="4451">
            <a:solidFill>
              <a:srgbClr val="000000"/>
            </a:solidFill>
          </a:ln>
        </p:spPr>
        <p:txBody>
          <a:bodyPr wrap="square" lIns="0" tIns="0" rIns="0" bIns="0" rtlCol="0"/>
          <a:lstStyle/>
          <a:p>
            <a:endParaRPr/>
          </a:p>
        </p:txBody>
      </p:sp>
      <p:sp>
        <p:nvSpPr>
          <p:cNvPr id="749" name="object 749"/>
          <p:cNvSpPr/>
          <p:nvPr/>
        </p:nvSpPr>
        <p:spPr>
          <a:xfrm>
            <a:off x="5938346" y="3565148"/>
            <a:ext cx="56515" cy="36195"/>
          </a:xfrm>
          <a:custGeom>
            <a:avLst/>
            <a:gdLst/>
            <a:ahLst/>
            <a:cxnLst/>
            <a:rect l="l" t="t" r="r" b="b"/>
            <a:pathLst>
              <a:path w="56514" h="36195">
                <a:moveTo>
                  <a:pt x="0" y="35692"/>
                </a:moveTo>
                <a:lnTo>
                  <a:pt x="56369" y="35692"/>
                </a:lnTo>
                <a:lnTo>
                  <a:pt x="56369" y="0"/>
                </a:lnTo>
                <a:lnTo>
                  <a:pt x="0" y="0"/>
                </a:lnTo>
                <a:lnTo>
                  <a:pt x="0" y="35692"/>
                </a:lnTo>
                <a:close/>
              </a:path>
            </a:pathLst>
          </a:custGeom>
          <a:solidFill>
            <a:srgbClr val="996633"/>
          </a:solidFill>
        </p:spPr>
        <p:txBody>
          <a:bodyPr wrap="square" lIns="0" tIns="0" rIns="0" bIns="0" rtlCol="0"/>
          <a:lstStyle/>
          <a:p>
            <a:endParaRPr/>
          </a:p>
        </p:txBody>
      </p:sp>
      <p:sp>
        <p:nvSpPr>
          <p:cNvPr id="750" name="object 750"/>
          <p:cNvSpPr/>
          <p:nvPr/>
        </p:nvSpPr>
        <p:spPr>
          <a:xfrm>
            <a:off x="5938346" y="3565148"/>
            <a:ext cx="56515" cy="36195"/>
          </a:xfrm>
          <a:custGeom>
            <a:avLst/>
            <a:gdLst/>
            <a:ahLst/>
            <a:cxnLst/>
            <a:rect l="l" t="t" r="r" b="b"/>
            <a:pathLst>
              <a:path w="56514" h="36195">
                <a:moveTo>
                  <a:pt x="0" y="35692"/>
                </a:moveTo>
                <a:lnTo>
                  <a:pt x="56369" y="35692"/>
                </a:lnTo>
                <a:lnTo>
                  <a:pt x="56369" y="0"/>
                </a:lnTo>
                <a:lnTo>
                  <a:pt x="0" y="0"/>
                </a:lnTo>
                <a:lnTo>
                  <a:pt x="0" y="35692"/>
                </a:lnTo>
                <a:close/>
              </a:path>
            </a:pathLst>
          </a:custGeom>
          <a:ln w="4454">
            <a:solidFill>
              <a:srgbClr val="000000"/>
            </a:solidFill>
          </a:ln>
        </p:spPr>
        <p:txBody>
          <a:bodyPr wrap="square" lIns="0" tIns="0" rIns="0" bIns="0" rtlCol="0"/>
          <a:lstStyle/>
          <a:p>
            <a:endParaRPr/>
          </a:p>
        </p:txBody>
      </p:sp>
      <p:sp>
        <p:nvSpPr>
          <p:cNvPr id="751" name="object 751"/>
          <p:cNvSpPr/>
          <p:nvPr/>
        </p:nvSpPr>
        <p:spPr>
          <a:xfrm>
            <a:off x="5994715" y="3565148"/>
            <a:ext cx="56515" cy="36195"/>
          </a:xfrm>
          <a:custGeom>
            <a:avLst/>
            <a:gdLst/>
            <a:ahLst/>
            <a:cxnLst/>
            <a:rect l="l" t="t" r="r" b="b"/>
            <a:pathLst>
              <a:path w="56514" h="36195">
                <a:moveTo>
                  <a:pt x="0" y="35692"/>
                </a:moveTo>
                <a:lnTo>
                  <a:pt x="56468" y="35692"/>
                </a:lnTo>
                <a:lnTo>
                  <a:pt x="56468" y="0"/>
                </a:lnTo>
                <a:lnTo>
                  <a:pt x="0" y="0"/>
                </a:lnTo>
                <a:lnTo>
                  <a:pt x="0" y="35692"/>
                </a:lnTo>
                <a:close/>
              </a:path>
            </a:pathLst>
          </a:custGeom>
          <a:solidFill>
            <a:srgbClr val="996633"/>
          </a:solidFill>
        </p:spPr>
        <p:txBody>
          <a:bodyPr wrap="square" lIns="0" tIns="0" rIns="0" bIns="0" rtlCol="0"/>
          <a:lstStyle/>
          <a:p>
            <a:endParaRPr/>
          </a:p>
        </p:txBody>
      </p:sp>
      <p:sp>
        <p:nvSpPr>
          <p:cNvPr id="752" name="object 752"/>
          <p:cNvSpPr/>
          <p:nvPr/>
        </p:nvSpPr>
        <p:spPr>
          <a:xfrm>
            <a:off x="5994715" y="3565148"/>
            <a:ext cx="56515" cy="36195"/>
          </a:xfrm>
          <a:custGeom>
            <a:avLst/>
            <a:gdLst/>
            <a:ahLst/>
            <a:cxnLst/>
            <a:rect l="l" t="t" r="r" b="b"/>
            <a:pathLst>
              <a:path w="56514" h="36195">
                <a:moveTo>
                  <a:pt x="0" y="35692"/>
                </a:moveTo>
                <a:lnTo>
                  <a:pt x="56468" y="35692"/>
                </a:lnTo>
                <a:lnTo>
                  <a:pt x="56468" y="0"/>
                </a:lnTo>
                <a:lnTo>
                  <a:pt x="0" y="0"/>
                </a:lnTo>
                <a:lnTo>
                  <a:pt x="0" y="35692"/>
                </a:lnTo>
                <a:close/>
              </a:path>
            </a:pathLst>
          </a:custGeom>
          <a:ln w="4455">
            <a:solidFill>
              <a:srgbClr val="000000"/>
            </a:solidFill>
          </a:ln>
        </p:spPr>
        <p:txBody>
          <a:bodyPr wrap="square" lIns="0" tIns="0" rIns="0" bIns="0" rtlCol="0"/>
          <a:lstStyle/>
          <a:p>
            <a:endParaRPr/>
          </a:p>
        </p:txBody>
      </p:sp>
      <p:sp>
        <p:nvSpPr>
          <p:cNvPr id="753" name="object 753"/>
          <p:cNvSpPr/>
          <p:nvPr/>
        </p:nvSpPr>
        <p:spPr>
          <a:xfrm>
            <a:off x="6051184" y="3565148"/>
            <a:ext cx="56515" cy="36195"/>
          </a:xfrm>
          <a:custGeom>
            <a:avLst/>
            <a:gdLst/>
            <a:ahLst/>
            <a:cxnLst/>
            <a:rect l="l" t="t" r="r" b="b"/>
            <a:pathLst>
              <a:path w="56514" h="36195">
                <a:moveTo>
                  <a:pt x="0" y="35692"/>
                </a:moveTo>
                <a:lnTo>
                  <a:pt x="56369" y="35692"/>
                </a:lnTo>
                <a:lnTo>
                  <a:pt x="56369" y="0"/>
                </a:lnTo>
                <a:lnTo>
                  <a:pt x="0" y="0"/>
                </a:lnTo>
                <a:lnTo>
                  <a:pt x="0" y="35692"/>
                </a:lnTo>
                <a:close/>
              </a:path>
            </a:pathLst>
          </a:custGeom>
          <a:solidFill>
            <a:srgbClr val="996633"/>
          </a:solidFill>
        </p:spPr>
        <p:txBody>
          <a:bodyPr wrap="square" lIns="0" tIns="0" rIns="0" bIns="0" rtlCol="0"/>
          <a:lstStyle/>
          <a:p>
            <a:endParaRPr/>
          </a:p>
        </p:txBody>
      </p:sp>
      <p:sp>
        <p:nvSpPr>
          <p:cNvPr id="754" name="object 754"/>
          <p:cNvSpPr/>
          <p:nvPr/>
        </p:nvSpPr>
        <p:spPr>
          <a:xfrm>
            <a:off x="6051184" y="3565148"/>
            <a:ext cx="56515" cy="36195"/>
          </a:xfrm>
          <a:custGeom>
            <a:avLst/>
            <a:gdLst/>
            <a:ahLst/>
            <a:cxnLst/>
            <a:rect l="l" t="t" r="r" b="b"/>
            <a:pathLst>
              <a:path w="56514" h="36195">
                <a:moveTo>
                  <a:pt x="0" y="35692"/>
                </a:moveTo>
                <a:lnTo>
                  <a:pt x="56369" y="35692"/>
                </a:lnTo>
                <a:lnTo>
                  <a:pt x="56369" y="0"/>
                </a:lnTo>
                <a:lnTo>
                  <a:pt x="0" y="0"/>
                </a:lnTo>
                <a:lnTo>
                  <a:pt x="0" y="35692"/>
                </a:lnTo>
                <a:close/>
              </a:path>
            </a:pathLst>
          </a:custGeom>
          <a:ln w="4454">
            <a:solidFill>
              <a:srgbClr val="000000"/>
            </a:solidFill>
          </a:ln>
        </p:spPr>
        <p:txBody>
          <a:bodyPr wrap="square" lIns="0" tIns="0" rIns="0" bIns="0" rtlCol="0"/>
          <a:lstStyle/>
          <a:p>
            <a:endParaRPr/>
          </a:p>
        </p:txBody>
      </p:sp>
      <p:sp>
        <p:nvSpPr>
          <p:cNvPr id="755" name="object 755"/>
          <p:cNvSpPr/>
          <p:nvPr/>
        </p:nvSpPr>
        <p:spPr>
          <a:xfrm>
            <a:off x="6107553" y="3565148"/>
            <a:ext cx="56515" cy="36195"/>
          </a:xfrm>
          <a:custGeom>
            <a:avLst/>
            <a:gdLst/>
            <a:ahLst/>
            <a:cxnLst/>
            <a:rect l="l" t="t" r="r" b="b"/>
            <a:pathLst>
              <a:path w="56514" h="36195">
                <a:moveTo>
                  <a:pt x="0" y="35692"/>
                </a:moveTo>
                <a:lnTo>
                  <a:pt x="56468" y="35692"/>
                </a:lnTo>
                <a:lnTo>
                  <a:pt x="56468" y="0"/>
                </a:lnTo>
                <a:lnTo>
                  <a:pt x="0" y="0"/>
                </a:lnTo>
                <a:lnTo>
                  <a:pt x="0" y="35692"/>
                </a:lnTo>
                <a:close/>
              </a:path>
            </a:pathLst>
          </a:custGeom>
          <a:solidFill>
            <a:srgbClr val="996633"/>
          </a:solidFill>
        </p:spPr>
        <p:txBody>
          <a:bodyPr wrap="square" lIns="0" tIns="0" rIns="0" bIns="0" rtlCol="0"/>
          <a:lstStyle/>
          <a:p>
            <a:endParaRPr/>
          </a:p>
        </p:txBody>
      </p:sp>
      <p:sp>
        <p:nvSpPr>
          <p:cNvPr id="756" name="object 756"/>
          <p:cNvSpPr/>
          <p:nvPr/>
        </p:nvSpPr>
        <p:spPr>
          <a:xfrm>
            <a:off x="6107553" y="3565148"/>
            <a:ext cx="56515" cy="36195"/>
          </a:xfrm>
          <a:custGeom>
            <a:avLst/>
            <a:gdLst/>
            <a:ahLst/>
            <a:cxnLst/>
            <a:rect l="l" t="t" r="r" b="b"/>
            <a:pathLst>
              <a:path w="56514" h="36195">
                <a:moveTo>
                  <a:pt x="0" y="35692"/>
                </a:moveTo>
                <a:lnTo>
                  <a:pt x="56468" y="35692"/>
                </a:lnTo>
                <a:lnTo>
                  <a:pt x="56468" y="0"/>
                </a:lnTo>
                <a:lnTo>
                  <a:pt x="0" y="0"/>
                </a:lnTo>
                <a:lnTo>
                  <a:pt x="0" y="35692"/>
                </a:lnTo>
                <a:close/>
              </a:path>
            </a:pathLst>
          </a:custGeom>
          <a:ln w="4455">
            <a:solidFill>
              <a:srgbClr val="000000"/>
            </a:solidFill>
          </a:ln>
        </p:spPr>
        <p:txBody>
          <a:bodyPr wrap="square" lIns="0" tIns="0" rIns="0" bIns="0" rtlCol="0"/>
          <a:lstStyle/>
          <a:p>
            <a:endParaRPr/>
          </a:p>
        </p:txBody>
      </p:sp>
      <p:sp>
        <p:nvSpPr>
          <p:cNvPr id="757" name="object 757"/>
          <p:cNvSpPr/>
          <p:nvPr/>
        </p:nvSpPr>
        <p:spPr>
          <a:xfrm>
            <a:off x="6164022" y="3565148"/>
            <a:ext cx="56515" cy="36195"/>
          </a:xfrm>
          <a:custGeom>
            <a:avLst/>
            <a:gdLst/>
            <a:ahLst/>
            <a:cxnLst/>
            <a:rect l="l" t="t" r="r" b="b"/>
            <a:pathLst>
              <a:path w="56514" h="36195">
                <a:moveTo>
                  <a:pt x="0" y="35692"/>
                </a:moveTo>
                <a:lnTo>
                  <a:pt x="56468" y="35692"/>
                </a:lnTo>
                <a:lnTo>
                  <a:pt x="56468" y="0"/>
                </a:lnTo>
                <a:lnTo>
                  <a:pt x="0" y="0"/>
                </a:lnTo>
                <a:lnTo>
                  <a:pt x="0" y="35692"/>
                </a:lnTo>
                <a:close/>
              </a:path>
            </a:pathLst>
          </a:custGeom>
          <a:solidFill>
            <a:srgbClr val="996633"/>
          </a:solidFill>
        </p:spPr>
        <p:txBody>
          <a:bodyPr wrap="square" lIns="0" tIns="0" rIns="0" bIns="0" rtlCol="0"/>
          <a:lstStyle/>
          <a:p>
            <a:endParaRPr/>
          </a:p>
        </p:txBody>
      </p:sp>
      <p:sp>
        <p:nvSpPr>
          <p:cNvPr id="758" name="object 758"/>
          <p:cNvSpPr/>
          <p:nvPr/>
        </p:nvSpPr>
        <p:spPr>
          <a:xfrm>
            <a:off x="6164022" y="3565148"/>
            <a:ext cx="56515" cy="36195"/>
          </a:xfrm>
          <a:custGeom>
            <a:avLst/>
            <a:gdLst/>
            <a:ahLst/>
            <a:cxnLst/>
            <a:rect l="l" t="t" r="r" b="b"/>
            <a:pathLst>
              <a:path w="56514" h="36195">
                <a:moveTo>
                  <a:pt x="0" y="35692"/>
                </a:moveTo>
                <a:lnTo>
                  <a:pt x="56468" y="35692"/>
                </a:lnTo>
                <a:lnTo>
                  <a:pt x="56468" y="0"/>
                </a:lnTo>
                <a:lnTo>
                  <a:pt x="0" y="0"/>
                </a:lnTo>
                <a:lnTo>
                  <a:pt x="0" y="35692"/>
                </a:lnTo>
                <a:close/>
              </a:path>
            </a:pathLst>
          </a:custGeom>
          <a:ln w="4455">
            <a:solidFill>
              <a:srgbClr val="000000"/>
            </a:solidFill>
          </a:ln>
        </p:spPr>
        <p:txBody>
          <a:bodyPr wrap="square" lIns="0" tIns="0" rIns="0" bIns="0" rtlCol="0"/>
          <a:lstStyle/>
          <a:p>
            <a:endParaRPr/>
          </a:p>
        </p:txBody>
      </p:sp>
      <p:sp>
        <p:nvSpPr>
          <p:cNvPr id="759" name="object 759"/>
          <p:cNvSpPr/>
          <p:nvPr/>
        </p:nvSpPr>
        <p:spPr>
          <a:xfrm>
            <a:off x="6220490" y="3565148"/>
            <a:ext cx="56515" cy="36195"/>
          </a:xfrm>
          <a:custGeom>
            <a:avLst/>
            <a:gdLst/>
            <a:ahLst/>
            <a:cxnLst/>
            <a:rect l="l" t="t" r="r" b="b"/>
            <a:pathLst>
              <a:path w="56514" h="36195">
                <a:moveTo>
                  <a:pt x="0" y="35692"/>
                </a:moveTo>
                <a:lnTo>
                  <a:pt x="56369" y="35692"/>
                </a:lnTo>
                <a:lnTo>
                  <a:pt x="56369" y="0"/>
                </a:lnTo>
                <a:lnTo>
                  <a:pt x="0" y="0"/>
                </a:lnTo>
                <a:lnTo>
                  <a:pt x="0" y="35692"/>
                </a:lnTo>
                <a:close/>
              </a:path>
            </a:pathLst>
          </a:custGeom>
          <a:solidFill>
            <a:srgbClr val="996633"/>
          </a:solidFill>
        </p:spPr>
        <p:txBody>
          <a:bodyPr wrap="square" lIns="0" tIns="0" rIns="0" bIns="0" rtlCol="0"/>
          <a:lstStyle/>
          <a:p>
            <a:endParaRPr/>
          </a:p>
        </p:txBody>
      </p:sp>
      <p:sp>
        <p:nvSpPr>
          <p:cNvPr id="760" name="object 760"/>
          <p:cNvSpPr/>
          <p:nvPr/>
        </p:nvSpPr>
        <p:spPr>
          <a:xfrm>
            <a:off x="6220490" y="3565148"/>
            <a:ext cx="56515" cy="36195"/>
          </a:xfrm>
          <a:custGeom>
            <a:avLst/>
            <a:gdLst/>
            <a:ahLst/>
            <a:cxnLst/>
            <a:rect l="l" t="t" r="r" b="b"/>
            <a:pathLst>
              <a:path w="56514" h="36195">
                <a:moveTo>
                  <a:pt x="0" y="35692"/>
                </a:moveTo>
                <a:lnTo>
                  <a:pt x="56369" y="35692"/>
                </a:lnTo>
                <a:lnTo>
                  <a:pt x="56369" y="0"/>
                </a:lnTo>
                <a:lnTo>
                  <a:pt x="0" y="0"/>
                </a:lnTo>
                <a:lnTo>
                  <a:pt x="0" y="35692"/>
                </a:lnTo>
                <a:close/>
              </a:path>
            </a:pathLst>
          </a:custGeom>
          <a:ln w="4454">
            <a:solidFill>
              <a:srgbClr val="000000"/>
            </a:solidFill>
          </a:ln>
        </p:spPr>
        <p:txBody>
          <a:bodyPr wrap="square" lIns="0" tIns="0" rIns="0" bIns="0" rtlCol="0"/>
          <a:lstStyle/>
          <a:p>
            <a:endParaRPr/>
          </a:p>
        </p:txBody>
      </p:sp>
      <p:sp>
        <p:nvSpPr>
          <p:cNvPr id="761" name="object 761"/>
          <p:cNvSpPr/>
          <p:nvPr/>
        </p:nvSpPr>
        <p:spPr>
          <a:xfrm>
            <a:off x="6276860" y="3565148"/>
            <a:ext cx="56515" cy="36195"/>
          </a:xfrm>
          <a:custGeom>
            <a:avLst/>
            <a:gdLst/>
            <a:ahLst/>
            <a:cxnLst/>
            <a:rect l="l" t="t" r="r" b="b"/>
            <a:pathLst>
              <a:path w="56514" h="36195">
                <a:moveTo>
                  <a:pt x="0" y="35692"/>
                </a:moveTo>
                <a:lnTo>
                  <a:pt x="56468" y="35692"/>
                </a:lnTo>
                <a:lnTo>
                  <a:pt x="56468" y="0"/>
                </a:lnTo>
                <a:lnTo>
                  <a:pt x="0" y="0"/>
                </a:lnTo>
                <a:lnTo>
                  <a:pt x="0" y="35692"/>
                </a:lnTo>
                <a:close/>
              </a:path>
            </a:pathLst>
          </a:custGeom>
          <a:solidFill>
            <a:srgbClr val="996633"/>
          </a:solidFill>
        </p:spPr>
        <p:txBody>
          <a:bodyPr wrap="square" lIns="0" tIns="0" rIns="0" bIns="0" rtlCol="0"/>
          <a:lstStyle/>
          <a:p>
            <a:endParaRPr/>
          </a:p>
        </p:txBody>
      </p:sp>
      <p:sp>
        <p:nvSpPr>
          <p:cNvPr id="762" name="object 762"/>
          <p:cNvSpPr/>
          <p:nvPr/>
        </p:nvSpPr>
        <p:spPr>
          <a:xfrm>
            <a:off x="6276860" y="3565148"/>
            <a:ext cx="56515" cy="36195"/>
          </a:xfrm>
          <a:custGeom>
            <a:avLst/>
            <a:gdLst/>
            <a:ahLst/>
            <a:cxnLst/>
            <a:rect l="l" t="t" r="r" b="b"/>
            <a:pathLst>
              <a:path w="56514" h="36195">
                <a:moveTo>
                  <a:pt x="0" y="35692"/>
                </a:moveTo>
                <a:lnTo>
                  <a:pt x="56468" y="35692"/>
                </a:lnTo>
                <a:lnTo>
                  <a:pt x="56468" y="0"/>
                </a:lnTo>
                <a:lnTo>
                  <a:pt x="0" y="0"/>
                </a:lnTo>
                <a:lnTo>
                  <a:pt x="0" y="35692"/>
                </a:lnTo>
                <a:close/>
              </a:path>
            </a:pathLst>
          </a:custGeom>
          <a:ln w="4455">
            <a:solidFill>
              <a:srgbClr val="000000"/>
            </a:solidFill>
          </a:ln>
        </p:spPr>
        <p:txBody>
          <a:bodyPr wrap="square" lIns="0" tIns="0" rIns="0" bIns="0" rtlCol="0"/>
          <a:lstStyle/>
          <a:p>
            <a:endParaRPr/>
          </a:p>
        </p:txBody>
      </p:sp>
      <p:sp>
        <p:nvSpPr>
          <p:cNvPr id="763" name="object 763"/>
          <p:cNvSpPr/>
          <p:nvPr/>
        </p:nvSpPr>
        <p:spPr>
          <a:xfrm>
            <a:off x="6333332" y="3565148"/>
            <a:ext cx="56515" cy="36195"/>
          </a:xfrm>
          <a:custGeom>
            <a:avLst/>
            <a:gdLst/>
            <a:ahLst/>
            <a:cxnLst/>
            <a:rect l="l" t="t" r="r" b="b"/>
            <a:pathLst>
              <a:path w="56514" h="36195">
                <a:moveTo>
                  <a:pt x="0" y="35692"/>
                </a:moveTo>
                <a:lnTo>
                  <a:pt x="56468" y="35692"/>
                </a:lnTo>
                <a:lnTo>
                  <a:pt x="56468" y="0"/>
                </a:lnTo>
                <a:lnTo>
                  <a:pt x="0" y="0"/>
                </a:lnTo>
                <a:lnTo>
                  <a:pt x="0" y="35692"/>
                </a:lnTo>
                <a:close/>
              </a:path>
            </a:pathLst>
          </a:custGeom>
          <a:solidFill>
            <a:srgbClr val="996633"/>
          </a:solidFill>
        </p:spPr>
        <p:txBody>
          <a:bodyPr wrap="square" lIns="0" tIns="0" rIns="0" bIns="0" rtlCol="0"/>
          <a:lstStyle/>
          <a:p>
            <a:endParaRPr/>
          </a:p>
        </p:txBody>
      </p:sp>
      <p:sp>
        <p:nvSpPr>
          <p:cNvPr id="764" name="object 764"/>
          <p:cNvSpPr/>
          <p:nvPr/>
        </p:nvSpPr>
        <p:spPr>
          <a:xfrm>
            <a:off x="6333332" y="3565148"/>
            <a:ext cx="56515" cy="36195"/>
          </a:xfrm>
          <a:custGeom>
            <a:avLst/>
            <a:gdLst/>
            <a:ahLst/>
            <a:cxnLst/>
            <a:rect l="l" t="t" r="r" b="b"/>
            <a:pathLst>
              <a:path w="56514" h="36195">
                <a:moveTo>
                  <a:pt x="0" y="35692"/>
                </a:moveTo>
                <a:lnTo>
                  <a:pt x="56468" y="35692"/>
                </a:lnTo>
                <a:lnTo>
                  <a:pt x="56468" y="0"/>
                </a:lnTo>
                <a:lnTo>
                  <a:pt x="0" y="0"/>
                </a:lnTo>
                <a:lnTo>
                  <a:pt x="0" y="35692"/>
                </a:lnTo>
                <a:close/>
              </a:path>
            </a:pathLst>
          </a:custGeom>
          <a:ln w="4455">
            <a:solidFill>
              <a:srgbClr val="000000"/>
            </a:solidFill>
          </a:ln>
        </p:spPr>
        <p:txBody>
          <a:bodyPr wrap="square" lIns="0" tIns="0" rIns="0" bIns="0" rtlCol="0"/>
          <a:lstStyle/>
          <a:p>
            <a:endParaRPr/>
          </a:p>
        </p:txBody>
      </p:sp>
      <p:sp>
        <p:nvSpPr>
          <p:cNvPr id="765" name="object 765"/>
          <p:cNvSpPr/>
          <p:nvPr/>
        </p:nvSpPr>
        <p:spPr>
          <a:xfrm>
            <a:off x="6389789" y="3565148"/>
            <a:ext cx="56515" cy="36195"/>
          </a:xfrm>
          <a:custGeom>
            <a:avLst/>
            <a:gdLst/>
            <a:ahLst/>
            <a:cxnLst/>
            <a:rect l="l" t="t" r="r" b="b"/>
            <a:pathLst>
              <a:path w="56514" h="36195">
                <a:moveTo>
                  <a:pt x="0" y="35692"/>
                </a:moveTo>
                <a:lnTo>
                  <a:pt x="56369" y="35692"/>
                </a:lnTo>
                <a:lnTo>
                  <a:pt x="56369" y="0"/>
                </a:lnTo>
                <a:lnTo>
                  <a:pt x="0" y="0"/>
                </a:lnTo>
                <a:lnTo>
                  <a:pt x="0" y="35692"/>
                </a:lnTo>
                <a:close/>
              </a:path>
            </a:pathLst>
          </a:custGeom>
          <a:solidFill>
            <a:srgbClr val="996633"/>
          </a:solidFill>
        </p:spPr>
        <p:txBody>
          <a:bodyPr wrap="square" lIns="0" tIns="0" rIns="0" bIns="0" rtlCol="0"/>
          <a:lstStyle/>
          <a:p>
            <a:endParaRPr/>
          </a:p>
        </p:txBody>
      </p:sp>
      <p:sp>
        <p:nvSpPr>
          <p:cNvPr id="766" name="object 766"/>
          <p:cNvSpPr/>
          <p:nvPr/>
        </p:nvSpPr>
        <p:spPr>
          <a:xfrm>
            <a:off x="6389789" y="3565148"/>
            <a:ext cx="56515" cy="36195"/>
          </a:xfrm>
          <a:custGeom>
            <a:avLst/>
            <a:gdLst/>
            <a:ahLst/>
            <a:cxnLst/>
            <a:rect l="l" t="t" r="r" b="b"/>
            <a:pathLst>
              <a:path w="56514" h="36195">
                <a:moveTo>
                  <a:pt x="0" y="35692"/>
                </a:moveTo>
                <a:lnTo>
                  <a:pt x="56369" y="35692"/>
                </a:lnTo>
                <a:lnTo>
                  <a:pt x="56369" y="0"/>
                </a:lnTo>
                <a:lnTo>
                  <a:pt x="0" y="0"/>
                </a:lnTo>
                <a:lnTo>
                  <a:pt x="0" y="35692"/>
                </a:lnTo>
                <a:close/>
              </a:path>
            </a:pathLst>
          </a:custGeom>
          <a:ln w="4454">
            <a:solidFill>
              <a:srgbClr val="000000"/>
            </a:solidFill>
          </a:ln>
        </p:spPr>
        <p:txBody>
          <a:bodyPr wrap="square" lIns="0" tIns="0" rIns="0" bIns="0" rtlCol="0"/>
          <a:lstStyle/>
          <a:p>
            <a:endParaRPr/>
          </a:p>
        </p:txBody>
      </p:sp>
      <p:sp>
        <p:nvSpPr>
          <p:cNvPr id="767" name="object 767"/>
          <p:cNvSpPr/>
          <p:nvPr/>
        </p:nvSpPr>
        <p:spPr>
          <a:xfrm>
            <a:off x="5911593" y="3600838"/>
            <a:ext cx="56515" cy="31115"/>
          </a:xfrm>
          <a:custGeom>
            <a:avLst/>
            <a:gdLst/>
            <a:ahLst/>
            <a:cxnLst/>
            <a:rect l="l" t="t" r="r" b="b"/>
            <a:pathLst>
              <a:path w="56514" h="31114">
                <a:moveTo>
                  <a:pt x="0" y="30642"/>
                </a:moveTo>
                <a:lnTo>
                  <a:pt x="56369" y="30642"/>
                </a:lnTo>
                <a:lnTo>
                  <a:pt x="56369" y="0"/>
                </a:lnTo>
                <a:lnTo>
                  <a:pt x="0" y="0"/>
                </a:lnTo>
                <a:lnTo>
                  <a:pt x="0" y="30642"/>
                </a:lnTo>
                <a:close/>
              </a:path>
            </a:pathLst>
          </a:custGeom>
          <a:solidFill>
            <a:srgbClr val="996633"/>
          </a:solidFill>
        </p:spPr>
        <p:txBody>
          <a:bodyPr wrap="square" lIns="0" tIns="0" rIns="0" bIns="0" rtlCol="0"/>
          <a:lstStyle/>
          <a:p>
            <a:endParaRPr/>
          </a:p>
        </p:txBody>
      </p:sp>
      <p:sp>
        <p:nvSpPr>
          <p:cNvPr id="768" name="object 768"/>
          <p:cNvSpPr/>
          <p:nvPr/>
        </p:nvSpPr>
        <p:spPr>
          <a:xfrm>
            <a:off x="5911593" y="3600838"/>
            <a:ext cx="56515" cy="31115"/>
          </a:xfrm>
          <a:custGeom>
            <a:avLst/>
            <a:gdLst/>
            <a:ahLst/>
            <a:cxnLst/>
            <a:rect l="l" t="t" r="r" b="b"/>
            <a:pathLst>
              <a:path w="56514" h="31114">
                <a:moveTo>
                  <a:pt x="0" y="30642"/>
                </a:moveTo>
                <a:lnTo>
                  <a:pt x="56369" y="30642"/>
                </a:lnTo>
                <a:lnTo>
                  <a:pt x="56369" y="0"/>
                </a:lnTo>
                <a:lnTo>
                  <a:pt x="0" y="0"/>
                </a:lnTo>
                <a:lnTo>
                  <a:pt x="0" y="30642"/>
                </a:lnTo>
                <a:close/>
              </a:path>
            </a:pathLst>
          </a:custGeom>
          <a:ln w="4575">
            <a:solidFill>
              <a:srgbClr val="000000"/>
            </a:solidFill>
          </a:ln>
        </p:spPr>
        <p:txBody>
          <a:bodyPr wrap="square" lIns="0" tIns="0" rIns="0" bIns="0" rtlCol="0"/>
          <a:lstStyle/>
          <a:p>
            <a:endParaRPr/>
          </a:p>
        </p:txBody>
      </p:sp>
      <p:sp>
        <p:nvSpPr>
          <p:cNvPr id="769" name="object 769"/>
          <p:cNvSpPr/>
          <p:nvPr/>
        </p:nvSpPr>
        <p:spPr>
          <a:xfrm>
            <a:off x="5967960" y="3600838"/>
            <a:ext cx="56515" cy="31115"/>
          </a:xfrm>
          <a:custGeom>
            <a:avLst/>
            <a:gdLst/>
            <a:ahLst/>
            <a:cxnLst/>
            <a:rect l="l" t="t" r="r" b="b"/>
            <a:pathLst>
              <a:path w="56514" h="31114">
                <a:moveTo>
                  <a:pt x="0" y="30642"/>
                </a:moveTo>
                <a:lnTo>
                  <a:pt x="56468" y="30642"/>
                </a:lnTo>
                <a:lnTo>
                  <a:pt x="56468" y="0"/>
                </a:lnTo>
                <a:lnTo>
                  <a:pt x="0" y="0"/>
                </a:lnTo>
                <a:lnTo>
                  <a:pt x="0" y="30642"/>
                </a:lnTo>
                <a:close/>
              </a:path>
            </a:pathLst>
          </a:custGeom>
          <a:solidFill>
            <a:srgbClr val="996633"/>
          </a:solidFill>
        </p:spPr>
        <p:txBody>
          <a:bodyPr wrap="square" lIns="0" tIns="0" rIns="0" bIns="0" rtlCol="0"/>
          <a:lstStyle/>
          <a:p>
            <a:endParaRPr/>
          </a:p>
        </p:txBody>
      </p:sp>
      <p:sp>
        <p:nvSpPr>
          <p:cNvPr id="770" name="object 770"/>
          <p:cNvSpPr/>
          <p:nvPr/>
        </p:nvSpPr>
        <p:spPr>
          <a:xfrm>
            <a:off x="5967960" y="3600838"/>
            <a:ext cx="56515" cy="31115"/>
          </a:xfrm>
          <a:custGeom>
            <a:avLst/>
            <a:gdLst/>
            <a:ahLst/>
            <a:cxnLst/>
            <a:rect l="l" t="t" r="r" b="b"/>
            <a:pathLst>
              <a:path w="56514" h="31114">
                <a:moveTo>
                  <a:pt x="0" y="30642"/>
                </a:moveTo>
                <a:lnTo>
                  <a:pt x="56468" y="30642"/>
                </a:lnTo>
                <a:lnTo>
                  <a:pt x="56468" y="0"/>
                </a:lnTo>
                <a:lnTo>
                  <a:pt x="0" y="0"/>
                </a:lnTo>
                <a:lnTo>
                  <a:pt x="0" y="30642"/>
                </a:lnTo>
                <a:close/>
              </a:path>
            </a:pathLst>
          </a:custGeom>
          <a:ln w="4576">
            <a:solidFill>
              <a:srgbClr val="000000"/>
            </a:solidFill>
          </a:ln>
        </p:spPr>
        <p:txBody>
          <a:bodyPr wrap="square" lIns="0" tIns="0" rIns="0" bIns="0" rtlCol="0"/>
          <a:lstStyle/>
          <a:p>
            <a:endParaRPr/>
          </a:p>
        </p:txBody>
      </p:sp>
      <p:sp>
        <p:nvSpPr>
          <p:cNvPr id="771" name="object 771"/>
          <p:cNvSpPr/>
          <p:nvPr/>
        </p:nvSpPr>
        <p:spPr>
          <a:xfrm>
            <a:off x="6024429" y="3600838"/>
            <a:ext cx="56515" cy="31115"/>
          </a:xfrm>
          <a:custGeom>
            <a:avLst/>
            <a:gdLst/>
            <a:ahLst/>
            <a:cxnLst/>
            <a:rect l="l" t="t" r="r" b="b"/>
            <a:pathLst>
              <a:path w="56514" h="31114">
                <a:moveTo>
                  <a:pt x="0" y="30642"/>
                </a:moveTo>
                <a:lnTo>
                  <a:pt x="56468" y="30642"/>
                </a:lnTo>
                <a:lnTo>
                  <a:pt x="56468" y="0"/>
                </a:lnTo>
                <a:lnTo>
                  <a:pt x="0" y="0"/>
                </a:lnTo>
                <a:lnTo>
                  <a:pt x="0" y="30642"/>
                </a:lnTo>
                <a:close/>
              </a:path>
            </a:pathLst>
          </a:custGeom>
          <a:solidFill>
            <a:srgbClr val="996633"/>
          </a:solidFill>
        </p:spPr>
        <p:txBody>
          <a:bodyPr wrap="square" lIns="0" tIns="0" rIns="0" bIns="0" rtlCol="0"/>
          <a:lstStyle/>
          <a:p>
            <a:endParaRPr/>
          </a:p>
        </p:txBody>
      </p:sp>
      <p:sp>
        <p:nvSpPr>
          <p:cNvPr id="772" name="object 772"/>
          <p:cNvSpPr/>
          <p:nvPr/>
        </p:nvSpPr>
        <p:spPr>
          <a:xfrm>
            <a:off x="6024429" y="3600838"/>
            <a:ext cx="56515" cy="31115"/>
          </a:xfrm>
          <a:custGeom>
            <a:avLst/>
            <a:gdLst/>
            <a:ahLst/>
            <a:cxnLst/>
            <a:rect l="l" t="t" r="r" b="b"/>
            <a:pathLst>
              <a:path w="56514" h="31114">
                <a:moveTo>
                  <a:pt x="0" y="30642"/>
                </a:moveTo>
                <a:lnTo>
                  <a:pt x="56468" y="30642"/>
                </a:lnTo>
                <a:lnTo>
                  <a:pt x="56468" y="0"/>
                </a:lnTo>
                <a:lnTo>
                  <a:pt x="0" y="0"/>
                </a:lnTo>
                <a:lnTo>
                  <a:pt x="0" y="30642"/>
                </a:lnTo>
                <a:close/>
              </a:path>
            </a:pathLst>
          </a:custGeom>
          <a:ln w="4576">
            <a:solidFill>
              <a:srgbClr val="000000"/>
            </a:solidFill>
          </a:ln>
        </p:spPr>
        <p:txBody>
          <a:bodyPr wrap="square" lIns="0" tIns="0" rIns="0" bIns="0" rtlCol="0"/>
          <a:lstStyle/>
          <a:p>
            <a:endParaRPr/>
          </a:p>
        </p:txBody>
      </p:sp>
      <p:sp>
        <p:nvSpPr>
          <p:cNvPr id="773" name="object 773"/>
          <p:cNvSpPr/>
          <p:nvPr/>
        </p:nvSpPr>
        <p:spPr>
          <a:xfrm>
            <a:off x="6080897" y="3600838"/>
            <a:ext cx="56515" cy="31115"/>
          </a:xfrm>
          <a:custGeom>
            <a:avLst/>
            <a:gdLst/>
            <a:ahLst/>
            <a:cxnLst/>
            <a:rect l="l" t="t" r="r" b="b"/>
            <a:pathLst>
              <a:path w="56514" h="31114">
                <a:moveTo>
                  <a:pt x="0" y="30642"/>
                </a:moveTo>
                <a:lnTo>
                  <a:pt x="56369" y="30642"/>
                </a:lnTo>
                <a:lnTo>
                  <a:pt x="56369" y="0"/>
                </a:lnTo>
                <a:lnTo>
                  <a:pt x="0" y="0"/>
                </a:lnTo>
                <a:lnTo>
                  <a:pt x="0" y="30642"/>
                </a:lnTo>
                <a:close/>
              </a:path>
            </a:pathLst>
          </a:custGeom>
          <a:solidFill>
            <a:srgbClr val="996633"/>
          </a:solidFill>
        </p:spPr>
        <p:txBody>
          <a:bodyPr wrap="square" lIns="0" tIns="0" rIns="0" bIns="0" rtlCol="0"/>
          <a:lstStyle/>
          <a:p>
            <a:endParaRPr/>
          </a:p>
        </p:txBody>
      </p:sp>
      <p:sp>
        <p:nvSpPr>
          <p:cNvPr id="774" name="object 774"/>
          <p:cNvSpPr/>
          <p:nvPr/>
        </p:nvSpPr>
        <p:spPr>
          <a:xfrm>
            <a:off x="6080897" y="3600838"/>
            <a:ext cx="56515" cy="31115"/>
          </a:xfrm>
          <a:custGeom>
            <a:avLst/>
            <a:gdLst/>
            <a:ahLst/>
            <a:cxnLst/>
            <a:rect l="l" t="t" r="r" b="b"/>
            <a:pathLst>
              <a:path w="56514" h="31114">
                <a:moveTo>
                  <a:pt x="0" y="30642"/>
                </a:moveTo>
                <a:lnTo>
                  <a:pt x="56369" y="30642"/>
                </a:lnTo>
                <a:lnTo>
                  <a:pt x="56369" y="0"/>
                </a:lnTo>
                <a:lnTo>
                  <a:pt x="0" y="0"/>
                </a:lnTo>
                <a:lnTo>
                  <a:pt x="0" y="30642"/>
                </a:lnTo>
                <a:close/>
              </a:path>
            </a:pathLst>
          </a:custGeom>
          <a:ln w="4575">
            <a:solidFill>
              <a:srgbClr val="000000"/>
            </a:solidFill>
          </a:ln>
        </p:spPr>
        <p:txBody>
          <a:bodyPr wrap="square" lIns="0" tIns="0" rIns="0" bIns="0" rtlCol="0"/>
          <a:lstStyle/>
          <a:p>
            <a:endParaRPr/>
          </a:p>
        </p:txBody>
      </p:sp>
      <p:sp>
        <p:nvSpPr>
          <p:cNvPr id="775" name="object 775"/>
          <p:cNvSpPr/>
          <p:nvPr/>
        </p:nvSpPr>
        <p:spPr>
          <a:xfrm>
            <a:off x="6137267" y="3600838"/>
            <a:ext cx="56515" cy="31115"/>
          </a:xfrm>
          <a:custGeom>
            <a:avLst/>
            <a:gdLst/>
            <a:ahLst/>
            <a:cxnLst/>
            <a:rect l="l" t="t" r="r" b="b"/>
            <a:pathLst>
              <a:path w="56514" h="31114">
                <a:moveTo>
                  <a:pt x="0" y="30642"/>
                </a:moveTo>
                <a:lnTo>
                  <a:pt x="56468" y="30642"/>
                </a:lnTo>
                <a:lnTo>
                  <a:pt x="56468" y="0"/>
                </a:lnTo>
                <a:lnTo>
                  <a:pt x="0" y="0"/>
                </a:lnTo>
                <a:lnTo>
                  <a:pt x="0" y="30642"/>
                </a:lnTo>
                <a:close/>
              </a:path>
            </a:pathLst>
          </a:custGeom>
          <a:solidFill>
            <a:srgbClr val="996633"/>
          </a:solidFill>
        </p:spPr>
        <p:txBody>
          <a:bodyPr wrap="square" lIns="0" tIns="0" rIns="0" bIns="0" rtlCol="0"/>
          <a:lstStyle/>
          <a:p>
            <a:endParaRPr/>
          </a:p>
        </p:txBody>
      </p:sp>
      <p:sp>
        <p:nvSpPr>
          <p:cNvPr id="776" name="object 776"/>
          <p:cNvSpPr/>
          <p:nvPr/>
        </p:nvSpPr>
        <p:spPr>
          <a:xfrm>
            <a:off x="6137267" y="3600838"/>
            <a:ext cx="56515" cy="31115"/>
          </a:xfrm>
          <a:custGeom>
            <a:avLst/>
            <a:gdLst/>
            <a:ahLst/>
            <a:cxnLst/>
            <a:rect l="l" t="t" r="r" b="b"/>
            <a:pathLst>
              <a:path w="56514" h="31114">
                <a:moveTo>
                  <a:pt x="0" y="30642"/>
                </a:moveTo>
                <a:lnTo>
                  <a:pt x="56468" y="30642"/>
                </a:lnTo>
                <a:lnTo>
                  <a:pt x="56468" y="0"/>
                </a:lnTo>
                <a:lnTo>
                  <a:pt x="0" y="0"/>
                </a:lnTo>
                <a:lnTo>
                  <a:pt x="0" y="30642"/>
                </a:lnTo>
                <a:close/>
              </a:path>
            </a:pathLst>
          </a:custGeom>
          <a:ln w="4576">
            <a:solidFill>
              <a:srgbClr val="000000"/>
            </a:solidFill>
          </a:ln>
        </p:spPr>
        <p:txBody>
          <a:bodyPr wrap="square" lIns="0" tIns="0" rIns="0" bIns="0" rtlCol="0"/>
          <a:lstStyle/>
          <a:p>
            <a:endParaRPr/>
          </a:p>
        </p:txBody>
      </p:sp>
      <p:sp>
        <p:nvSpPr>
          <p:cNvPr id="777" name="object 777"/>
          <p:cNvSpPr/>
          <p:nvPr/>
        </p:nvSpPr>
        <p:spPr>
          <a:xfrm>
            <a:off x="6193735" y="3600838"/>
            <a:ext cx="56515" cy="31115"/>
          </a:xfrm>
          <a:custGeom>
            <a:avLst/>
            <a:gdLst/>
            <a:ahLst/>
            <a:cxnLst/>
            <a:rect l="l" t="t" r="r" b="b"/>
            <a:pathLst>
              <a:path w="56514" h="31114">
                <a:moveTo>
                  <a:pt x="0" y="30642"/>
                </a:moveTo>
                <a:lnTo>
                  <a:pt x="56468" y="30642"/>
                </a:lnTo>
                <a:lnTo>
                  <a:pt x="56468" y="0"/>
                </a:lnTo>
                <a:lnTo>
                  <a:pt x="0" y="0"/>
                </a:lnTo>
                <a:lnTo>
                  <a:pt x="0" y="30642"/>
                </a:lnTo>
                <a:close/>
              </a:path>
            </a:pathLst>
          </a:custGeom>
          <a:solidFill>
            <a:srgbClr val="996633"/>
          </a:solidFill>
        </p:spPr>
        <p:txBody>
          <a:bodyPr wrap="square" lIns="0" tIns="0" rIns="0" bIns="0" rtlCol="0"/>
          <a:lstStyle/>
          <a:p>
            <a:endParaRPr/>
          </a:p>
        </p:txBody>
      </p:sp>
      <p:sp>
        <p:nvSpPr>
          <p:cNvPr id="778" name="object 778"/>
          <p:cNvSpPr/>
          <p:nvPr/>
        </p:nvSpPr>
        <p:spPr>
          <a:xfrm>
            <a:off x="6193735" y="3600838"/>
            <a:ext cx="56515" cy="31115"/>
          </a:xfrm>
          <a:custGeom>
            <a:avLst/>
            <a:gdLst/>
            <a:ahLst/>
            <a:cxnLst/>
            <a:rect l="l" t="t" r="r" b="b"/>
            <a:pathLst>
              <a:path w="56514" h="31114">
                <a:moveTo>
                  <a:pt x="0" y="30642"/>
                </a:moveTo>
                <a:lnTo>
                  <a:pt x="56468" y="30642"/>
                </a:lnTo>
                <a:lnTo>
                  <a:pt x="56468" y="0"/>
                </a:lnTo>
                <a:lnTo>
                  <a:pt x="0" y="0"/>
                </a:lnTo>
                <a:lnTo>
                  <a:pt x="0" y="30642"/>
                </a:lnTo>
                <a:close/>
              </a:path>
            </a:pathLst>
          </a:custGeom>
          <a:ln w="4576">
            <a:solidFill>
              <a:srgbClr val="000000"/>
            </a:solidFill>
          </a:ln>
        </p:spPr>
        <p:txBody>
          <a:bodyPr wrap="square" lIns="0" tIns="0" rIns="0" bIns="0" rtlCol="0"/>
          <a:lstStyle/>
          <a:p>
            <a:endParaRPr/>
          </a:p>
        </p:txBody>
      </p:sp>
      <p:sp>
        <p:nvSpPr>
          <p:cNvPr id="779" name="object 779"/>
          <p:cNvSpPr/>
          <p:nvPr/>
        </p:nvSpPr>
        <p:spPr>
          <a:xfrm>
            <a:off x="6250204" y="3600838"/>
            <a:ext cx="56515" cy="31115"/>
          </a:xfrm>
          <a:custGeom>
            <a:avLst/>
            <a:gdLst/>
            <a:ahLst/>
            <a:cxnLst/>
            <a:rect l="l" t="t" r="r" b="b"/>
            <a:pathLst>
              <a:path w="56514" h="31114">
                <a:moveTo>
                  <a:pt x="0" y="30642"/>
                </a:moveTo>
                <a:lnTo>
                  <a:pt x="56369" y="30642"/>
                </a:lnTo>
                <a:lnTo>
                  <a:pt x="56369" y="0"/>
                </a:lnTo>
                <a:lnTo>
                  <a:pt x="0" y="0"/>
                </a:lnTo>
                <a:lnTo>
                  <a:pt x="0" y="30642"/>
                </a:lnTo>
                <a:close/>
              </a:path>
            </a:pathLst>
          </a:custGeom>
          <a:solidFill>
            <a:srgbClr val="996633"/>
          </a:solidFill>
        </p:spPr>
        <p:txBody>
          <a:bodyPr wrap="square" lIns="0" tIns="0" rIns="0" bIns="0" rtlCol="0"/>
          <a:lstStyle/>
          <a:p>
            <a:endParaRPr/>
          </a:p>
        </p:txBody>
      </p:sp>
      <p:sp>
        <p:nvSpPr>
          <p:cNvPr id="780" name="object 780"/>
          <p:cNvSpPr/>
          <p:nvPr/>
        </p:nvSpPr>
        <p:spPr>
          <a:xfrm>
            <a:off x="6250204" y="3600838"/>
            <a:ext cx="56515" cy="31115"/>
          </a:xfrm>
          <a:custGeom>
            <a:avLst/>
            <a:gdLst/>
            <a:ahLst/>
            <a:cxnLst/>
            <a:rect l="l" t="t" r="r" b="b"/>
            <a:pathLst>
              <a:path w="56514" h="31114">
                <a:moveTo>
                  <a:pt x="0" y="30642"/>
                </a:moveTo>
                <a:lnTo>
                  <a:pt x="56369" y="30642"/>
                </a:lnTo>
                <a:lnTo>
                  <a:pt x="56369" y="0"/>
                </a:lnTo>
                <a:lnTo>
                  <a:pt x="0" y="0"/>
                </a:lnTo>
                <a:lnTo>
                  <a:pt x="0" y="30642"/>
                </a:lnTo>
                <a:close/>
              </a:path>
            </a:pathLst>
          </a:custGeom>
          <a:ln w="4575">
            <a:solidFill>
              <a:srgbClr val="000000"/>
            </a:solidFill>
          </a:ln>
        </p:spPr>
        <p:txBody>
          <a:bodyPr wrap="square" lIns="0" tIns="0" rIns="0" bIns="0" rtlCol="0"/>
          <a:lstStyle/>
          <a:p>
            <a:endParaRPr/>
          </a:p>
        </p:txBody>
      </p:sp>
      <p:sp>
        <p:nvSpPr>
          <p:cNvPr id="781" name="object 781"/>
          <p:cNvSpPr/>
          <p:nvPr/>
        </p:nvSpPr>
        <p:spPr>
          <a:xfrm>
            <a:off x="6306585" y="3600838"/>
            <a:ext cx="56515" cy="31115"/>
          </a:xfrm>
          <a:custGeom>
            <a:avLst/>
            <a:gdLst/>
            <a:ahLst/>
            <a:cxnLst/>
            <a:rect l="l" t="t" r="r" b="b"/>
            <a:pathLst>
              <a:path w="56514" h="31114">
                <a:moveTo>
                  <a:pt x="0" y="30642"/>
                </a:moveTo>
                <a:lnTo>
                  <a:pt x="56468" y="30642"/>
                </a:lnTo>
                <a:lnTo>
                  <a:pt x="56468" y="0"/>
                </a:lnTo>
                <a:lnTo>
                  <a:pt x="0" y="0"/>
                </a:lnTo>
                <a:lnTo>
                  <a:pt x="0" y="30642"/>
                </a:lnTo>
                <a:close/>
              </a:path>
            </a:pathLst>
          </a:custGeom>
          <a:solidFill>
            <a:srgbClr val="996633"/>
          </a:solidFill>
        </p:spPr>
        <p:txBody>
          <a:bodyPr wrap="square" lIns="0" tIns="0" rIns="0" bIns="0" rtlCol="0"/>
          <a:lstStyle/>
          <a:p>
            <a:endParaRPr/>
          </a:p>
        </p:txBody>
      </p:sp>
      <p:sp>
        <p:nvSpPr>
          <p:cNvPr id="782" name="object 782"/>
          <p:cNvSpPr/>
          <p:nvPr/>
        </p:nvSpPr>
        <p:spPr>
          <a:xfrm>
            <a:off x="6306585" y="3600838"/>
            <a:ext cx="56515" cy="31115"/>
          </a:xfrm>
          <a:custGeom>
            <a:avLst/>
            <a:gdLst/>
            <a:ahLst/>
            <a:cxnLst/>
            <a:rect l="l" t="t" r="r" b="b"/>
            <a:pathLst>
              <a:path w="56514" h="31114">
                <a:moveTo>
                  <a:pt x="0" y="30642"/>
                </a:moveTo>
                <a:lnTo>
                  <a:pt x="56468" y="30642"/>
                </a:lnTo>
                <a:lnTo>
                  <a:pt x="56468" y="0"/>
                </a:lnTo>
                <a:lnTo>
                  <a:pt x="0" y="0"/>
                </a:lnTo>
                <a:lnTo>
                  <a:pt x="0" y="30642"/>
                </a:lnTo>
                <a:close/>
              </a:path>
            </a:pathLst>
          </a:custGeom>
          <a:ln w="4576">
            <a:solidFill>
              <a:srgbClr val="000000"/>
            </a:solidFill>
          </a:ln>
        </p:spPr>
        <p:txBody>
          <a:bodyPr wrap="square" lIns="0" tIns="0" rIns="0" bIns="0" rtlCol="0"/>
          <a:lstStyle/>
          <a:p>
            <a:endParaRPr/>
          </a:p>
        </p:txBody>
      </p:sp>
      <p:sp>
        <p:nvSpPr>
          <p:cNvPr id="783" name="object 783"/>
          <p:cNvSpPr/>
          <p:nvPr/>
        </p:nvSpPr>
        <p:spPr>
          <a:xfrm>
            <a:off x="6363042" y="3600838"/>
            <a:ext cx="56515" cy="31115"/>
          </a:xfrm>
          <a:custGeom>
            <a:avLst/>
            <a:gdLst/>
            <a:ahLst/>
            <a:cxnLst/>
            <a:rect l="l" t="t" r="r" b="b"/>
            <a:pathLst>
              <a:path w="56514" h="31114">
                <a:moveTo>
                  <a:pt x="0" y="30642"/>
                </a:moveTo>
                <a:lnTo>
                  <a:pt x="56468" y="30642"/>
                </a:lnTo>
                <a:lnTo>
                  <a:pt x="56468" y="0"/>
                </a:lnTo>
                <a:lnTo>
                  <a:pt x="0" y="0"/>
                </a:lnTo>
                <a:lnTo>
                  <a:pt x="0" y="30642"/>
                </a:lnTo>
                <a:close/>
              </a:path>
            </a:pathLst>
          </a:custGeom>
          <a:solidFill>
            <a:srgbClr val="996633"/>
          </a:solidFill>
        </p:spPr>
        <p:txBody>
          <a:bodyPr wrap="square" lIns="0" tIns="0" rIns="0" bIns="0" rtlCol="0"/>
          <a:lstStyle/>
          <a:p>
            <a:endParaRPr/>
          </a:p>
        </p:txBody>
      </p:sp>
      <p:sp>
        <p:nvSpPr>
          <p:cNvPr id="784" name="object 784"/>
          <p:cNvSpPr/>
          <p:nvPr/>
        </p:nvSpPr>
        <p:spPr>
          <a:xfrm>
            <a:off x="6363042" y="3600838"/>
            <a:ext cx="56515" cy="31115"/>
          </a:xfrm>
          <a:custGeom>
            <a:avLst/>
            <a:gdLst/>
            <a:ahLst/>
            <a:cxnLst/>
            <a:rect l="l" t="t" r="r" b="b"/>
            <a:pathLst>
              <a:path w="56514" h="31114">
                <a:moveTo>
                  <a:pt x="0" y="30642"/>
                </a:moveTo>
                <a:lnTo>
                  <a:pt x="56468" y="30642"/>
                </a:lnTo>
                <a:lnTo>
                  <a:pt x="56468" y="0"/>
                </a:lnTo>
                <a:lnTo>
                  <a:pt x="0" y="0"/>
                </a:lnTo>
                <a:lnTo>
                  <a:pt x="0" y="30642"/>
                </a:lnTo>
                <a:close/>
              </a:path>
            </a:pathLst>
          </a:custGeom>
          <a:ln w="4576">
            <a:solidFill>
              <a:srgbClr val="000000"/>
            </a:solidFill>
          </a:ln>
        </p:spPr>
        <p:txBody>
          <a:bodyPr wrap="square" lIns="0" tIns="0" rIns="0" bIns="0" rtlCol="0"/>
          <a:lstStyle/>
          <a:p>
            <a:endParaRPr/>
          </a:p>
        </p:txBody>
      </p:sp>
      <p:sp>
        <p:nvSpPr>
          <p:cNvPr id="785" name="object 785"/>
          <p:cNvSpPr/>
          <p:nvPr/>
        </p:nvSpPr>
        <p:spPr>
          <a:xfrm>
            <a:off x="5938346" y="3631482"/>
            <a:ext cx="56515" cy="36195"/>
          </a:xfrm>
          <a:custGeom>
            <a:avLst/>
            <a:gdLst/>
            <a:ahLst/>
            <a:cxnLst/>
            <a:rect l="l" t="t" r="r" b="b"/>
            <a:pathLst>
              <a:path w="56514" h="36195">
                <a:moveTo>
                  <a:pt x="0" y="35861"/>
                </a:moveTo>
                <a:lnTo>
                  <a:pt x="56369" y="35861"/>
                </a:lnTo>
                <a:lnTo>
                  <a:pt x="56369" y="0"/>
                </a:lnTo>
                <a:lnTo>
                  <a:pt x="0" y="0"/>
                </a:lnTo>
                <a:lnTo>
                  <a:pt x="0" y="35861"/>
                </a:lnTo>
                <a:close/>
              </a:path>
            </a:pathLst>
          </a:custGeom>
          <a:solidFill>
            <a:srgbClr val="996633"/>
          </a:solidFill>
        </p:spPr>
        <p:txBody>
          <a:bodyPr wrap="square" lIns="0" tIns="0" rIns="0" bIns="0" rtlCol="0"/>
          <a:lstStyle/>
          <a:p>
            <a:endParaRPr/>
          </a:p>
        </p:txBody>
      </p:sp>
      <p:sp>
        <p:nvSpPr>
          <p:cNvPr id="786" name="object 786"/>
          <p:cNvSpPr/>
          <p:nvPr/>
        </p:nvSpPr>
        <p:spPr>
          <a:xfrm>
            <a:off x="5938346" y="3631482"/>
            <a:ext cx="56515" cy="36195"/>
          </a:xfrm>
          <a:custGeom>
            <a:avLst/>
            <a:gdLst/>
            <a:ahLst/>
            <a:cxnLst/>
            <a:rect l="l" t="t" r="r" b="b"/>
            <a:pathLst>
              <a:path w="56514" h="36195">
                <a:moveTo>
                  <a:pt x="0" y="35861"/>
                </a:moveTo>
                <a:lnTo>
                  <a:pt x="56369" y="35861"/>
                </a:lnTo>
                <a:lnTo>
                  <a:pt x="56369" y="0"/>
                </a:lnTo>
                <a:lnTo>
                  <a:pt x="0" y="0"/>
                </a:lnTo>
                <a:lnTo>
                  <a:pt x="0" y="35861"/>
                </a:lnTo>
                <a:close/>
              </a:path>
            </a:pathLst>
          </a:custGeom>
          <a:ln w="4450">
            <a:solidFill>
              <a:srgbClr val="000000"/>
            </a:solidFill>
          </a:ln>
        </p:spPr>
        <p:txBody>
          <a:bodyPr wrap="square" lIns="0" tIns="0" rIns="0" bIns="0" rtlCol="0"/>
          <a:lstStyle/>
          <a:p>
            <a:endParaRPr/>
          </a:p>
        </p:txBody>
      </p:sp>
      <p:sp>
        <p:nvSpPr>
          <p:cNvPr id="787" name="object 787"/>
          <p:cNvSpPr/>
          <p:nvPr/>
        </p:nvSpPr>
        <p:spPr>
          <a:xfrm>
            <a:off x="5994715" y="3631482"/>
            <a:ext cx="56515" cy="36195"/>
          </a:xfrm>
          <a:custGeom>
            <a:avLst/>
            <a:gdLst/>
            <a:ahLst/>
            <a:cxnLst/>
            <a:rect l="l" t="t" r="r" b="b"/>
            <a:pathLst>
              <a:path w="56514" h="36195">
                <a:moveTo>
                  <a:pt x="0" y="35861"/>
                </a:moveTo>
                <a:lnTo>
                  <a:pt x="56468" y="35861"/>
                </a:lnTo>
                <a:lnTo>
                  <a:pt x="56468" y="0"/>
                </a:lnTo>
                <a:lnTo>
                  <a:pt x="0" y="0"/>
                </a:lnTo>
                <a:lnTo>
                  <a:pt x="0" y="35861"/>
                </a:lnTo>
                <a:close/>
              </a:path>
            </a:pathLst>
          </a:custGeom>
          <a:solidFill>
            <a:srgbClr val="996633"/>
          </a:solidFill>
        </p:spPr>
        <p:txBody>
          <a:bodyPr wrap="square" lIns="0" tIns="0" rIns="0" bIns="0" rtlCol="0"/>
          <a:lstStyle/>
          <a:p>
            <a:endParaRPr/>
          </a:p>
        </p:txBody>
      </p:sp>
      <p:sp>
        <p:nvSpPr>
          <p:cNvPr id="788" name="object 788"/>
          <p:cNvSpPr/>
          <p:nvPr/>
        </p:nvSpPr>
        <p:spPr>
          <a:xfrm>
            <a:off x="5994715" y="3631482"/>
            <a:ext cx="56515" cy="36195"/>
          </a:xfrm>
          <a:custGeom>
            <a:avLst/>
            <a:gdLst/>
            <a:ahLst/>
            <a:cxnLst/>
            <a:rect l="l" t="t" r="r" b="b"/>
            <a:pathLst>
              <a:path w="56514" h="36195">
                <a:moveTo>
                  <a:pt x="0" y="35861"/>
                </a:moveTo>
                <a:lnTo>
                  <a:pt x="56468" y="35861"/>
                </a:lnTo>
                <a:lnTo>
                  <a:pt x="56468" y="0"/>
                </a:lnTo>
                <a:lnTo>
                  <a:pt x="0" y="0"/>
                </a:lnTo>
                <a:lnTo>
                  <a:pt x="0" y="35861"/>
                </a:lnTo>
                <a:close/>
              </a:path>
            </a:pathLst>
          </a:custGeom>
          <a:ln w="4451">
            <a:solidFill>
              <a:srgbClr val="000000"/>
            </a:solidFill>
          </a:ln>
        </p:spPr>
        <p:txBody>
          <a:bodyPr wrap="square" lIns="0" tIns="0" rIns="0" bIns="0" rtlCol="0"/>
          <a:lstStyle/>
          <a:p>
            <a:endParaRPr/>
          </a:p>
        </p:txBody>
      </p:sp>
      <p:sp>
        <p:nvSpPr>
          <p:cNvPr id="789" name="object 789"/>
          <p:cNvSpPr/>
          <p:nvPr/>
        </p:nvSpPr>
        <p:spPr>
          <a:xfrm>
            <a:off x="6051184" y="3631482"/>
            <a:ext cx="56515" cy="36195"/>
          </a:xfrm>
          <a:custGeom>
            <a:avLst/>
            <a:gdLst/>
            <a:ahLst/>
            <a:cxnLst/>
            <a:rect l="l" t="t" r="r" b="b"/>
            <a:pathLst>
              <a:path w="56514" h="36195">
                <a:moveTo>
                  <a:pt x="0" y="35861"/>
                </a:moveTo>
                <a:lnTo>
                  <a:pt x="56369" y="35861"/>
                </a:lnTo>
                <a:lnTo>
                  <a:pt x="56369" y="0"/>
                </a:lnTo>
                <a:lnTo>
                  <a:pt x="0" y="0"/>
                </a:lnTo>
                <a:lnTo>
                  <a:pt x="0" y="35861"/>
                </a:lnTo>
                <a:close/>
              </a:path>
            </a:pathLst>
          </a:custGeom>
          <a:solidFill>
            <a:srgbClr val="996633"/>
          </a:solidFill>
        </p:spPr>
        <p:txBody>
          <a:bodyPr wrap="square" lIns="0" tIns="0" rIns="0" bIns="0" rtlCol="0"/>
          <a:lstStyle/>
          <a:p>
            <a:endParaRPr/>
          </a:p>
        </p:txBody>
      </p:sp>
      <p:sp>
        <p:nvSpPr>
          <p:cNvPr id="790" name="object 790"/>
          <p:cNvSpPr/>
          <p:nvPr/>
        </p:nvSpPr>
        <p:spPr>
          <a:xfrm>
            <a:off x="6051184" y="3631482"/>
            <a:ext cx="56515" cy="36195"/>
          </a:xfrm>
          <a:custGeom>
            <a:avLst/>
            <a:gdLst/>
            <a:ahLst/>
            <a:cxnLst/>
            <a:rect l="l" t="t" r="r" b="b"/>
            <a:pathLst>
              <a:path w="56514" h="36195">
                <a:moveTo>
                  <a:pt x="0" y="35861"/>
                </a:moveTo>
                <a:lnTo>
                  <a:pt x="56369" y="35861"/>
                </a:lnTo>
                <a:lnTo>
                  <a:pt x="56369" y="0"/>
                </a:lnTo>
                <a:lnTo>
                  <a:pt x="0" y="0"/>
                </a:lnTo>
                <a:lnTo>
                  <a:pt x="0" y="35861"/>
                </a:lnTo>
                <a:close/>
              </a:path>
            </a:pathLst>
          </a:custGeom>
          <a:ln w="4450">
            <a:solidFill>
              <a:srgbClr val="000000"/>
            </a:solidFill>
          </a:ln>
        </p:spPr>
        <p:txBody>
          <a:bodyPr wrap="square" lIns="0" tIns="0" rIns="0" bIns="0" rtlCol="0"/>
          <a:lstStyle/>
          <a:p>
            <a:endParaRPr/>
          </a:p>
        </p:txBody>
      </p:sp>
      <p:sp>
        <p:nvSpPr>
          <p:cNvPr id="791" name="object 791"/>
          <p:cNvSpPr/>
          <p:nvPr/>
        </p:nvSpPr>
        <p:spPr>
          <a:xfrm>
            <a:off x="6107553" y="3631482"/>
            <a:ext cx="56515" cy="36195"/>
          </a:xfrm>
          <a:custGeom>
            <a:avLst/>
            <a:gdLst/>
            <a:ahLst/>
            <a:cxnLst/>
            <a:rect l="l" t="t" r="r" b="b"/>
            <a:pathLst>
              <a:path w="56514" h="36195">
                <a:moveTo>
                  <a:pt x="0" y="35861"/>
                </a:moveTo>
                <a:lnTo>
                  <a:pt x="56468" y="35861"/>
                </a:lnTo>
                <a:lnTo>
                  <a:pt x="56468" y="0"/>
                </a:lnTo>
                <a:lnTo>
                  <a:pt x="0" y="0"/>
                </a:lnTo>
                <a:lnTo>
                  <a:pt x="0" y="35861"/>
                </a:lnTo>
                <a:close/>
              </a:path>
            </a:pathLst>
          </a:custGeom>
          <a:solidFill>
            <a:srgbClr val="996633"/>
          </a:solidFill>
        </p:spPr>
        <p:txBody>
          <a:bodyPr wrap="square" lIns="0" tIns="0" rIns="0" bIns="0" rtlCol="0"/>
          <a:lstStyle/>
          <a:p>
            <a:endParaRPr/>
          </a:p>
        </p:txBody>
      </p:sp>
      <p:sp>
        <p:nvSpPr>
          <p:cNvPr id="792" name="object 792"/>
          <p:cNvSpPr/>
          <p:nvPr/>
        </p:nvSpPr>
        <p:spPr>
          <a:xfrm>
            <a:off x="6107553" y="3631482"/>
            <a:ext cx="56515" cy="36195"/>
          </a:xfrm>
          <a:custGeom>
            <a:avLst/>
            <a:gdLst/>
            <a:ahLst/>
            <a:cxnLst/>
            <a:rect l="l" t="t" r="r" b="b"/>
            <a:pathLst>
              <a:path w="56514" h="36195">
                <a:moveTo>
                  <a:pt x="0" y="35861"/>
                </a:moveTo>
                <a:lnTo>
                  <a:pt x="56468" y="35861"/>
                </a:lnTo>
                <a:lnTo>
                  <a:pt x="56468" y="0"/>
                </a:lnTo>
                <a:lnTo>
                  <a:pt x="0" y="0"/>
                </a:lnTo>
                <a:lnTo>
                  <a:pt x="0" y="35861"/>
                </a:lnTo>
                <a:close/>
              </a:path>
            </a:pathLst>
          </a:custGeom>
          <a:ln w="4451">
            <a:solidFill>
              <a:srgbClr val="000000"/>
            </a:solidFill>
          </a:ln>
        </p:spPr>
        <p:txBody>
          <a:bodyPr wrap="square" lIns="0" tIns="0" rIns="0" bIns="0" rtlCol="0"/>
          <a:lstStyle/>
          <a:p>
            <a:endParaRPr/>
          </a:p>
        </p:txBody>
      </p:sp>
      <p:sp>
        <p:nvSpPr>
          <p:cNvPr id="793" name="object 793"/>
          <p:cNvSpPr/>
          <p:nvPr/>
        </p:nvSpPr>
        <p:spPr>
          <a:xfrm>
            <a:off x="6164022" y="3631482"/>
            <a:ext cx="56515" cy="36195"/>
          </a:xfrm>
          <a:custGeom>
            <a:avLst/>
            <a:gdLst/>
            <a:ahLst/>
            <a:cxnLst/>
            <a:rect l="l" t="t" r="r" b="b"/>
            <a:pathLst>
              <a:path w="56514" h="36195">
                <a:moveTo>
                  <a:pt x="0" y="35861"/>
                </a:moveTo>
                <a:lnTo>
                  <a:pt x="56468" y="35861"/>
                </a:lnTo>
                <a:lnTo>
                  <a:pt x="56468" y="0"/>
                </a:lnTo>
                <a:lnTo>
                  <a:pt x="0" y="0"/>
                </a:lnTo>
                <a:lnTo>
                  <a:pt x="0" y="35861"/>
                </a:lnTo>
                <a:close/>
              </a:path>
            </a:pathLst>
          </a:custGeom>
          <a:solidFill>
            <a:srgbClr val="996633"/>
          </a:solidFill>
        </p:spPr>
        <p:txBody>
          <a:bodyPr wrap="square" lIns="0" tIns="0" rIns="0" bIns="0" rtlCol="0"/>
          <a:lstStyle/>
          <a:p>
            <a:endParaRPr/>
          </a:p>
        </p:txBody>
      </p:sp>
      <p:sp>
        <p:nvSpPr>
          <p:cNvPr id="794" name="object 794"/>
          <p:cNvSpPr/>
          <p:nvPr/>
        </p:nvSpPr>
        <p:spPr>
          <a:xfrm>
            <a:off x="6164022" y="3631482"/>
            <a:ext cx="56515" cy="36195"/>
          </a:xfrm>
          <a:custGeom>
            <a:avLst/>
            <a:gdLst/>
            <a:ahLst/>
            <a:cxnLst/>
            <a:rect l="l" t="t" r="r" b="b"/>
            <a:pathLst>
              <a:path w="56514" h="36195">
                <a:moveTo>
                  <a:pt x="0" y="35861"/>
                </a:moveTo>
                <a:lnTo>
                  <a:pt x="56468" y="35861"/>
                </a:lnTo>
                <a:lnTo>
                  <a:pt x="56468" y="0"/>
                </a:lnTo>
                <a:lnTo>
                  <a:pt x="0" y="0"/>
                </a:lnTo>
                <a:lnTo>
                  <a:pt x="0" y="35861"/>
                </a:lnTo>
                <a:close/>
              </a:path>
            </a:pathLst>
          </a:custGeom>
          <a:ln w="4451">
            <a:solidFill>
              <a:srgbClr val="000000"/>
            </a:solidFill>
          </a:ln>
        </p:spPr>
        <p:txBody>
          <a:bodyPr wrap="square" lIns="0" tIns="0" rIns="0" bIns="0" rtlCol="0"/>
          <a:lstStyle/>
          <a:p>
            <a:endParaRPr/>
          </a:p>
        </p:txBody>
      </p:sp>
      <p:sp>
        <p:nvSpPr>
          <p:cNvPr id="795" name="object 795"/>
          <p:cNvSpPr/>
          <p:nvPr/>
        </p:nvSpPr>
        <p:spPr>
          <a:xfrm>
            <a:off x="6220490" y="3631482"/>
            <a:ext cx="56515" cy="36195"/>
          </a:xfrm>
          <a:custGeom>
            <a:avLst/>
            <a:gdLst/>
            <a:ahLst/>
            <a:cxnLst/>
            <a:rect l="l" t="t" r="r" b="b"/>
            <a:pathLst>
              <a:path w="56514" h="36195">
                <a:moveTo>
                  <a:pt x="0" y="35861"/>
                </a:moveTo>
                <a:lnTo>
                  <a:pt x="56369" y="35861"/>
                </a:lnTo>
                <a:lnTo>
                  <a:pt x="56369" y="0"/>
                </a:lnTo>
                <a:lnTo>
                  <a:pt x="0" y="0"/>
                </a:lnTo>
                <a:lnTo>
                  <a:pt x="0" y="35861"/>
                </a:lnTo>
                <a:close/>
              </a:path>
            </a:pathLst>
          </a:custGeom>
          <a:solidFill>
            <a:srgbClr val="996633"/>
          </a:solidFill>
        </p:spPr>
        <p:txBody>
          <a:bodyPr wrap="square" lIns="0" tIns="0" rIns="0" bIns="0" rtlCol="0"/>
          <a:lstStyle/>
          <a:p>
            <a:endParaRPr/>
          </a:p>
        </p:txBody>
      </p:sp>
      <p:sp>
        <p:nvSpPr>
          <p:cNvPr id="796" name="object 796"/>
          <p:cNvSpPr/>
          <p:nvPr/>
        </p:nvSpPr>
        <p:spPr>
          <a:xfrm>
            <a:off x="6220490" y="3631482"/>
            <a:ext cx="56515" cy="36195"/>
          </a:xfrm>
          <a:custGeom>
            <a:avLst/>
            <a:gdLst/>
            <a:ahLst/>
            <a:cxnLst/>
            <a:rect l="l" t="t" r="r" b="b"/>
            <a:pathLst>
              <a:path w="56514" h="36195">
                <a:moveTo>
                  <a:pt x="0" y="35861"/>
                </a:moveTo>
                <a:lnTo>
                  <a:pt x="56369" y="35861"/>
                </a:lnTo>
                <a:lnTo>
                  <a:pt x="56369" y="0"/>
                </a:lnTo>
                <a:lnTo>
                  <a:pt x="0" y="0"/>
                </a:lnTo>
                <a:lnTo>
                  <a:pt x="0" y="35861"/>
                </a:lnTo>
                <a:close/>
              </a:path>
            </a:pathLst>
          </a:custGeom>
          <a:ln w="4450">
            <a:solidFill>
              <a:srgbClr val="000000"/>
            </a:solidFill>
          </a:ln>
        </p:spPr>
        <p:txBody>
          <a:bodyPr wrap="square" lIns="0" tIns="0" rIns="0" bIns="0" rtlCol="0"/>
          <a:lstStyle/>
          <a:p>
            <a:endParaRPr/>
          </a:p>
        </p:txBody>
      </p:sp>
      <p:sp>
        <p:nvSpPr>
          <p:cNvPr id="797" name="object 797"/>
          <p:cNvSpPr/>
          <p:nvPr/>
        </p:nvSpPr>
        <p:spPr>
          <a:xfrm>
            <a:off x="6276860" y="3631482"/>
            <a:ext cx="56515" cy="36195"/>
          </a:xfrm>
          <a:custGeom>
            <a:avLst/>
            <a:gdLst/>
            <a:ahLst/>
            <a:cxnLst/>
            <a:rect l="l" t="t" r="r" b="b"/>
            <a:pathLst>
              <a:path w="56514" h="36195">
                <a:moveTo>
                  <a:pt x="0" y="35861"/>
                </a:moveTo>
                <a:lnTo>
                  <a:pt x="56468" y="35861"/>
                </a:lnTo>
                <a:lnTo>
                  <a:pt x="56468" y="0"/>
                </a:lnTo>
                <a:lnTo>
                  <a:pt x="0" y="0"/>
                </a:lnTo>
                <a:lnTo>
                  <a:pt x="0" y="35861"/>
                </a:lnTo>
                <a:close/>
              </a:path>
            </a:pathLst>
          </a:custGeom>
          <a:solidFill>
            <a:srgbClr val="996633"/>
          </a:solidFill>
        </p:spPr>
        <p:txBody>
          <a:bodyPr wrap="square" lIns="0" tIns="0" rIns="0" bIns="0" rtlCol="0"/>
          <a:lstStyle/>
          <a:p>
            <a:endParaRPr/>
          </a:p>
        </p:txBody>
      </p:sp>
      <p:sp>
        <p:nvSpPr>
          <p:cNvPr id="798" name="object 798"/>
          <p:cNvSpPr/>
          <p:nvPr/>
        </p:nvSpPr>
        <p:spPr>
          <a:xfrm>
            <a:off x="6276860" y="3631482"/>
            <a:ext cx="56515" cy="36195"/>
          </a:xfrm>
          <a:custGeom>
            <a:avLst/>
            <a:gdLst/>
            <a:ahLst/>
            <a:cxnLst/>
            <a:rect l="l" t="t" r="r" b="b"/>
            <a:pathLst>
              <a:path w="56514" h="36195">
                <a:moveTo>
                  <a:pt x="0" y="35861"/>
                </a:moveTo>
                <a:lnTo>
                  <a:pt x="56468" y="35861"/>
                </a:lnTo>
                <a:lnTo>
                  <a:pt x="56468" y="0"/>
                </a:lnTo>
                <a:lnTo>
                  <a:pt x="0" y="0"/>
                </a:lnTo>
                <a:lnTo>
                  <a:pt x="0" y="35861"/>
                </a:lnTo>
                <a:close/>
              </a:path>
            </a:pathLst>
          </a:custGeom>
          <a:ln w="4451">
            <a:solidFill>
              <a:srgbClr val="000000"/>
            </a:solidFill>
          </a:ln>
        </p:spPr>
        <p:txBody>
          <a:bodyPr wrap="square" lIns="0" tIns="0" rIns="0" bIns="0" rtlCol="0"/>
          <a:lstStyle/>
          <a:p>
            <a:endParaRPr/>
          </a:p>
        </p:txBody>
      </p:sp>
      <p:sp>
        <p:nvSpPr>
          <p:cNvPr id="799" name="object 799"/>
          <p:cNvSpPr/>
          <p:nvPr/>
        </p:nvSpPr>
        <p:spPr>
          <a:xfrm>
            <a:off x="6333332" y="3631482"/>
            <a:ext cx="56515" cy="36195"/>
          </a:xfrm>
          <a:custGeom>
            <a:avLst/>
            <a:gdLst/>
            <a:ahLst/>
            <a:cxnLst/>
            <a:rect l="l" t="t" r="r" b="b"/>
            <a:pathLst>
              <a:path w="56514" h="36195">
                <a:moveTo>
                  <a:pt x="0" y="35861"/>
                </a:moveTo>
                <a:lnTo>
                  <a:pt x="56468" y="35861"/>
                </a:lnTo>
                <a:lnTo>
                  <a:pt x="56468" y="0"/>
                </a:lnTo>
                <a:lnTo>
                  <a:pt x="0" y="0"/>
                </a:lnTo>
                <a:lnTo>
                  <a:pt x="0" y="35861"/>
                </a:lnTo>
                <a:close/>
              </a:path>
            </a:pathLst>
          </a:custGeom>
          <a:solidFill>
            <a:srgbClr val="996633"/>
          </a:solidFill>
        </p:spPr>
        <p:txBody>
          <a:bodyPr wrap="square" lIns="0" tIns="0" rIns="0" bIns="0" rtlCol="0"/>
          <a:lstStyle/>
          <a:p>
            <a:endParaRPr/>
          </a:p>
        </p:txBody>
      </p:sp>
      <p:sp>
        <p:nvSpPr>
          <p:cNvPr id="800" name="object 800"/>
          <p:cNvSpPr/>
          <p:nvPr/>
        </p:nvSpPr>
        <p:spPr>
          <a:xfrm>
            <a:off x="6333332" y="3631482"/>
            <a:ext cx="56515" cy="36195"/>
          </a:xfrm>
          <a:custGeom>
            <a:avLst/>
            <a:gdLst/>
            <a:ahLst/>
            <a:cxnLst/>
            <a:rect l="l" t="t" r="r" b="b"/>
            <a:pathLst>
              <a:path w="56514" h="36195">
                <a:moveTo>
                  <a:pt x="0" y="35861"/>
                </a:moveTo>
                <a:lnTo>
                  <a:pt x="56468" y="35861"/>
                </a:lnTo>
                <a:lnTo>
                  <a:pt x="56468" y="0"/>
                </a:lnTo>
                <a:lnTo>
                  <a:pt x="0" y="0"/>
                </a:lnTo>
                <a:lnTo>
                  <a:pt x="0" y="35861"/>
                </a:lnTo>
                <a:close/>
              </a:path>
            </a:pathLst>
          </a:custGeom>
          <a:ln w="4451">
            <a:solidFill>
              <a:srgbClr val="000000"/>
            </a:solidFill>
          </a:ln>
        </p:spPr>
        <p:txBody>
          <a:bodyPr wrap="square" lIns="0" tIns="0" rIns="0" bIns="0" rtlCol="0"/>
          <a:lstStyle/>
          <a:p>
            <a:endParaRPr/>
          </a:p>
        </p:txBody>
      </p:sp>
      <p:sp>
        <p:nvSpPr>
          <p:cNvPr id="801" name="object 801"/>
          <p:cNvSpPr/>
          <p:nvPr/>
        </p:nvSpPr>
        <p:spPr>
          <a:xfrm>
            <a:off x="6389789" y="3631482"/>
            <a:ext cx="56515" cy="36195"/>
          </a:xfrm>
          <a:custGeom>
            <a:avLst/>
            <a:gdLst/>
            <a:ahLst/>
            <a:cxnLst/>
            <a:rect l="l" t="t" r="r" b="b"/>
            <a:pathLst>
              <a:path w="56514" h="36195">
                <a:moveTo>
                  <a:pt x="0" y="35861"/>
                </a:moveTo>
                <a:lnTo>
                  <a:pt x="56369" y="35861"/>
                </a:lnTo>
                <a:lnTo>
                  <a:pt x="56369" y="0"/>
                </a:lnTo>
                <a:lnTo>
                  <a:pt x="0" y="0"/>
                </a:lnTo>
                <a:lnTo>
                  <a:pt x="0" y="35861"/>
                </a:lnTo>
                <a:close/>
              </a:path>
            </a:pathLst>
          </a:custGeom>
          <a:solidFill>
            <a:srgbClr val="996633"/>
          </a:solidFill>
        </p:spPr>
        <p:txBody>
          <a:bodyPr wrap="square" lIns="0" tIns="0" rIns="0" bIns="0" rtlCol="0"/>
          <a:lstStyle/>
          <a:p>
            <a:endParaRPr/>
          </a:p>
        </p:txBody>
      </p:sp>
      <p:sp>
        <p:nvSpPr>
          <p:cNvPr id="802" name="object 802"/>
          <p:cNvSpPr/>
          <p:nvPr/>
        </p:nvSpPr>
        <p:spPr>
          <a:xfrm>
            <a:off x="6389789" y="3631482"/>
            <a:ext cx="56515" cy="36195"/>
          </a:xfrm>
          <a:custGeom>
            <a:avLst/>
            <a:gdLst/>
            <a:ahLst/>
            <a:cxnLst/>
            <a:rect l="l" t="t" r="r" b="b"/>
            <a:pathLst>
              <a:path w="56514" h="36195">
                <a:moveTo>
                  <a:pt x="0" y="35861"/>
                </a:moveTo>
                <a:lnTo>
                  <a:pt x="56369" y="35861"/>
                </a:lnTo>
                <a:lnTo>
                  <a:pt x="56369" y="0"/>
                </a:lnTo>
                <a:lnTo>
                  <a:pt x="0" y="0"/>
                </a:lnTo>
                <a:lnTo>
                  <a:pt x="0" y="35861"/>
                </a:lnTo>
                <a:close/>
              </a:path>
            </a:pathLst>
          </a:custGeom>
          <a:ln w="4450">
            <a:solidFill>
              <a:srgbClr val="000000"/>
            </a:solidFill>
          </a:ln>
        </p:spPr>
        <p:txBody>
          <a:bodyPr wrap="square" lIns="0" tIns="0" rIns="0" bIns="0" rtlCol="0"/>
          <a:lstStyle/>
          <a:p>
            <a:endParaRPr/>
          </a:p>
        </p:txBody>
      </p:sp>
      <p:sp>
        <p:nvSpPr>
          <p:cNvPr id="803" name="object 803"/>
          <p:cNvSpPr/>
          <p:nvPr/>
        </p:nvSpPr>
        <p:spPr>
          <a:xfrm>
            <a:off x="5911593" y="3667343"/>
            <a:ext cx="56515" cy="36195"/>
          </a:xfrm>
          <a:custGeom>
            <a:avLst/>
            <a:gdLst/>
            <a:ahLst/>
            <a:cxnLst/>
            <a:rect l="l" t="t" r="r" b="b"/>
            <a:pathLst>
              <a:path w="56514" h="36195">
                <a:moveTo>
                  <a:pt x="0" y="35692"/>
                </a:moveTo>
                <a:lnTo>
                  <a:pt x="56369" y="35692"/>
                </a:lnTo>
                <a:lnTo>
                  <a:pt x="56369" y="0"/>
                </a:lnTo>
                <a:lnTo>
                  <a:pt x="0" y="0"/>
                </a:lnTo>
                <a:lnTo>
                  <a:pt x="0" y="35692"/>
                </a:lnTo>
                <a:close/>
              </a:path>
            </a:pathLst>
          </a:custGeom>
          <a:solidFill>
            <a:srgbClr val="996633"/>
          </a:solidFill>
        </p:spPr>
        <p:txBody>
          <a:bodyPr wrap="square" lIns="0" tIns="0" rIns="0" bIns="0" rtlCol="0"/>
          <a:lstStyle/>
          <a:p>
            <a:endParaRPr/>
          </a:p>
        </p:txBody>
      </p:sp>
      <p:sp>
        <p:nvSpPr>
          <p:cNvPr id="804" name="object 804"/>
          <p:cNvSpPr/>
          <p:nvPr/>
        </p:nvSpPr>
        <p:spPr>
          <a:xfrm>
            <a:off x="5911593" y="3667343"/>
            <a:ext cx="56515" cy="36195"/>
          </a:xfrm>
          <a:custGeom>
            <a:avLst/>
            <a:gdLst/>
            <a:ahLst/>
            <a:cxnLst/>
            <a:rect l="l" t="t" r="r" b="b"/>
            <a:pathLst>
              <a:path w="56514" h="36195">
                <a:moveTo>
                  <a:pt x="0" y="35692"/>
                </a:moveTo>
                <a:lnTo>
                  <a:pt x="56369" y="35692"/>
                </a:lnTo>
                <a:lnTo>
                  <a:pt x="56369" y="0"/>
                </a:lnTo>
                <a:lnTo>
                  <a:pt x="0" y="0"/>
                </a:lnTo>
                <a:lnTo>
                  <a:pt x="0" y="35692"/>
                </a:lnTo>
                <a:close/>
              </a:path>
            </a:pathLst>
          </a:custGeom>
          <a:ln w="4454">
            <a:solidFill>
              <a:srgbClr val="000000"/>
            </a:solidFill>
          </a:ln>
        </p:spPr>
        <p:txBody>
          <a:bodyPr wrap="square" lIns="0" tIns="0" rIns="0" bIns="0" rtlCol="0"/>
          <a:lstStyle/>
          <a:p>
            <a:endParaRPr/>
          </a:p>
        </p:txBody>
      </p:sp>
      <p:sp>
        <p:nvSpPr>
          <p:cNvPr id="805" name="object 805"/>
          <p:cNvSpPr/>
          <p:nvPr/>
        </p:nvSpPr>
        <p:spPr>
          <a:xfrm>
            <a:off x="5967960" y="3667343"/>
            <a:ext cx="56515" cy="36195"/>
          </a:xfrm>
          <a:custGeom>
            <a:avLst/>
            <a:gdLst/>
            <a:ahLst/>
            <a:cxnLst/>
            <a:rect l="l" t="t" r="r" b="b"/>
            <a:pathLst>
              <a:path w="56514" h="36195">
                <a:moveTo>
                  <a:pt x="0" y="35692"/>
                </a:moveTo>
                <a:lnTo>
                  <a:pt x="56468" y="35692"/>
                </a:lnTo>
                <a:lnTo>
                  <a:pt x="56468" y="0"/>
                </a:lnTo>
                <a:lnTo>
                  <a:pt x="0" y="0"/>
                </a:lnTo>
                <a:lnTo>
                  <a:pt x="0" y="35692"/>
                </a:lnTo>
                <a:close/>
              </a:path>
            </a:pathLst>
          </a:custGeom>
          <a:solidFill>
            <a:srgbClr val="996633"/>
          </a:solidFill>
        </p:spPr>
        <p:txBody>
          <a:bodyPr wrap="square" lIns="0" tIns="0" rIns="0" bIns="0" rtlCol="0"/>
          <a:lstStyle/>
          <a:p>
            <a:endParaRPr/>
          </a:p>
        </p:txBody>
      </p:sp>
      <p:sp>
        <p:nvSpPr>
          <p:cNvPr id="806" name="object 806"/>
          <p:cNvSpPr/>
          <p:nvPr/>
        </p:nvSpPr>
        <p:spPr>
          <a:xfrm>
            <a:off x="5967960" y="3667343"/>
            <a:ext cx="56515" cy="36195"/>
          </a:xfrm>
          <a:custGeom>
            <a:avLst/>
            <a:gdLst/>
            <a:ahLst/>
            <a:cxnLst/>
            <a:rect l="l" t="t" r="r" b="b"/>
            <a:pathLst>
              <a:path w="56514" h="36195">
                <a:moveTo>
                  <a:pt x="0" y="35692"/>
                </a:moveTo>
                <a:lnTo>
                  <a:pt x="56468" y="35692"/>
                </a:lnTo>
                <a:lnTo>
                  <a:pt x="56468" y="0"/>
                </a:lnTo>
                <a:lnTo>
                  <a:pt x="0" y="0"/>
                </a:lnTo>
                <a:lnTo>
                  <a:pt x="0" y="35692"/>
                </a:lnTo>
                <a:close/>
              </a:path>
            </a:pathLst>
          </a:custGeom>
          <a:ln w="4455">
            <a:solidFill>
              <a:srgbClr val="000000"/>
            </a:solidFill>
          </a:ln>
        </p:spPr>
        <p:txBody>
          <a:bodyPr wrap="square" lIns="0" tIns="0" rIns="0" bIns="0" rtlCol="0"/>
          <a:lstStyle/>
          <a:p>
            <a:endParaRPr/>
          </a:p>
        </p:txBody>
      </p:sp>
      <p:sp>
        <p:nvSpPr>
          <p:cNvPr id="807" name="object 807"/>
          <p:cNvSpPr/>
          <p:nvPr/>
        </p:nvSpPr>
        <p:spPr>
          <a:xfrm>
            <a:off x="6024429" y="3667343"/>
            <a:ext cx="56515" cy="36195"/>
          </a:xfrm>
          <a:custGeom>
            <a:avLst/>
            <a:gdLst/>
            <a:ahLst/>
            <a:cxnLst/>
            <a:rect l="l" t="t" r="r" b="b"/>
            <a:pathLst>
              <a:path w="56514" h="36195">
                <a:moveTo>
                  <a:pt x="0" y="35692"/>
                </a:moveTo>
                <a:lnTo>
                  <a:pt x="56468" y="35692"/>
                </a:lnTo>
                <a:lnTo>
                  <a:pt x="56468" y="0"/>
                </a:lnTo>
                <a:lnTo>
                  <a:pt x="0" y="0"/>
                </a:lnTo>
                <a:lnTo>
                  <a:pt x="0" y="35692"/>
                </a:lnTo>
                <a:close/>
              </a:path>
            </a:pathLst>
          </a:custGeom>
          <a:solidFill>
            <a:srgbClr val="996633"/>
          </a:solidFill>
        </p:spPr>
        <p:txBody>
          <a:bodyPr wrap="square" lIns="0" tIns="0" rIns="0" bIns="0" rtlCol="0"/>
          <a:lstStyle/>
          <a:p>
            <a:endParaRPr/>
          </a:p>
        </p:txBody>
      </p:sp>
      <p:sp>
        <p:nvSpPr>
          <p:cNvPr id="808" name="object 808"/>
          <p:cNvSpPr/>
          <p:nvPr/>
        </p:nvSpPr>
        <p:spPr>
          <a:xfrm>
            <a:off x="6024429" y="3667343"/>
            <a:ext cx="56515" cy="36195"/>
          </a:xfrm>
          <a:custGeom>
            <a:avLst/>
            <a:gdLst/>
            <a:ahLst/>
            <a:cxnLst/>
            <a:rect l="l" t="t" r="r" b="b"/>
            <a:pathLst>
              <a:path w="56514" h="36195">
                <a:moveTo>
                  <a:pt x="0" y="35692"/>
                </a:moveTo>
                <a:lnTo>
                  <a:pt x="56468" y="35692"/>
                </a:lnTo>
                <a:lnTo>
                  <a:pt x="56468" y="0"/>
                </a:lnTo>
                <a:lnTo>
                  <a:pt x="0" y="0"/>
                </a:lnTo>
                <a:lnTo>
                  <a:pt x="0" y="35692"/>
                </a:lnTo>
                <a:close/>
              </a:path>
            </a:pathLst>
          </a:custGeom>
          <a:ln w="4455">
            <a:solidFill>
              <a:srgbClr val="000000"/>
            </a:solidFill>
          </a:ln>
        </p:spPr>
        <p:txBody>
          <a:bodyPr wrap="square" lIns="0" tIns="0" rIns="0" bIns="0" rtlCol="0"/>
          <a:lstStyle/>
          <a:p>
            <a:endParaRPr/>
          </a:p>
        </p:txBody>
      </p:sp>
      <p:sp>
        <p:nvSpPr>
          <p:cNvPr id="809" name="object 809"/>
          <p:cNvSpPr/>
          <p:nvPr/>
        </p:nvSpPr>
        <p:spPr>
          <a:xfrm>
            <a:off x="6080897" y="3667343"/>
            <a:ext cx="56515" cy="36195"/>
          </a:xfrm>
          <a:custGeom>
            <a:avLst/>
            <a:gdLst/>
            <a:ahLst/>
            <a:cxnLst/>
            <a:rect l="l" t="t" r="r" b="b"/>
            <a:pathLst>
              <a:path w="56514" h="36195">
                <a:moveTo>
                  <a:pt x="0" y="35692"/>
                </a:moveTo>
                <a:lnTo>
                  <a:pt x="56369" y="35692"/>
                </a:lnTo>
                <a:lnTo>
                  <a:pt x="56369" y="0"/>
                </a:lnTo>
                <a:lnTo>
                  <a:pt x="0" y="0"/>
                </a:lnTo>
                <a:lnTo>
                  <a:pt x="0" y="35692"/>
                </a:lnTo>
                <a:close/>
              </a:path>
            </a:pathLst>
          </a:custGeom>
          <a:solidFill>
            <a:srgbClr val="996633"/>
          </a:solidFill>
        </p:spPr>
        <p:txBody>
          <a:bodyPr wrap="square" lIns="0" tIns="0" rIns="0" bIns="0" rtlCol="0"/>
          <a:lstStyle/>
          <a:p>
            <a:endParaRPr/>
          </a:p>
        </p:txBody>
      </p:sp>
      <p:sp>
        <p:nvSpPr>
          <p:cNvPr id="810" name="object 810"/>
          <p:cNvSpPr/>
          <p:nvPr/>
        </p:nvSpPr>
        <p:spPr>
          <a:xfrm>
            <a:off x="6080897" y="3667343"/>
            <a:ext cx="56515" cy="36195"/>
          </a:xfrm>
          <a:custGeom>
            <a:avLst/>
            <a:gdLst/>
            <a:ahLst/>
            <a:cxnLst/>
            <a:rect l="l" t="t" r="r" b="b"/>
            <a:pathLst>
              <a:path w="56514" h="36195">
                <a:moveTo>
                  <a:pt x="0" y="35692"/>
                </a:moveTo>
                <a:lnTo>
                  <a:pt x="56369" y="35692"/>
                </a:lnTo>
                <a:lnTo>
                  <a:pt x="56369" y="0"/>
                </a:lnTo>
                <a:lnTo>
                  <a:pt x="0" y="0"/>
                </a:lnTo>
                <a:lnTo>
                  <a:pt x="0" y="35692"/>
                </a:lnTo>
                <a:close/>
              </a:path>
            </a:pathLst>
          </a:custGeom>
          <a:ln w="4454">
            <a:solidFill>
              <a:srgbClr val="000000"/>
            </a:solidFill>
          </a:ln>
        </p:spPr>
        <p:txBody>
          <a:bodyPr wrap="square" lIns="0" tIns="0" rIns="0" bIns="0" rtlCol="0"/>
          <a:lstStyle/>
          <a:p>
            <a:endParaRPr/>
          </a:p>
        </p:txBody>
      </p:sp>
      <p:sp>
        <p:nvSpPr>
          <p:cNvPr id="811" name="object 811"/>
          <p:cNvSpPr/>
          <p:nvPr/>
        </p:nvSpPr>
        <p:spPr>
          <a:xfrm>
            <a:off x="6137267" y="3667343"/>
            <a:ext cx="56515" cy="36195"/>
          </a:xfrm>
          <a:custGeom>
            <a:avLst/>
            <a:gdLst/>
            <a:ahLst/>
            <a:cxnLst/>
            <a:rect l="l" t="t" r="r" b="b"/>
            <a:pathLst>
              <a:path w="56514" h="36195">
                <a:moveTo>
                  <a:pt x="0" y="35692"/>
                </a:moveTo>
                <a:lnTo>
                  <a:pt x="56468" y="35692"/>
                </a:lnTo>
                <a:lnTo>
                  <a:pt x="56468" y="0"/>
                </a:lnTo>
                <a:lnTo>
                  <a:pt x="0" y="0"/>
                </a:lnTo>
                <a:lnTo>
                  <a:pt x="0" y="35692"/>
                </a:lnTo>
                <a:close/>
              </a:path>
            </a:pathLst>
          </a:custGeom>
          <a:solidFill>
            <a:srgbClr val="996633"/>
          </a:solidFill>
        </p:spPr>
        <p:txBody>
          <a:bodyPr wrap="square" lIns="0" tIns="0" rIns="0" bIns="0" rtlCol="0"/>
          <a:lstStyle/>
          <a:p>
            <a:endParaRPr/>
          </a:p>
        </p:txBody>
      </p:sp>
      <p:sp>
        <p:nvSpPr>
          <p:cNvPr id="812" name="object 812"/>
          <p:cNvSpPr/>
          <p:nvPr/>
        </p:nvSpPr>
        <p:spPr>
          <a:xfrm>
            <a:off x="6137267" y="3667343"/>
            <a:ext cx="56515" cy="36195"/>
          </a:xfrm>
          <a:custGeom>
            <a:avLst/>
            <a:gdLst/>
            <a:ahLst/>
            <a:cxnLst/>
            <a:rect l="l" t="t" r="r" b="b"/>
            <a:pathLst>
              <a:path w="56514" h="36195">
                <a:moveTo>
                  <a:pt x="0" y="35692"/>
                </a:moveTo>
                <a:lnTo>
                  <a:pt x="56468" y="35692"/>
                </a:lnTo>
                <a:lnTo>
                  <a:pt x="56468" y="0"/>
                </a:lnTo>
                <a:lnTo>
                  <a:pt x="0" y="0"/>
                </a:lnTo>
                <a:lnTo>
                  <a:pt x="0" y="35692"/>
                </a:lnTo>
                <a:close/>
              </a:path>
            </a:pathLst>
          </a:custGeom>
          <a:ln w="4455">
            <a:solidFill>
              <a:srgbClr val="000000"/>
            </a:solidFill>
          </a:ln>
        </p:spPr>
        <p:txBody>
          <a:bodyPr wrap="square" lIns="0" tIns="0" rIns="0" bIns="0" rtlCol="0"/>
          <a:lstStyle/>
          <a:p>
            <a:endParaRPr/>
          </a:p>
        </p:txBody>
      </p:sp>
      <p:sp>
        <p:nvSpPr>
          <p:cNvPr id="813" name="object 813"/>
          <p:cNvSpPr/>
          <p:nvPr/>
        </p:nvSpPr>
        <p:spPr>
          <a:xfrm>
            <a:off x="6193735" y="3667343"/>
            <a:ext cx="56515" cy="36195"/>
          </a:xfrm>
          <a:custGeom>
            <a:avLst/>
            <a:gdLst/>
            <a:ahLst/>
            <a:cxnLst/>
            <a:rect l="l" t="t" r="r" b="b"/>
            <a:pathLst>
              <a:path w="56514" h="36195">
                <a:moveTo>
                  <a:pt x="0" y="35692"/>
                </a:moveTo>
                <a:lnTo>
                  <a:pt x="56468" y="35692"/>
                </a:lnTo>
                <a:lnTo>
                  <a:pt x="56468" y="0"/>
                </a:lnTo>
                <a:lnTo>
                  <a:pt x="0" y="0"/>
                </a:lnTo>
                <a:lnTo>
                  <a:pt x="0" y="35692"/>
                </a:lnTo>
                <a:close/>
              </a:path>
            </a:pathLst>
          </a:custGeom>
          <a:solidFill>
            <a:srgbClr val="996633"/>
          </a:solidFill>
        </p:spPr>
        <p:txBody>
          <a:bodyPr wrap="square" lIns="0" tIns="0" rIns="0" bIns="0" rtlCol="0"/>
          <a:lstStyle/>
          <a:p>
            <a:endParaRPr/>
          </a:p>
        </p:txBody>
      </p:sp>
      <p:sp>
        <p:nvSpPr>
          <p:cNvPr id="814" name="object 814"/>
          <p:cNvSpPr/>
          <p:nvPr/>
        </p:nvSpPr>
        <p:spPr>
          <a:xfrm>
            <a:off x="6193735" y="3667343"/>
            <a:ext cx="56515" cy="36195"/>
          </a:xfrm>
          <a:custGeom>
            <a:avLst/>
            <a:gdLst/>
            <a:ahLst/>
            <a:cxnLst/>
            <a:rect l="l" t="t" r="r" b="b"/>
            <a:pathLst>
              <a:path w="56514" h="36195">
                <a:moveTo>
                  <a:pt x="0" y="35692"/>
                </a:moveTo>
                <a:lnTo>
                  <a:pt x="56468" y="35692"/>
                </a:lnTo>
                <a:lnTo>
                  <a:pt x="56468" y="0"/>
                </a:lnTo>
                <a:lnTo>
                  <a:pt x="0" y="0"/>
                </a:lnTo>
                <a:lnTo>
                  <a:pt x="0" y="35692"/>
                </a:lnTo>
                <a:close/>
              </a:path>
            </a:pathLst>
          </a:custGeom>
          <a:ln w="4455">
            <a:solidFill>
              <a:srgbClr val="000000"/>
            </a:solidFill>
          </a:ln>
        </p:spPr>
        <p:txBody>
          <a:bodyPr wrap="square" lIns="0" tIns="0" rIns="0" bIns="0" rtlCol="0"/>
          <a:lstStyle/>
          <a:p>
            <a:endParaRPr/>
          </a:p>
        </p:txBody>
      </p:sp>
      <p:sp>
        <p:nvSpPr>
          <p:cNvPr id="815" name="object 815"/>
          <p:cNvSpPr/>
          <p:nvPr/>
        </p:nvSpPr>
        <p:spPr>
          <a:xfrm>
            <a:off x="6250204" y="3667343"/>
            <a:ext cx="56515" cy="36195"/>
          </a:xfrm>
          <a:custGeom>
            <a:avLst/>
            <a:gdLst/>
            <a:ahLst/>
            <a:cxnLst/>
            <a:rect l="l" t="t" r="r" b="b"/>
            <a:pathLst>
              <a:path w="56514" h="36195">
                <a:moveTo>
                  <a:pt x="0" y="35692"/>
                </a:moveTo>
                <a:lnTo>
                  <a:pt x="56369" y="35692"/>
                </a:lnTo>
                <a:lnTo>
                  <a:pt x="56369" y="0"/>
                </a:lnTo>
                <a:lnTo>
                  <a:pt x="0" y="0"/>
                </a:lnTo>
                <a:lnTo>
                  <a:pt x="0" y="35692"/>
                </a:lnTo>
                <a:close/>
              </a:path>
            </a:pathLst>
          </a:custGeom>
          <a:solidFill>
            <a:srgbClr val="996633"/>
          </a:solidFill>
        </p:spPr>
        <p:txBody>
          <a:bodyPr wrap="square" lIns="0" tIns="0" rIns="0" bIns="0" rtlCol="0"/>
          <a:lstStyle/>
          <a:p>
            <a:endParaRPr/>
          </a:p>
        </p:txBody>
      </p:sp>
      <p:sp>
        <p:nvSpPr>
          <p:cNvPr id="816" name="object 816"/>
          <p:cNvSpPr/>
          <p:nvPr/>
        </p:nvSpPr>
        <p:spPr>
          <a:xfrm>
            <a:off x="6250204" y="3667343"/>
            <a:ext cx="56515" cy="36195"/>
          </a:xfrm>
          <a:custGeom>
            <a:avLst/>
            <a:gdLst/>
            <a:ahLst/>
            <a:cxnLst/>
            <a:rect l="l" t="t" r="r" b="b"/>
            <a:pathLst>
              <a:path w="56514" h="36195">
                <a:moveTo>
                  <a:pt x="0" y="35692"/>
                </a:moveTo>
                <a:lnTo>
                  <a:pt x="56369" y="35692"/>
                </a:lnTo>
                <a:lnTo>
                  <a:pt x="56369" y="0"/>
                </a:lnTo>
                <a:lnTo>
                  <a:pt x="0" y="0"/>
                </a:lnTo>
                <a:lnTo>
                  <a:pt x="0" y="35692"/>
                </a:lnTo>
                <a:close/>
              </a:path>
            </a:pathLst>
          </a:custGeom>
          <a:ln w="4454">
            <a:solidFill>
              <a:srgbClr val="000000"/>
            </a:solidFill>
          </a:ln>
        </p:spPr>
        <p:txBody>
          <a:bodyPr wrap="square" lIns="0" tIns="0" rIns="0" bIns="0" rtlCol="0"/>
          <a:lstStyle/>
          <a:p>
            <a:endParaRPr/>
          </a:p>
        </p:txBody>
      </p:sp>
      <p:sp>
        <p:nvSpPr>
          <p:cNvPr id="817" name="object 817"/>
          <p:cNvSpPr/>
          <p:nvPr/>
        </p:nvSpPr>
        <p:spPr>
          <a:xfrm>
            <a:off x="6306585" y="3667343"/>
            <a:ext cx="56515" cy="36195"/>
          </a:xfrm>
          <a:custGeom>
            <a:avLst/>
            <a:gdLst/>
            <a:ahLst/>
            <a:cxnLst/>
            <a:rect l="l" t="t" r="r" b="b"/>
            <a:pathLst>
              <a:path w="56514" h="36195">
                <a:moveTo>
                  <a:pt x="0" y="35692"/>
                </a:moveTo>
                <a:lnTo>
                  <a:pt x="56468" y="35692"/>
                </a:lnTo>
                <a:lnTo>
                  <a:pt x="56468" y="0"/>
                </a:lnTo>
                <a:lnTo>
                  <a:pt x="0" y="0"/>
                </a:lnTo>
                <a:lnTo>
                  <a:pt x="0" y="35692"/>
                </a:lnTo>
                <a:close/>
              </a:path>
            </a:pathLst>
          </a:custGeom>
          <a:solidFill>
            <a:srgbClr val="996633"/>
          </a:solidFill>
        </p:spPr>
        <p:txBody>
          <a:bodyPr wrap="square" lIns="0" tIns="0" rIns="0" bIns="0" rtlCol="0"/>
          <a:lstStyle/>
          <a:p>
            <a:endParaRPr/>
          </a:p>
        </p:txBody>
      </p:sp>
      <p:sp>
        <p:nvSpPr>
          <p:cNvPr id="818" name="object 818"/>
          <p:cNvSpPr/>
          <p:nvPr/>
        </p:nvSpPr>
        <p:spPr>
          <a:xfrm>
            <a:off x="6306585" y="3667343"/>
            <a:ext cx="56515" cy="36195"/>
          </a:xfrm>
          <a:custGeom>
            <a:avLst/>
            <a:gdLst/>
            <a:ahLst/>
            <a:cxnLst/>
            <a:rect l="l" t="t" r="r" b="b"/>
            <a:pathLst>
              <a:path w="56514" h="36195">
                <a:moveTo>
                  <a:pt x="0" y="35692"/>
                </a:moveTo>
                <a:lnTo>
                  <a:pt x="56468" y="35692"/>
                </a:lnTo>
                <a:lnTo>
                  <a:pt x="56468" y="0"/>
                </a:lnTo>
                <a:lnTo>
                  <a:pt x="0" y="0"/>
                </a:lnTo>
                <a:lnTo>
                  <a:pt x="0" y="35692"/>
                </a:lnTo>
                <a:close/>
              </a:path>
            </a:pathLst>
          </a:custGeom>
          <a:ln w="4455">
            <a:solidFill>
              <a:srgbClr val="000000"/>
            </a:solidFill>
          </a:ln>
        </p:spPr>
        <p:txBody>
          <a:bodyPr wrap="square" lIns="0" tIns="0" rIns="0" bIns="0" rtlCol="0"/>
          <a:lstStyle/>
          <a:p>
            <a:endParaRPr/>
          </a:p>
        </p:txBody>
      </p:sp>
      <p:sp>
        <p:nvSpPr>
          <p:cNvPr id="819" name="object 819"/>
          <p:cNvSpPr/>
          <p:nvPr/>
        </p:nvSpPr>
        <p:spPr>
          <a:xfrm>
            <a:off x="6363042" y="3667343"/>
            <a:ext cx="56515" cy="36195"/>
          </a:xfrm>
          <a:custGeom>
            <a:avLst/>
            <a:gdLst/>
            <a:ahLst/>
            <a:cxnLst/>
            <a:rect l="l" t="t" r="r" b="b"/>
            <a:pathLst>
              <a:path w="56514" h="36195">
                <a:moveTo>
                  <a:pt x="0" y="35692"/>
                </a:moveTo>
                <a:lnTo>
                  <a:pt x="56468" y="35692"/>
                </a:lnTo>
                <a:lnTo>
                  <a:pt x="56468" y="0"/>
                </a:lnTo>
                <a:lnTo>
                  <a:pt x="0" y="0"/>
                </a:lnTo>
                <a:lnTo>
                  <a:pt x="0" y="35692"/>
                </a:lnTo>
                <a:close/>
              </a:path>
            </a:pathLst>
          </a:custGeom>
          <a:solidFill>
            <a:srgbClr val="996633"/>
          </a:solidFill>
        </p:spPr>
        <p:txBody>
          <a:bodyPr wrap="square" lIns="0" tIns="0" rIns="0" bIns="0" rtlCol="0"/>
          <a:lstStyle/>
          <a:p>
            <a:endParaRPr/>
          </a:p>
        </p:txBody>
      </p:sp>
      <p:sp>
        <p:nvSpPr>
          <p:cNvPr id="820" name="object 820"/>
          <p:cNvSpPr/>
          <p:nvPr/>
        </p:nvSpPr>
        <p:spPr>
          <a:xfrm>
            <a:off x="6363042" y="3667343"/>
            <a:ext cx="56515" cy="36195"/>
          </a:xfrm>
          <a:custGeom>
            <a:avLst/>
            <a:gdLst/>
            <a:ahLst/>
            <a:cxnLst/>
            <a:rect l="l" t="t" r="r" b="b"/>
            <a:pathLst>
              <a:path w="56514" h="36195">
                <a:moveTo>
                  <a:pt x="0" y="35692"/>
                </a:moveTo>
                <a:lnTo>
                  <a:pt x="56468" y="35692"/>
                </a:lnTo>
                <a:lnTo>
                  <a:pt x="56468" y="0"/>
                </a:lnTo>
                <a:lnTo>
                  <a:pt x="0" y="0"/>
                </a:lnTo>
                <a:lnTo>
                  <a:pt x="0" y="35692"/>
                </a:lnTo>
                <a:close/>
              </a:path>
            </a:pathLst>
          </a:custGeom>
          <a:ln w="4455">
            <a:solidFill>
              <a:srgbClr val="000000"/>
            </a:solidFill>
          </a:ln>
        </p:spPr>
        <p:txBody>
          <a:bodyPr wrap="square" lIns="0" tIns="0" rIns="0" bIns="0" rtlCol="0"/>
          <a:lstStyle/>
          <a:p>
            <a:endParaRPr/>
          </a:p>
        </p:txBody>
      </p:sp>
      <p:sp>
        <p:nvSpPr>
          <p:cNvPr id="821" name="object 821"/>
          <p:cNvSpPr/>
          <p:nvPr/>
        </p:nvSpPr>
        <p:spPr>
          <a:xfrm>
            <a:off x="6419498" y="3319837"/>
            <a:ext cx="26670" cy="36195"/>
          </a:xfrm>
          <a:custGeom>
            <a:avLst/>
            <a:gdLst/>
            <a:ahLst/>
            <a:cxnLst/>
            <a:rect l="l" t="t" r="r" b="b"/>
            <a:pathLst>
              <a:path w="26670" h="36195">
                <a:moveTo>
                  <a:pt x="0" y="35692"/>
                </a:moveTo>
                <a:lnTo>
                  <a:pt x="26654" y="35692"/>
                </a:lnTo>
                <a:lnTo>
                  <a:pt x="26654" y="0"/>
                </a:lnTo>
                <a:lnTo>
                  <a:pt x="0" y="0"/>
                </a:lnTo>
                <a:lnTo>
                  <a:pt x="0" y="35692"/>
                </a:lnTo>
                <a:close/>
              </a:path>
            </a:pathLst>
          </a:custGeom>
          <a:solidFill>
            <a:srgbClr val="996633"/>
          </a:solidFill>
        </p:spPr>
        <p:txBody>
          <a:bodyPr wrap="square" lIns="0" tIns="0" rIns="0" bIns="0" rtlCol="0"/>
          <a:lstStyle/>
          <a:p>
            <a:endParaRPr/>
          </a:p>
        </p:txBody>
      </p:sp>
      <p:sp>
        <p:nvSpPr>
          <p:cNvPr id="822" name="object 822"/>
          <p:cNvSpPr/>
          <p:nvPr/>
        </p:nvSpPr>
        <p:spPr>
          <a:xfrm>
            <a:off x="6419498" y="3319837"/>
            <a:ext cx="26670" cy="36195"/>
          </a:xfrm>
          <a:custGeom>
            <a:avLst/>
            <a:gdLst/>
            <a:ahLst/>
            <a:cxnLst/>
            <a:rect l="l" t="t" r="r" b="b"/>
            <a:pathLst>
              <a:path w="26670" h="36195">
                <a:moveTo>
                  <a:pt x="0" y="35692"/>
                </a:moveTo>
                <a:lnTo>
                  <a:pt x="26654" y="35692"/>
                </a:lnTo>
                <a:lnTo>
                  <a:pt x="26654" y="0"/>
                </a:lnTo>
                <a:lnTo>
                  <a:pt x="0" y="0"/>
                </a:lnTo>
                <a:lnTo>
                  <a:pt x="0" y="35692"/>
                </a:lnTo>
                <a:close/>
              </a:path>
            </a:pathLst>
          </a:custGeom>
          <a:ln w="3710">
            <a:solidFill>
              <a:srgbClr val="000000"/>
            </a:solidFill>
          </a:ln>
        </p:spPr>
        <p:txBody>
          <a:bodyPr wrap="square" lIns="0" tIns="0" rIns="0" bIns="0" rtlCol="0"/>
          <a:lstStyle/>
          <a:p>
            <a:endParaRPr/>
          </a:p>
        </p:txBody>
      </p:sp>
      <p:sp>
        <p:nvSpPr>
          <p:cNvPr id="823" name="object 823"/>
          <p:cNvSpPr/>
          <p:nvPr/>
        </p:nvSpPr>
        <p:spPr>
          <a:xfrm>
            <a:off x="3240479" y="3943737"/>
            <a:ext cx="534670" cy="383540"/>
          </a:xfrm>
          <a:custGeom>
            <a:avLst/>
            <a:gdLst/>
            <a:ahLst/>
            <a:cxnLst/>
            <a:rect l="l" t="t" r="r" b="b"/>
            <a:pathLst>
              <a:path w="534670" h="383539">
                <a:moveTo>
                  <a:pt x="534573" y="0"/>
                </a:moveTo>
                <a:lnTo>
                  <a:pt x="0" y="0"/>
                </a:lnTo>
                <a:lnTo>
                  <a:pt x="0" y="383193"/>
                </a:lnTo>
                <a:lnTo>
                  <a:pt x="534573" y="383193"/>
                </a:lnTo>
                <a:lnTo>
                  <a:pt x="534573" y="0"/>
                </a:lnTo>
                <a:close/>
              </a:path>
            </a:pathLst>
          </a:custGeom>
          <a:solidFill>
            <a:srgbClr val="996633"/>
          </a:solidFill>
        </p:spPr>
        <p:txBody>
          <a:bodyPr wrap="square" lIns="0" tIns="0" rIns="0" bIns="0" rtlCol="0"/>
          <a:lstStyle/>
          <a:p>
            <a:endParaRPr/>
          </a:p>
        </p:txBody>
      </p:sp>
      <p:sp>
        <p:nvSpPr>
          <p:cNvPr id="824" name="object 824"/>
          <p:cNvSpPr/>
          <p:nvPr/>
        </p:nvSpPr>
        <p:spPr>
          <a:xfrm>
            <a:off x="3225572" y="3841372"/>
            <a:ext cx="564515" cy="102870"/>
          </a:xfrm>
          <a:custGeom>
            <a:avLst/>
            <a:gdLst/>
            <a:ahLst/>
            <a:cxnLst/>
            <a:rect l="l" t="t" r="r" b="b"/>
            <a:pathLst>
              <a:path w="564514" h="102870">
                <a:moveTo>
                  <a:pt x="564374" y="0"/>
                </a:moveTo>
                <a:lnTo>
                  <a:pt x="0" y="0"/>
                </a:lnTo>
                <a:lnTo>
                  <a:pt x="0" y="102365"/>
                </a:lnTo>
                <a:lnTo>
                  <a:pt x="564374" y="102365"/>
                </a:lnTo>
                <a:lnTo>
                  <a:pt x="564374" y="0"/>
                </a:lnTo>
                <a:close/>
              </a:path>
            </a:pathLst>
          </a:custGeom>
          <a:solidFill>
            <a:srgbClr val="996633"/>
          </a:solidFill>
        </p:spPr>
        <p:txBody>
          <a:bodyPr wrap="square" lIns="0" tIns="0" rIns="0" bIns="0" rtlCol="0"/>
          <a:lstStyle/>
          <a:p>
            <a:endParaRPr/>
          </a:p>
        </p:txBody>
      </p:sp>
      <p:sp>
        <p:nvSpPr>
          <p:cNvPr id="825" name="object 825"/>
          <p:cNvSpPr/>
          <p:nvPr/>
        </p:nvSpPr>
        <p:spPr>
          <a:xfrm>
            <a:off x="3225572" y="3841372"/>
            <a:ext cx="564515" cy="485775"/>
          </a:xfrm>
          <a:custGeom>
            <a:avLst/>
            <a:gdLst/>
            <a:ahLst/>
            <a:cxnLst/>
            <a:rect l="l" t="t" r="r" b="b"/>
            <a:pathLst>
              <a:path w="564514" h="485775">
                <a:moveTo>
                  <a:pt x="14906" y="102365"/>
                </a:moveTo>
                <a:lnTo>
                  <a:pt x="0" y="102365"/>
                </a:lnTo>
                <a:lnTo>
                  <a:pt x="0" y="0"/>
                </a:lnTo>
                <a:lnTo>
                  <a:pt x="564374" y="0"/>
                </a:lnTo>
                <a:lnTo>
                  <a:pt x="564374" y="102365"/>
                </a:lnTo>
                <a:lnTo>
                  <a:pt x="549480" y="102365"/>
                </a:lnTo>
                <a:lnTo>
                  <a:pt x="549480" y="485558"/>
                </a:lnTo>
                <a:lnTo>
                  <a:pt x="14906" y="485558"/>
                </a:lnTo>
                <a:lnTo>
                  <a:pt x="14906" y="102365"/>
                </a:lnTo>
                <a:close/>
              </a:path>
            </a:pathLst>
          </a:custGeom>
          <a:ln w="4163">
            <a:solidFill>
              <a:srgbClr val="000000"/>
            </a:solidFill>
          </a:ln>
        </p:spPr>
        <p:txBody>
          <a:bodyPr wrap="square" lIns="0" tIns="0" rIns="0" bIns="0" rtlCol="0"/>
          <a:lstStyle/>
          <a:p>
            <a:endParaRPr/>
          </a:p>
        </p:txBody>
      </p:sp>
      <p:sp>
        <p:nvSpPr>
          <p:cNvPr id="826" name="object 826"/>
          <p:cNvSpPr/>
          <p:nvPr/>
        </p:nvSpPr>
        <p:spPr>
          <a:xfrm>
            <a:off x="3240479" y="3943732"/>
            <a:ext cx="56515" cy="36195"/>
          </a:xfrm>
          <a:custGeom>
            <a:avLst/>
            <a:gdLst/>
            <a:ahLst/>
            <a:cxnLst/>
            <a:rect l="l" t="t" r="r" b="b"/>
            <a:pathLst>
              <a:path w="56514" h="36195">
                <a:moveTo>
                  <a:pt x="0" y="35692"/>
                </a:moveTo>
                <a:lnTo>
                  <a:pt x="56369" y="35692"/>
                </a:lnTo>
                <a:lnTo>
                  <a:pt x="56369" y="0"/>
                </a:lnTo>
                <a:lnTo>
                  <a:pt x="0" y="0"/>
                </a:lnTo>
                <a:lnTo>
                  <a:pt x="0" y="35692"/>
                </a:lnTo>
                <a:close/>
              </a:path>
            </a:pathLst>
          </a:custGeom>
          <a:solidFill>
            <a:srgbClr val="996633"/>
          </a:solidFill>
        </p:spPr>
        <p:txBody>
          <a:bodyPr wrap="square" lIns="0" tIns="0" rIns="0" bIns="0" rtlCol="0"/>
          <a:lstStyle/>
          <a:p>
            <a:endParaRPr/>
          </a:p>
        </p:txBody>
      </p:sp>
      <p:sp>
        <p:nvSpPr>
          <p:cNvPr id="827" name="object 827"/>
          <p:cNvSpPr/>
          <p:nvPr/>
        </p:nvSpPr>
        <p:spPr>
          <a:xfrm>
            <a:off x="3240479" y="3943732"/>
            <a:ext cx="56515" cy="36195"/>
          </a:xfrm>
          <a:custGeom>
            <a:avLst/>
            <a:gdLst/>
            <a:ahLst/>
            <a:cxnLst/>
            <a:rect l="l" t="t" r="r" b="b"/>
            <a:pathLst>
              <a:path w="56514" h="36195">
                <a:moveTo>
                  <a:pt x="0" y="35692"/>
                </a:moveTo>
                <a:lnTo>
                  <a:pt x="56369" y="35692"/>
                </a:lnTo>
                <a:lnTo>
                  <a:pt x="56369" y="0"/>
                </a:lnTo>
                <a:lnTo>
                  <a:pt x="0" y="0"/>
                </a:lnTo>
                <a:lnTo>
                  <a:pt x="0" y="35692"/>
                </a:lnTo>
                <a:close/>
              </a:path>
            </a:pathLst>
          </a:custGeom>
          <a:ln w="4454">
            <a:solidFill>
              <a:srgbClr val="000000"/>
            </a:solidFill>
          </a:ln>
        </p:spPr>
        <p:txBody>
          <a:bodyPr wrap="square" lIns="0" tIns="0" rIns="0" bIns="0" rtlCol="0"/>
          <a:lstStyle/>
          <a:p>
            <a:endParaRPr/>
          </a:p>
        </p:txBody>
      </p:sp>
      <p:sp>
        <p:nvSpPr>
          <p:cNvPr id="828" name="object 828"/>
          <p:cNvSpPr/>
          <p:nvPr/>
        </p:nvSpPr>
        <p:spPr>
          <a:xfrm>
            <a:off x="3296847" y="3943732"/>
            <a:ext cx="56515" cy="36195"/>
          </a:xfrm>
          <a:custGeom>
            <a:avLst/>
            <a:gdLst/>
            <a:ahLst/>
            <a:cxnLst/>
            <a:rect l="l" t="t" r="r" b="b"/>
            <a:pathLst>
              <a:path w="56514" h="36195">
                <a:moveTo>
                  <a:pt x="0" y="35692"/>
                </a:moveTo>
                <a:lnTo>
                  <a:pt x="56468" y="35692"/>
                </a:lnTo>
                <a:lnTo>
                  <a:pt x="56468" y="0"/>
                </a:lnTo>
                <a:lnTo>
                  <a:pt x="0" y="0"/>
                </a:lnTo>
                <a:lnTo>
                  <a:pt x="0" y="35692"/>
                </a:lnTo>
                <a:close/>
              </a:path>
            </a:pathLst>
          </a:custGeom>
          <a:solidFill>
            <a:srgbClr val="996633"/>
          </a:solidFill>
        </p:spPr>
        <p:txBody>
          <a:bodyPr wrap="square" lIns="0" tIns="0" rIns="0" bIns="0" rtlCol="0"/>
          <a:lstStyle/>
          <a:p>
            <a:endParaRPr/>
          </a:p>
        </p:txBody>
      </p:sp>
      <p:sp>
        <p:nvSpPr>
          <p:cNvPr id="829" name="object 829"/>
          <p:cNvSpPr/>
          <p:nvPr/>
        </p:nvSpPr>
        <p:spPr>
          <a:xfrm>
            <a:off x="3296847" y="3943732"/>
            <a:ext cx="56515" cy="36195"/>
          </a:xfrm>
          <a:custGeom>
            <a:avLst/>
            <a:gdLst/>
            <a:ahLst/>
            <a:cxnLst/>
            <a:rect l="l" t="t" r="r" b="b"/>
            <a:pathLst>
              <a:path w="56514" h="36195">
                <a:moveTo>
                  <a:pt x="0" y="35692"/>
                </a:moveTo>
                <a:lnTo>
                  <a:pt x="56468" y="35692"/>
                </a:lnTo>
                <a:lnTo>
                  <a:pt x="56468" y="0"/>
                </a:lnTo>
                <a:lnTo>
                  <a:pt x="0" y="0"/>
                </a:lnTo>
                <a:lnTo>
                  <a:pt x="0" y="35692"/>
                </a:lnTo>
                <a:close/>
              </a:path>
            </a:pathLst>
          </a:custGeom>
          <a:ln w="4455">
            <a:solidFill>
              <a:srgbClr val="000000"/>
            </a:solidFill>
          </a:ln>
        </p:spPr>
        <p:txBody>
          <a:bodyPr wrap="square" lIns="0" tIns="0" rIns="0" bIns="0" rtlCol="0"/>
          <a:lstStyle/>
          <a:p>
            <a:endParaRPr/>
          </a:p>
        </p:txBody>
      </p:sp>
      <p:sp>
        <p:nvSpPr>
          <p:cNvPr id="830" name="object 830"/>
          <p:cNvSpPr/>
          <p:nvPr/>
        </p:nvSpPr>
        <p:spPr>
          <a:xfrm>
            <a:off x="3353315" y="3943732"/>
            <a:ext cx="56515" cy="36195"/>
          </a:xfrm>
          <a:custGeom>
            <a:avLst/>
            <a:gdLst/>
            <a:ahLst/>
            <a:cxnLst/>
            <a:rect l="l" t="t" r="r" b="b"/>
            <a:pathLst>
              <a:path w="56514" h="36195">
                <a:moveTo>
                  <a:pt x="0" y="35692"/>
                </a:moveTo>
                <a:lnTo>
                  <a:pt x="56468" y="35692"/>
                </a:lnTo>
                <a:lnTo>
                  <a:pt x="56468" y="0"/>
                </a:lnTo>
                <a:lnTo>
                  <a:pt x="0" y="0"/>
                </a:lnTo>
                <a:lnTo>
                  <a:pt x="0" y="35692"/>
                </a:lnTo>
                <a:close/>
              </a:path>
            </a:pathLst>
          </a:custGeom>
          <a:solidFill>
            <a:srgbClr val="996633"/>
          </a:solidFill>
        </p:spPr>
        <p:txBody>
          <a:bodyPr wrap="square" lIns="0" tIns="0" rIns="0" bIns="0" rtlCol="0"/>
          <a:lstStyle/>
          <a:p>
            <a:endParaRPr/>
          </a:p>
        </p:txBody>
      </p:sp>
      <p:sp>
        <p:nvSpPr>
          <p:cNvPr id="831" name="object 831"/>
          <p:cNvSpPr/>
          <p:nvPr/>
        </p:nvSpPr>
        <p:spPr>
          <a:xfrm>
            <a:off x="3353315" y="3943732"/>
            <a:ext cx="56515" cy="36195"/>
          </a:xfrm>
          <a:custGeom>
            <a:avLst/>
            <a:gdLst/>
            <a:ahLst/>
            <a:cxnLst/>
            <a:rect l="l" t="t" r="r" b="b"/>
            <a:pathLst>
              <a:path w="56514" h="36195">
                <a:moveTo>
                  <a:pt x="0" y="35692"/>
                </a:moveTo>
                <a:lnTo>
                  <a:pt x="56468" y="35692"/>
                </a:lnTo>
                <a:lnTo>
                  <a:pt x="56468" y="0"/>
                </a:lnTo>
                <a:lnTo>
                  <a:pt x="0" y="0"/>
                </a:lnTo>
                <a:lnTo>
                  <a:pt x="0" y="35692"/>
                </a:lnTo>
                <a:close/>
              </a:path>
            </a:pathLst>
          </a:custGeom>
          <a:ln w="4455">
            <a:solidFill>
              <a:srgbClr val="000000"/>
            </a:solidFill>
          </a:ln>
        </p:spPr>
        <p:txBody>
          <a:bodyPr wrap="square" lIns="0" tIns="0" rIns="0" bIns="0" rtlCol="0"/>
          <a:lstStyle/>
          <a:p>
            <a:endParaRPr/>
          </a:p>
        </p:txBody>
      </p:sp>
      <p:sp>
        <p:nvSpPr>
          <p:cNvPr id="832" name="object 832"/>
          <p:cNvSpPr/>
          <p:nvPr/>
        </p:nvSpPr>
        <p:spPr>
          <a:xfrm>
            <a:off x="3409784" y="3943732"/>
            <a:ext cx="56515" cy="36195"/>
          </a:xfrm>
          <a:custGeom>
            <a:avLst/>
            <a:gdLst/>
            <a:ahLst/>
            <a:cxnLst/>
            <a:rect l="l" t="t" r="r" b="b"/>
            <a:pathLst>
              <a:path w="56514" h="36195">
                <a:moveTo>
                  <a:pt x="0" y="35692"/>
                </a:moveTo>
                <a:lnTo>
                  <a:pt x="56369" y="35692"/>
                </a:lnTo>
                <a:lnTo>
                  <a:pt x="56369" y="0"/>
                </a:lnTo>
                <a:lnTo>
                  <a:pt x="0" y="0"/>
                </a:lnTo>
                <a:lnTo>
                  <a:pt x="0" y="35692"/>
                </a:lnTo>
                <a:close/>
              </a:path>
            </a:pathLst>
          </a:custGeom>
          <a:solidFill>
            <a:srgbClr val="996633"/>
          </a:solidFill>
        </p:spPr>
        <p:txBody>
          <a:bodyPr wrap="square" lIns="0" tIns="0" rIns="0" bIns="0" rtlCol="0"/>
          <a:lstStyle/>
          <a:p>
            <a:endParaRPr/>
          </a:p>
        </p:txBody>
      </p:sp>
      <p:sp>
        <p:nvSpPr>
          <p:cNvPr id="833" name="object 833"/>
          <p:cNvSpPr/>
          <p:nvPr/>
        </p:nvSpPr>
        <p:spPr>
          <a:xfrm>
            <a:off x="3409784" y="3943732"/>
            <a:ext cx="56515" cy="36195"/>
          </a:xfrm>
          <a:custGeom>
            <a:avLst/>
            <a:gdLst/>
            <a:ahLst/>
            <a:cxnLst/>
            <a:rect l="l" t="t" r="r" b="b"/>
            <a:pathLst>
              <a:path w="56514" h="36195">
                <a:moveTo>
                  <a:pt x="0" y="35692"/>
                </a:moveTo>
                <a:lnTo>
                  <a:pt x="56369" y="35692"/>
                </a:lnTo>
                <a:lnTo>
                  <a:pt x="56369" y="0"/>
                </a:lnTo>
                <a:lnTo>
                  <a:pt x="0" y="0"/>
                </a:lnTo>
                <a:lnTo>
                  <a:pt x="0" y="35692"/>
                </a:lnTo>
                <a:close/>
              </a:path>
            </a:pathLst>
          </a:custGeom>
          <a:ln w="4454">
            <a:solidFill>
              <a:srgbClr val="000000"/>
            </a:solidFill>
          </a:ln>
        </p:spPr>
        <p:txBody>
          <a:bodyPr wrap="square" lIns="0" tIns="0" rIns="0" bIns="0" rtlCol="0"/>
          <a:lstStyle/>
          <a:p>
            <a:endParaRPr/>
          </a:p>
        </p:txBody>
      </p:sp>
      <p:sp>
        <p:nvSpPr>
          <p:cNvPr id="834" name="object 834"/>
          <p:cNvSpPr/>
          <p:nvPr/>
        </p:nvSpPr>
        <p:spPr>
          <a:xfrm>
            <a:off x="3466153" y="3943732"/>
            <a:ext cx="56515" cy="36195"/>
          </a:xfrm>
          <a:custGeom>
            <a:avLst/>
            <a:gdLst/>
            <a:ahLst/>
            <a:cxnLst/>
            <a:rect l="l" t="t" r="r" b="b"/>
            <a:pathLst>
              <a:path w="56514" h="36195">
                <a:moveTo>
                  <a:pt x="0" y="35692"/>
                </a:moveTo>
                <a:lnTo>
                  <a:pt x="56468" y="35692"/>
                </a:lnTo>
                <a:lnTo>
                  <a:pt x="56468" y="0"/>
                </a:lnTo>
                <a:lnTo>
                  <a:pt x="0" y="0"/>
                </a:lnTo>
                <a:lnTo>
                  <a:pt x="0" y="35692"/>
                </a:lnTo>
                <a:close/>
              </a:path>
            </a:pathLst>
          </a:custGeom>
          <a:solidFill>
            <a:srgbClr val="996633"/>
          </a:solidFill>
        </p:spPr>
        <p:txBody>
          <a:bodyPr wrap="square" lIns="0" tIns="0" rIns="0" bIns="0" rtlCol="0"/>
          <a:lstStyle/>
          <a:p>
            <a:endParaRPr/>
          </a:p>
        </p:txBody>
      </p:sp>
      <p:sp>
        <p:nvSpPr>
          <p:cNvPr id="835" name="object 835"/>
          <p:cNvSpPr/>
          <p:nvPr/>
        </p:nvSpPr>
        <p:spPr>
          <a:xfrm>
            <a:off x="3466153" y="3943732"/>
            <a:ext cx="56515" cy="36195"/>
          </a:xfrm>
          <a:custGeom>
            <a:avLst/>
            <a:gdLst/>
            <a:ahLst/>
            <a:cxnLst/>
            <a:rect l="l" t="t" r="r" b="b"/>
            <a:pathLst>
              <a:path w="56514" h="36195">
                <a:moveTo>
                  <a:pt x="0" y="35692"/>
                </a:moveTo>
                <a:lnTo>
                  <a:pt x="56468" y="35692"/>
                </a:lnTo>
                <a:lnTo>
                  <a:pt x="56468" y="0"/>
                </a:lnTo>
                <a:lnTo>
                  <a:pt x="0" y="0"/>
                </a:lnTo>
                <a:lnTo>
                  <a:pt x="0" y="35692"/>
                </a:lnTo>
                <a:close/>
              </a:path>
            </a:pathLst>
          </a:custGeom>
          <a:ln w="4455">
            <a:solidFill>
              <a:srgbClr val="000000"/>
            </a:solidFill>
          </a:ln>
        </p:spPr>
        <p:txBody>
          <a:bodyPr wrap="square" lIns="0" tIns="0" rIns="0" bIns="0" rtlCol="0"/>
          <a:lstStyle/>
          <a:p>
            <a:endParaRPr/>
          </a:p>
        </p:txBody>
      </p:sp>
      <p:sp>
        <p:nvSpPr>
          <p:cNvPr id="836" name="object 836"/>
          <p:cNvSpPr/>
          <p:nvPr/>
        </p:nvSpPr>
        <p:spPr>
          <a:xfrm>
            <a:off x="3522622" y="3943732"/>
            <a:ext cx="56515" cy="36195"/>
          </a:xfrm>
          <a:custGeom>
            <a:avLst/>
            <a:gdLst/>
            <a:ahLst/>
            <a:cxnLst/>
            <a:rect l="l" t="t" r="r" b="b"/>
            <a:pathLst>
              <a:path w="56514" h="36195">
                <a:moveTo>
                  <a:pt x="0" y="35692"/>
                </a:moveTo>
                <a:lnTo>
                  <a:pt x="56468" y="35692"/>
                </a:lnTo>
                <a:lnTo>
                  <a:pt x="56468" y="0"/>
                </a:lnTo>
                <a:lnTo>
                  <a:pt x="0" y="0"/>
                </a:lnTo>
                <a:lnTo>
                  <a:pt x="0" y="35692"/>
                </a:lnTo>
                <a:close/>
              </a:path>
            </a:pathLst>
          </a:custGeom>
          <a:solidFill>
            <a:srgbClr val="996633"/>
          </a:solidFill>
        </p:spPr>
        <p:txBody>
          <a:bodyPr wrap="square" lIns="0" tIns="0" rIns="0" bIns="0" rtlCol="0"/>
          <a:lstStyle/>
          <a:p>
            <a:endParaRPr/>
          </a:p>
        </p:txBody>
      </p:sp>
      <p:sp>
        <p:nvSpPr>
          <p:cNvPr id="837" name="object 837"/>
          <p:cNvSpPr/>
          <p:nvPr/>
        </p:nvSpPr>
        <p:spPr>
          <a:xfrm>
            <a:off x="3522622" y="3943732"/>
            <a:ext cx="56515" cy="36195"/>
          </a:xfrm>
          <a:custGeom>
            <a:avLst/>
            <a:gdLst/>
            <a:ahLst/>
            <a:cxnLst/>
            <a:rect l="l" t="t" r="r" b="b"/>
            <a:pathLst>
              <a:path w="56514" h="36195">
                <a:moveTo>
                  <a:pt x="0" y="35692"/>
                </a:moveTo>
                <a:lnTo>
                  <a:pt x="56468" y="35692"/>
                </a:lnTo>
                <a:lnTo>
                  <a:pt x="56468" y="0"/>
                </a:lnTo>
                <a:lnTo>
                  <a:pt x="0" y="0"/>
                </a:lnTo>
                <a:lnTo>
                  <a:pt x="0" y="35692"/>
                </a:lnTo>
                <a:close/>
              </a:path>
            </a:pathLst>
          </a:custGeom>
          <a:ln w="4455">
            <a:solidFill>
              <a:srgbClr val="000000"/>
            </a:solidFill>
          </a:ln>
        </p:spPr>
        <p:txBody>
          <a:bodyPr wrap="square" lIns="0" tIns="0" rIns="0" bIns="0" rtlCol="0"/>
          <a:lstStyle/>
          <a:p>
            <a:endParaRPr/>
          </a:p>
        </p:txBody>
      </p:sp>
      <p:sp>
        <p:nvSpPr>
          <p:cNvPr id="838" name="object 838"/>
          <p:cNvSpPr/>
          <p:nvPr/>
        </p:nvSpPr>
        <p:spPr>
          <a:xfrm>
            <a:off x="3579090" y="3943732"/>
            <a:ext cx="56515" cy="36195"/>
          </a:xfrm>
          <a:custGeom>
            <a:avLst/>
            <a:gdLst/>
            <a:ahLst/>
            <a:cxnLst/>
            <a:rect l="l" t="t" r="r" b="b"/>
            <a:pathLst>
              <a:path w="56514" h="36195">
                <a:moveTo>
                  <a:pt x="0" y="35692"/>
                </a:moveTo>
                <a:lnTo>
                  <a:pt x="56369" y="35692"/>
                </a:lnTo>
                <a:lnTo>
                  <a:pt x="56369" y="0"/>
                </a:lnTo>
                <a:lnTo>
                  <a:pt x="0" y="0"/>
                </a:lnTo>
                <a:lnTo>
                  <a:pt x="0" y="35692"/>
                </a:lnTo>
                <a:close/>
              </a:path>
            </a:pathLst>
          </a:custGeom>
          <a:solidFill>
            <a:srgbClr val="996633"/>
          </a:solidFill>
        </p:spPr>
        <p:txBody>
          <a:bodyPr wrap="square" lIns="0" tIns="0" rIns="0" bIns="0" rtlCol="0"/>
          <a:lstStyle/>
          <a:p>
            <a:endParaRPr/>
          </a:p>
        </p:txBody>
      </p:sp>
      <p:sp>
        <p:nvSpPr>
          <p:cNvPr id="839" name="object 839"/>
          <p:cNvSpPr/>
          <p:nvPr/>
        </p:nvSpPr>
        <p:spPr>
          <a:xfrm>
            <a:off x="3579090" y="3943732"/>
            <a:ext cx="56515" cy="36195"/>
          </a:xfrm>
          <a:custGeom>
            <a:avLst/>
            <a:gdLst/>
            <a:ahLst/>
            <a:cxnLst/>
            <a:rect l="l" t="t" r="r" b="b"/>
            <a:pathLst>
              <a:path w="56514" h="36195">
                <a:moveTo>
                  <a:pt x="0" y="35692"/>
                </a:moveTo>
                <a:lnTo>
                  <a:pt x="56369" y="35692"/>
                </a:lnTo>
                <a:lnTo>
                  <a:pt x="56369" y="0"/>
                </a:lnTo>
                <a:lnTo>
                  <a:pt x="0" y="0"/>
                </a:lnTo>
                <a:lnTo>
                  <a:pt x="0" y="35692"/>
                </a:lnTo>
                <a:close/>
              </a:path>
            </a:pathLst>
          </a:custGeom>
          <a:ln w="4454">
            <a:solidFill>
              <a:srgbClr val="000000"/>
            </a:solidFill>
          </a:ln>
        </p:spPr>
        <p:txBody>
          <a:bodyPr wrap="square" lIns="0" tIns="0" rIns="0" bIns="0" rtlCol="0"/>
          <a:lstStyle/>
          <a:p>
            <a:endParaRPr/>
          </a:p>
        </p:txBody>
      </p:sp>
      <p:sp>
        <p:nvSpPr>
          <p:cNvPr id="840" name="object 840"/>
          <p:cNvSpPr/>
          <p:nvPr/>
        </p:nvSpPr>
        <p:spPr>
          <a:xfrm>
            <a:off x="3635472" y="3943732"/>
            <a:ext cx="56515" cy="36195"/>
          </a:xfrm>
          <a:custGeom>
            <a:avLst/>
            <a:gdLst/>
            <a:ahLst/>
            <a:cxnLst/>
            <a:rect l="l" t="t" r="r" b="b"/>
            <a:pathLst>
              <a:path w="56514" h="36195">
                <a:moveTo>
                  <a:pt x="0" y="35692"/>
                </a:moveTo>
                <a:lnTo>
                  <a:pt x="56468" y="35692"/>
                </a:lnTo>
                <a:lnTo>
                  <a:pt x="56468" y="0"/>
                </a:lnTo>
                <a:lnTo>
                  <a:pt x="0" y="0"/>
                </a:lnTo>
                <a:lnTo>
                  <a:pt x="0" y="35692"/>
                </a:lnTo>
                <a:close/>
              </a:path>
            </a:pathLst>
          </a:custGeom>
          <a:solidFill>
            <a:srgbClr val="996633"/>
          </a:solidFill>
        </p:spPr>
        <p:txBody>
          <a:bodyPr wrap="square" lIns="0" tIns="0" rIns="0" bIns="0" rtlCol="0"/>
          <a:lstStyle/>
          <a:p>
            <a:endParaRPr/>
          </a:p>
        </p:txBody>
      </p:sp>
      <p:sp>
        <p:nvSpPr>
          <p:cNvPr id="841" name="object 841"/>
          <p:cNvSpPr/>
          <p:nvPr/>
        </p:nvSpPr>
        <p:spPr>
          <a:xfrm>
            <a:off x="3635472" y="3943732"/>
            <a:ext cx="56515" cy="36195"/>
          </a:xfrm>
          <a:custGeom>
            <a:avLst/>
            <a:gdLst/>
            <a:ahLst/>
            <a:cxnLst/>
            <a:rect l="l" t="t" r="r" b="b"/>
            <a:pathLst>
              <a:path w="56514" h="36195">
                <a:moveTo>
                  <a:pt x="0" y="35692"/>
                </a:moveTo>
                <a:lnTo>
                  <a:pt x="56468" y="35692"/>
                </a:lnTo>
                <a:lnTo>
                  <a:pt x="56468" y="0"/>
                </a:lnTo>
                <a:lnTo>
                  <a:pt x="0" y="0"/>
                </a:lnTo>
                <a:lnTo>
                  <a:pt x="0" y="35692"/>
                </a:lnTo>
                <a:close/>
              </a:path>
            </a:pathLst>
          </a:custGeom>
          <a:ln w="4455">
            <a:solidFill>
              <a:srgbClr val="000000"/>
            </a:solidFill>
          </a:ln>
        </p:spPr>
        <p:txBody>
          <a:bodyPr wrap="square" lIns="0" tIns="0" rIns="0" bIns="0" rtlCol="0"/>
          <a:lstStyle/>
          <a:p>
            <a:endParaRPr/>
          </a:p>
        </p:txBody>
      </p:sp>
      <p:sp>
        <p:nvSpPr>
          <p:cNvPr id="842" name="object 842"/>
          <p:cNvSpPr/>
          <p:nvPr/>
        </p:nvSpPr>
        <p:spPr>
          <a:xfrm>
            <a:off x="3691928" y="3943732"/>
            <a:ext cx="56515" cy="36195"/>
          </a:xfrm>
          <a:custGeom>
            <a:avLst/>
            <a:gdLst/>
            <a:ahLst/>
            <a:cxnLst/>
            <a:rect l="l" t="t" r="r" b="b"/>
            <a:pathLst>
              <a:path w="56514" h="36195">
                <a:moveTo>
                  <a:pt x="0" y="35692"/>
                </a:moveTo>
                <a:lnTo>
                  <a:pt x="56468" y="35692"/>
                </a:lnTo>
                <a:lnTo>
                  <a:pt x="56468" y="0"/>
                </a:lnTo>
                <a:lnTo>
                  <a:pt x="0" y="0"/>
                </a:lnTo>
                <a:lnTo>
                  <a:pt x="0" y="35692"/>
                </a:lnTo>
                <a:close/>
              </a:path>
            </a:pathLst>
          </a:custGeom>
          <a:solidFill>
            <a:srgbClr val="996633"/>
          </a:solidFill>
        </p:spPr>
        <p:txBody>
          <a:bodyPr wrap="square" lIns="0" tIns="0" rIns="0" bIns="0" rtlCol="0"/>
          <a:lstStyle/>
          <a:p>
            <a:endParaRPr/>
          </a:p>
        </p:txBody>
      </p:sp>
      <p:sp>
        <p:nvSpPr>
          <p:cNvPr id="843" name="object 843"/>
          <p:cNvSpPr/>
          <p:nvPr/>
        </p:nvSpPr>
        <p:spPr>
          <a:xfrm>
            <a:off x="3691928" y="3943732"/>
            <a:ext cx="56515" cy="36195"/>
          </a:xfrm>
          <a:custGeom>
            <a:avLst/>
            <a:gdLst/>
            <a:ahLst/>
            <a:cxnLst/>
            <a:rect l="l" t="t" r="r" b="b"/>
            <a:pathLst>
              <a:path w="56514" h="36195">
                <a:moveTo>
                  <a:pt x="0" y="35692"/>
                </a:moveTo>
                <a:lnTo>
                  <a:pt x="56468" y="35692"/>
                </a:lnTo>
                <a:lnTo>
                  <a:pt x="56468" y="0"/>
                </a:lnTo>
                <a:lnTo>
                  <a:pt x="0" y="0"/>
                </a:lnTo>
                <a:lnTo>
                  <a:pt x="0" y="35692"/>
                </a:lnTo>
                <a:close/>
              </a:path>
            </a:pathLst>
          </a:custGeom>
          <a:ln w="4455">
            <a:solidFill>
              <a:srgbClr val="000000"/>
            </a:solidFill>
          </a:ln>
        </p:spPr>
        <p:txBody>
          <a:bodyPr wrap="square" lIns="0" tIns="0" rIns="0" bIns="0" rtlCol="0"/>
          <a:lstStyle/>
          <a:p>
            <a:endParaRPr/>
          </a:p>
        </p:txBody>
      </p:sp>
      <p:sp>
        <p:nvSpPr>
          <p:cNvPr id="844" name="object 844"/>
          <p:cNvSpPr/>
          <p:nvPr/>
        </p:nvSpPr>
        <p:spPr>
          <a:xfrm>
            <a:off x="3267232" y="3979426"/>
            <a:ext cx="56515" cy="36195"/>
          </a:xfrm>
          <a:custGeom>
            <a:avLst/>
            <a:gdLst/>
            <a:ahLst/>
            <a:cxnLst/>
            <a:rect l="l" t="t" r="r" b="b"/>
            <a:pathLst>
              <a:path w="56514" h="36195">
                <a:moveTo>
                  <a:pt x="0" y="35861"/>
                </a:moveTo>
                <a:lnTo>
                  <a:pt x="56369" y="35861"/>
                </a:lnTo>
                <a:lnTo>
                  <a:pt x="56369" y="0"/>
                </a:lnTo>
                <a:lnTo>
                  <a:pt x="0" y="0"/>
                </a:lnTo>
                <a:lnTo>
                  <a:pt x="0" y="35861"/>
                </a:lnTo>
                <a:close/>
              </a:path>
            </a:pathLst>
          </a:custGeom>
          <a:solidFill>
            <a:srgbClr val="996633"/>
          </a:solidFill>
        </p:spPr>
        <p:txBody>
          <a:bodyPr wrap="square" lIns="0" tIns="0" rIns="0" bIns="0" rtlCol="0"/>
          <a:lstStyle/>
          <a:p>
            <a:endParaRPr/>
          </a:p>
        </p:txBody>
      </p:sp>
      <p:sp>
        <p:nvSpPr>
          <p:cNvPr id="845" name="object 845"/>
          <p:cNvSpPr/>
          <p:nvPr/>
        </p:nvSpPr>
        <p:spPr>
          <a:xfrm>
            <a:off x="3267232" y="3979426"/>
            <a:ext cx="56515" cy="36195"/>
          </a:xfrm>
          <a:custGeom>
            <a:avLst/>
            <a:gdLst/>
            <a:ahLst/>
            <a:cxnLst/>
            <a:rect l="l" t="t" r="r" b="b"/>
            <a:pathLst>
              <a:path w="56514" h="36195">
                <a:moveTo>
                  <a:pt x="0" y="35861"/>
                </a:moveTo>
                <a:lnTo>
                  <a:pt x="56369" y="35861"/>
                </a:lnTo>
                <a:lnTo>
                  <a:pt x="56369" y="0"/>
                </a:lnTo>
                <a:lnTo>
                  <a:pt x="0" y="0"/>
                </a:lnTo>
                <a:lnTo>
                  <a:pt x="0" y="35861"/>
                </a:lnTo>
                <a:close/>
              </a:path>
            </a:pathLst>
          </a:custGeom>
          <a:ln w="4450">
            <a:solidFill>
              <a:srgbClr val="000000"/>
            </a:solidFill>
          </a:ln>
        </p:spPr>
        <p:txBody>
          <a:bodyPr wrap="square" lIns="0" tIns="0" rIns="0" bIns="0" rtlCol="0"/>
          <a:lstStyle/>
          <a:p>
            <a:endParaRPr/>
          </a:p>
        </p:txBody>
      </p:sp>
      <p:sp>
        <p:nvSpPr>
          <p:cNvPr id="846" name="object 846"/>
          <p:cNvSpPr/>
          <p:nvPr/>
        </p:nvSpPr>
        <p:spPr>
          <a:xfrm>
            <a:off x="3323602" y="3979426"/>
            <a:ext cx="56515" cy="36195"/>
          </a:xfrm>
          <a:custGeom>
            <a:avLst/>
            <a:gdLst/>
            <a:ahLst/>
            <a:cxnLst/>
            <a:rect l="l" t="t" r="r" b="b"/>
            <a:pathLst>
              <a:path w="56514" h="36195">
                <a:moveTo>
                  <a:pt x="0" y="35861"/>
                </a:moveTo>
                <a:lnTo>
                  <a:pt x="56468" y="35861"/>
                </a:lnTo>
                <a:lnTo>
                  <a:pt x="56468" y="0"/>
                </a:lnTo>
                <a:lnTo>
                  <a:pt x="0" y="0"/>
                </a:lnTo>
                <a:lnTo>
                  <a:pt x="0" y="35861"/>
                </a:lnTo>
                <a:close/>
              </a:path>
            </a:pathLst>
          </a:custGeom>
          <a:solidFill>
            <a:srgbClr val="996633"/>
          </a:solidFill>
        </p:spPr>
        <p:txBody>
          <a:bodyPr wrap="square" lIns="0" tIns="0" rIns="0" bIns="0" rtlCol="0"/>
          <a:lstStyle/>
          <a:p>
            <a:endParaRPr/>
          </a:p>
        </p:txBody>
      </p:sp>
      <p:sp>
        <p:nvSpPr>
          <p:cNvPr id="847" name="object 847"/>
          <p:cNvSpPr/>
          <p:nvPr/>
        </p:nvSpPr>
        <p:spPr>
          <a:xfrm>
            <a:off x="3323602" y="3979426"/>
            <a:ext cx="56515" cy="36195"/>
          </a:xfrm>
          <a:custGeom>
            <a:avLst/>
            <a:gdLst/>
            <a:ahLst/>
            <a:cxnLst/>
            <a:rect l="l" t="t" r="r" b="b"/>
            <a:pathLst>
              <a:path w="56514" h="36195">
                <a:moveTo>
                  <a:pt x="0" y="35861"/>
                </a:moveTo>
                <a:lnTo>
                  <a:pt x="56468" y="35861"/>
                </a:lnTo>
                <a:lnTo>
                  <a:pt x="56468" y="0"/>
                </a:lnTo>
                <a:lnTo>
                  <a:pt x="0" y="0"/>
                </a:lnTo>
                <a:lnTo>
                  <a:pt x="0" y="35861"/>
                </a:lnTo>
                <a:close/>
              </a:path>
            </a:pathLst>
          </a:custGeom>
          <a:ln w="4451">
            <a:solidFill>
              <a:srgbClr val="000000"/>
            </a:solidFill>
          </a:ln>
        </p:spPr>
        <p:txBody>
          <a:bodyPr wrap="square" lIns="0" tIns="0" rIns="0" bIns="0" rtlCol="0"/>
          <a:lstStyle/>
          <a:p>
            <a:endParaRPr/>
          </a:p>
        </p:txBody>
      </p:sp>
      <p:sp>
        <p:nvSpPr>
          <p:cNvPr id="848" name="object 848"/>
          <p:cNvSpPr/>
          <p:nvPr/>
        </p:nvSpPr>
        <p:spPr>
          <a:xfrm>
            <a:off x="3380070" y="3979426"/>
            <a:ext cx="56515" cy="36195"/>
          </a:xfrm>
          <a:custGeom>
            <a:avLst/>
            <a:gdLst/>
            <a:ahLst/>
            <a:cxnLst/>
            <a:rect l="l" t="t" r="r" b="b"/>
            <a:pathLst>
              <a:path w="56514" h="36195">
                <a:moveTo>
                  <a:pt x="0" y="35861"/>
                </a:moveTo>
                <a:lnTo>
                  <a:pt x="56369" y="35861"/>
                </a:lnTo>
                <a:lnTo>
                  <a:pt x="56369" y="0"/>
                </a:lnTo>
                <a:lnTo>
                  <a:pt x="0" y="0"/>
                </a:lnTo>
                <a:lnTo>
                  <a:pt x="0" y="35861"/>
                </a:lnTo>
                <a:close/>
              </a:path>
            </a:pathLst>
          </a:custGeom>
          <a:solidFill>
            <a:srgbClr val="996633"/>
          </a:solidFill>
        </p:spPr>
        <p:txBody>
          <a:bodyPr wrap="square" lIns="0" tIns="0" rIns="0" bIns="0" rtlCol="0"/>
          <a:lstStyle/>
          <a:p>
            <a:endParaRPr/>
          </a:p>
        </p:txBody>
      </p:sp>
      <p:sp>
        <p:nvSpPr>
          <p:cNvPr id="849" name="object 849"/>
          <p:cNvSpPr/>
          <p:nvPr/>
        </p:nvSpPr>
        <p:spPr>
          <a:xfrm>
            <a:off x="3380070" y="3979426"/>
            <a:ext cx="56515" cy="36195"/>
          </a:xfrm>
          <a:custGeom>
            <a:avLst/>
            <a:gdLst/>
            <a:ahLst/>
            <a:cxnLst/>
            <a:rect l="l" t="t" r="r" b="b"/>
            <a:pathLst>
              <a:path w="56514" h="36195">
                <a:moveTo>
                  <a:pt x="0" y="35861"/>
                </a:moveTo>
                <a:lnTo>
                  <a:pt x="56369" y="35861"/>
                </a:lnTo>
                <a:lnTo>
                  <a:pt x="56369" y="0"/>
                </a:lnTo>
                <a:lnTo>
                  <a:pt x="0" y="0"/>
                </a:lnTo>
                <a:lnTo>
                  <a:pt x="0" y="35861"/>
                </a:lnTo>
                <a:close/>
              </a:path>
            </a:pathLst>
          </a:custGeom>
          <a:ln w="4450">
            <a:solidFill>
              <a:srgbClr val="000000"/>
            </a:solidFill>
          </a:ln>
        </p:spPr>
        <p:txBody>
          <a:bodyPr wrap="square" lIns="0" tIns="0" rIns="0" bIns="0" rtlCol="0"/>
          <a:lstStyle/>
          <a:p>
            <a:endParaRPr/>
          </a:p>
        </p:txBody>
      </p:sp>
      <p:sp>
        <p:nvSpPr>
          <p:cNvPr id="850" name="object 850"/>
          <p:cNvSpPr/>
          <p:nvPr/>
        </p:nvSpPr>
        <p:spPr>
          <a:xfrm>
            <a:off x="3436440" y="3979426"/>
            <a:ext cx="56515" cy="36195"/>
          </a:xfrm>
          <a:custGeom>
            <a:avLst/>
            <a:gdLst/>
            <a:ahLst/>
            <a:cxnLst/>
            <a:rect l="l" t="t" r="r" b="b"/>
            <a:pathLst>
              <a:path w="56514" h="36195">
                <a:moveTo>
                  <a:pt x="0" y="35861"/>
                </a:moveTo>
                <a:lnTo>
                  <a:pt x="56468" y="35861"/>
                </a:lnTo>
                <a:lnTo>
                  <a:pt x="56468" y="0"/>
                </a:lnTo>
                <a:lnTo>
                  <a:pt x="0" y="0"/>
                </a:lnTo>
                <a:lnTo>
                  <a:pt x="0" y="35861"/>
                </a:lnTo>
                <a:close/>
              </a:path>
            </a:pathLst>
          </a:custGeom>
          <a:solidFill>
            <a:srgbClr val="996633"/>
          </a:solidFill>
        </p:spPr>
        <p:txBody>
          <a:bodyPr wrap="square" lIns="0" tIns="0" rIns="0" bIns="0" rtlCol="0"/>
          <a:lstStyle/>
          <a:p>
            <a:endParaRPr/>
          </a:p>
        </p:txBody>
      </p:sp>
      <p:sp>
        <p:nvSpPr>
          <p:cNvPr id="851" name="object 851"/>
          <p:cNvSpPr/>
          <p:nvPr/>
        </p:nvSpPr>
        <p:spPr>
          <a:xfrm>
            <a:off x="3436440" y="3979426"/>
            <a:ext cx="56515" cy="36195"/>
          </a:xfrm>
          <a:custGeom>
            <a:avLst/>
            <a:gdLst/>
            <a:ahLst/>
            <a:cxnLst/>
            <a:rect l="l" t="t" r="r" b="b"/>
            <a:pathLst>
              <a:path w="56514" h="36195">
                <a:moveTo>
                  <a:pt x="0" y="35861"/>
                </a:moveTo>
                <a:lnTo>
                  <a:pt x="56468" y="35861"/>
                </a:lnTo>
                <a:lnTo>
                  <a:pt x="56468" y="0"/>
                </a:lnTo>
                <a:lnTo>
                  <a:pt x="0" y="0"/>
                </a:lnTo>
                <a:lnTo>
                  <a:pt x="0" y="35861"/>
                </a:lnTo>
                <a:close/>
              </a:path>
            </a:pathLst>
          </a:custGeom>
          <a:ln w="4451">
            <a:solidFill>
              <a:srgbClr val="000000"/>
            </a:solidFill>
          </a:ln>
        </p:spPr>
        <p:txBody>
          <a:bodyPr wrap="square" lIns="0" tIns="0" rIns="0" bIns="0" rtlCol="0"/>
          <a:lstStyle/>
          <a:p>
            <a:endParaRPr/>
          </a:p>
        </p:txBody>
      </p:sp>
      <p:sp>
        <p:nvSpPr>
          <p:cNvPr id="852" name="object 852"/>
          <p:cNvSpPr/>
          <p:nvPr/>
        </p:nvSpPr>
        <p:spPr>
          <a:xfrm>
            <a:off x="3492908" y="3979426"/>
            <a:ext cx="56515" cy="36195"/>
          </a:xfrm>
          <a:custGeom>
            <a:avLst/>
            <a:gdLst/>
            <a:ahLst/>
            <a:cxnLst/>
            <a:rect l="l" t="t" r="r" b="b"/>
            <a:pathLst>
              <a:path w="56514" h="36195">
                <a:moveTo>
                  <a:pt x="0" y="35861"/>
                </a:moveTo>
                <a:lnTo>
                  <a:pt x="56468" y="35861"/>
                </a:lnTo>
                <a:lnTo>
                  <a:pt x="56468" y="0"/>
                </a:lnTo>
                <a:lnTo>
                  <a:pt x="0" y="0"/>
                </a:lnTo>
                <a:lnTo>
                  <a:pt x="0" y="35861"/>
                </a:lnTo>
                <a:close/>
              </a:path>
            </a:pathLst>
          </a:custGeom>
          <a:solidFill>
            <a:srgbClr val="996633"/>
          </a:solidFill>
        </p:spPr>
        <p:txBody>
          <a:bodyPr wrap="square" lIns="0" tIns="0" rIns="0" bIns="0" rtlCol="0"/>
          <a:lstStyle/>
          <a:p>
            <a:endParaRPr/>
          </a:p>
        </p:txBody>
      </p:sp>
      <p:sp>
        <p:nvSpPr>
          <p:cNvPr id="853" name="object 853"/>
          <p:cNvSpPr/>
          <p:nvPr/>
        </p:nvSpPr>
        <p:spPr>
          <a:xfrm>
            <a:off x="3492908" y="3979426"/>
            <a:ext cx="56515" cy="36195"/>
          </a:xfrm>
          <a:custGeom>
            <a:avLst/>
            <a:gdLst/>
            <a:ahLst/>
            <a:cxnLst/>
            <a:rect l="l" t="t" r="r" b="b"/>
            <a:pathLst>
              <a:path w="56514" h="36195">
                <a:moveTo>
                  <a:pt x="0" y="35861"/>
                </a:moveTo>
                <a:lnTo>
                  <a:pt x="56468" y="35861"/>
                </a:lnTo>
                <a:lnTo>
                  <a:pt x="56468" y="0"/>
                </a:lnTo>
                <a:lnTo>
                  <a:pt x="0" y="0"/>
                </a:lnTo>
                <a:lnTo>
                  <a:pt x="0" y="35861"/>
                </a:lnTo>
                <a:close/>
              </a:path>
            </a:pathLst>
          </a:custGeom>
          <a:ln w="4451">
            <a:solidFill>
              <a:srgbClr val="000000"/>
            </a:solidFill>
          </a:ln>
        </p:spPr>
        <p:txBody>
          <a:bodyPr wrap="square" lIns="0" tIns="0" rIns="0" bIns="0" rtlCol="0"/>
          <a:lstStyle/>
          <a:p>
            <a:endParaRPr/>
          </a:p>
        </p:txBody>
      </p:sp>
      <p:sp>
        <p:nvSpPr>
          <p:cNvPr id="854" name="object 854"/>
          <p:cNvSpPr/>
          <p:nvPr/>
        </p:nvSpPr>
        <p:spPr>
          <a:xfrm>
            <a:off x="3549377" y="3979426"/>
            <a:ext cx="56515" cy="36195"/>
          </a:xfrm>
          <a:custGeom>
            <a:avLst/>
            <a:gdLst/>
            <a:ahLst/>
            <a:cxnLst/>
            <a:rect l="l" t="t" r="r" b="b"/>
            <a:pathLst>
              <a:path w="56514" h="36195">
                <a:moveTo>
                  <a:pt x="0" y="35861"/>
                </a:moveTo>
                <a:lnTo>
                  <a:pt x="56369" y="35861"/>
                </a:lnTo>
                <a:lnTo>
                  <a:pt x="56369" y="0"/>
                </a:lnTo>
                <a:lnTo>
                  <a:pt x="0" y="0"/>
                </a:lnTo>
                <a:lnTo>
                  <a:pt x="0" y="35861"/>
                </a:lnTo>
                <a:close/>
              </a:path>
            </a:pathLst>
          </a:custGeom>
          <a:solidFill>
            <a:srgbClr val="996633"/>
          </a:solidFill>
        </p:spPr>
        <p:txBody>
          <a:bodyPr wrap="square" lIns="0" tIns="0" rIns="0" bIns="0" rtlCol="0"/>
          <a:lstStyle/>
          <a:p>
            <a:endParaRPr/>
          </a:p>
        </p:txBody>
      </p:sp>
      <p:sp>
        <p:nvSpPr>
          <p:cNvPr id="855" name="object 855"/>
          <p:cNvSpPr/>
          <p:nvPr/>
        </p:nvSpPr>
        <p:spPr>
          <a:xfrm>
            <a:off x="3549377" y="3979426"/>
            <a:ext cx="56515" cy="36195"/>
          </a:xfrm>
          <a:custGeom>
            <a:avLst/>
            <a:gdLst/>
            <a:ahLst/>
            <a:cxnLst/>
            <a:rect l="l" t="t" r="r" b="b"/>
            <a:pathLst>
              <a:path w="56514" h="36195">
                <a:moveTo>
                  <a:pt x="0" y="35861"/>
                </a:moveTo>
                <a:lnTo>
                  <a:pt x="56369" y="35861"/>
                </a:lnTo>
                <a:lnTo>
                  <a:pt x="56369" y="0"/>
                </a:lnTo>
                <a:lnTo>
                  <a:pt x="0" y="0"/>
                </a:lnTo>
                <a:lnTo>
                  <a:pt x="0" y="35861"/>
                </a:lnTo>
                <a:close/>
              </a:path>
            </a:pathLst>
          </a:custGeom>
          <a:ln w="4450">
            <a:solidFill>
              <a:srgbClr val="000000"/>
            </a:solidFill>
          </a:ln>
        </p:spPr>
        <p:txBody>
          <a:bodyPr wrap="square" lIns="0" tIns="0" rIns="0" bIns="0" rtlCol="0"/>
          <a:lstStyle/>
          <a:p>
            <a:endParaRPr/>
          </a:p>
        </p:txBody>
      </p:sp>
      <p:sp>
        <p:nvSpPr>
          <p:cNvPr id="856" name="object 856"/>
          <p:cNvSpPr/>
          <p:nvPr/>
        </p:nvSpPr>
        <p:spPr>
          <a:xfrm>
            <a:off x="3605746" y="3979426"/>
            <a:ext cx="56515" cy="36195"/>
          </a:xfrm>
          <a:custGeom>
            <a:avLst/>
            <a:gdLst/>
            <a:ahLst/>
            <a:cxnLst/>
            <a:rect l="l" t="t" r="r" b="b"/>
            <a:pathLst>
              <a:path w="56514" h="36195">
                <a:moveTo>
                  <a:pt x="0" y="35861"/>
                </a:moveTo>
                <a:lnTo>
                  <a:pt x="56468" y="35861"/>
                </a:lnTo>
                <a:lnTo>
                  <a:pt x="56468" y="0"/>
                </a:lnTo>
                <a:lnTo>
                  <a:pt x="0" y="0"/>
                </a:lnTo>
                <a:lnTo>
                  <a:pt x="0" y="35861"/>
                </a:lnTo>
                <a:close/>
              </a:path>
            </a:pathLst>
          </a:custGeom>
          <a:solidFill>
            <a:srgbClr val="996633"/>
          </a:solidFill>
        </p:spPr>
        <p:txBody>
          <a:bodyPr wrap="square" lIns="0" tIns="0" rIns="0" bIns="0" rtlCol="0"/>
          <a:lstStyle/>
          <a:p>
            <a:endParaRPr/>
          </a:p>
        </p:txBody>
      </p:sp>
      <p:sp>
        <p:nvSpPr>
          <p:cNvPr id="857" name="object 857"/>
          <p:cNvSpPr/>
          <p:nvPr/>
        </p:nvSpPr>
        <p:spPr>
          <a:xfrm>
            <a:off x="3605746" y="3979426"/>
            <a:ext cx="56515" cy="36195"/>
          </a:xfrm>
          <a:custGeom>
            <a:avLst/>
            <a:gdLst/>
            <a:ahLst/>
            <a:cxnLst/>
            <a:rect l="l" t="t" r="r" b="b"/>
            <a:pathLst>
              <a:path w="56514" h="36195">
                <a:moveTo>
                  <a:pt x="0" y="35861"/>
                </a:moveTo>
                <a:lnTo>
                  <a:pt x="56468" y="35861"/>
                </a:lnTo>
                <a:lnTo>
                  <a:pt x="56468" y="0"/>
                </a:lnTo>
                <a:lnTo>
                  <a:pt x="0" y="0"/>
                </a:lnTo>
                <a:lnTo>
                  <a:pt x="0" y="35861"/>
                </a:lnTo>
                <a:close/>
              </a:path>
            </a:pathLst>
          </a:custGeom>
          <a:ln w="4451">
            <a:solidFill>
              <a:srgbClr val="000000"/>
            </a:solidFill>
          </a:ln>
        </p:spPr>
        <p:txBody>
          <a:bodyPr wrap="square" lIns="0" tIns="0" rIns="0" bIns="0" rtlCol="0"/>
          <a:lstStyle/>
          <a:p>
            <a:endParaRPr/>
          </a:p>
        </p:txBody>
      </p:sp>
      <p:sp>
        <p:nvSpPr>
          <p:cNvPr id="858" name="object 858"/>
          <p:cNvSpPr/>
          <p:nvPr/>
        </p:nvSpPr>
        <p:spPr>
          <a:xfrm>
            <a:off x="3662219" y="3979426"/>
            <a:ext cx="56515" cy="36195"/>
          </a:xfrm>
          <a:custGeom>
            <a:avLst/>
            <a:gdLst/>
            <a:ahLst/>
            <a:cxnLst/>
            <a:rect l="l" t="t" r="r" b="b"/>
            <a:pathLst>
              <a:path w="56514" h="36195">
                <a:moveTo>
                  <a:pt x="0" y="35861"/>
                </a:moveTo>
                <a:lnTo>
                  <a:pt x="56468" y="35861"/>
                </a:lnTo>
                <a:lnTo>
                  <a:pt x="56468" y="0"/>
                </a:lnTo>
                <a:lnTo>
                  <a:pt x="0" y="0"/>
                </a:lnTo>
                <a:lnTo>
                  <a:pt x="0" y="35861"/>
                </a:lnTo>
                <a:close/>
              </a:path>
            </a:pathLst>
          </a:custGeom>
          <a:solidFill>
            <a:srgbClr val="996633"/>
          </a:solidFill>
        </p:spPr>
        <p:txBody>
          <a:bodyPr wrap="square" lIns="0" tIns="0" rIns="0" bIns="0" rtlCol="0"/>
          <a:lstStyle/>
          <a:p>
            <a:endParaRPr/>
          </a:p>
        </p:txBody>
      </p:sp>
      <p:sp>
        <p:nvSpPr>
          <p:cNvPr id="859" name="object 859"/>
          <p:cNvSpPr/>
          <p:nvPr/>
        </p:nvSpPr>
        <p:spPr>
          <a:xfrm>
            <a:off x="3662219" y="3979426"/>
            <a:ext cx="56515" cy="36195"/>
          </a:xfrm>
          <a:custGeom>
            <a:avLst/>
            <a:gdLst/>
            <a:ahLst/>
            <a:cxnLst/>
            <a:rect l="l" t="t" r="r" b="b"/>
            <a:pathLst>
              <a:path w="56514" h="36195">
                <a:moveTo>
                  <a:pt x="0" y="35861"/>
                </a:moveTo>
                <a:lnTo>
                  <a:pt x="56468" y="35861"/>
                </a:lnTo>
                <a:lnTo>
                  <a:pt x="56468" y="0"/>
                </a:lnTo>
                <a:lnTo>
                  <a:pt x="0" y="0"/>
                </a:lnTo>
                <a:lnTo>
                  <a:pt x="0" y="35861"/>
                </a:lnTo>
                <a:close/>
              </a:path>
            </a:pathLst>
          </a:custGeom>
          <a:ln w="4451">
            <a:solidFill>
              <a:srgbClr val="000000"/>
            </a:solidFill>
          </a:ln>
        </p:spPr>
        <p:txBody>
          <a:bodyPr wrap="square" lIns="0" tIns="0" rIns="0" bIns="0" rtlCol="0"/>
          <a:lstStyle/>
          <a:p>
            <a:endParaRPr/>
          </a:p>
        </p:txBody>
      </p:sp>
      <p:sp>
        <p:nvSpPr>
          <p:cNvPr id="860" name="object 860"/>
          <p:cNvSpPr/>
          <p:nvPr/>
        </p:nvSpPr>
        <p:spPr>
          <a:xfrm>
            <a:off x="3718675" y="3979426"/>
            <a:ext cx="56515" cy="36195"/>
          </a:xfrm>
          <a:custGeom>
            <a:avLst/>
            <a:gdLst/>
            <a:ahLst/>
            <a:cxnLst/>
            <a:rect l="l" t="t" r="r" b="b"/>
            <a:pathLst>
              <a:path w="56514" h="36195">
                <a:moveTo>
                  <a:pt x="0" y="35861"/>
                </a:moveTo>
                <a:lnTo>
                  <a:pt x="56369" y="35861"/>
                </a:lnTo>
                <a:lnTo>
                  <a:pt x="56369" y="0"/>
                </a:lnTo>
                <a:lnTo>
                  <a:pt x="0" y="0"/>
                </a:lnTo>
                <a:lnTo>
                  <a:pt x="0" y="35861"/>
                </a:lnTo>
                <a:close/>
              </a:path>
            </a:pathLst>
          </a:custGeom>
          <a:solidFill>
            <a:srgbClr val="996633"/>
          </a:solidFill>
        </p:spPr>
        <p:txBody>
          <a:bodyPr wrap="square" lIns="0" tIns="0" rIns="0" bIns="0" rtlCol="0"/>
          <a:lstStyle/>
          <a:p>
            <a:endParaRPr/>
          </a:p>
        </p:txBody>
      </p:sp>
      <p:sp>
        <p:nvSpPr>
          <p:cNvPr id="861" name="object 861"/>
          <p:cNvSpPr/>
          <p:nvPr/>
        </p:nvSpPr>
        <p:spPr>
          <a:xfrm>
            <a:off x="3718675" y="3979426"/>
            <a:ext cx="56515" cy="36195"/>
          </a:xfrm>
          <a:custGeom>
            <a:avLst/>
            <a:gdLst/>
            <a:ahLst/>
            <a:cxnLst/>
            <a:rect l="l" t="t" r="r" b="b"/>
            <a:pathLst>
              <a:path w="56514" h="36195">
                <a:moveTo>
                  <a:pt x="0" y="35861"/>
                </a:moveTo>
                <a:lnTo>
                  <a:pt x="56369" y="35861"/>
                </a:lnTo>
                <a:lnTo>
                  <a:pt x="56369" y="0"/>
                </a:lnTo>
                <a:lnTo>
                  <a:pt x="0" y="0"/>
                </a:lnTo>
                <a:lnTo>
                  <a:pt x="0" y="35861"/>
                </a:lnTo>
                <a:close/>
              </a:path>
            </a:pathLst>
          </a:custGeom>
          <a:ln w="4450">
            <a:solidFill>
              <a:srgbClr val="000000"/>
            </a:solidFill>
          </a:ln>
        </p:spPr>
        <p:txBody>
          <a:bodyPr wrap="square" lIns="0" tIns="0" rIns="0" bIns="0" rtlCol="0"/>
          <a:lstStyle/>
          <a:p>
            <a:endParaRPr/>
          </a:p>
        </p:txBody>
      </p:sp>
      <p:sp>
        <p:nvSpPr>
          <p:cNvPr id="862" name="object 862"/>
          <p:cNvSpPr/>
          <p:nvPr/>
        </p:nvSpPr>
        <p:spPr>
          <a:xfrm>
            <a:off x="3240479" y="4015289"/>
            <a:ext cx="56515" cy="36195"/>
          </a:xfrm>
          <a:custGeom>
            <a:avLst/>
            <a:gdLst/>
            <a:ahLst/>
            <a:cxnLst/>
            <a:rect l="l" t="t" r="r" b="b"/>
            <a:pathLst>
              <a:path w="56514" h="36195">
                <a:moveTo>
                  <a:pt x="0" y="35692"/>
                </a:moveTo>
                <a:lnTo>
                  <a:pt x="56369" y="35692"/>
                </a:lnTo>
                <a:lnTo>
                  <a:pt x="56369" y="0"/>
                </a:lnTo>
                <a:lnTo>
                  <a:pt x="0" y="0"/>
                </a:lnTo>
                <a:lnTo>
                  <a:pt x="0" y="35692"/>
                </a:lnTo>
                <a:close/>
              </a:path>
            </a:pathLst>
          </a:custGeom>
          <a:solidFill>
            <a:srgbClr val="996633"/>
          </a:solidFill>
        </p:spPr>
        <p:txBody>
          <a:bodyPr wrap="square" lIns="0" tIns="0" rIns="0" bIns="0" rtlCol="0"/>
          <a:lstStyle/>
          <a:p>
            <a:endParaRPr/>
          </a:p>
        </p:txBody>
      </p:sp>
      <p:sp>
        <p:nvSpPr>
          <p:cNvPr id="863" name="object 863"/>
          <p:cNvSpPr/>
          <p:nvPr/>
        </p:nvSpPr>
        <p:spPr>
          <a:xfrm>
            <a:off x="3240479" y="4015289"/>
            <a:ext cx="56515" cy="36195"/>
          </a:xfrm>
          <a:custGeom>
            <a:avLst/>
            <a:gdLst/>
            <a:ahLst/>
            <a:cxnLst/>
            <a:rect l="l" t="t" r="r" b="b"/>
            <a:pathLst>
              <a:path w="56514" h="36195">
                <a:moveTo>
                  <a:pt x="0" y="35692"/>
                </a:moveTo>
                <a:lnTo>
                  <a:pt x="56369" y="35692"/>
                </a:lnTo>
                <a:lnTo>
                  <a:pt x="56369" y="0"/>
                </a:lnTo>
                <a:lnTo>
                  <a:pt x="0" y="0"/>
                </a:lnTo>
                <a:lnTo>
                  <a:pt x="0" y="35692"/>
                </a:lnTo>
                <a:close/>
              </a:path>
            </a:pathLst>
          </a:custGeom>
          <a:ln w="4454">
            <a:solidFill>
              <a:srgbClr val="000000"/>
            </a:solidFill>
          </a:ln>
        </p:spPr>
        <p:txBody>
          <a:bodyPr wrap="square" lIns="0" tIns="0" rIns="0" bIns="0" rtlCol="0"/>
          <a:lstStyle/>
          <a:p>
            <a:endParaRPr/>
          </a:p>
        </p:txBody>
      </p:sp>
      <p:sp>
        <p:nvSpPr>
          <p:cNvPr id="864" name="object 864"/>
          <p:cNvSpPr/>
          <p:nvPr/>
        </p:nvSpPr>
        <p:spPr>
          <a:xfrm>
            <a:off x="3296847" y="4015289"/>
            <a:ext cx="56515" cy="36195"/>
          </a:xfrm>
          <a:custGeom>
            <a:avLst/>
            <a:gdLst/>
            <a:ahLst/>
            <a:cxnLst/>
            <a:rect l="l" t="t" r="r" b="b"/>
            <a:pathLst>
              <a:path w="56514" h="36195">
                <a:moveTo>
                  <a:pt x="0" y="35692"/>
                </a:moveTo>
                <a:lnTo>
                  <a:pt x="56468" y="35692"/>
                </a:lnTo>
                <a:lnTo>
                  <a:pt x="56468" y="0"/>
                </a:lnTo>
                <a:lnTo>
                  <a:pt x="0" y="0"/>
                </a:lnTo>
                <a:lnTo>
                  <a:pt x="0" y="35692"/>
                </a:lnTo>
                <a:close/>
              </a:path>
            </a:pathLst>
          </a:custGeom>
          <a:solidFill>
            <a:srgbClr val="996633"/>
          </a:solidFill>
        </p:spPr>
        <p:txBody>
          <a:bodyPr wrap="square" lIns="0" tIns="0" rIns="0" bIns="0" rtlCol="0"/>
          <a:lstStyle/>
          <a:p>
            <a:endParaRPr/>
          </a:p>
        </p:txBody>
      </p:sp>
      <p:sp>
        <p:nvSpPr>
          <p:cNvPr id="865" name="object 865"/>
          <p:cNvSpPr/>
          <p:nvPr/>
        </p:nvSpPr>
        <p:spPr>
          <a:xfrm>
            <a:off x="3296847" y="4015289"/>
            <a:ext cx="56515" cy="36195"/>
          </a:xfrm>
          <a:custGeom>
            <a:avLst/>
            <a:gdLst/>
            <a:ahLst/>
            <a:cxnLst/>
            <a:rect l="l" t="t" r="r" b="b"/>
            <a:pathLst>
              <a:path w="56514" h="36195">
                <a:moveTo>
                  <a:pt x="0" y="35692"/>
                </a:moveTo>
                <a:lnTo>
                  <a:pt x="56468" y="35692"/>
                </a:lnTo>
                <a:lnTo>
                  <a:pt x="56468" y="0"/>
                </a:lnTo>
                <a:lnTo>
                  <a:pt x="0" y="0"/>
                </a:lnTo>
                <a:lnTo>
                  <a:pt x="0" y="35692"/>
                </a:lnTo>
                <a:close/>
              </a:path>
            </a:pathLst>
          </a:custGeom>
          <a:ln w="4455">
            <a:solidFill>
              <a:srgbClr val="000000"/>
            </a:solidFill>
          </a:ln>
        </p:spPr>
        <p:txBody>
          <a:bodyPr wrap="square" lIns="0" tIns="0" rIns="0" bIns="0" rtlCol="0"/>
          <a:lstStyle/>
          <a:p>
            <a:endParaRPr/>
          </a:p>
        </p:txBody>
      </p:sp>
      <p:sp>
        <p:nvSpPr>
          <p:cNvPr id="866" name="object 866"/>
          <p:cNvSpPr/>
          <p:nvPr/>
        </p:nvSpPr>
        <p:spPr>
          <a:xfrm>
            <a:off x="3353315" y="4015289"/>
            <a:ext cx="56515" cy="36195"/>
          </a:xfrm>
          <a:custGeom>
            <a:avLst/>
            <a:gdLst/>
            <a:ahLst/>
            <a:cxnLst/>
            <a:rect l="l" t="t" r="r" b="b"/>
            <a:pathLst>
              <a:path w="56514" h="36195">
                <a:moveTo>
                  <a:pt x="0" y="35692"/>
                </a:moveTo>
                <a:lnTo>
                  <a:pt x="56468" y="35692"/>
                </a:lnTo>
                <a:lnTo>
                  <a:pt x="56468" y="0"/>
                </a:lnTo>
                <a:lnTo>
                  <a:pt x="0" y="0"/>
                </a:lnTo>
                <a:lnTo>
                  <a:pt x="0" y="35692"/>
                </a:lnTo>
                <a:close/>
              </a:path>
            </a:pathLst>
          </a:custGeom>
          <a:solidFill>
            <a:srgbClr val="996633"/>
          </a:solidFill>
        </p:spPr>
        <p:txBody>
          <a:bodyPr wrap="square" lIns="0" tIns="0" rIns="0" bIns="0" rtlCol="0"/>
          <a:lstStyle/>
          <a:p>
            <a:endParaRPr/>
          </a:p>
        </p:txBody>
      </p:sp>
      <p:sp>
        <p:nvSpPr>
          <p:cNvPr id="867" name="object 867"/>
          <p:cNvSpPr/>
          <p:nvPr/>
        </p:nvSpPr>
        <p:spPr>
          <a:xfrm>
            <a:off x="3353315" y="4015289"/>
            <a:ext cx="56515" cy="36195"/>
          </a:xfrm>
          <a:custGeom>
            <a:avLst/>
            <a:gdLst/>
            <a:ahLst/>
            <a:cxnLst/>
            <a:rect l="l" t="t" r="r" b="b"/>
            <a:pathLst>
              <a:path w="56514" h="36195">
                <a:moveTo>
                  <a:pt x="0" y="35692"/>
                </a:moveTo>
                <a:lnTo>
                  <a:pt x="56468" y="35692"/>
                </a:lnTo>
                <a:lnTo>
                  <a:pt x="56468" y="0"/>
                </a:lnTo>
                <a:lnTo>
                  <a:pt x="0" y="0"/>
                </a:lnTo>
                <a:lnTo>
                  <a:pt x="0" y="35692"/>
                </a:lnTo>
                <a:close/>
              </a:path>
            </a:pathLst>
          </a:custGeom>
          <a:ln w="4455">
            <a:solidFill>
              <a:srgbClr val="000000"/>
            </a:solidFill>
          </a:ln>
        </p:spPr>
        <p:txBody>
          <a:bodyPr wrap="square" lIns="0" tIns="0" rIns="0" bIns="0" rtlCol="0"/>
          <a:lstStyle/>
          <a:p>
            <a:endParaRPr/>
          </a:p>
        </p:txBody>
      </p:sp>
      <p:sp>
        <p:nvSpPr>
          <p:cNvPr id="868" name="object 868"/>
          <p:cNvSpPr/>
          <p:nvPr/>
        </p:nvSpPr>
        <p:spPr>
          <a:xfrm>
            <a:off x="3409784" y="4015289"/>
            <a:ext cx="56515" cy="36195"/>
          </a:xfrm>
          <a:custGeom>
            <a:avLst/>
            <a:gdLst/>
            <a:ahLst/>
            <a:cxnLst/>
            <a:rect l="l" t="t" r="r" b="b"/>
            <a:pathLst>
              <a:path w="56514" h="36195">
                <a:moveTo>
                  <a:pt x="0" y="35692"/>
                </a:moveTo>
                <a:lnTo>
                  <a:pt x="56369" y="35692"/>
                </a:lnTo>
                <a:lnTo>
                  <a:pt x="56369" y="0"/>
                </a:lnTo>
                <a:lnTo>
                  <a:pt x="0" y="0"/>
                </a:lnTo>
                <a:lnTo>
                  <a:pt x="0" y="35692"/>
                </a:lnTo>
                <a:close/>
              </a:path>
            </a:pathLst>
          </a:custGeom>
          <a:solidFill>
            <a:srgbClr val="996633"/>
          </a:solidFill>
        </p:spPr>
        <p:txBody>
          <a:bodyPr wrap="square" lIns="0" tIns="0" rIns="0" bIns="0" rtlCol="0"/>
          <a:lstStyle/>
          <a:p>
            <a:endParaRPr/>
          </a:p>
        </p:txBody>
      </p:sp>
      <p:sp>
        <p:nvSpPr>
          <p:cNvPr id="869" name="object 869"/>
          <p:cNvSpPr/>
          <p:nvPr/>
        </p:nvSpPr>
        <p:spPr>
          <a:xfrm>
            <a:off x="3409784" y="4015289"/>
            <a:ext cx="56515" cy="36195"/>
          </a:xfrm>
          <a:custGeom>
            <a:avLst/>
            <a:gdLst/>
            <a:ahLst/>
            <a:cxnLst/>
            <a:rect l="l" t="t" r="r" b="b"/>
            <a:pathLst>
              <a:path w="56514" h="36195">
                <a:moveTo>
                  <a:pt x="0" y="35692"/>
                </a:moveTo>
                <a:lnTo>
                  <a:pt x="56369" y="35692"/>
                </a:lnTo>
                <a:lnTo>
                  <a:pt x="56369" y="0"/>
                </a:lnTo>
                <a:lnTo>
                  <a:pt x="0" y="0"/>
                </a:lnTo>
                <a:lnTo>
                  <a:pt x="0" y="35692"/>
                </a:lnTo>
                <a:close/>
              </a:path>
            </a:pathLst>
          </a:custGeom>
          <a:ln w="4454">
            <a:solidFill>
              <a:srgbClr val="000000"/>
            </a:solidFill>
          </a:ln>
        </p:spPr>
        <p:txBody>
          <a:bodyPr wrap="square" lIns="0" tIns="0" rIns="0" bIns="0" rtlCol="0"/>
          <a:lstStyle/>
          <a:p>
            <a:endParaRPr/>
          </a:p>
        </p:txBody>
      </p:sp>
      <p:sp>
        <p:nvSpPr>
          <p:cNvPr id="870" name="object 870"/>
          <p:cNvSpPr/>
          <p:nvPr/>
        </p:nvSpPr>
        <p:spPr>
          <a:xfrm>
            <a:off x="3466153" y="4015289"/>
            <a:ext cx="56515" cy="36195"/>
          </a:xfrm>
          <a:custGeom>
            <a:avLst/>
            <a:gdLst/>
            <a:ahLst/>
            <a:cxnLst/>
            <a:rect l="l" t="t" r="r" b="b"/>
            <a:pathLst>
              <a:path w="56514" h="36195">
                <a:moveTo>
                  <a:pt x="0" y="35692"/>
                </a:moveTo>
                <a:lnTo>
                  <a:pt x="56468" y="35692"/>
                </a:lnTo>
                <a:lnTo>
                  <a:pt x="56468" y="0"/>
                </a:lnTo>
                <a:lnTo>
                  <a:pt x="0" y="0"/>
                </a:lnTo>
                <a:lnTo>
                  <a:pt x="0" y="35692"/>
                </a:lnTo>
                <a:close/>
              </a:path>
            </a:pathLst>
          </a:custGeom>
          <a:solidFill>
            <a:srgbClr val="996633"/>
          </a:solidFill>
        </p:spPr>
        <p:txBody>
          <a:bodyPr wrap="square" lIns="0" tIns="0" rIns="0" bIns="0" rtlCol="0"/>
          <a:lstStyle/>
          <a:p>
            <a:endParaRPr/>
          </a:p>
        </p:txBody>
      </p:sp>
      <p:sp>
        <p:nvSpPr>
          <p:cNvPr id="871" name="object 871"/>
          <p:cNvSpPr/>
          <p:nvPr/>
        </p:nvSpPr>
        <p:spPr>
          <a:xfrm>
            <a:off x="3466153" y="4015289"/>
            <a:ext cx="56515" cy="36195"/>
          </a:xfrm>
          <a:custGeom>
            <a:avLst/>
            <a:gdLst/>
            <a:ahLst/>
            <a:cxnLst/>
            <a:rect l="l" t="t" r="r" b="b"/>
            <a:pathLst>
              <a:path w="56514" h="36195">
                <a:moveTo>
                  <a:pt x="0" y="35692"/>
                </a:moveTo>
                <a:lnTo>
                  <a:pt x="56468" y="35692"/>
                </a:lnTo>
                <a:lnTo>
                  <a:pt x="56468" y="0"/>
                </a:lnTo>
                <a:lnTo>
                  <a:pt x="0" y="0"/>
                </a:lnTo>
                <a:lnTo>
                  <a:pt x="0" y="35692"/>
                </a:lnTo>
                <a:close/>
              </a:path>
            </a:pathLst>
          </a:custGeom>
          <a:ln w="4455">
            <a:solidFill>
              <a:srgbClr val="000000"/>
            </a:solidFill>
          </a:ln>
        </p:spPr>
        <p:txBody>
          <a:bodyPr wrap="square" lIns="0" tIns="0" rIns="0" bIns="0" rtlCol="0"/>
          <a:lstStyle/>
          <a:p>
            <a:endParaRPr/>
          </a:p>
        </p:txBody>
      </p:sp>
      <p:sp>
        <p:nvSpPr>
          <p:cNvPr id="872" name="object 872"/>
          <p:cNvSpPr/>
          <p:nvPr/>
        </p:nvSpPr>
        <p:spPr>
          <a:xfrm>
            <a:off x="3522622" y="4015289"/>
            <a:ext cx="56515" cy="36195"/>
          </a:xfrm>
          <a:custGeom>
            <a:avLst/>
            <a:gdLst/>
            <a:ahLst/>
            <a:cxnLst/>
            <a:rect l="l" t="t" r="r" b="b"/>
            <a:pathLst>
              <a:path w="56514" h="36195">
                <a:moveTo>
                  <a:pt x="0" y="35692"/>
                </a:moveTo>
                <a:lnTo>
                  <a:pt x="56468" y="35692"/>
                </a:lnTo>
                <a:lnTo>
                  <a:pt x="56468" y="0"/>
                </a:lnTo>
                <a:lnTo>
                  <a:pt x="0" y="0"/>
                </a:lnTo>
                <a:lnTo>
                  <a:pt x="0" y="35692"/>
                </a:lnTo>
                <a:close/>
              </a:path>
            </a:pathLst>
          </a:custGeom>
          <a:solidFill>
            <a:srgbClr val="996633"/>
          </a:solidFill>
        </p:spPr>
        <p:txBody>
          <a:bodyPr wrap="square" lIns="0" tIns="0" rIns="0" bIns="0" rtlCol="0"/>
          <a:lstStyle/>
          <a:p>
            <a:endParaRPr/>
          </a:p>
        </p:txBody>
      </p:sp>
      <p:sp>
        <p:nvSpPr>
          <p:cNvPr id="873" name="object 873"/>
          <p:cNvSpPr/>
          <p:nvPr/>
        </p:nvSpPr>
        <p:spPr>
          <a:xfrm>
            <a:off x="3522622" y="4015289"/>
            <a:ext cx="56515" cy="36195"/>
          </a:xfrm>
          <a:custGeom>
            <a:avLst/>
            <a:gdLst/>
            <a:ahLst/>
            <a:cxnLst/>
            <a:rect l="l" t="t" r="r" b="b"/>
            <a:pathLst>
              <a:path w="56514" h="36195">
                <a:moveTo>
                  <a:pt x="0" y="35692"/>
                </a:moveTo>
                <a:lnTo>
                  <a:pt x="56468" y="35692"/>
                </a:lnTo>
                <a:lnTo>
                  <a:pt x="56468" y="0"/>
                </a:lnTo>
                <a:lnTo>
                  <a:pt x="0" y="0"/>
                </a:lnTo>
                <a:lnTo>
                  <a:pt x="0" y="35692"/>
                </a:lnTo>
                <a:close/>
              </a:path>
            </a:pathLst>
          </a:custGeom>
          <a:ln w="4455">
            <a:solidFill>
              <a:srgbClr val="000000"/>
            </a:solidFill>
          </a:ln>
        </p:spPr>
        <p:txBody>
          <a:bodyPr wrap="square" lIns="0" tIns="0" rIns="0" bIns="0" rtlCol="0"/>
          <a:lstStyle/>
          <a:p>
            <a:endParaRPr/>
          </a:p>
        </p:txBody>
      </p:sp>
      <p:sp>
        <p:nvSpPr>
          <p:cNvPr id="874" name="object 874"/>
          <p:cNvSpPr/>
          <p:nvPr/>
        </p:nvSpPr>
        <p:spPr>
          <a:xfrm>
            <a:off x="3579090" y="4015289"/>
            <a:ext cx="56515" cy="36195"/>
          </a:xfrm>
          <a:custGeom>
            <a:avLst/>
            <a:gdLst/>
            <a:ahLst/>
            <a:cxnLst/>
            <a:rect l="l" t="t" r="r" b="b"/>
            <a:pathLst>
              <a:path w="56514" h="36195">
                <a:moveTo>
                  <a:pt x="0" y="35692"/>
                </a:moveTo>
                <a:lnTo>
                  <a:pt x="56369" y="35692"/>
                </a:lnTo>
                <a:lnTo>
                  <a:pt x="56369" y="0"/>
                </a:lnTo>
                <a:lnTo>
                  <a:pt x="0" y="0"/>
                </a:lnTo>
                <a:lnTo>
                  <a:pt x="0" y="35692"/>
                </a:lnTo>
                <a:close/>
              </a:path>
            </a:pathLst>
          </a:custGeom>
          <a:solidFill>
            <a:srgbClr val="996633"/>
          </a:solidFill>
        </p:spPr>
        <p:txBody>
          <a:bodyPr wrap="square" lIns="0" tIns="0" rIns="0" bIns="0" rtlCol="0"/>
          <a:lstStyle/>
          <a:p>
            <a:endParaRPr/>
          </a:p>
        </p:txBody>
      </p:sp>
      <p:sp>
        <p:nvSpPr>
          <p:cNvPr id="875" name="object 875"/>
          <p:cNvSpPr/>
          <p:nvPr/>
        </p:nvSpPr>
        <p:spPr>
          <a:xfrm>
            <a:off x="3579090" y="4015289"/>
            <a:ext cx="56515" cy="36195"/>
          </a:xfrm>
          <a:custGeom>
            <a:avLst/>
            <a:gdLst/>
            <a:ahLst/>
            <a:cxnLst/>
            <a:rect l="l" t="t" r="r" b="b"/>
            <a:pathLst>
              <a:path w="56514" h="36195">
                <a:moveTo>
                  <a:pt x="0" y="35692"/>
                </a:moveTo>
                <a:lnTo>
                  <a:pt x="56369" y="35692"/>
                </a:lnTo>
                <a:lnTo>
                  <a:pt x="56369" y="0"/>
                </a:lnTo>
                <a:lnTo>
                  <a:pt x="0" y="0"/>
                </a:lnTo>
                <a:lnTo>
                  <a:pt x="0" y="35692"/>
                </a:lnTo>
                <a:close/>
              </a:path>
            </a:pathLst>
          </a:custGeom>
          <a:ln w="4454">
            <a:solidFill>
              <a:srgbClr val="000000"/>
            </a:solidFill>
          </a:ln>
        </p:spPr>
        <p:txBody>
          <a:bodyPr wrap="square" lIns="0" tIns="0" rIns="0" bIns="0" rtlCol="0"/>
          <a:lstStyle/>
          <a:p>
            <a:endParaRPr/>
          </a:p>
        </p:txBody>
      </p:sp>
      <p:sp>
        <p:nvSpPr>
          <p:cNvPr id="876" name="object 876"/>
          <p:cNvSpPr/>
          <p:nvPr/>
        </p:nvSpPr>
        <p:spPr>
          <a:xfrm>
            <a:off x="3635472" y="4015289"/>
            <a:ext cx="56515" cy="36195"/>
          </a:xfrm>
          <a:custGeom>
            <a:avLst/>
            <a:gdLst/>
            <a:ahLst/>
            <a:cxnLst/>
            <a:rect l="l" t="t" r="r" b="b"/>
            <a:pathLst>
              <a:path w="56514" h="36195">
                <a:moveTo>
                  <a:pt x="0" y="35692"/>
                </a:moveTo>
                <a:lnTo>
                  <a:pt x="56468" y="35692"/>
                </a:lnTo>
                <a:lnTo>
                  <a:pt x="56468" y="0"/>
                </a:lnTo>
                <a:lnTo>
                  <a:pt x="0" y="0"/>
                </a:lnTo>
                <a:lnTo>
                  <a:pt x="0" y="35692"/>
                </a:lnTo>
                <a:close/>
              </a:path>
            </a:pathLst>
          </a:custGeom>
          <a:solidFill>
            <a:srgbClr val="996633"/>
          </a:solidFill>
        </p:spPr>
        <p:txBody>
          <a:bodyPr wrap="square" lIns="0" tIns="0" rIns="0" bIns="0" rtlCol="0"/>
          <a:lstStyle/>
          <a:p>
            <a:endParaRPr/>
          </a:p>
        </p:txBody>
      </p:sp>
      <p:sp>
        <p:nvSpPr>
          <p:cNvPr id="877" name="object 877"/>
          <p:cNvSpPr/>
          <p:nvPr/>
        </p:nvSpPr>
        <p:spPr>
          <a:xfrm>
            <a:off x="3635472" y="4015289"/>
            <a:ext cx="56515" cy="36195"/>
          </a:xfrm>
          <a:custGeom>
            <a:avLst/>
            <a:gdLst/>
            <a:ahLst/>
            <a:cxnLst/>
            <a:rect l="l" t="t" r="r" b="b"/>
            <a:pathLst>
              <a:path w="56514" h="36195">
                <a:moveTo>
                  <a:pt x="0" y="35692"/>
                </a:moveTo>
                <a:lnTo>
                  <a:pt x="56468" y="35692"/>
                </a:lnTo>
                <a:lnTo>
                  <a:pt x="56468" y="0"/>
                </a:lnTo>
                <a:lnTo>
                  <a:pt x="0" y="0"/>
                </a:lnTo>
                <a:lnTo>
                  <a:pt x="0" y="35692"/>
                </a:lnTo>
                <a:close/>
              </a:path>
            </a:pathLst>
          </a:custGeom>
          <a:ln w="4455">
            <a:solidFill>
              <a:srgbClr val="000000"/>
            </a:solidFill>
          </a:ln>
        </p:spPr>
        <p:txBody>
          <a:bodyPr wrap="square" lIns="0" tIns="0" rIns="0" bIns="0" rtlCol="0"/>
          <a:lstStyle/>
          <a:p>
            <a:endParaRPr/>
          </a:p>
        </p:txBody>
      </p:sp>
      <p:sp>
        <p:nvSpPr>
          <p:cNvPr id="878" name="object 878"/>
          <p:cNvSpPr/>
          <p:nvPr/>
        </p:nvSpPr>
        <p:spPr>
          <a:xfrm>
            <a:off x="3691928" y="4015289"/>
            <a:ext cx="56515" cy="36195"/>
          </a:xfrm>
          <a:custGeom>
            <a:avLst/>
            <a:gdLst/>
            <a:ahLst/>
            <a:cxnLst/>
            <a:rect l="l" t="t" r="r" b="b"/>
            <a:pathLst>
              <a:path w="56514" h="36195">
                <a:moveTo>
                  <a:pt x="0" y="35692"/>
                </a:moveTo>
                <a:lnTo>
                  <a:pt x="56468" y="35692"/>
                </a:lnTo>
                <a:lnTo>
                  <a:pt x="56468" y="0"/>
                </a:lnTo>
                <a:lnTo>
                  <a:pt x="0" y="0"/>
                </a:lnTo>
                <a:lnTo>
                  <a:pt x="0" y="35692"/>
                </a:lnTo>
                <a:close/>
              </a:path>
            </a:pathLst>
          </a:custGeom>
          <a:solidFill>
            <a:srgbClr val="996633"/>
          </a:solidFill>
        </p:spPr>
        <p:txBody>
          <a:bodyPr wrap="square" lIns="0" tIns="0" rIns="0" bIns="0" rtlCol="0"/>
          <a:lstStyle/>
          <a:p>
            <a:endParaRPr/>
          </a:p>
        </p:txBody>
      </p:sp>
      <p:sp>
        <p:nvSpPr>
          <p:cNvPr id="879" name="object 879"/>
          <p:cNvSpPr/>
          <p:nvPr/>
        </p:nvSpPr>
        <p:spPr>
          <a:xfrm>
            <a:off x="3691928" y="4015289"/>
            <a:ext cx="56515" cy="36195"/>
          </a:xfrm>
          <a:custGeom>
            <a:avLst/>
            <a:gdLst/>
            <a:ahLst/>
            <a:cxnLst/>
            <a:rect l="l" t="t" r="r" b="b"/>
            <a:pathLst>
              <a:path w="56514" h="36195">
                <a:moveTo>
                  <a:pt x="0" y="35692"/>
                </a:moveTo>
                <a:lnTo>
                  <a:pt x="56468" y="35692"/>
                </a:lnTo>
                <a:lnTo>
                  <a:pt x="56468" y="0"/>
                </a:lnTo>
                <a:lnTo>
                  <a:pt x="0" y="0"/>
                </a:lnTo>
                <a:lnTo>
                  <a:pt x="0" y="35692"/>
                </a:lnTo>
                <a:close/>
              </a:path>
            </a:pathLst>
          </a:custGeom>
          <a:ln w="4455">
            <a:solidFill>
              <a:srgbClr val="000000"/>
            </a:solidFill>
          </a:ln>
        </p:spPr>
        <p:txBody>
          <a:bodyPr wrap="square" lIns="0" tIns="0" rIns="0" bIns="0" rtlCol="0"/>
          <a:lstStyle/>
          <a:p>
            <a:endParaRPr/>
          </a:p>
        </p:txBody>
      </p:sp>
      <p:sp>
        <p:nvSpPr>
          <p:cNvPr id="880" name="object 880"/>
          <p:cNvSpPr/>
          <p:nvPr/>
        </p:nvSpPr>
        <p:spPr>
          <a:xfrm>
            <a:off x="3267232" y="4050979"/>
            <a:ext cx="56515" cy="31115"/>
          </a:xfrm>
          <a:custGeom>
            <a:avLst/>
            <a:gdLst/>
            <a:ahLst/>
            <a:cxnLst/>
            <a:rect l="l" t="t" r="r" b="b"/>
            <a:pathLst>
              <a:path w="56514" h="31114">
                <a:moveTo>
                  <a:pt x="0" y="30642"/>
                </a:moveTo>
                <a:lnTo>
                  <a:pt x="56369" y="30642"/>
                </a:lnTo>
                <a:lnTo>
                  <a:pt x="56369" y="0"/>
                </a:lnTo>
                <a:lnTo>
                  <a:pt x="0" y="0"/>
                </a:lnTo>
                <a:lnTo>
                  <a:pt x="0" y="30642"/>
                </a:lnTo>
                <a:close/>
              </a:path>
            </a:pathLst>
          </a:custGeom>
          <a:solidFill>
            <a:srgbClr val="996633"/>
          </a:solidFill>
        </p:spPr>
        <p:txBody>
          <a:bodyPr wrap="square" lIns="0" tIns="0" rIns="0" bIns="0" rtlCol="0"/>
          <a:lstStyle/>
          <a:p>
            <a:endParaRPr/>
          </a:p>
        </p:txBody>
      </p:sp>
      <p:sp>
        <p:nvSpPr>
          <p:cNvPr id="881" name="object 881"/>
          <p:cNvSpPr/>
          <p:nvPr/>
        </p:nvSpPr>
        <p:spPr>
          <a:xfrm>
            <a:off x="3267232" y="4050979"/>
            <a:ext cx="56515" cy="31115"/>
          </a:xfrm>
          <a:custGeom>
            <a:avLst/>
            <a:gdLst/>
            <a:ahLst/>
            <a:cxnLst/>
            <a:rect l="l" t="t" r="r" b="b"/>
            <a:pathLst>
              <a:path w="56514" h="31114">
                <a:moveTo>
                  <a:pt x="0" y="30642"/>
                </a:moveTo>
                <a:lnTo>
                  <a:pt x="56369" y="30642"/>
                </a:lnTo>
                <a:lnTo>
                  <a:pt x="56369" y="0"/>
                </a:lnTo>
                <a:lnTo>
                  <a:pt x="0" y="0"/>
                </a:lnTo>
                <a:lnTo>
                  <a:pt x="0" y="30642"/>
                </a:lnTo>
                <a:close/>
              </a:path>
            </a:pathLst>
          </a:custGeom>
          <a:ln w="4575">
            <a:solidFill>
              <a:srgbClr val="000000"/>
            </a:solidFill>
          </a:ln>
        </p:spPr>
        <p:txBody>
          <a:bodyPr wrap="square" lIns="0" tIns="0" rIns="0" bIns="0" rtlCol="0"/>
          <a:lstStyle/>
          <a:p>
            <a:endParaRPr/>
          </a:p>
        </p:txBody>
      </p:sp>
      <p:sp>
        <p:nvSpPr>
          <p:cNvPr id="882" name="object 882"/>
          <p:cNvSpPr/>
          <p:nvPr/>
        </p:nvSpPr>
        <p:spPr>
          <a:xfrm>
            <a:off x="3323602" y="4050979"/>
            <a:ext cx="56515" cy="31115"/>
          </a:xfrm>
          <a:custGeom>
            <a:avLst/>
            <a:gdLst/>
            <a:ahLst/>
            <a:cxnLst/>
            <a:rect l="l" t="t" r="r" b="b"/>
            <a:pathLst>
              <a:path w="56514" h="31114">
                <a:moveTo>
                  <a:pt x="0" y="30642"/>
                </a:moveTo>
                <a:lnTo>
                  <a:pt x="56468" y="30642"/>
                </a:lnTo>
                <a:lnTo>
                  <a:pt x="56468" y="0"/>
                </a:lnTo>
                <a:lnTo>
                  <a:pt x="0" y="0"/>
                </a:lnTo>
                <a:lnTo>
                  <a:pt x="0" y="30642"/>
                </a:lnTo>
                <a:close/>
              </a:path>
            </a:pathLst>
          </a:custGeom>
          <a:solidFill>
            <a:srgbClr val="996633"/>
          </a:solidFill>
        </p:spPr>
        <p:txBody>
          <a:bodyPr wrap="square" lIns="0" tIns="0" rIns="0" bIns="0" rtlCol="0"/>
          <a:lstStyle/>
          <a:p>
            <a:endParaRPr/>
          </a:p>
        </p:txBody>
      </p:sp>
      <p:sp>
        <p:nvSpPr>
          <p:cNvPr id="883" name="object 883"/>
          <p:cNvSpPr/>
          <p:nvPr/>
        </p:nvSpPr>
        <p:spPr>
          <a:xfrm>
            <a:off x="3323602" y="4050979"/>
            <a:ext cx="56515" cy="31115"/>
          </a:xfrm>
          <a:custGeom>
            <a:avLst/>
            <a:gdLst/>
            <a:ahLst/>
            <a:cxnLst/>
            <a:rect l="l" t="t" r="r" b="b"/>
            <a:pathLst>
              <a:path w="56514" h="31114">
                <a:moveTo>
                  <a:pt x="0" y="30642"/>
                </a:moveTo>
                <a:lnTo>
                  <a:pt x="56468" y="30642"/>
                </a:lnTo>
                <a:lnTo>
                  <a:pt x="56468" y="0"/>
                </a:lnTo>
                <a:lnTo>
                  <a:pt x="0" y="0"/>
                </a:lnTo>
                <a:lnTo>
                  <a:pt x="0" y="30642"/>
                </a:lnTo>
                <a:close/>
              </a:path>
            </a:pathLst>
          </a:custGeom>
          <a:ln w="4576">
            <a:solidFill>
              <a:srgbClr val="000000"/>
            </a:solidFill>
          </a:ln>
        </p:spPr>
        <p:txBody>
          <a:bodyPr wrap="square" lIns="0" tIns="0" rIns="0" bIns="0" rtlCol="0"/>
          <a:lstStyle/>
          <a:p>
            <a:endParaRPr/>
          </a:p>
        </p:txBody>
      </p:sp>
      <p:sp>
        <p:nvSpPr>
          <p:cNvPr id="884" name="object 884"/>
          <p:cNvSpPr/>
          <p:nvPr/>
        </p:nvSpPr>
        <p:spPr>
          <a:xfrm>
            <a:off x="3380070" y="4050979"/>
            <a:ext cx="56515" cy="31115"/>
          </a:xfrm>
          <a:custGeom>
            <a:avLst/>
            <a:gdLst/>
            <a:ahLst/>
            <a:cxnLst/>
            <a:rect l="l" t="t" r="r" b="b"/>
            <a:pathLst>
              <a:path w="56514" h="31114">
                <a:moveTo>
                  <a:pt x="0" y="30642"/>
                </a:moveTo>
                <a:lnTo>
                  <a:pt x="56369" y="30642"/>
                </a:lnTo>
                <a:lnTo>
                  <a:pt x="56369" y="0"/>
                </a:lnTo>
                <a:lnTo>
                  <a:pt x="0" y="0"/>
                </a:lnTo>
                <a:lnTo>
                  <a:pt x="0" y="30642"/>
                </a:lnTo>
                <a:close/>
              </a:path>
            </a:pathLst>
          </a:custGeom>
          <a:solidFill>
            <a:srgbClr val="996633"/>
          </a:solidFill>
        </p:spPr>
        <p:txBody>
          <a:bodyPr wrap="square" lIns="0" tIns="0" rIns="0" bIns="0" rtlCol="0"/>
          <a:lstStyle/>
          <a:p>
            <a:endParaRPr/>
          </a:p>
        </p:txBody>
      </p:sp>
      <p:sp>
        <p:nvSpPr>
          <p:cNvPr id="885" name="object 885"/>
          <p:cNvSpPr/>
          <p:nvPr/>
        </p:nvSpPr>
        <p:spPr>
          <a:xfrm>
            <a:off x="3380070" y="4050979"/>
            <a:ext cx="56515" cy="31115"/>
          </a:xfrm>
          <a:custGeom>
            <a:avLst/>
            <a:gdLst/>
            <a:ahLst/>
            <a:cxnLst/>
            <a:rect l="l" t="t" r="r" b="b"/>
            <a:pathLst>
              <a:path w="56514" h="31114">
                <a:moveTo>
                  <a:pt x="0" y="30642"/>
                </a:moveTo>
                <a:lnTo>
                  <a:pt x="56369" y="30642"/>
                </a:lnTo>
                <a:lnTo>
                  <a:pt x="56369" y="0"/>
                </a:lnTo>
                <a:lnTo>
                  <a:pt x="0" y="0"/>
                </a:lnTo>
                <a:lnTo>
                  <a:pt x="0" y="30642"/>
                </a:lnTo>
                <a:close/>
              </a:path>
            </a:pathLst>
          </a:custGeom>
          <a:ln w="4575">
            <a:solidFill>
              <a:srgbClr val="000000"/>
            </a:solidFill>
          </a:ln>
        </p:spPr>
        <p:txBody>
          <a:bodyPr wrap="square" lIns="0" tIns="0" rIns="0" bIns="0" rtlCol="0"/>
          <a:lstStyle/>
          <a:p>
            <a:endParaRPr/>
          </a:p>
        </p:txBody>
      </p:sp>
      <p:sp>
        <p:nvSpPr>
          <p:cNvPr id="886" name="object 886"/>
          <p:cNvSpPr/>
          <p:nvPr/>
        </p:nvSpPr>
        <p:spPr>
          <a:xfrm>
            <a:off x="3436440" y="4050979"/>
            <a:ext cx="56515" cy="31115"/>
          </a:xfrm>
          <a:custGeom>
            <a:avLst/>
            <a:gdLst/>
            <a:ahLst/>
            <a:cxnLst/>
            <a:rect l="l" t="t" r="r" b="b"/>
            <a:pathLst>
              <a:path w="56514" h="31114">
                <a:moveTo>
                  <a:pt x="0" y="30642"/>
                </a:moveTo>
                <a:lnTo>
                  <a:pt x="56468" y="30642"/>
                </a:lnTo>
                <a:lnTo>
                  <a:pt x="56468" y="0"/>
                </a:lnTo>
                <a:lnTo>
                  <a:pt x="0" y="0"/>
                </a:lnTo>
                <a:lnTo>
                  <a:pt x="0" y="30642"/>
                </a:lnTo>
                <a:close/>
              </a:path>
            </a:pathLst>
          </a:custGeom>
          <a:solidFill>
            <a:srgbClr val="996633"/>
          </a:solidFill>
        </p:spPr>
        <p:txBody>
          <a:bodyPr wrap="square" lIns="0" tIns="0" rIns="0" bIns="0" rtlCol="0"/>
          <a:lstStyle/>
          <a:p>
            <a:endParaRPr/>
          </a:p>
        </p:txBody>
      </p:sp>
      <p:sp>
        <p:nvSpPr>
          <p:cNvPr id="887" name="object 887"/>
          <p:cNvSpPr/>
          <p:nvPr/>
        </p:nvSpPr>
        <p:spPr>
          <a:xfrm>
            <a:off x="3436440" y="4050979"/>
            <a:ext cx="56515" cy="31115"/>
          </a:xfrm>
          <a:custGeom>
            <a:avLst/>
            <a:gdLst/>
            <a:ahLst/>
            <a:cxnLst/>
            <a:rect l="l" t="t" r="r" b="b"/>
            <a:pathLst>
              <a:path w="56514" h="31114">
                <a:moveTo>
                  <a:pt x="0" y="30642"/>
                </a:moveTo>
                <a:lnTo>
                  <a:pt x="56468" y="30642"/>
                </a:lnTo>
                <a:lnTo>
                  <a:pt x="56468" y="0"/>
                </a:lnTo>
                <a:lnTo>
                  <a:pt x="0" y="0"/>
                </a:lnTo>
                <a:lnTo>
                  <a:pt x="0" y="30642"/>
                </a:lnTo>
                <a:close/>
              </a:path>
            </a:pathLst>
          </a:custGeom>
          <a:ln w="4576">
            <a:solidFill>
              <a:srgbClr val="000000"/>
            </a:solidFill>
          </a:ln>
        </p:spPr>
        <p:txBody>
          <a:bodyPr wrap="square" lIns="0" tIns="0" rIns="0" bIns="0" rtlCol="0"/>
          <a:lstStyle/>
          <a:p>
            <a:endParaRPr/>
          </a:p>
        </p:txBody>
      </p:sp>
      <p:sp>
        <p:nvSpPr>
          <p:cNvPr id="888" name="object 888"/>
          <p:cNvSpPr/>
          <p:nvPr/>
        </p:nvSpPr>
        <p:spPr>
          <a:xfrm>
            <a:off x="3492908" y="4050979"/>
            <a:ext cx="56515" cy="31115"/>
          </a:xfrm>
          <a:custGeom>
            <a:avLst/>
            <a:gdLst/>
            <a:ahLst/>
            <a:cxnLst/>
            <a:rect l="l" t="t" r="r" b="b"/>
            <a:pathLst>
              <a:path w="56514" h="31114">
                <a:moveTo>
                  <a:pt x="0" y="30642"/>
                </a:moveTo>
                <a:lnTo>
                  <a:pt x="56468" y="30642"/>
                </a:lnTo>
                <a:lnTo>
                  <a:pt x="56468" y="0"/>
                </a:lnTo>
                <a:lnTo>
                  <a:pt x="0" y="0"/>
                </a:lnTo>
                <a:lnTo>
                  <a:pt x="0" y="30642"/>
                </a:lnTo>
                <a:close/>
              </a:path>
            </a:pathLst>
          </a:custGeom>
          <a:solidFill>
            <a:srgbClr val="996633"/>
          </a:solidFill>
        </p:spPr>
        <p:txBody>
          <a:bodyPr wrap="square" lIns="0" tIns="0" rIns="0" bIns="0" rtlCol="0"/>
          <a:lstStyle/>
          <a:p>
            <a:endParaRPr/>
          </a:p>
        </p:txBody>
      </p:sp>
      <p:sp>
        <p:nvSpPr>
          <p:cNvPr id="889" name="object 889"/>
          <p:cNvSpPr/>
          <p:nvPr/>
        </p:nvSpPr>
        <p:spPr>
          <a:xfrm>
            <a:off x="3492908" y="4050979"/>
            <a:ext cx="56515" cy="31115"/>
          </a:xfrm>
          <a:custGeom>
            <a:avLst/>
            <a:gdLst/>
            <a:ahLst/>
            <a:cxnLst/>
            <a:rect l="l" t="t" r="r" b="b"/>
            <a:pathLst>
              <a:path w="56514" h="31114">
                <a:moveTo>
                  <a:pt x="0" y="30642"/>
                </a:moveTo>
                <a:lnTo>
                  <a:pt x="56468" y="30642"/>
                </a:lnTo>
                <a:lnTo>
                  <a:pt x="56468" y="0"/>
                </a:lnTo>
                <a:lnTo>
                  <a:pt x="0" y="0"/>
                </a:lnTo>
                <a:lnTo>
                  <a:pt x="0" y="30642"/>
                </a:lnTo>
                <a:close/>
              </a:path>
            </a:pathLst>
          </a:custGeom>
          <a:ln w="4576">
            <a:solidFill>
              <a:srgbClr val="000000"/>
            </a:solidFill>
          </a:ln>
        </p:spPr>
        <p:txBody>
          <a:bodyPr wrap="square" lIns="0" tIns="0" rIns="0" bIns="0" rtlCol="0"/>
          <a:lstStyle/>
          <a:p>
            <a:endParaRPr/>
          </a:p>
        </p:txBody>
      </p:sp>
      <p:sp>
        <p:nvSpPr>
          <p:cNvPr id="890" name="object 890"/>
          <p:cNvSpPr/>
          <p:nvPr/>
        </p:nvSpPr>
        <p:spPr>
          <a:xfrm>
            <a:off x="3549377" y="4050979"/>
            <a:ext cx="56515" cy="31115"/>
          </a:xfrm>
          <a:custGeom>
            <a:avLst/>
            <a:gdLst/>
            <a:ahLst/>
            <a:cxnLst/>
            <a:rect l="l" t="t" r="r" b="b"/>
            <a:pathLst>
              <a:path w="56514" h="31114">
                <a:moveTo>
                  <a:pt x="0" y="30642"/>
                </a:moveTo>
                <a:lnTo>
                  <a:pt x="56369" y="30642"/>
                </a:lnTo>
                <a:lnTo>
                  <a:pt x="56369" y="0"/>
                </a:lnTo>
                <a:lnTo>
                  <a:pt x="0" y="0"/>
                </a:lnTo>
                <a:lnTo>
                  <a:pt x="0" y="30642"/>
                </a:lnTo>
                <a:close/>
              </a:path>
            </a:pathLst>
          </a:custGeom>
          <a:solidFill>
            <a:srgbClr val="996633"/>
          </a:solidFill>
        </p:spPr>
        <p:txBody>
          <a:bodyPr wrap="square" lIns="0" tIns="0" rIns="0" bIns="0" rtlCol="0"/>
          <a:lstStyle/>
          <a:p>
            <a:endParaRPr/>
          </a:p>
        </p:txBody>
      </p:sp>
      <p:sp>
        <p:nvSpPr>
          <p:cNvPr id="891" name="object 891"/>
          <p:cNvSpPr/>
          <p:nvPr/>
        </p:nvSpPr>
        <p:spPr>
          <a:xfrm>
            <a:off x="3549377" y="4050979"/>
            <a:ext cx="56515" cy="31115"/>
          </a:xfrm>
          <a:custGeom>
            <a:avLst/>
            <a:gdLst/>
            <a:ahLst/>
            <a:cxnLst/>
            <a:rect l="l" t="t" r="r" b="b"/>
            <a:pathLst>
              <a:path w="56514" h="31114">
                <a:moveTo>
                  <a:pt x="0" y="30642"/>
                </a:moveTo>
                <a:lnTo>
                  <a:pt x="56369" y="30642"/>
                </a:lnTo>
                <a:lnTo>
                  <a:pt x="56369" y="0"/>
                </a:lnTo>
                <a:lnTo>
                  <a:pt x="0" y="0"/>
                </a:lnTo>
                <a:lnTo>
                  <a:pt x="0" y="30642"/>
                </a:lnTo>
                <a:close/>
              </a:path>
            </a:pathLst>
          </a:custGeom>
          <a:ln w="4575">
            <a:solidFill>
              <a:srgbClr val="000000"/>
            </a:solidFill>
          </a:ln>
        </p:spPr>
        <p:txBody>
          <a:bodyPr wrap="square" lIns="0" tIns="0" rIns="0" bIns="0" rtlCol="0"/>
          <a:lstStyle/>
          <a:p>
            <a:endParaRPr/>
          </a:p>
        </p:txBody>
      </p:sp>
      <p:sp>
        <p:nvSpPr>
          <p:cNvPr id="892" name="object 892"/>
          <p:cNvSpPr/>
          <p:nvPr/>
        </p:nvSpPr>
        <p:spPr>
          <a:xfrm>
            <a:off x="3605746" y="4050979"/>
            <a:ext cx="56515" cy="31115"/>
          </a:xfrm>
          <a:custGeom>
            <a:avLst/>
            <a:gdLst/>
            <a:ahLst/>
            <a:cxnLst/>
            <a:rect l="l" t="t" r="r" b="b"/>
            <a:pathLst>
              <a:path w="56514" h="31114">
                <a:moveTo>
                  <a:pt x="0" y="30642"/>
                </a:moveTo>
                <a:lnTo>
                  <a:pt x="56468" y="30642"/>
                </a:lnTo>
                <a:lnTo>
                  <a:pt x="56468" y="0"/>
                </a:lnTo>
                <a:lnTo>
                  <a:pt x="0" y="0"/>
                </a:lnTo>
                <a:lnTo>
                  <a:pt x="0" y="30642"/>
                </a:lnTo>
                <a:close/>
              </a:path>
            </a:pathLst>
          </a:custGeom>
          <a:solidFill>
            <a:srgbClr val="996633"/>
          </a:solidFill>
        </p:spPr>
        <p:txBody>
          <a:bodyPr wrap="square" lIns="0" tIns="0" rIns="0" bIns="0" rtlCol="0"/>
          <a:lstStyle/>
          <a:p>
            <a:endParaRPr/>
          </a:p>
        </p:txBody>
      </p:sp>
      <p:sp>
        <p:nvSpPr>
          <p:cNvPr id="893" name="object 893"/>
          <p:cNvSpPr/>
          <p:nvPr/>
        </p:nvSpPr>
        <p:spPr>
          <a:xfrm>
            <a:off x="3605746" y="4050979"/>
            <a:ext cx="56515" cy="31115"/>
          </a:xfrm>
          <a:custGeom>
            <a:avLst/>
            <a:gdLst/>
            <a:ahLst/>
            <a:cxnLst/>
            <a:rect l="l" t="t" r="r" b="b"/>
            <a:pathLst>
              <a:path w="56514" h="31114">
                <a:moveTo>
                  <a:pt x="0" y="30642"/>
                </a:moveTo>
                <a:lnTo>
                  <a:pt x="56468" y="30642"/>
                </a:lnTo>
                <a:lnTo>
                  <a:pt x="56468" y="0"/>
                </a:lnTo>
                <a:lnTo>
                  <a:pt x="0" y="0"/>
                </a:lnTo>
                <a:lnTo>
                  <a:pt x="0" y="30642"/>
                </a:lnTo>
                <a:close/>
              </a:path>
            </a:pathLst>
          </a:custGeom>
          <a:ln w="4576">
            <a:solidFill>
              <a:srgbClr val="000000"/>
            </a:solidFill>
          </a:ln>
        </p:spPr>
        <p:txBody>
          <a:bodyPr wrap="square" lIns="0" tIns="0" rIns="0" bIns="0" rtlCol="0"/>
          <a:lstStyle/>
          <a:p>
            <a:endParaRPr/>
          </a:p>
        </p:txBody>
      </p:sp>
      <p:sp>
        <p:nvSpPr>
          <p:cNvPr id="894" name="object 894"/>
          <p:cNvSpPr/>
          <p:nvPr/>
        </p:nvSpPr>
        <p:spPr>
          <a:xfrm>
            <a:off x="3662219" y="4050979"/>
            <a:ext cx="56515" cy="31115"/>
          </a:xfrm>
          <a:custGeom>
            <a:avLst/>
            <a:gdLst/>
            <a:ahLst/>
            <a:cxnLst/>
            <a:rect l="l" t="t" r="r" b="b"/>
            <a:pathLst>
              <a:path w="56514" h="31114">
                <a:moveTo>
                  <a:pt x="0" y="30642"/>
                </a:moveTo>
                <a:lnTo>
                  <a:pt x="56468" y="30642"/>
                </a:lnTo>
                <a:lnTo>
                  <a:pt x="56468" y="0"/>
                </a:lnTo>
                <a:lnTo>
                  <a:pt x="0" y="0"/>
                </a:lnTo>
                <a:lnTo>
                  <a:pt x="0" y="30642"/>
                </a:lnTo>
                <a:close/>
              </a:path>
            </a:pathLst>
          </a:custGeom>
          <a:solidFill>
            <a:srgbClr val="996633"/>
          </a:solidFill>
        </p:spPr>
        <p:txBody>
          <a:bodyPr wrap="square" lIns="0" tIns="0" rIns="0" bIns="0" rtlCol="0"/>
          <a:lstStyle/>
          <a:p>
            <a:endParaRPr/>
          </a:p>
        </p:txBody>
      </p:sp>
      <p:sp>
        <p:nvSpPr>
          <p:cNvPr id="895" name="object 895"/>
          <p:cNvSpPr/>
          <p:nvPr/>
        </p:nvSpPr>
        <p:spPr>
          <a:xfrm>
            <a:off x="3662219" y="4050979"/>
            <a:ext cx="56515" cy="31115"/>
          </a:xfrm>
          <a:custGeom>
            <a:avLst/>
            <a:gdLst/>
            <a:ahLst/>
            <a:cxnLst/>
            <a:rect l="l" t="t" r="r" b="b"/>
            <a:pathLst>
              <a:path w="56514" h="31114">
                <a:moveTo>
                  <a:pt x="0" y="30642"/>
                </a:moveTo>
                <a:lnTo>
                  <a:pt x="56468" y="30642"/>
                </a:lnTo>
                <a:lnTo>
                  <a:pt x="56468" y="0"/>
                </a:lnTo>
                <a:lnTo>
                  <a:pt x="0" y="0"/>
                </a:lnTo>
                <a:lnTo>
                  <a:pt x="0" y="30642"/>
                </a:lnTo>
                <a:close/>
              </a:path>
            </a:pathLst>
          </a:custGeom>
          <a:ln w="4576">
            <a:solidFill>
              <a:srgbClr val="000000"/>
            </a:solidFill>
          </a:ln>
        </p:spPr>
        <p:txBody>
          <a:bodyPr wrap="square" lIns="0" tIns="0" rIns="0" bIns="0" rtlCol="0"/>
          <a:lstStyle/>
          <a:p>
            <a:endParaRPr/>
          </a:p>
        </p:txBody>
      </p:sp>
      <p:sp>
        <p:nvSpPr>
          <p:cNvPr id="896" name="object 896"/>
          <p:cNvSpPr/>
          <p:nvPr/>
        </p:nvSpPr>
        <p:spPr>
          <a:xfrm>
            <a:off x="3718675" y="4050979"/>
            <a:ext cx="56515" cy="31115"/>
          </a:xfrm>
          <a:custGeom>
            <a:avLst/>
            <a:gdLst/>
            <a:ahLst/>
            <a:cxnLst/>
            <a:rect l="l" t="t" r="r" b="b"/>
            <a:pathLst>
              <a:path w="56514" h="31114">
                <a:moveTo>
                  <a:pt x="0" y="30642"/>
                </a:moveTo>
                <a:lnTo>
                  <a:pt x="56369" y="30642"/>
                </a:lnTo>
                <a:lnTo>
                  <a:pt x="56369" y="0"/>
                </a:lnTo>
                <a:lnTo>
                  <a:pt x="0" y="0"/>
                </a:lnTo>
                <a:lnTo>
                  <a:pt x="0" y="30642"/>
                </a:lnTo>
                <a:close/>
              </a:path>
            </a:pathLst>
          </a:custGeom>
          <a:solidFill>
            <a:srgbClr val="996633"/>
          </a:solidFill>
        </p:spPr>
        <p:txBody>
          <a:bodyPr wrap="square" lIns="0" tIns="0" rIns="0" bIns="0" rtlCol="0"/>
          <a:lstStyle/>
          <a:p>
            <a:endParaRPr/>
          </a:p>
        </p:txBody>
      </p:sp>
      <p:sp>
        <p:nvSpPr>
          <p:cNvPr id="897" name="object 897"/>
          <p:cNvSpPr/>
          <p:nvPr/>
        </p:nvSpPr>
        <p:spPr>
          <a:xfrm>
            <a:off x="3718675" y="4050979"/>
            <a:ext cx="56515" cy="31115"/>
          </a:xfrm>
          <a:custGeom>
            <a:avLst/>
            <a:gdLst/>
            <a:ahLst/>
            <a:cxnLst/>
            <a:rect l="l" t="t" r="r" b="b"/>
            <a:pathLst>
              <a:path w="56514" h="31114">
                <a:moveTo>
                  <a:pt x="0" y="30642"/>
                </a:moveTo>
                <a:lnTo>
                  <a:pt x="56369" y="30642"/>
                </a:lnTo>
                <a:lnTo>
                  <a:pt x="56369" y="0"/>
                </a:lnTo>
                <a:lnTo>
                  <a:pt x="0" y="0"/>
                </a:lnTo>
                <a:lnTo>
                  <a:pt x="0" y="30642"/>
                </a:lnTo>
                <a:close/>
              </a:path>
            </a:pathLst>
          </a:custGeom>
          <a:ln w="4575">
            <a:solidFill>
              <a:srgbClr val="000000"/>
            </a:solidFill>
          </a:ln>
        </p:spPr>
        <p:txBody>
          <a:bodyPr wrap="square" lIns="0" tIns="0" rIns="0" bIns="0" rtlCol="0"/>
          <a:lstStyle/>
          <a:p>
            <a:endParaRPr/>
          </a:p>
        </p:txBody>
      </p:sp>
      <p:sp>
        <p:nvSpPr>
          <p:cNvPr id="898" name="object 898"/>
          <p:cNvSpPr/>
          <p:nvPr/>
        </p:nvSpPr>
        <p:spPr>
          <a:xfrm>
            <a:off x="3240479" y="4081622"/>
            <a:ext cx="56515" cy="36195"/>
          </a:xfrm>
          <a:custGeom>
            <a:avLst/>
            <a:gdLst/>
            <a:ahLst/>
            <a:cxnLst/>
            <a:rect l="l" t="t" r="r" b="b"/>
            <a:pathLst>
              <a:path w="56514" h="36195">
                <a:moveTo>
                  <a:pt x="0" y="35861"/>
                </a:moveTo>
                <a:lnTo>
                  <a:pt x="56369" y="35861"/>
                </a:lnTo>
                <a:lnTo>
                  <a:pt x="56369" y="0"/>
                </a:lnTo>
                <a:lnTo>
                  <a:pt x="0" y="0"/>
                </a:lnTo>
                <a:lnTo>
                  <a:pt x="0" y="35861"/>
                </a:lnTo>
                <a:close/>
              </a:path>
            </a:pathLst>
          </a:custGeom>
          <a:solidFill>
            <a:srgbClr val="996633"/>
          </a:solidFill>
        </p:spPr>
        <p:txBody>
          <a:bodyPr wrap="square" lIns="0" tIns="0" rIns="0" bIns="0" rtlCol="0"/>
          <a:lstStyle/>
          <a:p>
            <a:endParaRPr/>
          </a:p>
        </p:txBody>
      </p:sp>
      <p:sp>
        <p:nvSpPr>
          <p:cNvPr id="899" name="object 899"/>
          <p:cNvSpPr/>
          <p:nvPr/>
        </p:nvSpPr>
        <p:spPr>
          <a:xfrm>
            <a:off x="3240479" y="4081622"/>
            <a:ext cx="56515" cy="36195"/>
          </a:xfrm>
          <a:custGeom>
            <a:avLst/>
            <a:gdLst/>
            <a:ahLst/>
            <a:cxnLst/>
            <a:rect l="l" t="t" r="r" b="b"/>
            <a:pathLst>
              <a:path w="56514" h="36195">
                <a:moveTo>
                  <a:pt x="0" y="35861"/>
                </a:moveTo>
                <a:lnTo>
                  <a:pt x="56369" y="35861"/>
                </a:lnTo>
                <a:lnTo>
                  <a:pt x="56369" y="0"/>
                </a:lnTo>
                <a:lnTo>
                  <a:pt x="0" y="0"/>
                </a:lnTo>
                <a:lnTo>
                  <a:pt x="0" y="35861"/>
                </a:lnTo>
                <a:close/>
              </a:path>
            </a:pathLst>
          </a:custGeom>
          <a:ln w="4450">
            <a:solidFill>
              <a:srgbClr val="000000"/>
            </a:solidFill>
          </a:ln>
        </p:spPr>
        <p:txBody>
          <a:bodyPr wrap="square" lIns="0" tIns="0" rIns="0" bIns="0" rtlCol="0"/>
          <a:lstStyle/>
          <a:p>
            <a:endParaRPr/>
          </a:p>
        </p:txBody>
      </p:sp>
      <p:sp>
        <p:nvSpPr>
          <p:cNvPr id="900" name="object 900"/>
          <p:cNvSpPr/>
          <p:nvPr/>
        </p:nvSpPr>
        <p:spPr>
          <a:xfrm>
            <a:off x="3296847" y="4081622"/>
            <a:ext cx="56515" cy="36195"/>
          </a:xfrm>
          <a:custGeom>
            <a:avLst/>
            <a:gdLst/>
            <a:ahLst/>
            <a:cxnLst/>
            <a:rect l="l" t="t" r="r" b="b"/>
            <a:pathLst>
              <a:path w="56514" h="36195">
                <a:moveTo>
                  <a:pt x="0" y="35861"/>
                </a:moveTo>
                <a:lnTo>
                  <a:pt x="56468" y="35861"/>
                </a:lnTo>
                <a:lnTo>
                  <a:pt x="56468" y="0"/>
                </a:lnTo>
                <a:lnTo>
                  <a:pt x="0" y="0"/>
                </a:lnTo>
                <a:lnTo>
                  <a:pt x="0" y="35861"/>
                </a:lnTo>
                <a:close/>
              </a:path>
            </a:pathLst>
          </a:custGeom>
          <a:solidFill>
            <a:srgbClr val="996633"/>
          </a:solidFill>
        </p:spPr>
        <p:txBody>
          <a:bodyPr wrap="square" lIns="0" tIns="0" rIns="0" bIns="0" rtlCol="0"/>
          <a:lstStyle/>
          <a:p>
            <a:endParaRPr/>
          </a:p>
        </p:txBody>
      </p:sp>
      <p:sp>
        <p:nvSpPr>
          <p:cNvPr id="901" name="object 901"/>
          <p:cNvSpPr/>
          <p:nvPr/>
        </p:nvSpPr>
        <p:spPr>
          <a:xfrm>
            <a:off x="3296847" y="4081622"/>
            <a:ext cx="56515" cy="36195"/>
          </a:xfrm>
          <a:custGeom>
            <a:avLst/>
            <a:gdLst/>
            <a:ahLst/>
            <a:cxnLst/>
            <a:rect l="l" t="t" r="r" b="b"/>
            <a:pathLst>
              <a:path w="56514" h="36195">
                <a:moveTo>
                  <a:pt x="0" y="35861"/>
                </a:moveTo>
                <a:lnTo>
                  <a:pt x="56468" y="35861"/>
                </a:lnTo>
                <a:lnTo>
                  <a:pt x="56468" y="0"/>
                </a:lnTo>
                <a:lnTo>
                  <a:pt x="0" y="0"/>
                </a:lnTo>
                <a:lnTo>
                  <a:pt x="0" y="35861"/>
                </a:lnTo>
                <a:close/>
              </a:path>
            </a:pathLst>
          </a:custGeom>
          <a:ln w="4451">
            <a:solidFill>
              <a:srgbClr val="000000"/>
            </a:solidFill>
          </a:ln>
        </p:spPr>
        <p:txBody>
          <a:bodyPr wrap="square" lIns="0" tIns="0" rIns="0" bIns="0" rtlCol="0"/>
          <a:lstStyle/>
          <a:p>
            <a:endParaRPr/>
          </a:p>
        </p:txBody>
      </p:sp>
      <p:sp>
        <p:nvSpPr>
          <p:cNvPr id="902" name="object 902"/>
          <p:cNvSpPr/>
          <p:nvPr/>
        </p:nvSpPr>
        <p:spPr>
          <a:xfrm>
            <a:off x="3353315" y="4081622"/>
            <a:ext cx="56515" cy="36195"/>
          </a:xfrm>
          <a:custGeom>
            <a:avLst/>
            <a:gdLst/>
            <a:ahLst/>
            <a:cxnLst/>
            <a:rect l="l" t="t" r="r" b="b"/>
            <a:pathLst>
              <a:path w="56514" h="36195">
                <a:moveTo>
                  <a:pt x="0" y="35861"/>
                </a:moveTo>
                <a:lnTo>
                  <a:pt x="56468" y="35861"/>
                </a:lnTo>
                <a:lnTo>
                  <a:pt x="56468" y="0"/>
                </a:lnTo>
                <a:lnTo>
                  <a:pt x="0" y="0"/>
                </a:lnTo>
                <a:lnTo>
                  <a:pt x="0" y="35861"/>
                </a:lnTo>
                <a:close/>
              </a:path>
            </a:pathLst>
          </a:custGeom>
          <a:solidFill>
            <a:srgbClr val="996633"/>
          </a:solidFill>
        </p:spPr>
        <p:txBody>
          <a:bodyPr wrap="square" lIns="0" tIns="0" rIns="0" bIns="0" rtlCol="0"/>
          <a:lstStyle/>
          <a:p>
            <a:endParaRPr/>
          </a:p>
        </p:txBody>
      </p:sp>
      <p:sp>
        <p:nvSpPr>
          <p:cNvPr id="903" name="object 903"/>
          <p:cNvSpPr/>
          <p:nvPr/>
        </p:nvSpPr>
        <p:spPr>
          <a:xfrm>
            <a:off x="3353315" y="4081622"/>
            <a:ext cx="56515" cy="36195"/>
          </a:xfrm>
          <a:custGeom>
            <a:avLst/>
            <a:gdLst/>
            <a:ahLst/>
            <a:cxnLst/>
            <a:rect l="l" t="t" r="r" b="b"/>
            <a:pathLst>
              <a:path w="56514" h="36195">
                <a:moveTo>
                  <a:pt x="0" y="35861"/>
                </a:moveTo>
                <a:lnTo>
                  <a:pt x="56468" y="35861"/>
                </a:lnTo>
                <a:lnTo>
                  <a:pt x="56468" y="0"/>
                </a:lnTo>
                <a:lnTo>
                  <a:pt x="0" y="0"/>
                </a:lnTo>
                <a:lnTo>
                  <a:pt x="0" y="35861"/>
                </a:lnTo>
                <a:close/>
              </a:path>
            </a:pathLst>
          </a:custGeom>
          <a:ln w="4451">
            <a:solidFill>
              <a:srgbClr val="000000"/>
            </a:solidFill>
          </a:ln>
        </p:spPr>
        <p:txBody>
          <a:bodyPr wrap="square" lIns="0" tIns="0" rIns="0" bIns="0" rtlCol="0"/>
          <a:lstStyle/>
          <a:p>
            <a:endParaRPr/>
          </a:p>
        </p:txBody>
      </p:sp>
      <p:sp>
        <p:nvSpPr>
          <p:cNvPr id="904" name="object 904"/>
          <p:cNvSpPr/>
          <p:nvPr/>
        </p:nvSpPr>
        <p:spPr>
          <a:xfrm>
            <a:off x="3409784" y="4081622"/>
            <a:ext cx="56515" cy="36195"/>
          </a:xfrm>
          <a:custGeom>
            <a:avLst/>
            <a:gdLst/>
            <a:ahLst/>
            <a:cxnLst/>
            <a:rect l="l" t="t" r="r" b="b"/>
            <a:pathLst>
              <a:path w="56514" h="36195">
                <a:moveTo>
                  <a:pt x="0" y="35861"/>
                </a:moveTo>
                <a:lnTo>
                  <a:pt x="56369" y="35861"/>
                </a:lnTo>
                <a:lnTo>
                  <a:pt x="56369" y="0"/>
                </a:lnTo>
                <a:lnTo>
                  <a:pt x="0" y="0"/>
                </a:lnTo>
                <a:lnTo>
                  <a:pt x="0" y="35861"/>
                </a:lnTo>
                <a:close/>
              </a:path>
            </a:pathLst>
          </a:custGeom>
          <a:solidFill>
            <a:srgbClr val="996633"/>
          </a:solidFill>
        </p:spPr>
        <p:txBody>
          <a:bodyPr wrap="square" lIns="0" tIns="0" rIns="0" bIns="0" rtlCol="0"/>
          <a:lstStyle/>
          <a:p>
            <a:endParaRPr/>
          </a:p>
        </p:txBody>
      </p:sp>
      <p:sp>
        <p:nvSpPr>
          <p:cNvPr id="905" name="object 905"/>
          <p:cNvSpPr/>
          <p:nvPr/>
        </p:nvSpPr>
        <p:spPr>
          <a:xfrm>
            <a:off x="3409784" y="4081622"/>
            <a:ext cx="56515" cy="36195"/>
          </a:xfrm>
          <a:custGeom>
            <a:avLst/>
            <a:gdLst/>
            <a:ahLst/>
            <a:cxnLst/>
            <a:rect l="l" t="t" r="r" b="b"/>
            <a:pathLst>
              <a:path w="56514" h="36195">
                <a:moveTo>
                  <a:pt x="0" y="35861"/>
                </a:moveTo>
                <a:lnTo>
                  <a:pt x="56369" y="35861"/>
                </a:lnTo>
                <a:lnTo>
                  <a:pt x="56369" y="0"/>
                </a:lnTo>
                <a:lnTo>
                  <a:pt x="0" y="0"/>
                </a:lnTo>
                <a:lnTo>
                  <a:pt x="0" y="35861"/>
                </a:lnTo>
                <a:close/>
              </a:path>
            </a:pathLst>
          </a:custGeom>
          <a:ln w="4450">
            <a:solidFill>
              <a:srgbClr val="000000"/>
            </a:solidFill>
          </a:ln>
        </p:spPr>
        <p:txBody>
          <a:bodyPr wrap="square" lIns="0" tIns="0" rIns="0" bIns="0" rtlCol="0"/>
          <a:lstStyle/>
          <a:p>
            <a:endParaRPr/>
          </a:p>
        </p:txBody>
      </p:sp>
      <p:sp>
        <p:nvSpPr>
          <p:cNvPr id="906" name="object 906"/>
          <p:cNvSpPr/>
          <p:nvPr/>
        </p:nvSpPr>
        <p:spPr>
          <a:xfrm>
            <a:off x="3466153" y="4081622"/>
            <a:ext cx="56515" cy="36195"/>
          </a:xfrm>
          <a:custGeom>
            <a:avLst/>
            <a:gdLst/>
            <a:ahLst/>
            <a:cxnLst/>
            <a:rect l="l" t="t" r="r" b="b"/>
            <a:pathLst>
              <a:path w="56514" h="36195">
                <a:moveTo>
                  <a:pt x="0" y="35861"/>
                </a:moveTo>
                <a:lnTo>
                  <a:pt x="56468" y="35861"/>
                </a:lnTo>
                <a:lnTo>
                  <a:pt x="56468" y="0"/>
                </a:lnTo>
                <a:lnTo>
                  <a:pt x="0" y="0"/>
                </a:lnTo>
                <a:lnTo>
                  <a:pt x="0" y="35861"/>
                </a:lnTo>
                <a:close/>
              </a:path>
            </a:pathLst>
          </a:custGeom>
          <a:solidFill>
            <a:srgbClr val="996633"/>
          </a:solidFill>
        </p:spPr>
        <p:txBody>
          <a:bodyPr wrap="square" lIns="0" tIns="0" rIns="0" bIns="0" rtlCol="0"/>
          <a:lstStyle/>
          <a:p>
            <a:endParaRPr/>
          </a:p>
        </p:txBody>
      </p:sp>
      <p:sp>
        <p:nvSpPr>
          <p:cNvPr id="907" name="object 907"/>
          <p:cNvSpPr/>
          <p:nvPr/>
        </p:nvSpPr>
        <p:spPr>
          <a:xfrm>
            <a:off x="3466153" y="4081622"/>
            <a:ext cx="56515" cy="36195"/>
          </a:xfrm>
          <a:custGeom>
            <a:avLst/>
            <a:gdLst/>
            <a:ahLst/>
            <a:cxnLst/>
            <a:rect l="l" t="t" r="r" b="b"/>
            <a:pathLst>
              <a:path w="56514" h="36195">
                <a:moveTo>
                  <a:pt x="0" y="35861"/>
                </a:moveTo>
                <a:lnTo>
                  <a:pt x="56468" y="35861"/>
                </a:lnTo>
                <a:lnTo>
                  <a:pt x="56468" y="0"/>
                </a:lnTo>
                <a:lnTo>
                  <a:pt x="0" y="0"/>
                </a:lnTo>
                <a:lnTo>
                  <a:pt x="0" y="35861"/>
                </a:lnTo>
                <a:close/>
              </a:path>
            </a:pathLst>
          </a:custGeom>
          <a:ln w="4451">
            <a:solidFill>
              <a:srgbClr val="000000"/>
            </a:solidFill>
          </a:ln>
        </p:spPr>
        <p:txBody>
          <a:bodyPr wrap="square" lIns="0" tIns="0" rIns="0" bIns="0" rtlCol="0"/>
          <a:lstStyle/>
          <a:p>
            <a:endParaRPr/>
          </a:p>
        </p:txBody>
      </p:sp>
      <p:sp>
        <p:nvSpPr>
          <p:cNvPr id="908" name="object 908"/>
          <p:cNvSpPr/>
          <p:nvPr/>
        </p:nvSpPr>
        <p:spPr>
          <a:xfrm>
            <a:off x="3522622" y="4081622"/>
            <a:ext cx="56515" cy="36195"/>
          </a:xfrm>
          <a:custGeom>
            <a:avLst/>
            <a:gdLst/>
            <a:ahLst/>
            <a:cxnLst/>
            <a:rect l="l" t="t" r="r" b="b"/>
            <a:pathLst>
              <a:path w="56514" h="36195">
                <a:moveTo>
                  <a:pt x="0" y="35861"/>
                </a:moveTo>
                <a:lnTo>
                  <a:pt x="56468" y="35861"/>
                </a:lnTo>
                <a:lnTo>
                  <a:pt x="56468" y="0"/>
                </a:lnTo>
                <a:lnTo>
                  <a:pt x="0" y="0"/>
                </a:lnTo>
                <a:lnTo>
                  <a:pt x="0" y="35861"/>
                </a:lnTo>
                <a:close/>
              </a:path>
            </a:pathLst>
          </a:custGeom>
          <a:solidFill>
            <a:srgbClr val="996633"/>
          </a:solidFill>
        </p:spPr>
        <p:txBody>
          <a:bodyPr wrap="square" lIns="0" tIns="0" rIns="0" bIns="0" rtlCol="0"/>
          <a:lstStyle/>
          <a:p>
            <a:endParaRPr/>
          </a:p>
        </p:txBody>
      </p:sp>
      <p:sp>
        <p:nvSpPr>
          <p:cNvPr id="909" name="object 909"/>
          <p:cNvSpPr/>
          <p:nvPr/>
        </p:nvSpPr>
        <p:spPr>
          <a:xfrm>
            <a:off x="3522622" y="4081622"/>
            <a:ext cx="56515" cy="36195"/>
          </a:xfrm>
          <a:custGeom>
            <a:avLst/>
            <a:gdLst/>
            <a:ahLst/>
            <a:cxnLst/>
            <a:rect l="l" t="t" r="r" b="b"/>
            <a:pathLst>
              <a:path w="56514" h="36195">
                <a:moveTo>
                  <a:pt x="0" y="35861"/>
                </a:moveTo>
                <a:lnTo>
                  <a:pt x="56468" y="35861"/>
                </a:lnTo>
                <a:lnTo>
                  <a:pt x="56468" y="0"/>
                </a:lnTo>
                <a:lnTo>
                  <a:pt x="0" y="0"/>
                </a:lnTo>
                <a:lnTo>
                  <a:pt x="0" y="35861"/>
                </a:lnTo>
                <a:close/>
              </a:path>
            </a:pathLst>
          </a:custGeom>
          <a:ln w="4451">
            <a:solidFill>
              <a:srgbClr val="000000"/>
            </a:solidFill>
          </a:ln>
        </p:spPr>
        <p:txBody>
          <a:bodyPr wrap="square" lIns="0" tIns="0" rIns="0" bIns="0" rtlCol="0"/>
          <a:lstStyle/>
          <a:p>
            <a:endParaRPr/>
          </a:p>
        </p:txBody>
      </p:sp>
      <p:sp>
        <p:nvSpPr>
          <p:cNvPr id="910" name="object 910"/>
          <p:cNvSpPr/>
          <p:nvPr/>
        </p:nvSpPr>
        <p:spPr>
          <a:xfrm>
            <a:off x="3579090" y="4081622"/>
            <a:ext cx="56515" cy="36195"/>
          </a:xfrm>
          <a:custGeom>
            <a:avLst/>
            <a:gdLst/>
            <a:ahLst/>
            <a:cxnLst/>
            <a:rect l="l" t="t" r="r" b="b"/>
            <a:pathLst>
              <a:path w="56514" h="36195">
                <a:moveTo>
                  <a:pt x="0" y="35861"/>
                </a:moveTo>
                <a:lnTo>
                  <a:pt x="56369" y="35861"/>
                </a:lnTo>
                <a:lnTo>
                  <a:pt x="56369" y="0"/>
                </a:lnTo>
                <a:lnTo>
                  <a:pt x="0" y="0"/>
                </a:lnTo>
                <a:lnTo>
                  <a:pt x="0" y="35861"/>
                </a:lnTo>
                <a:close/>
              </a:path>
            </a:pathLst>
          </a:custGeom>
          <a:solidFill>
            <a:srgbClr val="996633"/>
          </a:solidFill>
        </p:spPr>
        <p:txBody>
          <a:bodyPr wrap="square" lIns="0" tIns="0" rIns="0" bIns="0" rtlCol="0"/>
          <a:lstStyle/>
          <a:p>
            <a:endParaRPr/>
          </a:p>
        </p:txBody>
      </p:sp>
      <p:sp>
        <p:nvSpPr>
          <p:cNvPr id="911" name="object 911"/>
          <p:cNvSpPr/>
          <p:nvPr/>
        </p:nvSpPr>
        <p:spPr>
          <a:xfrm>
            <a:off x="3579090" y="4081622"/>
            <a:ext cx="56515" cy="36195"/>
          </a:xfrm>
          <a:custGeom>
            <a:avLst/>
            <a:gdLst/>
            <a:ahLst/>
            <a:cxnLst/>
            <a:rect l="l" t="t" r="r" b="b"/>
            <a:pathLst>
              <a:path w="56514" h="36195">
                <a:moveTo>
                  <a:pt x="0" y="35861"/>
                </a:moveTo>
                <a:lnTo>
                  <a:pt x="56369" y="35861"/>
                </a:lnTo>
                <a:lnTo>
                  <a:pt x="56369" y="0"/>
                </a:lnTo>
                <a:lnTo>
                  <a:pt x="0" y="0"/>
                </a:lnTo>
                <a:lnTo>
                  <a:pt x="0" y="35861"/>
                </a:lnTo>
                <a:close/>
              </a:path>
            </a:pathLst>
          </a:custGeom>
          <a:ln w="4450">
            <a:solidFill>
              <a:srgbClr val="000000"/>
            </a:solidFill>
          </a:ln>
        </p:spPr>
        <p:txBody>
          <a:bodyPr wrap="square" lIns="0" tIns="0" rIns="0" bIns="0" rtlCol="0"/>
          <a:lstStyle/>
          <a:p>
            <a:endParaRPr/>
          </a:p>
        </p:txBody>
      </p:sp>
      <p:sp>
        <p:nvSpPr>
          <p:cNvPr id="912" name="object 912"/>
          <p:cNvSpPr/>
          <p:nvPr/>
        </p:nvSpPr>
        <p:spPr>
          <a:xfrm>
            <a:off x="3635472" y="4081622"/>
            <a:ext cx="56515" cy="36195"/>
          </a:xfrm>
          <a:custGeom>
            <a:avLst/>
            <a:gdLst/>
            <a:ahLst/>
            <a:cxnLst/>
            <a:rect l="l" t="t" r="r" b="b"/>
            <a:pathLst>
              <a:path w="56514" h="36195">
                <a:moveTo>
                  <a:pt x="0" y="35861"/>
                </a:moveTo>
                <a:lnTo>
                  <a:pt x="56468" y="35861"/>
                </a:lnTo>
                <a:lnTo>
                  <a:pt x="56468" y="0"/>
                </a:lnTo>
                <a:lnTo>
                  <a:pt x="0" y="0"/>
                </a:lnTo>
                <a:lnTo>
                  <a:pt x="0" y="35861"/>
                </a:lnTo>
                <a:close/>
              </a:path>
            </a:pathLst>
          </a:custGeom>
          <a:solidFill>
            <a:srgbClr val="996633"/>
          </a:solidFill>
        </p:spPr>
        <p:txBody>
          <a:bodyPr wrap="square" lIns="0" tIns="0" rIns="0" bIns="0" rtlCol="0"/>
          <a:lstStyle/>
          <a:p>
            <a:endParaRPr/>
          </a:p>
        </p:txBody>
      </p:sp>
      <p:sp>
        <p:nvSpPr>
          <p:cNvPr id="913" name="object 913"/>
          <p:cNvSpPr/>
          <p:nvPr/>
        </p:nvSpPr>
        <p:spPr>
          <a:xfrm>
            <a:off x="3635472" y="4081622"/>
            <a:ext cx="56515" cy="36195"/>
          </a:xfrm>
          <a:custGeom>
            <a:avLst/>
            <a:gdLst/>
            <a:ahLst/>
            <a:cxnLst/>
            <a:rect l="l" t="t" r="r" b="b"/>
            <a:pathLst>
              <a:path w="56514" h="36195">
                <a:moveTo>
                  <a:pt x="0" y="35861"/>
                </a:moveTo>
                <a:lnTo>
                  <a:pt x="56468" y="35861"/>
                </a:lnTo>
                <a:lnTo>
                  <a:pt x="56468" y="0"/>
                </a:lnTo>
                <a:lnTo>
                  <a:pt x="0" y="0"/>
                </a:lnTo>
                <a:lnTo>
                  <a:pt x="0" y="35861"/>
                </a:lnTo>
                <a:close/>
              </a:path>
            </a:pathLst>
          </a:custGeom>
          <a:ln w="4451">
            <a:solidFill>
              <a:srgbClr val="000000"/>
            </a:solidFill>
          </a:ln>
        </p:spPr>
        <p:txBody>
          <a:bodyPr wrap="square" lIns="0" tIns="0" rIns="0" bIns="0" rtlCol="0"/>
          <a:lstStyle/>
          <a:p>
            <a:endParaRPr/>
          </a:p>
        </p:txBody>
      </p:sp>
      <p:sp>
        <p:nvSpPr>
          <p:cNvPr id="914" name="object 914"/>
          <p:cNvSpPr/>
          <p:nvPr/>
        </p:nvSpPr>
        <p:spPr>
          <a:xfrm>
            <a:off x="3691928" y="4081622"/>
            <a:ext cx="56515" cy="36195"/>
          </a:xfrm>
          <a:custGeom>
            <a:avLst/>
            <a:gdLst/>
            <a:ahLst/>
            <a:cxnLst/>
            <a:rect l="l" t="t" r="r" b="b"/>
            <a:pathLst>
              <a:path w="56514" h="36195">
                <a:moveTo>
                  <a:pt x="0" y="35861"/>
                </a:moveTo>
                <a:lnTo>
                  <a:pt x="56468" y="35861"/>
                </a:lnTo>
                <a:lnTo>
                  <a:pt x="56468" y="0"/>
                </a:lnTo>
                <a:lnTo>
                  <a:pt x="0" y="0"/>
                </a:lnTo>
                <a:lnTo>
                  <a:pt x="0" y="35861"/>
                </a:lnTo>
                <a:close/>
              </a:path>
            </a:pathLst>
          </a:custGeom>
          <a:solidFill>
            <a:srgbClr val="996633"/>
          </a:solidFill>
        </p:spPr>
        <p:txBody>
          <a:bodyPr wrap="square" lIns="0" tIns="0" rIns="0" bIns="0" rtlCol="0"/>
          <a:lstStyle/>
          <a:p>
            <a:endParaRPr/>
          </a:p>
        </p:txBody>
      </p:sp>
      <p:sp>
        <p:nvSpPr>
          <p:cNvPr id="915" name="object 915"/>
          <p:cNvSpPr/>
          <p:nvPr/>
        </p:nvSpPr>
        <p:spPr>
          <a:xfrm>
            <a:off x="3691928" y="4081622"/>
            <a:ext cx="56515" cy="36195"/>
          </a:xfrm>
          <a:custGeom>
            <a:avLst/>
            <a:gdLst/>
            <a:ahLst/>
            <a:cxnLst/>
            <a:rect l="l" t="t" r="r" b="b"/>
            <a:pathLst>
              <a:path w="56514" h="36195">
                <a:moveTo>
                  <a:pt x="0" y="35861"/>
                </a:moveTo>
                <a:lnTo>
                  <a:pt x="56468" y="35861"/>
                </a:lnTo>
                <a:lnTo>
                  <a:pt x="56468" y="0"/>
                </a:lnTo>
                <a:lnTo>
                  <a:pt x="0" y="0"/>
                </a:lnTo>
                <a:lnTo>
                  <a:pt x="0" y="35861"/>
                </a:lnTo>
                <a:close/>
              </a:path>
            </a:pathLst>
          </a:custGeom>
          <a:ln w="4451">
            <a:solidFill>
              <a:srgbClr val="000000"/>
            </a:solidFill>
          </a:ln>
        </p:spPr>
        <p:txBody>
          <a:bodyPr wrap="square" lIns="0" tIns="0" rIns="0" bIns="0" rtlCol="0"/>
          <a:lstStyle/>
          <a:p>
            <a:endParaRPr/>
          </a:p>
        </p:txBody>
      </p:sp>
      <p:sp>
        <p:nvSpPr>
          <p:cNvPr id="916" name="object 916"/>
          <p:cNvSpPr/>
          <p:nvPr/>
        </p:nvSpPr>
        <p:spPr>
          <a:xfrm>
            <a:off x="3267232" y="4117485"/>
            <a:ext cx="56515" cy="36195"/>
          </a:xfrm>
          <a:custGeom>
            <a:avLst/>
            <a:gdLst/>
            <a:ahLst/>
            <a:cxnLst/>
            <a:rect l="l" t="t" r="r" b="b"/>
            <a:pathLst>
              <a:path w="56514" h="36195">
                <a:moveTo>
                  <a:pt x="0" y="35692"/>
                </a:moveTo>
                <a:lnTo>
                  <a:pt x="56369" y="35692"/>
                </a:lnTo>
                <a:lnTo>
                  <a:pt x="56369" y="0"/>
                </a:lnTo>
                <a:lnTo>
                  <a:pt x="0" y="0"/>
                </a:lnTo>
                <a:lnTo>
                  <a:pt x="0" y="35692"/>
                </a:lnTo>
                <a:close/>
              </a:path>
            </a:pathLst>
          </a:custGeom>
          <a:solidFill>
            <a:srgbClr val="996633"/>
          </a:solidFill>
        </p:spPr>
        <p:txBody>
          <a:bodyPr wrap="square" lIns="0" tIns="0" rIns="0" bIns="0" rtlCol="0"/>
          <a:lstStyle/>
          <a:p>
            <a:endParaRPr/>
          </a:p>
        </p:txBody>
      </p:sp>
      <p:sp>
        <p:nvSpPr>
          <p:cNvPr id="917" name="object 917"/>
          <p:cNvSpPr/>
          <p:nvPr/>
        </p:nvSpPr>
        <p:spPr>
          <a:xfrm>
            <a:off x="3267232" y="4117485"/>
            <a:ext cx="56515" cy="36195"/>
          </a:xfrm>
          <a:custGeom>
            <a:avLst/>
            <a:gdLst/>
            <a:ahLst/>
            <a:cxnLst/>
            <a:rect l="l" t="t" r="r" b="b"/>
            <a:pathLst>
              <a:path w="56514" h="36195">
                <a:moveTo>
                  <a:pt x="0" y="35692"/>
                </a:moveTo>
                <a:lnTo>
                  <a:pt x="56369" y="35692"/>
                </a:lnTo>
                <a:lnTo>
                  <a:pt x="56369" y="0"/>
                </a:lnTo>
                <a:lnTo>
                  <a:pt x="0" y="0"/>
                </a:lnTo>
                <a:lnTo>
                  <a:pt x="0" y="35692"/>
                </a:lnTo>
                <a:close/>
              </a:path>
            </a:pathLst>
          </a:custGeom>
          <a:ln w="4454">
            <a:solidFill>
              <a:srgbClr val="000000"/>
            </a:solidFill>
          </a:ln>
        </p:spPr>
        <p:txBody>
          <a:bodyPr wrap="square" lIns="0" tIns="0" rIns="0" bIns="0" rtlCol="0"/>
          <a:lstStyle/>
          <a:p>
            <a:endParaRPr/>
          </a:p>
        </p:txBody>
      </p:sp>
      <p:sp>
        <p:nvSpPr>
          <p:cNvPr id="918" name="object 918"/>
          <p:cNvSpPr/>
          <p:nvPr/>
        </p:nvSpPr>
        <p:spPr>
          <a:xfrm>
            <a:off x="3323602" y="4117485"/>
            <a:ext cx="56515" cy="36195"/>
          </a:xfrm>
          <a:custGeom>
            <a:avLst/>
            <a:gdLst/>
            <a:ahLst/>
            <a:cxnLst/>
            <a:rect l="l" t="t" r="r" b="b"/>
            <a:pathLst>
              <a:path w="56514" h="36195">
                <a:moveTo>
                  <a:pt x="0" y="35692"/>
                </a:moveTo>
                <a:lnTo>
                  <a:pt x="56468" y="35692"/>
                </a:lnTo>
                <a:lnTo>
                  <a:pt x="56468" y="0"/>
                </a:lnTo>
                <a:lnTo>
                  <a:pt x="0" y="0"/>
                </a:lnTo>
                <a:lnTo>
                  <a:pt x="0" y="35692"/>
                </a:lnTo>
                <a:close/>
              </a:path>
            </a:pathLst>
          </a:custGeom>
          <a:solidFill>
            <a:srgbClr val="996633"/>
          </a:solidFill>
        </p:spPr>
        <p:txBody>
          <a:bodyPr wrap="square" lIns="0" tIns="0" rIns="0" bIns="0" rtlCol="0"/>
          <a:lstStyle/>
          <a:p>
            <a:endParaRPr/>
          </a:p>
        </p:txBody>
      </p:sp>
      <p:sp>
        <p:nvSpPr>
          <p:cNvPr id="919" name="object 919"/>
          <p:cNvSpPr/>
          <p:nvPr/>
        </p:nvSpPr>
        <p:spPr>
          <a:xfrm>
            <a:off x="3323602" y="4117485"/>
            <a:ext cx="56515" cy="36195"/>
          </a:xfrm>
          <a:custGeom>
            <a:avLst/>
            <a:gdLst/>
            <a:ahLst/>
            <a:cxnLst/>
            <a:rect l="l" t="t" r="r" b="b"/>
            <a:pathLst>
              <a:path w="56514" h="36195">
                <a:moveTo>
                  <a:pt x="0" y="35692"/>
                </a:moveTo>
                <a:lnTo>
                  <a:pt x="56468" y="35692"/>
                </a:lnTo>
                <a:lnTo>
                  <a:pt x="56468" y="0"/>
                </a:lnTo>
                <a:lnTo>
                  <a:pt x="0" y="0"/>
                </a:lnTo>
                <a:lnTo>
                  <a:pt x="0" y="35692"/>
                </a:lnTo>
                <a:close/>
              </a:path>
            </a:pathLst>
          </a:custGeom>
          <a:ln w="4455">
            <a:solidFill>
              <a:srgbClr val="000000"/>
            </a:solidFill>
          </a:ln>
        </p:spPr>
        <p:txBody>
          <a:bodyPr wrap="square" lIns="0" tIns="0" rIns="0" bIns="0" rtlCol="0"/>
          <a:lstStyle/>
          <a:p>
            <a:endParaRPr/>
          </a:p>
        </p:txBody>
      </p:sp>
      <p:sp>
        <p:nvSpPr>
          <p:cNvPr id="920" name="object 920"/>
          <p:cNvSpPr/>
          <p:nvPr/>
        </p:nvSpPr>
        <p:spPr>
          <a:xfrm>
            <a:off x="3380070" y="4117485"/>
            <a:ext cx="56515" cy="36195"/>
          </a:xfrm>
          <a:custGeom>
            <a:avLst/>
            <a:gdLst/>
            <a:ahLst/>
            <a:cxnLst/>
            <a:rect l="l" t="t" r="r" b="b"/>
            <a:pathLst>
              <a:path w="56514" h="36195">
                <a:moveTo>
                  <a:pt x="0" y="35692"/>
                </a:moveTo>
                <a:lnTo>
                  <a:pt x="56369" y="35692"/>
                </a:lnTo>
                <a:lnTo>
                  <a:pt x="56369" y="0"/>
                </a:lnTo>
                <a:lnTo>
                  <a:pt x="0" y="0"/>
                </a:lnTo>
                <a:lnTo>
                  <a:pt x="0" y="35692"/>
                </a:lnTo>
                <a:close/>
              </a:path>
            </a:pathLst>
          </a:custGeom>
          <a:solidFill>
            <a:srgbClr val="996633"/>
          </a:solidFill>
        </p:spPr>
        <p:txBody>
          <a:bodyPr wrap="square" lIns="0" tIns="0" rIns="0" bIns="0" rtlCol="0"/>
          <a:lstStyle/>
          <a:p>
            <a:endParaRPr/>
          </a:p>
        </p:txBody>
      </p:sp>
      <p:sp>
        <p:nvSpPr>
          <p:cNvPr id="921" name="object 921"/>
          <p:cNvSpPr/>
          <p:nvPr/>
        </p:nvSpPr>
        <p:spPr>
          <a:xfrm>
            <a:off x="3380070" y="4117485"/>
            <a:ext cx="56515" cy="36195"/>
          </a:xfrm>
          <a:custGeom>
            <a:avLst/>
            <a:gdLst/>
            <a:ahLst/>
            <a:cxnLst/>
            <a:rect l="l" t="t" r="r" b="b"/>
            <a:pathLst>
              <a:path w="56514" h="36195">
                <a:moveTo>
                  <a:pt x="0" y="35692"/>
                </a:moveTo>
                <a:lnTo>
                  <a:pt x="56369" y="35692"/>
                </a:lnTo>
                <a:lnTo>
                  <a:pt x="56369" y="0"/>
                </a:lnTo>
                <a:lnTo>
                  <a:pt x="0" y="0"/>
                </a:lnTo>
                <a:lnTo>
                  <a:pt x="0" y="35692"/>
                </a:lnTo>
                <a:close/>
              </a:path>
            </a:pathLst>
          </a:custGeom>
          <a:ln w="4454">
            <a:solidFill>
              <a:srgbClr val="000000"/>
            </a:solidFill>
          </a:ln>
        </p:spPr>
        <p:txBody>
          <a:bodyPr wrap="square" lIns="0" tIns="0" rIns="0" bIns="0" rtlCol="0"/>
          <a:lstStyle/>
          <a:p>
            <a:endParaRPr/>
          </a:p>
        </p:txBody>
      </p:sp>
      <p:sp>
        <p:nvSpPr>
          <p:cNvPr id="922" name="object 922"/>
          <p:cNvSpPr/>
          <p:nvPr/>
        </p:nvSpPr>
        <p:spPr>
          <a:xfrm>
            <a:off x="3436440" y="4117485"/>
            <a:ext cx="56515" cy="36195"/>
          </a:xfrm>
          <a:custGeom>
            <a:avLst/>
            <a:gdLst/>
            <a:ahLst/>
            <a:cxnLst/>
            <a:rect l="l" t="t" r="r" b="b"/>
            <a:pathLst>
              <a:path w="56514" h="36195">
                <a:moveTo>
                  <a:pt x="0" y="35692"/>
                </a:moveTo>
                <a:lnTo>
                  <a:pt x="56468" y="35692"/>
                </a:lnTo>
                <a:lnTo>
                  <a:pt x="56468" y="0"/>
                </a:lnTo>
                <a:lnTo>
                  <a:pt x="0" y="0"/>
                </a:lnTo>
                <a:lnTo>
                  <a:pt x="0" y="35692"/>
                </a:lnTo>
                <a:close/>
              </a:path>
            </a:pathLst>
          </a:custGeom>
          <a:solidFill>
            <a:srgbClr val="996633"/>
          </a:solidFill>
        </p:spPr>
        <p:txBody>
          <a:bodyPr wrap="square" lIns="0" tIns="0" rIns="0" bIns="0" rtlCol="0"/>
          <a:lstStyle/>
          <a:p>
            <a:endParaRPr/>
          </a:p>
        </p:txBody>
      </p:sp>
      <p:sp>
        <p:nvSpPr>
          <p:cNvPr id="923" name="object 923"/>
          <p:cNvSpPr/>
          <p:nvPr/>
        </p:nvSpPr>
        <p:spPr>
          <a:xfrm>
            <a:off x="3436440" y="4117485"/>
            <a:ext cx="56515" cy="36195"/>
          </a:xfrm>
          <a:custGeom>
            <a:avLst/>
            <a:gdLst/>
            <a:ahLst/>
            <a:cxnLst/>
            <a:rect l="l" t="t" r="r" b="b"/>
            <a:pathLst>
              <a:path w="56514" h="36195">
                <a:moveTo>
                  <a:pt x="0" y="35692"/>
                </a:moveTo>
                <a:lnTo>
                  <a:pt x="56468" y="35692"/>
                </a:lnTo>
                <a:lnTo>
                  <a:pt x="56468" y="0"/>
                </a:lnTo>
                <a:lnTo>
                  <a:pt x="0" y="0"/>
                </a:lnTo>
                <a:lnTo>
                  <a:pt x="0" y="35692"/>
                </a:lnTo>
                <a:close/>
              </a:path>
            </a:pathLst>
          </a:custGeom>
          <a:ln w="4455">
            <a:solidFill>
              <a:srgbClr val="000000"/>
            </a:solidFill>
          </a:ln>
        </p:spPr>
        <p:txBody>
          <a:bodyPr wrap="square" lIns="0" tIns="0" rIns="0" bIns="0" rtlCol="0"/>
          <a:lstStyle/>
          <a:p>
            <a:endParaRPr/>
          </a:p>
        </p:txBody>
      </p:sp>
      <p:sp>
        <p:nvSpPr>
          <p:cNvPr id="924" name="object 924"/>
          <p:cNvSpPr/>
          <p:nvPr/>
        </p:nvSpPr>
        <p:spPr>
          <a:xfrm>
            <a:off x="3492908" y="4117485"/>
            <a:ext cx="56515" cy="36195"/>
          </a:xfrm>
          <a:custGeom>
            <a:avLst/>
            <a:gdLst/>
            <a:ahLst/>
            <a:cxnLst/>
            <a:rect l="l" t="t" r="r" b="b"/>
            <a:pathLst>
              <a:path w="56514" h="36195">
                <a:moveTo>
                  <a:pt x="0" y="35692"/>
                </a:moveTo>
                <a:lnTo>
                  <a:pt x="56468" y="35692"/>
                </a:lnTo>
                <a:lnTo>
                  <a:pt x="56468" y="0"/>
                </a:lnTo>
                <a:lnTo>
                  <a:pt x="0" y="0"/>
                </a:lnTo>
                <a:lnTo>
                  <a:pt x="0" y="35692"/>
                </a:lnTo>
                <a:close/>
              </a:path>
            </a:pathLst>
          </a:custGeom>
          <a:solidFill>
            <a:srgbClr val="996633"/>
          </a:solidFill>
        </p:spPr>
        <p:txBody>
          <a:bodyPr wrap="square" lIns="0" tIns="0" rIns="0" bIns="0" rtlCol="0"/>
          <a:lstStyle/>
          <a:p>
            <a:endParaRPr/>
          </a:p>
        </p:txBody>
      </p:sp>
      <p:sp>
        <p:nvSpPr>
          <p:cNvPr id="925" name="object 925"/>
          <p:cNvSpPr/>
          <p:nvPr/>
        </p:nvSpPr>
        <p:spPr>
          <a:xfrm>
            <a:off x="3492908" y="4117485"/>
            <a:ext cx="56515" cy="36195"/>
          </a:xfrm>
          <a:custGeom>
            <a:avLst/>
            <a:gdLst/>
            <a:ahLst/>
            <a:cxnLst/>
            <a:rect l="l" t="t" r="r" b="b"/>
            <a:pathLst>
              <a:path w="56514" h="36195">
                <a:moveTo>
                  <a:pt x="0" y="35692"/>
                </a:moveTo>
                <a:lnTo>
                  <a:pt x="56468" y="35692"/>
                </a:lnTo>
                <a:lnTo>
                  <a:pt x="56468" y="0"/>
                </a:lnTo>
                <a:lnTo>
                  <a:pt x="0" y="0"/>
                </a:lnTo>
                <a:lnTo>
                  <a:pt x="0" y="35692"/>
                </a:lnTo>
                <a:close/>
              </a:path>
            </a:pathLst>
          </a:custGeom>
          <a:ln w="4455">
            <a:solidFill>
              <a:srgbClr val="000000"/>
            </a:solidFill>
          </a:ln>
        </p:spPr>
        <p:txBody>
          <a:bodyPr wrap="square" lIns="0" tIns="0" rIns="0" bIns="0" rtlCol="0"/>
          <a:lstStyle/>
          <a:p>
            <a:endParaRPr/>
          </a:p>
        </p:txBody>
      </p:sp>
      <p:sp>
        <p:nvSpPr>
          <p:cNvPr id="926" name="object 926"/>
          <p:cNvSpPr/>
          <p:nvPr/>
        </p:nvSpPr>
        <p:spPr>
          <a:xfrm>
            <a:off x="3549377" y="4117485"/>
            <a:ext cx="56515" cy="36195"/>
          </a:xfrm>
          <a:custGeom>
            <a:avLst/>
            <a:gdLst/>
            <a:ahLst/>
            <a:cxnLst/>
            <a:rect l="l" t="t" r="r" b="b"/>
            <a:pathLst>
              <a:path w="56514" h="36195">
                <a:moveTo>
                  <a:pt x="0" y="35692"/>
                </a:moveTo>
                <a:lnTo>
                  <a:pt x="56369" y="35692"/>
                </a:lnTo>
                <a:lnTo>
                  <a:pt x="56369" y="0"/>
                </a:lnTo>
                <a:lnTo>
                  <a:pt x="0" y="0"/>
                </a:lnTo>
                <a:lnTo>
                  <a:pt x="0" y="35692"/>
                </a:lnTo>
                <a:close/>
              </a:path>
            </a:pathLst>
          </a:custGeom>
          <a:solidFill>
            <a:srgbClr val="996633"/>
          </a:solidFill>
        </p:spPr>
        <p:txBody>
          <a:bodyPr wrap="square" lIns="0" tIns="0" rIns="0" bIns="0" rtlCol="0"/>
          <a:lstStyle/>
          <a:p>
            <a:endParaRPr/>
          </a:p>
        </p:txBody>
      </p:sp>
      <p:sp>
        <p:nvSpPr>
          <p:cNvPr id="927" name="object 927"/>
          <p:cNvSpPr/>
          <p:nvPr/>
        </p:nvSpPr>
        <p:spPr>
          <a:xfrm>
            <a:off x="3549377" y="4117485"/>
            <a:ext cx="56515" cy="36195"/>
          </a:xfrm>
          <a:custGeom>
            <a:avLst/>
            <a:gdLst/>
            <a:ahLst/>
            <a:cxnLst/>
            <a:rect l="l" t="t" r="r" b="b"/>
            <a:pathLst>
              <a:path w="56514" h="36195">
                <a:moveTo>
                  <a:pt x="0" y="35692"/>
                </a:moveTo>
                <a:lnTo>
                  <a:pt x="56369" y="35692"/>
                </a:lnTo>
                <a:lnTo>
                  <a:pt x="56369" y="0"/>
                </a:lnTo>
                <a:lnTo>
                  <a:pt x="0" y="0"/>
                </a:lnTo>
                <a:lnTo>
                  <a:pt x="0" y="35692"/>
                </a:lnTo>
                <a:close/>
              </a:path>
            </a:pathLst>
          </a:custGeom>
          <a:ln w="4454">
            <a:solidFill>
              <a:srgbClr val="000000"/>
            </a:solidFill>
          </a:ln>
        </p:spPr>
        <p:txBody>
          <a:bodyPr wrap="square" lIns="0" tIns="0" rIns="0" bIns="0" rtlCol="0"/>
          <a:lstStyle/>
          <a:p>
            <a:endParaRPr/>
          </a:p>
        </p:txBody>
      </p:sp>
      <p:sp>
        <p:nvSpPr>
          <p:cNvPr id="928" name="object 928"/>
          <p:cNvSpPr/>
          <p:nvPr/>
        </p:nvSpPr>
        <p:spPr>
          <a:xfrm>
            <a:off x="3605746" y="4117485"/>
            <a:ext cx="56515" cy="36195"/>
          </a:xfrm>
          <a:custGeom>
            <a:avLst/>
            <a:gdLst/>
            <a:ahLst/>
            <a:cxnLst/>
            <a:rect l="l" t="t" r="r" b="b"/>
            <a:pathLst>
              <a:path w="56514" h="36195">
                <a:moveTo>
                  <a:pt x="0" y="35692"/>
                </a:moveTo>
                <a:lnTo>
                  <a:pt x="56468" y="35692"/>
                </a:lnTo>
                <a:lnTo>
                  <a:pt x="56468" y="0"/>
                </a:lnTo>
                <a:lnTo>
                  <a:pt x="0" y="0"/>
                </a:lnTo>
                <a:lnTo>
                  <a:pt x="0" y="35692"/>
                </a:lnTo>
                <a:close/>
              </a:path>
            </a:pathLst>
          </a:custGeom>
          <a:solidFill>
            <a:srgbClr val="996633"/>
          </a:solidFill>
        </p:spPr>
        <p:txBody>
          <a:bodyPr wrap="square" lIns="0" tIns="0" rIns="0" bIns="0" rtlCol="0"/>
          <a:lstStyle/>
          <a:p>
            <a:endParaRPr/>
          </a:p>
        </p:txBody>
      </p:sp>
      <p:sp>
        <p:nvSpPr>
          <p:cNvPr id="929" name="object 929"/>
          <p:cNvSpPr/>
          <p:nvPr/>
        </p:nvSpPr>
        <p:spPr>
          <a:xfrm>
            <a:off x="3605746" y="4117485"/>
            <a:ext cx="56515" cy="36195"/>
          </a:xfrm>
          <a:custGeom>
            <a:avLst/>
            <a:gdLst/>
            <a:ahLst/>
            <a:cxnLst/>
            <a:rect l="l" t="t" r="r" b="b"/>
            <a:pathLst>
              <a:path w="56514" h="36195">
                <a:moveTo>
                  <a:pt x="0" y="35692"/>
                </a:moveTo>
                <a:lnTo>
                  <a:pt x="56468" y="35692"/>
                </a:lnTo>
                <a:lnTo>
                  <a:pt x="56468" y="0"/>
                </a:lnTo>
                <a:lnTo>
                  <a:pt x="0" y="0"/>
                </a:lnTo>
                <a:lnTo>
                  <a:pt x="0" y="35692"/>
                </a:lnTo>
                <a:close/>
              </a:path>
            </a:pathLst>
          </a:custGeom>
          <a:ln w="4455">
            <a:solidFill>
              <a:srgbClr val="000000"/>
            </a:solidFill>
          </a:ln>
        </p:spPr>
        <p:txBody>
          <a:bodyPr wrap="square" lIns="0" tIns="0" rIns="0" bIns="0" rtlCol="0"/>
          <a:lstStyle/>
          <a:p>
            <a:endParaRPr/>
          </a:p>
        </p:txBody>
      </p:sp>
      <p:sp>
        <p:nvSpPr>
          <p:cNvPr id="930" name="object 930"/>
          <p:cNvSpPr/>
          <p:nvPr/>
        </p:nvSpPr>
        <p:spPr>
          <a:xfrm>
            <a:off x="3662219" y="4117485"/>
            <a:ext cx="56515" cy="36195"/>
          </a:xfrm>
          <a:custGeom>
            <a:avLst/>
            <a:gdLst/>
            <a:ahLst/>
            <a:cxnLst/>
            <a:rect l="l" t="t" r="r" b="b"/>
            <a:pathLst>
              <a:path w="56514" h="36195">
                <a:moveTo>
                  <a:pt x="0" y="35692"/>
                </a:moveTo>
                <a:lnTo>
                  <a:pt x="56468" y="35692"/>
                </a:lnTo>
                <a:lnTo>
                  <a:pt x="56468" y="0"/>
                </a:lnTo>
                <a:lnTo>
                  <a:pt x="0" y="0"/>
                </a:lnTo>
                <a:lnTo>
                  <a:pt x="0" y="35692"/>
                </a:lnTo>
                <a:close/>
              </a:path>
            </a:pathLst>
          </a:custGeom>
          <a:solidFill>
            <a:srgbClr val="996633"/>
          </a:solidFill>
        </p:spPr>
        <p:txBody>
          <a:bodyPr wrap="square" lIns="0" tIns="0" rIns="0" bIns="0" rtlCol="0"/>
          <a:lstStyle/>
          <a:p>
            <a:endParaRPr/>
          </a:p>
        </p:txBody>
      </p:sp>
      <p:sp>
        <p:nvSpPr>
          <p:cNvPr id="931" name="object 931"/>
          <p:cNvSpPr/>
          <p:nvPr/>
        </p:nvSpPr>
        <p:spPr>
          <a:xfrm>
            <a:off x="3662219" y="4117485"/>
            <a:ext cx="56515" cy="36195"/>
          </a:xfrm>
          <a:custGeom>
            <a:avLst/>
            <a:gdLst/>
            <a:ahLst/>
            <a:cxnLst/>
            <a:rect l="l" t="t" r="r" b="b"/>
            <a:pathLst>
              <a:path w="56514" h="36195">
                <a:moveTo>
                  <a:pt x="0" y="35692"/>
                </a:moveTo>
                <a:lnTo>
                  <a:pt x="56468" y="35692"/>
                </a:lnTo>
                <a:lnTo>
                  <a:pt x="56468" y="0"/>
                </a:lnTo>
                <a:lnTo>
                  <a:pt x="0" y="0"/>
                </a:lnTo>
                <a:lnTo>
                  <a:pt x="0" y="35692"/>
                </a:lnTo>
                <a:close/>
              </a:path>
            </a:pathLst>
          </a:custGeom>
          <a:ln w="4455">
            <a:solidFill>
              <a:srgbClr val="000000"/>
            </a:solidFill>
          </a:ln>
        </p:spPr>
        <p:txBody>
          <a:bodyPr wrap="square" lIns="0" tIns="0" rIns="0" bIns="0" rtlCol="0"/>
          <a:lstStyle/>
          <a:p>
            <a:endParaRPr/>
          </a:p>
        </p:txBody>
      </p:sp>
      <p:sp>
        <p:nvSpPr>
          <p:cNvPr id="932" name="object 932"/>
          <p:cNvSpPr/>
          <p:nvPr/>
        </p:nvSpPr>
        <p:spPr>
          <a:xfrm>
            <a:off x="3718675" y="4117485"/>
            <a:ext cx="56515" cy="36195"/>
          </a:xfrm>
          <a:custGeom>
            <a:avLst/>
            <a:gdLst/>
            <a:ahLst/>
            <a:cxnLst/>
            <a:rect l="l" t="t" r="r" b="b"/>
            <a:pathLst>
              <a:path w="56514" h="36195">
                <a:moveTo>
                  <a:pt x="0" y="35692"/>
                </a:moveTo>
                <a:lnTo>
                  <a:pt x="56369" y="35692"/>
                </a:lnTo>
                <a:lnTo>
                  <a:pt x="56369" y="0"/>
                </a:lnTo>
                <a:lnTo>
                  <a:pt x="0" y="0"/>
                </a:lnTo>
                <a:lnTo>
                  <a:pt x="0" y="35692"/>
                </a:lnTo>
                <a:close/>
              </a:path>
            </a:pathLst>
          </a:custGeom>
          <a:solidFill>
            <a:srgbClr val="996633"/>
          </a:solidFill>
        </p:spPr>
        <p:txBody>
          <a:bodyPr wrap="square" lIns="0" tIns="0" rIns="0" bIns="0" rtlCol="0"/>
          <a:lstStyle/>
          <a:p>
            <a:endParaRPr/>
          </a:p>
        </p:txBody>
      </p:sp>
      <p:sp>
        <p:nvSpPr>
          <p:cNvPr id="933" name="object 933"/>
          <p:cNvSpPr/>
          <p:nvPr/>
        </p:nvSpPr>
        <p:spPr>
          <a:xfrm>
            <a:off x="3718675" y="4117485"/>
            <a:ext cx="56515" cy="36195"/>
          </a:xfrm>
          <a:custGeom>
            <a:avLst/>
            <a:gdLst/>
            <a:ahLst/>
            <a:cxnLst/>
            <a:rect l="l" t="t" r="r" b="b"/>
            <a:pathLst>
              <a:path w="56514" h="36195">
                <a:moveTo>
                  <a:pt x="0" y="35692"/>
                </a:moveTo>
                <a:lnTo>
                  <a:pt x="56369" y="35692"/>
                </a:lnTo>
                <a:lnTo>
                  <a:pt x="56369" y="0"/>
                </a:lnTo>
                <a:lnTo>
                  <a:pt x="0" y="0"/>
                </a:lnTo>
                <a:lnTo>
                  <a:pt x="0" y="35692"/>
                </a:lnTo>
                <a:close/>
              </a:path>
            </a:pathLst>
          </a:custGeom>
          <a:ln w="4454">
            <a:solidFill>
              <a:srgbClr val="000000"/>
            </a:solidFill>
          </a:ln>
        </p:spPr>
        <p:txBody>
          <a:bodyPr wrap="square" lIns="0" tIns="0" rIns="0" bIns="0" rtlCol="0"/>
          <a:lstStyle/>
          <a:p>
            <a:endParaRPr/>
          </a:p>
        </p:txBody>
      </p:sp>
      <p:sp>
        <p:nvSpPr>
          <p:cNvPr id="934" name="object 934"/>
          <p:cNvSpPr/>
          <p:nvPr/>
        </p:nvSpPr>
        <p:spPr>
          <a:xfrm>
            <a:off x="3240479" y="4153180"/>
            <a:ext cx="56515" cy="36195"/>
          </a:xfrm>
          <a:custGeom>
            <a:avLst/>
            <a:gdLst/>
            <a:ahLst/>
            <a:cxnLst/>
            <a:rect l="l" t="t" r="r" b="b"/>
            <a:pathLst>
              <a:path w="56514" h="36195">
                <a:moveTo>
                  <a:pt x="0" y="35861"/>
                </a:moveTo>
                <a:lnTo>
                  <a:pt x="56369" y="35861"/>
                </a:lnTo>
                <a:lnTo>
                  <a:pt x="56369" y="0"/>
                </a:lnTo>
                <a:lnTo>
                  <a:pt x="0" y="0"/>
                </a:lnTo>
                <a:lnTo>
                  <a:pt x="0" y="35861"/>
                </a:lnTo>
                <a:close/>
              </a:path>
            </a:pathLst>
          </a:custGeom>
          <a:solidFill>
            <a:srgbClr val="996633"/>
          </a:solidFill>
        </p:spPr>
        <p:txBody>
          <a:bodyPr wrap="square" lIns="0" tIns="0" rIns="0" bIns="0" rtlCol="0"/>
          <a:lstStyle/>
          <a:p>
            <a:endParaRPr/>
          </a:p>
        </p:txBody>
      </p:sp>
      <p:sp>
        <p:nvSpPr>
          <p:cNvPr id="935" name="object 935"/>
          <p:cNvSpPr/>
          <p:nvPr/>
        </p:nvSpPr>
        <p:spPr>
          <a:xfrm>
            <a:off x="3240479" y="4153180"/>
            <a:ext cx="56515" cy="36195"/>
          </a:xfrm>
          <a:custGeom>
            <a:avLst/>
            <a:gdLst/>
            <a:ahLst/>
            <a:cxnLst/>
            <a:rect l="l" t="t" r="r" b="b"/>
            <a:pathLst>
              <a:path w="56514" h="36195">
                <a:moveTo>
                  <a:pt x="0" y="35861"/>
                </a:moveTo>
                <a:lnTo>
                  <a:pt x="56369" y="35861"/>
                </a:lnTo>
                <a:lnTo>
                  <a:pt x="56369" y="0"/>
                </a:lnTo>
                <a:lnTo>
                  <a:pt x="0" y="0"/>
                </a:lnTo>
                <a:lnTo>
                  <a:pt x="0" y="35861"/>
                </a:lnTo>
                <a:close/>
              </a:path>
            </a:pathLst>
          </a:custGeom>
          <a:ln w="4450">
            <a:solidFill>
              <a:srgbClr val="000000"/>
            </a:solidFill>
          </a:ln>
        </p:spPr>
        <p:txBody>
          <a:bodyPr wrap="square" lIns="0" tIns="0" rIns="0" bIns="0" rtlCol="0"/>
          <a:lstStyle/>
          <a:p>
            <a:endParaRPr/>
          </a:p>
        </p:txBody>
      </p:sp>
      <p:sp>
        <p:nvSpPr>
          <p:cNvPr id="936" name="object 936"/>
          <p:cNvSpPr/>
          <p:nvPr/>
        </p:nvSpPr>
        <p:spPr>
          <a:xfrm>
            <a:off x="3296847" y="4153180"/>
            <a:ext cx="56515" cy="36195"/>
          </a:xfrm>
          <a:custGeom>
            <a:avLst/>
            <a:gdLst/>
            <a:ahLst/>
            <a:cxnLst/>
            <a:rect l="l" t="t" r="r" b="b"/>
            <a:pathLst>
              <a:path w="56514" h="36195">
                <a:moveTo>
                  <a:pt x="0" y="35861"/>
                </a:moveTo>
                <a:lnTo>
                  <a:pt x="56468" y="35861"/>
                </a:lnTo>
                <a:lnTo>
                  <a:pt x="56468" y="0"/>
                </a:lnTo>
                <a:lnTo>
                  <a:pt x="0" y="0"/>
                </a:lnTo>
                <a:lnTo>
                  <a:pt x="0" y="35861"/>
                </a:lnTo>
                <a:close/>
              </a:path>
            </a:pathLst>
          </a:custGeom>
          <a:solidFill>
            <a:srgbClr val="996633"/>
          </a:solidFill>
        </p:spPr>
        <p:txBody>
          <a:bodyPr wrap="square" lIns="0" tIns="0" rIns="0" bIns="0" rtlCol="0"/>
          <a:lstStyle/>
          <a:p>
            <a:endParaRPr/>
          </a:p>
        </p:txBody>
      </p:sp>
      <p:sp>
        <p:nvSpPr>
          <p:cNvPr id="937" name="object 937"/>
          <p:cNvSpPr/>
          <p:nvPr/>
        </p:nvSpPr>
        <p:spPr>
          <a:xfrm>
            <a:off x="3296847" y="4153180"/>
            <a:ext cx="56515" cy="36195"/>
          </a:xfrm>
          <a:custGeom>
            <a:avLst/>
            <a:gdLst/>
            <a:ahLst/>
            <a:cxnLst/>
            <a:rect l="l" t="t" r="r" b="b"/>
            <a:pathLst>
              <a:path w="56514" h="36195">
                <a:moveTo>
                  <a:pt x="0" y="35861"/>
                </a:moveTo>
                <a:lnTo>
                  <a:pt x="56468" y="35861"/>
                </a:lnTo>
                <a:lnTo>
                  <a:pt x="56468" y="0"/>
                </a:lnTo>
                <a:lnTo>
                  <a:pt x="0" y="0"/>
                </a:lnTo>
                <a:lnTo>
                  <a:pt x="0" y="35861"/>
                </a:lnTo>
                <a:close/>
              </a:path>
            </a:pathLst>
          </a:custGeom>
          <a:ln w="4451">
            <a:solidFill>
              <a:srgbClr val="000000"/>
            </a:solidFill>
          </a:ln>
        </p:spPr>
        <p:txBody>
          <a:bodyPr wrap="square" lIns="0" tIns="0" rIns="0" bIns="0" rtlCol="0"/>
          <a:lstStyle/>
          <a:p>
            <a:endParaRPr/>
          </a:p>
        </p:txBody>
      </p:sp>
      <p:sp>
        <p:nvSpPr>
          <p:cNvPr id="938" name="object 938"/>
          <p:cNvSpPr/>
          <p:nvPr/>
        </p:nvSpPr>
        <p:spPr>
          <a:xfrm>
            <a:off x="3353315" y="4153180"/>
            <a:ext cx="56515" cy="36195"/>
          </a:xfrm>
          <a:custGeom>
            <a:avLst/>
            <a:gdLst/>
            <a:ahLst/>
            <a:cxnLst/>
            <a:rect l="l" t="t" r="r" b="b"/>
            <a:pathLst>
              <a:path w="56514" h="36195">
                <a:moveTo>
                  <a:pt x="0" y="35861"/>
                </a:moveTo>
                <a:lnTo>
                  <a:pt x="56468" y="35861"/>
                </a:lnTo>
                <a:lnTo>
                  <a:pt x="56468" y="0"/>
                </a:lnTo>
                <a:lnTo>
                  <a:pt x="0" y="0"/>
                </a:lnTo>
                <a:lnTo>
                  <a:pt x="0" y="35861"/>
                </a:lnTo>
                <a:close/>
              </a:path>
            </a:pathLst>
          </a:custGeom>
          <a:solidFill>
            <a:srgbClr val="996633"/>
          </a:solidFill>
        </p:spPr>
        <p:txBody>
          <a:bodyPr wrap="square" lIns="0" tIns="0" rIns="0" bIns="0" rtlCol="0"/>
          <a:lstStyle/>
          <a:p>
            <a:endParaRPr/>
          </a:p>
        </p:txBody>
      </p:sp>
      <p:sp>
        <p:nvSpPr>
          <p:cNvPr id="939" name="object 939"/>
          <p:cNvSpPr/>
          <p:nvPr/>
        </p:nvSpPr>
        <p:spPr>
          <a:xfrm>
            <a:off x="3353315" y="4153180"/>
            <a:ext cx="56515" cy="36195"/>
          </a:xfrm>
          <a:custGeom>
            <a:avLst/>
            <a:gdLst/>
            <a:ahLst/>
            <a:cxnLst/>
            <a:rect l="l" t="t" r="r" b="b"/>
            <a:pathLst>
              <a:path w="56514" h="36195">
                <a:moveTo>
                  <a:pt x="0" y="35861"/>
                </a:moveTo>
                <a:lnTo>
                  <a:pt x="56468" y="35861"/>
                </a:lnTo>
                <a:lnTo>
                  <a:pt x="56468" y="0"/>
                </a:lnTo>
                <a:lnTo>
                  <a:pt x="0" y="0"/>
                </a:lnTo>
                <a:lnTo>
                  <a:pt x="0" y="35861"/>
                </a:lnTo>
                <a:close/>
              </a:path>
            </a:pathLst>
          </a:custGeom>
          <a:ln w="4451">
            <a:solidFill>
              <a:srgbClr val="000000"/>
            </a:solidFill>
          </a:ln>
        </p:spPr>
        <p:txBody>
          <a:bodyPr wrap="square" lIns="0" tIns="0" rIns="0" bIns="0" rtlCol="0"/>
          <a:lstStyle/>
          <a:p>
            <a:endParaRPr/>
          </a:p>
        </p:txBody>
      </p:sp>
      <p:sp>
        <p:nvSpPr>
          <p:cNvPr id="940" name="object 940"/>
          <p:cNvSpPr/>
          <p:nvPr/>
        </p:nvSpPr>
        <p:spPr>
          <a:xfrm>
            <a:off x="3409784" y="4153180"/>
            <a:ext cx="56515" cy="36195"/>
          </a:xfrm>
          <a:custGeom>
            <a:avLst/>
            <a:gdLst/>
            <a:ahLst/>
            <a:cxnLst/>
            <a:rect l="l" t="t" r="r" b="b"/>
            <a:pathLst>
              <a:path w="56514" h="36195">
                <a:moveTo>
                  <a:pt x="0" y="35861"/>
                </a:moveTo>
                <a:lnTo>
                  <a:pt x="56369" y="35861"/>
                </a:lnTo>
                <a:lnTo>
                  <a:pt x="56369" y="0"/>
                </a:lnTo>
                <a:lnTo>
                  <a:pt x="0" y="0"/>
                </a:lnTo>
                <a:lnTo>
                  <a:pt x="0" y="35861"/>
                </a:lnTo>
                <a:close/>
              </a:path>
            </a:pathLst>
          </a:custGeom>
          <a:solidFill>
            <a:srgbClr val="996633"/>
          </a:solidFill>
        </p:spPr>
        <p:txBody>
          <a:bodyPr wrap="square" lIns="0" tIns="0" rIns="0" bIns="0" rtlCol="0"/>
          <a:lstStyle/>
          <a:p>
            <a:endParaRPr/>
          </a:p>
        </p:txBody>
      </p:sp>
      <p:sp>
        <p:nvSpPr>
          <p:cNvPr id="941" name="object 941"/>
          <p:cNvSpPr/>
          <p:nvPr/>
        </p:nvSpPr>
        <p:spPr>
          <a:xfrm>
            <a:off x="3409784" y="4153180"/>
            <a:ext cx="56515" cy="36195"/>
          </a:xfrm>
          <a:custGeom>
            <a:avLst/>
            <a:gdLst/>
            <a:ahLst/>
            <a:cxnLst/>
            <a:rect l="l" t="t" r="r" b="b"/>
            <a:pathLst>
              <a:path w="56514" h="36195">
                <a:moveTo>
                  <a:pt x="0" y="35861"/>
                </a:moveTo>
                <a:lnTo>
                  <a:pt x="56369" y="35861"/>
                </a:lnTo>
                <a:lnTo>
                  <a:pt x="56369" y="0"/>
                </a:lnTo>
                <a:lnTo>
                  <a:pt x="0" y="0"/>
                </a:lnTo>
                <a:lnTo>
                  <a:pt x="0" y="35861"/>
                </a:lnTo>
                <a:close/>
              </a:path>
            </a:pathLst>
          </a:custGeom>
          <a:ln w="4450">
            <a:solidFill>
              <a:srgbClr val="000000"/>
            </a:solidFill>
          </a:ln>
        </p:spPr>
        <p:txBody>
          <a:bodyPr wrap="square" lIns="0" tIns="0" rIns="0" bIns="0" rtlCol="0"/>
          <a:lstStyle/>
          <a:p>
            <a:endParaRPr/>
          </a:p>
        </p:txBody>
      </p:sp>
      <p:sp>
        <p:nvSpPr>
          <p:cNvPr id="942" name="object 942"/>
          <p:cNvSpPr/>
          <p:nvPr/>
        </p:nvSpPr>
        <p:spPr>
          <a:xfrm>
            <a:off x="3466153" y="4153180"/>
            <a:ext cx="56515" cy="36195"/>
          </a:xfrm>
          <a:custGeom>
            <a:avLst/>
            <a:gdLst/>
            <a:ahLst/>
            <a:cxnLst/>
            <a:rect l="l" t="t" r="r" b="b"/>
            <a:pathLst>
              <a:path w="56514" h="36195">
                <a:moveTo>
                  <a:pt x="0" y="35861"/>
                </a:moveTo>
                <a:lnTo>
                  <a:pt x="56468" y="35861"/>
                </a:lnTo>
                <a:lnTo>
                  <a:pt x="56468" y="0"/>
                </a:lnTo>
                <a:lnTo>
                  <a:pt x="0" y="0"/>
                </a:lnTo>
                <a:lnTo>
                  <a:pt x="0" y="35861"/>
                </a:lnTo>
                <a:close/>
              </a:path>
            </a:pathLst>
          </a:custGeom>
          <a:solidFill>
            <a:srgbClr val="996633"/>
          </a:solidFill>
        </p:spPr>
        <p:txBody>
          <a:bodyPr wrap="square" lIns="0" tIns="0" rIns="0" bIns="0" rtlCol="0"/>
          <a:lstStyle/>
          <a:p>
            <a:endParaRPr/>
          </a:p>
        </p:txBody>
      </p:sp>
      <p:sp>
        <p:nvSpPr>
          <p:cNvPr id="943" name="object 943"/>
          <p:cNvSpPr/>
          <p:nvPr/>
        </p:nvSpPr>
        <p:spPr>
          <a:xfrm>
            <a:off x="3466153" y="4153180"/>
            <a:ext cx="56515" cy="36195"/>
          </a:xfrm>
          <a:custGeom>
            <a:avLst/>
            <a:gdLst/>
            <a:ahLst/>
            <a:cxnLst/>
            <a:rect l="l" t="t" r="r" b="b"/>
            <a:pathLst>
              <a:path w="56514" h="36195">
                <a:moveTo>
                  <a:pt x="0" y="35861"/>
                </a:moveTo>
                <a:lnTo>
                  <a:pt x="56468" y="35861"/>
                </a:lnTo>
                <a:lnTo>
                  <a:pt x="56468" y="0"/>
                </a:lnTo>
                <a:lnTo>
                  <a:pt x="0" y="0"/>
                </a:lnTo>
                <a:lnTo>
                  <a:pt x="0" y="35861"/>
                </a:lnTo>
                <a:close/>
              </a:path>
            </a:pathLst>
          </a:custGeom>
          <a:ln w="4451">
            <a:solidFill>
              <a:srgbClr val="000000"/>
            </a:solidFill>
          </a:ln>
        </p:spPr>
        <p:txBody>
          <a:bodyPr wrap="square" lIns="0" tIns="0" rIns="0" bIns="0" rtlCol="0"/>
          <a:lstStyle/>
          <a:p>
            <a:endParaRPr/>
          </a:p>
        </p:txBody>
      </p:sp>
      <p:sp>
        <p:nvSpPr>
          <p:cNvPr id="944" name="object 944"/>
          <p:cNvSpPr/>
          <p:nvPr/>
        </p:nvSpPr>
        <p:spPr>
          <a:xfrm>
            <a:off x="3522622" y="4153180"/>
            <a:ext cx="56515" cy="36195"/>
          </a:xfrm>
          <a:custGeom>
            <a:avLst/>
            <a:gdLst/>
            <a:ahLst/>
            <a:cxnLst/>
            <a:rect l="l" t="t" r="r" b="b"/>
            <a:pathLst>
              <a:path w="56514" h="36195">
                <a:moveTo>
                  <a:pt x="0" y="35861"/>
                </a:moveTo>
                <a:lnTo>
                  <a:pt x="56468" y="35861"/>
                </a:lnTo>
                <a:lnTo>
                  <a:pt x="56468" y="0"/>
                </a:lnTo>
                <a:lnTo>
                  <a:pt x="0" y="0"/>
                </a:lnTo>
                <a:lnTo>
                  <a:pt x="0" y="35861"/>
                </a:lnTo>
                <a:close/>
              </a:path>
            </a:pathLst>
          </a:custGeom>
          <a:solidFill>
            <a:srgbClr val="996633"/>
          </a:solidFill>
        </p:spPr>
        <p:txBody>
          <a:bodyPr wrap="square" lIns="0" tIns="0" rIns="0" bIns="0" rtlCol="0"/>
          <a:lstStyle/>
          <a:p>
            <a:endParaRPr/>
          </a:p>
        </p:txBody>
      </p:sp>
      <p:sp>
        <p:nvSpPr>
          <p:cNvPr id="945" name="object 945"/>
          <p:cNvSpPr/>
          <p:nvPr/>
        </p:nvSpPr>
        <p:spPr>
          <a:xfrm>
            <a:off x="3522622" y="4153180"/>
            <a:ext cx="56515" cy="36195"/>
          </a:xfrm>
          <a:custGeom>
            <a:avLst/>
            <a:gdLst/>
            <a:ahLst/>
            <a:cxnLst/>
            <a:rect l="l" t="t" r="r" b="b"/>
            <a:pathLst>
              <a:path w="56514" h="36195">
                <a:moveTo>
                  <a:pt x="0" y="35861"/>
                </a:moveTo>
                <a:lnTo>
                  <a:pt x="56468" y="35861"/>
                </a:lnTo>
                <a:lnTo>
                  <a:pt x="56468" y="0"/>
                </a:lnTo>
                <a:lnTo>
                  <a:pt x="0" y="0"/>
                </a:lnTo>
                <a:lnTo>
                  <a:pt x="0" y="35861"/>
                </a:lnTo>
                <a:close/>
              </a:path>
            </a:pathLst>
          </a:custGeom>
          <a:ln w="4451">
            <a:solidFill>
              <a:srgbClr val="000000"/>
            </a:solidFill>
          </a:ln>
        </p:spPr>
        <p:txBody>
          <a:bodyPr wrap="square" lIns="0" tIns="0" rIns="0" bIns="0" rtlCol="0"/>
          <a:lstStyle/>
          <a:p>
            <a:endParaRPr/>
          </a:p>
        </p:txBody>
      </p:sp>
      <p:sp>
        <p:nvSpPr>
          <p:cNvPr id="946" name="object 946"/>
          <p:cNvSpPr/>
          <p:nvPr/>
        </p:nvSpPr>
        <p:spPr>
          <a:xfrm>
            <a:off x="3579090" y="4153180"/>
            <a:ext cx="56515" cy="36195"/>
          </a:xfrm>
          <a:custGeom>
            <a:avLst/>
            <a:gdLst/>
            <a:ahLst/>
            <a:cxnLst/>
            <a:rect l="l" t="t" r="r" b="b"/>
            <a:pathLst>
              <a:path w="56514" h="36195">
                <a:moveTo>
                  <a:pt x="0" y="35861"/>
                </a:moveTo>
                <a:lnTo>
                  <a:pt x="56369" y="35861"/>
                </a:lnTo>
                <a:lnTo>
                  <a:pt x="56369" y="0"/>
                </a:lnTo>
                <a:lnTo>
                  <a:pt x="0" y="0"/>
                </a:lnTo>
                <a:lnTo>
                  <a:pt x="0" y="35861"/>
                </a:lnTo>
                <a:close/>
              </a:path>
            </a:pathLst>
          </a:custGeom>
          <a:solidFill>
            <a:srgbClr val="996633"/>
          </a:solidFill>
        </p:spPr>
        <p:txBody>
          <a:bodyPr wrap="square" lIns="0" tIns="0" rIns="0" bIns="0" rtlCol="0"/>
          <a:lstStyle/>
          <a:p>
            <a:endParaRPr/>
          </a:p>
        </p:txBody>
      </p:sp>
      <p:sp>
        <p:nvSpPr>
          <p:cNvPr id="947" name="object 947"/>
          <p:cNvSpPr/>
          <p:nvPr/>
        </p:nvSpPr>
        <p:spPr>
          <a:xfrm>
            <a:off x="3579090" y="4153180"/>
            <a:ext cx="56515" cy="36195"/>
          </a:xfrm>
          <a:custGeom>
            <a:avLst/>
            <a:gdLst/>
            <a:ahLst/>
            <a:cxnLst/>
            <a:rect l="l" t="t" r="r" b="b"/>
            <a:pathLst>
              <a:path w="56514" h="36195">
                <a:moveTo>
                  <a:pt x="0" y="35861"/>
                </a:moveTo>
                <a:lnTo>
                  <a:pt x="56369" y="35861"/>
                </a:lnTo>
                <a:lnTo>
                  <a:pt x="56369" y="0"/>
                </a:lnTo>
                <a:lnTo>
                  <a:pt x="0" y="0"/>
                </a:lnTo>
                <a:lnTo>
                  <a:pt x="0" y="35861"/>
                </a:lnTo>
                <a:close/>
              </a:path>
            </a:pathLst>
          </a:custGeom>
          <a:ln w="4450">
            <a:solidFill>
              <a:srgbClr val="000000"/>
            </a:solidFill>
          </a:ln>
        </p:spPr>
        <p:txBody>
          <a:bodyPr wrap="square" lIns="0" tIns="0" rIns="0" bIns="0" rtlCol="0"/>
          <a:lstStyle/>
          <a:p>
            <a:endParaRPr/>
          </a:p>
        </p:txBody>
      </p:sp>
      <p:sp>
        <p:nvSpPr>
          <p:cNvPr id="948" name="object 948"/>
          <p:cNvSpPr/>
          <p:nvPr/>
        </p:nvSpPr>
        <p:spPr>
          <a:xfrm>
            <a:off x="3635472" y="4153180"/>
            <a:ext cx="56515" cy="36195"/>
          </a:xfrm>
          <a:custGeom>
            <a:avLst/>
            <a:gdLst/>
            <a:ahLst/>
            <a:cxnLst/>
            <a:rect l="l" t="t" r="r" b="b"/>
            <a:pathLst>
              <a:path w="56514" h="36195">
                <a:moveTo>
                  <a:pt x="0" y="35861"/>
                </a:moveTo>
                <a:lnTo>
                  <a:pt x="56468" y="35861"/>
                </a:lnTo>
                <a:lnTo>
                  <a:pt x="56468" y="0"/>
                </a:lnTo>
                <a:lnTo>
                  <a:pt x="0" y="0"/>
                </a:lnTo>
                <a:lnTo>
                  <a:pt x="0" y="35861"/>
                </a:lnTo>
                <a:close/>
              </a:path>
            </a:pathLst>
          </a:custGeom>
          <a:solidFill>
            <a:srgbClr val="996633"/>
          </a:solidFill>
        </p:spPr>
        <p:txBody>
          <a:bodyPr wrap="square" lIns="0" tIns="0" rIns="0" bIns="0" rtlCol="0"/>
          <a:lstStyle/>
          <a:p>
            <a:endParaRPr/>
          </a:p>
        </p:txBody>
      </p:sp>
      <p:sp>
        <p:nvSpPr>
          <p:cNvPr id="949" name="object 949"/>
          <p:cNvSpPr/>
          <p:nvPr/>
        </p:nvSpPr>
        <p:spPr>
          <a:xfrm>
            <a:off x="3635472" y="4153180"/>
            <a:ext cx="56515" cy="36195"/>
          </a:xfrm>
          <a:custGeom>
            <a:avLst/>
            <a:gdLst/>
            <a:ahLst/>
            <a:cxnLst/>
            <a:rect l="l" t="t" r="r" b="b"/>
            <a:pathLst>
              <a:path w="56514" h="36195">
                <a:moveTo>
                  <a:pt x="0" y="35861"/>
                </a:moveTo>
                <a:lnTo>
                  <a:pt x="56468" y="35861"/>
                </a:lnTo>
                <a:lnTo>
                  <a:pt x="56468" y="0"/>
                </a:lnTo>
                <a:lnTo>
                  <a:pt x="0" y="0"/>
                </a:lnTo>
                <a:lnTo>
                  <a:pt x="0" y="35861"/>
                </a:lnTo>
                <a:close/>
              </a:path>
            </a:pathLst>
          </a:custGeom>
          <a:ln w="4451">
            <a:solidFill>
              <a:srgbClr val="000000"/>
            </a:solidFill>
          </a:ln>
        </p:spPr>
        <p:txBody>
          <a:bodyPr wrap="square" lIns="0" tIns="0" rIns="0" bIns="0" rtlCol="0"/>
          <a:lstStyle/>
          <a:p>
            <a:endParaRPr/>
          </a:p>
        </p:txBody>
      </p:sp>
      <p:sp>
        <p:nvSpPr>
          <p:cNvPr id="950" name="object 950"/>
          <p:cNvSpPr/>
          <p:nvPr/>
        </p:nvSpPr>
        <p:spPr>
          <a:xfrm>
            <a:off x="3691928" y="4153180"/>
            <a:ext cx="56515" cy="36195"/>
          </a:xfrm>
          <a:custGeom>
            <a:avLst/>
            <a:gdLst/>
            <a:ahLst/>
            <a:cxnLst/>
            <a:rect l="l" t="t" r="r" b="b"/>
            <a:pathLst>
              <a:path w="56514" h="36195">
                <a:moveTo>
                  <a:pt x="0" y="35861"/>
                </a:moveTo>
                <a:lnTo>
                  <a:pt x="56468" y="35861"/>
                </a:lnTo>
                <a:lnTo>
                  <a:pt x="56468" y="0"/>
                </a:lnTo>
                <a:lnTo>
                  <a:pt x="0" y="0"/>
                </a:lnTo>
                <a:lnTo>
                  <a:pt x="0" y="35861"/>
                </a:lnTo>
                <a:close/>
              </a:path>
            </a:pathLst>
          </a:custGeom>
          <a:solidFill>
            <a:srgbClr val="996633"/>
          </a:solidFill>
        </p:spPr>
        <p:txBody>
          <a:bodyPr wrap="square" lIns="0" tIns="0" rIns="0" bIns="0" rtlCol="0"/>
          <a:lstStyle/>
          <a:p>
            <a:endParaRPr/>
          </a:p>
        </p:txBody>
      </p:sp>
      <p:sp>
        <p:nvSpPr>
          <p:cNvPr id="951" name="object 951"/>
          <p:cNvSpPr/>
          <p:nvPr/>
        </p:nvSpPr>
        <p:spPr>
          <a:xfrm>
            <a:off x="3691928" y="4153180"/>
            <a:ext cx="56515" cy="36195"/>
          </a:xfrm>
          <a:custGeom>
            <a:avLst/>
            <a:gdLst/>
            <a:ahLst/>
            <a:cxnLst/>
            <a:rect l="l" t="t" r="r" b="b"/>
            <a:pathLst>
              <a:path w="56514" h="36195">
                <a:moveTo>
                  <a:pt x="0" y="35861"/>
                </a:moveTo>
                <a:lnTo>
                  <a:pt x="56468" y="35861"/>
                </a:lnTo>
                <a:lnTo>
                  <a:pt x="56468" y="0"/>
                </a:lnTo>
                <a:lnTo>
                  <a:pt x="0" y="0"/>
                </a:lnTo>
                <a:lnTo>
                  <a:pt x="0" y="35861"/>
                </a:lnTo>
                <a:close/>
              </a:path>
            </a:pathLst>
          </a:custGeom>
          <a:ln w="4451">
            <a:solidFill>
              <a:srgbClr val="000000"/>
            </a:solidFill>
          </a:ln>
        </p:spPr>
        <p:txBody>
          <a:bodyPr wrap="square" lIns="0" tIns="0" rIns="0" bIns="0" rtlCol="0"/>
          <a:lstStyle/>
          <a:p>
            <a:endParaRPr/>
          </a:p>
        </p:txBody>
      </p:sp>
      <p:sp>
        <p:nvSpPr>
          <p:cNvPr id="952" name="object 952"/>
          <p:cNvSpPr/>
          <p:nvPr/>
        </p:nvSpPr>
        <p:spPr>
          <a:xfrm>
            <a:off x="3267232" y="4189043"/>
            <a:ext cx="56515" cy="36195"/>
          </a:xfrm>
          <a:custGeom>
            <a:avLst/>
            <a:gdLst/>
            <a:ahLst/>
            <a:cxnLst/>
            <a:rect l="l" t="t" r="r" b="b"/>
            <a:pathLst>
              <a:path w="56514" h="36195">
                <a:moveTo>
                  <a:pt x="0" y="35692"/>
                </a:moveTo>
                <a:lnTo>
                  <a:pt x="56369" y="35692"/>
                </a:lnTo>
                <a:lnTo>
                  <a:pt x="56369" y="0"/>
                </a:lnTo>
                <a:lnTo>
                  <a:pt x="0" y="0"/>
                </a:lnTo>
                <a:lnTo>
                  <a:pt x="0" y="35692"/>
                </a:lnTo>
                <a:close/>
              </a:path>
            </a:pathLst>
          </a:custGeom>
          <a:solidFill>
            <a:srgbClr val="996633"/>
          </a:solidFill>
        </p:spPr>
        <p:txBody>
          <a:bodyPr wrap="square" lIns="0" tIns="0" rIns="0" bIns="0" rtlCol="0"/>
          <a:lstStyle/>
          <a:p>
            <a:endParaRPr/>
          </a:p>
        </p:txBody>
      </p:sp>
      <p:sp>
        <p:nvSpPr>
          <p:cNvPr id="953" name="object 953"/>
          <p:cNvSpPr/>
          <p:nvPr/>
        </p:nvSpPr>
        <p:spPr>
          <a:xfrm>
            <a:off x="3267232" y="4189043"/>
            <a:ext cx="56515" cy="36195"/>
          </a:xfrm>
          <a:custGeom>
            <a:avLst/>
            <a:gdLst/>
            <a:ahLst/>
            <a:cxnLst/>
            <a:rect l="l" t="t" r="r" b="b"/>
            <a:pathLst>
              <a:path w="56514" h="36195">
                <a:moveTo>
                  <a:pt x="0" y="35692"/>
                </a:moveTo>
                <a:lnTo>
                  <a:pt x="56369" y="35692"/>
                </a:lnTo>
                <a:lnTo>
                  <a:pt x="56369" y="0"/>
                </a:lnTo>
                <a:lnTo>
                  <a:pt x="0" y="0"/>
                </a:lnTo>
                <a:lnTo>
                  <a:pt x="0" y="35692"/>
                </a:lnTo>
                <a:close/>
              </a:path>
            </a:pathLst>
          </a:custGeom>
          <a:ln w="4454">
            <a:solidFill>
              <a:srgbClr val="000000"/>
            </a:solidFill>
          </a:ln>
        </p:spPr>
        <p:txBody>
          <a:bodyPr wrap="square" lIns="0" tIns="0" rIns="0" bIns="0" rtlCol="0"/>
          <a:lstStyle/>
          <a:p>
            <a:endParaRPr/>
          </a:p>
        </p:txBody>
      </p:sp>
      <p:sp>
        <p:nvSpPr>
          <p:cNvPr id="954" name="object 954"/>
          <p:cNvSpPr/>
          <p:nvPr/>
        </p:nvSpPr>
        <p:spPr>
          <a:xfrm>
            <a:off x="3323602" y="4189043"/>
            <a:ext cx="56515" cy="36195"/>
          </a:xfrm>
          <a:custGeom>
            <a:avLst/>
            <a:gdLst/>
            <a:ahLst/>
            <a:cxnLst/>
            <a:rect l="l" t="t" r="r" b="b"/>
            <a:pathLst>
              <a:path w="56514" h="36195">
                <a:moveTo>
                  <a:pt x="0" y="35692"/>
                </a:moveTo>
                <a:lnTo>
                  <a:pt x="56468" y="35692"/>
                </a:lnTo>
                <a:lnTo>
                  <a:pt x="56468" y="0"/>
                </a:lnTo>
                <a:lnTo>
                  <a:pt x="0" y="0"/>
                </a:lnTo>
                <a:lnTo>
                  <a:pt x="0" y="35692"/>
                </a:lnTo>
                <a:close/>
              </a:path>
            </a:pathLst>
          </a:custGeom>
          <a:solidFill>
            <a:srgbClr val="996633"/>
          </a:solidFill>
        </p:spPr>
        <p:txBody>
          <a:bodyPr wrap="square" lIns="0" tIns="0" rIns="0" bIns="0" rtlCol="0"/>
          <a:lstStyle/>
          <a:p>
            <a:endParaRPr/>
          </a:p>
        </p:txBody>
      </p:sp>
      <p:sp>
        <p:nvSpPr>
          <p:cNvPr id="955" name="object 955"/>
          <p:cNvSpPr/>
          <p:nvPr/>
        </p:nvSpPr>
        <p:spPr>
          <a:xfrm>
            <a:off x="3323602" y="4189043"/>
            <a:ext cx="56515" cy="36195"/>
          </a:xfrm>
          <a:custGeom>
            <a:avLst/>
            <a:gdLst/>
            <a:ahLst/>
            <a:cxnLst/>
            <a:rect l="l" t="t" r="r" b="b"/>
            <a:pathLst>
              <a:path w="56514" h="36195">
                <a:moveTo>
                  <a:pt x="0" y="35692"/>
                </a:moveTo>
                <a:lnTo>
                  <a:pt x="56468" y="35692"/>
                </a:lnTo>
                <a:lnTo>
                  <a:pt x="56468" y="0"/>
                </a:lnTo>
                <a:lnTo>
                  <a:pt x="0" y="0"/>
                </a:lnTo>
                <a:lnTo>
                  <a:pt x="0" y="35692"/>
                </a:lnTo>
                <a:close/>
              </a:path>
            </a:pathLst>
          </a:custGeom>
          <a:ln w="4455">
            <a:solidFill>
              <a:srgbClr val="000000"/>
            </a:solidFill>
          </a:ln>
        </p:spPr>
        <p:txBody>
          <a:bodyPr wrap="square" lIns="0" tIns="0" rIns="0" bIns="0" rtlCol="0"/>
          <a:lstStyle/>
          <a:p>
            <a:endParaRPr/>
          </a:p>
        </p:txBody>
      </p:sp>
      <p:sp>
        <p:nvSpPr>
          <p:cNvPr id="956" name="object 956"/>
          <p:cNvSpPr/>
          <p:nvPr/>
        </p:nvSpPr>
        <p:spPr>
          <a:xfrm>
            <a:off x="3380070" y="4189043"/>
            <a:ext cx="56515" cy="36195"/>
          </a:xfrm>
          <a:custGeom>
            <a:avLst/>
            <a:gdLst/>
            <a:ahLst/>
            <a:cxnLst/>
            <a:rect l="l" t="t" r="r" b="b"/>
            <a:pathLst>
              <a:path w="56514" h="36195">
                <a:moveTo>
                  <a:pt x="0" y="35692"/>
                </a:moveTo>
                <a:lnTo>
                  <a:pt x="56369" y="35692"/>
                </a:lnTo>
                <a:lnTo>
                  <a:pt x="56369" y="0"/>
                </a:lnTo>
                <a:lnTo>
                  <a:pt x="0" y="0"/>
                </a:lnTo>
                <a:lnTo>
                  <a:pt x="0" y="35692"/>
                </a:lnTo>
                <a:close/>
              </a:path>
            </a:pathLst>
          </a:custGeom>
          <a:solidFill>
            <a:srgbClr val="996633"/>
          </a:solidFill>
        </p:spPr>
        <p:txBody>
          <a:bodyPr wrap="square" lIns="0" tIns="0" rIns="0" bIns="0" rtlCol="0"/>
          <a:lstStyle/>
          <a:p>
            <a:endParaRPr/>
          </a:p>
        </p:txBody>
      </p:sp>
      <p:sp>
        <p:nvSpPr>
          <p:cNvPr id="957" name="object 957"/>
          <p:cNvSpPr/>
          <p:nvPr/>
        </p:nvSpPr>
        <p:spPr>
          <a:xfrm>
            <a:off x="3380070" y="4189043"/>
            <a:ext cx="56515" cy="36195"/>
          </a:xfrm>
          <a:custGeom>
            <a:avLst/>
            <a:gdLst/>
            <a:ahLst/>
            <a:cxnLst/>
            <a:rect l="l" t="t" r="r" b="b"/>
            <a:pathLst>
              <a:path w="56514" h="36195">
                <a:moveTo>
                  <a:pt x="0" y="35692"/>
                </a:moveTo>
                <a:lnTo>
                  <a:pt x="56369" y="35692"/>
                </a:lnTo>
                <a:lnTo>
                  <a:pt x="56369" y="0"/>
                </a:lnTo>
                <a:lnTo>
                  <a:pt x="0" y="0"/>
                </a:lnTo>
                <a:lnTo>
                  <a:pt x="0" y="35692"/>
                </a:lnTo>
                <a:close/>
              </a:path>
            </a:pathLst>
          </a:custGeom>
          <a:ln w="4454">
            <a:solidFill>
              <a:srgbClr val="000000"/>
            </a:solidFill>
          </a:ln>
        </p:spPr>
        <p:txBody>
          <a:bodyPr wrap="square" lIns="0" tIns="0" rIns="0" bIns="0" rtlCol="0"/>
          <a:lstStyle/>
          <a:p>
            <a:endParaRPr/>
          </a:p>
        </p:txBody>
      </p:sp>
      <p:sp>
        <p:nvSpPr>
          <p:cNvPr id="958" name="object 958"/>
          <p:cNvSpPr/>
          <p:nvPr/>
        </p:nvSpPr>
        <p:spPr>
          <a:xfrm>
            <a:off x="3436440" y="4189043"/>
            <a:ext cx="56515" cy="36195"/>
          </a:xfrm>
          <a:custGeom>
            <a:avLst/>
            <a:gdLst/>
            <a:ahLst/>
            <a:cxnLst/>
            <a:rect l="l" t="t" r="r" b="b"/>
            <a:pathLst>
              <a:path w="56514" h="36195">
                <a:moveTo>
                  <a:pt x="0" y="35692"/>
                </a:moveTo>
                <a:lnTo>
                  <a:pt x="56468" y="35692"/>
                </a:lnTo>
                <a:lnTo>
                  <a:pt x="56468" y="0"/>
                </a:lnTo>
                <a:lnTo>
                  <a:pt x="0" y="0"/>
                </a:lnTo>
                <a:lnTo>
                  <a:pt x="0" y="35692"/>
                </a:lnTo>
                <a:close/>
              </a:path>
            </a:pathLst>
          </a:custGeom>
          <a:solidFill>
            <a:srgbClr val="996633"/>
          </a:solidFill>
        </p:spPr>
        <p:txBody>
          <a:bodyPr wrap="square" lIns="0" tIns="0" rIns="0" bIns="0" rtlCol="0"/>
          <a:lstStyle/>
          <a:p>
            <a:endParaRPr/>
          </a:p>
        </p:txBody>
      </p:sp>
      <p:sp>
        <p:nvSpPr>
          <p:cNvPr id="959" name="object 959"/>
          <p:cNvSpPr/>
          <p:nvPr/>
        </p:nvSpPr>
        <p:spPr>
          <a:xfrm>
            <a:off x="3436440" y="4189043"/>
            <a:ext cx="56515" cy="36195"/>
          </a:xfrm>
          <a:custGeom>
            <a:avLst/>
            <a:gdLst/>
            <a:ahLst/>
            <a:cxnLst/>
            <a:rect l="l" t="t" r="r" b="b"/>
            <a:pathLst>
              <a:path w="56514" h="36195">
                <a:moveTo>
                  <a:pt x="0" y="35692"/>
                </a:moveTo>
                <a:lnTo>
                  <a:pt x="56468" y="35692"/>
                </a:lnTo>
                <a:lnTo>
                  <a:pt x="56468" y="0"/>
                </a:lnTo>
                <a:lnTo>
                  <a:pt x="0" y="0"/>
                </a:lnTo>
                <a:lnTo>
                  <a:pt x="0" y="35692"/>
                </a:lnTo>
                <a:close/>
              </a:path>
            </a:pathLst>
          </a:custGeom>
          <a:ln w="4455">
            <a:solidFill>
              <a:srgbClr val="000000"/>
            </a:solidFill>
          </a:ln>
        </p:spPr>
        <p:txBody>
          <a:bodyPr wrap="square" lIns="0" tIns="0" rIns="0" bIns="0" rtlCol="0"/>
          <a:lstStyle/>
          <a:p>
            <a:endParaRPr/>
          </a:p>
        </p:txBody>
      </p:sp>
      <p:sp>
        <p:nvSpPr>
          <p:cNvPr id="960" name="object 960"/>
          <p:cNvSpPr/>
          <p:nvPr/>
        </p:nvSpPr>
        <p:spPr>
          <a:xfrm>
            <a:off x="3492908" y="4189043"/>
            <a:ext cx="56515" cy="36195"/>
          </a:xfrm>
          <a:custGeom>
            <a:avLst/>
            <a:gdLst/>
            <a:ahLst/>
            <a:cxnLst/>
            <a:rect l="l" t="t" r="r" b="b"/>
            <a:pathLst>
              <a:path w="56514" h="36195">
                <a:moveTo>
                  <a:pt x="0" y="35692"/>
                </a:moveTo>
                <a:lnTo>
                  <a:pt x="56468" y="35692"/>
                </a:lnTo>
                <a:lnTo>
                  <a:pt x="56468" y="0"/>
                </a:lnTo>
                <a:lnTo>
                  <a:pt x="0" y="0"/>
                </a:lnTo>
                <a:lnTo>
                  <a:pt x="0" y="35692"/>
                </a:lnTo>
                <a:close/>
              </a:path>
            </a:pathLst>
          </a:custGeom>
          <a:solidFill>
            <a:srgbClr val="996633"/>
          </a:solidFill>
        </p:spPr>
        <p:txBody>
          <a:bodyPr wrap="square" lIns="0" tIns="0" rIns="0" bIns="0" rtlCol="0"/>
          <a:lstStyle/>
          <a:p>
            <a:endParaRPr/>
          </a:p>
        </p:txBody>
      </p:sp>
      <p:sp>
        <p:nvSpPr>
          <p:cNvPr id="961" name="object 961"/>
          <p:cNvSpPr/>
          <p:nvPr/>
        </p:nvSpPr>
        <p:spPr>
          <a:xfrm>
            <a:off x="3492908" y="4189043"/>
            <a:ext cx="56515" cy="36195"/>
          </a:xfrm>
          <a:custGeom>
            <a:avLst/>
            <a:gdLst/>
            <a:ahLst/>
            <a:cxnLst/>
            <a:rect l="l" t="t" r="r" b="b"/>
            <a:pathLst>
              <a:path w="56514" h="36195">
                <a:moveTo>
                  <a:pt x="0" y="35692"/>
                </a:moveTo>
                <a:lnTo>
                  <a:pt x="56468" y="35692"/>
                </a:lnTo>
                <a:lnTo>
                  <a:pt x="56468" y="0"/>
                </a:lnTo>
                <a:lnTo>
                  <a:pt x="0" y="0"/>
                </a:lnTo>
                <a:lnTo>
                  <a:pt x="0" y="35692"/>
                </a:lnTo>
                <a:close/>
              </a:path>
            </a:pathLst>
          </a:custGeom>
          <a:ln w="4455">
            <a:solidFill>
              <a:srgbClr val="000000"/>
            </a:solidFill>
          </a:ln>
        </p:spPr>
        <p:txBody>
          <a:bodyPr wrap="square" lIns="0" tIns="0" rIns="0" bIns="0" rtlCol="0"/>
          <a:lstStyle/>
          <a:p>
            <a:endParaRPr/>
          </a:p>
        </p:txBody>
      </p:sp>
      <p:sp>
        <p:nvSpPr>
          <p:cNvPr id="962" name="object 962"/>
          <p:cNvSpPr/>
          <p:nvPr/>
        </p:nvSpPr>
        <p:spPr>
          <a:xfrm>
            <a:off x="3549377" y="4189043"/>
            <a:ext cx="56515" cy="36195"/>
          </a:xfrm>
          <a:custGeom>
            <a:avLst/>
            <a:gdLst/>
            <a:ahLst/>
            <a:cxnLst/>
            <a:rect l="l" t="t" r="r" b="b"/>
            <a:pathLst>
              <a:path w="56514" h="36195">
                <a:moveTo>
                  <a:pt x="0" y="35692"/>
                </a:moveTo>
                <a:lnTo>
                  <a:pt x="56369" y="35692"/>
                </a:lnTo>
                <a:lnTo>
                  <a:pt x="56369" y="0"/>
                </a:lnTo>
                <a:lnTo>
                  <a:pt x="0" y="0"/>
                </a:lnTo>
                <a:lnTo>
                  <a:pt x="0" y="35692"/>
                </a:lnTo>
                <a:close/>
              </a:path>
            </a:pathLst>
          </a:custGeom>
          <a:solidFill>
            <a:srgbClr val="996633"/>
          </a:solidFill>
        </p:spPr>
        <p:txBody>
          <a:bodyPr wrap="square" lIns="0" tIns="0" rIns="0" bIns="0" rtlCol="0"/>
          <a:lstStyle/>
          <a:p>
            <a:endParaRPr/>
          </a:p>
        </p:txBody>
      </p:sp>
      <p:sp>
        <p:nvSpPr>
          <p:cNvPr id="963" name="object 963"/>
          <p:cNvSpPr/>
          <p:nvPr/>
        </p:nvSpPr>
        <p:spPr>
          <a:xfrm>
            <a:off x="3549377" y="4189043"/>
            <a:ext cx="56515" cy="36195"/>
          </a:xfrm>
          <a:custGeom>
            <a:avLst/>
            <a:gdLst/>
            <a:ahLst/>
            <a:cxnLst/>
            <a:rect l="l" t="t" r="r" b="b"/>
            <a:pathLst>
              <a:path w="56514" h="36195">
                <a:moveTo>
                  <a:pt x="0" y="35692"/>
                </a:moveTo>
                <a:lnTo>
                  <a:pt x="56369" y="35692"/>
                </a:lnTo>
                <a:lnTo>
                  <a:pt x="56369" y="0"/>
                </a:lnTo>
                <a:lnTo>
                  <a:pt x="0" y="0"/>
                </a:lnTo>
                <a:lnTo>
                  <a:pt x="0" y="35692"/>
                </a:lnTo>
                <a:close/>
              </a:path>
            </a:pathLst>
          </a:custGeom>
          <a:ln w="4454">
            <a:solidFill>
              <a:srgbClr val="000000"/>
            </a:solidFill>
          </a:ln>
        </p:spPr>
        <p:txBody>
          <a:bodyPr wrap="square" lIns="0" tIns="0" rIns="0" bIns="0" rtlCol="0"/>
          <a:lstStyle/>
          <a:p>
            <a:endParaRPr/>
          </a:p>
        </p:txBody>
      </p:sp>
      <p:sp>
        <p:nvSpPr>
          <p:cNvPr id="964" name="object 964"/>
          <p:cNvSpPr/>
          <p:nvPr/>
        </p:nvSpPr>
        <p:spPr>
          <a:xfrm>
            <a:off x="3605746" y="4189043"/>
            <a:ext cx="56515" cy="36195"/>
          </a:xfrm>
          <a:custGeom>
            <a:avLst/>
            <a:gdLst/>
            <a:ahLst/>
            <a:cxnLst/>
            <a:rect l="l" t="t" r="r" b="b"/>
            <a:pathLst>
              <a:path w="56514" h="36195">
                <a:moveTo>
                  <a:pt x="0" y="35692"/>
                </a:moveTo>
                <a:lnTo>
                  <a:pt x="56468" y="35692"/>
                </a:lnTo>
                <a:lnTo>
                  <a:pt x="56468" y="0"/>
                </a:lnTo>
                <a:lnTo>
                  <a:pt x="0" y="0"/>
                </a:lnTo>
                <a:lnTo>
                  <a:pt x="0" y="35692"/>
                </a:lnTo>
                <a:close/>
              </a:path>
            </a:pathLst>
          </a:custGeom>
          <a:solidFill>
            <a:srgbClr val="996633"/>
          </a:solidFill>
        </p:spPr>
        <p:txBody>
          <a:bodyPr wrap="square" lIns="0" tIns="0" rIns="0" bIns="0" rtlCol="0"/>
          <a:lstStyle/>
          <a:p>
            <a:endParaRPr/>
          </a:p>
        </p:txBody>
      </p:sp>
      <p:sp>
        <p:nvSpPr>
          <p:cNvPr id="965" name="object 965"/>
          <p:cNvSpPr/>
          <p:nvPr/>
        </p:nvSpPr>
        <p:spPr>
          <a:xfrm>
            <a:off x="3605746" y="4189043"/>
            <a:ext cx="56515" cy="36195"/>
          </a:xfrm>
          <a:custGeom>
            <a:avLst/>
            <a:gdLst/>
            <a:ahLst/>
            <a:cxnLst/>
            <a:rect l="l" t="t" r="r" b="b"/>
            <a:pathLst>
              <a:path w="56514" h="36195">
                <a:moveTo>
                  <a:pt x="0" y="35692"/>
                </a:moveTo>
                <a:lnTo>
                  <a:pt x="56468" y="35692"/>
                </a:lnTo>
                <a:lnTo>
                  <a:pt x="56468" y="0"/>
                </a:lnTo>
                <a:lnTo>
                  <a:pt x="0" y="0"/>
                </a:lnTo>
                <a:lnTo>
                  <a:pt x="0" y="35692"/>
                </a:lnTo>
                <a:close/>
              </a:path>
            </a:pathLst>
          </a:custGeom>
          <a:ln w="4455">
            <a:solidFill>
              <a:srgbClr val="000000"/>
            </a:solidFill>
          </a:ln>
        </p:spPr>
        <p:txBody>
          <a:bodyPr wrap="square" lIns="0" tIns="0" rIns="0" bIns="0" rtlCol="0"/>
          <a:lstStyle/>
          <a:p>
            <a:endParaRPr/>
          </a:p>
        </p:txBody>
      </p:sp>
      <p:sp>
        <p:nvSpPr>
          <p:cNvPr id="966" name="object 966"/>
          <p:cNvSpPr/>
          <p:nvPr/>
        </p:nvSpPr>
        <p:spPr>
          <a:xfrm>
            <a:off x="3662219" y="4189043"/>
            <a:ext cx="56515" cy="36195"/>
          </a:xfrm>
          <a:custGeom>
            <a:avLst/>
            <a:gdLst/>
            <a:ahLst/>
            <a:cxnLst/>
            <a:rect l="l" t="t" r="r" b="b"/>
            <a:pathLst>
              <a:path w="56514" h="36195">
                <a:moveTo>
                  <a:pt x="0" y="35692"/>
                </a:moveTo>
                <a:lnTo>
                  <a:pt x="56468" y="35692"/>
                </a:lnTo>
                <a:lnTo>
                  <a:pt x="56468" y="0"/>
                </a:lnTo>
                <a:lnTo>
                  <a:pt x="0" y="0"/>
                </a:lnTo>
                <a:lnTo>
                  <a:pt x="0" y="35692"/>
                </a:lnTo>
                <a:close/>
              </a:path>
            </a:pathLst>
          </a:custGeom>
          <a:solidFill>
            <a:srgbClr val="996633"/>
          </a:solidFill>
        </p:spPr>
        <p:txBody>
          <a:bodyPr wrap="square" lIns="0" tIns="0" rIns="0" bIns="0" rtlCol="0"/>
          <a:lstStyle/>
          <a:p>
            <a:endParaRPr/>
          </a:p>
        </p:txBody>
      </p:sp>
      <p:sp>
        <p:nvSpPr>
          <p:cNvPr id="967" name="object 967"/>
          <p:cNvSpPr/>
          <p:nvPr/>
        </p:nvSpPr>
        <p:spPr>
          <a:xfrm>
            <a:off x="3662219" y="4189043"/>
            <a:ext cx="56515" cy="36195"/>
          </a:xfrm>
          <a:custGeom>
            <a:avLst/>
            <a:gdLst/>
            <a:ahLst/>
            <a:cxnLst/>
            <a:rect l="l" t="t" r="r" b="b"/>
            <a:pathLst>
              <a:path w="56514" h="36195">
                <a:moveTo>
                  <a:pt x="0" y="35692"/>
                </a:moveTo>
                <a:lnTo>
                  <a:pt x="56468" y="35692"/>
                </a:lnTo>
                <a:lnTo>
                  <a:pt x="56468" y="0"/>
                </a:lnTo>
                <a:lnTo>
                  <a:pt x="0" y="0"/>
                </a:lnTo>
                <a:lnTo>
                  <a:pt x="0" y="35692"/>
                </a:lnTo>
                <a:close/>
              </a:path>
            </a:pathLst>
          </a:custGeom>
          <a:ln w="4455">
            <a:solidFill>
              <a:srgbClr val="000000"/>
            </a:solidFill>
          </a:ln>
        </p:spPr>
        <p:txBody>
          <a:bodyPr wrap="square" lIns="0" tIns="0" rIns="0" bIns="0" rtlCol="0"/>
          <a:lstStyle/>
          <a:p>
            <a:endParaRPr/>
          </a:p>
        </p:txBody>
      </p:sp>
      <p:sp>
        <p:nvSpPr>
          <p:cNvPr id="968" name="object 968"/>
          <p:cNvSpPr/>
          <p:nvPr/>
        </p:nvSpPr>
        <p:spPr>
          <a:xfrm>
            <a:off x="3718675" y="4189043"/>
            <a:ext cx="56515" cy="36195"/>
          </a:xfrm>
          <a:custGeom>
            <a:avLst/>
            <a:gdLst/>
            <a:ahLst/>
            <a:cxnLst/>
            <a:rect l="l" t="t" r="r" b="b"/>
            <a:pathLst>
              <a:path w="56514" h="36195">
                <a:moveTo>
                  <a:pt x="0" y="35692"/>
                </a:moveTo>
                <a:lnTo>
                  <a:pt x="56369" y="35692"/>
                </a:lnTo>
                <a:lnTo>
                  <a:pt x="56369" y="0"/>
                </a:lnTo>
                <a:lnTo>
                  <a:pt x="0" y="0"/>
                </a:lnTo>
                <a:lnTo>
                  <a:pt x="0" y="35692"/>
                </a:lnTo>
                <a:close/>
              </a:path>
            </a:pathLst>
          </a:custGeom>
          <a:solidFill>
            <a:srgbClr val="996633"/>
          </a:solidFill>
        </p:spPr>
        <p:txBody>
          <a:bodyPr wrap="square" lIns="0" tIns="0" rIns="0" bIns="0" rtlCol="0"/>
          <a:lstStyle/>
          <a:p>
            <a:endParaRPr/>
          </a:p>
        </p:txBody>
      </p:sp>
      <p:sp>
        <p:nvSpPr>
          <p:cNvPr id="969" name="object 969"/>
          <p:cNvSpPr/>
          <p:nvPr/>
        </p:nvSpPr>
        <p:spPr>
          <a:xfrm>
            <a:off x="3718675" y="4189043"/>
            <a:ext cx="56515" cy="36195"/>
          </a:xfrm>
          <a:custGeom>
            <a:avLst/>
            <a:gdLst/>
            <a:ahLst/>
            <a:cxnLst/>
            <a:rect l="l" t="t" r="r" b="b"/>
            <a:pathLst>
              <a:path w="56514" h="36195">
                <a:moveTo>
                  <a:pt x="0" y="35692"/>
                </a:moveTo>
                <a:lnTo>
                  <a:pt x="56369" y="35692"/>
                </a:lnTo>
                <a:lnTo>
                  <a:pt x="56369" y="0"/>
                </a:lnTo>
                <a:lnTo>
                  <a:pt x="0" y="0"/>
                </a:lnTo>
                <a:lnTo>
                  <a:pt x="0" y="35692"/>
                </a:lnTo>
                <a:close/>
              </a:path>
            </a:pathLst>
          </a:custGeom>
          <a:ln w="4454">
            <a:solidFill>
              <a:srgbClr val="000000"/>
            </a:solidFill>
          </a:ln>
        </p:spPr>
        <p:txBody>
          <a:bodyPr wrap="square" lIns="0" tIns="0" rIns="0" bIns="0" rtlCol="0"/>
          <a:lstStyle/>
          <a:p>
            <a:endParaRPr/>
          </a:p>
        </p:txBody>
      </p:sp>
      <p:sp>
        <p:nvSpPr>
          <p:cNvPr id="970" name="object 970"/>
          <p:cNvSpPr/>
          <p:nvPr/>
        </p:nvSpPr>
        <p:spPr>
          <a:xfrm>
            <a:off x="3240479" y="4224733"/>
            <a:ext cx="56515" cy="31115"/>
          </a:xfrm>
          <a:custGeom>
            <a:avLst/>
            <a:gdLst/>
            <a:ahLst/>
            <a:cxnLst/>
            <a:rect l="l" t="t" r="r" b="b"/>
            <a:pathLst>
              <a:path w="56514" h="31114">
                <a:moveTo>
                  <a:pt x="0" y="30642"/>
                </a:moveTo>
                <a:lnTo>
                  <a:pt x="56369" y="30642"/>
                </a:lnTo>
                <a:lnTo>
                  <a:pt x="56369" y="0"/>
                </a:lnTo>
                <a:lnTo>
                  <a:pt x="0" y="0"/>
                </a:lnTo>
                <a:lnTo>
                  <a:pt x="0" y="30642"/>
                </a:lnTo>
                <a:close/>
              </a:path>
            </a:pathLst>
          </a:custGeom>
          <a:solidFill>
            <a:srgbClr val="996633"/>
          </a:solidFill>
        </p:spPr>
        <p:txBody>
          <a:bodyPr wrap="square" lIns="0" tIns="0" rIns="0" bIns="0" rtlCol="0"/>
          <a:lstStyle/>
          <a:p>
            <a:endParaRPr/>
          </a:p>
        </p:txBody>
      </p:sp>
      <p:sp>
        <p:nvSpPr>
          <p:cNvPr id="971" name="object 971"/>
          <p:cNvSpPr/>
          <p:nvPr/>
        </p:nvSpPr>
        <p:spPr>
          <a:xfrm>
            <a:off x="3240479" y="4224733"/>
            <a:ext cx="56515" cy="31115"/>
          </a:xfrm>
          <a:custGeom>
            <a:avLst/>
            <a:gdLst/>
            <a:ahLst/>
            <a:cxnLst/>
            <a:rect l="l" t="t" r="r" b="b"/>
            <a:pathLst>
              <a:path w="56514" h="31114">
                <a:moveTo>
                  <a:pt x="0" y="30642"/>
                </a:moveTo>
                <a:lnTo>
                  <a:pt x="56369" y="30642"/>
                </a:lnTo>
                <a:lnTo>
                  <a:pt x="56369" y="0"/>
                </a:lnTo>
                <a:lnTo>
                  <a:pt x="0" y="0"/>
                </a:lnTo>
                <a:lnTo>
                  <a:pt x="0" y="30642"/>
                </a:lnTo>
                <a:close/>
              </a:path>
            </a:pathLst>
          </a:custGeom>
          <a:ln w="4575">
            <a:solidFill>
              <a:srgbClr val="000000"/>
            </a:solidFill>
          </a:ln>
        </p:spPr>
        <p:txBody>
          <a:bodyPr wrap="square" lIns="0" tIns="0" rIns="0" bIns="0" rtlCol="0"/>
          <a:lstStyle/>
          <a:p>
            <a:endParaRPr/>
          </a:p>
        </p:txBody>
      </p:sp>
      <p:sp>
        <p:nvSpPr>
          <p:cNvPr id="972" name="object 972"/>
          <p:cNvSpPr/>
          <p:nvPr/>
        </p:nvSpPr>
        <p:spPr>
          <a:xfrm>
            <a:off x="3296847" y="4224733"/>
            <a:ext cx="56515" cy="31115"/>
          </a:xfrm>
          <a:custGeom>
            <a:avLst/>
            <a:gdLst/>
            <a:ahLst/>
            <a:cxnLst/>
            <a:rect l="l" t="t" r="r" b="b"/>
            <a:pathLst>
              <a:path w="56514" h="31114">
                <a:moveTo>
                  <a:pt x="0" y="30642"/>
                </a:moveTo>
                <a:lnTo>
                  <a:pt x="56468" y="30642"/>
                </a:lnTo>
                <a:lnTo>
                  <a:pt x="56468" y="0"/>
                </a:lnTo>
                <a:lnTo>
                  <a:pt x="0" y="0"/>
                </a:lnTo>
                <a:lnTo>
                  <a:pt x="0" y="30642"/>
                </a:lnTo>
                <a:close/>
              </a:path>
            </a:pathLst>
          </a:custGeom>
          <a:solidFill>
            <a:srgbClr val="996633"/>
          </a:solidFill>
        </p:spPr>
        <p:txBody>
          <a:bodyPr wrap="square" lIns="0" tIns="0" rIns="0" bIns="0" rtlCol="0"/>
          <a:lstStyle/>
          <a:p>
            <a:endParaRPr/>
          </a:p>
        </p:txBody>
      </p:sp>
      <p:sp>
        <p:nvSpPr>
          <p:cNvPr id="973" name="object 973"/>
          <p:cNvSpPr/>
          <p:nvPr/>
        </p:nvSpPr>
        <p:spPr>
          <a:xfrm>
            <a:off x="3296847" y="4224733"/>
            <a:ext cx="56515" cy="31115"/>
          </a:xfrm>
          <a:custGeom>
            <a:avLst/>
            <a:gdLst/>
            <a:ahLst/>
            <a:cxnLst/>
            <a:rect l="l" t="t" r="r" b="b"/>
            <a:pathLst>
              <a:path w="56514" h="31114">
                <a:moveTo>
                  <a:pt x="0" y="30642"/>
                </a:moveTo>
                <a:lnTo>
                  <a:pt x="56468" y="30642"/>
                </a:lnTo>
                <a:lnTo>
                  <a:pt x="56468" y="0"/>
                </a:lnTo>
                <a:lnTo>
                  <a:pt x="0" y="0"/>
                </a:lnTo>
                <a:lnTo>
                  <a:pt x="0" y="30642"/>
                </a:lnTo>
                <a:close/>
              </a:path>
            </a:pathLst>
          </a:custGeom>
          <a:ln w="4576">
            <a:solidFill>
              <a:srgbClr val="000000"/>
            </a:solidFill>
          </a:ln>
        </p:spPr>
        <p:txBody>
          <a:bodyPr wrap="square" lIns="0" tIns="0" rIns="0" bIns="0" rtlCol="0"/>
          <a:lstStyle/>
          <a:p>
            <a:endParaRPr/>
          </a:p>
        </p:txBody>
      </p:sp>
      <p:sp>
        <p:nvSpPr>
          <p:cNvPr id="974" name="object 974"/>
          <p:cNvSpPr/>
          <p:nvPr/>
        </p:nvSpPr>
        <p:spPr>
          <a:xfrm>
            <a:off x="3353315" y="4224733"/>
            <a:ext cx="56515" cy="31115"/>
          </a:xfrm>
          <a:custGeom>
            <a:avLst/>
            <a:gdLst/>
            <a:ahLst/>
            <a:cxnLst/>
            <a:rect l="l" t="t" r="r" b="b"/>
            <a:pathLst>
              <a:path w="56514" h="31114">
                <a:moveTo>
                  <a:pt x="0" y="30642"/>
                </a:moveTo>
                <a:lnTo>
                  <a:pt x="56468" y="30642"/>
                </a:lnTo>
                <a:lnTo>
                  <a:pt x="56468" y="0"/>
                </a:lnTo>
                <a:lnTo>
                  <a:pt x="0" y="0"/>
                </a:lnTo>
                <a:lnTo>
                  <a:pt x="0" y="30642"/>
                </a:lnTo>
                <a:close/>
              </a:path>
            </a:pathLst>
          </a:custGeom>
          <a:solidFill>
            <a:srgbClr val="996633"/>
          </a:solidFill>
        </p:spPr>
        <p:txBody>
          <a:bodyPr wrap="square" lIns="0" tIns="0" rIns="0" bIns="0" rtlCol="0"/>
          <a:lstStyle/>
          <a:p>
            <a:endParaRPr/>
          </a:p>
        </p:txBody>
      </p:sp>
      <p:sp>
        <p:nvSpPr>
          <p:cNvPr id="975" name="object 975"/>
          <p:cNvSpPr/>
          <p:nvPr/>
        </p:nvSpPr>
        <p:spPr>
          <a:xfrm>
            <a:off x="3353315" y="4224733"/>
            <a:ext cx="56515" cy="31115"/>
          </a:xfrm>
          <a:custGeom>
            <a:avLst/>
            <a:gdLst/>
            <a:ahLst/>
            <a:cxnLst/>
            <a:rect l="l" t="t" r="r" b="b"/>
            <a:pathLst>
              <a:path w="56514" h="31114">
                <a:moveTo>
                  <a:pt x="0" y="30642"/>
                </a:moveTo>
                <a:lnTo>
                  <a:pt x="56468" y="30642"/>
                </a:lnTo>
                <a:lnTo>
                  <a:pt x="56468" y="0"/>
                </a:lnTo>
                <a:lnTo>
                  <a:pt x="0" y="0"/>
                </a:lnTo>
                <a:lnTo>
                  <a:pt x="0" y="30642"/>
                </a:lnTo>
                <a:close/>
              </a:path>
            </a:pathLst>
          </a:custGeom>
          <a:ln w="4576">
            <a:solidFill>
              <a:srgbClr val="000000"/>
            </a:solidFill>
          </a:ln>
        </p:spPr>
        <p:txBody>
          <a:bodyPr wrap="square" lIns="0" tIns="0" rIns="0" bIns="0" rtlCol="0"/>
          <a:lstStyle/>
          <a:p>
            <a:endParaRPr/>
          </a:p>
        </p:txBody>
      </p:sp>
      <p:sp>
        <p:nvSpPr>
          <p:cNvPr id="976" name="object 976"/>
          <p:cNvSpPr/>
          <p:nvPr/>
        </p:nvSpPr>
        <p:spPr>
          <a:xfrm>
            <a:off x="3409784" y="4224733"/>
            <a:ext cx="56515" cy="31115"/>
          </a:xfrm>
          <a:custGeom>
            <a:avLst/>
            <a:gdLst/>
            <a:ahLst/>
            <a:cxnLst/>
            <a:rect l="l" t="t" r="r" b="b"/>
            <a:pathLst>
              <a:path w="56514" h="31114">
                <a:moveTo>
                  <a:pt x="0" y="30642"/>
                </a:moveTo>
                <a:lnTo>
                  <a:pt x="56369" y="30642"/>
                </a:lnTo>
                <a:lnTo>
                  <a:pt x="56369" y="0"/>
                </a:lnTo>
                <a:lnTo>
                  <a:pt x="0" y="0"/>
                </a:lnTo>
                <a:lnTo>
                  <a:pt x="0" y="30642"/>
                </a:lnTo>
                <a:close/>
              </a:path>
            </a:pathLst>
          </a:custGeom>
          <a:solidFill>
            <a:srgbClr val="996633"/>
          </a:solidFill>
        </p:spPr>
        <p:txBody>
          <a:bodyPr wrap="square" lIns="0" tIns="0" rIns="0" bIns="0" rtlCol="0"/>
          <a:lstStyle/>
          <a:p>
            <a:endParaRPr/>
          </a:p>
        </p:txBody>
      </p:sp>
      <p:sp>
        <p:nvSpPr>
          <p:cNvPr id="977" name="object 977"/>
          <p:cNvSpPr/>
          <p:nvPr/>
        </p:nvSpPr>
        <p:spPr>
          <a:xfrm>
            <a:off x="3409784" y="4224733"/>
            <a:ext cx="56515" cy="31115"/>
          </a:xfrm>
          <a:custGeom>
            <a:avLst/>
            <a:gdLst/>
            <a:ahLst/>
            <a:cxnLst/>
            <a:rect l="l" t="t" r="r" b="b"/>
            <a:pathLst>
              <a:path w="56514" h="31114">
                <a:moveTo>
                  <a:pt x="0" y="30642"/>
                </a:moveTo>
                <a:lnTo>
                  <a:pt x="56369" y="30642"/>
                </a:lnTo>
                <a:lnTo>
                  <a:pt x="56369" y="0"/>
                </a:lnTo>
                <a:lnTo>
                  <a:pt x="0" y="0"/>
                </a:lnTo>
                <a:lnTo>
                  <a:pt x="0" y="30642"/>
                </a:lnTo>
                <a:close/>
              </a:path>
            </a:pathLst>
          </a:custGeom>
          <a:ln w="4575">
            <a:solidFill>
              <a:srgbClr val="000000"/>
            </a:solidFill>
          </a:ln>
        </p:spPr>
        <p:txBody>
          <a:bodyPr wrap="square" lIns="0" tIns="0" rIns="0" bIns="0" rtlCol="0"/>
          <a:lstStyle/>
          <a:p>
            <a:endParaRPr/>
          </a:p>
        </p:txBody>
      </p:sp>
      <p:sp>
        <p:nvSpPr>
          <p:cNvPr id="978" name="object 978"/>
          <p:cNvSpPr/>
          <p:nvPr/>
        </p:nvSpPr>
        <p:spPr>
          <a:xfrm>
            <a:off x="3466153" y="4224733"/>
            <a:ext cx="56515" cy="31115"/>
          </a:xfrm>
          <a:custGeom>
            <a:avLst/>
            <a:gdLst/>
            <a:ahLst/>
            <a:cxnLst/>
            <a:rect l="l" t="t" r="r" b="b"/>
            <a:pathLst>
              <a:path w="56514" h="31114">
                <a:moveTo>
                  <a:pt x="0" y="30642"/>
                </a:moveTo>
                <a:lnTo>
                  <a:pt x="56468" y="30642"/>
                </a:lnTo>
                <a:lnTo>
                  <a:pt x="56468" y="0"/>
                </a:lnTo>
                <a:lnTo>
                  <a:pt x="0" y="0"/>
                </a:lnTo>
                <a:lnTo>
                  <a:pt x="0" y="30642"/>
                </a:lnTo>
                <a:close/>
              </a:path>
            </a:pathLst>
          </a:custGeom>
          <a:solidFill>
            <a:srgbClr val="996633"/>
          </a:solidFill>
        </p:spPr>
        <p:txBody>
          <a:bodyPr wrap="square" lIns="0" tIns="0" rIns="0" bIns="0" rtlCol="0"/>
          <a:lstStyle/>
          <a:p>
            <a:endParaRPr/>
          </a:p>
        </p:txBody>
      </p:sp>
      <p:sp>
        <p:nvSpPr>
          <p:cNvPr id="979" name="object 979"/>
          <p:cNvSpPr/>
          <p:nvPr/>
        </p:nvSpPr>
        <p:spPr>
          <a:xfrm>
            <a:off x="3466153" y="4224733"/>
            <a:ext cx="56515" cy="31115"/>
          </a:xfrm>
          <a:custGeom>
            <a:avLst/>
            <a:gdLst/>
            <a:ahLst/>
            <a:cxnLst/>
            <a:rect l="l" t="t" r="r" b="b"/>
            <a:pathLst>
              <a:path w="56514" h="31114">
                <a:moveTo>
                  <a:pt x="0" y="30642"/>
                </a:moveTo>
                <a:lnTo>
                  <a:pt x="56468" y="30642"/>
                </a:lnTo>
                <a:lnTo>
                  <a:pt x="56468" y="0"/>
                </a:lnTo>
                <a:lnTo>
                  <a:pt x="0" y="0"/>
                </a:lnTo>
                <a:lnTo>
                  <a:pt x="0" y="30642"/>
                </a:lnTo>
                <a:close/>
              </a:path>
            </a:pathLst>
          </a:custGeom>
          <a:ln w="4576">
            <a:solidFill>
              <a:srgbClr val="000000"/>
            </a:solidFill>
          </a:ln>
        </p:spPr>
        <p:txBody>
          <a:bodyPr wrap="square" lIns="0" tIns="0" rIns="0" bIns="0" rtlCol="0"/>
          <a:lstStyle/>
          <a:p>
            <a:endParaRPr/>
          </a:p>
        </p:txBody>
      </p:sp>
      <p:sp>
        <p:nvSpPr>
          <p:cNvPr id="980" name="object 980"/>
          <p:cNvSpPr/>
          <p:nvPr/>
        </p:nvSpPr>
        <p:spPr>
          <a:xfrm>
            <a:off x="3522622" y="4224733"/>
            <a:ext cx="56515" cy="31115"/>
          </a:xfrm>
          <a:custGeom>
            <a:avLst/>
            <a:gdLst/>
            <a:ahLst/>
            <a:cxnLst/>
            <a:rect l="l" t="t" r="r" b="b"/>
            <a:pathLst>
              <a:path w="56514" h="31114">
                <a:moveTo>
                  <a:pt x="0" y="30642"/>
                </a:moveTo>
                <a:lnTo>
                  <a:pt x="56468" y="30642"/>
                </a:lnTo>
                <a:lnTo>
                  <a:pt x="56468" y="0"/>
                </a:lnTo>
                <a:lnTo>
                  <a:pt x="0" y="0"/>
                </a:lnTo>
                <a:lnTo>
                  <a:pt x="0" y="30642"/>
                </a:lnTo>
                <a:close/>
              </a:path>
            </a:pathLst>
          </a:custGeom>
          <a:solidFill>
            <a:srgbClr val="996633"/>
          </a:solidFill>
        </p:spPr>
        <p:txBody>
          <a:bodyPr wrap="square" lIns="0" tIns="0" rIns="0" bIns="0" rtlCol="0"/>
          <a:lstStyle/>
          <a:p>
            <a:endParaRPr/>
          </a:p>
        </p:txBody>
      </p:sp>
      <p:sp>
        <p:nvSpPr>
          <p:cNvPr id="981" name="object 981"/>
          <p:cNvSpPr/>
          <p:nvPr/>
        </p:nvSpPr>
        <p:spPr>
          <a:xfrm>
            <a:off x="3522622" y="4224733"/>
            <a:ext cx="56515" cy="31115"/>
          </a:xfrm>
          <a:custGeom>
            <a:avLst/>
            <a:gdLst/>
            <a:ahLst/>
            <a:cxnLst/>
            <a:rect l="l" t="t" r="r" b="b"/>
            <a:pathLst>
              <a:path w="56514" h="31114">
                <a:moveTo>
                  <a:pt x="0" y="30642"/>
                </a:moveTo>
                <a:lnTo>
                  <a:pt x="56468" y="30642"/>
                </a:lnTo>
                <a:lnTo>
                  <a:pt x="56468" y="0"/>
                </a:lnTo>
                <a:lnTo>
                  <a:pt x="0" y="0"/>
                </a:lnTo>
                <a:lnTo>
                  <a:pt x="0" y="30642"/>
                </a:lnTo>
                <a:close/>
              </a:path>
            </a:pathLst>
          </a:custGeom>
          <a:ln w="4576">
            <a:solidFill>
              <a:srgbClr val="000000"/>
            </a:solidFill>
          </a:ln>
        </p:spPr>
        <p:txBody>
          <a:bodyPr wrap="square" lIns="0" tIns="0" rIns="0" bIns="0" rtlCol="0"/>
          <a:lstStyle/>
          <a:p>
            <a:endParaRPr/>
          </a:p>
        </p:txBody>
      </p:sp>
      <p:sp>
        <p:nvSpPr>
          <p:cNvPr id="982" name="object 982"/>
          <p:cNvSpPr/>
          <p:nvPr/>
        </p:nvSpPr>
        <p:spPr>
          <a:xfrm>
            <a:off x="3579090" y="4224733"/>
            <a:ext cx="56515" cy="31115"/>
          </a:xfrm>
          <a:custGeom>
            <a:avLst/>
            <a:gdLst/>
            <a:ahLst/>
            <a:cxnLst/>
            <a:rect l="l" t="t" r="r" b="b"/>
            <a:pathLst>
              <a:path w="56514" h="31114">
                <a:moveTo>
                  <a:pt x="0" y="30642"/>
                </a:moveTo>
                <a:lnTo>
                  <a:pt x="56369" y="30642"/>
                </a:lnTo>
                <a:lnTo>
                  <a:pt x="56369" y="0"/>
                </a:lnTo>
                <a:lnTo>
                  <a:pt x="0" y="0"/>
                </a:lnTo>
                <a:lnTo>
                  <a:pt x="0" y="30642"/>
                </a:lnTo>
                <a:close/>
              </a:path>
            </a:pathLst>
          </a:custGeom>
          <a:solidFill>
            <a:srgbClr val="996633"/>
          </a:solidFill>
        </p:spPr>
        <p:txBody>
          <a:bodyPr wrap="square" lIns="0" tIns="0" rIns="0" bIns="0" rtlCol="0"/>
          <a:lstStyle/>
          <a:p>
            <a:endParaRPr/>
          </a:p>
        </p:txBody>
      </p:sp>
      <p:sp>
        <p:nvSpPr>
          <p:cNvPr id="983" name="object 983"/>
          <p:cNvSpPr/>
          <p:nvPr/>
        </p:nvSpPr>
        <p:spPr>
          <a:xfrm>
            <a:off x="3579090" y="4224733"/>
            <a:ext cx="56515" cy="31115"/>
          </a:xfrm>
          <a:custGeom>
            <a:avLst/>
            <a:gdLst/>
            <a:ahLst/>
            <a:cxnLst/>
            <a:rect l="l" t="t" r="r" b="b"/>
            <a:pathLst>
              <a:path w="56514" h="31114">
                <a:moveTo>
                  <a:pt x="0" y="30642"/>
                </a:moveTo>
                <a:lnTo>
                  <a:pt x="56369" y="30642"/>
                </a:lnTo>
                <a:lnTo>
                  <a:pt x="56369" y="0"/>
                </a:lnTo>
                <a:lnTo>
                  <a:pt x="0" y="0"/>
                </a:lnTo>
                <a:lnTo>
                  <a:pt x="0" y="30642"/>
                </a:lnTo>
                <a:close/>
              </a:path>
            </a:pathLst>
          </a:custGeom>
          <a:ln w="4575">
            <a:solidFill>
              <a:srgbClr val="000000"/>
            </a:solidFill>
          </a:ln>
        </p:spPr>
        <p:txBody>
          <a:bodyPr wrap="square" lIns="0" tIns="0" rIns="0" bIns="0" rtlCol="0"/>
          <a:lstStyle/>
          <a:p>
            <a:endParaRPr/>
          </a:p>
        </p:txBody>
      </p:sp>
      <p:sp>
        <p:nvSpPr>
          <p:cNvPr id="984" name="object 984"/>
          <p:cNvSpPr/>
          <p:nvPr/>
        </p:nvSpPr>
        <p:spPr>
          <a:xfrm>
            <a:off x="3635472" y="4224733"/>
            <a:ext cx="56515" cy="31115"/>
          </a:xfrm>
          <a:custGeom>
            <a:avLst/>
            <a:gdLst/>
            <a:ahLst/>
            <a:cxnLst/>
            <a:rect l="l" t="t" r="r" b="b"/>
            <a:pathLst>
              <a:path w="56514" h="31114">
                <a:moveTo>
                  <a:pt x="0" y="30642"/>
                </a:moveTo>
                <a:lnTo>
                  <a:pt x="56468" y="30642"/>
                </a:lnTo>
                <a:lnTo>
                  <a:pt x="56468" y="0"/>
                </a:lnTo>
                <a:lnTo>
                  <a:pt x="0" y="0"/>
                </a:lnTo>
                <a:lnTo>
                  <a:pt x="0" y="30642"/>
                </a:lnTo>
                <a:close/>
              </a:path>
            </a:pathLst>
          </a:custGeom>
          <a:solidFill>
            <a:srgbClr val="996633"/>
          </a:solidFill>
        </p:spPr>
        <p:txBody>
          <a:bodyPr wrap="square" lIns="0" tIns="0" rIns="0" bIns="0" rtlCol="0"/>
          <a:lstStyle/>
          <a:p>
            <a:endParaRPr/>
          </a:p>
        </p:txBody>
      </p:sp>
      <p:sp>
        <p:nvSpPr>
          <p:cNvPr id="985" name="object 985"/>
          <p:cNvSpPr/>
          <p:nvPr/>
        </p:nvSpPr>
        <p:spPr>
          <a:xfrm>
            <a:off x="3635472" y="4224733"/>
            <a:ext cx="56515" cy="31115"/>
          </a:xfrm>
          <a:custGeom>
            <a:avLst/>
            <a:gdLst/>
            <a:ahLst/>
            <a:cxnLst/>
            <a:rect l="l" t="t" r="r" b="b"/>
            <a:pathLst>
              <a:path w="56514" h="31114">
                <a:moveTo>
                  <a:pt x="0" y="30642"/>
                </a:moveTo>
                <a:lnTo>
                  <a:pt x="56468" y="30642"/>
                </a:lnTo>
                <a:lnTo>
                  <a:pt x="56468" y="0"/>
                </a:lnTo>
                <a:lnTo>
                  <a:pt x="0" y="0"/>
                </a:lnTo>
                <a:lnTo>
                  <a:pt x="0" y="30642"/>
                </a:lnTo>
                <a:close/>
              </a:path>
            </a:pathLst>
          </a:custGeom>
          <a:ln w="4576">
            <a:solidFill>
              <a:srgbClr val="000000"/>
            </a:solidFill>
          </a:ln>
        </p:spPr>
        <p:txBody>
          <a:bodyPr wrap="square" lIns="0" tIns="0" rIns="0" bIns="0" rtlCol="0"/>
          <a:lstStyle/>
          <a:p>
            <a:endParaRPr/>
          </a:p>
        </p:txBody>
      </p:sp>
      <p:sp>
        <p:nvSpPr>
          <p:cNvPr id="986" name="object 986"/>
          <p:cNvSpPr/>
          <p:nvPr/>
        </p:nvSpPr>
        <p:spPr>
          <a:xfrm>
            <a:off x="3691928" y="4224733"/>
            <a:ext cx="56515" cy="31115"/>
          </a:xfrm>
          <a:custGeom>
            <a:avLst/>
            <a:gdLst/>
            <a:ahLst/>
            <a:cxnLst/>
            <a:rect l="l" t="t" r="r" b="b"/>
            <a:pathLst>
              <a:path w="56514" h="31114">
                <a:moveTo>
                  <a:pt x="0" y="30642"/>
                </a:moveTo>
                <a:lnTo>
                  <a:pt x="56468" y="30642"/>
                </a:lnTo>
                <a:lnTo>
                  <a:pt x="56468" y="0"/>
                </a:lnTo>
                <a:lnTo>
                  <a:pt x="0" y="0"/>
                </a:lnTo>
                <a:lnTo>
                  <a:pt x="0" y="30642"/>
                </a:lnTo>
                <a:close/>
              </a:path>
            </a:pathLst>
          </a:custGeom>
          <a:solidFill>
            <a:srgbClr val="996633"/>
          </a:solidFill>
        </p:spPr>
        <p:txBody>
          <a:bodyPr wrap="square" lIns="0" tIns="0" rIns="0" bIns="0" rtlCol="0"/>
          <a:lstStyle/>
          <a:p>
            <a:endParaRPr/>
          </a:p>
        </p:txBody>
      </p:sp>
      <p:sp>
        <p:nvSpPr>
          <p:cNvPr id="987" name="object 987"/>
          <p:cNvSpPr/>
          <p:nvPr/>
        </p:nvSpPr>
        <p:spPr>
          <a:xfrm>
            <a:off x="3691928" y="4224733"/>
            <a:ext cx="56515" cy="31115"/>
          </a:xfrm>
          <a:custGeom>
            <a:avLst/>
            <a:gdLst/>
            <a:ahLst/>
            <a:cxnLst/>
            <a:rect l="l" t="t" r="r" b="b"/>
            <a:pathLst>
              <a:path w="56514" h="31114">
                <a:moveTo>
                  <a:pt x="0" y="30642"/>
                </a:moveTo>
                <a:lnTo>
                  <a:pt x="56468" y="30642"/>
                </a:lnTo>
                <a:lnTo>
                  <a:pt x="56468" y="0"/>
                </a:lnTo>
                <a:lnTo>
                  <a:pt x="0" y="0"/>
                </a:lnTo>
                <a:lnTo>
                  <a:pt x="0" y="30642"/>
                </a:lnTo>
                <a:close/>
              </a:path>
            </a:pathLst>
          </a:custGeom>
          <a:ln w="4576">
            <a:solidFill>
              <a:srgbClr val="000000"/>
            </a:solidFill>
          </a:ln>
        </p:spPr>
        <p:txBody>
          <a:bodyPr wrap="square" lIns="0" tIns="0" rIns="0" bIns="0" rtlCol="0"/>
          <a:lstStyle/>
          <a:p>
            <a:endParaRPr/>
          </a:p>
        </p:txBody>
      </p:sp>
      <p:sp>
        <p:nvSpPr>
          <p:cNvPr id="988" name="object 988"/>
          <p:cNvSpPr/>
          <p:nvPr/>
        </p:nvSpPr>
        <p:spPr>
          <a:xfrm>
            <a:off x="3267232" y="4255376"/>
            <a:ext cx="56515" cy="36195"/>
          </a:xfrm>
          <a:custGeom>
            <a:avLst/>
            <a:gdLst/>
            <a:ahLst/>
            <a:cxnLst/>
            <a:rect l="l" t="t" r="r" b="b"/>
            <a:pathLst>
              <a:path w="56514" h="36195">
                <a:moveTo>
                  <a:pt x="0" y="35861"/>
                </a:moveTo>
                <a:lnTo>
                  <a:pt x="56369" y="35861"/>
                </a:lnTo>
                <a:lnTo>
                  <a:pt x="56369" y="0"/>
                </a:lnTo>
                <a:lnTo>
                  <a:pt x="0" y="0"/>
                </a:lnTo>
                <a:lnTo>
                  <a:pt x="0" y="35861"/>
                </a:lnTo>
                <a:close/>
              </a:path>
            </a:pathLst>
          </a:custGeom>
          <a:solidFill>
            <a:srgbClr val="996633"/>
          </a:solidFill>
        </p:spPr>
        <p:txBody>
          <a:bodyPr wrap="square" lIns="0" tIns="0" rIns="0" bIns="0" rtlCol="0"/>
          <a:lstStyle/>
          <a:p>
            <a:endParaRPr/>
          </a:p>
        </p:txBody>
      </p:sp>
      <p:sp>
        <p:nvSpPr>
          <p:cNvPr id="989" name="object 989"/>
          <p:cNvSpPr/>
          <p:nvPr/>
        </p:nvSpPr>
        <p:spPr>
          <a:xfrm>
            <a:off x="3267232" y="4255376"/>
            <a:ext cx="56515" cy="36195"/>
          </a:xfrm>
          <a:custGeom>
            <a:avLst/>
            <a:gdLst/>
            <a:ahLst/>
            <a:cxnLst/>
            <a:rect l="l" t="t" r="r" b="b"/>
            <a:pathLst>
              <a:path w="56514" h="36195">
                <a:moveTo>
                  <a:pt x="0" y="35861"/>
                </a:moveTo>
                <a:lnTo>
                  <a:pt x="56369" y="35861"/>
                </a:lnTo>
                <a:lnTo>
                  <a:pt x="56369" y="0"/>
                </a:lnTo>
                <a:lnTo>
                  <a:pt x="0" y="0"/>
                </a:lnTo>
                <a:lnTo>
                  <a:pt x="0" y="35861"/>
                </a:lnTo>
                <a:close/>
              </a:path>
            </a:pathLst>
          </a:custGeom>
          <a:ln w="4450">
            <a:solidFill>
              <a:srgbClr val="000000"/>
            </a:solidFill>
          </a:ln>
        </p:spPr>
        <p:txBody>
          <a:bodyPr wrap="square" lIns="0" tIns="0" rIns="0" bIns="0" rtlCol="0"/>
          <a:lstStyle/>
          <a:p>
            <a:endParaRPr/>
          </a:p>
        </p:txBody>
      </p:sp>
      <p:sp>
        <p:nvSpPr>
          <p:cNvPr id="990" name="object 990"/>
          <p:cNvSpPr/>
          <p:nvPr/>
        </p:nvSpPr>
        <p:spPr>
          <a:xfrm>
            <a:off x="3323602" y="4255376"/>
            <a:ext cx="56515" cy="36195"/>
          </a:xfrm>
          <a:custGeom>
            <a:avLst/>
            <a:gdLst/>
            <a:ahLst/>
            <a:cxnLst/>
            <a:rect l="l" t="t" r="r" b="b"/>
            <a:pathLst>
              <a:path w="56514" h="36195">
                <a:moveTo>
                  <a:pt x="0" y="35861"/>
                </a:moveTo>
                <a:lnTo>
                  <a:pt x="56468" y="35861"/>
                </a:lnTo>
                <a:lnTo>
                  <a:pt x="56468" y="0"/>
                </a:lnTo>
                <a:lnTo>
                  <a:pt x="0" y="0"/>
                </a:lnTo>
                <a:lnTo>
                  <a:pt x="0" y="35861"/>
                </a:lnTo>
                <a:close/>
              </a:path>
            </a:pathLst>
          </a:custGeom>
          <a:solidFill>
            <a:srgbClr val="996633"/>
          </a:solidFill>
        </p:spPr>
        <p:txBody>
          <a:bodyPr wrap="square" lIns="0" tIns="0" rIns="0" bIns="0" rtlCol="0"/>
          <a:lstStyle/>
          <a:p>
            <a:endParaRPr/>
          </a:p>
        </p:txBody>
      </p:sp>
      <p:sp>
        <p:nvSpPr>
          <p:cNvPr id="991" name="object 991"/>
          <p:cNvSpPr/>
          <p:nvPr/>
        </p:nvSpPr>
        <p:spPr>
          <a:xfrm>
            <a:off x="3323602" y="4255376"/>
            <a:ext cx="56515" cy="36195"/>
          </a:xfrm>
          <a:custGeom>
            <a:avLst/>
            <a:gdLst/>
            <a:ahLst/>
            <a:cxnLst/>
            <a:rect l="l" t="t" r="r" b="b"/>
            <a:pathLst>
              <a:path w="56514" h="36195">
                <a:moveTo>
                  <a:pt x="0" y="35861"/>
                </a:moveTo>
                <a:lnTo>
                  <a:pt x="56468" y="35861"/>
                </a:lnTo>
                <a:lnTo>
                  <a:pt x="56468" y="0"/>
                </a:lnTo>
                <a:lnTo>
                  <a:pt x="0" y="0"/>
                </a:lnTo>
                <a:lnTo>
                  <a:pt x="0" y="35861"/>
                </a:lnTo>
                <a:close/>
              </a:path>
            </a:pathLst>
          </a:custGeom>
          <a:ln w="4451">
            <a:solidFill>
              <a:srgbClr val="000000"/>
            </a:solidFill>
          </a:ln>
        </p:spPr>
        <p:txBody>
          <a:bodyPr wrap="square" lIns="0" tIns="0" rIns="0" bIns="0" rtlCol="0"/>
          <a:lstStyle/>
          <a:p>
            <a:endParaRPr/>
          </a:p>
        </p:txBody>
      </p:sp>
      <p:sp>
        <p:nvSpPr>
          <p:cNvPr id="992" name="object 992"/>
          <p:cNvSpPr/>
          <p:nvPr/>
        </p:nvSpPr>
        <p:spPr>
          <a:xfrm>
            <a:off x="3380070" y="4255376"/>
            <a:ext cx="56515" cy="36195"/>
          </a:xfrm>
          <a:custGeom>
            <a:avLst/>
            <a:gdLst/>
            <a:ahLst/>
            <a:cxnLst/>
            <a:rect l="l" t="t" r="r" b="b"/>
            <a:pathLst>
              <a:path w="56514" h="36195">
                <a:moveTo>
                  <a:pt x="0" y="35861"/>
                </a:moveTo>
                <a:lnTo>
                  <a:pt x="56369" y="35861"/>
                </a:lnTo>
                <a:lnTo>
                  <a:pt x="56369" y="0"/>
                </a:lnTo>
                <a:lnTo>
                  <a:pt x="0" y="0"/>
                </a:lnTo>
                <a:lnTo>
                  <a:pt x="0" y="35861"/>
                </a:lnTo>
                <a:close/>
              </a:path>
            </a:pathLst>
          </a:custGeom>
          <a:solidFill>
            <a:srgbClr val="996633"/>
          </a:solidFill>
        </p:spPr>
        <p:txBody>
          <a:bodyPr wrap="square" lIns="0" tIns="0" rIns="0" bIns="0" rtlCol="0"/>
          <a:lstStyle/>
          <a:p>
            <a:endParaRPr/>
          </a:p>
        </p:txBody>
      </p:sp>
      <p:sp>
        <p:nvSpPr>
          <p:cNvPr id="993" name="object 993"/>
          <p:cNvSpPr/>
          <p:nvPr/>
        </p:nvSpPr>
        <p:spPr>
          <a:xfrm>
            <a:off x="3380070" y="4255376"/>
            <a:ext cx="56515" cy="36195"/>
          </a:xfrm>
          <a:custGeom>
            <a:avLst/>
            <a:gdLst/>
            <a:ahLst/>
            <a:cxnLst/>
            <a:rect l="l" t="t" r="r" b="b"/>
            <a:pathLst>
              <a:path w="56514" h="36195">
                <a:moveTo>
                  <a:pt x="0" y="35861"/>
                </a:moveTo>
                <a:lnTo>
                  <a:pt x="56369" y="35861"/>
                </a:lnTo>
                <a:lnTo>
                  <a:pt x="56369" y="0"/>
                </a:lnTo>
                <a:lnTo>
                  <a:pt x="0" y="0"/>
                </a:lnTo>
                <a:lnTo>
                  <a:pt x="0" y="35861"/>
                </a:lnTo>
                <a:close/>
              </a:path>
            </a:pathLst>
          </a:custGeom>
          <a:ln w="4450">
            <a:solidFill>
              <a:srgbClr val="000000"/>
            </a:solidFill>
          </a:ln>
        </p:spPr>
        <p:txBody>
          <a:bodyPr wrap="square" lIns="0" tIns="0" rIns="0" bIns="0" rtlCol="0"/>
          <a:lstStyle/>
          <a:p>
            <a:endParaRPr/>
          </a:p>
        </p:txBody>
      </p:sp>
      <p:sp>
        <p:nvSpPr>
          <p:cNvPr id="994" name="object 994"/>
          <p:cNvSpPr/>
          <p:nvPr/>
        </p:nvSpPr>
        <p:spPr>
          <a:xfrm>
            <a:off x="3436440" y="4255376"/>
            <a:ext cx="56515" cy="36195"/>
          </a:xfrm>
          <a:custGeom>
            <a:avLst/>
            <a:gdLst/>
            <a:ahLst/>
            <a:cxnLst/>
            <a:rect l="l" t="t" r="r" b="b"/>
            <a:pathLst>
              <a:path w="56514" h="36195">
                <a:moveTo>
                  <a:pt x="0" y="35861"/>
                </a:moveTo>
                <a:lnTo>
                  <a:pt x="56468" y="35861"/>
                </a:lnTo>
                <a:lnTo>
                  <a:pt x="56468" y="0"/>
                </a:lnTo>
                <a:lnTo>
                  <a:pt x="0" y="0"/>
                </a:lnTo>
                <a:lnTo>
                  <a:pt x="0" y="35861"/>
                </a:lnTo>
                <a:close/>
              </a:path>
            </a:pathLst>
          </a:custGeom>
          <a:solidFill>
            <a:srgbClr val="996633"/>
          </a:solidFill>
        </p:spPr>
        <p:txBody>
          <a:bodyPr wrap="square" lIns="0" tIns="0" rIns="0" bIns="0" rtlCol="0"/>
          <a:lstStyle/>
          <a:p>
            <a:endParaRPr/>
          </a:p>
        </p:txBody>
      </p:sp>
      <p:sp>
        <p:nvSpPr>
          <p:cNvPr id="995" name="object 995"/>
          <p:cNvSpPr/>
          <p:nvPr/>
        </p:nvSpPr>
        <p:spPr>
          <a:xfrm>
            <a:off x="3436440" y="4255376"/>
            <a:ext cx="56515" cy="36195"/>
          </a:xfrm>
          <a:custGeom>
            <a:avLst/>
            <a:gdLst/>
            <a:ahLst/>
            <a:cxnLst/>
            <a:rect l="l" t="t" r="r" b="b"/>
            <a:pathLst>
              <a:path w="56514" h="36195">
                <a:moveTo>
                  <a:pt x="0" y="35861"/>
                </a:moveTo>
                <a:lnTo>
                  <a:pt x="56468" y="35861"/>
                </a:lnTo>
                <a:lnTo>
                  <a:pt x="56468" y="0"/>
                </a:lnTo>
                <a:lnTo>
                  <a:pt x="0" y="0"/>
                </a:lnTo>
                <a:lnTo>
                  <a:pt x="0" y="35861"/>
                </a:lnTo>
                <a:close/>
              </a:path>
            </a:pathLst>
          </a:custGeom>
          <a:ln w="4451">
            <a:solidFill>
              <a:srgbClr val="000000"/>
            </a:solidFill>
          </a:ln>
        </p:spPr>
        <p:txBody>
          <a:bodyPr wrap="square" lIns="0" tIns="0" rIns="0" bIns="0" rtlCol="0"/>
          <a:lstStyle/>
          <a:p>
            <a:endParaRPr/>
          </a:p>
        </p:txBody>
      </p:sp>
      <p:sp>
        <p:nvSpPr>
          <p:cNvPr id="996" name="object 996"/>
          <p:cNvSpPr/>
          <p:nvPr/>
        </p:nvSpPr>
        <p:spPr>
          <a:xfrm>
            <a:off x="3492908" y="4255376"/>
            <a:ext cx="56515" cy="36195"/>
          </a:xfrm>
          <a:custGeom>
            <a:avLst/>
            <a:gdLst/>
            <a:ahLst/>
            <a:cxnLst/>
            <a:rect l="l" t="t" r="r" b="b"/>
            <a:pathLst>
              <a:path w="56514" h="36195">
                <a:moveTo>
                  <a:pt x="0" y="35861"/>
                </a:moveTo>
                <a:lnTo>
                  <a:pt x="56468" y="35861"/>
                </a:lnTo>
                <a:lnTo>
                  <a:pt x="56468" y="0"/>
                </a:lnTo>
                <a:lnTo>
                  <a:pt x="0" y="0"/>
                </a:lnTo>
                <a:lnTo>
                  <a:pt x="0" y="35861"/>
                </a:lnTo>
                <a:close/>
              </a:path>
            </a:pathLst>
          </a:custGeom>
          <a:solidFill>
            <a:srgbClr val="996633"/>
          </a:solidFill>
        </p:spPr>
        <p:txBody>
          <a:bodyPr wrap="square" lIns="0" tIns="0" rIns="0" bIns="0" rtlCol="0"/>
          <a:lstStyle/>
          <a:p>
            <a:endParaRPr/>
          </a:p>
        </p:txBody>
      </p:sp>
      <p:sp>
        <p:nvSpPr>
          <p:cNvPr id="997" name="object 997"/>
          <p:cNvSpPr/>
          <p:nvPr/>
        </p:nvSpPr>
        <p:spPr>
          <a:xfrm>
            <a:off x="3492908" y="4255376"/>
            <a:ext cx="56515" cy="36195"/>
          </a:xfrm>
          <a:custGeom>
            <a:avLst/>
            <a:gdLst/>
            <a:ahLst/>
            <a:cxnLst/>
            <a:rect l="l" t="t" r="r" b="b"/>
            <a:pathLst>
              <a:path w="56514" h="36195">
                <a:moveTo>
                  <a:pt x="0" y="35861"/>
                </a:moveTo>
                <a:lnTo>
                  <a:pt x="56468" y="35861"/>
                </a:lnTo>
                <a:lnTo>
                  <a:pt x="56468" y="0"/>
                </a:lnTo>
                <a:lnTo>
                  <a:pt x="0" y="0"/>
                </a:lnTo>
                <a:lnTo>
                  <a:pt x="0" y="35861"/>
                </a:lnTo>
                <a:close/>
              </a:path>
            </a:pathLst>
          </a:custGeom>
          <a:ln w="4451">
            <a:solidFill>
              <a:srgbClr val="000000"/>
            </a:solidFill>
          </a:ln>
        </p:spPr>
        <p:txBody>
          <a:bodyPr wrap="square" lIns="0" tIns="0" rIns="0" bIns="0" rtlCol="0"/>
          <a:lstStyle/>
          <a:p>
            <a:endParaRPr/>
          </a:p>
        </p:txBody>
      </p:sp>
      <p:sp>
        <p:nvSpPr>
          <p:cNvPr id="998" name="object 998"/>
          <p:cNvSpPr/>
          <p:nvPr/>
        </p:nvSpPr>
        <p:spPr>
          <a:xfrm>
            <a:off x="3549377" y="4255376"/>
            <a:ext cx="56515" cy="36195"/>
          </a:xfrm>
          <a:custGeom>
            <a:avLst/>
            <a:gdLst/>
            <a:ahLst/>
            <a:cxnLst/>
            <a:rect l="l" t="t" r="r" b="b"/>
            <a:pathLst>
              <a:path w="56514" h="36195">
                <a:moveTo>
                  <a:pt x="0" y="35861"/>
                </a:moveTo>
                <a:lnTo>
                  <a:pt x="56369" y="35861"/>
                </a:lnTo>
                <a:lnTo>
                  <a:pt x="56369" y="0"/>
                </a:lnTo>
                <a:lnTo>
                  <a:pt x="0" y="0"/>
                </a:lnTo>
                <a:lnTo>
                  <a:pt x="0" y="35861"/>
                </a:lnTo>
                <a:close/>
              </a:path>
            </a:pathLst>
          </a:custGeom>
          <a:solidFill>
            <a:srgbClr val="996633"/>
          </a:solidFill>
        </p:spPr>
        <p:txBody>
          <a:bodyPr wrap="square" lIns="0" tIns="0" rIns="0" bIns="0" rtlCol="0"/>
          <a:lstStyle/>
          <a:p>
            <a:endParaRPr/>
          </a:p>
        </p:txBody>
      </p:sp>
      <p:sp>
        <p:nvSpPr>
          <p:cNvPr id="999" name="object 999"/>
          <p:cNvSpPr/>
          <p:nvPr/>
        </p:nvSpPr>
        <p:spPr>
          <a:xfrm>
            <a:off x="3549377" y="4255376"/>
            <a:ext cx="56515" cy="36195"/>
          </a:xfrm>
          <a:custGeom>
            <a:avLst/>
            <a:gdLst/>
            <a:ahLst/>
            <a:cxnLst/>
            <a:rect l="l" t="t" r="r" b="b"/>
            <a:pathLst>
              <a:path w="56514" h="36195">
                <a:moveTo>
                  <a:pt x="0" y="35861"/>
                </a:moveTo>
                <a:lnTo>
                  <a:pt x="56369" y="35861"/>
                </a:lnTo>
                <a:lnTo>
                  <a:pt x="56369" y="0"/>
                </a:lnTo>
                <a:lnTo>
                  <a:pt x="0" y="0"/>
                </a:lnTo>
                <a:lnTo>
                  <a:pt x="0" y="35861"/>
                </a:lnTo>
                <a:close/>
              </a:path>
            </a:pathLst>
          </a:custGeom>
          <a:ln w="4450">
            <a:solidFill>
              <a:srgbClr val="000000"/>
            </a:solidFill>
          </a:ln>
        </p:spPr>
        <p:txBody>
          <a:bodyPr wrap="square" lIns="0" tIns="0" rIns="0" bIns="0" rtlCol="0"/>
          <a:lstStyle/>
          <a:p>
            <a:endParaRPr/>
          </a:p>
        </p:txBody>
      </p:sp>
      <p:sp>
        <p:nvSpPr>
          <p:cNvPr id="1000" name="object 1000"/>
          <p:cNvSpPr/>
          <p:nvPr/>
        </p:nvSpPr>
        <p:spPr>
          <a:xfrm>
            <a:off x="3605746" y="4255376"/>
            <a:ext cx="56515" cy="36195"/>
          </a:xfrm>
          <a:custGeom>
            <a:avLst/>
            <a:gdLst/>
            <a:ahLst/>
            <a:cxnLst/>
            <a:rect l="l" t="t" r="r" b="b"/>
            <a:pathLst>
              <a:path w="56514" h="36195">
                <a:moveTo>
                  <a:pt x="0" y="35861"/>
                </a:moveTo>
                <a:lnTo>
                  <a:pt x="56468" y="35861"/>
                </a:lnTo>
                <a:lnTo>
                  <a:pt x="56468" y="0"/>
                </a:lnTo>
                <a:lnTo>
                  <a:pt x="0" y="0"/>
                </a:lnTo>
                <a:lnTo>
                  <a:pt x="0" y="35861"/>
                </a:lnTo>
                <a:close/>
              </a:path>
            </a:pathLst>
          </a:custGeom>
          <a:solidFill>
            <a:srgbClr val="996633"/>
          </a:solidFill>
        </p:spPr>
        <p:txBody>
          <a:bodyPr wrap="square" lIns="0" tIns="0" rIns="0" bIns="0" rtlCol="0"/>
          <a:lstStyle/>
          <a:p>
            <a:endParaRPr/>
          </a:p>
        </p:txBody>
      </p:sp>
      <p:sp>
        <p:nvSpPr>
          <p:cNvPr id="1001" name="object 1001"/>
          <p:cNvSpPr/>
          <p:nvPr/>
        </p:nvSpPr>
        <p:spPr>
          <a:xfrm>
            <a:off x="3605746" y="4255376"/>
            <a:ext cx="56515" cy="36195"/>
          </a:xfrm>
          <a:custGeom>
            <a:avLst/>
            <a:gdLst/>
            <a:ahLst/>
            <a:cxnLst/>
            <a:rect l="l" t="t" r="r" b="b"/>
            <a:pathLst>
              <a:path w="56514" h="36195">
                <a:moveTo>
                  <a:pt x="0" y="35861"/>
                </a:moveTo>
                <a:lnTo>
                  <a:pt x="56468" y="35861"/>
                </a:lnTo>
                <a:lnTo>
                  <a:pt x="56468" y="0"/>
                </a:lnTo>
                <a:lnTo>
                  <a:pt x="0" y="0"/>
                </a:lnTo>
                <a:lnTo>
                  <a:pt x="0" y="35861"/>
                </a:lnTo>
                <a:close/>
              </a:path>
            </a:pathLst>
          </a:custGeom>
          <a:ln w="4451">
            <a:solidFill>
              <a:srgbClr val="000000"/>
            </a:solidFill>
          </a:ln>
        </p:spPr>
        <p:txBody>
          <a:bodyPr wrap="square" lIns="0" tIns="0" rIns="0" bIns="0" rtlCol="0"/>
          <a:lstStyle/>
          <a:p>
            <a:endParaRPr/>
          </a:p>
        </p:txBody>
      </p:sp>
      <p:sp>
        <p:nvSpPr>
          <p:cNvPr id="1002" name="object 1002"/>
          <p:cNvSpPr/>
          <p:nvPr/>
        </p:nvSpPr>
        <p:spPr>
          <a:xfrm>
            <a:off x="3662219" y="4255376"/>
            <a:ext cx="56515" cy="36195"/>
          </a:xfrm>
          <a:custGeom>
            <a:avLst/>
            <a:gdLst/>
            <a:ahLst/>
            <a:cxnLst/>
            <a:rect l="l" t="t" r="r" b="b"/>
            <a:pathLst>
              <a:path w="56514" h="36195">
                <a:moveTo>
                  <a:pt x="0" y="35861"/>
                </a:moveTo>
                <a:lnTo>
                  <a:pt x="56468" y="35861"/>
                </a:lnTo>
                <a:lnTo>
                  <a:pt x="56468" y="0"/>
                </a:lnTo>
                <a:lnTo>
                  <a:pt x="0" y="0"/>
                </a:lnTo>
                <a:lnTo>
                  <a:pt x="0" y="35861"/>
                </a:lnTo>
                <a:close/>
              </a:path>
            </a:pathLst>
          </a:custGeom>
          <a:solidFill>
            <a:srgbClr val="996633"/>
          </a:solidFill>
        </p:spPr>
        <p:txBody>
          <a:bodyPr wrap="square" lIns="0" tIns="0" rIns="0" bIns="0" rtlCol="0"/>
          <a:lstStyle/>
          <a:p>
            <a:endParaRPr/>
          </a:p>
        </p:txBody>
      </p:sp>
      <p:sp>
        <p:nvSpPr>
          <p:cNvPr id="1003" name="object 1003"/>
          <p:cNvSpPr/>
          <p:nvPr/>
        </p:nvSpPr>
        <p:spPr>
          <a:xfrm>
            <a:off x="3662219" y="4255376"/>
            <a:ext cx="56515" cy="36195"/>
          </a:xfrm>
          <a:custGeom>
            <a:avLst/>
            <a:gdLst/>
            <a:ahLst/>
            <a:cxnLst/>
            <a:rect l="l" t="t" r="r" b="b"/>
            <a:pathLst>
              <a:path w="56514" h="36195">
                <a:moveTo>
                  <a:pt x="0" y="35861"/>
                </a:moveTo>
                <a:lnTo>
                  <a:pt x="56468" y="35861"/>
                </a:lnTo>
                <a:lnTo>
                  <a:pt x="56468" y="0"/>
                </a:lnTo>
                <a:lnTo>
                  <a:pt x="0" y="0"/>
                </a:lnTo>
                <a:lnTo>
                  <a:pt x="0" y="35861"/>
                </a:lnTo>
                <a:close/>
              </a:path>
            </a:pathLst>
          </a:custGeom>
          <a:ln w="4451">
            <a:solidFill>
              <a:srgbClr val="000000"/>
            </a:solidFill>
          </a:ln>
        </p:spPr>
        <p:txBody>
          <a:bodyPr wrap="square" lIns="0" tIns="0" rIns="0" bIns="0" rtlCol="0"/>
          <a:lstStyle/>
          <a:p>
            <a:endParaRPr/>
          </a:p>
        </p:txBody>
      </p:sp>
      <p:sp>
        <p:nvSpPr>
          <p:cNvPr id="1004" name="object 1004"/>
          <p:cNvSpPr/>
          <p:nvPr/>
        </p:nvSpPr>
        <p:spPr>
          <a:xfrm>
            <a:off x="3718675" y="4255376"/>
            <a:ext cx="56515" cy="36195"/>
          </a:xfrm>
          <a:custGeom>
            <a:avLst/>
            <a:gdLst/>
            <a:ahLst/>
            <a:cxnLst/>
            <a:rect l="l" t="t" r="r" b="b"/>
            <a:pathLst>
              <a:path w="56514" h="36195">
                <a:moveTo>
                  <a:pt x="0" y="35861"/>
                </a:moveTo>
                <a:lnTo>
                  <a:pt x="56369" y="35861"/>
                </a:lnTo>
                <a:lnTo>
                  <a:pt x="56369" y="0"/>
                </a:lnTo>
                <a:lnTo>
                  <a:pt x="0" y="0"/>
                </a:lnTo>
                <a:lnTo>
                  <a:pt x="0" y="35861"/>
                </a:lnTo>
                <a:close/>
              </a:path>
            </a:pathLst>
          </a:custGeom>
          <a:solidFill>
            <a:srgbClr val="996633"/>
          </a:solidFill>
        </p:spPr>
        <p:txBody>
          <a:bodyPr wrap="square" lIns="0" tIns="0" rIns="0" bIns="0" rtlCol="0"/>
          <a:lstStyle/>
          <a:p>
            <a:endParaRPr/>
          </a:p>
        </p:txBody>
      </p:sp>
      <p:sp>
        <p:nvSpPr>
          <p:cNvPr id="1005" name="object 1005"/>
          <p:cNvSpPr/>
          <p:nvPr/>
        </p:nvSpPr>
        <p:spPr>
          <a:xfrm>
            <a:off x="3718675" y="4255376"/>
            <a:ext cx="56515" cy="36195"/>
          </a:xfrm>
          <a:custGeom>
            <a:avLst/>
            <a:gdLst/>
            <a:ahLst/>
            <a:cxnLst/>
            <a:rect l="l" t="t" r="r" b="b"/>
            <a:pathLst>
              <a:path w="56514" h="36195">
                <a:moveTo>
                  <a:pt x="0" y="35861"/>
                </a:moveTo>
                <a:lnTo>
                  <a:pt x="56369" y="35861"/>
                </a:lnTo>
                <a:lnTo>
                  <a:pt x="56369" y="0"/>
                </a:lnTo>
                <a:lnTo>
                  <a:pt x="0" y="0"/>
                </a:lnTo>
                <a:lnTo>
                  <a:pt x="0" y="35861"/>
                </a:lnTo>
                <a:close/>
              </a:path>
            </a:pathLst>
          </a:custGeom>
          <a:ln w="4450">
            <a:solidFill>
              <a:srgbClr val="000000"/>
            </a:solidFill>
          </a:ln>
        </p:spPr>
        <p:txBody>
          <a:bodyPr wrap="square" lIns="0" tIns="0" rIns="0" bIns="0" rtlCol="0"/>
          <a:lstStyle/>
          <a:p>
            <a:endParaRPr/>
          </a:p>
        </p:txBody>
      </p:sp>
      <p:sp>
        <p:nvSpPr>
          <p:cNvPr id="1006" name="object 1006"/>
          <p:cNvSpPr/>
          <p:nvPr/>
        </p:nvSpPr>
        <p:spPr>
          <a:xfrm>
            <a:off x="3240479" y="4291238"/>
            <a:ext cx="56515" cy="36195"/>
          </a:xfrm>
          <a:custGeom>
            <a:avLst/>
            <a:gdLst/>
            <a:ahLst/>
            <a:cxnLst/>
            <a:rect l="l" t="t" r="r" b="b"/>
            <a:pathLst>
              <a:path w="56514" h="36195">
                <a:moveTo>
                  <a:pt x="0" y="35692"/>
                </a:moveTo>
                <a:lnTo>
                  <a:pt x="56369" y="35692"/>
                </a:lnTo>
                <a:lnTo>
                  <a:pt x="56369" y="0"/>
                </a:lnTo>
                <a:lnTo>
                  <a:pt x="0" y="0"/>
                </a:lnTo>
                <a:lnTo>
                  <a:pt x="0" y="35692"/>
                </a:lnTo>
                <a:close/>
              </a:path>
            </a:pathLst>
          </a:custGeom>
          <a:solidFill>
            <a:srgbClr val="996633"/>
          </a:solidFill>
        </p:spPr>
        <p:txBody>
          <a:bodyPr wrap="square" lIns="0" tIns="0" rIns="0" bIns="0" rtlCol="0"/>
          <a:lstStyle/>
          <a:p>
            <a:endParaRPr/>
          </a:p>
        </p:txBody>
      </p:sp>
      <p:sp>
        <p:nvSpPr>
          <p:cNvPr id="1007" name="object 1007"/>
          <p:cNvSpPr/>
          <p:nvPr/>
        </p:nvSpPr>
        <p:spPr>
          <a:xfrm>
            <a:off x="3240479" y="4291238"/>
            <a:ext cx="56515" cy="36195"/>
          </a:xfrm>
          <a:custGeom>
            <a:avLst/>
            <a:gdLst/>
            <a:ahLst/>
            <a:cxnLst/>
            <a:rect l="l" t="t" r="r" b="b"/>
            <a:pathLst>
              <a:path w="56514" h="36195">
                <a:moveTo>
                  <a:pt x="0" y="35692"/>
                </a:moveTo>
                <a:lnTo>
                  <a:pt x="56369" y="35692"/>
                </a:lnTo>
                <a:lnTo>
                  <a:pt x="56369" y="0"/>
                </a:lnTo>
                <a:lnTo>
                  <a:pt x="0" y="0"/>
                </a:lnTo>
                <a:lnTo>
                  <a:pt x="0" y="35692"/>
                </a:lnTo>
                <a:close/>
              </a:path>
            </a:pathLst>
          </a:custGeom>
          <a:ln w="4454">
            <a:solidFill>
              <a:srgbClr val="000000"/>
            </a:solidFill>
          </a:ln>
        </p:spPr>
        <p:txBody>
          <a:bodyPr wrap="square" lIns="0" tIns="0" rIns="0" bIns="0" rtlCol="0"/>
          <a:lstStyle/>
          <a:p>
            <a:endParaRPr/>
          </a:p>
        </p:txBody>
      </p:sp>
      <p:sp>
        <p:nvSpPr>
          <p:cNvPr id="1008" name="object 1008"/>
          <p:cNvSpPr/>
          <p:nvPr/>
        </p:nvSpPr>
        <p:spPr>
          <a:xfrm>
            <a:off x="3296847" y="4291238"/>
            <a:ext cx="56515" cy="36195"/>
          </a:xfrm>
          <a:custGeom>
            <a:avLst/>
            <a:gdLst/>
            <a:ahLst/>
            <a:cxnLst/>
            <a:rect l="l" t="t" r="r" b="b"/>
            <a:pathLst>
              <a:path w="56514" h="36195">
                <a:moveTo>
                  <a:pt x="0" y="35692"/>
                </a:moveTo>
                <a:lnTo>
                  <a:pt x="56468" y="35692"/>
                </a:lnTo>
                <a:lnTo>
                  <a:pt x="56468" y="0"/>
                </a:lnTo>
                <a:lnTo>
                  <a:pt x="0" y="0"/>
                </a:lnTo>
                <a:lnTo>
                  <a:pt x="0" y="35692"/>
                </a:lnTo>
                <a:close/>
              </a:path>
            </a:pathLst>
          </a:custGeom>
          <a:solidFill>
            <a:srgbClr val="996633"/>
          </a:solidFill>
        </p:spPr>
        <p:txBody>
          <a:bodyPr wrap="square" lIns="0" tIns="0" rIns="0" bIns="0" rtlCol="0"/>
          <a:lstStyle/>
          <a:p>
            <a:endParaRPr/>
          </a:p>
        </p:txBody>
      </p:sp>
      <p:sp>
        <p:nvSpPr>
          <p:cNvPr id="1009" name="object 1009"/>
          <p:cNvSpPr/>
          <p:nvPr/>
        </p:nvSpPr>
        <p:spPr>
          <a:xfrm>
            <a:off x="3296847" y="4291238"/>
            <a:ext cx="56515" cy="36195"/>
          </a:xfrm>
          <a:custGeom>
            <a:avLst/>
            <a:gdLst/>
            <a:ahLst/>
            <a:cxnLst/>
            <a:rect l="l" t="t" r="r" b="b"/>
            <a:pathLst>
              <a:path w="56514" h="36195">
                <a:moveTo>
                  <a:pt x="0" y="35692"/>
                </a:moveTo>
                <a:lnTo>
                  <a:pt x="56468" y="35692"/>
                </a:lnTo>
                <a:lnTo>
                  <a:pt x="56468" y="0"/>
                </a:lnTo>
                <a:lnTo>
                  <a:pt x="0" y="0"/>
                </a:lnTo>
                <a:lnTo>
                  <a:pt x="0" y="35692"/>
                </a:lnTo>
                <a:close/>
              </a:path>
            </a:pathLst>
          </a:custGeom>
          <a:ln w="4455">
            <a:solidFill>
              <a:srgbClr val="000000"/>
            </a:solidFill>
          </a:ln>
        </p:spPr>
        <p:txBody>
          <a:bodyPr wrap="square" lIns="0" tIns="0" rIns="0" bIns="0" rtlCol="0"/>
          <a:lstStyle/>
          <a:p>
            <a:endParaRPr/>
          </a:p>
        </p:txBody>
      </p:sp>
      <p:sp>
        <p:nvSpPr>
          <p:cNvPr id="1010" name="object 1010"/>
          <p:cNvSpPr/>
          <p:nvPr/>
        </p:nvSpPr>
        <p:spPr>
          <a:xfrm>
            <a:off x="3353315" y="4291238"/>
            <a:ext cx="56515" cy="36195"/>
          </a:xfrm>
          <a:custGeom>
            <a:avLst/>
            <a:gdLst/>
            <a:ahLst/>
            <a:cxnLst/>
            <a:rect l="l" t="t" r="r" b="b"/>
            <a:pathLst>
              <a:path w="56514" h="36195">
                <a:moveTo>
                  <a:pt x="0" y="35692"/>
                </a:moveTo>
                <a:lnTo>
                  <a:pt x="56468" y="35692"/>
                </a:lnTo>
                <a:lnTo>
                  <a:pt x="56468" y="0"/>
                </a:lnTo>
                <a:lnTo>
                  <a:pt x="0" y="0"/>
                </a:lnTo>
                <a:lnTo>
                  <a:pt x="0" y="35692"/>
                </a:lnTo>
                <a:close/>
              </a:path>
            </a:pathLst>
          </a:custGeom>
          <a:solidFill>
            <a:srgbClr val="996633"/>
          </a:solidFill>
        </p:spPr>
        <p:txBody>
          <a:bodyPr wrap="square" lIns="0" tIns="0" rIns="0" bIns="0" rtlCol="0"/>
          <a:lstStyle/>
          <a:p>
            <a:endParaRPr/>
          </a:p>
        </p:txBody>
      </p:sp>
      <p:sp>
        <p:nvSpPr>
          <p:cNvPr id="1011" name="object 1011"/>
          <p:cNvSpPr/>
          <p:nvPr/>
        </p:nvSpPr>
        <p:spPr>
          <a:xfrm>
            <a:off x="3353315" y="4291238"/>
            <a:ext cx="56515" cy="36195"/>
          </a:xfrm>
          <a:custGeom>
            <a:avLst/>
            <a:gdLst/>
            <a:ahLst/>
            <a:cxnLst/>
            <a:rect l="l" t="t" r="r" b="b"/>
            <a:pathLst>
              <a:path w="56514" h="36195">
                <a:moveTo>
                  <a:pt x="0" y="35692"/>
                </a:moveTo>
                <a:lnTo>
                  <a:pt x="56468" y="35692"/>
                </a:lnTo>
                <a:lnTo>
                  <a:pt x="56468" y="0"/>
                </a:lnTo>
                <a:lnTo>
                  <a:pt x="0" y="0"/>
                </a:lnTo>
                <a:lnTo>
                  <a:pt x="0" y="35692"/>
                </a:lnTo>
                <a:close/>
              </a:path>
            </a:pathLst>
          </a:custGeom>
          <a:ln w="4455">
            <a:solidFill>
              <a:srgbClr val="000000"/>
            </a:solidFill>
          </a:ln>
        </p:spPr>
        <p:txBody>
          <a:bodyPr wrap="square" lIns="0" tIns="0" rIns="0" bIns="0" rtlCol="0"/>
          <a:lstStyle/>
          <a:p>
            <a:endParaRPr/>
          </a:p>
        </p:txBody>
      </p:sp>
      <p:sp>
        <p:nvSpPr>
          <p:cNvPr id="1012" name="object 1012"/>
          <p:cNvSpPr/>
          <p:nvPr/>
        </p:nvSpPr>
        <p:spPr>
          <a:xfrm>
            <a:off x="3409784" y="4291238"/>
            <a:ext cx="56515" cy="36195"/>
          </a:xfrm>
          <a:custGeom>
            <a:avLst/>
            <a:gdLst/>
            <a:ahLst/>
            <a:cxnLst/>
            <a:rect l="l" t="t" r="r" b="b"/>
            <a:pathLst>
              <a:path w="56514" h="36195">
                <a:moveTo>
                  <a:pt x="0" y="35692"/>
                </a:moveTo>
                <a:lnTo>
                  <a:pt x="56369" y="35692"/>
                </a:lnTo>
                <a:lnTo>
                  <a:pt x="56369" y="0"/>
                </a:lnTo>
                <a:lnTo>
                  <a:pt x="0" y="0"/>
                </a:lnTo>
                <a:lnTo>
                  <a:pt x="0" y="35692"/>
                </a:lnTo>
                <a:close/>
              </a:path>
            </a:pathLst>
          </a:custGeom>
          <a:solidFill>
            <a:srgbClr val="996633"/>
          </a:solidFill>
        </p:spPr>
        <p:txBody>
          <a:bodyPr wrap="square" lIns="0" tIns="0" rIns="0" bIns="0" rtlCol="0"/>
          <a:lstStyle/>
          <a:p>
            <a:endParaRPr/>
          </a:p>
        </p:txBody>
      </p:sp>
      <p:sp>
        <p:nvSpPr>
          <p:cNvPr id="1013" name="object 1013"/>
          <p:cNvSpPr/>
          <p:nvPr/>
        </p:nvSpPr>
        <p:spPr>
          <a:xfrm>
            <a:off x="3409784" y="4291238"/>
            <a:ext cx="56515" cy="36195"/>
          </a:xfrm>
          <a:custGeom>
            <a:avLst/>
            <a:gdLst/>
            <a:ahLst/>
            <a:cxnLst/>
            <a:rect l="l" t="t" r="r" b="b"/>
            <a:pathLst>
              <a:path w="56514" h="36195">
                <a:moveTo>
                  <a:pt x="0" y="35692"/>
                </a:moveTo>
                <a:lnTo>
                  <a:pt x="56369" y="35692"/>
                </a:lnTo>
                <a:lnTo>
                  <a:pt x="56369" y="0"/>
                </a:lnTo>
                <a:lnTo>
                  <a:pt x="0" y="0"/>
                </a:lnTo>
                <a:lnTo>
                  <a:pt x="0" y="35692"/>
                </a:lnTo>
                <a:close/>
              </a:path>
            </a:pathLst>
          </a:custGeom>
          <a:ln w="4454">
            <a:solidFill>
              <a:srgbClr val="000000"/>
            </a:solidFill>
          </a:ln>
        </p:spPr>
        <p:txBody>
          <a:bodyPr wrap="square" lIns="0" tIns="0" rIns="0" bIns="0" rtlCol="0"/>
          <a:lstStyle/>
          <a:p>
            <a:endParaRPr/>
          </a:p>
        </p:txBody>
      </p:sp>
      <p:sp>
        <p:nvSpPr>
          <p:cNvPr id="1014" name="object 1014"/>
          <p:cNvSpPr/>
          <p:nvPr/>
        </p:nvSpPr>
        <p:spPr>
          <a:xfrm>
            <a:off x="3466153" y="4291238"/>
            <a:ext cx="56515" cy="36195"/>
          </a:xfrm>
          <a:custGeom>
            <a:avLst/>
            <a:gdLst/>
            <a:ahLst/>
            <a:cxnLst/>
            <a:rect l="l" t="t" r="r" b="b"/>
            <a:pathLst>
              <a:path w="56514" h="36195">
                <a:moveTo>
                  <a:pt x="0" y="35692"/>
                </a:moveTo>
                <a:lnTo>
                  <a:pt x="56468" y="35692"/>
                </a:lnTo>
                <a:lnTo>
                  <a:pt x="56468" y="0"/>
                </a:lnTo>
                <a:lnTo>
                  <a:pt x="0" y="0"/>
                </a:lnTo>
                <a:lnTo>
                  <a:pt x="0" y="35692"/>
                </a:lnTo>
                <a:close/>
              </a:path>
            </a:pathLst>
          </a:custGeom>
          <a:solidFill>
            <a:srgbClr val="996633"/>
          </a:solidFill>
        </p:spPr>
        <p:txBody>
          <a:bodyPr wrap="square" lIns="0" tIns="0" rIns="0" bIns="0" rtlCol="0"/>
          <a:lstStyle/>
          <a:p>
            <a:endParaRPr/>
          </a:p>
        </p:txBody>
      </p:sp>
      <p:sp>
        <p:nvSpPr>
          <p:cNvPr id="1015" name="object 1015"/>
          <p:cNvSpPr/>
          <p:nvPr/>
        </p:nvSpPr>
        <p:spPr>
          <a:xfrm>
            <a:off x="3466153" y="4291238"/>
            <a:ext cx="56515" cy="36195"/>
          </a:xfrm>
          <a:custGeom>
            <a:avLst/>
            <a:gdLst/>
            <a:ahLst/>
            <a:cxnLst/>
            <a:rect l="l" t="t" r="r" b="b"/>
            <a:pathLst>
              <a:path w="56514" h="36195">
                <a:moveTo>
                  <a:pt x="0" y="35692"/>
                </a:moveTo>
                <a:lnTo>
                  <a:pt x="56468" y="35692"/>
                </a:lnTo>
                <a:lnTo>
                  <a:pt x="56468" y="0"/>
                </a:lnTo>
                <a:lnTo>
                  <a:pt x="0" y="0"/>
                </a:lnTo>
                <a:lnTo>
                  <a:pt x="0" y="35692"/>
                </a:lnTo>
                <a:close/>
              </a:path>
            </a:pathLst>
          </a:custGeom>
          <a:ln w="4455">
            <a:solidFill>
              <a:srgbClr val="000000"/>
            </a:solidFill>
          </a:ln>
        </p:spPr>
        <p:txBody>
          <a:bodyPr wrap="square" lIns="0" tIns="0" rIns="0" bIns="0" rtlCol="0"/>
          <a:lstStyle/>
          <a:p>
            <a:endParaRPr/>
          </a:p>
        </p:txBody>
      </p:sp>
      <p:sp>
        <p:nvSpPr>
          <p:cNvPr id="1016" name="object 1016"/>
          <p:cNvSpPr/>
          <p:nvPr/>
        </p:nvSpPr>
        <p:spPr>
          <a:xfrm>
            <a:off x="3522622" y="4291238"/>
            <a:ext cx="56515" cy="36195"/>
          </a:xfrm>
          <a:custGeom>
            <a:avLst/>
            <a:gdLst/>
            <a:ahLst/>
            <a:cxnLst/>
            <a:rect l="l" t="t" r="r" b="b"/>
            <a:pathLst>
              <a:path w="56514" h="36195">
                <a:moveTo>
                  <a:pt x="0" y="35692"/>
                </a:moveTo>
                <a:lnTo>
                  <a:pt x="56468" y="35692"/>
                </a:lnTo>
                <a:lnTo>
                  <a:pt x="56468" y="0"/>
                </a:lnTo>
                <a:lnTo>
                  <a:pt x="0" y="0"/>
                </a:lnTo>
                <a:lnTo>
                  <a:pt x="0" y="35692"/>
                </a:lnTo>
                <a:close/>
              </a:path>
            </a:pathLst>
          </a:custGeom>
          <a:solidFill>
            <a:srgbClr val="996633"/>
          </a:solidFill>
        </p:spPr>
        <p:txBody>
          <a:bodyPr wrap="square" lIns="0" tIns="0" rIns="0" bIns="0" rtlCol="0"/>
          <a:lstStyle/>
          <a:p>
            <a:endParaRPr/>
          </a:p>
        </p:txBody>
      </p:sp>
      <p:sp>
        <p:nvSpPr>
          <p:cNvPr id="1017" name="object 1017"/>
          <p:cNvSpPr/>
          <p:nvPr/>
        </p:nvSpPr>
        <p:spPr>
          <a:xfrm>
            <a:off x="3522622" y="4291238"/>
            <a:ext cx="56515" cy="36195"/>
          </a:xfrm>
          <a:custGeom>
            <a:avLst/>
            <a:gdLst/>
            <a:ahLst/>
            <a:cxnLst/>
            <a:rect l="l" t="t" r="r" b="b"/>
            <a:pathLst>
              <a:path w="56514" h="36195">
                <a:moveTo>
                  <a:pt x="0" y="35692"/>
                </a:moveTo>
                <a:lnTo>
                  <a:pt x="56468" y="35692"/>
                </a:lnTo>
                <a:lnTo>
                  <a:pt x="56468" y="0"/>
                </a:lnTo>
                <a:lnTo>
                  <a:pt x="0" y="0"/>
                </a:lnTo>
                <a:lnTo>
                  <a:pt x="0" y="35692"/>
                </a:lnTo>
                <a:close/>
              </a:path>
            </a:pathLst>
          </a:custGeom>
          <a:ln w="4455">
            <a:solidFill>
              <a:srgbClr val="000000"/>
            </a:solidFill>
          </a:ln>
        </p:spPr>
        <p:txBody>
          <a:bodyPr wrap="square" lIns="0" tIns="0" rIns="0" bIns="0" rtlCol="0"/>
          <a:lstStyle/>
          <a:p>
            <a:endParaRPr/>
          </a:p>
        </p:txBody>
      </p:sp>
      <p:sp>
        <p:nvSpPr>
          <p:cNvPr id="1018" name="object 1018"/>
          <p:cNvSpPr/>
          <p:nvPr/>
        </p:nvSpPr>
        <p:spPr>
          <a:xfrm>
            <a:off x="3579090" y="4291238"/>
            <a:ext cx="56515" cy="36195"/>
          </a:xfrm>
          <a:custGeom>
            <a:avLst/>
            <a:gdLst/>
            <a:ahLst/>
            <a:cxnLst/>
            <a:rect l="l" t="t" r="r" b="b"/>
            <a:pathLst>
              <a:path w="56514" h="36195">
                <a:moveTo>
                  <a:pt x="0" y="35692"/>
                </a:moveTo>
                <a:lnTo>
                  <a:pt x="56369" y="35692"/>
                </a:lnTo>
                <a:lnTo>
                  <a:pt x="56369" y="0"/>
                </a:lnTo>
                <a:lnTo>
                  <a:pt x="0" y="0"/>
                </a:lnTo>
                <a:lnTo>
                  <a:pt x="0" y="35692"/>
                </a:lnTo>
                <a:close/>
              </a:path>
            </a:pathLst>
          </a:custGeom>
          <a:solidFill>
            <a:srgbClr val="996633"/>
          </a:solidFill>
        </p:spPr>
        <p:txBody>
          <a:bodyPr wrap="square" lIns="0" tIns="0" rIns="0" bIns="0" rtlCol="0"/>
          <a:lstStyle/>
          <a:p>
            <a:endParaRPr/>
          </a:p>
        </p:txBody>
      </p:sp>
      <p:sp>
        <p:nvSpPr>
          <p:cNvPr id="1019" name="object 1019"/>
          <p:cNvSpPr/>
          <p:nvPr/>
        </p:nvSpPr>
        <p:spPr>
          <a:xfrm>
            <a:off x="3579090" y="4291238"/>
            <a:ext cx="56515" cy="36195"/>
          </a:xfrm>
          <a:custGeom>
            <a:avLst/>
            <a:gdLst/>
            <a:ahLst/>
            <a:cxnLst/>
            <a:rect l="l" t="t" r="r" b="b"/>
            <a:pathLst>
              <a:path w="56514" h="36195">
                <a:moveTo>
                  <a:pt x="0" y="35692"/>
                </a:moveTo>
                <a:lnTo>
                  <a:pt x="56369" y="35692"/>
                </a:lnTo>
                <a:lnTo>
                  <a:pt x="56369" y="0"/>
                </a:lnTo>
                <a:lnTo>
                  <a:pt x="0" y="0"/>
                </a:lnTo>
                <a:lnTo>
                  <a:pt x="0" y="35692"/>
                </a:lnTo>
                <a:close/>
              </a:path>
            </a:pathLst>
          </a:custGeom>
          <a:ln w="4454">
            <a:solidFill>
              <a:srgbClr val="000000"/>
            </a:solidFill>
          </a:ln>
        </p:spPr>
        <p:txBody>
          <a:bodyPr wrap="square" lIns="0" tIns="0" rIns="0" bIns="0" rtlCol="0"/>
          <a:lstStyle/>
          <a:p>
            <a:endParaRPr/>
          </a:p>
        </p:txBody>
      </p:sp>
      <p:sp>
        <p:nvSpPr>
          <p:cNvPr id="1020" name="object 1020"/>
          <p:cNvSpPr/>
          <p:nvPr/>
        </p:nvSpPr>
        <p:spPr>
          <a:xfrm>
            <a:off x="3635472" y="4291238"/>
            <a:ext cx="56515" cy="36195"/>
          </a:xfrm>
          <a:custGeom>
            <a:avLst/>
            <a:gdLst/>
            <a:ahLst/>
            <a:cxnLst/>
            <a:rect l="l" t="t" r="r" b="b"/>
            <a:pathLst>
              <a:path w="56514" h="36195">
                <a:moveTo>
                  <a:pt x="0" y="35692"/>
                </a:moveTo>
                <a:lnTo>
                  <a:pt x="56468" y="35692"/>
                </a:lnTo>
                <a:lnTo>
                  <a:pt x="56468" y="0"/>
                </a:lnTo>
                <a:lnTo>
                  <a:pt x="0" y="0"/>
                </a:lnTo>
                <a:lnTo>
                  <a:pt x="0" y="35692"/>
                </a:lnTo>
                <a:close/>
              </a:path>
            </a:pathLst>
          </a:custGeom>
          <a:solidFill>
            <a:srgbClr val="996633"/>
          </a:solidFill>
        </p:spPr>
        <p:txBody>
          <a:bodyPr wrap="square" lIns="0" tIns="0" rIns="0" bIns="0" rtlCol="0"/>
          <a:lstStyle/>
          <a:p>
            <a:endParaRPr/>
          </a:p>
        </p:txBody>
      </p:sp>
      <p:sp>
        <p:nvSpPr>
          <p:cNvPr id="1021" name="object 1021"/>
          <p:cNvSpPr/>
          <p:nvPr/>
        </p:nvSpPr>
        <p:spPr>
          <a:xfrm>
            <a:off x="3635472" y="4291238"/>
            <a:ext cx="56515" cy="36195"/>
          </a:xfrm>
          <a:custGeom>
            <a:avLst/>
            <a:gdLst/>
            <a:ahLst/>
            <a:cxnLst/>
            <a:rect l="l" t="t" r="r" b="b"/>
            <a:pathLst>
              <a:path w="56514" h="36195">
                <a:moveTo>
                  <a:pt x="0" y="35692"/>
                </a:moveTo>
                <a:lnTo>
                  <a:pt x="56468" y="35692"/>
                </a:lnTo>
                <a:lnTo>
                  <a:pt x="56468" y="0"/>
                </a:lnTo>
                <a:lnTo>
                  <a:pt x="0" y="0"/>
                </a:lnTo>
                <a:lnTo>
                  <a:pt x="0" y="35692"/>
                </a:lnTo>
                <a:close/>
              </a:path>
            </a:pathLst>
          </a:custGeom>
          <a:ln w="4455">
            <a:solidFill>
              <a:srgbClr val="000000"/>
            </a:solidFill>
          </a:ln>
        </p:spPr>
        <p:txBody>
          <a:bodyPr wrap="square" lIns="0" tIns="0" rIns="0" bIns="0" rtlCol="0"/>
          <a:lstStyle/>
          <a:p>
            <a:endParaRPr/>
          </a:p>
        </p:txBody>
      </p:sp>
      <p:sp>
        <p:nvSpPr>
          <p:cNvPr id="1022" name="object 1022"/>
          <p:cNvSpPr/>
          <p:nvPr/>
        </p:nvSpPr>
        <p:spPr>
          <a:xfrm>
            <a:off x="3691928" y="4291238"/>
            <a:ext cx="56515" cy="36195"/>
          </a:xfrm>
          <a:custGeom>
            <a:avLst/>
            <a:gdLst/>
            <a:ahLst/>
            <a:cxnLst/>
            <a:rect l="l" t="t" r="r" b="b"/>
            <a:pathLst>
              <a:path w="56514" h="36195">
                <a:moveTo>
                  <a:pt x="0" y="35692"/>
                </a:moveTo>
                <a:lnTo>
                  <a:pt x="56468" y="35692"/>
                </a:lnTo>
                <a:lnTo>
                  <a:pt x="56468" y="0"/>
                </a:lnTo>
                <a:lnTo>
                  <a:pt x="0" y="0"/>
                </a:lnTo>
                <a:lnTo>
                  <a:pt x="0" y="35692"/>
                </a:lnTo>
                <a:close/>
              </a:path>
            </a:pathLst>
          </a:custGeom>
          <a:solidFill>
            <a:srgbClr val="996633"/>
          </a:solidFill>
        </p:spPr>
        <p:txBody>
          <a:bodyPr wrap="square" lIns="0" tIns="0" rIns="0" bIns="0" rtlCol="0"/>
          <a:lstStyle/>
          <a:p>
            <a:endParaRPr/>
          </a:p>
        </p:txBody>
      </p:sp>
      <p:sp>
        <p:nvSpPr>
          <p:cNvPr id="1023" name="object 1023"/>
          <p:cNvSpPr/>
          <p:nvPr/>
        </p:nvSpPr>
        <p:spPr>
          <a:xfrm>
            <a:off x="3691928" y="4291238"/>
            <a:ext cx="56515" cy="36195"/>
          </a:xfrm>
          <a:custGeom>
            <a:avLst/>
            <a:gdLst/>
            <a:ahLst/>
            <a:cxnLst/>
            <a:rect l="l" t="t" r="r" b="b"/>
            <a:pathLst>
              <a:path w="56514" h="36195">
                <a:moveTo>
                  <a:pt x="0" y="35692"/>
                </a:moveTo>
                <a:lnTo>
                  <a:pt x="56468" y="35692"/>
                </a:lnTo>
                <a:lnTo>
                  <a:pt x="56468" y="0"/>
                </a:lnTo>
                <a:lnTo>
                  <a:pt x="0" y="0"/>
                </a:lnTo>
                <a:lnTo>
                  <a:pt x="0" y="35692"/>
                </a:lnTo>
                <a:close/>
              </a:path>
            </a:pathLst>
          </a:custGeom>
          <a:ln w="4455">
            <a:solidFill>
              <a:srgbClr val="000000"/>
            </a:solidFill>
          </a:ln>
        </p:spPr>
        <p:txBody>
          <a:bodyPr wrap="square" lIns="0" tIns="0" rIns="0" bIns="0" rtlCol="0"/>
          <a:lstStyle/>
          <a:p>
            <a:endParaRPr/>
          </a:p>
        </p:txBody>
      </p:sp>
      <p:sp>
        <p:nvSpPr>
          <p:cNvPr id="1024" name="object 1024"/>
          <p:cNvSpPr/>
          <p:nvPr/>
        </p:nvSpPr>
        <p:spPr>
          <a:xfrm>
            <a:off x="3748385" y="3943732"/>
            <a:ext cx="26670" cy="36195"/>
          </a:xfrm>
          <a:custGeom>
            <a:avLst/>
            <a:gdLst/>
            <a:ahLst/>
            <a:cxnLst/>
            <a:rect l="l" t="t" r="r" b="b"/>
            <a:pathLst>
              <a:path w="26670" h="36195">
                <a:moveTo>
                  <a:pt x="0" y="35692"/>
                </a:moveTo>
                <a:lnTo>
                  <a:pt x="26654" y="35692"/>
                </a:lnTo>
                <a:lnTo>
                  <a:pt x="26654" y="0"/>
                </a:lnTo>
                <a:lnTo>
                  <a:pt x="0" y="0"/>
                </a:lnTo>
                <a:lnTo>
                  <a:pt x="0" y="35692"/>
                </a:lnTo>
                <a:close/>
              </a:path>
            </a:pathLst>
          </a:custGeom>
          <a:solidFill>
            <a:srgbClr val="996633"/>
          </a:solidFill>
        </p:spPr>
        <p:txBody>
          <a:bodyPr wrap="square" lIns="0" tIns="0" rIns="0" bIns="0" rtlCol="0"/>
          <a:lstStyle/>
          <a:p>
            <a:endParaRPr/>
          </a:p>
        </p:txBody>
      </p:sp>
      <p:sp>
        <p:nvSpPr>
          <p:cNvPr id="1025" name="object 1025"/>
          <p:cNvSpPr/>
          <p:nvPr/>
        </p:nvSpPr>
        <p:spPr>
          <a:xfrm>
            <a:off x="3748385" y="3943732"/>
            <a:ext cx="26670" cy="36195"/>
          </a:xfrm>
          <a:custGeom>
            <a:avLst/>
            <a:gdLst/>
            <a:ahLst/>
            <a:cxnLst/>
            <a:rect l="l" t="t" r="r" b="b"/>
            <a:pathLst>
              <a:path w="26670" h="36195">
                <a:moveTo>
                  <a:pt x="0" y="35692"/>
                </a:moveTo>
                <a:lnTo>
                  <a:pt x="26654" y="35692"/>
                </a:lnTo>
                <a:lnTo>
                  <a:pt x="26654" y="0"/>
                </a:lnTo>
                <a:lnTo>
                  <a:pt x="0" y="0"/>
                </a:lnTo>
                <a:lnTo>
                  <a:pt x="0" y="35692"/>
                </a:lnTo>
                <a:close/>
              </a:path>
            </a:pathLst>
          </a:custGeom>
          <a:ln w="3710">
            <a:solidFill>
              <a:srgbClr val="000000"/>
            </a:solidFill>
          </a:ln>
        </p:spPr>
        <p:txBody>
          <a:bodyPr wrap="square" lIns="0" tIns="0" rIns="0" bIns="0" rtlCol="0"/>
          <a:lstStyle/>
          <a:p>
            <a:endParaRPr/>
          </a:p>
        </p:txBody>
      </p:sp>
      <p:sp>
        <p:nvSpPr>
          <p:cNvPr id="1026" name="object 1026"/>
          <p:cNvSpPr/>
          <p:nvPr/>
        </p:nvSpPr>
        <p:spPr>
          <a:xfrm>
            <a:off x="5614802" y="3962749"/>
            <a:ext cx="534670" cy="383540"/>
          </a:xfrm>
          <a:custGeom>
            <a:avLst/>
            <a:gdLst/>
            <a:ahLst/>
            <a:cxnLst/>
            <a:rect l="l" t="t" r="r" b="b"/>
            <a:pathLst>
              <a:path w="534670" h="383539">
                <a:moveTo>
                  <a:pt x="534573" y="0"/>
                </a:moveTo>
                <a:lnTo>
                  <a:pt x="0" y="0"/>
                </a:lnTo>
                <a:lnTo>
                  <a:pt x="0" y="383193"/>
                </a:lnTo>
                <a:lnTo>
                  <a:pt x="534573" y="383193"/>
                </a:lnTo>
                <a:lnTo>
                  <a:pt x="534573" y="0"/>
                </a:lnTo>
                <a:close/>
              </a:path>
            </a:pathLst>
          </a:custGeom>
          <a:solidFill>
            <a:srgbClr val="996633"/>
          </a:solidFill>
        </p:spPr>
        <p:txBody>
          <a:bodyPr wrap="square" lIns="0" tIns="0" rIns="0" bIns="0" rtlCol="0"/>
          <a:lstStyle/>
          <a:p>
            <a:endParaRPr/>
          </a:p>
        </p:txBody>
      </p:sp>
      <p:sp>
        <p:nvSpPr>
          <p:cNvPr id="1027" name="object 1027"/>
          <p:cNvSpPr/>
          <p:nvPr/>
        </p:nvSpPr>
        <p:spPr>
          <a:xfrm>
            <a:off x="5599895" y="3860384"/>
            <a:ext cx="564515" cy="102870"/>
          </a:xfrm>
          <a:custGeom>
            <a:avLst/>
            <a:gdLst/>
            <a:ahLst/>
            <a:cxnLst/>
            <a:rect l="l" t="t" r="r" b="b"/>
            <a:pathLst>
              <a:path w="564514" h="102870">
                <a:moveTo>
                  <a:pt x="564374" y="0"/>
                </a:moveTo>
                <a:lnTo>
                  <a:pt x="0" y="0"/>
                </a:lnTo>
                <a:lnTo>
                  <a:pt x="0" y="102365"/>
                </a:lnTo>
                <a:lnTo>
                  <a:pt x="564374" y="102365"/>
                </a:lnTo>
                <a:lnTo>
                  <a:pt x="564374" y="0"/>
                </a:lnTo>
                <a:close/>
              </a:path>
            </a:pathLst>
          </a:custGeom>
          <a:solidFill>
            <a:srgbClr val="996633"/>
          </a:solidFill>
        </p:spPr>
        <p:txBody>
          <a:bodyPr wrap="square" lIns="0" tIns="0" rIns="0" bIns="0" rtlCol="0"/>
          <a:lstStyle/>
          <a:p>
            <a:endParaRPr/>
          </a:p>
        </p:txBody>
      </p:sp>
      <p:sp>
        <p:nvSpPr>
          <p:cNvPr id="1028" name="object 1028"/>
          <p:cNvSpPr/>
          <p:nvPr/>
        </p:nvSpPr>
        <p:spPr>
          <a:xfrm>
            <a:off x="5599895" y="3860384"/>
            <a:ext cx="564515" cy="485775"/>
          </a:xfrm>
          <a:custGeom>
            <a:avLst/>
            <a:gdLst/>
            <a:ahLst/>
            <a:cxnLst/>
            <a:rect l="l" t="t" r="r" b="b"/>
            <a:pathLst>
              <a:path w="564514" h="485775">
                <a:moveTo>
                  <a:pt x="14906" y="102365"/>
                </a:moveTo>
                <a:lnTo>
                  <a:pt x="0" y="102365"/>
                </a:lnTo>
                <a:lnTo>
                  <a:pt x="0" y="0"/>
                </a:lnTo>
                <a:lnTo>
                  <a:pt x="564374" y="0"/>
                </a:lnTo>
                <a:lnTo>
                  <a:pt x="564374" y="102365"/>
                </a:lnTo>
                <a:lnTo>
                  <a:pt x="549480" y="102365"/>
                </a:lnTo>
                <a:lnTo>
                  <a:pt x="549480" y="485558"/>
                </a:lnTo>
                <a:lnTo>
                  <a:pt x="14906" y="485558"/>
                </a:lnTo>
                <a:lnTo>
                  <a:pt x="14906" y="102365"/>
                </a:lnTo>
                <a:close/>
              </a:path>
            </a:pathLst>
          </a:custGeom>
          <a:ln w="4163">
            <a:solidFill>
              <a:srgbClr val="000000"/>
            </a:solidFill>
          </a:ln>
        </p:spPr>
        <p:txBody>
          <a:bodyPr wrap="square" lIns="0" tIns="0" rIns="0" bIns="0" rtlCol="0"/>
          <a:lstStyle/>
          <a:p>
            <a:endParaRPr/>
          </a:p>
        </p:txBody>
      </p:sp>
      <p:sp>
        <p:nvSpPr>
          <p:cNvPr id="1029" name="object 1029"/>
          <p:cNvSpPr/>
          <p:nvPr/>
        </p:nvSpPr>
        <p:spPr>
          <a:xfrm>
            <a:off x="5614802" y="3962744"/>
            <a:ext cx="56515" cy="36195"/>
          </a:xfrm>
          <a:custGeom>
            <a:avLst/>
            <a:gdLst/>
            <a:ahLst/>
            <a:cxnLst/>
            <a:rect l="l" t="t" r="r" b="b"/>
            <a:pathLst>
              <a:path w="56514" h="36195">
                <a:moveTo>
                  <a:pt x="0" y="35692"/>
                </a:moveTo>
                <a:lnTo>
                  <a:pt x="56369" y="35692"/>
                </a:lnTo>
                <a:lnTo>
                  <a:pt x="56369" y="0"/>
                </a:lnTo>
                <a:lnTo>
                  <a:pt x="0" y="0"/>
                </a:lnTo>
                <a:lnTo>
                  <a:pt x="0" y="35692"/>
                </a:lnTo>
                <a:close/>
              </a:path>
            </a:pathLst>
          </a:custGeom>
          <a:solidFill>
            <a:srgbClr val="996633"/>
          </a:solidFill>
        </p:spPr>
        <p:txBody>
          <a:bodyPr wrap="square" lIns="0" tIns="0" rIns="0" bIns="0" rtlCol="0"/>
          <a:lstStyle/>
          <a:p>
            <a:endParaRPr/>
          </a:p>
        </p:txBody>
      </p:sp>
      <p:sp>
        <p:nvSpPr>
          <p:cNvPr id="1030" name="object 1030"/>
          <p:cNvSpPr/>
          <p:nvPr/>
        </p:nvSpPr>
        <p:spPr>
          <a:xfrm>
            <a:off x="5614802" y="3962744"/>
            <a:ext cx="56515" cy="36195"/>
          </a:xfrm>
          <a:custGeom>
            <a:avLst/>
            <a:gdLst/>
            <a:ahLst/>
            <a:cxnLst/>
            <a:rect l="l" t="t" r="r" b="b"/>
            <a:pathLst>
              <a:path w="56514" h="36195">
                <a:moveTo>
                  <a:pt x="0" y="35692"/>
                </a:moveTo>
                <a:lnTo>
                  <a:pt x="56369" y="35692"/>
                </a:lnTo>
                <a:lnTo>
                  <a:pt x="56369" y="0"/>
                </a:lnTo>
                <a:lnTo>
                  <a:pt x="0" y="0"/>
                </a:lnTo>
                <a:lnTo>
                  <a:pt x="0" y="35692"/>
                </a:lnTo>
                <a:close/>
              </a:path>
            </a:pathLst>
          </a:custGeom>
          <a:ln w="4454">
            <a:solidFill>
              <a:srgbClr val="000000"/>
            </a:solidFill>
          </a:ln>
        </p:spPr>
        <p:txBody>
          <a:bodyPr wrap="square" lIns="0" tIns="0" rIns="0" bIns="0" rtlCol="0"/>
          <a:lstStyle/>
          <a:p>
            <a:endParaRPr/>
          </a:p>
        </p:txBody>
      </p:sp>
      <p:sp>
        <p:nvSpPr>
          <p:cNvPr id="1031" name="object 1031"/>
          <p:cNvSpPr/>
          <p:nvPr/>
        </p:nvSpPr>
        <p:spPr>
          <a:xfrm>
            <a:off x="5671170" y="3962744"/>
            <a:ext cx="56515" cy="36195"/>
          </a:xfrm>
          <a:custGeom>
            <a:avLst/>
            <a:gdLst/>
            <a:ahLst/>
            <a:cxnLst/>
            <a:rect l="l" t="t" r="r" b="b"/>
            <a:pathLst>
              <a:path w="56514" h="36195">
                <a:moveTo>
                  <a:pt x="0" y="35692"/>
                </a:moveTo>
                <a:lnTo>
                  <a:pt x="56468" y="35692"/>
                </a:lnTo>
                <a:lnTo>
                  <a:pt x="56468" y="0"/>
                </a:lnTo>
                <a:lnTo>
                  <a:pt x="0" y="0"/>
                </a:lnTo>
                <a:lnTo>
                  <a:pt x="0" y="35692"/>
                </a:lnTo>
                <a:close/>
              </a:path>
            </a:pathLst>
          </a:custGeom>
          <a:solidFill>
            <a:srgbClr val="996633"/>
          </a:solidFill>
        </p:spPr>
        <p:txBody>
          <a:bodyPr wrap="square" lIns="0" tIns="0" rIns="0" bIns="0" rtlCol="0"/>
          <a:lstStyle/>
          <a:p>
            <a:endParaRPr/>
          </a:p>
        </p:txBody>
      </p:sp>
      <p:sp>
        <p:nvSpPr>
          <p:cNvPr id="1032" name="object 1032"/>
          <p:cNvSpPr/>
          <p:nvPr/>
        </p:nvSpPr>
        <p:spPr>
          <a:xfrm>
            <a:off x="5671170" y="3962744"/>
            <a:ext cx="56515" cy="36195"/>
          </a:xfrm>
          <a:custGeom>
            <a:avLst/>
            <a:gdLst/>
            <a:ahLst/>
            <a:cxnLst/>
            <a:rect l="l" t="t" r="r" b="b"/>
            <a:pathLst>
              <a:path w="56514" h="36195">
                <a:moveTo>
                  <a:pt x="0" y="35692"/>
                </a:moveTo>
                <a:lnTo>
                  <a:pt x="56468" y="35692"/>
                </a:lnTo>
                <a:lnTo>
                  <a:pt x="56468" y="0"/>
                </a:lnTo>
                <a:lnTo>
                  <a:pt x="0" y="0"/>
                </a:lnTo>
                <a:lnTo>
                  <a:pt x="0" y="35692"/>
                </a:lnTo>
                <a:close/>
              </a:path>
            </a:pathLst>
          </a:custGeom>
          <a:ln w="4455">
            <a:solidFill>
              <a:srgbClr val="000000"/>
            </a:solidFill>
          </a:ln>
        </p:spPr>
        <p:txBody>
          <a:bodyPr wrap="square" lIns="0" tIns="0" rIns="0" bIns="0" rtlCol="0"/>
          <a:lstStyle/>
          <a:p>
            <a:endParaRPr/>
          </a:p>
        </p:txBody>
      </p:sp>
      <p:sp>
        <p:nvSpPr>
          <p:cNvPr id="1033" name="object 1033"/>
          <p:cNvSpPr/>
          <p:nvPr/>
        </p:nvSpPr>
        <p:spPr>
          <a:xfrm>
            <a:off x="5727639" y="3962744"/>
            <a:ext cx="56515" cy="36195"/>
          </a:xfrm>
          <a:custGeom>
            <a:avLst/>
            <a:gdLst/>
            <a:ahLst/>
            <a:cxnLst/>
            <a:rect l="l" t="t" r="r" b="b"/>
            <a:pathLst>
              <a:path w="56514" h="36195">
                <a:moveTo>
                  <a:pt x="0" y="35692"/>
                </a:moveTo>
                <a:lnTo>
                  <a:pt x="56468" y="35692"/>
                </a:lnTo>
                <a:lnTo>
                  <a:pt x="56468" y="0"/>
                </a:lnTo>
                <a:lnTo>
                  <a:pt x="0" y="0"/>
                </a:lnTo>
                <a:lnTo>
                  <a:pt x="0" y="35692"/>
                </a:lnTo>
                <a:close/>
              </a:path>
            </a:pathLst>
          </a:custGeom>
          <a:solidFill>
            <a:srgbClr val="996633"/>
          </a:solidFill>
        </p:spPr>
        <p:txBody>
          <a:bodyPr wrap="square" lIns="0" tIns="0" rIns="0" bIns="0" rtlCol="0"/>
          <a:lstStyle/>
          <a:p>
            <a:endParaRPr/>
          </a:p>
        </p:txBody>
      </p:sp>
      <p:sp>
        <p:nvSpPr>
          <p:cNvPr id="1034" name="object 1034"/>
          <p:cNvSpPr/>
          <p:nvPr/>
        </p:nvSpPr>
        <p:spPr>
          <a:xfrm>
            <a:off x="5727639" y="3962744"/>
            <a:ext cx="56515" cy="36195"/>
          </a:xfrm>
          <a:custGeom>
            <a:avLst/>
            <a:gdLst/>
            <a:ahLst/>
            <a:cxnLst/>
            <a:rect l="l" t="t" r="r" b="b"/>
            <a:pathLst>
              <a:path w="56514" h="36195">
                <a:moveTo>
                  <a:pt x="0" y="35692"/>
                </a:moveTo>
                <a:lnTo>
                  <a:pt x="56468" y="35692"/>
                </a:lnTo>
                <a:lnTo>
                  <a:pt x="56468" y="0"/>
                </a:lnTo>
                <a:lnTo>
                  <a:pt x="0" y="0"/>
                </a:lnTo>
                <a:lnTo>
                  <a:pt x="0" y="35692"/>
                </a:lnTo>
                <a:close/>
              </a:path>
            </a:pathLst>
          </a:custGeom>
          <a:ln w="4455">
            <a:solidFill>
              <a:srgbClr val="000000"/>
            </a:solidFill>
          </a:ln>
        </p:spPr>
        <p:txBody>
          <a:bodyPr wrap="square" lIns="0" tIns="0" rIns="0" bIns="0" rtlCol="0"/>
          <a:lstStyle/>
          <a:p>
            <a:endParaRPr/>
          </a:p>
        </p:txBody>
      </p:sp>
      <p:sp>
        <p:nvSpPr>
          <p:cNvPr id="1035" name="object 1035"/>
          <p:cNvSpPr/>
          <p:nvPr/>
        </p:nvSpPr>
        <p:spPr>
          <a:xfrm>
            <a:off x="5784107" y="3962744"/>
            <a:ext cx="56515" cy="36195"/>
          </a:xfrm>
          <a:custGeom>
            <a:avLst/>
            <a:gdLst/>
            <a:ahLst/>
            <a:cxnLst/>
            <a:rect l="l" t="t" r="r" b="b"/>
            <a:pathLst>
              <a:path w="56514" h="36195">
                <a:moveTo>
                  <a:pt x="0" y="35692"/>
                </a:moveTo>
                <a:lnTo>
                  <a:pt x="56369" y="35692"/>
                </a:lnTo>
                <a:lnTo>
                  <a:pt x="56369" y="0"/>
                </a:lnTo>
                <a:lnTo>
                  <a:pt x="0" y="0"/>
                </a:lnTo>
                <a:lnTo>
                  <a:pt x="0" y="35692"/>
                </a:lnTo>
                <a:close/>
              </a:path>
            </a:pathLst>
          </a:custGeom>
          <a:solidFill>
            <a:srgbClr val="996633"/>
          </a:solidFill>
        </p:spPr>
        <p:txBody>
          <a:bodyPr wrap="square" lIns="0" tIns="0" rIns="0" bIns="0" rtlCol="0"/>
          <a:lstStyle/>
          <a:p>
            <a:endParaRPr/>
          </a:p>
        </p:txBody>
      </p:sp>
      <p:sp>
        <p:nvSpPr>
          <p:cNvPr id="1036" name="object 1036"/>
          <p:cNvSpPr/>
          <p:nvPr/>
        </p:nvSpPr>
        <p:spPr>
          <a:xfrm>
            <a:off x="5784107" y="3962744"/>
            <a:ext cx="56515" cy="36195"/>
          </a:xfrm>
          <a:custGeom>
            <a:avLst/>
            <a:gdLst/>
            <a:ahLst/>
            <a:cxnLst/>
            <a:rect l="l" t="t" r="r" b="b"/>
            <a:pathLst>
              <a:path w="56514" h="36195">
                <a:moveTo>
                  <a:pt x="0" y="35692"/>
                </a:moveTo>
                <a:lnTo>
                  <a:pt x="56369" y="35692"/>
                </a:lnTo>
                <a:lnTo>
                  <a:pt x="56369" y="0"/>
                </a:lnTo>
                <a:lnTo>
                  <a:pt x="0" y="0"/>
                </a:lnTo>
                <a:lnTo>
                  <a:pt x="0" y="35692"/>
                </a:lnTo>
                <a:close/>
              </a:path>
            </a:pathLst>
          </a:custGeom>
          <a:ln w="4454">
            <a:solidFill>
              <a:srgbClr val="000000"/>
            </a:solidFill>
          </a:ln>
        </p:spPr>
        <p:txBody>
          <a:bodyPr wrap="square" lIns="0" tIns="0" rIns="0" bIns="0" rtlCol="0"/>
          <a:lstStyle/>
          <a:p>
            <a:endParaRPr/>
          </a:p>
        </p:txBody>
      </p:sp>
      <p:sp>
        <p:nvSpPr>
          <p:cNvPr id="1037" name="object 1037"/>
          <p:cNvSpPr/>
          <p:nvPr/>
        </p:nvSpPr>
        <p:spPr>
          <a:xfrm>
            <a:off x="5840477" y="3962744"/>
            <a:ext cx="56515" cy="36195"/>
          </a:xfrm>
          <a:custGeom>
            <a:avLst/>
            <a:gdLst/>
            <a:ahLst/>
            <a:cxnLst/>
            <a:rect l="l" t="t" r="r" b="b"/>
            <a:pathLst>
              <a:path w="56514" h="36195">
                <a:moveTo>
                  <a:pt x="0" y="35692"/>
                </a:moveTo>
                <a:lnTo>
                  <a:pt x="56468" y="35692"/>
                </a:lnTo>
                <a:lnTo>
                  <a:pt x="56468" y="0"/>
                </a:lnTo>
                <a:lnTo>
                  <a:pt x="0" y="0"/>
                </a:lnTo>
                <a:lnTo>
                  <a:pt x="0" y="35692"/>
                </a:lnTo>
                <a:close/>
              </a:path>
            </a:pathLst>
          </a:custGeom>
          <a:solidFill>
            <a:srgbClr val="996633"/>
          </a:solidFill>
        </p:spPr>
        <p:txBody>
          <a:bodyPr wrap="square" lIns="0" tIns="0" rIns="0" bIns="0" rtlCol="0"/>
          <a:lstStyle/>
          <a:p>
            <a:endParaRPr/>
          </a:p>
        </p:txBody>
      </p:sp>
      <p:sp>
        <p:nvSpPr>
          <p:cNvPr id="1038" name="object 1038"/>
          <p:cNvSpPr/>
          <p:nvPr/>
        </p:nvSpPr>
        <p:spPr>
          <a:xfrm>
            <a:off x="5840477" y="3962744"/>
            <a:ext cx="56515" cy="36195"/>
          </a:xfrm>
          <a:custGeom>
            <a:avLst/>
            <a:gdLst/>
            <a:ahLst/>
            <a:cxnLst/>
            <a:rect l="l" t="t" r="r" b="b"/>
            <a:pathLst>
              <a:path w="56514" h="36195">
                <a:moveTo>
                  <a:pt x="0" y="35692"/>
                </a:moveTo>
                <a:lnTo>
                  <a:pt x="56468" y="35692"/>
                </a:lnTo>
                <a:lnTo>
                  <a:pt x="56468" y="0"/>
                </a:lnTo>
                <a:lnTo>
                  <a:pt x="0" y="0"/>
                </a:lnTo>
                <a:lnTo>
                  <a:pt x="0" y="35692"/>
                </a:lnTo>
                <a:close/>
              </a:path>
            </a:pathLst>
          </a:custGeom>
          <a:ln w="4455">
            <a:solidFill>
              <a:srgbClr val="000000"/>
            </a:solidFill>
          </a:ln>
        </p:spPr>
        <p:txBody>
          <a:bodyPr wrap="square" lIns="0" tIns="0" rIns="0" bIns="0" rtlCol="0"/>
          <a:lstStyle/>
          <a:p>
            <a:endParaRPr/>
          </a:p>
        </p:txBody>
      </p:sp>
      <p:sp>
        <p:nvSpPr>
          <p:cNvPr id="1039" name="object 1039"/>
          <p:cNvSpPr/>
          <p:nvPr/>
        </p:nvSpPr>
        <p:spPr>
          <a:xfrm>
            <a:off x="5896945" y="3962744"/>
            <a:ext cx="56515" cy="36195"/>
          </a:xfrm>
          <a:custGeom>
            <a:avLst/>
            <a:gdLst/>
            <a:ahLst/>
            <a:cxnLst/>
            <a:rect l="l" t="t" r="r" b="b"/>
            <a:pathLst>
              <a:path w="56514" h="36195">
                <a:moveTo>
                  <a:pt x="0" y="35692"/>
                </a:moveTo>
                <a:lnTo>
                  <a:pt x="56468" y="35692"/>
                </a:lnTo>
                <a:lnTo>
                  <a:pt x="56468" y="0"/>
                </a:lnTo>
                <a:lnTo>
                  <a:pt x="0" y="0"/>
                </a:lnTo>
                <a:lnTo>
                  <a:pt x="0" y="35692"/>
                </a:lnTo>
                <a:close/>
              </a:path>
            </a:pathLst>
          </a:custGeom>
          <a:solidFill>
            <a:srgbClr val="996633"/>
          </a:solidFill>
        </p:spPr>
        <p:txBody>
          <a:bodyPr wrap="square" lIns="0" tIns="0" rIns="0" bIns="0" rtlCol="0"/>
          <a:lstStyle/>
          <a:p>
            <a:endParaRPr/>
          </a:p>
        </p:txBody>
      </p:sp>
      <p:sp>
        <p:nvSpPr>
          <p:cNvPr id="1040" name="object 1040"/>
          <p:cNvSpPr/>
          <p:nvPr/>
        </p:nvSpPr>
        <p:spPr>
          <a:xfrm>
            <a:off x="5896945" y="3962744"/>
            <a:ext cx="56515" cy="36195"/>
          </a:xfrm>
          <a:custGeom>
            <a:avLst/>
            <a:gdLst/>
            <a:ahLst/>
            <a:cxnLst/>
            <a:rect l="l" t="t" r="r" b="b"/>
            <a:pathLst>
              <a:path w="56514" h="36195">
                <a:moveTo>
                  <a:pt x="0" y="35692"/>
                </a:moveTo>
                <a:lnTo>
                  <a:pt x="56468" y="35692"/>
                </a:lnTo>
                <a:lnTo>
                  <a:pt x="56468" y="0"/>
                </a:lnTo>
                <a:lnTo>
                  <a:pt x="0" y="0"/>
                </a:lnTo>
                <a:lnTo>
                  <a:pt x="0" y="35692"/>
                </a:lnTo>
                <a:close/>
              </a:path>
            </a:pathLst>
          </a:custGeom>
          <a:ln w="4455">
            <a:solidFill>
              <a:srgbClr val="000000"/>
            </a:solidFill>
          </a:ln>
        </p:spPr>
        <p:txBody>
          <a:bodyPr wrap="square" lIns="0" tIns="0" rIns="0" bIns="0" rtlCol="0"/>
          <a:lstStyle/>
          <a:p>
            <a:endParaRPr/>
          </a:p>
        </p:txBody>
      </p:sp>
      <p:sp>
        <p:nvSpPr>
          <p:cNvPr id="1041" name="object 1041"/>
          <p:cNvSpPr/>
          <p:nvPr/>
        </p:nvSpPr>
        <p:spPr>
          <a:xfrm>
            <a:off x="5953414" y="3962744"/>
            <a:ext cx="56515" cy="36195"/>
          </a:xfrm>
          <a:custGeom>
            <a:avLst/>
            <a:gdLst/>
            <a:ahLst/>
            <a:cxnLst/>
            <a:rect l="l" t="t" r="r" b="b"/>
            <a:pathLst>
              <a:path w="56514" h="36195">
                <a:moveTo>
                  <a:pt x="0" y="35692"/>
                </a:moveTo>
                <a:lnTo>
                  <a:pt x="56369" y="35692"/>
                </a:lnTo>
                <a:lnTo>
                  <a:pt x="56369" y="0"/>
                </a:lnTo>
                <a:lnTo>
                  <a:pt x="0" y="0"/>
                </a:lnTo>
                <a:lnTo>
                  <a:pt x="0" y="35692"/>
                </a:lnTo>
                <a:close/>
              </a:path>
            </a:pathLst>
          </a:custGeom>
          <a:solidFill>
            <a:srgbClr val="996633"/>
          </a:solidFill>
        </p:spPr>
        <p:txBody>
          <a:bodyPr wrap="square" lIns="0" tIns="0" rIns="0" bIns="0" rtlCol="0"/>
          <a:lstStyle/>
          <a:p>
            <a:endParaRPr/>
          </a:p>
        </p:txBody>
      </p:sp>
      <p:sp>
        <p:nvSpPr>
          <p:cNvPr id="1042" name="object 1042"/>
          <p:cNvSpPr/>
          <p:nvPr/>
        </p:nvSpPr>
        <p:spPr>
          <a:xfrm>
            <a:off x="5953414" y="3962744"/>
            <a:ext cx="56515" cy="36195"/>
          </a:xfrm>
          <a:custGeom>
            <a:avLst/>
            <a:gdLst/>
            <a:ahLst/>
            <a:cxnLst/>
            <a:rect l="l" t="t" r="r" b="b"/>
            <a:pathLst>
              <a:path w="56514" h="36195">
                <a:moveTo>
                  <a:pt x="0" y="35692"/>
                </a:moveTo>
                <a:lnTo>
                  <a:pt x="56369" y="35692"/>
                </a:lnTo>
                <a:lnTo>
                  <a:pt x="56369" y="0"/>
                </a:lnTo>
                <a:lnTo>
                  <a:pt x="0" y="0"/>
                </a:lnTo>
                <a:lnTo>
                  <a:pt x="0" y="35692"/>
                </a:lnTo>
                <a:close/>
              </a:path>
            </a:pathLst>
          </a:custGeom>
          <a:ln w="4454">
            <a:solidFill>
              <a:srgbClr val="000000"/>
            </a:solidFill>
          </a:ln>
        </p:spPr>
        <p:txBody>
          <a:bodyPr wrap="square" lIns="0" tIns="0" rIns="0" bIns="0" rtlCol="0"/>
          <a:lstStyle/>
          <a:p>
            <a:endParaRPr/>
          </a:p>
        </p:txBody>
      </p:sp>
      <p:sp>
        <p:nvSpPr>
          <p:cNvPr id="1043" name="object 1043"/>
          <p:cNvSpPr/>
          <p:nvPr/>
        </p:nvSpPr>
        <p:spPr>
          <a:xfrm>
            <a:off x="6009795" y="3962744"/>
            <a:ext cx="56515" cy="36195"/>
          </a:xfrm>
          <a:custGeom>
            <a:avLst/>
            <a:gdLst/>
            <a:ahLst/>
            <a:cxnLst/>
            <a:rect l="l" t="t" r="r" b="b"/>
            <a:pathLst>
              <a:path w="56514" h="36195">
                <a:moveTo>
                  <a:pt x="0" y="35692"/>
                </a:moveTo>
                <a:lnTo>
                  <a:pt x="56468" y="35692"/>
                </a:lnTo>
                <a:lnTo>
                  <a:pt x="56468" y="0"/>
                </a:lnTo>
                <a:lnTo>
                  <a:pt x="0" y="0"/>
                </a:lnTo>
                <a:lnTo>
                  <a:pt x="0" y="35692"/>
                </a:lnTo>
                <a:close/>
              </a:path>
            </a:pathLst>
          </a:custGeom>
          <a:solidFill>
            <a:srgbClr val="996633"/>
          </a:solidFill>
        </p:spPr>
        <p:txBody>
          <a:bodyPr wrap="square" lIns="0" tIns="0" rIns="0" bIns="0" rtlCol="0"/>
          <a:lstStyle/>
          <a:p>
            <a:endParaRPr/>
          </a:p>
        </p:txBody>
      </p:sp>
      <p:sp>
        <p:nvSpPr>
          <p:cNvPr id="1044" name="object 1044"/>
          <p:cNvSpPr/>
          <p:nvPr/>
        </p:nvSpPr>
        <p:spPr>
          <a:xfrm>
            <a:off x="6009795" y="3962744"/>
            <a:ext cx="56515" cy="36195"/>
          </a:xfrm>
          <a:custGeom>
            <a:avLst/>
            <a:gdLst/>
            <a:ahLst/>
            <a:cxnLst/>
            <a:rect l="l" t="t" r="r" b="b"/>
            <a:pathLst>
              <a:path w="56514" h="36195">
                <a:moveTo>
                  <a:pt x="0" y="35692"/>
                </a:moveTo>
                <a:lnTo>
                  <a:pt x="56468" y="35692"/>
                </a:lnTo>
                <a:lnTo>
                  <a:pt x="56468" y="0"/>
                </a:lnTo>
                <a:lnTo>
                  <a:pt x="0" y="0"/>
                </a:lnTo>
                <a:lnTo>
                  <a:pt x="0" y="35692"/>
                </a:lnTo>
                <a:close/>
              </a:path>
            </a:pathLst>
          </a:custGeom>
          <a:ln w="4455">
            <a:solidFill>
              <a:srgbClr val="000000"/>
            </a:solidFill>
          </a:ln>
        </p:spPr>
        <p:txBody>
          <a:bodyPr wrap="square" lIns="0" tIns="0" rIns="0" bIns="0" rtlCol="0"/>
          <a:lstStyle/>
          <a:p>
            <a:endParaRPr/>
          </a:p>
        </p:txBody>
      </p:sp>
      <p:sp>
        <p:nvSpPr>
          <p:cNvPr id="1045" name="object 1045"/>
          <p:cNvSpPr/>
          <p:nvPr/>
        </p:nvSpPr>
        <p:spPr>
          <a:xfrm>
            <a:off x="6066252" y="3962744"/>
            <a:ext cx="56515" cy="36195"/>
          </a:xfrm>
          <a:custGeom>
            <a:avLst/>
            <a:gdLst/>
            <a:ahLst/>
            <a:cxnLst/>
            <a:rect l="l" t="t" r="r" b="b"/>
            <a:pathLst>
              <a:path w="56514" h="36195">
                <a:moveTo>
                  <a:pt x="0" y="35692"/>
                </a:moveTo>
                <a:lnTo>
                  <a:pt x="56468" y="35692"/>
                </a:lnTo>
                <a:lnTo>
                  <a:pt x="56468" y="0"/>
                </a:lnTo>
                <a:lnTo>
                  <a:pt x="0" y="0"/>
                </a:lnTo>
                <a:lnTo>
                  <a:pt x="0" y="35692"/>
                </a:lnTo>
                <a:close/>
              </a:path>
            </a:pathLst>
          </a:custGeom>
          <a:solidFill>
            <a:srgbClr val="996633"/>
          </a:solidFill>
        </p:spPr>
        <p:txBody>
          <a:bodyPr wrap="square" lIns="0" tIns="0" rIns="0" bIns="0" rtlCol="0"/>
          <a:lstStyle/>
          <a:p>
            <a:endParaRPr/>
          </a:p>
        </p:txBody>
      </p:sp>
      <p:sp>
        <p:nvSpPr>
          <p:cNvPr id="1046" name="object 1046"/>
          <p:cNvSpPr/>
          <p:nvPr/>
        </p:nvSpPr>
        <p:spPr>
          <a:xfrm>
            <a:off x="6066252" y="3962744"/>
            <a:ext cx="56515" cy="36195"/>
          </a:xfrm>
          <a:custGeom>
            <a:avLst/>
            <a:gdLst/>
            <a:ahLst/>
            <a:cxnLst/>
            <a:rect l="l" t="t" r="r" b="b"/>
            <a:pathLst>
              <a:path w="56514" h="36195">
                <a:moveTo>
                  <a:pt x="0" y="35692"/>
                </a:moveTo>
                <a:lnTo>
                  <a:pt x="56468" y="35692"/>
                </a:lnTo>
                <a:lnTo>
                  <a:pt x="56468" y="0"/>
                </a:lnTo>
                <a:lnTo>
                  <a:pt x="0" y="0"/>
                </a:lnTo>
                <a:lnTo>
                  <a:pt x="0" y="35692"/>
                </a:lnTo>
                <a:close/>
              </a:path>
            </a:pathLst>
          </a:custGeom>
          <a:ln w="4455">
            <a:solidFill>
              <a:srgbClr val="000000"/>
            </a:solidFill>
          </a:ln>
        </p:spPr>
        <p:txBody>
          <a:bodyPr wrap="square" lIns="0" tIns="0" rIns="0" bIns="0" rtlCol="0"/>
          <a:lstStyle/>
          <a:p>
            <a:endParaRPr/>
          </a:p>
        </p:txBody>
      </p:sp>
      <p:sp>
        <p:nvSpPr>
          <p:cNvPr id="1047" name="object 1047"/>
          <p:cNvSpPr/>
          <p:nvPr/>
        </p:nvSpPr>
        <p:spPr>
          <a:xfrm>
            <a:off x="5641555" y="3998438"/>
            <a:ext cx="56515" cy="36195"/>
          </a:xfrm>
          <a:custGeom>
            <a:avLst/>
            <a:gdLst/>
            <a:ahLst/>
            <a:cxnLst/>
            <a:rect l="l" t="t" r="r" b="b"/>
            <a:pathLst>
              <a:path w="56514" h="36195">
                <a:moveTo>
                  <a:pt x="0" y="35861"/>
                </a:moveTo>
                <a:lnTo>
                  <a:pt x="56369" y="35861"/>
                </a:lnTo>
                <a:lnTo>
                  <a:pt x="56369" y="0"/>
                </a:lnTo>
                <a:lnTo>
                  <a:pt x="0" y="0"/>
                </a:lnTo>
                <a:lnTo>
                  <a:pt x="0" y="35861"/>
                </a:lnTo>
                <a:close/>
              </a:path>
            </a:pathLst>
          </a:custGeom>
          <a:solidFill>
            <a:srgbClr val="996633"/>
          </a:solidFill>
        </p:spPr>
        <p:txBody>
          <a:bodyPr wrap="square" lIns="0" tIns="0" rIns="0" bIns="0" rtlCol="0"/>
          <a:lstStyle/>
          <a:p>
            <a:endParaRPr/>
          </a:p>
        </p:txBody>
      </p:sp>
      <p:sp>
        <p:nvSpPr>
          <p:cNvPr id="1048" name="object 1048"/>
          <p:cNvSpPr/>
          <p:nvPr/>
        </p:nvSpPr>
        <p:spPr>
          <a:xfrm>
            <a:off x="5641555" y="3998438"/>
            <a:ext cx="56515" cy="36195"/>
          </a:xfrm>
          <a:custGeom>
            <a:avLst/>
            <a:gdLst/>
            <a:ahLst/>
            <a:cxnLst/>
            <a:rect l="l" t="t" r="r" b="b"/>
            <a:pathLst>
              <a:path w="56514" h="36195">
                <a:moveTo>
                  <a:pt x="0" y="35861"/>
                </a:moveTo>
                <a:lnTo>
                  <a:pt x="56369" y="35861"/>
                </a:lnTo>
                <a:lnTo>
                  <a:pt x="56369" y="0"/>
                </a:lnTo>
                <a:lnTo>
                  <a:pt x="0" y="0"/>
                </a:lnTo>
                <a:lnTo>
                  <a:pt x="0" y="35861"/>
                </a:lnTo>
                <a:close/>
              </a:path>
            </a:pathLst>
          </a:custGeom>
          <a:ln w="4450">
            <a:solidFill>
              <a:srgbClr val="000000"/>
            </a:solidFill>
          </a:ln>
        </p:spPr>
        <p:txBody>
          <a:bodyPr wrap="square" lIns="0" tIns="0" rIns="0" bIns="0" rtlCol="0"/>
          <a:lstStyle/>
          <a:p>
            <a:endParaRPr/>
          </a:p>
        </p:txBody>
      </p:sp>
      <p:sp>
        <p:nvSpPr>
          <p:cNvPr id="1049" name="object 1049"/>
          <p:cNvSpPr/>
          <p:nvPr/>
        </p:nvSpPr>
        <p:spPr>
          <a:xfrm>
            <a:off x="5697925" y="3998438"/>
            <a:ext cx="56515" cy="36195"/>
          </a:xfrm>
          <a:custGeom>
            <a:avLst/>
            <a:gdLst/>
            <a:ahLst/>
            <a:cxnLst/>
            <a:rect l="l" t="t" r="r" b="b"/>
            <a:pathLst>
              <a:path w="56514" h="36195">
                <a:moveTo>
                  <a:pt x="0" y="35861"/>
                </a:moveTo>
                <a:lnTo>
                  <a:pt x="56468" y="35861"/>
                </a:lnTo>
                <a:lnTo>
                  <a:pt x="56468" y="0"/>
                </a:lnTo>
                <a:lnTo>
                  <a:pt x="0" y="0"/>
                </a:lnTo>
                <a:lnTo>
                  <a:pt x="0" y="35861"/>
                </a:lnTo>
                <a:close/>
              </a:path>
            </a:pathLst>
          </a:custGeom>
          <a:solidFill>
            <a:srgbClr val="996633"/>
          </a:solidFill>
        </p:spPr>
        <p:txBody>
          <a:bodyPr wrap="square" lIns="0" tIns="0" rIns="0" bIns="0" rtlCol="0"/>
          <a:lstStyle/>
          <a:p>
            <a:endParaRPr/>
          </a:p>
        </p:txBody>
      </p:sp>
      <p:sp>
        <p:nvSpPr>
          <p:cNvPr id="1050" name="object 1050"/>
          <p:cNvSpPr/>
          <p:nvPr/>
        </p:nvSpPr>
        <p:spPr>
          <a:xfrm>
            <a:off x="5697925" y="3998438"/>
            <a:ext cx="56515" cy="36195"/>
          </a:xfrm>
          <a:custGeom>
            <a:avLst/>
            <a:gdLst/>
            <a:ahLst/>
            <a:cxnLst/>
            <a:rect l="l" t="t" r="r" b="b"/>
            <a:pathLst>
              <a:path w="56514" h="36195">
                <a:moveTo>
                  <a:pt x="0" y="35861"/>
                </a:moveTo>
                <a:lnTo>
                  <a:pt x="56468" y="35861"/>
                </a:lnTo>
                <a:lnTo>
                  <a:pt x="56468" y="0"/>
                </a:lnTo>
                <a:lnTo>
                  <a:pt x="0" y="0"/>
                </a:lnTo>
                <a:lnTo>
                  <a:pt x="0" y="35861"/>
                </a:lnTo>
                <a:close/>
              </a:path>
            </a:pathLst>
          </a:custGeom>
          <a:ln w="4451">
            <a:solidFill>
              <a:srgbClr val="000000"/>
            </a:solidFill>
          </a:ln>
        </p:spPr>
        <p:txBody>
          <a:bodyPr wrap="square" lIns="0" tIns="0" rIns="0" bIns="0" rtlCol="0"/>
          <a:lstStyle/>
          <a:p>
            <a:endParaRPr/>
          </a:p>
        </p:txBody>
      </p:sp>
      <p:sp>
        <p:nvSpPr>
          <p:cNvPr id="1051" name="object 1051"/>
          <p:cNvSpPr/>
          <p:nvPr/>
        </p:nvSpPr>
        <p:spPr>
          <a:xfrm>
            <a:off x="5754393" y="3998438"/>
            <a:ext cx="56515" cy="36195"/>
          </a:xfrm>
          <a:custGeom>
            <a:avLst/>
            <a:gdLst/>
            <a:ahLst/>
            <a:cxnLst/>
            <a:rect l="l" t="t" r="r" b="b"/>
            <a:pathLst>
              <a:path w="56514" h="36195">
                <a:moveTo>
                  <a:pt x="0" y="35861"/>
                </a:moveTo>
                <a:lnTo>
                  <a:pt x="56369" y="35861"/>
                </a:lnTo>
                <a:lnTo>
                  <a:pt x="56369" y="0"/>
                </a:lnTo>
                <a:lnTo>
                  <a:pt x="0" y="0"/>
                </a:lnTo>
                <a:lnTo>
                  <a:pt x="0" y="35861"/>
                </a:lnTo>
                <a:close/>
              </a:path>
            </a:pathLst>
          </a:custGeom>
          <a:solidFill>
            <a:srgbClr val="996633"/>
          </a:solidFill>
        </p:spPr>
        <p:txBody>
          <a:bodyPr wrap="square" lIns="0" tIns="0" rIns="0" bIns="0" rtlCol="0"/>
          <a:lstStyle/>
          <a:p>
            <a:endParaRPr/>
          </a:p>
        </p:txBody>
      </p:sp>
      <p:sp>
        <p:nvSpPr>
          <p:cNvPr id="1052" name="object 1052"/>
          <p:cNvSpPr/>
          <p:nvPr/>
        </p:nvSpPr>
        <p:spPr>
          <a:xfrm>
            <a:off x="5754393" y="3998438"/>
            <a:ext cx="56515" cy="36195"/>
          </a:xfrm>
          <a:custGeom>
            <a:avLst/>
            <a:gdLst/>
            <a:ahLst/>
            <a:cxnLst/>
            <a:rect l="l" t="t" r="r" b="b"/>
            <a:pathLst>
              <a:path w="56514" h="36195">
                <a:moveTo>
                  <a:pt x="0" y="35861"/>
                </a:moveTo>
                <a:lnTo>
                  <a:pt x="56369" y="35861"/>
                </a:lnTo>
                <a:lnTo>
                  <a:pt x="56369" y="0"/>
                </a:lnTo>
                <a:lnTo>
                  <a:pt x="0" y="0"/>
                </a:lnTo>
                <a:lnTo>
                  <a:pt x="0" y="35861"/>
                </a:lnTo>
                <a:close/>
              </a:path>
            </a:pathLst>
          </a:custGeom>
          <a:ln w="4450">
            <a:solidFill>
              <a:srgbClr val="000000"/>
            </a:solidFill>
          </a:ln>
        </p:spPr>
        <p:txBody>
          <a:bodyPr wrap="square" lIns="0" tIns="0" rIns="0" bIns="0" rtlCol="0"/>
          <a:lstStyle/>
          <a:p>
            <a:endParaRPr/>
          </a:p>
        </p:txBody>
      </p:sp>
      <p:sp>
        <p:nvSpPr>
          <p:cNvPr id="1053" name="object 1053"/>
          <p:cNvSpPr/>
          <p:nvPr/>
        </p:nvSpPr>
        <p:spPr>
          <a:xfrm>
            <a:off x="5810763" y="3998438"/>
            <a:ext cx="56515" cy="36195"/>
          </a:xfrm>
          <a:custGeom>
            <a:avLst/>
            <a:gdLst/>
            <a:ahLst/>
            <a:cxnLst/>
            <a:rect l="l" t="t" r="r" b="b"/>
            <a:pathLst>
              <a:path w="56514" h="36195">
                <a:moveTo>
                  <a:pt x="0" y="35861"/>
                </a:moveTo>
                <a:lnTo>
                  <a:pt x="56468" y="35861"/>
                </a:lnTo>
                <a:lnTo>
                  <a:pt x="56468" y="0"/>
                </a:lnTo>
                <a:lnTo>
                  <a:pt x="0" y="0"/>
                </a:lnTo>
                <a:lnTo>
                  <a:pt x="0" y="35861"/>
                </a:lnTo>
                <a:close/>
              </a:path>
            </a:pathLst>
          </a:custGeom>
          <a:solidFill>
            <a:srgbClr val="996633"/>
          </a:solidFill>
        </p:spPr>
        <p:txBody>
          <a:bodyPr wrap="square" lIns="0" tIns="0" rIns="0" bIns="0" rtlCol="0"/>
          <a:lstStyle/>
          <a:p>
            <a:endParaRPr/>
          </a:p>
        </p:txBody>
      </p:sp>
      <p:sp>
        <p:nvSpPr>
          <p:cNvPr id="1054" name="object 1054"/>
          <p:cNvSpPr/>
          <p:nvPr/>
        </p:nvSpPr>
        <p:spPr>
          <a:xfrm>
            <a:off x="5810763" y="3998438"/>
            <a:ext cx="56515" cy="36195"/>
          </a:xfrm>
          <a:custGeom>
            <a:avLst/>
            <a:gdLst/>
            <a:ahLst/>
            <a:cxnLst/>
            <a:rect l="l" t="t" r="r" b="b"/>
            <a:pathLst>
              <a:path w="56514" h="36195">
                <a:moveTo>
                  <a:pt x="0" y="35861"/>
                </a:moveTo>
                <a:lnTo>
                  <a:pt x="56468" y="35861"/>
                </a:lnTo>
                <a:lnTo>
                  <a:pt x="56468" y="0"/>
                </a:lnTo>
                <a:lnTo>
                  <a:pt x="0" y="0"/>
                </a:lnTo>
                <a:lnTo>
                  <a:pt x="0" y="35861"/>
                </a:lnTo>
                <a:close/>
              </a:path>
            </a:pathLst>
          </a:custGeom>
          <a:ln w="4451">
            <a:solidFill>
              <a:srgbClr val="000000"/>
            </a:solidFill>
          </a:ln>
        </p:spPr>
        <p:txBody>
          <a:bodyPr wrap="square" lIns="0" tIns="0" rIns="0" bIns="0" rtlCol="0"/>
          <a:lstStyle/>
          <a:p>
            <a:endParaRPr/>
          </a:p>
        </p:txBody>
      </p:sp>
      <p:sp>
        <p:nvSpPr>
          <p:cNvPr id="1055" name="object 1055"/>
          <p:cNvSpPr/>
          <p:nvPr/>
        </p:nvSpPr>
        <p:spPr>
          <a:xfrm>
            <a:off x="5867231" y="3998438"/>
            <a:ext cx="56515" cy="36195"/>
          </a:xfrm>
          <a:custGeom>
            <a:avLst/>
            <a:gdLst/>
            <a:ahLst/>
            <a:cxnLst/>
            <a:rect l="l" t="t" r="r" b="b"/>
            <a:pathLst>
              <a:path w="56514" h="36195">
                <a:moveTo>
                  <a:pt x="0" y="35861"/>
                </a:moveTo>
                <a:lnTo>
                  <a:pt x="56468" y="35861"/>
                </a:lnTo>
                <a:lnTo>
                  <a:pt x="56468" y="0"/>
                </a:lnTo>
                <a:lnTo>
                  <a:pt x="0" y="0"/>
                </a:lnTo>
                <a:lnTo>
                  <a:pt x="0" y="35861"/>
                </a:lnTo>
                <a:close/>
              </a:path>
            </a:pathLst>
          </a:custGeom>
          <a:solidFill>
            <a:srgbClr val="996633"/>
          </a:solidFill>
        </p:spPr>
        <p:txBody>
          <a:bodyPr wrap="square" lIns="0" tIns="0" rIns="0" bIns="0" rtlCol="0"/>
          <a:lstStyle/>
          <a:p>
            <a:endParaRPr/>
          </a:p>
        </p:txBody>
      </p:sp>
      <p:sp>
        <p:nvSpPr>
          <p:cNvPr id="1056" name="object 1056"/>
          <p:cNvSpPr/>
          <p:nvPr/>
        </p:nvSpPr>
        <p:spPr>
          <a:xfrm>
            <a:off x="5867231" y="3998438"/>
            <a:ext cx="56515" cy="36195"/>
          </a:xfrm>
          <a:custGeom>
            <a:avLst/>
            <a:gdLst/>
            <a:ahLst/>
            <a:cxnLst/>
            <a:rect l="l" t="t" r="r" b="b"/>
            <a:pathLst>
              <a:path w="56514" h="36195">
                <a:moveTo>
                  <a:pt x="0" y="35861"/>
                </a:moveTo>
                <a:lnTo>
                  <a:pt x="56468" y="35861"/>
                </a:lnTo>
                <a:lnTo>
                  <a:pt x="56468" y="0"/>
                </a:lnTo>
                <a:lnTo>
                  <a:pt x="0" y="0"/>
                </a:lnTo>
                <a:lnTo>
                  <a:pt x="0" y="35861"/>
                </a:lnTo>
                <a:close/>
              </a:path>
            </a:pathLst>
          </a:custGeom>
          <a:ln w="4451">
            <a:solidFill>
              <a:srgbClr val="000000"/>
            </a:solidFill>
          </a:ln>
        </p:spPr>
        <p:txBody>
          <a:bodyPr wrap="square" lIns="0" tIns="0" rIns="0" bIns="0" rtlCol="0"/>
          <a:lstStyle/>
          <a:p>
            <a:endParaRPr/>
          </a:p>
        </p:txBody>
      </p:sp>
      <p:sp>
        <p:nvSpPr>
          <p:cNvPr id="1057" name="object 1057"/>
          <p:cNvSpPr/>
          <p:nvPr/>
        </p:nvSpPr>
        <p:spPr>
          <a:xfrm>
            <a:off x="5923700" y="3998438"/>
            <a:ext cx="56515" cy="36195"/>
          </a:xfrm>
          <a:custGeom>
            <a:avLst/>
            <a:gdLst/>
            <a:ahLst/>
            <a:cxnLst/>
            <a:rect l="l" t="t" r="r" b="b"/>
            <a:pathLst>
              <a:path w="56514" h="36195">
                <a:moveTo>
                  <a:pt x="0" y="35861"/>
                </a:moveTo>
                <a:lnTo>
                  <a:pt x="56369" y="35861"/>
                </a:lnTo>
                <a:lnTo>
                  <a:pt x="56369" y="0"/>
                </a:lnTo>
                <a:lnTo>
                  <a:pt x="0" y="0"/>
                </a:lnTo>
                <a:lnTo>
                  <a:pt x="0" y="35861"/>
                </a:lnTo>
                <a:close/>
              </a:path>
            </a:pathLst>
          </a:custGeom>
          <a:solidFill>
            <a:srgbClr val="996633"/>
          </a:solidFill>
        </p:spPr>
        <p:txBody>
          <a:bodyPr wrap="square" lIns="0" tIns="0" rIns="0" bIns="0" rtlCol="0"/>
          <a:lstStyle/>
          <a:p>
            <a:endParaRPr/>
          </a:p>
        </p:txBody>
      </p:sp>
      <p:sp>
        <p:nvSpPr>
          <p:cNvPr id="1058" name="object 1058"/>
          <p:cNvSpPr/>
          <p:nvPr/>
        </p:nvSpPr>
        <p:spPr>
          <a:xfrm>
            <a:off x="5923700" y="3998438"/>
            <a:ext cx="56515" cy="36195"/>
          </a:xfrm>
          <a:custGeom>
            <a:avLst/>
            <a:gdLst/>
            <a:ahLst/>
            <a:cxnLst/>
            <a:rect l="l" t="t" r="r" b="b"/>
            <a:pathLst>
              <a:path w="56514" h="36195">
                <a:moveTo>
                  <a:pt x="0" y="35861"/>
                </a:moveTo>
                <a:lnTo>
                  <a:pt x="56369" y="35861"/>
                </a:lnTo>
                <a:lnTo>
                  <a:pt x="56369" y="0"/>
                </a:lnTo>
                <a:lnTo>
                  <a:pt x="0" y="0"/>
                </a:lnTo>
                <a:lnTo>
                  <a:pt x="0" y="35861"/>
                </a:lnTo>
                <a:close/>
              </a:path>
            </a:pathLst>
          </a:custGeom>
          <a:ln w="4450">
            <a:solidFill>
              <a:srgbClr val="000000"/>
            </a:solidFill>
          </a:ln>
        </p:spPr>
        <p:txBody>
          <a:bodyPr wrap="square" lIns="0" tIns="0" rIns="0" bIns="0" rtlCol="0"/>
          <a:lstStyle/>
          <a:p>
            <a:endParaRPr/>
          </a:p>
        </p:txBody>
      </p:sp>
      <p:sp>
        <p:nvSpPr>
          <p:cNvPr id="1059" name="object 1059"/>
          <p:cNvSpPr/>
          <p:nvPr/>
        </p:nvSpPr>
        <p:spPr>
          <a:xfrm>
            <a:off x="5980069" y="3998438"/>
            <a:ext cx="56515" cy="36195"/>
          </a:xfrm>
          <a:custGeom>
            <a:avLst/>
            <a:gdLst/>
            <a:ahLst/>
            <a:cxnLst/>
            <a:rect l="l" t="t" r="r" b="b"/>
            <a:pathLst>
              <a:path w="56514" h="36195">
                <a:moveTo>
                  <a:pt x="0" y="35861"/>
                </a:moveTo>
                <a:lnTo>
                  <a:pt x="56468" y="35861"/>
                </a:lnTo>
                <a:lnTo>
                  <a:pt x="56468" y="0"/>
                </a:lnTo>
                <a:lnTo>
                  <a:pt x="0" y="0"/>
                </a:lnTo>
                <a:lnTo>
                  <a:pt x="0" y="35861"/>
                </a:lnTo>
                <a:close/>
              </a:path>
            </a:pathLst>
          </a:custGeom>
          <a:solidFill>
            <a:srgbClr val="996633"/>
          </a:solidFill>
        </p:spPr>
        <p:txBody>
          <a:bodyPr wrap="square" lIns="0" tIns="0" rIns="0" bIns="0" rtlCol="0"/>
          <a:lstStyle/>
          <a:p>
            <a:endParaRPr/>
          </a:p>
        </p:txBody>
      </p:sp>
      <p:sp>
        <p:nvSpPr>
          <p:cNvPr id="1060" name="object 1060"/>
          <p:cNvSpPr/>
          <p:nvPr/>
        </p:nvSpPr>
        <p:spPr>
          <a:xfrm>
            <a:off x="5980069" y="3998438"/>
            <a:ext cx="56515" cy="36195"/>
          </a:xfrm>
          <a:custGeom>
            <a:avLst/>
            <a:gdLst/>
            <a:ahLst/>
            <a:cxnLst/>
            <a:rect l="l" t="t" r="r" b="b"/>
            <a:pathLst>
              <a:path w="56514" h="36195">
                <a:moveTo>
                  <a:pt x="0" y="35861"/>
                </a:moveTo>
                <a:lnTo>
                  <a:pt x="56468" y="35861"/>
                </a:lnTo>
                <a:lnTo>
                  <a:pt x="56468" y="0"/>
                </a:lnTo>
                <a:lnTo>
                  <a:pt x="0" y="0"/>
                </a:lnTo>
                <a:lnTo>
                  <a:pt x="0" y="35861"/>
                </a:lnTo>
                <a:close/>
              </a:path>
            </a:pathLst>
          </a:custGeom>
          <a:ln w="4451">
            <a:solidFill>
              <a:srgbClr val="000000"/>
            </a:solidFill>
          </a:ln>
        </p:spPr>
        <p:txBody>
          <a:bodyPr wrap="square" lIns="0" tIns="0" rIns="0" bIns="0" rtlCol="0"/>
          <a:lstStyle/>
          <a:p>
            <a:endParaRPr/>
          </a:p>
        </p:txBody>
      </p:sp>
      <p:sp>
        <p:nvSpPr>
          <p:cNvPr id="1061" name="object 1061"/>
          <p:cNvSpPr/>
          <p:nvPr/>
        </p:nvSpPr>
        <p:spPr>
          <a:xfrm>
            <a:off x="6036542" y="3998438"/>
            <a:ext cx="56515" cy="36195"/>
          </a:xfrm>
          <a:custGeom>
            <a:avLst/>
            <a:gdLst/>
            <a:ahLst/>
            <a:cxnLst/>
            <a:rect l="l" t="t" r="r" b="b"/>
            <a:pathLst>
              <a:path w="56514" h="36195">
                <a:moveTo>
                  <a:pt x="0" y="35861"/>
                </a:moveTo>
                <a:lnTo>
                  <a:pt x="56468" y="35861"/>
                </a:lnTo>
                <a:lnTo>
                  <a:pt x="56468" y="0"/>
                </a:lnTo>
                <a:lnTo>
                  <a:pt x="0" y="0"/>
                </a:lnTo>
                <a:lnTo>
                  <a:pt x="0" y="35861"/>
                </a:lnTo>
                <a:close/>
              </a:path>
            </a:pathLst>
          </a:custGeom>
          <a:solidFill>
            <a:srgbClr val="996633"/>
          </a:solidFill>
        </p:spPr>
        <p:txBody>
          <a:bodyPr wrap="square" lIns="0" tIns="0" rIns="0" bIns="0" rtlCol="0"/>
          <a:lstStyle/>
          <a:p>
            <a:endParaRPr/>
          </a:p>
        </p:txBody>
      </p:sp>
      <p:sp>
        <p:nvSpPr>
          <p:cNvPr id="1062" name="object 1062"/>
          <p:cNvSpPr/>
          <p:nvPr/>
        </p:nvSpPr>
        <p:spPr>
          <a:xfrm>
            <a:off x="6036542" y="3998438"/>
            <a:ext cx="56515" cy="36195"/>
          </a:xfrm>
          <a:custGeom>
            <a:avLst/>
            <a:gdLst/>
            <a:ahLst/>
            <a:cxnLst/>
            <a:rect l="l" t="t" r="r" b="b"/>
            <a:pathLst>
              <a:path w="56514" h="36195">
                <a:moveTo>
                  <a:pt x="0" y="35861"/>
                </a:moveTo>
                <a:lnTo>
                  <a:pt x="56468" y="35861"/>
                </a:lnTo>
                <a:lnTo>
                  <a:pt x="56468" y="0"/>
                </a:lnTo>
                <a:lnTo>
                  <a:pt x="0" y="0"/>
                </a:lnTo>
                <a:lnTo>
                  <a:pt x="0" y="35861"/>
                </a:lnTo>
                <a:close/>
              </a:path>
            </a:pathLst>
          </a:custGeom>
          <a:ln w="4451">
            <a:solidFill>
              <a:srgbClr val="000000"/>
            </a:solidFill>
          </a:ln>
        </p:spPr>
        <p:txBody>
          <a:bodyPr wrap="square" lIns="0" tIns="0" rIns="0" bIns="0" rtlCol="0"/>
          <a:lstStyle/>
          <a:p>
            <a:endParaRPr/>
          </a:p>
        </p:txBody>
      </p:sp>
      <p:sp>
        <p:nvSpPr>
          <p:cNvPr id="1063" name="object 1063"/>
          <p:cNvSpPr/>
          <p:nvPr/>
        </p:nvSpPr>
        <p:spPr>
          <a:xfrm>
            <a:off x="6092998" y="3998438"/>
            <a:ext cx="56515" cy="36195"/>
          </a:xfrm>
          <a:custGeom>
            <a:avLst/>
            <a:gdLst/>
            <a:ahLst/>
            <a:cxnLst/>
            <a:rect l="l" t="t" r="r" b="b"/>
            <a:pathLst>
              <a:path w="56514" h="36195">
                <a:moveTo>
                  <a:pt x="0" y="35861"/>
                </a:moveTo>
                <a:lnTo>
                  <a:pt x="56369" y="35861"/>
                </a:lnTo>
                <a:lnTo>
                  <a:pt x="56369" y="0"/>
                </a:lnTo>
                <a:lnTo>
                  <a:pt x="0" y="0"/>
                </a:lnTo>
                <a:lnTo>
                  <a:pt x="0" y="35861"/>
                </a:lnTo>
                <a:close/>
              </a:path>
            </a:pathLst>
          </a:custGeom>
          <a:solidFill>
            <a:srgbClr val="996633"/>
          </a:solidFill>
        </p:spPr>
        <p:txBody>
          <a:bodyPr wrap="square" lIns="0" tIns="0" rIns="0" bIns="0" rtlCol="0"/>
          <a:lstStyle/>
          <a:p>
            <a:endParaRPr/>
          </a:p>
        </p:txBody>
      </p:sp>
      <p:sp>
        <p:nvSpPr>
          <p:cNvPr id="1064" name="object 1064"/>
          <p:cNvSpPr/>
          <p:nvPr/>
        </p:nvSpPr>
        <p:spPr>
          <a:xfrm>
            <a:off x="6092998" y="3998438"/>
            <a:ext cx="56515" cy="36195"/>
          </a:xfrm>
          <a:custGeom>
            <a:avLst/>
            <a:gdLst/>
            <a:ahLst/>
            <a:cxnLst/>
            <a:rect l="l" t="t" r="r" b="b"/>
            <a:pathLst>
              <a:path w="56514" h="36195">
                <a:moveTo>
                  <a:pt x="0" y="35861"/>
                </a:moveTo>
                <a:lnTo>
                  <a:pt x="56369" y="35861"/>
                </a:lnTo>
                <a:lnTo>
                  <a:pt x="56369" y="0"/>
                </a:lnTo>
                <a:lnTo>
                  <a:pt x="0" y="0"/>
                </a:lnTo>
                <a:lnTo>
                  <a:pt x="0" y="35861"/>
                </a:lnTo>
                <a:close/>
              </a:path>
            </a:pathLst>
          </a:custGeom>
          <a:ln w="4450">
            <a:solidFill>
              <a:srgbClr val="000000"/>
            </a:solidFill>
          </a:ln>
        </p:spPr>
        <p:txBody>
          <a:bodyPr wrap="square" lIns="0" tIns="0" rIns="0" bIns="0" rtlCol="0"/>
          <a:lstStyle/>
          <a:p>
            <a:endParaRPr/>
          </a:p>
        </p:txBody>
      </p:sp>
      <p:sp>
        <p:nvSpPr>
          <p:cNvPr id="1065" name="object 1065"/>
          <p:cNvSpPr/>
          <p:nvPr/>
        </p:nvSpPr>
        <p:spPr>
          <a:xfrm>
            <a:off x="5614802" y="4034301"/>
            <a:ext cx="56515" cy="36195"/>
          </a:xfrm>
          <a:custGeom>
            <a:avLst/>
            <a:gdLst/>
            <a:ahLst/>
            <a:cxnLst/>
            <a:rect l="l" t="t" r="r" b="b"/>
            <a:pathLst>
              <a:path w="56514" h="36195">
                <a:moveTo>
                  <a:pt x="0" y="35692"/>
                </a:moveTo>
                <a:lnTo>
                  <a:pt x="56369" y="35692"/>
                </a:lnTo>
                <a:lnTo>
                  <a:pt x="56369" y="0"/>
                </a:lnTo>
                <a:lnTo>
                  <a:pt x="0" y="0"/>
                </a:lnTo>
                <a:lnTo>
                  <a:pt x="0" y="35692"/>
                </a:lnTo>
                <a:close/>
              </a:path>
            </a:pathLst>
          </a:custGeom>
          <a:solidFill>
            <a:srgbClr val="996633"/>
          </a:solidFill>
        </p:spPr>
        <p:txBody>
          <a:bodyPr wrap="square" lIns="0" tIns="0" rIns="0" bIns="0" rtlCol="0"/>
          <a:lstStyle/>
          <a:p>
            <a:endParaRPr/>
          </a:p>
        </p:txBody>
      </p:sp>
      <p:sp>
        <p:nvSpPr>
          <p:cNvPr id="1066" name="object 1066"/>
          <p:cNvSpPr/>
          <p:nvPr/>
        </p:nvSpPr>
        <p:spPr>
          <a:xfrm>
            <a:off x="5614802" y="4034301"/>
            <a:ext cx="56515" cy="36195"/>
          </a:xfrm>
          <a:custGeom>
            <a:avLst/>
            <a:gdLst/>
            <a:ahLst/>
            <a:cxnLst/>
            <a:rect l="l" t="t" r="r" b="b"/>
            <a:pathLst>
              <a:path w="56514" h="36195">
                <a:moveTo>
                  <a:pt x="0" y="35692"/>
                </a:moveTo>
                <a:lnTo>
                  <a:pt x="56369" y="35692"/>
                </a:lnTo>
                <a:lnTo>
                  <a:pt x="56369" y="0"/>
                </a:lnTo>
                <a:lnTo>
                  <a:pt x="0" y="0"/>
                </a:lnTo>
                <a:lnTo>
                  <a:pt x="0" y="35692"/>
                </a:lnTo>
                <a:close/>
              </a:path>
            </a:pathLst>
          </a:custGeom>
          <a:ln w="4454">
            <a:solidFill>
              <a:srgbClr val="000000"/>
            </a:solidFill>
          </a:ln>
        </p:spPr>
        <p:txBody>
          <a:bodyPr wrap="square" lIns="0" tIns="0" rIns="0" bIns="0" rtlCol="0"/>
          <a:lstStyle/>
          <a:p>
            <a:endParaRPr/>
          </a:p>
        </p:txBody>
      </p:sp>
      <p:sp>
        <p:nvSpPr>
          <p:cNvPr id="1067" name="object 1067"/>
          <p:cNvSpPr/>
          <p:nvPr/>
        </p:nvSpPr>
        <p:spPr>
          <a:xfrm>
            <a:off x="5671170" y="4034301"/>
            <a:ext cx="56515" cy="36195"/>
          </a:xfrm>
          <a:custGeom>
            <a:avLst/>
            <a:gdLst/>
            <a:ahLst/>
            <a:cxnLst/>
            <a:rect l="l" t="t" r="r" b="b"/>
            <a:pathLst>
              <a:path w="56514" h="36195">
                <a:moveTo>
                  <a:pt x="0" y="35692"/>
                </a:moveTo>
                <a:lnTo>
                  <a:pt x="56468" y="35692"/>
                </a:lnTo>
                <a:lnTo>
                  <a:pt x="56468" y="0"/>
                </a:lnTo>
                <a:lnTo>
                  <a:pt x="0" y="0"/>
                </a:lnTo>
                <a:lnTo>
                  <a:pt x="0" y="35692"/>
                </a:lnTo>
                <a:close/>
              </a:path>
            </a:pathLst>
          </a:custGeom>
          <a:solidFill>
            <a:srgbClr val="996633"/>
          </a:solidFill>
        </p:spPr>
        <p:txBody>
          <a:bodyPr wrap="square" lIns="0" tIns="0" rIns="0" bIns="0" rtlCol="0"/>
          <a:lstStyle/>
          <a:p>
            <a:endParaRPr/>
          </a:p>
        </p:txBody>
      </p:sp>
      <p:sp>
        <p:nvSpPr>
          <p:cNvPr id="1068" name="object 1068"/>
          <p:cNvSpPr/>
          <p:nvPr/>
        </p:nvSpPr>
        <p:spPr>
          <a:xfrm>
            <a:off x="5671170" y="4034301"/>
            <a:ext cx="56515" cy="36195"/>
          </a:xfrm>
          <a:custGeom>
            <a:avLst/>
            <a:gdLst/>
            <a:ahLst/>
            <a:cxnLst/>
            <a:rect l="l" t="t" r="r" b="b"/>
            <a:pathLst>
              <a:path w="56514" h="36195">
                <a:moveTo>
                  <a:pt x="0" y="35692"/>
                </a:moveTo>
                <a:lnTo>
                  <a:pt x="56468" y="35692"/>
                </a:lnTo>
                <a:lnTo>
                  <a:pt x="56468" y="0"/>
                </a:lnTo>
                <a:lnTo>
                  <a:pt x="0" y="0"/>
                </a:lnTo>
                <a:lnTo>
                  <a:pt x="0" y="35692"/>
                </a:lnTo>
                <a:close/>
              </a:path>
            </a:pathLst>
          </a:custGeom>
          <a:ln w="4455">
            <a:solidFill>
              <a:srgbClr val="000000"/>
            </a:solidFill>
          </a:ln>
        </p:spPr>
        <p:txBody>
          <a:bodyPr wrap="square" lIns="0" tIns="0" rIns="0" bIns="0" rtlCol="0"/>
          <a:lstStyle/>
          <a:p>
            <a:endParaRPr/>
          </a:p>
        </p:txBody>
      </p:sp>
      <p:sp>
        <p:nvSpPr>
          <p:cNvPr id="1069" name="object 1069"/>
          <p:cNvSpPr/>
          <p:nvPr/>
        </p:nvSpPr>
        <p:spPr>
          <a:xfrm>
            <a:off x="5727639" y="4034301"/>
            <a:ext cx="56515" cy="36195"/>
          </a:xfrm>
          <a:custGeom>
            <a:avLst/>
            <a:gdLst/>
            <a:ahLst/>
            <a:cxnLst/>
            <a:rect l="l" t="t" r="r" b="b"/>
            <a:pathLst>
              <a:path w="56514" h="36195">
                <a:moveTo>
                  <a:pt x="0" y="35692"/>
                </a:moveTo>
                <a:lnTo>
                  <a:pt x="56468" y="35692"/>
                </a:lnTo>
                <a:lnTo>
                  <a:pt x="56468" y="0"/>
                </a:lnTo>
                <a:lnTo>
                  <a:pt x="0" y="0"/>
                </a:lnTo>
                <a:lnTo>
                  <a:pt x="0" y="35692"/>
                </a:lnTo>
                <a:close/>
              </a:path>
            </a:pathLst>
          </a:custGeom>
          <a:solidFill>
            <a:srgbClr val="996633"/>
          </a:solidFill>
        </p:spPr>
        <p:txBody>
          <a:bodyPr wrap="square" lIns="0" tIns="0" rIns="0" bIns="0" rtlCol="0"/>
          <a:lstStyle/>
          <a:p>
            <a:endParaRPr/>
          </a:p>
        </p:txBody>
      </p:sp>
      <p:sp>
        <p:nvSpPr>
          <p:cNvPr id="1070" name="object 1070"/>
          <p:cNvSpPr/>
          <p:nvPr/>
        </p:nvSpPr>
        <p:spPr>
          <a:xfrm>
            <a:off x="5727639" y="4034301"/>
            <a:ext cx="56515" cy="36195"/>
          </a:xfrm>
          <a:custGeom>
            <a:avLst/>
            <a:gdLst/>
            <a:ahLst/>
            <a:cxnLst/>
            <a:rect l="l" t="t" r="r" b="b"/>
            <a:pathLst>
              <a:path w="56514" h="36195">
                <a:moveTo>
                  <a:pt x="0" y="35692"/>
                </a:moveTo>
                <a:lnTo>
                  <a:pt x="56468" y="35692"/>
                </a:lnTo>
                <a:lnTo>
                  <a:pt x="56468" y="0"/>
                </a:lnTo>
                <a:lnTo>
                  <a:pt x="0" y="0"/>
                </a:lnTo>
                <a:lnTo>
                  <a:pt x="0" y="35692"/>
                </a:lnTo>
                <a:close/>
              </a:path>
            </a:pathLst>
          </a:custGeom>
          <a:ln w="4455">
            <a:solidFill>
              <a:srgbClr val="000000"/>
            </a:solidFill>
          </a:ln>
        </p:spPr>
        <p:txBody>
          <a:bodyPr wrap="square" lIns="0" tIns="0" rIns="0" bIns="0" rtlCol="0"/>
          <a:lstStyle/>
          <a:p>
            <a:endParaRPr/>
          </a:p>
        </p:txBody>
      </p:sp>
      <p:sp>
        <p:nvSpPr>
          <p:cNvPr id="1071" name="object 1071"/>
          <p:cNvSpPr/>
          <p:nvPr/>
        </p:nvSpPr>
        <p:spPr>
          <a:xfrm>
            <a:off x="5784107" y="4034301"/>
            <a:ext cx="56515" cy="36195"/>
          </a:xfrm>
          <a:custGeom>
            <a:avLst/>
            <a:gdLst/>
            <a:ahLst/>
            <a:cxnLst/>
            <a:rect l="l" t="t" r="r" b="b"/>
            <a:pathLst>
              <a:path w="56514" h="36195">
                <a:moveTo>
                  <a:pt x="0" y="35692"/>
                </a:moveTo>
                <a:lnTo>
                  <a:pt x="56369" y="35692"/>
                </a:lnTo>
                <a:lnTo>
                  <a:pt x="56369" y="0"/>
                </a:lnTo>
                <a:lnTo>
                  <a:pt x="0" y="0"/>
                </a:lnTo>
                <a:lnTo>
                  <a:pt x="0" y="35692"/>
                </a:lnTo>
                <a:close/>
              </a:path>
            </a:pathLst>
          </a:custGeom>
          <a:solidFill>
            <a:srgbClr val="996633"/>
          </a:solidFill>
        </p:spPr>
        <p:txBody>
          <a:bodyPr wrap="square" lIns="0" tIns="0" rIns="0" bIns="0" rtlCol="0"/>
          <a:lstStyle/>
          <a:p>
            <a:endParaRPr/>
          </a:p>
        </p:txBody>
      </p:sp>
      <p:sp>
        <p:nvSpPr>
          <p:cNvPr id="1072" name="object 1072"/>
          <p:cNvSpPr/>
          <p:nvPr/>
        </p:nvSpPr>
        <p:spPr>
          <a:xfrm>
            <a:off x="5784107" y="4034301"/>
            <a:ext cx="56515" cy="36195"/>
          </a:xfrm>
          <a:custGeom>
            <a:avLst/>
            <a:gdLst/>
            <a:ahLst/>
            <a:cxnLst/>
            <a:rect l="l" t="t" r="r" b="b"/>
            <a:pathLst>
              <a:path w="56514" h="36195">
                <a:moveTo>
                  <a:pt x="0" y="35692"/>
                </a:moveTo>
                <a:lnTo>
                  <a:pt x="56369" y="35692"/>
                </a:lnTo>
                <a:lnTo>
                  <a:pt x="56369" y="0"/>
                </a:lnTo>
                <a:lnTo>
                  <a:pt x="0" y="0"/>
                </a:lnTo>
                <a:lnTo>
                  <a:pt x="0" y="35692"/>
                </a:lnTo>
                <a:close/>
              </a:path>
            </a:pathLst>
          </a:custGeom>
          <a:ln w="4454">
            <a:solidFill>
              <a:srgbClr val="000000"/>
            </a:solidFill>
          </a:ln>
        </p:spPr>
        <p:txBody>
          <a:bodyPr wrap="square" lIns="0" tIns="0" rIns="0" bIns="0" rtlCol="0"/>
          <a:lstStyle/>
          <a:p>
            <a:endParaRPr/>
          </a:p>
        </p:txBody>
      </p:sp>
      <p:sp>
        <p:nvSpPr>
          <p:cNvPr id="1073" name="object 1073"/>
          <p:cNvSpPr/>
          <p:nvPr/>
        </p:nvSpPr>
        <p:spPr>
          <a:xfrm>
            <a:off x="5840477" y="4034301"/>
            <a:ext cx="56515" cy="36195"/>
          </a:xfrm>
          <a:custGeom>
            <a:avLst/>
            <a:gdLst/>
            <a:ahLst/>
            <a:cxnLst/>
            <a:rect l="l" t="t" r="r" b="b"/>
            <a:pathLst>
              <a:path w="56514" h="36195">
                <a:moveTo>
                  <a:pt x="0" y="35692"/>
                </a:moveTo>
                <a:lnTo>
                  <a:pt x="56468" y="35692"/>
                </a:lnTo>
                <a:lnTo>
                  <a:pt x="56468" y="0"/>
                </a:lnTo>
                <a:lnTo>
                  <a:pt x="0" y="0"/>
                </a:lnTo>
                <a:lnTo>
                  <a:pt x="0" y="35692"/>
                </a:lnTo>
                <a:close/>
              </a:path>
            </a:pathLst>
          </a:custGeom>
          <a:solidFill>
            <a:srgbClr val="996633"/>
          </a:solidFill>
        </p:spPr>
        <p:txBody>
          <a:bodyPr wrap="square" lIns="0" tIns="0" rIns="0" bIns="0" rtlCol="0"/>
          <a:lstStyle/>
          <a:p>
            <a:endParaRPr/>
          </a:p>
        </p:txBody>
      </p:sp>
      <p:sp>
        <p:nvSpPr>
          <p:cNvPr id="1074" name="object 1074"/>
          <p:cNvSpPr/>
          <p:nvPr/>
        </p:nvSpPr>
        <p:spPr>
          <a:xfrm>
            <a:off x="5840477" y="4034301"/>
            <a:ext cx="56515" cy="36195"/>
          </a:xfrm>
          <a:custGeom>
            <a:avLst/>
            <a:gdLst/>
            <a:ahLst/>
            <a:cxnLst/>
            <a:rect l="l" t="t" r="r" b="b"/>
            <a:pathLst>
              <a:path w="56514" h="36195">
                <a:moveTo>
                  <a:pt x="0" y="35692"/>
                </a:moveTo>
                <a:lnTo>
                  <a:pt x="56468" y="35692"/>
                </a:lnTo>
                <a:lnTo>
                  <a:pt x="56468" y="0"/>
                </a:lnTo>
                <a:lnTo>
                  <a:pt x="0" y="0"/>
                </a:lnTo>
                <a:lnTo>
                  <a:pt x="0" y="35692"/>
                </a:lnTo>
                <a:close/>
              </a:path>
            </a:pathLst>
          </a:custGeom>
          <a:ln w="4455">
            <a:solidFill>
              <a:srgbClr val="000000"/>
            </a:solidFill>
          </a:ln>
        </p:spPr>
        <p:txBody>
          <a:bodyPr wrap="square" lIns="0" tIns="0" rIns="0" bIns="0" rtlCol="0"/>
          <a:lstStyle/>
          <a:p>
            <a:endParaRPr/>
          </a:p>
        </p:txBody>
      </p:sp>
      <p:sp>
        <p:nvSpPr>
          <p:cNvPr id="1075" name="object 1075"/>
          <p:cNvSpPr/>
          <p:nvPr/>
        </p:nvSpPr>
        <p:spPr>
          <a:xfrm>
            <a:off x="5896945" y="4034301"/>
            <a:ext cx="56515" cy="36195"/>
          </a:xfrm>
          <a:custGeom>
            <a:avLst/>
            <a:gdLst/>
            <a:ahLst/>
            <a:cxnLst/>
            <a:rect l="l" t="t" r="r" b="b"/>
            <a:pathLst>
              <a:path w="56514" h="36195">
                <a:moveTo>
                  <a:pt x="0" y="35692"/>
                </a:moveTo>
                <a:lnTo>
                  <a:pt x="56468" y="35692"/>
                </a:lnTo>
                <a:lnTo>
                  <a:pt x="56468" y="0"/>
                </a:lnTo>
                <a:lnTo>
                  <a:pt x="0" y="0"/>
                </a:lnTo>
                <a:lnTo>
                  <a:pt x="0" y="35692"/>
                </a:lnTo>
                <a:close/>
              </a:path>
            </a:pathLst>
          </a:custGeom>
          <a:solidFill>
            <a:srgbClr val="996633"/>
          </a:solidFill>
        </p:spPr>
        <p:txBody>
          <a:bodyPr wrap="square" lIns="0" tIns="0" rIns="0" bIns="0" rtlCol="0"/>
          <a:lstStyle/>
          <a:p>
            <a:endParaRPr/>
          </a:p>
        </p:txBody>
      </p:sp>
      <p:sp>
        <p:nvSpPr>
          <p:cNvPr id="1076" name="object 1076"/>
          <p:cNvSpPr/>
          <p:nvPr/>
        </p:nvSpPr>
        <p:spPr>
          <a:xfrm>
            <a:off x="5896945" y="4034301"/>
            <a:ext cx="56515" cy="36195"/>
          </a:xfrm>
          <a:custGeom>
            <a:avLst/>
            <a:gdLst/>
            <a:ahLst/>
            <a:cxnLst/>
            <a:rect l="l" t="t" r="r" b="b"/>
            <a:pathLst>
              <a:path w="56514" h="36195">
                <a:moveTo>
                  <a:pt x="0" y="35692"/>
                </a:moveTo>
                <a:lnTo>
                  <a:pt x="56468" y="35692"/>
                </a:lnTo>
                <a:lnTo>
                  <a:pt x="56468" y="0"/>
                </a:lnTo>
                <a:lnTo>
                  <a:pt x="0" y="0"/>
                </a:lnTo>
                <a:lnTo>
                  <a:pt x="0" y="35692"/>
                </a:lnTo>
                <a:close/>
              </a:path>
            </a:pathLst>
          </a:custGeom>
          <a:ln w="4455">
            <a:solidFill>
              <a:srgbClr val="000000"/>
            </a:solidFill>
          </a:ln>
        </p:spPr>
        <p:txBody>
          <a:bodyPr wrap="square" lIns="0" tIns="0" rIns="0" bIns="0" rtlCol="0"/>
          <a:lstStyle/>
          <a:p>
            <a:endParaRPr/>
          </a:p>
        </p:txBody>
      </p:sp>
      <p:sp>
        <p:nvSpPr>
          <p:cNvPr id="1077" name="object 1077"/>
          <p:cNvSpPr/>
          <p:nvPr/>
        </p:nvSpPr>
        <p:spPr>
          <a:xfrm>
            <a:off x="5953414" y="4034301"/>
            <a:ext cx="56515" cy="36195"/>
          </a:xfrm>
          <a:custGeom>
            <a:avLst/>
            <a:gdLst/>
            <a:ahLst/>
            <a:cxnLst/>
            <a:rect l="l" t="t" r="r" b="b"/>
            <a:pathLst>
              <a:path w="56514" h="36195">
                <a:moveTo>
                  <a:pt x="0" y="35692"/>
                </a:moveTo>
                <a:lnTo>
                  <a:pt x="56369" y="35692"/>
                </a:lnTo>
                <a:lnTo>
                  <a:pt x="56369" y="0"/>
                </a:lnTo>
                <a:lnTo>
                  <a:pt x="0" y="0"/>
                </a:lnTo>
                <a:lnTo>
                  <a:pt x="0" y="35692"/>
                </a:lnTo>
                <a:close/>
              </a:path>
            </a:pathLst>
          </a:custGeom>
          <a:solidFill>
            <a:srgbClr val="996633"/>
          </a:solidFill>
        </p:spPr>
        <p:txBody>
          <a:bodyPr wrap="square" lIns="0" tIns="0" rIns="0" bIns="0" rtlCol="0"/>
          <a:lstStyle/>
          <a:p>
            <a:endParaRPr/>
          </a:p>
        </p:txBody>
      </p:sp>
      <p:sp>
        <p:nvSpPr>
          <p:cNvPr id="1078" name="object 1078"/>
          <p:cNvSpPr/>
          <p:nvPr/>
        </p:nvSpPr>
        <p:spPr>
          <a:xfrm>
            <a:off x="5953414" y="4034301"/>
            <a:ext cx="56515" cy="36195"/>
          </a:xfrm>
          <a:custGeom>
            <a:avLst/>
            <a:gdLst/>
            <a:ahLst/>
            <a:cxnLst/>
            <a:rect l="l" t="t" r="r" b="b"/>
            <a:pathLst>
              <a:path w="56514" h="36195">
                <a:moveTo>
                  <a:pt x="0" y="35692"/>
                </a:moveTo>
                <a:lnTo>
                  <a:pt x="56369" y="35692"/>
                </a:lnTo>
                <a:lnTo>
                  <a:pt x="56369" y="0"/>
                </a:lnTo>
                <a:lnTo>
                  <a:pt x="0" y="0"/>
                </a:lnTo>
                <a:lnTo>
                  <a:pt x="0" y="35692"/>
                </a:lnTo>
                <a:close/>
              </a:path>
            </a:pathLst>
          </a:custGeom>
          <a:ln w="4454">
            <a:solidFill>
              <a:srgbClr val="000000"/>
            </a:solidFill>
          </a:ln>
        </p:spPr>
        <p:txBody>
          <a:bodyPr wrap="square" lIns="0" tIns="0" rIns="0" bIns="0" rtlCol="0"/>
          <a:lstStyle/>
          <a:p>
            <a:endParaRPr/>
          </a:p>
        </p:txBody>
      </p:sp>
      <p:sp>
        <p:nvSpPr>
          <p:cNvPr id="1079" name="object 1079"/>
          <p:cNvSpPr/>
          <p:nvPr/>
        </p:nvSpPr>
        <p:spPr>
          <a:xfrm>
            <a:off x="6009795" y="4034301"/>
            <a:ext cx="56515" cy="36195"/>
          </a:xfrm>
          <a:custGeom>
            <a:avLst/>
            <a:gdLst/>
            <a:ahLst/>
            <a:cxnLst/>
            <a:rect l="l" t="t" r="r" b="b"/>
            <a:pathLst>
              <a:path w="56514" h="36195">
                <a:moveTo>
                  <a:pt x="0" y="35692"/>
                </a:moveTo>
                <a:lnTo>
                  <a:pt x="56468" y="35692"/>
                </a:lnTo>
                <a:lnTo>
                  <a:pt x="56468" y="0"/>
                </a:lnTo>
                <a:lnTo>
                  <a:pt x="0" y="0"/>
                </a:lnTo>
                <a:lnTo>
                  <a:pt x="0" y="35692"/>
                </a:lnTo>
                <a:close/>
              </a:path>
            </a:pathLst>
          </a:custGeom>
          <a:solidFill>
            <a:srgbClr val="996633"/>
          </a:solidFill>
        </p:spPr>
        <p:txBody>
          <a:bodyPr wrap="square" lIns="0" tIns="0" rIns="0" bIns="0" rtlCol="0"/>
          <a:lstStyle/>
          <a:p>
            <a:endParaRPr/>
          </a:p>
        </p:txBody>
      </p:sp>
      <p:sp>
        <p:nvSpPr>
          <p:cNvPr id="1080" name="object 1080"/>
          <p:cNvSpPr/>
          <p:nvPr/>
        </p:nvSpPr>
        <p:spPr>
          <a:xfrm>
            <a:off x="6009795" y="4034301"/>
            <a:ext cx="56515" cy="36195"/>
          </a:xfrm>
          <a:custGeom>
            <a:avLst/>
            <a:gdLst/>
            <a:ahLst/>
            <a:cxnLst/>
            <a:rect l="l" t="t" r="r" b="b"/>
            <a:pathLst>
              <a:path w="56514" h="36195">
                <a:moveTo>
                  <a:pt x="0" y="35692"/>
                </a:moveTo>
                <a:lnTo>
                  <a:pt x="56468" y="35692"/>
                </a:lnTo>
                <a:lnTo>
                  <a:pt x="56468" y="0"/>
                </a:lnTo>
                <a:lnTo>
                  <a:pt x="0" y="0"/>
                </a:lnTo>
                <a:lnTo>
                  <a:pt x="0" y="35692"/>
                </a:lnTo>
                <a:close/>
              </a:path>
            </a:pathLst>
          </a:custGeom>
          <a:ln w="4455">
            <a:solidFill>
              <a:srgbClr val="000000"/>
            </a:solidFill>
          </a:ln>
        </p:spPr>
        <p:txBody>
          <a:bodyPr wrap="square" lIns="0" tIns="0" rIns="0" bIns="0" rtlCol="0"/>
          <a:lstStyle/>
          <a:p>
            <a:endParaRPr/>
          </a:p>
        </p:txBody>
      </p:sp>
      <p:sp>
        <p:nvSpPr>
          <p:cNvPr id="1081" name="object 1081"/>
          <p:cNvSpPr/>
          <p:nvPr/>
        </p:nvSpPr>
        <p:spPr>
          <a:xfrm>
            <a:off x="6066252" y="4034301"/>
            <a:ext cx="56515" cy="36195"/>
          </a:xfrm>
          <a:custGeom>
            <a:avLst/>
            <a:gdLst/>
            <a:ahLst/>
            <a:cxnLst/>
            <a:rect l="l" t="t" r="r" b="b"/>
            <a:pathLst>
              <a:path w="56514" h="36195">
                <a:moveTo>
                  <a:pt x="0" y="35692"/>
                </a:moveTo>
                <a:lnTo>
                  <a:pt x="56468" y="35692"/>
                </a:lnTo>
                <a:lnTo>
                  <a:pt x="56468" y="0"/>
                </a:lnTo>
                <a:lnTo>
                  <a:pt x="0" y="0"/>
                </a:lnTo>
                <a:lnTo>
                  <a:pt x="0" y="35692"/>
                </a:lnTo>
                <a:close/>
              </a:path>
            </a:pathLst>
          </a:custGeom>
          <a:solidFill>
            <a:srgbClr val="996633"/>
          </a:solidFill>
        </p:spPr>
        <p:txBody>
          <a:bodyPr wrap="square" lIns="0" tIns="0" rIns="0" bIns="0" rtlCol="0"/>
          <a:lstStyle/>
          <a:p>
            <a:endParaRPr/>
          </a:p>
        </p:txBody>
      </p:sp>
      <p:sp>
        <p:nvSpPr>
          <p:cNvPr id="1082" name="object 1082"/>
          <p:cNvSpPr/>
          <p:nvPr/>
        </p:nvSpPr>
        <p:spPr>
          <a:xfrm>
            <a:off x="6066252" y="4034301"/>
            <a:ext cx="56515" cy="36195"/>
          </a:xfrm>
          <a:custGeom>
            <a:avLst/>
            <a:gdLst/>
            <a:ahLst/>
            <a:cxnLst/>
            <a:rect l="l" t="t" r="r" b="b"/>
            <a:pathLst>
              <a:path w="56514" h="36195">
                <a:moveTo>
                  <a:pt x="0" y="35692"/>
                </a:moveTo>
                <a:lnTo>
                  <a:pt x="56468" y="35692"/>
                </a:lnTo>
                <a:lnTo>
                  <a:pt x="56468" y="0"/>
                </a:lnTo>
                <a:lnTo>
                  <a:pt x="0" y="0"/>
                </a:lnTo>
                <a:lnTo>
                  <a:pt x="0" y="35692"/>
                </a:lnTo>
                <a:close/>
              </a:path>
            </a:pathLst>
          </a:custGeom>
          <a:ln w="4455">
            <a:solidFill>
              <a:srgbClr val="000000"/>
            </a:solidFill>
          </a:ln>
        </p:spPr>
        <p:txBody>
          <a:bodyPr wrap="square" lIns="0" tIns="0" rIns="0" bIns="0" rtlCol="0"/>
          <a:lstStyle/>
          <a:p>
            <a:endParaRPr/>
          </a:p>
        </p:txBody>
      </p:sp>
      <p:sp>
        <p:nvSpPr>
          <p:cNvPr id="1083" name="object 1083"/>
          <p:cNvSpPr/>
          <p:nvPr/>
        </p:nvSpPr>
        <p:spPr>
          <a:xfrm>
            <a:off x="5641555" y="4069992"/>
            <a:ext cx="56515" cy="31115"/>
          </a:xfrm>
          <a:custGeom>
            <a:avLst/>
            <a:gdLst/>
            <a:ahLst/>
            <a:cxnLst/>
            <a:rect l="l" t="t" r="r" b="b"/>
            <a:pathLst>
              <a:path w="56514" h="31114">
                <a:moveTo>
                  <a:pt x="0" y="30642"/>
                </a:moveTo>
                <a:lnTo>
                  <a:pt x="56369" y="30642"/>
                </a:lnTo>
                <a:lnTo>
                  <a:pt x="56369" y="0"/>
                </a:lnTo>
                <a:lnTo>
                  <a:pt x="0" y="0"/>
                </a:lnTo>
                <a:lnTo>
                  <a:pt x="0" y="30642"/>
                </a:lnTo>
                <a:close/>
              </a:path>
            </a:pathLst>
          </a:custGeom>
          <a:solidFill>
            <a:srgbClr val="996633"/>
          </a:solidFill>
        </p:spPr>
        <p:txBody>
          <a:bodyPr wrap="square" lIns="0" tIns="0" rIns="0" bIns="0" rtlCol="0"/>
          <a:lstStyle/>
          <a:p>
            <a:endParaRPr/>
          </a:p>
        </p:txBody>
      </p:sp>
      <p:sp>
        <p:nvSpPr>
          <p:cNvPr id="1084" name="object 1084"/>
          <p:cNvSpPr/>
          <p:nvPr/>
        </p:nvSpPr>
        <p:spPr>
          <a:xfrm>
            <a:off x="5641555" y="4069991"/>
            <a:ext cx="56515" cy="31115"/>
          </a:xfrm>
          <a:custGeom>
            <a:avLst/>
            <a:gdLst/>
            <a:ahLst/>
            <a:cxnLst/>
            <a:rect l="l" t="t" r="r" b="b"/>
            <a:pathLst>
              <a:path w="56514" h="31114">
                <a:moveTo>
                  <a:pt x="0" y="30642"/>
                </a:moveTo>
                <a:lnTo>
                  <a:pt x="56369" y="30642"/>
                </a:lnTo>
                <a:lnTo>
                  <a:pt x="56369" y="0"/>
                </a:lnTo>
                <a:lnTo>
                  <a:pt x="0" y="0"/>
                </a:lnTo>
                <a:lnTo>
                  <a:pt x="0" y="30642"/>
                </a:lnTo>
                <a:close/>
              </a:path>
            </a:pathLst>
          </a:custGeom>
          <a:ln w="4575">
            <a:solidFill>
              <a:srgbClr val="000000"/>
            </a:solidFill>
          </a:ln>
        </p:spPr>
        <p:txBody>
          <a:bodyPr wrap="square" lIns="0" tIns="0" rIns="0" bIns="0" rtlCol="0"/>
          <a:lstStyle/>
          <a:p>
            <a:endParaRPr/>
          </a:p>
        </p:txBody>
      </p:sp>
      <p:sp>
        <p:nvSpPr>
          <p:cNvPr id="1085" name="object 1085"/>
          <p:cNvSpPr/>
          <p:nvPr/>
        </p:nvSpPr>
        <p:spPr>
          <a:xfrm>
            <a:off x="5697925" y="4069992"/>
            <a:ext cx="56515" cy="31115"/>
          </a:xfrm>
          <a:custGeom>
            <a:avLst/>
            <a:gdLst/>
            <a:ahLst/>
            <a:cxnLst/>
            <a:rect l="l" t="t" r="r" b="b"/>
            <a:pathLst>
              <a:path w="56514" h="31114">
                <a:moveTo>
                  <a:pt x="0" y="30642"/>
                </a:moveTo>
                <a:lnTo>
                  <a:pt x="56468" y="30642"/>
                </a:lnTo>
                <a:lnTo>
                  <a:pt x="56468" y="0"/>
                </a:lnTo>
                <a:lnTo>
                  <a:pt x="0" y="0"/>
                </a:lnTo>
                <a:lnTo>
                  <a:pt x="0" y="30642"/>
                </a:lnTo>
                <a:close/>
              </a:path>
            </a:pathLst>
          </a:custGeom>
          <a:solidFill>
            <a:srgbClr val="996633"/>
          </a:solidFill>
        </p:spPr>
        <p:txBody>
          <a:bodyPr wrap="square" lIns="0" tIns="0" rIns="0" bIns="0" rtlCol="0"/>
          <a:lstStyle/>
          <a:p>
            <a:endParaRPr/>
          </a:p>
        </p:txBody>
      </p:sp>
      <p:sp>
        <p:nvSpPr>
          <p:cNvPr id="1086" name="object 1086"/>
          <p:cNvSpPr/>
          <p:nvPr/>
        </p:nvSpPr>
        <p:spPr>
          <a:xfrm>
            <a:off x="5697925" y="4069991"/>
            <a:ext cx="56515" cy="31115"/>
          </a:xfrm>
          <a:custGeom>
            <a:avLst/>
            <a:gdLst/>
            <a:ahLst/>
            <a:cxnLst/>
            <a:rect l="l" t="t" r="r" b="b"/>
            <a:pathLst>
              <a:path w="56514" h="31114">
                <a:moveTo>
                  <a:pt x="0" y="30642"/>
                </a:moveTo>
                <a:lnTo>
                  <a:pt x="56468" y="30642"/>
                </a:lnTo>
                <a:lnTo>
                  <a:pt x="56468" y="0"/>
                </a:lnTo>
                <a:lnTo>
                  <a:pt x="0" y="0"/>
                </a:lnTo>
                <a:lnTo>
                  <a:pt x="0" y="30642"/>
                </a:lnTo>
                <a:close/>
              </a:path>
            </a:pathLst>
          </a:custGeom>
          <a:ln w="4576">
            <a:solidFill>
              <a:srgbClr val="000000"/>
            </a:solidFill>
          </a:ln>
        </p:spPr>
        <p:txBody>
          <a:bodyPr wrap="square" lIns="0" tIns="0" rIns="0" bIns="0" rtlCol="0"/>
          <a:lstStyle/>
          <a:p>
            <a:endParaRPr/>
          </a:p>
        </p:txBody>
      </p:sp>
      <p:sp>
        <p:nvSpPr>
          <p:cNvPr id="1087" name="object 1087"/>
          <p:cNvSpPr/>
          <p:nvPr/>
        </p:nvSpPr>
        <p:spPr>
          <a:xfrm>
            <a:off x="5754393" y="4069992"/>
            <a:ext cx="56515" cy="31115"/>
          </a:xfrm>
          <a:custGeom>
            <a:avLst/>
            <a:gdLst/>
            <a:ahLst/>
            <a:cxnLst/>
            <a:rect l="l" t="t" r="r" b="b"/>
            <a:pathLst>
              <a:path w="56514" h="31114">
                <a:moveTo>
                  <a:pt x="0" y="30642"/>
                </a:moveTo>
                <a:lnTo>
                  <a:pt x="56369" y="30642"/>
                </a:lnTo>
                <a:lnTo>
                  <a:pt x="56369" y="0"/>
                </a:lnTo>
                <a:lnTo>
                  <a:pt x="0" y="0"/>
                </a:lnTo>
                <a:lnTo>
                  <a:pt x="0" y="30642"/>
                </a:lnTo>
                <a:close/>
              </a:path>
            </a:pathLst>
          </a:custGeom>
          <a:solidFill>
            <a:srgbClr val="996633"/>
          </a:solidFill>
        </p:spPr>
        <p:txBody>
          <a:bodyPr wrap="square" lIns="0" tIns="0" rIns="0" bIns="0" rtlCol="0"/>
          <a:lstStyle/>
          <a:p>
            <a:endParaRPr/>
          </a:p>
        </p:txBody>
      </p:sp>
      <p:sp>
        <p:nvSpPr>
          <p:cNvPr id="1088" name="object 1088"/>
          <p:cNvSpPr/>
          <p:nvPr/>
        </p:nvSpPr>
        <p:spPr>
          <a:xfrm>
            <a:off x="5754393" y="4069991"/>
            <a:ext cx="56515" cy="31115"/>
          </a:xfrm>
          <a:custGeom>
            <a:avLst/>
            <a:gdLst/>
            <a:ahLst/>
            <a:cxnLst/>
            <a:rect l="l" t="t" r="r" b="b"/>
            <a:pathLst>
              <a:path w="56514" h="31114">
                <a:moveTo>
                  <a:pt x="0" y="30642"/>
                </a:moveTo>
                <a:lnTo>
                  <a:pt x="56369" y="30642"/>
                </a:lnTo>
                <a:lnTo>
                  <a:pt x="56369" y="0"/>
                </a:lnTo>
                <a:lnTo>
                  <a:pt x="0" y="0"/>
                </a:lnTo>
                <a:lnTo>
                  <a:pt x="0" y="30642"/>
                </a:lnTo>
                <a:close/>
              </a:path>
            </a:pathLst>
          </a:custGeom>
          <a:ln w="4575">
            <a:solidFill>
              <a:srgbClr val="000000"/>
            </a:solidFill>
          </a:ln>
        </p:spPr>
        <p:txBody>
          <a:bodyPr wrap="square" lIns="0" tIns="0" rIns="0" bIns="0" rtlCol="0"/>
          <a:lstStyle/>
          <a:p>
            <a:endParaRPr/>
          </a:p>
        </p:txBody>
      </p:sp>
      <p:sp>
        <p:nvSpPr>
          <p:cNvPr id="1089" name="object 1089"/>
          <p:cNvSpPr/>
          <p:nvPr/>
        </p:nvSpPr>
        <p:spPr>
          <a:xfrm>
            <a:off x="5810763" y="4069992"/>
            <a:ext cx="56515" cy="31115"/>
          </a:xfrm>
          <a:custGeom>
            <a:avLst/>
            <a:gdLst/>
            <a:ahLst/>
            <a:cxnLst/>
            <a:rect l="l" t="t" r="r" b="b"/>
            <a:pathLst>
              <a:path w="56514" h="31114">
                <a:moveTo>
                  <a:pt x="0" y="30642"/>
                </a:moveTo>
                <a:lnTo>
                  <a:pt x="56468" y="30642"/>
                </a:lnTo>
                <a:lnTo>
                  <a:pt x="56468" y="0"/>
                </a:lnTo>
                <a:lnTo>
                  <a:pt x="0" y="0"/>
                </a:lnTo>
                <a:lnTo>
                  <a:pt x="0" y="30642"/>
                </a:lnTo>
                <a:close/>
              </a:path>
            </a:pathLst>
          </a:custGeom>
          <a:solidFill>
            <a:srgbClr val="996633"/>
          </a:solidFill>
        </p:spPr>
        <p:txBody>
          <a:bodyPr wrap="square" lIns="0" tIns="0" rIns="0" bIns="0" rtlCol="0"/>
          <a:lstStyle/>
          <a:p>
            <a:endParaRPr/>
          </a:p>
        </p:txBody>
      </p:sp>
      <p:sp>
        <p:nvSpPr>
          <p:cNvPr id="1090" name="object 1090"/>
          <p:cNvSpPr/>
          <p:nvPr/>
        </p:nvSpPr>
        <p:spPr>
          <a:xfrm>
            <a:off x="5810763" y="4069991"/>
            <a:ext cx="56515" cy="31115"/>
          </a:xfrm>
          <a:custGeom>
            <a:avLst/>
            <a:gdLst/>
            <a:ahLst/>
            <a:cxnLst/>
            <a:rect l="l" t="t" r="r" b="b"/>
            <a:pathLst>
              <a:path w="56514" h="31114">
                <a:moveTo>
                  <a:pt x="0" y="30642"/>
                </a:moveTo>
                <a:lnTo>
                  <a:pt x="56468" y="30642"/>
                </a:lnTo>
                <a:lnTo>
                  <a:pt x="56468" y="0"/>
                </a:lnTo>
                <a:lnTo>
                  <a:pt x="0" y="0"/>
                </a:lnTo>
                <a:lnTo>
                  <a:pt x="0" y="30642"/>
                </a:lnTo>
                <a:close/>
              </a:path>
            </a:pathLst>
          </a:custGeom>
          <a:ln w="4576">
            <a:solidFill>
              <a:srgbClr val="000000"/>
            </a:solidFill>
          </a:ln>
        </p:spPr>
        <p:txBody>
          <a:bodyPr wrap="square" lIns="0" tIns="0" rIns="0" bIns="0" rtlCol="0"/>
          <a:lstStyle/>
          <a:p>
            <a:endParaRPr/>
          </a:p>
        </p:txBody>
      </p:sp>
      <p:sp>
        <p:nvSpPr>
          <p:cNvPr id="1091" name="object 1091"/>
          <p:cNvSpPr/>
          <p:nvPr/>
        </p:nvSpPr>
        <p:spPr>
          <a:xfrm>
            <a:off x="5867231" y="4069992"/>
            <a:ext cx="56515" cy="31115"/>
          </a:xfrm>
          <a:custGeom>
            <a:avLst/>
            <a:gdLst/>
            <a:ahLst/>
            <a:cxnLst/>
            <a:rect l="l" t="t" r="r" b="b"/>
            <a:pathLst>
              <a:path w="56514" h="31114">
                <a:moveTo>
                  <a:pt x="0" y="30642"/>
                </a:moveTo>
                <a:lnTo>
                  <a:pt x="56468" y="30642"/>
                </a:lnTo>
                <a:lnTo>
                  <a:pt x="56468" y="0"/>
                </a:lnTo>
                <a:lnTo>
                  <a:pt x="0" y="0"/>
                </a:lnTo>
                <a:lnTo>
                  <a:pt x="0" y="30642"/>
                </a:lnTo>
                <a:close/>
              </a:path>
            </a:pathLst>
          </a:custGeom>
          <a:solidFill>
            <a:srgbClr val="996633"/>
          </a:solidFill>
        </p:spPr>
        <p:txBody>
          <a:bodyPr wrap="square" lIns="0" tIns="0" rIns="0" bIns="0" rtlCol="0"/>
          <a:lstStyle/>
          <a:p>
            <a:endParaRPr/>
          </a:p>
        </p:txBody>
      </p:sp>
      <p:sp>
        <p:nvSpPr>
          <p:cNvPr id="1092" name="object 1092"/>
          <p:cNvSpPr/>
          <p:nvPr/>
        </p:nvSpPr>
        <p:spPr>
          <a:xfrm>
            <a:off x="5867231" y="4069991"/>
            <a:ext cx="56515" cy="31115"/>
          </a:xfrm>
          <a:custGeom>
            <a:avLst/>
            <a:gdLst/>
            <a:ahLst/>
            <a:cxnLst/>
            <a:rect l="l" t="t" r="r" b="b"/>
            <a:pathLst>
              <a:path w="56514" h="31114">
                <a:moveTo>
                  <a:pt x="0" y="30642"/>
                </a:moveTo>
                <a:lnTo>
                  <a:pt x="56468" y="30642"/>
                </a:lnTo>
                <a:lnTo>
                  <a:pt x="56468" y="0"/>
                </a:lnTo>
                <a:lnTo>
                  <a:pt x="0" y="0"/>
                </a:lnTo>
                <a:lnTo>
                  <a:pt x="0" y="30642"/>
                </a:lnTo>
                <a:close/>
              </a:path>
            </a:pathLst>
          </a:custGeom>
          <a:ln w="4576">
            <a:solidFill>
              <a:srgbClr val="000000"/>
            </a:solidFill>
          </a:ln>
        </p:spPr>
        <p:txBody>
          <a:bodyPr wrap="square" lIns="0" tIns="0" rIns="0" bIns="0" rtlCol="0"/>
          <a:lstStyle/>
          <a:p>
            <a:endParaRPr/>
          </a:p>
        </p:txBody>
      </p:sp>
      <p:sp>
        <p:nvSpPr>
          <p:cNvPr id="1093" name="object 1093"/>
          <p:cNvSpPr/>
          <p:nvPr/>
        </p:nvSpPr>
        <p:spPr>
          <a:xfrm>
            <a:off x="5923700" y="4069992"/>
            <a:ext cx="56515" cy="31115"/>
          </a:xfrm>
          <a:custGeom>
            <a:avLst/>
            <a:gdLst/>
            <a:ahLst/>
            <a:cxnLst/>
            <a:rect l="l" t="t" r="r" b="b"/>
            <a:pathLst>
              <a:path w="56514" h="31114">
                <a:moveTo>
                  <a:pt x="0" y="30642"/>
                </a:moveTo>
                <a:lnTo>
                  <a:pt x="56369" y="30642"/>
                </a:lnTo>
                <a:lnTo>
                  <a:pt x="56369" y="0"/>
                </a:lnTo>
                <a:lnTo>
                  <a:pt x="0" y="0"/>
                </a:lnTo>
                <a:lnTo>
                  <a:pt x="0" y="30642"/>
                </a:lnTo>
                <a:close/>
              </a:path>
            </a:pathLst>
          </a:custGeom>
          <a:solidFill>
            <a:srgbClr val="996633"/>
          </a:solidFill>
        </p:spPr>
        <p:txBody>
          <a:bodyPr wrap="square" lIns="0" tIns="0" rIns="0" bIns="0" rtlCol="0"/>
          <a:lstStyle/>
          <a:p>
            <a:endParaRPr/>
          </a:p>
        </p:txBody>
      </p:sp>
      <p:sp>
        <p:nvSpPr>
          <p:cNvPr id="1094" name="object 1094"/>
          <p:cNvSpPr/>
          <p:nvPr/>
        </p:nvSpPr>
        <p:spPr>
          <a:xfrm>
            <a:off x="5923700" y="4069991"/>
            <a:ext cx="56515" cy="31115"/>
          </a:xfrm>
          <a:custGeom>
            <a:avLst/>
            <a:gdLst/>
            <a:ahLst/>
            <a:cxnLst/>
            <a:rect l="l" t="t" r="r" b="b"/>
            <a:pathLst>
              <a:path w="56514" h="31114">
                <a:moveTo>
                  <a:pt x="0" y="30642"/>
                </a:moveTo>
                <a:lnTo>
                  <a:pt x="56369" y="30642"/>
                </a:lnTo>
                <a:lnTo>
                  <a:pt x="56369" y="0"/>
                </a:lnTo>
                <a:lnTo>
                  <a:pt x="0" y="0"/>
                </a:lnTo>
                <a:lnTo>
                  <a:pt x="0" y="30642"/>
                </a:lnTo>
                <a:close/>
              </a:path>
            </a:pathLst>
          </a:custGeom>
          <a:ln w="4575">
            <a:solidFill>
              <a:srgbClr val="000000"/>
            </a:solidFill>
          </a:ln>
        </p:spPr>
        <p:txBody>
          <a:bodyPr wrap="square" lIns="0" tIns="0" rIns="0" bIns="0" rtlCol="0"/>
          <a:lstStyle/>
          <a:p>
            <a:endParaRPr/>
          </a:p>
        </p:txBody>
      </p:sp>
      <p:sp>
        <p:nvSpPr>
          <p:cNvPr id="1095" name="object 1095"/>
          <p:cNvSpPr/>
          <p:nvPr/>
        </p:nvSpPr>
        <p:spPr>
          <a:xfrm>
            <a:off x="5980069" y="4069992"/>
            <a:ext cx="56515" cy="31115"/>
          </a:xfrm>
          <a:custGeom>
            <a:avLst/>
            <a:gdLst/>
            <a:ahLst/>
            <a:cxnLst/>
            <a:rect l="l" t="t" r="r" b="b"/>
            <a:pathLst>
              <a:path w="56514" h="31114">
                <a:moveTo>
                  <a:pt x="0" y="30642"/>
                </a:moveTo>
                <a:lnTo>
                  <a:pt x="56468" y="30642"/>
                </a:lnTo>
                <a:lnTo>
                  <a:pt x="56468" y="0"/>
                </a:lnTo>
                <a:lnTo>
                  <a:pt x="0" y="0"/>
                </a:lnTo>
                <a:lnTo>
                  <a:pt x="0" y="30642"/>
                </a:lnTo>
                <a:close/>
              </a:path>
            </a:pathLst>
          </a:custGeom>
          <a:solidFill>
            <a:srgbClr val="996633"/>
          </a:solidFill>
        </p:spPr>
        <p:txBody>
          <a:bodyPr wrap="square" lIns="0" tIns="0" rIns="0" bIns="0" rtlCol="0"/>
          <a:lstStyle/>
          <a:p>
            <a:endParaRPr/>
          </a:p>
        </p:txBody>
      </p:sp>
      <p:sp>
        <p:nvSpPr>
          <p:cNvPr id="1096" name="object 1096"/>
          <p:cNvSpPr/>
          <p:nvPr/>
        </p:nvSpPr>
        <p:spPr>
          <a:xfrm>
            <a:off x="5980069" y="4069991"/>
            <a:ext cx="56515" cy="31115"/>
          </a:xfrm>
          <a:custGeom>
            <a:avLst/>
            <a:gdLst/>
            <a:ahLst/>
            <a:cxnLst/>
            <a:rect l="l" t="t" r="r" b="b"/>
            <a:pathLst>
              <a:path w="56514" h="31114">
                <a:moveTo>
                  <a:pt x="0" y="30642"/>
                </a:moveTo>
                <a:lnTo>
                  <a:pt x="56468" y="30642"/>
                </a:lnTo>
                <a:lnTo>
                  <a:pt x="56468" y="0"/>
                </a:lnTo>
                <a:lnTo>
                  <a:pt x="0" y="0"/>
                </a:lnTo>
                <a:lnTo>
                  <a:pt x="0" y="30642"/>
                </a:lnTo>
                <a:close/>
              </a:path>
            </a:pathLst>
          </a:custGeom>
          <a:ln w="4576">
            <a:solidFill>
              <a:srgbClr val="000000"/>
            </a:solidFill>
          </a:ln>
        </p:spPr>
        <p:txBody>
          <a:bodyPr wrap="square" lIns="0" tIns="0" rIns="0" bIns="0" rtlCol="0"/>
          <a:lstStyle/>
          <a:p>
            <a:endParaRPr/>
          </a:p>
        </p:txBody>
      </p:sp>
      <p:sp>
        <p:nvSpPr>
          <p:cNvPr id="1097" name="object 1097"/>
          <p:cNvSpPr/>
          <p:nvPr/>
        </p:nvSpPr>
        <p:spPr>
          <a:xfrm>
            <a:off x="6036542" y="4069992"/>
            <a:ext cx="56515" cy="31115"/>
          </a:xfrm>
          <a:custGeom>
            <a:avLst/>
            <a:gdLst/>
            <a:ahLst/>
            <a:cxnLst/>
            <a:rect l="l" t="t" r="r" b="b"/>
            <a:pathLst>
              <a:path w="56514" h="31114">
                <a:moveTo>
                  <a:pt x="0" y="30642"/>
                </a:moveTo>
                <a:lnTo>
                  <a:pt x="56468" y="30642"/>
                </a:lnTo>
                <a:lnTo>
                  <a:pt x="56468" y="0"/>
                </a:lnTo>
                <a:lnTo>
                  <a:pt x="0" y="0"/>
                </a:lnTo>
                <a:lnTo>
                  <a:pt x="0" y="30642"/>
                </a:lnTo>
                <a:close/>
              </a:path>
            </a:pathLst>
          </a:custGeom>
          <a:solidFill>
            <a:srgbClr val="996633"/>
          </a:solidFill>
        </p:spPr>
        <p:txBody>
          <a:bodyPr wrap="square" lIns="0" tIns="0" rIns="0" bIns="0" rtlCol="0"/>
          <a:lstStyle/>
          <a:p>
            <a:endParaRPr/>
          </a:p>
        </p:txBody>
      </p:sp>
      <p:sp>
        <p:nvSpPr>
          <p:cNvPr id="1098" name="object 1098"/>
          <p:cNvSpPr/>
          <p:nvPr/>
        </p:nvSpPr>
        <p:spPr>
          <a:xfrm>
            <a:off x="6036542" y="4069991"/>
            <a:ext cx="56515" cy="31115"/>
          </a:xfrm>
          <a:custGeom>
            <a:avLst/>
            <a:gdLst/>
            <a:ahLst/>
            <a:cxnLst/>
            <a:rect l="l" t="t" r="r" b="b"/>
            <a:pathLst>
              <a:path w="56514" h="31114">
                <a:moveTo>
                  <a:pt x="0" y="30642"/>
                </a:moveTo>
                <a:lnTo>
                  <a:pt x="56468" y="30642"/>
                </a:lnTo>
                <a:lnTo>
                  <a:pt x="56468" y="0"/>
                </a:lnTo>
                <a:lnTo>
                  <a:pt x="0" y="0"/>
                </a:lnTo>
                <a:lnTo>
                  <a:pt x="0" y="30642"/>
                </a:lnTo>
                <a:close/>
              </a:path>
            </a:pathLst>
          </a:custGeom>
          <a:ln w="4576">
            <a:solidFill>
              <a:srgbClr val="000000"/>
            </a:solidFill>
          </a:ln>
        </p:spPr>
        <p:txBody>
          <a:bodyPr wrap="square" lIns="0" tIns="0" rIns="0" bIns="0" rtlCol="0"/>
          <a:lstStyle/>
          <a:p>
            <a:endParaRPr/>
          </a:p>
        </p:txBody>
      </p:sp>
      <p:sp>
        <p:nvSpPr>
          <p:cNvPr id="1099" name="object 1099"/>
          <p:cNvSpPr/>
          <p:nvPr/>
        </p:nvSpPr>
        <p:spPr>
          <a:xfrm>
            <a:off x="6092998" y="4069992"/>
            <a:ext cx="56515" cy="31115"/>
          </a:xfrm>
          <a:custGeom>
            <a:avLst/>
            <a:gdLst/>
            <a:ahLst/>
            <a:cxnLst/>
            <a:rect l="l" t="t" r="r" b="b"/>
            <a:pathLst>
              <a:path w="56514" h="31114">
                <a:moveTo>
                  <a:pt x="0" y="30642"/>
                </a:moveTo>
                <a:lnTo>
                  <a:pt x="56369" y="30642"/>
                </a:lnTo>
                <a:lnTo>
                  <a:pt x="56369" y="0"/>
                </a:lnTo>
                <a:lnTo>
                  <a:pt x="0" y="0"/>
                </a:lnTo>
                <a:lnTo>
                  <a:pt x="0" y="30642"/>
                </a:lnTo>
                <a:close/>
              </a:path>
            </a:pathLst>
          </a:custGeom>
          <a:solidFill>
            <a:srgbClr val="996633"/>
          </a:solidFill>
        </p:spPr>
        <p:txBody>
          <a:bodyPr wrap="square" lIns="0" tIns="0" rIns="0" bIns="0" rtlCol="0"/>
          <a:lstStyle/>
          <a:p>
            <a:endParaRPr/>
          </a:p>
        </p:txBody>
      </p:sp>
      <p:sp>
        <p:nvSpPr>
          <p:cNvPr id="1100" name="object 1100"/>
          <p:cNvSpPr/>
          <p:nvPr/>
        </p:nvSpPr>
        <p:spPr>
          <a:xfrm>
            <a:off x="6092998" y="4069991"/>
            <a:ext cx="56515" cy="31115"/>
          </a:xfrm>
          <a:custGeom>
            <a:avLst/>
            <a:gdLst/>
            <a:ahLst/>
            <a:cxnLst/>
            <a:rect l="l" t="t" r="r" b="b"/>
            <a:pathLst>
              <a:path w="56514" h="31114">
                <a:moveTo>
                  <a:pt x="0" y="30642"/>
                </a:moveTo>
                <a:lnTo>
                  <a:pt x="56369" y="30642"/>
                </a:lnTo>
                <a:lnTo>
                  <a:pt x="56369" y="0"/>
                </a:lnTo>
                <a:lnTo>
                  <a:pt x="0" y="0"/>
                </a:lnTo>
                <a:lnTo>
                  <a:pt x="0" y="30642"/>
                </a:lnTo>
                <a:close/>
              </a:path>
            </a:pathLst>
          </a:custGeom>
          <a:ln w="4575">
            <a:solidFill>
              <a:srgbClr val="000000"/>
            </a:solidFill>
          </a:ln>
        </p:spPr>
        <p:txBody>
          <a:bodyPr wrap="square" lIns="0" tIns="0" rIns="0" bIns="0" rtlCol="0"/>
          <a:lstStyle/>
          <a:p>
            <a:endParaRPr/>
          </a:p>
        </p:txBody>
      </p:sp>
      <p:sp>
        <p:nvSpPr>
          <p:cNvPr id="1101" name="object 1101"/>
          <p:cNvSpPr/>
          <p:nvPr/>
        </p:nvSpPr>
        <p:spPr>
          <a:xfrm>
            <a:off x="5614802" y="4100635"/>
            <a:ext cx="56515" cy="36195"/>
          </a:xfrm>
          <a:custGeom>
            <a:avLst/>
            <a:gdLst/>
            <a:ahLst/>
            <a:cxnLst/>
            <a:rect l="l" t="t" r="r" b="b"/>
            <a:pathLst>
              <a:path w="56514" h="36195">
                <a:moveTo>
                  <a:pt x="0" y="35861"/>
                </a:moveTo>
                <a:lnTo>
                  <a:pt x="56369" y="35861"/>
                </a:lnTo>
                <a:lnTo>
                  <a:pt x="56369" y="0"/>
                </a:lnTo>
                <a:lnTo>
                  <a:pt x="0" y="0"/>
                </a:lnTo>
                <a:lnTo>
                  <a:pt x="0" y="35861"/>
                </a:lnTo>
                <a:close/>
              </a:path>
            </a:pathLst>
          </a:custGeom>
          <a:solidFill>
            <a:srgbClr val="996633"/>
          </a:solidFill>
        </p:spPr>
        <p:txBody>
          <a:bodyPr wrap="square" lIns="0" tIns="0" rIns="0" bIns="0" rtlCol="0"/>
          <a:lstStyle/>
          <a:p>
            <a:endParaRPr/>
          </a:p>
        </p:txBody>
      </p:sp>
      <p:sp>
        <p:nvSpPr>
          <p:cNvPr id="1102" name="object 1102"/>
          <p:cNvSpPr/>
          <p:nvPr/>
        </p:nvSpPr>
        <p:spPr>
          <a:xfrm>
            <a:off x="5614802" y="4100635"/>
            <a:ext cx="56515" cy="36195"/>
          </a:xfrm>
          <a:custGeom>
            <a:avLst/>
            <a:gdLst/>
            <a:ahLst/>
            <a:cxnLst/>
            <a:rect l="l" t="t" r="r" b="b"/>
            <a:pathLst>
              <a:path w="56514" h="36195">
                <a:moveTo>
                  <a:pt x="0" y="35861"/>
                </a:moveTo>
                <a:lnTo>
                  <a:pt x="56369" y="35861"/>
                </a:lnTo>
                <a:lnTo>
                  <a:pt x="56369" y="0"/>
                </a:lnTo>
                <a:lnTo>
                  <a:pt x="0" y="0"/>
                </a:lnTo>
                <a:lnTo>
                  <a:pt x="0" y="35861"/>
                </a:lnTo>
                <a:close/>
              </a:path>
            </a:pathLst>
          </a:custGeom>
          <a:ln w="4450">
            <a:solidFill>
              <a:srgbClr val="000000"/>
            </a:solidFill>
          </a:ln>
        </p:spPr>
        <p:txBody>
          <a:bodyPr wrap="square" lIns="0" tIns="0" rIns="0" bIns="0" rtlCol="0"/>
          <a:lstStyle/>
          <a:p>
            <a:endParaRPr/>
          </a:p>
        </p:txBody>
      </p:sp>
      <p:sp>
        <p:nvSpPr>
          <p:cNvPr id="1103" name="object 1103"/>
          <p:cNvSpPr/>
          <p:nvPr/>
        </p:nvSpPr>
        <p:spPr>
          <a:xfrm>
            <a:off x="5671170" y="4100635"/>
            <a:ext cx="56515" cy="36195"/>
          </a:xfrm>
          <a:custGeom>
            <a:avLst/>
            <a:gdLst/>
            <a:ahLst/>
            <a:cxnLst/>
            <a:rect l="l" t="t" r="r" b="b"/>
            <a:pathLst>
              <a:path w="56514" h="36195">
                <a:moveTo>
                  <a:pt x="0" y="35861"/>
                </a:moveTo>
                <a:lnTo>
                  <a:pt x="56468" y="35861"/>
                </a:lnTo>
                <a:lnTo>
                  <a:pt x="56468" y="0"/>
                </a:lnTo>
                <a:lnTo>
                  <a:pt x="0" y="0"/>
                </a:lnTo>
                <a:lnTo>
                  <a:pt x="0" y="35861"/>
                </a:lnTo>
                <a:close/>
              </a:path>
            </a:pathLst>
          </a:custGeom>
          <a:solidFill>
            <a:srgbClr val="996633"/>
          </a:solidFill>
        </p:spPr>
        <p:txBody>
          <a:bodyPr wrap="square" lIns="0" tIns="0" rIns="0" bIns="0" rtlCol="0"/>
          <a:lstStyle/>
          <a:p>
            <a:endParaRPr/>
          </a:p>
        </p:txBody>
      </p:sp>
      <p:sp>
        <p:nvSpPr>
          <p:cNvPr id="1104" name="object 1104"/>
          <p:cNvSpPr/>
          <p:nvPr/>
        </p:nvSpPr>
        <p:spPr>
          <a:xfrm>
            <a:off x="5671170" y="4100635"/>
            <a:ext cx="56515" cy="36195"/>
          </a:xfrm>
          <a:custGeom>
            <a:avLst/>
            <a:gdLst/>
            <a:ahLst/>
            <a:cxnLst/>
            <a:rect l="l" t="t" r="r" b="b"/>
            <a:pathLst>
              <a:path w="56514" h="36195">
                <a:moveTo>
                  <a:pt x="0" y="35861"/>
                </a:moveTo>
                <a:lnTo>
                  <a:pt x="56468" y="35861"/>
                </a:lnTo>
                <a:lnTo>
                  <a:pt x="56468" y="0"/>
                </a:lnTo>
                <a:lnTo>
                  <a:pt x="0" y="0"/>
                </a:lnTo>
                <a:lnTo>
                  <a:pt x="0" y="35861"/>
                </a:lnTo>
                <a:close/>
              </a:path>
            </a:pathLst>
          </a:custGeom>
          <a:ln w="4451">
            <a:solidFill>
              <a:srgbClr val="000000"/>
            </a:solidFill>
          </a:ln>
        </p:spPr>
        <p:txBody>
          <a:bodyPr wrap="square" lIns="0" tIns="0" rIns="0" bIns="0" rtlCol="0"/>
          <a:lstStyle/>
          <a:p>
            <a:endParaRPr/>
          </a:p>
        </p:txBody>
      </p:sp>
      <p:sp>
        <p:nvSpPr>
          <p:cNvPr id="1105" name="object 1105"/>
          <p:cNvSpPr/>
          <p:nvPr/>
        </p:nvSpPr>
        <p:spPr>
          <a:xfrm>
            <a:off x="5727639" y="4100635"/>
            <a:ext cx="56515" cy="36195"/>
          </a:xfrm>
          <a:custGeom>
            <a:avLst/>
            <a:gdLst/>
            <a:ahLst/>
            <a:cxnLst/>
            <a:rect l="l" t="t" r="r" b="b"/>
            <a:pathLst>
              <a:path w="56514" h="36195">
                <a:moveTo>
                  <a:pt x="0" y="35861"/>
                </a:moveTo>
                <a:lnTo>
                  <a:pt x="56468" y="35861"/>
                </a:lnTo>
                <a:lnTo>
                  <a:pt x="56468" y="0"/>
                </a:lnTo>
                <a:lnTo>
                  <a:pt x="0" y="0"/>
                </a:lnTo>
                <a:lnTo>
                  <a:pt x="0" y="35861"/>
                </a:lnTo>
                <a:close/>
              </a:path>
            </a:pathLst>
          </a:custGeom>
          <a:solidFill>
            <a:srgbClr val="996633"/>
          </a:solidFill>
        </p:spPr>
        <p:txBody>
          <a:bodyPr wrap="square" lIns="0" tIns="0" rIns="0" bIns="0" rtlCol="0"/>
          <a:lstStyle/>
          <a:p>
            <a:endParaRPr/>
          </a:p>
        </p:txBody>
      </p:sp>
      <p:sp>
        <p:nvSpPr>
          <p:cNvPr id="1106" name="object 1106"/>
          <p:cNvSpPr/>
          <p:nvPr/>
        </p:nvSpPr>
        <p:spPr>
          <a:xfrm>
            <a:off x="5727639" y="4100635"/>
            <a:ext cx="56515" cy="36195"/>
          </a:xfrm>
          <a:custGeom>
            <a:avLst/>
            <a:gdLst/>
            <a:ahLst/>
            <a:cxnLst/>
            <a:rect l="l" t="t" r="r" b="b"/>
            <a:pathLst>
              <a:path w="56514" h="36195">
                <a:moveTo>
                  <a:pt x="0" y="35861"/>
                </a:moveTo>
                <a:lnTo>
                  <a:pt x="56468" y="35861"/>
                </a:lnTo>
                <a:lnTo>
                  <a:pt x="56468" y="0"/>
                </a:lnTo>
                <a:lnTo>
                  <a:pt x="0" y="0"/>
                </a:lnTo>
                <a:lnTo>
                  <a:pt x="0" y="35861"/>
                </a:lnTo>
                <a:close/>
              </a:path>
            </a:pathLst>
          </a:custGeom>
          <a:ln w="4451">
            <a:solidFill>
              <a:srgbClr val="000000"/>
            </a:solidFill>
          </a:ln>
        </p:spPr>
        <p:txBody>
          <a:bodyPr wrap="square" lIns="0" tIns="0" rIns="0" bIns="0" rtlCol="0"/>
          <a:lstStyle/>
          <a:p>
            <a:endParaRPr/>
          </a:p>
        </p:txBody>
      </p:sp>
      <p:sp>
        <p:nvSpPr>
          <p:cNvPr id="1107" name="object 1107"/>
          <p:cNvSpPr/>
          <p:nvPr/>
        </p:nvSpPr>
        <p:spPr>
          <a:xfrm>
            <a:off x="5784107" y="4100635"/>
            <a:ext cx="56515" cy="36195"/>
          </a:xfrm>
          <a:custGeom>
            <a:avLst/>
            <a:gdLst/>
            <a:ahLst/>
            <a:cxnLst/>
            <a:rect l="l" t="t" r="r" b="b"/>
            <a:pathLst>
              <a:path w="56514" h="36195">
                <a:moveTo>
                  <a:pt x="0" y="35861"/>
                </a:moveTo>
                <a:lnTo>
                  <a:pt x="56369" y="35861"/>
                </a:lnTo>
                <a:lnTo>
                  <a:pt x="56369" y="0"/>
                </a:lnTo>
                <a:lnTo>
                  <a:pt x="0" y="0"/>
                </a:lnTo>
                <a:lnTo>
                  <a:pt x="0" y="35861"/>
                </a:lnTo>
                <a:close/>
              </a:path>
            </a:pathLst>
          </a:custGeom>
          <a:solidFill>
            <a:srgbClr val="996633"/>
          </a:solidFill>
        </p:spPr>
        <p:txBody>
          <a:bodyPr wrap="square" lIns="0" tIns="0" rIns="0" bIns="0" rtlCol="0"/>
          <a:lstStyle/>
          <a:p>
            <a:endParaRPr/>
          </a:p>
        </p:txBody>
      </p:sp>
      <p:sp>
        <p:nvSpPr>
          <p:cNvPr id="1108" name="object 1108"/>
          <p:cNvSpPr/>
          <p:nvPr/>
        </p:nvSpPr>
        <p:spPr>
          <a:xfrm>
            <a:off x="5784107" y="4100635"/>
            <a:ext cx="56515" cy="36195"/>
          </a:xfrm>
          <a:custGeom>
            <a:avLst/>
            <a:gdLst/>
            <a:ahLst/>
            <a:cxnLst/>
            <a:rect l="l" t="t" r="r" b="b"/>
            <a:pathLst>
              <a:path w="56514" h="36195">
                <a:moveTo>
                  <a:pt x="0" y="35861"/>
                </a:moveTo>
                <a:lnTo>
                  <a:pt x="56369" y="35861"/>
                </a:lnTo>
                <a:lnTo>
                  <a:pt x="56369" y="0"/>
                </a:lnTo>
                <a:lnTo>
                  <a:pt x="0" y="0"/>
                </a:lnTo>
                <a:lnTo>
                  <a:pt x="0" y="35861"/>
                </a:lnTo>
                <a:close/>
              </a:path>
            </a:pathLst>
          </a:custGeom>
          <a:ln w="4450">
            <a:solidFill>
              <a:srgbClr val="000000"/>
            </a:solidFill>
          </a:ln>
        </p:spPr>
        <p:txBody>
          <a:bodyPr wrap="square" lIns="0" tIns="0" rIns="0" bIns="0" rtlCol="0"/>
          <a:lstStyle/>
          <a:p>
            <a:endParaRPr/>
          </a:p>
        </p:txBody>
      </p:sp>
      <p:sp>
        <p:nvSpPr>
          <p:cNvPr id="1109" name="object 1109"/>
          <p:cNvSpPr/>
          <p:nvPr/>
        </p:nvSpPr>
        <p:spPr>
          <a:xfrm>
            <a:off x="5840477" y="4100635"/>
            <a:ext cx="56515" cy="36195"/>
          </a:xfrm>
          <a:custGeom>
            <a:avLst/>
            <a:gdLst/>
            <a:ahLst/>
            <a:cxnLst/>
            <a:rect l="l" t="t" r="r" b="b"/>
            <a:pathLst>
              <a:path w="56514" h="36195">
                <a:moveTo>
                  <a:pt x="0" y="35861"/>
                </a:moveTo>
                <a:lnTo>
                  <a:pt x="56468" y="35861"/>
                </a:lnTo>
                <a:lnTo>
                  <a:pt x="56468" y="0"/>
                </a:lnTo>
                <a:lnTo>
                  <a:pt x="0" y="0"/>
                </a:lnTo>
                <a:lnTo>
                  <a:pt x="0" y="35861"/>
                </a:lnTo>
                <a:close/>
              </a:path>
            </a:pathLst>
          </a:custGeom>
          <a:solidFill>
            <a:srgbClr val="996633"/>
          </a:solidFill>
        </p:spPr>
        <p:txBody>
          <a:bodyPr wrap="square" lIns="0" tIns="0" rIns="0" bIns="0" rtlCol="0"/>
          <a:lstStyle/>
          <a:p>
            <a:endParaRPr/>
          </a:p>
        </p:txBody>
      </p:sp>
      <p:sp>
        <p:nvSpPr>
          <p:cNvPr id="1110" name="object 1110"/>
          <p:cNvSpPr/>
          <p:nvPr/>
        </p:nvSpPr>
        <p:spPr>
          <a:xfrm>
            <a:off x="5840477" y="4100635"/>
            <a:ext cx="56515" cy="36195"/>
          </a:xfrm>
          <a:custGeom>
            <a:avLst/>
            <a:gdLst/>
            <a:ahLst/>
            <a:cxnLst/>
            <a:rect l="l" t="t" r="r" b="b"/>
            <a:pathLst>
              <a:path w="56514" h="36195">
                <a:moveTo>
                  <a:pt x="0" y="35861"/>
                </a:moveTo>
                <a:lnTo>
                  <a:pt x="56468" y="35861"/>
                </a:lnTo>
                <a:lnTo>
                  <a:pt x="56468" y="0"/>
                </a:lnTo>
                <a:lnTo>
                  <a:pt x="0" y="0"/>
                </a:lnTo>
                <a:lnTo>
                  <a:pt x="0" y="35861"/>
                </a:lnTo>
                <a:close/>
              </a:path>
            </a:pathLst>
          </a:custGeom>
          <a:ln w="4451">
            <a:solidFill>
              <a:srgbClr val="000000"/>
            </a:solidFill>
          </a:ln>
        </p:spPr>
        <p:txBody>
          <a:bodyPr wrap="square" lIns="0" tIns="0" rIns="0" bIns="0" rtlCol="0"/>
          <a:lstStyle/>
          <a:p>
            <a:endParaRPr/>
          </a:p>
        </p:txBody>
      </p:sp>
      <p:sp>
        <p:nvSpPr>
          <p:cNvPr id="1111" name="object 1111"/>
          <p:cNvSpPr/>
          <p:nvPr/>
        </p:nvSpPr>
        <p:spPr>
          <a:xfrm>
            <a:off x="5896945" y="4100635"/>
            <a:ext cx="56515" cy="36195"/>
          </a:xfrm>
          <a:custGeom>
            <a:avLst/>
            <a:gdLst/>
            <a:ahLst/>
            <a:cxnLst/>
            <a:rect l="l" t="t" r="r" b="b"/>
            <a:pathLst>
              <a:path w="56514" h="36195">
                <a:moveTo>
                  <a:pt x="0" y="35861"/>
                </a:moveTo>
                <a:lnTo>
                  <a:pt x="56468" y="35861"/>
                </a:lnTo>
                <a:lnTo>
                  <a:pt x="56468" y="0"/>
                </a:lnTo>
                <a:lnTo>
                  <a:pt x="0" y="0"/>
                </a:lnTo>
                <a:lnTo>
                  <a:pt x="0" y="35861"/>
                </a:lnTo>
                <a:close/>
              </a:path>
            </a:pathLst>
          </a:custGeom>
          <a:solidFill>
            <a:srgbClr val="996633"/>
          </a:solidFill>
        </p:spPr>
        <p:txBody>
          <a:bodyPr wrap="square" lIns="0" tIns="0" rIns="0" bIns="0" rtlCol="0"/>
          <a:lstStyle/>
          <a:p>
            <a:endParaRPr/>
          </a:p>
        </p:txBody>
      </p:sp>
      <p:sp>
        <p:nvSpPr>
          <p:cNvPr id="1112" name="object 1112"/>
          <p:cNvSpPr/>
          <p:nvPr/>
        </p:nvSpPr>
        <p:spPr>
          <a:xfrm>
            <a:off x="5896945" y="4100635"/>
            <a:ext cx="56515" cy="36195"/>
          </a:xfrm>
          <a:custGeom>
            <a:avLst/>
            <a:gdLst/>
            <a:ahLst/>
            <a:cxnLst/>
            <a:rect l="l" t="t" r="r" b="b"/>
            <a:pathLst>
              <a:path w="56514" h="36195">
                <a:moveTo>
                  <a:pt x="0" y="35861"/>
                </a:moveTo>
                <a:lnTo>
                  <a:pt x="56468" y="35861"/>
                </a:lnTo>
                <a:lnTo>
                  <a:pt x="56468" y="0"/>
                </a:lnTo>
                <a:lnTo>
                  <a:pt x="0" y="0"/>
                </a:lnTo>
                <a:lnTo>
                  <a:pt x="0" y="35861"/>
                </a:lnTo>
                <a:close/>
              </a:path>
            </a:pathLst>
          </a:custGeom>
          <a:ln w="4451">
            <a:solidFill>
              <a:srgbClr val="000000"/>
            </a:solidFill>
          </a:ln>
        </p:spPr>
        <p:txBody>
          <a:bodyPr wrap="square" lIns="0" tIns="0" rIns="0" bIns="0" rtlCol="0"/>
          <a:lstStyle/>
          <a:p>
            <a:endParaRPr/>
          </a:p>
        </p:txBody>
      </p:sp>
      <p:sp>
        <p:nvSpPr>
          <p:cNvPr id="1113" name="object 1113"/>
          <p:cNvSpPr/>
          <p:nvPr/>
        </p:nvSpPr>
        <p:spPr>
          <a:xfrm>
            <a:off x="5953414" y="4100635"/>
            <a:ext cx="56515" cy="36195"/>
          </a:xfrm>
          <a:custGeom>
            <a:avLst/>
            <a:gdLst/>
            <a:ahLst/>
            <a:cxnLst/>
            <a:rect l="l" t="t" r="r" b="b"/>
            <a:pathLst>
              <a:path w="56514" h="36195">
                <a:moveTo>
                  <a:pt x="0" y="35861"/>
                </a:moveTo>
                <a:lnTo>
                  <a:pt x="56369" y="35861"/>
                </a:lnTo>
                <a:lnTo>
                  <a:pt x="56369" y="0"/>
                </a:lnTo>
                <a:lnTo>
                  <a:pt x="0" y="0"/>
                </a:lnTo>
                <a:lnTo>
                  <a:pt x="0" y="35861"/>
                </a:lnTo>
                <a:close/>
              </a:path>
            </a:pathLst>
          </a:custGeom>
          <a:solidFill>
            <a:srgbClr val="996633"/>
          </a:solidFill>
        </p:spPr>
        <p:txBody>
          <a:bodyPr wrap="square" lIns="0" tIns="0" rIns="0" bIns="0" rtlCol="0"/>
          <a:lstStyle/>
          <a:p>
            <a:endParaRPr/>
          </a:p>
        </p:txBody>
      </p:sp>
      <p:sp>
        <p:nvSpPr>
          <p:cNvPr id="1114" name="object 1114"/>
          <p:cNvSpPr/>
          <p:nvPr/>
        </p:nvSpPr>
        <p:spPr>
          <a:xfrm>
            <a:off x="5953414" y="4100635"/>
            <a:ext cx="56515" cy="36195"/>
          </a:xfrm>
          <a:custGeom>
            <a:avLst/>
            <a:gdLst/>
            <a:ahLst/>
            <a:cxnLst/>
            <a:rect l="l" t="t" r="r" b="b"/>
            <a:pathLst>
              <a:path w="56514" h="36195">
                <a:moveTo>
                  <a:pt x="0" y="35861"/>
                </a:moveTo>
                <a:lnTo>
                  <a:pt x="56369" y="35861"/>
                </a:lnTo>
                <a:lnTo>
                  <a:pt x="56369" y="0"/>
                </a:lnTo>
                <a:lnTo>
                  <a:pt x="0" y="0"/>
                </a:lnTo>
                <a:lnTo>
                  <a:pt x="0" y="35861"/>
                </a:lnTo>
                <a:close/>
              </a:path>
            </a:pathLst>
          </a:custGeom>
          <a:ln w="4450">
            <a:solidFill>
              <a:srgbClr val="000000"/>
            </a:solidFill>
          </a:ln>
        </p:spPr>
        <p:txBody>
          <a:bodyPr wrap="square" lIns="0" tIns="0" rIns="0" bIns="0" rtlCol="0"/>
          <a:lstStyle/>
          <a:p>
            <a:endParaRPr/>
          </a:p>
        </p:txBody>
      </p:sp>
      <p:sp>
        <p:nvSpPr>
          <p:cNvPr id="1115" name="object 1115"/>
          <p:cNvSpPr/>
          <p:nvPr/>
        </p:nvSpPr>
        <p:spPr>
          <a:xfrm>
            <a:off x="6009795" y="4100635"/>
            <a:ext cx="56515" cy="36195"/>
          </a:xfrm>
          <a:custGeom>
            <a:avLst/>
            <a:gdLst/>
            <a:ahLst/>
            <a:cxnLst/>
            <a:rect l="l" t="t" r="r" b="b"/>
            <a:pathLst>
              <a:path w="56514" h="36195">
                <a:moveTo>
                  <a:pt x="0" y="35861"/>
                </a:moveTo>
                <a:lnTo>
                  <a:pt x="56468" y="35861"/>
                </a:lnTo>
                <a:lnTo>
                  <a:pt x="56468" y="0"/>
                </a:lnTo>
                <a:lnTo>
                  <a:pt x="0" y="0"/>
                </a:lnTo>
                <a:lnTo>
                  <a:pt x="0" y="35861"/>
                </a:lnTo>
                <a:close/>
              </a:path>
            </a:pathLst>
          </a:custGeom>
          <a:solidFill>
            <a:srgbClr val="996633"/>
          </a:solidFill>
        </p:spPr>
        <p:txBody>
          <a:bodyPr wrap="square" lIns="0" tIns="0" rIns="0" bIns="0" rtlCol="0"/>
          <a:lstStyle/>
          <a:p>
            <a:endParaRPr/>
          </a:p>
        </p:txBody>
      </p:sp>
      <p:sp>
        <p:nvSpPr>
          <p:cNvPr id="1116" name="object 1116"/>
          <p:cNvSpPr/>
          <p:nvPr/>
        </p:nvSpPr>
        <p:spPr>
          <a:xfrm>
            <a:off x="6009795" y="4100635"/>
            <a:ext cx="56515" cy="36195"/>
          </a:xfrm>
          <a:custGeom>
            <a:avLst/>
            <a:gdLst/>
            <a:ahLst/>
            <a:cxnLst/>
            <a:rect l="l" t="t" r="r" b="b"/>
            <a:pathLst>
              <a:path w="56514" h="36195">
                <a:moveTo>
                  <a:pt x="0" y="35861"/>
                </a:moveTo>
                <a:lnTo>
                  <a:pt x="56468" y="35861"/>
                </a:lnTo>
                <a:lnTo>
                  <a:pt x="56468" y="0"/>
                </a:lnTo>
                <a:lnTo>
                  <a:pt x="0" y="0"/>
                </a:lnTo>
                <a:lnTo>
                  <a:pt x="0" y="35861"/>
                </a:lnTo>
                <a:close/>
              </a:path>
            </a:pathLst>
          </a:custGeom>
          <a:ln w="4451">
            <a:solidFill>
              <a:srgbClr val="000000"/>
            </a:solidFill>
          </a:ln>
        </p:spPr>
        <p:txBody>
          <a:bodyPr wrap="square" lIns="0" tIns="0" rIns="0" bIns="0" rtlCol="0"/>
          <a:lstStyle/>
          <a:p>
            <a:endParaRPr/>
          </a:p>
        </p:txBody>
      </p:sp>
      <p:sp>
        <p:nvSpPr>
          <p:cNvPr id="1117" name="object 1117"/>
          <p:cNvSpPr/>
          <p:nvPr/>
        </p:nvSpPr>
        <p:spPr>
          <a:xfrm>
            <a:off x="6066252" y="4100635"/>
            <a:ext cx="56515" cy="36195"/>
          </a:xfrm>
          <a:custGeom>
            <a:avLst/>
            <a:gdLst/>
            <a:ahLst/>
            <a:cxnLst/>
            <a:rect l="l" t="t" r="r" b="b"/>
            <a:pathLst>
              <a:path w="56514" h="36195">
                <a:moveTo>
                  <a:pt x="0" y="35861"/>
                </a:moveTo>
                <a:lnTo>
                  <a:pt x="56468" y="35861"/>
                </a:lnTo>
                <a:lnTo>
                  <a:pt x="56468" y="0"/>
                </a:lnTo>
                <a:lnTo>
                  <a:pt x="0" y="0"/>
                </a:lnTo>
                <a:lnTo>
                  <a:pt x="0" y="35861"/>
                </a:lnTo>
                <a:close/>
              </a:path>
            </a:pathLst>
          </a:custGeom>
          <a:solidFill>
            <a:srgbClr val="996633"/>
          </a:solidFill>
        </p:spPr>
        <p:txBody>
          <a:bodyPr wrap="square" lIns="0" tIns="0" rIns="0" bIns="0" rtlCol="0"/>
          <a:lstStyle/>
          <a:p>
            <a:endParaRPr/>
          </a:p>
        </p:txBody>
      </p:sp>
      <p:sp>
        <p:nvSpPr>
          <p:cNvPr id="1118" name="object 1118"/>
          <p:cNvSpPr/>
          <p:nvPr/>
        </p:nvSpPr>
        <p:spPr>
          <a:xfrm>
            <a:off x="6066252" y="4100635"/>
            <a:ext cx="56515" cy="36195"/>
          </a:xfrm>
          <a:custGeom>
            <a:avLst/>
            <a:gdLst/>
            <a:ahLst/>
            <a:cxnLst/>
            <a:rect l="l" t="t" r="r" b="b"/>
            <a:pathLst>
              <a:path w="56514" h="36195">
                <a:moveTo>
                  <a:pt x="0" y="35861"/>
                </a:moveTo>
                <a:lnTo>
                  <a:pt x="56468" y="35861"/>
                </a:lnTo>
                <a:lnTo>
                  <a:pt x="56468" y="0"/>
                </a:lnTo>
                <a:lnTo>
                  <a:pt x="0" y="0"/>
                </a:lnTo>
                <a:lnTo>
                  <a:pt x="0" y="35861"/>
                </a:lnTo>
                <a:close/>
              </a:path>
            </a:pathLst>
          </a:custGeom>
          <a:ln w="4451">
            <a:solidFill>
              <a:srgbClr val="000000"/>
            </a:solidFill>
          </a:ln>
        </p:spPr>
        <p:txBody>
          <a:bodyPr wrap="square" lIns="0" tIns="0" rIns="0" bIns="0" rtlCol="0"/>
          <a:lstStyle/>
          <a:p>
            <a:endParaRPr/>
          </a:p>
        </p:txBody>
      </p:sp>
      <p:sp>
        <p:nvSpPr>
          <p:cNvPr id="1119" name="object 1119"/>
          <p:cNvSpPr/>
          <p:nvPr/>
        </p:nvSpPr>
        <p:spPr>
          <a:xfrm>
            <a:off x="5641555" y="4136498"/>
            <a:ext cx="56515" cy="36195"/>
          </a:xfrm>
          <a:custGeom>
            <a:avLst/>
            <a:gdLst/>
            <a:ahLst/>
            <a:cxnLst/>
            <a:rect l="l" t="t" r="r" b="b"/>
            <a:pathLst>
              <a:path w="56514" h="36195">
                <a:moveTo>
                  <a:pt x="0" y="35692"/>
                </a:moveTo>
                <a:lnTo>
                  <a:pt x="56369" y="35692"/>
                </a:lnTo>
                <a:lnTo>
                  <a:pt x="56369" y="0"/>
                </a:lnTo>
                <a:lnTo>
                  <a:pt x="0" y="0"/>
                </a:lnTo>
                <a:lnTo>
                  <a:pt x="0" y="35692"/>
                </a:lnTo>
                <a:close/>
              </a:path>
            </a:pathLst>
          </a:custGeom>
          <a:solidFill>
            <a:srgbClr val="996633"/>
          </a:solidFill>
        </p:spPr>
        <p:txBody>
          <a:bodyPr wrap="square" lIns="0" tIns="0" rIns="0" bIns="0" rtlCol="0"/>
          <a:lstStyle/>
          <a:p>
            <a:endParaRPr/>
          </a:p>
        </p:txBody>
      </p:sp>
      <p:sp>
        <p:nvSpPr>
          <p:cNvPr id="1120" name="object 1120"/>
          <p:cNvSpPr/>
          <p:nvPr/>
        </p:nvSpPr>
        <p:spPr>
          <a:xfrm>
            <a:off x="5641555" y="4136498"/>
            <a:ext cx="56515" cy="36195"/>
          </a:xfrm>
          <a:custGeom>
            <a:avLst/>
            <a:gdLst/>
            <a:ahLst/>
            <a:cxnLst/>
            <a:rect l="l" t="t" r="r" b="b"/>
            <a:pathLst>
              <a:path w="56514" h="36195">
                <a:moveTo>
                  <a:pt x="0" y="35692"/>
                </a:moveTo>
                <a:lnTo>
                  <a:pt x="56369" y="35692"/>
                </a:lnTo>
                <a:lnTo>
                  <a:pt x="56369" y="0"/>
                </a:lnTo>
                <a:lnTo>
                  <a:pt x="0" y="0"/>
                </a:lnTo>
                <a:lnTo>
                  <a:pt x="0" y="35692"/>
                </a:lnTo>
                <a:close/>
              </a:path>
            </a:pathLst>
          </a:custGeom>
          <a:ln w="4454">
            <a:solidFill>
              <a:srgbClr val="000000"/>
            </a:solidFill>
          </a:ln>
        </p:spPr>
        <p:txBody>
          <a:bodyPr wrap="square" lIns="0" tIns="0" rIns="0" bIns="0" rtlCol="0"/>
          <a:lstStyle/>
          <a:p>
            <a:endParaRPr/>
          </a:p>
        </p:txBody>
      </p:sp>
      <p:sp>
        <p:nvSpPr>
          <p:cNvPr id="1121" name="object 1121"/>
          <p:cNvSpPr/>
          <p:nvPr/>
        </p:nvSpPr>
        <p:spPr>
          <a:xfrm>
            <a:off x="5697925" y="4136498"/>
            <a:ext cx="56515" cy="36195"/>
          </a:xfrm>
          <a:custGeom>
            <a:avLst/>
            <a:gdLst/>
            <a:ahLst/>
            <a:cxnLst/>
            <a:rect l="l" t="t" r="r" b="b"/>
            <a:pathLst>
              <a:path w="56514" h="36195">
                <a:moveTo>
                  <a:pt x="0" y="35692"/>
                </a:moveTo>
                <a:lnTo>
                  <a:pt x="56468" y="35692"/>
                </a:lnTo>
                <a:lnTo>
                  <a:pt x="56468" y="0"/>
                </a:lnTo>
                <a:lnTo>
                  <a:pt x="0" y="0"/>
                </a:lnTo>
                <a:lnTo>
                  <a:pt x="0" y="35692"/>
                </a:lnTo>
                <a:close/>
              </a:path>
            </a:pathLst>
          </a:custGeom>
          <a:solidFill>
            <a:srgbClr val="996633"/>
          </a:solidFill>
        </p:spPr>
        <p:txBody>
          <a:bodyPr wrap="square" lIns="0" tIns="0" rIns="0" bIns="0" rtlCol="0"/>
          <a:lstStyle/>
          <a:p>
            <a:endParaRPr/>
          </a:p>
        </p:txBody>
      </p:sp>
      <p:sp>
        <p:nvSpPr>
          <p:cNvPr id="1122" name="object 1122"/>
          <p:cNvSpPr/>
          <p:nvPr/>
        </p:nvSpPr>
        <p:spPr>
          <a:xfrm>
            <a:off x="5697925" y="4136498"/>
            <a:ext cx="56515" cy="36195"/>
          </a:xfrm>
          <a:custGeom>
            <a:avLst/>
            <a:gdLst/>
            <a:ahLst/>
            <a:cxnLst/>
            <a:rect l="l" t="t" r="r" b="b"/>
            <a:pathLst>
              <a:path w="56514" h="36195">
                <a:moveTo>
                  <a:pt x="0" y="35692"/>
                </a:moveTo>
                <a:lnTo>
                  <a:pt x="56468" y="35692"/>
                </a:lnTo>
                <a:lnTo>
                  <a:pt x="56468" y="0"/>
                </a:lnTo>
                <a:lnTo>
                  <a:pt x="0" y="0"/>
                </a:lnTo>
                <a:lnTo>
                  <a:pt x="0" y="35692"/>
                </a:lnTo>
                <a:close/>
              </a:path>
            </a:pathLst>
          </a:custGeom>
          <a:ln w="4455">
            <a:solidFill>
              <a:srgbClr val="000000"/>
            </a:solidFill>
          </a:ln>
        </p:spPr>
        <p:txBody>
          <a:bodyPr wrap="square" lIns="0" tIns="0" rIns="0" bIns="0" rtlCol="0"/>
          <a:lstStyle/>
          <a:p>
            <a:endParaRPr/>
          </a:p>
        </p:txBody>
      </p:sp>
      <p:sp>
        <p:nvSpPr>
          <p:cNvPr id="1123" name="object 1123"/>
          <p:cNvSpPr/>
          <p:nvPr/>
        </p:nvSpPr>
        <p:spPr>
          <a:xfrm>
            <a:off x="5754393" y="4136498"/>
            <a:ext cx="56515" cy="36195"/>
          </a:xfrm>
          <a:custGeom>
            <a:avLst/>
            <a:gdLst/>
            <a:ahLst/>
            <a:cxnLst/>
            <a:rect l="l" t="t" r="r" b="b"/>
            <a:pathLst>
              <a:path w="56514" h="36195">
                <a:moveTo>
                  <a:pt x="0" y="35692"/>
                </a:moveTo>
                <a:lnTo>
                  <a:pt x="56369" y="35692"/>
                </a:lnTo>
                <a:lnTo>
                  <a:pt x="56369" y="0"/>
                </a:lnTo>
                <a:lnTo>
                  <a:pt x="0" y="0"/>
                </a:lnTo>
                <a:lnTo>
                  <a:pt x="0" y="35692"/>
                </a:lnTo>
                <a:close/>
              </a:path>
            </a:pathLst>
          </a:custGeom>
          <a:solidFill>
            <a:srgbClr val="996633"/>
          </a:solidFill>
        </p:spPr>
        <p:txBody>
          <a:bodyPr wrap="square" lIns="0" tIns="0" rIns="0" bIns="0" rtlCol="0"/>
          <a:lstStyle/>
          <a:p>
            <a:endParaRPr/>
          </a:p>
        </p:txBody>
      </p:sp>
      <p:sp>
        <p:nvSpPr>
          <p:cNvPr id="1124" name="object 1124"/>
          <p:cNvSpPr/>
          <p:nvPr/>
        </p:nvSpPr>
        <p:spPr>
          <a:xfrm>
            <a:off x="5754393" y="4136498"/>
            <a:ext cx="56515" cy="36195"/>
          </a:xfrm>
          <a:custGeom>
            <a:avLst/>
            <a:gdLst/>
            <a:ahLst/>
            <a:cxnLst/>
            <a:rect l="l" t="t" r="r" b="b"/>
            <a:pathLst>
              <a:path w="56514" h="36195">
                <a:moveTo>
                  <a:pt x="0" y="35692"/>
                </a:moveTo>
                <a:lnTo>
                  <a:pt x="56369" y="35692"/>
                </a:lnTo>
                <a:lnTo>
                  <a:pt x="56369" y="0"/>
                </a:lnTo>
                <a:lnTo>
                  <a:pt x="0" y="0"/>
                </a:lnTo>
                <a:lnTo>
                  <a:pt x="0" y="35692"/>
                </a:lnTo>
                <a:close/>
              </a:path>
            </a:pathLst>
          </a:custGeom>
          <a:ln w="4454">
            <a:solidFill>
              <a:srgbClr val="000000"/>
            </a:solidFill>
          </a:ln>
        </p:spPr>
        <p:txBody>
          <a:bodyPr wrap="square" lIns="0" tIns="0" rIns="0" bIns="0" rtlCol="0"/>
          <a:lstStyle/>
          <a:p>
            <a:endParaRPr/>
          </a:p>
        </p:txBody>
      </p:sp>
      <p:sp>
        <p:nvSpPr>
          <p:cNvPr id="1125" name="object 1125"/>
          <p:cNvSpPr/>
          <p:nvPr/>
        </p:nvSpPr>
        <p:spPr>
          <a:xfrm>
            <a:off x="5810763" y="4136498"/>
            <a:ext cx="56515" cy="36195"/>
          </a:xfrm>
          <a:custGeom>
            <a:avLst/>
            <a:gdLst/>
            <a:ahLst/>
            <a:cxnLst/>
            <a:rect l="l" t="t" r="r" b="b"/>
            <a:pathLst>
              <a:path w="56514" h="36195">
                <a:moveTo>
                  <a:pt x="0" y="35692"/>
                </a:moveTo>
                <a:lnTo>
                  <a:pt x="56468" y="35692"/>
                </a:lnTo>
                <a:lnTo>
                  <a:pt x="56468" y="0"/>
                </a:lnTo>
                <a:lnTo>
                  <a:pt x="0" y="0"/>
                </a:lnTo>
                <a:lnTo>
                  <a:pt x="0" y="35692"/>
                </a:lnTo>
                <a:close/>
              </a:path>
            </a:pathLst>
          </a:custGeom>
          <a:solidFill>
            <a:srgbClr val="996633"/>
          </a:solidFill>
        </p:spPr>
        <p:txBody>
          <a:bodyPr wrap="square" lIns="0" tIns="0" rIns="0" bIns="0" rtlCol="0"/>
          <a:lstStyle/>
          <a:p>
            <a:endParaRPr/>
          </a:p>
        </p:txBody>
      </p:sp>
      <p:sp>
        <p:nvSpPr>
          <p:cNvPr id="1126" name="object 1126"/>
          <p:cNvSpPr/>
          <p:nvPr/>
        </p:nvSpPr>
        <p:spPr>
          <a:xfrm>
            <a:off x="5810763" y="4136498"/>
            <a:ext cx="56515" cy="36195"/>
          </a:xfrm>
          <a:custGeom>
            <a:avLst/>
            <a:gdLst/>
            <a:ahLst/>
            <a:cxnLst/>
            <a:rect l="l" t="t" r="r" b="b"/>
            <a:pathLst>
              <a:path w="56514" h="36195">
                <a:moveTo>
                  <a:pt x="0" y="35692"/>
                </a:moveTo>
                <a:lnTo>
                  <a:pt x="56468" y="35692"/>
                </a:lnTo>
                <a:lnTo>
                  <a:pt x="56468" y="0"/>
                </a:lnTo>
                <a:lnTo>
                  <a:pt x="0" y="0"/>
                </a:lnTo>
                <a:lnTo>
                  <a:pt x="0" y="35692"/>
                </a:lnTo>
                <a:close/>
              </a:path>
            </a:pathLst>
          </a:custGeom>
          <a:ln w="4455">
            <a:solidFill>
              <a:srgbClr val="000000"/>
            </a:solidFill>
          </a:ln>
        </p:spPr>
        <p:txBody>
          <a:bodyPr wrap="square" lIns="0" tIns="0" rIns="0" bIns="0" rtlCol="0"/>
          <a:lstStyle/>
          <a:p>
            <a:endParaRPr/>
          </a:p>
        </p:txBody>
      </p:sp>
      <p:sp>
        <p:nvSpPr>
          <p:cNvPr id="1127" name="object 1127"/>
          <p:cNvSpPr/>
          <p:nvPr/>
        </p:nvSpPr>
        <p:spPr>
          <a:xfrm>
            <a:off x="5867231" y="4136498"/>
            <a:ext cx="56515" cy="36195"/>
          </a:xfrm>
          <a:custGeom>
            <a:avLst/>
            <a:gdLst/>
            <a:ahLst/>
            <a:cxnLst/>
            <a:rect l="l" t="t" r="r" b="b"/>
            <a:pathLst>
              <a:path w="56514" h="36195">
                <a:moveTo>
                  <a:pt x="0" y="35692"/>
                </a:moveTo>
                <a:lnTo>
                  <a:pt x="56468" y="35692"/>
                </a:lnTo>
                <a:lnTo>
                  <a:pt x="56468" y="0"/>
                </a:lnTo>
                <a:lnTo>
                  <a:pt x="0" y="0"/>
                </a:lnTo>
                <a:lnTo>
                  <a:pt x="0" y="35692"/>
                </a:lnTo>
                <a:close/>
              </a:path>
            </a:pathLst>
          </a:custGeom>
          <a:solidFill>
            <a:srgbClr val="996633"/>
          </a:solidFill>
        </p:spPr>
        <p:txBody>
          <a:bodyPr wrap="square" lIns="0" tIns="0" rIns="0" bIns="0" rtlCol="0"/>
          <a:lstStyle/>
          <a:p>
            <a:endParaRPr/>
          </a:p>
        </p:txBody>
      </p:sp>
      <p:sp>
        <p:nvSpPr>
          <p:cNvPr id="1128" name="object 1128"/>
          <p:cNvSpPr/>
          <p:nvPr/>
        </p:nvSpPr>
        <p:spPr>
          <a:xfrm>
            <a:off x="5867231" y="4136498"/>
            <a:ext cx="56515" cy="36195"/>
          </a:xfrm>
          <a:custGeom>
            <a:avLst/>
            <a:gdLst/>
            <a:ahLst/>
            <a:cxnLst/>
            <a:rect l="l" t="t" r="r" b="b"/>
            <a:pathLst>
              <a:path w="56514" h="36195">
                <a:moveTo>
                  <a:pt x="0" y="35692"/>
                </a:moveTo>
                <a:lnTo>
                  <a:pt x="56468" y="35692"/>
                </a:lnTo>
                <a:lnTo>
                  <a:pt x="56468" y="0"/>
                </a:lnTo>
                <a:lnTo>
                  <a:pt x="0" y="0"/>
                </a:lnTo>
                <a:lnTo>
                  <a:pt x="0" y="35692"/>
                </a:lnTo>
                <a:close/>
              </a:path>
            </a:pathLst>
          </a:custGeom>
          <a:ln w="4455">
            <a:solidFill>
              <a:srgbClr val="000000"/>
            </a:solidFill>
          </a:ln>
        </p:spPr>
        <p:txBody>
          <a:bodyPr wrap="square" lIns="0" tIns="0" rIns="0" bIns="0" rtlCol="0"/>
          <a:lstStyle/>
          <a:p>
            <a:endParaRPr/>
          </a:p>
        </p:txBody>
      </p:sp>
      <p:sp>
        <p:nvSpPr>
          <p:cNvPr id="1129" name="object 1129"/>
          <p:cNvSpPr/>
          <p:nvPr/>
        </p:nvSpPr>
        <p:spPr>
          <a:xfrm>
            <a:off x="5923700" y="4136498"/>
            <a:ext cx="56515" cy="36195"/>
          </a:xfrm>
          <a:custGeom>
            <a:avLst/>
            <a:gdLst/>
            <a:ahLst/>
            <a:cxnLst/>
            <a:rect l="l" t="t" r="r" b="b"/>
            <a:pathLst>
              <a:path w="56514" h="36195">
                <a:moveTo>
                  <a:pt x="0" y="35692"/>
                </a:moveTo>
                <a:lnTo>
                  <a:pt x="56369" y="35692"/>
                </a:lnTo>
                <a:lnTo>
                  <a:pt x="56369" y="0"/>
                </a:lnTo>
                <a:lnTo>
                  <a:pt x="0" y="0"/>
                </a:lnTo>
                <a:lnTo>
                  <a:pt x="0" y="35692"/>
                </a:lnTo>
                <a:close/>
              </a:path>
            </a:pathLst>
          </a:custGeom>
          <a:solidFill>
            <a:srgbClr val="996633"/>
          </a:solidFill>
        </p:spPr>
        <p:txBody>
          <a:bodyPr wrap="square" lIns="0" tIns="0" rIns="0" bIns="0" rtlCol="0"/>
          <a:lstStyle/>
          <a:p>
            <a:endParaRPr/>
          </a:p>
        </p:txBody>
      </p:sp>
      <p:sp>
        <p:nvSpPr>
          <p:cNvPr id="1130" name="object 1130"/>
          <p:cNvSpPr/>
          <p:nvPr/>
        </p:nvSpPr>
        <p:spPr>
          <a:xfrm>
            <a:off x="5923700" y="4136498"/>
            <a:ext cx="56515" cy="36195"/>
          </a:xfrm>
          <a:custGeom>
            <a:avLst/>
            <a:gdLst/>
            <a:ahLst/>
            <a:cxnLst/>
            <a:rect l="l" t="t" r="r" b="b"/>
            <a:pathLst>
              <a:path w="56514" h="36195">
                <a:moveTo>
                  <a:pt x="0" y="35692"/>
                </a:moveTo>
                <a:lnTo>
                  <a:pt x="56369" y="35692"/>
                </a:lnTo>
                <a:lnTo>
                  <a:pt x="56369" y="0"/>
                </a:lnTo>
                <a:lnTo>
                  <a:pt x="0" y="0"/>
                </a:lnTo>
                <a:lnTo>
                  <a:pt x="0" y="35692"/>
                </a:lnTo>
                <a:close/>
              </a:path>
            </a:pathLst>
          </a:custGeom>
          <a:ln w="4454">
            <a:solidFill>
              <a:srgbClr val="000000"/>
            </a:solidFill>
          </a:ln>
        </p:spPr>
        <p:txBody>
          <a:bodyPr wrap="square" lIns="0" tIns="0" rIns="0" bIns="0" rtlCol="0"/>
          <a:lstStyle/>
          <a:p>
            <a:endParaRPr/>
          </a:p>
        </p:txBody>
      </p:sp>
      <p:sp>
        <p:nvSpPr>
          <p:cNvPr id="1131" name="object 1131"/>
          <p:cNvSpPr/>
          <p:nvPr/>
        </p:nvSpPr>
        <p:spPr>
          <a:xfrm>
            <a:off x="5980069" y="4136498"/>
            <a:ext cx="56515" cy="36195"/>
          </a:xfrm>
          <a:custGeom>
            <a:avLst/>
            <a:gdLst/>
            <a:ahLst/>
            <a:cxnLst/>
            <a:rect l="l" t="t" r="r" b="b"/>
            <a:pathLst>
              <a:path w="56514" h="36195">
                <a:moveTo>
                  <a:pt x="0" y="35692"/>
                </a:moveTo>
                <a:lnTo>
                  <a:pt x="56468" y="35692"/>
                </a:lnTo>
                <a:lnTo>
                  <a:pt x="56468" y="0"/>
                </a:lnTo>
                <a:lnTo>
                  <a:pt x="0" y="0"/>
                </a:lnTo>
                <a:lnTo>
                  <a:pt x="0" y="35692"/>
                </a:lnTo>
                <a:close/>
              </a:path>
            </a:pathLst>
          </a:custGeom>
          <a:solidFill>
            <a:srgbClr val="996633"/>
          </a:solidFill>
        </p:spPr>
        <p:txBody>
          <a:bodyPr wrap="square" lIns="0" tIns="0" rIns="0" bIns="0" rtlCol="0"/>
          <a:lstStyle/>
          <a:p>
            <a:endParaRPr/>
          </a:p>
        </p:txBody>
      </p:sp>
      <p:sp>
        <p:nvSpPr>
          <p:cNvPr id="1132" name="object 1132"/>
          <p:cNvSpPr/>
          <p:nvPr/>
        </p:nvSpPr>
        <p:spPr>
          <a:xfrm>
            <a:off x="5980069" y="4136498"/>
            <a:ext cx="56515" cy="36195"/>
          </a:xfrm>
          <a:custGeom>
            <a:avLst/>
            <a:gdLst/>
            <a:ahLst/>
            <a:cxnLst/>
            <a:rect l="l" t="t" r="r" b="b"/>
            <a:pathLst>
              <a:path w="56514" h="36195">
                <a:moveTo>
                  <a:pt x="0" y="35692"/>
                </a:moveTo>
                <a:lnTo>
                  <a:pt x="56468" y="35692"/>
                </a:lnTo>
                <a:lnTo>
                  <a:pt x="56468" y="0"/>
                </a:lnTo>
                <a:lnTo>
                  <a:pt x="0" y="0"/>
                </a:lnTo>
                <a:lnTo>
                  <a:pt x="0" y="35692"/>
                </a:lnTo>
                <a:close/>
              </a:path>
            </a:pathLst>
          </a:custGeom>
          <a:ln w="4455">
            <a:solidFill>
              <a:srgbClr val="000000"/>
            </a:solidFill>
          </a:ln>
        </p:spPr>
        <p:txBody>
          <a:bodyPr wrap="square" lIns="0" tIns="0" rIns="0" bIns="0" rtlCol="0"/>
          <a:lstStyle/>
          <a:p>
            <a:endParaRPr/>
          </a:p>
        </p:txBody>
      </p:sp>
      <p:sp>
        <p:nvSpPr>
          <p:cNvPr id="1133" name="object 1133"/>
          <p:cNvSpPr/>
          <p:nvPr/>
        </p:nvSpPr>
        <p:spPr>
          <a:xfrm>
            <a:off x="6036542" y="4136498"/>
            <a:ext cx="56515" cy="36195"/>
          </a:xfrm>
          <a:custGeom>
            <a:avLst/>
            <a:gdLst/>
            <a:ahLst/>
            <a:cxnLst/>
            <a:rect l="l" t="t" r="r" b="b"/>
            <a:pathLst>
              <a:path w="56514" h="36195">
                <a:moveTo>
                  <a:pt x="0" y="35692"/>
                </a:moveTo>
                <a:lnTo>
                  <a:pt x="56468" y="35692"/>
                </a:lnTo>
                <a:lnTo>
                  <a:pt x="56468" y="0"/>
                </a:lnTo>
                <a:lnTo>
                  <a:pt x="0" y="0"/>
                </a:lnTo>
                <a:lnTo>
                  <a:pt x="0" y="35692"/>
                </a:lnTo>
                <a:close/>
              </a:path>
            </a:pathLst>
          </a:custGeom>
          <a:solidFill>
            <a:srgbClr val="996633"/>
          </a:solidFill>
        </p:spPr>
        <p:txBody>
          <a:bodyPr wrap="square" lIns="0" tIns="0" rIns="0" bIns="0" rtlCol="0"/>
          <a:lstStyle/>
          <a:p>
            <a:endParaRPr/>
          </a:p>
        </p:txBody>
      </p:sp>
      <p:sp>
        <p:nvSpPr>
          <p:cNvPr id="1134" name="object 1134"/>
          <p:cNvSpPr/>
          <p:nvPr/>
        </p:nvSpPr>
        <p:spPr>
          <a:xfrm>
            <a:off x="6036542" y="4136498"/>
            <a:ext cx="56515" cy="36195"/>
          </a:xfrm>
          <a:custGeom>
            <a:avLst/>
            <a:gdLst/>
            <a:ahLst/>
            <a:cxnLst/>
            <a:rect l="l" t="t" r="r" b="b"/>
            <a:pathLst>
              <a:path w="56514" h="36195">
                <a:moveTo>
                  <a:pt x="0" y="35692"/>
                </a:moveTo>
                <a:lnTo>
                  <a:pt x="56468" y="35692"/>
                </a:lnTo>
                <a:lnTo>
                  <a:pt x="56468" y="0"/>
                </a:lnTo>
                <a:lnTo>
                  <a:pt x="0" y="0"/>
                </a:lnTo>
                <a:lnTo>
                  <a:pt x="0" y="35692"/>
                </a:lnTo>
                <a:close/>
              </a:path>
            </a:pathLst>
          </a:custGeom>
          <a:ln w="4455">
            <a:solidFill>
              <a:srgbClr val="000000"/>
            </a:solidFill>
          </a:ln>
        </p:spPr>
        <p:txBody>
          <a:bodyPr wrap="square" lIns="0" tIns="0" rIns="0" bIns="0" rtlCol="0"/>
          <a:lstStyle/>
          <a:p>
            <a:endParaRPr/>
          </a:p>
        </p:txBody>
      </p:sp>
      <p:sp>
        <p:nvSpPr>
          <p:cNvPr id="1135" name="object 1135"/>
          <p:cNvSpPr/>
          <p:nvPr/>
        </p:nvSpPr>
        <p:spPr>
          <a:xfrm>
            <a:off x="6092998" y="4136498"/>
            <a:ext cx="56515" cy="36195"/>
          </a:xfrm>
          <a:custGeom>
            <a:avLst/>
            <a:gdLst/>
            <a:ahLst/>
            <a:cxnLst/>
            <a:rect l="l" t="t" r="r" b="b"/>
            <a:pathLst>
              <a:path w="56514" h="36195">
                <a:moveTo>
                  <a:pt x="0" y="35692"/>
                </a:moveTo>
                <a:lnTo>
                  <a:pt x="56369" y="35692"/>
                </a:lnTo>
                <a:lnTo>
                  <a:pt x="56369" y="0"/>
                </a:lnTo>
                <a:lnTo>
                  <a:pt x="0" y="0"/>
                </a:lnTo>
                <a:lnTo>
                  <a:pt x="0" y="35692"/>
                </a:lnTo>
                <a:close/>
              </a:path>
            </a:pathLst>
          </a:custGeom>
          <a:solidFill>
            <a:srgbClr val="996633"/>
          </a:solidFill>
        </p:spPr>
        <p:txBody>
          <a:bodyPr wrap="square" lIns="0" tIns="0" rIns="0" bIns="0" rtlCol="0"/>
          <a:lstStyle/>
          <a:p>
            <a:endParaRPr/>
          </a:p>
        </p:txBody>
      </p:sp>
      <p:sp>
        <p:nvSpPr>
          <p:cNvPr id="1136" name="object 1136"/>
          <p:cNvSpPr/>
          <p:nvPr/>
        </p:nvSpPr>
        <p:spPr>
          <a:xfrm>
            <a:off x="6092998" y="4136498"/>
            <a:ext cx="56515" cy="36195"/>
          </a:xfrm>
          <a:custGeom>
            <a:avLst/>
            <a:gdLst/>
            <a:ahLst/>
            <a:cxnLst/>
            <a:rect l="l" t="t" r="r" b="b"/>
            <a:pathLst>
              <a:path w="56514" h="36195">
                <a:moveTo>
                  <a:pt x="0" y="35692"/>
                </a:moveTo>
                <a:lnTo>
                  <a:pt x="56369" y="35692"/>
                </a:lnTo>
                <a:lnTo>
                  <a:pt x="56369" y="0"/>
                </a:lnTo>
                <a:lnTo>
                  <a:pt x="0" y="0"/>
                </a:lnTo>
                <a:lnTo>
                  <a:pt x="0" y="35692"/>
                </a:lnTo>
                <a:close/>
              </a:path>
            </a:pathLst>
          </a:custGeom>
          <a:ln w="4454">
            <a:solidFill>
              <a:srgbClr val="000000"/>
            </a:solidFill>
          </a:ln>
        </p:spPr>
        <p:txBody>
          <a:bodyPr wrap="square" lIns="0" tIns="0" rIns="0" bIns="0" rtlCol="0"/>
          <a:lstStyle/>
          <a:p>
            <a:endParaRPr/>
          </a:p>
        </p:txBody>
      </p:sp>
      <p:sp>
        <p:nvSpPr>
          <p:cNvPr id="1137" name="object 1137"/>
          <p:cNvSpPr/>
          <p:nvPr/>
        </p:nvSpPr>
        <p:spPr>
          <a:xfrm>
            <a:off x="5614802" y="4172192"/>
            <a:ext cx="56515" cy="36195"/>
          </a:xfrm>
          <a:custGeom>
            <a:avLst/>
            <a:gdLst/>
            <a:ahLst/>
            <a:cxnLst/>
            <a:rect l="l" t="t" r="r" b="b"/>
            <a:pathLst>
              <a:path w="56514" h="36195">
                <a:moveTo>
                  <a:pt x="0" y="35861"/>
                </a:moveTo>
                <a:lnTo>
                  <a:pt x="56369" y="35861"/>
                </a:lnTo>
                <a:lnTo>
                  <a:pt x="56369" y="0"/>
                </a:lnTo>
                <a:lnTo>
                  <a:pt x="0" y="0"/>
                </a:lnTo>
                <a:lnTo>
                  <a:pt x="0" y="35861"/>
                </a:lnTo>
                <a:close/>
              </a:path>
            </a:pathLst>
          </a:custGeom>
          <a:solidFill>
            <a:srgbClr val="996633"/>
          </a:solidFill>
        </p:spPr>
        <p:txBody>
          <a:bodyPr wrap="square" lIns="0" tIns="0" rIns="0" bIns="0" rtlCol="0"/>
          <a:lstStyle/>
          <a:p>
            <a:endParaRPr/>
          </a:p>
        </p:txBody>
      </p:sp>
      <p:sp>
        <p:nvSpPr>
          <p:cNvPr id="1138" name="object 1138"/>
          <p:cNvSpPr/>
          <p:nvPr/>
        </p:nvSpPr>
        <p:spPr>
          <a:xfrm>
            <a:off x="5614802" y="4172192"/>
            <a:ext cx="56515" cy="36195"/>
          </a:xfrm>
          <a:custGeom>
            <a:avLst/>
            <a:gdLst/>
            <a:ahLst/>
            <a:cxnLst/>
            <a:rect l="l" t="t" r="r" b="b"/>
            <a:pathLst>
              <a:path w="56514" h="36195">
                <a:moveTo>
                  <a:pt x="0" y="35861"/>
                </a:moveTo>
                <a:lnTo>
                  <a:pt x="56369" y="35861"/>
                </a:lnTo>
                <a:lnTo>
                  <a:pt x="56369" y="0"/>
                </a:lnTo>
                <a:lnTo>
                  <a:pt x="0" y="0"/>
                </a:lnTo>
                <a:lnTo>
                  <a:pt x="0" y="35861"/>
                </a:lnTo>
                <a:close/>
              </a:path>
            </a:pathLst>
          </a:custGeom>
          <a:ln w="4450">
            <a:solidFill>
              <a:srgbClr val="000000"/>
            </a:solidFill>
          </a:ln>
        </p:spPr>
        <p:txBody>
          <a:bodyPr wrap="square" lIns="0" tIns="0" rIns="0" bIns="0" rtlCol="0"/>
          <a:lstStyle/>
          <a:p>
            <a:endParaRPr/>
          </a:p>
        </p:txBody>
      </p:sp>
      <p:sp>
        <p:nvSpPr>
          <p:cNvPr id="1139" name="object 1139"/>
          <p:cNvSpPr/>
          <p:nvPr/>
        </p:nvSpPr>
        <p:spPr>
          <a:xfrm>
            <a:off x="5671170" y="4172192"/>
            <a:ext cx="56515" cy="36195"/>
          </a:xfrm>
          <a:custGeom>
            <a:avLst/>
            <a:gdLst/>
            <a:ahLst/>
            <a:cxnLst/>
            <a:rect l="l" t="t" r="r" b="b"/>
            <a:pathLst>
              <a:path w="56514" h="36195">
                <a:moveTo>
                  <a:pt x="0" y="35861"/>
                </a:moveTo>
                <a:lnTo>
                  <a:pt x="56468" y="35861"/>
                </a:lnTo>
                <a:lnTo>
                  <a:pt x="56468" y="0"/>
                </a:lnTo>
                <a:lnTo>
                  <a:pt x="0" y="0"/>
                </a:lnTo>
                <a:lnTo>
                  <a:pt x="0" y="35861"/>
                </a:lnTo>
                <a:close/>
              </a:path>
            </a:pathLst>
          </a:custGeom>
          <a:solidFill>
            <a:srgbClr val="996633"/>
          </a:solidFill>
        </p:spPr>
        <p:txBody>
          <a:bodyPr wrap="square" lIns="0" tIns="0" rIns="0" bIns="0" rtlCol="0"/>
          <a:lstStyle/>
          <a:p>
            <a:endParaRPr/>
          </a:p>
        </p:txBody>
      </p:sp>
      <p:sp>
        <p:nvSpPr>
          <p:cNvPr id="1140" name="object 1140"/>
          <p:cNvSpPr/>
          <p:nvPr/>
        </p:nvSpPr>
        <p:spPr>
          <a:xfrm>
            <a:off x="5671170" y="4172192"/>
            <a:ext cx="56515" cy="36195"/>
          </a:xfrm>
          <a:custGeom>
            <a:avLst/>
            <a:gdLst/>
            <a:ahLst/>
            <a:cxnLst/>
            <a:rect l="l" t="t" r="r" b="b"/>
            <a:pathLst>
              <a:path w="56514" h="36195">
                <a:moveTo>
                  <a:pt x="0" y="35861"/>
                </a:moveTo>
                <a:lnTo>
                  <a:pt x="56468" y="35861"/>
                </a:lnTo>
                <a:lnTo>
                  <a:pt x="56468" y="0"/>
                </a:lnTo>
                <a:lnTo>
                  <a:pt x="0" y="0"/>
                </a:lnTo>
                <a:lnTo>
                  <a:pt x="0" y="35861"/>
                </a:lnTo>
                <a:close/>
              </a:path>
            </a:pathLst>
          </a:custGeom>
          <a:ln w="4451">
            <a:solidFill>
              <a:srgbClr val="000000"/>
            </a:solidFill>
          </a:ln>
        </p:spPr>
        <p:txBody>
          <a:bodyPr wrap="square" lIns="0" tIns="0" rIns="0" bIns="0" rtlCol="0"/>
          <a:lstStyle/>
          <a:p>
            <a:endParaRPr/>
          </a:p>
        </p:txBody>
      </p:sp>
      <p:sp>
        <p:nvSpPr>
          <p:cNvPr id="1141" name="object 1141"/>
          <p:cNvSpPr/>
          <p:nvPr/>
        </p:nvSpPr>
        <p:spPr>
          <a:xfrm>
            <a:off x="5727639" y="4172192"/>
            <a:ext cx="56515" cy="36195"/>
          </a:xfrm>
          <a:custGeom>
            <a:avLst/>
            <a:gdLst/>
            <a:ahLst/>
            <a:cxnLst/>
            <a:rect l="l" t="t" r="r" b="b"/>
            <a:pathLst>
              <a:path w="56514" h="36195">
                <a:moveTo>
                  <a:pt x="0" y="35861"/>
                </a:moveTo>
                <a:lnTo>
                  <a:pt x="56468" y="35861"/>
                </a:lnTo>
                <a:lnTo>
                  <a:pt x="56468" y="0"/>
                </a:lnTo>
                <a:lnTo>
                  <a:pt x="0" y="0"/>
                </a:lnTo>
                <a:lnTo>
                  <a:pt x="0" y="35861"/>
                </a:lnTo>
                <a:close/>
              </a:path>
            </a:pathLst>
          </a:custGeom>
          <a:solidFill>
            <a:srgbClr val="996633"/>
          </a:solidFill>
        </p:spPr>
        <p:txBody>
          <a:bodyPr wrap="square" lIns="0" tIns="0" rIns="0" bIns="0" rtlCol="0"/>
          <a:lstStyle/>
          <a:p>
            <a:endParaRPr/>
          </a:p>
        </p:txBody>
      </p:sp>
      <p:sp>
        <p:nvSpPr>
          <p:cNvPr id="1142" name="object 1142"/>
          <p:cNvSpPr/>
          <p:nvPr/>
        </p:nvSpPr>
        <p:spPr>
          <a:xfrm>
            <a:off x="5727639" y="4172192"/>
            <a:ext cx="56515" cy="36195"/>
          </a:xfrm>
          <a:custGeom>
            <a:avLst/>
            <a:gdLst/>
            <a:ahLst/>
            <a:cxnLst/>
            <a:rect l="l" t="t" r="r" b="b"/>
            <a:pathLst>
              <a:path w="56514" h="36195">
                <a:moveTo>
                  <a:pt x="0" y="35861"/>
                </a:moveTo>
                <a:lnTo>
                  <a:pt x="56468" y="35861"/>
                </a:lnTo>
                <a:lnTo>
                  <a:pt x="56468" y="0"/>
                </a:lnTo>
                <a:lnTo>
                  <a:pt x="0" y="0"/>
                </a:lnTo>
                <a:lnTo>
                  <a:pt x="0" y="35861"/>
                </a:lnTo>
                <a:close/>
              </a:path>
            </a:pathLst>
          </a:custGeom>
          <a:ln w="4451">
            <a:solidFill>
              <a:srgbClr val="000000"/>
            </a:solidFill>
          </a:ln>
        </p:spPr>
        <p:txBody>
          <a:bodyPr wrap="square" lIns="0" tIns="0" rIns="0" bIns="0" rtlCol="0"/>
          <a:lstStyle/>
          <a:p>
            <a:endParaRPr/>
          </a:p>
        </p:txBody>
      </p:sp>
      <p:sp>
        <p:nvSpPr>
          <p:cNvPr id="1143" name="object 1143"/>
          <p:cNvSpPr/>
          <p:nvPr/>
        </p:nvSpPr>
        <p:spPr>
          <a:xfrm>
            <a:off x="5784107" y="4172192"/>
            <a:ext cx="56515" cy="36195"/>
          </a:xfrm>
          <a:custGeom>
            <a:avLst/>
            <a:gdLst/>
            <a:ahLst/>
            <a:cxnLst/>
            <a:rect l="l" t="t" r="r" b="b"/>
            <a:pathLst>
              <a:path w="56514" h="36195">
                <a:moveTo>
                  <a:pt x="0" y="35861"/>
                </a:moveTo>
                <a:lnTo>
                  <a:pt x="56369" y="35861"/>
                </a:lnTo>
                <a:lnTo>
                  <a:pt x="56369" y="0"/>
                </a:lnTo>
                <a:lnTo>
                  <a:pt x="0" y="0"/>
                </a:lnTo>
                <a:lnTo>
                  <a:pt x="0" y="35861"/>
                </a:lnTo>
                <a:close/>
              </a:path>
            </a:pathLst>
          </a:custGeom>
          <a:solidFill>
            <a:srgbClr val="996633"/>
          </a:solidFill>
        </p:spPr>
        <p:txBody>
          <a:bodyPr wrap="square" lIns="0" tIns="0" rIns="0" bIns="0" rtlCol="0"/>
          <a:lstStyle/>
          <a:p>
            <a:endParaRPr/>
          </a:p>
        </p:txBody>
      </p:sp>
      <p:sp>
        <p:nvSpPr>
          <p:cNvPr id="1144" name="object 1144"/>
          <p:cNvSpPr/>
          <p:nvPr/>
        </p:nvSpPr>
        <p:spPr>
          <a:xfrm>
            <a:off x="5784107" y="4172192"/>
            <a:ext cx="56515" cy="36195"/>
          </a:xfrm>
          <a:custGeom>
            <a:avLst/>
            <a:gdLst/>
            <a:ahLst/>
            <a:cxnLst/>
            <a:rect l="l" t="t" r="r" b="b"/>
            <a:pathLst>
              <a:path w="56514" h="36195">
                <a:moveTo>
                  <a:pt x="0" y="35861"/>
                </a:moveTo>
                <a:lnTo>
                  <a:pt x="56369" y="35861"/>
                </a:lnTo>
                <a:lnTo>
                  <a:pt x="56369" y="0"/>
                </a:lnTo>
                <a:lnTo>
                  <a:pt x="0" y="0"/>
                </a:lnTo>
                <a:lnTo>
                  <a:pt x="0" y="35861"/>
                </a:lnTo>
                <a:close/>
              </a:path>
            </a:pathLst>
          </a:custGeom>
          <a:ln w="4450">
            <a:solidFill>
              <a:srgbClr val="000000"/>
            </a:solidFill>
          </a:ln>
        </p:spPr>
        <p:txBody>
          <a:bodyPr wrap="square" lIns="0" tIns="0" rIns="0" bIns="0" rtlCol="0"/>
          <a:lstStyle/>
          <a:p>
            <a:endParaRPr/>
          </a:p>
        </p:txBody>
      </p:sp>
      <p:sp>
        <p:nvSpPr>
          <p:cNvPr id="1145" name="object 1145"/>
          <p:cNvSpPr/>
          <p:nvPr/>
        </p:nvSpPr>
        <p:spPr>
          <a:xfrm>
            <a:off x="5840477" y="4172192"/>
            <a:ext cx="56515" cy="36195"/>
          </a:xfrm>
          <a:custGeom>
            <a:avLst/>
            <a:gdLst/>
            <a:ahLst/>
            <a:cxnLst/>
            <a:rect l="l" t="t" r="r" b="b"/>
            <a:pathLst>
              <a:path w="56514" h="36195">
                <a:moveTo>
                  <a:pt x="0" y="35861"/>
                </a:moveTo>
                <a:lnTo>
                  <a:pt x="56468" y="35861"/>
                </a:lnTo>
                <a:lnTo>
                  <a:pt x="56468" y="0"/>
                </a:lnTo>
                <a:lnTo>
                  <a:pt x="0" y="0"/>
                </a:lnTo>
                <a:lnTo>
                  <a:pt x="0" y="35861"/>
                </a:lnTo>
                <a:close/>
              </a:path>
            </a:pathLst>
          </a:custGeom>
          <a:solidFill>
            <a:srgbClr val="996633"/>
          </a:solidFill>
        </p:spPr>
        <p:txBody>
          <a:bodyPr wrap="square" lIns="0" tIns="0" rIns="0" bIns="0" rtlCol="0"/>
          <a:lstStyle/>
          <a:p>
            <a:endParaRPr/>
          </a:p>
        </p:txBody>
      </p:sp>
      <p:sp>
        <p:nvSpPr>
          <p:cNvPr id="1146" name="object 1146"/>
          <p:cNvSpPr/>
          <p:nvPr/>
        </p:nvSpPr>
        <p:spPr>
          <a:xfrm>
            <a:off x="5840477" y="4172192"/>
            <a:ext cx="56515" cy="36195"/>
          </a:xfrm>
          <a:custGeom>
            <a:avLst/>
            <a:gdLst/>
            <a:ahLst/>
            <a:cxnLst/>
            <a:rect l="l" t="t" r="r" b="b"/>
            <a:pathLst>
              <a:path w="56514" h="36195">
                <a:moveTo>
                  <a:pt x="0" y="35861"/>
                </a:moveTo>
                <a:lnTo>
                  <a:pt x="56468" y="35861"/>
                </a:lnTo>
                <a:lnTo>
                  <a:pt x="56468" y="0"/>
                </a:lnTo>
                <a:lnTo>
                  <a:pt x="0" y="0"/>
                </a:lnTo>
                <a:lnTo>
                  <a:pt x="0" y="35861"/>
                </a:lnTo>
                <a:close/>
              </a:path>
            </a:pathLst>
          </a:custGeom>
          <a:ln w="4451">
            <a:solidFill>
              <a:srgbClr val="000000"/>
            </a:solidFill>
          </a:ln>
        </p:spPr>
        <p:txBody>
          <a:bodyPr wrap="square" lIns="0" tIns="0" rIns="0" bIns="0" rtlCol="0"/>
          <a:lstStyle/>
          <a:p>
            <a:endParaRPr/>
          </a:p>
        </p:txBody>
      </p:sp>
      <p:sp>
        <p:nvSpPr>
          <p:cNvPr id="1147" name="object 1147"/>
          <p:cNvSpPr/>
          <p:nvPr/>
        </p:nvSpPr>
        <p:spPr>
          <a:xfrm>
            <a:off x="5896945" y="4172192"/>
            <a:ext cx="56515" cy="36195"/>
          </a:xfrm>
          <a:custGeom>
            <a:avLst/>
            <a:gdLst/>
            <a:ahLst/>
            <a:cxnLst/>
            <a:rect l="l" t="t" r="r" b="b"/>
            <a:pathLst>
              <a:path w="56514" h="36195">
                <a:moveTo>
                  <a:pt x="0" y="35861"/>
                </a:moveTo>
                <a:lnTo>
                  <a:pt x="56468" y="35861"/>
                </a:lnTo>
                <a:lnTo>
                  <a:pt x="56468" y="0"/>
                </a:lnTo>
                <a:lnTo>
                  <a:pt x="0" y="0"/>
                </a:lnTo>
                <a:lnTo>
                  <a:pt x="0" y="35861"/>
                </a:lnTo>
                <a:close/>
              </a:path>
            </a:pathLst>
          </a:custGeom>
          <a:solidFill>
            <a:srgbClr val="996633"/>
          </a:solidFill>
        </p:spPr>
        <p:txBody>
          <a:bodyPr wrap="square" lIns="0" tIns="0" rIns="0" bIns="0" rtlCol="0"/>
          <a:lstStyle/>
          <a:p>
            <a:endParaRPr/>
          </a:p>
        </p:txBody>
      </p:sp>
      <p:sp>
        <p:nvSpPr>
          <p:cNvPr id="1148" name="object 1148"/>
          <p:cNvSpPr/>
          <p:nvPr/>
        </p:nvSpPr>
        <p:spPr>
          <a:xfrm>
            <a:off x="5896945" y="4172192"/>
            <a:ext cx="56515" cy="36195"/>
          </a:xfrm>
          <a:custGeom>
            <a:avLst/>
            <a:gdLst/>
            <a:ahLst/>
            <a:cxnLst/>
            <a:rect l="l" t="t" r="r" b="b"/>
            <a:pathLst>
              <a:path w="56514" h="36195">
                <a:moveTo>
                  <a:pt x="0" y="35861"/>
                </a:moveTo>
                <a:lnTo>
                  <a:pt x="56468" y="35861"/>
                </a:lnTo>
                <a:lnTo>
                  <a:pt x="56468" y="0"/>
                </a:lnTo>
                <a:lnTo>
                  <a:pt x="0" y="0"/>
                </a:lnTo>
                <a:lnTo>
                  <a:pt x="0" y="35861"/>
                </a:lnTo>
                <a:close/>
              </a:path>
            </a:pathLst>
          </a:custGeom>
          <a:ln w="4451">
            <a:solidFill>
              <a:srgbClr val="000000"/>
            </a:solidFill>
          </a:ln>
        </p:spPr>
        <p:txBody>
          <a:bodyPr wrap="square" lIns="0" tIns="0" rIns="0" bIns="0" rtlCol="0"/>
          <a:lstStyle/>
          <a:p>
            <a:endParaRPr/>
          </a:p>
        </p:txBody>
      </p:sp>
      <p:sp>
        <p:nvSpPr>
          <p:cNvPr id="1149" name="object 1149"/>
          <p:cNvSpPr/>
          <p:nvPr/>
        </p:nvSpPr>
        <p:spPr>
          <a:xfrm>
            <a:off x="5953414" y="4172192"/>
            <a:ext cx="56515" cy="36195"/>
          </a:xfrm>
          <a:custGeom>
            <a:avLst/>
            <a:gdLst/>
            <a:ahLst/>
            <a:cxnLst/>
            <a:rect l="l" t="t" r="r" b="b"/>
            <a:pathLst>
              <a:path w="56514" h="36195">
                <a:moveTo>
                  <a:pt x="0" y="35861"/>
                </a:moveTo>
                <a:lnTo>
                  <a:pt x="56369" y="35861"/>
                </a:lnTo>
                <a:lnTo>
                  <a:pt x="56369" y="0"/>
                </a:lnTo>
                <a:lnTo>
                  <a:pt x="0" y="0"/>
                </a:lnTo>
                <a:lnTo>
                  <a:pt x="0" y="35861"/>
                </a:lnTo>
                <a:close/>
              </a:path>
            </a:pathLst>
          </a:custGeom>
          <a:solidFill>
            <a:srgbClr val="996633"/>
          </a:solidFill>
        </p:spPr>
        <p:txBody>
          <a:bodyPr wrap="square" lIns="0" tIns="0" rIns="0" bIns="0" rtlCol="0"/>
          <a:lstStyle/>
          <a:p>
            <a:endParaRPr/>
          </a:p>
        </p:txBody>
      </p:sp>
      <p:sp>
        <p:nvSpPr>
          <p:cNvPr id="1150" name="object 1150"/>
          <p:cNvSpPr/>
          <p:nvPr/>
        </p:nvSpPr>
        <p:spPr>
          <a:xfrm>
            <a:off x="5953414" y="4172192"/>
            <a:ext cx="56515" cy="36195"/>
          </a:xfrm>
          <a:custGeom>
            <a:avLst/>
            <a:gdLst/>
            <a:ahLst/>
            <a:cxnLst/>
            <a:rect l="l" t="t" r="r" b="b"/>
            <a:pathLst>
              <a:path w="56514" h="36195">
                <a:moveTo>
                  <a:pt x="0" y="35861"/>
                </a:moveTo>
                <a:lnTo>
                  <a:pt x="56369" y="35861"/>
                </a:lnTo>
                <a:lnTo>
                  <a:pt x="56369" y="0"/>
                </a:lnTo>
                <a:lnTo>
                  <a:pt x="0" y="0"/>
                </a:lnTo>
                <a:lnTo>
                  <a:pt x="0" y="35861"/>
                </a:lnTo>
                <a:close/>
              </a:path>
            </a:pathLst>
          </a:custGeom>
          <a:ln w="4450">
            <a:solidFill>
              <a:srgbClr val="000000"/>
            </a:solidFill>
          </a:ln>
        </p:spPr>
        <p:txBody>
          <a:bodyPr wrap="square" lIns="0" tIns="0" rIns="0" bIns="0" rtlCol="0"/>
          <a:lstStyle/>
          <a:p>
            <a:endParaRPr/>
          </a:p>
        </p:txBody>
      </p:sp>
      <p:sp>
        <p:nvSpPr>
          <p:cNvPr id="1151" name="object 1151"/>
          <p:cNvSpPr/>
          <p:nvPr/>
        </p:nvSpPr>
        <p:spPr>
          <a:xfrm>
            <a:off x="6009795" y="4172192"/>
            <a:ext cx="56515" cy="36195"/>
          </a:xfrm>
          <a:custGeom>
            <a:avLst/>
            <a:gdLst/>
            <a:ahLst/>
            <a:cxnLst/>
            <a:rect l="l" t="t" r="r" b="b"/>
            <a:pathLst>
              <a:path w="56514" h="36195">
                <a:moveTo>
                  <a:pt x="0" y="35861"/>
                </a:moveTo>
                <a:lnTo>
                  <a:pt x="56468" y="35861"/>
                </a:lnTo>
                <a:lnTo>
                  <a:pt x="56468" y="0"/>
                </a:lnTo>
                <a:lnTo>
                  <a:pt x="0" y="0"/>
                </a:lnTo>
                <a:lnTo>
                  <a:pt x="0" y="35861"/>
                </a:lnTo>
                <a:close/>
              </a:path>
            </a:pathLst>
          </a:custGeom>
          <a:solidFill>
            <a:srgbClr val="996633"/>
          </a:solidFill>
        </p:spPr>
        <p:txBody>
          <a:bodyPr wrap="square" lIns="0" tIns="0" rIns="0" bIns="0" rtlCol="0"/>
          <a:lstStyle/>
          <a:p>
            <a:endParaRPr/>
          </a:p>
        </p:txBody>
      </p:sp>
      <p:sp>
        <p:nvSpPr>
          <p:cNvPr id="1152" name="object 1152"/>
          <p:cNvSpPr/>
          <p:nvPr/>
        </p:nvSpPr>
        <p:spPr>
          <a:xfrm>
            <a:off x="6009795" y="4172192"/>
            <a:ext cx="56515" cy="36195"/>
          </a:xfrm>
          <a:custGeom>
            <a:avLst/>
            <a:gdLst/>
            <a:ahLst/>
            <a:cxnLst/>
            <a:rect l="l" t="t" r="r" b="b"/>
            <a:pathLst>
              <a:path w="56514" h="36195">
                <a:moveTo>
                  <a:pt x="0" y="35861"/>
                </a:moveTo>
                <a:lnTo>
                  <a:pt x="56468" y="35861"/>
                </a:lnTo>
                <a:lnTo>
                  <a:pt x="56468" y="0"/>
                </a:lnTo>
                <a:lnTo>
                  <a:pt x="0" y="0"/>
                </a:lnTo>
                <a:lnTo>
                  <a:pt x="0" y="35861"/>
                </a:lnTo>
                <a:close/>
              </a:path>
            </a:pathLst>
          </a:custGeom>
          <a:ln w="4451">
            <a:solidFill>
              <a:srgbClr val="000000"/>
            </a:solidFill>
          </a:ln>
        </p:spPr>
        <p:txBody>
          <a:bodyPr wrap="square" lIns="0" tIns="0" rIns="0" bIns="0" rtlCol="0"/>
          <a:lstStyle/>
          <a:p>
            <a:endParaRPr/>
          </a:p>
        </p:txBody>
      </p:sp>
      <p:sp>
        <p:nvSpPr>
          <p:cNvPr id="1153" name="object 1153"/>
          <p:cNvSpPr/>
          <p:nvPr/>
        </p:nvSpPr>
        <p:spPr>
          <a:xfrm>
            <a:off x="6066252" y="4172192"/>
            <a:ext cx="56515" cy="36195"/>
          </a:xfrm>
          <a:custGeom>
            <a:avLst/>
            <a:gdLst/>
            <a:ahLst/>
            <a:cxnLst/>
            <a:rect l="l" t="t" r="r" b="b"/>
            <a:pathLst>
              <a:path w="56514" h="36195">
                <a:moveTo>
                  <a:pt x="0" y="35861"/>
                </a:moveTo>
                <a:lnTo>
                  <a:pt x="56468" y="35861"/>
                </a:lnTo>
                <a:lnTo>
                  <a:pt x="56468" y="0"/>
                </a:lnTo>
                <a:lnTo>
                  <a:pt x="0" y="0"/>
                </a:lnTo>
                <a:lnTo>
                  <a:pt x="0" y="35861"/>
                </a:lnTo>
                <a:close/>
              </a:path>
            </a:pathLst>
          </a:custGeom>
          <a:solidFill>
            <a:srgbClr val="996633"/>
          </a:solidFill>
        </p:spPr>
        <p:txBody>
          <a:bodyPr wrap="square" lIns="0" tIns="0" rIns="0" bIns="0" rtlCol="0"/>
          <a:lstStyle/>
          <a:p>
            <a:endParaRPr/>
          </a:p>
        </p:txBody>
      </p:sp>
      <p:sp>
        <p:nvSpPr>
          <p:cNvPr id="1154" name="object 1154"/>
          <p:cNvSpPr/>
          <p:nvPr/>
        </p:nvSpPr>
        <p:spPr>
          <a:xfrm>
            <a:off x="6066252" y="4172192"/>
            <a:ext cx="56515" cy="36195"/>
          </a:xfrm>
          <a:custGeom>
            <a:avLst/>
            <a:gdLst/>
            <a:ahLst/>
            <a:cxnLst/>
            <a:rect l="l" t="t" r="r" b="b"/>
            <a:pathLst>
              <a:path w="56514" h="36195">
                <a:moveTo>
                  <a:pt x="0" y="35861"/>
                </a:moveTo>
                <a:lnTo>
                  <a:pt x="56468" y="35861"/>
                </a:lnTo>
                <a:lnTo>
                  <a:pt x="56468" y="0"/>
                </a:lnTo>
                <a:lnTo>
                  <a:pt x="0" y="0"/>
                </a:lnTo>
                <a:lnTo>
                  <a:pt x="0" y="35861"/>
                </a:lnTo>
                <a:close/>
              </a:path>
            </a:pathLst>
          </a:custGeom>
          <a:ln w="4451">
            <a:solidFill>
              <a:srgbClr val="000000"/>
            </a:solidFill>
          </a:ln>
        </p:spPr>
        <p:txBody>
          <a:bodyPr wrap="square" lIns="0" tIns="0" rIns="0" bIns="0" rtlCol="0"/>
          <a:lstStyle/>
          <a:p>
            <a:endParaRPr/>
          </a:p>
        </p:txBody>
      </p:sp>
      <p:sp>
        <p:nvSpPr>
          <p:cNvPr id="1155" name="object 1155"/>
          <p:cNvSpPr/>
          <p:nvPr/>
        </p:nvSpPr>
        <p:spPr>
          <a:xfrm>
            <a:off x="5641555" y="4208055"/>
            <a:ext cx="56515" cy="36195"/>
          </a:xfrm>
          <a:custGeom>
            <a:avLst/>
            <a:gdLst/>
            <a:ahLst/>
            <a:cxnLst/>
            <a:rect l="l" t="t" r="r" b="b"/>
            <a:pathLst>
              <a:path w="56514" h="36195">
                <a:moveTo>
                  <a:pt x="0" y="35692"/>
                </a:moveTo>
                <a:lnTo>
                  <a:pt x="56369" y="35692"/>
                </a:lnTo>
                <a:lnTo>
                  <a:pt x="56369" y="0"/>
                </a:lnTo>
                <a:lnTo>
                  <a:pt x="0" y="0"/>
                </a:lnTo>
                <a:lnTo>
                  <a:pt x="0" y="35692"/>
                </a:lnTo>
                <a:close/>
              </a:path>
            </a:pathLst>
          </a:custGeom>
          <a:solidFill>
            <a:srgbClr val="996633"/>
          </a:solidFill>
        </p:spPr>
        <p:txBody>
          <a:bodyPr wrap="square" lIns="0" tIns="0" rIns="0" bIns="0" rtlCol="0"/>
          <a:lstStyle/>
          <a:p>
            <a:endParaRPr/>
          </a:p>
        </p:txBody>
      </p:sp>
      <p:sp>
        <p:nvSpPr>
          <p:cNvPr id="1156" name="object 1156"/>
          <p:cNvSpPr/>
          <p:nvPr/>
        </p:nvSpPr>
        <p:spPr>
          <a:xfrm>
            <a:off x="5641555" y="4208055"/>
            <a:ext cx="56515" cy="36195"/>
          </a:xfrm>
          <a:custGeom>
            <a:avLst/>
            <a:gdLst/>
            <a:ahLst/>
            <a:cxnLst/>
            <a:rect l="l" t="t" r="r" b="b"/>
            <a:pathLst>
              <a:path w="56514" h="36195">
                <a:moveTo>
                  <a:pt x="0" y="35692"/>
                </a:moveTo>
                <a:lnTo>
                  <a:pt x="56369" y="35692"/>
                </a:lnTo>
                <a:lnTo>
                  <a:pt x="56369" y="0"/>
                </a:lnTo>
                <a:lnTo>
                  <a:pt x="0" y="0"/>
                </a:lnTo>
                <a:lnTo>
                  <a:pt x="0" y="35692"/>
                </a:lnTo>
                <a:close/>
              </a:path>
            </a:pathLst>
          </a:custGeom>
          <a:ln w="4454">
            <a:solidFill>
              <a:srgbClr val="000000"/>
            </a:solidFill>
          </a:ln>
        </p:spPr>
        <p:txBody>
          <a:bodyPr wrap="square" lIns="0" tIns="0" rIns="0" bIns="0" rtlCol="0"/>
          <a:lstStyle/>
          <a:p>
            <a:endParaRPr/>
          </a:p>
        </p:txBody>
      </p:sp>
      <p:sp>
        <p:nvSpPr>
          <p:cNvPr id="1157" name="object 1157"/>
          <p:cNvSpPr/>
          <p:nvPr/>
        </p:nvSpPr>
        <p:spPr>
          <a:xfrm>
            <a:off x="5697925" y="4208055"/>
            <a:ext cx="56515" cy="36195"/>
          </a:xfrm>
          <a:custGeom>
            <a:avLst/>
            <a:gdLst/>
            <a:ahLst/>
            <a:cxnLst/>
            <a:rect l="l" t="t" r="r" b="b"/>
            <a:pathLst>
              <a:path w="56514" h="36195">
                <a:moveTo>
                  <a:pt x="0" y="35692"/>
                </a:moveTo>
                <a:lnTo>
                  <a:pt x="56468" y="35692"/>
                </a:lnTo>
                <a:lnTo>
                  <a:pt x="56468" y="0"/>
                </a:lnTo>
                <a:lnTo>
                  <a:pt x="0" y="0"/>
                </a:lnTo>
                <a:lnTo>
                  <a:pt x="0" y="35692"/>
                </a:lnTo>
                <a:close/>
              </a:path>
            </a:pathLst>
          </a:custGeom>
          <a:solidFill>
            <a:srgbClr val="996633"/>
          </a:solidFill>
        </p:spPr>
        <p:txBody>
          <a:bodyPr wrap="square" lIns="0" tIns="0" rIns="0" bIns="0" rtlCol="0"/>
          <a:lstStyle/>
          <a:p>
            <a:endParaRPr/>
          </a:p>
        </p:txBody>
      </p:sp>
      <p:sp>
        <p:nvSpPr>
          <p:cNvPr id="1158" name="object 1158"/>
          <p:cNvSpPr/>
          <p:nvPr/>
        </p:nvSpPr>
        <p:spPr>
          <a:xfrm>
            <a:off x="5697925" y="4208055"/>
            <a:ext cx="56515" cy="36195"/>
          </a:xfrm>
          <a:custGeom>
            <a:avLst/>
            <a:gdLst/>
            <a:ahLst/>
            <a:cxnLst/>
            <a:rect l="l" t="t" r="r" b="b"/>
            <a:pathLst>
              <a:path w="56514" h="36195">
                <a:moveTo>
                  <a:pt x="0" y="35692"/>
                </a:moveTo>
                <a:lnTo>
                  <a:pt x="56468" y="35692"/>
                </a:lnTo>
                <a:lnTo>
                  <a:pt x="56468" y="0"/>
                </a:lnTo>
                <a:lnTo>
                  <a:pt x="0" y="0"/>
                </a:lnTo>
                <a:lnTo>
                  <a:pt x="0" y="35692"/>
                </a:lnTo>
                <a:close/>
              </a:path>
            </a:pathLst>
          </a:custGeom>
          <a:ln w="4455">
            <a:solidFill>
              <a:srgbClr val="000000"/>
            </a:solidFill>
          </a:ln>
        </p:spPr>
        <p:txBody>
          <a:bodyPr wrap="square" lIns="0" tIns="0" rIns="0" bIns="0" rtlCol="0"/>
          <a:lstStyle/>
          <a:p>
            <a:endParaRPr/>
          </a:p>
        </p:txBody>
      </p:sp>
      <p:sp>
        <p:nvSpPr>
          <p:cNvPr id="1159" name="object 1159"/>
          <p:cNvSpPr/>
          <p:nvPr/>
        </p:nvSpPr>
        <p:spPr>
          <a:xfrm>
            <a:off x="5754393" y="4208055"/>
            <a:ext cx="56515" cy="36195"/>
          </a:xfrm>
          <a:custGeom>
            <a:avLst/>
            <a:gdLst/>
            <a:ahLst/>
            <a:cxnLst/>
            <a:rect l="l" t="t" r="r" b="b"/>
            <a:pathLst>
              <a:path w="56514" h="36195">
                <a:moveTo>
                  <a:pt x="0" y="35692"/>
                </a:moveTo>
                <a:lnTo>
                  <a:pt x="56369" y="35692"/>
                </a:lnTo>
                <a:lnTo>
                  <a:pt x="56369" y="0"/>
                </a:lnTo>
                <a:lnTo>
                  <a:pt x="0" y="0"/>
                </a:lnTo>
                <a:lnTo>
                  <a:pt x="0" y="35692"/>
                </a:lnTo>
                <a:close/>
              </a:path>
            </a:pathLst>
          </a:custGeom>
          <a:solidFill>
            <a:srgbClr val="996633"/>
          </a:solidFill>
        </p:spPr>
        <p:txBody>
          <a:bodyPr wrap="square" lIns="0" tIns="0" rIns="0" bIns="0" rtlCol="0"/>
          <a:lstStyle/>
          <a:p>
            <a:endParaRPr/>
          </a:p>
        </p:txBody>
      </p:sp>
      <p:sp>
        <p:nvSpPr>
          <p:cNvPr id="1160" name="object 1160"/>
          <p:cNvSpPr/>
          <p:nvPr/>
        </p:nvSpPr>
        <p:spPr>
          <a:xfrm>
            <a:off x="5754393" y="4208055"/>
            <a:ext cx="56515" cy="36195"/>
          </a:xfrm>
          <a:custGeom>
            <a:avLst/>
            <a:gdLst/>
            <a:ahLst/>
            <a:cxnLst/>
            <a:rect l="l" t="t" r="r" b="b"/>
            <a:pathLst>
              <a:path w="56514" h="36195">
                <a:moveTo>
                  <a:pt x="0" y="35692"/>
                </a:moveTo>
                <a:lnTo>
                  <a:pt x="56369" y="35692"/>
                </a:lnTo>
                <a:lnTo>
                  <a:pt x="56369" y="0"/>
                </a:lnTo>
                <a:lnTo>
                  <a:pt x="0" y="0"/>
                </a:lnTo>
                <a:lnTo>
                  <a:pt x="0" y="35692"/>
                </a:lnTo>
                <a:close/>
              </a:path>
            </a:pathLst>
          </a:custGeom>
          <a:ln w="4454">
            <a:solidFill>
              <a:srgbClr val="000000"/>
            </a:solidFill>
          </a:ln>
        </p:spPr>
        <p:txBody>
          <a:bodyPr wrap="square" lIns="0" tIns="0" rIns="0" bIns="0" rtlCol="0"/>
          <a:lstStyle/>
          <a:p>
            <a:endParaRPr/>
          </a:p>
        </p:txBody>
      </p:sp>
      <p:sp>
        <p:nvSpPr>
          <p:cNvPr id="1161" name="object 1161"/>
          <p:cNvSpPr/>
          <p:nvPr/>
        </p:nvSpPr>
        <p:spPr>
          <a:xfrm>
            <a:off x="5810763" y="4208055"/>
            <a:ext cx="56515" cy="36195"/>
          </a:xfrm>
          <a:custGeom>
            <a:avLst/>
            <a:gdLst/>
            <a:ahLst/>
            <a:cxnLst/>
            <a:rect l="l" t="t" r="r" b="b"/>
            <a:pathLst>
              <a:path w="56514" h="36195">
                <a:moveTo>
                  <a:pt x="0" y="35692"/>
                </a:moveTo>
                <a:lnTo>
                  <a:pt x="56468" y="35692"/>
                </a:lnTo>
                <a:lnTo>
                  <a:pt x="56468" y="0"/>
                </a:lnTo>
                <a:lnTo>
                  <a:pt x="0" y="0"/>
                </a:lnTo>
                <a:lnTo>
                  <a:pt x="0" y="35692"/>
                </a:lnTo>
                <a:close/>
              </a:path>
            </a:pathLst>
          </a:custGeom>
          <a:solidFill>
            <a:srgbClr val="996633"/>
          </a:solidFill>
        </p:spPr>
        <p:txBody>
          <a:bodyPr wrap="square" lIns="0" tIns="0" rIns="0" bIns="0" rtlCol="0"/>
          <a:lstStyle/>
          <a:p>
            <a:endParaRPr/>
          </a:p>
        </p:txBody>
      </p:sp>
      <p:sp>
        <p:nvSpPr>
          <p:cNvPr id="1162" name="object 1162"/>
          <p:cNvSpPr/>
          <p:nvPr/>
        </p:nvSpPr>
        <p:spPr>
          <a:xfrm>
            <a:off x="5810763" y="4208055"/>
            <a:ext cx="56515" cy="36195"/>
          </a:xfrm>
          <a:custGeom>
            <a:avLst/>
            <a:gdLst/>
            <a:ahLst/>
            <a:cxnLst/>
            <a:rect l="l" t="t" r="r" b="b"/>
            <a:pathLst>
              <a:path w="56514" h="36195">
                <a:moveTo>
                  <a:pt x="0" y="35692"/>
                </a:moveTo>
                <a:lnTo>
                  <a:pt x="56468" y="35692"/>
                </a:lnTo>
                <a:lnTo>
                  <a:pt x="56468" y="0"/>
                </a:lnTo>
                <a:lnTo>
                  <a:pt x="0" y="0"/>
                </a:lnTo>
                <a:lnTo>
                  <a:pt x="0" y="35692"/>
                </a:lnTo>
                <a:close/>
              </a:path>
            </a:pathLst>
          </a:custGeom>
          <a:ln w="4455">
            <a:solidFill>
              <a:srgbClr val="000000"/>
            </a:solidFill>
          </a:ln>
        </p:spPr>
        <p:txBody>
          <a:bodyPr wrap="square" lIns="0" tIns="0" rIns="0" bIns="0" rtlCol="0"/>
          <a:lstStyle/>
          <a:p>
            <a:endParaRPr/>
          </a:p>
        </p:txBody>
      </p:sp>
      <p:sp>
        <p:nvSpPr>
          <p:cNvPr id="1163" name="object 1163"/>
          <p:cNvSpPr/>
          <p:nvPr/>
        </p:nvSpPr>
        <p:spPr>
          <a:xfrm>
            <a:off x="5867231" y="4208055"/>
            <a:ext cx="56515" cy="36195"/>
          </a:xfrm>
          <a:custGeom>
            <a:avLst/>
            <a:gdLst/>
            <a:ahLst/>
            <a:cxnLst/>
            <a:rect l="l" t="t" r="r" b="b"/>
            <a:pathLst>
              <a:path w="56514" h="36195">
                <a:moveTo>
                  <a:pt x="0" y="35692"/>
                </a:moveTo>
                <a:lnTo>
                  <a:pt x="56468" y="35692"/>
                </a:lnTo>
                <a:lnTo>
                  <a:pt x="56468" y="0"/>
                </a:lnTo>
                <a:lnTo>
                  <a:pt x="0" y="0"/>
                </a:lnTo>
                <a:lnTo>
                  <a:pt x="0" y="35692"/>
                </a:lnTo>
                <a:close/>
              </a:path>
            </a:pathLst>
          </a:custGeom>
          <a:solidFill>
            <a:srgbClr val="996633"/>
          </a:solidFill>
        </p:spPr>
        <p:txBody>
          <a:bodyPr wrap="square" lIns="0" tIns="0" rIns="0" bIns="0" rtlCol="0"/>
          <a:lstStyle/>
          <a:p>
            <a:endParaRPr/>
          </a:p>
        </p:txBody>
      </p:sp>
      <p:sp>
        <p:nvSpPr>
          <p:cNvPr id="1164" name="object 1164"/>
          <p:cNvSpPr/>
          <p:nvPr/>
        </p:nvSpPr>
        <p:spPr>
          <a:xfrm>
            <a:off x="5867231" y="4208055"/>
            <a:ext cx="56515" cy="36195"/>
          </a:xfrm>
          <a:custGeom>
            <a:avLst/>
            <a:gdLst/>
            <a:ahLst/>
            <a:cxnLst/>
            <a:rect l="l" t="t" r="r" b="b"/>
            <a:pathLst>
              <a:path w="56514" h="36195">
                <a:moveTo>
                  <a:pt x="0" y="35692"/>
                </a:moveTo>
                <a:lnTo>
                  <a:pt x="56468" y="35692"/>
                </a:lnTo>
                <a:lnTo>
                  <a:pt x="56468" y="0"/>
                </a:lnTo>
                <a:lnTo>
                  <a:pt x="0" y="0"/>
                </a:lnTo>
                <a:lnTo>
                  <a:pt x="0" y="35692"/>
                </a:lnTo>
                <a:close/>
              </a:path>
            </a:pathLst>
          </a:custGeom>
          <a:ln w="4455">
            <a:solidFill>
              <a:srgbClr val="000000"/>
            </a:solidFill>
          </a:ln>
        </p:spPr>
        <p:txBody>
          <a:bodyPr wrap="square" lIns="0" tIns="0" rIns="0" bIns="0" rtlCol="0"/>
          <a:lstStyle/>
          <a:p>
            <a:endParaRPr/>
          </a:p>
        </p:txBody>
      </p:sp>
      <p:sp>
        <p:nvSpPr>
          <p:cNvPr id="1165" name="object 1165"/>
          <p:cNvSpPr/>
          <p:nvPr/>
        </p:nvSpPr>
        <p:spPr>
          <a:xfrm>
            <a:off x="5923700" y="4208055"/>
            <a:ext cx="56515" cy="36195"/>
          </a:xfrm>
          <a:custGeom>
            <a:avLst/>
            <a:gdLst/>
            <a:ahLst/>
            <a:cxnLst/>
            <a:rect l="l" t="t" r="r" b="b"/>
            <a:pathLst>
              <a:path w="56514" h="36195">
                <a:moveTo>
                  <a:pt x="0" y="35692"/>
                </a:moveTo>
                <a:lnTo>
                  <a:pt x="56369" y="35692"/>
                </a:lnTo>
                <a:lnTo>
                  <a:pt x="56369" y="0"/>
                </a:lnTo>
                <a:lnTo>
                  <a:pt x="0" y="0"/>
                </a:lnTo>
                <a:lnTo>
                  <a:pt x="0" y="35692"/>
                </a:lnTo>
                <a:close/>
              </a:path>
            </a:pathLst>
          </a:custGeom>
          <a:solidFill>
            <a:srgbClr val="996633"/>
          </a:solidFill>
        </p:spPr>
        <p:txBody>
          <a:bodyPr wrap="square" lIns="0" tIns="0" rIns="0" bIns="0" rtlCol="0"/>
          <a:lstStyle/>
          <a:p>
            <a:endParaRPr/>
          </a:p>
        </p:txBody>
      </p:sp>
      <p:sp>
        <p:nvSpPr>
          <p:cNvPr id="1166" name="object 1166"/>
          <p:cNvSpPr/>
          <p:nvPr/>
        </p:nvSpPr>
        <p:spPr>
          <a:xfrm>
            <a:off x="5923700" y="4208055"/>
            <a:ext cx="56515" cy="36195"/>
          </a:xfrm>
          <a:custGeom>
            <a:avLst/>
            <a:gdLst/>
            <a:ahLst/>
            <a:cxnLst/>
            <a:rect l="l" t="t" r="r" b="b"/>
            <a:pathLst>
              <a:path w="56514" h="36195">
                <a:moveTo>
                  <a:pt x="0" y="35692"/>
                </a:moveTo>
                <a:lnTo>
                  <a:pt x="56369" y="35692"/>
                </a:lnTo>
                <a:lnTo>
                  <a:pt x="56369" y="0"/>
                </a:lnTo>
                <a:lnTo>
                  <a:pt x="0" y="0"/>
                </a:lnTo>
                <a:lnTo>
                  <a:pt x="0" y="35692"/>
                </a:lnTo>
                <a:close/>
              </a:path>
            </a:pathLst>
          </a:custGeom>
          <a:ln w="4454">
            <a:solidFill>
              <a:srgbClr val="000000"/>
            </a:solidFill>
          </a:ln>
        </p:spPr>
        <p:txBody>
          <a:bodyPr wrap="square" lIns="0" tIns="0" rIns="0" bIns="0" rtlCol="0"/>
          <a:lstStyle/>
          <a:p>
            <a:endParaRPr/>
          </a:p>
        </p:txBody>
      </p:sp>
      <p:sp>
        <p:nvSpPr>
          <p:cNvPr id="1167" name="object 1167"/>
          <p:cNvSpPr/>
          <p:nvPr/>
        </p:nvSpPr>
        <p:spPr>
          <a:xfrm>
            <a:off x="5980069" y="4208055"/>
            <a:ext cx="56515" cy="36195"/>
          </a:xfrm>
          <a:custGeom>
            <a:avLst/>
            <a:gdLst/>
            <a:ahLst/>
            <a:cxnLst/>
            <a:rect l="l" t="t" r="r" b="b"/>
            <a:pathLst>
              <a:path w="56514" h="36195">
                <a:moveTo>
                  <a:pt x="0" y="35692"/>
                </a:moveTo>
                <a:lnTo>
                  <a:pt x="56468" y="35692"/>
                </a:lnTo>
                <a:lnTo>
                  <a:pt x="56468" y="0"/>
                </a:lnTo>
                <a:lnTo>
                  <a:pt x="0" y="0"/>
                </a:lnTo>
                <a:lnTo>
                  <a:pt x="0" y="35692"/>
                </a:lnTo>
                <a:close/>
              </a:path>
            </a:pathLst>
          </a:custGeom>
          <a:solidFill>
            <a:srgbClr val="996633"/>
          </a:solidFill>
        </p:spPr>
        <p:txBody>
          <a:bodyPr wrap="square" lIns="0" tIns="0" rIns="0" bIns="0" rtlCol="0"/>
          <a:lstStyle/>
          <a:p>
            <a:endParaRPr/>
          </a:p>
        </p:txBody>
      </p:sp>
      <p:sp>
        <p:nvSpPr>
          <p:cNvPr id="1168" name="object 1168"/>
          <p:cNvSpPr/>
          <p:nvPr/>
        </p:nvSpPr>
        <p:spPr>
          <a:xfrm>
            <a:off x="5980069" y="4208055"/>
            <a:ext cx="56515" cy="36195"/>
          </a:xfrm>
          <a:custGeom>
            <a:avLst/>
            <a:gdLst/>
            <a:ahLst/>
            <a:cxnLst/>
            <a:rect l="l" t="t" r="r" b="b"/>
            <a:pathLst>
              <a:path w="56514" h="36195">
                <a:moveTo>
                  <a:pt x="0" y="35692"/>
                </a:moveTo>
                <a:lnTo>
                  <a:pt x="56468" y="35692"/>
                </a:lnTo>
                <a:lnTo>
                  <a:pt x="56468" y="0"/>
                </a:lnTo>
                <a:lnTo>
                  <a:pt x="0" y="0"/>
                </a:lnTo>
                <a:lnTo>
                  <a:pt x="0" y="35692"/>
                </a:lnTo>
                <a:close/>
              </a:path>
            </a:pathLst>
          </a:custGeom>
          <a:ln w="4455">
            <a:solidFill>
              <a:srgbClr val="000000"/>
            </a:solidFill>
          </a:ln>
        </p:spPr>
        <p:txBody>
          <a:bodyPr wrap="square" lIns="0" tIns="0" rIns="0" bIns="0" rtlCol="0"/>
          <a:lstStyle/>
          <a:p>
            <a:endParaRPr/>
          </a:p>
        </p:txBody>
      </p:sp>
      <p:sp>
        <p:nvSpPr>
          <p:cNvPr id="1169" name="object 1169"/>
          <p:cNvSpPr/>
          <p:nvPr/>
        </p:nvSpPr>
        <p:spPr>
          <a:xfrm>
            <a:off x="6036542" y="4208055"/>
            <a:ext cx="56515" cy="36195"/>
          </a:xfrm>
          <a:custGeom>
            <a:avLst/>
            <a:gdLst/>
            <a:ahLst/>
            <a:cxnLst/>
            <a:rect l="l" t="t" r="r" b="b"/>
            <a:pathLst>
              <a:path w="56514" h="36195">
                <a:moveTo>
                  <a:pt x="0" y="35692"/>
                </a:moveTo>
                <a:lnTo>
                  <a:pt x="56468" y="35692"/>
                </a:lnTo>
                <a:lnTo>
                  <a:pt x="56468" y="0"/>
                </a:lnTo>
                <a:lnTo>
                  <a:pt x="0" y="0"/>
                </a:lnTo>
                <a:lnTo>
                  <a:pt x="0" y="35692"/>
                </a:lnTo>
                <a:close/>
              </a:path>
            </a:pathLst>
          </a:custGeom>
          <a:solidFill>
            <a:srgbClr val="996633"/>
          </a:solidFill>
        </p:spPr>
        <p:txBody>
          <a:bodyPr wrap="square" lIns="0" tIns="0" rIns="0" bIns="0" rtlCol="0"/>
          <a:lstStyle/>
          <a:p>
            <a:endParaRPr/>
          </a:p>
        </p:txBody>
      </p:sp>
      <p:sp>
        <p:nvSpPr>
          <p:cNvPr id="1170" name="object 1170"/>
          <p:cNvSpPr/>
          <p:nvPr/>
        </p:nvSpPr>
        <p:spPr>
          <a:xfrm>
            <a:off x="6036542" y="4208055"/>
            <a:ext cx="56515" cy="36195"/>
          </a:xfrm>
          <a:custGeom>
            <a:avLst/>
            <a:gdLst/>
            <a:ahLst/>
            <a:cxnLst/>
            <a:rect l="l" t="t" r="r" b="b"/>
            <a:pathLst>
              <a:path w="56514" h="36195">
                <a:moveTo>
                  <a:pt x="0" y="35692"/>
                </a:moveTo>
                <a:lnTo>
                  <a:pt x="56468" y="35692"/>
                </a:lnTo>
                <a:lnTo>
                  <a:pt x="56468" y="0"/>
                </a:lnTo>
                <a:lnTo>
                  <a:pt x="0" y="0"/>
                </a:lnTo>
                <a:lnTo>
                  <a:pt x="0" y="35692"/>
                </a:lnTo>
                <a:close/>
              </a:path>
            </a:pathLst>
          </a:custGeom>
          <a:ln w="4455">
            <a:solidFill>
              <a:srgbClr val="000000"/>
            </a:solidFill>
          </a:ln>
        </p:spPr>
        <p:txBody>
          <a:bodyPr wrap="square" lIns="0" tIns="0" rIns="0" bIns="0" rtlCol="0"/>
          <a:lstStyle/>
          <a:p>
            <a:endParaRPr/>
          </a:p>
        </p:txBody>
      </p:sp>
      <p:sp>
        <p:nvSpPr>
          <p:cNvPr id="1171" name="object 1171"/>
          <p:cNvSpPr/>
          <p:nvPr/>
        </p:nvSpPr>
        <p:spPr>
          <a:xfrm>
            <a:off x="6092998" y="4208055"/>
            <a:ext cx="56515" cy="36195"/>
          </a:xfrm>
          <a:custGeom>
            <a:avLst/>
            <a:gdLst/>
            <a:ahLst/>
            <a:cxnLst/>
            <a:rect l="l" t="t" r="r" b="b"/>
            <a:pathLst>
              <a:path w="56514" h="36195">
                <a:moveTo>
                  <a:pt x="0" y="35692"/>
                </a:moveTo>
                <a:lnTo>
                  <a:pt x="56369" y="35692"/>
                </a:lnTo>
                <a:lnTo>
                  <a:pt x="56369" y="0"/>
                </a:lnTo>
                <a:lnTo>
                  <a:pt x="0" y="0"/>
                </a:lnTo>
                <a:lnTo>
                  <a:pt x="0" y="35692"/>
                </a:lnTo>
                <a:close/>
              </a:path>
            </a:pathLst>
          </a:custGeom>
          <a:solidFill>
            <a:srgbClr val="996633"/>
          </a:solidFill>
        </p:spPr>
        <p:txBody>
          <a:bodyPr wrap="square" lIns="0" tIns="0" rIns="0" bIns="0" rtlCol="0"/>
          <a:lstStyle/>
          <a:p>
            <a:endParaRPr/>
          </a:p>
        </p:txBody>
      </p:sp>
      <p:sp>
        <p:nvSpPr>
          <p:cNvPr id="1172" name="object 1172"/>
          <p:cNvSpPr/>
          <p:nvPr/>
        </p:nvSpPr>
        <p:spPr>
          <a:xfrm>
            <a:off x="6092998" y="4208055"/>
            <a:ext cx="56515" cy="36195"/>
          </a:xfrm>
          <a:custGeom>
            <a:avLst/>
            <a:gdLst/>
            <a:ahLst/>
            <a:cxnLst/>
            <a:rect l="l" t="t" r="r" b="b"/>
            <a:pathLst>
              <a:path w="56514" h="36195">
                <a:moveTo>
                  <a:pt x="0" y="35692"/>
                </a:moveTo>
                <a:lnTo>
                  <a:pt x="56369" y="35692"/>
                </a:lnTo>
                <a:lnTo>
                  <a:pt x="56369" y="0"/>
                </a:lnTo>
                <a:lnTo>
                  <a:pt x="0" y="0"/>
                </a:lnTo>
                <a:lnTo>
                  <a:pt x="0" y="35692"/>
                </a:lnTo>
                <a:close/>
              </a:path>
            </a:pathLst>
          </a:custGeom>
          <a:ln w="4454">
            <a:solidFill>
              <a:srgbClr val="000000"/>
            </a:solidFill>
          </a:ln>
        </p:spPr>
        <p:txBody>
          <a:bodyPr wrap="square" lIns="0" tIns="0" rIns="0" bIns="0" rtlCol="0"/>
          <a:lstStyle/>
          <a:p>
            <a:endParaRPr/>
          </a:p>
        </p:txBody>
      </p:sp>
      <p:sp>
        <p:nvSpPr>
          <p:cNvPr id="1173" name="object 1173"/>
          <p:cNvSpPr/>
          <p:nvPr/>
        </p:nvSpPr>
        <p:spPr>
          <a:xfrm>
            <a:off x="5614802" y="4243745"/>
            <a:ext cx="56515" cy="31115"/>
          </a:xfrm>
          <a:custGeom>
            <a:avLst/>
            <a:gdLst/>
            <a:ahLst/>
            <a:cxnLst/>
            <a:rect l="l" t="t" r="r" b="b"/>
            <a:pathLst>
              <a:path w="56514" h="31114">
                <a:moveTo>
                  <a:pt x="0" y="30642"/>
                </a:moveTo>
                <a:lnTo>
                  <a:pt x="56369" y="30642"/>
                </a:lnTo>
                <a:lnTo>
                  <a:pt x="56369" y="0"/>
                </a:lnTo>
                <a:lnTo>
                  <a:pt x="0" y="0"/>
                </a:lnTo>
                <a:lnTo>
                  <a:pt x="0" y="30642"/>
                </a:lnTo>
                <a:close/>
              </a:path>
            </a:pathLst>
          </a:custGeom>
          <a:solidFill>
            <a:srgbClr val="996633"/>
          </a:solidFill>
        </p:spPr>
        <p:txBody>
          <a:bodyPr wrap="square" lIns="0" tIns="0" rIns="0" bIns="0" rtlCol="0"/>
          <a:lstStyle/>
          <a:p>
            <a:endParaRPr/>
          </a:p>
        </p:txBody>
      </p:sp>
      <p:sp>
        <p:nvSpPr>
          <p:cNvPr id="1174" name="object 1174"/>
          <p:cNvSpPr/>
          <p:nvPr/>
        </p:nvSpPr>
        <p:spPr>
          <a:xfrm>
            <a:off x="5614802" y="4243745"/>
            <a:ext cx="56515" cy="31115"/>
          </a:xfrm>
          <a:custGeom>
            <a:avLst/>
            <a:gdLst/>
            <a:ahLst/>
            <a:cxnLst/>
            <a:rect l="l" t="t" r="r" b="b"/>
            <a:pathLst>
              <a:path w="56514" h="31114">
                <a:moveTo>
                  <a:pt x="0" y="30642"/>
                </a:moveTo>
                <a:lnTo>
                  <a:pt x="56369" y="30642"/>
                </a:lnTo>
                <a:lnTo>
                  <a:pt x="56369" y="0"/>
                </a:lnTo>
                <a:lnTo>
                  <a:pt x="0" y="0"/>
                </a:lnTo>
                <a:lnTo>
                  <a:pt x="0" y="30642"/>
                </a:lnTo>
                <a:close/>
              </a:path>
            </a:pathLst>
          </a:custGeom>
          <a:ln w="4575">
            <a:solidFill>
              <a:srgbClr val="000000"/>
            </a:solidFill>
          </a:ln>
        </p:spPr>
        <p:txBody>
          <a:bodyPr wrap="square" lIns="0" tIns="0" rIns="0" bIns="0" rtlCol="0"/>
          <a:lstStyle/>
          <a:p>
            <a:endParaRPr/>
          </a:p>
        </p:txBody>
      </p:sp>
      <p:sp>
        <p:nvSpPr>
          <p:cNvPr id="1175" name="object 1175"/>
          <p:cNvSpPr/>
          <p:nvPr/>
        </p:nvSpPr>
        <p:spPr>
          <a:xfrm>
            <a:off x="5671170" y="4243745"/>
            <a:ext cx="56515" cy="31115"/>
          </a:xfrm>
          <a:custGeom>
            <a:avLst/>
            <a:gdLst/>
            <a:ahLst/>
            <a:cxnLst/>
            <a:rect l="l" t="t" r="r" b="b"/>
            <a:pathLst>
              <a:path w="56514" h="31114">
                <a:moveTo>
                  <a:pt x="0" y="30642"/>
                </a:moveTo>
                <a:lnTo>
                  <a:pt x="56468" y="30642"/>
                </a:lnTo>
                <a:lnTo>
                  <a:pt x="56468" y="0"/>
                </a:lnTo>
                <a:lnTo>
                  <a:pt x="0" y="0"/>
                </a:lnTo>
                <a:lnTo>
                  <a:pt x="0" y="30642"/>
                </a:lnTo>
                <a:close/>
              </a:path>
            </a:pathLst>
          </a:custGeom>
          <a:solidFill>
            <a:srgbClr val="996633"/>
          </a:solidFill>
        </p:spPr>
        <p:txBody>
          <a:bodyPr wrap="square" lIns="0" tIns="0" rIns="0" bIns="0" rtlCol="0"/>
          <a:lstStyle/>
          <a:p>
            <a:endParaRPr/>
          </a:p>
        </p:txBody>
      </p:sp>
      <p:sp>
        <p:nvSpPr>
          <p:cNvPr id="1176" name="object 1176"/>
          <p:cNvSpPr/>
          <p:nvPr/>
        </p:nvSpPr>
        <p:spPr>
          <a:xfrm>
            <a:off x="5671170" y="4243745"/>
            <a:ext cx="56515" cy="31115"/>
          </a:xfrm>
          <a:custGeom>
            <a:avLst/>
            <a:gdLst/>
            <a:ahLst/>
            <a:cxnLst/>
            <a:rect l="l" t="t" r="r" b="b"/>
            <a:pathLst>
              <a:path w="56514" h="31114">
                <a:moveTo>
                  <a:pt x="0" y="30642"/>
                </a:moveTo>
                <a:lnTo>
                  <a:pt x="56468" y="30642"/>
                </a:lnTo>
                <a:lnTo>
                  <a:pt x="56468" y="0"/>
                </a:lnTo>
                <a:lnTo>
                  <a:pt x="0" y="0"/>
                </a:lnTo>
                <a:lnTo>
                  <a:pt x="0" y="30642"/>
                </a:lnTo>
                <a:close/>
              </a:path>
            </a:pathLst>
          </a:custGeom>
          <a:ln w="4576">
            <a:solidFill>
              <a:srgbClr val="000000"/>
            </a:solidFill>
          </a:ln>
        </p:spPr>
        <p:txBody>
          <a:bodyPr wrap="square" lIns="0" tIns="0" rIns="0" bIns="0" rtlCol="0"/>
          <a:lstStyle/>
          <a:p>
            <a:endParaRPr/>
          </a:p>
        </p:txBody>
      </p:sp>
      <p:sp>
        <p:nvSpPr>
          <p:cNvPr id="1177" name="object 1177"/>
          <p:cNvSpPr/>
          <p:nvPr/>
        </p:nvSpPr>
        <p:spPr>
          <a:xfrm>
            <a:off x="5727639" y="4243745"/>
            <a:ext cx="56515" cy="31115"/>
          </a:xfrm>
          <a:custGeom>
            <a:avLst/>
            <a:gdLst/>
            <a:ahLst/>
            <a:cxnLst/>
            <a:rect l="l" t="t" r="r" b="b"/>
            <a:pathLst>
              <a:path w="56514" h="31114">
                <a:moveTo>
                  <a:pt x="0" y="30642"/>
                </a:moveTo>
                <a:lnTo>
                  <a:pt x="56468" y="30642"/>
                </a:lnTo>
                <a:lnTo>
                  <a:pt x="56468" y="0"/>
                </a:lnTo>
                <a:lnTo>
                  <a:pt x="0" y="0"/>
                </a:lnTo>
                <a:lnTo>
                  <a:pt x="0" y="30642"/>
                </a:lnTo>
                <a:close/>
              </a:path>
            </a:pathLst>
          </a:custGeom>
          <a:solidFill>
            <a:srgbClr val="996633"/>
          </a:solidFill>
        </p:spPr>
        <p:txBody>
          <a:bodyPr wrap="square" lIns="0" tIns="0" rIns="0" bIns="0" rtlCol="0"/>
          <a:lstStyle/>
          <a:p>
            <a:endParaRPr/>
          </a:p>
        </p:txBody>
      </p:sp>
      <p:sp>
        <p:nvSpPr>
          <p:cNvPr id="1178" name="object 1178"/>
          <p:cNvSpPr/>
          <p:nvPr/>
        </p:nvSpPr>
        <p:spPr>
          <a:xfrm>
            <a:off x="5727639" y="4243745"/>
            <a:ext cx="56515" cy="31115"/>
          </a:xfrm>
          <a:custGeom>
            <a:avLst/>
            <a:gdLst/>
            <a:ahLst/>
            <a:cxnLst/>
            <a:rect l="l" t="t" r="r" b="b"/>
            <a:pathLst>
              <a:path w="56514" h="31114">
                <a:moveTo>
                  <a:pt x="0" y="30642"/>
                </a:moveTo>
                <a:lnTo>
                  <a:pt x="56468" y="30642"/>
                </a:lnTo>
                <a:lnTo>
                  <a:pt x="56468" y="0"/>
                </a:lnTo>
                <a:lnTo>
                  <a:pt x="0" y="0"/>
                </a:lnTo>
                <a:lnTo>
                  <a:pt x="0" y="30642"/>
                </a:lnTo>
                <a:close/>
              </a:path>
            </a:pathLst>
          </a:custGeom>
          <a:ln w="4576">
            <a:solidFill>
              <a:srgbClr val="000000"/>
            </a:solidFill>
          </a:ln>
        </p:spPr>
        <p:txBody>
          <a:bodyPr wrap="square" lIns="0" tIns="0" rIns="0" bIns="0" rtlCol="0"/>
          <a:lstStyle/>
          <a:p>
            <a:endParaRPr/>
          </a:p>
        </p:txBody>
      </p:sp>
      <p:sp>
        <p:nvSpPr>
          <p:cNvPr id="1179" name="object 1179"/>
          <p:cNvSpPr/>
          <p:nvPr/>
        </p:nvSpPr>
        <p:spPr>
          <a:xfrm>
            <a:off x="5784107" y="4243745"/>
            <a:ext cx="56515" cy="31115"/>
          </a:xfrm>
          <a:custGeom>
            <a:avLst/>
            <a:gdLst/>
            <a:ahLst/>
            <a:cxnLst/>
            <a:rect l="l" t="t" r="r" b="b"/>
            <a:pathLst>
              <a:path w="56514" h="31114">
                <a:moveTo>
                  <a:pt x="0" y="30642"/>
                </a:moveTo>
                <a:lnTo>
                  <a:pt x="56369" y="30642"/>
                </a:lnTo>
                <a:lnTo>
                  <a:pt x="56369" y="0"/>
                </a:lnTo>
                <a:lnTo>
                  <a:pt x="0" y="0"/>
                </a:lnTo>
                <a:lnTo>
                  <a:pt x="0" y="30642"/>
                </a:lnTo>
                <a:close/>
              </a:path>
            </a:pathLst>
          </a:custGeom>
          <a:solidFill>
            <a:srgbClr val="996633"/>
          </a:solidFill>
        </p:spPr>
        <p:txBody>
          <a:bodyPr wrap="square" lIns="0" tIns="0" rIns="0" bIns="0" rtlCol="0"/>
          <a:lstStyle/>
          <a:p>
            <a:endParaRPr/>
          </a:p>
        </p:txBody>
      </p:sp>
      <p:sp>
        <p:nvSpPr>
          <p:cNvPr id="1180" name="object 1180"/>
          <p:cNvSpPr/>
          <p:nvPr/>
        </p:nvSpPr>
        <p:spPr>
          <a:xfrm>
            <a:off x="5784107" y="4243745"/>
            <a:ext cx="56515" cy="31115"/>
          </a:xfrm>
          <a:custGeom>
            <a:avLst/>
            <a:gdLst/>
            <a:ahLst/>
            <a:cxnLst/>
            <a:rect l="l" t="t" r="r" b="b"/>
            <a:pathLst>
              <a:path w="56514" h="31114">
                <a:moveTo>
                  <a:pt x="0" y="30642"/>
                </a:moveTo>
                <a:lnTo>
                  <a:pt x="56369" y="30642"/>
                </a:lnTo>
                <a:lnTo>
                  <a:pt x="56369" y="0"/>
                </a:lnTo>
                <a:lnTo>
                  <a:pt x="0" y="0"/>
                </a:lnTo>
                <a:lnTo>
                  <a:pt x="0" y="30642"/>
                </a:lnTo>
                <a:close/>
              </a:path>
            </a:pathLst>
          </a:custGeom>
          <a:ln w="4575">
            <a:solidFill>
              <a:srgbClr val="000000"/>
            </a:solidFill>
          </a:ln>
        </p:spPr>
        <p:txBody>
          <a:bodyPr wrap="square" lIns="0" tIns="0" rIns="0" bIns="0" rtlCol="0"/>
          <a:lstStyle/>
          <a:p>
            <a:endParaRPr/>
          </a:p>
        </p:txBody>
      </p:sp>
      <p:sp>
        <p:nvSpPr>
          <p:cNvPr id="1181" name="object 1181"/>
          <p:cNvSpPr/>
          <p:nvPr/>
        </p:nvSpPr>
        <p:spPr>
          <a:xfrm>
            <a:off x="5840477" y="4243745"/>
            <a:ext cx="56515" cy="31115"/>
          </a:xfrm>
          <a:custGeom>
            <a:avLst/>
            <a:gdLst/>
            <a:ahLst/>
            <a:cxnLst/>
            <a:rect l="l" t="t" r="r" b="b"/>
            <a:pathLst>
              <a:path w="56514" h="31114">
                <a:moveTo>
                  <a:pt x="0" y="30642"/>
                </a:moveTo>
                <a:lnTo>
                  <a:pt x="56468" y="30642"/>
                </a:lnTo>
                <a:lnTo>
                  <a:pt x="56468" y="0"/>
                </a:lnTo>
                <a:lnTo>
                  <a:pt x="0" y="0"/>
                </a:lnTo>
                <a:lnTo>
                  <a:pt x="0" y="30642"/>
                </a:lnTo>
                <a:close/>
              </a:path>
            </a:pathLst>
          </a:custGeom>
          <a:solidFill>
            <a:srgbClr val="996633"/>
          </a:solidFill>
        </p:spPr>
        <p:txBody>
          <a:bodyPr wrap="square" lIns="0" tIns="0" rIns="0" bIns="0" rtlCol="0"/>
          <a:lstStyle/>
          <a:p>
            <a:endParaRPr/>
          </a:p>
        </p:txBody>
      </p:sp>
      <p:sp>
        <p:nvSpPr>
          <p:cNvPr id="1182" name="object 1182"/>
          <p:cNvSpPr/>
          <p:nvPr/>
        </p:nvSpPr>
        <p:spPr>
          <a:xfrm>
            <a:off x="5840477" y="4243745"/>
            <a:ext cx="56515" cy="31115"/>
          </a:xfrm>
          <a:custGeom>
            <a:avLst/>
            <a:gdLst/>
            <a:ahLst/>
            <a:cxnLst/>
            <a:rect l="l" t="t" r="r" b="b"/>
            <a:pathLst>
              <a:path w="56514" h="31114">
                <a:moveTo>
                  <a:pt x="0" y="30642"/>
                </a:moveTo>
                <a:lnTo>
                  <a:pt x="56468" y="30642"/>
                </a:lnTo>
                <a:lnTo>
                  <a:pt x="56468" y="0"/>
                </a:lnTo>
                <a:lnTo>
                  <a:pt x="0" y="0"/>
                </a:lnTo>
                <a:lnTo>
                  <a:pt x="0" y="30642"/>
                </a:lnTo>
                <a:close/>
              </a:path>
            </a:pathLst>
          </a:custGeom>
          <a:ln w="4576">
            <a:solidFill>
              <a:srgbClr val="000000"/>
            </a:solidFill>
          </a:ln>
        </p:spPr>
        <p:txBody>
          <a:bodyPr wrap="square" lIns="0" tIns="0" rIns="0" bIns="0" rtlCol="0"/>
          <a:lstStyle/>
          <a:p>
            <a:endParaRPr/>
          </a:p>
        </p:txBody>
      </p:sp>
      <p:sp>
        <p:nvSpPr>
          <p:cNvPr id="1183" name="object 1183"/>
          <p:cNvSpPr/>
          <p:nvPr/>
        </p:nvSpPr>
        <p:spPr>
          <a:xfrm>
            <a:off x="5896945" y="4243745"/>
            <a:ext cx="56515" cy="31115"/>
          </a:xfrm>
          <a:custGeom>
            <a:avLst/>
            <a:gdLst/>
            <a:ahLst/>
            <a:cxnLst/>
            <a:rect l="l" t="t" r="r" b="b"/>
            <a:pathLst>
              <a:path w="56514" h="31114">
                <a:moveTo>
                  <a:pt x="0" y="30642"/>
                </a:moveTo>
                <a:lnTo>
                  <a:pt x="56468" y="30642"/>
                </a:lnTo>
                <a:lnTo>
                  <a:pt x="56468" y="0"/>
                </a:lnTo>
                <a:lnTo>
                  <a:pt x="0" y="0"/>
                </a:lnTo>
                <a:lnTo>
                  <a:pt x="0" y="30642"/>
                </a:lnTo>
                <a:close/>
              </a:path>
            </a:pathLst>
          </a:custGeom>
          <a:solidFill>
            <a:srgbClr val="996633"/>
          </a:solidFill>
        </p:spPr>
        <p:txBody>
          <a:bodyPr wrap="square" lIns="0" tIns="0" rIns="0" bIns="0" rtlCol="0"/>
          <a:lstStyle/>
          <a:p>
            <a:endParaRPr/>
          </a:p>
        </p:txBody>
      </p:sp>
      <p:sp>
        <p:nvSpPr>
          <p:cNvPr id="1184" name="object 1184"/>
          <p:cNvSpPr/>
          <p:nvPr/>
        </p:nvSpPr>
        <p:spPr>
          <a:xfrm>
            <a:off x="5896945" y="4243745"/>
            <a:ext cx="56515" cy="31115"/>
          </a:xfrm>
          <a:custGeom>
            <a:avLst/>
            <a:gdLst/>
            <a:ahLst/>
            <a:cxnLst/>
            <a:rect l="l" t="t" r="r" b="b"/>
            <a:pathLst>
              <a:path w="56514" h="31114">
                <a:moveTo>
                  <a:pt x="0" y="30642"/>
                </a:moveTo>
                <a:lnTo>
                  <a:pt x="56468" y="30642"/>
                </a:lnTo>
                <a:lnTo>
                  <a:pt x="56468" y="0"/>
                </a:lnTo>
                <a:lnTo>
                  <a:pt x="0" y="0"/>
                </a:lnTo>
                <a:lnTo>
                  <a:pt x="0" y="30642"/>
                </a:lnTo>
                <a:close/>
              </a:path>
            </a:pathLst>
          </a:custGeom>
          <a:ln w="4576">
            <a:solidFill>
              <a:srgbClr val="000000"/>
            </a:solidFill>
          </a:ln>
        </p:spPr>
        <p:txBody>
          <a:bodyPr wrap="square" lIns="0" tIns="0" rIns="0" bIns="0" rtlCol="0"/>
          <a:lstStyle/>
          <a:p>
            <a:endParaRPr/>
          </a:p>
        </p:txBody>
      </p:sp>
      <p:sp>
        <p:nvSpPr>
          <p:cNvPr id="1185" name="object 1185"/>
          <p:cNvSpPr/>
          <p:nvPr/>
        </p:nvSpPr>
        <p:spPr>
          <a:xfrm>
            <a:off x="5953414" y="4243745"/>
            <a:ext cx="56515" cy="31115"/>
          </a:xfrm>
          <a:custGeom>
            <a:avLst/>
            <a:gdLst/>
            <a:ahLst/>
            <a:cxnLst/>
            <a:rect l="l" t="t" r="r" b="b"/>
            <a:pathLst>
              <a:path w="56514" h="31114">
                <a:moveTo>
                  <a:pt x="0" y="30642"/>
                </a:moveTo>
                <a:lnTo>
                  <a:pt x="56369" y="30642"/>
                </a:lnTo>
                <a:lnTo>
                  <a:pt x="56369" y="0"/>
                </a:lnTo>
                <a:lnTo>
                  <a:pt x="0" y="0"/>
                </a:lnTo>
                <a:lnTo>
                  <a:pt x="0" y="30642"/>
                </a:lnTo>
                <a:close/>
              </a:path>
            </a:pathLst>
          </a:custGeom>
          <a:solidFill>
            <a:srgbClr val="996633"/>
          </a:solidFill>
        </p:spPr>
        <p:txBody>
          <a:bodyPr wrap="square" lIns="0" tIns="0" rIns="0" bIns="0" rtlCol="0"/>
          <a:lstStyle/>
          <a:p>
            <a:endParaRPr/>
          </a:p>
        </p:txBody>
      </p:sp>
      <p:sp>
        <p:nvSpPr>
          <p:cNvPr id="1186" name="object 1186"/>
          <p:cNvSpPr/>
          <p:nvPr/>
        </p:nvSpPr>
        <p:spPr>
          <a:xfrm>
            <a:off x="5953414" y="4243745"/>
            <a:ext cx="56515" cy="31115"/>
          </a:xfrm>
          <a:custGeom>
            <a:avLst/>
            <a:gdLst/>
            <a:ahLst/>
            <a:cxnLst/>
            <a:rect l="l" t="t" r="r" b="b"/>
            <a:pathLst>
              <a:path w="56514" h="31114">
                <a:moveTo>
                  <a:pt x="0" y="30642"/>
                </a:moveTo>
                <a:lnTo>
                  <a:pt x="56369" y="30642"/>
                </a:lnTo>
                <a:lnTo>
                  <a:pt x="56369" y="0"/>
                </a:lnTo>
                <a:lnTo>
                  <a:pt x="0" y="0"/>
                </a:lnTo>
                <a:lnTo>
                  <a:pt x="0" y="30642"/>
                </a:lnTo>
                <a:close/>
              </a:path>
            </a:pathLst>
          </a:custGeom>
          <a:ln w="4575">
            <a:solidFill>
              <a:srgbClr val="000000"/>
            </a:solidFill>
          </a:ln>
        </p:spPr>
        <p:txBody>
          <a:bodyPr wrap="square" lIns="0" tIns="0" rIns="0" bIns="0" rtlCol="0"/>
          <a:lstStyle/>
          <a:p>
            <a:endParaRPr/>
          </a:p>
        </p:txBody>
      </p:sp>
      <p:sp>
        <p:nvSpPr>
          <p:cNvPr id="1187" name="object 1187"/>
          <p:cNvSpPr/>
          <p:nvPr/>
        </p:nvSpPr>
        <p:spPr>
          <a:xfrm>
            <a:off x="6009795" y="4243745"/>
            <a:ext cx="56515" cy="31115"/>
          </a:xfrm>
          <a:custGeom>
            <a:avLst/>
            <a:gdLst/>
            <a:ahLst/>
            <a:cxnLst/>
            <a:rect l="l" t="t" r="r" b="b"/>
            <a:pathLst>
              <a:path w="56514" h="31114">
                <a:moveTo>
                  <a:pt x="0" y="30642"/>
                </a:moveTo>
                <a:lnTo>
                  <a:pt x="56468" y="30642"/>
                </a:lnTo>
                <a:lnTo>
                  <a:pt x="56468" y="0"/>
                </a:lnTo>
                <a:lnTo>
                  <a:pt x="0" y="0"/>
                </a:lnTo>
                <a:lnTo>
                  <a:pt x="0" y="30642"/>
                </a:lnTo>
                <a:close/>
              </a:path>
            </a:pathLst>
          </a:custGeom>
          <a:solidFill>
            <a:srgbClr val="996633"/>
          </a:solidFill>
        </p:spPr>
        <p:txBody>
          <a:bodyPr wrap="square" lIns="0" tIns="0" rIns="0" bIns="0" rtlCol="0"/>
          <a:lstStyle/>
          <a:p>
            <a:endParaRPr/>
          </a:p>
        </p:txBody>
      </p:sp>
      <p:sp>
        <p:nvSpPr>
          <p:cNvPr id="1188" name="object 1188"/>
          <p:cNvSpPr/>
          <p:nvPr/>
        </p:nvSpPr>
        <p:spPr>
          <a:xfrm>
            <a:off x="6009795" y="4243745"/>
            <a:ext cx="56515" cy="31115"/>
          </a:xfrm>
          <a:custGeom>
            <a:avLst/>
            <a:gdLst/>
            <a:ahLst/>
            <a:cxnLst/>
            <a:rect l="l" t="t" r="r" b="b"/>
            <a:pathLst>
              <a:path w="56514" h="31114">
                <a:moveTo>
                  <a:pt x="0" y="30642"/>
                </a:moveTo>
                <a:lnTo>
                  <a:pt x="56468" y="30642"/>
                </a:lnTo>
                <a:lnTo>
                  <a:pt x="56468" y="0"/>
                </a:lnTo>
                <a:lnTo>
                  <a:pt x="0" y="0"/>
                </a:lnTo>
                <a:lnTo>
                  <a:pt x="0" y="30642"/>
                </a:lnTo>
                <a:close/>
              </a:path>
            </a:pathLst>
          </a:custGeom>
          <a:ln w="4576">
            <a:solidFill>
              <a:srgbClr val="000000"/>
            </a:solidFill>
          </a:ln>
        </p:spPr>
        <p:txBody>
          <a:bodyPr wrap="square" lIns="0" tIns="0" rIns="0" bIns="0" rtlCol="0"/>
          <a:lstStyle/>
          <a:p>
            <a:endParaRPr/>
          </a:p>
        </p:txBody>
      </p:sp>
      <p:sp>
        <p:nvSpPr>
          <p:cNvPr id="1189" name="object 1189"/>
          <p:cNvSpPr/>
          <p:nvPr/>
        </p:nvSpPr>
        <p:spPr>
          <a:xfrm>
            <a:off x="6066252" y="4243745"/>
            <a:ext cx="56515" cy="31115"/>
          </a:xfrm>
          <a:custGeom>
            <a:avLst/>
            <a:gdLst/>
            <a:ahLst/>
            <a:cxnLst/>
            <a:rect l="l" t="t" r="r" b="b"/>
            <a:pathLst>
              <a:path w="56514" h="31114">
                <a:moveTo>
                  <a:pt x="0" y="30642"/>
                </a:moveTo>
                <a:lnTo>
                  <a:pt x="56468" y="30642"/>
                </a:lnTo>
                <a:lnTo>
                  <a:pt x="56468" y="0"/>
                </a:lnTo>
                <a:lnTo>
                  <a:pt x="0" y="0"/>
                </a:lnTo>
                <a:lnTo>
                  <a:pt x="0" y="30642"/>
                </a:lnTo>
                <a:close/>
              </a:path>
            </a:pathLst>
          </a:custGeom>
          <a:solidFill>
            <a:srgbClr val="996633"/>
          </a:solidFill>
        </p:spPr>
        <p:txBody>
          <a:bodyPr wrap="square" lIns="0" tIns="0" rIns="0" bIns="0" rtlCol="0"/>
          <a:lstStyle/>
          <a:p>
            <a:endParaRPr/>
          </a:p>
        </p:txBody>
      </p:sp>
      <p:sp>
        <p:nvSpPr>
          <p:cNvPr id="1190" name="object 1190"/>
          <p:cNvSpPr/>
          <p:nvPr/>
        </p:nvSpPr>
        <p:spPr>
          <a:xfrm>
            <a:off x="6066252" y="4243745"/>
            <a:ext cx="56515" cy="31115"/>
          </a:xfrm>
          <a:custGeom>
            <a:avLst/>
            <a:gdLst/>
            <a:ahLst/>
            <a:cxnLst/>
            <a:rect l="l" t="t" r="r" b="b"/>
            <a:pathLst>
              <a:path w="56514" h="31114">
                <a:moveTo>
                  <a:pt x="0" y="30642"/>
                </a:moveTo>
                <a:lnTo>
                  <a:pt x="56468" y="30642"/>
                </a:lnTo>
                <a:lnTo>
                  <a:pt x="56468" y="0"/>
                </a:lnTo>
                <a:lnTo>
                  <a:pt x="0" y="0"/>
                </a:lnTo>
                <a:lnTo>
                  <a:pt x="0" y="30642"/>
                </a:lnTo>
                <a:close/>
              </a:path>
            </a:pathLst>
          </a:custGeom>
          <a:ln w="4576">
            <a:solidFill>
              <a:srgbClr val="000000"/>
            </a:solidFill>
          </a:ln>
        </p:spPr>
        <p:txBody>
          <a:bodyPr wrap="square" lIns="0" tIns="0" rIns="0" bIns="0" rtlCol="0"/>
          <a:lstStyle/>
          <a:p>
            <a:endParaRPr/>
          </a:p>
        </p:txBody>
      </p:sp>
      <p:sp>
        <p:nvSpPr>
          <p:cNvPr id="1191" name="object 1191"/>
          <p:cNvSpPr/>
          <p:nvPr/>
        </p:nvSpPr>
        <p:spPr>
          <a:xfrm>
            <a:off x="5641555" y="4274389"/>
            <a:ext cx="56515" cy="36195"/>
          </a:xfrm>
          <a:custGeom>
            <a:avLst/>
            <a:gdLst/>
            <a:ahLst/>
            <a:cxnLst/>
            <a:rect l="l" t="t" r="r" b="b"/>
            <a:pathLst>
              <a:path w="56514" h="36195">
                <a:moveTo>
                  <a:pt x="0" y="35861"/>
                </a:moveTo>
                <a:lnTo>
                  <a:pt x="56369" y="35861"/>
                </a:lnTo>
                <a:lnTo>
                  <a:pt x="56369" y="0"/>
                </a:lnTo>
                <a:lnTo>
                  <a:pt x="0" y="0"/>
                </a:lnTo>
                <a:lnTo>
                  <a:pt x="0" y="35861"/>
                </a:lnTo>
                <a:close/>
              </a:path>
            </a:pathLst>
          </a:custGeom>
          <a:solidFill>
            <a:srgbClr val="996633"/>
          </a:solidFill>
        </p:spPr>
        <p:txBody>
          <a:bodyPr wrap="square" lIns="0" tIns="0" rIns="0" bIns="0" rtlCol="0"/>
          <a:lstStyle/>
          <a:p>
            <a:endParaRPr/>
          </a:p>
        </p:txBody>
      </p:sp>
      <p:sp>
        <p:nvSpPr>
          <p:cNvPr id="1192" name="object 1192"/>
          <p:cNvSpPr/>
          <p:nvPr/>
        </p:nvSpPr>
        <p:spPr>
          <a:xfrm>
            <a:off x="5641555" y="4274389"/>
            <a:ext cx="56515" cy="36195"/>
          </a:xfrm>
          <a:custGeom>
            <a:avLst/>
            <a:gdLst/>
            <a:ahLst/>
            <a:cxnLst/>
            <a:rect l="l" t="t" r="r" b="b"/>
            <a:pathLst>
              <a:path w="56514" h="36195">
                <a:moveTo>
                  <a:pt x="0" y="35861"/>
                </a:moveTo>
                <a:lnTo>
                  <a:pt x="56369" y="35861"/>
                </a:lnTo>
                <a:lnTo>
                  <a:pt x="56369" y="0"/>
                </a:lnTo>
                <a:lnTo>
                  <a:pt x="0" y="0"/>
                </a:lnTo>
                <a:lnTo>
                  <a:pt x="0" y="35861"/>
                </a:lnTo>
                <a:close/>
              </a:path>
            </a:pathLst>
          </a:custGeom>
          <a:ln w="4450">
            <a:solidFill>
              <a:srgbClr val="000000"/>
            </a:solidFill>
          </a:ln>
        </p:spPr>
        <p:txBody>
          <a:bodyPr wrap="square" lIns="0" tIns="0" rIns="0" bIns="0" rtlCol="0"/>
          <a:lstStyle/>
          <a:p>
            <a:endParaRPr/>
          </a:p>
        </p:txBody>
      </p:sp>
      <p:sp>
        <p:nvSpPr>
          <p:cNvPr id="1193" name="object 1193"/>
          <p:cNvSpPr/>
          <p:nvPr/>
        </p:nvSpPr>
        <p:spPr>
          <a:xfrm>
            <a:off x="5697925" y="4274389"/>
            <a:ext cx="56515" cy="36195"/>
          </a:xfrm>
          <a:custGeom>
            <a:avLst/>
            <a:gdLst/>
            <a:ahLst/>
            <a:cxnLst/>
            <a:rect l="l" t="t" r="r" b="b"/>
            <a:pathLst>
              <a:path w="56514" h="36195">
                <a:moveTo>
                  <a:pt x="0" y="35861"/>
                </a:moveTo>
                <a:lnTo>
                  <a:pt x="56468" y="35861"/>
                </a:lnTo>
                <a:lnTo>
                  <a:pt x="56468" y="0"/>
                </a:lnTo>
                <a:lnTo>
                  <a:pt x="0" y="0"/>
                </a:lnTo>
                <a:lnTo>
                  <a:pt x="0" y="35861"/>
                </a:lnTo>
                <a:close/>
              </a:path>
            </a:pathLst>
          </a:custGeom>
          <a:solidFill>
            <a:srgbClr val="996633"/>
          </a:solidFill>
        </p:spPr>
        <p:txBody>
          <a:bodyPr wrap="square" lIns="0" tIns="0" rIns="0" bIns="0" rtlCol="0"/>
          <a:lstStyle/>
          <a:p>
            <a:endParaRPr/>
          </a:p>
        </p:txBody>
      </p:sp>
      <p:sp>
        <p:nvSpPr>
          <p:cNvPr id="1194" name="object 1194"/>
          <p:cNvSpPr/>
          <p:nvPr/>
        </p:nvSpPr>
        <p:spPr>
          <a:xfrm>
            <a:off x="5697925" y="4274389"/>
            <a:ext cx="56515" cy="36195"/>
          </a:xfrm>
          <a:custGeom>
            <a:avLst/>
            <a:gdLst/>
            <a:ahLst/>
            <a:cxnLst/>
            <a:rect l="l" t="t" r="r" b="b"/>
            <a:pathLst>
              <a:path w="56514" h="36195">
                <a:moveTo>
                  <a:pt x="0" y="35861"/>
                </a:moveTo>
                <a:lnTo>
                  <a:pt x="56468" y="35861"/>
                </a:lnTo>
                <a:lnTo>
                  <a:pt x="56468" y="0"/>
                </a:lnTo>
                <a:lnTo>
                  <a:pt x="0" y="0"/>
                </a:lnTo>
                <a:lnTo>
                  <a:pt x="0" y="35861"/>
                </a:lnTo>
                <a:close/>
              </a:path>
            </a:pathLst>
          </a:custGeom>
          <a:ln w="4451">
            <a:solidFill>
              <a:srgbClr val="000000"/>
            </a:solidFill>
          </a:ln>
        </p:spPr>
        <p:txBody>
          <a:bodyPr wrap="square" lIns="0" tIns="0" rIns="0" bIns="0" rtlCol="0"/>
          <a:lstStyle/>
          <a:p>
            <a:endParaRPr/>
          </a:p>
        </p:txBody>
      </p:sp>
      <p:sp>
        <p:nvSpPr>
          <p:cNvPr id="1195" name="object 1195"/>
          <p:cNvSpPr/>
          <p:nvPr/>
        </p:nvSpPr>
        <p:spPr>
          <a:xfrm>
            <a:off x="5754393" y="4274389"/>
            <a:ext cx="56515" cy="36195"/>
          </a:xfrm>
          <a:custGeom>
            <a:avLst/>
            <a:gdLst/>
            <a:ahLst/>
            <a:cxnLst/>
            <a:rect l="l" t="t" r="r" b="b"/>
            <a:pathLst>
              <a:path w="56514" h="36195">
                <a:moveTo>
                  <a:pt x="0" y="35861"/>
                </a:moveTo>
                <a:lnTo>
                  <a:pt x="56369" y="35861"/>
                </a:lnTo>
                <a:lnTo>
                  <a:pt x="56369" y="0"/>
                </a:lnTo>
                <a:lnTo>
                  <a:pt x="0" y="0"/>
                </a:lnTo>
                <a:lnTo>
                  <a:pt x="0" y="35861"/>
                </a:lnTo>
                <a:close/>
              </a:path>
            </a:pathLst>
          </a:custGeom>
          <a:solidFill>
            <a:srgbClr val="996633"/>
          </a:solidFill>
        </p:spPr>
        <p:txBody>
          <a:bodyPr wrap="square" lIns="0" tIns="0" rIns="0" bIns="0" rtlCol="0"/>
          <a:lstStyle/>
          <a:p>
            <a:endParaRPr/>
          </a:p>
        </p:txBody>
      </p:sp>
      <p:sp>
        <p:nvSpPr>
          <p:cNvPr id="1196" name="object 1196"/>
          <p:cNvSpPr/>
          <p:nvPr/>
        </p:nvSpPr>
        <p:spPr>
          <a:xfrm>
            <a:off x="5754393" y="4274389"/>
            <a:ext cx="56515" cy="36195"/>
          </a:xfrm>
          <a:custGeom>
            <a:avLst/>
            <a:gdLst/>
            <a:ahLst/>
            <a:cxnLst/>
            <a:rect l="l" t="t" r="r" b="b"/>
            <a:pathLst>
              <a:path w="56514" h="36195">
                <a:moveTo>
                  <a:pt x="0" y="35861"/>
                </a:moveTo>
                <a:lnTo>
                  <a:pt x="56369" y="35861"/>
                </a:lnTo>
                <a:lnTo>
                  <a:pt x="56369" y="0"/>
                </a:lnTo>
                <a:lnTo>
                  <a:pt x="0" y="0"/>
                </a:lnTo>
                <a:lnTo>
                  <a:pt x="0" y="35861"/>
                </a:lnTo>
                <a:close/>
              </a:path>
            </a:pathLst>
          </a:custGeom>
          <a:ln w="4450">
            <a:solidFill>
              <a:srgbClr val="000000"/>
            </a:solidFill>
          </a:ln>
        </p:spPr>
        <p:txBody>
          <a:bodyPr wrap="square" lIns="0" tIns="0" rIns="0" bIns="0" rtlCol="0"/>
          <a:lstStyle/>
          <a:p>
            <a:endParaRPr/>
          </a:p>
        </p:txBody>
      </p:sp>
      <p:sp>
        <p:nvSpPr>
          <p:cNvPr id="1197" name="object 1197"/>
          <p:cNvSpPr/>
          <p:nvPr/>
        </p:nvSpPr>
        <p:spPr>
          <a:xfrm>
            <a:off x="5810763" y="4274389"/>
            <a:ext cx="56515" cy="36195"/>
          </a:xfrm>
          <a:custGeom>
            <a:avLst/>
            <a:gdLst/>
            <a:ahLst/>
            <a:cxnLst/>
            <a:rect l="l" t="t" r="r" b="b"/>
            <a:pathLst>
              <a:path w="56514" h="36195">
                <a:moveTo>
                  <a:pt x="0" y="35861"/>
                </a:moveTo>
                <a:lnTo>
                  <a:pt x="56468" y="35861"/>
                </a:lnTo>
                <a:lnTo>
                  <a:pt x="56468" y="0"/>
                </a:lnTo>
                <a:lnTo>
                  <a:pt x="0" y="0"/>
                </a:lnTo>
                <a:lnTo>
                  <a:pt x="0" y="35861"/>
                </a:lnTo>
                <a:close/>
              </a:path>
            </a:pathLst>
          </a:custGeom>
          <a:solidFill>
            <a:srgbClr val="996633"/>
          </a:solidFill>
        </p:spPr>
        <p:txBody>
          <a:bodyPr wrap="square" lIns="0" tIns="0" rIns="0" bIns="0" rtlCol="0"/>
          <a:lstStyle/>
          <a:p>
            <a:endParaRPr/>
          </a:p>
        </p:txBody>
      </p:sp>
      <p:sp>
        <p:nvSpPr>
          <p:cNvPr id="1198" name="object 1198"/>
          <p:cNvSpPr/>
          <p:nvPr/>
        </p:nvSpPr>
        <p:spPr>
          <a:xfrm>
            <a:off x="5810763" y="4274389"/>
            <a:ext cx="56515" cy="36195"/>
          </a:xfrm>
          <a:custGeom>
            <a:avLst/>
            <a:gdLst/>
            <a:ahLst/>
            <a:cxnLst/>
            <a:rect l="l" t="t" r="r" b="b"/>
            <a:pathLst>
              <a:path w="56514" h="36195">
                <a:moveTo>
                  <a:pt x="0" y="35861"/>
                </a:moveTo>
                <a:lnTo>
                  <a:pt x="56468" y="35861"/>
                </a:lnTo>
                <a:lnTo>
                  <a:pt x="56468" y="0"/>
                </a:lnTo>
                <a:lnTo>
                  <a:pt x="0" y="0"/>
                </a:lnTo>
                <a:lnTo>
                  <a:pt x="0" y="35861"/>
                </a:lnTo>
                <a:close/>
              </a:path>
            </a:pathLst>
          </a:custGeom>
          <a:ln w="4451">
            <a:solidFill>
              <a:srgbClr val="000000"/>
            </a:solidFill>
          </a:ln>
        </p:spPr>
        <p:txBody>
          <a:bodyPr wrap="square" lIns="0" tIns="0" rIns="0" bIns="0" rtlCol="0"/>
          <a:lstStyle/>
          <a:p>
            <a:endParaRPr/>
          </a:p>
        </p:txBody>
      </p:sp>
      <p:sp>
        <p:nvSpPr>
          <p:cNvPr id="1199" name="object 1199"/>
          <p:cNvSpPr/>
          <p:nvPr/>
        </p:nvSpPr>
        <p:spPr>
          <a:xfrm>
            <a:off x="5867231" y="4274389"/>
            <a:ext cx="56515" cy="36195"/>
          </a:xfrm>
          <a:custGeom>
            <a:avLst/>
            <a:gdLst/>
            <a:ahLst/>
            <a:cxnLst/>
            <a:rect l="l" t="t" r="r" b="b"/>
            <a:pathLst>
              <a:path w="56514" h="36195">
                <a:moveTo>
                  <a:pt x="0" y="35861"/>
                </a:moveTo>
                <a:lnTo>
                  <a:pt x="56468" y="35861"/>
                </a:lnTo>
                <a:lnTo>
                  <a:pt x="56468" y="0"/>
                </a:lnTo>
                <a:lnTo>
                  <a:pt x="0" y="0"/>
                </a:lnTo>
                <a:lnTo>
                  <a:pt x="0" y="35861"/>
                </a:lnTo>
                <a:close/>
              </a:path>
            </a:pathLst>
          </a:custGeom>
          <a:solidFill>
            <a:srgbClr val="996633"/>
          </a:solidFill>
        </p:spPr>
        <p:txBody>
          <a:bodyPr wrap="square" lIns="0" tIns="0" rIns="0" bIns="0" rtlCol="0"/>
          <a:lstStyle/>
          <a:p>
            <a:endParaRPr/>
          </a:p>
        </p:txBody>
      </p:sp>
      <p:sp>
        <p:nvSpPr>
          <p:cNvPr id="1200" name="object 1200"/>
          <p:cNvSpPr/>
          <p:nvPr/>
        </p:nvSpPr>
        <p:spPr>
          <a:xfrm>
            <a:off x="5867231" y="4274389"/>
            <a:ext cx="56515" cy="36195"/>
          </a:xfrm>
          <a:custGeom>
            <a:avLst/>
            <a:gdLst/>
            <a:ahLst/>
            <a:cxnLst/>
            <a:rect l="l" t="t" r="r" b="b"/>
            <a:pathLst>
              <a:path w="56514" h="36195">
                <a:moveTo>
                  <a:pt x="0" y="35861"/>
                </a:moveTo>
                <a:lnTo>
                  <a:pt x="56468" y="35861"/>
                </a:lnTo>
                <a:lnTo>
                  <a:pt x="56468" y="0"/>
                </a:lnTo>
                <a:lnTo>
                  <a:pt x="0" y="0"/>
                </a:lnTo>
                <a:lnTo>
                  <a:pt x="0" y="35861"/>
                </a:lnTo>
                <a:close/>
              </a:path>
            </a:pathLst>
          </a:custGeom>
          <a:ln w="4451">
            <a:solidFill>
              <a:srgbClr val="000000"/>
            </a:solidFill>
          </a:ln>
        </p:spPr>
        <p:txBody>
          <a:bodyPr wrap="square" lIns="0" tIns="0" rIns="0" bIns="0" rtlCol="0"/>
          <a:lstStyle/>
          <a:p>
            <a:endParaRPr/>
          </a:p>
        </p:txBody>
      </p:sp>
      <p:sp>
        <p:nvSpPr>
          <p:cNvPr id="1201" name="object 1201"/>
          <p:cNvSpPr/>
          <p:nvPr/>
        </p:nvSpPr>
        <p:spPr>
          <a:xfrm>
            <a:off x="5923700" y="4274389"/>
            <a:ext cx="56515" cy="36195"/>
          </a:xfrm>
          <a:custGeom>
            <a:avLst/>
            <a:gdLst/>
            <a:ahLst/>
            <a:cxnLst/>
            <a:rect l="l" t="t" r="r" b="b"/>
            <a:pathLst>
              <a:path w="56514" h="36195">
                <a:moveTo>
                  <a:pt x="0" y="35861"/>
                </a:moveTo>
                <a:lnTo>
                  <a:pt x="56369" y="35861"/>
                </a:lnTo>
                <a:lnTo>
                  <a:pt x="56369" y="0"/>
                </a:lnTo>
                <a:lnTo>
                  <a:pt x="0" y="0"/>
                </a:lnTo>
                <a:lnTo>
                  <a:pt x="0" y="35861"/>
                </a:lnTo>
                <a:close/>
              </a:path>
            </a:pathLst>
          </a:custGeom>
          <a:solidFill>
            <a:srgbClr val="996633"/>
          </a:solidFill>
        </p:spPr>
        <p:txBody>
          <a:bodyPr wrap="square" lIns="0" tIns="0" rIns="0" bIns="0" rtlCol="0"/>
          <a:lstStyle/>
          <a:p>
            <a:endParaRPr/>
          </a:p>
        </p:txBody>
      </p:sp>
      <p:sp>
        <p:nvSpPr>
          <p:cNvPr id="1202" name="object 1202"/>
          <p:cNvSpPr/>
          <p:nvPr/>
        </p:nvSpPr>
        <p:spPr>
          <a:xfrm>
            <a:off x="5923700" y="4274389"/>
            <a:ext cx="56515" cy="36195"/>
          </a:xfrm>
          <a:custGeom>
            <a:avLst/>
            <a:gdLst/>
            <a:ahLst/>
            <a:cxnLst/>
            <a:rect l="l" t="t" r="r" b="b"/>
            <a:pathLst>
              <a:path w="56514" h="36195">
                <a:moveTo>
                  <a:pt x="0" y="35861"/>
                </a:moveTo>
                <a:lnTo>
                  <a:pt x="56369" y="35861"/>
                </a:lnTo>
                <a:lnTo>
                  <a:pt x="56369" y="0"/>
                </a:lnTo>
                <a:lnTo>
                  <a:pt x="0" y="0"/>
                </a:lnTo>
                <a:lnTo>
                  <a:pt x="0" y="35861"/>
                </a:lnTo>
                <a:close/>
              </a:path>
            </a:pathLst>
          </a:custGeom>
          <a:ln w="4450">
            <a:solidFill>
              <a:srgbClr val="000000"/>
            </a:solidFill>
          </a:ln>
        </p:spPr>
        <p:txBody>
          <a:bodyPr wrap="square" lIns="0" tIns="0" rIns="0" bIns="0" rtlCol="0"/>
          <a:lstStyle/>
          <a:p>
            <a:endParaRPr/>
          </a:p>
        </p:txBody>
      </p:sp>
      <p:sp>
        <p:nvSpPr>
          <p:cNvPr id="1203" name="object 1203"/>
          <p:cNvSpPr/>
          <p:nvPr/>
        </p:nvSpPr>
        <p:spPr>
          <a:xfrm>
            <a:off x="5980069" y="4274389"/>
            <a:ext cx="56515" cy="36195"/>
          </a:xfrm>
          <a:custGeom>
            <a:avLst/>
            <a:gdLst/>
            <a:ahLst/>
            <a:cxnLst/>
            <a:rect l="l" t="t" r="r" b="b"/>
            <a:pathLst>
              <a:path w="56514" h="36195">
                <a:moveTo>
                  <a:pt x="0" y="35861"/>
                </a:moveTo>
                <a:lnTo>
                  <a:pt x="56468" y="35861"/>
                </a:lnTo>
                <a:lnTo>
                  <a:pt x="56468" y="0"/>
                </a:lnTo>
                <a:lnTo>
                  <a:pt x="0" y="0"/>
                </a:lnTo>
                <a:lnTo>
                  <a:pt x="0" y="35861"/>
                </a:lnTo>
                <a:close/>
              </a:path>
            </a:pathLst>
          </a:custGeom>
          <a:solidFill>
            <a:srgbClr val="996633"/>
          </a:solidFill>
        </p:spPr>
        <p:txBody>
          <a:bodyPr wrap="square" lIns="0" tIns="0" rIns="0" bIns="0" rtlCol="0"/>
          <a:lstStyle/>
          <a:p>
            <a:endParaRPr/>
          </a:p>
        </p:txBody>
      </p:sp>
      <p:sp>
        <p:nvSpPr>
          <p:cNvPr id="1204" name="object 1204"/>
          <p:cNvSpPr/>
          <p:nvPr/>
        </p:nvSpPr>
        <p:spPr>
          <a:xfrm>
            <a:off x="5980069" y="4274389"/>
            <a:ext cx="56515" cy="36195"/>
          </a:xfrm>
          <a:custGeom>
            <a:avLst/>
            <a:gdLst/>
            <a:ahLst/>
            <a:cxnLst/>
            <a:rect l="l" t="t" r="r" b="b"/>
            <a:pathLst>
              <a:path w="56514" h="36195">
                <a:moveTo>
                  <a:pt x="0" y="35861"/>
                </a:moveTo>
                <a:lnTo>
                  <a:pt x="56468" y="35861"/>
                </a:lnTo>
                <a:lnTo>
                  <a:pt x="56468" y="0"/>
                </a:lnTo>
                <a:lnTo>
                  <a:pt x="0" y="0"/>
                </a:lnTo>
                <a:lnTo>
                  <a:pt x="0" y="35861"/>
                </a:lnTo>
                <a:close/>
              </a:path>
            </a:pathLst>
          </a:custGeom>
          <a:ln w="4451">
            <a:solidFill>
              <a:srgbClr val="000000"/>
            </a:solidFill>
          </a:ln>
        </p:spPr>
        <p:txBody>
          <a:bodyPr wrap="square" lIns="0" tIns="0" rIns="0" bIns="0" rtlCol="0"/>
          <a:lstStyle/>
          <a:p>
            <a:endParaRPr/>
          </a:p>
        </p:txBody>
      </p:sp>
      <p:sp>
        <p:nvSpPr>
          <p:cNvPr id="1205" name="object 1205"/>
          <p:cNvSpPr/>
          <p:nvPr/>
        </p:nvSpPr>
        <p:spPr>
          <a:xfrm>
            <a:off x="6036542" y="4274389"/>
            <a:ext cx="56515" cy="36195"/>
          </a:xfrm>
          <a:custGeom>
            <a:avLst/>
            <a:gdLst/>
            <a:ahLst/>
            <a:cxnLst/>
            <a:rect l="l" t="t" r="r" b="b"/>
            <a:pathLst>
              <a:path w="56514" h="36195">
                <a:moveTo>
                  <a:pt x="0" y="35861"/>
                </a:moveTo>
                <a:lnTo>
                  <a:pt x="56468" y="35861"/>
                </a:lnTo>
                <a:lnTo>
                  <a:pt x="56468" y="0"/>
                </a:lnTo>
                <a:lnTo>
                  <a:pt x="0" y="0"/>
                </a:lnTo>
                <a:lnTo>
                  <a:pt x="0" y="35861"/>
                </a:lnTo>
                <a:close/>
              </a:path>
            </a:pathLst>
          </a:custGeom>
          <a:solidFill>
            <a:srgbClr val="996633"/>
          </a:solidFill>
        </p:spPr>
        <p:txBody>
          <a:bodyPr wrap="square" lIns="0" tIns="0" rIns="0" bIns="0" rtlCol="0"/>
          <a:lstStyle/>
          <a:p>
            <a:endParaRPr/>
          </a:p>
        </p:txBody>
      </p:sp>
      <p:sp>
        <p:nvSpPr>
          <p:cNvPr id="1206" name="object 1206"/>
          <p:cNvSpPr/>
          <p:nvPr/>
        </p:nvSpPr>
        <p:spPr>
          <a:xfrm>
            <a:off x="6036542" y="4274389"/>
            <a:ext cx="56515" cy="36195"/>
          </a:xfrm>
          <a:custGeom>
            <a:avLst/>
            <a:gdLst/>
            <a:ahLst/>
            <a:cxnLst/>
            <a:rect l="l" t="t" r="r" b="b"/>
            <a:pathLst>
              <a:path w="56514" h="36195">
                <a:moveTo>
                  <a:pt x="0" y="35861"/>
                </a:moveTo>
                <a:lnTo>
                  <a:pt x="56468" y="35861"/>
                </a:lnTo>
                <a:lnTo>
                  <a:pt x="56468" y="0"/>
                </a:lnTo>
                <a:lnTo>
                  <a:pt x="0" y="0"/>
                </a:lnTo>
                <a:lnTo>
                  <a:pt x="0" y="35861"/>
                </a:lnTo>
                <a:close/>
              </a:path>
            </a:pathLst>
          </a:custGeom>
          <a:ln w="4451">
            <a:solidFill>
              <a:srgbClr val="000000"/>
            </a:solidFill>
          </a:ln>
        </p:spPr>
        <p:txBody>
          <a:bodyPr wrap="square" lIns="0" tIns="0" rIns="0" bIns="0" rtlCol="0"/>
          <a:lstStyle/>
          <a:p>
            <a:endParaRPr/>
          </a:p>
        </p:txBody>
      </p:sp>
      <p:sp>
        <p:nvSpPr>
          <p:cNvPr id="1207" name="object 1207"/>
          <p:cNvSpPr/>
          <p:nvPr/>
        </p:nvSpPr>
        <p:spPr>
          <a:xfrm>
            <a:off x="6092998" y="4274389"/>
            <a:ext cx="56515" cy="36195"/>
          </a:xfrm>
          <a:custGeom>
            <a:avLst/>
            <a:gdLst/>
            <a:ahLst/>
            <a:cxnLst/>
            <a:rect l="l" t="t" r="r" b="b"/>
            <a:pathLst>
              <a:path w="56514" h="36195">
                <a:moveTo>
                  <a:pt x="0" y="35861"/>
                </a:moveTo>
                <a:lnTo>
                  <a:pt x="56369" y="35861"/>
                </a:lnTo>
                <a:lnTo>
                  <a:pt x="56369" y="0"/>
                </a:lnTo>
                <a:lnTo>
                  <a:pt x="0" y="0"/>
                </a:lnTo>
                <a:lnTo>
                  <a:pt x="0" y="35861"/>
                </a:lnTo>
                <a:close/>
              </a:path>
            </a:pathLst>
          </a:custGeom>
          <a:solidFill>
            <a:srgbClr val="996633"/>
          </a:solidFill>
        </p:spPr>
        <p:txBody>
          <a:bodyPr wrap="square" lIns="0" tIns="0" rIns="0" bIns="0" rtlCol="0"/>
          <a:lstStyle/>
          <a:p>
            <a:endParaRPr/>
          </a:p>
        </p:txBody>
      </p:sp>
      <p:sp>
        <p:nvSpPr>
          <p:cNvPr id="1208" name="object 1208"/>
          <p:cNvSpPr/>
          <p:nvPr/>
        </p:nvSpPr>
        <p:spPr>
          <a:xfrm>
            <a:off x="6092998" y="4274389"/>
            <a:ext cx="56515" cy="36195"/>
          </a:xfrm>
          <a:custGeom>
            <a:avLst/>
            <a:gdLst/>
            <a:ahLst/>
            <a:cxnLst/>
            <a:rect l="l" t="t" r="r" b="b"/>
            <a:pathLst>
              <a:path w="56514" h="36195">
                <a:moveTo>
                  <a:pt x="0" y="35861"/>
                </a:moveTo>
                <a:lnTo>
                  <a:pt x="56369" y="35861"/>
                </a:lnTo>
                <a:lnTo>
                  <a:pt x="56369" y="0"/>
                </a:lnTo>
                <a:lnTo>
                  <a:pt x="0" y="0"/>
                </a:lnTo>
                <a:lnTo>
                  <a:pt x="0" y="35861"/>
                </a:lnTo>
                <a:close/>
              </a:path>
            </a:pathLst>
          </a:custGeom>
          <a:ln w="4450">
            <a:solidFill>
              <a:srgbClr val="000000"/>
            </a:solidFill>
          </a:ln>
        </p:spPr>
        <p:txBody>
          <a:bodyPr wrap="square" lIns="0" tIns="0" rIns="0" bIns="0" rtlCol="0"/>
          <a:lstStyle/>
          <a:p>
            <a:endParaRPr/>
          </a:p>
        </p:txBody>
      </p:sp>
      <p:sp>
        <p:nvSpPr>
          <p:cNvPr id="1209" name="object 1209"/>
          <p:cNvSpPr/>
          <p:nvPr/>
        </p:nvSpPr>
        <p:spPr>
          <a:xfrm>
            <a:off x="5614802" y="4310250"/>
            <a:ext cx="56515" cy="36195"/>
          </a:xfrm>
          <a:custGeom>
            <a:avLst/>
            <a:gdLst/>
            <a:ahLst/>
            <a:cxnLst/>
            <a:rect l="l" t="t" r="r" b="b"/>
            <a:pathLst>
              <a:path w="56514" h="36195">
                <a:moveTo>
                  <a:pt x="0" y="35692"/>
                </a:moveTo>
                <a:lnTo>
                  <a:pt x="56369" y="35692"/>
                </a:lnTo>
                <a:lnTo>
                  <a:pt x="56369" y="0"/>
                </a:lnTo>
                <a:lnTo>
                  <a:pt x="0" y="0"/>
                </a:lnTo>
                <a:lnTo>
                  <a:pt x="0" y="35692"/>
                </a:lnTo>
                <a:close/>
              </a:path>
            </a:pathLst>
          </a:custGeom>
          <a:solidFill>
            <a:srgbClr val="996633"/>
          </a:solidFill>
        </p:spPr>
        <p:txBody>
          <a:bodyPr wrap="square" lIns="0" tIns="0" rIns="0" bIns="0" rtlCol="0"/>
          <a:lstStyle/>
          <a:p>
            <a:endParaRPr/>
          </a:p>
        </p:txBody>
      </p:sp>
      <p:sp>
        <p:nvSpPr>
          <p:cNvPr id="1210" name="object 1210"/>
          <p:cNvSpPr/>
          <p:nvPr/>
        </p:nvSpPr>
        <p:spPr>
          <a:xfrm>
            <a:off x="5614802" y="4310250"/>
            <a:ext cx="56515" cy="36195"/>
          </a:xfrm>
          <a:custGeom>
            <a:avLst/>
            <a:gdLst/>
            <a:ahLst/>
            <a:cxnLst/>
            <a:rect l="l" t="t" r="r" b="b"/>
            <a:pathLst>
              <a:path w="56514" h="36195">
                <a:moveTo>
                  <a:pt x="0" y="35692"/>
                </a:moveTo>
                <a:lnTo>
                  <a:pt x="56369" y="35692"/>
                </a:lnTo>
                <a:lnTo>
                  <a:pt x="56369" y="0"/>
                </a:lnTo>
                <a:lnTo>
                  <a:pt x="0" y="0"/>
                </a:lnTo>
                <a:lnTo>
                  <a:pt x="0" y="35692"/>
                </a:lnTo>
                <a:close/>
              </a:path>
            </a:pathLst>
          </a:custGeom>
          <a:ln w="4454">
            <a:solidFill>
              <a:srgbClr val="000000"/>
            </a:solidFill>
          </a:ln>
        </p:spPr>
        <p:txBody>
          <a:bodyPr wrap="square" lIns="0" tIns="0" rIns="0" bIns="0" rtlCol="0"/>
          <a:lstStyle/>
          <a:p>
            <a:endParaRPr/>
          </a:p>
        </p:txBody>
      </p:sp>
      <p:sp>
        <p:nvSpPr>
          <p:cNvPr id="1211" name="object 1211"/>
          <p:cNvSpPr/>
          <p:nvPr/>
        </p:nvSpPr>
        <p:spPr>
          <a:xfrm>
            <a:off x="5671170" y="4310250"/>
            <a:ext cx="56515" cy="36195"/>
          </a:xfrm>
          <a:custGeom>
            <a:avLst/>
            <a:gdLst/>
            <a:ahLst/>
            <a:cxnLst/>
            <a:rect l="l" t="t" r="r" b="b"/>
            <a:pathLst>
              <a:path w="56514" h="36195">
                <a:moveTo>
                  <a:pt x="0" y="35692"/>
                </a:moveTo>
                <a:lnTo>
                  <a:pt x="56468" y="35692"/>
                </a:lnTo>
                <a:lnTo>
                  <a:pt x="56468" y="0"/>
                </a:lnTo>
                <a:lnTo>
                  <a:pt x="0" y="0"/>
                </a:lnTo>
                <a:lnTo>
                  <a:pt x="0" y="35692"/>
                </a:lnTo>
                <a:close/>
              </a:path>
            </a:pathLst>
          </a:custGeom>
          <a:solidFill>
            <a:srgbClr val="996633"/>
          </a:solidFill>
        </p:spPr>
        <p:txBody>
          <a:bodyPr wrap="square" lIns="0" tIns="0" rIns="0" bIns="0" rtlCol="0"/>
          <a:lstStyle/>
          <a:p>
            <a:endParaRPr/>
          </a:p>
        </p:txBody>
      </p:sp>
      <p:sp>
        <p:nvSpPr>
          <p:cNvPr id="1212" name="object 1212"/>
          <p:cNvSpPr/>
          <p:nvPr/>
        </p:nvSpPr>
        <p:spPr>
          <a:xfrm>
            <a:off x="5671170" y="4310250"/>
            <a:ext cx="56515" cy="36195"/>
          </a:xfrm>
          <a:custGeom>
            <a:avLst/>
            <a:gdLst/>
            <a:ahLst/>
            <a:cxnLst/>
            <a:rect l="l" t="t" r="r" b="b"/>
            <a:pathLst>
              <a:path w="56514" h="36195">
                <a:moveTo>
                  <a:pt x="0" y="35692"/>
                </a:moveTo>
                <a:lnTo>
                  <a:pt x="56468" y="35692"/>
                </a:lnTo>
                <a:lnTo>
                  <a:pt x="56468" y="0"/>
                </a:lnTo>
                <a:lnTo>
                  <a:pt x="0" y="0"/>
                </a:lnTo>
                <a:lnTo>
                  <a:pt x="0" y="35692"/>
                </a:lnTo>
                <a:close/>
              </a:path>
            </a:pathLst>
          </a:custGeom>
          <a:ln w="4455">
            <a:solidFill>
              <a:srgbClr val="000000"/>
            </a:solidFill>
          </a:ln>
        </p:spPr>
        <p:txBody>
          <a:bodyPr wrap="square" lIns="0" tIns="0" rIns="0" bIns="0" rtlCol="0"/>
          <a:lstStyle/>
          <a:p>
            <a:endParaRPr/>
          </a:p>
        </p:txBody>
      </p:sp>
      <p:sp>
        <p:nvSpPr>
          <p:cNvPr id="1213" name="object 1213"/>
          <p:cNvSpPr/>
          <p:nvPr/>
        </p:nvSpPr>
        <p:spPr>
          <a:xfrm>
            <a:off x="5727639" y="4310250"/>
            <a:ext cx="56515" cy="36195"/>
          </a:xfrm>
          <a:custGeom>
            <a:avLst/>
            <a:gdLst/>
            <a:ahLst/>
            <a:cxnLst/>
            <a:rect l="l" t="t" r="r" b="b"/>
            <a:pathLst>
              <a:path w="56514" h="36195">
                <a:moveTo>
                  <a:pt x="0" y="35692"/>
                </a:moveTo>
                <a:lnTo>
                  <a:pt x="56468" y="35692"/>
                </a:lnTo>
                <a:lnTo>
                  <a:pt x="56468" y="0"/>
                </a:lnTo>
                <a:lnTo>
                  <a:pt x="0" y="0"/>
                </a:lnTo>
                <a:lnTo>
                  <a:pt x="0" y="35692"/>
                </a:lnTo>
                <a:close/>
              </a:path>
            </a:pathLst>
          </a:custGeom>
          <a:solidFill>
            <a:srgbClr val="996633"/>
          </a:solidFill>
        </p:spPr>
        <p:txBody>
          <a:bodyPr wrap="square" lIns="0" tIns="0" rIns="0" bIns="0" rtlCol="0"/>
          <a:lstStyle/>
          <a:p>
            <a:endParaRPr/>
          </a:p>
        </p:txBody>
      </p:sp>
      <p:sp>
        <p:nvSpPr>
          <p:cNvPr id="1214" name="object 1214"/>
          <p:cNvSpPr/>
          <p:nvPr/>
        </p:nvSpPr>
        <p:spPr>
          <a:xfrm>
            <a:off x="5727639" y="4310250"/>
            <a:ext cx="56515" cy="36195"/>
          </a:xfrm>
          <a:custGeom>
            <a:avLst/>
            <a:gdLst/>
            <a:ahLst/>
            <a:cxnLst/>
            <a:rect l="l" t="t" r="r" b="b"/>
            <a:pathLst>
              <a:path w="56514" h="36195">
                <a:moveTo>
                  <a:pt x="0" y="35692"/>
                </a:moveTo>
                <a:lnTo>
                  <a:pt x="56468" y="35692"/>
                </a:lnTo>
                <a:lnTo>
                  <a:pt x="56468" y="0"/>
                </a:lnTo>
                <a:lnTo>
                  <a:pt x="0" y="0"/>
                </a:lnTo>
                <a:lnTo>
                  <a:pt x="0" y="35692"/>
                </a:lnTo>
                <a:close/>
              </a:path>
            </a:pathLst>
          </a:custGeom>
          <a:ln w="4455">
            <a:solidFill>
              <a:srgbClr val="000000"/>
            </a:solidFill>
          </a:ln>
        </p:spPr>
        <p:txBody>
          <a:bodyPr wrap="square" lIns="0" tIns="0" rIns="0" bIns="0" rtlCol="0"/>
          <a:lstStyle/>
          <a:p>
            <a:endParaRPr/>
          </a:p>
        </p:txBody>
      </p:sp>
      <p:sp>
        <p:nvSpPr>
          <p:cNvPr id="1215" name="object 1215"/>
          <p:cNvSpPr/>
          <p:nvPr/>
        </p:nvSpPr>
        <p:spPr>
          <a:xfrm>
            <a:off x="5784107" y="4310250"/>
            <a:ext cx="56515" cy="36195"/>
          </a:xfrm>
          <a:custGeom>
            <a:avLst/>
            <a:gdLst/>
            <a:ahLst/>
            <a:cxnLst/>
            <a:rect l="l" t="t" r="r" b="b"/>
            <a:pathLst>
              <a:path w="56514" h="36195">
                <a:moveTo>
                  <a:pt x="0" y="35692"/>
                </a:moveTo>
                <a:lnTo>
                  <a:pt x="56369" y="35692"/>
                </a:lnTo>
                <a:lnTo>
                  <a:pt x="56369" y="0"/>
                </a:lnTo>
                <a:lnTo>
                  <a:pt x="0" y="0"/>
                </a:lnTo>
                <a:lnTo>
                  <a:pt x="0" y="35692"/>
                </a:lnTo>
                <a:close/>
              </a:path>
            </a:pathLst>
          </a:custGeom>
          <a:solidFill>
            <a:srgbClr val="996633"/>
          </a:solidFill>
        </p:spPr>
        <p:txBody>
          <a:bodyPr wrap="square" lIns="0" tIns="0" rIns="0" bIns="0" rtlCol="0"/>
          <a:lstStyle/>
          <a:p>
            <a:endParaRPr/>
          </a:p>
        </p:txBody>
      </p:sp>
      <p:sp>
        <p:nvSpPr>
          <p:cNvPr id="1216" name="object 1216"/>
          <p:cNvSpPr/>
          <p:nvPr/>
        </p:nvSpPr>
        <p:spPr>
          <a:xfrm>
            <a:off x="5784107" y="4310250"/>
            <a:ext cx="56515" cy="36195"/>
          </a:xfrm>
          <a:custGeom>
            <a:avLst/>
            <a:gdLst/>
            <a:ahLst/>
            <a:cxnLst/>
            <a:rect l="l" t="t" r="r" b="b"/>
            <a:pathLst>
              <a:path w="56514" h="36195">
                <a:moveTo>
                  <a:pt x="0" y="35692"/>
                </a:moveTo>
                <a:lnTo>
                  <a:pt x="56369" y="35692"/>
                </a:lnTo>
                <a:lnTo>
                  <a:pt x="56369" y="0"/>
                </a:lnTo>
                <a:lnTo>
                  <a:pt x="0" y="0"/>
                </a:lnTo>
                <a:lnTo>
                  <a:pt x="0" y="35692"/>
                </a:lnTo>
                <a:close/>
              </a:path>
            </a:pathLst>
          </a:custGeom>
          <a:ln w="4454">
            <a:solidFill>
              <a:srgbClr val="000000"/>
            </a:solidFill>
          </a:ln>
        </p:spPr>
        <p:txBody>
          <a:bodyPr wrap="square" lIns="0" tIns="0" rIns="0" bIns="0" rtlCol="0"/>
          <a:lstStyle/>
          <a:p>
            <a:endParaRPr/>
          </a:p>
        </p:txBody>
      </p:sp>
      <p:sp>
        <p:nvSpPr>
          <p:cNvPr id="1217" name="object 1217"/>
          <p:cNvSpPr/>
          <p:nvPr/>
        </p:nvSpPr>
        <p:spPr>
          <a:xfrm>
            <a:off x="5840477" y="4310250"/>
            <a:ext cx="56515" cy="36195"/>
          </a:xfrm>
          <a:custGeom>
            <a:avLst/>
            <a:gdLst/>
            <a:ahLst/>
            <a:cxnLst/>
            <a:rect l="l" t="t" r="r" b="b"/>
            <a:pathLst>
              <a:path w="56514" h="36195">
                <a:moveTo>
                  <a:pt x="0" y="35692"/>
                </a:moveTo>
                <a:lnTo>
                  <a:pt x="56468" y="35692"/>
                </a:lnTo>
                <a:lnTo>
                  <a:pt x="56468" y="0"/>
                </a:lnTo>
                <a:lnTo>
                  <a:pt x="0" y="0"/>
                </a:lnTo>
                <a:lnTo>
                  <a:pt x="0" y="35692"/>
                </a:lnTo>
                <a:close/>
              </a:path>
            </a:pathLst>
          </a:custGeom>
          <a:solidFill>
            <a:srgbClr val="996633"/>
          </a:solidFill>
        </p:spPr>
        <p:txBody>
          <a:bodyPr wrap="square" lIns="0" tIns="0" rIns="0" bIns="0" rtlCol="0"/>
          <a:lstStyle/>
          <a:p>
            <a:endParaRPr/>
          </a:p>
        </p:txBody>
      </p:sp>
      <p:sp>
        <p:nvSpPr>
          <p:cNvPr id="1218" name="object 1218"/>
          <p:cNvSpPr/>
          <p:nvPr/>
        </p:nvSpPr>
        <p:spPr>
          <a:xfrm>
            <a:off x="5840477" y="4310250"/>
            <a:ext cx="56515" cy="36195"/>
          </a:xfrm>
          <a:custGeom>
            <a:avLst/>
            <a:gdLst/>
            <a:ahLst/>
            <a:cxnLst/>
            <a:rect l="l" t="t" r="r" b="b"/>
            <a:pathLst>
              <a:path w="56514" h="36195">
                <a:moveTo>
                  <a:pt x="0" y="35692"/>
                </a:moveTo>
                <a:lnTo>
                  <a:pt x="56468" y="35692"/>
                </a:lnTo>
                <a:lnTo>
                  <a:pt x="56468" y="0"/>
                </a:lnTo>
                <a:lnTo>
                  <a:pt x="0" y="0"/>
                </a:lnTo>
                <a:lnTo>
                  <a:pt x="0" y="35692"/>
                </a:lnTo>
                <a:close/>
              </a:path>
            </a:pathLst>
          </a:custGeom>
          <a:ln w="4455">
            <a:solidFill>
              <a:srgbClr val="000000"/>
            </a:solidFill>
          </a:ln>
        </p:spPr>
        <p:txBody>
          <a:bodyPr wrap="square" lIns="0" tIns="0" rIns="0" bIns="0" rtlCol="0"/>
          <a:lstStyle/>
          <a:p>
            <a:endParaRPr/>
          </a:p>
        </p:txBody>
      </p:sp>
      <p:sp>
        <p:nvSpPr>
          <p:cNvPr id="1219" name="object 1219"/>
          <p:cNvSpPr/>
          <p:nvPr/>
        </p:nvSpPr>
        <p:spPr>
          <a:xfrm>
            <a:off x="5896945" y="4310250"/>
            <a:ext cx="56515" cy="36195"/>
          </a:xfrm>
          <a:custGeom>
            <a:avLst/>
            <a:gdLst/>
            <a:ahLst/>
            <a:cxnLst/>
            <a:rect l="l" t="t" r="r" b="b"/>
            <a:pathLst>
              <a:path w="56514" h="36195">
                <a:moveTo>
                  <a:pt x="0" y="35692"/>
                </a:moveTo>
                <a:lnTo>
                  <a:pt x="56468" y="35692"/>
                </a:lnTo>
                <a:lnTo>
                  <a:pt x="56468" y="0"/>
                </a:lnTo>
                <a:lnTo>
                  <a:pt x="0" y="0"/>
                </a:lnTo>
                <a:lnTo>
                  <a:pt x="0" y="35692"/>
                </a:lnTo>
                <a:close/>
              </a:path>
            </a:pathLst>
          </a:custGeom>
          <a:solidFill>
            <a:srgbClr val="996633"/>
          </a:solidFill>
        </p:spPr>
        <p:txBody>
          <a:bodyPr wrap="square" lIns="0" tIns="0" rIns="0" bIns="0" rtlCol="0"/>
          <a:lstStyle/>
          <a:p>
            <a:endParaRPr/>
          </a:p>
        </p:txBody>
      </p:sp>
      <p:sp>
        <p:nvSpPr>
          <p:cNvPr id="1220" name="object 1220"/>
          <p:cNvSpPr/>
          <p:nvPr/>
        </p:nvSpPr>
        <p:spPr>
          <a:xfrm>
            <a:off x="5896945" y="4310250"/>
            <a:ext cx="56515" cy="36195"/>
          </a:xfrm>
          <a:custGeom>
            <a:avLst/>
            <a:gdLst/>
            <a:ahLst/>
            <a:cxnLst/>
            <a:rect l="l" t="t" r="r" b="b"/>
            <a:pathLst>
              <a:path w="56514" h="36195">
                <a:moveTo>
                  <a:pt x="0" y="35692"/>
                </a:moveTo>
                <a:lnTo>
                  <a:pt x="56468" y="35692"/>
                </a:lnTo>
                <a:lnTo>
                  <a:pt x="56468" y="0"/>
                </a:lnTo>
                <a:lnTo>
                  <a:pt x="0" y="0"/>
                </a:lnTo>
                <a:lnTo>
                  <a:pt x="0" y="35692"/>
                </a:lnTo>
                <a:close/>
              </a:path>
            </a:pathLst>
          </a:custGeom>
          <a:ln w="4455">
            <a:solidFill>
              <a:srgbClr val="000000"/>
            </a:solidFill>
          </a:ln>
        </p:spPr>
        <p:txBody>
          <a:bodyPr wrap="square" lIns="0" tIns="0" rIns="0" bIns="0" rtlCol="0"/>
          <a:lstStyle/>
          <a:p>
            <a:endParaRPr/>
          </a:p>
        </p:txBody>
      </p:sp>
      <p:sp>
        <p:nvSpPr>
          <p:cNvPr id="1221" name="object 1221"/>
          <p:cNvSpPr/>
          <p:nvPr/>
        </p:nvSpPr>
        <p:spPr>
          <a:xfrm>
            <a:off x="5953414" y="4310250"/>
            <a:ext cx="56515" cy="36195"/>
          </a:xfrm>
          <a:custGeom>
            <a:avLst/>
            <a:gdLst/>
            <a:ahLst/>
            <a:cxnLst/>
            <a:rect l="l" t="t" r="r" b="b"/>
            <a:pathLst>
              <a:path w="56514" h="36195">
                <a:moveTo>
                  <a:pt x="0" y="35692"/>
                </a:moveTo>
                <a:lnTo>
                  <a:pt x="56369" y="35692"/>
                </a:lnTo>
                <a:lnTo>
                  <a:pt x="56369" y="0"/>
                </a:lnTo>
                <a:lnTo>
                  <a:pt x="0" y="0"/>
                </a:lnTo>
                <a:lnTo>
                  <a:pt x="0" y="35692"/>
                </a:lnTo>
                <a:close/>
              </a:path>
            </a:pathLst>
          </a:custGeom>
          <a:solidFill>
            <a:srgbClr val="996633"/>
          </a:solidFill>
        </p:spPr>
        <p:txBody>
          <a:bodyPr wrap="square" lIns="0" tIns="0" rIns="0" bIns="0" rtlCol="0"/>
          <a:lstStyle/>
          <a:p>
            <a:endParaRPr/>
          </a:p>
        </p:txBody>
      </p:sp>
      <p:sp>
        <p:nvSpPr>
          <p:cNvPr id="1222" name="object 1222"/>
          <p:cNvSpPr/>
          <p:nvPr/>
        </p:nvSpPr>
        <p:spPr>
          <a:xfrm>
            <a:off x="5953414" y="4310250"/>
            <a:ext cx="56515" cy="36195"/>
          </a:xfrm>
          <a:custGeom>
            <a:avLst/>
            <a:gdLst/>
            <a:ahLst/>
            <a:cxnLst/>
            <a:rect l="l" t="t" r="r" b="b"/>
            <a:pathLst>
              <a:path w="56514" h="36195">
                <a:moveTo>
                  <a:pt x="0" y="35692"/>
                </a:moveTo>
                <a:lnTo>
                  <a:pt x="56369" y="35692"/>
                </a:lnTo>
                <a:lnTo>
                  <a:pt x="56369" y="0"/>
                </a:lnTo>
                <a:lnTo>
                  <a:pt x="0" y="0"/>
                </a:lnTo>
                <a:lnTo>
                  <a:pt x="0" y="35692"/>
                </a:lnTo>
                <a:close/>
              </a:path>
            </a:pathLst>
          </a:custGeom>
          <a:ln w="4454">
            <a:solidFill>
              <a:srgbClr val="000000"/>
            </a:solidFill>
          </a:ln>
        </p:spPr>
        <p:txBody>
          <a:bodyPr wrap="square" lIns="0" tIns="0" rIns="0" bIns="0" rtlCol="0"/>
          <a:lstStyle/>
          <a:p>
            <a:endParaRPr/>
          </a:p>
        </p:txBody>
      </p:sp>
      <p:sp>
        <p:nvSpPr>
          <p:cNvPr id="1223" name="object 1223"/>
          <p:cNvSpPr/>
          <p:nvPr/>
        </p:nvSpPr>
        <p:spPr>
          <a:xfrm>
            <a:off x="6009795" y="4310250"/>
            <a:ext cx="56515" cy="36195"/>
          </a:xfrm>
          <a:custGeom>
            <a:avLst/>
            <a:gdLst/>
            <a:ahLst/>
            <a:cxnLst/>
            <a:rect l="l" t="t" r="r" b="b"/>
            <a:pathLst>
              <a:path w="56514" h="36195">
                <a:moveTo>
                  <a:pt x="0" y="35692"/>
                </a:moveTo>
                <a:lnTo>
                  <a:pt x="56468" y="35692"/>
                </a:lnTo>
                <a:lnTo>
                  <a:pt x="56468" y="0"/>
                </a:lnTo>
                <a:lnTo>
                  <a:pt x="0" y="0"/>
                </a:lnTo>
                <a:lnTo>
                  <a:pt x="0" y="35692"/>
                </a:lnTo>
                <a:close/>
              </a:path>
            </a:pathLst>
          </a:custGeom>
          <a:solidFill>
            <a:srgbClr val="996633"/>
          </a:solidFill>
        </p:spPr>
        <p:txBody>
          <a:bodyPr wrap="square" lIns="0" tIns="0" rIns="0" bIns="0" rtlCol="0"/>
          <a:lstStyle/>
          <a:p>
            <a:endParaRPr/>
          </a:p>
        </p:txBody>
      </p:sp>
      <p:sp>
        <p:nvSpPr>
          <p:cNvPr id="1224" name="object 1224"/>
          <p:cNvSpPr/>
          <p:nvPr/>
        </p:nvSpPr>
        <p:spPr>
          <a:xfrm>
            <a:off x="6009795" y="4310250"/>
            <a:ext cx="56515" cy="36195"/>
          </a:xfrm>
          <a:custGeom>
            <a:avLst/>
            <a:gdLst/>
            <a:ahLst/>
            <a:cxnLst/>
            <a:rect l="l" t="t" r="r" b="b"/>
            <a:pathLst>
              <a:path w="56514" h="36195">
                <a:moveTo>
                  <a:pt x="0" y="35692"/>
                </a:moveTo>
                <a:lnTo>
                  <a:pt x="56468" y="35692"/>
                </a:lnTo>
                <a:lnTo>
                  <a:pt x="56468" y="0"/>
                </a:lnTo>
                <a:lnTo>
                  <a:pt x="0" y="0"/>
                </a:lnTo>
                <a:lnTo>
                  <a:pt x="0" y="35692"/>
                </a:lnTo>
                <a:close/>
              </a:path>
            </a:pathLst>
          </a:custGeom>
          <a:ln w="4455">
            <a:solidFill>
              <a:srgbClr val="000000"/>
            </a:solidFill>
          </a:ln>
        </p:spPr>
        <p:txBody>
          <a:bodyPr wrap="square" lIns="0" tIns="0" rIns="0" bIns="0" rtlCol="0"/>
          <a:lstStyle/>
          <a:p>
            <a:endParaRPr/>
          </a:p>
        </p:txBody>
      </p:sp>
      <p:sp>
        <p:nvSpPr>
          <p:cNvPr id="1225" name="object 1225"/>
          <p:cNvSpPr/>
          <p:nvPr/>
        </p:nvSpPr>
        <p:spPr>
          <a:xfrm>
            <a:off x="6066252" y="4310250"/>
            <a:ext cx="56515" cy="36195"/>
          </a:xfrm>
          <a:custGeom>
            <a:avLst/>
            <a:gdLst/>
            <a:ahLst/>
            <a:cxnLst/>
            <a:rect l="l" t="t" r="r" b="b"/>
            <a:pathLst>
              <a:path w="56514" h="36195">
                <a:moveTo>
                  <a:pt x="0" y="35692"/>
                </a:moveTo>
                <a:lnTo>
                  <a:pt x="56468" y="35692"/>
                </a:lnTo>
                <a:lnTo>
                  <a:pt x="56468" y="0"/>
                </a:lnTo>
                <a:lnTo>
                  <a:pt x="0" y="0"/>
                </a:lnTo>
                <a:lnTo>
                  <a:pt x="0" y="35692"/>
                </a:lnTo>
                <a:close/>
              </a:path>
            </a:pathLst>
          </a:custGeom>
          <a:solidFill>
            <a:srgbClr val="996633"/>
          </a:solidFill>
        </p:spPr>
        <p:txBody>
          <a:bodyPr wrap="square" lIns="0" tIns="0" rIns="0" bIns="0" rtlCol="0"/>
          <a:lstStyle/>
          <a:p>
            <a:endParaRPr/>
          </a:p>
        </p:txBody>
      </p:sp>
      <p:sp>
        <p:nvSpPr>
          <p:cNvPr id="1226" name="object 1226"/>
          <p:cNvSpPr/>
          <p:nvPr/>
        </p:nvSpPr>
        <p:spPr>
          <a:xfrm>
            <a:off x="6066252" y="4310250"/>
            <a:ext cx="56515" cy="36195"/>
          </a:xfrm>
          <a:custGeom>
            <a:avLst/>
            <a:gdLst/>
            <a:ahLst/>
            <a:cxnLst/>
            <a:rect l="l" t="t" r="r" b="b"/>
            <a:pathLst>
              <a:path w="56514" h="36195">
                <a:moveTo>
                  <a:pt x="0" y="35692"/>
                </a:moveTo>
                <a:lnTo>
                  <a:pt x="56468" y="35692"/>
                </a:lnTo>
                <a:lnTo>
                  <a:pt x="56468" y="0"/>
                </a:lnTo>
                <a:lnTo>
                  <a:pt x="0" y="0"/>
                </a:lnTo>
                <a:lnTo>
                  <a:pt x="0" y="35692"/>
                </a:lnTo>
                <a:close/>
              </a:path>
            </a:pathLst>
          </a:custGeom>
          <a:ln w="4455">
            <a:solidFill>
              <a:srgbClr val="000000"/>
            </a:solidFill>
          </a:ln>
        </p:spPr>
        <p:txBody>
          <a:bodyPr wrap="square" lIns="0" tIns="0" rIns="0" bIns="0" rtlCol="0"/>
          <a:lstStyle/>
          <a:p>
            <a:endParaRPr/>
          </a:p>
        </p:txBody>
      </p:sp>
      <p:sp>
        <p:nvSpPr>
          <p:cNvPr id="1227" name="object 1227"/>
          <p:cNvSpPr/>
          <p:nvPr/>
        </p:nvSpPr>
        <p:spPr>
          <a:xfrm>
            <a:off x="6122708" y="3962744"/>
            <a:ext cx="26670" cy="36195"/>
          </a:xfrm>
          <a:custGeom>
            <a:avLst/>
            <a:gdLst/>
            <a:ahLst/>
            <a:cxnLst/>
            <a:rect l="l" t="t" r="r" b="b"/>
            <a:pathLst>
              <a:path w="26670" h="36195">
                <a:moveTo>
                  <a:pt x="0" y="35692"/>
                </a:moveTo>
                <a:lnTo>
                  <a:pt x="26654" y="35692"/>
                </a:lnTo>
                <a:lnTo>
                  <a:pt x="26654" y="0"/>
                </a:lnTo>
                <a:lnTo>
                  <a:pt x="0" y="0"/>
                </a:lnTo>
                <a:lnTo>
                  <a:pt x="0" y="35692"/>
                </a:lnTo>
                <a:close/>
              </a:path>
            </a:pathLst>
          </a:custGeom>
          <a:solidFill>
            <a:srgbClr val="996633"/>
          </a:solidFill>
        </p:spPr>
        <p:txBody>
          <a:bodyPr wrap="square" lIns="0" tIns="0" rIns="0" bIns="0" rtlCol="0"/>
          <a:lstStyle/>
          <a:p>
            <a:endParaRPr/>
          </a:p>
        </p:txBody>
      </p:sp>
      <p:sp>
        <p:nvSpPr>
          <p:cNvPr id="1228" name="object 1228"/>
          <p:cNvSpPr/>
          <p:nvPr/>
        </p:nvSpPr>
        <p:spPr>
          <a:xfrm>
            <a:off x="6122708" y="3962744"/>
            <a:ext cx="26670" cy="36195"/>
          </a:xfrm>
          <a:custGeom>
            <a:avLst/>
            <a:gdLst/>
            <a:ahLst/>
            <a:cxnLst/>
            <a:rect l="l" t="t" r="r" b="b"/>
            <a:pathLst>
              <a:path w="26670" h="36195">
                <a:moveTo>
                  <a:pt x="0" y="35692"/>
                </a:moveTo>
                <a:lnTo>
                  <a:pt x="26654" y="35692"/>
                </a:lnTo>
                <a:lnTo>
                  <a:pt x="26654" y="0"/>
                </a:lnTo>
                <a:lnTo>
                  <a:pt x="0" y="0"/>
                </a:lnTo>
                <a:lnTo>
                  <a:pt x="0" y="35692"/>
                </a:lnTo>
                <a:close/>
              </a:path>
            </a:pathLst>
          </a:custGeom>
          <a:ln w="3710">
            <a:solidFill>
              <a:srgbClr val="000000"/>
            </a:solidFill>
          </a:ln>
        </p:spPr>
        <p:txBody>
          <a:bodyPr wrap="square" lIns="0" tIns="0" rIns="0" bIns="0" rtlCol="0"/>
          <a:lstStyle/>
          <a:p>
            <a:endParaRPr/>
          </a:p>
        </p:txBody>
      </p:sp>
      <p:sp>
        <p:nvSpPr>
          <p:cNvPr id="1229" name="object 1229"/>
          <p:cNvSpPr/>
          <p:nvPr/>
        </p:nvSpPr>
        <p:spPr>
          <a:xfrm>
            <a:off x="3953837" y="424229"/>
            <a:ext cx="1385570" cy="692785"/>
          </a:xfrm>
          <a:custGeom>
            <a:avLst/>
            <a:gdLst/>
            <a:ahLst/>
            <a:cxnLst/>
            <a:rect l="l" t="t" r="r" b="b"/>
            <a:pathLst>
              <a:path w="1385570" h="692785">
                <a:moveTo>
                  <a:pt x="692401" y="0"/>
                </a:moveTo>
                <a:lnTo>
                  <a:pt x="629374" y="1415"/>
                </a:lnTo>
                <a:lnTo>
                  <a:pt x="567932" y="5579"/>
                </a:lnTo>
                <a:lnTo>
                  <a:pt x="508319" y="12371"/>
                </a:lnTo>
                <a:lnTo>
                  <a:pt x="450780" y="21666"/>
                </a:lnTo>
                <a:lnTo>
                  <a:pt x="395558" y="33344"/>
                </a:lnTo>
                <a:lnTo>
                  <a:pt x="342900" y="47280"/>
                </a:lnTo>
                <a:lnTo>
                  <a:pt x="293050" y="63354"/>
                </a:lnTo>
                <a:lnTo>
                  <a:pt x="246252" y="81442"/>
                </a:lnTo>
                <a:lnTo>
                  <a:pt x="202751" y="101422"/>
                </a:lnTo>
                <a:lnTo>
                  <a:pt x="162793" y="123172"/>
                </a:lnTo>
                <a:lnTo>
                  <a:pt x="126620" y="146569"/>
                </a:lnTo>
                <a:lnTo>
                  <a:pt x="94480" y="171490"/>
                </a:lnTo>
                <a:lnTo>
                  <a:pt x="66615" y="197814"/>
                </a:lnTo>
                <a:lnTo>
                  <a:pt x="24693" y="254178"/>
                </a:lnTo>
                <a:lnTo>
                  <a:pt x="2813" y="314682"/>
                </a:lnTo>
                <a:lnTo>
                  <a:pt x="0" y="346180"/>
                </a:lnTo>
                <a:lnTo>
                  <a:pt x="2829" y="377695"/>
                </a:lnTo>
                <a:lnTo>
                  <a:pt x="24732" y="438220"/>
                </a:lnTo>
                <a:lnTo>
                  <a:pt x="66665" y="494594"/>
                </a:lnTo>
                <a:lnTo>
                  <a:pt x="94533" y="520919"/>
                </a:lnTo>
                <a:lnTo>
                  <a:pt x="126675" y="545839"/>
                </a:lnTo>
                <a:lnTo>
                  <a:pt x="162847" y="569234"/>
                </a:lnTo>
                <a:lnTo>
                  <a:pt x="202806" y="590979"/>
                </a:lnTo>
                <a:lnTo>
                  <a:pt x="246307" y="610954"/>
                </a:lnTo>
                <a:lnTo>
                  <a:pt x="293105" y="629037"/>
                </a:lnTo>
                <a:lnTo>
                  <a:pt x="342957" y="645104"/>
                </a:lnTo>
                <a:lnTo>
                  <a:pt x="395618" y="659035"/>
                </a:lnTo>
                <a:lnTo>
                  <a:pt x="450844" y="670707"/>
                </a:lnTo>
                <a:lnTo>
                  <a:pt x="508390" y="679997"/>
                </a:lnTo>
                <a:lnTo>
                  <a:pt x="568013" y="686784"/>
                </a:lnTo>
                <a:lnTo>
                  <a:pt x="629468" y="690946"/>
                </a:lnTo>
                <a:lnTo>
                  <a:pt x="692510" y="692361"/>
                </a:lnTo>
                <a:lnTo>
                  <a:pt x="755537" y="690946"/>
                </a:lnTo>
                <a:lnTo>
                  <a:pt x="816979" y="686784"/>
                </a:lnTo>
                <a:lnTo>
                  <a:pt x="876592" y="679997"/>
                </a:lnTo>
                <a:lnTo>
                  <a:pt x="934132" y="670707"/>
                </a:lnTo>
                <a:lnTo>
                  <a:pt x="989355" y="659035"/>
                </a:lnTo>
                <a:lnTo>
                  <a:pt x="1042015" y="645104"/>
                </a:lnTo>
                <a:lnTo>
                  <a:pt x="1091868" y="629037"/>
                </a:lnTo>
                <a:lnTo>
                  <a:pt x="1138669" y="610954"/>
                </a:lnTo>
                <a:lnTo>
                  <a:pt x="1182173" y="590979"/>
                </a:lnTo>
                <a:lnTo>
                  <a:pt x="1222137" y="569234"/>
                </a:lnTo>
                <a:lnTo>
                  <a:pt x="1258316" y="545839"/>
                </a:lnTo>
                <a:lnTo>
                  <a:pt x="1290464" y="520919"/>
                </a:lnTo>
                <a:lnTo>
                  <a:pt x="1318337" y="494594"/>
                </a:lnTo>
                <a:lnTo>
                  <a:pt x="1360281" y="438220"/>
                </a:lnTo>
                <a:lnTo>
                  <a:pt x="1382191" y="377695"/>
                </a:lnTo>
                <a:lnTo>
                  <a:pt x="1385021" y="346180"/>
                </a:lnTo>
                <a:lnTo>
                  <a:pt x="1382175" y="314682"/>
                </a:lnTo>
                <a:lnTo>
                  <a:pt x="1360243" y="254178"/>
                </a:lnTo>
                <a:lnTo>
                  <a:pt x="1318287" y="197814"/>
                </a:lnTo>
                <a:lnTo>
                  <a:pt x="1290411" y="171490"/>
                </a:lnTo>
                <a:lnTo>
                  <a:pt x="1258261" y="146569"/>
                </a:lnTo>
                <a:lnTo>
                  <a:pt x="1222082" y="123172"/>
                </a:lnTo>
                <a:lnTo>
                  <a:pt x="1182118" y="101422"/>
                </a:lnTo>
                <a:lnTo>
                  <a:pt x="1138614" y="81442"/>
                </a:lnTo>
                <a:lnTo>
                  <a:pt x="1091812" y="63354"/>
                </a:lnTo>
                <a:lnTo>
                  <a:pt x="1041958" y="47280"/>
                </a:lnTo>
                <a:lnTo>
                  <a:pt x="989295" y="33344"/>
                </a:lnTo>
                <a:lnTo>
                  <a:pt x="934068" y="21666"/>
                </a:lnTo>
                <a:lnTo>
                  <a:pt x="876521" y="12371"/>
                </a:lnTo>
                <a:lnTo>
                  <a:pt x="816898" y="5579"/>
                </a:lnTo>
                <a:lnTo>
                  <a:pt x="755443" y="1415"/>
                </a:lnTo>
                <a:lnTo>
                  <a:pt x="692401" y="0"/>
                </a:lnTo>
                <a:close/>
              </a:path>
            </a:pathLst>
          </a:custGeom>
          <a:solidFill>
            <a:srgbClr val="E8EDF7"/>
          </a:solidFill>
        </p:spPr>
        <p:txBody>
          <a:bodyPr wrap="square" lIns="0" tIns="0" rIns="0" bIns="0" rtlCol="0"/>
          <a:lstStyle/>
          <a:p>
            <a:endParaRPr/>
          </a:p>
        </p:txBody>
      </p:sp>
      <p:sp>
        <p:nvSpPr>
          <p:cNvPr id="1230" name="object 1230"/>
          <p:cNvSpPr/>
          <p:nvPr/>
        </p:nvSpPr>
        <p:spPr>
          <a:xfrm>
            <a:off x="3953837" y="424229"/>
            <a:ext cx="1385570" cy="692785"/>
          </a:xfrm>
          <a:custGeom>
            <a:avLst/>
            <a:gdLst/>
            <a:ahLst/>
            <a:cxnLst/>
            <a:rect l="l" t="t" r="r" b="b"/>
            <a:pathLst>
              <a:path w="1385570" h="692785">
                <a:moveTo>
                  <a:pt x="0" y="346180"/>
                </a:moveTo>
                <a:lnTo>
                  <a:pt x="11125" y="283974"/>
                </a:lnTo>
                <a:lnTo>
                  <a:pt x="43272" y="225417"/>
                </a:lnTo>
                <a:lnTo>
                  <a:pt x="94480" y="171490"/>
                </a:lnTo>
                <a:lnTo>
                  <a:pt x="126620" y="146569"/>
                </a:lnTo>
                <a:lnTo>
                  <a:pt x="162793" y="123172"/>
                </a:lnTo>
                <a:lnTo>
                  <a:pt x="202751" y="101422"/>
                </a:lnTo>
                <a:lnTo>
                  <a:pt x="246252" y="81442"/>
                </a:lnTo>
                <a:lnTo>
                  <a:pt x="293050" y="63354"/>
                </a:lnTo>
                <a:lnTo>
                  <a:pt x="342900" y="47280"/>
                </a:lnTo>
                <a:lnTo>
                  <a:pt x="395558" y="33344"/>
                </a:lnTo>
                <a:lnTo>
                  <a:pt x="450780" y="21666"/>
                </a:lnTo>
                <a:lnTo>
                  <a:pt x="508319" y="12371"/>
                </a:lnTo>
                <a:lnTo>
                  <a:pt x="567932" y="5579"/>
                </a:lnTo>
                <a:lnTo>
                  <a:pt x="629374" y="1415"/>
                </a:lnTo>
                <a:lnTo>
                  <a:pt x="692400" y="0"/>
                </a:lnTo>
                <a:lnTo>
                  <a:pt x="755443" y="1415"/>
                </a:lnTo>
                <a:lnTo>
                  <a:pt x="816898" y="5579"/>
                </a:lnTo>
                <a:lnTo>
                  <a:pt x="876521" y="12371"/>
                </a:lnTo>
                <a:lnTo>
                  <a:pt x="934068" y="21666"/>
                </a:lnTo>
                <a:lnTo>
                  <a:pt x="989295" y="33344"/>
                </a:lnTo>
                <a:lnTo>
                  <a:pt x="1041958" y="47280"/>
                </a:lnTo>
                <a:lnTo>
                  <a:pt x="1091812" y="63354"/>
                </a:lnTo>
                <a:lnTo>
                  <a:pt x="1138614" y="81442"/>
                </a:lnTo>
                <a:lnTo>
                  <a:pt x="1182118" y="101422"/>
                </a:lnTo>
                <a:lnTo>
                  <a:pt x="1222082" y="123172"/>
                </a:lnTo>
                <a:lnTo>
                  <a:pt x="1258261" y="146569"/>
                </a:lnTo>
                <a:lnTo>
                  <a:pt x="1290411" y="171490"/>
                </a:lnTo>
                <a:lnTo>
                  <a:pt x="1318287" y="197814"/>
                </a:lnTo>
                <a:lnTo>
                  <a:pt x="1360242" y="254178"/>
                </a:lnTo>
                <a:lnTo>
                  <a:pt x="1382174" y="314682"/>
                </a:lnTo>
                <a:lnTo>
                  <a:pt x="1385021" y="346180"/>
                </a:lnTo>
                <a:lnTo>
                  <a:pt x="1382191" y="377695"/>
                </a:lnTo>
                <a:lnTo>
                  <a:pt x="1373863" y="408415"/>
                </a:lnTo>
                <a:lnTo>
                  <a:pt x="1341691" y="466987"/>
                </a:lnTo>
                <a:lnTo>
                  <a:pt x="1290464" y="520919"/>
                </a:lnTo>
                <a:lnTo>
                  <a:pt x="1258315" y="545839"/>
                </a:lnTo>
                <a:lnTo>
                  <a:pt x="1222137" y="569234"/>
                </a:lnTo>
                <a:lnTo>
                  <a:pt x="1182173" y="590979"/>
                </a:lnTo>
                <a:lnTo>
                  <a:pt x="1138669" y="610954"/>
                </a:lnTo>
                <a:lnTo>
                  <a:pt x="1091867" y="629037"/>
                </a:lnTo>
                <a:lnTo>
                  <a:pt x="1042015" y="645104"/>
                </a:lnTo>
                <a:lnTo>
                  <a:pt x="989355" y="659035"/>
                </a:lnTo>
                <a:lnTo>
                  <a:pt x="934132" y="670707"/>
                </a:lnTo>
                <a:lnTo>
                  <a:pt x="876592" y="679997"/>
                </a:lnTo>
                <a:lnTo>
                  <a:pt x="816979" y="686784"/>
                </a:lnTo>
                <a:lnTo>
                  <a:pt x="755537" y="690946"/>
                </a:lnTo>
                <a:lnTo>
                  <a:pt x="692510" y="692361"/>
                </a:lnTo>
                <a:lnTo>
                  <a:pt x="629468" y="690946"/>
                </a:lnTo>
                <a:lnTo>
                  <a:pt x="568013" y="686784"/>
                </a:lnTo>
                <a:lnTo>
                  <a:pt x="508390" y="679997"/>
                </a:lnTo>
                <a:lnTo>
                  <a:pt x="450844" y="670707"/>
                </a:lnTo>
                <a:lnTo>
                  <a:pt x="395618" y="659035"/>
                </a:lnTo>
                <a:lnTo>
                  <a:pt x="342957" y="645104"/>
                </a:lnTo>
                <a:lnTo>
                  <a:pt x="293105" y="629037"/>
                </a:lnTo>
                <a:lnTo>
                  <a:pt x="246307" y="610954"/>
                </a:lnTo>
                <a:lnTo>
                  <a:pt x="202806" y="590979"/>
                </a:lnTo>
                <a:lnTo>
                  <a:pt x="162847" y="569234"/>
                </a:lnTo>
                <a:lnTo>
                  <a:pt x="126675" y="545839"/>
                </a:lnTo>
                <a:lnTo>
                  <a:pt x="94533" y="520919"/>
                </a:lnTo>
                <a:lnTo>
                  <a:pt x="66665" y="494594"/>
                </a:lnTo>
                <a:lnTo>
                  <a:pt x="24732" y="438220"/>
                </a:lnTo>
                <a:lnTo>
                  <a:pt x="2829" y="377695"/>
                </a:lnTo>
                <a:lnTo>
                  <a:pt x="0" y="346180"/>
                </a:lnTo>
                <a:close/>
              </a:path>
            </a:pathLst>
          </a:custGeom>
          <a:ln w="3175">
            <a:solidFill>
              <a:srgbClr val="000000"/>
            </a:solidFill>
          </a:ln>
        </p:spPr>
        <p:txBody>
          <a:bodyPr wrap="square" lIns="0" tIns="0" rIns="0" bIns="0" rtlCol="0"/>
          <a:lstStyle/>
          <a:p>
            <a:endParaRPr/>
          </a:p>
        </p:txBody>
      </p:sp>
      <p:sp>
        <p:nvSpPr>
          <p:cNvPr id="1231" name="object 1231"/>
          <p:cNvSpPr txBox="1"/>
          <p:nvPr/>
        </p:nvSpPr>
        <p:spPr>
          <a:xfrm>
            <a:off x="4467555" y="634625"/>
            <a:ext cx="357505" cy="236854"/>
          </a:xfrm>
          <a:prstGeom prst="rect">
            <a:avLst/>
          </a:prstGeom>
        </p:spPr>
        <p:txBody>
          <a:bodyPr vert="horz" wrap="square" lIns="0" tIns="17145" rIns="0" bIns="0" rtlCol="0">
            <a:spAutoFit/>
          </a:bodyPr>
          <a:lstStyle/>
          <a:p>
            <a:pPr marL="12700">
              <a:lnSpc>
                <a:spcPct val="100000"/>
              </a:lnSpc>
              <a:spcBef>
                <a:spcPts val="135"/>
              </a:spcBef>
            </a:pPr>
            <a:r>
              <a:rPr sz="1350" spc="20" dirty="0">
                <a:latin typeface="Times New Roman"/>
                <a:cs typeface="Times New Roman"/>
              </a:rPr>
              <a:t>U</a:t>
            </a:r>
            <a:r>
              <a:rPr sz="1350" spc="10" dirty="0">
                <a:latin typeface="Times New Roman"/>
                <a:cs typeface="Times New Roman"/>
              </a:rPr>
              <a:t>ser</a:t>
            </a:r>
            <a:endParaRPr sz="1350">
              <a:latin typeface="Times New Roman"/>
              <a:cs typeface="Times New Roman"/>
            </a:endParaRPr>
          </a:p>
        </p:txBody>
      </p:sp>
      <p:sp>
        <p:nvSpPr>
          <p:cNvPr id="1232" name="object 1232"/>
          <p:cNvSpPr/>
          <p:nvPr/>
        </p:nvSpPr>
        <p:spPr>
          <a:xfrm>
            <a:off x="1727854" y="3787127"/>
            <a:ext cx="1385570" cy="692785"/>
          </a:xfrm>
          <a:custGeom>
            <a:avLst/>
            <a:gdLst/>
            <a:ahLst/>
            <a:cxnLst/>
            <a:rect l="l" t="t" r="r" b="b"/>
            <a:pathLst>
              <a:path w="1385570" h="692785">
                <a:moveTo>
                  <a:pt x="692510" y="0"/>
                </a:moveTo>
                <a:lnTo>
                  <a:pt x="629478" y="1415"/>
                </a:lnTo>
                <a:lnTo>
                  <a:pt x="568031" y="5579"/>
                </a:lnTo>
                <a:lnTo>
                  <a:pt x="508413" y="12371"/>
                </a:lnTo>
                <a:lnTo>
                  <a:pt x="450871" y="21666"/>
                </a:lnTo>
                <a:lnTo>
                  <a:pt x="395647" y="33344"/>
                </a:lnTo>
                <a:lnTo>
                  <a:pt x="342987" y="47280"/>
                </a:lnTo>
                <a:lnTo>
                  <a:pt x="293134" y="63354"/>
                </a:lnTo>
                <a:lnTo>
                  <a:pt x="246334" y="81442"/>
                </a:lnTo>
                <a:lnTo>
                  <a:pt x="202831" y="101422"/>
                </a:lnTo>
                <a:lnTo>
                  <a:pt x="162869" y="123172"/>
                </a:lnTo>
                <a:lnTo>
                  <a:pt x="126693" y="146569"/>
                </a:lnTo>
                <a:lnTo>
                  <a:pt x="94547" y="171490"/>
                </a:lnTo>
                <a:lnTo>
                  <a:pt x="66676" y="197814"/>
                </a:lnTo>
                <a:lnTo>
                  <a:pt x="24737" y="254178"/>
                </a:lnTo>
                <a:lnTo>
                  <a:pt x="2830" y="314682"/>
                </a:lnTo>
                <a:lnTo>
                  <a:pt x="0" y="346180"/>
                </a:lnTo>
                <a:lnTo>
                  <a:pt x="2830" y="377695"/>
                </a:lnTo>
                <a:lnTo>
                  <a:pt x="24737" y="438220"/>
                </a:lnTo>
                <a:lnTo>
                  <a:pt x="66676" y="494594"/>
                </a:lnTo>
                <a:lnTo>
                  <a:pt x="94547" y="520919"/>
                </a:lnTo>
                <a:lnTo>
                  <a:pt x="126693" y="545839"/>
                </a:lnTo>
                <a:lnTo>
                  <a:pt x="162869" y="569234"/>
                </a:lnTo>
                <a:lnTo>
                  <a:pt x="202831" y="590979"/>
                </a:lnTo>
                <a:lnTo>
                  <a:pt x="246334" y="610954"/>
                </a:lnTo>
                <a:lnTo>
                  <a:pt x="293134" y="629037"/>
                </a:lnTo>
                <a:lnTo>
                  <a:pt x="342987" y="645104"/>
                </a:lnTo>
                <a:lnTo>
                  <a:pt x="395647" y="659035"/>
                </a:lnTo>
                <a:lnTo>
                  <a:pt x="450871" y="670707"/>
                </a:lnTo>
                <a:lnTo>
                  <a:pt x="508413" y="679997"/>
                </a:lnTo>
                <a:lnTo>
                  <a:pt x="568031" y="686784"/>
                </a:lnTo>
                <a:lnTo>
                  <a:pt x="629478" y="690946"/>
                </a:lnTo>
                <a:lnTo>
                  <a:pt x="692510" y="692361"/>
                </a:lnTo>
                <a:lnTo>
                  <a:pt x="755545" y="690946"/>
                </a:lnTo>
                <a:lnTo>
                  <a:pt x="816995" y="686784"/>
                </a:lnTo>
                <a:lnTo>
                  <a:pt x="876615" y="679997"/>
                </a:lnTo>
                <a:lnTo>
                  <a:pt x="934162" y="670707"/>
                </a:lnTo>
                <a:lnTo>
                  <a:pt x="989389" y="659035"/>
                </a:lnTo>
                <a:lnTo>
                  <a:pt x="1042053" y="645104"/>
                </a:lnTo>
                <a:lnTo>
                  <a:pt x="1091910" y="629037"/>
                </a:lnTo>
                <a:lnTo>
                  <a:pt x="1138714" y="610954"/>
                </a:lnTo>
                <a:lnTo>
                  <a:pt x="1182221" y="590979"/>
                </a:lnTo>
                <a:lnTo>
                  <a:pt x="1222187" y="569234"/>
                </a:lnTo>
                <a:lnTo>
                  <a:pt x="1258367" y="545839"/>
                </a:lnTo>
                <a:lnTo>
                  <a:pt x="1290517" y="520919"/>
                </a:lnTo>
                <a:lnTo>
                  <a:pt x="1318391" y="494594"/>
                </a:lnTo>
                <a:lnTo>
                  <a:pt x="1360336" y="438220"/>
                </a:lnTo>
                <a:lnTo>
                  <a:pt x="1382246" y="377695"/>
                </a:lnTo>
                <a:lnTo>
                  <a:pt x="1385076" y="346180"/>
                </a:lnTo>
                <a:lnTo>
                  <a:pt x="1382230" y="314682"/>
                </a:lnTo>
                <a:lnTo>
                  <a:pt x="1360298" y="254178"/>
                </a:lnTo>
                <a:lnTo>
                  <a:pt x="1318343" y="197814"/>
                </a:lnTo>
                <a:lnTo>
                  <a:pt x="1290468" y="171490"/>
                </a:lnTo>
                <a:lnTo>
                  <a:pt x="1258319" y="146569"/>
                </a:lnTo>
                <a:lnTo>
                  <a:pt x="1222142" y="123172"/>
                </a:lnTo>
                <a:lnTo>
                  <a:pt x="1182180" y="101422"/>
                </a:lnTo>
                <a:lnTo>
                  <a:pt x="1138678" y="81442"/>
                </a:lnTo>
                <a:lnTo>
                  <a:pt x="1091879" y="63354"/>
                </a:lnTo>
                <a:lnTo>
                  <a:pt x="1042029" y="47280"/>
                </a:lnTo>
                <a:lnTo>
                  <a:pt x="989371" y="33344"/>
                </a:lnTo>
                <a:lnTo>
                  <a:pt x="934149" y="21666"/>
                </a:lnTo>
                <a:lnTo>
                  <a:pt x="876608" y="12371"/>
                </a:lnTo>
                <a:lnTo>
                  <a:pt x="816991" y="5579"/>
                </a:lnTo>
                <a:lnTo>
                  <a:pt x="755544" y="1415"/>
                </a:lnTo>
                <a:lnTo>
                  <a:pt x="692510" y="0"/>
                </a:lnTo>
                <a:close/>
              </a:path>
            </a:pathLst>
          </a:custGeom>
          <a:solidFill>
            <a:srgbClr val="E8EDF7"/>
          </a:solidFill>
        </p:spPr>
        <p:txBody>
          <a:bodyPr wrap="square" lIns="0" tIns="0" rIns="0" bIns="0" rtlCol="0"/>
          <a:lstStyle/>
          <a:p>
            <a:endParaRPr/>
          </a:p>
        </p:txBody>
      </p:sp>
      <p:sp>
        <p:nvSpPr>
          <p:cNvPr id="1233" name="object 1233"/>
          <p:cNvSpPr/>
          <p:nvPr/>
        </p:nvSpPr>
        <p:spPr>
          <a:xfrm>
            <a:off x="1727854" y="3787127"/>
            <a:ext cx="1385570" cy="692785"/>
          </a:xfrm>
          <a:custGeom>
            <a:avLst/>
            <a:gdLst/>
            <a:ahLst/>
            <a:cxnLst/>
            <a:rect l="l" t="t" r="r" b="b"/>
            <a:pathLst>
              <a:path w="1385570" h="692785">
                <a:moveTo>
                  <a:pt x="0" y="346180"/>
                </a:moveTo>
                <a:lnTo>
                  <a:pt x="11157" y="283974"/>
                </a:lnTo>
                <a:lnTo>
                  <a:pt x="43325" y="225417"/>
                </a:lnTo>
                <a:lnTo>
                  <a:pt x="94547" y="171490"/>
                </a:lnTo>
                <a:lnTo>
                  <a:pt x="126693" y="146569"/>
                </a:lnTo>
                <a:lnTo>
                  <a:pt x="162869" y="123172"/>
                </a:lnTo>
                <a:lnTo>
                  <a:pt x="202831" y="101422"/>
                </a:lnTo>
                <a:lnTo>
                  <a:pt x="246334" y="81442"/>
                </a:lnTo>
                <a:lnTo>
                  <a:pt x="293134" y="63354"/>
                </a:lnTo>
                <a:lnTo>
                  <a:pt x="342987" y="47280"/>
                </a:lnTo>
                <a:lnTo>
                  <a:pt x="395647" y="33344"/>
                </a:lnTo>
                <a:lnTo>
                  <a:pt x="450871" y="21666"/>
                </a:lnTo>
                <a:lnTo>
                  <a:pt x="508413" y="12371"/>
                </a:lnTo>
                <a:lnTo>
                  <a:pt x="568031" y="5579"/>
                </a:lnTo>
                <a:lnTo>
                  <a:pt x="629478" y="1415"/>
                </a:lnTo>
                <a:lnTo>
                  <a:pt x="692510" y="0"/>
                </a:lnTo>
                <a:lnTo>
                  <a:pt x="755544" y="1415"/>
                </a:lnTo>
                <a:lnTo>
                  <a:pt x="816991" y="5579"/>
                </a:lnTo>
                <a:lnTo>
                  <a:pt x="876608" y="12371"/>
                </a:lnTo>
                <a:lnTo>
                  <a:pt x="934149" y="21666"/>
                </a:lnTo>
                <a:lnTo>
                  <a:pt x="989371" y="33344"/>
                </a:lnTo>
                <a:lnTo>
                  <a:pt x="1042029" y="47280"/>
                </a:lnTo>
                <a:lnTo>
                  <a:pt x="1091879" y="63354"/>
                </a:lnTo>
                <a:lnTo>
                  <a:pt x="1138678" y="81442"/>
                </a:lnTo>
                <a:lnTo>
                  <a:pt x="1182180" y="101422"/>
                </a:lnTo>
                <a:lnTo>
                  <a:pt x="1222142" y="123172"/>
                </a:lnTo>
                <a:lnTo>
                  <a:pt x="1258319" y="146569"/>
                </a:lnTo>
                <a:lnTo>
                  <a:pt x="1290468" y="171490"/>
                </a:lnTo>
                <a:lnTo>
                  <a:pt x="1318343" y="197814"/>
                </a:lnTo>
                <a:lnTo>
                  <a:pt x="1360298" y="254178"/>
                </a:lnTo>
                <a:lnTo>
                  <a:pt x="1382229" y="314682"/>
                </a:lnTo>
                <a:lnTo>
                  <a:pt x="1385076" y="346180"/>
                </a:lnTo>
                <a:lnTo>
                  <a:pt x="1382246" y="377695"/>
                </a:lnTo>
                <a:lnTo>
                  <a:pt x="1373917" y="408415"/>
                </a:lnTo>
                <a:lnTo>
                  <a:pt x="1341745" y="466987"/>
                </a:lnTo>
                <a:lnTo>
                  <a:pt x="1290517" y="520919"/>
                </a:lnTo>
                <a:lnTo>
                  <a:pt x="1258367" y="545839"/>
                </a:lnTo>
                <a:lnTo>
                  <a:pt x="1222187" y="569234"/>
                </a:lnTo>
                <a:lnTo>
                  <a:pt x="1182221" y="590979"/>
                </a:lnTo>
                <a:lnTo>
                  <a:pt x="1138714" y="610954"/>
                </a:lnTo>
                <a:lnTo>
                  <a:pt x="1091910" y="629037"/>
                </a:lnTo>
                <a:lnTo>
                  <a:pt x="1042053" y="645104"/>
                </a:lnTo>
                <a:lnTo>
                  <a:pt x="989389" y="659035"/>
                </a:lnTo>
                <a:lnTo>
                  <a:pt x="934162" y="670707"/>
                </a:lnTo>
                <a:lnTo>
                  <a:pt x="876615" y="679997"/>
                </a:lnTo>
                <a:lnTo>
                  <a:pt x="816995" y="686784"/>
                </a:lnTo>
                <a:lnTo>
                  <a:pt x="755545" y="690946"/>
                </a:lnTo>
                <a:lnTo>
                  <a:pt x="692510" y="692361"/>
                </a:lnTo>
                <a:lnTo>
                  <a:pt x="629478" y="690946"/>
                </a:lnTo>
                <a:lnTo>
                  <a:pt x="568031" y="686784"/>
                </a:lnTo>
                <a:lnTo>
                  <a:pt x="508413" y="679997"/>
                </a:lnTo>
                <a:lnTo>
                  <a:pt x="450871" y="670707"/>
                </a:lnTo>
                <a:lnTo>
                  <a:pt x="395647" y="659035"/>
                </a:lnTo>
                <a:lnTo>
                  <a:pt x="342987" y="645104"/>
                </a:lnTo>
                <a:lnTo>
                  <a:pt x="293134" y="629037"/>
                </a:lnTo>
                <a:lnTo>
                  <a:pt x="246334" y="610954"/>
                </a:lnTo>
                <a:lnTo>
                  <a:pt x="202831" y="590979"/>
                </a:lnTo>
                <a:lnTo>
                  <a:pt x="162869" y="569234"/>
                </a:lnTo>
                <a:lnTo>
                  <a:pt x="126693" y="545839"/>
                </a:lnTo>
                <a:lnTo>
                  <a:pt x="94547" y="520919"/>
                </a:lnTo>
                <a:lnTo>
                  <a:pt x="66676" y="494594"/>
                </a:lnTo>
                <a:lnTo>
                  <a:pt x="24737" y="438220"/>
                </a:lnTo>
                <a:lnTo>
                  <a:pt x="2830" y="377695"/>
                </a:lnTo>
                <a:lnTo>
                  <a:pt x="0" y="346180"/>
                </a:lnTo>
                <a:close/>
              </a:path>
            </a:pathLst>
          </a:custGeom>
          <a:ln w="3175">
            <a:solidFill>
              <a:srgbClr val="000000"/>
            </a:solidFill>
          </a:ln>
        </p:spPr>
        <p:txBody>
          <a:bodyPr wrap="square" lIns="0" tIns="0" rIns="0" bIns="0" rtlCol="0"/>
          <a:lstStyle/>
          <a:p>
            <a:endParaRPr/>
          </a:p>
        </p:txBody>
      </p:sp>
      <p:sp>
        <p:nvSpPr>
          <p:cNvPr id="1234" name="object 1234"/>
          <p:cNvSpPr txBox="1"/>
          <p:nvPr/>
        </p:nvSpPr>
        <p:spPr>
          <a:xfrm>
            <a:off x="2143984" y="3997523"/>
            <a:ext cx="553085" cy="236854"/>
          </a:xfrm>
          <a:prstGeom prst="rect">
            <a:avLst/>
          </a:prstGeom>
        </p:spPr>
        <p:txBody>
          <a:bodyPr vert="horz" wrap="square" lIns="0" tIns="17145" rIns="0" bIns="0" rtlCol="0">
            <a:spAutoFit/>
          </a:bodyPr>
          <a:lstStyle/>
          <a:p>
            <a:pPr marL="12700">
              <a:lnSpc>
                <a:spcPct val="100000"/>
              </a:lnSpc>
              <a:spcBef>
                <a:spcPts val="135"/>
              </a:spcBef>
            </a:pPr>
            <a:r>
              <a:rPr sz="1350" spc="10" dirty="0">
                <a:latin typeface="Times New Roman"/>
                <a:cs typeface="Times New Roman"/>
              </a:rPr>
              <a:t>Service</a:t>
            </a:r>
            <a:endParaRPr sz="1350">
              <a:latin typeface="Times New Roman"/>
              <a:cs typeface="Times New Roman"/>
            </a:endParaRPr>
          </a:p>
        </p:txBody>
      </p:sp>
      <p:sp>
        <p:nvSpPr>
          <p:cNvPr id="1235" name="object 1235"/>
          <p:cNvSpPr/>
          <p:nvPr/>
        </p:nvSpPr>
        <p:spPr>
          <a:xfrm>
            <a:off x="6229231" y="3787127"/>
            <a:ext cx="1385570" cy="692785"/>
          </a:xfrm>
          <a:custGeom>
            <a:avLst/>
            <a:gdLst/>
            <a:ahLst/>
            <a:cxnLst/>
            <a:rect l="l" t="t" r="r" b="b"/>
            <a:pathLst>
              <a:path w="1385570" h="692785">
                <a:moveTo>
                  <a:pt x="692401" y="0"/>
                </a:moveTo>
                <a:lnTo>
                  <a:pt x="629374" y="1415"/>
                </a:lnTo>
                <a:lnTo>
                  <a:pt x="567932" y="5579"/>
                </a:lnTo>
                <a:lnTo>
                  <a:pt x="508319" y="12371"/>
                </a:lnTo>
                <a:lnTo>
                  <a:pt x="450780" y="21666"/>
                </a:lnTo>
                <a:lnTo>
                  <a:pt x="395558" y="33344"/>
                </a:lnTo>
                <a:lnTo>
                  <a:pt x="342900" y="47280"/>
                </a:lnTo>
                <a:lnTo>
                  <a:pt x="293050" y="63354"/>
                </a:lnTo>
                <a:lnTo>
                  <a:pt x="246252" y="81442"/>
                </a:lnTo>
                <a:lnTo>
                  <a:pt x="202751" y="101422"/>
                </a:lnTo>
                <a:lnTo>
                  <a:pt x="162793" y="123172"/>
                </a:lnTo>
                <a:lnTo>
                  <a:pt x="126620" y="146569"/>
                </a:lnTo>
                <a:lnTo>
                  <a:pt x="94480" y="171490"/>
                </a:lnTo>
                <a:lnTo>
                  <a:pt x="66615" y="197814"/>
                </a:lnTo>
                <a:lnTo>
                  <a:pt x="24693" y="254178"/>
                </a:lnTo>
                <a:lnTo>
                  <a:pt x="2813" y="314682"/>
                </a:lnTo>
                <a:lnTo>
                  <a:pt x="0" y="346180"/>
                </a:lnTo>
                <a:lnTo>
                  <a:pt x="2829" y="377695"/>
                </a:lnTo>
                <a:lnTo>
                  <a:pt x="24732" y="438220"/>
                </a:lnTo>
                <a:lnTo>
                  <a:pt x="66665" y="494594"/>
                </a:lnTo>
                <a:lnTo>
                  <a:pt x="94533" y="520919"/>
                </a:lnTo>
                <a:lnTo>
                  <a:pt x="126675" y="545839"/>
                </a:lnTo>
                <a:lnTo>
                  <a:pt x="162847" y="569234"/>
                </a:lnTo>
                <a:lnTo>
                  <a:pt x="202806" y="590979"/>
                </a:lnTo>
                <a:lnTo>
                  <a:pt x="246307" y="610954"/>
                </a:lnTo>
                <a:lnTo>
                  <a:pt x="293105" y="629037"/>
                </a:lnTo>
                <a:lnTo>
                  <a:pt x="342957" y="645104"/>
                </a:lnTo>
                <a:lnTo>
                  <a:pt x="395618" y="659035"/>
                </a:lnTo>
                <a:lnTo>
                  <a:pt x="450844" y="670707"/>
                </a:lnTo>
                <a:lnTo>
                  <a:pt x="508390" y="679997"/>
                </a:lnTo>
                <a:lnTo>
                  <a:pt x="568013" y="686784"/>
                </a:lnTo>
                <a:lnTo>
                  <a:pt x="629468" y="690946"/>
                </a:lnTo>
                <a:lnTo>
                  <a:pt x="692510" y="692361"/>
                </a:lnTo>
                <a:lnTo>
                  <a:pt x="755537" y="690946"/>
                </a:lnTo>
                <a:lnTo>
                  <a:pt x="816979" y="686784"/>
                </a:lnTo>
                <a:lnTo>
                  <a:pt x="876592" y="679997"/>
                </a:lnTo>
                <a:lnTo>
                  <a:pt x="934132" y="670707"/>
                </a:lnTo>
                <a:lnTo>
                  <a:pt x="989355" y="659035"/>
                </a:lnTo>
                <a:lnTo>
                  <a:pt x="1042015" y="645104"/>
                </a:lnTo>
                <a:lnTo>
                  <a:pt x="1091868" y="629037"/>
                </a:lnTo>
                <a:lnTo>
                  <a:pt x="1138669" y="610954"/>
                </a:lnTo>
                <a:lnTo>
                  <a:pt x="1182173" y="590979"/>
                </a:lnTo>
                <a:lnTo>
                  <a:pt x="1222137" y="569234"/>
                </a:lnTo>
                <a:lnTo>
                  <a:pt x="1258316" y="545839"/>
                </a:lnTo>
                <a:lnTo>
                  <a:pt x="1290464" y="520919"/>
                </a:lnTo>
                <a:lnTo>
                  <a:pt x="1318337" y="494594"/>
                </a:lnTo>
                <a:lnTo>
                  <a:pt x="1360281" y="438220"/>
                </a:lnTo>
                <a:lnTo>
                  <a:pt x="1382191" y="377695"/>
                </a:lnTo>
                <a:lnTo>
                  <a:pt x="1385021" y="346180"/>
                </a:lnTo>
                <a:lnTo>
                  <a:pt x="1382175" y="314682"/>
                </a:lnTo>
                <a:lnTo>
                  <a:pt x="1360243" y="254178"/>
                </a:lnTo>
                <a:lnTo>
                  <a:pt x="1318287" y="197814"/>
                </a:lnTo>
                <a:lnTo>
                  <a:pt x="1290411" y="171490"/>
                </a:lnTo>
                <a:lnTo>
                  <a:pt x="1258261" y="146569"/>
                </a:lnTo>
                <a:lnTo>
                  <a:pt x="1222082" y="123172"/>
                </a:lnTo>
                <a:lnTo>
                  <a:pt x="1182118" y="101422"/>
                </a:lnTo>
                <a:lnTo>
                  <a:pt x="1138614" y="81442"/>
                </a:lnTo>
                <a:lnTo>
                  <a:pt x="1091812" y="63354"/>
                </a:lnTo>
                <a:lnTo>
                  <a:pt x="1041958" y="47280"/>
                </a:lnTo>
                <a:lnTo>
                  <a:pt x="989295" y="33344"/>
                </a:lnTo>
                <a:lnTo>
                  <a:pt x="934068" y="21666"/>
                </a:lnTo>
                <a:lnTo>
                  <a:pt x="876521" y="12371"/>
                </a:lnTo>
                <a:lnTo>
                  <a:pt x="816898" y="5579"/>
                </a:lnTo>
                <a:lnTo>
                  <a:pt x="755443" y="1415"/>
                </a:lnTo>
                <a:lnTo>
                  <a:pt x="692401" y="0"/>
                </a:lnTo>
                <a:close/>
              </a:path>
            </a:pathLst>
          </a:custGeom>
          <a:solidFill>
            <a:srgbClr val="E8EDF7"/>
          </a:solidFill>
        </p:spPr>
        <p:txBody>
          <a:bodyPr wrap="square" lIns="0" tIns="0" rIns="0" bIns="0" rtlCol="0"/>
          <a:lstStyle/>
          <a:p>
            <a:endParaRPr/>
          </a:p>
        </p:txBody>
      </p:sp>
      <p:sp>
        <p:nvSpPr>
          <p:cNvPr id="1236" name="object 1236"/>
          <p:cNvSpPr/>
          <p:nvPr/>
        </p:nvSpPr>
        <p:spPr>
          <a:xfrm>
            <a:off x="6229230" y="3787127"/>
            <a:ext cx="1385570" cy="692785"/>
          </a:xfrm>
          <a:custGeom>
            <a:avLst/>
            <a:gdLst/>
            <a:ahLst/>
            <a:cxnLst/>
            <a:rect l="l" t="t" r="r" b="b"/>
            <a:pathLst>
              <a:path w="1385570" h="692785">
                <a:moveTo>
                  <a:pt x="0" y="346180"/>
                </a:moveTo>
                <a:lnTo>
                  <a:pt x="11125" y="283974"/>
                </a:lnTo>
                <a:lnTo>
                  <a:pt x="43272" y="225417"/>
                </a:lnTo>
                <a:lnTo>
                  <a:pt x="94480" y="171490"/>
                </a:lnTo>
                <a:lnTo>
                  <a:pt x="126620" y="146569"/>
                </a:lnTo>
                <a:lnTo>
                  <a:pt x="162793" y="123172"/>
                </a:lnTo>
                <a:lnTo>
                  <a:pt x="202751" y="101422"/>
                </a:lnTo>
                <a:lnTo>
                  <a:pt x="246252" y="81442"/>
                </a:lnTo>
                <a:lnTo>
                  <a:pt x="293050" y="63354"/>
                </a:lnTo>
                <a:lnTo>
                  <a:pt x="342900" y="47280"/>
                </a:lnTo>
                <a:lnTo>
                  <a:pt x="395558" y="33344"/>
                </a:lnTo>
                <a:lnTo>
                  <a:pt x="450780" y="21666"/>
                </a:lnTo>
                <a:lnTo>
                  <a:pt x="508319" y="12371"/>
                </a:lnTo>
                <a:lnTo>
                  <a:pt x="567932" y="5579"/>
                </a:lnTo>
                <a:lnTo>
                  <a:pt x="629374" y="1415"/>
                </a:lnTo>
                <a:lnTo>
                  <a:pt x="692400" y="0"/>
                </a:lnTo>
                <a:lnTo>
                  <a:pt x="755443" y="1415"/>
                </a:lnTo>
                <a:lnTo>
                  <a:pt x="816898" y="5579"/>
                </a:lnTo>
                <a:lnTo>
                  <a:pt x="876521" y="12371"/>
                </a:lnTo>
                <a:lnTo>
                  <a:pt x="934068" y="21666"/>
                </a:lnTo>
                <a:lnTo>
                  <a:pt x="989295" y="33344"/>
                </a:lnTo>
                <a:lnTo>
                  <a:pt x="1041958" y="47280"/>
                </a:lnTo>
                <a:lnTo>
                  <a:pt x="1091812" y="63354"/>
                </a:lnTo>
                <a:lnTo>
                  <a:pt x="1138614" y="81442"/>
                </a:lnTo>
                <a:lnTo>
                  <a:pt x="1182118" y="101422"/>
                </a:lnTo>
                <a:lnTo>
                  <a:pt x="1222082" y="123172"/>
                </a:lnTo>
                <a:lnTo>
                  <a:pt x="1258261" y="146569"/>
                </a:lnTo>
                <a:lnTo>
                  <a:pt x="1290411" y="171490"/>
                </a:lnTo>
                <a:lnTo>
                  <a:pt x="1318287" y="197814"/>
                </a:lnTo>
                <a:lnTo>
                  <a:pt x="1360242" y="254178"/>
                </a:lnTo>
                <a:lnTo>
                  <a:pt x="1382174" y="314682"/>
                </a:lnTo>
                <a:lnTo>
                  <a:pt x="1385021" y="346180"/>
                </a:lnTo>
                <a:lnTo>
                  <a:pt x="1382191" y="377695"/>
                </a:lnTo>
                <a:lnTo>
                  <a:pt x="1373863" y="408415"/>
                </a:lnTo>
                <a:lnTo>
                  <a:pt x="1341691" y="466987"/>
                </a:lnTo>
                <a:lnTo>
                  <a:pt x="1290464" y="520919"/>
                </a:lnTo>
                <a:lnTo>
                  <a:pt x="1258315" y="545839"/>
                </a:lnTo>
                <a:lnTo>
                  <a:pt x="1222137" y="569234"/>
                </a:lnTo>
                <a:lnTo>
                  <a:pt x="1182173" y="590979"/>
                </a:lnTo>
                <a:lnTo>
                  <a:pt x="1138669" y="610954"/>
                </a:lnTo>
                <a:lnTo>
                  <a:pt x="1091867" y="629037"/>
                </a:lnTo>
                <a:lnTo>
                  <a:pt x="1042015" y="645104"/>
                </a:lnTo>
                <a:lnTo>
                  <a:pt x="989355" y="659035"/>
                </a:lnTo>
                <a:lnTo>
                  <a:pt x="934132" y="670707"/>
                </a:lnTo>
                <a:lnTo>
                  <a:pt x="876592" y="679997"/>
                </a:lnTo>
                <a:lnTo>
                  <a:pt x="816979" y="686784"/>
                </a:lnTo>
                <a:lnTo>
                  <a:pt x="755537" y="690946"/>
                </a:lnTo>
                <a:lnTo>
                  <a:pt x="692510" y="692361"/>
                </a:lnTo>
                <a:lnTo>
                  <a:pt x="629468" y="690946"/>
                </a:lnTo>
                <a:lnTo>
                  <a:pt x="568013" y="686784"/>
                </a:lnTo>
                <a:lnTo>
                  <a:pt x="508390" y="679997"/>
                </a:lnTo>
                <a:lnTo>
                  <a:pt x="450844" y="670707"/>
                </a:lnTo>
                <a:lnTo>
                  <a:pt x="395618" y="659035"/>
                </a:lnTo>
                <a:lnTo>
                  <a:pt x="342957" y="645104"/>
                </a:lnTo>
                <a:lnTo>
                  <a:pt x="293105" y="629037"/>
                </a:lnTo>
                <a:lnTo>
                  <a:pt x="246307" y="610954"/>
                </a:lnTo>
                <a:lnTo>
                  <a:pt x="202806" y="590979"/>
                </a:lnTo>
                <a:lnTo>
                  <a:pt x="162847" y="569234"/>
                </a:lnTo>
                <a:lnTo>
                  <a:pt x="126675" y="545839"/>
                </a:lnTo>
                <a:lnTo>
                  <a:pt x="94533" y="520919"/>
                </a:lnTo>
                <a:lnTo>
                  <a:pt x="66665" y="494594"/>
                </a:lnTo>
                <a:lnTo>
                  <a:pt x="24732" y="438220"/>
                </a:lnTo>
                <a:lnTo>
                  <a:pt x="2829" y="377695"/>
                </a:lnTo>
                <a:lnTo>
                  <a:pt x="0" y="346180"/>
                </a:lnTo>
                <a:close/>
              </a:path>
            </a:pathLst>
          </a:custGeom>
          <a:ln w="3175">
            <a:solidFill>
              <a:srgbClr val="000000"/>
            </a:solidFill>
          </a:ln>
        </p:spPr>
        <p:txBody>
          <a:bodyPr wrap="square" lIns="0" tIns="0" rIns="0" bIns="0" rtlCol="0"/>
          <a:lstStyle/>
          <a:p>
            <a:endParaRPr/>
          </a:p>
        </p:txBody>
      </p:sp>
      <p:sp>
        <p:nvSpPr>
          <p:cNvPr id="1237" name="object 1237"/>
          <p:cNvSpPr txBox="1"/>
          <p:nvPr/>
        </p:nvSpPr>
        <p:spPr>
          <a:xfrm>
            <a:off x="6435386" y="3892020"/>
            <a:ext cx="972819" cy="447675"/>
          </a:xfrm>
          <a:prstGeom prst="rect">
            <a:avLst/>
          </a:prstGeom>
        </p:spPr>
        <p:txBody>
          <a:bodyPr vert="horz" wrap="square" lIns="0" tIns="11430" rIns="0" bIns="0" rtlCol="0">
            <a:spAutoFit/>
          </a:bodyPr>
          <a:lstStyle/>
          <a:p>
            <a:pPr marL="12700" marR="5080" indent="258445">
              <a:lnSpc>
                <a:spcPct val="102600"/>
              </a:lnSpc>
              <a:spcBef>
                <a:spcPts val="90"/>
              </a:spcBef>
            </a:pPr>
            <a:r>
              <a:rPr sz="1350" spc="15" dirty="0">
                <a:latin typeface="Times New Roman"/>
                <a:cs typeface="Times New Roman"/>
              </a:rPr>
              <a:t>Cloud  </a:t>
            </a:r>
            <a:r>
              <a:rPr sz="1350" spc="10" dirty="0">
                <a:latin typeface="Times New Roman"/>
                <a:cs typeface="Times New Roman"/>
              </a:rPr>
              <a:t>infrastructure</a:t>
            </a:r>
            <a:endParaRPr sz="1350">
              <a:latin typeface="Times New Roman"/>
              <a:cs typeface="Times New Roman"/>
            </a:endParaRPr>
          </a:p>
        </p:txBody>
      </p:sp>
      <p:sp>
        <p:nvSpPr>
          <p:cNvPr id="1238" name="object 1238"/>
          <p:cNvSpPr/>
          <p:nvPr/>
        </p:nvSpPr>
        <p:spPr>
          <a:xfrm>
            <a:off x="5476152" y="814369"/>
            <a:ext cx="1529715" cy="2832735"/>
          </a:xfrm>
          <a:custGeom>
            <a:avLst/>
            <a:gdLst/>
            <a:ahLst/>
            <a:cxnLst/>
            <a:rect l="l" t="t" r="r" b="b"/>
            <a:pathLst>
              <a:path w="1529715" h="2832735">
                <a:moveTo>
                  <a:pt x="0" y="0"/>
                </a:moveTo>
                <a:lnTo>
                  <a:pt x="43850" y="16244"/>
                </a:lnTo>
                <a:lnTo>
                  <a:pt x="87196" y="33381"/>
                </a:lnTo>
                <a:lnTo>
                  <a:pt x="130033" y="51399"/>
                </a:lnTo>
                <a:lnTo>
                  <a:pt x="172355" y="70286"/>
                </a:lnTo>
                <a:lnTo>
                  <a:pt x="214153" y="90029"/>
                </a:lnTo>
                <a:lnTo>
                  <a:pt x="255424" y="110617"/>
                </a:lnTo>
                <a:lnTo>
                  <a:pt x="296159" y="132038"/>
                </a:lnTo>
                <a:lnTo>
                  <a:pt x="336354" y="154278"/>
                </a:lnTo>
                <a:lnTo>
                  <a:pt x="376001" y="177327"/>
                </a:lnTo>
                <a:lnTo>
                  <a:pt x="415094" y="201173"/>
                </a:lnTo>
                <a:lnTo>
                  <a:pt x="453628" y="225803"/>
                </a:lnTo>
                <a:lnTo>
                  <a:pt x="491595" y="251205"/>
                </a:lnTo>
                <a:lnTo>
                  <a:pt x="528990" y="277367"/>
                </a:lnTo>
                <a:lnTo>
                  <a:pt x="565805" y="304277"/>
                </a:lnTo>
                <a:lnTo>
                  <a:pt x="602036" y="331924"/>
                </a:lnTo>
                <a:lnTo>
                  <a:pt x="637675" y="360294"/>
                </a:lnTo>
                <a:lnTo>
                  <a:pt x="672716" y="389376"/>
                </a:lnTo>
                <a:lnTo>
                  <a:pt x="707154" y="419159"/>
                </a:lnTo>
                <a:lnTo>
                  <a:pt x="740981" y="449629"/>
                </a:lnTo>
                <a:lnTo>
                  <a:pt x="774191" y="480775"/>
                </a:lnTo>
                <a:lnTo>
                  <a:pt x="806779" y="512585"/>
                </a:lnTo>
                <a:lnTo>
                  <a:pt x="838737" y="545046"/>
                </a:lnTo>
                <a:lnTo>
                  <a:pt x="870060" y="578147"/>
                </a:lnTo>
                <a:lnTo>
                  <a:pt x="900741" y="611876"/>
                </a:lnTo>
                <a:lnTo>
                  <a:pt x="930774" y="646220"/>
                </a:lnTo>
                <a:lnTo>
                  <a:pt x="960153" y="681168"/>
                </a:lnTo>
                <a:lnTo>
                  <a:pt x="988871" y="716708"/>
                </a:lnTo>
                <a:lnTo>
                  <a:pt x="1016922" y="752826"/>
                </a:lnTo>
                <a:lnTo>
                  <a:pt x="1044299" y="789513"/>
                </a:lnTo>
                <a:lnTo>
                  <a:pt x="1070998" y="826754"/>
                </a:lnTo>
                <a:lnTo>
                  <a:pt x="1097010" y="864539"/>
                </a:lnTo>
                <a:lnTo>
                  <a:pt x="1122330" y="902855"/>
                </a:lnTo>
                <a:lnTo>
                  <a:pt x="1146952" y="941690"/>
                </a:lnTo>
                <a:lnTo>
                  <a:pt x="1170869" y="981032"/>
                </a:lnTo>
                <a:lnTo>
                  <a:pt x="1194076" y="1020869"/>
                </a:lnTo>
                <a:lnTo>
                  <a:pt x="1216565" y="1061189"/>
                </a:lnTo>
                <a:lnTo>
                  <a:pt x="1238330" y="1101980"/>
                </a:lnTo>
                <a:lnTo>
                  <a:pt x="1259365" y="1143230"/>
                </a:lnTo>
                <a:lnTo>
                  <a:pt x="1279665" y="1184927"/>
                </a:lnTo>
                <a:lnTo>
                  <a:pt x="1299221" y="1227059"/>
                </a:lnTo>
                <a:lnTo>
                  <a:pt x="1318030" y="1269614"/>
                </a:lnTo>
                <a:lnTo>
                  <a:pt x="1336083" y="1312579"/>
                </a:lnTo>
                <a:lnTo>
                  <a:pt x="1353374" y="1355942"/>
                </a:lnTo>
                <a:lnTo>
                  <a:pt x="1369898" y="1399693"/>
                </a:lnTo>
                <a:lnTo>
                  <a:pt x="1385649" y="1443818"/>
                </a:lnTo>
                <a:lnTo>
                  <a:pt x="1400619" y="1488305"/>
                </a:lnTo>
                <a:lnTo>
                  <a:pt x="1414802" y="1533143"/>
                </a:lnTo>
                <a:lnTo>
                  <a:pt x="1428193" y="1578319"/>
                </a:lnTo>
                <a:lnTo>
                  <a:pt x="1440784" y="1623822"/>
                </a:lnTo>
                <a:lnTo>
                  <a:pt x="1452570" y="1669639"/>
                </a:lnTo>
                <a:lnTo>
                  <a:pt x="1463545" y="1715758"/>
                </a:lnTo>
                <a:lnTo>
                  <a:pt x="1473702" y="1762167"/>
                </a:lnTo>
                <a:lnTo>
                  <a:pt x="1483034" y="1808855"/>
                </a:lnTo>
                <a:lnTo>
                  <a:pt x="1491536" y="1855808"/>
                </a:lnTo>
                <a:lnTo>
                  <a:pt x="1499201" y="1903016"/>
                </a:lnTo>
                <a:lnTo>
                  <a:pt x="1506022" y="1950465"/>
                </a:lnTo>
                <a:lnTo>
                  <a:pt x="1511995" y="1998145"/>
                </a:lnTo>
                <a:lnTo>
                  <a:pt x="1517111" y="2046042"/>
                </a:lnTo>
                <a:lnTo>
                  <a:pt x="1521366" y="2094145"/>
                </a:lnTo>
                <a:lnTo>
                  <a:pt x="1524752" y="2142442"/>
                </a:lnTo>
                <a:lnTo>
                  <a:pt x="1527264" y="2190921"/>
                </a:lnTo>
                <a:lnTo>
                  <a:pt x="1528895" y="2239569"/>
                </a:lnTo>
                <a:lnTo>
                  <a:pt x="1529639" y="2288375"/>
                </a:lnTo>
                <a:lnTo>
                  <a:pt x="1529489" y="2337327"/>
                </a:lnTo>
                <a:lnTo>
                  <a:pt x="1528439" y="2386412"/>
                </a:lnTo>
                <a:lnTo>
                  <a:pt x="1526484" y="2435618"/>
                </a:lnTo>
                <a:lnTo>
                  <a:pt x="1523616" y="2484934"/>
                </a:lnTo>
                <a:lnTo>
                  <a:pt x="1519829" y="2534347"/>
                </a:lnTo>
                <a:lnTo>
                  <a:pt x="1515118" y="2583846"/>
                </a:lnTo>
                <a:lnTo>
                  <a:pt x="1509475" y="2633418"/>
                </a:lnTo>
                <a:lnTo>
                  <a:pt x="1502895" y="2683051"/>
                </a:lnTo>
                <a:lnTo>
                  <a:pt x="1495371" y="2732733"/>
                </a:lnTo>
                <a:lnTo>
                  <a:pt x="1486897" y="2782452"/>
                </a:lnTo>
                <a:lnTo>
                  <a:pt x="1477466" y="2832197"/>
                </a:lnTo>
              </a:path>
            </a:pathLst>
          </a:custGeom>
          <a:ln w="24731">
            <a:solidFill>
              <a:srgbClr val="000000"/>
            </a:solidFill>
          </a:ln>
        </p:spPr>
        <p:txBody>
          <a:bodyPr wrap="square" lIns="0" tIns="0" rIns="0" bIns="0" rtlCol="0"/>
          <a:lstStyle/>
          <a:p>
            <a:endParaRPr/>
          </a:p>
        </p:txBody>
      </p:sp>
      <p:sp>
        <p:nvSpPr>
          <p:cNvPr id="1239" name="object 1239"/>
          <p:cNvSpPr/>
          <p:nvPr/>
        </p:nvSpPr>
        <p:spPr>
          <a:xfrm>
            <a:off x="5338859" y="768432"/>
            <a:ext cx="166370" cy="100330"/>
          </a:xfrm>
          <a:custGeom>
            <a:avLst/>
            <a:gdLst/>
            <a:ahLst/>
            <a:cxnLst/>
            <a:rect l="l" t="t" r="r" b="b"/>
            <a:pathLst>
              <a:path w="166370" h="100330">
                <a:moveTo>
                  <a:pt x="165762" y="0"/>
                </a:moveTo>
                <a:lnTo>
                  <a:pt x="0" y="1978"/>
                </a:lnTo>
                <a:lnTo>
                  <a:pt x="133775" y="99897"/>
                </a:lnTo>
                <a:lnTo>
                  <a:pt x="165762" y="0"/>
                </a:lnTo>
                <a:close/>
              </a:path>
            </a:pathLst>
          </a:custGeom>
          <a:solidFill>
            <a:srgbClr val="000000"/>
          </a:solidFill>
        </p:spPr>
        <p:txBody>
          <a:bodyPr wrap="square" lIns="0" tIns="0" rIns="0" bIns="0" rtlCol="0"/>
          <a:lstStyle/>
          <a:p>
            <a:endParaRPr/>
          </a:p>
        </p:txBody>
      </p:sp>
      <p:sp>
        <p:nvSpPr>
          <p:cNvPr id="1240" name="object 1240"/>
          <p:cNvSpPr/>
          <p:nvPr/>
        </p:nvSpPr>
        <p:spPr>
          <a:xfrm>
            <a:off x="6905363" y="3622169"/>
            <a:ext cx="102870" cy="165100"/>
          </a:xfrm>
          <a:custGeom>
            <a:avLst/>
            <a:gdLst/>
            <a:ahLst/>
            <a:cxnLst/>
            <a:rect l="l" t="t" r="r" b="b"/>
            <a:pathLst>
              <a:path w="102870" h="165100">
                <a:moveTo>
                  <a:pt x="0" y="0"/>
                </a:moveTo>
                <a:lnTo>
                  <a:pt x="16378" y="164957"/>
                </a:lnTo>
                <a:lnTo>
                  <a:pt x="102337" y="23298"/>
                </a:lnTo>
                <a:lnTo>
                  <a:pt x="0" y="0"/>
                </a:lnTo>
                <a:close/>
              </a:path>
            </a:pathLst>
          </a:custGeom>
          <a:solidFill>
            <a:srgbClr val="000000"/>
          </a:solidFill>
        </p:spPr>
        <p:txBody>
          <a:bodyPr wrap="square" lIns="0" tIns="0" rIns="0" bIns="0" rtlCol="0"/>
          <a:lstStyle/>
          <a:p>
            <a:endParaRPr/>
          </a:p>
        </p:txBody>
      </p:sp>
      <p:sp>
        <p:nvSpPr>
          <p:cNvPr id="1241" name="object 1241"/>
          <p:cNvSpPr/>
          <p:nvPr/>
        </p:nvSpPr>
        <p:spPr>
          <a:xfrm>
            <a:off x="2281806" y="823161"/>
            <a:ext cx="1537970" cy="2827655"/>
          </a:xfrm>
          <a:custGeom>
            <a:avLst/>
            <a:gdLst/>
            <a:ahLst/>
            <a:cxnLst/>
            <a:rect l="l" t="t" r="r" b="b"/>
            <a:pathLst>
              <a:path w="1537970" h="2827654">
                <a:moveTo>
                  <a:pt x="92172" y="2827471"/>
                </a:moveTo>
                <a:lnTo>
                  <a:pt x="79128" y="2782632"/>
                </a:lnTo>
                <a:lnTo>
                  <a:pt x="67101" y="2737705"/>
                </a:lnTo>
                <a:lnTo>
                  <a:pt x="56086" y="2692700"/>
                </a:lnTo>
                <a:lnTo>
                  <a:pt x="46077" y="2647630"/>
                </a:lnTo>
                <a:lnTo>
                  <a:pt x="37068" y="2602505"/>
                </a:lnTo>
                <a:lnTo>
                  <a:pt x="29053" y="2557338"/>
                </a:lnTo>
                <a:lnTo>
                  <a:pt x="22025" y="2512140"/>
                </a:lnTo>
                <a:lnTo>
                  <a:pt x="15980" y="2466922"/>
                </a:lnTo>
                <a:lnTo>
                  <a:pt x="10911" y="2421697"/>
                </a:lnTo>
                <a:lnTo>
                  <a:pt x="6812" y="2376475"/>
                </a:lnTo>
                <a:lnTo>
                  <a:pt x="3677" y="2331269"/>
                </a:lnTo>
                <a:lnTo>
                  <a:pt x="1501" y="2286090"/>
                </a:lnTo>
                <a:lnTo>
                  <a:pt x="277" y="2240949"/>
                </a:lnTo>
                <a:lnTo>
                  <a:pt x="0" y="2195859"/>
                </a:lnTo>
                <a:lnTo>
                  <a:pt x="663" y="2150830"/>
                </a:lnTo>
                <a:lnTo>
                  <a:pt x="2261" y="2105874"/>
                </a:lnTo>
                <a:lnTo>
                  <a:pt x="4787" y="2061003"/>
                </a:lnTo>
                <a:lnTo>
                  <a:pt x="8237" y="2016229"/>
                </a:lnTo>
                <a:lnTo>
                  <a:pt x="12603" y="1971562"/>
                </a:lnTo>
                <a:lnTo>
                  <a:pt x="17880" y="1927015"/>
                </a:lnTo>
                <a:lnTo>
                  <a:pt x="24063" y="1882600"/>
                </a:lnTo>
                <a:lnTo>
                  <a:pt x="31144" y="1838327"/>
                </a:lnTo>
                <a:lnTo>
                  <a:pt x="39119" y="1794208"/>
                </a:lnTo>
                <a:lnTo>
                  <a:pt x="47981" y="1750256"/>
                </a:lnTo>
                <a:lnTo>
                  <a:pt x="57725" y="1706481"/>
                </a:lnTo>
                <a:lnTo>
                  <a:pt x="68344" y="1662895"/>
                </a:lnTo>
                <a:lnTo>
                  <a:pt x="79832" y="1619509"/>
                </a:lnTo>
                <a:lnTo>
                  <a:pt x="92184" y="1576336"/>
                </a:lnTo>
                <a:lnTo>
                  <a:pt x="105394" y="1533387"/>
                </a:lnTo>
                <a:lnTo>
                  <a:pt x="119456" y="1490673"/>
                </a:lnTo>
                <a:lnTo>
                  <a:pt x="134363" y="1448206"/>
                </a:lnTo>
                <a:lnTo>
                  <a:pt x="150111" y="1405998"/>
                </a:lnTo>
                <a:lnTo>
                  <a:pt x="166692" y="1364060"/>
                </a:lnTo>
                <a:lnTo>
                  <a:pt x="184102" y="1322403"/>
                </a:lnTo>
                <a:lnTo>
                  <a:pt x="202334" y="1281040"/>
                </a:lnTo>
                <a:lnTo>
                  <a:pt x="221382" y="1239982"/>
                </a:lnTo>
                <a:lnTo>
                  <a:pt x="241240" y="1199240"/>
                </a:lnTo>
                <a:lnTo>
                  <a:pt x="261903" y="1158827"/>
                </a:lnTo>
                <a:lnTo>
                  <a:pt x="283364" y="1118753"/>
                </a:lnTo>
                <a:lnTo>
                  <a:pt x="305618" y="1079030"/>
                </a:lnTo>
                <a:lnTo>
                  <a:pt x="328658" y="1039670"/>
                </a:lnTo>
                <a:lnTo>
                  <a:pt x="352479" y="1000684"/>
                </a:lnTo>
                <a:lnTo>
                  <a:pt x="377075" y="962085"/>
                </a:lnTo>
                <a:lnTo>
                  <a:pt x="402440" y="923883"/>
                </a:lnTo>
                <a:lnTo>
                  <a:pt x="428568" y="886090"/>
                </a:lnTo>
                <a:lnTo>
                  <a:pt x="455453" y="848718"/>
                </a:lnTo>
                <a:lnTo>
                  <a:pt x="483089" y="811778"/>
                </a:lnTo>
                <a:lnTo>
                  <a:pt x="511470" y="775282"/>
                </a:lnTo>
                <a:lnTo>
                  <a:pt x="540591" y="739242"/>
                </a:lnTo>
                <a:lnTo>
                  <a:pt x="570445" y="703668"/>
                </a:lnTo>
                <a:lnTo>
                  <a:pt x="601026" y="668573"/>
                </a:lnTo>
                <a:lnTo>
                  <a:pt x="632329" y="633969"/>
                </a:lnTo>
                <a:lnTo>
                  <a:pt x="664347" y="599866"/>
                </a:lnTo>
                <a:lnTo>
                  <a:pt x="697075" y="566276"/>
                </a:lnTo>
                <a:lnTo>
                  <a:pt x="730507" y="533212"/>
                </a:lnTo>
                <a:lnTo>
                  <a:pt x="764637" y="500684"/>
                </a:lnTo>
                <a:lnTo>
                  <a:pt x="799459" y="468704"/>
                </a:lnTo>
                <a:lnTo>
                  <a:pt x="834966" y="437284"/>
                </a:lnTo>
                <a:lnTo>
                  <a:pt x="871154" y="406435"/>
                </a:lnTo>
                <a:lnTo>
                  <a:pt x="908016" y="376169"/>
                </a:lnTo>
                <a:lnTo>
                  <a:pt x="945546" y="346498"/>
                </a:lnTo>
                <a:lnTo>
                  <a:pt x="983738" y="317432"/>
                </a:lnTo>
                <a:lnTo>
                  <a:pt x="1022587" y="288984"/>
                </a:lnTo>
                <a:lnTo>
                  <a:pt x="1062086" y="261166"/>
                </a:lnTo>
                <a:lnTo>
                  <a:pt x="1102230" y="233988"/>
                </a:lnTo>
                <a:lnTo>
                  <a:pt x="1143013" y="207462"/>
                </a:lnTo>
                <a:lnTo>
                  <a:pt x="1184428" y="181601"/>
                </a:lnTo>
                <a:lnTo>
                  <a:pt x="1226470" y="156415"/>
                </a:lnTo>
                <a:lnTo>
                  <a:pt x="1269132" y="131916"/>
                </a:lnTo>
                <a:lnTo>
                  <a:pt x="1312410" y="108115"/>
                </a:lnTo>
                <a:lnTo>
                  <a:pt x="1356297" y="85025"/>
                </a:lnTo>
                <a:lnTo>
                  <a:pt x="1400787" y="62657"/>
                </a:lnTo>
                <a:lnTo>
                  <a:pt x="1445874" y="41022"/>
                </a:lnTo>
                <a:lnTo>
                  <a:pt x="1491552" y="20133"/>
                </a:lnTo>
                <a:lnTo>
                  <a:pt x="1537816" y="0"/>
                </a:lnTo>
              </a:path>
            </a:pathLst>
          </a:custGeom>
          <a:ln w="24731">
            <a:solidFill>
              <a:srgbClr val="000000"/>
            </a:solidFill>
          </a:ln>
        </p:spPr>
        <p:txBody>
          <a:bodyPr wrap="square" lIns="0" tIns="0" rIns="0" bIns="0" rtlCol="0"/>
          <a:lstStyle/>
          <a:p>
            <a:endParaRPr/>
          </a:p>
        </p:txBody>
      </p:sp>
      <p:sp>
        <p:nvSpPr>
          <p:cNvPr id="1242" name="object 1242"/>
          <p:cNvSpPr/>
          <p:nvPr/>
        </p:nvSpPr>
        <p:spPr>
          <a:xfrm>
            <a:off x="2320116" y="3621400"/>
            <a:ext cx="100330" cy="165735"/>
          </a:xfrm>
          <a:custGeom>
            <a:avLst/>
            <a:gdLst/>
            <a:ahLst/>
            <a:cxnLst/>
            <a:rect l="l" t="t" r="r" b="b"/>
            <a:pathLst>
              <a:path w="100330" h="165735">
                <a:moveTo>
                  <a:pt x="99292" y="0"/>
                </a:moveTo>
                <a:lnTo>
                  <a:pt x="0" y="33738"/>
                </a:lnTo>
                <a:lnTo>
                  <a:pt x="100249" y="165727"/>
                </a:lnTo>
                <a:lnTo>
                  <a:pt x="99292" y="0"/>
                </a:lnTo>
                <a:close/>
              </a:path>
            </a:pathLst>
          </a:custGeom>
          <a:solidFill>
            <a:srgbClr val="000000"/>
          </a:solidFill>
        </p:spPr>
        <p:txBody>
          <a:bodyPr wrap="square" lIns="0" tIns="0" rIns="0" bIns="0" rtlCol="0"/>
          <a:lstStyle/>
          <a:p>
            <a:endParaRPr/>
          </a:p>
        </p:txBody>
      </p:sp>
      <p:sp>
        <p:nvSpPr>
          <p:cNvPr id="1243" name="object 1243"/>
          <p:cNvSpPr/>
          <p:nvPr/>
        </p:nvSpPr>
        <p:spPr>
          <a:xfrm>
            <a:off x="3788184" y="770410"/>
            <a:ext cx="165735" cy="106680"/>
          </a:xfrm>
          <a:custGeom>
            <a:avLst/>
            <a:gdLst/>
            <a:ahLst/>
            <a:cxnLst/>
            <a:rect l="l" t="t" r="r" b="b"/>
            <a:pathLst>
              <a:path w="165735" h="106680">
                <a:moveTo>
                  <a:pt x="165653" y="0"/>
                </a:moveTo>
                <a:lnTo>
                  <a:pt x="0" y="8791"/>
                </a:lnTo>
                <a:lnTo>
                  <a:pt x="38362" y="106381"/>
                </a:lnTo>
                <a:lnTo>
                  <a:pt x="165653" y="0"/>
                </a:lnTo>
                <a:close/>
              </a:path>
            </a:pathLst>
          </a:custGeom>
          <a:solidFill>
            <a:srgbClr val="000000"/>
          </a:solidFill>
        </p:spPr>
        <p:txBody>
          <a:bodyPr wrap="square" lIns="0" tIns="0" rIns="0" bIns="0" rtlCol="0"/>
          <a:lstStyle/>
          <a:p>
            <a:endParaRPr/>
          </a:p>
        </p:txBody>
      </p:sp>
      <p:sp>
        <p:nvSpPr>
          <p:cNvPr id="1244" name="object 1244"/>
          <p:cNvSpPr/>
          <p:nvPr/>
        </p:nvSpPr>
        <p:spPr>
          <a:xfrm>
            <a:off x="2927382" y="4508281"/>
            <a:ext cx="3494404" cy="614680"/>
          </a:xfrm>
          <a:custGeom>
            <a:avLst/>
            <a:gdLst/>
            <a:ahLst/>
            <a:cxnLst/>
            <a:rect l="l" t="t" r="r" b="b"/>
            <a:pathLst>
              <a:path w="3494404" h="614679">
                <a:moveTo>
                  <a:pt x="3493992" y="7802"/>
                </a:moveTo>
                <a:lnTo>
                  <a:pt x="3458930" y="37848"/>
                </a:lnTo>
                <a:lnTo>
                  <a:pt x="3423340" y="67131"/>
                </a:lnTo>
                <a:lnTo>
                  <a:pt x="3387235" y="95649"/>
                </a:lnTo>
                <a:lnTo>
                  <a:pt x="3350627" y="123404"/>
                </a:lnTo>
                <a:lnTo>
                  <a:pt x="3313527" y="150395"/>
                </a:lnTo>
                <a:lnTo>
                  <a:pt x="3275948" y="176623"/>
                </a:lnTo>
                <a:lnTo>
                  <a:pt x="3237900" y="202086"/>
                </a:lnTo>
                <a:lnTo>
                  <a:pt x="3199397" y="226786"/>
                </a:lnTo>
                <a:lnTo>
                  <a:pt x="3160450" y="250723"/>
                </a:lnTo>
                <a:lnTo>
                  <a:pt x="3121070" y="273896"/>
                </a:lnTo>
                <a:lnTo>
                  <a:pt x="3081270" y="296305"/>
                </a:lnTo>
                <a:lnTo>
                  <a:pt x="3041062" y="317951"/>
                </a:lnTo>
                <a:lnTo>
                  <a:pt x="3000458" y="338833"/>
                </a:lnTo>
                <a:lnTo>
                  <a:pt x="2959469" y="358952"/>
                </a:lnTo>
                <a:lnTo>
                  <a:pt x="2918107" y="378307"/>
                </a:lnTo>
                <a:lnTo>
                  <a:pt x="2876385" y="396899"/>
                </a:lnTo>
                <a:lnTo>
                  <a:pt x="2834313" y="414728"/>
                </a:lnTo>
                <a:lnTo>
                  <a:pt x="2791905" y="431793"/>
                </a:lnTo>
                <a:lnTo>
                  <a:pt x="2749172" y="448094"/>
                </a:lnTo>
                <a:lnTo>
                  <a:pt x="2706125" y="463633"/>
                </a:lnTo>
                <a:lnTo>
                  <a:pt x="2662777" y="478408"/>
                </a:lnTo>
                <a:lnTo>
                  <a:pt x="2619140" y="492420"/>
                </a:lnTo>
                <a:lnTo>
                  <a:pt x="2575225" y="505668"/>
                </a:lnTo>
                <a:lnTo>
                  <a:pt x="2531045" y="518153"/>
                </a:lnTo>
                <a:lnTo>
                  <a:pt x="2486610" y="529875"/>
                </a:lnTo>
                <a:lnTo>
                  <a:pt x="2441934" y="540834"/>
                </a:lnTo>
                <a:lnTo>
                  <a:pt x="2397028" y="551030"/>
                </a:lnTo>
                <a:lnTo>
                  <a:pt x="2351904" y="560463"/>
                </a:lnTo>
                <a:lnTo>
                  <a:pt x="2306574" y="569132"/>
                </a:lnTo>
                <a:lnTo>
                  <a:pt x="2261050" y="577039"/>
                </a:lnTo>
                <a:lnTo>
                  <a:pt x="2215343" y="584182"/>
                </a:lnTo>
                <a:lnTo>
                  <a:pt x="2169466" y="590562"/>
                </a:lnTo>
                <a:lnTo>
                  <a:pt x="2123430" y="596180"/>
                </a:lnTo>
                <a:lnTo>
                  <a:pt x="2077248" y="601034"/>
                </a:lnTo>
                <a:lnTo>
                  <a:pt x="2030930" y="605125"/>
                </a:lnTo>
                <a:lnTo>
                  <a:pt x="1984490" y="608454"/>
                </a:lnTo>
                <a:lnTo>
                  <a:pt x="1937939" y="611019"/>
                </a:lnTo>
                <a:lnTo>
                  <a:pt x="1891289" y="612822"/>
                </a:lnTo>
                <a:lnTo>
                  <a:pt x="1844551" y="613862"/>
                </a:lnTo>
                <a:lnTo>
                  <a:pt x="1797739" y="614139"/>
                </a:lnTo>
                <a:lnTo>
                  <a:pt x="1750862" y="613653"/>
                </a:lnTo>
                <a:lnTo>
                  <a:pt x="1703935" y="612405"/>
                </a:lnTo>
                <a:lnTo>
                  <a:pt x="1656967" y="610393"/>
                </a:lnTo>
                <a:lnTo>
                  <a:pt x="1609972" y="607619"/>
                </a:lnTo>
                <a:lnTo>
                  <a:pt x="1562961" y="604083"/>
                </a:lnTo>
                <a:lnTo>
                  <a:pt x="1515946" y="599783"/>
                </a:lnTo>
                <a:lnTo>
                  <a:pt x="1468939" y="594721"/>
                </a:lnTo>
                <a:lnTo>
                  <a:pt x="1421952" y="588897"/>
                </a:lnTo>
                <a:lnTo>
                  <a:pt x="1374996" y="582310"/>
                </a:lnTo>
                <a:lnTo>
                  <a:pt x="1328084" y="574960"/>
                </a:lnTo>
                <a:lnTo>
                  <a:pt x="1281228" y="566847"/>
                </a:lnTo>
                <a:lnTo>
                  <a:pt x="1234439" y="557973"/>
                </a:lnTo>
                <a:lnTo>
                  <a:pt x="1187729" y="548335"/>
                </a:lnTo>
                <a:lnTo>
                  <a:pt x="1141111" y="537935"/>
                </a:lnTo>
                <a:lnTo>
                  <a:pt x="1094595" y="526773"/>
                </a:lnTo>
                <a:lnTo>
                  <a:pt x="1048195" y="514849"/>
                </a:lnTo>
                <a:lnTo>
                  <a:pt x="1001921" y="502161"/>
                </a:lnTo>
                <a:lnTo>
                  <a:pt x="955786" y="488712"/>
                </a:lnTo>
                <a:lnTo>
                  <a:pt x="909802" y="474500"/>
                </a:lnTo>
                <a:lnTo>
                  <a:pt x="863981" y="459526"/>
                </a:lnTo>
                <a:lnTo>
                  <a:pt x="818334" y="443790"/>
                </a:lnTo>
                <a:lnTo>
                  <a:pt x="772873" y="427291"/>
                </a:lnTo>
                <a:lnTo>
                  <a:pt x="727610" y="410031"/>
                </a:lnTo>
                <a:lnTo>
                  <a:pt x="682558" y="392007"/>
                </a:lnTo>
                <a:lnTo>
                  <a:pt x="637727" y="373222"/>
                </a:lnTo>
                <a:lnTo>
                  <a:pt x="593131" y="353675"/>
                </a:lnTo>
                <a:lnTo>
                  <a:pt x="548780" y="333365"/>
                </a:lnTo>
                <a:lnTo>
                  <a:pt x="504687" y="312294"/>
                </a:lnTo>
                <a:lnTo>
                  <a:pt x="460863" y="290460"/>
                </a:lnTo>
                <a:lnTo>
                  <a:pt x="417321" y="267864"/>
                </a:lnTo>
                <a:lnTo>
                  <a:pt x="374073" y="244507"/>
                </a:lnTo>
                <a:lnTo>
                  <a:pt x="331129" y="220387"/>
                </a:lnTo>
                <a:lnTo>
                  <a:pt x="288503" y="195505"/>
                </a:lnTo>
                <a:lnTo>
                  <a:pt x="246206" y="169861"/>
                </a:lnTo>
                <a:lnTo>
                  <a:pt x="204250" y="143456"/>
                </a:lnTo>
                <a:lnTo>
                  <a:pt x="162646" y="116288"/>
                </a:lnTo>
                <a:lnTo>
                  <a:pt x="121408" y="88359"/>
                </a:lnTo>
                <a:lnTo>
                  <a:pt x="80546" y="59667"/>
                </a:lnTo>
                <a:lnTo>
                  <a:pt x="40073" y="30214"/>
                </a:lnTo>
                <a:lnTo>
                  <a:pt x="0" y="0"/>
                </a:lnTo>
              </a:path>
            </a:pathLst>
          </a:custGeom>
          <a:ln w="24727">
            <a:solidFill>
              <a:srgbClr val="000000"/>
            </a:solidFill>
          </a:ln>
        </p:spPr>
        <p:txBody>
          <a:bodyPr wrap="square" lIns="0" tIns="0" rIns="0" bIns="0" rtlCol="0"/>
          <a:lstStyle/>
          <a:p>
            <a:endParaRPr/>
          </a:p>
        </p:txBody>
      </p:sp>
      <p:sp>
        <p:nvSpPr>
          <p:cNvPr id="1245" name="object 1245"/>
          <p:cNvSpPr/>
          <p:nvPr/>
        </p:nvSpPr>
        <p:spPr>
          <a:xfrm>
            <a:off x="6375977" y="4417725"/>
            <a:ext cx="151130" cy="146050"/>
          </a:xfrm>
          <a:custGeom>
            <a:avLst/>
            <a:gdLst/>
            <a:ahLst/>
            <a:cxnLst/>
            <a:rect l="l" t="t" r="r" b="b"/>
            <a:pathLst>
              <a:path w="151129" h="146050">
                <a:moveTo>
                  <a:pt x="150813" y="0"/>
                </a:moveTo>
                <a:lnTo>
                  <a:pt x="0" y="68906"/>
                </a:lnTo>
                <a:lnTo>
                  <a:pt x="71559" y="145615"/>
                </a:lnTo>
                <a:lnTo>
                  <a:pt x="150813" y="0"/>
                </a:lnTo>
                <a:close/>
              </a:path>
            </a:pathLst>
          </a:custGeom>
          <a:solidFill>
            <a:srgbClr val="000000"/>
          </a:solidFill>
        </p:spPr>
        <p:txBody>
          <a:bodyPr wrap="square" lIns="0" tIns="0" rIns="0" bIns="0" rtlCol="0"/>
          <a:lstStyle/>
          <a:p>
            <a:endParaRPr/>
          </a:p>
        </p:txBody>
      </p:sp>
      <p:sp>
        <p:nvSpPr>
          <p:cNvPr id="1246" name="object 1246"/>
          <p:cNvSpPr/>
          <p:nvPr/>
        </p:nvSpPr>
        <p:spPr>
          <a:xfrm>
            <a:off x="2815261" y="4417725"/>
            <a:ext cx="155575" cy="139700"/>
          </a:xfrm>
          <a:custGeom>
            <a:avLst/>
            <a:gdLst/>
            <a:ahLst/>
            <a:cxnLst/>
            <a:rect l="l" t="t" r="r" b="b"/>
            <a:pathLst>
              <a:path w="155575" h="139700">
                <a:moveTo>
                  <a:pt x="0" y="0"/>
                </a:moveTo>
                <a:lnTo>
                  <a:pt x="89366" y="139571"/>
                </a:lnTo>
                <a:lnTo>
                  <a:pt x="155320" y="58026"/>
                </a:lnTo>
                <a:lnTo>
                  <a:pt x="0" y="0"/>
                </a:lnTo>
                <a:close/>
              </a:path>
            </a:pathLst>
          </a:custGeom>
          <a:solidFill>
            <a:srgbClr val="000000"/>
          </a:solidFill>
        </p:spPr>
        <p:txBody>
          <a:bodyPr wrap="square" lIns="0" tIns="0" rIns="0" bIns="0" rtlCol="0"/>
          <a:lstStyle/>
          <a:p>
            <a:endParaRPr/>
          </a:p>
        </p:txBody>
      </p:sp>
      <p:sp>
        <p:nvSpPr>
          <p:cNvPr id="1247" name="object 1247"/>
          <p:cNvSpPr txBox="1"/>
          <p:nvPr/>
        </p:nvSpPr>
        <p:spPr>
          <a:xfrm>
            <a:off x="6575486" y="1067136"/>
            <a:ext cx="1187450" cy="396240"/>
          </a:xfrm>
          <a:prstGeom prst="rect">
            <a:avLst/>
          </a:prstGeom>
          <a:solidFill>
            <a:srgbClr val="D7D7D7"/>
          </a:solidFill>
        </p:spPr>
        <p:txBody>
          <a:bodyPr vert="horz" wrap="square" lIns="0" tIns="4445" rIns="0" bIns="0" rtlCol="0">
            <a:spAutoFit/>
          </a:bodyPr>
          <a:lstStyle/>
          <a:p>
            <a:pPr marL="46355" marR="38735" indent="180975">
              <a:lnSpc>
                <a:spcPts val="1450"/>
              </a:lnSpc>
              <a:spcBef>
                <a:spcPts val="35"/>
              </a:spcBef>
            </a:pPr>
            <a:r>
              <a:rPr sz="1200" spc="5" dirty="0">
                <a:latin typeface="Times New Roman"/>
                <a:cs typeface="Times New Roman"/>
              </a:rPr>
              <a:t>Control and  monitor </a:t>
            </a:r>
            <a:r>
              <a:rPr sz="1200" dirty="0">
                <a:latin typeface="Times New Roman"/>
                <a:cs typeface="Times New Roman"/>
              </a:rPr>
              <a:t>the</a:t>
            </a:r>
            <a:r>
              <a:rPr sz="1200" spc="-85" dirty="0">
                <a:latin typeface="Times New Roman"/>
                <a:cs typeface="Times New Roman"/>
              </a:rPr>
              <a:t> </a:t>
            </a:r>
            <a:r>
              <a:rPr sz="1200" spc="5" dirty="0">
                <a:latin typeface="Times New Roman"/>
                <a:cs typeface="Times New Roman"/>
              </a:rPr>
              <a:t>cloud</a:t>
            </a:r>
            <a:endParaRPr sz="1200">
              <a:latin typeface="Times New Roman"/>
              <a:cs typeface="Times New Roman"/>
            </a:endParaRPr>
          </a:p>
        </p:txBody>
      </p:sp>
      <p:sp>
        <p:nvSpPr>
          <p:cNvPr id="1248" name="object 1248"/>
          <p:cNvSpPr txBox="1"/>
          <p:nvPr/>
        </p:nvSpPr>
        <p:spPr>
          <a:xfrm>
            <a:off x="1579459" y="1067136"/>
            <a:ext cx="1286510" cy="346710"/>
          </a:xfrm>
          <a:prstGeom prst="rect">
            <a:avLst/>
          </a:prstGeom>
          <a:solidFill>
            <a:srgbClr val="D7D7D7"/>
          </a:solidFill>
        </p:spPr>
        <p:txBody>
          <a:bodyPr vert="horz" wrap="square" lIns="0" tIns="0" rIns="0" bIns="0" rtlCol="0">
            <a:spAutoFit/>
          </a:bodyPr>
          <a:lstStyle/>
          <a:p>
            <a:pPr algn="ctr">
              <a:lnSpc>
                <a:spcPts val="1240"/>
              </a:lnSpc>
            </a:pPr>
            <a:r>
              <a:rPr sz="1200" spc="5" dirty="0">
                <a:latin typeface="Times New Roman"/>
                <a:cs typeface="Times New Roman"/>
              </a:rPr>
              <a:t>Invoke </a:t>
            </a:r>
            <a:r>
              <a:rPr sz="1200" dirty="0">
                <a:latin typeface="Times New Roman"/>
                <a:cs typeface="Times New Roman"/>
              </a:rPr>
              <a:t>the</a:t>
            </a:r>
            <a:r>
              <a:rPr sz="1200" spc="-30" dirty="0">
                <a:latin typeface="Times New Roman"/>
                <a:cs typeface="Times New Roman"/>
              </a:rPr>
              <a:t> </a:t>
            </a:r>
            <a:r>
              <a:rPr sz="1200" dirty="0">
                <a:latin typeface="Times New Roman"/>
                <a:cs typeface="Times New Roman"/>
              </a:rPr>
              <a:t>service</a:t>
            </a:r>
            <a:endParaRPr sz="1200">
              <a:latin typeface="Times New Roman"/>
              <a:cs typeface="Times New Roman"/>
            </a:endParaRPr>
          </a:p>
          <a:p>
            <a:pPr algn="ctr">
              <a:lnSpc>
                <a:spcPct val="100000"/>
              </a:lnSpc>
              <a:spcBef>
                <a:spcPts val="10"/>
              </a:spcBef>
            </a:pPr>
            <a:r>
              <a:rPr sz="1200" spc="5" dirty="0">
                <a:latin typeface="Times New Roman"/>
                <a:cs typeface="Times New Roman"/>
              </a:rPr>
              <a:t>and </a:t>
            </a:r>
            <a:r>
              <a:rPr sz="1200" dirty="0">
                <a:latin typeface="Times New Roman"/>
                <a:cs typeface="Times New Roman"/>
              </a:rPr>
              <a:t>get</a:t>
            </a:r>
            <a:r>
              <a:rPr sz="1200" spc="-20" dirty="0">
                <a:latin typeface="Times New Roman"/>
                <a:cs typeface="Times New Roman"/>
              </a:rPr>
              <a:t> </a:t>
            </a:r>
            <a:r>
              <a:rPr sz="1200" dirty="0">
                <a:latin typeface="Times New Roman"/>
                <a:cs typeface="Times New Roman"/>
              </a:rPr>
              <a:t>results</a:t>
            </a:r>
            <a:endParaRPr sz="1200">
              <a:latin typeface="Times New Roman"/>
              <a:cs typeface="Times New Roman"/>
            </a:endParaRPr>
          </a:p>
        </p:txBody>
      </p:sp>
      <p:sp>
        <p:nvSpPr>
          <p:cNvPr id="1249" name="object 1249"/>
          <p:cNvSpPr txBox="1"/>
          <p:nvPr/>
        </p:nvSpPr>
        <p:spPr>
          <a:xfrm>
            <a:off x="3904372" y="5270791"/>
            <a:ext cx="1385570" cy="445134"/>
          </a:xfrm>
          <a:prstGeom prst="rect">
            <a:avLst/>
          </a:prstGeom>
          <a:solidFill>
            <a:srgbClr val="D7D7D7"/>
          </a:solidFill>
        </p:spPr>
        <p:txBody>
          <a:bodyPr vert="horz" wrap="square" lIns="0" tIns="22225" rIns="0" bIns="0" rtlCol="0">
            <a:spAutoFit/>
          </a:bodyPr>
          <a:lstStyle/>
          <a:p>
            <a:pPr marL="149225" marR="127000" indent="-15240">
              <a:lnSpc>
                <a:spcPct val="101000"/>
              </a:lnSpc>
              <a:spcBef>
                <a:spcPts val="175"/>
              </a:spcBef>
            </a:pPr>
            <a:r>
              <a:rPr sz="1200" spc="5" dirty="0">
                <a:latin typeface="Times New Roman"/>
                <a:cs typeface="Times New Roman"/>
              </a:rPr>
              <a:t>Request</a:t>
            </a:r>
            <a:r>
              <a:rPr sz="1200" spc="-50" dirty="0">
                <a:latin typeface="Times New Roman"/>
                <a:cs typeface="Times New Roman"/>
              </a:rPr>
              <a:t> </a:t>
            </a:r>
            <a:r>
              <a:rPr sz="1200" dirty="0">
                <a:latin typeface="Times New Roman"/>
                <a:cs typeface="Times New Roman"/>
              </a:rPr>
              <a:t>resources  </a:t>
            </a:r>
            <a:r>
              <a:rPr sz="1200" spc="5" dirty="0">
                <a:latin typeface="Times New Roman"/>
                <a:cs typeface="Times New Roman"/>
              </a:rPr>
              <a:t>and manage</a:t>
            </a:r>
            <a:r>
              <a:rPr sz="1200" spc="-80" dirty="0">
                <a:latin typeface="Times New Roman"/>
                <a:cs typeface="Times New Roman"/>
              </a:rPr>
              <a:t> </a:t>
            </a:r>
            <a:r>
              <a:rPr sz="1200" spc="5" dirty="0">
                <a:latin typeface="Times New Roman"/>
                <a:cs typeface="Times New Roman"/>
              </a:rPr>
              <a:t>them</a:t>
            </a:r>
            <a:endParaRPr sz="1200">
              <a:latin typeface="Times New Roman"/>
              <a:cs typeface="Times New Roman"/>
            </a:endParaRPr>
          </a:p>
        </p:txBody>
      </p:sp>
      <p:sp>
        <p:nvSpPr>
          <p:cNvPr id="1250" name="object 1250"/>
          <p:cNvSpPr/>
          <p:nvPr/>
        </p:nvSpPr>
        <p:spPr>
          <a:xfrm>
            <a:off x="2976518" y="2551317"/>
            <a:ext cx="448945" cy="623570"/>
          </a:xfrm>
          <a:custGeom>
            <a:avLst/>
            <a:gdLst/>
            <a:ahLst/>
            <a:cxnLst/>
            <a:rect l="l" t="t" r="r" b="b"/>
            <a:pathLst>
              <a:path w="448945" h="623569">
                <a:moveTo>
                  <a:pt x="0" y="488609"/>
                </a:moveTo>
                <a:lnTo>
                  <a:pt x="37483" y="623454"/>
                </a:lnTo>
                <a:lnTo>
                  <a:pt x="172248" y="585979"/>
                </a:lnTo>
                <a:lnTo>
                  <a:pt x="107614" y="549493"/>
                </a:lnTo>
                <a:lnTo>
                  <a:pt x="121403" y="525095"/>
                </a:lnTo>
                <a:lnTo>
                  <a:pt x="64524" y="525095"/>
                </a:lnTo>
                <a:lnTo>
                  <a:pt x="0" y="488609"/>
                </a:lnTo>
                <a:close/>
              </a:path>
              <a:path w="448945" h="623569">
                <a:moveTo>
                  <a:pt x="276234" y="0"/>
                </a:moveTo>
                <a:lnTo>
                  <a:pt x="223801" y="92754"/>
                </a:lnTo>
                <a:lnTo>
                  <a:pt x="260296" y="179024"/>
                </a:lnTo>
                <a:lnTo>
                  <a:pt x="64524" y="525095"/>
                </a:lnTo>
                <a:lnTo>
                  <a:pt x="121403" y="525095"/>
                </a:lnTo>
                <a:lnTo>
                  <a:pt x="303275" y="203312"/>
                </a:lnTo>
                <a:lnTo>
                  <a:pt x="396050" y="190124"/>
                </a:lnTo>
                <a:lnTo>
                  <a:pt x="447924" y="98359"/>
                </a:lnTo>
                <a:lnTo>
                  <a:pt x="334273" y="98359"/>
                </a:lnTo>
                <a:lnTo>
                  <a:pt x="276234" y="0"/>
                </a:lnTo>
                <a:close/>
              </a:path>
              <a:path w="448945" h="623569">
                <a:moveTo>
                  <a:pt x="448483" y="97370"/>
                </a:moveTo>
                <a:lnTo>
                  <a:pt x="334273" y="98359"/>
                </a:lnTo>
                <a:lnTo>
                  <a:pt x="447924" y="98359"/>
                </a:lnTo>
                <a:lnTo>
                  <a:pt x="448483" y="97370"/>
                </a:lnTo>
                <a:close/>
              </a:path>
            </a:pathLst>
          </a:custGeom>
          <a:solidFill>
            <a:srgbClr val="E8EDF7"/>
          </a:solidFill>
        </p:spPr>
        <p:txBody>
          <a:bodyPr wrap="square" lIns="0" tIns="0" rIns="0" bIns="0" rtlCol="0"/>
          <a:lstStyle/>
          <a:p>
            <a:endParaRPr/>
          </a:p>
        </p:txBody>
      </p:sp>
      <p:sp>
        <p:nvSpPr>
          <p:cNvPr id="1251" name="object 1251"/>
          <p:cNvSpPr/>
          <p:nvPr/>
        </p:nvSpPr>
        <p:spPr>
          <a:xfrm>
            <a:off x="2976517" y="2551317"/>
            <a:ext cx="448945" cy="623570"/>
          </a:xfrm>
          <a:custGeom>
            <a:avLst/>
            <a:gdLst/>
            <a:ahLst/>
            <a:cxnLst/>
            <a:rect l="l" t="t" r="r" b="b"/>
            <a:pathLst>
              <a:path w="448945" h="623569">
                <a:moveTo>
                  <a:pt x="37483" y="623454"/>
                </a:moveTo>
                <a:lnTo>
                  <a:pt x="172248" y="585979"/>
                </a:lnTo>
                <a:lnTo>
                  <a:pt x="107613" y="549493"/>
                </a:lnTo>
                <a:lnTo>
                  <a:pt x="303275" y="203312"/>
                </a:lnTo>
                <a:lnTo>
                  <a:pt x="396050" y="190124"/>
                </a:lnTo>
                <a:lnTo>
                  <a:pt x="448483" y="97370"/>
                </a:lnTo>
                <a:lnTo>
                  <a:pt x="334273" y="98359"/>
                </a:lnTo>
                <a:lnTo>
                  <a:pt x="276234" y="0"/>
                </a:lnTo>
                <a:lnTo>
                  <a:pt x="223801" y="92754"/>
                </a:lnTo>
                <a:lnTo>
                  <a:pt x="260296" y="179024"/>
                </a:lnTo>
                <a:lnTo>
                  <a:pt x="64524" y="525095"/>
                </a:lnTo>
                <a:lnTo>
                  <a:pt x="0" y="488609"/>
                </a:lnTo>
                <a:lnTo>
                  <a:pt x="37483" y="623454"/>
                </a:lnTo>
                <a:close/>
              </a:path>
            </a:pathLst>
          </a:custGeom>
          <a:ln w="3175">
            <a:solidFill>
              <a:srgbClr val="000000"/>
            </a:solidFill>
          </a:ln>
        </p:spPr>
        <p:txBody>
          <a:bodyPr wrap="square" lIns="0" tIns="0" rIns="0" bIns="0" rtlCol="0"/>
          <a:lstStyle/>
          <a:p>
            <a:endParaRPr/>
          </a:p>
        </p:txBody>
      </p:sp>
      <p:sp>
        <p:nvSpPr>
          <p:cNvPr id="1252" name="object 1252"/>
          <p:cNvSpPr/>
          <p:nvPr/>
        </p:nvSpPr>
        <p:spPr>
          <a:xfrm>
            <a:off x="3736081" y="1620036"/>
            <a:ext cx="370205" cy="576580"/>
          </a:xfrm>
          <a:custGeom>
            <a:avLst/>
            <a:gdLst/>
            <a:ahLst/>
            <a:cxnLst/>
            <a:rect l="l" t="t" r="r" b="b"/>
            <a:pathLst>
              <a:path w="370204" h="576580">
                <a:moveTo>
                  <a:pt x="220602" y="485641"/>
                </a:moveTo>
                <a:lnTo>
                  <a:pt x="113329" y="485641"/>
                </a:lnTo>
                <a:lnTo>
                  <a:pt x="182471" y="576528"/>
                </a:lnTo>
                <a:lnTo>
                  <a:pt x="220602" y="485641"/>
                </a:lnTo>
                <a:close/>
              </a:path>
              <a:path w="370204" h="576580">
                <a:moveTo>
                  <a:pt x="316686" y="0"/>
                </a:moveTo>
                <a:lnTo>
                  <a:pt x="187197" y="52971"/>
                </a:lnTo>
                <a:lnTo>
                  <a:pt x="255569" y="81654"/>
                </a:lnTo>
                <a:lnTo>
                  <a:pt x="131577" y="377831"/>
                </a:lnTo>
                <a:lnTo>
                  <a:pt x="41110" y="401899"/>
                </a:lnTo>
                <a:lnTo>
                  <a:pt x="0" y="500148"/>
                </a:lnTo>
                <a:lnTo>
                  <a:pt x="113329" y="485641"/>
                </a:lnTo>
                <a:lnTo>
                  <a:pt x="220602" y="485641"/>
                </a:lnTo>
                <a:lnTo>
                  <a:pt x="223692" y="478278"/>
                </a:lnTo>
                <a:lnTo>
                  <a:pt x="177304" y="396953"/>
                </a:lnTo>
                <a:lnTo>
                  <a:pt x="301297" y="100777"/>
                </a:lnTo>
                <a:lnTo>
                  <a:pt x="357965" y="100777"/>
                </a:lnTo>
                <a:lnTo>
                  <a:pt x="316686" y="0"/>
                </a:lnTo>
                <a:close/>
              </a:path>
              <a:path w="370204" h="576580">
                <a:moveTo>
                  <a:pt x="357965" y="100777"/>
                </a:moveTo>
                <a:lnTo>
                  <a:pt x="301297" y="100777"/>
                </a:lnTo>
                <a:lnTo>
                  <a:pt x="369668" y="129350"/>
                </a:lnTo>
                <a:lnTo>
                  <a:pt x="357965" y="100777"/>
                </a:lnTo>
                <a:close/>
              </a:path>
            </a:pathLst>
          </a:custGeom>
          <a:solidFill>
            <a:srgbClr val="E8EDF7"/>
          </a:solidFill>
        </p:spPr>
        <p:txBody>
          <a:bodyPr wrap="square" lIns="0" tIns="0" rIns="0" bIns="0" rtlCol="0"/>
          <a:lstStyle/>
          <a:p>
            <a:endParaRPr/>
          </a:p>
        </p:txBody>
      </p:sp>
      <p:sp>
        <p:nvSpPr>
          <p:cNvPr id="1253" name="object 1253"/>
          <p:cNvSpPr/>
          <p:nvPr/>
        </p:nvSpPr>
        <p:spPr>
          <a:xfrm>
            <a:off x="3736081" y="1620036"/>
            <a:ext cx="370205" cy="576580"/>
          </a:xfrm>
          <a:custGeom>
            <a:avLst/>
            <a:gdLst/>
            <a:ahLst/>
            <a:cxnLst/>
            <a:rect l="l" t="t" r="r" b="b"/>
            <a:pathLst>
              <a:path w="370204" h="576580">
                <a:moveTo>
                  <a:pt x="316686" y="0"/>
                </a:moveTo>
                <a:lnTo>
                  <a:pt x="187197" y="52971"/>
                </a:lnTo>
                <a:lnTo>
                  <a:pt x="255569" y="81654"/>
                </a:lnTo>
                <a:lnTo>
                  <a:pt x="131577" y="377831"/>
                </a:lnTo>
                <a:lnTo>
                  <a:pt x="41110" y="401899"/>
                </a:lnTo>
                <a:lnTo>
                  <a:pt x="0" y="500148"/>
                </a:lnTo>
                <a:lnTo>
                  <a:pt x="113329" y="485641"/>
                </a:lnTo>
                <a:lnTo>
                  <a:pt x="182471" y="576528"/>
                </a:lnTo>
                <a:lnTo>
                  <a:pt x="223692" y="478278"/>
                </a:lnTo>
                <a:lnTo>
                  <a:pt x="177304" y="396953"/>
                </a:lnTo>
                <a:lnTo>
                  <a:pt x="301297" y="100777"/>
                </a:lnTo>
                <a:lnTo>
                  <a:pt x="369668" y="129350"/>
                </a:lnTo>
                <a:lnTo>
                  <a:pt x="316686" y="0"/>
                </a:lnTo>
                <a:close/>
              </a:path>
            </a:pathLst>
          </a:custGeom>
          <a:ln w="3175">
            <a:solidFill>
              <a:srgbClr val="000000"/>
            </a:solidFill>
          </a:ln>
        </p:spPr>
        <p:txBody>
          <a:bodyPr wrap="square" lIns="0" tIns="0" rIns="0" bIns="0" rtlCol="0"/>
          <a:lstStyle/>
          <a:p>
            <a:endParaRPr/>
          </a:p>
        </p:txBody>
      </p:sp>
      <p:sp>
        <p:nvSpPr>
          <p:cNvPr id="1254" name="object 1254"/>
          <p:cNvSpPr/>
          <p:nvPr/>
        </p:nvSpPr>
        <p:spPr>
          <a:xfrm>
            <a:off x="5186507" y="1630147"/>
            <a:ext cx="365125" cy="566420"/>
          </a:xfrm>
          <a:custGeom>
            <a:avLst/>
            <a:gdLst/>
            <a:ahLst/>
            <a:cxnLst/>
            <a:rect l="l" t="t" r="r" b="b"/>
            <a:pathLst>
              <a:path w="365125" h="566419">
                <a:moveTo>
                  <a:pt x="122074" y="100777"/>
                </a:moveTo>
                <a:lnTo>
                  <a:pt x="68481" y="100777"/>
                </a:lnTo>
                <a:lnTo>
                  <a:pt x="187417" y="386623"/>
                </a:lnTo>
                <a:lnTo>
                  <a:pt x="140920" y="467838"/>
                </a:lnTo>
                <a:lnTo>
                  <a:pt x="181811" y="566307"/>
                </a:lnTo>
                <a:lnTo>
                  <a:pt x="251282" y="475531"/>
                </a:lnTo>
                <a:lnTo>
                  <a:pt x="358380" y="475531"/>
                </a:lnTo>
                <a:lnTo>
                  <a:pt x="323611" y="391898"/>
                </a:lnTo>
                <a:lnTo>
                  <a:pt x="233145" y="367720"/>
                </a:lnTo>
                <a:lnTo>
                  <a:pt x="122074" y="100777"/>
                </a:lnTo>
                <a:close/>
              </a:path>
              <a:path w="365125" h="566419">
                <a:moveTo>
                  <a:pt x="358380" y="475531"/>
                </a:moveTo>
                <a:lnTo>
                  <a:pt x="251282" y="475531"/>
                </a:lnTo>
                <a:lnTo>
                  <a:pt x="364502" y="490257"/>
                </a:lnTo>
                <a:lnTo>
                  <a:pt x="358380" y="475531"/>
                </a:lnTo>
                <a:close/>
              </a:path>
              <a:path w="365125" h="566419">
                <a:moveTo>
                  <a:pt x="53422" y="0"/>
                </a:moveTo>
                <a:lnTo>
                  <a:pt x="0" y="129350"/>
                </a:lnTo>
                <a:lnTo>
                  <a:pt x="68481" y="100777"/>
                </a:lnTo>
                <a:lnTo>
                  <a:pt x="122074" y="100777"/>
                </a:lnTo>
                <a:lnTo>
                  <a:pt x="114209" y="81874"/>
                </a:lnTo>
                <a:lnTo>
                  <a:pt x="182690" y="53300"/>
                </a:lnTo>
                <a:lnTo>
                  <a:pt x="53422" y="0"/>
                </a:lnTo>
                <a:close/>
              </a:path>
            </a:pathLst>
          </a:custGeom>
          <a:solidFill>
            <a:srgbClr val="E8EDF7"/>
          </a:solidFill>
        </p:spPr>
        <p:txBody>
          <a:bodyPr wrap="square" lIns="0" tIns="0" rIns="0" bIns="0" rtlCol="0"/>
          <a:lstStyle/>
          <a:p>
            <a:endParaRPr/>
          </a:p>
        </p:txBody>
      </p:sp>
      <p:sp>
        <p:nvSpPr>
          <p:cNvPr id="1255" name="object 1255"/>
          <p:cNvSpPr/>
          <p:nvPr/>
        </p:nvSpPr>
        <p:spPr>
          <a:xfrm>
            <a:off x="5186507" y="1630147"/>
            <a:ext cx="365125" cy="566420"/>
          </a:xfrm>
          <a:custGeom>
            <a:avLst/>
            <a:gdLst/>
            <a:ahLst/>
            <a:cxnLst/>
            <a:rect l="l" t="t" r="r" b="b"/>
            <a:pathLst>
              <a:path w="365125" h="566419">
                <a:moveTo>
                  <a:pt x="53422" y="0"/>
                </a:moveTo>
                <a:lnTo>
                  <a:pt x="0" y="129350"/>
                </a:lnTo>
                <a:lnTo>
                  <a:pt x="68481" y="100777"/>
                </a:lnTo>
                <a:lnTo>
                  <a:pt x="187417" y="386623"/>
                </a:lnTo>
                <a:lnTo>
                  <a:pt x="140920" y="467838"/>
                </a:lnTo>
                <a:lnTo>
                  <a:pt x="181811" y="566307"/>
                </a:lnTo>
                <a:lnTo>
                  <a:pt x="251282" y="475531"/>
                </a:lnTo>
                <a:lnTo>
                  <a:pt x="364502" y="490257"/>
                </a:lnTo>
                <a:lnTo>
                  <a:pt x="323611" y="391898"/>
                </a:lnTo>
                <a:lnTo>
                  <a:pt x="233145" y="367720"/>
                </a:lnTo>
                <a:lnTo>
                  <a:pt x="114209" y="81874"/>
                </a:lnTo>
                <a:lnTo>
                  <a:pt x="182690" y="53300"/>
                </a:lnTo>
                <a:lnTo>
                  <a:pt x="53422" y="0"/>
                </a:lnTo>
                <a:close/>
              </a:path>
            </a:pathLst>
          </a:custGeom>
          <a:ln w="3175">
            <a:solidFill>
              <a:srgbClr val="000000"/>
            </a:solidFill>
          </a:ln>
        </p:spPr>
        <p:txBody>
          <a:bodyPr wrap="square" lIns="0" tIns="0" rIns="0" bIns="0" rtlCol="0"/>
          <a:lstStyle/>
          <a:p>
            <a:endParaRPr/>
          </a:p>
        </p:txBody>
      </p:sp>
      <p:sp>
        <p:nvSpPr>
          <p:cNvPr id="1256" name="object 1256"/>
          <p:cNvSpPr/>
          <p:nvPr/>
        </p:nvSpPr>
        <p:spPr>
          <a:xfrm>
            <a:off x="5869125" y="2561428"/>
            <a:ext cx="368300" cy="613410"/>
          </a:xfrm>
          <a:custGeom>
            <a:avLst/>
            <a:gdLst/>
            <a:ahLst/>
            <a:cxnLst/>
            <a:rect l="l" t="t" r="r" b="b"/>
            <a:pathLst>
              <a:path w="368300" h="613410">
                <a:moveTo>
                  <a:pt x="0" y="69675"/>
                </a:moveTo>
                <a:lnTo>
                  <a:pt x="37593" y="169463"/>
                </a:lnTo>
                <a:lnTo>
                  <a:pt x="127180" y="196718"/>
                </a:lnTo>
                <a:lnTo>
                  <a:pt x="252601" y="529491"/>
                </a:lnTo>
                <a:lnTo>
                  <a:pt x="183130" y="555647"/>
                </a:lnTo>
                <a:lnTo>
                  <a:pt x="310640" y="613344"/>
                </a:lnTo>
                <a:lnTo>
                  <a:pt x="356422" y="512017"/>
                </a:lnTo>
                <a:lnTo>
                  <a:pt x="298878" y="512017"/>
                </a:lnTo>
                <a:lnTo>
                  <a:pt x="173457" y="179244"/>
                </a:lnTo>
                <a:lnTo>
                  <a:pt x="222702" y="99678"/>
                </a:lnTo>
                <a:lnTo>
                  <a:pt x="218392" y="88248"/>
                </a:lnTo>
                <a:lnTo>
                  <a:pt x="112780" y="88248"/>
                </a:lnTo>
                <a:lnTo>
                  <a:pt x="0" y="69675"/>
                </a:lnTo>
                <a:close/>
              </a:path>
              <a:path w="368300" h="613410">
                <a:moveTo>
                  <a:pt x="368239" y="485861"/>
                </a:moveTo>
                <a:lnTo>
                  <a:pt x="298878" y="512017"/>
                </a:lnTo>
                <a:lnTo>
                  <a:pt x="356422" y="512017"/>
                </a:lnTo>
                <a:lnTo>
                  <a:pt x="368239" y="485861"/>
                </a:lnTo>
                <a:close/>
              </a:path>
              <a:path w="368300" h="613410">
                <a:moveTo>
                  <a:pt x="185109" y="0"/>
                </a:moveTo>
                <a:lnTo>
                  <a:pt x="112780" y="88248"/>
                </a:lnTo>
                <a:lnTo>
                  <a:pt x="218392" y="88248"/>
                </a:lnTo>
                <a:lnTo>
                  <a:pt x="185109" y="0"/>
                </a:lnTo>
                <a:close/>
              </a:path>
            </a:pathLst>
          </a:custGeom>
          <a:solidFill>
            <a:srgbClr val="E8EDF7"/>
          </a:solidFill>
        </p:spPr>
        <p:txBody>
          <a:bodyPr wrap="square" lIns="0" tIns="0" rIns="0" bIns="0" rtlCol="0"/>
          <a:lstStyle/>
          <a:p>
            <a:endParaRPr/>
          </a:p>
        </p:txBody>
      </p:sp>
      <p:sp>
        <p:nvSpPr>
          <p:cNvPr id="1257" name="object 1257"/>
          <p:cNvSpPr/>
          <p:nvPr/>
        </p:nvSpPr>
        <p:spPr>
          <a:xfrm>
            <a:off x="5869125" y="2561427"/>
            <a:ext cx="368300" cy="613410"/>
          </a:xfrm>
          <a:custGeom>
            <a:avLst/>
            <a:gdLst/>
            <a:ahLst/>
            <a:cxnLst/>
            <a:rect l="l" t="t" r="r" b="b"/>
            <a:pathLst>
              <a:path w="368300" h="613410">
                <a:moveTo>
                  <a:pt x="310640" y="613344"/>
                </a:moveTo>
                <a:lnTo>
                  <a:pt x="368239" y="485861"/>
                </a:lnTo>
                <a:lnTo>
                  <a:pt x="298878" y="512017"/>
                </a:lnTo>
                <a:lnTo>
                  <a:pt x="173457" y="179244"/>
                </a:lnTo>
                <a:lnTo>
                  <a:pt x="222702" y="99678"/>
                </a:lnTo>
                <a:lnTo>
                  <a:pt x="185109" y="0"/>
                </a:lnTo>
                <a:lnTo>
                  <a:pt x="112780" y="88248"/>
                </a:lnTo>
                <a:lnTo>
                  <a:pt x="0" y="69675"/>
                </a:lnTo>
                <a:lnTo>
                  <a:pt x="37593" y="169463"/>
                </a:lnTo>
                <a:lnTo>
                  <a:pt x="127180" y="196718"/>
                </a:lnTo>
                <a:lnTo>
                  <a:pt x="252601" y="529491"/>
                </a:lnTo>
                <a:lnTo>
                  <a:pt x="183130" y="555647"/>
                </a:lnTo>
                <a:lnTo>
                  <a:pt x="310640" y="613344"/>
                </a:lnTo>
                <a:close/>
              </a:path>
            </a:pathLst>
          </a:custGeom>
          <a:ln w="3175">
            <a:solidFill>
              <a:srgbClr val="000000"/>
            </a:solidFill>
          </a:ln>
        </p:spPr>
        <p:txBody>
          <a:bodyPr wrap="square" lIns="0" tIns="0" rIns="0" bIns="0" rtlCol="0"/>
          <a:lstStyle/>
          <a:p>
            <a:endParaRPr/>
          </a:p>
        </p:txBody>
      </p:sp>
      <p:sp>
        <p:nvSpPr>
          <p:cNvPr id="1258" name="object 1258"/>
          <p:cNvSpPr txBox="1"/>
          <p:nvPr/>
        </p:nvSpPr>
        <p:spPr>
          <a:xfrm>
            <a:off x="2865496" y="1710043"/>
            <a:ext cx="890905" cy="297180"/>
          </a:xfrm>
          <a:prstGeom prst="rect">
            <a:avLst/>
          </a:prstGeom>
          <a:solidFill>
            <a:srgbClr val="D7D7D7"/>
          </a:solidFill>
        </p:spPr>
        <p:txBody>
          <a:bodyPr vert="horz" wrap="square" lIns="0" tIns="60960" rIns="0" bIns="0" rtlCol="0">
            <a:spAutoFit/>
          </a:bodyPr>
          <a:lstStyle/>
          <a:p>
            <a:pPr marL="63500">
              <a:lnSpc>
                <a:spcPct val="100000"/>
              </a:lnSpc>
              <a:spcBef>
                <a:spcPts val="480"/>
              </a:spcBef>
            </a:pPr>
            <a:r>
              <a:rPr sz="1000" spc="15" dirty="0">
                <a:latin typeface="Arial"/>
                <a:cs typeface="Arial"/>
              </a:rPr>
              <a:t>Service-User</a:t>
            </a:r>
            <a:endParaRPr sz="1000">
              <a:latin typeface="Arial"/>
              <a:cs typeface="Arial"/>
            </a:endParaRPr>
          </a:p>
        </p:txBody>
      </p:sp>
      <p:sp>
        <p:nvSpPr>
          <p:cNvPr id="1259" name="object 1259"/>
          <p:cNvSpPr txBox="1"/>
          <p:nvPr/>
        </p:nvSpPr>
        <p:spPr>
          <a:xfrm>
            <a:off x="3310792" y="2847494"/>
            <a:ext cx="890905" cy="297180"/>
          </a:xfrm>
          <a:prstGeom prst="rect">
            <a:avLst/>
          </a:prstGeom>
          <a:solidFill>
            <a:srgbClr val="D7D7D7"/>
          </a:solidFill>
        </p:spPr>
        <p:txBody>
          <a:bodyPr vert="horz" wrap="square" lIns="0" tIns="60960" rIns="0" bIns="0" rtlCol="0">
            <a:spAutoFit/>
          </a:bodyPr>
          <a:lstStyle/>
          <a:p>
            <a:pPr marL="63500">
              <a:lnSpc>
                <a:spcPct val="100000"/>
              </a:lnSpc>
              <a:spcBef>
                <a:spcPts val="480"/>
              </a:spcBef>
            </a:pPr>
            <a:r>
              <a:rPr sz="1000" spc="15" dirty="0">
                <a:latin typeface="Arial"/>
                <a:cs typeface="Arial"/>
              </a:rPr>
              <a:t>User-Service</a:t>
            </a:r>
            <a:endParaRPr sz="1000">
              <a:latin typeface="Arial"/>
              <a:cs typeface="Arial"/>
            </a:endParaRPr>
          </a:p>
        </p:txBody>
      </p:sp>
      <p:sp>
        <p:nvSpPr>
          <p:cNvPr id="1260" name="object 1260"/>
          <p:cNvSpPr txBox="1"/>
          <p:nvPr/>
        </p:nvSpPr>
        <p:spPr>
          <a:xfrm>
            <a:off x="5586184" y="1710043"/>
            <a:ext cx="890905" cy="297180"/>
          </a:xfrm>
          <a:prstGeom prst="rect">
            <a:avLst/>
          </a:prstGeom>
          <a:solidFill>
            <a:srgbClr val="D7D7D7"/>
          </a:solidFill>
        </p:spPr>
        <p:txBody>
          <a:bodyPr vert="horz" wrap="square" lIns="0" tIns="60960" rIns="0" bIns="0" rtlCol="0">
            <a:spAutoFit/>
          </a:bodyPr>
          <a:lstStyle/>
          <a:p>
            <a:pPr marL="111125">
              <a:lnSpc>
                <a:spcPct val="100000"/>
              </a:lnSpc>
              <a:spcBef>
                <a:spcPts val="480"/>
              </a:spcBef>
            </a:pPr>
            <a:r>
              <a:rPr sz="1000" spc="15" dirty="0">
                <a:latin typeface="Arial"/>
                <a:cs typeface="Arial"/>
              </a:rPr>
              <a:t>Cloud-User</a:t>
            </a:r>
            <a:endParaRPr sz="1000">
              <a:latin typeface="Arial"/>
              <a:cs typeface="Arial"/>
            </a:endParaRPr>
          </a:p>
        </p:txBody>
      </p:sp>
      <p:sp>
        <p:nvSpPr>
          <p:cNvPr id="1261" name="object 1261"/>
          <p:cNvSpPr txBox="1"/>
          <p:nvPr/>
        </p:nvSpPr>
        <p:spPr>
          <a:xfrm>
            <a:off x="4992604" y="2847494"/>
            <a:ext cx="890905" cy="297180"/>
          </a:xfrm>
          <a:prstGeom prst="rect">
            <a:avLst/>
          </a:prstGeom>
          <a:solidFill>
            <a:srgbClr val="D7D7D7"/>
          </a:solidFill>
        </p:spPr>
        <p:txBody>
          <a:bodyPr vert="horz" wrap="square" lIns="0" tIns="60960" rIns="0" bIns="0" rtlCol="0">
            <a:spAutoFit/>
          </a:bodyPr>
          <a:lstStyle/>
          <a:p>
            <a:pPr marL="111125">
              <a:lnSpc>
                <a:spcPct val="100000"/>
              </a:lnSpc>
              <a:spcBef>
                <a:spcPts val="480"/>
              </a:spcBef>
            </a:pPr>
            <a:r>
              <a:rPr sz="1000" spc="15" dirty="0">
                <a:latin typeface="Arial"/>
                <a:cs typeface="Arial"/>
              </a:rPr>
              <a:t>User-Cloud</a:t>
            </a:r>
            <a:endParaRPr sz="1000">
              <a:latin typeface="Arial"/>
              <a:cs typeface="Arial"/>
            </a:endParaRPr>
          </a:p>
        </p:txBody>
      </p:sp>
      <p:sp>
        <p:nvSpPr>
          <p:cNvPr id="1262" name="object 1262"/>
          <p:cNvSpPr txBox="1"/>
          <p:nvPr/>
        </p:nvSpPr>
        <p:spPr>
          <a:xfrm>
            <a:off x="3706512" y="4380612"/>
            <a:ext cx="940435" cy="297180"/>
          </a:xfrm>
          <a:prstGeom prst="rect">
            <a:avLst/>
          </a:prstGeom>
          <a:solidFill>
            <a:srgbClr val="D7D7D7"/>
          </a:solidFill>
        </p:spPr>
        <p:txBody>
          <a:bodyPr vert="horz" wrap="square" lIns="0" tIns="60960" rIns="0" bIns="0" rtlCol="0">
            <a:spAutoFit/>
          </a:bodyPr>
          <a:lstStyle/>
          <a:p>
            <a:pPr marL="55244">
              <a:lnSpc>
                <a:spcPct val="100000"/>
              </a:lnSpc>
              <a:spcBef>
                <a:spcPts val="480"/>
              </a:spcBef>
            </a:pPr>
            <a:r>
              <a:rPr sz="1000" spc="15" dirty="0">
                <a:latin typeface="Arial"/>
                <a:cs typeface="Arial"/>
              </a:rPr>
              <a:t>Cloud-Service</a:t>
            </a:r>
            <a:endParaRPr sz="1000">
              <a:latin typeface="Arial"/>
              <a:cs typeface="Arial"/>
            </a:endParaRPr>
          </a:p>
        </p:txBody>
      </p:sp>
      <p:sp>
        <p:nvSpPr>
          <p:cNvPr id="1263" name="object 1263"/>
          <p:cNvSpPr/>
          <p:nvPr/>
        </p:nvSpPr>
        <p:spPr>
          <a:xfrm>
            <a:off x="4745278" y="4380612"/>
            <a:ext cx="940435" cy="297180"/>
          </a:xfrm>
          <a:custGeom>
            <a:avLst/>
            <a:gdLst/>
            <a:ahLst/>
            <a:cxnLst/>
            <a:rect l="l" t="t" r="r" b="b"/>
            <a:pathLst>
              <a:path w="940435" h="297179">
                <a:moveTo>
                  <a:pt x="0" y="296726"/>
                </a:moveTo>
                <a:lnTo>
                  <a:pt x="939836" y="296726"/>
                </a:lnTo>
                <a:lnTo>
                  <a:pt x="939836" y="0"/>
                </a:lnTo>
                <a:lnTo>
                  <a:pt x="0" y="0"/>
                </a:lnTo>
                <a:lnTo>
                  <a:pt x="0" y="296726"/>
                </a:lnTo>
                <a:close/>
              </a:path>
            </a:pathLst>
          </a:custGeom>
          <a:solidFill>
            <a:srgbClr val="D7D7D7"/>
          </a:solidFill>
        </p:spPr>
        <p:txBody>
          <a:bodyPr wrap="square" lIns="0" tIns="0" rIns="0" bIns="0" rtlCol="0"/>
          <a:lstStyle/>
          <a:p>
            <a:endParaRPr/>
          </a:p>
        </p:txBody>
      </p:sp>
      <p:sp>
        <p:nvSpPr>
          <p:cNvPr id="1264" name="object 1264"/>
          <p:cNvSpPr txBox="1"/>
          <p:nvPr/>
        </p:nvSpPr>
        <p:spPr>
          <a:xfrm>
            <a:off x="4745278" y="4423925"/>
            <a:ext cx="926465" cy="184150"/>
          </a:xfrm>
          <a:prstGeom prst="rect">
            <a:avLst/>
          </a:prstGeom>
        </p:spPr>
        <p:txBody>
          <a:bodyPr vert="horz" wrap="square" lIns="0" tIns="17145" rIns="0" bIns="0" rtlCol="0">
            <a:spAutoFit/>
          </a:bodyPr>
          <a:lstStyle/>
          <a:p>
            <a:pPr marL="55244">
              <a:lnSpc>
                <a:spcPct val="100000"/>
              </a:lnSpc>
              <a:spcBef>
                <a:spcPts val="135"/>
              </a:spcBef>
            </a:pPr>
            <a:r>
              <a:rPr sz="1000" spc="15" dirty="0">
                <a:latin typeface="Arial"/>
                <a:cs typeface="Arial"/>
              </a:rPr>
              <a:t>Service-Cloud</a:t>
            </a:r>
            <a:endParaRPr sz="1000">
              <a:latin typeface="Arial"/>
              <a:cs typeface="Arial"/>
            </a:endParaRPr>
          </a:p>
        </p:txBody>
      </p:sp>
      <p:sp>
        <p:nvSpPr>
          <p:cNvPr id="1265" name="object 1265"/>
          <p:cNvSpPr/>
          <p:nvPr/>
        </p:nvSpPr>
        <p:spPr>
          <a:xfrm>
            <a:off x="4949844" y="3863836"/>
            <a:ext cx="834390" cy="392430"/>
          </a:xfrm>
          <a:custGeom>
            <a:avLst/>
            <a:gdLst/>
            <a:ahLst/>
            <a:cxnLst/>
            <a:rect l="l" t="t" r="r" b="b"/>
            <a:pathLst>
              <a:path w="834389" h="392429">
                <a:moveTo>
                  <a:pt x="106514" y="164957"/>
                </a:moveTo>
                <a:lnTo>
                  <a:pt x="0" y="194190"/>
                </a:lnTo>
                <a:lnTo>
                  <a:pt x="84310" y="277384"/>
                </a:lnTo>
                <a:lnTo>
                  <a:pt x="54301" y="391898"/>
                </a:lnTo>
                <a:lnTo>
                  <a:pt x="160816" y="362665"/>
                </a:lnTo>
                <a:lnTo>
                  <a:pt x="197530" y="272878"/>
                </a:lnTo>
                <a:lnTo>
                  <a:pt x="377846" y="223423"/>
                </a:lnTo>
                <a:lnTo>
                  <a:pt x="184010" y="223423"/>
                </a:lnTo>
                <a:lnTo>
                  <a:pt x="106514" y="164957"/>
                </a:lnTo>
                <a:close/>
              </a:path>
              <a:path w="834389" h="392429">
                <a:moveTo>
                  <a:pt x="708119" y="0"/>
                </a:moveTo>
                <a:lnTo>
                  <a:pt x="728455" y="74071"/>
                </a:lnTo>
                <a:lnTo>
                  <a:pt x="184010" y="223423"/>
                </a:lnTo>
                <a:lnTo>
                  <a:pt x="377846" y="223423"/>
                </a:lnTo>
                <a:lnTo>
                  <a:pt x="742085" y="123526"/>
                </a:lnTo>
                <a:lnTo>
                  <a:pt x="804663" y="123526"/>
                </a:lnTo>
                <a:lnTo>
                  <a:pt x="834200" y="71653"/>
                </a:lnTo>
                <a:lnTo>
                  <a:pt x="708119" y="0"/>
                </a:lnTo>
                <a:close/>
              </a:path>
              <a:path w="834389" h="392429">
                <a:moveTo>
                  <a:pt x="804663" y="123526"/>
                </a:moveTo>
                <a:lnTo>
                  <a:pt x="742085" y="123526"/>
                </a:lnTo>
                <a:lnTo>
                  <a:pt x="762421" y="197707"/>
                </a:lnTo>
                <a:lnTo>
                  <a:pt x="804663" y="123526"/>
                </a:lnTo>
                <a:close/>
              </a:path>
            </a:pathLst>
          </a:custGeom>
          <a:solidFill>
            <a:srgbClr val="E8EDF7"/>
          </a:solidFill>
        </p:spPr>
        <p:txBody>
          <a:bodyPr wrap="square" lIns="0" tIns="0" rIns="0" bIns="0" rtlCol="0"/>
          <a:lstStyle/>
          <a:p>
            <a:endParaRPr/>
          </a:p>
        </p:txBody>
      </p:sp>
      <p:sp>
        <p:nvSpPr>
          <p:cNvPr id="1266" name="object 1266"/>
          <p:cNvSpPr/>
          <p:nvPr/>
        </p:nvSpPr>
        <p:spPr>
          <a:xfrm>
            <a:off x="4949844" y="3863836"/>
            <a:ext cx="834390" cy="392430"/>
          </a:xfrm>
          <a:custGeom>
            <a:avLst/>
            <a:gdLst/>
            <a:ahLst/>
            <a:cxnLst/>
            <a:rect l="l" t="t" r="r" b="b"/>
            <a:pathLst>
              <a:path w="834389" h="392429">
                <a:moveTo>
                  <a:pt x="834200" y="71653"/>
                </a:moveTo>
                <a:lnTo>
                  <a:pt x="708119" y="0"/>
                </a:lnTo>
                <a:lnTo>
                  <a:pt x="728455" y="74071"/>
                </a:lnTo>
                <a:lnTo>
                  <a:pt x="184010" y="223423"/>
                </a:lnTo>
                <a:lnTo>
                  <a:pt x="106514" y="164957"/>
                </a:lnTo>
                <a:lnTo>
                  <a:pt x="0" y="194190"/>
                </a:lnTo>
                <a:lnTo>
                  <a:pt x="84310" y="277384"/>
                </a:lnTo>
                <a:lnTo>
                  <a:pt x="54301" y="391898"/>
                </a:lnTo>
                <a:lnTo>
                  <a:pt x="160816" y="362665"/>
                </a:lnTo>
                <a:lnTo>
                  <a:pt x="197530" y="272878"/>
                </a:lnTo>
                <a:lnTo>
                  <a:pt x="742085" y="123526"/>
                </a:lnTo>
                <a:lnTo>
                  <a:pt x="762421" y="197707"/>
                </a:lnTo>
                <a:lnTo>
                  <a:pt x="834200" y="71653"/>
                </a:lnTo>
                <a:close/>
              </a:path>
            </a:pathLst>
          </a:custGeom>
          <a:ln w="3175">
            <a:solidFill>
              <a:srgbClr val="000000"/>
            </a:solidFill>
          </a:ln>
        </p:spPr>
        <p:txBody>
          <a:bodyPr wrap="square" lIns="0" tIns="0" rIns="0" bIns="0" rtlCol="0"/>
          <a:lstStyle/>
          <a:p>
            <a:endParaRPr/>
          </a:p>
        </p:txBody>
      </p:sp>
      <p:sp>
        <p:nvSpPr>
          <p:cNvPr id="1267" name="object 1267"/>
          <p:cNvSpPr/>
          <p:nvPr/>
        </p:nvSpPr>
        <p:spPr>
          <a:xfrm>
            <a:off x="3805442" y="4042311"/>
            <a:ext cx="593725" cy="198120"/>
          </a:xfrm>
          <a:custGeom>
            <a:avLst/>
            <a:gdLst/>
            <a:ahLst/>
            <a:cxnLst/>
            <a:rect l="l" t="t" r="r" b="b"/>
            <a:pathLst>
              <a:path w="593725" h="198120">
                <a:moveTo>
                  <a:pt x="98930" y="0"/>
                </a:moveTo>
                <a:lnTo>
                  <a:pt x="0" y="98908"/>
                </a:lnTo>
                <a:lnTo>
                  <a:pt x="98930" y="197817"/>
                </a:lnTo>
                <a:lnTo>
                  <a:pt x="98930" y="123635"/>
                </a:lnTo>
                <a:lnTo>
                  <a:pt x="550463" y="123635"/>
                </a:lnTo>
                <a:lnTo>
                  <a:pt x="536201" y="98908"/>
                </a:lnTo>
                <a:lnTo>
                  <a:pt x="550463" y="74181"/>
                </a:lnTo>
                <a:lnTo>
                  <a:pt x="98930" y="74181"/>
                </a:lnTo>
                <a:lnTo>
                  <a:pt x="98930" y="0"/>
                </a:lnTo>
                <a:close/>
              </a:path>
              <a:path w="593725" h="198120">
                <a:moveTo>
                  <a:pt x="550463" y="123635"/>
                </a:moveTo>
                <a:lnTo>
                  <a:pt x="429576" y="123635"/>
                </a:lnTo>
                <a:lnTo>
                  <a:pt x="486736" y="197817"/>
                </a:lnTo>
                <a:lnTo>
                  <a:pt x="593251" y="197817"/>
                </a:lnTo>
                <a:lnTo>
                  <a:pt x="550463" y="123635"/>
                </a:lnTo>
                <a:close/>
              </a:path>
              <a:path w="593725" h="198120">
                <a:moveTo>
                  <a:pt x="593251" y="0"/>
                </a:moveTo>
                <a:lnTo>
                  <a:pt x="486736" y="0"/>
                </a:lnTo>
                <a:lnTo>
                  <a:pt x="429576" y="74181"/>
                </a:lnTo>
                <a:lnTo>
                  <a:pt x="550463" y="74181"/>
                </a:lnTo>
                <a:lnTo>
                  <a:pt x="593251" y="0"/>
                </a:lnTo>
                <a:close/>
              </a:path>
            </a:pathLst>
          </a:custGeom>
          <a:solidFill>
            <a:srgbClr val="E8EDF7"/>
          </a:solidFill>
        </p:spPr>
        <p:txBody>
          <a:bodyPr wrap="square" lIns="0" tIns="0" rIns="0" bIns="0" rtlCol="0"/>
          <a:lstStyle/>
          <a:p>
            <a:endParaRPr/>
          </a:p>
        </p:txBody>
      </p:sp>
      <p:sp>
        <p:nvSpPr>
          <p:cNvPr id="1268" name="object 1268"/>
          <p:cNvSpPr/>
          <p:nvPr/>
        </p:nvSpPr>
        <p:spPr>
          <a:xfrm>
            <a:off x="3805442" y="4042311"/>
            <a:ext cx="593725" cy="198120"/>
          </a:xfrm>
          <a:custGeom>
            <a:avLst/>
            <a:gdLst/>
            <a:ahLst/>
            <a:cxnLst/>
            <a:rect l="l" t="t" r="r" b="b"/>
            <a:pathLst>
              <a:path w="593725" h="198120">
                <a:moveTo>
                  <a:pt x="0" y="98908"/>
                </a:moveTo>
                <a:lnTo>
                  <a:pt x="98930" y="197817"/>
                </a:lnTo>
                <a:lnTo>
                  <a:pt x="98930" y="123635"/>
                </a:lnTo>
                <a:lnTo>
                  <a:pt x="429576" y="123635"/>
                </a:lnTo>
                <a:lnTo>
                  <a:pt x="486736" y="197817"/>
                </a:lnTo>
                <a:lnTo>
                  <a:pt x="593251" y="197817"/>
                </a:lnTo>
                <a:lnTo>
                  <a:pt x="536201" y="98908"/>
                </a:lnTo>
                <a:lnTo>
                  <a:pt x="593251" y="0"/>
                </a:lnTo>
                <a:lnTo>
                  <a:pt x="486736" y="0"/>
                </a:lnTo>
                <a:lnTo>
                  <a:pt x="429576" y="74181"/>
                </a:lnTo>
                <a:lnTo>
                  <a:pt x="98930" y="74181"/>
                </a:lnTo>
                <a:lnTo>
                  <a:pt x="98930" y="0"/>
                </a:lnTo>
                <a:lnTo>
                  <a:pt x="0" y="98908"/>
                </a:lnTo>
                <a:close/>
              </a:path>
            </a:pathLst>
          </a:custGeom>
          <a:ln w="3175">
            <a:solidFill>
              <a:srgbClr val="000000"/>
            </a:solidFill>
          </a:ln>
        </p:spPr>
        <p:txBody>
          <a:bodyPr wrap="square" lIns="0" tIns="0" rIns="0" bIns="0" rtlCol="0"/>
          <a:lstStyle/>
          <a:p>
            <a:endParaRPr/>
          </a:p>
        </p:txBody>
      </p:sp>
      <p:sp>
        <p:nvSpPr>
          <p:cNvPr id="1269" name="object 1269"/>
          <p:cNvSpPr txBox="1">
            <a:spLocks noGrp="1"/>
          </p:cNvSpPr>
          <p:nvPr>
            <p:ph type="dt" sz="half" idx="6"/>
          </p:nvPr>
        </p:nvSpPr>
        <p:spPr>
          <a:prstGeom prst="rect">
            <a:avLst/>
          </a:prstGeom>
        </p:spPr>
        <p:txBody>
          <a:bodyPr vert="horz" wrap="square" lIns="0" tIns="0" rIns="0" bIns="0" rtlCol="0">
            <a:spAutoFit/>
          </a:bodyPr>
          <a:lstStyle/>
          <a:p>
            <a:pPr algn="ctr">
              <a:lnSpc>
                <a:spcPts val="1425"/>
              </a:lnSpc>
            </a:pPr>
            <a:r>
              <a:rPr spc="-5" dirty="0"/>
              <a:t>Cloud Computing: </a:t>
            </a:r>
            <a:r>
              <a:rPr dirty="0"/>
              <a:t>Theory </a:t>
            </a:r>
            <a:r>
              <a:rPr spc="-5" dirty="0"/>
              <a:t>and</a:t>
            </a:r>
            <a:r>
              <a:rPr spc="-140" dirty="0"/>
              <a:t> </a:t>
            </a:r>
            <a:r>
              <a:rPr dirty="0"/>
              <a:t>Practice.</a:t>
            </a:r>
          </a:p>
          <a:p>
            <a:pPr marL="1905" algn="ctr">
              <a:lnSpc>
                <a:spcPct val="100000"/>
              </a:lnSpc>
            </a:pPr>
            <a:r>
              <a:rPr dirty="0"/>
              <a:t>Chapter</a:t>
            </a:r>
            <a:r>
              <a:rPr spc="-45" dirty="0"/>
              <a:t> </a:t>
            </a:r>
            <a:r>
              <a:rPr spc="-5" dirty="0"/>
              <a:t>9</a:t>
            </a:r>
          </a:p>
        </p:txBody>
      </p:sp>
      <p:sp>
        <p:nvSpPr>
          <p:cNvPr id="1270" name="object 1270"/>
          <p:cNvSpPr txBox="1">
            <a:spLocks noGrp="1"/>
          </p:cNvSpPr>
          <p:nvPr>
            <p:ph type="sldNum" sz="quarter" idx="7"/>
          </p:nvPr>
        </p:nvSpPr>
        <p:spPr>
          <a:prstGeom prst="rect">
            <a:avLst/>
          </a:prstGeom>
        </p:spPr>
        <p:txBody>
          <a:bodyPr vert="horz" wrap="square" lIns="0" tIns="27940" rIns="0" bIns="0" rtlCol="0">
            <a:spAutoFit/>
          </a:bodyPr>
          <a:lstStyle/>
          <a:p>
            <a:pPr marL="25400">
              <a:lnSpc>
                <a:spcPct val="100000"/>
              </a:lnSpc>
              <a:spcBef>
                <a:spcPts val="220"/>
              </a:spcBef>
            </a:pPr>
            <a:fld id="{81D60167-4931-47E6-BA6A-407CBD079E47}" type="slidenum">
              <a:rPr dirty="0"/>
              <a:t>9</a:t>
            </a:fld>
            <a:endParaRPr dirty="0"/>
          </a:p>
        </p:txBody>
      </p:sp>
      <p:sp>
        <p:nvSpPr>
          <p:cNvPr id="1271" name="object 1271"/>
          <p:cNvSpPr txBox="1">
            <a:spLocks noGrp="1"/>
          </p:cNvSpPr>
          <p:nvPr>
            <p:ph type="ftr" sz="quarter" idx="5"/>
          </p:nvPr>
        </p:nvSpPr>
        <p:spPr>
          <a:prstGeom prst="rect">
            <a:avLst/>
          </a:prstGeom>
        </p:spPr>
        <p:txBody>
          <a:bodyPr vert="horz" wrap="square" lIns="0" tIns="0" rIns="0" bIns="0" rtlCol="0">
            <a:spAutoFit/>
          </a:bodyPr>
          <a:lstStyle/>
          <a:p>
            <a:pPr marL="12700">
              <a:lnSpc>
                <a:spcPts val="1425"/>
              </a:lnSpc>
            </a:pPr>
            <a:r>
              <a:rPr spc="-5" dirty="0"/>
              <a:t>Dan </a:t>
            </a:r>
            <a:r>
              <a:rPr dirty="0"/>
              <a:t>C.</a:t>
            </a:r>
            <a:r>
              <a:rPr spc="-55" dirty="0"/>
              <a:t> </a:t>
            </a:r>
            <a:r>
              <a:rPr spc="-5" dirty="0"/>
              <a:t>Marinescu</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4387</TotalTime>
  <Words>4468</Words>
  <Application>Microsoft Office PowerPoint</Application>
  <PresentationFormat>On-screen Show (4:3)</PresentationFormat>
  <Paragraphs>644</Paragraphs>
  <Slides>42</Slides>
  <Notes>22</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42</vt:i4>
      </vt:variant>
    </vt:vector>
  </HeadingPairs>
  <TitlesOfParts>
    <vt:vector size="49" baseType="lpstr">
      <vt:lpstr>ＭＳ Ｐゴシック</vt:lpstr>
      <vt:lpstr>Arial</vt:lpstr>
      <vt:lpstr>Arial Black</vt:lpstr>
      <vt:lpstr>Calibri</vt:lpstr>
      <vt:lpstr>Times New Roman</vt:lpstr>
      <vt:lpstr>Wingdings</vt:lpstr>
      <vt:lpstr>Office Theme</vt:lpstr>
      <vt:lpstr>            Cloud Security</vt:lpstr>
      <vt:lpstr>Book</vt:lpstr>
      <vt:lpstr>Contents</vt:lpstr>
      <vt:lpstr>Cloud security</vt:lpstr>
      <vt:lpstr>PowerPoint Presentation</vt:lpstr>
      <vt:lpstr>Cloud security risks</vt:lpstr>
      <vt:lpstr>Multi-Tenancy</vt:lpstr>
      <vt:lpstr>Attacks in a cloud computing environment</vt:lpstr>
      <vt:lpstr>PowerPoint Presentation</vt:lpstr>
      <vt:lpstr>Top threats to cloud computing</vt:lpstr>
      <vt:lpstr>Auditability of cloud activities</vt:lpstr>
      <vt:lpstr>Security - the top concern for cloud users</vt:lpstr>
      <vt:lpstr>Legal protection of cloud users</vt:lpstr>
      <vt:lpstr>Privacy</vt:lpstr>
      <vt:lpstr>Federal Trading Commission Rules</vt:lpstr>
      <vt:lpstr>Privacy Impact Assessment (PIA)</vt:lpstr>
      <vt:lpstr>Trust</vt:lpstr>
      <vt:lpstr>Internet trust</vt:lpstr>
      <vt:lpstr>How to determine trust</vt:lpstr>
      <vt:lpstr>Operating system security</vt:lpstr>
      <vt:lpstr>Closed-box versus open-box platforms</vt:lpstr>
      <vt:lpstr>Virtual machine security</vt:lpstr>
      <vt:lpstr>PowerPoint Presentation</vt:lpstr>
      <vt:lpstr>VMM-based threats</vt:lpstr>
      <vt:lpstr>VM-based threats</vt:lpstr>
      <vt:lpstr>PowerPoint Presentation</vt:lpstr>
      <vt:lpstr>Advantages of virtualization</vt:lpstr>
      <vt:lpstr>Reading assignment</vt:lpstr>
      <vt:lpstr>More advantages of virtualization</vt:lpstr>
      <vt:lpstr>Undesirable effects of virtualization</vt:lpstr>
      <vt:lpstr>Implications of virtualization on security</vt:lpstr>
      <vt:lpstr>Security risks posed by shared images</vt:lpstr>
      <vt:lpstr>Security risks posed by a management OS</vt:lpstr>
      <vt:lpstr>Application</vt:lpstr>
      <vt:lpstr>Possible actions of a malicious Dom0</vt:lpstr>
      <vt:lpstr>A major weakness of Xen</vt:lpstr>
      <vt:lpstr>How to deal with run-time vulnerability of Dom0</vt:lpstr>
      <vt:lpstr>Xoar - breaking the monolithic design of TCB</vt:lpstr>
      <vt:lpstr>Xoar system components</vt:lpstr>
      <vt:lpstr>PowerPoint Presentation</vt:lpstr>
      <vt:lpstr>PowerPoint Presentation</vt:lpstr>
      <vt:lpstr>Reading assignment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1.01</dc:title>
  <dc:creator>Lucent End User</dc:creator>
  <cp:lastModifiedBy>Multi Laptops 88 G</cp:lastModifiedBy>
  <cp:revision>84</cp:revision>
  <dcterms:created xsi:type="dcterms:W3CDTF">2018-04-07T16:14:12Z</dcterms:created>
  <dcterms:modified xsi:type="dcterms:W3CDTF">2021-06-01T10:18:16Z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2013-04-18T00:00:00Z</vt:filetime>
  </property>
  <property fmtid="{D5CDD505-2E9C-101B-9397-08002B2CF9AE}" pid="3" name="Creator">
    <vt:lpwstr>Microsoft® PowerPoint® 2010</vt:lpwstr>
  </property>
  <property fmtid="{D5CDD505-2E9C-101B-9397-08002B2CF9AE}" pid="4" name="LastSaved">
    <vt:filetime>2018-04-07T00:00:00Z</vt:filetime>
  </property>
</Properties>
</file>