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9" r:id="rId2"/>
    <p:sldId id="318" r:id="rId3"/>
    <p:sldId id="320" r:id="rId4"/>
    <p:sldId id="321" r:id="rId5"/>
    <p:sldId id="329" r:id="rId6"/>
    <p:sldId id="330" r:id="rId7"/>
    <p:sldId id="309" r:id="rId8"/>
    <p:sldId id="315" r:id="rId9"/>
    <p:sldId id="317" r:id="rId10"/>
    <p:sldId id="311" r:id="rId11"/>
    <p:sldId id="312" r:id="rId12"/>
    <p:sldId id="314" r:id="rId13"/>
    <p:sldId id="319" r:id="rId14"/>
    <p:sldId id="353" r:id="rId15"/>
    <p:sldId id="354" r:id="rId16"/>
    <p:sldId id="352" r:id="rId17"/>
    <p:sldId id="335" r:id="rId18"/>
    <p:sldId id="334" r:id="rId19"/>
    <p:sldId id="338" r:id="rId20"/>
    <p:sldId id="339" r:id="rId21"/>
    <p:sldId id="337" r:id="rId22"/>
    <p:sldId id="344" r:id="rId23"/>
    <p:sldId id="340" r:id="rId24"/>
    <p:sldId id="341" r:id="rId25"/>
    <p:sldId id="342" r:id="rId26"/>
    <p:sldId id="343" r:id="rId27"/>
    <p:sldId id="345" r:id="rId28"/>
    <p:sldId id="346" r:id="rId29"/>
    <p:sldId id="347" r:id="rId30"/>
    <p:sldId id="348" r:id="rId31"/>
    <p:sldId id="323" r:id="rId32"/>
    <p:sldId id="355" r:id="rId33"/>
    <p:sldId id="328" r:id="rId34"/>
    <p:sldId id="351" r:id="rId35"/>
    <p:sldId id="326" r:id="rId36"/>
    <p:sldId id="260" r:id="rId37"/>
  </p:sldIdLst>
  <p:sldSz cx="9144000" cy="6858000" type="screen4x3"/>
  <p:notesSz cx="6858000" cy="9144000"/>
  <p:defaultTextStyle>
    <a:defPPr>
      <a:defRPr lang="en-US"/>
    </a:defPPr>
    <a:lvl1pPr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b="1"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b="1"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b="1"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b="1"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b="1"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6E7"/>
    <a:srgbClr val="6FA96F"/>
    <a:srgbClr val="82B482"/>
    <a:srgbClr val="72BFC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8" d="100"/>
        <a:sy n="98"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0" hangingPunct="0">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vl1pPr>
          </a:lstStyle>
          <a:p>
            <a:fld id="{332431C2-D493-4247-BE51-831D40D79DC9}" type="datetime1">
              <a:rPr lang="en-US"/>
              <a:pPr/>
              <a:t>10-May-18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0" hangingPunct="0">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EFB50066-1662-4418-90CB-A5CC6EA6DD4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108" charset="0"/>
                <a:ea typeface="ＭＳ Ｐゴシック" pitchFamily="-108" charset="-128"/>
                <a:cs typeface="ＭＳ Ｐゴシック" pitchFamily="-108" charset="-128"/>
              </a:defRPr>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vl1pPr>
          </a:lstStyle>
          <a:p>
            <a:fld id="{48386BE5-2B6F-40F7-BC5E-DFC7B54DAE8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p:spPr>
        <p:txBody>
          <a:bodyPr/>
          <a:lstStyle/>
          <a:p>
            <a:fld id="{E4F3B9E7-FB39-47A5-A794-871B602EAD1F}"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cs typeface="Arial" pitchFamily="34" charset="0"/>
              </a:rPr>
              <a:t>Welcome to </a:t>
            </a:r>
            <a:r>
              <a:rPr lang="ja-JP" altLang="en-US" smtClean="0">
                <a:latin typeface="Arial" pitchFamily="34" charset="0"/>
                <a:ea typeface="ＭＳ Ｐゴシック" pitchFamily="34" charset="-128"/>
                <a:cs typeface="Arial" pitchFamily="34" charset="0"/>
              </a:rPr>
              <a:t>“</a:t>
            </a:r>
            <a:r>
              <a:rPr lang="en-US" altLang="ja-JP" smtClean="0">
                <a:latin typeface="Arial" pitchFamily="34" charset="0"/>
                <a:ea typeface="ＭＳ Ｐゴシック" pitchFamily="34" charset="-128"/>
                <a:cs typeface="Arial" pitchFamily="34" charset="0"/>
              </a:rPr>
              <a:t>APA Formatting and Style Guide</a:t>
            </a:r>
            <a:r>
              <a:rPr lang="ja-JP" altLang="en-US" smtClean="0">
                <a:latin typeface="Arial" pitchFamily="34" charset="0"/>
                <a:ea typeface="ＭＳ Ｐゴシック" pitchFamily="34" charset="-128"/>
                <a:cs typeface="Arial" pitchFamily="34" charset="0"/>
              </a:rPr>
              <a:t>”</a:t>
            </a:r>
            <a:r>
              <a:rPr lang="en-US" altLang="ja-JP" smtClean="0">
                <a:latin typeface="Arial" pitchFamily="34" charset="0"/>
                <a:ea typeface="ＭＳ Ｐゴシック" pitchFamily="34" charset="-128"/>
                <a:cs typeface="Arial" pitchFamily="34" charset="0"/>
              </a:rPr>
              <a:t>. This Power Point Presentation is designed to introduce your students to the basics of APA Formatting and Style Guide. You might want to supplement the presentation with more detailed information posted on Purdue OWL http://owl.english.purdue.edu/owl/resource/560/01/</a:t>
            </a:r>
          </a:p>
          <a:p>
            <a:pPr eaLnBrk="1" hangingPunct="1"/>
            <a:endParaRPr lang="en-US" smtClean="0">
              <a:latin typeface="Arial" pitchFamily="34" charset="0"/>
              <a:ea typeface="ＭＳ Ｐゴシック" pitchFamily="34" charset="-128"/>
              <a:cs typeface="Arial" pitchFamily="34" charset="0"/>
            </a:endParaRPr>
          </a:p>
          <a:p>
            <a:pPr eaLnBrk="1" hangingPunct="1"/>
            <a:r>
              <a:rPr lang="en-US" smtClean="0">
                <a:latin typeface="Arial" pitchFamily="34" charset="0"/>
                <a:ea typeface="ＭＳ Ｐゴシック" pitchFamily="34" charset="-128"/>
                <a:cs typeface="Arial" pitchFamily="34" charset="0"/>
              </a:rP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a:ln/>
        </p:spPr>
      </p:sp>
      <p:sp>
        <p:nvSpPr>
          <p:cNvPr id="23554"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provides a visual example of an abstract page, which consists of a page header, a heading—Abstract, and a brief summary of the paper accurately presenting its contents.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Type the heading –Abstract– centered at the top of the page. Below, type the paragraph of the paper summary (between 150 and 250 words) in block format—without indentation.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The abstract should contain the research topic, research questions, participants, methods, results, data analysis, and conclusions. It may also include possible implications of your research and future work you see connected with your finding, and may include keywords.</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p:txBody>
      </p:sp>
      <p:sp>
        <p:nvSpPr>
          <p:cNvPr id="23555" name="Slide Number Placeholder 3"/>
          <p:cNvSpPr>
            <a:spLocks noGrp="1"/>
          </p:cNvSpPr>
          <p:nvPr>
            <p:ph type="sldNum" sz="quarter" idx="5"/>
          </p:nvPr>
        </p:nvSpPr>
        <p:spPr>
          <a:noFill/>
        </p:spPr>
        <p:txBody>
          <a:bodyPr/>
          <a:lstStyle/>
          <a:p>
            <a:fld id="{396AE1B2-6B96-4F18-BA56-A5422276CF87}"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a:ln/>
        </p:spPr>
      </p:sp>
      <p:sp>
        <p:nvSpPr>
          <p:cNvPr id="25602"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provides the basic reminders about formatting the text: </a:t>
            </a:r>
          </a:p>
          <a:p>
            <a:pPr eaLnBrk="1" hangingPunct="1">
              <a:lnSpc>
                <a:spcPct val="90000"/>
              </a:lnSpc>
              <a:buFontTx/>
              <a:buAutoNum type="arabicParenR"/>
            </a:pPr>
            <a:r>
              <a:rPr lang="en-US" sz="1000" smtClean="0">
                <a:latin typeface="Arial" pitchFamily="34" charset="0"/>
                <a:ea typeface="ＭＳ Ｐゴシック" pitchFamily="34" charset="-128"/>
              </a:rPr>
              <a:t>Make sure that the first text page is page number 3 (page#1 is a title page, page #2 is an abstract page).</a:t>
            </a:r>
          </a:p>
          <a:p>
            <a:pPr eaLnBrk="1" hangingPunct="1">
              <a:lnSpc>
                <a:spcPct val="90000"/>
              </a:lnSpc>
              <a:buFontTx/>
              <a:buAutoNum type="arabicParenR"/>
            </a:pPr>
            <a:r>
              <a:rPr lang="en-US" sz="1000" smtClean="0">
                <a:latin typeface="Arial" pitchFamily="34" charset="0"/>
                <a:ea typeface="ＭＳ Ｐゴシック" pitchFamily="34" charset="-128"/>
              </a:rPr>
              <a:t>Start with typing the essay title centered, at the top of the page.</a:t>
            </a:r>
          </a:p>
          <a:p>
            <a:pPr eaLnBrk="1" hangingPunct="1">
              <a:lnSpc>
                <a:spcPct val="90000"/>
              </a:lnSpc>
              <a:buFontTx/>
              <a:buAutoNum type="arabicParenR"/>
            </a:pPr>
            <a:r>
              <a:rPr lang="en-US" sz="1000" smtClean="0">
                <a:latin typeface="Arial" pitchFamily="34" charset="0"/>
                <a:ea typeface="ＭＳ Ｐゴシック" pitchFamily="34" charset="-128"/>
              </a:rPr>
              <a:t>Type the text double-space with all sections following each other without a break. Do not use white space between paragraphs. </a:t>
            </a:r>
          </a:p>
          <a:p>
            <a:pPr eaLnBrk="1" hangingPunct="1">
              <a:lnSpc>
                <a:spcPct val="90000"/>
              </a:lnSpc>
              <a:buFontTx/>
              <a:buAutoNum type="arabicParenR"/>
            </a:pPr>
            <a:r>
              <a:rPr lang="en-US" sz="1000" smtClean="0">
                <a:latin typeface="Arial" pitchFamily="34" charset="0"/>
                <a:ea typeface="ＭＳ Ｐゴシック" pitchFamily="34" charset="-128"/>
              </a:rPr>
              <a:t>Create parenthetical  in-text citations to identify the sources used in the paper.</a:t>
            </a:r>
          </a:p>
          <a:p>
            <a:pPr eaLnBrk="1" hangingPunct="1">
              <a:lnSpc>
                <a:spcPct val="90000"/>
              </a:lnSpc>
              <a:buFontTx/>
              <a:buAutoNum type="arabicParenR"/>
            </a:pPr>
            <a:r>
              <a:rPr lang="en-US" sz="1000" smtClean="0">
                <a:latin typeface="Arial" pitchFamily="34" charset="0"/>
                <a:ea typeface="ＭＳ Ｐゴシック" pitchFamily="34" charset="-128"/>
              </a:rPr>
              <a:t>Format tables and figures.</a:t>
            </a:r>
          </a:p>
          <a:p>
            <a:pPr eaLnBrk="1" hangingPunct="1">
              <a:lnSpc>
                <a:spcPct val="90000"/>
              </a:lnSpc>
              <a:buFontTx/>
              <a:buAutoNum type="arabicParenR"/>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The following slides introduce APA formatting of references, in-text citations, and tables and figures. </a:t>
            </a:r>
          </a:p>
        </p:txBody>
      </p:sp>
      <p:sp>
        <p:nvSpPr>
          <p:cNvPr id="25603" name="Slide Number Placeholder 3"/>
          <p:cNvSpPr>
            <a:spLocks noGrp="1"/>
          </p:cNvSpPr>
          <p:nvPr>
            <p:ph type="sldNum" sz="quarter" idx="5"/>
          </p:nvPr>
        </p:nvSpPr>
        <p:spPr>
          <a:noFill/>
        </p:spPr>
        <p:txBody>
          <a:bodyPr/>
          <a:lstStyle/>
          <a:p>
            <a:fld id="{F7883843-D8EC-4E6A-9830-F63312611614}"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a:ln/>
        </p:spPr>
      </p:sp>
      <p:sp>
        <p:nvSpPr>
          <p:cNvPr id="27650" name="Notes Placeholder 2"/>
          <p:cNvSpPr>
            <a:spLocks noGrp="1"/>
          </p:cNvSpPr>
          <p:nvPr>
            <p:ph type="body" idx="1"/>
          </p:nvPr>
        </p:nvSpPr>
        <p:spPr>
          <a:noFill/>
          <a:ln/>
        </p:spPr>
        <p:txBody>
          <a:bodyPr/>
          <a:lstStyle/>
          <a:p>
            <a:r>
              <a:rPr lang="en-US" sz="1000" smtClean="0">
                <a:latin typeface="Arial" pitchFamily="34" charset="0"/>
                <a:ea typeface="ＭＳ Ｐゴシック" pitchFamily="34" charset="-128"/>
              </a:rPr>
              <a:t>This slide explains the format and purpose of a references page. </a:t>
            </a:r>
          </a:p>
          <a:p>
            <a:endParaRPr lang="en-US" sz="1000" smtClean="0">
              <a:latin typeface="Arial" pitchFamily="34" charset="0"/>
              <a:ea typeface="ＭＳ Ｐゴシック" pitchFamily="34" charset="-128"/>
            </a:endParaRPr>
          </a:p>
          <a:p>
            <a:r>
              <a:rPr lang="en-US" sz="1000" smtClean="0">
                <a:latin typeface="Arial" pitchFamily="34" charset="0"/>
                <a:ea typeface="ＭＳ Ｐゴシック" pitchFamily="34" charset="-128"/>
              </a:rPr>
              <a:t>The facilitator may stress that each source referenced within the paper should also appear on the reference page, which appears at the end of the paper. </a:t>
            </a:r>
          </a:p>
          <a:p>
            <a:endParaRPr lang="en-US" sz="1000" smtClean="0">
              <a:latin typeface="Arial" pitchFamily="34" charset="0"/>
              <a:ea typeface="ＭＳ Ｐゴシック" pitchFamily="34" charset="-128"/>
            </a:endParaRPr>
          </a:p>
          <a:p>
            <a:r>
              <a:rPr lang="en-US" sz="1000" smtClean="0">
                <a:latin typeface="Arial" pitchFamily="34" charset="0"/>
                <a:ea typeface="ＭＳ Ｐゴシック" pitchFamily="34" charset="-128"/>
              </a:rPr>
              <a:t>To create a references page, </a:t>
            </a:r>
          </a:p>
          <a:p>
            <a:pPr>
              <a:buFontTx/>
              <a:buAutoNum type="arabicParenR"/>
            </a:pPr>
            <a:r>
              <a:rPr lang="en-US" sz="1000" smtClean="0">
                <a:latin typeface="Arial" pitchFamily="34" charset="0"/>
                <a:ea typeface="ＭＳ Ｐゴシック" pitchFamily="34" charset="-128"/>
              </a:rPr>
              <a:t>center the heading—References—at the top of the page; </a:t>
            </a:r>
          </a:p>
          <a:p>
            <a:pPr>
              <a:buFontTx/>
              <a:buAutoNum type="arabicParenR"/>
            </a:pPr>
            <a:r>
              <a:rPr lang="en-US" sz="1000" smtClean="0">
                <a:latin typeface="Arial" pitchFamily="34" charset="0"/>
                <a:ea typeface="ＭＳ Ｐゴシック" pitchFamily="34" charset="-128"/>
              </a:rPr>
              <a:t>double-space reference entries; </a:t>
            </a:r>
          </a:p>
          <a:p>
            <a:pPr>
              <a:buFontTx/>
              <a:buAutoNum type="arabicParenR"/>
            </a:pPr>
            <a:r>
              <a:rPr lang="en-US" sz="1000" smtClean="0">
                <a:latin typeface="Arial" pitchFamily="34" charset="0"/>
                <a:ea typeface="ＭＳ Ｐゴシック" pitchFamily="34" charset="-128"/>
              </a:rPr>
              <a:t>flush left the first line of the entry and indent subsequent lines. To use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hanging</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feature of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Indent and Space</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tab, go to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Paragraph</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a:t>
            </a:r>
            <a:r>
              <a:rPr lang="en-US" altLang="ja-JP" sz="1000" smtClean="0">
                <a:latin typeface="Arial" pitchFamily="34" charset="0"/>
                <a:ea typeface="ＭＳ Ｐゴシック" pitchFamily="34" charset="-128"/>
                <a:sym typeface="Wingdings" pitchFamily="2" charset="2"/>
              </a:rPr>
              <a:t></a:t>
            </a:r>
            <a:r>
              <a:rPr lang="ja-JP" altLang="en-US" sz="1000" smtClean="0">
                <a:latin typeface="Arial" pitchFamily="34" charset="0"/>
                <a:ea typeface="ＭＳ Ｐゴシック" pitchFamily="34" charset="-128"/>
                <a:sym typeface="Wingdings" pitchFamily="2" charset="2"/>
              </a:rPr>
              <a:t>”</a:t>
            </a:r>
            <a:r>
              <a:rPr lang="en-US" altLang="ja-JP" sz="1000" smtClean="0">
                <a:latin typeface="Arial" pitchFamily="34" charset="0"/>
                <a:ea typeface="ＭＳ Ｐゴシック" pitchFamily="34" charset="-128"/>
                <a:sym typeface="Wingdings" pitchFamily="2" charset="2"/>
              </a:rPr>
              <a:t>Indentation</a:t>
            </a:r>
            <a:r>
              <a:rPr lang="ja-JP" altLang="en-US" sz="1000" smtClean="0">
                <a:latin typeface="Arial" pitchFamily="34" charset="0"/>
                <a:ea typeface="ＭＳ Ｐゴシック" pitchFamily="34" charset="-128"/>
                <a:sym typeface="Wingdings" pitchFamily="2" charset="2"/>
              </a:rPr>
              <a:t>”</a:t>
            </a:r>
            <a:r>
              <a:rPr lang="en-US" altLang="ja-JP" sz="1000" smtClean="0">
                <a:latin typeface="Arial" pitchFamily="34" charset="0"/>
                <a:ea typeface="ＭＳ Ｐゴシック" pitchFamily="34" charset="-128"/>
                <a:sym typeface="Wingdings" pitchFamily="2" charset="2"/>
              </a:rPr>
              <a:t> choose </a:t>
            </a:r>
            <a:r>
              <a:rPr lang="ja-JP" altLang="en-US" sz="1000" smtClean="0">
                <a:latin typeface="Arial" pitchFamily="34" charset="0"/>
                <a:ea typeface="ＭＳ Ｐゴシック" pitchFamily="34" charset="-128"/>
                <a:sym typeface="Wingdings" pitchFamily="2" charset="2"/>
              </a:rPr>
              <a:t>“</a:t>
            </a:r>
            <a:r>
              <a:rPr lang="en-US" altLang="ja-JP" sz="1000" smtClean="0">
                <a:latin typeface="Arial" pitchFamily="34" charset="0"/>
                <a:ea typeface="ＭＳ Ｐゴシック" pitchFamily="34" charset="-128"/>
                <a:sym typeface="Wingdings" pitchFamily="2" charset="2"/>
              </a:rPr>
              <a:t>Hanging</a:t>
            </a:r>
            <a:r>
              <a:rPr lang="ja-JP" altLang="en-US" sz="1000" smtClean="0">
                <a:latin typeface="Arial" pitchFamily="34" charset="0"/>
                <a:ea typeface="ＭＳ Ｐゴシック" pitchFamily="34" charset="-128"/>
                <a:sym typeface="Wingdings" pitchFamily="2" charset="2"/>
              </a:rPr>
              <a:t>”</a:t>
            </a:r>
            <a:r>
              <a:rPr lang="en-US" altLang="ja-JP" sz="1000" smtClean="0">
                <a:latin typeface="Arial" pitchFamily="34" charset="0"/>
                <a:ea typeface="ＭＳ Ｐゴシック" pitchFamily="34" charset="-128"/>
                <a:sym typeface="Wingdings" pitchFamily="2" charset="2"/>
              </a:rPr>
              <a:t> in the </a:t>
            </a:r>
            <a:r>
              <a:rPr lang="ja-JP" altLang="en-US" sz="1000" smtClean="0">
                <a:latin typeface="Arial" pitchFamily="34" charset="0"/>
                <a:ea typeface="ＭＳ Ｐゴシック" pitchFamily="34" charset="-128"/>
                <a:sym typeface="Wingdings" pitchFamily="2" charset="2"/>
              </a:rPr>
              <a:t>”</a:t>
            </a:r>
            <a:r>
              <a:rPr lang="en-US" altLang="ja-JP" sz="1000" smtClean="0">
                <a:latin typeface="Arial" pitchFamily="34" charset="0"/>
                <a:ea typeface="ＭＳ Ｐゴシック" pitchFamily="34" charset="-128"/>
                <a:sym typeface="Wingdings" pitchFamily="2" charset="2"/>
              </a:rPr>
              <a:t>Special</a:t>
            </a:r>
            <a:r>
              <a:rPr lang="ja-JP" altLang="en-US" sz="1000" smtClean="0">
                <a:latin typeface="Arial" pitchFamily="34" charset="0"/>
                <a:ea typeface="ＭＳ Ｐゴシック" pitchFamily="34" charset="-128"/>
                <a:sym typeface="Wingdings" pitchFamily="2" charset="2"/>
              </a:rPr>
              <a:t>”</a:t>
            </a:r>
            <a:r>
              <a:rPr lang="en-US" altLang="ja-JP" sz="1000" smtClean="0">
                <a:latin typeface="Arial" pitchFamily="34" charset="0"/>
                <a:ea typeface="ＭＳ Ｐゴシック" pitchFamily="34" charset="-128"/>
              </a:rPr>
              <a:t> box.</a:t>
            </a:r>
          </a:p>
          <a:p>
            <a:pPr>
              <a:buFontTx/>
              <a:buAutoNum type="arabicParenR"/>
            </a:pPr>
            <a:r>
              <a:rPr lang="en-US" sz="1000" smtClean="0">
                <a:latin typeface="Arial" pitchFamily="34" charset="0"/>
                <a:ea typeface="ＭＳ Ｐゴシック" pitchFamily="34" charset="-128"/>
              </a:rPr>
              <a:t>Order entries alphabetically by the author</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s surnames. If a source is anonymous, use its title as an author</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s surname. </a:t>
            </a:r>
          </a:p>
          <a:p>
            <a:r>
              <a:rPr lang="en-US" sz="1000" smtClean="0">
                <a:latin typeface="Arial" pitchFamily="34" charset="0"/>
                <a:ea typeface="ＭＳ Ｐゴシック" pitchFamily="34" charset="-128"/>
              </a:rPr>
              <a:t> </a:t>
            </a:r>
          </a:p>
          <a:p>
            <a:r>
              <a:rPr lang="en-US" sz="1000" smtClean="0">
                <a:latin typeface="Arial" pitchFamily="34" charset="0"/>
                <a:ea typeface="ＭＳ Ｐゴシック" pitchFamily="34" charset="-128"/>
              </a:rPr>
              <a:t>Note: Unlike MLA, APA is only interested in what they call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recoverable data</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—that is, data which other people can find. For example, personal communications such as letters, memos, emails, interviews, and telephone conversations should not be included in the reference list since they are not recoverable by other researchers.</a:t>
            </a:r>
          </a:p>
          <a:p>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For specific information about entries in the reference list, go to http://owl.english.purdue.edu/owl/resource/560/05/. </a:t>
            </a:r>
          </a:p>
        </p:txBody>
      </p:sp>
      <p:sp>
        <p:nvSpPr>
          <p:cNvPr id="27651" name="Slide Number Placeholder 3"/>
          <p:cNvSpPr>
            <a:spLocks noGrp="1"/>
          </p:cNvSpPr>
          <p:nvPr>
            <p:ph type="sldNum" sz="quarter" idx="5"/>
          </p:nvPr>
        </p:nvSpPr>
        <p:spPr>
          <a:noFill/>
        </p:spPr>
        <p:txBody>
          <a:bodyPr/>
          <a:lstStyle/>
          <a:p>
            <a:fld id="{CD544153-0F50-445E-8B7A-4DCC8AD77D37}"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ln/>
        </p:spPr>
      </p:sp>
      <p:sp>
        <p:nvSpPr>
          <p:cNvPr id="29698"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provides basic rules related to creating references entries. </a:t>
            </a:r>
          </a:p>
        </p:txBody>
      </p:sp>
      <p:sp>
        <p:nvSpPr>
          <p:cNvPr id="29699" name="Slide Number Placeholder 3"/>
          <p:cNvSpPr>
            <a:spLocks noGrp="1"/>
          </p:cNvSpPr>
          <p:nvPr>
            <p:ph type="sldNum" sz="quarter" idx="5"/>
          </p:nvPr>
        </p:nvSpPr>
        <p:spPr>
          <a:noFill/>
        </p:spPr>
        <p:txBody>
          <a:bodyPr/>
          <a:lstStyle/>
          <a:p>
            <a:fld id="{DFD292CB-4B35-48F9-BBB1-70D5C2FC4728}"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a:ln/>
        </p:spPr>
      </p:sp>
      <p:sp>
        <p:nvSpPr>
          <p:cNvPr id="31746"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provides basic rules related to creating references entries. </a:t>
            </a:r>
          </a:p>
          <a:p>
            <a:pPr eaLnBrk="1" hangingPunct="1">
              <a:lnSpc>
                <a:spcPct val="90000"/>
              </a:lnSpc>
            </a:pPr>
            <a:endParaRPr lang="en-US" sz="1000" smtClean="0">
              <a:latin typeface="Arial" pitchFamily="34" charset="0"/>
              <a:ea typeface="ＭＳ Ｐゴシック" pitchFamily="34" charset="-128"/>
            </a:endParaRPr>
          </a:p>
        </p:txBody>
      </p:sp>
      <p:sp>
        <p:nvSpPr>
          <p:cNvPr id="31747" name="Slide Number Placeholder 3"/>
          <p:cNvSpPr>
            <a:spLocks noGrp="1"/>
          </p:cNvSpPr>
          <p:nvPr>
            <p:ph type="sldNum" sz="quarter" idx="5"/>
          </p:nvPr>
        </p:nvSpPr>
        <p:spPr>
          <a:noFill/>
        </p:spPr>
        <p:txBody>
          <a:bodyPr/>
          <a:lstStyle/>
          <a:p>
            <a:fld id="{B9B19AC8-7B4F-4A2A-B7A1-81A1F78BD629}" type="slidenum">
              <a:rPr lang="en-US"/>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APA is a complex system of citation, which is time-consuming to learn and difficult to keep in mind. To help students handle the requirements of APA format, this slide introduces a strategy of surviving APA.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The facilitator should stress the importance of correct identification of a type of source: e.g., Is it an article from a newspaper or from a scholarly journal? Hard copy or electronic version?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When the source type is identified correctly, it</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s fairly easy to find a sample of a similar reference in the APA chapter of a composition book  or in an on-line APA resource. The APA guide on the OWL website is particularly easy to browse since its links are organized by types of sources—scroll down to the box of links http://owl.english.purdue.edu/owl/resource/560/01/</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After a sample is found, all it takes is to mirror it precisely and arrange entries in the alphabetical order.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Note: Many electronic library databases, e.g. Proquest, have citation feature. The useful strategy is to save and import into a references list citation entries (make sure you choose APA format) while doing literature search. You can always delete later reference entries of the sources you</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re not going to use in the paper.</a:t>
            </a:r>
            <a:endParaRPr lang="en-US" sz="1000" smtClean="0">
              <a:latin typeface="Arial" pitchFamily="34" charset="0"/>
              <a:ea typeface="ＭＳ Ｐゴシック" pitchFamily="34" charset="-128"/>
            </a:endParaRPr>
          </a:p>
        </p:txBody>
      </p:sp>
      <p:sp>
        <p:nvSpPr>
          <p:cNvPr id="33795" name="Slide Number Placeholder 3"/>
          <p:cNvSpPr>
            <a:spLocks noGrp="1"/>
          </p:cNvSpPr>
          <p:nvPr>
            <p:ph type="sldNum" sz="quarter" idx="5"/>
          </p:nvPr>
        </p:nvSpPr>
        <p:spPr>
          <a:noFill/>
        </p:spPr>
        <p:txBody>
          <a:bodyPr/>
          <a:lstStyle/>
          <a:p>
            <a:fld id="{CEC5210D-3812-4E4C-AF88-BE491B4CB51F}" type="slidenum">
              <a:rPr lang="en-US"/>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the basics of in-text citations.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In-text citations help establish credibility of the writer, show respect to someone else</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s intellectual property (and consequently, avoid plagiarism). More practically, in-text citations help readers locate the cited source in the references page. Thus, keep the in-text citation brief and make sure that the information provided in the body of the paper should be just enough so that a reader could easily cross-reference the citation with its matching entry on the reference page; i.e., the body of the paper and the in-text citation together contains the author</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s name and the year of publication. To avoid plagiarism, also provide a page number (in  p.3 / pp.3-5 format) for close paraphrases and quotations.</a:t>
            </a:r>
            <a:endParaRPr lang="en-US" sz="1000" smtClean="0">
              <a:latin typeface="Arial" pitchFamily="34" charset="0"/>
              <a:ea typeface="ＭＳ Ｐゴシック" pitchFamily="34" charset="-128"/>
            </a:endParaRPr>
          </a:p>
        </p:txBody>
      </p:sp>
      <p:sp>
        <p:nvSpPr>
          <p:cNvPr id="35843" name="Slide Number Placeholder 3"/>
          <p:cNvSpPr>
            <a:spLocks noGrp="1"/>
          </p:cNvSpPr>
          <p:nvPr>
            <p:ph type="sldNum" sz="quarter" idx="5"/>
          </p:nvPr>
        </p:nvSpPr>
        <p:spPr>
          <a:noFill/>
        </p:spPr>
        <p:txBody>
          <a:bodyPr/>
          <a:lstStyle/>
          <a:p>
            <a:fld id="{5740124C-54B3-449E-944B-32DF0E53E344}" type="slidenum">
              <a:rPr lang="en-US"/>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provides explanation and examples of in-text citations with quotations. </a:t>
            </a:r>
          </a:p>
        </p:txBody>
      </p:sp>
      <p:sp>
        <p:nvSpPr>
          <p:cNvPr id="37891" name="Slide Number Placeholder 3"/>
          <p:cNvSpPr>
            <a:spLocks noGrp="1"/>
          </p:cNvSpPr>
          <p:nvPr>
            <p:ph type="sldNum" sz="quarter" idx="5"/>
          </p:nvPr>
        </p:nvSpPr>
        <p:spPr>
          <a:noFill/>
        </p:spPr>
        <p:txBody>
          <a:bodyPr/>
          <a:lstStyle/>
          <a:p>
            <a:fld id="{2E5C1049-3BF8-411F-AB87-4510A6C28791}" type="slidenum">
              <a:rPr lang="en-US"/>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a:ln/>
        </p:spPr>
      </p:sp>
      <p:sp>
        <p:nvSpPr>
          <p:cNvPr id="39938"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The following three slides provide instructions and examples of in-text citations with summary/ paraphrase.</a:t>
            </a:r>
          </a:p>
          <a:p>
            <a:pPr eaLnBrk="1" hangingPunct="1">
              <a:lnSpc>
                <a:spcPct val="90000"/>
              </a:lnSpc>
            </a:pPr>
            <a:r>
              <a:rPr lang="en-US" sz="1000" smtClean="0">
                <a:latin typeface="Arial" pitchFamily="34" charset="0"/>
                <a:ea typeface="ＭＳ Ｐゴシック" pitchFamily="34" charset="-128"/>
              </a:rPr>
              <a:t>The facilitator should emphasize the importance of developing the skills of critical reading (which enables finding main claims in the text), summarizing, and paraphrasing. When paraphrasing or summarizing, the major concern should be fair and accurate representation of the ideas in the source.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can be supplemented by the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Quoting, Paraphrasing, and Summarizing</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a:t>
            </a:r>
          </a:p>
          <a:p>
            <a:pPr eaLnBrk="1" hangingPunct="1">
              <a:lnSpc>
                <a:spcPct val="90000"/>
              </a:lnSpc>
            </a:pPr>
            <a:r>
              <a:rPr lang="en-US" sz="1000" smtClean="0">
                <a:latin typeface="Arial" pitchFamily="34" charset="0"/>
                <a:ea typeface="ＭＳ Ｐゴシック" pitchFamily="34" charset="-128"/>
              </a:rPr>
              <a:t>http://owl.english.purdue.edu/owl/resource/563/01/</a:t>
            </a:r>
          </a:p>
        </p:txBody>
      </p:sp>
      <p:sp>
        <p:nvSpPr>
          <p:cNvPr id="39939" name="Slide Number Placeholder 3"/>
          <p:cNvSpPr>
            <a:spLocks noGrp="1"/>
          </p:cNvSpPr>
          <p:nvPr>
            <p:ph type="sldNum" sz="quarter" idx="5"/>
          </p:nvPr>
        </p:nvSpPr>
        <p:spPr>
          <a:noFill/>
        </p:spPr>
        <p:txBody>
          <a:bodyPr/>
          <a:lstStyle/>
          <a:p>
            <a:fld id="{6375F324-7152-458C-8C54-A1E24C4233CB}"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a:ln/>
        </p:spPr>
      </p:sp>
      <p:sp>
        <p:nvSpPr>
          <p:cNvPr id="41986"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The following three slides provide instructions and examples of in-text citations with summary/ paraphrase.</a:t>
            </a:r>
          </a:p>
          <a:p>
            <a:pPr eaLnBrk="1" hangingPunct="1">
              <a:lnSpc>
                <a:spcPct val="90000"/>
              </a:lnSpc>
            </a:pPr>
            <a:r>
              <a:rPr lang="en-US" sz="1000" smtClean="0">
                <a:latin typeface="Arial" pitchFamily="34" charset="0"/>
                <a:ea typeface="ＭＳ Ｐゴシック" pitchFamily="34" charset="-128"/>
              </a:rPr>
              <a:t>The facilitator should emphasize the importance of developing the skills of critical reading (which enables finding main claims in the text), summarizing, and paraphrasing. When paraphrasing or summarizing, the major concern should be fair and accurate representation of the ideas in the source.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can be supplemented by the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Quoting, Paraphrasing, and Summarizing</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a:t>
            </a:r>
          </a:p>
          <a:p>
            <a:pPr eaLnBrk="1" hangingPunct="1">
              <a:lnSpc>
                <a:spcPct val="90000"/>
              </a:lnSpc>
            </a:pPr>
            <a:r>
              <a:rPr lang="en-US" sz="1000" smtClean="0">
                <a:latin typeface="Arial" pitchFamily="34" charset="0"/>
                <a:ea typeface="ＭＳ Ｐゴシック" pitchFamily="34" charset="-128"/>
              </a:rPr>
              <a:t>http://owl.english.purdue.edu/owl/resource/563/01/</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and sections on APA in-text citations:</a:t>
            </a:r>
          </a:p>
          <a:p>
            <a:pPr eaLnBrk="1" hangingPunct="1">
              <a:lnSpc>
                <a:spcPct val="90000"/>
              </a:lnSpc>
            </a:pPr>
            <a:r>
              <a:rPr lang="en-US" sz="1000" smtClean="0">
                <a:latin typeface="Arial" pitchFamily="34" charset="0"/>
                <a:ea typeface="ＭＳ Ｐゴシック" pitchFamily="34" charset="-128"/>
              </a:rPr>
              <a:t>http://owl.english.purdue.edu/owl/resource/560/01/</a:t>
            </a:r>
          </a:p>
          <a:p>
            <a:pPr eaLnBrk="1" hangingPunct="1">
              <a:lnSpc>
                <a:spcPct val="90000"/>
              </a:lnSpc>
            </a:pPr>
            <a:r>
              <a:rPr lang="en-US" sz="1000" smtClean="0">
                <a:latin typeface="Arial" pitchFamily="34" charset="0"/>
                <a:ea typeface="ＭＳ Ｐゴシック" pitchFamily="34" charset="-128"/>
              </a:rPr>
              <a:t>http://owl.english.purdue.edu/owl/resource/560/02/</a:t>
            </a:r>
          </a:p>
        </p:txBody>
      </p:sp>
      <p:sp>
        <p:nvSpPr>
          <p:cNvPr id="41987" name="Slide Number Placeholder 3"/>
          <p:cNvSpPr>
            <a:spLocks noGrp="1"/>
          </p:cNvSpPr>
          <p:nvPr>
            <p:ph type="sldNum" sz="quarter" idx="5"/>
          </p:nvPr>
        </p:nvSpPr>
        <p:spPr>
          <a:noFill/>
        </p:spPr>
        <p:txBody>
          <a:bodyPr/>
          <a:lstStyle/>
          <a:p>
            <a:fld id="{9A231346-2B33-4F0D-B987-C8659AD8C1D5}"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noTextEdit="1"/>
          </p:cNvSpPr>
          <p:nvPr>
            <p:ph type="sldImg"/>
          </p:nvPr>
        </p:nvSpPr>
        <p:spPr>
          <a:ln/>
        </p:spPr>
      </p:sp>
      <p:sp>
        <p:nvSpPr>
          <p:cNvPr id="7170" name="Notes Placeholder 2"/>
          <p:cNvSpPr>
            <a:spLocks noGrp="1"/>
          </p:cNvSpPr>
          <p:nvPr>
            <p:ph type="body" idx="1"/>
          </p:nvPr>
        </p:nvSpPr>
        <p:spPr>
          <a:noFill/>
          <a:ln/>
        </p:spPr>
        <p:txBody>
          <a:bodyPr/>
          <a:lstStyle/>
          <a:p>
            <a:pPr eaLnBrk="1" hangingPunct="1">
              <a:lnSpc>
                <a:spcPct val="90000"/>
              </a:lnSpc>
            </a:pPr>
            <a:r>
              <a:rPr lang="en-US" sz="1000" i="1" smtClean="0">
                <a:latin typeface="Arial" pitchFamily="34" charset="0"/>
                <a:ea typeface="ＭＳ Ｐゴシック" pitchFamily="34" charset="-128"/>
              </a:rPr>
              <a:t>Publication Manual of the American Psychological Association</a:t>
            </a:r>
            <a:r>
              <a:rPr lang="en-US" sz="1000" smtClean="0">
                <a:latin typeface="Arial" pitchFamily="34" charset="0"/>
                <a:ea typeface="ＭＳ Ｐゴシック" pitchFamily="34" charset="-128"/>
              </a:rPr>
              <a:t>, 6</a:t>
            </a:r>
            <a:r>
              <a:rPr lang="en-US" sz="1000" baseline="30000" smtClean="0">
                <a:latin typeface="Arial" pitchFamily="34" charset="0"/>
                <a:ea typeface="ＭＳ Ｐゴシック" pitchFamily="34" charset="-128"/>
              </a:rPr>
              <a:t>th</a:t>
            </a:r>
            <a:r>
              <a:rPr lang="en-US" sz="1000" smtClean="0">
                <a:latin typeface="Arial" pitchFamily="34" charset="0"/>
                <a:ea typeface="ＭＳ Ｐゴシック" pitchFamily="34" charset="-128"/>
              </a:rPr>
              <a:t> ed., contains detailed guidelines to formatting a paper in the APA style. APA style is most commonly used for formatting papers in the Social Sciences—business, economics, psychology, sociology, nursing, etc. Updates to APA are posted on the APA website www.apastyle.org. You may also reference the Purdue OWL: http://owl.english.purdue.edu/.</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APA format provides writers with a format for cross-referencing their sources--from their parenthetical references to their reference page.  This cross-referencing system allows readers to locate the publication information of source material.  This is of great value for researchers who may want to locate your sources for their own research projects.  The proper use of APA style also shows the credibility of writers; such writers show accountability to their source material.  Most importantly, use of APA style can protect writers from plagiarism--the purposeful or accidental use of source material by other writers without giving appropriate credit.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p:txBody>
      </p:sp>
      <p:sp>
        <p:nvSpPr>
          <p:cNvPr id="7171" name="Slide Number Placeholder 3"/>
          <p:cNvSpPr>
            <a:spLocks noGrp="1"/>
          </p:cNvSpPr>
          <p:nvPr>
            <p:ph type="sldNum" sz="quarter" idx="5"/>
          </p:nvPr>
        </p:nvSpPr>
        <p:spPr>
          <a:noFill/>
        </p:spPr>
        <p:txBody>
          <a:bodyPr/>
          <a:lstStyle/>
          <a:p>
            <a:fld id="{B7C38C2B-A42C-40CA-AD3B-0D5D2493F060}" type="slidenum">
              <a:rPr lang="en-US"/>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ln/>
        </p:spPr>
      </p:sp>
      <p:sp>
        <p:nvSpPr>
          <p:cNvPr id="44034"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continues explaining formatting in-text citations with summary/ paraphrase.</a:t>
            </a:r>
          </a:p>
          <a:p>
            <a:pPr eaLnBrk="1" hangingPunct="1">
              <a:lnSpc>
                <a:spcPct val="90000"/>
              </a:lnSpc>
            </a:pPr>
            <a:endParaRPr lang="en-US" sz="1000" smtClean="0">
              <a:latin typeface="Arial" pitchFamily="34" charset="0"/>
              <a:ea typeface="ＭＳ Ｐゴシック" pitchFamily="34" charset="-128"/>
            </a:endParaRPr>
          </a:p>
        </p:txBody>
      </p:sp>
      <p:sp>
        <p:nvSpPr>
          <p:cNvPr id="44035" name="Slide Number Placeholder 3"/>
          <p:cNvSpPr>
            <a:spLocks noGrp="1"/>
          </p:cNvSpPr>
          <p:nvPr>
            <p:ph type="sldNum" sz="quarter" idx="5"/>
          </p:nvPr>
        </p:nvSpPr>
        <p:spPr>
          <a:noFill/>
        </p:spPr>
        <p:txBody>
          <a:bodyPr/>
          <a:lstStyle/>
          <a:p>
            <a:fld id="{8DB3A6A6-AECF-4597-9D36-927221D2B117}" type="slidenum">
              <a:rPr lang="en-US"/>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ln/>
        </p:spPr>
      </p:sp>
      <p:sp>
        <p:nvSpPr>
          <p:cNvPr id="46082"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Acquiring a rich repertoire of signal words and phrases is the key to success in representing others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ideas in academic writing. This slide provides a few examples of those and reminds that APA requires to use the past or present perfect tense of verbs in signal phrases.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The facilitator might want to point to the chapter in the composition book that introduces and practices signal words. </a:t>
            </a:r>
          </a:p>
        </p:txBody>
      </p:sp>
      <p:sp>
        <p:nvSpPr>
          <p:cNvPr id="46083" name="Slide Number Placeholder 3"/>
          <p:cNvSpPr>
            <a:spLocks noGrp="1"/>
          </p:cNvSpPr>
          <p:nvPr>
            <p:ph type="sldNum" sz="quarter" idx="5"/>
          </p:nvPr>
        </p:nvSpPr>
        <p:spPr>
          <a:noFill/>
        </p:spPr>
        <p:txBody>
          <a:bodyPr/>
          <a:lstStyle/>
          <a:p>
            <a:fld id="{265BAD02-B8C8-4470-B548-523A7F82122B}" type="slidenum">
              <a:rPr lang="en-US"/>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a:ln/>
        </p:spPr>
      </p:sp>
      <p:sp>
        <p:nvSpPr>
          <p:cNvPr id="48130"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and exemplifies the specific cases of in-text citations. It might be supplemented with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Author/Authors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http://owl.english.purdue.edu/owl/resource/560/03/</a:t>
            </a:r>
          </a:p>
          <a:p>
            <a:pPr eaLnBrk="1" hangingPunct="1">
              <a:lnSpc>
                <a:spcPct val="90000"/>
              </a:lnSpc>
            </a:pPr>
            <a:endParaRPr lang="en-US" sz="1000" smtClean="0">
              <a:latin typeface="Arial" pitchFamily="34" charset="0"/>
              <a:ea typeface="ＭＳ Ｐゴシック" pitchFamily="34" charset="-128"/>
            </a:endParaRPr>
          </a:p>
        </p:txBody>
      </p:sp>
      <p:sp>
        <p:nvSpPr>
          <p:cNvPr id="48131" name="Slide Number Placeholder 3"/>
          <p:cNvSpPr>
            <a:spLocks noGrp="1"/>
          </p:cNvSpPr>
          <p:nvPr>
            <p:ph type="sldNum" sz="quarter" idx="5"/>
          </p:nvPr>
        </p:nvSpPr>
        <p:spPr>
          <a:noFill/>
        </p:spPr>
        <p:txBody>
          <a:bodyPr/>
          <a:lstStyle/>
          <a:p>
            <a:fld id="{7BD04A14-2208-43E1-AB73-03D6DDED3E1C}" type="slidenum">
              <a:rPr lang="en-US"/>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ln/>
        </p:spPr>
      </p:sp>
      <p:sp>
        <p:nvSpPr>
          <p:cNvPr id="50178"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and exemplifies the specific cases of in-text citations. It might be supplemented with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Author/Authors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http://owl.english.purdue.edu/owl/resource/560/03/</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p:txBody>
      </p:sp>
      <p:sp>
        <p:nvSpPr>
          <p:cNvPr id="50179" name="Slide Number Placeholder 3"/>
          <p:cNvSpPr>
            <a:spLocks noGrp="1"/>
          </p:cNvSpPr>
          <p:nvPr>
            <p:ph type="sldNum" sz="quarter" idx="5"/>
          </p:nvPr>
        </p:nvSpPr>
        <p:spPr>
          <a:noFill/>
        </p:spPr>
        <p:txBody>
          <a:bodyPr/>
          <a:lstStyle/>
          <a:p>
            <a:fld id="{54AD2662-EAC8-4EBA-BDAA-A7A5F7F35ADE}" type="slidenum">
              <a:rPr lang="en-US"/>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a:ln/>
        </p:spPr>
      </p:sp>
      <p:sp>
        <p:nvSpPr>
          <p:cNvPr id="52226"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and exemplifies the specific cases of in-text citations. It might be supplemented with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Author/Authors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http://owl.english.purdue.edu/owl/resource/560/03/</a:t>
            </a:r>
          </a:p>
          <a:p>
            <a:pPr eaLnBrk="1" hangingPunct="1">
              <a:lnSpc>
                <a:spcPct val="90000"/>
              </a:lnSpc>
            </a:pPr>
            <a:endParaRPr lang="en-US" sz="1000" smtClean="0">
              <a:latin typeface="Arial" pitchFamily="34" charset="0"/>
              <a:ea typeface="ＭＳ Ｐゴシック" pitchFamily="34" charset="-128"/>
            </a:endParaRPr>
          </a:p>
        </p:txBody>
      </p:sp>
      <p:sp>
        <p:nvSpPr>
          <p:cNvPr id="52227" name="Slide Number Placeholder 3"/>
          <p:cNvSpPr>
            <a:spLocks noGrp="1"/>
          </p:cNvSpPr>
          <p:nvPr>
            <p:ph type="sldNum" sz="quarter" idx="5"/>
          </p:nvPr>
        </p:nvSpPr>
        <p:spPr>
          <a:noFill/>
        </p:spPr>
        <p:txBody>
          <a:bodyPr/>
          <a:lstStyle/>
          <a:p>
            <a:fld id="{CB00D663-AFEA-4853-979B-BD94434ED052}" type="slidenum">
              <a:rPr lang="en-US"/>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a:ln/>
        </p:spPr>
      </p:sp>
      <p:sp>
        <p:nvSpPr>
          <p:cNvPr id="54274"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and exemplifies the specific cases of in-text citations. It might be supplemented with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Author/Authors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http://owl.english.purdue.edu/owl/resource/560/03/</a:t>
            </a:r>
          </a:p>
          <a:p>
            <a:pPr eaLnBrk="1" hangingPunct="1">
              <a:lnSpc>
                <a:spcPct val="90000"/>
              </a:lnSpc>
            </a:pPr>
            <a:endParaRPr lang="en-US" sz="1000" smtClean="0">
              <a:latin typeface="Arial" pitchFamily="34" charset="0"/>
              <a:ea typeface="ＭＳ Ｐゴシック" pitchFamily="34" charset="-128"/>
            </a:endParaRPr>
          </a:p>
        </p:txBody>
      </p:sp>
      <p:sp>
        <p:nvSpPr>
          <p:cNvPr id="54275" name="Slide Number Placeholder 3"/>
          <p:cNvSpPr>
            <a:spLocks noGrp="1"/>
          </p:cNvSpPr>
          <p:nvPr>
            <p:ph type="sldNum" sz="quarter" idx="5"/>
          </p:nvPr>
        </p:nvSpPr>
        <p:spPr>
          <a:noFill/>
        </p:spPr>
        <p:txBody>
          <a:bodyPr/>
          <a:lstStyle/>
          <a:p>
            <a:fld id="{8FF87286-261E-4BFC-B20B-108785E0E36E}" type="slidenum">
              <a:rPr lang="en-US"/>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a:ln/>
        </p:spPr>
      </p:sp>
      <p:sp>
        <p:nvSpPr>
          <p:cNvPr id="56322"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and exemplifies the specific cases of in-text citations. It might be supplemented with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Author/Authors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http://owl.english.purdue.edu/owl/resource/560/03/</a:t>
            </a:r>
          </a:p>
          <a:p>
            <a:pPr eaLnBrk="1" hangingPunct="1">
              <a:lnSpc>
                <a:spcPct val="90000"/>
              </a:lnSpc>
            </a:pPr>
            <a:endParaRPr lang="en-US" sz="1000" smtClean="0">
              <a:latin typeface="Arial" pitchFamily="34" charset="0"/>
              <a:ea typeface="ＭＳ Ｐゴシック" pitchFamily="34" charset="-128"/>
            </a:endParaRPr>
          </a:p>
        </p:txBody>
      </p:sp>
      <p:sp>
        <p:nvSpPr>
          <p:cNvPr id="56323" name="Slide Number Placeholder 3"/>
          <p:cNvSpPr>
            <a:spLocks noGrp="1"/>
          </p:cNvSpPr>
          <p:nvPr>
            <p:ph type="sldNum" sz="quarter" idx="5"/>
          </p:nvPr>
        </p:nvSpPr>
        <p:spPr>
          <a:noFill/>
        </p:spPr>
        <p:txBody>
          <a:bodyPr/>
          <a:lstStyle/>
          <a:p>
            <a:fld id="{019AEE39-7A9A-407C-899C-A8BE00ECD164}" type="slidenum">
              <a:rPr lang="en-US"/>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ln/>
        </p:spPr>
      </p:sp>
      <p:sp>
        <p:nvSpPr>
          <p:cNvPr id="58370"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and exemplifies the specific cases of in-text citations. It might be supplemented with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Author/Authors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http://owl.english.purdue.edu/owl/resource/560/03/</a:t>
            </a:r>
            <a:endParaRPr lang="en-US" sz="1000" smtClean="0">
              <a:latin typeface="Arial" pitchFamily="34" charset="0"/>
              <a:ea typeface="ＭＳ Ｐゴシック" pitchFamily="34" charset="-128"/>
            </a:endParaRPr>
          </a:p>
        </p:txBody>
      </p:sp>
      <p:sp>
        <p:nvSpPr>
          <p:cNvPr id="58371" name="Slide Number Placeholder 3"/>
          <p:cNvSpPr>
            <a:spLocks noGrp="1"/>
          </p:cNvSpPr>
          <p:nvPr>
            <p:ph type="sldNum" sz="quarter" idx="5"/>
          </p:nvPr>
        </p:nvSpPr>
        <p:spPr>
          <a:noFill/>
        </p:spPr>
        <p:txBody>
          <a:bodyPr/>
          <a:lstStyle/>
          <a:p>
            <a:fld id="{95EA2AD8-D49C-4D2C-B77C-C2BFDDF2B348}" type="slidenum">
              <a:rPr lang="en-US"/>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a:ln/>
        </p:spPr>
      </p:sp>
      <p:sp>
        <p:nvSpPr>
          <p:cNvPr id="60418"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and exemplifies the specific cases of in-text citations. It might be supplemented with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Author/Authors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http://owl.english.purdue.edu/owl/resource/560/03/</a:t>
            </a:r>
          </a:p>
          <a:p>
            <a:pPr eaLnBrk="1" hangingPunct="1">
              <a:lnSpc>
                <a:spcPct val="90000"/>
              </a:lnSpc>
            </a:pPr>
            <a:endParaRPr lang="en-US" sz="1000" smtClean="0">
              <a:latin typeface="Arial" pitchFamily="34" charset="0"/>
              <a:ea typeface="ＭＳ Ｐゴシック" pitchFamily="34" charset="-128"/>
            </a:endParaRPr>
          </a:p>
        </p:txBody>
      </p:sp>
      <p:sp>
        <p:nvSpPr>
          <p:cNvPr id="60419" name="Slide Number Placeholder 3"/>
          <p:cNvSpPr>
            <a:spLocks noGrp="1"/>
          </p:cNvSpPr>
          <p:nvPr>
            <p:ph type="sldNum" sz="quarter" idx="5"/>
          </p:nvPr>
        </p:nvSpPr>
        <p:spPr>
          <a:noFill/>
        </p:spPr>
        <p:txBody>
          <a:bodyPr/>
          <a:lstStyle/>
          <a:p>
            <a:fld id="{7270AC25-E625-42B2-9C67-4B43036E47DA}" type="slidenum">
              <a:rPr lang="en-US"/>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a:ln/>
        </p:spPr>
      </p:sp>
      <p:sp>
        <p:nvSpPr>
          <p:cNvPr id="62466"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and exemplifies the specific cases of in-text citations. It might be supplemented with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Author/Authors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http://owl.english.purdue.edu/owl/resource/560/03/</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p:txBody>
      </p:sp>
      <p:sp>
        <p:nvSpPr>
          <p:cNvPr id="62467" name="Slide Number Placeholder 3"/>
          <p:cNvSpPr>
            <a:spLocks noGrp="1"/>
          </p:cNvSpPr>
          <p:nvPr>
            <p:ph type="sldNum" sz="quarter" idx="5"/>
          </p:nvPr>
        </p:nvSpPr>
        <p:spPr>
          <a:noFill/>
        </p:spPr>
        <p:txBody>
          <a:bodyPr/>
          <a:lstStyle/>
          <a:p>
            <a:fld id="{02B9F02B-669F-4D2C-BA79-6602DF423160}"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Slide Image Placeholder 1"/>
          <p:cNvSpPr>
            <a:spLocks noGrp="1" noRot="1" noChangeAspect="1" noTextEdit="1"/>
          </p:cNvSpPr>
          <p:nvPr>
            <p:ph type="sldImg"/>
          </p:nvPr>
        </p:nvSpPr>
        <p:spPr>
          <a:ln/>
        </p:spPr>
      </p:sp>
      <p:sp>
        <p:nvSpPr>
          <p:cNvPr id="9218"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APA format is not limited by the rules of citing the sources- in-text citations and entries in the list of References. It also regulates the stylistics of conveying research.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introduces the basics of APA stylistics related to the point of view and voice in an APA paper, which encourages a writer to use personal pronouns and the active voice.  The explanations are provided with examples.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can be supplemented by the relevant section from OWL http://owl.english.purdue.edu/owl/resource/560/15/</a:t>
            </a:r>
          </a:p>
        </p:txBody>
      </p:sp>
      <p:sp>
        <p:nvSpPr>
          <p:cNvPr id="9219" name="Slide Number Placeholder 3"/>
          <p:cNvSpPr>
            <a:spLocks noGrp="1"/>
          </p:cNvSpPr>
          <p:nvPr>
            <p:ph type="sldNum" sz="quarter" idx="5"/>
          </p:nvPr>
        </p:nvSpPr>
        <p:spPr>
          <a:noFill/>
        </p:spPr>
        <p:txBody>
          <a:bodyPr/>
          <a:lstStyle/>
          <a:p>
            <a:fld id="{0F059D43-8160-438B-BD01-F8FEBE2E2E9C}" type="slidenum">
              <a:rPr lang="en-US"/>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noTextEdit="1"/>
          </p:cNvSpPr>
          <p:nvPr>
            <p:ph type="sldImg"/>
          </p:nvPr>
        </p:nvSpPr>
        <p:spPr>
          <a:ln/>
        </p:spPr>
      </p:sp>
      <p:sp>
        <p:nvSpPr>
          <p:cNvPr id="64514"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and exemplifies the specific cases of in-text citations. It might be supplemented with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Author/Authors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http://owl.english.purdue.edu/owl/resource/560/03/</a:t>
            </a:r>
          </a:p>
          <a:p>
            <a:pPr eaLnBrk="1" hangingPunct="1">
              <a:lnSpc>
                <a:spcPct val="90000"/>
              </a:lnSpc>
            </a:pPr>
            <a:endParaRPr lang="en-US" sz="1000" smtClean="0">
              <a:latin typeface="Arial" pitchFamily="34" charset="0"/>
              <a:ea typeface="ＭＳ Ｐゴシック" pitchFamily="34" charset="-128"/>
            </a:endParaRPr>
          </a:p>
        </p:txBody>
      </p:sp>
      <p:sp>
        <p:nvSpPr>
          <p:cNvPr id="64515" name="Slide Number Placeholder 3"/>
          <p:cNvSpPr>
            <a:spLocks noGrp="1"/>
          </p:cNvSpPr>
          <p:nvPr>
            <p:ph type="sldNum" sz="quarter" idx="5"/>
          </p:nvPr>
        </p:nvSpPr>
        <p:spPr>
          <a:noFill/>
        </p:spPr>
        <p:txBody>
          <a:bodyPr/>
          <a:lstStyle/>
          <a:p>
            <a:fld id="{8E58C4A5-E603-4323-AB09-872204746E44}" type="slidenum">
              <a:rPr lang="en-US"/>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ln/>
        </p:spPr>
      </p:sp>
      <p:sp>
        <p:nvSpPr>
          <p:cNvPr id="66562"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a system of five heading levels in APA. It  might be supplemented by the section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APA Headings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from OWL http://owl.english.purdue.edu/owl/resource/560/16/</a:t>
            </a:r>
            <a:endParaRPr lang="en-US" sz="1000" smtClean="0">
              <a:latin typeface="Arial" pitchFamily="34" charset="0"/>
              <a:ea typeface="ＭＳ Ｐゴシック" pitchFamily="34" charset="-128"/>
            </a:endParaRPr>
          </a:p>
        </p:txBody>
      </p:sp>
      <p:sp>
        <p:nvSpPr>
          <p:cNvPr id="66563" name="Slide Number Placeholder 3"/>
          <p:cNvSpPr>
            <a:spLocks noGrp="1"/>
          </p:cNvSpPr>
          <p:nvPr>
            <p:ph type="sldNum" sz="quarter" idx="5"/>
          </p:nvPr>
        </p:nvSpPr>
        <p:spPr>
          <a:noFill/>
        </p:spPr>
        <p:txBody>
          <a:bodyPr/>
          <a:lstStyle/>
          <a:p>
            <a:fld id="{A484D22F-B4AB-462D-9DFC-A5556A287E03}" type="slidenum">
              <a:rPr lang="en-US"/>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a:ln/>
        </p:spPr>
      </p:sp>
      <p:sp>
        <p:nvSpPr>
          <p:cNvPr id="68610" name="Notes Placeholder 2"/>
          <p:cNvSpPr>
            <a:spLocks noGrp="1"/>
          </p:cNvSpPr>
          <p:nvPr>
            <p:ph type="body" idx="1"/>
          </p:nvPr>
        </p:nvSpPr>
        <p:spPr>
          <a:noFill/>
          <a:ln/>
        </p:spPr>
        <p:txBody>
          <a:bodyPr/>
          <a:lstStyle/>
          <a:p>
            <a:r>
              <a:rPr lang="en-US" smtClean="0">
                <a:latin typeface="Arial" pitchFamily="34" charset="0"/>
                <a:ea typeface="ＭＳ Ｐゴシック" pitchFamily="34" charset="-128"/>
              </a:rPr>
              <a:t>Thus, if the article has four sections, some of which have subsection and some of which don</a:t>
            </a:r>
            <a:r>
              <a:rPr lang="ja-JP" altLang="en-US" smtClean="0">
                <a:latin typeface="Arial" pitchFamily="34" charset="0"/>
                <a:ea typeface="ＭＳ Ｐゴシック" pitchFamily="34" charset="-128"/>
              </a:rPr>
              <a:t>’</a:t>
            </a:r>
            <a:r>
              <a:rPr lang="en-US" altLang="ja-JP" smtClean="0">
                <a:latin typeface="Arial" pitchFamily="34" charset="0"/>
                <a:ea typeface="ＭＳ Ｐゴシック" pitchFamily="34" charset="-128"/>
              </a:rPr>
              <a:t>t, use headings depending on the level of subordination. Section headings receive level one format. Subsections receive level two format. Subsections of subsections receive level three format. In APA Style, the Introduction section never gets a heading and headings are not indicated by letters or numbers. Levels of headings will depend upon the length and organization of your paper. Regardless, always begin with level one headings and proceed to level two, etc.</a:t>
            </a:r>
            <a:endParaRPr lang="en-US" smtClean="0">
              <a:latin typeface="Arial" pitchFamily="34" charset="0"/>
              <a:ea typeface="ＭＳ Ｐゴシック" pitchFamily="34" charset="-128"/>
            </a:endParaRPr>
          </a:p>
        </p:txBody>
      </p:sp>
      <p:sp>
        <p:nvSpPr>
          <p:cNvPr id="68611" name="Slide Number Placeholder 3"/>
          <p:cNvSpPr>
            <a:spLocks noGrp="1"/>
          </p:cNvSpPr>
          <p:nvPr>
            <p:ph type="sldNum" sz="quarter" idx="5"/>
          </p:nvPr>
        </p:nvSpPr>
        <p:spPr>
          <a:noFill/>
        </p:spPr>
        <p:txBody>
          <a:bodyPr/>
          <a:lstStyle/>
          <a:p>
            <a:fld id="{E6A4910D-150D-44EC-B6E3-9531EACB13E2}" type="slidenum">
              <a:rPr lang="en-US"/>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noTextEdit="1"/>
          </p:cNvSpPr>
          <p:nvPr>
            <p:ph type="sldImg"/>
          </p:nvPr>
        </p:nvSpPr>
        <p:spPr>
          <a:ln/>
        </p:spPr>
      </p:sp>
      <p:sp>
        <p:nvSpPr>
          <p:cNvPr id="70658"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Tables are a common and often required feature of an APA format (consider, the research article, for example). This slide provides visual guidelines to formatting tables in APA.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The facilitator should point that a table format consists of four elements: </a:t>
            </a:r>
          </a:p>
          <a:p>
            <a:pPr eaLnBrk="1" hangingPunct="1">
              <a:lnSpc>
                <a:spcPct val="90000"/>
              </a:lnSpc>
              <a:buFontTx/>
              <a:buAutoNum type="arabicParenR"/>
            </a:pPr>
            <a:r>
              <a:rPr lang="en-US" sz="1000" smtClean="0">
                <a:latin typeface="Arial" pitchFamily="34" charset="0"/>
                <a:ea typeface="ＭＳ Ｐゴシック" pitchFamily="34" charset="-128"/>
              </a:rPr>
              <a:t>The table label—e.g., Table 1</a:t>
            </a:r>
          </a:p>
          <a:p>
            <a:pPr eaLnBrk="1" hangingPunct="1">
              <a:lnSpc>
                <a:spcPct val="90000"/>
              </a:lnSpc>
              <a:buFontTx/>
              <a:buAutoNum type="arabicParenR"/>
            </a:pPr>
            <a:r>
              <a:rPr lang="en-US" sz="1000" smtClean="0">
                <a:latin typeface="Arial" pitchFamily="34" charset="0"/>
                <a:ea typeface="ＭＳ Ｐゴシック" pitchFamily="34" charset="-128"/>
              </a:rPr>
              <a:t>The title in italics , both </a:t>
            </a:r>
            <a:r>
              <a:rPr lang="en-US" sz="1000" u="sng" smtClean="0">
                <a:latin typeface="Arial" pitchFamily="34" charset="0"/>
                <a:ea typeface="ＭＳ Ｐゴシック" pitchFamily="34" charset="-128"/>
              </a:rPr>
              <a:t>appearing on separate lines above the table, flush-left and single-spaced</a:t>
            </a:r>
          </a:p>
          <a:p>
            <a:pPr eaLnBrk="1" hangingPunct="1">
              <a:lnSpc>
                <a:spcPct val="90000"/>
              </a:lnSpc>
              <a:buFontTx/>
              <a:buAutoNum type="arabicParenR"/>
            </a:pPr>
            <a:r>
              <a:rPr lang="en-US" sz="1000" smtClean="0">
                <a:latin typeface="Arial" pitchFamily="34" charset="0"/>
                <a:ea typeface="ＭＳ Ｐゴシック" pitchFamily="34" charset="-128"/>
              </a:rPr>
              <a:t>The table </a:t>
            </a:r>
          </a:p>
          <a:p>
            <a:pPr eaLnBrk="1" hangingPunct="1">
              <a:lnSpc>
                <a:spcPct val="90000"/>
              </a:lnSpc>
              <a:buFontTx/>
              <a:buAutoNum type="arabicParenR"/>
            </a:pPr>
            <a:r>
              <a:rPr lang="en-US" sz="1000" smtClean="0">
                <a:latin typeface="Arial" pitchFamily="34" charset="0"/>
                <a:ea typeface="ＭＳ Ｐゴシック" pitchFamily="34" charset="-128"/>
              </a:rPr>
              <a:t>The Citation of the source below the table in the form of Note (see the example on the slide).</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p:txBody>
      </p:sp>
      <p:sp>
        <p:nvSpPr>
          <p:cNvPr id="70659" name="Slide Number Placeholder 3"/>
          <p:cNvSpPr>
            <a:spLocks noGrp="1"/>
          </p:cNvSpPr>
          <p:nvPr>
            <p:ph type="sldNum" sz="quarter" idx="5"/>
          </p:nvPr>
        </p:nvSpPr>
        <p:spPr>
          <a:noFill/>
        </p:spPr>
        <p:txBody>
          <a:bodyPr/>
          <a:lstStyle/>
          <a:p>
            <a:fld id="{85A26634-EB71-4E22-A36B-B0BC62425EAD}" type="slidenum">
              <a:rPr lang="en-US"/>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a:ln/>
        </p:spPr>
      </p:sp>
      <p:sp>
        <p:nvSpPr>
          <p:cNvPr id="72706"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Although figures in an APA paper are formatted in a manner which is similar to that of formatting tables, there a few differences. </a:t>
            </a:r>
          </a:p>
          <a:p>
            <a:pPr eaLnBrk="1" hangingPunct="1">
              <a:lnSpc>
                <a:spcPct val="90000"/>
              </a:lnSpc>
            </a:pPr>
            <a:r>
              <a:rPr lang="en-US" sz="1000" smtClean="0">
                <a:latin typeface="Arial" pitchFamily="34" charset="0"/>
                <a:ea typeface="ＭＳ Ｐゴシック" pitchFamily="34" charset="-128"/>
              </a:rPr>
              <a:t>In particular, the order is the following:</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buFontTx/>
              <a:buAutoNum type="arabicParenR"/>
            </a:pPr>
            <a:r>
              <a:rPr lang="en-US" sz="1000" smtClean="0">
                <a:latin typeface="Arial" pitchFamily="34" charset="0"/>
                <a:ea typeface="ＭＳ Ｐゴシック" pitchFamily="34" charset="-128"/>
              </a:rPr>
              <a:t>You might provide an additional title centered above the figure.</a:t>
            </a:r>
          </a:p>
          <a:p>
            <a:pPr eaLnBrk="1" hangingPunct="1">
              <a:lnSpc>
                <a:spcPct val="90000"/>
              </a:lnSpc>
              <a:buFontTx/>
              <a:buAutoNum type="arabicParenR"/>
            </a:pPr>
            <a:r>
              <a:rPr lang="en-US" sz="1000" smtClean="0">
                <a:latin typeface="Arial" pitchFamily="34" charset="0"/>
                <a:ea typeface="ＭＳ Ｐゴシック" pitchFamily="34" charset="-128"/>
              </a:rPr>
              <a:t>The figure</a:t>
            </a:r>
          </a:p>
          <a:p>
            <a:pPr eaLnBrk="1" hangingPunct="1">
              <a:lnSpc>
                <a:spcPct val="90000"/>
              </a:lnSpc>
              <a:buFontTx/>
              <a:buAutoNum type="arabicParenR"/>
            </a:pPr>
            <a:r>
              <a:rPr lang="en-US" sz="1000" smtClean="0">
                <a:latin typeface="Arial" pitchFamily="34" charset="0"/>
                <a:ea typeface="ＭＳ Ｐゴシック" pitchFamily="34" charset="-128"/>
              </a:rPr>
              <a:t>The label and title (in italics) on the same line below the figure, flush-left: Figure 1. </a:t>
            </a:r>
            <a:r>
              <a:rPr lang="en-US" sz="1000" i="1" smtClean="0">
                <a:latin typeface="Arial" pitchFamily="34" charset="0"/>
                <a:ea typeface="ＭＳ Ｐゴシック" pitchFamily="34" charset="-128"/>
              </a:rPr>
              <a:t>Internet users in Europe </a:t>
            </a:r>
          </a:p>
          <a:p>
            <a:pPr eaLnBrk="1" hangingPunct="1">
              <a:lnSpc>
                <a:spcPct val="90000"/>
              </a:lnSpc>
              <a:buFontTx/>
              <a:buAutoNum type="arabicParenR"/>
            </a:pPr>
            <a:r>
              <a:rPr lang="en-US" sz="1000" smtClean="0">
                <a:latin typeface="Arial" pitchFamily="34" charset="0"/>
                <a:ea typeface="ＭＳ Ｐゴシック" pitchFamily="34" charset="-128"/>
              </a:rPr>
              <a:t>A Citation of the source below the table in the form of Note (see the example on the slide).</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buFontTx/>
              <a:buAutoNum type="arabicParenR"/>
            </a:pPr>
            <a:endParaRPr lang="en-US" sz="1000" i="1" smtClean="0">
              <a:latin typeface="Arial" pitchFamily="34" charset="0"/>
              <a:ea typeface="ＭＳ Ｐゴシック" pitchFamily="34" charset="-128"/>
            </a:endParaRPr>
          </a:p>
          <a:p>
            <a:pPr eaLnBrk="1" hangingPunct="1">
              <a:lnSpc>
                <a:spcPct val="90000"/>
              </a:lnSpc>
              <a:buFontTx/>
              <a:buAutoNum type="arabicParenR"/>
            </a:pPr>
            <a:endParaRPr lang="en-US" sz="1000" smtClean="0">
              <a:latin typeface="Arial" pitchFamily="34" charset="0"/>
              <a:ea typeface="ＭＳ Ｐゴシック" pitchFamily="34" charset="-128"/>
            </a:endParaRPr>
          </a:p>
        </p:txBody>
      </p:sp>
      <p:sp>
        <p:nvSpPr>
          <p:cNvPr id="72707" name="Slide Number Placeholder 3"/>
          <p:cNvSpPr>
            <a:spLocks noGrp="1"/>
          </p:cNvSpPr>
          <p:nvPr>
            <p:ph type="sldNum" sz="quarter" idx="5"/>
          </p:nvPr>
        </p:nvSpPr>
        <p:spPr>
          <a:noFill/>
        </p:spPr>
        <p:txBody>
          <a:bodyPr/>
          <a:lstStyle/>
          <a:p>
            <a:fld id="{999EDDE5-7A0C-4329-8C37-75C5B405BC8F}" type="slidenum">
              <a:rPr lang="en-US"/>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noTextEdit="1"/>
          </p:cNvSpPr>
          <p:nvPr>
            <p:ph type="sldImg"/>
          </p:nvPr>
        </p:nvSpPr>
        <p:spPr>
          <a:ln/>
        </p:spPr>
      </p:sp>
      <p:sp>
        <p:nvSpPr>
          <p:cNvPr id="74754" name="Notes Placeholder 2"/>
          <p:cNvSpPr>
            <a:spLocks noGrp="1"/>
          </p:cNvSpPr>
          <p:nvPr>
            <p:ph type="body" idx="1"/>
          </p:nvPr>
        </p:nvSpPr>
        <p:spPr>
          <a:noFill/>
          <a:ln/>
        </p:spPr>
        <p:txBody>
          <a:bodyPr/>
          <a:lstStyle/>
          <a:p>
            <a:r>
              <a:rPr lang="en-US" sz="1000" smtClean="0">
                <a:latin typeface="Arial" pitchFamily="34" charset="0"/>
                <a:ea typeface="ＭＳ Ｐゴシック" pitchFamily="34" charset="-128"/>
              </a:rPr>
              <a:t>There are many rules for following APA format, and the facilitator should stress that it is nearly impossible to memorize them all.  Students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best course of action is to utilize the official APA handbook or the APA section in an updated composition textbook as guides for properly using the documentation format.  Since the American Psychological Association, a professional group of behavioral and social science professors and instructors, periodically updates the guide, students should be certain that they are using the most current information possible. </a:t>
            </a:r>
          </a:p>
          <a:p>
            <a:endParaRPr lang="en-US" sz="1000" smtClean="0">
              <a:latin typeface="Arial" pitchFamily="34" charset="0"/>
              <a:ea typeface="ＭＳ Ｐゴシック" pitchFamily="34" charset="-128"/>
            </a:endParaRPr>
          </a:p>
          <a:p>
            <a:r>
              <a:rPr lang="en-US" sz="1000" smtClean="0">
                <a:latin typeface="Arial" pitchFamily="34" charset="0"/>
                <a:ea typeface="ＭＳ Ｐゴシック" pitchFamily="34" charset="-128"/>
              </a:rPr>
              <a:t>There are other resources for finding current information on APA documentation style.  The APA web site offers some limited information about recent format changes, especially regarding the documentation of World Wide Web and electronic sources.  The Purdue University Writing Lab has a page on APA formatting and documentation style at its web site: http://owl.english.purdue.edu/owl/resource/560/01/  For quick questions on APA format, students can also call the Writing Lab Grammar Hotline at 494-3723.</a:t>
            </a:r>
          </a:p>
        </p:txBody>
      </p:sp>
      <p:sp>
        <p:nvSpPr>
          <p:cNvPr id="74755" name="Slide Number Placeholder 3"/>
          <p:cNvSpPr>
            <a:spLocks noGrp="1"/>
          </p:cNvSpPr>
          <p:nvPr>
            <p:ph type="sldNum" sz="quarter" idx="5"/>
          </p:nvPr>
        </p:nvSpPr>
        <p:spPr>
          <a:noFill/>
        </p:spPr>
        <p:txBody>
          <a:bodyPr/>
          <a:lstStyle/>
          <a:p>
            <a:fld id="{A086C170-58DB-4C42-A310-03728FEFC750}" type="slidenum">
              <a:rPr lang="en-US"/>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a:spLocks noGrp="1" noChangeArrowheads="1"/>
          </p:cNvSpPr>
          <p:nvPr>
            <p:ph type="sldNum" sz="quarter" idx="5"/>
          </p:nvPr>
        </p:nvSpPr>
        <p:spPr>
          <a:noFill/>
        </p:spPr>
        <p:txBody>
          <a:bodyPr/>
          <a:lstStyle/>
          <a:p>
            <a:fld id="{8DE5D64A-EC19-48EF-9D2B-33193B662600}" type="slidenum">
              <a:rPr lang="en-US"/>
              <a:pPr/>
              <a:t>36</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pPr eaLnBrk="1" hangingPunct="1"/>
            <a:r>
              <a:rPr lang="en-US" smtClean="0">
                <a:latin typeface="Arial" pitchFamily="34" charset="0"/>
                <a:ea typeface="ＭＳ Ｐゴシック" pitchFamily="34" charset="-128"/>
              </a:rPr>
              <a:t>Writer and Designer: Jennifer Liethen Kunka</a:t>
            </a:r>
          </a:p>
          <a:p>
            <a:pPr eaLnBrk="1" hangingPunct="1"/>
            <a:r>
              <a:rPr lang="en-US" smtClean="0">
                <a:latin typeface="Arial" pitchFamily="34" charset="0"/>
                <a:ea typeface="ＭＳ Ｐゴシック" pitchFamily="34" charset="-128"/>
              </a:rPr>
              <a:t>Contributors:  Muriel Harris, Karen Bishop, Bryan Kopp, Matthew Mooney, David Neyhart, and Andrew Kunka</a:t>
            </a:r>
          </a:p>
          <a:p>
            <a:pPr eaLnBrk="1" hangingPunct="1"/>
            <a:r>
              <a:rPr lang="en-US" smtClean="0">
                <a:latin typeface="Arial" pitchFamily="34" charset="0"/>
                <a:ea typeface="ＭＳ Ｐゴシック" pitchFamily="34" charset="-128"/>
              </a:rPr>
              <a:t>Revising Author: Elizabeth Angeli, 2011; Elena Lawrick, 2008</a:t>
            </a:r>
          </a:p>
          <a:p>
            <a:pPr eaLnBrk="1" hangingPunct="1"/>
            <a:r>
              <a:rPr lang="en-US" smtClean="0">
                <a:latin typeface="Arial" pitchFamily="34" charset="0"/>
                <a:ea typeface="ＭＳ Ｐゴシック" pitchFamily="34" charset="-128"/>
              </a:rPr>
              <a:t>Developed with resources courtesy of the Purdue University Writing Lab</a:t>
            </a:r>
          </a:p>
          <a:p>
            <a:pPr eaLnBrk="1" hangingPunct="1"/>
            <a:r>
              <a:rPr lang="en-US" smtClean="0">
                <a:latin typeface="Arial" pitchFamily="34" charset="0"/>
                <a:ea typeface="ＭＳ Ｐゴシック" pitchFamily="34" charset="-128"/>
              </a:rPr>
              <a:t>Grant funding courtesy of the Multimedia Instructional Development Center at Purdue University</a:t>
            </a:r>
          </a:p>
          <a:p>
            <a:pPr eaLnBrk="1" hangingPunct="1"/>
            <a:r>
              <a:rPr lang="en-US" smtClean="0">
                <a:latin typeface="Arial" pitchFamily="34" charset="0"/>
                <a:ea typeface="ＭＳ Ｐゴシック" pitchFamily="34" charset="-128"/>
                <a:cs typeface="Arial" pitchFamily="34" charset="0"/>
              </a:rPr>
              <a:t>© Copyright Purdue University, 2000, 2006, 2007, 2008</a:t>
            </a:r>
          </a:p>
          <a:p>
            <a:pPr eaLnBrk="1" hangingPunct="1"/>
            <a:endParaRPr lang="en-US" smtClean="0">
              <a:latin typeface="Arial" pitchFamily="34" charset="0"/>
              <a:ea typeface="ＭＳ Ｐゴシック" pitchFamily="34" charset="-128"/>
            </a:endParaRPr>
          </a:p>
          <a:p>
            <a:pPr eaLnBrk="1" hangingPunct="1"/>
            <a:endParaRPr lang="en-US" smtClean="0">
              <a:latin typeface="Arial" pitchFamily="34" charset="0"/>
              <a:ea typeface="ＭＳ Ｐゴシック" pitchFamily="34" charset="-128"/>
            </a:endParaRPr>
          </a:p>
          <a:p>
            <a:pPr eaLnBrk="1" hangingPunct="1"/>
            <a:endParaRPr lang="en-US" smtClean="0">
              <a:latin typeface="Arial" pitchFamily="34" charset="0"/>
              <a:ea typeface="ＭＳ Ｐゴシック" pitchFamily="34" charset="-128"/>
            </a:endParaRPr>
          </a:p>
          <a:p>
            <a:pPr eaLnBrk="1" hangingPunct="1"/>
            <a:endParaRPr lang="en-US" smtClean="0">
              <a:latin typeface="Arial" pitchFamily="34" charset="0"/>
              <a:ea typeface="ＭＳ Ｐゴシック" pitchFamily="34" charset="-128"/>
            </a:endParaRPr>
          </a:p>
          <a:p>
            <a:pPr eaLnBrk="1" hangingPunct="1"/>
            <a:endParaRPr lang="en-US" smtClean="0">
              <a:latin typeface="Arial" pitchFamily="34" charset="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noTextEdit="1"/>
          </p:cNvSpPr>
          <p:nvPr>
            <p:ph type="sldImg"/>
          </p:nvPr>
        </p:nvSpPr>
        <p:spPr>
          <a:ln/>
        </p:spPr>
      </p:sp>
      <p:sp>
        <p:nvSpPr>
          <p:cNvPr id="11266"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explains the APA requirements to language of an APA paper.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Clarity and conciseness are the major concern when reporting research in APA . It is not easy to balance clarity (which requires providing clarification) and conciseness (which requires packing information). To achieve clarity, a writer should avoid vague wording  and be specific in descriptions and explanations. To achieve conciseness, a writer should condense information. Because APA format is widely used in science-related papers, the language of APA format is plain and simple. A writer should avoid using metaphors and minimize the use of figurative language, which is typical for creative writing.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can be supplemented by the relevant sections from OWL </a:t>
            </a:r>
          </a:p>
          <a:p>
            <a:pPr eaLnBrk="1" hangingPunct="1">
              <a:lnSpc>
                <a:spcPct val="90000"/>
              </a:lnSpc>
            </a:pPr>
            <a:r>
              <a:rPr lang="en-US" sz="1000" smtClean="0">
                <a:latin typeface="Arial" pitchFamily="34" charset="0"/>
                <a:ea typeface="ＭＳ Ｐゴシック" pitchFamily="34" charset="-128"/>
              </a:rPr>
              <a:t>http://owl.english.purdue.edu/owl/resource/560/15/</a:t>
            </a:r>
          </a:p>
          <a:p>
            <a:pPr eaLnBrk="1" hangingPunct="1">
              <a:lnSpc>
                <a:spcPct val="90000"/>
              </a:lnSpc>
            </a:pPr>
            <a:r>
              <a:rPr lang="en-US" sz="1000" smtClean="0">
                <a:latin typeface="Arial" pitchFamily="34" charset="0"/>
                <a:ea typeface="ＭＳ Ｐゴシック" pitchFamily="34" charset="-128"/>
              </a:rPr>
              <a:t>http://owl.english.purdue.edu/owl/resource/560/14/</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and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Conciseness in academic writing</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handout http://owl.english.purdue.edu/owl/resource/572/01/</a:t>
            </a:r>
            <a:endParaRPr lang="en-US" sz="1000" smtClean="0">
              <a:latin typeface="Arial" pitchFamily="34" charset="0"/>
              <a:ea typeface="ＭＳ Ｐゴシック" pitchFamily="34" charset="-128"/>
            </a:endParaRPr>
          </a:p>
        </p:txBody>
      </p:sp>
      <p:sp>
        <p:nvSpPr>
          <p:cNvPr id="11267" name="Slide Number Placeholder 3"/>
          <p:cNvSpPr>
            <a:spLocks noGrp="1"/>
          </p:cNvSpPr>
          <p:nvPr>
            <p:ph type="sldNum" sz="quarter" idx="5"/>
          </p:nvPr>
        </p:nvSpPr>
        <p:spPr>
          <a:noFill/>
        </p:spPr>
        <p:txBody>
          <a:bodyPr/>
          <a:lstStyle/>
          <a:p>
            <a:fld id="{11069F95-28B0-4043-AFA5-96AE49134CB3}" type="slidenum">
              <a:rPr lang="en-US"/>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Slide Image Placeholder 1"/>
          <p:cNvSpPr>
            <a:spLocks noGrp="1" noRot="1" noChangeAspect="1" noTextEdit="1"/>
          </p:cNvSpPr>
          <p:nvPr>
            <p:ph type="sldImg"/>
          </p:nvPr>
        </p:nvSpPr>
        <p:spPr>
          <a:ln/>
        </p:spPr>
      </p:sp>
      <p:sp>
        <p:nvSpPr>
          <p:cNvPr id="13314"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introduces two most commonly used genres in APA format: the literature review and the experimental report (also known as the research article).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The literature review paper, which is the summary of what the scientific literature in the discipline field says about the topic of research, is the genre students likely encounter in their academic studies. The paper includes the title page, introduction and a list of references.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The experimental report or research article provides an account of conducted research. This genre includes the title page, abstract, introduction (which is the review of the published studies on the research topic with the purpose to find the niche for the reported study), method, results, discussion, references, appendices (optional). The experiential report often contains tables and figures. See the slides describing APA format of tables and figures.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can be supplemented by the relevant section from OWL http://owl.english.purdue.edu/owl/resource/560/13/</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p:txBody>
      </p:sp>
      <p:sp>
        <p:nvSpPr>
          <p:cNvPr id="13315" name="Slide Number Placeholder 3"/>
          <p:cNvSpPr>
            <a:spLocks noGrp="1"/>
          </p:cNvSpPr>
          <p:nvPr>
            <p:ph type="sldNum" sz="quarter" idx="5"/>
          </p:nvPr>
        </p:nvSpPr>
        <p:spPr>
          <a:noFill/>
        </p:spPr>
        <p:txBody>
          <a:bodyPr/>
          <a:lstStyle/>
          <a:p>
            <a:fld id="{45A72AA4-FF70-450E-931B-66A4E46DD8E1}" type="slidenum">
              <a:rPr lang="en-US"/>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a:ln/>
        </p:spPr>
      </p:sp>
      <p:sp>
        <p:nvSpPr>
          <p:cNvPr id="15362" name="Notes Placeholder 2"/>
          <p:cNvSpPr>
            <a:spLocks noGrp="1"/>
          </p:cNvSpPr>
          <p:nvPr>
            <p:ph type="body" idx="1"/>
          </p:nvPr>
        </p:nvSpPr>
        <p:spPr>
          <a:noFill/>
          <a:ln/>
        </p:spPr>
        <p:txBody>
          <a:bodyPr/>
          <a:lstStyle/>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The general format, which is introduced in the following  six slides, regulates formatting papers of any genre students may encounter in their academic studies. For students, consulting the instructor about the specific requirement is the safest policy. For authors of manuscripts prepared for submission to scientific journal, consulting </a:t>
            </a:r>
            <a:r>
              <a:rPr lang="en-US" sz="1000" i="1" smtClean="0">
                <a:latin typeface="Arial" pitchFamily="34" charset="0"/>
                <a:ea typeface="ＭＳ Ｐゴシック" pitchFamily="34" charset="-128"/>
              </a:rPr>
              <a:t>Publication Manual</a:t>
            </a:r>
            <a:r>
              <a:rPr lang="en-US" sz="1000" smtClean="0">
                <a:latin typeface="Arial" pitchFamily="34" charset="0"/>
                <a:ea typeface="ＭＳ Ｐゴシック" pitchFamily="34" charset="-128"/>
              </a:rPr>
              <a:t> is a must.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can be supplemented by the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Other papers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http://owl.english.purdue.edu/owl/resource/560/13/</a:t>
            </a:r>
          </a:p>
          <a:p>
            <a:pPr eaLnBrk="1" hangingPunct="1">
              <a:lnSpc>
                <a:spcPct val="90000"/>
              </a:lnSpc>
            </a:pPr>
            <a:endParaRPr lang="en-US" sz="1000" smtClean="0">
              <a:latin typeface="Arial" pitchFamily="34" charset="0"/>
              <a:ea typeface="ＭＳ Ｐゴシック" pitchFamily="34" charset="-128"/>
            </a:endParaRPr>
          </a:p>
        </p:txBody>
      </p:sp>
      <p:sp>
        <p:nvSpPr>
          <p:cNvPr id="15363" name="Slide Number Placeholder 3"/>
          <p:cNvSpPr>
            <a:spLocks noGrp="1"/>
          </p:cNvSpPr>
          <p:nvPr>
            <p:ph type="sldNum" sz="quarter" idx="5"/>
          </p:nvPr>
        </p:nvSpPr>
        <p:spPr>
          <a:noFill/>
        </p:spPr>
        <p:txBody>
          <a:bodyPr/>
          <a:lstStyle/>
          <a:p>
            <a:fld id="{98EB2B36-9172-4121-87CE-47769A30FC8A}" type="slidenum">
              <a:rPr lang="en-US"/>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presents the general format of an APA formatted paper: An essay should be typed and double-spaced on the standard-sized paper (8.5</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x11</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with 1</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margins on all sides. Times New Roman or similar font in 10-12 pt. size should be used. The document should include a page header indicating a short title of the essay and a page number in the upper right-hand of every page (including the title page). </a:t>
            </a:r>
            <a:endParaRPr lang="en-US" sz="1000" smtClean="0">
              <a:latin typeface="Arial" pitchFamily="34" charset="0"/>
              <a:ea typeface="ＭＳ Ｐゴシック" pitchFamily="34" charset="-128"/>
            </a:endParaRPr>
          </a:p>
        </p:txBody>
      </p:sp>
      <p:sp>
        <p:nvSpPr>
          <p:cNvPr id="17411" name="Slide Number Placeholder 3"/>
          <p:cNvSpPr>
            <a:spLocks noGrp="1"/>
          </p:cNvSpPr>
          <p:nvPr>
            <p:ph type="sldNum" sz="quarter" idx="5"/>
          </p:nvPr>
        </p:nvSpPr>
        <p:spPr>
          <a:noFill/>
        </p:spPr>
        <p:txBody>
          <a:bodyPr/>
          <a:lstStyle/>
          <a:p>
            <a:fld id="{89A5C716-1E69-42D1-83D0-9D2B57626452}"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introduces four required part of an APA paper: a title page, abstract, main body (essay itself), and a list of References. An abstract page and list of references are titled as Abstract and Reference, respectively.</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It is important to remind students that each page should have a page header with a short title and page number.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can be supplemented by the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General Format</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section from OWL http://owl.english.purdue.edu/owl/resource/560/01/</a:t>
            </a:r>
            <a:endParaRPr lang="en-US" sz="1000" smtClean="0">
              <a:latin typeface="Arial" pitchFamily="34" charset="0"/>
              <a:ea typeface="ＭＳ Ｐゴシック" pitchFamily="34" charset="-128"/>
            </a:endParaRPr>
          </a:p>
        </p:txBody>
      </p:sp>
      <p:sp>
        <p:nvSpPr>
          <p:cNvPr id="19459" name="Slide Number Placeholder 3"/>
          <p:cNvSpPr>
            <a:spLocks noGrp="1"/>
          </p:cNvSpPr>
          <p:nvPr>
            <p:ph type="sldNum" sz="quarter" idx="5"/>
          </p:nvPr>
        </p:nvSpPr>
        <p:spPr>
          <a:noFill/>
        </p:spPr>
        <p:txBody>
          <a:bodyPr/>
          <a:lstStyle/>
          <a:p>
            <a:fld id="{1202CAE6-0739-40BC-A18F-008381A91683}"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a:ln/>
        </p:spPr>
      </p:sp>
      <p:sp>
        <p:nvSpPr>
          <p:cNvPr id="21506" name="Notes Placeholder 2"/>
          <p:cNvSpPr>
            <a:spLocks noGrp="1"/>
          </p:cNvSpPr>
          <p:nvPr>
            <p:ph type="body" idx="1"/>
          </p:nvPr>
        </p:nvSpPr>
        <p:spPr>
          <a:noFill/>
          <a:ln/>
        </p:spPr>
        <p:txBody>
          <a:bodyPr/>
          <a:lstStyle/>
          <a:p>
            <a:pPr eaLnBrk="1" hangingPunct="1">
              <a:lnSpc>
                <a:spcPct val="90000"/>
              </a:lnSpc>
            </a:pPr>
            <a:r>
              <a:rPr lang="en-US" sz="1000" smtClean="0">
                <a:latin typeface="Arial" pitchFamily="34" charset="0"/>
                <a:ea typeface="ＭＳ Ｐゴシック" pitchFamily="34" charset="-128"/>
              </a:rPr>
              <a:t>This slide visually presents APA format of a title page, which consists of four major sections: a page header, a running head for publication, and a title.</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To create a page header, use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Insert Page Header</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function of MSO Word. Choose </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Insert Page Number</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in the upper right-hand side and type two-three words of the title  before page number. Separate the abbreviated title from the page number with five spaces.</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To create a running head for publication, type Running Head: ABBREVIATED TITLE </a:t>
            </a:r>
            <a:r>
              <a:rPr lang="en-US" sz="1000" u="sng" smtClean="0">
                <a:latin typeface="Arial" pitchFamily="34" charset="0"/>
                <a:ea typeface="ＭＳ Ｐゴシック" pitchFamily="34" charset="-128"/>
              </a:rPr>
              <a:t>on the first line, flush-left, maximum 60 characters long.</a:t>
            </a:r>
            <a:r>
              <a:rPr lang="en-US" sz="1000" smtClean="0">
                <a:latin typeface="Arial" pitchFamily="34" charset="0"/>
                <a:ea typeface="ＭＳ Ｐゴシック" pitchFamily="34" charset="-128"/>
              </a:rPr>
              <a:t> Note: Although a running head section is required for manuscripts submitted for publication, it is an optional sections for students</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 papers.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To create a title, type—in the upper half of the page, centered– a full title of the essay, writer</a:t>
            </a:r>
            <a:r>
              <a:rPr lang="ja-JP" altLang="en-US" sz="1000" smtClean="0">
                <a:latin typeface="Arial" pitchFamily="34" charset="0"/>
                <a:ea typeface="ＭＳ Ｐゴシック" pitchFamily="34" charset="-128"/>
              </a:rPr>
              <a:t>’</a:t>
            </a:r>
            <a:r>
              <a:rPr lang="en-US" altLang="ja-JP" sz="1000" smtClean="0">
                <a:latin typeface="Arial" pitchFamily="34" charset="0"/>
                <a:ea typeface="ＭＳ Ｐゴシック" pitchFamily="34" charset="-128"/>
              </a:rPr>
              <a:t>s name and affiliation (college or university) on subsequent lines. Note: the instructor might also require his/her name, course title, and date in addition to affiliation. Encourage students to consult the instructor regarding specific requirements to a title section. </a:t>
            </a: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endParaRPr lang="en-US" sz="1000" smtClean="0">
              <a:latin typeface="Arial" pitchFamily="34" charset="0"/>
              <a:ea typeface="ＭＳ Ｐゴシック" pitchFamily="34" charset="-128"/>
            </a:endParaRPr>
          </a:p>
          <a:p>
            <a:pPr eaLnBrk="1" hangingPunct="1">
              <a:lnSpc>
                <a:spcPct val="90000"/>
              </a:lnSpc>
            </a:pPr>
            <a:r>
              <a:rPr lang="en-US" sz="1000" smtClean="0">
                <a:latin typeface="Arial" pitchFamily="34" charset="0"/>
                <a:ea typeface="ＭＳ Ｐゴシック" pitchFamily="34" charset="-128"/>
              </a:rPr>
              <a:t>This slide can be supplemented by the relevant section from OWL http://owl.english.purdue.edu/owl/resource/560/01/</a:t>
            </a:r>
          </a:p>
        </p:txBody>
      </p:sp>
      <p:sp>
        <p:nvSpPr>
          <p:cNvPr id="21507" name="Slide Number Placeholder 3"/>
          <p:cNvSpPr>
            <a:spLocks noGrp="1"/>
          </p:cNvSpPr>
          <p:nvPr>
            <p:ph type="sldNum" sz="quarter" idx="5"/>
          </p:nvPr>
        </p:nvSpPr>
        <p:spPr>
          <a:noFill/>
        </p:spPr>
        <p:txBody>
          <a:bodyPr/>
          <a:lstStyle/>
          <a:p>
            <a:fld id="{27CB3F7C-6ABF-4DFD-868F-4559423B01D7}"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447800"/>
            <a:ext cx="7772400" cy="1143000"/>
          </a:xfrm>
        </p:spPr>
        <p:txBody>
          <a:bodyPr/>
          <a:lstStyle>
            <a:lvl1pPr>
              <a:defRPr sz="40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295400" y="2819400"/>
            <a:ext cx="6400800" cy="838200"/>
          </a:xfrm>
        </p:spPr>
        <p:txBody>
          <a:bodyPr/>
          <a:lstStyle>
            <a:lvl1pPr marL="0" indent="0" algn="ctr">
              <a:buFontTx/>
              <a:buNone/>
              <a:defRPr sz="2800" i="1"/>
            </a:lvl1pPr>
          </a:lstStyle>
          <a:p>
            <a:r>
              <a:rPr lang="en-US" smtClean="0"/>
              <a:t>Click to edit Master subtitle style</a:t>
            </a:r>
            <a:endParaRPr lang="en-US"/>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76200"/>
            <a:ext cx="20193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76200"/>
            <a:ext cx="59055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219200"/>
            <a:ext cx="39624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39624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6200"/>
            <a:ext cx="77724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33400" y="1219200"/>
            <a:ext cx="80772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ransition spd="med"/>
  <p:txStyles>
    <p:titleStyle>
      <a:lvl1pPr algn="ctr" rtl="0" eaLnBrk="0" fontAlgn="base" hangingPunct="0">
        <a:spcBef>
          <a:spcPct val="0"/>
        </a:spcBef>
        <a:spcAft>
          <a:spcPct val="0"/>
        </a:spcAft>
        <a:defRPr sz="3600">
          <a:solidFill>
            <a:schemeClr val="tx2"/>
          </a:solidFill>
          <a:latin typeface="+mj-lt"/>
          <a:ea typeface="+mj-ea"/>
          <a:cs typeface="ＭＳ Ｐゴシック"/>
        </a:defRPr>
      </a:lvl1pPr>
      <a:lvl2pPr algn="ctr" rtl="0" eaLnBrk="0" fontAlgn="base" hangingPunct="0">
        <a:spcBef>
          <a:spcPct val="0"/>
        </a:spcBef>
        <a:spcAft>
          <a:spcPct val="0"/>
        </a:spcAft>
        <a:defRPr sz="3600">
          <a:solidFill>
            <a:schemeClr val="tx2"/>
          </a:solidFill>
          <a:latin typeface="Arial Black" pitchFamily="1" charset="0"/>
          <a:ea typeface="ＭＳ Ｐゴシック" pitchFamily="1" charset="-128"/>
          <a:cs typeface="ＭＳ Ｐゴシック"/>
        </a:defRPr>
      </a:lvl2pPr>
      <a:lvl3pPr algn="ctr" rtl="0" eaLnBrk="0" fontAlgn="base" hangingPunct="0">
        <a:spcBef>
          <a:spcPct val="0"/>
        </a:spcBef>
        <a:spcAft>
          <a:spcPct val="0"/>
        </a:spcAft>
        <a:defRPr sz="3600">
          <a:solidFill>
            <a:schemeClr val="tx2"/>
          </a:solidFill>
          <a:latin typeface="Arial Black" pitchFamily="1" charset="0"/>
          <a:ea typeface="ＭＳ Ｐゴシック" pitchFamily="1" charset="-128"/>
          <a:cs typeface="ＭＳ Ｐゴシック"/>
        </a:defRPr>
      </a:lvl3pPr>
      <a:lvl4pPr algn="ctr" rtl="0" eaLnBrk="0" fontAlgn="base" hangingPunct="0">
        <a:spcBef>
          <a:spcPct val="0"/>
        </a:spcBef>
        <a:spcAft>
          <a:spcPct val="0"/>
        </a:spcAft>
        <a:defRPr sz="3600">
          <a:solidFill>
            <a:schemeClr val="tx2"/>
          </a:solidFill>
          <a:latin typeface="Arial Black" pitchFamily="1" charset="0"/>
          <a:ea typeface="ＭＳ Ｐゴシック" pitchFamily="1" charset="-128"/>
          <a:cs typeface="ＭＳ Ｐゴシック"/>
        </a:defRPr>
      </a:lvl4pPr>
      <a:lvl5pPr algn="ctr" rtl="0" eaLnBrk="0" fontAlgn="base" hangingPunct="0">
        <a:spcBef>
          <a:spcPct val="0"/>
        </a:spcBef>
        <a:spcAft>
          <a:spcPct val="0"/>
        </a:spcAft>
        <a:defRPr sz="3600">
          <a:solidFill>
            <a:schemeClr val="tx2"/>
          </a:solidFill>
          <a:latin typeface="Arial Black" pitchFamily="1" charset="0"/>
          <a:ea typeface="ＭＳ Ｐゴシック" pitchFamily="1" charset="-128"/>
          <a:cs typeface="ＭＳ Ｐゴシック"/>
        </a:defRPr>
      </a:lvl5pPr>
      <a:lvl6pPr marL="457200" algn="ctr" rtl="0" eaLnBrk="1" fontAlgn="base" hangingPunct="1">
        <a:spcBef>
          <a:spcPct val="0"/>
        </a:spcBef>
        <a:spcAft>
          <a:spcPct val="0"/>
        </a:spcAft>
        <a:defRPr sz="3600">
          <a:solidFill>
            <a:schemeClr val="tx2"/>
          </a:solidFill>
          <a:latin typeface="Arial Black" pitchFamily="1" charset="0"/>
          <a:ea typeface="ＭＳ Ｐゴシック" pitchFamily="1" charset="-128"/>
        </a:defRPr>
      </a:lvl6pPr>
      <a:lvl7pPr marL="914400" algn="ctr" rtl="0" eaLnBrk="1" fontAlgn="base" hangingPunct="1">
        <a:spcBef>
          <a:spcPct val="0"/>
        </a:spcBef>
        <a:spcAft>
          <a:spcPct val="0"/>
        </a:spcAft>
        <a:defRPr sz="3600">
          <a:solidFill>
            <a:schemeClr val="tx2"/>
          </a:solidFill>
          <a:latin typeface="Arial Black" pitchFamily="1" charset="0"/>
          <a:ea typeface="ＭＳ Ｐゴシック" pitchFamily="1" charset="-128"/>
        </a:defRPr>
      </a:lvl7pPr>
      <a:lvl8pPr marL="1371600" algn="ctr" rtl="0" eaLnBrk="1" fontAlgn="base" hangingPunct="1">
        <a:spcBef>
          <a:spcPct val="0"/>
        </a:spcBef>
        <a:spcAft>
          <a:spcPct val="0"/>
        </a:spcAft>
        <a:defRPr sz="3600">
          <a:solidFill>
            <a:schemeClr val="tx2"/>
          </a:solidFill>
          <a:latin typeface="Arial Black" pitchFamily="1" charset="0"/>
          <a:ea typeface="ＭＳ Ｐゴシック" pitchFamily="1" charset="-128"/>
        </a:defRPr>
      </a:lvl8pPr>
      <a:lvl9pPr marL="1828800" algn="ctr" rtl="0" eaLnBrk="1" fontAlgn="base" hangingPunct="1">
        <a:spcBef>
          <a:spcPct val="0"/>
        </a:spcBef>
        <a:spcAft>
          <a:spcPct val="0"/>
        </a:spcAft>
        <a:defRPr sz="3600">
          <a:solidFill>
            <a:schemeClr val="tx2"/>
          </a:solidFill>
          <a:latin typeface="Arial Black" pitchFamily="1"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a:defRPr>
      </a:lvl1pPr>
      <a:lvl2pPr marL="742950" indent="-285750" algn="l" rtl="0" eaLnBrk="0" fontAlgn="base" hangingPunct="0">
        <a:spcBef>
          <a:spcPct val="20000"/>
        </a:spcBef>
        <a:spcAft>
          <a:spcPct val="0"/>
        </a:spcAft>
        <a:buChar char="–"/>
        <a:defRPr sz="2800">
          <a:solidFill>
            <a:schemeClr val="tx1"/>
          </a:solidFill>
          <a:latin typeface="+mn-lt"/>
          <a:ea typeface="+mn-ea"/>
          <a:cs typeface="ＭＳ Ｐゴシック"/>
        </a:defRPr>
      </a:lvl2pPr>
      <a:lvl3pPr marL="1143000" indent="-228600" algn="l" rtl="0" eaLnBrk="0" fontAlgn="base" hangingPunct="0">
        <a:spcBef>
          <a:spcPct val="20000"/>
        </a:spcBef>
        <a:spcAft>
          <a:spcPct val="0"/>
        </a:spcAft>
        <a:buChar char="•"/>
        <a:defRPr sz="2400">
          <a:solidFill>
            <a:schemeClr val="tx1"/>
          </a:solidFill>
          <a:latin typeface="+mn-lt"/>
          <a:ea typeface="+mn-ea"/>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owl.english.purdue.edu/owl/resource/560/01/"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hyperlink" Target="http://owl.english.purdue.edu/" TargetMode="External"/><Relationship Id="rId2" Type="http://schemas.openxmlformats.org/officeDocument/2006/relationships/notesSlide" Target="../notesSlides/notesSlide35.xml"/><Relationship Id="rId1" Type="http://schemas.openxmlformats.org/officeDocument/2006/relationships/slideLayout" Target="../slideLayouts/slideLayout6.xml"/><Relationship Id="rId4" Type="http://schemas.openxmlformats.org/officeDocument/2006/relationships/hyperlink" Target="http://www.apastyle.org/"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ctrTitle"/>
          </p:nvPr>
        </p:nvSpPr>
        <p:spPr>
          <a:xfrm>
            <a:off x="609600" y="1905000"/>
            <a:ext cx="7772400" cy="2362200"/>
          </a:xfrm>
        </p:spPr>
        <p:txBody>
          <a:bodyPr/>
          <a:lstStyle/>
          <a:p>
            <a:pPr eaLnBrk="1" hangingPunct="1"/>
            <a:r>
              <a:rPr lang="en-US" sz="4400" dirty="0" smtClean="0">
                <a:solidFill>
                  <a:schemeClr val="tx1"/>
                </a:solidFill>
              </a:rPr>
              <a:t>APA </a:t>
            </a:r>
            <a:br>
              <a:rPr lang="en-US" sz="4400" dirty="0" smtClean="0">
                <a:solidFill>
                  <a:schemeClr val="tx1"/>
                </a:solidFill>
              </a:rPr>
            </a:br>
            <a:r>
              <a:rPr lang="en-US" sz="4400" dirty="0" smtClean="0">
                <a:solidFill>
                  <a:schemeClr val="tx1"/>
                </a:solidFill>
              </a:rPr>
              <a:t>Formatting and Style Guide</a:t>
            </a:r>
            <a:endParaRPr lang="en-US" sz="4400" dirty="0" smtClean="0">
              <a:solidFill>
                <a:srgbClr val="FFFFFF"/>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mtClean="0"/>
              <a:t>Abstract Page</a:t>
            </a:r>
          </a:p>
        </p:txBody>
      </p:sp>
      <p:pic>
        <p:nvPicPr>
          <p:cNvPr id="22530" name="Picture 7" descr="Picture 5.png"/>
          <p:cNvPicPr>
            <a:picLocks noChangeAspect="1"/>
          </p:cNvPicPr>
          <p:nvPr/>
        </p:nvPicPr>
        <p:blipFill>
          <a:blip r:embed="rId3" cstate="print"/>
          <a:srcRect/>
          <a:stretch>
            <a:fillRect/>
          </a:stretch>
        </p:blipFill>
        <p:spPr bwMode="auto">
          <a:xfrm>
            <a:off x="5105400" y="1295400"/>
            <a:ext cx="3505200" cy="4521200"/>
          </a:xfrm>
          <a:prstGeom prst="rect">
            <a:avLst/>
          </a:prstGeom>
          <a:noFill/>
          <a:ln w="9525">
            <a:noFill/>
            <a:miter lim="800000"/>
            <a:headEnd/>
            <a:tailEnd/>
          </a:ln>
        </p:spPr>
      </p:pic>
      <p:sp useBgFill="1">
        <p:nvSpPr>
          <p:cNvPr id="6" name="Rounded Rectangular Callout 5"/>
          <p:cNvSpPr/>
          <p:nvPr/>
        </p:nvSpPr>
        <p:spPr bwMode="auto">
          <a:xfrm>
            <a:off x="533400" y="1143000"/>
            <a:ext cx="3352800" cy="3048000"/>
          </a:xfrm>
          <a:prstGeom prst="wedgeRoundRectCallout">
            <a:avLst>
              <a:gd name="adj1" fmla="val 95580"/>
              <a:gd name="adj2" fmla="val -19359"/>
              <a:gd name="adj3" fmla="val 16667"/>
            </a:avLst>
          </a:prstGeom>
          <a:ln w="9525" cap="flat" cmpd="sng" algn="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prstDash val="solid"/>
            <a:round/>
            <a:headEnd type="none" w="med" len="med"/>
            <a:tailEnd type="none" w="med" len="med"/>
          </a:ln>
          <a:effectLst/>
        </p:spPr>
        <p:txBody>
          <a:bodyPr/>
          <a:lstStyle/>
          <a:p>
            <a:pPr eaLnBrk="0" hangingPunct="0"/>
            <a:r>
              <a:rPr lang="en-US">
                <a:latin typeface="Helvetica" pitchFamily="-84" charset="0"/>
              </a:rPr>
              <a:t>Page header: do NOT include </a:t>
            </a:r>
            <a:r>
              <a:rPr lang="ja-JP" altLang="en-US">
                <a:latin typeface="Helvetica" pitchFamily="-84" charset="0"/>
              </a:rPr>
              <a:t>“</a:t>
            </a:r>
            <a:r>
              <a:rPr lang="en-US" altLang="ja-JP">
                <a:latin typeface="Helvetica" pitchFamily="-84" charset="0"/>
              </a:rPr>
              <a:t>Running head:</a:t>
            </a:r>
            <a:r>
              <a:rPr lang="ja-JP" altLang="en-US">
                <a:latin typeface="Helvetica" pitchFamily="-84" charset="0"/>
              </a:rPr>
              <a:t>”</a:t>
            </a:r>
            <a:endParaRPr lang="en-US" altLang="ja-JP">
              <a:latin typeface="Helvetica" pitchFamily="-84" charset="0"/>
            </a:endParaRPr>
          </a:p>
          <a:p>
            <a:pPr eaLnBrk="0" hangingPunct="0"/>
            <a:endParaRPr lang="en-US">
              <a:latin typeface="Helvetica" pitchFamily="-84" charset="0"/>
            </a:endParaRPr>
          </a:p>
          <a:p>
            <a:pPr eaLnBrk="0" hangingPunct="0"/>
            <a:r>
              <a:rPr lang="en-US">
                <a:latin typeface="Helvetica" pitchFamily="-84" charset="0"/>
              </a:rPr>
              <a:t>Abstract: centered, at the top of the page</a:t>
            </a:r>
          </a:p>
        </p:txBody>
      </p:sp>
      <p:sp useBgFill="1">
        <p:nvSpPr>
          <p:cNvPr id="7" name="Rounded Rectangular Callout 6"/>
          <p:cNvSpPr/>
          <p:nvPr/>
        </p:nvSpPr>
        <p:spPr bwMode="auto">
          <a:xfrm>
            <a:off x="533400" y="4343400"/>
            <a:ext cx="3505200" cy="2209800"/>
          </a:xfrm>
          <a:prstGeom prst="wedgeRoundRectCallout">
            <a:avLst>
              <a:gd name="adj1" fmla="val 85499"/>
              <a:gd name="adj2" fmla="val -97038"/>
              <a:gd name="adj3" fmla="val 16667"/>
            </a:avLst>
          </a:prstGeom>
          <a:ln w="9525" cap="flat" cmpd="sng" algn="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prstDash val="solid"/>
            <a:round/>
            <a:headEnd type="none" w="med" len="med"/>
            <a:tailEnd type="none" w="med" len="med"/>
          </a:ln>
          <a:effectLst/>
        </p:spPr>
        <p:txBody>
          <a:bodyPr/>
          <a:lstStyle>
            <a:lvl1pPr eaLnBrk="0" hangingPunct="0">
              <a:defRPr sz="2400" b="1">
                <a:solidFill>
                  <a:schemeClr val="tx1"/>
                </a:solidFill>
                <a:latin typeface="Arial" charset="0"/>
                <a:ea typeface="ＭＳ Ｐゴシック" charset="0"/>
                <a:cs typeface="Arial" charset="0"/>
              </a:defRPr>
            </a:lvl1pPr>
            <a:lvl2pPr marL="37931725" indent="-37474525" eaLnBrk="0" hangingPunct="0">
              <a:defRPr sz="2400" b="1">
                <a:solidFill>
                  <a:schemeClr val="tx1"/>
                </a:solidFill>
                <a:latin typeface="Arial" charset="0"/>
                <a:ea typeface="Arial" charset="0"/>
                <a:cs typeface="Arial" charset="0"/>
              </a:defRPr>
            </a:lvl2pPr>
            <a:lvl3pPr eaLnBrk="0" hangingPunct="0">
              <a:defRPr sz="2400" b="1">
                <a:solidFill>
                  <a:schemeClr val="tx1"/>
                </a:solidFill>
                <a:latin typeface="Arial" charset="0"/>
                <a:ea typeface="Arial" charset="0"/>
                <a:cs typeface="Arial" charset="0"/>
              </a:defRPr>
            </a:lvl3pPr>
            <a:lvl4pPr eaLnBrk="0" hangingPunct="0">
              <a:defRPr sz="2400" b="1">
                <a:solidFill>
                  <a:schemeClr val="tx1"/>
                </a:solidFill>
                <a:latin typeface="Arial" charset="0"/>
                <a:ea typeface="Arial" charset="0"/>
                <a:cs typeface="Arial" charset="0"/>
              </a:defRPr>
            </a:lvl4pPr>
            <a:lvl5pPr eaLnBrk="0" hangingPunct="0">
              <a:defRPr sz="2400" b="1">
                <a:solidFill>
                  <a:schemeClr val="tx1"/>
                </a:solidFill>
                <a:latin typeface="Arial" charset="0"/>
                <a:ea typeface="Arial" charset="0"/>
                <a:cs typeface="Arial" charset="0"/>
              </a:defRPr>
            </a:lvl5pPr>
            <a:lvl6pPr marL="457200" eaLnBrk="0" fontAlgn="base" hangingPunct="0">
              <a:spcBef>
                <a:spcPct val="0"/>
              </a:spcBef>
              <a:spcAft>
                <a:spcPct val="0"/>
              </a:spcAft>
              <a:defRPr sz="2400" b="1">
                <a:solidFill>
                  <a:schemeClr val="tx1"/>
                </a:solidFill>
                <a:latin typeface="Arial" charset="0"/>
                <a:ea typeface="Arial" charset="0"/>
                <a:cs typeface="Arial" charset="0"/>
              </a:defRPr>
            </a:lvl6pPr>
            <a:lvl7pPr marL="914400" eaLnBrk="0" fontAlgn="base" hangingPunct="0">
              <a:spcBef>
                <a:spcPct val="0"/>
              </a:spcBef>
              <a:spcAft>
                <a:spcPct val="0"/>
              </a:spcAft>
              <a:defRPr sz="2400" b="1">
                <a:solidFill>
                  <a:schemeClr val="tx1"/>
                </a:solidFill>
                <a:latin typeface="Arial" charset="0"/>
                <a:ea typeface="Arial" charset="0"/>
                <a:cs typeface="Arial" charset="0"/>
              </a:defRPr>
            </a:lvl7pPr>
            <a:lvl8pPr marL="1371600" eaLnBrk="0" fontAlgn="base" hangingPunct="0">
              <a:spcBef>
                <a:spcPct val="0"/>
              </a:spcBef>
              <a:spcAft>
                <a:spcPct val="0"/>
              </a:spcAft>
              <a:defRPr sz="2400" b="1">
                <a:solidFill>
                  <a:schemeClr val="tx1"/>
                </a:solidFill>
                <a:latin typeface="Arial" charset="0"/>
                <a:ea typeface="Arial" charset="0"/>
                <a:cs typeface="Arial" charset="0"/>
              </a:defRPr>
            </a:lvl8pPr>
            <a:lvl9pPr marL="1828800" eaLnBrk="0" fontAlgn="base" hangingPunct="0">
              <a:spcBef>
                <a:spcPct val="0"/>
              </a:spcBef>
              <a:spcAft>
                <a:spcPct val="0"/>
              </a:spcAft>
              <a:defRPr sz="2400" b="1">
                <a:solidFill>
                  <a:schemeClr val="tx1"/>
                </a:solidFill>
                <a:latin typeface="Arial" charset="0"/>
                <a:ea typeface="Arial" charset="0"/>
                <a:cs typeface="Arial" charset="0"/>
              </a:defRPr>
            </a:lvl9pPr>
          </a:lstStyle>
          <a:p>
            <a:pPr>
              <a:defRPr/>
            </a:pPr>
            <a:r>
              <a:rPr lang="en-US" smtClean="0">
                <a:cs typeface="ＭＳ Ｐゴシック" charset="0"/>
              </a:rPr>
              <a:t>Write a 150- to 250- word summary of your paper in an accurate, concise, and specific manner.</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smtClean="0"/>
              <a:t>Main Body (Text)</a:t>
            </a:r>
          </a:p>
        </p:txBody>
      </p:sp>
      <p:sp>
        <p:nvSpPr>
          <p:cNvPr id="24578" name="TextBox 2"/>
          <p:cNvSpPr txBox="1">
            <a:spLocks noChangeArrowheads="1"/>
          </p:cNvSpPr>
          <p:nvPr/>
        </p:nvSpPr>
        <p:spPr bwMode="auto">
          <a:xfrm>
            <a:off x="685800" y="1447800"/>
            <a:ext cx="7620000" cy="4524375"/>
          </a:xfrm>
          <a:prstGeom prst="rect">
            <a:avLst/>
          </a:prstGeom>
          <a:noFill/>
          <a:ln w="9525">
            <a:noFill/>
            <a:miter lim="800000"/>
            <a:headEnd/>
            <a:tailEnd/>
          </a:ln>
        </p:spPr>
        <p:txBody>
          <a:bodyPr>
            <a:spAutoFit/>
          </a:bodyPr>
          <a:lstStyle/>
          <a:p>
            <a:pPr>
              <a:buFont typeface="Arial" pitchFamily="34" charset="0"/>
              <a:buChar char="•"/>
            </a:pPr>
            <a:r>
              <a:rPr lang="en-US"/>
              <a:t> Number the first text page as page number 3 </a:t>
            </a:r>
          </a:p>
          <a:p>
            <a:pPr>
              <a:buFont typeface="Arial" pitchFamily="34" charset="0"/>
              <a:buChar char="•"/>
            </a:pPr>
            <a:endParaRPr lang="en-US"/>
          </a:p>
          <a:p>
            <a:pPr>
              <a:buFont typeface="Arial" pitchFamily="34" charset="0"/>
              <a:buChar char="•"/>
            </a:pPr>
            <a:r>
              <a:rPr lang="en-US"/>
              <a:t> Type and center the title of the paper centered, at    the top of the page</a:t>
            </a:r>
          </a:p>
          <a:p>
            <a:pPr>
              <a:buFont typeface="Arial" pitchFamily="34" charset="0"/>
              <a:buChar char="•"/>
            </a:pPr>
            <a:endParaRPr lang="en-US"/>
          </a:p>
          <a:p>
            <a:pPr>
              <a:buFont typeface="Arial" pitchFamily="34" charset="0"/>
              <a:buChar char="•"/>
            </a:pPr>
            <a:r>
              <a:rPr lang="en-US"/>
              <a:t> Type the text double-spaced with all sections following each other without a break</a:t>
            </a:r>
          </a:p>
          <a:p>
            <a:pPr>
              <a:buFont typeface="Arial" pitchFamily="34" charset="0"/>
              <a:buChar char="•"/>
            </a:pPr>
            <a:endParaRPr lang="en-US"/>
          </a:p>
          <a:p>
            <a:pPr>
              <a:buFont typeface="Arial" pitchFamily="34" charset="0"/>
              <a:buChar char="•"/>
            </a:pPr>
            <a:r>
              <a:rPr lang="en-US"/>
              <a:t> Identify the sources you use in the paper in parenthetical in-text citations</a:t>
            </a:r>
          </a:p>
          <a:p>
            <a:pPr>
              <a:buFont typeface="Arial" pitchFamily="34" charset="0"/>
              <a:buChar char="•"/>
            </a:pPr>
            <a:endParaRPr lang="en-US"/>
          </a:p>
          <a:p>
            <a:pPr>
              <a:buFont typeface="Arial" pitchFamily="34" charset="0"/>
              <a:buChar char="•"/>
            </a:pPr>
            <a:r>
              <a:rPr lang="en-US"/>
              <a:t> Format tables and figures</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6" descr="Picture 1.png"/>
          <p:cNvPicPr>
            <a:picLocks noChangeAspect="1"/>
          </p:cNvPicPr>
          <p:nvPr/>
        </p:nvPicPr>
        <p:blipFill>
          <a:blip r:embed="rId3" cstate="print"/>
          <a:srcRect/>
          <a:stretch>
            <a:fillRect/>
          </a:stretch>
        </p:blipFill>
        <p:spPr bwMode="auto">
          <a:xfrm>
            <a:off x="4781550" y="1295400"/>
            <a:ext cx="3905250" cy="5029200"/>
          </a:xfrm>
          <a:prstGeom prst="rect">
            <a:avLst/>
          </a:prstGeom>
          <a:noFill/>
          <a:ln w="9525">
            <a:noFill/>
            <a:miter lim="800000"/>
            <a:headEnd/>
            <a:tailEnd/>
          </a:ln>
        </p:spPr>
      </p:pic>
      <p:sp>
        <p:nvSpPr>
          <p:cNvPr id="26626" name="Title 1"/>
          <p:cNvSpPr>
            <a:spLocks noGrp="1"/>
          </p:cNvSpPr>
          <p:nvPr>
            <p:ph type="title"/>
          </p:nvPr>
        </p:nvSpPr>
        <p:spPr/>
        <p:txBody>
          <a:bodyPr/>
          <a:lstStyle/>
          <a:p>
            <a:pPr eaLnBrk="1" hangingPunct="1"/>
            <a:r>
              <a:rPr lang="en-US" smtClean="0"/>
              <a:t>References Page</a:t>
            </a:r>
          </a:p>
        </p:txBody>
      </p:sp>
      <p:sp>
        <p:nvSpPr>
          <p:cNvPr id="26627" name="TextBox 3"/>
          <p:cNvSpPr txBox="1">
            <a:spLocks noChangeArrowheads="1"/>
          </p:cNvSpPr>
          <p:nvPr/>
        </p:nvSpPr>
        <p:spPr bwMode="auto">
          <a:xfrm>
            <a:off x="457200" y="1295400"/>
            <a:ext cx="4038600" cy="5262563"/>
          </a:xfrm>
          <a:prstGeom prst="rect">
            <a:avLst/>
          </a:prstGeom>
          <a:noFill/>
          <a:ln w="9525">
            <a:noFill/>
            <a:miter lim="800000"/>
            <a:headEnd/>
            <a:tailEnd/>
          </a:ln>
        </p:spPr>
        <p:txBody>
          <a:bodyPr>
            <a:spAutoFit/>
          </a:bodyPr>
          <a:lstStyle/>
          <a:p>
            <a:pPr>
              <a:buFont typeface="Arial" pitchFamily="34" charset="0"/>
              <a:buChar char="•"/>
            </a:pPr>
            <a:r>
              <a:rPr lang="en-US"/>
              <a:t> Center the title (References) at the top of the page. Do not bold it.</a:t>
            </a:r>
          </a:p>
          <a:p>
            <a:pPr>
              <a:buFont typeface="Arial" pitchFamily="34" charset="0"/>
              <a:buChar char="•"/>
            </a:pPr>
            <a:endParaRPr lang="en-US"/>
          </a:p>
          <a:p>
            <a:pPr>
              <a:buFont typeface="Arial" pitchFamily="34" charset="0"/>
              <a:buChar char="•"/>
            </a:pPr>
            <a:r>
              <a:rPr lang="en-US"/>
              <a:t> Double-space reference entries</a:t>
            </a:r>
          </a:p>
          <a:p>
            <a:pPr>
              <a:buFont typeface="Arial" pitchFamily="34" charset="0"/>
              <a:buChar char="•"/>
            </a:pPr>
            <a:endParaRPr lang="en-US"/>
          </a:p>
          <a:p>
            <a:pPr>
              <a:buFont typeface="Arial" pitchFamily="34" charset="0"/>
              <a:buChar char="•"/>
            </a:pPr>
            <a:r>
              <a:rPr lang="en-US"/>
              <a:t> Flush left the first line of the entry and indent subsequent lines</a:t>
            </a:r>
          </a:p>
          <a:p>
            <a:pPr>
              <a:buFont typeface="Arial" pitchFamily="34" charset="0"/>
              <a:buChar char="•"/>
            </a:pPr>
            <a:endParaRPr lang="en-US"/>
          </a:p>
          <a:p>
            <a:pPr>
              <a:buFont typeface="Arial" pitchFamily="34" charset="0"/>
              <a:buChar char="•"/>
            </a:pPr>
            <a:r>
              <a:rPr lang="en-US"/>
              <a:t> Order entries alphabetically by the author</a:t>
            </a:r>
            <a:r>
              <a:rPr lang="ja-JP" altLang="en-US"/>
              <a:t>’</a:t>
            </a:r>
            <a:r>
              <a:rPr lang="en-US" altLang="ja-JP"/>
              <a:t>s surnames</a:t>
            </a:r>
            <a:endParaRPr lang="en-US"/>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References: Basics</a:t>
            </a:r>
            <a:endParaRPr lang="en-US" sz="2800" smtClean="0"/>
          </a:p>
        </p:txBody>
      </p:sp>
      <p:sp>
        <p:nvSpPr>
          <p:cNvPr id="28674" name="TextBox 4"/>
          <p:cNvSpPr txBox="1">
            <a:spLocks noChangeArrowheads="1"/>
          </p:cNvSpPr>
          <p:nvPr/>
        </p:nvSpPr>
        <p:spPr bwMode="auto">
          <a:xfrm>
            <a:off x="457200" y="1447800"/>
            <a:ext cx="8229600" cy="4494213"/>
          </a:xfrm>
          <a:prstGeom prst="rect">
            <a:avLst/>
          </a:prstGeom>
          <a:noFill/>
          <a:ln w="9525">
            <a:noFill/>
            <a:miter lim="800000"/>
            <a:headEnd/>
            <a:tailEnd/>
          </a:ln>
        </p:spPr>
        <p:txBody>
          <a:bodyPr>
            <a:spAutoFit/>
          </a:bodyPr>
          <a:lstStyle/>
          <a:p>
            <a:pPr>
              <a:buFont typeface="Arial" pitchFamily="34" charset="0"/>
              <a:buChar char="•"/>
            </a:pPr>
            <a:r>
              <a:rPr lang="en-US" sz="2600"/>
              <a:t> Invert authors</a:t>
            </a:r>
            <a:r>
              <a:rPr lang="ja-JP" altLang="en-US" sz="2600"/>
              <a:t>’</a:t>
            </a:r>
            <a:r>
              <a:rPr lang="en-US" altLang="ja-JP" sz="2600"/>
              <a:t> names (last name first followed by initials: </a:t>
            </a:r>
            <a:r>
              <a:rPr lang="ja-JP" altLang="en-US" sz="2600"/>
              <a:t>“</a:t>
            </a:r>
            <a:r>
              <a:rPr lang="en-US" altLang="ja-JP" sz="2600"/>
              <a:t>Smith, J.Q.</a:t>
            </a:r>
            <a:r>
              <a:rPr lang="ja-JP" altLang="en-US" sz="2600"/>
              <a:t>”</a:t>
            </a:r>
            <a:r>
              <a:rPr lang="en-US" altLang="ja-JP" sz="2600"/>
              <a:t>)</a:t>
            </a:r>
          </a:p>
          <a:p>
            <a:pPr>
              <a:buFont typeface="Arial" pitchFamily="34" charset="0"/>
              <a:buChar char="•"/>
            </a:pPr>
            <a:endParaRPr lang="en-US" sz="2600"/>
          </a:p>
          <a:p>
            <a:pPr>
              <a:buFont typeface="Arial" pitchFamily="34" charset="0"/>
              <a:buChar char="•"/>
            </a:pPr>
            <a:r>
              <a:rPr lang="en-US" sz="2600"/>
              <a:t> Alphabetize reference list entries the last name of the first author of each work</a:t>
            </a:r>
          </a:p>
          <a:p>
            <a:pPr>
              <a:buFont typeface="Arial" pitchFamily="34" charset="0"/>
              <a:buChar char="•"/>
            </a:pPr>
            <a:endParaRPr lang="en-US" sz="2600"/>
          </a:p>
          <a:p>
            <a:pPr>
              <a:buFont typeface="Arial" pitchFamily="34" charset="0"/>
              <a:buChar char="•"/>
            </a:pPr>
            <a:r>
              <a:rPr lang="en-US" sz="2600"/>
              <a:t> Capitalize only the first letter of the first word of a title and subtitle, the first word after a colon or a dash in the title, and proper nouns. Do not capitalize the first letter of the second word in a hyphenated compound word.</a:t>
            </a:r>
            <a:endParaRPr lang="en-US"/>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References: Basics</a:t>
            </a:r>
            <a:endParaRPr lang="en-US" sz="2800" smtClean="0"/>
          </a:p>
        </p:txBody>
      </p:sp>
      <p:sp>
        <p:nvSpPr>
          <p:cNvPr id="30722" name="TextBox 4"/>
          <p:cNvSpPr txBox="1">
            <a:spLocks noChangeArrowheads="1"/>
          </p:cNvSpPr>
          <p:nvPr/>
        </p:nvSpPr>
        <p:spPr bwMode="auto">
          <a:xfrm>
            <a:off x="457200" y="1447800"/>
            <a:ext cx="8229600" cy="3662363"/>
          </a:xfrm>
          <a:prstGeom prst="rect">
            <a:avLst/>
          </a:prstGeom>
          <a:noFill/>
          <a:ln w="9525">
            <a:noFill/>
            <a:miter lim="800000"/>
            <a:headEnd/>
            <a:tailEnd/>
          </a:ln>
        </p:spPr>
        <p:txBody>
          <a:bodyPr>
            <a:spAutoFit/>
          </a:bodyPr>
          <a:lstStyle/>
          <a:p>
            <a:pPr>
              <a:buFont typeface="Arial" pitchFamily="34" charset="0"/>
              <a:buChar char="•"/>
            </a:pPr>
            <a:r>
              <a:rPr lang="en-US" sz="2600"/>
              <a:t> Capitalize all major words in journal titles</a:t>
            </a:r>
          </a:p>
          <a:p>
            <a:pPr>
              <a:buFont typeface="Wingdings" pitchFamily="2" charset="2"/>
              <a:buChar char="Ø"/>
            </a:pPr>
            <a:endParaRPr lang="en-US" sz="2600"/>
          </a:p>
          <a:p>
            <a:pPr>
              <a:buFont typeface="Arial" pitchFamily="34" charset="0"/>
              <a:buChar char="•"/>
            </a:pPr>
            <a:r>
              <a:rPr lang="en-US" sz="2600"/>
              <a:t> Italicize titles of longer works such as books and journals</a:t>
            </a:r>
          </a:p>
          <a:p>
            <a:pPr>
              <a:buFont typeface="Arial" pitchFamily="34" charset="0"/>
              <a:buChar char="•"/>
            </a:pPr>
            <a:endParaRPr lang="en-US" sz="2600"/>
          </a:p>
          <a:p>
            <a:pPr>
              <a:buFont typeface="Arial" pitchFamily="34" charset="0"/>
              <a:buChar char="•"/>
            </a:pPr>
            <a:r>
              <a:rPr lang="en-US" sz="2600"/>
              <a:t> Do not italicize, underline, or put quotes around</a:t>
            </a:r>
          </a:p>
          <a:p>
            <a:r>
              <a:rPr lang="en-US" sz="2600"/>
              <a:t>the titles of shorter works such as journal articles or essays in edited collections</a:t>
            </a:r>
          </a:p>
          <a:p>
            <a:endParaRPr lang="en-US"/>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mtClean="0"/>
              <a:t>Making the References List</a:t>
            </a:r>
            <a:endParaRPr lang="en-US" sz="2800" smtClean="0"/>
          </a:p>
        </p:txBody>
      </p:sp>
      <p:sp>
        <p:nvSpPr>
          <p:cNvPr id="32770" name="TextBox 4"/>
          <p:cNvSpPr txBox="1">
            <a:spLocks noChangeArrowheads="1"/>
          </p:cNvSpPr>
          <p:nvPr/>
        </p:nvSpPr>
        <p:spPr bwMode="auto">
          <a:xfrm>
            <a:off x="533400" y="2057400"/>
            <a:ext cx="8229600" cy="4524375"/>
          </a:xfrm>
          <a:prstGeom prst="rect">
            <a:avLst/>
          </a:prstGeom>
          <a:noFill/>
          <a:ln w="9525">
            <a:noFill/>
            <a:miter lim="800000"/>
            <a:headEnd/>
            <a:tailEnd/>
          </a:ln>
        </p:spPr>
        <p:txBody>
          <a:bodyPr>
            <a:spAutoFit/>
          </a:bodyPr>
          <a:lstStyle/>
          <a:p>
            <a:pPr marL="457200" indent="-457200">
              <a:buFont typeface="Arial Black" pitchFamily="34" charset="0"/>
              <a:buAutoNum type="arabicPeriod"/>
            </a:pPr>
            <a:r>
              <a:rPr lang="en-US"/>
              <a:t>Identify the type of source: Is it a book? A journal article? A webpage? </a:t>
            </a:r>
          </a:p>
          <a:p>
            <a:pPr marL="457200" indent="-457200">
              <a:buFont typeface="Arial Black" pitchFamily="34" charset="0"/>
              <a:buAutoNum type="arabicPeriod"/>
            </a:pPr>
            <a:endParaRPr lang="en-US"/>
          </a:p>
          <a:p>
            <a:pPr marL="457200" indent="-457200">
              <a:buFont typeface="Arial Black" pitchFamily="34" charset="0"/>
              <a:buAutoNum type="arabicPeriod"/>
            </a:pPr>
            <a:r>
              <a:rPr lang="en-US"/>
              <a:t>Find a sample of citing this type of source in the textbook or in the OWL APA Guide: </a:t>
            </a:r>
            <a:br>
              <a:rPr lang="en-US"/>
            </a:br>
            <a:r>
              <a:rPr lang="en-US">
                <a:hlinkClick r:id="rId3"/>
              </a:rPr>
              <a:t>http://owl.english.purdue.edu/owl/resource/560/01/</a:t>
            </a:r>
            <a:endParaRPr lang="en-US"/>
          </a:p>
          <a:p>
            <a:pPr marL="457200" indent="-457200">
              <a:buFont typeface="Arial Black" pitchFamily="34" charset="0"/>
              <a:buAutoNum type="arabicPeriod"/>
            </a:pPr>
            <a:endParaRPr lang="en-US"/>
          </a:p>
          <a:p>
            <a:pPr marL="457200" indent="-457200">
              <a:buFont typeface="Arial Black" pitchFamily="34" charset="0"/>
              <a:buAutoNum type="arabicPeriod"/>
            </a:pPr>
            <a:r>
              <a:rPr lang="ja-JP" altLang="en-US"/>
              <a:t>“</a:t>
            </a:r>
            <a:r>
              <a:rPr lang="en-US" altLang="ja-JP"/>
              <a:t>Mirror</a:t>
            </a:r>
            <a:r>
              <a:rPr lang="ja-JP" altLang="en-US"/>
              <a:t>”</a:t>
            </a:r>
            <a:r>
              <a:rPr lang="en-US" altLang="ja-JP"/>
              <a:t> the sample</a:t>
            </a:r>
          </a:p>
          <a:p>
            <a:pPr marL="457200" indent="-457200">
              <a:buFont typeface="Arial Black" pitchFamily="34" charset="0"/>
              <a:buAutoNum type="arabicPeriod"/>
            </a:pPr>
            <a:endParaRPr lang="en-US"/>
          </a:p>
          <a:p>
            <a:pPr marL="457200" indent="-457200">
              <a:buFont typeface="Arial Black" pitchFamily="34" charset="0"/>
              <a:buAutoNum type="arabicPeriod"/>
            </a:pPr>
            <a:r>
              <a:rPr lang="en-US"/>
              <a:t>Make sure that the entries are listed in the alphabetical order and the subsequent lines are indented (Recall References: Basics)</a:t>
            </a:r>
          </a:p>
        </p:txBody>
      </p:sp>
      <p:sp>
        <p:nvSpPr>
          <p:cNvPr id="32771" name="Rectangle 4"/>
          <p:cNvSpPr>
            <a:spLocks noChangeArrowheads="1"/>
          </p:cNvSpPr>
          <p:nvPr/>
        </p:nvSpPr>
        <p:spPr bwMode="auto">
          <a:xfrm>
            <a:off x="457200" y="1066800"/>
            <a:ext cx="8305800" cy="830263"/>
          </a:xfrm>
          <a:prstGeom prst="rect">
            <a:avLst/>
          </a:prstGeom>
          <a:noFill/>
          <a:ln w="9525">
            <a:noFill/>
            <a:miter lim="800000"/>
            <a:headEnd/>
            <a:tailEnd/>
          </a:ln>
        </p:spPr>
        <p:txBody>
          <a:bodyPr>
            <a:spAutoFit/>
          </a:bodyPr>
          <a:lstStyle/>
          <a:p>
            <a:pPr eaLnBrk="0" hangingPunct="0"/>
            <a:r>
              <a:rPr lang="en-US"/>
              <a:t>APA is a complex system of citation. When compiling the reference list, the strategy below might be useful: </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smtClean="0"/>
              <a:t>In-text Citations: Basics</a:t>
            </a:r>
            <a:endParaRPr lang="en-US" sz="2800" smtClean="0"/>
          </a:p>
        </p:txBody>
      </p:sp>
      <p:sp>
        <p:nvSpPr>
          <p:cNvPr id="34818" name="TextBox 5"/>
          <p:cNvSpPr txBox="1">
            <a:spLocks noChangeArrowheads="1"/>
          </p:cNvSpPr>
          <p:nvPr/>
        </p:nvSpPr>
        <p:spPr bwMode="auto">
          <a:xfrm>
            <a:off x="609600" y="1524000"/>
            <a:ext cx="7848600" cy="4524375"/>
          </a:xfrm>
          <a:prstGeom prst="rect">
            <a:avLst/>
          </a:prstGeom>
          <a:noFill/>
          <a:ln w="9525">
            <a:noFill/>
            <a:miter lim="800000"/>
            <a:headEnd/>
            <a:tailEnd/>
          </a:ln>
        </p:spPr>
        <p:txBody>
          <a:bodyPr>
            <a:spAutoFit/>
          </a:bodyPr>
          <a:lstStyle/>
          <a:p>
            <a:r>
              <a:rPr lang="en-US"/>
              <a:t>In-text citations help readers locate the cited source in the References section of the paper. </a:t>
            </a:r>
          </a:p>
          <a:p>
            <a:endParaRPr lang="en-US"/>
          </a:p>
          <a:p>
            <a:r>
              <a:rPr lang="en-US"/>
              <a:t>Whenever you use a source, provide in parenthesis:</a:t>
            </a:r>
          </a:p>
          <a:p>
            <a:endParaRPr lang="en-US"/>
          </a:p>
          <a:p>
            <a:pPr lvl="1">
              <a:buFont typeface="Arial" pitchFamily="34" charset="0"/>
              <a:buChar char="•"/>
            </a:pPr>
            <a:r>
              <a:rPr lang="en-US"/>
              <a:t> the author</a:t>
            </a:r>
            <a:r>
              <a:rPr lang="ja-JP" altLang="en-US"/>
              <a:t>’</a:t>
            </a:r>
            <a:r>
              <a:rPr lang="en-US" altLang="ja-JP"/>
              <a:t>s name and the date of publication</a:t>
            </a:r>
          </a:p>
          <a:p>
            <a:pPr lvl="1">
              <a:buFont typeface="Arial" pitchFamily="34" charset="0"/>
              <a:buChar char="•"/>
            </a:pPr>
            <a:endParaRPr lang="en-US"/>
          </a:p>
          <a:p>
            <a:pPr lvl="1">
              <a:buFont typeface="Arial" pitchFamily="34" charset="0"/>
              <a:buChar char="•"/>
            </a:pPr>
            <a:r>
              <a:rPr lang="en-US"/>
              <a:t> for quotations and close paraphrases, provide the author</a:t>
            </a:r>
            <a:r>
              <a:rPr lang="ja-JP" altLang="en-US"/>
              <a:t>’</a:t>
            </a:r>
            <a:r>
              <a:rPr lang="en-US" altLang="ja-JP"/>
              <a:t>s name, date of publication, and a page number</a:t>
            </a:r>
          </a:p>
          <a:p>
            <a:pPr lvl="1"/>
            <a:r>
              <a:rPr lang="en-US"/>
              <a:t> </a:t>
            </a:r>
          </a:p>
          <a:p>
            <a:endParaRPr lang="en-US"/>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pPr eaLnBrk="1" hangingPunct="1"/>
            <a:r>
              <a:rPr lang="en-US" smtClean="0"/>
              <a:t>In-text Citations: </a:t>
            </a:r>
            <a:br>
              <a:rPr lang="en-US" smtClean="0"/>
            </a:br>
            <a:r>
              <a:rPr lang="en-US" sz="2800" smtClean="0"/>
              <a:t>Formatting Quotations</a:t>
            </a:r>
          </a:p>
        </p:txBody>
      </p:sp>
      <p:sp>
        <p:nvSpPr>
          <p:cNvPr id="36866" name="Rectangle 3"/>
          <p:cNvSpPr>
            <a:spLocks noChangeArrowheads="1"/>
          </p:cNvSpPr>
          <p:nvPr/>
        </p:nvSpPr>
        <p:spPr bwMode="auto">
          <a:xfrm>
            <a:off x="304800" y="3048000"/>
            <a:ext cx="8534400" cy="1428750"/>
          </a:xfrm>
          <a:prstGeom prst="rect">
            <a:avLst/>
          </a:prstGeom>
          <a:noFill/>
          <a:ln w="9525">
            <a:noFill/>
            <a:miter lim="800000"/>
            <a:headEnd/>
            <a:tailEnd/>
          </a:ln>
        </p:spPr>
        <p:txBody>
          <a:bodyPr>
            <a:spAutoFit/>
          </a:bodyPr>
          <a:lstStyle/>
          <a:p>
            <a:pPr>
              <a:lnSpc>
                <a:spcPct val="90000"/>
              </a:lnSpc>
            </a:pPr>
            <a:r>
              <a:rPr lang="en-US"/>
              <a:t>	Caruth (1996) has stated that a traumatic response    </a:t>
            </a:r>
          </a:p>
          <a:p>
            <a:pPr>
              <a:lnSpc>
                <a:spcPct val="90000"/>
              </a:lnSpc>
            </a:pPr>
            <a:r>
              <a:rPr lang="en-US"/>
              <a:t>   	frequently entails a </a:t>
            </a:r>
            <a:r>
              <a:rPr lang="ja-JP" altLang="en-US"/>
              <a:t>“</a:t>
            </a:r>
            <a:r>
              <a:rPr lang="en-US" altLang="ja-JP"/>
              <a:t>delayed, uncontrolled 	repetitive appearance of hallucinations and other 	intrusive phenomena</a:t>
            </a:r>
            <a:r>
              <a:rPr lang="ja-JP" altLang="en-US"/>
              <a:t>”</a:t>
            </a:r>
            <a:r>
              <a:rPr lang="en-US" altLang="ja-JP"/>
              <a:t> (p.11). 	</a:t>
            </a:r>
            <a:endParaRPr lang="en-US" sz="2800"/>
          </a:p>
        </p:txBody>
      </p:sp>
      <p:sp>
        <p:nvSpPr>
          <p:cNvPr id="36867" name="TextBox 4"/>
          <p:cNvSpPr txBox="1">
            <a:spLocks noChangeArrowheads="1"/>
          </p:cNvSpPr>
          <p:nvPr/>
        </p:nvSpPr>
        <p:spPr bwMode="auto">
          <a:xfrm>
            <a:off x="304800" y="4724400"/>
            <a:ext cx="8534400" cy="1570038"/>
          </a:xfrm>
          <a:prstGeom prst="rect">
            <a:avLst/>
          </a:prstGeom>
          <a:noFill/>
          <a:ln w="9525">
            <a:noFill/>
            <a:miter lim="800000"/>
            <a:headEnd/>
            <a:tailEnd/>
          </a:ln>
        </p:spPr>
        <p:txBody>
          <a:bodyPr>
            <a:spAutoFit/>
          </a:bodyPr>
          <a:lstStyle/>
          <a:p>
            <a:r>
              <a:rPr lang="en-US" dirty="0"/>
              <a:t>	A traumatic response frequently entails a 	</a:t>
            </a:r>
            <a:r>
              <a:rPr lang="ja-JP" altLang="en-US"/>
              <a:t>“</a:t>
            </a:r>
            <a:r>
              <a:rPr lang="en-US" altLang="ja-JP" dirty="0"/>
              <a:t>delayed, uncontrolled repetitive appearance of 	hallucinations and other intrusive </a:t>
            </a:r>
            <a:r>
              <a:rPr lang="en-US" altLang="ja-JP" dirty="0" smtClean="0"/>
              <a:t>phenomena</a:t>
            </a:r>
            <a:r>
              <a:rPr lang="ja-JP" altLang="en-US"/>
              <a:t>”</a:t>
            </a:r>
            <a:r>
              <a:rPr lang="en-US" altLang="ja-JP" dirty="0"/>
              <a:t> </a:t>
            </a:r>
            <a:r>
              <a:rPr lang="en-US" altLang="ja-JP" dirty="0" smtClean="0"/>
              <a:t>	(</a:t>
            </a:r>
            <a:r>
              <a:rPr lang="en-US" altLang="ja-JP" dirty="0" err="1"/>
              <a:t>Caruth</a:t>
            </a:r>
            <a:r>
              <a:rPr lang="en-US" altLang="ja-JP" dirty="0"/>
              <a:t>, 1996, p.11).      	</a:t>
            </a:r>
            <a:endParaRPr lang="en-US" dirty="0"/>
          </a:p>
        </p:txBody>
      </p:sp>
      <p:sp>
        <p:nvSpPr>
          <p:cNvPr id="36868" name="TextBox 5"/>
          <p:cNvSpPr txBox="1">
            <a:spLocks noChangeArrowheads="1"/>
          </p:cNvSpPr>
          <p:nvPr/>
        </p:nvSpPr>
        <p:spPr bwMode="auto">
          <a:xfrm>
            <a:off x="304800" y="1219200"/>
            <a:ext cx="8534400" cy="1570038"/>
          </a:xfrm>
          <a:prstGeom prst="rect">
            <a:avLst/>
          </a:prstGeom>
          <a:noFill/>
          <a:ln w="9525">
            <a:noFill/>
            <a:miter lim="800000"/>
            <a:headEnd/>
            <a:tailEnd/>
          </a:ln>
        </p:spPr>
        <p:txBody>
          <a:bodyPr>
            <a:spAutoFit/>
          </a:bodyPr>
          <a:lstStyle/>
          <a:p>
            <a:pPr eaLnBrk="0" hangingPunct="0"/>
            <a:r>
              <a:rPr lang="en-US"/>
              <a:t>When quoting, introduce the quotation with a signal phrase. Make sure to include the author</a:t>
            </a:r>
            <a:r>
              <a:rPr lang="ja-JP" altLang="en-US"/>
              <a:t>’</a:t>
            </a:r>
            <a:r>
              <a:rPr lang="en-US" altLang="ja-JP"/>
              <a:t>s name, the year of publication, the page number, but keep the citation brief—do not repeat the information. </a:t>
            </a:r>
            <a:endParaRPr lang="en-US"/>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US" sz="2400" dirty="0" smtClean="0"/>
              <a:t>In-text Citations: </a:t>
            </a:r>
            <a:br>
              <a:rPr lang="en-US" sz="2400" dirty="0" smtClean="0"/>
            </a:br>
            <a:r>
              <a:rPr lang="en-US" sz="2400" dirty="0" smtClean="0"/>
              <a:t>Formatting a Summary or Paraphrase</a:t>
            </a:r>
          </a:p>
        </p:txBody>
      </p:sp>
      <p:sp>
        <p:nvSpPr>
          <p:cNvPr id="38914" name="TextBox 3"/>
          <p:cNvSpPr txBox="1">
            <a:spLocks noChangeArrowheads="1"/>
          </p:cNvSpPr>
          <p:nvPr/>
        </p:nvSpPr>
        <p:spPr bwMode="auto">
          <a:xfrm>
            <a:off x="381000" y="1371600"/>
            <a:ext cx="8458200" cy="3816350"/>
          </a:xfrm>
          <a:prstGeom prst="rect">
            <a:avLst/>
          </a:prstGeom>
          <a:noFill/>
          <a:ln w="9525">
            <a:noFill/>
            <a:miter lim="800000"/>
            <a:headEnd/>
            <a:tailEnd/>
          </a:ln>
        </p:spPr>
        <p:txBody>
          <a:bodyPr>
            <a:spAutoFit/>
          </a:bodyPr>
          <a:lstStyle/>
          <a:p>
            <a:r>
              <a:rPr lang="en-US" sz="2600"/>
              <a:t>Provide the author</a:t>
            </a:r>
            <a:r>
              <a:rPr lang="ja-JP" altLang="en-US" sz="2600"/>
              <a:t>’</a:t>
            </a:r>
            <a:r>
              <a:rPr lang="en-US" altLang="ja-JP" sz="2600"/>
              <a:t>s last name and the year of</a:t>
            </a:r>
          </a:p>
          <a:p>
            <a:r>
              <a:rPr lang="en-US" sz="2600"/>
              <a:t>publication in parenthesis after a summary or a paraphrase.</a:t>
            </a:r>
          </a:p>
          <a:p>
            <a:endParaRPr lang="en-US"/>
          </a:p>
          <a:p>
            <a:r>
              <a:rPr lang="en-US" sz="2000"/>
              <a:t>     	</a:t>
            </a:r>
            <a:r>
              <a:rPr lang="en-US"/>
              <a:t>Though feminist studies focus solely on women's</a:t>
            </a:r>
          </a:p>
          <a:p>
            <a:r>
              <a:rPr lang="en-US"/>
              <a:t>     	experiences, they err by collectively perpetuating 	the masculine-centered impressions (Fussell, 	1975).</a:t>
            </a:r>
          </a:p>
          <a:p>
            <a:endParaRPr lang="en-US"/>
          </a:p>
          <a:p>
            <a:pPr>
              <a:buFont typeface="Wingdings" pitchFamily="2" charset="2"/>
              <a:buChar char="Ø"/>
            </a:pPr>
            <a:endParaRPr lang="en-US" sz="2000"/>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mtClean="0"/>
              <a:t>In-text Citations: </a:t>
            </a:r>
            <a:br>
              <a:rPr lang="en-US" smtClean="0"/>
            </a:br>
            <a:r>
              <a:rPr lang="en-US" sz="2800" smtClean="0"/>
              <a:t>Formatting a Summary or Paraphrase </a:t>
            </a:r>
          </a:p>
        </p:txBody>
      </p:sp>
      <p:sp>
        <p:nvSpPr>
          <p:cNvPr id="40962" name="TextBox 3"/>
          <p:cNvSpPr txBox="1">
            <a:spLocks noChangeArrowheads="1"/>
          </p:cNvSpPr>
          <p:nvPr/>
        </p:nvSpPr>
        <p:spPr bwMode="auto">
          <a:xfrm>
            <a:off x="381000" y="1524000"/>
            <a:ext cx="8229600" cy="3785652"/>
          </a:xfrm>
          <a:prstGeom prst="rect">
            <a:avLst/>
          </a:prstGeom>
          <a:noFill/>
          <a:ln w="9525">
            <a:noFill/>
            <a:miter lim="800000"/>
            <a:headEnd/>
            <a:tailEnd/>
          </a:ln>
        </p:spPr>
        <p:txBody>
          <a:bodyPr>
            <a:spAutoFit/>
          </a:bodyPr>
          <a:lstStyle/>
          <a:p>
            <a:r>
              <a:rPr lang="en-US" dirty="0"/>
              <a:t>Include the author</a:t>
            </a:r>
            <a:r>
              <a:rPr lang="ja-JP" altLang="en-US"/>
              <a:t>’</a:t>
            </a:r>
            <a:r>
              <a:rPr lang="en-US" altLang="ja-JP" dirty="0"/>
              <a:t>s name in a signal phrase followed by the year of publication in parenthesis.</a:t>
            </a:r>
          </a:p>
          <a:p>
            <a:endParaRPr lang="en-US" dirty="0"/>
          </a:p>
          <a:p>
            <a:r>
              <a:rPr lang="en-US" dirty="0"/>
              <a:t>      	Recently, the history of warfare has been </a:t>
            </a:r>
          </a:p>
          <a:p>
            <a:r>
              <a:rPr lang="en-US" dirty="0"/>
              <a:t>      	significantly revised by </a:t>
            </a:r>
            <a:r>
              <a:rPr lang="en-US" dirty="0" err="1"/>
              <a:t>Higonnet</a:t>
            </a:r>
            <a:r>
              <a:rPr lang="en-US" dirty="0"/>
              <a:t> et al. (1987), </a:t>
            </a:r>
          </a:p>
          <a:p>
            <a:r>
              <a:rPr lang="en-US" dirty="0"/>
              <a:t>      	Marcus (1989), and </a:t>
            </a:r>
            <a:r>
              <a:rPr lang="en-US" dirty="0" err="1"/>
              <a:t>Raitt</a:t>
            </a:r>
            <a:r>
              <a:rPr lang="en-US" dirty="0"/>
              <a:t> and Tate (1997) to 	include women</a:t>
            </a:r>
            <a:r>
              <a:rPr lang="ja-JP" altLang="en-US"/>
              <a:t>’</a:t>
            </a:r>
            <a:r>
              <a:rPr lang="en-US" altLang="ja-JP" dirty="0"/>
              <a:t>s personal and cultural </a:t>
            </a:r>
            <a:r>
              <a:rPr lang="en-US" altLang="ja-JP" dirty="0" smtClean="0"/>
              <a:t>	responses to battle </a:t>
            </a:r>
            <a:r>
              <a:rPr lang="en-US" altLang="ja-JP" dirty="0"/>
              <a:t>and its </a:t>
            </a:r>
            <a:r>
              <a:rPr lang="en-US" altLang="ja-JP" dirty="0" smtClean="0"/>
              <a:t>resultant traumatic 	effects</a:t>
            </a:r>
            <a:r>
              <a:rPr lang="en-US" altLang="ja-JP" dirty="0"/>
              <a:t>.</a:t>
            </a:r>
          </a:p>
          <a:p>
            <a:endParaRPr lang="en-US"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pPr eaLnBrk="1" hangingPunct="1"/>
            <a:r>
              <a:rPr lang="en-US" smtClean="0"/>
              <a:t>What is APA?</a:t>
            </a:r>
          </a:p>
        </p:txBody>
      </p:sp>
      <p:sp>
        <p:nvSpPr>
          <p:cNvPr id="6146" name="Rectangle 5"/>
          <p:cNvSpPr>
            <a:spLocks noChangeArrowheads="1"/>
          </p:cNvSpPr>
          <p:nvPr/>
        </p:nvSpPr>
        <p:spPr bwMode="auto">
          <a:xfrm>
            <a:off x="381000" y="1600200"/>
            <a:ext cx="8458200" cy="3970338"/>
          </a:xfrm>
          <a:prstGeom prst="rect">
            <a:avLst/>
          </a:prstGeom>
          <a:noFill/>
          <a:ln w="9525">
            <a:noFill/>
            <a:miter lim="800000"/>
            <a:headEnd/>
            <a:tailEnd/>
          </a:ln>
        </p:spPr>
        <p:txBody>
          <a:bodyPr>
            <a:spAutoFit/>
          </a:bodyPr>
          <a:lstStyle/>
          <a:p>
            <a:pPr eaLnBrk="0" hangingPunct="0"/>
            <a:r>
              <a:rPr lang="en-US" dirty="0"/>
              <a:t>The American Psychological Association (APA) citation style is the most commonly used format for manuscripts in the social sciences.</a:t>
            </a:r>
          </a:p>
          <a:p>
            <a:pPr eaLnBrk="0" hangingPunct="0"/>
            <a:endParaRPr lang="en-US" dirty="0"/>
          </a:p>
          <a:p>
            <a:pPr eaLnBrk="0" hangingPunct="0"/>
            <a:r>
              <a:rPr lang="en-US" dirty="0"/>
              <a:t>APA regulates:</a:t>
            </a:r>
          </a:p>
          <a:p>
            <a:pPr lvl="1" eaLnBrk="0" hangingPunct="0">
              <a:lnSpc>
                <a:spcPct val="150000"/>
              </a:lnSpc>
              <a:buFont typeface="Arial" pitchFamily="34" charset="0"/>
              <a:buChar char="•"/>
            </a:pPr>
            <a:r>
              <a:rPr lang="en-US" dirty="0"/>
              <a:t> Stylistics</a:t>
            </a:r>
          </a:p>
          <a:p>
            <a:pPr lvl="1" eaLnBrk="0" hangingPunct="0">
              <a:lnSpc>
                <a:spcPct val="150000"/>
              </a:lnSpc>
              <a:buFont typeface="Arial" pitchFamily="34" charset="0"/>
              <a:buChar char="•"/>
            </a:pPr>
            <a:r>
              <a:rPr lang="en-US" dirty="0"/>
              <a:t> In-text citations</a:t>
            </a:r>
          </a:p>
          <a:p>
            <a:pPr lvl="1" eaLnBrk="0" hangingPunct="0">
              <a:lnSpc>
                <a:spcPct val="150000"/>
              </a:lnSpc>
              <a:buFont typeface="Arial" pitchFamily="34" charset="0"/>
              <a:buChar char="•"/>
            </a:pPr>
            <a:r>
              <a:rPr lang="en-US" dirty="0"/>
              <a:t> References</a:t>
            </a:r>
          </a:p>
          <a:p>
            <a:pPr eaLnBrk="0" hangingPunct="0"/>
            <a:endParaRPr lang="en-US" dirty="0"/>
          </a:p>
        </p:txBody>
      </p:sp>
      <p:pic>
        <p:nvPicPr>
          <p:cNvPr id="6147" name="Picture 4" descr="Picture 5.png"/>
          <p:cNvPicPr>
            <a:picLocks noChangeAspect="1"/>
          </p:cNvPicPr>
          <p:nvPr/>
        </p:nvPicPr>
        <p:blipFill>
          <a:blip r:embed="rId3" cstate="print"/>
          <a:srcRect/>
          <a:stretch>
            <a:fillRect/>
          </a:stretch>
        </p:blipFill>
        <p:spPr bwMode="auto">
          <a:xfrm>
            <a:off x="4813300" y="2514600"/>
            <a:ext cx="2730500" cy="38862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smtClean="0"/>
              <a:t>In-text Citations: </a:t>
            </a:r>
            <a:br>
              <a:rPr lang="en-US" smtClean="0"/>
            </a:br>
            <a:r>
              <a:rPr lang="en-US" sz="2800" smtClean="0"/>
              <a:t>Formatting a Summary or Paraphrase</a:t>
            </a:r>
          </a:p>
        </p:txBody>
      </p:sp>
      <p:sp>
        <p:nvSpPr>
          <p:cNvPr id="43010" name="TextBox 3"/>
          <p:cNvSpPr txBox="1">
            <a:spLocks noChangeArrowheads="1"/>
          </p:cNvSpPr>
          <p:nvPr/>
        </p:nvSpPr>
        <p:spPr bwMode="auto">
          <a:xfrm>
            <a:off x="381000" y="1489075"/>
            <a:ext cx="8229600" cy="3046413"/>
          </a:xfrm>
          <a:prstGeom prst="rect">
            <a:avLst/>
          </a:prstGeom>
          <a:noFill/>
          <a:ln w="9525">
            <a:noFill/>
            <a:miter lim="800000"/>
            <a:headEnd/>
            <a:tailEnd/>
          </a:ln>
        </p:spPr>
        <p:txBody>
          <a:bodyPr>
            <a:spAutoFit/>
          </a:bodyPr>
          <a:lstStyle/>
          <a:p>
            <a:r>
              <a:rPr lang="en-US"/>
              <a:t>When including the quotation in a summary/paraphrase, also provide a page number in parenthesis after the quotation:</a:t>
            </a:r>
          </a:p>
          <a:p>
            <a:endParaRPr lang="en-US"/>
          </a:p>
          <a:p>
            <a:r>
              <a:rPr lang="en-US"/>
              <a:t>      	According to feminist researchers Raitt and Tate</a:t>
            </a:r>
          </a:p>
          <a:p>
            <a:r>
              <a:rPr lang="en-US"/>
              <a:t>      	(1997), </a:t>
            </a:r>
            <a:r>
              <a:rPr lang="ja-JP" altLang="en-US"/>
              <a:t>“</a:t>
            </a:r>
            <a:r>
              <a:rPr lang="en-US" altLang="ja-JP"/>
              <a:t>It is no longer true to claim that women's</a:t>
            </a:r>
          </a:p>
          <a:p>
            <a:r>
              <a:rPr lang="en-US"/>
              <a:t>      	responses to the war have been ignored</a:t>
            </a:r>
            <a:r>
              <a:rPr lang="ja-JP" altLang="en-US"/>
              <a:t>”</a:t>
            </a:r>
            <a:r>
              <a:rPr lang="en-US" altLang="ja-JP"/>
              <a:t> (p. 2).</a:t>
            </a:r>
          </a:p>
          <a:p>
            <a:endParaRPr lang="en-US"/>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r>
              <a:rPr lang="en-US" smtClean="0"/>
              <a:t>In-text Citations: </a:t>
            </a:r>
            <a:br>
              <a:rPr lang="en-US" smtClean="0"/>
            </a:br>
            <a:r>
              <a:rPr lang="en-US" sz="2800" smtClean="0"/>
              <a:t>Signal Words</a:t>
            </a:r>
          </a:p>
        </p:txBody>
      </p:sp>
      <p:sp>
        <p:nvSpPr>
          <p:cNvPr id="45058" name="Rectangle 2"/>
          <p:cNvSpPr>
            <a:spLocks noChangeArrowheads="1"/>
          </p:cNvSpPr>
          <p:nvPr/>
        </p:nvSpPr>
        <p:spPr bwMode="auto">
          <a:xfrm>
            <a:off x="457200" y="1219200"/>
            <a:ext cx="8229600" cy="830263"/>
          </a:xfrm>
          <a:prstGeom prst="rect">
            <a:avLst/>
          </a:prstGeom>
          <a:noFill/>
          <a:ln w="9525">
            <a:noFill/>
            <a:miter lim="800000"/>
            <a:headEnd/>
            <a:tailEnd/>
          </a:ln>
        </p:spPr>
        <p:txBody>
          <a:bodyPr>
            <a:spAutoFit/>
          </a:bodyPr>
          <a:lstStyle/>
          <a:p>
            <a:endParaRPr lang="en-US"/>
          </a:p>
          <a:p>
            <a:endParaRPr lang="en-US"/>
          </a:p>
        </p:txBody>
      </p:sp>
      <p:sp>
        <p:nvSpPr>
          <p:cNvPr id="45059" name="TextBox 3"/>
          <p:cNvSpPr txBox="1">
            <a:spLocks noChangeArrowheads="1"/>
          </p:cNvSpPr>
          <p:nvPr/>
        </p:nvSpPr>
        <p:spPr bwMode="auto">
          <a:xfrm>
            <a:off x="304800" y="1447800"/>
            <a:ext cx="8382000" cy="492125"/>
          </a:xfrm>
          <a:prstGeom prst="rect">
            <a:avLst/>
          </a:prstGeom>
          <a:noFill/>
          <a:ln w="9525">
            <a:noFill/>
            <a:miter lim="800000"/>
            <a:headEnd/>
            <a:tailEnd/>
          </a:ln>
        </p:spPr>
        <p:txBody>
          <a:bodyPr>
            <a:spAutoFit/>
          </a:bodyPr>
          <a:lstStyle/>
          <a:p>
            <a:r>
              <a:rPr lang="en-US" sz="2600"/>
              <a:t>Introduce quotations with signal phrases, e.g.</a:t>
            </a:r>
          </a:p>
        </p:txBody>
      </p:sp>
      <p:sp>
        <p:nvSpPr>
          <p:cNvPr id="45060" name="TextBox 4"/>
          <p:cNvSpPr txBox="1">
            <a:spLocks noChangeArrowheads="1"/>
          </p:cNvSpPr>
          <p:nvPr/>
        </p:nvSpPr>
        <p:spPr bwMode="auto">
          <a:xfrm>
            <a:off x="1752600" y="2133600"/>
            <a:ext cx="6400800" cy="1200150"/>
          </a:xfrm>
          <a:prstGeom prst="rect">
            <a:avLst/>
          </a:prstGeom>
          <a:noFill/>
          <a:ln w="9525">
            <a:noFill/>
            <a:miter lim="800000"/>
            <a:headEnd/>
            <a:tailEnd/>
          </a:ln>
        </p:spPr>
        <p:txBody>
          <a:bodyPr>
            <a:spAutoFit/>
          </a:bodyPr>
          <a:lstStyle/>
          <a:p>
            <a:r>
              <a:rPr lang="en-US"/>
              <a:t>According to X. (2008), </a:t>
            </a:r>
            <a:r>
              <a:rPr lang="ja-JP" altLang="en-US"/>
              <a:t>“</a:t>
            </a:r>
            <a:r>
              <a:rPr lang="en-US" altLang="ja-JP"/>
              <a:t>….</a:t>
            </a:r>
            <a:r>
              <a:rPr lang="ja-JP" altLang="en-US"/>
              <a:t>”</a:t>
            </a:r>
            <a:r>
              <a:rPr lang="en-US" altLang="ja-JP"/>
              <a:t> (p. 3).</a:t>
            </a:r>
          </a:p>
          <a:p>
            <a:endParaRPr lang="en-US"/>
          </a:p>
          <a:p>
            <a:r>
              <a:rPr lang="en-US"/>
              <a:t>X. (2008) argued that </a:t>
            </a:r>
            <a:r>
              <a:rPr lang="ja-JP" altLang="en-US"/>
              <a:t>“</a:t>
            </a:r>
            <a:r>
              <a:rPr lang="en-US" altLang="ja-JP"/>
              <a:t>……</a:t>
            </a:r>
            <a:r>
              <a:rPr lang="ja-JP" altLang="en-US"/>
              <a:t>”</a:t>
            </a:r>
            <a:r>
              <a:rPr lang="en-US" altLang="ja-JP"/>
              <a:t> (p. 3).</a:t>
            </a:r>
            <a:endParaRPr lang="en-US"/>
          </a:p>
        </p:txBody>
      </p:sp>
      <p:sp>
        <p:nvSpPr>
          <p:cNvPr id="45061" name="TextBox 6"/>
          <p:cNvSpPr txBox="1">
            <a:spLocks noChangeArrowheads="1"/>
          </p:cNvSpPr>
          <p:nvPr/>
        </p:nvSpPr>
        <p:spPr bwMode="auto">
          <a:xfrm>
            <a:off x="304800" y="3581400"/>
            <a:ext cx="7848600" cy="3416300"/>
          </a:xfrm>
          <a:prstGeom prst="rect">
            <a:avLst/>
          </a:prstGeom>
          <a:noFill/>
          <a:ln w="9525">
            <a:noFill/>
            <a:miter lim="800000"/>
            <a:headEnd/>
            <a:tailEnd/>
          </a:ln>
        </p:spPr>
        <p:txBody>
          <a:bodyPr>
            <a:spAutoFit/>
          </a:bodyPr>
          <a:lstStyle/>
          <a:p>
            <a:r>
              <a:rPr lang="en-US"/>
              <a:t>Use such signal verbs as:</a:t>
            </a:r>
          </a:p>
          <a:p>
            <a:r>
              <a:rPr lang="en-US"/>
              <a:t>              acknowledged, contended, maintained,</a:t>
            </a:r>
          </a:p>
          <a:p>
            <a:r>
              <a:rPr lang="en-US"/>
              <a:t>              responded, reported, argued, concluded, 	   	   etc.</a:t>
            </a:r>
          </a:p>
          <a:p>
            <a:endParaRPr lang="en-US"/>
          </a:p>
          <a:p>
            <a:r>
              <a:rPr lang="en-US"/>
              <a:t>Use the past tense or the present perfect tense of verbs in signal phrases when they discuss past events. </a:t>
            </a:r>
          </a:p>
          <a:p>
            <a:endParaRPr lang="en-US"/>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pPr eaLnBrk="1" hangingPunct="1"/>
            <a:r>
              <a:rPr lang="en-US" smtClean="0"/>
              <a:t>In-text Citations: </a:t>
            </a:r>
            <a:br>
              <a:rPr lang="en-US" smtClean="0"/>
            </a:br>
            <a:r>
              <a:rPr lang="en-US" sz="2800" smtClean="0"/>
              <a:t>Two or More Works </a:t>
            </a:r>
          </a:p>
        </p:txBody>
      </p:sp>
      <p:sp>
        <p:nvSpPr>
          <p:cNvPr id="47106" name="TextBox 3"/>
          <p:cNvSpPr txBox="1">
            <a:spLocks noChangeArrowheads="1"/>
          </p:cNvSpPr>
          <p:nvPr/>
        </p:nvSpPr>
        <p:spPr bwMode="auto">
          <a:xfrm>
            <a:off x="381000" y="1905000"/>
            <a:ext cx="8382000" cy="2892425"/>
          </a:xfrm>
          <a:prstGeom prst="rect">
            <a:avLst/>
          </a:prstGeom>
          <a:noFill/>
          <a:ln w="9525">
            <a:noFill/>
            <a:miter lim="800000"/>
            <a:headEnd/>
            <a:tailEnd/>
          </a:ln>
        </p:spPr>
        <p:txBody>
          <a:bodyPr>
            <a:spAutoFit/>
          </a:bodyPr>
          <a:lstStyle/>
          <a:p>
            <a:r>
              <a:rPr lang="en-US" sz="2600"/>
              <a:t>When the parenthetical citation includes two or</a:t>
            </a:r>
          </a:p>
          <a:p>
            <a:r>
              <a:rPr lang="en-US" sz="2600"/>
              <a:t>more works, order them in the same way they appear in the reference list—the author</a:t>
            </a:r>
            <a:r>
              <a:rPr lang="ja-JP" altLang="en-US" sz="2600"/>
              <a:t>’</a:t>
            </a:r>
            <a:r>
              <a:rPr lang="en-US" altLang="ja-JP" sz="2600"/>
              <a:t>s name,   the year of publication—separated by a </a:t>
            </a:r>
          </a:p>
          <a:p>
            <a:r>
              <a:rPr lang="en-US" sz="2600"/>
              <a:t>semi-colon.</a:t>
            </a:r>
          </a:p>
          <a:p>
            <a:endParaRPr lang="en-US" sz="2600"/>
          </a:p>
          <a:p>
            <a:r>
              <a:rPr lang="en-US" sz="2600"/>
              <a:t>         </a:t>
            </a:r>
            <a:r>
              <a:rPr lang="en-US"/>
              <a:t>(Kachru, 2005; Smith, 2008)</a:t>
            </a:r>
          </a:p>
        </p:txBody>
      </p:sp>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pPr eaLnBrk="1" hangingPunct="1"/>
            <a:r>
              <a:rPr lang="en-US" smtClean="0"/>
              <a:t>In-text Citations: </a:t>
            </a:r>
            <a:br>
              <a:rPr lang="en-US" smtClean="0"/>
            </a:br>
            <a:r>
              <a:rPr lang="en-US" sz="2800" smtClean="0"/>
              <a:t>A Work with Two Authors</a:t>
            </a:r>
          </a:p>
        </p:txBody>
      </p:sp>
      <p:sp>
        <p:nvSpPr>
          <p:cNvPr id="49154" name="TextBox 3"/>
          <p:cNvSpPr txBox="1">
            <a:spLocks noChangeArrowheads="1"/>
          </p:cNvSpPr>
          <p:nvPr/>
        </p:nvSpPr>
        <p:spPr bwMode="auto">
          <a:xfrm>
            <a:off x="381000" y="1371600"/>
            <a:ext cx="8382000" cy="5754688"/>
          </a:xfrm>
          <a:prstGeom prst="rect">
            <a:avLst/>
          </a:prstGeom>
          <a:noFill/>
          <a:ln w="9525">
            <a:noFill/>
            <a:miter lim="800000"/>
            <a:headEnd/>
            <a:tailEnd/>
          </a:ln>
        </p:spPr>
        <p:txBody>
          <a:bodyPr>
            <a:spAutoFit/>
          </a:bodyPr>
          <a:lstStyle/>
          <a:p>
            <a:r>
              <a:rPr lang="en-US" sz="2600"/>
              <a:t>When citing a work with two authors, use </a:t>
            </a:r>
            <a:r>
              <a:rPr lang="ja-JP" altLang="en-US" sz="2600"/>
              <a:t>“</a:t>
            </a:r>
            <a:r>
              <a:rPr lang="en-US" altLang="ja-JP" sz="2600"/>
              <a:t>and</a:t>
            </a:r>
            <a:r>
              <a:rPr lang="ja-JP" altLang="en-US" sz="2600"/>
              <a:t>”</a:t>
            </a:r>
            <a:endParaRPr lang="en-US" altLang="ja-JP" sz="2600"/>
          </a:p>
          <a:p>
            <a:r>
              <a:rPr lang="en-US" sz="2600"/>
              <a:t>in between authors</a:t>
            </a:r>
            <a:r>
              <a:rPr lang="ja-JP" altLang="en-US" sz="2600"/>
              <a:t>’</a:t>
            </a:r>
            <a:r>
              <a:rPr lang="en-US" altLang="ja-JP" sz="2600"/>
              <a:t> name in the signal phrase yet </a:t>
            </a:r>
            <a:r>
              <a:rPr lang="ja-JP" altLang="en-US" sz="2600"/>
              <a:t>“</a:t>
            </a:r>
            <a:r>
              <a:rPr lang="en-US" altLang="ja-JP" sz="2600"/>
              <a:t>&amp;</a:t>
            </a:r>
            <a:r>
              <a:rPr lang="ja-JP" altLang="en-US" sz="2600"/>
              <a:t>”</a:t>
            </a:r>
            <a:r>
              <a:rPr lang="en-US" altLang="ja-JP" sz="2600"/>
              <a:t> between their names in parenthesis.</a:t>
            </a:r>
          </a:p>
          <a:p>
            <a:endParaRPr lang="en-US" sz="2600"/>
          </a:p>
          <a:p>
            <a:r>
              <a:rPr lang="en-US"/>
              <a:t>      According to feminist researchers Raitt and Tate</a:t>
            </a:r>
          </a:p>
          <a:p>
            <a:r>
              <a:rPr lang="en-US"/>
              <a:t>      (1997), </a:t>
            </a:r>
            <a:r>
              <a:rPr lang="ja-JP" altLang="en-US"/>
              <a:t>“</a:t>
            </a:r>
            <a:r>
              <a:rPr lang="en-US" altLang="ja-JP"/>
              <a:t>It is no longer true to claim that women's</a:t>
            </a:r>
          </a:p>
          <a:p>
            <a:r>
              <a:rPr lang="en-US"/>
              <a:t>      responses to the war have been ignored</a:t>
            </a:r>
            <a:r>
              <a:rPr lang="ja-JP" altLang="en-US"/>
              <a:t>”</a:t>
            </a:r>
            <a:r>
              <a:rPr lang="en-US" altLang="ja-JP"/>
              <a:t> (p. 2).</a:t>
            </a:r>
          </a:p>
          <a:p>
            <a:endParaRPr lang="en-US"/>
          </a:p>
          <a:p>
            <a:r>
              <a:rPr lang="en-US"/>
              <a:t>      Some feminists researchers question that </a:t>
            </a:r>
            <a:r>
              <a:rPr lang="ja-JP" altLang="en-US"/>
              <a:t>“</a:t>
            </a:r>
            <a:r>
              <a:rPr lang="en-US" altLang="ja-JP"/>
              <a:t>women's</a:t>
            </a:r>
          </a:p>
          <a:p>
            <a:r>
              <a:rPr lang="en-US"/>
              <a:t>      responses to the war have been ignored</a:t>
            </a:r>
            <a:r>
              <a:rPr lang="ja-JP" altLang="en-US"/>
              <a:t>”</a:t>
            </a:r>
            <a:r>
              <a:rPr lang="en-US" altLang="ja-JP"/>
              <a:t> (Raitt &amp;</a:t>
            </a:r>
          </a:p>
          <a:p>
            <a:r>
              <a:rPr lang="en-US"/>
              <a:t>     Tate, 1997, p. 2).</a:t>
            </a:r>
          </a:p>
          <a:p>
            <a:endParaRPr lang="en-US"/>
          </a:p>
          <a:p>
            <a:endParaRPr lang="en-US"/>
          </a:p>
          <a:p>
            <a:endParaRPr lang="en-US"/>
          </a:p>
          <a:p>
            <a:endParaRPr lang="en-US"/>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pPr eaLnBrk="1" hangingPunct="1"/>
            <a:r>
              <a:rPr lang="en-US" smtClean="0"/>
              <a:t>In-text Citations: </a:t>
            </a:r>
            <a:br>
              <a:rPr lang="en-US" smtClean="0"/>
            </a:br>
            <a:r>
              <a:rPr lang="en-US" sz="2800" smtClean="0"/>
              <a:t>A Work with Three to Five authors</a:t>
            </a:r>
          </a:p>
        </p:txBody>
      </p:sp>
      <p:sp>
        <p:nvSpPr>
          <p:cNvPr id="51202" name="TextBox 3"/>
          <p:cNvSpPr txBox="1">
            <a:spLocks noChangeArrowheads="1"/>
          </p:cNvSpPr>
          <p:nvPr/>
        </p:nvSpPr>
        <p:spPr bwMode="auto">
          <a:xfrm>
            <a:off x="381000" y="1371600"/>
            <a:ext cx="8382000" cy="5632450"/>
          </a:xfrm>
          <a:prstGeom prst="rect">
            <a:avLst/>
          </a:prstGeom>
          <a:noFill/>
          <a:ln w="9525">
            <a:noFill/>
            <a:miter lim="800000"/>
            <a:headEnd/>
            <a:tailEnd/>
          </a:ln>
        </p:spPr>
        <p:txBody>
          <a:bodyPr>
            <a:spAutoFit/>
          </a:bodyPr>
          <a:lstStyle/>
          <a:p>
            <a:r>
              <a:rPr lang="en-US"/>
              <a:t>When citing a work with three to five authors, identify all authors in the signal phrase or in parenthesis.</a:t>
            </a:r>
          </a:p>
          <a:p>
            <a:endParaRPr lang="en-US"/>
          </a:p>
          <a:p>
            <a:r>
              <a:rPr lang="en-US"/>
              <a:t>             (Harklau, Siegal, &amp; Losey, 1999)</a:t>
            </a:r>
          </a:p>
          <a:p>
            <a:endParaRPr lang="en-US"/>
          </a:p>
          <a:p>
            <a:r>
              <a:rPr lang="en-US"/>
              <a:t>In subsequent citations, only use the first author's last name followed by "et al." in the signal phrase or in parentheses.</a:t>
            </a:r>
          </a:p>
          <a:p>
            <a:r>
              <a:rPr lang="en-US"/>
              <a:t>                 </a:t>
            </a:r>
          </a:p>
          <a:p>
            <a:r>
              <a:rPr lang="en-US"/>
              <a:t>                (Harklau et al., 1993)</a:t>
            </a:r>
          </a:p>
          <a:p>
            <a:endParaRPr lang="en-US"/>
          </a:p>
          <a:p>
            <a:endParaRPr lang="en-US"/>
          </a:p>
          <a:p>
            <a:endParaRPr lang="en-US"/>
          </a:p>
          <a:p>
            <a:endParaRPr lang="en-US"/>
          </a:p>
          <a:p>
            <a:endParaRPr lang="en-US"/>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pPr eaLnBrk="1" hangingPunct="1"/>
            <a:r>
              <a:rPr lang="en-US" smtClean="0"/>
              <a:t>In-text Citations: </a:t>
            </a:r>
            <a:br>
              <a:rPr lang="en-US" smtClean="0"/>
            </a:br>
            <a:r>
              <a:rPr lang="en-US" sz="2800" smtClean="0"/>
              <a:t>A Work with Six and More Authors</a:t>
            </a:r>
          </a:p>
        </p:txBody>
      </p:sp>
      <p:sp>
        <p:nvSpPr>
          <p:cNvPr id="53250" name="TextBox 3"/>
          <p:cNvSpPr txBox="1">
            <a:spLocks noChangeArrowheads="1"/>
          </p:cNvSpPr>
          <p:nvPr/>
        </p:nvSpPr>
        <p:spPr bwMode="auto">
          <a:xfrm>
            <a:off x="381000" y="1600200"/>
            <a:ext cx="8382000" cy="3478213"/>
          </a:xfrm>
          <a:prstGeom prst="rect">
            <a:avLst/>
          </a:prstGeom>
          <a:noFill/>
          <a:ln w="9525">
            <a:noFill/>
            <a:miter lim="800000"/>
            <a:headEnd/>
            <a:tailEnd/>
          </a:ln>
        </p:spPr>
        <p:txBody>
          <a:bodyPr>
            <a:spAutoFit/>
          </a:bodyPr>
          <a:lstStyle/>
          <a:p>
            <a:r>
              <a:rPr lang="en-US"/>
              <a:t>When citing a work with six and more authors, identify the first author</a:t>
            </a:r>
            <a:r>
              <a:rPr lang="ja-JP" altLang="en-US"/>
              <a:t>’</a:t>
            </a:r>
            <a:r>
              <a:rPr lang="en-US" altLang="ja-JP"/>
              <a:t>s name followed by </a:t>
            </a:r>
            <a:r>
              <a:rPr lang="ja-JP" altLang="en-US"/>
              <a:t>“</a:t>
            </a:r>
            <a:r>
              <a:rPr lang="en-US" altLang="ja-JP"/>
              <a:t>et al.</a:t>
            </a:r>
            <a:r>
              <a:rPr lang="ja-JP" altLang="en-US"/>
              <a:t>”</a:t>
            </a:r>
            <a:endParaRPr lang="en-US" altLang="ja-JP" sz="2800"/>
          </a:p>
          <a:p>
            <a:endParaRPr lang="en-US" sz="2600"/>
          </a:p>
          <a:p>
            <a:r>
              <a:rPr lang="en-US" sz="2600"/>
              <a:t>              </a:t>
            </a:r>
            <a:r>
              <a:rPr lang="en-US"/>
              <a:t>Smith et al. (2006) maintained that….</a:t>
            </a:r>
          </a:p>
          <a:p>
            <a:r>
              <a:rPr lang="en-US"/>
              <a:t>               </a:t>
            </a:r>
          </a:p>
          <a:p>
            <a:r>
              <a:rPr lang="en-US"/>
              <a:t>               (Smith et al., 2006) </a:t>
            </a:r>
          </a:p>
          <a:p>
            <a:endParaRPr lang="en-US"/>
          </a:p>
          <a:p>
            <a:endParaRPr lang="en-US"/>
          </a:p>
          <a:p>
            <a:endParaRPr lang="en-US"/>
          </a:p>
        </p:txBody>
      </p:sp>
    </p:spTree>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pPr eaLnBrk="1" hangingPunct="1"/>
            <a:r>
              <a:rPr lang="en-US" smtClean="0"/>
              <a:t>In-text Citations: </a:t>
            </a:r>
            <a:br>
              <a:rPr lang="en-US" smtClean="0"/>
            </a:br>
            <a:r>
              <a:rPr lang="en-US" sz="2800" smtClean="0"/>
              <a:t>A Work of Unknown Author</a:t>
            </a:r>
          </a:p>
        </p:txBody>
      </p:sp>
      <p:sp>
        <p:nvSpPr>
          <p:cNvPr id="55298" name="TextBox 3"/>
          <p:cNvSpPr txBox="1">
            <a:spLocks noChangeArrowheads="1"/>
          </p:cNvSpPr>
          <p:nvPr/>
        </p:nvSpPr>
        <p:spPr bwMode="auto">
          <a:xfrm>
            <a:off x="381000" y="1371600"/>
            <a:ext cx="8382000" cy="4330700"/>
          </a:xfrm>
          <a:prstGeom prst="rect">
            <a:avLst/>
          </a:prstGeom>
          <a:noFill/>
          <a:ln w="9525">
            <a:noFill/>
            <a:miter lim="800000"/>
            <a:headEnd/>
            <a:tailEnd/>
          </a:ln>
        </p:spPr>
        <p:txBody>
          <a:bodyPr>
            <a:spAutoFit/>
          </a:bodyPr>
          <a:lstStyle/>
          <a:p>
            <a:r>
              <a:rPr lang="en-US" sz="2600" dirty="0"/>
              <a:t>When citing a work of unknown author, use the source</a:t>
            </a:r>
            <a:r>
              <a:rPr lang="ja-JP" altLang="en-US" sz="2600"/>
              <a:t>’</a:t>
            </a:r>
            <a:r>
              <a:rPr lang="en-US" altLang="ja-JP" sz="2600" dirty="0"/>
              <a:t>s full title in the signal phrase and cite the first word of the title followed by the year of publication in parenthesis. Put titles of articles and chapters in quotation marks; italicize titles of books and reports.</a:t>
            </a:r>
          </a:p>
          <a:p>
            <a:endParaRPr lang="en-US" sz="2600" dirty="0"/>
          </a:p>
          <a:p>
            <a:r>
              <a:rPr lang="en-US" dirty="0"/>
              <a:t>     	 According to </a:t>
            </a:r>
            <a:r>
              <a:rPr lang="ja-JP" altLang="en-US"/>
              <a:t>“</a:t>
            </a:r>
            <a:r>
              <a:rPr lang="en-US" altLang="ja-JP" dirty="0"/>
              <a:t>Indiana Joins Federal</a:t>
            </a:r>
          </a:p>
          <a:p>
            <a:r>
              <a:rPr lang="en-US" dirty="0"/>
              <a:t>            Accountability  System</a:t>
            </a:r>
            <a:r>
              <a:rPr lang="ja-JP" altLang="en-US"/>
              <a:t>”</a:t>
            </a:r>
            <a:r>
              <a:rPr lang="en-US" altLang="ja-JP" dirty="0"/>
              <a:t> (2008), …   </a:t>
            </a:r>
          </a:p>
          <a:p>
            <a:r>
              <a:rPr lang="en-US" dirty="0" smtClean="0"/>
              <a:t>			Or</a:t>
            </a:r>
            <a:r>
              <a:rPr lang="en-US" dirty="0"/>
              <a:t>, </a:t>
            </a:r>
          </a:p>
          <a:p>
            <a:r>
              <a:rPr lang="en-US" dirty="0"/>
              <a:t>            (</a:t>
            </a:r>
            <a:r>
              <a:rPr lang="ja-JP" altLang="en-US"/>
              <a:t>“</a:t>
            </a:r>
            <a:r>
              <a:rPr lang="en-US" altLang="ja-JP" dirty="0"/>
              <a:t>Indiana,</a:t>
            </a:r>
            <a:r>
              <a:rPr lang="ja-JP" altLang="en-US"/>
              <a:t>”</a:t>
            </a:r>
            <a:r>
              <a:rPr lang="en-US" altLang="ja-JP" dirty="0"/>
              <a:t> 2008)</a:t>
            </a:r>
            <a:endParaRPr lang="en-US" dirty="0"/>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pPr eaLnBrk="1" hangingPunct="1"/>
            <a:r>
              <a:rPr lang="en-US" smtClean="0"/>
              <a:t>In-text Citations: </a:t>
            </a:r>
            <a:br>
              <a:rPr lang="en-US" smtClean="0"/>
            </a:br>
            <a:r>
              <a:rPr lang="en-US" sz="2800" smtClean="0"/>
              <a:t>Organization</a:t>
            </a:r>
          </a:p>
        </p:txBody>
      </p:sp>
      <p:sp>
        <p:nvSpPr>
          <p:cNvPr id="57346" name="TextBox 3"/>
          <p:cNvSpPr txBox="1">
            <a:spLocks noChangeArrowheads="1"/>
          </p:cNvSpPr>
          <p:nvPr/>
        </p:nvSpPr>
        <p:spPr bwMode="auto">
          <a:xfrm>
            <a:off x="381000" y="1219200"/>
            <a:ext cx="8382000" cy="7110413"/>
          </a:xfrm>
          <a:prstGeom prst="rect">
            <a:avLst/>
          </a:prstGeom>
          <a:noFill/>
          <a:ln w="9525">
            <a:noFill/>
            <a:miter lim="800000"/>
            <a:headEnd/>
            <a:tailEnd/>
          </a:ln>
        </p:spPr>
        <p:txBody>
          <a:bodyPr>
            <a:spAutoFit/>
          </a:bodyPr>
          <a:lstStyle/>
          <a:p>
            <a:r>
              <a:rPr lang="en-US"/>
              <a:t>When citing an organization, mention the organization the first time when you cite the source in the signal phrase or the parenthetical citation.</a:t>
            </a:r>
            <a:br>
              <a:rPr lang="en-US"/>
            </a:br>
            <a:endParaRPr lang="en-US"/>
          </a:p>
          <a:p>
            <a:r>
              <a:rPr lang="en-US"/>
              <a:t>              The data collected by the Food and Drug</a:t>
            </a:r>
          </a:p>
          <a:p>
            <a:r>
              <a:rPr lang="en-US"/>
              <a:t>              Administration (2008) confirmed that…</a:t>
            </a:r>
          </a:p>
          <a:p>
            <a:r>
              <a:rPr lang="en-US"/>
              <a:t> </a:t>
            </a:r>
          </a:p>
          <a:p>
            <a:r>
              <a:rPr lang="en-US"/>
              <a:t>If the organization has a well-known abbreviation, include the abbreviation in brackets the first time the source is cited and then use only the abbreviation in later citations.</a:t>
            </a:r>
            <a:br>
              <a:rPr lang="en-US"/>
            </a:br>
            <a:endParaRPr lang="en-US"/>
          </a:p>
          <a:p>
            <a:r>
              <a:rPr lang="en-US"/>
              <a:t>               Food and Drug Administration (FDA) 		    confirmed … FDA</a:t>
            </a:r>
            <a:r>
              <a:rPr lang="ja-JP" altLang="en-US"/>
              <a:t>’</a:t>
            </a:r>
            <a:r>
              <a:rPr lang="en-US" altLang="ja-JP"/>
              <a:t>s experts tested…</a:t>
            </a:r>
          </a:p>
          <a:p>
            <a:endParaRPr lang="en-US"/>
          </a:p>
          <a:p>
            <a:endParaRPr lang="en-US"/>
          </a:p>
          <a:p>
            <a:endParaRPr lang="en-US"/>
          </a:p>
          <a:p>
            <a:endParaRPr lang="en-US"/>
          </a:p>
          <a:p>
            <a:endParaRPr lang="en-US"/>
          </a:p>
        </p:txBody>
      </p:sp>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eaLnBrk="1" hangingPunct="1"/>
            <a:r>
              <a:rPr lang="en-US" smtClean="0"/>
              <a:t>In-text Citations: </a:t>
            </a:r>
            <a:br>
              <a:rPr lang="en-US" smtClean="0"/>
            </a:br>
            <a:r>
              <a:rPr lang="en-US" sz="2800" smtClean="0"/>
              <a:t>The same last name/the same author</a:t>
            </a:r>
          </a:p>
        </p:txBody>
      </p:sp>
      <p:sp>
        <p:nvSpPr>
          <p:cNvPr id="59394" name="TextBox 3"/>
          <p:cNvSpPr txBox="1">
            <a:spLocks noChangeArrowheads="1"/>
          </p:cNvSpPr>
          <p:nvPr/>
        </p:nvSpPr>
        <p:spPr bwMode="auto">
          <a:xfrm>
            <a:off x="381000" y="1371600"/>
            <a:ext cx="8382000" cy="4524375"/>
          </a:xfrm>
          <a:prstGeom prst="rect">
            <a:avLst/>
          </a:prstGeom>
          <a:noFill/>
          <a:ln w="9525">
            <a:noFill/>
            <a:miter lim="800000"/>
            <a:headEnd/>
            <a:tailEnd/>
          </a:ln>
        </p:spPr>
        <p:txBody>
          <a:bodyPr>
            <a:spAutoFit/>
          </a:bodyPr>
          <a:lstStyle/>
          <a:p>
            <a:r>
              <a:rPr lang="en-US"/>
              <a:t>When citing authors with the same last names, use first initials with the last names.</a:t>
            </a:r>
          </a:p>
          <a:p>
            <a:endParaRPr lang="en-US"/>
          </a:p>
          <a:p>
            <a:r>
              <a:rPr lang="en-US"/>
              <a:t>         (B. Kachru, 2005; Y. Kachru, 2008)</a:t>
            </a:r>
          </a:p>
          <a:p>
            <a:endParaRPr lang="en-US"/>
          </a:p>
          <a:p>
            <a:r>
              <a:rPr lang="en-US"/>
              <a:t>When citing two or more works by the same author published in the same year, use lower-case letters (a, b, c) with the year of publication to order the references.</a:t>
            </a:r>
          </a:p>
          <a:p>
            <a:r>
              <a:rPr lang="en-US"/>
              <a:t>                 </a:t>
            </a:r>
          </a:p>
          <a:p>
            <a:r>
              <a:rPr lang="en-US"/>
              <a:t>          Smith</a:t>
            </a:r>
            <a:r>
              <a:rPr lang="ja-JP" altLang="en-US"/>
              <a:t>’</a:t>
            </a:r>
            <a:r>
              <a:rPr lang="en-US" altLang="ja-JP"/>
              <a:t>s (1998a) study of adolescent immigrants…</a:t>
            </a:r>
          </a:p>
          <a:p>
            <a:endParaRPr lang="en-US"/>
          </a:p>
          <a:p>
            <a:endParaRPr lang="en-US"/>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pPr eaLnBrk="1" hangingPunct="1"/>
            <a:r>
              <a:rPr lang="en-US" smtClean="0"/>
              <a:t>In-text Citations: </a:t>
            </a:r>
            <a:br>
              <a:rPr lang="en-US" smtClean="0"/>
            </a:br>
            <a:r>
              <a:rPr lang="en-US" sz="2800" smtClean="0"/>
              <a:t>Personal communication</a:t>
            </a:r>
          </a:p>
        </p:txBody>
      </p:sp>
      <p:sp>
        <p:nvSpPr>
          <p:cNvPr id="61442" name="TextBox 3"/>
          <p:cNvSpPr txBox="1">
            <a:spLocks noChangeArrowheads="1"/>
          </p:cNvSpPr>
          <p:nvPr/>
        </p:nvSpPr>
        <p:spPr bwMode="auto">
          <a:xfrm>
            <a:off x="381000" y="1295400"/>
            <a:ext cx="8382000" cy="4894263"/>
          </a:xfrm>
          <a:prstGeom prst="rect">
            <a:avLst/>
          </a:prstGeom>
          <a:noFill/>
          <a:ln w="9525">
            <a:noFill/>
            <a:miter lim="800000"/>
            <a:headEnd/>
            <a:tailEnd/>
          </a:ln>
        </p:spPr>
        <p:txBody>
          <a:bodyPr>
            <a:spAutoFit/>
          </a:bodyPr>
          <a:lstStyle/>
          <a:p>
            <a:r>
              <a:rPr lang="en-US"/>
              <a:t>When citing interviews, letters, e-mails, etc., include the communicator</a:t>
            </a:r>
            <a:r>
              <a:rPr lang="ja-JP" altLang="en-US"/>
              <a:t>’</a:t>
            </a:r>
            <a:r>
              <a:rPr lang="en-US" altLang="ja-JP"/>
              <a:t>s name, the fact that it was personal communication, and the date of the communication. Do not include personal communication in the reference list.</a:t>
            </a:r>
          </a:p>
          <a:p>
            <a:endParaRPr lang="en-US"/>
          </a:p>
          <a:p>
            <a:r>
              <a:rPr lang="en-US"/>
              <a:t>         A. P. Smith also claimed that many of her students </a:t>
            </a:r>
          </a:p>
          <a:p>
            <a:r>
              <a:rPr lang="en-US"/>
              <a:t>         had difficulties with APA style (personal</a:t>
            </a:r>
          </a:p>
          <a:p>
            <a:r>
              <a:rPr lang="en-US"/>
              <a:t>         communication, November 3, 2002).</a:t>
            </a:r>
          </a:p>
          <a:p>
            <a:r>
              <a:rPr lang="en-US"/>
              <a:t>Or, </a:t>
            </a:r>
          </a:p>
          <a:p>
            <a:endParaRPr lang="en-US"/>
          </a:p>
          <a:p>
            <a:r>
              <a:rPr lang="en-US"/>
              <a:t>         (E. Robbins, personal communication, January 4,</a:t>
            </a:r>
          </a:p>
          <a:p>
            <a:r>
              <a:rPr lang="en-US"/>
              <a:t>          2001).</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tle 1"/>
          <p:cNvSpPr>
            <a:spLocks noGrp="1"/>
          </p:cNvSpPr>
          <p:nvPr>
            <p:ph type="title"/>
          </p:nvPr>
        </p:nvSpPr>
        <p:spPr>
          <a:xfrm>
            <a:off x="0" y="76200"/>
            <a:ext cx="9144000" cy="914400"/>
          </a:xfrm>
        </p:spPr>
        <p:txBody>
          <a:bodyPr/>
          <a:lstStyle/>
          <a:p>
            <a:pPr eaLnBrk="1" hangingPunct="1"/>
            <a:r>
              <a:rPr lang="en-US" smtClean="0"/>
              <a:t>APA Style: Point of View and Voice</a:t>
            </a:r>
          </a:p>
        </p:txBody>
      </p:sp>
      <p:sp>
        <p:nvSpPr>
          <p:cNvPr id="8194" name="TextBox 2"/>
          <p:cNvSpPr txBox="1">
            <a:spLocks noChangeArrowheads="1"/>
          </p:cNvSpPr>
          <p:nvPr/>
        </p:nvSpPr>
        <p:spPr bwMode="auto">
          <a:xfrm>
            <a:off x="228600" y="1905000"/>
            <a:ext cx="8305800" cy="3416300"/>
          </a:xfrm>
          <a:prstGeom prst="rect">
            <a:avLst/>
          </a:prstGeom>
          <a:noFill/>
          <a:ln w="9525">
            <a:noFill/>
            <a:miter lim="800000"/>
            <a:headEnd/>
            <a:tailEnd/>
          </a:ln>
        </p:spPr>
        <p:txBody>
          <a:bodyPr>
            <a:spAutoFit/>
          </a:bodyPr>
          <a:lstStyle/>
          <a:p>
            <a:pPr lvl="1">
              <a:buFont typeface="Arial" pitchFamily="34" charset="0"/>
              <a:buChar char="•"/>
            </a:pPr>
            <a:r>
              <a:rPr lang="en-US"/>
              <a:t> personal pronouns where appropriate</a:t>
            </a:r>
          </a:p>
          <a:p>
            <a:pPr lvl="4"/>
            <a:r>
              <a:rPr lang="en-US"/>
              <a:t>Try: We conducted an experiment…</a:t>
            </a:r>
          </a:p>
          <a:p>
            <a:pPr lvl="1"/>
            <a:r>
              <a:rPr lang="en-US"/>
              <a:t>           	Avoid: The authors conducted an 	   	  	experiment….</a:t>
            </a:r>
          </a:p>
          <a:p>
            <a:pPr lvl="1"/>
            <a:endParaRPr lang="en-US"/>
          </a:p>
          <a:p>
            <a:pPr lvl="1">
              <a:buFont typeface="Arial" pitchFamily="34" charset="0"/>
              <a:buChar char="•"/>
            </a:pPr>
            <a:r>
              <a:rPr lang="en-US"/>
              <a:t> the active voice rather than passive voice</a:t>
            </a:r>
            <a:br>
              <a:rPr lang="en-US"/>
            </a:br>
            <a:r>
              <a:rPr lang="en-US"/>
              <a:t>		Try: We asked participants questions.</a:t>
            </a:r>
          </a:p>
          <a:p>
            <a:pPr lvl="3"/>
            <a:r>
              <a:rPr lang="en-US"/>
              <a:t>	Avoid: The participants have been asked 		questions by the researchers.</a:t>
            </a:r>
          </a:p>
        </p:txBody>
      </p:sp>
      <p:sp>
        <p:nvSpPr>
          <p:cNvPr id="8195" name="Rectangle 3"/>
          <p:cNvSpPr>
            <a:spLocks noChangeArrowheads="1"/>
          </p:cNvSpPr>
          <p:nvPr/>
        </p:nvSpPr>
        <p:spPr bwMode="auto">
          <a:xfrm>
            <a:off x="381000" y="1295400"/>
            <a:ext cx="1219200" cy="519113"/>
          </a:xfrm>
          <a:prstGeom prst="rect">
            <a:avLst/>
          </a:prstGeom>
          <a:noFill/>
          <a:ln w="9525">
            <a:noFill/>
            <a:miter lim="800000"/>
            <a:headEnd/>
            <a:tailEnd/>
          </a:ln>
        </p:spPr>
        <p:txBody>
          <a:bodyPr>
            <a:spAutoFit/>
          </a:bodyPr>
          <a:lstStyle/>
          <a:p>
            <a:r>
              <a:rPr lang="en-US" sz="2800"/>
              <a:t> Use:</a:t>
            </a: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eaLnBrk="1" hangingPunct="1"/>
            <a:r>
              <a:rPr lang="en-US" smtClean="0"/>
              <a:t>In-text Citations: </a:t>
            </a:r>
            <a:br>
              <a:rPr lang="en-US" smtClean="0"/>
            </a:br>
            <a:r>
              <a:rPr lang="en-US" sz="2800" smtClean="0"/>
              <a:t>Electronic sources</a:t>
            </a:r>
          </a:p>
        </p:txBody>
      </p:sp>
      <p:sp>
        <p:nvSpPr>
          <p:cNvPr id="63490" name="TextBox 3"/>
          <p:cNvSpPr txBox="1">
            <a:spLocks noChangeArrowheads="1"/>
          </p:cNvSpPr>
          <p:nvPr/>
        </p:nvSpPr>
        <p:spPr bwMode="auto">
          <a:xfrm>
            <a:off x="304800" y="1981200"/>
            <a:ext cx="8382000" cy="2678113"/>
          </a:xfrm>
          <a:prstGeom prst="rect">
            <a:avLst/>
          </a:prstGeom>
          <a:noFill/>
          <a:ln w="9525">
            <a:noFill/>
            <a:miter lim="800000"/>
            <a:headEnd/>
            <a:tailEnd/>
          </a:ln>
        </p:spPr>
        <p:txBody>
          <a:bodyPr>
            <a:spAutoFit/>
          </a:bodyPr>
          <a:lstStyle/>
          <a:p>
            <a:r>
              <a:rPr lang="en-US"/>
              <a:t>When citing an electronic document, whenever possible, cite it in the author-date style. If electronic source lacks page numbers, locate and identify paragraph number/paragraph heading.</a:t>
            </a:r>
          </a:p>
          <a:p>
            <a:endParaRPr lang="en-US"/>
          </a:p>
          <a:p>
            <a:r>
              <a:rPr lang="en-US"/>
              <a:t>           According to Smith (1997), ... (Mind over Matter</a:t>
            </a:r>
          </a:p>
          <a:p>
            <a:r>
              <a:rPr lang="en-US"/>
              <a:t>          section, para. 6).</a:t>
            </a:r>
          </a:p>
        </p:txBody>
      </p:sp>
    </p:spTree>
  </p:cSld>
  <p:clrMapOvr>
    <a:masterClrMapping/>
  </p:clrMapOvr>
  <p:transition spd="med"/>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pPr eaLnBrk="1" hangingPunct="1"/>
            <a:r>
              <a:rPr lang="en-US" smtClean="0"/>
              <a:t>APA Headings</a:t>
            </a:r>
          </a:p>
        </p:txBody>
      </p:sp>
      <p:sp>
        <p:nvSpPr>
          <p:cNvPr id="65538" name="TextBox 4"/>
          <p:cNvSpPr txBox="1">
            <a:spLocks noChangeArrowheads="1"/>
          </p:cNvSpPr>
          <p:nvPr/>
        </p:nvSpPr>
        <p:spPr bwMode="auto">
          <a:xfrm>
            <a:off x="304800" y="1371600"/>
            <a:ext cx="8534400" cy="461963"/>
          </a:xfrm>
          <a:prstGeom prst="rect">
            <a:avLst/>
          </a:prstGeom>
          <a:noFill/>
          <a:ln w="9525">
            <a:noFill/>
            <a:miter lim="800000"/>
            <a:headEnd/>
            <a:tailEnd/>
          </a:ln>
        </p:spPr>
        <p:txBody>
          <a:bodyPr>
            <a:spAutoFit/>
          </a:bodyPr>
          <a:lstStyle/>
          <a:p>
            <a:pPr algn="ctr"/>
            <a:r>
              <a:rPr lang="en-US"/>
              <a:t>APA uses a system of five heading levels</a:t>
            </a:r>
          </a:p>
        </p:txBody>
      </p:sp>
      <p:pic>
        <p:nvPicPr>
          <p:cNvPr id="65539" name="Picture 5" descr="Picture 4.png"/>
          <p:cNvPicPr>
            <a:picLocks noChangeAspect="1"/>
          </p:cNvPicPr>
          <p:nvPr/>
        </p:nvPicPr>
        <p:blipFill>
          <a:blip r:embed="rId3" cstate="print"/>
          <a:srcRect/>
          <a:stretch>
            <a:fillRect/>
          </a:stretch>
        </p:blipFill>
        <p:spPr bwMode="auto">
          <a:xfrm>
            <a:off x="698500" y="2159000"/>
            <a:ext cx="7747000" cy="254000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smtClean="0"/>
              <a:t>APA Headings</a:t>
            </a:r>
          </a:p>
        </p:txBody>
      </p:sp>
      <p:pic>
        <p:nvPicPr>
          <p:cNvPr id="67586" name="Picture 8" descr="Picture 15.png"/>
          <p:cNvPicPr>
            <a:picLocks noChangeAspect="1"/>
          </p:cNvPicPr>
          <p:nvPr/>
        </p:nvPicPr>
        <p:blipFill>
          <a:blip r:embed="rId3" cstate="print"/>
          <a:srcRect/>
          <a:stretch>
            <a:fillRect/>
          </a:stretch>
        </p:blipFill>
        <p:spPr bwMode="auto">
          <a:xfrm>
            <a:off x="2514600" y="2019300"/>
            <a:ext cx="4191000" cy="4381500"/>
          </a:xfrm>
          <a:prstGeom prst="rect">
            <a:avLst/>
          </a:prstGeom>
          <a:noFill/>
          <a:ln w="9525">
            <a:noFill/>
            <a:miter lim="800000"/>
            <a:headEnd/>
            <a:tailEnd/>
          </a:ln>
        </p:spPr>
      </p:pic>
      <p:sp>
        <p:nvSpPr>
          <p:cNvPr id="67587" name="TextBox 4"/>
          <p:cNvSpPr txBox="1">
            <a:spLocks noChangeArrowheads="1"/>
          </p:cNvSpPr>
          <p:nvPr/>
        </p:nvSpPr>
        <p:spPr bwMode="auto">
          <a:xfrm>
            <a:off x="304800" y="1371600"/>
            <a:ext cx="8534400" cy="461963"/>
          </a:xfrm>
          <a:prstGeom prst="rect">
            <a:avLst/>
          </a:prstGeom>
          <a:noFill/>
          <a:ln w="9525">
            <a:noFill/>
            <a:miter lim="800000"/>
            <a:headEnd/>
            <a:tailEnd/>
          </a:ln>
        </p:spPr>
        <p:txBody>
          <a:bodyPr>
            <a:spAutoFit/>
          </a:bodyPr>
          <a:lstStyle/>
          <a:p>
            <a:pPr algn="ctr"/>
            <a:r>
              <a:rPr lang="en-US"/>
              <a:t>Here is an example of the five-level heading system:</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pPr eaLnBrk="1" hangingPunct="1"/>
            <a:r>
              <a:rPr lang="en-US" smtClean="0"/>
              <a:t>APA Tables</a:t>
            </a:r>
          </a:p>
        </p:txBody>
      </p:sp>
      <p:sp>
        <p:nvSpPr>
          <p:cNvPr id="69634" name="TextBox 2"/>
          <p:cNvSpPr txBox="1">
            <a:spLocks noChangeArrowheads="1"/>
          </p:cNvSpPr>
          <p:nvPr/>
        </p:nvSpPr>
        <p:spPr bwMode="auto">
          <a:xfrm>
            <a:off x="457200" y="1295400"/>
            <a:ext cx="8077200" cy="1938338"/>
          </a:xfrm>
          <a:prstGeom prst="rect">
            <a:avLst/>
          </a:prstGeom>
          <a:noFill/>
          <a:ln w="9525">
            <a:noFill/>
            <a:miter lim="800000"/>
            <a:headEnd/>
            <a:tailEnd/>
          </a:ln>
        </p:spPr>
        <p:txBody>
          <a:bodyPr>
            <a:spAutoFit/>
          </a:bodyPr>
          <a:lstStyle/>
          <a:p>
            <a:r>
              <a:rPr lang="en-US"/>
              <a:t>Label tables with an Arabic numeral and provide a title. The label and the title appear on separate lines above the table, flush-left and single-spaced. </a:t>
            </a:r>
          </a:p>
          <a:p>
            <a:endParaRPr lang="en-US"/>
          </a:p>
          <a:p>
            <a:r>
              <a:rPr lang="en-US"/>
              <a:t>Cite a source in a note below the table.</a:t>
            </a:r>
          </a:p>
        </p:txBody>
      </p:sp>
      <p:graphicFrame>
        <p:nvGraphicFramePr>
          <p:cNvPr id="4" name="Table 3"/>
          <p:cNvGraphicFramePr>
            <a:graphicFrameLocks noGrp="1"/>
          </p:cNvGraphicFramePr>
          <p:nvPr/>
        </p:nvGraphicFramePr>
        <p:xfrm>
          <a:off x="1295400" y="4114800"/>
          <a:ext cx="4064000" cy="792308"/>
        </p:xfrm>
        <a:graphic>
          <a:graphicData uri="http://schemas.openxmlformats.org/drawingml/2006/table">
            <a:tbl>
              <a:tblPr/>
              <a:tblGrid>
                <a:gridCol w="2032000"/>
                <a:gridCol w="2032000"/>
              </a:tblGrid>
              <a:tr h="3960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Helvetica" pitchFamily="-108" charset="0"/>
                          <a:ea typeface="ＭＳ Ｐゴシック" pitchFamily="-108" charset="-128"/>
                          <a:cs typeface="ＭＳ Ｐゴシック" pitchFamily="-108" charset="-128"/>
                        </a:rPr>
                        <a:t>Country</a:t>
                      </a:r>
                    </a:p>
                  </a:txBody>
                  <a:tcPr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Helvetica" pitchFamily="-108" charset="0"/>
                          <a:ea typeface="ＭＳ Ｐゴシック" pitchFamily="-108" charset="-128"/>
                          <a:cs typeface="ＭＳ Ｐゴシック" pitchFamily="-108" charset="-128"/>
                        </a:rPr>
                        <a:t>Regular users</a:t>
                      </a:r>
                    </a:p>
                  </a:txBody>
                  <a:tcPr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60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Helvetica" pitchFamily="-108" charset="0"/>
                          <a:ea typeface="ＭＳ Ｐゴシック" pitchFamily="-108" charset="-128"/>
                          <a:cs typeface="ＭＳ Ｐゴシック" pitchFamily="-108" charset="-128"/>
                        </a:rPr>
                        <a:t>France</a:t>
                      </a:r>
                    </a:p>
                  </a:txBody>
                  <a:tcPr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Helvetica" pitchFamily="-108" charset="0"/>
                          <a:ea typeface="ＭＳ Ｐゴシック" pitchFamily="-108" charset="-128"/>
                          <a:cs typeface="ＭＳ Ｐゴシック" pitchFamily="-108" charset="-128"/>
                        </a:rPr>
                        <a:t>9 ml</a:t>
                      </a:r>
                    </a:p>
                  </a:txBody>
                  <a:tcPr marT="45677" marB="4567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9646" name="TextBox 4"/>
          <p:cNvSpPr txBox="1">
            <a:spLocks noChangeArrowheads="1"/>
          </p:cNvSpPr>
          <p:nvPr/>
        </p:nvSpPr>
        <p:spPr bwMode="auto">
          <a:xfrm>
            <a:off x="304800" y="3276600"/>
            <a:ext cx="6019800" cy="830263"/>
          </a:xfrm>
          <a:prstGeom prst="rect">
            <a:avLst/>
          </a:prstGeom>
          <a:noFill/>
          <a:ln w="9525">
            <a:noFill/>
            <a:miter lim="800000"/>
            <a:headEnd/>
            <a:tailEnd/>
          </a:ln>
        </p:spPr>
        <p:txBody>
          <a:bodyPr>
            <a:spAutoFit/>
          </a:bodyPr>
          <a:lstStyle/>
          <a:p>
            <a:r>
              <a:rPr lang="en-US"/>
              <a:t>	Table 1</a:t>
            </a:r>
          </a:p>
          <a:p>
            <a:r>
              <a:rPr lang="en-US" i="1"/>
              <a:t>	Internet users in Europe</a:t>
            </a:r>
          </a:p>
        </p:txBody>
      </p:sp>
      <p:sp>
        <p:nvSpPr>
          <p:cNvPr id="69647" name="TextBox 5"/>
          <p:cNvSpPr txBox="1">
            <a:spLocks noChangeArrowheads="1"/>
          </p:cNvSpPr>
          <p:nvPr/>
        </p:nvSpPr>
        <p:spPr bwMode="auto">
          <a:xfrm>
            <a:off x="304800" y="4953000"/>
            <a:ext cx="8610600" cy="1200150"/>
          </a:xfrm>
          <a:prstGeom prst="rect">
            <a:avLst/>
          </a:prstGeom>
          <a:noFill/>
          <a:ln w="9525">
            <a:noFill/>
            <a:miter lim="800000"/>
            <a:headEnd/>
            <a:tailEnd/>
          </a:ln>
        </p:spPr>
        <p:txBody>
          <a:bodyPr>
            <a:spAutoFit/>
          </a:bodyPr>
          <a:lstStyle/>
          <a:p>
            <a:r>
              <a:rPr lang="en-US" sz="1800"/>
              <a:t>	</a:t>
            </a:r>
            <a:r>
              <a:rPr lang="en-US"/>
              <a:t>Note: The data are adapted from </a:t>
            </a:r>
            <a:r>
              <a:rPr lang="ja-JP" altLang="en-US"/>
              <a:t>“</a:t>
            </a:r>
            <a:r>
              <a:rPr lang="en-US" altLang="ja-JP"/>
              <a:t>The European 	Union and Russia</a:t>
            </a:r>
            <a:r>
              <a:rPr lang="ja-JP" altLang="en-US"/>
              <a:t>”</a:t>
            </a:r>
            <a:r>
              <a:rPr lang="en-US" altLang="ja-JP"/>
              <a:t>(2007). Retrieved from </a:t>
            </a:r>
          </a:p>
          <a:p>
            <a:r>
              <a:rPr lang="en-US"/>
              <a:t>	http://epp.eurostat.ec.europa.eu</a:t>
            </a: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lstStyle/>
          <a:p>
            <a:pPr eaLnBrk="1" hangingPunct="1"/>
            <a:r>
              <a:rPr lang="en-US" smtClean="0"/>
              <a:t>APA Figures</a:t>
            </a:r>
          </a:p>
        </p:txBody>
      </p:sp>
      <p:sp>
        <p:nvSpPr>
          <p:cNvPr id="71682" name="TextBox 2"/>
          <p:cNvSpPr txBox="1">
            <a:spLocks noChangeArrowheads="1"/>
          </p:cNvSpPr>
          <p:nvPr/>
        </p:nvSpPr>
        <p:spPr bwMode="auto">
          <a:xfrm>
            <a:off x="457200" y="1295400"/>
            <a:ext cx="8077200" cy="3046413"/>
          </a:xfrm>
          <a:prstGeom prst="rect">
            <a:avLst/>
          </a:prstGeom>
          <a:noFill/>
          <a:ln w="9525">
            <a:noFill/>
            <a:miter lim="800000"/>
            <a:headEnd/>
            <a:tailEnd/>
          </a:ln>
        </p:spPr>
        <p:txBody>
          <a:bodyPr>
            <a:spAutoFit/>
          </a:bodyPr>
          <a:lstStyle/>
          <a:p>
            <a:r>
              <a:rPr lang="en-US"/>
              <a:t>Label figures with an Arabic numeral and provide a title. The label and the title appear on the same line below the figure, flush-left .</a:t>
            </a:r>
          </a:p>
          <a:p>
            <a:endParaRPr lang="en-US"/>
          </a:p>
          <a:p>
            <a:r>
              <a:rPr lang="en-US"/>
              <a:t>You might provide an additional title centered above the figure. </a:t>
            </a:r>
          </a:p>
          <a:p>
            <a:endParaRPr lang="en-US"/>
          </a:p>
          <a:p>
            <a:r>
              <a:rPr lang="en-US"/>
              <a:t>Cite the source below the label and the title.</a:t>
            </a:r>
          </a:p>
        </p:txBody>
      </p:sp>
      <p:sp>
        <p:nvSpPr>
          <p:cNvPr id="71683" name="TextBox 4"/>
          <p:cNvSpPr txBox="1">
            <a:spLocks noChangeArrowheads="1"/>
          </p:cNvSpPr>
          <p:nvPr/>
        </p:nvSpPr>
        <p:spPr bwMode="auto">
          <a:xfrm>
            <a:off x="304800" y="4495800"/>
            <a:ext cx="8534400" cy="1938338"/>
          </a:xfrm>
          <a:prstGeom prst="rect">
            <a:avLst/>
          </a:prstGeom>
          <a:noFill/>
          <a:ln w="9525">
            <a:noFill/>
            <a:miter lim="800000"/>
            <a:headEnd/>
            <a:tailEnd/>
          </a:ln>
        </p:spPr>
        <p:txBody>
          <a:bodyPr>
            <a:spAutoFit/>
          </a:bodyPr>
          <a:lstStyle/>
          <a:p>
            <a:r>
              <a:rPr lang="en-US" i="1"/>
              <a:t>	Figure 1. </a:t>
            </a:r>
            <a:r>
              <a:rPr lang="en-US"/>
              <a:t>Internet users in Europe. Adapted from </a:t>
            </a:r>
            <a:r>
              <a:rPr lang="en-US" i="1"/>
              <a:t>The 	European Union and Russia: Statistical 	comparison</a:t>
            </a:r>
            <a:r>
              <a:rPr lang="en-US"/>
              <a:t> by Eurostat Statistical Books, 2007, 	Retrieved from http://epp.eurostat.ec.europa.eu</a:t>
            </a:r>
          </a:p>
          <a:p>
            <a:endParaRPr lang="en-US"/>
          </a:p>
        </p:txBody>
      </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Title 1"/>
          <p:cNvSpPr>
            <a:spLocks noGrp="1"/>
          </p:cNvSpPr>
          <p:nvPr>
            <p:ph type="title"/>
          </p:nvPr>
        </p:nvSpPr>
        <p:spPr>
          <a:xfrm>
            <a:off x="381000" y="228600"/>
            <a:ext cx="8458200" cy="762000"/>
          </a:xfrm>
        </p:spPr>
        <p:txBody>
          <a:bodyPr/>
          <a:lstStyle/>
          <a:p>
            <a:pPr eaLnBrk="1" hangingPunct="1"/>
            <a:r>
              <a:rPr lang="en-US" smtClean="0"/>
              <a:t>Additional APA Resources</a:t>
            </a:r>
          </a:p>
        </p:txBody>
      </p:sp>
      <p:sp>
        <p:nvSpPr>
          <p:cNvPr id="3" name="TextBox 2"/>
          <p:cNvSpPr txBox="1">
            <a:spLocks noChangeArrowheads="1"/>
          </p:cNvSpPr>
          <p:nvPr/>
        </p:nvSpPr>
        <p:spPr bwMode="auto">
          <a:xfrm>
            <a:off x="304800" y="1219200"/>
            <a:ext cx="8458200" cy="461963"/>
          </a:xfrm>
          <a:prstGeom prst="rect">
            <a:avLst/>
          </a:prstGeom>
          <a:noFill/>
          <a:ln w="9525">
            <a:noFill/>
            <a:miter lim="800000"/>
            <a:headEnd/>
            <a:tailEnd/>
          </a:ln>
          <a:effectLst>
            <a:outerShdw dist="50800" dir="7860021" algn="ctr" rotWithShape="0">
              <a:schemeClr val="tx1">
                <a:alpha val="39999"/>
              </a:schemeClr>
            </a:outerShdw>
          </a:effectLst>
        </p:spPr>
        <p:txBody>
          <a:bodyPr>
            <a:spAutoFit/>
          </a:bodyPr>
          <a:lstStyle/>
          <a:p>
            <a:pPr>
              <a:defRPr/>
            </a:pPr>
            <a:endParaRPr lang="en-US" dirty="0">
              <a:latin typeface="Arial" pitchFamily="-110" charset="0"/>
              <a:ea typeface="ＭＳ Ｐゴシック" pitchFamily="-110" charset="-128"/>
              <a:cs typeface="ＭＳ Ｐゴシック" pitchFamily="-110" charset="-128"/>
            </a:endParaRPr>
          </a:p>
        </p:txBody>
      </p:sp>
      <p:sp>
        <p:nvSpPr>
          <p:cNvPr id="73731" name="Rectangle 4"/>
          <p:cNvSpPr>
            <a:spLocks noChangeArrowheads="1"/>
          </p:cNvSpPr>
          <p:nvPr/>
        </p:nvSpPr>
        <p:spPr bwMode="auto">
          <a:xfrm>
            <a:off x="609600" y="1600200"/>
            <a:ext cx="8001000" cy="3786188"/>
          </a:xfrm>
          <a:prstGeom prst="rect">
            <a:avLst/>
          </a:prstGeom>
          <a:noFill/>
          <a:ln w="9525">
            <a:noFill/>
            <a:miter lim="800000"/>
            <a:headEnd/>
            <a:tailEnd/>
          </a:ln>
        </p:spPr>
        <p:txBody>
          <a:bodyPr>
            <a:spAutoFit/>
          </a:bodyPr>
          <a:lstStyle/>
          <a:p>
            <a:pPr eaLnBrk="0" hangingPunct="0">
              <a:buFont typeface="Arial" pitchFamily="34" charset="0"/>
              <a:buChar char="•"/>
            </a:pPr>
            <a:r>
              <a:rPr lang="en-US"/>
              <a:t> The Purdue OWL </a:t>
            </a:r>
            <a:r>
              <a:rPr lang="en-US">
                <a:hlinkClick r:id="rId3"/>
              </a:rPr>
              <a:t>http://owl.english.purdue.edu</a:t>
            </a:r>
            <a:r>
              <a:rPr lang="en-US"/>
              <a:t>  </a:t>
            </a:r>
            <a:br>
              <a:rPr lang="en-US"/>
            </a:br>
            <a:endParaRPr lang="en-US"/>
          </a:p>
          <a:p>
            <a:pPr eaLnBrk="0" hangingPunct="0">
              <a:buFont typeface="Arial" pitchFamily="34" charset="0"/>
              <a:buChar char="•"/>
            </a:pPr>
            <a:r>
              <a:rPr lang="en-US"/>
              <a:t> Purdue Writing Lab @ HEAV 226</a:t>
            </a:r>
            <a:br>
              <a:rPr lang="en-US"/>
            </a:br>
            <a:endParaRPr lang="en-US"/>
          </a:p>
          <a:p>
            <a:pPr eaLnBrk="0" hangingPunct="0">
              <a:buFont typeface="Arial" pitchFamily="34" charset="0"/>
              <a:buChar char="•"/>
            </a:pPr>
            <a:r>
              <a:rPr lang="en-US"/>
              <a:t> Composition textbooks</a:t>
            </a:r>
            <a:br>
              <a:rPr lang="en-US"/>
            </a:br>
            <a:endParaRPr lang="en-US"/>
          </a:p>
          <a:p>
            <a:pPr eaLnBrk="0" hangingPunct="0">
              <a:buFont typeface="Arial" pitchFamily="34" charset="0"/>
              <a:buChar char="•"/>
            </a:pPr>
            <a:r>
              <a:rPr lang="en-US" i="1"/>
              <a:t> Publication Manual of the American Psychological Association, </a:t>
            </a:r>
            <a:r>
              <a:rPr lang="en-US"/>
              <a:t>6</a:t>
            </a:r>
            <a:r>
              <a:rPr lang="en-US" baseline="30000"/>
              <a:t>th</a:t>
            </a:r>
            <a:r>
              <a:rPr lang="en-US"/>
              <a:t> ed.</a:t>
            </a:r>
            <a:br>
              <a:rPr lang="en-US"/>
            </a:br>
            <a:endParaRPr lang="en-US"/>
          </a:p>
          <a:p>
            <a:pPr eaLnBrk="0" hangingPunct="0">
              <a:buFont typeface="Arial" pitchFamily="34" charset="0"/>
              <a:buChar char="•"/>
            </a:pPr>
            <a:r>
              <a:rPr lang="en-US"/>
              <a:t> APA</a:t>
            </a:r>
            <a:r>
              <a:rPr lang="ja-JP" altLang="en-US"/>
              <a:t>’</a:t>
            </a:r>
            <a:r>
              <a:rPr lang="en-US" altLang="ja-JP"/>
              <a:t>s website </a:t>
            </a:r>
            <a:r>
              <a:rPr lang="en-US" altLang="ja-JP">
                <a:hlinkClick r:id="rId4"/>
              </a:rPr>
              <a:t>http://www.apastyle.org</a:t>
            </a:r>
            <a:r>
              <a:rPr lang="en-US" altLang="ja-JP"/>
              <a:t> </a:t>
            </a:r>
            <a:endParaRPr lang="en-US"/>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2"/>
          <p:cNvSpPr>
            <a:spLocks noGrp="1" noChangeArrowheads="1"/>
          </p:cNvSpPr>
          <p:nvPr>
            <p:ph type="ctrTitle"/>
          </p:nvPr>
        </p:nvSpPr>
        <p:spPr>
          <a:xfrm>
            <a:off x="685800" y="2590800"/>
            <a:ext cx="7772400" cy="1143000"/>
          </a:xfrm>
        </p:spPr>
        <p:txBody>
          <a:bodyPr/>
          <a:lstStyle/>
          <a:p>
            <a:pPr eaLnBrk="1" hangingPunct="1"/>
            <a:r>
              <a:rPr lang="en-US" smtClean="0"/>
              <a:t>The End</a:t>
            </a: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Box 3"/>
          <p:cNvSpPr txBox="1">
            <a:spLocks noChangeArrowheads="1"/>
          </p:cNvSpPr>
          <p:nvPr/>
        </p:nvSpPr>
        <p:spPr bwMode="auto">
          <a:xfrm>
            <a:off x="304800" y="2133600"/>
            <a:ext cx="8229600" cy="2678113"/>
          </a:xfrm>
          <a:prstGeom prst="rect">
            <a:avLst/>
          </a:prstGeom>
          <a:noFill/>
          <a:ln w="9525">
            <a:noFill/>
            <a:miter lim="800000"/>
            <a:headEnd/>
            <a:tailEnd/>
          </a:ln>
        </p:spPr>
        <p:txBody>
          <a:bodyPr>
            <a:spAutoFit/>
          </a:bodyPr>
          <a:lstStyle/>
          <a:p>
            <a:pPr lvl="1">
              <a:buFont typeface="Arial" pitchFamily="34" charset="0"/>
              <a:buChar char="•"/>
            </a:pPr>
            <a:r>
              <a:rPr lang="en-US"/>
              <a:t> clear: be specific in descriptions and explanations</a:t>
            </a:r>
          </a:p>
          <a:p>
            <a:pPr lvl="1"/>
            <a:endParaRPr lang="en-US"/>
          </a:p>
          <a:p>
            <a:pPr lvl="1">
              <a:buFont typeface="Arial" pitchFamily="34" charset="0"/>
              <a:buChar char="•"/>
            </a:pPr>
            <a:r>
              <a:rPr lang="en-US"/>
              <a:t> concise: condense information when you can</a:t>
            </a:r>
          </a:p>
          <a:p>
            <a:pPr lvl="1">
              <a:buFont typeface="Arial" pitchFamily="34" charset="0"/>
              <a:buChar char="•"/>
            </a:pPr>
            <a:endParaRPr lang="en-US"/>
          </a:p>
          <a:p>
            <a:pPr lvl="1">
              <a:buFont typeface="Arial" pitchFamily="34" charset="0"/>
              <a:buChar char="•"/>
            </a:pPr>
            <a:r>
              <a:rPr lang="en-US"/>
              <a:t> plain: use simple, descriptive adjectives and  minimize figurative language</a:t>
            </a:r>
          </a:p>
          <a:p>
            <a:endParaRPr lang="en-US"/>
          </a:p>
        </p:txBody>
      </p:sp>
      <p:sp>
        <p:nvSpPr>
          <p:cNvPr id="10242" name="Title 6"/>
          <p:cNvSpPr>
            <a:spLocks noGrp="1"/>
          </p:cNvSpPr>
          <p:nvPr>
            <p:ph type="title"/>
          </p:nvPr>
        </p:nvSpPr>
        <p:spPr/>
        <p:txBody>
          <a:bodyPr/>
          <a:lstStyle/>
          <a:p>
            <a:r>
              <a:rPr lang="en-US" smtClean="0"/>
              <a:t>APA Style: Language</a:t>
            </a:r>
          </a:p>
        </p:txBody>
      </p:sp>
      <p:sp>
        <p:nvSpPr>
          <p:cNvPr id="10243" name="Rectangle 4"/>
          <p:cNvSpPr>
            <a:spLocks noChangeArrowheads="1"/>
          </p:cNvSpPr>
          <p:nvPr/>
        </p:nvSpPr>
        <p:spPr bwMode="auto">
          <a:xfrm>
            <a:off x="304800" y="1524000"/>
            <a:ext cx="8534400" cy="461963"/>
          </a:xfrm>
          <a:prstGeom prst="rect">
            <a:avLst/>
          </a:prstGeom>
          <a:noFill/>
          <a:ln w="9525">
            <a:noFill/>
            <a:miter lim="800000"/>
            <a:headEnd/>
            <a:tailEnd/>
          </a:ln>
        </p:spPr>
        <p:txBody>
          <a:bodyPr>
            <a:spAutoFit/>
          </a:bodyPr>
          <a:lstStyle/>
          <a:p>
            <a:pPr eaLnBrk="0" hangingPunct="0"/>
            <a:r>
              <a:rPr lang="en-US"/>
              <a:t>Language in an APA paper is:</a:t>
            </a: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title"/>
          </p:nvPr>
        </p:nvSpPr>
        <p:spPr>
          <a:xfrm>
            <a:off x="381000" y="228600"/>
            <a:ext cx="8458200" cy="762000"/>
          </a:xfrm>
        </p:spPr>
        <p:txBody>
          <a:bodyPr/>
          <a:lstStyle/>
          <a:p>
            <a:pPr eaLnBrk="1" hangingPunct="1"/>
            <a:r>
              <a:rPr lang="en-US" smtClean="0"/>
              <a:t>Types of APA Papers</a:t>
            </a:r>
          </a:p>
        </p:txBody>
      </p:sp>
      <p:sp>
        <p:nvSpPr>
          <p:cNvPr id="12290" name="Rectangle 4"/>
          <p:cNvSpPr>
            <a:spLocks noChangeArrowheads="1"/>
          </p:cNvSpPr>
          <p:nvPr/>
        </p:nvSpPr>
        <p:spPr bwMode="auto">
          <a:xfrm>
            <a:off x="381000" y="1447800"/>
            <a:ext cx="8305800" cy="5078413"/>
          </a:xfrm>
          <a:prstGeom prst="rect">
            <a:avLst/>
          </a:prstGeom>
          <a:noFill/>
          <a:ln w="9525">
            <a:noFill/>
            <a:miter lim="800000"/>
            <a:headEnd/>
            <a:tailEnd/>
          </a:ln>
        </p:spPr>
        <p:txBody>
          <a:bodyPr>
            <a:spAutoFit/>
          </a:bodyPr>
          <a:lstStyle/>
          <a:p>
            <a:pPr eaLnBrk="0" hangingPunct="0">
              <a:lnSpc>
                <a:spcPct val="150000"/>
              </a:lnSpc>
            </a:pPr>
            <a:r>
              <a:rPr lang="en-US"/>
              <a:t>The literature review: </a:t>
            </a:r>
          </a:p>
          <a:p>
            <a:pPr lvl="1" eaLnBrk="0" hangingPunct="0">
              <a:buFont typeface="Arial" pitchFamily="34" charset="0"/>
              <a:buChar char="•"/>
            </a:pPr>
            <a:r>
              <a:rPr lang="en-US"/>
              <a:t> Contains a summary of what the scientific      literature says about the topic of your research</a:t>
            </a:r>
            <a:br>
              <a:rPr lang="en-US"/>
            </a:br>
            <a:endParaRPr lang="en-US"/>
          </a:p>
          <a:p>
            <a:pPr lvl="1" eaLnBrk="0" hangingPunct="0">
              <a:buFont typeface="Arial" pitchFamily="34" charset="0"/>
              <a:buChar char="•"/>
            </a:pPr>
            <a:r>
              <a:rPr lang="en-US"/>
              <a:t> Includes a title page, introduction, and list of references</a:t>
            </a:r>
          </a:p>
          <a:p>
            <a:pPr lvl="1" eaLnBrk="0" hangingPunct="0"/>
            <a:endParaRPr lang="en-US"/>
          </a:p>
          <a:p>
            <a:pPr eaLnBrk="0" hangingPunct="0"/>
            <a:r>
              <a:rPr lang="en-US"/>
              <a:t>The experimental report:</a:t>
            </a:r>
          </a:p>
          <a:p>
            <a:pPr lvl="1" eaLnBrk="0" hangingPunct="0">
              <a:buFont typeface="Arial" pitchFamily="34" charset="0"/>
              <a:buChar char="•"/>
            </a:pPr>
            <a:r>
              <a:rPr lang="en-US"/>
              <a:t> Describes your experimental research</a:t>
            </a:r>
            <a:br>
              <a:rPr lang="en-US"/>
            </a:br>
            <a:endParaRPr lang="en-US"/>
          </a:p>
          <a:p>
            <a:pPr lvl="1" eaLnBrk="0" hangingPunct="0">
              <a:buFont typeface="Arial" pitchFamily="34" charset="0"/>
              <a:buChar char="•"/>
            </a:pPr>
            <a:r>
              <a:rPr lang="en-US"/>
              <a:t> Includes a title page, abstract, introduction, method, results, discussion, list of references, appendices, tables, and figures </a:t>
            </a: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381000" y="228600"/>
            <a:ext cx="8458200" cy="762000"/>
          </a:xfrm>
        </p:spPr>
        <p:txBody>
          <a:bodyPr/>
          <a:lstStyle/>
          <a:p>
            <a:pPr eaLnBrk="1" hangingPunct="1"/>
            <a:r>
              <a:rPr lang="en-US" smtClean="0"/>
              <a:t>Types of APA Papers</a:t>
            </a:r>
          </a:p>
        </p:txBody>
      </p:sp>
      <p:sp>
        <p:nvSpPr>
          <p:cNvPr id="14338" name="Rectangle 4"/>
          <p:cNvSpPr>
            <a:spLocks noChangeArrowheads="1"/>
          </p:cNvSpPr>
          <p:nvPr/>
        </p:nvSpPr>
        <p:spPr bwMode="auto">
          <a:xfrm>
            <a:off x="609600" y="2362200"/>
            <a:ext cx="8153400" cy="2185988"/>
          </a:xfrm>
          <a:prstGeom prst="rect">
            <a:avLst/>
          </a:prstGeom>
          <a:noFill/>
          <a:ln w="9525">
            <a:noFill/>
            <a:miter lim="800000"/>
            <a:headEnd/>
            <a:tailEnd/>
          </a:ln>
        </p:spPr>
        <p:txBody>
          <a:bodyPr>
            <a:spAutoFit/>
          </a:bodyPr>
          <a:lstStyle/>
          <a:p>
            <a:pPr lvl="1" eaLnBrk="0" hangingPunct="0">
              <a:lnSpc>
                <a:spcPct val="150000"/>
              </a:lnSpc>
              <a:buFont typeface="Arial" pitchFamily="34" charset="0"/>
              <a:buChar char="•"/>
            </a:pPr>
            <a:r>
              <a:rPr lang="en-US"/>
              <a:t> follow the general format</a:t>
            </a:r>
          </a:p>
          <a:p>
            <a:pPr lvl="2" eaLnBrk="0" hangingPunct="0">
              <a:buFont typeface="Arial" pitchFamily="34" charset="0"/>
              <a:buChar char="•"/>
            </a:pPr>
            <a:endParaRPr lang="en-US"/>
          </a:p>
          <a:p>
            <a:pPr lvl="1" eaLnBrk="0" hangingPunct="0">
              <a:buFont typeface="Arial" pitchFamily="34" charset="0"/>
              <a:buChar char="•"/>
            </a:pPr>
            <a:r>
              <a:rPr lang="en-US" i="1"/>
              <a:t> </a:t>
            </a:r>
            <a:r>
              <a:rPr lang="en-US"/>
              <a:t>consult the instructor</a:t>
            </a:r>
          </a:p>
          <a:p>
            <a:pPr lvl="1" eaLnBrk="0" hangingPunct="0">
              <a:buFont typeface="Arial" pitchFamily="34" charset="0"/>
              <a:buChar char="•"/>
            </a:pPr>
            <a:endParaRPr lang="en-US"/>
          </a:p>
          <a:p>
            <a:pPr lvl="1" eaLnBrk="0" hangingPunct="0">
              <a:buFont typeface="Arial" pitchFamily="34" charset="0"/>
              <a:buChar char="•"/>
            </a:pPr>
            <a:r>
              <a:rPr lang="en-US"/>
              <a:t> consult the APA Publication Manua</a:t>
            </a:r>
            <a:r>
              <a:rPr lang="en-US" sz="2800"/>
              <a:t>l</a:t>
            </a:r>
          </a:p>
        </p:txBody>
      </p:sp>
      <p:sp>
        <p:nvSpPr>
          <p:cNvPr id="14339" name="TextBox 4"/>
          <p:cNvSpPr txBox="1">
            <a:spLocks noChangeArrowheads="1"/>
          </p:cNvSpPr>
          <p:nvPr/>
        </p:nvSpPr>
        <p:spPr bwMode="auto">
          <a:xfrm>
            <a:off x="304800" y="1371600"/>
            <a:ext cx="7924800" cy="461963"/>
          </a:xfrm>
          <a:prstGeom prst="rect">
            <a:avLst/>
          </a:prstGeom>
          <a:noFill/>
          <a:ln w="9525">
            <a:noFill/>
            <a:miter lim="800000"/>
            <a:headEnd/>
            <a:tailEnd/>
          </a:ln>
        </p:spPr>
        <p:txBody>
          <a:bodyPr>
            <a:spAutoFit/>
          </a:bodyPr>
          <a:lstStyle/>
          <a:p>
            <a:r>
              <a:rPr lang="en-US"/>
              <a:t>If your paper fits neither of the categories above:</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t>General Format</a:t>
            </a:r>
          </a:p>
        </p:txBody>
      </p:sp>
      <p:sp>
        <p:nvSpPr>
          <p:cNvPr id="16386" name="Rectangle 4"/>
          <p:cNvSpPr>
            <a:spLocks noChangeArrowheads="1"/>
          </p:cNvSpPr>
          <p:nvPr/>
        </p:nvSpPr>
        <p:spPr bwMode="auto">
          <a:xfrm>
            <a:off x="304800" y="1981200"/>
            <a:ext cx="8382000" cy="4298950"/>
          </a:xfrm>
          <a:prstGeom prst="rect">
            <a:avLst/>
          </a:prstGeom>
          <a:noFill/>
          <a:ln w="9525">
            <a:noFill/>
            <a:miter lim="800000"/>
            <a:headEnd/>
            <a:tailEnd/>
          </a:ln>
        </p:spPr>
        <p:txBody>
          <a:bodyPr>
            <a:spAutoFit/>
          </a:bodyPr>
          <a:lstStyle/>
          <a:p>
            <a:pPr lvl="1">
              <a:spcBef>
                <a:spcPts val="1000"/>
              </a:spcBef>
              <a:buFont typeface="Arial" pitchFamily="34" charset="0"/>
              <a:buChar char="•"/>
            </a:pPr>
            <a:r>
              <a:rPr lang="en-US"/>
              <a:t> be typed and double-spaced be printed on standard-sized paper (8.5</a:t>
            </a:r>
            <a:r>
              <a:rPr lang="ja-JP" altLang="en-US"/>
              <a:t>”</a:t>
            </a:r>
            <a:r>
              <a:rPr lang="en-US" altLang="ja-JP"/>
              <a:t>x11</a:t>
            </a:r>
            <a:r>
              <a:rPr lang="ja-JP" altLang="en-US"/>
              <a:t>”</a:t>
            </a:r>
            <a:r>
              <a:rPr lang="en-US" altLang="ja-JP"/>
              <a:t>)</a:t>
            </a:r>
          </a:p>
          <a:p>
            <a:pPr lvl="1">
              <a:spcBef>
                <a:spcPts val="1000"/>
              </a:spcBef>
              <a:buFont typeface="Arial" pitchFamily="34" charset="0"/>
              <a:buChar char="•"/>
            </a:pPr>
            <a:r>
              <a:rPr lang="en-US"/>
              <a:t> use 1</a:t>
            </a:r>
            <a:r>
              <a:rPr lang="ja-JP" altLang="en-US"/>
              <a:t>”</a:t>
            </a:r>
            <a:r>
              <a:rPr lang="en-US" altLang="ja-JP"/>
              <a:t> margins on all sides</a:t>
            </a:r>
          </a:p>
          <a:p>
            <a:pPr lvl="1">
              <a:spcBef>
                <a:spcPts val="1000"/>
              </a:spcBef>
              <a:buFont typeface="Arial" pitchFamily="34" charset="0"/>
              <a:buChar char="•"/>
            </a:pPr>
            <a:r>
              <a:rPr lang="en-US"/>
              <a:t> use 10-12 pt. Times New Roman or a similar font</a:t>
            </a:r>
          </a:p>
          <a:p>
            <a:pPr lvl="1">
              <a:spcBef>
                <a:spcPts val="1000"/>
              </a:spcBef>
              <a:buFont typeface="Arial" pitchFamily="34" charset="0"/>
              <a:buChar char="•"/>
            </a:pPr>
            <a:r>
              <a:rPr lang="en-US"/>
              <a:t> include  a page header (title) in the upper left-hand of every page and a page number in the upper right-hand side of every page</a:t>
            </a:r>
          </a:p>
          <a:p>
            <a:pPr lvl="1">
              <a:spcBef>
                <a:spcPts val="1000"/>
              </a:spcBef>
            </a:pPr>
            <a:r>
              <a:rPr lang="en-US"/>
              <a:t>Note: If you are writing a manuscript draft, APA suggests using two spaces between sentences to aid readability (see pp. 87-88 in the APA manual). </a:t>
            </a:r>
          </a:p>
        </p:txBody>
      </p:sp>
      <p:sp>
        <p:nvSpPr>
          <p:cNvPr id="16387" name="TextBox 4"/>
          <p:cNvSpPr txBox="1">
            <a:spLocks noChangeArrowheads="1"/>
          </p:cNvSpPr>
          <p:nvPr/>
        </p:nvSpPr>
        <p:spPr bwMode="auto">
          <a:xfrm>
            <a:off x="304800" y="1447800"/>
            <a:ext cx="8534400" cy="461963"/>
          </a:xfrm>
          <a:prstGeom prst="rect">
            <a:avLst/>
          </a:prstGeom>
          <a:noFill/>
          <a:ln w="9525">
            <a:noFill/>
            <a:miter lim="800000"/>
            <a:headEnd/>
            <a:tailEnd/>
          </a:ln>
        </p:spPr>
        <p:txBody>
          <a:bodyPr>
            <a:spAutoFit/>
          </a:bodyPr>
          <a:lstStyle/>
          <a:p>
            <a:r>
              <a:rPr lang="en-US"/>
              <a:t>Your essay should:</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ChangeArrowheads="1"/>
          </p:cNvSpPr>
          <p:nvPr/>
        </p:nvSpPr>
        <p:spPr bwMode="auto">
          <a:xfrm>
            <a:off x="6781800" y="1143000"/>
            <a:ext cx="1981200" cy="2819400"/>
          </a:xfrm>
          <a:prstGeom prst="rect">
            <a:avLst/>
          </a:prstGeom>
          <a:gradFill rotWithShape="1">
            <a:gsLst>
              <a:gs pos="0">
                <a:srgbClr val="FFEFD1"/>
              </a:gs>
              <a:gs pos="64999">
                <a:srgbClr val="F0EBD5"/>
              </a:gs>
              <a:gs pos="100000">
                <a:srgbClr val="D1C39F"/>
              </a:gs>
            </a:gsLst>
            <a:lin ang="2700000" scaled="1"/>
          </a:gradFill>
          <a:ln w="9525">
            <a:solidFill>
              <a:schemeClr val="tx1"/>
            </a:solidFill>
            <a:round/>
            <a:headEnd/>
            <a:tailEnd/>
          </a:ln>
          <a:effectLst>
            <a:outerShdw blurRad="63500" dist="38100" dir="10800000" algn="r" rotWithShape="0">
              <a:srgbClr val="000000">
                <a:alpha val="39999"/>
              </a:srgbClr>
            </a:outerShdw>
          </a:effectLst>
        </p:spPr>
        <p:txBody>
          <a:bodyPr/>
          <a:lstStyle/>
          <a:p>
            <a:pPr eaLnBrk="0" hangingPunct="0">
              <a:defRPr/>
            </a:pPr>
            <a:endParaRPr lang="en-US">
              <a:latin typeface="Arial" pitchFamily="-108" charset="0"/>
              <a:ea typeface="ＭＳ Ｐゴシック" pitchFamily="-108" charset="-128"/>
              <a:cs typeface="ＭＳ Ｐゴシック" pitchFamily="-108" charset="-128"/>
            </a:endParaRPr>
          </a:p>
          <a:p>
            <a:pPr eaLnBrk="0" hangingPunct="0">
              <a:defRPr/>
            </a:pPr>
            <a:r>
              <a:rPr lang="en-US">
                <a:latin typeface="Arial" pitchFamily="-108" charset="0"/>
                <a:ea typeface="ＭＳ Ｐゴシック" pitchFamily="-108" charset="-128"/>
                <a:cs typeface="ＭＳ Ｐゴシック" pitchFamily="-108" charset="-128"/>
              </a:rPr>
              <a:t>References</a:t>
            </a:r>
          </a:p>
        </p:txBody>
      </p:sp>
      <p:sp>
        <p:nvSpPr>
          <p:cNvPr id="7" name="Rectangle 6"/>
          <p:cNvSpPr>
            <a:spLocks noChangeArrowheads="1"/>
          </p:cNvSpPr>
          <p:nvPr/>
        </p:nvSpPr>
        <p:spPr bwMode="auto">
          <a:xfrm>
            <a:off x="5943600" y="2057400"/>
            <a:ext cx="1984375" cy="2819400"/>
          </a:xfrm>
          <a:prstGeom prst="rect">
            <a:avLst/>
          </a:prstGeom>
          <a:gradFill rotWithShape="1">
            <a:gsLst>
              <a:gs pos="0">
                <a:srgbClr val="FFEFD1"/>
              </a:gs>
              <a:gs pos="64999">
                <a:srgbClr val="F0EBD5"/>
              </a:gs>
              <a:gs pos="100000">
                <a:srgbClr val="D1C39F"/>
              </a:gs>
            </a:gsLst>
            <a:lin ang="2700000"/>
          </a:gradFill>
          <a:ln w="9525">
            <a:solidFill>
              <a:schemeClr val="tx1"/>
            </a:solidFill>
            <a:round/>
            <a:headEnd/>
            <a:tailEnd/>
          </a:ln>
          <a:effectLst>
            <a:outerShdw blurRad="63500" dist="38100" dir="10800000" algn="r" rotWithShape="0">
              <a:srgbClr val="000000">
                <a:alpha val="39999"/>
              </a:srgbClr>
            </a:outerShdw>
          </a:effectLst>
        </p:spPr>
        <p:txBody>
          <a:bodyPr/>
          <a:lstStyle/>
          <a:p>
            <a:pPr eaLnBrk="0" hangingPunct="0">
              <a:defRPr/>
            </a:pPr>
            <a:endParaRPr lang="en-US">
              <a:latin typeface="Arial" pitchFamily="-108" charset="0"/>
              <a:ea typeface="ＭＳ Ｐゴシック" pitchFamily="-108" charset="-128"/>
              <a:cs typeface="ＭＳ Ｐゴシック" pitchFamily="-108" charset="-128"/>
            </a:endParaRPr>
          </a:p>
          <a:p>
            <a:pPr eaLnBrk="0" hangingPunct="0">
              <a:defRPr/>
            </a:pPr>
            <a:r>
              <a:rPr lang="en-US">
                <a:latin typeface="Arial" pitchFamily="-108" charset="0"/>
                <a:ea typeface="ＭＳ Ｐゴシック" pitchFamily="-108" charset="-128"/>
                <a:cs typeface="ＭＳ Ｐゴシック" pitchFamily="-108" charset="-128"/>
              </a:rPr>
              <a:t>Main Body</a:t>
            </a:r>
          </a:p>
        </p:txBody>
      </p:sp>
      <p:sp>
        <p:nvSpPr>
          <p:cNvPr id="6" name="Rectangle 5"/>
          <p:cNvSpPr>
            <a:spLocks noChangeArrowheads="1"/>
          </p:cNvSpPr>
          <p:nvPr/>
        </p:nvSpPr>
        <p:spPr bwMode="auto">
          <a:xfrm>
            <a:off x="5029200" y="2971800"/>
            <a:ext cx="1984375" cy="2819400"/>
          </a:xfrm>
          <a:prstGeom prst="rect">
            <a:avLst/>
          </a:prstGeom>
          <a:gradFill rotWithShape="1">
            <a:gsLst>
              <a:gs pos="0">
                <a:srgbClr val="FFEFD1"/>
              </a:gs>
              <a:gs pos="64999">
                <a:srgbClr val="F0EBD5"/>
              </a:gs>
              <a:gs pos="100000">
                <a:srgbClr val="D1C39F"/>
              </a:gs>
            </a:gsLst>
            <a:lin ang="2700000" scaled="1"/>
          </a:gradFill>
          <a:ln w="9525">
            <a:solidFill>
              <a:schemeClr val="tx1"/>
            </a:solidFill>
            <a:round/>
            <a:headEnd/>
            <a:tailEnd/>
          </a:ln>
          <a:effectLst>
            <a:outerShdw blurRad="63500" dist="38100" dir="10800000" algn="r" rotWithShape="0">
              <a:srgbClr val="000000">
                <a:alpha val="39999"/>
              </a:srgbClr>
            </a:outerShdw>
          </a:effectLst>
        </p:spPr>
        <p:txBody>
          <a:bodyPr/>
          <a:lstStyle/>
          <a:p>
            <a:pPr eaLnBrk="0" hangingPunct="0">
              <a:defRPr/>
            </a:pPr>
            <a:endParaRPr lang="en-US">
              <a:latin typeface="Arial" pitchFamily="-108" charset="0"/>
              <a:ea typeface="ＭＳ Ｐゴシック" pitchFamily="-108" charset="-128"/>
              <a:cs typeface="ＭＳ Ｐゴシック" pitchFamily="-108" charset="-128"/>
            </a:endParaRPr>
          </a:p>
          <a:p>
            <a:pPr eaLnBrk="0" hangingPunct="0">
              <a:defRPr/>
            </a:pPr>
            <a:r>
              <a:rPr lang="en-US">
                <a:latin typeface="Arial" pitchFamily="-108" charset="0"/>
                <a:ea typeface="ＭＳ Ｐゴシック" pitchFamily="-108" charset="-128"/>
                <a:cs typeface="ＭＳ Ｐゴシック" pitchFamily="-108" charset="-128"/>
              </a:rPr>
              <a:t>  Abstract</a:t>
            </a:r>
          </a:p>
        </p:txBody>
      </p:sp>
      <p:sp>
        <p:nvSpPr>
          <p:cNvPr id="18436" name="Title 1"/>
          <p:cNvSpPr>
            <a:spLocks noGrp="1"/>
          </p:cNvSpPr>
          <p:nvPr>
            <p:ph type="title"/>
          </p:nvPr>
        </p:nvSpPr>
        <p:spPr/>
        <p:txBody>
          <a:bodyPr/>
          <a:lstStyle/>
          <a:p>
            <a:pPr eaLnBrk="1" hangingPunct="1"/>
            <a:r>
              <a:rPr lang="en-US" smtClean="0"/>
              <a:t>General Format</a:t>
            </a:r>
          </a:p>
        </p:txBody>
      </p:sp>
      <p:sp>
        <p:nvSpPr>
          <p:cNvPr id="5" name="Rectangle 4"/>
          <p:cNvSpPr>
            <a:spLocks noChangeArrowheads="1"/>
          </p:cNvSpPr>
          <p:nvPr/>
        </p:nvSpPr>
        <p:spPr bwMode="auto">
          <a:xfrm>
            <a:off x="4038600" y="3810000"/>
            <a:ext cx="1984375" cy="2816225"/>
          </a:xfrm>
          <a:prstGeom prst="rect">
            <a:avLst/>
          </a:prstGeom>
          <a:gradFill rotWithShape="1">
            <a:gsLst>
              <a:gs pos="0">
                <a:srgbClr val="FFF6E7"/>
              </a:gs>
              <a:gs pos="64999">
                <a:srgbClr val="F0EBD5"/>
              </a:gs>
              <a:gs pos="100000">
                <a:srgbClr val="D1C39F"/>
              </a:gs>
            </a:gsLst>
            <a:lin ang="2700000" scaled="1"/>
          </a:gradFill>
          <a:ln w="9525">
            <a:solidFill>
              <a:schemeClr val="tx1"/>
            </a:solidFill>
            <a:round/>
            <a:headEnd/>
            <a:tailEnd/>
          </a:ln>
          <a:effectLst>
            <a:outerShdw blurRad="63500" dist="38100" dir="13500000" algn="br" rotWithShape="0">
              <a:srgbClr val="000000">
                <a:alpha val="39999"/>
              </a:srgbClr>
            </a:outerShdw>
          </a:effectLst>
        </p:spPr>
        <p:txBody>
          <a:bodyPr/>
          <a:lstStyle/>
          <a:p>
            <a:pPr eaLnBrk="0" hangingPunct="0">
              <a:defRPr/>
            </a:pPr>
            <a:endParaRPr lang="en-US">
              <a:latin typeface="Arial" pitchFamily="-108" charset="0"/>
              <a:ea typeface="ＭＳ Ｐゴシック" pitchFamily="-108" charset="-128"/>
              <a:cs typeface="ＭＳ Ｐゴシック" pitchFamily="-108" charset="-128"/>
            </a:endParaRPr>
          </a:p>
          <a:p>
            <a:pPr eaLnBrk="0" hangingPunct="0">
              <a:defRPr/>
            </a:pPr>
            <a:r>
              <a:rPr lang="en-US">
                <a:latin typeface="Arial" pitchFamily="-108" charset="0"/>
                <a:ea typeface="ＭＳ Ｐゴシック" pitchFamily="-108" charset="-128"/>
                <a:cs typeface="ＭＳ Ｐゴシック" pitchFamily="-108" charset="-128"/>
              </a:rPr>
              <a:t>Title page</a:t>
            </a:r>
          </a:p>
        </p:txBody>
      </p:sp>
      <p:sp useBgFill="1">
        <p:nvSpPr>
          <p:cNvPr id="18438" name="Rounded Rectangular Callout 9"/>
          <p:cNvSpPr>
            <a:spLocks noChangeArrowheads="1"/>
          </p:cNvSpPr>
          <p:nvPr/>
        </p:nvSpPr>
        <p:spPr bwMode="auto">
          <a:xfrm>
            <a:off x="685800" y="1371600"/>
            <a:ext cx="3581400" cy="1447800"/>
          </a:xfrm>
          <a:prstGeom prst="wedgeRoundRectCallout">
            <a:avLst>
              <a:gd name="adj1" fmla="val 76528"/>
              <a:gd name="adj2" fmla="val 64884"/>
              <a:gd name="adj3" fmla="val 16667"/>
            </a:avLst>
          </a:prstGeom>
          <a:ln w="9525">
            <a:noFill/>
            <a:round/>
            <a:headEnd/>
            <a:tailEnd/>
          </a:ln>
        </p:spPr>
        <p:txBody>
          <a:bodyPr/>
          <a:lstStyle/>
          <a:p>
            <a:pPr eaLnBrk="0" hangingPunct="0"/>
            <a:r>
              <a:rPr lang="en-US"/>
              <a:t>Your essay should include four major sections:</a:t>
            </a:r>
          </a:p>
          <a:p>
            <a:pPr eaLnBrk="0" hangingPunct="0"/>
            <a:endParaRPr lang="en-US"/>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Title Page</a:t>
            </a:r>
          </a:p>
        </p:txBody>
      </p:sp>
      <p:pic>
        <p:nvPicPr>
          <p:cNvPr id="20482" name="Picture 5" descr="APA Title Page.jpg"/>
          <p:cNvPicPr>
            <a:picLocks noChangeAspect="1"/>
          </p:cNvPicPr>
          <p:nvPr/>
        </p:nvPicPr>
        <p:blipFill>
          <a:blip r:embed="rId3" cstate="print"/>
          <a:srcRect/>
          <a:stretch>
            <a:fillRect/>
          </a:stretch>
        </p:blipFill>
        <p:spPr bwMode="auto">
          <a:xfrm>
            <a:off x="5097463" y="1295400"/>
            <a:ext cx="3502025" cy="4495800"/>
          </a:xfrm>
          <a:prstGeom prst="rect">
            <a:avLst/>
          </a:prstGeom>
          <a:noFill/>
          <a:ln w="9525">
            <a:noFill/>
            <a:miter lim="800000"/>
            <a:headEnd/>
            <a:tailEnd/>
          </a:ln>
        </p:spPr>
      </p:pic>
      <p:sp useBgFill="1">
        <p:nvSpPr>
          <p:cNvPr id="5" name="Rounded Rectangular Callout 4"/>
          <p:cNvSpPr/>
          <p:nvPr/>
        </p:nvSpPr>
        <p:spPr bwMode="auto">
          <a:xfrm>
            <a:off x="609600" y="1371600"/>
            <a:ext cx="3581400" cy="2057400"/>
          </a:xfrm>
          <a:prstGeom prst="wedgeRoundRectCallout">
            <a:avLst>
              <a:gd name="adj1" fmla="val 85691"/>
              <a:gd name="adj2" fmla="val -35788"/>
              <a:gd name="adj3" fmla="val 16667"/>
            </a:avLst>
          </a:prstGeom>
          <a:ln w="9525" cap="flat" cmpd="sng" algn="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prstDash val="solid"/>
            <a:round/>
            <a:headEnd type="none" w="med" len="med"/>
            <a:tailEnd type="none" w="med" len="med"/>
          </a:ln>
          <a:effectLst/>
        </p:spPr>
        <p:txBody>
          <a:bodyPr/>
          <a:lstStyle/>
          <a:p>
            <a:pPr eaLnBrk="0" hangingPunct="0">
              <a:defRPr/>
            </a:pPr>
            <a:r>
              <a:rPr lang="en-US" dirty="0">
                <a:latin typeface="Helvetica" pitchFamily="-108" charset="0"/>
                <a:ea typeface="ＭＳ Ｐゴシック" pitchFamily="-108" charset="-128"/>
                <a:cs typeface="ＭＳ Ｐゴシック" pitchFamily="-108" charset="-128"/>
              </a:rPr>
              <a:t>Page header:</a:t>
            </a:r>
          </a:p>
          <a:p>
            <a:pPr eaLnBrk="0" hangingPunct="0">
              <a:defRPr/>
            </a:pPr>
            <a:r>
              <a:rPr lang="en-US" dirty="0">
                <a:latin typeface="Helvetica" pitchFamily="-108" charset="0"/>
                <a:ea typeface="ＭＳ Ｐゴシック" pitchFamily="-108" charset="-128"/>
                <a:cs typeface="ＭＳ Ｐゴシック" pitchFamily="-108" charset="-128"/>
              </a:rPr>
              <a:t>(use Insert Page Header)</a:t>
            </a:r>
          </a:p>
          <a:p>
            <a:pPr eaLnBrk="0" hangingPunct="0">
              <a:defRPr/>
            </a:pPr>
            <a:r>
              <a:rPr lang="en-US" dirty="0">
                <a:latin typeface="Helvetica" pitchFamily="-108" charset="0"/>
                <a:ea typeface="ＭＳ Ｐゴシック" pitchFamily="-108" charset="-128"/>
                <a:cs typeface="ＭＳ Ｐゴシック" pitchFamily="-108" charset="-128"/>
              </a:rPr>
              <a:t>title flush left + page number flush right.</a:t>
            </a:r>
          </a:p>
        </p:txBody>
      </p:sp>
      <p:sp useBgFill="1">
        <p:nvSpPr>
          <p:cNvPr id="8" name="Rounded Rectangular Callout 7"/>
          <p:cNvSpPr/>
          <p:nvPr/>
        </p:nvSpPr>
        <p:spPr bwMode="auto">
          <a:xfrm>
            <a:off x="685800" y="3581400"/>
            <a:ext cx="3657600" cy="2514600"/>
          </a:xfrm>
          <a:prstGeom prst="wedgeRoundRectCallout">
            <a:avLst>
              <a:gd name="adj1" fmla="val 103333"/>
              <a:gd name="adj2" fmla="val -78428"/>
              <a:gd name="adj3" fmla="val 16667"/>
            </a:avLst>
          </a:prstGeom>
          <a:ln w="9525" cap="flat" cmpd="sng" algn="ctr">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prstDash val="solid"/>
            <a:round/>
            <a:headEnd type="none" w="med" len="med"/>
            <a:tailEnd type="none" w="med" len="med"/>
          </a:ln>
          <a:effectLst/>
        </p:spPr>
        <p:txBody>
          <a:bodyPr/>
          <a:lstStyle>
            <a:lvl1pPr eaLnBrk="0" hangingPunct="0">
              <a:defRPr sz="2400" b="1">
                <a:solidFill>
                  <a:schemeClr val="tx1"/>
                </a:solidFill>
                <a:latin typeface="Arial" charset="0"/>
                <a:ea typeface="ＭＳ Ｐゴシック" charset="0"/>
                <a:cs typeface="Arial" charset="0"/>
              </a:defRPr>
            </a:lvl1pPr>
            <a:lvl2pPr marL="37931725" indent="-37474525" eaLnBrk="0" hangingPunct="0">
              <a:defRPr sz="2400" b="1">
                <a:solidFill>
                  <a:schemeClr val="tx1"/>
                </a:solidFill>
                <a:latin typeface="Arial" charset="0"/>
                <a:ea typeface="Arial" charset="0"/>
                <a:cs typeface="Arial" charset="0"/>
              </a:defRPr>
            </a:lvl2pPr>
            <a:lvl3pPr eaLnBrk="0" hangingPunct="0">
              <a:defRPr sz="2400" b="1">
                <a:solidFill>
                  <a:schemeClr val="tx1"/>
                </a:solidFill>
                <a:latin typeface="Arial" charset="0"/>
                <a:ea typeface="Arial" charset="0"/>
                <a:cs typeface="Arial" charset="0"/>
              </a:defRPr>
            </a:lvl3pPr>
            <a:lvl4pPr eaLnBrk="0" hangingPunct="0">
              <a:defRPr sz="2400" b="1">
                <a:solidFill>
                  <a:schemeClr val="tx1"/>
                </a:solidFill>
                <a:latin typeface="Arial" charset="0"/>
                <a:ea typeface="Arial" charset="0"/>
                <a:cs typeface="Arial" charset="0"/>
              </a:defRPr>
            </a:lvl4pPr>
            <a:lvl5pPr eaLnBrk="0" hangingPunct="0">
              <a:defRPr sz="2400" b="1">
                <a:solidFill>
                  <a:schemeClr val="tx1"/>
                </a:solidFill>
                <a:latin typeface="Arial" charset="0"/>
                <a:ea typeface="Arial" charset="0"/>
                <a:cs typeface="Arial" charset="0"/>
              </a:defRPr>
            </a:lvl5pPr>
            <a:lvl6pPr marL="457200" eaLnBrk="0" fontAlgn="base" hangingPunct="0">
              <a:spcBef>
                <a:spcPct val="0"/>
              </a:spcBef>
              <a:spcAft>
                <a:spcPct val="0"/>
              </a:spcAft>
              <a:defRPr sz="2400" b="1">
                <a:solidFill>
                  <a:schemeClr val="tx1"/>
                </a:solidFill>
                <a:latin typeface="Arial" charset="0"/>
                <a:ea typeface="Arial" charset="0"/>
                <a:cs typeface="Arial" charset="0"/>
              </a:defRPr>
            </a:lvl6pPr>
            <a:lvl7pPr marL="914400" eaLnBrk="0" fontAlgn="base" hangingPunct="0">
              <a:spcBef>
                <a:spcPct val="0"/>
              </a:spcBef>
              <a:spcAft>
                <a:spcPct val="0"/>
              </a:spcAft>
              <a:defRPr sz="2400" b="1">
                <a:solidFill>
                  <a:schemeClr val="tx1"/>
                </a:solidFill>
                <a:latin typeface="Arial" charset="0"/>
                <a:ea typeface="Arial" charset="0"/>
                <a:cs typeface="Arial" charset="0"/>
              </a:defRPr>
            </a:lvl7pPr>
            <a:lvl8pPr marL="1371600" eaLnBrk="0" fontAlgn="base" hangingPunct="0">
              <a:spcBef>
                <a:spcPct val="0"/>
              </a:spcBef>
              <a:spcAft>
                <a:spcPct val="0"/>
              </a:spcAft>
              <a:defRPr sz="2400" b="1">
                <a:solidFill>
                  <a:schemeClr val="tx1"/>
                </a:solidFill>
                <a:latin typeface="Arial" charset="0"/>
                <a:ea typeface="Arial" charset="0"/>
                <a:cs typeface="Arial" charset="0"/>
              </a:defRPr>
            </a:lvl8pPr>
            <a:lvl9pPr marL="1828800" eaLnBrk="0" fontAlgn="base" hangingPunct="0">
              <a:spcBef>
                <a:spcPct val="0"/>
              </a:spcBef>
              <a:spcAft>
                <a:spcPct val="0"/>
              </a:spcAft>
              <a:defRPr sz="2400" b="1">
                <a:solidFill>
                  <a:schemeClr val="tx1"/>
                </a:solidFill>
                <a:latin typeface="Arial" charset="0"/>
                <a:ea typeface="Arial" charset="0"/>
                <a:cs typeface="Arial" charset="0"/>
              </a:defRPr>
            </a:lvl9pPr>
          </a:lstStyle>
          <a:p>
            <a:pPr>
              <a:defRPr/>
            </a:pPr>
            <a:r>
              <a:rPr lang="en-US" smtClean="0">
                <a:latin typeface="Helvetica" charset="0"/>
                <a:cs typeface="ＭＳ Ｐゴシック" charset="0"/>
              </a:rPr>
              <a:t>Title:</a:t>
            </a:r>
          </a:p>
          <a:p>
            <a:pPr>
              <a:defRPr/>
            </a:pPr>
            <a:r>
              <a:rPr lang="en-US" smtClean="0">
                <a:latin typeface="Helvetica" charset="0"/>
                <a:cs typeface="ＭＳ Ｐゴシック" charset="0"/>
              </a:rPr>
              <a:t>(in the upper half of the page, centered)</a:t>
            </a:r>
          </a:p>
          <a:p>
            <a:pPr>
              <a:defRPr/>
            </a:pPr>
            <a:r>
              <a:rPr lang="en-US" smtClean="0">
                <a:latin typeface="Helvetica" charset="0"/>
                <a:cs typeface="ＭＳ Ｐゴシック" charset="0"/>
              </a:rPr>
              <a:t>name (no title or degree) + affiliation (university, etc.)</a:t>
            </a:r>
          </a:p>
          <a:p>
            <a:pPr>
              <a:defRPr/>
            </a:pPr>
            <a:endParaRPr lang="en-US" smtClean="0">
              <a:latin typeface="Helvetica" charset="0"/>
              <a:cs typeface="ＭＳ Ｐゴシック" charset="0"/>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ppt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lack"/>
        <a:ea typeface="ＭＳ Ｐゴシック"/>
        <a:cs typeface=""/>
      </a:majorFont>
      <a:minorFont>
        <a:latin typeface="Helvetic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ppttemplate</Template>
  <TotalTime>5260</TotalTime>
  <Words>4659</Words>
  <Application>Microsoft Office PowerPoint</Application>
  <PresentationFormat>On-screen Show (4:3)</PresentationFormat>
  <Paragraphs>447</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ppttemplate</vt:lpstr>
      <vt:lpstr>APA  Formatting and Style Guide</vt:lpstr>
      <vt:lpstr>What is APA?</vt:lpstr>
      <vt:lpstr>APA Style: Point of View and Voice</vt:lpstr>
      <vt:lpstr>APA Style: Language</vt:lpstr>
      <vt:lpstr>Types of APA Papers</vt:lpstr>
      <vt:lpstr>Types of APA Papers</vt:lpstr>
      <vt:lpstr>General Format</vt:lpstr>
      <vt:lpstr>General Format</vt:lpstr>
      <vt:lpstr>Title Page</vt:lpstr>
      <vt:lpstr>Abstract Page</vt:lpstr>
      <vt:lpstr>Main Body (Text)</vt:lpstr>
      <vt:lpstr>References Page</vt:lpstr>
      <vt:lpstr>References: Basics</vt:lpstr>
      <vt:lpstr>References: Basics</vt:lpstr>
      <vt:lpstr>Making the References List</vt:lpstr>
      <vt:lpstr>In-text Citations: Basics</vt:lpstr>
      <vt:lpstr>In-text Citations:  Formatting Quotations</vt:lpstr>
      <vt:lpstr>In-text Citations:  Formatting a Summary or Paraphrase</vt:lpstr>
      <vt:lpstr>In-text Citations:  Formatting a Summary or Paraphrase </vt:lpstr>
      <vt:lpstr>In-text Citations:  Formatting a Summary or Paraphrase</vt:lpstr>
      <vt:lpstr>In-text Citations:  Signal Words</vt:lpstr>
      <vt:lpstr>In-text Citations:  Two or More Works </vt:lpstr>
      <vt:lpstr>In-text Citations:  A Work with Two Authors</vt:lpstr>
      <vt:lpstr>In-text Citations:  A Work with Three to Five authors</vt:lpstr>
      <vt:lpstr>In-text Citations:  A Work with Six and More Authors</vt:lpstr>
      <vt:lpstr>In-text Citations:  A Work of Unknown Author</vt:lpstr>
      <vt:lpstr>In-text Citations:  Organization</vt:lpstr>
      <vt:lpstr>In-text Citations:  The same last name/the same author</vt:lpstr>
      <vt:lpstr>In-text Citations:  Personal communication</vt:lpstr>
      <vt:lpstr>In-text Citations:  Electronic sources</vt:lpstr>
      <vt:lpstr>APA Headings</vt:lpstr>
      <vt:lpstr>APA Headings</vt:lpstr>
      <vt:lpstr>APA Tables</vt:lpstr>
      <vt:lpstr>APA Figures</vt:lpstr>
      <vt:lpstr>Additional APA Resources</vt:lpstr>
      <vt:lpstr>The End</vt:lpstr>
    </vt:vector>
  </TitlesOfParts>
  <Company>User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Your Focus</dc:title>
  <dc:creator>User</dc:creator>
  <cp:lastModifiedBy>DELL</cp:lastModifiedBy>
  <cp:revision>356</cp:revision>
  <dcterms:created xsi:type="dcterms:W3CDTF">2011-02-23T17:55:41Z</dcterms:created>
  <dcterms:modified xsi:type="dcterms:W3CDTF">2018-05-10T14:37:00Z</dcterms:modified>
</cp:coreProperties>
</file>