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2"/>
  </p:notesMasterIdLst>
  <p:sldIdLst>
    <p:sldId id="257" r:id="rId2"/>
    <p:sldId id="259" r:id="rId3"/>
    <p:sldId id="261" r:id="rId4"/>
    <p:sldId id="262" r:id="rId5"/>
    <p:sldId id="263" r:id="rId6"/>
    <p:sldId id="265" r:id="rId7"/>
    <p:sldId id="266" r:id="rId8"/>
    <p:sldId id="267" r:id="rId9"/>
    <p:sldId id="268" r:id="rId10"/>
    <p:sldId id="311" r:id="rId11"/>
    <p:sldId id="269" r:id="rId12"/>
    <p:sldId id="270" r:id="rId13"/>
    <p:sldId id="271" r:id="rId14"/>
    <p:sldId id="272" r:id="rId15"/>
    <p:sldId id="273" r:id="rId16"/>
    <p:sldId id="274" r:id="rId17"/>
    <p:sldId id="307" r:id="rId18"/>
    <p:sldId id="275" r:id="rId19"/>
    <p:sldId id="276" r:id="rId20"/>
    <p:sldId id="323" r:id="rId21"/>
    <p:sldId id="324" r:id="rId22"/>
    <p:sldId id="325" r:id="rId23"/>
    <p:sldId id="326" r:id="rId24"/>
    <p:sldId id="327" r:id="rId25"/>
    <p:sldId id="328" r:id="rId26"/>
    <p:sldId id="329" r:id="rId27"/>
    <p:sldId id="330" r:id="rId28"/>
    <p:sldId id="331" r:id="rId29"/>
    <p:sldId id="332" r:id="rId30"/>
    <p:sldId id="333" r:id="rId31"/>
    <p:sldId id="334" r:id="rId32"/>
    <p:sldId id="335" r:id="rId33"/>
    <p:sldId id="336" r:id="rId34"/>
    <p:sldId id="337" r:id="rId35"/>
    <p:sldId id="338" r:id="rId36"/>
    <p:sldId id="339" r:id="rId37"/>
    <p:sldId id="340" r:id="rId38"/>
    <p:sldId id="341" r:id="rId39"/>
    <p:sldId id="342" r:id="rId40"/>
    <p:sldId id="343" r:id="rId41"/>
    <p:sldId id="344" r:id="rId42"/>
    <p:sldId id="345" r:id="rId43"/>
    <p:sldId id="346" r:id="rId44"/>
    <p:sldId id="347" r:id="rId45"/>
    <p:sldId id="348" r:id="rId46"/>
    <p:sldId id="349" r:id="rId47"/>
    <p:sldId id="350" r:id="rId48"/>
    <p:sldId id="351" r:id="rId49"/>
    <p:sldId id="352" r:id="rId50"/>
    <p:sldId id="353" r:id="rId51"/>
    <p:sldId id="354" r:id="rId52"/>
    <p:sldId id="355" r:id="rId53"/>
    <p:sldId id="356" r:id="rId54"/>
    <p:sldId id="357" r:id="rId55"/>
    <p:sldId id="358" r:id="rId56"/>
    <p:sldId id="359" r:id="rId57"/>
    <p:sldId id="360" r:id="rId58"/>
    <p:sldId id="361" r:id="rId59"/>
    <p:sldId id="362" r:id="rId60"/>
    <p:sldId id="363" r:id="rId61"/>
    <p:sldId id="364" r:id="rId62"/>
    <p:sldId id="365" r:id="rId63"/>
    <p:sldId id="366" r:id="rId64"/>
    <p:sldId id="367" r:id="rId65"/>
    <p:sldId id="368" r:id="rId66"/>
    <p:sldId id="369" r:id="rId67"/>
    <p:sldId id="370" r:id="rId68"/>
    <p:sldId id="371" r:id="rId69"/>
    <p:sldId id="372" r:id="rId70"/>
    <p:sldId id="373" r:id="rId7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94" y="21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139CDB-27AC-442B-927F-C0432E9EB26C}" type="doc">
      <dgm:prSet loTypeId="urn:microsoft.com/office/officeart/2005/8/layout/vList2" loCatId="list" qsTypeId="urn:microsoft.com/office/officeart/2005/8/quickstyle/3d7" qsCatId="3D" csTypeId="urn:microsoft.com/office/officeart/2005/8/colors/accent1_2" csCatId="accent1" phldr="1"/>
      <dgm:spPr/>
      <dgm:t>
        <a:bodyPr/>
        <a:lstStyle/>
        <a:p>
          <a:endParaRPr lang="en-US"/>
        </a:p>
      </dgm:t>
    </dgm:pt>
    <dgm:pt modelId="{5DC6274C-B081-4573-9D4D-4A6CB47A95C1}">
      <dgm:prSet phldrT="[Text]"/>
      <dgm:spPr/>
      <dgm:t>
        <a:bodyPr/>
        <a:lstStyle/>
        <a:p>
          <a:r>
            <a:rPr lang="en-US" dirty="0" smtClean="0"/>
            <a:t>Definition by Comer</a:t>
          </a:r>
          <a:endParaRPr lang="en-US" dirty="0"/>
        </a:p>
      </dgm:t>
    </dgm:pt>
    <dgm:pt modelId="{2DA8810D-923A-44E7-AA3A-F799C5F6F367}" type="parTrans" cxnId="{FC177C8C-C28A-4D71-ACD2-77605B48B3B9}">
      <dgm:prSet/>
      <dgm:spPr/>
      <dgm:t>
        <a:bodyPr/>
        <a:lstStyle/>
        <a:p>
          <a:endParaRPr lang="en-US"/>
        </a:p>
      </dgm:t>
    </dgm:pt>
    <dgm:pt modelId="{A8F60C67-7922-4058-8953-54B2D873517E}" type="sibTrans" cxnId="{FC177C8C-C28A-4D71-ACD2-77605B48B3B9}">
      <dgm:prSet/>
      <dgm:spPr/>
      <dgm:t>
        <a:bodyPr/>
        <a:lstStyle/>
        <a:p>
          <a:endParaRPr lang="en-US"/>
        </a:p>
      </dgm:t>
    </dgm:pt>
    <dgm:pt modelId="{741EBE14-81D0-40CD-B1CA-291B61409D9D}">
      <dgm:prSet phldrT="[Text]" phldr="1"/>
      <dgm:spPr/>
      <dgm:t>
        <a:bodyPr/>
        <a:lstStyle/>
        <a:p>
          <a:endParaRPr lang="en-US" dirty="0"/>
        </a:p>
      </dgm:t>
    </dgm:pt>
    <dgm:pt modelId="{68A44548-9187-4AAC-B4E7-4173D962BD70}" type="parTrans" cxnId="{7C08CDF0-18AA-419B-AA42-4552186F3D2B}">
      <dgm:prSet/>
      <dgm:spPr/>
      <dgm:t>
        <a:bodyPr/>
        <a:lstStyle/>
        <a:p>
          <a:endParaRPr lang="en-US"/>
        </a:p>
      </dgm:t>
    </dgm:pt>
    <dgm:pt modelId="{9DE9D343-A251-4615-9DDC-0BA43EB9D659}" type="sibTrans" cxnId="{7C08CDF0-18AA-419B-AA42-4552186F3D2B}">
      <dgm:prSet/>
      <dgm:spPr/>
      <dgm:t>
        <a:bodyPr/>
        <a:lstStyle/>
        <a:p>
          <a:endParaRPr lang="en-US"/>
        </a:p>
      </dgm:t>
    </dgm:pt>
    <dgm:pt modelId="{D87EEF5C-96C5-440D-9EB8-E0250A62AD1C}">
      <dgm:prSet phldrT="[Text]"/>
      <dgm:spPr/>
      <dgm:t>
        <a:bodyPr/>
        <a:lstStyle/>
        <a:p>
          <a:r>
            <a:rPr lang="en-US" dirty="0" smtClean="0"/>
            <a:t>Definition by Susan-Nolen</a:t>
          </a:r>
          <a:endParaRPr lang="en-US" dirty="0"/>
        </a:p>
      </dgm:t>
    </dgm:pt>
    <dgm:pt modelId="{28C7B3DA-575E-4AF5-BD39-C0EC1F2BEB84}" type="parTrans" cxnId="{5B2D3DBB-E608-4B02-AAB5-5A7757720A59}">
      <dgm:prSet/>
      <dgm:spPr/>
      <dgm:t>
        <a:bodyPr/>
        <a:lstStyle/>
        <a:p>
          <a:endParaRPr lang="en-US"/>
        </a:p>
      </dgm:t>
    </dgm:pt>
    <dgm:pt modelId="{6A37703A-6052-4044-B862-1AB1F2C27D0B}" type="sibTrans" cxnId="{5B2D3DBB-E608-4B02-AAB5-5A7757720A59}">
      <dgm:prSet/>
      <dgm:spPr/>
      <dgm:t>
        <a:bodyPr/>
        <a:lstStyle/>
        <a:p>
          <a:endParaRPr lang="en-US"/>
        </a:p>
      </dgm:t>
    </dgm:pt>
    <dgm:pt modelId="{5192D14C-964A-456E-B6D0-83A5C5527117}">
      <dgm:prSet phldrT="[Text]" phldr="1"/>
      <dgm:spPr/>
      <dgm:t>
        <a:bodyPr/>
        <a:lstStyle/>
        <a:p>
          <a:endParaRPr lang="en-US" dirty="0"/>
        </a:p>
      </dgm:t>
    </dgm:pt>
    <dgm:pt modelId="{57322776-9546-4BA3-8C5F-132C510CE53F}" type="parTrans" cxnId="{91B1C3F0-0493-4F1E-B641-4EA27F14A829}">
      <dgm:prSet/>
      <dgm:spPr/>
      <dgm:t>
        <a:bodyPr/>
        <a:lstStyle/>
        <a:p>
          <a:endParaRPr lang="en-US"/>
        </a:p>
      </dgm:t>
    </dgm:pt>
    <dgm:pt modelId="{11F5FF3F-E5A9-4596-B867-91DB9D90559E}" type="sibTrans" cxnId="{91B1C3F0-0493-4F1E-B641-4EA27F14A829}">
      <dgm:prSet/>
      <dgm:spPr/>
      <dgm:t>
        <a:bodyPr/>
        <a:lstStyle/>
        <a:p>
          <a:endParaRPr lang="en-US"/>
        </a:p>
      </dgm:t>
    </dgm:pt>
    <dgm:pt modelId="{D586C989-26E1-4DC9-B3AD-FED3A8591B60}">
      <dgm:prSet/>
      <dgm:spPr/>
      <dgm:t>
        <a:bodyPr/>
        <a:lstStyle/>
        <a:p>
          <a:r>
            <a:rPr lang="en-US" dirty="0" smtClean="0"/>
            <a:t>Definition by Neal and Davison</a:t>
          </a:r>
          <a:endParaRPr lang="en-US" dirty="0"/>
        </a:p>
      </dgm:t>
    </dgm:pt>
    <dgm:pt modelId="{619BA25E-DB31-47BB-A7A3-FE6A0D131E2B}" type="parTrans" cxnId="{9D1034F3-69CB-4B14-9C98-935DCC9DE67A}">
      <dgm:prSet/>
      <dgm:spPr/>
      <dgm:t>
        <a:bodyPr/>
        <a:lstStyle/>
        <a:p>
          <a:endParaRPr lang="en-US"/>
        </a:p>
      </dgm:t>
    </dgm:pt>
    <dgm:pt modelId="{A5B6A0EC-2506-4BDF-9282-97C0F917C419}" type="sibTrans" cxnId="{9D1034F3-69CB-4B14-9C98-935DCC9DE67A}">
      <dgm:prSet/>
      <dgm:spPr/>
      <dgm:t>
        <a:bodyPr/>
        <a:lstStyle/>
        <a:p>
          <a:endParaRPr lang="en-US"/>
        </a:p>
      </dgm:t>
    </dgm:pt>
    <dgm:pt modelId="{F075A1D2-C094-4DAF-BBC8-640069F2A905}">
      <dgm:prSet/>
      <dgm:spPr/>
      <dgm:t>
        <a:bodyPr/>
        <a:lstStyle/>
        <a:p>
          <a:r>
            <a:rPr lang="en-US" dirty="0" smtClean="0"/>
            <a:t>Definition by DSM-IV</a:t>
          </a:r>
        </a:p>
      </dgm:t>
    </dgm:pt>
    <dgm:pt modelId="{3873793D-110C-4485-954C-E2C4EA92DFD7}" type="parTrans" cxnId="{BF3BA3E8-B7EA-491A-856C-E0A8A376A798}">
      <dgm:prSet/>
      <dgm:spPr/>
      <dgm:t>
        <a:bodyPr/>
        <a:lstStyle/>
        <a:p>
          <a:endParaRPr lang="en-US"/>
        </a:p>
      </dgm:t>
    </dgm:pt>
    <dgm:pt modelId="{8DCC6D45-197A-49BC-9AEB-8EA777835E3F}" type="sibTrans" cxnId="{BF3BA3E8-B7EA-491A-856C-E0A8A376A798}">
      <dgm:prSet/>
      <dgm:spPr/>
      <dgm:t>
        <a:bodyPr/>
        <a:lstStyle/>
        <a:p>
          <a:endParaRPr lang="en-US"/>
        </a:p>
      </dgm:t>
    </dgm:pt>
    <dgm:pt modelId="{8D849853-F73D-4050-95BB-366B99B38C32}">
      <dgm:prSet/>
      <dgm:spPr/>
      <dgm:t>
        <a:bodyPr/>
        <a:lstStyle/>
        <a:p>
          <a:r>
            <a:rPr lang="en-US" dirty="0" smtClean="0"/>
            <a:t>Definition by DSM-5</a:t>
          </a:r>
          <a:endParaRPr lang="en-US" dirty="0"/>
        </a:p>
      </dgm:t>
    </dgm:pt>
    <dgm:pt modelId="{82E998F6-2BD6-4E89-8A2A-D123202DDD2D}" type="parTrans" cxnId="{A4549172-934E-4D3F-AFA7-3CAD59A11139}">
      <dgm:prSet/>
      <dgm:spPr/>
      <dgm:t>
        <a:bodyPr/>
        <a:lstStyle/>
        <a:p>
          <a:endParaRPr lang="en-US"/>
        </a:p>
      </dgm:t>
    </dgm:pt>
    <dgm:pt modelId="{4B823136-C3A1-4327-872C-E80530994FF2}" type="sibTrans" cxnId="{A4549172-934E-4D3F-AFA7-3CAD59A11139}">
      <dgm:prSet/>
      <dgm:spPr/>
      <dgm:t>
        <a:bodyPr/>
        <a:lstStyle/>
        <a:p>
          <a:endParaRPr lang="en-US"/>
        </a:p>
      </dgm:t>
    </dgm:pt>
    <dgm:pt modelId="{945C1BC7-B2CA-4F6C-B6C2-F5F1B8325570}" type="pres">
      <dgm:prSet presAssocID="{06139CDB-27AC-442B-927F-C0432E9EB26C}" presName="linear" presStyleCnt="0">
        <dgm:presLayoutVars>
          <dgm:animLvl val="lvl"/>
          <dgm:resizeHandles val="exact"/>
        </dgm:presLayoutVars>
      </dgm:prSet>
      <dgm:spPr/>
      <dgm:t>
        <a:bodyPr/>
        <a:lstStyle/>
        <a:p>
          <a:endParaRPr lang="en-US"/>
        </a:p>
      </dgm:t>
    </dgm:pt>
    <dgm:pt modelId="{17BAC5EB-4FD6-47D4-8DF5-0ADB54ACE918}" type="pres">
      <dgm:prSet presAssocID="{5DC6274C-B081-4573-9D4D-4A6CB47A95C1}" presName="parentText" presStyleLbl="node1" presStyleIdx="0" presStyleCnt="5">
        <dgm:presLayoutVars>
          <dgm:chMax val="0"/>
          <dgm:bulletEnabled val="1"/>
        </dgm:presLayoutVars>
      </dgm:prSet>
      <dgm:spPr/>
      <dgm:t>
        <a:bodyPr/>
        <a:lstStyle/>
        <a:p>
          <a:endParaRPr lang="en-US"/>
        </a:p>
      </dgm:t>
    </dgm:pt>
    <dgm:pt modelId="{4AA4B3D6-3DE3-454A-A5D4-EE8D24D82A05}" type="pres">
      <dgm:prSet presAssocID="{5DC6274C-B081-4573-9D4D-4A6CB47A95C1}" presName="childText" presStyleLbl="revTx" presStyleIdx="0" presStyleCnt="2">
        <dgm:presLayoutVars>
          <dgm:bulletEnabled val="1"/>
        </dgm:presLayoutVars>
      </dgm:prSet>
      <dgm:spPr/>
      <dgm:t>
        <a:bodyPr/>
        <a:lstStyle/>
        <a:p>
          <a:endParaRPr lang="en-US"/>
        </a:p>
      </dgm:t>
    </dgm:pt>
    <dgm:pt modelId="{726C8368-508D-42FF-BF92-A8FA8CB01D12}" type="pres">
      <dgm:prSet presAssocID="{D87EEF5C-96C5-440D-9EB8-E0250A62AD1C}" presName="parentText" presStyleLbl="node1" presStyleIdx="1" presStyleCnt="5">
        <dgm:presLayoutVars>
          <dgm:chMax val="0"/>
          <dgm:bulletEnabled val="1"/>
        </dgm:presLayoutVars>
      </dgm:prSet>
      <dgm:spPr/>
      <dgm:t>
        <a:bodyPr/>
        <a:lstStyle/>
        <a:p>
          <a:endParaRPr lang="en-US"/>
        </a:p>
      </dgm:t>
    </dgm:pt>
    <dgm:pt modelId="{26407C43-7CFF-4268-B2F3-3958CC313A90}" type="pres">
      <dgm:prSet presAssocID="{D87EEF5C-96C5-440D-9EB8-E0250A62AD1C}" presName="childText" presStyleLbl="revTx" presStyleIdx="1" presStyleCnt="2">
        <dgm:presLayoutVars>
          <dgm:bulletEnabled val="1"/>
        </dgm:presLayoutVars>
      </dgm:prSet>
      <dgm:spPr/>
      <dgm:t>
        <a:bodyPr/>
        <a:lstStyle/>
        <a:p>
          <a:endParaRPr lang="en-US"/>
        </a:p>
      </dgm:t>
    </dgm:pt>
    <dgm:pt modelId="{505ED067-5D0B-49B0-81A0-F54E708C7E70}" type="pres">
      <dgm:prSet presAssocID="{D586C989-26E1-4DC9-B3AD-FED3A8591B60}" presName="parentText" presStyleLbl="node1" presStyleIdx="2" presStyleCnt="5">
        <dgm:presLayoutVars>
          <dgm:chMax val="0"/>
          <dgm:bulletEnabled val="1"/>
        </dgm:presLayoutVars>
      </dgm:prSet>
      <dgm:spPr/>
      <dgm:t>
        <a:bodyPr/>
        <a:lstStyle/>
        <a:p>
          <a:endParaRPr lang="en-US"/>
        </a:p>
      </dgm:t>
    </dgm:pt>
    <dgm:pt modelId="{40CEEE4C-44A5-4C8A-9F37-6DF0A074EBCB}" type="pres">
      <dgm:prSet presAssocID="{A5B6A0EC-2506-4BDF-9282-97C0F917C419}" presName="spacer" presStyleCnt="0"/>
      <dgm:spPr/>
    </dgm:pt>
    <dgm:pt modelId="{83BF7888-8F09-424E-B18D-7882C8843136}" type="pres">
      <dgm:prSet presAssocID="{F075A1D2-C094-4DAF-BBC8-640069F2A905}" presName="parentText" presStyleLbl="node1" presStyleIdx="3" presStyleCnt="5">
        <dgm:presLayoutVars>
          <dgm:chMax val="0"/>
          <dgm:bulletEnabled val="1"/>
        </dgm:presLayoutVars>
      </dgm:prSet>
      <dgm:spPr/>
      <dgm:t>
        <a:bodyPr/>
        <a:lstStyle/>
        <a:p>
          <a:endParaRPr lang="en-US"/>
        </a:p>
      </dgm:t>
    </dgm:pt>
    <dgm:pt modelId="{D0ED3971-F886-450D-B70B-16BEA5C56F06}" type="pres">
      <dgm:prSet presAssocID="{8DCC6D45-197A-49BC-9AEB-8EA777835E3F}" presName="spacer" presStyleCnt="0"/>
      <dgm:spPr/>
    </dgm:pt>
    <dgm:pt modelId="{8287EF8D-03C1-458F-AE49-0240FA13C640}" type="pres">
      <dgm:prSet presAssocID="{8D849853-F73D-4050-95BB-366B99B38C32}" presName="parentText" presStyleLbl="node1" presStyleIdx="4" presStyleCnt="5">
        <dgm:presLayoutVars>
          <dgm:chMax val="0"/>
          <dgm:bulletEnabled val="1"/>
        </dgm:presLayoutVars>
      </dgm:prSet>
      <dgm:spPr/>
      <dgm:t>
        <a:bodyPr/>
        <a:lstStyle/>
        <a:p>
          <a:endParaRPr lang="en-US"/>
        </a:p>
      </dgm:t>
    </dgm:pt>
  </dgm:ptLst>
  <dgm:cxnLst>
    <dgm:cxn modelId="{91B1C3F0-0493-4F1E-B641-4EA27F14A829}" srcId="{D87EEF5C-96C5-440D-9EB8-E0250A62AD1C}" destId="{5192D14C-964A-456E-B6D0-83A5C5527117}" srcOrd="0" destOrd="0" parTransId="{57322776-9546-4BA3-8C5F-132C510CE53F}" sibTransId="{11F5FF3F-E5A9-4596-B867-91DB9D90559E}"/>
    <dgm:cxn modelId="{C713F87C-D4E6-4059-83ED-D74FC99C4481}" type="presOf" srcId="{F075A1D2-C094-4DAF-BBC8-640069F2A905}" destId="{83BF7888-8F09-424E-B18D-7882C8843136}" srcOrd="0" destOrd="0" presId="urn:microsoft.com/office/officeart/2005/8/layout/vList2"/>
    <dgm:cxn modelId="{D5742F87-388E-4719-A21D-C1C3C3504763}" type="presOf" srcId="{8D849853-F73D-4050-95BB-366B99B38C32}" destId="{8287EF8D-03C1-458F-AE49-0240FA13C640}" srcOrd="0" destOrd="0" presId="urn:microsoft.com/office/officeart/2005/8/layout/vList2"/>
    <dgm:cxn modelId="{A4549172-934E-4D3F-AFA7-3CAD59A11139}" srcId="{06139CDB-27AC-442B-927F-C0432E9EB26C}" destId="{8D849853-F73D-4050-95BB-366B99B38C32}" srcOrd="4" destOrd="0" parTransId="{82E998F6-2BD6-4E89-8A2A-D123202DDD2D}" sibTransId="{4B823136-C3A1-4327-872C-E80530994FF2}"/>
    <dgm:cxn modelId="{535BC412-ACE0-4F2A-BE57-1F782FD24BF3}" type="presOf" srcId="{D87EEF5C-96C5-440D-9EB8-E0250A62AD1C}" destId="{726C8368-508D-42FF-BF92-A8FA8CB01D12}" srcOrd="0" destOrd="0" presId="urn:microsoft.com/office/officeart/2005/8/layout/vList2"/>
    <dgm:cxn modelId="{7C7FF3AA-82FC-46BE-9CF8-768CA77BF669}" type="presOf" srcId="{D586C989-26E1-4DC9-B3AD-FED3A8591B60}" destId="{505ED067-5D0B-49B0-81A0-F54E708C7E70}" srcOrd="0" destOrd="0" presId="urn:microsoft.com/office/officeart/2005/8/layout/vList2"/>
    <dgm:cxn modelId="{38A19D8C-8813-4C74-A5AD-255EC85D77FE}" type="presOf" srcId="{5DC6274C-B081-4573-9D4D-4A6CB47A95C1}" destId="{17BAC5EB-4FD6-47D4-8DF5-0ADB54ACE918}" srcOrd="0" destOrd="0" presId="urn:microsoft.com/office/officeart/2005/8/layout/vList2"/>
    <dgm:cxn modelId="{38E35B02-411D-4697-B613-9CBC747093CC}" type="presOf" srcId="{741EBE14-81D0-40CD-B1CA-291B61409D9D}" destId="{4AA4B3D6-3DE3-454A-A5D4-EE8D24D82A05}" srcOrd="0" destOrd="0" presId="urn:microsoft.com/office/officeart/2005/8/layout/vList2"/>
    <dgm:cxn modelId="{9D1034F3-69CB-4B14-9C98-935DCC9DE67A}" srcId="{06139CDB-27AC-442B-927F-C0432E9EB26C}" destId="{D586C989-26E1-4DC9-B3AD-FED3A8591B60}" srcOrd="2" destOrd="0" parTransId="{619BA25E-DB31-47BB-A7A3-FE6A0D131E2B}" sibTransId="{A5B6A0EC-2506-4BDF-9282-97C0F917C419}"/>
    <dgm:cxn modelId="{13CD21CA-5895-4E57-B1E5-C12A58BC2417}" type="presOf" srcId="{06139CDB-27AC-442B-927F-C0432E9EB26C}" destId="{945C1BC7-B2CA-4F6C-B6C2-F5F1B8325570}" srcOrd="0" destOrd="0" presId="urn:microsoft.com/office/officeart/2005/8/layout/vList2"/>
    <dgm:cxn modelId="{7C08CDF0-18AA-419B-AA42-4552186F3D2B}" srcId="{5DC6274C-B081-4573-9D4D-4A6CB47A95C1}" destId="{741EBE14-81D0-40CD-B1CA-291B61409D9D}" srcOrd="0" destOrd="0" parTransId="{68A44548-9187-4AAC-B4E7-4173D962BD70}" sibTransId="{9DE9D343-A251-4615-9DDC-0BA43EB9D659}"/>
    <dgm:cxn modelId="{FC177C8C-C28A-4D71-ACD2-77605B48B3B9}" srcId="{06139CDB-27AC-442B-927F-C0432E9EB26C}" destId="{5DC6274C-B081-4573-9D4D-4A6CB47A95C1}" srcOrd="0" destOrd="0" parTransId="{2DA8810D-923A-44E7-AA3A-F799C5F6F367}" sibTransId="{A8F60C67-7922-4058-8953-54B2D873517E}"/>
    <dgm:cxn modelId="{BF3BA3E8-B7EA-491A-856C-E0A8A376A798}" srcId="{06139CDB-27AC-442B-927F-C0432E9EB26C}" destId="{F075A1D2-C094-4DAF-BBC8-640069F2A905}" srcOrd="3" destOrd="0" parTransId="{3873793D-110C-4485-954C-E2C4EA92DFD7}" sibTransId="{8DCC6D45-197A-49BC-9AEB-8EA777835E3F}"/>
    <dgm:cxn modelId="{5B2D3DBB-E608-4B02-AAB5-5A7757720A59}" srcId="{06139CDB-27AC-442B-927F-C0432E9EB26C}" destId="{D87EEF5C-96C5-440D-9EB8-E0250A62AD1C}" srcOrd="1" destOrd="0" parTransId="{28C7B3DA-575E-4AF5-BD39-C0EC1F2BEB84}" sibTransId="{6A37703A-6052-4044-B862-1AB1F2C27D0B}"/>
    <dgm:cxn modelId="{77D6B138-90DB-4198-90AC-5211EB163607}" type="presOf" srcId="{5192D14C-964A-456E-B6D0-83A5C5527117}" destId="{26407C43-7CFF-4268-B2F3-3958CC313A90}" srcOrd="0" destOrd="0" presId="urn:microsoft.com/office/officeart/2005/8/layout/vList2"/>
    <dgm:cxn modelId="{EF07C839-4612-470A-A467-87A5DC52E5E7}" type="presParOf" srcId="{945C1BC7-B2CA-4F6C-B6C2-F5F1B8325570}" destId="{17BAC5EB-4FD6-47D4-8DF5-0ADB54ACE918}" srcOrd="0" destOrd="0" presId="urn:microsoft.com/office/officeart/2005/8/layout/vList2"/>
    <dgm:cxn modelId="{A553B6BF-0801-4C83-B580-80F434D15545}" type="presParOf" srcId="{945C1BC7-B2CA-4F6C-B6C2-F5F1B8325570}" destId="{4AA4B3D6-3DE3-454A-A5D4-EE8D24D82A05}" srcOrd="1" destOrd="0" presId="urn:microsoft.com/office/officeart/2005/8/layout/vList2"/>
    <dgm:cxn modelId="{EA4FEAE5-C4AC-4F67-8BCA-B7C6AD3D2A5B}" type="presParOf" srcId="{945C1BC7-B2CA-4F6C-B6C2-F5F1B8325570}" destId="{726C8368-508D-42FF-BF92-A8FA8CB01D12}" srcOrd="2" destOrd="0" presId="urn:microsoft.com/office/officeart/2005/8/layout/vList2"/>
    <dgm:cxn modelId="{F0BAC8EE-68E2-48C7-AE16-8657A12BB1B1}" type="presParOf" srcId="{945C1BC7-B2CA-4F6C-B6C2-F5F1B8325570}" destId="{26407C43-7CFF-4268-B2F3-3958CC313A90}" srcOrd="3" destOrd="0" presId="urn:microsoft.com/office/officeart/2005/8/layout/vList2"/>
    <dgm:cxn modelId="{08F4FE1E-6A56-4745-A3FF-1E14236173DF}" type="presParOf" srcId="{945C1BC7-B2CA-4F6C-B6C2-F5F1B8325570}" destId="{505ED067-5D0B-49B0-81A0-F54E708C7E70}" srcOrd="4" destOrd="0" presId="urn:microsoft.com/office/officeart/2005/8/layout/vList2"/>
    <dgm:cxn modelId="{953B2C8D-21E4-4DD7-A734-8DD3BEEED1D7}" type="presParOf" srcId="{945C1BC7-B2CA-4F6C-B6C2-F5F1B8325570}" destId="{40CEEE4C-44A5-4C8A-9F37-6DF0A074EBCB}" srcOrd="5" destOrd="0" presId="urn:microsoft.com/office/officeart/2005/8/layout/vList2"/>
    <dgm:cxn modelId="{B7E846B3-281C-4BD1-B6A8-59FE99399B8F}" type="presParOf" srcId="{945C1BC7-B2CA-4F6C-B6C2-F5F1B8325570}" destId="{83BF7888-8F09-424E-B18D-7882C8843136}" srcOrd="6" destOrd="0" presId="urn:microsoft.com/office/officeart/2005/8/layout/vList2"/>
    <dgm:cxn modelId="{DBB0A35A-CDF5-4D47-97DE-D83AD3EE24F5}" type="presParOf" srcId="{945C1BC7-B2CA-4F6C-B6C2-F5F1B8325570}" destId="{D0ED3971-F886-450D-B70B-16BEA5C56F06}" srcOrd="7" destOrd="0" presId="urn:microsoft.com/office/officeart/2005/8/layout/vList2"/>
    <dgm:cxn modelId="{8E68B0A7-AACC-4E59-8BFD-209FD6A55F6D}" type="presParOf" srcId="{945C1BC7-B2CA-4F6C-B6C2-F5F1B8325570}" destId="{8287EF8D-03C1-458F-AE49-0240FA13C640}"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BAC5EB-4FD6-47D4-8DF5-0ADB54ACE918}">
      <dsp:nvSpPr>
        <dsp:cNvPr id="0" name=""/>
        <dsp:cNvSpPr/>
      </dsp:nvSpPr>
      <dsp:spPr>
        <a:xfrm>
          <a:off x="0" y="52117"/>
          <a:ext cx="7924800" cy="772200"/>
        </a:xfrm>
        <a:prstGeom prst="roundRect">
          <a:avLst/>
        </a:prstGeom>
        <a:solidFill>
          <a:schemeClr val="accent1">
            <a:hueOff val="0"/>
            <a:satOff val="0"/>
            <a:lumOff val="0"/>
            <a:alphaOff val="0"/>
          </a:schemeClr>
        </a:solidFill>
        <a:ln>
          <a:noFill/>
        </a:ln>
        <a:effectLst>
          <a:outerShdw blurRad="50800" dist="25000" dir="5400000" rotWithShape="0">
            <a:schemeClr val="accent1">
              <a:hueOff val="0"/>
              <a:satOff val="0"/>
              <a:lumOff val="0"/>
              <a:alphaOff val="0"/>
              <a:shade val="30000"/>
              <a:satMod val="150000"/>
              <a:alpha val="38000"/>
            </a:scheme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US" sz="3300" kern="1200" dirty="0" smtClean="0"/>
            <a:t>Definition by Comer</a:t>
          </a:r>
          <a:endParaRPr lang="en-US" sz="3300" kern="1200" dirty="0"/>
        </a:p>
      </dsp:txBody>
      <dsp:txXfrm>
        <a:off x="37696" y="89813"/>
        <a:ext cx="7849408" cy="696808"/>
      </dsp:txXfrm>
    </dsp:sp>
    <dsp:sp modelId="{4AA4B3D6-3DE3-454A-A5D4-EE8D24D82A05}">
      <dsp:nvSpPr>
        <dsp:cNvPr id="0" name=""/>
        <dsp:cNvSpPr/>
      </dsp:nvSpPr>
      <dsp:spPr>
        <a:xfrm>
          <a:off x="0" y="824317"/>
          <a:ext cx="7924800" cy="546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1612" tIns="41910" rIns="234696" bIns="41910" numCol="1" spcCol="1270" anchor="t" anchorCtr="0">
          <a:noAutofit/>
        </a:bodyPr>
        <a:lstStyle/>
        <a:p>
          <a:pPr marL="228600" lvl="1" indent="-228600" algn="l" defTabSz="1155700">
            <a:lnSpc>
              <a:spcPct val="90000"/>
            </a:lnSpc>
            <a:spcBef>
              <a:spcPct val="0"/>
            </a:spcBef>
            <a:spcAft>
              <a:spcPct val="20000"/>
            </a:spcAft>
            <a:buChar char="••"/>
          </a:pPr>
          <a:endParaRPr lang="en-US" sz="2600" kern="1200" dirty="0"/>
        </a:p>
      </dsp:txBody>
      <dsp:txXfrm>
        <a:off x="0" y="824317"/>
        <a:ext cx="7924800" cy="546480"/>
      </dsp:txXfrm>
    </dsp:sp>
    <dsp:sp modelId="{726C8368-508D-42FF-BF92-A8FA8CB01D12}">
      <dsp:nvSpPr>
        <dsp:cNvPr id="0" name=""/>
        <dsp:cNvSpPr/>
      </dsp:nvSpPr>
      <dsp:spPr>
        <a:xfrm>
          <a:off x="0" y="1370797"/>
          <a:ext cx="7924800" cy="772200"/>
        </a:xfrm>
        <a:prstGeom prst="roundRect">
          <a:avLst/>
        </a:prstGeom>
        <a:solidFill>
          <a:schemeClr val="accent1">
            <a:hueOff val="0"/>
            <a:satOff val="0"/>
            <a:lumOff val="0"/>
            <a:alphaOff val="0"/>
          </a:schemeClr>
        </a:solidFill>
        <a:ln>
          <a:noFill/>
        </a:ln>
        <a:effectLst>
          <a:outerShdw blurRad="50800" dist="25000" dir="5400000" rotWithShape="0">
            <a:schemeClr val="accent1">
              <a:hueOff val="0"/>
              <a:satOff val="0"/>
              <a:lumOff val="0"/>
              <a:alphaOff val="0"/>
              <a:shade val="30000"/>
              <a:satMod val="150000"/>
              <a:alpha val="38000"/>
            </a:scheme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US" sz="3300" kern="1200" dirty="0" smtClean="0"/>
            <a:t>Definition by Susan-Nolen</a:t>
          </a:r>
          <a:endParaRPr lang="en-US" sz="3300" kern="1200" dirty="0"/>
        </a:p>
      </dsp:txBody>
      <dsp:txXfrm>
        <a:off x="37696" y="1408493"/>
        <a:ext cx="7849408" cy="696808"/>
      </dsp:txXfrm>
    </dsp:sp>
    <dsp:sp modelId="{26407C43-7CFF-4268-B2F3-3958CC313A90}">
      <dsp:nvSpPr>
        <dsp:cNvPr id="0" name=""/>
        <dsp:cNvSpPr/>
      </dsp:nvSpPr>
      <dsp:spPr>
        <a:xfrm>
          <a:off x="0" y="2142997"/>
          <a:ext cx="7924800" cy="546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1612" tIns="41910" rIns="234696" bIns="41910" numCol="1" spcCol="1270" anchor="t" anchorCtr="0">
          <a:noAutofit/>
        </a:bodyPr>
        <a:lstStyle/>
        <a:p>
          <a:pPr marL="228600" lvl="1" indent="-228600" algn="l" defTabSz="1155700">
            <a:lnSpc>
              <a:spcPct val="90000"/>
            </a:lnSpc>
            <a:spcBef>
              <a:spcPct val="0"/>
            </a:spcBef>
            <a:spcAft>
              <a:spcPct val="20000"/>
            </a:spcAft>
            <a:buChar char="••"/>
          </a:pPr>
          <a:endParaRPr lang="en-US" sz="2600" kern="1200" dirty="0"/>
        </a:p>
      </dsp:txBody>
      <dsp:txXfrm>
        <a:off x="0" y="2142997"/>
        <a:ext cx="7924800" cy="546480"/>
      </dsp:txXfrm>
    </dsp:sp>
    <dsp:sp modelId="{505ED067-5D0B-49B0-81A0-F54E708C7E70}">
      <dsp:nvSpPr>
        <dsp:cNvPr id="0" name=""/>
        <dsp:cNvSpPr/>
      </dsp:nvSpPr>
      <dsp:spPr>
        <a:xfrm>
          <a:off x="0" y="2689477"/>
          <a:ext cx="7924800" cy="772200"/>
        </a:xfrm>
        <a:prstGeom prst="roundRect">
          <a:avLst/>
        </a:prstGeom>
        <a:solidFill>
          <a:schemeClr val="accent1">
            <a:hueOff val="0"/>
            <a:satOff val="0"/>
            <a:lumOff val="0"/>
            <a:alphaOff val="0"/>
          </a:schemeClr>
        </a:solidFill>
        <a:ln>
          <a:noFill/>
        </a:ln>
        <a:effectLst>
          <a:outerShdw blurRad="50800" dist="25000" dir="5400000" rotWithShape="0">
            <a:schemeClr val="accent1">
              <a:hueOff val="0"/>
              <a:satOff val="0"/>
              <a:lumOff val="0"/>
              <a:alphaOff val="0"/>
              <a:shade val="30000"/>
              <a:satMod val="150000"/>
              <a:alpha val="38000"/>
            </a:scheme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US" sz="3300" kern="1200" dirty="0" smtClean="0"/>
            <a:t>Definition by Neal and Davison</a:t>
          </a:r>
          <a:endParaRPr lang="en-US" sz="3300" kern="1200" dirty="0"/>
        </a:p>
      </dsp:txBody>
      <dsp:txXfrm>
        <a:off x="37696" y="2727173"/>
        <a:ext cx="7849408" cy="696808"/>
      </dsp:txXfrm>
    </dsp:sp>
    <dsp:sp modelId="{83BF7888-8F09-424E-B18D-7882C8843136}">
      <dsp:nvSpPr>
        <dsp:cNvPr id="0" name=""/>
        <dsp:cNvSpPr/>
      </dsp:nvSpPr>
      <dsp:spPr>
        <a:xfrm>
          <a:off x="0" y="3556717"/>
          <a:ext cx="7924800" cy="772200"/>
        </a:xfrm>
        <a:prstGeom prst="roundRect">
          <a:avLst/>
        </a:prstGeom>
        <a:solidFill>
          <a:schemeClr val="accent1">
            <a:hueOff val="0"/>
            <a:satOff val="0"/>
            <a:lumOff val="0"/>
            <a:alphaOff val="0"/>
          </a:schemeClr>
        </a:solidFill>
        <a:ln>
          <a:noFill/>
        </a:ln>
        <a:effectLst>
          <a:outerShdw blurRad="50800" dist="25000" dir="5400000" rotWithShape="0">
            <a:schemeClr val="accent1">
              <a:hueOff val="0"/>
              <a:satOff val="0"/>
              <a:lumOff val="0"/>
              <a:alphaOff val="0"/>
              <a:shade val="30000"/>
              <a:satMod val="150000"/>
              <a:alpha val="38000"/>
            </a:scheme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US" sz="3300" kern="1200" dirty="0" smtClean="0"/>
            <a:t>Definition by DSM-IV</a:t>
          </a:r>
        </a:p>
      </dsp:txBody>
      <dsp:txXfrm>
        <a:off x="37696" y="3594413"/>
        <a:ext cx="7849408" cy="696808"/>
      </dsp:txXfrm>
    </dsp:sp>
    <dsp:sp modelId="{8287EF8D-03C1-458F-AE49-0240FA13C640}">
      <dsp:nvSpPr>
        <dsp:cNvPr id="0" name=""/>
        <dsp:cNvSpPr/>
      </dsp:nvSpPr>
      <dsp:spPr>
        <a:xfrm>
          <a:off x="0" y="4423957"/>
          <a:ext cx="7924800" cy="772200"/>
        </a:xfrm>
        <a:prstGeom prst="roundRect">
          <a:avLst/>
        </a:prstGeom>
        <a:solidFill>
          <a:schemeClr val="accent1">
            <a:hueOff val="0"/>
            <a:satOff val="0"/>
            <a:lumOff val="0"/>
            <a:alphaOff val="0"/>
          </a:schemeClr>
        </a:solidFill>
        <a:ln>
          <a:noFill/>
        </a:ln>
        <a:effectLst>
          <a:outerShdw blurRad="50800" dist="25000" dir="5400000" rotWithShape="0">
            <a:schemeClr val="accent1">
              <a:hueOff val="0"/>
              <a:satOff val="0"/>
              <a:lumOff val="0"/>
              <a:alphaOff val="0"/>
              <a:shade val="30000"/>
              <a:satMod val="150000"/>
              <a:alpha val="38000"/>
            </a:scheme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US" sz="3300" kern="1200" dirty="0" smtClean="0"/>
            <a:t>Definition by DSM-5</a:t>
          </a:r>
          <a:endParaRPr lang="en-US" sz="3300" kern="1200" dirty="0"/>
        </a:p>
      </dsp:txBody>
      <dsp:txXfrm>
        <a:off x="37696" y="4461653"/>
        <a:ext cx="7849408" cy="69680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BEDAA4-BC93-415A-B92A-2B885E80EA51}" type="datetimeFigureOut">
              <a:rPr lang="en-US" smtClean="0"/>
              <a:pPr/>
              <a:t>9/21/2015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6796CC-1C2A-4540-986F-53142BF00DB7}" type="slidenum">
              <a:rPr lang="en-US" smtClean="0"/>
              <a:pPr/>
              <a:t>‹#›</a:t>
            </a:fld>
            <a:endParaRPr lang="en-US" dirty="0"/>
          </a:p>
        </p:txBody>
      </p:sp>
    </p:spTree>
    <p:extLst>
      <p:ext uri="{BB962C8B-B14F-4D97-AF65-F5344CB8AC3E}">
        <p14:creationId xmlns:p14="http://schemas.microsoft.com/office/powerpoint/2010/main" val="868926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C5CD4178-72CA-4F61-A054-9A3731C279BF}" type="datetime1">
              <a:rPr lang="en-US" smtClean="0"/>
              <a:pPr/>
              <a:t>9/21/2015</a:t>
            </a:fld>
            <a:endParaRPr lang="en-US" dirty="0"/>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dirty="0"/>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DF8A3A3-E803-46A8-8AFE-EF58343207DD}"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5D3DA5E-623F-4820-89D7-AE266E8D4FFD}" type="datetime1">
              <a:rPr lang="en-US" smtClean="0"/>
              <a:pPr/>
              <a:t>9/21/2015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DF8A3A3-E803-46A8-8AFE-EF58343207D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E5BFC9D7-F9B4-40DC-8367-8CA27AD9F630}" type="datetime1">
              <a:rPr lang="en-US" smtClean="0"/>
              <a:pPr/>
              <a:t>9/21/2015</a:t>
            </a:fld>
            <a:endParaRPr lang="en-US" dirty="0"/>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dirty="0"/>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DF8A3A3-E803-46A8-8AFE-EF58343207D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41B05F-5E8C-4EFE-85E5-F876B4DA1773}" type="datetime1">
              <a:rPr lang="en-US" smtClean="0"/>
              <a:pPr/>
              <a:t>9/21/2015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DF8A3A3-E803-46A8-8AFE-EF58343207D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C9320A26-8DFC-4422-83FA-016D506CBC31}" type="datetime1">
              <a:rPr lang="en-US" smtClean="0"/>
              <a:pPr/>
              <a:t>9/21/2015</a:t>
            </a:fld>
            <a:endParaRPr lang="en-US" dirty="0"/>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dirty="0"/>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DF8A3A3-E803-46A8-8AFE-EF58343207DD}"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3EA43DE-728A-42CF-8FB7-1739CE7009A2}" type="datetime1">
              <a:rPr lang="en-US" smtClean="0"/>
              <a:pPr/>
              <a:t>9/21/2015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DF8A3A3-E803-46A8-8AFE-EF58343207D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BAB7D6C-3F44-4A5A-B20B-614F6C8BAF03}" type="datetime1">
              <a:rPr lang="en-US" smtClean="0"/>
              <a:pPr/>
              <a:t>9/21/2015</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DF8A3A3-E803-46A8-8AFE-EF58343207D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6D09D85-ED54-4F1B-918F-49B269B4DF78}" type="datetime1">
              <a:rPr lang="en-US" smtClean="0"/>
              <a:pPr/>
              <a:t>9/21/2015</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DF8A3A3-E803-46A8-8AFE-EF58343207D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8F4B1041-8C6B-4998-B1EF-1BADB79020FC}" type="datetime1">
              <a:rPr lang="en-US" smtClean="0"/>
              <a:pPr/>
              <a:t>9/21/2015</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dirty="0"/>
          </a:p>
        </p:txBody>
      </p:sp>
      <p:sp>
        <p:nvSpPr>
          <p:cNvPr id="4" name="Slide Number Placeholder 3"/>
          <p:cNvSpPr>
            <a:spLocks noGrp="1"/>
          </p:cNvSpPr>
          <p:nvPr>
            <p:ph type="sldNum" sz="quarter" idx="12"/>
          </p:nvPr>
        </p:nvSpPr>
        <p:spPr/>
        <p:txBody>
          <a:bodyPr/>
          <a:lstStyle>
            <a:extLst/>
          </a:lstStyle>
          <a:p>
            <a:fld id="{BDF8A3A3-E803-46A8-8AFE-EF58343207D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EDA45D5-B1E8-4E14-A8FC-189630D44BF3}" type="datetime1">
              <a:rPr lang="en-US" smtClean="0"/>
              <a:pPr/>
              <a:t>9/21/2015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DF8A3A3-E803-46A8-8AFE-EF58343207D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9DC9DF68-A72C-46B9-8E4A-0C8088314ECD}" type="datetime1">
              <a:rPr lang="en-US" smtClean="0"/>
              <a:pPr/>
              <a:t>9/21/2015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DF8A3A3-E803-46A8-8AFE-EF58343207DD}" type="slidenum">
              <a:rPr lang="en-US" smtClean="0"/>
              <a:pPr/>
              <a:t>‹#›</a:t>
            </a:fld>
            <a:endParaRPr lang="en-US" dirty="0"/>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dirty="0"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E76C65C-8DBB-4181-A97A-0FCE46562824}" type="datetime1">
              <a:rPr lang="en-US" smtClean="0"/>
              <a:pPr/>
              <a:t>9/21/2015</a:t>
            </a:fld>
            <a:endParaRPr lang="en-US" dirty="0"/>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dirty="0"/>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DF8A3A3-E803-46A8-8AFE-EF58343207D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153400" cy="1981200"/>
          </a:xfrm>
        </p:spPr>
        <p:style>
          <a:lnRef idx="1">
            <a:schemeClr val="accent1"/>
          </a:lnRef>
          <a:fillRef idx="2">
            <a:schemeClr val="accent1"/>
          </a:fillRef>
          <a:effectRef idx="1">
            <a:schemeClr val="accent1"/>
          </a:effectRef>
          <a:fontRef idx="minor">
            <a:schemeClr val="dk1"/>
          </a:fontRef>
        </p:style>
        <p:txBody>
          <a:bodyPr/>
          <a:lstStyle/>
          <a:p>
            <a:r>
              <a:rPr lang="en-US" dirty="0" smtClean="0">
                <a:solidFill>
                  <a:schemeClr val="bg2">
                    <a:lumMod val="50000"/>
                  </a:schemeClr>
                </a:solidFill>
              </a:rPr>
              <a:t>Somatoform disorders(Somatic symptom and related disorder according to dsm-5)</a:t>
            </a:r>
            <a:endParaRPr lang="en-US" dirty="0">
              <a:solidFill>
                <a:schemeClr val="bg2">
                  <a:lumMod val="50000"/>
                </a:schemeClr>
              </a:solidFill>
            </a:endParaRPr>
          </a:p>
        </p:txBody>
      </p:sp>
      <p:pic>
        <p:nvPicPr>
          <p:cNvPr id="3" name="Picture 2" descr="somatoform-disorder.jpg"/>
          <p:cNvPicPr>
            <a:picLocks noChangeAspect="1"/>
          </p:cNvPicPr>
          <p:nvPr/>
        </p:nvPicPr>
        <p:blipFill>
          <a:blip r:embed="rId2"/>
          <a:stretch>
            <a:fillRect/>
          </a:stretch>
        </p:blipFill>
        <p:spPr>
          <a:xfrm>
            <a:off x="0" y="1981200"/>
            <a:ext cx="8153400" cy="4876800"/>
          </a:xfrm>
          <a:prstGeom prst="rect">
            <a:avLst/>
          </a:prstGeom>
        </p:spPr>
      </p:pic>
      <p:sp>
        <p:nvSpPr>
          <p:cNvPr id="4" name="Date Placeholder 3"/>
          <p:cNvSpPr>
            <a:spLocks noGrp="1"/>
          </p:cNvSpPr>
          <p:nvPr>
            <p:ph type="dt" sz="half" idx="10"/>
          </p:nvPr>
        </p:nvSpPr>
        <p:spPr/>
        <p:txBody>
          <a:bodyPr/>
          <a:lstStyle/>
          <a:p>
            <a:fld id="{244AE753-EA99-4991-9C88-905E13174F59}"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1</a:t>
            </a:fld>
            <a:endParaRPr lang="en-US" dirty="0"/>
          </a:p>
        </p:txBody>
      </p:sp>
    </p:spTree>
  </p:cSld>
  <p:clrMapOvr>
    <a:masterClrMapping/>
  </p:clrMapOvr>
  <p:transition>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975360"/>
          </a:xfrm>
        </p:spPr>
        <p:txBody>
          <a:bodyPr>
            <a:normAutofit fontScale="90000"/>
          </a:bodyPr>
          <a:lstStyle/>
          <a:p>
            <a:r>
              <a:rPr lang="en-US" sz="4000" dirty="0" smtClean="0"/>
              <a:t>DSM-IV-TR and Proposed DSM-5 Somatic Symptom Disorders</a:t>
            </a:r>
            <a:endParaRPr lang="en-US" dirty="0"/>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10</a:t>
            </a:fld>
            <a:endParaRPr lang="en-US" dirty="0"/>
          </a:p>
        </p:txBody>
      </p:sp>
      <p:pic>
        <p:nvPicPr>
          <p:cNvPr id="6" name="Content Placeholder 5" descr="ap12e_fig_08_03.jpg"/>
          <p:cNvPicPr>
            <a:picLocks noGrp="1" noChangeAspect="1"/>
          </p:cNvPicPr>
          <p:nvPr>
            <p:ph idx="1"/>
          </p:nvPr>
        </p:nvPicPr>
        <p:blipFill>
          <a:blip r:embed="rId2" cstate="print"/>
          <a:stretch>
            <a:fillRect/>
          </a:stretch>
        </p:blipFill>
        <p:spPr>
          <a:xfrm>
            <a:off x="152400" y="1371600"/>
            <a:ext cx="7924800" cy="5181600"/>
          </a:xfrm>
          <a:prstGeom prst="rect">
            <a:avLst/>
          </a:prstGeom>
        </p:spPr>
      </p:pic>
    </p:spTree>
  </p:cSld>
  <p:clrMapOvr>
    <a:masterClrMapping/>
  </p:clrMapOvr>
  <p:transition>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153400" cy="1463040"/>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t>Grouping/classification…</a:t>
            </a:r>
            <a:endParaRPr lang="en-US" dirty="0"/>
          </a:p>
        </p:txBody>
      </p:sp>
      <p:sp>
        <p:nvSpPr>
          <p:cNvPr id="4" name="Text Placeholder 3"/>
          <p:cNvSpPr>
            <a:spLocks noGrp="1"/>
          </p:cNvSpPr>
          <p:nvPr>
            <p:ph type="body" idx="1"/>
          </p:nvPr>
        </p:nvSpPr>
        <p:spPr/>
        <p:txBody>
          <a:bodyPr/>
          <a:lstStyle/>
          <a:p>
            <a:endParaRPr lang="en-US"/>
          </a:p>
        </p:txBody>
      </p:sp>
      <p:sp>
        <p:nvSpPr>
          <p:cNvPr id="6" name="Text Placeholder 5"/>
          <p:cNvSpPr>
            <a:spLocks noGrp="1"/>
          </p:cNvSpPr>
          <p:nvPr>
            <p:ph type="body" sz="half" idx="3"/>
          </p:nvPr>
        </p:nvSpPr>
        <p:spPr/>
        <p:txBody>
          <a:bodyPr/>
          <a:lstStyle/>
          <a:p>
            <a:endParaRPr lang="en-US"/>
          </a:p>
        </p:txBody>
      </p:sp>
      <p:sp>
        <p:nvSpPr>
          <p:cNvPr id="5" name="Content Placeholder 4"/>
          <p:cNvSpPr>
            <a:spLocks noGrp="1"/>
          </p:cNvSpPr>
          <p:nvPr>
            <p:ph sz="quarter" idx="2"/>
          </p:nvPr>
        </p:nvSpPr>
        <p:spPr>
          <a:xfrm>
            <a:off x="0" y="1524000"/>
            <a:ext cx="3977640" cy="5334000"/>
          </a:xfrm>
        </p:spPr>
        <p:style>
          <a:lnRef idx="1">
            <a:schemeClr val="accent1"/>
          </a:lnRef>
          <a:fillRef idx="2">
            <a:schemeClr val="accent1"/>
          </a:fillRef>
          <a:effectRef idx="1">
            <a:schemeClr val="accent1"/>
          </a:effectRef>
          <a:fontRef idx="minor">
            <a:schemeClr val="dk1"/>
          </a:fontRef>
        </p:style>
        <p:txBody>
          <a:bodyPr>
            <a:normAutofit fontScale="77500" lnSpcReduction="20000"/>
          </a:bodyPr>
          <a:lstStyle/>
          <a:p>
            <a:r>
              <a:rPr lang="en-US" u="sng" dirty="0" smtClean="0"/>
              <a:t>DSM-5</a:t>
            </a:r>
          </a:p>
          <a:p>
            <a:pPr>
              <a:buNone/>
            </a:pPr>
            <a:r>
              <a:rPr lang="en-US" dirty="0" smtClean="0"/>
              <a:t>1.Somatic Symptom Disorder</a:t>
            </a:r>
          </a:p>
          <a:p>
            <a:pPr>
              <a:buNone/>
            </a:pPr>
            <a:r>
              <a:rPr lang="en-US" dirty="0" smtClean="0"/>
              <a:t>2.Illness Anxiety Disorder</a:t>
            </a:r>
          </a:p>
          <a:p>
            <a:pPr>
              <a:buNone/>
            </a:pPr>
            <a:r>
              <a:rPr lang="en-US" dirty="0" smtClean="0"/>
              <a:t>      a. Care seeking type</a:t>
            </a:r>
          </a:p>
          <a:p>
            <a:pPr>
              <a:buNone/>
            </a:pPr>
            <a:r>
              <a:rPr lang="en-US" dirty="0" smtClean="0"/>
              <a:t>      b. Care avoiding type</a:t>
            </a:r>
          </a:p>
          <a:p>
            <a:pPr>
              <a:buNone/>
            </a:pPr>
            <a:r>
              <a:rPr lang="en-US" dirty="0" smtClean="0"/>
              <a:t>3.Conversion Disorder (Functional Neurological Symptom</a:t>
            </a:r>
          </a:p>
          <a:p>
            <a:pPr>
              <a:buNone/>
            </a:pPr>
            <a:r>
              <a:rPr lang="en-US" dirty="0" smtClean="0"/>
              <a:t>    Disorder)</a:t>
            </a:r>
          </a:p>
          <a:p>
            <a:pPr>
              <a:buNone/>
            </a:pPr>
            <a:r>
              <a:rPr lang="en-US" dirty="0" smtClean="0"/>
              <a:t>4.Psychological Factors Affecting Other Medical Conditions</a:t>
            </a:r>
          </a:p>
          <a:p>
            <a:pPr>
              <a:buNone/>
            </a:pPr>
            <a:r>
              <a:rPr lang="en-US" dirty="0" smtClean="0"/>
              <a:t> 5. Factitious Disorder (includes Factitious Disorder Imposed on Self, Factitious Disorder Imposed on Another)</a:t>
            </a:r>
          </a:p>
          <a:p>
            <a:pPr>
              <a:buNone/>
            </a:pPr>
            <a:r>
              <a:rPr lang="en-US" dirty="0" smtClean="0"/>
              <a:t>6. Other Specified Somatic Symptom and Related Disorder</a:t>
            </a:r>
          </a:p>
          <a:p>
            <a:pPr>
              <a:buNone/>
            </a:pPr>
            <a:r>
              <a:rPr lang="en-US" dirty="0" smtClean="0"/>
              <a:t>7. Unspecified Somatic Symptom and Related Disorder</a:t>
            </a:r>
          </a:p>
          <a:p>
            <a:pPr>
              <a:buNone/>
            </a:pPr>
            <a:endParaRPr lang="en-US" dirty="0"/>
          </a:p>
        </p:txBody>
      </p:sp>
      <p:sp>
        <p:nvSpPr>
          <p:cNvPr id="7" name="Content Placeholder 6"/>
          <p:cNvSpPr>
            <a:spLocks noGrp="1"/>
          </p:cNvSpPr>
          <p:nvPr>
            <p:ph sz="quarter" idx="4"/>
          </p:nvPr>
        </p:nvSpPr>
        <p:spPr>
          <a:xfrm>
            <a:off x="4038600" y="1524000"/>
            <a:ext cx="4038600" cy="5334000"/>
          </a:xfrm>
        </p:spPr>
        <p:style>
          <a:lnRef idx="1">
            <a:schemeClr val="accent1"/>
          </a:lnRef>
          <a:fillRef idx="2">
            <a:schemeClr val="accent1"/>
          </a:fillRef>
          <a:effectRef idx="1">
            <a:schemeClr val="accent1"/>
          </a:effectRef>
          <a:fontRef idx="minor">
            <a:schemeClr val="dk1"/>
          </a:fontRef>
        </p:style>
        <p:txBody>
          <a:bodyPr>
            <a:normAutofit fontScale="85000" lnSpcReduction="10000"/>
          </a:bodyPr>
          <a:lstStyle/>
          <a:p>
            <a:r>
              <a:rPr lang="en-US" u="sng" dirty="0" smtClean="0"/>
              <a:t>DSM-IV-TR</a:t>
            </a:r>
          </a:p>
          <a:p>
            <a:r>
              <a:rPr lang="en-US" dirty="0" smtClean="0"/>
              <a:t>Two groups</a:t>
            </a:r>
          </a:p>
          <a:p>
            <a:pPr>
              <a:buNone/>
            </a:pPr>
            <a:r>
              <a:rPr lang="en-US" dirty="0" smtClean="0"/>
              <a:t>1.	Hysterical somatoform disorder</a:t>
            </a:r>
          </a:p>
          <a:p>
            <a:pPr marL="457200" indent="-457200">
              <a:buNone/>
            </a:pPr>
            <a:r>
              <a:rPr lang="en-US" dirty="0" smtClean="0"/>
              <a:t>	…actual change in physical functioning.</a:t>
            </a:r>
          </a:p>
          <a:p>
            <a:pPr marL="457200" indent="-457200">
              <a:buNone/>
            </a:pPr>
            <a:r>
              <a:rPr lang="en-US" dirty="0" smtClean="0"/>
              <a:t>	1.Conversion disorder</a:t>
            </a:r>
          </a:p>
          <a:p>
            <a:pPr marL="457200" indent="-457200">
              <a:buNone/>
            </a:pPr>
            <a:r>
              <a:rPr lang="en-US" dirty="0" smtClean="0"/>
              <a:t>	2. </a:t>
            </a:r>
            <a:r>
              <a:rPr lang="en-US" dirty="0" err="1" smtClean="0"/>
              <a:t>Somatization</a:t>
            </a:r>
            <a:r>
              <a:rPr lang="en-US" dirty="0" smtClean="0"/>
              <a:t> disorder</a:t>
            </a:r>
          </a:p>
          <a:p>
            <a:pPr marL="457200" indent="-457200">
              <a:buNone/>
            </a:pPr>
            <a:r>
              <a:rPr lang="en-US" dirty="0" smtClean="0"/>
              <a:t>	3.Pain disorder</a:t>
            </a:r>
          </a:p>
          <a:p>
            <a:pPr marL="457200" indent="-457200">
              <a:buNone/>
            </a:pPr>
            <a:r>
              <a:rPr lang="en-US" dirty="0" smtClean="0"/>
              <a:t>2.	Preoccupation somatoform disorder</a:t>
            </a:r>
          </a:p>
          <a:p>
            <a:pPr marL="457200" indent="-457200">
              <a:buNone/>
            </a:pPr>
            <a:r>
              <a:rPr lang="en-US" dirty="0" smtClean="0"/>
              <a:t>	….preoccupation of there is something physically wrong with them.</a:t>
            </a:r>
          </a:p>
          <a:p>
            <a:pPr marL="457200" indent="-457200">
              <a:buNone/>
            </a:pPr>
            <a:r>
              <a:rPr lang="en-US" dirty="0" smtClean="0"/>
              <a:t>	1.	</a:t>
            </a:r>
            <a:r>
              <a:rPr lang="en-US" dirty="0" err="1" smtClean="0"/>
              <a:t>Hypochondriasis</a:t>
            </a:r>
            <a:endParaRPr lang="en-US" dirty="0" smtClean="0"/>
          </a:p>
          <a:p>
            <a:pPr marL="457200" indent="-457200">
              <a:buNone/>
            </a:pPr>
            <a:r>
              <a:rPr lang="en-US" dirty="0" smtClean="0"/>
              <a:t>	2.	Body </a:t>
            </a:r>
            <a:r>
              <a:rPr lang="en-US" dirty="0" err="1" smtClean="0"/>
              <a:t>dysmorphic</a:t>
            </a:r>
            <a:r>
              <a:rPr lang="en-US" dirty="0" smtClean="0"/>
              <a:t> disorder</a:t>
            </a:r>
          </a:p>
          <a:p>
            <a:pPr marL="457200" indent="-457200">
              <a:buNone/>
            </a:pPr>
            <a:endParaRPr lang="en-US" dirty="0" smtClean="0"/>
          </a:p>
          <a:p>
            <a:pPr marL="457200" indent="-457200">
              <a:buNone/>
            </a:pPr>
            <a:endParaRPr lang="en-US" dirty="0" smtClean="0"/>
          </a:p>
          <a:p>
            <a:pPr marL="457200" indent="-457200">
              <a:buAutoNum type="arabicPeriod" startAt="2"/>
            </a:pPr>
            <a:endParaRPr lang="en-US" dirty="0" smtClean="0"/>
          </a:p>
        </p:txBody>
      </p:sp>
      <p:sp>
        <p:nvSpPr>
          <p:cNvPr id="8" name="Date Placeholder 7"/>
          <p:cNvSpPr>
            <a:spLocks noGrp="1"/>
          </p:cNvSpPr>
          <p:nvPr>
            <p:ph type="dt" sz="half" idx="10"/>
          </p:nvPr>
        </p:nvSpPr>
        <p:spPr/>
        <p:txBody>
          <a:bodyPr/>
          <a:lstStyle/>
          <a:p>
            <a:fld id="{5FB0195F-2BCC-44B7-BFFE-B6AFACFFE7D5}" type="datetime1">
              <a:rPr lang="en-US" smtClean="0"/>
              <a:pPr/>
              <a:t>9/21/2015</a:t>
            </a:fld>
            <a:endParaRPr lang="en-US" dirty="0"/>
          </a:p>
        </p:txBody>
      </p:sp>
      <p:sp>
        <p:nvSpPr>
          <p:cNvPr id="9" name="Slide Number Placeholder 8"/>
          <p:cNvSpPr>
            <a:spLocks noGrp="1"/>
          </p:cNvSpPr>
          <p:nvPr>
            <p:ph type="sldNum" sz="quarter" idx="12"/>
          </p:nvPr>
        </p:nvSpPr>
        <p:spPr/>
        <p:txBody>
          <a:bodyPr/>
          <a:lstStyle/>
          <a:p>
            <a:fld id="{BDF8A3A3-E803-46A8-8AFE-EF58343207DD}" type="slidenum">
              <a:rPr lang="en-US" smtClean="0"/>
              <a:pPr/>
              <a:t>11</a:t>
            </a:fld>
            <a:endParaRPr lang="en-US" dirty="0"/>
          </a:p>
        </p:txBody>
      </p:sp>
    </p:spTree>
  </p:cSld>
  <p:clrMapOvr>
    <a:masterClrMapping/>
  </p:clrMapOvr>
  <p:transition>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153400" cy="1463040"/>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solidFill>
                  <a:schemeClr val="bg2"/>
                </a:solidFill>
              </a:rPr>
              <a:t>Difference…</a:t>
            </a:r>
            <a:endParaRPr lang="en-US" dirty="0">
              <a:solidFill>
                <a:schemeClr val="bg2"/>
              </a:solidFill>
            </a:endParaRPr>
          </a:p>
        </p:txBody>
      </p:sp>
      <p:sp>
        <p:nvSpPr>
          <p:cNvPr id="3" name="Content Placeholder 2"/>
          <p:cNvSpPr>
            <a:spLocks noGrp="1"/>
          </p:cNvSpPr>
          <p:nvPr>
            <p:ph idx="1"/>
          </p:nvPr>
        </p:nvSpPr>
        <p:spPr>
          <a:xfrm>
            <a:off x="0" y="1524000"/>
            <a:ext cx="8153400" cy="5334000"/>
          </a:xfrm>
        </p:spPr>
        <p:style>
          <a:lnRef idx="1">
            <a:schemeClr val="accent1"/>
          </a:lnRef>
          <a:fillRef idx="2">
            <a:schemeClr val="accent1"/>
          </a:fillRef>
          <a:effectRef idx="1">
            <a:schemeClr val="accent1"/>
          </a:effectRef>
          <a:fontRef idx="minor">
            <a:schemeClr val="dk1"/>
          </a:fontRef>
        </p:style>
        <p:txBody>
          <a:bodyPr/>
          <a:lstStyle/>
          <a:p>
            <a:r>
              <a:rPr lang="en-US" dirty="0" smtClean="0"/>
              <a:t>Some categories are replaced</a:t>
            </a:r>
          </a:p>
          <a:p>
            <a:r>
              <a:rPr lang="en-US" dirty="0" smtClean="0"/>
              <a:t>Some are added</a:t>
            </a:r>
          </a:p>
          <a:p>
            <a:r>
              <a:rPr lang="en-US" dirty="0" smtClean="0"/>
              <a:t>Some renamed</a:t>
            </a:r>
          </a:p>
          <a:p>
            <a:r>
              <a:rPr lang="en-US" dirty="0" smtClean="0"/>
              <a:t>Number of categories is reduced</a:t>
            </a:r>
          </a:p>
          <a:p>
            <a:r>
              <a:rPr lang="en-US" dirty="0" smtClean="0"/>
              <a:t>Inclusion of factitious disorder</a:t>
            </a:r>
          </a:p>
          <a:p>
            <a:pPr>
              <a:buNone/>
            </a:pPr>
            <a:endParaRPr lang="en-US" dirty="0" smtClean="0"/>
          </a:p>
          <a:p>
            <a:endParaRPr lang="en-US" dirty="0" smtClean="0"/>
          </a:p>
          <a:p>
            <a:pPr>
              <a:buNone/>
            </a:pPr>
            <a:endParaRPr lang="en-US" dirty="0"/>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12</a:t>
            </a:fld>
            <a:endParaRPr lang="en-US" dirty="0"/>
          </a:p>
        </p:txBody>
      </p:sp>
    </p:spTree>
  </p:cSld>
  <p:clrMapOvr>
    <a:masterClrMapping/>
  </p:clrMapOvr>
  <p:transition>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153400" cy="1600200"/>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t>Diagnosis….</a:t>
            </a:r>
            <a:endParaRPr lang="en-US" dirty="0"/>
          </a:p>
        </p:txBody>
      </p:sp>
      <p:sp>
        <p:nvSpPr>
          <p:cNvPr id="3" name="Content Placeholder 2"/>
          <p:cNvSpPr>
            <a:spLocks noGrp="1"/>
          </p:cNvSpPr>
          <p:nvPr>
            <p:ph idx="1"/>
          </p:nvPr>
        </p:nvSpPr>
        <p:spPr>
          <a:xfrm>
            <a:off x="0" y="1609416"/>
            <a:ext cx="8153400" cy="5248584"/>
          </a:xfrm>
        </p:spPr>
        <p:style>
          <a:lnRef idx="1">
            <a:schemeClr val="accent1"/>
          </a:lnRef>
          <a:fillRef idx="2">
            <a:schemeClr val="accent1"/>
          </a:fillRef>
          <a:effectRef idx="1">
            <a:schemeClr val="accent1"/>
          </a:effectRef>
          <a:fontRef idx="minor">
            <a:schemeClr val="dk1"/>
          </a:fontRef>
        </p:style>
        <p:txBody>
          <a:bodyPr>
            <a:normAutofit/>
          </a:bodyPr>
          <a:lstStyle/>
          <a:p>
            <a:pPr algn="just">
              <a:buNone/>
            </a:pPr>
            <a:r>
              <a:rPr lang="en-US" dirty="0" smtClean="0"/>
              <a:t>	</a:t>
            </a:r>
            <a:r>
              <a:rPr lang="en-US" sz="2200" dirty="0" smtClean="0">
                <a:latin typeface="Times New Roman" pitchFamily="18" charset="0"/>
                <a:cs typeface="Times New Roman" pitchFamily="18" charset="0"/>
              </a:rPr>
              <a:t>The major diagnosis in this diagnostic class, somatic symptom disorder, emphasizes diagnosis made on the basis of positive symptoms and signs (distressing somatic symptoms plus abnormal thoughts, feelings, and behaviors in response to these symptoms) rather than the absence of a medical explanation for somatic symptoms. </a:t>
            </a:r>
          </a:p>
          <a:p>
            <a:pPr algn="just">
              <a:buNone/>
            </a:pPr>
            <a:r>
              <a:rPr lang="en-US" sz="2200" dirty="0" smtClean="0">
                <a:latin typeface="Times New Roman" pitchFamily="18" charset="0"/>
                <a:cs typeface="Times New Roman" pitchFamily="18" charset="0"/>
              </a:rPr>
              <a:t>   		A distinctive characteristic of many individuals with somatic symptom disorder is not the somatic symptoms per se, but instead the way they present and interpret them. Incorporating affective, cognitive, and behavioral components into the criteria for somatic symptom disorder provides a more comprehensive and accurate reflection of the true clinical picture than can be achieved by assessing the somatic complaints alone.</a:t>
            </a:r>
            <a:endParaRPr lang="en-US" sz="22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13</a:t>
            </a:fld>
            <a:endParaRPr lang="en-US" dirty="0"/>
          </a:p>
        </p:txBody>
      </p:sp>
    </p:spTree>
  </p:cSld>
  <p:clrMapOvr>
    <a:masterClrMapping/>
  </p:clrMapOvr>
  <p:transition>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t>Criteria</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a:bodyPr>
          <a:lstStyle/>
          <a:p>
            <a:endParaRPr lang="en-US" dirty="0" smtClean="0"/>
          </a:p>
          <a:p>
            <a:pPr algn="just"/>
            <a:r>
              <a:rPr lang="en-US" dirty="0" smtClean="0"/>
              <a:t> </a:t>
            </a:r>
            <a:r>
              <a:rPr lang="en-US" sz="2000" dirty="0" smtClean="0">
                <a:latin typeface="Times New Roman" pitchFamily="18" charset="0"/>
                <a:cs typeface="Times New Roman" pitchFamily="18" charset="0"/>
              </a:rPr>
              <a:t>DSM-5 criteria is that while medically unexplained symptoms were a key feature for many of the disorders in DSM-IV, an SSD diagnosis does not require that the somatic symptoms are medically unexplained. In other words, symptoms may or may not be associated with another medical condition. </a:t>
            </a:r>
          </a:p>
          <a:p>
            <a:pPr algn="just"/>
            <a:r>
              <a:rPr lang="en-US" sz="2000" dirty="0" smtClean="0">
                <a:latin typeface="Times New Roman" pitchFamily="18" charset="0"/>
                <a:cs typeface="Times New Roman" pitchFamily="18" charset="0"/>
              </a:rPr>
              <a:t>DSM-5 narrative text description that accompanies the criteria for SSD cautions that it is not appropriate to diagnose individuals with a mental disorder solely because a medical cause cannot be demonstrated. Furthermore, whether or not the somatic symptoms are medically explained, the individual would still have to meet the rest of the criteria in order to receive a diagnosis of SSD. </a:t>
            </a:r>
            <a:endParaRPr lang="en-US" sz="20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14</a:t>
            </a:fld>
            <a:endParaRPr lang="en-US" dirty="0"/>
          </a:p>
        </p:txBody>
      </p:sp>
    </p:spTree>
  </p:cSld>
  <p:clrMapOvr>
    <a:masterClrMapping/>
  </p:clrMapOvr>
  <p:transition>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t>Focus of diagnosis</a:t>
            </a:r>
            <a:endParaRPr lang="en-US"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pPr algn="just"/>
            <a:r>
              <a:rPr lang="en-US" dirty="0" smtClean="0">
                <a:latin typeface="Times New Roman" pitchFamily="18" charset="0"/>
                <a:cs typeface="Times New Roman" pitchFamily="18" charset="0"/>
              </a:rPr>
              <a:t>While DSM-IV was organized centrally around the concept of medically unexplained symptoms, DSM-5 criteria instead emphasize the degree to which a patient’s thoughts, feelings and behaviors about their somatic symptoms are disproportionate or excessive </a:t>
            </a:r>
            <a:endParaRPr lang="en-US"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15</a:t>
            </a:fld>
            <a:endParaRPr lang="en-US" dirty="0"/>
          </a:p>
        </p:txBody>
      </p:sp>
    </p:spTree>
  </p:cSld>
  <p:clrMapOvr>
    <a:masterClrMapping/>
  </p:clrMapOvr>
  <p:transition>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3">
            <a:schemeClr val="accent1"/>
          </a:fillRef>
          <a:effectRef idx="2">
            <a:schemeClr val="accent1"/>
          </a:effectRef>
          <a:fontRef idx="minor">
            <a:schemeClr val="lt1"/>
          </a:fontRef>
        </p:style>
        <p:txBody>
          <a:bodyPr/>
          <a:lstStyle/>
          <a:p>
            <a:r>
              <a:rPr lang="en-US" dirty="0" smtClean="0"/>
              <a:t>Rationale for changes</a:t>
            </a:r>
            <a:endParaRPr lang="en-US" dirty="0"/>
          </a:p>
        </p:txBody>
      </p:sp>
      <p:sp>
        <p:nvSpPr>
          <p:cNvPr id="3" name="Content Placeholder 2"/>
          <p:cNvSpPr>
            <a:spLocks noGrp="1"/>
          </p:cNvSpPr>
          <p:nvPr>
            <p:ph idx="1"/>
          </p:nvPr>
        </p:nvSpPr>
        <p:spPr/>
        <p:style>
          <a:lnRef idx="0">
            <a:schemeClr val="accent1"/>
          </a:lnRef>
          <a:fillRef idx="3">
            <a:schemeClr val="accent1"/>
          </a:fillRef>
          <a:effectRef idx="3">
            <a:schemeClr val="accent1"/>
          </a:effectRef>
          <a:fontRef idx="minor">
            <a:schemeClr val="lt1"/>
          </a:fontRef>
        </p:style>
        <p:txBody>
          <a:bodyPr/>
          <a:lstStyle/>
          <a:p>
            <a:r>
              <a:rPr lang="en-US" dirty="0" smtClean="0"/>
              <a:t>to reduce overlap of categories</a:t>
            </a:r>
          </a:p>
          <a:p>
            <a:r>
              <a:rPr lang="en-US" dirty="0" smtClean="0"/>
              <a:t>To reduce categories</a:t>
            </a:r>
          </a:p>
          <a:p>
            <a:r>
              <a:rPr lang="en-US" dirty="0" smtClean="0"/>
              <a:t>To prove easiness for non psychiatric physicians</a:t>
            </a:r>
          </a:p>
          <a:p>
            <a:r>
              <a:rPr lang="en-US" dirty="0" smtClean="0"/>
              <a:t>To clarify boundaries of disorders</a:t>
            </a:r>
          </a:p>
          <a:p>
            <a:r>
              <a:rPr lang="en-US" dirty="0" smtClean="0"/>
              <a:t>Removed mind-body separation</a:t>
            </a:r>
          </a:p>
          <a:p>
            <a:r>
              <a:rPr lang="en-US" dirty="0" smtClean="0"/>
              <a:t>To reduce chances of misdiagnosis of medically unclear etiology</a:t>
            </a:r>
          </a:p>
          <a:p>
            <a:pPr>
              <a:buNone/>
            </a:pPr>
            <a:endParaRPr lang="en-US" dirty="0"/>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16</a:t>
            </a:fld>
            <a:endParaRPr lang="en-US" dirty="0"/>
          </a:p>
        </p:txBody>
      </p:sp>
    </p:spTree>
  </p:cSld>
  <p:clrMapOvr>
    <a:masterClrMapping/>
  </p:clrMapOvr>
  <p:transition>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66868" y="533400"/>
            <a:ext cx="5472332" cy="2868168"/>
          </a:xfrm>
        </p:spPr>
        <p:style>
          <a:lnRef idx="1">
            <a:schemeClr val="accent1"/>
          </a:lnRef>
          <a:fillRef idx="2">
            <a:schemeClr val="accent1"/>
          </a:fillRef>
          <a:effectRef idx="1">
            <a:schemeClr val="accent1"/>
          </a:effectRef>
          <a:fontRef idx="minor">
            <a:schemeClr val="dk1"/>
          </a:fontRef>
        </p:style>
        <p:txBody>
          <a:bodyPr/>
          <a:lstStyle/>
          <a:p>
            <a:r>
              <a:rPr lang="en-US" i="1" dirty="0" smtClean="0"/>
              <a:t>“I am more sick than my doctors think”</a:t>
            </a:r>
            <a:r>
              <a:rPr lang="en-US" dirty="0" smtClean="0"/>
              <a:t/>
            </a:r>
            <a:br>
              <a:rPr lang="en-US" dirty="0" smtClean="0"/>
            </a:br>
            <a:endParaRPr lang="en-US" dirty="0"/>
          </a:p>
        </p:txBody>
      </p:sp>
      <p:sp>
        <p:nvSpPr>
          <p:cNvPr id="3" name="Subtitle 2"/>
          <p:cNvSpPr>
            <a:spLocks noGrp="1"/>
          </p:cNvSpPr>
          <p:nvPr>
            <p:ph type="subTitle" idx="1"/>
          </p:nvPr>
        </p:nvSpPr>
        <p:spPr>
          <a:xfrm>
            <a:off x="3354442" y="3539864"/>
            <a:ext cx="5484758" cy="1101248"/>
          </a:xfrm>
        </p:spPr>
        <p:style>
          <a:lnRef idx="1">
            <a:schemeClr val="accent1"/>
          </a:lnRef>
          <a:fillRef idx="3">
            <a:schemeClr val="accent1"/>
          </a:fillRef>
          <a:effectRef idx="2">
            <a:schemeClr val="accent1"/>
          </a:effectRef>
          <a:fontRef idx="minor">
            <a:schemeClr val="lt1"/>
          </a:fontRef>
        </p:style>
        <p:txBody>
          <a:bodyPr/>
          <a:lstStyle/>
          <a:p>
            <a:r>
              <a:rPr lang="en-US" i="1" dirty="0" smtClean="0"/>
              <a:t>Alfred Nobel</a:t>
            </a:r>
            <a:endParaRPr lang="en-US" dirty="0"/>
          </a:p>
        </p:txBody>
      </p:sp>
      <p:sp>
        <p:nvSpPr>
          <p:cNvPr id="4" name="Date Placeholder 3"/>
          <p:cNvSpPr>
            <a:spLocks noGrp="1"/>
          </p:cNvSpPr>
          <p:nvPr>
            <p:ph type="dt" sz="half" idx="10"/>
          </p:nvPr>
        </p:nvSpPr>
        <p:spPr/>
        <p:txBody>
          <a:bodyPr/>
          <a:lstStyle/>
          <a:p>
            <a:fld id="{C5CD4178-72CA-4F61-A054-9A3731C279BF}"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17</a:t>
            </a:fld>
            <a:endParaRPr lang="en-US" dirty="0"/>
          </a:p>
        </p:txBody>
      </p:sp>
    </p:spTree>
  </p:cSld>
  <p:clrMapOvr>
    <a:masterClrMapping/>
  </p:clrMapOvr>
  <p:transition>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fontScale="90000"/>
          </a:bodyPr>
          <a:lstStyle/>
          <a:p>
            <a:pPr algn="ctr"/>
            <a:r>
              <a:rPr lang="en-US" dirty="0" smtClean="0"/>
              <a:t>Description of categories from dsm-5</a:t>
            </a:r>
            <a:endParaRPr lang="en-US" dirty="0"/>
          </a:p>
        </p:txBody>
      </p:sp>
      <p:sp>
        <p:nvSpPr>
          <p:cNvPr id="3" name="Content Placeholder 2"/>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normAutofit lnSpcReduction="10000"/>
          </a:bodyPr>
          <a:lstStyle/>
          <a:p>
            <a:r>
              <a:rPr lang="en-US" b="1" dirty="0" smtClean="0"/>
              <a:t>Somatic Symptom Disorder</a:t>
            </a:r>
          </a:p>
          <a:p>
            <a:r>
              <a:rPr lang="en-US" b="1" dirty="0" smtClean="0"/>
              <a:t>Illness Anxiety Disorder</a:t>
            </a:r>
          </a:p>
          <a:p>
            <a:r>
              <a:rPr lang="en-US" b="1" dirty="0" smtClean="0"/>
              <a:t>Conversion Disorder (Functional Neurological Symptom Disorder)</a:t>
            </a:r>
          </a:p>
          <a:p>
            <a:r>
              <a:rPr lang="en-US" b="1" dirty="0" smtClean="0"/>
              <a:t>Psychological Factors Affecting Other Medical Conditions</a:t>
            </a:r>
          </a:p>
          <a:p>
            <a:r>
              <a:rPr lang="en-US" b="1" dirty="0" smtClean="0"/>
              <a:t>Factitious Disorder</a:t>
            </a:r>
          </a:p>
          <a:p>
            <a:r>
              <a:rPr lang="en-US" b="1" dirty="0" smtClean="0"/>
              <a:t>Other Specified Somatic Symptom and Related Disorder</a:t>
            </a:r>
          </a:p>
          <a:p>
            <a:r>
              <a:rPr lang="en-US" b="1" dirty="0" smtClean="0"/>
              <a:t>Unspecified Somatic Symptom and Related Disorder</a:t>
            </a:r>
            <a:endParaRPr lang="en-US" dirty="0"/>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18</a:t>
            </a:fld>
            <a:endParaRPr lang="en-US" dirty="0"/>
          </a:p>
        </p:txBody>
      </p:sp>
    </p:spTree>
  </p:cSld>
  <p:clrMapOvr>
    <a:masterClrMapping/>
  </p:clrMapOvr>
  <p:transition>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en-US" dirty="0" smtClean="0"/>
              <a:t>Factitious Disorder </a:t>
            </a:r>
            <a:endParaRPr lang="en-US"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a:bodyPr>
          <a:lstStyle/>
          <a:p>
            <a:pPr>
              <a:buNone/>
            </a:pPr>
            <a:r>
              <a:rPr lang="en-GB" sz="2000" dirty="0" smtClean="0">
                <a:latin typeface="Times New Roman" pitchFamily="18" charset="0"/>
                <a:cs typeface="Times New Roman" pitchFamily="18" charset="0"/>
              </a:rPr>
              <a:t>A </a:t>
            </a:r>
            <a:r>
              <a:rPr lang="en-GB" sz="2000" dirty="0">
                <a:latin typeface="Times New Roman" pitchFamily="18" charset="0"/>
                <a:cs typeface="Times New Roman" pitchFamily="18" charset="0"/>
              </a:rPr>
              <a:t>disorder in which a person feigns or induces physical symptoms, typically for the purpose of assuming the role of a sick person.</a:t>
            </a:r>
          </a:p>
          <a:p>
            <a:pPr>
              <a:buNone/>
            </a:pPr>
            <a:r>
              <a:rPr lang="en-GB" sz="2000" dirty="0">
                <a:latin typeface="Times New Roman" pitchFamily="18" charset="0"/>
                <a:cs typeface="Times New Roman" pitchFamily="18" charset="0"/>
              </a:rPr>
              <a:t>Factitious disorder is known popularly as Munchausen </a:t>
            </a:r>
            <a:r>
              <a:rPr lang="en-GB" sz="2000" dirty="0" smtClean="0">
                <a:latin typeface="Times New Roman" pitchFamily="18" charset="0"/>
                <a:cs typeface="Times New Roman" pitchFamily="18" charset="0"/>
              </a:rPr>
              <a:t>syndrome.</a:t>
            </a:r>
          </a:p>
          <a:p>
            <a:pPr>
              <a:buNone/>
            </a:pPr>
            <a:r>
              <a:rPr lang="en-GB" sz="2000" dirty="0">
                <a:latin typeface="Times New Roman" pitchFamily="18" charset="0"/>
                <a:cs typeface="Times New Roman" pitchFamily="18" charset="0"/>
              </a:rPr>
              <a:t> People with factitious disorder often go to extremes to create the appearance of illness (APA, 2013). Many give themselves medications secretly. Some, like the woman just described, inject drugs to cause </a:t>
            </a:r>
            <a:r>
              <a:rPr lang="en-GB" sz="2000" dirty="0" smtClean="0">
                <a:latin typeface="Times New Roman" pitchFamily="18" charset="0"/>
                <a:cs typeface="Times New Roman" pitchFamily="18" charset="0"/>
              </a:rPr>
              <a:t>bleeding.</a:t>
            </a:r>
          </a:p>
          <a:p>
            <a:pPr>
              <a:buNone/>
            </a:pPr>
            <a:r>
              <a:rPr lang="en-GB" sz="2000" dirty="0">
                <a:latin typeface="Times New Roman" pitchFamily="18" charset="0"/>
                <a:cs typeface="Times New Roman" pitchFamily="18" charset="0"/>
              </a:rPr>
              <a:t>People with factitious disorder often research their supposed ailments and are impressively knowledgeable about </a:t>
            </a:r>
            <a:r>
              <a:rPr lang="en-GB" sz="2000" dirty="0" smtClean="0">
                <a:latin typeface="Times New Roman" pitchFamily="18" charset="0"/>
                <a:cs typeface="Times New Roman" pitchFamily="18" charset="0"/>
              </a:rPr>
              <a:t>medicine.</a:t>
            </a:r>
          </a:p>
          <a:p>
            <a:pPr>
              <a:buNone/>
            </a:pPr>
            <a:r>
              <a:rPr lang="en-GB" sz="2000" dirty="0">
                <a:latin typeface="Times New Roman" pitchFamily="18" charset="0"/>
                <a:cs typeface="Times New Roman" pitchFamily="18" charset="0"/>
              </a:rPr>
              <a:t>When confronted with evidence that their symptoms are factitious, they typically deny the charges and leave the hospital; they may enter another hospital the same day. </a:t>
            </a:r>
            <a:endParaRPr lang="en-GB" sz="2000" dirty="0" smtClean="0">
              <a:latin typeface="Times New Roman" pitchFamily="18" charset="0"/>
              <a:cs typeface="Times New Roman" pitchFamily="18" charset="0"/>
            </a:endParaRPr>
          </a:p>
          <a:p>
            <a:pPr>
              <a:buNone/>
            </a:pPr>
            <a:endParaRPr lang="en-GB" sz="2000" dirty="0" smtClean="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19</a:t>
            </a:fld>
            <a:endParaRPr lang="en-US" dirty="0"/>
          </a:p>
        </p:txBody>
      </p:sp>
    </p:spTree>
  </p:cSld>
  <p:clrMapOvr>
    <a:masterClrMapping/>
  </p:clrMapOvr>
  <p:transition>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8153400" cy="1463040"/>
          </a:xfrm>
        </p:spPr>
        <p:style>
          <a:lnRef idx="1">
            <a:schemeClr val="accent3"/>
          </a:lnRef>
          <a:fillRef idx="2">
            <a:schemeClr val="accent3"/>
          </a:fillRef>
          <a:effectRef idx="1">
            <a:schemeClr val="accent3"/>
          </a:effectRef>
          <a:fontRef idx="minor">
            <a:schemeClr val="dk1"/>
          </a:fontRef>
        </p:style>
        <p:txBody>
          <a:bodyPr/>
          <a:lstStyle/>
          <a:p>
            <a:r>
              <a:rPr lang="en-US" dirty="0" smtClean="0">
                <a:solidFill>
                  <a:schemeClr val="bg2">
                    <a:lumMod val="50000"/>
                  </a:schemeClr>
                </a:solidFill>
              </a:rPr>
              <a:t>Contents to be covered….</a:t>
            </a:r>
            <a:endParaRPr lang="en-US" dirty="0">
              <a:solidFill>
                <a:schemeClr val="bg2">
                  <a:lumMod val="50000"/>
                </a:schemeClr>
              </a:solidFill>
            </a:endParaRPr>
          </a:p>
        </p:txBody>
      </p:sp>
      <p:sp>
        <p:nvSpPr>
          <p:cNvPr id="5" name="Content Placeholder 4"/>
          <p:cNvSpPr>
            <a:spLocks noGrp="1"/>
          </p:cNvSpPr>
          <p:nvPr>
            <p:ph idx="1"/>
          </p:nvPr>
        </p:nvSpPr>
        <p:spPr>
          <a:xfrm>
            <a:off x="0" y="1524000"/>
            <a:ext cx="8153400" cy="5334000"/>
          </a:xfrm>
        </p:spPr>
        <p:style>
          <a:lnRef idx="0">
            <a:schemeClr val="accent1"/>
          </a:lnRef>
          <a:fillRef idx="3">
            <a:schemeClr val="accent1"/>
          </a:fillRef>
          <a:effectRef idx="3">
            <a:schemeClr val="accent1"/>
          </a:effectRef>
          <a:fontRef idx="minor">
            <a:schemeClr val="lt1"/>
          </a:fontRef>
        </p:style>
        <p:txBody>
          <a:bodyPr/>
          <a:lstStyle/>
          <a:p>
            <a:r>
              <a:rPr lang="en-US" dirty="0" smtClean="0"/>
              <a:t>Definition and introduction of somatoform disorder</a:t>
            </a:r>
          </a:p>
          <a:p>
            <a:r>
              <a:rPr lang="en-US" dirty="0" smtClean="0"/>
              <a:t>Brief History</a:t>
            </a:r>
          </a:p>
          <a:p>
            <a:r>
              <a:rPr lang="en-US" dirty="0" smtClean="0"/>
              <a:t>Difference between DSM-5 and DSM-IV about somatoform disorder</a:t>
            </a:r>
          </a:p>
          <a:p>
            <a:r>
              <a:rPr lang="en-US" dirty="0" smtClean="0"/>
              <a:t>Description of different disorders under this category</a:t>
            </a:r>
          </a:p>
          <a:p>
            <a:r>
              <a:rPr lang="en-US" dirty="0" smtClean="0"/>
              <a:t>Etiology</a:t>
            </a:r>
          </a:p>
          <a:p>
            <a:r>
              <a:rPr lang="en-US" dirty="0" smtClean="0"/>
              <a:t>Measurement</a:t>
            </a:r>
          </a:p>
          <a:p>
            <a:r>
              <a:rPr lang="en-US" dirty="0" smtClean="0"/>
              <a:t>treatment</a:t>
            </a:r>
          </a:p>
          <a:p>
            <a:endParaRPr lang="en-US" dirty="0"/>
          </a:p>
        </p:txBody>
      </p:sp>
      <p:sp>
        <p:nvSpPr>
          <p:cNvPr id="6" name="Date Placeholder 5"/>
          <p:cNvSpPr>
            <a:spLocks noGrp="1"/>
          </p:cNvSpPr>
          <p:nvPr>
            <p:ph type="dt" sz="half" idx="10"/>
          </p:nvPr>
        </p:nvSpPr>
        <p:spPr/>
        <p:txBody>
          <a:bodyPr/>
          <a:lstStyle/>
          <a:p>
            <a:fld id="{2B00C0F7-68AD-45F6-B4DA-5175A14F7D63}" type="datetime1">
              <a:rPr lang="en-US" smtClean="0"/>
              <a:pPr/>
              <a:t>9/21/2015</a:t>
            </a:fld>
            <a:endParaRPr lang="en-US" dirty="0"/>
          </a:p>
        </p:txBody>
      </p:sp>
      <p:sp>
        <p:nvSpPr>
          <p:cNvPr id="7" name="Slide Number Placeholder 6"/>
          <p:cNvSpPr>
            <a:spLocks noGrp="1"/>
          </p:cNvSpPr>
          <p:nvPr>
            <p:ph type="sldNum" sz="quarter" idx="12"/>
          </p:nvPr>
        </p:nvSpPr>
        <p:spPr/>
        <p:txBody>
          <a:bodyPr/>
          <a:lstStyle/>
          <a:p>
            <a:fld id="{BDF8A3A3-E803-46A8-8AFE-EF58343207DD}" type="slidenum">
              <a:rPr lang="en-US" smtClean="0"/>
              <a:pPr/>
              <a:t>2</a:t>
            </a:fld>
            <a:endParaRPr lang="en-US" dirty="0"/>
          </a:p>
        </p:txBody>
      </p:sp>
    </p:spTree>
  </p:cSld>
  <p:clrMapOvr>
    <a:masterClrMapping/>
  </p:clrMapOvr>
  <p:transition>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Factitious disorder seems to be particularly common among people who (1) received extensive treatment for a medical problem as children, (2) carry a grudge against the medical profession, or (3) have worked as a nurse, laboratory technician, or medical aide. A number have poor social support, few enduring social relationships, and little family life </a:t>
            </a:r>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20</a:t>
            </a:fld>
            <a:endParaRPr lang="en-US" dirty="0"/>
          </a:p>
        </p:txBody>
      </p:sp>
    </p:spTree>
    <p:extLst>
      <p:ext uri="{BB962C8B-B14F-4D97-AF65-F5344CB8AC3E}">
        <p14:creationId xmlns:p14="http://schemas.microsoft.com/office/powerpoint/2010/main" val="34222004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Malingering </a:t>
            </a:r>
            <a:endParaRPr lang="en-GB" dirty="0"/>
          </a:p>
        </p:txBody>
      </p:sp>
      <p:sp>
        <p:nvSpPr>
          <p:cNvPr id="3" name="Content Placeholder 2"/>
          <p:cNvSpPr>
            <a:spLocks noGrp="1"/>
          </p:cNvSpPr>
          <p:nvPr>
            <p:ph idx="1"/>
          </p:nvPr>
        </p:nvSpPr>
        <p:spPr/>
        <p:txBody>
          <a:bodyPr>
            <a:normAutofit lnSpcReduction="10000"/>
          </a:bodyPr>
          <a:lstStyle/>
          <a:p>
            <a:r>
              <a:rPr lang="en-GB" dirty="0"/>
              <a:t> malingering—intentionally feigning illness to achieve some external gain, such as financial compensation or deferment from military </a:t>
            </a:r>
            <a:r>
              <a:rPr lang="en-GB" dirty="0" smtClean="0"/>
              <a:t>service.</a:t>
            </a:r>
          </a:p>
          <a:p>
            <a:r>
              <a:rPr lang="en-US" dirty="0" smtClean="0"/>
              <a:t>Types of factitious disorder</a:t>
            </a:r>
          </a:p>
          <a:p>
            <a:r>
              <a:rPr lang="en-US" dirty="0" smtClean="0"/>
              <a:t>Imposed on self</a:t>
            </a:r>
          </a:p>
          <a:p>
            <a:r>
              <a:rPr lang="en-US" dirty="0" smtClean="0"/>
              <a:t>Imposed on others.</a:t>
            </a:r>
          </a:p>
          <a:p>
            <a:endParaRPr lang="en-US" dirty="0"/>
          </a:p>
          <a:p>
            <a:endParaRPr lang="en-US" dirty="0" smtClean="0"/>
          </a:p>
          <a:p>
            <a:endParaRPr lang="en-US" dirty="0"/>
          </a:p>
          <a:p>
            <a:pPr marL="0" indent="0">
              <a:buNone/>
            </a:pPr>
            <a:r>
              <a:rPr lang="en-US" dirty="0" smtClean="0"/>
              <a:t>Consult book for detail…… </a:t>
            </a:r>
            <a:endParaRPr lang="en-GB" dirty="0"/>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21</a:t>
            </a:fld>
            <a:endParaRPr lang="en-US" dirty="0"/>
          </a:p>
        </p:txBody>
      </p:sp>
    </p:spTree>
    <p:extLst>
      <p:ext uri="{BB962C8B-B14F-4D97-AF65-F5344CB8AC3E}">
        <p14:creationId xmlns:p14="http://schemas.microsoft.com/office/powerpoint/2010/main" val="9633133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SOMATIC SYMPTOM DISORDER</a:t>
            </a:r>
            <a:endParaRPr lang="en-GB" dirty="0"/>
          </a:p>
        </p:txBody>
      </p:sp>
      <p:sp>
        <p:nvSpPr>
          <p:cNvPr id="3" name="Content Placeholder 2"/>
          <p:cNvSpPr>
            <a:spLocks noGrp="1"/>
          </p:cNvSpPr>
          <p:nvPr>
            <p:ph idx="1"/>
          </p:nvPr>
        </p:nvSpPr>
        <p:spPr/>
        <p:txBody>
          <a:bodyPr/>
          <a:lstStyle/>
          <a:p>
            <a:r>
              <a:rPr lang="en-US" dirty="0" smtClean="0"/>
              <a:t>CONVERSION DISORDER</a:t>
            </a:r>
          </a:p>
          <a:p>
            <a:r>
              <a:rPr lang="en-US" dirty="0" smtClean="0"/>
              <a:t>SOMATIC SYMOTOM DISORDER</a:t>
            </a:r>
          </a:p>
          <a:p>
            <a:r>
              <a:rPr lang="en-US" dirty="0"/>
              <a:t> </a:t>
            </a:r>
            <a:r>
              <a:rPr lang="en-US" dirty="0" smtClean="0"/>
              <a:t>                  SOMATIZATION</a:t>
            </a:r>
          </a:p>
          <a:p>
            <a:r>
              <a:rPr lang="en-US" dirty="0"/>
              <a:t> </a:t>
            </a:r>
            <a:r>
              <a:rPr lang="en-US" dirty="0" smtClean="0"/>
              <a:t>                   PAIN DISORDER</a:t>
            </a:r>
          </a:p>
          <a:p>
            <a:r>
              <a:rPr lang="en-US" dirty="0" smtClean="0"/>
              <a:t>CAUSES </a:t>
            </a:r>
          </a:p>
          <a:p>
            <a:r>
              <a:rPr lang="en-US" dirty="0"/>
              <a:t> </a:t>
            </a:r>
            <a:r>
              <a:rPr lang="en-US" dirty="0" smtClean="0"/>
              <a:t>                   PSYCHODYNAMIC VIEW</a:t>
            </a:r>
          </a:p>
          <a:p>
            <a:r>
              <a:rPr lang="en-US" dirty="0"/>
              <a:t> </a:t>
            </a:r>
            <a:r>
              <a:rPr lang="en-US" dirty="0" smtClean="0"/>
              <a:t>                   BEHAVIORAL VIEW</a:t>
            </a:r>
          </a:p>
          <a:p>
            <a:r>
              <a:rPr lang="en-US" dirty="0"/>
              <a:t> </a:t>
            </a:r>
            <a:r>
              <a:rPr lang="en-US" dirty="0" smtClean="0"/>
              <a:t>                   COGNITIVE VIEW</a:t>
            </a:r>
          </a:p>
          <a:p>
            <a:r>
              <a:rPr lang="en-US" dirty="0"/>
              <a:t> </a:t>
            </a:r>
            <a:r>
              <a:rPr lang="en-US" dirty="0" smtClean="0"/>
              <a:t>                   MULTICULTURAL VIEW</a:t>
            </a:r>
            <a:endParaRPr lang="en-GB" dirty="0"/>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22</a:t>
            </a:fld>
            <a:endParaRPr lang="en-US" dirty="0"/>
          </a:p>
        </p:txBody>
      </p:sp>
    </p:spTree>
    <p:extLst>
      <p:ext uri="{BB962C8B-B14F-4D97-AF65-F5344CB8AC3E}">
        <p14:creationId xmlns:p14="http://schemas.microsoft.com/office/powerpoint/2010/main" val="9335510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GB" dirty="0"/>
          </a:p>
        </p:txBody>
      </p:sp>
      <p:sp>
        <p:nvSpPr>
          <p:cNvPr id="3" name="Content Placeholder 2"/>
          <p:cNvSpPr>
            <a:spLocks noGrp="1"/>
          </p:cNvSpPr>
          <p:nvPr>
            <p:ph idx="1"/>
          </p:nvPr>
        </p:nvSpPr>
        <p:spPr/>
        <p:txBody>
          <a:bodyPr/>
          <a:lstStyle/>
          <a:p>
            <a:r>
              <a:rPr lang="en-GB" dirty="0"/>
              <a:t>psychotherapy </a:t>
            </a:r>
            <a:endParaRPr lang="en-GB" dirty="0" smtClean="0"/>
          </a:p>
          <a:p>
            <a:r>
              <a:rPr lang="en-GB" dirty="0"/>
              <a:t>They believe that their problems are completely medical and at first reject all suggestions to the contrary (</a:t>
            </a:r>
            <a:r>
              <a:rPr lang="en-GB" dirty="0" err="1"/>
              <a:t>Lahmann</a:t>
            </a:r>
            <a:r>
              <a:rPr lang="en-GB" dirty="0"/>
              <a:t> et al., 2010). When a physician tells them that their symptoms or concerns have a psychological dimension, they often go to another physician. Eventually, however, many patients with these disorders do consent to psychotherapy, psychotropic drug therapy, or both </a:t>
            </a:r>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23</a:t>
            </a:fld>
            <a:endParaRPr lang="en-US" dirty="0"/>
          </a:p>
        </p:txBody>
      </p:sp>
    </p:spTree>
    <p:extLst>
      <p:ext uri="{BB962C8B-B14F-4D97-AF65-F5344CB8AC3E}">
        <p14:creationId xmlns:p14="http://schemas.microsoft.com/office/powerpoint/2010/main" val="26788972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PSYCHODYNAMIC</a:t>
            </a:r>
            <a:endParaRPr lang="en-GB" dirty="0"/>
          </a:p>
        </p:txBody>
      </p:sp>
      <p:sp>
        <p:nvSpPr>
          <p:cNvPr id="3" name="Content Placeholder 2"/>
          <p:cNvSpPr>
            <a:spLocks noGrp="1"/>
          </p:cNvSpPr>
          <p:nvPr>
            <p:ph idx="1"/>
          </p:nvPr>
        </p:nvSpPr>
        <p:spPr/>
        <p:txBody>
          <a:bodyPr/>
          <a:lstStyle/>
          <a:p>
            <a:r>
              <a:rPr lang="en-GB" dirty="0"/>
              <a:t>Many therapists focus on the causes of these disorders (the trauma or anxiety tied to the physical symptoms) and apply insight, exposure, and drug therapies (Boone, 2011). Psychodynamic therapists, for example, try to help those with somatic symptoms become conscious of and resolve their underlying fears, thus eliminating the need to convert anxiety into physical </a:t>
            </a:r>
            <a:r>
              <a:rPr lang="en-GB" dirty="0" smtClean="0"/>
              <a:t>symptoms.</a:t>
            </a:r>
            <a:endParaRPr lang="en-GB" dirty="0"/>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24</a:t>
            </a:fld>
            <a:endParaRPr lang="en-US" dirty="0"/>
          </a:p>
        </p:txBody>
      </p:sp>
    </p:spTree>
    <p:extLst>
      <p:ext uri="{BB962C8B-B14F-4D97-AF65-F5344CB8AC3E}">
        <p14:creationId xmlns:p14="http://schemas.microsoft.com/office/powerpoint/2010/main" val="19419761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BEHAVIORAL</a:t>
            </a:r>
            <a:endParaRPr lang="en-GB" dirty="0"/>
          </a:p>
        </p:txBody>
      </p:sp>
      <p:sp>
        <p:nvSpPr>
          <p:cNvPr id="3" name="Content Placeholder 2"/>
          <p:cNvSpPr>
            <a:spLocks noGrp="1"/>
          </p:cNvSpPr>
          <p:nvPr>
            <p:ph idx="1"/>
          </p:nvPr>
        </p:nvSpPr>
        <p:spPr/>
        <p:txBody>
          <a:bodyPr/>
          <a:lstStyle/>
          <a:p>
            <a:r>
              <a:rPr lang="en-GB" dirty="0"/>
              <a:t> </a:t>
            </a:r>
            <a:r>
              <a:rPr lang="en-GB" dirty="0" err="1"/>
              <a:t>Behavioral</a:t>
            </a:r>
            <a:r>
              <a:rPr lang="en-GB" dirty="0"/>
              <a:t> therapists use exposure treatments. They expose clients to features of the horrific events that first triggered their physical symptoms, expecting that the clients will become less anxious over the course of repeated exposures and more able to face those upsetting events directly rather than through physical </a:t>
            </a:r>
            <a:r>
              <a:rPr lang="en-GB" dirty="0" smtClean="0"/>
              <a:t>channels.</a:t>
            </a:r>
            <a:endParaRPr lang="en-GB" dirty="0"/>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25</a:t>
            </a:fld>
            <a:endParaRPr lang="en-US" dirty="0"/>
          </a:p>
        </p:txBody>
      </p:sp>
    </p:spTree>
    <p:extLst>
      <p:ext uri="{BB962C8B-B14F-4D97-AF65-F5344CB8AC3E}">
        <p14:creationId xmlns:p14="http://schemas.microsoft.com/office/powerpoint/2010/main" val="39786257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BIOLOGICAL </a:t>
            </a:r>
            <a:endParaRPr lang="en-GB" dirty="0"/>
          </a:p>
        </p:txBody>
      </p:sp>
      <p:sp>
        <p:nvSpPr>
          <p:cNvPr id="3" name="Content Placeholder 2"/>
          <p:cNvSpPr>
            <a:spLocks noGrp="1"/>
          </p:cNvSpPr>
          <p:nvPr>
            <p:ph idx="1"/>
          </p:nvPr>
        </p:nvSpPr>
        <p:spPr/>
        <p:txBody>
          <a:bodyPr/>
          <a:lstStyle/>
          <a:p>
            <a:r>
              <a:rPr lang="en-GB" dirty="0"/>
              <a:t>B</a:t>
            </a:r>
            <a:r>
              <a:rPr lang="en-GB" dirty="0" smtClean="0"/>
              <a:t>iological </a:t>
            </a:r>
            <a:r>
              <a:rPr lang="en-GB" dirty="0"/>
              <a:t>therapists use antianxiety drugs or certain antidepressant drugs to help reduce the anxiety of clients with conversion and somatic symptom </a:t>
            </a:r>
            <a:r>
              <a:rPr lang="en-GB" dirty="0" smtClean="0"/>
              <a:t>disorders.</a:t>
            </a:r>
          </a:p>
          <a:p>
            <a:endParaRPr lang="en-GB" dirty="0"/>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26</a:t>
            </a:fld>
            <a:endParaRPr lang="en-US" dirty="0"/>
          </a:p>
        </p:txBody>
      </p:sp>
    </p:spTree>
    <p:extLst>
      <p:ext uri="{BB962C8B-B14F-4D97-AF65-F5344CB8AC3E}">
        <p14:creationId xmlns:p14="http://schemas.microsoft.com/office/powerpoint/2010/main" val="2812318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fontScale="77500" lnSpcReduction="20000"/>
          </a:bodyPr>
          <a:lstStyle/>
          <a:p>
            <a:r>
              <a:rPr lang="en-GB" dirty="0"/>
              <a:t>Other therapists try to address the physical symptoms of these disorders rather than the causes, using techniques such </a:t>
            </a:r>
            <a:r>
              <a:rPr lang="en-GB" dirty="0" smtClean="0"/>
              <a:t>as</a:t>
            </a:r>
          </a:p>
          <a:p>
            <a:pPr>
              <a:buFont typeface="Wingdings" pitchFamily="2" charset="2"/>
              <a:buChar char="Ø"/>
            </a:pPr>
            <a:r>
              <a:rPr lang="en-GB" dirty="0" smtClean="0"/>
              <a:t> </a:t>
            </a:r>
            <a:r>
              <a:rPr lang="en-GB" b="1" dirty="0" smtClean="0"/>
              <a:t>suggestion</a:t>
            </a:r>
          </a:p>
          <a:p>
            <a:pPr>
              <a:buFont typeface="Wingdings" pitchFamily="2" charset="2"/>
              <a:buChar char="Ø"/>
            </a:pPr>
            <a:r>
              <a:rPr lang="en-GB" b="1" dirty="0" smtClean="0"/>
              <a:t> reinforcement</a:t>
            </a:r>
            <a:endParaRPr lang="en-GB" b="1" dirty="0"/>
          </a:p>
          <a:p>
            <a:pPr>
              <a:buFont typeface="Wingdings" pitchFamily="2" charset="2"/>
              <a:buChar char="Ø"/>
            </a:pPr>
            <a:r>
              <a:rPr lang="en-GB" b="1" dirty="0" smtClean="0"/>
              <a:t> </a:t>
            </a:r>
            <a:r>
              <a:rPr lang="en-GB" b="1" dirty="0"/>
              <a:t>confrontation </a:t>
            </a:r>
            <a:endParaRPr lang="en-GB" b="1" dirty="0" smtClean="0"/>
          </a:p>
          <a:p>
            <a:pPr>
              <a:buFont typeface="Wingdings" pitchFamily="2" charset="2"/>
              <a:buChar char="§"/>
            </a:pPr>
            <a:r>
              <a:rPr lang="en-GB" dirty="0" smtClean="0"/>
              <a:t>Those </a:t>
            </a:r>
            <a:r>
              <a:rPr lang="en-GB" dirty="0"/>
              <a:t>who employ suggestion offer emotional support to patients and tell them persuasively (or hypnotically) that their physical symptoms will soon </a:t>
            </a:r>
            <a:r>
              <a:rPr lang="en-GB" dirty="0" smtClean="0"/>
              <a:t>disappear.</a:t>
            </a:r>
          </a:p>
          <a:p>
            <a:pPr>
              <a:buFont typeface="Wingdings" pitchFamily="2" charset="2"/>
              <a:buChar char="§"/>
            </a:pPr>
            <a:r>
              <a:rPr lang="en-GB" dirty="0" smtClean="0"/>
              <a:t>Therapists </a:t>
            </a:r>
            <a:r>
              <a:rPr lang="en-GB" dirty="0"/>
              <a:t>who take a reinforcement approach arrange for the removal of rewards for a client’s “sickness” symptoms and an increase of rewards for healthy </a:t>
            </a:r>
            <a:r>
              <a:rPr lang="en-GB" dirty="0" smtClean="0"/>
              <a:t>behaviours. </a:t>
            </a:r>
          </a:p>
          <a:p>
            <a:pPr>
              <a:buFont typeface="Wingdings" pitchFamily="2" charset="2"/>
              <a:buChar char="§"/>
            </a:pPr>
            <a:r>
              <a:rPr lang="en-GB" dirty="0" smtClean="0"/>
              <a:t>IN CONFRONTATION THERAPIST try </a:t>
            </a:r>
            <a:r>
              <a:rPr lang="en-GB" dirty="0"/>
              <a:t>to force patients out of the sick role by straightforwardly telling them that their bodily symptoms are without medical basis </a:t>
            </a:r>
            <a:r>
              <a:rPr lang="en-GB" dirty="0" smtClean="0"/>
              <a:t>.Researchers </a:t>
            </a:r>
            <a:r>
              <a:rPr lang="en-GB" dirty="0"/>
              <a:t>have not fully evaluated the effects of these particular approaches on conversion and somatic symptom </a:t>
            </a:r>
            <a:r>
              <a:rPr lang="en-GB" dirty="0" smtClean="0"/>
              <a:t>disorders.</a:t>
            </a:r>
            <a:endParaRPr lang="en-GB" dirty="0"/>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27</a:t>
            </a:fld>
            <a:endParaRPr lang="en-US" dirty="0"/>
          </a:p>
        </p:txBody>
      </p:sp>
    </p:spTree>
    <p:extLst>
      <p:ext uri="{BB962C8B-B14F-4D97-AF65-F5344CB8AC3E}">
        <p14:creationId xmlns:p14="http://schemas.microsoft.com/office/powerpoint/2010/main" val="8337663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ILLNESS ANXIETY DISORDER</a:t>
            </a:r>
            <a:endParaRPr lang="en-GB" dirty="0"/>
          </a:p>
        </p:txBody>
      </p:sp>
      <p:sp>
        <p:nvSpPr>
          <p:cNvPr id="3" name="Content Placeholder 2"/>
          <p:cNvSpPr>
            <a:spLocks noGrp="1"/>
          </p:cNvSpPr>
          <p:nvPr>
            <p:ph idx="1"/>
          </p:nvPr>
        </p:nvSpPr>
        <p:spPr/>
        <p:txBody>
          <a:bodyPr>
            <a:normAutofit fontScale="85000" lnSpcReduction="10000"/>
          </a:bodyPr>
          <a:lstStyle/>
          <a:p>
            <a:pPr algn="just"/>
            <a:r>
              <a:rPr lang="en-GB" dirty="0"/>
              <a:t>People with illness anxiety disorder, previously known as hypochondriasis, are chronically anxious about their health and are convinced that they have or are developing a serious medical illness, despite the </a:t>
            </a:r>
            <a:r>
              <a:rPr lang="en-GB" dirty="0" smtClean="0"/>
              <a:t>absence </a:t>
            </a:r>
            <a:r>
              <a:rPr lang="en-GB" dirty="0"/>
              <a:t>of somatic </a:t>
            </a:r>
            <a:r>
              <a:rPr lang="en-GB" dirty="0" smtClean="0"/>
              <a:t>symptoms.</a:t>
            </a:r>
          </a:p>
          <a:p>
            <a:pPr algn="just"/>
            <a:r>
              <a:rPr lang="en-GB" dirty="0"/>
              <a:t> They repeatedly check their body for signs of illness and misinterpret various bodily events as signs of serious medical problems. Typically the events are merely normal bodily changes, such as occasional coughing, sores, or sweating. Those with illness anxiety disorder persist in such misinterpretations no matter what friends, relatives, and physicians say. Some such people recognize that their concerns are excessive, but many do not. </a:t>
            </a:r>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28</a:t>
            </a:fld>
            <a:endParaRPr lang="en-US" dirty="0"/>
          </a:p>
        </p:txBody>
      </p:sp>
    </p:spTree>
    <p:extLst>
      <p:ext uri="{BB962C8B-B14F-4D97-AF65-F5344CB8AC3E}">
        <p14:creationId xmlns:p14="http://schemas.microsoft.com/office/powerpoint/2010/main" val="18680513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 </a:t>
            </a:r>
            <a:endParaRPr lang="en-GB" dirty="0"/>
          </a:p>
        </p:txBody>
      </p:sp>
      <p:sp>
        <p:nvSpPr>
          <p:cNvPr id="3" name="Content Placeholder 2"/>
          <p:cNvSpPr>
            <a:spLocks noGrp="1"/>
          </p:cNvSpPr>
          <p:nvPr>
            <p:ph idx="1"/>
          </p:nvPr>
        </p:nvSpPr>
        <p:spPr/>
        <p:txBody>
          <a:bodyPr/>
          <a:lstStyle/>
          <a:p>
            <a:r>
              <a:rPr lang="en-GB" dirty="0"/>
              <a:t>Although illness anxiety disorder can begin at any age, it starts most often in early adulthood, among men and women in equal numbers.</a:t>
            </a:r>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29</a:t>
            </a:fld>
            <a:endParaRPr lang="en-US" dirty="0"/>
          </a:p>
        </p:txBody>
      </p:sp>
    </p:spTree>
    <p:extLst>
      <p:ext uri="{BB962C8B-B14F-4D97-AF65-F5344CB8AC3E}">
        <p14:creationId xmlns:p14="http://schemas.microsoft.com/office/powerpoint/2010/main" val="24341881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153400" cy="1463040"/>
          </a:xfrm>
        </p:spPr>
        <p:style>
          <a:lnRef idx="1">
            <a:schemeClr val="accent1"/>
          </a:lnRef>
          <a:fillRef idx="2">
            <a:schemeClr val="accent1"/>
          </a:fillRef>
          <a:effectRef idx="1">
            <a:schemeClr val="accent1"/>
          </a:effectRef>
          <a:fontRef idx="minor">
            <a:schemeClr val="dk1"/>
          </a:fontRef>
        </p:style>
        <p:txBody>
          <a:bodyPr>
            <a:normAutofit/>
          </a:bodyPr>
          <a:lstStyle/>
          <a:p>
            <a:r>
              <a:rPr lang="en-US" dirty="0" smtClean="0"/>
              <a:t>What is a somatoform disorder?</a:t>
            </a:r>
            <a:endParaRPr lang="en-US" dirty="0"/>
          </a:p>
        </p:txBody>
      </p:sp>
      <p:graphicFrame>
        <p:nvGraphicFramePr>
          <p:cNvPr id="4" name="Content Placeholder 3"/>
          <p:cNvGraphicFramePr>
            <a:graphicFrameLocks noGrp="1"/>
          </p:cNvGraphicFramePr>
          <p:nvPr>
            <p:ph idx="1"/>
          </p:nvPr>
        </p:nvGraphicFramePr>
        <p:xfrm>
          <a:off x="0" y="1609725"/>
          <a:ext cx="7924800" cy="5248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Date Placeholder 4"/>
          <p:cNvSpPr>
            <a:spLocks noGrp="1"/>
          </p:cNvSpPr>
          <p:nvPr>
            <p:ph type="dt" sz="half" idx="10"/>
          </p:nvPr>
        </p:nvSpPr>
        <p:spPr/>
        <p:txBody>
          <a:bodyPr/>
          <a:lstStyle/>
          <a:p>
            <a:fld id="{D5491BC4-0280-4A2D-A9A6-0DDD1649F7BA}" type="datetime1">
              <a:rPr lang="en-US" smtClean="0"/>
              <a:pPr/>
              <a:t>9/21/2015</a:t>
            </a:fld>
            <a:endParaRPr lang="en-US" dirty="0"/>
          </a:p>
        </p:txBody>
      </p:sp>
      <p:sp>
        <p:nvSpPr>
          <p:cNvPr id="6" name="Slide Number Placeholder 5"/>
          <p:cNvSpPr>
            <a:spLocks noGrp="1"/>
          </p:cNvSpPr>
          <p:nvPr>
            <p:ph type="sldNum" sz="quarter" idx="12"/>
          </p:nvPr>
        </p:nvSpPr>
        <p:spPr/>
        <p:txBody>
          <a:bodyPr/>
          <a:lstStyle/>
          <a:p>
            <a:fld id="{BDF8A3A3-E803-46A8-8AFE-EF58343207DD}" type="slidenum">
              <a:rPr lang="en-US" smtClean="0"/>
              <a:pPr/>
              <a:t>3</a:t>
            </a:fld>
            <a:endParaRPr lang="en-US" dirty="0"/>
          </a:p>
        </p:txBody>
      </p:sp>
    </p:spTree>
  </p:cSld>
  <p:clrMapOvr>
    <a:masterClrMapping/>
  </p:clrMapOvr>
  <p:transition>
    <p:randomBar dir="ver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THEORETICAL VIEW</a:t>
            </a:r>
            <a:endParaRPr lang="en-GB" dirty="0"/>
          </a:p>
        </p:txBody>
      </p:sp>
      <p:sp>
        <p:nvSpPr>
          <p:cNvPr id="3" name="Content Placeholder 2"/>
          <p:cNvSpPr>
            <a:spLocks noGrp="1"/>
          </p:cNvSpPr>
          <p:nvPr>
            <p:ph idx="1"/>
          </p:nvPr>
        </p:nvSpPr>
        <p:spPr/>
        <p:txBody>
          <a:bodyPr/>
          <a:lstStyle/>
          <a:p>
            <a:pPr algn="just"/>
            <a:r>
              <a:rPr lang="en-GB" dirty="0"/>
              <a:t>Theorists typically explain illness anxiety disorder much as they explain various anxiety </a:t>
            </a:r>
            <a:r>
              <a:rPr lang="en-GB" dirty="0" smtClean="0"/>
              <a:t>disorders.</a:t>
            </a:r>
          </a:p>
          <a:p>
            <a:r>
              <a:rPr lang="en-GB" i="1" dirty="0" smtClean="0"/>
              <a:t> Behaviourists</a:t>
            </a:r>
            <a:r>
              <a:rPr lang="en-GB" dirty="0" smtClean="0"/>
              <a:t>, </a:t>
            </a:r>
            <a:r>
              <a:rPr lang="en-GB" dirty="0"/>
              <a:t>for example, believe that the illness fears are acquired through classical conditioning or </a:t>
            </a:r>
            <a:r>
              <a:rPr lang="en-GB" dirty="0" smtClean="0"/>
              <a:t>modelling .</a:t>
            </a:r>
          </a:p>
          <a:p>
            <a:r>
              <a:rPr lang="en-GB" dirty="0" smtClean="0"/>
              <a:t>C</a:t>
            </a:r>
            <a:r>
              <a:rPr lang="en-GB" i="1" dirty="0" smtClean="0"/>
              <a:t>ognitive</a:t>
            </a:r>
            <a:r>
              <a:rPr lang="en-GB" dirty="0" smtClean="0"/>
              <a:t> </a:t>
            </a:r>
            <a:r>
              <a:rPr lang="en-GB" dirty="0"/>
              <a:t>theorists suggest that people with the disorder are so sensitive to and threatened by bodily cues that they come to misinterpret </a:t>
            </a:r>
            <a:r>
              <a:rPr lang="en-GB" dirty="0" smtClean="0"/>
              <a:t>them.</a:t>
            </a:r>
            <a:endParaRPr lang="en-GB" dirty="0"/>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30</a:t>
            </a:fld>
            <a:endParaRPr lang="en-US" dirty="0"/>
          </a:p>
        </p:txBody>
      </p:sp>
    </p:spTree>
    <p:extLst>
      <p:ext uri="{BB962C8B-B14F-4D97-AF65-F5344CB8AC3E}">
        <p14:creationId xmlns:p14="http://schemas.microsoft.com/office/powerpoint/2010/main" val="24617708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TREATMENTS</a:t>
            </a:r>
            <a:endParaRPr lang="en-GB" dirty="0"/>
          </a:p>
        </p:txBody>
      </p:sp>
      <p:sp>
        <p:nvSpPr>
          <p:cNvPr id="3" name="Content Placeholder 2"/>
          <p:cNvSpPr>
            <a:spLocks noGrp="1"/>
          </p:cNvSpPr>
          <p:nvPr>
            <p:ph idx="1"/>
          </p:nvPr>
        </p:nvSpPr>
        <p:spPr/>
        <p:txBody>
          <a:bodyPr>
            <a:normAutofit fontScale="77500" lnSpcReduction="20000"/>
          </a:bodyPr>
          <a:lstStyle/>
          <a:p>
            <a:pPr algn="just"/>
            <a:r>
              <a:rPr lang="en-GB" dirty="0"/>
              <a:t>People with illness anxiety disorder usually receive the kinds of treatments that are used to treat obsessive-compulsive disorder </a:t>
            </a:r>
            <a:r>
              <a:rPr lang="en-GB" dirty="0" smtClean="0"/>
              <a:t>.</a:t>
            </a:r>
          </a:p>
          <a:p>
            <a:pPr algn="just"/>
            <a:r>
              <a:rPr lang="en-GB" dirty="0" smtClean="0"/>
              <a:t>Studies </a:t>
            </a:r>
            <a:r>
              <a:rPr lang="en-GB" dirty="0"/>
              <a:t>reveal, for example, that clients with the disorder often improve considerably when given the same antidepressant drugs that are helpful in cases of obsessive-compulsive </a:t>
            </a:r>
            <a:r>
              <a:rPr lang="en-GB" dirty="0" smtClean="0"/>
              <a:t>disorder. </a:t>
            </a:r>
          </a:p>
          <a:p>
            <a:pPr algn="just"/>
            <a:r>
              <a:rPr lang="en-GB" dirty="0" smtClean="0"/>
              <a:t>Many </a:t>
            </a:r>
            <a:r>
              <a:rPr lang="en-GB" dirty="0"/>
              <a:t>clients also improve when treated with the </a:t>
            </a:r>
            <a:r>
              <a:rPr lang="en-GB" dirty="0" smtClean="0"/>
              <a:t>behavioural </a:t>
            </a:r>
            <a:r>
              <a:rPr lang="en-GB" dirty="0"/>
              <a:t>approach of exposure and response prevention, often combined with cognitive </a:t>
            </a:r>
            <a:r>
              <a:rPr lang="en-GB" dirty="0" smtClean="0"/>
              <a:t>interventions. </a:t>
            </a:r>
            <a:r>
              <a:rPr lang="en-GB" dirty="0"/>
              <a:t>In this approach, the therapists repeatedly point out bodily variations to the clients while, at the same time, preventing them from seeking their usual medical attention. </a:t>
            </a:r>
            <a:endParaRPr lang="en-GB" dirty="0" smtClean="0"/>
          </a:p>
          <a:p>
            <a:pPr algn="just"/>
            <a:r>
              <a:rPr lang="en-GB" dirty="0" smtClean="0"/>
              <a:t>In </a:t>
            </a:r>
            <a:r>
              <a:rPr lang="en-GB" dirty="0"/>
              <a:t>addition, cognitive therapists guide the clients to identify, challenge, and change their beliefs about illness that are helping to maintain their </a:t>
            </a:r>
            <a:r>
              <a:rPr lang="en-GB" dirty="0" smtClean="0"/>
              <a:t>disorder.</a:t>
            </a:r>
            <a:endParaRPr lang="en-GB" dirty="0"/>
          </a:p>
          <a:p>
            <a:endParaRPr lang="en-GB" dirty="0"/>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31</a:t>
            </a:fld>
            <a:endParaRPr lang="en-US" dirty="0"/>
          </a:p>
        </p:txBody>
      </p:sp>
    </p:spTree>
    <p:extLst>
      <p:ext uri="{BB962C8B-B14F-4D97-AF65-F5344CB8AC3E}">
        <p14:creationId xmlns:p14="http://schemas.microsoft.com/office/powerpoint/2010/main" val="42101969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psychophysiological </a:t>
            </a:r>
            <a:r>
              <a:rPr lang="en-GB" dirty="0"/>
              <a:t>disorders</a:t>
            </a:r>
          </a:p>
        </p:txBody>
      </p:sp>
      <p:sp>
        <p:nvSpPr>
          <p:cNvPr id="3" name="Content Placeholder 2"/>
          <p:cNvSpPr>
            <a:spLocks noGrp="1"/>
          </p:cNvSpPr>
          <p:nvPr>
            <p:ph idx="1"/>
          </p:nvPr>
        </p:nvSpPr>
        <p:spPr/>
        <p:txBody>
          <a:bodyPr/>
          <a:lstStyle/>
          <a:p>
            <a:pPr algn="just"/>
            <a:r>
              <a:rPr lang="en-GB" dirty="0"/>
              <a:t>Disorders in which biological, psychological, and sociocultural factors interact to cause or worsen a physical illness. Also known as psychological factors affecting other medical </a:t>
            </a:r>
            <a:r>
              <a:rPr lang="en-GB" dirty="0" smtClean="0"/>
              <a:t>condition.</a:t>
            </a:r>
          </a:p>
          <a:p>
            <a:pPr algn="just"/>
            <a:r>
              <a:rPr lang="en-GB" dirty="0"/>
              <a:t> Early editions of the DSM </a:t>
            </a:r>
            <a:r>
              <a:rPr lang="en-GB" dirty="0" smtClean="0"/>
              <a:t>labelled </a:t>
            </a:r>
            <a:r>
              <a:rPr lang="en-GB" dirty="0"/>
              <a:t>these illnesses psychophysiological, or psychosomatic, disorders, but DSM-5 labels them as psychological factors affecting other medical </a:t>
            </a:r>
            <a:r>
              <a:rPr lang="en-GB" dirty="0" smtClean="0"/>
              <a:t>conditions.</a:t>
            </a:r>
            <a:endParaRPr lang="en-GB" dirty="0"/>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32</a:t>
            </a:fld>
            <a:endParaRPr lang="en-US" dirty="0"/>
          </a:p>
        </p:txBody>
      </p:sp>
    </p:spTree>
    <p:extLst>
      <p:ext uri="{BB962C8B-B14F-4D97-AF65-F5344CB8AC3E}">
        <p14:creationId xmlns:p14="http://schemas.microsoft.com/office/powerpoint/2010/main" val="129336953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pPr algn="just"/>
            <a:r>
              <a:rPr lang="en-GB" dirty="0"/>
              <a:t>It is important to recognize that significant medical symptoms and conditions are involved in psychophysiological disorders and that the disorders often result in serious physical </a:t>
            </a:r>
            <a:r>
              <a:rPr lang="en-GB" dirty="0" smtClean="0"/>
              <a:t>damage. They </a:t>
            </a:r>
            <a:r>
              <a:rPr lang="en-GB" dirty="0"/>
              <a:t>are different from the factitious, conversion, and illness anxiety disorders that are accounted for primarily by psychological factors.</a:t>
            </a:r>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33</a:t>
            </a:fld>
            <a:endParaRPr lang="en-US" dirty="0"/>
          </a:p>
        </p:txBody>
      </p:sp>
    </p:spTree>
    <p:extLst>
      <p:ext uri="{BB962C8B-B14F-4D97-AF65-F5344CB8AC3E}">
        <p14:creationId xmlns:p14="http://schemas.microsoft.com/office/powerpoint/2010/main" val="24849920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TRADITIONAL PSYCHOPHIOLOGCAL DISORDERS </a:t>
            </a:r>
            <a:endParaRPr lang="en-GB" dirty="0"/>
          </a:p>
        </p:txBody>
      </p:sp>
      <p:sp>
        <p:nvSpPr>
          <p:cNvPr id="3" name="Content Placeholder 2"/>
          <p:cNvSpPr>
            <a:spLocks noGrp="1"/>
          </p:cNvSpPr>
          <p:nvPr>
            <p:ph idx="1"/>
          </p:nvPr>
        </p:nvSpPr>
        <p:spPr/>
        <p:txBody>
          <a:bodyPr/>
          <a:lstStyle/>
          <a:p>
            <a:pPr algn="just"/>
            <a:r>
              <a:rPr lang="en-GB" dirty="0"/>
              <a:t>The best known and most common of these disorders were ulcers, asthma, insomnia, chronic headaches, high blood pressure, and coronary heart disease. </a:t>
            </a:r>
            <a:endParaRPr lang="en-GB" dirty="0" smtClean="0"/>
          </a:p>
          <a:p>
            <a:pPr algn="just"/>
            <a:r>
              <a:rPr lang="en-GB" dirty="0"/>
              <a:t> Recent research, however, has shown that many other physical illnesses— including bacterial and viral infections—may also be caused by an interaction of psychosocial and physical </a:t>
            </a:r>
            <a:r>
              <a:rPr lang="en-GB" dirty="0" smtClean="0"/>
              <a:t>factors.</a:t>
            </a:r>
            <a:endParaRPr lang="en-GB" dirty="0"/>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34</a:t>
            </a:fld>
            <a:endParaRPr lang="en-US" dirty="0"/>
          </a:p>
        </p:txBody>
      </p:sp>
    </p:spTree>
    <p:extLst>
      <p:ext uri="{BB962C8B-B14F-4D97-AF65-F5344CB8AC3E}">
        <p14:creationId xmlns:p14="http://schemas.microsoft.com/office/powerpoint/2010/main" val="38579808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DISORDERS////// </a:t>
            </a:r>
            <a:r>
              <a:rPr lang="en-GB" u="sng" dirty="0"/>
              <a:t>Ulcers </a:t>
            </a:r>
            <a:endParaRPr lang="en-GB" dirty="0"/>
          </a:p>
        </p:txBody>
      </p:sp>
      <p:sp>
        <p:nvSpPr>
          <p:cNvPr id="3" name="Content Placeholder 2"/>
          <p:cNvSpPr>
            <a:spLocks noGrp="1"/>
          </p:cNvSpPr>
          <p:nvPr>
            <p:ph idx="1"/>
          </p:nvPr>
        </p:nvSpPr>
        <p:spPr/>
        <p:txBody>
          <a:bodyPr>
            <a:normAutofit/>
          </a:bodyPr>
          <a:lstStyle/>
          <a:p>
            <a:r>
              <a:rPr lang="en-GB" u="sng" dirty="0"/>
              <a:t>Ulcers </a:t>
            </a:r>
            <a:r>
              <a:rPr lang="en-GB" dirty="0"/>
              <a:t>are lesions (holes) that form in the wall of the stomach or of the duodenum, resulting in burning sensations or pain in the stomach, occasional vomiting, and stomach bleeding. </a:t>
            </a:r>
            <a:r>
              <a:rPr lang="en-GB" dirty="0" smtClean="0"/>
              <a:t>Ulcers </a:t>
            </a:r>
            <a:r>
              <a:rPr lang="en-GB" dirty="0"/>
              <a:t>often are caused by an interaction of stress factors, such as environmental pressure or intense feelings of anger or anxiety </a:t>
            </a:r>
            <a:r>
              <a:rPr lang="en-GB" dirty="0" smtClean="0"/>
              <a:t>and </a:t>
            </a:r>
            <a:r>
              <a:rPr lang="en-GB" dirty="0"/>
              <a:t>physiological factors, such as the </a:t>
            </a:r>
            <a:r>
              <a:rPr lang="en-GB" dirty="0" smtClean="0"/>
              <a:t>bacteria.</a:t>
            </a:r>
            <a:endParaRPr lang="en-GB" dirty="0"/>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35</a:t>
            </a:fld>
            <a:endParaRPr lang="en-US" dirty="0"/>
          </a:p>
        </p:txBody>
      </p:sp>
    </p:spTree>
    <p:extLst>
      <p:ext uri="{BB962C8B-B14F-4D97-AF65-F5344CB8AC3E}">
        <p14:creationId xmlns:p14="http://schemas.microsoft.com/office/powerpoint/2010/main" val="309356761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a:t>Asthma</a:t>
            </a:r>
            <a:endParaRPr lang="en-GB" dirty="0"/>
          </a:p>
        </p:txBody>
      </p:sp>
      <p:sp>
        <p:nvSpPr>
          <p:cNvPr id="3" name="Content Placeholder 2"/>
          <p:cNvSpPr>
            <a:spLocks noGrp="1"/>
          </p:cNvSpPr>
          <p:nvPr>
            <p:ph idx="1"/>
          </p:nvPr>
        </p:nvSpPr>
        <p:spPr/>
        <p:txBody>
          <a:bodyPr>
            <a:normAutofit lnSpcReduction="10000"/>
          </a:bodyPr>
          <a:lstStyle/>
          <a:p>
            <a:pPr algn="just"/>
            <a:r>
              <a:rPr lang="en-GB" u="sng" dirty="0"/>
              <a:t>Asthma </a:t>
            </a:r>
            <a:r>
              <a:rPr lang="en-GB" dirty="0"/>
              <a:t>causes the body’s airways (the trachea and bronchi) to narrow periodically, making it hard for air to pass to and from the lungs. The resulting symptoms are shortness of breath, wheezing, coughing, and a terrifying choking sensation. </a:t>
            </a:r>
            <a:endParaRPr lang="en-GB" dirty="0" smtClean="0"/>
          </a:p>
          <a:p>
            <a:pPr algn="just"/>
            <a:r>
              <a:rPr lang="en-GB" dirty="0"/>
              <a:t> Seventy </a:t>
            </a:r>
            <a:r>
              <a:rPr lang="en-GB" dirty="0" err="1"/>
              <a:t>percent</a:t>
            </a:r>
            <a:r>
              <a:rPr lang="en-GB" dirty="0"/>
              <a:t> of all cases appear to be caused by an interaction of stress factors, such as environmental pressures or anxiety, and physiological factors, such as allergies to specific substances, a slow-acting sympathetic nervous system, or a weakened respiratory </a:t>
            </a:r>
            <a:r>
              <a:rPr lang="en-GB" dirty="0" smtClean="0"/>
              <a:t>system.</a:t>
            </a:r>
            <a:endParaRPr lang="en-GB" dirty="0"/>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36</a:t>
            </a:fld>
            <a:endParaRPr lang="en-US" dirty="0"/>
          </a:p>
        </p:txBody>
      </p:sp>
    </p:spTree>
    <p:extLst>
      <p:ext uri="{BB962C8B-B14F-4D97-AF65-F5344CB8AC3E}">
        <p14:creationId xmlns:p14="http://schemas.microsoft.com/office/powerpoint/2010/main" val="10523128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a:t>Insomnia,</a:t>
            </a:r>
            <a:endParaRPr lang="en-GB" dirty="0"/>
          </a:p>
        </p:txBody>
      </p:sp>
      <p:sp>
        <p:nvSpPr>
          <p:cNvPr id="3" name="Content Placeholder 2"/>
          <p:cNvSpPr>
            <a:spLocks noGrp="1"/>
          </p:cNvSpPr>
          <p:nvPr>
            <p:ph idx="1"/>
          </p:nvPr>
        </p:nvSpPr>
        <p:spPr/>
        <p:txBody>
          <a:bodyPr>
            <a:normAutofit/>
          </a:bodyPr>
          <a:lstStyle/>
          <a:p>
            <a:pPr algn="just"/>
            <a:r>
              <a:rPr lang="en-GB" b="1" u="sng" dirty="0"/>
              <a:t>Insomnia,</a:t>
            </a:r>
            <a:r>
              <a:rPr lang="en-GB" b="1" dirty="0"/>
              <a:t> </a:t>
            </a:r>
            <a:r>
              <a:rPr lang="en-GB" dirty="0"/>
              <a:t>difficulty falling asleep or maintaining sleep, plagues more than one-third of the population each </a:t>
            </a:r>
            <a:r>
              <a:rPr lang="en-GB" dirty="0" smtClean="0"/>
              <a:t>year. Chronic </a:t>
            </a:r>
            <a:r>
              <a:rPr lang="en-GB" dirty="0"/>
              <a:t>insomniacs feel as though they are almost constantly awake. They often are very sleepy during the day and may have difficulty functioning. Their problem may be caused by a combination of psychosocial factors, such as high levels of anxiety or depression, and physiological problems, such as an overactive arousal system or certain medical </a:t>
            </a:r>
            <a:r>
              <a:rPr lang="en-GB" dirty="0" smtClean="0"/>
              <a:t>ailments</a:t>
            </a:r>
            <a:r>
              <a:rPr lang="en-GB" b="1" dirty="0" smtClean="0"/>
              <a:t>.</a:t>
            </a:r>
            <a:endParaRPr lang="en-GB" b="1" dirty="0"/>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37</a:t>
            </a:fld>
            <a:endParaRPr lang="en-US" dirty="0"/>
          </a:p>
        </p:txBody>
      </p:sp>
    </p:spTree>
    <p:extLst>
      <p:ext uri="{BB962C8B-B14F-4D97-AF65-F5344CB8AC3E}">
        <p14:creationId xmlns:p14="http://schemas.microsoft.com/office/powerpoint/2010/main" val="142518826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a:t>Chronic headaches</a:t>
            </a:r>
            <a:endParaRPr lang="en-GB" dirty="0"/>
          </a:p>
        </p:txBody>
      </p:sp>
      <p:sp>
        <p:nvSpPr>
          <p:cNvPr id="3" name="Content Placeholder 2"/>
          <p:cNvSpPr>
            <a:spLocks noGrp="1"/>
          </p:cNvSpPr>
          <p:nvPr>
            <p:ph idx="1"/>
          </p:nvPr>
        </p:nvSpPr>
        <p:spPr/>
        <p:txBody>
          <a:bodyPr/>
          <a:lstStyle/>
          <a:p>
            <a:pPr algn="just"/>
            <a:r>
              <a:rPr lang="en-GB" u="sng" dirty="0"/>
              <a:t>Chronic headaches </a:t>
            </a:r>
            <a:r>
              <a:rPr lang="en-GB" dirty="0"/>
              <a:t>are frequent intense aches of the head or neck that are not caused by another physical disorder. There are two major types. Muscle contraction, or tension, headaches are marked by pain at the back or front of the head or the back of the neck. These occur when the muscles surrounding the skull tighten, narrowing the blood vessels. </a:t>
            </a:r>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38</a:t>
            </a:fld>
            <a:endParaRPr lang="en-US" dirty="0"/>
          </a:p>
        </p:txBody>
      </p:sp>
    </p:spTree>
    <p:extLst>
      <p:ext uri="{BB962C8B-B14F-4D97-AF65-F5344CB8AC3E}">
        <p14:creationId xmlns:p14="http://schemas.microsoft.com/office/powerpoint/2010/main" val="15982519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Migraine headaches</a:t>
            </a:r>
          </a:p>
        </p:txBody>
      </p:sp>
      <p:sp>
        <p:nvSpPr>
          <p:cNvPr id="3" name="Content Placeholder 2"/>
          <p:cNvSpPr>
            <a:spLocks noGrp="1"/>
          </p:cNvSpPr>
          <p:nvPr>
            <p:ph idx="1"/>
          </p:nvPr>
        </p:nvSpPr>
        <p:spPr/>
        <p:txBody>
          <a:bodyPr>
            <a:normAutofit fontScale="92500"/>
          </a:bodyPr>
          <a:lstStyle/>
          <a:p>
            <a:pPr algn="just"/>
            <a:r>
              <a:rPr lang="en-GB" dirty="0"/>
              <a:t>Migraine headaches are extremely severe, often nearly paralyzing headaches that are located on one side of the head and are sometimes accompanied by dizziness, nausea, or vomiting. Migraine headaches are thought by some medical theorists to develop in two phases: </a:t>
            </a:r>
            <a:endParaRPr lang="en-GB" dirty="0" smtClean="0"/>
          </a:p>
          <a:p>
            <a:r>
              <a:rPr lang="en-GB" dirty="0" smtClean="0"/>
              <a:t>(</a:t>
            </a:r>
            <a:r>
              <a:rPr lang="en-GB" dirty="0"/>
              <a:t>1) blood vessels in the brain narrow, so that the flow of blood to parts of the brain is reduced, and </a:t>
            </a:r>
            <a:endParaRPr lang="en-GB" dirty="0" smtClean="0"/>
          </a:p>
          <a:p>
            <a:r>
              <a:rPr lang="en-GB" dirty="0" smtClean="0"/>
              <a:t>(</a:t>
            </a:r>
            <a:r>
              <a:rPr lang="en-GB" dirty="0"/>
              <a:t>2) the same blood vessels later expand, so that blood flows through them rapidly, stimulating many neuron endings and causing pain. </a:t>
            </a:r>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39</a:t>
            </a:fld>
            <a:endParaRPr lang="en-US" dirty="0"/>
          </a:p>
        </p:txBody>
      </p:sp>
    </p:spTree>
    <p:extLst>
      <p:ext uri="{BB962C8B-B14F-4D97-AF65-F5344CB8AC3E}">
        <p14:creationId xmlns:p14="http://schemas.microsoft.com/office/powerpoint/2010/main" val="31803179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en-US" dirty="0" smtClean="0">
                <a:solidFill>
                  <a:schemeClr val="bg2">
                    <a:lumMod val="50000"/>
                  </a:schemeClr>
                </a:solidFill>
              </a:rPr>
              <a:t>Definition</a:t>
            </a:r>
            <a:endParaRPr lang="en-US" dirty="0">
              <a:solidFill>
                <a:schemeClr val="bg2">
                  <a:lumMod val="50000"/>
                </a:schemeClr>
              </a:solidFill>
            </a:endParaRPr>
          </a:p>
        </p:txBody>
      </p:sp>
      <p:sp>
        <p:nvSpPr>
          <p:cNvPr id="5" name="Content Placeholder 4"/>
          <p:cNvSpPr>
            <a:spLocks noGrp="1"/>
          </p:cNvSpPr>
          <p:nvPr>
            <p:ph sz="half" idx="1"/>
          </p:nvPr>
        </p:nvSpPr>
        <p:spPr/>
        <p:style>
          <a:lnRef idx="1">
            <a:schemeClr val="accent1"/>
          </a:lnRef>
          <a:fillRef idx="3">
            <a:schemeClr val="accent1"/>
          </a:fillRef>
          <a:effectRef idx="2">
            <a:schemeClr val="accent1"/>
          </a:effectRef>
          <a:fontRef idx="minor">
            <a:schemeClr val="lt1"/>
          </a:fontRef>
        </p:style>
        <p:txBody>
          <a:bodyPr>
            <a:normAutofit fontScale="92500"/>
          </a:bodyPr>
          <a:lstStyle/>
          <a:p>
            <a:r>
              <a:rPr lang="en-US" dirty="0" smtClean="0"/>
              <a:t>By Comer..</a:t>
            </a:r>
          </a:p>
          <a:p>
            <a:pPr>
              <a:buNone/>
            </a:pPr>
            <a:r>
              <a:rPr lang="en-US" dirty="0" smtClean="0"/>
              <a:t>    “A pattern of physical complaints with largely psychosocial causes in which patient experiences no sense of wanting or guiding the symptoms”</a:t>
            </a:r>
            <a:endParaRPr lang="en-US" dirty="0"/>
          </a:p>
        </p:txBody>
      </p:sp>
      <p:sp>
        <p:nvSpPr>
          <p:cNvPr id="6" name="Content Placeholder 5"/>
          <p:cNvSpPr>
            <a:spLocks noGrp="1"/>
          </p:cNvSpPr>
          <p:nvPr>
            <p:ph sz="half" idx="2"/>
          </p:nvPr>
        </p:nvSpPr>
        <p:spPr/>
        <p:style>
          <a:lnRef idx="1">
            <a:schemeClr val="accent1"/>
          </a:lnRef>
          <a:fillRef idx="3">
            <a:schemeClr val="accent1"/>
          </a:fillRef>
          <a:effectRef idx="2">
            <a:schemeClr val="accent1"/>
          </a:effectRef>
          <a:fontRef idx="minor">
            <a:schemeClr val="lt1"/>
          </a:fontRef>
        </p:style>
        <p:txBody>
          <a:bodyPr>
            <a:normAutofit fontScale="92500"/>
          </a:bodyPr>
          <a:lstStyle/>
          <a:p>
            <a:r>
              <a:rPr lang="en-US" dirty="0" smtClean="0"/>
              <a:t>By Susan-Nolen</a:t>
            </a:r>
          </a:p>
          <a:p>
            <a:pPr>
              <a:buNone/>
            </a:pPr>
            <a:r>
              <a:rPr lang="en-US" dirty="0" smtClean="0"/>
              <a:t>    “Group of disorders in which people experience significant physical symptoms for which there is no apparent organic cause”</a:t>
            </a:r>
            <a:endParaRPr lang="en-US" dirty="0"/>
          </a:p>
        </p:txBody>
      </p:sp>
      <p:sp>
        <p:nvSpPr>
          <p:cNvPr id="7" name="Date Placeholder 6"/>
          <p:cNvSpPr>
            <a:spLocks noGrp="1"/>
          </p:cNvSpPr>
          <p:nvPr>
            <p:ph type="dt" sz="half" idx="10"/>
          </p:nvPr>
        </p:nvSpPr>
        <p:spPr/>
        <p:txBody>
          <a:bodyPr/>
          <a:lstStyle/>
          <a:p>
            <a:fld id="{986569DD-D69E-4D4D-81DB-90FC864E32ED}" type="datetime1">
              <a:rPr lang="en-US" smtClean="0"/>
              <a:pPr/>
              <a:t>9/21/2015</a:t>
            </a:fld>
            <a:endParaRPr lang="en-US" dirty="0"/>
          </a:p>
        </p:txBody>
      </p:sp>
      <p:sp>
        <p:nvSpPr>
          <p:cNvPr id="8" name="Slide Number Placeholder 7"/>
          <p:cNvSpPr>
            <a:spLocks noGrp="1"/>
          </p:cNvSpPr>
          <p:nvPr>
            <p:ph type="sldNum" sz="quarter" idx="12"/>
          </p:nvPr>
        </p:nvSpPr>
        <p:spPr/>
        <p:txBody>
          <a:bodyPr/>
          <a:lstStyle/>
          <a:p>
            <a:fld id="{BDF8A3A3-E803-46A8-8AFE-EF58343207DD}" type="slidenum">
              <a:rPr lang="en-US" smtClean="0"/>
              <a:pPr/>
              <a:t>4</a:t>
            </a:fld>
            <a:endParaRPr lang="en-US" dirty="0"/>
          </a:p>
        </p:txBody>
      </p:sp>
    </p:spTree>
  </p:cSld>
  <p:clrMapOvr>
    <a:masterClrMapping/>
  </p:clrMapOvr>
  <p:transition>
    <p:randomBar dir="ver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Research suggests that chronic headaches are caused by an interaction of stress factors, such as environmental pressures or general feelings of helplessness, anger, anxiety, or depression, and physiological factors, such as abnormal activity of the neurotransmitter serotonin, vascular problems, or muscle </a:t>
            </a:r>
            <a:r>
              <a:rPr lang="en-GB" dirty="0" smtClean="0"/>
              <a:t>weakness.</a:t>
            </a:r>
            <a:endParaRPr lang="en-GB" dirty="0"/>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40</a:t>
            </a:fld>
            <a:endParaRPr lang="en-US" dirty="0"/>
          </a:p>
        </p:txBody>
      </p:sp>
    </p:spTree>
    <p:extLst>
      <p:ext uri="{BB962C8B-B14F-4D97-AF65-F5344CB8AC3E}">
        <p14:creationId xmlns:p14="http://schemas.microsoft.com/office/powerpoint/2010/main" val="23681043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Hypertension</a:t>
            </a:r>
          </a:p>
        </p:txBody>
      </p:sp>
      <p:sp>
        <p:nvSpPr>
          <p:cNvPr id="3" name="Content Placeholder 2"/>
          <p:cNvSpPr>
            <a:spLocks noGrp="1"/>
          </p:cNvSpPr>
          <p:nvPr>
            <p:ph idx="1"/>
          </p:nvPr>
        </p:nvSpPr>
        <p:spPr/>
        <p:txBody>
          <a:bodyPr>
            <a:normAutofit fontScale="77500" lnSpcReduction="20000"/>
          </a:bodyPr>
          <a:lstStyle/>
          <a:p>
            <a:pPr algn="just"/>
            <a:r>
              <a:rPr lang="en-GB" dirty="0"/>
              <a:t>Hypertension is a state of chronic high blood pressure. That is, the blood pumped through the body’s arteries by the heart produces too much pressure against the artery walls. Hypertension has few outward signs, but it interferes with the proper functioning of the entire cardiovascular system, greatly increasing the likelihood of stroke, heart disease, and kidney problems. </a:t>
            </a:r>
            <a:endParaRPr lang="en-GB" dirty="0" smtClean="0"/>
          </a:p>
          <a:p>
            <a:pPr algn="just"/>
            <a:r>
              <a:rPr lang="en-GB" dirty="0" smtClean="0"/>
              <a:t>It is caused </a:t>
            </a:r>
            <a:r>
              <a:rPr lang="en-GB" dirty="0"/>
              <a:t>by physiological abnormalities alone; the rest result from a combination of psychological and physiological factors and are called essential hypertension. Some of the leading psychosocial causes of essential hypertension are constant stress, environmental danger, and general feelings of anger or depression. </a:t>
            </a:r>
            <a:endParaRPr lang="en-GB" dirty="0" smtClean="0"/>
          </a:p>
          <a:p>
            <a:pPr algn="just"/>
            <a:r>
              <a:rPr lang="en-GB" dirty="0" smtClean="0"/>
              <a:t>Physiological </a:t>
            </a:r>
            <a:r>
              <a:rPr lang="en-GB" dirty="0"/>
              <a:t>factors include obesity, smoking, poor kidney function, and an unusually high proportion of the gluey protein collagen in a person’s blood </a:t>
            </a:r>
            <a:r>
              <a:rPr lang="en-GB" dirty="0" smtClean="0"/>
              <a:t>vessels.</a:t>
            </a:r>
            <a:endParaRPr lang="en-GB" dirty="0"/>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41</a:t>
            </a:fld>
            <a:endParaRPr lang="en-US" dirty="0"/>
          </a:p>
        </p:txBody>
      </p:sp>
    </p:spTree>
    <p:extLst>
      <p:ext uri="{BB962C8B-B14F-4D97-AF65-F5344CB8AC3E}">
        <p14:creationId xmlns:p14="http://schemas.microsoft.com/office/powerpoint/2010/main" val="336563623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Coronary heart disease</a:t>
            </a:r>
          </a:p>
        </p:txBody>
      </p:sp>
      <p:sp>
        <p:nvSpPr>
          <p:cNvPr id="3" name="Content Placeholder 2"/>
          <p:cNvSpPr>
            <a:spLocks noGrp="1"/>
          </p:cNvSpPr>
          <p:nvPr>
            <p:ph idx="1"/>
          </p:nvPr>
        </p:nvSpPr>
        <p:spPr/>
        <p:txBody>
          <a:bodyPr>
            <a:normAutofit fontScale="92500" lnSpcReduction="20000"/>
          </a:bodyPr>
          <a:lstStyle/>
          <a:p>
            <a:pPr algn="just"/>
            <a:r>
              <a:rPr lang="en-GB" dirty="0"/>
              <a:t>Coronary heart disease is caused by a blocking of the coronary arteries, the blood vessels that surround the heart and are responsible for carrying oxygen to the heart muscle. The term actually refers to several problems, including blockage of the coronary arteries and myocardial infarction (a “heart attack”). Coronary heart disease is the leading cause of death globally, resulting in 7.3 million deaths each year</a:t>
            </a:r>
            <a:r>
              <a:rPr lang="en-GB" dirty="0" smtClean="0"/>
              <a:t>. </a:t>
            </a:r>
          </a:p>
          <a:p>
            <a:pPr algn="just"/>
            <a:r>
              <a:rPr lang="en-GB" dirty="0" smtClean="0"/>
              <a:t>The </a:t>
            </a:r>
            <a:r>
              <a:rPr lang="en-GB" dirty="0"/>
              <a:t>majority of all cases of coronary heart disease are related to an interaction of psychosocial factors, such as job stress or high levels of anger or depression, and physiological factors, such as high cholesterol, obesity, hypertension, smoking, or lack of </a:t>
            </a:r>
            <a:r>
              <a:rPr lang="en-GB" dirty="0" smtClean="0"/>
              <a:t>exercise.</a:t>
            </a:r>
            <a:endParaRPr lang="en-GB" dirty="0"/>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42</a:t>
            </a:fld>
            <a:endParaRPr lang="en-US" dirty="0"/>
          </a:p>
        </p:txBody>
      </p:sp>
    </p:spTree>
    <p:extLst>
      <p:ext uri="{BB962C8B-B14F-4D97-AF65-F5344CB8AC3E}">
        <p14:creationId xmlns:p14="http://schemas.microsoft.com/office/powerpoint/2010/main" val="291240256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sz="2200" dirty="0" smtClean="0"/>
              <a:t>What </a:t>
            </a:r>
            <a:r>
              <a:rPr lang="en-GB" sz="2200" dirty="0"/>
              <a:t>Factors Contribute to Psychophysiological Disorders</a:t>
            </a:r>
            <a:r>
              <a:rPr lang="en-GB" dirty="0" smtClean="0"/>
              <a:t>? </a:t>
            </a:r>
            <a:r>
              <a:rPr lang="en-GB" dirty="0"/>
              <a:t>Biological Factors</a:t>
            </a:r>
            <a:br>
              <a:rPr lang="en-GB" dirty="0"/>
            </a:br>
            <a:endParaRPr lang="en-GB" dirty="0"/>
          </a:p>
        </p:txBody>
      </p:sp>
      <p:sp>
        <p:nvSpPr>
          <p:cNvPr id="3" name="Content Placeholder 2"/>
          <p:cNvSpPr>
            <a:spLocks noGrp="1"/>
          </p:cNvSpPr>
          <p:nvPr>
            <p:ph idx="1"/>
          </p:nvPr>
        </p:nvSpPr>
        <p:spPr/>
        <p:txBody>
          <a:bodyPr>
            <a:normAutofit fontScale="70000" lnSpcReduction="20000"/>
          </a:bodyPr>
          <a:lstStyle/>
          <a:p>
            <a:pPr algn="just">
              <a:buFont typeface="Wingdings" pitchFamily="2" charset="2"/>
              <a:buChar char="Ø"/>
            </a:pPr>
            <a:r>
              <a:rPr lang="en-GB" dirty="0"/>
              <a:t>B</a:t>
            </a:r>
            <a:r>
              <a:rPr lang="en-GB" dirty="0" smtClean="0"/>
              <a:t>rain </a:t>
            </a:r>
            <a:r>
              <a:rPr lang="en-GB" dirty="0"/>
              <a:t>activates body organs is through the operation of the autonomic nervous system (ANS), the network of nerve </a:t>
            </a:r>
            <a:r>
              <a:rPr lang="en-GB" dirty="0" err="1"/>
              <a:t>fibers</a:t>
            </a:r>
            <a:r>
              <a:rPr lang="en-GB" dirty="0"/>
              <a:t> that connect the central nervous system to the body’s organs. Defects in this system are believed to contribute to the development of psychophysiological </a:t>
            </a:r>
            <a:r>
              <a:rPr lang="en-GB" dirty="0" smtClean="0"/>
              <a:t>disorders. </a:t>
            </a:r>
          </a:p>
          <a:p>
            <a:pPr algn="just">
              <a:buFont typeface="Wingdings" pitchFamily="2" charset="2"/>
              <a:buChar char="Ø"/>
            </a:pPr>
            <a:r>
              <a:rPr lang="en-GB" dirty="0" smtClean="0"/>
              <a:t>If </a:t>
            </a:r>
            <a:r>
              <a:rPr lang="en-GB" dirty="0"/>
              <a:t>one’s ANS is stimulated too easily, for example, it may overreact to situations that most people find only mildly stressful, eventually damaging certain organs and causing a psychophysiological disorder. Other more specific biological problems may also contribute to psychophysiological disorders</a:t>
            </a:r>
            <a:r>
              <a:rPr lang="en-GB" dirty="0" smtClean="0"/>
              <a:t>.</a:t>
            </a:r>
          </a:p>
          <a:p>
            <a:pPr algn="just">
              <a:buFont typeface="Wingdings" pitchFamily="2" charset="2"/>
              <a:buChar char="Ø"/>
            </a:pPr>
            <a:r>
              <a:rPr lang="en-GB" dirty="0" smtClean="0"/>
              <a:t> </a:t>
            </a:r>
            <a:r>
              <a:rPr lang="en-GB" dirty="0"/>
              <a:t>A person with a weak gastrointestinal system, for example, may be a prime candidate for an ulcer, whereas someone with a weak respiratory system may develop asthma readily. In a related vein, people may display </a:t>
            </a:r>
            <a:r>
              <a:rPr lang="en-GB" dirty="0" smtClean="0"/>
              <a:t>favoured </a:t>
            </a:r>
            <a:r>
              <a:rPr lang="en-GB" dirty="0"/>
              <a:t>biological reactions that raise their chances of developing psychophysiological disorders. Some individuals perspire in response to stress, others develop </a:t>
            </a:r>
            <a:r>
              <a:rPr lang="en-GB" dirty="0" smtClean="0"/>
              <a:t>stomach-aches, </a:t>
            </a:r>
            <a:r>
              <a:rPr lang="en-GB" dirty="0"/>
              <a:t>and still others have a rise in blood pressure </a:t>
            </a:r>
            <a:r>
              <a:rPr lang="en-GB" dirty="0" smtClean="0"/>
              <a:t>.Research </a:t>
            </a:r>
            <a:r>
              <a:rPr lang="en-GB" dirty="0"/>
              <a:t>has indicated, for example, that some people are particularly likely to have temporary rises in blood pressure when </a:t>
            </a:r>
            <a:r>
              <a:rPr lang="en-GB" dirty="0" smtClean="0"/>
              <a:t>stressed). </a:t>
            </a:r>
            <a:r>
              <a:rPr lang="en-GB" dirty="0"/>
              <a:t>It may be that they are prone to develop hypertension.</a:t>
            </a:r>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43</a:t>
            </a:fld>
            <a:endParaRPr lang="en-US" dirty="0"/>
          </a:p>
        </p:txBody>
      </p:sp>
    </p:spTree>
    <p:extLst>
      <p:ext uri="{BB962C8B-B14F-4D97-AF65-F5344CB8AC3E}">
        <p14:creationId xmlns:p14="http://schemas.microsoft.com/office/powerpoint/2010/main" val="7962675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Psychological Factors</a:t>
            </a:r>
          </a:p>
        </p:txBody>
      </p:sp>
      <p:sp>
        <p:nvSpPr>
          <p:cNvPr id="3" name="Content Placeholder 2"/>
          <p:cNvSpPr>
            <a:spLocks noGrp="1"/>
          </p:cNvSpPr>
          <p:nvPr>
            <p:ph idx="1"/>
          </p:nvPr>
        </p:nvSpPr>
        <p:spPr/>
        <p:txBody>
          <a:bodyPr>
            <a:normAutofit/>
          </a:bodyPr>
          <a:lstStyle/>
          <a:p>
            <a:pPr algn="just"/>
            <a:r>
              <a:rPr lang="en-GB" dirty="0" smtClean="0"/>
              <a:t>According </a:t>
            </a:r>
            <a:r>
              <a:rPr lang="en-GB" dirty="0"/>
              <a:t>to many theorists, certain needs, attitudes, emotions, or coping styles may cause people to overreact repeatedly to stressors, and so increase their chances of developing psychophysiological disorders </a:t>
            </a:r>
            <a:r>
              <a:rPr lang="en-GB" dirty="0" smtClean="0"/>
              <a:t>.Researchers </a:t>
            </a:r>
            <a:r>
              <a:rPr lang="en-GB" dirty="0"/>
              <a:t>have found, for example, that men with a repressive coping style (a reluctance to express discomfort, anger, or hostility) tend to have a particularly sharp rise in blood pressure and heart rate when they are </a:t>
            </a:r>
            <a:r>
              <a:rPr lang="en-GB" dirty="0" smtClean="0"/>
              <a:t>stressed.</a:t>
            </a:r>
            <a:endParaRPr lang="en-GB" dirty="0"/>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44</a:t>
            </a:fld>
            <a:endParaRPr lang="en-US" dirty="0"/>
          </a:p>
        </p:txBody>
      </p:sp>
    </p:spTree>
    <p:extLst>
      <p:ext uri="{BB962C8B-B14F-4D97-AF65-F5344CB8AC3E}">
        <p14:creationId xmlns:p14="http://schemas.microsoft.com/office/powerpoint/2010/main" val="418406313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personality style</a:t>
            </a:r>
          </a:p>
        </p:txBody>
      </p:sp>
      <p:sp>
        <p:nvSpPr>
          <p:cNvPr id="3" name="Content Placeholder 2"/>
          <p:cNvSpPr>
            <a:spLocks noGrp="1"/>
          </p:cNvSpPr>
          <p:nvPr>
            <p:ph idx="1"/>
          </p:nvPr>
        </p:nvSpPr>
        <p:spPr/>
        <p:txBody>
          <a:bodyPr>
            <a:normAutofit fontScale="92500" lnSpcReduction="10000"/>
          </a:bodyPr>
          <a:lstStyle/>
          <a:p>
            <a:pPr algn="just"/>
            <a:r>
              <a:rPr lang="en-GB" dirty="0"/>
              <a:t>Another personality style that may contribute to psychophysiological disorders is the Type A personality style, an idea introduced a half-century ago by two </a:t>
            </a:r>
            <a:r>
              <a:rPr lang="en-GB" dirty="0" smtClean="0"/>
              <a:t>cardiologists. People </a:t>
            </a:r>
            <a:r>
              <a:rPr lang="en-GB" dirty="0"/>
              <a:t>with this style are said to be consistently angry, cynical, driven, impatient, competitive, and ambitious. They interact with the world in a way that, </a:t>
            </a:r>
            <a:r>
              <a:rPr lang="en-GB" dirty="0" smtClean="0"/>
              <a:t>produces </a:t>
            </a:r>
            <a:r>
              <a:rPr lang="en-GB" dirty="0"/>
              <a:t>continual stress and often leads to coronary heart disease. </a:t>
            </a:r>
            <a:endParaRPr lang="en-GB" dirty="0" smtClean="0"/>
          </a:p>
          <a:p>
            <a:pPr algn="just"/>
            <a:r>
              <a:rPr lang="en-GB" dirty="0" smtClean="0"/>
              <a:t>People </a:t>
            </a:r>
            <a:r>
              <a:rPr lang="en-GB" dirty="0"/>
              <a:t>with a Type B personality style, by contrast, are thought to be more relaxed, less aggressive, and less concerned about time and thus are less likely to develop cardiovascular deterioration.</a:t>
            </a:r>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45</a:t>
            </a:fld>
            <a:endParaRPr lang="en-US" dirty="0"/>
          </a:p>
        </p:txBody>
      </p:sp>
    </p:spTree>
    <p:extLst>
      <p:ext uri="{BB962C8B-B14F-4D97-AF65-F5344CB8AC3E}">
        <p14:creationId xmlns:p14="http://schemas.microsoft.com/office/powerpoint/2010/main" val="18100056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sociocultural </a:t>
            </a:r>
            <a:r>
              <a:rPr lang="en-GB" dirty="0" smtClean="0"/>
              <a:t>Factors</a:t>
            </a:r>
            <a:endParaRPr lang="en-GB" dirty="0"/>
          </a:p>
        </p:txBody>
      </p:sp>
      <p:sp>
        <p:nvSpPr>
          <p:cNvPr id="3" name="Content Placeholder 2"/>
          <p:cNvSpPr>
            <a:spLocks noGrp="1"/>
          </p:cNvSpPr>
          <p:nvPr>
            <p:ph idx="1"/>
          </p:nvPr>
        </p:nvSpPr>
        <p:spPr/>
        <p:txBody>
          <a:bodyPr>
            <a:normAutofit fontScale="85000" lnSpcReduction="20000"/>
          </a:bodyPr>
          <a:lstStyle/>
          <a:p>
            <a:pPr algn="just"/>
            <a:r>
              <a:rPr lang="en-GB" dirty="0" smtClean="0"/>
              <a:t>the </a:t>
            </a:r>
            <a:r>
              <a:rPr lang="en-GB" dirty="0"/>
              <a:t>Multicultural </a:t>
            </a:r>
            <a:r>
              <a:rPr lang="en-GB" dirty="0" smtClean="0"/>
              <a:t>Perspective </a:t>
            </a:r>
            <a:r>
              <a:rPr lang="en-GB" dirty="0"/>
              <a:t>Adverse social conditions may set the stage for psychophysiological </a:t>
            </a:r>
            <a:r>
              <a:rPr lang="en-GB" dirty="0" err="1" smtClean="0"/>
              <a:t>disorders.Such</a:t>
            </a:r>
            <a:r>
              <a:rPr lang="en-GB" dirty="0" smtClean="0"/>
              <a:t> </a:t>
            </a:r>
            <a:r>
              <a:rPr lang="en-GB" dirty="0"/>
              <a:t>conditions produce </a:t>
            </a:r>
            <a:r>
              <a:rPr lang="en-GB" dirty="0" err="1"/>
              <a:t>ongoing</a:t>
            </a:r>
            <a:r>
              <a:rPr lang="en-GB" dirty="0"/>
              <a:t> stressors that trigger and interact with the biological and personality factors just discussed. One of society’s most negative social conditions, for example, is poverty. In study after study, it has been found that relatively wealthy people have fewer psychophysiological disorders, better health in general, and better health outcomes than poor </a:t>
            </a:r>
            <a:r>
              <a:rPr lang="en-GB" dirty="0" smtClean="0"/>
              <a:t>people.</a:t>
            </a:r>
          </a:p>
          <a:p>
            <a:pPr algn="just"/>
            <a:r>
              <a:rPr lang="en-GB" dirty="0" smtClean="0"/>
              <a:t>One </a:t>
            </a:r>
            <a:r>
              <a:rPr lang="en-GB" dirty="0"/>
              <a:t>obvious reason for this relationship is that poorer people typically experience higher rates of crime, unemployment, overcrowding, and other negative stressors than wealthier people. In addition, they typically receive inferior medical care.</a:t>
            </a:r>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46</a:t>
            </a:fld>
            <a:endParaRPr lang="en-US" dirty="0"/>
          </a:p>
        </p:txBody>
      </p:sp>
    </p:spTree>
    <p:extLst>
      <p:ext uri="{BB962C8B-B14F-4D97-AF65-F5344CB8AC3E}">
        <p14:creationId xmlns:p14="http://schemas.microsoft.com/office/powerpoint/2010/main" val="6185054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NEW PSYCHOPHYSIOLOGICAL DISORDER </a:t>
            </a:r>
            <a:endParaRPr lang="en-GB" dirty="0"/>
          </a:p>
        </p:txBody>
      </p:sp>
      <p:sp>
        <p:nvSpPr>
          <p:cNvPr id="3" name="Content Placeholder 2"/>
          <p:cNvSpPr>
            <a:spLocks noGrp="1"/>
          </p:cNvSpPr>
          <p:nvPr>
            <p:ph idx="1"/>
          </p:nvPr>
        </p:nvSpPr>
        <p:spPr/>
        <p:txBody>
          <a:bodyPr>
            <a:normAutofit fontScale="92500"/>
          </a:bodyPr>
          <a:lstStyle/>
          <a:p>
            <a:pPr algn="just"/>
            <a:r>
              <a:rPr lang="en-GB" dirty="0"/>
              <a:t>B</a:t>
            </a:r>
            <a:r>
              <a:rPr lang="en-GB" dirty="0" smtClean="0"/>
              <a:t>iological</a:t>
            </a:r>
            <a:r>
              <a:rPr lang="en-GB" dirty="0"/>
              <a:t>, psychological, and sociocultural factors combine to produce psychophysiological disorders. In fact, the interaction of such factors is now considered the rule of bodily functioning, not the exception. As the years have passed, more and more illnesses have been added to the list of traditional psychophysiological disorders and researchers have found many links between psychosocial stress and a wide range of physical illnesses. Let’s look at how these links were established and then at psychoneuroimmunology, the area of study that ties stress and illness to the body’s immune system.</a:t>
            </a:r>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47</a:t>
            </a:fld>
            <a:endParaRPr lang="en-US" dirty="0"/>
          </a:p>
        </p:txBody>
      </p:sp>
    </p:spTree>
    <p:extLst>
      <p:ext uri="{BB962C8B-B14F-4D97-AF65-F5344CB8AC3E}">
        <p14:creationId xmlns:p14="http://schemas.microsoft.com/office/powerpoint/2010/main" val="13991725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Psychoneuroimmunology</a:t>
            </a:r>
          </a:p>
        </p:txBody>
      </p:sp>
      <p:sp>
        <p:nvSpPr>
          <p:cNvPr id="3" name="Content Placeholder 2"/>
          <p:cNvSpPr>
            <a:spLocks noGrp="1"/>
          </p:cNvSpPr>
          <p:nvPr>
            <p:ph idx="1"/>
          </p:nvPr>
        </p:nvSpPr>
        <p:spPr/>
        <p:txBody>
          <a:bodyPr>
            <a:normAutofit fontScale="92500" lnSpcReduction="20000"/>
          </a:bodyPr>
          <a:lstStyle/>
          <a:p>
            <a:pPr algn="just"/>
            <a:r>
              <a:rPr lang="en-GB" dirty="0" smtClean="0"/>
              <a:t>How </a:t>
            </a:r>
            <a:r>
              <a:rPr lang="en-GB" dirty="0"/>
              <a:t>do stressful events result in a viral or bacterial infection? Researchers in an area of study called psychoneuroimmunology seek to answer this question by uncovering the links between psychosocial stress, the immune system, and health. The immune system is the body’s network of activities and cells that identify and destroy antigens—foreign invaders, such as bacteria, viruses, fungi, and parasites—and cancer cells. Among the most important cells in this system are billions of lymphocytes, white blood cells that circulate through the lymph system and the bloodstream. When stimulated by antigens, lymphocytes spring into action to help the body overcome the invaders. </a:t>
            </a:r>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48</a:t>
            </a:fld>
            <a:endParaRPr lang="en-US" dirty="0"/>
          </a:p>
        </p:txBody>
      </p:sp>
    </p:spTree>
    <p:extLst>
      <p:ext uri="{BB962C8B-B14F-4D97-AF65-F5344CB8AC3E}">
        <p14:creationId xmlns:p14="http://schemas.microsoft.com/office/powerpoint/2010/main" val="361482376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lgn="just"/>
            <a:r>
              <a:rPr lang="en-GB" dirty="0"/>
              <a:t>One group of lymphocytes, called helper T-cells, identifies antigens and then multiplies and triggers the production of other kinds of immune cells. Another group, natural killer T-cells, seeks out and destroys body cells that have already been infected by viruses, thus helping to stop the spread of a viral infection. A third group of lymphocytes, B-cells, produces  antibodies, protein molecules that recognize and bind to antigens, mark them for destruction, and prevent them from causing infection. </a:t>
            </a:r>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49</a:t>
            </a:fld>
            <a:endParaRPr lang="en-US" dirty="0"/>
          </a:p>
        </p:txBody>
      </p:sp>
    </p:spTree>
    <p:extLst>
      <p:ext uri="{BB962C8B-B14F-4D97-AF65-F5344CB8AC3E}">
        <p14:creationId xmlns:p14="http://schemas.microsoft.com/office/powerpoint/2010/main" val="3841503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0" y="304800"/>
            <a:ext cx="8153400" cy="3429000"/>
          </a:xfrm>
        </p:spPr>
        <p:style>
          <a:lnRef idx="1">
            <a:schemeClr val="accent1"/>
          </a:lnRef>
          <a:fillRef idx="2">
            <a:schemeClr val="accent1"/>
          </a:fillRef>
          <a:effectRef idx="1">
            <a:schemeClr val="accent1"/>
          </a:effectRef>
          <a:fontRef idx="minor">
            <a:schemeClr val="dk1"/>
          </a:fontRef>
        </p:style>
        <p:txBody>
          <a:bodyPr/>
          <a:lstStyle/>
          <a:p>
            <a:r>
              <a:rPr lang="en-US" dirty="0" smtClean="0"/>
              <a:t>By Neale &amp; Davison</a:t>
            </a:r>
          </a:p>
          <a:p>
            <a:pPr>
              <a:buNone/>
            </a:pPr>
            <a:endParaRPr lang="en-US" dirty="0" smtClean="0"/>
          </a:p>
          <a:p>
            <a:pPr algn="just">
              <a:buNone/>
            </a:pPr>
            <a:r>
              <a:rPr lang="en-US" dirty="0" smtClean="0"/>
              <a:t>   “Psychological problems  take a physical form( Soma means body)-that is the person experience bodily symptom that have no physical cause”</a:t>
            </a:r>
          </a:p>
          <a:p>
            <a:pPr algn="just">
              <a:buNone/>
            </a:pPr>
            <a:endParaRPr lang="en-US" dirty="0" smtClean="0"/>
          </a:p>
          <a:p>
            <a:pPr lvl="5">
              <a:buFont typeface="Wingdings" pitchFamily="2" charset="2"/>
              <a:buChar char="v"/>
            </a:pPr>
            <a:r>
              <a:rPr lang="en-US" dirty="0" smtClean="0">
                <a:solidFill>
                  <a:srgbClr val="C00000"/>
                </a:solidFill>
              </a:rPr>
              <a:t>Not under voluntary control</a:t>
            </a:r>
          </a:p>
          <a:p>
            <a:pPr lvl="5">
              <a:buFont typeface="Wingdings" pitchFamily="2" charset="2"/>
              <a:buChar char="v"/>
            </a:pPr>
            <a:r>
              <a:rPr lang="en-US" dirty="0" smtClean="0">
                <a:solidFill>
                  <a:srgbClr val="C00000"/>
                </a:solidFill>
              </a:rPr>
              <a:t>Not intentionally produced</a:t>
            </a:r>
            <a:r>
              <a:rPr lang="en-US" dirty="0" smtClean="0"/>
              <a:t>		</a:t>
            </a:r>
            <a:endParaRPr lang="en-US" dirty="0"/>
          </a:p>
        </p:txBody>
      </p:sp>
      <p:pic>
        <p:nvPicPr>
          <p:cNvPr id="4" name="Picture 4" descr="j0078714"/>
          <p:cNvPicPr>
            <a:picLocks noChangeAspect="1" noChangeArrowheads="1"/>
          </p:cNvPicPr>
          <p:nvPr/>
        </p:nvPicPr>
        <p:blipFill>
          <a:blip r:embed="rId2">
            <a:duotone>
              <a:prstClr val="black"/>
              <a:schemeClr val="accent1">
                <a:tint val="45000"/>
                <a:satMod val="400000"/>
              </a:schemeClr>
            </a:duotone>
          </a:blip>
          <a:srcRect/>
          <a:stretch>
            <a:fillRect/>
          </a:stretch>
        </p:blipFill>
        <p:spPr bwMode="auto">
          <a:xfrm>
            <a:off x="4038600" y="3886200"/>
            <a:ext cx="2068512" cy="2212975"/>
          </a:xfrm>
          <a:prstGeom prst="rect">
            <a:avLst/>
          </a:prstGeom>
          <a:noFill/>
        </p:spPr>
      </p:pic>
      <p:sp>
        <p:nvSpPr>
          <p:cNvPr id="5" name="Date Placeholder 4"/>
          <p:cNvSpPr>
            <a:spLocks noGrp="1"/>
          </p:cNvSpPr>
          <p:nvPr>
            <p:ph type="dt" sz="half" idx="10"/>
          </p:nvPr>
        </p:nvSpPr>
        <p:spPr/>
        <p:txBody>
          <a:bodyPr/>
          <a:lstStyle/>
          <a:p>
            <a:fld id="{93806F8A-B1C8-4905-BCFF-36F33623BFB7}" type="datetime1">
              <a:rPr lang="en-US" smtClean="0"/>
              <a:pPr/>
              <a:t>9/21/2015</a:t>
            </a:fld>
            <a:endParaRPr lang="en-US" dirty="0"/>
          </a:p>
        </p:txBody>
      </p:sp>
      <p:sp>
        <p:nvSpPr>
          <p:cNvPr id="6" name="Slide Number Placeholder 5"/>
          <p:cNvSpPr>
            <a:spLocks noGrp="1"/>
          </p:cNvSpPr>
          <p:nvPr>
            <p:ph type="sldNum" sz="quarter" idx="12"/>
          </p:nvPr>
        </p:nvSpPr>
        <p:spPr/>
        <p:txBody>
          <a:bodyPr/>
          <a:lstStyle/>
          <a:p>
            <a:fld id="{BDF8A3A3-E803-46A8-8AFE-EF58343207DD}" type="slidenum">
              <a:rPr lang="en-US" smtClean="0"/>
              <a:pPr/>
              <a:t>5</a:t>
            </a:fld>
            <a:endParaRPr lang="en-US" dirty="0"/>
          </a:p>
        </p:txBody>
      </p:sp>
    </p:spTree>
  </p:cSld>
  <p:clrMapOvr>
    <a:masterClrMapping/>
  </p:clrMapOvr>
  <p:transition>
    <p:randomBar dir="vert"/>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a:t>Researchers now believe that stress can interfere with the activity of lymphocytes, slowing them down and thus increasing a person’s susceptibility to viral and bacterial </a:t>
            </a:r>
            <a:r>
              <a:rPr lang="en-GB" smtClean="0"/>
              <a:t>infections.</a:t>
            </a:r>
            <a:endParaRPr lang="en-GB"/>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50</a:t>
            </a:fld>
            <a:endParaRPr lang="en-US" dirty="0"/>
          </a:p>
        </p:txBody>
      </p:sp>
    </p:spTree>
    <p:extLst>
      <p:ext uri="{BB962C8B-B14F-4D97-AF65-F5344CB8AC3E}">
        <p14:creationId xmlns:p14="http://schemas.microsoft.com/office/powerpoint/2010/main" val="20810034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a:t>
            </a:r>
            <a:endParaRPr lang="en-GB" dirty="0"/>
          </a:p>
        </p:txBody>
      </p:sp>
      <p:sp>
        <p:nvSpPr>
          <p:cNvPr id="3" name="Content Placeholder 2"/>
          <p:cNvSpPr>
            <a:spLocks noGrp="1"/>
          </p:cNvSpPr>
          <p:nvPr>
            <p:ph idx="1"/>
          </p:nvPr>
        </p:nvSpPr>
        <p:spPr/>
        <p:txBody>
          <a:bodyPr/>
          <a:lstStyle/>
          <a:p>
            <a:r>
              <a:rPr lang="en-GB" dirty="0"/>
              <a:t> Several factors influence whether stress will result in a slowdown of the system, including biochemical activity, </a:t>
            </a:r>
            <a:r>
              <a:rPr lang="en-GB" dirty="0" err="1"/>
              <a:t>behavioral</a:t>
            </a:r>
            <a:r>
              <a:rPr lang="en-GB" dirty="0"/>
              <a:t> changes, personality style, and degree of social support. </a:t>
            </a:r>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51</a:t>
            </a:fld>
            <a:endParaRPr lang="en-US" dirty="0"/>
          </a:p>
        </p:txBody>
      </p:sp>
    </p:spTree>
    <p:extLst>
      <p:ext uri="{BB962C8B-B14F-4D97-AF65-F5344CB8AC3E}">
        <p14:creationId xmlns:p14="http://schemas.microsoft.com/office/powerpoint/2010/main" val="8670437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biocheMical</a:t>
            </a:r>
            <a:r>
              <a:rPr lang="en-GB" dirty="0" smtClean="0"/>
              <a:t> </a:t>
            </a:r>
            <a:r>
              <a:rPr lang="en-GB" dirty="0"/>
              <a:t>activity</a:t>
            </a:r>
          </a:p>
        </p:txBody>
      </p:sp>
      <p:sp>
        <p:nvSpPr>
          <p:cNvPr id="3" name="Content Placeholder 2"/>
          <p:cNvSpPr>
            <a:spLocks noGrp="1"/>
          </p:cNvSpPr>
          <p:nvPr>
            <p:ph idx="1"/>
          </p:nvPr>
        </p:nvSpPr>
        <p:spPr/>
        <p:txBody>
          <a:bodyPr>
            <a:normAutofit lnSpcReduction="10000"/>
          </a:bodyPr>
          <a:lstStyle/>
          <a:p>
            <a:r>
              <a:rPr lang="en-GB" dirty="0" smtClean="0"/>
              <a:t>Excessive </a:t>
            </a:r>
            <a:r>
              <a:rPr lang="en-GB" dirty="0"/>
              <a:t>activity of the neurotransmitter norepinephrine apparently contributes to slowdowns of the immune system. </a:t>
            </a:r>
            <a:r>
              <a:rPr lang="en-GB" dirty="0" smtClean="0"/>
              <a:t>stress </a:t>
            </a:r>
            <a:r>
              <a:rPr lang="en-GB" dirty="0"/>
              <a:t>leads to increased activity by the sympathetic nervous system, including an increase in the release of norepinephrine throughout the brain and body. Research indicates that if stress continues for an extended time, norepinephrine eventually travels to receptors on certain lymphocytes and gives them an inhibitory message to stop their activity, thus slowing down immune functioning </a:t>
            </a:r>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52</a:t>
            </a:fld>
            <a:endParaRPr lang="en-US" dirty="0"/>
          </a:p>
        </p:txBody>
      </p:sp>
    </p:spTree>
    <p:extLst>
      <p:ext uri="{BB962C8B-B14F-4D97-AF65-F5344CB8AC3E}">
        <p14:creationId xmlns:p14="http://schemas.microsoft.com/office/powerpoint/2010/main" val="402313882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a:t>
            </a:r>
            <a:r>
              <a:rPr lang="en-GB" dirty="0"/>
              <a:t>corticosteroids</a:t>
            </a:r>
          </a:p>
        </p:txBody>
      </p:sp>
      <p:sp>
        <p:nvSpPr>
          <p:cNvPr id="3" name="Content Placeholder 2"/>
          <p:cNvSpPr>
            <a:spLocks noGrp="1"/>
          </p:cNvSpPr>
          <p:nvPr>
            <p:ph idx="1"/>
          </p:nvPr>
        </p:nvSpPr>
        <p:spPr/>
        <p:txBody>
          <a:bodyPr/>
          <a:lstStyle/>
          <a:p>
            <a:r>
              <a:rPr lang="en-GB" dirty="0" smtClean="0"/>
              <a:t>—that </a:t>
            </a:r>
            <a:r>
              <a:rPr lang="en-GB" dirty="0"/>
              <a:t>is, cortisol and other so-called stress  hormones—apparently contribute to poorer immune system functioning. </a:t>
            </a:r>
            <a:r>
              <a:rPr lang="en-GB" dirty="0" smtClean="0"/>
              <a:t>when </a:t>
            </a:r>
            <a:r>
              <a:rPr lang="en-GB" dirty="0"/>
              <a:t>a person is under stress, the adrenal glands release </a:t>
            </a:r>
            <a:r>
              <a:rPr lang="en-GB" dirty="0" err="1" smtClean="0"/>
              <a:t>corticosteroids.As</a:t>
            </a:r>
            <a:r>
              <a:rPr lang="en-GB" dirty="0" smtClean="0"/>
              <a:t> </a:t>
            </a:r>
            <a:r>
              <a:rPr lang="en-GB" dirty="0"/>
              <a:t>in the case of norepinephrine, if stress continues for an extended time, the stress hormones eventually travel to receptor sites located on certain lymphocytes and give an inhibitory message, again causing a slowdown of the activity of the </a:t>
            </a:r>
            <a:r>
              <a:rPr lang="en-GB" dirty="0" smtClean="0"/>
              <a:t>lymphocytes.</a:t>
            </a:r>
            <a:endParaRPr lang="en-GB" dirty="0"/>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53</a:t>
            </a:fld>
            <a:endParaRPr lang="en-US" dirty="0"/>
          </a:p>
        </p:txBody>
      </p:sp>
    </p:spTree>
    <p:extLst>
      <p:ext uri="{BB962C8B-B14F-4D97-AF65-F5344CB8AC3E}">
        <p14:creationId xmlns:p14="http://schemas.microsoft.com/office/powerpoint/2010/main" val="97880347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cytokines</a:t>
            </a:r>
            <a:endParaRPr lang="en-GB" dirty="0"/>
          </a:p>
        </p:txBody>
      </p:sp>
      <p:sp>
        <p:nvSpPr>
          <p:cNvPr id="3" name="Content Placeholder 2"/>
          <p:cNvSpPr>
            <a:spLocks noGrp="1"/>
          </p:cNvSpPr>
          <p:nvPr>
            <p:ph idx="1"/>
          </p:nvPr>
        </p:nvSpPr>
        <p:spPr/>
        <p:txBody>
          <a:bodyPr>
            <a:normAutofit lnSpcReduction="10000"/>
          </a:bodyPr>
          <a:lstStyle/>
          <a:p>
            <a:pPr algn="just"/>
            <a:r>
              <a:rPr lang="en-GB" dirty="0"/>
              <a:t>Recent research has further indicated that another action of the corticosteroids is to trigger an increase in the production of cytokines, proteins that bind to receptors throughout the body. At moderate levels of stress, the cytokines, another key player in the immune system, help combat infection. But as stress continues and more corticosteroids are released, the growing production and spread of cytokines lead to chronic inflammation throughout the body, contributing at times to heart disease, stroke, and other </a:t>
            </a:r>
            <a:r>
              <a:rPr lang="en-GB" dirty="0" smtClean="0"/>
              <a:t>illnesses. </a:t>
            </a:r>
            <a:endParaRPr lang="en-GB" dirty="0"/>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54</a:t>
            </a:fld>
            <a:endParaRPr lang="en-US" dirty="0"/>
          </a:p>
        </p:txBody>
      </p:sp>
    </p:spTree>
    <p:extLst>
      <p:ext uri="{BB962C8B-B14F-4D97-AF65-F5344CB8AC3E}">
        <p14:creationId xmlns:p14="http://schemas.microsoft.com/office/powerpoint/2010/main" val="29201218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Behavioural </a:t>
            </a:r>
            <a:r>
              <a:rPr lang="en-GB" dirty="0"/>
              <a:t>changes</a:t>
            </a:r>
          </a:p>
        </p:txBody>
      </p:sp>
      <p:sp>
        <p:nvSpPr>
          <p:cNvPr id="3" name="Content Placeholder 2"/>
          <p:cNvSpPr>
            <a:spLocks noGrp="1"/>
          </p:cNvSpPr>
          <p:nvPr>
            <p:ph idx="1"/>
          </p:nvPr>
        </p:nvSpPr>
        <p:spPr/>
        <p:txBody>
          <a:bodyPr/>
          <a:lstStyle/>
          <a:p>
            <a:pPr algn="just"/>
            <a:r>
              <a:rPr lang="en-GB" dirty="0" smtClean="0"/>
              <a:t>Stress </a:t>
            </a:r>
            <a:r>
              <a:rPr lang="en-GB" dirty="0"/>
              <a:t>may set in motion a series of </a:t>
            </a:r>
            <a:r>
              <a:rPr lang="en-GB" dirty="0" smtClean="0"/>
              <a:t>behavioural </a:t>
            </a:r>
            <a:r>
              <a:rPr lang="en-GB" dirty="0"/>
              <a:t>changes that indirectly affect the immune system. Some people under stress may, for example, become anxious or depressed, perhaps even develop an anxiety or mood disorder. As a result, they may sleep badly, eat poorly, exercise less, or smoke or drink more— </a:t>
            </a:r>
            <a:r>
              <a:rPr lang="en-GB" dirty="0" smtClean="0"/>
              <a:t>behaviours </a:t>
            </a:r>
            <a:r>
              <a:rPr lang="en-GB" dirty="0"/>
              <a:t>known to slow down the immune </a:t>
            </a:r>
            <a:r>
              <a:rPr lang="en-GB" dirty="0" smtClean="0"/>
              <a:t>system.</a:t>
            </a:r>
            <a:endParaRPr lang="en-GB" dirty="0"/>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55</a:t>
            </a:fld>
            <a:endParaRPr lang="en-US" dirty="0"/>
          </a:p>
        </p:txBody>
      </p:sp>
    </p:spTree>
    <p:extLst>
      <p:ext uri="{BB962C8B-B14F-4D97-AF65-F5344CB8AC3E}">
        <p14:creationId xmlns:p14="http://schemas.microsoft.com/office/powerpoint/2010/main" val="64510598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Personality style</a:t>
            </a:r>
          </a:p>
        </p:txBody>
      </p:sp>
      <p:sp>
        <p:nvSpPr>
          <p:cNvPr id="3" name="Content Placeholder 2"/>
          <p:cNvSpPr>
            <a:spLocks noGrp="1"/>
          </p:cNvSpPr>
          <p:nvPr>
            <p:ph idx="1"/>
          </p:nvPr>
        </p:nvSpPr>
        <p:spPr/>
        <p:txBody>
          <a:bodyPr>
            <a:normAutofit fontScale="92500" lnSpcReduction="20000"/>
          </a:bodyPr>
          <a:lstStyle/>
          <a:p>
            <a:pPr algn="just"/>
            <a:r>
              <a:rPr lang="en-GB" dirty="0" smtClean="0"/>
              <a:t>According </a:t>
            </a:r>
            <a:r>
              <a:rPr lang="en-GB" dirty="0"/>
              <a:t>to research, people who generally respond to life stress with optimism, constructive coping, and resilience—that is, people who welcome challenges and are willing to take control in their daily encounters—experience better immune system functioning and are better prepared to fight off </a:t>
            </a:r>
            <a:r>
              <a:rPr lang="en-GB" dirty="0" smtClean="0"/>
              <a:t>illness. </a:t>
            </a:r>
            <a:r>
              <a:rPr lang="en-GB" dirty="0"/>
              <a:t>Some studies have found, for example, that people with “hardy” or resilient personalities remain healthy after stressful events, while those whose personalities are less hardy seem more susceptible to illness </a:t>
            </a:r>
            <a:r>
              <a:rPr lang="en-GB" dirty="0" smtClean="0"/>
              <a:t>.Researchers </a:t>
            </a:r>
            <a:r>
              <a:rPr lang="en-GB" dirty="0"/>
              <a:t>have even discovered that men with a general sense of hopelessness die at above-average rates from heart disease and other </a:t>
            </a:r>
            <a:r>
              <a:rPr lang="en-GB" dirty="0" smtClean="0"/>
              <a:t>causes.</a:t>
            </a:r>
            <a:endParaRPr lang="en-GB" dirty="0"/>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56</a:t>
            </a:fld>
            <a:endParaRPr lang="en-US" dirty="0"/>
          </a:p>
        </p:txBody>
      </p:sp>
    </p:spTree>
    <p:extLst>
      <p:ext uri="{BB962C8B-B14F-4D97-AF65-F5344CB8AC3E}">
        <p14:creationId xmlns:p14="http://schemas.microsoft.com/office/powerpoint/2010/main" val="274041397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Similarly, a growing body of research suggests that people who are spiritual tend to be healthier than people without spiritual beliefs, and a few studies have linked spirituality to better immune system </a:t>
            </a:r>
            <a:r>
              <a:rPr lang="en-GB" dirty="0" smtClean="0"/>
              <a:t>functioning.</a:t>
            </a:r>
            <a:endParaRPr lang="en-GB" dirty="0"/>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57</a:t>
            </a:fld>
            <a:endParaRPr lang="en-US" dirty="0"/>
          </a:p>
        </p:txBody>
      </p:sp>
    </p:spTree>
    <p:extLst>
      <p:ext uri="{BB962C8B-B14F-4D97-AF65-F5344CB8AC3E}">
        <p14:creationId xmlns:p14="http://schemas.microsoft.com/office/powerpoint/2010/main" val="26094459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pPr algn="just"/>
            <a:r>
              <a:rPr lang="en-GB" dirty="0"/>
              <a:t>In related work, researchers have found a relationship between certain personality characteristics and a person’s ability to cope effectively with </a:t>
            </a:r>
            <a:r>
              <a:rPr lang="en-GB" dirty="0" smtClean="0"/>
              <a:t>cancer. They </a:t>
            </a:r>
            <a:r>
              <a:rPr lang="en-GB" dirty="0"/>
              <a:t>have found, for example, that patients with certain forms of cancer who display a helpless coping style and who cannot easily express their feelings, particularly anger, tend to have a poorer quality of life in the face of their disease than patients who do express their emotions. A few investigators have even suggested a relationship between personality and cancer outcome, but this claim has not been supported clearly by </a:t>
            </a:r>
            <a:r>
              <a:rPr lang="en-GB" dirty="0" smtClean="0"/>
              <a:t>research.</a:t>
            </a:r>
            <a:endParaRPr lang="en-GB" dirty="0"/>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58</a:t>
            </a:fld>
            <a:endParaRPr lang="en-US" dirty="0"/>
          </a:p>
        </p:txBody>
      </p:sp>
    </p:spTree>
    <p:extLst>
      <p:ext uri="{BB962C8B-B14F-4D97-AF65-F5344CB8AC3E}">
        <p14:creationId xmlns:p14="http://schemas.microsoft.com/office/powerpoint/2010/main" val="170714448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social </a:t>
            </a:r>
            <a:r>
              <a:rPr lang="en-GB" dirty="0" err="1"/>
              <a:t>suPPort</a:t>
            </a:r>
            <a:endParaRPr lang="en-GB" dirty="0"/>
          </a:p>
        </p:txBody>
      </p:sp>
      <p:sp>
        <p:nvSpPr>
          <p:cNvPr id="3" name="Content Placeholder 2"/>
          <p:cNvSpPr>
            <a:spLocks noGrp="1"/>
          </p:cNvSpPr>
          <p:nvPr>
            <p:ph idx="1"/>
          </p:nvPr>
        </p:nvSpPr>
        <p:spPr/>
        <p:txBody>
          <a:bodyPr/>
          <a:lstStyle/>
          <a:p>
            <a:pPr algn="just"/>
            <a:r>
              <a:rPr lang="en-GB" dirty="0" smtClean="0"/>
              <a:t>Finally</a:t>
            </a:r>
            <a:r>
              <a:rPr lang="en-GB" dirty="0"/>
              <a:t>, people who have few social supports and feel lonely tend to have poorer immune functioning in the face of stress than people who do not feel </a:t>
            </a:r>
            <a:r>
              <a:rPr lang="en-GB" dirty="0" smtClean="0"/>
              <a:t>lonely. </a:t>
            </a:r>
            <a:r>
              <a:rPr lang="en-GB" dirty="0"/>
              <a:t>In a pioneering study, medical students were given the UCLA Loneliness Scale and then divided into “high” and “low” loneliness </a:t>
            </a:r>
            <a:r>
              <a:rPr lang="en-GB" dirty="0" smtClean="0"/>
              <a:t>groups. </a:t>
            </a:r>
            <a:r>
              <a:rPr lang="en-GB" dirty="0"/>
              <a:t>The high-loneliness group showed lower lymphocyte responses during a final exam period.</a:t>
            </a:r>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59</a:t>
            </a:fld>
            <a:endParaRPr lang="en-US" dirty="0"/>
          </a:p>
        </p:txBody>
      </p:sp>
    </p:spTree>
    <p:extLst>
      <p:ext uri="{BB962C8B-B14F-4D97-AF65-F5344CB8AC3E}">
        <p14:creationId xmlns:p14="http://schemas.microsoft.com/office/powerpoint/2010/main" val="3126813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half" idx="1"/>
          </p:nvPr>
        </p:nvSpPr>
        <p:spPr>
          <a:xfrm>
            <a:off x="0" y="0"/>
            <a:ext cx="3977640" cy="6858000"/>
          </a:xfrm>
        </p:spPr>
        <p:style>
          <a:lnRef idx="0">
            <a:schemeClr val="accent1"/>
          </a:lnRef>
          <a:fillRef idx="3">
            <a:schemeClr val="accent1"/>
          </a:fillRef>
          <a:effectRef idx="3">
            <a:schemeClr val="accent1"/>
          </a:effectRef>
          <a:fontRef idx="minor">
            <a:schemeClr val="lt1"/>
          </a:fontRef>
        </p:style>
        <p:txBody>
          <a:bodyPr>
            <a:normAutofit/>
          </a:bodyPr>
          <a:lstStyle/>
          <a:p>
            <a:r>
              <a:rPr lang="en-US" dirty="0" smtClean="0"/>
              <a:t>By DSM-IV</a:t>
            </a:r>
          </a:p>
          <a:p>
            <a:pPr>
              <a:buNone/>
            </a:pPr>
            <a:r>
              <a:rPr lang="en-US" dirty="0" smtClean="0"/>
              <a:t>“Common feature of somatoform disorder is presence of  physical symptoms that suggest a general medical condition and are not fully explained by a general medical condition”</a:t>
            </a:r>
            <a:endParaRPr lang="en-US" dirty="0"/>
          </a:p>
        </p:txBody>
      </p:sp>
      <p:sp>
        <p:nvSpPr>
          <p:cNvPr id="4" name="Content Placeholder 3"/>
          <p:cNvSpPr>
            <a:spLocks noGrp="1"/>
          </p:cNvSpPr>
          <p:nvPr>
            <p:ph sz="half" idx="2"/>
          </p:nvPr>
        </p:nvSpPr>
        <p:spPr>
          <a:xfrm>
            <a:off x="4178808" y="0"/>
            <a:ext cx="3974592" cy="6858000"/>
          </a:xfrm>
        </p:spPr>
        <p:style>
          <a:lnRef idx="0">
            <a:schemeClr val="accent1"/>
          </a:lnRef>
          <a:fillRef idx="3">
            <a:schemeClr val="accent1"/>
          </a:fillRef>
          <a:effectRef idx="3">
            <a:schemeClr val="accent1"/>
          </a:effectRef>
          <a:fontRef idx="minor">
            <a:schemeClr val="lt1"/>
          </a:fontRef>
        </p:style>
        <p:txBody>
          <a:bodyPr>
            <a:normAutofit/>
          </a:bodyPr>
          <a:lstStyle/>
          <a:p>
            <a:r>
              <a:rPr lang="en-US" dirty="0" smtClean="0"/>
              <a:t>By DSM-5</a:t>
            </a:r>
          </a:p>
          <a:p>
            <a:r>
              <a:rPr lang="en-US" dirty="0" smtClean="0"/>
              <a:t> “ A group of disorders whose common feature is the prominence of somatic symptoms associated with significant distress and impairment.</a:t>
            </a:r>
          </a:p>
          <a:p>
            <a:pPr>
              <a:buNone/>
            </a:pPr>
            <a:r>
              <a:rPr lang="en-US" dirty="0" smtClean="0"/>
              <a:t>   not just the medical un explanation of physical symptoms”</a:t>
            </a:r>
            <a:endParaRPr lang="en-US" dirty="0"/>
          </a:p>
        </p:txBody>
      </p:sp>
      <p:sp>
        <p:nvSpPr>
          <p:cNvPr id="5" name="Date Placeholder 4"/>
          <p:cNvSpPr>
            <a:spLocks noGrp="1"/>
          </p:cNvSpPr>
          <p:nvPr>
            <p:ph type="dt" sz="half" idx="10"/>
          </p:nvPr>
        </p:nvSpPr>
        <p:spPr/>
        <p:txBody>
          <a:bodyPr/>
          <a:lstStyle/>
          <a:p>
            <a:fld id="{96DDDC84-4B0E-43B6-A3EB-3CDD95CE1EB9}" type="datetime1">
              <a:rPr lang="en-US" smtClean="0"/>
              <a:pPr/>
              <a:t>9/21/2015</a:t>
            </a:fld>
            <a:endParaRPr lang="en-US" dirty="0"/>
          </a:p>
        </p:txBody>
      </p:sp>
      <p:sp>
        <p:nvSpPr>
          <p:cNvPr id="6" name="Slide Number Placeholder 5"/>
          <p:cNvSpPr>
            <a:spLocks noGrp="1"/>
          </p:cNvSpPr>
          <p:nvPr>
            <p:ph type="sldNum" sz="quarter" idx="12"/>
          </p:nvPr>
        </p:nvSpPr>
        <p:spPr/>
        <p:txBody>
          <a:bodyPr/>
          <a:lstStyle/>
          <a:p>
            <a:fld id="{BDF8A3A3-E803-46A8-8AFE-EF58343207DD}" type="slidenum">
              <a:rPr lang="en-US" smtClean="0"/>
              <a:pPr/>
              <a:t>6</a:t>
            </a:fld>
            <a:endParaRPr lang="en-US" dirty="0"/>
          </a:p>
        </p:txBody>
      </p:sp>
    </p:spTree>
  </p:cSld>
  <p:clrMapOvr>
    <a:masterClrMapping/>
  </p:clrMapOvr>
  <p:transition>
    <p:randomBar dir="vert"/>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lgn="just"/>
            <a:r>
              <a:rPr lang="en-GB" dirty="0"/>
              <a:t>Other studies have found that social support and affiliation may actually help protect people from stress, poor immune system functioning, and subsequent illness, or help speed up recovery from illness or surgery </a:t>
            </a:r>
            <a:r>
              <a:rPr lang="en-GB" dirty="0" smtClean="0"/>
              <a:t>Similarly</a:t>
            </a:r>
            <a:r>
              <a:rPr lang="en-GB" dirty="0"/>
              <a:t>, some studies have suggested that patients with certain forms of cancer who receive social support in their personal lives or supportive therapy often have better immune system functioning and more successful recoveries than patients without such </a:t>
            </a:r>
            <a:r>
              <a:rPr lang="en-GB" dirty="0" smtClean="0"/>
              <a:t>supports.</a:t>
            </a:r>
            <a:endParaRPr lang="en-GB" dirty="0"/>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60</a:t>
            </a:fld>
            <a:endParaRPr lang="en-US" dirty="0"/>
          </a:p>
        </p:txBody>
      </p:sp>
    </p:spTree>
    <p:extLst>
      <p:ext uri="{BB962C8B-B14F-4D97-AF65-F5344CB8AC3E}">
        <p14:creationId xmlns:p14="http://schemas.microsoft.com/office/powerpoint/2010/main" val="346807287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Psychological treatments for physical disorder </a:t>
            </a:r>
            <a:endParaRPr lang="en-GB" dirty="0"/>
          </a:p>
        </p:txBody>
      </p:sp>
      <p:sp>
        <p:nvSpPr>
          <p:cNvPr id="3" name="Content Placeholder 2"/>
          <p:cNvSpPr>
            <a:spLocks noGrp="1"/>
          </p:cNvSpPr>
          <p:nvPr>
            <p:ph idx="1"/>
          </p:nvPr>
        </p:nvSpPr>
        <p:spPr/>
        <p:txBody>
          <a:bodyPr>
            <a:normAutofit lnSpcReduction="10000"/>
          </a:bodyPr>
          <a:lstStyle/>
          <a:p>
            <a:pPr algn="just"/>
            <a:r>
              <a:rPr lang="en-GB" dirty="0" smtClean="0"/>
              <a:t>Stress </a:t>
            </a:r>
            <a:r>
              <a:rPr lang="en-GB" dirty="0"/>
              <a:t>and related psychological and sociocultural factors may contribute to physical disorders, they have applied psychological treatments to more and more medical problems. The most common of these interventions are relaxation training, biofeedback, meditation, hypnosis, cognitive interventions, support groups, and therapies to increase awareness and expression of </a:t>
            </a:r>
            <a:r>
              <a:rPr lang="en-GB" dirty="0" smtClean="0"/>
              <a:t>emotions. The </a:t>
            </a:r>
            <a:r>
              <a:rPr lang="en-GB" dirty="0"/>
              <a:t>field of treatment that combines psychological and physical approaches to treat or prevent medical problems is known as </a:t>
            </a:r>
            <a:r>
              <a:rPr lang="en-GB" dirty="0" smtClean="0"/>
              <a:t>behavioural </a:t>
            </a:r>
            <a:r>
              <a:rPr lang="en-GB" dirty="0"/>
              <a:t>medicine. </a:t>
            </a:r>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61</a:t>
            </a:fld>
            <a:endParaRPr lang="en-US" dirty="0"/>
          </a:p>
        </p:txBody>
      </p:sp>
    </p:spTree>
    <p:extLst>
      <p:ext uri="{BB962C8B-B14F-4D97-AF65-F5344CB8AC3E}">
        <p14:creationId xmlns:p14="http://schemas.microsoft.com/office/powerpoint/2010/main" val="356384831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Relaxation Training</a:t>
            </a:r>
          </a:p>
        </p:txBody>
      </p:sp>
      <p:sp>
        <p:nvSpPr>
          <p:cNvPr id="3" name="Content Placeholder 2"/>
          <p:cNvSpPr>
            <a:spLocks noGrp="1"/>
          </p:cNvSpPr>
          <p:nvPr>
            <p:ph idx="1"/>
          </p:nvPr>
        </p:nvSpPr>
        <p:spPr/>
        <p:txBody>
          <a:bodyPr>
            <a:normAutofit fontScale="92500"/>
          </a:bodyPr>
          <a:lstStyle/>
          <a:p>
            <a:pPr algn="just"/>
            <a:r>
              <a:rPr lang="en-GB" dirty="0" smtClean="0"/>
              <a:t>People </a:t>
            </a:r>
            <a:r>
              <a:rPr lang="en-GB" dirty="0"/>
              <a:t>can be taught to relax their muscles at will, a process that sometimes reduces feelings of anxiety. Given the positive effects of relaxation on anxiety and the nervous system, clinicians believe that relaxation training can help prevent or treat medical illnesses that are related to stress. Relaxation training, often in combination with medication, has been widely used in the treatment of high blood pressure </a:t>
            </a:r>
            <a:r>
              <a:rPr lang="en-GB" dirty="0" smtClean="0"/>
              <a:t>It </a:t>
            </a:r>
            <a:r>
              <a:rPr lang="en-GB" dirty="0"/>
              <a:t>has also been of some help in treating headaches, insomnia, asthma, diabetes, pain, certain vascular diseases, and the undesirable effects of certain cancer </a:t>
            </a:r>
            <a:r>
              <a:rPr lang="en-GB" dirty="0" smtClean="0"/>
              <a:t>treatments.</a:t>
            </a:r>
            <a:endParaRPr lang="en-GB" dirty="0"/>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62</a:t>
            </a:fld>
            <a:endParaRPr lang="en-US" dirty="0"/>
          </a:p>
        </p:txBody>
      </p:sp>
    </p:spTree>
    <p:extLst>
      <p:ext uri="{BB962C8B-B14F-4D97-AF65-F5344CB8AC3E}">
        <p14:creationId xmlns:p14="http://schemas.microsoft.com/office/powerpoint/2010/main" val="368305973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Biofeedback</a:t>
            </a:r>
          </a:p>
        </p:txBody>
      </p:sp>
      <p:sp>
        <p:nvSpPr>
          <p:cNvPr id="3" name="Content Placeholder 2"/>
          <p:cNvSpPr>
            <a:spLocks noGrp="1"/>
          </p:cNvSpPr>
          <p:nvPr>
            <p:ph idx="1"/>
          </p:nvPr>
        </p:nvSpPr>
        <p:spPr/>
        <p:txBody>
          <a:bodyPr/>
          <a:lstStyle/>
          <a:p>
            <a:pPr algn="just"/>
            <a:r>
              <a:rPr lang="en-GB" dirty="0"/>
              <a:t>P</a:t>
            </a:r>
            <a:r>
              <a:rPr lang="en-GB" dirty="0" smtClean="0"/>
              <a:t>atients </a:t>
            </a:r>
            <a:r>
              <a:rPr lang="en-GB" dirty="0"/>
              <a:t>given biofeedback training are connected to machinery that gives them continuous readings about their involuntary body activities. This information enables them gradually to gain control over those activities. Somewhat helpful in the treatment of anxiety disorders, the procedure has also been applied to a growing number of physical disorders.</a:t>
            </a:r>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63</a:t>
            </a:fld>
            <a:endParaRPr lang="en-US" dirty="0"/>
          </a:p>
        </p:txBody>
      </p:sp>
    </p:spTree>
    <p:extLst>
      <p:ext uri="{BB962C8B-B14F-4D97-AF65-F5344CB8AC3E}">
        <p14:creationId xmlns:p14="http://schemas.microsoft.com/office/powerpoint/2010/main" val="317905888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electromyograph</a:t>
            </a:r>
          </a:p>
        </p:txBody>
      </p:sp>
      <p:sp>
        <p:nvSpPr>
          <p:cNvPr id="3" name="Content Placeholder 2"/>
          <p:cNvSpPr>
            <a:spLocks noGrp="1"/>
          </p:cNvSpPr>
          <p:nvPr>
            <p:ph idx="1"/>
          </p:nvPr>
        </p:nvSpPr>
        <p:spPr/>
        <p:txBody>
          <a:bodyPr>
            <a:normAutofit fontScale="85000" lnSpcReduction="20000"/>
          </a:bodyPr>
          <a:lstStyle/>
          <a:p>
            <a:pPr algn="just"/>
            <a:r>
              <a:rPr lang="en-GB" dirty="0"/>
              <a:t>In a classic study, electromyograph (EMG) feedback was used to treat 16 patients who had facial pain caused in part by tension in their jaw </a:t>
            </a:r>
            <a:r>
              <a:rPr lang="en-GB" dirty="0" smtClean="0"/>
              <a:t>muscles. </a:t>
            </a:r>
            <a:r>
              <a:rPr lang="en-GB" dirty="0"/>
              <a:t>In an EMG procedure, electrodes are attached to a person’s muscles so that the muscle contractions are detected and converted into an audible </a:t>
            </a:r>
            <a:r>
              <a:rPr lang="en-GB" dirty="0" smtClean="0"/>
              <a:t>tone. Changes </a:t>
            </a:r>
            <a:r>
              <a:rPr lang="en-GB" dirty="0"/>
              <a:t>in the pitch and volume of the tone indicate changes in muscle tension. After “listening” to EMG feedback repeatedly, the 16 patients in this study learned how to relax their jaw muscles at will and later reported that they had less facial pain</a:t>
            </a:r>
            <a:r>
              <a:rPr lang="en-GB" dirty="0" smtClean="0"/>
              <a:t>.</a:t>
            </a:r>
          </a:p>
          <a:p>
            <a:r>
              <a:rPr lang="en-GB" dirty="0" smtClean="0"/>
              <a:t> </a:t>
            </a:r>
            <a:r>
              <a:rPr lang="en-GB" dirty="0"/>
              <a:t>EMG feedback has also been used successfully in the treatment of headaches and muscular disabilities caused by strokes or accidents. Still other forms of biofeedback training have been of some help in the treatment of heartbeat irregularities, asthma, high blood pressure, stuttering, and pain</a:t>
            </a:r>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64</a:t>
            </a:fld>
            <a:endParaRPr lang="en-US" dirty="0"/>
          </a:p>
        </p:txBody>
      </p:sp>
    </p:spTree>
    <p:extLst>
      <p:ext uri="{BB962C8B-B14F-4D97-AF65-F5344CB8AC3E}">
        <p14:creationId xmlns:p14="http://schemas.microsoft.com/office/powerpoint/2010/main" val="16436928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Meditation</a:t>
            </a:r>
          </a:p>
        </p:txBody>
      </p:sp>
      <p:sp>
        <p:nvSpPr>
          <p:cNvPr id="3" name="Content Placeholder 2"/>
          <p:cNvSpPr>
            <a:spLocks noGrp="1"/>
          </p:cNvSpPr>
          <p:nvPr>
            <p:ph idx="1"/>
          </p:nvPr>
        </p:nvSpPr>
        <p:spPr/>
        <p:txBody>
          <a:bodyPr>
            <a:normAutofit fontScale="70000" lnSpcReduction="20000"/>
          </a:bodyPr>
          <a:lstStyle/>
          <a:p>
            <a:pPr algn="just"/>
            <a:r>
              <a:rPr lang="en-GB" dirty="0" smtClean="0"/>
              <a:t>Although </a:t>
            </a:r>
            <a:r>
              <a:rPr lang="en-GB" dirty="0"/>
              <a:t>meditation has been practiced since ancient times, Western health care professionals have only recently become aware of its effectiveness in relieving physical distress. Meditation is a technique of turning one’s concentration inward, achieving a slightly changed state of consciousness, and temporarily ignoring all stressors. In the most common approach, meditators go to a quiet place, assume a comfortable posture, utter or think a particular sound (called a mantra) to help focus their attention, and allow their mind to turn away from all outside thoughts and concerns. </a:t>
            </a:r>
            <a:endParaRPr lang="en-GB" dirty="0" smtClean="0"/>
          </a:p>
          <a:p>
            <a:pPr algn="just"/>
            <a:r>
              <a:rPr lang="en-GB" dirty="0" smtClean="0"/>
              <a:t>Many </a:t>
            </a:r>
            <a:r>
              <a:rPr lang="en-GB" dirty="0"/>
              <a:t>people who meditate regularly report feeling more peaceful, engaged, and creative. Meditation has been used to help manage pain and to treat high blood pressure, heart problems, asthma, skin disorders, diabetes, insomnia, and even viral infections </a:t>
            </a:r>
            <a:r>
              <a:rPr lang="en-GB" dirty="0" smtClean="0"/>
              <a:t>.</a:t>
            </a:r>
          </a:p>
          <a:p>
            <a:pPr algn="just"/>
            <a:r>
              <a:rPr lang="en-GB" dirty="0" smtClean="0"/>
              <a:t>For  </a:t>
            </a:r>
            <a:r>
              <a:rPr lang="en-GB" dirty="0"/>
              <a:t>severe pain is mindfulness </a:t>
            </a:r>
            <a:r>
              <a:rPr lang="en-GB" dirty="0" smtClean="0"/>
              <a:t>meditation. By </a:t>
            </a:r>
            <a:r>
              <a:rPr lang="en-GB" dirty="0"/>
              <a:t>just being mindful but not judgmental of their feelings and thoughts, including feelings of pain, they are less inclined to label them, fixate on them, or react negatively to them.</a:t>
            </a:r>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65</a:t>
            </a:fld>
            <a:endParaRPr lang="en-US" dirty="0"/>
          </a:p>
        </p:txBody>
      </p:sp>
    </p:spTree>
    <p:extLst>
      <p:ext uri="{BB962C8B-B14F-4D97-AF65-F5344CB8AC3E}">
        <p14:creationId xmlns:p14="http://schemas.microsoft.com/office/powerpoint/2010/main" val="77546570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Hypnosis</a:t>
            </a:r>
          </a:p>
        </p:txBody>
      </p:sp>
      <p:sp>
        <p:nvSpPr>
          <p:cNvPr id="3" name="Content Placeholder 2"/>
          <p:cNvSpPr>
            <a:spLocks noGrp="1"/>
          </p:cNvSpPr>
          <p:nvPr>
            <p:ph idx="1"/>
          </p:nvPr>
        </p:nvSpPr>
        <p:spPr/>
        <p:txBody>
          <a:bodyPr/>
          <a:lstStyle/>
          <a:p>
            <a:pPr algn="just"/>
            <a:r>
              <a:rPr lang="en-GB" dirty="0" smtClean="0"/>
              <a:t>People </a:t>
            </a:r>
            <a:r>
              <a:rPr lang="en-GB" dirty="0"/>
              <a:t>who undergo hypnosis are guided by a hypnotist into a </a:t>
            </a:r>
            <a:r>
              <a:rPr lang="en-GB" dirty="0" smtClean="0"/>
              <a:t>sleep like</a:t>
            </a:r>
            <a:r>
              <a:rPr lang="en-GB" dirty="0"/>
              <a:t>, suggestible state during which they can be directed to act in unusual ways, feel unusual sensations, remember seemingly forgotten events, or forget remembered events. With training, some people are even able to induce their own hypnotic state (self-hypnosis). Hypnosis is now used as an aid to psychotherapy and to help treat many physical conditions.</a:t>
            </a:r>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66</a:t>
            </a:fld>
            <a:endParaRPr lang="en-US" dirty="0"/>
          </a:p>
        </p:txBody>
      </p:sp>
    </p:spTree>
    <p:extLst>
      <p:ext uri="{BB962C8B-B14F-4D97-AF65-F5344CB8AC3E}">
        <p14:creationId xmlns:p14="http://schemas.microsoft.com/office/powerpoint/2010/main" val="326413481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pPr algn="just"/>
            <a:r>
              <a:rPr lang="en-GB" dirty="0"/>
              <a:t>Hypnosis seems to be particularly helpful in the control of pain </a:t>
            </a:r>
            <a:r>
              <a:rPr lang="en-GB" dirty="0" smtClean="0"/>
              <a:t>.One </a:t>
            </a:r>
            <a:r>
              <a:rPr lang="en-GB" dirty="0"/>
              <a:t>case study describes a patient who underwent dental surgery under hypnotic suggestion: After a hypnotic state was induced, the dentist suggested to the patient that he was in a pleasant and relaxed setting listening to a friend describe his own success at undergoing similar dental surgery under hypnosis. The dentist then proceeded to perform a successful 25-minute </a:t>
            </a:r>
            <a:r>
              <a:rPr lang="en-GB" dirty="0" smtClean="0"/>
              <a:t>operation. </a:t>
            </a:r>
            <a:r>
              <a:rPr lang="en-GB" dirty="0"/>
              <a:t>Although only some people are able to go through surgery while anesthetized by hypnosis alone, hypnosis combined with chemical forms of </a:t>
            </a:r>
            <a:r>
              <a:rPr lang="en-GB" dirty="0" err="1"/>
              <a:t>anesthesia</a:t>
            </a:r>
            <a:r>
              <a:rPr lang="en-GB" dirty="0"/>
              <a:t> is apparently helpful to many </a:t>
            </a:r>
            <a:r>
              <a:rPr lang="en-GB" dirty="0" err="1" smtClean="0"/>
              <a:t>patients.Beyond</a:t>
            </a:r>
            <a:r>
              <a:rPr lang="en-GB" dirty="0" smtClean="0"/>
              <a:t> </a:t>
            </a:r>
            <a:r>
              <a:rPr lang="en-GB" dirty="0"/>
              <a:t>its use in the control of pain, hypnosis has been used successfully to help treat such problems as skin diseases, asthma, insomnia, high blood pressure, warts, and other forms of </a:t>
            </a:r>
            <a:r>
              <a:rPr lang="en-GB" dirty="0" smtClean="0"/>
              <a:t>infection.</a:t>
            </a:r>
            <a:endParaRPr lang="en-GB" dirty="0"/>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67</a:t>
            </a:fld>
            <a:endParaRPr lang="en-US" dirty="0"/>
          </a:p>
        </p:txBody>
      </p:sp>
    </p:spTree>
    <p:extLst>
      <p:ext uri="{BB962C8B-B14F-4D97-AF65-F5344CB8AC3E}">
        <p14:creationId xmlns:p14="http://schemas.microsoft.com/office/powerpoint/2010/main" val="398024306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Cognitive Interventions</a:t>
            </a:r>
          </a:p>
        </p:txBody>
      </p:sp>
      <p:sp>
        <p:nvSpPr>
          <p:cNvPr id="3" name="Content Placeholder 2"/>
          <p:cNvSpPr>
            <a:spLocks noGrp="1"/>
          </p:cNvSpPr>
          <p:nvPr>
            <p:ph idx="1"/>
          </p:nvPr>
        </p:nvSpPr>
        <p:spPr/>
        <p:txBody>
          <a:bodyPr>
            <a:normAutofit fontScale="92500" lnSpcReduction="10000"/>
          </a:bodyPr>
          <a:lstStyle/>
          <a:p>
            <a:pPr algn="just"/>
            <a:r>
              <a:rPr lang="en-GB" dirty="0" smtClean="0"/>
              <a:t>People </a:t>
            </a:r>
            <a:r>
              <a:rPr lang="en-GB" dirty="0"/>
              <a:t>with physical ailments have sometimes been taught new attitudes or cognitive responses toward their ailments as part of treatment </a:t>
            </a:r>
            <a:r>
              <a:rPr lang="en-GB" dirty="0" smtClean="0"/>
              <a:t>.For </a:t>
            </a:r>
            <a:r>
              <a:rPr lang="en-GB" dirty="0"/>
              <a:t>example, an approach called self-instruction training, or stress inoculation training, has helped patients cope with severe pain </a:t>
            </a:r>
            <a:r>
              <a:rPr lang="en-GB" dirty="0" smtClean="0"/>
              <a:t>.In </a:t>
            </a:r>
            <a:r>
              <a:rPr lang="en-GB" dirty="0"/>
              <a:t>this training, therapists teach people to identify and eventually rid themselves of unpleasant thoughts that keep emerging during pain episodes (</a:t>
            </a:r>
            <a:r>
              <a:rPr lang="en-GB" dirty="0" smtClean="0"/>
              <a:t>so called </a:t>
            </a:r>
            <a:r>
              <a:rPr lang="en-GB" dirty="0"/>
              <a:t>negative self-statements, such as “Oh no, I can’t take this pain”) and to replace them with coping self-statements instead (for example, “When pain comes, just pause; keep focusing on what you have to do”).</a:t>
            </a:r>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68</a:t>
            </a:fld>
            <a:endParaRPr lang="en-US" dirty="0"/>
          </a:p>
        </p:txBody>
      </p:sp>
    </p:spTree>
    <p:extLst>
      <p:ext uri="{BB962C8B-B14F-4D97-AF65-F5344CB8AC3E}">
        <p14:creationId xmlns:p14="http://schemas.microsoft.com/office/powerpoint/2010/main" val="48972634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Support Groups and Emotion </a:t>
            </a:r>
            <a:r>
              <a:rPr lang="en-GB" dirty="0" err="1" smtClean="0"/>
              <a:t>ExpressioN</a:t>
            </a:r>
            <a:endParaRPr lang="en-GB" dirty="0"/>
          </a:p>
        </p:txBody>
      </p:sp>
      <p:sp>
        <p:nvSpPr>
          <p:cNvPr id="3" name="Content Placeholder 2"/>
          <p:cNvSpPr>
            <a:spLocks noGrp="1"/>
          </p:cNvSpPr>
          <p:nvPr>
            <p:ph idx="1"/>
          </p:nvPr>
        </p:nvSpPr>
        <p:spPr/>
        <p:txBody>
          <a:bodyPr>
            <a:normAutofit fontScale="85000" lnSpcReduction="20000"/>
          </a:bodyPr>
          <a:lstStyle/>
          <a:p>
            <a:pPr algn="just"/>
            <a:r>
              <a:rPr lang="en-GB" dirty="0"/>
              <a:t>If anxiety, depression, anger, and the like contribute to a person’s physical ills, interventions to reduce these negative emotions should help reduce the ills. Thus it is not surprising that some medically ill people have profited from support groups and from therapies that guide them to become more aware of and express their emotions and </a:t>
            </a:r>
            <a:r>
              <a:rPr lang="en-GB" dirty="0" smtClean="0"/>
              <a:t>needs. </a:t>
            </a:r>
            <a:r>
              <a:rPr lang="en-GB" dirty="0"/>
              <a:t>Research suggests that the discussion, or even the writing down, of past and present emotions or upsets may help improve a person’s health, just as it may help one’s psychological </a:t>
            </a:r>
            <a:r>
              <a:rPr lang="en-GB" dirty="0" smtClean="0"/>
              <a:t>functioning. </a:t>
            </a:r>
            <a:r>
              <a:rPr lang="en-GB" dirty="0"/>
              <a:t>In one study, asthma and arthritis patients who wrote down their thoughts and feelings about stressful events for a handful of days showed lasting improvements in their conditions. Similarly, </a:t>
            </a:r>
            <a:r>
              <a:rPr lang="en-GB" dirty="0" smtClean="0"/>
              <a:t>stress related </a:t>
            </a:r>
            <a:r>
              <a:rPr lang="en-GB" dirty="0"/>
              <a:t>writing was found to be beneficial for patients with either HIV or </a:t>
            </a:r>
            <a:r>
              <a:rPr lang="en-GB" dirty="0" smtClean="0"/>
              <a:t>cancer. </a:t>
            </a:r>
            <a:endParaRPr lang="en-GB" dirty="0"/>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69</a:t>
            </a:fld>
            <a:endParaRPr lang="en-US" dirty="0"/>
          </a:p>
        </p:txBody>
      </p:sp>
    </p:spTree>
    <p:extLst>
      <p:ext uri="{BB962C8B-B14F-4D97-AF65-F5344CB8AC3E}">
        <p14:creationId xmlns:p14="http://schemas.microsoft.com/office/powerpoint/2010/main" val="2280078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239000" cy="1600200"/>
          </a:xfrm>
        </p:spPr>
        <p:txBody>
          <a:bodyPr>
            <a:normAutofit/>
          </a:bodyPr>
          <a:lstStyle/>
          <a:p>
            <a:r>
              <a:rPr lang="en-US" sz="2800" dirty="0" smtClean="0">
                <a:solidFill>
                  <a:schemeClr val="bg2">
                    <a:lumMod val="50000"/>
                  </a:schemeClr>
                </a:solidFill>
              </a:rPr>
              <a:t>Difference of malingering, factitious disorder and somatoform disorder according to </a:t>
            </a:r>
            <a:r>
              <a:rPr lang="en-US" sz="2800" dirty="0" err="1" smtClean="0">
                <a:solidFill>
                  <a:schemeClr val="bg2">
                    <a:lumMod val="50000"/>
                  </a:schemeClr>
                </a:solidFill>
              </a:rPr>
              <a:t>dsm</a:t>
            </a:r>
            <a:r>
              <a:rPr lang="en-US" sz="2800" dirty="0" smtClean="0">
                <a:solidFill>
                  <a:schemeClr val="bg2">
                    <a:lumMod val="50000"/>
                  </a:schemeClr>
                </a:solidFill>
              </a:rPr>
              <a:t>-iv  </a:t>
            </a:r>
            <a:endParaRPr lang="en-US" sz="2800" dirty="0">
              <a:solidFill>
                <a:schemeClr val="bg2">
                  <a:lumMod val="50000"/>
                </a:schemeClr>
              </a:solidFill>
            </a:endParaRPr>
          </a:p>
        </p:txBody>
      </p:sp>
      <p:graphicFrame>
        <p:nvGraphicFramePr>
          <p:cNvPr id="4" name="Content Placeholder 3"/>
          <p:cNvGraphicFramePr>
            <a:graphicFrameLocks noGrp="1"/>
          </p:cNvGraphicFramePr>
          <p:nvPr>
            <p:ph idx="1"/>
          </p:nvPr>
        </p:nvGraphicFramePr>
        <p:xfrm>
          <a:off x="457200" y="1752600"/>
          <a:ext cx="7467600" cy="4869180"/>
        </p:xfrm>
        <a:graphic>
          <a:graphicData uri="http://schemas.openxmlformats.org/drawingml/2006/table">
            <a:tbl>
              <a:tblPr firstRow="1" bandRow="1">
                <a:tableStyleId>{5C22544A-7EE6-4342-B048-85BDC9FD1C3A}</a:tableStyleId>
              </a:tblPr>
              <a:tblGrid>
                <a:gridCol w="1866900"/>
                <a:gridCol w="1866900"/>
                <a:gridCol w="1866900"/>
                <a:gridCol w="1866900"/>
              </a:tblGrid>
              <a:tr h="1714500">
                <a:tc>
                  <a:txBody>
                    <a:bodyPr/>
                    <a:lstStyle/>
                    <a:p>
                      <a:r>
                        <a:rPr lang="en-US" dirty="0" smtClean="0"/>
                        <a:t>Somatoform disorder( somatic symptoms disorder and related disorder)</a:t>
                      </a:r>
                      <a:endParaRPr lang="en-US" dirty="0"/>
                    </a:p>
                  </a:txBody>
                  <a:tcPr/>
                </a:tc>
                <a:tc>
                  <a:txBody>
                    <a:bodyPr/>
                    <a:lstStyle/>
                    <a:p>
                      <a:r>
                        <a:rPr lang="en-US" dirty="0" smtClean="0"/>
                        <a:t>Factitious disorders</a:t>
                      </a:r>
                      <a:endParaRPr lang="en-US" dirty="0"/>
                    </a:p>
                  </a:txBody>
                  <a:tcPr/>
                </a:tc>
                <a:tc>
                  <a:txBody>
                    <a:bodyPr/>
                    <a:lstStyle/>
                    <a:p>
                      <a:r>
                        <a:rPr lang="en-US" dirty="0" smtClean="0"/>
                        <a:t>Malingering </a:t>
                      </a:r>
                      <a:endParaRPr lang="en-US" dirty="0"/>
                    </a:p>
                  </a:txBody>
                  <a:tcPr/>
                </a:tc>
                <a:tc>
                  <a:txBody>
                    <a:bodyPr/>
                    <a:lstStyle/>
                    <a:p>
                      <a:r>
                        <a:rPr lang="en-US" dirty="0" smtClean="0"/>
                        <a:t>Psychosomatic disorder</a:t>
                      </a:r>
                      <a:endParaRPr lang="en-US" dirty="0"/>
                    </a:p>
                  </a:txBody>
                  <a:tcPr/>
                </a:tc>
              </a:tr>
              <a:tr h="2857500">
                <a:tc>
                  <a:txBody>
                    <a:bodyPr/>
                    <a:lstStyle/>
                    <a:p>
                      <a:r>
                        <a:rPr lang="en-US" dirty="0" smtClean="0"/>
                        <a:t>1.Subjective experience of physical symptoms without organic cause</a:t>
                      </a:r>
                    </a:p>
                    <a:p>
                      <a:r>
                        <a:rPr lang="en-US" dirty="0" smtClean="0"/>
                        <a:t>2.Not</a:t>
                      </a:r>
                      <a:r>
                        <a:rPr lang="en-US" baseline="0" dirty="0" smtClean="0"/>
                        <a:t> voluntary </a:t>
                      </a:r>
                      <a:endParaRPr lang="en-US" dirty="0"/>
                    </a:p>
                  </a:txBody>
                  <a:tcPr/>
                </a:tc>
                <a:tc>
                  <a:txBody>
                    <a:bodyPr/>
                    <a:lstStyle/>
                    <a:p>
                      <a:r>
                        <a:rPr lang="en-US" dirty="0" smtClean="0"/>
                        <a:t>Deliberate</a:t>
                      </a:r>
                      <a:r>
                        <a:rPr lang="en-US" baseline="0" dirty="0" smtClean="0"/>
                        <a:t> faking of physical illness to gain medical attention</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Deliberate</a:t>
                      </a:r>
                      <a:r>
                        <a:rPr lang="en-US" baseline="0" dirty="0" smtClean="0"/>
                        <a:t> faking of physical symptoms for avoiding unpleasant situation such as military duty</a:t>
                      </a:r>
                      <a:endParaRPr lang="en-US" dirty="0" smtClean="0"/>
                    </a:p>
                    <a:p>
                      <a:endParaRPr lang="en-US" dirty="0"/>
                    </a:p>
                  </a:txBody>
                  <a:tcPr/>
                </a:tc>
                <a:tc>
                  <a:txBody>
                    <a:bodyPr/>
                    <a:lstStyle/>
                    <a:p>
                      <a:r>
                        <a:rPr lang="en-US" dirty="0" smtClean="0"/>
                        <a:t>Medical</a:t>
                      </a:r>
                      <a:r>
                        <a:rPr lang="en-US" baseline="0" dirty="0" smtClean="0"/>
                        <a:t> condition is present and psychological factors are contributing in increase of this condition</a:t>
                      </a:r>
                      <a:endParaRPr lang="en-US" dirty="0"/>
                    </a:p>
                  </a:txBody>
                  <a:tcPr/>
                </a:tc>
              </a:tr>
            </a:tbl>
          </a:graphicData>
        </a:graphic>
      </p:graphicFrame>
      <p:sp>
        <p:nvSpPr>
          <p:cNvPr id="5" name="Date Placeholder 4"/>
          <p:cNvSpPr>
            <a:spLocks noGrp="1"/>
          </p:cNvSpPr>
          <p:nvPr>
            <p:ph type="dt" sz="half" idx="10"/>
          </p:nvPr>
        </p:nvSpPr>
        <p:spPr/>
        <p:txBody>
          <a:bodyPr/>
          <a:lstStyle/>
          <a:p>
            <a:fld id="{AB241F66-AD61-44E8-BD5D-B9F346504391}" type="datetime1">
              <a:rPr lang="en-US" smtClean="0"/>
              <a:pPr/>
              <a:t>9/21/2015</a:t>
            </a:fld>
            <a:endParaRPr lang="en-US" dirty="0"/>
          </a:p>
        </p:txBody>
      </p:sp>
      <p:sp>
        <p:nvSpPr>
          <p:cNvPr id="6" name="Slide Number Placeholder 5"/>
          <p:cNvSpPr>
            <a:spLocks noGrp="1"/>
          </p:cNvSpPr>
          <p:nvPr>
            <p:ph type="sldNum" sz="quarter" idx="12"/>
          </p:nvPr>
        </p:nvSpPr>
        <p:spPr/>
        <p:txBody>
          <a:bodyPr/>
          <a:lstStyle/>
          <a:p>
            <a:fld id="{BDF8A3A3-E803-46A8-8AFE-EF58343207DD}" type="slidenum">
              <a:rPr lang="en-US" smtClean="0"/>
              <a:pPr/>
              <a:t>7</a:t>
            </a:fld>
            <a:endParaRPr lang="en-US" dirty="0"/>
          </a:p>
        </p:txBody>
      </p:sp>
    </p:spTree>
  </p:cSld>
  <p:clrMapOvr>
    <a:masterClrMapping/>
  </p:clrMapOvr>
  <p:transition>
    <p:randomBar dir="vert"/>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Combination Approaches</a:t>
            </a:r>
          </a:p>
        </p:txBody>
      </p:sp>
      <p:sp>
        <p:nvSpPr>
          <p:cNvPr id="3" name="Content Placeholder 2"/>
          <p:cNvSpPr>
            <a:spLocks noGrp="1"/>
          </p:cNvSpPr>
          <p:nvPr>
            <p:ph idx="1"/>
          </p:nvPr>
        </p:nvSpPr>
        <p:spPr/>
        <p:txBody>
          <a:bodyPr>
            <a:normAutofit fontScale="70000" lnSpcReduction="20000"/>
          </a:bodyPr>
          <a:lstStyle/>
          <a:p>
            <a:pPr algn="just"/>
            <a:r>
              <a:rPr lang="en-GB" dirty="0" smtClean="0"/>
              <a:t>Studies </a:t>
            </a:r>
            <a:r>
              <a:rPr lang="en-GB" dirty="0"/>
              <a:t>have found that the various psychological interventions for physical problems tend to be equally </a:t>
            </a:r>
            <a:r>
              <a:rPr lang="en-GB" dirty="0" smtClean="0"/>
              <a:t>effective. </a:t>
            </a:r>
            <a:r>
              <a:rPr lang="en-GB" dirty="0"/>
              <a:t>Relaxation and biofeedback training, for example, are equally helpful (and more helpful than placebos) in the treatment of high blood pressure, headaches, and asthma. Psychological interventions are, in fact, often most helpful when they are combined with other psychological interventions and with medical </a:t>
            </a:r>
            <a:r>
              <a:rPr lang="en-GB" dirty="0" smtClean="0"/>
              <a:t>treatments. </a:t>
            </a:r>
            <a:r>
              <a:rPr lang="en-GB" dirty="0"/>
              <a:t>In a classic study, ulcer patients who were given relaxation, self-instruction, and assertiveness training along with medication were found to be less anxious and more comfortable, to have fewer symptoms, and to have a better long-term outcome than patients who received medication </a:t>
            </a:r>
            <a:r>
              <a:rPr lang="en-GB" dirty="0" smtClean="0"/>
              <a:t>only. </a:t>
            </a:r>
          </a:p>
          <a:p>
            <a:pPr algn="just"/>
            <a:r>
              <a:rPr lang="en-GB" dirty="0" smtClean="0"/>
              <a:t>Combination </a:t>
            </a:r>
            <a:r>
              <a:rPr lang="en-GB" dirty="0"/>
              <a:t>interventions have also been helpful in changing Type A patterns and in reducing the risk of coronary heart disease among people who display Type A kinds of </a:t>
            </a:r>
            <a:r>
              <a:rPr lang="en-GB" dirty="0" err="1" smtClean="0"/>
              <a:t>behavior.Clearly</a:t>
            </a:r>
            <a:r>
              <a:rPr lang="en-GB" dirty="0"/>
              <a:t>, the treatment picture for physical illnesses has been changing dramatically. While medical treatments continue to dominate, today’s medical practitioners are traveling a course far removed from that of their counterparts in centuries </a:t>
            </a:r>
            <a:r>
              <a:rPr lang="en-GB" dirty="0" smtClean="0"/>
              <a:t>past.</a:t>
            </a:r>
            <a:endParaRPr lang="en-GB" dirty="0"/>
          </a:p>
        </p:txBody>
      </p:sp>
      <p:sp>
        <p:nvSpPr>
          <p:cNvPr id="4" name="Date Placeholder 3"/>
          <p:cNvSpPr>
            <a:spLocks noGrp="1"/>
          </p:cNvSpPr>
          <p:nvPr>
            <p:ph type="dt" sz="half" idx="10"/>
          </p:nvPr>
        </p:nvSpPr>
        <p:spPr/>
        <p:txBody>
          <a:bodyPr/>
          <a:lstStyle/>
          <a:p>
            <a:fld id="{9641B05F-5E8C-4EFE-85E5-F876B4DA177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70</a:t>
            </a:fld>
            <a:endParaRPr lang="en-US" dirty="0"/>
          </a:p>
        </p:txBody>
      </p:sp>
    </p:spTree>
    <p:extLst>
      <p:ext uri="{BB962C8B-B14F-4D97-AF65-F5344CB8AC3E}">
        <p14:creationId xmlns:p14="http://schemas.microsoft.com/office/powerpoint/2010/main" val="338191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153400" cy="1463040"/>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en-US" dirty="0" smtClean="0">
                <a:solidFill>
                  <a:schemeClr val="bg2">
                    <a:lumMod val="50000"/>
                  </a:schemeClr>
                </a:solidFill>
              </a:rPr>
              <a:t>A brief history of somatoform disorders</a:t>
            </a:r>
            <a:endParaRPr lang="en-US" dirty="0">
              <a:solidFill>
                <a:schemeClr val="bg2">
                  <a:lumMod val="50000"/>
                </a:schemeClr>
              </a:solidFill>
            </a:endParaRPr>
          </a:p>
        </p:txBody>
      </p:sp>
      <p:sp>
        <p:nvSpPr>
          <p:cNvPr id="3" name="Content Placeholder 2"/>
          <p:cNvSpPr>
            <a:spLocks noGrp="1"/>
          </p:cNvSpPr>
          <p:nvPr>
            <p:ph idx="1"/>
          </p:nvPr>
        </p:nvSpPr>
        <p:spPr>
          <a:xfrm>
            <a:off x="0" y="1524000"/>
            <a:ext cx="8153400" cy="5334000"/>
          </a:xfrm>
        </p:spPr>
        <p:style>
          <a:lnRef idx="1">
            <a:schemeClr val="accent1"/>
          </a:lnRef>
          <a:fillRef idx="2">
            <a:schemeClr val="accent1"/>
          </a:fillRef>
          <a:effectRef idx="1">
            <a:schemeClr val="accent1"/>
          </a:effectRef>
          <a:fontRef idx="minor">
            <a:schemeClr val="dk1"/>
          </a:fontRef>
        </p:style>
        <p:txBody>
          <a:bodyPr/>
          <a:lstStyle/>
          <a:p>
            <a:r>
              <a:rPr lang="en-US" dirty="0" smtClean="0"/>
              <a:t>2000 years ago in some cultures</a:t>
            </a:r>
          </a:p>
          <a:p>
            <a:r>
              <a:rPr lang="en-US" dirty="0" smtClean="0"/>
              <a:t>Egyptian age 1900B.C</a:t>
            </a:r>
          </a:p>
          <a:p>
            <a:r>
              <a:rPr lang="en-US" dirty="0" smtClean="0"/>
              <a:t>Greek period</a:t>
            </a:r>
          </a:p>
          <a:p>
            <a:r>
              <a:rPr lang="en-US" dirty="0" smtClean="0"/>
              <a:t>Hysteria</a:t>
            </a:r>
          </a:p>
          <a:p>
            <a:r>
              <a:rPr lang="en-US" dirty="0" smtClean="0"/>
              <a:t>Joseph </a:t>
            </a:r>
            <a:r>
              <a:rPr lang="en-US" dirty="0" err="1" smtClean="0"/>
              <a:t>Breur</a:t>
            </a:r>
            <a:r>
              <a:rPr lang="en-US" dirty="0" smtClean="0"/>
              <a:t> and Anna o</a:t>
            </a:r>
          </a:p>
          <a:p>
            <a:r>
              <a:rPr lang="en-US" dirty="0" smtClean="0"/>
              <a:t>Sigmund Freud</a:t>
            </a:r>
          </a:p>
          <a:p>
            <a:r>
              <a:rPr lang="en-US" dirty="0" smtClean="0"/>
              <a:t>2</a:t>
            </a:r>
            <a:r>
              <a:rPr lang="en-US" baseline="30000" dirty="0" smtClean="0"/>
              <a:t>nd</a:t>
            </a:r>
            <a:r>
              <a:rPr lang="en-US" dirty="0" smtClean="0"/>
              <a:t> world war</a:t>
            </a:r>
          </a:p>
          <a:p>
            <a:r>
              <a:rPr lang="en-US" dirty="0" smtClean="0"/>
              <a:t>DSM-1952</a:t>
            </a:r>
          </a:p>
          <a:p>
            <a:pPr>
              <a:buNone/>
            </a:pPr>
            <a:endParaRPr lang="en-US" dirty="0"/>
          </a:p>
        </p:txBody>
      </p:sp>
      <p:sp>
        <p:nvSpPr>
          <p:cNvPr id="4" name="Date Placeholder 3"/>
          <p:cNvSpPr>
            <a:spLocks noGrp="1"/>
          </p:cNvSpPr>
          <p:nvPr>
            <p:ph type="dt" sz="half" idx="10"/>
          </p:nvPr>
        </p:nvSpPr>
        <p:spPr/>
        <p:txBody>
          <a:bodyPr/>
          <a:lstStyle/>
          <a:p>
            <a:fld id="{78ED5B78-FAEC-48CD-9ED3-340771A24558}"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8</a:t>
            </a:fld>
            <a:endParaRPr lang="en-US" dirty="0"/>
          </a:p>
        </p:txBody>
      </p:sp>
    </p:spTree>
  </p:cSld>
  <p:clrMapOvr>
    <a:masterClrMapping/>
  </p:clrMapOvr>
  <p:transition>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153400" cy="2072640"/>
          </a:xfrm>
        </p:spPr>
        <p:style>
          <a:lnRef idx="2">
            <a:schemeClr val="accent1">
              <a:shade val="50000"/>
            </a:schemeClr>
          </a:lnRef>
          <a:fillRef idx="1">
            <a:schemeClr val="accent1"/>
          </a:fillRef>
          <a:effectRef idx="0">
            <a:schemeClr val="accent1"/>
          </a:effectRef>
          <a:fontRef idx="minor">
            <a:schemeClr val="lt1"/>
          </a:fontRef>
        </p:style>
        <p:txBody>
          <a:bodyPr>
            <a:noAutofit/>
          </a:bodyPr>
          <a:lstStyle/>
          <a:p>
            <a:r>
              <a:rPr lang="en-US" sz="2800" dirty="0" smtClean="0"/>
              <a:t>Difference of somatic symptoms and related disorders (somatoform disorder according to </a:t>
            </a:r>
            <a:r>
              <a:rPr lang="en-US" sz="2800" dirty="0" err="1" smtClean="0"/>
              <a:t>dsm</a:t>
            </a:r>
            <a:r>
              <a:rPr lang="en-US" sz="2800" dirty="0" smtClean="0"/>
              <a:t>-iv) between </a:t>
            </a:r>
            <a:r>
              <a:rPr lang="en-US" sz="2800" dirty="0" err="1" smtClean="0"/>
              <a:t>dsm</a:t>
            </a:r>
            <a:r>
              <a:rPr lang="en-US" sz="2800" dirty="0" smtClean="0"/>
              <a:t>-iv &amp; </a:t>
            </a:r>
            <a:r>
              <a:rPr lang="en-US" sz="2800" dirty="0" err="1" smtClean="0"/>
              <a:t>Dsm</a:t>
            </a:r>
            <a:r>
              <a:rPr lang="en-US" sz="2800" dirty="0" smtClean="0"/>
              <a:t> 5</a:t>
            </a:r>
            <a:endParaRPr lang="en-US" sz="2800" dirty="0"/>
          </a:p>
        </p:txBody>
      </p:sp>
      <p:sp>
        <p:nvSpPr>
          <p:cNvPr id="3" name="Content Placeholder 2"/>
          <p:cNvSpPr>
            <a:spLocks noGrp="1"/>
          </p:cNvSpPr>
          <p:nvPr>
            <p:ph idx="1"/>
          </p:nvPr>
        </p:nvSpPr>
        <p:spPr>
          <a:xfrm>
            <a:off x="0" y="2057400"/>
            <a:ext cx="8153400" cy="4800600"/>
          </a:xfrm>
        </p:spPr>
        <p:style>
          <a:lnRef idx="1">
            <a:schemeClr val="accent1"/>
          </a:lnRef>
          <a:fillRef idx="2">
            <a:schemeClr val="accent1"/>
          </a:fillRef>
          <a:effectRef idx="1">
            <a:schemeClr val="accent1"/>
          </a:effectRef>
          <a:fontRef idx="minor">
            <a:schemeClr val="dk1"/>
          </a:fontRef>
        </p:style>
        <p:txBody>
          <a:bodyPr/>
          <a:lstStyle/>
          <a:p>
            <a:r>
              <a:rPr lang="en-US" dirty="0" smtClean="0"/>
              <a:t>Grouping or classification</a:t>
            </a:r>
          </a:p>
          <a:p>
            <a:r>
              <a:rPr lang="en-US" dirty="0" smtClean="0"/>
              <a:t>Criteria</a:t>
            </a:r>
          </a:p>
          <a:p>
            <a:r>
              <a:rPr lang="en-US" dirty="0" smtClean="0"/>
              <a:t>Focus of diagnosis</a:t>
            </a:r>
          </a:p>
          <a:p>
            <a:pPr>
              <a:buNone/>
            </a:pPr>
            <a:endParaRPr lang="en-US" dirty="0"/>
          </a:p>
        </p:txBody>
      </p:sp>
      <p:sp>
        <p:nvSpPr>
          <p:cNvPr id="4" name="Date Placeholder 3"/>
          <p:cNvSpPr>
            <a:spLocks noGrp="1"/>
          </p:cNvSpPr>
          <p:nvPr>
            <p:ph type="dt" sz="half" idx="10"/>
          </p:nvPr>
        </p:nvSpPr>
        <p:spPr/>
        <p:txBody>
          <a:bodyPr/>
          <a:lstStyle/>
          <a:p>
            <a:fld id="{C1824748-64A7-421C-B765-898E624B5793}" type="datetime1">
              <a:rPr lang="en-US" smtClean="0"/>
              <a:pPr/>
              <a:t>9/21/2015</a:t>
            </a:fld>
            <a:endParaRPr lang="en-US" dirty="0"/>
          </a:p>
        </p:txBody>
      </p:sp>
      <p:sp>
        <p:nvSpPr>
          <p:cNvPr id="5" name="Slide Number Placeholder 4"/>
          <p:cNvSpPr>
            <a:spLocks noGrp="1"/>
          </p:cNvSpPr>
          <p:nvPr>
            <p:ph type="sldNum" sz="quarter" idx="12"/>
          </p:nvPr>
        </p:nvSpPr>
        <p:spPr/>
        <p:txBody>
          <a:bodyPr/>
          <a:lstStyle/>
          <a:p>
            <a:fld id="{BDF8A3A3-E803-46A8-8AFE-EF58343207DD}" type="slidenum">
              <a:rPr lang="en-US" smtClean="0"/>
              <a:pPr/>
              <a:t>9</a:t>
            </a:fld>
            <a:endParaRPr lang="en-US" dirty="0"/>
          </a:p>
        </p:txBody>
      </p:sp>
    </p:spTree>
  </p:cSld>
  <p:clrMapOvr>
    <a:masterClrMapping/>
  </p:clrMapOvr>
  <p:transition>
    <p:randomBa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877</TotalTime>
  <Words>5493</Words>
  <Application>Microsoft Office PowerPoint</Application>
  <PresentationFormat>On-screen Show (4:3)</PresentationFormat>
  <Paragraphs>394</Paragraphs>
  <Slides>70</Slides>
  <Notes>0</Notes>
  <HiddenSlides>0</HiddenSlides>
  <MMClips>0</MMClips>
  <ScaleCrop>false</ScaleCrop>
  <HeadingPairs>
    <vt:vector size="4" baseType="variant">
      <vt:variant>
        <vt:lpstr>Theme</vt:lpstr>
      </vt:variant>
      <vt:variant>
        <vt:i4>1</vt:i4>
      </vt:variant>
      <vt:variant>
        <vt:lpstr>Slide Titles</vt:lpstr>
      </vt:variant>
      <vt:variant>
        <vt:i4>70</vt:i4>
      </vt:variant>
    </vt:vector>
  </HeadingPairs>
  <TitlesOfParts>
    <vt:vector size="71" baseType="lpstr">
      <vt:lpstr>Opulent</vt:lpstr>
      <vt:lpstr>Somatoform disorders(Somatic symptom and related disorder according to dsm-5)</vt:lpstr>
      <vt:lpstr>Contents to be covered….</vt:lpstr>
      <vt:lpstr>What is a somatoform disorder?</vt:lpstr>
      <vt:lpstr>Definition</vt:lpstr>
      <vt:lpstr>PowerPoint Presentation</vt:lpstr>
      <vt:lpstr>PowerPoint Presentation</vt:lpstr>
      <vt:lpstr>Difference of malingering, factitious disorder and somatoform disorder according to dsm-iv  </vt:lpstr>
      <vt:lpstr>A brief history of somatoform disorders</vt:lpstr>
      <vt:lpstr>Difference of somatic symptoms and related disorders (somatoform disorder according to dsm-iv) between dsm-iv &amp; Dsm 5</vt:lpstr>
      <vt:lpstr>DSM-IV-TR and Proposed DSM-5 Somatic Symptom Disorders</vt:lpstr>
      <vt:lpstr>Grouping/classification…</vt:lpstr>
      <vt:lpstr>Difference…</vt:lpstr>
      <vt:lpstr>Diagnosis….</vt:lpstr>
      <vt:lpstr>Criteria</vt:lpstr>
      <vt:lpstr>Focus of diagnosis</vt:lpstr>
      <vt:lpstr>Rationale for changes</vt:lpstr>
      <vt:lpstr>“I am more sick than my doctors think” </vt:lpstr>
      <vt:lpstr>Description of categories from dsm-5</vt:lpstr>
      <vt:lpstr>Factitious Disorder </vt:lpstr>
      <vt:lpstr>PowerPoint Presentation</vt:lpstr>
      <vt:lpstr>Malingering </vt:lpstr>
      <vt:lpstr>SOMATIC SYMPTOM DISORDER</vt:lpstr>
      <vt:lpstr>TREATMENT </vt:lpstr>
      <vt:lpstr>PSYCHODYNAMIC</vt:lpstr>
      <vt:lpstr>BEHAVIORAL</vt:lpstr>
      <vt:lpstr>BIOLOGICAL </vt:lpstr>
      <vt:lpstr>PowerPoint Presentation</vt:lpstr>
      <vt:lpstr>ILLNESS ANXIETY DISORDER</vt:lpstr>
      <vt:lpstr>AGE </vt:lpstr>
      <vt:lpstr>THEORETICAL VIEW</vt:lpstr>
      <vt:lpstr>TREATMENTS</vt:lpstr>
      <vt:lpstr>psychophysiological disorders</vt:lpstr>
      <vt:lpstr>PowerPoint Presentation</vt:lpstr>
      <vt:lpstr>TRADITIONAL PSYCHOPHIOLOGCAL DISORDERS </vt:lpstr>
      <vt:lpstr>DISORDERS////// Ulcers </vt:lpstr>
      <vt:lpstr>Asthma</vt:lpstr>
      <vt:lpstr>Insomnia,</vt:lpstr>
      <vt:lpstr>Chronic headaches</vt:lpstr>
      <vt:lpstr>Migraine headaches</vt:lpstr>
      <vt:lpstr>PowerPoint Presentation</vt:lpstr>
      <vt:lpstr>Hypertension</vt:lpstr>
      <vt:lpstr>Coronary heart disease</vt:lpstr>
      <vt:lpstr> What Factors Contribute to Psychophysiological Disorders? Biological Factors </vt:lpstr>
      <vt:lpstr>Psychological Factors</vt:lpstr>
      <vt:lpstr>personality style</vt:lpstr>
      <vt:lpstr>sociocultural Factors</vt:lpstr>
      <vt:lpstr>NEW PSYCHOPHYSIOLOGICAL DISORDER </vt:lpstr>
      <vt:lpstr>Psychoneuroimmunology</vt:lpstr>
      <vt:lpstr>PowerPoint Presentation</vt:lpstr>
      <vt:lpstr>PowerPoint Presentation</vt:lpstr>
      <vt:lpstr>factors</vt:lpstr>
      <vt:lpstr>biocheMical activity</vt:lpstr>
      <vt:lpstr>Role of corticosteroids</vt:lpstr>
      <vt:lpstr>cytokines</vt:lpstr>
      <vt:lpstr>Behavioural changes</vt:lpstr>
      <vt:lpstr>Personality style</vt:lpstr>
      <vt:lpstr>PowerPoint Presentation</vt:lpstr>
      <vt:lpstr>PowerPoint Presentation</vt:lpstr>
      <vt:lpstr>social suPPort</vt:lpstr>
      <vt:lpstr>PowerPoint Presentation</vt:lpstr>
      <vt:lpstr>Psychological treatments for physical disorder </vt:lpstr>
      <vt:lpstr>Relaxation Training</vt:lpstr>
      <vt:lpstr>Biofeedback</vt:lpstr>
      <vt:lpstr>electromyograph</vt:lpstr>
      <vt:lpstr>Meditation</vt:lpstr>
      <vt:lpstr>Hypnosis</vt:lpstr>
      <vt:lpstr>PowerPoint Presentation</vt:lpstr>
      <vt:lpstr>Cognitive Interventions</vt:lpstr>
      <vt:lpstr>Support Groups and Emotion ExpressioN</vt:lpstr>
      <vt:lpstr>Combination Approaches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Presented By</dc:title>
  <dc:creator>Psychology</dc:creator>
  <cp:lastModifiedBy>qaiser</cp:lastModifiedBy>
  <cp:revision>105</cp:revision>
  <dcterms:created xsi:type="dcterms:W3CDTF">2015-05-01T04:32:25Z</dcterms:created>
  <dcterms:modified xsi:type="dcterms:W3CDTF">2015-09-21T05:36:17Z</dcterms:modified>
</cp:coreProperties>
</file>