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8" r:id="rId3"/>
    <p:sldId id="257" r:id="rId4"/>
    <p:sldId id="259" r:id="rId5"/>
    <p:sldId id="260" r:id="rId6"/>
    <p:sldId id="261" r:id="rId7"/>
    <p:sldId id="262" r:id="rId8"/>
    <p:sldId id="263" r:id="rId9"/>
    <p:sldId id="264" r:id="rId10"/>
    <p:sldId id="267" r:id="rId11"/>
    <p:sldId id="268"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A789E0-B5BB-4982-A3B5-4CFE814F494A}" type="datetimeFigureOut">
              <a:rPr lang="en-US" smtClean="0"/>
              <a:pPr/>
              <a:t>5/8/2020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D1837-F6D9-4A56-9EF7-FB3902B706B1}" type="slidenum">
              <a:rPr lang="en-US" smtClean="0"/>
              <a:pPr/>
              <a:t>‹#›</a:t>
            </a:fld>
            <a:endParaRPr lang="en-US"/>
          </a:p>
        </p:txBody>
      </p:sp>
    </p:spTree>
    <p:extLst>
      <p:ext uri="{BB962C8B-B14F-4D97-AF65-F5344CB8AC3E}">
        <p14:creationId xmlns:p14="http://schemas.microsoft.com/office/powerpoint/2010/main" val="507367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0D1837-F6D9-4A56-9EF7-FB3902B706B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AN INTRODUCTION TO THE HUMAN RIGHTS</a:t>
            </a:r>
            <a:endParaRPr lang="en-US" b="1" dirty="0"/>
          </a:p>
        </p:txBody>
      </p:sp>
      <p:sp>
        <p:nvSpPr>
          <p:cNvPr id="3" name="Subtitle 2"/>
          <p:cNvSpPr>
            <a:spLocks noGrp="1"/>
          </p:cNvSpPr>
          <p:nvPr>
            <p:ph type="subTitle" idx="1"/>
          </p:nvPr>
        </p:nvSpPr>
        <p:spPr>
          <a:xfrm>
            <a:off x="864296" y="3581400"/>
            <a:ext cx="5993704" cy="1199704"/>
          </a:xfrm>
        </p:spPr>
        <p:txBody>
          <a:bodyPr>
            <a:normAutofit fontScale="92500" lnSpcReduction="10000"/>
          </a:bodyPr>
          <a:lstStyle/>
          <a:p>
            <a:r>
              <a:rPr lang="en-US" dirty="0" smtClean="0">
                <a:solidFill>
                  <a:schemeClr val="tx1"/>
                </a:solidFill>
              </a:rPr>
              <a:t>Miss; </a:t>
            </a:r>
            <a:r>
              <a:rPr lang="en-US" dirty="0" err="1" smtClean="0">
                <a:solidFill>
                  <a:schemeClr val="tx1"/>
                </a:solidFill>
              </a:rPr>
              <a:t>naseem</a:t>
            </a:r>
            <a:r>
              <a:rPr lang="en-US" dirty="0" smtClean="0">
                <a:solidFill>
                  <a:schemeClr val="tx1"/>
                </a:solidFill>
              </a:rPr>
              <a:t> </a:t>
            </a:r>
            <a:r>
              <a:rPr lang="en-US" dirty="0" err="1" smtClean="0">
                <a:solidFill>
                  <a:schemeClr val="tx1"/>
                </a:solidFill>
              </a:rPr>
              <a:t>kousar</a:t>
            </a:r>
            <a:r>
              <a:rPr lang="en-US" dirty="0" smtClean="0">
                <a:solidFill>
                  <a:schemeClr val="tx1"/>
                </a:solidFill>
              </a:rPr>
              <a:t> </a:t>
            </a:r>
          </a:p>
          <a:p>
            <a:r>
              <a:rPr lang="en-US" dirty="0">
                <a:solidFill>
                  <a:schemeClr val="tx1"/>
                </a:solidFill>
              </a:rPr>
              <a:t> </a:t>
            </a:r>
            <a:r>
              <a:rPr lang="en-US" dirty="0" smtClean="0">
                <a:solidFill>
                  <a:schemeClr val="tx1"/>
                </a:solidFill>
              </a:rPr>
              <a:t>                                                                              </a:t>
            </a:r>
            <a:r>
              <a:rPr lang="en-US" dirty="0" err="1" smtClean="0">
                <a:solidFill>
                  <a:schemeClr val="tx1"/>
                </a:solidFill>
              </a:rPr>
              <a:t>Dept</a:t>
            </a:r>
            <a:r>
              <a:rPr lang="en-US" dirty="0" smtClean="0">
                <a:solidFill>
                  <a:schemeClr val="tx1"/>
                </a:solidFill>
              </a:rPr>
              <a:t> of education </a:t>
            </a:r>
            <a:r>
              <a:rPr lang="en-US" dirty="0" err="1" smtClean="0">
                <a:solidFill>
                  <a:schemeClr val="tx1"/>
                </a:solidFill>
              </a:rPr>
              <a:t>uos</a:t>
            </a:r>
            <a:r>
              <a:rPr lang="en-US" dirty="0" smtClean="0">
                <a:solidFill>
                  <a:schemeClr val="tx1"/>
                </a:solidFill>
              </a:rPr>
              <a:t>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DRAFTING OF UDHR</a:t>
            </a:r>
            <a:endParaRPr lang="en-US" b="1" dirty="0"/>
          </a:p>
        </p:txBody>
      </p:sp>
      <p:pic>
        <p:nvPicPr>
          <p:cNvPr id="1026" name="Picture 2" descr="D:\PPT Templates\Nature\735548_600.jpg"/>
          <p:cNvPicPr>
            <a:picLocks noChangeAspect="1" noChangeArrowheads="1"/>
          </p:cNvPicPr>
          <p:nvPr/>
        </p:nvPicPr>
        <p:blipFill>
          <a:blip r:embed="rId2"/>
          <a:srcRect/>
          <a:stretch>
            <a:fillRect/>
          </a:stretch>
        </p:blipFill>
        <p:spPr bwMode="auto">
          <a:xfrm>
            <a:off x="381000" y="838200"/>
            <a:ext cx="4343400" cy="4648200"/>
          </a:xfrm>
          <a:prstGeom prst="rect">
            <a:avLst/>
          </a:prstGeom>
          <a:noFill/>
        </p:spPr>
      </p:pic>
      <p:pic>
        <p:nvPicPr>
          <p:cNvPr id="1027" name="Picture 3" descr="D:\PPT Templates\Nature\universal-declaration-human-rights.jpg"/>
          <p:cNvPicPr>
            <a:picLocks noChangeAspect="1" noChangeArrowheads="1"/>
          </p:cNvPicPr>
          <p:nvPr/>
        </p:nvPicPr>
        <p:blipFill>
          <a:blip r:embed="rId3"/>
          <a:srcRect/>
          <a:stretch>
            <a:fillRect/>
          </a:stretch>
        </p:blipFill>
        <p:spPr bwMode="auto">
          <a:xfrm>
            <a:off x="5105400" y="1524000"/>
            <a:ext cx="3476625" cy="4524375"/>
          </a:xfrm>
          <a:prstGeom prst="rect">
            <a:avLst/>
          </a:prstGeom>
          <a:noFill/>
        </p:spPr>
      </p:pic>
      <p:sp>
        <p:nvSpPr>
          <p:cNvPr id="6" name="Rectangle 5"/>
          <p:cNvSpPr/>
          <p:nvPr/>
        </p:nvSpPr>
        <p:spPr>
          <a:xfrm>
            <a:off x="533400" y="5562600"/>
            <a:ext cx="4191000" cy="646331"/>
          </a:xfrm>
          <a:prstGeom prst="rect">
            <a:avLst/>
          </a:prstGeom>
        </p:spPr>
        <p:txBody>
          <a:bodyPr wrap="square">
            <a:spAutoFit/>
          </a:bodyPr>
          <a:lstStyle/>
          <a:p>
            <a:r>
              <a:rPr lang="en-US" b="1" dirty="0" smtClean="0"/>
              <a:t>Wife of </a:t>
            </a:r>
            <a:r>
              <a:rPr lang="en-US" b="1" dirty="0" err="1" smtClean="0"/>
              <a:t>thr</a:t>
            </a:r>
            <a:r>
              <a:rPr lang="en-US" b="1" dirty="0" smtClean="0"/>
              <a:t> 32</a:t>
            </a:r>
            <a:r>
              <a:rPr lang="en-US" b="1" baseline="30000" dirty="0" smtClean="0"/>
              <a:t>nd</a:t>
            </a:r>
            <a:r>
              <a:rPr lang="en-US" b="1" dirty="0" smtClean="0"/>
              <a:t> President of US (1933-45) Franklin D. Roosevelt</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5638800" cy="5867400"/>
          </a:xfrm>
        </p:spPr>
        <p:txBody>
          <a:bodyPr>
            <a:normAutofit lnSpcReduction="10000"/>
          </a:bodyPr>
          <a:lstStyle/>
          <a:p>
            <a:pPr>
              <a:buNone/>
            </a:pPr>
            <a:r>
              <a:rPr lang="en-US" b="1" dirty="0" smtClean="0"/>
              <a:t>The Drafting Committee</a:t>
            </a:r>
            <a:r>
              <a:rPr lang="en-US" b="1" baseline="30000" dirty="0" smtClean="0"/>
              <a:t> </a:t>
            </a:r>
            <a:r>
              <a:rPr lang="en-US" b="1" dirty="0" smtClean="0"/>
              <a:t>included:</a:t>
            </a:r>
          </a:p>
          <a:p>
            <a:r>
              <a:rPr lang="en-US" dirty="0" smtClean="0"/>
              <a:t>Eleanor Roosevelt, USA (Chair)</a:t>
            </a:r>
          </a:p>
          <a:p>
            <a:r>
              <a:rPr lang="en-US" dirty="0" err="1" smtClean="0"/>
              <a:t>Peng</a:t>
            </a:r>
            <a:r>
              <a:rPr lang="en-US" dirty="0" smtClean="0"/>
              <a:t> Chun Chang, of China</a:t>
            </a:r>
          </a:p>
          <a:p>
            <a:r>
              <a:rPr lang="en-US" dirty="0" smtClean="0"/>
              <a:t>Charles </a:t>
            </a:r>
            <a:r>
              <a:rPr lang="en-US" dirty="0" err="1" smtClean="0"/>
              <a:t>Habib</a:t>
            </a:r>
            <a:r>
              <a:rPr lang="en-US" dirty="0" smtClean="0"/>
              <a:t> </a:t>
            </a:r>
            <a:r>
              <a:rPr lang="en-US" dirty="0" err="1" smtClean="0"/>
              <a:t>Malik</a:t>
            </a:r>
            <a:r>
              <a:rPr lang="en-US" dirty="0" smtClean="0"/>
              <a:t>, Lebanon</a:t>
            </a:r>
          </a:p>
          <a:p>
            <a:r>
              <a:rPr lang="en-US" dirty="0" smtClean="0"/>
              <a:t>William Roy Hodgson, Australia</a:t>
            </a:r>
          </a:p>
          <a:p>
            <a:r>
              <a:rPr lang="en-US" dirty="0" err="1" smtClean="0"/>
              <a:t>Hernán</a:t>
            </a:r>
            <a:r>
              <a:rPr lang="en-US" dirty="0" smtClean="0"/>
              <a:t> Santa Cruz, Chile</a:t>
            </a:r>
          </a:p>
          <a:p>
            <a:r>
              <a:rPr lang="en-US" dirty="0" smtClean="0"/>
              <a:t>René Cassin, France</a:t>
            </a:r>
          </a:p>
          <a:p>
            <a:r>
              <a:rPr lang="en-US" dirty="0" smtClean="0"/>
              <a:t>A. E. </a:t>
            </a:r>
            <a:r>
              <a:rPr lang="en-US" dirty="0" err="1" smtClean="0"/>
              <a:t>Bogomolov</a:t>
            </a:r>
            <a:r>
              <a:rPr lang="en-US" dirty="0" smtClean="0"/>
              <a:t>, USSR</a:t>
            </a:r>
          </a:p>
          <a:p>
            <a:r>
              <a:rPr lang="en-US" dirty="0" smtClean="0"/>
              <a:t>Charles Dukes/Lord </a:t>
            </a:r>
            <a:r>
              <a:rPr lang="en-US" dirty="0" err="1" smtClean="0"/>
              <a:t>Dukeston</a:t>
            </a:r>
            <a:r>
              <a:rPr lang="en-US" dirty="0" smtClean="0"/>
              <a:t>, United Kingdom</a:t>
            </a:r>
          </a:p>
          <a:p>
            <a:r>
              <a:rPr lang="en-US" dirty="0" smtClean="0"/>
              <a:t>John Peters Humphrey, Canada</a:t>
            </a:r>
            <a:endParaRPr lang="en-US" dirty="0"/>
          </a:p>
        </p:txBody>
      </p:sp>
      <p:sp>
        <p:nvSpPr>
          <p:cNvPr id="2" name="Title 1"/>
          <p:cNvSpPr>
            <a:spLocks noGrp="1"/>
          </p:cNvSpPr>
          <p:nvPr>
            <p:ph type="title"/>
          </p:nvPr>
        </p:nvSpPr>
        <p:spPr>
          <a:xfrm>
            <a:off x="838200" y="152400"/>
            <a:ext cx="4419600" cy="487362"/>
          </a:xfrm>
        </p:spPr>
        <p:txBody>
          <a:bodyPr>
            <a:normAutofit fontScale="90000"/>
          </a:bodyPr>
          <a:lstStyle/>
          <a:p>
            <a:r>
              <a:rPr lang="en-US" b="1" dirty="0" smtClean="0"/>
              <a:t>Drafting UDHR</a:t>
            </a:r>
            <a:endParaRPr lang="en-US" b="1" dirty="0"/>
          </a:p>
        </p:txBody>
      </p:sp>
      <p:pic>
        <p:nvPicPr>
          <p:cNvPr id="2050" name="Picture 2" descr="D:\PPT Templates\Nature\Chang.JPG"/>
          <p:cNvPicPr>
            <a:picLocks noChangeAspect="1" noChangeArrowheads="1"/>
          </p:cNvPicPr>
          <p:nvPr/>
        </p:nvPicPr>
        <p:blipFill>
          <a:blip r:embed="rId2"/>
          <a:srcRect/>
          <a:stretch>
            <a:fillRect/>
          </a:stretch>
        </p:blipFill>
        <p:spPr bwMode="auto">
          <a:xfrm>
            <a:off x="7086600" y="381000"/>
            <a:ext cx="1447800" cy="1363591"/>
          </a:xfrm>
          <a:prstGeom prst="rect">
            <a:avLst/>
          </a:prstGeom>
          <a:noFill/>
        </p:spPr>
      </p:pic>
      <p:pic>
        <p:nvPicPr>
          <p:cNvPr id="2051" name="Picture 3" descr="D:\PPT Templates\Nature\Roosevelt.jpg"/>
          <p:cNvPicPr>
            <a:picLocks noChangeAspect="1" noChangeArrowheads="1"/>
          </p:cNvPicPr>
          <p:nvPr/>
        </p:nvPicPr>
        <p:blipFill>
          <a:blip r:embed="rId3"/>
          <a:srcRect/>
          <a:stretch>
            <a:fillRect/>
          </a:stretch>
        </p:blipFill>
        <p:spPr bwMode="auto">
          <a:xfrm>
            <a:off x="5715000" y="152400"/>
            <a:ext cx="1328737" cy="1336693"/>
          </a:xfrm>
          <a:prstGeom prst="rect">
            <a:avLst/>
          </a:prstGeom>
          <a:noFill/>
        </p:spPr>
      </p:pic>
      <p:pic>
        <p:nvPicPr>
          <p:cNvPr id="2053" name="Picture 5" descr="D:\PPT Templates\Nature\Malik.JPG"/>
          <p:cNvPicPr>
            <a:picLocks noChangeAspect="1" noChangeArrowheads="1"/>
          </p:cNvPicPr>
          <p:nvPr/>
        </p:nvPicPr>
        <p:blipFill>
          <a:blip r:embed="rId4"/>
          <a:srcRect/>
          <a:stretch>
            <a:fillRect/>
          </a:stretch>
        </p:blipFill>
        <p:spPr bwMode="auto">
          <a:xfrm>
            <a:off x="5715000" y="1447800"/>
            <a:ext cx="1447800" cy="1430357"/>
          </a:xfrm>
          <a:prstGeom prst="rect">
            <a:avLst/>
          </a:prstGeom>
          <a:noFill/>
        </p:spPr>
      </p:pic>
      <p:sp>
        <p:nvSpPr>
          <p:cNvPr id="8" name="Rectangle 7"/>
          <p:cNvSpPr/>
          <p:nvPr/>
        </p:nvSpPr>
        <p:spPr>
          <a:xfrm>
            <a:off x="7162800" y="1066800"/>
            <a:ext cx="1219200" cy="646331"/>
          </a:xfrm>
          <a:prstGeom prst="rect">
            <a:avLst/>
          </a:prstGeom>
        </p:spPr>
        <p:txBody>
          <a:bodyPr wrap="square">
            <a:spAutoFit/>
          </a:bodyPr>
          <a:lstStyle/>
          <a:p>
            <a:r>
              <a:rPr lang="en-US" b="1" dirty="0" smtClean="0">
                <a:solidFill>
                  <a:schemeClr val="bg1"/>
                </a:solidFill>
              </a:rPr>
              <a:t>Pen-Chun Chang</a:t>
            </a:r>
            <a:endParaRPr lang="en-US" b="1" dirty="0">
              <a:solidFill>
                <a:schemeClr val="bg1"/>
              </a:solidFill>
            </a:endParaRPr>
          </a:p>
        </p:txBody>
      </p:sp>
      <p:sp>
        <p:nvSpPr>
          <p:cNvPr id="9" name="Rectangle 8"/>
          <p:cNvSpPr/>
          <p:nvPr/>
        </p:nvSpPr>
        <p:spPr>
          <a:xfrm>
            <a:off x="5867400" y="914400"/>
            <a:ext cx="1219200" cy="646331"/>
          </a:xfrm>
          <a:prstGeom prst="rect">
            <a:avLst/>
          </a:prstGeom>
        </p:spPr>
        <p:txBody>
          <a:bodyPr wrap="square">
            <a:spAutoFit/>
          </a:bodyPr>
          <a:lstStyle/>
          <a:p>
            <a:r>
              <a:rPr lang="en-US" b="1" dirty="0" smtClean="0">
                <a:solidFill>
                  <a:schemeClr val="bg1"/>
                </a:solidFill>
              </a:rPr>
              <a:t>Eleanor Roosevelt</a:t>
            </a:r>
            <a:endParaRPr lang="en-US" b="1" dirty="0">
              <a:solidFill>
                <a:schemeClr val="bg1"/>
              </a:solidFill>
            </a:endParaRPr>
          </a:p>
        </p:txBody>
      </p:sp>
      <p:sp>
        <p:nvSpPr>
          <p:cNvPr id="10" name="Rectangle 9"/>
          <p:cNvSpPr/>
          <p:nvPr/>
        </p:nvSpPr>
        <p:spPr>
          <a:xfrm>
            <a:off x="5867400" y="2743200"/>
            <a:ext cx="1479892" cy="369332"/>
          </a:xfrm>
          <a:prstGeom prst="rect">
            <a:avLst/>
          </a:prstGeom>
        </p:spPr>
        <p:txBody>
          <a:bodyPr wrap="none">
            <a:spAutoFit/>
          </a:bodyPr>
          <a:lstStyle/>
          <a:p>
            <a:r>
              <a:rPr lang="en-US" b="1" dirty="0" smtClean="0">
                <a:solidFill>
                  <a:schemeClr val="bg1"/>
                </a:solidFill>
              </a:rPr>
              <a:t>Charles </a:t>
            </a:r>
            <a:r>
              <a:rPr lang="en-US" b="1" dirty="0" err="1" smtClean="0">
                <a:solidFill>
                  <a:schemeClr val="bg1"/>
                </a:solidFill>
              </a:rPr>
              <a:t>Malik</a:t>
            </a:r>
            <a:endParaRPr lang="en-US" b="1" dirty="0">
              <a:solidFill>
                <a:schemeClr val="bg1"/>
              </a:solidFill>
            </a:endParaRPr>
          </a:p>
        </p:txBody>
      </p:sp>
      <p:pic>
        <p:nvPicPr>
          <p:cNvPr id="2054" name="Picture 6" descr="D:\PPT Templates\Nature\Hodgson.JPG"/>
          <p:cNvPicPr>
            <a:picLocks noChangeAspect="1" noChangeArrowheads="1"/>
          </p:cNvPicPr>
          <p:nvPr/>
        </p:nvPicPr>
        <p:blipFill>
          <a:blip r:embed="rId5"/>
          <a:srcRect/>
          <a:stretch>
            <a:fillRect/>
          </a:stretch>
        </p:blipFill>
        <p:spPr bwMode="auto">
          <a:xfrm>
            <a:off x="7162800" y="1752600"/>
            <a:ext cx="1447800" cy="1219200"/>
          </a:xfrm>
          <a:prstGeom prst="rect">
            <a:avLst/>
          </a:prstGeom>
          <a:noFill/>
        </p:spPr>
      </p:pic>
      <p:sp>
        <p:nvSpPr>
          <p:cNvPr id="12" name="Rectangle 11"/>
          <p:cNvSpPr/>
          <p:nvPr/>
        </p:nvSpPr>
        <p:spPr>
          <a:xfrm>
            <a:off x="7239000" y="2286000"/>
            <a:ext cx="1371600" cy="646331"/>
          </a:xfrm>
          <a:prstGeom prst="rect">
            <a:avLst/>
          </a:prstGeom>
        </p:spPr>
        <p:txBody>
          <a:bodyPr wrap="square">
            <a:spAutoFit/>
          </a:bodyPr>
          <a:lstStyle/>
          <a:p>
            <a:r>
              <a:rPr lang="en-US" b="1" dirty="0" smtClean="0">
                <a:solidFill>
                  <a:schemeClr val="bg1"/>
                </a:solidFill>
              </a:rPr>
              <a:t>William Roy Hodgson</a:t>
            </a:r>
            <a:endParaRPr lang="en-US" b="1" dirty="0">
              <a:solidFill>
                <a:schemeClr val="bg1"/>
              </a:solidFill>
            </a:endParaRPr>
          </a:p>
        </p:txBody>
      </p:sp>
      <p:pic>
        <p:nvPicPr>
          <p:cNvPr id="2055" name="Picture 7" descr="D:\PPT Templates\Nature\SantaCruz.JPG"/>
          <p:cNvPicPr>
            <a:picLocks noChangeAspect="1" noChangeArrowheads="1"/>
          </p:cNvPicPr>
          <p:nvPr/>
        </p:nvPicPr>
        <p:blipFill>
          <a:blip r:embed="rId6"/>
          <a:srcRect/>
          <a:stretch>
            <a:fillRect/>
          </a:stretch>
        </p:blipFill>
        <p:spPr bwMode="auto">
          <a:xfrm>
            <a:off x="5715000" y="2819400"/>
            <a:ext cx="1447800" cy="1371600"/>
          </a:xfrm>
          <a:prstGeom prst="rect">
            <a:avLst/>
          </a:prstGeom>
          <a:noFill/>
        </p:spPr>
      </p:pic>
      <p:sp>
        <p:nvSpPr>
          <p:cNvPr id="14" name="Rectangle 13"/>
          <p:cNvSpPr/>
          <p:nvPr/>
        </p:nvSpPr>
        <p:spPr>
          <a:xfrm>
            <a:off x="5943600" y="3429000"/>
            <a:ext cx="1262619" cy="646331"/>
          </a:xfrm>
          <a:prstGeom prst="rect">
            <a:avLst/>
          </a:prstGeom>
        </p:spPr>
        <p:txBody>
          <a:bodyPr wrap="square">
            <a:spAutoFit/>
          </a:bodyPr>
          <a:lstStyle/>
          <a:p>
            <a:r>
              <a:rPr lang="en-US" b="1" dirty="0" err="1" smtClean="0">
                <a:solidFill>
                  <a:schemeClr val="bg1"/>
                </a:solidFill>
              </a:rPr>
              <a:t>Hernán</a:t>
            </a:r>
            <a:r>
              <a:rPr lang="en-US" b="1" dirty="0" smtClean="0">
                <a:solidFill>
                  <a:schemeClr val="bg1"/>
                </a:solidFill>
              </a:rPr>
              <a:t> Santa Cruz</a:t>
            </a:r>
            <a:endParaRPr lang="en-US" b="1" dirty="0">
              <a:solidFill>
                <a:schemeClr val="bg1"/>
              </a:solidFill>
            </a:endParaRPr>
          </a:p>
        </p:txBody>
      </p:sp>
      <p:pic>
        <p:nvPicPr>
          <p:cNvPr id="2056" name="Picture 8" descr="D:\PPT Templates\Nature\Cassin.JPG"/>
          <p:cNvPicPr>
            <a:picLocks noChangeAspect="1" noChangeArrowheads="1"/>
          </p:cNvPicPr>
          <p:nvPr/>
        </p:nvPicPr>
        <p:blipFill>
          <a:blip r:embed="rId7"/>
          <a:srcRect/>
          <a:stretch>
            <a:fillRect/>
          </a:stretch>
        </p:blipFill>
        <p:spPr bwMode="auto">
          <a:xfrm>
            <a:off x="7162800" y="2971800"/>
            <a:ext cx="1447800" cy="1371600"/>
          </a:xfrm>
          <a:prstGeom prst="rect">
            <a:avLst/>
          </a:prstGeom>
          <a:noFill/>
        </p:spPr>
      </p:pic>
      <p:sp>
        <p:nvSpPr>
          <p:cNvPr id="16" name="Rectangle 15"/>
          <p:cNvSpPr/>
          <p:nvPr/>
        </p:nvSpPr>
        <p:spPr>
          <a:xfrm>
            <a:off x="7315200" y="3886200"/>
            <a:ext cx="1316194" cy="369332"/>
          </a:xfrm>
          <a:prstGeom prst="rect">
            <a:avLst/>
          </a:prstGeom>
        </p:spPr>
        <p:txBody>
          <a:bodyPr wrap="none">
            <a:spAutoFit/>
          </a:bodyPr>
          <a:lstStyle/>
          <a:p>
            <a:r>
              <a:rPr lang="en-US" b="1" dirty="0" smtClean="0">
                <a:solidFill>
                  <a:schemeClr val="bg1"/>
                </a:solidFill>
              </a:rPr>
              <a:t>René Cassin</a:t>
            </a:r>
            <a:endParaRPr lang="en-US" b="1" dirty="0">
              <a:solidFill>
                <a:schemeClr val="bg1"/>
              </a:solidFill>
            </a:endParaRPr>
          </a:p>
        </p:txBody>
      </p:sp>
      <p:pic>
        <p:nvPicPr>
          <p:cNvPr id="2057" name="Picture 9" descr="D:\PPT Templates\Nature\Bogomolov.JPG"/>
          <p:cNvPicPr>
            <a:picLocks noChangeAspect="1" noChangeArrowheads="1"/>
          </p:cNvPicPr>
          <p:nvPr/>
        </p:nvPicPr>
        <p:blipFill>
          <a:blip r:embed="rId8"/>
          <a:srcRect/>
          <a:stretch>
            <a:fillRect/>
          </a:stretch>
        </p:blipFill>
        <p:spPr bwMode="auto">
          <a:xfrm>
            <a:off x="5715000" y="4191000"/>
            <a:ext cx="1447800" cy="1371600"/>
          </a:xfrm>
          <a:prstGeom prst="rect">
            <a:avLst/>
          </a:prstGeom>
          <a:noFill/>
        </p:spPr>
      </p:pic>
      <p:sp>
        <p:nvSpPr>
          <p:cNvPr id="18" name="Rectangle 17"/>
          <p:cNvSpPr/>
          <p:nvPr/>
        </p:nvSpPr>
        <p:spPr>
          <a:xfrm>
            <a:off x="5867400" y="4876800"/>
            <a:ext cx="1371600" cy="646331"/>
          </a:xfrm>
          <a:prstGeom prst="rect">
            <a:avLst/>
          </a:prstGeom>
        </p:spPr>
        <p:txBody>
          <a:bodyPr wrap="square">
            <a:spAutoFit/>
          </a:bodyPr>
          <a:lstStyle/>
          <a:p>
            <a:r>
              <a:rPr lang="en-US" b="1" dirty="0" smtClean="0">
                <a:solidFill>
                  <a:schemeClr val="bg1"/>
                </a:solidFill>
              </a:rPr>
              <a:t>A. E. </a:t>
            </a:r>
            <a:r>
              <a:rPr lang="en-US" b="1" dirty="0" err="1" smtClean="0">
                <a:solidFill>
                  <a:schemeClr val="bg1"/>
                </a:solidFill>
              </a:rPr>
              <a:t>Bogomolov</a:t>
            </a:r>
            <a:endParaRPr lang="en-US" b="1" dirty="0">
              <a:solidFill>
                <a:schemeClr val="bg1"/>
              </a:solidFill>
            </a:endParaRPr>
          </a:p>
        </p:txBody>
      </p:sp>
      <p:pic>
        <p:nvPicPr>
          <p:cNvPr id="2058" name="Picture 10" descr="D:\PPT Templates\Nature\Dukes.JPG"/>
          <p:cNvPicPr>
            <a:picLocks noChangeAspect="1" noChangeArrowheads="1"/>
          </p:cNvPicPr>
          <p:nvPr/>
        </p:nvPicPr>
        <p:blipFill>
          <a:blip r:embed="rId9"/>
          <a:srcRect/>
          <a:stretch>
            <a:fillRect/>
          </a:stretch>
        </p:blipFill>
        <p:spPr bwMode="auto">
          <a:xfrm>
            <a:off x="7162800" y="4343400"/>
            <a:ext cx="1295400" cy="1295400"/>
          </a:xfrm>
          <a:prstGeom prst="rect">
            <a:avLst/>
          </a:prstGeom>
          <a:noFill/>
        </p:spPr>
      </p:pic>
      <p:sp>
        <p:nvSpPr>
          <p:cNvPr id="21" name="Rectangle 20"/>
          <p:cNvSpPr/>
          <p:nvPr/>
        </p:nvSpPr>
        <p:spPr>
          <a:xfrm>
            <a:off x="7467600" y="5105400"/>
            <a:ext cx="1371600" cy="646331"/>
          </a:xfrm>
          <a:prstGeom prst="rect">
            <a:avLst/>
          </a:prstGeom>
        </p:spPr>
        <p:txBody>
          <a:bodyPr wrap="square">
            <a:spAutoFit/>
          </a:bodyPr>
          <a:lstStyle/>
          <a:p>
            <a:r>
              <a:rPr lang="en-US" b="1" dirty="0" smtClean="0">
                <a:solidFill>
                  <a:schemeClr val="bg1"/>
                </a:solidFill>
              </a:rPr>
              <a:t>Charles Dukes</a:t>
            </a:r>
            <a:endParaRPr lang="en-US" b="1" dirty="0">
              <a:solidFill>
                <a:schemeClr val="bg1"/>
              </a:solidFill>
            </a:endParaRPr>
          </a:p>
        </p:txBody>
      </p:sp>
      <p:pic>
        <p:nvPicPr>
          <p:cNvPr id="2059" name="Picture 11" descr="D:\PPT Templates\Nature\Humphrey.JPG"/>
          <p:cNvPicPr>
            <a:picLocks noChangeAspect="1" noChangeArrowheads="1"/>
          </p:cNvPicPr>
          <p:nvPr/>
        </p:nvPicPr>
        <p:blipFill>
          <a:blip r:embed="rId10"/>
          <a:srcRect/>
          <a:stretch>
            <a:fillRect/>
          </a:stretch>
        </p:blipFill>
        <p:spPr bwMode="auto">
          <a:xfrm>
            <a:off x="6400800" y="5334000"/>
            <a:ext cx="1219200" cy="1233889"/>
          </a:xfrm>
          <a:prstGeom prst="rect">
            <a:avLst/>
          </a:prstGeom>
          <a:noFill/>
        </p:spPr>
      </p:pic>
      <p:sp>
        <p:nvSpPr>
          <p:cNvPr id="23" name="Rectangle 22"/>
          <p:cNvSpPr/>
          <p:nvPr/>
        </p:nvSpPr>
        <p:spPr>
          <a:xfrm>
            <a:off x="6400800" y="5867400"/>
            <a:ext cx="1295400" cy="646331"/>
          </a:xfrm>
          <a:prstGeom prst="rect">
            <a:avLst/>
          </a:prstGeom>
        </p:spPr>
        <p:txBody>
          <a:bodyPr wrap="square">
            <a:spAutoFit/>
          </a:bodyPr>
          <a:lstStyle/>
          <a:p>
            <a:r>
              <a:rPr lang="en-US" b="1" dirty="0" smtClean="0">
                <a:solidFill>
                  <a:schemeClr val="bg1"/>
                </a:solidFill>
              </a:rPr>
              <a:t>J. P. Humphrey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943600"/>
          </a:xfrm>
        </p:spPr>
        <p:txBody>
          <a:bodyPr/>
          <a:lstStyle/>
          <a:p>
            <a:r>
              <a:rPr lang="en-US" dirty="0" smtClean="0"/>
              <a:t>In Paris on December 10</a:t>
            </a:r>
            <a:r>
              <a:rPr lang="en-US" baseline="30000" dirty="0" smtClean="0"/>
              <a:t>th,</a:t>
            </a:r>
            <a:r>
              <a:rPr lang="en-US" dirty="0" smtClean="0"/>
              <a:t> 1948, the UN adopted the Universal Declaration of Human Rights (UDHR).</a:t>
            </a:r>
          </a:p>
          <a:p>
            <a:r>
              <a:rPr lang="en-US" dirty="0" smtClean="0"/>
              <a:t>It came at the time when the World was recovering from a long period of bloody and horrific conflict.</a:t>
            </a:r>
          </a:p>
          <a:p>
            <a:r>
              <a:rPr lang="en-US" dirty="0" smtClean="0"/>
              <a:t>UDHR proclaims that all human beings are born free and equal in dignity and rights.</a:t>
            </a:r>
          </a:p>
          <a:p>
            <a:r>
              <a:rPr lang="en-US" dirty="0" smtClean="0"/>
              <a:t>In history and in ancient scriptures references to the basic human rights can easily be noticed.</a:t>
            </a:r>
          </a:p>
          <a:p>
            <a:endParaRPr lang="en-US" dirty="0" smtClean="0"/>
          </a:p>
          <a:p>
            <a:endParaRPr lang="en-US" dirty="0" smtClean="0"/>
          </a:p>
        </p:txBody>
      </p:sp>
      <p:sp>
        <p:nvSpPr>
          <p:cNvPr id="2" name="Title 1"/>
          <p:cNvSpPr>
            <a:spLocks noGrp="1"/>
          </p:cNvSpPr>
          <p:nvPr>
            <p:ph type="title"/>
          </p:nvPr>
        </p:nvSpPr>
        <p:spPr>
          <a:xfrm>
            <a:off x="457200" y="274638"/>
            <a:ext cx="8229600" cy="334962"/>
          </a:xfrm>
        </p:spPr>
        <p:txBody>
          <a:bodyPr>
            <a:normAutofit fontScale="90000"/>
          </a:bodyPr>
          <a:lstStyle/>
          <a:p>
            <a:r>
              <a:rPr lang="en-US" b="1" dirty="0" smtClean="0"/>
              <a:t>Declaration of UDHR</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715000"/>
          </a:xfrm>
        </p:spPr>
        <p:txBody>
          <a:bodyPr/>
          <a:lstStyle/>
          <a:p>
            <a:r>
              <a:rPr lang="en-US" dirty="0" smtClean="0"/>
              <a:t>The International HRs Movement was born in and around the WW II.</a:t>
            </a:r>
          </a:p>
          <a:p>
            <a:r>
              <a:rPr lang="en-US" dirty="0" smtClean="0"/>
              <a:t>It is due to the barbaric terror and violence by Adolf Hitler-which world needed to  oppose the repetition of the same.</a:t>
            </a:r>
          </a:p>
          <a:p>
            <a:endParaRPr lang="en-US" dirty="0"/>
          </a:p>
        </p:txBody>
      </p:sp>
      <p:sp>
        <p:nvSpPr>
          <p:cNvPr id="2" name="Title 1"/>
          <p:cNvSpPr>
            <a:spLocks noGrp="1"/>
          </p:cNvSpPr>
          <p:nvPr>
            <p:ph type="title"/>
          </p:nvPr>
        </p:nvSpPr>
        <p:spPr>
          <a:xfrm>
            <a:off x="457200" y="274638"/>
            <a:ext cx="8229600" cy="411162"/>
          </a:xfrm>
        </p:spPr>
        <p:txBody>
          <a:bodyPr>
            <a:normAutofit fontScale="90000"/>
          </a:bodyPr>
          <a:lstStyle/>
          <a:p>
            <a:r>
              <a:rPr lang="en-US" b="1" dirty="0" smtClean="0"/>
              <a:t>Evolution of Universal HRs</a:t>
            </a:r>
            <a:r>
              <a:rPr lang="en-US" dirty="0" smtClean="0"/>
              <a:t>.</a:t>
            </a:r>
            <a:endParaRPr lang="en-US" dirty="0"/>
          </a:p>
        </p:txBody>
      </p:sp>
      <p:pic>
        <p:nvPicPr>
          <p:cNvPr id="3074" name="Picture 2" descr="D:\PPT Templates\Nature\crazy_hitler.jpg"/>
          <p:cNvPicPr>
            <a:picLocks noChangeAspect="1" noChangeArrowheads="1"/>
          </p:cNvPicPr>
          <p:nvPr/>
        </p:nvPicPr>
        <p:blipFill>
          <a:blip r:embed="rId2"/>
          <a:srcRect/>
          <a:stretch>
            <a:fillRect/>
          </a:stretch>
        </p:blipFill>
        <p:spPr bwMode="auto">
          <a:xfrm>
            <a:off x="3886200" y="3200400"/>
            <a:ext cx="4653854" cy="2209800"/>
          </a:xfrm>
          <a:prstGeom prst="rect">
            <a:avLst/>
          </a:prstGeom>
          <a:noFill/>
        </p:spPr>
      </p:pic>
      <p:pic>
        <p:nvPicPr>
          <p:cNvPr id="3075" name="Picture 3" descr="D:\PPT Templates\Nature\images.jpg"/>
          <p:cNvPicPr>
            <a:picLocks noChangeAspect="1" noChangeArrowheads="1"/>
          </p:cNvPicPr>
          <p:nvPr/>
        </p:nvPicPr>
        <p:blipFill>
          <a:blip r:embed="rId3"/>
          <a:srcRect/>
          <a:stretch>
            <a:fillRect/>
          </a:stretch>
        </p:blipFill>
        <p:spPr bwMode="auto">
          <a:xfrm>
            <a:off x="381000" y="3048000"/>
            <a:ext cx="1905000" cy="1892129"/>
          </a:xfrm>
          <a:prstGeom prst="rect">
            <a:avLst/>
          </a:prstGeom>
          <a:noFill/>
        </p:spPr>
      </p:pic>
      <p:pic>
        <p:nvPicPr>
          <p:cNvPr id="3076" name="Picture 4" descr="D:\PPT Templates\Nature\holocaust-picture.jpg"/>
          <p:cNvPicPr>
            <a:picLocks noChangeAspect="1" noChangeArrowheads="1"/>
          </p:cNvPicPr>
          <p:nvPr/>
        </p:nvPicPr>
        <p:blipFill>
          <a:blip r:embed="rId4"/>
          <a:srcRect/>
          <a:stretch>
            <a:fillRect/>
          </a:stretch>
        </p:blipFill>
        <p:spPr bwMode="auto">
          <a:xfrm>
            <a:off x="1600200" y="4800600"/>
            <a:ext cx="2260600" cy="17539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5334000"/>
          </a:xfrm>
        </p:spPr>
        <p:txBody>
          <a:bodyPr>
            <a:normAutofit/>
          </a:bodyPr>
          <a:lstStyle/>
          <a:p>
            <a:r>
              <a:rPr lang="en-US" b="1" dirty="0" smtClean="0"/>
              <a:t>Three Generations of Human Rights:</a:t>
            </a:r>
          </a:p>
          <a:p>
            <a:pPr lvl="1"/>
            <a:r>
              <a:rPr lang="en-US" b="1" dirty="0" smtClean="0"/>
              <a:t>First Generation of Human Rights:</a:t>
            </a:r>
          </a:p>
          <a:p>
            <a:pPr lvl="2"/>
            <a:r>
              <a:rPr lang="en-US" dirty="0" smtClean="0"/>
              <a:t>Mainly concerned with the Civil and Political Rights of the individual.</a:t>
            </a:r>
          </a:p>
          <a:p>
            <a:pPr lvl="2"/>
            <a:r>
              <a:rPr lang="en-US" dirty="0" smtClean="0"/>
              <a:t>In other words, the ‘liberty-oriented’ rights.</a:t>
            </a:r>
          </a:p>
          <a:p>
            <a:pPr lvl="2"/>
            <a:r>
              <a:rPr lang="en-US" dirty="0" smtClean="0"/>
              <a:t>They meant to impose ‘negative obligations on the </a:t>
            </a:r>
            <a:r>
              <a:rPr lang="en-US" dirty="0" err="1" smtClean="0"/>
              <a:t>Govt</a:t>
            </a:r>
            <a:r>
              <a:rPr lang="en-US" dirty="0" smtClean="0"/>
              <a:t>’.</a:t>
            </a:r>
          </a:p>
          <a:p>
            <a:pPr lvl="2"/>
            <a:r>
              <a:rPr lang="en-US" dirty="0" smtClean="0"/>
              <a:t>Govt. must desist from interfering with the exercise of individual liberty.</a:t>
            </a:r>
          </a:p>
          <a:p>
            <a:pPr lvl="1"/>
            <a:r>
              <a:rPr lang="en-US" b="1" dirty="0" smtClean="0"/>
              <a:t>Second Generation of Human Rights:</a:t>
            </a:r>
          </a:p>
          <a:p>
            <a:pPr lvl="2"/>
            <a:r>
              <a:rPr lang="en-US" dirty="0" smtClean="0"/>
              <a:t>Mainly ‘security oriented’ and provide for ‘social, economic and cultural security’.</a:t>
            </a:r>
          </a:p>
          <a:p>
            <a:pPr lvl="2"/>
            <a:r>
              <a:rPr lang="en-US" dirty="0" smtClean="0"/>
              <a:t>They are positive in nature making it a duty of the State to ensure for the </a:t>
            </a:r>
            <a:r>
              <a:rPr lang="en-US" dirty="0" err="1" smtClean="0"/>
              <a:t>realisation</a:t>
            </a:r>
            <a:r>
              <a:rPr lang="en-US" dirty="0" smtClean="0"/>
              <a:t> these rights.</a:t>
            </a:r>
          </a:p>
          <a:p>
            <a:pPr lvl="2"/>
            <a:endParaRPr lang="en-US" dirty="0" smtClean="0"/>
          </a:p>
          <a:p>
            <a:pPr lvl="1"/>
            <a:endParaRPr lang="en-US" dirty="0"/>
          </a:p>
        </p:txBody>
      </p:sp>
      <p:sp>
        <p:nvSpPr>
          <p:cNvPr id="2" name="Title 1"/>
          <p:cNvSpPr>
            <a:spLocks noGrp="1"/>
          </p:cNvSpPr>
          <p:nvPr>
            <p:ph type="title"/>
          </p:nvPr>
        </p:nvSpPr>
        <p:spPr>
          <a:xfrm>
            <a:off x="457200" y="274638"/>
            <a:ext cx="8229600" cy="792162"/>
          </a:xfrm>
        </p:spPr>
        <p:txBody>
          <a:bodyPr>
            <a:normAutofit fontScale="90000"/>
          </a:bodyPr>
          <a:lstStyle/>
          <a:p>
            <a:r>
              <a:rPr lang="en-US" b="1" dirty="0" smtClean="0"/>
              <a:t>Contemporary Concept of </a:t>
            </a:r>
            <a:br>
              <a:rPr lang="en-US" b="1" dirty="0" smtClean="0"/>
            </a:br>
            <a:r>
              <a:rPr lang="en-US" b="1" dirty="0" smtClean="0"/>
              <a:t>Human Rights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67400"/>
          </a:xfrm>
        </p:spPr>
        <p:txBody>
          <a:bodyPr/>
          <a:lstStyle/>
          <a:p>
            <a:pPr lvl="1"/>
            <a:r>
              <a:rPr lang="en-US" b="1" dirty="0" smtClean="0"/>
              <a:t>Third Generation of Human Rights:</a:t>
            </a:r>
          </a:p>
          <a:p>
            <a:pPr lvl="2"/>
            <a:r>
              <a:rPr lang="en-US" dirty="0" smtClean="0"/>
              <a:t>These rights are of recent origin.</a:t>
            </a:r>
          </a:p>
          <a:p>
            <a:pPr lvl="2"/>
            <a:r>
              <a:rPr lang="en-US" dirty="0" smtClean="0"/>
              <a:t>They have emerged due to various new concerns such as, ‘environmental, cultural and developmental rights’.</a:t>
            </a:r>
          </a:p>
          <a:p>
            <a:pPr lvl="2"/>
            <a:r>
              <a:rPr lang="en-US" dirty="0" smtClean="0"/>
              <a:t>They relate to the rights of groups of people rather than individual.</a:t>
            </a:r>
          </a:p>
          <a:p>
            <a:pPr lvl="2"/>
            <a:r>
              <a:rPr lang="en-US" dirty="0" smtClean="0"/>
              <a:t>The developing countries have played a significant role in bringing about international consensus on these rights.</a:t>
            </a:r>
          </a:p>
          <a:p>
            <a:pPr lvl="2"/>
            <a:r>
              <a:rPr lang="en-US" dirty="0" smtClean="0"/>
              <a:t>Example of these rights: is the declaration on the right to develop, adopted by the United Nations General Assembly in 1986.</a:t>
            </a:r>
          </a:p>
        </p:txBody>
      </p:sp>
      <p:sp>
        <p:nvSpPr>
          <p:cNvPr id="2" name="Title 1"/>
          <p:cNvSpPr>
            <a:spLocks noGrp="1"/>
          </p:cNvSpPr>
          <p:nvPr>
            <p:ph type="title"/>
          </p:nvPr>
        </p:nvSpPr>
        <p:spPr>
          <a:xfrm>
            <a:off x="457200" y="274638"/>
            <a:ext cx="8229600" cy="411162"/>
          </a:xfrm>
        </p:spPr>
        <p:txBody>
          <a:bodyPr>
            <a:normAutofit fontScale="90000"/>
          </a:bodyPr>
          <a:lstStyle/>
          <a:p>
            <a:r>
              <a:rPr lang="en-US" dirty="0" err="1" smtClean="0"/>
              <a:t>Contd</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5867400"/>
          </a:xfrm>
        </p:spPr>
        <p:txBody>
          <a:bodyPr/>
          <a:lstStyle/>
          <a:p>
            <a:r>
              <a:rPr lang="en-US" dirty="0" smtClean="0"/>
              <a:t>20</a:t>
            </a:r>
            <a:r>
              <a:rPr lang="en-US" baseline="30000" dirty="0" smtClean="0"/>
              <a:t>TH</a:t>
            </a:r>
            <a:r>
              <a:rPr lang="en-US" dirty="0" smtClean="0"/>
              <a:t> Century – saw an unprecedented human losses, devastations and destruction due to the Two World Wars.</a:t>
            </a:r>
          </a:p>
          <a:p>
            <a:r>
              <a:rPr lang="en-US" dirty="0" smtClean="0"/>
              <a:t>At the end of the WW II the </a:t>
            </a:r>
            <a:r>
              <a:rPr lang="en-US" b="1" dirty="0" smtClean="0"/>
              <a:t>United Nations </a:t>
            </a:r>
            <a:r>
              <a:rPr lang="en-US" dirty="0" smtClean="0"/>
              <a:t>was established in 1945 in order to establish and accomplish the long awaited-</a:t>
            </a:r>
          </a:p>
          <a:p>
            <a:pPr lvl="1"/>
            <a:r>
              <a:rPr lang="en-US" dirty="0" smtClean="0"/>
              <a:t>world peace, </a:t>
            </a:r>
          </a:p>
          <a:p>
            <a:pPr lvl="1"/>
            <a:r>
              <a:rPr lang="en-US" dirty="0" smtClean="0"/>
              <a:t>prosperity and </a:t>
            </a:r>
          </a:p>
          <a:p>
            <a:pPr lvl="1"/>
            <a:r>
              <a:rPr lang="en-US" dirty="0" smtClean="0"/>
              <a:t>happiness </a:t>
            </a:r>
          </a:p>
          <a:p>
            <a:r>
              <a:rPr lang="en-US" dirty="0" smtClean="0"/>
              <a:t>of all human kinds all over the world irrespective of race, religion, caste, creed, </a:t>
            </a:r>
            <a:r>
              <a:rPr lang="en-US" dirty="0" err="1" smtClean="0"/>
              <a:t>colour</a:t>
            </a:r>
            <a:r>
              <a:rPr lang="en-US" dirty="0" smtClean="0"/>
              <a:t> and community.</a:t>
            </a:r>
          </a:p>
          <a:p>
            <a:endParaRPr lang="en-US" dirty="0"/>
          </a:p>
        </p:txBody>
      </p:sp>
      <p:sp>
        <p:nvSpPr>
          <p:cNvPr id="2" name="Title 1"/>
          <p:cNvSpPr>
            <a:spLocks noGrp="1"/>
          </p:cNvSpPr>
          <p:nvPr>
            <p:ph type="title"/>
          </p:nvPr>
        </p:nvSpPr>
        <p:spPr>
          <a:xfrm>
            <a:off x="457200" y="152400"/>
            <a:ext cx="8229600" cy="533400"/>
          </a:xfrm>
        </p:spPr>
        <p:txBody>
          <a:bodyPr>
            <a:normAutofit fontScale="90000"/>
          </a:bodyPr>
          <a:lstStyle/>
          <a:p>
            <a:r>
              <a:rPr lang="en-US" dirty="0" smtClean="0"/>
              <a:t>BIRTH OF UN AND UDHR</a:t>
            </a:r>
            <a:endParaRPr lang="en-US" dirty="0"/>
          </a:p>
        </p:txBody>
      </p:sp>
      <p:pic>
        <p:nvPicPr>
          <p:cNvPr id="5122" name="Picture 2" descr="D:\PPT Templates\Nature\index.jpg"/>
          <p:cNvPicPr>
            <a:picLocks noChangeAspect="1" noChangeArrowheads="1"/>
          </p:cNvPicPr>
          <p:nvPr/>
        </p:nvPicPr>
        <p:blipFill>
          <a:blip r:embed="rId2"/>
          <a:srcRect/>
          <a:stretch>
            <a:fillRect/>
          </a:stretch>
        </p:blipFill>
        <p:spPr bwMode="auto">
          <a:xfrm>
            <a:off x="7543800" y="5176334"/>
            <a:ext cx="1440246" cy="15398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562600"/>
          </a:xfrm>
        </p:spPr>
        <p:txBody>
          <a:bodyPr/>
          <a:lstStyle/>
          <a:p>
            <a:r>
              <a:rPr lang="en-US" dirty="0" smtClean="0"/>
              <a:t>UDHR also called as the United Nations Charter.</a:t>
            </a:r>
          </a:p>
          <a:p>
            <a:r>
              <a:rPr lang="en-US" dirty="0" smtClean="0"/>
              <a:t>UDHR proclaims that the people of United Nations-</a:t>
            </a:r>
          </a:p>
          <a:p>
            <a:pPr lvl="1"/>
            <a:r>
              <a:rPr lang="en-US" sz="2800" dirty="0" smtClean="0"/>
              <a:t>“re-affirm faith in the fundamental human rights, in the dignity and worth of the human person, in the equal rights of men and women” and </a:t>
            </a:r>
          </a:p>
          <a:p>
            <a:pPr lvl="1"/>
            <a:r>
              <a:rPr lang="en-US" sz="2800" dirty="0" smtClean="0"/>
              <a:t>in “universal respect for, and observance of human rights and fundamental freedoms for all without distinction as to race, sex, language or religion.”</a:t>
            </a:r>
          </a:p>
          <a:p>
            <a:endParaRPr lang="en-US" dirty="0"/>
          </a:p>
        </p:txBody>
      </p:sp>
      <p:sp>
        <p:nvSpPr>
          <p:cNvPr id="3" name="Title 2"/>
          <p:cNvSpPr>
            <a:spLocks noGrp="1"/>
          </p:cNvSpPr>
          <p:nvPr>
            <p:ph type="title"/>
          </p:nvPr>
        </p:nvSpPr>
        <p:spPr>
          <a:xfrm>
            <a:off x="457200" y="304800"/>
            <a:ext cx="8229600" cy="457200"/>
          </a:xfrm>
        </p:spPr>
        <p:txBody>
          <a:bodyPr>
            <a:noAutofit/>
          </a:bodyPr>
          <a:lstStyle/>
          <a:p>
            <a:r>
              <a:rPr lang="en-US" sz="3200" dirty="0" smtClean="0"/>
              <a:t>UNIVERSAL DECLARATION OF HUMAN RIGHTS (UDHR) AT A GLANCE</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66800"/>
            <a:ext cx="8686800" cy="5562600"/>
          </a:xfrm>
        </p:spPr>
        <p:txBody>
          <a:bodyPr/>
          <a:lstStyle/>
          <a:p>
            <a:r>
              <a:rPr lang="en-US" dirty="0" smtClean="0"/>
              <a:t>United Nations declared the UDHR on 10</a:t>
            </a:r>
            <a:r>
              <a:rPr lang="en-US" baseline="30000" dirty="0" smtClean="0"/>
              <a:t>th</a:t>
            </a:r>
            <a:r>
              <a:rPr lang="en-US" dirty="0" smtClean="0"/>
              <a:t> December, 1948.</a:t>
            </a:r>
          </a:p>
          <a:p>
            <a:r>
              <a:rPr lang="en-US" dirty="0" smtClean="0"/>
              <a:t>This declaration was not a sudden or miraculous event.</a:t>
            </a:r>
          </a:p>
          <a:p>
            <a:r>
              <a:rPr lang="en-US" dirty="0" smtClean="0"/>
              <a:t>It was the effect of a cumulative and continuing movement of human conscience and changes in thinking that went on over a long period.</a:t>
            </a:r>
          </a:p>
          <a:p>
            <a:r>
              <a:rPr lang="en-US" dirty="0" smtClean="0"/>
              <a:t>It was not mere a declaration, but represents the collective wisdom of the World community to work together towards a World without injustice, indignity and ignorance, without cruelty and hunger.</a:t>
            </a:r>
          </a:p>
        </p:txBody>
      </p:sp>
      <p:sp>
        <p:nvSpPr>
          <p:cNvPr id="3" name="Title 2"/>
          <p:cNvSpPr>
            <a:spLocks noGrp="1"/>
          </p:cNvSpPr>
          <p:nvPr>
            <p:ph type="title"/>
          </p:nvPr>
        </p:nvSpPr>
        <p:spPr>
          <a:xfrm>
            <a:off x="457200" y="274638"/>
            <a:ext cx="8229600" cy="792162"/>
          </a:xfrm>
        </p:spPr>
        <p:txBody>
          <a:bodyPr/>
          <a:lstStyle/>
          <a:p>
            <a:r>
              <a:rPr lang="en-US" dirty="0" smtClean="0"/>
              <a:t>UDHR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PT Templates\Nature\2016-01-20-1453280189-5385865-MartinLutherKingMLKQuotesInjusticeThreattoJustice1200x62801a-thumb.jpg"/>
          <p:cNvPicPr>
            <a:picLocks noChangeAspect="1" noChangeArrowheads="1"/>
          </p:cNvPicPr>
          <p:nvPr/>
        </p:nvPicPr>
        <p:blipFill>
          <a:blip r:embed="rId2"/>
          <a:srcRect/>
          <a:stretch>
            <a:fillRect/>
          </a:stretch>
        </p:blipFill>
        <p:spPr bwMode="auto">
          <a:xfrm>
            <a:off x="3733800" y="4038600"/>
            <a:ext cx="5029200" cy="2629301"/>
          </a:xfrm>
          <a:prstGeom prst="rect">
            <a:avLst/>
          </a:prstGeom>
          <a:noFill/>
        </p:spPr>
      </p:pic>
      <p:pic>
        <p:nvPicPr>
          <p:cNvPr id="6147" name="Picture 3" descr="D:\PPT Templates\Nature\images.jpg"/>
          <p:cNvPicPr>
            <a:picLocks noChangeAspect="1" noChangeArrowheads="1"/>
          </p:cNvPicPr>
          <p:nvPr/>
        </p:nvPicPr>
        <p:blipFill>
          <a:blip r:embed="rId3"/>
          <a:srcRect/>
          <a:stretch>
            <a:fillRect/>
          </a:stretch>
        </p:blipFill>
        <p:spPr bwMode="auto">
          <a:xfrm>
            <a:off x="0" y="0"/>
            <a:ext cx="2743200" cy="3946101"/>
          </a:xfrm>
          <a:prstGeom prst="rect">
            <a:avLst/>
          </a:prstGeom>
          <a:noFill/>
        </p:spPr>
      </p:pic>
      <p:sp>
        <p:nvSpPr>
          <p:cNvPr id="6" name="TextBox 5"/>
          <p:cNvSpPr txBox="1"/>
          <p:nvPr/>
        </p:nvSpPr>
        <p:spPr>
          <a:xfrm>
            <a:off x="2971800" y="381000"/>
            <a:ext cx="5943600" cy="2862322"/>
          </a:xfrm>
          <a:prstGeom prst="rect">
            <a:avLst/>
          </a:prstGeom>
          <a:noFill/>
        </p:spPr>
        <p:txBody>
          <a:bodyPr wrap="square" rtlCol="0">
            <a:spAutoFit/>
          </a:bodyPr>
          <a:lstStyle/>
          <a:p>
            <a:r>
              <a:rPr lang="en-US" sz="3600" dirty="0" smtClean="0"/>
              <a:t>Mahatma </a:t>
            </a:r>
            <a:r>
              <a:rPr lang="en-US" sz="3600" dirty="0" err="1" smtClean="0"/>
              <a:t>Gandhiji</a:t>
            </a:r>
            <a:r>
              <a:rPr lang="en-US" sz="3600" dirty="0" smtClean="0"/>
              <a:t> said, “</a:t>
            </a:r>
            <a:r>
              <a:rPr lang="en-US" sz="3600" i="1" dirty="0" smtClean="0"/>
              <a:t>peace all over the world can be established not on gun powder but on pure justice” .</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PT Templates\Nature\Human-Rights-Day-quote-image.jpg"/>
          <p:cNvPicPr>
            <a:picLocks noChangeAspect="1" noChangeArrowheads="1"/>
          </p:cNvPicPr>
          <p:nvPr/>
        </p:nvPicPr>
        <p:blipFill>
          <a:blip r:embed="rId2"/>
          <a:stretch>
            <a:fillRect/>
          </a:stretch>
        </p:blipFill>
        <p:spPr bwMode="auto">
          <a:xfrm>
            <a:off x="-1" y="0"/>
            <a:ext cx="9144001" cy="54102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867400"/>
          </a:xfrm>
        </p:spPr>
        <p:txBody>
          <a:bodyPr>
            <a:normAutofit lnSpcReduction="10000"/>
          </a:bodyPr>
          <a:lstStyle/>
          <a:p>
            <a:r>
              <a:rPr lang="en-US" dirty="0" smtClean="0"/>
              <a:t>The gap and disparity between the fortunate, less fortunate and unfortunate inevitably lead to disturbance, tensions, conflicts violence and commissions of offences.</a:t>
            </a:r>
          </a:p>
          <a:p>
            <a:r>
              <a:rPr lang="en-US" dirty="0" smtClean="0"/>
              <a:t>This will impair peace, stability and progress of the country activating forces opposed to the preservation of human rights.</a:t>
            </a:r>
          </a:p>
          <a:p>
            <a:r>
              <a:rPr lang="en-US" dirty="0" smtClean="0"/>
              <a:t>It is a matter of belief that wars produce hunger, but people fail to see the fact that it is the hunger that can lead to wars – as hunger and peace cannot co-exist.</a:t>
            </a:r>
          </a:p>
          <a:p>
            <a:r>
              <a:rPr lang="en-US" dirty="0" smtClean="0"/>
              <a:t>Therefore, all democratic institutions are duty bound to respond to the challenges of their subjects.</a:t>
            </a:r>
          </a:p>
          <a:p>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Importance of HRs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838200"/>
            <a:ext cx="8610600" cy="5867400"/>
          </a:xfrm>
        </p:spPr>
        <p:txBody>
          <a:bodyPr/>
          <a:lstStyle/>
          <a:p>
            <a:r>
              <a:rPr lang="en-US" dirty="0" smtClean="0"/>
              <a:t>Article(1) and the preamble of the  UDHR state that, “</a:t>
            </a:r>
            <a:r>
              <a:rPr lang="en-US" i="1" dirty="0" smtClean="0"/>
              <a:t>All human beings are born free and equal in dignity, they endowed with reason and conscience should act towards one another in a spirit of brotherhood.”</a:t>
            </a:r>
          </a:p>
          <a:p>
            <a:r>
              <a:rPr lang="en-US" dirty="0" smtClean="0"/>
              <a:t>UDHR was a statement of intent or principle, and not a treaty or a legal agreement between the countries or the binding legal document, yet it was a document of great influence.</a:t>
            </a:r>
          </a:p>
          <a:p>
            <a:endParaRPr lang="en-US" dirty="0"/>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UDHR at a glance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PT Templates\Nature\udhr-for-web.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867400"/>
          </a:xfrm>
        </p:spPr>
        <p:txBody>
          <a:bodyPr>
            <a:normAutofit fontScale="77500" lnSpcReduction="20000"/>
          </a:bodyPr>
          <a:lstStyle/>
          <a:p>
            <a:r>
              <a:rPr lang="en-US" dirty="0" smtClean="0"/>
              <a:t>Article 1 Right to Equality </a:t>
            </a:r>
          </a:p>
          <a:p>
            <a:r>
              <a:rPr lang="en-US" dirty="0" smtClean="0"/>
              <a:t>Article 2 Freedom from Discrimination </a:t>
            </a:r>
          </a:p>
          <a:p>
            <a:r>
              <a:rPr lang="en-US" dirty="0" smtClean="0"/>
              <a:t>Article 3 Right to Life, Liberty, Personal Security </a:t>
            </a:r>
          </a:p>
          <a:p>
            <a:r>
              <a:rPr lang="en-US" dirty="0" smtClean="0"/>
              <a:t>Article 4 Freedom from Slavery </a:t>
            </a:r>
          </a:p>
          <a:p>
            <a:r>
              <a:rPr lang="en-US" dirty="0" smtClean="0"/>
              <a:t>Article 5 Freedom from Torture and Degrading Treatment </a:t>
            </a:r>
          </a:p>
          <a:p>
            <a:r>
              <a:rPr lang="en-US" dirty="0" smtClean="0"/>
              <a:t>Article 6 Right to Recognition as a Person before the Law </a:t>
            </a:r>
          </a:p>
          <a:p>
            <a:r>
              <a:rPr lang="en-US" dirty="0" smtClean="0"/>
              <a:t>Article 7 Right to Equality before the Law </a:t>
            </a:r>
          </a:p>
          <a:p>
            <a:r>
              <a:rPr lang="en-US" dirty="0" smtClean="0"/>
              <a:t>Article 8 Right to Remedy by Competent Tribunal </a:t>
            </a:r>
          </a:p>
          <a:p>
            <a:r>
              <a:rPr lang="en-US" dirty="0" smtClean="0"/>
              <a:t>Article 9 Freedom from Arbitrary Arrest and Exile </a:t>
            </a:r>
          </a:p>
          <a:p>
            <a:r>
              <a:rPr lang="en-US" dirty="0" smtClean="0"/>
              <a:t>Article 10 Right to Fair Public Hearing </a:t>
            </a:r>
          </a:p>
          <a:p>
            <a:r>
              <a:rPr lang="en-US" dirty="0" smtClean="0"/>
              <a:t>Article 11 Right to be Considered Innocent until Proven Guilty </a:t>
            </a:r>
          </a:p>
          <a:p>
            <a:r>
              <a:rPr lang="en-US" dirty="0" smtClean="0"/>
              <a:t>Article 12 Freedom from Interference with Privacy, Family, Home and Correspondence </a:t>
            </a:r>
          </a:p>
          <a:p>
            <a:r>
              <a:rPr lang="en-US" dirty="0" smtClean="0"/>
              <a:t>Article 13 Right to Free Movement in and out of the Country </a:t>
            </a:r>
          </a:p>
          <a:p>
            <a:r>
              <a:rPr lang="en-US" dirty="0" smtClean="0"/>
              <a:t>Article 14 Right to Asylum in other Countries from Persecution </a:t>
            </a:r>
          </a:p>
          <a:p>
            <a:r>
              <a:rPr lang="en-US" dirty="0" smtClean="0"/>
              <a:t>Article 15 Right to a Nationality and the Freedom to Change It </a:t>
            </a:r>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All Articles of UDHR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867400"/>
          </a:xfrm>
        </p:spPr>
        <p:txBody>
          <a:bodyPr>
            <a:normAutofit fontScale="70000" lnSpcReduction="20000"/>
          </a:bodyPr>
          <a:lstStyle/>
          <a:p>
            <a:r>
              <a:rPr lang="en-US" dirty="0" smtClean="0"/>
              <a:t>Article 16 Right to Marriage and Family </a:t>
            </a:r>
          </a:p>
          <a:p>
            <a:r>
              <a:rPr lang="en-US" dirty="0" smtClean="0"/>
              <a:t>Article 17 Right to Own Property </a:t>
            </a:r>
          </a:p>
          <a:p>
            <a:r>
              <a:rPr lang="en-US" dirty="0" smtClean="0"/>
              <a:t>Article 18 Freedom of Belief and Religion </a:t>
            </a:r>
          </a:p>
          <a:p>
            <a:r>
              <a:rPr lang="en-US" dirty="0" smtClean="0"/>
              <a:t>Article 19 Freedom of Opinion and Information </a:t>
            </a:r>
          </a:p>
          <a:p>
            <a:r>
              <a:rPr lang="en-US" dirty="0" smtClean="0"/>
              <a:t>Article 20 Right of Peaceful Assembly and Association </a:t>
            </a:r>
          </a:p>
          <a:p>
            <a:r>
              <a:rPr lang="en-US" dirty="0" smtClean="0"/>
              <a:t>Article 21 Right to Participate in Government and in Free Elections </a:t>
            </a:r>
          </a:p>
          <a:p>
            <a:r>
              <a:rPr lang="en-US" dirty="0" smtClean="0"/>
              <a:t>Article 22 Right to Social Security </a:t>
            </a:r>
          </a:p>
          <a:p>
            <a:r>
              <a:rPr lang="en-US" dirty="0" smtClean="0"/>
              <a:t>Article 23 Right to Desirable Work and to Join Trade Unions </a:t>
            </a:r>
          </a:p>
          <a:p>
            <a:r>
              <a:rPr lang="en-US" dirty="0" smtClean="0"/>
              <a:t>Article 24 Right to Rest and Leisure </a:t>
            </a:r>
          </a:p>
          <a:p>
            <a:r>
              <a:rPr lang="en-US" dirty="0" smtClean="0"/>
              <a:t>Article 25 Right to Adequate Living Standard </a:t>
            </a:r>
          </a:p>
          <a:p>
            <a:r>
              <a:rPr lang="en-US" dirty="0" smtClean="0"/>
              <a:t>Article 26 Right to Education </a:t>
            </a:r>
          </a:p>
          <a:p>
            <a:r>
              <a:rPr lang="en-US" dirty="0" smtClean="0"/>
              <a:t>Article 27 Right to Participate in the Cultural Life of Community </a:t>
            </a:r>
          </a:p>
          <a:p>
            <a:r>
              <a:rPr lang="en-US" dirty="0" smtClean="0"/>
              <a:t>Article 28 Right to a Social Order that Articulates this Document </a:t>
            </a:r>
          </a:p>
          <a:p>
            <a:r>
              <a:rPr lang="en-US" dirty="0" smtClean="0"/>
              <a:t>Article 29 Community Duties Essential to Free and Full Development </a:t>
            </a:r>
          </a:p>
          <a:p>
            <a:r>
              <a:rPr lang="en-US" dirty="0" smtClean="0"/>
              <a:t>Article 30 Freedom from State or Personal Interference in the above Rights</a:t>
            </a:r>
          </a:p>
          <a:p>
            <a:endParaRPr lang="en-US" dirty="0"/>
          </a:p>
        </p:txBody>
      </p:sp>
      <p:sp>
        <p:nvSpPr>
          <p:cNvPr id="4" name="Title 2"/>
          <p:cNvSpPr>
            <a:spLocks noGrp="1"/>
          </p:cNvSpPr>
          <p:nvPr>
            <p:ph type="title"/>
          </p:nvPr>
        </p:nvSpPr>
        <p:spPr>
          <a:xfrm>
            <a:off x="457200" y="274638"/>
            <a:ext cx="8229600" cy="487362"/>
          </a:xfrm>
        </p:spPr>
        <p:txBody>
          <a:bodyPr>
            <a:normAutofit fontScale="90000"/>
          </a:bodyPr>
          <a:lstStyle/>
          <a:p>
            <a:r>
              <a:rPr lang="en-US" dirty="0" smtClean="0"/>
              <a:t>All Articles of UDHR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610600" cy="5410200"/>
          </a:xfrm>
        </p:spPr>
        <p:txBody>
          <a:bodyPr/>
          <a:lstStyle/>
          <a:p>
            <a:r>
              <a:rPr lang="en-US" dirty="0" smtClean="0"/>
              <a:t>Declaration of HRs by UN in 1948 gave global focus and thrust to the Human Rights.</a:t>
            </a:r>
          </a:p>
          <a:p>
            <a:r>
              <a:rPr lang="en-US" dirty="0" smtClean="0"/>
              <a:t>The rights mentioned in its 30 Articles have been accepted by most of the countries and are reflected in the Constitution of many countries.</a:t>
            </a:r>
          </a:p>
          <a:p>
            <a:r>
              <a:rPr lang="en-US" dirty="0" smtClean="0"/>
              <a:t>Similarly, when the Constituent Assembly drafted the Constitution of India, they already adopted the recommendations of the UDHR, 1948.</a:t>
            </a:r>
          </a:p>
          <a:p>
            <a:r>
              <a:rPr lang="en-US" dirty="0" smtClean="0"/>
              <a:t>This indicates the serious concern of our country to Human Rights.</a:t>
            </a:r>
          </a:p>
          <a:p>
            <a:endParaRPr lang="en-US" dirty="0"/>
          </a:p>
        </p:txBody>
      </p:sp>
      <p:sp>
        <p:nvSpPr>
          <p:cNvPr id="3" name="Title 2"/>
          <p:cNvSpPr>
            <a:spLocks noGrp="1"/>
          </p:cNvSpPr>
          <p:nvPr>
            <p:ph type="title"/>
          </p:nvPr>
        </p:nvSpPr>
        <p:spPr>
          <a:xfrm>
            <a:off x="457200" y="274638"/>
            <a:ext cx="8229600" cy="792162"/>
          </a:xfrm>
        </p:spPr>
        <p:txBody>
          <a:bodyPr>
            <a:normAutofit fontScale="90000"/>
          </a:bodyPr>
          <a:lstStyle/>
          <a:p>
            <a:r>
              <a:rPr lang="en-US" dirty="0" smtClean="0"/>
              <a:t>Human Rights Perspective in Indian Constitution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867400"/>
          </a:xfrm>
        </p:spPr>
        <p:txBody>
          <a:bodyPr/>
          <a:lstStyle/>
          <a:p>
            <a:r>
              <a:rPr lang="en-US" dirty="0" smtClean="0"/>
              <a:t>“We the people of India constitute India into a sovereign, socialist, secular, democratic republic and to secure to its citizens justice, liberty, equality and fraternity….”</a:t>
            </a:r>
          </a:p>
          <a:p>
            <a:r>
              <a:rPr lang="en-US" dirty="0" smtClean="0"/>
              <a:t>The resolution assures the dignity of the individual which is one of the basic principles underlying UDHR.</a:t>
            </a:r>
          </a:p>
          <a:p>
            <a:r>
              <a:rPr lang="en-US" dirty="0" smtClean="0"/>
              <a:t>To give effect to this assurance, provisions are made in PART-III and PART-IV of our Constitution as FRs and DPSPs.</a:t>
            </a:r>
          </a:p>
          <a:p>
            <a:r>
              <a:rPr lang="en-US" dirty="0" smtClean="0"/>
              <a:t>FRs are fundamental and enforceable in Courts.</a:t>
            </a:r>
          </a:p>
          <a:p>
            <a:r>
              <a:rPr lang="en-US" dirty="0" smtClean="0"/>
              <a:t>DPSPs are not enforceable but they are fundamental in the governance of the country.</a:t>
            </a:r>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HRs Principles in </a:t>
            </a:r>
            <a:r>
              <a:rPr lang="en-US" dirty="0" err="1" smtClean="0"/>
              <a:t>Preable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lstStyle/>
          <a:p>
            <a:r>
              <a:rPr lang="en-US" dirty="0" smtClean="0"/>
              <a:t>UDHR speaks of two sets of rights-</a:t>
            </a:r>
          </a:p>
          <a:p>
            <a:pPr lvl="1"/>
            <a:r>
              <a:rPr lang="en-US" dirty="0" smtClean="0"/>
              <a:t>Civil and Political  Rights and </a:t>
            </a:r>
          </a:p>
          <a:p>
            <a:pPr lvl="1"/>
            <a:r>
              <a:rPr lang="en-US" dirty="0" smtClean="0"/>
              <a:t>Economic and Social Rights </a:t>
            </a:r>
          </a:p>
          <a:p>
            <a:r>
              <a:rPr lang="en-US" dirty="0" smtClean="0"/>
              <a:t>Hence the traditional Civil and Political Rights were enshrined as Fundamental Rights under the Indian Constitution, while</a:t>
            </a:r>
          </a:p>
          <a:p>
            <a:r>
              <a:rPr lang="en-US" dirty="0" smtClean="0"/>
              <a:t>The Economic and Social Rights were set forth as DPSPs.</a:t>
            </a:r>
          </a:p>
          <a:p>
            <a:r>
              <a:rPr lang="en-US" dirty="0" smtClean="0"/>
              <a:t>Thus PART-III and PART-IV sets out Declaration of Human Rights.</a:t>
            </a:r>
          </a:p>
          <a:p>
            <a:r>
              <a:rPr lang="en-US" dirty="0" smtClean="0"/>
              <a:t>There are many similarities in content and form of UDHR and PART-III and IV of the Constitution.</a:t>
            </a:r>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Two Sets of Rights as per UDHR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763000" cy="5562600"/>
          </a:xfrm>
        </p:spPr>
        <p:txBody>
          <a:bodyPr/>
          <a:lstStyle/>
          <a:p>
            <a:r>
              <a:rPr lang="en-US" dirty="0" smtClean="0"/>
              <a:t>By enacting Laws such as the Protection of Human Rights Act, 1993 and the affirmative executive actions, Government of India have attempted promotion of Human Rights regime giving due respect to human dignity and recognition to Human Rights.</a:t>
            </a:r>
          </a:p>
          <a:p>
            <a:r>
              <a:rPr lang="en-US" dirty="0" smtClean="0"/>
              <a:t>Similarly, Supreme Court has by numerous landmark judgments contributed a lot by interpreting enactments, constitutional provisions and explaining and expanding the position of Human Rights for heir protection and promotion.</a:t>
            </a:r>
            <a:endParaRPr lang="en-US" dirty="0"/>
          </a:p>
        </p:txBody>
      </p:sp>
      <p:sp>
        <p:nvSpPr>
          <p:cNvPr id="3" name="Title 2"/>
          <p:cNvSpPr>
            <a:spLocks noGrp="1"/>
          </p:cNvSpPr>
          <p:nvPr>
            <p:ph type="title"/>
          </p:nvPr>
        </p:nvSpPr>
        <p:spPr>
          <a:xfrm>
            <a:off x="457200" y="381000"/>
            <a:ext cx="8229600" cy="457200"/>
          </a:xfrm>
        </p:spPr>
        <p:txBody>
          <a:bodyPr>
            <a:normAutofit fontScale="90000"/>
          </a:bodyPr>
          <a:lstStyle/>
          <a:p>
            <a:r>
              <a:rPr lang="en-US" dirty="0" smtClean="0"/>
              <a:t>SUPREME COURT ON HUMAN RIGHTS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two Articles 14 and 21 of Constitution of India came to be considered by the Supreme Court to ensure human dignity translating the declaration of human rights into reality.</a:t>
            </a:r>
          </a:p>
          <a:p>
            <a:r>
              <a:rPr lang="en-US" dirty="0" smtClean="0"/>
              <a:t>These two articles have received a much deeper and meaningful considerations at the hands of the Supreme Court.</a:t>
            </a:r>
            <a:endParaRPr lang="en-US" dirty="0"/>
          </a:p>
        </p:txBody>
      </p:sp>
      <p:sp>
        <p:nvSpPr>
          <p:cNvPr id="3" name="Title 2"/>
          <p:cNvSpPr>
            <a:spLocks noGrp="1"/>
          </p:cNvSpPr>
          <p:nvPr>
            <p:ph type="title"/>
          </p:nvPr>
        </p:nvSpPr>
        <p:spPr/>
        <p:txBody>
          <a:bodyPr>
            <a:normAutofit fontScale="90000"/>
          </a:bodyPr>
          <a:lstStyle/>
          <a:p>
            <a:r>
              <a:rPr lang="en-US" dirty="0" smtClean="0"/>
              <a:t>SUPREME COURT ON HUMAN RIGHTS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867400"/>
          </a:xfrm>
        </p:spPr>
        <p:txBody>
          <a:bodyPr/>
          <a:lstStyle/>
          <a:p>
            <a:r>
              <a:rPr lang="en-US" dirty="0" smtClean="0"/>
              <a:t>HR are inherent in human beings.</a:t>
            </a:r>
          </a:p>
          <a:p>
            <a:r>
              <a:rPr lang="en-US" dirty="0" smtClean="0"/>
              <a:t>Every one has a right to get HRs protected.</a:t>
            </a:r>
          </a:p>
          <a:p>
            <a:r>
              <a:rPr lang="en-US" dirty="0" smtClean="0"/>
              <a:t>Main features of HRs:</a:t>
            </a:r>
          </a:p>
          <a:p>
            <a:pPr lvl="1"/>
            <a:r>
              <a:rPr lang="en-US" dirty="0" smtClean="0"/>
              <a:t>Basic and inherent from birth</a:t>
            </a:r>
          </a:p>
          <a:p>
            <a:pPr lvl="1"/>
            <a:r>
              <a:rPr lang="en-US" dirty="0" smtClean="0"/>
              <a:t>Equal, Universal and inalienable</a:t>
            </a:r>
          </a:p>
          <a:p>
            <a:pPr lvl="1"/>
            <a:r>
              <a:rPr lang="en-US" dirty="0" smtClean="0"/>
              <a:t>Contempt or disregard of HRs lead to barbarous acts </a:t>
            </a:r>
          </a:p>
          <a:p>
            <a:pPr lvl="1"/>
            <a:r>
              <a:rPr lang="en-US" dirty="0" err="1" smtClean="0"/>
              <a:t>Recognising</a:t>
            </a:r>
            <a:r>
              <a:rPr lang="en-US" dirty="0" smtClean="0"/>
              <a:t> and respecting every human being in political, social, cultural and economic spheres</a:t>
            </a:r>
          </a:p>
          <a:p>
            <a:pPr lvl="1"/>
            <a:r>
              <a:rPr lang="en-US" dirty="0" smtClean="0"/>
              <a:t>Indivisible, inter-related and inter-dependent</a:t>
            </a:r>
          </a:p>
          <a:p>
            <a:pPr lvl="1"/>
            <a:r>
              <a:rPr lang="en-US" dirty="0" smtClean="0"/>
              <a:t>HRs demand treating others as we expect others treat us.</a:t>
            </a:r>
          </a:p>
          <a:p>
            <a:pPr lvl="1"/>
            <a:endParaRPr lang="en-US" dirty="0" smtClean="0"/>
          </a:p>
        </p:txBody>
      </p:sp>
      <p:sp>
        <p:nvSpPr>
          <p:cNvPr id="2" name="Title 1"/>
          <p:cNvSpPr>
            <a:spLocks noGrp="1"/>
          </p:cNvSpPr>
          <p:nvPr>
            <p:ph type="title"/>
          </p:nvPr>
        </p:nvSpPr>
        <p:spPr>
          <a:xfrm>
            <a:off x="457200" y="274638"/>
            <a:ext cx="8229600" cy="411162"/>
          </a:xfrm>
        </p:spPr>
        <p:txBody>
          <a:bodyPr>
            <a:normAutofit fontScale="90000"/>
          </a:bodyPr>
          <a:lstStyle/>
          <a:p>
            <a:r>
              <a:rPr lang="en-US" b="1" dirty="0" smtClean="0"/>
              <a:t>INTRODUCTION</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dirty="0" smtClean="0"/>
              <a:t>Landmark Judgments of SC on Human Rights</a:t>
            </a:r>
            <a:endParaRPr lang="en-US" dirty="0"/>
          </a:p>
        </p:txBody>
      </p:sp>
      <p:pic>
        <p:nvPicPr>
          <p:cNvPr id="8194" name="Picture 2" descr="D:\PPT Templates\Nature\index.jpg"/>
          <p:cNvPicPr>
            <a:picLocks noChangeAspect="1" noChangeArrowheads="1"/>
          </p:cNvPicPr>
          <p:nvPr/>
        </p:nvPicPr>
        <p:blipFill>
          <a:blip r:embed="rId2"/>
          <a:srcRect/>
          <a:stretch>
            <a:fillRect/>
          </a:stretch>
        </p:blipFill>
        <p:spPr bwMode="auto">
          <a:xfrm>
            <a:off x="685800" y="1219200"/>
            <a:ext cx="7557540" cy="5029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SC having regards to Art. 19(1)(e) read with Article 21 of the Constitution of India and Article 25(1) of the UDHR declared that everyone has a rights to standard of living adequate for the health and well-being. Court also referred Article 11(1) of the International Covenants on Economic, Social and Cultural Rights.</a:t>
            </a:r>
          </a:p>
          <a:p>
            <a:endParaRPr lang="en-US" dirty="0"/>
          </a:p>
        </p:txBody>
      </p:sp>
      <p:sp>
        <p:nvSpPr>
          <p:cNvPr id="3" name="Title 2"/>
          <p:cNvSpPr>
            <a:spLocks noGrp="1"/>
          </p:cNvSpPr>
          <p:nvPr>
            <p:ph type="title"/>
          </p:nvPr>
        </p:nvSpPr>
        <p:spPr/>
        <p:txBody>
          <a:bodyPr>
            <a:normAutofit fontScale="90000"/>
          </a:bodyPr>
          <a:lstStyle/>
          <a:p>
            <a:r>
              <a:rPr lang="en-US" sz="3600" i="1" dirty="0" err="1" smtClean="0"/>
              <a:t>Ahmedabad</a:t>
            </a:r>
            <a:r>
              <a:rPr lang="en-US" sz="3600" i="1" dirty="0" smtClean="0"/>
              <a:t> Municipal Corporation </a:t>
            </a:r>
            <a:r>
              <a:rPr lang="en-US" sz="3600" dirty="0" smtClean="0"/>
              <a:t>vs.</a:t>
            </a:r>
            <a:r>
              <a:rPr lang="en-US" sz="3600" i="1" dirty="0" smtClean="0"/>
              <a:t> </a:t>
            </a:r>
            <a:r>
              <a:rPr lang="en-US" sz="3600" i="1" dirty="0" err="1" smtClean="0"/>
              <a:t>Nawab</a:t>
            </a:r>
            <a:r>
              <a:rPr lang="en-US" sz="3600" i="1" dirty="0" smtClean="0"/>
              <a:t> Khan </a:t>
            </a:r>
            <a:r>
              <a:rPr lang="en-US" sz="3600" i="1" dirty="0" err="1" smtClean="0"/>
              <a:t>Gulam</a:t>
            </a:r>
            <a:r>
              <a:rPr lang="en-US" sz="3600" i="1" dirty="0" smtClean="0"/>
              <a:t> Khan &amp; Ors. [1997]</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763000" cy="5562600"/>
          </a:xfrm>
        </p:spPr>
        <p:txBody>
          <a:bodyPr/>
          <a:lstStyle/>
          <a:p>
            <a:r>
              <a:rPr lang="en-US" dirty="0" smtClean="0"/>
              <a:t>SC expressed that right to shelter is a Fundamental Right available to every citizen and that Article 21 encompasses within its limit the right to shelter.</a:t>
            </a:r>
          </a:p>
          <a:p>
            <a:r>
              <a:rPr lang="en-US" dirty="0" smtClean="0"/>
              <a:t>It observed that, “…In any </a:t>
            </a:r>
            <a:r>
              <a:rPr lang="en-US" dirty="0" err="1" smtClean="0"/>
              <a:t>organised</a:t>
            </a:r>
            <a:r>
              <a:rPr lang="en-US" dirty="0" smtClean="0"/>
              <a:t> society, right to live as a human being is not ensured by meeting only the animal needs of man. It is secured only when he is assured of all facilities to develop himself and is freed from restrictions which inhibit his growth. All human rights are designed to achieve this object…”</a:t>
            </a:r>
            <a:endParaRPr lang="en-US" dirty="0"/>
          </a:p>
        </p:txBody>
      </p:sp>
      <p:sp>
        <p:nvSpPr>
          <p:cNvPr id="3" name="Title 2"/>
          <p:cNvSpPr>
            <a:spLocks noGrp="1"/>
          </p:cNvSpPr>
          <p:nvPr>
            <p:ph type="title"/>
          </p:nvPr>
        </p:nvSpPr>
        <p:spPr>
          <a:xfrm>
            <a:off x="381000" y="381000"/>
            <a:ext cx="8229600" cy="487362"/>
          </a:xfrm>
        </p:spPr>
        <p:txBody>
          <a:bodyPr>
            <a:normAutofit fontScale="90000"/>
          </a:bodyPr>
          <a:lstStyle/>
          <a:p>
            <a:r>
              <a:rPr lang="en-US" b="0" i="1" dirty="0" err="1" smtClean="0"/>
              <a:t>Chameli</a:t>
            </a:r>
            <a:r>
              <a:rPr lang="en-US" b="0" i="1" dirty="0" smtClean="0"/>
              <a:t> Singh </a:t>
            </a:r>
            <a:r>
              <a:rPr lang="en-US" b="0" dirty="0" smtClean="0"/>
              <a:t>vs. </a:t>
            </a:r>
            <a:r>
              <a:rPr lang="en-US" b="0" i="1" dirty="0" smtClean="0"/>
              <a:t>State of UP and Ors [1996]</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5486400"/>
          </a:xfrm>
        </p:spPr>
        <p:txBody>
          <a:bodyPr/>
          <a:lstStyle/>
          <a:p>
            <a:r>
              <a:rPr lang="en-US" dirty="0" smtClean="0"/>
              <a:t>SC held that shelter is a fundamental right. New national housing policy must attract new buildings, make available new spares, </a:t>
            </a:r>
            <a:r>
              <a:rPr lang="en-US" dirty="0" err="1" smtClean="0"/>
              <a:t>rationalise</a:t>
            </a:r>
            <a:r>
              <a:rPr lang="en-US" dirty="0" smtClean="0"/>
              <a:t> the rent structure and the rent provisions. </a:t>
            </a: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i="1" dirty="0" err="1" smtClean="0"/>
              <a:t>Prabhakar</a:t>
            </a:r>
            <a:r>
              <a:rPr lang="en-US" i="1" dirty="0" smtClean="0"/>
              <a:t> Nair vs. State if Tamil Nadu &amp; Ors. [1987]</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486400"/>
          </a:xfrm>
        </p:spPr>
        <p:txBody>
          <a:bodyPr>
            <a:normAutofit fontScale="92500" lnSpcReduction="20000"/>
          </a:bodyPr>
          <a:lstStyle/>
          <a:p>
            <a:r>
              <a:rPr lang="en-US" dirty="0" smtClean="0"/>
              <a:t>SC </a:t>
            </a:r>
            <a:r>
              <a:rPr lang="en-US" dirty="0" err="1" smtClean="0"/>
              <a:t>emphasised</a:t>
            </a:r>
            <a:r>
              <a:rPr lang="en-US" dirty="0" smtClean="0"/>
              <a:t> on right to shelter. </a:t>
            </a:r>
          </a:p>
          <a:p>
            <a:r>
              <a:rPr lang="en-US" dirty="0" smtClean="0"/>
              <a:t>It says -the basic needs of man accepted to be three – food, clothing and shelter. </a:t>
            </a:r>
          </a:p>
          <a:p>
            <a:r>
              <a:rPr lang="en-US" dirty="0" smtClean="0"/>
              <a:t>The Constitution aims at ensuring fuller development of every child. </a:t>
            </a:r>
          </a:p>
          <a:p>
            <a:r>
              <a:rPr lang="en-US" dirty="0" smtClean="0"/>
              <a:t>Therefore, the child should be in a proper home. </a:t>
            </a:r>
          </a:p>
          <a:p>
            <a:r>
              <a:rPr lang="en-US" dirty="0" smtClean="0"/>
              <a:t>SC after interpreting the provisions of Articles 39(e), (f), 41 and 47 of the Constitution gave directions to the State Govt. regarding fulfillment of legislative </a:t>
            </a:r>
            <a:r>
              <a:rPr lang="en-US" dirty="0" err="1" smtClean="0"/>
              <a:t>intentment</a:t>
            </a:r>
            <a:r>
              <a:rPr lang="en-US" dirty="0" smtClean="0"/>
              <a:t> of Section 3 of the Child </a:t>
            </a:r>
            <a:r>
              <a:rPr lang="en-US" dirty="0" err="1" smtClean="0"/>
              <a:t>Labour</a:t>
            </a:r>
            <a:r>
              <a:rPr lang="en-US" dirty="0" smtClean="0"/>
              <a:t> (Prohibition and Regulation) Act, 1986. </a:t>
            </a:r>
          </a:p>
          <a:p>
            <a:r>
              <a:rPr lang="en-US" dirty="0" smtClean="0"/>
              <a:t>The SC observed that tender age of the children should not be abused and they should have enough opportunities and facilities to develop in a healthy manner. </a:t>
            </a:r>
            <a:endParaRPr lang="en-US" dirty="0"/>
          </a:p>
        </p:txBody>
      </p:sp>
      <p:sp>
        <p:nvSpPr>
          <p:cNvPr id="3" name="Title 2"/>
          <p:cNvSpPr>
            <a:spLocks noGrp="1"/>
          </p:cNvSpPr>
          <p:nvPr>
            <p:ph type="title"/>
          </p:nvPr>
        </p:nvSpPr>
        <p:spPr>
          <a:xfrm>
            <a:off x="457200" y="457200"/>
            <a:ext cx="8229600" cy="411162"/>
          </a:xfrm>
        </p:spPr>
        <p:txBody>
          <a:bodyPr>
            <a:noAutofit/>
          </a:bodyPr>
          <a:lstStyle/>
          <a:p>
            <a:r>
              <a:rPr lang="en-US" sz="3600" i="1" dirty="0" smtClean="0"/>
              <a:t>M/s. </a:t>
            </a:r>
            <a:r>
              <a:rPr lang="en-US" sz="3600" i="1" dirty="0" err="1" smtClean="0"/>
              <a:t>Shantistar</a:t>
            </a:r>
            <a:r>
              <a:rPr lang="en-US" sz="3600" i="1" dirty="0" smtClean="0"/>
              <a:t> Builders vs. </a:t>
            </a:r>
            <a:r>
              <a:rPr lang="en-US" sz="3600" i="1" dirty="0" err="1" smtClean="0"/>
              <a:t>Narayan</a:t>
            </a:r>
            <a:r>
              <a:rPr lang="en-US" sz="3600" i="1" dirty="0" smtClean="0"/>
              <a:t> </a:t>
            </a:r>
            <a:r>
              <a:rPr lang="en-US" sz="3600" i="1" dirty="0" err="1" smtClean="0"/>
              <a:t>Khimalal</a:t>
            </a:r>
            <a:r>
              <a:rPr lang="en-US" sz="3600" i="1" dirty="0" smtClean="0"/>
              <a:t> </a:t>
            </a:r>
            <a:r>
              <a:rPr lang="en-US" sz="3600" i="1" dirty="0" err="1" smtClean="0"/>
              <a:t>Totame</a:t>
            </a:r>
            <a:r>
              <a:rPr lang="en-US" sz="3600" i="1" dirty="0" smtClean="0"/>
              <a:t> &amp; Ors. [1990]</a:t>
            </a:r>
            <a:endParaRPr lang="en-US" sz="3600"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143000"/>
            <a:ext cx="8686800" cy="5562600"/>
          </a:xfrm>
        </p:spPr>
        <p:txBody>
          <a:bodyPr/>
          <a:lstStyle/>
          <a:p>
            <a:r>
              <a:rPr lang="en-US" dirty="0" smtClean="0"/>
              <a:t>SC expressed serious concern for delaying trial and confining of under trial prisoners in jail for long period and issue direction for jail reforms, production of under trial children before on remand date properly. </a:t>
            </a:r>
          </a:p>
          <a:p>
            <a:r>
              <a:rPr lang="en-US" dirty="0" smtClean="0"/>
              <a:t>Further directions were issued for jail reforms prohibiting the torture and ill-treatment of the prisoners.</a:t>
            </a:r>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r>
              <a:rPr lang="en-US" i="1" dirty="0" smtClean="0"/>
              <a:t>Ramamurthy vs. State of Karnataka [1997]</a:t>
            </a:r>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763000" cy="5867400"/>
          </a:xfrm>
        </p:spPr>
        <p:txBody>
          <a:bodyPr/>
          <a:lstStyle/>
          <a:p>
            <a:r>
              <a:rPr lang="en-US" dirty="0" smtClean="0"/>
              <a:t>In </a:t>
            </a:r>
            <a:r>
              <a:rPr lang="en-US" b="1" i="1" dirty="0" smtClean="0"/>
              <a:t>Charles </a:t>
            </a:r>
            <a:r>
              <a:rPr lang="en-US" b="1" i="1" dirty="0" err="1" smtClean="0"/>
              <a:t>Shobraj</a:t>
            </a:r>
            <a:r>
              <a:rPr lang="en-US" b="1" i="1" dirty="0" smtClean="0"/>
              <a:t> vs. Superintendent, Central Jail, </a:t>
            </a:r>
            <a:r>
              <a:rPr lang="en-US" b="1" i="1" dirty="0" err="1" smtClean="0"/>
              <a:t>Tihar</a:t>
            </a:r>
            <a:r>
              <a:rPr lang="en-US" b="1" i="1" dirty="0" smtClean="0"/>
              <a:t> [1978], Sunil </a:t>
            </a:r>
            <a:r>
              <a:rPr lang="en-US" b="1" i="1" dirty="0" err="1" smtClean="0"/>
              <a:t>Batra</a:t>
            </a:r>
            <a:r>
              <a:rPr lang="en-US" b="1" i="1" dirty="0" smtClean="0"/>
              <a:t> vs. Delhi  Adm. [1978] and Sunil </a:t>
            </a:r>
            <a:r>
              <a:rPr lang="en-US" b="1" i="1" dirty="0" err="1" smtClean="0"/>
              <a:t>Batra</a:t>
            </a:r>
            <a:r>
              <a:rPr lang="en-US" b="1" i="1" dirty="0" smtClean="0"/>
              <a:t> vs. Delhi Adm. [1980], State of Maharashtra vs. </a:t>
            </a:r>
            <a:r>
              <a:rPr lang="en-US" b="1" i="1" dirty="0" err="1" smtClean="0"/>
              <a:t>Prabhakar</a:t>
            </a:r>
            <a:r>
              <a:rPr lang="en-US" b="1" i="1" dirty="0" smtClean="0"/>
              <a:t> </a:t>
            </a:r>
            <a:r>
              <a:rPr lang="en-US" b="1" i="1" dirty="0" err="1" smtClean="0"/>
              <a:t>Pandurang</a:t>
            </a:r>
            <a:r>
              <a:rPr lang="en-US" b="1" i="1" dirty="0" smtClean="0"/>
              <a:t> </a:t>
            </a:r>
            <a:r>
              <a:rPr lang="en-US" b="1" i="1" dirty="0" err="1" smtClean="0"/>
              <a:t>Sanzgiri</a:t>
            </a:r>
            <a:r>
              <a:rPr lang="en-US" b="1" i="1" dirty="0" smtClean="0"/>
              <a:t> &amp; </a:t>
            </a:r>
            <a:r>
              <a:rPr lang="en-US" b="1" i="1" dirty="0" err="1" smtClean="0"/>
              <a:t>Anr</a:t>
            </a:r>
            <a:r>
              <a:rPr lang="en-US" b="1" i="1" dirty="0" smtClean="0"/>
              <a:t>. [1966), </a:t>
            </a:r>
            <a:endParaRPr lang="en-US" i="1" dirty="0" smtClean="0"/>
          </a:p>
          <a:p>
            <a:pPr lvl="1"/>
            <a:r>
              <a:rPr lang="en-US" dirty="0" smtClean="0"/>
              <a:t>SC has </a:t>
            </a:r>
            <a:r>
              <a:rPr lang="en-US" dirty="0" err="1" smtClean="0"/>
              <a:t>recognised</a:t>
            </a:r>
            <a:r>
              <a:rPr lang="en-US" dirty="0" smtClean="0"/>
              <a:t> rights of the prisoners to ask for observation of Human Rights.</a:t>
            </a:r>
          </a:p>
          <a:p>
            <a:pPr lvl="1"/>
            <a:r>
              <a:rPr lang="en-US" dirty="0" smtClean="0"/>
              <a:t>While dealing with the question of right to reading and writing books by prisoners in jails, SC gave advantage of Article 21 to them.</a:t>
            </a:r>
          </a:p>
          <a:p>
            <a:r>
              <a:rPr lang="en-US" dirty="0" smtClean="0"/>
              <a:t>In </a:t>
            </a:r>
            <a:r>
              <a:rPr lang="en-US" b="1" i="1" dirty="0" smtClean="0"/>
              <a:t>Suresh Chandra vs. State of Gujarat [1976] and Krishna </a:t>
            </a:r>
            <a:r>
              <a:rPr lang="en-US" b="1" i="1" dirty="0" err="1" smtClean="0"/>
              <a:t>Lal</a:t>
            </a:r>
            <a:r>
              <a:rPr lang="en-US" b="1" i="1" dirty="0" smtClean="0"/>
              <a:t> vs. State of Delhi [1976], </a:t>
            </a:r>
          </a:p>
          <a:p>
            <a:pPr lvl="1"/>
            <a:r>
              <a:rPr lang="en-US" dirty="0" smtClean="0"/>
              <a:t>SC provided for </a:t>
            </a:r>
            <a:r>
              <a:rPr lang="en-US" dirty="0" err="1" smtClean="0"/>
              <a:t>penological</a:t>
            </a:r>
            <a:r>
              <a:rPr lang="en-US" dirty="0" smtClean="0"/>
              <a:t> innovation in the form of parole and recommended for its liberal use.</a:t>
            </a:r>
            <a:endParaRPr lang="en-US" dirty="0"/>
          </a:p>
        </p:txBody>
      </p:sp>
      <p:sp>
        <p:nvSpPr>
          <p:cNvPr id="3" name="Title 2"/>
          <p:cNvSpPr>
            <a:spLocks noGrp="1"/>
          </p:cNvSpPr>
          <p:nvPr>
            <p:ph type="title"/>
          </p:nvPr>
        </p:nvSpPr>
        <p:spPr>
          <a:xfrm>
            <a:off x="457200" y="152400"/>
            <a:ext cx="8229600" cy="533400"/>
          </a:xfrm>
        </p:spPr>
        <p:txBody>
          <a:bodyPr>
            <a:normAutofit fontScale="90000"/>
          </a:bodyPr>
          <a:lstStyle/>
          <a:p>
            <a:r>
              <a:rPr lang="en-US" dirty="0" smtClean="0"/>
              <a:t>SC on Rights of the prisoners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lstStyle/>
          <a:p>
            <a:r>
              <a:rPr lang="en-US" dirty="0" smtClean="0"/>
              <a:t>In </a:t>
            </a:r>
            <a:r>
              <a:rPr lang="en-US" b="1" i="1" dirty="0" smtClean="0"/>
              <a:t>D. </a:t>
            </a:r>
            <a:r>
              <a:rPr lang="en-US" b="1" i="1" dirty="0" err="1" smtClean="0"/>
              <a:t>Bhuvan</a:t>
            </a:r>
            <a:r>
              <a:rPr lang="en-US" b="1" i="1" dirty="0" smtClean="0"/>
              <a:t> Mohan </a:t>
            </a:r>
            <a:r>
              <a:rPr lang="en-US" b="1" i="1" dirty="0" err="1" smtClean="0"/>
              <a:t>Patnai</a:t>
            </a:r>
            <a:r>
              <a:rPr lang="en-US" b="1" i="1" dirty="0" smtClean="0"/>
              <a:t> &amp; Ors. Vs. State of Andhra Pradesh [1974]</a:t>
            </a:r>
            <a:r>
              <a:rPr lang="en-US" dirty="0" smtClean="0"/>
              <a:t>,</a:t>
            </a:r>
          </a:p>
          <a:p>
            <a:pPr lvl="1"/>
            <a:r>
              <a:rPr lang="en-US" dirty="0" smtClean="0"/>
              <a:t>SC stated that resort to oppressive measure to curb political people should not be permitted.</a:t>
            </a:r>
          </a:p>
          <a:p>
            <a:r>
              <a:rPr lang="en-US" dirty="0" smtClean="0"/>
              <a:t>In </a:t>
            </a:r>
            <a:r>
              <a:rPr lang="en-US" b="1" i="1" dirty="0" err="1" smtClean="0"/>
              <a:t>Prem</a:t>
            </a:r>
            <a:r>
              <a:rPr lang="en-US" b="1" i="1" dirty="0" smtClean="0"/>
              <a:t> </a:t>
            </a:r>
            <a:r>
              <a:rPr lang="en-US" b="1" i="1" dirty="0" err="1" smtClean="0"/>
              <a:t>Shanlar</a:t>
            </a:r>
            <a:r>
              <a:rPr lang="en-US" b="1" i="1" dirty="0" smtClean="0"/>
              <a:t> </a:t>
            </a:r>
            <a:r>
              <a:rPr lang="en-US" b="1" i="1" dirty="0" err="1" smtClean="0"/>
              <a:t>Shukla</a:t>
            </a:r>
            <a:r>
              <a:rPr lang="en-US" b="1" i="1" dirty="0" smtClean="0"/>
              <a:t> vs. Delhi Adm. [1980] and </a:t>
            </a:r>
            <a:r>
              <a:rPr lang="en-US" b="1" i="1" dirty="0" err="1" smtClean="0"/>
              <a:t>Kadra</a:t>
            </a:r>
            <a:r>
              <a:rPr lang="en-US" b="1" i="1" dirty="0" smtClean="0"/>
              <a:t> </a:t>
            </a:r>
            <a:r>
              <a:rPr lang="en-US" b="1" i="1" dirty="0" err="1" smtClean="0"/>
              <a:t>Pehadiya</a:t>
            </a:r>
            <a:r>
              <a:rPr lang="en-US" b="1" i="1" dirty="0" smtClean="0"/>
              <a:t> vs. State of Bihar [1981],</a:t>
            </a:r>
          </a:p>
          <a:p>
            <a:pPr lvl="1"/>
            <a:r>
              <a:rPr lang="en-US" dirty="0" smtClean="0"/>
              <a:t>SC issued direction prohibiting the putting of under-trial prisoners in leg-irons.</a:t>
            </a:r>
          </a:p>
          <a:p>
            <a:r>
              <a:rPr lang="en-US" dirty="0" smtClean="0"/>
              <a:t>In </a:t>
            </a:r>
            <a:r>
              <a:rPr lang="en-US" b="1" i="1" dirty="0" err="1" smtClean="0"/>
              <a:t>Madhav</a:t>
            </a:r>
            <a:r>
              <a:rPr lang="en-US" b="1" i="1" dirty="0" smtClean="0"/>
              <a:t> </a:t>
            </a:r>
            <a:r>
              <a:rPr lang="en-US" b="1" i="1" dirty="0" err="1" smtClean="0"/>
              <a:t>Hayawadanrao</a:t>
            </a:r>
            <a:r>
              <a:rPr lang="en-US" b="1" i="1" dirty="0" smtClean="0"/>
              <a:t> </a:t>
            </a:r>
            <a:r>
              <a:rPr lang="en-US" b="1" i="1" dirty="0" err="1" smtClean="0"/>
              <a:t>Moskot</a:t>
            </a:r>
            <a:r>
              <a:rPr lang="en-US" b="1" i="1" dirty="0" smtClean="0"/>
              <a:t> vs. State of Maharashtra [1978],</a:t>
            </a:r>
          </a:p>
          <a:p>
            <a:pPr lvl="1"/>
            <a:r>
              <a:rPr lang="en-US" dirty="0" smtClean="0"/>
              <a:t>SC held that jail manual must be updated to include the mandate of the constitution for the reason that all the obligations are necessarily implied as Article 21 guarantees.</a:t>
            </a:r>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SC on Rights of the prisoners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normAutofit lnSpcReduction="10000"/>
          </a:bodyPr>
          <a:lstStyle/>
          <a:p>
            <a:r>
              <a:rPr lang="en-US" dirty="0" smtClean="0"/>
              <a:t>In </a:t>
            </a:r>
            <a:r>
              <a:rPr lang="en-US" b="1" i="1" dirty="0" err="1" smtClean="0"/>
              <a:t>Mohini</a:t>
            </a:r>
            <a:r>
              <a:rPr lang="en-US" b="1" i="1" dirty="0" smtClean="0"/>
              <a:t> Jain vs. State of Karnataka [1992], </a:t>
            </a:r>
            <a:r>
              <a:rPr lang="en-US" dirty="0" smtClean="0"/>
              <a:t>the SC held that the right to education is concomitant to Fundamental Rights enshrined in Part-III of the Constitution.</a:t>
            </a:r>
          </a:p>
          <a:p>
            <a:r>
              <a:rPr lang="en-US" dirty="0" smtClean="0"/>
              <a:t>In </a:t>
            </a:r>
            <a:r>
              <a:rPr lang="en-US" b="1" i="1" dirty="0" smtClean="0"/>
              <a:t>J.P. </a:t>
            </a:r>
            <a:r>
              <a:rPr lang="en-US" b="1" i="1" dirty="0" err="1" smtClean="0"/>
              <a:t>Unni</a:t>
            </a:r>
            <a:r>
              <a:rPr lang="en-US" b="1" i="1" dirty="0" smtClean="0"/>
              <a:t> Krishnan vs. State of Andhra Pradesh [1993] and </a:t>
            </a:r>
            <a:r>
              <a:rPr lang="en-US" b="1" dirty="0" smtClean="0"/>
              <a:t>in </a:t>
            </a:r>
            <a:r>
              <a:rPr lang="en-US" b="1" i="1" dirty="0" err="1" smtClean="0"/>
              <a:t>Bandhu</a:t>
            </a:r>
            <a:r>
              <a:rPr lang="en-US" b="1" i="1" dirty="0" smtClean="0"/>
              <a:t> </a:t>
            </a:r>
            <a:r>
              <a:rPr lang="en-US" b="1" i="1" dirty="0" err="1" smtClean="0"/>
              <a:t>Mukti</a:t>
            </a:r>
            <a:r>
              <a:rPr lang="en-US" b="1" i="1" dirty="0" smtClean="0"/>
              <a:t> </a:t>
            </a:r>
            <a:r>
              <a:rPr lang="en-US" b="1" i="1" dirty="0" err="1" smtClean="0"/>
              <a:t>Morca</a:t>
            </a:r>
            <a:r>
              <a:rPr lang="en-US" b="1" i="1" dirty="0" smtClean="0"/>
              <a:t> vs. Union of India &amp; Ors [1997], </a:t>
            </a:r>
            <a:r>
              <a:rPr lang="en-US" dirty="0" smtClean="0"/>
              <a:t>interpreting Article 21 of the Constitution, SC held that every child under the age of 14 years has a right of basic education.</a:t>
            </a:r>
          </a:p>
          <a:p>
            <a:r>
              <a:rPr lang="en-US" dirty="0" smtClean="0"/>
              <a:t>In </a:t>
            </a:r>
            <a:r>
              <a:rPr lang="en-US" b="1" i="1" dirty="0" err="1" smtClean="0"/>
              <a:t>Suk</a:t>
            </a:r>
            <a:r>
              <a:rPr lang="en-US" b="1" i="1" dirty="0" smtClean="0"/>
              <a:t> Das vs. Union Territory of Arunachal Pradesh [1986], </a:t>
            </a:r>
            <a:r>
              <a:rPr lang="en-US" dirty="0" smtClean="0"/>
              <a:t>SC has pointed out that the obligation on the part of the State to provide free legal aid to those who cannot afford to engage counsel and bear the expensive litigations.</a:t>
            </a:r>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943600"/>
          </a:xfrm>
        </p:spPr>
        <p:txBody>
          <a:bodyPr/>
          <a:lstStyle/>
          <a:p>
            <a:r>
              <a:rPr lang="en-US" dirty="0" smtClean="0"/>
              <a:t>In </a:t>
            </a:r>
            <a:r>
              <a:rPr lang="en-US" b="1" i="1" dirty="0" smtClean="0"/>
              <a:t>Pt. </a:t>
            </a:r>
            <a:r>
              <a:rPr lang="en-US" b="1" i="1" dirty="0" err="1" smtClean="0"/>
              <a:t>Parmanand</a:t>
            </a:r>
            <a:r>
              <a:rPr lang="en-US" b="1" i="1" dirty="0" smtClean="0"/>
              <a:t> </a:t>
            </a:r>
            <a:r>
              <a:rPr lang="en-US" b="1" i="1" dirty="0" err="1" smtClean="0"/>
              <a:t>Katara</a:t>
            </a:r>
            <a:r>
              <a:rPr lang="en-US" b="1" i="1" dirty="0" smtClean="0"/>
              <a:t> vs. Union of India &amp; Ors [1989], </a:t>
            </a:r>
            <a:r>
              <a:rPr lang="en-US" dirty="0" smtClean="0"/>
              <a:t>SC held that the doctor should not insist for Medic-legal Report and he must provide the  medical aid. </a:t>
            </a:r>
          </a:p>
          <a:p>
            <a:r>
              <a:rPr lang="en-US" dirty="0" smtClean="0"/>
              <a:t>It further directed that immediate medical aid to injured persons be provided and held that it was professional obligation of all the doctors, whether Govt. or private to provide medical aid to the injured without insisting on the statutory procedural requirement of observance of police formalities.</a:t>
            </a:r>
            <a:endParaRPr lang="en-US" dirty="0"/>
          </a:p>
        </p:txBody>
      </p:sp>
      <p:sp>
        <p:nvSpPr>
          <p:cNvPr id="3" name="Title 2"/>
          <p:cNvSpPr>
            <a:spLocks noGrp="1"/>
          </p:cNvSpPr>
          <p:nvPr>
            <p:ph type="title"/>
          </p:nvPr>
        </p:nvSpPr>
        <p:spPr>
          <a:xfrm>
            <a:off x="381000" y="304800"/>
            <a:ext cx="8229600" cy="4111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686800" cy="5715000"/>
          </a:xfrm>
        </p:spPr>
        <p:txBody>
          <a:bodyPr/>
          <a:lstStyle/>
          <a:p>
            <a:r>
              <a:rPr lang="en-US" dirty="0" smtClean="0"/>
              <a:t>Sect. 2(d) of the Protection of Human Rights Act, 1993:</a:t>
            </a:r>
          </a:p>
          <a:p>
            <a:pPr lvl="1"/>
            <a:r>
              <a:rPr lang="en-US" i="1" dirty="0" smtClean="0"/>
              <a:t>“2(d) – ‘Human rights’ means the rights relating to life, liberty, equality and dignity of the individual guaranteed by the Constitution or embodied in the International Covenants and enforceable by courts in India.”</a:t>
            </a:r>
          </a:p>
          <a:p>
            <a:r>
              <a:rPr lang="en-US" dirty="0" smtClean="0"/>
              <a:t>Universal Declaration of Human Rights, 1948 (UDHR) declares:</a:t>
            </a:r>
          </a:p>
          <a:p>
            <a:pPr lvl="1"/>
            <a:r>
              <a:rPr lang="en-US" i="1" dirty="0" smtClean="0"/>
              <a:t>All human beings are born free and equal in rights and dignity.”</a:t>
            </a:r>
          </a:p>
        </p:txBody>
      </p:sp>
      <p:sp>
        <p:nvSpPr>
          <p:cNvPr id="2" name="Title 1"/>
          <p:cNvSpPr>
            <a:spLocks noGrp="1"/>
          </p:cNvSpPr>
          <p:nvPr>
            <p:ph type="title"/>
          </p:nvPr>
        </p:nvSpPr>
        <p:spPr>
          <a:xfrm>
            <a:off x="457200" y="274638"/>
            <a:ext cx="8229600" cy="487362"/>
          </a:xfrm>
        </p:spPr>
        <p:txBody>
          <a:bodyPr>
            <a:normAutofit fontScale="90000"/>
          </a:bodyPr>
          <a:lstStyle/>
          <a:p>
            <a:r>
              <a:rPr lang="en-US" b="1" dirty="0" smtClean="0"/>
              <a:t>Definition of Human Rights</a:t>
            </a:r>
            <a:endParaRPr lang="en-U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791200"/>
          </a:xfrm>
        </p:spPr>
        <p:txBody>
          <a:bodyPr/>
          <a:lstStyle/>
          <a:p>
            <a:r>
              <a:rPr lang="en-US" dirty="0" smtClean="0"/>
              <a:t>In </a:t>
            </a:r>
            <a:r>
              <a:rPr lang="en-US" b="1" i="1" dirty="0" err="1" smtClean="0"/>
              <a:t>Vishakha</a:t>
            </a:r>
            <a:r>
              <a:rPr lang="en-US" b="1" i="1" dirty="0" smtClean="0"/>
              <a:t> &amp; Ors. Vs State of Rajasthan &amp; Ors. [1997], </a:t>
            </a:r>
            <a:r>
              <a:rPr lang="en-US" dirty="0" smtClean="0"/>
              <a:t>sexual harassment of working women in the place of employment was found to be against human dignity and violence of Article 21 of the Constitution and guidelines were provided for preventing this menace.</a:t>
            </a:r>
          </a:p>
          <a:p>
            <a:r>
              <a:rPr lang="en-US" dirty="0" smtClean="0"/>
              <a:t>In </a:t>
            </a:r>
            <a:r>
              <a:rPr lang="en-US" b="1" i="1" dirty="0" err="1" smtClean="0"/>
              <a:t>Bodhisattwa</a:t>
            </a:r>
            <a:r>
              <a:rPr lang="en-US" b="1" i="1" dirty="0" smtClean="0"/>
              <a:t> </a:t>
            </a:r>
            <a:r>
              <a:rPr lang="en-US" b="1" i="1" dirty="0" err="1" smtClean="0"/>
              <a:t>Gautam</a:t>
            </a:r>
            <a:r>
              <a:rPr lang="en-US" b="1" i="1" dirty="0" smtClean="0"/>
              <a:t> vs. Miss </a:t>
            </a:r>
            <a:r>
              <a:rPr lang="en-US" b="1" i="1" dirty="0" err="1" smtClean="0"/>
              <a:t>Subhra</a:t>
            </a:r>
            <a:r>
              <a:rPr lang="en-US" b="1" i="1" dirty="0" smtClean="0"/>
              <a:t> </a:t>
            </a:r>
            <a:r>
              <a:rPr lang="en-US" b="1" i="1" dirty="0" err="1" smtClean="0"/>
              <a:t>Chakraborthy</a:t>
            </a:r>
            <a:r>
              <a:rPr lang="en-US" b="1" i="1" dirty="0" smtClean="0"/>
              <a:t>  [1996], </a:t>
            </a:r>
            <a:r>
              <a:rPr lang="en-US" dirty="0" smtClean="0"/>
              <a:t>SC held that rape is a crime against the basic human right and violated the right to life enshrined in article 21 of the Constitution and provided certain guidelines for awarding </a:t>
            </a:r>
            <a:r>
              <a:rPr lang="en-US" dirty="0" err="1" smtClean="0"/>
              <a:t>comensation</a:t>
            </a:r>
            <a:r>
              <a:rPr lang="en-US" dirty="0" smtClean="0"/>
              <a:t> to the </a:t>
            </a:r>
            <a:r>
              <a:rPr lang="en-US" dirty="0" err="1" smtClean="0"/>
              <a:t>prosecutrix</a:t>
            </a:r>
            <a:r>
              <a:rPr lang="en-US" dirty="0" smtClean="0"/>
              <a:t> in such a case.</a:t>
            </a:r>
            <a:endParaRPr lang="en-US" dirty="0"/>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686800" cy="5867400"/>
          </a:xfrm>
        </p:spPr>
        <p:txBody>
          <a:bodyPr/>
          <a:lstStyle/>
          <a:p>
            <a:r>
              <a:rPr lang="en-US" dirty="0" smtClean="0"/>
              <a:t>In </a:t>
            </a:r>
            <a:r>
              <a:rPr lang="en-US" b="1" i="1" dirty="0" err="1" smtClean="0"/>
              <a:t>Nilabati</a:t>
            </a:r>
            <a:r>
              <a:rPr lang="en-US" b="1" i="1" dirty="0" smtClean="0"/>
              <a:t> </a:t>
            </a:r>
            <a:r>
              <a:rPr lang="en-US" b="1" i="1" dirty="0" err="1" smtClean="0"/>
              <a:t>Behera</a:t>
            </a:r>
            <a:r>
              <a:rPr lang="en-US" b="1" i="1" dirty="0" smtClean="0"/>
              <a:t> vs. State of Orissa [1993], </a:t>
            </a:r>
            <a:r>
              <a:rPr lang="en-US" dirty="0" smtClean="0"/>
              <a:t>SC held that for concentration of Human and Fundamental Rights by the State and its agencies, the Court must award compulsory compensation and rejected the </a:t>
            </a:r>
            <a:r>
              <a:rPr lang="en-US" dirty="0" err="1" smtClean="0"/>
              <a:t>defence</a:t>
            </a:r>
            <a:r>
              <a:rPr lang="en-US" dirty="0" smtClean="0"/>
              <a:t> of sovereign immunity. </a:t>
            </a:r>
          </a:p>
          <a:p>
            <a:r>
              <a:rPr lang="en-US" dirty="0" smtClean="0"/>
              <a:t>The Court held that custodial death amounts to violation of the Fundamental right to life. </a:t>
            </a:r>
            <a:endParaRPr lang="en-US" dirty="0"/>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SC on </a:t>
            </a:r>
            <a:r>
              <a:rPr lang="en-US" dirty="0" err="1" smtClean="0"/>
              <a:t>Himan</a:t>
            </a:r>
            <a:r>
              <a:rPr lang="en-US" dirty="0" smtClean="0"/>
              <a:t> Rights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943600"/>
          </a:xfrm>
        </p:spPr>
        <p:txBody>
          <a:bodyPr>
            <a:normAutofit lnSpcReduction="10000"/>
          </a:bodyPr>
          <a:lstStyle/>
          <a:p>
            <a:r>
              <a:rPr lang="en-US" dirty="0" smtClean="0"/>
              <a:t>Respect Human Rights is the greatest inspiration for integration of human kind, both internally and internationally.</a:t>
            </a:r>
          </a:p>
          <a:p>
            <a:r>
              <a:rPr lang="en-US" dirty="0" smtClean="0"/>
              <a:t>We are living in the era of </a:t>
            </a:r>
            <a:r>
              <a:rPr lang="en-US" dirty="0" err="1" smtClean="0"/>
              <a:t>modernisation</a:t>
            </a:r>
            <a:r>
              <a:rPr lang="en-US" dirty="0" smtClean="0"/>
              <a:t>, </a:t>
            </a:r>
            <a:r>
              <a:rPr lang="en-US" dirty="0" err="1" smtClean="0"/>
              <a:t>liberlisation</a:t>
            </a:r>
            <a:r>
              <a:rPr lang="en-US" dirty="0" smtClean="0"/>
              <a:t>, </a:t>
            </a:r>
            <a:r>
              <a:rPr lang="en-US" dirty="0" err="1" smtClean="0"/>
              <a:t>privatisation</a:t>
            </a:r>
            <a:r>
              <a:rPr lang="en-US" dirty="0" smtClean="0"/>
              <a:t> and </a:t>
            </a:r>
            <a:r>
              <a:rPr lang="en-US" dirty="0" err="1" smtClean="0"/>
              <a:t>globalisation</a:t>
            </a:r>
            <a:r>
              <a:rPr lang="en-US" dirty="0" smtClean="0"/>
              <a:t>.</a:t>
            </a:r>
          </a:p>
          <a:p>
            <a:r>
              <a:rPr lang="en-US" dirty="0" smtClean="0"/>
              <a:t>All these must have an element of </a:t>
            </a:r>
            <a:r>
              <a:rPr lang="en-US" dirty="0" err="1" smtClean="0"/>
              <a:t>humanisation</a:t>
            </a:r>
            <a:r>
              <a:rPr lang="en-US" dirty="0" smtClean="0"/>
              <a:t>.</a:t>
            </a:r>
          </a:p>
          <a:p>
            <a:r>
              <a:rPr lang="en-US" dirty="0" err="1" smtClean="0"/>
              <a:t>Humanisation</a:t>
            </a:r>
            <a:r>
              <a:rPr lang="en-US" dirty="0" smtClean="0"/>
              <a:t> of the globe may lead to reduction in human rights violations.</a:t>
            </a:r>
          </a:p>
          <a:p>
            <a:r>
              <a:rPr lang="en-US" dirty="0" smtClean="0"/>
              <a:t>All Human Rights for all should not merely remain, as declaration on paper but it must be the spirit of living in day-to-day life.</a:t>
            </a:r>
          </a:p>
          <a:p>
            <a:r>
              <a:rPr lang="en-US" dirty="0" smtClean="0"/>
              <a:t>We must treat others as we expect others to treat us, will really serve the purpose of Human Rights.</a:t>
            </a:r>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762000"/>
            <a:ext cx="8610600" cy="5715000"/>
          </a:xfrm>
        </p:spPr>
        <p:txBody>
          <a:bodyPr/>
          <a:lstStyle/>
          <a:p>
            <a:r>
              <a:rPr lang="en-US" dirty="0" smtClean="0"/>
              <a:t>Recognition of the inherent right of all human beings as well as equal entitlement of each individual to all human rights forms the core of human rights doctrine.</a:t>
            </a:r>
          </a:p>
          <a:p>
            <a:r>
              <a:rPr lang="en-US" dirty="0" smtClean="0"/>
              <a:t>The Legislative has played a crucial role in promoting Human Rights.</a:t>
            </a:r>
          </a:p>
          <a:p>
            <a:r>
              <a:rPr lang="en-US" dirty="0" smtClean="0"/>
              <a:t>The problem of Human Rights besides being a legal problem, also impacts upon society economy and even culture.</a:t>
            </a:r>
          </a:p>
          <a:p>
            <a:r>
              <a:rPr lang="en-US" dirty="0" smtClean="0"/>
              <a:t>However, the battle for prevention of violation of Human Rights if to be fought with sincerity and commitment.</a:t>
            </a:r>
          </a:p>
          <a:p>
            <a:endParaRPr lang="en-US" dirty="0"/>
          </a:p>
        </p:txBody>
      </p:sp>
      <p:sp>
        <p:nvSpPr>
          <p:cNvPr id="3" name="Title 2"/>
          <p:cNvSpPr>
            <a:spLocks noGrp="1"/>
          </p:cNvSpPr>
          <p:nvPr>
            <p:ph type="title"/>
          </p:nvPr>
        </p:nvSpPr>
        <p:spPr>
          <a:xfrm>
            <a:off x="457200" y="274638"/>
            <a:ext cx="8229600" cy="411162"/>
          </a:xfrm>
        </p:spPr>
        <p:txBody>
          <a:bodyPr>
            <a:normAutofit fontScale="90000"/>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5791200"/>
          </a:xfrm>
        </p:spPr>
        <p:txBody>
          <a:bodyPr/>
          <a:lstStyle/>
          <a:p>
            <a:r>
              <a:rPr lang="en-US" dirty="0" smtClean="0"/>
              <a:t>All the institutions and individuals concerned should have unshaken faith in the observance of Human Rights.</a:t>
            </a:r>
          </a:p>
          <a:p>
            <a:r>
              <a:rPr lang="en-US" dirty="0" smtClean="0"/>
              <a:t>They all must strive for better protection and promotion of Human Rights to make the  lives of human beings worthy of living with dignity and grace.</a:t>
            </a:r>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r>
              <a:rPr lang="en-US" dirty="0" smtClean="0"/>
              <a:t>Conclusion</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609600"/>
            <a:ext cx="59154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Class!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E:\Sara's Material\Flower arrangement\Nearly-Natural-Mini-Cattleya-with-Fluted-Vase-Silk-Flower-Arrangement-in-Yellow.jpg"/>
          <p:cNvPicPr>
            <a:picLocks noChangeAspect="1" noChangeArrowheads="1"/>
          </p:cNvPicPr>
          <p:nvPr/>
        </p:nvPicPr>
        <p:blipFill>
          <a:blip r:embed="rId2"/>
          <a:srcRect/>
          <a:stretch>
            <a:fillRect/>
          </a:stretch>
        </p:blipFill>
        <p:spPr bwMode="auto">
          <a:xfrm>
            <a:off x="4953000" y="2133600"/>
            <a:ext cx="3810000" cy="381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91200"/>
          </a:xfrm>
        </p:spPr>
        <p:txBody>
          <a:bodyPr/>
          <a:lstStyle/>
          <a:p>
            <a:r>
              <a:rPr lang="en-US" dirty="0" smtClean="0"/>
              <a:t>Rights Essential for the dignified human existence: </a:t>
            </a:r>
          </a:p>
          <a:p>
            <a:pPr lvl="1"/>
            <a:r>
              <a:rPr lang="en-US" i="1" dirty="0" err="1" smtClean="0"/>
              <a:t>Eg</a:t>
            </a:r>
            <a:r>
              <a:rPr lang="en-US" i="1" dirty="0" smtClean="0"/>
              <a:t>., right to basic human need like – food, clothing, shelter and medical care; and</a:t>
            </a:r>
          </a:p>
          <a:p>
            <a:r>
              <a:rPr lang="en-US" dirty="0" smtClean="0"/>
              <a:t>Rights Essential for the adequate development of human personality:</a:t>
            </a:r>
          </a:p>
          <a:p>
            <a:pPr lvl="1"/>
            <a:r>
              <a:rPr lang="en-US" i="1" dirty="0" err="1" smtClean="0"/>
              <a:t>Eg</a:t>
            </a:r>
            <a:r>
              <a:rPr lang="en-US" i="1" dirty="0" smtClean="0"/>
              <a:t>., right to education,</a:t>
            </a:r>
          </a:p>
          <a:p>
            <a:pPr lvl="1"/>
            <a:r>
              <a:rPr lang="en-US" i="1" dirty="0" smtClean="0"/>
              <a:t>right to freedom of culture,</a:t>
            </a:r>
          </a:p>
          <a:p>
            <a:pPr lvl="1"/>
            <a:r>
              <a:rPr lang="en-US" i="1" dirty="0" smtClean="0"/>
              <a:t>Right to freedom of speech and expression and</a:t>
            </a:r>
          </a:p>
          <a:p>
            <a:pPr lvl="1"/>
            <a:r>
              <a:rPr lang="en-US" i="1" dirty="0" smtClean="0"/>
              <a:t>Right to free movement</a:t>
            </a:r>
            <a:endParaRPr lang="en-US" i="1" dirty="0"/>
          </a:p>
        </p:txBody>
      </p:sp>
      <p:sp>
        <p:nvSpPr>
          <p:cNvPr id="2" name="Title 1"/>
          <p:cNvSpPr>
            <a:spLocks noGrp="1"/>
          </p:cNvSpPr>
          <p:nvPr>
            <p:ph type="title"/>
          </p:nvPr>
        </p:nvSpPr>
        <p:spPr>
          <a:xfrm>
            <a:off x="457200" y="274638"/>
            <a:ext cx="8229600" cy="487362"/>
          </a:xfrm>
        </p:spPr>
        <p:txBody>
          <a:bodyPr>
            <a:normAutofit fontScale="90000"/>
          </a:bodyPr>
          <a:lstStyle/>
          <a:p>
            <a:r>
              <a:rPr lang="en-US" b="1" dirty="0" smtClean="0"/>
              <a:t>Classification of HRs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610600" cy="5715000"/>
          </a:xfrm>
        </p:spPr>
        <p:txBody>
          <a:bodyPr/>
          <a:lstStyle/>
          <a:p>
            <a:r>
              <a:rPr lang="en-US" dirty="0" smtClean="0"/>
              <a:t>HRs have long process of evolution.</a:t>
            </a:r>
          </a:p>
          <a:p>
            <a:r>
              <a:rPr lang="en-US" dirty="0" smtClean="0"/>
              <a:t>Possession of HRs distinguishes human beings from other species.</a:t>
            </a:r>
          </a:p>
          <a:p>
            <a:r>
              <a:rPr lang="en-US" dirty="0" smtClean="0"/>
              <a:t>Times in the past – oppression and suppression of human beings by human beings leading to struggles and revolutions – for restoration and protection of HRs.</a:t>
            </a:r>
          </a:p>
        </p:txBody>
      </p:sp>
      <p:sp>
        <p:nvSpPr>
          <p:cNvPr id="2" name="Title 1"/>
          <p:cNvSpPr>
            <a:spLocks noGrp="1"/>
          </p:cNvSpPr>
          <p:nvPr>
            <p:ph type="title"/>
          </p:nvPr>
        </p:nvSpPr>
        <p:spPr>
          <a:xfrm>
            <a:off x="457200" y="274638"/>
            <a:ext cx="8229600" cy="639762"/>
          </a:xfrm>
        </p:spPr>
        <p:txBody>
          <a:bodyPr>
            <a:normAutofit fontScale="90000"/>
          </a:bodyPr>
          <a:lstStyle/>
          <a:p>
            <a:r>
              <a:rPr lang="en-US" b="1" dirty="0" smtClean="0"/>
              <a:t>EVOLUTION OF HUMAN RIGHTS</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91200"/>
          </a:xfrm>
        </p:spPr>
        <p:txBody>
          <a:bodyPr/>
          <a:lstStyle/>
          <a:p>
            <a:r>
              <a:rPr lang="en-US" i="1" dirty="0" err="1" smtClean="0"/>
              <a:t>Rigveda</a:t>
            </a:r>
            <a:r>
              <a:rPr lang="en-US" i="1" dirty="0" smtClean="0"/>
              <a:t> –</a:t>
            </a:r>
            <a:r>
              <a:rPr lang="en-US" dirty="0" smtClean="0"/>
              <a:t> oldest document of human </a:t>
            </a:r>
            <a:r>
              <a:rPr lang="en-US" dirty="0" err="1" smtClean="0"/>
              <a:t>civilisation</a:t>
            </a:r>
            <a:r>
              <a:rPr lang="en-US" dirty="0" smtClean="0"/>
              <a:t> declares-</a:t>
            </a:r>
          </a:p>
          <a:p>
            <a:pPr lvl="1"/>
            <a:r>
              <a:rPr lang="en-US" i="1" dirty="0" smtClean="0"/>
              <a:t>All human beings are equal and they are all brothers.</a:t>
            </a:r>
          </a:p>
          <a:p>
            <a:r>
              <a:rPr lang="en-US" i="1" dirty="0" err="1" smtClean="0"/>
              <a:t>Atharveda</a:t>
            </a:r>
            <a:r>
              <a:rPr lang="en-US" i="1" dirty="0" smtClean="0"/>
              <a:t> – All human beings have equal right over food and water.</a:t>
            </a:r>
          </a:p>
          <a:p>
            <a:r>
              <a:rPr lang="en-US" i="1" dirty="0" smtClean="0"/>
              <a:t>Vedas – </a:t>
            </a:r>
            <a:r>
              <a:rPr lang="en-US" dirty="0" smtClean="0"/>
              <a:t>were the primordial source of “</a:t>
            </a:r>
            <a:r>
              <a:rPr lang="en-US" i="1" dirty="0" smtClean="0"/>
              <a:t>Dharma</a:t>
            </a:r>
            <a:r>
              <a:rPr lang="en-US" dirty="0" smtClean="0"/>
              <a:t>”</a:t>
            </a:r>
          </a:p>
          <a:p>
            <a:pPr lvl="1"/>
            <a:r>
              <a:rPr lang="en-US" i="1" dirty="0" smtClean="0"/>
              <a:t>Dharma is regarded as essential securing peace and happiness to the society.</a:t>
            </a:r>
          </a:p>
          <a:p>
            <a:pPr lvl="1"/>
            <a:r>
              <a:rPr lang="en-US" dirty="0" smtClean="0"/>
              <a:t>“</a:t>
            </a:r>
            <a:r>
              <a:rPr lang="en-US" i="1" dirty="0" err="1" smtClean="0"/>
              <a:t>Sarve</a:t>
            </a:r>
            <a:r>
              <a:rPr lang="en-US" i="1" dirty="0" smtClean="0"/>
              <a:t> Jana </a:t>
            </a:r>
            <a:r>
              <a:rPr lang="en-US" i="1" dirty="0" err="1" smtClean="0"/>
              <a:t>Sukhino</a:t>
            </a:r>
            <a:r>
              <a:rPr lang="en-US" i="1" dirty="0" smtClean="0"/>
              <a:t> </a:t>
            </a:r>
            <a:r>
              <a:rPr lang="en-US" i="1" dirty="0" err="1" smtClean="0"/>
              <a:t>Bhavanthee</a:t>
            </a:r>
            <a:r>
              <a:rPr lang="en-US" i="1" dirty="0" smtClean="0"/>
              <a:t>” – </a:t>
            </a:r>
            <a:r>
              <a:rPr lang="en-US" dirty="0" smtClean="0"/>
              <a:t>was the ethos of our motherland.</a:t>
            </a:r>
            <a:endParaRPr lang="en-US" i="1" dirty="0"/>
          </a:p>
        </p:txBody>
      </p:sp>
      <p:sp>
        <p:nvSpPr>
          <p:cNvPr id="2" name="Title 1"/>
          <p:cNvSpPr>
            <a:spLocks noGrp="1"/>
          </p:cNvSpPr>
          <p:nvPr>
            <p:ph type="title"/>
          </p:nvPr>
        </p:nvSpPr>
        <p:spPr>
          <a:xfrm>
            <a:off x="457200" y="274638"/>
            <a:ext cx="8229600" cy="487362"/>
          </a:xfrm>
        </p:spPr>
        <p:txBody>
          <a:bodyPr>
            <a:normAutofit fontScale="90000"/>
          </a:bodyPr>
          <a:lstStyle/>
          <a:p>
            <a:r>
              <a:rPr lang="en-US" b="1" dirty="0" smtClean="0"/>
              <a:t>HRs in Holy Documents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486400"/>
          </a:xfrm>
        </p:spPr>
        <p:txBody>
          <a:bodyPr>
            <a:normAutofit fontScale="92500"/>
          </a:bodyPr>
          <a:lstStyle/>
          <a:p>
            <a:r>
              <a:rPr lang="en-US" dirty="0" smtClean="0"/>
              <a:t>Historians give credit to </a:t>
            </a:r>
            <a:r>
              <a:rPr lang="en-US" i="1" dirty="0" smtClean="0"/>
              <a:t>MAGNA CARTA A.D. 1521.</a:t>
            </a:r>
          </a:p>
          <a:p>
            <a:r>
              <a:rPr lang="en-US" dirty="0" smtClean="0"/>
              <a:t>Term HRs was introduced in the United States’ Declaration of Independence in 1776 – thereafter it became part of Bill of Rights in US Constitution.</a:t>
            </a:r>
          </a:p>
          <a:p>
            <a:r>
              <a:rPr lang="en-US" i="1" dirty="0" smtClean="0"/>
              <a:t>French Revolution </a:t>
            </a:r>
            <a:r>
              <a:rPr lang="en-US" dirty="0" smtClean="0"/>
              <a:t> - gave birth to Declaration of Rights of Man and Citizen emerged in 1789.</a:t>
            </a:r>
          </a:p>
          <a:p>
            <a:r>
              <a:rPr lang="en-US" dirty="0" smtClean="0"/>
              <a:t>In </a:t>
            </a:r>
            <a:r>
              <a:rPr lang="en-US" i="1" dirty="0" smtClean="0"/>
              <a:t>1929, </a:t>
            </a:r>
            <a:r>
              <a:rPr lang="en-US" dirty="0" smtClean="0"/>
              <a:t>the Institute of International Law, New York, USA prepared a declaration of Human Rights and Duties. </a:t>
            </a:r>
          </a:p>
          <a:p>
            <a:r>
              <a:rPr lang="en-US" dirty="0" smtClean="0"/>
              <a:t>The Inter-American Conference passed a resolution in 1945 seeking the establishment of an International Forum for the furtherance of </a:t>
            </a:r>
            <a:r>
              <a:rPr lang="en-US" i="1" dirty="0" smtClean="0"/>
              <a:t>Human Rights of Mankind.</a:t>
            </a:r>
          </a:p>
        </p:txBody>
      </p:sp>
      <p:sp>
        <p:nvSpPr>
          <p:cNvPr id="2" name="Title 1"/>
          <p:cNvSpPr>
            <a:spLocks noGrp="1"/>
          </p:cNvSpPr>
          <p:nvPr>
            <p:ph type="title"/>
          </p:nvPr>
        </p:nvSpPr>
        <p:spPr>
          <a:xfrm>
            <a:off x="457200" y="274638"/>
            <a:ext cx="8229600" cy="792162"/>
          </a:xfrm>
        </p:spPr>
        <p:txBody>
          <a:bodyPr>
            <a:normAutofit fontScale="90000"/>
          </a:bodyPr>
          <a:lstStyle/>
          <a:p>
            <a:r>
              <a:rPr lang="en-US" b="1" dirty="0" smtClean="0"/>
              <a:t>Modern International History of HRs</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lstStyle/>
          <a:p>
            <a:pPr>
              <a:buNone/>
            </a:pPr>
            <a:r>
              <a:rPr lang="en-US" dirty="0" smtClean="0"/>
              <a:t>   “</a:t>
            </a:r>
            <a:r>
              <a:rPr lang="en-US" i="1" dirty="0" smtClean="0"/>
              <a:t>Human Rights are inscribed in the hearts of people; they were long before they drafted their first proclamation” </a:t>
            </a:r>
          </a:p>
          <a:p>
            <a:pPr>
              <a:buNone/>
            </a:pPr>
            <a:r>
              <a:rPr lang="en-US" i="1" dirty="0" smtClean="0"/>
              <a:t>					- </a:t>
            </a:r>
            <a:r>
              <a:rPr lang="en-US" b="1" dirty="0" smtClean="0"/>
              <a:t>Mary Robinson</a:t>
            </a:r>
            <a:endParaRPr lang="en-US" dirty="0"/>
          </a:p>
        </p:txBody>
      </p:sp>
      <p:pic>
        <p:nvPicPr>
          <p:cNvPr id="4098" name="Picture 2" descr="D:\PPT Templates\Nature\voiceforhuman.jpg"/>
          <p:cNvPicPr>
            <a:picLocks noChangeAspect="1" noChangeArrowheads="1"/>
          </p:cNvPicPr>
          <p:nvPr/>
        </p:nvPicPr>
        <p:blipFill>
          <a:blip r:embed="rId3"/>
          <a:srcRect/>
          <a:stretch>
            <a:fillRect/>
          </a:stretch>
        </p:blipFill>
        <p:spPr bwMode="auto">
          <a:xfrm>
            <a:off x="762000" y="1828800"/>
            <a:ext cx="2971800" cy="437029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377</TotalTime>
  <Words>3305</Words>
  <Application>Microsoft Office PowerPoint</Application>
  <PresentationFormat>On-screen Show (4:3)</PresentationFormat>
  <Paragraphs>236</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AN INTRODUCTION TO THE HUMAN RIGHTS</vt:lpstr>
      <vt:lpstr>PowerPoint Presentation</vt:lpstr>
      <vt:lpstr>INTRODUCTION</vt:lpstr>
      <vt:lpstr>Definition of Human Rights</vt:lpstr>
      <vt:lpstr>Classification of HRs</vt:lpstr>
      <vt:lpstr>EVOLUTION OF HUMAN RIGHTS</vt:lpstr>
      <vt:lpstr>HRs in Holy Documents</vt:lpstr>
      <vt:lpstr>Modern International History of HRs</vt:lpstr>
      <vt:lpstr>PowerPoint Presentation</vt:lpstr>
      <vt:lpstr>DRAFTING OF UDHR</vt:lpstr>
      <vt:lpstr>Drafting UDHR</vt:lpstr>
      <vt:lpstr>Declaration of UDHR</vt:lpstr>
      <vt:lpstr>Evolution of Universal HRs.</vt:lpstr>
      <vt:lpstr>Contemporary Concept of  Human Rights</vt:lpstr>
      <vt:lpstr>Contd…</vt:lpstr>
      <vt:lpstr>BIRTH OF UN AND UDHR</vt:lpstr>
      <vt:lpstr>UNIVERSAL DECLARATION OF HUMAN RIGHTS (UDHR) AT A GLANCE</vt:lpstr>
      <vt:lpstr>UDHR</vt:lpstr>
      <vt:lpstr>PowerPoint Presentation</vt:lpstr>
      <vt:lpstr>Importance of HRs</vt:lpstr>
      <vt:lpstr>UDHR at a glance</vt:lpstr>
      <vt:lpstr>PowerPoint Presentation</vt:lpstr>
      <vt:lpstr>All Articles of UDHR</vt:lpstr>
      <vt:lpstr>All Articles of UDHR</vt:lpstr>
      <vt:lpstr>Human Rights Perspective in Indian Constitution</vt:lpstr>
      <vt:lpstr>HRs Principles in Preable</vt:lpstr>
      <vt:lpstr>Two Sets of Rights as per UDHR</vt:lpstr>
      <vt:lpstr>SUPREME COURT ON HUMAN RIGHTS</vt:lpstr>
      <vt:lpstr>SUPREME COURT ON HUMAN RIGHTS</vt:lpstr>
      <vt:lpstr>Landmark Judgments of SC on Human Rights</vt:lpstr>
      <vt:lpstr>Ahmedabad Municipal Corporation vs. Nawab Khan Gulam Khan &amp; Ors. [1997]</vt:lpstr>
      <vt:lpstr>Chameli Singh vs. State of UP and Ors [1996]</vt:lpstr>
      <vt:lpstr>Prabhakar Nair vs. State if Tamil Nadu &amp; Ors. [1987]</vt:lpstr>
      <vt:lpstr>M/s. Shantistar Builders vs. Narayan Khimalal Totame &amp; Ors. [1990]</vt:lpstr>
      <vt:lpstr>Ramamurthy vs. State of Karnataka [1997]</vt:lpstr>
      <vt:lpstr>SC on Rights of the prisoners</vt:lpstr>
      <vt:lpstr>SC on Rights of the prisoners</vt:lpstr>
      <vt:lpstr>SC on Himan Rights</vt:lpstr>
      <vt:lpstr>SC on Himan Rights</vt:lpstr>
      <vt:lpstr>SC on Himan Rights</vt:lpstr>
      <vt:lpstr>SC on Himan Rights</vt:lpstr>
      <vt:lpstr>Conclusion</vt:lpstr>
      <vt:lpstr>Conclusion</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AND DUTIES</dc:title>
  <dc:creator>dupdale</dc:creator>
  <cp:lastModifiedBy>miss naseem</cp:lastModifiedBy>
  <cp:revision>160</cp:revision>
  <dcterms:created xsi:type="dcterms:W3CDTF">2006-08-16T00:00:00Z</dcterms:created>
  <dcterms:modified xsi:type="dcterms:W3CDTF">2020-05-08T07:42:33Z</dcterms:modified>
</cp:coreProperties>
</file>