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4" r:id="rId27"/>
    <p:sldId id="282" r:id="rId28"/>
    <p:sldId id="286" r:id="rId29"/>
    <p:sldId id="283" r:id="rId30"/>
    <p:sldId id="285" r:id="rId31"/>
    <p:sldId id="287" r:id="rId32"/>
    <p:sldId id="289" r:id="rId33"/>
    <p:sldId id="290" r:id="rId34"/>
  </p:sldIdLst>
  <p:sldSz cx="12161838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99CC"/>
    <a:srgbClr val="FF0000"/>
    <a:srgbClr val="663300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660"/>
  </p:normalViewPr>
  <p:slideViewPr>
    <p:cSldViewPr>
      <p:cViewPr varScale="1">
        <p:scale>
          <a:sx n="68" d="100"/>
          <a:sy n="68" d="100"/>
        </p:scale>
        <p:origin x="924" y="72"/>
      </p:cViewPr>
      <p:guideLst>
        <p:guide orient="horz" pos="2160"/>
        <p:guide pos="383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2138" y="2130426"/>
            <a:ext cx="10337562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4276" y="3886200"/>
            <a:ext cx="851328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609DD-94B8-41B1-9481-04E5B8436C07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D360-56ED-4385-A034-BB0345660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095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609DD-94B8-41B1-9481-04E5B8436C07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D360-56ED-4385-A034-BB0345660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237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17332" y="274639"/>
            <a:ext cx="2736414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92" y="274639"/>
            <a:ext cx="800654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609DD-94B8-41B1-9481-04E5B8436C07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D360-56ED-4385-A034-BB0345660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602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609DD-94B8-41B1-9481-04E5B8436C07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D360-56ED-4385-A034-BB0345660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531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702" y="4406901"/>
            <a:ext cx="1033756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702" y="2906713"/>
            <a:ext cx="1033756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609DD-94B8-41B1-9481-04E5B8436C07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D360-56ED-4385-A034-BB0345660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39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092" y="1600201"/>
            <a:ext cx="537147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2268" y="1600201"/>
            <a:ext cx="537147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609DD-94B8-41B1-9481-04E5B8436C07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D360-56ED-4385-A034-BB0345660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816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2" y="1535113"/>
            <a:ext cx="5373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092" y="2174875"/>
            <a:ext cx="5373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8046" y="1535113"/>
            <a:ext cx="537570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8046" y="2174875"/>
            <a:ext cx="537570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609DD-94B8-41B1-9481-04E5B8436C07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D360-56ED-4385-A034-BB0345660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738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609DD-94B8-41B1-9481-04E5B8436C07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D360-56ED-4385-A034-BB0345660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47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609DD-94B8-41B1-9481-04E5B8436C07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D360-56ED-4385-A034-BB0345660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258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3" y="273050"/>
            <a:ext cx="400116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941" y="273051"/>
            <a:ext cx="679880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093" y="1435101"/>
            <a:ext cx="400116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609DD-94B8-41B1-9481-04E5B8436C07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D360-56ED-4385-A034-BB0345660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86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3805" y="4800600"/>
            <a:ext cx="729710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3805" y="612775"/>
            <a:ext cx="729710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3805" y="5367338"/>
            <a:ext cx="729710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609DD-94B8-41B1-9481-04E5B8436C07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D360-56ED-4385-A034-BB0345660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727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092" y="274638"/>
            <a:ext cx="1094565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2" y="1600201"/>
            <a:ext cx="1094565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8092" y="6356351"/>
            <a:ext cx="2837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609DD-94B8-41B1-9481-04E5B8436C07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55295" y="6356351"/>
            <a:ext cx="38512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5984" y="6356351"/>
            <a:ext cx="2837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FD360-56ED-4385-A034-BB0345660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848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1319" y="1600200"/>
            <a:ext cx="11048511" cy="4678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dirty="0">
                <a:solidFill>
                  <a:srgbClr val="FF0000"/>
                </a:solidFill>
                <a:latin typeface="Algerian" panose="04020705040A02060702" pitchFamily="82" charset="0"/>
              </a:rPr>
              <a:t>Cellular Metabolism</a:t>
            </a:r>
          </a:p>
        </p:txBody>
      </p:sp>
    </p:spTree>
    <p:extLst>
      <p:ext uri="{BB962C8B-B14F-4D97-AF65-F5344CB8AC3E}">
        <p14:creationId xmlns:p14="http://schemas.microsoft.com/office/powerpoint/2010/main" val="2021679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Algerian" pitchFamily="82" charset="0"/>
              </a:rPr>
              <a:t>LIPIDS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138" y="1524001"/>
            <a:ext cx="10438911" cy="4267201"/>
          </a:xfrm>
        </p:spPr>
        <p:txBody>
          <a:bodyPr>
            <a:normAutofit/>
          </a:bodyPr>
          <a:lstStyle/>
          <a:p>
            <a:r>
              <a:rPr lang="en-US" sz="2800" dirty="0"/>
              <a:t>Heterogeneous group of compound which are soluble in organic solvent like ether and insoluble in water or polar carbohydrates</a:t>
            </a:r>
          </a:p>
          <a:p>
            <a:r>
              <a:rPr lang="en-US" sz="2800" dirty="0"/>
              <a:t>These are triglycerides</a:t>
            </a:r>
          </a:p>
          <a:p>
            <a:r>
              <a:rPr lang="en-US" sz="2800" dirty="0"/>
              <a:t>Further modification produce :</a:t>
            </a:r>
          </a:p>
          <a:p>
            <a:r>
              <a:rPr lang="en-US" sz="2800" dirty="0"/>
              <a:t>  Phospholipids</a:t>
            </a:r>
          </a:p>
          <a:p>
            <a:r>
              <a:rPr lang="en-US" sz="2800" dirty="0"/>
              <a:t>   Glycolipids</a:t>
            </a:r>
          </a:p>
          <a:p>
            <a:r>
              <a:rPr lang="en-US" sz="2800" dirty="0"/>
              <a:t>   Lipoprotein</a:t>
            </a:r>
          </a:p>
        </p:txBody>
      </p:sp>
    </p:spTree>
    <p:extLst>
      <p:ext uri="{BB962C8B-B14F-4D97-AF65-F5344CB8AC3E}">
        <p14:creationId xmlns:p14="http://schemas.microsoft.com/office/powerpoint/2010/main" val="4143160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2" y="304800"/>
            <a:ext cx="10945654" cy="1143000"/>
          </a:xfrm>
        </p:spPr>
        <p:txBody>
          <a:bodyPr/>
          <a:lstStyle/>
          <a:p>
            <a:r>
              <a:rPr lang="en-US" b="1" dirty="0">
                <a:solidFill>
                  <a:srgbClr val="663300"/>
                </a:solidFill>
                <a:latin typeface="Algerian" pitchFamily="82" charset="0"/>
              </a:rPr>
              <a:t>PROTEIN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789" y="1600202"/>
            <a:ext cx="10641608" cy="3886199"/>
          </a:xfrm>
        </p:spPr>
        <p:txBody>
          <a:bodyPr>
            <a:normAutofit/>
          </a:bodyPr>
          <a:lstStyle/>
          <a:p>
            <a:r>
              <a:rPr lang="en-US" sz="2800" dirty="0"/>
              <a:t>Protein is made up of amino acids</a:t>
            </a:r>
          </a:p>
          <a:p>
            <a:r>
              <a:rPr lang="en-US" sz="2800" dirty="0"/>
              <a:t>Covalent bond formed is a peptide bond</a:t>
            </a:r>
          </a:p>
          <a:p>
            <a:r>
              <a:rPr lang="en-US" sz="2800" dirty="0"/>
              <a:t>        </a:t>
            </a:r>
            <a:r>
              <a:rPr lang="en-US" sz="2800" b="1" dirty="0"/>
              <a:t>Polypeptides : 2-100 amino acids </a:t>
            </a:r>
          </a:p>
          <a:p>
            <a:r>
              <a:rPr lang="en-US" sz="2800" dirty="0"/>
              <a:t>         Protein:  &gt; 100 amino acids </a:t>
            </a:r>
          </a:p>
          <a:p>
            <a:r>
              <a:rPr lang="en-US" sz="2800" b="1" dirty="0"/>
              <a:t>          Required additional modification to become</a:t>
            </a:r>
          </a:p>
          <a:p>
            <a:pPr marL="0" indent="0">
              <a:buNone/>
            </a:pPr>
            <a:r>
              <a:rPr lang="en-US" sz="2800" b="1" dirty="0"/>
              <a:t>                                   functional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37004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Algerian" pitchFamily="82" charset="0"/>
              </a:rPr>
              <a:t>MODIFICATION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789" y="1600200"/>
            <a:ext cx="10438911" cy="4267200"/>
          </a:xfrm>
        </p:spPr>
        <p:txBody>
          <a:bodyPr>
            <a:normAutofit/>
          </a:bodyPr>
          <a:lstStyle/>
          <a:p>
            <a:r>
              <a:rPr lang="en-US" sz="2800" dirty="0"/>
              <a:t>Modification occurs on four levels </a:t>
            </a:r>
          </a:p>
          <a:p>
            <a:r>
              <a:rPr lang="en-US" sz="2800" dirty="0"/>
              <a:t> Primary:   string of amino acid</a:t>
            </a:r>
          </a:p>
          <a:p>
            <a:r>
              <a:rPr lang="en-US" sz="2800" dirty="0"/>
              <a:t> Secondary: helix or pleat structure</a:t>
            </a:r>
          </a:p>
          <a:p>
            <a:r>
              <a:rPr lang="en-US" sz="2800" dirty="0"/>
              <a:t>Tertiary :  3D folding</a:t>
            </a:r>
          </a:p>
          <a:p>
            <a:r>
              <a:rPr lang="en-US" sz="2800" dirty="0"/>
              <a:t>Quaternary: two or more 3-D proteins that act as</a:t>
            </a:r>
          </a:p>
          <a:p>
            <a:pPr marL="0" indent="0">
              <a:buNone/>
            </a:pPr>
            <a:r>
              <a:rPr lang="en-US" sz="2800" dirty="0"/>
              <a:t>          as a functional unit</a:t>
            </a:r>
          </a:p>
          <a:p>
            <a:pPr marL="0" indent="0">
              <a:buNone/>
            </a:pPr>
            <a:r>
              <a:rPr lang="en-US" sz="2800" dirty="0"/>
              <a:t>       i.e ., Hemoglobin</a:t>
            </a:r>
          </a:p>
        </p:txBody>
      </p:sp>
    </p:spTree>
    <p:extLst>
      <p:ext uri="{BB962C8B-B14F-4D97-AF65-F5344CB8AC3E}">
        <p14:creationId xmlns:p14="http://schemas.microsoft.com/office/powerpoint/2010/main" val="3541417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835" y="914401"/>
            <a:ext cx="10033516" cy="4525963"/>
          </a:xfrm>
        </p:spPr>
        <p:txBody>
          <a:bodyPr>
            <a:normAutofit/>
          </a:bodyPr>
          <a:lstStyle/>
          <a:p>
            <a:r>
              <a:rPr lang="en-US" sz="2800" dirty="0"/>
              <a:t>Shape determines function</a:t>
            </a:r>
          </a:p>
          <a:p>
            <a:r>
              <a:rPr lang="en-US" sz="2800" dirty="0"/>
              <a:t>Loss of shape leads to loss of function</a:t>
            </a:r>
          </a:p>
          <a:p>
            <a:r>
              <a:rPr lang="en-US" sz="2800" dirty="0"/>
              <a:t>Protein may be structural or functional</a:t>
            </a:r>
          </a:p>
          <a:p>
            <a:r>
              <a:rPr lang="en-US" sz="2800" dirty="0"/>
              <a:t>If structural play a role in cellular architecture</a:t>
            </a:r>
          </a:p>
          <a:p>
            <a:r>
              <a:rPr lang="en-US" sz="2800" dirty="0"/>
              <a:t>Collagen , actin, myosin</a:t>
            </a:r>
          </a:p>
          <a:p>
            <a:r>
              <a:rPr lang="en-US" sz="2800" dirty="0"/>
              <a:t> If functional play a role in cell metabolism</a:t>
            </a:r>
          </a:p>
          <a:p>
            <a:r>
              <a:rPr lang="en-US" sz="2800" dirty="0"/>
              <a:t>Enzymes, antibodies</a:t>
            </a:r>
          </a:p>
        </p:txBody>
      </p:sp>
    </p:spTree>
    <p:extLst>
      <p:ext uri="{BB962C8B-B14F-4D97-AF65-F5344CB8AC3E}">
        <p14:creationId xmlns:p14="http://schemas.microsoft.com/office/powerpoint/2010/main" val="3802985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  <a:latin typeface="Algerian" pitchFamily="82" charset="0"/>
              </a:rPr>
              <a:t>PATHWAY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Anabolism is building up aspect of metabolism</a:t>
            </a:r>
          </a:p>
          <a:p>
            <a:r>
              <a:rPr lang="en-US" sz="2800" dirty="0"/>
              <a:t>Polymerization, an anabolic pathway used to build macromolecules such as nucleic acid ,Protein and </a:t>
            </a:r>
          </a:p>
          <a:p>
            <a:pPr marL="0" indent="0">
              <a:buNone/>
            </a:pPr>
            <a:r>
              <a:rPr lang="en-US" sz="2800" dirty="0"/>
              <a:t>    polysaccharides uses condensation reaction to join</a:t>
            </a:r>
          </a:p>
          <a:p>
            <a:pPr marL="0" indent="0">
              <a:buNone/>
            </a:pPr>
            <a:r>
              <a:rPr lang="en-US" sz="2800" dirty="0"/>
              <a:t>    monomers </a:t>
            </a:r>
          </a:p>
          <a:p>
            <a:pPr marL="0" indent="0">
              <a:buNone/>
            </a:pPr>
            <a:r>
              <a:rPr lang="en-US" sz="2800" dirty="0"/>
              <a:t>    Larger molecules are form from smaller molecules </a:t>
            </a:r>
          </a:p>
          <a:p>
            <a:pPr marL="0" indent="0">
              <a:buNone/>
            </a:pPr>
            <a:r>
              <a:rPr lang="en-US" sz="2800" dirty="0"/>
              <a:t>    using enzymes and cofactor</a:t>
            </a:r>
          </a:p>
        </p:txBody>
      </p:sp>
    </p:spTree>
    <p:extLst>
      <p:ext uri="{BB962C8B-B14F-4D97-AF65-F5344CB8AC3E}">
        <p14:creationId xmlns:p14="http://schemas.microsoft.com/office/powerpoint/2010/main" val="1244032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2" y="304800"/>
            <a:ext cx="4662038" cy="102235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Algerian" pitchFamily="82" charset="0"/>
              </a:rPr>
              <a:t>ENERGY SOURCE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0516" y="1828800"/>
            <a:ext cx="6094561" cy="40386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2698" y="1524000"/>
            <a:ext cx="5675524" cy="4495800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Anabolism is powered by</a:t>
            </a:r>
          </a:p>
          <a:p>
            <a:r>
              <a:rPr lang="en-US" sz="2400" dirty="0"/>
              <a:t>      catabolism where large molecules are broken down into</a:t>
            </a:r>
          </a:p>
          <a:p>
            <a:r>
              <a:rPr lang="en-US" sz="2400" dirty="0"/>
              <a:t>    Smaller parts</a:t>
            </a:r>
          </a:p>
          <a:p>
            <a:r>
              <a:rPr lang="en-US" sz="2400" dirty="0"/>
              <a:t> Anabolic process is also  </a:t>
            </a:r>
          </a:p>
          <a:p>
            <a:r>
              <a:rPr lang="en-US" sz="2400" dirty="0"/>
              <a:t> powered by cleavage of of ATP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Anabolism usually involves</a:t>
            </a:r>
          </a:p>
          <a:p>
            <a:r>
              <a:rPr lang="en-US" sz="2400" dirty="0"/>
              <a:t>  reduction and decreases</a:t>
            </a:r>
          </a:p>
          <a:p>
            <a:r>
              <a:rPr lang="en-US" sz="2400" dirty="0"/>
              <a:t>  entropy making it unfavorable </a:t>
            </a:r>
          </a:p>
          <a:p>
            <a:r>
              <a:rPr lang="en-US" sz="2400" dirty="0"/>
              <a:t> without energy input</a:t>
            </a:r>
          </a:p>
          <a:p>
            <a:r>
              <a:rPr lang="en-US" sz="2400" dirty="0"/>
              <a:t>   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60657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ENERGY SOURCE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789" y="1524000"/>
            <a:ext cx="10438911" cy="4191000"/>
          </a:xfrm>
        </p:spPr>
        <p:txBody>
          <a:bodyPr>
            <a:normAutofit/>
          </a:bodyPr>
          <a:lstStyle/>
          <a:p>
            <a:r>
              <a:rPr lang="en-US" sz="2800" dirty="0"/>
              <a:t>The starting material called precursor , is joined to</a:t>
            </a:r>
          </a:p>
          <a:p>
            <a:pPr marL="0" indent="0">
              <a:buNone/>
            </a:pPr>
            <a:r>
              <a:rPr lang="en-US" sz="2800" dirty="0"/>
              <a:t>    to gather using chemical energy made available </a:t>
            </a:r>
          </a:p>
          <a:p>
            <a:pPr marL="0" indent="0">
              <a:buNone/>
            </a:pPr>
            <a:r>
              <a:rPr lang="en-US" sz="2800" dirty="0"/>
              <a:t>    from hydrolyzing ATP </a:t>
            </a:r>
          </a:p>
          <a:p>
            <a:pPr marL="0" indent="0">
              <a:buNone/>
            </a:pPr>
            <a:r>
              <a:rPr lang="en-US" sz="2800" dirty="0"/>
              <a:t>    Reduced co factor FAD , NAD and performing </a:t>
            </a:r>
          </a:p>
          <a:p>
            <a:pPr marL="0" indent="0">
              <a:buNone/>
            </a:pPr>
            <a:r>
              <a:rPr lang="en-US" sz="2800" dirty="0"/>
              <a:t>    favorable side reactions</a:t>
            </a:r>
          </a:p>
          <a:p>
            <a:pPr marL="0" indent="0">
              <a:buNone/>
            </a:pPr>
            <a:r>
              <a:rPr lang="en-US" sz="2800" b="1" dirty="0"/>
              <a:t>    Cofactors</a:t>
            </a:r>
          </a:p>
          <a:p>
            <a:r>
              <a:rPr lang="en-US" sz="2800" dirty="0"/>
              <a:t>The</a:t>
            </a:r>
            <a:r>
              <a:rPr lang="en-US" sz="2800" b="1" dirty="0"/>
              <a:t> </a:t>
            </a:r>
            <a:r>
              <a:rPr lang="en-US" sz="2800" dirty="0"/>
              <a:t>reducing agents NADH, FADH</a:t>
            </a:r>
            <a:r>
              <a:rPr lang="en-US" sz="1800" b="1" dirty="0"/>
              <a:t>2 </a:t>
            </a:r>
            <a:r>
              <a:rPr lang="en-US" sz="2800" dirty="0"/>
              <a:t>acts as cofactor</a:t>
            </a:r>
          </a:p>
          <a:p>
            <a:pPr marL="0" indent="0">
              <a:buNone/>
            </a:pPr>
            <a:r>
              <a:rPr lang="en-US" sz="2800" dirty="0"/>
              <a:t>    in anabolic pathway  </a:t>
            </a:r>
          </a:p>
        </p:txBody>
      </p:sp>
    </p:spTree>
    <p:extLst>
      <p:ext uri="{BB962C8B-B14F-4D97-AF65-F5344CB8AC3E}">
        <p14:creationId xmlns:p14="http://schemas.microsoft.com/office/powerpoint/2010/main" val="14831278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NADH, NADPH and FADH</a:t>
            </a:r>
            <a:r>
              <a:rPr lang="en-US" sz="2000" b="1" dirty="0"/>
              <a:t>2  </a:t>
            </a:r>
            <a:r>
              <a:rPr lang="en-US" sz="2800" dirty="0"/>
              <a:t>act as electron carrier ,</a:t>
            </a:r>
          </a:p>
          <a:p>
            <a:pPr marL="0" indent="0">
              <a:buNone/>
            </a:pPr>
            <a:r>
              <a:rPr lang="en-US" sz="2800" dirty="0"/>
              <a:t>    while charged metal ions within enzymes stabilize </a:t>
            </a:r>
          </a:p>
          <a:p>
            <a:pPr marL="0" indent="0">
              <a:buNone/>
            </a:pPr>
            <a:r>
              <a:rPr lang="en-US" sz="2800" dirty="0"/>
              <a:t>    charged functional groups on substrates</a:t>
            </a:r>
          </a:p>
          <a:p>
            <a:pPr marL="0" indent="0">
              <a:buNone/>
            </a:pPr>
            <a:r>
              <a:rPr lang="en-US" sz="2800" dirty="0"/>
              <a:t>    Substrate for anabolism is mostly intermediate taken</a:t>
            </a:r>
          </a:p>
          <a:p>
            <a:pPr marL="0" indent="0">
              <a:buNone/>
            </a:pPr>
            <a:r>
              <a:rPr lang="en-US" sz="2800" dirty="0"/>
              <a:t>    from catabolic pathway during period of high energy </a:t>
            </a:r>
          </a:p>
          <a:p>
            <a:pPr marL="0" indent="0">
              <a:buNone/>
            </a:pPr>
            <a:r>
              <a:rPr lang="en-US" sz="2800" dirty="0"/>
              <a:t>    charge in the cell</a:t>
            </a:r>
          </a:p>
        </p:txBody>
      </p:sp>
    </p:spTree>
    <p:extLst>
      <p:ext uri="{BB962C8B-B14F-4D97-AF65-F5344CB8AC3E}">
        <p14:creationId xmlns:p14="http://schemas.microsoft.com/office/powerpoint/2010/main" val="6457049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092" y="838200"/>
            <a:ext cx="10945654" cy="5181600"/>
          </a:xfrm>
        </p:spPr>
        <p:txBody>
          <a:bodyPr>
            <a:normAutofit lnSpcReduction="10000"/>
          </a:bodyPr>
          <a:lstStyle/>
          <a:p>
            <a:r>
              <a:rPr lang="en-US" sz="2800" b="1" dirty="0"/>
              <a:t>Functions</a:t>
            </a:r>
          </a:p>
          <a:p>
            <a:pPr marL="0" indent="0">
              <a:buNone/>
            </a:pPr>
            <a:r>
              <a:rPr lang="en-US" sz="2800" dirty="0"/>
              <a:t>    Anabolic process build organ and tissues</a:t>
            </a:r>
          </a:p>
          <a:p>
            <a:r>
              <a:rPr lang="en-US" sz="2800" dirty="0"/>
              <a:t> Increases body size and produce growth and </a:t>
            </a:r>
          </a:p>
          <a:p>
            <a:pPr marL="0" indent="0">
              <a:buNone/>
            </a:pPr>
            <a:r>
              <a:rPr lang="en-US" sz="2800" dirty="0"/>
              <a:t>     differentiation of cells</a:t>
            </a:r>
          </a:p>
          <a:p>
            <a:pPr marL="0" indent="0">
              <a:buNone/>
            </a:pPr>
            <a:r>
              <a:rPr lang="en-US" sz="2800" dirty="0"/>
              <a:t>     Example:</a:t>
            </a:r>
          </a:p>
          <a:p>
            <a:pPr marL="0" indent="0">
              <a:buNone/>
            </a:pPr>
            <a:r>
              <a:rPr lang="en-US" sz="2800" dirty="0"/>
              <a:t> Growth and mineralization of bone and increases</a:t>
            </a:r>
          </a:p>
          <a:p>
            <a:pPr marL="0" indent="0">
              <a:buNone/>
            </a:pPr>
            <a:r>
              <a:rPr lang="en-US" sz="2800" dirty="0"/>
              <a:t>  muscle mass</a:t>
            </a:r>
          </a:p>
          <a:p>
            <a:r>
              <a:rPr lang="en-US" sz="2800" b="1" dirty="0"/>
              <a:t>Anabolic hormones</a:t>
            </a:r>
          </a:p>
          <a:p>
            <a:pPr marL="0" indent="0">
              <a:buNone/>
            </a:pPr>
            <a:r>
              <a:rPr lang="en-US" sz="2800" dirty="0"/>
              <a:t>    classic anabolic hormone is </a:t>
            </a:r>
            <a:r>
              <a:rPr lang="en-US" sz="2800" b="1" dirty="0"/>
              <a:t>steroids</a:t>
            </a:r>
            <a:r>
              <a:rPr lang="en-US" sz="2800" dirty="0"/>
              <a:t> which stimulate</a:t>
            </a:r>
          </a:p>
          <a:p>
            <a:pPr marL="0" indent="0">
              <a:buNone/>
            </a:pPr>
            <a:r>
              <a:rPr lang="en-US" sz="2800" dirty="0"/>
              <a:t>     protein synthesis and muscle growth and </a:t>
            </a:r>
            <a:r>
              <a:rPr lang="en-US" sz="2800" b="1" dirty="0"/>
              <a:t>insulin</a:t>
            </a:r>
          </a:p>
          <a:p>
            <a:pPr marL="0" indent="0">
              <a:buNone/>
            </a:pPr>
            <a:r>
              <a:rPr lang="en-US" sz="2800" b="1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1095028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99CC"/>
                </a:solidFill>
                <a:latin typeface="Algerian" pitchFamily="82" charset="0"/>
              </a:rPr>
              <a:t>PHOTOSYNTHETIC CARBOHYDRATE SYNTHESIS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092" y="1752601"/>
            <a:ext cx="10945654" cy="4297363"/>
          </a:xfrm>
        </p:spPr>
        <p:txBody>
          <a:bodyPr>
            <a:normAutofit/>
          </a:bodyPr>
          <a:lstStyle/>
          <a:p>
            <a:r>
              <a:rPr lang="en-US" sz="2800" dirty="0"/>
              <a:t>Photosynthetic carbohydrate synthesis in plants and certain bacteria is an anabolic process that produces </a:t>
            </a:r>
          </a:p>
          <a:p>
            <a:pPr marL="0" indent="0">
              <a:buNone/>
            </a:pPr>
            <a:r>
              <a:rPr lang="en-US" sz="2800" dirty="0"/>
              <a:t>    glucose, cellulose, starch, lipid and protein from co2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   It  uses energy produced from light –driven reaction </a:t>
            </a:r>
          </a:p>
          <a:p>
            <a:pPr marL="0" indent="0">
              <a:buNone/>
            </a:pPr>
            <a:r>
              <a:rPr lang="en-US" sz="2800" dirty="0"/>
              <a:t>    of photosynthesis and creates precursors  to large </a:t>
            </a:r>
          </a:p>
          <a:p>
            <a:pPr marL="0" indent="0">
              <a:buNone/>
            </a:pPr>
            <a:r>
              <a:rPr lang="en-US" sz="2800" dirty="0"/>
              <a:t>    molecule via , calvin cycle</a:t>
            </a:r>
          </a:p>
        </p:txBody>
      </p:sp>
    </p:spTree>
    <p:extLst>
      <p:ext uri="{BB962C8B-B14F-4D97-AF65-F5344CB8AC3E}">
        <p14:creationId xmlns:p14="http://schemas.microsoft.com/office/powerpoint/2010/main" val="1338208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Algerian" pitchFamily="82" charset="0"/>
              </a:rPr>
              <a:t>Cellular Metabolism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835" y="1676400"/>
            <a:ext cx="9932168" cy="396240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dirty="0"/>
              <a:t> Cellular metabolism is the set of chemical </a:t>
            </a:r>
          </a:p>
          <a:p>
            <a:pPr marL="0" indent="0">
              <a:buNone/>
            </a:pPr>
            <a:r>
              <a:rPr lang="en-US" sz="2800" dirty="0"/>
              <a:t>      reactions that occur in living organism in order </a:t>
            </a:r>
          </a:p>
          <a:p>
            <a:pPr marL="0" indent="0">
              <a:buNone/>
            </a:pPr>
            <a:r>
              <a:rPr lang="en-US" sz="2800" dirty="0"/>
              <a:t>      to maintain life 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/>
              <a:t>  These processes allow organism to grow and </a:t>
            </a:r>
          </a:p>
          <a:p>
            <a:pPr marL="0" indent="0">
              <a:buNone/>
            </a:pPr>
            <a:r>
              <a:rPr lang="en-US" sz="2800" dirty="0"/>
              <a:t>       and reproduce , maintain their structure and </a:t>
            </a:r>
          </a:p>
          <a:p>
            <a:pPr marL="0" indent="0">
              <a:buNone/>
            </a:pPr>
            <a:r>
              <a:rPr lang="en-US" sz="2800" dirty="0"/>
              <a:t>       respond to environmental changes</a:t>
            </a:r>
          </a:p>
        </p:txBody>
      </p:sp>
    </p:spTree>
    <p:extLst>
      <p:ext uri="{BB962C8B-B14F-4D97-AF65-F5344CB8AC3E}">
        <p14:creationId xmlns:p14="http://schemas.microsoft.com/office/powerpoint/2010/main" val="24028010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138" y="457200"/>
            <a:ext cx="10134864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5043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     </a:t>
            </a:r>
            <a:r>
              <a:rPr lang="en-US" dirty="0">
                <a:latin typeface="Algerian" pitchFamily="82" charset="0"/>
              </a:rPr>
              <a:t>GLYCOGEN STORAGE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835" y="1600201"/>
            <a:ext cx="10033516" cy="4525963"/>
          </a:xfrm>
        </p:spPr>
        <p:txBody>
          <a:bodyPr>
            <a:normAutofit/>
          </a:bodyPr>
          <a:lstStyle/>
          <a:p>
            <a:r>
              <a:rPr lang="en-US" sz="2800" dirty="0"/>
              <a:t>During periods of high blood sugar, glucose 6-</a:t>
            </a:r>
          </a:p>
          <a:p>
            <a:pPr marL="0" indent="0">
              <a:buNone/>
            </a:pPr>
            <a:r>
              <a:rPr lang="en-US" sz="2800" dirty="0"/>
              <a:t>    phosphate from glycolysis is diverted to </a:t>
            </a:r>
          </a:p>
          <a:p>
            <a:pPr marL="0" indent="0">
              <a:buNone/>
            </a:pPr>
            <a:r>
              <a:rPr lang="en-US" sz="2800" dirty="0"/>
              <a:t>     glycogen – storing pathway</a:t>
            </a:r>
          </a:p>
          <a:p>
            <a:r>
              <a:rPr lang="en-US" sz="2800" dirty="0"/>
              <a:t>It is changed to glucose-1-phosphate by</a:t>
            </a:r>
          </a:p>
          <a:p>
            <a:pPr marL="0" indent="0">
              <a:buNone/>
            </a:pPr>
            <a:r>
              <a:rPr lang="en-US" sz="2800" dirty="0"/>
              <a:t>   phosphoglucomutase and UDP-glucose by UTP-</a:t>
            </a:r>
          </a:p>
          <a:p>
            <a:pPr marL="0" indent="0">
              <a:buNone/>
            </a:pPr>
            <a:r>
              <a:rPr lang="en-US" sz="2800" dirty="0"/>
              <a:t>   glucose -1-phosphate </a:t>
            </a:r>
          </a:p>
          <a:p>
            <a:r>
              <a:rPr lang="en-US" sz="2800" dirty="0"/>
              <a:t>Glycogen synthase adds this UDP – glucose to</a:t>
            </a:r>
          </a:p>
          <a:p>
            <a:pPr marL="0" indent="0">
              <a:buNone/>
            </a:pPr>
            <a:r>
              <a:rPr lang="en-US" sz="2800" dirty="0"/>
              <a:t>    glycogen chain</a:t>
            </a:r>
          </a:p>
        </p:txBody>
      </p:sp>
    </p:spTree>
    <p:extLst>
      <p:ext uri="{BB962C8B-B14F-4D97-AF65-F5344CB8AC3E}">
        <p14:creationId xmlns:p14="http://schemas.microsoft.com/office/powerpoint/2010/main" val="5143022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lgerian" pitchFamily="82" charset="0"/>
              </a:rPr>
              <a:t>GLUCONEOGENESIS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3487" y="1600200"/>
            <a:ext cx="10337562" cy="3810000"/>
          </a:xfrm>
        </p:spPr>
        <p:txBody>
          <a:bodyPr>
            <a:normAutofit/>
          </a:bodyPr>
          <a:lstStyle/>
          <a:p>
            <a:r>
              <a:rPr lang="en-US" sz="2800" dirty="0"/>
              <a:t>Glucagon is a catabolic hormone , but also</a:t>
            </a:r>
          </a:p>
          <a:p>
            <a:pPr marL="0" indent="0">
              <a:buNone/>
            </a:pPr>
            <a:r>
              <a:rPr lang="en-US" sz="2800" dirty="0"/>
              <a:t>   stimulates the anabolic process of</a:t>
            </a:r>
          </a:p>
          <a:p>
            <a:pPr marL="0" indent="0">
              <a:buNone/>
            </a:pPr>
            <a:r>
              <a:rPr lang="en-US" sz="2800" dirty="0"/>
              <a:t>   gluconeogenesis by the liver</a:t>
            </a:r>
          </a:p>
          <a:p>
            <a:r>
              <a:rPr lang="en-US" sz="2800" dirty="0"/>
              <a:t>Lesser extent the kidney cortex and intestines</a:t>
            </a:r>
          </a:p>
          <a:p>
            <a:pPr marL="0" indent="0">
              <a:buNone/>
            </a:pPr>
            <a:r>
              <a:rPr lang="en-US" sz="2800" dirty="0"/>
              <a:t>    during starvation to prevent low blood sugar</a:t>
            </a:r>
          </a:p>
          <a:p>
            <a:r>
              <a:rPr lang="en-US" sz="2800" dirty="0"/>
              <a:t>Gluconeogenesis pathway has many reversible </a:t>
            </a:r>
          </a:p>
          <a:p>
            <a:pPr marL="0" indent="0">
              <a:buNone/>
            </a:pPr>
            <a:r>
              <a:rPr lang="en-US" sz="2800" dirty="0"/>
              <a:t>   enzymatic process similar to glycolysis</a:t>
            </a:r>
          </a:p>
        </p:txBody>
      </p:sp>
    </p:spTree>
    <p:extLst>
      <p:ext uri="{BB962C8B-B14F-4D97-AF65-F5344CB8AC3E}">
        <p14:creationId xmlns:p14="http://schemas.microsoft.com/office/powerpoint/2010/main" val="4950049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3486" y="914401"/>
            <a:ext cx="10236214" cy="5211763"/>
          </a:xfrm>
        </p:spPr>
        <p:txBody>
          <a:bodyPr>
            <a:normAutofit/>
          </a:bodyPr>
          <a:lstStyle/>
          <a:p>
            <a:r>
              <a:rPr lang="en-US" sz="2800" dirty="0"/>
              <a:t>But it is not the process of glycolysis in reverse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              </a:t>
            </a:r>
            <a:r>
              <a:rPr lang="en-US" sz="3600" b="1" dirty="0"/>
              <a:t>Regulation</a:t>
            </a:r>
          </a:p>
          <a:p>
            <a:r>
              <a:rPr lang="en-US" sz="2800" dirty="0"/>
              <a:t>Anabolism operates with separate enzymes from</a:t>
            </a:r>
          </a:p>
          <a:p>
            <a:pPr marL="0" indent="0">
              <a:buNone/>
            </a:pPr>
            <a:r>
              <a:rPr lang="en-US" sz="2800" dirty="0"/>
              <a:t>   catalyst</a:t>
            </a:r>
          </a:p>
          <a:p>
            <a:r>
              <a:rPr lang="en-US" sz="2800" dirty="0"/>
              <a:t>They undergo irreversible steps at some point in </a:t>
            </a:r>
          </a:p>
          <a:p>
            <a:pPr marL="0" indent="0">
              <a:buNone/>
            </a:pPr>
            <a:r>
              <a:rPr lang="en-US" sz="2800" dirty="0"/>
              <a:t>    their pathway</a:t>
            </a:r>
          </a:p>
          <a:p>
            <a:r>
              <a:rPr lang="en-US" sz="2800" dirty="0"/>
              <a:t>This allow the cell to regulate the rate of production and prevent infinite loop</a:t>
            </a:r>
          </a:p>
          <a:p>
            <a:pPr marL="0" indent="0">
              <a:buNone/>
            </a:pPr>
            <a:r>
              <a:rPr lang="en-US" sz="2800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16348590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835" y="990601"/>
            <a:ext cx="10033516" cy="48006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Balance between anabolism and catabolism </a:t>
            </a: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   is sensitive to ADP and ATP and known as</a:t>
            </a: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   energy charge of the cell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  High amount of ATP favors anabolic pathway and slow catabolic pathway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Excess ADP slows anabolism and favors </a:t>
            </a: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    catabolism</a:t>
            </a:r>
          </a:p>
          <a:p>
            <a:pPr marL="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4480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lgerian" pitchFamily="82" charset="0"/>
              </a:rPr>
              <a:t>CATABOLISM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441" y="1447801"/>
            <a:ext cx="10945654" cy="3733800"/>
          </a:xfrm>
        </p:spPr>
        <p:txBody>
          <a:bodyPr>
            <a:normAutofit/>
          </a:bodyPr>
          <a:lstStyle/>
          <a:p>
            <a:r>
              <a:rPr lang="en-US" sz="2800" dirty="0"/>
              <a:t>A set of metabolic pathway that breaks down molecules into smaller units</a:t>
            </a:r>
          </a:p>
          <a:p>
            <a:r>
              <a:rPr lang="en-US" sz="2800" dirty="0"/>
              <a:t>Either oxidized to release energy or used in other </a:t>
            </a:r>
          </a:p>
          <a:p>
            <a:pPr marL="0" indent="0">
              <a:buNone/>
            </a:pPr>
            <a:r>
              <a:rPr lang="en-US" sz="2800" dirty="0"/>
              <a:t>     anabolic reaction   </a:t>
            </a:r>
          </a:p>
          <a:p>
            <a:r>
              <a:rPr lang="en-US" sz="2800" dirty="0"/>
              <a:t>Catabolism is the breaking down aspects of metabolism</a:t>
            </a:r>
          </a:p>
        </p:txBody>
      </p:sp>
    </p:spTree>
    <p:extLst>
      <p:ext uri="{BB962C8B-B14F-4D97-AF65-F5344CB8AC3E}">
        <p14:creationId xmlns:p14="http://schemas.microsoft.com/office/powerpoint/2010/main" val="36604573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CATABOLIC HORMONES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092" y="1600201"/>
            <a:ext cx="10945654" cy="4267200"/>
          </a:xfrm>
        </p:spPr>
        <p:txBody>
          <a:bodyPr>
            <a:normAutofit/>
          </a:bodyPr>
          <a:lstStyle/>
          <a:p>
            <a:r>
              <a:rPr lang="en-US" sz="2800" dirty="0"/>
              <a:t>Many signals that control catabolism</a:t>
            </a:r>
          </a:p>
          <a:p>
            <a:r>
              <a:rPr lang="en-US" sz="2800" dirty="0"/>
              <a:t>Catabolic hormone that are known since 20</a:t>
            </a:r>
            <a:r>
              <a:rPr lang="en-US" sz="2800" baseline="30000" dirty="0"/>
              <a:t>th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   century:</a:t>
            </a:r>
          </a:p>
          <a:p>
            <a:pPr marL="0" indent="0">
              <a:buNone/>
            </a:pPr>
            <a:r>
              <a:rPr lang="en-US" sz="2800" dirty="0"/>
              <a:t>                      Cortisol</a:t>
            </a:r>
          </a:p>
          <a:p>
            <a:pPr marL="0" indent="0">
              <a:buNone/>
            </a:pPr>
            <a:r>
              <a:rPr lang="en-US" sz="2800" dirty="0"/>
              <a:t>                      Glucagon</a:t>
            </a:r>
          </a:p>
          <a:p>
            <a:pPr marL="0" indent="0">
              <a:buNone/>
            </a:pPr>
            <a:r>
              <a:rPr lang="en-US" sz="2800" dirty="0"/>
              <a:t>                      Adrenaline</a:t>
            </a:r>
          </a:p>
        </p:txBody>
      </p:sp>
    </p:spTree>
    <p:extLst>
      <p:ext uri="{BB962C8B-B14F-4D97-AF65-F5344CB8AC3E}">
        <p14:creationId xmlns:p14="http://schemas.microsoft.com/office/powerpoint/2010/main" val="37782924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441" y="990601"/>
            <a:ext cx="10742957" cy="4648200"/>
          </a:xfrm>
        </p:spPr>
        <p:txBody>
          <a:bodyPr>
            <a:normAutofit/>
          </a:bodyPr>
          <a:lstStyle/>
          <a:p>
            <a:r>
              <a:rPr lang="en-US" sz="2800" dirty="0"/>
              <a:t>Large molecules broken down into smaller molecules</a:t>
            </a:r>
          </a:p>
          <a:p>
            <a:r>
              <a:rPr lang="en-US" sz="2800" dirty="0"/>
              <a:t>Usually by hydrolysis</a:t>
            </a:r>
          </a:p>
          <a:p>
            <a:r>
              <a:rPr lang="en-US" sz="2800" dirty="0"/>
              <a:t>Splitting with water</a:t>
            </a:r>
          </a:p>
          <a:p>
            <a:r>
              <a:rPr lang="en-US" sz="2800" dirty="0"/>
              <a:t>Adds water back into molecule</a:t>
            </a:r>
          </a:p>
          <a:p>
            <a:r>
              <a:rPr lang="en-US" sz="2800" dirty="0"/>
              <a:t>Breaks covalent bond</a:t>
            </a:r>
          </a:p>
          <a:p>
            <a:r>
              <a:rPr lang="en-US" sz="2800" dirty="0"/>
              <a:t>Energy is released when bonds break</a:t>
            </a:r>
          </a:p>
          <a:p>
            <a:r>
              <a:rPr lang="en-US" sz="2800" dirty="0"/>
              <a:t>Reverse of condensation</a:t>
            </a:r>
          </a:p>
        </p:txBody>
      </p:sp>
    </p:spTree>
    <p:extLst>
      <p:ext uri="{BB962C8B-B14F-4D97-AF65-F5344CB8AC3E}">
        <p14:creationId xmlns:p14="http://schemas.microsoft.com/office/powerpoint/2010/main" val="31730298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3487" y="990601"/>
            <a:ext cx="10134865" cy="4297363"/>
          </a:xfrm>
        </p:spPr>
        <p:txBody>
          <a:bodyPr>
            <a:normAutofit/>
          </a:bodyPr>
          <a:lstStyle/>
          <a:p>
            <a:r>
              <a:rPr lang="en-US" sz="2800" dirty="0"/>
              <a:t>Hydrolysis= chemical digestion</a:t>
            </a:r>
          </a:p>
          <a:p>
            <a:r>
              <a:rPr lang="en-US" sz="2800" dirty="0"/>
              <a:t>Occur simultaneously with anabolism</a:t>
            </a:r>
          </a:p>
          <a:p>
            <a:r>
              <a:rPr lang="en-US" sz="2800" dirty="0"/>
              <a:t>Process controlled by enzymes</a:t>
            </a:r>
          </a:p>
          <a:p>
            <a:r>
              <a:rPr lang="en-US" sz="2800" dirty="0"/>
              <a:t>Catabolic reaction in animals separated into three stages</a:t>
            </a:r>
          </a:p>
          <a:p>
            <a:r>
              <a:rPr lang="en-US" sz="2800" dirty="0"/>
              <a:t>Large molecules such as protein or lipid  are digested into </a:t>
            </a:r>
          </a:p>
          <a:p>
            <a:pPr marL="0" indent="0">
              <a:buNone/>
            </a:pPr>
            <a:r>
              <a:rPr lang="en-US" sz="2800" dirty="0"/>
              <a:t>    smaller components</a:t>
            </a:r>
          </a:p>
          <a:p>
            <a:r>
              <a:rPr lang="en-US" sz="2800" dirty="0"/>
              <a:t>Smaller molecules are taken up by cells  and converted to smaller molecule such as CoA which releases energy</a:t>
            </a:r>
          </a:p>
        </p:txBody>
      </p:sp>
    </p:spTree>
    <p:extLst>
      <p:ext uri="{BB962C8B-B14F-4D97-AF65-F5344CB8AC3E}">
        <p14:creationId xmlns:p14="http://schemas.microsoft.com/office/powerpoint/2010/main" val="40285527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319" y="762000"/>
            <a:ext cx="10210800" cy="5334000"/>
          </a:xfrm>
        </p:spPr>
        <p:txBody>
          <a:bodyPr>
            <a:normAutofit/>
          </a:bodyPr>
          <a:lstStyle/>
          <a:p>
            <a:r>
              <a:rPr lang="en-US" sz="2800" dirty="0"/>
              <a:t>Acetyl group on CoA is oxidized to water and carbon dioxide</a:t>
            </a:r>
          </a:p>
          <a:p>
            <a:pPr marL="0" indent="0">
              <a:buNone/>
            </a:pPr>
            <a:r>
              <a:rPr lang="en-US" sz="2800" dirty="0"/>
              <a:t>    in citric acid cycle and electron transport chain releasing</a:t>
            </a:r>
          </a:p>
          <a:p>
            <a:pPr marL="0" indent="0">
              <a:buNone/>
            </a:pPr>
            <a:r>
              <a:rPr lang="en-US" sz="2800" dirty="0"/>
              <a:t>    energy that is stored by reducing the coenzyme NAD+</a:t>
            </a:r>
          </a:p>
          <a:p>
            <a:pPr marL="0" indent="0">
              <a:buNone/>
            </a:pPr>
            <a:r>
              <a:rPr lang="en-US" sz="2800" dirty="0"/>
              <a:t>    into NADH</a:t>
            </a:r>
          </a:p>
          <a:p>
            <a:pPr marL="0" indent="0">
              <a:buNone/>
            </a:pPr>
            <a:r>
              <a:rPr lang="en-US" sz="2800" dirty="0"/>
              <a:t>   </a:t>
            </a:r>
            <a:r>
              <a:rPr lang="en-US" sz="2800" b="1" dirty="0">
                <a:solidFill>
                  <a:srgbClr val="FF0000"/>
                </a:solidFill>
              </a:rPr>
              <a:t>Digestion</a:t>
            </a:r>
          </a:p>
          <a:p>
            <a:r>
              <a:rPr lang="en-US" sz="2800" dirty="0"/>
              <a:t>Macromolecules such as protein cannot be rapidly taken </a:t>
            </a:r>
          </a:p>
          <a:p>
            <a:pPr marL="0" indent="0">
              <a:buNone/>
            </a:pPr>
            <a:r>
              <a:rPr lang="en-US" sz="2800" dirty="0"/>
              <a:t>    up by cells and broken into smaller units before they</a:t>
            </a:r>
          </a:p>
          <a:p>
            <a:pPr marL="0" indent="0">
              <a:buNone/>
            </a:pPr>
            <a:r>
              <a:rPr lang="en-US" sz="2800" dirty="0"/>
              <a:t>    can be used in cell metabolism</a:t>
            </a:r>
          </a:p>
          <a:p>
            <a:pPr marL="0" indent="0">
              <a:buNone/>
            </a:pPr>
            <a:r>
              <a:rPr lang="en-US" sz="2800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2564806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441" y="685800"/>
            <a:ext cx="10438911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5666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519" y="1066800"/>
            <a:ext cx="10945654" cy="4800600"/>
          </a:xfrm>
        </p:spPr>
        <p:txBody>
          <a:bodyPr>
            <a:normAutofit/>
          </a:bodyPr>
          <a:lstStyle/>
          <a:p>
            <a:r>
              <a:rPr lang="en-US" sz="2800" dirty="0"/>
              <a:t>Digestive enzyme include protease that digest protein into amino </a:t>
            </a:r>
          </a:p>
          <a:p>
            <a:pPr marL="0" indent="0">
              <a:buNone/>
            </a:pPr>
            <a:r>
              <a:rPr lang="en-US" sz="2800" dirty="0"/>
              <a:t>    acid as well as glycoside hydrolase that digest polysaccharides</a:t>
            </a:r>
          </a:p>
          <a:p>
            <a:pPr marL="0" indent="0">
              <a:buNone/>
            </a:pPr>
            <a:r>
              <a:rPr lang="en-US" sz="2800" dirty="0"/>
              <a:t>    into simple sugar</a:t>
            </a:r>
          </a:p>
          <a:p>
            <a:r>
              <a:rPr lang="en-US" sz="2800" dirty="0"/>
              <a:t>Microbes simply secrete digestive enzymes into their surrounding</a:t>
            </a:r>
          </a:p>
          <a:p>
            <a:r>
              <a:rPr lang="en-US" sz="2800" dirty="0"/>
              <a:t>Animals secrete these enzymes from specialized cells in their guts</a:t>
            </a:r>
          </a:p>
          <a:p>
            <a:pPr marL="0" indent="0">
              <a:buNone/>
            </a:pPr>
            <a:r>
              <a:rPr lang="en-US" sz="2800" dirty="0"/>
              <a:t>    including stomach and pancreas</a:t>
            </a:r>
          </a:p>
          <a:p>
            <a:r>
              <a:rPr lang="en-US" sz="2800" dirty="0"/>
              <a:t>Amino acids or sugar released by these extracellular enzymes</a:t>
            </a:r>
          </a:p>
          <a:p>
            <a:pPr marL="0" indent="0">
              <a:buNone/>
            </a:pPr>
            <a:r>
              <a:rPr lang="en-US" sz="2800" dirty="0"/>
              <a:t>    and then pumped into cell for active transport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559426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1019" y="5410200"/>
            <a:ext cx="7297103" cy="762000"/>
          </a:xfrm>
        </p:spPr>
        <p:txBody>
          <a:bodyPr>
            <a:normAutofit/>
          </a:bodyPr>
          <a:lstStyle/>
          <a:p>
            <a:r>
              <a:rPr lang="en-US" sz="3200" dirty="0"/>
              <a:t>                  Catabolism</a:t>
            </a: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61" b="9061"/>
          <a:stretch>
            <a:fillRect/>
          </a:stretch>
        </p:blipFill>
        <p:spPr>
          <a:xfrm>
            <a:off x="1114835" y="533400"/>
            <a:ext cx="9526773" cy="4495800"/>
          </a:xfrm>
        </p:spPr>
      </p:pic>
    </p:spTree>
    <p:extLst>
      <p:ext uri="{BB962C8B-B14F-4D97-AF65-F5344CB8AC3E}">
        <p14:creationId xmlns:p14="http://schemas.microsoft.com/office/powerpoint/2010/main" val="8873285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66FFFF"/>
                </a:solidFill>
                <a:latin typeface="Algerian" pitchFamily="82" charset="0"/>
              </a:rPr>
              <a:t>Metabolic Disorder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Calcium metabolism disorder</a:t>
            </a:r>
          </a:p>
          <a:p>
            <a:r>
              <a:rPr lang="en-US" sz="2800" dirty="0"/>
              <a:t>Acid base imbalance</a:t>
            </a:r>
          </a:p>
          <a:p>
            <a:r>
              <a:rPr lang="en-US" sz="2800" dirty="0"/>
              <a:t>Metabolic brain disorder</a:t>
            </a:r>
          </a:p>
          <a:p>
            <a:pPr marL="0" indent="0">
              <a:buNone/>
            </a:pPr>
            <a:r>
              <a:rPr lang="en-US" sz="2800" b="1" dirty="0">
                <a:latin typeface="Algerian" pitchFamily="82" charset="0"/>
              </a:rPr>
              <a:t>     Sign and Symptoms</a:t>
            </a:r>
          </a:p>
          <a:p>
            <a:r>
              <a:rPr lang="en-US" sz="2800" dirty="0"/>
              <a:t>Weight loss</a:t>
            </a:r>
          </a:p>
          <a:p>
            <a:r>
              <a:rPr lang="en-US" sz="2800" dirty="0"/>
              <a:t>Jaundice and seizures</a:t>
            </a:r>
          </a:p>
          <a:p>
            <a:pPr marL="0" indent="0">
              <a:buNone/>
            </a:pPr>
            <a:r>
              <a:rPr lang="en-US" sz="2800" dirty="0"/>
              <a:t>      </a:t>
            </a:r>
            <a:r>
              <a:rPr lang="en-US" sz="2800" b="1" dirty="0">
                <a:solidFill>
                  <a:srgbClr val="FF0000"/>
                </a:solidFill>
                <a:latin typeface="Algerian" pitchFamily="82" charset="0"/>
              </a:rPr>
              <a:t>CAUSES</a:t>
            </a:r>
          </a:p>
          <a:p>
            <a:r>
              <a:rPr lang="en-US" sz="2800" dirty="0"/>
              <a:t>Inherited metabolic disorder are cause of metabolic disorder</a:t>
            </a:r>
          </a:p>
        </p:txBody>
      </p:sp>
    </p:spTree>
    <p:extLst>
      <p:ext uri="{BB962C8B-B14F-4D97-AF65-F5344CB8AC3E}">
        <p14:creationId xmlns:p14="http://schemas.microsoft.com/office/powerpoint/2010/main" val="36030245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092" y="838201"/>
            <a:ext cx="10945654" cy="5287964"/>
          </a:xfrm>
        </p:spPr>
        <p:txBody>
          <a:bodyPr>
            <a:normAutofit/>
          </a:bodyPr>
          <a:lstStyle/>
          <a:p>
            <a:r>
              <a:rPr lang="en-US" sz="2800" dirty="0"/>
              <a:t>And occurs when defective gene causes enzyme deficiency</a:t>
            </a:r>
          </a:p>
          <a:p>
            <a:r>
              <a:rPr lang="en-US" sz="2800" dirty="0"/>
              <a:t>Metabolic disorder can also occur when liver or pancreas do not function properly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0070C0"/>
                </a:solidFill>
              </a:rPr>
              <a:t>     DIAGNOSIS</a:t>
            </a:r>
          </a:p>
          <a:p>
            <a:r>
              <a:rPr lang="en-US" sz="2800" dirty="0"/>
              <a:t>Metabolic disorder can be present at birth and may can be </a:t>
            </a:r>
          </a:p>
          <a:p>
            <a:pPr marL="0" indent="0">
              <a:buNone/>
            </a:pPr>
            <a:r>
              <a:rPr lang="en-US" sz="2800" dirty="0"/>
              <a:t>     identified by routine screening</a:t>
            </a:r>
          </a:p>
          <a:p>
            <a:r>
              <a:rPr lang="en-US" sz="2800" dirty="0"/>
              <a:t>Specific blood and DNA test can be done to diagnose genetic</a:t>
            </a:r>
          </a:p>
          <a:p>
            <a:pPr marL="0" indent="0">
              <a:buNone/>
            </a:pPr>
            <a:r>
              <a:rPr lang="en-US" sz="2800" dirty="0"/>
              <a:t>     metabolic disorder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77191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835" y="1600201"/>
            <a:ext cx="10033516" cy="4038600"/>
          </a:xfrm>
        </p:spPr>
        <p:txBody>
          <a:bodyPr>
            <a:normAutofit fontScale="40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sz="7000" dirty="0"/>
              <a:t>All cells in the body require energy for many of</a:t>
            </a:r>
          </a:p>
          <a:p>
            <a:pPr marL="0" indent="0">
              <a:buNone/>
            </a:pPr>
            <a:r>
              <a:rPr lang="en-US" sz="7000" dirty="0"/>
              <a:t>     of their processes </a:t>
            </a:r>
          </a:p>
          <a:p>
            <a:pPr>
              <a:buFont typeface="Wingdings" pitchFamily="2" charset="2"/>
              <a:buChar char="v"/>
            </a:pPr>
            <a:r>
              <a:rPr lang="en-US" sz="7000" dirty="0"/>
              <a:t> Energy comes into the body in the form of food    </a:t>
            </a:r>
          </a:p>
          <a:p>
            <a:pPr marL="0" indent="0">
              <a:buNone/>
            </a:pPr>
            <a:r>
              <a:rPr lang="en-US" sz="7000" dirty="0"/>
              <a:t>      stuffs</a:t>
            </a:r>
          </a:p>
          <a:p>
            <a:pPr>
              <a:buFont typeface="Wingdings" pitchFamily="2" charset="2"/>
              <a:buChar char="v"/>
            </a:pPr>
            <a:r>
              <a:rPr lang="en-US" sz="7000" dirty="0"/>
              <a:t> Carbohydrates, protein and fats that we consume have chemical energy that we can utilize to make ATP  </a:t>
            </a:r>
          </a:p>
          <a:p>
            <a:pPr marL="0" indent="0">
              <a:buNone/>
            </a:pPr>
            <a:endParaRPr lang="en-US" sz="70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284805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lgerian" pitchFamily="82" charset="0"/>
              </a:rPr>
              <a:t>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8881" y="1524000"/>
            <a:ext cx="9729470" cy="4191000"/>
          </a:xfrm>
        </p:spPr>
        <p:txBody>
          <a:bodyPr>
            <a:normAutofit/>
          </a:bodyPr>
          <a:lstStyle/>
          <a:p>
            <a:r>
              <a:rPr lang="en-US" sz="2800" dirty="0"/>
              <a:t>Energy is stored in the chemical bonds of </a:t>
            </a:r>
          </a:p>
          <a:p>
            <a:pPr marL="0" indent="0">
              <a:buNone/>
            </a:pPr>
            <a:r>
              <a:rPr lang="en-US" sz="2800" dirty="0"/>
              <a:t>    nutrient molecules</a:t>
            </a:r>
          </a:p>
          <a:p>
            <a:r>
              <a:rPr lang="en-US" sz="2800" dirty="0"/>
              <a:t>When a bond is broken , energy is released</a:t>
            </a:r>
          </a:p>
          <a:p>
            <a:r>
              <a:rPr lang="en-US" sz="2800" dirty="0"/>
              <a:t>When a bond is formed , energy is stored in that bond</a:t>
            </a:r>
          </a:p>
          <a:p>
            <a:r>
              <a:rPr lang="en-US" sz="2800" dirty="0"/>
              <a:t>               </a:t>
            </a:r>
            <a:r>
              <a:rPr lang="en-US" sz="2400" dirty="0"/>
              <a:t>Energy                                                                     </a:t>
            </a:r>
          </a:p>
          <a:p>
            <a:pPr marL="0" indent="0">
              <a:buNone/>
            </a:pPr>
            <a:r>
              <a:rPr lang="en-US" sz="2800" b="1" dirty="0"/>
              <a:t>      AB                      A + B                   AB              </a:t>
            </a:r>
          </a:p>
          <a:p>
            <a:pPr marL="0" indent="0">
              <a:buNone/>
            </a:pPr>
            <a:r>
              <a:rPr lang="en-US" sz="2400" dirty="0"/>
              <a:t>                                                     Energy</a:t>
            </a:r>
          </a:p>
        </p:txBody>
      </p:sp>
      <p:sp>
        <p:nvSpPr>
          <p:cNvPr id="4" name="Right Arrow 3"/>
          <p:cNvSpPr/>
          <p:nvPr/>
        </p:nvSpPr>
        <p:spPr>
          <a:xfrm>
            <a:off x="3243157" y="4495800"/>
            <a:ext cx="1301317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6486313" y="4495800"/>
            <a:ext cx="1301317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947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87" y="1371601"/>
            <a:ext cx="9932166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33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743" y="304800"/>
            <a:ext cx="10945654" cy="1143000"/>
          </a:xfrm>
        </p:spPr>
        <p:txBody>
          <a:bodyPr/>
          <a:lstStyle/>
          <a:p>
            <a:r>
              <a:rPr lang="en-US" dirty="0">
                <a:solidFill>
                  <a:srgbClr val="66FFFF"/>
                </a:solidFill>
                <a:latin typeface="Algerian" pitchFamily="82" charset="0"/>
              </a:rPr>
              <a:t>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3487" y="1676400"/>
            <a:ext cx="10134865" cy="3352801"/>
          </a:xfrm>
        </p:spPr>
        <p:txBody>
          <a:bodyPr>
            <a:normAutofit/>
          </a:bodyPr>
          <a:lstStyle/>
          <a:p>
            <a:r>
              <a:rPr lang="en-US" sz="2800" dirty="0"/>
              <a:t>Cellular metabolism has two distinct divisions:</a:t>
            </a:r>
          </a:p>
          <a:p>
            <a:pPr marL="0" indent="0">
              <a:buNone/>
            </a:pPr>
            <a:r>
              <a:rPr lang="en-US" sz="2800" dirty="0"/>
              <a:t>     </a:t>
            </a:r>
            <a:r>
              <a:rPr lang="en-US" sz="2800" b="1" dirty="0"/>
              <a:t>Anabolism</a:t>
            </a:r>
          </a:p>
          <a:p>
            <a:pPr marL="0" indent="0">
              <a:buNone/>
            </a:pPr>
            <a:r>
              <a:rPr lang="en-US" sz="2800" b="1" dirty="0"/>
              <a:t>     Catabolism</a:t>
            </a:r>
          </a:p>
          <a:p>
            <a:pPr marL="0" indent="0">
              <a:buNone/>
            </a:pPr>
            <a:r>
              <a:rPr lang="en-US" sz="2800" dirty="0"/>
              <a:t>      </a:t>
            </a:r>
          </a:p>
        </p:txBody>
      </p:sp>
      <p:sp>
        <p:nvSpPr>
          <p:cNvPr id="6" name="AutoShape 2" descr="C:\Users\Pakistan\AppData\Local\Temp\cata ana (3).webp"/>
          <p:cNvSpPr>
            <a:spLocks noChangeAspect="1" noChangeArrowheads="1"/>
          </p:cNvSpPr>
          <p:nvPr/>
        </p:nvSpPr>
        <p:spPr bwMode="auto">
          <a:xfrm>
            <a:off x="206920" y="-144463"/>
            <a:ext cx="40539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 descr="C:\Users\Pakistan\AppData\Local\Temp\cata ana (3).webp"/>
          <p:cNvSpPr>
            <a:spLocks noChangeAspect="1" noChangeArrowheads="1"/>
          </p:cNvSpPr>
          <p:nvPr/>
        </p:nvSpPr>
        <p:spPr bwMode="auto">
          <a:xfrm>
            <a:off x="409617" y="7938"/>
            <a:ext cx="40539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6" descr="C:\Users\Pakistan\AppData\Local\Temp\cata ana (3).webp"/>
          <p:cNvSpPr>
            <a:spLocks noChangeAspect="1" noChangeArrowheads="1"/>
          </p:cNvSpPr>
          <p:nvPr/>
        </p:nvSpPr>
        <p:spPr bwMode="auto">
          <a:xfrm>
            <a:off x="612315" y="160338"/>
            <a:ext cx="40539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8" descr="C:\Users\Pakistan\AppData\Local\Temp\cata ana (3).webp"/>
          <p:cNvSpPr>
            <a:spLocks noChangeAspect="1" noChangeArrowheads="1"/>
          </p:cNvSpPr>
          <p:nvPr/>
        </p:nvSpPr>
        <p:spPr bwMode="auto">
          <a:xfrm>
            <a:off x="815012" y="312738"/>
            <a:ext cx="40539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10" descr="C:\Users\Pakistan\AppData\Local\Temp\cata ana (3).webp"/>
          <p:cNvSpPr>
            <a:spLocks noChangeAspect="1" noChangeArrowheads="1"/>
          </p:cNvSpPr>
          <p:nvPr/>
        </p:nvSpPr>
        <p:spPr bwMode="auto">
          <a:xfrm>
            <a:off x="1017709" y="465138"/>
            <a:ext cx="40539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2" descr="C:\Users\Pakistan\AppData\Local\Temp\cata ana (3).webp"/>
          <p:cNvSpPr>
            <a:spLocks noChangeAspect="1" noChangeArrowheads="1"/>
          </p:cNvSpPr>
          <p:nvPr/>
        </p:nvSpPr>
        <p:spPr bwMode="auto">
          <a:xfrm>
            <a:off x="1220406" y="617538"/>
            <a:ext cx="40539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14" descr="C:\Users\Pakistan\AppData\Local\Temp\cata ana (3).webp"/>
          <p:cNvSpPr>
            <a:spLocks noChangeAspect="1" noChangeArrowheads="1"/>
          </p:cNvSpPr>
          <p:nvPr/>
        </p:nvSpPr>
        <p:spPr bwMode="auto">
          <a:xfrm>
            <a:off x="1423104" y="769938"/>
            <a:ext cx="40539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6" descr="C:\Users\Pakistan\AppData\Local\Temp\cata ana (3).webp"/>
          <p:cNvSpPr>
            <a:spLocks noChangeAspect="1" noChangeArrowheads="1"/>
          </p:cNvSpPr>
          <p:nvPr/>
        </p:nvSpPr>
        <p:spPr bwMode="auto">
          <a:xfrm>
            <a:off x="1625801" y="922338"/>
            <a:ext cx="40539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AutoShape 18" descr="C:\Users\Pakistan\AppData\Local\Temp\cata ana (3).webp"/>
          <p:cNvSpPr>
            <a:spLocks noChangeAspect="1" noChangeArrowheads="1"/>
          </p:cNvSpPr>
          <p:nvPr/>
        </p:nvSpPr>
        <p:spPr bwMode="auto">
          <a:xfrm>
            <a:off x="1828498" y="1074738"/>
            <a:ext cx="40539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20" descr="C:\Users\Pakistan\AppData\Local\Temp\cata ana (3).webp"/>
          <p:cNvSpPr>
            <a:spLocks noChangeAspect="1" noChangeArrowheads="1"/>
          </p:cNvSpPr>
          <p:nvPr/>
        </p:nvSpPr>
        <p:spPr bwMode="auto">
          <a:xfrm>
            <a:off x="2031196" y="1227138"/>
            <a:ext cx="40539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22" descr="C:\Users\Pakistan\AppData\Local\Temp\cata ana (3).webp"/>
          <p:cNvSpPr>
            <a:spLocks noChangeAspect="1" noChangeArrowheads="1"/>
          </p:cNvSpPr>
          <p:nvPr/>
        </p:nvSpPr>
        <p:spPr bwMode="auto">
          <a:xfrm>
            <a:off x="2233893" y="1379538"/>
            <a:ext cx="40539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24" descr="C:\Users\Pakistan\AppData\Local\Temp\cata ana (3).webp"/>
          <p:cNvSpPr>
            <a:spLocks noChangeAspect="1" noChangeArrowheads="1"/>
          </p:cNvSpPr>
          <p:nvPr/>
        </p:nvSpPr>
        <p:spPr bwMode="auto">
          <a:xfrm>
            <a:off x="2436590" y="1531938"/>
            <a:ext cx="40539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26" descr="C:\Users\Pakistan\AppData\Local\Temp\cata ana (3).webp"/>
          <p:cNvSpPr>
            <a:spLocks noChangeAspect="1" noChangeArrowheads="1"/>
          </p:cNvSpPr>
          <p:nvPr/>
        </p:nvSpPr>
        <p:spPr bwMode="auto">
          <a:xfrm>
            <a:off x="2639288" y="1684338"/>
            <a:ext cx="40539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28" descr="C:\Users\Pakistan\AppData\Local\Temp\cata ana (3).webp"/>
          <p:cNvSpPr>
            <a:spLocks noChangeAspect="1" noChangeArrowheads="1"/>
          </p:cNvSpPr>
          <p:nvPr/>
        </p:nvSpPr>
        <p:spPr bwMode="auto">
          <a:xfrm>
            <a:off x="2841985" y="1836738"/>
            <a:ext cx="40539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AutoShape 46" descr="C:\Users\Pakistan\AppData\Local\Temp\cata ana (3).webp"/>
          <p:cNvSpPr>
            <a:spLocks noChangeAspect="1" noChangeArrowheads="1"/>
          </p:cNvSpPr>
          <p:nvPr/>
        </p:nvSpPr>
        <p:spPr bwMode="auto">
          <a:xfrm>
            <a:off x="3044682" y="1989138"/>
            <a:ext cx="40539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5295" y="3200400"/>
            <a:ext cx="6689011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232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50"/>
                </a:solidFill>
                <a:latin typeface="Algerian" pitchFamily="82" charset="0"/>
              </a:rPr>
              <a:t>ANABOLISM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789" y="1600201"/>
            <a:ext cx="10438911" cy="4191000"/>
          </a:xfrm>
        </p:spPr>
        <p:txBody>
          <a:bodyPr>
            <a:normAutofit/>
          </a:bodyPr>
          <a:lstStyle/>
          <a:p>
            <a:r>
              <a:rPr lang="en-US" sz="2800" dirty="0"/>
              <a:t>A Constructive process during which larger molecules are built from smaller ones </a:t>
            </a:r>
          </a:p>
          <a:p>
            <a:r>
              <a:rPr lang="en-US" sz="2800" dirty="0"/>
              <a:t>It is a metabolic process in which a cell uses energy to construct molecules such as enzymes and nucleic acid to perform other essential life</a:t>
            </a:r>
          </a:p>
          <a:p>
            <a:pPr marL="0" indent="0">
              <a:buNone/>
            </a:pPr>
            <a:r>
              <a:rPr lang="en-US" sz="2800" dirty="0"/>
              <a:t>     functions</a:t>
            </a:r>
          </a:p>
          <a:p>
            <a:r>
              <a:rPr lang="en-US" sz="2800" dirty="0"/>
              <a:t>Usually involves Condensation</a:t>
            </a:r>
          </a:p>
        </p:txBody>
      </p:sp>
    </p:spTree>
    <p:extLst>
      <p:ext uri="{BB962C8B-B14F-4D97-AF65-F5344CB8AC3E}">
        <p14:creationId xmlns:p14="http://schemas.microsoft.com/office/powerpoint/2010/main" val="3009952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  <a:latin typeface="Algerian" pitchFamily="82" charset="0"/>
              </a:rPr>
              <a:t>CARBOHYDRATES, LIPIDS AND PROTEINS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138" y="1600200"/>
            <a:ext cx="10337562" cy="4267199"/>
          </a:xfrm>
        </p:spPr>
        <p:txBody>
          <a:bodyPr>
            <a:normAutofit/>
          </a:bodyPr>
          <a:lstStyle/>
          <a:p>
            <a:r>
              <a:rPr lang="en-US" sz="2800" dirty="0"/>
              <a:t>There are three major classes of molecules</a:t>
            </a:r>
          </a:p>
          <a:p>
            <a:r>
              <a:rPr lang="en-US" sz="2800" dirty="0"/>
              <a:t> </a:t>
            </a:r>
            <a:r>
              <a:rPr lang="en-US" sz="2800" b="1" dirty="0"/>
              <a:t>Carbohydrates</a:t>
            </a:r>
          </a:p>
          <a:p>
            <a:pPr marL="0" indent="0">
              <a:buNone/>
            </a:pPr>
            <a:r>
              <a:rPr lang="en-US" sz="2800" dirty="0"/>
              <a:t>     Monosaccharides  = simple sugars 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/>
              <a:t>      Glucose , fructose</a:t>
            </a:r>
          </a:p>
          <a:p>
            <a:r>
              <a:rPr lang="en-US" sz="2800" dirty="0"/>
              <a:t> Disaccharides = combination of  monosaccharides, removal of water</a:t>
            </a:r>
          </a:p>
          <a:p>
            <a:r>
              <a:rPr lang="en-US" sz="2800" dirty="0"/>
              <a:t>    Sucrose, lactose, maltose</a:t>
            </a:r>
          </a:p>
          <a:p>
            <a:r>
              <a:rPr lang="en-US" sz="2800" dirty="0"/>
              <a:t>Polysaccharides = Polymers of glucose, e.g starch</a:t>
            </a:r>
          </a:p>
        </p:txBody>
      </p:sp>
    </p:spTree>
    <p:extLst>
      <p:ext uri="{BB962C8B-B14F-4D97-AF65-F5344CB8AC3E}">
        <p14:creationId xmlns:p14="http://schemas.microsoft.com/office/powerpoint/2010/main" val="3336459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1228</Words>
  <Application>Microsoft Office PowerPoint</Application>
  <PresentationFormat>Custom</PresentationFormat>
  <Paragraphs>217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Algerian</vt:lpstr>
      <vt:lpstr>Arial</vt:lpstr>
      <vt:lpstr>Calibri</vt:lpstr>
      <vt:lpstr>Wingdings</vt:lpstr>
      <vt:lpstr>Office Theme</vt:lpstr>
      <vt:lpstr>PowerPoint Presentation</vt:lpstr>
      <vt:lpstr>Cellular Metabolism</vt:lpstr>
      <vt:lpstr>PowerPoint Presentation</vt:lpstr>
      <vt:lpstr>PowerPoint Presentation</vt:lpstr>
      <vt:lpstr>ENERGY</vt:lpstr>
      <vt:lpstr>PowerPoint Presentation</vt:lpstr>
      <vt:lpstr>CLASSIFICATION</vt:lpstr>
      <vt:lpstr>ANABOLISM</vt:lpstr>
      <vt:lpstr>CARBOHYDRATES, LIPIDS AND PROTEINS</vt:lpstr>
      <vt:lpstr>LIPIDS</vt:lpstr>
      <vt:lpstr>PROTEIN</vt:lpstr>
      <vt:lpstr>MODIFICATION</vt:lpstr>
      <vt:lpstr>PowerPoint Presentation</vt:lpstr>
      <vt:lpstr>PATHWAY</vt:lpstr>
      <vt:lpstr>ENERGY SOURCE</vt:lpstr>
      <vt:lpstr>ENERGY SOURCE</vt:lpstr>
      <vt:lpstr>SUBSTRATES</vt:lpstr>
      <vt:lpstr>PowerPoint Presentation</vt:lpstr>
      <vt:lpstr>PHOTOSYNTHETIC CARBOHYDRATE SYNTHESIS</vt:lpstr>
      <vt:lpstr>PowerPoint Presentation</vt:lpstr>
      <vt:lpstr>     GLYCOGEN STORAGE</vt:lpstr>
      <vt:lpstr>GLUCONEOGENESIS</vt:lpstr>
      <vt:lpstr>PowerPoint Presentation</vt:lpstr>
      <vt:lpstr>PowerPoint Presentation</vt:lpstr>
      <vt:lpstr>CATABOLISM</vt:lpstr>
      <vt:lpstr>CATABOLIC HORMONES</vt:lpstr>
      <vt:lpstr>PowerPoint Presentation</vt:lpstr>
      <vt:lpstr>PowerPoint Presentation</vt:lpstr>
      <vt:lpstr>PowerPoint Presentation</vt:lpstr>
      <vt:lpstr>PowerPoint Presentation</vt:lpstr>
      <vt:lpstr>                  Catabolism</vt:lpstr>
      <vt:lpstr>Metabolic Disorder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Pakistan</dc:creator>
  <cp:lastModifiedBy>Muddasra</cp:lastModifiedBy>
  <cp:revision>44</cp:revision>
  <dcterms:created xsi:type="dcterms:W3CDTF">2020-04-12T05:48:35Z</dcterms:created>
  <dcterms:modified xsi:type="dcterms:W3CDTF">2020-04-26T07:12:16Z</dcterms:modified>
</cp:coreProperties>
</file>