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722D9-9E3B-4E69-BC9E-34F46AB43A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D291DC-B6B0-4223-93F2-BBFC7A5C6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B68694-E9B1-4356-B683-34DC5E3C562C}"/>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5" name="Footer Placeholder 4">
            <a:extLst>
              <a:ext uri="{FF2B5EF4-FFF2-40B4-BE49-F238E27FC236}">
                <a16:creationId xmlns:a16="http://schemas.microsoft.com/office/drawing/2014/main" id="{281EF96B-5E9D-4E90-8FA7-8E29D9A8C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6BC05B-23CF-409E-A7EE-E362AF55D7C9}"/>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286659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E10-D294-4819-BB77-43A25C34F0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034E91-F04B-4D8D-8293-16FB03E7C0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45634-22F9-4286-A5FA-92DA35C8CC3C}"/>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5" name="Footer Placeholder 4">
            <a:extLst>
              <a:ext uri="{FF2B5EF4-FFF2-40B4-BE49-F238E27FC236}">
                <a16:creationId xmlns:a16="http://schemas.microsoft.com/office/drawing/2014/main" id="{70020E74-B17F-4E0E-9E76-D03363B4F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8AEE9-B5C2-4EFF-8F42-9303B69319F7}"/>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98041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4D6878-BA04-43B3-823C-7848BDD962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2A49BE-EFE0-4B0D-8A2B-06F582D4E7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E06B1-324F-42F5-AA6A-6FD77335095A}"/>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5" name="Footer Placeholder 4">
            <a:extLst>
              <a:ext uri="{FF2B5EF4-FFF2-40B4-BE49-F238E27FC236}">
                <a16:creationId xmlns:a16="http://schemas.microsoft.com/office/drawing/2014/main" id="{77C97A21-F60D-4998-BE7B-B339C86750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ED64D-A682-4150-B932-3DB89384C9E5}"/>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278289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F1E6-C9A4-4BA4-8517-89E63DF16B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346361-13B8-4FE4-9647-F37ED66EAA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A29DC5-3512-458B-91D4-9BEA35B03294}"/>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5" name="Footer Placeholder 4">
            <a:extLst>
              <a:ext uri="{FF2B5EF4-FFF2-40B4-BE49-F238E27FC236}">
                <a16:creationId xmlns:a16="http://schemas.microsoft.com/office/drawing/2014/main" id="{E62606E1-1F6E-4317-BD89-4C5DBD715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B4417-8DB6-43B5-A75E-85724BBF7D71}"/>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70313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A352E-32D4-47AC-8F0D-0C79BBD89E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90F91A-CA60-44FD-AC61-742621CF32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DBEEA1-08F2-4B23-8B45-136FEB654B6C}"/>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5" name="Footer Placeholder 4">
            <a:extLst>
              <a:ext uri="{FF2B5EF4-FFF2-40B4-BE49-F238E27FC236}">
                <a16:creationId xmlns:a16="http://schemas.microsoft.com/office/drawing/2014/main" id="{E77B328B-3465-468E-99FA-1FA74FD96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1CB3B2-9ABF-45A6-8F86-2F5DAE48E76A}"/>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317061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6EEFA-B78E-48D8-BD15-6C7A08D9C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AFEE21-BC15-49C4-BE16-70B9901648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224CE-3A29-4B8D-81A2-C638371AF3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DA846A-D7BD-46E9-8081-93D01BC5D201}"/>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6" name="Footer Placeholder 5">
            <a:extLst>
              <a:ext uri="{FF2B5EF4-FFF2-40B4-BE49-F238E27FC236}">
                <a16:creationId xmlns:a16="http://schemas.microsoft.com/office/drawing/2014/main" id="{D6D6B380-BC4F-4515-941E-D08EA60F4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94BFBE-BFE8-49A3-A361-C042B9B2000B}"/>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388499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370AB-27B4-49E1-875D-D711F1E1B9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160D05-00FF-431F-B734-275403341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DF821B-DE81-4E10-B4AA-5FB84C53AC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6D28D0-FE6D-4694-AAEE-5710E7063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C5779-F1F3-4D97-9282-3E95E110F5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B2A05-CFD3-4F31-9760-C80CDB6F4DB7}"/>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8" name="Footer Placeholder 7">
            <a:extLst>
              <a:ext uri="{FF2B5EF4-FFF2-40B4-BE49-F238E27FC236}">
                <a16:creationId xmlns:a16="http://schemas.microsoft.com/office/drawing/2014/main" id="{CDA2188F-851F-4296-A35D-733B90A0D1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F837D8-BB32-4578-A651-73E30557C3F9}"/>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36570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701A7-DAB8-4F8F-BBF6-635F6E32CC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8FFEF6-F1CD-4E74-ACA1-B914C91AE00F}"/>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4" name="Footer Placeholder 3">
            <a:extLst>
              <a:ext uri="{FF2B5EF4-FFF2-40B4-BE49-F238E27FC236}">
                <a16:creationId xmlns:a16="http://schemas.microsoft.com/office/drawing/2014/main" id="{789EFE35-6B3D-4F97-A3AA-655ACFD26F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B8333D-6C1B-4E33-B1CD-28D0CC28C44B}"/>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426166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E72B47-5E29-4B25-8FF0-F47311902367}"/>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3" name="Footer Placeholder 2">
            <a:extLst>
              <a:ext uri="{FF2B5EF4-FFF2-40B4-BE49-F238E27FC236}">
                <a16:creationId xmlns:a16="http://schemas.microsoft.com/office/drawing/2014/main" id="{C3478755-9213-488C-A497-664BEBEBA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5B0C40-589B-4A0B-8FEA-D088CFFFB6D2}"/>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366562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DD55-03A3-4ACB-9588-FBD49A288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CEF0CA-4D6A-4C68-BF6E-12F208014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9BCF58-F39D-463F-B44B-6929765F5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FA197C-09A3-468D-B9AB-6852EDA1EE21}"/>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6" name="Footer Placeholder 5">
            <a:extLst>
              <a:ext uri="{FF2B5EF4-FFF2-40B4-BE49-F238E27FC236}">
                <a16:creationId xmlns:a16="http://schemas.microsoft.com/office/drawing/2014/main" id="{3A60B61D-9B3E-4722-8A8F-DCF53E54B8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7C3067-64B4-41FE-9A21-A35FD77B0736}"/>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205183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098F-9506-4E8A-97EB-52FD3608B0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4DF3FB-D420-4988-99AC-C215F775EF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C30FC0-F2C8-4017-97C4-6C43D908E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785001-FF45-4051-86C6-C4DF20776FBC}"/>
              </a:ext>
            </a:extLst>
          </p:cNvPr>
          <p:cNvSpPr>
            <a:spLocks noGrp="1"/>
          </p:cNvSpPr>
          <p:nvPr>
            <p:ph type="dt" sz="half" idx="10"/>
          </p:nvPr>
        </p:nvSpPr>
        <p:spPr/>
        <p:txBody>
          <a:bodyPr/>
          <a:lstStyle/>
          <a:p>
            <a:fld id="{C9DDFBB2-1738-4F11-99A2-3A361CE030CE}" type="datetimeFigureOut">
              <a:rPr lang="en-US" smtClean="0"/>
              <a:t>10/13/2020</a:t>
            </a:fld>
            <a:endParaRPr lang="en-US"/>
          </a:p>
        </p:txBody>
      </p:sp>
      <p:sp>
        <p:nvSpPr>
          <p:cNvPr id="6" name="Footer Placeholder 5">
            <a:extLst>
              <a:ext uri="{FF2B5EF4-FFF2-40B4-BE49-F238E27FC236}">
                <a16:creationId xmlns:a16="http://schemas.microsoft.com/office/drawing/2014/main" id="{2E6F3647-5EC7-41CA-9E6D-3F5415418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F3C6C6-56A9-4DAD-BE2E-5B4DE1B369BB}"/>
              </a:ext>
            </a:extLst>
          </p:cNvPr>
          <p:cNvSpPr>
            <a:spLocks noGrp="1"/>
          </p:cNvSpPr>
          <p:nvPr>
            <p:ph type="sldNum" sz="quarter" idx="12"/>
          </p:nvPr>
        </p:nvSpPr>
        <p:spPr/>
        <p:txBody>
          <a:bodyPr/>
          <a:lstStyle/>
          <a:p>
            <a:fld id="{7221BCA4-301A-4D73-9377-461FBA359A00}" type="slidenum">
              <a:rPr lang="en-US" smtClean="0"/>
              <a:t>‹#›</a:t>
            </a:fld>
            <a:endParaRPr lang="en-US"/>
          </a:p>
        </p:txBody>
      </p:sp>
    </p:spTree>
    <p:extLst>
      <p:ext uri="{BB962C8B-B14F-4D97-AF65-F5344CB8AC3E}">
        <p14:creationId xmlns:p14="http://schemas.microsoft.com/office/powerpoint/2010/main" val="205494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8F064B-F324-4F6C-8781-EBB6F83911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C426AC-52A2-4B93-97D6-4942271825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843950-8049-407F-B638-B2CC09E3D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DFBB2-1738-4F11-99A2-3A361CE030CE}" type="datetimeFigureOut">
              <a:rPr lang="en-US" smtClean="0"/>
              <a:t>10/13/2020</a:t>
            </a:fld>
            <a:endParaRPr lang="en-US"/>
          </a:p>
        </p:txBody>
      </p:sp>
      <p:sp>
        <p:nvSpPr>
          <p:cNvPr id="5" name="Footer Placeholder 4">
            <a:extLst>
              <a:ext uri="{FF2B5EF4-FFF2-40B4-BE49-F238E27FC236}">
                <a16:creationId xmlns:a16="http://schemas.microsoft.com/office/drawing/2014/main" id="{053D283A-E564-4269-8B18-23415B4E0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4AF5E1-36E9-4208-9031-FCB3027CE8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1BCA4-301A-4D73-9377-461FBA359A00}" type="slidenum">
              <a:rPr lang="en-US" smtClean="0"/>
              <a:t>‹#›</a:t>
            </a:fld>
            <a:endParaRPr lang="en-US"/>
          </a:p>
        </p:txBody>
      </p:sp>
    </p:spTree>
    <p:extLst>
      <p:ext uri="{BB962C8B-B14F-4D97-AF65-F5344CB8AC3E}">
        <p14:creationId xmlns:p14="http://schemas.microsoft.com/office/powerpoint/2010/main" val="330179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087F-1653-4E2E-9E00-4ACE4235CAA5}"/>
              </a:ext>
            </a:extLst>
          </p:cNvPr>
          <p:cNvSpPr>
            <a:spLocks noGrp="1"/>
          </p:cNvSpPr>
          <p:nvPr>
            <p:ph type="ctrTitle" idx="4294967295"/>
          </p:nvPr>
        </p:nvSpPr>
        <p:spPr>
          <a:xfrm>
            <a:off x="2047874" y="1122363"/>
            <a:ext cx="7096125" cy="2387600"/>
          </a:xfrm>
        </p:spPr>
        <p:txBody>
          <a:bodyPr>
            <a:normAutofit/>
          </a:bodyPr>
          <a:lstStyle/>
          <a:p>
            <a:pPr algn="ctr"/>
            <a:r>
              <a:rPr lang="en-US" sz="2800" b="1" dirty="0">
                <a:latin typeface="Times New Roman" panose="02020603050405020304" pitchFamily="18" charset="0"/>
                <a:cs typeface="Times New Roman" panose="02020603050405020304" pitchFamily="18" charset="0"/>
              </a:rPr>
              <a:t>Types of Educational Technology</a:t>
            </a:r>
          </a:p>
        </p:txBody>
      </p:sp>
    </p:spTree>
    <p:extLst>
      <p:ext uri="{BB962C8B-B14F-4D97-AF65-F5344CB8AC3E}">
        <p14:creationId xmlns:p14="http://schemas.microsoft.com/office/powerpoint/2010/main" val="223772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91F5-AC69-4C53-83FB-9B31B8B10DC6}"/>
              </a:ext>
            </a:extLst>
          </p:cNvPr>
          <p:cNvSpPr>
            <a:spLocks noGrp="1"/>
          </p:cNvSpPr>
          <p:nvPr>
            <p:ph type="title"/>
          </p:nvPr>
        </p:nvSpPr>
        <p:spPr/>
        <p:txBody>
          <a:bodyPr/>
          <a:lstStyle/>
          <a:p>
            <a:pPr algn="ctr"/>
            <a:r>
              <a:rPr lang="en-US" sz="4400" b="1" dirty="0">
                <a:latin typeface="Times New Roman" panose="02020603050405020304" pitchFamily="18" charset="0"/>
                <a:cs typeface="Times New Roman" panose="02020603050405020304" pitchFamily="18" charset="0"/>
              </a:rPr>
              <a:t>Types of Educational Technology</a:t>
            </a:r>
            <a:endParaRPr lang="en-US" dirty="0"/>
          </a:p>
        </p:txBody>
      </p:sp>
      <p:sp>
        <p:nvSpPr>
          <p:cNvPr id="3" name="Content Placeholder 2">
            <a:extLst>
              <a:ext uri="{FF2B5EF4-FFF2-40B4-BE49-F238E27FC236}">
                <a16:creationId xmlns:a16="http://schemas.microsoft.com/office/drawing/2014/main" id="{F79B57B6-239B-4E99-A0BE-3F37A601D97C}"/>
              </a:ext>
            </a:extLst>
          </p:cNvPr>
          <p:cNvSpPr>
            <a:spLocks noGrp="1"/>
          </p:cNvSpPr>
          <p:nvPr>
            <p:ph idx="1"/>
          </p:nvPr>
        </p:nvSpPr>
        <p:spPr/>
        <p:txBody>
          <a:bodyPr/>
          <a:lstStyle/>
          <a:p>
            <a:pPr marL="0" indent="0">
              <a:buNone/>
            </a:pPr>
            <a:r>
              <a:rPr lang="en-US" dirty="0"/>
              <a:t>There are two major types of educational technology.</a:t>
            </a:r>
          </a:p>
          <a:p>
            <a:pPr marL="0" indent="0">
              <a:buNone/>
            </a:pPr>
            <a:endParaRPr lang="en-US" dirty="0"/>
          </a:p>
          <a:p>
            <a:r>
              <a:rPr lang="en-US" sz="2800" b="1" dirty="0">
                <a:solidFill>
                  <a:schemeClr val="tx1"/>
                </a:solidFill>
                <a:latin typeface="Times New Roman" panose="02020603050405020304" pitchFamily="18" charset="0"/>
                <a:cs typeface="Times New Roman" panose="02020603050405020304" pitchFamily="18" charset="0"/>
              </a:rPr>
              <a:t>Synchronous</a:t>
            </a:r>
          </a:p>
          <a:p>
            <a:r>
              <a:rPr lang="en-US" b="1" dirty="0">
                <a:latin typeface="Times New Roman" panose="02020603050405020304" pitchFamily="18" charset="0"/>
                <a:cs typeface="Times New Roman" panose="02020603050405020304" pitchFamily="18" charset="0"/>
              </a:rPr>
              <a:t>As</a:t>
            </a:r>
            <a:r>
              <a:rPr lang="en-US" sz="2800" b="1" dirty="0">
                <a:solidFill>
                  <a:schemeClr val="tx1"/>
                </a:solidFill>
                <a:latin typeface="Times New Roman" panose="02020603050405020304" pitchFamily="18" charset="0"/>
                <a:cs typeface="Times New Roman" panose="02020603050405020304" pitchFamily="18" charset="0"/>
              </a:rPr>
              <a:t>ynchronous</a:t>
            </a:r>
            <a:endParaRPr lang="en-US" dirty="0"/>
          </a:p>
        </p:txBody>
      </p:sp>
    </p:spTree>
    <p:extLst>
      <p:ext uri="{BB962C8B-B14F-4D97-AF65-F5344CB8AC3E}">
        <p14:creationId xmlns:p14="http://schemas.microsoft.com/office/powerpoint/2010/main" val="41699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3DD2-C732-4A37-A54E-E99EF57955C9}"/>
              </a:ext>
            </a:extLst>
          </p:cNvPr>
          <p:cNvSpPr>
            <a:spLocks noGrp="1"/>
          </p:cNvSpPr>
          <p:nvPr>
            <p:ph type="title"/>
          </p:nvPr>
        </p:nvSpPr>
        <p:spPr>
          <a:xfrm>
            <a:off x="838200" y="365125"/>
            <a:ext cx="10515600" cy="1101725"/>
          </a:xfrm>
        </p:spPr>
        <p:txBody>
          <a:bodyPr>
            <a:normAutofit fontScale="90000"/>
          </a:bodyPr>
          <a:lstStyle/>
          <a:p>
            <a:pPr algn="ctr"/>
            <a:r>
              <a:rPr lang="en-US" sz="3200" b="1" dirty="0">
                <a:solidFill>
                  <a:schemeClr val="tx1"/>
                </a:solidFill>
                <a:latin typeface="Times New Roman" panose="02020603050405020304" pitchFamily="18" charset="0"/>
                <a:cs typeface="Times New Roman" panose="02020603050405020304" pitchFamily="18" charset="0"/>
              </a:rPr>
              <a:t>Synchronous Technology</a:t>
            </a:r>
            <a:br>
              <a:rPr lang="en-US" sz="4400" b="1"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8D02068-7E87-4729-8FA3-9740673E03A3}"/>
              </a:ext>
            </a:extLst>
          </p:cNvPr>
          <p:cNvSpPr>
            <a:spLocks noGrp="1"/>
          </p:cNvSpPr>
          <p:nvPr>
            <p:ph idx="1"/>
          </p:nvPr>
        </p:nvSpPr>
        <p:spPr>
          <a:xfrm>
            <a:off x="838200" y="1466850"/>
            <a:ext cx="10972800" cy="4710113"/>
          </a:xfrm>
        </p:spPr>
        <p:txBody>
          <a:bodyPr>
            <a:normAutofit fontScale="92500"/>
          </a:bodyPr>
          <a:lstStyle/>
          <a:p>
            <a:r>
              <a:rPr lang="en-US">
                <a:latin typeface="Times New Roman" panose="02020603050405020304" pitchFamily="18" charset="0"/>
                <a:cs typeface="Times New Roman" panose="02020603050405020304" pitchFamily="18" charset="0"/>
              </a:rPr>
              <a:t>In general, synchronous is an adjective describing objects or events that are coordinated in time. The </a:t>
            </a:r>
            <a:r>
              <a:rPr lang="en-US" dirty="0">
                <a:latin typeface="Times New Roman" panose="02020603050405020304" pitchFamily="18" charset="0"/>
                <a:cs typeface="Times New Roman" panose="02020603050405020304" pitchFamily="18" charset="0"/>
              </a:rPr>
              <a:t>word synchronous means working together at the same time</a:t>
            </a:r>
            <a:r>
              <a:rPr lang="en-US">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the online learning world, </a:t>
            </a:r>
            <a:r>
              <a:rPr lang="en-US" b="1" dirty="0">
                <a:latin typeface="Times New Roman" panose="02020603050405020304" pitchFamily="18" charset="0"/>
                <a:cs typeface="Times New Roman" panose="02020603050405020304" pitchFamily="18" charset="0"/>
              </a:rPr>
              <a:t>chat rooms and online conferences </a:t>
            </a:r>
            <a:r>
              <a:rPr lang="en-US" dirty="0">
                <a:latin typeface="Times New Roman" panose="02020603050405020304" pitchFamily="18" charset="0"/>
                <a:cs typeface="Times New Roman" panose="02020603050405020304" pitchFamily="18" charset="0"/>
              </a:rPr>
              <a:t>are good examples of synchronous communication. In a chat room, people's comments to each other are relayed immediately, enabling a real-time discourse. </a:t>
            </a:r>
          </a:p>
          <a:p>
            <a:r>
              <a:rPr lang="en-US" dirty="0">
                <a:latin typeface="Times New Roman" panose="02020603050405020304" pitchFamily="18" charset="0"/>
                <a:cs typeface="Times New Roman" panose="02020603050405020304" pitchFamily="18" charset="0"/>
              </a:rPr>
              <a:t>Similarly, online conferencing with the benefit of voice over Internet protocol tools enable real-time conversations to take place online. Learning from synchronous communication is enhanced because real-time conversations allow people to explore, through writing or talking, the class concepts. The act of verbalizing helps students build bridges between different ideas and concepts, thus helping them retain information more effectively.</a:t>
            </a:r>
          </a:p>
        </p:txBody>
      </p:sp>
    </p:spTree>
    <p:extLst>
      <p:ext uri="{BB962C8B-B14F-4D97-AF65-F5344CB8AC3E}">
        <p14:creationId xmlns:p14="http://schemas.microsoft.com/office/powerpoint/2010/main" val="79116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AF6DB-4231-4E85-89D6-8EB8C67067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69D46C-1BCB-44C3-A766-1A417701BFAA}"/>
              </a:ext>
            </a:extLst>
          </p:cNvPr>
          <p:cNvSpPr>
            <a:spLocks noGrp="1"/>
          </p:cNvSpPr>
          <p:nvPr>
            <p:ph idx="1"/>
          </p:nvPr>
        </p:nvSpPr>
        <p:spPr/>
        <p:txBody>
          <a:bodyPr/>
          <a:lstStyle/>
          <a:p>
            <a:r>
              <a:rPr lang="en-US" sz="2800" dirty="0">
                <a:solidFill>
                  <a:schemeClr val="tx1"/>
                </a:solidFill>
                <a:latin typeface="Times New Roman" panose="02020603050405020304" pitchFamily="18" charset="0"/>
                <a:cs typeface="Times New Roman" panose="02020603050405020304" pitchFamily="18" charset="0"/>
              </a:rPr>
              <a:t>Other examples of synchronous communication may include online real-time live teacher instruction and feedback, skype conversation and chat rooms or virtual classrooms where everyone is online and working collaboratively at the same time. Synchronous learning helps students create an open-mind because they have to listen and learn from their peers.</a:t>
            </a:r>
            <a:endParaRPr lang="ar-SA" sz="28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9641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799B-7FB5-4AAF-BA09-90B28940C13B}"/>
              </a:ext>
            </a:extLst>
          </p:cNvPr>
          <p:cNvSpPr>
            <a:spLocks noGrp="1"/>
          </p:cNvSpPr>
          <p:nvPr>
            <p:ph type="title"/>
          </p:nvPr>
        </p:nvSpPr>
        <p:spPr/>
        <p:txBody>
          <a:bodyPr>
            <a:normAutofit/>
          </a:bodyPr>
          <a:lstStyle/>
          <a:p>
            <a:pPr algn="ctr"/>
            <a:r>
              <a:rPr lang="en-US" sz="3200" b="1" dirty="0">
                <a:solidFill>
                  <a:schemeClr val="tx1"/>
                </a:solidFill>
                <a:latin typeface="Times New Roman" panose="02020603050405020304" pitchFamily="18" charset="0"/>
                <a:cs typeface="Times New Roman" panose="02020603050405020304" pitchFamily="18" charset="0"/>
              </a:rPr>
              <a:t>Asynchronous Technology</a:t>
            </a:r>
            <a:endParaRPr lang="en-US" sz="3200" b="1" dirty="0"/>
          </a:p>
        </p:txBody>
      </p:sp>
      <p:sp>
        <p:nvSpPr>
          <p:cNvPr id="3" name="Content Placeholder 2">
            <a:extLst>
              <a:ext uri="{FF2B5EF4-FFF2-40B4-BE49-F238E27FC236}">
                <a16:creationId xmlns:a16="http://schemas.microsoft.com/office/drawing/2014/main" id="{D897504F-9714-4A85-8DC4-91503070C40C}"/>
              </a:ext>
            </a:extLst>
          </p:cNvPr>
          <p:cNvSpPr>
            <a:spLocks noGrp="1"/>
          </p:cNvSpPr>
          <p:nvPr>
            <p:ph idx="1"/>
          </p:nvPr>
        </p:nvSpPr>
        <p:spPr/>
        <p:txBody>
          <a:bodyPr>
            <a:normAutofit lnSpcReduction="10000"/>
          </a:bodyPr>
          <a:lstStyle/>
          <a:p>
            <a:endParaRPr lang="en-US" sz="2800" dirty="0">
              <a:solidFill>
                <a:schemeClr val="tx1"/>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Asynchronous communication is the relay of information with a time lag. </a:t>
            </a:r>
          </a:p>
          <a:p>
            <a:r>
              <a:rPr lang="en-US" sz="2800" dirty="0">
                <a:solidFill>
                  <a:schemeClr val="tx1"/>
                </a:solidFill>
                <a:latin typeface="Times New Roman" panose="02020603050405020304" pitchFamily="18" charset="0"/>
                <a:cs typeface="Times New Roman" panose="02020603050405020304" pitchFamily="18" charset="0"/>
              </a:rPr>
              <a:t>Asynchronous communication is a self-paced and allows participants to engage in the exchange ideas or information without the dependency of other participants involvement at the same time.</a:t>
            </a:r>
          </a:p>
          <a:p>
            <a:r>
              <a:rPr lang="en-US" dirty="0">
                <a:latin typeface="Times New Roman" panose="02020603050405020304" pitchFamily="18" charset="0"/>
                <a:cs typeface="Times New Roman" panose="02020603050405020304" pitchFamily="18" charset="0"/>
              </a:rPr>
              <a:t>Examples of </a:t>
            </a:r>
            <a:r>
              <a:rPr lang="en-US" sz="2800" dirty="0">
                <a:solidFill>
                  <a:schemeClr val="tx1"/>
                </a:solidFill>
                <a:latin typeface="Times New Roman" panose="02020603050405020304" pitchFamily="18" charset="0"/>
                <a:cs typeface="Times New Roman" panose="02020603050405020304" pitchFamily="18" charset="0"/>
              </a:rPr>
              <a:t>Asynchronous technology may included E-mail, web-supported books, hypertext documents, audio, video courses and social networking using web. </a:t>
            </a:r>
          </a:p>
          <a:p>
            <a:r>
              <a:rPr lang="en-US" sz="2800" dirty="0">
                <a:solidFill>
                  <a:schemeClr val="tx1"/>
                </a:solidFill>
                <a:latin typeface="Times New Roman" panose="02020603050405020304" pitchFamily="18" charset="0"/>
                <a:cs typeface="Times New Roman" panose="02020603050405020304" pitchFamily="18" charset="0"/>
              </a:rPr>
              <a:t>In asynchronous online courses, students proceed at their own pace.</a:t>
            </a:r>
            <a:endParaRPr lang="ar-SA" sz="28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555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FCD5-7324-45A4-8A5F-CA7C0D63424B}"/>
              </a:ext>
            </a:extLst>
          </p:cNvPr>
          <p:cNvSpPr>
            <a:spLocks noGrp="1"/>
          </p:cNvSpPr>
          <p:nvPr>
            <p:ph type="title"/>
          </p:nvPr>
        </p:nvSpPr>
        <p:spPr/>
        <p:txBody>
          <a:bodyPr>
            <a:normAutofit/>
          </a:bodyPr>
          <a:lstStyle/>
          <a:p>
            <a:pPr algn="ctr"/>
            <a:endParaRPr lang="en-US" sz="3600" dirty="0"/>
          </a:p>
        </p:txBody>
      </p:sp>
      <p:sp>
        <p:nvSpPr>
          <p:cNvPr id="3" name="Content Placeholder 2">
            <a:extLst>
              <a:ext uri="{FF2B5EF4-FFF2-40B4-BE49-F238E27FC236}">
                <a16:creationId xmlns:a16="http://schemas.microsoft.com/office/drawing/2014/main" id="{D8717F2A-C862-437B-A7A9-47CF7932C2C1}"/>
              </a:ext>
            </a:extLst>
          </p:cNvPr>
          <p:cNvSpPr>
            <a:spLocks noGrp="1"/>
          </p:cNvSpPr>
          <p:nvPr>
            <p:ph idx="1"/>
          </p:nvPr>
        </p:nvSpPr>
        <p:spPr/>
        <p:txBody>
          <a:bodyPr>
            <a:normAutofit fontScale="92500" lnSpcReduction="10000"/>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Discussion forums and email are two examples of how asynchronous communication is employed in online learning. It is very helpful to communicate in this way, because students have plenty of time to formulate thoughts.</a:t>
            </a:r>
          </a:p>
          <a:p>
            <a:r>
              <a:rPr lang="en-US" dirty="0">
                <a:latin typeface="Times New Roman" panose="02020603050405020304" pitchFamily="18" charset="0"/>
                <a:cs typeface="Times New Roman" panose="02020603050405020304" pitchFamily="18" charset="0"/>
              </a:rPr>
              <a:t> By communicating via email, students are able to respond in detail to a question or topic that they might have answered incompletely in a real-time conversation.</a:t>
            </a:r>
          </a:p>
          <a:p>
            <a:r>
              <a:rPr lang="en-US" dirty="0">
                <a:latin typeface="Times New Roman" panose="02020603050405020304" pitchFamily="18" charset="0"/>
                <a:cs typeface="Times New Roman" panose="02020603050405020304" pitchFamily="18" charset="0"/>
              </a:rPr>
              <a:t> This time lag in communication helps students internalize information by giving them time to research certain ideas or merely extra time for contemplation. </a:t>
            </a:r>
          </a:p>
        </p:txBody>
      </p:sp>
    </p:spTree>
    <p:extLst>
      <p:ext uri="{BB962C8B-B14F-4D97-AF65-F5344CB8AC3E}">
        <p14:creationId xmlns:p14="http://schemas.microsoft.com/office/powerpoint/2010/main" val="383868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6815-4F9C-4BA8-A2AF-72A66537AC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64543E-4B3F-4BAF-B53C-23A16C5B7CE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main disadvantage to asynchronous communication is time lost waiting for a response.</a:t>
            </a:r>
          </a:p>
        </p:txBody>
      </p:sp>
    </p:spTree>
    <p:extLst>
      <p:ext uri="{BB962C8B-B14F-4D97-AF65-F5344CB8AC3E}">
        <p14:creationId xmlns:p14="http://schemas.microsoft.com/office/powerpoint/2010/main" val="1952777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389</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Types of Educational Technology</vt:lpstr>
      <vt:lpstr>Types of Educational Technology</vt:lpstr>
      <vt:lpstr>Synchronous Technology </vt:lpstr>
      <vt:lpstr>PowerPoint Presentation</vt:lpstr>
      <vt:lpstr>Asynchronous Technology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Educational Technology</dc:title>
  <dc:creator>HP</dc:creator>
  <cp:lastModifiedBy>HP</cp:lastModifiedBy>
  <cp:revision>16</cp:revision>
  <dcterms:created xsi:type="dcterms:W3CDTF">2020-10-13T20:39:41Z</dcterms:created>
  <dcterms:modified xsi:type="dcterms:W3CDTF">2020-10-13T22:21:48Z</dcterms:modified>
</cp:coreProperties>
</file>