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74" r:id="rId6"/>
    <p:sldId id="275" r:id="rId7"/>
    <p:sldId id="276" r:id="rId8"/>
    <p:sldId id="277" r:id="rId9"/>
    <p:sldId id="280" r:id="rId10"/>
    <p:sldId id="281" r:id="rId11"/>
    <p:sldId id="278" r:id="rId12"/>
    <p:sldId id="279" r:id="rId13"/>
    <p:sldId id="268" r:id="rId14"/>
    <p:sldId id="269" r:id="rId15"/>
    <p:sldId id="257" r:id="rId16"/>
    <p:sldId id="258" r:id="rId17"/>
    <p:sldId id="259" r:id="rId18"/>
    <p:sldId id="260" r:id="rId19"/>
    <p:sldId id="261" r:id="rId20"/>
    <p:sldId id="263" r:id="rId21"/>
    <p:sldId id="264" r:id="rId22"/>
    <p:sldId id="266" r:id="rId23"/>
    <p:sldId id="265" r:id="rId24"/>
    <p:sldId id="267"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6AB7F7-1DEA-433B-806E-D6001C663525}" type="datetimeFigureOut">
              <a:rPr lang="en-US" smtClean="0"/>
              <a:pPr/>
              <a:t>14-Jun-21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E4D5B97-6058-4FC0-9B96-43FA3362C7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6AB7F7-1DEA-433B-806E-D6001C663525}" type="datetimeFigureOut">
              <a:rPr lang="en-US" smtClean="0"/>
              <a:pPr/>
              <a:t>14-Jun-21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6AB7F7-1DEA-433B-806E-D6001C663525}" type="datetimeFigureOut">
              <a:rPr lang="en-US" smtClean="0"/>
              <a:pPr/>
              <a:t>14-Jun-21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6AB7F7-1DEA-433B-806E-D6001C663525}" type="datetimeFigureOut">
              <a:rPr lang="en-US" smtClean="0"/>
              <a:pPr/>
              <a:t>14-Jun-21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6AB7F7-1DEA-433B-806E-D6001C663525}" type="datetimeFigureOut">
              <a:rPr lang="en-US" smtClean="0"/>
              <a:pPr/>
              <a:t>14-Jun-21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D5B97-6058-4FC0-9B96-43FA3362C7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6AB7F7-1DEA-433B-806E-D6001C663525}" type="datetimeFigureOut">
              <a:rPr lang="en-US" smtClean="0"/>
              <a:pPr/>
              <a:t>14-Jun-21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6AB7F7-1DEA-433B-806E-D6001C663525}" type="datetimeFigureOut">
              <a:rPr lang="en-US" smtClean="0"/>
              <a:pPr/>
              <a:t>14-Jun-21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6AB7F7-1DEA-433B-806E-D6001C663525}" type="datetimeFigureOut">
              <a:rPr lang="en-US" smtClean="0"/>
              <a:pPr/>
              <a:t>14-Jun-21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AB7F7-1DEA-433B-806E-D6001C663525}" type="datetimeFigureOut">
              <a:rPr lang="en-US" smtClean="0"/>
              <a:pPr/>
              <a:t>14-Jun-21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6AB7F7-1DEA-433B-806E-D6001C663525}" type="datetimeFigureOut">
              <a:rPr lang="en-US" smtClean="0"/>
              <a:pPr/>
              <a:t>14-Jun-21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D5B97-6058-4FC0-9B96-43FA3362C7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6AB7F7-1DEA-433B-806E-D6001C663525}" type="datetimeFigureOut">
              <a:rPr lang="en-US" smtClean="0"/>
              <a:pPr/>
              <a:t>14-Jun-21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E4D5B97-6058-4FC0-9B96-43FA3362C7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6AB7F7-1DEA-433B-806E-D6001C663525}" type="datetimeFigureOut">
              <a:rPr lang="en-US" smtClean="0"/>
              <a:pPr/>
              <a:t>14-Jun-21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E4D5B97-6058-4FC0-9B96-43FA3362C7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Emotions </a:t>
            </a:r>
            <a:endParaRPr lang="en-US" dirty="0"/>
          </a:p>
        </p:txBody>
      </p:sp>
      <p:sp>
        <p:nvSpPr>
          <p:cNvPr id="3" name="Subtitle 2"/>
          <p:cNvSpPr>
            <a:spLocks noGrp="1"/>
          </p:cNvSpPr>
          <p:nvPr>
            <p:ph type="subTitle" idx="1"/>
          </p:nvPr>
        </p:nvSpPr>
        <p:spPr/>
        <p:txBody>
          <a:bodyPr/>
          <a:lstStyle/>
          <a:p>
            <a:r>
              <a:rPr lang="en-US" dirty="0" smtClean="0"/>
              <a:t>Hafiz M </a:t>
            </a:r>
            <a:r>
              <a:rPr lang="en-US" dirty="0" err="1" smtClean="0"/>
              <a:t>Zeeshan</a:t>
            </a:r>
            <a:r>
              <a:rPr lang="en-US" dirty="0" smtClean="0"/>
              <a:t> </a:t>
            </a:r>
            <a:r>
              <a:rPr lang="en-US" dirty="0" err="1" smtClean="0"/>
              <a:t>Iqbal</a:t>
            </a:r>
            <a:endParaRPr lang="en-US" dirty="0" smtClean="0"/>
          </a:p>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Parasympathetic nervous system</a:t>
            </a:r>
            <a:endParaRPr lang="en-US" dirty="0"/>
          </a:p>
        </p:txBody>
      </p:sp>
      <p:sp>
        <p:nvSpPr>
          <p:cNvPr id="3" name="Content Placeholder 2"/>
          <p:cNvSpPr>
            <a:spLocks noGrp="1"/>
          </p:cNvSpPr>
          <p:nvPr>
            <p:ph idx="1"/>
          </p:nvPr>
        </p:nvSpPr>
        <p:spPr>
          <a:xfrm>
            <a:off x="457200" y="2286000"/>
            <a:ext cx="8229600" cy="4038600"/>
          </a:xfrm>
        </p:spPr>
        <p:txBody>
          <a:bodyPr/>
          <a:lstStyle/>
          <a:p>
            <a:pPr algn="just"/>
            <a:r>
              <a:rPr lang="en-US" dirty="0" smtClean="0">
                <a:latin typeface="Times New Roman" pitchFamily="18" charset="0"/>
                <a:cs typeface="Times New Roman" pitchFamily="18" charset="0"/>
              </a:rPr>
              <a:t>When your stress is over, the parasympathetic nervous system produces the opposite effects. It calms you down by decreasing your heartbeat, lowering your blood sugar, and so forth. In everyday situations, the sympathetic and parasympathetic nervous systems work together to keep us in a steady internal state.</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a:bodyPr>
          <a:lstStyle/>
          <a:p>
            <a:pPr marL="514350" indent="-514350">
              <a:buNone/>
            </a:pPr>
            <a:r>
              <a:rPr lang="en-US" b="1" dirty="0" smtClean="0"/>
              <a:t>Limbic system </a:t>
            </a:r>
          </a:p>
          <a:p>
            <a:pPr marL="514350" indent="-514350"/>
            <a:r>
              <a:rPr lang="en-US" dirty="0" smtClean="0"/>
              <a:t>Parts of the limbic system are involved in display of emotional reactions. It consists of </a:t>
            </a:r>
            <a:r>
              <a:rPr lang="en-US" dirty="0" err="1" smtClean="0"/>
              <a:t>amygdala</a:t>
            </a:r>
            <a:r>
              <a:rPr lang="en-US" dirty="0" smtClean="0"/>
              <a:t>, hippocampus and septum</a:t>
            </a:r>
          </a:p>
          <a:p>
            <a:pPr marL="514350" indent="-514350">
              <a:buNone/>
            </a:pPr>
            <a:endParaRPr lang="en-US" dirty="0" smtClean="0"/>
          </a:p>
          <a:p>
            <a:pPr marL="514350" indent="-514350"/>
            <a:r>
              <a:rPr lang="en-US" dirty="0" err="1" smtClean="0"/>
              <a:t>Amygdala</a:t>
            </a:r>
            <a:r>
              <a:rPr lang="en-US" dirty="0" smtClean="0"/>
              <a:t> is involved in emotional awareness and expressions through its many connections with higher and lower regions of the brain. </a:t>
            </a:r>
            <a:r>
              <a:rPr lang="en-US" dirty="0" err="1" smtClean="0"/>
              <a:t>Amygdala</a:t>
            </a:r>
            <a:r>
              <a:rPr lang="en-US" dirty="0" smtClean="0"/>
              <a:t> also produces reaction of rage and aggression when stimulated.</a:t>
            </a:r>
          </a:p>
          <a:p>
            <a:pPr marL="514350" indent="-514350"/>
            <a:endParaRPr lang="en-US" dirty="0" smtClean="0"/>
          </a:p>
          <a:p>
            <a:pPr marL="514350" indent="-514350"/>
            <a:r>
              <a:rPr lang="en-US" dirty="0" smtClean="0"/>
              <a:t>Septum (another part of limbic system) has the opposite effect. It reduces the intensity of emotional reactions when stimulated. </a:t>
            </a:r>
          </a:p>
          <a:p>
            <a:pPr marL="514350" indent="-514350"/>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lstStyle/>
          <a:p>
            <a:pPr>
              <a:buNone/>
            </a:pPr>
            <a:r>
              <a:rPr lang="en-US" b="1" dirty="0" smtClean="0"/>
              <a:t>Role of adrenal glands in emotions</a:t>
            </a:r>
          </a:p>
          <a:p>
            <a:pPr>
              <a:buNone/>
            </a:pPr>
            <a:endParaRPr lang="en-US" b="1" dirty="0" smtClean="0"/>
          </a:p>
          <a:p>
            <a:r>
              <a:rPr lang="en-US" dirty="0" smtClean="0"/>
              <a:t>There are two adrenal glands, one on each side of the body just above the kidney. </a:t>
            </a:r>
          </a:p>
          <a:p>
            <a:endParaRPr lang="en-US" dirty="0" smtClean="0"/>
          </a:p>
          <a:p>
            <a:r>
              <a:rPr lang="en-US" dirty="0" smtClean="0"/>
              <a:t>Each adrenal gland has two parts; adrenal cortex and adrenal medulla, both of which participate in emotional responses.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4000" dirty="0" smtClean="0"/>
              <a:t>Comparison between men and women</a:t>
            </a:r>
            <a:endParaRPr lang="en-US" sz="4000" dirty="0"/>
          </a:p>
        </p:txBody>
      </p:sp>
      <p:sp>
        <p:nvSpPr>
          <p:cNvPr id="3" name="Content Placeholder 2"/>
          <p:cNvSpPr>
            <a:spLocks noGrp="1"/>
          </p:cNvSpPr>
          <p:nvPr>
            <p:ph idx="1"/>
          </p:nvPr>
        </p:nvSpPr>
        <p:spPr/>
        <p:txBody>
          <a:bodyPr>
            <a:normAutofit/>
          </a:bodyPr>
          <a:lstStyle/>
          <a:p>
            <a:r>
              <a:rPr lang="en-US" dirty="0" smtClean="0"/>
              <a:t>The emotions are more severely expressed by a woman than a man. Woman exhibit emotions of both positive and negative type more frequently and more severely except anger (Brody &amp; Hall, 1993). </a:t>
            </a:r>
          </a:p>
          <a:p>
            <a:endParaRPr lang="en-US" dirty="0" smtClean="0"/>
          </a:p>
          <a:p>
            <a:r>
              <a:rPr lang="en-US" dirty="0" smtClean="0"/>
              <a:t>As the woman can express emotions more comfortably than a man so they can efficiently read paralinguistic and nonverbal cues (Hall, 1984).</a:t>
            </a:r>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positive and negative emotions are interpreted in the same way throughout this world. The negative feelings like terror, hate and rage are considered destructive and dangerous. </a:t>
            </a:r>
          </a:p>
          <a:p>
            <a:endParaRPr lang="en-US" dirty="0" smtClean="0"/>
          </a:p>
          <a:p>
            <a:r>
              <a:rPr lang="en-US" dirty="0" smtClean="0"/>
              <a:t>The positive feelings like love, joy and happiness are desired and expected by each one of us. In some cultures and civilizations certain type of emotions are valued more than others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James-Lange theory</a:t>
            </a:r>
            <a:endParaRPr lang="en-US" dirty="0"/>
          </a:p>
        </p:txBody>
      </p:sp>
      <p:sp>
        <p:nvSpPr>
          <p:cNvPr id="3" name="Content Placeholder 2"/>
          <p:cNvSpPr>
            <a:spLocks noGrp="1"/>
          </p:cNvSpPr>
          <p:nvPr>
            <p:ph idx="1"/>
          </p:nvPr>
        </p:nvSpPr>
        <p:spPr/>
        <p:txBody>
          <a:bodyPr>
            <a:normAutofit/>
          </a:bodyPr>
          <a:lstStyle/>
          <a:p>
            <a:r>
              <a:rPr lang="en-US" dirty="0"/>
              <a:t>The William James and Carl Lange proposed the </a:t>
            </a:r>
            <a:r>
              <a:rPr lang="en-US" dirty="0" smtClean="0"/>
              <a:t>James-Lange theory of </a:t>
            </a:r>
            <a:r>
              <a:rPr lang="en-US" dirty="0"/>
              <a:t>emotions. </a:t>
            </a:r>
            <a:endParaRPr lang="en-US" dirty="0" smtClean="0"/>
          </a:p>
          <a:p>
            <a:endParaRPr lang="en-US" dirty="0" smtClean="0"/>
          </a:p>
          <a:p>
            <a:r>
              <a:rPr lang="en-US" dirty="0" smtClean="0"/>
              <a:t>In </a:t>
            </a:r>
            <a:r>
              <a:rPr lang="en-US" dirty="0"/>
              <a:t>accord to it physiological reaction result from external stimuli. The interpretation of physical reactions determines the emotional </a:t>
            </a:r>
            <a:r>
              <a:rPr lang="en-US" dirty="0" smtClean="0"/>
              <a:t>response.</a:t>
            </a:r>
          </a:p>
          <a:p>
            <a:endParaRPr lang="en-US" dirty="0" smtClean="0"/>
          </a:p>
          <a:p>
            <a:r>
              <a:rPr lang="en-US" dirty="0" smtClean="0"/>
              <a:t>The </a:t>
            </a:r>
            <a:r>
              <a:rPr lang="en-US" dirty="0"/>
              <a:t>physical reactions to the events result from nervous system like increased heart beat rate, stomach upset and trembling etc. </a:t>
            </a:r>
            <a:endParaRPr lang="en-US" dirty="0" smtClean="0"/>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dirty="0" smtClean="0"/>
              <a:t>The emotional reactions like fear, anger and sadness created by physical reactions. </a:t>
            </a:r>
          </a:p>
          <a:p>
            <a:endParaRPr lang="en-US" dirty="0" smtClean="0"/>
          </a:p>
          <a:p>
            <a:r>
              <a:rPr lang="en-US" dirty="0" smtClean="0"/>
              <a:t>For example if you are sitting alone in a dark room and hear a sound of breathing behind you. The rate of heart beat will be increased and you will start trembling. You will deduce these physical reactions as scare and so thus you will experience fear.</a:t>
            </a:r>
          </a:p>
        </p:txBody>
      </p:sp>
      <p:sp>
        <p:nvSpPr>
          <p:cNvPr id="4" name="Rectangle 3"/>
          <p:cNvSpPr/>
          <p:nvPr/>
        </p:nvSpPr>
        <p:spPr>
          <a:xfrm>
            <a:off x="71628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a:t>
            </a:r>
            <a:endParaRPr lang="en-US" dirty="0"/>
          </a:p>
        </p:txBody>
      </p:sp>
      <p:sp>
        <p:nvSpPr>
          <p:cNvPr id="5" name="Rectangle 4"/>
          <p:cNvSpPr/>
          <p:nvPr/>
        </p:nvSpPr>
        <p:spPr>
          <a:xfrm>
            <a:off x="49530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Interpretation</a:t>
            </a:r>
            <a:endParaRPr lang="en-US" dirty="0"/>
          </a:p>
        </p:txBody>
      </p:sp>
      <p:sp>
        <p:nvSpPr>
          <p:cNvPr id="6" name="Rectangle 5"/>
          <p:cNvSpPr/>
          <p:nvPr/>
        </p:nvSpPr>
        <p:spPr>
          <a:xfrm>
            <a:off x="28194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Arousal</a:t>
            </a:r>
            <a:endParaRPr lang="en-US" dirty="0"/>
          </a:p>
        </p:txBody>
      </p:sp>
      <p:sp>
        <p:nvSpPr>
          <p:cNvPr id="7" name="Rectangle 6"/>
          <p:cNvSpPr/>
          <p:nvPr/>
        </p:nvSpPr>
        <p:spPr>
          <a:xfrm>
            <a:off x="5334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a:t>
            </a:r>
            <a:endParaRPr lang="en-US" dirty="0"/>
          </a:p>
        </p:txBody>
      </p:sp>
      <p:cxnSp>
        <p:nvCxnSpPr>
          <p:cNvPr id="10" name="Straight Arrow Connector 9"/>
          <p:cNvCxnSpPr>
            <a:stCxn id="7" idx="3"/>
            <a:endCxn id="6" idx="1"/>
          </p:cNvCxnSpPr>
          <p:nvPr/>
        </p:nvCxnSpPr>
        <p:spPr>
          <a:xfrm>
            <a:off x="2286000" y="58293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3"/>
            <a:endCxn id="5" idx="1"/>
          </p:cNvCxnSpPr>
          <p:nvPr/>
        </p:nvCxnSpPr>
        <p:spPr>
          <a:xfrm>
            <a:off x="4572000" y="5829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4" idx="1"/>
          </p:cNvCxnSpPr>
          <p:nvPr/>
        </p:nvCxnSpPr>
        <p:spPr>
          <a:xfrm>
            <a:off x="6705600" y="58293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 brand theory</a:t>
            </a:r>
            <a:endParaRPr lang="en-US" dirty="0"/>
          </a:p>
        </p:txBody>
      </p:sp>
      <p:sp>
        <p:nvSpPr>
          <p:cNvPr id="3" name="Content Placeholder 2"/>
          <p:cNvSpPr>
            <a:spLocks noGrp="1"/>
          </p:cNvSpPr>
          <p:nvPr>
            <p:ph idx="1"/>
          </p:nvPr>
        </p:nvSpPr>
        <p:spPr/>
        <p:txBody>
          <a:bodyPr>
            <a:normAutofit lnSpcReduction="10000"/>
          </a:bodyPr>
          <a:lstStyle/>
          <a:p>
            <a:r>
              <a:rPr lang="en-US" dirty="0" smtClean="0"/>
              <a:t>According to the canon- brand theory both emotion and physiological arousal are experienced simultaneously and thoughts or outward behavior given no attention</a:t>
            </a:r>
          </a:p>
          <a:p>
            <a:endParaRPr lang="en-US" dirty="0" smtClean="0"/>
          </a:p>
          <a:p>
            <a:r>
              <a:rPr lang="en-US" dirty="0" smtClean="0"/>
              <a:t>For example, if at dark night you are walking down an alley and you hear sound of footsteps behind of you. On hearing sound you will start trembling, rate of heart beat will be boosted up and breathing will be deepened. At the same time as these physiological changes occur you also experience the emotion of fear.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1143000" y="34290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a:t>
            </a:r>
            <a:endParaRPr lang="en-US" dirty="0"/>
          </a:p>
        </p:txBody>
      </p:sp>
      <p:sp>
        <p:nvSpPr>
          <p:cNvPr id="5" name="Rectangle 4"/>
          <p:cNvSpPr/>
          <p:nvPr/>
        </p:nvSpPr>
        <p:spPr>
          <a:xfrm>
            <a:off x="5181600" y="41148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EMOTIONS</a:t>
            </a:r>
            <a:endParaRPr lang="en-US" dirty="0"/>
          </a:p>
        </p:txBody>
      </p:sp>
      <p:sp>
        <p:nvSpPr>
          <p:cNvPr id="6" name="Rectangle 5"/>
          <p:cNvSpPr/>
          <p:nvPr/>
        </p:nvSpPr>
        <p:spPr>
          <a:xfrm>
            <a:off x="5181600" y="28956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AROUSAL</a:t>
            </a:r>
            <a:endParaRPr lang="en-US" dirty="0"/>
          </a:p>
        </p:txBody>
      </p:sp>
      <p:cxnSp>
        <p:nvCxnSpPr>
          <p:cNvPr id="8" name="Straight Arrow Connector 7"/>
          <p:cNvCxnSpPr>
            <a:stCxn id="4" idx="3"/>
          </p:cNvCxnSpPr>
          <p:nvPr/>
        </p:nvCxnSpPr>
        <p:spPr>
          <a:xfrm flipV="1">
            <a:off x="3200400" y="3276600"/>
            <a:ext cx="1905000"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200400" y="3886200"/>
            <a:ext cx="1905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Schachter</a:t>
            </a:r>
            <a:r>
              <a:rPr lang="en-US" dirty="0" smtClean="0"/>
              <a:t>-Singer theory</a:t>
            </a:r>
            <a:endParaRPr lang="en-US" dirty="0"/>
          </a:p>
        </p:txBody>
      </p:sp>
      <p:sp>
        <p:nvSpPr>
          <p:cNvPr id="3" name="Content Placeholder 2"/>
          <p:cNvSpPr>
            <a:spLocks noGrp="1"/>
          </p:cNvSpPr>
          <p:nvPr>
            <p:ph idx="1"/>
          </p:nvPr>
        </p:nvSpPr>
        <p:spPr/>
        <p:txBody>
          <a:bodyPr>
            <a:normAutofit/>
          </a:bodyPr>
          <a:lstStyle/>
          <a:p>
            <a:r>
              <a:rPr lang="en-US" dirty="0" err="1" smtClean="0"/>
              <a:t>Schachter</a:t>
            </a:r>
            <a:r>
              <a:rPr lang="en-US" dirty="0" smtClean="0"/>
              <a:t>-Singer theory tells that physiological arousal occurs first then reason for arousal is identified, after that at the end emotion is experienced.</a:t>
            </a:r>
          </a:p>
          <a:p>
            <a:endParaRPr lang="en-US" dirty="0" smtClean="0"/>
          </a:p>
          <a:p>
            <a:r>
              <a:rPr lang="en-US" dirty="0" smtClean="0"/>
              <a:t>For example if at night you walking down a dark alley and you hear sound of footsteps of someone behind , you will start trembling, rate of heart beat will become fast and your breathing will be deepened.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Emotions </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algn="just"/>
            <a:r>
              <a:rPr lang="en-US" dirty="0" smtClean="0"/>
              <a:t>Emotions are feelings that generally have both physiological and cognitive elements and that influence behavior. </a:t>
            </a:r>
          </a:p>
          <a:p>
            <a:pPr algn="just"/>
            <a:endParaRPr lang="en-US" dirty="0" smtClean="0"/>
          </a:p>
          <a:p>
            <a:pPr algn="just"/>
            <a:r>
              <a:rPr lang="en-US" dirty="0" smtClean="0"/>
              <a:t>Emotion is a state in which nervous system response to a specific object is accomplished by the body behavioral and physiological change </a:t>
            </a:r>
          </a:p>
          <a:p>
            <a:pPr algn="just"/>
            <a:endParaRPr lang="en-US" dirty="0" smtClean="0"/>
          </a:p>
          <a:p>
            <a:pPr algn="just"/>
            <a:endParaRPr lang="en-US" dirty="0" smtClean="0"/>
          </a:p>
          <a:p>
            <a:pPr algn="just"/>
            <a:r>
              <a:rPr lang="en-US" dirty="0" smtClean="0"/>
              <a:t>Every one of us seems to agree that joy, sorrow, anger, anxiety, love and hate are emotions; but it is not so easy to identify their common properties.</a:t>
            </a:r>
          </a:p>
          <a:p>
            <a:endParaRPr lang="en-US" dirty="0" smtClean="0"/>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114800"/>
          </a:xfrm>
        </p:spPr>
        <p:txBody>
          <a:bodyPr>
            <a:normAutofit/>
          </a:bodyPr>
          <a:lstStyle/>
          <a:p>
            <a:r>
              <a:rPr lang="en-US" dirty="0" smtClean="0"/>
              <a:t>Upon noticing this arousal you realize that is comes from the fact that you are walking down a dark alley by yourself. This behavior is dangerous and therefore you feel the emotion of fear.</a:t>
            </a:r>
            <a:endParaRPr lang="en-US" dirty="0"/>
          </a:p>
        </p:txBody>
      </p:sp>
      <p:sp>
        <p:nvSpPr>
          <p:cNvPr id="4" name="Rectangle 3"/>
          <p:cNvSpPr/>
          <p:nvPr/>
        </p:nvSpPr>
        <p:spPr>
          <a:xfrm>
            <a:off x="71628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a:t>
            </a:r>
            <a:endParaRPr lang="en-US" dirty="0"/>
          </a:p>
        </p:txBody>
      </p:sp>
      <p:sp>
        <p:nvSpPr>
          <p:cNvPr id="5" name="Rectangle 4"/>
          <p:cNvSpPr/>
          <p:nvPr/>
        </p:nvSpPr>
        <p:spPr>
          <a:xfrm>
            <a:off x="49530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Arousal</a:t>
            </a:r>
            <a:endParaRPr lang="en-US" dirty="0"/>
          </a:p>
        </p:txBody>
      </p:sp>
      <p:sp>
        <p:nvSpPr>
          <p:cNvPr id="6" name="Rectangle 5"/>
          <p:cNvSpPr/>
          <p:nvPr/>
        </p:nvSpPr>
        <p:spPr>
          <a:xfrm>
            <a:off x="28194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Reasoning </a:t>
            </a:r>
            <a:endParaRPr lang="en-US" dirty="0"/>
          </a:p>
        </p:txBody>
      </p:sp>
      <p:sp>
        <p:nvSpPr>
          <p:cNvPr id="7" name="Rectangle 6"/>
          <p:cNvSpPr/>
          <p:nvPr/>
        </p:nvSpPr>
        <p:spPr>
          <a:xfrm>
            <a:off x="533400" y="55626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a:t>
            </a:r>
            <a:endParaRPr lang="en-US" dirty="0"/>
          </a:p>
        </p:txBody>
      </p:sp>
      <p:cxnSp>
        <p:nvCxnSpPr>
          <p:cNvPr id="10" name="Straight Arrow Connector 9"/>
          <p:cNvCxnSpPr>
            <a:stCxn id="7" idx="3"/>
            <a:endCxn id="6" idx="1"/>
          </p:cNvCxnSpPr>
          <p:nvPr/>
        </p:nvCxnSpPr>
        <p:spPr>
          <a:xfrm>
            <a:off x="2286000" y="58293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3"/>
            <a:endCxn id="5" idx="1"/>
          </p:cNvCxnSpPr>
          <p:nvPr/>
        </p:nvCxnSpPr>
        <p:spPr>
          <a:xfrm>
            <a:off x="4572000" y="5829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4" idx="1"/>
          </p:cNvCxnSpPr>
          <p:nvPr/>
        </p:nvCxnSpPr>
        <p:spPr>
          <a:xfrm>
            <a:off x="6705600" y="58293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Lazarus theory</a:t>
            </a:r>
            <a:endParaRPr lang="en-US" dirty="0"/>
          </a:p>
        </p:txBody>
      </p:sp>
      <p:sp>
        <p:nvSpPr>
          <p:cNvPr id="3" name="Content Placeholder 2"/>
          <p:cNvSpPr>
            <a:spLocks noGrp="1"/>
          </p:cNvSpPr>
          <p:nvPr>
            <p:ph idx="1"/>
          </p:nvPr>
        </p:nvSpPr>
        <p:spPr/>
        <p:txBody>
          <a:bodyPr/>
          <a:lstStyle/>
          <a:p>
            <a:r>
              <a:rPr lang="en-US" dirty="0" smtClean="0"/>
              <a:t>According to Lazarus theory a thought comes prior to any physiological arousal and emotion. In other words, before having experience of emotion we have to think about situation (Lazarus, 1991).  </a:t>
            </a:r>
          </a:p>
          <a:p>
            <a:endParaRPr lang="en-US" dirty="0" smtClean="0"/>
          </a:p>
          <a:p>
            <a:r>
              <a:rPr lang="en-US" dirty="0" smtClean="0"/>
              <a:t>For example late at night you are walking in a dark alley. You hear sound of footsteps behind, you think that it can be a mugger so you start trembling, rate of heart beat will become fast and your breathing will be deepened and at the same time you experience fear.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609600" y="35052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a:t>
            </a:r>
            <a:endParaRPr lang="en-US" dirty="0"/>
          </a:p>
        </p:txBody>
      </p:sp>
      <p:sp>
        <p:nvSpPr>
          <p:cNvPr id="5" name="Rectangle 4"/>
          <p:cNvSpPr/>
          <p:nvPr/>
        </p:nvSpPr>
        <p:spPr>
          <a:xfrm>
            <a:off x="6096000" y="41148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EMOTIONS</a:t>
            </a:r>
            <a:endParaRPr lang="en-US" dirty="0"/>
          </a:p>
        </p:txBody>
      </p:sp>
      <p:sp>
        <p:nvSpPr>
          <p:cNvPr id="6" name="Rectangle 5"/>
          <p:cNvSpPr/>
          <p:nvPr/>
        </p:nvSpPr>
        <p:spPr>
          <a:xfrm>
            <a:off x="6096000" y="28956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AROUSAL</a:t>
            </a:r>
            <a:endParaRPr lang="en-US" dirty="0"/>
          </a:p>
        </p:txBody>
      </p:sp>
      <p:sp>
        <p:nvSpPr>
          <p:cNvPr id="9" name="Rectangle 8"/>
          <p:cNvSpPr/>
          <p:nvPr/>
        </p:nvSpPr>
        <p:spPr>
          <a:xfrm>
            <a:off x="3276600" y="35052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THOUGHTS </a:t>
            </a:r>
            <a:endParaRPr lang="en-US" dirty="0"/>
          </a:p>
        </p:txBody>
      </p:sp>
      <p:cxnSp>
        <p:nvCxnSpPr>
          <p:cNvPr id="12" name="Straight Arrow Connector 11"/>
          <p:cNvCxnSpPr>
            <a:stCxn id="4" idx="3"/>
            <a:endCxn id="9" idx="1"/>
          </p:cNvCxnSpPr>
          <p:nvPr/>
        </p:nvCxnSpPr>
        <p:spPr>
          <a:xfrm>
            <a:off x="2667000" y="39243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3"/>
            <a:endCxn id="6" idx="1"/>
          </p:cNvCxnSpPr>
          <p:nvPr/>
        </p:nvCxnSpPr>
        <p:spPr>
          <a:xfrm flipV="1">
            <a:off x="5334000" y="3314700"/>
            <a:ext cx="762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5" idx="1"/>
          </p:cNvCxnSpPr>
          <p:nvPr/>
        </p:nvCxnSpPr>
        <p:spPr>
          <a:xfrm>
            <a:off x="5410200" y="3962400"/>
            <a:ext cx="685800"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facial feedback theory</a:t>
            </a:r>
            <a:endParaRPr lang="en-US" dirty="0"/>
          </a:p>
        </p:txBody>
      </p:sp>
      <p:sp>
        <p:nvSpPr>
          <p:cNvPr id="3" name="Content Placeholder 2"/>
          <p:cNvSpPr>
            <a:spLocks noGrp="1"/>
          </p:cNvSpPr>
          <p:nvPr>
            <p:ph idx="1"/>
          </p:nvPr>
        </p:nvSpPr>
        <p:spPr/>
        <p:txBody>
          <a:bodyPr>
            <a:normAutofit/>
          </a:bodyPr>
          <a:lstStyle/>
          <a:p>
            <a:r>
              <a:rPr lang="en-US" dirty="0" smtClean="0"/>
              <a:t>The facial feedback theory tells that changes in facial muscles result in experience of emotion. </a:t>
            </a:r>
          </a:p>
          <a:p>
            <a:endParaRPr lang="en-US" dirty="0" smtClean="0"/>
          </a:p>
          <a:p>
            <a:r>
              <a:rPr lang="en-US" dirty="0" smtClean="0"/>
              <a:t>We enjoy pleasure or happiness on smiling while experience sadness when we frown. </a:t>
            </a:r>
          </a:p>
          <a:p>
            <a:endParaRPr lang="en-US" dirty="0" smtClean="0"/>
          </a:p>
          <a:p>
            <a:r>
              <a:rPr lang="en-US" dirty="0" smtClean="0"/>
              <a:t>The basis of emotions is fluctuations in facial muscles that are connected to brain. For a number of emotions there are number configurations of facial muscles. </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smtClean="0"/>
              <a:t>For example if late at night you are walking in a dark alley, on hearing sound of footsteps behind you, eyes widen, teeth locked and the brain infer these facial configurations as the expression of fear. Therefore you experience the emotion of fear.</a:t>
            </a:r>
          </a:p>
          <a:p>
            <a:endParaRPr lang="en-US" dirty="0"/>
          </a:p>
        </p:txBody>
      </p:sp>
      <p:sp>
        <p:nvSpPr>
          <p:cNvPr id="4" name="Rectangle 3"/>
          <p:cNvSpPr/>
          <p:nvPr/>
        </p:nvSpPr>
        <p:spPr>
          <a:xfrm>
            <a:off x="914400" y="43434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Events </a:t>
            </a:r>
            <a:endParaRPr lang="en-US" dirty="0"/>
          </a:p>
        </p:txBody>
      </p:sp>
      <p:sp>
        <p:nvSpPr>
          <p:cNvPr id="5" name="Rectangle 4"/>
          <p:cNvSpPr/>
          <p:nvPr/>
        </p:nvSpPr>
        <p:spPr>
          <a:xfrm>
            <a:off x="6096000" y="43434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Emotions </a:t>
            </a:r>
            <a:endParaRPr lang="en-US" dirty="0"/>
          </a:p>
        </p:txBody>
      </p:sp>
      <p:sp>
        <p:nvSpPr>
          <p:cNvPr id="6" name="Rectangle 5"/>
          <p:cNvSpPr/>
          <p:nvPr/>
        </p:nvSpPr>
        <p:spPr>
          <a:xfrm>
            <a:off x="3505200" y="43434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Facial changes</a:t>
            </a:r>
            <a:endParaRPr lang="en-US" dirty="0"/>
          </a:p>
        </p:txBody>
      </p:sp>
      <p:cxnSp>
        <p:nvCxnSpPr>
          <p:cNvPr id="8" name="Straight Arrow Connector 7"/>
          <p:cNvCxnSpPr>
            <a:stCxn id="4" idx="3"/>
            <a:endCxn id="6" idx="1"/>
          </p:cNvCxnSpPr>
          <p:nvPr/>
        </p:nvCxnSpPr>
        <p:spPr>
          <a:xfrm>
            <a:off x="2667000" y="46101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a:endCxn id="5" idx="1"/>
          </p:cNvCxnSpPr>
          <p:nvPr/>
        </p:nvCxnSpPr>
        <p:spPr>
          <a:xfrm>
            <a:off x="5257800" y="46101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Emotions are such complex phenomenon that no single theory has been able to explain all facets of emotional experience completely and satisfactorily.</a:t>
            </a:r>
          </a:p>
          <a:p>
            <a:endParaRPr lang="en-US" dirty="0" smtClean="0"/>
          </a:p>
          <a:p>
            <a:r>
              <a:rPr lang="en-US" dirty="0" smtClean="0"/>
              <a:t>For all major theories, there is contradictory evidence of one sort or another, and therefore, no theory has proved invariably accurate its predictions.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lnSpcReduction="10000"/>
          </a:bodyPr>
          <a:lstStyle/>
          <a:p>
            <a:r>
              <a:rPr lang="en-US" dirty="0" smtClean="0"/>
              <a:t>The word “emotion” comes from </a:t>
            </a:r>
            <a:r>
              <a:rPr lang="en-US" dirty="0" err="1" smtClean="0"/>
              <a:t>latin</a:t>
            </a:r>
            <a:r>
              <a:rPr lang="en-US" dirty="0" smtClean="0"/>
              <a:t> roots meaning to “move out” or to “excite”.</a:t>
            </a:r>
          </a:p>
          <a:p>
            <a:endParaRPr lang="en-US" dirty="0" smtClean="0"/>
          </a:p>
          <a:p>
            <a:r>
              <a:rPr lang="en-US" dirty="0" smtClean="0"/>
              <a:t>The motivated person usually moves physically toward some goal or away from some aversive situation but emotional person is moved internally by psychologically significant situation. </a:t>
            </a:r>
          </a:p>
          <a:p>
            <a:endParaRPr lang="en-US" dirty="0" smtClean="0"/>
          </a:p>
          <a:p>
            <a:r>
              <a:rPr lang="en-US" dirty="0" smtClean="0"/>
              <a:t>The behavioral and physiological changes are created by emotions. If there are no emotions there will be no imaginations. The negative human emotions are also very much important. A most loving person show face violation feels shame when immoralities become public.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Characteristics of emotions </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Emotions tend to have a </a:t>
            </a:r>
            <a:r>
              <a:rPr lang="en-US" dirty="0" smtClean="0">
                <a:solidFill>
                  <a:srgbClr val="FF0000"/>
                </a:solidFill>
              </a:rPr>
              <a:t>clear beginning and short duration</a:t>
            </a:r>
          </a:p>
          <a:p>
            <a:pPr marL="514350" indent="-514350">
              <a:buAutoNum type="arabicPeriod"/>
            </a:pPr>
            <a:endParaRPr lang="en-US" dirty="0" smtClean="0"/>
          </a:p>
          <a:p>
            <a:pPr marL="514350" indent="-514350">
              <a:buAutoNum type="arabicPeriod"/>
            </a:pPr>
            <a:r>
              <a:rPr lang="en-US" dirty="0" smtClean="0"/>
              <a:t>Emotional experience has a definite pleasant and unpleasant aspect (either </a:t>
            </a:r>
            <a:r>
              <a:rPr lang="en-US" dirty="0" smtClean="0">
                <a:solidFill>
                  <a:srgbClr val="FF0000"/>
                </a:solidFill>
              </a:rPr>
              <a:t>positive or negative</a:t>
            </a:r>
            <a:r>
              <a:rPr lang="en-US" dirty="0" smtClean="0"/>
              <a:t>).</a:t>
            </a:r>
          </a:p>
          <a:p>
            <a:pPr marL="514350" indent="-514350">
              <a:buAutoNum type="arabicPeriod"/>
            </a:pPr>
            <a:endParaRPr lang="en-US" dirty="0" smtClean="0"/>
          </a:p>
          <a:p>
            <a:pPr marL="514350" indent="-514350">
              <a:buAutoNum type="arabicPeriod"/>
            </a:pPr>
            <a:r>
              <a:rPr lang="en-US" dirty="0" smtClean="0"/>
              <a:t>Like motivation, emotional experience elicits an </a:t>
            </a:r>
            <a:r>
              <a:rPr lang="en-US" dirty="0" smtClean="0">
                <a:solidFill>
                  <a:srgbClr val="FF0000"/>
                </a:solidFill>
              </a:rPr>
              <a:t>action tendency to behave in certain way</a:t>
            </a:r>
          </a:p>
          <a:p>
            <a:pPr marL="514350" indent="-514350">
              <a:buAutoNum type="arabicPeriod"/>
            </a:pPr>
            <a:endParaRPr lang="en-US" dirty="0" smtClean="0"/>
          </a:p>
          <a:p>
            <a:pPr marL="514350" indent="-514350">
              <a:buAutoNum type="arabicPeriod"/>
            </a:pPr>
            <a:r>
              <a:rPr lang="en-US" dirty="0" smtClean="0"/>
              <a:t>Emotional experience is elicited by </a:t>
            </a:r>
            <a:r>
              <a:rPr lang="en-US" dirty="0" smtClean="0">
                <a:solidFill>
                  <a:srgbClr val="FF0000"/>
                </a:solidFill>
              </a:rPr>
              <a:t>cognitive appraisal </a:t>
            </a:r>
            <a:r>
              <a:rPr lang="en-US" dirty="0" smtClean="0"/>
              <a:t>of a situation. Same event can create different emotions as it depends on individuals own perception.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5. Emotional experience alter thoughts processes; it usually directs the attention towards something and away from others.</a:t>
            </a:r>
          </a:p>
          <a:p>
            <a:pPr>
              <a:buNone/>
            </a:pPr>
            <a:endParaRPr lang="en-US" dirty="0" smtClean="0"/>
          </a:p>
          <a:p>
            <a:pPr>
              <a:buNone/>
            </a:pPr>
            <a:r>
              <a:rPr lang="en-US" dirty="0" smtClean="0"/>
              <a:t>6. Emotional experiences are passions that happen to us, we have some control over them. Usually it is according to our interpretation of situation, the way we interpret, the way we feel. Subjective aspect is related to our self.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emotions </a:t>
            </a:r>
            <a:endParaRPr lang="en-US" dirty="0"/>
          </a:p>
        </p:txBody>
      </p:sp>
      <p:sp>
        <p:nvSpPr>
          <p:cNvPr id="3" name="Content Placeholder 2"/>
          <p:cNvSpPr>
            <a:spLocks noGrp="1"/>
          </p:cNvSpPr>
          <p:nvPr>
            <p:ph idx="1"/>
          </p:nvPr>
        </p:nvSpPr>
        <p:spPr/>
        <p:txBody>
          <a:bodyPr>
            <a:normAutofit lnSpcReduction="10000"/>
          </a:bodyPr>
          <a:lstStyle/>
          <a:p>
            <a:r>
              <a:rPr lang="en-US" dirty="0" smtClean="0"/>
              <a:t>Robert </a:t>
            </a:r>
            <a:r>
              <a:rPr lang="en-US" dirty="0" err="1" smtClean="0"/>
              <a:t>Pluttchik</a:t>
            </a:r>
            <a:r>
              <a:rPr lang="en-US" dirty="0" smtClean="0"/>
              <a:t> explained that there are eight basic inborn emotions, which are made up of four pairs, </a:t>
            </a:r>
          </a:p>
          <a:p>
            <a:pPr marL="514350" indent="-514350">
              <a:buAutoNum type="arabicPeriod"/>
            </a:pPr>
            <a:r>
              <a:rPr lang="en-US" dirty="0" smtClean="0"/>
              <a:t>Joy and sadness</a:t>
            </a:r>
          </a:p>
          <a:p>
            <a:pPr marL="514350" indent="-514350">
              <a:buAutoNum type="arabicPeriod"/>
            </a:pPr>
            <a:r>
              <a:rPr lang="en-US" dirty="0" smtClean="0"/>
              <a:t>Fear and anger</a:t>
            </a:r>
          </a:p>
          <a:p>
            <a:pPr marL="514350" indent="-514350">
              <a:buAutoNum type="arabicPeriod"/>
            </a:pPr>
            <a:r>
              <a:rPr lang="en-US" dirty="0" smtClean="0"/>
              <a:t>Surprise and anticipation</a:t>
            </a:r>
          </a:p>
          <a:p>
            <a:pPr marL="514350" indent="-514350">
              <a:buAutoNum type="arabicPeriod"/>
            </a:pPr>
            <a:r>
              <a:rPr lang="en-US" dirty="0" smtClean="0"/>
              <a:t>Acceptance and disgust</a:t>
            </a:r>
          </a:p>
          <a:p>
            <a:pPr marL="514350" indent="-514350">
              <a:buNone/>
            </a:pPr>
            <a:endParaRPr lang="en-US" dirty="0" smtClean="0"/>
          </a:p>
          <a:p>
            <a:pPr marL="514350" indent="-514350"/>
            <a:r>
              <a:rPr lang="en-US" dirty="0" smtClean="0"/>
              <a:t>He said that all other emotions are assumed to be variation of these eight basic emotions. For example, love is a combination of joy and acceptance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Autofit/>
          </a:bodyPr>
          <a:lstStyle/>
          <a:p>
            <a:r>
              <a:rPr lang="en-US" sz="3600" dirty="0" smtClean="0"/>
              <a:t>Non verbal communication of emotions.</a:t>
            </a:r>
            <a:endParaRPr lang="en-US" sz="3600" dirty="0"/>
          </a:p>
        </p:txBody>
      </p:sp>
      <p:sp>
        <p:nvSpPr>
          <p:cNvPr id="3" name="Content Placeholder 2"/>
          <p:cNvSpPr>
            <a:spLocks noGrp="1"/>
          </p:cNvSpPr>
          <p:nvPr>
            <p:ph idx="1"/>
          </p:nvPr>
        </p:nvSpPr>
        <p:spPr>
          <a:xfrm>
            <a:off x="457200" y="1828800"/>
            <a:ext cx="8229600" cy="4495800"/>
          </a:xfrm>
        </p:spPr>
        <p:txBody>
          <a:bodyPr/>
          <a:lstStyle/>
          <a:p>
            <a:r>
              <a:rPr lang="en-US" dirty="0" smtClean="0"/>
              <a:t>We can observe people’s emotions when we “read” their bodies, listen to their voices and look at their faces. All of us communicate verbally as well as non-verbally. When we tense our body, press our lips together or move our eyebrows’ we are communicating non-verbally.</a:t>
            </a:r>
          </a:p>
          <a:p>
            <a:pPr>
              <a:buNone/>
            </a:pPr>
            <a:endParaRPr lang="en-US" dirty="0" smtClean="0"/>
          </a:p>
          <a:p>
            <a:r>
              <a:rPr lang="en-US" dirty="0" smtClean="0"/>
              <a:t>For example, gazing and staring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Physiological changes in emotions</a:t>
            </a:r>
            <a:endParaRPr lang="en-US" dirty="0"/>
          </a:p>
        </p:txBody>
      </p:sp>
      <p:sp>
        <p:nvSpPr>
          <p:cNvPr id="3" name="Content Placeholder 2"/>
          <p:cNvSpPr>
            <a:spLocks noGrp="1"/>
          </p:cNvSpPr>
          <p:nvPr>
            <p:ph idx="1"/>
          </p:nvPr>
        </p:nvSpPr>
        <p:spPr>
          <a:xfrm>
            <a:off x="457200" y="2362200"/>
            <a:ext cx="8229600" cy="3962400"/>
          </a:xfrm>
        </p:spPr>
        <p:txBody>
          <a:bodyPr/>
          <a:lstStyle/>
          <a:p>
            <a:r>
              <a:rPr lang="en-US" dirty="0" smtClean="0"/>
              <a:t>These changes include neural, hormonal and muscular. The systems involved in changes are…</a:t>
            </a:r>
          </a:p>
          <a:p>
            <a:endParaRPr lang="en-US" dirty="0" smtClean="0"/>
          </a:p>
          <a:p>
            <a:r>
              <a:rPr lang="en-US" dirty="0" smtClean="0"/>
              <a:t>Autonomic nervous system</a:t>
            </a:r>
          </a:p>
          <a:p>
            <a:r>
              <a:rPr lang="en-US" dirty="0" smtClean="0"/>
              <a:t>Adrenal gland</a:t>
            </a:r>
          </a:p>
          <a:p>
            <a:r>
              <a:rPr lang="en-US" dirty="0" smtClean="0"/>
              <a:t>Limbic system</a:t>
            </a:r>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normAutofit/>
          </a:bodyPr>
          <a:lstStyle/>
          <a:p>
            <a:r>
              <a:rPr lang="en-US" dirty="0" smtClean="0"/>
              <a:t>Autonomic nervous system</a:t>
            </a:r>
            <a:endParaRPr lang="en-US" dirty="0"/>
          </a:p>
        </p:txBody>
      </p:sp>
      <p:sp>
        <p:nvSpPr>
          <p:cNvPr id="3" name="Content Placeholder 2"/>
          <p:cNvSpPr>
            <a:spLocks noGrp="1"/>
          </p:cNvSpPr>
          <p:nvPr>
            <p:ph idx="1"/>
          </p:nvPr>
        </p:nvSpPr>
        <p:spPr>
          <a:xfrm>
            <a:off x="457200" y="2057400"/>
            <a:ext cx="8229600" cy="4517136"/>
          </a:xfrm>
        </p:spPr>
        <p:txBody>
          <a:bodyPr>
            <a:noAutofit/>
          </a:bodyPr>
          <a:lstStyle/>
          <a:p>
            <a:pPr algn="just">
              <a:lnSpc>
                <a:spcPct val="120000"/>
              </a:lnSpc>
            </a:pPr>
            <a:r>
              <a:rPr lang="en-US" sz="2000" dirty="0" smtClean="0">
                <a:latin typeface="Times New Roman" pitchFamily="18" charset="0"/>
                <a:cs typeface="Times New Roman" pitchFamily="18" charset="0"/>
              </a:rPr>
              <a:t>Regulate primarily involuntary activity such as heart rate, breathing, blood pressure, and digestion.</a:t>
            </a:r>
          </a:p>
          <a:p>
            <a:pPr algn="just">
              <a:lnSpc>
                <a:spcPct val="170000"/>
              </a:lnSpc>
              <a:buFont typeface="Wingdings" pitchFamily="2" charset="2"/>
              <a:buChar char="Ø"/>
            </a:pPr>
            <a:r>
              <a:rPr lang="en-US" sz="2000" dirty="0" smtClean="0">
                <a:latin typeface="Times New Roman" pitchFamily="18" charset="0"/>
                <a:cs typeface="Times New Roman" pitchFamily="18" charset="0"/>
              </a:rPr>
              <a:t>The autonomic nervous is a dual system</a:t>
            </a:r>
          </a:p>
          <a:p>
            <a:pPr algn="just">
              <a:lnSpc>
                <a:spcPct val="170000"/>
              </a:lnSpc>
              <a:buNone/>
            </a:pPr>
            <a:r>
              <a:rPr lang="en-US" sz="2000" b="1" dirty="0" smtClean="0">
                <a:latin typeface="Times New Roman" pitchFamily="18" charset="0"/>
                <a:cs typeface="Times New Roman" pitchFamily="18" charset="0"/>
              </a:rPr>
              <a:t>Sympathetic nervous system (fight or flight)</a:t>
            </a:r>
          </a:p>
          <a:p>
            <a:pPr algn="just">
              <a:lnSpc>
                <a:spcPct val="170000"/>
              </a:lnSpc>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arouses us for defensive action. If something alarms or enrages you, the sympathetic system will accelerate your heartbeat, slow your digestion, raise your blood sugar, dilate your arteries, and cool you with perspiration, pupils dilate for better vision making you alert and ready for action (defend or escape)</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1517</TotalTime>
  <Words>1442</Words>
  <Application>Microsoft Office PowerPoint</Application>
  <PresentationFormat>On-screen Show (4:3)</PresentationFormat>
  <Paragraphs>120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Emotions </vt:lpstr>
      <vt:lpstr>Emotions </vt:lpstr>
      <vt:lpstr>Slide 3</vt:lpstr>
      <vt:lpstr>Characteristics of emotions </vt:lpstr>
      <vt:lpstr>Slide 5</vt:lpstr>
      <vt:lpstr>Basic emotions </vt:lpstr>
      <vt:lpstr>Non verbal communication of emotions.</vt:lpstr>
      <vt:lpstr>Physiological changes in emotions</vt:lpstr>
      <vt:lpstr>Autonomic nervous system</vt:lpstr>
      <vt:lpstr>2) Parasympathetic nervous system</vt:lpstr>
      <vt:lpstr>Slide 11</vt:lpstr>
      <vt:lpstr>Slide 12</vt:lpstr>
      <vt:lpstr>Comparison between men and women</vt:lpstr>
      <vt:lpstr>Slide 14</vt:lpstr>
      <vt:lpstr>James-Lange theory</vt:lpstr>
      <vt:lpstr>Slide 16</vt:lpstr>
      <vt:lpstr>canon- brand theory</vt:lpstr>
      <vt:lpstr>Slide 18</vt:lpstr>
      <vt:lpstr>Schachter-Singer theory</vt:lpstr>
      <vt:lpstr>Slide 20</vt:lpstr>
      <vt:lpstr>Lazarus theory</vt:lpstr>
      <vt:lpstr>Slide 22</vt:lpstr>
      <vt:lpstr>facial feedback theory</vt:lpstr>
      <vt:lpstr>Slide 24</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18</cp:revision>
  <dcterms:created xsi:type="dcterms:W3CDTF">2020-11-07T11:44:23Z</dcterms:created>
  <dcterms:modified xsi:type="dcterms:W3CDTF">2021-06-15T03:32:14Z</dcterms:modified>
</cp:coreProperties>
</file>