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7" r:id="rId1"/>
  </p:sldMasterIdLst>
  <p:notesMasterIdLst>
    <p:notesMasterId r:id="rId30"/>
  </p:notesMasterIdLst>
  <p:sldIdLst>
    <p:sldId id="294" r:id="rId2"/>
    <p:sldId id="298" r:id="rId3"/>
    <p:sldId id="257" r:id="rId4"/>
    <p:sldId id="299" r:id="rId5"/>
    <p:sldId id="259" r:id="rId6"/>
    <p:sldId id="260" r:id="rId7"/>
    <p:sldId id="314" r:id="rId8"/>
    <p:sldId id="261" r:id="rId9"/>
    <p:sldId id="285" r:id="rId10"/>
    <p:sldId id="283" r:id="rId11"/>
    <p:sldId id="286" r:id="rId12"/>
    <p:sldId id="284" r:id="rId13"/>
    <p:sldId id="302" r:id="rId14"/>
    <p:sldId id="303" r:id="rId15"/>
    <p:sldId id="305" r:id="rId16"/>
    <p:sldId id="306" r:id="rId17"/>
    <p:sldId id="307" r:id="rId18"/>
    <p:sldId id="288" r:id="rId19"/>
    <p:sldId id="287" r:id="rId20"/>
    <p:sldId id="308" r:id="rId21"/>
    <p:sldId id="309" r:id="rId22"/>
    <p:sldId id="290" r:id="rId23"/>
    <p:sldId id="310" r:id="rId24"/>
    <p:sldId id="311" r:id="rId25"/>
    <p:sldId id="312" r:id="rId26"/>
    <p:sldId id="315" r:id="rId27"/>
    <p:sldId id="295" r:id="rId28"/>
    <p:sldId id="313" r:id="rId2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6" autoAdjust="0"/>
    <p:restoredTop sz="90036" autoAdjust="0"/>
  </p:normalViewPr>
  <p:slideViewPr>
    <p:cSldViewPr>
      <p:cViewPr>
        <p:scale>
          <a:sx n="64" d="100"/>
          <a:sy n="64"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4" d="100"/>
          <a:sy n="124" d="100"/>
        </p:scale>
        <p:origin x="-297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0" hangingPunct="0">
              <a:defRPr sz="1200">
                <a:latin typeface="Times New Roman" charset="0"/>
                <a:cs typeface="+mn-cs"/>
              </a:defRPr>
            </a:lvl1pPr>
          </a:lstStyle>
          <a:p>
            <a:pPr>
              <a:defRPr/>
            </a:pPr>
            <a:endParaRPr lang="en-US"/>
          </a:p>
        </p:txBody>
      </p:sp>
      <p:sp>
        <p:nvSpPr>
          <p:cNvPr id="481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eaLnBrk="0" hangingPunct="0">
              <a:defRPr sz="1200">
                <a:latin typeface="Times New Roman" charset="0"/>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eaLnBrk="0" hangingPunct="0">
              <a:defRPr sz="1200">
                <a:latin typeface="Times New Roman" charset="0"/>
                <a:cs typeface="+mn-cs"/>
              </a:defRPr>
            </a:lvl1pPr>
          </a:lstStyle>
          <a:p>
            <a:pPr>
              <a:defRPr/>
            </a:pPr>
            <a:fld id="{4B58696A-7269-46D6-99DD-74249B853DF5}" type="slidenum">
              <a:rPr lang="en-US"/>
              <a:pPr>
                <a:defRPr/>
              </a:pPr>
              <a:t>‹#›</a:t>
            </a:fld>
            <a:endParaRPr lang="en-US"/>
          </a:p>
        </p:txBody>
      </p:sp>
    </p:spTree>
    <p:extLst>
      <p:ext uri="{BB962C8B-B14F-4D97-AF65-F5344CB8AC3E}">
        <p14:creationId xmlns:p14="http://schemas.microsoft.com/office/powerpoint/2010/main" val="21994223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p>
            <a:pPr>
              <a:defRPr/>
            </a:pPr>
            <a:fld id="{8B857396-A73C-4568-B5FD-61223ABF1D62}" type="slidenum">
              <a:rPr lang="en-US" smtClean="0">
                <a:latin typeface="Times New Roman" pitchFamily="18" charset="0"/>
              </a:rPr>
              <a:pPr>
                <a:defRPr/>
              </a:pPr>
              <a:t>1</a:t>
            </a:fld>
            <a:endParaRPr lang="en-US" smtClean="0">
              <a:latin typeface="Times New Roman" pitchFamily="18" charset="0"/>
            </a:endParaRPr>
          </a:p>
        </p:txBody>
      </p:sp>
      <p:sp>
        <p:nvSpPr>
          <p:cNvPr id="36867" name="Rectangle 2"/>
          <p:cNvSpPr>
            <a:spLocks noGrp="1" noRot="1" noChangeAspect="1" noChangeArrowheads="1" noTextEdit="1"/>
          </p:cNvSpPr>
          <p:nvPr>
            <p:ph type="sldImg"/>
          </p:nvPr>
        </p:nvSpPr>
        <p:spPr>
          <a:solidFill>
            <a:srgbClr val="FFFFFF"/>
          </a:solidFill>
          <a:ln/>
        </p:spPr>
      </p:sp>
      <p:sp>
        <p:nvSpPr>
          <p:cNvPr id="36868" name="Rectangle 3"/>
          <p:cNvSpPr>
            <a:spLocks noGrp="1" noChangeArrowheads="1"/>
          </p:cNvSpPr>
          <p:nvPr>
            <p:ph type="body" idx="1"/>
          </p:nvPr>
        </p:nvSpPr>
        <p:spPr>
          <a:xfrm>
            <a:off x="685800" y="4343400"/>
            <a:ext cx="5486400" cy="4114800"/>
          </a:xfrm>
          <a:solidFill>
            <a:srgbClr val="FFFFFF"/>
          </a:solidFill>
          <a:ln/>
        </p:spPr>
        <p:txBody>
          <a:bodyP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3A11F188-E953-46F1-A6A6-D45645681490}" type="slidenum">
              <a:rPr lang="en-US" smtClean="0">
                <a:latin typeface="Times New Roman" pitchFamily="18" charset="0"/>
              </a:rPr>
              <a:pPr>
                <a:defRPr/>
              </a:pPr>
              <a:t>12</a:t>
            </a:fld>
            <a:endParaRPr lang="en-US" smtClean="0">
              <a:latin typeface="Times New Roman"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US" dirty="0" smtClean="0">
                <a:latin typeface="Times"/>
              </a:rPr>
              <a:t>One of the most common, and one of the most powerful, error-detecting codes is the cyclic redundancy check (CRC), which can be described as follows. Given a </a:t>
            </a:r>
            <a:r>
              <a:rPr lang="en-US" i="1" dirty="0" smtClean="0">
                <a:latin typeface="Times"/>
              </a:rPr>
              <a:t>k</a:t>
            </a:r>
            <a:r>
              <a:rPr lang="en-US" dirty="0" smtClean="0">
                <a:latin typeface="Times"/>
              </a:rPr>
              <a:t>-bit block of bits, or message, the transmitter generates an (</a:t>
            </a:r>
            <a:r>
              <a:rPr lang="en-US" i="1" dirty="0" smtClean="0">
                <a:latin typeface="Times"/>
              </a:rPr>
              <a:t>n</a:t>
            </a:r>
            <a:r>
              <a:rPr lang="en-US" dirty="0" smtClean="0">
                <a:latin typeface="Times"/>
              </a:rPr>
              <a:t> – </a:t>
            </a:r>
            <a:r>
              <a:rPr lang="en-US" i="1" dirty="0" smtClean="0">
                <a:latin typeface="Times"/>
              </a:rPr>
              <a:t>k</a:t>
            </a:r>
            <a:r>
              <a:rPr lang="en-US" dirty="0" smtClean="0">
                <a:latin typeface="Times"/>
              </a:rPr>
              <a:t>)-bit sequence, known as a frame check sequence (FCS), such that the resulting frame, consisting of </a:t>
            </a:r>
            <a:r>
              <a:rPr lang="en-US" i="1" dirty="0" smtClean="0">
                <a:latin typeface="Times"/>
              </a:rPr>
              <a:t>n</a:t>
            </a:r>
            <a:r>
              <a:rPr lang="en-US" dirty="0" smtClean="0">
                <a:latin typeface="Times"/>
              </a:rPr>
              <a:t> bits, is exactly divisible by some predetermined number. The receiver then divides the incoming frame by that number and, if there is no remainder, assumes there was no error. Can state this procedure in three equivalent ways: modulo 2 arithmetic, polynomials, and digital logic, as detailed in </a:t>
            </a:r>
            <a:r>
              <a:rPr lang="en-US" dirty="0" smtClean="0">
                <a:latin typeface="Times New Roman" pitchFamily="18" charset="0"/>
              </a:rPr>
              <a:t>Stallings DCC8e chapter 6.3. Comes down to working out what remainder exists when divide data by desired number, and using that as the FCS value appended tot eh data to form the block.</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46084" name="Slide Number Placeholder 3"/>
          <p:cNvSpPr>
            <a:spLocks noGrp="1"/>
          </p:cNvSpPr>
          <p:nvPr>
            <p:ph type="sldNum" sz="quarter" idx="5"/>
          </p:nvPr>
        </p:nvSpPr>
        <p:spPr/>
        <p:txBody>
          <a:bodyPr/>
          <a:lstStyle/>
          <a:p>
            <a:pPr>
              <a:defRPr/>
            </a:pPr>
            <a:fld id="{4C07699B-DAD2-465E-8567-09FBB46AFE6B}" type="slidenum">
              <a:rPr lang="en-US" smtClean="0">
                <a:latin typeface="Times New Roman" pitchFamily="18" charset="0"/>
              </a:rPr>
              <a:pPr>
                <a:defRPr/>
              </a:pPr>
              <a:t>13</a:t>
            </a:fld>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085200AF-9102-48C1-A9A0-F63A62F32F31}" type="slidenum">
              <a:rPr lang="en-US" smtClean="0">
                <a:latin typeface="Times New Roman" pitchFamily="18" charset="0"/>
              </a:rPr>
              <a:pPr>
                <a:defRPr/>
              </a:pPr>
              <a:t>18</a:t>
            </a:fld>
            <a:endParaRPr lang="en-US" smtClean="0">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US" dirty="0" smtClean="0">
                <a:latin typeface="Times"/>
              </a:rPr>
              <a:t>Error detection is a useful technique, found in data link control protocols, such as HDLC, and in transport protocols, such as TCP. However, correction of errors using an error-detecting code, requires that block of data be retransmitted. For wireless applications this approach is inadequate for two reasons:</a:t>
            </a:r>
          </a:p>
          <a:p>
            <a:r>
              <a:rPr lang="en-US" b="1" dirty="0" smtClean="0">
                <a:latin typeface="Times"/>
              </a:rPr>
              <a:t>  1.	</a:t>
            </a:r>
            <a:r>
              <a:rPr lang="en-US" dirty="0" smtClean="0">
                <a:latin typeface="Times"/>
              </a:rPr>
              <a:t>The bit error rate on a wireless link can be quite high, which would result in a large number of retransmissions.</a:t>
            </a:r>
          </a:p>
          <a:p>
            <a:r>
              <a:rPr lang="en-US" dirty="0" smtClean="0">
                <a:latin typeface="Times"/>
              </a:rPr>
              <a:t>  </a:t>
            </a:r>
            <a:r>
              <a:rPr lang="en-US" b="1" dirty="0" smtClean="0">
                <a:latin typeface="Times"/>
              </a:rPr>
              <a:t>2.	</a:t>
            </a:r>
            <a:r>
              <a:rPr lang="en-US" dirty="0" smtClean="0">
                <a:latin typeface="Times"/>
              </a:rPr>
              <a:t>In some cases, especially satellite links, the propagation delay is very long compared to the transmission time of a single frame. With a long data link, an error in a single frame necessitates retransmitting many frames.</a:t>
            </a:r>
          </a:p>
          <a:p>
            <a:r>
              <a:rPr lang="en-US" dirty="0" smtClean="0">
                <a:latin typeface="Times"/>
              </a:rPr>
              <a:t>	Instead, it would be desirable to enable the receiver to correct errors in an incoming transmission on the basis of the bits in that transmission. </a:t>
            </a:r>
            <a:r>
              <a:rPr lang="en-US" b="1" dirty="0" smtClean="0">
                <a:latin typeface="Times"/>
              </a:rPr>
              <a:t>Error correction</a:t>
            </a:r>
            <a:r>
              <a:rPr lang="en-US" dirty="0" smtClean="0">
                <a:latin typeface="Times"/>
              </a:rPr>
              <a:t> operates in a fashion similar to error detection but is capable of correcting certain errors in a transmitted bit stream.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437357A8-0110-43ED-B020-7601C6B2A7BC}" type="slidenum">
              <a:rPr lang="en-US" smtClean="0">
                <a:latin typeface="Times New Roman" pitchFamily="18" charset="0"/>
              </a:rPr>
              <a:pPr>
                <a:defRPr/>
              </a:pPr>
              <a:t>19</a:t>
            </a:fld>
            <a:endParaRPr lang="en-US" smtClean="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marL="228600" indent="-228600"/>
            <a:r>
              <a:rPr lang="en-US" dirty="0" smtClean="0">
                <a:latin typeface="Times New Roman" pitchFamily="18" charset="0"/>
              </a:rPr>
              <a:t>Stallings DCC8e f</a:t>
            </a:r>
            <a:r>
              <a:rPr lang="en-US" dirty="0" smtClean="0">
                <a:latin typeface="Times"/>
              </a:rPr>
              <a:t>igure 6.7 shows in general how this is done. On the transmission end, each </a:t>
            </a:r>
            <a:r>
              <a:rPr lang="en-US" i="1" dirty="0" smtClean="0">
                <a:latin typeface="Times"/>
              </a:rPr>
              <a:t>k</a:t>
            </a:r>
            <a:r>
              <a:rPr lang="en-US" dirty="0" smtClean="0">
                <a:latin typeface="Times"/>
              </a:rPr>
              <a:t>-bit block of data is mapped into an </a:t>
            </a:r>
            <a:r>
              <a:rPr lang="en-US" i="1" dirty="0" smtClean="0">
                <a:latin typeface="Times"/>
              </a:rPr>
              <a:t>n</a:t>
            </a:r>
            <a:r>
              <a:rPr lang="en-US" dirty="0" smtClean="0">
                <a:latin typeface="Times"/>
              </a:rPr>
              <a:t>-bit block (</a:t>
            </a:r>
            <a:r>
              <a:rPr lang="en-US" i="1" dirty="0" smtClean="0">
                <a:latin typeface="Times"/>
              </a:rPr>
              <a:t>n</a:t>
            </a:r>
            <a:r>
              <a:rPr lang="en-US" dirty="0" smtClean="0">
                <a:latin typeface="Times"/>
              </a:rPr>
              <a:t> &gt; </a:t>
            </a:r>
            <a:r>
              <a:rPr lang="en-US" i="1" dirty="0" smtClean="0">
                <a:latin typeface="Times"/>
              </a:rPr>
              <a:t>k</a:t>
            </a:r>
            <a:r>
              <a:rPr lang="en-US" dirty="0" smtClean="0">
                <a:latin typeface="Times"/>
              </a:rPr>
              <a:t>) called a </a:t>
            </a:r>
            <a:r>
              <a:rPr lang="en-US" b="1" dirty="0" smtClean="0">
                <a:latin typeface="Times"/>
              </a:rPr>
              <a:t>codeword</a:t>
            </a:r>
            <a:r>
              <a:rPr lang="en-US" dirty="0" smtClean="0">
                <a:latin typeface="Times"/>
              </a:rPr>
              <a:t>, using an FEC (forward error correction) encoder. The codeword is then transmitted. During transmission, the signal is subject to impairments, which may produce bit errors in the signal. At the receiver, the incoming signal is demodulated to produce a bit string that is similar to the original codeword but may contain errors. This block is passed through an FEC decoder, with one of four possible outcomes:</a:t>
            </a:r>
          </a:p>
          <a:p>
            <a:pPr marL="228600" indent="-228600"/>
            <a:r>
              <a:rPr lang="en-US" b="1" dirty="0" smtClean="0">
                <a:latin typeface="Times"/>
              </a:rPr>
              <a:t>1.	</a:t>
            </a:r>
            <a:r>
              <a:rPr lang="en-US" dirty="0" smtClean="0">
                <a:latin typeface="Times"/>
              </a:rPr>
              <a:t>If there are no bit errors, the input to the FEC decoder is identical to the original codeword, and the decoder produces the original data block as output.</a:t>
            </a:r>
          </a:p>
          <a:p>
            <a:pPr marL="228600" indent="-228600"/>
            <a:r>
              <a:rPr lang="en-US" b="1" dirty="0" smtClean="0">
                <a:latin typeface="Times"/>
              </a:rPr>
              <a:t>2.	</a:t>
            </a:r>
            <a:r>
              <a:rPr lang="en-US" dirty="0" smtClean="0">
                <a:latin typeface="Times"/>
              </a:rPr>
              <a:t>For certain error patterns, it is possible for the decoder to detect and correct those errors, the FEC decoder is able to map this block into the original data block.</a:t>
            </a:r>
          </a:p>
          <a:p>
            <a:pPr marL="228600" indent="-228600"/>
            <a:r>
              <a:rPr lang="en-US" b="1" dirty="0" smtClean="0">
                <a:latin typeface="Times"/>
              </a:rPr>
              <a:t>3.	</a:t>
            </a:r>
            <a:r>
              <a:rPr lang="en-US" dirty="0" smtClean="0">
                <a:latin typeface="Times"/>
              </a:rPr>
              <a:t>For certain error patterns, the decoder can detect but not correct the errors, the decoder simply reports an uncorrectable error.</a:t>
            </a:r>
          </a:p>
          <a:p>
            <a:pPr marL="228600" indent="-228600">
              <a:buFont typeface="Times"/>
              <a:buAutoNum type="arabicPeriod" startAt="4"/>
            </a:pPr>
            <a:r>
              <a:rPr lang="en-US" dirty="0" smtClean="0">
                <a:latin typeface="Times"/>
              </a:rPr>
              <a:t> For certain, typically rare, error patterns, the decoder does not detect that any errors have occurred and maps the incoming</a:t>
            </a:r>
            <a:r>
              <a:rPr lang="en-US" i="1" dirty="0" smtClean="0">
                <a:latin typeface="Times"/>
              </a:rPr>
              <a:t> </a:t>
            </a:r>
            <a:r>
              <a:rPr lang="en-US" dirty="0" smtClean="0">
                <a:latin typeface="Times"/>
              </a:rPr>
              <a:t>data block into a block different from the original.</a:t>
            </a:r>
          </a:p>
          <a:p>
            <a:pPr marL="228600" indent="-228600">
              <a:buFont typeface="Times"/>
              <a:buNone/>
            </a:pPr>
            <a:endParaRPr lang="en-US" dirty="0" smtClean="0">
              <a:latin typeface="Time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79666D81-17B6-40D8-885B-A9189C1D7000}" type="slidenum">
              <a:rPr lang="en-US" smtClean="0">
                <a:latin typeface="Times New Roman" pitchFamily="18" charset="0"/>
              </a:rPr>
              <a:pPr>
                <a:defRPr/>
              </a:pPr>
              <a:t>22</a:t>
            </a:fld>
            <a:endParaRPr lang="en-US" smtClean="0">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en-US" smtClean="0">
                <a:latin typeface="Times"/>
              </a:rPr>
              <a:t>In essence, error correction works by adding redundancy to the transmitted message. The redundancy makes it possible for the receiver to deduce what the original message was, even in the face of a certain level of error rate. In this section we look at a widely used form of error-correcting code known as a block error-correcting code. If wish to transmit blocks of data of length </a:t>
            </a:r>
            <a:r>
              <a:rPr lang="en-US" i="1" smtClean="0">
                <a:latin typeface="Times"/>
              </a:rPr>
              <a:t>k</a:t>
            </a:r>
            <a:r>
              <a:rPr lang="en-US" smtClean="0">
                <a:latin typeface="Times"/>
              </a:rPr>
              <a:t> bits, so map each </a:t>
            </a:r>
            <a:r>
              <a:rPr lang="en-US" i="1" smtClean="0">
                <a:latin typeface="Times"/>
              </a:rPr>
              <a:t>k</a:t>
            </a:r>
            <a:r>
              <a:rPr lang="en-US" smtClean="0">
                <a:latin typeface="Times"/>
              </a:rPr>
              <a:t>-bit sequence into a unique </a:t>
            </a:r>
            <a:r>
              <a:rPr lang="en-US" i="1" smtClean="0">
                <a:latin typeface="Times"/>
              </a:rPr>
              <a:t>n</a:t>
            </a:r>
            <a:r>
              <a:rPr lang="en-US" smtClean="0">
                <a:latin typeface="Times"/>
              </a:rPr>
              <a:t>-bit codeword, which differ significantly from each other. Typically, each valid codeword reproduces the original </a:t>
            </a:r>
            <a:r>
              <a:rPr lang="en-US" i="1" smtClean="0">
                <a:latin typeface="Times"/>
              </a:rPr>
              <a:t>k</a:t>
            </a:r>
            <a:r>
              <a:rPr lang="en-US" smtClean="0">
                <a:latin typeface="Times"/>
              </a:rPr>
              <a:t> data bits and adds to them (</a:t>
            </a:r>
            <a:r>
              <a:rPr lang="en-US" i="1" smtClean="0">
                <a:latin typeface="Times"/>
              </a:rPr>
              <a:t>n</a:t>
            </a:r>
            <a:r>
              <a:rPr lang="en-US" smtClean="0">
                <a:latin typeface="Times"/>
              </a:rPr>
              <a:t> – </a:t>
            </a:r>
            <a:r>
              <a:rPr lang="en-US" i="1" smtClean="0">
                <a:latin typeface="Times"/>
              </a:rPr>
              <a:t>k</a:t>
            </a:r>
            <a:r>
              <a:rPr lang="en-US" smtClean="0">
                <a:latin typeface="Times"/>
              </a:rPr>
              <a:t>) check bits to form the </a:t>
            </a:r>
            <a:r>
              <a:rPr lang="en-US" i="1" smtClean="0">
                <a:latin typeface="Times"/>
              </a:rPr>
              <a:t>n</a:t>
            </a:r>
            <a:r>
              <a:rPr lang="en-US" smtClean="0">
                <a:latin typeface="Times"/>
              </a:rPr>
              <a:t>-bit codeword. Then if an invalid codeword is received, assume the valid codeword is the one that is closest to it, and use the input bit sequence associated with it.</a:t>
            </a:r>
          </a:p>
          <a:p>
            <a:r>
              <a:rPr lang="en-US" smtClean="0">
                <a:latin typeface="Times"/>
              </a:rPr>
              <a:t>	The ratio of redundant bits to data bits, (</a:t>
            </a:r>
            <a:r>
              <a:rPr lang="en-US" i="1" smtClean="0">
                <a:latin typeface="Times"/>
              </a:rPr>
              <a:t>n</a:t>
            </a:r>
            <a:r>
              <a:rPr lang="en-US" smtClean="0">
                <a:latin typeface="Times"/>
              </a:rPr>
              <a:t> – </a:t>
            </a:r>
            <a:r>
              <a:rPr lang="en-US" i="1" smtClean="0">
                <a:latin typeface="Times"/>
              </a:rPr>
              <a:t>k</a:t>
            </a:r>
            <a:r>
              <a:rPr lang="en-US" smtClean="0">
                <a:latin typeface="Times"/>
              </a:rPr>
              <a:t>)/</a:t>
            </a:r>
            <a:r>
              <a:rPr lang="en-US" i="1" smtClean="0">
                <a:latin typeface="Times"/>
              </a:rPr>
              <a:t>k</a:t>
            </a:r>
            <a:r>
              <a:rPr lang="en-US" smtClean="0">
                <a:latin typeface="Times"/>
              </a:rPr>
              <a:t>, is called the </a:t>
            </a:r>
            <a:r>
              <a:rPr lang="en-US" b="1" smtClean="0">
                <a:latin typeface="Times"/>
              </a:rPr>
              <a:t>redundancy</a:t>
            </a:r>
            <a:r>
              <a:rPr lang="en-US" smtClean="0">
                <a:latin typeface="Times"/>
              </a:rPr>
              <a:t> of the code, and the ratio of data bits to total bits, </a:t>
            </a:r>
            <a:r>
              <a:rPr lang="en-US" i="1" smtClean="0">
                <a:latin typeface="Times"/>
              </a:rPr>
              <a:t>k</a:t>
            </a:r>
            <a:r>
              <a:rPr lang="en-US" smtClean="0">
                <a:latin typeface="Times"/>
              </a:rPr>
              <a:t>/</a:t>
            </a:r>
            <a:r>
              <a:rPr lang="en-US" i="1" smtClean="0">
                <a:latin typeface="Times"/>
              </a:rPr>
              <a:t>n</a:t>
            </a:r>
            <a:r>
              <a:rPr lang="en-US" smtClean="0">
                <a:latin typeface="Times"/>
              </a:rPr>
              <a:t>, is called the </a:t>
            </a:r>
            <a:r>
              <a:rPr lang="en-US" b="1" smtClean="0">
                <a:latin typeface="Times"/>
              </a:rPr>
              <a:t>code rate</a:t>
            </a:r>
            <a:r>
              <a:rPr lang="en-US" smtClean="0">
                <a:latin typeface="Times"/>
              </a:rPr>
              <a:t>. The code rate is a measure of how much additional bandwidth is required to carry data at the same data rate as without the code. For example, a code rate of 1/2 requires double the transmission capacity of an uncoded system to maintain the same data rate.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p>
            <a:pPr>
              <a:defRPr/>
            </a:pPr>
            <a:fld id="{3DE26DD3-573A-4F92-B8E5-CE410F5EDEB9}" type="slidenum">
              <a:rPr lang="en-US" smtClean="0">
                <a:latin typeface="Times New Roman" pitchFamily="18" charset="0"/>
              </a:rPr>
              <a:pPr>
                <a:defRPr/>
              </a:pPr>
              <a:t>27</a:t>
            </a:fld>
            <a:endParaRPr lang="en-US" smtClean="0">
              <a:latin typeface="Times New Roman" pitchFamily="18" charset="0"/>
            </a:endParaRPr>
          </a:p>
        </p:txBody>
      </p:sp>
      <p:sp>
        <p:nvSpPr>
          <p:cNvPr id="53251" name="Rectangle 2"/>
          <p:cNvSpPr>
            <a:spLocks noGrp="1" noRot="1" noChangeAspect="1" noChangeArrowheads="1" noTextEdit="1"/>
          </p:cNvSpPr>
          <p:nvPr>
            <p:ph type="sldImg"/>
          </p:nvPr>
        </p:nvSpPr>
        <p:spPr>
          <a:solidFill>
            <a:srgbClr val="FFFFFF"/>
          </a:solidFill>
          <a:ln/>
        </p:spPr>
      </p:sp>
      <p:sp>
        <p:nvSpPr>
          <p:cNvPr id="53252"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latin typeface="Times New Roman" pitchFamily="18" charset="0"/>
              </a:rPr>
              <a:t>Stallings DCC8e Chapter 6 summary.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F76DA818-D5D3-4DF4-A854-7F5EC29E837B}" type="slidenum">
              <a:rPr lang="en-US" smtClean="0">
                <a:latin typeface="Times New Roman" pitchFamily="18" charset="0"/>
              </a:rPr>
              <a:pPr>
                <a:defRPr/>
              </a:pPr>
              <a:t>3</a:t>
            </a:fld>
            <a:endParaRPr lang="en-US" smtClean="0">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r>
              <a:rPr lang="en-US" dirty="0" smtClean="0">
                <a:latin typeface="Times"/>
              </a:rPr>
              <a:t>The transmission of a stream of bits from one device to another across a transmission link involves a great deal of cooperation and agreement between the two sides. One of the most fundamental requirements is </a:t>
            </a:r>
            <a:r>
              <a:rPr lang="en-US" b="1" dirty="0" smtClean="0">
                <a:latin typeface="Times"/>
              </a:rPr>
              <a:t>synchronization</a:t>
            </a:r>
            <a:r>
              <a:rPr lang="en-US" dirty="0" smtClean="0">
                <a:latin typeface="Times"/>
              </a:rPr>
              <a:t>. The receiver must know the rate at which bits are being received so that it can sample the line at appropriate intervals to determine the value of each received bit. Two techniques are in common use for this purpose —asynchronous and synchronous transmission.</a:t>
            </a:r>
          </a:p>
          <a:p>
            <a:r>
              <a:rPr lang="en-US" dirty="0" smtClean="0">
                <a:latin typeface="Times"/>
              </a:rPr>
              <a:t>Recall from Ch 3 that the reception of digital data involves sampling the incoming signal once per bit time to determine the binary value. This is compounded by a timing difficulty: In order for the receiver to sample the incoming bits properly, it must know the arrival time and duration of each bit that it receives. Typically, the receiver will attempt to sample the medium at the center of each bit time, at intervals of one bit time. If the receiver times its samples based on its own clock, then there will be a problem if the transmitter's and receiver's clocks are not precisely aligned. If there is a drift in the receiver's clock, then after enough samples, the receiver may be in error because it is sampling in the wrong bit time  For smaller timing differences, the error would occur later, but eventually the receiver will be out of step with the transmitter if the transmitter sends a sufficiently long stream of bits and if no steps are taken to synchronize the transmitter and receiver.</a:t>
            </a:r>
          </a:p>
          <a:p>
            <a:endParaRPr lang="en-US" dirty="0" smtClean="0">
              <a:latin typeface="Time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p:txBody>
          <a:bodyPr/>
          <a:lstStyle/>
          <a:p>
            <a:pPr>
              <a:defRPr/>
            </a:pPr>
            <a:fld id="{CF768A45-05E7-48AE-9A68-FCA861B330C7}" type="slidenum">
              <a:rPr lang="en-US" smtClean="0">
                <a:latin typeface="Times New Roman" pitchFamily="18" charset="0"/>
              </a:rPr>
              <a:pPr>
                <a:defRPr/>
              </a:pPr>
              <a:t>5</a:t>
            </a:fld>
            <a:endParaRPr lang="en-US"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US" b="1" dirty="0" smtClean="0">
                <a:latin typeface="Times"/>
              </a:rPr>
              <a:t>asynchronous transmission</a:t>
            </a:r>
            <a:r>
              <a:rPr lang="en-US" dirty="0" smtClean="0">
                <a:latin typeface="Times"/>
              </a:rPr>
              <a:t>, each character of data is treated independently. The strategy with this scheme is to avoid the timing problem by not sending In long, uninterrupted streams of bits. Instead, data are transmitted one character at a time. Each character begins with a start bit that alerts the receiver that a character is arriving. The receiver samples each bit in the character and then looks for the beginning of the next character. This technique would not work well for long blocks of data because the receiver's clock might eventually drift out of synchronization with the transmitter's clock. </a:t>
            </a:r>
          </a:p>
          <a:p>
            <a:r>
              <a:rPr lang="en-US" dirty="0" smtClean="0">
                <a:latin typeface="Times"/>
              </a:rPr>
              <a:t>	</a:t>
            </a:r>
            <a:r>
              <a:rPr lang="en-US" dirty="0" smtClean="0">
                <a:latin typeface="Times New Roman" pitchFamily="18" charset="0"/>
              </a:rPr>
              <a:t>Stallings DCC8e </a:t>
            </a:r>
            <a:r>
              <a:rPr lang="en-US" dirty="0" smtClean="0">
                <a:latin typeface="Times"/>
              </a:rPr>
              <a:t>figure 6.1 illustrates this technique. When no character is being transmitted, the line between transmitter and receiver is in an </a:t>
            </a:r>
            <a:r>
              <a:rPr lang="en-US" i="1" dirty="0" smtClean="0">
                <a:latin typeface="Times"/>
              </a:rPr>
              <a:t>idle</a:t>
            </a:r>
            <a:r>
              <a:rPr lang="en-US" dirty="0" smtClean="0">
                <a:latin typeface="Times"/>
              </a:rPr>
              <a:t> state (binary 1 level). The beginning of a character is signaled by a </a:t>
            </a:r>
            <a:r>
              <a:rPr lang="en-US" i="1" dirty="0" smtClean="0">
                <a:latin typeface="Times"/>
              </a:rPr>
              <a:t>start bit</a:t>
            </a:r>
            <a:r>
              <a:rPr lang="en-US" dirty="0" smtClean="0">
                <a:latin typeface="Times"/>
              </a:rPr>
              <a:t> with a value of binary 0. This is followed by the 5 to 8 bits that actually make up the character. The bits of the character are transmitted beginning with the least significant bit. Then the data bits are usually followed by a parity bit, set by the transmitter such that the total number of ones in the character, including the parity bit, is even (even parity) or odd (odd parity). The receiver uses this bit for error detection, as discussed in Section 6.3. The final element is a </a:t>
            </a:r>
            <a:r>
              <a:rPr lang="en-US" i="1" dirty="0" smtClean="0">
                <a:latin typeface="Times"/>
              </a:rPr>
              <a:t>stop element</a:t>
            </a:r>
            <a:r>
              <a:rPr lang="en-US" dirty="0" smtClean="0">
                <a:latin typeface="Times"/>
              </a:rPr>
              <a:t>, which is a binary 1. A minimum length for the stop element is specified, and this is usually 1, 1.5, or 2 times the duration of an ordinary bit. No maximum value is specified. Because the stop element is the same as the idle state, the transmitter will continue to transmit the stop element until it is ready to send the next character. The timing requirements for this scheme are modest. </a:t>
            </a:r>
          </a:p>
          <a:p>
            <a:r>
              <a:rPr lang="en-US" dirty="0" smtClean="0">
                <a:latin typeface="Times"/>
              </a:rPr>
              <a:t>	 </a:t>
            </a:r>
            <a:r>
              <a:rPr lang="en-US" dirty="0" smtClean="0">
                <a:latin typeface="Times New Roman" pitchFamily="18" charset="0"/>
              </a:rPr>
              <a:t>Stallings DCC8e </a:t>
            </a:r>
            <a:r>
              <a:rPr lang="en-US" dirty="0" smtClean="0">
                <a:latin typeface="Times"/>
              </a:rPr>
              <a:t>figure 6.1c shows the effects of a timing error of sufficient magnitude to cause an error in reception. Assume that the receiver is fast by 6%,. Thus, the receiver samples the incoming character every 94 µs (based on the transmitter's clock). As can be seen, the last sample is erroneous.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1D3E9CD4-4AD6-4CD7-BFA1-392176E5AAFF}" type="slidenum">
              <a:rPr lang="en-US" smtClean="0">
                <a:latin typeface="Times New Roman" pitchFamily="18" charset="0"/>
              </a:rPr>
              <a:pPr>
                <a:defRPr/>
              </a:pPr>
              <a:t>6</a:t>
            </a:fld>
            <a:endParaRPr lang="en-US"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US" dirty="0" smtClean="0">
                <a:latin typeface="Times"/>
              </a:rPr>
              <a:t>Asynchronous transmission is simple and cheap but requires an overhead of two to three bits per character. For example, for an 8-bit character with no parity bit, using a 1-bit-long stop element, two out of every ten bits convey no information but are there merely for synchronization; thus the overhead is 20%. Of course, the percentage overhead could be reduced by sending larger blocks of bits between the start bit and stop element. However, as </a:t>
            </a:r>
            <a:r>
              <a:rPr lang="en-US" dirty="0" smtClean="0">
                <a:latin typeface="Times New Roman" pitchFamily="18" charset="0"/>
              </a:rPr>
              <a:t>Stallings DCC8e f</a:t>
            </a:r>
            <a:r>
              <a:rPr lang="en-US" dirty="0" smtClean="0">
                <a:latin typeface="Times"/>
              </a:rPr>
              <a:t>igure 6.1c indicates, the larger the block of bits, the greater the cumulative timing error. To achieve greater efficiency, a different form of synchronization, known as synchronous transmission, is used.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1D3E9CD4-4AD6-4CD7-BFA1-392176E5AAFF}" type="slidenum">
              <a:rPr lang="en-US" smtClean="0">
                <a:latin typeface="Times New Roman" pitchFamily="18" charset="0"/>
              </a:rPr>
              <a:pPr>
                <a:defRPr/>
              </a:pPr>
              <a:t>7</a:t>
            </a:fld>
            <a:endParaRPr lang="en-US"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US" dirty="0" smtClean="0">
                <a:latin typeface="Times"/>
              </a:rPr>
              <a:t>Asynchronous transmission is simple and cheap but requires an overhead of two to three bits per character. For example, for an 8-bit character with no parity bit, using a 1-bit-long stop element, two out of every ten bits convey no information but are there merely for synchronization; thus the overhead is 20%. Of course, the percentage overhead could be reduced by sending larger blocks of bits between the start bit and stop element. However, as </a:t>
            </a:r>
            <a:r>
              <a:rPr lang="en-US" dirty="0" smtClean="0">
                <a:latin typeface="Times New Roman" pitchFamily="18" charset="0"/>
              </a:rPr>
              <a:t>Stallings DCC8e f</a:t>
            </a:r>
            <a:r>
              <a:rPr lang="en-US" dirty="0" smtClean="0">
                <a:latin typeface="Times"/>
              </a:rPr>
              <a:t>igure 6.1c indicates, the larger the block of bits, the greater the cumulative timing error. To achieve greater efficiency, a different form of synchronization, known as synchronous transmission, is used.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FB713D4E-5F4C-4A79-91DA-F9DBA82E99FB}" type="slidenum">
              <a:rPr lang="en-US" smtClean="0">
                <a:latin typeface="Times New Roman" pitchFamily="18" charset="0"/>
              </a:rPr>
              <a:pPr>
                <a:defRPr/>
              </a:pPr>
              <a:t>8</a:t>
            </a:fld>
            <a:endParaRPr lang="en-US" smtClean="0">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r>
              <a:rPr lang="en-US" dirty="0" smtClean="0">
                <a:latin typeface="Times"/>
              </a:rPr>
              <a:t>For large blocks, </a:t>
            </a:r>
            <a:r>
              <a:rPr lang="en-US" b="1" dirty="0" smtClean="0">
                <a:latin typeface="Times"/>
              </a:rPr>
              <a:t>synchronous transmission</a:t>
            </a:r>
            <a:r>
              <a:rPr lang="en-US" dirty="0" smtClean="0">
                <a:latin typeface="Times"/>
              </a:rPr>
              <a:t> is used. Each block of data is formatted as a frame that includes a starting and an ending flag, and is transmitted in a steady stream without start and stop codes. The block may be many bits in length. To prevent timing drift between transmitter and receiver, their clocks must somehow be synchronized. One possibility is to provide a separate clock line between transmitter and receiver. The other alternative is to embed the clocking information in the data signal. For digital signals, this can be accomplished with Manchester or differential Manchester encoding. For analog signals, a number of techniques can be used; for example, the carrier frequency itself can be used to synchronize the receiver based on the phase of the carrier.</a:t>
            </a:r>
          </a:p>
          <a:p>
            <a:r>
              <a:rPr lang="en-US" dirty="0" smtClean="0">
                <a:latin typeface="Times"/>
              </a:rPr>
              <a:t>	With synchronous transmission, there is another level of synchronization required, to allow the receiver to determine the beginning and end of a block of data. To achieve this, each block begins with a </a:t>
            </a:r>
            <a:r>
              <a:rPr lang="en-US" i="1" dirty="0" smtClean="0">
                <a:latin typeface="Times"/>
              </a:rPr>
              <a:t>preamble</a:t>
            </a:r>
            <a:r>
              <a:rPr lang="en-US" dirty="0" smtClean="0">
                <a:latin typeface="Times"/>
              </a:rPr>
              <a:t> bit pattern and generally ends with a </a:t>
            </a:r>
            <a:r>
              <a:rPr lang="en-US" i="1" dirty="0" err="1" smtClean="0">
                <a:latin typeface="Times"/>
              </a:rPr>
              <a:t>postamble</a:t>
            </a:r>
            <a:r>
              <a:rPr lang="en-US" dirty="0" smtClean="0">
                <a:latin typeface="Times"/>
              </a:rPr>
              <a:t> bit pattern. The data plus preamble, </a:t>
            </a:r>
            <a:r>
              <a:rPr lang="en-US" dirty="0" err="1" smtClean="0">
                <a:latin typeface="Times"/>
              </a:rPr>
              <a:t>postamble</a:t>
            </a:r>
            <a:r>
              <a:rPr lang="en-US" dirty="0" smtClean="0">
                <a:latin typeface="Times"/>
              </a:rPr>
              <a:t>, and control information are called a </a:t>
            </a:r>
            <a:r>
              <a:rPr lang="en-US" b="1" dirty="0" smtClean="0">
                <a:latin typeface="Times"/>
              </a:rPr>
              <a:t>frame</a:t>
            </a:r>
            <a:r>
              <a:rPr lang="en-US" dirty="0" smtClean="0">
                <a:latin typeface="Times"/>
              </a:rPr>
              <a:t>. The exact format of the frame depends on which data link control procedure is being used.</a:t>
            </a:r>
          </a:p>
          <a:p>
            <a:r>
              <a:rPr lang="en-US" dirty="0" smtClean="0">
                <a:latin typeface="Times"/>
              </a:rPr>
              <a:t>	 </a:t>
            </a:r>
            <a:r>
              <a:rPr lang="en-US" dirty="0" smtClean="0">
                <a:latin typeface="Times New Roman" pitchFamily="18" charset="0"/>
              </a:rPr>
              <a:t>Stallings DCC8e f</a:t>
            </a:r>
            <a:r>
              <a:rPr lang="en-US" dirty="0" smtClean="0">
                <a:latin typeface="Times"/>
              </a:rPr>
              <a:t>igure 6.2 shows a typical frame format for synchronous transmission. It starts with a preamble called a flag, which is 8 bits long. The same flag is used as a </a:t>
            </a:r>
            <a:r>
              <a:rPr lang="en-US" dirty="0" err="1" smtClean="0">
                <a:latin typeface="Times"/>
              </a:rPr>
              <a:t>postamble</a:t>
            </a:r>
            <a:r>
              <a:rPr lang="en-US" dirty="0" smtClean="0">
                <a:latin typeface="Times"/>
              </a:rPr>
              <a:t>. This is followed by some number of control fields (containing data link control protocol information), then a data field (variable length for most protocols), more control fields, and finally the flag is repeated. For sizable blocks of data, synchronous transmission is far more efficient than asynchronous. Asynchronous transmission requires 20% or more overhead. The control information, preamble, and </a:t>
            </a:r>
            <a:r>
              <a:rPr lang="en-US" dirty="0" err="1" smtClean="0">
                <a:latin typeface="Times"/>
              </a:rPr>
              <a:t>postamble</a:t>
            </a:r>
            <a:r>
              <a:rPr lang="en-US" dirty="0" smtClean="0">
                <a:latin typeface="Times"/>
              </a:rPr>
              <a:t> in synchronous transmission are typically less than 100 bits.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29FC9A13-5DD2-4D0D-AD96-58A65973F659}" type="slidenum">
              <a:rPr lang="en-US" smtClean="0">
                <a:latin typeface="Times New Roman" pitchFamily="18" charset="0"/>
              </a:rPr>
              <a:pPr>
                <a:defRPr/>
              </a:pPr>
              <a:t>9</a:t>
            </a:fld>
            <a:endParaRPr lang="en-US"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r>
              <a:rPr lang="en-US" dirty="0" smtClean="0">
                <a:latin typeface="Times"/>
              </a:rPr>
              <a:t>In digital transmission systems, an error occurs when a bit is altered between transmission and reception; that is, a binary 1 is transmitted and a binary 0 is received, or a binary 0 is transmitted and a binary 1 is received. Two general types of errors can occur: single-bit errors and burst errors. </a:t>
            </a:r>
          </a:p>
          <a:p>
            <a:r>
              <a:rPr lang="en-US" dirty="0" smtClean="0">
                <a:latin typeface="Times"/>
              </a:rPr>
              <a:t>	A single-bit error is an isolated error condition that alters one bit but does not affect nearby bits. A single-bit error can occur in the presence of white noise, when a slight random deterioration of the signal-to-noise ratio is sufficient to confuse the receiver's decision of a single bit. </a:t>
            </a:r>
          </a:p>
          <a:p>
            <a:r>
              <a:rPr lang="en-US" dirty="0" smtClean="0">
                <a:latin typeface="Times"/>
              </a:rPr>
              <a:t>	A burst error of length </a:t>
            </a:r>
            <a:r>
              <a:rPr lang="en-US" i="1" dirty="0" smtClean="0">
                <a:latin typeface="Times"/>
              </a:rPr>
              <a:t>B</a:t>
            </a:r>
            <a:r>
              <a:rPr lang="en-US" dirty="0" smtClean="0">
                <a:latin typeface="Times"/>
              </a:rPr>
              <a:t> is a contiguous sequence of </a:t>
            </a:r>
            <a:r>
              <a:rPr lang="en-US" i="1" dirty="0" smtClean="0">
                <a:latin typeface="Times"/>
              </a:rPr>
              <a:t>B</a:t>
            </a:r>
            <a:r>
              <a:rPr lang="en-US" dirty="0" smtClean="0">
                <a:latin typeface="Times"/>
              </a:rPr>
              <a:t> bits in which the first and last bits and any number of intermediate bits are received in error. Burst errors are more common and more difficult to deal with. Burst errors can be caused by impulse noise,  and by fading in a mobile wireless environment. Note that the effects of burst errors are greater at higher data rates.</a:t>
            </a:r>
          </a:p>
          <a:p>
            <a:endParaRPr lang="en-US" dirty="0" smtClean="0">
              <a:latin typeface="Time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A94D9B01-ACAE-4EA0-9C24-2029CBCD4F64}" type="slidenum">
              <a:rPr lang="en-US" smtClean="0">
                <a:latin typeface="Times New Roman" pitchFamily="18" charset="0"/>
              </a:rPr>
              <a:pPr>
                <a:defRPr/>
              </a:pPr>
              <a:t>10</a:t>
            </a:fld>
            <a:endParaRPr lang="en-US" smtClean="0">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US" dirty="0" smtClean="0">
                <a:latin typeface="Times"/>
              </a:rPr>
              <a:t>Regardless of the design of the transmission system, there will be errors, resulting in the change of one or more bits in a transmitted frame. </a:t>
            </a:r>
            <a:r>
              <a:rPr lang="en-US" b="1" dirty="0" smtClean="0">
                <a:latin typeface="Times"/>
              </a:rPr>
              <a:t>Error detection</a:t>
            </a:r>
            <a:r>
              <a:rPr lang="en-US" dirty="0" smtClean="0">
                <a:latin typeface="Times"/>
              </a:rPr>
              <a:t> is performed by calculating an error-detecting code that is a function of the bits being transmitted. The code is appended to the transmitted bits. The receiver calculates the code based on the incoming bits and compares it to the incoming code to check for errors. A detected error occurs if and only if there is a mismatch. There is a probability that a frame contains errors and that the error-detecting scheme will detect that fact. </a:t>
            </a:r>
            <a:r>
              <a:rPr lang="en-US" i="1" dirty="0" smtClean="0">
                <a:latin typeface="Times"/>
              </a:rPr>
              <a:t>Also have a</a:t>
            </a:r>
            <a:r>
              <a:rPr lang="en-US" dirty="0" smtClean="0">
                <a:latin typeface="Times"/>
              </a:rPr>
              <a:t> residual error rate, being the probability that an error will be undetected despite the use of an error-detecting scheme.</a:t>
            </a:r>
          </a:p>
          <a:p>
            <a:r>
              <a:rPr lang="en-US" dirty="0" smtClean="0">
                <a:latin typeface="Times"/>
              </a:rPr>
              <a:t>	The simplest error-detecting scheme is to append a parity bit to the end of a block of data. The value of this bit is selected so that the character has an even number of 1s (even parity) or an odd number of 1s (odd parity). Note, however, that if two (or any even number) of bits are inverted due to error, an undetected error occurs. Typically, even parity is used for synchronous transmission and odd parity for asynchronous transmission. The use of the parity bit is not foolproof, as noise impulses are often long enough to destroy more than one bit, particularly at high data rates.</a:t>
            </a:r>
          </a:p>
          <a:p>
            <a:endParaRPr lang="en-US" dirty="0" smtClean="0">
              <a:latin typeface="Time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D49E3E58-1745-43C4-BF7A-D0841625598A}" type="slidenum">
              <a:rPr lang="en-US" smtClean="0">
                <a:latin typeface="Times New Roman" pitchFamily="18" charset="0"/>
              </a:rPr>
              <a:pPr>
                <a:defRPr/>
              </a:pPr>
              <a:t>11</a:t>
            </a:fld>
            <a:endParaRPr lang="en-US"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US" dirty="0" smtClean="0">
                <a:latin typeface="Times New Roman" pitchFamily="18" charset="0"/>
              </a:rPr>
              <a:t>Stallings DCC8e f</a:t>
            </a:r>
            <a:r>
              <a:rPr lang="en-US" dirty="0" smtClean="0">
                <a:latin typeface="Times"/>
              </a:rPr>
              <a:t>igure 6.3 illustrates the error detection process. For a given frame of bits, additional bits that constitute an </a:t>
            </a:r>
            <a:r>
              <a:rPr lang="en-US" b="1" dirty="0" smtClean="0">
                <a:latin typeface="Times"/>
              </a:rPr>
              <a:t>error-detecting code</a:t>
            </a:r>
            <a:r>
              <a:rPr lang="en-US" dirty="0" smtClean="0">
                <a:latin typeface="Times"/>
              </a:rPr>
              <a:t> are added by the transmitter. This code is calculated as a function of the other transmitted bits. Typically, for a data block of </a:t>
            </a:r>
            <a:r>
              <a:rPr lang="en-US" i="1" dirty="0" smtClean="0">
                <a:latin typeface="Times"/>
              </a:rPr>
              <a:t>k</a:t>
            </a:r>
            <a:r>
              <a:rPr lang="en-US" dirty="0" smtClean="0">
                <a:latin typeface="Times"/>
              </a:rPr>
              <a:t> bits, the error-detecting algorithm yields an error-detecting code of </a:t>
            </a:r>
            <a:r>
              <a:rPr lang="en-US" i="1" dirty="0" smtClean="0">
                <a:latin typeface="Times"/>
              </a:rPr>
              <a:t>n</a:t>
            </a:r>
            <a:r>
              <a:rPr lang="en-US" dirty="0" smtClean="0">
                <a:latin typeface="Times"/>
              </a:rPr>
              <a:t> – </a:t>
            </a:r>
            <a:r>
              <a:rPr lang="en-US" i="1" dirty="0" smtClean="0">
                <a:latin typeface="Times"/>
              </a:rPr>
              <a:t>k</a:t>
            </a:r>
            <a:r>
              <a:rPr lang="en-US" dirty="0" smtClean="0">
                <a:latin typeface="Times"/>
              </a:rPr>
              <a:t> bits, where (</a:t>
            </a:r>
            <a:r>
              <a:rPr lang="en-US" i="1" dirty="0" smtClean="0">
                <a:latin typeface="Times"/>
              </a:rPr>
              <a:t>n</a:t>
            </a:r>
            <a:r>
              <a:rPr lang="en-US" dirty="0" smtClean="0">
                <a:latin typeface="Times"/>
              </a:rPr>
              <a:t> – </a:t>
            </a:r>
            <a:r>
              <a:rPr lang="en-US" i="1" dirty="0" smtClean="0">
                <a:latin typeface="Times"/>
              </a:rPr>
              <a:t>k</a:t>
            </a:r>
            <a:r>
              <a:rPr lang="en-US" dirty="0" smtClean="0">
                <a:latin typeface="Times"/>
              </a:rPr>
              <a:t>) &lt; </a:t>
            </a:r>
            <a:r>
              <a:rPr lang="en-US" i="1" dirty="0" smtClean="0">
                <a:latin typeface="Times"/>
              </a:rPr>
              <a:t>k</a:t>
            </a:r>
            <a:r>
              <a:rPr lang="en-US" dirty="0" smtClean="0">
                <a:latin typeface="Times"/>
              </a:rPr>
              <a:t>. The error-detecting code, also referred to as the </a:t>
            </a:r>
            <a:r>
              <a:rPr lang="en-US" b="1" dirty="0" smtClean="0">
                <a:latin typeface="Times"/>
              </a:rPr>
              <a:t>check bits</a:t>
            </a:r>
            <a:r>
              <a:rPr lang="en-US" dirty="0" smtClean="0">
                <a:latin typeface="Times"/>
              </a:rPr>
              <a:t>, is appended to the data block to produce a frame of </a:t>
            </a:r>
            <a:r>
              <a:rPr lang="en-US" i="1" dirty="0" smtClean="0">
                <a:latin typeface="Times"/>
              </a:rPr>
              <a:t>n</a:t>
            </a:r>
            <a:r>
              <a:rPr lang="en-US" dirty="0" smtClean="0">
                <a:latin typeface="Times"/>
              </a:rPr>
              <a:t> bits, which is then transmitted.  The receiver separates the incoming frame into the</a:t>
            </a:r>
            <a:r>
              <a:rPr lang="en-US" i="1" dirty="0" smtClean="0">
                <a:latin typeface="Times"/>
              </a:rPr>
              <a:t> k</a:t>
            </a:r>
            <a:r>
              <a:rPr lang="en-US" dirty="0" smtClean="0">
                <a:latin typeface="Times"/>
              </a:rPr>
              <a:t> bits of data and (</a:t>
            </a:r>
            <a:r>
              <a:rPr lang="en-US" i="1" dirty="0" smtClean="0">
                <a:latin typeface="Times"/>
              </a:rPr>
              <a:t>n</a:t>
            </a:r>
            <a:r>
              <a:rPr lang="en-US" dirty="0" smtClean="0">
                <a:latin typeface="Times"/>
              </a:rPr>
              <a:t> – </a:t>
            </a:r>
            <a:r>
              <a:rPr lang="en-US" i="1" dirty="0" smtClean="0">
                <a:latin typeface="Times"/>
              </a:rPr>
              <a:t>k</a:t>
            </a:r>
            <a:r>
              <a:rPr lang="en-US" dirty="0" smtClean="0">
                <a:latin typeface="Times"/>
              </a:rPr>
              <a:t>) bits of the error-detecting code. The receiver performs the same error-detecting calculation on the data bits and compares this value with the value of the incoming error-detecting code. A detected error occurs if and only if there is a mismatch.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6B86B650-A046-4E62-80CD-AF424DFEECA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97A336B-FF6D-44D3-AD4F-5EADBEBF264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eaLnBrk="0" hangingPunct="0">
              <a:defRPr/>
            </a:pPr>
            <a:endParaRPr lang="en-US">
              <a:latin typeface="Times New Roman" charset="0"/>
              <a:cs typeface="+mn-cs"/>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eaLnBrk="0" hangingPunct="0">
              <a:defRPr/>
            </a:pPr>
            <a:endParaRPr lang="en-US">
              <a:latin typeface="Times New Roman" charset="0"/>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C501306-6BD1-447F-A6DE-63C6689417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607BC4E-77C3-4CBA-8844-2ED6097FBC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1E18DED8-D22F-498B-BCC7-78EAA22DE8B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98F62DA-05F2-452F-89A8-5E62E50184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C7FECB74-ABCC-42D1-B604-A1A29C9082F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FA5F6640-1D46-4634-B2DD-8BCBA65E47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eaLnBrk="0" hangingPunct="0">
              <a:defRPr/>
            </a:pPr>
            <a:endParaRPr lang="en-US">
              <a:latin typeface="Times New Roman" charset="0"/>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6C84300-E8B9-49E4-A340-91FA534D09F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eaLnBrk="0" hangingPunct="0">
              <a:defRPr/>
            </a:pPr>
            <a:endParaRPr lang="en-US">
              <a:latin typeface="Times New Roman" charset="0"/>
              <a:cs typeface="+mn-cs"/>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eaLnBrk="0" hangingPunct="0">
              <a:defRPr/>
            </a:pPr>
            <a:endParaRPr lang="en-US" dirty="0">
              <a:latin typeface="Times New Roman" charset="0"/>
              <a:cs typeface="+mn-cs"/>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92042BDE-FD6B-4DEF-8112-9F256A57C73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eaLnBrk="0" hangingPunct="0">
              <a:defRPr/>
            </a:pPr>
            <a:endParaRPr lang="en-US">
              <a:latin typeface="Times New Roman" charset="0"/>
              <a:cs typeface="+mn-cs"/>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C4D5200C-D5B8-4F80-A405-828F2857D2C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latin typeface="Times New Roman" charset="0"/>
                <a:cs typeface="+mn-cs"/>
              </a:defRPr>
            </a:lvl1pPr>
          </a:lstStyle>
          <a:p>
            <a:pPr>
              <a:defRPr/>
            </a:pPr>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latin typeface="Times New Roman" charset="0"/>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latin typeface="Times New Roman" charset="0"/>
                <a:cs typeface="+mn-cs"/>
              </a:defRPr>
            </a:lvl1pPr>
          </a:lstStyle>
          <a:p>
            <a:pPr>
              <a:defRPr/>
            </a:pPr>
            <a:fld id="{0F35BFBD-68EF-43AF-A338-7C0BFF9F2A29}"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eaLnBrk="0" hangingPunct="0">
              <a:defRPr/>
            </a:pPr>
            <a:endParaRPr lang="en-US">
              <a:latin typeface="Times New Roman" charset="0"/>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eaLnBrk="0" hangingPunct="0">
              <a:defRPr/>
            </a:pPr>
            <a:endParaRPr lang="en-US">
              <a:latin typeface="Times New Roman" charset="0"/>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62" r:id="rId1"/>
    <p:sldLayoutId id="2147483758" r:id="rId2"/>
    <p:sldLayoutId id="2147483763" r:id="rId3"/>
    <p:sldLayoutId id="2147483759" r:id="rId4"/>
    <p:sldLayoutId id="2147483760" r:id="rId5"/>
    <p:sldLayoutId id="2147483764" r:id="rId6"/>
    <p:sldLayoutId id="2147483765" r:id="rId7"/>
    <p:sldLayoutId id="2147483766" r:id="rId8"/>
    <p:sldLayoutId id="2147483767" r:id="rId9"/>
    <p:sldLayoutId id="2147483761" r:id="rId10"/>
    <p:sldLayoutId id="2147483768" r:id="rId11"/>
  </p:sldLayoutIdLst>
  <p:txStyles>
    <p:titleStyle>
      <a:lvl1pPr algn="l" rtl="0" eaLnBrk="1" fontAlgn="base" hangingPunct="1">
        <a:spcBef>
          <a:spcPct val="0"/>
        </a:spcBef>
        <a:spcAft>
          <a:spcPct val="0"/>
        </a:spcAft>
        <a:defRPr sz="3200" kern="1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Bookman Old Style" pitchFamily="18" charset="0"/>
        </a:defRPr>
      </a:lvl2pPr>
      <a:lvl3pPr algn="l" rtl="0" eaLnBrk="1" fontAlgn="base" hangingPunct="1">
        <a:spcBef>
          <a:spcPct val="0"/>
        </a:spcBef>
        <a:spcAft>
          <a:spcPct val="0"/>
        </a:spcAft>
        <a:defRPr sz="3200">
          <a:solidFill>
            <a:schemeClr val="tx2"/>
          </a:solidFill>
          <a:latin typeface="Bookman Old Style" pitchFamily="18" charset="0"/>
        </a:defRPr>
      </a:lvl3pPr>
      <a:lvl4pPr algn="l" rtl="0" eaLnBrk="1" fontAlgn="base" hangingPunct="1">
        <a:spcBef>
          <a:spcPct val="0"/>
        </a:spcBef>
        <a:spcAft>
          <a:spcPct val="0"/>
        </a:spcAft>
        <a:defRPr sz="3200">
          <a:solidFill>
            <a:schemeClr val="tx2"/>
          </a:solidFill>
          <a:latin typeface="Bookman Old Style" pitchFamily="18" charset="0"/>
        </a:defRPr>
      </a:lvl4pPr>
      <a:lvl5pPr algn="l" rtl="0" eaLnBrk="1" fontAlgn="base" hangingPunct="1">
        <a:spcBef>
          <a:spcPct val="0"/>
        </a:spcBef>
        <a:spcAft>
          <a:spcPct val="0"/>
        </a:spcAft>
        <a:defRPr sz="3200">
          <a:solidFill>
            <a:schemeClr val="tx2"/>
          </a:solidFill>
          <a:latin typeface="Bookman Old Style" pitchFamily="18" charset="0"/>
        </a:defRPr>
      </a:lvl5pPr>
      <a:lvl6pPr marL="457200" algn="l" rtl="0" eaLnBrk="1" fontAlgn="base" hangingPunct="1">
        <a:spcBef>
          <a:spcPct val="0"/>
        </a:spcBef>
        <a:spcAft>
          <a:spcPct val="0"/>
        </a:spcAft>
        <a:defRPr sz="3200">
          <a:solidFill>
            <a:schemeClr val="tx2"/>
          </a:solidFill>
          <a:latin typeface="Bookman Old Style" pitchFamily="18" charset="0"/>
        </a:defRPr>
      </a:lvl6pPr>
      <a:lvl7pPr marL="914400" algn="l" rtl="0" eaLnBrk="1" fontAlgn="base" hangingPunct="1">
        <a:spcBef>
          <a:spcPct val="0"/>
        </a:spcBef>
        <a:spcAft>
          <a:spcPct val="0"/>
        </a:spcAft>
        <a:defRPr sz="3200">
          <a:solidFill>
            <a:schemeClr val="tx2"/>
          </a:solidFill>
          <a:latin typeface="Bookman Old Style" pitchFamily="18" charset="0"/>
        </a:defRPr>
      </a:lvl7pPr>
      <a:lvl8pPr marL="1371600" algn="l" rtl="0" eaLnBrk="1" fontAlgn="base" hangingPunct="1">
        <a:spcBef>
          <a:spcPct val="0"/>
        </a:spcBef>
        <a:spcAft>
          <a:spcPct val="0"/>
        </a:spcAft>
        <a:defRPr sz="3200">
          <a:solidFill>
            <a:schemeClr val="tx2"/>
          </a:solidFill>
          <a:latin typeface="Bookman Old Style" pitchFamily="18" charset="0"/>
        </a:defRPr>
      </a:lvl8pPr>
      <a:lvl9pPr marL="1828800" algn="l" rtl="0" eaLnBrk="1" fontAlgn="base" hangingPunct="1">
        <a:spcBef>
          <a:spcPct val="0"/>
        </a:spcBef>
        <a:spcAft>
          <a:spcPct val="0"/>
        </a:spcAft>
        <a:defRPr sz="3200">
          <a:solidFill>
            <a:schemeClr val="tx2"/>
          </a:solidFill>
          <a:latin typeface="Bookman Old Style" pitchFamily="18" charset="0"/>
        </a:defRPr>
      </a:lvl9pPr>
    </p:titleStyle>
    <p:bodyStyle>
      <a:lvl1pPr marL="273050" indent="-273050" algn="l"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1" fontAlgn="base" hangingPunct="1">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1" fontAlgn="base" hangingPunct="1">
        <a:spcBef>
          <a:spcPts val="400"/>
        </a:spcBef>
        <a:spcAft>
          <a:spcPct val="0"/>
        </a:spcAft>
        <a:buClr>
          <a:srgbClr val="8BA2B4"/>
        </a:buClr>
        <a:buSzPct val="70000"/>
        <a:buFont typeface="Wingdings" pitchFamily="2" charset="2"/>
        <a:buChar char=""/>
        <a:defRPr sz="2000" kern="1200">
          <a:solidFill>
            <a:schemeClr val="tx1"/>
          </a:solidFill>
          <a:latin typeface="+mn-lt"/>
          <a:ea typeface="+mn-ea"/>
          <a:cs typeface="+mn-cs"/>
        </a:defRPr>
      </a:lvl4pPr>
      <a:lvl5pPr marL="1371600" indent="-228600" algn="l" rtl="0" eaLnBrk="1" fontAlgn="base" hangingPunct="1">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838200" y="457200"/>
            <a:ext cx="7848600" cy="1752600"/>
          </a:xfrm>
        </p:spPr>
        <p:txBody>
          <a:bodyPr/>
          <a:lstStyle/>
          <a:p>
            <a:pPr eaLnBrk="1" hangingPunct="1"/>
            <a:r>
              <a:rPr kumimoji="1" lang="en-US" dirty="0" smtClean="0"/>
              <a:t>Data and Computer Communications</a:t>
            </a:r>
            <a:endParaRPr lang="en-AU" dirty="0" smtClean="0"/>
          </a:p>
        </p:txBody>
      </p:sp>
      <p:sp>
        <p:nvSpPr>
          <p:cNvPr id="52227" name="Rectangle 3"/>
          <p:cNvSpPr>
            <a:spLocks noGrp="1" noChangeArrowheads="1"/>
          </p:cNvSpPr>
          <p:nvPr>
            <p:ph type="subTitle" idx="1"/>
          </p:nvPr>
        </p:nvSpPr>
        <p:spPr>
          <a:xfrm>
            <a:off x="1371600" y="3657600"/>
            <a:ext cx="6400800" cy="2133600"/>
          </a:xfrm>
        </p:spPr>
        <p:txBody>
          <a:bodyPr>
            <a:normAutofit fontScale="92500" lnSpcReduction="20000"/>
          </a:bodyPr>
          <a:lstStyle/>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r>
              <a:rPr lang="en-US" sz="2800" dirty="0" smtClean="0"/>
              <a:t>Eighth </a:t>
            </a:r>
            <a:r>
              <a:rPr lang="en-US" sz="2800" dirty="0"/>
              <a:t>Edition</a:t>
            </a:r>
          </a:p>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r>
              <a:rPr lang="en-US" sz="2800" smtClean="0"/>
              <a:t>William </a:t>
            </a:r>
            <a:r>
              <a:rPr lang="en-US" sz="2800" dirty="0"/>
              <a:t>Stallings</a:t>
            </a:r>
          </a:p>
          <a:p>
            <a:pPr eaLnBrk="1" fontAlgn="auto" hangingPunct="1">
              <a:spcAft>
                <a:spcPts val="0"/>
              </a:spcAft>
              <a:buFont typeface="Wingdings 3"/>
              <a:buNone/>
              <a:defRPr/>
            </a:pPr>
            <a:endParaRPr lang="en-US" sz="1800" dirty="0"/>
          </a:p>
        </p:txBody>
      </p:sp>
      <p:sp>
        <p:nvSpPr>
          <p:cNvPr id="52228" name="Text Box 4"/>
          <p:cNvSpPr txBox="1">
            <a:spLocks noChangeArrowheads="1"/>
          </p:cNvSpPr>
          <p:nvPr/>
        </p:nvSpPr>
        <p:spPr bwMode="auto">
          <a:xfrm>
            <a:off x="381000" y="1143000"/>
            <a:ext cx="8534400" cy="1202510"/>
          </a:xfrm>
          <a:prstGeom prst="rect">
            <a:avLst/>
          </a:prstGeom>
          <a:noFill/>
          <a:ln w="9525">
            <a:noFill/>
            <a:miter lim="800000"/>
            <a:headEnd/>
            <a:tailEnd/>
          </a:ln>
          <a:effectLst/>
        </p:spPr>
        <p:txBody>
          <a:bodyPr lIns="90000" tIns="46800" rIns="90000" bIns="46800">
            <a:spAutoFit/>
          </a:bodyPr>
          <a:lstStyle/>
          <a:p>
            <a:pPr algn="ctr" eaLnBrk="0" hangingPunct="0">
              <a:defRPr/>
            </a:pPr>
            <a:r>
              <a:rPr lang="en-US" sz="3600" dirty="0">
                <a:solidFill>
                  <a:schemeClr val="tx2"/>
                </a:solidFill>
                <a:effectLst>
                  <a:outerShdw blurRad="38100" dist="38100" dir="2700000" algn="tl">
                    <a:srgbClr val="000000"/>
                  </a:outerShdw>
                </a:effectLst>
                <a:latin typeface="Arial" charset="0"/>
                <a:cs typeface="+mn-cs"/>
              </a:rPr>
              <a:t>Chapter 6 – </a:t>
            </a:r>
            <a:r>
              <a:rPr kumimoji="1" lang="en-US" sz="3600" dirty="0">
                <a:solidFill>
                  <a:schemeClr val="tx2"/>
                </a:solidFill>
                <a:effectLst>
                  <a:outerShdw blurRad="38100" dist="38100" dir="2700000" algn="tl">
                    <a:srgbClr val="000000"/>
                  </a:outerShdw>
                </a:effectLst>
                <a:latin typeface="Arial" charset="0"/>
                <a:cs typeface="+mn-cs"/>
              </a:rPr>
              <a:t>Digital Data Communications </a:t>
            </a:r>
            <a:r>
              <a:rPr kumimoji="1" lang="en-US" sz="3600" dirty="0" smtClean="0">
                <a:solidFill>
                  <a:schemeClr val="tx2"/>
                </a:solidFill>
                <a:effectLst>
                  <a:outerShdw blurRad="38100" dist="38100" dir="2700000" algn="tl">
                    <a:srgbClr val="000000"/>
                  </a:outerShdw>
                </a:effectLst>
                <a:latin typeface="Arial" charset="0"/>
                <a:cs typeface="+mn-cs"/>
              </a:rPr>
              <a:t>Techniques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kumimoji="1" lang="en-US" smtClean="0"/>
              <a:t>Error Detection</a:t>
            </a:r>
          </a:p>
        </p:txBody>
      </p:sp>
      <p:sp>
        <p:nvSpPr>
          <p:cNvPr id="18435" name="Rectangle 3"/>
          <p:cNvSpPr>
            <a:spLocks noGrp="1" noChangeArrowheads="1"/>
          </p:cNvSpPr>
          <p:nvPr>
            <p:ph sz="quarter" idx="1"/>
          </p:nvPr>
        </p:nvSpPr>
        <p:spPr>
          <a:xfrm>
            <a:off x="457200" y="1371600"/>
            <a:ext cx="8229600" cy="5105400"/>
          </a:xfrm>
        </p:spPr>
        <p:txBody>
          <a:bodyPr/>
          <a:lstStyle/>
          <a:p>
            <a:pPr eaLnBrk="1" hangingPunct="1"/>
            <a:r>
              <a:rPr kumimoji="1" lang="en-US" dirty="0"/>
              <a:t>W</a:t>
            </a:r>
            <a:r>
              <a:rPr kumimoji="1" lang="en-US" dirty="0" smtClean="0"/>
              <a:t>ill have errors regardless of transmission system design</a:t>
            </a:r>
          </a:p>
          <a:p>
            <a:pPr eaLnBrk="1" hangingPunct="1"/>
            <a:r>
              <a:rPr kumimoji="1" lang="en-US" dirty="0"/>
              <a:t>D</a:t>
            </a:r>
            <a:r>
              <a:rPr kumimoji="1" lang="en-US" dirty="0" smtClean="0"/>
              <a:t>etect using error-detecting code</a:t>
            </a:r>
          </a:p>
          <a:p>
            <a:pPr eaLnBrk="1" hangingPunct="1"/>
            <a:r>
              <a:rPr kumimoji="1" lang="en-US" dirty="0"/>
              <a:t>A</a:t>
            </a:r>
            <a:r>
              <a:rPr kumimoji="1" lang="en-US" dirty="0" smtClean="0"/>
              <a:t>dded by transmitter</a:t>
            </a:r>
          </a:p>
          <a:p>
            <a:pPr eaLnBrk="1" hangingPunct="1"/>
            <a:r>
              <a:rPr kumimoji="1" lang="en-US" dirty="0"/>
              <a:t>R</a:t>
            </a:r>
            <a:r>
              <a:rPr kumimoji="1" lang="en-US" dirty="0" smtClean="0"/>
              <a:t>ecalculated and checked by receiver</a:t>
            </a:r>
          </a:p>
          <a:p>
            <a:pPr eaLnBrk="1" hangingPunct="1"/>
            <a:r>
              <a:rPr kumimoji="1" lang="en-US" dirty="0"/>
              <a:t>S</a:t>
            </a:r>
            <a:r>
              <a:rPr kumimoji="1" lang="en-US" dirty="0" smtClean="0"/>
              <a:t>till chance of undetected error</a:t>
            </a:r>
          </a:p>
          <a:p>
            <a:pPr eaLnBrk="1" hangingPunct="1"/>
            <a:r>
              <a:rPr kumimoji="1" lang="en-US" dirty="0"/>
              <a:t>P</a:t>
            </a:r>
            <a:r>
              <a:rPr kumimoji="1" lang="en-US" dirty="0" smtClean="0"/>
              <a:t>arity</a:t>
            </a:r>
          </a:p>
          <a:p>
            <a:pPr lvl="1" eaLnBrk="1" hangingPunct="1"/>
            <a:r>
              <a:rPr kumimoji="1" lang="en-US" dirty="0"/>
              <a:t>P</a:t>
            </a:r>
            <a:r>
              <a:rPr kumimoji="1" lang="en-US" dirty="0" smtClean="0"/>
              <a:t>arity bit set so character has even (even parity) or odd (odd parity) number of ones</a:t>
            </a:r>
          </a:p>
          <a:p>
            <a:pPr lvl="1" eaLnBrk="1" hangingPunct="1"/>
            <a:r>
              <a:rPr kumimoji="1" lang="en-US" dirty="0" smtClean="0"/>
              <a:t>Even number of bit errors goes undetected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kumimoji="1" lang="en-GB" smtClean="0"/>
              <a:t>Error Detection Process</a:t>
            </a:r>
          </a:p>
        </p:txBody>
      </p:sp>
      <p:pic>
        <p:nvPicPr>
          <p:cNvPr id="19459" name="Picture 3"/>
          <p:cNvPicPr>
            <a:picLocks noChangeAspect="1" noChangeArrowheads="1"/>
          </p:cNvPicPr>
          <p:nvPr/>
        </p:nvPicPr>
        <p:blipFill>
          <a:blip r:embed="rId3"/>
          <a:srcRect/>
          <a:stretch>
            <a:fillRect/>
          </a:stretch>
        </p:blipFill>
        <p:spPr bwMode="auto">
          <a:xfrm>
            <a:off x="838200" y="1295400"/>
            <a:ext cx="73914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kumimoji="1" lang="en-US" smtClean="0"/>
              <a:t>CRC</a:t>
            </a:r>
          </a:p>
        </p:txBody>
      </p:sp>
      <p:sp>
        <p:nvSpPr>
          <p:cNvPr id="20483" name="Rectangle 3"/>
          <p:cNvSpPr>
            <a:spLocks noGrp="1" noChangeArrowheads="1"/>
          </p:cNvSpPr>
          <p:nvPr>
            <p:ph sz="quarter" idx="1"/>
          </p:nvPr>
        </p:nvSpPr>
        <p:spPr>
          <a:xfrm>
            <a:off x="457200" y="1219200"/>
            <a:ext cx="8229600" cy="4937125"/>
          </a:xfrm>
        </p:spPr>
        <p:txBody>
          <a:bodyPr/>
          <a:lstStyle/>
          <a:p>
            <a:pPr eaLnBrk="1" hangingPunct="1"/>
            <a:r>
              <a:rPr kumimoji="1" lang="en-US" dirty="0" smtClean="0"/>
              <a:t>Cyclic Redundancy Check</a:t>
            </a:r>
          </a:p>
          <a:p>
            <a:pPr eaLnBrk="1" hangingPunct="1"/>
            <a:r>
              <a:rPr kumimoji="1" lang="en-US" dirty="0" smtClean="0"/>
              <a:t>one of most common and powerful checks</a:t>
            </a:r>
          </a:p>
          <a:p>
            <a:r>
              <a:rPr kumimoji="1" lang="en-US" dirty="0" smtClean="0"/>
              <a:t>Given a k-bit block of bits, or message </a:t>
            </a:r>
          </a:p>
          <a:p>
            <a:r>
              <a:rPr kumimoji="1" lang="en-US" dirty="0" smtClean="0"/>
              <a:t>the transmitter generates an n-k bit sequence, known as a frame check sequence (FCS),</a:t>
            </a:r>
          </a:p>
          <a:p>
            <a:r>
              <a:rPr kumimoji="1" lang="en-US" dirty="0" smtClean="0"/>
              <a:t>the resulting frame consists of n bits</a:t>
            </a:r>
          </a:p>
          <a:p>
            <a:r>
              <a:rPr kumimoji="1" lang="en-US" dirty="0" smtClean="0"/>
              <a:t>is exactly divisible by some predetermined number. </a:t>
            </a:r>
          </a:p>
          <a:p>
            <a:r>
              <a:rPr kumimoji="1" lang="en-US" dirty="0" smtClean="0"/>
              <a:t>The receiver then divides the incoming frame by that number:</a:t>
            </a:r>
            <a:endParaRPr lang="en-US" dirty="0" smtClean="0"/>
          </a:p>
          <a:p>
            <a:pPr lvl="1" eaLnBrk="1" hangingPunct="1"/>
            <a:r>
              <a:rPr kumimoji="1" lang="en-US" dirty="0" smtClean="0"/>
              <a:t>if no remainder,  assume no error</a:t>
            </a:r>
          </a:p>
          <a:p>
            <a:pPr lvl="1" eaLnBrk="1" hangingPunct="1">
              <a:buFont typeface="Wingdings 3" pitchFamily="18" charset="2"/>
              <a:buNone/>
            </a:pPr>
            <a:endParaRPr kumimoji="1"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kumimoji="1" lang="en-US" smtClean="0"/>
              <a:t>CRC</a:t>
            </a:r>
            <a:endParaRPr lang="en-US" smtClean="0"/>
          </a:p>
        </p:txBody>
      </p:sp>
      <p:sp>
        <p:nvSpPr>
          <p:cNvPr id="21507" name="Content Placeholder 2"/>
          <p:cNvSpPr>
            <a:spLocks noGrp="1"/>
          </p:cNvSpPr>
          <p:nvPr>
            <p:ph sz="quarter" idx="1"/>
          </p:nvPr>
        </p:nvSpPr>
        <p:spPr>
          <a:xfrm>
            <a:off x="457200" y="1219200"/>
            <a:ext cx="8229600" cy="4937125"/>
          </a:xfrm>
        </p:spPr>
        <p:txBody>
          <a:bodyPr/>
          <a:lstStyle/>
          <a:p>
            <a:r>
              <a:rPr lang="en-US" smtClean="0"/>
              <a:t>Let</a:t>
            </a:r>
          </a:p>
          <a:p>
            <a:r>
              <a:rPr lang="en-US" smtClean="0"/>
              <a:t>T = n-bit frame to be transmitted</a:t>
            </a:r>
          </a:p>
          <a:p>
            <a:r>
              <a:rPr lang="en-US" smtClean="0"/>
              <a:t>D = k-bit block of data, or message, the first k bits of T</a:t>
            </a:r>
          </a:p>
          <a:p>
            <a:r>
              <a:rPr lang="en-US" smtClean="0"/>
              <a:t>F = (n – k)-bit FCS, the last (n – k) bits of T</a:t>
            </a:r>
          </a:p>
          <a:p>
            <a:r>
              <a:rPr lang="en-US" smtClean="0"/>
              <a:t>P = pattern of n - k + 1 bits; this is the predetermiened divisor (n – k)-bit FCS, the last (n – k) bits of T</a:t>
            </a:r>
          </a:p>
          <a:p>
            <a:r>
              <a:rPr lang="en-US" smtClean="0"/>
              <a:t>At the transmitter:</a:t>
            </a:r>
          </a:p>
          <a:p>
            <a:pPr lvl="1"/>
            <a:r>
              <a:rPr lang="en-US" smtClean="0"/>
              <a:t>T = 2</a:t>
            </a:r>
            <a:r>
              <a:rPr lang="en-US" baseline="30000" smtClean="0"/>
              <a:t>n-k</a:t>
            </a:r>
            <a:r>
              <a:rPr lang="en-US" smtClean="0"/>
              <a:t>D + F  --- (1)</a:t>
            </a:r>
          </a:p>
          <a:p>
            <a:endParaRPr lang="en-US" smtClean="0"/>
          </a:p>
          <a:p>
            <a:r>
              <a:rPr lang="en-US" smtClean="0"/>
              <a:t>We have to divide 2</a:t>
            </a:r>
            <a:r>
              <a:rPr lang="en-US" baseline="30000" smtClean="0"/>
              <a:t>n-k</a:t>
            </a:r>
            <a:r>
              <a:rPr lang="en-US" smtClean="0"/>
              <a:t>D by P:</a:t>
            </a:r>
            <a:endParaRPr lang="en-US" baseline="30000" smtClean="0"/>
          </a:p>
          <a:p>
            <a:pPr lvl="1"/>
            <a:r>
              <a:rPr lang="en-US" smtClean="0"/>
              <a:t>2</a:t>
            </a:r>
            <a:r>
              <a:rPr lang="en-US" baseline="30000" smtClean="0"/>
              <a:t>n-k</a:t>
            </a:r>
            <a:r>
              <a:rPr lang="en-US" smtClean="0"/>
              <a:t>D/P = Q + R/P --- (2) </a:t>
            </a:r>
          </a:p>
          <a:p>
            <a:pPr lvl="1"/>
            <a:endParaRPr lang="en-US" smtClean="0"/>
          </a:p>
          <a:p>
            <a:r>
              <a:rPr lang="en-US" smtClean="0"/>
              <a:t>                      </a:t>
            </a:r>
          </a:p>
          <a:p>
            <a:endParaRPr lang="en-US" smtClean="0"/>
          </a:p>
          <a:p>
            <a:endParaRPr lang="en-US" smtClean="0"/>
          </a:p>
          <a:p>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kumimoji="1" lang="en-US" smtClean="0"/>
              <a:t>CRC</a:t>
            </a:r>
            <a:endParaRPr lang="en-US" smtClean="0"/>
          </a:p>
        </p:txBody>
      </p:sp>
      <p:sp>
        <p:nvSpPr>
          <p:cNvPr id="22531" name="Content Placeholder 3"/>
          <p:cNvSpPr>
            <a:spLocks noGrp="1"/>
          </p:cNvSpPr>
          <p:nvPr>
            <p:ph sz="quarter" idx="1"/>
          </p:nvPr>
        </p:nvSpPr>
        <p:spPr>
          <a:xfrm>
            <a:off x="457200" y="1219200"/>
            <a:ext cx="8229600" cy="5368925"/>
          </a:xfrm>
        </p:spPr>
        <p:txBody>
          <a:bodyPr>
            <a:spAutoFit/>
          </a:bodyPr>
          <a:lstStyle/>
          <a:p>
            <a:r>
              <a:rPr lang="en-US" smtClean="0"/>
              <a:t> This remainder R will be the FCS F. So,</a:t>
            </a:r>
          </a:p>
          <a:p>
            <a:pPr lvl="1"/>
            <a:r>
              <a:rPr lang="en-US" smtClean="0"/>
              <a:t>T = 2</a:t>
            </a:r>
            <a:r>
              <a:rPr lang="en-US" baseline="30000" smtClean="0"/>
              <a:t>n-k</a:t>
            </a:r>
            <a:r>
              <a:rPr lang="en-US" smtClean="0"/>
              <a:t>D + R  --- (3) </a:t>
            </a:r>
          </a:p>
          <a:p>
            <a:pPr lvl="1"/>
            <a:r>
              <a:rPr lang="en-US" smtClean="0"/>
              <a:t>This T is transmitted. </a:t>
            </a:r>
          </a:p>
          <a:p>
            <a:pPr>
              <a:buFont typeface="Wingdings 3" pitchFamily="18" charset="2"/>
              <a:buNone/>
            </a:pPr>
            <a:endParaRPr lang="en-US" smtClean="0"/>
          </a:p>
          <a:p>
            <a:r>
              <a:rPr lang="en-US" smtClean="0"/>
              <a:t>At the receiver:</a:t>
            </a:r>
          </a:p>
          <a:p>
            <a:pPr lvl="1"/>
            <a:r>
              <a:rPr lang="en-US" smtClean="0"/>
              <a:t>T/P = 2</a:t>
            </a:r>
            <a:r>
              <a:rPr lang="en-US" baseline="30000" smtClean="0"/>
              <a:t>n-k</a:t>
            </a:r>
            <a:r>
              <a:rPr lang="en-US" smtClean="0"/>
              <a:t>D/P + R/P</a:t>
            </a:r>
          </a:p>
          <a:p>
            <a:r>
              <a:rPr lang="en-US" smtClean="0"/>
              <a:t>Putting eq (2) in the above Equation</a:t>
            </a:r>
          </a:p>
          <a:p>
            <a:pPr lvl="1"/>
            <a:r>
              <a:rPr lang="en-US" smtClean="0"/>
              <a:t>T/P = Q + R/P + R/P = Q + 0 = Q</a:t>
            </a:r>
          </a:p>
          <a:p>
            <a:r>
              <a:rPr lang="en-US" smtClean="0"/>
              <a:t>There is no remainder, and therefore T is exactly divisible by P.</a:t>
            </a:r>
          </a:p>
          <a:p>
            <a:pPr lvl="1"/>
            <a:endParaRPr lang="en-US" smtClean="0"/>
          </a:p>
          <a:p>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kumimoji="1" lang="en-US" smtClean="0"/>
              <a:t>CRC Example</a:t>
            </a:r>
            <a:endParaRPr lang="en-US" smtClean="0"/>
          </a:p>
        </p:txBody>
      </p:sp>
      <p:sp>
        <p:nvSpPr>
          <p:cNvPr id="23555" name="Content Placeholder 2"/>
          <p:cNvSpPr>
            <a:spLocks noGrp="1"/>
          </p:cNvSpPr>
          <p:nvPr>
            <p:ph sz="quarter" idx="1"/>
          </p:nvPr>
        </p:nvSpPr>
        <p:spPr>
          <a:xfrm>
            <a:off x="457200" y="1219200"/>
            <a:ext cx="8229600" cy="4937125"/>
          </a:xfrm>
        </p:spPr>
        <p:txBody>
          <a:bodyPr/>
          <a:lstStyle/>
          <a:p>
            <a:r>
              <a:rPr lang="en-US" smtClean="0"/>
              <a:t>1.</a:t>
            </a:r>
          </a:p>
          <a:p>
            <a:pPr lvl="1"/>
            <a:r>
              <a:rPr lang="en-US" smtClean="0"/>
              <a:t>Given</a:t>
            </a:r>
          </a:p>
          <a:p>
            <a:pPr lvl="1"/>
            <a:r>
              <a:rPr lang="en-US" smtClean="0"/>
              <a:t>Message D = 1010001101 (10 bits)</a:t>
            </a:r>
          </a:p>
          <a:p>
            <a:pPr lvl="1"/>
            <a:r>
              <a:rPr lang="en-US" smtClean="0"/>
              <a:t>Pattern P = 110101 (6 bits)</a:t>
            </a:r>
          </a:p>
          <a:p>
            <a:pPr lvl="1"/>
            <a:r>
              <a:rPr lang="en-US" smtClean="0"/>
              <a:t>FCS R = to be calculated (5 bits) </a:t>
            </a:r>
          </a:p>
          <a:p>
            <a:pPr lvl="1"/>
            <a:r>
              <a:rPr lang="pt-BR" smtClean="0"/>
              <a:t>n = 15, k = 10, (n – k) = 5</a:t>
            </a:r>
          </a:p>
          <a:p>
            <a:endParaRPr lang="pt-BR" smtClean="0"/>
          </a:p>
          <a:p>
            <a:r>
              <a:rPr lang="en-US" smtClean="0"/>
              <a:t>2.</a:t>
            </a:r>
          </a:p>
          <a:p>
            <a:pPr lvl="1"/>
            <a:r>
              <a:rPr lang="en-US" smtClean="0"/>
              <a:t>The message is multiplied by 2</a:t>
            </a:r>
            <a:r>
              <a:rPr lang="en-US" baseline="30000" smtClean="0"/>
              <a:t>5 </a:t>
            </a:r>
            <a:r>
              <a:rPr lang="en-US" smtClean="0"/>
              <a:t>yielding 01000110100000.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kumimoji="1" lang="en-US" smtClean="0"/>
              <a:t>CRC Example</a:t>
            </a:r>
            <a:endParaRPr lang="en-US" smtClean="0"/>
          </a:p>
        </p:txBody>
      </p:sp>
      <p:sp>
        <p:nvSpPr>
          <p:cNvPr id="24579" name="Content Placeholder 2"/>
          <p:cNvSpPr>
            <a:spLocks noGrp="1"/>
          </p:cNvSpPr>
          <p:nvPr>
            <p:ph sz="quarter" idx="1"/>
          </p:nvPr>
        </p:nvSpPr>
        <p:spPr>
          <a:xfrm>
            <a:off x="457200" y="1219200"/>
            <a:ext cx="8229600" cy="1066800"/>
          </a:xfrm>
        </p:spPr>
        <p:txBody>
          <a:bodyPr/>
          <a:lstStyle/>
          <a:p>
            <a:r>
              <a:rPr lang="en-US" smtClean="0"/>
              <a:t>3.</a:t>
            </a:r>
          </a:p>
          <a:p>
            <a:pPr lvl="1"/>
            <a:r>
              <a:rPr lang="en-US" smtClean="0"/>
              <a:t>This product is divided by </a:t>
            </a:r>
            <a:r>
              <a:rPr lang="en-US" i="1" smtClean="0"/>
              <a:t>P:</a:t>
            </a:r>
            <a:endParaRPr lang="en-US" smtClean="0"/>
          </a:p>
          <a:p>
            <a:endParaRPr lang="en-US" smtClean="0"/>
          </a:p>
          <a:p>
            <a:endParaRPr lang="en-US" smtClean="0"/>
          </a:p>
        </p:txBody>
      </p:sp>
      <p:pic>
        <p:nvPicPr>
          <p:cNvPr id="24580" name="Picture 4"/>
          <p:cNvPicPr>
            <a:picLocks noChangeAspect="1" noChangeArrowheads="1"/>
          </p:cNvPicPr>
          <p:nvPr/>
        </p:nvPicPr>
        <p:blipFill>
          <a:blip r:embed="rId2"/>
          <a:srcRect/>
          <a:stretch>
            <a:fillRect/>
          </a:stretch>
        </p:blipFill>
        <p:spPr bwMode="auto">
          <a:xfrm>
            <a:off x="914400" y="2209800"/>
            <a:ext cx="7239000" cy="40671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kumimoji="1" lang="en-US" smtClean="0"/>
              <a:t>CRC Example</a:t>
            </a:r>
            <a:endParaRPr lang="en-US" smtClean="0"/>
          </a:p>
        </p:txBody>
      </p:sp>
      <p:sp>
        <p:nvSpPr>
          <p:cNvPr id="25603" name="Content Placeholder 2"/>
          <p:cNvSpPr>
            <a:spLocks noGrp="1"/>
          </p:cNvSpPr>
          <p:nvPr>
            <p:ph sz="quarter" idx="1"/>
          </p:nvPr>
        </p:nvSpPr>
        <p:spPr>
          <a:xfrm>
            <a:off x="457200" y="1219200"/>
            <a:ext cx="8229600" cy="2438400"/>
          </a:xfrm>
        </p:spPr>
        <p:txBody>
          <a:bodyPr/>
          <a:lstStyle/>
          <a:p>
            <a:r>
              <a:rPr lang="en-US" smtClean="0"/>
              <a:t>4.</a:t>
            </a:r>
          </a:p>
          <a:p>
            <a:pPr lvl="1"/>
            <a:r>
              <a:rPr lang="en-US" smtClean="0"/>
              <a:t>The remainder is added to 2</a:t>
            </a:r>
            <a:r>
              <a:rPr lang="en-US" baseline="30000" smtClean="0"/>
              <a:t>5</a:t>
            </a:r>
            <a:r>
              <a:rPr lang="en-US" smtClean="0"/>
              <a:t>D to give  T = 101000110101110 which is  transmitted.</a:t>
            </a:r>
          </a:p>
          <a:p>
            <a:r>
              <a:rPr lang="en-US" smtClean="0"/>
              <a:t>5. </a:t>
            </a:r>
          </a:p>
          <a:p>
            <a:pPr lvl="1"/>
            <a:r>
              <a:rPr lang="en-US" smtClean="0"/>
              <a:t>If there are no errors, the receiver receives T intact. The received frame is divided by P:</a:t>
            </a:r>
          </a:p>
        </p:txBody>
      </p:sp>
      <p:pic>
        <p:nvPicPr>
          <p:cNvPr id="25604" name="Picture 2"/>
          <p:cNvPicPr>
            <a:picLocks noChangeAspect="1" noChangeArrowheads="1"/>
          </p:cNvPicPr>
          <p:nvPr/>
        </p:nvPicPr>
        <p:blipFill>
          <a:blip r:embed="rId2"/>
          <a:srcRect/>
          <a:stretch>
            <a:fillRect/>
          </a:stretch>
        </p:blipFill>
        <p:spPr bwMode="auto">
          <a:xfrm>
            <a:off x="1295400" y="3657600"/>
            <a:ext cx="6629400" cy="2638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kumimoji="1" lang="en-GB" smtClean="0"/>
              <a:t>Error Correction</a:t>
            </a:r>
          </a:p>
        </p:txBody>
      </p:sp>
      <p:sp>
        <p:nvSpPr>
          <p:cNvPr id="26627" name="Rectangle 3"/>
          <p:cNvSpPr>
            <a:spLocks noGrp="1" noChangeArrowheads="1"/>
          </p:cNvSpPr>
          <p:nvPr>
            <p:ph sz="quarter" idx="1"/>
          </p:nvPr>
        </p:nvSpPr>
        <p:spPr>
          <a:xfrm>
            <a:off x="457200" y="1219200"/>
            <a:ext cx="8229600" cy="4937125"/>
          </a:xfrm>
        </p:spPr>
        <p:txBody>
          <a:bodyPr/>
          <a:lstStyle/>
          <a:p>
            <a:pPr eaLnBrk="1" hangingPunct="1">
              <a:lnSpc>
                <a:spcPct val="90000"/>
              </a:lnSpc>
            </a:pPr>
            <a:r>
              <a:rPr kumimoji="1" lang="en-GB" sz="2800" dirty="0" smtClean="0"/>
              <a:t>Correction of detected errors usually requires data block to be retransmitted</a:t>
            </a:r>
          </a:p>
          <a:p>
            <a:pPr eaLnBrk="1" hangingPunct="1">
              <a:lnSpc>
                <a:spcPct val="90000"/>
              </a:lnSpc>
            </a:pPr>
            <a:r>
              <a:rPr kumimoji="1" lang="en-GB" sz="2800" dirty="0"/>
              <a:t>N</a:t>
            </a:r>
            <a:r>
              <a:rPr kumimoji="1" lang="en-GB" sz="2800" dirty="0" smtClean="0"/>
              <a:t>ot appropriate for wireless applications</a:t>
            </a:r>
          </a:p>
          <a:p>
            <a:pPr lvl="1" eaLnBrk="1" hangingPunct="1">
              <a:lnSpc>
                <a:spcPct val="90000"/>
              </a:lnSpc>
            </a:pPr>
            <a:r>
              <a:rPr kumimoji="1" lang="en-GB" sz="2400" dirty="0" smtClean="0"/>
              <a:t>bit error rate is high causing lots of retransmissions</a:t>
            </a:r>
          </a:p>
          <a:p>
            <a:pPr lvl="1" eaLnBrk="1" hangingPunct="1">
              <a:lnSpc>
                <a:spcPct val="90000"/>
              </a:lnSpc>
            </a:pPr>
            <a:r>
              <a:rPr kumimoji="1" lang="en-GB" sz="2400" dirty="0" smtClean="0"/>
              <a:t>when propagation delay long (satellite) compared with frame transmission time, resulting in retransmission of frame in error plus many subsequent frames</a:t>
            </a:r>
          </a:p>
          <a:p>
            <a:pPr eaLnBrk="1" hangingPunct="1">
              <a:lnSpc>
                <a:spcPct val="90000"/>
              </a:lnSpc>
            </a:pPr>
            <a:r>
              <a:rPr kumimoji="1" lang="en-GB" sz="2800" dirty="0" smtClean="0"/>
              <a:t>instead need to correct errors on basis of bits received</a:t>
            </a:r>
          </a:p>
          <a:p>
            <a:pPr eaLnBrk="1" hangingPunct="1">
              <a:lnSpc>
                <a:spcPct val="90000"/>
              </a:lnSpc>
            </a:pPr>
            <a:r>
              <a:rPr kumimoji="1" lang="en-GB" sz="2800" dirty="0" smtClean="0"/>
              <a:t>error correction provides this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kumimoji="1" lang="en-GB" smtClean="0"/>
              <a:t>Error Correction Process</a:t>
            </a:r>
          </a:p>
        </p:txBody>
      </p:sp>
      <p:pic>
        <p:nvPicPr>
          <p:cNvPr id="27651" name="Picture 5" descr="Error Correction                                               00282853  Mnementh                      BEAE7A2F:"/>
          <p:cNvPicPr>
            <a:picLocks noChangeAspect="1" noChangeArrowheads="1"/>
          </p:cNvPicPr>
          <p:nvPr/>
        </p:nvPicPr>
        <p:blipFill>
          <a:blip r:embed="rId3"/>
          <a:srcRect l="7159" t="9265" r="10739" b="23161"/>
          <a:stretch>
            <a:fillRect/>
          </a:stretch>
        </p:blipFill>
        <p:spPr bwMode="auto">
          <a:xfrm>
            <a:off x="457200" y="1371600"/>
            <a:ext cx="8256588" cy="525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Problem</a:t>
            </a:r>
          </a:p>
        </p:txBody>
      </p:sp>
      <p:sp>
        <p:nvSpPr>
          <p:cNvPr id="11267" name="Content Placeholder 2"/>
          <p:cNvSpPr>
            <a:spLocks noGrp="1"/>
          </p:cNvSpPr>
          <p:nvPr>
            <p:ph sz="quarter" idx="1"/>
          </p:nvPr>
        </p:nvSpPr>
        <p:spPr>
          <a:xfrm>
            <a:off x="457200" y="1219200"/>
            <a:ext cx="8229600" cy="4937125"/>
          </a:xfrm>
        </p:spPr>
        <p:txBody>
          <a:bodyPr/>
          <a:lstStyle/>
          <a:p>
            <a:pPr lvl="1" eaLnBrk="1" hangingPunct="1">
              <a:lnSpc>
                <a:spcPct val="90000"/>
              </a:lnSpc>
            </a:pPr>
            <a:r>
              <a:rPr kumimoji="1" lang="en-US" sz="2400" dirty="0" smtClean="0">
                <a:solidFill>
                  <a:schemeClr val="tx1"/>
                </a:solidFill>
              </a:rPr>
              <a:t>Suppose that the sender simply transmits a stream of data bits</a:t>
            </a:r>
          </a:p>
          <a:p>
            <a:pPr lvl="1" eaLnBrk="1" hangingPunct="1">
              <a:lnSpc>
                <a:spcPct val="90000"/>
              </a:lnSpc>
            </a:pPr>
            <a:r>
              <a:rPr kumimoji="1" lang="en-US" dirty="0" smtClean="0"/>
              <a:t>If data rate = 1 Mbps,  then T (for 1 bit) = 1µsec</a:t>
            </a:r>
          </a:p>
          <a:p>
            <a:pPr lvl="1" eaLnBrk="1" hangingPunct="1">
              <a:lnSpc>
                <a:spcPct val="90000"/>
              </a:lnSpc>
            </a:pPr>
            <a:r>
              <a:rPr lang="en-US" dirty="0"/>
              <a:t>R</a:t>
            </a:r>
            <a:r>
              <a:rPr lang="en-US" dirty="0" smtClean="0"/>
              <a:t>eceiver will attempt to sample the medium at the center of each bit time</a:t>
            </a:r>
            <a:endParaRPr kumimoji="1" lang="en-US" dirty="0" smtClean="0"/>
          </a:p>
          <a:p>
            <a:pPr lvl="1" eaLnBrk="1" hangingPunct="1">
              <a:lnSpc>
                <a:spcPct val="90000"/>
              </a:lnSpc>
            </a:pPr>
            <a:r>
              <a:rPr lang="en-US" dirty="0"/>
              <a:t>R</a:t>
            </a:r>
            <a:r>
              <a:rPr lang="en-US" dirty="0" smtClean="0"/>
              <a:t>eceiver will time its samples at intervals of one bit time</a:t>
            </a:r>
          </a:p>
          <a:p>
            <a:pPr lvl="1" eaLnBrk="1" hangingPunct="1">
              <a:lnSpc>
                <a:spcPct val="90000"/>
              </a:lnSpc>
            </a:pPr>
            <a:r>
              <a:rPr lang="en-US" dirty="0" smtClean="0"/>
              <a:t>If there is a drift of 1% in the transmitter and receiver’s clock</a:t>
            </a:r>
          </a:p>
          <a:p>
            <a:pPr lvl="1" eaLnBrk="1" hangingPunct="1">
              <a:lnSpc>
                <a:spcPct val="90000"/>
              </a:lnSpc>
            </a:pPr>
            <a:r>
              <a:rPr lang="en-US" dirty="0"/>
              <a:t>T</a:t>
            </a:r>
            <a:r>
              <a:rPr lang="en-US" dirty="0" smtClean="0"/>
              <a:t>he first sampling will be 0.01 of a bit time away from the center of the bit</a:t>
            </a:r>
          </a:p>
          <a:p>
            <a:pPr lvl="1" eaLnBrk="1" hangingPunct="1">
              <a:lnSpc>
                <a:spcPct val="90000"/>
              </a:lnSpc>
            </a:pPr>
            <a:r>
              <a:rPr lang="en-US" dirty="0" smtClean="0"/>
              <a:t>After 50 or more samples, the receiver may be in error because it is sampling in the wrong bit time (50 * 0.01 = 0.5us)</a:t>
            </a:r>
          </a:p>
          <a:p>
            <a:pPr lvl="1"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kumimoji="1" lang="en-GB" smtClean="0"/>
              <a:t>Error Correction</a:t>
            </a:r>
            <a:endParaRPr lang="en-US" smtClean="0"/>
          </a:p>
        </p:txBody>
      </p:sp>
      <p:sp>
        <p:nvSpPr>
          <p:cNvPr id="28675" name="Content Placeholder 2"/>
          <p:cNvSpPr>
            <a:spLocks noGrp="1"/>
          </p:cNvSpPr>
          <p:nvPr>
            <p:ph sz="quarter" idx="1"/>
          </p:nvPr>
        </p:nvSpPr>
        <p:spPr>
          <a:xfrm>
            <a:off x="457200" y="1219200"/>
            <a:ext cx="8229600" cy="4937125"/>
          </a:xfrm>
        </p:spPr>
        <p:txBody>
          <a:bodyPr/>
          <a:lstStyle/>
          <a:p>
            <a:r>
              <a:rPr lang="en-US" dirty="0" smtClean="0"/>
              <a:t>At transmitter:</a:t>
            </a:r>
          </a:p>
          <a:p>
            <a:pPr lvl="1"/>
            <a:r>
              <a:rPr lang="en-US" dirty="0"/>
              <a:t>E</a:t>
            </a:r>
            <a:r>
              <a:rPr lang="en-US" dirty="0" smtClean="0"/>
              <a:t>ach k-bit block of data is mapped into an n-bit block called a </a:t>
            </a:r>
            <a:r>
              <a:rPr lang="en-US" dirty="0" err="1" smtClean="0"/>
              <a:t>codeword</a:t>
            </a:r>
            <a:r>
              <a:rPr lang="en-US" dirty="0" smtClean="0"/>
              <a:t>, using an FEC (forward error correction) encoder</a:t>
            </a:r>
          </a:p>
          <a:p>
            <a:r>
              <a:rPr lang="en-US" dirty="0" smtClean="0"/>
              <a:t>At receiver: </a:t>
            </a:r>
          </a:p>
          <a:p>
            <a:pPr lvl="1"/>
            <a:r>
              <a:rPr lang="en-US" dirty="0" smtClean="0"/>
              <a:t>the incoming </a:t>
            </a:r>
            <a:r>
              <a:rPr lang="en-US" dirty="0" err="1" smtClean="0"/>
              <a:t>codeword</a:t>
            </a:r>
            <a:r>
              <a:rPr lang="en-US" dirty="0" smtClean="0"/>
              <a:t> is passed through an FEC decoder, with one of four possible outcomes:</a:t>
            </a:r>
          </a:p>
          <a:p>
            <a:pPr lvl="1"/>
            <a:r>
              <a:rPr lang="en-US" dirty="0" smtClean="0"/>
              <a:t>1. No bit errors:</a:t>
            </a:r>
          </a:p>
          <a:p>
            <a:pPr lvl="2"/>
            <a:r>
              <a:rPr lang="en-US" dirty="0" smtClean="0"/>
              <a:t>the input to the FEC decoder is identical to the original </a:t>
            </a:r>
            <a:r>
              <a:rPr lang="en-US" dirty="0" err="1" smtClean="0"/>
              <a:t>codeword</a:t>
            </a:r>
            <a:r>
              <a:rPr lang="en-US" dirty="0" smtClean="0"/>
              <a:t>, and the decoder produces the original data block as output.</a:t>
            </a:r>
          </a:p>
          <a:p>
            <a:pPr lvl="1"/>
            <a:r>
              <a:rPr lang="en-US" dirty="0" smtClean="0"/>
              <a:t>2. Detectable and Correctable Errors: </a:t>
            </a:r>
          </a:p>
          <a:p>
            <a:pPr lvl="2"/>
            <a:r>
              <a:rPr lang="en-US" dirty="0" smtClean="0"/>
              <a:t>the incoming data block differs from the transmitted </a:t>
            </a:r>
            <a:r>
              <a:rPr lang="en-US" dirty="0" err="1" smtClean="0"/>
              <a:t>codeword</a:t>
            </a:r>
            <a:r>
              <a:rPr lang="en-US" dirty="0" smtClean="0"/>
              <a:t>, the FEC decoder is able to map this block into the original data block.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kumimoji="1" lang="en-GB" smtClean="0"/>
              <a:t>Error Correction</a:t>
            </a:r>
            <a:endParaRPr lang="en-US" smtClean="0"/>
          </a:p>
        </p:txBody>
      </p:sp>
      <p:sp>
        <p:nvSpPr>
          <p:cNvPr id="29699" name="Content Placeholder 2"/>
          <p:cNvSpPr>
            <a:spLocks noGrp="1"/>
          </p:cNvSpPr>
          <p:nvPr>
            <p:ph sz="quarter" idx="1"/>
          </p:nvPr>
        </p:nvSpPr>
        <p:spPr>
          <a:xfrm>
            <a:off x="457200" y="1219200"/>
            <a:ext cx="8229600" cy="4937125"/>
          </a:xfrm>
        </p:spPr>
        <p:txBody>
          <a:bodyPr/>
          <a:lstStyle/>
          <a:p>
            <a:pPr lvl="1"/>
            <a:r>
              <a:rPr lang="en-US" dirty="0" smtClean="0"/>
              <a:t>3.  Detectable but not Correctable Errors: </a:t>
            </a:r>
          </a:p>
          <a:p>
            <a:pPr lvl="2"/>
            <a:r>
              <a:rPr lang="en-US" dirty="0" smtClean="0"/>
              <a:t>the decoder simply reports an uncorrectable error.</a:t>
            </a:r>
          </a:p>
          <a:p>
            <a:pPr lvl="1"/>
            <a:r>
              <a:rPr lang="en-US" dirty="0" smtClean="0"/>
              <a:t>4.  Non-Detectable Errors: </a:t>
            </a:r>
          </a:p>
          <a:p>
            <a:pPr lvl="2"/>
            <a:r>
              <a:rPr lang="en-US" dirty="0" smtClean="0"/>
              <a:t>For rare error patterns, the decoder does not detect errors </a:t>
            </a:r>
          </a:p>
          <a:p>
            <a:pPr lvl="2"/>
            <a:r>
              <a:rPr lang="en-US" dirty="0" smtClean="0"/>
              <a:t>Maps the incoming n-bit data block into a k-bit block that differs from the original k-bit block.</a:t>
            </a:r>
          </a:p>
          <a:p>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kumimoji="1" lang="en-GB" dirty="0" smtClean="0"/>
              <a:t>Error Correction (Example)</a:t>
            </a:r>
          </a:p>
        </p:txBody>
      </p:sp>
      <p:sp>
        <p:nvSpPr>
          <p:cNvPr id="30723" name="Rectangle 3"/>
          <p:cNvSpPr>
            <a:spLocks noGrp="1" noChangeArrowheads="1"/>
          </p:cNvSpPr>
          <p:nvPr>
            <p:ph sz="quarter" idx="1"/>
          </p:nvPr>
        </p:nvSpPr>
        <p:spPr>
          <a:xfrm>
            <a:off x="457200" y="1447800"/>
            <a:ext cx="8229600" cy="4800600"/>
          </a:xfrm>
        </p:spPr>
        <p:txBody>
          <a:bodyPr/>
          <a:lstStyle/>
          <a:p>
            <a:r>
              <a:rPr lang="en-US" dirty="0" smtClean="0"/>
              <a:t>Hamming Distance: </a:t>
            </a:r>
          </a:p>
          <a:p>
            <a:pPr lvl="1"/>
            <a:r>
              <a:rPr lang="en-US" dirty="0" smtClean="0"/>
              <a:t>d(v1,v2) between two n-bit binary sequences v1 &amp; v2 is the number of bits in which v1 &amp; v2 disagree</a:t>
            </a:r>
          </a:p>
          <a:p>
            <a:pPr lvl="1"/>
            <a:r>
              <a:rPr lang="en-US" dirty="0" smtClean="0"/>
              <a:t>If v1 = 011011, v2 = 110001,  d(v1 , v2) = 3</a:t>
            </a:r>
          </a:p>
          <a:p>
            <a:r>
              <a:rPr lang="en-US" dirty="0" smtClean="0"/>
              <a:t>For k = 2 and n = 5, we can make the following assignment:</a:t>
            </a:r>
          </a:p>
          <a:p>
            <a:pPr lvl="1"/>
            <a:r>
              <a:rPr lang="en-US" dirty="0" smtClean="0"/>
              <a:t>Data Block    Codeword</a:t>
            </a:r>
          </a:p>
          <a:p>
            <a:pPr lvl="1"/>
            <a:r>
              <a:rPr lang="en-US" dirty="0" smtClean="0"/>
              <a:t>      00             00000</a:t>
            </a:r>
          </a:p>
          <a:p>
            <a:pPr lvl="1"/>
            <a:r>
              <a:rPr lang="en-US" dirty="0" smtClean="0"/>
              <a:t>      01             00111</a:t>
            </a:r>
          </a:p>
          <a:p>
            <a:pPr lvl="1"/>
            <a:r>
              <a:rPr lang="en-US" dirty="0" smtClean="0"/>
              <a:t>      10             11001</a:t>
            </a:r>
          </a:p>
          <a:p>
            <a:pPr lvl="1"/>
            <a:r>
              <a:rPr lang="en-US" dirty="0" smtClean="0"/>
              <a:t>      11             11110</a:t>
            </a:r>
          </a:p>
          <a:p>
            <a:pPr lvl="1"/>
            <a:endParaRPr kumimoji="1" lang="en-GB"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GB" dirty="0" smtClean="0"/>
              <a:t>Error Correction (Example)</a:t>
            </a:r>
            <a:endParaRPr lang="en-US" dirty="0"/>
          </a:p>
        </p:txBody>
      </p:sp>
      <p:sp>
        <p:nvSpPr>
          <p:cNvPr id="3" name="Content Placeholder 2"/>
          <p:cNvSpPr>
            <a:spLocks noGrp="1"/>
          </p:cNvSpPr>
          <p:nvPr>
            <p:ph sz="quarter" idx="1"/>
          </p:nvPr>
        </p:nvSpPr>
        <p:spPr/>
        <p:txBody>
          <a:bodyPr/>
          <a:lstStyle/>
          <a:p>
            <a:pPr marL="273050" lvl="1">
              <a:spcBef>
                <a:spcPts val="600"/>
              </a:spcBef>
              <a:buClr>
                <a:schemeClr val="accent1"/>
              </a:buClr>
            </a:pPr>
            <a:r>
              <a:rPr lang="en-US" sz="2600" dirty="0" smtClean="0">
                <a:solidFill>
                  <a:schemeClr val="tx1"/>
                </a:solidFill>
              </a:rPr>
              <a:t>Let a codeword be received with the bit pattern 00100</a:t>
            </a:r>
          </a:p>
          <a:p>
            <a:pPr lvl="1"/>
            <a:r>
              <a:rPr lang="en-US" dirty="0" smtClean="0">
                <a:solidFill>
                  <a:schemeClr val="tx2"/>
                </a:solidFill>
              </a:rPr>
              <a:t>d(00000, 00100) = 1; </a:t>
            </a:r>
            <a:endParaRPr lang="en-US" dirty="0" smtClean="0"/>
          </a:p>
          <a:p>
            <a:pPr lvl="1"/>
            <a:r>
              <a:rPr lang="en-US" dirty="0" smtClean="0">
                <a:solidFill>
                  <a:schemeClr val="tx2"/>
                </a:solidFill>
              </a:rPr>
              <a:t>d(00111, 00100) = 2;</a:t>
            </a:r>
          </a:p>
          <a:p>
            <a:pPr lvl="1"/>
            <a:r>
              <a:rPr lang="en-US" dirty="0" smtClean="0">
                <a:solidFill>
                  <a:schemeClr val="tx2"/>
                </a:solidFill>
              </a:rPr>
              <a:t>d(11001, 00100) = 4; </a:t>
            </a:r>
          </a:p>
          <a:p>
            <a:pPr lvl="1"/>
            <a:r>
              <a:rPr lang="en-US" dirty="0" smtClean="0">
                <a:solidFill>
                  <a:schemeClr val="tx2"/>
                </a:solidFill>
              </a:rPr>
              <a:t>d(11110, 00100) = 3;</a:t>
            </a:r>
          </a:p>
          <a:p>
            <a:endParaRPr lang="en-US" dirty="0" smtClean="0"/>
          </a:p>
          <a:p>
            <a:r>
              <a:rPr lang="en-US" dirty="0" smtClean="0"/>
              <a:t>Possible Codeword =   2</a:t>
            </a:r>
            <a:r>
              <a:rPr lang="en-US" baseline="30000" dirty="0" smtClean="0"/>
              <a:t>5</a:t>
            </a:r>
            <a:r>
              <a:rPr lang="en-US" dirty="0" smtClean="0"/>
              <a:t>  = 32 </a:t>
            </a:r>
          </a:p>
          <a:p>
            <a:pPr lvl="1"/>
            <a:r>
              <a:rPr lang="en-US" dirty="0" smtClean="0"/>
              <a:t>Valid codeword   :   4</a:t>
            </a:r>
          </a:p>
          <a:p>
            <a:pPr lvl="1"/>
            <a:r>
              <a:rPr lang="en-US" dirty="0" smtClean="0"/>
              <a:t>Invalid codeword:   28  </a:t>
            </a:r>
          </a:p>
          <a:p>
            <a:pPr lvl="1"/>
            <a:endParaRPr lang="en-US" dirty="0" smtClean="0"/>
          </a:p>
          <a:p>
            <a:pPr lvl="1">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GB" dirty="0" smtClean="0"/>
              <a:t>Error Correction (Example)</a:t>
            </a:r>
            <a:endParaRPr lang="en-US" dirty="0"/>
          </a:p>
        </p:txBody>
      </p:sp>
      <p:pic>
        <p:nvPicPr>
          <p:cNvPr id="65538" name="Picture 2"/>
          <p:cNvPicPr>
            <a:picLocks noChangeAspect="1" noChangeArrowheads="1"/>
          </p:cNvPicPr>
          <p:nvPr/>
        </p:nvPicPr>
        <p:blipFill>
          <a:blip r:embed="rId2"/>
          <a:srcRect/>
          <a:stretch>
            <a:fillRect/>
          </a:stretch>
        </p:blipFill>
        <p:spPr bwMode="auto">
          <a:xfrm>
            <a:off x="0" y="1219200"/>
            <a:ext cx="9143999" cy="3810000"/>
          </a:xfrm>
          <a:prstGeom prst="rect">
            <a:avLst/>
          </a:prstGeom>
          <a:noFill/>
          <a:ln w="9525">
            <a:noFill/>
            <a:miter lim="800000"/>
            <a:headEnd/>
            <a:tailEnd/>
          </a:ln>
          <a:effectLst/>
        </p:spPr>
      </p:pic>
      <p:pic>
        <p:nvPicPr>
          <p:cNvPr id="65539" name="Picture 3"/>
          <p:cNvPicPr>
            <a:picLocks noChangeAspect="1" noChangeArrowheads="1"/>
          </p:cNvPicPr>
          <p:nvPr/>
        </p:nvPicPr>
        <p:blipFill>
          <a:blip r:embed="rId3"/>
          <a:srcRect/>
          <a:stretch>
            <a:fillRect/>
          </a:stretch>
        </p:blipFill>
        <p:spPr bwMode="auto">
          <a:xfrm>
            <a:off x="0" y="5029200"/>
            <a:ext cx="9144000" cy="12954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GB" dirty="0" smtClean="0"/>
              <a:t>Error Correction (Example)</a:t>
            </a:r>
            <a:endParaRPr lang="en-US" dirty="0"/>
          </a:p>
        </p:txBody>
      </p:sp>
      <p:sp>
        <p:nvSpPr>
          <p:cNvPr id="3" name="Content Placeholder 2"/>
          <p:cNvSpPr>
            <a:spLocks noGrp="1"/>
          </p:cNvSpPr>
          <p:nvPr>
            <p:ph sz="quarter" idx="1"/>
          </p:nvPr>
        </p:nvSpPr>
        <p:spPr>
          <a:xfrm>
            <a:off x="457200" y="1219200"/>
            <a:ext cx="8229600" cy="3962400"/>
          </a:xfrm>
        </p:spPr>
        <p:txBody>
          <a:bodyPr/>
          <a:lstStyle/>
          <a:p>
            <a:r>
              <a:rPr lang="en-US" dirty="0" smtClean="0"/>
              <a:t>Detectable but not Correctable Errors:</a:t>
            </a:r>
          </a:p>
          <a:p>
            <a:pPr lvl="1" algn="just"/>
            <a:r>
              <a:rPr lang="en-US" dirty="0" smtClean="0"/>
              <a:t>There are eight cases in which an invalid codeword is at a distance 2 from two different valid code words. </a:t>
            </a:r>
          </a:p>
          <a:p>
            <a:pPr lvl="1" algn="just"/>
            <a:r>
              <a:rPr lang="en-US" dirty="0" smtClean="0"/>
              <a:t>The receiver has no way to choose between the two alternatives. </a:t>
            </a:r>
          </a:p>
          <a:p>
            <a:pPr marL="274638" lvl="1" indent="0" algn="ctr">
              <a:buNone/>
            </a:pPr>
            <a:r>
              <a:rPr lang="en-US" dirty="0"/>
              <a:t>d(00000, </a:t>
            </a:r>
            <a:r>
              <a:rPr lang="en-US" dirty="0" smtClean="0"/>
              <a:t>01010</a:t>
            </a:r>
            <a:r>
              <a:rPr lang="en-US" dirty="0"/>
              <a:t>) = </a:t>
            </a:r>
            <a:r>
              <a:rPr lang="en-US" dirty="0" smtClean="0"/>
              <a:t>2; </a:t>
            </a:r>
            <a:endParaRPr lang="en-US" dirty="0"/>
          </a:p>
          <a:p>
            <a:pPr marL="274638" lvl="1" indent="0" algn="ctr">
              <a:buNone/>
            </a:pPr>
            <a:r>
              <a:rPr lang="en-US" dirty="0"/>
              <a:t>d(00111, 01010</a:t>
            </a:r>
            <a:r>
              <a:rPr lang="en-US" dirty="0" smtClean="0"/>
              <a:t>) </a:t>
            </a:r>
            <a:r>
              <a:rPr lang="en-US" dirty="0"/>
              <a:t>= </a:t>
            </a:r>
            <a:r>
              <a:rPr lang="en-US" dirty="0" smtClean="0"/>
              <a:t>3;</a:t>
            </a:r>
            <a:endParaRPr lang="en-US" dirty="0"/>
          </a:p>
          <a:p>
            <a:pPr marL="274638" lvl="1" indent="0" algn="ctr">
              <a:buNone/>
            </a:pPr>
            <a:r>
              <a:rPr lang="en-US" dirty="0"/>
              <a:t>d(11001, 01010</a:t>
            </a:r>
            <a:r>
              <a:rPr lang="en-US" dirty="0" smtClean="0"/>
              <a:t>) </a:t>
            </a:r>
            <a:r>
              <a:rPr lang="en-US" dirty="0"/>
              <a:t>= 3</a:t>
            </a:r>
            <a:r>
              <a:rPr lang="en-US" dirty="0" smtClean="0"/>
              <a:t>; </a:t>
            </a:r>
            <a:endParaRPr lang="en-US" dirty="0"/>
          </a:p>
          <a:p>
            <a:pPr marL="274638" lvl="1" indent="0" algn="ctr">
              <a:buNone/>
            </a:pPr>
            <a:r>
              <a:rPr lang="en-US" dirty="0"/>
              <a:t>d(11110, 01010</a:t>
            </a:r>
            <a:r>
              <a:rPr lang="en-US" dirty="0" smtClean="0"/>
              <a:t>) </a:t>
            </a:r>
            <a:r>
              <a:rPr lang="en-US" dirty="0"/>
              <a:t>= </a:t>
            </a:r>
            <a:r>
              <a:rPr lang="en-US" dirty="0" smtClean="0"/>
              <a:t>2;</a:t>
            </a:r>
            <a:endParaRPr lang="en-US" dirty="0"/>
          </a:p>
          <a:p>
            <a:pPr lvl="1" algn="just">
              <a:buNone/>
            </a:pP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GB" dirty="0" smtClean="0"/>
              <a:t>Error Correction (Example)</a:t>
            </a:r>
            <a:endParaRPr lang="en-US" dirty="0"/>
          </a:p>
        </p:txBody>
      </p:sp>
      <p:sp>
        <p:nvSpPr>
          <p:cNvPr id="3" name="Content Placeholder 2"/>
          <p:cNvSpPr>
            <a:spLocks noGrp="1"/>
          </p:cNvSpPr>
          <p:nvPr>
            <p:ph sz="quarter" idx="1"/>
          </p:nvPr>
        </p:nvSpPr>
        <p:spPr>
          <a:xfrm>
            <a:off x="457200" y="1219200"/>
            <a:ext cx="8229600" cy="3962400"/>
          </a:xfrm>
        </p:spPr>
        <p:txBody>
          <a:bodyPr/>
          <a:lstStyle/>
          <a:p>
            <a:r>
              <a:rPr lang="en-US" dirty="0" smtClean="0"/>
              <a:t>Detectable but not Correctable Errors:</a:t>
            </a:r>
          </a:p>
          <a:p>
            <a:pPr lvl="1" algn="just"/>
            <a:r>
              <a:rPr lang="en-US" dirty="0" smtClean="0"/>
              <a:t>There are eight cases in which an invalid codeword is at a distance 2 from two different valid code words. </a:t>
            </a:r>
          </a:p>
          <a:p>
            <a:pPr lvl="1" algn="just"/>
            <a:r>
              <a:rPr lang="en-US" dirty="0" smtClean="0"/>
              <a:t>The receiver has no way to choose between the two alternatives. </a:t>
            </a:r>
          </a:p>
          <a:p>
            <a:pPr algn="just"/>
            <a:r>
              <a:rPr lang="en-US" dirty="0" smtClean="0"/>
              <a:t>Detectable and Correctable Errors: </a:t>
            </a:r>
          </a:p>
          <a:p>
            <a:pPr lvl="1" algn="just"/>
            <a:r>
              <a:rPr lang="en-US" dirty="0" smtClean="0"/>
              <a:t>All single bit errors.</a:t>
            </a:r>
          </a:p>
          <a:p>
            <a:pPr lvl="1" algn="just"/>
            <a:r>
              <a:rPr lang="en-US" dirty="0" smtClean="0"/>
              <a:t>This code is therefore capable of correcting all single-bit errors but cannot correct double bit errors.</a:t>
            </a:r>
          </a:p>
          <a:p>
            <a:pPr lvl="1" algn="just">
              <a:buNone/>
            </a:pPr>
            <a:endParaRPr lang="en-US" dirty="0" smtClean="0"/>
          </a:p>
        </p:txBody>
      </p:sp>
    </p:spTree>
    <p:extLst>
      <p:ext uri="{BB962C8B-B14F-4D97-AF65-F5344CB8AC3E}">
        <p14:creationId xmlns:p14="http://schemas.microsoft.com/office/powerpoint/2010/main" val="3543717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Summary</a:t>
            </a:r>
            <a:endParaRPr lang="en-AU" smtClean="0"/>
          </a:p>
        </p:txBody>
      </p:sp>
      <p:sp>
        <p:nvSpPr>
          <p:cNvPr id="34819" name="Rectangle 3"/>
          <p:cNvSpPr>
            <a:spLocks noGrp="1" noChangeArrowheads="1"/>
          </p:cNvSpPr>
          <p:nvPr>
            <p:ph sz="quarter" idx="1"/>
          </p:nvPr>
        </p:nvSpPr>
        <p:spPr>
          <a:xfrm>
            <a:off x="457200" y="1219200"/>
            <a:ext cx="8229600" cy="4937125"/>
          </a:xfrm>
        </p:spPr>
        <p:txBody>
          <a:bodyPr/>
          <a:lstStyle/>
          <a:p>
            <a:pPr eaLnBrk="1" hangingPunct="1"/>
            <a:r>
              <a:rPr lang="en-AU" dirty="0"/>
              <a:t>A</a:t>
            </a:r>
            <a:r>
              <a:rPr lang="en-AU" dirty="0" smtClean="0"/>
              <a:t>synchronous verses synchronous transmission</a:t>
            </a:r>
          </a:p>
          <a:p>
            <a:pPr eaLnBrk="1" hangingPunct="1"/>
            <a:r>
              <a:rPr lang="en-AU" dirty="0"/>
              <a:t>E</a:t>
            </a:r>
            <a:r>
              <a:rPr lang="en-AU" dirty="0" smtClean="0"/>
              <a:t>rror detection and correction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Preparation</a:t>
            </a:r>
            <a:endParaRPr lang="en-US" dirty="0"/>
          </a:p>
        </p:txBody>
      </p:sp>
      <p:sp>
        <p:nvSpPr>
          <p:cNvPr id="3" name="Content Placeholder 2"/>
          <p:cNvSpPr>
            <a:spLocks noGrp="1"/>
          </p:cNvSpPr>
          <p:nvPr>
            <p:ph sz="quarter" idx="1"/>
          </p:nvPr>
        </p:nvSpPr>
        <p:spPr/>
        <p:txBody>
          <a:bodyPr/>
          <a:lstStyle/>
          <a:p>
            <a:r>
              <a:rPr lang="en-US" dirty="0" smtClean="0"/>
              <a:t>Stick to slides</a:t>
            </a:r>
          </a:p>
          <a:p>
            <a:r>
              <a:rPr lang="en-US" dirty="0" smtClean="0"/>
              <a:t>Thorough reading of slide related material from the book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fontAlgn="auto" hangingPunct="1">
              <a:spcAft>
                <a:spcPts val="0"/>
              </a:spcAft>
              <a:defRPr/>
            </a:pPr>
            <a:r>
              <a:rPr kumimoji="1" lang="en-US"/>
              <a:t>Asynchronous and Synchronous Transmission</a:t>
            </a:r>
          </a:p>
        </p:txBody>
      </p:sp>
      <p:sp>
        <p:nvSpPr>
          <p:cNvPr id="12291" name="Rectangle 3"/>
          <p:cNvSpPr>
            <a:spLocks noGrp="1" noChangeArrowheads="1"/>
          </p:cNvSpPr>
          <p:nvPr>
            <p:ph sz="quarter" idx="1"/>
          </p:nvPr>
        </p:nvSpPr>
        <p:spPr>
          <a:xfrm>
            <a:off x="457200" y="1219200"/>
            <a:ext cx="8229600" cy="4937125"/>
          </a:xfrm>
        </p:spPr>
        <p:txBody>
          <a:bodyPr/>
          <a:lstStyle/>
          <a:p>
            <a:pPr eaLnBrk="1" hangingPunct="1">
              <a:lnSpc>
                <a:spcPct val="90000"/>
              </a:lnSpc>
            </a:pPr>
            <a:r>
              <a:rPr kumimoji="1" lang="en-US" dirty="0"/>
              <a:t>T</a:t>
            </a:r>
            <a:r>
              <a:rPr kumimoji="1" lang="en-US" dirty="0" smtClean="0"/>
              <a:t>iming problems require a mechanism to synchronize the transmitter and receiver</a:t>
            </a:r>
          </a:p>
          <a:p>
            <a:pPr lvl="1" eaLnBrk="1" hangingPunct="1">
              <a:lnSpc>
                <a:spcPct val="90000"/>
              </a:lnSpc>
            </a:pPr>
            <a:r>
              <a:rPr kumimoji="1" lang="en-US" dirty="0"/>
              <a:t>R</a:t>
            </a:r>
            <a:r>
              <a:rPr kumimoji="1" lang="en-US" dirty="0" smtClean="0"/>
              <a:t>eceiver samples stream at bit intervals</a:t>
            </a:r>
          </a:p>
          <a:p>
            <a:pPr lvl="1" eaLnBrk="1" hangingPunct="1">
              <a:lnSpc>
                <a:spcPct val="90000"/>
              </a:lnSpc>
            </a:pPr>
            <a:r>
              <a:rPr kumimoji="1" lang="en-US" dirty="0"/>
              <a:t>I</a:t>
            </a:r>
            <a:r>
              <a:rPr kumimoji="1" lang="en-US" dirty="0" smtClean="0"/>
              <a:t>f clocks not aligned and drifting will sample at wrong time after sufficient bits are sent</a:t>
            </a:r>
          </a:p>
          <a:p>
            <a:pPr eaLnBrk="1" hangingPunct="1">
              <a:lnSpc>
                <a:spcPct val="90000"/>
              </a:lnSpc>
            </a:pPr>
            <a:r>
              <a:rPr kumimoji="1" lang="en-US" dirty="0"/>
              <a:t>T</a:t>
            </a:r>
            <a:r>
              <a:rPr kumimoji="1" lang="en-US" dirty="0" smtClean="0"/>
              <a:t>wo solutions for synchronizing clocks</a:t>
            </a:r>
          </a:p>
          <a:p>
            <a:pPr lvl="1" eaLnBrk="1" hangingPunct="1">
              <a:lnSpc>
                <a:spcPct val="90000"/>
              </a:lnSpc>
            </a:pPr>
            <a:r>
              <a:rPr kumimoji="1" lang="en-US" dirty="0" smtClean="0"/>
              <a:t>asynchronous transmission</a:t>
            </a:r>
          </a:p>
          <a:p>
            <a:pPr lvl="1" eaLnBrk="1" hangingPunct="1">
              <a:lnSpc>
                <a:spcPct val="90000"/>
              </a:lnSpc>
            </a:pPr>
            <a:r>
              <a:rPr kumimoji="1" lang="en-US" dirty="0" smtClean="0"/>
              <a:t>synchronous transmission</a:t>
            </a:r>
          </a:p>
          <a:p>
            <a:pPr lvl="1" eaLnBrk="1" hangingPunct="1">
              <a:lnSpc>
                <a:spcPct val="90000"/>
              </a:lnSpc>
            </a:pPr>
            <a:endParaRPr kumimoji="1"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kumimoji="1" lang="en-US" smtClean="0"/>
              <a:t>Asynchronous Transmission</a:t>
            </a:r>
            <a:endParaRPr lang="en-US" smtClean="0"/>
          </a:p>
        </p:txBody>
      </p:sp>
      <p:sp>
        <p:nvSpPr>
          <p:cNvPr id="13315" name="Content Placeholder 2"/>
          <p:cNvSpPr>
            <a:spLocks noGrp="1"/>
          </p:cNvSpPr>
          <p:nvPr>
            <p:ph sz="quarter" idx="1"/>
          </p:nvPr>
        </p:nvSpPr>
        <p:spPr>
          <a:xfrm>
            <a:off x="457200" y="1219200"/>
            <a:ext cx="8229600" cy="4937125"/>
          </a:xfrm>
        </p:spPr>
        <p:txBody>
          <a:bodyPr/>
          <a:lstStyle/>
          <a:p>
            <a:pPr lvl="1" eaLnBrk="1" hangingPunct="1"/>
            <a:r>
              <a:rPr lang="en-US" dirty="0"/>
              <a:t>D</a:t>
            </a:r>
            <a:r>
              <a:rPr lang="en-US" dirty="0" smtClean="0"/>
              <a:t>ata are transmitted one character at a time</a:t>
            </a:r>
          </a:p>
          <a:p>
            <a:pPr lvl="1" eaLnBrk="1" hangingPunct="1"/>
            <a:r>
              <a:rPr lang="en-US" dirty="0"/>
              <a:t>E</a:t>
            </a:r>
            <a:r>
              <a:rPr lang="en-US" dirty="0" smtClean="0"/>
              <a:t>ach character is five to eight bits in length</a:t>
            </a:r>
          </a:p>
          <a:p>
            <a:pPr lvl="1" eaLnBrk="1" hangingPunct="1"/>
            <a:r>
              <a:rPr lang="en-US" dirty="0" smtClean="0"/>
              <a:t>Timing or synchronization must only be maintained within each character</a:t>
            </a:r>
          </a:p>
          <a:p>
            <a:pPr lvl="1" eaLnBrk="1" hangingPunct="1"/>
            <a:r>
              <a:rPr lang="en-US" dirty="0"/>
              <a:t>R</a:t>
            </a:r>
            <a:r>
              <a:rPr lang="en-US" dirty="0" smtClean="0"/>
              <a:t>eceiver has the opportunity to resynchronize at the beginning of each new character</a:t>
            </a:r>
          </a:p>
          <a:p>
            <a:pPr eaLnBrk="1" hangingPunct="1">
              <a:buFont typeface="Wingdings 3" pitchFamily="18" charset="2"/>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kumimoji="1" lang="en-US" smtClean="0"/>
              <a:t>Asynchronous Transmission</a:t>
            </a:r>
          </a:p>
        </p:txBody>
      </p:sp>
      <p:pic>
        <p:nvPicPr>
          <p:cNvPr id="14339" name="Picture 5" descr="Async Transmission                                             00282853  Mnementh                      BEAE7A2F:"/>
          <p:cNvPicPr>
            <a:picLocks noChangeAspect="1" noChangeArrowheads="1"/>
          </p:cNvPicPr>
          <p:nvPr/>
        </p:nvPicPr>
        <p:blipFill>
          <a:blip r:embed="rId3"/>
          <a:srcRect l="7159" t="4633" r="7159" b="13898"/>
          <a:stretch>
            <a:fillRect/>
          </a:stretch>
        </p:blipFill>
        <p:spPr bwMode="auto">
          <a:xfrm>
            <a:off x="1109662" y="1219200"/>
            <a:ext cx="6891337" cy="5064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kumimoji="1" lang="en-US" smtClean="0"/>
              <a:t>Asynchronous - Behavior</a:t>
            </a:r>
          </a:p>
        </p:txBody>
      </p:sp>
      <p:sp>
        <p:nvSpPr>
          <p:cNvPr id="15363" name="Rectangle 3"/>
          <p:cNvSpPr>
            <a:spLocks noGrp="1" noChangeArrowheads="1"/>
          </p:cNvSpPr>
          <p:nvPr>
            <p:ph sz="quarter" idx="1"/>
          </p:nvPr>
        </p:nvSpPr>
        <p:spPr>
          <a:xfrm>
            <a:off x="457200" y="1219200"/>
            <a:ext cx="8229600" cy="4937125"/>
          </a:xfrm>
        </p:spPr>
        <p:txBody>
          <a:bodyPr/>
          <a:lstStyle/>
          <a:p>
            <a:r>
              <a:rPr lang="en-US" dirty="0"/>
              <a:t>Framing Error</a:t>
            </a:r>
          </a:p>
          <a:p>
            <a:pPr lvl="1"/>
            <a:r>
              <a:rPr lang="en-US" dirty="0"/>
              <a:t>Start bit + character + stop element = frame</a:t>
            </a:r>
          </a:p>
          <a:p>
            <a:pPr lvl="1"/>
            <a:r>
              <a:rPr lang="en-US" dirty="0"/>
              <a:t>If bit 7 is a 1 and bit 8 is a 0, bit 8 could be mistaken for a start bit.</a:t>
            </a:r>
          </a:p>
          <a:p>
            <a:pPr lvl="1"/>
            <a:r>
              <a:rPr lang="en-US" dirty="0"/>
              <a:t>Some noise condition may cause the false appearance of a start bit during the idle state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kumimoji="1" lang="en-US" smtClean="0"/>
              <a:t>Asynchronous - Behavior</a:t>
            </a:r>
          </a:p>
        </p:txBody>
      </p:sp>
      <p:sp>
        <p:nvSpPr>
          <p:cNvPr id="15363" name="Rectangle 3"/>
          <p:cNvSpPr>
            <a:spLocks noGrp="1" noChangeArrowheads="1"/>
          </p:cNvSpPr>
          <p:nvPr>
            <p:ph sz="quarter" idx="1"/>
          </p:nvPr>
        </p:nvSpPr>
        <p:spPr>
          <a:xfrm>
            <a:off x="457200" y="1219200"/>
            <a:ext cx="8229600" cy="4937125"/>
          </a:xfrm>
        </p:spPr>
        <p:txBody>
          <a:bodyPr/>
          <a:lstStyle/>
          <a:p>
            <a:pPr eaLnBrk="1" hangingPunct="1"/>
            <a:r>
              <a:rPr kumimoji="1" lang="en-US" dirty="0"/>
              <a:t>S</a:t>
            </a:r>
            <a:r>
              <a:rPr kumimoji="1" lang="en-US" dirty="0" smtClean="0"/>
              <a:t>imple</a:t>
            </a:r>
          </a:p>
          <a:p>
            <a:pPr eaLnBrk="1" hangingPunct="1"/>
            <a:r>
              <a:rPr kumimoji="1" lang="en-US" dirty="0"/>
              <a:t>C</a:t>
            </a:r>
            <a:r>
              <a:rPr kumimoji="1" lang="en-US" dirty="0" smtClean="0"/>
              <a:t>heap</a:t>
            </a:r>
          </a:p>
          <a:p>
            <a:pPr eaLnBrk="1" hangingPunct="1"/>
            <a:r>
              <a:rPr kumimoji="1" lang="en-US" dirty="0"/>
              <a:t>O</a:t>
            </a:r>
            <a:r>
              <a:rPr kumimoji="1" lang="en-US" dirty="0" smtClean="0"/>
              <a:t>verhead of 2 or 3 bits per char (~20%)</a:t>
            </a:r>
          </a:p>
          <a:p>
            <a:pPr eaLnBrk="1" hangingPunct="1"/>
            <a:r>
              <a:rPr kumimoji="1" lang="en-US" dirty="0"/>
              <a:t>G</a:t>
            </a:r>
            <a:r>
              <a:rPr kumimoji="1" lang="en-US" dirty="0" smtClean="0"/>
              <a:t>ood for data with large gaps (keyboard)</a:t>
            </a:r>
          </a:p>
        </p:txBody>
      </p:sp>
    </p:spTree>
    <p:extLst>
      <p:ext uri="{BB962C8B-B14F-4D97-AF65-F5344CB8AC3E}">
        <p14:creationId xmlns:p14="http://schemas.microsoft.com/office/powerpoint/2010/main" val="284860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kumimoji="1" lang="en-US" smtClean="0"/>
              <a:t>Synchronous Transmission</a:t>
            </a:r>
          </a:p>
        </p:txBody>
      </p:sp>
      <p:sp>
        <p:nvSpPr>
          <p:cNvPr id="16387" name="Rectangle 3"/>
          <p:cNvSpPr>
            <a:spLocks noGrp="1" noChangeArrowheads="1"/>
          </p:cNvSpPr>
          <p:nvPr>
            <p:ph sz="quarter" idx="1"/>
          </p:nvPr>
        </p:nvSpPr>
        <p:spPr>
          <a:xfrm>
            <a:off x="457200" y="1524000"/>
            <a:ext cx="8229600" cy="3505200"/>
          </a:xfrm>
        </p:spPr>
        <p:txBody>
          <a:bodyPr/>
          <a:lstStyle/>
          <a:p>
            <a:r>
              <a:rPr lang="en-US" sz="2800" dirty="0"/>
              <a:t>B</a:t>
            </a:r>
            <a:r>
              <a:rPr lang="en-US" sz="2800" dirty="0" smtClean="0"/>
              <a:t>lock of bits is transmitted in a steady stream without start and stop codes</a:t>
            </a:r>
          </a:p>
          <a:p>
            <a:r>
              <a:rPr kumimoji="1" lang="en-US" sz="2800" dirty="0"/>
              <a:t>C</a:t>
            </a:r>
            <a:r>
              <a:rPr kumimoji="1" lang="en-US" sz="2800" dirty="0" smtClean="0"/>
              <a:t>locks must be synchronized</a:t>
            </a:r>
          </a:p>
          <a:p>
            <a:pPr lvl="1" eaLnBrk="1" hangingPunct="1">
              <a:lnSpc>
                <a:spcPct val="90000"/>
              </a:lnSpc>
            </a:pPr>
            <a:r>
              <a:rPr kumimoji="1" lang="en-US" sz="2400" dirty="0"/>
              <a:t>C</a:t>
            </a:r>
            <a:r>
              <a:rPr kumimoji="1" lang="en-US" sz="2400" dirty="0" smtClean="0"/>
              <a:t>an use separate clock line</a:t>
            </a:r>
          </a:p>
          <a:p>
            <a:pPr lvl="1" eaLnBrk="1" hangingPunct="1">
              <a:lnSpc>
                <a:spcPct val="90000"/>
              </a:lnSpc>
            </a:pPr>
            <a:r>
              <a:rPr kumimoji="1" lang="en-US" sz="2400" dirty="0"/>
              <a:t>O</a:t>
            </a:r>
            <a:r>
              <a:rPr kumimoji="1" lang="en-US" sz="2400" dirty="0" smtClean="0"/>
              <a:t>r embed clock signal in data</a:t>
            </a:r>
          </a:p>
          <a:p>
            <a:pPr eaLnBrk="1" hangingPunct="1">
              <a:lnSpc>
                <a:spcPct val="90000"/>
              </a:lnSpc>
            </a:pPr>
            <a:r>
              <a:rPr kumimoji="1" lang="en-US" sz="2800" dirty="0"/>
              <a:t>N</a:t>
            </a:r>
            <a:r>
              <a:rPr kumimoji="1" lang="en-US" sz="2800" dirty="0" smtClean="0"/>
              <a:t>eed to indicate start and end of block</a:t>
            </a:r>
          </a:p>
          <a:p>
            <a:pPr lvl="1" eaLnBrk="1" hangingPunct="1">
              <a:lnSpc>
                <a:spcPct val="90000"/>
              </a:lnSpc>
            </a:pPr>
            <a:r>
              <a:rPr kumimoji="1" lang="en-US" sz="2400" dirty="0"/>
              <a:t>U</a:t>
            </a:r>
            <a:r>
              <a:rPr kumimoji="1" lang="en-US" sz="2400" dirty="0" smtClean="0"/>
              <a:t>se preamble and post amble</a:t>
            </a:r>
          </a:p>
          <a:p>
            <a:pPr eaLnBrk="1" hangingPunct="1">
              <a:lnSpc>
                <a:spcPct val="90000"/>
              </a:lnSpc>
            </a:pPr>
            <a:r>
              <a:rPr kumimoji="1" lang="en-US" sz="2800" dirty="0"/>
              <a:t>M</a:t>
            </a:r>
            <a:r>
              <a:rPr kumimoji="1" lang="en-US" sz="2800" dirty="0" smtClean="0"/>
              <a:t>ore efficient (lower overhead) than async.</a:t>
            </a:r>
          </a:p>
          <a:p>
            <a:pPr eaLnBrk="1" hangingPunct="1">
              <a:lnSpc>
                <a:spcPct val="90000"/>
              </a:lnSpc>
            </a:pPr>
            <a:endParaRPr kumimoji="1" lang="en-US" sz="2800" dirty="0" smtClean="0"/>
          </a:p>
        </p:txBody>
      </p:sp>
      <p:pic>
        <p:nvPicPr>
          <p:cNvPr id="16388" name="Picture 4" descr="Synchronous Frame                                              00282853  Mnementh                      BEAE7A2F:"/>
          <p:cNvPicPr>
            <a:picLocks noChangeAspect="1" noChangeArrowheads="1"/>
          </p:cNvPicPr>
          <p:nvPr/>
        </p:nvPicPr>
        <p:blipFill>
          <a:blip r:embed="rId3"/>
          <a:srcRect l="4633" t="39375" r="4633" b="46535"/>
          <a:stretch>
            <a:fillRect/>
          </a:stretch>
        </p:blipFill>
        <p:spPr bwMode="auto">
          <a:xfrm>
            <a:off x="838200" y="5029200"/>
            <a:ext cx="70485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kumimoji="1" lang="en-GB" smtClean="0"/>
              <a:t>Types of Errors</a:t>
            </a:r>
          </a:p>
        </p:txBody>
      </p:sp>
      <p:sp>
        <p:nvSpPr>
          <p:cNvPr id="17411" name="Rectangle 3"/>
          <p:cNvSpPr>
            <a:spLocks noGrp="1" noChangeArrowheads="1"/>
          </p:cNvSpPr>
          <p:nvPr>
            <p:ph sz="quarter" idx="1"/>
          </p:nvPr>
        </p:nvSpPr>
        <p:spPr>
          <a:xfrm>
            <a:off x="457200" y="1219200"/>
            <a:ext cx="8229600" cy="5029200"/>
          </a:xfrm>
        </p:spPr>
        <p:txBody>
          <a:bodyPr/>
          <a:lstStyle/>
          <a:p>
            <a:pPr eaLnBrk="1" hangingPunct="1">
              <a:lnSpc>
                <a:spcPct val="90000"/>
              </a:lnSpc>
            </a:pPr>
            <a:r>
              <a:rPr kumimoji="1" lang="en-GB" sz="2800" dirty="0"/>
              <a:t>A</a:t>
            </a:r>
            <a:r>
              <a:rPr kumimoji="1" lang="en-GB" sz="2800" dirty="0" smtClean="0"/>
              <a:t>n error occurs when a bit is altered between transmission and reception</a:t>
            </a:r>
          </a:p>
          <a:p>
            <a:pPr eaLnBrk="1" hangingPunct="1">
              <a:lnSpc>
                <a:spcPct val="90000"/>
              </a:lnSpc>
            </a:pPr>
            <a:r>
              <a:rPr kumimoji="1" lang="en-GB" sz="2800" dirty="0"/>
              <a:t>S</a:t>
            </a:r>
            <a:r>
              <a:rPr kumimoji="1" lang="en-GB" sz="2800" dirty="0" smtClean="0"/>
              <a:t>ingle bit errors</a:t>
            </a:r>
          </a:p>
          <a:p>
            <a:pPr lvl="1" eaLnBrk="1" hangingPunct="1">
              <a:lnSpc>
                <a:spcPct val="90000"/>
              </a:lnSpc>
            </a:pPr>
            <a:r>
              <a:rPr kumimoji="1" lang="en-GB" sz="2400" dirty="0"/>
              <a:t>O</a:t>
            </a:r>
            <a:r>
              <a:rPr kumimoji="1" lang="en-GB" sz="2400" dirty="0" smtClean="0"/>
              <a:t>nly one bit altered</a:t>
            </a:r>
          </a:p>
          <a:p>
            <a:pPr lvl="1" eaLnBrk="1" hangingPunct="1">
              <a:lnSpc>
                <a:spcPct val="90000"/>
              </a:lnSpc>
            </a:pPr>
            <a:r>
              <a:rPr kumimoji="1" lang="en-GB" sz="2400" dirty="0"/>
              <a:t>C</a:t>
            </a:r>
            <a:r>
              <a:rPr kumimoji="1" lang="en-GB" sz="2400" dirty="0" smtClean="0"/>
              <a:t>aused by white noise</a:t>
            </a:r>
          </a:p>
          <a:p>
            <a:pPr eaLnBrk="1" hangingPunct="1">
              <a:lnSpc>
                <a:spcPct val="90000"/>
              </a:lnSpc>
            </a:pPr>
            <a:r>
              <a:rPr kumimoji="1" lang="en-GB" sz="2800" dirty="0"/>
              <a:t>B</a:t>
            </a:r>
            <a:r>
              <a:rPr kumimoji="1" lang="en-GB" sz="2800" dirty="0" smtClean="0"/>
              <a:t>urst errors</a:t>
            </a:r>
          </a:p>
          <a:p>
            <a:pPr lvl="1" algn="just"/>
            <a:r>
              <a:rPr kumimoji="1" lang="en-US" sz="2000" dirty="0" smtClean="0"/>
              <a:t>A group of bits in which two successive erroneous bits are always separated by less than a given number x of correct bits. The last erroneous bit in the burst and the first erroneous bit in the following burst are accordingly separated by x correct bits or more. (Def. by IEEE Std.100 &amp; ITU-T Q.9)</a:t>
            </a:r>
          </a:p>
          <a:p>
            <a:pPr lvl="1"/>
            <a:r>
              <a:rPr kumimoji="1" lang="en-GB" sz="2400" dirty="0"/>
              <a:t>C</a:t>
            </a:r>
            <a:r>
              <a:rPr kumimoji="1" lang="en-GB" sz="2400" dirty="0" smtClean="0"/>
              <a:t>aused by impulse noise or by fading in wireless</a:t>
            </a:r>
          </a:p>
          <a:p>
            <a:pPr lvl="1" eaLnBrk="1" hangingPunct="1">
              <a:lnSpc>
                <a:spcPct val="90000"/>
              </a:lnSpc>
            </a:pPr>
            <a:r>
              <a:rPr kumimoji="1" lang="en-GB" sz="2400" dirty="0"/>
              <a:t>E</a:t>
            </a:r>
            <a:r>
              <a:rPr kumimoji="1" lang="en-GB" sz="2400" dirty="0" smtClean="0"/>
              <a:t>ffect greater at higher data rates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 5">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Lecture 5</Template>
  <TotalTime>458</TotalTime>
  <Words>3042</Words>
  <Application>Microsoft Office PowerPoint</Application>
  <PresentationFormat>On-screen Show (4:3)</PresentationFormat>
  <Paragraphs>227</Paragraphs>
  <Slides>28</Slides>
  <Notes>15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Lecture 5</vt:lpstr>
      <vt:lpstr>Data and Computer Communications</vt:lpstr>
      <vt:lpstr>Problem</vt:lpstr>
      <vt:lpstr>Asynchronous and Synchronous Transmission</vt:lpstr>
      <vt:lpstr>Asynchronous Transmission</vt:lpstr>
      <vt:lpstr>Asynchronous Transmission</vt:lpstr>
      <vt:lpstr>Asynchronous - Behavior</vt:lpstr>
      <vt:lpstr>Asynchronous - Behavior</vt:lpstr>
      <vt:lpstr>Synchronous Transmission</vt:lpstr>
      <vt:lpstr>Types of Errors</vt:lpstr>
      <vt:lpstr>Error Detection</vt:lpstr>
      <vt:lpstr>Error Detection Process</vt:lpstr>
      <vt:lpstr>CRC</vt:lpstr>
      <vt:lpstr>CRC</vt:lpstr>
      <vt:lpstr>CRC</vt:lpstr>
      <vt:lpstr>CRC Example</vt:lpstr>
      <vt:lpstr>CRC Example</vt:lpstr>
      <vt:lpstr>CRC Example</vt:lpstr>
      <vt:lpstr>Error Correction</vt:lpstr>
      <vt:lpstr>Error Correction Process</vt:lpstr>
      <vt:lpstr>Error Correction</vt:lpstr>
      <vt:lpstr>Error Correction</vt:lpstr>
      <vt:lpstr>Error Correction (Example)</vt:lpstr>
      <vt:lpstr>Error Correction (Example)</vt:lpstr>
      <vt:lpstr>Error Correction (Example)</vt:lpstr>
      <vt:lpstr>Error Correction (Example)</vt:lpstr>
      <vt:lpstr>Error Correction (Example)</vt:lpstr>
      <vt:lpstr>Summary</vt:lpstr>
      <vt:lpstr>Chapter Preparation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Computer Communications</dc:title>
  <dc:subject>Lecture Slides</dc:subject>
  <dc:creator>Yasir Salam</dc:creator>
  <cp:lastModifiedBy>Yasir Salam</cp:lastModifiedBy>
  <cp:revision>33</cp:revision>
  <cp:lastPrinted>2006-06-30T06:12:27Z</cp:lastPrinted>
  <dcterms:created xsi:type="dcterms:W3CDTF">2018-03-06T16:47:25Z</dcterms:created>
  <dcterms:modified xsi:type="dcterms:W3CDTF">2020-03-06T04:37:51Z</dcterms:modified>
</cp:coreProperties>
</file>