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0" r:id="rId33"/>
    <p:sldId id="287" r:id="rId34"/>
    <p:sldId id="288" r:id="rId35"/>
    <p:sldId id="289"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8" r:id="rId63"/>
    <p:sldId id="319" r:id="rId64"/>
    <p:sldId id="320" r:id="rId65"/>
    <p:sldId id="321" r:id="rId66"/>
    <p:sldId id="322" r:id="rId67"/>
    <p:sldId id="323" r:id="rId68"/>
    <p:sldId id="324" r:id="rId69"/>
    <p:sldId id="325" r:id="rId70"/>
    <p:sldId id="326" r:id="rId71"/>
    <p:sldId id="327" r:id="rId72"/>
    <p:sldId id="328"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D89174-BE6A-4746-A972-7C5245321316}"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358C8-C54B-467D-8698-7DA04CE67DA5}" type="slidenum">
              <a:rPr lang="en-GB" smtClean="0"/>
              <a:t>‹#›</a:t>
            </a:fld>
            <a:endParaRPr lang="en-GB"/>
          </a:p>
        </p:txBody>
      </p:sp>
    </p:spTree>
    <p:extLst>
      <p:ext uri="{BB962C8B-B14F-4D97-AF65-F5344CB8AC3E}">
        <p14:creationId xmlns:p14="http://schemas.microsoft.com/office/powerpoint/2010/main" val="127543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D89174-BE6A-4746-A972-7C5245321316}"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358C8-C54B-467D-8698-7DA04CE67DA5}" type="slidenum">
              <a:rPr lang="en-GB" smtClean="0"/>
              <a:t>‹#›</a:t>
            </a:fld>
            <a:endParaRPr lang="en-GB"/>
          </a:p>
        </p:txBody>
      </p:sp>
    </p:spTree>
    <p:extLst>
      <p:ext uri="{BB962C8B-B14F-4D97-AF65-F5344CB8AC3E}">
        <p14:creationId xmlns:p14="http://schemas.microsoft.com/office/powerpoint/2010/main" val="16770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D89174-BE6A-4746-A972-7C5245321316}"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358C8-C54B-467D-8698-7DA04CE67DA5}" type="slidenum">
              <a:rPr lang="en-GB" smtClean="0"/>
              <a:t>‹#›</a:t>
            </a:fld>
            <a:endParaRPr lang="en-GB"/>
          </a:p>
        </p:txBody>
      </p:sp>
    </p:spTree>
    <p:extLst>
      <p:ext uri="{BB962C8B-B14F-4D97-AF65-F5344CB8AC3E}">
        <p14:creationId xmlns:p14="http://schemas.microsoft.com/office/powerpoint/2010/main" val="110026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D89174-BE6A-4746-A972-7C5245321316}"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358C8-C54B-467D-8698-7DA04CE67DA5}" type="slidenum">
              <a:rPr lang="en-GB" smtClean="0"/>
              <a:t>‹#›</a:t>
            </a:fld>
            <a:endParaRPr lang="en-GB"/>
          </a:p>
        </p:txBody>
      </p:sp>
    </p:spTree>
    <p:extLst>
      <p:ext uri="{BB962C8B-B14F-4D97-AF65-F5344CB8AC3E}">
        <p14:creationId xmlns:p14="http://schemas.microsoft.com/office/powerpoint/2010/main" val="85058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89174-BE6A-4746-A972-7C5245321316}"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358C8-C54B-467D-8698-7DA04CE67DA5}" type="slidenum">
              <a:rPr lang="en-GB" smtClean="0"/>
              <a:t>‹#›</a:t>
            </a:fld>
            <a:endParaRPr lang="en-GB"/>
          </a:p>
        </p:txBody>
      </p:sp>
    </p:spTree>
    <p:extLst>
      <p:ext uri="{BB962C8B-B14F-4D97-AF65-F5344CB8AC3E}">
        <p14:creationId xmlns:p14="http://schemas.microsoft.com/office/powerpoint/2010/main" val="135669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D89174-BE6A-4746-A972-7C5245321316}" type="datetimeFigureOut">
              <a:rPr lang="en-GB" smtClean="0"/>
              <a:t>08/04/2020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7358C8-C54B-467D-8698-7DA04CE67DA5}" type="slidenum">
              <a:rPr lang="en-GB" smtClean="0"/>
              <a:t>‹#›</a:t>
            </a:fld>
            <a:endParaRPr lang="en-GB"/>
          </a:p>
        </p:txBody>
      </p:sp>
    </p:spTree>
    <p:extLst>
      <p:ext uri="{BB962C8B-B14F-4D97-AF65-F5344CB8AC3E}">
        <p14:creationId xmlns:p14="http://schemas.microsoft.com/office/powerpoint/2010/main" val="317141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D89174-BE6A-4746-A972-7C5245321316}" type="datetimeFigureOut">
              <a:rPr lang="en-GB" smtClean="0"/>
              <a:t>08/04/2020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7358C8-C54B-467D-8698-7DA04CE67DA5}" type="slidenum">
              <a:rPr lang="en-GB" smtClean="0"/>
              <a:t>‹#›</a:t>
            </a:fld>
            <a:endParaRPr lang="en-GB"/>
          </a:p>
        </p:txBody>
      </p:sp>
    </p:spTree>
    <p:extLst>
      <p:ext uri="{BB962C8B-B14F-4D97-AF65-F5344CB8AC3E}">
        <p14:creationId xmlns:p14="http://schemas.microsoft.com/office/powerpoint/2010/main" val="241821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D89174-BE6A-4746-A972-7C5245321316}" type="datetimeFigureOut">
              <a:rPr lang="en-GB" smtClean="0"/>
              <a:t>08/04/2020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7358C8-C54B-467D-8698-7DA04CE67DA5}" type="slidenum">
              <a:rPr lang="en-GB" smtClean="0"/>
              <a:t>‹#›</a:t>
            </a:fld>
            <a:endParaRPr lang="en-GB"/>
          </a:p>
        </p:txBody>
      </p:sp>
    </p:spTree>
    <p:extLst>
      <p:ext uri="{BB962C8B-B14F-4D97-AF65-F5344CB8AC3E}">
        <p14:creationId xmlns:p14="http://schemas.microsoft.com/office/powerpoint/2010/main" val="297302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89174-BE6A-4746-A972-7C5245321316}" type="datetimeFigureOut">
              <a:rPr lang="en-GB" smtClean="0"/>
              <a:t>08/04/2020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7358C8-C54B-467D-8698-7DA04CE67DA5}" type="slidenum">
              <a:rPr lang="en-GB" smtClean="0"/>
              <a:t>‹#›</a:t>
            </a:fld>
            <a:endParaRPr lang="en-GB"/>
          </a:p>
        </p:txBody>
      </p:sp>
    </p:spTree>
    <p:extLst>
      <p:ext uri="{BB962C8B-B14F-4D97-AF65-F5344CB8AC3E}">
        <p14:creationId xmlns:p14="http://schemas.microsoft.com/office/powerpoint/2010/main" val="22517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89174-BE6A-4746-A972-7C5245321316}" type="datetimeFigureOut">
              <a:rPr lang="en-GB" smtClean="0"/>
              <a:t>08/04/2020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7358C8-C54B-467D-8698-7DA04CE67DA5}" type="slidenum">
              <a:rPr lang="en-GB" smtClean="0"/>
              <a:t>‹#›</a:t>
            </a:fld>
            <a:endParaRPr lang="en-GB"/>
          </a:p>
        </p:txBody>
      </p:sp>
    </p:spTree>
    <p:extLst>
      <p:ext uri="{BB962C8B-B14F-4D97-AF65-F5344CB8AC3E}">
        <p14:creationId xmlns:p14="http://schemas.microsoft.com/office/powerpoint/2010/main" val="90788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89174-BE6A-4746-A972-7C5245321316}" type="datetimeFigureOut">
              <a:rPr lang="en-GB" smtClean="0"/>
              <a:t>08/04/2020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7358C8-C54B-467D-8698-7DA04CE67DA5}" type="slidenum">
              <a:rPr lang="en-GB" smtClean="0"/>
              <a:t>‹#›</a:t>
            </a:fld>
            <a:endParaRPr lang="en-GB"/>
          </a:p>
        </p:txBody>
      </p:sp>
    </p:spTree>
    <p:extLst>
      <p:ext uri="{BB962C8B-B14F-4D97-AF65-F5344CB8AC3E}">
        <p14:creationId xmlns:p14="http://schemas.microsoft.com/office/powerpoint/2010/main" val="475524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89174-BE6A-4746-A972-7C5245321316}" type="datetimeFigureOut">
              <a:rPr lang="en-GB" smtClean="0"/>
              <a:t>08/04/2020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358C8-C54B-467D-8698-7DA04CE67DA5}" type="slidenum">
              <a:rPr lang="en-GB" smtClean="0"/>
              <a:t>‹#›</a:t>
            </a:fld>
            <a:endParaRPr lang="en-GB"/>
          </a:p>
        </p:txBody>
      </p:sp>
    </p:spTree>
    <p:extLst>
      <p:ext uri="{BB962C8B-B14F-4D97-AF65-F5344CB8AC3E}">
        <p14:creationId xmlns:p14="http://schemas.microsoft.com/office/powerpoint/2010/main" val="300227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Short-Term and Working Memory</a:t>
            </a:r>
            <a:endParaRPr lang="en-GB" dirty="0"/>
          </a:p>
        </p:txBody>
      </p:sp>
      <p:sp>
        <p:nvSpPr>
          <p:cNvPr id="3" name="Subtitle 2"/>
          <p:cNvSpPr>
            <a:spLocks noGrp="1"/>
          </p:cNvSpPr>
          <p:nvPr>
            <p:ph type="subTitle" idx="1"/>
          </p:nvPr>
        </p:nvSpPr>
        <p:spPr/>
        <p:txBody>
          <a:bodyPr/>
          <a:lstStyle/>
          <a:p>
            <a:endParaRPr lang="en-GB"/>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04332715"/>
      </p:ext>
    </p:extLst>
  </p:cSld>
  <p:clrMapOvr>
    <a:masterClrMapping/>
  </p:clrMapOvr>
  <mc:AlternateContent xmlns:mc="http://schemas.openxmlformats.org/markup-compatibility/2006" xmlns:p14="http://schemas.microsoft.com/office/powerpoint/2010/main">
    <mc:Choice Requires="p14">
      <p:transition spd="slow" p14:dur="2000" advTm="3875"/>
    </mc:Choice>
    <mc:Fallback xmlns="">
      <p:transition spd="slow" advTm="3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This feeling is made poignantly clear by Wearing’s diary, which contains hundreds of entries like “I have woken up for the fi </a:t>
            </a:r>
            <a:r>
              <a:rPr lang="en-GB" dirty="0" err="1" smtClean="0"/>
              <a:t>rst</a:t>
            </a:r>
            <a:r>
              <a:rPr lang="en-GB" dirty="0" smtClean="0"/>
              <a:t> time” and “I am alive” (Figure 5.1). </a:t>
            </a:r>
          </a:p>
          <a:p>
            <a:r>
              <a:rPr lang="en-GB" dirty="0" smtClean="0"/>
              <a:t>But Wearing has no memory of ever writing anything except for the sentence he has just written. </a:t>
            </a:r>
          </a:p>
          <a:p>
            <a:r>
              <a:rPr lang="en-GB" dirty="0" smtClean="0"/>
              <a:t>When questioned about previous entries, Wearing acknowledges that they are in his handwriting, but because he has no memory for writing them, he denies that they are his. It is no wonder that he is confused, and not surprising that he describes his life as being “like death.” </a:t>
            </a:r>
          </a:p>
          <a:p>
            <a:r>
              <a:rPr lang="en-GB" dirty="0" smtClean="0"/>
              <a:t>His loss of memory has robbed him of his ability to participate in life in any meaningful way, and he needs to be constantly cared for by </a:t>
            </a:r>
            <a:r>
              <a:rPr lang="en-GB" dirty="0" err="1" smtClean="0"/>
              <a:t>oth</a:t>
            </a:r>
            <a:endParaRPr lang="en-GB" dirty="0"/>
          </a:p>
        </p:txBody>
      </p:sp>
    </p:spTree>
    <p:extLst>
      <p:ext uri="{BB962C8B-B14F-4D97-AF65-F5344CB8AC3E}">
        <p14:creationId xmlns:p14="http://schemas.microsoft.com/office/powerpoint/2010/main" val="3750111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771736"/>
          </a:xfrm>
          <a:prstGeom prst="rect">
            <a:avLst/>
          </a:prstGeom>
        </p:spPr>
      </p:pic>
    </p:spTree>
    <p:extLst>
      <p:ext uri="{BB962C8B-B14F-4D97-AF65-F5344CB8AC3E}">
        <p14:creationId xmlns:p14="http://schemas.microsoft.com/office/powerpoint/2010/main" val="227800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In this chapter we will begin describing the basic principles of memory so we can understand both cases like Clive Wearing’s and also the basic principles behind normal memory processes (Figure 5.2). </a:t>
            </a:r>
          </a:p>
          <a:p>
            <a:r>
              <a:rPr lang="en-GB" dirty="0" smtClean="0"/>
              <a:t>We begin by describing a model of memory we introduced in Chapter 1 called the modal model (see p. 20). </a:t>
            </a:r>
          </a:p>
          <a:p>
            <a:r>
              <a:rPr lang="en-GB" dirty="0" smtClean="0"/>
              <a:t>After describing the modal model, we will focus on the short-term components of the model, first looking at properties of sensory memory and short-term memory and then at research that has led to a more modern way of looking at the short-term stage of memory, which is called working memory. </a:t>
            </a:r>
          </a:p>
          <a:p>
            <a:r>
              <a:rPr lang="en-GB" dirty="0" smtClean="0"/>
              <a:t>Finally, we will describe research on where some of the mechanisms of working memory are located in the brain.</a:t>
            </a:r>
            <a:endParaRPr lang="en-GB" dirty="0"/>
          </a:p>
        </p:txBody>
      </p:sp>
    </p:spTree>
    <p:extLst>
      <p:ext uri="{BB962C8B-B14F-4D97-AF65-F5344CB8AC3E}">
        <p14:creationId xmlns:p14="http://schemas.microsoft.com/office/powerpoint/2010/main" val="1629832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Modal Model of Memory</a:t>
            </a:r>
            <a:endParaRPr lang="en-GB" dirty="0"/>
          </a:p>
        </p:txBody>
      </p:sp>
      <p:sp>
        <p:nvSpPr>
          <p:cNvPr id="3" name="Content Placeholder 2"/>
          <p:cNvSpPr>
            <a:spLocks noGrp="1"/>
          </p:cNvSpPr>
          <p:nvPr>
            <p:ph idx="1"/>
          </p:nvPr>
        </p:nvSpPr>
        <p:spPr/>
        <p:txBody>
          <a:bodyPr/>
          <a:lstStyle/>
          <a:p>
            <a:r>
              <a:rPr lang="en-GB" dirty="0" smtClean="0"/>
              <a:t>The modal model of memory, which was proposed by Richard Atkinson and Richard Shiffrin (1968), is shown in Figure 5.3. </a:t>
            </a:r>
          </a:p>
          <a:p>
            <a:r>
              <a:rPr lang="en-GB" dirty="0" smtClean="0"/>
              <a:t>As we noted in Chapter 1, this model, which was proposed 40 years ago, is too simple to explain many of the things that have been discovered about memory since the model was proposed, but it does provide a way to introduce many of the basic principles of memory. </a:t>
            </a:r>
          </a:p>
          <a:p>
            <a:r>
              <a:rPr lang="en-GB" dirty="0" smtClean="0"/>
              <a:t>We will, therefore, use the modal model as our starting point, and will update the model later in this and subsequent chapters</a:t>
            </a:r>
            <a:endParaRPr lang="en-GB" dirty="0"/>
          </a:p>
        </p:txBody>
      </p:sp>
    </p:spTree>
    <p:extLst>
      <p:ext uri="{BB962C8B-B14F-4D97-AF65-F5344CB8AC3E}">
        <p14:creationId xmlns:p14="http://schemas.microsoft.com/office/powerpoint/2010/main" val="3751680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The stages of the modal model are called the structural features of the model. </a:t>
            </a:r>
          </a:p>
          <a:p>
            <a:r>
              <a:rPr lang="en-GB" dirty="0" smtClean="0"/>
              <a:t>There are three major structural features:</a:t>
            </a:r>
          </a:p>
          <a:p>
            <a:r>
              <a:rPr lang="en-GB" dirty="0" smtClean="0"/>
              <a:t> 1. Sensory memory is an initial stage that holds all incoming information for seconds or fractions of a second.</a:t>
            </a:r>
          </a:p>
          <a:p>
            <a:r>
              <a:rPr lang="en-GB" dirty="0" smtClean="0"/>
              <a:t> 2. Short-term memory (STM) holds 5–7 items for about 15–30 seconds.</a:t>
            </a:r>
          </a:p>
          <a:p>
            <a:r>
              <a:rPr lang="en-GB" dirty="0" smtClean="0"/>
              <a:t> We will be describing the characteristics of short-term memory in this chapter. </a:t>
            </a:r>
          </a:p>
          <a:p>
            <a:r>
              <a:rPr lang="en-GB" dirty="0" smtClean="0"/>
              <a:t>3. Long-term memory (LTM) can hold a large amount of information for years or even decades. We will describe long-term memory in Chapters 6 and 7.</a:t>
            </a:r>
            <a:endParaRPr lang="en-GB" dirty="0"/>
          </a:p>
        </p:txBody>
      </p:sp>
    </p:spTree>
    <p:extLst>
      <p:ext uri="{BB962C8B-B14F-4D97-AF65-F5344CB8AC3E}">
        <p14:creationId xmlns:p14="http://schemas.microsoft.com/office/powerpoint/2010/main" val="1834234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1272544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t>Atkinson and Shiffrin also describe the memory system as including control processes, which are active processes that can be controlled by the person and may differ from one task to another. </a:t>
            </a:r>
          </a:p>
          <a:p>
            <a:r>
              <a:rPr lang="en-GB" dirty="0" smtClean="0"/>
              <a:t>An example of a control process is rehearsal—repeating a stimulus over and over, as you might repeat a telephone number in order to hold it in your mind after looking it up in the phone book. </a:t>
            </a:r>
          </a:p>
          <a:p>
            <a:r>
              <a:rPr lang="en-GB" dirty="0" smtClean="0"/>
              <a:t>Other examples of control processes are </a:t>
            </a:r>
          </a:p>
          <a:p>
            <a:r>
              <a:rPr lang="en-GB" dirty="0" smtClean="0"/>
              <a:t>(1) strategies you might use to help make a stimulus more memorable, such as relating the numbers in a phone number to a familiar date in history, and</a:t>
            </a:r>
          </a:p>
          <a:p>
            <a:r>
              <a:rPr lang="en-GB" dirty="0" smtClean="0"/>
              <a:t> (2) strategies of attention that help you selectively focus on other information you want to remember.</a:t>
            </a:r>
            <a:endParaRPr lang="en-GB" dirty="0"/>
          </a:p>
        </p:txBody>
      </p:sp>
    </p:spTree>
    <p:extLst>
      <p:ext uri="{BB962C8B-B14F-4D97-AF65-F5344CB8AC3E}">
        <p14:creationId xmlns:p14="http://schemas.microsoft.com/office/powerpoint/2010/main" val="403707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To illustrate how the structural features and control processes operate, let’s consider what happens as Rachel looks up the number for </a:t>
            </a:r>
            <a:r>
              <a:rPr lang="en-GB" dirty="0" err="1" smtClean="0"/>
              <a:t>Mineo’s</a:t>
            </a:r>
            <a:r>
              <a:rPr lang="en-GB" dirty="0" smtClean="0"/>
              <a:t> Pizza in the phone book (Figure 5.4).</a:t>
            </a:r>
          </a:p>
          <a:p>
            <a:r>
              <a:rPr lang="en-GB" dirty="0" smtClean="0"/>
              <a:t> When she first looks at the book, all of the information that enters her eyes is registered in sensory memory (Figure 5.4a).</a:t>
            </a:r>
          </a:p>
          <a:p>
            <a:r>
              <a:rPr lang="en-GB" dirty="0" smtClean="0"/>
              <a:t> But Rachel focuses on the number for </a:t>
            </a:r>
            <a:r>
              <a:rPr lang="en-GB" dirty="0" err="1" smtClean="0"/>
              <a:t>Mineo’s</a:t>
            </a:r>
            <a:r>
              <a:rPr lang="en-GB" dirty="0" smtClean="0"/>
              <a:t> using the control process of selective attention, so the number enters STM (Figure 5.4b), and Rachel uses the control process of rehearsal to keep it there (Figure 5.4c).</a:t>
            </a:r>
          </a:p>
          <a:p>
            <a:r>
              <a:rPr lang="en-GB" dirty="0" smtClean="0"/>
              <a:t> After Rachel has </a:t>
            </a:r>
            <a:r>
              <a:rPr lang="en-GB" dirty="0" err="1" smtClean="0"/>
              <a:t>dialed</a:t>
            </a:r>
            <a:r>
              <a:rPr lang="en-GB" dirty="0" smtClean="0"/>
              <a:t> the phone number, she may forget it because it has not been transferred into long-term memory. However, she decides to memorize the number so next time she won’t have to look it up in the phone book. </a:t>
            </a:r>
            <a:endParaRPr lang="en-GB" dirty="0"/>
          </a:p>
        </p:txBody>
      </p:sp>
    </p:spTree>
    <p:extLst>
      <p:ext uri="{BB962C8B-B14F-4D97-AF65-F5344CB8AC3E}">
        <p14:creationId xmlns:p14="http://schemas.microsoft.com/office/powerpoint/2010/main" val="1030240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t>The process she uses to memorize the number, a control process we will discuss in Chapter 6, transfers the number into long-term memory, where it is stored (Figure 5.4d).</a:t>
            </a:r>
          </a:p>
          <a:p>
            <a:r>
              <a:rPr lang="en-GB" dirty="0" smtClean="0"/>
              <a:t> A few days later, when Rachel’s urge for pizza returns, she remembers the number. This process of remembering information that is stored in long-term memory is called retrieval because the information must be retrieved from LTM so it can </a:t>
            </a:r>
            <a:r>
              <a:rPr lang="en-GB" dirty="0" err="1" smtClean="0"/>
              <a:t>reenter</a:t>
            </a:r>
            <a:r>
              <a:rPr lang="en-GB" dirty="0" smtClean="0"/>
              <a:t> STM to be used (Figure 5.4e).</a:t>
            </a:r>
          </a:p>
          <a:p>
            <a:r>
              <a:rPr lang="en-GB" dirty="0" smtClean="0"/>
              <a:t> One thing that becomes apparent from our example is that the components of memory do not act in isolation. Long-term memory is essential for storing information, but before we can become aware of this stored information, it must be moved back into STM.</a:t>
            </a:r>
          </a:p>
          <a:p>
            <a:r>
              <a:rPr lang="en-GB" dirty="0" smtClean="0"/>
              <a:t> We will now consider each component of the model, beginning with sensory memory</a:t>
            </a:r>
            <a:endParaRPr lang="en-GB" dirty="0"/>
          </a:p>
        </p:txBody>
      </p:sp>
    </p:spTree>
    <p:extLst>
      <p:ext uri="{BB962C8B-B14F-4D97-AF65-F5344CB8AC3E}">
        <p14:creationId xmlns:p14="http://schemas.microsoft.com/office/powerpoint/2010/main" val="125413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08406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 y="0"/>
            <a:ext cx="12120113" cy="6858000"/>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693924783"/>
      </p:ext>
    </p:extLst>
  </p:cSld>
  <p:clrMapOvr>
    <a:masterClrMapping/>
  </p:clrMapOvr>
  <mc:AlternateContent xmlns:mc="http://schemas.openxmlformats.org/markup-compatibility/2006" xmlns:p14="http://schemas.microsoft.com/office/powerpoint/2010/main">
    <mc:Choice Requires="p14">
      <p:transition spd="slow" p14:dur="2000" advTm="13424"/>
    </mc:Choice>
    <mc:Fallback xmlns="">
      <p:transition spd="slow" advTm="134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Sensory Memory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Sensory memory is the retention, for brief periods of time, of the effects of sensory stimulation. </a:t>
            </a:r>
          </a:p>
          <a:p>
            <a:r>
              <a:rPr lang="en-GB" dirty="0" smtClean="0"/>
              <a:t>We can demonstrate this brief retention for the effects of visual stimulation with two familiar examples: the trail left by a moving sparkler and the experience of seeing a film.</a:t>
            </a:r>
          </a:p>
          <a:p>
            <a:r>
              <a:rPr lang="en-GB" dirty="0" smtClean="0"/>
              <a:t>The Sparkler’s Trail and the Projector’s Shutter It is dark, sometime around the Fourth of July, and you place a match to the tip of a sparkler. As sparks begin radiating from the hot spot at the tip, you sweep the sparkler through the air, and create a trail of light (Figure 5.5). </a:t>
            </a:r>
          </a:p>
          <a:p>
            <a:r>
              <a:rPr lang="en-GB" dirty="0" smtClean="0"/>
              <a:t>Although it appears that this trail is created by light left by the sparkler as you wave it through the air, there is, in fact, no light along this trail.</a:t>
            </a:r>
            <a:endParaRPr lang="en-GB" dirty="0"/>
          </a:p>
        </p:txBody>
      </p:sp>
    </p:spTree>
    <p:extLst>
      <p:ext uri="{BB962C8B-B14F-4D97-AF65-F5344CB8AC3E}">
        <p14:creationId xmlns:p14="http://schemas.microsoft.com/office/powerpoint/2010/main" val="221915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73809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smtClean="0"/>
              <a:t> The lighted trail is a creation of your mind, which retains a perception of the sparkler’s light for a fraction of a second. </a:t>
            </a:r>
          </a:p>
          <a:p>
            <a:r>
              <a:rPr lang="en-GB" dirty="0" smtClean="0"/>
              <a:t>This retention of the perception of light in your mind is called the persistence of vision. Something similar happens while you are watching a fi lm in a darkened movie </a:t>
            </a:r>
            <a:r>
              <a:rPr lang="en-GB" dirty="0" err="1" smtClean="0"/>
              <a:t>theater</a:t>
            </a:r>
            <a:r>
              <a:rPr lang="en-GB" dirty="0" smtClean="0"/>
              <a:t>. You may see actions moving smoothly across the screen, but what is actually projected is quite different. </a:t>
            </a:r>
          </a:p>
          <a:p>
            <a:r>
              <a:rPr lang="en-GB" dirty="0" smtClean="0"/>
              <a:t>We can appreciate what is happening on the screen by considering the sequence of events that occur as a fi lm is projected. First, a single fi lm frame is positioned in front of the projector lens, and when the projector’s shutter opens, the image on the fi lm frame is projected onto the screen. </a:t>
            </a:r>
          </a:p>
          <a:p>
            <a:r>
              <a:rPr lang="en-GB" dirty="0" smtClean="0"/>
              <a:t>The shutter then closes, so the fi lm can move to the next frame without causing a blurred image, and during that time, the screen is dark. When the next frame has arrived in front of the lens, the shutter opens again, flashing the next image onto the screen. This process is repeated rapidly, 24 times per second, so 24 still images are flashed on the screen every second, with each image separated by a brief period of darkness (see Table 5.1)</a:t>
            </a:r>
            <a:endParaRPr lang="en-GB" dirty="0"/>
          </a:p>
        </p:txBody>
      </p:sp>
    </p:spTree>
    <p:extLst>
      <p:ext uri="{BB962C8B-B14F-4D97-AF65-F5344CB8AC3E}">
        <p14:creationId xmlns:p14="http://schemas.microsoft.com/office/powerpoint/2010/main" val="345269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476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A person viewing the fi lm sees the progression of still images as movement and doesn’t see the dark intervals between the images because the persistence of vision fills in the darkness by retaining the image of the previous frame.</a:t>
            </a:r>
          </a:p>
          <a:p>
            <a:r>
              <a:rPr lang="en-GB" dirty="0" smtClean="0"/>
              <a:t> If the period between the images is too long, the mind can’t fill in the darkness completely, and you perceive a flickering effect. </a:t>
            </a:r>
          </a:p>
          <a:p>
            <a:r>
              <a:rPr lang="en-GB" dirty="0" smtClean="0"/>
              <a:t>This is what happened in the early movies when the projectors flashed images more slowly, causing longer dark intervals. This is why these early films were called “flickers,” a term that remains today, when we talk about going to the “flicks.”</a:t>
            </a:r>
            <a:endParaRPr lang="en-GB" dirty="0"/>
          </a:p>
        </p:txBody>
      </p:sp>
    </p:spTree>
    <p:extLst>
      <p:ext uri="{BB962C8B-B14F-4D97-AF65-F5344CB8AC3E}">
        <p14:creationId xmlns:p14="http://schemas.microsoft.com/office/powerpoint/2010/main" val="137575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Sperling’s Experiment: Measuring the Visual Icon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persistence of vision effect that adds a trail to our perception of moving sparklers and fi </a:t>
            </a:r>
            <a:r>
              <a:rPr lang="en-GB" dirty="0" err="1" smtClean="0"/>
              <a:t>lls</a:t>
            </a:r>
            <a:r>
              <a:rPr lang="en-GB" dirty="0" smtClean="0"/>
              <a:t> in the dark spaces between frames in a fi lm has been known since the early days of psychology (Boring, 1942). </a:t>
            </a:r>
          </a:p>
          <a:p>
            <a:r>
              <a:rPr lang="en-GB" dirty="0" smtClean="0"/>
              <a:t>This lingering of the visual stimulus in our mind was studied by Sperling (1960) in a famous experiment in which he </a:t>
            </a:r>
            <a:r>
              <a:rPr lang="en-GB" dirty="0" err="1" smtClean="0"/>
              <a:t>fl</a:t>
            </a:r>
            <a:r>
              <a:rPr lang="en-GB" dirty="0" smtClean="0"/>
              <a:t> </a:t>
            </a:r>
            <a:r>
              <a:rPr lang="en-GB" dirty="0" err="1" smtClean="0"/>
              <a:t>ashed</a:t>
            </a:r>
            <a:r>
              <a:rPr lang="en-GB" dirty="0" smtClean="0"/>
              <a:t> an array of letters, like the one in Figure 5.6a, on the screen for 50 milliseconds (</a:t>
            </a:r>
            <a:r>
              <a:rPr lang="en-GB" dirty="0" err="1" smtClean="0"/>
              <a:t>ms</a:t>
            </a:r>
            <a:r>
              <a:rPr lang="en-GB" dirty="0" smtClean="0"/>
              <a:t>; 50/1,000 second) and asked his participants to report as many of the letters as possible. </a:t>
            </a:r>
          </a:p>
          <a:p>
            <a:r>
              <a:rPr lang="en-GB" dirty="0" smtClean="0"/>
              <a:t>This part of </a:t>
            </a:r>
            <a:r>
              <a:rPr lang="en-GB" dirty="0" err="1" smtClean="0"/>
              <a:t>thE</a:t>
            </a:r>
            <a:r>
              <a:rPr lang="en-GB" dirty="0" smtClean="0"/>
              <a:t> experiment used the whole report method because participants were asked to report as many letters as possible from the whole matrix. When they did this they were able to report an average of 4.5 out of the 12 letters.</a:t>
            </a:r>
            <a:endParaRPr lang="en-GB" dirty="0"/>
          </a:p>
        </p:txBody>
      </p:sp>
    </p:spTree>
    <p:extLst>
      <p:ext uri="{BB962C8B-B14F-4D97-AF65-F5344CB8AC3E}">
        <p14:creationId xmlns:p14="http://schemas.microsoft.com/office/powerpoint/2010/main" val="395679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7609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smtClean="0"/>
              <a:t>At this point Sperling could have concluded that because the exposure was brief, participants saw only an average of 4.5 of the 12 letters. However, there is another possibility: </a:t>
            </a:r>
          </a:p>
          <a:p>
            <a:r>
              <a:rPr lang="en-GB" dirty="0" smtClean="0"/>
              <a:t>Perhaps participants saw most of the letters immediately after they were presented, but their perception faded rapidly as they were reporting the letters, so by the time they had reported 4–5 letters, they could no longer see the matrix or remember what had been there.</a:t>
            </a:r>
          </a:p>
          <a:p>
            <a:r>
              <a:rPr lang="en-GB" dirty="0" smtClean="0"/>
              <a:t>Sperling devised the partial report method to determine which of these two possibilities is correct. </a:t>
            </a:r>
          </a:p>
          <a:p>
            <a:r>
              <a:rPr lang="en-GB" dirty="0" smtClean="0"/>
              <a:t>In this technique, he flashed the matrix for 50 </a:t>
            </a:r>
            <a:r>
              <a:rPr lang="en-GB" dirty="0" err="1" smtClean="0"/>
              <a:t>ms</a:t>
            </a:r>
            <a:r>
              <a:rPr lang="en-GB" dirty="0" smtClean="0"/>
              <a:t>, as before, but immediately after it was flashed, he sounded one of the following cue tones, to indicate which row of letters the participants were to report (Figure 5.6b): </a:t>
            </a:r>
          </a:p>
          <a:p>
            <a:r>
              <a:rPr lang="en-GB" dirty="0" smtClean="0"/>
              <a:t>High-pitched:  Top row </a:t>
            </a:r>
          </a:p>
          <a:p>
            <a:r>
              <a:rPr lang="en-GB" dirty="0" smtClean="0"/>
              <a:t>Medium-pitched: Middle row </a:t>
            </a:r>
          </a:p>
          <a:p>
            <a:r>
              <a:rPr lang="en-GB" dirty="0" smtClean="0"/>
              <a:t>Low-pitched:  Bottom </a:t>
            </a:r>
            <a:r>
              <a:rPr lang="en-GB" dirty="0" err="1" smtClean="0"/>
              <a:t>roW</a:t>
            </a:r>
            <a:endParaRPr lang="en-GB" dirty="0"/>
          </a:p>
        </p:txBody>
      </p:sp>
    </p:spTree>
    <p:extLst>
      <p:ext uri="{BB962C8B-B14F-4D97-AF65-F5344CB8AC3E}">
        <p14:creationId xmlns:p14="http://schemas.microsoft.com/office/powerpoint/2010/main" val="2795303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t>Note that because the tones were presented after the letters were turned off, the participant’s attention was directed not to the actual letters, which were no longer present, but to whatever trace remained in the participant’s mind after the letters were turned off. </a:t>
            </a:r>
          </a:p>
          <a:p>
            <a:r>
              <a:rPr lang="en-GB" dirty="0" smtClean="0"/>
              <a:t>When the cue tones directed participants to focus their attention onto one of the rows, they correctly reported an average of about 3.3 of the 4 letters (82 percent) in that row.</a:t>
            </a:r>
          </a:p>
          <a:p>
            <a:r>
              <a:rPr lang="en-GB" dirty="0" smtClean="0"/>
              <a:t> Because participants saw an average of 82 percent of the letters no matter which row was cued, Sperling concluded that the correct description of what was happening was that immediately after the display was presented, participants saw an average of 82 percent of the letters in the whole display, but were not able to report all of these letters because they rapidly faded as the initial letters were being reported.</a:t>
            </a:r>
            <a:endParaRPr lang="en-GB" dirty="0"/>
          </a:p>
        </p:txBody>
      </p:sp>
    </p:spTree>
    <p:extLst>
      <p:ext uri="{BB962C8B-B14F-4D97-AF65-F5344CB8AC3E}">
        <p14:creationId xmlns:p14="http://schemas.microsoft.com/office/powerpoint/2010/main" val="2342043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smtClean="0"/>
              <a:t>Sperling then did an additional experiment to determine the time course of this fading. For this experiment, Sperling devised a delayed partial report method in which the presentation of cue tones was delayed for a fraction of a second after the letters were extinguished (Figure 5.6c). </a:t>
            </a:r>
          </a:p>
          <a:p>
            <a:r>
              <a:rPr lang="en-GB" dirty="0" smtClean="0"/>
              <a:t>The result of the delayed partial report experiments was that when the cue tones were delayed for about half a second after the </a:t>
            </a:r>
            <a:r>
              <a:rPr lang="en-GB" dirty="0" err="1" smtClean="0"/>
              <a:t>fl</a:t>
            </a:r>
            <a:r>
              <a:rPr lang="en-GB" dirty="0" smtClean="0"/>
              <a:t> ash, participants were able to report only slightly more than 1 letter in a row, or a total of about 4 letters for all three rows—the same number of letters they reported using the whole-report technique.</a:t>
            </a:r>
          </a:p>
          <a:p>
            <a:r>
              <a:rPr lang="en-GB" dirty="0" smtClean="0"/>
              <a:t> Figure 5.7 plots this result in terms of the number of letters available to the participants from the entire display, as a function of time following presentation of the display. This graph indicates that immediately after a stimulus is presented, all or most of the stimulus is available for perception.</a:t>
            </a:r>
          </a:p>
          <a:p>
            <a:r>
              <a:rPr lang="en-GB" dirty="0" smtClean="0"/>
              <a:t> This is sensory memory. Then, over the next second, sensory memory fades, until by 1 second, less than 5 of the 12 letters in the matrix can be reported. Note that this corresponds to the number of letters that were reported in the whole report technique.</a:t>
            </a:r>
            <a:endParaRPr lang="en-GB" dirty="0"/>
          </a:p>
        </p:txBody>
      </p:sp>
    </p:spTree>
    <p:extLst>
      <p:ext uri="{BB962C8B-B14F-4D97-AF65-F5344CB8AC3E}">
        <p14:creationId xmlns:p14="http://schemas.microsoft.com/office/powerpoint/2010/main" val="404873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r>
              <a:rPr lang="en-GB" dirty="0" smtClean="0"/>
              <a:t>The thin edge of the present is what is happening right at this moment, but a moment from now the present will become the past, and some of the past will become stored in memory. </a:t>
            </a:r>
          </a:p>
          <a:p>
            <a:pPr algn="just"/>
            <a:r>
              <a:rPr lang="en-GB" dirty="0" smtClean="0"/>
              <a:t>What you will read in this chapter and the two that follow supports the idea that “everything in life is memory” and shows how our memory of the past not only provides a record of a lifetime of events we have experienced and knowledge we have learned, but can also affect our experience of what is happening right at this moment.</a:t>
            </a: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537481089"/>
      </p:ext>
    </p:extLst>
  </p:cSld>
  <p:clrMapOvr>
    <a:masterClrMapping/>
  </p:clrMapOvr>
  <mc:AlternateContent xmlns:mc="http://schemas.openxmlformats.org/markup-compatibility/2006" xmlns:p14="http://schemas.microsoft.com/office/powerpoint/2010/main">
    <mc:Choice Requires="p14">
      <p:transition spd="slow" p14:dur="2000" advTm="57415"/>
    </mc:Choice>
    <mc:Fallback xmlns="">
      <p:transition spd="slow" advTm="574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Sperling concluded from these results that a short-lived sensory memory registers all or most of the information that hits our visual receptors but that this information decays within less than a second. </a:t>
            </a:r>
          </a:p>
          <a:p>
            <a:r>
              <a:rPr lang="en-GB" dirty="0" smtClean="0"/>
              <a:t>This brief sensory memory for visual stimuli is called iconic memory or the visual icon (icon means “image”), and corresponds to the sensory memory stage of Atkinson and Shiffrin’s model. </a:t>
            </a:r>
          </a:p>
          <a:p>
            <a:r>
              <a:rPr lang="en-GB" dirty="0" smtClean="0"/>
              <a:t>Other research, using auditory stimuli, has shown that sounds also persist in the mind. This persistence of sound, which is called echoic memory, lasts for a few seconds after presentation of the original stimulus (Darwin et al., 1972).</a:t>
            </a:r>
            <a:endParaRPr lang="en-GB" dirty="0"/>
          </a:p>
        </p:txBody>
      </p:sp>
    </p:spTree>
    <p:extLst>
      <p:ext uri="{BB962C8B-B14F-4D97-AF65-F5344CB8AC3E}">
        <p14:creationId xmlns:p14="http://schemas.microsoft.com/office/powerpoint/2010/main" val="582487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smtClean="0"/>
              <a:t>Thus, sensory memory can register huge amounts of information (perhaps all of the information that reaches the receptors), but it retains this information for only seconds or fractions of a second. </a:t>
            </a:r>
          </a:p>
          <a:p>
            <a:r>
              <a:rPr lang="en-GB" dirty="0" smtClean="0"/>
              <a:t>There has been some debate regarding the purpose of this large but rapidly fading store (Haber, 1983), but many cognitive psychologists believe that the sensory store is important for</a:t>
            </a:r>
          </a:p>
          <a:p>
            <a:r>
              <a:rPr lang="en-GB" dirty="0" smtClean="0"/>
              <a:t> (1) collecting information to be processed; </a:t>
            </a:r>
          </a:p>
          <a:p>
            <a:r>
              <a:rPr lang="en-GB" dirty="0" smtClean="0"/>
              <a:t>(2) holding the information briefly while initial processing is going on; and</a:t>
            </a:r>
          </a:p>
          <a:p>
            <a:r>
              <a:rPr lang="en-GB" dirty="0" smtClean="0"/>
              <a:t> (3) filling in the blanks when stimulation is intermittent.</a:t>
            </a:r>
          </a:p>
          <a:p>
            <a:r>
              <a:rPr lang="en-GB" dirty="0" smtClean="0"/>
              <a:t>Sperling’s experiment is important not only because it reveals the capacity of sensory memory (large) and its duration (brief), but also because it provides yet another demonstration of how clever experimentation can reveal extremely rapid cognitive processes that we are usually unaware of. </a:t>
            </a:r>
          </a:p>
          <a:p>
            <a:r>
              <a:rPr lang="en-GB" dirty="0" smtClean="0"/>
              <a:t>(See the discussion of illusory conjunctions in Chapter 3, page 67, for another example of how cognitive psychologists studied a rapid process that occurs without our awareness.)</a:t>
            </a:r>
            <a:endParaRPr lang="en-GB" dirty="0"/>
          </a:p>
        </p:txBody>
      </p:sp>
    </p:spTree>
    <p:extLst>
      <p:ext uri="{BB962C8B-B14F-4D97-AF65-F5344CB8AC3E}">
        <p14:creationId xmlns:p14="http://schemas.microsoft.com/office/powerpoint/2010/main" val="1634934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28740" cy="6858000"/>
          </a:xfrm>
          <a:prstGeom prst="rect">
            <a:avLst/>
          </a:prstGeom>
        </p:spPr>
      </p:pic>
    </p:spTree>
    <p:extLst>
      <p:ext uri="{BB962C8B-B14F-4D97-AF65-F5344CB8AC3E}">
        <p14:creationId xmlns:p14="http://schemas.microsoft.com/office/powerpoint/2010/main" val="666765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Short-Term Memory</a:t>
            </a:r>
            <a:endParaRPr lang="en-GB" dirty="0"/>
          </a:p>
        </p:txBody>
      </p:sp>
      <p:sp>
        <p:nvSpPr>
          <p:cNvPr id="3" name="Content Placeholder 2"/>
          <p:cNvSpPr>
            <a:spLocks noGrp="1"/>
          </p:cNvSpPr>
          <p:nvPr>
            <p:ph idx="1"/>
          </p:nvPr>
        </p:nvSpPr>
        <p:spPr/>
        <p:txBody>
          <a:bodyPr>
            <a:normAutofit/>
          </a:bodyPr>
          <a:lstStyle/>
          <a:p>
            <a:r>
              <a:rPr lang="en-GB" dirty="0" smtClean="0"/>
              <a:t>Whatever you are thinking about right now, or remember from what you have just read, is in your short-term memory. </a:t>
            </a:r>
          </a:p>
          <a:p>
            <a:r>
              <a:rPr lang="en-GB" dirty="0" smtClean="0"/>
              <a:t>As we will see shortly, most of this information is eventually lost, with only some of it reaching the more permanent store of long-term memory.</a:t>
            </a:r>
          </a:p>
          <a:p>
            <a:r>
              <a:rPr lang="en-GB" dirty="0" smtClean="0"/>
              <a:t> Because of the brief duration of STM, it is easy to downplay its importance compared to LTM. </a:t>
            </a:r>
          </a:p>
          <a:p>
            <a:r>
              <a:rPr lang="en-GB" dirty="0" smtClean="0"/>
              <a:t>In my class survey of the uses of memory, my students focused almost entirely on how memory enables us to hold information for long periods, </a:t>
            </a:r>
            <a:endParaRPr lang="en-GB" dirty="0"/>
          </a:p>
        </p:txBody>
      </p:sp>
    </p:spTree>
    <p:extLst>
      <p:ext uri="{BB962C8B-B14F-4D97-AF65-F5344CB8AC3E}">
        <p14:creationId xmlns:p14="http://schemas.microsoft.com/office/powerpoint/2010/main" val="2656164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t>such as remembering directions, people’s names, or material that might appear on an exam</a:t>
            </a:r>
          </a:p>
          <a:p>
            <a:r>
              <a:rPr lang="en-GB" dirty="0" smtClean="0"/>
              <a:t>Certainly, our ability to store information for long periods is important, as attested by cases such as Clive Wearing’s, whose inability to form LTMs makes it impossible for him to function independently. But, as we will see, STM (and working memory, which we will describe later) is also crucial for normal functioning.</a:t>
            </a:r>
          </a:p>
          <a:p>
            <a:r>
              <a:rPr lang="en-GB" dirty="0" smtClean="0"/>
              <a:t> Consider, for example, the following sentence. The human brain is involved in everything we know about the important things in life, like music and dancing. How do we understand this sentence? </a:t>
            </a:r>
          </a:p>
          <a:p>
            <a:r>
              <a:rPr lang="en-GB" dirty="0" smtClean="0"/>
              <a:t>First, the beginning of the sentence is stored in STM. We then read the rest of the sentence and determine the overall meaning by comparing the information at the end of the sentence to the information at the beginning. </a:t>
            </a:r>
            <a:endParaRPr lang="en-GB" dirty="0"/>
          </a:p>
        </p:txBody>
      </p:sp>
    </p:spTree>
    <p:extLst>
      <p:ext uri="{BB962C8B-B14F-4D97-AF65-F5344CB8AC3E}">
        <p14:creationId xmlns:p14="http://schemas.microsoft.com/office/powerpoint/2010/main" val="1786740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t>But what if we couldn’t hold the beginning of the sentence in STM? If the information in the fi </a:t>
            </a:r>
            <a:r>
              <a:rPr lang="en-GB" dirty="0" err="1" smtClean="0"/>
              <a:t>rst</a:t>
            </a:r>
            <a:r>
              <a:rPr lang="en-GB" dirty="0" smtClean="0"/>
              <a:t> phrase faded before you completed the sentence, you might think that the topic of the sentence is music and dancing and wouldn’t realize that the sentence is really about the brain.</a:t>
            </a:r>
          </a:p>
          <a:p>
            <a:r>
              <a:rPr lang="en-GB" dirty="0" smtClean="0"/>
              <a:t>Holding small amounts of information for brief periods is the basis of a great deal of our mental life. Everything we think about or know at a particular moment in time involves STM because short-term memory is our window on the present.</a:t>
            </a:r>
          </a:p>
          <a:p>
            <a:r>
              <a:rPr lang="en-GB" dirty="0" smtClean="0"/>
              <a:t> (Remember from Figure 5.4e that Rachel became aware of the pizzeria’s phone number by transferring it from LTM to STM.) </a:t>
            </a:r>
          </a:p>
          <a:p>
            <a:r>
              <a:rPr lang="en-GB" dirty="0" smtClean="0"/>
              <a:t>Early research on STM focused on answering the following two questions: </a:t>
            </a:r>
          </a:p>
          <a:p>
            <a:r>
              <a:rPr lang="en-GB" dirty="0" smtClean="0"/>
              <a:t>(1) What is the duration of STM? And</a:t>
            </a:r>
          </a:p>
          <a:p>
            <a:r>
              <a:rPr lang="en-GB" dirty="0" smtClean="0"/>
              <a:t> (2) How much information can STM hold</a:t>
            </a:r>
            <a:endParaRPr lang="en-GB" dirty="0"/>
          </a:p>
        </p:txBody>
      </p:sp>
    </p:spTree>
    <p:extLst>
      <p:ext uri="{BB962C8B-B14F-4D97-AF65-F5344CB8AC3E}">
        <p14:creationId xmlns:p14="http://schemas.microsoft.com/office/powerpoint/2010/main" val="3042047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Duration of Short-Term Memory?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John Brown (1958) in England and Lloyd Peterson and Margaret Peterson (1959) in the United States carried out experiments to determine the duration of STM. In their experiments participants were given a task similar to the one in the following demonstration.</a:t>
            </a:r>
          </a:p>
          <a:p>
            <a:r>
              <a:rPr lang="en-GB" dirty="0" smtClean="0"/>
              <a:t> Demonstration Remembering Three Letters</a:t>
            </a:r>
          </a:p>
          <a:p>
            <a:r>
              <a:rPr lang="en-GB" dirty="0" smtClean="0"/>
              <a:t>You will need another person to serve as a participant in this experiment. Tell the person that you are going to read three letters followed by a number. Once the person hears the number he or she should start counting backward by 3’s from that number, and then when you say “Recall,” the person should write down the three letters heard at the beginning.</a:t>
            </a:r>
          </a:p>
          <a:p>
            <a:r>
              <a:rPr lang="en-GB" dirty="0" smtClean="0"/>
              <a:t> Once the person starts counting, time 20 seconds and say, “Recall.” Note the accuracy and repeat this procedure for a few more trials, using a new set of letters and a new three-digit number on each trial. </a:t>
            </a:r>
            <a:endParaRPr lang="en-GB" dirty="0"/>
          </a:p>
        </p:txBody>
      </p:sp>
    </p:spTree>
    <p:extLst>
      <p:ext uri="{BB962C8B-B14F-4D97-AF65-F5344CB8AC3E}">
        <p14:creationId xmlns:p14="http://schemas.microsoft.com/office/powerpoint/2010/main" val="3002407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Peterson and Peterson found that their participants were able to remember about 80 percent of the letters after a 3-second delay (left bar in Figure 5.8a), but could remember an average of only 10 percent of the three-letter groups after an 18-second delay (right bar in Figure 5.8a). </a:t>
            </a:r>
          </a:p>
          <a:p>
            <a:r>
              <a:rPr lang="en-GB" dirty="0" smtClean="0"/>
              <a:t>Peterson and Peterson initially interpreted this result as demonstrating that participants forgot the letters because their memory trace decayed during the 18 seconds.</a:t>
            </a:r>
          </a:p>
          <a:p>
            <a:r>
              <a:rPr lang="en-GB" dirty="0" smtClean="0"/>
              <a:t> However, when G. Keppel and Benton Underwood (1962) looked closely at Peterson and Peterson’s results, they found that if they considered the participants’ performance on just the first trial, there is little falloff between the 3-second and the 18-second delay (Figure 5.8b). </a:t>
            </a:r>
          </a:p>
          <a:p>
            <a:r>
              <a:rPr lang="en-GB" dirty="0" smtClean="0"/>
              <a:t>However, when they </a:t>
            </a:r>
            <a:r>
              <a:rPr lang="en-GB" dirty="0" err="1" smtClean="0"/>
              <a:t>analyzed</a:t>
            </a:r>
            <a:r>
              <a:rPr lang="en-GB" dirty="0" smtClean="0"/>
              <a:t> the results for the third trial, they began seeing a drop-off in performance between the 3-second and the 18-second delay (Figure 5.8c).</a:t>
            </a:r>
            <a:endParaRPr lang="en-GB" dirty="0"/>
          </a:p>
        </p:txBody>
      </p:sp>
    </p:spTree>
    <p:extLst>
      <p:ext uri="{BB962C8B-B14F-4D97-AF65-F5344CB8AC3E}">
        <p14:creationId xmlns:p14="http://schemas.microsoft.com/office/powerpoint/2010/main" val="3972228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90223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Why would memory become worse after a few trials? Keppel and Underwood suggested that the drop-off in memory was due not to decay of the memory trace, as Peterson and Peterson had proposed, but to proactive interference</a:t>
            </a:r>
          </a:p>
          <a:p>
            <a:r>
              <a:rPr lang="en-GB" dirty="0" smtClean="0"/>
              <a:t> (PI)—interference that occurs when information that was learned previously interferes with learning new information.</a:t>
            </a:r>
          </a:p>
          <a:p>
            <a:r>
              <a:rPr lang="en-GB" dirty="0" smtClean="0"/>
              <a:t>The effect of proactive interference is illustrated by what might happen when a frequently used phone number is changed. Consider, for example, what might happen when Rachel calls the number she had memorized for </a:t>
            </a:r>
            <a:r>
              <a:rPr lang="en-GB" dirty="0" err="1" smtClean="0"/>
              <a:t>Mineo’s</a:t>
            </a:r>
            <a:r>
              <a:rPr lang="en-GB" dirty="0" smtClean="0"/>
              <a:t> Pizza, 521-5100, only to get a recording saying that the phone number has been changed to 522-4100. </a:t>
            </a:r>
          </a:p>
          <a:p>
            <a:r>
              <a:rPr lang="en-GB" dirty="0" smtClean="0"/>
              <a:t>Although Rachel tries to remember the new number, she makes mistakes at fi </a:t>
            </a:r>
            <a:r>
              <a:rPr lang="en-GB" dirty="0" err="1" smtClean="0"/>
              <a:t>rst</a:t>
            </a:r>
            <a:r>
              <a:rPr lang="en-GB" dirty="0" smtClean="0"/>
              <a:t> because proactive interference is causing her memory for the old number to interfere with her memory for the new number. The fact that the new number is similar to the old one adds to the interference and makes it harder to remember the new number.</a:t>
            </a:r>
            <a:endParaRPr lang="en-GB" dirty="0"/>
          </a:p>
        </p:txBody>
      </p:sp>
    </p:spTree>
    <p:extLst>
      <p:ext uri="{BB962C8B-B14F-4D97-AF65-F5344CB8AC3E}">
        <p14:creationId xmlns:p14="http://schemas.microsoft.com/office/powerpoint/2010/main" val="147307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Memory?</a:t>
            </a:r>
            <a:endParaRPr lang="en-GB" dirty="0"/>
          </a:p>
        </p:txBody>
      </p:sp>
      <p:sp>
        <p:nvSpPr>
          <p:cNvPr id="3" name="Content Placeholder 2"/>
          <p:cNvSpPr>
            <a:spLocks noGrp="1"/>
          </p:cNvSpPr>
          <p:nvPr>
            <p:ph idx="1"/>
          </p:nvPr>
        </p:nvSpPr>
        <p:spPr/>
        <p:txBody>
          <a:bodyPr/>
          <a:lstStyle/>
          <a:p>
            <a:r>
              <a:rPr lang="en-GB" dirty="0" smtClean="0"/>
              <a:t>The </a:t>
            </a:r>
            <a:r>
              <a:rPr lang="en-GB" dirty="0" err="1" smtClean="0"/>
              <a:t>defi</a:t>
            </a:r>
            <a:r>
              <a:rPr lang="en-GB" dirty="0" smtClean="0"/>
              <a:t> </a:t>
            </a:r>
            <a:r>
              <a:rPr lang="en-GB" dirty="0" err="1" smtClean="0"/>
              <a:t>nition</a:t>
            </a:r>
            <a:r>
              <a:rPr lang="en-GB" dirty="0" smtClean="0"/>
              <a:t> of memory provides the fi </a:t>
            </a:r>
            <a:r>
              <a:rPr lang="en-GB" dirty="0" err="1" smtClean="0"/>
              <a:t>rst</a:t>
            </a:r>
            <a:r>
              <a:rPr lang="en-GB" dirty="0" smtClean="0"/>
              <a:t> indication of its importance in our lives: Memory is the processes involved in retaining, retrieving, and using information about stimuli, images, events, ideas, and skills after the original information is no longer present.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942830212"/>
      </p:ext>
    </p:extLst>
  </p:cSld>
  <p:clrMapOvr>
    <a:masterClrMapping/>
  </p:clrMapOvr>
  <mc:AlternateContent xmlns:mc="http://schemas.openxmlformats.org/markup-compatibility/2006" xmlns:p14="http://schemas.microsoft.com/office/powerpoint/2010/main">
    <mc:Choice Requires="p14">
      <p:transition spd="slow" p14:dur="2000" advTm="25947"/>
    </mc:Choice>
    <mc:Fallback xmlns="">
      <p:transition spd="slow" advTm="25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smtClean="0"/>
              <a:t>What does it mean that the reason for the decrease in memory is proactive interference, rather than decay? From the point of view of understanding the basic mechanisms underlying memory, it is important to know that interference is a basic mechanism of forgetting.</a:t>
            </a:r>
          </a:p>
          <a:p>
            <a:r>
              <a:rPr lang="en-GB" dirty="0" smtClean="0"/>
              <a:t> From the point of view of our everyday life experience, it is easy to see that interference is happening constantly, as one event follows the next (and even when nothing is “happening,” we are usually thinking about something).</a:t>
            </a:r>
          </a:p>
          <a:p>
            <a:r>
              <a:rPr lang="en-GB" dirty="0" smtClean="0"/>
              <a:t> The outcome of this constant interference is that the effective duration of STM, when rehearsal is prevented, is about 15–20 seconds.</a:t>
            </a:r>
          </a:p>
          <a:p>
            <a:pPr marL="0" indent="0">
              <a:buNone/>
            </a:pPr>
            <a:endParaRPr lang="en-GB" dirty="0"/>
          </a:p>
        </p:txBody>
      </p:sp>
    </p:spTree>
    <p:extLst>
      <p:ext uri="{BB962C8B-B14F-4D97-AF65-F5344CB8AC3E}">
        <p14:creationId xmlns:p14="http://schemas.microsoft.com/office/powerpoint/2010/main" val="1708316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Capacity of Short-Term Memory?</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Information is not only lost rapidly from STM, but there is a limit to how much information can be held there. One measure of this capacity is provided by the digit span— the number of digits a person can remember.</a:t>
            </a:r>
          </a:p>
          <a:p>
            <a:r>
              <a:rPr lang="en-GB" dirty="0" smtClean="0"/>
              <a:t>Digit Span You can determine your digit span by doing the following demonstration.</a:t>
            </a:r>
          </a:p>
          <a:p>
            <a:r>
              <a:rPr lang="en-GB" dirty="0" smtClean="0"/>
              <a:t> Demonstration Digit Span Using an index card or piece of paper, cover all of the numbers below. </a:t>
            </a:r>
          </a:p>
          <a:p>
            <a:r>
              <a:rPr lang="en-GB" dirty="0" smtClean="0"/>
              <a:t>Move the card down to uncover the ﬁrst string of numbers. Read the numbers, cover them up, and then write them down in the correct order. Then move the card to the next string and repeat this procedure until you begin making errors.</a:t>
            </a:r>
          </a:p>
          <a:p>
            <a:r>
              <a:rPr lang="en-GB" dirty="0" smtClean="0"/>
              <a:t> The longest string you are able to reproduce without error is your digit span.</a:t>
            </a:r>
          </a:p>
          <a:p>
            <a:endParaRPr lang="en-GB" dirty="0" smtClean="0"/>
          </a:p>
          <a:p>
            <a:r>
              <a:rPr lang="en-GB" dirty="0" smtClean="0"/>
              <a:t> 2 1 4 9 </a:t>
            </a:r>
          </a:p>
          <a:p>
            <a:r>
              <a:rPr lang="en-GB" dirty="0" smtClean="0"/>
              <a:t>3 9 6 7 8</a:t>
            </a:r>
          </a:p>
          <a:p>
            <a:r>
              <a:rPr lang="en-GB" dirty="0" smtClean="0"/>
              <a:t> 6 4 9 7 8 4 </a:t>
            </a:r>
          </a:p>
          <a:p>
            <a:r>
              <a:rPr lang="en-GB" dirty="0" smtClean="0"/>
              <a:t>7 3 8 2 0 1 5 </a:t>
            </a:r>
          </a:p>
          <a:p>
            <a:r>
              <a:rPr lang="en-GB" dirty="0" smtClean="0"/>
              <a:t>8 4 2 6 1 4 3 2 </a:t>
            </a:r>
          </a:p>
          <a:p>
            <a:r>
              <a:rPr lang="en-GB" dirty="0" smtClean="0"/>
              <a:t>4 8 2 3 9 2 8 0 7</a:t>
            </a:r>
          </a:p>
          <a:p>
            <a:r>
              <a:rPr lang="en-GB" dirty="0" smtClean="0"/>
              <a:t> 5 8 5 2 9 8 1 6 3 7 </a:t>
            </a:r>
            <a:endParaRPr lang="en-GB" dirty="0"/>
          </a:p>
        </p:txBody>
      </p:sp>
    </p:spTree>
    <p:extLst>
      <p:ext uri="{BB962C8B-B14F-4D97-AF65-F5344CB8AC3E}">
        <p14:creationId xmlns:p14="http://schemas.microsoft.com/office/powerpoint/2010/main" val="633091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If you succeeded in remembering the longest string of digits, you have a digit span of 10. </a:t>
            </a:r>
          </a:p>
          <a:p>
            <a:r>
              <a:rPr lang="en-GB" dirty="0" smtClean="0"/>
              <a:t>The typical span is between 5 and 8 digits. According to measurements of digit span, the capacity of STM is 5–8 items. </a:t>
            </a:r>
          </a:p>
          <a:p>
            <a:r>
              <a:rPr lang="en-GB" dirty="0" smtClean="0"/>
              <a:t>But what exactly is an item? George Miller (1956) considered this question in a famous paper titled “The Magical Number Seven, Plus or Minus Two.” Miller expanded the definition of an item beyond digits by considering how we remember words and combinations of words.</a:t>
            </a:r>
          </a:p>
          <a:p>
            <a:r>
              <a:rPr lang="en-GB" dirty="0" smtClean="0"/>
              <a:t> Consider, for example, trying to remember the following words: monkey, child, wildly, zoo, jumped, city, ringtail, young. How many units are there in this list? There are 8 words, but if we group them differently, they can form the following 4 pairs: ringtail monkey, jumped wildly, young child, city zoo. </a:t>
            </a:r>
          </a:p>
          <a:p>
            <a:r>
              <a:rPr lang="en-GB" dirty="0" smtClean="0"/>
              <a:t>We can take this one step further by arranging these groups of words into one sentence: The ringtail monkey jumped wildly for the young child at the city zoo</a:t>
            </a:r>
            <a:endParaRPr lang="en-GB" dirty="0"/>
          </a:p>
        </p:txBody>
      </p:sp>
    </p:spTree>
    <p:extLst>
      <p:ext uri="{BB962C8B-B14F-4D97-AF65-F5344CB8AC3E}">
        <p14:creationId xmlns:p14="http://schemas.microsoft.com/office/powerpoint/2010/main" val="1503394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Chunking</a:t>
            </a:r>
            <a:endParaRPr lang="en-GB" dirty="0"/>
          </a:p>
        </p:txBody>
      </p:sp>
      <p:sp>
        <p:nvSpPr>
          <p:cNvPr id="3" name="Content Placeholder 2"/>
          <p:cNvSpPr>
            <a:spLocks noGrp="1"/>
          </p:cNvSpPr>
          <p:nvPr>
            <p:ph idx="1"/>
          </p:nvPr>
        </p:nvSpPr>
        <p:spPr/>
        <p:txBody>
          <a:bodyPr>
            <a:normAutofit lnSpcReduction="10000"/>
          </a:bodyPr>
          <a:lstStyle/>
          <a:p>
            <a:r>
              <a:rPr lang="en-GB" dirty="0" smtClean="0"/>
              <a:t>Is the sentence about the child watching a monkey at the zoo 8 items, 4 items, or 1 item? Miller introduced the concept of chunking to describe the fact that small units (like words) can be combined into larger meaningful units, like phrases, or even larger units, like sentences, paragraphs, or stories.</a:t>
            </a:r>
          </a:p>
          <a:p>
            <a:r>
              <a:rPr lang="en-GB" dirty="0" smtClean="0"/>
              <a:t> A chunk has been </a:t>
            </a:r>
            <a:r>
              <a:rPr lang="en-GB" dirty="0" err="1" smtClean="0"/>
              <a:t>defi</a:t>
            </a:r>
            <a:r>
              <a:rPr lang="en-GB" dirty="0" smtClean="0"/>
              <a:t> ned as a collection of elements that are strongly associated with one another but are weakly associated with elements in other chunks (</a:t>
            </a:r>
            <a:r>
              <a:rPr lang="en-GB" dirty="0" err="1" smtClean="0"/>
              <a:t>Gobet</a:t>
            </a:r>
            <a:r>
              <a:rPr lang="en-GB" dirty="0" smtClean="0"/>
              <a:t> et al., 2001).</a:t>
            </a:r>
          </a:p>
          <a:p>
            <a:r>
              <a:rPr lang="en-GB" dirty="0" smtClean="0"/>
              <a:t> In our example the word ringtail is strongly associated with the word monkey but is not as strongly associated with the other words, such as child or jumped.</a:t>
            </a:r>
            <a:endParaRPr lang="en-GB" dirty="0"/>
          </a:p>
        </p:txBody>
      </p:sp>
    </p:spTree>
    <p:extLst>
      <p:ext uri="{BB962C8B-B14F-4D97-AF65-F5344CB8AC3E}">
        <p14:creationId xmlns:p14="http://schemas.microsoft.com/office/powerpoint/2010/main" val="3791115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Research has shown that chunking in terms of meaning can increase our ability to hold information in STM. </a:t>
            </a:r>
          </a:p>
          <a:p>
            <a:r>
              <a:rPr lang="en-GB" dirty="0" smtClean="0"/>
              <a:t>Thus, we can recall a sequence of 5–8 unrelated words, but arranging the words to form a meaningful sentence so that the words become more strongly associated with one another increases the memory span to 20 words or more (Butterworth et al., 1990).</a:t>
            </a:r>
            <a:endParaRPr lang="en-GB" dirty="0"/>
          </a:p>
        </p:txBody>
      </p:sp>
    </p:spTree>
    <p:extLst>
      <p:ext uri="{BB962C8B-B14F-4D97-AF65-F5344CB8AC3E}">
        <p14:creationId xmlns:p14="http://schemas.microsoft.com/office/powerpoint/2010/main" val="696433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K. Anders </a:t>
            </a:r>
            <a:r>
              <a:rPr lang="en-GB" dirty="0" err="1" smtClean="0"/>
              <a:t>Ericcson</a:t>
            </a:r>
            <a:r>
              <a:rPr lang="en-GB" dirty="0" smtClean="0"/>
              <a:t> and </a:t>
            </a:r>
            <a:r>
              <a:rPr lang="en-GB" dirty="0" err="1" smtClean="0"/>
              <a:t>coworkers</a:t>
            </a:r>
            <a:r>
              <a:rPr lang="en-GB" dirty="0" smtClean="0"/>
              <a:t> (1980) demonstrated an effect of chunking by showing how a college student with average memory ability was able to achieve amazing feats of memory. </a:t>
            </a:r>
          </a:p>
          <a:p>
            <a:r>
              <a:rPr lang="en-GB" dirty="0" smtClean="0"/>
              <a:t>Their participant, S.F., was asked to repeat strings of random digits that were read to him. Although S.F. had a typical memory span of 7 digits, after extensive training (230 one-hour sessions), he was able to repeat sequences of up to 79 digits without error. </a:t>
            </a:r>
          </a:p>
          <a:p>
            <a:r>
              <a:rPr lang="en-GB" dirty="0" smtClean="0"/>
              <a:t>How did he do it? S.F. used chunking to recode the digits into larger units that formed meaningful sequences. For example, 3492 became “3 minutes and 49 point 2 seconds, near world-record mile time,” and 893 became “89 point 3, very old man.”</a:t>
            </a:r>
          </a:p>
          <a:p>
            <a:r>
              <a:rPr lang="en-GB" dirty="0" smtClean="0"/>
              <a:t> This example illustrates an interaction between STM and LTM, because S.F., who was a runner, created some of his chunks based on his knowledge of running times that were stored in LTM.</a:t>
            </a:r>
            <a:endParaRPr lang="en-GB" dirty="0"/>
          </a:p>
        </p:txBody>
      </p:sp>
    </p:spTree>
    <p:extLst>
      <p:ext uri="{BB962C8B-B14F-4D97-AF65-F5344CB8AC3E}">
        <p14:creationId xmlns:p14="http://schemas.microsoft.com/office/powerpoint/2010/main" val="1076998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smtClean="0"/>
              <a:t>Another example of chunking that is based on an interaction between STM and LTM is provided by an experiment by William Chase and Herbert Simon (1973a, 1973b) in which they showed chess players pictures of chess pieces on a chessboard for 5 seconds. </a:t>
            </a:r>
          </a:p>
          <a:p>
            <a:r>
              <a:rPr lang="en-GB" dirty="0" smtClean="0"/>
              <a:t>The chess players were then asked to reproduce the positions they had seen. Chase and Simon compared the performance of a chess master who had played or studied chess for over 10,000 hours to the performance of a beginner who had less than 100 hours of experience. </a:t>
            </a:r>
          </a:p>
          <a:p>
            <a:r>
              <a:rPr lang="en-GB" dirty="0" smtClean="0"/>
              <a:t>The results, shown in Figure 5.9a, show that the chess master placed 16 pieces out of 24 correctly on his fi </a:t>
            </a:r>
            <a:r>
              <a:rPr lang="en-GB" dirty="0" err="1" smtClean="0"/>
              <a:t>rst</a:t>
            </a:r>
            <a:r>
              <a:rPr lang="en-GB" dirty="0" smtClean="0"/>
              <a:t> try, compared to just 4 out of 24 for the beginner.</a:t>
            </a:r>
          </a:p>
          <a:p>
            <a:r>
              <a:rPr lang="en-GB" dirty="0" smtClean="0"/>
              <a:t> Moreover, the master required only four trials to reproduce all of the positions exactly, whereas even after seven trials the beginner was still making errors.</a:t>
            </a:r>
            <a:endParaRPr lang="en-GB" dirty="0"/>
          </a:p>
        </p:txBody>
      </p:sp>
    </p:spTree>
    <p:extLst>
      <p:ext uri="{BB962C8B-B14F-4D97-AF65-F5344CB8AC3E}">
        <p14:creationId xmlns:p14="http://schemas.microsoft.com/office/powerpoint/2010/main" val="1471247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We know that the master’s superior performance was caused by chunking because it occurred only when the chess pieces were arranged in positions from a real chess game. </a:t>
            </a:r>
          </a:p>
          <a:p>
            <a:r>
              <a:rPr lang="en-GB" dirty="0" smtClean="0"/>
              <a:t>When the pieces were arranged randomly, the chess master performed as poorly as the begin </a:t>
            </a:r>
            <a:r>
              <a:rPr lang="en-GB" dirty="0" err="1" smtClean="0"/>
              <a:t>ner</a:t>
            </a:r>
            <a:r>
              <a:rPr lang="en-GB" dirty="0" smtClean="0"/>
              <a:t> (Figure 5.9b). Chase and Simon concluded that the chess master’s advantage was due not to a more highly developed short-term memory, but to his ability to group the chess pieces into meaningful chunks.</a:t>
            </a:r>
          </a:p>
          <a:p>
            <a:r>
              <a:rPr lang="en-GB" dirty="0" smtClean="0"/>
              <a:t> Because the chess master had stored many of the patterns that occur in real chess games in LTM, he saw the layout of chess pieces not in terms of individual pieces but in terms of 4 to 6 chunks, each made up of a group of pieces that formed familiar, meaningful patterns.</a:t>
            </a:r>
          </a:p>
          <a:p>
            <a:r>
              <a:rPr lang="en-GB" dirty="0" smtClean="0"/>
              <a:t> When the pieces were arranged randomly, the familiar patterns were destroyed, and the chess master’s advantage vanished (also see </a:t>
            </a:r>
            <a:r>
              <a:rPr lang="en-GB" dirty="0" err="1" smtClean="0"/>
              <a:t>DeGroot</a:t>
            </a:r>
            <a:r>
              <a:rPr lang="en-GB" dirty="0" smtClean="0"/>
              <a:t>, 1965; </a:t>
            </a:r>
            <a:r>
              <a:rPr lang="en-GB" dirty="0" err="1" smtClean="0"/>
              <a:t>Gobet</a:t>
            </a:r>
            <a:r>
              <a:rPr lang="en-GB" dirty="0" smtClean="0"/>
              <a:t> et al., 2001</a:t>
            </a:r>
            <a:endParaRPr lang="en-GB" dirty="0"/>
          </a:p>
        </p:txBody>
      </p:sp>
    </p:spTree>
    <p:extLst>
      <p:ext uri="{BB962C8B-B14F-4D97-AF65-F5344CB8AC3E}">
        <p14:creationId xmlns:p14="http://schemas.microsoft.com/office/powerpoint/2010/main" val="388932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Chunking is an essential feature of STM because it expands the capacity of STM so it can handle 5–8 chunks rather than just 5–8 items. </a:t>
            </a:r>
          </a:p>
          <a:p>
            <a:r>
              <a:rPr lang="en-GB" dirty="0" smtClean="0"/>
              <a:t>This enables the limited-capacity STM to deal with the large amount of information involved in many of the tasks we perform every day, such as chunking letters into words as you read this, remembering the first three numbers of familiar telephone exchanges as a unit, and transforming long conversations into smaller units of meaning.</a:t>
            </a:r>
            <a:endParaRPr lang="en-GB" dirty="0"/>
          </a:p>
        </p:txBody>
      </p:sp>
    </p:spTree>
    <p:extLst>
      <p:ext uri="{BB962C8B-B14F-4D97-AF65-F5344CB8AC3E}">
        <p14:creationId xmlns:p14="http://schemas.microsoft.com/office/powerpoint/2010/main" val="2863547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39433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Purposes of Memory</a:t>
            </a:r>
            <a:endParaRPr lang="en-GB" dirty="0"/>
          </a:p>
        </p:txBody>
      </p:sp>
      <p:sp>
        <p:nvSpPr>
          <p:cNvPr id="3" name="Content Placeholder 2"/>
          <p:cNvSpPr>
            <a:spLocks noGrp="1"/>
          </p:cNvSpPr>
          <p:nvPr>
            <p:ph idx="1"/>
          </p:nvPr>
        </p:nvSpPr>
        <p:spPr/>
        <p:txBody>
          <a:bodyPr>
            <a:normAutofit fontScale="92500"/>
          </a:bodyPr>
          <a:lstStyle/>
          <a:p>
            <a:r>
              <a:rPr lang="en-GB" dirty="0" smtClean="0"/>
              <a:t>The fact that memory retains information that is no longer present means that we can use our memory as a “time machine” to go back just a moment—to the words you read at the beginning of this sentence—or many years—to events as early as a childhood birthday party. </a:t>
            </a:r>
          </a:p>
          <a:p>
            <a:r>
              <a:rPr lang="en-GB" dirty="0" smtClean="0"/>
              <a:t>This “mental time travel” afforded by memory can place you back in a situation, so you feel as though you are reliving it, even to the extent of experiencing feelings that were occurring long ago. But memory goes beyond </a:t>
            </a:r>
            <a:r>
              <a:rPr lang="en-GB" dirty="0" err="1" smtClean="0"/>
              <a:t>reexperiencing</a:t>
            </a:r>
            <a:r>
              <a:rPr lang="en-GB" dirty="0" smtClean="0"/>
              <a:t> events.</a:t>
            </a:r>
          </a:p>
          <a:p>
            <a:r>
              <a:rPr lang="en-GB" dirty="0" smtClean="0"/>
              <a:t> We also use memory to remember what we need to do later in the day, to remember facts we have learned, and to use skills we have acquired.</a:t>
            </a:r>
            <a:endParaRPr lang="en-GB" dirty="0"/>
          </a:p>
        </p:txBody>
      </p:sp>
    </p:spTree>
    <p:extLst>
      <p:ext uri="{BB962C8B-B14F-4D97-AF65-F5344CB8AC3E}">
        <p14:creationId xmlns:p14="http://schemas.microsoft.com/office/powerpoint/2010/main" val="13906023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Information Coded in Short-Term Memory</a:t>
            </a:r>
            <a:endParaRPr lang="en-GB" dirty="0"/>
          </a:p>
        </p:txBody>
      </p:sp>
      <p:sp>
        <p:nvSpPr>
          <p:cNvPr id="3" name="Content Placeholder 2"/>
          <p:cNvSpPr>
            <a:spLocks noGrp="1"/>
          </p:cNvSpPr>
          <p:nvPr>
            <p:ph idx="1"/>
          </p:nvPr>
        </p:nvSpPr>
        <p:spPr/>
        <p:txBody>
          <a:bodyPr>
            <a:normAutofit/>
          </a:bodyPr>
          <a:lstStyle/>
          <a:p>
            <a:r>
              <a:rPr lang="en-GB" b="1" u="sng" dirty="0" smtClean="0"/>
              <a:t>Coding</a:t>
            </a:r>
            <a:r>
              <a:rPr lang="en-GB" dirty="0" smtClean="0"/>
              <a:t> refers to the way information is represented. Remember, for example, our discussion in Chapter 2 of how a person’s face can be represented by the pattern of fi ring of a number of neurons. Determining how a stimulus is represented by the fi ring of neurons is a physiological approach to coding. </a:t>
            </a:r>
          </a:p>
          <a:p>
            <a:r>
              <a:rPr lang="en-GB" dirty="0" smtClean="0"/>
              <a:t>We can also take a mental approach to coding by asking how a stimulus or an experience is represented in the mind. For example, imagine that you have just finished listening to your cognitive psychology professor give a lecture. </a:t>
            </a:r>
            <a:endParaRPr lang="en-GB" dirty="0"/>
          </a:p>
        </p:txBody>
      </p:sp>
    </p:spTree>
    <p:extLst>
      <p:ext uri="{BB962C8B-B14F-4D97-AF65-F5344CB8AC3E}">
        <p14:creationId xmlns:p14="http://schemas.microsoft.com/office/powerpoint/2010/main" val="2856928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We can describe different kinds of mental coding that occur for this experience by considering some of the ways you might remember what happened in class. </a:t>
            </a:r>
          </a:p>
          <a:p>
            <a:r>
              <a:rPr lang="en-GB" dirty="0" smtClean="0"/>
              <a:t>Remembering the sound of your professor’s voice is an example of auditory coding. Imagining what your professor looks like, perhaps by conjuring up an image in your mind, is an example of visual coding. Finally, remembering what your professor was talking about is an example of coding in terms of meaning, which is called semantic coding (see Table 5.2).</a:t>
            </a:r>
            <a:endParaRPr lang="en-GB" dirty="0"/>
          </a:p>
        </p:txBody>
      </p:sp>
    </p:spTree>
    <p:extLst>
      <p:ext uri="{BB962C8B-B14F-4D97-AF65-F5344CB8AC3E}">
        <p14:creationId xmlns:p14="http://schemas.microsoft.com/office/powerpoint/2010/main" val="4055272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Auditory Coding</a:t>
            </a:r>
            <a:endParaRPr lang="en-GB" dirty="0"/>
          </a:p>
        </p:txBody>
      </p:sp>
      <p:sp>
        <p:nvSpPr>
          <p:cNvPr id="3" name="Content Placeholder 2"/>
          <p:cNvSpPr>
            <a:spLocks noGrp="1"/>
          </p:cNvSpPr>
          <p:nvPr>
            <p:ph idx="1"/>
          </p:nvPr>
        </p:nvSpPr>
        <p:spPr/>
        <p:txBody>
          <a:bodyPr/>
          <a:lstStyle/>
          <a:p>
            <a:r>
              <a:rPr lang="en-GB" dirty="0" smtClean="0"/>
              <a:t>One of the early experiments that investigated coding in STM was done by R. Conrad in 1964. In Conrad’s experiment, participants saw a number of target letters flashed briefly on a screen and were told to write down the letters in the order .</a:t>
            </a:r>
          </a:p>
          <a:p>
            <a:endParaRPr lang="en-GB" dirty="0"/>
          </a:p>
        </p:txBody>
      </p:sp>
      <p:pic>
        <p:nvPicPr>
          <p:cNvPr id="4" name="Picture 3"/>
          <p:cNvPicPr>
            <a:picLocks noChangeAspect="1"/>
          </p:cNvPicPr>
          <p:nvPr/>
        </p:nvPicPr>
        <p:blipFill>
          <a:blip r:embed="rId2"/>
          <a:stretch>
            <a:fillRect/>
          </a:stretch>
        </p:blipFill>
        <p:spPr>
          <a:xfrm>
            <a:off x="838199" y="3502325"/>
            <a:ext cx="10453777" cy="3157267"/>
          </a:xfrm>
          <a:prstGeom prst="rect">
            <a:avLst/>
          </a:prstGeom>
        </p:spPr>
      </p:pic>
    </p:spTree>
    <p:extLst>
      <p:ext uri="{BB962C8B-B14F-4D97-AF65-F5344CB8AC3E}">
        <p14:creationId xmlns:p14="http://schemas.microsoft.com/office/powerpoint/2010/main" val="3175487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they were presented. Conrad found that when participants made errors, they were most likely to misidentify the target letter as another letter that sounded like the target. </a:t>
            </a:r>
          </a:p>
          <a:p>
            <a:r>
              <a:rPr lang="en-GB" dirty="0" smtClean="0"/>
              <a:t>For example, “F” was most often </a:t>
            </a:r>
            <a:r>
              <a:rPr lang="en-GB" dirty="0" err="1" smtClean="0"/>
              <a:t>misidentifi</a:t>
            </a:r>
            <a:r>
              <a:rPr lang="en-GB" dirty="0" smtClean="0"/>
              <a:t> </a:t>
            </a:r>
            <a:r>
              <a:rPr lang="en-GB" dirty="0" err="1" smtClean="0"/>
              <a:t>ed</a:t>
            </a:r>
            <a:r>
              <a:rPr lang="en-GB" dirty="0" smtClean="0"/>
              <a:t> as “S” or “X,” two letters that sound similar to “F.” Thus, even though the participants saw the letters, the mistakes they made were based on the letters’ sounds.</a:t>
            </a:r>
          </a:p>
          <a:p>
            <a:r>
              <a:rPr lang="en-GB" dirty="0" smtClean="0"/>
              <a:t> From these results Conrad concluded that the code for STM is auditory (based on the sound of the stimulus), rather than visual (based on the visual appearance of the stimulus).</a:t>
            </a:r>
          </a:p>
          <a:p>
            <a:r>
              <a:rPr lang="en-GB" dirty="0" smtClean="0"/>
              <a:t> This conclusion fits with our common experience with telephone numbers. </a:t>
            </a:r>
          </a:p>
          <a:p>
            <a:r>
              <a:rPr lang="en-GB" dirty="0" smtClean="0"/>
              <a:t>Even though our contact with them in the phone book is visual, we usually remember them by repeating their sound over and over rather than by visualizing what the numbers look like in the phone book (also see </a:t>
            </a:r>
            <a:r>
              <a:rPr lang="en-GB" dirty="0" err="1" smtClean="0"/>
              <a:t>Wickelgren</a:t>
            </a:r>
            <a:r>
              <a:rPr lang="en-GB" dirty="0" smtClean="0"/>
              <a:t>, 1965).</a:t>
            </a:r>
            <a:endParaRPr lang="en-GB" dirty="0"/>
          </a:p>
        </p:txBody>
      </p:sp>
    </p:spTree>
    <p:extLst>
      <p:ext uri="{BB962C8B-B14F-4D97-AF65-F5344CB8AC3E}">
        <p14:creationId xmlns:p14="http://schemas.microsoft.com/office/powerpoint/2010/main" val="969341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 Coding</a:t>
            </a:r>
            <a:endParaRPr lang="en-GB" dirty="0"/>
          </a:p>
        </p:txBody>
      </p:sp>
      <p:sp>
        <p:nvSpPr>
          <p:cNvPr id="3" name="Content Placeholder 2"/>
          <p:cNvSpPr>
            <a:spLocks noGrp="1"/>
          </p:cNvSpPr>
          <p:nvPr>
            <p:ph idx="1"/>
          </p:nvPr>
        </p:nvSpPr>
        <p:spPr/>
        <p:txBody>
          <a:bodyPr/>
          <a:lstStyle/>
          <a:p>
            <a:r>
              <a:rPr lang="en-GB" dirty="0" smtClean="0"/>
              <a:t>Some tasks, such as remembering the details of a diagram or an architectural </a:t>
            </a:r>
            <a:r>
              <a:rPr lang="en-GB" dirty="0" err="1" smtClean="0"/>
              <a:t>fl</a:t>
            </a:r>
            <a:r>
              <a:rPr lang="en-GB" dirty="0" smtClean="0"/>
              <a:t> </a:t>
            </a:r>
            <a:r>
              <a:rPr lang="en-GB" dirty="0" err="1" smtClean="0"/>
              <a:t>oor</a:t>
            </a:r>
            <a:r>
              <a:rPr lang="en-GB" dirty="0" smtClean="0"/>
              <a:t> plan, require visual codes (Kroll, 1970; Posner &amp; </a:t>
            </a:r>
            <a:r>
              <a:rPr lang="en-GB" dirty="0" err="1" smtClean="0"/>
              <a:t>Keele</a:t>
            </a:r>
            <a:r>
              <a:rPr lang="en-GB" dirty="0" smtClean="0"/>
              <a:t>, 1967; Shepard &amp; Metzler, 1971). </a:t>
            </a:r>
          </a:p>
          <a:p>
            <a:r>
              <a:rPr lang="en-GB" dirty="0" smtClean="0"/>
              <a:t>This use of visual codes in STM was demonstrated in an experiment by </a:t>
            </a:r>
            <a:r>
              <a:rPr lang="en-GB" dirty="0" err="1" smtClean="0"/>
              <a:t>Guojun</a:t>
            </a:r>
            <a:r>
              <a:rPr lang="en-GB" dirty="0" smtClean="0"/>
              <a:t> Zhang and Herbert Simon (1985), who presented Chinese language symbols to native-speaking Chinese participants. </a:t>
            </a:r>
          </a:p>
          <a:p>
            <a:r>
              <a:rPr lang="en-GB" dirty="0" smtClean="0"/>
              <a:t>The stimuli for this experiment were “radicals” and “characters” (Figure 5.10a). Radicals are symbols that are part of the Chinese language and that are not associated with any sound. Characters consist of a radical plus another symbol, and do have a sound.</a:t>
            </a:r>
            <a:endParaRPr lang="en-GB" dirty="0"/>
          </a:p>
        </p:txBody>
      </p:sp>
    </p:spTree>
    <p:extLst>
      <p:ext uri="{BB962C8B-B14F-4D97-AF65-F5344CB8AC3E}">
        <p14:creationId xmlns:p14="http://schemas.microsoft.com/office/powerpoint/2010/main" val="3092245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When participants were asked to reproduce a series of radicals presented one after another, or a series of characters, they were able to reproduce a string of 2.7 radicals, on the average, and a string of 6.4 characters, on average (Figure 5.10b). </a:t>
            </a:r>
          </a:p>
          <a:p>
            <a:r>
              <a:rPr lang="en-GB" dirty="0" smtClean="0"/>
              <a:t>The participants’ ability to remember the radicals must be due to visual coding because the radicals have no sound or meaning.</a:t>
            </a:r>
          </a:p>
          <a:p>
            <a:r>
              <a:rPr lang="en-GB" dirty="0" smtClean="0"/>
              <a:t> The participants’ superior memory for the characters is most likely due to the addition of auditory coding because each character is associated with a sound. Thus, both visual and auditory coding can be involved in STM</a:t>
            </a:r>
            <a:endParaRPr lang="en-GB" dirty="0"/>
          </a:p>
        </p:txBody>
      </p:sp>
    </p:spTree>
    <p:extLst>
      <p:ext uri="{BB962C8B-B14F-4D97-AF65-F5344CB8AC3E}">
        <p14:creationId xmlns:p14="http://schemas.microsoft.com/office/powerpoint/2010/main" val="3666518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9318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Coding</a:t>
            </a:r>
            <a:endParaRPr lang="en-GB" dirty="0"/>
          </a:p>
        </p:txBody>
      </p:sp>
      <p:sp>
        <p:nvSpPr>
          <p:cNvPr id="3" name="Content Placeholder 2"/>
          <p:cNvSpPr>
            <a:spLocks noGrp="1"/>
          </p:cNvSpPr>
          <p:nvPr>
            <p:ph idx="1"/>
          </p:nvPr>
        </p:nvSpPr>
        <p:spPr/>
        <p:txBody>
          <a:bodyPr/>
          <a:lstStyle/>
          <a:p>
            <a:r>
              <a:rPr lang="en-GB" dirty="0" smtClean="0"/>
              <a:t>There is also evidence for semantic coding in STM. This is illustrated by an experiment by Delos </a:t>
            </a:r>
            <a:r>
              <a:rPr lang="en-GB" dirty="0" err="1" smtClean="0"/>
              <a:t>Wickens</a:t>
            </a:r>
            <a:r>
              <a:rPr lang="en-GB" dirty="0" smtClean="0"/>
              <a:t> and </a:t>
            </a:r>
            <a:r>
              <a:rPr lang="en-GB" dirty="0" err="1" smtClean="0"/>
              <a:t>coworkers</a:t>
            </a:r>
            <a:r>
              <a:rPr lang="en-GB" dirty="0" smtClean="0"/>
              <a:t> (1976). Table 5.3 shows the experimental design for </a:t>
            </a:r>
            <a:r>
              <a:rPr lang="en-GB" dirty="0" err="1" smtClean="0"/>
              <a:t>Wickens</a:t>
            </a:r>
            <a:r>
              <a:rPr lang="en-GB" dirty="0" smtClean="0"/>
              <a:t>’ experiment.</a:t>
            </a:r>
          </a:p>
          <a:p>
            <a:r>
              <a:rPr lang="en-GB" dirty="0" smtClean="0"/>
              <a:t> He used three different groups of participants—a “professions” group, a “meat” group, and a “fruit” group. Participants in each group listened to three words (for example, banana, peach, apple for the fruit group), counted backward for 15 seconds, and then attempted to recall the three words.</a:t>
            </a:r>
          </a:p>
          <a:p>
            <a:r>
              <a:rPr lang="en-GB" dirty="0" smtClean="0"/>
              <a:t> They did this for a total of four trials, with different words presented on each trial.</a:t>
            </a:r>
            <a:endParaRPr lang="en-GB" dirty="0"/>
          </a:p>
        </p:txBody>
      </p:sp>
    </p:spTree>
    <p:extLst>
      <p:ext uri="{BB962C8B-B14F-4D97-AF65-F5344CB8AC3E}">
        <p14:creationId xmlns:p14="http://schemas.microsoft.com/office/powerpoint/2010/main" val="1302067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 basic idea behind this experiment was to fi </a:t>
            </a:r>
            <a:r>
              <a:rPr lang="en-GB" dirty="0" err="1" smtClean="0"/>
              <a:t>rst</a:t>
            </a:r>
            <a:r>
              <a:rPr lang="en-GB" dirty="0" smtClean="0"/>
              <a:t> create a decrease in memory for all three groups by starting Trials 2 and 3 with different words from the same category as was presented in Trial 1 (to cause proactive interference, which we discussed on page 147).</a:t>
            </a:r>
          </a:p>
          <a:p>
            <a:r>
              <a:rPr lang="en-GB" dirty="0" smtClean="0"/>
              <a:t> This result is shown in Figure 5.11, which indicates that participants in all three groups remembered about 87 percent of the words on Trial 1 (Figure 5.11a), and the performance for all three groups dropped on Trials 2 and 3 (Figures 5.11b and c), so by Trial 3 they remembered only about 30 percent of the words</a:t>
            </a:r>
            <a:endParaRPr lang="en-GB" dirty="0"/>
          </a:p>
        </p:txBody>
      </p:sp>
    </p:spTree>
    <p:extLst>
      <p:ext uri="{BB962C8B-B14F-4D97-AF65-F5344CB8AC3E}">
        <p14:creationId xmlns:p14="http://schemas.microsoft.com/office/powerpoint/2010/main" val="79392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t>The crucial trial in the experiment was Trial 4, because on this trial all three groups were presented with names of fruits.</a:t>
            </a:r>
          </a:p>
          <a:p>
            <a:r>
              <a:rPr lang="en-GB" dirty="0" smtClean="0"/>
              <a:t> From Figure 5.11d we can see that performance remained low for the fruit group because proactive interference continued for that group. But something different happened for the other two groups.</a:t>
            </a:r>
          </a:p>
          <a:p>
            <a:r>
              <a:rPr lang="en-GB" dirty="0" smtClean="0"/>
              <a:t> Performance increased for the meat group and the professions group because shifting to fruits eliminated the proactive interference that had built up on Trials 1–3 for the names of meats and professions. </a:t>
            </a:r>
          </a:p>
          <a:p>
            <a:r>
              <a:rPr lang="en-GB" dirty="0" smtClean="0"/>
              <a:t>The resulting increase in performance is called release from proactive interference, or release from PI.</a:t>
            </a:r>
          </a:p>
          <a:p>
            <a:r>
              <a:rPr lang="en-GB" dirty="0" smtClean="0"/>
              <a:t> Figure 5.11d also indicates that the release from PI is not as pronounced for the switch from meats to fruits because meats and fruits are more similar to each other than are professions and fruits.</a:t>
            </a:r>
            <a:endParaRPr lang="en-GB" dirty="0"/>
          </a:p>
        </p:txBody>
      </p:sp>
    </p:spTree>
    <p:extLst>
      <p:ext uri="{BB962C8B-B14F-4D97-AF65-F5344CB8AC3E}">
        <p14:creationId xmlns:p14="http://schemas.microsoft.com/office/powerpoint/2010/main" val="365970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If you were asked to create a “Top 10” list of what you use memory for, what would you include? When I ask my students to do this, most of their items relate to day-to-day activities. </a:t>
            </a:r>
          </a:p>
          <a:p>
            <a:r>
              <a:rPr lang="en-GB" dirty="0" smtClean="0"/>
              <a:t>The top five items on their list involved remembering the following things.</a:t>
            </a:r>
          </a:p>
          <a:p>
            <a:r>
              <a:rPr lang="en-GB" dirty="0" smtClean="0"/>
              <a:t> 1. Material for exams </a:t>
            </a:r>
          </a:p>
          <a:p>
            <a:r>
              <a:rPr lang="en-GB" dirty="0" smtClean="0"/>
              <a:t>2. Their daily schedule</a:t>
            </a:r>
          </a:p>
          <a:p>
            <a:r>
              <a:rPr lang="en-GB" dirty="0" smtClean="0"/>
              <a:t> 3. Names </a:t>
            </a:r>
          </a:p>
          <a:p>
            <a:r>
              <a:rPr lang="en-GB" dirty="0" smtClean="0"/>
              <a:t>4. Phone numbers </a:t>
            </a:r>
          </a:p>
          <a:p>
            <a:r>
              <a:rPr lang="en-GB" dirty="0" smtClean="0"/>
              <a:t>5. Directions to places</a:t>
            </a:r>
            <a:endParaRPr lang="en-GB" dirty="0"/>
          </a:p>
        </p:txBody>
      </p:sp>
    </p:spTree>
    <p:extLst>
      <p:ext uri="{BB962C8B-B14F-4D97-AF65-F5344CB8AC3E}">
        <p14:creationId xmlns:p14="http://schemas.microsoft.com/office/powerpoint/2010/main" val="455107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What does release from PI tell us about coding in STM? The key to answering this question is to realize that the release from PI that occurs in the </a:t>
            </a:r>
            <a:r>
              <a:rPr lang="en-GB" dirty="0" err="1" smtClean="0"/>
              <a:t>Wickens</a:t>
            </a:r>
            <a:r>
              <a:rPr lang="en-GB" dirty="0" smtClean="0"/>
              <a:t> experiment depends on the words’ categories (fruits, meats, professions). </a:t>
            </a:r>
          </a:p>
          <a:p>
            <a:r>
              <a:rPr lang="en-GB" dirty="0" smtClean="0"/>
              <a:t>Because placing words into categories involves the meanings of the words, the results of the </a:t>
            </a:r>
            <a:r>
              <a:rPr lang="en-GB" dirty="0" err="1" smtClean="0"/>
              <a:t>Wickens</a:t>
            </a:r>
            <a:r>
              <a:rPr lang="en-GB" dirty="0" smtClean="0"/>
              <a:t> experiment demonstrate the operation of semantic coding in STM.</a:t>
            </a:r>
            <a:endParaRPr lang="en-GB" dirty="0"/>
          </a:p>
        </p:txBody>
      </p:sp>
    </p:spTree>
    <p:extLst>
      <p:ext uri="{BB962C8B-B14F-4D97-AF65-F5344CB8AC3E}">
        <p14:creationId xmlns:p14="http://schemas.microsoft.com/office/powerpoint/2010/main" val="1384033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3518"/>
            <a:ext cx="12192000" cy="6754482"/>
          </a:xfrm>
          <a:prstGeom prst="rect">
            <a:avLst/>
          </a:prstGeom>
        </p:spPr>
      </p:pic>
    </p:spTree>
    <p:extLst>
      <p:ext uri="{BB962C8B-B14F-4D97-AF65-F5344CB8AC3E}">
        <p14:creationId xmlns:p14="http://schemas.microsoft.com/office/powerpoint/2010/main" val="29181383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2953116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Memory: The Modern Approach to Short-Term Memory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In Chapter 1 we noted that models are used in cognitive psychology to organize data that has been generated in many experiments and also to pose questions to be answered by additional experiments. By these criteria, the modal model has been one of the most useful models in cognitive psychology, because it explains a great deal of data and has resulted in thousands of experiments. </a:t>
            </a:r>
          </a:p>
          <a:p>
            <a:r>
              <a:rPr lang="en-GB" dirty="0" smtClean="0"/>
              <a:t>But as happens with most models, new results emerge that can’t be easily explained by the model. This leads either to revision of the model or proposal of an entirely new one.</a:t>
            </a:r>
          </a:p>
          <a:p>
            <a:r>
              <a:rPr lang="en-GB" dirty="0" smtClean="0"/>
              <a:t> In the case of the short-term memory components of the modal model, new results prompted Alan Baddeley and Graham Hitch (1974) to propose that STM be replaced by working memory—a mechanism that consists of a number of specialized components. </a:t>
            </a:r>
          </a:p>
          <a:p>
            <a:r>
              <a:rPr lang="en-GB" dirty="0" smtClean="0"/>
              <a:t>One of the main results that led to the proposal of working memory was the observation that under some conditions participants could do two tasks at once. You can see this for yourself by doing the following demonstration.</a:t>
            </a:r>
            <a:endParaRPr lang="en-GB" dirty="0"/>
          </a:p>
        </p:txBody>
      </p:sp>
    </p:spTree>
    <p:extLst>
      <p:ext uri="{BB962C8B-B14F-4D97-AF65-F5344CB8AC3E}">
        <p14:creationId xmlns:p14="http://schemas.microsoft.com/office/powerpoint/2010/main" val="4225715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Reading Text and Remembering</a:t>
            </a:r>
            <a:endParaRPr lang="en-GB" dirty="0"/>
          </a:p>
        </p:txBody>
      </p:sp>
      <p:sp>
        <p:nvSpPr>
          <p:cNvPr id="3" name="Content Placeholder 2"/>
          <p:cNvSpPr>
            <a:spLocks noGrp="1"/>
          </p:cNvSpPr>
          <p:nvPr>
            <p:ph idx="1"/>
          </p:nvPr>
        </p:nvSpPr>
        <p:spPr/>
        <p:txBody>
          <a:bodyPr/>
          <a:lstStyle/>
          <a:p>
            <a:r>
              <a:rPr lang="en-GB" dirty="0" smtClean="0"/>
              <a:t>Numbers Keep these numbers in your mind (7, 1, 4, 9) as you read the following passage. </a:t>
            </a:r>
          </a:p>
          <a:p>
            <a:r>
              <a:rPr lang="en-GB" dirty="0" smtClean="0"/>
              <a:t>Baddeley reasoned that if STM had a limited storage capacity of about the length of a telephone number, ﬁlling up the storage capacity should make it difﬁcult to do other tasks that depend on STM.</a:t>
            </a:r>
          </a:p>
          <a:p>
            <a:r>
              <a:rPr lang="en-GB" dirty="0" smtClean="0"/>
              <a:t> But he found that participants could hold a short string of numbers in their memory while carrying out another task, such as reading or even solving a simple word problem.</a:t>
            </a:r>
          </a:p>
          <a:p>
            <a:r>
              <a:rPr lang="en-GB" dirty="0" smtClean="0"/>
              <a:t> How are you doing with this task? What are the numbers? What is the essence of what you have just read? </a:t>
            </a:r>
            <a:endParaRPr lang="en-GB" dirty="0"/>
          </a:p>
        </p:txBody>
      </p:sp>
    </p:spTree>
    <p:extLst>
      <p:ext uri="{BB962C8B-B14F-4D97-AF65-F5344CB8AC3E}">
        <p14:creationId xmlns:p14="http://schemas.microsoft.com/office/powerpoint/2010/main" val="40648025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Because Baddeley’s participants were able to read while simultaneously remembering numbers, he concluded that the short-term process must consist of a number of components that can function separately.</a:t>
            </a:r>
          </a:p>
          <a:p>
            <a:r>
              <a:rPr lang="en-GB" dirty="0" smtClean="0"/>
              <a:t> In the demonstration, the digit span task in which you held numbers in your memory was handled by one component while comprehending the paragraph was handled by another component.</a:t>
            </a:r>
          </a:p>
          <a:p>
            <a:r>
              <a:rPr lang="en-GB" dirty="0" smtClean="0"/>
              <a:t> Based on results such as this, Baddeley decided the name of the short-term.</a:t>
            </a:r>
            <a:endParaRPr lang="en-GB" dirty="0"/>
          </a:p>
        </p:txBody>
      </p:sp>
    </p:spTree>
    <p:extLst>
      <p:ext uri="{BB962C8B-B14F-4D97-AF65-F5344CB8AC3E}">
        <p14:creationId xmlns:p14="http://schemas.microsoft.com/office/powerpoint/2010/main" val="15046983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process should be changed from short-term memory to working memory. Baddeley (2000b) defines working memory as follows: Working memory is a limited-capacity system for temporary storage and manipulation of information for complex tasks such as comprehension, learning, and reasoning. </a:t>
            </a:r>
          </a:p>
          <a:p>
            <a:r>
              <a:rPr lang="en-GB" dirty="0" smtClean="0"/>
              <a:t>From this definition we can see that working memory differs from STM in two ways:</a:t>
            </a:r>
            <a:endParaRPr lang="en-GB" dirty="0"/>
          </a:p>
          <a:p>
            <a:r>
              <a:rPr lang="en-GB" dirty="0" smtClean="0"/>
              <a:t>1. Short-term memory is a single component, whereas working memory consists of a number of parts.</a:t>
            </a:r>
          </a:p>
          <a:p>
            <a:r>
              <a:rPr lang="en-GB" dirty="0" smtClean="0"/>
              <a:t> 2. Short-term memory is concerned mainly with holding information for a brief period of time, whereas working memory is concerned with the manipulation of information that occurs during complex cognition.</a:t>
            </a:r>
            <a:endParaRPr lang="en-GB" dirty="0"/>
          </a:p>
        </p:txBody>
      </p:sp>
    </p:spTree>
    <p:extLst>
      <p:ext uri="{BB962C8B-B14F-4D97-AF65-F5344CB8AC3E}">
        <p14:creationId xmlns:p14="http://schemas.microsoft.com/office/powerpoint/2010/main" val="6991251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Thus, working memory is concerned not just with how memory operates, but with how information is processed in the service of various forms of cognition, such as problem solving, thinking, attention, and language (Baddeley, 2000b). </a:t>
            </a:r>
          </a:p>
          <a:p>
            <a:r>
              <a:rPr lang="en-GB" dirty="0" smtClean="0"/>
              <a:t>Working memory accomplishes the manipulation of information through the action of three components: the phonological loop, the visuospatial sketch pad, and the central executive (Figure 5.12).</a:t>
            </a:r>
            <a:endParaRPr lang="en-GB" dirty="0"/>
          </a:p>
        </p:txBody>
      </p:sp>
    </p:spTree>
    <p:extLst>
      <p:ext uri="{BB962C8B-B14F-4D97-AF65-F5344CB8AC3E}">
        <p14:creationId xmlns:p14="http://schemas.microsoft.com/office/powerpoint/2010/main" val="2740819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398845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phonological loop</a:t>
            </a:r>
            <a:endParaRPr lang="en-GB" dirty="0"/>
          </a:p>
        </p:txBody>
      </p:sp>
      <p:sp>
        <p:nvSpPr>
          <p:cNvPr id="3" name="Content Placeholder 2"/>
          <p:cNvSpPr>
            <a:spLocks noGrp="1"/>
          </p:cNvSpPr>
          <p:nvPr>
            <p:ph idx="1"/>
          </p:nvPr>
        </p:nvSpPr>
        <p:spPr/>
        <p:txBody>
          <a:bodyPr/>
          <a:lstStyle/>
          <a:p>
            <a:r>
              <a:rPr lang="en-GB" dirty="0" smtClean="0"/>
              <a:t>The phonological loop holds verbal and auditory information. Thus, when you are trying to remember a telephone number or a person’s name, or to understand what your cognitive psychology professor is talking about, you are using your phonological loop (Figure 5.13a).</a:t>
            </a:r>
            <a:endParaRPr lang="en-GB" dirty="0"/>
          </a:p>
          <a:p>
            <a:endParaRPr lang="en-GB" dirty="0"/>
          </a:p>
        </p:txBody>
      </p:sp>
      <p:pic>
        <p:nvPicPr>
          <p:cNvPr id="4" name="Picture 3"/>
          <p:cNvPicPr>
            <a:picLocks noChangeAspect="1"/>
          </p:cNvPicPr>
          <p:nvPr/>
        </p:nvPicPr>
        <p:blipFill>
          <a:blip r:embed="rId2"/>
          <a:stretch>
            <a:fillRect/>
          </a:stretch>
        </p:blipFill>
        <p:spPr>
          <a:xfrm>
            <a:off x="0" y="3562709"/>
            <a:ext cx="12192000" cy="3295291"/>
          </a:xfrm>
          <a:prstGeom prst="rect">
            <a:avLst/>
          </a:prstGeom>
        </p:spPr>
      </p:pic>
    </p:spTree>
    <p:extLst>
      <p:ext uri="{BB962C8B-B14F-4D97-AF65-F5344CB8AC3E}">
        <p14:creationId xmlns:p14="http://schemas.microsoft.com/office/powerpoint/2010/main" val="587239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Remembering material for exams is probably high on most students’ lists, but it is likely that people from different walks of life, such as business executives, construction workers, homemakers, or politicians, would create lists that differ from the ones created by college students in ways that reflect the demands of their particular lives. </a:t>
            </a:r>
          </a:p>
          <a:p>
            <a:r>
              <a:rPr lang="en-GB" dirty="0" smtClean="0"/>
              <a:t>Remembering the material that will be on the next cognitive psychology exam would be an unlikely entry on a construction worker’s list, but remembering the procedure for framing a house might be on that list.</a:t>
            </a:r>
            <a:endParaRPr lang="en-GB" dirty="0"/>
          </a:p>
        </p:txBody>
      </p:sp>
    </p:spTree>
    <p:extLst>
      <p:ext uri="{BB962C8B-B14F-4D97-AF65-F5344CB8AC3E}">
        <p14:creationId xmlns:p14="http://schemas.microsoft.com/office/powerpoint/2010/main" val="2459314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t>The visuospatial sketch pad holds visual and spatial information. When you form a picture in your mind or do tasks like solving a puzzle or finding your way around campus, you are using your visuospatial sketch pad (Figure 5.13b).</a:t>
            </a:r>
            <a:r>
              <a:rPr lang="en-GB" dirty="0" smtClean="0"/>
              <a:t> </a:t>
            </a:r>
            <a:endParaRPr lang="en-GB" dirty="0"/>
          </a:p>
        </p:txBody>
      </p:sp>
      <p:sp>
        <p:nvSpPr>
          <p:cNvPr id="3" name="Content Placeholder 2"/>
          <p:cNvSpPr>
            <a:spLocks noGrp="1"/>
          </p:cNvSpPr>
          <p:nvPr>
            <p:ph idx="1"/>
          </p:nvPr>
        </p:nvSpPr>
        <p:spPr/>
        <p:txBody>
          <a:bodyPr/>
          <a:lstStyle/>
          <a:p>
            <a:r>
              <a:rPr lang="en-GB" dirty="0" smtClean="0"/>
              <a:t>As you can see from the diagram, the phonological loop and the visuospatial sketch pad are attached to the central executive</a:t>
            </a:r>
          </a:p>
          <a:p>
            <a:pPr marL="0" indent="0">
              <a:buNone/>
            </a:pPr>
            <a:endParaRPr lang="en-GB" dirty="0"/>
          </a:p>
        </p:txBody>
      </p:sp>
      <p:pic>
        <p:nvPicPr>
          <p:cNvPr id="4" name="Picture 3"/>
          <p:cNvPicPr>
            <a:picLocks noChangeAspect="1"/>
          </p:cNvPicPr>
          <p:nvPr/>
        </p:nvPicPr>
        <p:blipFill>
          <a:blip r:embed="rId2"/>
          <a:stretch>
            <a:fillRect/>
          </a:stretch>
        </p:blipFill>
        <p:spPr>
          <a:xfrm>
            <a:off x="638354" y="2751826"/>
            <a:ext cx="11205713" cy="4166559"/>
          </a:xfrm>
          <a:prstGeom prst="rect">
            <a:avLst/>
          </a:prstGeom>
        </p:spPr>
      </p:pic>
    </p:spTree>
    <p:extLst>
      <p:ext uri="{BB962C8B-B14F-4D97-AF65-F5344CB8AC3E}">
        <p14:creationId xmlns:p14="http://schemas.microsoft.com/office/powerpoint/2010/main" val="15409621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The central executive is where the major work of working memory occurs. The central executive pulls information from long-term memory and coordinates the activity of the phonological loop and visuospatial sketch pad by focusing on specific parts of a task and switching attention from one part to another. </a:t>
            </a:r>
          </a:p>
          <a:p>
            <a:r>
              <a:rPr lang="en-GB" dirty="0" smtClean="0"/>
              <a:t>One of the main jobs of the central executive is to decide how to divide attention between different tasks.</a:t>
            </a:r>
          </a:p>
          <a:p>
            <a:r>
              <a:rPr lang="en-GB" dirty="0" smtClean="0"/>
              <a:t> For example, imagine you are driving in a strange city, and a friend in the passenger seat is reading you directions to a restaurant while the news is being broadcast on the car radio. </a:t>
            </a:r>
            <a:endParaRPr lang="en-GB" dirty="0"/>
          </a:p>
        </p:txBody>
      </p:sp>
    </p:spTree>
    <p:extLst>
      <p:ext uri="{BB962C8B-B14F-4D97-AF65-F5344CB8AC3E}">
        <p14:creationId xmlns:p14="http://schemas.microsoft.com/office/powerpoint/2010/main" val="436857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As your phonological loop takes in the verbal directions, your sketch pad is helping visualize a map of the streets leading to the restaurant (Figure 5.14), and the central executive is coordinating and combining these two kinds of information. </a:t>
            </a:r>
          </a:p>
          <a:p>
            <a:r>
              <a:rPr lang="en-GB" dirty="0" smtClean="0"/>
              <a:t>In addition, the central  executive might be helping you focus your attention on the directions and ignore the messages from the radio.</a:t>
            </a:r>
          </a:p>
          <a:p>
            <a:r>
              <a:rPr lang="en-GB" dirty="0" smtClean="0"/>
              <a:t>As we describe working memory, keep in mind that it is a hypothesis about how the mind works that needs to be tested by experiments. </a:t>
            </a:r>
          </a:p>
          <a:p>
            <a:r>
              <a:rPr lang="en-GB" dirty="0" smtClean="0"/>
              <a:t>A number of experiments have been conducted to illustrate how the phonological loop and visuospatial sketch pad work in different situations.</a:t>
            </a:r>
            <a:endParaRPr lang="en-GB" dirty="0"/>
          </a:p>
        </p:txBody>
      </p:sp>
    </p:spTree>
    <p:extLst>
      <p:ext uri="{BB962C8B-B14F-4D97-AF65-F5344CB8AC3E}">
        <p14:creationId xmlns:p14="http://schemas.microsoft.com/office/powerpoint/2010/main" val="307487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One reason I ask students to create a “memory list” is to get them to think about how important memory is in their day-to-day lives. </a:t>
            </a:r>
          </a:p>
          <a:p>
            <a:r>
              <a:rPr lang="en-GB" dirty="0" smtClean="0"/>
              <a:t>But the main reason is to make them aware of how they don’t include many important functions on their lists, because they take them for granted. </a:t>
            </a:r>
          </a:p>
          <a:p>
            <a:r>
              <a:rPr lang="en-GB" dirty="0" smtClean="0"/>
              <a:t>A few of these things include </a:t>
            </a:r>
            <a:r>
              <a:rPr lang="en-GB" dirty="0" err="1" smtClean="0"/>
              <a:t>labeling</a:t>
            </a:r>
            <a:r>
              <a:rPr lang="en-GB" dirty="0" smtClean="0"/>
              <a:t> familiar objects (you know you are reading a “book” because of your past experience with books), having conversations (you need memory to keep track of the flow of a conversation), knowing what to do in a restaurant (you need to remember a sequence of events, starting with being seated and ending with paying the check), and finding your way to class.</a:t>
            </a:r>
            <a:endParaRPr lang="en-GB" dirty="0"/>
          </a:p>
        </p:txBody>
      </p:sp>
    </p:spTree>
    <p:extLst>
      <p:ext uri="{BB962C8B-B14F-4D97-AF65-F5344CB8AC3E}">
        <p14:creationId xmlns:p14="http://schemas.microsoft.com/office/powerpoint/2010/main" val="234496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smtClean="0"/>
              <a:t>The list of things that depend on memory is an extremely long one because just about everything we do depends on remembering what we have experienced in the past. </a:t>
            </a:r>
          </a:p>
          <a:p>
            <a:r>
              <a:rPr lang="en-GB" dirty="0" smtClean="0"/>
              <a:t>But perhaps the most powerful way to demonstrate the importance of memory is to consider what happens to people’s lives when they lose their memory. Consider, for example, the case of Clive Wearing (Annenberg, 2000; D. Wearing, 2005). </a:t>
            </a:r>
          </a:p>
          <a:p>
            <a:r>
              <a:rPr lang="en-GB" dirty="0" smtClean="0"/>
              <a:t>Wearing was a highly respected musician and choral director in England who, in his 40s, contracted viral encephalitis, which destroyed parts of his temporal lobe that are important for forming new memories.</a:t>
            </a:r>
          </a:p>
          <a:p>
            <a:r>
              <a:rPr lang="en-GB" dirty="0" smtClean="0"/>
              <a:t> Because of his brain damage, Wearing lives totally within the most recent one or two minutes of his life. He remembers what just happened and forgets everything else. When he meets someone, and the person leaves the room and returns three minutes later, Wearing reacts as if he hadn’t met the person earlier. </a:t>
            </a:r>
          </a:p>
          <a:p>
            <a:r>
              <a:rPr lang="en-GB" dirty="0" smtClean="0"/>
              <a:t>Because of his inability to form new memories, he constantly feels he has just become conscious for the fi </a:t>
            </a:r>
            <a:r>
              <a:rPr lang="en-GB" dirty="0" err="1" smtClean="0"/>
              <a:t>rst</a:t>
            </a:r>
            <a:r>
              <a:rPr lang="en-GB" dirty="0" smtClean="0"/>
              <a:t> time</a:t>
            </a:r>
            <a:endParaRPr lang="en-GB" dirty="0"/>
          </a:p>
        </p:txBody>
      </p:sp>
    </p:spTree>
    <p:extLst>
      <p:ext uri="{BB962C8B-B14F-4D97-AF65-F5344CB8AC3E}">
        <p14:creationId xmlns:p14="http://schemas.microsoft.com/office/powerpoint/2010/main" val="83792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7455</Words>
  <Application>Microsoft Office PowerPoint</Application>
  <PresentationFormat>Widescreen</PresentationFormat>
  <Paragraphs>229</Paragraphs>
  <Slides>72</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Calibri Light</vt:lpstr>
      <vt:lpstr>Office Theme</vt:lpstr>
      <vt:lpstr>Short-Term and Working Memory</vt:lpstr>
      <vt:lpstr>PowerPoint Presentation</vt:lpstr>
      <vt:lpstr>PowerPoint Presentation</vt:lpstr>
      <vt:lpstr>What Is Memory?</vt:lpstr>
      <vt:lpstr>The Purposes of Memory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Modal Model of Memory</vt:lpstr>
      <vt:lpstr>PowerPoint Presentation</vt:lpstr>
      <vt:lpstr>PowerPoint Presentation</vt:lpstr>
      <vt:lpstr>PowerPoint Presentation</vt:lpstr>
      <vt:lpstr>PowerPoint Presentation</vt:lpstr>
      <vt:lpstr>PowerPoint Presentation</vt:lpstr>
      <vt:lpstr>PowerPoint Presentation</vt:lpstr>
      <vt:lpstr>Sensory Memory</vt:lpstr>
      <vt:lpstr>PowerPoint Presentation</vt:lpstr>
      <vt:lpstr>PowerPoint Presentation</vt:lpstr>
      <vt:lpstr>PowerPoint Presentation</vt:lpstr>
      <vt:lpstr>PowerPoint Presentation</vt:lpstr>
      <vt:lpstr>Sperling’s Experiment: Measuring the Visual Icon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Short-Term Memory</vt:lpstr>
      <vt:lpstr>PowerPoint Presentation</vt:lpstr>
      <vt:lpstr>PowerPoint Presentation</vt:lpstr>
      <vt:lpstr>What Is the Duration of Short-Term Memory?</vt:lpstr>
      <vt:lpstr>PowerPoint Presentation</vt:lpstr>
      <vt:lpstr>PowerPoint Presentation</vt:lpstr>
      <vt:lpstr>PowerPoint Presentation</vt:lpstr>
      <vt:lpstr>PowerPoint Presentation</vt:lpstr>
      <vt:lpstr>What Is the Capacity of Short-Term Memory?</vt:lpstr>
      <vt:lpstr>PowerPoint Presentation</vt:lpstr>
      <vt:lpstr>Chunking</vt:lpstr>
      <vt:lpstr>PowerPoint Presentation</vt:lpstr>
      <vt:lpstr>PowerPoint Presentation</vt:lpstr>
      <vt:lpstr>PowerPoint Presentation</vt:lpstr>
      <vt:lpstr>PowerPoint Presentation</vt:lpstr>
      <vt:lpstr>PowerPoint Presentation</vt:lpstr>
      <vt:lpstr>PowerPoint Presentation</vt:lpstr>
      <vt:lpstr>How Is Information Coded in Short-Term Memory</vt:lpstr>
      <vt:lpstr>PowerPoint Presentation</vt:lpstr>
      <vt:lpstr>Auditory Coding</vt:lpstr>
      <vt:lpstr>PowerPoint Presentation</vt:lpstr>
      <vt:lpstr>Visual Coding</vt:lpstr>
      <vt:lpstr>PowerPoint Presentation</vt:lpstr>
      <vt:lpstr>PowerPoint Presentation</vt:lpstr>
      <vt:lpstr>Semantic Coding</vt:lpstr>
      <vt:lpstr>PowerPoint Presentation</vt:lpstr>
      <vt:lpstr>PowerPoint Presentation</vt:lpstr>
      <vt:lpstr>PowerPoint Presentation</vt:lpstr>
      <vt:lpstr>PowerPoint Presentation</vt:lpstr>
      <vt:lpstr>PowerPoint Presentation</vt:lpstr>
      <vt:lpstr>Working Memory: The Modern Approach to Short-Term Memory</vt:lpstr>
      <vt:lpstr>Demonstration Reading Text and Remembering</vt:lpstr>
      <vt:lpstr>PowerPoint Presentation</vt:lpstr>
      <vt:lpstr>PowerPoint Presentation</vt:lpstr>
      <vt:lpstr>PowerPoint Presentation</vt:lpstr>
      <vt:lpstr>PowerPoint Presentation</vt:lpstr>
      <vt:lpstr>The phonological loop</vt:lpstr>
      <vt:lpstr>The visuospatial sketch pad holds visual and spatial information. When you form a picture in your mind or do tasks like solving a puzzle or finding your way around campus, you are using your visuospatial sketch pad (Figure 5.13b).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Short-Term and Working Memory</dc:title>
  <dc:creator>Sadia Niazi</dc:creator>
  <cp:lastModifiedBy>Sadia Niazi</cp:lastModifiedBy>
  <cp:revision>15</cp:revision>
  <dcterms:created xsi:type="dcterms:W3CDTF">2020-03-16T06:24:32Z</dcterms:created>
  <dcterms:modified xsi:type="dcterms:W3CDTF">2020-04-08T17:29:29Z</dcterms:modified>
</cp:coreProperties>
</file>