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9" r:id="rId3"/>
    <p:sldId id="290" r:id="rId4"/>
    <p:sldId id="291" r:id="rId5"/>
    <p:sldId id="293" r:id="rId6"/>
    <p:sldId id="302" r:id="rId7"/>
    <p:sldId id="292" r:id="rId8"/>
    <p:sldId id="294" r:id="rId9"/>
    <p:sldId id="295" r:id="rId10"/>
    <p:sldId id="296" r:id="rId11"/>
    <p:sldId id="297" r:id="rId12"/>
    <p:sldId id="307" r:id="rId13"/>
    <p:sldId id="308" r:id="rId14"/>
    <p:sldId id="303" r:id="rId15"/>
    <p:sldId id="304" r:id="rId16"/>
    <p:sldId id="311" r:id="rId17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192" autoAdjust="0"/>
  </p:normalViewPr>
  <p:slideViewPr>
    <p:cSldViewPr snapToGrid="0">
      <p:cViewPr varScale="1">
        <p:scale>
          <a:sx n="58" d="100"/>
          <a:sy n="58" d="100"/>
        </p:scale>
        <p:origin x="91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21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73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61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969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38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88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43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72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128411"/>
            <a:ext cx="11279909" cy="1075749"/>
          </a:xfrm>
        </p:spPr>
        <p:txBody>
          <a:bodyPr>
            <a:normAutofit/>
          </a:bodyPr>
          <a:lstStyle>
            <a:lvl1pPr>
              <a:defRPr sz="4000"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446056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207490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7360"/>
            <a:ext cx="9144000" cy="1833565"/>
          </a:xfrm>
        </p:spPr>
        <p:txBody>
          <a:bodyPr>
            <a:normAutofit/>
          </a:bodyPr>
          <a:lstStyle/>
          <a:p>
            <a:r>
              <a:rPr lang="en-US" dirty="0"/>
              <a:t>Database Administration &amp;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3850470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Chapter 3 – Starting Up, Shutting Down, and Accessing the Database</a:t>
            </a:r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C2481-000C-4C64-BA53-82CFC6B6B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Server Processes and Clients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540DB-1D27-4AB3-B68F-B2C98AA69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Server process</a:t>
            </a:r>
            <a:endParaRPr lang="en-PK" b="1" dirty="0"/>
          </a:p>
          <a:p>
            <a:pPr lvl="1"/>
            <a:r>
              <a:rPr lang="en-GB" dirty="0"/>
              <a:t>Always runs on the computer on which the instance is running.</a:t>
            </a:r>
          </a:p>
          <a:p>
            <a:pPr lvl="1"/>
            <a:r>
              <a:rPr lang="en-PK" dirty="0"/>
              <a:t>A</a:t>
            </a:r>
            <a:r>
              <a:rPr lang="en-GB" dirty="0" err="1"/>
              <a:t>ttaches</a:t>
            </a:r>
            <a:r>
              <a:rPr lang="en-GB" dirty="0"/>
              <a:t> to the shared memory used for the SGA and can</a:t>
            </a:r>
            <a:r>
              <a:rPr lang="en-PK" dirty="0"/>
              <a:t> </a:t>
            </a:r>
            <a:r>
              <a:rPr lang="en-GB" dirty="0"/>
              <a:t>read from it and write to it.</a:t>
            </a:r>
          </a:p>
          <a:p>
            <a:pPr lvl="1"/>
            <a:r>
              <a:rPr lang="en-PK" dirty="0"/>
              <a:t>W</a:t>
            </a:r>
            <a:r>
              <a:rPr lang="en-GB" dirty="0" err="1"/>
              <a:t>orks</a:t>
            </a:r>
            <a:r>
              <a:rPr lang="en-GB" dirty="0"/>
              <a:t> for the client process—it reads and</a:t>
            </a:r>
            <a:r>
              <a:rPr lang="en-PK" dirty="0"/>
              <a:t> </a:t>
            </a:r>
            <a:r>
              <a:rPr lang="en-GB" dirty="0"/>
              <a:t>passes back the requested data, accepts and makes changes on behalf of the client,</a:t>
            </a:r>
            <a:r>
              <a:rPr lang="en-PK" dirty="0"/>
              <a:t> </a:t>
            </a:r>
            <a:r>
              <a:rPr lang="en-GB" dirty="0"/>
              <a:t>and so on.</a:t>
            </a:r>
          </a:p>
          <a:p>
            <a:pPr lvl="1"/>
            <a:r>
              <a:rPr lang="en-GB" dirty="0"/>
              <a:t>Changes are made to the redo log buffer in the SGA.</a:t>
            </a:r>
            <a:endParaRPr lang="en-PK" dirty="0"/>
          </a:p>
          <a:p>
            <a:pPr lvl="1"/>
            <a:r>
              <a:rPr lang="en-GB" dirty="0"/>
              <a:t>The server process</a:t>
            </a:r>
            <a:r>
              <a:rPr lang="en-PK" dirty="0"/>
              <a:t> </a:t>
            </a:r>
            <a:r>
              <a:rPr lang="en-GB" dirty="0"/>
              <a:t>does not</a:t>
            </a:r>
            <a:r>
              <a:rPr lang="en-PK" dirty="0"/>
              <a:t> </a:t>
            </a:r>
            <a:r>
              <a:rPr lang="en-GB" dirty="0"/>
              <a:t>write the redo information from the log buffer to the redo log files, and it does not</a:t>
            </a:r>
            <a:r>
              <a:rPr lang="en-PK" dirty="0"/>
              <a:t> </a:t>
            </a:r>
            <a:r>
              <a:rPr lang="en-GB" dirty="0"/>
              <a:t>write the modified database block from the buffer cache to the datafile. These</a:t>
            </a:r>
            <a:r>
              <a:rPr lang="en-PK" dirty="0"/>
              <a:t> </a:t>
            </a:r>
            <a:r>
              <a:rPr lang="en-GB" dirty="0"/>
              <a:t>actions are performed by the Log Writer (LGWR) and Database Writer (DBWR)</a:t>
            </a:r>
            <a:r>
              <a:rPr lang="en-PK" dirty="0"/>
              <a:t> </a:t>
            </a:r>
            <a:r>
              <a:rPr lang="en-GB" dirty="0"/>
              <a:t>processes, respectively.</a:t>
            </a:r>
            <a:endParaRPr lang="en-PK" dirty="0"/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13B0F5-66F0-4827-A3F8-8F47C7BC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280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A8C50-63DD-4DC6-A434-CDC5AE272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Server Processes and Clients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D7AF5-BDCD-4F67-ACC3-B06085618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Client </a:t>
            </a:r>
            <a:r>
              <a:rPr lang="en-GB" b="1" dirty="0"/>
              <a:t>process</a:t>
            </a:r>
            <a:endParaRPr lang="en-PK" b="1" dirty="0"/>
          </a:p>
          <a:p>
            <a:pPr lvl="1"/>
            <a:r>
              <a:rPr lang="en-US" dirty="0"/>
              <a:t>Runs</a:t>
            </a:r>
            <a:r>
              <a:rPr lang="en-GB" dirty="0"/>
              <a:t> on the same machine as the instance or on a separate</a:t>
            </a:r>
            <a:r>
              <a:rPr lang="en-PK" dirty="0"/>
              <a:t> </a:t>
            </a:r>
            <a:r>
              <a:rPr lang="en-GB" dirty="0"/>
              <a:t>computer.</a:t>
            </a:r>
            <a:endParaRPr lang="en-PK" dirty="0"/>
          </a:p>
          <a:p>
            <a:pPr lvl="1"/>
            <a:r>
              <a:rPr lang="en-GB" dirty="0"/>
              <a:t>When both processes are on the same machine, local communication</a:t>
            </a:r>
            <a:r>
              <a:rPr lang="en-PK" dirty="0"/>
              <a:t> </a:t>
            </a:r>
            <a:r>
              <a:rPr lang="en-GB" dirty="0"/>
              <a:t>via Inter Process Communication (IPC)</a:t>
            </a:r>
            <a:r>
              <a:rPr lang="en-PK" dirty="0"/>
              <a:t> </a:t>
            </a:r>
            <a:r>
              <a:rPr lang="en-GB" dirty="0" err="1"/>
              <a:t>i</a:t>
            </a:r>
            <a:r>
              <a:rPr lang="en-PK" dirty="0"/>
              <a:t>s </a:t>
            </a:r>
            <a:r>
              <a:rPr lang="en-GB" dirty="0"/>
              <a:t>u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d.</a:t>
            </a:r>
          </a:p>
          <a:p>
            <a:pPr lvl="1"/>
            <a:r>
              <a:rPr lang="en-PK" dirty="0"/>
              <a:t>W</a:t>
            </a:r>
            <a:r>
              <a:rPr lang="en-GB" dirty="0"/>
              <a:t>hen the client is on one machine and the</a:t>
            </a:r>
            <a:r>
              <a:rPr lang="en-PK" dirty="0"/>
              <a:t> </a:t>
            </a:r>
            <a:r>
              <a:rPr lang="en-GB" dirty="0"/>
              <a:t>database server is on another, Oracle Net </a:t>
            </a:r>
            <a:r>
              <a:rPr lang="en-PK" dirty="0" err="1"/>
              <a:t>i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u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d </a:t>
            </a:r>
            <a:r>
              <a:rPr lang="en-GB" dirty="0"/>
              <a:t>over the network to communicate</a:t>
            </a:r>
            <a:r>
              <a:rPr lang="en-PK" dirty="0"/>
              <a:t> </a:t>
            </a:r>
            <a:r>
              <a:rPr lang="en-GB" dirty="0"/>
              <a:t>between the two machines.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7BAA57-B59C-48DB-A23B-103CD3AE4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92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B20F5-CD9C-4FA6-B7B9-65FBAC2DE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Application Servers and Web Servers As Clients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3C576-D10E-4553-901D-875BF82A9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Oracle is</a:t>
            </a:r>
            <a:r>
              <a:rPr lang="en-PK" dirty="0"/>
              <a:t> </a:t>
            </a:r>
            <a:r>
              <a:rPr lang="en-GB" dirty="0"/>
              <a:t>n</a:t>
            </a:r>
            <a:r>
              <a:rPr lang="en-PK" dirty="0"/>
              <a:t>o</a:t>
            </a:r>
            <a:r>
              <a:rPr lang="en-GB" dirty="0"/>
              <a:t>t strictly a client/server database. </a:t>
            </a:r>
          </a:p>
          <a:p>
            <a:r>
              <a:rPr lang="en-US" dirty="0"/>
              <a:t>Considering multitier computing involving web and application servers, the “client” process becomes the middle tier, or application server.</a:t>
            </a:r>
          </a:p>
          <a:p>
            <a:r>
              <a:rPr lang="en-GB" b="1" dirty="0"/>
              <a:t>C</a:t>
            </a:r>
            <a:r>
              <a:rPr lang="en-PK" b="1" dirty="0"/>
              <a:t>l</a:t>
            </a:r>
            <a:r>
              <a:rPr lang="en-GB" b="1" dirty="0" err="1"/>
              <a:t>i</a:t>
            </a:r>
            <a:r>
              <a:rPr lang="en-PK" b="1" dirty="0"/>
              <a:t>e</a:t>
            </a:r>
            <a:r>
              <a:rPr lang="en-GB" b="1" dirty="0"/>
              <a:t>n</a:t>
            </a:r>
            <a:r>
              <a:rPr lang="en-PK" b="1" dirty="0"/>
              <a:t>t</a:t>
            </a:r>
            <a:r>
              <a:rPr lang="en-PK" dirty="0"/>
              <a:t> - a</a:t>
            </a:r>
            <a:r>
              <a:rPr lang="en-GB" dirty="0" err="1"/>
              <a:t>ny</a:t>
            </a:r>
            <a:r>
              <a:rPr lang="en-GB" dirty="0"/>
              <a:t> process that connects to an Oracle instance </a:t>
            </a:r>
            <a:r>
              <a:rPr lang="en-PK" dirty="0"/>
              <a:t>a</a:t>
            </a:r>
            <a:r>
              <a:rPr lang="en-GB" dirty="0"/>
              <a:t>n</a:t>
            </a:r>
            <a:r>
              <a:rPr lang="en-PK" dirty="0"/>
              <a:t>d</a:t>
            </a:r>
            <a:r>
              <a:rPr lang="en-GB" dirty="0"/>
              <a:t> is served by the database.</a:t>
            </a:r>
            <a:endParaRPr lang="en-PK" dirty="0"/>
          </a:p>
          <a:p>
            <a:pPr lvl="1"/>
            <a:endParaRPr lang="en-PK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40881-F749-4E18-B28D-0C23BEF22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94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B64CD-DB14-45D8-98F3-B0073037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Figure 3-2. Accessing a database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1A836E6-BBDC-40A4-B60A-A8A7013002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447830"/>
            <a:ext cx="8787248" cy="527364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E7874E-599C-4A69-8D4F-9B5B5B4C5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A234BB-38BB-4357-9DA1-B94037B96EC1}"/>
              </a:ext>
            </a:extLst>
          </p:cNvPr>
          <p:cNvSpPr txBox="1"/>
          <p:nvPr/>
        </p:nvSpPr>
        <p:spPr>
          <a:xfrm>
            <a:off x="8725409" y="1599097"/>
            <a:ext cx="327789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latin typeface="Gotham XNarrow Medium" pitchFamily="50" charset="0"/>
              </a:rPr>
              <a:t>This figure highlights the server process connection models. There is a traditional two-tier client/server</a:t>
            </a:r>
            <a:r>
              <a:rPr lang="en-PK" sz="2200" dirty="0">
                <a:latin typeface="Gotham XNarrow Medium" pitchFamily="50" charset="0"/>
              </a:rPr>
              <a:t> </a:t>
            </a:r>
            <a:r>
              <a:rPr lang="en-GB" sz="2200" dirty="0">
                <a:latin typeface="Gotham XNarrow Medium" pitchFamily="50" charset="0"/>
              </a:rPr>
              <a:t>connection on the left side, a three-tier connection with an application server on the</a:t>
            </a:r>
            <a:r>
              <a:rPr lang="en-PK" sz="2200" dirty="0">
                <a:latin typeface="Gotham XNarrow Medium" pitchFamily="50" charset="0"/>
              </a:rPr>
              <a:t> </a:t>
            </a:r>
            <a:r>
              <a:rPr lang="en-GB" sz="2200" dirty="0">
                <a:latin typeface="Gotham XNarrow Medium" pitchFamily="50" charset="0"/>
              </a:rPr>
              <a:t>right side, and a local client connection in the middle of the figure. The two-tier and</a:t>
            </a:r>
            <a:r>
              <a:rPr lang="en-PK" sz="2200" dirty="0">
                <a:latin typeface="Gotham XNarrow Medium" pitchFamily="50" charset="0"/>
              </a:rPr>
              <a:t> </a:t>
            </a:r>
            <a:r>
              <a:rPr lang="en-GB" sz="2200" dirty="0">
                <a:latin typeface="Gotham XNarrow Medium" pitchFamily="50" charset="0"/>
              </a:rPr>
              <a:t>three-tier connections use a network to communicate with the database, while the</a:t>
            </a:r>
            <a:r>
              <a:rPr lang="en-PK" sz="2200" dirty="0">
                <a:latin typeface="Gotham XNarrow Medium" pitchFamily="50" charset="0"/>
              </a:rPr>
              <a:t> </a:t>
            </a:r>
            <a:r>
              <a:rPr lang="en-GB" sz="2200" dirty="0">
                <a:latin typeface="Gotham XNarrow Medium" pitchFamily="50" charset="0"/>
              </a:rPr>
              <a:t>local client uses local IPC.</a:t>
            </a:r>
            <a:endParaRPr lang="en-PK" sz="2200" dirty="0">
              <a:latin typeface="Gotham XNarrow Medium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346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C2EC4-4194-479E-81B5-C2B9D0D60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Oracle Net and Establishing Network Connections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0AED1-1E60-4F2C-B79B-7994D3153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96091"/>
            <a:ext cx="11279909" cy="5764095"/>
          </a:xfrm>
        </p:spPr>
        <p:txBody>
          <a:bodyPr>
            <a:normAutofit/>
          </a:bodyPr>
          <a:lstStyle/>
          <a:p>
            <a:r>
              <a:rPr lang="en-GB" dirty="0"/>
              <a:t>Oracle Net Listener</a:t>
            </a:r>
            <a:r>
              <a:rPr lang="en-PK" dirty="0"/>
              <a:t> enables clients to find the server processes.</a:t>
            </a:r>
          </a:p>
          <a:p>
            <a:r>
              <a:rPr lang="en-GB" dirty="0"/>
              <a:t>Listener “listens” for incoming connection</a:t>
            </a:r>
            <a:r>
              <a:rPr lang="en-PK" dirty="0"/>
              <a:t> </a:t>
            </a:r>
            <a:r>
              <a:rPr lang="en-GB" dirty="0"/>
              <a:t>requests for one or more instances. </a:t>
            </a:r>
            <a:endParaRPr lang="en-PK" dirty="0"/>
          </a:p>
          <a:p>
            <a:r>
              <a:rPr lang="en-GB" dirty="0"/>
              <a:t>Listener is not part of the Oracle instance</a:t>
            </a:r>
            <a:r>
              <a:rPr lang="en-PK" dirty="0"/>
              <a:t>.</a:t>
            </a:r>
          </a:p>
          <a:p>
            <a:r>
              <a:rPr lang="en-GB" dirty="0"/>
              <a:t>The Listener is started and stopped</a:t>
            </a:r>
            <a:r>
              <a:rPr lang="en-PK" dirty="0"/>
              <a:t> </a:t>
            </a:r>
            <a:r>
              <a:rPr lang="en-GB" dirty="0"/>
              <a:t>independently of the instance.</a:t>
            </a:r>
            <a:endParaRPr lang="en-PK" dirty="0"/>
          </a:p>
          <a:p>
            <a:r>
              <a:rPr lang="en-GB" dirty="0"/>
              <a:t>If the Listener is down and the instance is up, clients</a:t>
            </a:r>
            <a:r>
              <a:rPr lang="en-PK" dirty="0"/>
              <a:t> </a:t>
            </a:r>
            <a:r>
              <a:rPr lang="en-GB" dirty="0"/>
              <a:t>accessing the database over a network cannot find the instance because there is no</a:t>
            </a:r>
            <a:r>
              <a:rPr lang="en-PK" dirty="0"/>
              <a:t> </a:t>
            </a:r>
            <a:r>
              <a:rPr lang="en-GB" dirty="0"/>
              <a:t>Listener to guide them.</a:t>
            </a:r>
            <a:endParaRPr lang="en-PK" dirty="0"/>
          </a:p>
          <a:p>
            <a:r>
              <a:rPr lang="en-GB" dirty="0"/>
              <a:t>If the Listener is up and the instance is down, there is</a:t>
            </a:r>
            <a:r>
              <a:rPr lang="en-PK" dirty="0"/>
              <a:t> </a:t>
            </a:r>
            <a:r>
              <a:rPr lang="en-GB" dirty="0"/>
              <a:t>nowhere to send clients.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20450E-991E-457D-AAB2-498B316D9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643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DE24A-9E3E-4A07-A7E3-409E76C2D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Oracle Net and Establishing Network Connections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D2169-BF20-45B3-A7AA-A7A1CBB29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K" dirty="0"/>
              <a:t>F</a:t>
            </a:r>
            <a:r>
              <a:rPr lang="en-GB" dirty="0"/>
              <a:t>u</a:t>
            </a:r>
            <a:r>
              <a:rPr lang="en-PK" dirty="0"/>
              <a:t>n</a:t>
            </a:r>
            <a:r>
              <a:rPr lang="en-GB" dirty="0"/>
              <a:t>c</a:t>
            </a:r>
            <a:r>
              <a:rPr lang="en-PK" dirty="0"/>
              <a:t>t</a:t>
            </a:r>
            <a:r>
              <a:rPr lang="en-GB" dirty="0" err="1"/>
              <a:t>i</a:t>
            </a:r>
            <a:r>
              <a:rPr lang="en-PK" dirty="0"/>
              <a:t>o</a:t>
            </a:r>
            <a:r>
              <a:rPr lang="en-GB" dirty="0"/>
              <a:t>n</a:t>
            </a:r>
            <a:r>
              <a:rPr lang="en-PK" dirty="0"/>
              <a:t>s </a:t>
            </a:r>
            <a:r>
              <a:rPr lang="en-GB" dirty="0"/>
              <a:t>o</a:t>
            </a:r>
            <a:r>
              <a:rPr lang="en-PK" dirty="0"/>
              <a:t>f</a:t>
            </a:r>
            <a:r>
              <a:rPr lang="en-GB" dirty="0"/>
              <a:t> Listener: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client contacts the Listener over the network.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Listener detects an incoming request and introduces the requesting client to</a:t>
            </a:r>
            <a:r>
              <a:rPr lang="en-PK" dirty="0"/>
              <a:t> </a:t>
            </a:r>
            <a:r>
              <a:rPr lang="en-GB" dirty="0"/>
              <a:t>an Oracle server process.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Listener introduces the server to the client by letting each know the other’s</a:t>
            </a:r>
            <a:r>
              <a:rPr lang="en-PK" dirty="0"/>
              <a:t> </a:t>
            </a:r>
            <a:r>
              <a:rPr lang="en-GB" dirty="0"/>
              <a:t>network address.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Listener steps out of the way and lets the client and server communicate</a:t>
            </a:r>
            <a:r>
              <a:rPr lang="en-PK" dirty="0"/>
              <a:t> </a:t>
            </a:r>
            <a:r>
              <a:rPr lang="en-GB" dirty="0"/>
              <a:t>directly. </a:t>
            </a:r>
            <a:endParaRPr lang="en-PK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Once the client and the server know how to find each other, they communicate</a:t>
            </a:r>
            <a:r>
              <a:rPr lang="en-PK" dirty="0"/>
              <a:t> </a:t>
            </a:r>
            <a:r>
              <a:rPr lang="en-GB" dirty="0"/>
              <a:t>directly. The Listener is no longer required.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3214B-61B8-4CBE-B068-FE643E415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88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CDB01-7774-4AF0-BBC5-026AC9790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Figure 3-3. Connecting with the Oracle Net Listener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D232984-F5AF-4884-A87E-702A2E1737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71096" y="1589477"/>
            <a:ext cx="8293258" cy="499693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092864-DE73-40D0-A971-E3B124B4D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89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8585E-E0BE-4ABE-9837-B6B2DBB0E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Starting Up the Database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8534E-834F-4402-B012-02604BC90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Windows </a:t>
            </a:r>
            <a:r>
              <a:rPr lang="en-PK" dirty="0"/>
              <a:t>-</a:t>
            </a:r>
            <a:r>
              <a:rPr lang="en-GB" dirty="0"/>
              <a:t> simply start the Oracle services</a:t>
            </a:r>
            <a:r>
              <a:rPr lang="en-PK" dirty="0"/>
              <a:t>.</a:t>
            </a:r>
            <a:endParaRPr lang="en-GB" dirty="0"/>
          </a:p>
          <a:p>
            <a:r>
              <a:rPr lang="en-GB" dirty="0"/>
              <a:t>Unix</a:t>
            </a:r>
            <a:r>
              <a:rPr lang="en-PK" dirty="0"/>
              <a:t> </a:t>
            </a:r>
            <a:r>
              <a:rPr lang="en-GB" dirty="0"/>
              <a:t>and Linux </a:t>
            </a:r>
            <a:r>
              <a:rPr lang="en-PK" dirty="0"/>
              <a:t>-</a:t>
            </a:r>
            <a:r>
              <a:rPr lang="en-GB" dirty="0"/>
              <a:t> issue the STARTUP command from SQL*Plus or through Enterprise</a:t>
            </a:r>
            <a:r>
              <a:rPr lang="en-PK" dirty="0"/>
              <a:t> </a:t>
            </a:r>
            <a:r>
              <a:rPr lang="en-GB" dirty="0"/>
              <a:t>Manager. </a:t>
            </a:r>
            <a:endParaRPr lang="en-PK" dirty="0"/>
          </a:p>
          <a:p>
            <a:r>
              <a:rPr lang="en-PK" dirty="0"/>
              <a:t>S</a:t>
            </a:r>
            <a:r>
              <a:rPr lang="en-GB" dirty="0"/>
              <a:t>tarting a database occurs in several distinct</a:t>
            </a:r>
            <a:r>
              <a:rPr lang="en-PK" dirty="0"/>
              <a:t> </a:t>
            </a:r>
            <a:r>
              <a:rPr lang="en-GB" dirty="0"/>
              <a:t>phases</a:t>
            </a:r>
            <a:r>
              <a:rPr lang="en-PK" dirty="0"/>
              <a:t> </a:t>
            </a:r>
            <a:r>
              <a:rPr lang="en-US" dirty="0"/>
              <a:t>which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automatically executed:</a:t>
            </a:r>
            <a:endParaRPr lang="en-PK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Starting the instance</a:t>
            </a:r>
            <a:endParaRPr lang="en-PK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Mounting the database</a:t>
            </a:r>
            <a:endParaRPr lang="en-PK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Opening the database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A7483D-3E7A-47B8-88D6-9EE8910DA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665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4B3CE-75B6-4049-81D9-2CE75566D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Starting Up the Database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CBBEB-174C-4E9C-BF55-12E931A40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4" y="1296655"/>
            <a:ext cx="11279909" cy="505969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/>
              <a:t>Starting the instance</a:t>
            </a:r>
            <a:endParaRPr lang="en-PK" b="1" dirty="0"/>
          </a:p>
          <a:p>
            <a:pPr lvl="1"/>
            <a:r>
              <a:rPr lang="en-US" dirty="0"/>
              <a:t>Instance </a:t>
            </a:r>
            <a:r>
              <a:rPr lang="en-GB" dirty="0"/>
              <a:t>initialization parameters 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/>
              <a:t>e </a:t>
            </a:r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a</a:t>
            </a:r>
            <a:r>
              <a:rPr lang="en-PK" dirty="0"/>
              <a:t>d </a:t>
            </a:r>
            <a:r>
              <a:rPr lang="en-GB" dirty="0"/>
              <a:t>from the</a:t>
            </a:r>
            <a:r>
              <a:rPr lang="en-PK" dirty="0"/>
              <a:t> </a:t>
            </a:r>
            <a:r>
              <a:rPr lang="en-GB" i="1" dirty="0"/>
              <a:t>SPFILE </a:t>
            </a:r>
            <a:r>
              <a:rPr lang="en-GB" dirty="0"/>
              <a:t>or </a:t>
            </a:r>
            <a:r>
              <a:rPr lang="en-GB" i="1" dirty="0"/>
              <a:t>INIT.ORA </a:t>
            </a:r>
            <a:r>
              <a:rPr lang="en-GB" dirty="0"/>
              <a:t>file on the server.</a:t>
            </a:r>
            <a:endParaRPr lang="en-PK" dirty="0"/>
          </a:p>
          <a:p>
            <a:pPr lvl="1"/>
            <a:r>
              <a:rPr lang="en-US" dirty="0"/>
              <a:t>Memory is </a:t>
            </a:r>
            <a:r>
              <a:rPr lang="en-GB" dirty="0"/>
              <a:t>a</a:t>
            </a:r>
            <a:r>
              <a:rPr lang="en-PK" dirty="0"/>
              <a:t>l</a:t>
            </a:r>
            <a:r>
              <a:rPr lang="en-GB" dirty="0"/>
              <a:t>l</a:t>
            </a:r>
            <a:r>
              <a:rPr lang="en-PK" dirty="0"/>
              <a:t>o</a:t>
            </a:r>
            <a:r>
              <a:rPr lang="en-GB" dirty="0"/>
              <a:t>c</a:t>
            </a:r>
            <a:r>
              <a:rPr lang="en-PK" dirty="0"/>
              <a:t>a</a:t>
            </a:r>
            <a:r>
              <a:rPr lang="en-GB" dirty="0"/>
              <a:t>t</a:t>
            </a:r>
            <a:r>
              <a:rPr lang="en-PK" dirty="0"/>
              <a:t>e</a:t>
            </a:r>
            <a:r>
              <a:rPr lang="en-GB" dirty="0"/>
              <a:t>d</a:t>
            </a:r>
            <a:r>
              <a:rPr lang="en-PK" dirty="0"/>
              <a:t> </a:t>
            </a:r>
            <a:r>
              <a:rPr lang="en-GB" dirty="0"/>
              <a:t>for the</a:t>
            </a:r>
            <a:r>
              <a:rPr lang="en-PK" dirty="0"/>
              <a:t> </a:t>
            </a:r>
            <a:r>
              <a:rPr lang="en-GB" dirty="0"/>
              <a:t>System Global Area</a:t>
            </a:r>
            <a:r>
              <a:rPr lang="en-PK" dirty="0"/>
              <a:t>.</a:t>
            </a:r>
          </a:p>
          <a:p>
            <a:pPr lvl="1"/>
            <a:r>
              <a:rPr lang="en-US" dirty="0"/>
              <a:t>Background </a:t>
            </a:r>
            <a:r>
              <a:rPr lang="en-GB" dirty="0"/>
              <a:t>processes of the instance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s</a:t>
            </a:r>
            <a:r>
              <a:rPr lang="en-PK" dirty="0"/>
              <a:t>t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t</a:t>
            </a:r>
            <a:r>
              <a:rPr lang="en-PK" dirty="0"/>
              <a:t>e</a:t>
            </a:r>
            <a:r>
              <a:rPr lang="en-GB" dirty="0"/>
              <a:t>d</a:t>
            </a:r>
            <a:r>
              <a:rPr lang="en-PK" dirty="0"/>
              <a:t>.</a:t>
            </a:r>
          </a:p>
          <a:p>
            <a:pPr lvl="1"/>
            <a:r>
              <a:rPr lang="en-GB" dirty="0"/>
              <a:t>At this</a:t>
            </a:r>
            <a:r>
              <a:rPr lang="en-PK" dirty="0"/>
              <a:t> </a:t>
            </a:r>
            <a:r>
              <a:rPr lang="en-GB" dirty="0"/>
              <a:t>point, none of the physical files in the database have been opened, and the</a:t>
            </a:r>
            <a:r>
              <a:rPr lang="en-PK" dirty="0"/>
              <a:t> </a:t>
            </a:r>
            <a:r>
              <a:rPr lang="en-GB" dirty="0"/>
              <a:t>instance is in </a:t>
            </a:r>
            <a:r>
              <a:rPr lang="en-PK" dirty="0"/>
              <a:t>t</a:t>
            </a:r>
            <a:r>
              <a:rPr lang="en-GB" dirty="0"/>
              <a:t>h</a:t>
            </a:r>
            <a:r>
              <a:rPr lang="en-PK" dirty="0"/>
              <a:t>e </a:t>
            </a:r>
            <a:r>
              <a:rPr lang="en-GB" b="1" dirty="0"/>
              <a:t>NOMOUNT</a:t>
            </a:r>
            <a:r>
              <a:rPr lang="en-GB" dirty="0"/>
              <a:t> state. </a:t>
            </a:r>
            <a:endParaRPr lang="en-PK" dirty="0"/>
          </a:p>
          <a:p>
            <a:pPr lvl="1"/>
            <a:r>
              <a:rPr lang="en-US" dirty="0"/>
              <a:t>Problems</a:t>
            </a:r>
            <a:r>
              <a:rPr lang="en-GB" dirty="0"/>
              <a:t> that can prevent an instance from starting</a:t>
            </a:r>
            <a:r>
              <a:rPr lang="en-PK" dirty="0"/>
              <a:t>:</a:t>
            </a:r>
          </a:p>
          <a:p>
            <a:pPr lvl="2"/>
            <a:r>
              <a:rPr lang="en-US" dirty="0"/>
              <a:t>Errors</a:t>
            </a:r>
            <a:r>
              <a:rPr lang="en-GB" dirty="0"/>
              <a:t> in the initialization file</a:t>
            </a:r>
            <a:r>
              <a:rPr lang="en-PK" dirty="0"/>
              <a:t>.</a:t>
            </a:r>
          </a:p>
          <a:p>
            <a:pPr lvl="2"/>
            <a:r>
              <a:rPr lang="en-US" dirty="0"/>
              <a:t>Operating</a:t>
            </a:r>
            <a:r>
              <a:rPr lang="en-GB" dirty="0"/>
              <a:t> system </a:t>
            </a:r>
            <a:r>
              <a:rPr lang="en-PK" dirty="0"/>
              <a:t>is </a:t>
            </a:r>
            <a:r>
              <a:rPr lang="en-US" dirty="0"/>
              <a:t>unable</a:t>
            </a:r>
            <a:r>
              <a:rPr lang="en-GB" dirty="0"/>
              <a:t> to allocate requested amount of shared memory for SGA</a:t>
            </a:r>
            <a:r>
              <a:rPr lang="en-PK" dirty="0"/>
              <a:t>.</a:t>
            </a:r>
            <a:endParaRPr lang="en-GB" dirty="0"/>
          </a:p>
          <a:p>
            <a:pPr lvl="2"/>
            <a:r>
              <a:rPr lang="en-US" dirty="0"/>
              <a:t>P</a:t>
            </a:r>
            <a:r>
              <a:rPr lang="en-GB" dirty="0" err="1"/>
              <a:t>rivilege</a:t>
            </a:r>
            <a:r>
              <a:rPr lang="en-PK" dirty="0"/>
              <a:t>s 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n</a:t>
            </a:r>
            <a:r>
              <a:rPr lang="en-PK" dirty="0"/>
              <a:t>o</a:t>
            </a:r>
            <a:r>
              <a:rPr lang="en-GB" dirty="0"/>
              <a:t>t</a:t>
            </a:r>
            <a:r>
              <a:rPr lang="en-PK" dirty="0"/>
              <a:t> </a:t>
            </a:r>
            <a:r>
              <a:rPr lang="en-US" dirty="0"/>
              <a:t>provided</a:t>
            </a:r>
            <a:r>
              <a:rPr lang="en-PK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A63D5-6B4B-4C10-85B1-BE9191500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93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F9D-4AE3-4E48-9AFC-B21DA2347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Starting Up the Database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7ABC8-CCE4-4DD4-8534-B9B707874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4" y="1296655"/>
            <a:ext cx="11279909" cy="5059694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b="1" dirty="0"/>
              <a:t>Mounting the database</a:t>
            </a:r>
            <a:endParaRPr lang="en-PK" b="1" dirty="0"/>
          </a:p>
          <a:p>
            <a:pPr lvl="1"/>
            <a:r>
              <a:rPr lang="en-GB" dirty="0"/>
              <a:t>T</a:t>
            </a:r>
            <a:r>
              <a:rPr lang="en-PK" dirty="0"/>
              <a:t>h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instance opens the database’s control files.</a:t>
            </a:r>
            <a:endParaRPr lang="en-PK" dirty="0"/>
          </a:p>
          <a:p>
            <a:pPr lvl="1"/>
            <a:r>
              <a:rPr lang="en-GB" dirty="0"/>
              <a:t>Initialization</a:t>
            </a:r>
            <a:r>
              <a:rPr lang="en-PK" dirty="0"/>
              <a:t> </a:t>
            </a:r>
            <a:r>
              <a:rPr lang="en-GB" dirty="0"/>
              <a:t>parameter </a:t>
            </a:r>
            <a:r>
              <a:rPr lang="en-GB" b="1" dirty="0"/>
              <a:t>CONTROL_FILES </a:t>
            </a:r>
            <a:r>
              <a:rPr lang="en-GB" dirty="0"/>
              <a:t>tells </a:t>
            </a:r>
            <a:r>
              <a:rPr lang="en-PK" dirty="0"/>
              <a:t>location of </a:t>
            </a:r>
            <a:r>
              <a:rPr lang="en-GB" dirty="0"/>
              <a:t>control files.</a:t>
            </a:r>
            <a:endParaRPr lang="en-PK" dirty="0"/>
          </a:p>
          <a:p>
            <a:pPr lvl="1"/>
            <a:r>
              <a:rPr lang="en-GB" dirty="0"/>
              <a:t>At this point, only the control files are open</a:t>
            </a:r>
            <a:r>
              <a:rPr lang="en-PK" dirty="0"/>
              <a:t>, and the instance is in </a:t>
            </a:r>
            <a:r>
              <a:rPr lang="en-GB" b="1" dirty="0"/>
              <a:t>MOUNT</a:t>
            </a:r>
            <a:r>
              <a:rPr lang="en-GB" dirty="0"/>
              <a:t> state</a:t>
            </a:r>
            <a:r>
              <a:rPr lang="en-PK" dirty="0"/>
              <a:t>.</a:t>
            </a:r>
          </a:p>
          <a:p>
            <a:pPr lvl="1"/>
            <a:r>
              <a:rPr lang="en-PK" dirty="0"/>
              <a:t>I</a:t>
            </a:r>
            <a:r>
              <a:rPr lang="en-GB" dirty="0"/>
              <a:t>n</a:t>
            </a:r>
            <a:r>
              <a:rPr lang="en-PK" dirty="0"/>
              <a:t> </a:t>
            </a:r>
            <a:r>
              <a:rPr lang="en-GB" dirty="0"/>
              <a:t>M</a:t>
            </a:r>
            <a:r>
              <a:rPr lang="en-PK" dirty="0"/>
              <a:t>OUNT </a:t>
            </a:r>
            <a:r>
              <a:rPr lang="en-GB" dirty="0"/>
              <a:t>s</a:t>
            </a:r>
            <a:r>
              <a:rPr lang="en-PK" dirty="0"/>
              <a:t>t</a:t>
            </a:r>
            <a:r>
              <a:rPr lang="en-GB" dirty="0"/>
              <a:t>a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the database is accessible only to the database administrator</a:t>
            </a:r>
            <a:endParaRPr lang="en-PK" dirty="0"/>
          </a:p>
          <a:p>
            <a:pPr marL="514350" indent="-514350">
              <a:buFont typeface="+mj-lt"/>
              <a:buAutoNum type="arabicPeriod" startAt="2"/>
            </a:pPr>
            <a:r>
              <a:rPr lang="en-GB" b="1" dirty="0"/>
              <a:t>Opening the database</a:t>
            </a:r>
            <a:endParaRPr lang="en-PK" b="1" dirty="0"/>
          </a:p>
          <a:p>
            <a:pPr lvl="1"/>
            <a:r>
              <a:rPr lang="en-US" dirty="0"/>
              <a:t>Redo</a:t>
            </a:r>
            <a:r>
              <a:rPr lang="en-GB" dirty="0"/>
              <a:t> log files and datafiles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o</a:t>
            </a:r>
            <a:r>
              <a:rPr lang="en-PK" dirty="0"/>
              <a:t>p</a:t>
            </a:r>
            <a:r>
              <a:rPr lang="en-GB" dirty="0"/>
              <a:t>e</a:t>
            </a:r>
            <a:r>
              <a:rPr lang="en-PK" dirty="0"/>
              <a:t>n</a:t>
            </a:r>
            <a:r>
              <a:rPr lang="en-GB" dirty="0"/>
              <a:t>e</a:t>
            </a:r>
            <a:r>
              <a:rPr lang="en-PK" dirty="0"/>
              <a:t>d</a:t>
            </a:r>
            <a:r>
              <a:rPr lang="en-GB" dirty="0"/>
              <a:t> using</a:t>
            </a:r>
            <a:r>
              <a:rPr lang="en-PK" dirty="0"/>
              <a:t> </a:t>
            </a:r>
            <a:r>
              <a:rPr lang="en-GB" dirty="0"/>
              <a:t>the information in the control file. </a:t>
            </a:r>
            <a:endParaRPr lang="en-PK" dirty="0"/>
          </a:p>
          <a:p>
            <a:pPr lvl="1"/>
            <a:r>
              <a:rPr lang="en-GB" dirty="0"/>
              <a:t>At this point, the database is fully open and</a:t>
            </a:r>
            <a:r>
              <a:rPr lang="en-PK" dirty="0"/>
              <a:t> </a:t>
            </a:r>
            <a:r>
              <a:rPr lang="en-GB" dirty="0"/>
              <a:t>available for user access.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394366-5A8D-443B-A74C-53672E5F8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58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68D89-1A9C-41B1-9949-82BD62BDF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Shutting Down the Database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B4CBA-3B4D-4602-88E1-F33BB7CFF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96091"/>
            <a:ext cx="11279909" cy="5059695"/>
          </a:xfrm>
        </p:spPr>
        <p:txBody>
          <a:bodyPr>
            <a:normAutofit/>
          </a:bodyPr>
          <a:lstStyle/>
          <a:p>
            <a:r>
              <a:rPr lang="en-US" dirty="0"/>
              <a:t>Process</a:t>
            </a:r>
            <a:r>
              <a:rPr lang="en-PK" dirty="0"/>
              <a:t> </a:t>
            </a:r>
            <a:r>
              <a:rPr lang="en-GB" dirty="0"/>
              <a:t>o</a:t>
            </a:r>
            <a:r>
              <a:rPr lang="en-PK" dirty="0"/>
              <a:t>f s</a:t>
            </a:r>
            <a:r>
              <a:rPr lang="en-GB" dirty="0"/>
              <a:t>hutting down a database</a:t>
            </a:r>
            <a:r>
              <a:rPr lang="en-PK" dirty="0"/>
              <a:t> </a:t>
            </a:r>
            <a:r>
              <a:rPr lang="en-GB" dirty="0"/>
              <a:t>involves </a:t>
            </a:r>
            <a:r>
              <a:rPr lang="en-PK" dirty="0"/>
              <a:t>t</a:t>
            </a:r>
            <a:r>
              <a:rPr lang="en-GB" dirty="0"/>
              <a:t>h</a:t>
            </a:r>
            <a:r>
              <a:rPr lang="en-PK" dirty="0"/>
              <a:t>e </a:t>
            </a:r>
            <a:r>
              <a:rPr lang="en-GB" dirty="0"/>
              <a:t>f</a:t>
            </a:r>
            <a:r>
              <a:rPr lang="en-PK" dirty="0"/>
              <a:t>o</a:t>
            </a:r>
            <a:r>
              <a:rPr lang="en-GB" dirty="0"/>
              <a:t>l</a:t>
            </a:r>
            <a:r>
              <a:rPr lang="en-PK" dirty="0"/>
              <a:t>l</a:t>
            </a:r>
            <a:r>
              <a:rPr lang="en-GB" dirty="0"/>
              <a:t>o</a:t>
            </a:r>
            <a:r>
              <a:rPr lang="en-PK" dirty="0"/>
              <a:t>w</a:t>
            </a:r>
            <a:r>
              <a:rPr lang="en-GB" dirty="0" err="1"/>
              <a:t>i</a:t>
            </a:r>
            <a:r>
              <a:rPr lang="en-PK" dirty="0"/>
              <a:t>ng </a:t>
            </a:r>
            <a:r>
              <a:rPr lang="en-GB" dirty="0"/>
              <a:t>steps</a:t>
            </a:r>
            <a:r>
              <a:rPr lang="en-PK" dirty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Closing the database</a:t>
            </a:r>
            <a:endParaRPr lang="en-PK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Dismounting the database</a:t>
            </a:r>
            <a:endParaRPr lang="en-PK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Shutting down the instance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D796C1-EEE9-421D-A553-FC14C0E5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99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68D89-1A9C-41B1-9949-82BD62BDF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Shutting Down the Database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B4CBA-3B4D-4602-88E1-F33BB7CFF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65440"/>
            <a:ext cx="11279909" cy="48296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/>
              <a:t>Closing the database</a:t>
            </a:r>
            <a:endParaRPr lang="en-PK" b="1" dirty="0"/>
          </a:p>
          <a:p>
            <a:pPr lvl="1"/>
            <a:r>
              <a:rPr lang="en-US" dirty="0"/>
              <a:t>Modified </a:t>
            </a:r>
            <a:r>
              <a:rPr lang="en-GB" dirty="0"/>
              <a:t>database blocks that haven’t</a:t>
            </a:r>
            <a:r>
              <a:rPr lang="en-PK" dirty="0"/>
              <a:t> </a:t>
            </a:r>
            <a:r>
              <a:rPr lang="en-GB" dirty="0"/>
              <a:t>yet been written to the disk from the SGA cache to the datafiles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f</a:t>
            </a:r>
            <a:r>
              <a:rPr lang="en-PK" dirty="0"/>
              <a:t>l</a:t>
            </a:r>
            <a:r>
              <a:rPr lang="en-GB" dirty="0"/>
              <a:t>u</a:t>
            </a:r>
            <a:r>
              <a:rPr lang="en-PK" dirty="0"/>
              <a:t>s</a:t>
            </a:r>
            <a:r>
              <a:rPr lang="en-GB" dirty="0"/>
              <a:t>h</a:t>
            </a:r>
            <a:r>
              <a:rPr lang="en-PK" dirty="0"/>
              <a:t>e</a:t>
            </a:r>
            <a:r>
              <a:rPr lang="en-GB" dirty="0"/>
              <a:t>d.</a:t>
            </a:r>
            <a:endParaRPr lang="en-PK" dirty="0"/>
          </a:p>
          <a:p>
            <a:pPr lvl="1"/>
            <a:r>
              <a:rPr lang="en-US" dirty="0"/>
              <a:t>Redo </a:t>
            </a:r>
            <a:r>
              <a:rPr lang="en-GB" dirty="0"/>
              <a:t>information remaining in the redo log buffer</a:t>
            </a:r>
            <a:r>
              <a:rPr lang="en-PK" dirty="0"/>
              <a:t> </a:t>
            </a:r>
            <a:r>
              <a:rPr lang="en-GB" dirty="0" err="1"/>
              <a:t>i</a:t>
            </a:r>
            <a:r>
              <a:rPr lang="en-PK" dirty="0"/>
              <a:t>s </a:t>
            </a:r>
            <a:r>
              <a:rPr lang="en-GB" dirty="0"/>
              <a:t>w</a:t>
            </a:r>
            <a:r>
              <a:rPr lang="en-PK" dirty="0"/>
              <a:t>r</a:t>
            </a:r>
            <a:r>
              <a:rPr lang="en-GB" dirty="0" err="1"/>
              <a:t>i</a:t>
            </a:r>
            <a:r>
              <a:rPr lang="en-PK" dirty="0"/>
              <a:t>t</a:t>
            </a:r>
            <a:r>
              <a:rPr lang="en-GB" dirty="0"/>
              <a:t>t</a:t>
            </a:r>
            <a:r>
              <a:rPr lang="en-PK" dirty="0" err="1"/>
              <a:t>en</a:t>
            </a:r>
            <a:r>
              <a:rPr lang="en-GB" dirty="0"/>
              <a:t>. </a:t>
            </a:r>
            <a:endParaRPr lang="en-PK" dirty="0"/>
          </a:p>
          <a:p>
            <a:pPr lvl="1"/>
            <a:r>
              <a:rPr lang="en-GB" dirty="0"/>
              <a:t>Datafiles checkpoints 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/>
              <a:t>e </a:t>
            </a:r>
            <a:r>
              <a:rPr lang="en-GB" dirty="0"/>
              <a:t>c</a:t>
            </a:r>
            <a:r>
              <a:rPr lang="en-PK" dirty="0"/>
              <a:t>o</a:t>
            </a:r>
            <a:r>
              <a:rPr lang="en-GB" dirty="0"/>
              <a:t>m</a:t>
            </a:r>
            <a:r>
              <a:rPr lang="en-PK" dirty="0"/>
              <a:t>p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e</a:t>
            </a:r>
            <a:r>
              <a:rPr lang="en-PK" dirty="0"/>
              <a:t>d </a:t>
            </a:r>
            <a:r>
              <a:rPr lang="en-GB" dirty="0"/>
              <a:t>a</a:t>
            </a:r>
            <a:r>
              <a:rPr lang="en-PK" dirty="0"/>
              <a:t>n</a:t>
            </a:r>
            <a:r>
              <a:rPr lang="en-GB" dirty="0"/>
              <a:t>d</a:t>
            </a:r>
            <a:r>
              <a:rPr lang="en-PK" dirty="0"/>
              <a:t> </a:t>
            </a:r>
            <a:r>
              <a:rPr lang="en-GB" dirty="0"/>
              <a:t>d</a:t>
            </a:r>
            <a:r>
              <a:rPr lang="en-PK" dirty="0"/>
              <a:t>a</a:t>
            </a:r>
            <a:r>
              <a:rPr lang="en-GB" dirty="0"/>
              <a:t>t</a:t>
            </a:r>
            <a:r>
              <a:rPr lang="en-PK" dirty="0"/>
              <a:t>a</a:t>
            </a:r>
            <a:r>
              <a:rPr lang="en-GB" dirty="0"/>
              <a:t>f</a:t>
            </a:r>
            <a:r>
              <a:rPr lang="en-PK" dirty="0" err="1"/>
              <a:t>i</a:t>
            </a:r>
            <a:r>
              <a:rPr lang="en-GB" dirty="0"/>
              <a:t>l</a:t>
            </a:r>
            <a:r>
              <a:rPr lang="en-PK" dirty="0"/>
              <a:t>e </a:t>
            </a:r>
            <a:r>
              <a:rPr lang="en-GB" dirty="0"/>
              <a:t>h</a:t>
            </a:r>
            <a:r>
              <a:rPr lang="en-PK" dirty="0"/>
              <a:t>e</a:t>
            </a:r>
            <a:r>
              <a:rPr lang="en-GB" dirty="0"/>
              <a:t>a</a:t>
            </a:r>
            <a:r>
              <a:rPr lang="en-PK" dirty="0" err="1"/>
              <a:t>ders</a:t>
            </a:r>
            <a:r>
              <a:rPr lang="en-PK" dirty="0"/>
              <a:t> are marked </a:t>
            </a:r>
            <a:r>
              <a:rPr lang="en-GB" dirty="0"/>
              <a:t>as “current” as of</a:t>
            </a:r>
            <a:r>
              <a:rPr lang="en-PK" dirty="0"/>
              <a:t> </a:t>
            </a:r>
            <a:r>
              <a:rPr lang="en-GB" dirty="0"/>
              <a:t>the time the database was closed</a:t>
            </a:r>
            <a:r>
              <a:rPr lang="en-PK" dirty="0"/>
              <a:t>.</a:t>
            </a:r>
          </a:p>
          <a:p>
            <a:pPr lvl="1"/>
            <a:r>
              <a:rPr lang="en-GB" dirty="0"/>
              <a:t>Datafiles and redo log files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c</a:t>
            </a:r>
            <a:r>
              <a:rPr lang="en-PK" dirty="0"/>
              <a:t>l</a:t>
            </a:r>
            <a:r>
              <a:rPr lang="en-GB" dirty="0"/>
              <a:t>o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d</a:t>
            </a:r>
            <a:r>
              <a:rPr lang="en-GB" dirty="0"/>
              <a:t>.</a:t>
            </a:r>
            <a:endParaRPr lang="en-PK" dirty="0"/>
          </a:p>
          <a:p>
            <a:pPr lvl="1"/>
            <a:r>
              <a:rPr lang="en-GB" dirty="0"/>
              <a:t>At</a:t>
            </a:r>
            <a:r>
              <a:rPr lang="en-PK" dirty="0"/>
              <a:t> </a:t>
            </a:r>
            <a:r>
              <a:rPr lang="en-GB" dirty="0"/>
              <a:t>this point, users can no longer access the database.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D796C1-EEE9-421D-A553-FC14C0E5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080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C7ADA-FAB5-4A97-A2DC-E5AF537E9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Shutting Down the Database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A9987-5340-4B7B-B75E-B967C1CAD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85207"/>
            <a:ext cx="11279909" cy="505969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b="1" dirty="0"/>
              <a:t>Dismounting the database</a:t>
            </a:r>
            <a:endParaRPr lang="en-PK" b="1" dirty="0"/>
          </a:p>
          <a:p>
            <a:pPr lvl="1"/>
            <a:r>
              <a:rPr lang="en-GB" dirty="0"/>
              <a:t>The Oracle instance dismounts the database. </a:t>
            </a:r>
            <a:endParaRPr lang="en-PK" dirty="0"/>
          </a:p>
          <a:p>
            <a:pPr lvl="1"/>
            <a:r>
              <a:rPr lang="en-GB" dirty="0"/>
              <a:t>Relevant entries 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/>
              <a:t>e </a:t>
            </a:r>
            <a:r>
              <a:rPr lang="en-GB" dirty="0"/>
              <a:t>u</a:t>
            </a:r>
            <a:r>
              <a:rPr lang="en-PK" dirty="0"/>
              <a:t>p</a:t>
            </a:r>
            <a:r>
              <a:rPr lang="en-GB" dirty="0"/>
              <a:t>d</a:t>
            </a:r>
            <a:r>
              <a:rPr lang="en-PK" dirty="0"/>
              <a:t>a</a:t>
            </a:r>
            <a:r>
              <a:rPr lang="en-GB" dirty="0"/>
              <a:t>e</a:t>
            </a:r>
            <a:r>
              <a:rPr lang="en-PK" dirty="0"/>
              <a:t>d </a:t>
            </a:r>
            <a:r>
              <a:rPr lang="en-GB" dirty="0"/>
              <a:t>in the control files to record a clean shutdown</a:t>
            </a:r>
            <a:r>
              <a:rPr lang="en-PK" dirty="0"/>
              <a:t>.</a:t>
            </a:r>
          </a:p>
          <a:p>
            <a:pPr lvl="1"/>
            <a:r>
              <a:rPr lang="en-PK" dirty="0"/>
              <a:t>T</a:t>
            </a:r>
            <a:r>
              <a:rPr lang="en-GB" dirty="0"/>
              <a:t>he control files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c</a:t>
            </a:r>
            <a:r>
              <a:rPr lang="en-PK" dirty="0"/>
              <a:t>l</a:t>
            </a:r>
            <a:r>
              <a:rPr lang="en-GB" dirty="0"/>
              <a:t>o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d</a:t>
            </a:r>
            <a:r>
              <a:rPr lang="en-GB" dirty="0"/>
              <a:t>.</a:t>
            </a:r>
            <a:endParaRPr lang="en-PK" dirty="0"/>
          </a:p>
          <a:p>
            <a:pPr lvl="1"/>
            <a:r>
              <a:rPr lang="en-GB" dirty="0"/>
              <a:t>At this point, the entire database is closed; only the instance remains</a:t>
            </a:r>
            <a:r>
              <a:rPr lang="en-PK" dirty="0"/>
              <a:t> open</a:t>
            </a:r>
            <a:r>
              <a:rPr lang="en-GB" dirty="0"/>
              <a:t>.</a:t>
            </a:r>
            <a:endParaRPr lang="en-PK" dirty="0"/>
          </a:p>
          <a:p>
            <a:pPr marL="514350" indent="-514350">
              <a:buFont typeface="+mj-lt"/>
              <a:buAutoNum type="arabicPeriod" startAt="2"/>
            </a:pPr>
            <a:r>
              <a:rPr lang="en-GB" b="1" dirty="0"/>
              <a:t>Shutting down the instance</a:t>
            </a:r>
            <a:endParaRPr lang="en-PK" b="1" dirty="0"/>
          </a:p>
          <a:p>
            <a:pPr lvl="1"/>
            <a:r>
              <a:rPr lang="en-GB" dirty="0"/>
              <a:t>Oracle software stops the background processes</a:t>
            </a:r>
            <a:r>
              <a:rPr lang="en-PK" dirty="0"/>
              <a:t> </a:t>
            </a:r>
            <a:r>
              <a:rPr lang="en-GB" dirty="0"/>
              <a:t>of the instance</a:t>
            </a:r>
            <a:r>
              <a:rPr lang="en-PK" dirty="0"/>
              <a:t>.</a:t>
            </a:r>
          </a:p>
          <a:p>
            <a:pPr lvl="1"/>
            <a:r>
              <a:rPr lang="en-GB" dirty="0"/>
              <a:t>Shared memory used for the SGA</a:t>
            </a:r>
            <a:r>
              <a:rPr lang="en-PK" dirty="0"/>
              <a:t> </a:t>
            </a:r>
            <a:r>
              <a:rPr lang="en-GB" dirty="0"/>
              <a:t>is</a:t>
            </a:r>
            <a:r>
              <a:rPr lang="en-PK" dirty="0"/>
              <a:t> </a:t>
            </a:r>
            <a:r>
              <a:rPr lang="en-GB" dirty="0"/>
              <a:t>d</a:t>
            </a:r>
            <a:r>
              <a:rPr lang="en-PK" dirty="0"/>
              <a:t>e</a:t>
            </a:r>
            <a:r>
              <a:rPr lang="en-GB" dirty="0"/>
              <a:t>a</a:t>
            </a:r>
            <a:r>
              <a:rPr lang="en-PK" dirty="0"/>
              <a:t>l</a:t>
            </a:r>
            <a:r>
              <a:rPr lang="en-GB" dirty="0"/>
              <a:t>l</a:t>
            </a:r>
            <a:r>
              <a:rPr lang="en-PK" dirty="0"/>
              <a:t>o</a:t>
            </a:r>
            <a:r>
              <a:rPr lang="en-GB" dirty="0"/>
              <a:t>c</a:t>
            </a:r>
            <a:r>
              <a:rPr lang="en-PK" dirty="0"/>
              <a:t>a</a:t>
            </a:r>
            <a:r>
              <a:rPr lang="en-GB" dirty="0"/>
              <a:t>t</a:t>
            </a:r>
            <a:r>
              <a:rPr lang="en-PK" dirty="0"/>
              <a:t>e</a:t>
            </a:r>
            <a:r>
              <a:rPr lang="en-GB" dirty="0"/>
              <a:t>d.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C77F6A-799C-43EA-842D-43C638C8B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44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19812-4E89-4FF8-A348-CA679604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Shutting Down the Database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6B49A-3FB4-4E07-B9F0-CEBA0AA96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K" dirty="0"/>
              <a:t>C</a:t>
            </a:r>
            <a:r>
              <a:rPr lang="en-GB" dirty="0"/>
              <a:t>r</a:t>
            </a:r>
            <a:r>
              <a:rPr lang="en-PK" dirty="0"/>
              <a:t>ash Recovery</a:t>
            </a:r>
          </a:p>
          <a:p>
            <a:pPr lvl="1"/>
            <a:r>
              <a:rPr lang="en-GB" dirty="0"/>
              <a:t>A</a:t>
            </a:r>
            <a:r>
              <a:rPr lang="en-PK" dirty="0"/>
              <a:t> </a:t>
            </a:r>
            <a:r>
              <a:rPr lang="en-GB" dirty="0"/>
              <a:t>p</a:t>
            </a:r>
            <a:r>
              <a:rPr lang="en-PK" dirty="0"/>
              <a:t>r</a:t>
            </a:r>
            <a:r>
              <a:rPr lang="en-GB" dirty="0"/>
              <a:t>o</a:t>
            </a:r>
            <a:r>
              <a:rPr lang="en-PK" dirty="0"/>
              <a:t>cess that </a:t>
            </a:r>
            <a:r>
              <a:rPr lang="en-GB" dirty="0"/>
              <a:t>guarantees</a:t>
            </a:r>
            <a:r>
              <a:rPr lang="en-PK" dirty="0"/>
              <a:t> </a:t>
            </a:r>
            <a:r>
              <a:rPr lang="en-GB" dirty="0"/>
              <a:t>that the changes for all committed transactions are done and that all uncommitted transactions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r</a:t>
            </a:r>
            <a:r>
              <a:rPr lang="en-PK" dirty="0"/>
              <a:t>o</a:t>
            </a:r>
            <a:r>
              <a:rPr lang="en-GB" dirty="0"/>
              <a:t>l</a:t>
            </a:r>
            <a:r>
              <a:rPr lang="en-PK" dirty="0"/>
              <a:t>l</a:t>
            </a:r>
            <a:r>
              <a:rPr lang="en-GB" dirty="0"/>
              <a:t>e</a:t>
            </a:r>
            <a:r>
              <a:rPr lang="en-PK" dirty="0"/>
              <a:t>d </a:t>
            </a:r>
            <a:r>
              <a:rPr lang="en-GB" dirty="0"/>
              <a:t>b</a:t>
            </a:r>
            <a:r>
              <a:rPr lang="en-PK" dirty="0"/>
              <a:t>a</a:t>
            </a:r>
            <a:r>
              <a:rPr lang="en-GB" dirty="0"/>
              <a:t>c</a:t>
            </a:r>
            <a:r>
              <a:rPr lang="en-PK" dirty="0"/>
              <a:t>k</a:t>
            </a:r>
            <a:r>
              <a:rPr lang="en-GB" dirty="0"/>
              <a:t>.</a:t>
            </a:r>
            <a:endParaRPr lang="en-PK" dirty="0"/>
          </a:p>
          <a:p>
            <a:pPr lvl="1"/>
            <a:r>
              <a:rPr lang="en-GB" dirty="0"/>
              <a:t>In some cases the</a:t>
            </a:r>
            <a:r>
              <a:rPr lang="en-PK" dirty="0"/>
              <a:t> </a:t>
            </a:r>
            <a:r>
              <a:rPr lang="en-GB" dirty="0"/>
              <a:t>database may not be closed cleanly. </a:t>
            </a:r>
            <a:endParaRPr lang="en-PK" dirty="0"/>
          </a:p>
          <a:p>
            <a:pPr lvl="2"/>
            <a:r>
              <a:rPr lang="en-GB" dirty="0"/>
              <a:t>e.g., if there is a machine failure or the DBA aborts the instance</a:t>
            </a:r>
            <a:endParaRPr lang="en-PK" dirty="0"/>
          </a:p>
          <a:p>
            <a:pPr lvl="1"/>
            <a:r>
              <a:rPr lang="en-GB" dirty="0"/>
              <a:t>If this happens, modified database blocks from the SGA 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/>
              <a:t>e </a:t>
            </a:r>
            <a:r>
              <a:rPr lang="en-GB" dirty="0"/>
              <a:t>n</a:t>
            </a:r>
            <a:r>
              <a:rPr lang="en-PK" dirty="0"/>
              <a:t>o</a:t>
            </a:r>
            <a:r>
              <a:rPr lang="en-GB" dirty="0"/>
              <a:t>t</a:t>
            </a:r>
            <a:r>
              <a:rPr lang="en-PK" dirty="0"/>
              <a:t> </a:t>
            </a:r>
            <a:r>
              <a:rPr lang="en-GB" dirty="0"/>
              <a:t>written to the datafiles. </a:t>
            </a:r>
            <a:endParaRPr lang="en-PK" dirty="0"/>
          </a:p>
          <a:p>
            <a:pPr lvl="1"/>
            <a:r>
              <a:rPr lang="en-GB" dirty="0"/>
              <a:t>When Oracle is</a:t>
            </a:r>
            <a:r>
              <a:rPr lang="en-PK" dirty="0"/>
              <a:t> </a:t>
            </a:r>
            <a:r>
              <a:rPr lang="en-GB" dirty="0"/>
              <a:t>started again, the instance will detect that a crash occurred and will use the redo logs</a:t>
            </a:r>
            <a:r>
              <a:rPr lang="en-PK" dirty="0"/>
              <a:t> </a:t>
            </a:r>
            <a:r>
              <a:rPr lang="en-GB" dirty="0"/>
              <a:t>to automatically perform </a:t>
            </a:r>
            <a:r>
              <a:rPr lang="en-PK" dirty="0"/>
              <a:t>t</a:t>
            </a:r>
            <a:r>
              <a:rPr lang="en-GB" dirty="0"/>
              <a:t>h</a:t>
            </a:r>
            <a:r>
              <a:rPr lang="en-PK" dirty="0"/>
              <a:t>e</a:t>
            </a:r>
            <a:r>
              <a:rPr lang="en-GB" dirty="0"/>
              <a:t> </a:t>
            </a:r>
            <a:r>
              <a:rPr lang="en-GB" i="1" dirty="0"/>
              <a:t>crash</a:t>
            </a:r>
            <a:r>
              <a:rPr lang="en-PK" i="1" dirty="0"/>
              <a:t> </a:t>
            </a:r>
            <a:r>
              <a:rPr lang="en-GB" i="1" dirty="0"/>
              <a:t>recovery</a:t>
            </a:r>
            <a:r>
              <a:rPr lang="en-GB" dirty="0"/>
              <a:t>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AC500F-3D7F-496A-B25F-942207B2A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7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44185-663B-456B-A26F-55BCB1B57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Accessing a Database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BE84A-3CDC-46D0-8D5D-6D043BB4B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Database is only a part of a complete system.</a:t>
            </a:r>
          </a:p>
          <a:p>
            <a:r>
              <a:rPr lang="en-PK" dirty="0"/>
              <a:t>T</a:t>
            </a:r>
            <a:r>
              <a:rPr lang="en-GB" dirty="0"/>
              <a:t>o</a:t>
            </a:r>
            <a:r>
              <a:rPr lang="en-PK" dirty="0"/>
              <a:t> </a:t>
            </a:r>
            <a:r>
              <a:rPr lang="en-GB" dirty="0"/>
              <a:t>access the database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 </a:t>
            </a:r>
            <a:r>
              <a:rPr lang="en-US" dirty="0"/>
              <a:t>program</a:t>
            </a:r>
            <a:r>
              <a:rPr lang="en-PK" dirty="0"/>
              <a:t> </a:t>
            </a:r>
            <a:r>
              <a:rPr lang="en-GB" dirty="0" err="1"/>
              <a:t>i</a:t>
            </a:r>
            <a:r>
              <a:rPr lang="en-PK" dirty="0"/>
              <a:t>s </a:t>
            </a:r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q</a:t>
            </a:r>
            <a:r>
              <a:rPr lang="en-PK" dirty="0"/>
              <a:t>u</a:t>
            </a:r>
            <a:r>
              <a:rPr lang="en-GB" dirty="0" err="1"/>
              <a:t>i</a:t>
            </a:r>
            <a:r>
              <a:rPr lang="en-PK" dirty="0"/>
              <a:t>red.</a:t>
            </a:r>
          </a:p>
          <a:p>
            <a:r>
              <a:rPr lang="en-GB" dirty="0"/>
              <a:t>Server Processes and Clients</a:t>
            </a:r>
          </a:p>
          <a:p>
            <a:pPr lvl="1"/>
            <a:r>
              <a:rPr lang="en-US" dirty="0"/>
              <a:t>A program that accesses a database is composed of two distinct  components, a client process and a server process.</a:t>
            </a:r>
            <a:endParaRPr lang="en-GB" dirty="0"/>
          </a:p>
          <a:p>
            <a:r>
              <a:rPr lang="en-GB" dirty="0"/>
              <a:t>Application Servers and Web Servers As Clients</a:t>
            </a:r>
            <a:endParaRPr lang="en-PK" dirty="0"/>
          </a:p>
          <a:p>
            <a:r>
              <a:rPr lang="en-GB" dirty="0"/>
              <a:t>Oracle Net and Establishing Network Connections</a:t>
            </a:r>
            <a:endParaRPr lang="en-PK" dirty="0"/>
          </a:p>
          <a:p>
            <a:r>
              <a:rPr lang="en-GB" dirty="0"/>
              <a:t>The Shared Server/Multi-Threaded Server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8A877E-59EA-4DB1-B8E2-214BCD8E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54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13164</TotalTime>
  <Words>1349</Words>
  <Application>Microsoft Office PowerPoint</Application>
  <PresentationFormat>Widescreen</PresentationFormat>
  <Paragraphs>122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Gotham Narrow Book</vt:lpstr>
      <vt:lpstr>Gotham Narrow Medium</vt:lpstr>
      <vt:lpstr>Gotham XNarrow Medium</vt:lpstr>
      <vt:lpstr>Wingdings</vt:lpstr>
      <vt:lpstr>Office Theme</vt:lpstr>
      <vt:lpstr>Database Administration &amp; Management</vt:lpstr>
      <vt:lpstr>Starting Up the Database</vt:lpstr>
      <vt:lpstr>Starting Up the Database</vt:lpstr>
      <vt:lpstr>Starting Up the Database</vt:lpstr>
      <vt:lpstr>Shutting Down the Database</vt:lpstr>
      <vt:lpstr>Shutting Down the Database</vt:lpstr>
      <vt:lpstr>Shutting Down the Database</vt:lpstr>
      <vt:lpstr>Shutting Down the Database</vt:lpstr>
      <vt:lpstr>Accessing a Database</vt:lpstr>
      <vt:lpstr>Server Processes and Clients</vt:lpstr>
      <vt:lpstr>Server Processes and Clients</vt:lpstr>
      <vt:lpstr>Application Servers and Web Servers As Clients</vt:lpstr>
      <vt:lpstr>Figure 3-2. Accessing a database</vt:lpstr>
      <vt:lpstr>Oracle Net and Establishing Network Connections</vt:lpstr>
      <vt:lpstr>Oracle Net and Establishing Network Connections</vt:lpstr>
      <vt:lpstr>Figure 3-3. Connecting with the Oracle Net Listener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Running Oracle</dc:title>
  <dc:subject>Database Administration &amp; Management</dc:subject>
  <dc:creator>Muhammad Fahad</dc:creator>
  <cp:lastModifiedBy>Muhammad Fahad</cp:lastModifiedBy>
  <cp:revision>1014</cp:revision>
  <cp:lastPrinted>2018-02-20T01:02:10Z</cp:lastPrinted>
  <dcterms:created xsi:type="dcterms:W3CDTF">2017-11-25T11:53:26Z</dcterms:created>
  <dcterms:modified xsi:type="dcterms:W3CDTF">2020-11-12T21:34:16Z</dcterms:modified>
</cp:coreProperties>
</file>