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30"/>
  </p:notesMasterIdLst>
  <p:sldIdLst>
    <p:sldId id="266" r:id="rId3"/>
    <p:sldId id="284" r:id="rId4"/>
    <p:sldId id="285" r:id="rId5"/>
    <p:sldId id="289" r:id="rId6"/>
    <p:sldId id="290" r:id="rId7"/>
    <p:sldId id="286" r:id="rId8"/>
    <p:sldId id="288" r:id="rId9"/>
    <p:sldId id="287" r:id="rId10"/>
    <p:sldId id="257" r:id="rId11"/>
    <p:sldId id="259" r:id="rId12"/>
    <p:sldId id="261" r:id="rId13"/>
    <p:sldId id="264" r:id="rId14"/>
    <p:sldId id="268" r:id="rId15"/>
    <p:sldId id="270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612" autoAdjust="0"/>
  </p:normalViewPr>
  <p:slideViewPr>
    <p:cSldViewPr>
      <p:cViewPr>
        <p:scale>
          <a:sx n="75" d="100"/>
          <a:sy n="75" d="100"/>
        </p:scale>
        <p:origin x="-115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7F1DC-D6FD-40E9-B252-BF44C0BF82DD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AC274-CBDD-453F-9C2D-8F9116271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8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 rodenticides stop normal blood clotting; these are called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anticoagulants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Bromadiolone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chlorophacinone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difethialone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brodifacoum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warfarin are all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anticoagulants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AC274-CBDD-453F-9C2D-8F91162711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4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Rabbits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are different from the moment they are born. ...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tend to be larger than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rabbits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with longer hind legs and longer ears with black markings. While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rabbits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fur stays the same color year-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round,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change color from brown or gray in the summer to white in the winter.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AC274-CBDD-453F-9C2D-8F91162711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4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18DF-02EC-42AE-97B9-96B4CAE16EF9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AB98-409F-457C-A531-A17E46972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18DF-02EC-42AE-97B9-96B4CAE16EF9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AB98-409F-457C-A531-A17E46972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18DF-02EC-42AE-97B9-96B4CAE16EF9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AB98-409F-457C-A531-A17E46972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64C18DF-02EC-42AE-97B9-96B4CAE16EF9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A36AB98-409F-457C-A531-A17E469725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491995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18DF-02EC-42AE-97B9-96B4CAE16EF9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AB98-409F-457C-A531-A17E46972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36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4C18DF-02EC-42AE-97B9-96B4CAE16EF9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36AB98-409F-457C-A531-A17E469725F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98489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18DF-02EC-42AE-97B9-96B4CAE16EF9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AB98-409F-457C-A531-A17E46972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58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18DF-02EC-42AE-97B9-96B4CAE16EF9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AB98-409F-457C-A531-A17E46972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13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18DF-02EC-42AE-97B9-96B4CAE16EF9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AB98-409F-457C-A531-A17E46972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14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18DF-02EC-42AE-97B9-96B4CAE16EF9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AB98-409F-457C-A531-A17E46972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39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4C18DF-02EC-42AE-97B9-96B4CAE16EF9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36AB98-409F-457C-A531-A17E469725F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4186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18DF-02EC-42AE-97B9-96B4CAE16EF9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AB98-409F-457C-A531-A17E46972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4C18DF-02EC-42AE-97B9-96B4CAE16EF9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36AB98-409F-457C-A531-A17E469725F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3589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18DF-02EC-42AE-97B9-96B4CAE16EF9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AB98-409F-457C-A531-A17E46972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96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18DF-02EC-42AE-97B9-96B4CAE16EF9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AB98-409F-457C-A531-A17E46972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16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18DF-02EC-42AE-97B9-96B4CAE16EF9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AB98-409F-457C-A531-A17E46972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18DF-02EC-42AE-97B9-96B4CAE16EF9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AB98-409F-457C-A531-A17E46972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18DF-02EC-42AE-97B9-96B4CAE16EF9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AB98-409F-457C-A531-A17E46972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18DF-02EC-42AE-97B9-96B4CAE16EF9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AB98-409F-457C-A531-A17E46972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18DF-02EC-42AE-97B9-96B4CAE16EF9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AB98-409F-457C-A531-A17E46972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18DF-02EC-42AE-97B9-96B4CAE16EF9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AB98-409F-457C-A531-A17E46972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18DF-02EC-42AE-97B9-96B4CAE16EF9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AB98-409F-457C-A531-A17E46972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C18DF-02EC-42AE-97B9-96B4CAE16EF9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6AB98-409F-457C-A531-A17E469725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164C18DF-02EC-42AE-97B9-96B4CAE16EF9}" type="datetimeFigureOut">
              <a:rPr lang="en-US" smtClean="0"/>
              <a:t>02-May-20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2A36AB98-409F-457C-A531-A17E469725F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619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219200"/>
            <a:ext cx="6964250" cy="1371599"/>
          </a:xfrm>
        </p:spPr>
        <p:txBody>
          <a:bodyPr>
            <a:noAutofit/>
          </a:bodyPr>
          <a:lstStyle/>
          <a:p>
            <a:r>
              <a:rPr lang="en-US" sz="3200" b="1" i="1" dirty="0" smtClean="0">
                <a:latin typeface="Arial Rounded MT Bold" panose="020F0704030504030204" pitchFamily="34" charset="0"/>
              </a:rPr>
              <a:t>Vertebrate pests of Agricultural crops </a:t>
            </a:r>
            <a:endParaRPr lang="en-US" sz="3200" b="1" i="1" dirty="0"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2133600"/>
          </a:xfrm>
        </p:spPr>
        <p:txBody>
          <a:bodyPr>
            <a:normAutofit fontScale="92500" lnSpcReduction="10000"/>
          </a:bodyPr>
          <a:lstStyle/>
          <a:p>
            <a:endParaRPr lang="en-US" sz="2400" dirty="0" smtClean="0"/>
          </a:p>
          <a:p>
            <a:r>
              <a:rPr lang="en-US" sz="2400" dirty="0" smtClean="0"/>
              <a:t>ENTO-306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Agricultural Pests &amp; Their Management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1700" dirty="0" smtClean="0"/>
              <a:t>By: Dr. Muhammad Zeeshan Majeed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82142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hah NAjaf Mukhtar\Downloads\House_Sparrow_mar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800" y="4572000"/>
            <a:ext cx="4038600" cy="11890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dirty="0"/>
          </a:p>
        </p:txBody>
      </p:sp>
      <p:sp>
        <p:nvSpPr>
          <p:cNvPr id="2" name="Oval 1"/>
          <p:cNvSpPr/>
          <p:nvPr/>
        </p:nvSpPr>
        <p:spPr>
          <a:xfrm>
            <a:off x="5486400" y="-152400"/>
            <a:ext cx="3657600" cy="1752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Common Name: </a:t>
            </a:r>
            <a:endParaRPr lang="en-US" dirty="0" smtClean="0"/>
          </a:p>
          <a:p>
            <a:r>
              <a:rPr lang="en-US" b="1" dirty="0" smtClean="0"/>
              <a:t>House </a:t>
            </a:r>
            <a:r>
              <a:rPr lang="en-US" b="1" dirty="0"/>
              <a:t>Sparrow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Family: </a:t>
            </a:r>
            <a:r>
              <a:rPr lang="en-US" b="1" dirty="0" smtClean="0">
                <a:solidFill>
                  <a:schemeClr val="bg1"/>
                </a:solidFill>
              </a:rPr>
              <a:t>Passeridae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Order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b="1" dirty="0">
                <a:solidFill>
                  <a:schemeClr val="bg1"/>
                </a:solidFill>
              </a:rPr>
              <a:t>Passeriformes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hah NAjaf Mukhtar\Downloads\Ab_bird_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9200" y="-1438276"/>
            <a:ext cx="11582400" cy="9744076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33600" y="141785"/>
            <a:ext cx="4342263" cy="11890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/>
          </a:p>
        </p:txBody>
      </p:sp>
      <p:sp>
        <p:nvSpPr>
          <p:cNvPr id="2" name="Oval 1"/>
          <p:cNvSpPr/>
          <p:nvPr/>
        </p:nvSpPr>
        <p:spPr>
          <a:xfrm>
            <a:off x="0" y="0"/>
            <a:ext cx="3581400" cy="175527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Common Name: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b="1" dirty="0" smtClean="0"/>
              <a:t>Europia Starling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Family:</a:t>
            </a:r>
            <a:r>
              <a:rPr lang="en-US" b="1" dirty="0"/>
              <a:t> Sturnidae</a:t>
            </a:r>
            <a:br>
              <a:rPr lang="en-US" b="1" dirty="0"/>
            </a:br>
            <a:r>
              <a:rPr lang="en-US" dirty="0" smtClean="0"/>
              <a:t>Order:</a:t>
            </a:r>
            <a:r>
              <a:rPr lang="en-US" b="1" dirty="0" smtClean="0"/>
              <a:t> </a:t>
            </a:r>
            <a:r>
              <a:rPr lang="en-US" b="1" dirty="0"/>
              <a:t>Passeriformes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Shah NAjaf Mukhtar\Desktop\coll\norway r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3600"/>
            <a:ext cx="9133840" cy="47244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2000" y="228600"/>
            <a:ext cx="2819400" cy="11890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228600" y="228600"/>
            <a:ext cx="3733800" cy="1676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Common Name:  </a:t>
            </a:r>
            <a:endParaRPr lang="en-US" dirty="0" smtClean="0"/>
          </a:p>
          <a:p>
            <a:pPr algn="ctr"/>
            <a:r>
              <a:rPr lang="en-US" b="1" dirty="0" smtClean="0"/>
              <a:t>Norway Rat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Family</a:t>
            </a:r>
            <a:r>
              <a:rPr lang="en-US" dirty="0" smtClean="0"/>
              <a:t>: </a:t>
            </a:r>
            <a:r>
              <a:rPr lang="en-US" b="1" dirty="0"/>
              <a:t>Muridae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Order</a:t>
            </a:r>
            <a:r>
              <a:rPr lang="en-US" dirty="0" smtClean="0"/>
              <a:t>: </a:t>
            </a:r>
            <a:r>
              <a:rPr lang="en-US" b="1" dirty="0"/>
              <a:t>Rodentia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"/>
            <a:ext cx="9154756" cy="525779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486400" y="5105400"/>
            <a:ext cx="3505200" cy="1676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Common Name: </a:t>
            </a:r>
            <a:r>
              <a:rPr lang="en-US" b="1" dirty="0" smtClean="0"/>
              <a:t>Vole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Family: </a:t>
            </a:r>
            <a:r>
              <a:rPr lang="en-US" b="1" dirty="0" smtClean="0"/>
              <a:t>Cricetidae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Order: </a:t>
            </a:r>
            <a:r>
              <a:rPr lang="en-US" b="1" dirty="0" smtClean="0"/>
              <a:t>Rodentia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3859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" y="7649"/>
            <a:ext cx="9145571" cy="685035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562600" y="76200"/>
            <a:ext cx="3276600" cy="17449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Common </a:t>
            </a:r>
            <a:r>
              <a:rPr lang="en-US" dirty="0" smtClean="0"/>
              <a:t>Name: </a:t>
            </a:r>
          </a:p>
          <a:p>
            <a:r>
              <a:rPr lang="en-US" b="1" dirty="0" smtClean="0"/>
              <a:t>Tree Squirrel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Family</a:t>
            </a:r>
            <a:r>
              <a:rPr lang="en-US" dirty="0" smtClean="0"/>
              <a:t>: </a:t>
            </a:r>
            <a:r>
              <a:rPr lang="en-US" b="1" dirty="0" smtClean="0"/>
              <a:t>Sciuridae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Order: </a:t>
            </a:r>
            <a:r>
              <a:rPr lang="en-US" b="1" dirty="0" smtClean="0"/>
              <a:t>Rodentia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0206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3" y="0"/>
            <a:ext cx="9155783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3855" y="4953000"/>
            <a:ext cx="3124200" cy="1752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Common Name: </a:t>
            </a:r>
          </a:p>
          <a:p>
            <a:r>
              <a:rPr lang="en-US" b="1" dirty="0" smtClean="0"/>
              <a:t>Ground Squirrel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Family: </a:t>
            </a:r>
            <a:r>
              <a:rPr lang="en-US" b="1" dirty="0" smtClean="0"/>
              <a:t>Sciuridae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Order: </a:t>
            </a:r>
            <a:r>
              <a:rPr lang="en-US" b="1" dirty="0" smtClean="0"/>
              <a:t>Rodentia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829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2400" y="5001491"/>
            <a:ext cx="3733800" cy="185650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Common Name: </a:t>
            </a:r>
            <a:r>
              <a:rPr lang="en-US" b="1" dirty="0" smtClean="0"/>
              <a:t>Chipmunk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Family: </a:t>
            </a:r>
            <a:r>
              <a:rPr lang="en-US" b="1" dirty="0"/>
              <a:t>Sciuridae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smtClean="0"/>
              <a:t>Order</a:t>
            </a:r>
            <a:r>
              <a:rPr lang="en-US" dirty="0"/>
              <a:t>: </a:t>
            </a:r>
            <a:r>
              <a:rPr lang="en-US" b="1" dirty="0" smtClean="0"/>
              <a:t>Rodentia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3090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4755" cy="67818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001491" y="0"/>
            <a:ext cx="4177145" cy="1828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Common Name</a:t>
            </a:r>
            <a:r>
              <a:rPr lang="en-US" dirty="0" smtClean="0"/>
              <a:t>: </a:t>
            </a:r>
            <a:r>
              <a:rPr lang="en-US" b="1" dirty="0" smtClean="0"/>
              <a:t>Wood Chuck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Family: </a:t>
            </a:r>
            <a:r>
              <a:rPr lang="en-US" b="1" dirty="0"/>
              <a:t>Sciuridae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Order: </a:t>
            </a:r>
            <a:r>
              <a:rPr lang="en-US" b="1" dirty="0"/>
              <a:t>Rodentia</a:t>
            </a:r>
          </a:p>
        </p:txBody>
      </p:sp>
    </p:spTree>
    <p:extLst>
      <p:ext uri="{BB962C8B-B14F-4D97-AF65-F5344CB8AC3E}">
        <p14:creationId xmlns:p14="http://schemas.microsoft.com/office/powerpoint/2010/main" val="327530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93510" y="5657215"/>
            <a:ext cx="4191000" cy="1828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 descr="http://www.wallpapergeeks.com/wp-content/uploads/2014/03/Muskrat-Animal-Wallpaper-Mammal-2048x15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0" y="20782"/>
            <a:ext cx="3962400" cy="1447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Common Name: </a:t>
            </a:r>
            <a:r>
              <a:rPr lang="en-US" b="1" dirty="0"/>
              <a:t>Muskrat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Family: </a:t>
            </a:r>
            <a:r>
              <a:rPr lang="en-US" b="1" dirty="0"/>
              <a:t>Cricetidae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Order</a:t>
            </a:r>
            <a:r>
              <a:rPr lang="en-US" dirty="0" smtClean="0"/>
              <a:t>: </a:t>
            </a:r>
            <a:r>
              <a:rPr lang="en-US" b="1" dirty="0"/>
              <a:t>Rodentia</a:t>
            </a:r>
          </a:p>
        </p:txBody>
      </p:sp>
    </p:spTree>
    <p:extLst>
      <p:ext uri="{BB962C8B-B14F-4D97-AF65-F5344CB8AC3E}">
        <p14:creationId xmlns:p14="http://schemas.microsoft.com/office/powerpoint/2010/main" val="40407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219200" y="1219200"/>
            <a:ext cx="4191000" cy="1828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 descr="http://hdwallpaperbackgrounds.net/wp-content/uploads/2016/02/Brown-Bat-Wide-HD-Wallpapers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1" y="4572000"/>
            <a:ext cx="3505200" cy="2286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Common Name: </a:t>
            </a:r>
            <a:r>
              <a:rPr lang="en-US" b="1" dirty="0"/>
              <a:t>Bats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Family: </a:t>
            </a:r>
            <a:r>
              <a:rPr lang="en-US" b="1" dirty="0" smtClean="0"/>
              <a:t>Phyllostomidae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Order: </a:t>
            </a:r>
            <a:r>
              <a:rPr lang="en-US" b="1" dirty="0"/>
              <a:t>Chiroptera</a:t>
            </a:r>
          </a:p>
        </p:txBody>
      </p:sp>
    </p:spTree>
    <p:extLst>
      <p:ext uri="{BB962C8B-B14F-4D97-AF65-F5344CB8AC3E}">
        <p14:creationId xmlns:p14="http://schemas.microsoft.com/office/powerpoint/2010/main" val="411339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7495" y="520535"/>
            <a:ext cx="78049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lesser bandicoot rat, Sindh rice rat or Indian mole-rat is a giant rat of Southern </a:t>
            </a:r>
            <a:r>
              <a:rPr lang="en-US" dirty="0" smtClean="0"/>
              <a:t>Asia. They </a:t>
            </a:r>
            <a:r>
              <a:rPr lang="en-US" dirty="0"/>
              <a:t>can be up to 40 cm long</a:t>
            </a:r>
            <a:r>
              <a:rPr lang="en-US" dirty="0" smtClean="0"/>
              <a:t>, and </a:t>
            </a:r>
            <a:r>
              <a:rPr lang="en-US" dirty="0"/>
              <a:t>are considered a pest in the cereal crops and gardens of </a:t>
            </a:r>
            <a:r>
              <a:rPr lang="en-US" dirty="0" smtClean="0"/>
              <a:t>Asian countries, </a:t>
            </a:r>
            <a:r>
              <a:rPr lang="en-US" dirty="0"/>
              <a:t>and emit </a:t>
            </a:r>
            <a:r>
              <a:rPr lang="en-US" dirty="0" smtClean="0"/>
              <a:t>grunts </a:t>
            </a:r>
            <a:r>
              <a:rPr lang="en-US" dirty="0"/>
              <a:t>when attacking</a:t>
            </a:r>
            <a:r>
              <a:rPr lang="en-US" dirty="0" smtClean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The </a:t>
            </a:r>
            <a:r>
              <a:rPr lang="en-US" b="1" dirty="0"/>
              <a:t>rat's damage</a:t>
            </a:r>
            <a:r>
              <a:rPr lang="en-US" dirty="0"/>
              <a:t> estimate in mature wheat was 12.1% of grain destroyed before harvest. Wheat </a:t>
            </a:r>
            <a:r>
              <a:rPr lang="en-US" b="1" dirty="0"/>
              <a:t>damage</a:t>
            </a:r>
            <a:r>
              <a:rPr lang="en-US" dirty="0"/>
              <a:t> was attributable primarily to </a:t>
            </a:r>
            <a:r>
              <a:rPr lang="en-US" dirty="0" smtClean="0"/>
              <a:t>the lesser</a:t>
            </a:r>
            <a:r>
              <a:rPr lang="en-US" dirty="0"/>
              <a:t> </a:t>
            </a:r>
            <a:r>
              <a:rPr lang="en-US" b="1" dirty="0"/>
              <a:t>bandicoot </a:t>
            </a:r>
            <a:r>
              <a:rPr lang="en-US" b="1" dirty="0" smtClean="0"/>
              <a:t>rat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95" y="2971800"/>
            <a:ext cx="3947405" cy="229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67036"/>
            <a:ext cx="2817064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06200" y="4947175"/>
            <a:ext cx="23014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/>
              <a:t>Mus </a:t>
            </a:r>
            <a:r>
              <a:rPr lang="en-US" i="1" dirty="0" err="1" smtClean="0"/>
              <a:t>musculus</a:t>
            </a:r>
            <a:endParaRPr lang="en-US" i="1" dirty="0" smtClean="0"/>
          </a:p>
          <a:p>
            <a:pPr algn="ctr"/>
            <a:r>
              <a:rPr lang="en-US" dirty="0" smtClean="0"/>
              <a:t>Eastern house mouse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00200" y="5337897"/>
            <a:ext cx="2404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err="1"/>
              <a:t>Bandicota</a:t>
            </a:r>
            <a:r>
              <a:rPr lang="en-US" i="1" dirty="0"/>
              <a:t> </a:t>
            </a:r>
            <a:r>
              <a:rPr lang="en-US" i="1" dirty="0" err="1" smtClean="0"/>
              <a:t>bengalensis</a:t>
            </a:r>
            <a:endParaRPr lang="en-US" i="1" dirty="0" smtClean="0"/>
          </a:p>
          <a:p>
            <a:pPr algn="ctr"/>
            <a:r>
              <a:rPr lang="en-US" dirty="0"/>
              <a:t>bandicoot rat</a:t>
            </a:r>
          </a:p>
        </p:txBody>
      </p:sp>
    </p:spTree>
    <p:extLst>
      <p:ext uri="{BB962C8B-B14F-4D97-AF65-F5344CB8AC3E}">
        <p14:creationId xmlns:p14="http://schemas.microsoft.com/office/powerpoint/2010/main" val="295605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81000" y="1198562"/>
            <a:ext cx="4191000" cy="1828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 descr="http://www.dualimg.com/wp-content/wallpapers/20130106/l2cqkezsdqd83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10" y="0"/>
            <a:ext cx="91314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5867400" y="13855"/>
            <a:ext cx="3276600" cy="1447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Common Name: </a:t>
            </a:r>
            <a:r>
              <a:rPr lang="en-US" b="1" dirty="0"/>
              <a:t>Mole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Family: </a:t>
            </a:r>
            <a:r>
              <a:rPr lang="en-US" b="1" dirty="0" smtClean="0"/>
              <a:t>Talpidae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Order: </a:t>
            </a:r>
            <a:r>
              <a:rPr lang="en-US" dirty="0" smtClean="0"/>
              <a:t>‎</a:t>
            </a:r>
            <a:r>
              <a:rPr lang="en-US" b="1" dirty="0"/>
              <a:t> Fulipotyphla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45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219200" y="1219200"/>
            <a:ext cx="4191000" cy="1828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 descr="http://naturemappingfoundation.org/natmap/photos/mammals/raccoon_734tk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5199797" y="5406788"/>
            <a:ext cx="3962400" cy="145121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 descr="http://yourshot.nationalgeographic.com/u/ss/fQYSUbVfts-T7pS2VP2wnKyN8wxywmXtY0-FwsgxoQS0XcTtRRNbK1aAWRQqsD61FJ4pQt9zL2O2xPOACiFo/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62197" cy="68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5786443" y="0"/>
            <a:ext cx="3343702" cy="1371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Common Name: </a:t>
            </a:r>
            <a:r>
              <a:rPr lang="en-US" b="1" dirty="0"/>
              <a:t>Skunk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Family: </a:t>
            </a:r>
            <a:r>
              <a:rPr lang="en-US" b="1" dirty="0"/>
              <a:t>Mephitidae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Order</a:t>
            </a:r>
            <a:r>
              <a:rPr lang="en-US" dirty="0" smtClean="0"/>
              <a:t>: </a:t>
            </a:r>
            <a:r>
              <a:rPr lang="en-US" b="1" dirty="0"/>
              <a:t>Carnivora</a:t>
            </a:r>
          </a:p>
        </p:txBody>
      </p:sp>
    </p:spTree>
    <p:extLst>
      <p:ext uri="{BB962C8B-B14F-4D97-AF65-F5344CB8AC3E}">
        <p14:creationId xmlns:p14="http://schemas.microsoft.com/office/powerpoint/2010/main" val="200811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naturemappingfoundation.org/natmap/photos/mammals/raccoon_734tk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54" y="0"/>
            <a:ext cx="91301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6165271" y="5382492"/>
            <a:ext cx="2978729" cy="14755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Common Name: </a:t>
            </a:r>
            <a:r>
              <a:rPr lang="en-US" b="1" dirty="0" smtClean="0"/>
              <a:t>Raccoon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Family: </a:t>
            </a:r>
            <a:r>
              <a:rPr lang="en-US" b="1" dirty="0"/>
              <a:t>Procyonidae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Order: </a:t>
            </a:r>
            <a:r>
              <a:rPr lang="en-US" b="1" dirty="0" smtClean="0"/>
              <a:t>Carnivora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0440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9160656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3855" y="76200"/>
            <a:ext cx="3262745" cy="1752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Common Name</a:t>
            </a:r>
            <a:r>
              <a:rPr lang="en-US" dirty="0" smtClean="0"/>
              <a:t>: </a:t>
            </a:r>
            <a:r>
              <a:rPr lang="en-US" b="1" dirty="0"/>
              <a:t>O</a:t>
            </a:r>
            <a:r>
              <a:rPr lang="en-US" b="1" dirty="0" smtClean="0"/>
              <a:t>possum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Family: </a:t>
            </a:r>
            <a:r>
              <a:rPr lang="en-US" b="1" dirty="0" smtClean="0"/>
              <a:t>Didelphidae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Order: </a:t>
            </a:r>
            <a:r>
              <a:rPr lang="en-US" b="1" dirty="0" smtClean="0"/>
              <a:t>Paucituberculata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112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5" y="-1"/>
            <a:ext cx="9109365" cy="686679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082146" y="76200"/>
            <a:ext cx="3054927" cy="1447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Common Name</a:t>
            </a:r>
            <a:r>
              <a:rPr lang="en-US" dirty="0" smtClean="0"/>
              <a:t>: </a:t>
            </a:r>
            <a:r>
              <a:rPr lang="en-US" b="1" dirty="0" smtClean="0"/>
              <a:t>Rabbit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Family: </a:t>
            </a:r>
            <a:r>
              <a:rPr lang="en-US" b="1" dirty="0" smtClean="0"/>
              <a:t>Leporidae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Order: </a:t>
            </a:r>
            <a:r>
              <a:rPr lang="en-US" b="1" dirty="0"/>
              <a:t>Lagomorpha</a:t>
            </a:r>
          </a:p>
        </p:txBody>
      </p:sp>
    </p:spTree>
    <p:extLst>
      <p:ext uri="{BB962C8B-B14F-4D97-AF65-F5344CB8AC3E}">
        <p14:creationId xmlns:p14="http://schemas.microsoft.com/office/powerpoint/2010/main" val="258191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686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853545" y="5334000"/>
            <a:ext cx="3276600" cy="1447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Common Name</a:t>
            </a:r>
            <a:r>
              <a:rPr lang="en-US" dirty="0" smtClean="0"/>
              <a:t>: </a:t>
            </a:r>
            <a:r>
              <a:rPr lang="en-US" b="1" dirty="0" smtClean="0"/>
              <a:t>Deer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Family: </a:t>
            </a:r>
            <a:r>
              <a:rPr lang="en-US" b="1" dirty="0" smtClean="0"/>
              <a:t>Ruminant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Order: </a:t>
            </a:r>
            <a:r>
              <a:rPr lang="en-US" b="1" dirty="0"/>
              <a:t>Cetartiodactyla</a:t>
            </a:r>
          </a:p>
        </p:txBody>
      </p:sp>
    </p:spTree>
    <p:extLst>
      <p:ext uri="{BB962C8B-B14F-4D97-AF65-F5344CB8AC3E}">
        <p14:creationId xmlns:p14="http://schemas.microsoft.com/office/powerpoint/2010/main" val="172521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2295"/>
            <a:ext cx="5340350" cy="674570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568950" y="228600"/>
            <a:ext cx="3505200" cy="1600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Common Name</a:t>
            </a:r>
            <a:r>
              <a:rPr lang="en-US" dirty="0" smtClean="0"/>
              <a:t>: </a:t>
            </a:r>
            <a:r>
              <a:rPr lang="en-US" b="1" dirty="0" smtClean="0"/>
              <a:t>Snakes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Family: </a:t>
            </a:r>
            <a:r>
              <a:rPr lang="en-US" b="1" dirty="0" smtClean="0"/>
              <a:t>Elapidae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Order: </a:t>
            </a:r>
            <a:r>
              <a:rPr lang="en-US" b="1" dirty="0"/>
              <a:t>Squamata</a:t>
            </a:r>
          </a:p>
        </p:txBody>
      </p:sp>
    </p:spTree>
    <p:extLst>
      <p:ext uri="{BB962C8B-B14F-4D97-AF65-F5344CB8AC3E}">
        <p14:creationId xmlns:p14="http://schemas.microsoft.com/office/powerpoint/2010/main" val="306320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8088194" cy="6477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261866" y="13855"/>
            <a:ext cx="3823855" cy="1676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Common Name</a:t>
            </a:r>
            <a:r>
              <a:rPr lang="en-US" dirty="0" smtClean="0"/>
              <a:t>: </a:t>
            </a:r>
            <a:r>
              <a:rPr lang="en-US" b="1" dirty="0"/>
              <a:t>P</a:t>
            </a:r>
            <a:r>
              <a:rPr lang="en-US" b="1" dirty="0" smtClean="0"/>
              <a:t>orcupine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Family: </a:t>
            </a:r>
            <a:r>
              <a:rPr lang="en-US" b="1" dirty="0"/>
              <a:t>Hystricidae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Order: </a:t>
            </a:r>
            <a:r>
              <a:rPr lang="en-US" b="1" dirty="0" smtClean="0"/>
              <a:t>Rodentia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053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33400"/>
            <a:ext cx="7696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Most </a:t>
            </a:r>
            <a:r>
              <a:rPr lang="en-US" dirty="0"/>
              <a:t>of the crop damage and economic loss were caused by rodent pests. Vertebrate rodent pests include </a:t>
            </a:r>
            <a:r>
              <a:rPr lang="en-US" i="1" dirty="0"/>
              <a:t>Mus </a:t>
            </a:r>
            <a:r>
              <a:rPr lang="en-US" i="1" dirty="0" err="1"/>
              <a:t>musculus</a:t>
            </a:r>
            <a:r>
              <a:rPr lang="en-US" i="1" dirty="0"/>
              <a:t> </a:t>
            </a:r>
            <a:r>
              <a:rPr lang="en-US" dirty="0"/>
              <a:t>(house mouse) and </a:t>
            </a:r>
            <a:r>
              <a:rPr lang="en-US" i="1" dirty="0" err="1"/>
              <a:t>Bandicota</a:t>
            </a:r>
            <a:r>
              <a:rPr lang="en-US" i="1" dirty="0"/>
              <a:t> </a:t>
            </a:r>
            <a:r>
              <a:rPr lang="en-US" i="1" dirty="0" err="1"/>
              <a:t>bengalensis</a:t>
            </a:r>
            <a:r>
              <a:rPr lang="en-US" dirty="0"/>
              <a:t> (lesser bandicoot rat), </a:t>
            </a:r>
            <a:r>
              <a:rPr lang="en-US" i="1" dirty="0" err="1"/>
              <a:t>Rattus</a:t>
            </a:r>
            <a:r>
              <a:rPr lang="en-US" i="1" dirty="0"/>
              <a:t> </a:t>
            </a:r>
            <a:r>
              <a:rPr lang="en-US" i="1" dirty="0" err="1"/>
              <a:t>norvegicus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 err="1"/>
              <a:t>Rattus</a:t>
            </a:r>
            <a:r>
              <a:rPr lang="en-US" i="1" dirty="0"/>
              <a:t> </a:t>
            </a:r>
            <a:r>
              <a:rPr lang="en-US" i="1" dirty="0" err="1"/>
              <a:t>rattus</a:t>
            </a:r>
            <a:r>
              <a:rPr lang="en-US" i="1" dirty="0"/>
              <a:t> </a:t>
            </a:r>
            <a:r>
              <a:rPr lang="en-US" dirty="0"/>
              <a:t>caused damage to crops like sugarcane, maize, household stored food items and grains.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67000"/>
            <a:ext cx="2885449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33146" y="4829175"/>
            <a:ext cx="19426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err="1"/>
              <a:t>Rattus</a:t>
            </a:r>
            <a:r>
              <a:rPr lang="en-US" i="1" dirty="0"/>
              <a:t> </a:t>
            </a:r>
            <a:r>
              <a:rPr lang="en-US" i="1" dirty="0" err="1" smtClean="0"/>
              <a:t>norvegicus</a:t>
            </a:r>
            <a:endParaRPr lang="en-US" i="1" dirty="0" smtClean="0"/>
          </a:p>
          <a:p>
            <a:pPr algn="ctr"/>
            <a:r>
              <a:rPr lang="en-US" dirty="0" smtClean="0"/>
              <a:t>Norway rat 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2647208"/>
            <a:ext cx="3281154" cy="218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45379" y="4953000"/>
            <a:ext cx="4067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err="1"/>
              <a:t>Rattus</a:t>
            </a:r>
            <a:r>
              <a:rPr lang="en-US" i="1" dirty="0"/>
              <a:t> </a:t>
            </a:r>
            <a:r>
              <a:rPr lang="en-US" i="1" dirty="0" err="1" smtClean="0"/>
              <a:t>rattus</a:t>
            </a:r>
            <a:endParaRPr lang="en-US" i="1" dirty="0" smtClean="0"/>
          </a:p>
          <a:p>
            <a:pPr algn="ctr"/>
            <a:r>
              <a:rPr lang="en-US" dirty="0" smtClean="0"/>
              <a:t>Black rat, ship </a:t>
            </a:r>
            <a:r>
              <a:rPr lang="en-US" dirty="0"/>
              <a:t>rat, roof rat, or house rat</a:t>
            </a:r>
            <a:r>
              <a:rPr lang="en-US" i="1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27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2ecffd01e1ab3e9383f0-07db7b9624bbdf022e3b5395236d5cf8.ssl.cf4.rackcdn.com/Product-800x800/0b8f16e0-9e98-424e-aebb-c8ce642eba6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388" y="0"/>
            <a:ext cx="2358825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finale rat pelle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42743"/>
            <a:ext cx="4648200" cy="309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2"/>
          <a:stretch/>
        </p:blipFill>
        <p:spPr bwMode="auto">
          <a:xfrm>
            <a:off x="6302142" y="3854553"/>
            <a:ext cx="2710478" cy="201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37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9" y="36786"/>
            <a:ext cx="4724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80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348574"/>
            <a:ext cx="3886200" cy="272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50381" y="4068914"/>
            <a:ext cx="4833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err="1"/>
              <a:t>Psittacula</a:t>
            </a:r>
            <a:r>
              <a:rPr lang="en-US" i="1" dirty="0"/>
              <a:t> </a:t>
            </a:r>
            <a:r>
              <a:rPr lang="en-US" i="1" dirty="0" err="1" smtClean="0"/>
              <a:t>krameri</a:t>
            </a:r>
            <a:r>
              <a:rPr lang="en-US" i="1" dirty="0" smtClean="0"/>
              <a:t> </a:t>
            </a:r>
          </a:p>
          <a:p>
            <a:pPr algn="ctr"/>
            <a:r>
              <a:rPr lang="en-US" dirty="0" smtClean="0"/>
              <a:t>(</a:t>
            </a:r>
            <a:r>
              <a:rPr lang="en-US" dirty="0"/>
              <a:t>Rose </a:t>
            </a:r>
            <a:r>
              <a:rPr lang="en-US" dirty="0" smtClean="0"/>
              <a:t>Ringed or </a:t>
            </a:r>
            <a:r>
              <a:rPr lang="en-US" dirty="0"/>
              <a:t>ring-necked parakeet</a:t>
            </a:r>
            <a:r>
              <a:rPr lang="en-US" dirty="0" smtClean="0"/>
              <a:t> </a:t>
            </a:r>
            <a:r>
              <a:rPr lang="en-US" dirty="0"/>
              <a:t>Parakeet)</a:t>
            </a:r>
          </a:p>
        </p:txBody>
      </p:sp>
      <p:sp>
        <p:nvSpPr>
          <p:cNvPr id="3" name="Rectangle 2"/>
          <p:cNvSpPr/>
          <p:nvPr/>
        </p:nvSpPr>
        <p:spPr>
          <a:xfrm>
            <a:off x="1371600" y="131680"/>
            <a:ext cx="693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Major </a:t>
            </a:r>
            <a:r>
              <a:rPr lang="en-US" dirty="0"/>
              <a:t>bird pest is </a:t>
            </a:r>
            <a:r>
              <a:rPr lang="en-US" i="1" dirty="0" err="1"/>
              <a:t>Psittacula</a:t>
            </a:r>
            <a:r>
              <a:rPr lang="en-US" i="1" dirty="0"/>
              <a:t> </a:t>
            </a:r>
            <a:r>
              <a:rPr lang="en-US" i="1" dirty="0" err="1" smtClean="0"/>
              <a:t>krameri</a:t>
            </a:r>
            <a:r>
              <a:rPr lang="en-US" i="1" dirty="0" smtClean="0"/>
              <a:t> </a:t>
            </a:r>
            <a:r>
              <a:rPr lang="en-US" dirty="0"/>
              <a:t>(Rose Ringed Parakeet) that </a:t>
            </a:r>
            <a:r>
              <a:rPr lang="en-US" dirty="0" smtClean="0"/>
              <a:t>cause </a:t>
            </a:r>
            <a:r>
              <a:rPr lang="en-US" dirty="0"/>
              <a:t>damage to fruit gardens of Common Fig (</a:t>
            </a:r>
            <a:r>
              <a:rPr lang="en-US" dirty="0" err="1" smtClean="0"/>
              <a:t>Anjeer</a:t>
            </a:r>
            <a:r>
              <a:rPr lang="en-US" dirty="0" smtClean="0"/>
              <a:t>), Guava, Stone fruits etc.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0" y="5029200"/>
            <a:ext cx="678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Usually rodents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damage the seeds, standing crop and food items stored in households. While birds always prefer fresh fruits from the tree. </a:t>
            </a:r>
          </a:p>
        </p:txBody>
      </p:sp>
      <p:sp>
        <p:nvSpPr>
          <p:cNvPr id="7" name="Rectangle 6"/>
          <p:cNvSpPr/>
          <p:nvPr/>
        </p:nvSpPr>
        <p:spPr>
          <a:xfrm>
            <a:off x="5410200" y="3733741"/>
            <a:ext cx="3383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House </a:t>
            </a:r>
            <a:r>
              <a:rPr lang="en-US" dirty="0"/>
              <a:t>crows (</a:t>
            </a:r>
            <a:r>
              <a:rPr lang="en-US" i="1" dirty="0" err="1"/>
              <a:t>Corvus</a:t>
            </a:r>
            <a:r>
              <a:rPr lang="en-US" i="1" dirty="0"/>
              <a:t> </a:t>
            </a:r>
            <a:r>
              <a:rPr lang="en-US" i="1" dirty="0" err="1"/>
              <a:t>splendens</a:t>
            </a:r>
            <a:r>
              <a:rPr lang="en-US" dirty="0"/>
              <a:t>) </a:t>
            </a:r>
          </a:p>
        </p:txBody>
      </p:sp>
      <p:pic>
        <p:nvPicPr>
          <p:cNvPr id="2050" name="Picture 2" descr="House Crow (Corvus splendens) Bird with nesting material perched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99" y="1348574"/>
            <a:ext cx="2977101" cy="223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99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88811" y="1219200"/>
            <a:ext cx="1484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Hystrix</a:t>
            </a:r>
            <a:r>
              <a:rPr lang="en-US" i="1" dirty="0"/>
              <a:t> indica</a:t>
            </a:r>
            <a:endParaRPr lang="en-US" dirty="0" smtClean="0"/>
          </a:p>
          <a:p>
            <a:r>
              <a:rPr lang="en-US" dirty="0" smtClean="0"/>
              <a:t>porcupines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85806" y="5458737"/>
            <a:ext cx="17540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/>
              <a:t>Lepus </a:t>
            </a:r>
            <a:r>
              <a:rPr lang="en-US" i="1" dirty="0" err="1"/>
              <a:t>nigricollis</a:t>
            </a:r>
            <a:endParaRPr lang="en-US" dirty="0" smtClean="0"/>
          </a:p>
          <a:p>
            <a:pPr algn="ctr"/>
            <a:r>
              <a:rPr lang="en-US" dirty="0" smtClean="0"/>
              <a:t>Desert hares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11" y="2667000"/>
            <a:ext cx="4191000" cy="279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4709"/>
            <a:ext cx="4299956" cy="324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2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70" y="381000"/>
            <a:ext cx="876353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64843" y="5896284"/>
            <a:ext cx="1695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Rehman</a:t>
            </a:r>
            <a:r>
              <a:rPr lang="en-US" sz="1400" dirty="0" smtClean="0"/>
              <a:t> et al.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0989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Shah NAjaf Mukhtar\Desktop\coll\Rock_Pigeon_Columba_liv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0" y="5029200"/>
            <a:ext cx="3657600" cy="190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Common Name: </a:t>
            </a:r>
            <a:r>
              <a:rPr lang="en-US" b="1" dirty="0">
                <a:solidFill>
                  <a:schemeClr val="bg1"/>
                </a:solidFill>
              </a:rPr>
              <a:t>Pigeon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Family: </a:t>
            </a:r>
            <a:r>
              <a:rPr lang="en-US" b="1" dirty="0">
                <a:solidFill>
                  <a:schemeClr val="bg1"/>
                </a:solidFill>
              </a:rPr>
              <a:t>Columbidae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Order: </a:t>
            </a:r>
            <a:r>
              <a:rPr lang="en-US" b="1" dirty="0">
                <a:solidFill>
                  <a:schemeClr val="bg1"/>
                </a:solidFill>
              </a:rPr>
              <a:t>Columbiformes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rop" id="{EC9488ED-E761-4D60-9AC4-764D1FE2C171}" vid="{CE19780C-D67D-4C13-9DE9-A52BC3BA51B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322</Words>
  <Application>Microsoft Office PowerPoint</Application>
  <PresentationFormat>On-screen Show (4:3)</PresentationFormat>
  <Paragraphs>57</Paragraphs>
  <Slides>27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Crop</vt:lpstr>
      <vt:lpstr>Vertebrate pests of Agricultural crops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Shah NAjaf Mukhtar</dc:creator>
  <cp:lastModifiedBy>Hafiz Abdul Ghafoor</cp:lastModifiedBy>
  <cp:revision>55</cp:revision>
  <dcterms:created xsi:type="dcterms:W3CDTF">2016-05-28T05:28:58Z</dcterms:created>
  <dcterms:modified xsi:type="dcterms:W3CDTF">2020-05-02T07:39:24Z</dcterms:modified>
</cp:coreProperties>
</file>