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75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1/25/2018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Lecture 6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Nutritional Care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By </a:t>
            </a:r>
            <a:r>
              <a:rPr lang="en-US" dirty="0" err="1" smtClean="0"/>
              <a:t>dr</a:t>
            </a:r>
            <a:r>
              <a:rPr lang="en-US" dirty="0" smtClean="0"/>
              <a:t> </a:t>
            </a:r>
            <a:r>
              <a:rPr lang="en-US" dirty="0" err="1" smtClean="0"/>
              <a:t>umer</a:t>
            </a:r>
            <a:r>
              <a:rPr lang="en-US" dirty="0" smtClean="0"/>
              <a:t> farooq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164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2355" y="2913114"/>
            <a:ext cx="9404723" cy="1400530"/>
          </a:xfrm>
        </p:spPr>
        <p:txBody>
          <a:bodyPr/>
          <a:lstStyle/>
          <a:p>
            <a:r>
              <a:rPr lang="en-US" dirty="0" smtClean="0"/>
              <a:t>                      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85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791852"/>
            <a:ext cx="8521455" cy="5456547"/>
          </a:xfrm>
        </p:spPr>
        <p:txBody>
          <a:bodyPr/>
          <a:lstStyle/>
          <a:p>
            <a:pPr algn="just"/>
            <a:r>
              <a:rPr lang="en-US" b="1" dirty="0" smtClean="0"/>
              <a:t>Nutritional Care :</a:t>
            </a:r>
            <a:endParaRPr lang="en-US" dirty="0"/>
          </a:p>
          <a:p>
            <a:pPr algn="just"/>
            <a:r>
              <a:rPr lang="en-US" dirty="0" smtClean="0"/>
              <a:t>Nutritional care is the process of meeting the nutritional requirement of healthy individual for maintenance of health and in case of disease, meeting the changing nutritional needs</a:t>
            </a:r>
          </a:p>
          <a:p>
            <a:pPr algn="just"/>
            <a:r>
              <a:rPr lang="en-US" dirty="0" smtClean="0"/>
              <a:t>In a healthy person, nutritional care involves the assessment of the nutritional status, identification of nutritional adequacy along with balanced diet and appropriate dietary habits to maintain health</a:t>
            </a:r>
          </a:p>
          <a:p>
            <a:pPr algn="just"/>
            <a:r>
              <a:rPr lang="en-US" dirty="0" smtClean="0"/>
              <a:t>In case of acute or chronic illness, nutritional therapy plays a major role in meeting the patient’s nutritional needs to promote healing and health</a:t>
            </a:r>
          </a:p>
          <a:p>
            <a:pPr algn="just"/>
            <a:r>
              <a:rPr lang="en-US" dirty="0"/>
              <a:t>The Nutrition Care Process (NCP) is designed to improve the consistency and quality of individualized care for </a:t>
            </a:r>
            <a:r>
              <a:rPr lang="en-US" dirty="0" smtClean="0"/>
              <a:t>patients </a:t>
            </a:r>
            <a:r>
              <a:rPr lang="en-US" dirty="0"/>
              <a:t>or groups and the predictability of the </a:t>
            </a:r>
            <a:r>
              <a:rPr lang="en-US" dirty="0" smtClean="0"/>
              <a:t>patient outcomes</a:t>
            </a:r>
          </a:p>
          <a:p>
            <a:pPr marL="0" indent="0" algn="just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87816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583702"/>
            <a:ext cx="8946541" cy="4664697"/>
          </a:xfrm>
        </p:spPr>
        <p:txBody>
          <a:bodyPr/>
          <a:lstStyle/>
          <a:p>
            <a:r>
              <a:rPr lang="en-US" b="1" dirty="0" smtClean="0"/>
              <a:t>Steps in nutritional care</a:t>
            </a:r>
          </a:p>
          <a:p>
            <a:r>
              <a:rPr lang="en-US" dirty="0" smtClean="0"/>
              <a:t>The following five steps are the constituents of nutritional care process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Nutrition Assessment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Nutrition Diagnosis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Nutrition Planning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Nutrition Intervention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Nutrition Monitoring and Evaluation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925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Nutrition Assessment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187778"/>
            <a:ext cx="8946541" cy="5060622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 smtClean="0"/>
              <a:t>The purpose of nutritional assessment is </a:t>
            </a:r>
            <a:r>
              <a:rPr lang="en-US" dirty="0"/>
              <a:t>to obtain, verify, and interpret data needed to identify nutrition-related problems, their causes, and </a:t>
            </a:r>
            <a:r>
              <a:rPr lang="en-US" dirty="0" smtClean="0"/>
              <a:t>significance</a:t>
            </a:r>
          </a:p>
          <a:p>
            <a:pPr algn="just"/>
            <a:r>
              <a:rPr lang="en-US" dirty="0"/>
              <a:t>For individuals, data can come directly from the </a:t>
            </a:r>
            <a:r>
              <a:rPr lang="en-US" dirty="0" smtClean="0"/>
              <a:t>patient </a:t>
            </a:r>
            <a:r>
              <a:rPr lang="en-US" dirty="0"/>
              <a:t>through interview, observation and measurements, a medical record, and the referring health care provider. For population groups, data from surveys, administrative data sets, and epidemiological or research studies are </a:t>
            </a:r>
            <a:r>
              <a:rPr lang="en-US" dirty="0" smtClean="0"/>
              <a:t>used</a:t>
            </a:r>
          </a:p>
          <a:p>
            <a:pPr algn="just"/>
            <a:r>
              <a:rPr lang="en-US" dirty="0" smtClean="0"/>
              <a:t>Nutrition Assessment is organized in 5 categories </a:t>
            </a:r>
          </a:p>
          <a:p>
            <a:pPr marL="514350" indent="-514350" algn="just">
              <a:buFont typeface="+mj-lt"/>
              <a:buAutoNum type="romanLcPeriod"/>
            </a:pPr>
            <a:r>
              <a:rPr lang="en-US" dirty="0" smtClean="0"/>
              <a:t>Food/Nutrition Related History</a:t>
            </a:r>
          </a:p>
          <a:p>
            <a:pPr marL="514350" indent="-514350" algn="just">
              <a:buFont typeface="+mj-lt"/>
              <a:buAutoNum type="romanLcPeriod"/>
            </a:pPr>
            <a:r>
              <a:rPr lang="en-US" dirty="0"/>
              <a:t>Anthropometric </a:t>
            </a:r>
            <a:r>
              <a:rPr lang="en-US" dirty="0" smtClean="0"/>
              <a:t>Measurements</a:t>
            </a:r>
          </a:p>
          <a:p>
            <a:pPr marL="514350" indent="-514350" algn="just">
              <a:buFont typeface="+mj-lt"/>
              <a:buAutoNum type="romanLcPeriod"/>
            </a:pPr>
            <a:r>
              <a:rPr lang="en-US" dirty="0"/>
              <a:t>Biochemical Data, Medical Tests, and </a:t>
            </a:r>
            <a:r>
              <a:rPr lang="en-US" dirty="0" smtClean="0"/>
              <a:t>Procedures</a:t>
            </a:r>
          </a:p>
          <a:p>
            <a:pPr marL="514350" indent="-514350" algn="just">
              <a:buFont typeface="+mj-lt"/>
              <a:buAutoNum type="romanLcPeriod"/>
            </a:pPr>
            <a:r>
              <a:rPr lang="en-US" dirty="0"/>
              <a:t>Nutrition-Focused Physical </a:t>
            </a:r>
            <a:r>
              <a:rPr lang="en-US" dirty="0" smtClean="0"/>
              <a:t>Findings</a:t>
            </a:r>
          </a:p>
          <a:p>
            <a:pPr marL="514350" indent="-514350" algn="just">
              <a:buFont typeface="+mj-lt"/>
              <a:buAutoNum type="romanLcPeriod"/>
            </a:pPr>
            <a:r>
              <a:rPr lang="en-US" dirty="0" smtClean="0"/>
              <a:t>Patient’s personal, medical and socia</a:t>
            </a:r>
            <a:r>
              <a:rPr lang="en-US" dirty="0"/>
              <a:t>l</a:t>
            </a:r>
            <a:r>
              <a:rPr lang="en-US" dirty="0" smtClean="0"/>
              <a:t> History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3922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Nutrition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451728"/>
            <a:ext cx="8946541" cy="4796671"/>
          </a:xfrm>
        </p:spPr>
        <p:txBody>
          <a:bodyPr/>
          <a:lstStyle/>
          <a:p>
            <a:r>
              <a:rPr lang="en-US" dirty="0"/>
              <a:t>The purpose of a nutrition diagnosis is to identify and describe a specific nutrition problem that can be resolved or improved through treatment/nutrition intervention by a food and nutrition professional. A nutrition diagnosis (e.g., inconsistent carbohydrate intake) is different from a medical diagnosis (e.g., diabetes). </a:t>
            </a:r>
            <a:endParaRPr lang="en-US" dirty="0" smtClean="0"/>
          </a:p>
          <a:p>
            <a:r>
              <a:rPr lang="en-US" dirty="0" smtClean="0"/>
              <a:t>Nutrition Diagnosis is organized into 3 categories</a:t>
            </a:r>
          </a:p>
          <a:p>
            <a:pPr marL="514350" indent="-514350">
              <a:buFont typeface="+mj-lt"/>
              <a:buAutoNum type="romanLcPeriod"/>
            </a:pPr>
            <a:r>
              <a:rPr lang="en-US" dirty="0" smtClean="0"/>
              <a:t>Intake of Food</a:t>
            </a:r>
          </a:p>
          <a:p>
            <a:pPr marL="514350" indent="-514350">
              <a:buFont typeface="+mj-lt"/>
              <a:buAutoNum type="romanLcPeriod"/>
            </a:pPr>
            <a:r>
              <a:rPr lang="en-US" dirty="0" smtClean="0"/>
              <a:t>Clinical Problem</a:t>
            </a:r>
          </a:p>
          <a:p>
            <a:pPr marL="514350" indent="-514350">
              <a:buFont typeface="+mj-lt"/>
              <a:buAutoNum type="romanLcPeriod"/>
            </a:pPr>
            <a:r>
              <a:rPr lang="en-US" dirty="0" smtClean="0"/>
              <a:t>Behavioral-Environmental Factors</a:t>
            </a:r>
          </a:p>
          <a:p>
            <a:r>
              <a:rPr lang="en-US" dirty="0"/>
              <a:t>Food and nutrition professionals write a PES (Problem, Etiology, Signs and Symptoms) statement to describe the problem, its root cause, and the assessment data that provide evidence for the nutrition diagnosis. </a:t>
            </a:r>
          </a:p>
        </p:txBody>
      </p:sp>
    </p:spTree>
    <p:extLst>
      <p:ext uri="{BB962C8B-B14F-4D97-AF65-F5344CB8AC3E}">
        <p14:creationId xmlns:p14="http://schemas.microsoft.com/office/powerpoint/2010/main" val="63042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Nutrition Planning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781666"/>
            <a:ext cx="8946541" cy="4466734"/>
          </a:xfrm>
        </p:spPr>
        <p:txBody>
          <a:bodyPr/>
          <a:lstStyle/>
          <a:p>
            <a:r>
              <a:rPr lang="en-US" dirty="0" smtClean="0"/>
              <a:t>After determining the diagnosis , implementation of Nutritional care is planned according to the following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Basic Principles of Diet Therapy : They are based on the normal requirements of the patient. There are three basic ways to modify the nutritional components of normal diet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Nutrients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Energy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Texture</a:t>
            </a:r>
          </a:p>
          <a:p>
            <a:pPr marL="457200" indent="-457200">
              <a:buFont typeface="+mj-lt"/>
              <a:buAutoNum type="alphaLcParenR" startAt="2"/>
            </a:pPr>
            <a:r>
              <a:rPr lang="en-US" dirty="0" smtClean="0"/>
              <a:t>Personal Adaptation : Patient’s diet is personalized keeping in view the patient’s personal needs, disease, dietary modifications and food plan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219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Nutrition Intervention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4293" y="1461156"/>
            <a:ext cx="8946541" cy="504176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purpose of a nutrition intervention is to resolve or improve the nutrition diagnosis or nutrition problem by provision of advice, education, or delivery of the food component of a specific diet or meal plan tailored to the </a:t>
            </a:r>
            <a:r>
              <a:rPr lang="en-US" dirty="0" smtClean="0"/>
              <a:t>patient’s needs</a:t>
            </a:r>
          </a:p>
          <a:p>
            <a:r>
              <a:rPr lang="en-US" dirty="0" smtClean="0"/>
              <a:t>It is organized into 4 categories</a:t>
            </a:r>
          </a:p>
          <a:p>
            <a:pPr marL="514350" indent="-514350">
              <a:buFont typeface="+mj-lt"/>
              <a:buAutoNum type="romanLcPeriod"/>
            </a:pPr>
            <a:r>
              <a:rPr lang="en-US" dirty="0"/>
              <a:t>Food and/or Nutrient </a:t>
            </a:r>
            <a:r>
              <a:rPr lang="en-US" dirty="0" smtClean="0"/>
              <a:t>Delivery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Oral diet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Tube feeding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Total Parenteral Nutrition (TPN)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Peripheral vein</a:t>
            </a:r>
          </a:p>
          <a:p>
            <a:pPr marL="514350" indent="-514350">
              <a:buFont typeface="+mj-lt"/>
              <a:buAutoNum type="romanLcPeriod" startAt="2"/>
            </a:pPr>
            <a:r>
              <a:rPr lang="en-US" dirty="0"/>
              <a:t>Nutrition </a:t>
            </a:r>
            <a:r>
              <a:rPr lang="en-US" dirty="0" smtClean="0"/>
              <a:t>Education</a:t>
            </a:r>
          </a:p>
          <a:p>
            <a:pPr marL="514350" indent="-514350">
              <a:buFont typeface="+mj-lt"/>
              <a:buAutoNum type="romanLcPeriod" startAt="2"/>
            </a:pPr>
            <a:r>
              <a:rPr lang="en-US" dirty="0"/>
              <a:t>Nutrition </a:t>
            </a:r>
            <a:r>
              <a:rPr lang="en-US" dirty="0" smtClean="0"/>
              <a:t>Counseling</a:t>
            </a:r>
          </a:p>
          <a:p>
            <a:pPr marL="514350" indent="-514350">
              <a:buFont typeface="+mj-lt"/>
              <a:buAutoNum type="romanLcPeriod" startAt="2"/>
            </a:pPr>
            <a:r>
              <a:rPr lang="en-US" dirty="0"/>
              <a:t>Coordination of Nutrition Care</a:t>
            </a:r>
          </a:p>
        </p:txBody>
      </p:sp>
    </p:spTree>
    <p:extLst>
      <p:ext uri="{BB962C8B-B14F-4D97-AF65-F5344CB8AC3E}">
        <p14:creationId xmlns:p14="http://schemas.microsoft.com/office/powerpoint/2010/main" val="272856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Nutrition Monitoring and 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/>
          <a:lstStyle/>
          <a:p>
            <a:r>
              <a:rPr lang="en-US" dirty="0"/>
              <a:t>The purpose of nutrition monitoring and evaluation is to determine and measure the amount of progress made for the nutrition intervention and whether the nutrition related goals/expected outcomes are being met. The aim is to promote more uniformity within the dietetics profession in assessing the effectiveness of nutrition </a:t>
            </a:r>
            <a:r>
              <a:rPr lang="en-US" dirty="0" smtClean="0"/>
              <a:t>intervention</a:t>
            </a:r>
          </a:p>
          <a:p>
            <a:r>
              <a:rPr lang="en-US" dirty="0" smtClean="0"/>
              <a:t>Monitoring and Evaluation involves following categories</a:t>
            </a:r>
          </a:p>
          <a:p>
            <a:pPr marL="514350" indent="-514350">
              <a:buFont typeface="+mj-lt"/>
              <a:buAutoNum type="romanLcPeriod"/>
            </a:pPr>
            <a:r>
              <a:rPr lang="en-US" dirty="0"/>
              <a:t>Food/Nutrition-Related History </a:t>
            </a:r>
            <a:r>
              <a:rPr lang="en-US" dirty="0" smtClean="0"/>
              <a:t>Outcomes</a:t>
            </a:r>
          </a:p>
          <a:p>
            <a:pPr marL="514350" indent="-514350">
              <a:buFont typeface="+mj-lt"/>
              <a:buAutoNum type="romanLcPeriod"/>
            </a:pPr>
            <a:r>
              <a:rPr lang="en-US" dirty="0"/>
              <a:t>Anthropometric Measurement </a:t>
            </a:r>
            <a:r>
              <a:rPr lang="en-US" dirty="0" smtClean="0"/>
              <a:t>Outcomes</a:t>
            </a:r>
          </a:p>
          <a:p>
            <a:pPr marL="514350" indent="-514350">
              <a:buFont typeface="+mj-lt"/>
              <a:buAutoNum type="romanLcPeriod"/>
            </a:pPr>
            <a:r>
              <a:rPr lang="en-US" dirty="0"/>
              <a:t>Biochemical Data, Medical Tests, and Procedure </a:t>
            </a:r>
            <a:r>
              <a:rPr lang="en-US" dirty="0" smtClean="0"/>
              <a:t>Outcomes</a:t>
            </a:r>
          </a:p>
          <a:p>
            <a:pPr marL="514350" indent="-514350">
              <a:buFont typeface="+mj-lt"/>
              <a:buAutoNum type="romanLcPeriod"/>
            </a:pPr>
            <a:r>
              <a:rPr lang="en-US" dirty="0"/>
              <a:t>Nutrition-Focused Physical Finding Outcomes</a:t>
            </a:r>
          </a:p>
        </p:txBody>
      </p:sp>
    </p:spTree>
    <p:extLst>
      <p:ext uri="{BB962C8B-B14F-4D97-AF65-F5344CB8AC3E}">
        <p14:creationId xmlns:p14="http://schemas.microsoft.com/office/powerpoint/2010/main" val="1846595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951348"/>
            <a:ext cx="8946541" cy="4297051"/>
          </a:xfrm>
        </p:spPr>
        <p:txBody>
          <a:bodyPr/>
          <a:lstStyle/>
          <a:p>
            <a:r>
              <a:rPr lang="en-US" dirty="0" smtClean="0"/>
              <a:t>The following important points should be considered in evaluating the nutritional care process of an individual patient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Nutritional Goals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Accuracy of Care Plan</a:t>
            </a:r>
          </a:p>
          <a:p>
            <a:pPr marL="457200" indent="-457200">
              <a:buFont typeface="+mj-lt"/>
              <a:buAutoNum type="alphaLcParenR"/>
            </a:pPr>
            <a:r>
              <a:rPr lang="en-US" dirty="0" smtClean="0"/>
              <a:t>Ability to follow diet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8356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106</TotalTime>
  <Words>623</Words>
  <Application>Microsoft Office PowerPoint</Application>
  <PresentationFormat>Widescreen</PresentationFormat>
  <Paragraphs>61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Ion</vt:lpstr>
      <vt:lpstr>Lecture 6 Nutritional Care</vt:lpstr>
      <vt:lpstr>PowerPoint Presentation</vt:lpstr>
      <vt:lpstr>PowerPoint Presentation</vt:lpstr>
      <vt:lpstr>1. Nutrition Assessment</vt:lpstr>
      <vt:lpstr>2. Nutrition Diagnosis</vt:lpstr>
      <vt:lpstr>3. Nutrition Planning</vt:lpstr>
      <vt:lpstr>4. Nutrition Intervention</vt:lpstr>
      <vt:lpstr>5. Nutrition Monitoring and Evaluation</vt:lpstr>
      <vt:lpstr>PowerPoint Presentation</vt:lpstr>
      <vt:lpstr>                      Thank You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umar farooq</dc:creator>
  <cp:lastModifiedBy>umar farooq</cp:lastModifiedBy>
  <cp:revision>19</cp:revision>
  <dcterms:created xsi:type="dcterms:W3CDTF">2017-03-12T17:04:32Z</dcterms:created>
  <dcterms:modified xsi:type="dcterms:W3CDTF">2018-01-25T05:37:37Z</dcterms:modified>
</cp:coreProperties>
</file>