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78" r:id="rId2"/>
    <p:sldId id="287" r:id="rId3"/>
    <p:sldId id="279" r:id="rId4"/>
    <p:sldId id="280" r:id="rId5"/>
    <p:sldId id="281" r:id="rId6"/>
    <p:sldId id="282" r:id="rId7"/>
    <p:sldId id="285" r:id="rId8"/>
    <p:sldId id="286" r:id="rId9"/>
    <p:sldId id="284" r:id="rId10"/>
    <p:sldId id="283" r:id="rId11"/>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66"/>
    <a:srgbClr val="167200"/>
    <a:srgbClr val="FFCC99"/>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15" autoAdjust="0"/>
  </p:normalViewPr>
  <p:slideViewPr>
    <p:cSldViewPr>
      <p:cViewPr varScale="1">
        <p:scale>
          <a:sx n="78" d="100"/>
          <a:sy n="78" d="100"/>
        </p:scale>
        <p:origin x="906" y="72"/>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B488F7-1FAC-40D2-BB7E-BA3CE28D8950}" type="datetimeFigureOut">
              <a:rPr lang="en-US" smtClean="0"/>
              <a:pPr/>
              <a:t>10/22/2020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D21D1-52E2-420B-B491-CFF6D7BB79FB}" type="slidenum">
              <a:rPr lang="en-US" smtClean="0"/>
              <a:pPr/>
              <a:t>‹#›</a:t>
            </a:fld>
            <a:endParaRPr lang="en-US"/>
          </a:p>
        </p:txBody>
      </p:sp>
    </p:spTree>
    <p:extLst>
      <p:ext uri="{BB962C8B-B14F-4D97-AF65-F5344CB8AC3E}">
        <p14:creationId xmlns:p14="http://schemas.microsoft.com/office/powerpoint/2010/main" val="223947869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buFont typeface="Arial" panose="020B0604020202020204" pitchFamily="34" charset="0"/>
              <a:buChar char="•"/>
            </a:pPr>
            <a:r>
              <a:rPr lang="en-US" sz="1600" dirty="0" smtClean="0">
                <a:solidFill>
                  <a:srgbClr val="000000"/>
                </a:solidFill>
                <a:latin typeface="Times New Roman" panose="02020603050405020304" pitchFamily="18" charset="0"/>
              </a:rPr>
              <a:t>Design reviews are part prevention and part appraisal. To the degree that you're looking for errors in the proposed design itself when you do the review, you're doing an appraisal. To the degree that you are looking for ways to strengthen the design, you are doing prevention.</a:t>
            </a:r>
            <a:endParaRPr lang="en-US" sz="1600" dirty="0">
              <a:solidFill>
                <a:srgbClr val="000000"/>
              </a:solidFill>
              <a:latin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CA2D21D1-52E2-420B-B491-CFF6D7BB79FB}" type="slidenum">
              <a:rPr lang="en-US" smtClean="0"/>
              <a:pPr/>
              <a:t>9</a:t>
            </a:fld>
            <a:endParaRPr lang="en-US"/>
          </a:p>
        </p:txBody>
      </p:sp>
    </p:spTree>
    <p:extLst>
      <p:ext uri="{BB962C8B-B14F-4D97-AF65-F5344CB8AC3E}">
        <p14:creationId xmlns:p14="http://schemas.microsoft.com/office/powerpoint/2010/main" val="2444897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http://badsoftware.com/qualcost.htm</a:t>
            </a:r>
          </a:p>
          <a:p>
            <a:r>
              <a:rPr lang="en-US" smtClean="0"/>
              <a:t>https://www.pec.org.pk/code_of_ethics.aspx</a:t>
            </a:r>
            <a:endParaRPr lang="en-US" dirty="0" smtClean="0"/>
          </a:p>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10</a:t>
            </a:fld>
            <a:endParaRPr lang="en-US"/>
          </a:p>
        </p:txBody>
      </p:sp>
    </p:spTree>
    <p:extLst>
      <p:ext uri="{BB962C8B-B14F-4D97-AF65-F5344CB8AC3E}">
        <p14:creationId xmlns:p14="http://schemas.microsoft.com/office/powerpoint/2010/main" val="58371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0" y="3886200"/>
            <a:ext cx="12188825"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a:solidFill>
                <a:prstClr val="white"/>
              </a:solidFill>
            </a:endParaRPr>
          </a:p>
        </p:txBody>
      </p:sp>
      <p:sp>
        <p:nvSpPr>
          <p:cNvPr id="2" name="Title 1"/>
          <p:cNvSpPr>
            <a:spLocks noGrp="1"/>
          </p:cNvSpPr>
          <p:nvPr>
            <p:ph type="ctrTitle"/>
          </p:nvPr>
        </p:nvSpPr>
        <p:spPr>
          <a:xfrm>
            <a:off x="914162" y="3887117"/>
            <a:ext cx="10360501"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smtClean="0"/>
              <a:t>Click to edit Master title style</a:t>
            </a:r>
            <a:endParaRPr lang="en-US"/>
          </a:p>
        </p:txBody>
      </p:sp>
      <p:sp>
        <p:nvSpPr>
          <p:cNvPr id="3" name="Subtitle 2"/>
          <p:cNvSpPr>
            <a:spLocks noGrp="1"/>
          </p:cNvSpPr>
          <p:nvPr>
            <p:ph type="subTitle" idx="1"/>
          </p:nvPr>
        </p:nvSpPr>
        <p:spPr>
          <a:xfrm>
            <a:off x="1828324" y="4399020"/>
            <a:ext cx="8532178"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8D6DB-6798-42D2-B9AD-FC6F1C72FC30}"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7415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9"/>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9095" y="612775"/>
            <a:ext cx="7313295"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095" y="5367338"/>
            <a:ext cx="7313295"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53814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84158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53502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957718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5192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53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11817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441"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00201"/>
            <a:ext cx="5383398"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05318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441" y="1535113"/>
            <a:ext cx="5385514"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1756" y="1535113"/>
            <a:ext cx="5387630"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6191756" y="2174875"/>
            <a:ext cx="5387630"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795899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298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8124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3" y="273049"/>
            <a:ext cx="4010039" cy="116205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65492" y="273052"/>
            <a:ext cx="6813892"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443" y="1435102"/>
            <a:ext cx="4010039"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2908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9"/>
            <a:ext cx="10969943" cy="711081"/>
          </a:xfrm>
          <a:prstGeom prst="rect">
            <a:avLst/>
          </a:prstGeom>
        </p:spPr>
        <p:txBody>
          <a:bodyPr vert="horz" lIns="121899" tIns="60949" rIns="121899" bIns="609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441" y="1138425"/>
            <a:ext cx="10969943" cy="4987739"/>
          </a:xfrm>
          <a:prstGeom prst="rect">
            <a:avLst/>
          </a:prstGeom>
        </p:spPr>
        <p:txBody>
          <a:bodyPr vert="horz" lIns="121899" tIns="60949" rIns="121899" bIns="609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441" y="6356351"/>
            <a:ext cx="2844059"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10/22/2020</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1974508044"/>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1598612" y="1576395"/>
            <a:ext cx="3657600" cy="4646473"/>
          </a:xfrm>
          <a:prstGeom prst="rect">
            <a:avLst/>
          </a:prstGeom>
        </p:spPr>
      </p:pic>
      <p:sp>
        <p:nvSpPr>
          <p:cNvPr id="26" name="Rectangle 5"/>
          <p:cNvSpPr>
            <a:spLocks noChangeArrowheads="1"/>
          </p:cNvSpPr>
          <p:nvPr/>
        </p:nvSpPr>
        <p:spPr bwMode="auto">
          <a:xfrm>
            <a:off x="74612" y="260350"/>
            <a:ext cx="7315200" cy="1197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Software </a:t>
            </a:r>
            <a:r>
              <a:rPr lang="en-US" altLang="en-US" sz="3600" b="1" dirty="0" smtClean="0">
                <a:solidFill>
                  <a:schemeClr val="accent6"/>
                </a:solidFill>
              </a:rPr>
              <a:t>Testing &amp; Quality Engineering</a:t>
            </a:r>
            <a:endParaRPr lang="en-US" altLang="en-US" sz="3600" b="1" dirty="0">
              <a:solidFill>
                <a:schemeClr val="accent6"/>
              </a:solidFill>
            </a:endParaRPr>
          </a:p>
        </p:txBody>
      </p:sp>
      <p:sp>
        <p:nvSpPr>
          <p:cNvPr id="27" name="Rectangle 2"/>
          <p:cNvSpPr>
            <a:spLocks noChangeArrowheads="1"/>
          </p:cNvSpPr>
          <p:nvPr/>
        </p:nvSpPr>
        <p:spPr bwMode="auto">
          <a:xfrm>
            <a:off x="7523162" y="685800"/>
            <a:ext cx="3600450" cy="547370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eaLnBrk="1" hangingPunct="1">
              <a:spcBef>
                <a:spcPct val="0"/>
              </a:spcBef>
              <a:buFontTx/>
              <a:buNone/>
            </a:pPr>
            <a:endParaRPr lang="en-US" altLang="en-US" sz="1800">
              <a:solidFill>
                <a:schemeClr val="accent6"/>
              </a:solidFill>
              <a:latin typeface="Arial" panose="020B0604020202020204" pitchFamily="34" charset="0"/>
            </a:endParaRPr>
          </a:p>
        </p:txBody>
      </p:sp>
      <p:sp>
        <p:nvSpPr>
          <p:cNvPr id="28" name="Rectangle 3"/>
          <p:cNvSpPr>
            <a:spLocks noChangeArrowheads="1"/>
          </p:cNvSpPr>
          <p:nvPr/>
        </p:nvSpPr>
        <p:spPr bwMode="auto">
          <a:xfrm>
            <a:off x="7707313" y="2270125"/>
            <a:ext cx="3311525"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GB" altLang="en-US" sz="3300" b="1" dirty="0" smtClean="0">
                <a:solidFill>
                  <a:schemeClr val="accent6"/>
                </a:solidFill>
                <a:latin typeface="Arial" panose="020B0604020202020204" pitchFamily="34" charset="0"/>
              </a:rPr>
              <a:t>Ethical &amp; Legal Compliance</a:t>
            </a:r>
            <a:endParaRPr lang="en-US" altLang="en-US" sz="3300" b="1" dirty="0">
              <a:solidFill>
                <a:schemeClr val="accent6"/>
              </a:solidFill>
              <a:latin typeface="Arial" panose="020B0604020202020204" pitchFamily="34" charset="0"/>
            </a:endParaRPr>
          </a:p>
        </p:txBody>
      </p:sp>
      <p:sp>
        <p:nvSpPr>
          <p:cNvPr id="29" name="Rectangle 4"/>
          <p:cNvSpPr>
            <a:spLocks noChangeArrowheads="1"/>
          </p:cNvSpPr>
          <p:nvPr/>
        </p:nvSpPr>
        <p:spPr bwMode="auto">
          <a:xfrm>
            <a:off x="8067675" y="830263"/>
            <a:ext cx="250983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ctr">
              <a:spcBef>
                <a:spcPct val="0"/>
              </a:spcBef>
              <a:buFontTx/>
              <a:buNone/>
            </a:pPr>
            <a:r>
              <a:rPr lang="en-US" altLang="en-US" sz="3600" b="1" dirty="0">
                <a:solidFill>
                  <a:schemeClr val="accent6"/>
                </a:solidFill>
              </a:rPr>
              <a:t>Chapter </a:t>
            </a:r>
            <a:r>
              <a:rPr lang="en-US" altLang="en-US" sz="3600" b="1" dirty="0" smtClean="0">
                <a:solidFill>
                  <a:schemeClr val="accent6"/>
                </a:solidFill>
              </a:rPr>
              <a:t>2</a:t>
            </a:r>
            <a:endParaRPr lang="en-US" altLang="en-US" sz="3600" b="1" dirty="0">
              <a:solidFill>
                <a:schemeClr val="accent6"/>
              </a:solidFill>
            </a:endParaRPr>
          </a:p>
        </p:txBody>
      </p:sp>
      <p:sp>
        <p:nvSpPr>
          <p:cNvPr id="30" name="Rectangle 6"/>
          <p:cNvSpPr>
            <a:spLocks noChangeArrowheads="1"/>
          </p:cNvSpPr>
          <p:nvPr/>
        </p:nvSpPr>
        <p:spPr bwMode="auto">
          <a:xfrm>
            <a:off x="8428038" y="4935538"/>
            <a:ext cx="2557462" cy="705321"/>
          </a:xfrm>
          <a:prstGeom prst="rect">
            <a:avLst/>
          </a:prstGeom>
          <a:noFill/>
          <a:ln>
            <a:noFill/>
          </a:ln>
          <a:effectLst/>
          <a:extLst>
            <a:ext uri="{909E8E84-426E-40DD-AFC4-6F175D3DCCD1}">
              <a14:hiddenFill xmlns:a14="http://schemas.microsoft.com/office/drawing/2010/main">
                <a:solidFill>
                  <a:srgbClr val="FFE8BB"/>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20000"/>
              </a:spcBef>
              <a:buChar char="•"/>
              <a:defRPr sz="3200">
                <a:solidFill>
                  <a:schemeClr val="bg2"/>
                </a:solidFill>
                <a:latin typeface="Tahoma" panose="020B0604030504040204" pitchFamily="34" charset="0"/>
              </a:defRPr>
            </a:lvl1pPr>
            <a:lvl2pPr marL="742950" indent="-285750">
              <a:spcBef>
                <a:spcPct val="20000"/>
              </a:spcBef>
              <a:buChar char="–"/>
              <a:defRPr sz="2800">
                <a:solidFill>
                  <a:schemeClr val="bg2"/>
                </a:solidFill>
                <a:latin typeface="Tahoma" panose="020B0604030504040204" pitchFamily="34" charset="0"/>
              </a:defRPr>
            </a:lvl2pPr>
            <a:lvl3pPr marL="1143000" indent="-228600">
              <a:spcBef>
                <a:spcPct val="20000"/>
              </a:spcBef>
              <a:buChar char="•"/>
              <a:defRPr sz="2400">
                <a:solidFill>
                  <a:schemeClr val="bg2"/>
                </a:solidFill>
                <a:latin typeface="Tahoma" panose="020B0604030504040204" pitchFamily="34" charset="0"/>
              </a:defRPr>
            </a:lvl3pPr>
            <a:lvl4pPr marL="1600200" indent="-228600">
              <a:spcBef>
                <a:spcPct val="20000"/>
              </a:spcBef>
              <a:buChar char="–"/>
              <a:defRPr sz="2000">
                <a:solidFill>
                  <a:schemeClr val="bg2"/>
                </a:solidFill>
                <a:latin typeface="Tahoma" panose="020B0604030504040204" pitchFamily="34" charset="0"/>
              </a:defRPr>
            </a:lvl4pPr>
            <a:lvl5pPr marL="2057400" indent="-228600">
              <a:spcBef>
                <a:spcPct val="20000"/>
              </a:spcBef>
              <a:buChar char="»"/>
              <a:defRPr sz="2000">
                <a:solidFill>
                  <a:schemeClr val="bg2"/>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bg2"/>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bg2"/>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bg2"/>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bg2"/>
                </a:solidFill>
                <a:latin typeface="Tahoma" panose="020B0604030504040204" pitchFamily="34" charset="0"/>
              </a:defRPr>
            </a:lvl9pPr>
          </a:lstStyle>
          <a:p>
            <a:pPr algn="r">
              <a:spcBef>
                <a:spcPct val="50000"/>
              </a:spcBef>
              <a:buFontTx/>
              <a:buNone/>
            </a:pPr>
            <a:r>
              <a:rPr lang="en-US" altLang="en-US" sz="2000" b="1" dirty="0" smtClean="0">
                <a:solidFill>
                  <a:schemeClr val="accent6"/>
                </a:solidFill>
                <a:latin typeface="Arial" panose="020B0604020202020204" pitchFamily="34" charset="0"/>
              </a:rPr>
              <a:t>Linda Westfall Quality Press</a:t>
            </a:r>
            <a:endParaRPr lang="en-US" altLang="en-US" sz="2400" b="1" dirty="0">
              <a:solidFill>
                <a:schemeClr val="accent6"/>
              </a:solidFill>
              <a:latin typeface="Arial" panose="020B0604020202020204" pitchFamily="34" charset="0"/>
            </a:endParaRPr>
          </a:p>
        </p:txBody>
      </p:sp>
    </p:spTree>
    <p:extLst>
      <p:ext uri="{BB962C8B-B14F-4D97-AF65-F5344CB8AC3E}">
        <p14:creationId xmlns:p14="http://schemas.microsoft.com/office/powerpoint/2010/main" val="1493868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76200"/>
            <a:ext cx="10969943" cy="711081"/>
          </a:xfrm>
        </p:spPr>
        <p:txBody>
          <a:bodyPr/>
          <a:lstStyle/>
          <a:p>
            <a:r>
              <a:rPr lang="en-US" dirty="0" smtClean="0"/>
              <a:t>Quality of cost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957658641"/>
              </p:ext>
            </p:extLst>
          </p:nvPr>
        </p:nvGraphicFramePr>
        <p:xfrm>
          <a:off x="150813" y="762000"/>
          <a:ext cx="11963399" cy="6503126"/>
        </p:xfrm>
        <a:graphic>
          <a:graphicData uri="http://schemas.openxmlformats.org/drawingml/2006/table">
            <a:tbl>
              <a:tblPr/>
              <a:tblGrid>
                <a:gridCol w="5496825"/>
                <a:gridCol w="6466574"/>
              </a:tblGrid>
              <a:tr h="370114">
                <a:tc>
                  <a:txBody>
                    <a:bodyPr/>
                    <a:lstStyle/>
                    <a:p>
                      <a:r>
                        <a:rPr lang="en-US" sz="1300" b="1" i="1" dirty="0" smtClean="0">
                          <a:latin typeface="Arial" panose="020B0604020202020204" pitchFamily="34" charset="0"/>
                        </a:rPr>
                        <a:t>Prevention</a:t>
                      </a:r>
                      <a:endParaRPr lang="en-US" sz="1300" dirty="0"/>
                    </a:p>
                  </a:txBody>
                  <a:tcPr marL="0" marR="0" marT="0" marB="0">
                    <a:lnL>
                      <a:noFill/>
                    </a:lnL>
                    <a:lnR>
                      <a:noFill/>
                    </a:lnR>
                    <a:lnT>
                      <a:noFill/>
                    </a:lnT>
                    <a:lnB>
                      <a:noFill/>
                    </a:lnB>
                  </a:tcPr>
                </a:tc>
                <a:tc>
                  <a:txBody>
                    <a:bodyPr/>
                    <a:lstStyle/>
                    <a:p>
                      <a:r>
                        <a:rPr lang="en-US" sz="1300" b="1" i="1" dirty="0" smtClean="0">
                          <a:latin typeface="Arial" panose="020B0604020202020204" pitchFamily="34" charset="0"/>
                        </a:rPr>
                        <a:t>Appraisal</a:t>
                      </a:r>
                      <a:endParaRPr lang="en-US" sz="1300" dirty="0"/>
                    </a:p>
                  </a:txBody>
                  <a:tcPr marL="0" marR="0" marT="0" marB="0">
                    <a:lnL>
                      <a:noFill/>
                    </a:lnL>
                    <a:lnR>
                      <a:noFill/>
                    </a:lnR>
                    <a:lnT>
                      <a:noFill/>
                    </a:lnT>
                    <a:lnB>
                      <a:noFill/>
                    </a:lnB>
                  </a:tcPr>
                </a:tc>
              </a:tr>
              <a:tr h="2220686">
                <a:tc>
                  <a:txBody>
                    <a:bodyPr/>
                    <a:lstStyle/>
                    <a:p>
                      <a:pPr>
                        <a:buFont typeface="Arial" panose="020B0604020202020204" pitchFamily="34" charset="0"/>
                        <a:buChar char="•"/>
                      </a:pPr>
                      <a:r>
                        <a:rPr lang="en-US" sz="1300" dirty="0">
                          <a:latin typeface="Arial" panose="020B0604020202020204" pitchFamily="34" charset="0"/>
                        </a:rPr>
                        <a:t>Staff training </a:t>
                      </a:r>
                      <a:endParaRPr lang="en-US" sz="1300" dirty="0"/>
                    </a:p>
                    <a:p>
                      <a:pPr>
                        <a:buFont typeface="Arial" panose="020B0604020202020204" pitchFamily="34" charset="0"/>
                        <a:buChar char="•"/>
                      </a:pPr>
                      <a:r>
                        <a:rPr lang="en-US" sz="1300" dirty="0">
                          <a:latin typeface="Arial" panose="020B0604020202020204" pitchFamily="34" charset="0"/>
                        </a:rPr>
                        <a:t>Requirements analysis </a:t>
                      </a:r>
                      <a:endParaRPr lang="en-US" sz="1300" dirty="0"/>
                    </a:p>
                    <a:p>
                      <a:pPr>
                        <a:buFont typeface="Arial" panose="020B0604020202020204" pitchFamily="34" charset="0"/>
                        <a:buChar char="•"/>
                      </a:pPr>
                      <a:r>
                        <a:rPr lang="en-US" sz="1300" dirty="0">
                          <a:latin typeface="Arial" panose="020B0604020202020204" pitchFamily="34" charset="0"/>
                        </a:rPr>
                        <a:t>Early prototyping </a:t>
                      </a:r>
                      <a:endParaRPr lang="en-US" sz="1300" dirty="0"/>
                    </a:p>
                    <a:p>
                      <a:pPr>
                        <a:buFont typeface="Arial" panose="020B0604020202020204" pitchFamily="34" charset="0"/>
                        <a:buChar char="•"/>
                      </a:pPr>
                      <a:r>
                        <a:rPr lang="en-US" sz="1300" dirty="0">
                          <a:latin typeface="Arial" panose="020B0604020202020204" pitchFamily="34" charset="0"/>
                        </a:rPr>
                        <a:t>Fault-tolerant design </a:t>
                      </a:r>
                      <a:endParaRPr lang="en-US" sz="1300" dirty="0"/>
                    </a:p>
                    <a:p>
                      <a:pPr>
                        <a:buFont typeface="Arial" panose="020B0604020202020204" pitchFamily="34" charset="0"/>
                        <a:buChar char="•"/>
                      </a:pPr>
                      <a:r>
                        <a:rPr lang="en-US" sz="1300" dirty="0">
                          <a:latin typeface="Arial" panose="020B0604020202020204" pitchFamily="34" charset="0"/>
                        </a:rPr>
                        <a:t>Defensive programming </a:t>
                      </a:r>
                      <a:endParaRPr lang="en-US" sz="1300" dirty="0"/>
                    </a:p>
                    <a:p>
                      <a:pPr>
                        <a:buFont typeface="Arial" panose="020B0604020202020204" pitchFamily="34" charset="0"/>
                        <a:buChar char="•"/>
                      </a:pPr>
                      <a:r>
                        <a:rPr lang="en-US" sz="1300" dirty="0">
                          <a:latin typeface="Arial" panose="020B0604020202020204" pitchFamily="34" charset="0"/>
                        </a:rPr>
                        <a:t>Usability analysis </a:t>
                      </a:r>
                      <a:endParaRPr lang="en-US" sz="1300" dirty="0"/>
                    </a:p>
                    <a:p>
                      <a:pPr>
                        <a:buFont typeface="Arial" panose="020B0604020202020204" pitchFamily="34" charset="0"/>
                        <a:buChar char="•"/>
                      </a:pPr>
                      <a:r>
                        <a:rPr lang="en-US" sz="1300" dirty="0">
                          <a:latin typeface="Arial" panose="020B0604020202020204" pitchFamily="34" charset="0"/>
                        </a:rPr>
                        <a:t>Clear specification </a:t>
                      </a:r>
                      <a:endParaRPr lang="en-US" sz="1300" dirty="0"/>
                    </a:p>
                    <a:p>
                      <a:pPr>
                        <a:buFont typeface="Arial" panose="020B0604020202020204" pitchFamily="34" charset="0"/>
                        <a:buChar char="•"/>
                      </a:pPr>
                      <a:r>
                        <a:rPr lang="en-US" sz="1300" dirty="0">
                          <a:latin typeface="Arial" panose="020B0604020202020204" pitchFamily="34" charset="0"/>
                        </a:rPr>
                        <a:t>Accurate internal documentation </a:t>
                      </a:r>
                      <a:endParaRPr lang="en-US" sz="1300" dirty="0"/>
                    </a:p>
                    <a:p>
                      <a:pPr>
                        <a:buFont typeface="Arial" panose="020B0604020202020204" pitchFamily="34" charset="0"/>
                        <a:buChar char="•"/>
                      </a:pPr>
                      <a:r>
                        <a:rPr lang="en-US" sz="1300" dirty="0">
                          <a:latin typeface="Arial" panose="020B0604020202020204" pitchFamily="34" charset="0"/>
                        </a:rPr>
                        <a:t>Evaluation of the reliability of development tools (before buying them) or of other potential components of the product </a:t>
                      </a:r>
                      <a:endParaRPr lang="en-US" sz="1300" dirty="0" smtClean="0">
                        <a:latin typeface="Arial" panose="020B0604020202020204" pitchFamily="34" charset="0"/>
                      </a:endParaRPr>
                    </a:p>
                  </a:txBody>
                  <a:tcPr marL="0" marR="0" marT="0" marB="0">
                    <a:lnL>
                      <a:noFill/>
                    </a:lnL>
                    <a:lnR>
                      <a:noFill/>
                    </a:lnR>
                    <a:lnT>
                      <a:noFill/>
                    </a:lnT>
                    <a:lnB>
                      <a:noFill/>
                    </a:lnB>
                  </a:tcPr>
                </a:tc>
                <a:tc>
                  <a:txBody>
                    <a:bodyPr/>
                    <a:lstStyle/>
                    <a:p>
                      <a:pPr>
                        <a:buFont typeface="Arial" panose="020B0604020202020204" pitchFamily="34" charset="0"/>
                        <a:buChar char="•"/>
                      </a:pPr>
                      <a:r>
                        <a:rPr lang="en-US" sz="1300" dirty="0">
                          <a:latin typeface="Arial" panose="020B0604020202020204" pitchFamily="34" charset="0"/>
                        </a:rPr>
                        <a:t>Design review </a:t>
                      </a:r>
                      <a:r>
                        <a:rPr lang="en-US" sz="1300" dirty="0" smtClean="0">
                          <a:latin typeface="Arial" panose="020B0604020202020204" pitchFamily="34" charset="0"/>
                        </a:rPr>
                        <a:t>[Partly</a:t>
                      </a:r>
                      <a:r>
                        <a:rPr lang="en-US" sz="1300" baseline="0" dirty="0" smtClean="0">
                          <a:latin typeface="Arial" panose="020B0604020202020204" pitchFamily="34" charset="0"/>
                        </a:rPr>
                        <a:t> Preventive and partly Appraisal]</a:t>
                      </a:r>
                      <a:endParaRPr lang="en-US" sz="1300" dirty="0"/>
                    </a:p>
                    <a:p>
                      <a:pPr>
                        <a:buFont typeface="Arial" panose="020B0604020202020204" pitchFamily="34" charset="0"/>
                        <a:buChar char="•"/>
                      </a:pPr>
                      <a:r>
                        <a:rPr lang="en-US" sz="1300" dirty="0">
                          <a:latin typeface="Arial" panose="020B0604020202020204" pitchFamily="34" charset="0"/>
                        </a:rPr>
                        <a:t>Code inspection </a:t>
                      </a:r>
                      <a:endParaRPr lang="en-US" sz="1300" dirty="0"/>
                    </a:p>
                    <a:p>
                      <a:pPr>
                        <a:buFont typeface="Arial" panose="020B0604020202020204" pitchFamily="34" charset="0"/>
                        <a:buChar char="•"/>
                      </a:pPr>
                      <a:r>
                        <a:rPr lang="en-US" sz="1300" dirty="0">
                          <a:latin typeface="Arial" panose="020B0604020202020204" pitchFamily="34" charset="0"/>
                        </a:rPr>
                        <a:t>Glass box testing </a:t>
                      </a:r>
                      <a:endParaRPr lang="en-US" sz="1300" dirty="0"/>
                    </a:p>
                    <a:p>
                      <a:pPr>
                        <a:buFont typeface="Arial" panose="020B0604020202020204" pitchFamily="34" charset="0"/>
                        <a:buChar char="•"/>
                      </a:pPr>
                      <a:r>
                        <a:rPr lang="en-US" sz="1300" dirty="0">
                          <a:latin typeface="Arial" panose="020B0604020202020204" pitchFamily="34" charset="0"/>
                        </a:rPr>
                        <a:t>Black box testing </a:t>
                      </a:r>
                      <a:endParaRPr lang="en-US" sz="1300" dirty="0"/>
                    </a:p>
                    <a:p>
                      <a:pPr>
                        <a:buFont typeface="Arial" panose="020B0604020202020204" pitchFamily="34" charset="0"/>
                        <a:buChar char="•"/>
                      </a:pPr>
                      <a:r>
                        <a:rPr lang="en-US" sz="1300" dirty="0">
                          <a:latin typeface="Arial" panose="020B0604020202020204" pitchFamily="34" charset="0"/>
                        </a:rPr>
                        <a:t>Training testers </a:t>
                      </a:r>
                      <a:endParaRPr lang="en-US" sz="1300" dirty="0"/>
                    </a:p>
                    <a:p>
                      <a:pPr>
                        <a:buFont typeface="Arial" panose="020B0604020202020204" pitchFamily="34" charset="0"/>
                        <a:buChar char="•"/>
                      </a:pPr>
                      <a:r>
                        <a:rPr lang="en-US" sz="1300" dirty="0">
                          <a:latin typeface="Arial" panose="020B0604020202020204" pitchFamily="34" charset="0"/>
                        </a:rPr>
                        <a:t>Beta testing </a:t>
                      </a:r>
                      <a:endParaRPr lang="en-US" sz="1300" dirty="0"/>
                    </a:p>
                    <a:p>
                      <a:pPr>
                        <a:buFont typeface="Arial" panose="020B0604020202020204" pitchFamily="34" charset="0"/>
                        <a:buChar char="•"/>
                      </a:pPr>
                      <a:r>
                        <a:rPr lang="en-US" sz="1300" dirty="0">
                          <a:latin typeface="Arial" panose="020B0604020202020204" pitchFamily="34" charset="0"/>
                        </a:rPr>
                        <a:t>Test automation </a:t>
                      </a:r>
                      <a:endParaRPr lang="en-US" sz="1300" dirty="0"/>
                    </a:p>
                    <a:p>
                      <a:pPr>
                        <a:buFont typeface="Arial" panose="020B0604020202020204" pitchFamily="34" charset="0"/>
                        <a:buChar char="•"/>
                      </a:pPr>
                      <a:r>
                        <a:rPr lang="en-US" sz="1300" dirty="0">
                          <a:latin typeface="Arial" panose="020B0604020202020204" pitchFamily="34" charset="0"/>
                        </a:rPr>
                        <a:t>Usability testing </a:t>
                      </a:r>
                      <a:endParaRPr lang="en-US" sz="1300" dirty="0"/>
                    </a:p>
                    <a:p>
                      <a:pPr>
                        <a:buFont typeface="Arial" panose="020B0604020202020204" pitchFamily="34" charset="0"/>
                        <a:buChar char="•"/>
                      </a:pPr>
                      <a:r>
                        <a:rPr lang="en-US" sz="1300" dirty="0">
                          <a:latin typeface="Arial" panose="020B0604020202020204" pitchFamily="34" charset="0"/>
                        </a:rPr>
                        <a:t>Pre-release out-of-box testing by customer service staff </a:t>
                      </a:r>
                      <a:endParaRPr lang="en-US" sz="1300" dirty="0"/>
                    </a:p>
                  </a:txBody>
                  <a:tcPr marL="0" marR="0" marT="0" marB="0">
                    <a:lnL>
                      <a:noFill/>
                    </a:lnL>
                    <a:lnR>
                      <a:noFill/>
                    </a:lnR>
                    <a:lnT>
                      <a:noFill/>
                    </a:lnT>
                    <a:lnB>
                      <a:noFill/>
                    </a:lnB>
                  </a:tcPr>
                </a:tc>
              </a:tr>
              <a:tr h="370114">
                <a:tc>
                  <a:txBody>
                    <a:bodyPr/>
                    <a:lstStyle/>
                    <a:p>
                      <a:endParaRPr lang="en-US" sz="1300" dirty="0"/>
                    </a:p>
                    <a:p>
                      <a:r>
                        <a:rPr lang="en-US" sz="1300" b="1" i="1" dirty="0">
                          <a:latin typeface="Arial" panose="020B0604020202020204" pitchFamily="34" charset="0"/>
                        </a:rPr>
                        <a:t>Internal Failure</a:t>
                      </a:r>
                      <a:endParaRPr lang="en-US" sz="1300" dirty="0"/>
                    </a:p>
                  </a:txBody>
                  <a:tcPr marL="0" marR="0" marT="0" marB="0">
                    <a:lnL>
                      <a:noFill/>
                    </a:lnL>
                    <a:lnR>
                      <a:noFill/>
                    </a:lnR>
                    <a:lnT>
                      <a:noFill/>
                    </a:lnT>
                    <a:lnB>
                      <a:noFill/>
                    </a:lnB>
                  </a:tcPr>
                </a:tc>
                <a:tc>
                  <a:txBody>
                    <a:bodyPr/>
                    <a:lstStyle/>
                    <a:p>
                      <a:endParaRPr lang="en-US" sz="1300" dirty="0"/>
                    </a:p>
                    <a:p>
                      <a:r>
                        <a:rPr lang="en-US" sz="1300" b="1" i="1" dirty="0">
                          <a:latin typeface="Arial" panose="020B0604020202020204" pitchFamily="34" charset="0"/>
                        </a:rPr>
                        <a:t>External Failure</a:t>
                      </a:r>
                      <a:endParaRPr lang="en-US" sz="1300" dirty="0"/>
                    </a:p>
                  </a:txBody>
                  <a:tcPr marL="0" marR="0" marT="0" marB="0">
                    <a:lnL>
                      <a:noFill/>
                    </a:lnL>
                    <a:lnR>
                      <a:noFill/>
                    </a:lnR>
                    <a:lnT>
                      <a:noFill/>
                    </a:lnT>
                    <a:lnB>
                      <a:noFill/>
                    </a:lnB>
                  </a:tcPr>
                </a:tc>
              </a:tr>
              <a:tr h="3516086">
                <a:tc>
                  <a:txBody>
                    <a:bodyPr/>
                    <a:lstStyle/>
                    <a:p>
                      <a:pPr>
                        <a:buFont typeface="Arial" panose="020B0604020202020204" pitchFamily="34" charset="0"/>
                        <a:buChar char="•"/>
                      </a:pPr>
                      <a:r>
                        <a:rPr lang="en-US" sz="1300" dirty="0">
                          <a:latin typeface="Arial" panose="020B0604020202020204" pitchFamily="34" charset="0"/>
                        </a:rPr>
                        <a:t>Bug fixes </a:t>
                      </a:r>
                      <a:endParaRPr lang="en-US" sz="1300" dirty="0"/>
                    </a:p>
                    <a:p>
                      <a:pPr>
                        <a:buFont typeface="Arial" panose="020B0604020202020204" pitchFamily="34" charset="0"/>
                        <a:buChar char="•"/>
                      </a:pPr>
                      <a:r>
                        <a:rPr lang="en-US" sz="1300" dirty="0">
                          <a:latin typeface="Arial" panose="020B0604020202020204" pitchFamily="34" charset="0"/>
                        </a:rPr>
                        <a:t>Regression testing </a:t>
                      </a:r>
                      <a:endParaRPr lang="en-US" sz="1300" dirty="0"/>
                    </a:p>
                    <a:p>
                      <a:pPr>
                        <a:buFont typeface="Arial" panose="020B0604020202020204" pitchFamily="34" charset="0"/>
                        <a:buChar char="•"/>
                      </a:pPr>
                      <a:r>
                        <a:rPr lang="en-US" sz="1300" dirty="0">
                          <a:latin typeface="Arial" panose="020B0604020202020204" pitchFamily="34" charset="0"/>
                        </a:rPr>
                        <a:t>Wasted in-house user time </a:t>
                      </a:r>
                      <a:endParaRPr lang="en-US" sz="1300" dirty="0"/>
                    </a:p>
                    <a:p>
                      <a:pPr>
                        <a:buFont typeface="Arial" panose="020B0604020202020204" pitchFamily="34" charset="0"/>
                        <a:buChar char="•"/>
                      </a:pPr>
                      <a:r>
                        <a:rPr lang="en-US" sz="1300" dirty="0">
                          <a:latin typeface="Arial" panose="020B0604020202020204" pitchFamily="34" charset="0"/>
                        </a:rPr>
                        <a:t>Wasted tester time </a:t>
                      </a:r>
                      <a:endParaRPr lang="en-US" sz="1300" dirty="0"/>
                    </a:p>
                    <a:p>
                      <a:pPr>
                        <a:buFont typeface="Arial" panose="020B0604020202020204" pitchFamily="34" charset="0"/>
                        <a:buChar char="•"/>
                      </a:pPr>
                      <a:r>
                        <a:rPr lang="en-US" sz="1300" dirty="0">
                          <a:latin typeface="Arial" panose="020B0604020202020204" pitchFamily="34" charset="0"/>
                        </a:rPr>
                        <a:t>Wasted writer time </a:t>
                      </a:r>
                      <a:endParaRPr lang="en-US" sz="1300" dirty="0"/>
                    </a:p>
                    <a:p>
                      <a:pPr>
                        <a:buFont typeface="Arial" panose="020B0604020202020204" pitchFamily="34" charset="0"/>
                        <a:buChar char="•"/>
                      </a:pPr>
                      <a:r>
                        <a:rPr lang="en-US" sz="1300" dirty="0">
                          <a:latin typeface="Arial" panose="020B0604020202020204" pitchFamily="34" charset="0"/>
                        </a:rPr>
                        <a:t>Wasted marketer time </a:t>
                      </a:r>
                      <a:endParaRPr lang="en-US" sz="1300" dirty="0"/>
                    </a:p>
                    <a:p>
                      <a:pPr>
                        <a:buFont typeface="Arial" panose="020B0604020202020204" pitchFamily="34" charset="0"/>
                        <a:buChar char="•"/>
                      </a:pPr>
                      <a:r>
                        <a:rPr lang="en-US" sz="1300" dirty="0">
                          <a:latin typeface="Arial" panose="020B0604020202020204" pitchFamily="34" charset="0"/>
                        </a:rPr>
                        <a:t>Wasted </a:t>
                      </a:r>
                      <a:r>
                        <a:rPr lang="en-US" sz="1300" dirty="0" smtClean="0">
                          <a:latin typeface="Arial" panose="020B0604020202020204" pitchFamily="34" charset="0"/>
                        </a:rPr>
                        <a:t>advertisements</a:t>
                      </a:r>
                      <a:endParaRPr lang="en-US" sz="1300" dirty="0"/>
                    </a:p>
                    <a:p>
                      <a:pPr>
                        <a:buFont typeface="Arial" panose="020B0604020202020204" pitchFamily="34" charset="0"/>
                        <a:buChar char="•"/>
                      </a:pPr>
                      <a:r>
                        <a:rPr lang="en-US" sz="1300" dirty="0">
                          <a:latin typeface="Arial" panose="020B0604020202020204" pitchFamily="34" charset="0"/>
                        </a:rPr>
                        <a:t>Direct cost of late </a:t>
                      </a:r>
                      <a:r>
                        <a:rPr lang="en-US" sz="1300" dirty="0" smtClean="0">
                          <a:latin typeface="Arial" panose="020B0604020202020204" pitchFamily="34" charset="0"/>
                        </a:rPr>
                        <a:t>shipment</a:t>
                      </a:r>
                      <a:endParaRPr lang="en-US" sz="1300" dirty="0"/>
                    </a:p>
                    <a:p>
                      <a:pPr>
                        <a:buFont typeface="Arial" panose="020B0604020202020204" pitchFamily="34" charset="0"/>
                        <a:buChar char="•"/>
                      </a:pPr>
                      <a:r>
                        <a:rPr lang="en-US" sz="1300" dirty="0">
                          <a:latin typeface="Arial" panose="020B0604020202020204" pitchFamily="34" charset="0"/>
                        </a:rPr>
                        <a:t>Opportunity cost of late shipment </a:t>
                      </a:r>
                      <a:endParaRPr lang="en-US" sz="1300" dirty="0"/>
                    </a:p>
                  </a:txBody>
                  <a:tcPr marL="0" marR="0" marT="0" marB="0">
                    <a:lnL>
                      <a:noFill/>
                    </a:lnL>
                    <a:lnR>
                      <a:noFill/>
                    </a:lnR>
                    <a:lnT>
                      <a:noFill/>
                    </a:lnT>
                    <a:lnB>
                      <a:noFill/>
                    </a:lnB>
                  </a:tcPr>
                </a:tc>
                <a:tc>
                  <a:txBody>
                    <a:bodyPr/>
                    <a:lstStyle/>
                    <a:p>
                      <a:pPr>
                        <a:buFont typeface="Arial" panose="020B0604020202020204" pitchFamily="34" charset="0"/>
                        <a:buChar char="•"/>
                      </a:pPr>
                      <a:r>
                        <a:rPr lang="en-US" sz="1300" dirty="0">
                          <a:latin typeface="Arial" panose="020B0604020202020204" pitchFamily="34" charset="0"/>
                        </a:rPr>
                        <a:t>Technical support </a:t>
                      </a:r>
                      <a:r>
                        <a:rPr lang="en-US" sz="1300" dirty="0" smtClean="0">
                          <a:latin typeface="Arial" panose="020B0604020202020204" pitchFamily="34" charset="0"/>
                        </a:rPr>
                        <a:t>calls</a:t>
                      </a:r>
                      <a:endParaRPr lang="en-US" sz="1300" dirty="0"/>
                    </a:p>
                    <a:p>
                      <a:pPr>
                        <a:buFont typeface="Arial" panose="020B0604020202020204" pitchFamily="34" charset="0"/>
                        <a:buChar char="•"/>
                      </a:pPr>
                      <a:r>
                        <a:rPr lang="en-US" sz="1300" dirty="0">
                          <a:latin typeface="Arial" panose="020B0604020202020204" pitchFamily="34" charset="0"/>
                        </a:rPr>
                        <a:t>Preparation of support answer books </a:t>
                      </a:r>
                      <a:endParaRPr lang="en-US" sz="1300" dirty="0"/>
                    </a:p>
                    <a:p>
                      <a:pPr>
                        <a:buFont typeface="Arial" panose="020B0604020202020204" pitchFamily="34" charset="0"/>
                        <a:buChar char="•"/>
                      </a:pPr>
                      <a:r>
                        <a:rPr lang="en-US" sz="1300" dirty="0">
                          <a:latin typeface="Arial" panose="020B0604020202020204" pitchFamily="34" charset="0"/>
                        </a:rPr>
                        <a:t>Investigation of customer complaints </a:t>
                      </a:r>
                      <a:endParaRPr lang="en-US" sz="1300" dirty="0"/>
                    </a:p>
                    <a:p>
                      <a:pPr>
                        <a:buFont typeface="Arial" panose="020B0604020202020204" pitchFamily="34" charset="0"/>
                        <a:buChar char="•"/>
                      </a:pPr>
                      <a:r>
                        <a:rPr lang="en-US" sz="1300" dirty="0">
                          <a:latin typeface="Arial" panose="020B0604020202020204" pitchFamily="34" charset="0"/>
                        </a:rPr>
                        <a:t>Refunds and recalls </a:t>
                      </a:r>
                      <a:endParaRPr lang="en-US" sz="1300" dirty="0"/>
                    </a:p>
                    <a:p>
                      <a:pPr>
                        <a:buFont typeface="Arial" panose="020B0604020202020204" pitchFamily="34" charset="0"/>
                        <a:buChar char="•"/>
                      </a:pPr>
                      <a:r>
                        <a:rPr lang="en-US" sz="1300" dirty="0">
                          <a:latin typeface="Arial" panose="020B0604020202020204" pitchFamily="34" charset="0"/>
                        </a:rPr>
                        <a:t>Coding / testing of interim bug fix releases </a:t>
                      </a:r>
                      <a:endParaRPr lang="en-US" sz="1300" dirty="0"/>
                    </a:p>
                    <a:p>
                      <a:pPr>
                        <a:buFont typeface="Arial" panose="020B0604020202020204" pitchFamily="34" charset="0"/>
                        <a:buChar char="•"/>
                      </a:pPr>
                      <a:r>
                        <a:rPr lang="en-US" sz="1300" dirty="0">
                          <a:latin typeface="Arial" panose="020B0604020202020204" pitchFamily="34" charset="0"/>
                        </a:rPr>
                        <a:t>Shipping of updated product </a:t>
                      </a:r>
                      <a:endParaRPr lang="en-US" sz="1300" dirty="0"/>
                    </a:p>
                    <a:p>
                      <a:pPr>
                        <a:buFont typeface="Arial" panose="020B0604020202020204" pitchFamily="34" charset="0"/>
                        <a:buChar char="•"/>
                      </a:pPr>
                      <a:r>
                        <a:rPr lang="en-US" sz="1300" dirty="0">
                          <a:latin typeface="Arial" panose="020B0604020202020204" pitchFamily="34" charset="0"/>
                        </a:rPr>
                        <a:t>Added expense of supporting multiple versions of the product in the field </a:t>
                      </a:r>
                      <a:endParaRPr lang="en-US" sz="1300" dirty="0"/>
                    </a:p>
                    <a:p>
                      <a:pPr>
                        <a:buFont typeface="Arial" panose="020B0604020202020204" pitchFamily="34" charset="0"/>
                        <a:buChar char="•"/>
                      </a:pPr>
                      <a:r>
                        <a:rPr lang="en-US" sz="1300" dirty="0" smtClean="0">
                          <a:latin typeface="Arial" panose="020B0604020202020204" pitchFamily="34" charset="0"/>
                        </a:rPr>
                        <a:t>Lost </a:t>
                      </a:r>
                      <a:r>
                        <a:rPr lang="en-US" sz="1300" dirty="0">
                          <a:latin typeface="Arial" panose="020B0604020202020204" pitchFamily="34" charset="0"/>
                        </a:rPr>
                        <a:t>sales </a:t>
                      </a:r>
                      <a:endParaRPr lang="en-US" sz="1300" dirty="0"/>
                    </a:p>
                    <a:p>
                      <a:pPr>
                        <a:buFont typeface="Arial" panose="020B0604020202020204" pitchFamily="34" charset="0"/>
                        <a:buChar char="•"/>
                      </a:pPr>
                      <a:r>
                        <a:rPr lang="en-US" sz="1300" dirty="0">
                          <a:latin typeface="Arial" panose="020B0604020202020204" pitchFamily="34" charset="0"/>
                        </a:rPr>
                        <a:t>Lost customer goodwill </a:t>
                      </a:r>
                      <a:endParaRPr lang="en-US" sz="1300" dirty="0"/>
                    </a:p>
                    <a:p>
                      <a:pPr>
                        <a:buFont typeface="Arial" panose="020B0604020202020204" pitchFamily="34" charset="0"/>
                        <a:buChar char="•"/>
                      </a:pPr>
                      <a:r>
                        <a:rPr lang="en-US" sz="1300" dirty="0">
                          <a:latin typeface="Arial" panose="020B0604020202020204" pitchFamily="34" charset="0"/>
                        </a:rPr>
                        <a:t>Discounts to resellers to encourage them to keep selling the product </a:t>
                      </a:r>
                      <a:endParaRPr lang="en-US" sz="1300" dirty="0"/>
                    </a:p>
                    <a:p>
                      <a:pPr>
                        <a:buFont typeface="Arial" panose="020B0604020202020204" pitchFamily="34" charset="0"/>
                        <a:buChar char="•"/>
                      </a:pPr>
                      <a:r>
                        <a:rPr lang="en-US" sz="1300" dirty="0">
                          <a:latin typeface="Arial" panose="020B0604020202020204" pitchFamily="34" charset="0"/>
                        </a:rPr>
                        <a:t>Warranty costs </a:t>
                      </a:r>
                      <a:endParaRPr lang="en-US" sz="1300" dirty="0"/>
                    </a:p>
                    <a:p>
                      <a:pPr>
                        <a:buFont typeface="Arial" panose="020B0604020202020204" pitchFamily="34" charset="0"/>
                        <a:buChar char="•"/>
                      </a:pPr>
                      <a:r>
                        <a:rPr lang="en-US" sz="1300" dirty="0">
                          <a:latin typeface="Arial" panose="020B0604020202020204" pitchFamily="34" charset="0"/>
                        </a:rPr>
                        <a:t>Liability costs </a:t>
                      </a:r>
                      <a:endParaRPr lang="en-US" sz="1300" dirty="0"/>
                    </a:p>
                    <a:p>
                      <a:pPr>
                        <a:buFont typeface="Arial" panose="020B0604020202020204" pitchFamily="34" charset="0"/>
                        <a:buChar char="•"/>
                      </a:pPr>
                      <a:r>
                        <a:rPr lang="en-US" sz="1300" dirty="0">
                          <a:latin typeface="Arial" panose="020B0604020202020204" pitchFamily="34" charset="0"/>
                        </a:rPr>
                        <a:t>Government </a:t>
                      </a:r>
                      <a:r>
                        <a:rPr lang="en-US" sz="1300" dirty="0" smtClean="0">
                          <a:latin typeface="Arial" panose="020B0604020202020204" pitchFamily="34" charset="0"/>
                        </a:rPr>
                        <a:t>investigations</a:t>
                      </a:r>
                      <a:endParaRPr lang="en-US" sz="1300" dirty="0"/>
                    </a:p>
                    <a:p>
                      <a:pPr>
                        <a:buFont typeface="Arial" panose="020B0604020202020204" pitchFamily="34" charset="0"/>
                        <a:buChar char="•"/>
                      </a:pPr>
                      <a:r>
                        <a:rPr lang="en-US" sz="1300" dirty="0" smtClean="0">
                          <a:latin typeface="Arial" panose="020B0604020202020204" pitchFamily="34" charset="0"/>
                        </a:rPr>
                        <a:t>Penalties</a:t>
                      </a:r>
                      <a:endParaRPr lang="en-US" sz="1300" dirty="0"/>
                    </a:p>
                    <a:p>
                      <a:pPr>
                        <a:buFont typeface="Arial" panose="020B0604020202020204" pitchFamily="34" charset="0"/>
                        <a:buChar char="•"/>
                      </a:pPr>
                      <a:r>
                        <a:rPr lang="en-US" sz="1300" dirty="0">
                          <a:latin typeface="Arial" panose="020B0604020202020204" pitchFamily="34" charset="0"/>
                        </a:rPr>
                        <a:t>All other costs imposed by law </a:t>
                      </a:r>
                      <a:endParaRPr lang="en-US" sz="1300" dirty="0"/>
                    </a:p>
                  </a:txBody>
                  <a:tcPr marL="0" marR="0" marT="0" marB="0">
                    <a:lnL>
                      <a:noFill/>
                    </a:lnL>
                    <a:lnR>
                      <a:noFill/>
                    </a:lnR>
                    <a:lnT>
                      <a:noFill/>
                    </a:lnT>
                    <a:lnB>
                      <a:noFill/>
                    </a:lnB>
                  </a:tcPr>
                </a:tc>
              </a:tr>
            </a:tbl>
          </a:graphicData>
        </a:graphic>
      </p:graphicFrame>
    </p:spTree>
    <p:extLst>
      <p:ext uri="{BB962C8B-B14F-4D97-AF65-F5344CB8AC3E}">
        <p14:creationId xmlns:p14="http://schemas.microsoft.com/office/powerpoint/2010/main" val="3432601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431919"/>
            <a:ext cx="10969943" cy="711081"/>
          </a:xfrm>
        </p:spPr>
        <p:txBody>
          <a:bodyPr/>
          <a:lstStyle/>
          <a:p>
            <a:r>
              <a:rPr lang="en-US" dirty="0" smtClean="0"/>
              <a:t>Objectives</a:t>
            </a:r>
            <a:endParaRPr lang="en-US" dirty="0"/>
          </a:p>
        </p:txBody>
      </p:sp>
      <p:sp>
        <p:nvSpPr>
          <p:cNvPr id="3" name="TextBox 2"/>
          <p:cNvSpPr txBox="1"/>
          <p:nvPr/>
        </p:nvSpPr>
        <p:spPr>
          <a:xfrm>
            <a:off x="836612" y="2055098"/>
            <a:ext cx="10058400" cy="3046988"/>
          </a:xfrm>
          <a:prstGeom prst="rect">
            <a:avLst/>
          </a:prstGeom>
          <a:noFill/>
        </p:spPr>
        <p:txBody>
          <a:bodyPr wrap="square" rtlCol="0">
            <a:spAutoFit/>
          </a:bodyPr>
          <a:lstStyle/>
          <a:p>
            <a:r>
              <a:rPr lang="en-US" dirty="0" smtClean="0"/>
              <a:t>ASQ Code of </a:t>
            </a:r>
            <a:r>
              <a:rPr lang="en-US" dirty="0" smtClean="0"/>
              <a:t>ethics</a:t>
            </a:r>
          </a:p>
          <a:p>
            <a:endParaRPr lang="en-US" dirty="0"/>
          </a:p>
          <a:p>
            <a:pPr>
              <a:lnSpc>
                <a:spcPct val="300000"/>
              </a:lnSpc>
            </a:pPr>
            <a:r>
              <a:rPr lang="en-US" dirty="0" smtClean="0"/>
              <a:t>Legal </a:t>
            </a:r>
            <a:r>
              <a:rPr lang="en-US" dirty="0" smtClean="0"/>
              <a:t>and regulatory issues</a:t>
            </a:r>
          </a:p>
          <a:p>
            <a:pPr>
              <a:lnSpc>
                <a:spcPct val="300000"/>
              </a:lnSpc>
            </a:pPr>
            <a:r>
              <a:rPr lang="en-US" dirty="0" smtClean="0"/>
              <a:t>Cost of Quality</a:t>
            </a:r>
            <a:endParaRPr lang="en-US" dirty="0"/>
          </a:p>
        </p:txBody>
      </p:sp>
    </p:spTree>
    <p:extLst>
      <p:ext uri="{BB962C8B-B14F-4D97-AF65-F5344CB8AC3E}">
        <p14:creationId xmlns:p14="http://schemas.microsoft.com/office/powerpoint/2010/main" val="3486762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Society for </a:t>
            </a:r>
            <a:r>
              <a:rPr lang="en-US" dirty="0" smtClean="0"/>
              <a:t>Quality </a:t>
            </a:r>
            <a:r>
              <a:rPr lang="en-US" dirty="0" smtClean="0"/>
              <a:t>(ASQ) Code of Ethics</a:t>
            </a:r>
            <a:endParaRPr lang="en-US" dirty="0"/>
          </a:p>
        </p:txBody>
      </p:sp>
      <p:sp>
        <p:nvSpPr>
          <p:cNvPr id="3" name="TextBox 2"/>
          <p:cNvSpPr txBox="1"/>
          <p:nvPr/>
        </p:nvSpPr>
        <p:spPr>
          <a:xfrm>
            <a:off x="1903412" y="2514600"/>
            <a:ext cx="7770971" cy="2943563"/>
          </a:xfrm>
          <a:prstGeom prst="rect">
            <a:avLst/>
          </a:prstGeom>
          <a:noFill/>
        </p:spPr>
        <p:txBody>
          <a:bodyPr wrap="square" rtlCol="0">
            <a:spAutoFit/>
          </a:bodyPr>
          <a:lstStyle/>
          <a:p>
            <a:pPr algn="just">
              <a:lnSpc>
                <a:spcPct val="200000"/>
              </a:lnSpc>
            </a:pPr>
            <a:r>
              <a:rPr lang="en-US" dirty="0"/>
              <a:t>All professions are bound by specific codes of ethics, and one mark of any </a:t>
            </a:r>
            <a:r>
              <a:rPr lang="en-US" dirty="0" smtClean="0"/>
              <a:t>profession </a:t>
            </a:r>
            <a:r>
              <a:rPr lang="en-US" dirty="0"/>
              <a:t>is publishing and upholding standards of conduct. The American Society for Quality has adopted the following code of ethics:</a:t>
            </a:r>
          </a:p>
        </p:txBody>
      </p:sp>
    </p:spTree>
    <p:extLst>
      <p:ext uri="{BB962C8B-B14F-4D97-AF65-F5344CB8AC3E}">
        <p14:creationId xmlns:p14="http://schemas.microsoft.com/office/powerpoint/2010/main" val="3566281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ASQ Code of ethics</a:t>
            </a:r>
            <a:endParaRPr lang="en-US" dirty="0"/>
          </a:p>
        </p:txBody>
      </p:sp>
      <p:sp>
        <p:nvSpPr>
          <p:cNvPr id="3" name="TextBox 2"/>
          <p:cNvSpPr txBox="1"/>
          <p:nvPr/>
        </p:nvSpPr>
        <p:spPr>
          <a:xfrm>
            <a:off x="608012" y="1524000"/>
            <a:ext cx="11125200" cy="4154984"/>
          </a:xfrm>
          <a:prstGeom prst="rect">
            <a:avLst/>
          </a:prstGeom>
          <a:solidFill>
            <a:schemeClr val="bg2">
              <a:lumMod val="90000"/>
            </a:schemeClr>
          </a:solidFill>
        </p:spPr>
        <p:txBody>
          <a:bodyPr wrap="square" rtlCol="0">
            <a:spAutoFit/>
          </a:bodyPr>
          <a:lstStyle/>
          <a:p>
            <a:r>
              <a:rPr lang="en-US" b="1" dirty="0"/>
              <a:t>Fundamental </a:t>
            </a:r>
            <a:r>
              <a:rPr lang="en-US" b="1" dirty="0" smtClean="0"/>
              <a:t>Principles:</a:t>
            </a:r>
          </a:p>
          <a:p>
            <a:endParaRPr lang="en-US" b="1" dirty="0" smtClean="0"/>
          </a:p>
          <a:p>
            <a:r>
              <a:rPr lang="en-US" dirty="0" smtClean="0"/>
              <a:t>ASQ </a:t>
            </a:r>
            <a:r>
              <a:rPr lang="en-US" dirty="0"/>
              <a:t>requires its members and certification holders to conduct themselves ethically by</a:t>
            </a:r>
            <a:r>
              <a:rPr lang="en-US" dirty="0" smtClean="0"/>
              <a:t>:</a:t>
            </a:r>
          </a:p>
          <a:p>
            <a:endParaRPr lang="en-US" dirty="0" smtClean="0"/>
          </a:p>
          <a:p>
            <a:pPr marL="514350" indent="-514350">
              <a:lnSpc>
                <a:spcPct val="150000"/>
              </a:lnSpc>
              <a:buFont typeface="+mj-lt"/>
              <a:buAutoNum type="romanUcPeriod"/>
            </a:pPr>
            <a:r>
              <a:rPr lang="en-US" dirty="0"/>
              <a:t>Being honest and impartial in serving the public, their employers, customers, and </a:t>
            </a:r>
            <a:r>
              <a:rPr lang="en-US" dirty="0" smtClean="0"/>
              <a:t>clients.</a:t>
            </a:r>
          </a:p>
          <a:p>
            <a:pPr marL="514350" indent="-514350">
              <a:lnSpc>
                <a:spcPct val="200000"/>
              </a:lnSpc>
              <a:buFont typeface="+mj-lt"/>
              <a:buAutoNum type="romanUcPeriod"/>
            </a:pPr>
            <a:r>
              <a:rPr lang="en-US" dirty="0"/>
              <a:t>Striving to increase the competence and prestige of the quality profession, and </a:t>
            </a:r>
            <a:endParaRPr lang="en-US" dirty="0" smtClean="0"/>
          </a:p>
          <a:p>
            <a:pPr marL="514350" indent="-514350">
              <a:lnSpc>
                <a:spcPct val="200000"/>
              </a:lnSpc>
              <a:buFont typeface="+mj-lt"/>
              <a:buAutoNum type="romanUcPeriod"/>
            </a:pPr>
            <a:r>
              <a:rPr lang="en-US" dirty="0"/>
              <a:t>Using their knowledge and skill for the enhancement of human </a:t>
            </a:r>
            <a:r>
              <a:rPr lang="en-US" dirty="0" smtClean="0"/>
              <a:t>welfare.</a:t>
            </a:r>
            <a:endParaRPr lang="en-US" dirty="0"/>
          </a:p>
        </p:txBody>
      </p:sp>
    </p:spTree>
    <p:extLst>
      <p:ext uri="{BB962C8B-B14F-4D97-AF65-F5344CB8AC3E}">
        <p14:creationId xmlns:p14="http://schemas.microsoft.com/office/powerpoint/2010/main" val="340122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1123771" cy="505518"/>
          </a:xfrm>
        </p:spPr>
        <p:txBody>
          <a:bodyPr/>
          <a:lstStyle/>
          <a:p>
            <a:r>
              <a:rPr lang="en-US" dirty="0"/>
              <a:t>ASQ Code of </a:t>
            </a:r>
            <a:r>
              <a:rPr lang="en-US" dirty="0" smtClean="0"/>
              <a:t>ethics - continued</a:t>
            </a:r>
            <a:endParaRPr lang="en-US" dirty="0"/>
          </a:p>
        </p:txBody>
      </p:sp>
      <p:sp>
        <p:nvSpPr>
          <p:cNvPr id="3" name="TextBox 2"/>
          <p:cNvSpPr txBox="1"/>
          <p:nvPr/>
        </p:nvSpPr>
        <p:spPr>
          <a:xfrm>
            <a:off x="533241" y="780157"/>
            <a:ext cx="11199971" cy="5632311"/>
          </a:xfrm>
          <a:prstGeom prst="rect">
            <a:avLst/>
          </a:prstGeom>
          <a:solidFill>
            <a:schemeClr val="bg2">
              <a:lumMod val="90000"/>
            </a:schemeClr>
          </a:solidFill>
        </p:spPr>
        <p:txBody>
          <a:bodyPr wrap="square" rtlCol="0">
            <a:spAutoFit/>
          </a:bodyPr>
          <a:lstStyle/>
          <a:p>
            <a:pPr algn="just"/>
            <a:r>
              <a:rPr lang="en-US" b="1" dirty="0"/>
              <a:t>Relations with the </a:t>
            </a:r>
            <a:r>
              <a:rPr lang="en-US" b="1" dirty="0" smtClean="0"/>
              <a:t>Public:</a:t>
            </a:r>
          </a:p>
          <a:p>
            <a:pPr algn="just"/>
            <a:r>
              <a:rPr lang="en-US" i="1" dirty="0"/>
              <a:t>Article 1</a:t>
            </a:r>
            <a:r>
              <a:rPr lang="en-US" dirty="0"/>
              <a:t>—Hold paramount the safety, health, and welfare of the public in the performance of their professional duties. </a:t>
            </a:r>
            <a:endParaRPr lang="en-US" dirty="0" smtClean="0"/>
          </a:p>
          <a:p>
            <a:pPr algn="just"/>
            <a:r>
              <a:rPr lang="en-US" b="1" dirty="0" smtClean="0"/>
              <a:t>Relations </a:t>
            </a:r>
            <a:r>
              <a:rPr lang="en-US" b="1" dirty="0"/>
              <a:t>with Employers and </a:t>
            </a:r>
            <a:r>
              <a:rPr lang="en-US" b="1" dirty="0" smtClean="0"/>
              <a:t>Clients:</a:t>
            </a:r>
          </a:p>
          <a:p>
            <a:pPr algn="just"/>
            <a:r>
              <a:rPr lang="en-US" i="1" dirty="0" smtClean="0"/>
              <a:t>Article </a:t>
            </a:r>
            <a:r>
              <a:rPr lang="en-US" i="1" dirty="0"/>
              <a:t>2</a:t>
            </a:r>
            <a:r>
              <a:rPr lang="en-US" dirty="0"/>
              <a:t>—Perform services only in their areas of competence. </a:t>
            </a:r>
            <a:endParaRPr lang="en-US" dirty="0" smtClean="0"/>
          </a:p>
          <a:p>
            <a:pPr algn="just"/>
            <a:r>
              <a:rPr lang="en-US" i="1" dirty="0" smtClean="0"/>
              <a:t>Article </a:t>
            </a:r>
            <a:r>
              <a:rPr lang="en-US" i="1" dirty="0"/>
              <a:t>3</a:t>
            </a:r>
            <a:r>
              <a:rPr lang="en-US" dirty="0"/>
              <a:t>—Continue their professional development throughout their careers and provide opportunities for the professional and ethical development of others</a:t>
            </a:r>
            <a:r>
              <a:rPr lang="en-US" dirty="0" smtClean="0"/>
              <a:t>.</a:t>
            </a:r>
          </a:p>
          <a:p>
            <a:pPr algn="just"/>
            <a:r>
              <a:rPr lang="en-US" dirty="0"/>
              <a:t>Article 4—Act in a professional manner in dealings with ASQ staff and each employer, customer, or client. </a:t>
            </a:r>
            <a:endParaRPr lang="en-US" dirty="0" smtClean="0"/>
          </a:p>
          <a:p>
            <a:pPr algn="just"/>
            <a:r>
              <a:rPr lang="en-US" i="1" dirty="0"/>
              <a:t>Article 5</a:t>
            </a:r>
            <a:r>
              <a:rPr lang="en-US" dirty="0"/>
              <a:t>—Act as faithful agents or trustees and avoid conflict of interest and the appearance of conflicts of interest. </a:t>
            </a:r>
            <a:endParaRPr lang="en-US" dirty="0" smtClean="0"/>
          </a:p>
          <a:p>
            <a:pPr algn="just"/>
            <a:r>
              <a:rPr lang="en-US" b="1" dirty="0"/>
              <a:t>Relations with </a:t>
            </a:r>
            <a:r>
              <a:rPr lang="en-US" b="1" dirty="0" smtClean="0"/>
              <a:t>Peers:</a:t>
            </a:r>
          </a:p>
          <a:p>
            <a:pPr algn="just"/>
            <a:r>
              <a:rPr lang="en-US" i="1" dirty="0"/>
              <a:t>Article 6</a:t>
            </a:r>
            <a:r>
              <a:rPr lang="en-US" dirty="0"/>
              <a:t>—Build their professional reputation on the merit of their services and not compete unfairly with others. </a:t>
            </a:r>
            <a:endParaRPr lang="en-US" dirty="0" smtClean="0"/>
          </a:p>
          <a:p>
            <a:pPr algn="just"/>
            <a:r>
              <a:rPr lang="en-US" i="1" dirty="0"/>
              <a:t>Article 7</a:t>
            </a:r>
            <a:r>
              <a:rPr lang="en-US" dirty="0"/>
              <a:t>—Assure that credit for the work of others is given to those to whom it is due.</a:t>
            </a:r>
          </a:p>
        </p:txBody>
      </p:sp>
    </p:spTree>
    <p:extLst>
      <p:ext uri="{BB962C8B-B14F-4D97-AF65-F5344CB8AC3E}">
        <p14:creationId xmlns:p14="http://schemas.microsoft.com/office/powerpoint/2010/main" val="1692384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ASQ - Benefits</a:t>
            </a:r>
            <a:endParaRPr lang="en-US" dirty="0"/>
          </a:p>
        </p:txBody>
      </p:sp>
      <p:sp>
        <p:nvSpPr>
          <p:cNvPr id="3" name="TextBox 2"/>
          <p:cNvSpPr txBox="1"/>
          <p:nvPr/>
        </p:nvSpPr>
        <p:spPr>
          <a:xfrm>
            <a:off x="610869" y="1143000"/>
            <a:ext cx="10969943" cy="4420890"/>
          </a:xfrm>
          <a:prstGeom prst="rect">
            <a:avLst/>
          </a:prstGeom>
          <a:noFill/>
        </p:spPr>
        <p:txBody>
          <a:bodyPr wrap="square" rtlCol="0">
            <a:spAutoFit/>
          </a:bodyPr>
          <a:lstStyle/>
          <a:p>
            <a:pPr algn="just">
              <a:lnSpc>
                <a:spcPct val="200000"/>
              </a:lnSpc>
            </a:pPr>
            <a:r>
              <a:rPr lang="en-US" dirty="0"/>
              <a:t>ASQ’s code of ethics will help you decide how to treat your subordinates, peers, and managers, but numerous laws, as well as company policies, are applicable. Knowledge of same may be mandatory. For example, if you are interviewing someone for a position, the law requires you to follow certain rules for asking questions. Likewise, your company may have internal rules for dealing with peers, subordinates, and suppliers.</a:t>
            </a:r>
          </a:p>
        </p:txBody>
      </p:sp>
    </p:spTree>
    <p:extLst>
      <p:ext uri="{BB962C8B-B14F-4D97-AF65-F5344CB8AC3E}">
        <p14:creationId xmlns:p14="http://schemas.microsoft.com/office/powerpoint/2010/main" val="4057645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Dilemmas</a:t>
            </a:r>
            <a:endParaRPr lang="en-US" dirty="0"/>
          </a:p>
        </p:txBody>
      </p:sp>
      <p:sp>
        <p:nvSpPr>
          <p:cNvPr id="3" name="TextBox 2"/>
          <p:cNvSpPr txBox="1"/>
          <p:nvPr/>
        </p:nvSpPr>
        <p:spPr>
          <a:xfrm>
            <a:off x="760412" y="1219200"/>
            <a:ext cx="10439400" cy="5078313"/>
          </a:xfrm>
          <a:prstGeom prst="rect">
            <a:avLst/>
          </a:prstGeom>
          <a:noFill/>
        </p:spPr>
        <p:txBody>
          <a:bodyPr wrap="square" rtlCol="0">
            <a:spAutoFit/>
          </a:bodyPr>
          <a:lstStyle/>
          <a:p>
            <a:pPr algn="just">
              <a:lnSpc>
                <a:spcPct val="150000"/>
              </a:lnSpc>
            </a:pPr>
            <a:r>
              <a:rPr lang="en-US" dirty="0"/>
              <a:t>Ethical dilemmas arise every day in the application of technology and its effects on human and nonhuman processes and the advancement or decline of society. Technology can harm people by inducing stress, triggering injuries, and </a:t>
            </a:r>
            <a:r>
              <a:rPr lang="en-US" dirty="0" smtClean="0"/>
              <a:t>demoralizing  </a:t>
            </a:r>
            <a:r>
              <a:rPr lang="en-US" dirty="0"/>
              <a:t>them. </a:t>
            </a:r>
            <a:r>
              <a:rPr lang="en-US" dirty="0" smtClean="0"/>
              <a:t>Conversely</a:t>
            </a:r>
            <a:r>
              <a:rPr lang="en-US" dirty="0"/>
              <a:t>,  technology  can  stimulate  personal  development  and organizational growth. How technology is applied and the consequences of the application often call for ethical decisions. Some have equated the definition of quality and ethics with “do the right thing</a:t>
            </a:r>
            <a:r>
              <a:rPr lang="en-US" dirty="0" smtClean="0"/>
              <a:t>.”</a:t>
            </a:r>
          </a:p>
          <a:p>
            <a:pPr algn="just">
              <a:lnSpc>
                <a:spcPct val="150000"/>
              </a:lnSpc>
            </a:pPr>
            <a:r>
              <a:rPr lang="en-US" dirty="0" smtClean="0"/>
              <a:t>There is a need </a:t>
            </a:r>
            <a:r>
              <a:rPr lang="en-US" dirty="0"/>
              <a:t>for guidelines governing ethical behavior in the application of computers, e-commerce, e-business, and other new </a:t>
            </a:r>
            <a:r>
              <a:rPr lang="en-US" dirty="0" smtClean="0"/>
              <a:t>technologies</a:t>
            </a:r>
            <a:r>
              <a:rPr lang="en-US" dirty="0"/>
              <a:t>. </a:t>
            </a:r>
          </a:p>
        </p:txBody>
      </p:sp>
    </p:spTree>
    <p:extLst>
      <p:ext uri="{BB962C8B-B14F-4D97-AF65-F5344CB8AC3E}">
        <p14:creationId xmlns:p14="http://schemas.microsoft.com/office/powerpoint/2010/main" val="2006160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Dilemmas continues</a:t>
            </a:r>
            <a:endParaRPr lang="en-US" dirty="0"/>
          </a:p>
        </p:txBody>
      </p:sp>
      <p:sp>
        <p:nvSpPr>
          <p:cNvPr id="3" name="TextBox 2"/>
          <p:cNvSpPr txBox="1"/>
          <p:nvPr/>
        </p:nvSpPr>
        <p:spPr>
          <a:xfrm>
            <a:off x="609441" y="985720"/>
            <a:ext cx="10972800" cy="6093976"/>
          </a:xfrm>
          <a:prstGeom prst="rect">
            <a:avLst/>
          </a:prstGeom>
          <a:noFill/>
        </p:spPr>
        <p:txBody>
          <a:bodyPr wrap="square" rtlCol="0">
            <a:spAutoFit/>
          </a:bodyPr>
          <a:lstStyle/>
          <a:p>
            <a:pPr algn="just"/>
            <a:r>
              <a:rPr lang="en-US" dirty="0"/>
              <a:t>Some of the issues demanding critical attention </a:t>
            </a:r>
            <a:r>
              <a:rPr lang="en-US" dirty="0" smtClean="0"/>
              <a:t>are:</a:t>
            </a:r>
          </a:p>
          <a:p>
            <a:pPr marL="457200" indent="-457200" algn="just">
              <a:buFont typeface="+mj-lt"/>
              <a:buAutoNum type="arabicPeriod"/>
            </a:pPr>
            <a:r>
              <a:rPr lang="en-US" sz="1900" dirty="0"/>
              <a:t>Misusing employers’ computers for personal gain or </a:t>
            </a:r>
            <a:r>
              <a:rPr lang="en-US" sz="1900" dirty="0" smtClean="0"/>
              <a:t>pleasure.</a:t>
            </a:r>
          </a:p>
          <a:p>
            <a:pPr marL="457200" indent="-457200" algn="just">
              <a:buFont typeface="+mj-lt"/>
              <a:buAutoNum type="arabicPeriod"/>
            </a:pPr>
            <a:r>
              <a:rPr lang="en-US" sz="1900" dirty="0"/>
              <a:t>Destroying others’ property (for example, injecting a virus, wiping out files, and so on</a:t>
            </a:r>
            <a:r>
              <a:rPr lang="en-US" sz="1900" dirty="0" smtClean="0"/>
              <a:t>).</a:t>
            </a:r>
          </a:p>
          <a:p>
            <a:pPr marL="457200" indent="-457200" algn="just">
              <a:buFont typeface="+mj-lt"/>
              <a:buAutoNum type="arabicPeriod"/>
            </a:pPr>
            <a:r>
              <a:rPr lang="en-US" sz="1900" dirty="0"/>
              <a:t>Using or condoning the use of computers for fraudulent </a:t>
            </a:r>
            <a:r>
              <a:rPr lang="en-US" sz="1900" dirty="0" smtClean="0"/>
              <a:t>activities.</a:t>
            </a:r>
          </a:p>
          <a:p>
            <a:pPr marL="457200" indent="-457200" algn="just">
              <a:buFont typeface="+mj-lt"/>
              <a:buAutoNum type="arabicPeriod"/>
            </a:pPr>
            <a:r>
              <a:rPr lang="en-US" sz="1900" dirty="0"/>
              <a:t>Violating individual and company rights to privacy and </a:t>
            </a:r>
            <a:r>
              <a:rPr lang="en-US" sz="1900" dirty="0" smtClean="0"/>
              <a:t>confidentiality.</a:t>
            </a:r>
          </a:p>
          <a:p>
            <a:pPr marL="457200" indent="-457200" algn="just">
              <a:buFont typeface="+mj-lt"/>
              <a:buAutoNum type="arabicPeriod"/>
            </a:pPr>
            <a:r>
              <a:rPr lang="en-US" sz="1900" dirty="0"/>
              <a:t>Omitting safeguards that protect </a:t>
            </a:r>
            <a:r>
              <a:rPr lang="en-US" sz="1900" dirty="0" smtClean="0"/>
              <a:t>users.</a:t>
            </a:r>
          </a:p>
          <a:p>
            <a:pPr marL="457200" indent="-457200" algn="just">
              <a:buFont typeface="+mj-lt"/>
              <a:buAutoNum type="arabicPeriod"/>
            </a:pPr>
            <a:r>
              <a:rPr lang="en-US" sz="1900" dirty="0"/>
              <a:t>Infringing on copyrights and </a:t>
            </a:r>
            <a:r>
              <a:rPr lang="en-US" sz="1900" dirty="0" smtClean="0"/>
              <a:t>trademarks.</a:t>
            </a:r>
          </a:p>
          <a:p>
            <a:pPr marL="457200" indent="-457200" algn="just">
              <a:buFont typeface="+mj-lt"/>
              <a:buAutoNum type="arabicPeriod"/>
            </a:pPr>
            <a:r>
              <a:rPr lang="en-US" sz="1900" dirty="0"/>
              <a:t>Failing to maintain a sufficient level of accuracy and completeness implied when data is collected and stored in computer </a:t>
            </a:r>
            <a:r>
              <a:rPr lang="en-US" sz="1900" dirty="0" smtClean="0"/>
              <a:t>databases.</a:t>
            </a:r>
          </a:p>
          <a:p>
            <a:pPr marL="457200" indent="-457200" algn="just">
              <a:buFont typeface="+mj-lt"/>
              <a:buAutoNum type="arabicPeriod"/>
            </a:pPr>
            <a:r>
              <a:rPr lang="en-US" sz="1900" dirty="0"/>
              <a:t>Failing to make critical information known to appropriate decision makers in time </a:t>
            </a:r>
            <a:r>
              <a:rPr lang="en-US" sz="1900" dirty="0" smtClean="0"/>
              <a:t>to </a:t>
            </a:r>
            <a:r>
              <a:rPr lang="en-US" sz="1900" dirty="0"/>
              <a:t>prevent a negative </a:t>
            </a:r>
            <a:r>
              <a:rPr lang="en-US" sz="1900" dirty="0" smtClean="0"/>
              <a:t>outcome.</a:t>
            </a:r>
            <a:endParaRPr lang="en-US" sz="1900" dirty="0"/>
          </a:p>
          <a:p>
            <a:pPr marL="457200" indent="-457200" algn="just">
              <a:buFont typeface="+mj-lt"/>
              <a:buAutoNum type="arabicPeriod"/>
            </a:pPr>
            <a:r>
              <a:rPr lang="en-US" sz="1900" dirty="0" smtClean="0"/>
              <a:t>Failing </a:t>
            </a:r>
            <a:r>
              <a:rPr lang="en-US" sz="1900" dirty="0"/>
              <a:t>to capture, manage, and make available critical knowledge to those who need </a:t>
            </a:r>
            <a:r>
              <a:rPr lang="en-US" sz="1900" dirty="0" smtClean="0"/>
              <a:t>it.</a:t>
            </a:r>
          </a:p>
          <a:p>
            <a:pPr marL="457200" indent="-457200" algn="just">
              <a:buFont typeface="+mj-lt"/>
              <a:buAutoNum type="arabicPeriod"/>
            </a:pPr>
            <a:r>
              <a:rPr lang="en-US" sz="1900" dirty="0"/>
              <a:t>Failing to upgrade computer </a:t>
            </a:r>
            <a:r>
              <a:rPr lang="en-US" sz="1900" dirty="0" smtClean="0"/>
              <a:t>technology.</a:t>
            </a:r>
          </a:p>
          <a:p>
            <a:pPr marL="457200" indent="-457200" algn="just">
              <a:buFont typeface="+mj-lt"/>
              <a:buAutoNum type="arabicPeriod"/>
            </a:pPr>
            <a:r>
              <a:rPr lang="en-US" sz="1900" dirty="0"/>
              <a:t>Managing retrieval of data files from old or different software </a:t>
            </a:r>
            <a:r>
              <a:rPr lang="en-US" sz="1900" dirty="0" smtClean="0"/>
              <a:t>programs/versions.</a:t>
            </a:r>
          </a:p>
          <a:p>
            <a:pPr marL="457200" indent="-457200" algn="just">
              <a:buFont typeface="+mj-lt"/>
              <a:buAutoNum type="arabicPeriod"/>
            </a:pPr>
            <a:r>
              <a:rPr lang="en-US" sz="1900" dirty="0"/>
              <a:t>Dealing with global employees, businesses, and </a:t>
            </a:r>
            <a:r>
              <a:rPr lang="en-US" sz="1900" dirty="0" smtClean="0"/>
              <a:t>markets.</a:t>
            </a:r>
          </a:p>
          <a:p>
            <a:pPr marL="457200" indent="-457200" algn="just">
              <a:buFont typeface="+mj-lt"/>
              <a:buAutoNum type="arabicPeriod"/>
            </a:pPr>
            <a:r>
              <a:rPr lang="en-US" sz="1900" dirty="0"/>
              <a:t>Dealing with legal requirements (including safety and environmental regulations) of different governmental groups across geographic </a:t>
            </a:r>
            <a:r>
              <a:rPr lang="en-US" sz="1900" dirty="0" smtClean="0"/>
              <a:t>boundaries.</a:t>
            </a:r>
          </a:p>
          <a:p>
            <a:pPr marL="457200" indent="-457200" algn="just">
              <a:buFont typeface="+mj-lt"/>
              <a:buAutoNum type="arabicPeriod"/>
            </a:pPr>
            <a:r>
              <a:rPr lang="en-US" sz="1900" dirty="0" smtClean="0"/>
              <a:t>Ensuring </a:t>
            </a:r>
            <a:r>
              <a:rPr lang="en-US" sz="1900" dirty="0"/>
              <a:t>the usage quality of the new technology itself, and ensuring that people are trained to use the new </a:t>
            </a:r>
            <a:r>
              <a:rPr lang="en-US" sz="1900" dirty="0" smtClean="0"/>
              <a:t>technology.</a:t>
            </a:r>
          </a:p>
          <a:p>
            <a:pPr algn="just"/>
            <a:endParaRPr lang="en-US" dirty="0"/>
          </a:p>
        </p:txBody>
      </p:sp>
    </p:spTree>
    <p:extLst>
      <p:ext uri="{BB962C8B-B14F-4D97-AF65-F5344CB8AC3E}">
        <p14:creationId xmlns:p14="http://schemas.microsoft.com/office/powerpoint/2010/main" val="994050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of Quality</a:t>
            </a:r>
            <a:endParaRPr lang="en-US" dirty="0"/>
          </a:p>
        </p:txBody>
      </p:sp>
      <p:sp>
        <p:nvSpPr>
          <p:cNvPr id="3" name="Rectangle 2"/>
          <p:cNvSpPr/>
          <p:nvPr/>
        </p:nvSpPr>
        <p:spPr>
          <a:xfrm>
            <a:off x="609441" y="914400"/>
            <a:ext cx="10969943" cy="4837350"/>
          </a:xfrm>
          <a:prstGeom prst="rect">
            <a:avLst/>
          </a:prstGeom>
        </p:spPr>
        <p:txBody>
          <a:bodyPr wrap="square">
            <a:spAutoFit/>
          </a:bodyPr>
          <a:lstStyle/>
          <a:p>
            <a:pPr algn="just">
              <a:lnSpc>
                <a:spcPct val="150000"/>
              </a:lnSpc>
              <a:buFont typeface="Arial" panose="020B0604020202020204" pitchFamily="34" charset="0"/>
              <a:buChar char="•"/>
            </a:pPr>
            <a:r>
              <a:rPr lang="en-US" sz="1500" b="1" i="1" dirty="0">
                <a:solidFill>
                  <a:srgbClr val="000000"/>
                </a:solidFill>
                <a:latin typeface="+mj-lt"/>
              </a:rPr>
              <a:t>Prevention Costs:</a:t>
            </a:r>
            <a:r>
              <a:rPr lang="en-US" sz="1500" dirty="0">
                <a:solidFill>
                  <a:srgbClr val="000000"/>
                </a:solidFill>
                <a:latin typeface="+mj-lt"/>
              </a:rPr>
              <a:t> Costs of activities that are specifically designed to prevent poor quality. Examples of "poor quality" include coding errors, design errors, mistakes in the user manuals, as well as badly documented or </a:t>
            </a:r>
            <a:r>
              <a:rPr lang="en-US" sz="1500" dirty="0" smtClean="0">
                <a:solidFill>
                  <a:srgbClr val="000000"/>
                </a:solidFill>
                <a:latin typeface="+mj-lt"/>
              </a:rPr>
              <a:t>unmaintainable </a:t>
            </a:r>
            <a:r>
              <a:rPr lang="en-US" sz="1500" dirty="0">
                <a:solidFill>
                  <a:srgbClr val="000000"/>
                </a:solidFill>
                <a:latin typeface="+mj-lt"/>
              </a:rPr>
              <a:t>complex code</a:t>
            </a:r>
            <a:r>
              <a:rPr lang="en-US" sz="1500" dirty="0" smtClean="0">
                <a:solidFill>
                  <a:srgbClr val="000000"/>
                </a:solidFill>
                <a:latin typeface="+mj-lt"/>
              </a:rPr>
              <a:t>.</a:t>
            </a:r>
          </a:p>
          <a:p>
            <a:pPr algn="just">
              <a:lnSpc>
                <a:spcPct val="150000"/>
              </a:lnSpc>
            </a:pPr>
            <a:endParaRPr lang="en-US" sz="1500" dirty="0">
              <a:solidFill>
                <a:srgbClr val="000000"/>
              </a:solidFill>
              <a:latin typeface="+mj-lt"/>
            </a:endParaRPr>
          </a:p>
          <a:p>
            <a:pPr algn="just">
              <a:lnSpc>
                <a:spcPct val="150000"/>
              </a:lnSpc>
              <a:buFont typeface="Arial" panose="020B0604020202020204" pitchFamily="34" charset="0"/>
              <a:buChar char="•"/>
            </a:pPr>
            <a:r>
              <a:rPr lang="en-US" sz="1500" b="1" i="1" dirty="0" smtClean="0">
                <a:solidFill>
                  <a:srgbClr val="000000"/>
                </a:solidFill>
                <a:latin typeface="+mj-lt"/>
              </a:rPr>
              <a:t>Appraisal </a:t>
            </a:r>
            <a:r>
              <a:rPr lang="en-US" sz="1500" b="1" i="1" dirty="0">
                <a:solidFill>
                  <a:srgbClr val="000000"/>
                </a:solidFill>
                <a:latin typeface="+mj-lt"/>
              </a:rPr>
              <a:t>Costs:</a:t>
            </a:r>
            <a:r>
              <a:rPr lang="en-US" sz="1500" dirty="0">
                <a:solidFill>
                  <a:srgbClr val="000000"/>
                </a:solidFill>
                <a:latin typeface="+mj-lt"/>
              </a:rPr>
              <a:t> Costs of activities designed to find quality problems, such as code inspections and any type of testing</a:t>
            </a:r>
            <a:r>
              <a:rPr lang="en-US" sz="1500" dirty="0" smtClean="0">
                <a:solidFill>
                  <a:srgbClr val="000000"/>
                </a:solidFill>
                <a:latin typeface="+mj-lt"/>
              </a:rPr>
              <a:t>.</a:t>
            </a:r>
          </a:p>
          <a:p>
            <a:pPr algn="just">
              <a:lnSpc>
                <a:spcPct val="150000"/>
              </a:lnSpc>
            </a:pPr>
            <a:endParaRPr lang="en-US" sz="1500" dirty="0">
              <a:solidFill>
                <a:srgbClr val="000000"/>
              </a:solidFill>
              <a:latin typeface="+mj-lt"/>
            </a:endParaRPr>
          </a:p>
          <a:p>
            <a:pPr algn="just">
              <a:lnSpc>
                <a:spcPct val="150000"/>
              </a:lnSpc>
              <a:buFont typeface="Arial" panose="020B0604020202020204" pitchFamily="34" charset="0"/>
              <a:buChar char="•"/>
            </a:pPr>
            <a:r>
              <a:rPr lang="en-US" sz="1500" b="1" i="1" dirty="0" smtClean="0">
                <a:solidFill>
                  <a:srgbClr val="000000"/>
                </a:solidFill>
                <a:latin typeface="+mj-lt"/>
              </a:rPr>
              <a:t>Failure </a:t>
            </a:r>
            <a:r>
              <a:rPr lang="en-US" sz="1500" b="1" i="1" dirty="0">
                <a:solidFill>
                  <a:srgbClr val="000000"/>
                </a:solidFill>
                <a:latin typeface="+mj-lt"/>
              </a:rPr>
              <a:t>Costs:</a:t>
            </a:r>
            <a:r>
              <a:rPr lang="en-US" sz="1500" dirty="0">
                <a:solidFill>
                  <a:srgbClr val="000000"/>
                </a:solidFill>
                <a:latin typeface="+mj-lt"/>
              </a:rPr>
              <a:t> Costs that result from poor quality, such as the cost of fixing bugs and the cost of dealing with customer complaints</a:t>
            </a:r>
            <a:r>
              <a:rPr lang="en-US" sz="1500" dirty="0" smtClean="0">
                <a:solidFill>
                  <a:srgbClr val="000000"/>
                </a:solidFill>
                <a:latin typeface="+mj-lt"/>
              </a:rPr>
              <a:t>.</a:t>
            </a:r>
          </a:p>
          <a:p>
            <a:pPr algn="just">
              <a:lnSpc>
                <a:spcPct val="150000"/>
              </a:lnSpc>
              <a:buFont typeface="Arial" panose="020B0604020202020204" pitchFamily="34" charset="0"/>
              <a:buChar char="•"/>
            </a:pPr>
            <a:endParaRPr lang="en-US" sz="1500" dirty="0">
              <a:solidFill>
                <a:srgbClr val="000000"/>
              </a:solidFill>
              <a:latin typeface="+mj-lt"/>
            </a:endParaRPr>
          </a:p>
          <a:p>
            <a:pPr lvl="1" algn="just">
              <a:lnSpc>
                <a:spcPct val="150000"/>
              </a:lnSpc>
              <a:buFont typeface="Arial" panose="020B0604020202020204" pitchFamily="34" charset="0"/>
              <a:buChar char="•"/>
            </a:pPr>
            <a:r>
              <a:rPr lang="en-US" sz="1500" b="1" i="1" dirty="0">
                <a:solidFill>
                  <a:srgbClr val="000000"/>
                </a:solidFill>
                <a:latin typeface="+mj-lt"/>
              </a:rPr>
              <a:t>Internal Failure Costs:</a:t>
            </a:r>
            <a:r>
              <a:rPr lang="en-US" sz="1500" dirty="0">
                <a:solidFill>
                  <a:srgbClr val="000000"/>
                </a:solidFill>
                <a:latin typeface="+mj-lt"/>
              </a:rPr>
              <a:t> Failure costs that arise before your company supplies its product to the customer. Along with costs of finding and fixing bugs are many internal failure costs borne by groups outside of Product Development. If a bug blocks someone in your company from doing her job, the costs of the wasted time, the missed milestones, and the overtime to get back onto schedule are all internal failure costs</a:t>
            </a:r>
            <a:r>
              <a:rPr lang="en-US" sz="1500" dirty="0" smtClean="0">
                <a:solidFill>
                  <a:srgbClr val="000000"/>
                </a:solidFill>
                <a:latin typeface="+mj-lt"/>
              </a:rPr>
              <a:t>.</a:t>
            </a:r>
          </a:p>
          <a:p>
            <a:pPr lvl="1" algn="just">
              <a:lnSpc>
                <a:spcPct val="150000"/>
              </a:lnSpc>
              <a:buFont typeface="Arial" panose="020B0604020202020204" pitchFamily="34" charset="0"/>
              <a:buChar char="•"/>
            </a:pPr>
            <a:r>
              <a:rPr lang="en-US" sz="1500" b="1" i="1" dirty="0">
                <a:latin typeface="+mj-lt"/>
              </a:rPr>
              <a:t>External Failure Costs:</a:t>
            </a:r>
            <a:r>
              <a:rPr lang="en-US" sz="1500" dirty="0">
                <a:latin typeface="+mj-lt"/>
              </a:rPr>
              <a:t> Failure costs that arise after your company supplies the product to the customer, such as customer service costs, or the cost of patching a released product and distributing the patch.</a:t>
            </a:r>
          </a:p>
          <a:p>
            <a:pPr algn="just">
              <a:lnSpc>
                <a:spcPct val="150000"/>
              </a:lnSpc>
            </a:pPr>
            <a:endParaRPr lang="en-US" sz="1200" b="0" i="0" dirty="0">
              <a:solidFill>
                <a:srgbClr val="000000"/>
              </a:solidFill>
              <a:effectLst/>
              <a:latin typeface="Times New Roman" panose="02020603050405020304" pitchFamily="18" charset="0"/>
            </a:endParaRPr>
          </a:p>
        </p:txBody>
      </p:sp>
      <p:sp>
        <p:nvSpPr>
          <p:cNvPr id="4" name="Rectangle 3"/>
          <p:cNvSpPr/>
          <p:nvPr/>
        </p:nvSpPr>
        <p:spPr>
          <a:xfrm>
            <a:off x="603030" y="5772090"/>
            <a:ext cx="10818972" cy="400110"/>
          </a:xfrm>
          <a:prstGeom prst="rect">
            <a:avLst/>
          </a:prstGeom>
          <a:ln>
            <a:solidFill>
              <a:schemeClr val="tx1"/>
            </a:solidFill>
            <a:prstDash val="dash"/>
          </a:ln>
        </p:spPr>
        <p:txBody>
          <a:bodyPr wrap="square">
            <a:spAutoFit/>
          </a:bodyPr>
          <a:lstStyle/>
          <a:p>
            <a:r>
              <a:rPr lang="en-US" sz="2000" b="1" i="1" dirty="0">
                <a:solidFill>
                  <a:srgbClr val="000000"/>
                </a:solidFill>
                <a:latin typeface="+mj-lt"/>
              </a:rPr>
              <a:t>Total Cost of Quality:</a:t>
            </a:r>
            <a:r>
              <a:rPr lang="en-US" sz="2000" dirty="0">
                <a:solidFill>
                  <a:srgbClr val="000000"/>
                </a:solidFill>
                <a:latin typeface="+mj-lt"/>
              </a:rPr>
              <a:t> The sum of costs: Prevention + Appraisal + Internal Failure + External Failure</a:t>
            </a:r>
            <a:endParaRPr lang="en-US" sz="2000" dirty="0">
              <a:latin typeface="+mj-lt"/>
            </a:endParaRPr>
          </a:p>
        </p:txBody>
      </p:sp>
    </p:spTree>
    <p:extLst>
      <p:ext uri="{BB962C8B-B14F-4D97-AF65-F5344CB8AC3E}">
        <p14:creationId xmlns:p14="http://schemas.microsoft.com/office/powerpoint/2010/main" val="14521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lidemodel.com">
      <a:dk1>
        <a:sysClr val="windowText" lastClr="000000"/>
      </a:dk1>
      <a:lt1>
        <a:sysClr val="window" lastClr="FFFFFF"/>
      </a:lt1>
      <a:dk2>
        <a:srgbClr val="1F497D"/>
      </a:dk2>
      <a:lt2>
        <a:srgbClr val="EEECE1"/>
      </a:lt2>
      <a:accent1>
        <a:srgbClr val="0779B7"/>
      </a:accent1>
      <a:accent2>
        <a:srgbClr val="019ADD"/>
      </a:accent2>
      <a:accent3>
        <a:srgbClr val="6BC2ED"/>
      </a:accent3>
      <a:accent4>
        <a:srgbClr val="A7CCDF"/>
      </a:accent4>
      <a:accent5>
        <a:srgbClr val="595959"/>
      </a:accent5>
      <a:accent6>
        <a:srgbClr val="3F3F3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773</Words>
  <Application>Microsoft Office PowerPoint</Application>
  <PresentationFormat>Custom</PresentationFormat>
  <Paragraphs>115</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Tahoma</vt:lpstr>
      <vt:lpstr>Times New Roman</vt:lpstr>
      <vt:lpstr>Office Theme</vt:lpstr>
      <vt:lpstr>PowerPoint Presentation</vt:lpstr>
      <vt:lpstr>Objectives</vt:lpstr>
      <vt:lpstr>American Society for Quality (ASQ) Code of Ethics</vt:lpstr>
      <vt:lpstr>ASQ Code of ethics</vt:lpstr>
      <vt:lpstr>ASQ Code of ethics - continued</vt:lpstr>
      <vt:lpstr>ASQ - Benefits</vt:lpstr>
      <vt:lpstr>Ethical Dilemmas</vt:lpstr>
      <vt:lpstr>Ethical Dilemmas continues</vt:lpstr>
      <vt:lpstr>Cost of Quality</vt:lpstr>
      <vt:lpstr>Quality of cost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2014-03-04T20:12:24Z</dcterms:created>
  <dcterms:modified xsi:type="dcterms:W3CDTF">2020-10-22T09:43:18Z</dcterms:modified>
</cp:coreProperties>
</file>