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9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3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3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3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3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5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0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5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22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995D-5C9B-4577-AEAE-9874DAC014C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DBC9-4A93-4C51-B2A2-532624BA1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aculty.ucr.edu/~legneref/botany/oilwa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Mango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0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897880" cy="2388870"/>
          </a:xfrm>
        </p:spPr>
        <p:txBody>
          <a:bodyPr>
            <a:normAutofit lnSpcReduction="10000"/>
          </a:bodyPr>
          <a:lstStyle/>
          <a:p>
            <a:r>
              <a:rPr lang="en-US" b="1" u="sng" dirty="0" err="1" smtClean="0"/>
              <a:t>Sapote</a:t>
            </a:r>
            <a:r>
              <a:rPr lang="en-US" b="1" dirty="0"/>
              <a:t>, </a:t>
            </a:r>
            <a:r>
              <a:rPr lang="en-US" b="1" i="1" dirty="0" err="1"/>
              <a:t>Calocarpum</a:t>
            </a:r>
            <a:r>
              <a:rPr lang="en-US" b="1" i="1" dirty="0"/>
              <a:t> </a:t>
            </a:r>
            <a:r>
              <a:rPr lang="en-US" b="1" i="1" dirty="0" err="1"/>
              <a:t>sapota</a:t>
            </a:r>
            <a:r>
              <a:rPr lang="en-US" b="1" dirty="0"/>
              <a:t>, and other species, are common in Central America and the West Indies.  The russet-brown </a:t>
            </a:r>
            <a:r>
              <a:rPr lang="en-US" b="1" dirty="0" smtClean="0"/>
              <a:t>fruit </a:t>
            </a:r>
            <a:r>
              <a:rPr lang="en-US" b="1" dirty="0"/>
              <a:t>has a sweet spicy flesh and is important in the local diet</a:t>
            </a:r>
            <a:r>
              <a:rPr lang="en-US" b="1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2825269"/>
            <a:ext cx="5257800" cy="39433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26480" y="0"/>
            <a:ext cx="6065520" cy="2388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smtClean="0"/>
              <a:t>Canistel or Egg Fruit</a:t>
            </a:r>
            <a:r>
              <a:rPr lang="en-US" b="1" smtClean="0"/>
              <a:t>, </a:t>
            </a:r>
            <a:r>
              <a:rPr lang="en-US" b="1" i="1" smtClean="0"/>
              <a:t>Lucuma nervosa </a:t>
            </a:r>
            <a:r>
              <a:rPr lang="en-US" b="1" smtClean="0"/>
              <a:t>and other species, is a beautiful tree with orange-yellow fruit and a sweet and aromatic pulp.  native to Northern South America.  The fruit is consumed fresh, in salads, or for pies, puddings and jam.</a:t>
            </a:r>
            <a:endParaRPr lang="en-US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2735887"/>
            <a:ext cx="5170170" cy="40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8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880610" cy="3634740"/>
          </a:xfrm>
        </p:spPr>
        <p:txBody>
          <a:bodyPr>
            <a:noAutofit/>
          </a:bodyPr>
          <a:lstStyle/>
          <a:p>
            <a:r>
              <a:rPr lang="en-US" b="1" dirty="0"/>
              <a:t>Tamarind, </a:t>
            </a:r>
            <a:r>
              <a:rPr lang="en-US" b="1" i="1" dirty="0" err="1"/>
              <a:t>Tamarindus</a:t>
            </a:r>
            <a:r>
              <a:rPr lang="en-US" b="1" i="1" dirty="0"/>
              <a:t> </a:t>
            </a:r>
            <a:r>
              <a:rPr lang="en-US" b="1" i="1" dirty="0" err="1"/>
              <a:t>indica</a:t>
            </a:r>
            <a:r>
              <a:rPr lang="en-US" b="1" dirty="0"/>
              <a:t>, is believed to have originated in tropical Africa or Southern Asia.  </a:t>
            </a:r>
            <a:endParaRPr lang="en-US" b="1" dirty="0" smtClean="0"/>
          </a:p>
          <a:p>
            <a:r>
              <a:rPr lang="en-US" b="1" dirty="0" smtClean="0"/>
              <a:t>Tamarinds </a:t>
            </a:r>
            <a:r>
              <a:rPr lang="en-US" b="1" dirty="0"/>
              <a:t>are extensively used in India and the Orient as fresh fruit, in beverages, for preserving and in medicine.  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7480"/>
            <a:ext cx="4880610" cy="31919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80610" y="124248"/>
            <a:ext cx="7311390" cy="2001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Bilimbi</a:t>
            </a:r>
            <a:r>
              <a:rPr lang="en-US" b="1" dirty="0" smtClean="0"/>
              <a:t>, </a:t>
            </a:r>
            <a:r>
              <a:rPr lang="en-US" b="1" i="1" dirty="0" err="1" smtClean="0"/>
              <a:t>Averrhoa</a:t>
            </a:r>
            <a:r>
              <a:rPr lang="en-US" b="1" i="1" dirty="0" smtClean="0"/>
              <a:t> </a:t>
            </a:r>
            <a:r>
              <a:rPr lang="en-US" b="1" i="1" dirty="0" err="1" smtClean="0"/>
              <a:t>bilimbi</a:t>
            </a:r>
            <a:r>
              <a:rPr lang="en-US" b="1" dirty="0" smtClean="0"/>
              <a:t>, and Carambola, </a:t>
            </a:r>
            <a:r>
              <a:rPr lang="en-US" b="1" i="1" dirty="0" err="1" smtClean="0"/>
              <a:t>Averrhoa</a:t>
            </a:r>
            <a:r>
              <a:rPr lang="en-US" b="1" i="1" dirty="0" smtClean="0"/>
              <a:t> carambola</a:t>
            </a:r>
            <a:r>
              <a:rPr lang="en-US" b="1" dirty="0" smtClean="0"/>
              <a:t>, are indigenous in Southeastern Asia but are grown in the tropics worldwide.  The small fruits are acid so they are cooked with sugar before eating.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45" y="2307378"/>
            <a:ext cx="355426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305" y="2231406"/>
            <a:ext cx="3655695" cy="27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1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54830" cy="4351338"/>
          </a:xfrm>
        </p:spPr>
        <p:txBody>
          <a:bodyPr/>
          <a:lstStyle/>
          <a:p>
            <a:r>
              <a:rPr lang="en-US" b="1" dirty="0" err="1"/>
              <a:t>Otaheite</a:t>
            </a:r>
            <a:r>
              <a:rPr lang="en-US" b="1" dirty="0"/>
              <a:t> or Star </a:t>
            </a:r>
            <a:r>
              <a:rPr lang="en-US" b="1" dirty="0" smtClean="0"/>
              <a:t>Gooseberry (</a:t>
            </a:r>
            <a:r>
              <a:rPr lang="en-US" b="1" i="1" dirty="0" err="1" smtClean="0"/>
              <a:t>Phyllanthus</a:t>
            </a:r>
            <a:r>
              <a:rPr lang="en-US" b="1" i="1" dirty="0" smtClean="0"/>
              <a:t> </a:t>
            </a:r>
            <a:r>
              <a:rPr lang="en-US" b="1" i="1" dirty="0" err="1" smtClean="0"/>
              <a:t>acidus</a:t>
            </a:r>
            <a:r>
              <a:rPr lang="en-US" b="1" dirty="0" smtClean="0"/>
              <a:t>), </a:t>
            </a:r>
            <a:r>
              <a:rPr lang="en-US" b="1" dirty="0"/>
              <a:t>has yellow </a:t>
            </a:r>
            <a:r>
              <a:rPr lang="en-US" b="1" dirty="0" err="1"/>
              <a:t>cherrylike</a:t>
            </a:r>
            <a:r>
              <a:rPr lang="en-US" b="1" dirty="0"/>
              <a:t> fruits that are excellent when eaten with sugar.  </a:t>
            </a:r>
            <a:r>
              <a:rPr lang="en-US" b="1" dirty="0" smtClean="0"/>
              <a:t>The </a:t>
            </a:r>
            <a:r>
              <a:rPr lang="en-US" b="1" dirty="0"/>
              <a:t>small tree is ornamental but has developed wild in Florida and the West Indies.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9409"/>
            <a:ext cx="4354830" cy="326859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34840" y="0"/>
            <a:ext cx="3554730" cy="222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Governor’s or Madagascar Plum (</a:t>
            </a:r>
            <a:r>
              <a:rPr lang="en-US" b="1" i="1" smtClean="0"/>
              <a:t>Flacourtia indica</a:t>
            </a:r>
            <a:r>
              <a:rPr lang="en-US" b="1" smtClean="0"/>
              <a:t>) is an Asiatic species with excellent fruits.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40" y="3589409"/>
            <a:ext cx="3575313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034790" cy="259461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Natal </a:t>
            </a:r>
            <a:r>
              <a:rPr lang="en-US" b="1" dirty="0" smtClean="0"/>
              <a:t>Plum</a:t>
            </a:r>
            <a:r>
              <a:rPr lang="en-US" b="1" dirty="0"/>
              <a:t> </a:t>
            </a:r>
            <a:r>
              <a:rPr lang="en-US" b="1" dirty="0" smtClean="0"/>
              <a:t>(</a:t>
            </a:r>
            <a:r>
              <a:rPr lang="en-US" b="1" i="1" dirty="0" smtClean="0"/>
              <a:t>Carissa grandiflora</a:t>
            </a:r>
            <a:r>
              <a:rPr lang="en-US" b="1" dirty="0" smtClean="0"/>
              <a:t>) </a:t>
            </a:r>
            <a:r>
              <a:rPr lang="en-US" b="1" dirty="0"/>
              <a:t>and other species</a:t>
            </a:r>
            <a:r>
              <a:rPr lang="en-US" b="1" i="1" dirty="0"/>
              <a:t> </a:t>
            </a:r>
            <a:r>
              <a:rPr lang="en-US" b="1" dirty="0"/>
              <a:t>of South Africa is a spiny ornamental that is often used as a hedge plant in subtropical areas.  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" y="2926080"/>
            <a:ext cx="4116157" cy="33261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57663" y="0"/>
            <a:ext cx="3809048" cy="259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Barbados Cherry </a:t>
            </a:r>
            <a:r>
              <a:rPr lang="en-US" b="1" u="sng" dirty="0" smtClean="0"/>
              <a:t>(</a:t>
            </a:r>
            <a:r>
              <a:rPr lang="en-US" b="1" i="1" dirty="0" err="1" smtClean="0"/>
              <a:t>Malpighia</a:t>
            </a:r>
            <a:r>
              <a:rPr lang="en-US" b="1" i="1" dirty="0" smtClean="0"/>
              <a:t> </a:t>
            </a:r>
            <a:r>
              <a:rPr lang="en-US" b="1" i="1" dirty="0" err="1" smtClean="0"/>
              <a:t>glabra</a:t>
            </a:r>
            <a:r>
              <a:rPr lang="en-US" b="1" dirty="0" smtClean="0"/>
              <a:t>)</a:t>
            </a:r>
            <a:r>
              <a:rPr lang="en-US" b="1" i="1" dirty="0" smtClean="0"/>
              <a:t> </a:t>
            </a:r>
            <a:r>
              <a:rPr lang="en-US" b="1" dirty="0" smtClean="0"/>
              <a:t>of the West Indies is commonly grown from Texas to Northern South America.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2926080"/>
            <a:ext cx="3718560" cy="27889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738110" y="0"/>
            <a:ext cx="44234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Ceriman or Pine Tree Fruit (</a:t>
            </a:r>
            <a:r>
              <a:rPr lang="en-US" b="1" i="1" smtClean="0"/>
              <a:t>Monstera deliciosa</a:t>
            </a:r>
            <a:r>
              <a:rPr lang="en-US" b="1" smtClean="0"/>
              <a:t>) is an ornamental aroid often planted in greenhouses.  It has long conelike fruits with a pleasant pineapple-like flavor when ripe.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560" y="2926080"/>
            <a:ext cx="387096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8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200406" cy="4351338"/>
          </a:xfrm>
        </p:spPr>
        <p:txBody>
          <a:bodyPr/>
          <a:lstStyle/>
          <a:p>
            <a:r>
              <a:rPr lang="en-US" b="1" dirty="0"/>
              <a:t>White </a:t>
            </a:r>
            <a:r>
              <a:rPr lang="en-US" b="1" dirty="0" err="1" smtClean="0"/>
              <a:t>Sapote</a:t>
            </a:r>
            <a:r>
              <a:rPr lang="en-US" b="1" dirty="0" smtClean="0"/>
              <a:t> (</a:t>
            </a:r>
            <a:r>
              <a:rPr lang="en-US" b="1" i="1" dirty="0" err="1" smtClean="0"/>
              <a:t>Casimioa</a:t>
            </a:r>
            <a:r>
              <a:rPr lang="en-US" b="1" i="1" dirty="0" smtClean="0"/>
              <a:t> edulis</a:t>
            </a:r>
            <a:r>
              <a:rPr lang="en-US" b="1" dirty="0" smtClean="0"/>
              <a:t>) </a:t>
            </a:r>
            <a:r>
              <a:rPr lang="en-US" b="1" dirty="0"/>
              <a:t>is indigenous to the highlands of Mexico and Central America. </a:t>
            </a:r>
            <a:r>
              <a:rPr lang="en-US" b="1" dirty="0" smtClean="0"/>
              <a:t>The </a:t>
            </a:r>
            <a:r>
              <a:rPr lang="en-US" b="1" dirty="0"/>
              <a:t>apple like fruits have a soft, yellow, sweet, custard like pulp.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77" y="3375660"/>
            <a:ext cx="4107180" cy="34366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53793" y="0"/>
            <a:ext cx="40415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Tree Tomato (</a:t>
            </a:r>
            <a:r>
              <a:rPr lang="en-US" b="1" i="1" dirty="0" err="1" smtClean="0"/>
              <a:t>Cyphomandra</a:t>
            </a:r>
            <a:r>
              <a:rPr lang="en-US" b="1" i="1" dirty="0" smtClean="0"/>
              <a:t> </a:t>
            </a:r>
            <a:r>
              <a:rPr lang="en-US" b="1" i="1" dirty="0" err="1" smtClean="0"/>
              <a:t>betacea</a:t>
            </a:r>
            <a:r>
              <a:rPr lang="en-US" b="1" dirty="0" smtClean="0"/>
              <a:t>) is native to Peru but it is extensively cultivated throughout the Andean region. The oval, reddish-orange fruits are consumed raw or cooked.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189" r="8600"/>
          <a:stretch/>
        </p:blipFill>
        <p:spPr>
          <a:xfrm>
            <a:off x="4247018" y="3534423"/>
            <a:ext cx="4060567" cy="318641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126730" y="0"/>
            <a:ext cx="40652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Naranjilla (</a:t>
            </a:r>
            <a:r>
              <a:rPr lang="en-US" b="1" i="1" smtClean="0"/>
              <a:t>Solanum quitoense</a:t>
            </a:r>
            <a:r>
              <a:rPr lang="en-US" b="1" smtClean="0"/>
              <a:t>) is a robust herb with very large leaves and orange fruits that are produced in abundance throughout the year.  </a:t>
            </a:r>
          </a:p>
          <a:p>
            <a:r>
              <a:rPr lang="en-US" b="1" smtClean="0"/>
              <a:t>It is common in the high Andes from Peru to Colombia.  The fruit has a  very delicious and refreshing juice that is rich in protein and minerals.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4028405"/>
            <a:ext cx="3711833" cy="27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94431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Mango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6736"/>
            <a:ext cx="7829550" cy="6046963"/>
          </a:xfrm>
        </p:spPr>
        <p:txBody>
          <a:bodyPr>
            <a:noAutofit/>
          </a:bodyPr>
          <a:lstStyle/>
          <a:p>
            <a:r>
              <a:rPr lang="en-US" b="1" dirty="0"/>
              <a:t>Mango, </a:t>
            </a:r>
            <a:r>
              <a:rPr lang="en-US" b="1" dirty="0" err="1"/>
              <a:t>Mangifera</a:t>
            </a:r>
            <a:r>
              <a:rPr lang="en-US" b="1" dirty="0"/>
              <a:t> </a:t>
            </a:r>
            <a:r>
              <a:rPr lang="en-US" b="1" dirty="0" err="1"/>
              <a:t>indica</a:t>
            </a:r>
            <a:r>
              <a:rPr lang="en-US" b="1" dirty="0"/>
              <a:t>, is one of the oldest and most important of tropical fruits. 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was cultivated since before 4,000 B.C.  </a:t>
            </a:r>
            <a:endParaRPr lang="en-US" b="1" dirty="0" smtClean="0"/>
          </a:p>
          <a:p>
            <a:r>
              <a:rPr lang="en-US" b="1" dirty="0" smtClean="0"/>
              <a:t>Indigenous </a:t>
            </a:r>
            <a:r>
              <a:rPr lang="en-US" b="1" dirty="0"/>
              <a:t>to Southern Asia, it is now widely grown in all tropical and some subtropical areas.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fruit is a fleshy drupe with a thick yellowish-red skin and a large seed.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pulp is orange, yellow or red and when ripe has a rich, aromatic flavor with a perfect blending of sweetness and acidity. They are also used in preserves, sauces, and salads and as chutney.  </a:t>
            </a:r>
          </a:p>
          <a:p>
            <a:r>
              <a:rPr lang="en-US" b="1" dirty="0"/>
              <a:t>They are also cooked, dried and canned.</a:t>
            </a:r>
            <a:endParaRPr lang="en-US" dirty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60" y="171450"/>
            <a:ext cx="4091940" cy="3070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733" y="3550919"/>
            <a:ext cx="4124594" cy="31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028700"/>
          </a:xfrm>
        </p:spPr>
        <p:txBody>
          <a:bodyPr>
            <a:noAutofit/>
          </a:bodyPr>
          <a:lstStyle/>
          <a:p>
            <a:r>
              <a:rPr lang="en-US" sz="3200" b="1" dirty="0"/>
              <a:t>The related genus </a:t>
            </a:r>
            <a:r>
              <a:rPr lang="en-US" sz="3200" b="1" i="1" dirty="0" err="1"/>
              <a:t>Spondias</a:t>
            </a:r>
            <a:r>
              <a:rPr lang="en-US" sz="3200" b="1" dirty="0"/>
              <a:t> includes three species that furnish fruits often found in tropical markets.  </a:t>
            </a:r>
            <a:endParaRPr lang="en-US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3360" y="1152019"/>
            <a:ext cx="4107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Golden Apple, </a:t>
            </a:r>
            <a:r>
              <a:rPr lang="en-US" sz="2400" b="1" dirty="0" err="1"/>
              <a:t>Otaheite</a:t>
            </a:r>
            <a:r>
              <a:rPr lang="en-US" sz="2400" b="1" dirty="0"/>
              <a:t> Apple or </a:t>
            </a:r>
            <a:r>
              <a:rPr lang="en-US" sz="2400" b="1" dirty="0" err="1"/>
              <a:t>Ambarella</a:t>
            </a:r>
            <a:r>
              <a:rPr lang="en-US" sz="2400" b="1" dirty="0"/>
              <a:t>, </a:t>
            </a:r>
            <a:r>
              <a:rPr lang="en-US" sz="2400" b="1" i="1" dirty="0" err="1"/>
              <a:t>Spondias</a:t>
            </a:r>
            <a:r>
              <a:rPr lang="en-US" sz="2400" b="1" i="1" dirty="0"/>
              <a:t> </a:t>
            </a:r>
            <a:r>
              <a:rPr lang="en-US" sz="2400" b="1" i="1" dirty="0" err="1"/>
              <a:t>cytherea</a:t>
            </a:r>
            <a:r>
              <a:rPr lang="en-US" sz="2400" b="1" dirty="0"/>
              <a:t>, is native to the Society Islands and is cultivated in both hemispheres.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3410" y="1152019"/>
            <a:ext cx="765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Yellow </a:t>
            </a:r>
            <a:r>
              <a:rPr lang="en-US" sz="2400" b="1" dirty="0" err="1"/>
              <a:t>Mombin</a:t>
            </a:r>
            <a:r>
              <a:rPr lang="en-US" sz="2400" b="1" dirty="0"/>
              <a:t> or Hog Plum, </a:t>
            </a:r>
            <a:r>
              <a:rPr lang="en-US" sz="2400" b="1" dirty="0" err="1"/>
              <a:t>Spondias</a:t>
            </a:r>
            <a:r>
              <a:rPr lang="en-US" sz="2400" b="1" dirty="0"/>
              <a:t> </a:t>
            </a:r>
            <a:r>
              <a:rPr lang="en-US" sz="2400" b="1" dirty="0" err="1"/>
              <a:t>mombin</a:t>
            </a:r>
            <a:r>
              <a:rPr lang="en-US" sz="2400" b="1" dirty="0"/>
              <a:t>, and the Red </a:t>
            </a:r>
            <a:r>
              <a:rPr lang="en-US" sz="2400" b="1" dirty="0" err="1"/>
              <a:t>Mombin</a:t>
            </a:r>
            <a:r>
              <a:rPr lang="en-US" sz="2400" b="1" dirty="0"/>
              <a:t> or Spanish Plum, S. </a:t>
            </a:r>
            <a:r>
              <a:rPr lang="en-US" sz="2400" b="1" dirty="0" err="1"/>
              <a:t>purpurea</a:t>
            </a:r>
            <a:r>
              <a:rPr lang="en-US" sz="2400" b="1" dirty="0"/>
              <a:t>, are natives of tropical America where they are widely distributed as both wild and cultivated trees.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1500"/>
            <a:ext cx="3875214" cy="290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11" y="3791500"/>
            <a:ext cx="3634648" cy="272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528" y="3836290"/>
            <a:ext cx="3957362" cy="26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26430" cy="2994660"/>
          </a:xfrm>
        </p:spPr>
        <p:txBody>
          <a:bodyPr>
            <a:noAutofit/>
          </a:bodyPr>
          <a:lstStyle/>
          <a:p>
            <a:r>
              <a:rPr lang="en-US" sz="2400" b="1" dirty="0" err="1"/>
              <a:t>Mangosteen</a:t>
            </a:r>
            <a:r>
              <a:rPr lang="en-US" sz="2400" b="1" dirty="0"/>
              <a:t>, </a:t>
            </a:r>
            <a:r>
              <a:rPr lang="en-US" sz="2400" b="1" i="1" dirty="0" err="1"/>
              <a:t>Garcinia</a:t>
            </a:r>
            <a:r>
              <a:rPr lang="en-US" sz="2400" b="1" i="1" dirty="0"/>
              <a:t> </a:t>
            </a:r>
            <a:r>
              <a:rPr lang="en-US" sz="2400" b="1" i="1" dirty="0" err="1"/>
              <a:t>mangostana</a:t>
            </a:r>
            <a:r>
              <a:rPr lang="en-US" sz="2400" b="1" dirty="0"/>
              <a:t>, has been called The World’s Best Flavored Fruit.    </a:t>
            </a:r>
            <a:endParaRPr lang="en-US" sz="2400" b="1" dirty="0" smtClean="0"/>
          </a:p>
          <a:p>
            <a:r>
              <a:rPr lang="en-US" sz="2400" b="1" dirty="0" smtClean="0"/>
              <a:t>Native </a:t>
            </a:r>
            <a:r>
              <a:rPr lang="en-US" sz="2400" b="1" dirty="0"/>
              <a:t>to Malaya it is common in the East Indies, Cochin China and Ceylon.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pulp is white or yellowish, with crimson veins and exudes a yellow juice of exquisite flavor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6" y="3145931"/>
            <a:ext cx="6057654" cy="362824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03620" y="0"/>
            <a:ext cx="6088380" cy="27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The </a:t>
            </a:r>
            <a:r>
              <a:rPr lang="en-US" sz="2400" b="1" dirty="0" err="1" smtClean="0"/>
              <a:t>Mamey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Mammee</a:t>
            </a:r>
            <a:r>
              <a:rPr lang="en-US" sz="2400" b="1" dirty="0" smtClean="0"/>
              <a:t> Apple, </a:t>
            </a:r>
            <a:r>
              <a:rPr lang="en-US" sz="2400" b="1" i="1" dirty="0" err="1" smtClean="0"/>
              <a:t>Mammea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americana</a:t>
            </a:r>
            <a:r>
              <a:rPr lang="en-US" sz="2400" b="1" dirty="0" smtClean="0"/>
              <a:t>, is a close Neotropical relative that is an important fruit in the West Indies and tropical America.  </a:t>
            </a:r>
          </a:p>
          <a:p>
            <a:r>
              <a:rPr lang="en-US" sz="2400" b="1" dirty="0" smtClean="0"/>
              <a:t>The aromatic flesh is magenta colored with the consistency of an avocado.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15" y="2400299"/>
            <a:ext cx="5711190" cy="42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863840" cy="6858000"/>
          </a:xfrm>
        </p:spPr>
        <p:txBody>
          <a:bodyPr>
            <a:normAutofit/>
          </a:bodyPr>
          <a:lstStyle/>
          <a:p>
            <a:r>
              <a:rPr lang="en-US" b="1" dirty="0"/>
              <a:t>Olive, </a:t>
            </a:r>
            <a:r>
              <a:rPr lang="en-US" b="1" i="1" dirty="0" err="1"/>
              <a:t>Olea</a:t>
            </a:r>
            <a:r>
              <a:rPr lang="en-US" b="1" i="1" dirty="0"/>
              <a:t> </a:t>
            </a:r>
            <a:r>
              <a:rPr lang="en-US" b="1" i="1" dirty="0" err="1"/>
              <a:t>europaea</a:t>
            </a:r>
            <a:r>
              <a:rPr lang="en-US" b="1" dirty="0"/>
              <a:t>, is one of the oldest of fruits and had been grown from prehistoric time. 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is actually used more like a vegetable and an </a:t>
            </a:r>
            <a:r>
              <a:rPr lang="en-US" b="1" u="sng" dirty="0">
                <a:hlinkClick r:id="rId2"/>
              </a:rPr>
              <a:t>edible oil</a:t>
            </a:r>
            <a:r>
              <a:rPr lang="en-US" b="1" dirty="0"/>
              <a:t>, however. 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was known in Egypt in the 17th Century B.C.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fruit is shiny purplish black when ripe. </a:t>
            </a:r>
            <a:endParaRPr lang="en-US" b="1" dirty="0" smtClean="0"/>
          </a:p>
          <a:p>
            <a:r>
              <a:rPr lang="en-US" b="1" dirty="0"/>
              <a:t>They are cultivated for eating, but more especially as a source of olive oil</a:t>
            </a:r>
            <a:r>
              <a:rPr lang="en-US" b="1" dirty="0" smtClean="0"/>
              <a:t>.</a:t>
            </a:r>
          </a:p>
          <a:p>
            <a:r>
              <a:rPr lang="en-US" b="1" dirty="0"/>
              <a:t>The fruit contains a bitter glucoside and have to be processed before they are palatable.  </a:t>
            </a:r>
          </a:p>
          <a:p>
            <a:r>
              <a:rPr lang="en-US" b="1" dirty="0"/>
              <a:t>The processing is done by pickling and heating with sodium hydroxide.  </a:t>
            </a:r>
            <a:r>
              <a:rPr lang="en-US" b="1" dirty="0" smtClean="0"/>
              <a:t> 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148" y="3242310"/>
            <a:ext cx="4575852" cy="3069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148" y="228600"/>
            <a:ext cx="4575852" cy="28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9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7319"/>
          </a:xfrm>
        </p:spPr>
        <p:txBody>
          <a:bodyPr/>
          <a:lstStyle/>
          <a:p>
            <a:r>
              <a:rPr lang="en-US" b="1" u="sng" dirty="0"/>
              <a:t>Papaya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7319"/>
            <a:ext cx="7475220" cy="6130608"/>
          </a:xfrm>
        </p:spPr>
        <p:txBody>
          <a:bodyPr>
            <a:noAutofit/>
          </a:bodyPr>
          <a:lstStyle/>
          <a:p>
            <a:r>
              <a:rPr lang="en-US" sz="2400" b="1" dirty="0"/>
              <a:t>Papaya, </a:t>
            </a:r>
            <a:r>
              <a:rPr lang="en-US" sz="2400" b="1" i="1" dirty="0" err="1"/>
              <a:t>Carica</a:t>
            </a:r>
            <a:r>
              <a:rPr lang="en-US" sz="2400" b="1" i="1" dirty="0"/>
              <a:t> papaya</a:t>
            </a:r>
            <a:r>
              <a:rPr lang="en-US" sz="2400" b="1" dirty="0"/>
              <a:t>, is indigenous to the West Indies and Mexico.  </a:t>
            </a:r>
            <a:endParaRPr lang="en-US" sz="2400" b="1" dirty="0" smtClean="0"/>
          </a:p>
          <a:p>
            <a:r>
              <a:rPr lang="en-US" sz="2400" b="1" dirty="0" smtClean="0"/>
              <a:t>Varieties </a:t>
            </a:r>
            <a:r>
              <a:rPr lang="en-US" sz="2400" b="1" dirty="0"/>
              <a:t>may be either dioecious or </a:t>
            </a:r>
            <a:r>
              <a:rPr lang="en-US" sz="2400" b="1" dirty="0" err="1"/>
              <a:t>monocious</a:t>
            </a:r>
            <a:r>
              <a:rPr lang="en-US" sz="2400" b="1" dirty="0"/>
              <a:t>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fruits are fleshy berries that resemble </a:t>
            </a:r>
            <a:r>
              <a:rPr lang="en-US" sz="2400" b="1" dirty="0" smtClean="0"/>
              <a:t>melons, yellow-orange </a:t>
            </a:r>
            <a:r>
              <a:rPr lang="en-US" sz="2400" b="1" dirty="0"/>
              <a:t>in </a:t>
            </a:r>
            <a:r>
              <a:rPr lang="en-US" sz="2400" b="1" dirty="0" smtClean="0"/>
              <a:t>color. </a:t>
            </a:r>
          </a:p>
          <a:p>
            <a:r>
              <a:rPr lang="en-US" sz="2400" b="1" dirty="0" smtClean="0"/>
              <a:t>Papaya </a:t>
            </a:r>
            <a:r>
              <a:rPr lang="en-US" sz="2400" b="1" dirty="0"/>
              <a:t>is an excellent breakfast fruit especially when served with the juice of limes.  </a:t>
            </a:r>
            <a:r>
              <a:rPr lang="en-US" sz="2400" b="1" dirty="0" smtClean="0"/>
              <a:t>It </a:t>
            </a:r>
            <a:r>
              <a:rPr lang="en-US" sz="2400" b="1" dirty="0"/>
              <a:t>is also used for salads, pies, sherbets and confections.  </a:t>
            </a:r>
            <a:r>
              <a:rPr lang="en-US" sz="2400" b="1" dirty="0" smtClean="0"/>
              <a:t>Unripe </a:t>
            </a:r>
            <a:r>
              <a:rPr lang="en-US" sz="2400" b="1" dirty="0"/>
              <a:t>fruits are cooked like squash or preserved.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fruit and other parts of the plant contain a latex that is used in chewing-gum manufacture.  </a:t>
            </a:r>
            <a:endParaRPr lang="en-US" sz="2400" b="1" dirty="0" smtClean="0"/>
          </a:p>
          <a:p>
            <a:r>
              <a:rPr lang="en-US" sz="2400" b="1" dirty="0" smtClean="0"/>
              <a:t>One </a:t>
            </a:r>
            <a:r>
              <a:rPr lang="en-US" sz="2400" b="1" dirty="0"/>
              <a:t>of the constituents of the latex is a digestive ferment, Papain that acts on proteins in a manner similar to pepsin.  </a:t>
            </a:r>
            <a:endParaRPr lang="en-US" sz="2400" b="1" dirty="0" smtClean="0"/>
          </a:p>
          <a:p>
            <a:r>
              <a:rPr lang="en-US" sz="2400" b="1" dirty="0" smtClean="0"/>
              <a:t>This </a:t>
            </a:r>
            <a:r>
              <a:rPr lang="en-US" sz="2400" b="1" dirty="0"/>
              <a:t>ferment is important in medicine and is also used for tenderizing meat.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580" y="0"/>
            <a:ext cx="4584420" cy="3224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874" y="3273813"/>
            <a:ext cx="3167985" cy="35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966210" cy="10173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Papaw, </a:t>
            </a:r>
            <a:r>
              <a:rPr lang="en-US" b="1" i="1" dirty="0" err="1"/>
              <a:t>Asimina</a:t>
            </a:r>
            <a:r>
              <a:rPr lang="en-US" b="1" i="1" dirty="0"/>
              <a:t> </a:t>
            </a:r>
            <a:r>
              <a:rPr lang="en-US" b="1" i="1" dirty="0" err="1"/>
              <a:t>triloba</a:t>
            </a:r>
            <a:r>
              <a:rPr lang="en-US" b="1" dirty="0"/>
              <a:t>, is native to temperate North America.  </a:t>
            </a:r>
            <a:endParaRPr lang="en-US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2788920"/>
            <a:ext cx="3878580" cy="259842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25290" y="0"/>
            <a:ext cx="3947160" cy="1360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Japanese Persimmon, </a:t>
            </a:r>
            <a:r>
              <a:rPr lang="en-US" sz="2400" b="1" i="1" dirty="0" err="1" smtClean="0"/>
              <a:t>Diospyros</a:t>
            </a:r>
            <a:r>
              <a:rPr lang="en-US" sz="2400" b="1" i="1" dirty="0" smtClean="0"/>
              <a:t> kaki</a:t>
            </a:r>
            <a:r>
              <a:rPr lang="en-US" sz="2400" b="1" dirty="0" smtClean="0"/>
              <a:t>, is indigenous to China but has spread from there worldwide.  </a:t>
            </a:r>
          </a:p>
          <a:p>
            <a:r>
              <a:rPr lang="en-US" sz="2400" b="1" dirty="0" smtClean="0"/>
              <a:t>Intestinal allergic reactions may occur in some who eat this fruit.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172450" y="0"/>
            <a:ext cx="3916680" cy="278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American Persimmon, </a:t>
            </a:r>
            <a:r>
              <a:rPr lang="en-US" sz="2400" b="1" i="1" dirty="0" err="1" smtClean="0"/>
              <a:t>Diospyros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virginiana</a:t>
            </a:r>
            <a:r>
              <a:rPr lang="en-US" sz="2400" b="1" dirty="0" smtClean="0"/>
              <a:t>, is a hardy small tree of the Eastern United States.  </a:t>
            </a:r>
          </a:p>
          <a:p>
            <a:r>
              <a:rPr lang="en-US" sz="2400" b="1" dirty="0" smtClean="0"/>
              <a:t>The fruits ripen after a frost and are of high quality and delicious flavor.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0" y="2865120"/>
            <a:ext cx="3505200" cy="3916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38600" y="2975610"/>
            <a:ext cx="406908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7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406640" cy="6858000"/>
          </a:xfrm>
        </p:spPr>
        <p:txBody>
          <a:bodyPr>
            <a:noAutofit/>
          </a:bodyPr>
          <a:lstStyle/>
          <a:p>
            <a:r>
              <a:rPr lang="en-US" sz="3200" b="1" dirty="0"/>
              <a:t>Pineapple, </a:t>
            </a:r>
            <a:r>
              <a:rPr lang="en-US" sz="3200" b="1" i="1" dirty="0" err="1"/>
              <a:t>Ananas</a:t>
            </a:r>
            <a:r>
              <a:rPr lang="en-US" sz="3200" b="1" i="1" dirty="0"/>
              <a:t> </a:t>
            </a:r>
            <a:r>
              <a:rPr lang="en-US" sz="3200" b="1" i="1" dirty="0" err="1"/>
              <a:t>comosus</a:t>
            </a:r>
            <a:r>
              <a:rPr lang="en-US" sz="3200" b="1" dirty="0"/>
              <a:t>, is one of the first tropical fruits to be grown commercially.  </a:t>
            </a:r>
            <a:endParaRPr lang="en-US" sz="3200" b="1" dirty="0" smtClean="0"/>
          </a:p>
          <a:p>
            <a:r>
              <a:rPr lang="en-US" sz="3200" b="1" dirty="0" smtClean="0"/>
              <a:t>Pineapples </a:t>
            </a:r>
            <a:r>
              <a:rPr lang="en-US" sz="3200" b="1" dirty="0"/>
              <a:t>are indigenous to Northern South America.  </a:t>
            </a:r>
            <a:endParaRPr lang="en-US" sz="3200" b="1" dirty="0" smtClean="0"/>
          </a:p>
          <a:p>
            <a:r>
              <a:rPr lang="en-US" sz="3200" b="1" dirty="0" smtClean="0"/>
              <a:t>Wild </a:t>
            </a:r>
            <a:r>
              <a:rPr lang="en-US" sz="3200" b="1" dirty="0"/>
              <a:t>varieties still exist in Brazil.  </a:t>
            </a:r>
            <a:endParaRPr lang="en-US" sz="3200" b="1" dirty="0" smtClean="0"/>
          </a:p>
          <a:p>
            <a:r>
              <a:rPr lang="en-US" sz="3200" b="1" dirty="0" smtClean="0"/>
              <a:t>These </a:t>
            </a:r>
            <a:r>
              <a:rPr lang="en-US" sz="3200" b="1" dirty="0"/>
              <a:t>are multiple accessory fruits formed from the whole inflorescence.  </a:t>
            </a:r>
          </a:p>
          <a:p>
            <a:r>
              <a:rPr lang="en-US" sz="3200" b="1" dirty="0"/>
              <a:t>The cultivated varieties are mostly seedless</a:t>
            </a:r>
            <a:r>
              <a:rPr lang="en-US" sz="3200" b="1" dirty="0" smtClean="0"/>
              <a:t>.</a:t>
            </a:r>
          </a:p>
          <a:p>
            <a:r>
              <a:rPr lang="en-US" sz="3200" b="1" dirty="0"/>
              <a:t>Besides the content of sugar and fruit acids, a valuable digestive ferment, </a:t>
            </a:r>
            <a:r>
              <a:rPr lang="en-US" sz="3200" b="1" dirty="0" err="1"/>
              <a:t>Bromelin</a:t>
            </a:r>
            <a:r>
              <a:rPr lang="en-US" sz="3200" b="1" dirty="0"/>
              <a:t>, is present.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98" y="110490"/>
            <a:ext cx="4915201" cy="3112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3268980"/>
            <a:ext cx="4785360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5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977890" cy="3440430"/>
          </a:xfrm>
        </p:spPr>
        <p:txBody>
          <a:bodyPr>
            <a:noAutofit/>
          </a:bodyPr>
          <a:lstStyle/>
          <a:p>
            <a:r>
              <a:rPr lang="en-US" sz="2400" b="1" dirty="0"/>
              <a:t>Pomegranate, </a:t>
            </a:r>
            <a:r>
              <a:rPr lang="en-US" sz="2400" b="1" i="1" dirty="0" err="1"/>
              <a:t>Punica</a:t>
            </a:r>
            <a:r>
              <a:rPr lang="en-US" sz="2400" b="1" i="1" dirty="0"/>
              <a:t> </a:t>
            </a:r>
            <a:r>
              <a:rPr lang="en-US" sz="2400" b="1" i="1" dirty="0" err="1"/>
              <a:t>granatum</a:t>
            </a:r>
            <a:r>
              <a:rPr lang="en-US" sz="2400" b="1" dirty="0"/>
              <a:t>, is native to Iran.  </a:t>
            </a:r>
            <a:endParaRPr lang="en-US" sz="2400" b="1" dirty="0" smtClean="0"/>
          </a:p>
          <a:p>
            <a:r>
              <a:rPr lang="en-US" sz="2400" b="1" dirty="0" smtClean="0"/>
              <a:t>A </a:t>
            </a:r>
            <a:r>
              <a:rPr lang="en-US" sz="2400" b="1" dirty="0"/>
              <a:t>leathery rind encloses the pulp with amethyst colored juice surrounding many seeds.  </a:t>
            </a:r>
            <a:endParaRPr lang="en-US" sz="2400" b="1" dirty="0" smtClean="0"/>
          </a:p>
          <a:p>
            <a:r>
              <a:rPr lang="en-US" sz="2400" b="1" dirty="0" smtClean="0"/>
              <a:t>Pomegranates </a:t>
            </a:r>
            <a:r>
              <a:rPr lang="en-US" sz="2400" b="1" dirty="0"/>
              <a:t>are very refreshing and are used as a table or salad fruit and in beverages.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roots, rind and seeds are medicinal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3440430"/>
            <a:ext cx="4137660" cy="34137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21730" y="0"/>
            <a:ext cx="5970270" cy="3177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Sapodilla, </a:t>
            </a:r>
            <a:r>
              <a:rPr lang="en-US" sz="2400" b="1" i="1" dirty="0" err="1" smtClean="0"/>
              <a:t>Achras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zapota</a:t>
            </a:r>
            <a:r>
              <a:rPr lang="en-US" sz="2400" b="1" dirty="0" smtClean="0"/>
              <a:t>, is a delicious dessert fruit of tropical America.  </a:t>
            </a:r>
          </a:p>
          <a:p>
            <a:r>
              <a:rPr lang="en-US" sz="2400" b="1" dirty="0" smtClean="0"/>
              <a:t>Young fruits contain tannin and are unpalatable.  </a:t>
            </a:r>
          </a:p>
          <a:p>
            <a:r>
              <a:rPr lang="en-US" sz="2400" b="1" dirty="0" smtClean="0"/>
              <a:t>The principal commercial product from this tree is not the fruit but the milky latex that is the chief source of chicle for making chewing gum.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20" y="3231314"/>
            <a:ext cx="5513070" cy="36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4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Mango</vt:lpstr>
      <vt:lpstr>Mango</vt:lpstr>
      <vt:lpstr>PowerPoint Presentation</vt:lpstr>
      <vt:lpstr>PowerPoint Presentation</vt:lpstr>
      <vt:lpstr>PowerPoint Presentation</vt:lpstr>
      <vt:lpstr>Papaya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</dc:title>
  <dc:creator>Dr. Iftikhar Ahmad</dc:creator>
  <cp:lastModifiedBy>Dr. Iftikhar Ahmad</cp:lastModifiedBy>
  <cp:revision>1</cp:revision>
  <dcterms:created xsi:type="dcterms:W3CDTF">2020-04-27T05:39:15Z</dcterms:created>
  <dcterms:modified xsi:type="dcterms:W3CDTF">2020-04-27T05:39:25Z</dcterms:modified>
</cp:coreProperties>
</file>