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3F0A7-F86D-44C7-8EF9-15447D1F6FFB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C16A2-C97C-4365-A08F-09591846B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Aneuploidy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Saeed</a:t>
            </a:r>
            <a:r>
              <a:rPr lang="en-US" dirty="0" smtClean="0"/>
              <a:t> </a:t>
            </a:r>
            <a:r>
              <a:rPr lang="en-US" dirty="0" err="1" smtClean="0"/>
              <a:t>Rauf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Synaptic Mutants (</a:t>
            </a:r>
            <a:r>
              <a:rPr lang="en-US" dirty="0" err="1" smtClean="0"/>
              <a:t>Asynaptic</a:t>
            </a:r>
            <a:r>
              <a:rPr lang="en-US" dirty="0" smtClean="0"/>
              <a:t> and </a:t>
            </a:r>
            <a:r>
              <a:rPr lang="en-US" dirty="0" err="1" smtClean="0"/>
              <a:t>Desynaptic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Synaptic mutants show a high frequency of </a:t>
            </a:r>
            <a:r>
              <a:rPr lang="en-US" dirty="0" err="1" smtClean="0"/>
              <a:t>univalents</a:t>
            </a:r>
            <a:r>
              <a:rPr lang="en-US" dirty="0" smtClean="0"/>
              <a:t> at </a:t>
            </a:r>
            <a:r>
              <a:rPr lang="en-US" dirty="0" err="1" smtClean="0"/>
              <a:t>diakinesis</a:t>
            </a:r>
            <a:r>
              <a:rPr lang="en-US" dirty="0" smtClean="0"/>
              <a:t> and metaphase-I of meiosis</a:t>
            </a:r>
          </a:p>
          <a:p>
            <a:r>
              <a:rPr lang="en-US" dirty="0"/>
              <a:t>D</a:t>
            </a:r>
            <a:r>
              <a:rPr lang="en-US" dirty="0" smtClean="0"/>
              <a:t>isturbance in normal bivalent pairing governed by a homozygous recessive gene</a:t>
            </a:r>
          </a:p>
          <a:p>
            <a:r>
              <a:rPr lang="en-US" dirty="0" err="1" smtClean="0"/>
              <a:t>Koller</a:t>
            </a:r>
            <a:r>
              <a:rPr lang="en-US" dirty="0" smtClean="0"/>
              <a:t> (1938) isolated a primary </a:t>
            </a:r>
            <a:r>
              <a:rPr lang="en-US" dirty="0" err="1" smtClean="0"/>
              <a:t>trisomic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asynaptic</a:t>
            </a:r>
            <a:r>
              <a:rPr lang="en-US" dirty="0" smtClean="0"/>
              <a:t> progenies of </a:t>
            </a:r>
            <a:r>
              <a:rPr lang="en-US" dirty="0" err="1" smtClean="0"/>
              <a:t>Pisum</a:t>
            </a:r>
            <a:r>
              <a:rPr lang="en-US" dirty="0" smtClean="0"/>
              <a:t> </a:t>
            </a:r>
            <a:r>
              <a:rPr lang="en-US" dirty="0" err="1" smtClean="0"/>
              <a:t>sativum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Katayama (1963) obtained 9.2% (21/227) plants with 2n = 25 chromosomes from the progeny of </a:t>
            </a:r>
            <a:r>
              <a:rPr lang="en-US" dirty="0" err="1" smtClean="0"/>
              <a:t>asynaptic</a:t>
            </a:r>
            <a:r>
              <a:rPr lang="en-US" dirty="0" smtClean="0"/>
              <a:t> rice plants.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Primary </a:t>
            </a:r>
            <a:r>
              <a:rPr lang="en-US" dirty="0" err="1" smtClean="0"/>
              <a:t>Trisomics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Plant</a:t>
            </a:r>
            <a:r>
              <a:rPr lang="en-US" dirty="0"/>
              <a:t> </a:t>
            </a:r>
            <a:r>
              <a:rPr lang="en-US" dirty="0" smtClean="0"/>
              <a:t>shows slower growth habit than its diploid sibs. </a:t>
            </a:r>
          </a:p>
          <a:p>
            <a:r>
              <a:rPr lang="en-US" dirty="0" smtClean="0"/>
              <a:t>The 12 </a:t>
            </a:r>
            <a:r>
              <a:rPr lang="en-US" dirty="0" err="1" smtClean="0"/>
              <a:t>trisomic</a:t>
            </a:r>
            <a:r>
              <a:rPr lang="en-US" dirty="0" smtClean="0"/>
              <a:t> types of </a:t>
            </a:r>
            <a:r>
              <a:rPr lang="en-US" dirty="0" err="1" smtClean="0"/>
              <a:t>Datura</a:t>
            </a:r>
            <a:r>
              <a:rPr lang="en-US" dirty="0" smtClean="0"/>
              <a:t>, a classical example, were named according to the shape and size of capsules. </a:t>
            </a:r>
          </a:p>
          <a:p>
            <a:r>
              <a:rPr lang="en-US" dirty="0" smtClean="0"/>
              <a:t>The extra chromosome that modified the phenotypic appearance of the plant also contained a factor responsible for the change in capsule size and shape.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Seven primary </a:t>
            </a:r>
            <a:r>
              <a:rPr lang="en-US" b="1" dirty="0" err="1" smtClean="0"/>
              <a:t>trisomics</a:t>
            </a:r>
            <a:r>
              <a:rPr lang="en-US" b="1" dirty="0" smtClean="0"/>
              <a:t> of barley </a:t>
            </a:r>
          </a:p>
          <a:p>
            <a:r>
              <a:rPr lang="en-US" b="1" dirty="0" smtClean="0"/>
              <a:t>Bush — bushy growth habit;</a:t>
            </a:r>
          </a:p>
          <a:p>
            <a:r>
              <a:rPr lang="en-US" b="1" dirty="0" smtClean="0"/>
              <a:t>Slender — slender appearance; </a:t>
            </a:r>
          </a:p>
          <a:p>
            <a:r>
              <a:rPr lang="en-US" b="1" dirty="0" smtClean="0"/>
              <a:t>Pale — pale color leaves; </a:t>
            </a:r>
          </a:p>
          <a:p>
            <a:r>
              <a:rPr lang="en-US" b="1" dirty="0" smtClean="0"/>
              <a:t>Robust — vigorous growth habit;</a:t>
            </a:r>
          </a:p>
          <a:p>
            <a:r>
              <a:rPr lang="en-US" b="1" dirty="0" err="1" smtClean="0"/>
              <a:t>Pseudonormal</a:t>
            </a:r>
            <a:r>
              <a:rPr lang="en-US" b="1" dirty="0" smtClean="0"/>
              <a:t> — similar to diploid; </a:t>
            </a:r>
          </a:p>
          <a:p>
            <a:r>
              <a:rPr lang="en-US" b="1" dirty="0" smtClean="0"/>
              <a:t>Purple — dark purple color in leaf sheaths; </a:t>
            </a:r>
          </a:p>
          <a:p>
            <a:r>
              <a:rPr lang="en-US" b="1" dirty="0" err="1" smtClean="0"/>
              <a:t>Semierect</a:t>
            </a:r>
            <a:r>
              <a:rPr lang="en-US" b="1" dirty="0" smtClean="0"/>
              <a:t> — </a:t>
            </a:r>
            <a:r>
              <a:rPr lang="en-US" b="1" dirty="0" err="1" smtClean="0"/>
              <a:t>semierect</a:t>
            </a:r>
            <a:r>
              <a:rPr lang="en-US" b="1" dirty="0" smtClean="0"/>
              <a:t> growth habit. F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35000" t="24444" r="34994" b="11111"/>
          <a:stretch>
            <a:fillRect/>
          </a:stretch>
        </p:blipFill>
        <p:spPr bwMode="auto">
          <a:xfrm>
            <a:off x="914400" y="304800"/>
            <a:ext cx="6324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09600" y="5638800"/>
            <a:ext cx="723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Capsules of diploid (2n = 24) and 12 possible primary </a:t>
            </a:r>
            <a:r>
              <a:rPr lang="en-US" dirty="0" err="1" smtClean="0"/>
              <a:t>trisomics</a:t>
            </a:r>
            <a:r>
              <a:rPr lang="en-US" dirty="0" smtClean="0"/>
              <a:t> (2x + 1) in D. </a:t>
            </a:r>
            <a:r>
              <a:rPr lang="en-US" dirty="0" err="1" smtClean="0"/>
              <a:t>stramonium</a:t>
            </a:r>
            <a:r>
              <a:rPr lang="en-US" dirty="0" smtClean="0"/>
              <a:t>. (From Avery, A.G., </a:t>
            </a:r>
            <a:r>
              <a:rPr lang="en-US" dirty="0" err="1" smtClean="0"/>
              <a:t>Satina</a:t>
            </a:r>
            <a:r>
              <a:rPr lang="en-US" dirty="0" smtClean="0"/>
              <a:t>, S., and </a:t>
            </a:r>
            <a:r>
              <a:rPr lang="en-US" dirty="0" err="1" smtClean="0"/>
              <a:t>Rietsema</a:t>
            </a:r>
            <a:r>
              <a:rPr lang="en-US" dirty="0" smtClean="0"/>
              <a:t>, J., Blakeslee: The Genus </a:t>
            </a:r>
            <a:r>
              <a:rPr lang="en-US" dirty="0" err="1" smtClean="0"/>
              <a:t>Datura</a:t>
            </a:r>
            <a:r>
              <a:rPr lang="en-US" dirty="0" smtClean="0"/>
              <a:t>, Ronald Press, New York, 1959. With permission.)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 of the Length of Extra Chromosome on Plant Morphology</a:t>
            </a:r>
          </a:p>
          <a:p>
            <a:r>
              <a:rPr lang="en-US" dirty="0" smtClean="0"/>
              <a:t>Effect of a Nucleolus Organizer Chromosome on Plant Morphology</a:t>
            </a:r>
          </a:p>
          <a:p>
            <a:r>
              <a:rPr lang="en-US" dirty="0" smtClean="0"/>
              <a:t>Effect of Genetic Background —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9375" t="55556" r="37500" b="14444"/>
          <a:stretch>
            <a:fillRect/>
          </a:stretch>
        </p:blipFill>
        <p:spPr bwMode="auto">
          <a:xfrm>
            <a:off x="762000" y="838200"/>
            <a:ext cx="6172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838200" y="51054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trivalent configuration of </a:t>
            </a:r>
            <a:r>
              <a:rPr lang="en-US" dirty="0" err="1" smtClean="0"/>
              <a:t>Triplo</a:t>
            </a:r>
            <a:r>
              <a:rPr lang="en-US" dirty="0" smtClean="0"/>
              <a:t> 9 in rice at </a:t>
            </a:r>
            <a:r>
              <a:rPr lang="en-US" dirty="0" err="1" smtClean="0"/>
              <a:t>pachynema</a:t>
            </a:r>
            <a:r>
              <a:rPr lang="en-US" dirty="0" smtClean="0"/>
              <a:t> associated with the nucleolus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41875" t="38889" r="39375" b="36667"/>
          <a:stretch>
            <a:fillRect/>
          </a:stretch>
        </p:blipFill>
        <p:spPr bwMode="auto">
          <a:xfrm>
            <a:off x="1676400" y="609600"/>
            <a:ext cx="548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381000" y="5334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Mitotic metaphase chromosome of a primary </a:t>
            </a:r>
            <a:r>
              <a:rPr lang="en-US" dirty="0" err="1" smtClean="0"/>
              <a:t>trisomic</a:t>
            </a:r>
            <a:r>
              <a:rPr lang="en-US" dirty="0" smtClean="0"/>
              <a:t> (2n = 41) for </a:t>
            </a:r>
            <a:r>
              <a:rPr lang="en-US" dirty="0" err="1" smtClean="0"/>
              <a:t>Triplo</a:t>
            </a:r>
            <a:r>
              <a:rPr lang="en-US" dirty="0" smtClean="0"/>
              <a:t> 6 (Purple) of </a:t>
            </a:r>
            <a:r>
              <a:rPr lang="en-US" dirty="0" smtClean="0"/>
              <a:t>barley showing </a:t>
            </a:r>
            <a:r>
              <a:rPr lang="en-US" dirty="0" smtClean="0"/>
              <a:t>three (arrows) nucleolus organizer chromosomes.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Trisomics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</a:t>
            </a:r>
          </a:p>
          <a:p>
            <a:r>
              <a:rPr lang="en-US" dirty="0" smtClean="0"/>
              <a:t>Secondary </a:t>
            </a:r>
          </a:p>
          <a:p>
            <a:r>
              <a:rPr lang="en-US" dirty="0" smtClean="0"/>
              <a:t>Tertiary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8750" t="27778" r="31250" b="36667"/>
          <a:stretch>
            <a:fillRect/>
          </a:stretch>
        </p:blipFill>
        <p:spPr bwMode="auto">
          <a:xfrm>
            <a:off x="533400" y="16002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</a:t>
            </a:r>
            <a:r>
              <a:rPr lang="en-US" dirty="0" err="1" smtClean="0"/>
              <a:t>trisomics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riploids are considered to be one of the best source</a:t>
            </a:r>
          </a:p>
          <a:p>
            <a:r>
              <a:rPr lang="en-US" dirty="0" smtClean="0"/>
              <a:t>Normal diploids (spontaneous origin), </a:t>
            </a:r>
            <a:r>
              <a:rPr lang="en-US" dirty="0" err="1" smtClean="0"/>
              <a:t>asynaptic</a:t>
            </a:r>
            <a:r>
              <a:rPr lang="en-US" dirty="0" smtClean="0"/>
              <a:t> and </a:t>
            </a:r>
            <a:r>
              <a:rPr lang="en-US" dirty="0" err="1" smtClean="0"/>
              <a:t>desynaptic</a:t>
            </a:r>
            <a:r>
              <a:rPr lang="en-US" dirty="0" smtClean="0"/>
              <a:t> plants,</a:t>
            </a:r>
          </a:p>
          <a:p>
            <a:r>
              <a:rPr lang="en-US" dirty="0" smtClean="0"/>
              <a:t>Mutagen treated progenies </a:t>
            </a:r>
          </a:p>
          <a:p>
            <a:r>
              <a:rPr lang="en-US" dirty="0" smtClean="0"/>
              <a:t>Interchange heterozygote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Autotriploid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complete set of primary </a:t>
            </a:r>
            <a:r>
              <a:rPr lang="en-US" dirty="0" err="1" smtClean="0"/>
              <a:t>trisomics</a:t>
            </a:r>
            <a:r>
              <a:rPr lang="en-US" dirty="0" smtClean="0"/>
              <a:t> and other </a:t>
            </a:r>
            <a:r>
              <a:rPr lang="en-US" dirty="0" err="1" smtClean="0"/>
              <a:t>aneuploids</a:t>
            </a:r>
            <a:r>
              <a:rPr lang="en-US" dirty="0" smtClean="0"/>
              <a:t> have been isolated in a majority of diploid</a:t>
            </a:r>
          </a:p>
          <a:p>
            <a:r>
              <a:rPr lang="en-US" dirty="0" smtClean="0"/>
              <a:t>species from the progenies of </a:t>
            </a:r>
            <a:r>
              <a:rPr lang="en-US" dirty="0" err="1" smtClean="0"/>
              <a:t>autotriploids</a:t>
            </a:r>
            <a:r>
              <a:rPr lang="en-US" dirty="0" smtClean="0"/>
              <a:t> (3x) and </a:t>
            </a:r>
            <a:r>
              <a:rPr lang="en-US" dirty="0" err="1" smtClean="0"/>
              <a:t>autotriploid</a:t>
            </a:r>
            <a:r>
              <a:rPr lang="en-US" dirty="0" smtClean="0"/>
              <a:t> (3x) by diploid (2x) crosses). Triploid plants contrasted from diploids by their taller height, more vigorous growth, and profuse </a:t>
            </a:r>
            <a:r>
              <a:rPr lang="en-US" dirty="0" err="1" smtClean="0"/>
              <a:t>tillering</a:t>
            </a:r>
            <a:r>
              <a:rPr lang="en-US" dirty="0" smtClean="0"/>
              <a:t> habits. </a:t>
            </a:r>
          </a:p>
          <a:p>
            <a:r>
              <a:rPr lang="en-US" dirty="0" smtClean="0"/>
              <a:t>They may show higher sterility.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Autotriploid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Various combinations of chromosome configurations, </a:t>
            </a:r>
            <a:r>
              <a:rPr lang="en-US" dirty="0" err="1" smtClean="0"/>
              <a:t>trivalents</a:t>
            </a:r>
            <a:r>
              <a:rPr lang="en-US" dirty="0" smtClean="0"/>
              <a:t>, bivalents, and </a:t>
            </a:r>
            <a:r>
              <a:rPr lang="en-US" dirty="0" err="1" smtClean="0"/>
              <a:t>univalents</a:t>
            </a:r>
            <a:r>
              <a:rPr lang="en-US" dirty="0" smtClean="0"/>
              <a:t>, are observed at </a:t>
            </a:r>
            <a:r>
              <a:rPr lang="en-US" dirty="0" err="1" smtClean="0"/>
              <a:t>diakinesis</a:t>
            </a:r>
            <a:r>
              <a:rPr lang="en-US" dirty="0" smtClean="0"/>
              <a:t> and metaphase-I in triploids. </a:t>
            </a:r>
          </a:p>
          <a:p>
            <a:r>
              <a:rPr lang="en-US" dirty="0" smtClean="0"/>
              <a:t>Chromosomes move at random during anaphase-I</a:t>
            </a:r>
          </a:p>
          <a:p>
            <a:r>
              <a:rPr lang="en-US" dirty="0" smtClean="0"/>
              <a:t>Plants with 2x (diploid), 2x + 1 (primary </a:t>
            </a:r>
            <a:r>
              <a:rPr lang="en-US" dirty="0" err="1" smtClean="0"/>
              <a:t>trisomic</a:t>
            </a:r>
            <a:r>
              <a:rPr lang="en-US" dirty="0" smtClean="0"/>
              <a:t>), 2x + 1 + 1 has also been observed in their progeny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3125" t="26452" r="31875" b="14444"/>
          <a:stretch>
            <a:fillRect/>
          </a:stretch>
        </p:blipFill>
        <p:spPr bwMode="auto">
          <a:xfrm>
            <a:off x="609600" y="304800"/>
            <a:ext cx="8077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Autotriploid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aximum number of extra chromosomes tolerated by gametes in most diploid species is one, or two, or rarely three. </a:t>
            </a:r>
          </a:p>
          <a:p>
            <a:r>
              <a:rPr lang="en-US" dirty="0" err="1" smtClean="0"/>
              <a:t>Polyploid</a:t>
            </a:r>
            <a:r>
              <a:rPr lang="en-US" dirty="0" smtClean="0"/>
              <a:t> species tolerate much higher numbers of extra chromosomes (</a:t>
            </a:r>
            <a:r>
              <a:rPr lang="en-US" dirty="0" err="1" smtClean="0"/>
              <a:t>Ising</a:t>
            </a:r>
            <a:r>
              <a:rPr lang="en-US" dirty="0" smtClean="0"/>
              <a:t>, 1969; </a:t>
            </a:r>
            <a:r>
              <a:rPr lang="en-US" dirty="0" err="1" smtClean="0"/>
              <a:t>Khush</a:t>
            </a:r>
            <a:r>
              <a:rPr lang="en-US" dirty="0" smtClean="0"/>
              <a:t>, 1973).</a:t>
            </a:r>
          </a:p>
          <a:p>
            <a:r>
              <a:rPr lang="en-US" dirty="0" err="1" smtClean="0"/>
              <a:t>Autotriploids</a:t>
            </a:r>
            <a:r>
              <a:rPr lang="en-US" dirty="0" smtClean="0"/>
              <a:t> generally produce 30 to 80% simple primary </a:t>
            </a:r>
            <a:r>
              <a:rPr lang="en-US" dirty="0" err="1" smtClean="0"/>
              <a:t>trisomic</a:t>
            </a:r>
            <a:r>
              <a:rPr lang="en-US" dirty="0" smtClean="0"/>
              <a:t> plants, while other sources yield 1 to 3%.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Autotriploid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</a:t>
            </a:r>
            <a:r>
              <a:rPr lang="en-US" dirty="0" smtClean="0"/>
              <a:t>rimitive variety of tomato Red Cherry tolerates a significantly higher frequency of </a:t>
            </a:r>
            <a:r>
              <a:rPr lang="en-US" dirty="0" err="1" smtClean="0"/>
              <a:t>aneuploids</a:t>
            </a:r>
            <a:r>
              <a:rPr lang="en-US" dirty="0" smtClean="0"/>
              <a:t> than does a large fruited cultivated variety San </a:t>
            </a:r>
            <a:r>
              <a:rPr lang="en-US" dirty="0" err="1" smtClean="0"/>
              <a:t>Marzano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Extra chromosomes caused far less anatomical modification in Red Cherry than in a large fruited tomato. </a:t>
            </a:r>
          </a:p>
          <a:p>
            <a:r>
              <a:rPr lang="en-US" dirty="0" smtClean="0"/>
              <a:t>The triploids and </a:t>
            </a:r>
            <a:r>
              <a:rPr lang="en-US" dirty="0" err="1" smtClean="0"/>
              <a:t>aueuploids</a:t>
            </a:r>
            <a:r>
              <a:rPr lang="en-US" dirty="0" smtClean="0"/>
              <a:t> of Red Cherry also had higher fertility.</a:t>
            </a:r>
          </a:p>
          <a:p>
            <a:r>
              <a:rPr lang="en-US" dirty="0" err="1"/>
              <a:t>T</a:t>
            </a:r>
            <a:r>
              <a:rPr lang="en-US" dirty="0" err="1" smtClean="0"/>
              <a:t>risomics</a:t>
            </a:r>
            <a:r>
              <a:rPr lang="en-US" dirty="0" smtClean="0"/>
              <a:t> of wild barley (</a:t>
            </a:r>
            <a:r>
              <a:rPr lang="en-US" i="1" dirty="0" err="1" smtClean="0"/>
              <a:t>Hordeum</a:t>
            </a:r>
            <a:r>
              <a:rPr lang="en-US" i="1" dirty="0" smtClean="0"/>
              <a:t> </a:t>
            </a:r>
            <a:r>
              <a:rPr lang="en-US" i="1" dirty="0" err="1" smtClean="0"/>
              <a:t>spontaneum</a:t>
            </a:r>
            <a:r>
              <a:rPr lang="en-US" dirty="0" smtClean="0"/>
              <a:t>) were vigorous and fertile compared to the </a:t>
            </a:r>
            <a:r>
              <a:rPr lang="en-US" dirty="0" err="1" smtClean="0"/>
              <a:t>trisomics</a:t>
            </a:r>
            <a:r>
              <a:rPr lang="en-US" dirty="0" smtClean="0"/>
              <a:t> of cultivated barley (Tsuchiya, 1960a, 1967).</a:t>
            </a:r>
          </a:p>
          <a:p>
            <a:r>
              <a:rPr lang="en-US" dirty="0"/>
              <a:t>P</a:t>
            </a:r>
            <a:r>
              <a:rPr lang="en-US" dirty="0" smtClean="0"/>
              <a:t>rimitive varieties tolerate significantly higher chromosome numbers than cultivated varieties.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611</Words>
  <Application>Microsoft Office PowerPoint</Application>
  <PresentationFormat>On-screen Show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Aneuploidy</vt:lpstr>
      <vt:lpstr>Trisomics</vt:lpstr>
      <vt:lpstr>Slide 3</vt:lpstr>
      <vt:lpstr>Sources of trisomics</vt:lpstr>
      <vt:lpstr>Autotriploid</vt:lpstr>
      <vt:lpstr>Autotriploid</vt:lpstr>
      <vt:lpstr>Slide 7</vt:lpstr>
      <vt:lpstr>Autotriploid</vt:lpstr>
      <vt:lpstr>Autotriploid</vt:lpstr>
      <vt:lpstr>Synaptic Mutants (Asynaptic and Desynaptic)</vt:lpstr>
      <vt:lpstr>Identification of Primary Trisomics</vt:lpstr>
      <vt:lpstr>Slide 12</vt:lpstr>
      <vt:lpstr>Slide 13</vt:lpstr>
      <vt:lpstr>Other Factors</vt:lpstr>
      <vt:lpstr>Slide 15</vt:lpstr>
      <vt:lpstr>Slide 16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11</cp:revision>
  <dcterms:created xsi:type="dcterms:W3CDTF">2019-01-31T04:30:58Z</dcterms:created>
  <dcterms:modified xsi:type="dcterms:W3CDTF">2019-01-31T05:35:11Z</dcterms:modified>
</cp:coreProperties>
</file>